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42B41-4A88-4DA1-BE0C-B055A0489C2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8EDA-0882-47E1-A45B-DBE8071DD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2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DF88F47-D6C4-4C41-81B3-32D49639149C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212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В настоящее время процессы моделирования и мониторинга рассматриваются, как две независимые задачи, не связанные между собой. Для успешного развития системы необходимо сделать процесс моделирования непрерывным, а чтобы повысить точность получаемых результатов, в качестве входных данных использовать статистику, накопленную во время работы. </a:t>
            </a:r>
            <a:endParaRPr/>
          </a:p>
          <a:p>
            <a:r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В настоящее время методика создания систем интегрирующих две задачи – моделирование и мониторинг в рамках одного процесса не разработана. Инструментов, обеспечивающих такое объединение нет. </a:t>
            </a:r>
            <a:endParaRPr/>
          </a:p>
          <a:p>
            <a:r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Таким образом, существует задача объединения процессов моделирования системы и ее оперативного мониторинга. Модель должна рассматриваться как неотъемлемая часть системы обработки данных, а данные мониторинга, как входные для моделирования. В результате работы модели будет получена информация о необходимых ресурсах для создания реальной системы, о параметрах процессов накопления, обработки и передачи данных. Также станет возможным спрогнозировать поведение системы в различных ситуациях при значительных изменениях.  Для этого должна быть разработана методология и программные средства для синтеза процессов моделирования и мониторинга. </a:t>
            </a:r>
            <a:endParaRPr/>
          </a:p>
          <a:p>
            <a:r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Данные мониторинга реальной грид-системы поступают в базу данных следующим образом: задание отправляется на сервер (1), далее сайт-пилот запрашивает задание на обработку (2), сервер отправляет задание на исполнение (3), информация о выполнении задания поступает в базу данных StatDB (4). На основе данных мониторинга пользователь задает входные параметра модели (5) и потока заданий (6), далее модель обрабатывает задания (7,8). Результаты работы модели доступны пользователю для дальнейшего анализа.</a:t>
            </a:r>
            <a:endParaRPr/>
          </a:p>
          <a:p>
            <a:r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При разработке программы СиММод удалось расширить ее сферу применения на ставшие весьма актуальными в последнее время системы облачных вычислений.</a:t>
            </a:r>
            <a:endParaRPr/>
          </a:p>
          <a:p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3FE62E45-B855-4FCE-A20D-5AE2BD2D20A9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66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E5F8798-22E3-4781-977C-16900774C9C5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09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F82D4AE-4937-4E1C-B26F-695600E87C10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638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D19E58A-A39C-448F-8B2B-24BB0B0FC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F2DD3DD6-514C-42B9-BE67-F85D3D4642E1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414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94E1776-80B3-426E-9C1B-FF9436A0176E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18</a:t>
            </a:fld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73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D19E58A-A39C-448F-8B2B-24BB0B0FC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8EDA-0882-47E1-A45B-DBE8071DDF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9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28DB896-4F59-47F5-98D0-9DBB715AC572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9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D0D3EE8-3E67-4E85-86AA-3A47B610EF23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63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35382DD3-B7E4-4E50-9768-94F002411802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66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828F3EF-EDAB-4ABB-9BC2-91A85C6D0715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5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/>
              <a:t>Система мониторинга и учета ресурсов (СМУР) предназначена для отслеживания текущего состояния ресурсов, заданий и других объектов в грид-системе. Инструментарий СМУР должен предоставлять как статическую, так и динамическую информацию о функционировании грид-системы (примером динамической информации может служить состояние очередей на вычислительном кластере), а также результаты статистического анализа этой информации.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3D8469A-D46A-4D7E-A60D-17D59E2B1198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37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/>
              <a:t>Система мониторинга и учета ресурсов (СМУР) предназначена для отслеживания текущего состояния ресурсов, заданий и других объектов в грид-системе. Инструментарий СМУР должен предоставлять как статическую, так и динамическую информацию о функционировании грид-системы (примером динамической информации может служить состояние очередей на вычислительном кластере), а также результаты статистического анализа этой информации.</a:t>
            </a:r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BBD90306-186C-4803-992D-783B0064BD1D}" type="slidenum">
              <a:rPr lang="en-US" sz="1200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3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2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6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4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1483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2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1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2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6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0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DF45-956D-4CA2-8979-7B869B67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0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shb-wlcg-transfers.cern.ch/u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panda.cern.ch:25880/server/pandamon/query" TargetMode="External"/><Relationship Id="rId4" Type="http://schemas.openxmlformats.org/officeDocument/2006/relationships/hyperlink" Target="http://dashb-atlas-task-prod.cern.ch/templates/task-pro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212518" y="5065196"/>
            <a:ext cx="4752360" cy="345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2000" i="1" dirty="0">
                <a:solidFill>
                  <a:srgbClr val="000000"/>
                </a:solidFill>
                <a:latin typeface="Times New Roman"/>
                <a:ea typeface="Droid Sans"/>
              </a:rPr>
              <a:t>Joint Institute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ea typeface="Droid Sans"/>
              </a:rPr>
              <a:t>for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Droid Sans"/>
              </a:rPr>
              <a:t>Nuclear Research</a:t>
            </a:r>
            <a:endParaRPr dirty="0"/>
          </a:p>
        </p:txBody>
      </p:sp>
      <p:sp>
        <p:nvSpPr>
          <p:cNvPr id="80" name="CustomShape 2"/>
          <p:cNvSpPr/>
          <p:nvPr/>
        </p:nvSpPr>
        <p:spPr>
          <a:xfrm>
            <a:off x="750240" y="1021906"/>
            <a:ext cx="8308919" cy="1366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 algn="ctr">
              <a:lnSpc>
                <a:spcPct val="97000"/>
              </a:lnSpc>
            </a:pPr>
            <a:r>
              <a:rPr lang="en-US" sz="2400" b="1" dirty="0">
                <a:ea typeface="Droid Sans"/>
              </a:rPr>
              <a:t>Synthesis of the simulation and monitoring processes</a:t>
            </a:r>
          </a:p>
          <a:p>
            <a:pPr algn="ctr">
              <a:lnSpc>
                <a:spcPct val="97000"/>
              </a:lnSpc>
            </a:pPr>
            <a:r>
              <a:rPr lang="en-US" sz="2400" b="1" dirty="0">
                <a:ea typeface="Droid Sans"/>
              </a:rPr>
              <a:t>for the data storage and big data processing development in physical experiments</a:t>
            </a:r>
            <a:endParaRPr lang="ru-RU" sz="2400" b="1" dirty="0">
              <a:ea typeface="Droid Sans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4435560" y="6308640"/>
            <a:ext cx="1362960" cy="3675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Droid Sans"/>
              </a:rPr>
              <a:t>Dubna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, 2014</a:t>
            </a: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8520" y="3081352"/>
            <a:ext cx="2960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Korenkov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Nechaevskiy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Ososkov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G.,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Pryahina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Trofimov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Uzhinskiy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3917790" y="5599130"/>
            <a:ext cx="2207803" cy="345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/>
                <a:ea typeface="Droid Sans"/>
              </a:rPr>
              <a:t>Supported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Droid Sans"/>
              </a:rPr>
              <a:t>by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ea typeface="Droid Sans"/>
              </a:rPr>
              <a:t>RFBR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201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826920" y="-88560"/>
            <a:ext cx="8108358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PMingLiU"/>
              </a:rPr>
              <a:t>Synthesis of monitoring and simulation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PMingLiU"/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PMingLiU"/>
              </a:rPr>
              <a:t>SyMSim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PMingLiU"/>
              </a:rPr>
              <a:t>)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PMingLiU"/>
              </a:rPr>
              <a:t>scheme</a:t>
            </a:r>
            <a:endParaRPr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3" y="979005"/>
            <a:ext cx="5971445" cy="5009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7272" y="1219252"/>
            <a:ext cx="25667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Grid</a:t>
            </a:r>
            <a:endParaRPr lang="ru-RU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jobs to the server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request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jobs for execution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statistic to DB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849" y="2833884"/>
            <a:ext cx="26055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ru-RU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Simulation based on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monitoring data,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input data for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simulation</a:t>
            </a:r>
          </a:p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flow imitation</a:t>
            </a:r>
          </a:p>
          <a:p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request</a:t>
            </a:r>
          </a:p>
          <a:p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jobs for execution</a:t>
            </a:r>
          </a:p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 analysis,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statistic information.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673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971640" y="1348560"/>
            <a:ext cx="7882920" cy="2728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Under study structure composition: 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tape robot, 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Disk array, 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CPU Cluster.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Droid Sans"/>
              </a:rPr>
              <a:t>Cost:</a:t>
            </a:r>
            <a:endParaRPr b="1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Droid Sans"/>
              </a:rPr>
              <a:t>1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drive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Droid Sans"/>
              </a:rPr>
              <a:t>- 5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 conventional units, 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Droid Sans"/>
              </a:rPr>
              <a:t>1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CPU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Droid Sans"/>
              </a:rPr>
              <a:t>- 3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 conventional units. </a:t>
            </a:r>
            <a:endParaRPr dirty="0"/>
          </a:p>
        </p:txBody>
      </p:sp>
      <p:sp>
        <p:nvSpPr>
          <p:cNvPr id="127" name="CustomShape 2"/>
          <p:cNvSpPr/>
          <p:nvPr/>
        </p:nvSpPr>
        <p:spPr>
          <a:xfrm>
            <a:off x="826920" y="-171360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PMingLiU"/>
              </a:rPr>
              <a:t>Problem 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PMingLiU"/>
              </a:rPr>
              <a:t>s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PMingLiU"/>
              </a:rPr>
              <a:t>tatement</a:t>
            </a:r>
            <a:endParaRPr dirty="0"/>
          </a:p>
        </p:txBody>
      </p:sp>
      <p:sp>
        <p:nvSpPr>
          <p:cNvPr id="128" name="CustomShape 3"/>
          <p:cNvSpPr/>
          <p:nvPr/>
        </p:nvSpPr>
        <p:spPr>
          <a:xfrm>
            <a:off x="770400" y="739080"/>
            <a:ext cx="27439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Droid Sans"/>
              </a:rPr>
              <a:t>Baseline:</a:t>
            </a:r>
            <a:endParaRPr dirty="0"/>
          </a:p>
        </p:txBody>
      </p:sp>
      <p:sp>
        <p:nvSpPr>
          <p:cNvPr id="129" name="CustomShape 4"/>
          <p:cNvSpPr/>
          <p:nvPr/>
        </p:nvSpPr>
        <p:spPr>
          <a:xfrm>
            <a:off x="854280" y="4077000"/>
            <a:ext cx="427860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Droid Sans"/>
              </a:rPr>
              <a:t>Outcome criteria:</a:t>
            </a:r>
            <a:endParaRPr dirty="0"/>
          </a:p>
        </p:txBody>
      </p:sp>
      <p:sp>
        <p:nvSpPr>
          <p:cNvPr id="130" name="CustomShape 5"/>
          <p:cNvSpPr/>
          <p:nvPr/>
        </p:nvSpPr>
        <p:spPr>
          <a:xfrm>
            <a:off x="831600" y="5084640"/>
            <a:ext cx="8863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Droid Sans"/>
              </a:rPr>
              <a:t>Aim</a:t>
            </a:r>
            <a:endParaRPr dirty="0"/>
          </a:p>
        </p:txBody>
      </p:sp>
      <p:sp>
        <p:nvSpPr>
          <p:cNvPr id="131" name="CustomShape 6"/>
          <p:cNvSpPr/>
          <p:nvPr/>
        </p:nvSpPr>
        <p:spPr>
          <a:xfrm>
            <a:off x="971640" y="4518000"/>
            <a:ext cx="55807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Test flow of 99 jobs passage time.</a:t>
            </a:r>
            <a:endParaRPr dirty="0"/>
          </a:p>
        </p:txBody>
      </p:sp>
      <p:sp>
        <p:nvSpPr>
          <p:cNvPr id="132" name="CustomShape 7"/>
          <p:cNvSpPr/>
          <p:nvPr/>
        </p:nvSpPr>
        <p:spPr>
          <a:xfrm>
            <a:off x="971640" y="5605560"/>
            <a:ext cx="7200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Find the optimal ratio of the number of processors and the number of drives on a limited budget of 100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 units.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77" y="1666051"/>
            <a:ext cx="4642285" cy="35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00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27640" y="-160560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Droid Sans"/>
              </a:rPr>
              <a:t>Jobs flow analysis (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Droid Sans"/>
              </a:rPr>
              <a:t>ATLAS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Droid Sans"/>
              </a:rPr>
              <a:t>)</a:t>
            </a:r>
            <a:endParaRPr dirty="0"/>
          </a:p>
        </p:txBody>
      </p:sp>
      <p:sp>
        <p:nvSpPr>
          <p:cNvPr id="134" name="CustomShape 2"/>
          <p:cNvSpPr/>
          <p:nvPr/>
        </p:nvSpPr>
        <p:spPr>
          <a:xfrm>
            <a:off x="683640" y="764640"/>
            <a:ext cx="7900920" cy="13523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  <a:latin typeface="Times New Roman"/>
                <a:ea typeface="AR PL KaitiM GB"/>
              </a:rPr>
              <a:t>а) Simulation (Intensive use of CPU)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  <a:latin typeface="Times New Roman"/>
                <a:ea typeface="Droid Sans"/>
              </a:rPr>
              <a:t>b) Reconstruction (memory-intensive)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  <a:latin typeface="Times New Roman"/>
                <a:ea typeface="Droid Sans"/>
              </a:rPr>
              <a:t>c) Analysis (intensive data replication, loading of communication channels)</a:t>
            </a:r>
            <a:r>
              <a:rPr lang="en-US" smtClean="0">
                <a:solidFill>
                  <a:srgbClr val="000000"/>
                </a:solidFill>
                <a:latin typeface="Arial"/>
                <a:ea typeface="Droid Sans"/>
              </a:rPr>
              <a:t>.</a:t>
            </a:r>
            <a:endParaRPr smtClean="0"/>
          </a:p>
          <a:p>
            <a:pPr>
              <a:lnSpc>
                <a:spcPct val="150000"/>
              </a:lnSpc>
            </a:pPr>
            <a:r>
              <a:rPr lang="en-US" smtClean="0"/>
              <a:t>Approximate ratio of different job types:</a:t>
            </a:r>
            <a:endParaRPr dirty="0"/>
          </a:p>
        </p:txBody>
      </p:sp>
      <p:pic>
        <p:nvPicPr>
          <p:cNvPr id="135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2600820"/>
            <a:ext cx="4319640" cy="323964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2465513" y="5781009"/>
            <a:ext cx="1966680" cy="333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ea typeface="Droid Sans"/>
              </a:rPr>
              <a:t>CPU consumption</a:t>
            </a:r>
            <a:endParaRPr sz="1200" dirty="0"/>
          </a:p>
        </p:txBody>
      </p:sp>
      <p:pic>
        <p:nvPicPr>
          <p:cNvPr id="137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05640" y="2595060"/>
            <a:ext cx="4358520" cy="326880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6071167" y="5772645"/>
            <a:ext cx="3466440" cy="333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ea typeface="Droid Sans"/>
              </a:rPr>
              <a:t>Number of processed files</a:t>
            </a:r>
            <a:endParaRPr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12</a:t>
            </a:fld>
            <a:endParaRPr lang="ru-RU"/>
          </a:p>
        </p:txBody>
      </p:sp>
      <p:sp>
        <p:nvSpPr>
          <p:cNvPr id="14" name="CustomShape 3"/>
          <p:cNvSpPr/>
          <p:nvPr/>
        </p:nvSpPr>
        <p:spPr>
          <a:xfrm>
            <a:off x="1310040" y="5955206"/>
            <a:ext cx="7401960" cy="116741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dirty="0"/>
              <a:t>Our job flow generator produces 3 types of jobs with parameters (number of events, </a:t>
            </a:r>
            <a:endParaRPr lang="ru-RU" sz="1600" b="1" dirty="0" smtClean="0"/>
          </a:p>
          <a:p>
            <a:pPr algn="ctr">
              <a:lnSpc>
                <a:spcPct val="100000"/>
              </a:lnSpc>
            </a:pPr>
            <a:r>
              <a:rPr lang="en-US" sz="1600" b="1" dirty="0" smtClean="0"/>
              <a:t>CPU </a:t>
            </a:r>
            <a:r>
              <a:rPr lang="en-US" sz="1600" b="1" dirty="0"/>
              <a:t>time, RAM, </a:t>
            </a:r>
            <a:r>
              <a:rPr lang="en-US" sz="1600" b="1" dirty="0" err="1"/>
              <a:t>etc</a:t>
            </a:r>
            <a:r>
              <a:rPr lang="en-US" sz="1600" b="1" dirty="0"/>
              <a:t>) closed to Atlas one.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487504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63280" y="-243360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Droid Sans"/>
              </a:rPr>
              <a:t>Jobs flow scheme</a:t>
            </a:r>
            <a:endParaRPr dirty="0"/>
          </a:p>
        </p:txBody>
      </p:sp>
      <p:sp>
        <p:nvSpPr>
          <p:cNvPr id="140" name="CustomShape 2"/>
          <p:cNvSpPr/>
          <p:nvPr/>
        </p:nvSpPr>
        <p:spPr>
          <a:xfrm>
            <a:off x="800280" y="1576440"/>
            <a:ext cx="7884360" cy="47174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12" y="585926"/>
            <a:ext cx="6249955" cy="4334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280" y="4983219"/>
            <a:ext cx="7884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slot and file are available Job is executed;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file stored in tape library Job reserved slot but waiting for necessary file to the disk;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tape to disk: tape cartridge move to the drive, cartridge's file system mounting to the drive, file is copied to the disk.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932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863280" y="-243360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Droid Sans"/>
              </a:rPr>
              <a:t>Interaction model components</a:t>
            </a:r>
            <a:endParaRPr dirty="0"/>
          </a:p>
        </p:txBody>
      </p:sp>
      <p:sp>
        <p:nvSpPr>
          <p:cNvPr id="142" name="CustomShape 2"/>
          <p:cNvSpPr/>
          <p:nvPr/>
        </p:nvSpPr>
        <p:spPr>
          <a:xfrm>
            <a:off x="800280" y="1576440"/>
            <a:ext cx="7884360" cy="471744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143" name="Рисунок 142"/>
          <p:cNvPicPr/>
          <p:nvPr/>
        </p:nvPicPr>
        <p:blipFill>
          <a:blip r:embed="rId3"/>
          <a:stretch>
            <a:fillRect/>
          </a:stretch>
        </p:blipFill>
        <p:spPr>
          <a:xfrm>
            <a:off x="872820" y="800805"/>
            <a:ext cx="7865280" cy="45716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00280" y="5527415"/>
            <a:ext cx="774412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kern="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set of these classes allows one to simulate all the processes </a:t>
            </a:r>
            <a:r>
              <a:rPr lang="en-US" kern="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occurring </a:t>
            </a:r>
            <a:r>
              <a:rPr lang="en-US" kern="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with a file copy on tapes: load and unload of tape by manipulator, assembling on </a:t>
            </a:r>
            <a:r>
              <a:rPr lang="en-US" kern="0" dirty="0">
                <a:latin typeface="Times New Roman CYR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drive</a:t>
            </a:r>
            <a:r>
              <a:rPr lang="en-US" kern="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search for a file on the tape and its reading/writing.</a:t>
            </a:r>
            <a:endParaRPr lang="ru-RU" sz="1600" kern="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14</a:t>
            </a:fld>
            <a:endParaRPr lang="ru-RU"/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 flipV="1">
            <a:off x="872820" y="2514403"/>
            <a:ext cx="684137" cy="133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5936" y="2171008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JobFlow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79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6184172" y="3740376"/>
            <a:ext cx="2934534" cy="4993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Configuration provides the minimum execution time:</a:t>
            </a:r>
            <a:r>
              <a:rPr lang="ru-RU" dirty="0"/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Droid Sans"/>
              </a:rPr>
              <a:t>18 CPUs, 9 drives  </a:t>
            </a:r>
            <a:endParaRPr dirty="0"/>
          </a:p>
        </p:txBody>
      </p:sp>
      <p:sp>
        <p:nvSpPr>
          <p:cNvPr id="145" name="CustomShape 2"/>
          <p:cNvSpPr/>
          <p:nvPr/>
        </p:nvSpPr>
        <p:spPr>
          <a:xfrm>
            <a:off x="826920" y="-171360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PMingLiU"/>
              </a:rPr>
              <a:t>Simulation results</a:t>
            </a:r>
            <a:endParaRPr dirty="0"/>
          </a:p>
        </p:txBody>
      </p:sp>
      <p:sp>
        <p:nvSpPr>
          <p:cNvPr id="146" name="CustomShape 3"/>
          <p:cNvSpPr/>
          <p:nvPr/>
        </p:nvSpPr>
        <p:spPr>
          <a:xfrm>
            <a:off x="971640" y="602470"/>
            <a:ext cx="77112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Set of tasks execution time depending on the CPU number and drives.</a:t>
            </a: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62" y="969480"/>
            <a:ext cx="7077075" cy="218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40" y="3150705"/>
            <a:ext cx="5212532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76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800280" y="274680"/>
            <a:ext cx="7882920" cy="1139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Droid Sans"/>
              </a:rPr>
              <a:t>Determination of the cluster loading degree. </a:t>
            </a:r>
            <a:endParaRPr dirty="0"/>
          </a:p>
        </p:txBody>
      </p:sp>
      <p:sp>
        <p:nvSpPr>
          <p:cNvPr id="149" name="CustomShape 2"/>
          <p:cNvSpPr/>
          <p:nvPr/>
        </p:nvSpPr>
        <p:spPr>
          <a:xfrm>
            <a:off x="790560" y="1082520"/>
            <a:ext cx="8181720" cy="1614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Cluster loading W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Droid Sans"/>
              </a:rPr>
              <a:t>= T100/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Droid Sans"/>
              </a:rPr>
              <a:t>Tа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Droid Sans"/>
              </a:rPr>
              <a:t>T100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– CPU runtime package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Ta –astronomical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runtime package</a:t>
            </a:r>
            <a:endParaRPr dirty="0"/>
          </a:p>
        </p:txBody>
      </p:sp>
      <p:sp>
        <p:nvSpPr>
          <p:cNvPr id="150" name="CustomShape 3"/>
          <p:cNvSpPr/>
          <p:nvPr/>
        </p:nvSpPr>
        <p:spPr>
          <a:xfrm>
            <a:off x="683640" y="5373360"/>
            <a:ext cx="8315640" cy="130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roid Sans"/>
              </a:rPr>
              <a:t>Loading falls with a large number of CPUs. They idle waiting mount tapes with data on drives. Consequently, it is necessary to choose the optimal ratio of the number of processors and drives.</a:t>
            </a:r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151" name="CustomShape 4"/>
          <p:cNvSpPr/>
          <p:nvPr/>
        </p:nvSpPr>
        <p:spPr>
          <a:xfrm>
            <a:off x="826920" y="-171360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PMingLiU"/>
              </a:rPr>
              <a:t>Result analysis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30" y="1777320"/>
            <a:ext cx="5543550" cy="35528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661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259640" y="188640"/>
            <a:ext cx="3177360" cy="4899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Droid Sans"/>
              </a:rPr>
              <a:t>Conclusion</a:t>
            </a:r>
            <a:endParaRPr dirty="0"/>
          </a:p>
        </p:txBody>
      </p:sp>
      <p:sp>
        <p:nvSpPr>
          <p:cNvPr id="154" name="CustomShape 2"/>
          <p:cNvSpPr/>
          <p:nvPr/>
        </p:nvSpPr>
        <p:spPr>
          <a:xfrm>
            <a:off x="1115640" y="1004040"/>
            <a:ext cx="7560000" cy="26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Droid Sans"/>
              </a:rPr>
              <a:t>The proposed approach to simulation and analysis of computational structures is universal. 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Droid Sans"/>
              </a:rPr>
              <a:t>It can also be used to solve design problems and the subsequent development of data repositories, not limited to the physical experiments area.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40" y="3152301"/>
            <a:ext cx="7560720" cy="1350360"/>
          </a:xfrm>
          <a:prstGeom prst="rect">
            <a:avLst/>
          </a:prstGeom>
          <a:ln w="936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073040" y="2493000"/>
            <a:ext cx="2073600" cy="253080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Droid Sans"/>
              </a:rPr>
              <a:t>Thank you!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4073040" y="6113753"/>
            <a:ext cx="3955680" cy="425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Droid Sans"/>
              </a:rPr>
              <a:t>SyMSim@jinr.ru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800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1184" y="630562"/>
            <a:ext cx="44699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2"/>
                </a:solidFill>
                <a:ea typeface="ＭＳ Ｐゴシック" pitchFamily="34" charset="-128"/>
              </a:rPr>
              <a:t>The Large Hadron Collider (LHC) </a:t>
            </a:r>
            <a:r>
              <a:rPr lang="en-US" altLang="ru-RU" dirty="0">
                <a:ea typeface="ＭＳ Ｐゴシック" pitchFamily="34" charset="-128"/>
              </a:rPr>
              <a:t>delivered in Run 1 (2010-2012) billions of recorded collisions to the experiments </a:t>
            </a:r>
          </a:p>
          <a:p>
            <a:pPr lvl="1"/>
            <a:r>
              <a:rPr lang="en-US" altLang="ru-RU" dirty="0">
                <a:ea typeface="ＭＳ Ｐゴシック" pitchFamily="34" charset="-128"/>
              </a:rPr>
              <a:t>~ 100 PB of data stored at CERN on tape</a:t>
            </a:r>
          </a:p>
          <a:p>
            <a:r>
              <a:rPr lang="en-US" altLang="ru-RU" dirty="0">
                <a:solidFill>
                  <a:schemeClr val="accent2"/>
                </a:solidFill>
                <a:ea typeface="ＭＳ Ｐゴシック" pitchFamily="34" charset="-128"/>
              </a:rPr>
              <a:t>The Worldwide LHC Computing Grid (WLCG) </a:t>
            </a:r>
            <a:r>
              <a:rPr lang="en-US" altLang="ru-RU" dirty="0">
                <a:ea typeface="ＭＳ Ｐゴシック" pitchFamily="34" charset="-128"/>
              </a:rPr>
              <a:t>provides compute and storage resources for data processing, simulation and </a:t>
            </a:r>
            <a:r>
              <a:rPr lang="en-US" altLang="ru-RU" dirty="0" smtClean="0">
                <a:ea typeface="ＭＳ Ｐゴシック" pitchFamily="34" charset="-128"/>
              </a:rPr>
              <a:t>analysis in &gt; 200 Tier1 and tier 2 centers</a:t>
            </a:r>
            <a:endParaRPr lang="en-US" altLang="ru-RU" dirty="0">
              <a:ea typeface="ＭＳ Ｐゴシック" pitchFamily="34" charset="-128"/>
            </a:endParaRPr>
          </a:p>
          <a:p>
            <a:pPr lvl="1"/>
            <a:r>
              <a:rPr lang="en-US" altLang="ru-RU" dirty="0">
                <a:ea typeface="ＭＳ Ｐゴシック" pitchFamily="34" charset="-128"/>
              </a:rPr>
              <a:t>~ 300k cores, ~200 PB disk, ~200 PB tape</a:t>
            </a:r>
          </a:p>
          <a:p>
            <a:r>
              <a:rPr lang="en-US" altLang="ru-RU" dirty="0">
                <a:solidFill>
                  <a:schemeClr val="accent2"/>
                </a:solidFill>
                <a:ea typeface="ＭＳ Ｐゴシック" pitchFamily="34" charset="-128"/>
              </a:rPr>
              <a:t>The computing challenge resulted in a great success</a:t>
            </a:r>
          </a:p>
          <a:p>
            <a:pPr lvl="1"/>
            <a:r>
              <a:rPr lang="en-US" altLang="ru-RU" dirty="0">
                <a:ea typeface="ＭＳ Ｐゴシック" pitchFamily="34" charset="-128"/>
              </a:rPr>
              <a:t>Unprecedented data volume analyzed in record time delivering great scientific results (e.g. Higgs boson discovery)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01" y="630562"/>
            <a:ext cx="3515557" cy="197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34" y="41889"/>
            <a:ext cx="7878572" cy="694066"/>
          </a:xfrm>
        </p:spPr>
        <p:txBody>
          <a:bodyPr/>
          <a:lstStyle/>
          <a:p>
            <a:r>
              <a:rPr lang="en-US" altLang="ru-RU" sz="3600" dirty="0">
                <a:ea typeface="ＭＳ Ｐゴシック" pitchFamily="34" charset="-128"/>
              </a:rPr>
              <a:t>The LHC Computing Challenge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65" y="4805737"/>
            <a:ext cx="3249227" cy="18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91" y="2707688"/>
            <a:ext cx="3630967" cy="20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4"/>
          <p:cNvSpPr txBox="1">
            <a:spLocks/>
          </p:cNvSpPr>
          <p:nvPr/>
        </p:nvSpPr>
        <p:spPr>
          <a:xfrm>
            <a:off x="6980066" y="650695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321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39" y="1365366"/>
            <a:ext cx="4276585" cy="26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136" y="778015"/>
            <a:ext cx="40615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dirty="0"/>
              <a:t>C</a:t>
            </a:r>
            <a:r>
              <a:rPr lang="en-US" dirty="0" smtClean="0"/>
              <a:t>onsiderable </a:t>
            </a:r>
            <a:r>
              <a:rPr lang="en-US" dirty="0"/>
              <a:t>LHC renovation is going on now to </a:t>
            </a:r>
            <a:r>
              <a:rPr lang="en-US" b="1" dirty="0">
                <a:solidFill>
                  <a:srgbClr val="0070C0"/>
                </a:solidFill>
              </a:rPr>
              <a:t>start </a:t>
            </a:r>
            <a:r>
              <a:rPr lang="en-US" b="1" dirty="0" smtClean="0">
                <a:solidFill>
                  <a:srgbClr val="0070C0"/>
                </a:solidFill>
              </a:rPr>
              <a:t>Run </a:t>
            </a:r>
            <a:r>
              <a:rPr lang="en-US" b="1" dirty="0">
                <a:solidFill>
                  <a:srgbClr val="0070C0"/>
                </a:solidFill>
              </a:rPr>
              <a:t>2 in 2015 </a:t>
            </a:r>
            <a:r>
              <a:rPr lang="en-US" dirty="0"/>
              <a:t>when </a:t>
            </a:r>
            <a:endParaRPr lang="en-US" dirty="0" smtClean="0"/>
          </a:p>
          <a:p>
            <a:pPr hangingPunct="0"/>
            <a:r>
              <a:rPr lang="en-US" dirty="0" smtClean="0"/>
              <a:t>the </a:t>
            </a:r>
            <a:r>
              <a:rPr lang="en-US" dirty="0"/>
              <a:t>event reconstruction time will be doubled while the event rate to storage </a:t>
            </a:r>
            <a:r>
              <a:rPr lang="en-US" dirty="0" smtClean="0"/>
              <a:t>is </a:t>
            </a:r>
            <a:r>
              <a:rPr lang="en-US" dirty="0"/>
              <a:t>expected to be 2.5 times faster. </a:t>
            </a:r>
            <a:endParaRPr lang="en-US" dirty="0" smtClean="0"/>
          </a:p>
          <a:p>
            <a:pPr hangingPunct="0"/>
            <a:endParaRPr lang="en-US" dirty="0"/>
          </a:p>
          <a:p>
            <a:pPr hangingPunct="0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coming </a:t>
            </a:r>
          </a:p>
          <a:p>
            <a:pPr hangingPunct="0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Big Data era!</a:t>
            </a:r>
          </a:p>
          <a:p>
            <a:pPr hangingPunct="0"/>
            <a:endParaRPr lang="en-US" sz="1000" dirty="0" smtClean="0"/>
          </a:p>
          <a:p>
            <a:pPr hangingPunct="0"/>
            <a:r>
              <a:rPr lang="en-US" dirty="0" smtClean="0"/>
              <a:t>It </a:t>
            </a:r>
            <a:r>
              <a:rPr lang="en-US" dirty="0"/>
              <a:t>is needed for potentially new physics, but faces with great challenges in LHC computing:</a:t>
            </a:r>
            <a:endParaRPr lang="ru-RU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large increase of CPU and WLCG resources</a:t>
            </a:r>
            <a:r>
              <a:rPr lang="en-US" sz="1600" dirty="0"/>
              <a:t>; </a:t>
            </a:r>
            <a:endParaRPr lang="ru-RU" sz="1600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combined </a:t>
            </a:r>
            <a:r>
              <a:rPr lang="en-US" sz="1600" b="1" dirty="0">
                <a:solidFill>
                  <a:srgbClr val="0070C0"/>
                </a:solidFill>
              </a:rPr>
              <a:t>grid and cloud access;</a:t>
            </a:r>
            <a:endParaRPr lang="ru-RU" sz="1600" b="1" dirty="0">
              <a:solidFill>
                <a:srgbClr val="0070C0"/>
              </a:solidFill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distributed parallel computing;</a:t>
            </a:r>
            <a:endParaRPr lang="ru-RU" sz="1600" b="1" dirty="0">
              <a:solidFill>
                <a:srgbClr val="0070C0"/>
              </a:solidFill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overhaul most of simulation and analysis software codes.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5301" y="2488364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 are BIG!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71022"/>
            <a:ext cx="7434689" cy="798990"/>
          </a:xfrm>
        </p:spPr>
        <p:txBody>
          <a:bodyPr/>
          <a:lstStyle/>
          <a:p>
            <a:r>
              <a:rPr lang="en-US" altLang="ru-RU" sz="3600" dirty="0" smtClean="0">
                <a:ea typeface="ＭＳ Ｐゴシック" pitchFamily="34" charset="-128"/>
              </a:rPr>
              <a:t>LHC computing </a:t>
            </a:r>
            <a:r>
              <a:rPr lang="en-US" altLang="ru-RU" sz="3600" dirty="0">
                <a:ea typeface="ＭＳ Ｐゴシック" pitchFamily="34" charset="-128"/>
              </a:rPr>
              <a:t>challenges for Run2</a:t>
            </a:r>
            <a:endParaRPr lang="ru-RU" sz="3600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629616" y="4279036"/>
            <a:ext cx="315246" cy="2095131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51394" y="4518733"/>
            <a:ext cx="4012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Such a fast evolution of LHC distributed computing demands the careful dynamical simulations of all processes for data storage, transfer and analysis</a:t>
            </a:r>
            <a:endParaRPr lang="ru-RU" dirty="0"/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6749249" y="645435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/>
              <a:t>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643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45701" y="-133642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Droid Sans"/>
              </a:rPr>
              <a:t>Grid and Cloud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08" y="811220"/>
            <a:ext cx="5276591" cy="3589153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>
            <a:off x="3205188" y="811218"/>
            <a:ext cx="282804" cy="3589153"/>
          </a:xfrm>
          <a:prstGeom prst="rightBrace">
            <a:avLst>
              <a:gd name="adj1" fmla="val 640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0" y="811218"/>
            <a:ext cx="2104240" cy="35891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3686" y="4481740"/>
            <a:ext cx="631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Question: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2173" y="4857486"/>
            <a:ext cx="631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to predict the system behavior after some of modifications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6434" y="5660358"/>
            <a:ext cx="7691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Make continuous simulation process.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Use the statistics accumulated during operation as 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additional input parameter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improve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accuracy of results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3686" y="5222013"/>
            <a:ext cx="631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Solution: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6434" y="4391495"/>
            <a:ext cx="220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C00000"/>
                </a:solidFill>
              </a:rPr>
              <a:t>see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N.Kutovsky</a:t>
            </a:r>
            <a:r>
              <a:rPr lang="en-US" sz="1400" dirty="0" smtClean="0">
                <a:solidFill>
                  <a:srgbClr val="C00000"/>
                </a:solidFill>
              </a:rPr>
              <a:t> PhD thesis</a:t>
            </a:r>
            <a:r>
              <a:rPr lang="en-US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9577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55640" y="-171360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Droid Sans"/>
              </a:rPr>
              <a:t>What is simulation 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Droid Sans"/>
              </a:rPr>
              <a:t>for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Droid Sans"/>
              </a:rPr>
              <a:t>?</a:t>
            </a:r>
            <a:endParaRPr dirty="0"/>
          </a:p>
        </p:txBody>
      </p:sp>
      <p:sp>
        <p:nvSpPr>
          <p:cNvPr id="95" name="CustomShape 2"/>
          <p:cNvSpPr/>
          <p:nvPr/>
        </p:nvSpPr>
        <p:spPr>
          <a:xfrm>
            <a:off x="755640" y="620640"/>
            <a:ext cx="7884360" cy="1466577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>
              <a:lnSpc>
                <a:spcPct val="97000"/>
              </a:lnSpc>
              <a:buFont typeface="Times New Roman"/>
              <a:buChar char="•"/>
            </a:pPr>
            <a:r>
              <a:rPr lang="en-US" dirty="0">
                <a:latin typeface="Times New Roman"/>
                <a:ea typeface="Droid Sans"/>
              </a:rPr>
              <a:t>Identification of </a:t>
            </a:r>
            <a:r>
              <a:rPr lang="en-US" dirty="0" smtClean="0">
                <a:latin typeface="Times New Roman"/>
                <a:ea typeface="Droid Sans"/>
              </a:rPr>
              <a:t>system </a:t>
            </a:r>
            <a:r>
              <a:rPr lang="en-US" dirty="0">
                <a:latin typeface="Times New Roman"/>
                <a:ea typeface="Droid Sans"/>
              </a:rPr>
              <a:t>“</a:t>
            </a:r>
            <a:r>
              <a:rPr lang="en-US" dirty="0" smtClean="0">
                <a:latin typeface="Times New Roman"/>
                <a:ea typeface="Droid Sans"/>
              </a:rPr>
              <a:t>weak points” (</a:t>
            </a:r>
            <a:r>
              <a:rPr lang="en-US" dirty="0">
                <a:latin typeface="Times New Roman"/>
                <a:ea typeface="Droid Sans"/>
              </a:rPr>
              <a:t>channels, queues, network capacity and other "bottlenecks");</a:t>
            </a:r>
            <a:endParaRPr lang="en-US" dirty="0"/>
          </a:p>
          <a:p>
            <a:pPr>
              <a:lnSpc>
                <a:spcPct val="97000"/>
              </a:lnSpc>
              <a:buFont typeface="Times New Roman"/>
              <a:buChar char="•"/>
            </a:pPr>
            <a:r>
              <a:rPr lang="en-US" dirty="0" smtClean="0">
                <a:latin typeface="Times New Roman"/>
                <a:ea typeface="Droid Sans"/>
              </a:rPr>
              <a:t>Simulation </a:t>
            </a:r>
            <a:r>
              <a:rPr lang="en-US" dirty="0">
                <a:latin typeface="Times New Roman"/>
                <a:ea typeface="Droid Sans"/>
              </a:rPr>
              <a:t>of the different system configuration (grid infrastructure architecture, resources configuration, number of resource centers,  </a:t>
            </a:r>
            <a:r>
              <a:rPr lang="en-US" dirty="0" err="1">
                <a:latin typeface="Times New Roman"/>
                <a:ea typeface="Droid Sans"/>
              </a:rPr>
              <a:t>etc</a:t>
            </a:r>
            <a:r>
              <a:rPr lang="en-US" dirty="0">
                <a:latin typeface="Times New Roman"/>
                <a:ea typeface="Droid Sans"/>
              </a:rPr>
              <a:t>);</a:t>
            </a:r>
            <a:endParaRPr lang="en-US" dirty="0"/>
          </a:p>
          <a:p>
            <a:pPr>
              <a:lnSpc>
                <a:spcPct val="97000"/>
              </a:lnSpc>
              <a:buFont typeface="Times New Roman"/>
              <a:buChar char="•"/>
            </a:pPr>
            <a:r>
              <a:rPr lang="en-US" dirty="0" smtClean="0">
                <a:latin typeface="Times New Roman"/>
                <a:ea typeface="Droid Sans"/>
              </a:rPr>
              <a:t>Approbation </a:t>
            </a:r>
            <a:r>
              <a:rPr lang="en-US" dirty="0">
                <a:latin typeface="Times New Roman"/>
                <a:ea typeface="Droid Sans"/>
              </a:rPr>
              <a:t>of new algorithms of data access and replication strategies;</a:t>
            </a:r>
            <a:endParaRPr lang="en-US" dirty="0"/>
          </a:p>
          <a:p>
            <a:pPr>
              <a:lnSpc>
                <a:spcPct val="97000"/>
              </a:lnSpc>
            </a:pPr>
            <a:endParaRPr lang="en-US" dirty="0"/>
          </a:p>
          <a:p>
            <a:pPr>
              <a:lnSpc>
                <a:spcPct val="97000"/>
              </a:lnSpc>
            </a:pPr>
            <a:endParaRPr lang="en-US" dirty="0"/>
          </a:p>
        </p:txBody>
      </p:sp>
      <p:sp>
        <p:nvSpPr>
          <p:cNvPr id="96" name="CustomShape 3"/>
          <p:cNvSpPr/>
          <p:nvPr/>
        </p:nvSpPr>
        <p:spPr>
          <a:xfrm>
            <a:off x="4697820" y="4037162"/>
            <a:ext cx="4679640" cy="22881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Optimize equipment needed for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data </a:t>
            </a:r>
            <a:endParaRPr lang="en-US" dirty="0" smtClean="0">
              <a:solidFill>
                <a:srgbClr val="000000"/>
              </a:solidFill>
              <a:latin typeface="Times New Roman"/>
              <a:ea typeface="Droid Sans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transfers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storage taking into account 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minimum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cost and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other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project requirements;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Optimize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resource distribution between </a:t>
            </a:r>
            <a:endParaRPr lang="en-US" dirty="0" smtClean="0">
              <a:solidFill>
                <a:srgbClr val="000000"/>
              </a:solidFill>
              <a:latin typeface="Times New Roman"/>
              <a:ea typeface="Droid Sans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users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groups;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Test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the system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functioning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to define its "bottlenecks" and many other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weak points.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Droid Sans"/>
              </a:rPr>
              <a:t>etc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 .</a:t>
            </a:r>
            <a:endParaRPr dirty="0"/>
          </a:p>
        </p:txBody>
      </p:sp>
      <p:sp>
        <p:nvSpPr>
          <p:cNvPr id="97" name="CustomShape 4"/>
          <p:cNvSpPr/>
          <p:nvPr/>
        </p:nvSpPr>
        <p:spPr>
          <a:xfrm>
            <a:off x="755640" y="3839114"/>
            <a:ext cx="7884360" cy="48506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Droid Sans"/>
              </a:rPr>
              <a:t>Simulation allows:</a:t>
            </a:r>
            <a:endParaRPr dirty="0"/>
          </a:p>
        </p:txBody>
      </p:sp>
      <p:sp>
        <p:nvSpPr>
          <p:cNvPr id="98" name="CustomShape 5"/>
          <p:cNvSpPr/>
          <p:nvPr/>
        </p:nvSpPr>
        <p:spPr>
          <a:xfrm>
            <a:off x="835153" y="4317621"/>
            <a:ext cx="4175640" cy="201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 Predict Grid system performance under various changes: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– Different workloads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– System configuration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– Different scheduling heuristics	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   Predict and prevent a number of unexpected situations;</a:t>
            </a:r>
            <a:endParaRPr dirty="0"/>
          </a:p>
        </p:txBody>
      </p:sp>
      <p:pic>
        <p:nvPicPr>
          <p:cNvPr id="1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55640" y="2080062"/>
            <a:ext cx="8064000" cy="1568160"/>
          </a:xfrm>
          <a:prstGeom prst="rect">
            <a:avLst/>
          </a:prstGeom>
          <a:ln w="936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2988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826920" y="44280"/>
            <a:ext cx="8408160" cy="416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2800" dirty="0">
                <a:solidFill>
                  <a:srgbClr val="000000"/>
                </a:solidFill>
                <a:ea typeface="Droid Sans"/>
              </a:rPr>
              <a:t>Analytical or imitative Simulations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828" y="1913330"/>
            <a:ext cx="4419600" cy="2495550"/>
          </a:xfrm>
          <a:prstGeom prst="rect">
            <a:avLst/>
          </a:prstGeom>
        </p:spPr>
      </p:pic>
      <p:sp>
        <p:nvSpPr>
          <p:cNvPr id="10" name="TextShape 2"/>
          <p:cNvSpPr txBox="1"/>
          <p:nvPr/>
        </p:nvSpPr>
        <p:spPr>
          <a:xfrm>
            <a:off x="914399" y="567721"/>
            <a:ext cx="7981025" cy="138362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/>
            <a:r>
              <a:rPr lang="en-US" sz="1600" b="1" dirty="0" smtClean="0"/>
              <a:t>Analytical approaches to grid and cloud systems simulation</a:t>
            </a:r>
            <a:r>
              <a:rPr lang="en-US" sz="1600" b="1" dirty="0"/>
              <a:t>: </a:t>
            </a:r>
            <a:endParaRPr lang="en-US" sz="1600" b="1" dirty="0" smtClean="0"/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system </a:t>
            </a:r>
            <a:r>
              <a:rPr lang="en-US" sz="1600" dirty="0"/>
              <a:t>is considered as a multi-channel queuing system with </a:t>
            </a:r>
            <a:r>
              <a:rPr lang="en-US" sz="1600" dirty="0" smtClean="0"/>
              <a:t>state controlled </a:t>
            </a:r>
            <a:r>
              <a:rPr lang="en-US" sz="1600" dirty="0"/>
              <a:t>by </a:t>
            </a:r>
            <a:endParaRPr lang="en-US" sz="1600" dirty="0" smtClean="0"/>
          </a:p>
          <a:p>
            <a:pPr algn="just"/>
            <a:r>
              <a:rPr lang="en-US" sz="1600" dirty="0"/>
              <a:t> </a:t>
            </a:r>
            <a:r>
              <a:rPr lang="en-US" sz="1600" dirty="0" smtClean="0"/>
              <a:t>    Markov </a:t>
            </a:r>
            <a:r>
              <a:rPr lang="en-US" sz="1600" dirty="0"/>
              <a:t>process; 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system </a:t>
            </a:r>
            <a:r>
              <a:rPr lang="en-US" sz="1600" dirty="0"/>
              <a:t>is considered as a dynamic stochastic network, described by </a:t>
            </a:r>
            <a:r>
              <a:rPr lang="en-US" sz="1600" dirty="0" smtClean="0"/>
              <a:t>the </a:t>
            </a:r>
            <a:r>
              <a:rPr lang="en-US" sz="1600" dirty="0"/>
              <a:t>system </a:t>
            </a:r>
            <a:endParaRPr lang="en-US" sz="1600" dirty="0" smtClean="0"/>
          </a:p>
          <a:p>
            <a:pPr algn="just"/>
            <a:r>
              <a:rPr lang="en-US" sz="1600" dirty="0"/>
              <a:t> </a:t>
            </a:r>
            <a:r>
              <a:rPr lang="en-US" sz="1600" dirty="0" smtClean="0"/>
              <a:t>   of </a:t>
            </a:r>
            <a:r>
              <a:rPr lang="en-US" sz="1600" dirty="0"/>
              <a:t>equations that allow to consider both routing and </a:t>
            </a:r>
            <a:r>
              <a:rPr lang="en-US" sz="1600" dirty="0" smtClean="0"/>
              <a:t>resource </a:t>
            </a:r>
            <a:r>
              <a:rPr lang="en-US" sz="1600" dirty="0"/>
              <a:t>allocation in a network</a:t>
            </a:r>
            <a:r>
              <a:rPr lang="en-US" sz="1600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1951349"/>
            <a:ext cx="3035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Both approaches </a:t>
            </a:r>
            <a:r>
              <a:rPr lang="en-US" dirty="0"/>
              <a:t>give the simulation result in the form of asymptotic distributions, </a:t>
            </a:r>
          </a:p>
          <a:p>
            <a:pPr algn="just"/>
            <a:r>
              <a:rPr lang="en-US" dirty="0"/>
              <a:t>and because of the limited theoretical assumptions can not be applied to </a:t>
            </a:r>
            <a:r>
              <a:rPr lang="en-US" dirty="0" smtClean="0"/>
              <a:t>specific</a:t>
            </a:r>
            <a:r>
              <a:rPr lang="ru-RU" dirty="0" smtClean="0"/>
              <a:t> </a:t>
            </a:r>
            <a:endParaRPr lang="en-US" dirty="0"/>
          </a:p>
          <a:p>
            <a:pPr algn="just"/>
            <a:r>
              <a:rPr lang="en-US" dirty="0"/>
              <a:t>modeling of complex multi-tier architecture of computer networks with real </a:t>
            </a:r>
          </a:p>
          <a:p>
            <a:pPr algn="just"/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4971" y="4370860"/>
            <a:ext cx="7852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distributions of the input streams of tasks, difficult </a:t>
            </a:r>
            <a:r>
              <a:rPr lang="en-US" dirty="0" err="1"/>
              <a:t>multipriority</a:t>
            </a:r>
            <a:r>
              <a:rPr lang="en-US" dirty="0"/>
              <a:t> discipline their service </a:t>
            </a:r>
            <a:r>
              <a:rPr lang="en-US" dirty="0" smtClean="0"/>
              <a:t>and </a:t>
            </a:r>
            <a:r>
              <a:rPr lang="en-US" dirty="0"/>
              <a:t>dynamic resource allocation. </a:t>
            </a:r>
            <a:endParaRPr lang="en-US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47585" y="5569823"/>
            <a:ext cx="773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We</a:t>
            </a:r>
            <a:r>
              <a:rPr lang="ru-RU" b="1" dirty="0" smtClean="0"/>
              <a:t> </a:t>
            </a:r>
            <a:r>
              <a:rPr lang="en-US" b="1" dirty="0" err="1" smtClean="0"/>
              <a:t>propse</a:t>
            </a:r>
            <a:r>
              <a:rPr lang="en-US" b="1" dirty="0" smtClean="0"/>
              <a:t> </a:t>
            </a:r>
            <a:r>
              <a:rPr lang="ru-RU" b="1" dirty="0" err="1" smtClean="0"/>
              <a:t>to</a:t>
            </a:r>
            <a:r>
              <a:rPr lang="ru-RU" b="1" dirty="0" smtClean="0"/>
              <a:t> </a:t>
            </a:r>
            <a:r>
              <a:rPr lang="ru-RU" b="1" dirty="0" err="1" smtClean="0"/>
              <a:t>use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000000"/>
                </a:solidFill>
                <a:ea typeface="Droid Sans"/>
              </a:rPr>
              <a:t>imitative</a:t>
            </a:r>
            <a:r>
              <a:rPr lang="ru-RU" b="1" dirty="0" smtClean="0"/>
              <a:t> </a:t>
            </a:r>
            <a:r>
              <a:rPr lang="ru-RU" b="1" dirty="0" err="1" smtClean="0"/>
              <a:t>simulations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059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826920" y="44280"/>
            <a:ext cx="5041080" cy="416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Droid Sans"/>
              </a:rPr>
              <a:t>Simulation  Toolkits</a:t>
            </a:r>
            <a:endParaRPr dirty="0"/>
          </a:p>
        </p:txBody>
      </p:sp>
      <p:sp>
        <p:nvSpPr>
          <p:cNvPr id="105" name="CustomShape 2"/>
          <p:cNvSpPr/>
          <p:nvPr/>
        </p:nvSpPr>
        <p:spPr>
          <a:xfrm>
            <a:off x="729266" y="565057"/>
            <a:ext cx="4260670" cy="512553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14000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  <a:ea typeface="Droid Sans"/>
              </a:rPr>
              <a:t>GridSim</a:t>
            </a:r>
            <a:endParaRPr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 Allows to simulate various classes of heterogeneous resources, users, applications and brokers </a:t>
            </a:r>
            <a:endParaRPr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 There are no restrictions on jobs number which can be sent on a resource; </a:t>
            </a:r>
            <a:endParaRPr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0000"/>
                </a:solidFill>
                <a:latin typeface="Times New Roman"/>
                <a:ea typeface="Droid Sans"/>
              </a:rPr>
              <a:t>System </a:t>
            </a: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supports simulation of statistical and dynamic schedulers;</a:t>
            </a:r>
            <a:endParaRPr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 Statistics of all or the chosen </a:t>
            </a:r>
            <a:endParaRPr lang="en-US" sz="1700" dirty="0" smtClean="0">
              <a:solidFill>
                <a:srgbClr val="000000"/>
              </a:solidFill>
              <a:latin typeface="Times New Roman"/>
              <a:ea typeface="Droid Sans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0000"/>
                </a:solidFill>
                <a:latin typeface="Times New Roman"/>
                <a:ea typeface="Droid Sans"/>
              </a:rPr>
              <a:t>operations </a:t>
            </a: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can be registered</a:t>
            </a:r>
            <a:endParaRPr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 Implemented in Java</a:t>
            </a:r>
            <a:endParaRPr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 Configuration files are used to set simulation’s parameters </a:t>
            </a:r>
            <a:endParaRPr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 Source code is available</a:t>
            </a:r>
            <a:endParaRPr dirty="0"/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0000"/>
                </a:solidFill>
                <a:latin typeface="Times New Roman"/>
                <a:ea typeface="Droid Sans"/>
              </a:rPr>
              <a:t>Multilevel </a:t>
            </a: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architecture allows </a:t>
            </a:r>
            <a:r>
              <a:rPr lang="en-US" sz="1700" dirty="0" smtClean="0">
                <a:solidFill>
                  <a:srgbClr val="000000"/>
                </a:solidFill>
                <a:latin typeface="Times New Roman"/>
                <a:ea typeface="Droid Sans"/>
              </a:rPr>
              <a:t>to</a:t>
            </a:r>
          </a:p>
          <a:p>
            <a:pPr>
              <a:lnSpc>
                <a:spcPct val="114000"/>
              </a:lnSpc>
            </a:pPr>
            <a:r>
              <a:rPr lang="en-US" sz="1700" dirty="0" smtClean="0">
                <a:solidFill>
                  <a:srgbClr val="000000"/>
                </a:solidFill>
                <a:latin typeface="Times New Roman"/>
                <a:ea typeface="Droid San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Times New Roman"/>
                <a:ea typeface="Droid Sans"/>
              </a:rPr>
              <a:t>add new components </a:t>
            </a:r>
            <a:r>
              <a:rPr lang="en-US" sz="1700" dirty="0" smtClean="0">
                <a:solidFill>
                  <a:srgbClr val="000000"/>
                </a:solidFill>
                <a:latin typeface="Times New Roman"/>
                <a:ea typeface="Droid Sans"/>
              </a:rPr>
              <a:t>easily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8414" y="6042919"/>
            <a:ext cx="7799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Droid Sans"/>
              </a:rPr>
              <a:t>It is a job scheduling simulator! It couldn't simulate data transfers!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7590" y="476280"/>
            <a:ext cx="620683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  <a:ea typeface="Droid Sans"/>
              </a:rPr>
              <a:t>Alea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8209" y="90839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Based on the latest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Droid Sans"/>
              </a:rPr>
              <a:t>GridSim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Visualization output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Include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Droid Sans"/>
              </a:rPr>
              <a:t>shedulers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 </a:t>
            </a:r>
          </a:p>
          <a:p>
            <a:pPr marL="2857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Supports single CPU and multi CPU jobs</a:t>
            </a:r>
          </a:p>
          <a:p>
            <a:pPr marL="2857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Intended for study of advanced scheduling techniques in Grid environment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253089" y="2662725"/>
            <a:ext cx="4720335" cy="3027862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6549098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26920" y="-171360"/>
            <a:ext cx="7884360" cy="1431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PMingLiU"/>
              </a:rPr>
              <a:t>Challenge</a:t>
            </a:r>
            <a:endParaRPr dirty="0"/>
          </a:p>
        </p:txBody>
      </p:sp>
      <p:sp>
        <p:nvSpPr>
          <p:cNvPr id="116" name="CustomShape 3"/>
          <p:cNvSpPr/>
          <p:nvPr/>
        </p:nvSpPr>
        <p:spPr>
          <a:xfrm>
            <a:off x="974880" y="2433240"/>
            <a:ext cx="7344720" cy="457164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CustomShape 4"/>
          <p:cNvSpPr/>
          <p:nvPr/>
        </p:nvSpPr>
        <p:spPr>
          <a:xfrm>
            <a:off x="731520" y="2380505"/>
            <a:ext cx="1786680" cy="29753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97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PMingLiU"/>
              </a:rPr>
              <a:t>Tasks:</a:t>
            </a:r>
            <a:endParaRPr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1520" y="752061"/>
            <a:ext cx="797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720" y="3183248"/>
            <a:ext cx="784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Simulation validation - the simulation produced the correct results and does not differ from the behavior of the real system.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3683613"/>
            <a:ext cx="1363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pproach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6920" y="4021110"/>
            <a:ext cx="797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the existing computational systems:</a:t>
            </a:r>
          </a:p>
          <a:p>
            <a:pPr marL="285750" indent="-17463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data is a system statistics from the monitoring and accounting tools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http://dashb-wlcg-transfers.cern.ch/ui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dashb-atlas-task-prod.cern.ch/templates/task-prod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panda.cern.ch:25880/server/pandamon/query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17463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should match within the error limits with the results of monitoring for the same tasks.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the new computational systems:</a:t>
            </a:r>
          </a:p>
          <a:p>
            <a:pPr marL="285750" indent="-17463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hypothesis about the input data flow parameters and procedures of it processing;</a:t>
            </a:r>
          </a:p>
          <a:p>
            <a:pPr marL="285750" indent="-17463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event time distribution that are generated by the input data flow processing;</a:t>
            </a:r>
          </a:p>
          <a:p>
            <a:pPr marL="285750" indent="-17463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are compared with the results obtained from the monitoring of the existing system;</a:t>
            </a:r>
          </a:p>
          <a:p>
            <a:pPr marL="285750" indent="-17463"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565" y="1146535"/>
            <a:ext cx="3586715" cy="19454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7559" y="1312575"/>
            <a:ext cx="4726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to predict the behavior of the system with significant changes.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possible to use exploitation system statistics obtained from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4720" y="26308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Providing matches the source data for the simulation with the real one;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841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2"/>
          <p:cNvSpPr/>
          <p:nvPr/>
        </p:nvSpPr>
        <p:spPr>
          <a:xfrm>
            <a:off x="826920" y="-171360"/>
            <a:ext cx="7884360" cy="1140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PMingLiU"/>
              </a:rPr>
              <a:t>Monitoring system</a:t>
            </a:r>
            <a:endParaRPr dirty="0"/>
          </a:p>
        </p:txBody>
      </p:sp>
      <p:sp>
        <p:nvSpPr>
          <p:cNvPr id="121" name="CustomShape 3"/>
          <p:cNvSpPr/>
          <p:nvPr/>
        </p:nvSpPr>
        <p:spPr>
          <a:xfrm>
            <a:off x="819720" y="646920"/>
            <a:ext cx="7812000" cy="63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Set of hardware and software for the analysis and control of a distributed computing system.</a:t>
            </a:r>
            <a:endParaRPr dirty="0"/>
          </a:p>
        </p:txBody>
      </p:sp>
      <p:sp>
        <p:nvSpPr>
          <p:cNvPr id="122" name="CustomShape 4"/>
          <p:cNvSpPr/>
          <p:nvPr/>
        </p:nvSpPr>
        <p:spPr>
          <a:xfrm>
            <a:off x="819720" y="1285560"/>
            <a:ext cx="7812000" cy="22212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</a:rPr>
              <a:t>Monitoring main tasks: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Continuous monitoring of the grid services, both basic (common to the entire infrastructure) and related to individual resource centers;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Obtaining information about the computing resources (number of compute nodes to perform the tasks, the architecture of a computer system, installed software, specialized software packages available) and CPU consumption; </a:t>
            </a: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Data on access to the resources of virtual organizations and their use of quotas for computing resources;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123" name="CustomShape 5"/>
          <p:cNvSpPr/>
          <p:nvPr/>
        </p:nvSpPr>
        <p:spPr>
          <a:xfrm>
            <a:off x="819720" y="4418232"/>
            <a:ext cx="4668907" cy="223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Monitoring parameters required for simulation: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1. number of tasks (simulation, analysis, reconstruction) coming into the system;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2.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RAM is used;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3. CPU time used;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number of processed events;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Job execution time;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Droid San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6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roid Sans"/>
              </a:rPr>
              <a:t>amount of data used.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11" y="3225630"/>
            <a:ext cx="4178718" cy="2950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9720" y="3506771"/>
            <a:ext cx="4072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roid Sans"/>
              </a:rPr>
              <a:t>Monitoring of the computational jobs and tasks implementation of and tasks (start, status changes, exit codes, etc.).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45-956D-4CA2-8979-7B869B67F9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69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1908</Words>
  <Application>Microsoft Office PowerPoint</Application>
  <PresentationFormat>Экран (4:3)</PresentationFormat>
  <Paragraphs>210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MS Mincho</vt:lpstr>
      <vt:lpstr>ＭＳ Ｐゴシック</vt:lpstr>
      <vt:lpstr>PMingLiU</vt:lpstr>
      <vt:lpstr>AR PL KaitiM GB</vt:lpstr>
      <vt:lpstr>Arial</vt:lpstr>
      <vt:lpstr>Calibri</vt:lpstr>
      <vt:lpstr>Calibri Light</vt:lpstr>
      <vt:lpstr>Droid Sans</vt:lpstr>
      <vt:lpstr>Times New Roman</vt:lpstr>
      <vt:lpstr>Times New Roman CYR</vt:lpstr>
      <vt:lpstr>Wingdings</vt:lpstr>
      <vt:lpstr>Тема Office</vt:lpstr>
      <vt:lpstr>Презентация PowerPoint</vt:lpstr>
      <vt:lpstr>The LHC Computing Challenge</vt:lpstr>
      <vt:lpstr>LHC computing challenges for Run2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Нечаевский</dc:creator>
  <cp:lastModifiedBy>Андрей Нечаевский</cp:lastModifiedBy>
  <cp:revision>23</cp:revision>
  <dcterms:created xsi:type="dcterms:W3CDTF">2014-06-25T20:52:26Z</dcterms:created>
  <dcterms:modified xsi:type="dcterms:W3CDTF">2014-06-30T20:35:07Z</dcterms:modified>
</cp:coreProperties>
</file>