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480" r:id="rId4"/>
    <p:sldId id="485" r:id="rId5"/>
    <p:sldId id="481" r:id="rId6"/>
    <p:sldId id="461" r:id="rId7"/>
    <p:sldId id="476" r:id="rId8"/>
    <p:sldId id="486" r:id="rId9"/>
    <p:sldId id="477" r:id="rId10"/>
    <p:sldId id="411" r:id="rId11"/>
    <p:sldId id="482" r:id="rId12"/>
    <p:sldId id="311" r:id="rId13"/>
    <p:sldId id="326" r:id="rId14"/>
    <p:sldId id="463" r:id="rId15"/>
    <p:sldId id="465" r:id="rId16"/>
    <p:sldId id="483" r:id="rId17"/>
    <p:sldId id="484" r:id="rId18"/>
    <p:sldId id="406" r:id="rId19"/>
    <p:sldId id="412" r:id="rId20"/>
    <p:sldId id="466" r:id="rId21"/>
    <p:sldId id="386" r:id="rId22"/>
    <p:sldId id="479" r:id="rId23"/>
    <p:sldId id="467" r:id="rId2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2" clrIdx="0">
    <p:extLst>
      <p:ext uri="{19B8F6BF-5375-455C-9EA6-DF929625EA0E}">
        <p15:presenceInfo xmlns:p15="http://schemas.microsoft.com/office/powerpoint/2012/main" userId="Пользователь Windows" providerId="None"/>
      </p:ext>
    </p:extLst>
  </p:cmAuthor>
  <p:cmAuthor id="2" name="Timur V. Tropin" initials="TVT" lastIdx="2" clrIdx="1">
    <p:extLst>
      <p:ext uri="{19B8F6BF-5375-455C-9EA6-DF929625EA0E}">
        <p15:presenceInfo xmlns:p15="http://schemas.microsoft.com/office/powerpoint/2012/main" userId="Timur V. Trop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54" autoAdjust="0"/>
  </p:normalViewPr>
  <p:slideViewPr>
    <p:cSldViewPr>
      <p:cViewPr varScale="1">
        <p:scale>
          <a:sx n="71" d="100"/>
          <a:sy n="71" d="100"/>
        </p:scale>
        <p:origin x="68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D6C48C7-D6CB-4640-B21C-2E7EA077EAF8}" type="datetimeFigureOut">
              <a:rPr lang="ru-RU" smtClean="0"/>
              <a:pPr/>
              <a:t>20.09.2019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44DC30F-CE30-4235-BC36-2A3016285A8D}" type="slidenum">
              <a:rPr lang="ru-RU" smtClean="0"/>
              <a:pPr/>
              <a:t>‹#›</a:t>
            </a:fld>
            <a:endParaRPr lang="ru-RU"/>
          </a:p>
        </p:txBody>
      </p:sp>
    </p:spTree>
    <p:extLst>
      <p:ext uri="{BB962C8B-B14F-4D97-AF65-F5344CB8AC3E}">
        <p14:creationId xmlns:p14="http://schemas.microsoft.com/office/powerpoint/2010/main" val="30526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Momentum_transfer" TargetMode="External"/><Relationship Id="rId3" Type="http://schemas.openxmlformats.org/officeDocument/2006/relationships/hyperlink" Target="https://en.wikipedia.org/wiki/Neutron_diffraction" TargetMode="External"/><Relationship Id="rId7" Type="http://schemas.openxmlformats.org/officeDocument/2006/relationships/hyperlink" Target="https://en.wikipedia.org/wiki/Momentu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Neutrons" TargetMode="External"/><Relationship Id="rId5" Type="http://schemas.openxmlformats.org/officeDocument/2006/relationships/hyperlink" Target="https://en.wikipedia.org/wiki/Collimator" TargetMode="External"/><Relationship Id="rId4" Type="http://schemas.openxmlformats.org/officeDocument/2006/relationships/hyperlink" Target="https://en.wikipedia.org/wiki/Thin_films" TargetMode="External"/><Relationship Id="rId9" Type="http://schemas.openxmlformats.org/officeDocument/2006/relationships/hyperlink" Target="https://en.wikipedia.org/wiki/Vector_(geometric)"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Specular_reflec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Nearly a hundred years ago</a:t>
            </a:r>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2</a:t>
            </a:fld>
            <a:endParaRPr lang="ru-RU"/>
          </a:p>
        </p:txBody>
      </p:sp>
    </p:spTree>
    <p:extLst>
      <p:ext uri="{BB962C8B-B14F-4D97-AF65-F5344CB8AC3E}">
        <p14:creationId xmlns:p14="http://schemas.microsoft.com/office/powerpoint/2010/main" val="106978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19</a:t>
            </a:fld>
            <a:endParaRPr lang="ru-RU"/>
          </a:p>
        </p:txBody>
      </p:sp>
    </p:spTree>
    <p:extLst>
      <p:ext uri="{BB962C8B-B14F-4D97-AF65-F5344CB8AC3E}">
        <p14:creationId xmlns:p14="http://schemas.microsoft.com/office/powerpoint/2010/main" val="288176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Low</a:t>
            </a:r>
            <a:r>
              <a:rPr lang="en-US" baseline="0" dirty="0"/>
              <a:t> amount of nanoparticles added – substantial improvement of material properties.</a:t>
            </a:r>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3</a:t>
            </a:fld>
            <a:endParaRPr lang="ru-RU"/>
          </a:p>
        </p:txBody>
      </p:sp>
    </p:spTree>
    <p:extLst>
      <p:ext uri="{BB962C8B-B14F-4D97-AF65-F5344CB8AC3E}">
        <p14:creationId xmlns:p14="http://schemas.microsoft.com/office/powerpoint/2010/main" val="384357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all cases, their ability to inhibit </a:t>
            </a:r>
            <a:r>
              <a:rPr lang="en-US" sz="1200" b="0" i="0" u="none" strike="noStrike" kern="1200" baseline="0" dirty="0" err="1">
                <a:solidFill>
                  <a:schemeClr val="tx1"/>
                </a:solidFill>
                <a:latin typeface="+mn-lt"/>
                <a:ea typeface="+mn-ea"/>
                <a:cs typeface="+mn-cs"/>
              </a:rPr>
              <a:t>dewetting</a:t>
            </a:r>
            <a:r>
              <a:rPr lang="en-US" sz="1200" b="0" i="0" u="none" strike="noStrike" kern="1200" baseline="0" dirty="0">
                <a:solidFill>
                  <a:schemeClr val="tx1"/>
                </a:solidFill>
                <a:latin typeface="+mn-lt"/>
                <a:ea typeface="+mn-ea"/>
                <a:cs typeface="+mn-cs"/>
              </a:rPr>
              <a:t> is dependent upon their location in the film as well as their interaction with the polymer.</a:t>
            </a:r>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4</a:t>
            </a:fld>
            <a:endParaRPr lang="ru-RU"/>
          </a:p>
        </p:txBody>
      </p:sp>
    </p:spTree>
    <p:extLst>
      <p:ext uri="{BB962C8B-B14F-4D97-AF65-F5344CB8AC3E}">
        <p14:creationId xmlns:p14="http://schemas.microsoft.com/office/powerpoint/2010/main" val="47546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a:t>indispensible</a:t>
            </a:r>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5</a:t>
            </a:fld>
            <a:endParaRPr lang="ru-RU"/>
          </a:p>
        </p:txBody>
      </p:sp>
    </p:spTree>
    <p:extLst>
      <p:ext uri="{BB962C8B-B14F-4D97-AF65-F5344CB8AC3E}">
        <p14:creationId xmlns:p14="http://schemas.microsoft.com/office/powerpoint/2010/main" val="120879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Neutron </a:t>
            </a:r>
            <a:r>
              <a:rPr lang="en-US" b="1" dirty="0" err="1"/>
              <a:t>reflectometry</a:t>
            </a:r>
            <a:r>
              <a:rPr lang="en-US" dirty="0"/>
              <a:t> is a </a:t>
            </a:r>
            <a:r>
              <a:rPr lang="en-US" dirty="0">
                <a:hlinkClick r:id="rId3" tooltip="Neutron diffraction"/>
              </a:rPr>
              <a:t>neutron diffraction</a:t>
            </a:r>
            <a:r>
              <a:rPr lang="en-US" dirty="0"/>
              <a:t> technique for measuring the structure of </a:t>
            </a:r>
            <a:r>
              <a:rPr lang="en-US" dirty="0">
                <a:hlinkClick r:id="rId4"/>
              </a:rPr>
              <a:t>thin films</a:t>
            </a:r>
            <a:r>
              <a:rPr lang="en-US" dirty="0"/>
              <a:t>. </a:t>
            </a:r>
          </a:p>
          <a:p>
            <a:r>
              <a:rPr lang="en-US" dirty="0"/>
              <a:t>The technique involves shining a highly </a:t>
            </a:r>
            <a:r>
              <a:rPr lang="en-US" dirty="0">
                <a:hlinkClick r:id="rId5" tooltip="Collimator"/>
              </a:rPr>
              <a:t>collimated</a:t>
            </a:r>
            <a:r>
              <a:rPr lang="en-US" dirty="0"/>
              <a:t> beam of </a:t>
            </a:r>
            <a:r>
              <a:rPr lang="en-US" dirty="0">
                <a:hlinkClick r:id="rId6" tooltip="Neutrons"/>
              </a:rPr>
              <a:t>neutrons</a:t>
            </a:r>
            <a:r>
              <a:rPr lang="en-US" dirty="0"/>
              <a:t> onto an extremely flat surface and measuring the intensity of reflected radiation as a function of angle or neutron wavelength. The exact shape of the reflectivity profile provides detailed information about the structure of the surface, including the thickness, density, and roughness of any thin films layered on the substrate. </a:t>
            </a:r>
          </a:p>
          <a:p>
            <a:r>
              <a:rPr lang="en-US" dirty="0"/>
              <a:t>The reflection is usually described in terms of a </a:t>
            </a:r>
            <a:r>
              <a:rPr lang="en-US" dirty="0">
                <a:hlinkClick r:id="rId7" tooltip="Momentum"/>
              </a:rPr>
              <a:t>momentum</a:t>
            </a:r>
            <a:r>
              <a:rPr lang="en-US" dirty="0"/>
              <a:t> </a:t>
            </a:r>
            <a:r>
              <a:rPr lang="en-US" dirty="0">
                <a:hlinkClick r:id="rId8" tooltip="Momentum transfer"/>
              </a:rPr>
              <a:t>transfer</a:t>
            </a:r>
            <a:r>
              <a:rPr lang="en-US" dirty="0"/>
              <a:t> </a:t>
            </a:r>
            <a:r>
              <a:rPr lang="en-US" dirty="0">
                <a:hlinkClick r:id="rId9" tooltip="Vector (geometric)"/>
              </a:rPr>
              <a:t>vector</a:t>
            </a:r>
            <a:r>
              <a:rPr lang="en-US" dirty="0"/>
              <a:t>, denoted </a:t>
            </a:r>
            <a:r>
              <a:rPr lang="en-US" dirty="0" err="1">
                <a:effectLst/>
              </a:rPr>
              <a:t>q</a:t>
            </a:r>
            <a:r>
              <a:rPr lang="en-US" baseline="-25000" dirty="0" err="1">
                <a:effectLst/>
              </a:rPr>
              <a:t>z</a:t>
            </a:r>
            <a:r>
              <a:rPr lang="en-US" dirty="0">
                <a:effectLst/>
              </a:rPr>
              <a:t> </a:t>
            </a:r>
            <a:r>
              <a:rPr lang="en-US" dirty="0"/>
              <a:t>, which describes the change in momentum of a neutron after reflecting from the material. Conventionally the </a:t>
            </a:r>
            <a:r>
              <a:rPr lang="en-US" dirty="0">
                <a:effectLst/>
              </a:rPr>
              <a:t>z {\</a:t>
            </a:r>
            <a:r>
              <a:rPr lang="en-US" dirty="0" err="1">
                <a:effectLst/>
              </a:rPr>
              <a:t>displaystyle</a:t>
            </a:r>
            <a:r>
              <a:rPr lang="en-US" dirty="0">
                <a:effectLst/>
              </a:rPr>
              <a:t> z} </a:t>
            </a:r>
            <a:r>
              <a:rPr lang="en-US" dirty="0"/>
              <a:t>direction is defined to be the direction normal to the surface, and for specular reflection, the scattering vector has only a </a:t>
            </a:r>
            <a:r>
              <a:rPr lang="en-US" dirty="0">
                <a:effectLst/>
              </a:rPr>
              <a:t>z {\</a:t>
            </a:r>
            <a:r>
              <a:rPr lang="en-US" dirty="0" err="1">
                <a:effectLst/>
              </a:rPr>
              <a:t>displaystyle</a:t>
            </a:r>
            <a:r>
              <a:rPr lang="en-US" dirty="0">
                <a:effectLst/>
              </a:rPr>
              <a:t> z} </a:t>
            </a:r>
            <a:r>
              <a:rPr lang="en-US" dirty="0"/>
              <a:t>-component.</a:t>
            </a:r>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6</a:t>
            </a:fld>
            <a:endParaRPr lang="ru-RU"/>
          </a:p>
        </p:txBody>
      </p:sp>
    </p:spTree>
    <p:extLst>
      <p:ext uri="{BB962C8B-B14F-4D97-AF65-F5344CB8AC3E}">
        <p14:creationId xmlns:p14="http://schemas.microsoft.com/office/powerpoint/2010/main" val="28817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Neutron </a:t>
            </a:r>
            <a:r>
              <a:rPr lang="en-US" dirty="0" err="1"/>
              <a:t>reflectometry</a:t>
            </a:r>
            <a:r>
              <a:rPr lang="en-US" dirty="0"/>
              <a:t> is a </a:t>
            </a:r>
            <a:r>
              <a:rPr lang="en-US" dirty="0">
                <a:hlinkClick r:id="rId3" tooltip="Specular reflection"/>
              </a:rPr>
              <a:t>specular reflection</a:t>
            </a:r>
            <a:r>
              <a:rPr lang="en-US" dirty="0"/>
              <a:t> technique, where the angle of the incident beam is equal to the angle of the reflected beam. </a:t>
            </a:r>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7</a:t>
            </a:fld>
            <a:endParaRPr lang="ru-RU"/>
          </a:p>
        </p:txBody>
      </p:sp>
    </p:spTree>
    <p:extLst>
      <p:ext uri="{BB962C8B-B14F-4D97-AF65-F5344CB8AC3E}">
        <p14:creationId xmlns:p14="http://schemas.microsoft.com/office/powerpoint/2010/main" val="176621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8</a:t>
            </a:fld>
            <a:endParaRPr lang="ru-RU"/>
          </a:p>
        </p:txBody>
      </p:sp>
    </p:spTree>
    <p:extLst>
      <p:ext uri="{BB962C8B-B14F-4D97-AF65-F5344CB8AC3E}">
        <p14:creationId xmlns:p14="http://schemas.microsoft.com/office/powerpoint/2010/main" val="78948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13</a:t>
            </a:fld>
            <a:endParaRPr lang="ru-RU"/>
          </a:p>
        </p:txBody>
      </p:sp>
    </p:spTree>
    <p:extLst>
      <p:ext uri="{BB962C8B-B14F-4D97-AF65-F5344CB8AC3E}">
        <p14:creationId xmlns:p14="http://schemas.microsoft.com/office/powerpoint/2010/main" val="5760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4DC30F-CE30-4235-BC36-2A3016285A8D}" type="slidenum">
              <a:rPr lang="ru-RU" smtClean="0"/>
              <a:pPr/>
              <a:t>14</a:t>
            </a:fld>
            <a:endParaRPr lang="ru-RU"/>
          </a:p>
        </p:txBody>
      </p:sp>
    </p:spTree>
    <p:extLst>
      <p:ext uri="{BB962C8B-B14F-4D97-AF65-F5344CB8AC3E}">
        <p14:creationId xmlns:p14="http://schemas.microsoft.com/office/powerpoint/2010/main" val="386515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285419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15120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342845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472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289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722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3898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396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9417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694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73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76294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2085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05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07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295978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407425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31754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334713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279223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91546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E7D2E5-7B2B-4910-8A63-F6879F869542}"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C6958B-8382-461C-9B59-553E499D52EA}" type="slidenum">
              <a:rPr lang="ru-RU" smtClean="0"/>
              <a:pPr/>
              <a:t>‹#›</a:t>
            </a:fld>
            <a:endParaRPr lang="ru-RU"/>
          </a:p>
        </p:txBody>
      </p:sp>
    </p:spTree>
    <p:extLst>
      <p:ext uri="{BB962C8B-B14F-4D97-AF65-F5344CB8AC3E}">
        <p14:creationId xmlns:p14="http://schemas.microsoft.com/office/powerpoint/2010/main" val="369847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7D2E5-7B2B-4910-8A63-F6879F869542}" type="datetimeFigureOut">
              <a:rPr lang="ru-RU" smtClean="0"/>
              <a:pPr/>
              <a:t>20.09.2019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6958B-8382-461C-9B59-553E499D52EA}" type="slidenum">
              <a:rPr lang="ru-RU" smtClean="0"/>
              <a:pPr/>
              <a:t>‹#›</a:t>
            </a:fld>
            <a:endParaRPr lang="ru-RU"/>
          </a:p>
        </p:txBody>
      </p:sp>
    </p:spTree>
    <p:extLst>
      <p:ext uri="{BB962C8B-B14F-4D97-AF65-F5344CB8AC3E}">
        <p14:creationId xmlns:p14="http://schemas.microsoft.com/office/powerpoint/2010/main" val="1490265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E6194-8AC5-48D8-993A-EEF7AC9231D8}" type="datetimeFigureOut">
              <a:rPr lang="ru-RU" smtClean="0">
                <a:solidFill>
                  <a:prstClr val="black">
                    <a:tint val="75000"/>
                  </a:prstClr>
                </a:solidFill>
              </a:rPr>
              <a:pPr/>
              <a:t>20.09.2019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7F57C-5232-4168-A5C1-14920712FD7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7189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wmf"/></Relationships>
</file>

<file path=ppt/slides/_rels/slide17.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image" Target="../media/image5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emf"/><Relationship Id="rId4" Type="http://schemas.openxmlformats.org/officeDocument/2006/relationships/image" Target="../media/image20.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image" Target="../media/image29.png"/><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1124744"/>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effectLst>
                  <a:outerShdw blurRad="38100" dist="38100" dir="2700000" algn="tl">
                    <a:srgbClr val="C0C0C0"/>
                  </a:outerShdw>
                </a:effectLst>
                <a:latin typeface="+mj-lt"/>
              </a:rPr>
              <a:t>Investigations of polystyrene-fullerene </a:t>
            </a:r>
            <a:r>
              <a:rPr lang="en-US" sz="3600" b="1" dirty="0" err="1">
                <a:solidFill>
                  <a:srgbClr val="FF0000"/>
                </a:solidFill>
                <a:effectLst>
                  <a:outerShdw blurRad="38100" dist="38100" dir="2700000" algn="tl">
                    <a:srgbClr val="C0C0C0"/>
                  </a:outerShdw>
                </a:effectLst>
                <a:latin typeface="+mj-lt"/>
              </a:rPr>
              <a:t>nanocomposite</a:t>
            </a:r>
            <a:r>
              <a:rPr lang="en-US" sz="3600" b="1" dirty="0">
                <a:solidFill>
                  <a:srgbClr val="FF0000"/>
                </a:solidFill>
                <a:effectLst>
                  <a:outerShdw blurRad="38100" dist="38100" dir="2700000" algn="tl">
                    <a:srgbClr val="C0C0C0"/>
                  </a:outerShdw>
                </a:effectLst>
                <a:latin typeface="+mj-lt"/>
              </a:rPr>
              <a:t> thin films by neutron and X-ray reflectometry</a:t>
            </a:r>
          </a:p>
        </p:txBody>
      </p:sp>
      <p:sp>
        <p:nvSpPr>
          <p:cNvPr id="3075" name="Text Box 3"/>
          <p:cNvSpPr txBox="1">
            <a:spLocks noChangeArrowheads="1"/>
          </p:cNvSpPr>
          <p:nvPr/>
        </p:nvSpPr>
        <p:spPr bwMode="auto">
          <a:xfrm>
            <a:off x="0" y="3356992"/>
            <a:ext cx="9144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700" b="1" dirty="0">
                <a:solidFill>
                  <a:srgbClr val="0033CC"/>
                </a:solidFill>
                <a:effectLst>
                  <a:outerShdw blurRad="38100" dist="38100" dir="2700000" algn="tl">
                    <a:srgbClr val="C0C0C0"/>
                  </a:outerShdw>
                </a:effectLst>
                <a:cs typeface="Times New Roman" pitchFamily="18" charset="0"/>
              </a:rPr>
              <a:t>M.L. </a:t>
            </a:r>
            <a:r>
              <a:rPr lang="en-US" sz="2700" b="1" dirty="0" err="1">
                <a:solidFill>
                  <a:srgbClr val="0033CC"/>
                </a:solidFill>
                <a:effectLst>
                  <a:outerShdw blurRad="38100" dist="38100" dir="2700000" algn="tl">
                    <a:srgbClr val="C0C0C0"/>
                  </a:outerShdw>
                </a:effectLst>
                <a:cs typeface="Times New Roman" pitchFamily="18" charset="0"/>
              </a:rPr>
              <a:t>Karpets</a:t>
            </a:r>
            <a:r>
              <a:rPr lang="en-US" sz="2700" b="1" dirty="0">
                <a:solidFill>
                  <a:srgbClr val="0033CC"/>
                </a:solidFill>
                <a:effectLst>
                  <a:outerShdw blurRad="38100" dist="38100" dir="2700000" algn="tl">
                    <a:srgbClr val="C0C0C0"/>
                  </a:outerShdw>
                </a:effectLst>
                <a:cs typeface="Times New Roman" pitchFamily="18" charset="0"/>
              </a:rPr>
              <a:t>, </a:t>
            </a:r>
            <a:r>
              <a:rPr lang="en-US" sz="2700" b="1" u="sng" dirty="0">
                <a:solidFill>
                  <a:srgbClr val="0033CC"/>
                </a:solidFill>
                <a:effectLst>
                  <a:outerShdw blurRad="38100" dist="38100" dir="2700000" algn="tl">
                    <a:srgbClr val="C0C0C0"/>
                  </a:outerShdw>
                </a:effectLst>
                <a:cs typeface="Times New Roman" pitchFamily="18" charset="0"/>
              </a:rPr>
              <a:t>T.V. Tropin</a:t>
            </a:r>
            <a:r>
              <a:rPr lang="en-US" sz="2700" b="1" dirty="0">
                <a:solidFill>
                  <a:srgbClr val="0033CC"/>
                </a:solidFill>
                <a:effectLst>
                  <a:outerShdw blurRad="38100" dist="38100" dir="2700000" algn="tl">
                    <a:srgbClr val="C0C0C0"/>
                  </a:outerShdw>
                </a:effectLst>
                <a:cs typeface="Times New Roman" pitchFamily="18" charset="0"/>
              </a:rPr>
              <a:t>, Ye. </a:t>
            </a:r>
            <a:r>
              <a:rPr lang="en-US" sz="2700" b="1" dirty="0" err="1">
                <a:solidFill>
                  <a:srgbClr val="0033CC"/>
                </a:solidFill>
                <a:effectLst>
                  <a:outerShdw blurRad="38100" dist="38100" dir="2700000" algn="tl">
                    <a:srgbClr val="C0C0C0"/>
                  </a:outerShdw>
                </a:effectLst>
                <a:cs typeface="Times New Roman" pitchFamily="18" charset="0"/>
              </a:rPr>
              <a:t>Kosiachkin</a:t>
            </a:r>
            <a:r>
              <a:rPr lang="en-US" sz="2700" b="1" dirty="0">
                <a:solidFill>
                  <a:srgbClr val="0033CC"/>
                </a:solidFill>
                <a:effectLst>
                  <a:outerShdw blurRad="38100" dist="38100" dir="2700000" algn="tl">
                    <a:srgbClr val="C0C0C0"/>
                  </a:outerShdw>
                </a:effectLst>
                <a:cs typeface="Times New Roman" pitchFamily="18" charset="0"/>
              </a:rPr>
              <a:t>, </a:t>
            </a:r>
            <a:br>
              <a:rPr lang="en-US" sz="2700" b="1" dirty="0">
                <a:solidFill>
                  <a:srgbClr val="0033CC"/>
                </a:solidFill>
                <a:effectLst>
                  <a:outerShdw blurRad="38100" dist="38100" dir="2700000" algn="tl">
                    <a:srgbClr val="C0C0C0"/>
                  </a:outerShdw>
                </a:effectLst>
                <a:cs typeface="Times New Roman" pitchFamily="18" charset="0"/>
              </a:rPr>
            </a:br>
            <a:r>
              <a:rPr lang="en-US" sz="2700" b="1" dirty="0" err="1">
                <a:solidFill>
                  <a:srgbClr val="0033CC"/>
                </a:solidFill>
                <a:effectLst>
                  <a:outerShdw blurRad="38100" dist="38100" dir="2700000" algn="tl">
                    <a:srgbClr val="C0C0C0"/>
                  </a:outerShdw>
                </a:effectLst>
                <a:cs typeface="Times New Roman" pitchFamily="18" charset="0"/>
              </a:rPr>
              <a:t>Yu.E</a:t>
            </a:r>
            <a:r>
              <a:rPr lang="en-US" sz="2700" b="1" dirty="0">
                <a:solidFill>
                  <a:srgbClr val="0033CC"/>
                </a:solidFill>
                <a:effectLst>
                  <a:outerShdw blurRad="38100" dist="38100" dir="2700000" algn="tl">
                    <a:srgbClr val="C0C0C0"/>
                  </a:outerShdw>
                </a:effectLst>
                <a:cs typeface="Times New Roman" pitchFamily="18" charset="0"/>
              </a:rPr>
              <a:t>. </a:t>
            </a:r>
            <a:r>
              <a:rPr lang="en-US" sz="2700" b="1" dirty="0" err="1">
                <a:solidFill>
                  <a:srgbClr val="0033CC"/>
                </a:solidFill>
                <a:effectLst>
                  <a:outerShdw blurRad="38100" dist="38100" dir="2700000" algn="tl">
                    <a:srgbClr val="C0C0C0"/>
                  </a:outerShdw>
                </a:effectLst>
                <a:cs typeface="Times New Roman" pitchFamily="18" charset="0"/>
              </a:rPr>
              <a:t>Gorshkova</a:t>
            </a:r>
            <a:r>
              <a:rPr lang="en-US" sz="2700" b="1" dirty="0">
                <a:solidFill>
                  <a:srgbClr val="0033CC"/>
                </a:solidFill>
                <a:effectLst>
                  <a:outerShdw blurRad="38100" dist="38100" dir="2700000" algn="tl">
                    <a:srgbClr val="C0C0C0"/>
                  </a:outerShdw>
                </a:effectLst>
                <a:cs typeface="Times New Roman" pitchFamily="18" charset="0"/>
              </a:rPr>
              <a:t>, I.V. </a:t>
            </a:r>
            <a:r>
              <a:rPr lang="en-US" sz="2700" b="1" dirty="0" err="1">
                <a:solidFill>
                  <a:srgbClr val="0033CC"/>
                </a:solidFill>
                <a:effectLst>
                  <a:outerShdw blurRad="38100" dist="38100" dir="2700000" algn="tl">
                    <a:srgbClr val="C0C0C0"/>
                  </a:outerShdw>
                </a:effectLst>
                <a:cs typeface="Times New Roman" pitchFamily="18" charset="0"/>
              </a:rPr>
              <a:t>Gapon</a:t>
            </a:r>
            <a:r>
              <a:rPr lang="en-US" sz="2700" b="1" dirty="0">
                <a:solidFill>
                  <a:srgbClr val="0033CC"/>
                </a:solidFill>
                <a:effectLst>
                  <a:outerShdw blurRad="38100" dist="38100" dir="2700000" algn="tl">
                    <a:srgbClr val="C0C0C0"/>
                  </a:outerShdw>
                </a:effectLst>
                <a:cs typeface="Times New Roman" pitchFamily="18" charset="0"/>
              </a:rPr>
              <a:t>, M.V. Avdeev, L.A. </a:t>
            </a:r>
            <a:r>
              <a:rPr lang="en-US" sz="2700" b="1" dirty="0" err="1">
                <a:solidFill>
                  <a:srgbClr val="0033CC"/>
                </a:solidFill>
                <a:effectLst>
                  <a:outerShdw blurRad="38100" dist="38100" dir="2700000" algn="tl">
                    <a:srgbClr val="C0C0C0"/>
                  </a:outerShdw>
                </a:effectLst>
                <a:cs typeface="Times New Roman" pitchFamily="18" charset="0"/>
              </a:rPr>
              <a:t>Bulavin</a:t>
            </a:r>
            <a:r>
              <a:rPr lang="en-US" sz="2700" b="1" dirty="0">
                <a:solidFill>
                  <a:srgbClr val="0033CC"/>
                </a:solidFill>
                <a:effectLst>
                  <a:outerShdw blurRad="38100" dist="38100" dir="2700000" algn="tl">
                    <a:srgbClr val="C0C0C0"/>
                  </a:outerShdw>
                </a:effectLst>
                <a:cs typeface="Times New Roman" pitchFamily="18" charset="0"/>
              </a:rPr>
              <a:t> </a:t>
            </a:r>
          </a:p>
          <a:p>
            <a:pPr algn="ctr"/>
            <a:endParaRPr lang="en-US" sz="2000" dirty="0">
              <a:effectLst>
                <a:outerShdw blurRad="38100" dist="38100" dir="2700000" algn="tl">
                  <a:srgbClr val="C0C0C0"/>
                </a:outerShdw>
              </a:effectLst>
              <a:cs typeface="Times New Roman" pitchFamily="18" charset="0"/>
            </a:endParaRPr>
          </a:p>
          <a:p>
            <a:pPr algn="ctr"/>
            <a:r>
              <a:rPr lang="en-US" sz="2000" dirty="0">
                <a:effectLst>
                  <a:outerShdw blurRad="38100" dist="38100" dir="2700000" algn="tl">
                    <a:srgbClr val="C0C0C0"/>
                  </a:outerShdw>
                </a:effectLst>
                <a:cs typeface="Times New Roman" pitchFamily="18" charset="0"/>
              </a:rPr>
              <a:t>Frank Laboratory of Neutron Physics, Joint Institute for Nuclear Research, </a:t>
            </a:r>
            <a:r>
              <a:rPr lang="en-US" sz="2000" dirty="0" err="1">
                <a:effectLst>
                  <a:outerShdw blurRad="38100" dist="38100" dir="2700000" algn="tl">
                    <a:srgbClr val="C0C0C0"/>
                  </a:outerShdw>
                </a:effectLst>
                <a:cs typeface="Times New Roman" pitchFamily="18" charset="0"/>
              </a:rPr>
              <a:t>Dubna</a:t>
            </a:r>
            <a:r>
              <a:rPr lang="en-US" sz="2000" dirty="0">
                <a:effectLst>
                  <a:outerShdw blurRad="38100" dist="38100" dir="2700000" algn="tl">
                    <a:srgbClr val="C0C0C0"/>
                  </a:outerShdw>
                </a:effectLst>
                <a:cs typeface="Times New Roman" pitchFamily="18" charset="0"/>
              </a:rPr>
              <a:t>, Russia</a:t>
            </a:r>
          </a:p>
          <a:p>
            <a:pPr algn="ctr"/>
            <a:r>
              <a:rPr lang="en-US" sz="2000" dirty="0">
                <a:effectLst>
                  <a:outerShdw blurRad="38100" dist="38100" dir="2700000" algn="tl">
                    <a:srgbClr val="C0C0C0"/>
                  </a:outerShdw>
                </a:effectLst>
                <a:cs typeface="Times New Roman" pitchFamily="18" charset="0"/>
              </a:rPr>
              <a:t>Physics Department, </a:t>
            </a:r>
            <a:r>
              <a:rPr lang="en-US" sz="2000" dirty="0" err="1">
                <a:effectLst>
                  <a:outerShdw blurRad="38100" dist="38100" dir="2700000" algn="tl">
                    <a:srgbClr val="C0C0C0"/>
                  </a:outerShdw>
                </a:effectLst>
                <a:cs typeface="Times New Roman" pitchFamily="18" charset="0"/>
              </a:rPr>
              <a:t>Taras</a:t>
            </a:r>
            <a:r>
              <a:rPr lang="en-US" sz="2000" dirty="0">
                <a:effectLst>
                  <a:outerShdw blurRad="38100" dist="38100" dir="2700000" algn="tl">
                    <a:srgbClr val="C0C0C0"/>
                  </a:outerShdw>
                </a:effectLst>
                <a:cs typeface="Times New Roman" pitchFamily="18" charset="0"/>
              </a:rPr>
              <a:t> Shevchenko National University of Kyiv, </a:t>
            </a:r>
            <a:br>
              <a:rPr lang="ru-RU" sz="2000" dirty="0">
                <a:effectLst>
                  <a:outerShdw blurRad="38100" dist="38100" dir="2700000" algn="tl">
                    <a:srgbClr val="C0C0C0"/>
                  </a:outerShdw>
                </a:effectLst>
                <a:cs typeface="Times New Roman" pitchFamily="18" charset="0"/>
              </a:rPr>
            </a:br>
            <a:r>
              <a:rPr lang="en-US" sz="2000" dirty="0">
                <a:effectLst>
                  <a:outerShdw blurRad="38100" dist="38100" dir="2700000" algn="tl">
                    <a:srgbClr val="C0C0C0"/>
                  </a:outerShdw>
                </a:effectLst>
                <a:cs typeface="Times New Roman" pitchFamily="18" charset="0"/>
              </a:rPr>
              <a:t>Kyiv, Ukraine</a:t>
            </a:r>
          </a:p>
        </p:txBody>
      </p:sp>
      <p:sp>
        <p:nvSpPr>
          <p:cNvPr id="3077" name="Rectangle 5"/>
          <p:cNvSpPr>
            <a:spLocks noChangeArrowheads="1"/>
          </p:cNvSpPr>
          <p:nvPr/>
        </p:nvSpPr>
        <p:spPr bwMode="auto">
          <a:xfrm>
            <a:off x="2111375" y="52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a:p>
        </p:txBody>
      </p:sp>
      <p:sp>
        <p:nvSpPr>
          <p:cNvPr id="3079" name="Text Box 7"/>
          <p:cNvSpPr txBox="1">
            <a:spLocks noChangeArrowheads="1"/>
          </p:cNvSpPr>
          <p:nvPr/>
        </p:nvSpPr>
        <p:spPr bwMode="auto">
          <a:xfrm>
            <a:off x="0" y="6577607"/>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dirty="0"/>
              <a:t>20</a:t>
            </a:r>
            <a:r>
              <a:rPr lang="en-US" sz="1400" baseline="30000" dirty="0"/>
              <a:t>th</a:t>
            </a:r>
            <a:r>
              <a:rPr lang="en-US" sz="1400" dirty="0"/>
              <a:t> September, JINR, </a:t>
            </a:r>
            <a:r>
              <a:rPr lang="en-US" sz="1400" dirty="0" err="1"/>
              <a:t>Dubna</a:t>
            </a:r>
            <a:r>
              <a:rPr lang="en-US" sz="1400" dirty="0"/>
              <a:t>, 2019</a:t>
            </a:r>
          </a:p>
        </p:txBody>
      </p:sp>
    </p:spTree>
    <p:extLst>
      <p:ext uri="{BB962C8B-B14F-4D97-AF65-F5344CB8AC3E}">
        <p14:creationId xmlns:p14="http://schemas.microsoft.com/office/powerpoint/2010/main" val="43257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12535-680A-4680-AAA3-A55779391FB5}"/>
              </a:ext>
            </a:extLst>
          </p:cNvPr>
          <p:cNvSpPr txBox="1"/>
          <p:nvPr/>
        </p:nvSpPr>
        <p:spPr>
          <a:xfrm>
            <a:off x="0" y="2564904"/>
            <a:ext cx="9144000" cy="954107"/>
          </a:xfrm>
          <a:prstGeom prst="rect">
            <a:avLst/>
          </a:prstGeom>
          <a:noFill/>
        </p:spPr>
        <p:txBody>
          <a:bodyPr wrap="square" rtlCol="0">
            <a:spAutoFit/>
          </a:bodyPr>
          <a:lstStyle/>
          <a:p>
            <a:pPr algn="ctr"/>
            <a:r>
              <a:rPr lang="en-US" sz="2800" b="1" dirty="0">
                <a:solidFill>
                  <a:srgbClr val="0000FF"/>
                </a:solidFill>
              </a:rPr>
              <a:t>Can we distinguish between different structures of low-concentrated C</a:t>
            </a:r>
            <a:r>
              <a:rPr lang="en-US" sz="2800" b="1" baseline="-25000" dirty="0">
                <a:solidFill>
                  <a:srgbClr val="0000FF"/>
                </a:solidFill>
              </a:rPr>
              <a:t>70</a:t>
            </a:r>
            <a:r>
              <a:rPr lang="en-US" sz="2800" b="1" dirty="0">
                <a:solidFill>
                  <a:srgbClr val="0000FF"/>
                </a:solidFill>
              </a:rPr>
              <a:t>/PS nanocomposite thin films?</a:t>
            </a:r>
            <a:endParaRPr lang="ru-RU" sz="2800" b="1" dirty="0">
              <a:solidFill>
                <a:srgbClr val="0000FF"/>
              </a:solidFill>
            </a:endParaRPr>
          </a:p>
        </p:txBody>
      </p:sp>
    </p:spTree>
    <p:extLst>
      <p:ext uri="{BB962C8B-B14F-4D97-AF65-F5344CB8AC3E}">
        <p14:creationId xmlns:p14="http://schemas.microsoft.com/office/powerpoint/2010/main" val="112830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0488" y="-373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8" name="Rectangle 3"/>
          <p:cNvSpPr>
            <a:spLocks noChangeArrowheads="1"/>
          </p:cNvSpPr>
          <p:nvPr/>
        </p:nvSpPr>
        <p:spPr bwMode="auto">
          <a:xfrm>
            <a:off x="-90488" y="2388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uk-UA" altLang="uk-UA" sz="600" b="0" i="0" u="none" strike="noStrike" cap="none" normalizeH="0" baseline="0">
                <a:ln>
                  <a:noFill/>
                </a:ln>
                <a:solidFill>
                  <a:schemeClr val="tx1"/>
                </a:solidFill>
                <a:effectLst/>
                <a:latin typeface="Arial" panose="020B0604020202020204" pitchFamily="34" charset="0"/>
              </a:rPr>
              <a:t> </a:t>
            </a: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7" name="Номер слайда 6"/>
          <p:cNvSpPr>
            <a:spLocks noGrp="1"/>
          </p:cNvSpPr>
          <p:nvPr>
            <p:ph type="sldNum" sz="quarter" idx="12"/>
          </p:nvPr>
        </p:nvSpPr>
        <p:spPr/>
        <p:txBody>
          <a:bodyPr/>
          <a:lstStyle/>
          <a:p>
            <a:fld id="{508B9399-3EE3-4C22-AF24-130C945149FC}" type="slidenum">
              <a:rPr lang="uk-UA" smtClean="0"/>
              <a:pPr/>
              <a:t>11</a:t>
            </a:fld>
            <a:endParaRPr lang="uk-UA"/>
          </a:p>
        </p:txBody>
      </p:sp>
      <p:pic>
        <p:nvPicPr>
          <p:cNvPr id="12" name="Рисунок 11"/>
          <p:cNvPicPr>
            <a:picLocks noChangeAspect="1"/>
          </p:cNvPicPr>
          <p:nvPr/>
        </p:nvPicPr>
        <p:blipFill>
          <a:blip r:embed="rId2" cstate="print"/>
          <a:stretch>
            <a:fillRect/>
          </a:stretch>
        </p:blipFill>
        <p:spPr>
          <a:xfrm>
            <a:off x="196253" y="760021"/>
            <a:ext cx="3679080" cy="1874991"/>
          </a:xfrm>
          <a:prstGeom prst="rect">
            <a:avLst/>
          </a:prstGeom>
        </p:spPr>
      </p:pic>
      <p:pic>
        <p:nvPicPr>
          <p:cNvPr id="13" name="Рисунок 12"/>
          <p:cNvPicPr>
            <a:picLocks noChangeAspect="1"/>
          </p:cNvPicPr>
          <p:nvPr/>
        </p:nvPicPr>
        <p:blipFill>
          <a:blip r:embed="rId3" cstate="print"/>
          <a:stretch>
            <a:fillRect/>
          </a:stretch>
        </p:blipFill>
        <p:spPr>
          <a:xfrm>
            <a:off x="154380" y="4811537"/>
            <a:ext cx="3681351" cy="1844583"/>
          </a:xfrm>
          <a:prstGeom prst="rect">
            <a:avLst/>
          </a:prstGeom>
        </p:spPr>
      </p:pic>
      <p:pic>
        <p:nvPicPr>
          <p:cNvPr id="15" name="Рисунок 14"/>
          <p:cNvPicPr>
            <a:picLocks noChangeAspect="1"/>
          </p:cNvPicPr>
          <p:nvPr/>
        </p:nvPicPr>
        <p:blipFill>
          <a:blip r:embed="rId4" cstate="print"/>
          <a:stretch>
            <a:fillRect/>
          </a:stretch>
        </p:blipFill>
        <p:spPr>
          <a:xfrm>
            <a:off x="163658" y="2784763"/>
            <a:ext cx="3660196" cy="1865367"/>
          </a:xfrm>
          <a:prstGeom prst="rect">
            <a:avLst/>
          </a:prstGeom>
        </p:spPr>
      </p:pic>
      <p:sp>
        <p:nvSpPr>
          <p:cNvPr id="18" name="Прямоугольник 17"/>
          <p:cNvSpPr/>
          <p:nvPr/>
        </p:nvSpPr>
        <p:spPr>
          <a:xfrm>
            <a:off x="4499902" y="1663516"/>
            <a:ext cx="976358" cy="400110"/>
          </a:xfrm>
          <a:prstGeom prst="rect">
            <a:avLst/>
          </a:prstGeom>
        </p:spPr>
        <p:txBody>
          <a:bodyPr wrap="none">
            <a:spAutoFit/>
          </a:bodyPr>
          <a:lstStyle/>
          <a:p>
            <a:r>
              <a:rPr lang="ru-RU" sz="2000" dirty="0" err="1">
                <a:solidFill>
                  <a:srgbClr val="FF0000"/>
                </a:solidFill>
              </a:rPr>
              <a:t>Pure</a:t>
            </a:r>
            <a:r>
              <a:rPr lang="ru-RU" sz="2000" dirty="0">
                <a:solidFill>
                  <a:srgbClr val="FF0000"/>
                </a:solidFill>
              </a:rPr>
              <a:t> PS</a:t>
            </a:r>
          </a:p>
        </p:txBody>
      </p:sp>
      <p:sp>
        <p:nvSpPr>
          <p:cNvPr id="20" name="Прямоугольник 19"/>
          <p:cNvSpPr/>
          <p:nvPr/>
        </p:nvSpPr>
        <p:spPr>
          <a:xfrm>
            <a:off x="4126059" y="3578298"/>
            <a:ext cx="1907895" cy="400110"/>
          </a:xfrm>
          <a:prstGeom prst="rect">
            <a:avLst/>
          </a:prstGeom>
        </p:spPr>
        <p:txBody>
          <a:bodyPr wrap="none">
            <a:spAutoFit/>
          </a:bodyPr>
          <a:lstStyle/>
          <a:p>
            <a:r>
              <a:rPr lang="en-US" sz="2000" dirty="0">
                <a:solidFill>
                  <a:srgbClr val="FF0000"/>
                </a:solidFill>
              </a:rPr>
              <a:t>Substrate layer</a:t>
            </a:r>
            <a:endParaRPr lang="ru-RU" sz="2000" dirty="0">
              <a:solidFill>
                <a:srgbClr val="FF0000"/>
              </a:solidFill>
            </a:endParaRPr>
          </a:p>
        </p:txBody>
      </p:sp>
      <p:sp>
        <p:nvSpPr>
          <p:cNvPr id="22" name="Прямоугольник 21"/>
          <p:cNvSpPr/>
          <p:nvPr/>
        </p:nvSpPr>
        <p:spPr>
          <a:xfrm>
            <a:off x="3736659" y="5594756"/>
            <a:ext cx="2494020" cy="707886"/>
          </a:xfrm>
          <a:prstGeom prst="rect">
            <a:avLst/>
          </a:prstGeom>
        </p:spPr>
        <p:txBody>
          <a:bodyPr wrap="square">
            <a:spAutoFit/>
          </a:bodyPr>
          <a:lstStyle/>
          <a:p>
            <a:pPr algn="ctr"/>
            <a:r>
              <a:rPr lang="en-US" sz="2000" dirty="0">
                <a:solidFill>
                  <a:srgbClr val="FF0000"/>
                </a:solidFill>
              </a:rPr>
              <a:t>Gradient from </a:t>
            </a:r>
            <a:endParaRPr lang="uk-UA" sz="2000" dirty="0">
              <a:solidFill>
                <a:srgbClr val="FF0000"/>
              </a:solidFill>
            </a:endParaRPr>
          </a:p>
          <a:p>
            <a:pPr algn="ctr"/>
            <a:r>
              <a:rPr lang="en-US" sz="2000" dirty="0">
                <a:solidFill>
                  <a:srgbClr val="FF0000"/>
                </a:solidFill>
              </a:rPr>
              <a:t>substrate</a:t>
            </a:r>
            <a:endParaRPr lang="ru-RU" sz="2000" dirty="0">
              <a:solidFill>
                <a:srgbClr val="FF0000"/>
              </a:solidFill>
            </a:endParaRPr>
          </a:p>
        </p:txBody>
      </p:sp>
      <p:sp>
        <p:nvSpPr>
          <p:cNvPr id="24" name="Прямоугольник 23"/>
          <p:cNvSpPr/>
          <p:nvPr/>
        </p:nvSpPr>
        <p:spPr>
          <a:xfrm>
            <a:off x="2177263" y="2456632"/>
            <a:ext cx="245303" cy="307777"/>
          </a:xfrm>
          <a:prstGeom prst="rect">
            <a:avLst/>
          </a:prstGeom>
        </p:spPr>
        <p:txBody>
          <a:bodyPr wrap="square">
            <a:spAutoFit/>
          </a:bodyPr>
          <a:lstStyle/>
          <a:p>
            <a:r>
              <a:rPr lang="en-US" sz="1400" dirty="0"/>
              <a:t>h</a:t>
            </a:r>
            <a:endParaRPr lang="ru-RU" sz="1800" dirty="0"/>
          </a:p>
        </p:txBody>
      </p:sp>
      <p:sp>
        <p:nvSpPr>
          <p:cNvPr id="25" name="Прямоугольник 24"/>
          <p:cNvSpPr/>
          <p:nvPr/>
        </p:nvSpPr>
        <p:spPr>
          <a:xfrm>
            <a:off x="2115907" y="4544710"/>
            <a:ext cx="245303" cy="307777"/>
          </a:xfrm>
          <a:prstGeom prst="rect">
            <a:avLst/>
          </a:prstGeom>
        </p:spPr>
        <p:txBody>
          <a:bodyPr wrap="square">
            <a:spAutoFit/>
          </a:bodyPr>
          <a:lstStyle/>
          <a:p>
            <a:r>
              <a:rPr lang="en-US" sz="1400" dirty="0"/>
              <a:t>h</a:t>
            </a:r>
            <a:endParaRPr lang="ru-RU" sz="1800" dirty="0"/>
          </a:p>
        </p:txBody>
      </p:sp>
      <p:sp>
        <p:nvSpPr>
          <p:cNvPr id="26" name="Прямоугольник 25"/>
          <p:cNvSpPr/>
          <p:nvPr/>
        </p:nvSpPr>
        <p:spPr>
          <a:xfrm>
            <a:off x="2151533" y="6550223"/>
            <a:ext cx="245303" cy="307777"/>
          </a:xfrm>
          <a:prstGeom prst="rect">
            <a:avLst/>
          </a:prstGeom>
        </p:spPr>
        <p:txBody>
          <a:bodyPr wrap="square">
            <a:spAutoFit/>
          </a:bodyPr>
          <a:lstStyle/>
          <a:p>
            <a:r>
              <a:rPr lang="en-US" sz="1400" dirty="0"/>
              <a:t>h</a:t>
            </a:r>
            <a:endParaRPr lang="ru-RU" sz="1800" dirty="0"/>
          </a:p>
        </p:txBody>
      </p:sp>
      <p:pic>
        <p:nvPicPr>
          <p:cNvPr id="21506" name="Picture 2"/>
          <p:cNvPicPr>
            <a:picLocks noChangeAspect="1" noChangeArrowheads="1"/>
          </p:cNvPicPr>
          <p:nvPr/>
        </p:nvPicPr>
        <p:blipFill>
          <a:blip r:embed="rId5" cstate="print"/>
          <a:srcRect/>
          <a:stretch>
            <a:fillRect/>
          </a:stretch>
        </p:blipFill>
        <p:spPr bwMode="auto">
          <a:xfrm>
            <a:off x="6329585" y="2717062"/>
            <a:ext cx="2273830" cy="1939999"/>
          </a:xfrm>
          <a:prstGeom prst="rect">
            <a:avLst/>
          </a:prstGeom>
          <a:noFill/>
          <a:ln w="9525">
            <a:noFill/>
            <a:miter lim="800000"/>
            <a:headEnd/>
            <a:tailEnd/>
          </a:ln>
          <a:effectLst/>
        </p:spPr>
      </p:pic>
      <p:pic>
        <p:nvPicPr>
          <p:cNvPr id="21507" name="Picture 3"/>
          <p:cNvPicPr>
            <a:picLocks noChangeAspect="1" noChangeArrowheads="1"/>
          </p:cNvPicPr>
          <p:nvPr/>
        </p:nvPicPr>
        <p:blipFill>
          <a:blip r:embed="rId6" cstate="print"/>
          <a:srcRect/>
          <a:stretch>
            <a:fillRect/>
          </a:stretch>
        </p:blipFill>
        <p:spPr bwMode="auto">
          <a:xfrm>
            <a:off x="6294474" y="684452"/>
            <a:ext cx="2272621" cy="1920525"/>
          </a:xfrm>
          <a:prstGeom prst="rect">
            <a:avLst/>
          </a:prstGeom>
          <a:noFill/>
          <a:ln w="9525">
            <a:noFill/>
            <a:miter lim="800000"/>
            <a:headEnd/>
            <a:tailEnd/>
          </a:ln>
          <a:effectLst/>
        </p:spPr>
      </p:pic>
      <p:pic>
        <p:nvPicPr>
          <p:cNvPr id="21508" name="Picture 4"/>
          <p:cNvPicPr>
            <a:picLocks noChangeAspect="1" noChangeArrowheads="1"/>
          </p:cNvPicPr>
          <p:nvPr/>
        </p:nvPicPr>
        <p:blipFill>
          <a:blip r:embed="rId7" cstate="print"/>
          <a:srcRect/>
          <a:stretch>
            <a:fillRect/>
          </a:stretch>
        </p:blipFill>
        <p:spPr bwMode="auto">
          <a:xfrm>
            <a:off x="6298885" y="4763386"/>
            <a:ext cx="2303011" cy="1945758"/>
          </a:xfrm>
          <a:prstGeom prst="rect">
            <a:avLst/>
          </a:prstGeom>
          <a:noFill/>
          <a:ln w="9525">
            <a:noFill/>
            <a:miter lim="800000"/>
            <a:headEnd/>
            <a:tailEnd/>
          </a:ln>
          <a:effectLst/>
        </p:spPr>
      </p:pic>
      <p:sp>
        <p:nvSpPr>
          <p:cNvPr id="21" name="TextBox 20">
            <a:extLst>
              <a:ext uri="{FF2B5EF4-FFF2-40B4-BE49-F238E27FC236}">
                <a16:creationId xmlns:a16="http://schemas.microsoft.com/office/drawing/2014/main" id="{94B34EDC-DF08-4CB2-A735-9A0BD7C13473}"/>
              </a:ext>
            </a:extLst>
          </p:cNvPr>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Models of structural organization</a:t>
            </a:r>
            <a:endParaRPr lang="ru-RU" sz="3200" b="1"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01562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90488" y="-373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8" name="Rectangle 3"/>
          <p:cNvSpPr>
            <a:spLocks noChangeArrowheads="1"/>
          </p:cNvSpPr>
          <p:nvPr/>
        </p:nvSpPr>
        <p:spPr bwMode="auto">
          <a:xfrm>
            <a:off x="-90488" y="2388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uk-UA"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uk-UA" altLang="uk-UA" sz="600" b="0" i="0" u="none" strike="noStrike" cap="none" normalizeH="0" baseline="0">
                <a:ln>
                  <a:noFill/>
                </a:ln>
                <a:solidFill>
                  <a:schemeClr val="tx1"/>
                </a:solidFill>
                <a:effectLst/>
                <a:latin typeface="Arial" panose="020B0604020202020204" pitchFamily="34" charset="0"/>
              </a:rPr>
              <a:t> </a:t>
            </a: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7" name="Номер слайда 6"/>
          <p:cNvSpPr>
            <a:spLocks noGrp="1"/>
          </p:cNvSpPr>
          <p:nvPr>
            <p:ph type="sldNum" sz="quarter" idx="12"/>
          </p:nvPr>
        </p:nvSpPr>
        <p:spPr/>
        <p:txBody>
          <a:bodyPr/>
          <a:lstStyle/>
          <a:p>
            <a:fld id="{508B9399-3EE3-4C22-AF24-130C945149FC}" type="slidenum">
              <a:rPr lang="uk-UA" smtClean="0"/>
              <a:pPr/>
              <a:t>12</a:t>
            </a:fld>
            <a:endParaRPr lang="uk-UA"/>
          </a:p>
        </p:txBody>
      </p:sp>
      <p:pic>
        <p:nvPicPr>
          <p:cNvPr id="14" name="Рисунок 13"/>
          <p:cNvPicPr>
            <a:picLocks noChangeAspect="1"/>
          </p:cNvPicPr>
          <p:nvPr/>
        </p:nvPicPr>
        <p:blipFill>
          <a:blip r:embed="rId2" cstate="print"/>
          <a:stretch>
            <a:fillRect/>
          </a:stretch>
        </p:blipFill>
        <p:spPr>
          <a:xfrm>
            <a:off x="4797632" y="724395"/>
            <a:ext cx="3723810" cy="1913958"/>
          </a:xfrm>
          <a:prstGeom prst="rect">
            <a:avLst/>
          </a:prstGeom>
        </p:spPr>
      </p:pic>
      <p:pic>
        <p:nvPicPr>
          <p:cNvPr id="16" name="Рисунок 15"/>
          <p:cNvPicPr>
            <a:picLocks noChangeAspect="1"/>
          </p:cNvPicPr>
          <p:nvPr/>
        </p:nvPicPr>
        <p:blipFill>
          <a:blip r:embed="rId3" cstate="print"/>
          <a:stretch>
            <a:fillRect/>
          </a:stretch>
        </p:blipFill>
        <p:spPr>
          <a:xfrm>
            <a:off x="4805395" y="2778581"/>
            <a:ext cx="3721088" cy="1904368"/>
          </a:xfrm>
          <a:prstGeom prst="rect">
            <a:avLst/>
          </a:prstGeom>
        </p:spPr>
      </p:pic>
      <p:pic>
        <p:nvPicPr>
          <p:cNvPr id="17" name="Рисунок 16"/>
          <p:cNvPicPr>
            <a:picLocks noChangeAspect="1"/>
          </p:cNvPicPr>
          <p:nvPr/>
        </p:nvPicPr>
        <p:blipFill>
          <a:blip r:embed="rId4" cstate="print"/>
          <a:stretch>
            <a:fillRect/>
          </a:stretch>
        </p:blipFill>
        <p:spPr>
          <a:xfrm>
            <a:off x="4766068" y="4758006"/>
            <a:ext cx="3843543" cy="1905485"/>
          </a:xfrm>
          <a:prstGeom prst="rect">
            <a:avLst/>
          </a:prstGeom>
        </p:spPr>
      </p:pic>
      <p:sp>
        <p:nvSpPr>
          <p:cNvPr id="19" name="Прямоугольник 18"/>
          <p:cNvSpPr/>
          <p:nvPr/>
        </p:nvSpPr>
        <p:spPr>
          <a:xfrm>
            <a:off x="2787296" y="1395445"/>
            <a:ext cx="1923925" cy="707886"/>
          </a:xfrm>
          <a:prstGeom prst="rect">
            <a:avLst/>
          </a:prstGeom>
        </p:spPr>
        <p:txBody>
          <a:bodyPr wrap="none">
            <a:spAutoFit/>
          </a:bodyPr>
          <a:lstStyle/>
          <a:p>
            <a:pPr algn="ctr"/>
            <a:r>
              <a:rPr lang="en-US" sz="2000" dirty="0">
                <a:solidFill>
                  <a:srgbClr val="FF0000"/>
                </a:solidFill>
              </a:rPr>
              <a:t>Homogeneous </a:t>
            </a:r>
            <a:endParaRPr lang="uk-UA" sz="2000" dirty="0">
              <a:solidFill>
                <a:srgbClr val="FF0000"/>
              </a:solidFill>
            </a:endParaRPr>
          </a:p>
          <a:p>
            <a:pPr algn="ctr"/>
            <a:r>
              <a:rPr lang="en-US" sz="2000" dirty="0">
                <a:solidFill>
                  <a:srgbClr val="FF0000"/>
                </a:solidFill>
              </a:rPr>
              <a:t>dispersion</a:t>
            </a:r>
            <a:endParaRPr lang="ru-RU" sz="2000" dirty="0">
              <a:solidFill>
                <a:srgbClr val="FF0000"/>
              </a:solidFill>
            </a:endParaRPr>
          </a:p>
        </p:txBody>
      </p:sp>
      <p:sp>
        <p:nvSpPr>
          <p:cNvPr id="21" name="Прямоугольник 20"/>
          <p:cNvSpPr/>
          <p:nvPr/>
        </p:nvSpPr>
        <p:spPr>
          <a:xfrm>
            <a:off x="3186443" y="3530710"/>
            <a:ext cx="1125629" cy="400110"/>
          </a:xfrm>
          <a:prstGeom prst="rect">
            <a:avLst/>
          </a:prstGeom>
        </p:spPr>
        <p:txBody>
          <a:bodyPr wrap="none">
            <a:spAutoFit/>
          </a:bodyPr>
          <a:lstStyle/>
          <a:p>
            <a:r>
              <a:rPr lang="en-US" sz="2000" dirty="0">
                <a:solidFill>
                  <a:srgbClr val="FF0000"/>
                </a:solidFill>
              </a:rPr>
              <a:t>Air layer</a:t>
            </a:r>
            <a:endParaRPr lang="ru-RU" sz="2000" dirty="0">
              <a:solidFill>
                <a:srgbClr val="FF0000"/>
              </a:solidFill>
            </a:endParaRPr>
          </a:p>
        </p:txBody>
      </p:sp>
      <p:sp>
        <p:nvSpPr>
          <p:cNvPr id="23" name="Прямоугольник 22"/>
          <p:cNvSpPr/>
          <p:nvPr/>
        </p:nvSpPr>
        <p:spPr>
          <a:xfrm>
            <a:off x="2755409" y="5403586"/>
            <a:ext cx="1930770" cy="707886"/>
          </a:xfrm>
          <a:prstGeom prst="rect">
            <a:avLst/>
          </a:prstGeom>
        </p:spPr>
        <p:txBody>
          <a:bodyPr wrap="square">
            <a:spAutoFit/>
          </a:bodyPr>
          <a:lstStyle/>
          <a:p>
            <a:pPr algn="ctr"/>
            <a:r>
              <a:rPr lang="en-US" sz="2000" dirty="0">
                <a:solidFill>
                  <a:srgbClr val="FF0000"/>
                </a:solidFill>
              </a:rPr>
              <a:t>Gradient </a:t>
            </a:r>
            <a:endParaRPr lang="uk-UA" sz="2000" dirty="0">
              <a:solidFill>
                <a:srgbClr val="FF0000"/>
              </a:solidFill>
            </a:endParaRPr>
          </a:p>
          <a:p>
            <a:pPr algn="ctr"/>
            <a:r>
              <a:rPr lang="en-US" sz="2000" dirty="0">
                <a:solidFill>
                  <a:srgbClr val="FF0000"/>
                </a:solidFill>
              </a:rPr>
              <a:t>from air</a:t>
            </a:r>
            <a:endParaRPr lang="ru-RU" sz="2000" dirty="0">
              <a:solidFill>
                <a:srgbClr val="FF0000"/>
              </a:solidFill>
            </a:endParaRPr>
          </a:p>
        </p:txBody>
      </p:sp>
      <p:sp>
        <p:nvSpPr>
          <p:cNvPr id="27" name="Прямоугольник 26"/>
          <p:cNvSpPr/>
          <p:nvPr/>
        </p:nvSpPr>
        <p:spPr>
          <a:xfrm>
            <a:off x="6782910" y="2442777"/>
            <a:ext cx="245303" cy="307777"/>
          </a:xfrm>
          <a:prstGeom prst="rect">
            <a:avLst/>
          </a:prstGeom>
        </p:spPr>
        <p:txBody>
          <a:bodyPr wrap="square">
            <a:spAutoFit/>
          </a:bodyPr>
          <a:lstStyle/>
          <a:p>
            <a:r>
              <a:rPr lang="en-US" sz="1400" dirty="0"/>
              <a:t>h</a:t>
            </a:r>
            <a:endParaRPr lang="ru-RU" sz="1800" dirty="0"/>
          </a:p>
        </p:txBody>
      </p:sp>
      <p:sp>
        <p:nvSpPr>
          <p:cNvPr id="28" name="Прямоугольник 27"/>
          <p:cNvSpPr/>
          <p:nvPr/>
        </p:nvSpPr>
        <p:spPr>
          <a:xfrm>
            <a:off x="6854162" y="4497209"/>
            <a:ext cx="245303" cy="307777"/>
          </a:xfrm>
          <a:prstGeom prst="rect">
            <a:avLst/>
          </a:prstGeom>
        </p:spPr>
        <p:txBody>
          <a:bodyPr wrap="square">
            <a:spAutoFit/>
          </a:bodyPr>
          <a:lstStyle/>
          <a:p>
            <a:r>
              <a:rPr lang="en-US" sz="1400" dirty="0"/>
              <a:t>h</a:t>
            </a:r>
            <a:endParaRPr lang="ru-RU" sz="1800" dirty="0"/>
          </a:p>
        </p:txBody>
      </p:sp>
      <p:sp>
        <p:nvSpPr>
          <p:cNvPr id="29" name="Прямоугольник 28"/>
          <p:cNvSpPr/>
          <p:nvPr/>
        </p:nvSpPr>
        <p:spPr>
          <a:xfrm>
            <a:off x="6877913" y="6550223"/>
            <a:ext cx="245303" cy="307777"/>
          </a:xfrm>
          <a:prstGeom prst="rect">
            <a:avLst/>
          </a:prstGeom>
        </p:spPr>
        <p:txBody>
          <a:bodyPr wrap="square">
            <a:spAutoFit/>
          </a:bodyPr>
          <a:lstStyle/>
          <a:p>
            <a:r>
              <a:rPr lang="en-US" sz="1400" dirty="0"/>
              <a:t>h</a:t>
            </a:r>
            <a:endParaRPr lang="ru-RU" sz="1800" dirty="0"/>
          </a:p>
        </p:txBody>
      </p:sp>
      <p:pic>
        <p:nvPicPr>
          <p:cNvPr id="30" name="Picture 4"/>
          <p:cNvPicPr>
            <a:picLocks noChangeAspect="1" noChangeArrowheads="1"/>
          </p:cNvPicPr>
          <p:nvPr/>
        </p:nvPicPr>
        <p:blipFill>
          <a:blip r:embed="rId5" cstate="print"/>
          <a:srcRect/>
          <a:stretch>
            <a:fillRect/>
          </a:stretch>
        </p:blipFill>
        <p:spPr bwMode="auto">
          <a:xfrm flipV="1">
            <a:off x="397816" y="4784650"/>
            <a:ext cx="2303011" cy="1945758"/>
          </a:xfrm>
          <a:prstGeom prst="rect">
            <a:avLst/>
          </a:prstGeom>
          <a:noFill/>
          <a:ln w="9525">
            <a:noFill/>
            <a:miter lim="800000"/>
            <a:headEnd/>
            <a:tailEnd/>
          </a:ln>
          <a:effectLst/>
        </p:spPr>
      </p:pic>
      <p:pic>
        <p:nvPicPr>
          <p:cNvPr id="22530" name="Picture 2"/>
          <p:cNvPicPr>
            <a:picLocks noChangeAspect="1" noChangeArrowheads="1"/>
          </p:cNvPicPr>
          <p:nvPr/>
        </p:nvPicPr>
        <p:blipFill>
          <a:blip r:embed="rId6" cstate="print"/>
          <a:srcRect/>
          <a:stretch>
            <a:fillRect/>
          </a:stretch>
        </p:blipFill>
        <p:spPr bwMode="auto">
          <a:xfrm>
            <a:off x="372473" y="2793703"/>
            <a:ext cx="2285665" cy="1901673"/>
          </a:xfrm>
          <a:prstGeom prst="rect">
            <a:avLst/>
          </a:prstGeom>
          <a:noFill/>
          <a:ln w="9525">
            <a:noFill/>
            <a:miter lim="800000"/>
            <a:headEnd/>
            <a:tailEnd/>
          </a:ln>
          <a:effectLst/>
        </p:spPr>
      </p:pic>
      <p:pic>
        <p:nvPicPr>
          <p:cNvPr id="22531" name="Picture 3"/>
          <p:cNvPicPr>
            <a:picLocks noChangeAspect="1" noChangeArrowheads="1"/>
          </p:cNvPicPr>
          <p:nvPr/>
        </p:nvPicPr>
        <p:blipFill>
          <a:blip r:embed="rId7" cstate="print"/>
          <a:srcRect/>
          <a:stretch>
            <a:fillRect/>
          </a:stretch>
        </p:blipFill>
        <p:spPr bwMode="auto">
          <a:xfrm>
            <a:off x="370258" y="776841"/>
            <a:ext cx="2269276" cy="1945094"/>
          </a:xfrm>
          <a:prstGeom prst="rect">
            <a:avLst/>
          </a:prstGeom>
          <a:noFill/>
          <a:ln w="9525">
            <a:noFill/>
            <a:miter lim="800000"/>
            <a:headEnd/>
            <a:tailEnd/>
          </a:ln>
          <a:effectLst/>
        </p:spPr>
      </p:pic>
      <p:sp>
        <p:nvSpPr>
          <p:cNvPr id="20" name="TextBox 19">
            <a:extLst>
              <a:ext uri="{FF2B5EF4-FFF2-40B4-BE49-F238E27FC236}">
                <a16:creationId xmlns:a16="http://schemas.microsoft.com/office/drawing/2014/main" id="{AA1B1523-4ED6-4A78-B30B-1C1A985FECFD}"/>
              </a:ext>
            </a:extLst>
          </p:cNvPr>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Models of structural organization</a:t>
            </a:r>
            <a:endParaRPr lang="ru-RU" sz="3200" b="1"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49741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91" y="0"/>
            <a:ext cx="9144000" cy="523220"/>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Arial" pitchFamily="34" charset="0"/>
              </a:rPr>
              <a:t>Modeling of NR scattering: different structures</a:t>
            </a:r>
            <a:endParaRPr lang="ru-RU" sz="28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9" name="Рисунок 68"/>
          <p:cNvPicPr>
            <a:picLocks noChangeAspect="1"/>
          </p:cNvPicPr>
          <p:nvPr/>
        </p:nvPicPr>
        <p:blipFill>
          <a:blip r:embed="rId3"/>
          <a:stretch>
            <a:fillRect/>
          </a:stretch>
        </p:blipFill>
        <p:spPr>
          <a:xfrm>
            <a:off x="1150223" y="745549"/>
            <a:ext cx="6911535" cy="5568498"/>
          </a:xfrm>
          <a:prstGeom prst="rect">
            <a:avLst/>
          </a:prstGeom>
        </p:spPr>
      </p:pic>
      <p:sp>
        <p:nvSpPr>
          <p:cNvPr id="2" name="Прямоугольник 1">
            <a:extLst>
              <a:ext uri="{FF2B5EF4-FFF2-40B4-BE49-F238E27FC236}">
                <a16:creationId xmlns:a16="http://schemas.microsoft.com/office/drawing/2014/main" id="{40E0DFD2-CD57-4A72-91B8-C29EFF9F6667}"/>
              </a:ext>
            </a:extLst>
          </p:cNvPr>
          <p:cNvSpPr/>
          <p:nvPr/>
        </p:nvSpPr>
        <p:spPr>
          <a:xfrm>
            <a:off x="53501" y="6536377"/>
            <a:ext cx="9144000" cy="276999"/>
          </a:xfrm>
          <a:prstGeom prst="rect">
            <a:avLst/>
          </a:prstGeom>
        </p:spPr>
        <p:txBody>
          <a:bodyPr wrap="square">
            <a:spAutoFit/>
          </a:bodyPr>
          <a:lstStyle/>
          <a:p>
            <a:pPr marL="304800" indent="-304800"/>
            <a:r>
              <a:rPr lang="en-US" sz="1200" dirty="0" err="1">
                <a:latin typeface="Times New Roman" panose="02020603050405020304" pitchFamily="18" charset="0"/>
                <a:cs typeface="Times New Roman" panose="02020603050405020304" pitchFamily="18" charset="0"/>
              </a:rPr>
              <a:t>Karpets</a:t>
            </a:r>
            <a:r>
              <a:rPr lang="en-US" sz="1200" dirty="0">
                <a:latin typeface="Times New Roman" panose="02020603050405020304" pitchFamily="18" charset="0"/>
                <a:cs typeface="Times New Roman" panose="02020603050405020304" pitchFamily="18" charset="0"/>
              </a:rPr>
              <a:t>, M.L., </a:t>
            </a:r>
            <a:r>
              <a:rPr lang="en-US" sz="1200" dirty="0" err="1">
                <a:latin typeface="Times New Roman" panose="02020603050405020304" pitchFamily="18" charset="0"/>
                <a:cs typeface="Times New Roman" panose="02020603050405020304" pitchFamily="18" charset="0"/>
              </a:rPr>
              <a:t>Tropin</a:t>
            </a:r>
            <a:r>
              <a:rPr lang="en-US" sz="1200" dirty="0">
                <a:latin typeface="Times New Roman" panose="02020603050405020304" pitchFamily="18" charset="0"/>
                <a:cs typeface="Times New Roman" panose="02020603050405020304" pitchFamily="18" charset="0"/>
              </a:rPr>
              <a:t>, T.V., </a:t>
            </a:r>
            <a:r>
              <a:rPr lang="en-US" sz="1200" dirty="0" err="1">
                <a:latin typeface="Times New Roman" panose="02020603050405020304" pitchFamily="18" charset="0"/>
                <a:cs typeface="Times New Roman" panose="02020603050405020304" pitchFamily="18" charset="0"/>
              </a:rPr>
              <a:t>Bulavin</a:t>
            </a:r>
            <a:r>
              <a:rPr lang="en-US" sz="1200" dirty="0">
                <a:latin typeface="Times New Roman" panose="02020603050405020304" pitchFamily="18" charset="0"/>
                <a:cs typeface="Times New Roman" panose="02020603050405020304" pitchFamily="18" charset="0"/>
              </a:rPr>
              <a:t>, L. A., </a:t>
            </a:r>
            <a:r>
              <a:rPr lang="en-US" sz="1200" dirty="0" err="1">
                <a:latin typeface="Times New Roman" panose="02020603050405020304" pitchFamily="18" charset="0"/>
                <a:cs typeface="Times New Roman" panose="02020603050405020304" pitchFamily="18" charset="0"/>
              </a:rPr>
              <a:t>Schmelzer</a:t>
            </a:r>
            <a:r>
              <a:rPr lang="en-US" sz="1200" dirty="0">
                <a:latin typeface="Times New Roman" panose="02020603050405020304" pitchFamily="18" charset="0"/>
                <a:cs typeface="Times New Roman" panose="02020603050405020304" pitchFamily="18" charset="0"/>
              </a:rPr>
              <a:t>, J. W. P. // </a:t>
            </a:r>
            <a:r>
              <a:rPr lang="en-US" sz="1200" i="1" dirty="0">
                <a:latin typeface="Times New Roman" panose="02020603050405020304" pitchFamily="18" charset="0"/>
                <a:cs typeface="Times New Roman" panose="02020603050405020304" pitchFamily="18" charset="0"/>
              </a:rPr>
              <a:t>Nuclear Physics and Atomic Energy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19</a:t>
            </a:r>
            <a:r>
              <a:rPr lang="en-US" sz="1200" dirty="0">
                <a:latin typeface="Times New Roman" panose="02020603050405020304" pitchFamily="18" charset="0"/>
                <a:cs typeface="Times New Roman" panose="02020603050405020304" pitchFamily="18" charset="0"/>
              </a:rPr>
              <a:t>(4), 376–382, 2018. </a:t>
            </a:r>
            <a:endParaRPr lang="en-US" sz="120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CCC0DAC-E87D-4FC2-B3B1-F2C35D18D238}"/>
              </a:ext>
            </a:extLst>
          </p:cNvPr>
          <p:cNvSpPr txBox="1"/>
          <p:nvPr/>
        </p:nvSpPr>
        <p:spPr>
          <a:xfrm>
            <a:off x="5148064" y="2923451"/>
            <a:ext cx="3168352" cy="646331"/>
          </a:xfrm>
          <a:prstGeom prst="rect">
            <a:avLst/>
          </a:prstGeom>
          <a:noFill/>
        </p:spPr>
        <p:txBody>
          <a:bodyPr wrap="square" rtlCol="0">
            <a:spAutoFit/>
          </a:bodyPr>
          <a:lstStyle/>
          <a:p>
            <a:r>
              <a:rPr lang="en-US" b="1" dirty="0"/>
              <a:t>Add experimental errors and try to fit the curves.</a:t>
            </a:r>
          </a:p>
        </p:txBody>
      </p:sp>
    </p:spTree>
    <p:extLst>
      <p:ext uri="{BB962C8B-B14F-4D97-AF65-F5344CB8AC3E}">
        <p14:creationId xmlns:p14="http://schemas.microsoft.com/office/powerpoint/2010/main" val="273424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91" y="25460"/>
            <a:ext cx="9144000" cy="523220"/>
          </a:xfrm>
          <a:prstGeom prst="rect">
            <a:avLst/>
          </a:prstGeom>
          <a:noFill/>
        </p:spPr>
        <p:txBody>
          <a:bodyPr>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Arial" pitchFamily="34" charset="0"/>
              </a:rPr>
              <a:t>Modeling of NR scattering: different structures</a:t>
            </a:r>
            <a:endParaRPr lang="ru-RU" sz="28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28" name="Таблица 27"/>
          <p:cNvGraphicFramePr>
            <a:graphicFrameLocks noGrp="1" noChangeAspect="1"/>
          </p:cNvGraphicFramePr>
          <p:nvPr>
            <p:extLst>
              <p:ext uri="{D42A27DB-BD31-4B8C-83A1-F6EECF244321}">
                <p14:modId xmlns:p14="http://schemas.microsoft.com/office/powerpoint/2010/main" val="2746592116"/>
              </p:ext>
            </p:extLst>
          </p:nvPr>
        </p:nvGraphicFramePr>
        <p:xfrm>
          <a:off x="1403648" y="764704"/>
          <a:ext cx="6578603" cy="7606284"/>
        </p:xfrm>
        <a:graphic>
          <a:graphicData uri="http://schemas.openxmlformats.org/drawingml/2006/table">
            <a:tbl>
              <a:tblPr/>
              <a:tblGrid>
                <a:gridCol w="1325230">
                  <a:extLst>
                    <a:ext uri="{9D8B030D-6E8A-4147-A177-3AD203B41FA5}">
                      <a16:colId xmlns:a16="http://schemas.microsoft.com/office/drawing/2014/main" val="20000"/>
                    </a:ext>
                  </a:extLst>
                </a:gridCol>
                <a:gridCol w="712540">
                  <a:extLst>
                    <a:ext uri="{9D8B030D-6E8A-4147-A177-3AD203B41FA5}">
                      <a16:colId xmlns:a16="http://schemas.microsoft.com/office/drawing/2014/main" val="20001"/>
                    </a:ext>
                  </a:extLst>
                </a:gridCol>
                <a:gridCol w="1363269">
                  <a:extLst>
                    <a:ext uri="{9D8B030D-6E8A-4147-A177-3AD203B41FA5}">
                      <a16:colId xmlns:a16="http://schemas.microsoft.com/office/drawing/2014/main" val="20002"/>
                    </a:ext>
                  </a:extLst>
                </a:gridCol>
                <a:gridCol w="1637009">
                  <a:extLst>
                    <a:ext uri="{9D8B030D-6E8A-4147-A177-3AD203B41FA5}">
                      <a16:colId xmlns:a16="http://schemas.microsoft.com/office/drawing/2014/main" val="20003"/>
                    </a:ext>
                  </a:extLst>
                </a:gridCol>
                <a:gridCol w="814429">
                  <a:extLst>
                    <a:ext uri="{9D8B030D-6E8A-4147-A177-3AD203B41FA5}">
                      <a16:colId xmlns:a16="http://schemas.microsoft.com/office/drawing/2014/main" val="20004"/>
                    </a:ext>
                  </a:extLst>
                </a:gridCol>
                <a:gridCol w="726126">
                  <a:extLst>
                    <a:ext uri="{9D8B030D-6E8A-4147-A177-3AD203B41FA5}">
                      <a16:colId xmlns:a16="http://schemas.microsoft.com/office/drawing/2014/main" val="20005"/>
                    </a:ext>
                  </a:extLst>
                </a:gridCol>
              </a:tblGrid>
              <a:tr h="230694">
                <a:tc>
                  <a:txBody>
                    <a:bodyPr/>
                    <a:lstStyle/>
                    <a:p>
                      <a:pPr algn="ctr">
                        <a:lnSpc>
                          <a:spcPct val="115000"/>
                        </a:lnSpc>
                        <a:spcAft>
                          <a:spcPts val="0"/>
                        </a:spcAft>
                      </a:pPr>
                      <a:r>
                        <a:rPr lang="en-US" sz="1400" dirty="0">
                          <a:latin typeface="Calibri"/>
                          <a:ea typeface="Calibri"/>
                          <a:cs typeface="Times New Roman"/>
                        </a:rPr>
                        <a:t>Model</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a:latin typeface="Calibri"/>
                          <a:ea typeface="Calibri"/>
                          <a:cs typeface="Times New Roman"/>
                        </a:rPr>
                        <a:t>Layer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dirty="0">
                          <a:latin typeface="Calibri"/>
                          <a:ea typeface="Calibri"/>
                          <a:cs typeface="Times New Roman"/>
                        </a:rPr>
                        <a:t>Thickness(</a:t>
                      </a:r>
                      <a:r>
                        <a:rPr lang="en-US" sz="1400" dirty="0">
                          <a:latin typeface="Calibri"/>
                          <a:ea typeface="Calibri"/>
                          <a:cs typeface="Calibri"/>
                        </a:rPr>
                        <a:t>Å</a:t>
                      </a:r>
                      <a:r>
                        <a:rPr lang="en-US" sz="1400" dirty="0">
                          <a:latin typeface="Calibri"/>
                          <a:ea typeface="Calibri"/>
                          <a:cs typeface="Times New Roman"/>
                        </a:rPr>
                        <a:t>)</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a:latin typeface="Calibri"/>
                          <a:ea typeface="Calibri"/>
                          <a:cs typeface="Times New Roman"/>
                        </a:rPr>
                        <a:t>SLD ( 10</a:t>
                      </a:r>
                      <a:r>
                        <a:rPr lang="en-US" sz="1400" baseline="30000">
                          <a:latin typeface="Calibri"/>
                          <a:ea typeface="Calibri"/>
                          <a:cs typeface="Times New Roman"/>
                        </a:rPr>
                        <a:t>6</a:t>
                      </a:r>
                      <a:r>
                        <a:rPr lang="en-US" sz="1400">
                          <a:latin typeface="Calibri"/>
                          <a:ea typeface="Calibri"/>
                          <a:cs typeface="Times New Roman"/>
                        </a:rPr>
                        <a:t> </a:t>
                      </a:r>
                      <a:r>
                        <a:rPr lang="en-US" sz="1400">
                          <a:latin typeface="Calibri"/>
                          <a:ea typeface="Calibri"/>
                          <a:cs typeface="Calibri"/>
                        </a:rPr>
                        <a:t>Å</a:t>
                      </a:r>
                      <a:r>
                        <a:rPr lang="en-US" sz="1400" baseline="30000">
                          <a:latin typeface="Calibri"/>
                          <a:ea typeface="Calibri"/>
                          <a:cs typeface="Times New Roman"/>
                        </a:rPr>
                        <a:t>-1</a:t>
                      </a:r>
                      <a:r>
                        <a:rPr lang="en-US" sz="1400">
                          <a:latin typeface="Calibri"/>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a:latin typeface="Calibri"/>
                          <a:ea typeface="Calibri"/>
                          <a:cs typeface="Calibri"/>
                        </a:rPr>
                        <a:t>Χ</a:t>
                      </a:r>
                      <a:r>
                        <a:rPr lang="uk-UA" sz="1400" baseline="-25000">
                          <a:latin typeface="Calibri"/>
                          <a:ea typeface="Calibri"/>
                          <a:cs typeface="Calibri"/>
                        </a:rPr>
                        <a:t>1</a:t>
                      </a:r>
                      <a:r>
                        <a:rPr lang="en-US" sz="1400" baseline="300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400">
                          <a:latin typeface="Calibri"/>
                          <a:ea typeface="Calibri"/>
                          <a:cs typeface="Calibri"/>
                        </a:rPr>
                        <a:t>Χ</a:t>
                      </a:r>
                      <a:r>
                        <a:rPr lang="uk-UA" sz="1400" baseline="-25000">
                          <a:latin typeface="Calibri"/>
                          <a:ea typeface="Calibri"/>
                          <a:cs typeface="Calibri"/>
                        </a:rPr>
                        <a:t>2</a:t>
                      </a:r>
                      <a:r>
                        <a:rPr lang="en-US" sz="1400" baseline="300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30694">
                <a:tc gridSpan="6">
                  <a:txBody>
                    <a:bodyPr/>
                    <a:lstStyle/>
                    <a:p>
                      <a:pPr algn="ctr">
                        <a:lnSpc>
                          <a:spcPct val="115000"/>
                        </a:lnSpc>
                        <a:spcAft>
                          <a:spcPts val="0"/>
                        </a:spcAft>
                      </a:pPr>
                      <a:r>
                        <a:rPr lang="en-US" sz="1400" dirty="0">
                          <a:latin typeface="Calibri"/>
                          <a:ea typeface="Calibri"/>
                          <a:cs typeface="Calibri"/>
                        </a:rPr>
                        <a:t>10% </a:t>
                      </a:r>
                      <a:r>
                        <a:rPr lang="en-US" sz="1400" dirty="0" err="1">
                          <a:latin typeface="Calibri"/>
                          <a:ea typeface="Calibri"/>
                          <a:cs typeface="Calibri"/>
                        </a:rPr>
                        <a:t>wt</a:t>
                      </a:r>
                      <a:r>
                        <a:rPr lang="en-US" sz="1400" dirty="0">
                          <a:latin typeface="Calibri"/>
                          <a:ea typeface="Calibri"/>
                          <a:cs typeface="Calibri"/>
                        </a:rPr>
                        <a:t> C</a:t>
                      </a:r>
                      <a:r>
                        <a:rPr lang="en-US" sz="1400" baseline="-25000" dirty="0">
                          <a:latin typeface="Calibri"/>
                          <a:ea typeface="Calibri"/>
                          <a:cs typeface="Calibri"/>
                        </a:rPr>
                        <a:t>70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30694">
                <a:tc>
                  <a:txBody>
                    <a:bodyPr/>
                    <a:lstStyle/>
                    <a:p>
                      <a:pPr algn="ctr">
                        <a:lnSpc>
                          <a:spcPct val="115000"/>
                        </a:lnSpc>
                        <a:spcAft>
                          <a:spcPts val="0"/>
                        </a:spcAft>
                      </a:pPr>
                      <a:r>
                        <a:rPr lang="en-US" sz="1400">
                          <a:latin typeface="Calibri"/>
                          <a:ea typeface="Calibri"/>
                          <a:cs typeface="Times New Roman"/>
                        </a:rPr>
                        <a:t>Homogeneous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1000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1.68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1388">
                <a:tc>
                  <a:txBody>
                    <a:bodyPr/>
                    <a:lstStyle/>
                    <a:p>
                      <a:pPr algn="ctr">
                        <a:lnSpc>
                          <a:spcPct val="115000"/>
                        </a:lnSpc>
                        <a:spcAft>
                          <a:spcPts val="0"/>
                        </a:spcAft>
                      </a:pPr>
                      <a:r>
                        <a:rPr lang="en-US" sz="1400" dirty="0">
                          <a:latin typeface="Calibri"/>
                          <a:ea typeface="Calibri"/>
                          <a:cs typeface="Times New Roman"/>
                        </a:rPr>
                        <a:t>Substrate</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786</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214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1.42</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2.65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1388">
                <a:tc>
                  <a:txBody>
                    <a:bodyPr/>
                    <a:lstStyle/>
                    <a:p>
                      <a:pPr algn="ctr">
                        <a:lnSpc>
                          <a:spcPct val="115000"/>
                        </a:lnSpc>
                        <a:spcAft>
                          <a:spcPts val="0"/>
                        </a:spcAft>
                      </a:pPr>
                      <a:r>
                        <a:rPr lang="en-US" sz="1400">
                          <a:latin typeface="Calibri"/>
                          <a:ea typeface="Calibri"/>
                          <a:cs typeface="Times New Roman"/>
                        </a:rPr>
                        <a:t>Air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214</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786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2.65</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1.42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0.95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1400">
                          <a:latin typeface="Calibri"/>
                          <a:ea typeface="Calibri"/>
                          <a:cs typeface="Times New Roman"/>
                        </a:rPr>
                        <a:t>1.03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2083">
                <a:tc>
                  <a:txBody>
                    <a:bodyPr/>
                    <a:lstStyle/>
                    <a:p>
                      <a:pPr algn="ctr">
                        <a:lnSpc>
                          <a:spcPct val="115000"/>
                        </a:lnSpc>
                        <a:spcAft>
                          <a:spcPts val="0"/>
                        </a:spcAft>
                      </a:pPr>
                      <a:r>
                        <a:rPr lang="en-US" sz="1400" dirty="0">
                          <a:latin typeface="Calibri"/>
                          <a:ea typeface="Calibri"/>
                          <a:cs typeface="Times New Roman"/>
                        </a:rPr>
                        <a:t>Gradient from substrate</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333</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333</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333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1.49</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1.61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1.94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19</a:t>
                      </a:r>
                    </a:p>
                    <a:p>
                      <a:pPr algn="ctr">
                        <a:lnSpc>
                          <a:spcPct val="115000"/>
                        </a:lnSpc>
                        <a:spcAft>
                          <a:spcPts val="0"/>
                        </a:spcAft>
                      </a:pPr>
                      <a:r>
                        <a:rPr lang="en-US" sz="1400" dirty="0">
                          <a:latin typeface="Calibri"/>
                          <a:ea typeface="Calibri"/>
                          <a:cs typeface="Times New Roman"/>
                        </a:rPr>
                        <a:t>(0.94)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2083">
                <a:tc>
                  <a:txBody>
                    <a:bodyPr/>
                    <a:lstStyle/>
                    <a:p>
                      <a:pPr algn="ctr">
                        <a:lnSpc>
                          <a:spcPct val="115000"/>
                        </a:lnSpc>
                        <a:spcAft>
                          <a:spcPts val="0"/>
                        </a:spcAft>
                      </a:pPr>
                      <a:r>
                        <a:rPr lang="en-US" sz="1400">
                          <a:latin typeface="Calibri"/>
                          <a:ea typeface="Calibri"/>
                          <a:cs typeface="Times New Roman"/>
                        </a:rPr>
                        <a:t>Gradient from air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333</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333</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333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1.94</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1.61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1.49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15</a:t>
                      </a:r>
                    </a:p>
                    <a:p>
                      <a:pPr algn="ctr">
                        <a:lnSpc>
                          <a:spcPct val="115000"/>
                        </a:lnSpc>
                        <a:spcAft>
                          <a:spcPts val="0"/>
                        </a:spcAft>
                      </a:pPr>
                      <a:r>
                        <a:rPr lang="en-US" sz="1400" dirty="0">
                          <a:latin typeface="Calibri"/>
                          <a:ea typeface="Calibri"/>
                          <a:cs typeface="Times New Roman"/>
                        </a:rPr>
                        <a:t>(0.95)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694">
                <a:tc gridSpan="6">
                  <a:txBody>
                    <a:bodyPr/>
                    <a:lstStyle/>
                    <a:p>
                      <a:pPr algn="ctr">
                        <a:lnSpc>
                          <a:spcPct val="115000"/>
                        </a:lnSpc>
                        <a:spcAft>
                          <a:spcPts val="0"/>
                        </a:spcAft>
                      </a:pPr>
                      <a:r>
                        <a:rPr lang="en-US" sz="1400">
                          <a:latin typeface="Calibri"/>
                          <a:ea typeface="Calibri"/>
                          <a:cs typeface="Times New Roman"/>
                        </a:rPr>
                        <a:t>1% </a:t>
                      </a:r>
                      <a:r>
                        <a:rPr lang="en-US" sz="1400">
                          <a:latin typeface="Calibri"/>
                          <a:ea typeface="Calibri"/>
                          <a:cs typeface="Calibri"/>
                        </a:rPr>
                        <a:t>wt C</a:t>
                      </a:r>
                      <a:r>
                        <a:rPr lang="en-US" sz="1400" baseline="-25000">
                          <a:latin typeface="Calibri"/>
                          <a:ea typeface="Calibri"/>
                          <a:cs typeface="Calibri"/>
                        </a:rPr>
                        <a:t>70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230694">
                <a:tc>
                  <a:txBody>
                    <a:bodyPr/>
                    <a:lstStyle/>
                    <a:p>
                      <a:pPr algn="ctr">
                        <a:lnSpc>
                          <a:spcPct val="115000"/>
                        </a:lnSpc>
                        <a:spcAft>
                          <a:spcPts val="0"/>
                        </a:spcAft>
                      </a:pPr>
                      <a:r>
                        <a:rPr lang="en-US" sz="1400">
                          <a:latin typeface="Calibri"/>
                          <a:ea typeface="Calibri"/>
                          <a:cs typeface="Times New Roman"/>
                        </a:rPr>
                        <a:t>Homogeneous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1000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1.44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1388">
                <a:tc>
                  <a:txBody>
                    <a:bodyPr/>
                    <a:lstStyle/>
                    <a:p>
                      <a:pPr algn="ctr">
                        <a:lnSpc>
                          <a:spcPct val="115000"/>
                        </a:lnSpc>
                        <a:spcAft>
                          <a:spcPts val="0"/>
                        </a:spcAft>
                      </a:pPr>
                      <a:r>
                        <a:rPr lang="en-US" sz="1400">
                          <a:latin typeface="Calibri"/>
                          <a:ea typeface="Calibri"/>
                          <a:cs typeface="Times New Roman"/>
                        </a:rPr>
                        <a:t>Substrate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979</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1.42</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2.65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0.92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461388">
                <a:tc>
                  <a:txBody>
                    <a:bodyPr/>
                    <a:lstStyle/>
                    <a:p>
                      <a:pPr algn="ctr">
                        <a:lnSpc>
                          <a:spcPct val="115000"/>
                        </a:lnSpc>
                        <a:spcAft>
                          <a:spcPts val="0"/>
                        </a:spcAft>
                      </a:pPr>
                      <a:r>
                        <a:rPr lang="en-US" sz="1400">
                          <a:latin typeface="Calibri"/>
                          <a:ea typeface="Calibri"/>
                          <a:cs typeface="Times New Roman"/>
                        </a:rPr>
                        <a:t>Air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21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979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2.65</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1.42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1.01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694">
                <a:tc gridSpan="6">
                  <a:txBody>
                    <a:bodyPr/>
                    <a:lstStyle/>
                    <a:p>
                      <a:pPr algn="ctr">
                        <a:lnSpc>
                          <a:spcPct val="115000"/>
                        </a:lnSpc>
                        <a:spcAft>
                          <a:spcPts val="0"/>
                        </a:spcAft>
                      </a:pPr>
                      <a:r>
                        <a:rPr lang="en-US" sz="1400">
                          <a:latin typeface="Calibri"/>
                          <a:ea typeface="Calibri"/>
                          <a:cs typeface="Times New Roman"/>
                        </a:rPr>
                        <a:t>0.3% </a:t>
                      </a:r>
                      <a:r>
                        <a:rPr lang="en-US" sz="1400">
                          <a:latin typeface="Calibri"/>
                          <a:ea typeface="Calibri"/>
                          <a:cs typeface="Calibri"/>
                        </a:rPr>
                        <a:t>wt C</a:t>
                      </a:r>
                      <a:r>
                        <a:rPr lang="en-US" sz="1400" baseline="-25000">
                          <a:latin typeface="Calibri"/>
                          <a:ea typeface="Calibri"/>
                          <a:cs typeface="Calibri"/>
                        </a:rPr>
                        <a:t>70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1"/>
                  </a:ext>
                </a:extLst>
              </a:tr>
              <a:tr h="230694">
                <a:tc>
                  <a:txBody>
                    <a:bodyPr/>
                    <a:lstStyle/>
                    <a:p>
                      <a:pPr algn="ctr">
                        <a:lnSpc>
                          <a:spcPct val="115000"/>
                        </a:lnSpc>
                        <a:spcAft>
                          <a:spcPts val="0"/>
                        </a:spcAft>
                      </a:pPr>
                      <a:r>
                        <a:rPr lang="en-US" sz="1400">
                          <a:latin typeface="Calibri"/>
                          <a:ea typeface="Calibri"/>
                          <a:cs typeface="Times New Roman"/>
                        </a:rPr>
                        <a:t>Homogeneous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1000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1.428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61388">
                <a:tc>
                  <a:txBody>
                    <a:bodyPr/>
                    <a:lstStyle/>
                    <a:p>
                      <a:pPr algn="ctr">
                        <a:lnSpc>
                          <a:spcPct val="115000"/>
                        </a:lnSpc>
                        <a:spcAft>
                          <a:spcPts val="0"/>
                        </a:spcAft>
                      </a:pPr>
                      <a:r>
                        <a:rPr lang="en-US" sz="1400">
                          <a:latin typeface="Calibri"/>
                          <a:ea typeface="Calibri"/>
                          <a:cs typeface="Times New Roman"/>
                        </a:rPr>
                        <a:t>Substrate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991</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9</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1.42</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2.31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0.94</a:t>
                      </a:r>
                    </a:p>
                    <a:p>
                      <a:pPr algn="ctr">
                        <a:lnSpc>
                          <a:spcPct val="115000"/>
                        </a:lnSpc>
                        <a:spcAft>
                          <a:spcPts val="0"/>
                        </a:spcAft>
                      </a:pPr>
                      <a:r>
                        <a:rPr lang="en-US" sz="1400" dirty="0">
                          <a:latin typeface="Calibri"/>
                          <a:ea typeface="Calibri"/>
                          <a:cs typeface="Times New Roman"/>
                        </a:rPr>
                        <a:t>(0.97)</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0.83</a:t>
                      </a:r>
                    </a:p>
                    <a:p>
                      <a:pPr algn="ctr">
                        <a:lnSpc>
                          <a:spcPct val="115000"/>
                        </a:lnSpc>
                        <a:spcAft>
                          <a:spcPts val="0"/>
                        </a:spcAft>
                      </a:pPr>
                      <a:r>
                        <a:rPr lang="en-US" sz="1400" dirty="0">
                          <a:latin typeface="Calibri"/>
                          <a:ea typeface="Calibri"/>
                          <a:cs typeface="Times New Roman"/>
                        </a:rPr>
                        <a:t>(0.88)</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61388">
                <a:tc>
                  <a:txBody>
                    <a:bodyPr/>
                    <a:lstStyle/>
                    <a:p>
                      <a:pPr algn="ctr">
                        <a:lnSpc>
                          <a:spcPct val="115000"/>
                        </a:lnSpc>
                        <a:spcAft>
                          <a:spcPts val="0"/>
                        </a:spcAft>
                      </a:pPr>
                      <a:r>
                        <a:rPr lang="en-US" sz="1400">
                          <a:latin typeface="Calibri"/>
                          <a:ea typeface="Calibri"/>
                          <a:cs typeface="Times New Roman"/>
                        </a:rPr>
                        <a:t>Air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9</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991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2.31</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1.42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9</a:t>
                      </a:r>
                    </a:p>
                    <a:p>
                      <a:pPr algn="ctr">
                        <a:lnSpc>
                          <a:spcPct val="115000"/>
                        </a:lnSpc>
                        <a:spcAft>
                          <a:spcPts val="0"/>
                        </a:spcAft>
                      </a:pPr>
                      <a:r>
                        <a:rPr lang="en-US" sz="1400" dirty="0">
                          <a:latin typeface="Calibri"/>
                          <a:ea typeface="Calibri"/>
                          <a:cs typeface="Times New Roman"/>
                        </a:rPr>
                        <a:t>(0.94)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20</a:t>
                      </a:r>
                    </a:p>
                    <a:p>
                      <a:pPr algn="ctr">
                        <a:lnSpc>
                          <a:spcPct val="115000"/>
                        </a:lnSpc>
                        <a:spcAft>
                          <a:spcPts val="0"/>
                        </a:spcAft>
                      </a:pPr>
                      <a:r>
                        <a:rPr lang="en-US" sz="1400" dirty="0">
                          <a:latin typeface="Calibri"/>
                          <a:ea typeface="Calibri"/>
                          <a:cs typeface="Times New Roman"/>
                        </a:rPr>
                        <a:t>(1.34)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30694">
                <a:tc gridSpan="6">
                  <a:txBody>
                    <a:bodyPr/>
                    <a:lstStyle/>
                    <a:p>
                      <a:pPr algn="ctr">
                        <a:lnSpc>
                          <a:spcPct val="115000"/>
                        </a:lnSpc>
                        <a:spcAft>
                          <a:spcPts val="0"/>
                        </a:spcAft>
                      </a:pPr>
                      <a:r>
                        <a:rPr lang="en-US" sz="1400">
                          <a:latin typeface="Calibri"/>
                          <a:ea typeface="Calibri"/>
                          <a:cs typeface="Times New Roman"/>
                        </a:rPr>
                        <a:t>0.1% </a:t>
                      </a:r>
                      <a:r>
                        <a:rPr lang="en-US" sz="1400">
                          <a:latin typeface="Calibri"/>
                          <a:ea typeface="Calibri"/>
                          <a:cs typeface="Calibri"/>
                        </a:rPr>
                        <a:t>wt C</a:t>
                      </a:r>
                      <a:r>
                        <a:rPr lang="en-US" sz="1400" baseline="-25000">
                          <a:latin typeface="Calibri"/>
                          <a:ea typeface="Calibri"/>
                          <a:cs typeface="Calibri"/>
                        </a:rPr>
                        <a:t>70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r h="230694">
                <a:tc>
                  <a:txBody>
                    <a:bodyPr/>
                    <a:lstStyle/>
                    <a:p>
                      <a:pPr algn="ctr">
                        <a:lnSpc>
                          <a:spcPct val="115000"/>
                        </a:lnSpc>
                        <a:spcAft>
                          <a:spcPts val="0"/>
                        </a:spcAft>
                      </a:pPr>
                      <a:r>
                        <a:rPr lang="en-US" sz="1400">
                          <a:latin typeface="Calibri"/>
                          <a:ea typeface="Calibri"/>
                          <a:cs typeface="Times New Roman"/>
                        </a:rPr>
                        <a:t>Homogeneous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1000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1.423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0.94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1.18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461388">
                <a:tc>
                  <a:txBody>
                    <a:bodyPr/>
                    <a:lstStyle/>
                    <a:p>
                      <a:pPr algn="ctr">
                        <a:lnSpc>
                          <a:spcPct val="115000"/>
                        </a:lnSpc>
                        <a:spcAft>
                          <a:spcPts val="0"/>
                        </a:spcAft>
                      </a:pPr>
                      <a:r>
                        <a:rPr lang="en-US" sz="1400">
                          <a:latin typeface="Calibri"/>
                          <a:ea typeface="Calibri"/>
                          <a:cs typeface="Times New Roman"/>
                        </a:rPr>
                        <a:t>Substrate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991</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9</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1.42</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1.71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7.7</a:t>
                      </a:r>
                    </a:p>
                    <a:p>
                      <a:pPr algn="ctr">
                        <a:lnSpc>
                          <a:spcPct val="115000"/>
                        </a:lnSpc>
                        <a:spcAft>
                          <a:spcPts val="0"/>
                        </a:spcAft>
                      </a:pPr>
                      <a:r>
                        <a:rPr lang="en-US" sz="1400" dirty="0">
                          <a:latin typeface="Calibri"/>
                          <a:ea typeface="Calibri"/>
                          <a:cs typeface="Times New Roman"/>
                        </a:rPr>
                        <a:t>(0.98)</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400">
                          <a:latin typeface="Calibri"/>
                          <a:ea typeface="Calibri"/>
                          <a:cs typeface="Times New Roman"/>
                        </a:rPr>
                        <a: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447836">
                <a:tc>
                  <a:txBody>
                    <a:bodyPr/>
                    <a:lstStyle/>
                    <a:p>
                      <a:pPr algn="ctr">
                        <a:lnSpc>
                          <a:spcPct val="115000"/>
                        </a:lnSpc>
                        <a:spcAft>
                          <a:spcPts val="0"/>
                        </a:spcAft>
                      </a:pPr>
                      <a:r>
                        <a:rPr lang="en-US" sz="1400" dirty="0">
                          <a:latin typeface="Calibri"/>
                          <a:ea typeface="Calibri"/>
                          <a:cs typeface="Times New Roman"/>
                        </a:rPr>
                        <a:t>Air</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Calibri"/>
                          <a:ea typeface="Calibri"/>
                          <a:cs typeface="Times New Roman"/>
                        </a:rPr>
                        <a:t>1</a:t>
                      </a:r>
                      <a:endParaRPr lang="ru-RU" sz="1100">
                        <a:latin typeface="Calibri"/>
                        <a:ea typeface="Calibri"/>
                        <a:cs typeface="Times New Roman"/>
                      </a:endParaRPr>
                    </a:p>
                    <a:p>
                      <a:pPr algn="ctr">
                        <a:lnSpc>
                          <a:spcPct val="115000"/>
                        </a:lnSpc>
                        <a:spcAft>
                          <a:spcPts val="0"/>
                        </a:spcAft>
                      </a:pPr>
                      <a:r>
                        <a:rPr lang="en-US" sz="1400">
                          <a:latin typeface="Calibri"/>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9</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991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1.71</a:t>
                      </a:r>
                      <a:endParaRPr lang="ru-RU" sz="1100" dirty="0">
                        <a:latin typeface="Calibri"/>
                        <a:ea typeface="Calibri"/>
                        <a:cs typeface="Times New Roman"/>
                      </a:endParaRPr>
                    </a:p>
                    <a:p>
                      <a:pPr algn="ctr">
                        <a:lnSpc>
                          <a:spcPct val="115000"/>
                        </a:lnSpc>
                        <a:spcAft>
                          <a:spcPts val="0"/>
                        </a:spcAft>
                      </a:pPr>
                      <a:r>
                        <a:rPr lang="en-US" sz="1400" dirty="0">
                          <a:latin typeface="Calibri"/>
                          <a:ea typeface="Calibri"/>
                          <a:cs typeface="Times New Roman"/>
                        </a:rPr>
                        <a:t>1.42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1.48</a:t>
                      </a:r>
                    </a:p>
                    <a:p>
                      <a:pPr algn="ctr">
                        <a:lnSpc>
                          <a:spcPct val="115000"/>
                        </a:lnSpc>
                        <a:spcAft>
                          <a:spcPts val="0"/>
                        </a:spcAft>
                      </a:pPr>
                      <a:r>
                        <a:rPr lang="en-US" sz="1400" dirty="0">
                          <a:latin typeface="Calibri"/>
                          <a:ea typeface="Calibri"/>
                          <a:cs typeface="Times New Roman"/>
                        </a:rPr>
                        <a:t>(0.95)</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pic>
        <p:nvPicPr>
          <p:cNvPr id="5" name="Picture 3"/>
          <p:cNvPicPr>
            <a:picLocks noChangeAspect="1" noChangeArrowheads="1"/>
          </p:cNvPicPr>
          <p:nvPr/>
        </p:nvPicPr>
        <p:blipFill>
          <a:blip r:embed="rId3" cstate="print"/>
          <a:srcRect/>
          <a:stretch>
            <a:fillRect/>
          </a:stretch>
        </p:blipFill>
        <p:spPr bwMode="auto">
          <a:xfrm>
            <a:off x="4427984" y="1268760"/>
            <a:ext cx="4526280" cy="3406140"/>
          </a:xfrm>
          <a:prstGeom prst="rect">
            <a:avLst/>
          </a:prstGeom>
          <a:noFill/>
          <a:ln w="9525">
            <a:noFill/>
            <a:miter lim="800000"/>
            <a:headEnd/>
            <a:tailEnd/>
          </a:ln>
          <a:effectLst/>
        </p:spPr>
      </p:pic>
      <p:sp>
        <p:nvSpPr>
          <p:cNvPr id="2" name="Овал 1"/>
          <p:cNvSpPr/>
          <p:nvPr/>
        </p:nvSpPr>
        <p:spPr>
          <a:xfrm>
            <a:off x="5796136" y="3212976"/>
            <a:ext cx="151216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91CD831C-7421-4F11-B122-4EDAEF601C5F}"/>
              </a:ext>
            </a:extLst>
          </p:cNvPr>
          <p:cNvSpPr/>
          <p:nvPr/>
        </p:nvSpPr>
        <p:spPr>
          <a:xfrm>
            <a:off x="5991199" y="1637148"/>
            <a:ext cx="3152801" cy="830997"/>
          </a:xfrm>
          <a:prstGeom prst="rect">
            <a:avLst/>
          </a:prstGeom>
        </p:spPr>
        <p:txBody>
          <a:bodyPr wrap="square">
            <a:spAutoFit/>
          </a:bodyPr>
          <a:lstStyle/>
          <a:p>
            <a:pPr algn="ctr"/>
            <a:r>
              <a:rPr lang="ru-RU" sz="1600" b="1" dirty="0">
                <a:solidFill>
                  <a:srgbClr val="3399FF"/>
                </a:solidFill>
                <a:latin typeface="Arial" panose="020B0604020202020204" pitchFamily="34" charset="0"/>
                <a:cs typeface="Arial" panose="020B0604020202020204" pitchFamily="34" charset="0"/>
              </a:rPr>
              <a:t>1% </a:t>
            </a:r>
            <a:r>
              <a:rPr lang="en-US" sz="1600" b="1" dirty="0">
                <a:solidFill>
                  <a:srgbClr val="3399FF"/>
                </a:solidFill>
                <a:latin typeface="Arial" panose="020B0604020202020204" pitchFamily="34" charset="0"/>
                <a:cs typeface="Arial" panose="020B0604020202020204" pitchFamily="34" charset="0"/>
              </a:rPr>
              <a:t>relative mass content required for reflectometry measurements</a:t>
            </a:r>
            <a:endParaRPr lang="ru-RU" sz="1600" b="1" dirty="0">
              <a:solidFill>
                <a:srgbClr val="33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71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X-rays reflectometry fullerene/PS PNCs</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a:extLst>
              <a:ext uri="{FF2B5EF4-FFF2-40B4-BE49-F238E27FC236}">
                <a16:creationId xmlns:a16="http://schemas.microsoft.com/office/drawing/2014/main" id="{D6861827-E063-442A-B9EC-5D84E551CD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4" y="1196752"/>
            <a:ext cx="5407895" cy="4140000"/>
          </a:xfrm>
          <a:prstGeom prst="rect">
            <a:avLst/>
          </a:prstGeom>
        </p:spPr>
      </p:pic>
      <p:pic>
        <p:nvPicPr>
          <p:cNvPr id="11" name="Рисунок 10">
            <a:extLst>
              <a:ext uri="{FF2B5EF4-FFF2-40B4-BE49-F238E27FC236}">
                <a16:creationId xmlns:a16="http://schemas.microsoft.com/office/drawing/2014/main" id="{C5BCAB5F-10BF-4EB8-A980-D425DC4A0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201115"/>
            <a:ext cx="5407895" cy="4140000"/>
          </a:xfrm>
          <a:prstGeom prst="rect">
            <a:avLst/>
          </a:prstGeom>
        </p:spPr>
      </p:pic>
      <p:pic>
        <p:nvPicPr>
          <p:cNvPr id="12" name="Рисунок 11">
            <a:extLst>
              <a:ext uri="{FF2B5EF4-FFF2-40B4-BE49-F238E27FC236}">
                <a16:creationId xmlns:a16="http://schemas.microsoft.com/office/drawing/2014/main" id="{4EE85CAD-96A2-4C5F-9E26-7DFE923CF8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351" y="1418400"/>
            <a:ext cx="1371389" cy="1116000"/>
          </a:xfrm>
          <a:prstGeom prst="rect">
            <a:avLst/>
          </a:prstGeom>
        </p:spPr>
      </p:pic>
      <p:sp>
        <p:nvSpPr>
          <p:cNvPr id="15" name="TextBox 14">
            <a:extLst>
              <a:ext uri="{FF2B5EF4-FFF2-40B4-BE49-F238E27FC236}">
                <a16:creationId xmlns:a16="http://schemas.microsoft.com/office/drawing/2014/main" id="{AD864D2B-F68C-428D-BBEF-C25224C3D11F}"/>
              </a:ext>
            </a:extLst>
          </p:cNvPr>
          <p:cNvSpPr txBox="1"/>
          <p:nvPr/>
        </p:nvSpPr>
        <p:spPr>
          <a:xfrm>
            <a:off x="1763688" y="816767"/>
            <a:ext cx="2232248"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Fullerenes C</a:t>
            </a:r>
            <a:r>
              <a:rPr lang="en-US" baseline="-25000" dirty="0">
                <a:effectLst>
                  <a:outerShdw blurRad="38100" dist="38100" dir="2700000" algn="tl">
                    <a:srgbClr val="000000">
                      <a:alpha val="43137"/>
                    </a:srgbClr>
                  </a:outerShdw>
                </a:effectLst>
              </a:rPr>
              <a:t>60</a:t>
            </a:r>
            <a:endParaRPr lang="ru-RU" dirty="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70F08192-5BF9-4B07-9BC8-8C6FC8EDB884}"/>
              </a:ext>
            </a:extLst>
          </p:cNvPr>
          <p:cNvSpPr txBox="1"/>
          <p:nvPr/>
        </p:nvSpPr>
        <p:spPr>
          <a:xfrm>
            <a:off x="6264188" y="816767"/>
            <a:ext cx="2232248"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Fullerenes C</a:t>
            </a:r>
            <a:r>
              <a:rPr lang="en-US" baseline="-25000" dirty="0">
                <a:effectLst>
                  <a:outerShdw blurRad="38100" dist="38100" dir="2700000" algn="tl">
                    <a:srgbClr val="000000">
                      <a:alpha val="43137"/>
                    </a:srgbClr>
                  </a:outerShdw>
                </a:effectLst>
              </a:rPr>
              <a:t>70</a:t>
            </a:r>
            <a:endParaRPr lang="ru-RU" dirty="0">
              <a:effectLst>
                <a:outerShdw blurRad="38100" dist="38100" dir="2700000" algn="tl">
                  <a:srgbClr val="000000">
                    <a:alpha val="43137"/>
                  </a:srgbClr>
                </a:outerShdw>
              </a:effectLst>
            </a:endParaRPr>
          </a:p>
        </p:txBody>
      </p:sp>
      <p:sp>
        <p:nvSpPr>
          <p:cNvPr id="17" name="Прямоугольник 16">
            <a:extLst>
              <a:ext uri="{FF2B5EF4-FFF2-40B4-BE49-F238E27FC236}">
                <a16:creationId xmlns:a16="http://schemas.microsoft.com/office/drawing/2014/main" id="{6169008A-30EA-4B13-8431-C6F109FB484A}"/>
              </a:ext>
            </a:extLst>
          </p:cNvPr>
          <p:cNvSpPr/>
          <p:nvPr/>
        </p:nvSpPr>
        <p:spPr>
          <a:xfrm>
            <a:off x="53501" y="6536377"/>
            <a:ext cx="9144000" cy="276999"/>
          </a:xfrm>
          <a:prstGeom prst="rect">
            <a:avLst/>
          </a:prstGeom>
        </p:spPr>
        <p:txBody>
          <a:bodyPr wrap="square">
            <a:spAutoFit/>
          </a:bodyPr>
          <a:lstStyle/>
          <a:p>
            <a:pPr marL="304800" indent="-304800"/>
            <a:r>
              <a:rPr lang="en-US" sz="1200" dirty="0" err="1">
                <a:latin typeface="Times New Roman" panose="02020603050405020304" pitchFamily="18" charset="0"/>
                <a:cs typeface="Times New Roman" panose="02020603050405020304" pitchFamily="18" charset="0"/>
              </a:rPr>
              <a:t>Karpets</a:t>
            </a:r>
            <a:r>
              <a:rPr lang="en-US" sz="1200" dirty="0">
                <a:latin typeface="Times New Roman" panose="02020603050405020304" pitchFamily="18" charset="0"/>
                <a:cs typeface="Times New Roman" panose="02020603050405020304" pitchFamily="18" charset="0"/>
              </a:rPr>
              <a:t>, M.L., </a:t>
            </a:r>
            <a:r>
              <a:rPr lang="en-US" sz="1200" dirty="0" err="1">
                <a:latin typeface="Times New Roman" panose="02020603050405020304" pitchFamily="18" charset="0"/>
                <a:cs typeface="Times New Roman" panose="02020603050405020304" pitchFamily="18" charset="0"/>
              </a:rPr>
              <a:t>Tropin</a:t>
            </a:r>
            <a:r>
              <a:rPr lang="en-US" sz="1200" dirty="0">
                <a:latin typeface="Times New Roman" panose="02020603050405020304" pitchFamily="18" charset="0"/>
                <a:cs typeface="Times New Roman" panose="02020603050405020304" pitchFamily="18" charset="0"/>
              </a:rPr>
              <a:t>, T.V., Ye. </a:t>
            </a:r>
            <a:r>
              <a:rPr lang="en-US" sz="1200" dirty="0" err="1">
                <a:latin typeface="Times New Roman" panose="02020603050405020304" pitchFamily="18" charset="0"/>
                <a:cs typeface="Times New Roman" panose="02020603050405020304" pitchFamily="18" charset="0"/>
              </a:rPr>
              <a:t>Kosiachkin</a:t>
            </a:r>
            <a:r>
              <a:rPr lang="en-US" sz="1200" dirty="0">
                <a:latin typeface="Times New Roman" panose="02020603050405020304" pitchFamily="18" charset="0"/>
                <a:cs typeface="Times New Roman" panose="02020603050405020304" pitchFamily="18" charset="0"/>
              </a:rPr>
              <a:t>, V.L. </a:t>
            </a:r>
            <a:r>
              <a:rPr lang="en-US" sz="1200" dirty="0" err="1">
                <a:latin typeface="Times New Roman" panose="02020603050405020304" pitchFamily="18" charset="0"/>
                <a:cs typeface="Times New Roman" panose="02020603050405020304" pitchFamily="18" charset="0"/>
              </a:rPr>
              <a:t>Aksenov</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Fullerenes, Nanotubes and Carbon Nanostructures</a:t>
            </a:r>
            <a:r>
              <a:rPr lang="en-US" sz="1200" dirty="0">
                <a:latin typeface="Times New Roman" panose="02020603050405020304" pitchFamily="18" charset="0"/>
                <a:cs typeface="Times New Roman" panose="02020603050405020304" pitchFamily="18" charset="0"/>
              </a:rPr>
              <a:t>, submitted, 2019. </a:t>
            </a:r>
            <a:endParaRPr lang="en-US" sz="1200" dirty="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E9512D6-FD7D-4CD0-A091-1F0F7B1900C9}"/>
              </a:ext>
            </a:extLst>
          </p:cNvPr>
          <p:cNvSpPr txBox="1"/>
          <p:nvPr/>
        </p:nvSpPr>
        <p:spPr>
          <a:xfrm>
            <a:off x="21526" y="5556556"/>
            <a:ext cx="9122474" cy="646331"/>
          </a:xfrm>
          <a:prstGeom prst="rect">
            <a:avLst/>
          </a:prstGeom>
          <a:noFill/>
        </p:spPr>
        <p:txBody>
          <a:bodyPr wrap="square" rtlCol="0">
            <a:spAutoFit/>
          </a:bodyPr>
          <a:lstStyle/>
          <a:p>
            <a:pPr algn="ctr"/>
            <a:r>
              <a:rPr lang="en-US" b="1" dirty="0">
                <a:solidFill>
                  <a:srgbClr val="0000FF"/>
                </a:solidFill>
              </a:rPr>
              <a:t>A set of thin films of similar thickness with different amounts of fullerene C</a:t>
            </a:r>
            <a:r>
              <a:rPr lang="en-US" b="1" baseline="-25000" dirty="0">
                <a:solidFill>
                  <a:srgbClr val="0000FF"/>
                </a:solidFill>
              </a:rPr>
              <a:t>60</a:t>
            </a:r>
            <a:r>
              <a:rPr lang="en-US" b="1" dirty="0">
                <a:solidFill>
                  <a:srgbClr val="0000FF"/>
                </a:solidFill>
              </a:rPr>
              <a:t>/C</a:t>
            </a:r>
            <a:r>
              <a:rPr lang="en-US" b="1" baseline="-25000" dirty="0">
                <a:solidFill>
                  <a:srgbClr val="0000FF"/>
                </a:solidFill>
              </a:rPr>
              <a:t>70 </a:t>
            </a:r>
            <a:r>
              <a:rPr lang="en-US" b="1" dirty="0">
                <a:solidFill>
                  <a:srgbClr val="0000FF"/>
                </a:solidFill>
              </a:rPr>
              <a:t>were prepared and measured.</a:t>
            </a:r>
            <a:endParaRPr lang="ru-RU" b="1" dirty="0">
              <a:solidFill>
                <a:srgbClr val="0000FF"/>
              </a:solidFill>
            </a:endParaRPr>
          </a:p>
        </p:txBody>
      </p:sp>
      <p:pic>
        <p:nvPicPr>
          <p:cNvPr id="2" name="Рисунок 1"/>
          <p:cNvPicPr>
            <a:picLocks noChangeAspect="1"/>
          </p:cNvPicPr>
          <p:nvPr/>
        </p:nvPicPr>
        <p:blipFill>
          <a:blip r:embed="rId5"/>
          <a:stretch>
            <a:fillRect/>
          </a:stretch>
        </p:blipFill>
        <p:spPr>
          <a:xfrm>
            <a:off x="1821403" y="1426088"/>
            <a:ext cx="1116000" cy="1116000"/>
          </a:xfrm>
          <a:prstGeom prst="rect">
            <a:avLst/>
          </a:prstGeom>
        </p:spPr>
      </p:pic>
    </p:spTree>
    <p:extLst>
      <p:ext uri="{BB962C8B-B14F-4D97-AF65-F5344CB8AC3E}">
        <p14:creationId xmlns:p14="http://schemas.microsoft.com/office/powerpoint/2010/main" val="381374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X-rays reflectometry fullerene/PS PNCs</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TextBox 15">
            <a:extLst>
              <a:ext uri="{FF2B5EF4-FFF2-40B4-BE49-F238E27FC236}">
                <a16:creationId xmlns:a16="http://schemas.microsoft.com/office/drawing/2014/main" id="{70F08192-5BF9-4B07-9BC8-8C6FC8EDB884}"/>
              </a:ext>
            </a:extLst>
          </p:cNvPr>
          <p:cNvSpPr txBox="1"/>
          <p:nvPr/>
        </p:nvSpPr>
        <p:spPr>
          <a:xfrm>
            <a:off x="5940152" y="802460"/>
            <a:ext cx="2484276"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Structural organization</a:t>
            </a:r>
            <a:endParaRPr lang="ru-RU" dirty="0">
              <a:effectLst>
                <a:outerShdw blurRad="38100" dist="38100" dir="2700000" algn="tl">
                  <a:srgbClr val="000000">
                    <a:alpha val="43137"/>
                  </a:srgbClr>
                </a:outerShdw>
              </a:effectLst>
            </a:endParaRPr>
          </a:p>
        </p:txBody>
      </p:sp>
      <p:sp>
        <p:nvSpPr>
          <p:cNvPr id="17" name="Прямоугольник 16">
            <a:extLst>
              <a:ext uri="{FF2B5EF4-FFF2-40B4-BE49-F238E27FC236}">
                <a16:creationId xmlns:a16="http://schemas.microsoft.com/office/drawing/2014/main" id="{6169008A-30EA-4B13-8431-C6F109FB484A}"/>
              </a:ext>
            </a:extLst>
          </p:cNvPr>
          <p:cNvSpPr/>
          <p:nvPr/>
        </p:nvSpPr>
        <p:spPr>
          <a:xfrm>
            <a:off x="53501" y="6536377"/>
            <a:ext cx="9144000" cy="276999"/>
          </a:xfrm>
          <a:prstGeom prst="rect">
            <a:avLst/>
          </a:prstGeom>
        </p:spPr>
        <p:txBody>
          <a:bodyPr wrap="square">
            <a:spAutoFit/>
          </a:bodyPr>
          <a:lstStyle/>
          <a:p>
            <a:pPr marL="304800" indent="-304800"/>
            <a:r>
              <a:rPr lang="en-US" sz="1200" dirty="0" err="1">
                <a:latin typeface="Times New Roman" panose="02020603050405020304" pitchFamily="18" charset="0"/>
                <a:cs typeface="Times New Roman" panose="02020603050405020304" pitchFamily="18" charset="0"/>
              </a:rPr>
              <a:t>Karpets</a:t>
            </a:r>
            <a:r>
              <a:rPr lang="en-US" sz="1200" dirty="0">
                <a:latin typeface="Times New Roman" panose="02020603050405020304" pitchFamily="18" charset="0"/>
                <a:cs typeface="Times New Roman" panose="02020603050405020304" pitchFamily="18" charset="0"/>
              </a:rPr>
              <a:t>, M.L., </a:t>
            </a:r>
            <a:r>
              <a:rPr lang="en-US" sz="1200" dirty="0" err="1">
                <a:latin typeface="Times New Roman" panose="02020603050405020304" pitchFamily="18" charset="0"/>
                <a:cs typeface="Times New Roman" panose="02020603050405020304" pitchFamily="18" charset="0"/>
              </a:rPr>
              <a:t>Tropin</a:t>
            </a:r>
            <a:r>
              <a:rPr lang="en-US" sz="1200" dirty="0">
                <a:latin typeface="Times New Roman" panose="02020603050405020304" pitchFamily="18" charset="0"/>
                <a:cs typeface="Times New Roman" panose="02020603050405020304" pitchFamily="18" charset="0"/>
              </a:rPr>
              <a:t>, T.V., Ye. </a:t>
            </a:r>
            <a:r>
              <a:rPr lang="en-US" sz="1200" dirty="0" err="1">
                <a:latin typeface="Times New Roman" panose="02020603050405020304" pitchFamily="18" charset="0"/>
                <a:cs typeface="Times New Roman" panose="02020603050405020304" pitchFamily="18" charset="0"/>
              </a:rPr>
              <a:t>Kosiachkin</a:t>
            </a:r>
            <a:r>
              <a:rPr lang="en-US" sz="1200" dirty="0">
                <a:latin typeface="Times New Roman" panose="02020603050405020304" pitchFamily="18" charset="0"/>
                <a:cs typeface="Times New Roman" panose="02020603050405020304" pitchFamily="18" charset="0"/>
              </a:rPr>
              <a:t>, V.L. </a:t>
            </a:r>
            <a:r>
              <a:rPr lang="en-US" sz="1200" dirty="0" err="1">
                <a:latin typeface="Times New Roman" panose="02020603050405020304" pitchFamily="18" charset="0"/>
                <a:cs typeface="Times New Roman" panose="02020603050405020304" pitchFamily="18" charset="0"/>
              </a:rPr>
              <a:t>Aksenov</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Fullerenes, Nanotubes and Carbon Nanostructures</a:t>
            </a:r>
            <a:r>
              <a:rPr lang="en-US" sz="1200" dirty="0">
                <a:latin typeface="Times New Roman" panose="02020603050405020304" pitchFamily="18" charset="0"/>
                <a:cs typeface="Times New Roman" panose="02020603050405020304" pitchFamily="18" charset="0"/>
              </a:rPr>
              <a:t>, submitted, 2019. </a:t>
            </a:r>
            <a:endParaRPr lang="en-US" sz="1200" dirty="0">
              <a:effectLst/>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AD8FCD86-7197-4FBA-8E35-DE17A1DB9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1152697"/>
            <a:ext cx="5400000" cy="4133955"/>
          </a:xfrm>
          <a:prstGeom prst="rect">
            <a:avLst/>
          </a:prstGeom>
        </p:spPr>
      </p:pic>
      <p:sp>
        <p:nvSpPr>
          <p:cNvPr id="19" name="TextBox 18">
            <a:extLst>
              <a:ext uri="{FF2B5EF4-FFF2-40B4-BE49-F238E27FC236}">
                <a16:creationId xmlns:a16="http://schemas.microsoft.com/office/drawing/2014/main" id="{62E2BF81-57B9-4722-86E3-19A521190B87}"/>
              </a:ext>
            </a:extLst>
          </p:cNvPr>
          <p:cNvSpPr txBox="1"/>
          <p:nvPr/>
        </p:nvSpPr>
        <p:spPr>
          <a:xfrm>
            <a:off x="1547664" y="806671"/>
            <a:ext cx="2232248"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Fit examples</a:t>
            </a:r>
            <a:endParaRPr lang="ru-RU" dirty="0">
              <a:effectLst>
                <a:outerShdw blurRad="38100" dist="38100" dir="2700000" algn="tl">
                  <a:srgbClr val="000000">
                    <a:alpha val="43137"/>
                  </a:srgbClr>
                </a:outerShdw>
              </a:effectLst>
            </a:endParaRPr>
          </a:p>
        </p:txBody>
      </p:sp>
      <p:pic>
        <p:nvPicPr>
          <p:cNvPr id="20" name="Рисунок 19">
            <a:extLst>
              <a:ext uri="{FF2B5EF4-FFF2-40B4-BE49-F238E27FC236}">
                <a16:creationId xmlns:a16="http://schemas.microsoft.com/office/drawing/2014/main" id="{4B23028E-5AEA-4F62-9809-DD1E360176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664" y="1152697"/>
            <a:ext cx="5400000" cy="4133955"/>
          </a:xfrm>
          <a:prstGeom prst="rect">
            <a:avLst/>
          </a:prstGeom>
        </p:spPr>
      </p:pic>
      <p:pic>
        <p:nvPicPr>
          <p:cNvPr id="21" name="Рисунок 20">
            <a:extLst>
              <a:ext uri="{FF2B5EF4-FFF2-40B4-BE49-F238E27FC236}">
                <a16:creationId xmlns:a16="http://schemas.microsoft.com/office/drawing/2014/main" id="{66A995C2-98BB-4CCD-B909-4A465C781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1836935"/>
            <a:ext cx="2880000" cy="1197778"/>
          </a:xfrm>
          <a:prstGeom prst="rect">
            <a:avLst/>
          </a:prstGeom>
        </p:spPr>
      </p:pic>
      <p:pic>
        <p:nvPicPr>
          <p:cNvPr id="5" name="Рисунок 4">
            <a:extLst>
              <a:ext uri="{FF2B5EF4-FFF2-40B4-BE49-F238E27FC236}">
                <a16:creationId xmlns:a16="http://schemas.microsoft.com/office/drawing/2014/main" id="{3F92F358-5AE2-46C6-B502-00C4E3645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038" y="5115008"/>
            <a:ext cx="7363924" cy="1440616"/>
          </a:xfrm>
          <a:prstGeom prst="rect">
            <a:avLst/>
          </a:prstGeom>
        </p:spPr>
      </p:pic>
    </p:spTree>
    <p:extLst>
      <p:ext uri="{BB962C8B-B14F-4D97-AF65-F5344CB8AC3E}">
        <p14:creationId xmlns:p14="http://schemas.microsoft.com/office/powerpoint/2010/main" val="155628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Neutron </a:t>
            </a:r>
            <a:r>
              <a:rPr lang="en-US" sz="3200" b="1" dirty="0" err="1">
                <a:effectLst>
                  <a:outerShdw blurRad="38100" dist="38100" dir="2700000" algn="tl">
                    <a:srgbClr val="000000">
                      <a:alpha val="43137"/>
                    </a:srgbClr>
                  </a:outerShdw>
                </a:effectLst>
                <a:latin typeface="Arial" pitchFamily="34" charset="0"/>
              </a:rPr>
              <a:t>reflectometry</a:t>
            </a:r>
            <a:r>
              <a:rPr lang="en-US" sz="3200" b="1" dirty="0">
                <a:effectLst>
                  <a:outerShdw blurRad="38100" dist="38100" dir="2700000" algn="tl">
                    <a:srgbClr val="000000">
                      <a:alpha val="43137"/>
                    </a:srgbClr>
                  </a:outerShdw>
                </a:effectLst>
                <a:latin typeface="Arial" pitchFamily="34" charset="0"/>
              </a:rPr>
              <a:t> of C</a:t>
            </a:r>
            <a:r>
              <a:rPr lang="en-US" sz="3200" b="1" baseline="-25000" dirty="0">
                <a:effectLst>
                  <a:outerShdw blurRad="38100" dist="38100" dir="2700000" algn="tl">
                    <a:srgbClr val="000000">
                      <a:alpha val="43137"/>
                    </a:srgbClr>
                  </a:outerShdw>
                </a:effectLst>
                <a:latin typeface="Arial" pitchFamily="34" charset="0"/>
              </a:rPr>
              <a:t>60</a:t>
            </a:r>
            <a:r>
              <a:rPr lang="en-US" sz="3200" b="1" dirty="0">
                <a:effectLst>
                  <a:outerShdw blurRad="38100" dist="38100" dir="2700000" algn="tl">
                    <a:srgbClr val="000000">
                      <a:alpha val="43137"/>
                    </a:srgbClr>
                  </a:outerShdw>
                </a:effectLst>
                <a:latin typeface="Arial" pitchFamily="34" charset="0"/>
              </a:rPr>
              <a:t>/PS PNCs</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a:extLst>
              <a:ext uri="{FF2B5EF4-FFF2-40B4-BE49-F238E27FC236}">
                <a16:creationId xmlns:a16="http://schemas.microsoft.com/office/drawing/2014/main" id="{8613780C-41CB-44B6-AA95-D11DA1A5D9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39" y="160338"/>
            <a:ext cx="8041758" cy="5638209"/>
          </a:xfrm>
          <a:prstGeom prst="rect">
            <a:avLst/>
          </a:prstGeom>
        </p:spPr>
      </p:pic>
      <p:sp>
        <p:nvSpPr>
          <p:cNvPr id="12" name="TextBox 11">
            <a:extLst>
              <a:ext uri="{FF2B5EF4-FFF2-40B4-BE49-F238E27FC236}">
                <a16:creationId xmlns:a16="http://schemas.microsoft.com/office/drawing/2014/main" id="{2B184315-508E-4970-9B2E-564C918CFD5C}"/>
              </a:ext>
            </a:extLst>
          </p:cNvPr>
          <p:cNvSpPr txBox="1"/>
          <p:nvPr/>
        </p:nvSpPr>
        <p:spPr>
          <a:xfrm>
            <a:off x="-31800" y="5783350"/>
            <a:ext cx="9144000"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Similar samples prepared</a:t>
            </a:r>
          </a:p>
          <a:p>
            <a:pPr algn="ctr"/>
            <a:r>
              <a:rPr lang="en-US" b="1" dirty="0">
                <a:solidFill>
                  <a:srgbClr val="0000FF"/>
                </a:solidFill>
                <a:effectLst>
                  <a:outerShdw blurRad="38100" dist="38100" dir="2700000" algn="tl">
                    <a:srgbClr val="000000">
                      <a:alpha val="43137"/>
                    </a:srgbClr>
                  </a:outerShdw>
                </a:effectLst>
              </a:rPr>
              <a:t>In certain cases deuteration of PS used</a:t>
            </a:r>
          </a:p>
          <a:p>
            <a:pPr algn="ctr"/>
            <a:r>
              <a:rPr lang="en-US" b="1" dirty="0">
                <a:solidFill>
                  <a:srgbClr val="FF3300"/>
                </a:solidFill>
                <a:effectLst>
                  <a:outerShdw blurRad="38100" dist="38100" dir="2700000" algn="tl">
                    <a:srgbClr val="000000">
                      <a:alpha val="43137"/>
                    </a:srgbClr>
                  </a:outerShdw>
                </a:effectLst>
              </a:rPr>
              <a:t>Thickness h(T) dependencies measured at GRAINS, IBR-2, FLNP</a:t>
            </a:r>
          </a:p>
        </p:txBody>
      </p:sp>
    </p:spTree>
    <p:extLst>
      <p:ext uri="{BB962C8B-B14F-4D97-AF65-F5344CB8AC3E}">
        <p14:creationId xmlns:p14="http://schemas.microsoft.com/office/powerpoint/2010/main" val="405841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908720"/>
            <a:ext cx="5476342" cy="3844747"/>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908667"/>
            <a:ext cx="5476417" cy="3844800"/>
          </a:xfrm>
          <a:prstGeom prst="rect">
            <a:avLst/>
          </a:prstGeom>
        </p:spPr>
      </p:pic>
      <p:sp>
        <p:nvSpPr>
          <p:cNvPr id="3" name="TextBox 2"/>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NR measurements of C</a:t>
            </a:r>
            <a:r>
              <a:rPr lang="en-US" sz="3200" b="1" baseline="-25000" dirty="0">
                <a:effectLst>
                  <a:outerShdw blurRad="38100" dist="38100" dir="2700000" algn="tl">
                    <a:srgbClr val="000000">
                      <a:alpha val="43137"/>
                    </a:srgbClr>
                  </a:outerShdw>
                </a:effectLst>
                <a:latin typeface="Arial" pitchFamily="34" charset="0"/>
              </a:rPr>
              <a:t>60</a:t>
            </a:r>
            <a:r>
              <a:rPr lang="en-US" sz="3200" b="1" dirty="0">
                <a:effectLst>
                  <a:outerShdw blurRad="38100" dist="38100" dir="2700000" algn="tl">
                    <a:srgbClr val="000000">
                      <a:alpha val="43137"/>
                    </a:srgbClr>
                  </a:outerShdw>
                </a:effectLst>
                <a:latin typeface="Arial" pitchFamily="34" charset="0"/>
              </a:rPr>
              <a:t>/PS thin films</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271643" y="785995"/>
            <a:ext cx="4283968"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rPr>
              <a:t>~</a:t>
            </a:r>
            <a:r>
              <a:rPr lang="ru-RU" sz="1400" dirty="0">
                <a:effectLst>
                  <a:outerShdw blurRad="38100" dist="38100" dir="2700000" algn="tl">
                    <a:srgbClr val="000000">
                      <a:alpha val="43137"/>
                    </a:srgbClr>
                  </a:outerShdw>
                </a:effectLst>
              </a:rPr>
              <a:t>1</a:t>
            </a:r>
            <a:r>
              <a:rPr lang="en-US" sz="1400" dirty="0">
                <a:effectLst>
                  <a:outerShdw blurRad="38100" dist="38100" dir="2700000" algn="tl">
                    <a:srgbClr val="000000">
                      <a:alpha val="43137"/>
                    </a:srgbClr>
                  </a:outerShdw>
                </a:effectLst>
              </a:rPr>
              <a:t> wt. % of C</a:t>
            </a:r>
            <a:r>
              <a:rPr lang="ru-RU" sz="1400" baseline="-25000" dirty="0">
                <a:effectLst>
                  <a:outerShdw blurRad="38100" dist="38100" dir="2700000" algn="tl">
                    <a:srgbClr val="000000">
                      <a:alpha val="43137"/>
                    </a:srgbClr>
                  </a:outerShdw>
                </a:effectLst>
              </a:rPr>
              <a:t>6</a:t>
            </a:r>
            <a:r>
              <a:rPr lang="en-US" sz="1400" baseline="-25000" dirty="0">
                <a:effectLst>
                  <a:outerShdw blurRad="38100" dist="38100" dir="2700000" algn="tl">
                    <a:srgbClr val="000000">
                      <a:alpha val="43137"/>
                    </a:srgbClr>
                  </a:outerShdw>
                </a:effectLst>
              </a:rPr>
              <a:t>0</a:t>
            </a:r>
            <a:endParaRPr lang="ru-RU" sz="1400" dirty="0">
              <a:effectLst>
                <a:outerShdw blurRad="38100" dist="38100" dir="2700000" algn="tl">
                  <a:srgbClr val="000000">
                    <a:alpha val="43137"/>
                  </a:srgbClr>
                </a:outerShdw>
              </a:effectLst>
            </a:endParaRPr>
          </a:p>
        </p:txBody>
      </p:sp>
      <p:sp>
        <p:nvSpPr>
          <p:cNvPr id="9" name="TextBox 8"/>
          <p:cNvSpPr txBox="1"/>
          <p:nvPr/>
        </p:nvSpPr>
        <p:spPr>
          <a:xfrm>
            <a:off x="4788024" y="785995"/>
            <a:ext cx="4355976"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rPr>
              <a:t>~</a:t>
            </a:r>
            <a:r>
              <a:rPr lang="ru-RU" sz="1400" dirty="0">
                <a:effectLst>
                  <a:outerShdw blurRad="38100" dist="38100" dir="2700000" algn="tl">
                    <a:srgbClr val="000000">
                      <a:alpha val="43137"/>
                    </a:srgbClr>
                  </a:outerShdw>
                </a:effectLst>
              </a:rPr>
              <a:t>0.3</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wt</a:t>
            </a:r>
            <a:r>
              <a:rPr lang="en-US" sz="1400" dirty="0">
                <a:effectLst>
                  <a:outerShdw blurRad="38100" dist="38100" dir="2700000" algn="tl">
                    <a:srgbClr val="000000">
                      <a:alpha val="43137"/>
                    </a:srgbClr>
                  </a:outerShdw>
                </a:effectLst>
              </a:rPr>
              <a:t> % of C</a:t>
            </a:r>
            <a:r>
              <a:rPr lang="en-US" sz="1400" baseline="-25000" dirty="0">
                <a:effectLst>
                  <a:outerShdw blurRad="38100" dist="38100" dir="2700000" algn="tl">
                    <a:srgbClr val="000000">
                      <a:alpha val="43137"/>
                    </a:srgbClr>
                  </a:outerShdw>
                </a:effectLst>
              </a:rPr>
              <a:t>60</a:t>
            </a:r>
            <a:endParaRPr lang="ru-RU" sz="1400" dirty="0">
              <a:effectLst>
                <a:outerShdw blurRad="38100" dist="38100" dir="2700000" algn="tl">
                  <a:srgbClr val="000000">
                    <a:alpha val="43137"/>
                  </a:srgbClr>
                </a:outerShdw>
              </a:effectLst>
            </a:endParaRPr>
          </a:p>
        </p:txBody>
      </p:sp>
      <p:sp>
        <p:nvSpPr>
          <p:cNvPr id="10" name="TextBox 9"/>
          <p:cNvSpPr txBox="1"/>
          <p:nvPr/>
        </p:nvSpPr>
        <p:spPr>
          <a:xfrm>
            <a:off x="-16389" y="5064580"/>
            <a:ext cx="9144000" cy="1384995"/>
          </a:xfrm>
          <a:prstGeom prst="rect">
            <a:avLst/>
          </a:prstGeom>
          <a:noFill/>
        </p:spPr>
        <p:txBody>
          <a:bodyPr wrap="square" rtlCol="0">
            <a:spAutoFit/>
          </a:bodyPr>
          <a:lstStyle/>
          <a:p>
            <a:pPr algn="ctr"/>
            <a:r>
              <a:rPr lang="en-US" sz="2800" b="1" dirty="0">
                <a:solidFill>
                  <a:srgbClr val="7030A0"/>
                </a:solidFill>
                <a:effectLst>
                  <a:outerShdw blurRad="38100" dist="38100" dir="2700000" algn="tl">
                    <a:srgbClr val="000000">
                      <a:alpha val="43137"/>
                    </a:srgbClr>
                  </a:outerShdw>
                </a:effectLst>
              </a:rPr>
              <a:t>Fullerenes addition to polystyrene films affects glass transition temperature.</a:t>
            </a:r>
          </a:p>
          <a:p>
            <a:pPr algn="ctr"/>
            <a:r>
              <a:rPr lang="en-US" sz="2800" b="1" dirty="0">
                <a:solidFill>
                  <a:srgbClr val="0000FF"/>
                </a:solidFill>
                <a:effectLst>
                  <a:outerShdw blurRad="38100" dist="38100" dir="2700000" algn="tl">
                    <a:srgbClr val="000000">
                      <a:alpha val="43137"/>
                    </a:srgbClr>
                  </a:outerShdw>
                </a:effectLst>
              </a:rPr>
              <a:t>Decrease of </a:t>
            </a:r>
            <a:r>
              <a:rPr lang="en-US" sz="2800" b="1" dirty="0" err="1">
                <a:solidFill>
                  <a:srgbClr val="0000FF"/>
                </a:solidFill>
                <a:effectLst>
                  <a:outerShdw blurRad="38100" dist="38100" dir="2700000" algn="tl">
                    <a:srgbClr val="000000">
                      <a:alpha val="43137"/>
                    </a:srgbClr>
                  </a:outerShdw>
                </a:effectLst>
              </a:rPr>
              <a:t>T</a:t>
            </a:r>
            <a:r>
              <a:rPr lang="en-US" sz="2800" b="1" baseline="-25000" dirty="0" err="1">
                <a:solidFill>
                  <a:srgbClr val="0000FF"/>
                </a:solidFill>
                <a:effectLst>
                  <a:outerShdw blurRad="38100" dist="38100" dir="2700000" algn="tl">
                    <a:srgbClr val="000000">
                      <a:alpha val="43137"/>
                    </a:srgbClr>
                  </a:outerShdw>
                </a:effectLst>
              </a:rPr>
              <a:t>g</a:t>
            </a:r>
            <a:r>
              <a:rPr lang="en-US" sz="2800" b="1" dirty="0">
                <a:solidFill>
                  <a:srgbClr val="0000FF"/>
                </a:solidFill>
                <a:effectLst>
                  <a:outerShdw blurRad="38100" dist="38100" dir="2700000" algn="tl">
                    <a:srgbClr val="000000">
                      <a:alpha val="43137"/>
                    </a:srgbClr>
                  </a:outerShdw>
                </a:effectLst>
              </a:rPr>
              <a:t> (effect of clusters) is measured.</a:t>
            </a:r>
          </a:p>
        </p:txBody>
      </p:sp>
      <p:sp>
        <p:nvSpPr>
          <p:cNvPr id="11" name="TextBox 10"/>
          <p:cNvSpPr txBox="1"/>
          <p:nvPr/>
        </p:nvSpPr>
        <p:spPr>
          <a:xfrm>
            <a:off x="909654" y="1489946"/>
            <a:ext cx="1368152" cy="369332"/>
          </a:xfrm>
          <a:prstGeom prst="rect">
            <a:avLst/>
          </a:prstGeom>
          <a:noFill/>
        </p:spPr>
        <p:txBody>
          <a:bodyPr wrap="square" rtlCol="0">
            <a:spAutoFit/>
          </a:bodyPr>
          <a:lstStyle/>
          <a:p>
            <a:pPr algn="ctr"/>
            <a:r>
              <a:rPr lang="en-US" dirty="0"/>
              <a:t>T</a:t>
            </a:r>
            <a:r>
              <a:rPr lang="en-US" baseline="-25000" dirty="0"/>
              <a:t>g</a:t>
            </a:r>
            <a:r>
              <a:rPr lang="en-US" dirty="0"/>
              <a:t>~91°C</a:t>
            </a:r>
            <a:endParaRPr lang="ru-RU" dirty="0"/>
          </a:p>
        </p:txBody>
      </p:sp>
      <p:sp>
        <p:nvSpPr>
          <p:cNvPr id="12" name="TextBox 11"/>
          <p:cNvSpPr txBox="1"/>
          <p:nvPr/>
        </p:nvSpPr>
        <p:spPr>
          <a:xfrm>
            <a:off x="5572701" y="2564904"/>
            <a:ext cx="1368152" cy="369332"/>
          </a:xfrm>
          <a:prstGeom prst="rect">
            <a:avLst/>
          </a:prstGeom>
          <a:noFill/>
        </p:spPr>
        <p:txBody>
          <a:bodyPr wrap="square" rtlCol="0">
            <a:spAutoFit/>
          </a:bodyPr>
          <a:lstStyle/>
          <a:p>
            <a:pPr algn="ctr"/>
            <a:r>
              <a:rPr lang="en-US" dirty="0"/>
              <a:t>T</a:t>
            </a:r>
            <a:r>
              <a:rPr lang="en-US" baseline="-25000" dirty="0"/>
              <a:t>g</a:t>
            </a:r>
            <a:r>
              <a:rPr lang="en-US" dirty="0"/>
              <a:t>~100°C</a:t>
            </a:r>
            <a:endParaRPr lang="ru-RU" dirty="0"/>
          </a:p>
        </p:txBody>
      </p:sp>
    </p:spTree>
    <p:extLst>
      <p:ext uri="{BB962C8B-B14F-4D97-AF65-F5344CB8AC3E}">
        <p14:creationId xmlns:p14="http://schemas.microsoft.com/office/powerpoint/2010/main" val="412954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91" y="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NR measurements of C</a:t>
            </a:r>
            <a:r>
              <a:rPr lang="en-US" sz="3200" b="1" baseline="-25000" dirty="0">
                <a:effectLst>
                  <a:outerShdw blurRad="38100" dist="38100" dir="2700000" algn="tl">
                    <a:srgbClr val="000000">
                      <a:alpha val="43137"/>
                    </a:srgbClr>
                  </a:outerShdw>
                </a:effectLst>
                <a:latin typeface="Arial" pitchFamily="34" charset="0"/>
              </a:rPr>
              <a:t>70</a:t>
            </a:r>
            <a:r>
              <a:rPr lang="en-US" sz="3200" b="1" dirty="0">
                <a:effectLst>
                  <a:outerShdw blurRad="38100" dist="38100" dir="2700000" algn="tl">
                    <a:srgbClr val="000000">
                      <a:alpha val="43137"/>
                    </a:srgbClr>
                  </a:outerShdw>
                </a:effectLst>
                <a:latin typeface="Arial" pitchFamily="34" charset="0"/>
              </a:rPr>
              <a:t>/PS film</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TextBox 1"/>
          <p:cNvSpPr txBox="1"/>
          <p:nvPr/>
        </p:nvSpPr>
        <p:spPr>
          <a:xfrm>
            <a:off x="611560" y="5295826"/>
            <a:ext cx="4716016" cy="830997"/>
          </a:xfrm>
          <a:prstGeom prst="rect">
            <a:avLst/>
          </a:prstGeom>
          <a:noFill/>
        </p:spPr>
        <p:txBody>
          <a:bodyPr wrap="square" rtlCol="0">
            <a:spAutoFit/>
          </a:bodyPr>
          <a:lstStyle/>
          <a:p>
            <a:pPr algn="ctr"/>
            <a:r>
              <a:rPr lang="en-US" sz="2400" b="1" dirty="0">
                <a:solidFill>
                  <a:srgbClr val="7030A0"/>
                </a:solidFill>
              </a:rPr>
              <a:t>Fits of NR curves at </a:t>
            </a:r>
            <a:br>
              <a:rPr lang="en-US" sz="2400" b="1" dirty="0">
                <a:solidFill>
                  <a:srgbClr val="7030A0"/>
                </a:solidFill>
              </a:rPr>
            </a:br>
            <a:r>
              <a:rPr lang="en-US" sz="2400" b="1" dirty="0">
                <a:solidFill>
                  <a:srgbClr val="7030A0"/>
                </a:solidFill>
              </a:rPr>
              <a:t>T=15-150°C performed.</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384" y="292387"/>
            <a:ext cx="4901184" cy="3752088"/>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478" y="3645024"/>
            <a:ext cx="4411066" cy="3376879"/>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118" y="729238"/>
            <a:ext cx="5881421" cy="4502506"/>
          </a:xfrm>
          <a:prstGeom prst="rect">
            <a:avLst/>
          </a:prstGeom>
        </p:spPr>
      </p:pic>
    </p:spTree>
    <p:extLst>
      <p:ext uri="{BB962C8B-B14F-4D97-AF65-F5344CB8AC3E}">
        <p14:creationId xmlns:p14="http://schemas.microsoft.com/office/powerpoint/2010/main" val="350347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Composite materials</a:t>
            </a:r>
            <a:endParaRPr lang="ru-RU" sz="3200" b="1" dirty="0">
              <a:effectLst>
                <a:outerShdw blurRad="38100" dist="38100" dir="2700000" algn="tl">
                  <a:srgbClr val="000000">
                    <a:alpha val="43137"/>
                  </a:srgbClr>
                </a:outerShdw>
              </a:effectLst>
              <a:latin typeface="Arial"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844824"/>
            <a:ext cx="3200400" cy="2381250"/>
          </a:xfrm>
          <a:prstGeom prst="rect">
            <a:avLst/>
          </a:prstGeom>
        </p:spPr>
      </p:pic>
      <p:sp>
        <p:nvSpPr>
          <p:cNvPr id="8" name="Прямоугольник 7">
            <a:extLst>
              <a:ext uri="{FF2B5EF4-FFF2-40B4-BE49-F238E27FC236}">
                <a16:creationId xmlns:a16="http://schemas.microsoft.com/office/drawing/2014/main" id="{4D59F333-8253-4487-A906-5D316F07FD2B}"/>
              </a:ext>
            </a:extLst>
          </p:cNvPr>
          <p:cNvSpPr/>
          <p:nvPr/>
        </p:nvSpPr>
        <p:spPr>
          <a:xfrm>
            <a:off x="0" y="4593322"/>
            <a:ext cx="9144000" cy="400110"/>
          </a:xfrm>
          <a:prstGeom prst="rect">
            <a:avLst/>
          </a:prstGeom>
        </p:spPr>
        <p:txBody>
          <a:bodyPr wrap="square">
            <a:spAutoFit/>
          </a:bodyPr>
          <a:lstStyle/>
          <a:p>
            <a:pPr algn="ctr"/>
            <a:r>
              <a:rPr lang="en-US" sz="2000" b="1" dirty="0">
                <a:effectLst>
                  <a:outerShdw blurRad="38100" dist="38100" dir="2700000" algn="tl">
                    <a:srgbClr val="000000">
                      <a:alpha val="43137"/>
                    </a:srgbClr>
                  </a:outerShdw>
                </a:effectLst>
              </a:rPr>
              <a:t>Addition of carbon black to rubber to reinforce automobile tires</a:t>
            </a:r>
          </a:p>
        </p:txBody>
      </p:sp>
    </p:spTree>
    <p:extLst>
      <p:ext uri="{BB962C8B-B14F-4D97-AF65-F5344CB8AC3E}">
        <p14:creationId xmlns:p14="http://schemas.microsoft.com/office/powerpoint/2010/main" val="3411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60325"/>
            <a:ext cx="9144000" cy="584775"/>
          </a:xfrm>
          <a:prstGeom prst="rect">
            <a:avLst/>
          </a:prstGeom>
          <a:noFill/>
          <a:ln w="9525">
            <a:noFill/>
            <a:miter lim="800000"/>
            <a:headEnd/>
            <a:tailEnd/>
          </a:ln>
          <a:effectLst/>
        </p:spPr>
        <p:txBody>
          <a:bodyPr>
            <a:spAutoFit/>
          </a:bodyPr>
          <a:lstStyle/>
          <a:p>
            <a:pPr algn="ctr">
              <a:defRPr/>
            </a:pPr>
            <a:r>
              <a:rPr lang="en-US" sz="3200" b="1" dirty="0">
                <a:effectLst>
                  <a:outerShdw blurRad="38100" dist="38100" dir="2700000" algn="tl">
                    <a:srgbClr val="C0C0C0"/>
                  </a:outerShdw>
                </a:effectLst>
              </a:rPr>
              <a:t>Conclusions</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TextBox 3"/>
          <p:cNvSpPr txBox="1"/>
          <p:nvPr/>
        </p:nvSpPr>
        <p:spPr>
          <a:xfrm>
            <a:off x="0" y="980728"/>
            <a:ext cx="9144000" cy="5139869"/>
          </a:xfrm>
          <a:prstGeom prst="rect">
            <a:avLst/>
          </a:prstGeom>
          <a:noFill/>
        </p:spPr>
        <p:txBody>
          <a:bodyPr wrap="square" rtlCol="0">
            <a:spAutoFit/>
          </a:bodyPr>
          <a:lstStyle/>
          <a:p>
            <a:pPr marL="457200" indent="-457200" algn="just" defTabSz="4710113">
              <a:spcAft>
                <a:spcPts val="1200"/>
              </a:spcAft>
              <a:buFont typeface="Arial" panose="020B0604020202020204" pitchFamily="34" charset="0"/>
              <a:buChar char="•"/>
              <a:defRPr/>
            </a:pPr>
            <a:r>
              <a:rPr lang="en-US" sz="2800" b="1"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Thin films of polystyrene-fullerene C</a:t>
            </a:r>
            <a:r>
              <a:rPr lang="en-US" sz="2800" b="1" baseline="-25000"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60</a:t>
            </a:r>
            <a:r>
              <a:rPr lang="en-US" sz="2800" b="1"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r>
              <a:rPr lang="en-US" sz="2800" b="1" baseline="-25000"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70</a:t>
            </a:r>
            <a:r>
              <a:rPr lang="en-US" sz="2800" b="1" dirty="0">
                <a:solidFill>
                  <a:srgbClr val="0033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nanocomposites for reflectometry investigations were prepared on Si substrates. Fullerenes content in the films varied from 1% to 5% by mass.</a:t>
            </a:r>
          </a:p>
          <a:p>
            <a:pPr marL="457200" indent="-457200" algn="just" defTabSz="4710113">
              <a:spcAft>
                <a:spcPts val="1200"/>
              </a:spcAft>
              <a:buFont typeface="Arial" panose="020B0604020202020204" pitchFamily="34" charset="0"/>
              <a:buChar char="•"/>
              <a:defRPr/>
            </a:pP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Neutron and X-ray reflectometry experiments show that fullerenes form </a:t>
            </a:r>
            <a:r>
              <a:rPr lang="en-US" sz="28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nanolayers</a:t>
            </a: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the substrate-polymer film interface during the spin-coating process;</a:t>
            </a:r>
          </a:p>
          <a:p>
            <a:pPr marL="457200" indent="-457200" algn="just" defTabSz="4710113">
              <a:spcAft>
                <a:spcPts val="1200"/>
              </a:spcAft>
              <a:buFont typeface="Arial" panose="020B0604020202020204" pitchFamily="34" charset="0"/>
              <a:buChar char="•"/>
              <a:defRPr/>
            </a:pPr>
            <a:r>
              <a:rPr lang="en-US" sz="2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Temperature dependencies of structural organization reveal layer disturbance at high temperatures. </a:t>
            </a:r>
            <a:br>
              <a:rPr lang="en-US" sz="2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2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 decrease of </a:t>
            </a:r>
            <a:r>
              <a:rPr lang="en-US" sz="2800" b="1" i="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n-US" sz="2800" b="1" i="1" baseline="-25000"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a:t>
            </a:r>
            <a:r>
              <a:rPr lang="en-US" sz="28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probably due to aggregation effects observed.</a:t>
            </a:r>
            <a:endParaRPr lang="ru-RU"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335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60325"/>
            <a:ext cx="9144000" cy="584775"/>
          </a:xfrm>
          <a:prstGeom prst="rect">
            <a:avLst/>
          </a:prstGeom>
          <a:noFill/>
          <a:ln w="9525">
            <a:noFill/>
            <a:miter lim="800000"/>
            <a:headEnd/>
            <a:tailEnd/>
          </a:ln>
          <a:effectLst/>
        </p:spPr>
        <p:txBody>
          <a:bodyPr>
            <a:spAutoFit/>
          </a:bodyPr>
          <a:lstStyle/>
          <a:p>
            <a:pPr algn="ctr">
              <a:defRPr/>
            </a:pPr>
            <a:r>
              <a:rPr lang="en-US" sz="3200" b="1" dirty="0">
                <a:effectLst>
                  <a:outerShdw blurRad="38100" dist="38100" dir="2700000" algn="tl">
                    <a:srgbClr val="C0C0C0"/>
                  </a:outerShdw>
                </a:effectLst>
              </a:rPr>
              <a:t>Research group</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705425"/>
            <a:ext cx="1440000" cy="1440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17" y="4516299"/>
            <a:ext cx="1440000" cy="144000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276" y="2709000"/>
            <a:ext cx="1440000" cy="1440000"/>
          </a:xfrm>
          <a:prstGeom prst="rect">
            <a:avLst/>
          </a:prstGeom>
        </p:spPr>
      </p:pic>
      <p:pic>
        <p:nvPicPr>
          <p:cNvPr id="11" name="Рисунок 10"/>
          <p:cNvPicPr>
            <a:picLocks noChangeAspect="1"/>
          </p:cNvPicPr>
          <p:nvPr/>
        </p:nvPicPr>
        <p:blipFill>
          <a:blip r:embed="rId5"/>
          <a:stretch>
            <a:fillRect/>
          </a:stretch>
        </p:blipFill>
        <p:spPr>
          <a:xfrm>
            <a:off x="277685" y="2636912"/>
            <a:ext cx="1525332" cy="1440000"/>
          </a:xfrm>
          <a:prstGeom prst="rect">
            <a:avLst/>
          </a:prstGeom>
        </p:spPr>
      </p:pic>
      <p:pic>
        <p:nvPicPr>
          <p:cNvPr id="12" name="Рисунок 11"/>
          <p:cNvPicPr>
            <a:picLocks noChangeAspect="1"/>
          </p:cNvPicPr>
          <p:nvPr/>
        </p:nvPicPr>
        <p:blipFill>
          <a:blip r:embed="rId6"/>
          <a:stretch>
            <a:fillRect/>
          </a:stretch>
        </p:blipFill>
        <p:spPr>
          <a:xfrm>
            <a:off x="323528" y="705425"/>
            <a:ext cx="1433646" cy="1440000"/>
          </a:xfrm>
          <a:prstGeom prst="rect">
            <a:avLst/>
          </a:prstGeom>
        </p:spPr>
      </p:pic>
      <p:sp>
        <p:nvSpPr>
          <p:cNvPr id="13" name="TextBox 12"/>
          <p:cNvSpPr txBox="1"/>
          <p:nvPr/>
        </p:nvSpPr>
        <p:spPr>
          <a:xfrm>
            <a:off x="1835696" y="1045397"/>
            <a:ext cx="2736304" cy="584775"/>
          </a:xfrm>
          <a:prstGeom prst="rect">
            <a:avLst/>
          </a:prstGeom>
          <a:noFill/>
        </p:spPr>
        <p:txBody>
          <a:bodyPr wrap="square" rtlCol="0">
            <a:spAutoFit/>
          </a:bodyPr>
          <a:lstStyle/>
          <a:p>
            <a:r>
              <a:rPr lang="en-US" b="1" dirty="0" err="1"/>
              <a:t>Maksym</a:t>
            </a:r>
            <a:r>
              <a:rPr lang="en-US" b="1" dirty="0"/>
              <a:t> </a:t>
            </a:r>
            <a:r>
              <a:rPr lang="en-US" b="1" dirty="0" err="1"/>
              <a:t>Karpets</a:t>
            </a:r>
            <a:endParaRPr lang="en-US" b="1" dirty="0"/>
          </a:p>
          <a:p>
            <a:r>
              <a:rPr lang="en-US" sz="1400" dirty="0"/>
              <a:t>(PhD student, Kosice, Slovakia)</a:t>
            </a:r>
            <a:endParaRPr lang="ru-RU" sz="1400" dirty="0"/>
          </a:p>
        </p:txBody>
      </p:sp>
      <p:sp>
        <p:nvSpPr>
          <p:cNvPr id="14" name="TextBox 13"/>
          <p:cNvSpPr txBox="1"/>
          <p:nvPr/>
        </p:nvSpPr>
        <p:spPr>
          <a:xfrm>
            <a:off x="1863965" y="2924784"/>
            <a:ext cx="2736304" cy="800219"/>
          </a:xfrm>
          <a:prstGeom prst="rect">
            <a:avLst/>
          </a:prstGeom>
          <a:noFill/>
        </p:spPr>
        <p:txBody>
          <a:bodyPr wrap="square" rtlCol="0">
            <a:spAutoFit/>
          </a:bodyPr>
          <a:lstStyle/>
          <a:p>
            <a:r>
              <a:rPr lang="en-US" b="1" dirty="0" err="1"/>
              <a:t>Yegor</a:t>
            </a:r>
            <a:r>
              <a:rPr lang="en-US" b="1" dirty="0"/>
              <a:t> </a:t>
            </a:r>
            <a:r>
              <a:rPr lang="en-US" b="1" dirty="0" err="1"/>
              <a:t>Kosiachkin</a:t>
            </a:r>
            <a:endParaRPr lang="en-US" b="1" dirty="0"/>
          </a:p>
          <a:p>
            <a:r>
              <a:rPr lang="en-US" sz="1400" dirty="0"/>
              <a:t>(PhD student, FLNP JINR,</a:t>
            </a:r>
          </a:p>
          <a:p>
            <a:r>
              <a:rPr lang="en-US" sz="1400" dirty="0"/>
              <a:t>KNU, Kyiv, Ukraine)</a:t>
            </a:r>
            <a:endParaRPr lang="ru-RU" sz="1400" dirty="0"/>
          </a:p>
        </p:txBody>
      </p:sp>
      <p:sp>
        <p:nvSpPr>
          <p:cNvPr id="15" name="TextBox 14"/>
          <p:cNvSpPr txBox="1"/>
          <p:nvPr/>
        </p:nvSpPr>
        <p:spPr>
          <a:xfrm>
            <a:off x="1863965" y="4684914"/>
            <a:ext cx="2736304" cy="800219"/>
          </a:xfrm>
          <a:prstGeom prst="rect">
            <a:avLst/>
          </a:prstGeom>
          <a:noFill/>
        </p:spPr>
        <p:txBody>
          <a:bodyPr wrap="square" rtlCol="0">
            <a:spAutoFit/>
          </a:bodyPr>
          <a:lstStyle/>
          <a:p>
            <a:r>
              <a:rPr lang="en-US" b="1" dirty="0"/>
              <a:t>Igor </a:t>
            </a:r>
            <a:r>
              <a:rPr lang="en-US" b="1" dirty="0" err="1"/>
              <a:t>Gapon</a:t>
            </a:r>
            <a:endParaRPr lang="en-US" b="1" dirty="0"/>
          </a:p>
          <a:p>
            <a:r>
              <a:rPr lang="en-US" sz="1400" dirty="0"/>
              <a:t>(PhD, FLNP JINR,</a:t>
            </a:r>
          </a:p>
          <a:p>
            <a:r>
              <a:rPr lang="en-US" sz="1400" dirty="0"/>
              <a:t>KNU, Kyiv, Ukraine)</a:t>
            </a:r>
            <a:endParaRPr lang="ru-RU" sz="1400" dirty="0"/>
          </a:p>
        </p:txBody>
      </p:sp>
      <p:sp>
        <p:nvSpPr>
          <p:cNvPr id="16" name="TextBox 15"/>
          <p:cNvSpPr txBox="1"/>
          <p:nvPr/>
        </p:nvSpPr>
        <p:spPr>
          <a:xfrm>
            <a:off x="4238125" y="1133037"/>
            <a:ext cx="2736304" cy="584775"/>
          </a:xfrm>
          <a:prstGeom prst="rect">
            <a:avLst/>
          </a:prstGeom>
          <a:noFill/>
        </p:spPr>
        <p:txBody>
          <a:bodyPr wrap="square" rtlCol="0">
            <a:spAutoFit/>
          </a:bodyPr>
          <a:lstStyle/>
          <a:p>
            <a:pPr algn="r"/>
            <a:r>
              <a:rPr lang="en-US" b="1" dirty="0"/>
              <a:t>Mikhail </a:t>
            </a:r>
            <a:r>
              <a:rPr lang="en-US" b="1" dirty="0" err="1"/>
              <a:t>Avdeev</a:t>
            </a:r>
            <a:endParaRPr lang="en-US" b="1" dirty="0"/>
          </a:p>
          <a:p>
            <a:pPr algn="r"/>
            <a:r>
              <a:rPr lang="en-US" sz="1400" dirty="0"/>
              <a:t>(Dr. Sc., Prof., FLNP JINR)</a:t>
            </a:r>
            <a:endParaRPr lang="ru-RU" sz="1400" dirty="0"/>
          </a:p>
        </p:txBody>
      </p:sp>
      <p:sp>
        <p:nvSpPr>
          <p:cNvPr id="17" name="TextBox 16"/>
          <p:cNvSpPr txBox="1"/>
          <p:nvPr/>
        </p:nvSpPr>
        <p:spPr>
          <a:xfrm>
            <a:off x="4233460" y="3211904"/>
            <a:ext cx="2736304" cy="584775"/>
          </a:xfrm>
          <a:prstGeom prst="rect">
            <a:avLst/>
          </a:prstGeom>
          <a:noFill/>
        </p:spPr>
        <p:txBody>
          <a:bodyPr wrap="square" rtlCol="0">
            <a:spAutoFit/>
          </a:bodyPr>
          <a:lstStyle/>
          <a:p>
            <a:pPr algn="r"/>
            <a:r>
              <a:rPr lang="en-US" b="1" dirty="0" err="1"/>
              <a:t>Yulia</a:t>
            </a:r>
            <a:r>
              <a:rPr lang="en-US" b="1" dirty="0"/>
              <a:t> </a:t>
            </a:r>
            <a:r>
              <a:rPr lang="en-US" b="1" dirty="0" err="1"/>
              <a:t>Gorshkova</a:t>
            </a:r>
            <a:endParaRPr lang="en-US" b="1" dirty="0"/>
          </a:p>
          <a:p>
            <a:pPr algn="r"/>
            <a:r>
              <a:rPr lang="en-US" sz="1400" dirty="0"/>
              <a:t>(PhD, FLNP JINR)</a:t>
            </a:r>
            <a:endParaRPr lang="ru-RU" sz="1400" dirty="0"/>
          </a:p>
        </p:txBody>
      </p:sp>
      <p:pic>
        <p:nvPicPr>
          <p:cNvPr id="7" name="Рисунок 6">
            <a:extLst>
              <a:ext uri="{FF2B5EF4-FFF2-40B4-BE49-F238E27FC236}">
                <a16:creationId xmlns:a16="http://schemas.microsoft.com/office/drawing/2014/main" id="{0DA80BDE-8A84-4F8E-A067-B3DD35D41D59}"/>
              </a:ext>
            </a:extLst>
          </p:cNvPr>
          <p:cNvPicPr>
            <a:picLocks noChangeAspect="1"/>
          </p:cNvPicPr>
          <p:nvPr/>
        </p:nvPicPr>
        <p:blipFill>
          <a:blip r:embed="rId7"/>
          <a:stretch>
            <a:fillRect/>
          </a:stretch>
        </p:blipFill>
        <p:spPr>
          <a:xfrm>
            <a:off x="7020432" y="4509120"/>
            <a:ext cx="1440000" cy="1440000"/>
          </a:xfrm>
          <a:prstGeom prst="rect">
            <a:avLst/>
          </a:prstGeom>
        </p:spPr>
      </p:pic>
      <p:sp>
        <p:nvSpPr>
          <p:cNvPr id="18" name="TextBox 17">
            <a:extLst>
              <a:ext uri="{FF2B5EF4-FFF2-40B4-BE49-F238E27FC236}">
                <a16:creationId xmlns:a16="http://schemas.microsoft.com/office/drawing/2014/main" id="{8372D3E5-F427-4E7A-89B9-C18EC12BA0DA}"/>
              </a:ext>
            </a:extLst>
          </p:cNvPr>
          <p:cNvSpPr txBox="1"/>
          <p:nvPr/>
        </p:nvSpPr>
        <p:spPr>
          <a:xfrm>
            <a:off x="4223180" y="4943911"/>
            <a:ext cx="2736304" cy="584775"/>
          </a:xfrm>
          <a:prstGeom prst="rect">
            <a:avLst/>
          </a:prstGeom>
          <a:noFill/>
        </p:spPr>
        <p:txBody>
          <a:bodyPr wrap="square" rtlCol="0">
            <a:spAutoFit/>
          </a:bodyPr>
          <a:lstStyle/>
          <a:p>
            <a:pPr algn="r"/>
            <a:r>
              <a:rPr lang="en-US" b="1" dirty="0"/>
              <a:t>Leonid </a:t>
            </a:r>
            <a:r>
              <a:rPr lang="en-US" b="1" dirty="0" err="1"/>
              <a:t>Bulavin</a:t>
            </a:r>
            <a:endParaRPr lang="en-US" b="1" dirty="0"/>
          </a:p>
          <a:p>
            <a:pPr algn="r"/>
            <a:r>
              <a:rPr lang="en-US" sz="1400" dirty="0"/>
              <a:t>(</a:t>
            </a:r>
            <a:r>
              <a:rPr lang="en-US" sz="1400" err="1"/>
              <a:t>Dr</a:t>
            </a:r>
            <a:r>
              <a:rPr lang="en-US" sz="1400"/>
              <a:t>. Sc</a:t>
            </a:r>
            <a:r>
              <a:rPr lang="en-US" sz="1400" dirty="0"/>
              <a:t>, Prof., KNU, Kyiv)</a:t>
            </a:r>
            <a:endParaRPr lang="ru-RU" sz="1400" dirty="0"/>
          </a:p>
        </p:txBody>
      </p:sp>
    </p:spTree>
    <p:extLst>
      <p:ext uri="{BB962C8B-B14F-4D97-AF65-F5344CB8AC3E}">
        <p14:creationId xmlns:p14="http://schemas.microsoft.com/office/powerpoint/2010/main" val="148408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2636912"/>
            <a:ext cx="9144000" cy="830997"/>
          </a:xfrm>
          <a:prstGeom prst="rect">
            <a:avLst/>
          </a:prstGeom>
          <a:noFill/>
          <a:ln w="9525">
            <a:noFill/>
            <a:miter lim="800000"/>
            <a:headEnd/>
            <a:tailEnd/>
          </a:ln>
          <a:effectLst/>
        </p:spPr>
        <p:txBody>
          <a:bodyPr>
            <a:spAutoFit/>
          </a:bodyPr>
          <a:lstStyle/>
          <a:p>
            <a:pPr algn="ctr">
              <a:defRPr/>
            </a:pPr>
            <a:r>
              <a:rPr lang="en-US" sz="4800" b="1" dirty="0">
                <a:solidFill>
                  <a:srgbClr val="0000FF"/>
                </a:solidFill>
                <a:effectLst>
                  <a:outerShdw blurRad="38100" dist="38100" dir="2700000" algn="tl">
                    <a:srgbClr val="C0C0C0"/>
                  </a:outerShdw>
                </a:effectLst>
              </a:rPr>
              <a:t>Thank you for your attention!</a:t>
            </a: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9228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4511333" y="4086713"/>
            <a:ext cx="1514475" cy="1438275"/>
          </a:xfrm>
          <a:prstGeom prst="rect">
            <a:avLst/>
          </a:prstGeom>
        </p:spPr>
      </p:pic>
      <p:pic>
        <p:nvPicPr>
          <p:cNvPr id="15" name="Рисунок 14"/>
          <p:cNvPicPr>
            <a:picLocks noChangeAspect="1"/>
          </p:cNvPicPr>
          <p:nvPr/>
        </p:nvPicPr>
        <p:blipFill>
          <a:blip r:embed="rId4"/>
          <a:stretch>
            <a:fillRect/>
          </a:stretch>
        </p:blipFill>
        <p:spPr>
          <a:xfrm>
            <a:off x="3715843" y="5442440"/>
            <a:ext cx="1447800" cy="1381125"/>
          </a:xfrm>
          <a:prstGeom prst="rect">
            <a:avLst/>
          </a:prstGeom>
        </p:spPr>
      </p:pic>
      <p:sp>
        <p:nvSpPr>
          <p:cNvPr id="9" name="TextBox 8"/>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Polymer </a:t>
            </a:r>
            <a:r>
              <a:rPr lang="en-US" sz="3200" b="1" dirty="0" err="1">
                <a:effectLst>
                  <a:outerShdw blurRad="38100" dist="38100" dir="2700000" algn="tl">
                    <a:srgbClr val="000000">
                      <a:alpha val="43137"/>
                    </a:srgbClr>
                  </a:outerShdw>
                </a:effectLst>
                <a:latin typeface="Arial" pitchFamily="34" charset="0"/>
              </a:rPr>
              <a:t>nanocomposites</a:t>
            </a:r>
            <a:endParaRPr lang="ru-RU" sz="3200" b="1" dirty="0">
              <a:effectLst>
                <a:outerShdw blurRad="38100" dist="38100" dir="2700000" algn="tl">
                  <a:srgbClr val="000000">
                    <a:alpha val="43137"/>
                  </a:srgbClr>
                </a:outerShdw>
              </a:effectLst>
              <a:latin typeface="Arial" pitchFamily="34" charset="0"/>
            </a:endParaRPr>
          </a:p>
        </p:txBody>
      </p:sp>
      <p:pic>
        <p:nvPicPr>
          <p:cNvPr id="10" name="Picture 2" descr="http://rrgroup.seas.upenn.edu/images/slideshow/pnc.png">
            <a:extLst>
              <a:ext uri="{FF2B5EF4-FFF2-40B4-BE49-F238E27FC236}">
                <a16:creationId xmlns:a16="http://schemas.microsoft.com/office/drawing/2014/main" id="{A8620A57-FACF-4AFC-B672-E90F89FBC1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 t="16798" r="57180" b="-16798"/>
          <a:stretch/>
        </p:blipFill>
        <p:spPr bwMode="auto">
          <a:xfrm>
            <a:off x="107504" y="764704"/>
            <a:ext cx="4561492" cy="493735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C442E25C-BB15-4320-8B95-29C199CD64CF}"/>
              </a:ext>
            </a:extLst>
          </p:cNvPr>
          <p:cNvSpPr/>
          <p:nvPr/>
        </p:nvSpPr>
        <p:spPr>
          <a:xfrm>
            <a:off x="4464496" y="1556792"/>
            <a:ext cx="4572000" cy="1323439"/>
          </a:xfrm>
          <a:prstGeom prst="rect">
            <a:avLst/>
          </a:prstGeom>
        </p:spPr>
        <p:txBody>
          <a:bodyPr>
            <a:spAutoFit/>
          </a:bodyPr>
          <a:lstStyle/>
          <a:p>
            <a:pPr marL="342900" indent="-342900" algn="ctr">
              <a:buFont typeface="Arial" panose="020B0604020202020204" pitchFamily="34" charset="0"/>
              <a:buChar char="•"/>
            </a:pPr>
            <a:r>
              <a:rPr lang="en-US" sz="2000" b="1" dirty="0">
                <a:effectLst>
                  <a:outerShdw blurRad="38100" dist="38100" dir="2700000" algn="tl">
                    <a:srgbClr val="000000">
                      <a:alpha val="43137"/>
                    </a:srgbClr>
                  </a:outerShdw>
                </a:effectLst>
              </a:rPr>
              <a:t>Polymer </a:t>
            </a:r>
            <a:r>
              <a:rPr lang="en-US" sz="2000" b="1" dirty="0" err="1">
                <a:solidFill>
                  <a:srgbClr val="0000FF"/>
                </a:solidFill>
                <a:effectLst>
                  <a:outerShdw blurRad="38100" dist="38100" dir="2700000" algn="tl">
                    <a:srgbClr val="000000">
                      <a:alpha val="43137"/>
                    </a:srgbClr>
                  </a:outerShdw>
                </a:effectLst>
              </a:rPr>
              <a:t>nanocomposites</a:t>
            </a:r>
            <a:r>
              <a:rPr lang="en-US" sz="2000" b="1" dirty="0">
                <a:effectLst>
                  <a:outerShdw blurRad="38100" dist="38100" dir="2700000" algn="tl">
                    <a:srgbClr val="000000">
                      <a:alpha val="43137"/>
                    </a:srgbClr>
                  </a:outerShdw>
                </a:effectLst>
              </a:rPr>
              <a:t> </a:t>
            </a:r>
          </a:p>
          <a:p>
            <a:pPr marL="342900" indent="-342900" algn="ctr">
              <a:buFont typeface="Arial" panose="020B0604020202020204" pitchFamily="34" charset="0"/>
              <a:buChar char="•"/>
            </a:pPr>
            <a:r>
              <a:rPr lang="en-US" sz="2000" b="1" dirty="0">
                <a:solidFill>
                  <a:srgbClr val="FF0000"/>
                </a:solidFill>
                <a:effectLst>
                  <a:outerShdw blurRad="38100" dist="38100" dir="2700000" algn="tl">
                    <a:srgbClr val="000000">
                      <a:alpha val="43137"/>
                    </a:srgbClr>
                  </a:outerShdw>
                </a:effectLst>
              </a:rPr>
              <a:t>Particles</a:t>
            </a:r>
            <a:r>
              <a:rPr lang="en-US" sz="2000" b="1" dirty="0">
                <a:effectLst>
                  <a:outerShdw blurRad="38100" dist="38100" dir="2700000" algn="tl">
                    <a:srgbClr val="000000">
                      <a:alpha val="43137"/>
                    </a:srgbClr>
                  </a:outerShdw>
                </a:effectLst>
              </a:rPr>
              <a:t> added – in the </a:t>
            </a:r>
            <a:r>
              <a:rPr lang="en-US" sz="2000" b="1" dirty="0" err="1">
                <a:effectLst>
                  <a:outerShdw blurRad="38100" dist="38100" dir="2700000" algn="tl">
                    <a:srgbClr val="000000">
                      <a:alpha val="43137"/>
                    </a:srgbClr>
                  </a:outerShdw>
                </a:effectLst>
              </a:rPr>
              <a:t>nano</a:t>
            </a:r>
            <a:r>
              <a:rPr lang="en-US" sz="2000" b="1" dirty="0">
                <a:effectLst>
                  <a:outerShdw blurRad="38100" dist="38100" dir="2700000" algn="tl">
                    <a:srgbClr val="000000">
                      <a:alpha val="43137"/>
                    </a:srgbClr>
                  </a:outerShdw>
                </a:effectLst>
              </a:rPr>
              <a:t> range 1-100 nm!</a:t>
            </a:r>
          </a:p>
          <a:p>
            <a:pPr marL="342900" indent="-342900" algn="ctr">
              <a:buFont typeface="Arial" panose="020B0604020202020204" pitchFamily="34" charset="0"/>
              <a:buChar char="•"/>
            </a:pPr>
            <a:r>
              <a:rPr lang="en-US" sz="2000" b="1" dirty="0">
                <a:effectLst>
                  <a:outerShdw blurRad="38100" dist="38100" dir="2700000" algn="tl">
                    <a:srgbClr val="000000">
                      <a:alpha val="43137"/>
                    </a:srgbClr>
                  </a:outerShdw>
                </a:effectLst>
              </a:rPr>
              <a:t>High </a:t>
            </a:r>
            <a:r>
              <a:rPr lang="en-US" sz="2000" b="1" dirty="0">
                <a:solidFill>
                  <a:srgbClr val="FF0066"/>
                </a:solidFill>
                <a:effectLst>
                  <a:outerShdw blurRad="38100" dist="38100" dir="2700000" algn="tl">
                    <a:srgbClr val="000000">
                      <a:alpha val="43137"/>
                    </a:srgbClr>
                  </a:outerShdw>
                </a:effectLst>
              </a:rPr>
              <a:t>surface area!</a:t>
            </a:r>
          </a:p>
        </p:txBody>
      </p:sp>
      <p:sp>
        <p:nvSpPr>
          <p:cNvPr id="12" name="Прямоугольник 11">
            <a:extLst>
              <a:ext uri="{FF2B5EF4-FFF2-40B4-BE49-F238E27FC236}">
                <a16:creationId xmlns:a16="http://schemas.microsoft.com/office/drawing/2014/main" id="{4D59F333-8253-4487-A906-5D316F07FD2B}"/>
              </a:ext>
            </a:extLst>
          </p:cNvPr>
          <p:cNvSpPr/>
          <p:nvPr/>
        </p:nvSpPr>
        <p:spPr>
          <a:xfrm>
            <a:off x="-1318" y="3500022"/>
            <a:ext cx="9144000" cy="707886"/>
          </a:xfrm>
          <a:prstGeom prst="rect">
            <a:avLst/>
          </a:prstGeom>
        </p:spPr>
        <p:txBody>
          <a:bodyPr wrap="square">
            <a:spAutoFit/>
          </a:bodyPr>
          <a:lstStyle/>
          <a:p>
            <a:pPr algn="ctr"/>
            <a:r>
              <a:rPr lang="en-US" sz="2000" b="1" dirty="0">
                <a:effectLst>
                  <a:outerShdw blurRad="38100" dist="38100" dir="2700000" algn="tl">
                    <a:srgbClr val="000000">
                      <a:alpha val="43137"/>
                    </a:srgbClr>
                  </a:outerShdw>
                </a:effectLst>
              </a:rPr>
              <a:t>Addition of nanoparticles is used to improve useful properties of the material!</a:t>
            </a:r>
          </a:p>
        </p:txBody>
      </p:sp>
      <p:pic>
        <p:nvPicPr>
          <p:cNvPr id="13" name="Picture 4" descr="http://news.thomasnet.com/~/media/07C77D1D4ACD4960A9E44BE7534F3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4379722"/>
            <a:ext cx="2448560" cy="218948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144" y="4207908"/>
            <a:ext cx="2904996" cy="2533108"/>
          </a:xfrm>
          <a:prstGeom prst="rect">
            <a:avLst/>
          </a:prstGeom>
        </p:spPr>
      </p:pic>
      <p:pic>
        <p:nvPicPr>
          <p:cNvPr id="7" name="Рисунок 6"/>
          <p:cNvPicPr>
            <a:picLocks noChangeAspect="1"/>
          </p:cNvPicPr>
          <p:nvPr/>
        </p:nvPicPr>
        <p:blipFill>
          <a:blip r:embed="rId8"/>
          <a:stretch>
            <a:fillRect/>
          </a:stretch>
        </p:blipFill>
        <p:spPr>
          <a:xfrm>
            <a:off x="2863203" y="4155693"/>
            <a:ext cx="1504950" cy="1381125"/>
          </a:xfrm>
          <a:prstGeom prst="rect">
            <a:avLst/>
          </a:prstGeom>
        </p:spPr>
      </p:pic>
    </p:spTree>
    <p:extLst>
      <p:ext uri="{BB962C8B-B14F-4D97-AF65-F5344CB8AC3E}">
        <p14:creationId xmlns:p14="http://schemas.microsoft.com/office/powerpoint/2010/main" val="130205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Fullerene/PS </a:t>
            </a:r>
            <a:r>
              <a:rPr lang="en-US" sz="3200" b="1" dirty="0" err="1">
                <a:effectLst>
                  <a:outerShdw blurRad="38100" dist="38100" dir="2700000" algn="tl">
                    <a:srgbClr val="000000">
                      <a:alpha val="43137"/>
                    </a:srgbClr>
                  </a:outerShdw>
                </a:effectLst>
                <a:latin typeface="Arial" pitchFamily="34" charset="0"/>
              </a:rPr>
              <a:t>nanocomposite</a:t>
            </a:r>
            <a:r>
              <a:rPr lang="en-US" sz="3200" b="1" dirty="0">
                <a:effectLst>
                  <a:outerShdw blurRad="38100" dist="38100" dir="2700000" algn="tl">
                    <a:srgbClr val="000000">
                      <a:alpha val="43137"/>
                    </a:srgbClr>
                  </a:outerShdw>
                </a:effectLst>
                <a:latin typeface="Arial" pitchFamily="34" charset="0"/>
              </a:rPr>
              <a:t> thin films</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2" descr="http://www.instructables.com/files/deriv/FAT/RYBM/F23Z370V/FATRYBMF23Z370V.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389" y="3849018"/>
            <a:ext cx="1563624" cy="1889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2320" y="684508"/>
            <a:ext cx="1346835" cy="338554"/>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Polystyrene</a:t>
            </a:r>
            <a:endParaRPr lang="ru-RU" sz="1600" b="1" dirty="0">
              <a:effectLst>
                <a:outerShdw blurRad="38100" dist="38100" dir="2700000" algn="tl">
                  <a:srgbClr val="000000">
                    <a:alpha val="43137"/>
                  </a:srgbClr>
                </a:outerShdw>
              </a:effectLst>
            </a:endParaRPr>
          </a:p>
        </p:txBody>
      </p:sp>
      <p:cxnSp>
        <p:nvCxnSpPr>
          <p:cNvPr id="11" name="Прямая со стрелкой 10"/>
          <p:cNvCxnSpPr>
            <a:cxnSpLocks/>
            <a:endCxn id="5" idx="0"/>
          </p:cNvCxnSpPr>
          <p:nvPr/>
        </p:nvCxnSpPr>
        <p:spPr>
          <a:xfrm flipH="1">
            <a:off x="4818201" y="3032956"/>
            <a:ext cx="1790708" cy="816062"/>
          </a:xfrm>
          <a:prstGeom prst="straightConnector1">
            <a:avLst/>
          </a:prstGeom>
          <a:ln w="38100">
            <a:solidFill>
              <a:srgbClr val="0000FF"/>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497" y="4355800"/>
            <a:ext cx="3635896" cy="707886"/>
          </a:xfrm>
          <a:prstGeom prst="rect">
            <a:avLst/>
          </a:prstGeom>
          <a:noFill/>
        </p:spPr>
        <p:txBody>
          <a:bodyPr wrap="square" rtlCol="0">
            <a:spAutoFit/>
          </a:bodyPr>
          <a:lstStyle/>
          <a:p>
            <a:pPr algn="ctr">
              <a:spcAft>
                <a:spcPts val="600"/>
              </a:spcAft>
            </a:pPr>
            <a:r>
              <a:rPr lang="en-US" sz="2000" b="1" dirty="0">
                <a:solidFill>
                  <a:srgbClr val="FF3300"/>
                </a:solidFill>
                <a:effectLst>
                  <a:outerShdw blurRad="38100" dist="38100" dir="2700000" algn="tl">
                    <a:srgbClr val="000000">
                      <a:alpha val="43137"/>
                    </a:srgbClr>
                  </a:outerShdw>
                </a:effectLst>
              </a:rPr>
              <a:t>A model system of polymer </a:t>
            </a:r>
            <a:r>
              <a:rPr lang="en-US" sz="2000" b="1" dirty="0" err="1">
                <a:solidFill>
                  <a:srgbClr val="FF3300"/>
                </a:solidFill>
                <a:effectLst>
                  <a:outerShdw blurRad="38100" dist="38100" dir="2700000" algn="tl">
                    <a:srgbClr val="000000">
                      <a:alpha val="43137"/>
                    </a:srgbClr>
                  </a:outerShdw>
                </a:effectLst>
              </a:rPr>
              <a:t>nanocomposites</a:t>
            </a:r>
            <a:endParaRPr lang="ru-RU" sz="2000" b="1" dirty="0">
              <a:solidFill>
                <a:srgbClr val="FF3300"/>
              </a:solidFill>
              <a:effectLst>
                <a:outerShdw blurRad="38100" dist="38100" dir="2700000" algn="tl">
                  <a:srgbClr val="000000">
                    <a:alpha val="43137"/>
                  </a:srgbClr>
                </a:outerShdw>
              </a:effectLst>
            </a:endParaRPr>
          </a:p>
        </p:txBody>
      </p:sp>
      <p:pic>
        <p:nvPicPr>
          <p:cNvPr id="15" name="Рисунок 14">
            <a:extLst>
              <a:ext uri="{FF2B5EF4-FFF2-40B4-BE49-F238E27FC236}">
                <a16:creationId xmlns:a16="http://schemas.microsoft.com/office/drawing/2014/main" id="{A7A71EA4-E339-4965-9A52-494C3B7619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14" y="1176003"/>
            <a:ext cx="3000000" cy="1620000"/>
          </a:xfrm>
          <a:prstGeom prst="rect">
            <a:avLst/>
          </a:prstGeom>
        </p:spPr>
      </p:pic>
      <p:sp>
        <p:nvSpPr>
          <p:cNvPr id="16" name="TextBox 15">
            <a:extLst>
              <a:ext uri="{FF2B5EF4-FFF2-40B4-BE49-F238E27FC236}">
                <a16:creationId xmlns:a16="http://schemas.microsoft.com/office/drawing/2014/main" id="{110A7834-4956-4664-B7DF-83C97C8A0908}"/>
              </a:ext>
            </a:extLst>
          </p:cNvPr>
          <p:cNvSpPr txBox="1"/>
          <p:nvPr/>
        </p:nvSpPr>
        <p:spPr>
          <a:xfrm>
            <a:off x="6559242" y="679198"/>
            <a:ext cx="2297836" cy="338554"/>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Fullerene C</a:t>
            </a:r>
            <a:r>
              <a:rPr lang="en-US" sz="1600" b="1" baseline="-25000" dirty="0">
                <a:effectLst>
                  <a:outerShdw blurRad="38100" dist="38100" dir="2700000" algn="tl">
                    <a:srgbClr val="000000">
                      <a:alpha val="43137"/>
                    </a:srgbClr>
                  </a:outerShdw>
                </a:effectLst>
              </a:rPr>
              <a:t>70</a:t>
            </a:r>
            <a:endParaRPr lang="ru-RU" sz="1600" b="1" baseline="-25000" dirty="0">
              <a:effectLst>
                <a:outerShdw blurRad="38100" dist="38100" dir="2700000" algn="tl">
                  <a:srgbClr val="000000">
                    <a:alpha val="43137"/>
                  </a:srgbClr>
                </a:outerShdw>
              </a:effectLst>
            </a:endParaRPr>
          </a:p>
        </p:txBody>
      </p:sp>
      <p:pic>
        <p:nvPicPr>
          <p:cNvPr id="17" name="Рисунок 16">
            <a:extLst>
              <a:ext uri="{FF2B5EF4-FFF2-40B4-BE49-F238E27FC236}">
                <a16:creationId xmlns:a16="http://schemas.microsoft.com/office/drawing/2014/main" id="{989E65CF-E947-4820-BC78-C4F5595B3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3944" y="1178056"/>
            <a:ext cx="1990721" cy="1620000"/>
          </a:xfrm>
          <a:prstGeom prst="rect">
            <a:avLst/>
          </a:prstGeom>
        </p:spPr>
      </p:pic>
      <p:sp>
        <p:nvSpPr>
          <p:cNvPr id="18" name="TextBox 17">
            <a:extLst>
              <a:ext uri="{FF2B5EF4-FFF2-40B4-BE49-F238E27FC236}">
                <a16:creationId xmlns:a16="http://schemas.microsoft.com/office/drawing/2014/main" id="{8F018A0A-7216-4B37-BA97-1688F0A96C70}"/>
              </a:ext>
            </a:extLst>
          </p:cNvPr>
          <p:cNvSpPr txBox="1"/>
          <p:nvPr/>
        </p:nvSpPr>
        <p:spPr>
          <a:xfrm rot="5400000">
            <a:off x="8149036" y="1776435"/>
            <a:ext cx="1179110" cy="307777"/>
          </a:xfrm>
          <a:prstGeom prst="rect">
            <a:avLst/>
          </a:prstGeom>
          <a:noFill/>
        </p:spPr>
        <p:txBody>
          <a:bodyPr wrap="square" rtlCol="0">
            <a:spAutoFit/>
          </a:bodyPr>
          <a:lstStyle/>
          <a:p>
            <a:pPr algn="ctr"/>
            <a:r>
              <a:rPr lang="en-US" sz="1400" b="1" dirty="0">
                <a:solidFill>
                  <a:srgbClr val="FF0000"/>
                </a:solidFill>
              </a:rPr>
              <a:t>7.</a:t>
            </a:r>
            <a:r>
              <a:rPr lang="uk-UA" sz="1400" b="1" dirty="0">
                <a:solidFill>
                  <a:srgbClr val="FF0000"/>
                </a:solidFill>
              </a:rPr>
              <a:t>1</a:t>
            </a:r>
            <a:r>
              <a:rPr lang="en-US" sz="1400" b="1" dirty="0">
                <a:solidFill>
                  <a:srgbClr val="FF0000"/>
                </a:solidFill>
              </a:rPr>
              <a:t> Å</a:t>
            </a:r>
            <a:endParaRPr lang="ru-RU" sz="1400" dirty="0">
              <a:solidFill>
                <a:srgbClr val="0070C0"/>
              </a:solidFill>
            </a:endParaRPr>
          </a:p>
        </p:txBody>
      </p:sp>
      <p:sp>
        <p:nvSpPr>
          <p:cNvPr id="19" name="TextBox 18">
            <a:extLst>
              <a:ext uri="{FF2B5EF4-FFF2-40B4-BE49-F238E27FC236}">
                <a16:creationId xmlns:a16="http://schemas.microsoft.com/office/drawing/2014/main" id="{76633643-6A28-4893-8D89-B8703E72AA77}"/>
              </a:ext>
            </a:extLst>
          </p:cNvPr>
          <p:cNvSpPr txBox="1"/>
          <p:nvPr/>
        </p:nvSpPr>
        <p:spPr>
          <a:xfrm>
            <a:off x="7105773" y="2761181"/>
            <a:ext cx="1117089" cy="307777"/>
          </a:xfrm>
          <a:prstGeom prst="rect">
            <a:avLst/>
          </a:prstGeom>
          <a:noFill/>
        </p:spPr>
        <p:txBody>
          <a:bodyPr wrap="square" rtlCol="0">
            <a:spAutoFit/>
          </a:bodyPr>
          <a:lstStyle/>
          <a:p>
            <a:pPr algn="ctr"/>
            <a:r>
              <a:rPr lang="en-US" sz="1400" b="1" dirty="0">
                <a:solidFill>
                  <a:srgbClr val="FF0000"/>
                </a:solidFill>
              </a:rPr>
              <a:t>8.0 Å</a:t>
            </a:r>
            <a:endParaRPr lang="ru-RU" sz="1400" dirty="0">
              <a:solidFill>
                <a:srgbClr val="0070C0"/>
              </a:solidFill>
            </a:endParaRPr>
          </a:p>
        </p:txBody>
      </p:sp>
      <p:cxnSp>
        <p:nvCxnSpPr>
          <p:cNvPr id="20" name="Прямая со стрелкой 19">
            <a:extLst>
              <a:ext uri="{FF2B5EF4-FFF2-40B4-BE49-F238E27FC236}">
                <a16:creationId xmlns:a16="http://schemas.microsoft.com/office/drawing/2014/main" id="{04A32115-D969-439A-B268-33F36415163E}"/>
              </a:ext>
            </a:extLst>
          </p:cNvPr>
          <p:cNvCxnSpPr>
            <a:cxnSpLocks/>
          </p:cNvCxnSpPr>
          <p:nvPr/>
        </p:nvCxnSpPr>
        <p:spPr>
          <a:xfrm flipH="1">
            <a:off x="8100392" y="2915071"/>
            <a:ext cx="417270"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17E355-FA72-48FA-96D0-CC5A772CB709}"/>
              </a:ext>
            </a:extLst>
          </p:cNvPr>
          <p:cNvSpPr txBox="1"/>
          <p:nvPr/>
        </p:nvSpPr>
        <p:spPr>
          <a:xfrm>
            <a:off x="4451095" y="689749"/>
            <a:ext cx="2297836" cy="338554"/>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Fullerene C</a:t>
            </a:r>
            <a:r>
              <a:rPr lang="uk-UA" sz="1600" b="1" baseline="-25000" dirty="0">
                <a:effectLst>
                  <a:outerShdw blurRad="38100" dist="38100" dir="2700000" algn="tl">
                    <a:srgbClr val="000000">
                      <a:alpha val="43137"/>
                    </a:srgbClr>
                  </a:outerShdw>
                </a:effectLst>
              </a:rPr>
              <a:t>6</a:t>
            </a:r>
            <a:r>
              <a:rPr lang="en-US" sz="1600" b="1" baseline="-25000" dirty="0">
                <a:effectLst>
                  <a:outerShdw blurRad="38100" dist="38100" dir="2700000" algn="tl">
                    <a:srgbClr val="000000">
                      <a:alpha val="43137"/>
                    </a:srgbClr>
                  </a:outerShdw>
                </a:effectLst>
              </a:rPr>
              <a:t>0</a:t>
            </a:r>
            <a:endParaRPr lang="ru-RU" sz="1600" b="1" baseline="-25000" dirty="0">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2E0F8159-D1D7-4A54-99F2-4E37F37C1616}"/>
              </a:ext>
            </a:extLst>
          </p:cNvPr>
          <p:cNvSpPr txBox="1"/>
          <p:nvPr/>
        </p:nvSpPr>
        <p:spPr>
          <a:xfrm rot="5400000">
            <a:off x="4087523" y="1754443"/>
            <a:ext cx="955849" cy="307777"/>
          </a:xfrm>
          <a:prstGeom prst="rect">
            <a:avLst/>
          </a:prstGeom>
          <a:noFill/>
        </p:spPr>
        <p:txBody>
          <a:bodyPr wrap="square" rtlCol="0">
            <a:spAutoFit/>
          </a:bodyPr>
          <a:lstStyle/>
          <a:p>
            <a:pPr algn="ctr"/>
            <a:r>
              <a:rPr lang="en-US" sz="1400" b="1" dirty="0">
                <a:solidFill>
                  <a:srgbClr val="FF0000"/>
                </a:solidFill>
              </a:rPr>
              <a:t>7.1 Å</a:t>
            </a:r>
            <a:endParaRPr lang="ru-RU" sz="1400" dirty="0">
              <a:solidFill>
                <a:srgbClr val="0070C0"/>
              </a:solidFill>
            </a:endParaRPr>
          </a:p>
        </p:txBody>
      </p:sp>
      <p:sp>
        <p:nvSpPr>
          <p:cNvPr id="24" name="TextBox 23">
            <a:extLst>
              <a:ext uri="{FF2B5EF4-FFF2-40B4-BE49-F238E27FC236}">
                <a16:creationId xmlns:a16="http://schemas.microsoft.com/office/drawing/2014/main" id="{2D53D370-ADD8-4F4A-A311-2A2D3A8328FC}"/>
              </a:ext>
            </a:extLst>
          </p:cNvPr>
          <p:cNvSpPr txBox="1"/>
          <p:nvPr/>
        </p:nvSpPr>
        <p:spPr>
          <a:xfrm>
            <a:off x="5065801" y="2768865"/>
            <a:ext cx="1122724" cy="307777"/>
          </a:xfrm>
          <a:prstGeom prst="rect">
            <a:avLst/>
          </a:prstGeom>
          <a:noFill/>
        </p:spPr>
        <p:txBody>
          <a:bodyPr wrap="square" rtlCol="0">
            <a:spAutoFit/>
          </a:bodyPr>
          <a:lstStyle/>
          <a:p>
            <a:pPr algn="ctr"/>
            <a:r>
              <a:rPr lang="en-US" sz="1400" b="1" dirty="0">
                <a:solidFill>
                  <a:srgbClr val="FF0000"/>
                </a:solidFill>
              </a:rPr>
              <a:t>7.1</a:t>
            </a:r>
            <a:r>
              <a:rPr lang="uk-UA" sz="1400" b="1" dirty="0">
                <a:solidFill>
                  <a:srgbClr val="FF0000"/>
                </a:solidFill>
              </a:rPr>
              <a:t> </a:t>
            </a:r>
            <a:r>
              <a:rPr lang="en-US" sz="1400" b="1" dirty="0">
                <a:solidFill>
                  <a:srgbClr val="FF0000"/>
                </a:solidFill>
              </a:rPr>
              <a:t>Å</a:t>
            </a:r>
            <a:endParaRPr lang="ru-RU" sz="1400" dirty="0">
              <a:solidFill>
                <a:srgbClr val="0070C0"/>
              </a:solidFill>
            </a:endParaRPr>
          </a:p>
        </p:txBody>
      </p:sp>
      <p:cxnSp>
        <p:nvCxnSpPr>
          <p:cNvPr id="25" name="Прямая со стрелкой 24">
            <a:extLst>
              <a:ext uri="{FF2B5EF4-FFF2-40B4-BE49-F238E27FC236}">
                <a16:creationId xmlns:a16="http://schemas.microsoft.com/office/drawing/2014/main" id="{3A889DF0-995F-4C3F-B0FE-7A096DF493ED}"/>
              </a:ext>
            </a:extLst>
          </p:cNvPr>
          <p:cNvCxnSpPr>
            <a:cxnSpLocks/>
          </p:cNvCxnSpPr>
          <p:nvPr/>
        </p:nvCxnSpPr>
        <p:spPr>
          <a:xfrm>
            <a:off x="4865822" y="2919653"/>
            <a:ext cx="357580"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7E455EC2-735A-4CD2-A7EA-47A0FE8601AC}"/>
              </a:ext>
            </a:extLst>
          </p:cNvPr>
          <p:cNvCxnSpPr>
            <a:cxnSpLocks/>
          </p:cNvCxnSpPr>
          <p:nvPr/>
        </p:nvCxnSpPr>
        <p:spPr>
          <a:xfrm flipH="1">
            <a:off x="5973981" y="2915071"/>
            <a:ext cx="436032"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4B17664E-5D3F-4137-9344-EE72D11671CD}"/>
              </a:ext>
            </a:extLst>
          </p:cNvPr>
          <p:cNvCxnSpPr>
            <a:cxnSpLocks/>
          </p:cNvCxnSpPr>
          <p:nvPr/>
        </p:nvCxnSpPr>
        <p:spPr>
          <a:xfrm>
            <a:off x="4591745" y="1178056"/>
            <a:ext cx="0" cy="33812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AA9BDC8F-537E-4909-A8D2-D4C48C1681F5}"/>
              </a:ext>
            </a:extLst>
          </p:cNvPr>
          <p:cNvCxnSpPr>
            <a:cxnSpLocks/>
          </p:cNvCxnSpPr>
          <p:nvPr/>
        </p:nvCxnSpPr>
        <p:spPr>
          <a:xfrm flipV="1">
            <a:off x="4565448" y="2285838"/>
            <a:ext cx="0" cy="42308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42396433-013A-4AE7-A4D3-5F849519E995}"/>
              </a:ext>
            </a:extLst>
          </p:cNvPr>
          <p:cNvCxnSpPr>
            <a:cxnSpLocks/>
          </p:cNvCxnSpPr>
          <p:nvPr/>
        </p:nvCxnSpPr>
        <p:spPr>
          <a:xfrm>
            <a:off x="6841259" y="2922753"/>
            <a:ext cx="357580"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FD5F4684-1E47-45DC-B462-F9FAFB9952DE}"/>
              </a:ext>
            </a:extLst>
          </p:cNvPr>
          <p:cNvCxnSpPr>
            <a:cxnSpLocks/>
          </p:cNvCxnSpPr>
          <p:nvPr/>
        </p:nvCxnSpPr>
        <p:spPr>
          <a:xfrm>
            <a:off x="8715586" y="1188213"/>
            <a:ext cx="0" cy="33812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FA7F1B26-39BB-41C3-A60B-7B723BCDD23C}"/>
              </a:ext>
            </a:extLst>
          </p:cNvPr>
          <p:cNvCxnSpPr>
            <a:cxnSpLocks/>
          </p:cNvCxnSpPr>
          <p:nvPr/>
        </p:nvCxnSpPr>
        <p:spPr>
          <a:xfrm flipV="1">
            <a:off x="8748464" y="2325067"/>
            <a:ext cx="0" cy="38385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2BECD5EB-D7D9-44AA-8F20-AD79CAA4172A}"/>
              </a:ext>
            </a:extLst>
          </p:cNvPr>
          <p:cNvCxnSpPr>
            <a:cxnSpLocks/>
            <a:stCxn id="15" idx="2"/>
            <a:endCxn id="5" idx="0"/>
          </p:cNvCxnSpPr>
          <p:nvPr/>
        </p:nvCxnSpPr>
        <p:spPr>
          <a:xfrm>
            <a:off x="2057914" y="2796003"/>
            <a:ext cx="2760287" cy="1053015"/>
          </a:xfrm>
          <a:prstGeom prst="straightConnector1">
            <a:avLst/>
          </a:prstGeom>
          <a:ln w="38100">
            <a:solidFill>
              <a:srgbClr val="0000FF"/>
            </a:solidFill>
            <a:tailEnd type="stealth" w="med" len="lg"/>
          </a:ln>
        </p:spPr>
        <p:style>
          <a:lnRef idx="1">
            <a:schemeClr val="accent1"/>
          </a:lnRef>
          <a:fillRef idx="0">
            <a:schemeClr val="accent1"/>
          </a:fillRef>
          <a:effectRef idx="0">
            <a:schemeClr val="accent1"/>
          </a:effectRef>
          <a:fontRef idx="minor">
            <a:schemeClr val="tx1"/>
          </a:fontRef>
        </p:style>
      </p:cxnSp>
      <p:pic>
        <p:nvPicPr>
          <p:cNvPr id="45" name="Рисунок 44">
            <a:extLst>
              <a:ext uri="{FF2B5EF4-FFF2-40B4-BE49-F238E27FC236}">
                <a16:creationId xmlns:a16="http://schemas.microsoft.com/office/drawing/2014/main" id="{E214F1A5-4733-48B9-B036-7C43960F897B}"/>
              </a:ext>
            </a:extLst>
          </p:cNvPr>
          <p:cNvPicPr>
            <a:picLocks noChangeAspect="1"/>
          </p:cNvPicPr>
          <p:nvPr/>
        </p:nvPicPr>
        <p:blipFill>
          <a:blip r:embed="rId6" cstate="print"/>
          <a:stretch>
            <a:fillRect/>
          </a:stretch>
        </p:blipFill>
        <p:spPr>
          <a:xfrm>
            <a:off x="5919009" y="4045592"/>
            <a:ext cx="2731770" cy="1360170"/>
          </a:xfrm>
          <a:prstGeom prst="rect">
            <a:avLst/>
          </a:prstGeom>
        </p:spPr>
      </p:pic>
      <p:sp>
        <p:nvSpPr>
          <p:cNvPr id="46" name="TextBox 45">
            <a:extLst>
              <a:ext uri="{FF2B5EF4-FFF2-40B4-BE49-F238E27FC236}">
                <a16:creationId xmlns:a16="http://schemas.microsoft.com/office/drawing/2014/main" id="{F48F1ECC-C9A6-49E1-AF4A-723AB041FB0E}"/>
              </a:ext>
            </a:extLst>
          </p:cNvPr>
          <p:cNvSpPr txBox="1"/>
          <p:nvPr/>
        </p:nvSpPr>
        <p:spPr>
          <a:xfrm rot="5400000">
            <a:off x="8264549" y="4567797"/>
            <a:ext cx="1165305" cy="307777"/>
          </a:xfrm>
          <a:prstGeom prst="rect">
            <a:avLst/>
          </a:prstGeom>
          <a:noFill/>
        </p:spPr>
        <p:txBody>
          <a:bodyPr wrap="square" rtlCol="0">
            <a:spAutoFit/>
          </a:bodyPr>
          <a:lstStyle/>
          <a:p>
            <a:pPr algn="ctr"/>
            <a:r>
              <a:rPr lang="ru-RU" sz="1400" b="1" dirty="0">
                <a:solidFill>
                  <a:srgbClr val="FF0000"/>
                </a:solidFill>
              </a:rPr>
              <a:t>1-100 </a:t>
            </a:r>
            <a:r>
              <a:rPr lang="en-US" sz="1400" b="1" dirty="0">
                <a:solidFill>
                  <a:srgbClr val="FF0000"/>
                </a:solidFill>
              </a:rPr>
              <a:t>nm</a:t>
            </a:r>
            <a:endParaRPr lang="ru-RU" sz="1400" dirty="0">
              <a:solidFill>
                <a:srgbClr val="0070C0"/>
              </a:solidFill>
            </a:endParaRPr>
          </a:p>
        </p:txBody>
      </p:sp>
      <p:cxnSp>
        <p:nvCxnSpPr>
          <p:cNvPr id="47" name="Прямая со стрелкой 46">
            <a:extLst>
              <a:ext uri="{FF2B5EF4-FFF2-40B4-BE49-F238E27FC236}">
                <a16:creationId xmlns:a16="http://schemas.microsoft.com/office/drawing/2014/main" id="{9F89409C-DEEC-4E94-85F4-163D05F9960A}"/>
              </a:ext>
            </a:extLst>
          </p:cNvPr>
          <p:cNvCxnSpPr>
            <a:cxnSpLocks/>
          </p:cNvCxnSpPr>
          <p:nvPr/>
        </p:nvCxnSpPr>
        <p:spPr>
          <a:xfrm flipH="1">
            <a:off x="8834920" y="4045592"/>
            <a:ext cx="12282" cy="19642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a:extLst>
              <a:ext uri="{FF2B5EF4-FFF2-40B4-BE49-F238E27FC236}">
                <a16:creationId xmlns:a16="http://schemas.microsoft.com/office/drawing/2014/main" id="{2D50E821-B2AF-4A23-950A-A8829117B059}"/>
              </a:ext>
            </a:extLst>
          </p:cNvPr>
          <p:cNvCxnSpPr>
            <a:cxnSpLocks/>
          </p:cNvCxnSpPr>
          <p:nvPr/>
        </p:nvCxnSpPr>
        <p:spPr>
          <a:xfrm flipH="1" flipV="1">
            <a:off x="8847202" y="5202914"/>
            <a:ext cx="9876" cy="20284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0" name="Прямоугольник 29">
            <a:extLst>
              <a:ext uri="{FF2B5EF4-FFF2-40B4-BE49-F238E27FC236}">
                <a16:creationId xmlns:a16="http://schemas.microsoft.com/office/drawing/2014/main" id="{0B622C3A-01E6-423F-86BB-AA69C2B27ACD}"/>
              </a:ext>
            </a:extLst>
          </p:cNvPr>
          <p:cNvSpPr/>
          <p:nvPr/>
        </p:nvSpPr>
        <p:spPr>
          <a:xfrm>
            <a:off x="-245601" y="5795972"/>
            <a:ext cx="9674692" cy="646331"/>
          </a:xfrm>
          <a:prstGeom prst="rect">
            <a:avLst/>
          </a:prstGeom>
        </p:spPr>
        <p:txBody>
          <a:bodyPr wrap="square">
            <a:spAutoFit/>
          </a:bodyPr>
          <a:lstStyle/>
          <a:p>
            <a:pPr algn="ctr"/>
            <a:r>
              <a:rPr lang="en-US" b="1" dirty="0">
                <a:solidFill>
                  <a:srgbClr val="3399FF"/>
                </a:solidFill>
              </a:rPr>
              <a:t>Addition of nanoparticles to polymer ﬁlms can retard and even eliminate</a:t>
            </a:r>
            <a:r>
              <a:rPr lang="ru-RU" b="1" dirty="0">
                <a:solidFill>
                  <a:srgbClr val="3399FF"/>
                </a:solidFill>
              </a:rPr>
              <a:t> </a:t>
            </a:r>
            <a:r>
              <a:rPr lang="en-US" b="1" dirty="0" err="1">
                <a:solidFill>
                  <a:srgbClr val="3399FF"/>
                </a:solidFill>
              </a:rPr>
              <a:t>dewetting</a:t>
            </a:r>
            <a:r>
              <a:rPr lang="uk-UA" b="1" dirty="0">
                <a:solidFill>
                  <a:srgbClr val="3399FF"/>
                </a:solidFill>
              </a:rPr>
              <a:t>!</a:t>
            </a:r>
          </a:p>
          <a:p>
            <a:pPr algn="ctr"/>
            <a:r>
              <a:rPr lang="en-US" b="1" dirty="0">
                <a:solidFill>
                  <a:srgbClr val="0070C0"/>
                </a:solidFill>
              </a:rPr>
              <a:t>Structural organization of nanoparticles in the film is important.</a:t>
            </a:r>
            <a:endParaRPr lang="ru-RU" b="1" dirty="0">
              <a:solidFill>
                <a:srgbClr val="0070C0"/>
              </a:solidFill>
            </a:endParaRPr>
          </a:p>
        </p:txBody>
      </p:sp>
      <p:sp>
        <p:nvSpPr>
          <p:cNvPr id="2" name="Прямоугольник 1">
            <a:extLst>
              <a:ext uri="{FF2B5EF4-FFF2-40B4-BE49-F238E27FC236}">
                <a16:creationId xmlns:a16="http://schemas.microsoft.com/office/drawing/2014/main" id="{C52A7B81-8544-4C77-A034-673DFF3292F4}"/>
              </a:ext>
            </a:extLst>
          </p:cNvPr>
          <p:cNvSpPr/>
          <p:nvPr/>
        </p:nvSpPr>
        <p:spPr>
          <a:xfrm>
            <a:off x="-6554" y="6536377"/>
            <a:ext cx="9150553" cy="276999"/>
          </a:xfrm>
          <a:prstGeom prst="rect">
            <a:avLst/>
          </a:prstGeom>
        </p:spPr>
        <p:txBody>
          <a:bodyPr wrap="square">
            <a:spAutoFit/>
          </a:bodyPr>
          <a:lstStyle/>
          <a:p>
            <a:pPr marL="304800" indent="-304800"/>
            <a:r>
              <a:rPr lang="en-US" sz="1200" dirty="0" err="1">
                <a:latin typeface="Times New Roman" panose="02020603050405020304" pitchFamily="18" charset="0"/>
                <a:cs typeface="Times New Roman" panose="02020603050405020304" pitchFamily="18" charset="0"/>
              </a:rPr>
              <a:t>Yaklin</a:t>
            </a:r>
            <a:r>
              <a:rPr lang="en-US" sz="1200" dirty="0">
                <a:latin typeface="Times New Roman" panose="02020603050405020304" pitchFamily="18" charset="0"/>
                <a:cs typeface="Times New Roman" panose="02020603050405020304" pitchFamily="18" charset="0"/>
              </a:rPr>
              <a:t>, M</a:t>
            </a:r>
            <a:r>
              <a:rPr lang="ru-RU" sz="1200" dirty="0">
                <a:latin typeface="Times New Roman" panose="02020603050405020304" pitchFamily="18" charset="0"/>
                <a:cs typeface="Times New Roman" panose="02020603050405020304" pitchFamily="18" charset="0"/>
              </a:rPr>
              <a:t>.А</a:t>
            </a:r>
            <a:r>
              <a:rPr lang="en-US" sz="1200" dirty="0">
                <a:latin typeface="Times New Roman" panose="02020603050405020304" pitchFamily="18" charset="0"/>
                <a:cs typeface="Times New Roman" panose="02020603050405020304" pitchFamily="18" charset="0"/>
              </a:rPr>
              <a:t>., Duxbury, P. M., Mackay, M.E. // </a:t>
            </a:r>
            <a:r>
              <a:rPr lang="en-US" sz="1200" i="1" dirty="0">
                <a:latin typeface="Times New Roman" panose="02020603050405020304" pitchFamily="18" charset="0"/>
                <a:cs typeface="Times New Roman" panose="02020603050405020304" pitchFamily="18" charset="0"/>
              </a:rPr>
              <a:t>Soft Matter</a:t>
            </a:r>
            <a:r>
              <a:rPr lang="en-US" sz="1200" dirty="0">
                <a:latin typeface="Times New Roman" panose="02020603050405020304" pitchFamily="18" charset="0"/>
                <a:cs typeface="Times New Roman" panose="02020603050405020304" pitchFamily="18" charset="0"/>
              </a:rPr>
              <a:t>, 4(12), 2441 2008. https://doi.org/10.1039/b807565d</a:t>
            </a:r>
            <a:endParaRPr lang="en-US" sz="1200" dirty="0">
              <a:effectLst/>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7"/>
          <a:stretch>
            <a:fillRect/>
          </a:stretch>
        </p:blipFill>
        <p:spPr>
          <a:xfrm>
            <a:off x="4817595" y="1143196"/>
            <a:ext cx="1621677" cy="1621677"/>
          </a:xfrm>
          <a:prstGeom prst="rect">
            <a:avLst/>
          </a:prstGeom>
        </p:spPr>
      </p:pic>
      <p:cxnSp>
        <p:nvCxnSpPr>
          <p:cNvPr id="9" name="Прямая со стрелкой 8"/>
          <p:cNvCxnSpPr>
            <a:stCxn id="5" idx="3"/>
          </p:cNvCxnSpPr>
          <p:nvPr/>
        </p:nvCxnSpPr>
        <p:spPr>
          <a:xfrm>
            <a:off x="5600013" y="4793898"/>
            <a:ext cx="318996" cy="3254"/>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27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16832"/>
            <a:ext cx="9144000" cy="2677656"/>
          </a:xfrm>
          <a:prstGeom prst="rect">
            <a:avLst/>
          </a:prstGeom>
          <a:noFill/>
        </p:spPr>
        <p:txBody>
          <a:bodyPr wrap="square" rtlCol="0">
            <a:spAutoFit/>
          </a:bodyPr>
          <a:lstStyle/>
          <a:p>
            <a:pPr algn="ctr"/>
            <a:r>
              <a:rPr lang="en-US" sz="4800" b="1" dirty="0">
                <a:solidFill>
                  <a:srgbClr val="0000FF"/>
                </a:solidFill>
                <a:effectLst>
                  <a:outerShdw blurRad="38100" dist="38100" dir="2700000" algn="tl">
                    <a:srgbClr val="000000">
                      <a:alpha val="43137"/>
                    </a:srgbClr>
                  </a:outerShdw>
                </a:effectLst>
                <a:latin typeface="Arial" pitchFamily="34" charset="0"/>
                <a:cs typeface="Arial" pitchFamily="34" charset="0"/>
              </a:rPr>
              <a:t>Neutron and X-rays </a:t>
            </a:r>
            <a:r>
              <a:rPr lang="en-US" sz="48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reflectometry</a:t>
            </a:r>
            <a:r>
              <a:rPr lang="en-US" sz="4800" b="1" dirty="0">
                <a:solidFill>
                  <a:srgbClr val="0000FF"/>
                </a:solidFill>
                <a:effectLst>
                  <a:outerShdw blurRad="38100" dist="38100" dir="2700000" algn="tl">
                    <a:srgbClr val="000000">
                      <a:alpha val="43137"/>
                    </a:srgbClr>
                  </a:outerShdw>
                </a:effectLst>
                <a:latin typeface="Arial" pitchFamily="34" charset="0"/>
                <a:cs typeface="Arial" pitchFamily="34" charset="0"/>
              </a:rPr>
              <a:t> measurements</a:t>
            </a:r>
          </a:p>
          <a:p>
            <a:pPr algn="ctr"/>
            <a:r>
              <a:rPr lang="en-US" sz="3200" b="1" dirty="0">
                <a:effectLst>
                  <a:outerShdw blurRad="38100" dist="38100" dir="2700000" algn="tl">
                    <a:srgbClr val="000000">
                      <a:alpha val="43137"/>
                    </a:srgbClr>
                  </a:outerShdw>
                </a:effectLst>
                <a:latin typeface="Arial" pitchFamily="34" charset="0"/>
                <a:cs typeface="Arial" pitchFamily="34" charset="0"/>
              </a:rPr>
              <a:t>investigation of </a:t>
            </a: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structural</a:t>
            </a:r>
            <a:r>
              <a:rPr lang="en-US" sz="3200" b="1" dirty="0">
                <a:effectLst>
                  <a:outerShdw blurRad="38100" dist="38100" dir="2700000" algn="tl">
                    <a:srgbClr val="000000">
                      <a:alpha val="43137"/>
                    </a:srgbClr>
                  </a:outerShdw>
                </a:effectLst>
                <a:latin typeface="Arial" pitchFamily="34" charset="0"/>
                <a:cs typeface="Arial" pitchFamily="34" charset="0"/>
              </a:rPr>
              <a:t> properties</a:t>
            </a:r>
            <a:endParaRPr lang="ru-RU"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endParaRPr lang="ru-RU" sz="3600" b="1"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a:extLst>
              <a:ext uri="{FF2B5EF4-FFF2-40B4-BE49-F238E27FC236}">
                <a16:creationId xmlns:a16="http://schemas.microsoft.com/office/drawing/2014/main" id="{7075C941-5EFC-49EF-B27A-357555B47EDC}"/>
              </a:ext>
            </a:extLst>
          </p:cNvPr>
          <p:cNvSpPr txBox="1"/>
          <p:nvPr/>
        </p:nvSpPr>
        <p:spPr>
          <a:xfrm>
            <a:off x="11534" y="2578542"/>
            <a:ext cx="9143999" cy="1200329"/>
          </a:xfrm>
          <a:prstGeom prst="rect">
            <a:avLst/>
          </a:prstGeom>
          <a:noFill/>
        </p:spPr>
        <p:txBody>
          <a:bodyPr wrap="square" rtlCol="0">
            <a:spAutoFit/>
          </a:bodyPr>
          <a:lstStyle/>
          <a:p>
            <a:pPr algn="ctr"/>
            <a:r>
              <a:rPr lang="en-US" sz="3600" b="1" dirty="0">
                <a:solidFill>
                  <a:srgbClr val="0000FF"/>
                </a:solidFill>
                <a:effectLst>
                  <a:outerShdw blurRad="38100" dist="38100" dir="2700000" algn="tl">
                    <a:srgbClr val="000000">
                      <a:alpha val="43137"/>
                    </a:srgbClr>
                  </a:outerShdw>
                </a:effectLst>
              </a:rPr>
              <a:t>What is the structural organization of nanoparticles in polymer matrix?</a:t>
            </a:r>
          </a:p>
        </p:txBody>
      </p:sp>
    </p:spTree>
    <p:extLst>
      <p:ext uri="{BB962C8B-B14F-4D97-AF65-F5344CB8AC3E}">
        <p14:creationId xmlns:p14="http://schemas.microsoft.com/office/powerpoint/2010/main" val="245724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0" y="-27384"/>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Neutron </a:t>
            </a:r>
            <a:r>
              <a:rPr lang="en-US" sz="3200" b="1" dirty="0" err="1">
                <a:effectLst>
                  <a:outerShdw blurRad="38100" dist="38100" dir="2700000" algn="tl">
                    <a:srgbClr val="000000">
                      <a:alpha val="43137"/>
                    </a:srgbClr>
                  </a:outerShdw>
                </a:effectLst>
                <a:latin typeface="Arial" pitchFamily="34" charset="0"/>
              </a:rPr>
              <a:t>reflectometry</a:t>
            </a:r>
            <a:endParaRPr lang="ru-RU" sz="3200" b="1" dirty="0">
              <a:effectLst>
                <a:outerShdw blurRad="38100" dist="38100" dir="2700000" algn="tl">
                  <a:srgbClr val="000000">
                    <a:alpha val="43137"/>
                  </a:srgbClr>
                </a:outerShdw>
              </a:effectLst>
              <a:latin typeface="Arial" pitchFamily="34" charset="0"/>
            </a:endParaRPr>
          </a:p>
        </p:txBody>
      </p:sp>
      <p:sp>
        <p:nvSpPr>
          <p:cNvPr id="50" name="Прямоугольник 49">
            <a:extLst>
              <a:ext uri="{FF2B5EF4-FFF2-40B4-BE49-F238E27FC236}">
                <a16:creationId xmlns:a16="http://schemas.microsoft.com/office/drawing/2014/main" id="{18E2535B-BB74-419C-B77F-B6FBD599E02E}"/>
              </a:ext>
            </a:extLst>
          </p:cNvPr>
          <p:cNvSpPr/>
          <p:nvPr/>
        </p:nvSpPr>
        <p:spPr>
          <a:xfrm>
            <a:off x="2871366" y="681092"/>
            <a:ext cx="2664296" cy="4032449"/>
          </a:xfrm>
          <a:prstGeom prst="rect">
            <a:avLst/>
          </a:prstGeom>
          <a:solidFill>
            <a:srgbClr val="CCFFFF"/>
          </a:solidFill>
          <a:ln w="9525"/>
          <a:scene3d>
            <a:camera prst="orthographicFront">
              <a:rot lat="1483603" lon="2368605" rev="2155639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 name="Прямая со стрелкой 50">
            <a:extLst>
              <a:ext uri="{FF2B5EF4-FFF2-40B4-BE49-F238E27FC236}">
                <a16:creationId xmlns:a16="http://schemas.microsoft.com/office/drawing/2014/main" id="{D2DEB0BC-EB5B-424F-A343-E7BAE6F202D8}"/>
              </a:ext>
            </a:extLst>
          </p:cNvPr>
          <p:cNvCxnSpPr/>
          <p:nvPr/>
        </p:nvCxnSpPr>
        <p:spPr>
          <a:xfrm flipV="1">
            <a:off x="2700338" y="3571850"/>
            <a:ext cx="1446212" cy="39688"/>
          </a:xfrm>
          <a:prstGeom prst="straightConnector1">
            <a:avLst/>
          </a:prstGeom>
          <a:ln w="57150">
            <a:solidFill>
              <a:srgbClr val="FF9933"/>
            </a:solidFill>
            <a:tailEnd type="stealt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E385954B-BC8D-48B4-A35B-9056862F6E0B}"/>
              </a:ext>
            </a:extLst>
          </p:cNvPr>
          <p:cNvCxnSpPr/>
          <p:nvPr/>
        </p:nvCxnSpPr>
        <p:spPr>
          <a:xfrm flipV="1">
            <a:off x="179388" y="3519463"/>
            <a:ext cx="4716462" cy="2682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53" name="Группа 24">
            <a:extLst>
              <a:ext uri="{FF2B5EF4-FFF2-40B4-BE49-F238E27FC236}">
                <a16:creationId xmlns:a16="http://schemas.microsoft.com/office/drawing/2014/main" id="{2240DB21-02FB-4418-9EF5-5143E2272895}"/>
              </a:ext>
            </a:extLst>
          </p:cNvPr>
          <p:cNvGrpSpPr>
            <a:grpSpLocks/>
          </p:cNvGrpSpPr>
          <p:nvPr/>
        </p:nvGrpSpPr>
        <p:grpSpPr bwMode="auto">
          <a:xfrm>
            <a:off x="1647825" y="782613"/>
            <a:ext cx="836613" cy="1630362"/>
            <a:chOff x="2713112" y="2699966"/>
            <a:chExt cx="836613" cy="1630362"/>
          </a:xfrm>
        </p:grpSpPr>
        <p:sp>
          <p:nvSpPr>
            <p:cNvPr id="54" name="Text Box 53">
              <a:extLst>
                <a:ext uri="{FF2B5EF4-FFF2-40B4-BE49-F238E27FC236}">
                  <a16:creationId xmlns:a16="http://schemas.microsoft.com/office/drawing/2014/main" id="{CED8F15C-E8F9-4C8B-9979-E8754C9E65D0}"/>
                </a:ext>
              </a:extLst>
            </p:cNvPr>
            <p:cNvSpPr txBox="1">
              <a:spLocks noChangeArrowheads="1"/>
            </p:cNvSpPr>
            <p:nvPr/>
          </p:nvSpPr>
          <p:spPr bwMode="auto">
            <a:xfrm>
              <a:off x="3186187" y="3263528"/>
              <a:ext cx="363538" cy="457200"/>
            </a:xfrm>
            <a:prstGeom prst="rect">
              <a:avLst/>
            </a:prstGeom>
            <a:noFill/>
            <a:ln w="9525">
              <a:noFill/>
              <a:miter lim="800000"/>
              <a:headEnd/>
              <a:tailEnd/>
            </a:ln>
          </p:spPr>
          <p:txBody>
            <a:bodyPr wrap="none">
              <a:spAutoFit/>
            </a:bodyPr>
            <a:lstStyle/>
            <a:p>
              <a:r>
                <a:rPr lang="en-US" altLang="ru-RU" sz="2400">
                  <a:latin typeface="Comic Sans MS" pitchFamily="66" charset="0"/>
                </a:rPr>
                <a:t>x</a:t>
              </a:r>
              <a:endParaRPr lang="en-GB" altLang="ru-RU" sz="2400" baseline="-25000">
                <a:latin typeface="Comic Sans MS" pitchFamily="66" charset="0"/>
              </a:endParaRPr>
            </a:p>
          </p:txBody>
        </p:sp>
        <p:grpSp>
          <p:nvGrpSpPr>
            <p:cNvPr id="55" name="Group 48">
              <a:extLst>
                <a:ext uri="{FF2B5EF4-FFF2-40B4-BE49-F238E27FC236}">
                  <a16:creationId xmlns:a16="http://schemas.microsoft.com/office/drawing/2014/main" id="{13B2B278-6FF1-4172-B8EE-C251CFEC5310}"/>
                </a:ext>
              </a:extLst>
            </p:cNvPr>
            <p:cNvGrpSpPr>
              <a:grpSpLocks/>
            </p:cNvGrpSpPr>
            <p:nvPr/>
          </p:nvGrpSpPr>
          <p:grpSpPr bwMode="auto">
            <a:xfrm>
              <a:off x="2728987" y="3034928"/>
              <a:ext cx="609600" cy="990600"/>
              <a:chOff x="4128" y="1728"/>
              <a:chExt cx="384" cy="624"/>
            </a:xfrm>
          </p:grpSpPr>
          <p:sp>
            <p:nvSpPr>
              <p:cNvPr id="58" name="Line 49">
                <a:extLst>
                  <a:ext uri="{FF2B5EF4-FFF2-40B4-BE49-F238E27FC236}">
                    <a16:creationId xmlns:a16="http://schemas.microsoft.com/office/drawing/2014/main" id="{E3B19590-0D06-40B5-9789-42C77D4F6F73}"/>
                  </a:ext>
                </a:extLst>
              </p:cNvPr>
              <p:cNvSpPr>
                <a:spLocks noChangeShapeType="1"/>
              </p:cNvSpPr>
              <p:nvPr/>
            </p:nvSpPr>
            <p:spPr bwMode="auto">
              <a:xfrm flipV="1">
                <a:off x="4128" y="1968"/>
                <a:ext cx="384" cy="240"/>
              </a:xfrm>
              <a:prstGeom prst="line">
                <a:avLst/>
              </a:prstGeom>
              <a:noFill/>
              <a:ln w="9525">
                <a:solidFill>
                  <a:schemeClr val="tx1"/>
                </a:solidFill>
                <a:round/>
                <a:headEnd/>
                <a:tailEnd type="triangle" w="med" len="med"/>
              </a:ln>
            </p:spPr>
            <p:txBody>
              <a:bodyPr/>
              <a:lstStyle/>
              <a:p>
                <a:endParaRPr lang="ru-RU"/>
              </a:p>
            </p:txBody>
          </p:sp>
          <p:sp>
            <p:nvSpPr>
              <p:cNvPr id="59" name="Line 50">
                <a:extLst>
                  <a:ext uri="{FF2B5EF4-FFF2-40B4-BE49-F238E27FC236}">
                    <a16:creationId xmlns:a16="http://schemas.microsoft.com/office/drawing/2014/main" id="{B4733D02-05BA-4C92-B28A-C5BC26E2B18F}"/>
                  </a:ext>
                </a:extLst>
              </p:cNvPr>
              <p:cNvSpPr>
                <a:spLocks noChangeShapeType="1"/>
              </p:cNvSpPr>
              <p:nvPr/>
            </p:nvSpPr>
            <p:spPr bwMode="auto">
              <a:xfrm>
                <a:off x="4128" y="2208"/>
                <a:ext cx="336" cy="144"/>
              </a:xfrm>
              <a:prstGeom prst="line">
                <a:avLst/>
              </a:prstGeom>
              <a:noFill/>
              <a:ln w="9525">
                <a:solidFill>
                  <a:schemeClr val="tx1"/>
                </a:solidFill>
                <a:round/>
                <a:headEnd/>
                <a:tailEnd type="triangle" w="med" len="med"/>
              </a:ln>
            </p:spPr>
            <p:txBody>
              <a:bodyPr/>
              <a:lstStyle/>
              <a:p>
                <a:endParaRPr lang="ru-RU"/>
              </a:p>
            </p:txBody>
          </p:sp>
          <p:sp>
            <p:nvSpPr>
              <p:cNvPr id="60" name="Line 51">
                <a:extLst>
                  <a:ext uri="{FF2B5EF4-FFF2-40B4-BE49-F238E27FC236}">
                    <a16:creationId xmlns:a16="http://schemas.microsoft.com/office/drawing/2014/main" id="{9F199D8B-B12E-48A5-A053-0D40F70B0F7C}"/>
                  </a:ext>
                </a:extLst>
              </p:cNvPr>
              <p:cNvSpPr>
                <a:spLocks noChangeShapeType="1"/>
              </p:cNvSpPr>
              <p:nvPr/>
            </p:nvSpPr>
            <p:spPr bwMode="auto">
              <a:xfrm flipV="1">
                <a:off x="4128" y="1728"/>
                <a:ext cx="0" cy="480"/>
              </a:xfrm>
              <a:prstGeom prst="line">
                <a:avLst/>
              </a:prstGeom>
              <a:noFill/>
              <a:ln w="9525">
                <a:solidFill>
                  <a:schemeClr val="tx1"/>
                </a:solidFill>
                <a:round/>
                <a:headEnd/>
                <a:tailEnd type="triangle" w="med" len="med"/>
              </a:ln>
            </p:spPr>
            <p:txBody>
              <a:bodyPr/>
              <a:lstStyle/>
              <a:p>
                <a:endParaRPr lang="ru-RU"/>
              </a:p>
            </p:txBody>
          </p:sp>
        </p:grpSp>
        <p:sp>
          <p:nvSpPr>
            <p:cNvPr id="56" name="Text Box 52">
              <a:extLst>
                <a:ext uri="{FF2B5EF4-FFF2-40B4-BE49-F238E27FC236}">
                  <a16:creationId xmlns:a16="http://schemas.microsoft.com/office/drawing/2014/main" id="{560BB13B-A98F-40B3-A968-1B51AE83A0C7}"/>
                </a:ext>
              </a:extLst>
            </p:cNvPr>
            <p:cNvSpPr txBox="1">
              <a:spLocks noChangeArrowheads="1"/>
            </p:cNvSpPr>
            <p:nvPr/>
          </p:nvSpPr>
          <p:spPr bwMode="auto">
            <a:xfrm>
              <a:off x="2713112" y="2699966"/>
              <a:ext cx="347663" cy="457200"/>
            </a:xfrm>
            <a:prstGeom prst="rect">
              <a:avLst/>
            </a:prstGeom>
            <a:noFill/>
            <a:ln w="9525">
              <a:noFill/>
              <a:miter lim="800000"/>
              <a:headEnd/>
              <a:tailEnd/>
            </a:ln>
          </p:spPr>
          <p:txBody>
            <a:bodyPr wrap="none">
              <a:spAutoFit/>
            </a:bodyPr>
            <a:lstStyle/>
            <a:p>
              <a:r>
                <a:rPr lang="en-US" altLang="ru-RU" sz="2400">
                  <a:latin typeface="Comic Sans MS" pitchFamily="66" charset="0"/>
                </a:rPr>
                <a:t>z</a:t>
              </a:r>
              <a:endParaRPr lang="en-GB" altLang="ru-RU" sz="2400" baseline="-25000">
                <a:latin typeface="Comic Sans MS" pitchFamily="66" charset="0"/>
              </a:endParaRPr>
            </a:p>
          </p:txBody>
        </p:sp>
        <p:sp>
          <p:nvSpPr>
            <p:cNvPr id="57" name="Text Box 54">
              <a:extLst>
                <a:ext uri="{FF2B5EF4-FFF2-40B4-BE49-F238E27FC236}">
                  <a16:creationId xmlns:a16="http://schemas.microsoft.com/office/drawing/2014/main" id="{08CCE6EF-A168-4F31-B8D9-9452832E5CFA}"/>
                </a:ext>
              </a:extLst>
            </p:cNvPr>
            <p:cNvSpPr txBox="1">
              <a:spLocks noChangeArrowheads="1"/>
            </p:cNvSpPr>
            <p:nvPr/>
          </p:nvSpPr>
          <p:spPr bwMode="auto">
            <a:xfrm>
              <a:off x="3109987" y="3873128"/>
              <a:ext cx="342900" cy="457200"/>
            </a:xfrm>
            <a:prstGeom prst="rect">
              <a:avLst/>
            </a:prstGeom>
            <a:noFill/>
            <a:ln w="9525">
              <a:noFill/>
              <a:miter lim="800000"/>
              <a:headEnd/>
              <a:tailEnd/>
            </a:ln>
          </p:spPr>
          <p:txBody>
            <a:bodyPr wrap="none">
              <a:spAutoFit/>
            </a:bodyPr>
            <a:lstStyle/>
            <a:p>
              <a:r>
                <a:rPr lang="en-US" altLang="ru-RU" sz="2400">
                  <a:latin typeface="Comic Sans MS" pitchFamily="66" charset="0"/>
                </a:rPr>
                <a:t>y</a:t>
              </a:r>
              <a:endParaRPr lang="en-GB" altLang="ru-RU" sz="2400" baseline="-25000">
                <a:latin typeface="Comic Sans MS" pitchFamily="66" charset="0"/>
              </a:endParaRPr>
            </a:p>
          </p:txBody>
        </p:sp>
      </p:grpSp>
      <p:sp>
        <p:nvSpPr>
          <p:cNvPr id="61" name="Прямоугольник 60">
            <a:extLst>
              <a:ext uri="{FF2B5EF4-FFF2-40B4-BE49-F238E27FC236}">
                <a16:creationId xmlns:a16="http://schemas.microsoft.com/office/drawing/2014/main" id="{97CBA6F6-A987-4092-875B-419E1630F85D}"/>
              </a:ext>
            </a:extLst>
          </p:cNvPr>
          <p:cNvSpPr/>
          <p:nvPr/>
        </p:nvSpPr>
        <p:spPr>
          <a:xfrm>
            <a:off x="2123728" y="3251127"/>
            <a:ext cx="1224136" cy="720080"/>
          </a:xfrm>
          <a:prstGeom prst="rect">
            <a:avLst/>
          </a:prstGeom>
          <a:scene3d>
            <a:camera prst="isometricOffAxis2Top">
              <a:rot lat="2279534" lon="3842860" rev="15091587"/>
            </a:camera>
            <a:lightRig rig="threePt" dir="t"/>
          </a:scene3d>
          <a:sp3d>
            <a:bevelT w="44450"/>
            <a:bevelB w="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2" name="Прямая соединительная линия 61">
            <a:extLst>
              <a:ext uri="{FF2B5EF4-FFF2-40B4-BE49-F238E27FC236}">
                <a16:creationId xmlns:a16="http://schemas.microsoft.com/office/drawing/2014/main" id="{325AD847-EDEE-4964-9B7D-C46978B2C450}"/>
              </a:ext>
            </a:extLst>
          </p:cNvPr>
          <p:cNvCxnSpPr/>
          <p:nvPr/>
        </p:nvCxnSpPr>
        <p:spPr>
          <a:xfrm flipV="1">
            <a:off x="468313" y="2727300"/>
            <a:ext cx="3671887" cy="230505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73">
            <a:extLst>
              <a:ext uri="{FF2B5EF4-FFF2-40B4-BE49-F238E27FC236}">
                <a16:creationId xmlns:a16="http://schemas.microsoft.com/office/drawing/2014/main" id="{409207F5-6CD5-48AF-959E-886539753B8C}"/>
              </a:ext>
            </a:extLst>
          </p:cNvPr>
          <p:cNvSpPr txBox="1">
            <a:spLocks noChangeArrowheads="1"/>
          </p:cNvSpPr>
          <p:nvPr/>
        </p:nvSpPr>
        <p:spPr bwMode="auto">
          <a:xfrm>
            <a:off x="3203575" y="3663925"/>
            <a:ext cx="944563" cy="461963"/>
          </a:xfrm>
          <a:prstGeom prst="rect">
            <a:avLst/>
          </a:prstGeom>
          <a:noFill/>
          <a:ln w="9525">
            <a:noFill/>
            <a:miter lim="800000"/>
            <a:headEnd/>
            <a:tailEnd/>
          </a:ln>
        </p:spPr>
        <p:txBody>
          <a:bodyPr wrap="none">
            <a:spAutoFit/>
          </a:bodyPr>
          <a:lstStyle/>
          <a:p>
            <a:r>
              <a:rPr lang="en-US" altLang="ru-RU" sz="1200"/>
              <a:t>transmitted</a:t>
            </a:r>
          </a:p>
          <a:p>
            <a:r>
              <a:rPr lang="en-US" altLang="ru-RU" sz="1200"/>
              <a:t>beam</a:t>
            </a:r>
          </a:p>
        </p:txBody>
      </p:sp>
      <p:grpSp>
        <p:nvGrpSpPr>
          <p:cNvPr id="64" name="Группа 78">
            <a:extLst>
              <a:ext uri="{FF2B5EF4-FFF2-40B4-BE49-F238E27FC236}">
                <a16:creationId xmlns:a16="http://schemas.microsoft.com/office/drawing/2014/main" id="{4E99C8EC-24AA-42DC-A1A2-264DF504D5DF}"/>
              </a:ext>
            </a:extLst>
          </p:cNvPr>
          <p:cNvGrpSpPr>
            <a:grpSpLocks/>
          </p:cNvGrpSpPr>
          <p:nvPr/>
        </p:nvGrpSpPr>
        <p:grpSpPr bwMode="auto">
          <a:xfrm>
            <a:off x="1547813" y="3149575"/>
            <a:ext cx="384175" cy="369888"/>
            <a:chOff x="2123728" y="2708920"/>
            <a:chExt cx="385042" cy="369332"/>
          </a:xfrm>
        </p:grpSpPr>
        <p:sp>
          <p:nvSpPr>
            <p:cNvPr id="65" name="TextBox 75">
              <a:extLst>
                <a:ext uri="{FF2B5EF4-FFF2-40B4-BE49-F238E27FC236}">
                  <a16:creationId xmlns:a16="http://schemas.microsoft.com/office/drawing/2014/main" id="{D6FBF9AA-C2A9-4DFB-AE2A-47250252EA8F}"/>
                </a:ext>
              </a:extLst>
            </p:cNvPr>
            <p:cNvSpPr txBox="1">
              <a:spLocks noChangeArrowheads="1"/>
            </p:cNvSpPr>
            <p:nvPr/>
          </p:nvSpPr>
          <p:spPr bwMode="auto">
            <a:xfrm>
              <a:off x="2123728" y="2708920"/>
              <a:ext cx="385042" cy="369332"/>
            </a:xfrm>
            <a:prstGeom prst="rect">
              <a:avLst/>
            </a:prstGeom>
            <a:noFill/>
            <a:ln w="9525">
              <a:noFill/>
              <a:miter lim="800000"/>
              <a:headEnd/>
              <a:tailEnd/>
            </a:ln>
          </p:spPr>
          <p:txBody>
            <a:bodyPr wrap="none">
              <a:spAutoFit/>
            </a:bodyPr>
            <a:lstStyle/>
            <a:p>
              <a:r>
                <a:rPr lang="en-US" altLang="ru-RU" i="1"/>
                <a:t>k</a:t>
              </a:r>
              <a:r>
                <a:rPr lang="en-US" altLang="ru-RU" baseline="-25000"/>
                <a:t>0</a:t>
              </a:r>
            </a:p>
          </p:txBody>
        </p:sp>
        <p:cxnSp>
          <p:nvCxnSpPr>
            <p:cNvPr id="66" name="Прямая соединительная линия 65">
              <a:extLst>
                <a:ext uri="{FF2B5EF4-FFF2-40B4-BE49-F238E27FC236}">
                  <a16:creationId xmlns:a16="http://schemas.microsoft.com/office/drawing/2014/main" id="{2A84B006-9A7A-4A68-812D-EB4CD86760EF}"/>
                </a:ext>
              </a:extLst>
            </p:cNvPr>
            <p:cNvCxnSpPr/>
            <p:nvPr/>
          </p:nvCxnSpPr>
          <p:spPr>
            <a:xfrm>
              <a:off x="2231922" y="2753303"/>
              <a:ext cx="1447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Группа 79">
            <a:extLst>
              <a:ext uri="{FF2B5EF4-FFF2-40B4-BE49-F238E27FC236}">
                <a16:creationId xmlns:a16="http://schemas.microsoft.com/office/drawing/2014/main" id="{DA459892-7828-416D-A171-9107F787FFF4}"/>
              </a:ext>
            </a:extLst>
          </p:cNvPr>
          <p:cNvGrpSpPr>
            <a:grpSpLocks/>
          </p:cNvGrpSpPr>
          <p:nvPr/>
        </p:nvGrpSpPr>
        <p:grpSpPr bwMode="auto">
          <a:xfrm>
            <a:off x="3467100" y="3232125"/>
            <a:ext cx="384175" cy="368300"/>
            <a:chOff x="2123728" y="2708920"/>
            <a:chExt cx="385042" cy="369332"/>
          </a:xfrm>
        </p:grpSpPr>
        <p:sp>
          <p:nvSpPr>
            <p:cNvPr id="68" name="TextBox 80">
              <a:extLst>
                <a:ext uri="{FF2B5EF4-FFF2-40B4-BE49-F238E27FC236}">
                  <a16:creationId xmlns:a16="http://schemas.microsoft.com/office/drawing/2014/main" id="{6B8459C7-8840-40FE-AFC6-E991474EA25E}"/>
                </a:ext>
              </a:extLst>
            </p:cNvPr>
            <p:cNvSpPr txBox="1">
              <a:spLocks noChangeArrowheads="1"/>
            </p:cNvSpPr>
            <p:nvPr/>
          </p:nvSpPr>
          <p:spPr bwMode="auto">
            <a:xfrm>
              <a:off x="2123728" y="2708920"/>
              <a:ext cx="385042" cy="369332"/>
            </a:xfrm>
            <a:prstGeom prst="rect">
              <a:avLst/>
            </a:prstGeom>
            <a:noFill/>
            <a:ln w="9525">
              <a:noFill/>
              <a:miter lim="800000"/>
              <a:headEnd/>
              <a:tailEnd/>
            </a:ln>
          </p:spPr>
          <p:txBody>
            <a:bodyPr wrap="none">
              <a:spAutoFit/>
            </a:bodyPr>
            <a:lstStyle/>
            <a:p>
              <a:r>
                <a:rPr lang="en-US" altLang="ru-RU" i="1"/>
                <a:t>k</a:t>
              </a:r>
              <a:r>
                <a:rPr lang="en-US" altLang="ru-RU" baseline="-25000"/>
                <a:t>0</a:t>
              </a:r>
            </a:p>
          </p:txBody>
        </p:sp>
        <p:cxnSp>
          <p:nvCxnSpPr>
            <p:cNvPr id="69" name="Прямая соединительная линия 68">
              <a:extLst>
                <a:ext uri="{FF2B5EF4-FFF2-40B4-BE49-F238E27FC236}">
                  <a16:creationId xmlns:a16="http://schemas.microsoft.com/office/drawing/2014/main" id="{C3351B99-1985-4108-AA79-8C876C24A363}"/>
                </a:ext>
              </a:extLst>
            </p:cNvPr>
            <p:cNvCxnSpPr/>
            <p:nvPr/>
          </p:nvCxnSpPr>
          <p:spPr>
            <a:xfrm>
              <a:off x="2231922" y="2753495"/>
              <a:ext cx="1447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TextBox 85">
            <a:extLst>
              <a:ext uri="{FF2B5EF4-FFF2-40B4-BE49-F238E27FC236}">
                <a16:creationId xmlns:a16="http://schemas.microsoft.com/office/drawing/2014/main" id="{B47926F4-4B40-4A67-B14B-2B15CF7BFA46}"/>
              </a:ext>
            </a:extLst>
          </p:cNvPr>
          <p:cNvSpPr txBox="1">
            <a:spLocks noChangeArrowheads="1"/>
          </p:cNvSpPr>
          <p:nvPr/>
        </p:nvSpPr>
        <p:spPr bwMode="auto">
          <a:xfrm>
            <a:off x="827088" y="3087663"/>
            <a:ext cx="712787" cy="461962"/>
          </a:xfrm>
          <a:prstGeom prst="rect">
            <a:avLst/>
          </a:prstGeom>
          <a:noFill/>
          <a:ln w="9525">
            <a:noFill/>
            <a:miter lim="800000"/>
            <a:headEnd/>
            <a:tailEnd/>
          </a:ln>
        </p:spPr>
        <p:txBody>
          <a:bodyPr wrap="none">
            <a:spAutoFit/>
          </a:bodyPr>
          <a:lstStyle/>
          <a:p>
            <a:r>
              <a:rPr lang="en-US" altLang="ru-RU" sz="1200"/>
              <a:t>incident</a:t>
            </a:r>
          </a:p>
          <a:p>
            <a:r>
              <a:rPr lang="en-US" altLang="ru-RU" sz="1200"/>
              <a:t>beam</a:t>
            </a:r>
          </a:p>
        </p:txBody>
      </p:sp>
      <p:cxnSp>
        <p:nvCxnSpPr>
          <p:cNvPr id="71" name="Прямая соединительная линия 70">
            <a:extLst>
              <a:ext uri="{FF2B5EF4-FFF2-40B4-BE49-F238E27FC236}">
                <a16:creationId xmlns:a16="http://schemas.microsoft.com/office/drawing/2014/main" id="{19F9F96F-CEF2-41A7-AFC7-9E753DD6005C}"/>
              </a:ext>
            </a:extLst>
          </p:cNvPr>
          <p:cNvCxnSpPr/>
          <p:nvPr/>
        </p:nvCxnSpPr>
        <p:spPr>
          <a:xfrm flipV="1">
            <a:off x="1042988" y="1557313"/>
            <a:ext cx="3241675" cy="42148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2" name="Text Box 21">
            <a:extLst>
              <a:ext uri="{FF2B5EF4-FFF2-40B4-BE49-F238E27FC236}">
                <a16:creationId xmlns:a16="http://schemas.microsoft.com/office/drawing/2014/main" id="{9B76823C-6CB0-4272-9717-74BDB45C80E2}"/>
              </a:ext>
            </a:extLst>
          </p:cNvPr>
          <p:cNvSpPr txBox="1">
            <a:spLocks noChangeArrowheads="1"/>
          </p:cNvSpPr>
          <p:nvPr/>
        </p:nvSpPr>
        <p:spPr bwMode="auto">
          <a:xfrm>
            <a:off x="4067175" y="1503338"/>
            <a:ext cx="771525" cy="519112"/>
          </a:xfrm>
          <a:prstGeom prst="rect">
            <a:avLst/>
          </a:prstGeom>
          <a:noFill/>
          <a:ln w="9525">
            <a:noFill/>
            <a:miter lim="800000"/>
            <a:headEnd/>
            <a:tailEnd/>
          </a:ln>
        </p:spPr>
        <p:txBody>
          <a:bodyPr anchor="ctr">
            <a:spAutoFit/>
          </a:bodyPr>
          <a:lstStyle/>
          <a:p>
            <a:pPr algn="ctr"/>
            <a:r>
              <a:rPr lang="en-US" altLang="ru-RU" sz="2800">
                <a:solidFill>
                  <a:srgbClr val="0000FF"/>
                </a:solidFill>
                <a:latin typeface="Helvetica" pitchFamily="34" charset="0"/>
              </a:rPr>
              <a:t>q</a:t>
            </a:r>
            <a:r>
              <a:rPr lang="en-US" altLang="ru-RU" sz="2800" baseline="-25000">
                <a:solidFill>
                  <a:srgbClr val="0000FF"/>
                </a:solidFill>
                <a:latin typeface="Helvetica" pitchFamily="34" charset="0"/>
              </a:rPr>
              <a:t>z</a:t>
            </a:r>
            <a:endParaRPr lang="en-US" altLang="ru-RU" sz="3100">
              <a:latin typeface="Helvetica" pitchFamily="34" charset="0"/>
            </a:endParaRPr>
          </a:p>
        </p:txBody>
      </p:sp>
      <p:grpSp>
        <p:nvGrpSpPr>
          <p:cNvPr id="73" name="Группа 120">
            <a:extLst>
              <a:ext uri="{FF2B5EF4-FFF2-40B4-BE49-F238E27FC236}">
                <a16:creationId xmlns:a16="http://schemas.microsoft.com/office/drawing/2014/main" id="{38075F4A-19B4-4AF9-8268-5CCAA9474D57}"/>
              </a:ext>
            </a:extLst>
          </p:cNvPr>
          <p:cNvGrpSpPr>
            <a:grpSpLocks/>
          </p:cNvGrpSpPr>
          <p:nvPr/>
        </p:nvGrpSpPr>
        <p:grpSpPr bwMode="auto">
          <a:xfrm>
            <a:off x="3695700" y="2492350"/>
            <a:ext cx="300038" cy="369888"/>
            <a:chOff x="3635896" y="2296464"/>
            <a:chExt cx="300082" cy="369332"/>
          </a:xfrm>
        </p:grpSpPr>
        <p:sp>
          <p:nvSpPr>
            <p:cNvPr id="74" name="TextBox 121">
              <a:extLst>
                <a:ext uri="{FF2B5EF4-FFF2-40B4-BE49-F238E27FC236}">
                  <a16:creationId xmlns:a16="http://schemas.microsoft.com/office/drawing/2014/main" id="{0D926D60-C0BE-466F-B394-3AC5E7EE0F50}"/>
                </a:ext>
              </a:extLst>
            </p:cNvPr>
            <p:cNvSpPr txBox="1">
              <a:spLocks noChangeArrowheads="1"/>
            </p:cNvSpPr>
            <p:nvPr/>
          </p:nvSpPr>
          <p:spPr bwMode="auto">
            <a:xfrm>
              <a:off x="3635896" y="2296464"/>
              <a:ext cx="300082" cy="369332"/>
            </a:xfrm>
            <a:prstGeom prst="rect">
              <a:avLst/>
            </a:prstGeom>
            <a:noFill/>
            <a:ln w="9525">
              <a:noFill/>
              <a:miter lim="800000"/>
              <a:headEnd/>
              <a:tailEnd/>
            </a:ln>
          </p:spPr>
          <p:txBody>
            <a:bodyPr wrap="none">
              <a:spAutoFit/>
            </a:bodyPr>
            <a:lstStyle/>
            <a:p>
              <a:r>
                <a:rPr lang="en-US" altLang="ru-RU" i="1"/>
                <a:t>k</a:t>
              </a:r>
              <a:endParaRPr lang="en-US" altLang="ru-RU" baseline="-25000"/>
            </a:p>
          </p:txBody>
        </p:sp>
        <p:cxnSp>
          <p:nvCxnSpPr>
            <p:cNvPr id="75" name="Прямая соединительная линия 74">
              <a:extLst>
                <a:ext uri="{FF2B5EF4-FFF2-40B4-BE49-F238E27FC236}">
                  <a16:creationId xmlns:a16="http://schemas.microsoft.com/office/drawing/2014/main" id="{5D161CB7-FF9C-4A61-BBEF-40D695F48EBA}"/>
                </a:ext>
              </a:extLst>
            </p:cNvPr>
            <p:cNvCxnSpPr/>
            <p:nvPr/>
          </p:nvCxnSpPr>
          <p:spPr>
            <a:xfrm>
              <a:off x="3743862" y="2340847"/>
              <a:ext cx="1444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Прямая соединительная линия 75">
            <a:extLst>
              <a:ext uri="{FF2B5EF4-FFF2-40B4-BE49-F238E27FC236}">
                <a16:creationId xmlns:a16="http://schemas.microsoft.com/office/drawing/2014/main" id="{6CA71B77-8CA2-4038-9570-25448E557A67}"/>
              </a:ext>
            </a:extLst>
          </p:cNvPr>
          <p:cNvCxnSpPr/>
          <p:nvPr/>
        </p:nvCxnSpPr>
        <p:spPr>
          <a:xfrm>
            <a:off x="3059113" y="2366938"/>
            <a:ext cx="2368550" cy="784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a16="http://schemas.microsoft.com/office/drawing/2014/main" id="{545085D6-E1DE-4024-A012-0D245E223A49}"/>
              </a:ext>
            </a:extLst>
          </p:cNvPr>
          <p:cNvCxnSpPr/>
          <p:nvPr/>
        </p:nvCxnSpPr>
        <p:spPr>
          <a:xfrm flipV="1">
            <a:off x="3276600" y="711175"/>
            <a:ext cx="1439863" cy="9366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a16="http://schemas.microsoft.com/office/drawing/2014/main" id="{F53C2866-FEE2-4BFB-98C0-475381BDB0F8}"/>
              </a:ext>
            </a:extLst>
          </p:cNvPr>
          <p:cNvCxnSpPr/>
          <p:nvPr/>
        </p:nvCxnSpPr>
        <p:spPr>
          <a:xfrm>
            <a:off x="3851275" y="998513"/>
            <a:ext cx="855663" cy="2809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a16="http://schemas.microsoft.com/office/drawing/2014/main" id="{D9EACC4F-7846-40CD-8285-26BDBEBCAB0B}"/>
              </a:ext>
            </a:extLst>
          </p:cNvPr>
          <p:cNvCxnSpPr/>
          <p:nvPr/>
        </p:nvCxnSpPr>
        <p:spPr>
          <a:xfrm>
            <a:off x="2771775" y="1935138"/>
            <a:ext cx="1944688" cy="6477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80" name="Picture 45" descr="3D_wave_structure">
            <a:extLst>
              <a:ext uri="{FF2B5EF4-FFF2-40B4-BE49-F238E27FC236}">
                <a16:creationId xmlns:a16="http://schemas.microsoft.com/office/drawing/2014/main" id="{4913F23C-F832-49CD-9FDD-9367BD99E9B2}"/>
              </a:ext>
            </a:extLst>
          </p:cNvPr>
          <p:cNvPicPr>
            <a:picLocks noChangeAspect="1" noChangeArrowheads="1"/>
          </p:cNvPicPr>
          <p:nvPr/>
        </p:nvPicPr>
        <p:blipFill>
          <a:blip r:embed="rId4" cstate="print"/>
          <a:srcRect/>
          <a:stretch>
            <a:fillRect/>
          </a:stretch>
        </p:blipFill>
        <p:spPr bwMode="auto">
          <a:xfrm>
            <a:off x="5292725" y="4437038"/>
            <a:ext cx="1665288" cy="2160587"/>
          </a:xfrm>
          <a:prstGeom prst="rect">
            <a:avLst/>
          </a:prstGeom>
          <a:noFill/>
          <a:ln w="9525">
            <a:noFill/>
            <a:miter lim="800000"/>
            <a:headEnd/>
            <a:tailEnd/>
          </a:ln>
        </p:spPr>
      </p:pic>
      <p:sp>
        <p:nvSpPr>
          <p:cNvPr id="81" name="Овал 80">
            <a:extLst>
              <a:ext uri="{FF2B5EF4-FFF2-40B4-BE49-F238E27FC236}">
                <a16:creationId xmlns:a16="http://schemas.microsoft.com/office/drawing/2014/main" id="{60E57FCE-A2DA-4892-842E-3D7E45E95CC2}"/>
              </a:ext>
            </a:extLst>
          </p:cNvPr>
          <p:cNvSpPr/>
          <p:nvPr/>
        </p:nvSpPr>
        <p:spPr>
          <a:xfrm>
            <a:off x="4716463" y="4265588"/>
            <a:ext cx="2736850" cy="2592387"/>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2" name="Прямая соединительная линия 81">
            <a:extLst>
              <a:ext uri="{FF2B5EF4-FFF2-40B4-BE49-F238E27FC236}">
                <a16:creationId xmlns:a16="http://schemas.microsoft.com/office/drawing/2014/main" id="{35810E1D-50F2-4B91-9716-AF19E9216C37}"/>
              </a:ext>
            </a:extLst>
          </p:cNvPr>
          <p:cNvCxnSpPr>
            <a:stCxn id="83" idx="1"/>
          </p:cNvCxnSpPr>
          <p:nvPr/>
        </p:nvCxnSpPr>
        <p:spPr>
          <a:xfrm>
            <a:off x="2987675" y="3644875"/>
            <a:ext cx="1871663" cy="25209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83" name="Овал 82">
            <a:extLst>
              <a:ext uri="{FF2B5EF4-FFF2-40B4-BE49-F238E27FC236}">
                <a16:creationId xmlns:a16="http://schemas.microsoft.com/office/drawing/2014/main" id="{7A2AEF83-9AB2-4B02-A204-07F821B5D738}"/>
              </a:ext>
            </a:extLst>
          </p:cNvPr>
          <p:cNvSpPr/>
          <p:nvPr/>
        </p:nvSpPr>
        <p:spPr>
          <a:xfrm>
            <a:off x="2987675" y="3644875"/>
            <a:ext cx="71438" cy="714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Прямая со стрелкой 83">
            <a:extLst>
              <a:ext uri="{FF2B5EF4-FFF2-40B4-BE49-F238E27FC236}">
                <a16:creationId xmlns:a16="http://schemas.microsoft.com/office/drawing/2014/main" id="{6A904DBD-D490-4B0F-A4C2-1D43207240AD}"/>
              </a:ext>
            </a:extLst>
          </p:cNvPr>
          <p:cNvCxnSpPr/>
          <p:nvPr/>
        </p:nvCxnSpPr>
        <p:spPr>
          <a:xfrm flipV="1">
            <a:off x="684213" y="3611538"/>
            <a:ext cx="2016125" cy="152400"/>
          </a:xfrm>
          <a:prstGeom prst="straightConnector1">
            <a:avLst/>
          </a:prstGeom>
          <a:ln w="5715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a16="http://schemas.microsoft.com/office/drawing/2014/main" id="{C7FCDD63-0EB0-4A43-ABA0-CC809F915124}"/>
              </a:ext>
            </a:extLst>
          </p:cNvPr>
          <p:cNvCxnSpPr/>
          <p:nvPr/>
        </p:nvCxnSpPr>
        <p:spPr>
          <a:xfrm flipV="1">
            <a:off x="4140200" y="620688"/>
            <a:ext cx="0" cy="41767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74">
            <a:extLst>
              <a:ext uri="{FF2B5EF4-FFF2-40B4-BE49-F238E27FC236}">
                <a16:creationId xmlns:a16="http://schemas.microsoft.com/office/drawing/2014/main" id="{1ADF8A92-733F-45DC-A574-13A71B251940}"/>
              </a:ext>
            </a:extLst>
          </p:cNvPr>
          <p:cNvSpPr txBox="1">
            <a:spLocks noChangeArrowheads="1"/>
          </p:cNvSpPr>
          <p:nvPr/>
        </p:nvSpPr>
        <p:spPr bwMode="auto">
          <a:xfrm>
            <a:off x="4211638" y="2679675"/>
            <a:ext cx="773112" cy="461963"/>
          </a:xfrm>
          <a:prstGeom prst="rect">
            <a:avLst/>
          </a:prstGeom>
          <a:noFill/>
          <a:ln w="9525">
            <a:noFill/>
            <a:miter lim="800000"/>
            <a:headEnd/>
            <a:tailEnd/>
          </a:ln>
        </p:spPr>
        <p:txBody>
          <a:bodyPr wrap="none">
            <a:spAutoFit/>
          </a:bodyPr>
          <a:lstStyle/>
          <a:p>
            <a:r>
              <a:rPr lang="en-US" altLang="ru-RU" sz="1200"/>
              <a:t>reflected</a:t>
            </a:r>
          </a:p>
          <a:p>
            <a:r>
              <a:rPr lang="en-US" altLang="ru-RU" sz="1200"/>
              <a:t>beam</a:t>
            </a:r>
          </a:p>
        </p:txBody>
      </p:sp>
      <p:cxnSp>
        <p:nvCxnSpPr>
          <p:cNvPr id="87" name="Прямая со стрелкой 86">
            <a:extLst>
              <a:ext uri="{FF2B5EF4-FFF2-40B4-BE49-F238E27FC236}">
                <a16:creationId xmlns:a16="http://schemas.microsoft.com/office/drawing/2014/main" id="{A48A6C93-2EA0-4E4F-9645-DCB797F0F302}"/>
              </a:ext>
            </a:extLst>
          </p:cNvPr>
          <p:cNvCxnSpPr/>
          <p:nvPr/>
        </p:nvCxnSpPr>
        <p:spPr>
          <a:xfrm flipV="1">
            <a:off x="2700338" y="1747813"/>
            <a:ext cx="1452562" cy="1843087"/>
          </a:xfrm>
          <a:prstGeom prst="straightConnector1">
            <a:avLst/>
          </a:prstGeom>
          <a:ln w="5715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a:extLst>
              <a:ext uri="{FF2B5EF4-FFF2-40B4-BE49-F238E27FC236}">
                <a16:creationId xmlns:a16="http://schemas.microsoft.com/office/drawing/2014/main" id="{EF044FC3-D3F4-4CBA-BCB4-6EE942B93ED9}"/>
              </a:ext>
            </a:extLst>
          </p:cNvPr>
          <p:cNvCxnSpPr/>
          <p:nvPr/>
        </p:nvCxnSpPr>
        <p:spPr>
          <a:xfrm flipV="1">
            <a:off x="4140200" y="1719238"/>
            <a:ext cx="0" cy="1871662"/>
          </a:xfrm>
          <a:prstGeom prst="straightConnector1">
            <a:avLst/>
          </a:prstGeom>
          <a:ln w="5715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9">
            <a:extLst>
              <a:ext uri="{FF2B5EF4-FFF2-40B4-BE49-F238E27FC236}">
                <a16:creationId xmlns:a16="http://schemas.microsoft.com/office/drawing/2014/main" id="{34F389D4-F131-4D1B-8A7D-C270AF28ABCF}"/>
              </a:ext>
            </a:extLst>
          </p:cNvPr>
          <p:cNvCxnSpPr>
            <a:stCxn id="83" idx="1"/>
          </p:cNvCxnSpPr>
          <p:nvPr/>
        </p:nvCxnSpPr>
        <p:spPr>
          <a:xfrm>
            <a:off x="3059113" y="3716313"/>
            <a:ext cx="2952750" cy="5762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Прямоугольник 90">
            <a:extLst>
              <a:ext uri="{FF2B5EF4-FFF2-40B4-BE49-F238E27FC236}">
                <a16:creationId xmlns:a16="http://schemas.microsoft.com/office/drawing/2014/main" id="{514DA882-25C9-4A96-9459-2879AD51F9B2}"/>
              </a:ext>
            </a:extLst>
          </p:cNvPr>
          <p:cNvSpPr/>
          <p:nvPr/>
        </p:nvSpPr>
        <p:spPr>
          <a:xfrm>
            <a:off x="5935449" y="1112963"/>
            <a:ext cx="2987929" cy="646331"/>
          </a:xfrm>
          <a:prstGeom prst="rect">
            <a:avLst/>
          </a:prstGeom>
        </p:spPr>
        <p:txBody>
          <a:bodyPr wrap="square">
            <a:spAutoFit/>
          </a:bodyPr>
          <a:lstStyle/>
          <a:p>
            <a:pPr algn="ctr"/>
            <a:r>
              <a:rPr lang="en-US" sz="1800" b="1" dirty="0">
                <a:solidFill>
                  <a:srgbClr val="FF0000"/>
                </a:solidFill>
              </a:rPr>
              <a:t>Scattering length density </a:t>
            </a:r>
            <a:r>
              <a:rPr lang="ru-RU" sz="1800" b="1" dirty="0">
                <a:solidFill>
                  <a:srgbClr val="FF0000"/>
                </a:solidFill>
              </a:rPr>
              <a:t>(</a:t>
            </a:r>
            <a:r>
              <a:rPr lang="en-US" sz="1800" b="1" dirty="0">
                <a:solidFill>
                  <a:srgbClr val="FF0000"/>
                </a:solidFill>
              </a:rPr>
              <a:t>SLD) for neutrons</a:t>
            </a:r>
            <a:endParaRPr lang="ru-RU" sz="1800" dirty="0">
              <a:solidFill>
                <a:srgbClr val="FF0000"/>
              </a:solidFill>
            </a:endParaRPr>
          </a:p>
        </p:txBody>
      </p:sp>
      <p:graphicFrame>
        <p:nvGraphicFramePr>
          <p:cNvPr id="92" name="Объект 91">
            <a:extLst>
              <a:ext uri="{FF2B5EF4-FFF2-40B4-BE49-F238E27FC236}">
                <a16:creationId xmlns:a16="http://schemas.microsoft.com/office/drawing/2014/main" id="{8C31D25F-FDF8-4542-933D-E7BE47687AC3}"/>
              </a:ext>
            </a:extLst>
          </p:cNvPr>
          <p:cNvGraphicFramePr>
            <a:graphicFrameLocks noChangeAspect="1"/>
          </p:cNvGraphicFramePr>
          <p:nvPr>
            <p:extLst>
              <p:ext uri="{D42A27DB-BD31-4B8C-83A1-F6EECF244321}">
                <p14:modId xmlns:p14="http://schemas.microsoft.com/office/powerpoint/2010/main" val="2103687222"/>
              </p:ext>
            </p:extLst>
          </p:nvPr>
        </p:nvGraphicFramePr>
        <p:xfrm>
          <a:off x="4794250" y="1927200"/>
          <a:ext cx="114300" cy="177800"/>
        </p:xfrm>
        <a:graphic>
          <a:graphicData uri="http://schemas.openxmlformats.org/presentationml/2006/ole">
            <mc:AlternateContent xmlns:mc="http://schemas.openxmlformats.org/markup-compatibility/2006">
              <mc:Choice xmlns:v="urn:schemas-microsoft-com:vml" Requires="v">
                <p:oleObj spid="_x0000_s112663" name="Equation" r:id="rId5" imgW="114120" imgH="177480" progId="Equation.DSMT4">
                  <p:embed/>
                </p:oleObj>
              </mc:Choice>
              <mc:Fallback>
                <p:oleObj name="Equation" r:id="rId5" imgW="114120" imgH="177480" progId="Equation.DSMT4">
                  <p:embed/>
                  <p:pic>
                    <p:nvPicPr>
                      <p:cNvPr id="52" name="Объект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0" y="19272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3" name="Рисунок 92">
            <a:extLst>
              <a:ext uri="{FF2B5EF4-FFF2-40B4-BE49-F238E27FC236}">
                <a16:creationId xmlns:a16="http://schemas.microsoft.com/office/drawing/2014/main" id="{F293211E-28DC-438A-B8C8-CFADED16EFA8}"/>
              </a:ext>
            </a:extLst>
          </p:cNvPr>
          <p:cNvPicPr/>
          <p:nvPr/>
        </p:nvPicPr>
        <p:blipFill>
          <a:blip r:embed="rId7" cstate="print"/>
          <a:srcRect/>
          <a:stretch>
            <a:fillRect/>
          </a:stretch>
        </p:blipFill>
        <p:spPr bwMode="auto">
          <a:xfrm>
            <a:off x="6113729" y="1823128"/>
            <a:ext cx="2477379" cy="877518"/>
          </a:xfrm>
          <a:prstGeom prst="rect">
            <a:avLst/>
          </a:prstGeom>
          <a:noFill/>
        </p:spPr>
      </p:pic>
      <p:pic>
        <p:nvPicPr>
          <p:cNvPr id="94" name="Рисунок 93">
            <a:extLst>
              <a:ext uri="{FF2B5EF4-FFF2-40B4-BE49-F238E27FC236}">
                <a16:creationId xmlns:a16="http://schemas.microsoft.com/office/drawing/2014/main" id="{1E62A73A-2CCF-4E53-B374-1623127D0FCB}"/>
              </a:ext>
            </a:extLst>
          </p:cNvPr>
          <p:cNvPicPr/>
          <p:nvPr/>
        </p:nvPicPr>
        <p:blipFill>
          <a:blip r:embed="rId8" cstate="print"/>
          <a:srcRect/>
          <a:stretch>
            <a:fillRect/>
          </a:stretch>
        </p:blipFill>
        <p:spPr bwMode="auto">
          <a:xfrm>
            <a:off x="1637082" y="5148280"/>
            <a:ext cx="1914525" cy="878205"/>
          </a:xfrm>
          <a:prstGeom prst="rect">
            <a:avLst/>
          </a:prstGeom>
          <a:noFill/>
        </p:spPr>
      </p:pic>
      <p:pic>
        <p:nvPicPr>
          <p:cNvPr id="95" name="Рисунок 94">
            <a:extLst>
              <a:ext uri="{FF2B5EF4-FFF2-40B4-BE49-F238E27FC236}">
                <a16:creationId xmlns:a16="http://schemas.microsoft.com/office/drawing/2014/main" id="{0190FA21-96DF-4CD2-B6AC-4050BDCAF176}"/>
              </a:ext>
            </a:extLst>
          </p:cNvPr>
          <p:cNvPicPr/>
          <p:nvPr/>
        </p:nvPicPr>
        <p:blipFill>
          <a:blip r:embed="rId9" cstate="print"/>
          <a:srcRect/>
          <a:stretch>
            <a:fillRect/>
          </a:stretch>
        </p:blipFill>
        <p:spPr bwMode="auto">
          <a:xfrm>
            <a:off x="6532998" y="3208888"/>
            <a:ext cx="1798320" cy="780415"/>
          </a:xfrm>
          <a:prstGeom prst="rect">
            <a:avLst/>
          </a:prstGeom>
          <a:noFill/>
          <a:ln w="9525">
            <a:noFill/>
            <a:miter lim="800000"/>
            <a:headEnd/>
            <a:tailEnd/>
          </a:ln>
          <a:effectLst/>
        </p:spPr>
      </p:pic>
    </p:spTree>
    <p:extLst>
      <p:ext uri="{BB962C8B-B14F-4D97-AF65-F5344CB8AC3E}">
        <p14:creationId xmlns:p14="http://schemas.microsoft.com/office/powerpoint/2010/main" val="193808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6" name="Группа 8"/>
          <p:cNvGrpSpPr>
            <a:grpSpLocks/>
          </p:cNvGrpSpPr>
          <p:nvPr/>
        </p:nvGrpSpPr>
        <p:grpSpPr bwMode="auto">
          <a:xfrm>
            <a:off x="245160" y="1052736"/>
            <a:ext cx="6337300" cy="4965724"/>
            <a:chOff x="1331640" y="1151156"/>
            <a:chExt cx="6337448" cy="5446196"/>
          </a:xfrm>
        </p:grpSpPr>
        <p:pic>
          <p:nvPicPr>
            <p:cNvPr id="10248" name="Picture 4" descr="fig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151156"/>
              <a:ext cx="6337448" cy="54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292544" y="1989277"/>
              <a:ext cx="1303368" cy="338105"/>
            </a:xfrm>
            <a:prstGeom prst="rect">
              <a:avLst/>
            </a:prstGeom>
            <a:noFill/>
          </p:spPr>
          <p:txBody>
            <a:bodyPr wrap="none">
              <a:spAutoFit/>
            </a:bodyPr>
            <a:lstStyle/>
            <a:p>
              <a:pPr eaLnBrk="1" hangingPunct="1">
                <a:defRPr/>
              </a:pPr>
              <a:r>
                <a:rPr lang="en-US" sz="1600" b="1" dirty="0">
                  <a:solidFill>
                    <a:schemeClr val="accent6">
                      <a:lumMod val="75000"/>
                    </a:schemeClr>
                  </a:solidFill>
                </a:rPr>
                <a:t>Fresnel law</a:t>
              </a:r>
            </a:p>
          </p:txBody>
        </p:sp>
        <p:sp>
          <p:nvSpPr>
            <p:cNvPr id="10250" name="TextBox 8"/>
            <p:cNvSpPr txBox="1">
              <a:spLocks noChangeArrowheads="1"/>
            </p:cNvSpPr>
            <p:nvPr/>
          </p:nvSpPr>
          <p:spPr bwMode="auto">
            <a:xfrm>
              <a:off x="6516688" y="2298700"/>
              <a:ext cx="49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ru-RU" sz="1400">
                  <a:latin typeface="Arial" charset="0"/>
                </a:rPr>
                <a:t>~q</a:t>
              </a:r>
              <a:r>
                <a:rPr lang="en-US" altLang="ru-RU" sz="1400" baseline="30000">
                  <a:latin typeface="Arial" charset="0"/>
                </a:rPr>
                <a:t>-4</a:t>
              </a:r>
            </a:p>
          </p:txBody>
        </p:sp>
      </p:grpSp>
      <p:sp>
        <p:nvSpPr>
          <p:cNvPr id="11" name="TextBox 5"/>
          <p:cNvSpPr txBox="1">
            <a:spLocks noChangeArrowheads="1"/>
          </p:cNvSpPr>
          <p:nvPr/>
        </p:nvSpPr>
        <p:spPr bwMode="auto">
          <a:xfrm rot="16200000">
            <a:off x="1305227" y="3308397"/>
            <a:ext cx="26638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ru-RU" sz="1800" dirty="0">
                <a:latin typeface="Arial" charset="0"/>
              </a:rPr>
              <a:t>Reflectivity</a:t>
            </a:r>
          </a:p>
        </p:txBody>
      </p:sp>
      <p:sp>
        <p:nvSpPr>
          <p:cNvPr id="2" name="Прямоугольник 1"/>
          <p:cNvSpPr/>
          <p:nvPr/>
        </p:nvSpPr>
        <p:spPr>
          <a:xfrm>
            <a:off x="6444208" y="1558018"/>
            <a:ext cx="2236064" cy="646331"/>
          </a:xfrm>
          <a:prstGeom prst="rect">
            <a:avLst/>
          </a:prstGeom>
        </p:spPr>
        <p:txBody>
          <a:bodyPr wrap="square">
            <a:spAutoFit/>
          </a:bodyPr>
          <a:lstStyle/>
          <a:p>
            <a:pPr algn="ctr"/>
            <a:r>
              <a:rPr lang="en-US" sz="1800" b="1" dirty="0">
                <a:solidFill>
                  <a:srgbClr val="006600"/>
                </a:solidFill>
              </a:rPr>
              <a:t>two semi-infinite mediums</a:t>
            </a:r>
          </a:p>
        </p:txBody>
      </p:sp>
      <p:sp>
        <p:nvSpPr>
          <p:cNvPr id="13" name="Прямоугольник 12"/>
          <p:cNvSpPr/>
          <p:nvPr/>
        </p:nvSpPr>
        <p:spPr>
          <a:xfrm>
            <a:off x="6660232" y="3204910"/>
            <a:ext cx="1088760" cy="369332"/>
          </a:xfrm>
          <a:prstGeom prst="rect">
            <a:avLst/>
          </a:prstGeom>
        </p:spPr>
        <p:txBody>
          <a:bodyPr wrap="none">
            <a:spAutoFit/>
          </a:bodyPr>
          <a:lstStyle/>
          <a:p>
            <a:pPr algn="ctr"/>
            <a:r>
              <a:rPr lang="en-US" sz="1800" b="1" dirty="0">
                <a:solidFill>
                  <a:srgbClr val="006600"/>
                </a:solidFill>
              </a:rPr>
              <a:t>one layer</a:t>
            </a:r>
            <a:endParaRPr lang="ru-RU" sz="1800" b="1" dirty="0">
              <a:solidFill>
                <a:srgbClr val="006600"/>
              </a:solidFill>
            </a:endParaRPr>
          </a:p>
        </p:txBody>
      </p:sp>
      <p:sp>
        <p:nvSpPr>
          <p:cNvPr id="3" name="Прямоугольник 2"/>
          <p:cNvSpPr/>
          <p:nvPr/>
        </p:nvSpPr>
        <p:spPr>
          <a:xfrm>
            <a:off x="6444208" y="4819864"/>
            <a:ext cx="2565475" cy="369332"/>
          </a:xfrm>
          <a:prstGeom prst="rect">
            <a:avLst/>
          </a:prstGeom>
        </p:spPr>
        <p:txBody>
          <a:bodyPr wrap="square">
            <a:spAutoFit/>
          </a:bodyPr>
          <a:lstStyle/>
          <a:p>
            <a:pPr algn="ctr"/>
            <a:r>
              <a:rPr lang="en-US" sz="1800" b="1" dirty="0">
                <a:solidFill>
                  <a:srgbClr val="006600"/>
                </a:solidFill>
              </a:rPr>
              <a:t>periodic multilayers</a:t>
            </a:r>
            <a:endParaRPr lang="ru-RU" sz="1800" b="1" dirty="0">
              <a:solidFill>
                <a:srgbClr val="006600"/>
              </a:solidFill>
            </a:endParaRPr>
          </a:p>
        </p:txBody>
      </p:sp>
      <p:sp>
        <p:nvSpPr>
          <p:cNvPr id="4" name="Rectangle 14"/>
          <p:cNvSpPr>
            <a:spLocks noChangeArrowheads="1"/>
          </p:cNvSpPr>
          <p:nvPr/>
        </p:nvSpPr>
        <p:spPr bwMode="auto">
          <a:xfrm>
            <a:off x="107504" y="6448980"/>
            <a:ext cx="8928919"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algn="l" eaLnBrk="0" hangingPunct="0"/>
            <a:r>
              <a:rPr kumimoji="0" lang="en-US" altLang="ru-RU" b="1" i="0" u="none" strike="noStrike" cap="none" normalizeH="0" baseline="0" dirty="0">
                <a:ln>
                  <a:noFill/>
                </a:ln>
                <a:solidFill>
                  <a:srgbClr val="FF0000"/>
                </a:solidFill>
                <a:effectLst/>
                <a:cs typeface="Courier New" panose="02070309020205020404" pitchFamily="49" charset="0"/>
              </a:rPr>
              <a:t>Reflected </a:t>
            </a:r>
            <a:r>
              <a:rPr kumimoji="0" lang="ru-RU" altLang="ru-RU" b="1" i="0" u="none" strike="noStrike" cap="none" normalizeH="0" baseline="0" dirty="0" err="1">
                <a:ln>
                  <a:noFill/>
                </a:ln>
                <a:solidFill>
                  <a:srgbClr val="FF0000"/>
                </a:solidFill>
                <a:effectLst/>
                <a:cs typeface="Courier New" panose="02070309020205020404" pitchFamily="49" charset="0"/>
              </a:rPr>
              <a:t>intensity</a:t>
            </a:r>
            <a:r>
              <a:rPr kumimoji="0" lang="ru-RU" altLang="ru-RU" b="1" i="0" u="none" strike="noStrike" cap="none" normalizeH="0" baseline="0" dirty="0">
                <a:ln>
                  <a:noFill/>
                </a:ln>
                <a:solidFill>
                  <a:srgbClr val="FF0000"/>
                </a:solidFill>
                <a:effectLst/>
                <a:cs typeface="Courier New" panose="02070309020205020404" pitchFamily="49" charset="0"/>
              </a:rPr>
              <a:t> -&gt; </a:t>
            </a:r>
            <a:r>
              <a:rPr kumimoji="0" lang="en-US" altLang="ru-RU" b="1" i="0" u="none" strike="noStrike" cap="none" normalizeH="0" baseline="0" dirty="0">
                <a:ln>
                  <a:noFill/>
                </a:ln>
                <a:solidFill>
                  <a:srgbClr val="FF0000"/>
                </a:solidFill>
                <a:effectLst/>
                <a:cs typeface="Courier New" panose="02070309020205020404" pitchFamily="49" charset="0"/>
              </a:rPr>
              <a:t>R</a:t>
            </a:r>
            <a:r>
              <a:rPr kumimoji="0" lang="ru-RU" altLang="ru-RU" b="1" i="0" u="none" strike="noStrike" cap="none" normalizeH="0" baseline="0" dirty="0" err="1">
                <a:ln>
                  <a:noFill/>
                </a:ln>
                <a:solidFill>
                  <a:srgbClr val="FF0000"/>
                </a:solidFill>
                <a:effectLst/>
                <a:cs typeface="Courier New" panose="02070309020205020404" pitchFamily="49" charset="0"/>
              </a:rPr>
              <a:t>eflectivity</a:t>
            </a:r>
            <a:r>
              <a:rPr kumimoji="0" lang="ru-RU" altLang="ru-RU" b="1" i="0" u="none" strike="noStrike" cap="none" normalizeH="0" baseline="0" dirty="0">
                <a:ln>
                  <a:noFill/>
                </a:ln>
                <a:solidFill>
                  <a:srgbClr val="FF0000"/>
                </a:solidFill>
                <a:effectLst/>
                <a:cs typeface="Courier New" panose="02070309020205020404" pitchFamily="49" charset="0"/>
              </a:rPr>
              <a:t> -&gt; </a:t>
            </a:r>
            <a:r>
              <a:rPr kumimoji="0" lang="ru-RU" altLang="ru-RU" b="1" i="0" u="none" strike="noStrike" cap="none" normalizeH="0" baseline="0" dirty="0" err="1">
                <a:ln>
                  <a:noFill/>
                </a:ln>
                <a:solidFill>
                  <a:srgbClr val="FF0000"/>
                </a:solidFill>
                <a:effectLst/>
                <a:cs typeface="Courier New" panose="02070309020205020404" pitchFamily="49" charset="0"/>
              </a:rPr>
              <a:t>depth</a:t>
            </a:r>
            <a:r>
              <a:rPr kumimoji="0" lang="ru-RU" altLang="ru-RU" b="1" i="0" u="none" strike="noStrike" cap="none" normalizeH="0" baseline="0" dirty="0">
                <a:ln>
                  <a:noFill/>
                </a:ln>
                <a:solidFill>
                  <a:srgbClr val="FF0000"/>
                </a:solidFill>
                <a:effectLst/>
                <a:cs typeface="Courier New" panose="02070309020205020404" pitchFamily="49" charset="0"/>
              </a:rPr>
              <a:t> </a:t>
            </a:r>
            <a:r>
              <a:rPr lang="ru-RU" altLang="ru-RU" b="1" dirty="0" err="1">
                <a:solidFill>
                  <a:srgbClr val="FF0000"/>
                </a:solidFill>
                <a:cs typeface="Courier New" panose="02070309020205020404" pitchFamily="49" charset="0"/>
              </a:rPr>
              <a:t>scattering</a:t>
            </a:r>
            <a:r>
              <a:rPr lang="ru-RU" altLang="ru-RU" b="1" dirty="0">
                <a:solidFill>
                  <a:srgbClr val="FF0000"/>
                </a:solidFill>
                <a:cs typeface="Courier New" panose="02070309020205020404" pitchFamily="49" charset="0"/>
              </a:rPr>
              <a:t> </a:t>
            </a:r>
            <a:r>
              <a:rPr lang="ru-RU" altLang="ru-RU" b="1" dirty="0" err="1">
                <a:solidFill>
                  <a:srgbClr val="FF0000"/>
                </a:solidFill>
                <a:cs typeface="Courier New" panose="02070309020205020404" pitchFamily="49" charset="0"/>
              </a:rPr>
              <a:t>length</a:t>
            </a:r>
            <a:r>
              <a:rPr lang="ru-RU" altLang="ru-RU" b="1" dirty="0">
                <a:solidFill>
                  <a:srgbClr val="FF0000"/>
                </a:solidFill>
                <a:cs typeface="Courier New" panose="02070309020205020404" pitchFamily="49" charset="0"/>
              </a:rPr>
              <a:t> </a:t>
            </a:r>
            <a:r>
              <a:rPr lang="ru-RU" altLang="ru-RU" b="1" dirty="0" err="1">
                <a:solidFill>
                  <a:srgbClr val="FF0000"/>
                </a:solidFill>
                <a:cs typeface="Courier New" panose="02070309020205020404" pitchFamily="49" charset="0"/>
              </a:rPr>
              <a:t>density</a:t>
            </a:r>
            <a:r>
              <a:rPr lang="ru-RU" altLang="ru-RU" b="1" dirty="0">
                <a:solidFill>
                  <a:srgbClr val="FF0000"/>
                </a:solidFill>
                <a:cs typeface="Courier New" panose="02070309020205020404" pitchFamily="49" charset="0"/>
              </a:rPr>
              <a:t> </a:t>
            </a:r>
            <a:r>
              <a:rPr lang="en-US" altLang="ru-RU" b="1" dirty="0">
                <a:solidFill>
                  <a:srgbClr val="FF0000"/>
                </a:solidFill>
                <a:cs typeface="Courier New" panose="02070309020205020404" pitchFamily="49" charset="0"/>
              </a:rPr>
              <a:t>(</a:t>
            </a:r>
            <a:r>
              <a:rPr lang="ru-RU" altLang="ru-RU" b="1" dirty="0">
                <a:solidFill>
                  <a:srgbClr val="FF0000"/>
                </a:solidFill>
                <a:cs typeface="Courier New" panose="02070309020205020404" pitchFamily="49" charset="0"/>
              </a:rPr>
              <a:t>SLD</a:t>
            </a:r>
            <a:r>
              <a:rPr lang="en-US" altLang="ru-RU" b="1" dirty="0">
                <a:solidFill>
                  <a:srgbClr val="FF0000"/>
                </a:solidFill>
                <a:cs typeface="Courier New" panose="02070309020205020404" pitchFamily="49" charset="0"/>
              </a:rPr>
              <a:t>)</a:t>
            </a:r>
            <a:r>
              <a:rPr lang="ru-RU" altLang="ru-RU" b="1" dirty="0">
                <a:solidFill>
                  <a:srgbClr val="FF0000"/>
                </a:solidFill>
                <a:cs typeface="Courier New" panose="02070309020205020404" pitchFamily="49" charset="0"/>
              </a:rPr>
              <a:t> </a:t>
            </a:r>
            <a:r>
              <a:rPr kumimoji="0" lang="ru-RU" altLang="ru-RU" b="1" i="0" u="none" strike="noStrike" cap="none" normalizeH="0" baseline="0" dirty="0" err="1">
                <a:ln>
                  <a:noFill/>
                </a:ln>
                <a:solidFill>
                  <a:srgbClr val="FF0000"/>
                </a:solidFill>
                <a:effectLst/>
                <a:cs typeface="Courier New" panose="02070309020205020404" pitchFamily="49" charset="0"/>
              </a:rPr>
              <a:t>profile</a:t>
            </a:r>
            <a:r>
              <a:rPr kumimoji="0" lang="ru-RU" altLang="ru-RU" sz="1600" b="1" i="0" u="none" strike="noStrike" cap="none" normalizeH="0" baseline="0" dirty="0">
                <a:ln>
                  <a:noFill/>
                </a:ln>
                <a:solidFill>
                  <a:srgbClr val="FF0000"/>
                </a:solidFill>
                <a:effectLst/>
              </a:rPr>
              <a:t> </a:t>
            </a:r>
            <a:endParaRPr kumimoji="0" lang="ru-RU" altLang="ru-RU" sz="4400" b="1" i="0" u="none" strike="noStrike" cap="none" normalizeH="0" baseline="0" dirty="0">
              <a:ln>
                <a:noFill/>
              </a:ln>
              <a:solidFill>
                <a:srgbClr val="FF0000"/>
              </a:solidFill>
              <a:effectLst/>
            </a:endParaRPr>
          </a:p>
        </p:txBody>
      </p:sp>
      <p:sp>
        <p:nvSpPr>
          <p:cNvPr id="14" name="TextBox 13"/>
          <p:cNvSpPr txBox="1"/>
          <p:nvPr/>
        </p:nvSpPr>
        <p:spPr>
          <a:xfrm>
            <a:off x="0" y="35913"/>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Specular reflection: obtained information</a:t>
            </a:r>
            <a:endParaRPr lang="ru-RU" sz="3200" b="1"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179488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Samples preparation</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Picture 2">
            <a:extLst>
              <a:ext uri="{FF2B5EF4-FFF2-40B4-BE49-F238E27FC236}">
                <a16:creationId xmlns:a16="http://schemas.microsoft.com/office/drawing/2014/main" id="{6F3C2BBF-7168-4947-8420-E2E6B4D705DC}"/>
              </a:ext>
            </a:extLst>
          </p:cNvPr>
          <p:cNvPicPr>
            <a:picLocks noChangeAspect="1" noChangeArrowheads="1"/>
          </p:cNvPicPr>
          <p:nvPr/>
        </p:nvPicPr>
        <p:blipFill>
          <a:blip r:embed="rId3" cstate="print"/>
          <a:srcRect/>
          <a:stretch>
            <a:fillRect/>
          </a:stretch>
        </p:blipFill>
        <p:spPr bwMode="auto">
          <a:xfrm>
            <a:off x="35496" y="1052736"/>
            <a:ext cx="4606090" cy="5199764"/>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E000FDD1-B2E2-4626-B3F0-0EFB31BA607A}"/>
              </a:ext>
            </a:extLst>
          </p:cNvPr>
          <p:cNvSpPr txBox="1"/>
          <p:nvPr/>
        </p:nvSpPr>
        <p:spPr>
          <a:xfrm>
            <a:off x="1598801" y="671703"/>
            <a:ext cx="1479480" cy="338554"/>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Spin coating</a:t>
            </a:r>
            <a:endParaRPr lang="ru-RU" sz="1600" b="1"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AE9457B9-31BF-4887-A6E5-ED84F6A4B45A}"/>
              </a:ext>
            </a:extLst>
          </p:cNvPr>
          <p:cNvSpPr txBox="1"/>
          <p:nvPr/>
        </p:nvSpPr>
        <p:spPr>
          <a:xfrm>
            <a:off x="5465800" y="671703"/>
            <a:ext cx="2866880" cy="338554"/>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Aggregation in solutions</a:t>
            </a:r>
            <a:endParaRPr lang="ru-RU" sz="1600" b="1" dirty="0">
              <a:effectLst>
                <a:outerShdw blurRad="38100" dist="38100" dir="2700000" algn="tl">
                  <a:srgbClr val="000000">
                    <a:alpha val="43137"/>
                  </a:srgbClr>
                </a:outerShdw>
              </a:effectLst>
            </a:endParaRPr>
          </a:p>
        </p:txBody>
      </p:sp>
      <p:sp>
        <p:nvSpPr>
          <p:cNvPr id="13" name="Rectangle 50">
            <a:extLst>
              <a:ext uri="{FF2B5EF4-FFF2-40B4-BE49-F238E27FC236}">
                <a16:creationId xmlns:a16="http://schemas.microsoft.com/office/drawing/2014/main" id="{9DDB9680-4EDC-4CB7-A8C7-E2FB622DB5D7}"/>
              </a:ext>
            </a:extLst>
          </p:cNvPr>
          <p:cNvSpPr/>
          <p:nvPr/>
        </p:nvSpPr>
        <p:spPr>
          <a:xfrm>
            <a:off x="5436096" y="1123215"/>
            <a:ext cx="3026763" cy="2233777"/>
          </a:xfrm>
          <a:prstGeom prst="rect">
            <a:avLst/>
          </a:prstGeom>
          <a:solidFill>
            <a:srgbClr val="E20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descr="Dashed horizontal">
            <a:extLst>
              <a:ext uri="{FF2B5EF4-FFF2-40B4-BE49-F238E27FC236}">
                <a16:creationId xmlns:a16="http://schemas.microsoft.com/office/drawing/2014/main" id="{0FA15DF3-35E6-4D0A-B2A1-543EBB9939AF}"/>
              </a:ext>
            </a:extLst>
          </p:cNvPr>
          <p:cNvSpPr>
            <a:spLocks noChangeArrowheads="1"/>
          </p:cNvSpPr>
          <p:nvPr/>
        </p:nvSpPr>
        <p:spPr bwMode="auto">
          <a:xfrm>
            <a:off x="5423243" y="1211200"/>
            <a:ext cx="3039616" cy="2145792"/>
          </a:xfrm>
          <a:prstGeom prst="rect">
            <a:avLst/>
          </a:prstGeom>
          <a:noFill/>
          <a:ln>
            <a:noFill/>
          </a:ln>
        </p:spPr>
        <p:txBody>
          <a:bodyPr wrap="none" anchor="ctr"/>
          <a:lstStyle/>
          <a:p>
            <a:pPr algn="ctr"/>
            <a:endParaRPr lang="ru-RU" sz="2400" b="1"/>
          </a:p>
        </p:txBody>
      </p:sp>
      <p:pic>
        <p:nvPicPr>
          <p:cNvPr id="15" name="Picture 20">
            <a:extLst>
              <a:ext uri="{FF2B5EF4-FFF2-40B4-BE49-F238E27FC236}">
                <a16:creationId xmlns:a16="http://schemas.microsoft.com/office/drawing/2014/main" id="{AFA5748A-707D-4DC0-A3F2-09FE22363B0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2370" y="1298780"/>
            <a:ext cx="312690" cy="3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a:extLst>
              <a:ext uri="{FF2B5EF4-FFF2-40B4-BE49-F238E27FC236}">
                <a16:creationId xmlns:a16="http://schemas.microsoft.com/office/drawing/2014/main" id="{469AFE09-DD46-4D87-B47B-DA8398F7880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4713" y="1877321"/>
            <a:ext cx="375040" cy="3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4">
            <a:extLst>
              <a:ext uri="{FF2B5EF4-FFF2-40B4-BE49-F238E27FC236}">
                <a16:creationId xmlns:a16="http://schemas.microsoft.com/office/drawing/2014/main" id="{E14F705D-F37A-4AE1-9D9B-6AFE141BFE8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7193" y="2719406"/>
            <a:ext cx="375040" cy="3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7">
            <a:extLst>
              <a:ext uri="{FF2B5EF4-FFF2-40B4-BE49-F238E27FC236}">
                <a16:creationId xmlns:a16="http://schemas.microsoft.com/office/drawing/2014/main" id="{526A3206-B31A-4A4A-92AB-3872CC2F32E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5603" y="2557508"/>
            <a:ext cx="294250" cy="3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958D17E5-28F1-4AB3-99DF-05D2ECC5796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5966" y="1720033"/>
            <a:ext cx="375040" cy="3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a:extLst>
              <a:ext uri="{FF2B5EF4-FFF2-40B4-BE49-F238E27FC236}">
                <a16:creationId xmlns:a16="http://schemas.microsoft.com/office/drawing/2014/main" id="{4E0952AC-5D3D-4D9F-8CE4-644EA18F144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3771" y="2237381"/>
            <a:ext cx="294250" cy="3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a:extLst>
              <a:ext uri="{FF2B5EF4-FFF2-40B4-BE49-F238E27FC236}">
                <a16:creationId xmlns:a16="http://schemas.microsoft.com/office/drawing/2014/main" id="{2597D432-2137-4F42-8BD5-11F63EDA589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3682" y="1696990"/>
            <a:ext cx="358742" cy="3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a:extLst>
              <a:ext uri="{FF2B5EF4-FFF2-40B4-BE49-F238E27FC236}">
                <a16:creationId xmlns:a16="http://schemas.microsoft.com/office/drawing/2014/main" id="{942AB2F7-A53B-4D2A-BC87-57EA3835E8A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7018" y="1298780"/>
            <a:ext cx="312690" cy="3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a:extLst>
              <a:ext uri="{FF2B5EF4-FFF2-40B4-BE49-F238E27FC236}">
                <a16:creationId xmlns:a16="http://schemas.microsoft.com/office/drawing/2014/main" id="{CFECE21D-5B24-46F8-B9BF-B1D9714B9E7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6706" y="1218222"/>
            <a:ext cx="312690" cy="3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a:extLst>
              <a:ext uri="{FF2B5EF4-FFF2-40B4-BE49-F238E27FC236}">
                <a16:creationId xmlns:a16="http://schemas.microsoft.com/office/drawing/2014/main" id="{55FEAF2A-0465-4AD3-981C-03DB80B7142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3764" y="1753303"/>
            <a:ext cx="312690" cy="3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0">
            <a:extLst>
              <a:ext uri="{FF2B5EF4-FFF2-40B4-BE49-F238E27FC236}">
                <a16:creationId xmlns:a16="http://schemas.microsoft.com/office/drawing/2014/main" id="{29E32F91-8E18-4F2F-9394-7DED8413C92A}"/>
              </a:ext>
            </a:extLst>
          </p:cNvPr>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18060" y="2950171"/>
            <a:ext cx="312690" cy="3284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26" name="Picture 20">
            <a:extLst>
              <a:ext uri="{FF2B5EF4-FFF2-40B4-BE49-F238E27FC236}">
                <a16:creationId xmlns:a16="http://schemas.microsoft.com/office/drawing/2014/main" id="{C746BE36-75B5-4875-ABDB-F9E2D02D639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4016" y="2621721"/>
            <a:ext cx="312690" cy="3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a:extLst>
              <a:ext uri="{FF2B5EF4-FFF2-40B4-BE49-F238E27FC236}">
                <a16:creationId xmlns:a16="http://schemas.microsoft.com/office/drawing/2014/main" id="{FFCC7AD3-BDCC-429F-9158-541F40F0DC3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2895" y="2216153"/>
            <a:ext cx="312690" cy="3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a:extLst>
              <a:ext uri="{FF2B5EF4-FFF2-40B4-BE49-F238E27FC236}">
                <a16:creationId xmlns:a16="http://schemas.microsoft.com/office/drawing/2014/main" id="{1A1740E5-B974-42B7-BDA1-B6AA668AEFC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7063" y="1315397"/>
            <a:ext cx="312690" cy="32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a:extLst>
              <a:ext uri="{FF2B5EF4-FFF2-40B4-BE49-F238E27FC236}">
                <a16:creationId xmlns:a16="http://schemas.microsoft.com/office/drawing/2014/main" id="{C986F62E-9FE1-4DFC-AB59-A2BB9886100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6218" y="2916901"/>
            <a:ext cx="375040" cy="3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BCB26E27-F64C-4FF4-A29E-2EE5D424B690}"/>
              </a:ext>
            </a:extLst>
          </p:cNvPr>
          <p:cNvPicPr>
            <a:picLocks noChangeAspect="1"/>
          </p:cNvPicPr>
          <p:nvPr/>
        </p:nvPicPr>
        <p:blipFill>
          <a:blip r:embed="rId10"/>
          <a:stretch>
            <a:fillRect/>
          </a:stretch>
        </p:blipFill>
        <p:spPr>
          <a:xfrm>
            <a:off x="4857277" y="3837581"/>
            <a:ext cx="4031551" cy="2624534"/>
          </a:xfrm>
          <a:prstGeom prst="rect">
            <a:avLst/>
          </a:prstGeom>
        </p:spPr>
      </p:pic>
      <p:sp>
        <p:nvSpPr>
          <p:cNvPr id="30" name="TextBox 29">
            <a:extLst>
              <a:ext uri="{FF2B5EF4-FFF2-40B4-BE49-F238E27FC236}">
                <a16:creationId xmlns:a16="http://schemas.microsoft.com/office/drawing/2014/main" id="{5883343B-6DBE-45BB-AA36-7F831392C88E}"/>
              </a:ext>
            </a:extLst>
          </p:cNvPr>
          <p:cNvSpPr txBox="1"/>
          <p:nvPr/>
        </p:nvSpPr>
        <p:spPr>
          <a:xfrm>
            <a:off x="5509611" y="3513054"/>
            <a:ext cx="2866880" cy="338554"/>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Phase diagram</a:t>
            </a:r>
            <a:endParaRPr lang="ru-RU"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42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mph" presetSubtype="2" fill="hold" nodeType="withEffect">
                                  <p:stCondLst>
                                    <p:cond delay="0"/>
                                  </p:stCondLst>
                                  <p:childTnLst>
                                    <p:animClr clrSpc="rgb" dir="cw">
                                      <p:cBhvr>
                                        <p:cTn id="9" dur="2000" fill="hold"/>
                                        <p:tgtEl>
                                          <p:spTgt spid="13"/>
                                        </p:tgtEl>
                                        <p:attrNameLst>
                                          <p:attrName>fillcolor</p:attrName>
                                        </p:attrNameLst>
                                      </p:cBhvr>
                                      <p:to>
                                        <a:srgbClr val="FF33CC"/>
                                      </p:to>
                                    </p:animClr>
                                    <p:set>
                                      <p:cBhvr>
                                        <p:cTn id="10" dur="2000" fill="hold"/>
                                        <p:tgtEl>
                                          <p:spTgt spid="13"/>
                                        </p:tgtEl>
                                        <p:attrNameLst>
                                          <p:attrName>fill.type</p:attrName>
                                        </p:attrNameLst>
                                      </p:cBhvr>
                                      <p:to>
                                        <p:strVal val="solid"/>
                                      </p:to>
                                    </p:set>
                                    <p:set>
                                      <p:cBhvr>
                                        <p:cTn id="11" dur="2000" fill="hold"/>
                                        <p:tgtEl>
                                          <p:spTgt spid="13"/>
                                        </p:tgtEl>
                                        <p:attrNameLst>
                                          <p:attrName>fill.on</p:attrName>
                                        </p:attrNameLst>
                                      </p:cBhvr>
                                      <p:to>
                                        <p:strVal val="true"/>
                                      </p:to>
                                    </p:set>
                                  </p:childTnLst>
                                </p:cTn>
                              </p:par>
                              <p:par>
                                <p:cTn id="12" presetID="42" presetClass="path" presetSubtype="0" accel="50000" decel="50000" fill="hold" nodeType="withEffect">
                                  <p:stCondLst>
                                    <p:cond delay="0"/>
                                  </p:stCondLst>
                                  <p:childTnLst>
                                    <p:animMotion origin="layout" path="M 4.16667E-6 -1.48148E-6 L -0.02934 -0.05764 " pathEditMode="relative" rAng="0" ptsTypes="AA">
                                      <p:cBhvr>
                                        <p:cTn id="13" dur="1000" fill="hold"/>
                                        <p:tgtEl>
                                          <p:spTgt spid="17"/>
                                        </p:tgtEl>
                                        <p:attrNameLst>
                                          <p:attrName>ppt_x</p:attrName>
                                          <p:attrName>ppt_y</p:attrName>
                                        </p:attrNameLst>
                                      </p:cBhvr>
                                      <p:rCtr x="-1476" y="-2894"/>
                                    </p:animMotion>
                                  </p:childTnLst>
                                </p:cTn>
                              </p:par>
                              <p:par>
                                <p:cTn id="14" presetID="42" presetClass="path" presetSubtype="0" accel="50000" decel="50000" fill="hold" nodeType="withEffect">
                                  <p:stCondLst>
                                    <p:cond delay="0"/>
                                  </p:stCondLst>
                                  <p:childTnLst>
                                    <p:animMotion origin="layout" path="M 4.44444E-6 -4.44444E-6 L 0.00833 0.07662 " pathEditMode="relative" rAng="0" ptsTypes="AA">
                                      <p:cBhvr>
                                        <p:cTn id="15" dur="1000" fill="hold"/>
                                        <p:tgtEl>
                                          <p:spTgt spid="15"/>
                                        </p:tgtEl>
                                        <p:attrNameLst>
                                          <p:attrName>ppt_x</p:attrName>
                                          <p:attrName>ppt_y</p:attrName>
                                        </p:attrNameLst>
                                      </p:cBhvr>
                                      <p:rCtr x="417" y="3819"/>
                                    </p:animMotion>
                                  </p:childTnLst>
                                </p:cTn>
                              </p:par>
                              <p:par>
                                <p:cTn id="16" presetID="42" presetClass="path" presetSubtype="0" accel="50000" decel="50000" fill="hold" nodeType="withEffect">
                                  <p:stCondLst>
                                    <p:cond delay="0"/>
                                  </p:stCondLst>
                                  <p:childTnLst>
                                    <p:animMotion origin="layout" path="M 4.44444E-6 -3.7037E-7 L 0.00416 -0.08333 " pathEditMode="relative" rAng="0" ptsTypes="AA">
                                      <p:cBhvr>
                                        <p:cTn id="17" dur="1000" fill="hold"/>
                                        <p:tgtEl>
                                          <p:spTgt spid="18"/>
                                        </p:tgtEl>
                                        <p:attrNameLst>
                                          <p:attrName>ppt_x</p:attrName>
                                          <p:attrName>ppt_y</p:attrName>
                                        </p:attrNameLst>
                                      </p:cBhvr>
                                      <p:rCtr x="208" y="-4167"/>
                                    </p:animMotion>
                                  </p:childTnLst>
                                </p:cTn>
                              </p:par>
                              <p:par>
                                <p:cTn id="18" presetID="42" presetClass="path" presetSubtype="0" accel="50000" decel="50000" fill="hold" nodeType="withEffect">
                                  <p:stCondLst>
                                    <p:cond delay="0"/>
                                  </p:stCondLst>
                                  <p:childTnLst>
                                    <p:animMotion origin="layout" path="M -1.94444E-6 3.7037E-6 L -0.04982 0.02083 " pathEditMode="relative" rAng="0" ptsTypes="AA">
                                      <p:cBhvr>
                                        <p:cTn id="19" dur="1000" fill="hold"/>
                                        <p:tgtEl>
                                          <p:spTgt spid="16"/>
                                        </p:tgtEl>
                                        <p:attrNameLst>
                                          <p:attrName>ppt_x</p:attrName>
                                          <p:attrName>ppt_y</p:attrName>
                                        </p:attrNameLst>
                                      </p:cBhvr>
                                      <p:rCtr x="-2500" y="1042"/>
                                    </p:animMotion>
                                  </p:childTnLst>
                                </p:cTn>
                              </p:par>
                              <p:par>
                                <p:cTn id="20" presetID="42" presetClass="path" presetSubtype="0" accel="50000" decel="50000" fill="hold" nodeType="withEffect">
                                  <p:stCondLst>
                                    <p:cond delay="0"/>
                                  </p:stCondLst>
                                  <p:childTnLst>
                                    <p:animMotion origin="layout" path="M 5.55556E-7 1.85185E-6 L 0.02674 0.02153 " pathEditMode="relative" rAng="0" ptsTypes="AA">
                                      <p:cBhvr>
                                        <p:cTn id="21" dur="1000" fill="hold"/>
                                        <p:tgtEl>
                                          <p:spTgt spid="19"/>
                                        </p:tgtEl>
                                        <p:attrNameLst>
                                          <p:attrName>ppt_x</p:attrName>
                                          <p:attrName>ppt_y</p:attrName>
                                        </p:attrNameLst>
                                      </p:cBhvr>
                                      <p:rCtr x="1337" y="1065"/>
                                    </p:animMotion>
                                  </p:childTnLst>
                                </p:cTn>
                              </p:par>
                              <p:par>
                                <p:cTn id="22" presetID="42" presetClass="path" presetSubtype="0" accel="50000" decel="50000" fill="hold" nodeType="withEffect">
                                  <p:stCondLst>
                                    <p:cond delay="0"/>
                                  </p:stCondLst>
                                  <p:childTnLst>
                                    <p:animMotion origin="layout" path="M 5.55556E-7 -1.11111E-6 L -0.00833 -0.05555 " pathEditMode="relative" rAng="0" ptsTypes="AA">
                                      <p:cBhvr>
                                        <p:cTn id="23" dur="1000" fill="hold"/>
                                        <p:tgtEl>
                                          <p:spTgt spid="20"/>
                                        </p:tgtEl>
                                        <p:attrNameLst>
                                          <p:attrName>ppt_x</p:attrName>
                                          <p:attrName>ppt_y</p:attrName>
                                        </p:attrNameLst>
                                      </p:cBhvr>
                                      <p:rCtr x="-417" y="-2778"/>
                                    </p:animMotion>
                                  </p:childTnLst>
                                </p:cTn>
                              </p:par>
                              <p:par>
                                <p:cTn id="24" presetID="42" presetClass="path" presetSubtype="0" accel="50000" decel="50000" fill="hold" nodeType="withEffect">
                                  <p:stCondLst>
                                    <p:cond delay="0"/>
                                  </p:stCondLst>
                                  <p:childTnLst>
                                    <p:animMotion origin="layout" path="M -2.5E-6 0 L 0.04757 0.03727 " pathEditMode="relative" rAng="0" ptsTypes="AA">
                                      <p:cBhvr>
                                        <p:cTn id="25" dur="1000" fill="hold"/>
                                        <p:tgtEl>
                                          <p:spTgt spid="21"/>
                                        </p:tgtEl>
                                        <p:attrNameLst>
                                          <p:attrName>ppt_x</p:attrName>
                                          <p:attrName>ppt_y</p:attrName>
                                        </p:attrNameLst>
                                      </p:cBhvr>
                                      <p:rCtr x="2378" y="1852"/>
                                    </p:animMotion>
                                  </p:childTnLst>
                                </p:cTn>
                              </p:par>
                              <p:par>
                                <p:cTn id="26" presetID="42" presetClass="path" presetSubtype="0" accel="50000" decel="50000" fill="hold" nodeType="withEffect">
                                  <p:stCondLst>
                                    <p:cond delay="0"/>
                                  </p:stCondLst>
                                  <p:childTnLst>
                                    <p:animMotion origin="layout" path="M -0.00104 -0.00509 L -0.02535 0.04537 " pathEditMode="relative" rAng="0" ptsTypes="AA">
                                      <p:cBhvr>
                                        <p:cTn id="27" dur="1000" fill="hold"/>
                                        <p:tgtEl>
                                          <p:spTgt spid="22"/>
                                        </p:tgtEl>
                                        <p:attrNameLst>
                                          <p:attrName>ppt_x</p:attrName>
                                          <p:attrName>ppt_y</p:attrName>
                                        </p:attrNameLst>
                                      </p:cBhvr>
                                      <p:rCtr x="-1215" y="2523"/>
                                    </p:animMotion>
                                  </p:childTnLst>
                                </p:cTn>
                              </p:par>
                              <p:par>
                                <p:cTn id="28" presetID="42" presetClass="path" presetSubtype="0" accel="50000" decel="50000" fill="hold" nodeType="withEffect">
                                  <p:stCondLst>
                                    <p:cond delay="0"/>
                                  </p:stCondLst>
                                  <p:childTnLst>
                                    <p:animMotion origin="layout" path="M -0.00156 -0.0044 L 0.08021 0.00231 " pathEditMode="relative" rAng="0" ptsTypes="AA">
                                      <p:cBhvr>
                                        <p:cTn id="29" dur="1000" fill="hold"/>
                                        <p:tgtEl>
                                          <p:spTgt spid="23"/>
                                        </p:tgtEl>
                                        <p:attrNameLst>
                                          <p:attrName>ppt_x</p:attrName>
                                          <p:attrName>ppt_y</p:attrName>
                                        </p:attrNameLst>
                                      </p:cBhvr>
                                      <p:rCtr x="4080" y="324"/>
                                    </p:animMotion>
                                  </p:childTnLst>
                                </p:cTn>
                              </p:par>
                              <p:par>
                                <p:cTn id="30" presetID="42" presetClass="path" presetSubtype="0" accel="50000" decel="50000" fill="hold" nodeType="withEffect">
                                  <p:stCondLst>
                                    <p:cond delay="0"/>
                                  </p:stCondLst>
                                  <p:childTnLst>
                                    <p:animMotion origin="layout" path="M -0.04878 -0.00463 L -0.00034 -0.00463 " pathEditMode="relative" rAng="0" ptsTypes="AA">
                                      <p:cBhvr>
                                        <p:cTn id="31" dur="1000" spd="-100000" fill="hold"/>
                                        <p:tgtEl>
                                          <p:spTgt spid="24"/>
                                        </p:tgtEl>
                                        <p:attrNameLst>
                                          <p:attrName>ppt_x</p:attrName>
                                          <p:attrName>ppt_y</p:attrName>
                                        </p:attrNameLst>
                                      </p:cBhvr>
                                      <p:rCtr x="2413" y="0"/>
                                    </p:animMotion>
                                  </p:childTnLst>
                                </p:cTn>
                              </p:par>
                              <p:par>
                                <p:cTn id="32" presetID="42" presetClass="path" presetSubtype="0" accel="50000" decel="50000" fill="hold" nodeType="withEffect">
                                  <p:stCondLst>
                                    <p:cond delay="0"/>
                                  </p:stCondLst>
                                  <p:childTnLst>
                                    <p:animMotion origin="layout" path="M 0.07361 -0.04236 L -0.00069 1.48148E-6 " pathEditMode="relative" rAng="0" ptsTypes="AA">
                                      <p:cBhvr>
                                        <p:cTn id="33" dur="1000" spd="-100000" fill="hold"/>
                                        <p:tgtEl>
                                          <p:spTgt spid="26"/>
                                        </p:tgtEl>
                                        <p:attrNameLst>
                                          <p:attrName>ppt_x</p:attrName>
                                          <p:attrName>ppt_y</p:attrName>
                                        </p:attrNameLst>
                                      </p:cBhvr>
                                      <p:rCtr x="-3715" y="2106"/>
                                    </p:animMotion>
                                  </p:childTnLst>
                                </p:cTn>
                              </p:par>
                              <p:par>
                                <p:cTn id="34" presetID="42" presetClass="path" presetSubtype="0" accel="50000" decel="50000" fill="hold" nodeType="withEffect">
                                  <p:stCondLst>
                                    <p:cond delay="0"/>
                                  </p:stCondLst>
                                  <p:childTnLst>
                                    <p:animMotion origin="layout" path="M 0.06597 -0.00185 L -2.77778E-7 -7.40741E-7 " pathEditMode="relative" rAng="0" ptsTypes="AA">
                                      <p:cBhvr>
                                        <p:cTn id="35" dur="1000" spd="-100000" fill="hold"/>
                                        <p:tgtEl>
                                          <p:spTgt spid="27"/>
                                        </p:tgtEl>
                                        <p:attrNameLst>
                                          <p:attrName>ppt_x</p:attrName>
                                          <p:attrName>ppt_y</p:attrName>
                                        </p:attrNameLst>
                                      </p:cBhvr>
                                      <p:rCtr x="-3299" y="93"/>
                                    </p:animMotion>
                                  </p:childTnLst>
                                </p:cTn>
                              </p:par>
                              <p:par>
                                <p:cTn id="36" presetID="42" presetClass="path" presetSubtype="0" accel="50000" decel="50000" fill="hold" nodeType="withEffect">
                                  <p:stCondLst>
                                    <p:cond delay="0"/>
                                  </p:stCondLst>
                                  <p:childTnLst>
                                    <p:animMotion origin="layout" path="M 5E-6 4.81481E-6 L 0.02119 -0.07917 " pathEditMode="relative" rAng="0" ptsTypes="AA">
                                      <p:cBhvr>
                                        <p:cTn id="37" dur="1000" fill="hold"/>
                                        <p:tgtEl>
                                          <p:spTgt spid="29"/>
                                        </p:tgtEl>
                                        <p:attrNameLst>
                                          <p:attrName>ppt_x</p:attrName>
                                          <p:attrName>ppt_y</p:attrName>
                                        </p:attrNameLst>
                                      </p:cBhvr>
                                      <p:rCtr x="1059" y="-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450"/>
            <a:ext cx="9144000" cy="584775"/>
          </a:xfrm>
          <a:prstGeom prst="rect">
            <a:avLst/>
          </a:prstGeom>
          <a:noFill/>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rPr>
              <a:t>Pilot measurements @ GRAINS instrument</a:t>
            </a:r>
            <a:endParaRPr lang="ru-RU" sz="3200" b="1" dirty="0">
              <a:effectLst>
                <a:outerShdw blurRad="38100" dist="38100" dir="2700000" algn="tl">
                  <a:srgbClr val="000000">
                    <a:alpha val="43137"/>
                  </a:srgbClr>
                </a:outerShdw>
              </a:effectLst>
              <a:latin typeface="Arial" pitchFamily="34" charset="0"/>
            </a:endParaRPr>
          </a:p>
        </p:txBody>
      </p:sp>
      <p:sp>
        <p:nvSpPr>
          <p:cNvPr id="4" name="AutoShape 2" descr="Картинки по запросу jin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35496" y="815033"/>
            <a:ext cx="5616624" cy="369332"/>
          </a:xfrm>
          <a:prstGeom prst="rect">
            <a:avLst/>
          </a:prstGeom>
          <a:noFill/>
        </p:spPr>
        <p:txBody>
          <a:bodyPr wrap="square" rtlCol="0">
            <a:spAutoFit/>
          </a:bodyPr>
          <a:lstStyle/>
          <a:p>
            <a:r>
              <a:rPr lang="en-US" dirty="0"/>
              <a:t>Measurements of PS film thickness for T=15-120°C.</a:t>
            </a:r>
            <a:endParaRPr lang="ru-R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5" y="1204768"/>
            <a:ext cx="6776969" cy="4757872"/>
          </a:xfrm>
          <a:prstGeom prst="rect">
            <a:avLst/>
          </a:prstGeom>
        </p:spPr>
      </p:pic>
      <p:sp>
        <p:nvSpPr>
          <p:cNvPr id="8" name="TextBox 7"/>
          <p:cNvSpPr txBox="1"/>
          <p:nvPr/>
        </p:nvSpPr>
        <p:spPr>
          <a:xfrm>
            <a:off x="1331640" y="1204768"/>
            <a:ext cx="324036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Measurements at T=120⁰C</a:t>
            </a:r>
            <a:endParaRPr lang="ru-RU" sz="1400" b="1"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780" y="4941168"/>
            <a:ext cx="3802789"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5841268"/>
            <a:ext cx="5465780" cy="923330"/>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rgbClr val="0000FF"/>
                </a:solidFill>
                <a:latin typeface="Arial" panose="020B0604020202020204" pitchFamily="34" charset="0"/>
                <a:cs typeface="Arial" panose="020B0604020202020204" pitchFamily="34" charset="0"/>
              </a:rPr>
              <a:t>PS Sample preparation procedure tested;</a:t>
            </a:r>
          </a:p>
          <a:p>
            <a:pPr marL="285750" indent="-285750" algn="just">
              <a:buFont typeface="Arial" panose="020B0604020202020204" pitchFamily="34" charset="0"/>
              <a:buChar char="•"/>
            </a:pPr>
            <a:r>
              <a:rPr lang="en-US" b="1" dirty="0">
                <a:solidFill>
                  <a:srgbClr val="FF3300"/>
                </a:solidFill>
                <a:latin typeface="Arial" panose="020B0604020202020204" pitchFamily="34" charset="0"/>
                <a:cs typeface="Arial" panose="020B0604020202020204" pitchFamily="34" charset="0"/>
              </a:rPr>
              <a:t>First measurements in high temperature range.</a:t>
            </a:r>
            <a:endParaRPr lang="ru-RU" b="1" dirty="0">
              <a:solidFill>
                <a:srgbClr val="FF33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3" y="3778860"/>
            <a:ext cx="3312368" cy="1358075"/>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567415"/>
            <a:ext cx="3635896" cy="174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456" y="2132856"/>
            <a:ext cx="4133088" cy="2901696"/>
          </a:xfrm>
          <a:prstGeom prst="rect">
            <a:avLst/>
          </a:prstGeom>
          <a:ln w="12700">
            <a:noFill/>
          </a:ln>
        </p:spPr>
      </p:pic>
    </p:spTree>
    <p:extLst>
      <p:ext uri="{BB962C8B-B14F-4D97-AF65-F5344CB8AC3E}">
        <p14:creationId xmlns:p14="http://schemas.microsoft.com/office/powerpoint/2010/main" val="19195516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я основная">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5154</TotalTime>
  <Words>1163</Words>
  <Application>Microsoft Office PowerPoint</Application>
  <PresentationFormat>Экран (4:3)</PresentationFormat>
  <Paragraphs>286</Paragraphs>
  <Slides>22</Slides>
  <Notes>10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2</vt:i4>
      </vt:variant>
      <vt:variant>
        <vt:lpstr>Внедренные серверы OLE</vt:lpstr>
      </vt:variant>
      <vt:variant>
        <vt:i4>1</vt:i4>
      </vt:variant>
      <vt:variant>
        <vt:lpstr>Заголовки слайдов</vt:lpstr>
      </vt:variant>
      <vt:variant>
        <vt:i4>22</vt:i4>
      </vt:variant>
    </vt:vector>
  </HeadingPairs>
  <TitlesOfParts>
    <vt:vector size="30" baseType="lpstr">
      <vt:lpstr>Arial</vt:lpstr>
      <vt:lpstr>Calibri</vt:lpstr>
      <vt:lpstr>Comic Sans MS</vt:lpstr>
      <vt:lpstr>Helvetica</vt:lpstr>
      <vt:lpstr>Times New Roman</vt:lpstr>
      <vt:lpstr>Тема Office</vt:lpstr>
      <vt:lpstr>1_Тема Office</vt:lpstr>
      <vt:lpstr>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TTV</dc:creator>
  <cp:lastModifiedBy>Timur</cp:lastModifiedBy>
  <cp:revision>250</cp:revision>
  <cp:lastPrinted>2019-09-18T15:15:10Z</cp:lastPrinted>
  <dcterms:created xsi:type="dcterms:W3CDTF">2013-04-05T08:56:22Z</dcterms:created>
  <dcterms:modified xsi:type="dcterms:W3CDTF">2019-09-20T06:22:17Z</dcterms:modified>
</cp:coreProperties>
</file>