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theme/themeOverride1.xml" ContentType="application/vnd.openxmlformats-officedocument.themeOverrid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0.xml" ContentType="application/vnd.openxmlformats-officedocument.theme+xml"/>
  <Override PartName="/ppt/theme/themeOverride2.xml" ContentType="application/vnd.openxmlformats-officedocument.themeOverrid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theme/themeOverride3.xml" ContentType="application/vnd.openxmlformats-officedocument.themeOverrid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2.xml" ContentType="application/vnd.openxmlformats-officedocument.theme+xml"/>
  <Override PartName="/ppt/theme/themeOverride4.xml" ContentType="application/vnd.openxmlformats-officedocument.themeOverrid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7611" r:id="rId1"/>
    <p:sldMasterId id="2147487623" r:id="rId2"/>
    <p:sldMasterId id="2147487635" r:id="rId3"/>
    <p:sldMasterId id="2147487647" r:id="rId4"/>
    <p:sldMasterId id="2147487659" r:id="rId5"/>
    <p:sldMasterId id="2147487671" r:id="rId6"/>
    <p:sldMasterId id="2147488067" r:id="rId7"/>
    <p:sldMasterId id="2147488407" r:id="rId8"/>
    <p:sldMasterId id="2147495286" r:id="rId9"/>
    <p:sldMasterId id="2147495306" r:id="rId10"/>
    <p:sldMasterId id="2147495326" r:id="rId11"/>
    <p:sldMasterId id="2147495346" r:id="rId12"/>
  </p:sldMasterIdLst>
  <p:notesMasterIdLst>
    <p:notesMasterId r:id="rId32"/>
  </p:notesMasterIdLst>
  <p:handoutMasterIdLst>
    <p:handoutMasterId r:id="rId33"/>
  </p:handoutMasterIdLst>
  <p:sldIdLst>
    <p:sldId id="787" r:id="rId13"/>
    <p:sldId id="845" r:id="rId14"/>
    <p:sldId id="992" r:id="rId15"/>
    <p:sldId id="1015" r:id="rId16"/>
    <p:sldId id="1016" r:id="rId17"/>
    <p:sldId id="1017" r:id="rId18"/>
    <p:sldId id="1018" r:id="rId19"/>
    <p:sldId id="1019" r:id="rId20"/>
    <p:sldId id="1020" r:id="rId21"/>
    <p:sldId id="1021" r:id="rId22"/>
    <p:sldId id="1022" r:id="rId23"/>
    <p:sldId id="1029" r:id="rId24"/>
    <p:sldId id="1023" r:id="rId25"/>
    <p:sldId id="1024" r:id="rId26"/>
    <p:sldId id="1025" r:id="rId27"/>
    <p:sldId id="1026" r:id="rId28"/>
    <p:sldId id="1027" r:id="rId29"/>
    <p:sldId id="1028" r:id="rId30"/>
    <p:sldId id="991" r:id="rId31"/>
  </p:sldIdLst>
  <p:sldSz cx="12192000" cy="6858000"/>
  <p:notesSz cx="6858000" cy="9144000"/>
  <p:defaultTextStyle>
    <a:defPPr>
      <a:defRPr lang="ru-RU"/>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6C6"/>
    <a:srgbClr val="003399"/>
    <a:srgbClr val="0000FF"/>
    <a:srgbClr val="D0EB95"/>
    <a:srgbClr val="CC3399"/>
    <a:srgbClr val="CC00CC"/>
    <a:srgbClr val="FFFFCC"/>
    <a:srgbClr val="004176"/>
    <a:srgbClr val="E4EDF8"/>
    <a:srgbClr val="006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01" autoAdjust="0"/>
    <p:restoredTop sz="86578" autoAdjust="0"/>
  </p:normalViewPr>
  <p:slideViewPr>
    <p:cSldViewPr snapToGrid="0">
      <p:cViewPr>
        <p:scale>
          <a:sx n="66" d="100"/>
          <a:sy n="66" d="100"/>
        </p:scale>
        <p:origin x="-2526" y="-654"/>
      </p:cViewPr>
      <p:guideLst>
        <p:guide orient="horz" pos="2160"/>
        <p:guide pos="3840"/>
      </p:guideLst>
    </p:cSldViewPr>
  </p:slideViewPr>
  <p:notesTextViewPr>
    <p:cViewPr>
      <p:scale>
        <a:sx n="150" d="100"/>
        <a:sy n="150" d="100"/>
      </p:scale>
      <p:origin x="0" y="0"/>
    </p:cViewPr>
  </p:notesTextViewPr>
  <p:sorterViewPr>
    <p:cViewPr>
      <p:scale>
        <a:sx n="200" d="100"/>
        <a:sy n="200" d="100"/>
      </p:scale>
      <p:origin x="0" y="0"/>
    </p:cViewPr>
  </p:sorterViewPr>
  <p:notesViewPr>
    <p:cSldViewPr snapToGrid="0">
      <p:cViewPr varScale="1">
        <p:scale>
          <a:sx n="81" d="100"/>
          <a:sy n="81" d="100"/>
        </p:scale>
        <p:origin x="-248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A35CC3AD-BE77-4058-93E1-968FA19484EA}" type="datetimeFigureOut">
              <a:rPr lang="ru-RU"/>
              <a:pPr>
                <a:defRPr/>
              </a:pPr>
              <a:t>17.09.2019</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999DE92-8B3C-4CF0-93D4-337118085964}" type="slidenum">
              <a:rPr lang="ru-RU" altLang="hu-HU"/>
              <a:pPr/>
              <a:t>‹#›</a:t>
            </a:fld>
            <a:endParaRPr lang="ru-RU" altLang="hu-HU"/>
          </a:p>
        </p:txBody>
      </p:sp>
    </p:spTree>
    <p:extLst>
      <p:ext uri="{BB962C8B-B14F-4D97-AF65-F5344CB8AC3E}">
        <p14:creationId xmlns:p14="http://schemas.microsoft.com/office/powerpoint/2010/main" val="32450479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ru-RU"/>
          </a:p>
        </p:txBody>
      </p:sp>
      <p:sp>
        <p:nvSpPr>
          <p:cNvPr id="1269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ru-RU"/>
          </a:p>
        </p:txBody>
      </p:sp>
      <p:sp>
        <p:nvSpPr>
          <p:cNvPr id="27443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smtClean="0"/>
              <a:t>Click to edit Master text styles</a:t>
            </a:r>
          </a:p>
          <a:p>
            <a:pPr lvl="1"/>
            <a:r>
              <a:rPr lang="ru-RU" noProof="0" smtClean="0"/>
              <a:t>Second level</a:t>
            </a:r>
          </a:p>
          <a:p>
            <a:pPr lvl="2"/>
            <a:r>
              <a:rPr lang="ru-RU" noProof="0" smtClean="0"/>
              <a:t>Third level</a:t>
            </a:r>
          </a:p>
          <a:p>
            <a:pPr lvl="3"/>
            <a:r>
              <a:rPr lang="ru-RU" noProof="0" smtClean="0"/>
              <a:t>Fourth level</a:t>
            </a:r>
          </a:p>
          <a:p>
            <a:pPr lvl="4"/>
            <a:r>
              <a:rPr lang="ru-RU" noProof="0" smtClean="0"/>
              <a:t>Fifth level</a:t>
            </a:r>
          </a:p>
        </p:txBody>
      </p:sp>
      <p:sp>
        <p:nvSpPr>
          <p:cNvPr id="1269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ru-RU"/>
          </a:p>
        </p:txBody>
      </p:sp>
      <p:sp>
        <p:nvSpPr>
          <p:cNvPr id="1269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7DB37EC-C76D-4713-9379-AD017256D6F4}" type="slidenum">
              <a:rPr lang="ru-RU" altLang="hu-HU"/>
              <a:pPr/>
              <a:t>‹#›</a:t>
            </a:fld>
            <a:endParaRPr lang="ru-RU" altLang="hu-HU"/>
          </a:p>
        </p:txBody>
      </p:sp>
    </p:spTree>
    <p:extLst>
      <p:ext uri="{BB962C8B-B14F-4D97-AF65-F5344CB8AC3E}">
        <p14:creationId xmlns:p14="http://schemas.microsoft.com/office/powerpoint/2010/main" val="3462491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7DB37EC-C76D-4713-9379-AD017256D6F4}" type="slidenum">
              <a:rPr lang="ru-RU" altLang="hu-HU" smtClean="0"/>
              <a:pPr/>
              <a:t>1</a:t>
            </a:fld>
            <a:endParaRPr lang="ru-RU" altLang="hu-HU"/>
          </a:p>
        </p:txBody>
      </p:sp>
    </p:spTree>
    <p:extLst>
      <p:ext uri="{BB962C8B-B14F-4D97-AF65-F5344CB8AC3E}">
        <p14:creationId xmlns:p14="http://schemas.microsoft.com/office/powerpoint/2010/main" val="2618506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hemeOverride" Target="../theme/themeOverride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hemeOverride" Target="../theme/themeOverride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hemeOverride" Target="../theme/themeOverride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D9503860-4979-43A5-9B0F-09D72875C399}" type="slidenum">
              <a:rPr lang="ru-RU" altLang="hu-HU"/>
              <a:pPr/>
              <a:t>‹#›</a:t>
            </a:fld>
            <a:endParaRPr lang="ru-RU" altLang="hu-HU"/>
          </a:p>
        </p:txBody>
      </p:sp>
    </p:spTree>
    <p:extLst>
      <p:ext uri="{BB962C8B-B14F-4D97-AF65-F5344CB8AC3E}">
        <p14:creationId xmlns:p14="http://schemas.microsoft.com/office/powerpoint/2010/main" val="302749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025967E4-1189-4A47-9583-7E797A2C7A05}" type="slidenum">
              <a:rPr lang="ru-RU" altLang="hu-HU"/>
              <a:pPr/>
              <a:t>‹#›</a:t>
            </a:fld>
            <a:endParaRPr lang="ru-RU" altLang="hu-HU"/>
          </a:p>
        </p:txBody>
      </p:sp>
    </p:spTree>
    <p:extLst>
      <p:ext uri="{BB962C8B-B14F-4D97-AF65-F5344CB8AC3E}">
        <p14:creationId xmlns:p14="http://schemas.microsoft.com/office/powerpoint/2010/main" val="41158830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4191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6241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1"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57892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ru-RU"/>
              <a:t>Образец заголовка</a:t>
            </a:r>
          </a:p>
        </p:txBody>
      </p:sp>
      <p:sp>
        <p:nvSpPr>
          <p:cNvPr id="3" name="Содержимое 2"/>
          <p:cNvSpPr>
            <a:spLocks noGrp="1"/>
          </p:cNvSpPr>
          <p:nvPr>
            <p:ph sz="quarter" idx="1"/>
          </p:nvPr>
        </p:nvSpPr>
        <p:spPr>
          <a:xfrm>
            <a:off x="624417" y="1268413"/>
            <a:ext cx="5384800" cy="22272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24417" y="3648075"/>
            <a:ext cx="5384800" cy="22288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212417" y="1268413"/>
            <a:ext cx="5384800" cy="46085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7"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2992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аблица 2"/>
          <p:cNvSpPr>
            <a:spLocks noGrp="1"/>
          </p:cNvSpPr>
          <p:nvPr>
            <p:ph type="tbl" idx="1"/>
          </p:nvPr>
        </p:nvSpPr>
        <p:spPr>
          <a:xfrm>
            <a:off x="914400" y="1981200"/>
            <a:ext cx="10363200" cy="4114800"/>
          </a:xfrm>
        </p:spPr>
        <p:txBody>
          <a:bodyPr/>
          <a:lstStyle/>
          <a:p>
            <a:pPr lvl="0"/>
            <a:r>
              <a:rPr lang="ru-RU" noProof="0"/>
              <a:t>Вставка таблицы</a:t>
            </a:r>
          </a:p>
        </p:txBody>
      </p:sp>
      <p:sp>
        <p:nvSpPr>
          <p:cNvPr id="4" name="Нижний колонтитул 3"/>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2600894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екст 2"/>
          <p:cNvSpPr>
            <a:spLocks noGrp="1"/>
          </p:cNvSpPr>
          <p:nvPr>
            <p:ph type="body"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2553057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036716"/>
      </p:ext>
    </p:extLst>
  </p:cSld>
  <p:clrMapOvr>
    <a:overrideClrMapping bg1="dk1" tx1="lt1" bg2="dk2" tx2="lt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Text Placeholder 3"/>
          <p:cNvSpPr>
            <a:spLocks noGrp="1"/>
          </p:cNvSpPr>
          <p:nvPr>
            <p:ph type="body"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1450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OverTx">
  <p:cSld name="Заголовок и два объекта над текстом">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quarter" idx="1"/>
          </p:nvPr>
        </p:nvSpPr>
        <p:spPr>
          <a:xfrm>
            <a:off x="9144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Content Placeholder 3"/>
          <p:cNvSpPr>
            <a:spLocks noGrp="1"/>
          </p:cNvSpPr>
          <p:nvPr>
            <p:ph sz="quarter" idx="2"/>
          </p:nvPr>
        </p:nvSpPr>
        <p:spPr>
          <a:xfrm>
            <a:off x="61976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Text Placeholder 4"/>
          <p:cNvSpPr>
            <a:spLocks noGrp="1"/>
          </p:cNvSpPr>
          <p:nvPr>
            <p:ph type="body" sz="half" idx="3"/>
          </p:nvPr>
        </p:nvSpPr>
        <p:spPr>
          <a:xfrm>
            <a:off x="914400" y="4114800"/>
            <a:ext cx="103632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6"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78308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41"/>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2254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731388B-1BA9-4E32-BCE1-E11676BB130B}" type="slidenum">
              <a:rPr lang="ru-RU" altLang="hu-HU"/>
              <a:pPr/>
              <a:t>‹#›</a:t>
            </a:fld>
            <a:endParaRPr lang="ru-RU" altLang="hu-HU"/>
          </a:p>
        </p:txBody>
      </p:sp>
    </p:spTree>
    <p:extLst>
      <p:ext uri="{BB962C8B-B14F-4D97-AF65-F5344CB8AC3E}">
        <p14:creationId xmlns:p14="http://schemas.microsoft.com/office/powerpoint/2010/main" val="1674715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2_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053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1946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39449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0"/>
            <a:ext cx="105156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3130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1461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95376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0373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02728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05428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4779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35A2FEEC-B675-45C7-92C6-2DE5D897B1FE}" type="slidenum">
              <a:rPr lang="ru-RU" altLang="hu-HU"/>
              <a:pPr/>
              <a:t>‹#›</a:t>
            </a:fld>
            <a:endParaRPr lang="ru-RU" altLang="hu-HU"/>
          </a:p>
        </p:txBody>
      </p:sp>
    </p:spTree>
    <p:extLst>
      <p:ext uri="{BB962C8B-B14F-4D97-AF65-F5344CB8AC3E}">
        <p14:creationId xmlns:p14="http://schemas.microsoft.com/office/powerpoint/2010/main" val="41100505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6832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1"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49219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ru-RU"/>
              <a:t>Образец заголовка</a:t>
            </a:r>
          </a:p>
        </p:txBody>
      </p:sp>
      <p:sp>
        <p:nvSpPr>
          <p:cNvPr id="3" name="Содержимое 2"/>
          <p:cNvSpPr>
            <a:spLocks noGrp="1"/>
          </p:cNvSpPr>
          <p:nvPr>
            <p:ph sz="quarter" idx="1"/>
          </p:nvPr>
        </p:nvSpPr>
        <p:spPr>
          <a:xfrm>
            <a:off x="624417" y="1268413"/>
            <a:ext cx="5384800" cy="22272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24417" y="3648075"/>
            <a:ext cx="5384800" cy="22288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212417" y="1268413"/>
            <a:ext cx="5384800" cy="46085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7"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70812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аблица 2"/>
          <p:cNvSpPr>
            <a:spLocks noGrp="1"/>
          </p:cNvSpPr>
          <p:nvPr>
            <p:ph type="tbl" idx="1"/>
          </p:nvPr>
        </p:nvSpPr>
        <p:spPr>
          <a:xfrm>
            <a:off x="914400" y="1981200"/>
            <a:ext cx="10363200" cy="4114800"/>
          </a:xfrm>
        </p:spPr>
        <p:txBody>
          <a:bodyPr/>
          <a:lstStyle/>
          <a:p>
            <a:pPr lvl="0"/>
            <a:r>
              <a:rPr lang="ru-RU" noProof="0"/>
              <a:t>Вставка таблицы</a:t>
            </a:r>
          </a:p>
        </p:txBody>
      </p:sp>
      <p:sp>
        <p:nvSpPr>
          <p:cNvPr id="4" name="Нижний колонтитул 3"/>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19908998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екст 2"/>
          <p:cNvSpPr>
            <a:spLocks noGrp="1"/>
          </p:cNvSpPr>
          <p:nvPr>
            <p:ph type="body"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7263578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91512"/>
      </p:ext>
    </p:extLst>
  </p:cSld>
  <p:clrMapOvr>
    <a:overrideClrMapping bg1="dk1" tx1="lt1" bg2="dk2" tx2="lt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Text Placeholder 3"/>
          <p:cNvSpPr>
            <a:spLocks noGrp="1"/>
          </p:cNvSpPr>
          <p:nvPr>
            <p:ph type="body"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02874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OverTx">
  <p:cSld name="Заголовок и два объекта над текстом">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quarter" idx="1"/>
          </p:nvPr>
        </p:nvSpPr>
        <p:spPr>
          <a:xfrm>
            <a:off x="9144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Content Placeholder 3"/>
          <p:cNvSpPr>
            <a:spLocks noGrp="1"/>
          </p:cNvSpPr>
          <p:nvPr>
            <p:ph sz="quarter" idx="2"/>
          </p:nvPr>
        </p:nvSpPr>
        <p:spPr>
          <a:xfrm>
            <a:off x="61976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Text Placeholder 4"/>
          <p:cNvSpPr>
            <a:spLocks noGrp="1"/>
          </p:cNvSpPr>
          <p:nvPr>
            <p:ph type="body" sz="half" idx="3"/>
          </p:nvPr>
        </p:nvSpPr>
        <p:spPr>
          <a:xfrm>
            <a:off x="914400" y="4114800"/>
            <a:ext cx="103632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6"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38031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41"/>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02311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cSld name="2_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559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4612FA6-C4CB-4585-AF45-E2FFC0E45EA4}" type="slidenum">
              <a:rPr lang="ru-RU" altLang="hu-HU"/>
              <a:pPr/>
              <a:t>‹#›</a:t>
            </a:fld>
            <a:endParaRPr lang="ru-RU" altLang="hu-HU"/>
          </a:p>
        </p:txBody>
      </p:sp>
    </p:spTree>
    <p:extLst>
      <p:ext uri="{BB962C8B-B14F-4D97-AF65-F5344CB8AC3E}">
        <p14:creationId xmlns:p14="http://schemas.microsoft.com/office/powerpoint/2010/main" val="163140316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3199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874641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0"/>
            <a:ext cx="105156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97726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610683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990385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62879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534926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794236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616849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313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49" y="458950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E24175D8-4A12-4ADE-9E17-741AABE7A9F3}" type="slidenum">
              <a:rPr lang="ru-RU" altLang="hu-HU"/>
              <a:pPr/>
              <a:t>‹#›</a:t>
            </a:fld>
            <a:endParaRPr lang="ru-RU" altLang="hu-HU"/>
          </a:p>
        </p:txBody>
      </p:sp>
    </p:spTree>
    <p:extLst>
      <p:ext uri="{BB962C8B-B14F-4D97-AF65-F5344CB8AC3E}">
        <p14:creationId xmlns:p14="http://schemas.microsoft.com/office/powerpoint/2010/main" val="206751233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1"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407940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ru-RU"/>
              <a:t>Образец заголовка</a:t>
            </a:r>
          </a:p>
        </p:txBody>
      </p:sp>
      <p:sp>
        <p:nvSpPr>
          <p:cNvPr id="3" name="Содержимое 2"/>
          <p:cNvSpPr>
            <a:spLocks noGrp="1"/>
          </p:cNvSpPr>
          <p:nvPr>
            <p:ph sz="quarter" idx="1"/>
          </p:nvPr>
        </p:nvSpPr>
        <p:spPr>
          <a:xfrm>
            <a:off x="624417" y="1268413"/>
            <a:ext cx="5384800" cy="22272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24417" y="3648075"/>
            <a:ext cx="5384800" cy="22288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212417" y="1268413"/>
            <a:ext cx="5384800" cy="46085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7"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61750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аблица 2"/>
          <p:cNvSpPr>
            <a:spLocks noGrp="1"/>
          </p:cNvSpPr>
          <p:nvPr>
            <p:ph type="tbl" idx="1"/>
          </p:nvPr>
        </p:nvSpPr>
        <p:spPr>
          <a:xfrm>
            <a:off x="914400" y="1981200"/>
            <a:ext cx="10363200" cy="4114800"/>
          </a:xfrm>
        </p:spPr>
        <p:txBody>
          <a:bodyPr/>
          <a:lstStyle/>
          <a:p>
            <a:pPr lvl="0"/>
            <a:r>
              <a:rPr lang="ru-RU" noProof="0"/>
              <a:t>Вставка таблицы</a:t>
            </a:r>
          </a:p>
        </p:txBody>
      </p:sp>
      <p:sp>
        <p:nvSpPr>
          <p:cNvPr id="4" name="Нижний колонтитул 3"/>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35815334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екст 2"/>
          <p:cNvSpPr>
            <a:spLocks noGrp="1"/>
          </p:cNvSpPr>
          <p:nvPr>
            <p:ph type="body"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11600248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7615504"/>
      </p:ext>
    </p:extLst>
  </p:cSld>
  <p:clrMapOvr>
    <a:overrideClrMapping bg1="dk1" tx1="lt1" bg2="dk2" tx2="lt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Text Placeholder 3"/>
          <p:cNvSpPr>
            <a:spLocks noGrp="1"/>
          </p:cNvSpPr>
          <p:nvPr>
            <p:ph type="body"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932753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OverTx">
  <p:cSld name="Заголовок и два объекта над текстом">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quarter" idx="1"/>
          </p:nvPr>
        </p:nvSpPr>
        <p:spPr>
          <a:xfrm>
            <a:off x="9144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Content Placeholder 3"/>
          <p:cNvSpPr>
            <a:spLocks noGrp="1"/>
          </p:cNvSpPr>
          <p:nvPr>
            <p:ph sz="quarter" idx="2"/>
          </p:nvPr>
        </p:nvSpPr>
        <p:spPr>
          <a:xfrm>
            <a:off x="61976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Text Placeholder 4"/>
          <p:cNvSpPr>
            <a:spLocks noGrp="1"/>
          </p:cNvSpPr>
          <p:nvPr>
            <p:ph type="body" sz="half" idx="3"/>
          </p:nvPr>
        </p:nvSpPr>
        <p:spPr>
          <a:xfrm>
            <a:off x="914400" y="4114800"/>
            <a:ext cx="103632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6"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155098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41"/>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732174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cSld name="2_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99524583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3416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B3E9E029-2D20-4A92-88AA-7310FFA0722B}" type="slidenum">
              <a:rPr lang="ru-RU" altLang="hu-HU"/>
              <a:pPr/>
              <a:t>‹#›</a:t>
            </a:fld>
            <a:endParaRPr lang="ru-RU" altLang="hu-HU"/>
          </a:p>
        </p:txBody>
      </p:sp>
    </p:spTree>
    <p:extLst>
      <p:ext uri="{BB962C8B-B14F-4D97-AF65-F5344CB8AC3E}">
        <p14:creationId xmlns:p14="http://schemas.microsoft.com/office/powerpoint/2010/main" val="12264572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914053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0"/>
            <a:ext cx="105156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5021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88286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523740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796044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95531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33385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852582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969564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1"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6463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59F1F47D-1486-4EF5-8B86-6B48431BF2E3}" type="slidenum">
              <a:rPr lang="ru-RU" altLang="hu-HU"/>
              <a:pPr/>
              <a:t>‹#›</a:t>
            </a:fld>
            <a:endParaRPr lang="ru-RU" altLang="hu-HU"/>
          </a:p>
        </p:txBody>
      </p:sp>
    </p:spTree>
    <p:extLst>
      <p:ext uri="{BB962C8B-B14F-4D97-AF65-F5344CB8AC3E}">
        <p14:creationId xmlns:p14="http://schemas.microsoft.com/office/powerpoint/2010/main" val="79924168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ru-RU"/>
              <a:t>Образец заголовка</a:t>
            </a:r>
          </a:p>
        </p:txBody>
      </p:sp>
      <p:sp>
        <p:nvSpPr>
          <p:cNvPr id="3" name="Содержимое 2"/>
          <p:cNvSpPr>
            <a:spLocks noGrp="1"/>
          </p:cNvSpPr>
          <p:nvPr>
            <p:ph sz="quarter" idx="1"/>
          </p:nvPr>
        </p:nvSpPr>
        <p:spPr>
          <a:xfrm>
            <a:off x="624417" y="1268413"/>
            <a:ext cx="5384800" cy="22272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24417" y="3648075"/>
            <a:ext cx="5384800" cy="22288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212417" y="1268413"/>
            <a:ext cx="5384800" cy="46085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7"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435630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аблица 2"/>
          <p:cNvSpPr>
            <a:spLocks noGrp="1"/>
          </p:cNvSpPr>
          <p:nvPr>
            <p:ph type="tbl" idx="1"/>
          </p:nvPr>
        </p:nvSpPr>
        <p:spPr>
          <a:xfrm>
            <a:off x="914400" y="1981200"/>
            <a:ext cx="10363200" cy="4114800"/>
          </a:xfrm>
        </p:spPr>
        <p:txBody>
          <a:bodyPr/>
          <a:lstStyle/>
          <a:p>
            <a:pPr lvl="0"/>
            <a:r>
              <a:rPr lang="ru-RU" noProof="0"/>
              <a:t>Вставка таблицы</a:t>
            </a:r>
          </a:p>
        </p:txBody>
      </p:sp>
      <p:sp>
        <p:nvSpPr>
          <p:cNvPr id="4" name="Нижний колонтитул 3"/>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44749121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екст 2"/>
          <p:cNvSpPr>
            <a:spLocks noGrp="1"/>
          </p:cNvSpPr>
          <p:nvPr>
            <p:ph type="body"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61502773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727563"/>
      </p:ext>
    </p:extLst>
  </p:cSld>
  <p:clrMapOvr>
    <a:overrideClrMapping bg1="dk1" tx1="lt1" bg2="dk2" tx2="lt2" accent1="accent1" accent2="accent2" accent3="accent3" accent4="accent4" accent5="accent5" accent6="accent6" hlink="hlink" folHlink="folHlink"/>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Text Placeholder 3"/>
          <p:cNvSpPr>
            <a:spLocks noGrp="1"/>
          </p:cNvSpPr>
          <p:nvPr>
            <p:ph type="body"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675446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OverTx">
  <p:cSld name="Заголовок и два объекта над текстом">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quarter" idx="1"/>
          </p:nvPr>
        </p:nvSpPr>
        <p:spPr>
          <a:xfrm>
            <a:off x="9144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Content Placeholder 3"/>
          <p:cNvSpPr>
            <a:spLocks noGrp="1"/>
          </p:cNvSpPr>
          <p:nvPr>
            <p:ph sz="quarter" idx="2"/>
          </p:nvPr>
        </p:nvSpPr>
        <p:spPr>
          <a:xfrm>
            <a:off x="61976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Text Placeholder 4"/>
          <p:cNvSpPr>
            <a:spLocks noGrp="1"/>
          </p:cNvSpPr>
          <p:nvPr>
            <p:ph type="body" sz="half" idx="3"/>
          </p:nvPr>
        </p:nvSpPr>
        <p:spPr>
          <a:xfrm>
            <a:off x="914400" y="4114800"/>
            <a:ext cx="103632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6"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207421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41"/>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62853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cSld name="2_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9429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1E0D10C1-3006-4582-8AA2-A86DE48F8583}" type="slidenum">
              <a:rPr lang="ru-RU" altLang="hu-HU"/>
              <a:pPr/>
              <a:t>‹#›</a:t>
            </a:fld>
            <a:endParaRPr lang="ru-RU" altLang="hu-HU"/>
          </a:p>
        </p:txBody>
      </p:sp>
    </p:spTree>
    <p:extLst>
      <p:ext uri="{BB962C8B-B14F-4D97-AF65-F5344CB8AC3E}">
        <p14:creationId xmlns:p14="http://schemas.microsoft.com/office/powerpoint/2010/main" val="3463139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8B2FFD9-B265-4008-92D6-7BE83C0532DF}" type="slidenum">
              <a:rPr lang="ru-RU" altLang="hu-HU"/>
              <a:pPr/>
              <a:t>‹#›</a:t>
            </a:fld>
            <a:endParaRPr lang="ru-RU" altLang="hu-HU"/>
          </a:p>
        </p:txBody>
      </p:sp>
    </p:spTree>
    <p:extLst>
      <p:ext uri="{BB962C8B-B14F-4D97-AF65-F5344CB8AC3E}">
        <p14:creationId xmlns:p14="http://schemas.microsoft.com/office/powerpoint/2010/main" val="3611490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76ED22D-F371-4F50-9EEF-DABE639C0F32}" type="slidenum">
              <a:rPr lang="ru-RU" altLang="hu-HU"/>
              <a:pPr/>
              <a:t>‹#›</a:t>
            </a:fld>
            <a:endParaRPr lang="ru-RU" altLang="hu-HU"/>
          </a:p>
        </p:txBody>
      </p:sp>
    </p:spTree>
    <p:extLst>
      <p:ext uri="{BB962C8B-B14F-4D97-AF65-F5344CB8AC3E}">
        <p14:creationId xmlns:p14="http://schemas.microsoft.com/office/powerpoint/2010/main" val="2074980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C87889FF-429C-4246-9AEB-4410F61D96C8}" type="slidenum">
              <a:rPr lang="ru-RU" altLang="hu-HU"/>
              <a:pPr/>
              <a:t>‹#›</a:t>
            </a:fld>
            <a:endParaRPr lang="ru-RU" altLang="hu-HU"/>
          </a:p>
        </p:txBody>
      </p:sp>
    </p:spTree>
    <p:extLst>
      <p:ext uri="{BB962C8B-B14F-4D97-AF65-F5344CB8AC3E}">
        <p14:creationId xmlns:p14="http://schemas.microsoft.com/office/powerpoint/2010/main" val="2501236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7951226-88F4-412E-8073-4BEA8E2F05A8}" type="slidenum">
              <a:rPr lang="ru-RU" altLang="hu-HU"/>
              <a:pPr/>
              <a:t>‹#›</a:t>
            </a:fld>
            <a:endParaRPr lang="ru-RU" altLang="hu-HU"/>
          </a:p>
        </p:txBody>
      </p:sp>
    </p:spTree>
    <p:extLst>
      <p:ext uri="{BB962C8B-B14F-4D97-AF65-F5344CB8AC3E}">
        <p14:creationId xmlns:p14="http://schemas.microsoft.com/office/powerpoint/2010/main" val="4159756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FE429F6-22BD-460D-82C5-58B7FB1C7461}" type="slidenum">
              <a:rPr lang="ru-RU" altLang="hu-HU"/>
              <a:pPr/>
              <a:t>‹#›</a:t>
            </a:fld>
            <a:endParaRPr lang="ru-RU" altLang="hu-HU"/>
          </a:p>
        </p:txBody>
      </p:sp>
    </p:spTree>
    <p:extLst>
      <p:ext uri="{BB962C8B-B14F-4D97-AF65-F5344CB8AC3E}">
        <p14:creationId xmlns:p14="http://schemas.microsoft.com/office/powerpoint/2010/main" val="924361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8E153D4F-D1B2-4337-84D2-49971AE2158F}" type="slidenum">
              <a:rPr lang="ru-RU" altLang="hu-HU"/>
              <a:pPr/>
              <a:t>‹#›</a:t>
            </a:fld>
            <a:endParaRPr lang="ru-RU" altLang="hu-HU"/>
          </a:p>
        </p:txBody>
      </p:sp>
    </p:spTree>
    <p:extLst>
      <p:ext uri="{BB962C8B-B14F-4D97-AF65-F5344CB8AC3E}">
        <p14:creationId xmlns:p14="http://schemas.microsoft.com/office/powerpoint/2010/main" val="32135492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30815DAF-3DB1-4168-A7E8-8A3FA54D4A57}" type="slidenum">
              <a:rPr lang="ru-RU" altLang="hu-HU"/>
              <a:pPr/>
              <a:t>‹#›</a:t>
            </a:fld>
            <a:endParaRPr lang="ru-RU" altLang="hu-HU"/>
          </a:p>
        </p:txBody>
      </p:sp>
    </p:spTree>
    <p:extLst>
      <p:ext uri="{BB962C8B-B14F-4D97-AF65-F5344CB8AC3E}">
        <p14:creationId xmlns:p14="http://schemas.microsoft.com/office/powerpoint/2010/main" val="2159749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87B1B2FB-7291-4B0F-BB5D-0955A86F1995}" type="slidenum">
              <a:rPr lang="ru-RU" altLang="hu-HU"/>
              <a:pPr/>
              <a:t>‹#›</a:t>
            </a:fld>
            <a:endParaRPr lang="ru-RU" altLang="hu-HU"/>
          </a:p>
        </p:txBody>
      </p:sp>
    </p:spTree>
    <p:extLst>
      <p:ext uri="{BB962C8B-B14F-4D97-AF65-F5344CB8AC3E}">
        <p14:creationId xmlns:p14="http://schemas.microsoft.com/office/powerpoint/2010/main" val="21353294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49" y="458949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453598F5-E602-42A3-B79C-4EFC07275E50}" type="slidenum">
              <a:rPr lang="ru-RU" altLang="hu-HU"/>
              <a:pPr/>
              <a:t>‹#›</a:t>
            </a:fld>
            <a:endParaRPr lang="ru-RU" altLang="hu-HU"/>
          </a:p>
        </p:txBody>
      </p:sp>
    </p:spTree>
    <p:extLst>
      <p:ext uri="{BB962C8B-B14F-4D97-AF65-F5344CB8AC3E}">
        <p14:creationId xmlns:p14="http://schemas.microsoft.com/office/powerpoint/2010/main" val="1102225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E584AE2D-2D2F-4ADC-86F3-726FE0930018}" type="slidenum">
              <a:rPr lang="ru-RU" altLang="hu-HU"/>
              <a:pPr/>
              <a:t>‹#›</a:t>
            </a:fld>
            <a:endParaRPr lang="ru-RU" altLang="hu-HU"/>
          </a:p>
        </p:txBody>
      </p:sp>
    </p:spTree>
    <p:extLst>
      <p:ext uri="{BB962C8B-B14F-4D97-AF65-F5344CB8AC3E}">
        <p14:creationId xmlns:p14="http://schemas.microsoft.com/office/powerpoint/2010/main" val="25807015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12682357-24F0-4BB8-A6DC-064ADE9A0D2F}" type="slidenum">
              <a:rPr lang="ru-RU" altLang="hu-HU"/>
              <a:pPr/>
              <a:t>‹#›</a:t>
            </a:fld>
            <a:endParaRPr lang="ru-RU" altLang="hu-HU"/>
          </a:p>
        </p:txBody>
      </p:sp>
    </p:spTree>
    <p:extLst>
      <p:ext uri="{BB962C8B-B14F-4D97-AF65-F5344CB8AC3E}">
        <p14:creationId xmlns:p14="http://schemas.microsoft.com/office/powerpoint/2010/main" val="1678958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D257841F-0B41-4862-8988-716DD18F3A56}" type="slidenum">
              <a:rPr lang="ru-RU" altLang="hu-HU"/>
              <a:pPr/>
              <a:t>‹#›</a:t>
            </a:fld>
            <a:endParaRPr lang="ru-RU" altLang="hu-HU"/>
          </a:p>
        </p:txBody>
      </p:sp>
    </p:spTree>
    <p:extLst>
      <p:ext uri="{BB962C8B-B14F-4D97-AF65-F5344CB8AC3E}">
        <p14:creationId xmlns:p14="http://schemas.microsoft.com/office/powerpoint/2010/main" val="1800467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1590FD36-45D4-43CA-AE2D-B7372E05813A}" type="slidenum">
              <a:rPr lang="ru-RU" altLang="hu-HU"/>
              <a:pPr/>
              <a:t>‹#›</a:t>
            </a:fld>
            <a:endParaRPr lang="ru-RU" altLang="hu-HU"/>
          </a:p>
        </p:txBody>
      </p:sp>
    </p:spTree>
    <p:extLst>
      <p:ext uri="{BB962C8B-B14F-4D97-AF65-F5344CB8AC3E}">
        <p14:creationId xmlns:p14="http://schemas.microsoft.com/office/powerpoint/2010/main" val="3030241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49" y="458950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983345F-1286-4497-9018-788142C20D24}" type="slidenum">
              <a:rPr lang="ru-RU" altLang="hu-HU"/>
              <a:pPr/>
              <a:t>‹#›</a:t>
            </a:fld>
            <a:endParaRPr lang="ru-RU" altLang="hu-HU"/>
          </a:p>
        </p:txBody>
      </p:sp>
    </p:spTree>
    <p:extLst>
      <p:ext uri="{BB962C8B-B14F-4D97-AF65-F5344CB8AC3E}">
        <p14:creationId xmlns:p14="http://schemas.microsoft.com/office/powerpoint/2010/main" val="14404335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7CA5BF87-5963-449C-B8E0-B374D73C5D62}" type="slidenum">
              <a:rPr lang="ru-RU" altLang="hu-HU"/>
              <a:pPr/>
              <a:t>‹#›</a:t>
            </a:fld>
            <a:endParaRPr lang="ru-RU" altLang="hu-HU"/>
          </a:p>
        </p:txBody>
      </p:sp>
    </p:spTree>
    <p:extLst>
      <p:ext uri="{BB962C8B-B14F-4D97-AF65-F5344CB8AC3E}">
        <p14:creationId xmlns:p14="http://schemas.microsoft.com/office/powerpoint/2010/main" val="868281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7D968E7B-4157-429C-BE56-42695CE122A9}" type="slidenum">
              <a:rPr lang="ru-RU" altLang="hu-HU"/>
              <a:pPr/>
              <a:t>‹#›</a:t>
            </a:fld>
            <a:endParaRPr lang="ru-RU" altLang="hu-HU"/>
          </a:p>
        </p:txBody>
      </p:sp>
    </p:spTree>
    <p:extLst>
      <p:ext uri="{BB962C8B-B14F-4D97-AF65-F5344CB8AC3E}">
        <p14:creationId xmlns:p14="http://schemas.microsoft.com/office/powerpoint/2010/main" val="4204786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6290CE67-37D7-4EB6-9C15-18F52BF6B1FB}" type="slidenum">
              <a:rPr lang="ru-RU" altLang="hu-HU"/>
              <a:pPr/>
              <a:t>‹#›</a:t>
            </a:fld>
            <a:endParaRPr lang="ru-RU" altLang="hu-HU"/>
          </a:p>
        </p:txBody>
      </p:sp>
    </p:spTree>
    <p:extLst>
      <p:ext uri="{BB962C8B-B14F-4D97-AF65-F5344CB8AC3E}">
        <p14:creationId xmlns:p14="http://schemas.microsoft.com/office/powerpoint/2010/main" val="21735300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EE1B47F6-999A-429F-85AA-278D4F694128}" type="slidenum">
              <a:rPr lang="ru-RU" altLang="hu-HU"/>
              <a:pPr/>
              <a:t>‹#›</a:t>
            </a:fld>
            <a:endParaRPr lang="ru-RU" altLang="hu-HU"/>
          </a:p>
        </p:txBody>
      </p:sp>
    </p:spTree>
    <p:extLst>
      <p:ext uri="{BB962C8B-B14F-4D97-AF65-F5344CB8AC3E}">
        <p14:creationId xmlns:p14="http://schemas.microsoft.com/office/powerpoint/2010/main" val="34468661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D3609EBF-D1AD-42DF-9812-AD7AE39EDB3E}" type="slidenum">
              <a:rPr lang="ru-RU" altLang="hu-HU"/>
              <a:pPr/>
              <a:t>‹#›</a:t>
            </a:fld>
            <a:endParaRPr lang="ru-RU" altLang="hu-HU"/>
          </a:p>
        </p:txBody>
      </p:sp>
    </p:spTree>
    <p:extLst>
      <p:ext uri="{BB962C8B-B14F-4D97-AF65-F5344CB8AC3E}">
        <p14:creationId xmlns:p14="http://schemas.microsoft.com/office/powerpoint/2010/main" val="6812549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07EBB1C3-8A40-4B16-A1BC-ADFA782014DB}" type="slidenum">
              <a:rPr lang="ru-RU" altLang="hu-HU"/>
              <a:pPr/>
              <a:t>‹#›</a:t>
            </a:fld>
            <a:endParaRPr lang="ru-RU" altLang="hu-HU"/>
          </a:p>
        </p:txBody>
      </p:sp>
    </p:spTree>
    <p:extLst>
      <p:ext uri="{BB962C8B-B14F-4D97-AF65-F5344CB8AC3E}">
        <p14:creationId xmlns:p14="http://schemas.microsoft.com/office/powerpoint/2010/main" val="2836678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49" y="458948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0481CCA-1355-4A5D-AE3E-A7FF3D253401}" type="slidenum">
              <a:rPr lang="ru-RU" altLang="hu-HU"/>
              <a:pPr/>
              <a:t>‹#›</a:t>
            </a:fld>
            <a:endParaRPr lang="ru-RU" altLang="hu-HU"/>
          </a:p>
        </p:txBody>
      </p:sp>
    </p:spTree>
    <p:extLst>
      <p:ext uri="{BB962C8B-B14F-4D97-AF65-F5344CB8AC3E}">
        <p14:creationId xmlns:p14="http://schemas.microsoft.com/office/powerpoint/2010/main" val="37296975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B7CA90DB-B68D-4924-AB64-76451ECAD23A}" type="slidenum">
              <a:rPr lang="ru-RU" altLang="hu-HU"/>
              <a:pPr/>
              <a:t>‹#›</a:t>
            </a:fld>
            <a:endParaRPr lang="ru-RU" altLang="hu-HU"/>
          </a:p>
        </p:txBody>
      </p:sp>
    </p:spTree>
    <p:extLst>
      <p:ext uri="{BB962C8B-B14F-4D97-AF65-F5344CB8AC3E}">
        <p14:creationId xmlns:p14="http://schemas.microsoft.com/office/powerpoint/2010/main" val="35825317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7ED38B7E-BB27-409D-9586-199D356A5407}" type="slidenum">
              <a:rPr lang="ru-RU" altLang="hu-HU"/>
              <a:pPr/>
              <a:t>‹#›</a:t>
            </a:fld>
            <a:endParaRPr lang="ru-RU" altLang="hu-HU"/>
          </a:p>
        </p:txBody>
      </p:sp>
    </p:spTree>
    <p:extLst>
      <p:ext uri="{BB962C8B-B14F-4D97-AF65-F5344CB8AC3E}">
        <p14:creationId xmlns:p14="http://schemas.microsoft.com/office/powerpoint/2010/main" val="41218133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CAEEF9D0-BB73-4316-B507-1F328D426A30}" type="slidenum">
              <a:rPr lang="ru-RU" altLang="hu-HU"/>
              <a:pPr/>
              <a:t>‹#›</a:t>
            </a:fld>
            <a:endParaRPr lang="ru-RU" altLang="hu-HU"/>
          </a:p>
        </p:txBody>
      </p:sp>
    </p:spTree>
    <p:extLst>
      <p:ext uri="{BB962C8B-B14F-4D97-AF65-F5344CB8AC3E}">
        <p14:creationId xmlns:p14="http://schemas.microsoft.com/office/powerpoint/2010/main" val="4098717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89FACAB1-85E5-494A-A70F-DEB83CC058DB}" type="slidenum">
              <a:rPr lang="ru-RU" altLang="hu-HU"/>
              <a:pPr/>
              <a:t>‹#›</a:t>
            </a:fld>
            <a:endParaRPr lang="ru-RU" altLang="hu-HU"/>
          </a:p>
        </p:txBody>
      </p:sp>
    </p:spTree>
    <p:extLst>
      <p:ext uri="{BB962C8B-B14F-4D97-AF65-F5344CB8AC3E}">
        <p14:creationId xmlns:p14="http://schemas.microsoft.com/office/powerpoint/2010/main" val="9350793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43D61FB-6A35-4C72-9736-BAD7D9EC9AA6}" type="slidenum">
              <a:rPr lang="ru-RU" altLang="hu-HU"/>
              <a:pPr/>
              <a:t>‹#›</a:t>
            </a:fld>
            <a:endParaRPr lang="ru-RU" altLang="hu-HU"/>
          </a:p>
        </p:txBody>
      </p:sp>
    </p:spTree>
    <p:extLst>
      <p:ext uri="{BB962C8B-B14F-4D97-AF65-F5344CB8AC3E}">
        <p14:creationId xmlns:p14="http://schemas.microsoft.com/office/powerpoint/2010/main" val="16318913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11B15343-8A5C-4CD8-BA2D-42EDEADF52D7}" type="slidenum">
              <a:rPr lang="ru-RU" altLang="hu-HU"/>
              <a:pPr/>
              <a:t>‹#›</a:t>
            </a:fld>
            <a:endParaRPr lang="ru-RU" altLang="hu-HU"/>
          </a:p>
        </p:txBody>
      </p:sp>
    </p:spTree>
    <p:extLst>
      <p:ext uri="{BB962C8B-B14F-4D97-AF65-F5344CB8AC3E}">
        <p14:creationId xmlns:p14="http://schemas.microsoft.com/office/powerpoint/2010/main" val="41582522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49C19D67-9FBC-42F5-A47A-A5E3E3906A43}" type="slidenum">
              <a:rPr lang="ru-RU" altLang="hu-HU"/>
              <a:pPr/>
              <a:t>‹#›</a:t>
            </a:fld>
            <a:endParaRPr lang="ru-RU" altLang="hu-HU"/>
          </a:p>
        </p:txBody>
      </p:sp>
    </p:spTree>
    <p:extLst>
      <p:ext uri="{BB962C8B-B14F-4D97-AF65-F5344CB8AC3E}">
        <p14:creationId xmlns:p14="http://schemas.microsoft.com/office/powerpoint/2010/main" val="18554330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03C766A5-689F-4094-BE7A-6C2541ED8FCE}" type="slidenum">
              <a:rPr lang="ru-RU" altLang="hu-HU"/>
              <a:pPr/>
              <a:t>‹#›</a:t>
            </a:fld>
            <a:endParaRPr lang="ru-RU" altLang="hu-HU"/>
          </a:p>
        </p:txBody>
      </p:sp>
    </p:spTree>
    <p:extLst>
      <p:ext uri="{BB962C8B-B14F-4D97-AF65-F5344CB8AC3E}">
        <p14:creationId xmlns:p14="http://schemas.microsoft.com/office/powerpoint/2010/main" val="13366085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67F29BB1-3807-4A19-9C67-D20F9DE65A6E}" type="slidenum">
              <a:rPr lang="ru-RU" altLang="hu-HU"/>
              <a:pPr/>
              <a:t>‹#›</a:t>
            </a:fld>
            <a:endParaRPr lang="ru-RU" altLang="hu-HU"/>
          </a:p>
        </p:txBody>
      </p:sp>
    </p:spTree>
    <p:extLst>
      <p:ext uri="{BB962C8B-B14F-4D97-AF65-F5344CB8AC3E}">
        <p14:creationId xmlns:p14="http://schemas.microsoft.com/office/powerpoint/2010/main" val="2459264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6AA4F99B-5B77-4451-9FDD-2CB621F7FCE1}" type="slidenum">
              <a:rPr lang="ru-RU" altLang="hu-HU"/>
              <a:pPr/>
              <a:t>‹#›</a:t>
            </a:fld>
            <a:endParaRPr lang="ru-RU" altLang="hu-HU"/>
          </a:p>
        </p:txBody>
      </p:sp>
    </p:spTree>
    <p:extLst>
      <p:ext uri="{BB962C8B-B14F-4D97-AF65-F5344CB8AC3E}">
        <p14:creationId xmlns:p14="http://schemas.microsoft.com/office/powerpoint/2010/main" val="25058481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CC17122B-085B-41D4-85CA-E520DA2FDE9C}" type="slidenum">
              <a:rPr lang="ru-RU" altLang="hu-HU"/>
              <a:pPr/>
              <a:t>‹#›</a:t>
            </a:fld>
            <a:endParaRPr lang="ru-RU" altLang="hu-HU"/>
          </a:p>
        </p:txBody>
      </p:sp>
    </p:spTree>
    <p:extLst>
      <p:ext uri="{BB962C8B-B14F-4D97-AF65-F5344CB8AC3E}">
        <p14:creationId xmlns:p14="http://schemas.microsoft.com/office/powerpoint/2010/main" val="33951855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49" y="45894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9A70F65-9079-4600-98B3-749139A69472}" type="slidenum">
              <a:rPr lang="ru-RU" altLang="hu-HU"/>
              <a:pPr/>
              <a:t>‹#›</a:t>
            </a:fld>
            <a:endParaRPr lang="ru-RU" altLang="hu-HU"/>
          </a:p>
        </p:txBody>
      </p:sp>
    </p:spTree>
    <p:extLst>
      <p:ext uri="{BB962C8B-B14F-4D97-AF65-F5344CB8AC3E}">
        <p14:creationId xmlns:p14="http://schemas.microsoft.com/office/powerpoint/2010/main" val="19948935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6B2FB4E5-D990-469B-9D20-984BB393AC8F}" type="slidenum">
              <a:rPr lang="ru-RU" altLang="hu-HU"/>
              <a:pPr/>
              <a:t>‹#›</a:t>
            </a:fld>
            <a:endParaRPr lang="ru-RU" altLang="hu-HU"/>
          </a:p>
        </p:txBody>
      </p:sp>
    </p:spTree>
    <p:extLst>
      <p:ext uri="{BB962C8B-B14F-4D97-AF65-F5344CB8AC3E}">
        <p14:creationId xmlns:p14="http://schemas.microsoft.com/office/powerpoint/2010/main" val="12598498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138345CE-8AC5-4395-AD79-5818271967F9}" type="slidenum">
              <a:rPr lang="ru-RU" altLang="hu-HU"/>
              <a:pPr/>
              <a:t>‹#›</a:t>
            </a:fld>
            <a:endParaRPr lang="ru-RU" altLang="hu-HU"/>
          </a:p>
        </p:txBody>
      </p:sp>
    </p:spTree>
    <p:extLst>
      <p:ext uri="{BB962C8B-B14F-4D97-AF65-F5344CB8AC3E}">
        <p14:creationId xmlns:p14="http://schemas.microsoft.com/office/powerpoint/2010/main" val="911343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03FE8239-9E6C-409A-B62F-FCE61E583E94}" type="slidenum">
              <a:rPr lang="ru-RU" altLang="hu-HU"/>
              <a:pPr/>
              <a:t>‹#›</a:t>
            </a:fld>
            <a:endParaRPr lang="ru-RU" altLang="hu-HU"/>
          </a:p>
        </p:txBody>
      </p:sp>
    </p:spTree>
    <p:extLst>
      <p:ext uri="{BB962C8B-B14F-4D97-AF65-F5344CB8AC3E}">
        <p14:creationId xmlns:p14="http://schemas.microsoft.com/office/powerpoint/2010/main" val="38951496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1F40D8DB-BB74-402E-8E1D-98F1E1A7A42A}" type="slidenum">
              <a:rPr lang="ru-RU" altLang="hu-HU"/>
              <a:pPr/>
              <a:t>‹#›</a:t>
            </a:fld>
            <a:endParaRPr lang="ru-RU" altLang="hu-HU"/>
          </a:p>
        </p:txBody>
      </p:sp>
    </p:spTree>
    <p:extLst>
      <p:ext uri="{BB962C8B-B14F-4D97-AF65-F5344CB8AC3E}">
        <p14:creationId xmlns:p14="http://schemas.microsoft.com/office/powerpoint/2010/main" val="19886204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D0C2B34F-8A7B-499B-807C-37F489B49442}" type="slidenum">
              <a:rPr lang="ru-RU" altLang="hu-HU"/>
              <a:pPr/>
              <a:t>‹#›</a:t>
            </a:fld>
            <a:endParaRPr lang="ru-RU" altLang="hu-HU"/>
          </a:p>
        </p:txBody>
      </p:sp>
    </p:spTree>
    <p:extLst>
      <p:ext uri="{BB962C8B-B14F-4D97-AF65-F5344CB8AC3E}">
        <p14:creationId xmlns:p14="http://schemas.microsoft.com/office/powerpoint/2010/main" val="627320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B41C3F0D-118F-4812-AA02-10EAC644FDF1}" type="slidenum">
              <a:rPr lang="ru-RU" altLang="hu-HU"/>
              <a:pPr/>
              <a:t>‹#›</a:t>
            </a:fld>
            <a:endParaRPr lang="ru-RU" altLang="hu-HU"/>
          </a:p>
        </p:txBody>
      </p:sp>
    </p:spTree>
    <p:extLst>
      <p:ext uri="{BB962C8B-B14F-4D97-AF65-F5344CB8AC3E}">
        <p14:creationId xmlns:p14="http://schemas.microsoft.com/office/powerpoint/2010/main" val="6177100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69B38E7-A156-488D-A464-D18FE95DDBCB}" type="slidenum">
              <a:rPr lang="ru-RU" altLang="hu-HU"/>
              <a:pPr/>
              <a:t>‹#›</a:t>
            </a:fld>
            <a:endParaRPr lang="ru-RU" altLang="hu-HU"/>
          </a:p>
        </p:txBody>
      </p:sp>
    </p:spTree>
    <p:extLst>
      <p:ext uri="{BB962C8B-B14F-4D97-AF65-F5344CB8AC3E}">
        <p14:creationId xmlns:p14="http://schemas.microsoft.com/office/powerpoint/2010/main" val="31569807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8ADBADC-3A2A-4954-8C4D-EEA78E13907E}" type="slidenum">
              <a:rPr lang="ru-RU" altLang="hu-HU"/>
              <a:pPr/>
              <a:t>‹#›</a:t>
            </a:fld>
            <a:endParaRPr lang="ru-RU" altLang="hu-HU"/>
          </a:p>
        </p:txBody>
      </p:sp>
    </p:spTree>
    <p:extLst>
      <p:ext uri="{BB962C8B-B14F-4D97-AF65-F5344CB8AC3E}">
        <p14:creationId xmlns:p14="http://schemas.microsoft.com/office/powerpoint/2010/main" val="34966967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770E2475-D888-4039-9333-B5962B2069B7}" type="slidenum">
              <a:rPr lang="ru-RU" altLang="hu-HU"/>
              <a:pPr/>
              <a:t>‹#›</a:t>
            </a:fld>
            <a:endParaRPr lang="ru-RU" altLang="hu-HU"/>
          </a:p>
        </p:txBody>
      </p:sp>
    </p:spTree>
    <p:extLst>
      <p:ext uri="{BB962C8B-B14F-4D97-AF65-F5344CB8AC3E}">
        <p14:creationId xmlns:p14="http://schemas.microsoft.com/office/powerpoint/2010/main" val="5339328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EED50E7D-6081-41C4-BC16-399ADA42AB8C}" type="slidenum">
              <a:rPr lang="ru-RU" altLang="hu-HU"/>
              <a:pPr/>
              <a:t>‹#›</a:t>
            </a:fld>
            <a:endParaRPr lang="ru-RU" altLang="hu-HU"/>
          </a:p>
        </p:txBody>
      </p:sp>
    </p:spTree>
    <p:extLst>
      <p:ext uri="{BB962C8B-B14F-4D97-AF65-F5344CB8AC3E}">
        <p14:creationId xmlns:p14="http://schemas.microsoft.com/office/powerpoint/2010/main" val="11957079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48A1B88-16CB-478C-9D37-B57EA78C91B3}" type="slidenum">
              <a:rPr lang="ru-RU" altLang="hu-HU"/>
              <a:pPr/>
              <a:t>‹#›</a:t>
            </a:fld>
            <a:endParaRPr lang="ru-RU" altLang="hu-HU"/>
          </a:p>
        </p:txBody>
      </p:sp>
    </p:spTree>
    <p:extLst>
      <p:ext uri="{BB962C8B-B14F-4D97-AF65-F5344CB8AC3E}">
        <p14:creationId xmlns:p14="http://schemas.microsoft.com/office/powerpoint/2010/main" val="26404185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E6E540A-E3C5-4783-B8DF-C52C6171A994}" type="slidenum">
              <a:rPr lang="ru-RU" altLang="hu-HU"/>
              <a:pPr/>
              <a:t>‹#›</a:t>
            </a:fld>
            <a:endParaRPr lang="ru-RU" altLang="hu-HU"/>
          </a:p>
        </p:txBody>
      </p:sp>
    </p:spTree>
    <p:extLst>
      <p:ext uri="{BB962C8B-B14F-4D97-AF65-F5344CB8AC3E}">
        <p14:creationId xmlns:p14="http://schemas.microsoft.com/office/powerpoint/2010/main" val="7261555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4917E603-FC17-452B-879E-4C6226DE2BE9}" type="slidenum">
              <a:rPr lang="ru-RU" altLang="hu-HU"/>
              <a:pPr/>
              <a:t>‹#›</a:t>
            </a:fld>
            <a:endParaRPr lang="ru-RU" altLang="hu-HU"/>
          </a:p>
        </p:txBody>
      </p:sp>
    </p:spTree>
    <p:extLst>
      <p:ext uri="{BB962C8B-B14F-4D97-AF65-F5344CB8AC3E}">
        <p14:creationId xmlns:p14="http://schemas.microsoft.com/office/powerpoint/2010/main" val="1532847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DBF24399-C23C-4FBA-A303-E23402274EF7}" type="slidenum">
              <a:rPr lang="ru-RU" altLang="hu-HU"/>
              <a:pPr/>
              <a:t>‹#›</a:t>
            </a:fld>
            <a:endParaRPr lang="ru-RU" altLang="hu-HU"/>
          </a:p>
        </p:txBody>
      </p:sp>
    </p:spTree>
    <p:extLst>
      <p:ext uri="{BB962C8B-B14F-4D97-AF65-F5344CB8AC3E}">
        <p14:creationId xmlns:p14="http://schemas.microsoft.com/office/powerpoint/2010/main" val="41431898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1"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C2720085-A57E-499F-B1C7-F349D31A8B32}" type="slidenum">
              <a:rPr lang="ru-RU" altLang="hu-HU"/>
              <a:pPr/>
              <a:t>‹#›</a:t>
            </a:fld>
            <a:endParaRPr lang="ru-RU" altLang="hu-HU"/>
          </a:p>
        </p:txBody>
      </p:sp>
    </p:spTree>
    <p:extLst>
      <p:ext uri="{BB962C8B-B14F-4D97-AF65-F5344CB8AC3E}">
        <p14:creationId xmlns:p14="http://schemas.microsoft.com/office/powerpoint/2010/main" val="2738355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C0F76D7B-368C-4031-AC5E-9F38ABED344A}" type="slidenum">
              <a:rPr lang="ru-RU" altLang="hu-HU"/>
              <a:pPr/>
              <a:t>‹#›</a:t>
            </a:fld>
            <a:endParaRPr lang="ru-RU" altLang="hu-HU"/>
          </a:p>
        </p:txBody>
      </p:sp>
    </p:spTree>
    <p:extLst>
      <p:ext uri="{BB962C8B-B14F-4D97-AF65-F5344CB8AC3E}">
        <p14:creationId xmlns:p14="http://schemas.microsoft.com/office/powerpoint/2010/main" val="23428080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A072D55-5A19-49AB-AC9E-122B9DB2F889}" type="slidenum">
              <a:rPr lang="ru-RU" altLang="hu-HU"/>
              <a:pPr/>
              <a:t>‹#›</a:t>
            </a:fld>
            <a:endParaRPr lang="ru-RU" altLang="hu-HU"/>
          </a:p>
        </p:txBody>
      </p:sp>
    </p:spTree>
    <p:extLst>
      <p:ext uri="{BB962C8B-B14F-4D97-AF65-F5344CB8AC3E}">
        <p14:creationId xmlns:p14="http://schemas.microsoft.com/office/powerpoint/2010/main" val="1104156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1E3EAE57-6F79-46AE-AB11-C598B8B6513E}" type="slidenum">
              <a:rPr lang="ru-RU" altLang="hu-HU"/>
              <a:pPr/>
              <a:t>‹#›</a:t>
            </a:fld>
            <a:endParaRPr lang="ru-RU" altLang="hu-HU"/>
          </a:p>
        </p:txBody>
      </p:sp>
    </p:spTree>
    <p:extLst>
      <p:ext uri="{BB962C8B-B14F-4D97-AF65-F5344CB8AC3E}">
        <p14:creationId xmlns:p14="http://schemas.microsoft.com/office/powerpoint/2010/main" val="5449106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6397D967-B4A4-4176-B154-FFFA3F0A2F8B}" type="slidenum">
              <a:rPr lang="ru-RU" altLang="hu-HU"/>
              <a:pPr/>
              <a:t>‹#›</a:t>
            </a:fld>
            <a:endParaRPr lang="ru-RU" altLang="hu-HU"/>
          </a:p>
        </p:txBody>
      </p:sp>
    </p:spTree>
    <p:extLst>
      <p:ext uri="{BB962C8B-B14F-4D97-AF65-F5344CB8AC3E}">
        <p14:creationId xmlns:p14="http://schemas.microsoft.com/office/powerpoint/2010/main" val="23581593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8BD1377-1AA4-4391-B3AF-4CB0EF04EE58}" type="slidenum">
              <a:rPr lang="ru-RU" altLang="hu-HU"/>
              <a:pPr/>
              <a:t>‹#›</a:t>
            </a:fld>
            <a:endParaRPr lang="ru-RU" altLang="hu-HU"/>
          </a:p>
        </p:txBody>
      </p:sp>
    </p:spTree>
    <p:extLst>
      <p:ext uri="{BB962C8B-B14F-4D97-AF65-F5344CB8AC3E}">
        <p14:creationId xmlns:p14="http://schemas.microsoft.com/office/powerpoint/2010/main" val="38206529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1"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1"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BED4CA9-809A-4E77-9984-4948A99526E4}" type="slidenum">
              <a:rPr lang="ru-RU" altLang="hu-HU"/>
              <a:pPr/>
              <a:t>‹#›</a:t>
            </a:fld>
            <a:endParaRPr lang="ru-RU" altLang="hu-HU"/>
          </a:p>
        </p:txBody>
      </p:sp>
    </p:spTree>
    <p:extLst>
      <p:ext uri="{BB962C8B-B14F-4D97-AF65-F5344CB8AC3E}">
        <p14:creationId xmlns:p14="http://schemas.microsoft.com/office/powerpoint/2010/main" val="41208237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03163B7D-FAEC-4701-B7C2-DFBD35843872}" type="slidenum">
              <a:rPr lang="en-US" altLang="ru-RU"/>
              <a:pPr/>
              <a:t>‹#›</a:t>
            </a:fld>
            <a:endParaRPr lang="en-US" altLang="ru-RU"/>
          </a:p>
        </p:txBody>
      </p:sp>
    </p:spTree>
    <p:extLst>
      <p:ext uri="{BB962C8B-B14F-4D97-AF65-F5344CB8AC3E}">
        <p14:creationId xmlns:p14="http://schemas.microsoft.com/office/powerpoint/2010/main" val="14280349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09" y="273050"/>
            <a:ext cx="11525331" cy="857250"/>
          </a:xfrm>
        </p:spPr>
        <p:txBody>
          <a:bodyPr/>
          <a:lstStyle/>
          <a:p>
            <a:r>
              <a:rPr lang="ru-RU" dirty="0" smtClean="0"/>
              <a:t>Образец заголовка</a:t>
            </a:r>
            <a:endParaRPr lang="ru-RU" dirty="0"/>
          </a:p>
        </p:txBody>
      </p:sp>
      <p:sp>
        <p:nvSpPr>
          <p:cNvPr id="3" name="Содержимое 2"/>
          <p:cNvSpPr>
            <a:spLocks noGrp="1"/>
          </p:cNvSpPr>
          <p:nvPr>
            <p:ph idx="1"/>
          </p:nvPr>
        </p:nvSpPr>
        <p:spPr>
          <a:xfrm>
            <a:off x="609600" y="1604963"/>
            <a:ext cx="10915688" cy="4383087"/>
          </a:xfr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5FB16EAF-C4BB-40FB-9A61-2E296FF9141F}" type="slidenum">
              <a:rPr lang="en-US" altLang="ru-RU"/>
              <a:pPr/>
              <a:t>‹#›</a:t>
            </a:fld>
            <a:endParaRPr lang="en-US" altLang="ru-RU"/>
          </a:p>
        </p:txBody>
      </p:sp>
    </p:spTree>
    <p:extLst>
      <p:ext uri="{BB962C8B-B14F-4D97-AF65-F5344CB8AC3E}">
        <p14:creationId xmlns:p14="http://schemas.microsoft.com/office/powerpoint/2010/main" val="9441016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7BA6103B-AC58-469B-9BE3-26E92496F1F1}" type="slidenum">
              <a:rPr lang="en-US" altLang="ru-RU"/>
              <a:pPr/>
              <a:t>‹#›</a:t>
            </a:fld>
            <a:endParaRPr lang="en-US" altLang="ru-RU"/>
          </a:p>
        </p:txBody>
      </p:sp>
    </p:spTree>
    <p:extLst>
      <p:ext uri="{BB962C8B-B14F-4D97-AF65-F5344CB8AC3E}">
        <p14:creationId xmlns:p14="http://schemas.microsoft.com/office/powerpoint/2010/main" val="2254117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2999D68-B07E-4DDC-BE51-E964BDBC5AEA}" type="slidenum">
              <a:rPr lang="ru-RU" altLang="hu-HU"/>
              <a:pPr/>
              <a:t>‹#›</a:t>
            </a:fld>
            <a:endParaRPr lang="ru-RU" altLang="hu-HU"/>
          </a:p>
        </p:txBody>
      </p:sp>
    </p:spTree>
    <p:extLst>
      <p:ext uri="{BB962C8B-B14F-4D97-AF65-F5344CB8AC3E}">
        <p14:creationId xmlns:p14="http://schemas.microsoft.com/office/powerpoint/2010/main" val="25017738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1" y="1604963"/>
            <a:ext cx="5262033"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074834" y="1604963"/>
            <a:ext cx="5262033"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7DBE83D4-BC04-4B26-947C-23131B7FE79E}" type="slidenum">
              <a:rPr lang="en-US" altLang="ru-RU"/>
              <a:pPr/>
              <a:t>‹#›</a:t>
            </a:fld>
            <a:endParaRPr lang="en-US" altLang="ru-RU"/>
          </a:p>
        </p:txBody>
      </p:sp>
    </p:spTree>
    <p:extLst>
      <p:ext uri="{BB962C8B-B14F-4D97-AF65-F5344CB8AC3E}">
        <p14:creationId xmlns:p14="http://schemas.microsoft.com/office/powerpoint/2010/main" val="27292587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idx="10"/>
          </p:nvPr>
        </p:nvSpPr>
        <p:spPr>
          <a:ln/>
        </p:spPr>
        <p:txBody>
          <a:bodyPr/>
          <a:lstStyle>
            <a:lvl1pPr>
              <a:defRPr/>
            </a:lvl1pPr>
          </a:lstStyle>
          <a:p>
            <a:pPr>
              <a:defRPr/>
            </a:pPr>
            <a:endParaRPr lang="en-US"/>
          </a:p>
        </p:txBody>
      </p:sp>
      <p:sp>
        <p:nvSpPr>
          <p:cNvPr id="8" name="Rectangle 5"/>
          <p:cNvSpPr>
            <a:spLocks noGrp="1" noChangeArrowheads="1"/>
          </p:cNvSpPr>
          <p:nvPr>
            <p:ph type="ftr" idx="11"/>
          </p:nvPr>
        </p:nvSpPr>
        <p:spPr>
          <a:ln/>
        </p:spPr>
        <p:txBody>
          <a:bodyPr/>
          <a:lstStyle>
            <a:lvl1pPr>
              <a:defRPr/>
            </a:lvl1pPr>
          </a:lstStyle>
          <a:p>
            <a:pPr>
              <a:defRPr/>
            </a:pPr>
            <a:endParaRPr lang="en-US"/>
          </a:p>
        </p:txBody>
      </p:sp>
      <p:sp>
        <p:nvSpPr>
          <p:cNvPr id="9" name="Rectangle 6"/>
          <p:cNvSpPr>
            <a:spLocks noGrp="1" noChangeArrowheads="1"/>
          </p:cNvSpPr>
          <p:nvPr>
            <p:ph type="sldNum" idx="12"/>
          </p:nvPr>
        </p:nvSpPr>
        <p:spPr>
          <a:ln/>
        </p:spPr>
        <p:txBody>
          <a:bodyPr/>
          <a:lstStyle>
            <a:lvl1pPr>
              <a:defRPr/>
            </a:lvl1pPr>
          </a:lstStyle>
          <a:p>
            <a:fld id="{269AE1DB-9190-4DF5-9B1A-6062D9A14C78}" type="slidenum">
              <a:rPr lang="en-US" altLang="ru-RU"/>
              <a:pPr/>
              <a:t>‹#›</a:t>
            </a:fld>
            <a:endParaRPr lang="en-US" altLang="ru-RU"/>
          </a:p>
        </p:txBody>
      </p:sp>
    </p:spTree>
    <p:extLst>
      <p:ext uri="{BB962C8B-B14F-4D97-AF65-F5344CB8AC3E}">
        <p14:creationId xmlns:p14="http://schemas.microsoft.com/office/powerpoint/2010/main" val="32482929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fld id="{FC8BA979-5FBB-4069-8111-2A64615051DC}" type="slidenum">
              <a:rPr lang="en-US" altLang="ru-RU"/>
              <a:pPr/>
              <a:t>‹#›</a:t>
            </a:fld>
            <a:endParaRPr lang="en-US" altLang="ru-RU"/>
          </a:p>
        </p:txBody>
      </p:sp>
    </p:spTree>
    <p:extLst>
      <p:ext uri="{BB962C8B-B14F-4D97-AF65-F5344CB8AC3E}">
        <p14:creationId xmlns:p14="http://schemas.microsoft.com/office/powerpoint/2010/main" val="1688167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en-US"/>
          </a:p>
        </p:txBody>
      </p:sp>
      <p:sp>
        <p:nvSpPr>
          <p:cNvPr id="3" name="Rectangle 5"/>
          <p:cNvSpPr>
            <a:spLocks noGrp="1" noChangeArrowheads="1"/>
          </p:cNvSpPr>
          <p:nvPr>
            <p:ph type="ftr" idx="11"/>
          </p:nvPr>
        </p:nvSpPr>
        <p:spPr>
          <a:ln/>
        </p:spPr>
        <p:txBody>
          <a:bodyPr/>
          <a:lstStyle>
            <a:lvl1pPr>
              <a:defRPr/>
            </a:lvl1pPr>
          </a:lstStyle>
          <a:p>
            <a:pPr>
              <a:defRPr/>
            </a:pPr>
            <a:endParaRPr lang="en-US"/>
          </a:p>
        </p:txBody>
      </p:sp>
      <p:sp>
        <p:nvSpPr>
          <p:cNvPr id="4" name="Rectangle 6"/>
          <p:cNvSpPr>
            <a:spLocks noGrp="1" noChangeArrowheads="1"/>
          </p:cNvSpPr>
          <p:nvPr>
            <p:ph type="sldNum" idx="12"/>
          </p:nvPr>
        </p:nvSpPr>
        <p:spPr>
          <a:ln/>
        </p:spPr>
        <p:txBody>
          <a:bodyPr/>
          <a:lstStyle>
            <a:lvl1pPr>
              <a:defRPr/>
            </a:lvl1pPr>
          </a:lstStyle>
          <a:p>
            <a:fld id="{0688CC42-52A8-469F-8C2E-44B66DC1AF95}" type="slidenum">
              <a:rPr lang="en-US" altLang="ru-RU"/>
              <a:pPr/>
              <a:t>‹#›</a:t>
            </a:fld>
            <a:endParaRPr lang="en-US" altLang="ru-RU"/>
          </a:p>
        </p:txBody>
      </p:sp>
    </p:spTree>
    <p:extLst>
      <p:ext uri="{BB962C8B-B14F-4D97-AF65-F5344CB8AC3E}">
        <p14:creationId xmlns:p14="http://schemas.microsoft.com/office/powerpoint/2010/main" val="37551813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7BEB9795-3499-4C21-86AD-58EAA22FDB30}" type="slidenum">
              <a:rPr lang="en-US" altLang="ru-RU"/>
              <a:pPr/>
              <a:t>‹#›</a:t>
            </a:fld>
            <a:endParaRPr lang="en-US" altLang="ru-RU"/>
          </a:p>
        </p:txBody>
      </p:sp>
    </p:spTree>
    <p:extLst>
      <p:ext uri="{BB962C8B-B14F-4D97-AF65-F5344CB8AC3E}">
        <p14:creationId xmlns:p14="http://schemas.microsoft.com/office/powerpoint/2010/main" val="12262211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91B5F25F-C849-41E7-9B1D-1BF236A22780}" type="slidenum">
              <a:rPr lang="en-US" altLang="ru-RU"/>
              <a:pPr/>
              <a:t>‹#›</a:t>
            </a:fld>
            <a:endParaRPr lang="en-US" altLang="ru-RU"/>
          </a:p>
        </p:txBody>
      </p:sp>
    </p:spTree>
    <p:extLst>
      <p:ext uri="{BB962C8B-B14F-4D97-AF65-F5344CB8AC3E}">
        <p14:creationId xmlns:p14="http://schemas.microsoft.com/office/powerpoint/2010/main" val="35266368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AA0007D2-D49A-4D6B-A118-D66EE434993F}" type="slidenum">
              <a:rPr lang="en-US" altLang="ru-RU"/>
              <a:pPr/>
              <a:t>‹#›</a:t>
            </a:fld>
            <a:endParaRPr lang="en-US" altLang="ru-RU"/>
          </a:p>
        </p:txBody>
      </p:sp>
    </p:spTree>
    <p:extLst>
      <p:ext uri="{BB962C8B-B14F-4D97-AF65-F5344CB8AC3E}">
        <p14:creationId xmlns:p14="http://schemas.microsoft.com/office/powerpoint/2010/main" val="41745609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655051" y="273050"/>
            <a:ext cx="2681816" cy="57150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3050"/>
            <a:ext cx="7842251" cy="57150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A6F3F4EE-9D4C-4C9D-BFBD-AD83653453A2}" type="slidenum">
              <a:rPr lang="en-US" altLang="ru-RU"/>
              <a:pPr/>
              <a:t>‹#›</a:t>
            </a:fld>
            <a:endParaRPr lang="en-US" altLang="ru-RU"/>
          </a:p>
        </p:txBody>
      </p:sp>
    </p:spTree>
    <p:extLst>
      <p:ext uri="{BB962C8B-B14F-4D97-AF65-F5344CB8AC3E}">
        <p14:creationId xmlns:p14="http://schemas.microsoft.com/office/powerpoint/2010/main" val="19852725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4" y="273050"/>
            <a:ext cx="6443133" cy="857250"/>
          </a:xfrm>
        </p:spPr>
        <p:txBody>
          <a:bodyPr/>
          <a:lstStyle/>
          <a:p>
            <a:r>
              <a:rPr lang="ru-RU" smtClean="0"/>
              <a:t>Образец заголовка</a:t>
            </a:r>
            <a:endParaRPr lang="ru-RU"/>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fld id="{EC9C0B4D-A193-45C3-96F3-D92A8923D6A3}" type="slidenum">
              <a:rPr lang="en-US" altLang="ru-RU"/>
              <a:pPr/>
              <a:t>‹#›</a:t>
            </a:fld>
            <a:endParaRPr lang="en-US" altLang="ru-RU"/>
          </a:p>
        </p:txBody>
      </p:sp>
    </p:spTree>
    <p:extLst>
      <p:ext uri="{BB962C8B-B14F-4D97-AF65-F5344CB8AC3E}">
        <p14:creationId xmlns:p14="http://schemas.microsoft.com/office/powerpoint/2010/main" val="20116346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4" y="273050"/>
            <a:ext cx="6443133" cy="85725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609601" y="1604963"/>
            <a:ext cx="5262033" cy="211455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609601" y="3871914"/>
            <a:ext cx="5262033" cy="211613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half" idx="3"/>
          </p:nvPr>
        </p:nvSpPr>
        <p:spPr>
          <a:xfrm>
            <a:off x="6074834" y="1604963"/>
            <a:ext cx="5262033" cy="43830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idx="10"/>
          </p:nvPr>
        </p:nvSpPr>
        <p:spPr>
          <a:ln/>
        </p:spPr>
        <p:txBody>
          <a:bodyPr/>
          <a:lstStyle>
            <a:lvl1pPr>
              <a:defRPr/>
            </a:lvl1pPr>
          </a:lstStyle>
          <a:p>
            <a:pPr>
              <a:defRPr/>
            </a:pPr>
            <a:endParaRPr lang="en-US"/>
          </a:p>
        </p:txBody>
      </p:sp>
      <p:sp>
        <p:nvSpPr>
          <p:cNvPr id="7" name="Rectangle 5"/>
          <p:cNvSpPr>
            <a:spLocks noGrp="1" noChangeArrowheads="1"/>
          </p:cNvSpPr>
          <p:nvPr>
            <p:ph type="ftr" idx="11"/>
          </p:nvPr>
        </p:nvSpPr>
        <p:spPr>
          <a:ln/>
        </p:spPr>
        <p:txBody>
          <a:bodyPr/>
          <a:lstStyle>
            <a:lvl1pPr>
              <a:defRPr/>
            </a:lvl1pPr>
          </a:lstStyle>
          <a:p>
            <a:pPr>
              <a:defRPr/>
            </a:pPr>
            <a:endParaRPr lang="en-US"/>
          </a:p>
        </p:txBody>
      </p:sp>
      <p:sp>
        <p:nvSpPr>
          <p:cNvPr id="8" name="Rectangle 6"/>
          <p:cNvSpPr>
            <a:spLocks noGrp="1" noChangeArrowheads="1"/>
          </p:cNvSpPr>
          <p:nvPr>
            <p:ph type="sldNum" idx="12"/>
          </p:nvPr>
        </p:nvSpPr>
        <p:spPr>
          <a:ln/>
        </p:spPr>
        <p:txBody>
          <a:bodyPr/>
          <a:lstStyle>
            <a:lvl1pPr>
              <a:defRPr/>
            </a:lvl1pPr>
          </a:lstStyle>
          <a:p>
            <a:fld id="{A20E49F7-EB72-423C-A80C-BBC389EB97E3}" type="slidenum">
              <a:rPr lang="en-US" altLang="ru-RU"/>
              <a:pPr/>
              <a:t>‹#›</a:t>
            </a:fld>
            <a:endParaRPr lang="en-US" altLang="ru-RU"/>
          </a:p>
        </p:txBody>
      </p:sp>
    </p:spTree>
    <p:extLst>
      <p:ext uri="{BB962C8B-B14F-4D97-AF65-F5344CB8AC3E}">
        <p14:creationId xmlns:p14="http://schemas.microsoft.com/office/powerpoint/2010/main" val="314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CC665B29-CB3A-4942-8C05-723ECF07338F}" type="slidenum">
              <a:rPr lang="ru-RU" altLang="hu-HU"/>
              <a:pPr/>
              <a:t>‹#›</a:t>
            </a:fld>
            <a:endParaRPr lang="ru-RU" altLang="hu-HU"/>
          </a:p>
        </p:txBody>
      </p:sp>
    </p:spTree>
    <p:extLst>
      <p:ext uri="{BB962C8B-B14F-4D97-AF65-F5344CB8AC3E}">
        <p14:creationId xmlns:p14="http://schemas.microsoft.com/office/powerpoint/2010/main" val="27152770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a:prstGeom prst="rect">
            <a:avLst/>
          </a:prstGeo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5" name="Объект 4"/>
          <p:cNvSpPr>
            <a:spLocks noGrp="1"/>
          </p:cNvSpPr>
          <p:nvPr>
            <p:ph sz="quarter" idx="10"/>
          </p:nvPr>
        </p:nvSpPr>
        <p:spPr>
          <a:xfrm>
            <a:off x="10837333" y="5935890"/>
            <a:ext cx="1354667" cy="595313"/>
          </a:xfrm>
          <a:prstGeom prst="rect">
            <a:avLst/>
          </a:prstGeom>
        </p:spPr>
        <p:txBody>
          <a:bodyPr/>
          <a:lstStyle>
            <a:lvl1pPr marL="0" indent="0">
              <a:buNone/>
              <a:defRPr sz="2500" b="0"/>
            </a:lvl1pPr>
          </a:lstStyle>
          <a:p>
            <a:pPr lvl="0"/>
            <a:r>
              <a:rPr lang="ru-RU" smtClean="0"/>
              <a:t>Образец текста</a:t>
            </a:r>
          </a:p>
        </p:txBody>
      </p:sp>
      <p:sp>
        <p:nvSpPr>
          <p:cNvPr id="6" name="Rectangle 5"/>
          <p:cNvSpPr>
            <a:spLocks noGrp="1" noChangeArrowheads="1"/>
          </p:cNvSpPr>
          <p:nvPr>
            <p:ph type="sldNum" sz="quarter" idx="11"/>
          </p:nvPr>
        </p:nvSpPr>
        <p:spPr/>
        <p:txBody>
          <a:bodyPr/>
          <a:lstStyle>
            <a:lvl1pPr algn="l">
              <a:defRPr b="0"/>
            </a:lvl1pPr>
          </a:lstStyle>
          <a:p>
            <a:fld id="{BCA3C160-F1A7-4B7C-BA53-D8027B8373CD}" type="slidenum">
              <a:rPr lang="en-GB" altLang="fr-FR"/>
              <a:pPr/>
              <a:t>‹#›</a:t>
            </a:fld>
            <a:endParaRPr lang="en-GB" altLang="fr-FR"/>
          </a:p>
        </p:txBody>
      </p:sp>
    </p:spTree>
    <p:extLst>
      <p:ext uri="{BB962C8B-B14F-4D97-AF65-F5344CB8AC3E}">
        <p14:creationId xmlns:p14="http://schemas.microsoft.com/office/powerpoint/2010/main" val="295668007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smtClean="0"/>
              <a:t>Образец заголовка</a:t>
            </a:r>
            <a:endParaRPr lang="ru-RU"/>
          </a:p>
        </p:txBody>
      </p:sp>
      <p:sp>
        <p:nvSpPr>
          <p:cNvPr id="3" name="Содержимое 2"/>
          <p:cNvSpPr>
            <a:spLocks noGrp="1"/>
          </p:cNvSpPr>
          <p:nvPr>
            <p:ph idx="1"/>
          </p:nvPr>
        </p:nvSpPr>
        <p:spPr>
          <a:xfrm>
            <a:off x="609600" y="1600201"/>
            <a:ext cx="109728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3"/>
          <p:cNvSpPr>
            <a:spLocks noGrp="1" noChangeArrowheads="1"/>
          </p:cNvSpPr>
          <p:nvPr>
            <p:ph type="sldNum" sz="quarter" idx="10"/>
          </p:nvPr>
        </p:nvSpPr>
        <p:spPr/>
        <p:txBody>
          <a:bodyPr/>
          <a:lstStyle>
            <a:lvl1pPr algn="l">
              <a:defRPr b="0"/>
            </a:lvl1pPr>
          </a:lstStyle>
          <a:p>
            <a:fld id="{CC00856F-85A5-4DBA-BA14-90E2189B52AB}" type="slidenum">
              <a:rPr lang="en-GB" altLang="fr-FR"/>
              <a:pPr/>
              <a:t>‹#›</a:t>
            </a:fld>
            <a:endParaRPr lang="en-GB" altLang="fr-FR"/>
          </a:p>
        </p:txBody>
      </p:sp>
    </p:spTree>
    <p:extLst>
      <p:ext uri="{BB962C8B-B14F-4D97-AF65-F5344CB8AC3E}">
        <p14:creationId xmlns:p14="http://schemas.microsoft.com/office/powerpoint/2010/main" val="1776105272"/>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3"/>
          <p:cNvSpPr>
            <a:spLocks noGrp="1" noChangeArrowheads="1"/>
          </p:cNvSpPr>
          <p:nvPr>
            <p:ph type="sldNum" sz="quarter" idx="10"/>
          </p:nvPr>
        </p:nvSpPr>
        <p:spPr/>
        <p:txBody>
          <a:bodyPr/>
          <a:lstStyle>
            <a:lvl1pPr algn="l">
              <a:defRPr b="0"/>
            </a:lvl1pPr>
          </a:lstStyle>
          <a:p>
            <a:fld id="{B55CFCFD-D305-4213-8AB4-B10E3832B305}" type="slidenum">
              <a:rPr lang="en-GB" altLang="fr-FR"/>
              <a:pPr/>
              <a:t>‹#›</a:t>
            </a:fld>
            <a:endParaRPr lang="en-GB" altLang="fr-FR"/>
          </a:p>
        </p:txBody>
      </p:sp>
    </p:spTree>
    <p:extLst>
      <p:ext uri="{BB962C8B-B14F-4D97-AF65-F5344CB8AC3E}">
        <p14:creationId xmlns:p14="http://schemas.microsoft.com/office/powerpoint/2010/main" val="586570870"/>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sldNum" sz="quarter" idx="10"/>
          </p:nvPr>
        </p:nvSpPr>
        <p:spPr/>
        <p:txBody>
          <a:bodyPr/>
          <a:lstStyle>
            <a:lvl1pPr algn="l">
              <a:defRPr b="0"/>
            </a:lvl1pPr>
          </a:lstStyle>
          <a:p>
            <a:fld id="{5B01F2E0-523B-4E45-8638-A95B87AC9DA1}" type="slidenum">
              <a:rPr lang="en-GB" altLang="fr-FR"/>
              <a:pPr/>
              <a:t>‹#›</a:t>
            </a:fld>
            <a:endParaRPr lang="en-GB" altLang="fr-FR"/>
          </a:p>
        </p:txBody>
      </p:sp>
    </p:spTree>
    <p:extLst>
      <p:ext uri="{BB962C8B-B14F-4D97-AF65-F5344CB8AC3E}">
        <p14:creationId xmlns:p14="http://schemas.microsoft.com/office/powerpoint/2010/main" val="272521633"/>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6"/>
          <p:cNvSpPr>
            <a:spLocks noGrp="1" noChangeArrowheads="1"/>
          </p:cNvSpPr>
          <p:nvPr>
            <p:ph type="sldNum" sz="quarter" idx="10"/>
          </p:nvPr>
        </p:nvSpPr>
        <p:spPr/>
        <p:txBody>
          <a:bodyPr/>
          <a:lstStyle>
            <a:lvl1pPr algn="l">
              <a:defRPr b="0"/>
            </a:lvl1pPr>
          </a:lstStyle>
          <a:p>
            <a:fld id="{10CB322A-6FCC-4BBA-B03F-3EEE1F5C490D}" type="slidenum">
              <a:rPr lang="en-GB" altLang="fr-FR"/>
              <a:pPr/>
              <a:t>‹#›</a:t>
            </a:fld>
            <a:endParaRPr lang="en-GB" altLang="fr-FR"/>
          </a:p>
        </p:txBody>
      </p:sp>
    </p:spTree>
    <p:extLst>
      <p:ext uri="{BB962C8B-B14F-4D97-AF65-F5344CB8AC3E}">
        <p14:creationId xmlns:p14="http://schemas.microsoft.com/office/powerpoint/2010/main" val="84905192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smtClean="0"/>
              <a:t>Образец заголовка</a:t>
            </a:r>
            <a:endParaRPr lang="ru-RU"/>
          </a:p>
        </p:txBody>
      </p:sp>
      <p:sp>
        <p:nvSpPr>
          <p:cNvPr id="3" name="Rectangle 2"/>
          <p:cNvSpPr>
            <a:spLocks noGrp="1" noChangeArrowheads="1"/>
          </p:cNvSpPr>
          <p:nvPr>
            <p:ph type="sldNum" sz="quarter" idx="10"/>
          </p:nvPr>
        </p:nvSpPr>
        <p:spPr/>
        <p:txBody>
          <a:bodyPr/>
          <a:lstStyle>
            <a:lvl1pPr algn="l">
              <a:defRPr b="0"/>
            </a:lvl1pPr>
          </a:lstStyle>
          <a:p>
            <a:fld id="{E1EEB26C-779F-435F-A24F-445BE06E9FE5}" type="slidenum">
              <a:rPr lang="en-GB" altLang="fr-FR"/>
              <a:pPr/>
              <a:t>‹#›</a:t>
            </a:fld>
            <a:endParaRPr lang="en-GB" altLang="fr-FR"/>
          </a:p>
        </p:txBody>
      </p:sp>
    </p:spTree>
    <p:extLst>
      <p:ext uri="{BB962C8B-B14F-4D97-AF65-F5344CB8AC3E}">
        <p14:creationId xmlns:p14="http://schemas.microsoft.com/office/powerpoint/2010/main" val="1155732820"/>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lgn="l">
              <a:defRPr b="0"/>
            </a:lvl1pPr>
          </a:lstStyle>
          <a:p>
            <a:fld id="{ECEF4312-8F74-4F24-A1F4-57138FF53D0A}" type="slidenum">
              <a:rPr lang="en-GB" altLang="fr-FR"/>
              <a:pPr/>
              <a:t>‹#›</a:t>
            </a:fld>
            <a:endParaRPr lang="en-GB" altLang="fr-FR"/>
          </a:p>
        </p:txBody>
      </p:sp>
    </p:spTree>
    <p:extLst>
      <p:ext uri="{BB962C8B-B14F-4D97-AF65-F5344CB8AC3E}">
        <p14:creationId xmlns:p14="http://schemas.microsoft.com/office/powerpoint/2010/main" val="1370098743"/>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a:prstGeom prst="rect">
            <a:avLst/>
          </a:prstGeo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C0AC6265-586F-4233-9070-8A4FA8FECDD9}" type="slidenum">
              <a:rPr lang="en-GB" altLang="fr-FR"/>
              <a:pPr/>
              <a:t>‹#›</a:t>
            </a:fld>
            <a:endParaRPr lang="en-GB" altLang="fr-FR"/>
          </a:p>
        </p:txBody>
      </p:sp>
    </p:spTree>
    <p:extLst>
      <p:ext uri="{BB962C8B-B14F-4D97-AF65-F5344CB8AC3E}">
        <p14:creationId xmlns:p14="http://schemas.microsoft.com/office/powerpoint/2010/main" val="372261693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a:prstGeom prst="rect">
            <a:avLst/>
          </a:prstGeo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043A8262-A163-4BB5-A067-50C61EA2CA4B}" type="slidenum">
              <a:rPr lang="en-GB" altLang="fr-FR"/>
              <a:pPr/>
              <a:t>‹#›</a:t>
            </a:fld>
            <a:endParaRPr lang="en-GB" altLang="fr-FR"/>
          </a:p>
        </p:txBody>
      </p:sp>
    </p:spTree>
    <p:extLst>
      <p:ext uri="{BB962C8B-B14F-4D97-AF65-F5344CB8AC3E}">
        <p14:creationId xmlns:p14="http://schemas.microsoft.com/office/powerpoint/2010/main" val="58015193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1600201"/>
            <a:ext cx="10972800" cy="45259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3"/>
          <p:cNvSpPr>
            <a:spLocks noGrp="1" noChangeArrowheads="1"/>
          </p:cNvSpPr>
          <p:nvPr>
            <p:ph type="sldNum" sz="quarter" idx="10"/>
          </p:nvPr>
        </p:nvSpPr>
        <p:spPr/>
        <p:txBody>
          <a:bodyPr/>
          <a:lstStyle>
            <a:lvl1pPr algn="l">
              <a:defRPr b="0"/>
            </a:lvl1pPr>
          </a:lstStyle>
          <a:p>
            <a:fld id="{7EFE2E63-B651-433A-8B99-678401FC0914}" type="slidenum">
              <a:rPr lang="en-GB" altLang="fr-FR"/>
              <a:pPr/>
              <a:t>‹#›</a:t>
            </a:fld>
            <a:endParaRPr lang="en-GB" altLang="fr-FR"/>
          </a:p>
        </p:txBody>
      </p:sp>
    </p:spTree>
    <p:extLst>
      <p:ext uri="{BB962C8B-B14F-4D97-AF65-F5344CB8AC3E}">
        <p14:creationId xmlns:p14="http://schemas.microsoft.com/office/powerpoint/2010/main" val="128436145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42F0A7B-D9D7-46E9-844F-62BCA0407DEA}" type="slidenum">
              <a:rPr lang="ru-RU" altLang="hu-HU"/>
              <a:pPr/>
              <a:t>‹#›</a:t>
            </a:fld>
            <a:endParaRPr lang="ru-RU" altLang="hu-HU"/>
          </a:p>
        </p:txBody>
      </p:sp>
    </p:spTree>
    <p:extLst>
      <p:ext uri="{BB962C8B-B14F-4D97-AF65-F5344CB8AC3E}">
        <p14:creationId xmlns:p14="http://schemas.microsoft.com/office/powerpoint/2010/main" val="40150073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39"/>
            <a:ext cx="8026400" cy="58515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3"/>
          <p:cNvSpPr>
            <a:spLocks noGrp="1" noChangeArrowheads="1"/>
          </p:cNvSpPr>
          <p:nvPr>
            <p:ph type="sldNum" sz="quarter" idx="10"/>
          </p:nvPr>
        </p:nvSpPr>
        <p:spPr/>
        <p:txBody>
          <a:bodyPr/>
          <a:lstStyle>
            <a:lvl1pPr algn="l">
              <a:defRPr b="0"/>
            </a:lvl1pPr>
          </a:lstStyle>
          <a:p>
            <a:fld id="{DFB9D400-0ACE-49B3-A7DA-079508F21B8F}" type="slidenum">
              <a:rPr lang="en-GB" altLang="fr-FR"/>
              <a:pPr/>
              <a:t>‹#›</a:t>
            </a:fld>
            <a:endParaRPr lang="en-GB" altLang="fr-FR"/>
          </a:p>
        </p:txBody>
      </p:sp>
    </p:spTree>
    <p:extLst>
      <p:ext uri="{BB962C8B-B14F-4D97-AF65-F5344CB8AC3E}">
        <p14:creationId xmlns:p14="http://schemas.microsoft.com/office/powerpoint/2010/main" val="1962904456"/>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39"/>
            <a:ext cx="10972800" cy="58515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2"/>
          <p:cNvSpPr>
            <a:spLocks noGrp="1" noChangeArrowheads="1"/>
          </p:cNvSpPr>
          <p:nvPr>
            <p:ph type="sldNum" sz="quarter" idx="10"/>
          </p:nvPr>
        </p:nvSpPr>
        <p:spPr/>
        <p:txBody>
          <a:bodyPr/>
          <a:lstStyle>
            <a:lvl1pPr algn="l">
              <a:defRPr b="0"/>
            </a:lvl1pPr>
          </a:lstStyle>
          <a:p>
            <a:fld id="{83109009-15EB-48C6-A10F-02DE50F88864}" type="slidenum">
              <a:rPr lang="en-GB" altLang="fr-FR"/>
              <a:pPr/>
              <a:t>‹#›</a:t>
            </a:fld>
            <a:endParaRPr lang="en-GB" altLang="fr-FR"/>
          </a:p>
        </p:txBody>
      </p:sp>
    </p:spTree>
    <p:extLst>
      <p:ext uri="{BB962C8B-B14F-4D97-AF65-F5344CB8AC3E}">
        <p14:creationId xmlns:p14="http://schemas.microsoft.com/office/powerpoint/2010/main" val="3609583878"/>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40128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52588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0"/>
            <a:ext cx="105156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15186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2396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3128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55763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7657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9/17/2019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103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3" Type="http://schemas.openxmlformats.org/officeDocument/2006/relationships/slideLayout" Target="../slideLayouts/slideLayout113.xml"/><Relationship Id="rId21" Type="http://schemas.openxmlformats.org/officeDocument/2006/relationships/image" Target="../media/image4.png"/><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theme" Target="../theme/theme10.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24" Type="http://schemas.openxmlformats.org/officeDocument/2006/relationships/image" Target="../media/image6.png"/><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image" Target="../media/image5.png"/><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microsoft.com/office/2007/relationships/hdphoto" Target="../media/hdphoto1.wdp"/></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3" Type="http://schemas.openxmlformats.org/officeDocument/2006/relationships/slideLayout" Target="../slideLayouts/slideLayout132.xml"/><Relationship Id="rId21" Type="http://schemas.openxmlformats.org/officeDocument/2006/relationships/image" Target="../media/image4.png"/><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0" Type="http://schemas.openxmlformats.org/officeDocument/2006/relationships/theme" Target="../theme/theme1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24" Type="http://schemas.openxmlformats.org/officeDocument/2006/relationships/image" Target="../media/image6.png"/><Relationship Id="rId5" Type="http://schemas.openxmlformats.org/officeDocument/2006/relationships/slideLayout" Target="../slideLayouts/slideLayout134.xml"/><Relationship Id="rId15" Type="http://schemas.openxmlformats.org/officeDocument/2006/relationships/slideLayout" Target="../slideLayouts/slideLayout144.xml"/><Relationship Id="rId23" Type="http://schemas.openxmlformats.org/officeDocument/2006/relationships/image" Target="../media/image5.png"/><Relationship Id="rId10" Type="http://schemas.openxmlformats.org/officeDocument/2006/relationships/slideLayout" Target="../slideLayouts/slideLayout139.xml"/><Relationship Id="rId19" Type="http://schemas.openxmlformats.org/officeDocument/2006/relationships/slideLayout" Target="../slideLayouts/slideLayout148.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 Id="rId22" Type="http://schemas.microsoft.com/office/2007/relationships/hdphoto" Target="../media/hdphoto1.wdp"/></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slideLayout" Target="../slideLayouts/slideLayout166.xml"/><Relationship Id="rId3" Type="http://schemas.openxmlformats.org/officeDocument/2006/relationships/slideLayout" Target="../slideLayouts/slideLayout151.xml"/><Relationship Id="rId21" Type="http://schemas.openxmlformats.org/officeDocument/2006/relationships/image" Target="../media/image4.png"/><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0" Type="http://schemas.openxmlformats.org/officeDocument/2006/relationships/theme" Target="../theme/theme12.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24" Type="http://schemas.openxmlformats.org/officeDocument/2006/relationships/image" Target="../media/image6.png"/><Relationship Id="rId5" Type="http://schemas.openxmlformats.org/officeDocument/2006/relationships/slideLayout" Target="../slideLayouts/slideLayout153.xml"/><Relationship Id="rId15" Type="http://schemas.openxmlformats.org/officeDocument/2006/relationships/slideLayout" Target="../slideLayouts/slideLayout163.xml"/><Relationship Id="rId23" Type="http://schemas.openxmlformats.org/officeDocument/2006/relationships/image" Target="../media/image5.png"/><Relationship Id="rId10" Type="http://schemas.openxmlformats.org/officeDocument/2006/relationships/slideLayout" Target="../slideLayouts/slideLayout158.xml"/><Relationship Id="rId19" Type="http://schemas.openxmlformats.org/officeDocument/2006/relationships/slideLayout" Target="../slideLayouts/slideLayout167.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emf"/><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21" Type="http://schemas.openxmlformats.org/officeDocument/2006/relationships/image" Target="../media/image4.png"/><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theme" Target="../theme/theme9.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image" Target="../media/image6.png"/><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image" Target="../media/image5.png"/><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dirty="0"/>
              <a:t>42nd meeting of the PAC for </a:t>
            </a:r>
            <a:r>
              <a:rPr lang="en-US" dirty="0" err="1"/>
              <a:t>for</a:t>
            </a:r>
            <a:r>
              <a:rPr lang="en-US" dirty="0"/>
              <a:t> Condensed Matter Physics, June 22-23 2015, Dubna</a:t>
            </a:r>
            <a:endParaRPr lang="ru-RU" dirty="0"/>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A7C18D72-307C-4295-8135-E6CC3D34BC96}" type="slidenum">
              <a:rPr lang="ru-RU" altLang="hu-HU"/>
              <a:pPr/>
              <a:t>‹#›</a:t>
            </a:fld>
            <a:endParaRPr lang="ru-RU" altLang="hu-HU"/>
          </a:p>
        </p:txBody>
      </p:sp>
      <p:pic>
        <p:nvPicPr>
          <p:cNvPr id="1031"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073" r:id="rId1"/>
    <p:sldLayoutId id="2147495074" r:id="rId2"/>
    <p:sldLayoutId id="2147495075" r:id="rId3"/>
    <p:sldLayoutId id="2147495076" r:id="rId4"/>
    <p:sldLayoutId id="2147495077" r:id="rId5"/>
    <p:sldLayoutId id="2147495078" r:id="rId6"/>
    <p:sldLayoutId id="2147495079" r:id="rId7"/>
    <p:sldLayoutId id="2147495080" r:id="rId8"/>
    <p:sldLayoutId id="2147495081" r:id="rId9"/>
    <p:sldLayoutId id="2147495082" r:id="rId10"/>
    <p:sldLayoutId id="2147495083"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21" cstate="screen">
            <a:lum bright="70000" contrast="-70000"/>
            <a:extLst>
              <a:ext uri="{BEBA8EAE-BF5A-486C-A8C5-ECC9F3942E4B}">
                <a14:imgProps xmlns:a14="http://schemas.microsoft.com/office/drawing/2010/main">
                  <a14:imgLayer r:embed="rId22">
                    <a14:imgEffect>
                      <a14:saturation sat="33000"/>
                    </a14:imgEffect>
                  </a14:imgLayer>
                </a14:imgProps>
              </a:ext>
              <a:ext uri="{28A0092B-C50C-407E-A947-70E740481C1C}">
                <a14:useLocalDpi xmlns:a14="http://schemas.microsoft.com/office/drawing/2010/main"/>
              </a:ext>
            </a:extLst>
          </a:blip>
          <a:srcRect/>
          <a:stretch/>
        </p:blipFill>
        <p:spPr>
          <a:xfrm>
            <a:off x="1" y="731521"/>
            <a:ext cx="12186089" cy="6112052"/>
          </a:xfrm>
          <a:prstGeom prst="rect">
            <a:avLst/>
          </a:prstGeom>
        </p:spPr>
      </p:pic>
      <p:sp>
        <p:nvSpPr>
          <p:cNvPr id="10" name="TextBox 9">
            <a:extLst>
              <a:ext uri="{FF2B5EF4-FFF2-40B4-BE49-F238E27FC236}">
                <a16:creationId xmlns:a16="http://schemas.microsoft.com/office/drawing/2014/main" xmlns="" id="{48A9DF09-F029-408A-BA9B-219FF3446A02}"/>
              </a:ext>
            </a:extLst>
          </p:cNvPr>
          <p:cNvSpPr txBox="1"/>
          <p:nvPr userDrawn="1"/>
        </p:nvSpPr>
        <p:spPr>
          <a:xfrm>
            <a:off x="11686610" y="1517510"/>
            <a:ext cx="553998" cy="4183049"/>
          </a:xfrm>
          <a:prstGeom prst="rect">
            <a:avLst/>
          </a:prstGeom>
          <a:noFill/>
        </p:spPr>
        <p:txBody>
          <a:bodyPr vert="vert" wrap="square" rtlCol="0">
            <a:spAutoFit/>
          </a:bodyPr>
          <a:lstStyle/>
          <a:p>
            <a:pPr algn="ctr" fontAlgn="auto">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SOLARIS: JU &amp; JINR</a:t>
            </a:r>
            <a:endParaRPr lang="ru-RU"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Рисунок 6" descr="poster_naglowek.png"/>
          <p:cNvPicPr>
            <a:picLocks noChangeAspect="1"/>
          </p:cNvPicPr>
          <p:nvPr/>
        </p:nvPicPr>
        <p:blipFill rotWithShape="1">
          <a:blip r:embed="rId23" cstate="screen">
            <a:extLst>
              <a:ext uri="{28A0092B-C50C-407E-A947-70E740481C1C}">
                <a14:useLocalDpi xmlns:a14="http://schemas.microsoft.com/office/drawing/2010/main"/>
              </a:ext>
            </a:extLst>
          </a:blip>
          <a:srcRect b="5869"/>
          <a:stretch/>
        </p:blipFill>
        <p:spPr>
          <a:xfrm>
            <a:off x="0" y="2"/>
            <a:ext cx="12192000" cy="1201783"/>
          </a:xfrm>
          <a:prstGeom prst="rect">
            <a:avLst/>
          </a:prstGeom>
          <a:noFill/>
        </p:spPr>
      </p:pic>
      <p:sp>
        <p:nvSpPr>
          <p:cNvPr id="2" name="Заголовок 1"/>
          <p:cNvSpPr>
            <a:spLocks noGrp="1"/>
          </p:cNvSpPr>
          <p:nvPr>
            <p:ph type="title"/>
          </p:nvPr>
        </p:nvSpPr>
        <p:spPr>
          <a:xfrm>
            <a:off x="1204486" y="882292"/>
            <a:ext cx="10351975" cy="8886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1204486" y="1809881"/>
            <a:ext cx="10351975" cy="4443020"/>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1204484" y="6365369"/>
            <a:ext cx="2464677"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83CAC67B-886C-4ABF-A2D4-FFA5F1E3E7D4}" type="datetimeFigureOut">
              <a:rPr lang="en-US" smtClean="0">
                <a:solidFill>
                  <a:prstClr val="black">
                    <a:tint val="75000"/>
                  </a:prstClr>
                </a:solidFill>
                <a:latin typeface="Calibri" panose="020F0502020204030204"/>
                <a:cs typeface="+mn-cs"/>
              </a:rPr>
              <a:pPr fontAlgn="auto">
                <a:spcBef>
                  <a:spcPts val="0"/>
                </a:spcBef>
                <a:spcAft>
                  <a:spcPts val="0"/>
                </a:spcAft>
              </a:pPr>
              <a:t>9/17/2019</a:t>
            </a:fld>
            <a:endParaRPr lang="en-US">
              <a:solidFill>
                <a:prstClr val="black">
                  <a:tint val="75000"/>
                </a:prstClr>
              </a:solidFill>
              <a:latin typeface="Calibri" panose="020F0502020204030204"/>
              <a:cs typeface="+mn-cs"/>
            </a:endParaRPr>
          </a:p>
        </p:txBody>
      </p:sp>
      <p:sp>
        <p:nvSpPr>
          <p:cNvPr id="5" name="Нижний колонтитул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Номер слайда 5"/>
          <p:cNvSpPr>
            <a:spLocks noGrp="1"/>
          </p:cNvSpPr>
          <p:nvPr>
            <p:ph type="sldNum" sz="quarter" idx="4"/>
          </p:nvPr>
        </p:nvSpPr>
        <p:spPr>
          <a:xfrm>
            <a:off x="8698363" y="6365368"/>
            <a:ext cx="209934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32A75B3B-75F3-40EE-A299-99E920743EDF}"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
        <p:nvSpPr>
          <p:cNvPr id="8" name="TextBox 7">
            <a:extLst>
              <a:ext uri="{FF2B5EF4-FFF2-40B4-BE49-F238E27FC236}">
                <a16:creationId xmlns:a16="http://schemas.microsoft.com/office/drawing/2014/main" xmlns="" id="{2DFC7D3F-C689-4698-B1EB-DCA96EC6305D}"/>
              </a:ext>
            </a:extLst>
          </p:cNvPr>
          <p:cNvSpPr txBox="1"/>
          <p:nvPr/>
        </p:nvSpPr>
        <p:spPr>
          <a:xfrm>
            <a:off x="0" y="1326627"/>
            <a:ext cx="600164" cy="4862774"/>
          </a:xfrm>
          <a:prstGeom prst="rect">
            <a:avLst/>
          </a:prstGeom>
          <a:noFill/>
        </p:spPr>
        <p:txBody>
          <a:bodyPr vert="vert270" wrap="square" rtlCol="0">
            <a:spAutoFit/>
          </a:bodyPr>
          <a:lstStyle/>
          <a:p>
            <a:pPr algn="ctr" fontAlgn="auto">
              <a:spcBef>
                <a:spcPts val="0"/>
              </a:spcBef>
              <a:spcAft>
                <a:spcPts val="0"/>
              </a:spcAft>
            </a:pPr>
            <a:r>
              <a:rPr lang="en-US"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IBR-2: JINR</a:t>
            </a:r>
            <a:endParaRPr lang="ru-RU"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xmlns="" id="{38615DFF-E344-46AF-AE1B-099864636311}"/>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0881800" y="6011694"/>
            <a:ext cx="1310200" cy="982650"/>
          </a:xfrm>
          <a:prstGeom prst="rect">
            <a:avLst/>
          </a:prstGeom>
        </p:spPr>
      </p:pic>
    </p:spTree>
    <p:extLst>
      <p:ext uri="{BB962C8B-B14F-4D97-AF65-F5344CB8AC3E}">
        <p14:creationId xmlns:p14="http://schemas.microsoft.com/office/powerpoint/2010/main" val="2164487135"/>
      </p:ext>
    </p:extLst>
  </p:cSld>
  <p:clrMap bg1="lt1" tx1="dk1" bg2="lt2" tx2="dk2" accent1="accent1" accent2="accent2" accent3="accent3" accent4="accent4" accent5="accent5" accent6="accent6" hlink="hlink" folHlink="folHlink"/>
  <p:sldLayoutIdLst>
    <p:sldLayoutId id="2147495307" r:id="rId1"/>
    <p:sldLayoutId id="2147495308" r:id="rId2"/>
    <p:sldLayoutId id="2147495309" r:id="rId3"/>
    <p:sldLayoutId id="2147495310" r:id="rId4"/>
    <p:sldLayoutId id="2147495311" r:id="rId5"/>
    <p:sldLayoutId id="2147495312" r:id="rId6"/>
    <p:sldLayoutId id="2147495313" r:id="rId7"/>
    <p:sldLayoutId id="2147495314" r:id="rId8"/>
    <p:sldLayoutId id="2147495315" r:id="rId9"/>
    <p:sldLayoutId id="2147495316" r:id="rId10"/>
    <p:sldLayoutId id="2147495317" r:id="rId11"/>
    <p:sldLayoutId id="2147495318" r:id="rId12"/>
    <p:sldLayoutId id="2147495319" r:id="rId13"/>
    <p:sldLayoutId id="2147495320" r:id="rId14"/>
    <p:sldLayoutId id="2147495321" r:id="rId15"/>
    <p:sldLayoutId id="2147495322" r:id="rId16"/>
    <p:sldLayoutId id="2147495323" r:id="rId17"/>
    <p:sldLayoutId id="2147495324" r:id="rId18"/>
    <p:sldLayoutId id="2147495325" r:id="rId19"/>
  </p:sldLayoutIdLst>
  <p:txStyles>
    <p:titleStyle>
      <a:lvl1pPr algn="l" defTabSz="685800" rtl="0" eaLnBrk="1" latinLnBrk="0" hangingPunct="1">
        <a:lnSpc>
          <a:spcPct val="90000"/>
        </a:lnSpc>
        <a:spcBef>
          <a:spcPct val="0"/>
        </a:spcBef>
        <a:buNone/>
        <a:defRPr sz="3300" b="1" kern="1200">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21" cstate="screen">
            <a:lum bright="70000" contrast="-70000"/>
            <a:extLst>
              <a:ext uri="{BEBA8EAE-BF5A-486C-A8C5-ECC9F3942E4B}">
                <a14:imgProps xmlns:a14="http://schemas.microsoft.com/office/drawing/2010/main">
                  <a14:imgLayer r:embed="rId22">
                    <a14:imgEffect>
                      <a14:saturation sat="33000"/>
                    </a14:imgEffect>
                  </a14:imgLayer>
                </a14:imgProps>
              </a:ext>
              <a:ext uri="{28A0092B-C50C-407E-A947-70E740481C1C}">
                <a14:useLocalDpi xmlns:a14="http://schemas.microsoft.com/office/drawing/2010/main"/>
              </a:ext>
            </a:extLst>
          </a:blip>
          <a:srcRect/>
          <a:stretch/>
        </p:blipFill>
        <p:spPr>
          <a:xfrm>
            <a:off x="1" y="731521"/>
            <a:ext cx="12186089" cy="6112052"/>
          </a:xfrm>
          <a:prstGeom prst="rect">
            <a:avLst/>
          </a:prstGeom>
        </p:spPr>
      </p:pic>
      <p:sp>
        <p:nvSpPr>
          <p:cNvPr id="10" name="TextBox 9">
            <a:extLst>
              <a:ext uri="{FF2B5EF4-FFF2-40B4-BE49-F238E27FC236}">
                <a16:creationId xmlns:a16="http://schemas.microsoft.com/office/drawing/2014/main" xmlns="" id="{48A9DF09-F029-408A-BA9B-219FF3446A02}"/>
              </a:ext>
            </a:extLst>
          </p:cNvPr>
          <p:cNvSpPr txBox="1"/>
          <p:nvPr userDrawn="1"/>
        </p:nvSpPr>
        <p:spPr>
          <a:xfrm>
            <a:off x="11686610" y="1517510"/>
            <a:ext cx="553998" cy="4183049"/>
          </a:xfrm>
          <a:prstGeom prst="rect">
            <a:avLst/>
          </a:prstGeom>
          <a:noFill/>
        </p:spPr>
        <p:txBody>
          <a:bodyPr vert="vert" wrap="square" rtlCol="0">
            <a:spAutoFit/>
          </a:bodyPr>
          <a:lstStyle/>
          <a:p>
            <a:pPr algn="ctr" fontAlgn="auto">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SOLARIS: JU &amp; JINR</a:t>
            </a:r>
            <a:endParaRPr lang="ru-RU"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Рисунок 6" descr="poster_naglowek.png"/>
          <p:cNvPicPr>
            <a:picLocks noChangeAspect="1"/>
          </p:cNvPicPr>
          <p:nvPr/>
        </p:nvPicPr>
        <p:blipFill rotWithShape="1">
          <a:blip r:embed="rId23" cstate="screen">
            <a:extLst>
              <a:ext uri="{28A0092B-C50C-407E-A947-70E740481C1C}">
                <a14:useLocalDpi xmlns:a14="http://schemas.microsoft.com/office/drawing/2010/main"/>
              </a:ext>
            </a:extLst>
          </a:blip>
          <a:srcRect b="5869"/>
          <a:stretch/>
        </p:blipFill>
        <p:spPr>
          <a:xfrm>
            <a:off x="0" y="2"/>
            <a:ext cx="12192000" cy="1201783"/>
          </a:xfrm>
          <a:prstGeom prst="rect">
            <a:avLst/>
          </a:prstGeom>
          <a:noFill/>
        </p:spPr>
      </p:pic>
      <p:sp>
        <p:nvSpPr>
          <p:cNvPr id="2" name="Заголовок 1"/>
          <p:cNvSpPr>
            <a:spLocks noGrp="1"/>
          </p:cNvSpPr>
          <p:nvPr>
            <p:ph type="title"/>
          </p:nvPr>
        </p:nvSpPr>
        <p:spPr>
          <a:xfrm>
            <a:off x="1204486" y="882292"/>
            <a:ext cx="10351975" cy="8886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1204486" y="1809881"/>
            <a:ext cx="10351975" cy="4443020"/>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1204484" y="6365369"/>
            <a:ext cx="2464677"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83CAC67B-886C-4ABF-A2D4-FFA5F1E3E7D4}" type="datetimeFigureOut">
              <a:rPr lang="en-US" smtClean="0">
                <a:solidFill>
                  <a:prstClr val="black">
                    <a:tint val="75000"/>
                  </a:prstClr>
                </a:solidFill>
                <a:latin typeface="Calibri" panose="020F0502020204030204"/>
                <a:cs typeface="+mn-cs"/>
              </a:rPr>
              <a:pPr fontAlgn="auto">
                <a:spcBef>
                  <a:spcPts val="0"/>
                </a:spcBef>
                <a:spcAft>
                  <a:spcPts val="0"/>
                </a:spcAft>
              </a:pPr>
              <a:t>9/17/2019</a:t>
            </a:fld>
            <a:endParaRPr lang="en-US">
              <a:solidFill>
                <a:prstClr val="black">
                  <a:tint val="75000"/>
                </a:prstClr>
              </a:solidFill>
              <a:latin typeface="Calibri" panose="020F0502020204030204"/>
              <a:cs typeface="+mn-cs"/>
            </a:endParaRPr>
          </a:p>
        </p:txBody>
      </p:sp>
      <p:sp>
        <p:nvSpPr>
          <p:cNvPr id="5" name="Нижний колонтитул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Номер слайда 5"/>
          <p:cNvSpPr>
            <a:spLocks noGrp="1"/>
          </p:cNvSpPr>
          <p:nvPr>
            <p:ph type="sldNum" sz="quarter" idx="4"/>
          </p:nvPr>
        </p:nvSpPr>
        <p:spPr>
          <a:xfrm>
            <a:off x="8698363" y="6365368"/>
            <a:ext cx="209934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32A75B3B-75F3-40EE-A299-99E920743EDF}"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
        <p:nvSpPr>
          <p:cNvPr id="8" name="TextBox 7">
            <a:extLst>
              <a:ext uri="{FF2B5EF4-FFF2-40B4-BE49-F238E27FC236}">
                <a16:creationId xmlns:a16="http://schemas.microsoft.com/office/drawing/2014/main" xmlns="" id="{2DFC7D3F-C689-4698-B1EB-DCA96EC6305D}"/>
              </a:ext>
            </a:extLst>
          </p:cNvPr>
          <p:cNvSpPr txBox="1"/>
          <p:nvPr/>
        </p:nvSpPr>
        <p:spPr>
          <a:xfrm>
            <a:off x="0" y="1326627"/>
            <a:ext cx="600164" cy="4862774"/>
          </a:xfrm>
          <a:prstGeom prst="rect">
            <a:avLst/>
          </a:prstGeom>
          <a:noFill/>
        </p:spPr>
        <p:txBody>
          <a:bodyPr vert="vert270" wrap="square" rtlCol="0">
            <a:spAutoFit/>
          </a:bodyPr>
          <a:lstStyle/>
          <a:p>
            <a:pPr algn="ctr" fontAlgn="auto">
              <a:spcBef>
                <a:spcPts val="0"/>
              </a:spcBef>
              <a:spcAft>
                <a:spcPts val="0"/>
              </a:spcAft>
            </a:pPr>
            <a:r>
              <a:rPr lang="en-US"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IBR-2: JINR</a:t>
            </a:r>
            <a:endParaRPr lang="ru-RU"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xmlns="" id="{38615DFF-E344-46AF-AE1B-099864636311}"/>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0881800" y="6011694"/>
            <a:ext cx="1310200" cy="982650"/>
          </a:xfrm>
          <a:prstGeom prst="rect">
            <a:avLst/>
          </a:prstGeom>
        </p:spPr>
      </p:pic>
    </p:spTree>
    <p:extLst>
      <p:ext uri="{BB962C8B-B14F-4D97-AF65-F5344CB8AC3E}">
        <p14:creationId xmlns:p14="http://schemas.microsoft.com/office/powerpoint/2010/main" val="3799556034"/>
      </p:ext>
    </p:extLst>
  </p:cSld>
  <p:clrMap bg1="lt1" tx1="dk1" bg2="lt2" tx2="dk2" accent1="accent1" accent2="accent2" accent3="accent3" accent4="accent4" accent5="accent5" accent6="accent6" hlink="hlink" folHlink="folHlink"/>
  <p:sldLayoutIdLst>
    <p:sldLayoutId id="2147495327" r:id="rId1"/>
    <p:sldLayoutId id="2147495328" r:id="rId2"/>
    <p:sldLayoutId id="2147495329" r:id="rId3"/>
    <p:sldLayoutId id="2147495330" r:id="rId4"/>
    <p:sldLayoutId id="2147495331" r:id="rId5"/>
    <p:sldLayoutId id="2147495332" r:id="rId6"/>
    <p:sldLayoutId id="2147495333" r:id="rId7"/>
    <p:sldLayoutId id="2147495334" r:id="rId8"/>
    <p:sldLayoutId id="2147495335" r:id="rId9"/>
    <p:sldLayoutId id="2147495336" r:id="rId10"/>
    <p:sldLayoutId id="2147495337" r:id="rId11"/>
    <p:sldLayoutId id="2147495338" r:id="rId12"/>
    <p:sldLayoutId id="2147495339" r:id="rId13"/>
    <p:sldLayoutId id="2147495340" r:id="rId14"/>
    <p:sldLayoutId id="2147495341" r:id="rId15"/>
    <p:sldLayoutId id="2147495342" r:id="rId16"/>
    <p:sldLayoutId id="2147495343" r:id="rId17"/>
    <p:sldLayoutId id="2147495344" r:id="rId18"/>
    <p:sldLayoutId id="2147495345" r:id="rId19"/>
  </p:sldLayoutIdLst>
  <p:txStyles>
    <p:titleStyle>
      <a:lvl1pPr algn="l" defTabSz="685800" rtl="0" eaLnBrk="1" latinLnBrk="0" hangingPunct="1">
        <a:lnSpc>
          <a:spcPct val="90000"/>
        </a:lnSpc>
        <a:spcBef>
          <a:spcPct val="0"/>
        </a:spcBef>
        <a:buNone/>
        <a:defRPr sz="3300" b="1" kern="1200">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21" cstate="screen">
            <a:lum bright="70000" contrast="-70000"/>
            <a:extLst>
              <a:ext uri="{BEBA8EAE-BF5A-486C-A8C5-ECC9F3942E4B}">
                <a14:imgProps xmlns:a14="http://schemas.microsoft.com/office/drawing/2010/main">
                  <a14:imgLayer r:embed="rId22">
                    <a14:imgEffect>
                      <a14:saturation sat="33000"/>
                    </a14:imgEffect>
                  </a14:imgLayer>
                </a14:imgProps>
              </a:ext>
              <a:ext uri="{28A0092B-C50C-407E-A947-70E740481C1C}">
                <a14:useLocalDpi xmlns:a14="http://schemas.microsoft.com/office/drawing/2010/main"/>
              </a:ext>
            </a:extLst>
          </a:blip>
          <a:srcRect/>
          <a:stretch/>
        </p:blipFill>
        <p:spPr>
          <a:xfrm>
            <a:off x="1" y="731521"/>
            <a:ext cx="12186089" cy="6112052"/>
          </a:xfrm>
          <a:prstGeom prst="rect">
            <a:avLst/>
          </a:prstGeom>
        </p:spPr>
      </p:pic>
      <p:sp>
        <p:nvSpPr>
          <p:cNvPr id="10" name="TextBox 9">
            <a:extLst>
              <a:ext uri="{FF2B5EF4-FFF2-40B4-BE49-F238E27FC236}">
                <a16:creationId xmlns:a16="http://schemas.microsoft.com/office/drawing/2014/main" xmlns="" id="{48A9DF09-F029-408A-BA9B-219FF3446A02}"/>
              </a:ext>
            </a:extLst>
          </p:cNvPr>
          <p:cNvSpPr txBox="1"/>
          <p:nvPr userDrawn="1"/>
        </p:nvSpPr>
        <p:spPr>
          <a:xfrm>
            <a:off x="11686610" y="1517510"/>
            <a:ext cx="553998" cy="4183049"/>
          </a:xfrm>
          <a:prstGeom prst="rect">
            <a:avLst/>
          </a:prstGeom>
          <a:noFill/>
        </p:spPr>
        <p:txBody>
          <a:bodyPr vert="vert" wrap="square" rtlCol="0">
            <a:spAutoFit/>
          </a:bodyPr>
          <a:lstStyle/>
          <a:p>
            <a:pPr algn="ctr" fontAlgn="auto">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SOLARIS: JU &amp; JINR</a:t>
            </a:r>
            <a:endParaRPr lang="ru-RU"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Рисунок 6" descr="poster_naglowek.png"/>
          <p:cNvPicPr>
            <a:picLocks noChangeAspect="1"/>
          </p:cNvPicPr>
          <p:nvPr/>
        </p:nvPicPr>
        <p:blipFill rotWithShape="1">
          <a:blip r:embed="rId23" cstate="screen">
            <a:extLst>
              <a:ext uri="{28A0092B-C50C-407E-A947-70E740481C1C}">
                <a14:useLocalDpi xmlns:a14="http://schemas.microsoft.com/office/drawing/2010/main"/>
              </a:ext>
            </a:extLst>
          </a:blip>
          <a:srcRect b="5869"/>
          <a:stretch/>
        </p:blipFill>
        <p:spPr>
          <a:xfrm>
            <a:off x="0" y="2"/>
            <a:ext cx="12192000" cy="1201783"/>
          </a:xfrm>
          <a:prstGeom prst="rect">
            <a:avLst/>
          </a:prstGeom>
          <a:noFill/>
        </p:spPr>
      </p:pic>
      <p:sp>
        <p:nvSpPr>
          <p:cNvPr id="2" name="Заголовок 1"/>
          <p:cNvSpPr>
            <a:spLocks noGrp="1"/>
          </p:cNvSpPr>
          <p:nvPr>
            <p:ph type="title"/>
          </p:nvPr>
        </p:nvSpPr>
        <p:spPr>
          <a:xfrm>
            <a:off x="1204486" y="882292"/>
            <a:ext cx="10351975" cy="8886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1204486" y="1809881"/>
            <a:ext cx="10351975" cy="4443020"/>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1204484" y="6365369"/>
            <a:ext cx="2464677"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83CAC67B-886C-4ABF-A2D4-FFA5F1E3E7D4}" type="datetimeFigureOut">
              <a:rPr lang="en-US" smtClean="0">
                <a:solidFill>
                  <a:prstClr val="black">
                    <a:tint val="75000"/>
                  </a:prstClr>
                </a:solidFill>
                <a:latin typeface="Calibri" panose="020F0502020204030204"/>
                <a:cs typeface="+mn-cs"/>
              </a:rPr>
              <a:pPr fontAlgn="auto">
                <a:spcBef>
                  <a:spcPts val="0"/>
                </a:spcBef>
                <a:spcAft>
                  <a:spcPts val="0"/>
                </a:spcAft>
              </a:pPr>
              <a:t>9/17/2019</a:t>
            </a:fld>
            <a:endParaRPr lang="en-US">
              <a:solidFill>
                <a:prstClr val="black">
                  <a:tint val="75000"/>
                </a:prstClr>
              </a:solidFill>
              <a:latin typeface="Calibri" panose="020F0502020204030204"/>
              <a:cs typeface="+mn-cs"/>
            </a:endParaRPr>
          </a:p>
        </p:txBody>
      </p:sp>
      <p:sp>
        <p:nvSpPr>
          <p:cNvPr id="5" name="Нижний колонтитул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Номер слайда 5"/>
          <p:cNvSpPr>
            <a:spLocks noGrp="1"/>
          </p:cNvSpPr>
          <p:nvPr>
            <p:ph type="sldNum" sz="quarter" idx="4"/>
          </p:nvPr>
        </p:nvSpPr>
        <p:spPr>
          <a:xfrm>
            <a:off x="8698363" y="6365368"/>
            <a:ext cx="209934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32A75B3B-75F3-40EE-A299-99E920743EDF}"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
        <p:nvSpPr>
          <p:cNvPr id="8" name="TextBox 7">
            <a:extLst>
              <a:ext uri="{FF2B5EF4-FFF2-40B4-BE49-F238E27FC236}">
                <a16:creationId xmlns:a16="http://schemas.microsoft.com/office/drawing/2014/main" xmlns="" id="{2DFC7D3F-C689-4698-B1EB-DCA96EC6305D}"/>
              </a:ext>
            </a:extLst>
          </p:cNvPr>
          <p:cNvSpPr txBox="1"/>
          <p:nvPr/>
        </p:nvSpPr>
        <p:spPr>
          <a:xfrm>
            <a:off x="0" y="1326627"/>
            <a:ext cx="600164" cy="4862774"/>
          </a:xfrm>
          <a:prstGeom prst="rect">
            <a:avLst/>
          </a:prstGeom>
          <a:noFill/>
        </p:spPr>
        <p:txBody>
          <a:bodyPr vert="vert270" wrap="square" rtlCol="0">
            <a:spAutoFit/>
          </a:bodyPr>
          <a:lstStyle/>
          <a:p>
            <a:pPr algn="ctr" fontAlgn="auto">
              <a:spcBef>
                <a:spcPts val="0"/>
              </a:spcBef>
              <a:spcAft>
                <a:spcPts val="0"/>
              </a:spcAft>
            </a:pPr>
            <a:r>
              <a:rPr lang="en-US"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IBR-2: JINR</a:t>
            </a:r>
            <a:endParaRPr lang="ru-RU"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xmlns="" id="{38615DFF-E344-46AF-AE1B-099864636311}"/>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0881800" y="6011694"/>
            <a:ext cx="1310200" cy="982650"/>
          </a:xfrm>
          <a:prstGeom prst="rect">
            <a:avLst/>
          </a:prstGeom>
        </p:spPr>
      </p:pic>
    </p:spTree>
    <p:extLst>
      <p:ext uri="{BB962C8B-B14F-4D97-AF65-F5344CB8AC3E}">
        <p14:creationId xmlns:p14="http://schemas.microsoft.com/office/powerpoint/2010/main" val="1011221327"/>
      </p:ext>
    </p:extLst>
  </p:cSld>
  <p:clrMap bg1="lt1" tx1="dk1" bg2="lt2" tx2="dk2" accent1="accent1" accent2="accent2" accent3="accent3" accent4="accent4" accent5="accent5" accent6="accent6" hlink="hlink" folHlink="folHlink"/>
  <p:sldLayoutIdLst>
    <p:sldLayoutId id="2147495347" r:id="rId1"/>
    <p:sldLayoutId id="2147495348" r:id="rId2"/>
    <p:sldLayoutId id="2147495349" r:id="rId3"/>
    <p:sldLayoutId id="2147495350" r:id="rId4"/>
    <p:sldLayoutId id="2147495351" r:id="rId5"/>
    <p:sldLayoutId id="2147495352" r:id="rId6"/>
    <p:sldLayoutId id="2147495353" r:id="rId7"/>
    <p:sldLayoutId id="2147495354" r:id="rId8"/>
    <p:sldLayoutId id="2147495355" r:id="rId9"/>
    <p:sldLayoutId id="2147495356" r:id="rId10"/>
    <p:sldLayoutId id="2147495357" r:id="rId11"/>
    <p:sldLayoutId id="2147495358" r:id="rId12"/>
    <p:sldLayoutId id="2147495359" r:id="rId13"/>
    <p:sldLayoutId id="2147495360" r:id="rId14"/>
    <p:sldLayoutId id="2147495361" r:id="rId15"/>
    <p:sldLayoutId id="2147495362" r:id="rId16"/>
    <p:sldLayoutId id="2147495363" r:id="rId17"/>
    <p:sldLayoutId id="2147495364" r:id="rId18"/>
    <p:sldLayoutId id="2147495365" r:id="rId19"/>
  </p:sldLayoutIdLst>
  <p:txStyles>
    <p:titleStyle>
      <a:lvl1pPr algn="l" defTabSz="685800" rtl="0" eaLnBrk="1" latinLnBrk="0" hangingPunct="1">
        <a:lnSpc>
          <a:spcPct val="90000"/>
        </a:lnSpc>
        <a:spcBef>
          <a:spcPct val="0"/>
        </a:spcBef>
        <a:buNone/>
        <a:defRPr sz="3300" b="1" kern="1200">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7AFD9A7C-2457-4727-B7B9-C58292A53405}" type="slidenum">
              <a:rPr lang="ru-RU" altLang="hu-HU"/>
              <a:pPr/>
              <a:t>‹#›</a:t>
            </a:fld>
            <a:endParaRPr lang="ru-RU" altLang="hu-HU"/>
          </a:p>
        </p:txBody>
      </p:sp>
      <p:pic>
        <p:nvPicPr>
          <p:cNvPr id="2055"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084" r:id="rId1"/>
    <p:sldLayoutId id="2147495085" r:id="rId2"/>
    <p:sldLayoutId id="2147495086" r:id="rId3"/>
    <p:sldLayoutId id="2147495087" r:id="rId4"/>
    <p:sldLayoutId id="2147495088" r:id="rId5"/>
    <p:sldLayoutId id="2147495089" r:id="rId6"/>
    <p:sldLayoutId id="2147495090" r:id="rId7"/>
    <p:sldLayoutId id="2147495091" r:id="rId8"/>
    <p:sldLayoutId id="2147495092" r:id="rId9"/>
    <p:sldLayoutId id="2147495093" r:id="rId10"/>
    <p:sldLayoutId id="2147495094"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3DD1EA87-538B-407A-8EB0-9CD592B471AB}" type="slidenum">
              <a:rPr lang="ru-RU" altLang="hu-HU"/>
              <a:pPr/>
              <a:t>‹#›</a:t>
            </a:fld>
            <a:endParaRPr lang="ru-RU" altLang="hu-HU"/>
          </a:p>
        </p:txBody>
      </p:sp>
      <p:pic>
        <p:nvPicPr>
          <p:cNvPr id="3079"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095" r:id="rId1"/>
    <p:sldLayoutId id="2147495096" r:id="rId2"/>
    <p:sldLayoutId id="2147495097" r:id="rId3"/>
    <p:sldLayoutId id="2147495098" r:id="rId4"/>
    <p:sldLayoutId id="2147495099" r:id="rId5"/>
    <p:sldLayoutId id="2147495100" r:id="rId6"/>
    <p:sldLayoutId id="2147495101" r:id="rId7"/>
    <p:sldLayoutId id="2147495102" r:id="rId8"/>
    <p:sldLayoutId id="2147495103" r:id="rId9"/>
    <p:sldLayoutId id="2147495104" r:id="rId10"/>
    <p:sldLayoutId id="2147495105"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69204161-784A-4E46-80F0-E362732D2A5A}" type="slidenum">
              <a:rPr lang="ru-RU" altLang="hu-HU"/>
              <a:pPr/>
              <a:t>‹#›</a:t>
            </a:fld>
            <a:endParaRPr lang="ru-RU" altLang="hu-HU"/>
          </a:p>
        </p:txBody>
      </p:sp>
      <p:pic>
        <p:nvPicPr>
          <p:cNvPr id="4103"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106" r:id="rId1"/>
    <p:sldLayoutId id="2147495107" r:id="rId2"/>
    <p:sldLayoutId id="2147495108" r:id="rId3"/>
    <p:sldLayoutId id="2147495109" r:id="rId4"/>
    <p:sldLayoutId id="2147495110" r:id="rId5"/>
    <p:sldLayoutId id="2147495111" r:id="rId6"/>
    <p:sldLayoutId id="2147495112" r:id="rId7"/>
    <p:sldLayoutId id="2147495113" r:id="rId8"/>
    <p:sldLayoutId id="2147495114" r:id="rId9"/>
    <p:sldLayoutId id="2147495115" r:id="rId10"/>
    <p:sldLayoutId id="2147495116"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9F5F85BD-CE2A-4A32-A0FF-E1E14769F815}" type="slidenum">
              <a:rPr lang="ru-RU" altLang="hu-HU"/>
              <a:pPr/>
              <a:t>‹#›</a:t>
            </a:fld>
            <a:endParaRPr lang="ru-RU" altLang="hu-HU"/>
          </a:p>
        </p:txBody>
      </p:sp>
      <p:pic>
        <p:nvPicPr>
          <p:cNvPr id="5127"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117" r:id="rId1"/>
    <p:sldLayoutId id="2147495118" r:id="rId2"/>
    <p:sldLayoutId id="2147495119" r:id="rId3"/>
    <p:sldLayoutId id="2147495120" r:id="rId4"/>
    <p:sldLayoutId id="2147495121" r:id="rId5"/>
    <p:sldLayoutId id="2147495122" r:id="rId6"/>
    <p:sldLayoutId id="2147495123" r:id="rId7"/>
    <p:sldLayoutId id="2147495124" r:id="rId8"/>
    <p:sldLayoutId id="2147495125" r:id="rId9"/>
    <p:sldLayoutId id="2147495126" r:id="rId10"/>
    <p:sldLayoutId id="2147495127"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D5029733-04EE-4877-B35D-E6C16548F165}" type="slidenum">
              <a:rPr lang="ru-RU" altLang="hu-HU"/>
              <a:pPr/>
              <a:t>‹#›</a:t>
            </a:fld>
            <a:endParaRPr lang="ru-RU" altLang="hu-HU"/>
          </a:p>
        </p:txBody>
      </p:sp>
      <p:pic>
        <p:nvPicPr>
          <p:cNvPr id="6151"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128" r:id="rId1"/>
    <p:sldLayoutId id="2147495129" r:id="rId2"/>
    <p:sldLayoutId id="2147495130" r:id="rId3"/>
    <p:sldLayoutId id="2147495131" r:id="rId4"/>
    <p:sldLayoutId id="2147495132" r:id="rId5"/>
    <p:sldLayoutId id="2147495133" r:id="rId6"/>
    <p:sldLayoutId id="2147495134" r:id="rId7"/>
    <p:sldLayoutId id="2147495135" r:id="rId8"/>
    <p:sldLayoutId id="2147495136" r:id="rId9"/>
    <p:sldLayoutId id="2147495137" r:id="rId10"/>
    <p:sldLayoutId id="2147495138"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171" name="Rectangle 2"/>
          <p:cNvSpPr>
            <a:spLocks noGrp="1" noChangeArrowheads="1"/>
          </p:cNvSpPr>
          <p:nvPr>
            <p:ph type="title"/>
          </p:nvPr>
        </p:nvSpPr>
        <p:spPr bwMode="auto">
          <a:xfrm>
            <a:off x="2874434" y="273050"/>
            <a:ext cx="644313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ru-RU" smtClean="0"/>
              <a:t>Click to edit the title text format</a:t>
            </a:r>
          </a:p>
        </p:txBody>
      </p:sp>
      <p:sp>
        <p:nvSpPr>
          <p:cNvPr id="7172" name="Rectangle 3"/>
          <p:cNvSpPr>
            <a:spLocks noGrp="1" noChangeArrowheads="1"/>
          </p:cNvSpPr>
          <p:nvPr>
            <p:ph type="body" idx="1"/>
          </p:nvPr>
        </p:nvSpPr>
        <p:spPr bwMode="auto">
          <a:xfrm>
            <a:off x="609600" y="1604963"/>
            <a:ext cx="10727267" cy="438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5578" rIns="0" bIns="0" numCol="1" anchor="t" anchorCtr="0" compatLnSpc="1">
            <a:prstTxWarp prst="textNoShape">
              <a:avLst/>
            </a:prstTxWarp>
          </a:bodyPr>
          <a:lstStyle/>
          <a:p>
            <a:pPr lvl="0"/>
            <a:r>
              <a:rPr lang="en-GB" altLang="ru-RU" smtClean="0"/>
              <a:t>Click to edit the outline text format</a:t>
            </a:r>
          </a:p>
          <a:p>
            <a:pPr lvl="1"/>
            <a:r>
              <a:rPr lang="en-GB" altLang="ru-RU" smtClean="0"/>
              <a:t>Second Outline Level</a:t>
            </a:r>
          </a:p>
          <a:p>
            <a:pPr lvl="2"/>
            <a:r>
              <a:rPr lang="en-GB" altLang="ru-RU" smtClean="0"/>
              <a:t>Third Outline Level</a:t>
            </a:r>
          </a:p>
          <a:p>
            <a:pPr lvl="3"/>
            <a:r>
              <a:rPr lang="en-GB" altLang="ru-RU" smtClean="0"/>
              <a:t>Fourth Outline Level</a:t>
            </a:r>
          </a:p>
          <a:p>
            <a:pPr lvl="4"/>
            <a:r>
              <a:rPr lang="en-GB" altLang="ru-RU" smtClean="0"/>
              <a:t>Fifth Outline Level</a:t>
            </a:r>
          </a:p>
          <a:p>
            <a:pPr lvl="4"/>
            <a:r>
              <a:rPr lang="en-GB" altLang="ru-RU" smtClean="0"/>
              <a:t>Sixth Outline Level</a:t>
            </a:r>
          </a:p>
          <a:p>
            <a:pPr lvl="4"/>
            <a:r>
              <a:rPr lang="en-GB" altLang="ru-RU" smtClean="0"/>
              <a:t>Seventh Outline Level</a:t>
            </a:r>
          </a:p>
        </p:txBody>
      </p:sp>
      <p:sp>
        <p:nvSpPr>
          <p:cNvPr id="2" name="Rectangle 4"/>
          <p:cNvSpPr>
            <a:spLocks noGrp="1" noChangeArrowheads="1"/>
          </p:cNvSpPr>
          <p:nvPr>
            <p:ph type="dt"/>
          </p:nvPr>
        </p:nvSpPr>
        <p:spPr bwMode="auto">
          <a:xfrm>
            <a:off x="609600" y="6246814"/>
            <a:ext cx="2838451"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eaLnBrk="1" hangingPunct="1">
              <a:buFont typeface="Times New Roman" pitchFamily="16" charset="0"/>
              <a:buNone/>
              <a:tabLst>
                <a:tab pos="449263" algn="l"/>
                <a:tab pos="898525" algn="l"/>
                <a:tab pos="1347788" algn="l"/>
                <a:tab pos="1797050"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7" name="Rectangle 5"/>
          <p:cNvSpPr>
            <a:spLocks noGrp="1" noChangeArrowheads="1"/>
          </p:cNvSpPr>
          <p:nvPr>
            <p:ph type="ftr"/>
          </p:nvPr>
        </p:nvSpPr>
        <p:spPr bwMode="auto">
          <a:xfrm>
            <a:off x="4169834" y="6246814"/>
            <a:ext cx="3862917"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eaLnBrk="1" hangingPunct="1">
              <a:buFont typeface="Times New Roman" pitchFamily="16" charset="0"/>
              <a:buNone/>
              <a:tabLst>
                <a:tab pos="449263" algn="l"/>
                <a:tab pos="898525" algn="l"/>
                <a:tab pos="1347788" algn="l"/>
                <a:tab pos="1797050" algn="l"/>
                <a:tab pos="2246313" algn="l"/>
                <a:tab pos="2695575"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8" name="Rectangle 6"/>
          <p:cNvSpPr>
            <a:spLocks noGrp="1" noChangeArrowheads="1"/>
          </p:cNvSpPr>
          <p:nvPr>
            <p:ph type="sldNum"/>
          </p:nvPr>
        </p:nvSpPr>
        <p:spPr bwMode="auto">
          <a:xfrm>
            <a:off x="8741833" y="6246814"/>
            <a:ext cx="2838451"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Font typeface="Times New Roman" panose="02020603050405020304" pitchFamily="18" charset="0"/>
              <a:buNone/>
              <a:defRPr sz="1400">
                <a:solidFill>
                  <a:srgbClr val="FFFFFF"/>
                </a:solidFill>
                <a:latin typeface="Times New Roman" panose="02020603050405020304" pitchFamily="18" charset="0"/>
                <a:cs typeface="Droid Sans Fallback"/>
              </a:defRPr>
            </a:lvl1pPr>
          </a:lstStyle>
          <a:p>
            <a:fld id="{818F3881-8502-4181-91F3-4563BC4405D1}" type="slidenum">
              <a:rPr lang="en-US" altLang="ru-RU"/>
              <a:pPr/>
              <a:t>‹#›</a:t>
            </a:fld>
            <a:endParaRPr lang="en-US" altLang="ru-RU"/>
          </a:p>
        </p:txBody>
      </p:sp>
    </p:spTree>
  </p:cSld>
  <p:clrMap bg1="lt1" tx1="dk1" bg2="lt2" tx2="dk2" accent1="accent1" accent2="accent2" accent3="accent3" accent4="accent4" accent5="accent5" accent6="accent6" hlink="hlink" folHlink="folHlink"/>
  <p:sldLayoutIdLst>
    <p:sldLayoutId id="2147495050" r:id="rId1"/>
    <p:sldLayoutId id="2147495051" r:id="rId2"/>
    <p:sldLayoutId id="2147495052" r:id="rId3"/>
    <p:sldLayoutId id="2147495053" r:id="rId4"/>
    <p:sldLayoutId id="2147495054" r:id="rId5"/>
    <p:sldLayoutId id="2147495055" r:id="rId6"/>
    <p:sldLayoutId id="2147495056" r:id="rId7"/>
    <p:sldLayoutId id="2147495057" r:id="rId8"/>
    <p:sldLayoutId id="2147495058" r:id="rId9"/>
    <p:sldLayoutId id="2147495059" r:id="rId10"/>
    <p:sldLayoutId id="2147495060" r:id="rId11"/>
    <p:sldLayoutId id="2147495061" r:id="rId12"/>
    <p:sldLayoutId id="2147495062" r:id="rId13"/>
  </p:sldLayoutIdLst>
  <p:timing>
    <p:tnLst>
      <p:par>
        <p:cTn id="1" dur="indefinite" restart="never" nodeType="tmRoot"/>
      </p:par>
    </p:tnLst>
  </p:timing>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9pPr>
    </p:titleStyle>
    <p:bodyStyle>
      <a:lvl1pPr marL="342900" indent="-342900" algn="l" defTabSz="449263" rtl="0" eaLnBrk="0" fontAlgn="base" hangingPunct="0">
        <a:lnSpc>
          <a:spcPct val="93000"/>
        </a:lnSpc>
        <a:spcBef>
          <a:spcPct val="0"/>
        </a:spcBef>
        <a:spcAft>
          <a:spcPts val="1288"/>
        </a:spcAft>
        <a:buClr>
          <a:srgbClr val="000000"/>
        </a:buClr>
        <a:buSzPct val="100000"/>
        <a:buFont typeface="Times New Roman" pitchFamily="18" charset="0"/>
        <a:buChar char="•"/>
        <a:defRPr sz="2900">
          <a:solidFill>
            <a:srgbClr val="FFFFFF"/>
          </a:solidFill>
          <a:latin typeface="+mn-lt"/>
          <a:ea typeface="+mn-ea"/>
          <a:cs typeface="+mn-cs"/>
        </a:defRPr>
      </a:lvl1pPr>
      <a:lvl2pPr marL="742950" indent="-285750" algn="l" defTabSz="449263" rtl="0" eaLnBrk="0" fontAlgn="base" hangingPunct="0">
        <a:lnSpc>
          <a:spcPct val="93000"/>
        </a:lnSpc>
        <a:spcBef>
          <a:spcPct val="0"/>
        </a:spcBef>
        <a:spcAft>
          <a:spcPts val="1025"/>
        </a:spcAft>
        <a:buClr>
          <a:srgbClr val="000000"/>
        </a:buClr>
        <a:buSzPct val="100000"/>
        <a:buFont typeface="Times New Roman" pitchFamily="18" charset="0"/>
        <a:buChar char="–"/>
        <a:defRPr sz="2500">
          <a:solidFill>
            <a:srgbClr val="FFFFFF"/>
          </a:solidFill>
          <a:latin typeface="+mn-lt"/>
          <a:ea typeface="+mn-ea"/>
          <a:cs typeface="+mn-cs"/>
        </a:defRPr>
      </a:lvl2pPr>
      <a:lvl3pPr marL="1143000" indent="-228600" algn="l" defTabSz="449263" rtl="0" eaLnBrk="0" fontAlgn="base" hangingPunct="0">
        <a:lnSpc>
          <a:spcPct val="93000"/>
        </a:lnSpc>
        <a:spcBef>
          <a:spcPct val="0"/>
        </a:spcBef>
        <a:spcAft>
          <a:spcPts val="775"/>
        </a:spcAft>
        <a:buClr>
          <a:srgbClr val="000000"/>
        </a:buClr>
        <a:buSzPct val="100000"/>
        <a:buFont typeface="Times New Roman" pitchFamily="18" charset="0"/>
        <a:buChar char="•"/>
        <a:defRPr sz="2200">
          <a:solidFill>
            <a:srgbClr val="FFFFFF"/>
          </a:solidFill>
          <a:latin typeface="+mn-lt"/>
          <a:ea typeface="+mn-ea"/>
          <a:cs typeface="+mn-cs"/>
        </a:defRPr>
      </a:lvl3pPr>
      <a:lvl4pPr marL="1600200" indent="-228600" algn="l" defTabSz="449263" rtl="0" eaLnBrk="0" fontAlgn="base" hangingPunct="0">
        <a:lnSpc>
          <a:spcPct val="93000"/>
        </a:lnSpc>
        <a:spcBef>
          <a:spcPct val="0"/>
        </a:spcBef>
        <a:spcAft>
          <a:spcPts val="513"/>
        </a:spcAft>
        <a:buClr>
          <a:srgbClr val="000000"/>
        </a:buClr>
        <a:buSzPct val="100000"/>
        <a:buFont typeface="Times New Roman" pitchFamily="18" charset="0"/>
        <a:buChar char="–"/>
        <a:defRPr sz="2000">
          <a:solidFill>
            <a:srgbClr val="FFFFFF"/>
          </a:solidFill>
          <a:latin typeface="+mn-lt"/>
          <a:ea typeface="+mn-ea"/>
          <a:cs typeface="+mn-cs"/>
        </a:defRPr>
      </a:lvl4pPr>
      <a:lvl5pPr marL="2057400" indent="-228600" algn="l" defTabSz="449263" rtl="0" eaLnBrk="0" fontAlgn="base" hangingPunct="0">
        <a:lnSpc>
          <a:spcPct val="93000"/>
        </a:lnSpc>
        <a:spcBef>
          <a:spcPct val="0"/>
        </a:spcBef>
        <a:spcAft>
          <a:spcPts val="250"/>
        </a:spcAft>
        <a:buClr>
          <a:srgbClr val="000000"/>
        </a:buClr>
        <a:buSzPct val="100000"/>
        <a:buFont typeface="Times New Roman" pitchFamily="18" charset="0"/>
        <a:buChar char="»"/>
        <a:defRPr sz="2000">
          <a:solidFill>
            <a:srgbClr val="FFFFFF"/>
          </a:solidFill>
          <a:latin typeface="+mn-lt"/>
          <a:ea typeface="+mn-ea"/>
          <a:cs typeface="+mn-cs"/>
        </a:defRPr>
      </a:lvl5pPr>
      <a:lvl6pPr marL="25146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6pPr>
      <a:lvl7pPr marL="29718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7pPr>
      <a:lvl8pPr marL="34290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8pPr>
      <a:lvl9pPr marL="38862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ChangeArrowheads="1"/>
          </p:cNvSpPr>
          <p:nvPr userDrawn="1"/>
        </p:nvSpPr>
        <p:spPr bwMode="auto">
          <a:xfrm>
            <a:off x="0" y="6597650"/>
            <a:ext cx="12192000" cy="260350"/>
          </a:xfrm>
          <a:prstGeom prst="rect">
            <a:avLst/>
          </a:prstGeom>
          <a:solidFill>
            <a:srgbClr val="22456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19" name="Rectangle 3"/>
          <p:cNvSpPr>
            <a:spLocks noChangeArrowheads="1"/>
          </p:cNvSpPr>
          <p:nvPr userDrawn="1"/>
        </p:nvSpPr>
        <p:spPr bwMode="black">
          <a:xfrm>
            <a:off x="0" y="6589714"/>
            <a:ext cx="91694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b="1">
              <a:solidFill>
                <a:srgbClr val="FF0000"/>
              </a:solidFill>
            </a:endParaRPr>
          </a:p>
        </p:txBody>
      </p:sp>
      <p:sp>
        <p:nvSpPr>
          <p:cNvPr id="9220" name="Rectangle 4"/>
          <p:cNvSpPr>
            <a:spLocks noChangeArrowheads="1"/>
          </p:cNvSpPr>
          <p:nvPr userDrawn="1"/>
        </p:nvSpPr>
        <p:spPr bwMode="auto">
          <a:xfrm>
            <a:off x="0" y="1"/>
            <a:ext cx="12192000" cy="765175"/>
          </a:xfrm>
          <a:prstGeom prst="rect">
            <a:avLst/>
          </a:prstGeom>
          <a:solidFill>
            <a:srgbClr val="224568"/>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21" name="Rectangle 4"/>
          <p:cNvSpPr>
            <a:spLocks noChangeArrowheads="1"/>
          </p:cNvSpPr>
          <p:nvPr userDrawn="1"/>
        </p:nvSpPr>
        <p:spPr bwMode="black">
          <a:xfrm>
            <a:off x="1" y="6589714"/>
            <a:ext cx="8591551"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400" b="1">
              <a:solidFill>
                <a:srgbClr val="FF0000"/>
              </a:solidFill>
            </a:endParaRPr>
          </a:p>
        </p:txBody>
      </p:sp>
      <p:sp>
        <p:nvSpPr>
          <p:cNvPr id="6" name="Rectangle 6"/>
          <p:cNvSpPr>
            <a:spLocks noGrp="1" noChangeArrowheads="1"/>
          </p:cNvSpPr>
          <p:nvPr>
            <p:ph type="sldNum" sz="quarter" idx="4"/>
          </p:nvPr>
        </p:nvSpPr>
        <p:spPr>
          <a:xfrm>
            <a:off x="10972800" y="6553200"/>
            <a:ext cx="1219200" cy="304800"/>
          </a:xfrm>
          <a:prstGeom prst="rect">
            <a:avLst/>
          </a:prstGeom>
          <a:ln/>
        </p:spPr>
        <p:txBody>
          <a:bodyPr vert="horz" wrap="square" lIns="91440" tIns="45720" rIns="91440" bIns="45720" numCol="1" anchor="t" anchorCtr="0" compatLnSpc="1">
            <a:prstTxWarp prst="textNoShape">
              <a:avLst/>
            </a:prstTxWarp>
          </a:bodyPr>
          <a:lstStyle>
            <a:lvl1pPr algn="ctr">
              <a:defRPr sz="1500" b="1">
                <a:solidFill>
                  <a:srgbClr val="FF0000"/>
                </a:solidFill>
              </a:defRPr>
            </a:lvl1pPr>
          </a:lstStyle>
          <a:p>
            <a:fld id="{02257C04-AE68-48D2-BF8A-823F9286CEFA}" type="slidenum">
              <a:rPr lang="en-GB" altLang="fr-FR"/>
              <a:pPr/>
              <a:t>‹#›</a:t>
            </a:fld>
            <a:endParaRPr lang="en-GB" altLang="fr-FR"/>
          </a:p>
        </p:txBody>
      </p:sp>
    </p:spTree>
  </p:cSld>
  <p:clrMap bg1="lt1" tx1="dk1" bg2="lt2" tx2="dk2" accent1="accent1" accent2="accent2" accent3="accent3" accent4="accent4" accent5="accent5" accent6="accent6" hlink="hlink" folHlink="folHlink"/>
  <p:sldLayoutIdLst>
    <p:sldLayoutId id="2147495140" r:id="rId1"/>
    <p:sldLayoutId id="2147495141" r:id="rId2"/>
    <p:sldLayoutId id="2147495142" r:id="rId3"/>
    <p:sldLayoutId id="2147495143" r:id="rId4"/>
    <p:sldLayoutId id="2147495144" r:id="rId5"/>
    <p:sldLayoutId id="2147495145" r:id="rId6"/>
    <p:sldLayoutId id="2147495146" r:id="rId7"/>
    <p:sldLayoutId id="2147495147" r:id="rId8"/>
    <p:sldLayoutId id="2147495148" r:id="rId9"/>
    <p:sldLayoutId id="2147495149" r:id="rId10"/>
    <p:sldLayoutId id="2147495150" r:id="rId11"/>
    <p:sldLayoutId id="2147495151" r:id="rId12"/>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21" cstate="screen">
            <a:lum bright="70000" contrast="-70000"/>
            <a:extLst>
              <a:ext uri="{BEBA8EAE-BF5A-486C-A8C5-ECC9F3942E4B}">
                <a14:imgProps xmlns:a14="http://schemas.microsoft.com/office/drawing/2010/main">
                  <a14:imgLayer r:embed="rId22">
                    <a14:imgEffect>
                      <a14:saturation sat="33000"/>
                    </a14:imgEffect>
                  </a14:imgLayer>
                </a14:imgProps>
              </a:ext>
              <a:ext uri="{28A0092B-C50C-407E-A947-70E740481C1C}">
                <a14:useLocalDpi xmlns:a14="http://schemas.microsoft.com/office/drawing/2010/main"/>
              </a:ext>
            </a:extLst>
          </a:blip>
          <a:srcRect/>
          <a:stretch/>
        </p:blipFill>
        <p:spPr>
          <a:xfrm>
            <a:off x="1" y="731521"/>
            <a:ext cx="12186089" cy="6112052"/>
          </a:xfrm>
          <a:prstGeom prst="rect">
            <a:avLst/>
          </a:prstGeom>
        </p:spPr>
      </p:pic>
      <p:sp>
        <p:nvSpPr>
          <p:cNvPr id="10" name="TextBox 9">
            <a:extLst>
              <a:ext uri="{FF2B5EF4-FFF2-40B4-BE49-F238E27FC236}">
                <a16:creationId xmlns:a16="http://schemas.microsoft.com/office/drawing/2014/main" xmlns="" id="{48A9DF09-F029-408A-BA9B-219FF3446A02}"/>
              </a:ext>
            </a:extLst>
          </p:cNvPr>
          <p:cNvSpPr txBox="1"/>
          <p:nvPr userDrawn="1"/>
        </p:nvSpPr>
        <p:spPr>
          <a:xfrm>
            <a:off x="11686610" y="1517510"/>
            <a:ext cx="553998" cy="4183049"/>
          </a:xfrm>
          <a:prstGeom prst="rect">
            <a:avLst/>
          </a:prstGeom>
          <a:noFill/>
        </p:spPr>
        <p:txBody>
          <a:bodyPr vert="vert" wrap="square" rtlCol="0">
            <a:spAutoFit/>
          </a:bodyPr>
          <a:lstStyle/>
          <a:p>
            <a:pPr algn="ctr" fontAlgn="auto">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SOLARIS: JU &amp; JINR</a:t>
            </a:r>
            <a:endParaRPr lang="ru-RU"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Рисунок 6" descr="poster_naglowek.png"/>
          <p:cNvPicPr>
            <a:picLocks noChangeAspect="1"/>
          </p:cNvPicPr>
          <p:nvPr/>
        </p:nvPicPr>
        <p:blipFill rotWithShape="1">
          <a:blip r:embed="rId23" cstate="screen">
            <a:extLst>
              <a:ext uri="{28A0092B-C50C-407E-A947-70E740481C1C}">
                <a14:useLocalDpi xmlns:a14="http://schemas.microsoft.com/office/drawing/2010/main"/>
              </a:ext>
            </a:extLst>
          </a:blip>
          <a:srcRect b="5869"/>
          <a:stretch/>
        </p:blipFill>
        <p:spPr>
          <a:xfrm>
            <a:off x="0" y="2"/>
            <a:ext cx="12192000" cy="1201783"/>
          </a:xfrm>
          <a:prstGeom prst="rect">
            <a:avLst/>
          </a:prstGeom>
          <a:noFill/>
        </p:spPr>
      </p:pic>
      <p:sp>
        <p:nvSpPr>
          <p:cNvPr id="2" name="Заголовок 1"/>
          <p:cNvSpPr>
            <a:spLocks noGrp="1"/>
          </p:cNvSpPr>
          <p:nvPr>
            <p:ph type="title"/>
          </p:nvPr>
        </p:nvSpPr>
        <p:spPr>
          <a:xfrm>
            <a:off x="1204486" y="882292"/>
            <a:ext cx="10351975" cy="8886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1204486" y="1809881"/>
            <a:ext cx="10351975" cy="4443020"/>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1204484" y="6365369"/>
            <a:ext cx="2464677"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83CAC67B-886C-4ABF-A2D4-FFA5F1E3E7D4}" type="datetimeFigureOut">
              <a:rPr lang="en-US" smtClean="0">
                <a:solidFill>
                  <a:prstClr val="black">
                    <a:tint val="75000"/>
                  </a:prstClr>
                </a:solidFill>
                <a:latin typeface="Calibri" panose="020F0502020204030204"/>
                <a:cs typeface="+mn-cs"/>
              </a:rPr>
              <a:pPr fontAlgn="auto">
                <a:spcBef>
                  <a:spcPts val="0"/>
                </a:spcBef>
                <a:spcAft>
                  <a:spcPts val="0"/>
                </a:spcAft>
              </a:pPr>
              <a:t>9/17/2019</a:t>
            </a:fld>
            <a:endParaRPr lang="en-US">
              <a:solidFill>
                <a:prstClr val="black">
                  <a:tint val="75000"/>
                </a:prstClr>
              </a:solidFill>
              <a:latin typeface="Calibri" panose="020F0502020204030204"/>
              <a:cs typeface="+mn-cs"/>
            </a:endParaRPr>
          </a:p>
        </p:txBody>
      </p:sp>
      <p:sp>
        <p:nvSpPr>
          <p:cNvPr id="5" name="Нижний колонтитул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Номер слайда 5"/>
          <p:cNvSpPr>
            <a:spLocks noGrp="1"/>
          </p:cNvSpPr>
          <p:nvPr>
            <p:ph type="sldNum" sz="quarter" idx="4"/>
          </p:nvPr>
        </p:nvSpPr>
        <p:spPr>
          <a:xfrm>
            <a:off x="8698363" y="6365368"/>
            <a:ext cx="209934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32A75B3B-75F3-40EE-A299-99E920743EDF}"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
        <p:nvSpPr>
          <p:cNvPr id="8" name="TextBox 7">
            <a:extLst>
              <a:ext uri="{FF2B5EF4-FFF2-40B4-BE49-F238E27FC236}">
                <a16:creationId xmlns:a16="http://schemas.microsoft.com/office/drawing/2014/main" xmlns="" id="{2DFC7D3F-C689-4698-B1EB-DCA96EC6305D}"/>
              </a:ext>
            </a:extLst>
          </p:cNvPr>
          <p:cNvSpPr txBox="1"/>
          <p:nvPr/>
        </p:nvSpPr>
        <p:spPr>
          <a:xfrm>
            <a:off x="0" y="1326627"/>
            <a:ext cx="600164" cy="4862774"/>
          </a:xfrm>
          <a:prstGeom prst="rect">
            <a:avLst/>
          </a:prstGeom>
          <a:noFill/>
        </p:spPr>
        <p:txBody>
          <a:bodyPr vert="vert270" wrap="square" rtlCol="0">
            <a:spAutoFit/>
          </a:bodyPr>
          <a:lstStyle/>
          <a:p>
            <a:pPr algn="ctr" fontAlgn="auto">
              <a:spcBef>
                <a:spcPts val="0"/>
              </a:spcBef>
              <a:spcAft>
                <a:spcPts val="0"/>
              </a:spcAft>
            </a:pPr>
            <a:r>
              <a:rPr lang="en-US"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IBR-2: JINR</a:t>
            </a:r>
            <a:endParaRPr lang="ru-RU"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xmlns="" id="{38615DFF-E344-46AF-AE1B-099864636311}"/>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0881800" y="6011694"/>
            <a:ext cx="1310200" cy="982650"/>
          </a:xfrm>
          <a:prstGeom prst="rect">
            <a:avLst/>
          </a:prstGeom>
        </p:spPr>
      </p:pic>
    </p:spTree>
    <p:extLst>
      <p:ext uri="{BB962C8B-B14F-4D97-AF65-F5344CB8AC3E}">
        <p14:creationId xmlns:p14="http://schemas.microsoft.com/office/powerpoint/2010/main" val="2808635620"/>
      </p:ext>
    </p:extLst>
  </p:cSld>
  <p:clrMap bg1="lt1" tx1="dk1" bg2="lt2" tx2="dk2" accent1="accent1" accent2="accent2" accent3="accent3" accent4="accent4" accent5="accent5" accent6="accent6" hlink="hlink" folHlink="folHlink"/>
  <p:sldLayoutIdLst>
    <p:sldLayoutId id="2147495287" r:id="rId1"/>
    <p:sldLayoutId id="2147495288" r:id="rId2"/>
    <p:sldLayoutId id="2147495289" r:id="rId3"/>
    <p:sldLayoutId id="2147495290" r:id="rId4"/>
    <p:sldLayoutId id="2147495291" r:id="rId5"/>
    <p:sldLayoutId id="2147495292" r:id="rId6"/>
    <p:sldLayoutId id="2147495293" r:id="rId7"/>
    <p:sldLayoutId id="2147495294" r:id="rId8"/>
    <p:sldLayoutId id="2147495295" r:id="rId9"/>
    <p:sldLayoutId id="2147495296" r:id="rId10"/>
    <p:sldLayoutId id="2147495297" r:id="rId11"/>
    <p:sldLayoutId id="2147495298" r:id="rId12"/>
    <p:sldLayoutId id="2147495299" r:id="rId13"/>
    <p:sldLayoutId id="2147495300" r:id="rId14"/>
    <p:sldLayoutId id="2147495301" r:id="rId15"/>
    <p:sldLayoutId id="2147495302" r:id="rId16"/>
    <p:sldLayoutId id="2147495303" r:id="rId17"/>
    <p:sldLayoutId id="2147495304" r:id="rId18"/>
    <p:sldLayoutId id="2147495305" r:id="rId19"/>
  </p:sldLayoutIdLst>
  <p:txStyles>
    <p:titleStyle>
      <a:lvl1pPr algn="l" defTabSz="685800" rtl="0" eaLnBrk="1" latinLnBrk="0" hangingPunct="1">
        <a:lnSpc>
          <a:spcPct val="90000"/>
        </a:lnSpc>
        <a:spcBef>
          <a:spcPct val="0"/>
        </a:spcBef>
        <a:buNone/>
        <a:defRPr sz="3300" b="1" kern="1200">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6.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6.xml"/></Relationships>
</file>

<file path=ppt/slides/_rels/slide1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png"/><Relationship Id="rId1" Type="http://schemas.openxmlformats.org/officeDocument/2006/relationships/slideLayout" Target="../slideLayouts/slideLayout86.xm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6.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6.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86.xml"/><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6.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86.xml"/><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6.xml"/></Relationships>
</file>

<file path=ppt/slides/_rels/slide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png"/><Relationship Id="rId1" Type="http://schemas.openxmlformats.org/officeDocument/2006/relationships/slideLayout" Target="../slideLayouts/slideLayout86.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6.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8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86.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jpeg"/><Relationship Id="rId1" Type="http://schemas.openxmlformats.org/officeDocument/2006/relationships/slideLayout" Target="../slideLayouts/slideLayout8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Прямоугольник 5"/>
          <p:cNvSpPr>
            <a:spLocks noChangeArrowheads="1"/>
          </p:cNvSpPr>
          <p:nvPr/>
        </p:nvSpPr>
        <p:spPr bwMode="auto">
          <a:xfrm>
            <a:off x="1438728" y="4890305"/>
            <a:ext cx="9144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hu-HU" sz="2500" b="1" dirty="0" err="1">
                <a:solidFill>
                  <a:srgbClr val="024674"/>
                </a:solidFill>
                <a:effectLst>
                  <a:outerShdw blurRad="38100" dist="38100" dir="2700000" algn="tl">
                    <a:srgbClr val="000000">
                      <a:alpha val="43137"/>
                    </a:srgbClr>
                  </a:outerShdw>
                </a:effectLst>
              </a:rPr>
              <a:t>Dénes</a:t>
            </a:r>
            <a:r>
              <a:rPr lang="en-GB" altLang="hu-HU" sz="2500" b="1" dirty="0">
                <a:solidFill>
                  <a:srgbClr val="024674"/>
                </a:solidFill>
                <a:effectLst>
                  <a:outerShdw blurRad="38100" dist="38100" dir="2700000" algn="tl">
                    <a:srgbClr val="000000">
                      <a:alpha val="43137"/>
                    </a:srgbClr>
                  </a:outerShdw>
                </a:effectLst>
              </a:rPr>
              <a:t> Lajos Nagy </a:t>
            </a:r>
          </a:p>
        </p:txBody>
      </p:sp>
      <p:sp>
        <p:nvSpPr>
          <p:cNvPr id="2" name="Прямоугольник 1"/>
          <p:cNvSpPr/>
          <p:nvPr/>
        </p:nvSpPr>
        <p:spPr>
          <a:xfrm>
            <a:off x="1117600" y="1358909"/>
            <a:ext cx="9869714" cy="2825389"/>
          </a:xfrm>
          <a:prstGeom prst="rect">
            <a:avLst/>
          </a:prstGeom>
        </p:spPr>
        <p:txBody>
          <a:bodyPr wrap="square">
            <a:spAutoFit/>
          </a:bodyPr>
          <a:lstStyle/>
          <a:p>
            <a:pPr algn="ctr" eaLnBrk="1" hangingPunct="1">
              <a:lnSpc>
                <a:spcPct val="120000"/>
              </a:lnSpc>
            </a:pPr>
            <a:r>
              <a:rPr lang="en-GB" altLang="hu-HU" sz="3800" b="1" dirty="0">
                <a:solidFill>
                  <a:srgbClr val="C00000"/>
                </a:solidFill>
                <a:effectLst>
                  <a:outerShdw blurRad="38100" dist="38100" dir="2700000" algn="tl">
                    <a:srgbClr val="000000">
                      <a:alpha val="43137"/>
                    </a:srgbClr>
                  </a:outerShdw>
                </a:effectLst>
              </a:rPr>
              <a:t>Programme Advisory Committee</a:t>
            </a:r>
          </a:p>
          <a:p>
            <a:pPr algn="ctr" eaLnBrk="1" hangingPunct="1">
              <a:lnSpc>
                <a:spcPct val="120000"/>
              </a:lnSpc>
            </a:pPr>
            <a:r>
              <a:rPr lang="en-GB" altLang="hu-HU" sz="3800" b="1" dirty="0">
                <a:solidFill>
                  <a:srgbClr val="C00000"/>
                </a:solidFill>
                <a:effectLst>
                  <a:outerShdw blurRad="38100" dist="38100" dir="2700000" algn="tl">
                    <a:srgbClr val="000000">
                      <a:alpha val="43137"/>
                    </a:srgbClr>
                  </a:outerShdw>
                </a:effectLst>
              </a:rPr>
              <a:t>for Condensed Matter Physics</a:t>
            </a:r>
          </a:p>
          <a:p>
            <a:pPr algn="ctr" eaLnBrk="1" hangingPunct="1">
              <a:lnSpc>
                <a:spcPct val="120000"/>
              </a:lnSpc>
            </a:pPr>
            <a:endParaRPr lang="en-GB" altLang="hu-HU" sz="4000" b="1" dirty="0">
              <a:solidFill>
                <a:srgbClr val="C00000"/>
              </a:solidFill>
              <a:effectLst>
                <a:outerShdw blurRad="38100" dist="38100" dir="2700000" algn="tl">
                  <a:srgbClr val="000000">
                    <a:alpha val="43137"/>
                  </a:srgbClr>
                </a:outerShdw>
              </a:effectLst>
            </a:endParaRPr>
          </a:p>
          <a:p>
            <a:pPr algn="ctr" eaLnBrk="1" hangingPunct="1">
              <a:lnSpc>
                <a:spcPct val="120000"/>
              </a:lnSpc>
            </a:pPr>
            <a:r>
              <a:rPr lang="en-GB" altLang="hu-HU" sz="2800" b="1" dirty="0" smtClean="0">
                <a:solidFill>
                  <a:srgbClr val="C00000"/>
                </a:solidFill>
                <a:effectLst>
                  <a:outerShdw blurRad="38100" dist="38100" dir="2700000" algn="tl">
                    <a:srgbClr val="000000">
                      <a:alpha val="43137"/>
                    </a:srgbClr>
                  </a:outerShdw>
                </a:effectLst>
              </a:rPr>
              <a:t>50</a:t>
            </a:r>
            <a:r>
              <a:rPr lang="en-GB" altLang="hu-HU" sz="2800" b="1" dirty="0" smtClean="0">
                <a:solidFill>
                  <a:srgbClr val="C00000"/>
                </a:solidFill>
                <a:effectLst>
                  <a:outerShdw blurRad="38100" dist="38100" dir="2700000" algn="tl">
                    <a:srgbClr val="000000">
                      <a:alpha val="43137"/>
                    </a:srgbClr>
                  </a:outerShdw>
                </a:effectLst>
              </a:rPr>
              <a:t>th </a:t>
            </a:r>
            <a:r>
              <a:rPr lang="en-GB" altLang="hu-HU" sz="2800" b="1" dirty="0">
                <a:solidFill>
                  <a:srgbClr val="C00000"/>
                </a:solidFill>
                <a:effectLst>
                  <a:outerShdw blurRad="38100" dist="38100" dir="2700000" algn="tl">
                    <a:srgbClr val="000000">
                      <a:alpha val="43137"/>
                    </a:srgbClr>
                  </a:outerShdw>
                </a:effectLst>
              </a:rPr>
              <a:t>meeting </a:t>
            </a:r>
            <a:r>
              <a:rPr lang="en-GB" altLang="hu-HU" sz="2800" b="1" dirty="0" smtClean="0">
                <a:solidFill>
                  <a:srgbClr val="C00000"/>
                </a:solidFill>
                <a:effectLst>
                  <a:outerShdw blurRad="38100" dist="38100" dir="2700000" algn="tl">
                    <a:srgbClr val="000000">
                      <a:alpha val="43137"/>
                    </a:srgbClr>
                  </a:outerShdw>
                </a:effectLst>
              </a:rPr>
              <a:t>(</a:t>
            </a:r>
            <a:r>
              <a:rPr lang="en-GB" altLang="hu-HU" sz="2800" b="1" dirty="0" smtClean="0">
                <a:solidFill>
                  <a:srgbClr val="C00000"/>
                </a:solidFill>
                <a:effectLst>
                  <a:outerShdw blurRad="38100" dist="38100" dir="2700000" algn="tl">
                    <a:srgbClr val="000000">
                      <a:alpha val="43137"/>
                    </a:srgbClr>
                  </a:outerShdw>
                </a:effectLst>
              </a:rPr>
              <a:t>17</a:t>
            </a:r>
            <a:r>
              <a:rPr lang="en-GB" altLang="hu-HU" sz="2800" b="1" dirty="0" smtClean="0">
                <a:solidFill>
                  <a:srgbClr val="C00000"/>
                </a:solidFill>
                <a:effectLst>
                  <a:outerShdw blurRad="38100" dist="38100" dir="2700000" algn="tl">
                    <a:srgbClr val="000000">
                      <a:alpha val="43137"/>
                    </a:srgbClr>
                  </a:outerShdw>
                </a:effectLst>
              </a:rPr>
              <a:t> </a:t>
            </a:r>
            <a:r>
              <a:rPr lang="en-GB" altLang="hu-HU" sz="2800" b="1" dirty="0">
                <a:solidFill>
                  <a:srgbClr val="C00000"/>
                </a:solidFill>
                <a:effectLst>
                  <a:outerShdw blurRad="38100" dist="38100" dir="2700000" algn="tl">
                    <a:srgbClr val="000000">
                      <a:alpha val="43137"/>
                    </a:srgbClr>
                  </a:outerShdw>
                </a:effectLst>
              </a:rPr>
              <a:t>– </a:t>
            </a:r>
            <a:r>
              <a:rPr lang="en-GB" altLang="hu-HU" sz="2800" b="1" dirty="0" smtClean="0">
                <a:solidFill>
                  <a:srgbClr val="C00000"/>
                </a:solidFill>
                <a:effectLst>
                  <a:outerShdw blurRad="38100" dist="38100" dir="2700000" algn="tl">
                    <a:srgbClr val="000000">
                      <a:alpha val="43137"/>
                    </a:srgbClr>
                  </a:outerShdw>
                </a:effectLst>
              </a:rPr>
              <a:t>18 June </a:t>
            </a:r>
            <a:r>
              <a:rPr lang="en-GB" altLang="hu-HU" sz="2800" b="1" dirty="0" smtClean="0">
                <a:solidFill>
                  <a:srgbClr val="C00000"/>
                </a:solidFill>
                <a:effectLst>
                  <a:outerShdw blurRad="38100" dist="38100" dir="2700000" algn="tl">
                    <a:srgbClr val="000000">
                      <a:alpha val="43137"/>
                    </a:srgbClr>
                  </a:outerShdw>
                </a:effectLst>
              </a:rPr>
              <a:t>2019)</a:t>
            </a:r>
            <a:endParaRPr lang="en-GB" altLang="hu-HU" sz="2800" b="1" dirty="0">
              <a:solidFill>
                <a:srgbClr val="C00000"/>
              </a:solidFill>
              <a:effectLst>
                <a:outerShdw blurRad="38100" dist="38100" dir="2700000" algn="tl">
                  <a:srgbClr val="000000">
                    <a:alpha val="43137"/>
                  </a:srgbClr>
                </a:outerShdw>
              </a:effectLst>
            </a:endParaRPr>
          </a:p>
        </p:txBody>
      </p:sp>
      <p:sp>
        <p:nvSpPr>
          <p:cNvPr id="5" name="Прямоугольник 5"/>
          <p:cNvSpPr>
            <a:spLocks noChangeArrowheads="1"/>
          </p:cNvSpPr>
          <p:nvPr/>
        </p:nvSpPr>
        <p:spPr bwMode="auto">
          <a:xfrm>
            <a:off x="116114" y="6203848"/>
            <a:ext cx="120758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hu-HU" b="1" dirty="0" smtClean="0">
                <a:solidFill>
                  <a:srgbClr val="024674"/>
                </a:solidFill>
                <a:effectLst>
                  <a:outerShdw blurRad="38100" dist="38100" dir="2700000" algn="tl">
                    <a:srgbClr val="000000">
                      <a:alpha val="43137"/>
                    </a:srgbClr>
                  </a:outerShdw>
                </a:effectLst>
              </a:rPr>
              <a:t>126th </a:t>
            </a:r>
            <a:r>
              <a:rPr lang="en-GB" altLang="hu-HU" b="1" dirty="0" smtClean="0">
                <a:solidFill>
                  <a:srgbClr val="024674"/>
                </a:solidFill>
                <a:effectLst>
                  <a:outerShdw blurRad="38100" dist="38100" dir="2700000" algn="tl">
                    <a:srgbClr val="000000">
                      <a:alpha val="43137"/>
                    </a:srgbClr>
                  </a:outerShdw>
                </a:effectLst>
              </a:rPr>
              <a:t>session of the JINR Scientific Council, </a:t>
            </a:r>
            <a:r>
              <a:rPr lang="en-GB" altLang="hu-HU" b="1" dirty="0" smtClean="0">
                <a:solidFill>
                  <a:srgbClr val="024674"/>
                </a:solidFill>
                <a:effectLst>
                  <a:outerShdw blurRad="38100" dist="38100" dir="2700000" algn="tl">
                    <a:srgbClr val="000000">
                      <a:alpha val="43137"/>
                    </a:srgbClr>
                  </a:outerShdw>
                </a:effectLst>
              </a:rPr>
              <a:t>19</a:t>
            </a:r>
            <a:r>
              <a:rPr lang="en-GB" altLang="hu-HU" b="1" dirty="0" smtClean="0">
                <a:solidFill>
                  <a:srgbClr val="024674"/>
                </a:solidFill>
                <a:effectLst>
                  <a:outerShdw blurRad="38100" dist="38100" dir="2700000" algn="tl">
                    <a:srgbClr val="000000">
                      <a:alpha val="43137"/>
                    </a:srgbClr>
                  </a:outerShdw>
                </a:effectLst>
              </a:rPr>
              <a:t>–20 September </a:t>
            </a:r>
            <a:r>
              <a:rPr lang="en-GB" altLang="hu-HU" b="1" dirty="0">
                <a:solidFill>
                  <a:srgbClr val="024674"/>
                </a:solidFill>
                <a:effectLst>
                  <a:outerShdw blurRad="38100" dist="38100" dir="2700000" algn="tl">
                    <a:srgbClr val="000000">
                      <a:alpha val="43137"/>
                    </a:srgbClr>
                  </a:outerShdw>
                </a:effectLst>
              </a:rPr>
              <a:t>2019, </a:t>
            </a:r>
            <a:r>
              <a:rPr lang="en-GB" altLang="hu-HU" b="1" dirty="0" err="1" smtClean="0">
                <a:solidFill>
                  <a:srgbClr val="024674"/>
                </a:solidFill>
                <a:effectLst>
                  <a:outerShdw blurRad="38100" dist="38100" dir="2700000" algn="tl">
                    <a:srgbClr val="000000">
                      <a:alpha val="43137"/>
                    </a:srgbClr>
                  </a:outerShdw>
                </a:effectLst>
              </a:rPr>
              <a:t>Dubna</a:t>
            </a:r>
            <a:endParaRPr lang="en-GB" altLang="hu-HU" b="1" dirty="0">
              <a:solidFill>
                <a:srgbClr val="024674"/>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863600" y="17165"/>
            <a:ext cx="10185400" cy="707886"/>
          </a:xfrm>
          <a:prstGeom prst="rect">
            <a:avLst/>
          </a:prstGeom>
        </p:spPr>
        <p:txBody>
          <a:bodyPr wrap="square">
            <a:spAutoFit/>
          </a:bodyPr>
          <a:lstStyle/>
          <a:p>
            <a:pPr algn="ctr"/>
            <a:r>
              <a:rPr lang="en-US" sz="2000" dirty="0" smtClean="0">
                <a:solidFill>
                  <a:schemeClr val="bg1"/>
                </a:solidFill>
              </a:rPr>
              <a:t>Theme </a:t>
            </a:r>
            <a:r>
              <a:rPr lang="en-US" sz="2000" dirty="0">
                <a:solidFill>
                  <a:schemeClr val="bg1"/>
                </a:solidFill>
              </a:rPr>
              <a:t>“Methods, Algorithms and Software for Modeling Physical </a:t>
            </a:r>
            <a:r>
              <a:rPr lang="en-US" sz="2000" dirty="0" smtClean="0">
                <a:solidFill>
                  <a:schemeClr val="bg1"/>
                </a:solidFill>
              </a:rPr>
              <a:t>Systems,</a:t>
            </a:r>
          </a:p>
          <a:p>
            <a:pPr algn="ctr"/>
            <a:r>
              <a:rPr lang="en-US" sz="2000" dirty="0" smtClean="0">
                <a:solidFill>
                  <a:schemeClr val="bg1"/>
                </a:solidFill>
              </a:rPr>
              <a:t>Mathematical </a:t>
            </a:r>
            <a:r>
              <a:rPr lang="en-US" sz="2000" dirty="0">
                <a:solidFill>
                  <a:schemeClr val="bg1"/>
                </a:solidFill>
              </a:rPr>
              <a:t>Processing and Analysis of Experimental Data” </a:t>
            </a:r>
            <a:endParaRPr lang="ru-RU" sz="2000" dirty="0">
              <a:solidFill>
                <a:schemeClr val="bg1"/>
              </a:solidFill>
            </a:endParaRPr>
          </a:p>
        </p:txBody>
      </p:sp>
      <p:sp>
        <p:nvSpPr>
          <p:cNvPr id="4" name="Прямоугольник 3"/>
          <p:cNvSpPr/>
          <p:nvPr/>
        </p:nvSpPr>
        <p:spPr>
          <a:xfrm>
            <a:off x="10843413" y="369163"/>
            <a:ext cx="1210652" cy="369332"/>
          </a:xfrm>
          <a:prstGeom prst="rect">
            <a:avLst/>
          </a:prstGeom>
        </p:spPr>
        <p:txBody>
          <a:bodyPr wrap="none">
            <a:spAutoFit/>
          </a:bodyPr>
          <a:lstStyle/>
          <a:p>
            <a:r>
              <a:rPr lang="en-US" i="1" dirty="0" err="1">
                <a:solidFill>
                  <a:schemeClr val="bg1"/>
                </a:solidFill>
              </a:rPr>
              <a:t>Gh</a:t>
            </a:r>
            <a:r>
              <a:rPr lang="en-US" i="1" dirty="0">
                <a:solidFill>
                  <a:schemeClr val="bg1"/>
                </a:solidFill>
              </a:rPr>
              <a:t>. </a:t>
            </a:r>
            <a:r>
              <a:rPr lang="en-US" i="1" dirty="0" smtClean="0">
                <a:solidFill>
                  <a:schemeClr val="bg1"/>
                </a:solidFill>
              </a:rPr>
              <a:t>Adam</a:t>
            </a:r>
            <a:endParaRPr lang="ru-RU" i="1" dirty="0">
              <a:solidFill>
                <a:schemeClr val="bg1"/>
              </a:solidFill>
            </a:endParaRPr>
          </a:p>
        </p:txBody>
      </p:sp>
      <p:sp>
        <p:nvSpPr>
          <p:cNvPr id="5" name="Прямоугольник 4"/>
          <p:cNvSpPr/>
          <p:nvPr/>
        </p:nvSpPr>
        <p:spPr>
          <a:xfrm>
            <a:off x="266699" y="1049129"/>
            <a:ext cx="7158243" cy="3108543"/>
          </a:xfrm>
          <a:prstGeom prst="rect">
            <a:avLst/>
          </a:prstGeom>
        </p:spPr>
        <p:txBody>
          <a:bodyPr wrap="square">
            <a:spAutoFit/>
          </a:bodyPr>
          <a:lstStyle/>
          <a:p>
            <a:pPr algn="just"/>
            <a:r>
              <a:rPr lang="en-US" sz="1400" dirty="0">
                <a:solidFill>
                  <a:srgbClr val="003399"/>
                </a:solidFill>
              </a:rPr>
              <a:t>The PAC highly appreciates the results obtained in the development of new mathematical methods, algorithms, and software packages intended to address topics of the outmost importance for the experimental and theoretical research conducted at </a:t>
            </a:r>
            <a:r>
              <a:rPr lang="en-US" sz="1400" dirty="0" smtClean="0">
                <a:solidFill>
                  <a:srgbClr val="003399"/>
                </a:solidFill>
              </a:rPr>
              <a:t>JINR.</a:t>
            </a:r>
          </a:p>
          <a:p>
            <a:pPr algn="just"/>
            <a:endParaRPr lang="en-US" sz="1400" dirty="0">
              <a:solidFill>
                <a:srgbClr val="003399"/>
              </a:solidFill>
            </a:endParaRPr>
          </a:p>
          <a:p>
            <a:pPr algn="just"/>
            <a:r>
              <a:rPr lang="en-US" sz="1400" dirty="0" smtClean="0">
                <a:solidFill>
                  <a:srgbClr val="003399"/>
                </a:solidFill>
              </a:rPr>
              <a:t>Issues </a:t>
            </a:r>
            <a:r>
              <a:rPr lang="en-US" sz="1400" dirty="0">
                <a:solidFill>
                  <a:srgbClr val="003399"/>
                </a:solidFill>
              </a:rPr>
              <a:t>of condensed matter physics address within the present theme are represented, on the one hand, through high-class computer support of the data acquisition and processing at IBR-2 spectrometers and, on the other hand, through important computer developments for the numerical solution of theoretical models describing either dynamic phenomena or structural properties of complex materials of interest in JINR laboratories</a:t>
            </a:r>
            <a:r>
              <a:rPr lang="en-US" sz="1400" dirty="0" smtClean="0">
                <a:solidFill>
                  <a:srgbClr val="003399"/>
                </a:solidFill>
              </a:rPr>
              <a:t>.</a:t>
            </a:r>
          </a:p>
          <a:p>
            <a:pPr algn="just"/>
            <a:endParaRPr lang="ru-RU" sz="1400" dirty="0">
              <a:solidFill>
                <a:srgbClr val="003399"/>
              </a:solidFill>
            </a:endParaRPr>
          </a:p>
          <a:p>
            <a:pPr algn="just"/>
            <a:r>
              <a:rPr lang="en-US" sz="1400" dirty="0">
                <a:solidFill>
                  <a:srgbClr val="003399"/>
                </a:solidFill>
              </a:rPr>
              <a:t>The basis for future developments within this theme will be the maximum realization, for the benefit of the whole JINR scientific community, of the unique opportunities offered by the heterogeneous computing platform </a:t>
            </a:r>
            <a:r>
              <a:rPr lang="en-US" sz="1400" dirty="0" err="1">
                <a:solidFill>
                  <a:srgbClr val="003399"/>
                </a:solidFill>
              </a:rPr>
              <a:t>HybriLIT</a:t>
            </a:r>
            <a:r>
              <a:rPr lang="en-US" sz="1400" dirty="0">
                <a:solidFill>
                  <a:srgbClr val="003399"/>
                </a:solidFill>
              </a:rPr>
              <a:t> through its </a:t>
            </a:r>
            <a:r>
              <a:rPr lang="en-US" sz="1400" dirty="0" err="1">
                <a:solidFill>
                  <a:srgbClr val="003399"/>
                </a:solidFill>
              </a:rPr>
              <a:t>Govorun</a:t>
            </a:r>
            <a:r>
              <a:rPr lang="en-US" sz="1400" dirty="0">
                <a:solidFill>
                  <a:srgbClr val="003399"/>
                </a:solidFill>
              </a:rPr>
              <a:t> supercomputer and its education and testing </a:t>
            </a:r>
            <a:r>
              <a:rPr lang="en-US" sz="1400" dirty="0" smtClean="0">
                <a:solidFill>
                  <a:srgbClr val="003399"/>
                </a:solidFill>
              </a:rPr>
              <a:t>site.</a:t>
            </a:r>
          </a:p>
        </p:txBody>
      </p:sp>
      <p:sp>
        <p:nvSpPr>
          <p:cNvPr id="6" name="Прямоугольник 5"/>
          <p:cNvSpPr/>
          <p:nvPr/>
        </p:nvSpPr>
        <p:spPr>
          <a:xfrm>
            <a:off x="266700" y="5812135"/>
            <a:ext cx="7340600" cy="584775"/>
          </a:xfrm>
          <a:prstGeom prst="rect">
            <a:avLst/>
          </a:prstGeom>
        </p:spPr>
        <p:txBody>
          <a:bodyPr wrap="square">
            <a:spAutoFit/>
          </a:bodyPr>
          <a:lstStyle/>
          <a:p>
            <a:r>
              <a:rPr lang="en-US" sz="1600" u="sng" dirty="0">
                <a:solidFill>
                  <a:srgbClr val="C00000"/>
                </a:solidFill>
              </a:rPr>
              <a:t>Recommendation.</a:t>
            </a:r>
            <a:r>
              <a:rPr lang="en-US" sz="1600" dirty="0">
                <a:solidFill>
                  <a:srgbClr val="C00000"/>
                </a:solidFill>
              </a:rPr>
              <a:t> The PAC considers the proposal to be well formulated and recommends extension of the theme for 2020–2023.</a:t>
            </a:r>
            <a:endParaRPr lang="ru-RU" sz="1600" dirty="0">
              <a:solidFill>
                <a:srgbClr val="C00000"/>
              </a:solidFill>
            </a:endParaRPr>
          </a:p>
        </p:txBody>
      </p:sp>
      <p:sp>
        <p:nvSpPr>
          <p:cNvPr id="7" name="Text Box 8" descr="Голубая тисненая бумага"/>
          <p:cNvSpPr txBox="1">
            <a:spLocks noChangeArrowheads="1"/>
          </p:cNvSpPr>
          <p:nvPr/>
        </p:nvSpPr>
        <p:spPr bwMode="auto">
          <a:xfrm>
            <a:off x="7784171" y="1037523"/>
            <a:ext cx="4068557" cy="584775"/>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wrap="square">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r>
              <a:rPr lang="en-US" altLang="en-US" sz="1600" dirty="0">
                <a:solidFill>
                  <a:srgbClr val="0000CC"/>
                </a:solidFill>
                <a:effectLst>
                  <a:outerShdw blurRad="38100" dist="38100" dir="2700000" algn="tl">
                    <a:srgbClr val="000000"/>
                  </a:outerShdw>
                </a:effectLst>
                <a:latin typeface="Calibri" panose="020F0502020204030204" pitchFamily="34" charset="0"/>
              </a:rPr>
              <a:t>LIT involvement in JINR research: 53 </a:t>
            </a:r>
            <a:r>
              <a:rPr lang="en-US" altLang="en-US" sz="1600" dirty="0" smtClean="0">
                <a:solidFill>
                  <a:srgbClr val="0000CC"/>
                </a:solidFill>
                <a:effectLst>
                  <a:outerShdw blurRad="38100" dist="38100" dir="2700000" algn="tl">
                    <a:srgbClr val="000000"/>
                  </a:outerShdw>
                </a:effectLst>
                <a:latin typeface="Calibri" panose="020F0502020204030204" pitchFamily="34" charset="0"/>
              </a:rPr>
              <a:t>projects</a:t>
            </a:r>
            <a:br>
              <a:rPr lang="en-US" altLang="en-US" sz="1600" dirty="0" smtClean="0">
                <a:solidFill>
                  <a:srgbClr val="0000CC"/>
                </a:solidFill>
                <a:effectLst>
                  <a:outerShdw blurRad="38100" dist="38100" dir="2700000" algn="tl">
                    <a:srgbClr val="000000"/>
                  </a:outerShdw>
                </a:effectLst>
                <a:latin typeface="Calibri" panose="020F0502020204030204" pitchFamily="34" charset="0"/>
              </a:rPr>
            </a:br>
            <a:r>
              <a:rPr lang="en-US" altLang="en-US" sz="1600" dirty="0" smtClean="0">
                <a:solidFill>
                  <a:srgbClr val="0000CC"/>
                </a:solidFill>
                <a:effectLst>
                  <a:outerShdw blurRad="38100" dist="38100" dir="2700000" algn="tl">
                    <a:srgbClr val="000000"/>
                  </a:outerShdw>
                </a:effectLst>
                <a:latin typeface="Calibri" panose="020F0502020204030204" pitchFamily="34" charset="0"/>
              </a:rPr>
              <a:t>of </a:t>
            </a:r>
            <a:r>
              <a:rPr lang="en-US" altLang="en-US" sz="1600" dirty="0" smtClean="0">
                <a:solidFill>
                  <a:srgbClr val="0000CC"/>
                </a:solidFill>
                <a:effectLst>
                  <a:outerShdw blurRad="38100" dist="38100" dir="2700000" algn="tl">
                    <a:srgbClr val="000000"/>
                  </a:outerShdw>
                </a:effectLst>
                <a:latin typeface="Calibri" panose="020F0502020204030204" pitchFamily="34" charset="0"/>
              </a:rPr>
              <a:t>28 </a:t>
            </a:r>
            <a:r>
              <a:rPr lang="en-US" altLang="en-US" sz="1600" dirty="0" smtClean="0">
                <a:solidFill>
                  <a:srgbClr val="0000CC"/>
                </a:solidFill>
                <a:effectLst>
                  <a:outerShdw blurRad="38100" dist="38100" dir="2700000" algn="tl">
                    <a:srgbClr val="000000"/>
                  </a:outerShdw>
                </a:effectLst>
                <a:latin typeface="Calibri" panose="020F0502020204030204" pitchFamily="34" charset="0"/>
              </a:rPr>
              <a:t>topics </a:t>
            </a:r>
            <a:r>
              <a:rPr lang="en-US" altLang="en-US" sz="1600" dirty="0">
                <a:solidFill>
                  <a:srgbClr val="0000CC"/>
                </a:solidFill>
                <a:effectLst>
                  <a:outerShdw blurRad="38100" dist="38100" dir="2700000" algn="tl">
                    <a:srgbClr val="000000"/>
                  </a:outerShdw>
                </a:effectLst>
                <a:latin typeface="Calibri" panose="020F0502020204030204" pitchFamily="34" charset="0"/>
              </a:rPr>
              <a:t>of </a:t>
            </a:r>
            <a:r>
              <a:rPr lang="ru-RU" altLang="en-US" sz="1600" dirty="0" smtClean="0">
                <a:solidFill>
                  <a:srgbClr val="0000CC"/>
                </a:solidFill>
                <a:effectLst>
                  <a:outerShdw blurRad="38100" dist="38100" dir="2700000" algn="tl">
                    <a:srgbClr val="000000"/>
                  </a:outerShdw>
                </a:effectLst>
                <a:latin typeface="Calibri" panose="020F0502020204030204" pitchFamily="34" charset="0"/>
              </a:rPr>
              <a:t> </a:t>
            </a:r>
            <a:r>
              <a:rPr lang="en-US" altLang="en-US" sz="1600" dirty="0" smtClean="0">
                <a:solidFill>
                  <a:srgbClr val="0000CC"/>
                </a:solidFill>
                <a:effectLst>
                  <a:outerShdw blurRad="38100" dist="38100" dir="2700000" algn="tl">
                    <a:srgbClr val="000000"/>
                  </a:outerShdw>
                </a:effectLst>
                <a:latin typeface="Calibri" panose="020F0502020204030204" pitchFamily="34" charset="0"/>
              </a:rPr>
              <a:t>the 2019</a:t>
            </a:r>
            <a:r>
              <a:rPr lang="ru-RU" altLang="en-US" sz="1600" dirty="0" smtClean="0">
                <a:solidFill>
                  <a:srgbClr val="0000CC"/>
                </a:solidFill>
                <a:effectLst>
                  <a:outerShdw blurRad="38100" dist="38100" dir="2700000" algn="tl">
                    <a:srgbClr val="000000"/>
                  </a:outerShdw>
                </a:effectLst>
                <a:latin typeface="Calibri" panose="020F0502020204030204" pitchFamily="34" charset="0"/>
              </a:rPr>
              <a:t> </a:t>
            </a:r>
            <a:r>
              <a:rPr lang="en-US" altLang="en-US" sz="1600" dirty="0" smtClean="0">
                <a:solidFill>
                  <a:srgbClr val="0000CC"/>
                </a:solidFill>
                <a:effectLst>
                  <a:outerShdw blurRad="38100" dist="38100" dir="2700000" algn="tl">
                    <a:srgbClr val="000000"/>
                  </a:outerShdw>
                </a:effectLst>
                <a:latin typeface="Calibri" panose="020F0502020204030204" pitchFamily="34" charset="0"/>
              </a:rPr>
              <a:t>JINR </a:t>
            </a:r>
            <a:r>
              <a:rPr lang="en-US" altLang="en-US" sz="1600" dirty="0">
                <a:solidFill>
                  <a:srgbClr val="0000CC"/>
                </a:solidFill>
                <a:effectLst>
                  <a:outerShdw blurRad="38100" dist="38100" dir="2700000" algn="tl">
                    <a:srgbClr val="000000"/>
                  </a:outerShdw>
                </a:effectLst>
                <a:latin typeface="Calibri" panose="020F0502020204030204" pitchFamily="34" charset="0"/>
              </a:rPr>
              <a:t>Topical </a:t>
            </a:r>
            <a:r>
              <a:rPr lang="en-US" altLang="en-US" sz="1600" dirty="0" smtClean="0">
                <a:solidFill>
                  <a:srgbClr val="0000CC"/>
                </a:solidFill>
                <a:effectLst>
                  <a:outerShdw blurRad="38100" dist="38100" dir="2700000" algn="tl">
                    <a:srgbClr val="000000"/>
                  </a:outerShdw>
                </a:effectLst>
                <a:latin typeface="Calibri" panose="020F0502020204030204" pitchFamily="34" charset="0"/>
              </a:rPr>
              <a:t>Plan</a:t>
            </a:r>
            <a:endParaRPr lang="en-US" altLang="en-US" sz="1600" dirty="0">
              <a:solidFill>
                <a:srgbClr val="0000CC"/>
              </a:solidFill>
              <a:effectLst>
                <a:outerShdw blurRad="38100" dist="38100" dir="2700000" algn="tl">
                  <a:srgbClr val="000000"/>
                </a:outerShdw>
              </a:effectLst>
              <a:latin typeface="Calibri" panose="020F0502020204030204" pitchFamily="34" charset="0"/>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83499" y="1749962"/>
            <a:ext cx="4349793" cy="2128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Text Box 8" descr="Голубая тисненая бумага"/>
          <p:cNvSpPr txBox="1">
            <a:spLocks noChangeArrowheads="1"/>
          </p:cNvSpPr>
          <p:nvPr/>
        </p:nvSpPr>
        <p:spPr bwMode="auto">
          <a:xfrm>
            <a:off x="395280" y="4274354"/>
            <a:ext cx="5061098" cy="369332"/>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wrap="square">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r>
              <a:rPr lang="en-US" altLang="en-US" sz="1800" b="1" dirty="0" smtClean="0">
                <a:solidFill>
                  <a:srgbClr val="0000CC"/>
                </a:solidFill>
              </a:rPr>
              <a:t>Exceptional </a:t>
            </a:r>
            <a:r>
              <a:rPr lang="en-US" altLang="en-US" sz="1800" b="1" dirty="0">
                <a:solidFill>
                  <a:srgbClr val="0000CC"/>
                </a:solidFill>
              </a:rPr>
              <a:t>role of </a:t>
            </a:r>
            <a:r>
              <a:rPr lang="en-US" altLang="en-US" sz="1800" b="1" dirty="0" smtClean="0">
                <a:solidFill>
                  <a:srgbClr val="0000CC"/>
                </a:solidFill>
              </a:rPr>
              <a:t>“</a:t>
            </a:r>
            <a:r>
              <a:rPr lang="en-US" altLang="en-US" sz="1800" b="1" dirty="0">
                <a:solidFill>
                  <a:srgbClr val="0000CC"/>
                </a:solidFill>
              </a:rPr>
              <a:t>GOVORUN” supercomputer</a:t>
            </a:r>
            <a:endParaRPr lang="ru-RU" altLang="en-US" sz="1800" b="1" dirty="0">
              <a:solidFill>
                <a:srgbClr val="0000CC"/>
              </a:solidFill>
            </a:endParaRPr>
          </a:p>
        </p:txBody>
      </p:sp>
      <p:pic>
        <p:nvPicPr>
          <p:cNvPr id="5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2689"/>
          <a:stretch/>
        </p:blipFill>
        <p:spPr bwMode="auto">
          <a:xfrm>
            <a:off x="7589011" y="3947886"/>
            <a:ext cx="4448079"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Text Box 8" descr="Голубая тисненая бумага"/>
          <p:cNvSpPr txBox="1">
            <a:spLocks noChangeArrowheads="1"/>
          </p:cNvSpPr>
          <p:nvPr/>
        </p:nvSpPr>
        <p:spPr bwMode="auto">
          <a:xfrm>
            <a:off x="395280" y="4803047"/>
            <a:ext cx="5061098" cy="369332"/>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wrap="square">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r>
              <a:rPr lang="en-US" altLang="en-US" sz="1800" b="1" dirty="0">
                <a:solidFill>
                  <a:srgbClr val="0000CC"/>
                </a:solidFill>
              </a:rPr>
              <a:t>Big Data analytics and quantum </a:t>
            </a:r>
            <a:r>
              <a:rPr lang="en-US" altLang="en-US" sz="1800" b="1" dirty="0" smtClean="0">
                <a:solidFill>
                  <a:srgbClr val="0000CC"/>
                </a:solidFill>
              </a:rPr>
              <a:t>computing</a:t>
            </a:r>
            <a:endParaRPr lang="ru-RU" altLang="en-US" sz="1800" dirty="0">
              <a:solidFill>
                <a:srgbClr val="0000CC"/>
              </a:solidFill>
            </a:endParaRPr>
          </a:p>
        </p:txBody>
      </p:sp>
      <p:sp>
        <p:nvSpPr>
          <p:cNvPr id="56" name="Text Box 8" descr="Голубая тисненая бумага"/>
          <p:cNvSpPr txBox="1">
            <a:spLocks noChangeArrowheads="1"/>
          </p:cNvSpPr>
          <p:nvPr/>
        </p:nvSpPr>
        <p:spPr bwMode="auto">
          <a:xfrm>
            <a:off x="395280" y="5313717"/>
            <a:ext cx="5061098" cy="341632"/>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wrap="square">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sz="1800" b="1" dirty="0" smtClean="0">
                <a:solidFill>
                  <a:srgbClr val="0000CC"/>
                </a:solidFill>
              </a:rPr>
              <a:t>MMCP Conferences, 2011, 2015, </a:t>
            </a:r>
            <a:r>
              <a:rPr lang="en-US" altLang="en-US" sz="1800" b="1" dirty="0" smtClean="0">
                <a:solidFill>
                  <a:srgbClr val="0000CC"/>
                </a:solidFill>
              </a:rPr>
              <a:t>2017, 2019</a:t>
            </a:r>
            <a:endParaRPr lang="en-US" altLang="en-US" sz="1800" dirty="0">
              <a:solidFill>
                <a:srgbClr val="0000CC"/>
              </a:solidFill>
            </a:endParaRPr>
          </a:p>
        </p:txBody>
      </p:sp>
      <p:sp>
        <p:nvSpPr>
          <p:cNvPr id="57" name="Text Box 8" descr="Голубая тисненая бумага"/>
          <p:cNvSpPr txBox="1">
            <a:spLocks noChangeArrowheads="1"/>
          </p:cNvSpPr>
          <p:nvPr/>
        </p:nvSpPr>
        <p:spPr bwMode="auto">
          <a:xfrm>
            <a:off x="5711876" y="4404980"/>
            <a:ext cx="1581047" cy="1089529"/>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wrap="square">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sz="1800" b="1" dirty="0" smtClean="0">
                <a:solidFill>
                  <a:srgbClr val="0000CC"/>
                </a:solidFill>
              </a:rPr>
              <a:t>Summary</a:t>
            </a:r>
          </a:p>
          <a:p>
            <a:pPr algn="ctr" eaLnBrk="1" hangingPunct="1">
              <a:lnSpc>
                <a:spcPct val="90000"/>
              </a:lnSpc>
            </a:pPr>
            <a:r>
              <a:rPr lang="en-US" altLang="en-US" sz="1800" b="1" dirty="0" smtClean="0">
                <a:solidFill>
                  <a:srgbClr val="0000CC"/>
                </a:solidFill>
              </a:rPr>
              <a:t>of recent achievements was presented</a:t>
            </a:r>
            <a:endParaRPr lang="en-US" altLang="en-US" sz="1800" dirty="0">
              <a:solidFill>
                <a:srgbClr val="0000CC"/>
              </a:solidFill>
            </a:endParaRPr>
          </a:p>
        </p:txBody>
      </p:sp>
    </p:spTree>
    <p:extLst>
      <p:ext uri="{BB962C8B-B14F-4D97-AF65-F5344CB8AC3E}">
        <p14:creationId xmlns:p14="http://schemas.microsoft.com/office/powerpoint/2010/main" val="61133062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19314" y="7987"/>
            <a:ext cx="11640457" cy="738664"/>
          </a:xfrm>
          <a:prstGeom prst="rect">
            <a:avLst/>
          </a:prstGeom>
        </p:spPr>
        <p:txBody>
          <a:bodyPr wrap="square">
            <a:spAutoFit/>
          </a:bodyPr>
          <a:lstStyle/>
          <a:p>
            <a:pPr algn="ctr"/>
            <a:r>
              <a:rPr lang="en-US" sz="2100" dirty="0" smtClean="0">
                <a:solidFill>
                  <a:schemeClr val="bg1"/>
                </a:solidFill>
              </a:rPr>
              <a:t>Status </a:t>
            </a:r>
            <a:r>
              <a:rPr lang="en-US" sz="2100" dirty="0">
                <a:solidFill>
                  <a:schemeClr val="bg1"/>
                </a:solidFill>
              </a:rPr>
              <a:t>report by </a:t>
            </a:r>
            <a:r>
              <a:rPr lang="en-US" sz="2100" dirty="0" smtClean="0">
                <a:solidFill>
                  <a:schemeClr val="bg1"/>
                </a:solidFill>
              </a:rPr>
              <a:t>on </a:t>
            </a:r>
            <a:r>
              <a:rPr lang="en-US" sz="2100" dirty="0">
                <a:solidFill>
                  <a:schemeClr val="bg1"/>
                </a:solidFill>
              </a:rPr>
              <a:t>the project “A system for neutron operando monitoring and </a:t>
            </a:r>
            <a:r>
              <a:rPr lang="en-US" sz="2100" dirty="0" smtClean="0">
                <a:solidFill>
                  <a:schemeClr val="bg1"/>
                </a:solidFill>
              </a:rPr>
              <a:t>diagnostics</a:t>
            </a:r>
            <a:br>
              <a:rPr lang="en-US" sz="2100" dirty="0" smtClean="0">
                <a:solidFill>
                  <a:schemeClr val="bg1"/>
                </a:solidFill>
              </a:rPr>
            </a:br>
            <a:r>
              <a:rPr lang="en-US" sz="2100" dirty="0" smtClean="0">
                <a:solidFill>
                  <a:schemeClr val="bg1"/>
                </a:solidFill>
              </a:rPr>
              <a:t>of </a:t>
            </a:r>
            <a:r>
              <a:rPr lang="en-US" sz="2100" dirty="0">
                <a:solidFill>
                  <a:schemeClr val="bg1"/>
                </a:solidFill>
              </a:rPr>
              <a:t>materials and interfaces for electrochemical energy storage devices at </a:t>
            </a:r>
            <a:r>
              <a:rPr lang="en-US" sz="2100" dirty="0" smtClean="0">
                <a:solidFill>
                  <a:schemeClr val="bg1"/>
                </a:solidFill>
              </a:rPr>
              <a:t>the IBR-2 </a:t>
            </a:r>
            <a:r>
              <a:rPr lang="en-US" sz="2100" dirty="0">
                <a:solidFill>
                  <a:schemeClr val="bg1"/>
                </a:solidFill>
              </a:rPr>
              <a:t>reactor</a:t>
            </a:r>
            <a:r>
              <a:rPr lang="en-US" sz="2100" dirty="0" smtClean="0">
                <a:solidFill>
                  <a:schemeClr val="bg1"/>
                </a:solidFill>
              </a:rPr>
              <a:t>”</a:t>
            </a:r>
            <a:endParaRPr lang="ru-RU" sz="2100" dirty="0">
              <a:solidFill>
                <a:schemeClr val="bg1"/>
              </a:solidFill>
            </a:endParaRPr>
          </a:p>
        </p:txBody>
      </p:sp>
      <p:sp>
        <p:nvSpPr>
          <p:cNvPr id="4" name="Прямоугольник 3"/>
          <p:cNvSpPr/>
          <p:nvPr/>
        </p:nvSpPr>
        <p:spPr>
          <a:xfrm>
            <a:off x="10652385" y="925678"/>
            <a:ext cx="1200842" cy="338554"/>
          </a:xfrm>
          <a:prstGeom prst="rect">
            <a:avLst/>
          </a:prstGeom>
        </p:spPr>
        <p:txBody>
          <a:bodyPr wrap="none">
            <a:spAutoFit/>
          </a:bodyPr>
          <a:lstStyle/>
          <a:p>
            <a:r>
              <a:rPr lang="en-US" sz="1600" i="1" dirty="0"/>
              <a:t>M. </a:t>
            </a:r>
            <a:r>
              <a:rPr lang="en-US" sz="1600" i="1" dirty="0" err="1"/>
              <a:t>Avdeev</a:t>
            </a:r>
            <a:r>
              <a:rPr lang="en-US" sz="1600" i="1" dirty="0"/>
              <a:t> </a:t>
            </a:r>
            <a:endParaRPr lang="ru-RU" sz="1600" i="1" dirty="0"/>
          </a:p>
        </p:txBody>
      </p:sp>
      <p:sp>
        <p:nvSpPr>
          <p:cNvPr id="5" name="Прямоугольник 4"/>
          <p:cNvSpPr/>
          <p:nvPr/>
        </p:nvSpPr>
        <p:spPr>
          <a:xfrm>
            <a:off x="8513457" y="5278117"/>
            <a:ext cx="3619383" cy="1200329"/>
          </a:xfrm>
          <a:prstGeom prst="rect">
            <a:avLst/>
          </a:prstGeom>
        </p:spPr>
        <p:txBody>
          <a:bodyPr wrap="square">
            <a:spAutoFit/>
          </a:bodyPr>
          <a:lstStyle/>
          <a:p>
            <a:r>
              <a:rPr lang="en-US" u="sng" dirty="0">
                <a:solidFill>
                  <a:srgbClr val="C00000"/>
                </a:solidFill>
              </a:rPr>
              <a:t>Recommendation.</a:t>
            </a:r>
            <a:r>
              <a:rPr lang="en-US" dirty="0">
                <a:solidFill>
                  <a:srgbClr val="C00000"/>
                </a:solidFill>
              </a:rPr>
              <a:t> The PAC is satisfied with the progress of </a:t>
            </a:r>
            <a:r>
              <a:rPr lang="en-US" dirty="0" smtClean="0">
                <a:solidFill>
                  <a:srgbClr val="C00000"/>
                </a:solidFill>
              </a:rPr>
              <a:t>this project </a:t>
            </a:r>
            <a:r>
              <a:rPr lang="en-US" dirty="0">
                <a:solidFill>
                  <a:srgbClr val="C00000"/>
                </a:solidFill>
              </a:rPr>
              <a:t>and recommends its continuation.</a:t>
            </a:r>
            <a:endParaRPr lang="ru-RU" dirty="0">
              <a:solidFill>
                <a:srgbClr val="C00000"/>
              </a:solidFill>
            </a:endParaRPr>
          </a:p>
        </p:txBody>
      </p:sp>
      <p:sp>
        <p:nvSpPr>
          <p:cNvPr id="26" name="TextBox 25"/>
          <p:cNvSpPr txBox="1"/>
          <p:nvPr/>
        </p:nvSpPr>
        <p:spPr>
          <a:xfrm>
            <a:off x="1171680" y="5928865"/>
            <a:ext cx="3966362" cy="584775"/>
          </a:xfrm>
          <a:prstGeom prst="rect">
            <a:avLst/>
          </a:prstGeom>
          <a:noFill/>
        </p:spPr>
        <p:txBody>
          <a:bodyPr wrap="square" rtlCol="0">
            <a:spAutoFit/>
          </a:bodyPr>
          <a:lstStyle/>
          <a:p>
            <a:pPr algn="ctr"/>
            <a:r>
              <a:rPr lang="en-US" sz="1600" b="1" dirty="0" smtClean="0"/>
              <a:t>Study of operating electrodes and interfaces </a:t>
            </a:r>
            <a:r>
              <a:rPr lang="ru-RU" sz="1600" b="1" dirty="0" smtClean="0"/>
              <a:t>(</a:t>
            </a:r>
            <a:r>
              <a:rPr lang="en-US" sz="1600" b="1" i="1" dirty="0" smtClean="0"/>
              <a:t>operando</a:t>
            </a:r>
            <a:r>
              <a:rPr lang="en-US" sz="1600" b="1" dirty="0" smtClean="0"/>
              <a:t> mode)</a:t>
            </a:r>
            <a:endParaRPr lang="ru-RU" sz="1600" b="1" dirty="0"/>
          </a:p>
        </p:txBody>
      </p:sp>
      <p:sp>
        <p:nvSpPr>
          <p:cNvPr id="27" name="TextBox 26"/>
          <p:cNvSpPr txBox="1"/>
          <p:nvPr/>
        </p:nvSpPr>
        <p:spPr>
          <a:xfrm>
            <a:off x="2451431" y="5580994"/>
            <a:ext cx="1578637" cy="369332"/>
          </a:xfrm>
          <a:prstGeom prst="rect">
            <a:avLst/>
          </a:prstGeom>
          <a:noFill/>
        </p:spPr>
        <p:txBody>
          <a:bodyPr wrap="none" rtlCol="0">
            <a:spAutoFit/>
          </a:bodyPr>
          <a:lstStyle/>
          <a:p>
            <a:r>
              <a:rPr lang="en-US" u="sng" dirty="0" smtClean="0"/>
              <a:t>Main objective</a:t>
            </a:r>
            <a:endParaRPr lang="ru-RU" u="sng" dirty="0"/>
          </a:p>
        </p:txBody>
      </p:sp>
      <p:pic>
        <p:nvPicPr>
          <p:cNvPr id="2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24027"/>
          <a:stretch/>
        </p:blipFill>
        <p:spPr bwMode="auto">
          <a:xfrm>
            <a:off x="5029989" y="5253077"/>
            <a:ext cx="2916766" cy="1308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TextBox 28"/>
          <p:cNvSpPr txBox="1"/>
          <p:nvPr/>
        </p:nvSpPr>
        <p:spPr>
          <a:xfrm>
            <a:off x="5746470" y="4900889"/>
            <a:ext cx="1873077" cy="338554"/>
          </a:xfrm>
          <a:prstGeom prst="rect">
            <a:avLst/>
          </a:prstGeom>
          <a:noFill/>
        </p:spPr>
        <p:txBody>
          <a:bodyPr wrap="none" rtlCol="0">
            <a:spAutoFit/>
          </a:bodyPr>
          <a:lstStyle/>
          <a:p>
            <a:r>
              <a:rPr lang="en-US" sz="1600" dirty="0" smtClean="0"/>
              <a:t>Growth of dendrites</a:t>
            </a:r>
            <a:endParaRPr lang="ru-RU" sz="1600" dirty="0"/>
          </a:p>
        </p:txBody>
      </p:sp>
      <p:grpSp>
        <p:nvGrpSpPr>
          <p:cNvPr id="30" name="Группа 29"/>
          <p:cNvGrpSpPr/>
          <p:nvPr/>
        </p:nvGrpSpPr>
        <p:grpSpPr>
          <a:xfrm>
            <a:off x="133208" y="2636790"/>
            <a:ext cx="4474799" cy="2885440"/>
            <a:chOff x="25193" y="1089422"/>
            <a:chExt cx="4950220" cy="3428594"/>
          </a:xfrm>
        </p:grpSpPr>
        <p:pic>
          <p:nvPicPr>
            <p:cNvPr id="31" name="Picture 2" descr="http://www.gaston-lithium.com/images/tech-liion.gif"/>
            <p:cNvPicPr>
              <a:picLocks noChangeAspect="1" noChangeArrowheads="1"/>
            </p:cNvPicPr>
            <p:nvPr/>
          </p:nvPicPr>
          <p:blipFill rotWithShape="1">
            <a:blip r:embed="rId3">
              <a:extLst>
                <a:ext uri="{28A0092B-C50C-407E-A947-70E740481C1C}">
                  <a14:useLocalDpi xmlns:a14="http://schemas.microsoft.com/office/drawing/2010/main" val="0"/>
                </a:ext>
              </a:extLst>
            </a:blip>
            <a:srcRect r="22845" b="36845"/>
            <a:stretch/>
          </p:blipFill>
          <p:spPr bwMode="auto">
            <a:xfrm>
              <a:off x="25193" y="1089422"/>
              <a:ext cx="4950220" cy="3428594"/>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324066" y="1560796"/>
              <a:ext cx="839845" cy="492443"/>
            </a:xfrm>
            <a:prstGeom prst="rect">
              <a:avLst/>
            </a:prstGeom>
            <a:solidFill>
              <a:schemeClr val="bg1"/>
            </a:solidFill>
          </p:spPr>
          <p:txBody>
            <a:bodyPr wrap="none" rtlCol="0">
              <a:spAutoFit/>
            </a:bodyPr>
            <a:lstStyle/>
            <a:p>
              <a:pPr algn="r"/>
              <a:r>
                <a:rPr lang="en-US" sz="1300" b="1" dirty="0" smtClean="0"/>
                <a:t>Negative</a:t>
              </a:r>
            </a:p>
            <a:p>
              <a:pPr algn="r"/>
              <a:r>
                <a:rPr lang="en-US" sz="1300" b="1" dirty="0" smtClean="0"/>
                <a:t>Electrode</a:t>
              </a:r>
              <a:endParaRPr lang="ru-RU" sz="1300" b="1" dirty="0"/>
            </a:p>
          </p:txBody>
        </p:sp>
      </p:grpSp>
      <p:sp>
        <p:nvSpPr>
          <p:cNvPr id="33" name="Прямоугольник 32"/>
          <p:cNvSpPr/>
          <p:nvPr/>
        </p:nvSpPr>
        <p:spPr>
          <a:xfrm>
            <a:off x="2100890" y="4021050"/>
            <a:ext cx="107652" cy="2622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4" name="Прямая соединительная линия 33"/>
          <p:cNvCxnSpPr/>
          <p:nvPr/>
        </p:nvCxnSpPr>
        <p:spPr>
          <a:xfrm flipV="1">
            <a:off x="2208542" y="1994895"/>
            <a:ext cx="3039157" cy="200597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p:nvPr/>
        </p:nvCxnSpPr>
        <p:spPr>
          <a:xfrm>
            <a:off x="2208542" y="4283275"/>
            <a:ext cx="3039157" cy="53158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6" name="Группа 35"/>
          <p:cNvGrpSpPr/>
          <p:nvPr/>
        </p:nvGrpSpPr>
        <p:grpSpPr>
          <a:xfrm>
            <a:off x="5285874" y="2001117"/>
            <a:ext cx="2370256" cy="2813747"/>
            <a:chOff x="5434970" y="422062"/>
            <a:chExt cx="3309904" cy="4149938"/>
          </a:xfrm>
        </p:grpSpPr>
        <p:pic>
          <p:nvPicPr>
            <p:cNvPr id="37" name="Picture 2" descr="Solid-electrolyte interface"/>
            <p:cNvPicPr>
              <a:picLocks noChangeAspect="1" noChangeArrowheads="1"/>
            </p:cNvPicPr>
            <p:nvPr/>
          </p:nvPicPr>
          <p:blipFill rotWithShape="1">
            <a:blip r:embed="rId4">
              <a:extLst>
                <a:ext uri="{28A0092B-C50C-407E-A947-70E740481C1C}">
                  <a14:useLocalDpi xmlns:a14="http://schemas.microsoft.com/office/drawing/2010/main" val="0"/>
                </a:ext>
              </a:extLst>
            </a:blip>
            <a:srcRect b="5730"/>
            <a:stretch/>
          </p:blipFill>
          <p:spPr bwMode="auto">
            <a:xfrm>
              <a:off x="5434970" y="422062"/>
              <a:ext cx="3309904" cy="4149938"/>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38" name="Прямоугольник 37"/>
            <p:cNvSpPr/>
            <p:nvPr/>
          </p:nvSpPr>
          <p:spPr>
            <a:xfrm>
              <a:off x="7570692" y="4276169"/>
              <a:ext cx="174812" cy="268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9" name="TextBox 38"/>
          <p:cNvSpPr txBox="1"/>
          <p:nvPr/>
        </p:nvSpPr>
        <p:spPr>
          <a:xfrm>
            <a:off x="4552572" y="1499176"/>
            <a:ext cx="4033476" cy="338554"/>
          </a:xfrm>
          <a:prstGeom prst="rect">
            <a:avLst/>
          </a:prstGeom>
          <a:noFill/>
        </p:spPr>
        <p:txBody>
          <a:bodyPr wrap="none" rtlCol="0">
            <a:spAutoFit/>
          </a:bodyPr>
          <a:lstStyle/>
          <a:p>
            <a:r>
              <a:rPr lang="en-US" sz="1600" dirty="0" smtClean="0"/>
              <a:t>Formation of solid electrolyte interphase (SEI)</a:t>
            </a:r>
            <a:endParaRPr lang="ru-RU" sz="1600" dirty="0"/>
          </a:p>
        </p:txBody>
      </p:sp>
      <p:sp>
        <p:nvSpPr>
          <p:cNvPr id="40" name="TextBox 39"/>
          <p:cNvSpPr txBox="1"/>
          <p:nvPr/>
        </p:nvSpPr>
        <p:spPr>
          <a:xfrm>
            <a:off x="283583" y="5367827"/>
            <a:ext cx="1930336" cy="338554"/>
          </a:xfrm>
          <a:prstGeom prst="rect">
            <a:avLst/>
          </a:prstGeom>
          <a:noFill/>
        </p:spPr>
        <p:txBody>
          <a:bodyPr wrap="none" rtlCol="0">
            <a:spAutoFit/>
          </a:bodyPr>
          <a:lstStyle/>
          <a:p>
            <a:r>
              <a:rPr lang="en-US" sz="1600" dirty="0" smtClean="0"/>
              <a:t>Lithium intercalation</a:t>
            </a:r>
            <a:endParaRPr lang="ru-RU" sz="1600" dirty="0"/>
          </a:p>
        </p:txBody>
      </p:sp>
      <p:sp>
        <p:nvSpPr>
          <p:cNvPr id="41" name="TextBox 40"/>
          <p:cNvSpPr txBox="1"/>
          <p:nvPr/>
        </p:nvSpPr>
        <p:spPr>
          <a:xfrm>
            <a:off x="114813" y="1064182"/>
            <a:ext cx="4500727" cy="707886"/>
          </a:xfrm>
          <a:prstGeom prst="rect">
            <a:avLst/>
          </a:prstGeom>
          <a:noFill/>
        </p:spPr>
        <p:txBody>
          <a:bodyPr wrap="square" rtlCol="0">
            <a:spAutoFit/>
          </a:bodyPr>
          <a:lstStyle/>
          <a:p>
            <a:pPr algn="ctr"/>
            <a:r>
              <a:rPr lang="en-US" sz="2000" b="1" dirty="0" smtClean="0"/>
              <a:t>Structural </a:t>
            </a:r>
            <a:r>
              <a:rPr lang="en-US" sz="2000" b="1" dirty="0"/>
              <a:t>Research </a:t>
            </a:r>
            <a:r>
              <a:rPr lang="en-US" sz="2000" b="1" dirty="0" smtClean="0"/>
              <a:t>of Electrochemical Accumulators</a:t>
            </a:r>
            <a:endParaRPr lang="ru-RU" sz="2000" b="1" dirty="0"/>
          </a:p>
        </p:txBody>
      </p:sp>
      <p:sp>
        <p:nvSpPr>
          <p:cNvPr id="42" name="TextBox 41"/>
          <p:cNvSpPr txBox="1"/>
          <p:nvPr/>
        </p:nvSpPr>
        <p:spPr>
          <a:xfrm>
            <a:off x="562092" y="2237197"/>
            <a:ext cx="3058851" cy="369332"/>
          </a:xfrm>
          <a:prstGeom prst="rect">
            <a:avLst/>
          </a:prstGeom>
          <a:noFill/>
        </p:spPr>
        <p:txBody>
          <a:bodyPr wrap="none" rtlCol="0">
            <a:spAutoFit/>
          </a:bodyPr>
          <a:lstStyle/>
          <a:p>
            <a:pPr algn="ctr"/>
            <a:r>
              <a:rPr lang="en-US" b="1" dirty="0" smtClean="0"/>
              <a:t>Electrode structure evolution</a:t>
            </a:r>
            <a:endParaRPr lang="ru-RU" b="1" dirty="0"/>
          </a:p>
        </p:txBody>
      </p:sp>
      <p:sp>
        <p:nvSpPr>
          <p:cNvPr id="43" name="TextBox 42"/>
          <p:cNvSpPr txBox="1"/>
          <p:nvPr/>
        </p:nvSpPr>
        <p:spPr>
          <a:xfrm>
            <a:off x="5622590" y="1069280"/>
            <a:ext cx="1996957" cy="369332"/>
          </a:xfrm>
          <a:prstGeom prst="rect">
            <a:avLst/>
          </a:prstGeom>
          <a:noFill/>
        </p:spPr>
        <p:txBody>
          <a:bodyPr wrap="none" rtlCol="0">
            <a:spAutoFit/>
          </a:bodyPr>
          <a:lstStyle/>
          <a:p>
            <a:pPr algn="ctr"/>
            <a:r>
              <a:rPr lang="en-US" b="1" dirty="0" smtClean="0"/>
              <a:t>Interface evolution</a:t>
            </a:r>
            <a:endParaRPr lang="ru-RU" b="1" dirty="0"/>
          </a:p>
        </p:txBody>
      </p:sp>
      <p:sp>
        <p:nvSpPr>
          <p:cNvPr id="44" name="Стрелка вниз 43"/>
          <p:cNvSpPr/>
          <p:nvPr/>
        </p:nvSpPr>
        <p:spPr>
          <a:xfrm>
            <a:off x="1861400" y="2004918"/>
            <a:ext cx="303223" cy="1708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Стрелка вправо 44"/>
          <p:cNvSpPr/>
          <p:nvPr/>
        </p:nvSpPr>
        <p:spPr>
          <a:xfrm>
            <a:off x="5317783" y="1124622"/>
            <a:ext cx="144017" cy="3139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TextBox 48"/>
          <p:cNvSpPr txBox="1"/>
          <p:nvPr/>
        </p:nvSpPr>
        <p:spPr>
          <a:xfrm>
            <a:off x="9106951" y="1601065"/>
            <a:ext cx="1941557" cy="338554"/>
          </a:xfrm>
          <a:prstGeom prst="rect">
            <a:avLst/>
          </a:prstGeom>
          <a:noFill/>
        </p:spPr>
        <p:txBody>
          <a:bodyPr wrap="none" rtlCol="0">
            <a:spAutoFit/>
          </a:bodyPr>
          <a:lstStyle/>
          <a:p>
            <a:r>
              <a:rPr lang="en-US" sz="1600" b="1" dirty="0" smtClean="0"/>
              <a:t>Project objectives</a:t>
            </a:r>
            <a:endParaRPr lang="ru-RU" sz="1600" b="1" dirty="0"/>
          </a:p>
        </p:txBody>
      </p:sp>
      <p:sp>
        <p:nvSpPr>
          <p:cNvPr id="50" name="TextBox 49"/>
          <p:cNvSpPr txBox="1"/>
          <p:nvPr/>
        </p:nvSpPr>
        <p:spPr>
          <a:xfrm>
            <a:off x="8189405" y="1957724"/>
            <a:ext cx="3930020" cy="3108543"/>
          </a:xfrm>
          <a:prstGeom prst="rect">
            <a:avLst/>
          </a:prstGeom>
          <a:noFill/>
        </p:spPr>
        <p:txBody>
          <a:bodyPr wrap="square" rtlCol="0">
            <a:spAutoFit/>
          </a:bodyPr>
          <a:lstStyle/>
          <a:p>
            <a:pPr marL="342900" indent="-168275">
              <a:buFont typeface="Arial" panose="020B0604020202020204" pitchFamily="34" charset="0"/>
              <a:buChar char="•"/>
            </a:pPr>
            <a:r>
              <a:rPr lang="en-US" sz="1400" dirty="0" smtClean="0"/>
              <a:t>Development </a:t>
            </a:r>
            <a:r>
              <a:rPr lang="en-US" sz="1400" dirty="0"/>
              <a:t>of common approaches to the effective use of neutron scattering methods (diffraction, reflectometry, small-angle scattering) in the analysis of the </a:t>
            </a:r>
            <a:r>
              <a:rPr lang="en-US" sz="1400" dirty="0" smtClean="0"/>
              <a:t>structural evolution </a:t>
            </a:r>
            <a:r>
              <a:rPr lang="en-US" sz="1400" dirty="0"/>
              <a:t>of </a:t>
            </a:r>
            <a:r>
              <a:rPr lang="en-US" sz="1400" dirty="0" smtClean="0"/>
              <a:t>various </a:t>
            </a:r>
            <a:r>
              <a:rPr lang="en-US" sz="1400" dirty="0"/>
              <a:t>types of electrodes and interfaces for electrochemical energy storage devices </a:t>
            </a:r>
            <a:r>
              <a:rPr lang="en-US" sz="1400" dirty="0" smtClean="0"/>
              <a:t>during operation </a:t>
            </a:r>
            <a:r>
              <a:rPr lang="en-US" sz="1400" dirty="0"/>
              <a:t>(operando mode).</a:t>
            </a:r>
            <a:endParaRPr lang="ru-RU" sz="1400" dirty="0" smtClean="0"/>
          </a:p>
          <a:p>
            <a:pPr marL="342900" indent="-168275">
              <a:buFont typeface="Arial" panose="020B0604020202020204" pitchFamily="34" charset="0"/>
              <a:buChar char="•"/>
            </a:pPr>
            <a:endParaRPr lang="ru-RU" sz="1400" dirty="0" smtClean="0"/>
          </a:p>
          <a:p>
            <a:pPr marL="342900" indent="-168275">
              <a:buFont typeface="Arial" panose="020B0604020202020204" pitchFamily="34" charset="0"/>
              <a:buChar char="•"/>
            </a:pPr>
            <a:r>
              <a:rPr lang="en-US" sz="1400" dirty="0" smtClean="0"/>
              <a:t>Design and development </a:t>
            </a:r>
            <a:r>
              <a:rPr lang="en-US" sz="1400" dirty="0"/>
              <a:t>of specialized electrochemical cells and sample environment systems for operando research in neutron scattering experiments.</a:t>
            </a:r>
            <a:endParaRPr lang="ru-RU" sz="1400" dirty="0"/>
          </a:p>
        </p:txBody>
      </p:sp>
    </p:spTree>
    <p:extLst>
      <p:ext uri="{BB962C8B-B14F-4D97-AF65-F5344CB8AC3E}">
        <p14:creationId xmlns:p14="http://schemas.microsoft.com/office/powerpoint/2010/main" val="37362776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333500" y="1316839"/>
            <a:ext cx="9423400" cy="4401205"/>
          </a:xfrm>
          <a:prstGeom prst="rect">
            <a:avLst/>
          </a:prstGeom>
        </p:spPr>
        <p:txBody>
          <a:bodyPr wrap="square">
            <a:spAutoFit/>
          </a:bodyPr>
          <a:lstStyle/>
          <a:p>
            <a:r>
              <a:rPr lang="en-US" sz="2000" dirty="0" smtClean="0">
                <a:solidFill>
                  <a:srgbClr val="003399"/>
                </a:solidFill>
              </a:rPr>
              <a:t>The </a:t>
            </a:r>
            <a:r>
              <a:rPr lang="en-US" sz="2000" dirty="0">
                <a:solidFill>
                  <a:srgbClr val="003399"/>
                </a:solidFill>
              </a:rPr>
              <a:t>PAC recommends that speakers presenting reports on themes and projects change the manner of delivering </a:t>
            </a:r>
            <a:r>
              <a:rPr lang="en-US" sz="2000" dirty="0" smtClean="0">
                <a:solidFill>
                  <a:srgbClr val="003399"/>
                </a:solidFill>
              </a:rPr>
              <a:t>information.</a:t>
            </a:r>
          </a:p>
          <a:p>
            <a:endParaRPr lang="en-US" sz="2000" dirty="0">
              <a:solidFill>
                <a:srgbClr val="003399"/>
              </a:solidFill>
            </a:endParaRPr>
          </a:p>
          <a:p>
            <a:r>
              <a:rPr lang="en-US" sz="2000" dirty="0" smtClean="0">
                <a:solidFill>
                  <a:srgbClr val="003399"/>
                </a:solidFill>
              </a:rPr>
              <a:t>The </a:t>
            </a:r>
            <a:r>
              <a:rPr lang="en-US" sz="2000" dirty="0">
                <a:solidFill>
                  <a:srgbClr val="003399"/>
                </a:solidFill>
              </a:rPr>
              <a:t>presentation must clearly indicate the science and/or technology value of theme or project, the current stage of its implementation in connection with the whole timeline of suggested activities, the year-by-year plan of its implementation, the steps already completed and those to be completed, as well as relation of reported works to the corresponding part of the Seven-Year Plan for the Development of </a:t>
            </a:r>
            <a:r>
              <a:rPr lang="en-US" sz="2000" dirty="0" smtClean="0">
                <a:solidFill>
                  <a:srgbClr val="003399"/>
                </a:solidFill>
              </a:rPr>
              <a:t>JINR.</a:t>
            </a:r>
          </a:p>
          <a:p>
            <a:endParaRPr lang="en-US" sz="2000" dirty="0">
              <a:solidFill>
                <a:srgbClr val="003399"/>
              </a:solidFill>
            </a:endParaRPr>
          </a:p>
          <a:p>
            <a:r>
              <a:rPr lang="en-US" sz="2000" dirty="0" smtClean="0">
                <a:solidFill>
                  <a:srgbClr val="003399"/>
                </a:solidFill>
              </a:rPr>
              <a:t>The </a:t>
            </a:r>
            <a:r>
              <a:rPr lang="en-US" sz="2000" dirty="0">
                <a:solidFill>
                  <a:srgbClr val="003399"/>
                </a:solidFill>
              </a:rPr>
              <a:t>results obtained within the theme or project should be summarized briefly and reported in a concise </a:t>
            </a:r>
            <a:r>
              <a:rPr lang="en-US" sz="2000" dirty="0" smtClean="0">
                <a:solidFill>
                  <a:srgbClr val="003399"/>
                </a:solidFill>
              </a:rPr>
              <a:t>manner.</a:t>
            </a:r>
          </a:p>
          <a:p>
            <a:endParaRPr lang="en-US" sz="2000" dirty="0">
              <a:solidFill>
                <a:srgbClr val="003399"/>
              </a:solidFill>
            </a:endParaRPr>
          </a:p>
          <a:p>
            <a:r>
              <a:rPr lang="en-US" sz="2000" dirty="0" smtClean="0">
                <a:solidFill>
                  <a:srgbClr val="003399"/>
                </a:solidFill>
              </a:rPr>
              <a:t>For </a:t>
            </a:r>
            <a:r>
              <a:rPr lang="en-US" sz="2000" dirty="0">
                <a:solidFill>
                  <a:srgbClr val="003399"/>
                </a:solidFill>
              </a:rPr>
              <a:t>new proposals the expected results should be identified in the presentation.</a:t>
            </a:r>
            <a:endParaRPr lang="ru-RU" sz="2000" dirty="0">
              <a:solidFill>
                <a:srgbClr val="003399"/>
              </a:solidFill>
            </a:endParaRPr>
          </a:p>
        </p:txBody>
      </p:sp>
      <p:sp>
        <p:nvSpPr>
          <p:cNvPr id="4" name="Прямоугольник 3"/>
          <p:cNvSpPr/>
          <p:nvPr/>
        </p:nvSpPr>
        <p:spPr>
          <a:xfrm>
            <a:off x="3323768" y="158233"/>
            <a:ext cx="4919937" cy="584775"/>
          </a:xfrm>
          <a:prstGeom prst="rect">
            <a:avLst/>
          </a:prstGeom>
        </p:spPr>
        <p:txBody>
          <a:bodyPr wrap="none">
            <a:spAutoFit/>
          </a:bodyPr>
          <a:lstStyle/>
          <a:p>
            <a:r>
              <a:rPr lang="en-US" sz="3200" dirty="0">
                <a:solidFill>
                  <a:schemeClr val="bg1"/>
                </a:solidFill>
              </a:rPr>
              <a:t>General </a:t>
            </a:r>
            <a:r>
              <a:rPr lang="en-US" sz="3200" dirty="0" smtClean="0">
                <a:solidFill>
                  <a:schemeClr val="bg1"/>
                </a:solidFill>
              </a:rPr>
              <a:t>recommendation</a:t>
            </a:r>
            <a:endParaRPr lang="ru-RU" sz="3200" dirty="0">
              <a:solidFill>
                <a:schemeClr val="bg1"/>
              </a:solidFill>
            </a:endParaRPr>
          </a:p>
        </p:txBody>
      </p:sp>
    </p:spTree>
    <p:extLst>
      <p:ext uri="{BB962C8B-B14F-4D97-AF65-F5344CB8AC3E}">
        <p14:creationId xmlns:p14="http://schemas.microsoft.com/office/powerpoint/2010/main" val="121157922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939552" y="87865"/>
            <a:ext cx="6697667" cy="584775"/>
          </a:xfrm>
          <a:prstGeom prst="rect">
            <a:avLst/>
          </a:prstGeom>
        </p:spPr>
        <p:txBody>
          <a:bodyPr wrap="none">
            <a:spAutoFit/>
          </a:bodyPr>
          <a:lstStyle/>
          <a:p>
            <a:r>
              <a:rPr lang="en-US" sz="3200" dirty="0" smtClean="0">
                <a:solidFill>
                  <a:schemeClr val="bg1"/>
                </a:solidFill>
              </a:rPr>
              <a:t>Inelastic </a:t>
            </a:r>
            <a:r>
              <a:rPr lang="en-US" sz="3200" dirty="0">
                <a:solidFill>
                  <a:schemeClr val="bg1"/>
                </a:solidFill>
              </a:rPr>
              <a:t>neutron scattering at IBR-2</a:t>
            </a:r>
            <a:endParaRPr lang="ru-RU" sz="3200" dirty="0">
              <a:solidFill>
                <a:schemeClr val="bg1"/>
              </a:solidFill>
            </a:endParaRPr>
          </a:p>
        </p:txBody>
      </p:sp>
      <p:sp>
        <p:nvSpPr>
          <p:cNvPr id="4" name="Прямоугольник 3"/>
          <p:cNvSpPr/>
          <p:nvPr/>
        </p:nvSpPr>
        <p:spPr>
          <a:xfrm>
            <a:off x="766717" y="964640"/>
            <a:ext cx="5826639" cy="584775"/>
          </a:xfrm>
          <a:prstGeom prst="rect">
            <a:avLst/>
          </a:prstGeom>
        </p:spPr>
        <p:txBody>
          <a:bodyPr wrap="square">
            <a:spAutoFit/>
          </a:bodyPr>
          <a:lstStyle/>
          <a:p>
            <a:r>
              <a:rPr lang="en-US" sz="1600" dirty="0"/>
              <a:t>The PAC heard with interest an overview of the current </a:t>
            </a:r>
            <a:r>
              <a:rPr lang="en-US" sz="1600" dirty="0" smtClean="0"/>
              <a:t>trends</a:t>
            </a:r>
            <a:br>
              <a:rPr lang="en-US" sz="1600" dirty="0" smtClean="0"/>
            </a:br>
            <a:r>
              <a:rPr lang="en-US" sz="1600" dirty="0" smtClean="0"/>
              <a:t>in </a:t>
            </a:r>
            <a:r>
              <a:rPr lang="en-US" sz="1600" dirty="0"/>
              <a:t>neutron spectroscopy worldwide presented by J. </a:t>
            </a:r>
            <a:r>
              <a:rPr lang="en-US" sz="1600" dirty="0" err="1"/>
              <a:t>Kulda</a:t>
            </a:r>
            <a:r>
              <a:rPr lang="en-US" sz="1600" dirty="0"/>
              <a:t>.</a:t>
            </a:r>
            <a:endParaRPr lang="ru-RU" sz="1600"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183" y="1549415"/>
            <a:ext cx="4088327" cy="2946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6002" y="1640990"/>
            <a:ext cx="3477264" cy="241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8194066" y="3917432"/>
            <a:ext cx="3871229" cy="2616101"/>
          </a:xfrm>
          <a:prstGeom prst="rect">
            <a:avLst/>
          </a:prstGeom>
        </p:spPr>
        <p:txBody>
          <a:bodyPr wrap="square">
            <a:spAutoFit/>
          </a:bodyPr>
          <a:lstStyle/>
          <a:p>
            <a:pPr marL="285750" indent="-192088" algn="just">
              <a:spcBef>
                <a:spcPts val="600"/>
              </a:spcBef>
              <a:buFont typeface="Arial" pitchFamily="34" charset="0"/>
              <a:buChar char="•"/>
            </a:pPr>
            <a:r>
              <a:rPr lang="en-US" sz="1200" b="1" dirty="0" smtClean="0">
                <a:solidFill>
                  <a:srgbClr val="003399"/>
                </a:solidFill>
              </a:rPr>
              <a:t>instrument </a:t>
            </a:r>
            <a:r>
              <a:rPr lang="en-US" sz="1200" b="1" dirty="0">
                <a:solidFill>
                  <a:srgbClr val="003399"/>
                </a:solidFill>
              </a:rPr>
              <a:t>layout </a:t>
            </a:r>
            <a:r>
              <a:rPr lang="en-US" sz="1200" b="1" dirty="0" err="1">
                <a:solidFill>
                  <a:srgbClr val="003399"/>
                </a:solidFill>
              </a:rPr>
              <a:t>optimisation</a:t>
            </a:r>
            <a:r>
              <a:rPr lang="en-US" sz="1200" b="1" dirty="0">
                <a:solidFill>
                  <a:srgbClr val="003399"/>
                </a:solidFill>
              </a:rPr>
              <a:t> partly compensates stagnation of </a:t>
            </a:r>
            <a:r>
              <a:rPr lang="en-US" sz="1200" b="1" dirty="0" smtClean="0">
                <a:solidFill>
                  <a:srgbClr val="003399"/>
                </a:solidFill>
              </a:rPr>
              <a:t>source </a:t>
            </a:r>
            <a:r>
              <a:rPr lang="en-US" sz="1200" b="1" dirty="0">
                <a:solidFill>
                  <a:srgbClr val="003399"/>
                </a:solidFill>
              </a:rPr>
              <a:t>brilliance  </a:t>
            </a:r>
          </a:p>
          <a:p>
            <a:pPr marL="285750" indent="-192088" algn="just">
              <a:spcBef>
                <a:spcPts val="600"/>
              </a:spcBef>
              <a:buFont typeface="Arial" pitchFamily="34" charset="0"/>
              <a:buChar char="•"/>
            </a:pPr>
            <a:r>
              <a:rPr lang="en-US" sz="1200" b="1" dirty="0" smtClean="0">
                <a:solidFill>
                  <a:srgbClr val="003399"/>
                </a:solidFill>
              </a:rPr>
              <a:t>neutron </a:t>
            </a:r>
            <a:r>
              <a:rPr lang="en-US" sz="1200" b="1" dirty="0">
                <a:solidFill>
                  <a:srgbClr val="003399"/>
                </a:solidFill>
              </a:rPr>
              <a:t>spectroscopy studies driven by need of insight into </a:t>
            </a:r>
            <a:r>
              <a:rPr lang="en-US" sz="1200" b="1" dirty="0" smtClean="0">
                <a:solidFill>
                  <a:srgbClr val="003399"/>
                </a:solidFill>
              </a:rPr>
              <a:t>material </a:t>
            </a:r>
            <a:r>
              <a:rPr lang="en-US" sz="1200" b="1" dirty="0">
                <a:solidFill>
                  <a:srgbClr val="003399"/>
                </a:solidFill>
              </a:rPr>
              <a:t>functions  </a:t>
            </a:r>
          </a:p>
          <a:p>
            <a:pPr marL="285750" indent="-192088" algn="just">
              <a:spcBef>
                <a:spcPts val="600"/>
              </a:spcBef>
              <a:buFont typeface="Arial" pitchFamily="34" charset="0"/>
              <a:buChar char="•"/>
            </a:pPr>
            <a:r>
              <a:rPr lang="en-US" sz="1200" b="1" dirty="0" smtClean="0">
                <a:solidFill>
                  <a:srgbClr val="003399"/>
                </a:solidFill>
              </a:rPr>
              <a:t>topologic </a:t>
            </a:r>
            <a:r>
              <a:rPr lang="en-US" sz="1200" b="1" dirty="0">
                <a:solidFill>
                  <a:srgbClr val="003399"/>
                </a:solidFill>
              </a:rPr>
              <a:t>excitations and dynamics of frustrated spin systems are </a:t>
            </a:r>
            <a:r>
              <a:rPr lang="en-US" sz="1200" b="1" dirty="0" smtClean="0">
                <a:solidFill>
                  <a:srgbClr val="003399"/>
                </a:solidFill>
              </a:rPr>
              <a:t>at </a:t>
            </a:r>
            <a:r>
              <a:rPr lang="en-US" sz="1200" b="1" dirty="0">
                <a:solidFill>
                  <a:srgbClr val="003399"/>
                </a:solidFill>
              </a:rPr>
              <a:t>the forefront in magnetism </a:t>
            </a:r>
          </a:p>
          <a:p>
            <a:pPr marL="285750" indent="-192088" algn="just">
              <a:spcBef>
                <a:spcPts val="600"/>
              </a:spcBef>
              <a:buFont typeface="Arial" pitchFamily="34" charset="0"/>
              <a:buChar char="•"/>
            </a:pPr>
            <a:r>
              <a:rPr lang="en-US" sz="1200" b="1" dirty="0" smtClean="0">
                <a:solidFill>
                  <a:srgbClr val="003399"/>
                </a:solidFill>
              </a:rPr>
              <a:t>most </a:t>
            </a:r>
            <a:r>
              <a:rPr lang="en-US" sz="1200" b="1" dirty="0">
                <a:solidFill>
                  <a:srgbClr val="003399"/>
                </a:solidFill>
              </a:rPr>
              <a:t>functional materials exhibit strong disorder/fluctuations </a:t>
            </a:r>
          </a:p>
          <a:p>
            <a:pPr marL="285750" indent="-192088" algn="just">
              <a:spcBef>
                <a:spcPts val="600"/>
              </a:spcBef>
              <a:buFont typeface="Arial" pitchFamily="34" charset="0"/>
              <a:buChar char="•"/>
            </a:pPr>
            <a:r>
              <a:rPr lang="en-US" sz="1200" b="1" dirty="0" smtClean="0">
                <a:solidFill>
                  <a:srgbClr val="003399"/>
                </a:solidFill>
              </a:rPr>
              <a:t>atomistic </a:t>
            </a:r>
            <a:r>
              <a:rPr lang="en-US" sz="1200" b="1" dirty="0">
                <a:solidFill>
                  <a:srgbClr val="003399"/>
                </a:solidFill>
              </a:rPr>
              <a:t>calculations (MD, AIMD) key to understanding </a:t>
            </a:r>
            <a:r>
              <a:rPr lang="en-US" sz="1200" b="1" dirty="0" smtClean="0">
                <a:solidFill>
                  <a:srgbClr val="003399"/>
                </a:solidFill>
              </a:rPr>
              <a:t>of structure </a:t>
            </a:r>
            <a:r>
              <a:rPr lang="en-US" sz="1200" b="1" dirty="0">
                <a:solidFill>
                  <a:srgbClr val="003399"/>
                </a:solidFill>
              </a:rPr>
              <a:t>&amp; dynamics of disordered systems</a:t>
            </a:r>
            <a:endParaRPr lang="ru-RU" sz="1200" b="1" dirty="0">
              <a:solidFill>
                <a:srgbClr val="003399"/>
              </a:solidFill>
            </a:endParaRPr>
          </a:p>
        </p:txBody>
      </p:sp>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883" y="4548824"/>
            <a:ext cx="4325365" cy="201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4634853" y="4683257"/>
            <a:ext cx="3508414" cy="1615827"/>
          </a:xfrm>
          <a:prstGeom prst="rect">
            <a:avLst/>
          </a:prstGeom>
        </p:spPr>
        <p:txBody>
          <a:bodyPr wrap="square">
            <a:spAutoFit/>
          </a:bodyPr>
          <a:lstStyle/>
          <a:p>
            <a:r>
              <a:rPr lang="en-US" sz="1100" dirty="0">
                <a:solidFill>
                  <a:srgbClr val="003399"/>
                </a:solidFill>
              </a:rPr>
              <a:t>40+ years of instrument development &amp; infrastructure </a:t>
            </a:r>
            <a:r>
              <a:rPr lang="en-US" sz="1100" dirty="0" err="1">
                <a:solidFill>
                  <a:srgbClr val="003399"/>
                </a:solidFill>
              </a:rPr>
              <a:t>optimisation</a:t>
            </a:r>
            <a:r>
              <a:rPr lang="en-US" sz="1100" dirty="0">
                <a:solidFill>
                  <a:srgbClr val="003399"/>
                </a:solidFill>
              </a:rPr>
              <a:t> </a:t>
            </a:r>
          </a:p>
          <a:p>
            <a:r>
              <a:rPr lang="en-US" sz="1100" dirty="0">
                <a:solidFill>
                  <a:srgbClr val="003399"/>
                </a:solidFill>
              </a:rPr>
              <a:t>   result in 2-3 orders of gain in experiment </a:t>
            </a:r>
            <a:r>
              <a:rPr lang="en-US" sz="1100" dirty="0" smtClean="0">
                <a:solidFill>
                  <a:srgbClr val="003399"/>
                </a:solidFill>
              </a:rPr>
              <a:t>efficiency </a:t>
            </a:r>
            <a:endParaRPr lang="en-US" sz="1100" dirty="0">
              <a:solidFill>
                <a:srgbClr val="003399"/>
              </a:solidFill>
            </a:endParaRPr>
          </a:p>
          <a:p>
            <a:r>
              <a:rPr lang="en-US" sz="1100" dirty="0">
                <a:solidFill>
                  <a:srgbClr val="003399"/>
                </a:solidFill>
              </a:rPr>
              <a:t>•  impact: </a:t>
            </a:r>
          </a:p>
          <a:p>
            <a:r>
              <a:rPr lang="en-US" sz="1100" dirty="0">
                <a:solidFill>
                  <a:srgbClr val="003399"/>
                </a:solidFill>
              </a:rPr>
              <a:t>–  typical experiment duration reduced by factor 2-3 </a:t>
            </a:r>
          </a:p>
          <a:p>
            <a:r>
              <a:rPr lang="en-US" sz="1100" dirty="0">
                <a:solidFill>
                  <a:srgbClr val="003399"/>
                </a:solidFill>
              </a:rPr>
              <a:t>–  samples volumes reduced proportionately (</a:t>
            </a:r>
            <a:r>
              <a:rPr lang="en-US" sz="1100" dirty="0" err="1">
                <a:solidFill>
                  <a:srgbClr val="003399"/>
                </a:solidFill>
              </a:rPr>
              <a:t>eg</a:t>
            </a:r>
            <a:r>
              <a:rPr lang="en-US" sz="1100" dirty="0">
                <a:solidFill>
                  <a:srgbClr val="003399"/>
                </a:solidFill>
              </a:rPr>
              <a:t>. spectroscopy 10-50 mm3, proteins 0.1 mm3) </a:t>
            </a:r>
          </a:p>
          <a:p>
            <a:r>
              <a:rPr lang="en-US" sz="1100" dirty="0">
                <a:solidFill>
                  <a:srgbClr val="003399"/>
                </a:solidFill>
              </a:rPr>
              <a:t>–  new science (frustrated magnetism, chemical kinetics, protein crystallography, ...) </a:t>
            </a:r>
            <a:endParaRPr lang="ru-RU" sz="1100" dirty="0">
              <a:solidFill>
                <a:srgbClr val="003399"/>
              </a:solidFill>
            </a:endParaRPr>
          </a:p>
        </p:txBody>
      </p:sp>
      <p:pic>
        <p:nvPicPr>
          <p:cNvPr id="819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2966" y="1026293"/>
            <a:ext cx="1773256" cy="2472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10056222" y="1432693"/>
            <a:ext cx="2076529" cy="1200329"/>
          </a:xfrm>
          <a:prstGeom prst="rect">
            <a:avLst/>
          </a:prstGeom>
        </p:spPr>
        <p:txBody>
          <a:bodyPr wrap="square">
            <a:spAutoFit/>
          </a:bodyPr>
          <a:lstStyle/>
          <a:p>
            <a:pPr marL="171450" indent="-171450">
              <a:buFont typeface="Arial" pitchFamily="34" charset="0"/>
              <a:buChar char="•"/>
            </a:pPr>
            <a:r>
              <a:rPr lang="en-US" sz="1200" b="1" dirty="0" smtClean="0"/>
              <a:t>all </a:t>
            </a:r>
            <a:r>
              <a:rPr lang="en-US" sz="1200" b="1" dirty="0"/>
              <a:t>known production </a:t>
            </a:r>
            <a:r>
              <a:rPr lang="en-US" sz="1200" b="1" dirty="0" smtClean="0"/>
              <a:t>reactions produce </a:t>
            </a:r>
            <a:r>
              <a:rPr lang="en-US" sz="1200" b="1" dirty="0"/>
              <a:t>MeV neutrons </a:t>
            </a:r>
          </a:p>
          <a:p>
            <a:pPr marL="171450" indent="-171450">
              <a:buFont typeface="Arial" pitchFamily="34" charset="0"/>
              <a:buChar char="•"/>
            </a:pPr>
            <a:r>
              <a:rPr lang="en-US" sz="1200" b="1" dirty="0" smtClean="0"/>
              <a:t>moderation </a:t>
            </a:r>
            <a:r>
              <a:rPr lang="en-US" sz="1200" b="1" dirty="0"/>
              <a:t>to &lt;1ev is a  </a:t>
            </a:r>
            <a:r>
              <a:rPr lang="en-US" sz="1200" b="1" dirty="0" smtClean="0"/>
              <a:t>diffusive </a:t>
            </a:r>
            <a:r>
              <a:rPr lang="en-US" sz="1200" b="1" dirty="0"/>
              <a:t>and incoherent process</a:t>
            </a:r>
            <a:endParaRPr lang="ru-RU" sz="1200" b="1" dirty="0"/>
          </a:p>
        </p:txBody>
      </p:sp>
      <p:sp>
        <p:nvSpPr>
          <p:cNvPr id="8" name="Прямоугольник 7"/>
          <p:cNvSpPr/>
          <p:nvPr/>
        </p:nvSpPr>
        <p:spPr>
          <a:xfrm>
            <a:off x="9310910" y="3642378"/>
            <a:ext cx="1915909" cy="307777"/>
          </a:xfrm>
          <a:prstGeom prst="rect">
            <a:avLst/>
          </a:prstGeom>
        </p:spPr>
        <p:txBody>
          <a:bodyPr wrap="none">
            <a:spAutoFit/>
          </a:bodyPr>
          <a:lstStyle/>
          <a:p>
            <a:r>
              <a:rPr lang="en-US" sz="1400" b="1" dirty="0">
                <a:solidFill>
                  <a:srgbClr val="003399"/>
                </a:solidFill>
              </a:rPr>
              <a:t>Concluding remarks</a:t>
            </a:r>
            <a:endParaRPr lang="ru-RU" sz="1400" dirty="0"/>
          </a:p>
        </p:txBody>
      </p:sp>
    </p:spTree>
    <p:extLst>
      <p:ext uri="{BB962C8B-B14F-4D97-AF65-F5344CB8AC3E}">
        <p14:creationId xmlns:p14="http://schemas.microsoft.com/office/powerpoint/2010/main" val="270240917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3100" y="3165243"/>
            <a:ext cx="7658100" cy="3412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939552" y="87865"/>
            <a:ext cx="6697667" cy="584775"/>
          </a:xfrm>
          <a:prstGeom prst="rect">
            <a:avLst/>
          </a:prstGeom>
        </p:spPr>
        <p:txBody>
          <a:bodyPr wrap="none">
            <a:spAutoFit/>
          </a:bodyPr>
          <a:lstStyle/>
          <a:p>
            <a:r>
              <a:rPr lang="en-US" sz="3200" dirty="0" smtClean="0">
                <a:solidFill>
                  <a:schemeClr val="bg1"/>
                </a:solidFill>
              </a:rPr>
              <a:t>Inelastic </a:t>
            </a:r>
            <a:r>
              <a:rPr lang="en-US" sz="3200" dirty="0">
                <a:solidFill>
                  <a:schemeClr val="bg1"/>
                </a:solidFill>
              </a:rPr>
              <a:t>neutron scattering at IBR-2</a:t>
            </a:r>
            <a:endParaRPr lang="ru-RU" sz="3200" dirty="0">
              <a:solidFill>
                <a:schemeClr val="bg1"/>
              </a:solidFill>
            </a:endParaRPr>
          </a:p>
        </p:txBody>
      </p:sp>
      <p:sp>
        <p:nvSpPr>
          <p:cNvPr id="4" name="Прямоугольник 3"/>
          <p:cNvSpPr/>
          <p:nvPr/>
        </p:nvSpPr>
        <p:spPr>
          <a:xfrm>
            <a:off x="307241" y="1107639"/>
            <a:ext cx="6512659" cy="2062103"/>
          </a:xfrm>
          <a:prstGeom prst="rect">
            <a:avLst/>
          </a:prstGeom>
        </p:spPr>
        <p:txBody>
          <a:bodyPr wrap="square">
            <a:spAutoFit/>
          </a:bodyPr>
          <a:lstStyle/>
          <a:p>
            <a:pPr algn="just"/>
            <a:r>
              <a:rPr lang="en-US" sz="1600" dirty="0">
                <a:solidFill>
                  <a:srgbClr val="003399"/>
                </a:solidFill>
              </a:rPr>
              <a:t>The PAC took note of the presentation by D. </a:t>
            </a:r>
            <a:r>
              <a:rPr lang="en-US" sz="1600" dirty="0" err="1">
                <a:solidFill>
                  <a:srgbClr val="003399"/>
                </a:solidFill>
              </a:rPr>
              <a:t>Chudoba</a:t>
            </a:r>
            <a:r>
              <a:rPr lang="en-US" sz="1600" dirty="0">
                <a:solidFill>
                  <a:srgbClr val="003399"/>
                </a:solidFill>
              </a:rPr>
              <a:t> on the current state of inelastic neutron scattering instruments operating at </a:t>
            </a:r>
            <a:r>
              <a:rPr lang="en-US" sz="1600" dirty="0" smtClean="0">
                <a:solidFill>
                  <a:srgbClr val="003399"/>
                </a:solidFill>
              </a:rPr>
              <a:t>IBR-2.</a:t>
            </a:r>
          </a:p>
          <a:p>
            <a:pPr algn="just"/>
            <a:endParaRPr lang="en-US" sz="1600" dirty="0">
              <a:solidFill>
                <a:srgbClr val="003399"/>
              </a:solidFill>
            </a:endParaRPr>
          </a:p>
          <a:p>
            <a:pPr algn="just"/>
            <a:r>
              <a:rPr lang="en-US" sz="1600" dirty="0" smtClean="0">
                <a:solidFill>
                  <a:srgbClr val="003399"/>
                </a:solidFill>
              </a:rPr>
              <a:t>The </a:t>
            </a:r>
            <a:r>
              <a:rPr lang="en-US" sz="1600" dirty="0">
                <a:solidFill>
                  <a:srgbClr val="003399"/>
                </a:solidFill>
              </a:rPr>
              <a:t>PAC notes that the two spectrometers mentioned in the report are the only inelastic neutron scattering instruments available at </a:t>
            </a:r>
            <a:r>
              <a:rPr lang="en-US" sz="1600" dirty="0" smtClean="0">
                <a:solidFill>
                  <a:srgbClr val="003399"/>
                </a:solidFill>
              </a:rPr>
              <a:t>JINR.</a:t>
            </a:r>
          </a:p>
          <a:p>
            <a:pPr algn="just"/>
            <a:endParaRPr lang="en-US" sz="1600" dirty="0">
              <a:solidFill>
                <a:srgbClr val="003399"/>
              </a:solidFill>
            </a:endParaRPr>
          </a:p>
          <a:p>
            <a:pPr algn="just"/>
            <a:r>
              <a:rPr lang="en-US" sz="1600" dirty="0" smtClean="0">
                <a:solidFill>
                  <a:srgbClr val="003399"/>
                </a:solidFill>
              </a:rPr>
              <a:t>The </a:t>
            </a:r>
            <a:r>
              <a:rPr lang="en-US" sz="1600" dirty="0">
                <a:solidFill>
                  <a:srgbClr val="003399"/>
                </a:solidFill>
              </a:rPr>
              <a:t>PAC was informed about FLNP plans to open a new project to further develop these </a:t>
            </a:r>
            <a:r>
              <a:rPr lang="en-US" sz="1600" dirty="0" smtClean="0">
                <a:solidFill>
                  <a:srgbClr val="003399"/>
                </a:solidFill>
              </a:rPr>
              <a:t>spectrometers </a:t>
            </a:r>
            <a:r>
              <a:rPr lang="en-US" sz="1600" dirty="0">
                <a:solidFill>
                  <a:srgbClr val="003399"/>
                </a:solidFill>
              </a:rPr>
              <a:t>for 2021–2023.</a:t>
            </a:r>
            <a:endParaRPr lang="ru-RU" sz="1600" dirty="0">
              <a:solidFill>
                <a:srgbClr val="003399"/>
              </a:solidFill>
            </a:endParaRPr>
          </a:p>
        </p:txBody>
      </p:sp>
      <p:sp>
        <p:nvSpPr>
          <p:cNvPr id="5" name="Прямоугольник 4"/>
          <p:cNvSpPr/>
          <p:nvPr/>
        </p:nvSpPr>
        <p:spPr>
          <a:xfrm>
            <a:off x="154842" y="5091171"/>
            <a:ext cx="4175858" cy="1384995"/>
          </a:xfrm>
          <a:prstGeom prst="rect">
            <a:avLst/>
          </a:prstGeom>
        </p:spPr>
        <p:txBody>
          <a:bodyPr wrap="square">
            <a:spAutoFit/>
          </a:bodyPr>
          <a:lstStyle/>
          <a:p>
            <a:pPr algn="just"/>
            <a:r>
              <a:rPr lang="en-US" sz="1400" u="sng" dirty="0">
                <a:solidFill>
                  <a:srgbClr val="C00000"/>
                </a:solidFill>
              </a:rPr>
              <a:t>Recommendation.</a:t>
            </a:r>
            <a:r>
              <a:rPr lang="en-US" sz="1400" dirty="0">
                <a:solidFill>
                  <a:srgbClr val="C00000"/>
                </a:solidFill>
              </a:rPr>
              <a:t> The PAC supports the development of new inelastic neutron scattering instruments and the preparation of a proposal for a new project for 2021–2023. The PAC expects a full-length proposal for this new project to be presented at its next meeting.</a:t>
            </a:r>
            <a:endParaRPr lang="ru-RU" sz="1400" dirty="0">
              <a:solidFill>
                <a:srgbClr val="C00000"/>
              </a:solidFill>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1200" y="1177660"/>
            <a:ext cx="5054599" cy="1752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9019101" y="879476"/>
            <a:ext cx="1236236" cy="369332"/>
          </a:xfrm>
          <a:prstGeom prst="rect">
            <a:avLst/>
          </a:prstGeom>
        </p:spPr>
        <p:txBody>
          <a:bodyPr wrap="none">
            <a:spAutoFit/>
          </a:bodyPr>
          <a:lstStyle/>
          <a:p>
            <a:r>
              <a:rPr lang="en-US" b="1" dirty="0" smtClean="0">
                <a:solidFill>
                  <a:srgbClr val="003399"/>
                </a:solidFill>
              </a:rPr>
              <a:t>Summary</a:t>
            </a:r>
            <a:endParaRPr lang="ru-RU" b="1" dirty="0"/>
          </a:p>
        </p:txBody>
      </p:sp>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842" y="3244411"/>
            <a:ext cx="3536016" cy="177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3275908" y="4059892"/>
            <a:ext cx="1410392" cy="738664"/>
          </a:xfrm>
          <a:prstGeom prst="rect">
            <a:avLst/>
          </a:prstGeom>
        </p:spPr>
        <p:txBody>
          <a:bodyPr wrap="square">
            <a:spAutoFit/>
          </a:bodyPr>
          <a:lstStyle/>
          <a:p>
            <a:r>
              <a:rPr lang="en-GB" sz="1400" b="1" dirty="0"/>
              <a:t>Inverse geometry INS instrument</a:t>
            </a:r>
            <a:endParaRPr lang="ru-RU" sz="1400" b="1" dirty="0"/>
          </a:p>
        </p:txBody>
      </p:sp>
    </p:spTree>
    <p:extLst>
      <p:ext uri="{BB962C8B-B14F-4D97-AF65-F5344CB8AC3E}">
        <p14:creationId xmlns:p14="http://schemas.microsoft.com/office/powerpoint/2010/main" val="18570062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33614" y="1261000"/>
            <a:ext cx="6096000" cy="1200329"/>
          </a:xfrm>
          <a:prstGeom prst="rect">
            <a:avLst/>
          </a:prstGeom>
        </p:spPr>
        <p:txBody>
          <a:bodyPr>
            <a:spAutoFit/>
          </a:bodyPr>
          <a:lstStyle/>
          <a:p>
            <a:pPr algn="just"/>
            <a:r>
              <a:rPr lang="en-US" dirty="0" smtClean="0"/>
              <a:t>The </a:t>
            </a:r>
            <a:r>
              <a:rPr lang="en-US" dirty="0"/>
              <a:t>PAC took note of the information on the current activities of the Working Subgroup for Radiobiology and Astrobiology for the preparation of JINR’s strategic long-range plan presented by B. </a:t>
            </a:r>
            <a:r>
              <a:rPr lang="en-US" dirty="0" err="1"/>
              <a:t>Sharkov</a:t>
            </a:r>
            <a:r>
              <a:rPr lang="en-US" dirty="0"/>
              <a:t> and E. </a:t>
            </a:r>
            <a:r>
              <a:rPr lang="en-US" dirty="0" err="1"/>
              <a:t>Krasavin</a:t>
            </a:r>
            <a:r>
              <a:rPr lang="en-US" dirty="0" smtClean="0"/>
              <a:t>.</a:t>
            </a:r>
            <a:endParaRPr lang="ru-RU" dirty="0"/>
          </a:p>
        </p:txBody>
      </p:sp>
      <p:sp>
        <p:nvSpPr>
          <p:cNvPr id="4" name="Прямоугольник 3"/>
          <p:cNvSpPr/>
          <p:nvPr/>
        </p:nvSpPr>
        <p:spPr>
          <a:xfrm>
            <a:off x="2293622" y="132834"/>
            <a:ext cx="7657802" cy="523220"/>
          </a:xfrm>
          <a:prstGeom prst="rect">
            <a:avLst/>
          </a:prstGeom>
        </p:spPr>
        <p:txBody>
          <a:bodyPr wrap="none">
            <a:spAutoFit/>
          </a:bodyPr>
          <a:lstStyle/>
          <a:p>
            <a:r>
              <a:rPr lang="en-US" sz="2800" dirty="0">
                <a:solidFill>
                  <a:schemeClr val="bg1"/>
                </a:solidFill>
              </a:rPr>
              <a:t>Preparation of JINR’s strategic long-range plan</a:t>
            </a:r>
            <a:endParaRPr lang="ru-RU" sz="2800" dirty="0">
              <a:solidFill>
                <a:schemeClr val="bg1"/>
              </a:solidFill>
            </a:endParaRPr>
          </a:p>
        </p:txBody>
      </p:sp>
      <p:sp>
        <p:nvSpPr>
          <p:cNvPr id="7" name="Прямоугольник 6"/>
          <p:cNvSpPr/>
          <p:nvPr/>
        </p:nvSpPr>
        <p:spPr>
          <a:xfrm>
            <a:off x="419100" y="2725423"/>
            <a:ext cx="6096000" cy="1200329"/>
          </a:xfrm>
          <a:prstGeom prst="rect">
            <a:avLst/>
          </a:prstGeom>
        </p:spPr>
        <p:txBody>
          <a:bodyPr>
            <a:spAutoFit/>
          </a:bodyPr>
          <a:lstStyle/>
          <a:p>
            <a:pPr algn="just"/>
            <a:r>
              <a:rPr lang="en-US" u="sng" dirty="0"/>
              <a:t>Recommendation.</a:t>
            </a:r>
            <a:r>
              <a:rPr lang="en-US" dirty="0"/>
              <a:t> The PAC endorses the efforts of the Working Subgroup for Radiation Biology and Astrobiology and of LRB towards finalizing the document on strategic development of radiation biology at JINR.</a:t>
            </a:r>
            <a:endParaRPr lang="ru-RU" dirty="0"/>
          </a:p>
        </p:txBody>
      </p:sp>
      <p:sp>
        <p:nvSpPr>
          <p:cNvPr id="9" name="Inhaltsplatzhalter 2"/>
          <p:cNvSpPr txBox="1">
            <a:spLocks/>
          </p:cNvSpPr>
          <p:nvPr/>
        </p:nvSpPr>
        <p:spPr>
          <a:xfrm>
            <a:off x="7397748" y="1638300"/>
            <a:ext cx="4610100" cy="143261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spcAft>
                <a:spcPts val="600"/>
              </a:spcAft>
              <a:buFontTx/>
              <a:buNone/>
            </a:pPr>
            <a:r>
              <a:rPr lang="en-US" sz="1400" dirty="0" smtClean="0">
                <a:latin typeface="Arial"/>
                <a:ea typeface="Times New Roman"/>
                <a:cs typeface="Times New Roman"/>
              </a:rPr>
              <a:t>SLRP is a forward look enabling JINR scientific community, in interaction with policy makers of JINR member States, to develop long-term views and analyses of future research developments with the aim of defining research agendas of JINR laboratories in national and international context.</a:t>
            </a:r>
            <a:endParaRPr lang="de-DE" sz="1200" dirty="0" smtClean="0">
              <a:latin typeface="Times New Roman"/>
              <a:ea typeface="Times New Roman"/>
              <a:cs typeface="Times New Roman"/>
            </a:endParaRPr>
          </a:p>
        </p:txBody>
      </p:sp>
      <p:sp>
        <p:nvSpPr>
          <p:cNvPr id="12" name="Titel 1"/>
          <p:cNvSpPr txBox="1">
            <a:spLocks/>
          </p:cNvSpPr>
          <p:nvPr/>
        </p:nvSpPr>
        <p:spPr>
          <a:xfrm>
            <a:off x="7512047" y="1152795"/>
            <a:ext cx="4380377" cy="425270"/>
          </a:xfrm>
          <a:prstGeom prst="rect">
            <a:avLst/>
          </a:prstGeom>
          <a:solidFill>
            <a:srgbClr val="D0EB95"/>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800" dirty="0"/>
              <a:t>Mission</a:t>
            </a:r>
            <a:endParaRPr lang="de-DE" sz="1800" dirty="0"/>
          </a:p>
        </p:txBody>
      </p:sp>
      <p:sp>
        <p:nvSpPr>
          <p:cNvPr id="13" name="Titel 1"/>
          <p:cNvSpPr txBox="1">
            <a:spLocks/>
          </p:cNvSpPr>
          <p:nvPr/>
        </p:nvSpPr>
        <p:spPr>
          <a:xfrm>
            <a:off x="7524733" y="3083617"/>
            <a:ext cx="4364063" cy="358083"/>
          </a:xfrm>
          <a:prstGeom prst="rect">
            <a:avLst/>
          </a:prstGeom>
          <a:solidFill>
            <a:srgbClr val="D0EB95"/>
          </a:solidFill>
        </p:spPr>
        <p:txBody>
          <a:bodyPr/>
          <a:lstStyle>
            <a:defPPr>
              <a:defRPr lang="ru-RU"/>
            </a:defPPr>
            <a:lvl1pPr algn="ctr" eaLnBrk="0" hangingPunct="0">
              <a:defRPr sz="1800">
                <a:solidFill>
                  <a:schemeClr val="tx2"/>
                </a:solidFill>
                <a:latin typeface="+mj-lt"/>
                <a:ea typeface="+mj-ea"/>
                <a:cs typeface="+mj-cs"/>
              </a:defRPr>
            </a:lvl1pPr>
            <a:lvl2pPr algn="ctr" eaLnBrk="0" hangingPunct="0">
              <a:defRPr sz="4400">
                <a:solidFill>
                  <a:schemeClr val="tx2"/>
                </a:solidFill>
                <a:latin typeface="Arial" charset="0"/>
              </a:defRPr>
            </a:lvl2pPr>
            <a:lvl3pPr algn="ctr" eaLnBrk="0" hangingPunct="0">
              <a:defRPr sz="4400">
                <a:solidFill>
                  <a:schemeClr val="tx2"/>
                </a:solidFill>
                <a:latin typeface="Arial" charset="0"/>
              </a:defRPr>
            </a:lvl3pPr>
            <a:lvl4pPr algn="ctr" eaLnBrk="0" hangingPunct="0">
              <a:defRPr sz="4400">
                <a:solidFill>
                  <a:schemeClr val="tx2"/>
                </a:solidFill>
                <a:latin typeface="Arial" charset="0"/>
              </a:defRPr>
            </a:lvl4pPr>
            <a:lvl5pPr algn="ctr" eaLnBrk="0" hangingPunct="0">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dirty="0"/>
              <a:t>Strategic Goal</a:t>
            </a:r>
            <a:endParaRPr lang="de-DE" dirty="0"/>
          </a:p>
        </p:txBody>
      </p:sp>
      <p:sp>
        <p:nvSpPr>
          <p:cNvPr id="14" name="Inhaltsplatzhalter 2"/>
          <p:cNvSpPr txBox="1">
            <a:spLocks/>
          </p:cNvSpPr>
          <p:nvPr/>
        </p:nvSpPr>
        <p:spPr>
          <a:xfrm>
            <a:off x="7453990" y="3534234"/>
            <a:ext cx="4495801" cy="1371596"/>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FontTx/>
              <a:buNone/>
            </a:pPr>
            <a:r>
              <a:rPr lang="en-US" sz="1400" b="1" dirty="0" smtClean="0"/>
              <a:t>Strategic goal is to develop JINR as a world-class scientific center</a:t>
            </a:r>
            <a:r>
              <a:rPr lang="en-US" sz="1400" dirty="0" smtClean="0"/>
              <a:t>, which takes a leading position in the field of high energy physics, nuclear physics of low energy and heavy ion physics, neutrino physics, condensed matter physics, radiation biology, high performance computing and innovative technologies.</a:t>
            </a:r>
            <a:endParaRPr lang="de-DE" sz="1400" dirty="0"/>
          </a:p>
        </p:txBody>
      </p:sp>
      <p:pic>
        <p:nvPicPr>
          <p:cNvPr id="1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6314" y="4510875"/>
            <a:ext cx="3020786" cy="191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Рисунок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6886" y="4972610"/>
            <a:ext cx="2018601" cy="1513951"/>
          </a:xfrm>
          <a:prstGeom prst="rect">
            <a:avLst/>
          </a:prstGeom>
        </p:spPr>
      </p:pic>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8351" y="4369784"/>
            <a:ext cx="3035305" cy="2116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99176" y="4972609"/>
            <a:ext cx="2009670" cy="1513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955005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8437" y="1111833"/>
            <a:ext cx="6841383" cy="521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2227" y="984440"/>
            <a:ext cx="5607463" cy="830997"/>
          </a:xfrm>
          <a:prstGeom prst="rect">
            <a:avLst/>
          </a:prstGeom>
        </p:spPr>
        <p:txBody>
          <a:bodyPr wrap="square">
            <a:spAutoFit/>
          </a:bodyPr>
          <a:lstStyle/>
          <a:p>
            <a:r>
              <a:rPr lang="en-US" sz="1600" dirty="0" smtClean="0"/>
              <a:t>The </a:t>
            </a:r>
            <a:r>
              <a:rPr lang="en-US" sz="1600" dirty="0"/>
              <a:t>PAC heard with interest the scientific report: “Emergence of life in </a:t>
            </a:r>
            <a:r>
              <a:rPr lang="en-US" sz="1600" dirty="0" err="1"/>
              <a:t>formamide</a:t>
            </a:r>
            <a:r>
              <a:rPr lang="en-US" sz="1600" dirty="0"/>
              <a:t>-based origin </a:t>
            </a:r>
            <a:r>
              <a:rPr lang="en-US" sz="1600" dirty="0" smtClean="0"/>
              <a:t>scenario”</a:t>
            </a:r>
            <a:br>
              <a:rPr lang="en-US" sz="1600" dirty="0" smtClean="0"/>
            </a:br>
            <a:r>
              <a:rPr lang="en-US" sz="1600" dirty="0" smtClean="0"/>
              <a:t>and </a:t>
            </a:r>
            <a:r>
              <a:rPr lang="en-US" sz="1600" dirty="0"/>
              <a:t>thanks the speaker R. </a:t>
            </a:r>
            <a:r>
              <a:rPr lang="en-US" sz="1600" dirty="0" err="1"/>
              <a:t>Saladino</a:t>
            </a:r>
            <a:r>
              <a:rPr lang="en-US" sz="1600" dirty="0"/>
              <a:t>.</a:t>
            </a:r>
            <a:endParaRPr lang="ru-RU" sz="1600" dirty="0"/>
          </a:p>
        </p:txBody>
      </p:sp>
      <p:sp>
        <p:nvSpPr>
          <p:cNvPr id="4" name="Прямоугольник 3"/>
          <p:cNvSpPr/>
          <p:nvPr/>
        </p:nvSpPr>
        <p:spPr>
          <a:xfrm>
            <a:off x="4451503" y="36676"/>
            <a:ext cx="3365024" cy="646331"/>
          </a:xfrm>
          <a:prstGeom prst="rect">
            <a:avLst/>
          </a:prstGeom>
        </p:spPr>
        <p:txBody>
          <a:bodyPr wrap="none">
            <a:spAutoFit/>
          </a:bodyPr>
          <a:lstStyle/>
          <a:p>
            <a:r>
              <a:rPr lang="en-US" sz="3600" dirty="0" smtClean="0">
                <a:solidFill>
                  <a:schemeClr val="bg1"/>
                </a:solidFill>
              </a:rPr>
              <a:t>Scientific </a:t>
            </a:r>
            <a:r>
              <a:rPr lang="en-US" sz="3600" dirty="0">
                <a:solidFill>
                  <a:schemeClr val="bg1"/>
                </a:solidFill>
              </a:rPr>
              <a:t>report</a:t>
            </a:r>
            <a:endParaRPr lang="ru-RU" sz="3600" dirty="0">
              <a:solidFill>
                <a:schemeClr val="bg1"/>
              </a:solidFill>
            </a:endParaRPr>
          </a:p>
        </p:txBody>
      </p:sp>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234" y="1904713"/>
            <a:ext cx="4466102" cy="2083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696" y="4120904"/>
            <a:ext cx="4343604" cy="2427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570524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672774" y="1006601"/>
            <a:ext cx="6830291" cy="646331"/>
          </a:xfrm>
          <a:prstGeom prst="rect">
            <a:avLst/>
          </a:prstGeom>
        </p:spPr>
        <p:txBody>
          <a:bodyPr wrap="square">
            <a:spAutoFit/>
          </a:bodyPr>
          <a:lstStyle/>
          <a:p>
            <a:pPr algn="ctr"/>
            <a:r>
              <a:rPr lang="en-US" dirty="0" smtClean="0"/>
              <a:t>The </a:t>
            </a:r>
            <a:r>
              <a:rPr lang="en-US" dirty="0"/>
              <a:t>PAC reviewed poster presentations by young scientists in fields of information technology and condensed matter </a:t>
            </a:r>
            <a:r>
              <a:rPr lang="en-US" dirty="0" smtClean="0"/>
              <a:t>physics </a:t>
            </a:r>
            <a:endParaRPr lang="ru-RU" dirty="0"/>
          </a:p>
        </p:txBody>
      </p:sp>
      <p:sp>
        <p:nvSpPr>
          <p:cNvPr id="4" name="Прямоугольник 3"/>
          <p:cNvSpPr/>
          <p:nvPr/>
        </p:nvSpPr>
        <p:spPr>
          <a:xfrm>
            <a:off x="3878017" y="75107"/>
            <a:ext cx="4416594" cy="646331"/>
          </a:xfrm>
          <a:prstGeom prst="rect">
            <a:avLst/>
          </a:prstGeom>
        </p:spPr>
        <p:txBody>
          <a:bodyPr wrap="none">
            <a:spAutoFit/>
          </a:bodyPr>
          <a:lstStyle/>
          <a:p>
            <a:r>
              <a:rPr lang="en-US" sz="3600" dirty="0">
                <a:solidFill>
                  <a:schemeClr val="bg1"/>
                </a:solidFill>
              </a:rPr>
              <a:t>Poster presentations</a:t>
            </a:r>
            <a:endParaRPr lang="ru-RU" sz="3600" dirty="0">
              <a:solidFill>
                <a:schemeClr val="bg1"/>
              </a:solidFill>
            </a:endParaRPr>
          </a:p>
        </p:txBody>
      </p:sp>
      <p:sp>
        <p:nvSpPr>
          <p:cNvPr id="5" name="Прямоугольник 4"/>
          <p:cNvSpPr/>
          <p:nvPr/>
        </p:nvSpPr>
        <p:spPr>
          <a:xfrm>
            <a:off x="235527" y="4742788"/>
            <a:ext cx="7524173" cy="1815882"/>
          </a:xfrm>
          <a:prstGeom prst="rect">
            <a:avLst/>
          </a:prstGeom>
        </p:spPr>
        <p:txBody>
          <a:bodyPr wrap="square">
            <a:spAutoFit/>
          </a:bodyPr>
          <a:lstStyle/>
          <a:p>
            <a:r>
              <a:rPr lang="en-US" sz="1400" u="sng" dirty="0"/>
              <a:t>Recommendation.</a:t>
            </a:r>
            <a:r>
              <a:rPr lang="en-US" sz="1400" dirty="0"/>
              <a:t> The PAC recommends this poster to be reported at the session of the Scientific Council in September </a:t>
            </a:r>
            <a:r>
              <a:rPr lang="en-US" sz="1400" dirty="0" smtClean="0"/>
              <a:t>2019.</a:t>
            </a:r>
          </a:p>
          <a:p>
            <a:endParaRPr lang="en-US" sz="1400" dirty="0"/>
          </a:p>
          <a:p>
            <a:r>
              <a:rPr lang="en-US" sz="1400" dirty="0" smtClean="0"/>
              <a:t>The </a:t>
            </a:r>
            <a:r>
              <a:rPr lang="en-US" sz="1400" dirty="0"/>
              <a:t>PAC, however, is concerned about the low number of posters presented this time and recommends that the directorates of the Laboratories involved, on the one hand, encourage young scientists to participate more actively in poster sessions and, on the other hand, use poster sessions for presenting broader information on themes and projects reported at PAC meetings.</a:t>
            </a:r>
            <a:endParaRPr lang="ru-RU" sz="1400" dirty="0"/>
          </a:p>
        </p:txBody>
      </p:sp>
      <p:sp>
        <p:nvSpPr>
          <p:cNvPr id="6" name="Прямоугольник 5"/>
          <p:cNvSpPr/>
          <p:nvPr/>
        </p:nvSpPr>
        <p:spPr>
          <a:xfrm>
            <a:off x="2114629" y="1805155"/>
            <a:ext cx="7795587" cy="2677656"/>
          </a:xfrm>
          <a:prstGeom prst="rect">
            <a:avLst/>
          </a:prstGeom>
        </p:spPr>
        <p:txBody>
          <a:bodyPr wrap="square">
            <a:spAutoFit/>
          </a:bodyPr>
          <a:lstStyle/>
          <a:p>
            <a:pPr algn="ctr"/>
            <a:r>
              <a:rPr lang="en-US" sz="2400" dirty="0">
                <a:solidFill>
                  <a:srgbClr val="0000FF"/>
                </a:solidFill>
              </a:rPr>
              <a:t>The </a:t>
            </a:r>
            <a:r>
              <a:rPr lang="en-US" sz="2400" dirty="0" smtClean="0">
                <a:solidFill>
                  <a:srgbClr val="0000FF"/>
                </a:solidFill>
              </a:rPr>
              <a:t>poster</a:t>
            </a:r>
          </a:p>
          <a:p>
            <a:pPr algn="ctr"/>
            <a:endParaRPr lang="en-US" sz="2400" dirty="0" smtClean="0">
              <a:solidFill>
                <a:srgbClr val="0000FF"/>
              </a:solidFill>
            </a:endParaRPr>
          </a:p>
          <a:p>
            <a:pPr algn="ctr"/>
            <a:r>
              <a:rPr lang="en-US" sz="2400" dirty="0" smtClean="0">
                <a:solidFill>
                  <a:srgbClr val="0000FF"/>
                </a:solidFill>
              </a:rPr>
              <a:t>“Investigations </a:t>
            </a:r>
            <a:r>
              <a:rPr lang="en-US" sz="2400" dirty="0">
                <a:solidFill>
                  <a:srgbClr val="0000FF"/>
                </a:solidFill>
              </a:rPr>
              <a:t>of polystyrene-fullerene </a:t>
            </a:r>
            <a:r>
              <a:rPr lang="en-US" sz="2400" dirty="0" err="1">
                <a:solidFill>
                  <a:srgbClr val="0000FF"/>
                </a:solidFill>
              </a:rPr>
              <a:t>nanocomposite</a:t>
            </a:r>
            <a:r>
              <a:rPr lang="en-US" sz="2400" dirty="0">
                <a:solidFill>
                  <a:srgbClr val="0000FF"/>
                </a:solidFill>
              </a:rPr>
              <a:t> thin films by neutron and X-ray </a:t>
            </a:r>
            <a:r>
              <a:rPr lang="en-US" sz="2400" dirty="0" err="1" smtClean="0">
                <a:solidFill>
                  <a:srgbClr val="0000FF"/>
                </a:solidFill>
              </a:rPr>
              <a:t>reflectometry</a:t>
            </a:r>
            <a:r>
              <a:rPr lang="en-US" sz="2400" dirty="0" smtClean="0">
                <a:solidFill>
                  <a:srgbClr val="0000FF"/>
                </a:solidFill>
              </a:rPr>
              <a:t>”</a:t>
            </a:r>
          </a:p>
          <a:p>
            <a:pPr algn="ctr"/>
            <a:r>
              <a:rPr lang="en-US" sz="2400" dirty="0" smtClean="0">
                <a:solidFill>
                  <a:srgbClr val="0000FF"/>
                </a:solidFill>
              </a:rPr>
              <a:t>by </a:t>
            </a:r>
            <a:r>
              <a:rPr lang="en-US" sz="2400" dirty="0">
                <a:solidFill>
                  <a:srgbClr val="0000FF"/>
                </a:solidFill>
              </a:rPr>
              <a:t>M. </a:t>
            </a:r>
            <a:r>
              <a:rPr lang="en-US" sz="2400" dirty="0" err="1" smtClean="0">
                <a:solidFill>
                  <a:srgbClr val="0000FF"/>
                </a:solidFill>
              </a:rPr>
              <a:t>Karpets</a:t>
            </a:r>
            <a:r>
              <a:rPr lang="en-US" sz="2400" dirty="0" smtClean="0">
                <a:solidFill>
                  <a:srgbClr val="C00000"/>
                </a:solidFill>
              </a:rPr>
              <a:t>*</a:t>
            </a:r>
          </a:p>
          <a:p>
            <a:pPr algn="ctr"/>
            <a:endParaRPr lang="en-US" sz="2400" dirty="0">
              <a:solidFill>
                <a:srgbClr val="0000FF"/>
              </a:solidFill>
            </a:endParaRPr>
          </a:p>
          <a:p>
            <a:pPr algn="ctr"/>
            <a:r>
              <a:rPr lang="en-US" sz="2400" dirty="0" smtClean="0">
                <a:solidFill>
                  <a:srgbClr val="0000FF"/>
                </a:solidFill>
              </a:rPr>
              <a:t>was </a:t>
            </a:r>
            <a:r>
              <a:rPr lang="en-US" sz="2400" dirty="0">
                <a:solidFill>
                  <a:srgbClr val="0000FF"/>
                </a:solidFill>
              </a:rPr>
              <a:t>selected as the best poster at the session.</a:t>
            </a:r>
            <a:endParaRPr lang="ru-RU" sz="2400" dirty="0">
              <a:solidFill>
                <a:srgbClr val="0000FF"/>
              </a:solidFill>
            </a:endParaRPr>
          </a:p>
        </p:txBody>
      </p:sp>
      <p:sp>
        <p:nvSpPr>
          <p:cNvPr id="8" name="Прямоугольник 7"/>
          <p:cNvSpPr/>
          <p:nvPr/>
        </p:nvSpPr>
        <p:spPr>
          <a:xfrm>
            <a:off x="8291946" y="4694824"/>
            <a:ext cx="3872345" cy="738664"/>
          </a:xfrm>
          <a:prstGeom prst="rect">
            <a:avLst/>
          </a:prstGeom>
        </p:spPr>
        <p:txBody>
          <a:bodyPr wrap="square">
            <a:spAutoFit/>
          </a:bodyPr>
          <a:lstStyle/>
          <a:p>
            <a:r>
              <a:rPr lang="en-US" sz="1400" dirty="0">
                <a:solidFill>
                  <a:srgbClr val="C00000"/>
                </a:solidFill>
              </a:rPr>
              <a:t>* </a:t>
            </a:r>
            <a:r>
              <a:rPr lang="en-US" sz="1400" dirty="0" smtClean="0"/>
              <a:t>At this session of the Scientific Council this poster will be reported by his co-author</a:t>
            </a:r>
            <a:br>
              <a:rPr lang="en-US" sz="1400" dirty="0" smtClean="0"/>
            </a:br>
            <a:r>
              <a:rPr lang="en-US" sz="1400" dirty="0" smtClean="0"/>
              <a:t>Dr. T. </a:t>
            </a:r>
            <a:r>
              <a:rPr lang="en-US" sz="1400" dirty="0" err="1" smtClean="0"/>
              <a:t>Tropin</a:t>
            </a:r>
            <a:endParaRPr lang="ru-RU" sz="1400" dirty="0"/>
          </a:p>
        </p:txBody>
      </p:sp>
    </p:spTree>
    <p:extLst>
      <p:ext uri="{BB962C8B-B14F-4D97-AF65-F5344CB8AC3E}">
        <p14:creationId xmlns:p14="http://schemas.microsoft.com/office/powerpoint/2010/main" val="311809098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887192" y="1196429"/>
            <a:ext cx="10956468" cy="5047536"/>
          </a:xfrm>
          <a:prstGeom prst="rect">
            <a:avLst/>
          </a:prstGeom>
        </p:spPr>
        <p:txBody>
          <a:bodyPr wrap="square">
            <a:spAutoFit/>
          </a:bodyPr>
          <a:lstStyle/>
          <a:p>
            <a:pPr>
              <a:spcBef>
                <a:spcPts val="800"/>
              </a:spcBef>
            </a:pPr>
            <a:r>
              <a:rPr lang="en-GB" sz="1900" dirty="0" smtClean="0">
                <a:solidFill>
                  <a:srgbClr val="003399"/>
                </a:solidFill>
              </a:rPr>
              <a:t>The </a:t>
            </a:r>
            <a:r>
              <a:rPr lang="en-GB" sz="1900" dirty="0">
                <a:solidFill>
                  <a:srgbClr val="003399"/>
                </a:solidFill>
              </a:rPr>
              <a:t>next meeting of the PAC for Condensed Matter Physics will be </a:t>
            </a:r>
            <a:r>
              <a:rPr lang="en-GB" sz="1900" dirty="0" smtClean="0">
                <a:solidFill>
                  <a:srgbClr val="003399"/>
                </a:solidFill>
              </a:rPr>
              <a:t>held </a:t>
            </a:r>
            <a:r>
              <a:rPr lang="en-GB" sz="1900" b="1" dirty="0" smtClean="0">
                <a:solidFill>
                  <a:srgbClr val="003399"/>
                </a:solidFill>
              </a:rPr>
              <a:t>on </a:t>
            </a:r>
            <a:r>
              <a:rPr lang="en-US" sz="1900" b="1" dirty="0">
                <a:solidFill>
                  <a:srgbClr val="003399"/>
                </a:solidFill>
              </a:rPr>
              <a:t>20–21 January 2020</a:t>
            </a:r>
            <a:r>
              <a:rPr lang="en-GB" sz="1900" b="1" dirty="0" smtClean="0">
                <a:solidFill>
                  <a:srgbClr val="003399"/>
                </a:solidFill>
              </a:rPr>
              <a:t>.</a:t>
            </a:r>
            <a:endParaRPr lang="ru-RU" sz="1900" b="1" dirty="0">
              <a:solidFill>
                <a:srgbClr val="003399"/>
              </a:solidFill>
            </a:endParaRPr>
          </a:p>
          <a:p>
            <a:pPr>
              <a:spcBef>
                <a:spcPts val="1800"/>
              </a:spcBef>
            </a:pPr>
            <a:r>
              <a:rPr lang="en-GB" sz="1900" b="1" dirty="0">
                <a:solidFill>
                  <a:srgbClr val="003399"/>
                </a:solidFill>
              </a:rPr>
              <a:t>Its tentative agenda will include:</a:t>
            </a:r>
            <a:endParaRPr lang="ru-RU" sz="1900" b="1" dirty="0">
              <a:solidFill>
                <a:srgbClr val="003399"/>
              </a:solidFill>
            </a:endParaRPr>
          </a:p>
          <a:p>
            <a:pPr marL="285750" lvl="0" indent="-285750">
              <a:spcBef>
                <a:spcPts val="800"/>
              </a:spcBef>
              <a:buFont typeface="Arial" pitchFamily="34" charset="0"/>
              <a:buChar char="•"/>
            </a:pPr>
            <a:r>
              <a:rPr lang="en-US" sz="1900" dirty="0">
                <a:solidFill>
                  <a:srgbClr val="003399"/>
                </a:solidFill>
              </a:rPr>
              <a:t>information by the PAC Chairman on the implementation of the recommendations of the current PAC meeting;</a:t>
            </a:r>
            <a:endParaRPr lang="ru-RU" sz="1900" dirty="0">
              <a:solidFill>
                <a:srgbClr val="003399"/>
              </a:solidFill>
            </a:endParaRPr>
          </a:p>
          <a:p>
            <a:pPr marL="285750" lvl="0" indent="-285750">
              <a:spcBef>
                <a:spcPts val="800"/>
              </a:spcBef>
              <a:buFont typeface="Arial" pitchFamily="34" charset="0"/>
              <a:buChar char="•"/>
            </a:pPr>
            <a:r>
              <a:rPr lang="en-US" sz="1900" dirty="0">
                <a:solidFill>
                  <a:srgbClr val="003399"/>
                </a:solidFill>
              </a:rPr>
              <a:t>information by the JINR Directorate on the sessions of the Scientific Council </a:t>
            </a:r>
            <a:br>
              <a:rPr lang="en-US" sz="1900" dirty="0">
                <a:solidFill>
                  <a:srgbClr val="003399"/>
                </a:solidFill>
              </a:rPr>
            </a:br>
            <a:r>
              <a:rPr lang="en-US" sz="1900" dirty="0">
                <a:solidFill>
                  <a:srgbClr val="003399"/>
                </a:solidFill>
              </a:rPr>
              <a:t>(September 2019) and of the Committee of Plenipotentiaries (November 2019);</a:t>
            </a:r>
            <a:endParaRPr lang="ru-RU" sz="1900" dirty="0">
              <a:solidFill>
                <a:srgbClr val="003399"/>
              </a:solidFill>
            </a:endParaRPr>
          </a:p>
          <a:p>
            <a:pPr marL="285750" lvl="0" indent="-285750">
              <a:spcBef>
                <a:spcPts val="800"/>
              </a:spcBef>
              <a:buFont typeface="Arial" pitchFamily="34" charset="0"/>
              <a:buChar char="•"/>
            </a:pPr>
            <a:r>
              <a:rPr lang="en-US" sz="1900" dirty="0">
                <a:solidFill>
                  <a:srgbClr val="003399"/>
                </a:solidFill>
              </a:rPr>
              <a:t>reports and recommendations on themes and projects to be completed in 2020;</a:t>
            </a:r>
            <a:endParaRPr lang="ru-RU" sz="1900" dirty="0">
              <a:solidFill>
                <a:srgbClr val="003399"/>
              </a:solidFill>
            </a:endParaRPr>
          </a:p>
          <a:p>
            <a:pPr marL="285750" lvl="0" indent="-285750">
              <a:spcBef>
                <a:spcPts val="800"/>
              </a:spcBef>
              <a:buFont typeface="Arial" pitchFamily="34" charset="0"/>
              <a:buChar char="•"/>
            </a:pPr>
            <a:r>
              <a:rPr lang="en-US" sz="1900" dirty="0">
                <a:solidFill>
                  <a:srgbClr val="003399"/>
                </a:solidFill>
              </a:rPr>
              <a:t>progress of the development of a concept for JINR’s new neutron source;</a:t>
            </a:r>
            <a:endParaRPr lang="ru-RU" sz="1900" dirty="0">
              <a:solidFill>
                <a:srgbClr val="003399"/>
              </a:solidFill>
            </a:endParaRPr>
          </a:p>
          <a:p>
            <a:pPr marL="285750" lvl="0" indent="-285750">
              <a:spcBef>
                <a:spcPts val="800"/>
              </a:spcBef>
              <a:buFont typeface="Arial" pitchFamily="34" charset="0"/>
              <a:buChar char="•"/>
            </a:pPr>
            <a:r>
              <a:rPr lang="en-US" sz="1900" dirty="0">
                <a:solidFill>
                  <a:srgbClr val="003399"/>
                </a:solidFill>
              </a:rPr>
              <a:t>status reports on upgrades of FLNP instruments;</a:t>
            </a:r>
            <a:endParaRPr lang="ru-RU" sz="1900" dirty="0">
              <a:solidFill>
                <a:srgbClr val="003399"/>
              </a:solidFill>
            </a:endParaRPr>
          </a:p>
          <a:p>
            <a:pPr marL="285750" lvl="0" indent="-285750">
              <a:spcBef>
                <a:spcPts val="800"/>
              </a:spcBef>
              <a:buFont typeface="Arial" pitchFamily="34" charset="0"/>
              <a:buChar char="•"/>
            </a:pPr>
            <a:r>
              <a:rPr lang="en-US" sz="1900" dirty="0">
                <a:solidFill>
                  <a:srgbClr val="003399"/>
                </a:solidFill>
              </a:rPr>
              <a:t>discussion of a general scheme of evaluating themes and projects by the PAC;</a:t>
            </a:r>
            <a:endParaRPr lang="ru-RU" sz="1900" dirty="0">
              <a:solidFill>
                <a:srgbClr val="003399"/>
              </a:solidFill>
            </a:endParaRPr>
          </a:p>
          <a:p>
            <a:pPr marL="285750" lvl="0" indent="-285750">
              <a:spcBef>
                <a:spcPts val="800"/>
              </a:spcBef>
              <a:buFont typeface="Arial" pitchFamily="34" charset="0"/>
              <a:buChar char="•"/>
            </a:pPr>
            <a:r>
              <a:rPr lang="en-US" sz="1900" dirty="0">
                <a:solidFill>
                  <a:srgbClr val="003399"/>
                </a:solidFill>
              </a:rPr>
              <a:t>information about scientific meetings;</a:t>
            </a:r>
            <a:endParaRPr lang="ru-RU" sz="1900" dirty="0">
              <a:solidFill>
                <a:srgbClr val="003399"/>
              </a:solidFill>
            </a:endParaRPr>
          </a:p>
          <a:p>
            <a:pPr marL="285750" lvl="0" indent="-285750">
              <a:spcBef>
                <a:spcPts val="800"/>
              </a:spcBef>
              <a:buFont typeface="Arial" pitchFamily="34" charset="0"/>
              <a:buChar char="•"/>
            </a:pPr>
            <a:r>
              <a:rPr lang="en-US" sz="1900" dirty="0">
                <a:solidFill>
                  <a:srgbClr val="003399"/>
                </a:solidFill>
              </a:rPr>
              <a:t>scientific reports;</a:t>
            </a:r>
            <a:endParaRPr lang="ru-RU" sz="1900" dirty="0">
              <a:solidFill>
                <a:srgbClr val="003399"/>
              </a:solidFill>
            </a:endParaRPr>
          </a:p>
          <a:p>
            <a:pPr marL="285750" lvl="0" indent="-285750">
              <a:spcBef>
                <a:spcPts val="800"/>
              </a:spcBef>
              <a:buFont typeface="Arial" pitchFamily="34" charset="0"/>
              <a:buChar char="•"/>
            </a:pPr>
            <a:r>
              <a:rPr lang="en-US" sz="1900" dirty="0">
                <a:solidFill>
                  <a:srgbClr val="003399"/>
                </a:solidFill>
              </a:rPr>
              <a:t>poster session.</a:t>
            </a:r>
            <a:endParaRPr lang="ru-RU" sz="1900" dirty="0">
              <a:solidFill>
                <a:srgbClr val="003399"/>
              </a:solidFill>
            </a:endParaRPr>
          </a:p>
        </p:txBody>
      </p:sp>
      <p:sp>
        <p:nvSpPr>
          <p:cNvPr id="4" name="Прямоугольник 3"/>
          <p:cNvSpPr/>
          <p:nvPr/>
        </p:nvSpPr>
        <p:spPr>
          <a:xfrm>
            <a:off x="3764004" y="100568"/>
            <a:ext cx="4665060" cy="584775"/>
          </a:xfrm>
          <a:prstGeom prst="rect">
            <a:avLst/>
          </a:prstGeom>
        </p:spPr>
        <p:txBody>
          <a:bodyPr wrap="none">
            <a:spAutoFit/>
          </a:bodyPr>
          <a:lstStyle/>
          <a:p>
            <a:r>
              <a:rPr lang="en-GB" sz="3200" dirty="0">
                <a:solidFill>
                  <a:schemeClr val="bg1"/>
                </a:solidFill>
              </a:rPr>
              <a:t>Next meeting of the PAC</a:t>
            </a:r>
            <a:endParaRPr lang="ru-RU" sz="3200" dirty="0">
              <a:solidFill>
                <a:schemeClr val="bg1"/>
              </a:solidFill>
            </a:endParaRPr>
          </a:p>
        </p:txBody>
      </p:sp>
    </p:spTree>
    <p:extLst>
      <p:ext uri="{BB962C8B-B14F-4D97-AF65-F5344CB8AC3E}">
        <p14:creationId xmlns:p14="http://schemas.microsoft.com/office/powerpoint/2010/main" val="382403302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219807" y="2939534"/>
            <a:ext cx="5404043" cy="553998"/>
          </a:xfrm>
          <a:prstGeom prst="rect">
            <a:avLst/>
          </a:prstGeom>
        </p:spPr>
        <p:txBody>
          <a:bodyPr wrap="none">
            <a:spAutoFit/>
          </a:bodyPr>
          <a:lstStyle/>
          <a:p>
            <a:pPr algn="ctr" eaLnBrk="1" hangingPunct="1"/>
            <a:r>
              <a:rPr lang="en-GB" altLang="hu-HU" sz="3000" b="1" dirty="0">
                <a:solidFill>
                  <a:srgbClr val="003399"/>
                </a:solidFill>
                <a:effectLst>
                  <a:outerShdw blurRad="38100" dist="38100" dir="2700000" algn="tl">
                    <a:srgbClr val="000000">
                      <a:alpha val="43137"/>
                    </a:srgbClr>
                  </a:outerShdw>
                </a:effectLst>
              </a:rPr>
              <a:t>Thank you for your attention</a:t>
            </a:r>
          </a:p>
        </p:txBody>
      </p:sp>
    </p:spTree>
    <p:extLst>
      <p:ext uri="{BB962C8B-B14F-4D97-AF65-F5344CB8AC3E}">
        <p14:creationId xmlns:p14="http://schemas.microsoft.com/office/powerpoint/2010/main" val="136582179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5036456"/>
            <a:ext cx="12192000" cy="1821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58" r="7062"/>
          <a:stretch/>
        </p:blipFill>
        <p:spPr bwMode="auto">
          <a:xfrm rot="5400000">
            <a:off x="762347" y="1576166"/>
            <a:ext cx="5657626" cy="4339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6661"/>
          <a:stretch/>
        </p:blipFill>
        <p:spPr bwMode="auto">
          <a:xfrm rot="5400000">
            <a:off x="5475829" y="1653587"/>
            <a:ext cx="5735012" cy="4339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p:cNvSpPr txBox="1">
            <a:spLocks noChangeArrowheads="1"/>
          </p:cNvSpPr>
          <p:nvPr/>
        </p:nvSpPr>
        <p:spPr>
          <a:xfrm>
            <a:off x="1616076" y="61913"/>
            <a:ext cx="8950325" cy="86995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defRPr/>
            </a:pPr>
            <a:r>
              <a:rPr lang="en-GB" sz="3200" dirty="0">
                <a:solidFill>
                  <a:srgbClr val="FFFF00"/>
                </a:solidFill>
                <a:effectLst>
                  <a:outerShdw blurRad="38100" dist="38100" dir="2700000" algn="tl">
                    <a:srgbClr val="C0C0C0"/>
                  </a:outerShdw>
                </a:effectLst>
              </a:rPr>
              <a:t>Agenda of the </a:t>
            </a:r>
            <a:r>
              <a:rPr lang="en-GB" sz="3200" dirty="0" smtClean="0">
                <a:solidFill>
                  <a:srgbClr val="FFFF00"/>
                </a:solidFill>
                <a:effectLst>
                  <a:outerShdw blurRad="38100" dist="38100" dir="2700000" algn="tl">
                    <a:srgbClr val="C0C0C0"/>
                  </a:outerShdw>
                </a:effectLst>
              </a:rPr>
              <a:t>50</a:t>
            </a:r>
            <a:r>
              <a:rPr lang="en-GB" sz="3200" dirty="0" smtClean="0">
                <a:solidFill>
                  <a:srgbClr val="FFFF00"/>
                </a:solidFill>
                <a:effectLst>
                  <a:outerShdw blurRad="38100" dist="38100" dir="2700000" algn="tl">
                    <a:srgbClr val="C0C0C0"/>
                  </a:outerShdw>
                </a:effectLst>
              </a:rPr>
              <a:t>th </a:t>
            </a:r>
            <a:r>
              <a:rPr lang="en-GB" sz="3200" dirty="0">
                <a:solidFill>
                  <a:srgbClr val="FFFF00"/>
                </a:solidFill>
                <a:effectLst>
                  <a:outerShdw blurRad="38100" dist="38100" dir="2700000" algn="tl">
                    <a:srgbClr val="C0C0C0"/>
                  </a:outerShdw>
                </a:effectLst>
              </a:rPr>
              <a:t>PAC meeting</a:t>
            </a:r>
          </a:p>
        </p:txBody>
      </p:sp>
      <p:sp>
        <p:nvSpPr>
          <p:cNvPr id="2" name="Прямоугольник 1"/>
          <p:cNvSpPr/>
          <p:nvPr/>
        </p:nvSpPr>
        <p:spPr>
          <a:xfrm>
            <a:off x="1616076" y="931863"/>
            <a:ext cx="8950325" cy="5834697"/>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cxnSp>
        <p:nvCxnSpPr>
          <p:cNvPr id="4" name="Прямая соединительная линия 3"/>
          <p:cNvCxnSpPr>
            <a:stCxn id="2" idx="0"/>
            <a:endCxn id="2" idx="2"/>
          </p:cNvCxnSpPr>
          <p:nvPr/>
        </p:nvCxnSpPr>
        <p:spPr>
          <a:xfrm>
            <a:off x="6091238" y="931863"/>
            <a:ext cx="0" cy="5834697"/>
          </a:xfrm>
          <a:prstGeom prst="lin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9" name="Прямоугольник 8"/>
          <p:cNvSpPr/>
          <p:nvPr/>
        </p:nvSpPr>
        <p:spPr>
          <a:xfrm>
            <a:off x="684666" y="1489097"/>
            <a:ext cx="10900227" cy="4668970"/>
          </a:xfrm>
          <a:prstGeom prst="rect">
            <a:avLst/>
          </a:prstGeom>
          <a:solidFill>
            <a:srgbClr val="FFFF00"/>
          </a:solidFill>
          <a:ln w="47625">
            <a:solidFill>
              <a:srgbClr val="FF9900"/>
            </a:solidFill>
          </a:ln>
        </p:spPr>
        <p:txBody>
          <a:bodyPr wrap="square">
            <a:spAutoFit/>
          </a:bodyPr>
          <a:lstStyle/>
          <a:p>
            <a:pPr algn="ctr">
              <a:lnSpc>
                <a:spcPct val="130000"/>
              </a:lnSpc>
              <a:spcAft>
                <a:spcPts val="1200"/>
              </a:spcAft>
              <a:defRPr/>
            </a:pPr>
            <a:r>
              <a:rPr lang="en-GB" sz="2200" b="1" dirty="0">
                <a:solidFill>
                  <a:srgbClr val="0000FF"/>
                </a:solidFill>
              </a:rPr>
              <a:t>Highlights of the PAC-CMP meeting: </a:t>
            </a:r>
          </a:p>
          <a:p>
            <a:pPr marL="723900" indent="-342900">
              <a:lnSpc>
                <a:spcPct val="130000"/>
              </a:lnSpc>
              <a:spcAft>
                <a:spcPts val="1200"/>
              </a:spcAft>
              <a:buFont typeface="Wingdings" pitchFamily="2" charset="2"/>
              <a:buChar char="ü"/>
              <a:defRPr/>
            </a:pPr>
            <a:r>
              <a:rPr lang="en-US" sz="2200" b="1" dirty="0" smtClean="0">
                <a:solidFill>
                  <a:srgbClr val="0000FF"/>
                </a:solidFill>
              </a:rPr>
              <a:t>Reports </a:t>
            </a:r>
            <a:r>
              <a:rPr lang="en-US" sz="2200" b="1" dirty="0">
                <a:solidFill>
                  <a:srgbClr val="0000FF"/>
                </a:solidFill>
              </a:rPr>
              <a:t>and proposals on projects and themes approved for completion in </a:t>
            </a:r>
            <a:r>
              <a:rPr lang="en-US" sz="2200" b="1" dirty="0" smtClean="0">
                <a:solidFill>
                  <a:srgbClr val="0000FF"/>
                </a:solidFill>
              </a:rPr>
              <a:t>2019, and proposals on new themes and projects</a:t>
            </a:r>
            <a:endParaRPr lang="en-US" sz="2200" b="1" dirty="0" smtClean="0">
              <a:solidFill>
                <a:srgbClr val="0000FF"/>
              </a:solidFill>
            </a:endParaRPr>
          </a:p>
          <a:p>
            <a:pPr marL="723900" indent="-342900">
              <a:lnSpc>
                <a:spcPct val="130000"/>
              </a:lnSpc>
              <a:spcAft>
                <a:spcPts val="1200"/>
              </a:spcAft>
              <a:buFont typeface="Wingdings" pitchFamily="2" charset="2"/>
              <a:buChar char="ü"/>
              <a:defRPr/>
            </a:pPr>
            <a:r>
              <a:rPr lang="en-US" sz="2200" b="1" dirty="0">
                <a:solidFill>
                  <a:srgbClr val="0000FF"/>
                </a:solidFill>
              </a:rPr>
              <a:t>Development of the Conceptual Design of a New Advanced Neutron Source at JINR</a:t>
            </a:r>
          </a:p>
          <a:p>
            <a:pPr marL="723900" indent="-342900">
              <a:lnSpc>
                <a:spcPct val="130000"/>
              </a:lnSpc>
              <a:spcAft>
                <a:spcPts val="1200"/>
              </a:spcAft>
              <a:buFont typeface="Wingdings" pitchFamily="2" charset="2"/>
              <a:buChar char="ü"/>
              <a:defRPr/>
            </a:pPr>
            <a:r>
              <a:rPr lang="en-US" sz="2200" b="1" dirty="0">
                <a:solidFill>
                  <a:srgbClr val="0000FF"/>
                </a:solidFill>
              </a:rPr>
              <a:t>Development of the SOLCRYS Structural Research Laboratory at the SOLARIS National Synchrotron Radiation </a:t>
            </a:r>
            <a:r>
              <a:rPr lang="en-US" sz="2200" b="1" dirty="0" smtClean="0">
                <a:solidFill>
                  <a:srgbClr val="0000FF"/>
                </a:solidFill>
              </a:rPr>
              <a:t>Centre</a:t>
            </a:r>
          </a:p>
          <a:p>
            <a:pPr marL="723900" indent="-342900">
              <a:lnSpc>
                <a:spcPct val="130000"/>
              </a:lnSpc>
              <a:spcAft>
                <a:spcPts val="1200"/>
              </a:spcAft>
              <a:buFont typeface="Wingdings" pitchFamily="2" charset="2"/>
              <a:buChar char="ü"/>
              <a:defRPr/>
            </a:pPr>
            <a:r>
              <a:rPr lang="en-US" sz="2200" b="1" dirty="0" smtClean="0">
                <a:solidFill>
                  <a:srgbClr val="0000FF"/>
                </a:solidFill>
              </a:rPr>
              <a:t>Inelastic </a:t>
            </a:r>
            <a:r>
              <a:rPr lang="en-US" sz="2200" b="1" dirty="0">
                <a:solidFill>
                  <a:srgbClr val="0000FF"/>
                </a:solidFill>
              </a:rPr>
              <a:t>neutron scattering at IBR-2 reactor: </a:t>
            </a:r>
            <a:r>
              <a:rPr lang="en-US" sz="2200" b="1" dirty="0" smtClean="0">
                <a:solidFill>
                  <a:srgbClr val="0000FF"/>
                </a:solidFill>
              </a:rPr>
              <a:t>Current </a:t>
            </a:r>
            <a:r>
              <a:rPr lang="en-US" sz="2200" b="1" dirty="0">
                <a:solidFill>
                  <a:srgbClr val="0000FF"/>
                </a:solidFill>
              </a:rPr>
              <a:t>state and further </a:t>
            </a:r>
            <a:r>
              <a:rPr lang="en-US" sz="2200" b="1" dirty="0" smtClean="0">
                <a:solidFill>
                  <a:srgbClr val="0000FF"/>
                </a:solidFill>
              </a:rPr>
              <a:t>prospects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673104" y="38100"/>
            <a:ext cx="10725150" cy="629981"/>
          </a:xfrm>
          <a:prstGeom prst="rect">
            <a:avLst/>
          </a:prstGeom>
        </p:spPr>
        <p:txBody>
          <a:bodyPr wrap="square">
            <a:spAutoFit/>
          </a:bodyPr>
          <a:lstStyle/>
          <a:p>
            <a:pPr marL="381000" algn="ctr">
              <a:lnSpc>
                <a:spcPct val="130000"/>
              </a:lnSpc>
              <a:spcAft>
                <a:spcPts val="1200"/>
              </a:spcAft>
              <a:defRPr/>
            </a:pPr>
            <a:r>
              <a:rPr lang="en-US" sz="3000" b="1" dirty="0">
                <a:solidFill>
                  <a:schemeClr val="bg1"/>
                </a:solidFill>
              </a:rPr>
              <a:t>Reports and proposals on themes and projects</a:t>
            </a:r>
            <a:endParaRPr lang="en-US" sz="3000" b="1" dirty="0">
              <a:solidFill>
                <a:schemeClr val="bg1"/>
              </a:solidFill>
            </a:endParaRPr>
          </a:p>
        </p:txBody>
      </p:sp>
      <p:sp>
        <p:nvSpPr>
          <p:cNvPr id="4" name="Прямоугольник 3"/>
          <p:cNvSpPr/>
          <p:nvPr/>
        </p:nvSpPr>
        <p:spPr>
          <a:xfrm>
            <a:off x="391886" y="1036935"/>
            <a:ext cx="11350171" cy="1015663"/>
          </a:xfrm>
          <a:prstGeom prst="rect">
            <a:avLst/>
          </a:prstGeom>
        </p:spPr>
        <p:txBody>
          <a:bodyPr wrap="square">
            <a:spAutoFit/>
          </a:bodyPr>
          <a:lstStyle/>
          <a:p>
            <a:pPr algn="ctr"/>
            <a:r>
              <a:rPr lang="en-US" sz="2000" dirty="0">
                <a:solidFill>
                  <a:srgbClr val="003399"/>
                </a:solidFill>
              </a:rPr>
              <a:t>Report on the theme </a:t>
            </a:r>
            <a:r>
              <a:rPr lang="en-US" sz="2000" dirty="0" smtClean="0">
                <a:solidFill>
                  <a:srgbClr val="003399"/>
                </a:solidFill>
              </a:rPr>
              <a:t>“Development </a:t>
            </a:r>
            <a:r>
              <a:rPr lang="en-US" sz="2000" dirty="0">
                <a:solidFill>
                  <a:srgbClr val="003399"/>
                </a:solidFill>
              </a:rPr>
              <a:t>of the IBR-2 Facility with a Complex of Cryogenic Neutron </a:t>
            </a:r>
            <a:r>
              <a:rPr lang="en-US" sz="2000" dirty="0" smtClean="0">
                <a:solidFill>
                  <a:srgbClr val="003399"/>
                </a:solidFill>
              </a:rPr>
              <a:t>Moderators” </a:t>
            </a:r>
            <a:r>
              <a:rPr lang="en-US" sz="2000" dirty="0">
                <a:solidFill>
                  <a:srgbClr val="003399"/>
                </a:solidFill>
              </a:rPr>
              <a:t>and justification for its extension for 2020-2022 </a:t>
            </a:r>
            <a:endParaRPr lang="en-US" sz="2000" dirty="0" smtClean="0">
              <a:solidFill>
                <a:srgbClr val="003399"/>
              </a:solidFill>
            </a:endParaRPr>
          </a:p>
          <a:p>
            <a:pPr algn="ctr"/>
            <a:r>
              <a:rPr lang="en-GB" sz="2000" i="1" dirty="0">
                <a:solidFill>
                  <a:srgbClr val="003399"/>
                </a:solidFill>
              </a:rPr>
              <a:t>A</a:t>
            </a:r>
            <a:r>
              <a:rPr lang="en-GB" sz="2000" i="1" dirty="0" smtClean="0">
                <a:solidFill>
                  <a:srgbClr val="003399"/>
                </a:solidFill>
              </a:rPr>
              <a:t>. </a:t>
            </a:r>
            <a:r>
              <a:rPr lang="en-GB" sz="2000" i="1" dirty="0" err="1" smtClean="0">
                <a:solidFill>
                  <a:srgbClr val="003399"/>
                </a:solidFill>
              </a:rPr>
              <a:t>Vinogradov</a:t>
            </a:r>
            <a:endParaRPr lang="ru-RU" sz="2000" i="1" dirty="0">
              <a:solidFill>
                <a:srgbClr val="003399"/>
              </a:solidFill>
            </a:endParaRPr>
          </a:p>
        </p:txBody>
      </p:sp>
      <p:sp>
        <p:nvSpPr>
          <p:cNvPr id="16" name="Rectangle 11">
            <a:extLst>
              <a:ext uri="{FF2B5EF4-FFF2-40B4-BE49-F238E27FC236}"/>
            </a:extLst>
          </p:cNvPr>
          <p:cNvSpPr>
            <a:spLocks noChangeArrowheads="1"/>
          </p:cNvSpPr>
          <p:nvPr/>
        </p:nvSpPr>
        <p:spPr bwMode="auto">
          <a:xfrm>
            <a:off x="121731" y="2257844"/>
            <a:ext cx="3004458" cy="954107"/>
          </a:xfrm>
          <a:prstGeom prst="rect">
            <a:avLst/>
          </a:prstGeom>
          <a:noFill/>
          <a:ln w="9525">
            <a:noFill/>
            <a:miter lim="800000"/>
            <a:headEnd/>
            <a:tailEnd/>
          </a:ln>
          <a:effectLst/>
        </p:spPr>
        <p:txBody>
          <a:bodyPr wrap="square">
            <a:spAutoFit/>
          </a:bodyPr>
          <a:lstStyle/>
          <a:p>
            <a:pPr>
              <a:buClr>
                <a:schemeClr val="folHlink"/>
              </a:buClr>
              <a:buFont typeface="Wingdings" pitchFamily="2" charset="2"/>
              <a:buNone/>
              <a:defRPr/>
            </a:pPr>
            <a:r>
              <a:rPr lang="en-US" sz="1400" b="1" dirty="0" smtClean="0">
                <a:solidFill>
                  <a:srgbClr val="003399"/>
                </a:solidFill>
              </a:rPr>
              <a:t>1. Detailed </a:t>
            </a:r>
            <a:r>
              <a:rPr lang="en-US" sz="1400" b="1" dirty="0">
                <a:solidFill>
                  <a:srgbClr val="003399"/>
                </a:solidFill>
              </a:rPr>
              <a:t>statistics on reactor power and current status of IBR-2 beams </a:t>
            </a:r>
            <a:r>
              <a:rPr lang="en-US" sz="1400" b="1" dirty="0" smtClean="0">
                <a:solidFill>
                  <a:srgbClr val="003399"/>
                </a:solidFill>
              </a:rPr>
              <a:t>at </a:t>
            </a:r>
            <a:r>
              <a:rPr lang="ru-RU" sz="1400" b="1" dirty="0" smtClean="0">
                <a:solidFill>
                  <a:srgbClr val="003399"/>
                </a:solidFill>
              </a:rPr>
              <a:t>http</a:t>
            </a:r>
            <a:r>
              <a:rPr lang="ru-RU" sz="1400" b="1" dirty="0">
                <a:solidFill>
                  <a:srgbClr val="003399"/>
                </a:solidFill>
              </a:rPr>
              <a:t>://flnp.jinr.ru/ibr2</a:t>
            </a:r>
            <a:endParaRPr lang="en-US" sz="1400" b="1" dirty="0">
              <a:solidFill>
                <a:srgbClr val="003399"/>
              </a:solidFill>
            </a:endParaRPr>
          </a:p>
          <a:p>
            <a:pPr>
              <a:buClr>
                <a:schemeClr val="folHlink"/>
              </a:buClr>
              <a:buFont typeface="Wingdings" pitchFamily="2" charset="2"/>
              <a:buNone/>
              <a:defRPr/>
            </a:pPr>
            <a:r>
              <a:rPr lang="en-US" sz="1400" b="1" dirty="0">
                <a:solidFill>
                  <a:srgbClr val="003399"/>
                </a:solidFill>
              </a:rPr>
              <a:t>/</a:t>
            </a:r>
            <a:r>
              <a:rPr lang="ru-RU" sz="1400" b="1" dirty="0">
                <a:solidFill>
                  <a:srgbClr val="003399"/>
                </a:solidFill>
              </a:rPr>
              <a:t>current.html</a:t>
            </a:r>
            <a:endParaRPr lang="en-US" sz="1400" b="1" dirty="0">
              <a:solidFill>
                <a:srgbClr val="003399"/>
              </a:solidFill>
            </a:endParaRPr>
          </a:p>
        </p:txBody>
      </p:sp>
      <p:grpSp>
        <p:nvGrpSpPr>
          <p:cNvPr id="17" name="Группа 5"/>
          <p:cNvGrpSpPr>
            <a:grpSpLocks/>
          </p:cNvGrpSpPr>
          <p:nvPr/>
        </p:nvGrpSpPr>
        <p:grpSpPr bwMode="auto">
          <a:xfrm>
            <a:off x="3126189" y="2299408"/>
            <a:ext cx="3197366" cy="2785485"/>
            <a:chOff x="1547813" y="1268413"/>
            <a:chExt cx="5688012" cy="4410075"/>
          </a:xfrm>
        </p:grpSpPr>
        <p:pic>
          <p:nvPicPr>
            <p:cNvPr id="18" name="Picture 3" descr="IBR-2 pulse October 20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813" y="1268413"/>
              <a:ext cx="5688012"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Line 4"/>
            <p:cNvSpPr>
              <a:spLocks noChangeShapeType="1"/>
            </p:cNvSpPr>
            <p:nvPr/>
          </p:nvSpPr>
          <p:spPr bwMode="auto">
            <a:xfrm>
              <a:off x="3276600" y="3933825"/>
              <a:ext cx="719138"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ru-RU">
                <a:solidFill>
                  <a:srgbClr val="FF0000"/>
                </a:solidFill>
              </a:endParaRPr>
            </a:p>
          </p:txBody>
        </p:sp>
        <p:sp>
          <p:nvSpPr>
            <p:cNvPr id="20" name="Line 5"/>
            <p:cNvSpPr>
              <a:spLocks noChangeShapeType="1"/>
            </p:cNvSpPr>
            <p:nvPr/>
          </p:nvSpPr>
          <p:spPr bwMode="auto">
            <a:xfrm flipH="1">
              <a:off x="4859338" y="3933825"/>
              <a:ext cx="86360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ru-RU">
                <a:solidFill>
                  <a:srgbClr val="FF0000"/>
                </a:solidFill>
              </a:endParaRPr>
            </a:p>
          </p:txBody>
        </p:sp>
        <p:sp>
          <p:nvSpPr>
            <p:cNvPr id="21" name="Text Box 6"/>
            <p:cNvSpPr txBox="1">
              <a:spLocks noChangeArrowheads="1"/>
            </p:cNvSpPr>
            <p:nvPr/>
          </p:nvSpPr>
          <p:spPr bwMode="auto">
            <a:xfrm>
              <a:off x="4816932" y="3481520"/>
              <a:ext cx="1094667" cy="392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r>
                <a:rPr lang="ru-RU" altLang="ru-RU" sz="1200" dirty="0">
                  <a:solidFill>
                    <a:srgbClr val="FF0000"/>
                  </a:solidFill>
                </a:rPr>
                <a:t>200 </a:t>
              </a:r>
              <a:r>
                <a:rPr lang="el-GR" altLang="ru-RU" sz="1200" dirty="0">
                  <a:solidFill>
                    <a:srgbClr val="FF0000"/>
                  </a:solidFill>
                </a:rPr>
                <a:t>μ</a:t>
              </a:r>
              <a:r>
                <a:rPr lang="en-US" altLang="ru-RU" sz="1200" dirty="0">
                  <a:solidFill>
                    <a:srgbClr val="FF0000"/>
                  </a:solidFill>
                </a:rPr>
                <a:t>s</a:t>
              </a:r>
              <a:endParaRPr lang="el-GR" altLang="ru-RU" sz="1200" dirty="0">
                <a:solidFill>
                  <a:srgbClr val="FF0000"/>
                </a:solidFill>
              </a:endParaRPr>
            </a:p>
          </p:txBody>
        </p:sp>
        <p:sp>
          <p:nvSpPr>
            <p:cNvPr id="22" name="Text Box 8"/>
            <p:cNvSpPr txBox="1">
              <a:spLocks noChangeArrowheads="1"/>
            </p:cNvSpPr>
            <p:nvPr/>
          </p:nvSpPr>
          <p:spPr bwMode="auto">
            <a:xfrm>
              <a:off x="2269788" y="2947161"/>
              <a:ext cx="1493579" cy="46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ru-RU" sz="1200" b="1"/>
                <a:t>Average power</a:t>
              </a:r>
              <a:r>
                <a:rPr lang="ru-RU" altLang="ru-RU" sz="1200" b="1"/>
                <a:t> </a:t>
              </a:r>
            </a:p>
            <a:p>
              <a:pPr algn="ctr" eaLnBrk="1" hangingPunct="1"/>
              <a:r>
                <a:rPr lang="ru-RU" altLang="ru-RU" sz="1200" b="1"/>
                <a:t>2 </a:t>
              </a:r>
              <a:r>
                <a:rPr lang="en-US" altLang="ru-RU" sz="1200" b="1"/>
                <a:t>MW</a:t>
              </a:r>
              <a:endParaRPr lang="ru-RU" altLang="ru-RU" sz="1200" b="1"/>
            </a:p>
          </p:txBody>
        </p:sp>
        <p:sp>
          <p:nvSpPr>
            <p:cNvPr id="23" name="Text Box 9"/>
            <p:cNvSpPr txBox="1">
              <a:spLocks noChangeArrowheads="1"/>
            </p:cNvSpPr>
            <p:nvPr/>
          </p:nvSpPr>
          <p:spPr bwMode="auto">
            <a:xfrm>
              <a:off x="5413536" y="2924111"/>
              <a:ext cx="1221433" cy="46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ru-RU" sz="1200" b="1" dirty="0"/>
                <a:t>Peak power</a:t>
              </a:r>
              <a:r>
                <a:rPr lang="ru-RU" altLang="ru-RU" sz="1200" b="1" dirty="0"/>
                <a:t> </a:t>
              </a:r>
            </a:p>
            <a:p>
              <a:pPr algn="ctr" eaLnBrk="1" hangingPunct="1"/>
              <a:r>
                <a:rPr lang="ru-RU" altLang="ru-RU" sz="1200" b="1" dirty="0"/>
                <a:t>1850</a:t>
              </a:r>
              <a:r>
                <a:rPr lang="en-US" altLang="ru-RU" sz="1200" b="1" dirty="0"/>
                <a:t> MW</a:t>
              </a:r>
              <a:endParaRPr lang="ru-RU" altLang="ru-RU" sz="1200" b="1" dirty="0"/>
            </a:p>
          </p:txBody>
        </p:sp>
      </p:grpSp>
      <p:sp>
        <p:nvSpPr>
          <p:cNvPr id="6" name="Прямоугольник 5"/>
          <p:cNvSpPr/>
          <p:nvPr/>
        </p:nvSpPr>
        <p:spPr>
          <a:xfrm>
            <a:off x="6808852" y="2245850"/>
            <a:ext cx="3691169" cy="523220"/>
          </a:xfrm>
          <a:prstGeom prst="rect">
            <a:avLst/>
          </a:prstGeom>
        </p:spPr>
        <p:txBody>
          <a:bodyPr wrap="square">
            <a:spAutoFit/>
          </a:bodyPr>
          <a:lstStyle/>
          <a:p>
            <a:pPr algn="just" eaLnBrk="1" hangingPunct="1">
              <a:tabLst>
                <a:tab pos="1371600" algn="l"/>
              </a:tabLst>
              <a:defRPr/>
            </a:pPr>
            <a:r>
              <a:rPr lang="en-US" sz="1400" b="1" dirty="0" smtClean="0">
                <a:solidFill>
                  <a:srgbClr val="003399"/>
                </a:solidFill>
                <a:latin typeface="Arial" charset="0"/>
                <a:ea typeface="ＭＳ Ｐゴシック" pitchFamily="34" charset="-128"/>
              </a:rPr>
              <a:t>2. Provision </a:t>
            </a:r>
            <a:r>
              <a:rPr lang="en-US" sz="1400" b="1" dirty="0">
                <a:solidFill>
                  <a:srgbClr val="003399"/>
                </a:solidFill>
                <a:latin typeface="Arial" charset="0"/>
                <a:ea typeface="ＭＳ Ｐゴシック" pitchFamily="34" charset="-128"/>
              </a:rPr>
              <a:t>of physics research program on extracted neutron </a:t>
            </a:r>
            <a:r>
              <a:rPr lang="en-US" sz="1400" b="1" dirty="0" smtClean="0">
                <a:solidFill>
                  <a:srgbClr val="003399"/>
                </a:solidFill>
                <a:latin typeface="Arial" charset="0"/>
                <a:ea typeface="ＭＳ Ｐゴシック" pitchFamily="34" charset="-128"/>
              </a:rPr>
              <a:t>beams</a:t>
            </a:r>
            <a:endParaRPr lang="ru-RU" sz="1400" b="1" dirty="0">
              <a:solidFill>
                <a:srgbClr val="003399"/>
              </a:solidFill>
              <a:latin typeface="Arial" charset="0"/>
            </a:endParaRPr>
          </a:p>
        </p:txBody>
      </p:sp>
      <p:graphicFrame>
        <p:nvGraphicFramePr>
          <p:cNvPr id="24" name="Group 30">
            <a:extLst>
              <a:ext uri="{FF2B5EF4-FFF2-40B4-BE49-F238E27FC236}"/>
            </a:extLst>
          </p:cNvPr>
          <p:cNvGraphicFramePr>
            <a:graphicFrameLocks noGrp="1"/>
          </p:cNvGraphicFramePr>
          <p:nvPr>
            <p:extLst>
              <p:ext uri="{D42A27DB-BD31-4B8C-83A1-F6EECF244321}">
                <p14:modId xmlns:p14="http://schemas.microsoft.com/office/powerpoint/2010/main" val="2928993863"/>
              </p:ext>
            </p:extLst>
          </p:nvPr>
        </p:nvGraphicFramePr>
        <p:xfrm>
          <a:off x="6793940" y="2837561"/>
          <a:ext cx="5049718" cy="1632672"/>
        </p:xfrm>
        <a:graphic>
          <a:graphicData uri="http://schemas.openxmlformats.org/drawingml/2006/table">
            <a:tbl>
              <a:tblPr>
                <a:tableStyleId>{3C2FFA5D-87B4-456A-9821-1D502468CF0F}</a:tableStyleId>
              </a:tblPr>
              <a:tblGrid>
                <a:gridCol w="698494">
                  <a:extLst>
                    <a:ext uri="{9D8B030D-6E8A-4147-A177-3AD203B41FA5}"/>
                  </a:extLst>
                </a:gridCol>
                <a:gridCol w="3017285">
                  <a:extLst>
                    <a:ext uri="{9D8B030D-6E8A-4147-A177-3AD203B41FA5}"/>
                  </a:extLst>
                </a:gridCol>
                <a:gridCol w="1333939">
                  <a:extLst>
                    <a:ext uri="{9D8B030D-6E8A-4147-A177-3AD203B41FA5}"/>
                  </a:extLst>
                </a:gridCol>
              </a:tblGrid>
              <a:tr h="78493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400" b="0" i="0" u="none" strike="noStrike" cap="none" normalizeH="0" baseline="0" dirty="0">
                        <a:ln>
                          <a:noFill/>
                        </a:ln>
                        <a:solidFill>
                          <a:srgbClr val="003399"/>
                        </a:solidFill>
                        <a:effectLst/>
                        <a:latin typeface="Arial" pitchFamily="34" charset="0"/>
                        <a:ea typeface="Calibri" pitchFamily="34" charset="0"/>
                        <a:cs typeface="Times New Roman" pitchFamily="18" charset="0"/>
                      </a:endParaRPr>
                    </a:p>
                  </a:txBody>
                  <a:tcPr marL="68537" marR="68537"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u="none" strike="noStrike" cap="none" normalizeH="0" baseline="0" dirty="0">
                          <a:ln>
                            <a:noFill/>
                          </a:ln>
                          <a:effectLst/>
                        </a:rPr>
                        <a:t>Operation for physics experiments</a:t>
                      </a:r>
                      <a:r>
                        <a:rPr kumimoji="0" lang="ru-RU" sz="1400" u="none" strike="noStrike" cap="none" normalizeH="0" baseline="0" dirty="0">
                          <a:ln>
                            <a:noFill/>
                          </a:ln>
                          <a:effectLst/>
                        </a:rPr>
                        <a:t>, </a:t>
                      </a:r>
                      <a:r>
                        <a:rPr kumimoji="0" lang="en-US" sz="1400" u="none" strike="noStrike" cap="none" normalizeH="0" baseline="0" dirty="0">
                          <a:ln>
                            <a:noFill/>
                          </a:ln>
                          <a:effectLst/>
                        </a:rPr>
                        <a:t>hr</a:t>
                      </a:r>
                      <a:r>
                        <a:rPr kumimoji="0" lang="en-US" sz="1400" u="none" strike="noStrike" cap="none" normalizeH="0" baseline="0" dirty="0" smtClean="0">
                          <a:ln>
                            <a:noFill/>
                          </a:ln>
                          <a:effectLst/>
                        </a:rPr>
                        <a:t>. </a:t>
                      </a:r>
                      <a:r>
                        <a:rPr kumimoji="0" lang="ru-RU" sz="1400" u="none" strike="noStrike" cap="none" normalizeH="0" baseline="0" dirty="0" smtClean="0">
                          <a:ln>
                            <a:noFill/>
                          </a:ln>
                          <a:effectLst/>
                        </a:rPr>
                        <a:t>(</a:t>
                      </a:r>
                      <a:r>
                        <a:rPr kumimoji="0" lang="en-US" sz="1400" u="none" strike="noStrike" cap="none" normalizeH="0" baseline="0" dirty="0">
                          <a:ln>
                            <a:noFill/>
                          </a:ln>
                          <a:effectLst/>
                        </a:rPr>
                        <a:t>plan -</a:t>
                      </a:r>
                      <a:r>
                        <a:rPr kumimoji="0" lang="ru-RU" sz="1400" u="none" strike="noStrike" cap="none" normalizeH="0" baseline="0" dirty="0">
                          <a:ln>
                            <a:noFill/>
                          </a:ln>
                          <a:effectLst/>
                        </a:rPr>
                        <a:t> 2500 </a:t>
                      </a:r>
                      <a:r>
                        <a:rPr kumimoji="0" lang="en-US" sz="1400" u="none" strike="noStrike" cap="none" normalizeH="0" baseline="0" dirty="0">
                          <a:ln>
                            <a:noFill/>
                          </a:ln>
                          <a:effectLst/>
                        </a:rPr>
                        <a:t>hr. per year</a:t>
                      </a:r>
                      <a:r>
                        <a:rPr kumimoji="0" lang="ru-RU" sz="1400" u="none" strike="noStrike" cap="none" normalizeH="0" baseline="0" dirty="0">
                          <a:ln>
                            <a:noFill/>
                          </a:ln>
                          <a:effectLst/>
                        </a:rPr>
                        <a:t>)</a:t>
                      </a:r>
                      <a:endParaRPr kumimoji="0" lang="ru-RU" sz="1400" b="0" i="0" u="none" strike="noStrike" cap="none" normalizeH="0" baseline="0" dirty="0">
                        <a:ln>
                          <a:noFill/>
                        </a:ln>
                        <a:solidFill>
                          <a:srgbClr val="003399"/>
                        </a:solidFill>
                        <a:effectLst/>
                        <a:latin typeface="Calibri" pitchFamily="34" charset="0"/>
                        <a:ea typeface="Calibri" pitchFamily="34" charset="0"/>
                        <a:cs typeface="Times New Roman" pitchFamily="18" charset="0"/>
                      </a:endParaRPr>
                    </a:p>
                  </a:txBody>
                  <a:tcPr marL="68537" marR="68537"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u="none" strike="noStrike" cap="none" normalizeH="0" baseline="0">
                          <a:ln>
                            <a:noFill/>
                          </a:ln>
                          <a:effectLst/>
                        </a:rPr>
                        <a:t>Number of shutdowns</a:t>
                      </a:r>
                      <a:endParaRPr kumimoji="0" lang="ru-RU" sz="1400" b="0" i="0" u="none" strike="noStrike" cap="none" normalizeH="0" baseline="0">
                        <a:ln>
                          <a:noFill/>
                        </a:ln>
                        <a:solidFill>
                          <a:srgbClr val="003399"/>
                        </a:solidFill>
                        <a:effectLst/>
                        <a:latin typeface="Arial" pitchFamily="34" charset="0"/>
                        <a:ea typeface="Calibri" pitchFamily="34" charset="0"/>
                        <a:cs typeface="Times New Roman" pitchFamily="18" charset="0"/>
                      </a:endParaRPr>
                    </a:p>
                  </a:txBody>
                  <a:tcPr marL="68537" marR="68537" marT="0" marB="0" anchor="ctr" horzOverflow="overflow"/>
                </a:tc>
                <a:extLst>
                  <a:ext uri="{0D108BD9-81ED-4DB2-BD59-A6C34878D82A}"/>
                </a:extLst>
              </a:tr>
              <a:tr h="282579">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u="none" strike="noStrike" cap="none" normalizeH="0" baseline="0">
                          <a:ln>
                            <a:noFill/>
                          </a:ln>
                          <a:effectLst/>
                        </a:rPr>
                        <a:t>201</a:t>
                      </a:r>
                      <a:r>
                        <a:rPr kumimoji="0" lang="en-US" sz="1400" u="none" strike="noStrike" cap="none" normalizeH="0" baseline="0">
                          <a:ln>
                            <a:noFill/>
                          </a:ln>
                          <a:effectLst/>
                        </a:rPr>
                        <a:t>7</a:t>
                      </a:r>
                      <a:endParaRPr kumimoji="0" lang="ru-RU" sz="1400" b="0" i="0" u="none" strike="noStrike" cap="none" normalizeH="0" baseline="0">
                        <a:ln>
                          <a:noFill/>
                        </a:ln>
                        <a:solidFill>
                          <a:srgbClr val="003399"/>
                        </a:solidFill>
                        <a:effectLst/>
                        <a:latin typeface="Calibri" pitchFamily="34" charset="0"/>
                        <a:ea typeface="Calibri" pitchFamily="34" charset="0"/>
                        <a:cs typeface="Times New Roman" pitchFamily="18" charset="0"/>
                      </a:endParaRPr>
                    </a:p>
                  </a:txBody>
                  <a:tcPr marL="68537" marR="68537"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u="none" strike="noStrike" cap="none" normalizeH="0" baseline="0">
                          <a:ln>
                            <a:noFill/>
                          </a:ln>
                          <a:effectLst/>
                        </a:rPr>
                        <a:t>2471</a:t>
                      </a:r>
                      <a:endParaRPr kumimoji="0" lang="ru-RU" sz="1400" b="0" i="0" u="none" strike="noStrike" cap="none" normalizeH="0" baseline="0">
                        <a:ln>
                          <a:noFill/>
                        </a:ln>
                        <a:solidFill>
                          <a:srgbClr val="003399"/>
                        </a:solidFill>
                        <a:effectLst/>
                        <a:latin typeface="Calibri" pitchFamily="34" charset="0"/>
                        <a:ea typeface="Calibri" pitchFamily="34" charset="0"/>
                        <a:cs typeface="Times New Roman" pitchFamily="18" charset="0"/>
                      </a:endParaRPr>
                    </a:p>
                  </a:txBody>
                  <a:tcPr marL="68537" marR="68537"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u="none" strike="noStrike" cap="none" normalizeH="0" baseline="0">
                          <a:ln>
                            <a:noFill/>
                          </a:ln>
                          <a:effectLst/>
                        </a:rPr>
                        <a:t>1</a:t>
                      </a:r>
                      <a:endParaRPr kumimoji="0" lang="ru-RU" sz="1400" b="0" i="0" u="none" strike="noStrike" cap="none" normalizeH="0" baseline="0">
                        <a:ln>
                          <a:noFill/>
                        </a:ln>
                        <a:solidFill>
                          <a:srgbClr val="003399"/>
                        </a:solidFill>
                        <a:effectLst/>
                        <a:latin typeface="Arial" pitchFamily="34" charset="0"/>
                        <a:ea typeface="Calibri" pitchFamily="34" charset="0"/>
                        <a:cs typeface="Times New Roman" pitchFamily="18" charset="0"/>
                      </a:endParaRPr>
                    </a:p>
                  </a:txBody>
                  <a:tcPr marL="68537" marR="68537" marT="0" marB="0" anchor="ctr" horzOverflow="overflow"/>
                </a:tc>
                <a:extLst>
                  <a:ext uri="{0D108BD9-81ED-4DB2-BD59-A6C34878D82A}"/>
                </a:extLst>
              </a:tr>
              <a:tr h="282579">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u="none" strike="noStrike" cap="none" normalizeH="0" baseline="0">
                          <a:ln>
                            <a:noFill/>
                          </a:ln>
                          <a:effectLst/>
                        </a:rPr>
                        <a:t>201</a:t>
                      </a:r>
                      <a:r>
                        <a:rPr kumimoji="0" lang="en-US" sz="1400" u="none" strike="noStrike" cap="none" normalizeH="0" baseline="0">
                          <a:ln>
                            <a:noFill/>
                          </a:ln>
                          <a:effectLst/>
                        </a:rPr>
                        <a:t>8</a:t>
                      </a:r>
                      <a:endParaRPr kumimoji="0" lang="ru-RU" sz="1400" b="0" i="0" u="none" strike="noStrike" cap="none" normalizeH="0" baseline="0">
                        <a:ln>
                          <a:noFill/>
                        </a:ln>
                        <a:solidFill>
                          <a:srgbClr val="003399"/>
                        </a:solidFill>
                        <a:effectLst/>
                        <a:latin typeface="Calibri" pitchFamily="34" charset="0"/>
                        <a:ea typeface="Calibri" pitchFamily="34" charset="0"/>
                        <a:cs typeface="Times New Roman" pitchFamily="18" charset="0"/>
                      </a:endParaRPr>
                    </a:p>
                  </a:txBody>
                  <a:tcPr marL="68537" marR="68537"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u="none" strike="noStrike" cap="none" normalizeH="0" baseline="0">
                          <a:ln>
                            <a:noFill/>
                          </a:ln>
                          <a:effectLst/>
                        </a:rPr>
                        <a:t>1587</a:t>
                      </a:r>
                      <a:endParaRPr kumimoji="0" lang="ru-RU" sz="1400" b="0" i="0" u="none" strike="noStrike" cap="none" normalizeH="0" baseline="0">
                        <a:ln>
                          <a:noFill/>
                        </a:ln>
                        <a:solidFill>
                          <a:srgbClr val="003399"/>
                        </a:solidFill>
                        <a:effectLst/>
                        <a:latin typeface="Calibri" pitchFamily="34" charset="0"/>
                        <a:ea typeface="Calibri" pitchFamily="34" charset="0"/>
                        <a:cs typeface="Times New Roman" pitchFamily="18" charset="0"/>
                      </a:endParaRPr>
                    </a:p>
                  </a:txBody>
                  <a:tcPr marL="68537" marR="68537"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u="none" strike="noStrike" cap="none" normalizeH="0" baseline="0" dirty="0">
                          <a:ln>
                            <a:noFill/>
                          </a:ln>
                          <a:effectLst/>
                        </a:rPr>
                        <a:t>4</a:t>
                      </a:r>
                      <a:endParaRPr kumimoji="0" lang="ru-RU" sz="1400" b="0" i="0" u="none" strike="noStrike" cap="none" normalizeH="0" baseline="0" dirty="0">
                        <a:ln>
                          <a:noFill/>
                        </a:ln>
                        <a:solidFill>
                          <a:srgbClr val="003399"/>
                        </a:solidFill>
                        <a:effectLst/>
                        <a:latin typeface="Arial" pitchFamily="34" charset="0"/>
                        <a:ea typeface="Calibri" pitchFamily="34" charset="0"/>
                        <a:cs typeface="Times New Roman" pitchFamily="18" charset="0"/>
                      </a:endParaRPr>
                    </a:p>
                  </a:txBody>
                  <a:tcPr marL="68537" marR="68537" marT="0" marB="0" anchor="ctr" horzOverflow="overflow"/>
                </a:tc>
                <a:extLst>
                  <a:ext uri="{0D108BD9-81ED-4DB2-BD59-A6C34878D82A}"/>
                </a:extLst>
              </a:tr>
              <a:tr h="282579">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u="none" strike="noStrike" cap="none" normalizeH="0" baseline="0">
                          <a:ln>
                            <a:noFill/>
                          </a:ln>
                          <a:effectLst/>
                        </a:rPr>
                        <a:t>201</a:t>
                      </a:r>
                      <a:r>
                        <a:rPr kumimoji="0" lang="en-US" sz="1400" u="none" strike="noStrike" cap="none" normalizeH="0" baseline="0">
                          <a:ln>
                            <a:noFill/>
                          </a:ln>
                          <a:effectLst/>
                        </a:rPr>
                        <a:t>9</a:t>
                      </a:r>
                      <a:endParaRPr kumimoji="0" lang="ru-RU" sz="1400" b="0" i="0" u="none" strike="noStrike" cap="none" normalizeH="0" baseline="0">
                        <a:ln>
                          <a:noFill/>
                        </a:ln>
                        <a:solidFill>
                          <a:srgbClr val="003399"/>
                        </a:solidFill>
                        <a:effectLst/>
                        <a:latin typeface="Calibri" pitchFamily="34" charset="0"/>
                        <a:ea typeface="Calibri" pitchFamily="34" charset="0"/>
                        <a:cs typeface="Times New Roman" pitchFamily="18" charset="0"/>
                      </a:endParaRPr>
                    </a:p>
                  </a:txBody>
                  <a:tcPr marL="68537" marR="68537"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u="none" strike="noStrike" cap="none" normalizeH="0" baseline="0" dirty="0">
                          <a:ln>
                            <a:noFill/>
                          </a:ln>
                          <a:effectLst/>
                        </a:rPr>
                        <a:t>1406  (</a:t>
                      </a:r>
                      <a:r>
                        <a:rPr kumimoji="0" lang="en-US" sz="1400" u="none" strike="noStrike" cap="none" normalizeH="0" baseline="0" dirty="0">
                          <a:ln>
                            <a:noFill/>
                          </a:ln>
                          <a:effectLst/>
                        </a:rPr>
                        <a:t>as of May</a:t>
                      </a:r>
                      <a:r>
                        <a:rPr kumimoji="0" lang="ru-RU" sz="1400" u="none" strike="noStrike" cap="none" normalizeH="0" baseline="0" dirty="0">
                          <a:ln>
                            <a:noFill/>
                          </a:ln>
                          <a:effectLst/>
                        </a:rPr>
                        <a:t> 01</a:t>
                      </a:r>
                      <a:r>
                        <a:rPr kumimoji="0" lang="en-US" sz="1400" u="none" strike="noStrike" cap="none" normalizeH="0" baseline="0" dirty="0">
                          <a:ln>
                            <a:noFill/>
                          </a:ln>
                          <a:effectLst/>
                        </a:rPr>
                        <a:t>, </a:t>
                      </a:r>
                      <a:r>
                        <a:rPr kumimoji="0" lang="ru-RU" sz="1400" u="none" strike="noStrike" cap="none" normalizeH="0" baseline="0" dirty="0">
                          <a:ln>
                            <a:noFill/>
                          </a:ln>
                          <a:effectLst/>
                        </a:rPr>
                        <a:t>201</a:t>
                      </a:r>
                      <a:r>
                        <a:rPr kumimoji="0" lang="en-US" sz="1400" u="none" strike="noStrike" cap="none" normalizeH="0" baseline="0" dirty="0">
                          <a:ln>
                            <a:noFill/>
                          </a:ln>
                          <a:effectLst/>
                        </a:rPr>
                        <a:t>9</a:t>
                      </a:r>
                      <a:r>
                        <a:rPr kumimoji="0" lang="ru-RU" sz="1400" u="none" strike="noStrike" cap="none" normalizeH="0" baseline="0" dirty="0">
                          <a:ln>
                            <a:noFill/>
                          </a:ln>
                          <a:effectLst/>
                        </a:rPr>
                        <a:t>)</a:t>
                      </a:r>
                      <a:endParaRPr kumimoji="0" lang="ru-RU" sz="1400" b="0" i="0" u="none" strike="noStrike" cap="none" normalizeH="0" baseline="0" dirty="0">
                        <a:ln>
                          <a:noFill/>
                        </a:ln>
                        <a:solidFill>
                          <a:srgbClr val="003399"/>
                        </a:solidFill>
                        <a:effectLst/>
                        <a:latin typeface="Arial" pitchFamily="34" charset="0"/>
                        <a:ea typeface="Calibri" pitchFamily="34" charset="0"/>
                        <a:cs typeface="Times New Roman" pitchFamily="18" charset="0"/>
                      </a:endParaRPr>
                    </a:p>
                  </a:txBody>
                  <a:tcPr marL="68537" marR="68537"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u="none" strike="noStrike" cap="none" normalizeH="0" baseline="0" dirty="0">
                          <a:ln>
                            <a:noFill/>
                          </a:ln>
                          <a:effectLst/>
                        </a:rPr>
                        <a:t>1</a:t>
                      </a:r>
                      <a:endParaRPr kumimoji="0" lang="ru-RU" sz="1400" b="0" i="0" u="none" strike="noStrike" cap="none" normalizeH="0" baseline="0" dirty="0">
                        <a:ln>
                          <a:noFill/>
                        </a:ln>
                        <a:solidFill>
                          <a:srgbClr val="003399"/>
                        </a:solidFill>
                        <a:effectLst/>
                        <a:latin typeface="Arial" pitchFamily="34" charset="0"/>
                        <a:ea typeface="Calibri" pitchFamily="34" charset="0"/>
                        <a:cs typeface="Times New Roman" pitchFamily="18" charset="0"/>
                      </a:endParaRPr>
                    </a:p>
                  </a:txBody>
                  <a:tcPr marL="68537" marR="68537" marT="0" marB="0" anchor="ctr" horzOverflow="overflow"/>
                </a:tc>
                <a:extLst>
                  <a:ext uri="{0D108BD9-81ED-4DB2-BD59-A6C34878D82A}"/>
                </a:extLst>
              </a:tr>
            </a:tbl>
          </a:graphicData>
        </a:graphic>
      </p:graphicFrame>
      <p:sp>
        <p:nvSpPr>
          <p:cNvPr id="7" name="Прямоугольник 6"/>
          <p:cNvSpPr/>
          <p:nvPr/>
        </p:nvSpPr>
        <p:spPr>
          <a:xfrm>
            <a:off x="4677207" y="5417634"/>
            <a:ext cx="3089072" cy="523220"/>
          </a:xfrm>
          <a:prstGeom prst="rect">
            <a:avLst/>
          </a:prstGeom>
        </p:spPr>
        <p:txBody>
          <a:bodyPr wrap="square">
            <a:spAutoFit/>
          </a:bodyPr>
          <a:lstStyle/>
          <a:p>
            <a:r>
              <a:rPr lang="en-US" sz="1400" b="1" dirty="0" smtClean="0">
                <a:solidFill>
                  <a:srgbClr val="003399"/>
                </a:solidFill>
              </a:rPr>
              <a:t>4. Manufacturing </a:t>
            </a:r>
            <a:r>
              <a:rPr lang="en-US" sz="1400" b="1" dirty="0">
                <a:solidFill>
                  <a:srgbClr val="003399"/>
                </a:solidFill>
              </a:rPr>
              <a:t>of a</a:t>
            </a:r>
            <a:r>
              <a:rPr lang="ru-RU" sz="1400" b="1" dirty="0">
                <a:solidFill>
                  <a:srgbClr val="003399"/>
                </a:solidFill>
              </a:rPr>
              <a:t> </a:t>
            </a:r>
            <a:r>
              <a:rPr lang="en-US" sz="1400" b="1" dirty="0">
                <a:solidFill>
                  <a:srgbClr val="003399"/>
                </a:solidFill>
              </a:rPr>
              <a:t>reserve reactivity modulator </a:t>
            </a:r>
            <a:r>
              <a:rPr lang="en-US" sz="1400" b="1" dirty="0">
                <a:solidFill>
                  <a:srgbClr val="003399"/>
                </a:solidFill>
              </a:rPr>
              <a:t>MR-3R</a:t>
            </a:r>
            <a:endParaRPr lang="ru-RU" sz="1400" b="1" dirty="0">
              <a:solidFill>
                <a:srgbClr val="003399"/>
              </a:solidFill>
            </a:endParaRPr>
          </a:p>
        </p:txBody>
      </p:sp>
      <p:pic>
        <p:nvPicPr>
          <p:cNvPr id="2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1703" y="5049763"/>
            <a:ext cx="2008214" cy="1487565"/>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26" name="Рисунок 1" descr="IMG_1953.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19586" y="4722906"/>
            <a:ext cx="1004860" cy="1814422"/>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27" name="Рисунок 5" descr="IMG_1963.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70639" y="4722906"/>
            <a:ext cx="1175175" cy="1814422"/>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134034" y="5351207"/>
            <a:ext cx="4144049" cy="1169551"/>
          </a:xfrm>
          <a:prstGeom prst="rect">
            <a:avLst/>
          </a:prstGeom>
        </p:spPr>
        <p:txBody>
          <a:bodyPr wrap="square">
            <a:spAutoFit/>
          </a:bodyPr>
          <a:lstStyle/>
          <a:p>
            <a:pPr eaLnBrk="1" hangingPunct="1">
              <a:tabLst>
                <a:tab pos="1371600" algn="l"/>
              </a:tabLst>
              <a:defRPr/>
            </a:pPr>
            <a:r>
              <a:rPr lang="en-US" sz="1400" b="1" dirty="0" smtClean="0">
                <a:solidFill>
                  <a:srgbClr val="003399"/>
                </a:solidFill>
              </a:rPr>
              <a:t>3. A </a:t>
            </a:r>
            <a:r>
              <a:rPr lang="en-US" sz="1400" b="1" dirty="0">
                <a:solidFill>
                  <a:srgbClr val="003399"/>
                </a:solidFill>
              </a:rPr>
              <a:t>new stationary radiation monitoring system has been put into regular operation. </a:t>
            </a:r>
            <a:r>
              <a:rPr lang="en-US" sz="1400" b="1" dirty="0" err="1">
                <a:solidFill>
                  <a:srgbClr val="003399"/>
                </a:solidFill>
              </a:rPr>
              <a:t>Dosimetric</a:t>
            </a:r>
            <a:r>
              <a:rPr lang="en-US" sz="1400" b="1" dirty="0">
                <a:solidFill>
                  <a:srgbClr val="003399"/>
                </a:solidFill>
              </a:rPr>
              <a:t> control and radiation monitoring meet the modern requirements of the safety rules and </a:t>
            </a:r>
            <a:r>
              <a:rPr lang="en-US" sz="1400" b="1" dirty="0" smtClean="0">
                <a:solidFill>
                  <a:srgbClr val="003399"/>
                </a:solidFill>
              </a:rPr>
              <a:t>regulations</a:t>
            </a:r>
            <a:endParaRPr lang="ru-RU" sz="1400" b="1" dirty="0">
              <a:solidFill>
                <a:srgbClr val="003399"/>
              </a:solidFill>
            </a:endParaRPr>
          </a:p>
        </p:txBody>
      </p:sp>
    </p:spTree>
    <p:extLst>
      <p:ext uri="{BB962C8B-B14F-4D97-AF65-F5344CB8AC3E}">
        <p14:creationId xmlns:p14="http://schemas.microsoft.com/office/powerpoint/2010/main" val="292393222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91885" y="66457"/>
            <a:ext cx="11350171" cy="707886"/>
          </a:xfrm>
          <a:prstGeom prst="rect">
            <a:avLst/>
          </a:prstGeom>
        </p:spPr>
        <p:txBody>
          <a:bodyPr wrap="square">
            <a:spAutoFit/>
          </a:bodyPr>
          <a:lstStyle/>
          <a:p>
            <a:pPr algn="ctr"/>
            <a:r>
              <a:rPr lang="en-US" sz="2000" dirty="0">
                <a:solidFill>
                  <a:schemeClr val="bg1"/>
                </a:solidFill>
              </a:rPr>
              <a:t>Report on the theme </a:t>
            </a:r>
            <a:r>
              <a:rPr lang="en-US" sz="2000" dirty="0" smtClean="0">
                <a:solidFill>
                  <a:schemeClr val="bg1"/>
                </a:solidFill>
              </a:rPr>
              <a:t>“Development </a:t>
            </a:r>
            <a:r>
              <a:rPr lang="en-US" sz="2000" dirty="0">
                <a:solidFill>
                  <a:schemeClr val="bg1"/>
                </a:solidFill>
              </a:rPr>
              <a:t>of the IBR-2 Facility with a Complex of Cryogenic Neutron </a:t>
            </a:r>
            <a:r>
              <a:rPr lang="en-US" sz="2000" dirty="0" smtClean="0">
                <a:solidFill>
                  <a:schemeClr val="bg1"/>
                </a:solidFill>
              </a:rPr>
              <a:t>Moderators” </a:t>
            </a:r>
            <a:r>
              <a:rPr lang="en-US" sz="2000" dirty="0">
                <a:solidFill>
                  <a:schemeClr val="bg1"/>
                </a:solidFill>
              </a:rPr>
              <a:t>and justification for its extension for </a:t>
            </a:r>
            <a:r>
              <a:rPr lang="en-US" sz="2000" dirty="0" smtClean="0">
                <a:solidFill>
                  <a:schemeClr val="bg1"/>
                </a:solidFill>
              </a:rPr>
              <a:t>2020-2022</a:t>
            </a:r>
            <a:endParaRPr lang="ru-RU" sz="2000" dirty="0">
              <a:solidFill>
                <a:schemeClr val="bg1"/>
              </a:solidFill>
            </a:endParaRPr>
          </a:p>
        </p:txBody>
      </p:sp>
      <p:sp>
        <p:nvSpPr>
          <p:cNvPr id="4" name="Прямоугольник 3"/>
          <p:cNvSpPr/>
          <p:nvPr/>
        </p:nvSpPr>
        <p:spPr>
          <a:xfrm>
            <a:off x="2319123" y="955450"/>
            <a:ext cx="7676932" cy="707886"/>
          </a:xfrm>
          <a:prstGeom prst="rect">
            <a:avLst/>
          </a:prstGeom>
        </p:spPr>
        <p:txBody>
          <a:bodyPr wrap="square">
            <a:spAutoFit/>
          </a:bodyPr>
          <a:lstStyle/>
          <a:p>
            <a:pPr algn="ctr"/>
            <a:r>
              <a:rPr lang="en-US" sz="2000" dirty="0">
                <a:solidFill>
                  <a:srgbClr val="003399"/>
                </a:solidFill>
              </a:rPr>
              <a:t>Project within the </a:t>
            </a:r>
            <a:r>
              <a:rPr lang="en-US" sz="2000" dirty="0" smtClean="0">
                <a:solidFill>
                  <a:srgbClr val="003399"/>
                </a:solidFill>
              </a:rPr>
              <a:t>theme</a:t>
            </a:r>
            <a:r>
              <a:rPr lang="en-US" sz="2000" dirty="0">
                <a:solidFill>
                  <a:srgbClr val="003399"/>
                </a:solidFill>
              </a:rPr>
              <a:t>: </a:t>
            </a:r>
            <a:r>
              <a:rPr lang="en-US" sz="2000" dirty="0" smtClean="0">
                <a:solidFill>
                  <a:srgbClr val="003399"/>
                </a:solidFill>
              </a:rPr>
              <a:t>“Construction </a:t>
            </a:r>
            <a:r>
              <a:rPr lang="en-US" sz="2000" dirty="0">
                <a:solidFill>
                  <a:srgbClr val="003399"/>
                </a:solidFill>
              </a:rPr>
              <a:t>of a Complex of Cryogenic moderators at the </a:t>
            </a:r>
            <a:r>
              <a:rPr lang="en-US" sz="2000" dirty="0" smtClean="0">
                <a:solidFill>
                  <a:srgbClr val="003399"/>
                </a:solidFill>
              </a:rPr>
              <a:t>IBR-2 facility”</a:t>
            </a:r>
            <a:endParaRPr lang="ru-RU" sz="2000" dirty="0">
              <a:solidFill>
                <a:srgbClr val="003399"/>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429" y="2414005"/>
            <a:ext cx="4243388"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extLst>
          </p:cNvPr>
          <p:cNvSpPr txBox="1"/>
          <p:nvPr/>
        </p:nvSpPr>
        <p:spPr>
          <a:xfrm>
            <a:off x="197429" y="1780018"/>
            <a:ext cx="4248150" cy="581025"/>
          </a:xfrm>
          <a:prstGeom prst="rect">
            <a:avLst/>
          </a:prstGeom>
          <a:solidFill>
            <a:srgbClr val="5656C6"/>
          </a:solidFill>
        </p:spPr>
        <p:txBody>
          <a:bodyPr>
            <a:spAutoFit/>
          </a:bodyPr>
          <a:lstStyle/>
          <a:p>
            <a:pPr algn="ctr" eaLnBrk="1" hangingPunct="1">
              <a:defRPr/>
            </a:pPr>
            <a:r>
              <a:rPr lang="en-US" sz="1600" b="1" dirty="0">
                <a:solidFill>
                  <a:schemeClr val="bg1"/>
                </a:solidFill>
                <a:latin typeface="Calibri" pitchFamily="34" charset="0"/>
              </a:rPr>
              <a:t>Complex of combined moderators </a:t>
            </a:r>
          </a:p>
          <a:p>
            <a:pPr algn="ctr" eaLnBrk="1" hangingPunct="1">
              <a:defRPr/>
            </a:pPr>
            <a:r>
              <a:rPr lang="en-US" sz="1600" b="1" dirty="0">
                <a:solidFill>
                  <a:schemeClr val="bg1"/>
                </a:solidFill>
                <a:latin typeface="Calibri" pitchFamily="34" charset="0"/>
              </a:rPr>
              <a:t>at IBR-2 reactor </a:t>
            </a:r>
            <a:endParaRPr lang="ru-RU" sz="1600" b="1" dirty="0">
              <a:solidFill>
                <a:schemeClr val="bg1"/>
              </a:solidFill>
              <a:latin typeface="Calibri" pitchFamily="34" charset="0"/>
            </a:endParaRPr>
          </a:p>
        </p:txBody>
      </p:sp>
      <p:graphicFrame>
        <p:nvGraphicFramePr>
          <p:cNvPr id="7" name="Group 77">
            <a:extLst>
              <a:ext uri="{FF2B5EF4-FFF2-40B4-BE49-F238E27FC236}"/>
            </a:extLst>
          </p:cNvPr>
          <p:cNvGraphicFramePr>
            <a:graphicFrameLocks noGrp="1"/>
          </p:cNvGraphicFramePr>
          <p:nvPr>
            <p:extLst>
              <p:ext uri="{D42A27DB-BD31-4B8C-83A1-F6EECF244321}">
                <p14:modId xmlns:p14="http://schemas.microsoft.com/office/powerpoint/2010/main" val="182199505"/>
              </p:ext>
            </p:extLst>
          </p:nvPr>
        </p:nvGraphicFramePr>
        <p:xfrm>
          <a:off x="5254770" y="1780019"/>
          <a:ext cx="6622039" cy="4415643"/>
        </p:xfrm>
        <a:graphic>
          <a:graphicData uri="http://schemas.openxmlformats.org/drawingml/2006/table">
            <a:tbl>
              <a:tblPr/>
              <a:tblGrid>
                <a:gridCol w="346463">
                  <a:extLst>
                    <a:ext uri="{9D8B030D-6E8A-4147-A177-3AD203B41FA5}"/>
                  </a:extLst>
                </a:gridCol>
                <a:gridCol w="4737195">
                  <a:extLst>
                    <a:ext uri="{9D8B030D-6E8A-4147-A177-3AD203B41FA5}"/>
                  </a:extLst>
                </a:gridCol>
                <a:gridCol w="1538381">
                  <a:extLst>
                    <a:ext uri="{9D8B030D-6E8A-4147-A177-3AD203B41FA5}"/>
                  </a:extLst>
                </a:gridCol>
              </a:tblGrid>
              <a:tr h="48135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accent6">
                              <a:lumMod val="75000"/>
                            </a:schemeClr>
                          </a:solidFill>
                          <a:effectLst/>
                          <a:latin typeface="Calibri" pitchFamily="34" charset="0"/>
                        </a:rPr>
                        <a:t>N</a:t>
                      </a:r>
                      <a:endParaRPr kumimoji="0" lang="ru-RU" sz="1600" b="1" i="0" u="none" strike="noStrike" cap="none" normalizeH="0" baseline="0" dirty="0">
                        <a:ln>
                          <a:noFill/>
                        </a:ln>
                        <a:solidFill>
                          <a:schemeClr val="accent6">
                            <a:lumMod val="75000"/>
                          </a:schemeClr>
                        </a:solidFill>
                        <a:effectLst/>
                        <a:latin typeface="Calibri" pitchFamily="34" charset="0"/>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accent6">
                              <a:lumMod val="75000"/>
                            </a:schemeClr>
                          </a:solidFill>
                          <a:effectLst/>
                          <a:latin typeface="Calibri" pitchFamily="34" charset="0"/>
                        </a:rPr>
                        <a:t>Project</a:t>
                      </a:r>
                      <a:endParaRPr kumimoji="0" lang="ru-RU" sz="1600" b="1" i="0" u="none" strike="noStrike" cap="none" normalizeH="0" baseline="0">
                        <a:ln>
                          <a:noFill/>
                        </a:ln>
                        <a:solidFill>
                          <a:schemeClr val="accent6">
                            <a:lumMod val="75000"/>
                          </a:schemeClr>
                        </a:solidFill>
                        <a:effectLst/>
                        <a:latin typeface="Calibri" pitchFamily="34" charset="0"/>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accent6">
                              <a:lumMod val="75000"/>
                            </a:schemeClr>
                          </a:solidFill>
                          <a:effectLst/>
                          <a:latin typeface="Calibri" pitchFamily="34" charset="0"/>
                        </a:rPr>
                        <a:t>Status</a:t>
                      </a:r>
                      <a:endParaRPr kumimoji="0" lang="ru-RU" sz="1600" b="1" i="0" u="none" strike="noStrike" cap="none" normalizeH="0" baseline="0" dirty="0">
                        <a:ln>
                          <a:noFill/>
                        </a:ln>
                        <a:solidFill>
                          <a:schemeClr val="accent6">
                            <a:lumMod val="75000"/>
                          </a:schemeClr>
                        </a:solidFill>
                        <a:effectLst/>
                        <a:latin typeface="Calibri" pitchFamily="34" charset="0"/>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extLst>
              </a:tr>
              <a:tr h="5470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a:ln>
                            <a:noFill/>
                          </a:ln>
                          <a:solidFill>
                            <a:srgbClr val="000000"/>
                          </a:solidFill>
                          <a:effectLst/>
                          <a:latin typeface="Calibri" pitchFamily="34" charset="0"/>
                        </a:rPr>
                        <a:t>1</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Calibri" pitchFamily="34" charset="0"/>
                        </a:rPr>
                        <a:t>Development of a new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Calibri" pitchFamily="34" charset="0"/>
                        </a:rPr>
                        <a:t>mass flow rate meter</a:t>
                      </a:r>
                      <a:endParaRPr kumimoji="0" lang="ru-RU" sz="1600" b="1" i="0" u="none" strike="noStrike" cap="none" normalizeH="0" baseline="0">
                        <a:ln>
                          <a:noFill/>
                        </a:ln>
                        <a:solidFill>
                          <a:srgbClr val="000000"/>
                        </a:solidFill>
                        <a:effectLst/>
                        <a:latin typeface="Calibri" pitchFamily="34" charset="0"/>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Calibri" pitchFamily="34" charset="0"/>
                        </a:rPr>
                        <a:t>Completed</a:t>
                      </a:r>
                      <a:endParaRPr kumimoji="0" lang="ru-RU" sz="1600" b="1" i="0" u="none" strike="noStrike" cap="none" normalizeH="0" baseline="0">
                        <a:ln>
                          <a:noFill/>
                        </a:ln>
                        <a:solidFill>
                          <a:srgbClr val="000000"/>
                        </a:solidFill>
                        <a:effectLst/>
                        <a:latin typeface="Calibri" pitchFamily="34" charset="0"/>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extLst>
              </a:tr>
              <a:tr h="7245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a:ln>
                            <a:noFill/>
                          </a:ln>
                          <a:solidFill>
                            <a:srgbClr val="000000"/>
                          </a:solidFill>
                          <a:effectLst/>
                          <a:latin typeface="Calibri" pitchFamily="34" charset="0"/>
                        </a:rPr>
                        <a:t>2</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Calibri" pitchFamily="34" charset="0"/>
                        </a:rPr>
                        <a:t>Development of a device for mechanically removing pellets from the moderator chamber</a:t>
                      </a:r>
                      <a:r>
                        <a:rPr kumimoji="0" lang="ru-RU" sz="1600" b="0" i="0" u="none" strike="noStrike" cap="none" normalizeH="0" baseline="0">
                          <a:ln>
                            <a:noFill/>
                          </a:ln>
                          <a:solidFill>
                            <a:schemeClr val="tx1"/>
                          </a:solidFill>
                          <a:effectLst/>
                          <a:latin typeface="Calibri" pitchFamily="34" charset="0"/>
                        </a:rPr>
                        <a:t> </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Calibri" pitchFamily="34" charset="0"/>
                        </a:rPr>
                        <a:t>In progress</a:t>
                      </a:r>
                      <a:endParaRPr kumimoji="0" lang="ru-RU" sz="1600" b="1" i="0" u="none" strike="noStrike" cap="none" normalizeH="0" baseline="0">
                        <a:ln>
                          <a:noFill/>
                        </a:ln>
                        <a:solidFill>
                          <a:srgbClr val="000000"/>
                        </a:solidFill>
                        <a:effectLst/>
                        <a:latin typeface="Calibri" pitchFamily="34" charset="0"/>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extLst>
              </a:tr>
              <a:tr h="9392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a:ln>
                            <a:noFill/>
                          </a:ln>
                          <a:solidFill>
                            <a:srgbClr val="000000"/>
                          </a:solidFill>
                          <a:effectLst/>
                          <a:latin typeface="Calibri" pitchFamily="34" charset="0"/>
                        </a:rPr>
                        <a:t>3</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Calibri" pitchFamily="34" charset="0"/>
                        </a:rPr>
                        <a:t>Project development, manufacturing and preliminary installation of CM-201 (beamlines </a:t>
                      </a:r>
                      <a:r>
                        <a:rPr kumimoji="0" lang="en-US" sz="1600" b="1" i="0" u="none" strike="noStrike" cap="none" normalizeH="0" baseline="0" dirty="0">
                          <a:ln>
                            <a:noFill/>
                          </a:ln>
                          <a:solidFill>
                            <a:srgbClr val="000000"/>
                          </a:solidFill>
                          <a:effectLst/>
                          <a:latin typeface="Calibri" pitchFamily="34" charset="0"/>
                        </a:rPr>
                        <a:t>1, 4, 5, 6, 9</a:t>
                      </a:r>
                      <a:r>
                        <a:rPr kumimoji="0" lang="en-US" sz="1600" b="1" i="0" u="none" strike="noStrike" cap="none" normalizeH="0" baseline="0" dirty="0">
                          <a:ln>
                            <a:noFill/>
                          </a:ln>
                          <a:solidFill>
                            <a:schemeClr val="tx1"/>
                          </a:solidFill>
                          <a:effectLst/>
                          <a:latin typeface="Calibri" pitchFamily="34" charset="0"/>
                        </a:rPr>
                        <a:t>)</a:t>
                      </a:r>
                      <a:endParaRPr kumimoji="0" lang="ru-RU" sz="1600" b="1" i="0" u="none" strike="noStrike" cap="none" normalizeH="0" baseline="0" dirty="0">
                        <a:ln>
                          <a:noFill/>
                        </a:ln>
                        <a:solidFill>
                          <a:srgbClr val="000000"/>
                        </a:solidFill>
                        <a:effectLst/>
                        <a:latin typeface="Calibri" pitchFamily="34" charset="0"/>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Calibri" pitchFamily="34" charset="0"/>
                        </a:rPr>
                        <a:t>Completed</a:t>
                      </a:r>
                      <a:endParaRPr kumimoji="0" lang="ru-RU" sz="1600" b="1" i="0" u="none" strike="noStrike" cap="none" normalizeH="0" baseline="0">
                        <a:ln>
                          <a:noFill/>
                        </a:ln>
                        <a:solidFill>
                          <a:srgbClr val="000000"/>
                        </a:solidFill>
                        <a:effectLst/>
                        <a:latin typeface="Calibri" pitchFamily="34" charset="0"/>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extLst>
              </a:tr>
              <a:tr h="5470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a:ln>
                            <a:noFill/>
                          </a:ln>
                          <a:solidFill>
                            <a:srgbClr val="000000"/>
                          </a:solidFill>
                          <a:effectLst/>
                          <a:latin typeface="Calibri" pitchFamily="34" charset="0"/>
                        </a:rPr>
                        <a:t>4</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C09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Calibri" pitchFamily="34" charset="0"/>
                        </a:rPr>
                        <a:t>Development and construction of </a:t>
                      </a:r>
                      <a:r>
                        <a:rPr kumimoji="0" lang="en-US" sz="1600" b="1" i="0" u="none" strike="noStrike" cap="none" normalizeH="0" baseline="0" dirty="0" smtClean="0">
                          <a:ln>
                            <a:noFill/>
                          </a:ln>
                          <a:solidFill>
                            <a:srgbClr val="000000"/>
                          </a:solidFill>
                          <a:effectLst/>
                          <a:latin typeface="Calibri" pitchFamily="34" charset="0"/>
                        </a:rPr>
                        <a:t>CM-203</a:t>
                      </a:r>
                      <a:br>
                        <a:rPr kumimoji="0" lang="en-US" sz="1600" b="1" i="0" u="none" strike="noStrike" cap="none" normalizeH="0" baseline="0" dirty="0" smtClean="0">
                          <a:ln>
                            <a:noFill/>
                          </a:ln>
                          <a:solidFill>
                            <a:srgbClr val="000000"/>
                          </a:solidFill>
                          <a:effectLst/>
                          <a:latin typeface="Calibri" pitchFamily="34" charset="0"/>
                        </a:rPr>
                      </a:br>
                      <a:r>
                        <a:rPr kumimoji="0" lang="en-US" sz="1600" b="1" i="0" u="none" strike="noStrike" cap="none" normalizeH="0" baseline="0" dirty="0" smtClean="0">
                          <a:ln>
                            <a:noFill/>
                          </a:ln>
                          <a:solidFill>
                            <a:schemeClr val="tx1"/>
                          </a:solidFill>
                          <a:effectLst/>
                          <a:latin typeface="Calibri" pitchFamily="34" charset="0"/>
                        </a:rPr>
                        <a:t>(</a:t>
                      </a:r>
                      <a:r>
                        <a:rPr kumimoji="0" lang="en-US" sz="1600" b="1" i="0" u="none" strike="noStrike" cap="none" normalizeH="0" baseline="0" dirty="0" err="1" smtClean="0">
                          <a:ln>
                            <a:noFill/>
                          </a:ln>
                          <a:solidFill>
                            <a:schemeClr val="tx1"/>
                          </a:solidFill>
                          <a:effectLst/>
                          <a:latin typeface="Calibri" pitchFamily="34" charset="0"/>
                        </a:rPr>
                        <a:t>beamlines</a:t>
                      </a:r>
                      <a:r>
                        <a:rPr kumimoji="0" lang="en-US" sz="1600" b="1" i="0" u="none" strike="noStrike" cap="none" normalizeH="0" baseline="0" dirty="0" smtClean="0">
                          <a:ln>
                            <a:noFill/>
                          </a:ln>
                          <a:solidFill>
                            <a:schemeClr val="tx1"/>
                          </a:solidFill>
                          <a:effectLst/>
                          <a:latin typeface="Calibri" pitchFamily="34" charset="0"/>
                        </a:rPr>
                        <a:t> </a:t>
                      </a:r>
                      <a:r>
                        <a:rPr kumimoji="0" lang="en-US" sz="1600" b="1" i="0" u="none" strike="noStrike" cap="none" normalizeH="0" baseline="0" dirty="0">
                          <a:ln>
                            <a:noFill/>
                          </a:ln>
                          <a:solidFill>
                            <a:srgbClr val="000000"/>
                          </a:solidFill>
                          <a:effectLst/>
                          <a:latin typeface="Calibri" pitchFamily="34" charset="0"/>
                        </a:rPr>
                        <a:t>2, 3)</a:t>
                      </a:r>
                      <a:endParaRPr kumimoji="0" lang="ru-RU" sz="1600" b="1" i="0" u="none" strike="noStrike" cap="none" normalizeH="0" baseline="0" dirty="0">
                        <a:ln>
                          <a:noFill/>
                        </a:ln>
                        <a:solidFill>
                          <a:srgbClr val="000000"/>
                        </a:solidFill>
                        <a:effectLst/>
                        <a:latin typeface="Calibri" pitchFamily="34" charset="0"/>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C09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Calibri" pitchFamily="34" charset="0"/>
                        </a:rPr>
                        <a:t>Suspended</a:t>
                      </a:r>
                      <a:endParaRPr kumimoji="0" lang="ru-RU" sz="1600" b="1" i="0" u="none" strike="noStrike" cap="none" normalizeH="0" baseline="0" dirty="0">
                        <a:ln>
                          <a:noFill/>
                        </a:ln>
                        <a:solidFill>
                          <a:srgbClr val="000000"/>
                        </a:solidFill>
                        <a:effectLst/>
                        <a:latin typeface="Calibri" pitchFamily="34" charset="0"/>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C090"/>
                    </a:solidFill>
                  </a:tcPr>
                </a:tc>
                <a:extLst>
                  <a:ext uri="{0D108BD9-81ED-4DB2-BD59-A6C34878D82A}"/>
                </a:extLst>
              </a:tr>
              <a:tr h="53307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a:ln>
                            <a:noFill/>
                          </a:ln>
                          <a:solidFill>
                            <a:srgbClr val="000000"/>
                          </a:solidFill>
                          <a:effectLst/>
                          <a:latin typeface="Calibri" pitchFamily="34" charset="0"/>
                        </a:rPr>
                        <a:t>5</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Calibri" pitchFamily="34" charset="0"/>
                        </a:rPr>
                        <a:t>Studies of additives to reduce viscosity</a:t>
                      </a:r>
                      <a:endParaRPr kumimoji="0" lang="ru-RU" sz="1600" b="1" i="0" u="none" strike="noStrike" cap="none" normalizeH="0" baseline="0">
                        <a:ln>
                          <a:noFill/>
                        </a:ln>
                        <a:solidFill>
                          <a:srgbClr val="000000"/>
                        </a:solidFill>
                        <a:effectLst/>
                        <a:latin typeface="Calibri" pitchFamily="34" charset="0"/>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Calibri" pitchFamily="34" charset="0"/>
                        </a:rPr>
                        <a:t>Completed</a:t>
                      </a:r>
                      <a:endParaRPr kumimoji="0" lang="ru-RU" sz="1600" b="1" i="0" u="none" strike="noStrike" cap="none" normalizeH="0" baseline="0" dirty="0">
                        <a:ln>
                          <a:noFill/>
                        </a:ln>
                        <a:solidFill>
                          <a:srgbClr val="000000"/>
                        </a:solidFill>
                        <a:effectLst/>
                        <a:latin typeface="Calibri" pitchFamily="34" charset="0"/>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extLst>
              </a:tr>
              <a:tr h="5470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a:ln>
                            <a:noFill/>
                          </a:ln>
                          <a:solidFill>
                            <a:srgbClr val="000000"/>
                          </a:solidFill>
                          <a:effectLst/>
                          <a:latin typeface="Calibri" pitchFamily="34" charset="0"/>
                        </a:rPr>
                        <a:t>6</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Calibri" pitchFamily="34" charset="0"/>
                        </a:rPr>
                        <a:t>Development and commissioning of a new cryogenic system</a:t>
                      </a:r>
                      <a:endParaRPr kumimoji="0" lang="ru-RU" sz="1600" b="0" i="0" u="none" strike="noStrike" cap="none" normalizeH="0" baseline="0">
                        <a:ln>
                          <a:noFill/>
                        </a:ln>
                        <a:solidFill>
                          <a:schemeClr val="tx1"/>
                        </a:solidFill>
                        <a:effectLst/>
                        <a:latin typeface="Calibri" pitchFamily="34" charset="0"/>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Calibri" pitchFamily="34" charset="0"/>
                        </a:rPr>
                        <a:t>Completed</a:t>
                      </a:r>
                      <a:endParaRPr kumimoji="0" lang="ru-RU" sz="1600" b="1" i="0" u="none" strike="noStrike" cap="none" normalizeH="0" baseline="0" dirty="0">
                        <a:ln>
                          <a:noFill/>
                        </a:ln>
                        <a:solidFill>
                          <a:srgbClr val="000000"/>
                        </a:solidFill>
                        <a:effectLst/>
                        <a:latin typeface="Calibri" pitchFamily="34" charset="0"/>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extLst>
              </a:tr>
            </a:tbl>
          </a:graphicData>
        </a:graphic>
      </p:graphicFrame>
      <p:sp>
        <p:nvSpPr>
          <p:cNvPr id="8" name="Прямоугольник 7"/>
          <p:cNvSpPr/>
          <p:nvPr/>
        </p:nvSpPr>
        <p:spPr>
          <a:xfrm>
            <a:off x="184065" y="5672389"/>
            <a:ext cx="4637317" cy="923330"/>
          </a:xfrm>
          <a:prstGeom prst="rect">
            <a:avLst/>
          </a:prstGeom>
        </p:spPr>
        <p:txBody>
          <a:bodyPr wrap="square">
            <a:spAutoFit/>
          </a:bodyPr>
          <a:lstStyle/>
          <a:p>
            <a:r>
              <a:rPr lang="en-US" u="sng" dirty="0">
                <a:solidFill>
                  <a:srgbClr val="C00000"/>
                </a:solidFill>
              </a:rPr>
              <a:t>Recommendation.</a:t>
            </a:r>
            <a:r>
              <a:rPr lang="en-US" dirty="0">
                <a:solidFill>
                  <a:srgbClr val="C00000"/>
                </a:solidFill>
              </a:rPr>
              <a:t> The PAC recommends extension of this theme and project for 2020–2022.</a:t>
            </a:r>
            <a:endParaRPr lang="ru-RU" dirty="0">
              <a:solidFill>
                <a:srgbClr val="C00000"/>
              </a:solidFill>
            </a:endParaRPr>
          </a:p>
        </p:txBody>
      </p:sp>
    </p:spTree>
    <p:extLst>
      <p:ext uri="{BB962C8B-B14F-4D97-AF65-F5344CB8AC3E}">
        <p14:creationId xmlns:p14="http://schemas.microsoft.com/office/powerpoint/2010/main" val="167152393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925780" y="33267"/>
            <a:ext cx="8371609" cy="707886"/>
          </a:xfrm>
          <a:prstGeom prst="rect">
            <a:avLst/>
          </a:prstGeom>
        </p:spPr>
        <p:txBody>
          <a:bodyPr wrap="square">
            <a:spAutoFit/>
          </a:bodyPr>
          <a:lstStyle/>
          <a:p>
            <a:pPr algn="ctr"/>
            <a:r>
              <a:rPr lang="en-US" sz="2000" dirty="0">
                <a:solidFill>
                  <a:schemeClr val="bg1"/>
                </a:solidFill>
              </a:rPr>
              <a:t>P</a:t>
            </a:r>
            <a:r>
              <a:rPr lang="en-US" sz="2000" dirty="0" smtClean="0">
                <a:solidFill>
                  <a:schemeClr val="bg1"/>
                </a:solidFill>
              </a:rPr>
              <a:t>roposal </a:t>
            </a:r>
            <a:r>
              <a:rPr lang="en-US" sz="2000" dirty="0">
                <a:solidFill>
                  <a:schemeClr val="bg1"/>
                </a:solidFill>
              </a:rPr>
              <a:t>for the opening of a new theme “Development of the Conceptual Design of a New Advanced Neutron Source at JINR” </a:t>
            </a:r>
            <a:endParaRPr lang="ru-RU" sz="2000" dirty="0">
              <a:solidFill>
                <a:schemeClr val="bg1"/>
              </a:solidFill>
            </a:endParaRPr>
          </a:p>
        </p:txBody>
      </p:sp>
      <p:sp>
        <p:nvSpPr>
          <p:cNvPr id="4" name="Прямоугольник 3"/>
          <p:cNvSpPr/>
          <p:nvPr/>
        </p:nvSpPr>
        <p:spPr>
          <a:xfrm>
            <a:off x="10490466" y="343276"/>
            <a:ext cx="1441613" cy="369332"/>
          </a:xfrm>
          <a:prstGeom prst="rect">
            <a:avLst/>
          </a:prstGeom>
        </p:spPr>
        <p:txBody>
          <a:bodyPr wrap="none">
            <a:spAutoFit/>
          </a:bodyPr>
          <a:lstStyle/>
          <a:p>
            <a:r>
              <a:rPr lang="en-US" i="1" dirty="0">
                <a:solidFill>
                  <a:schemeClr val="bg1"/>
                </a:solidFill>
              </a:rPr>
              <a:t>V. </a:t>
            </a:r>
            <a:r>
              <a:rPr lang="en-US" i="1" dirty="0" err="1" smtClean="0">
                <a:solidFill>
                  <a:schemeClr val="bg1"/>
                </a:solidFill>
              </a:rPr>
              <a:t>Shvetsov</a:t>
            </a:r>
            <a:endParaRPr lang="ru-RU" i="1" dirty="0">
              <a:solidFill>
                <a:schemeClr val="bg1"/>
              </a:solidFill>
            </a:endParaRPr>
          </a:p>
        </p:txBody>
      </p:sp>
      <p:pic>
        <p:nvPicPr>
          <p:cNvPr id="5" name="Рисунок 4">
            <a:extLst>
              <a:ext uri="{FF2B5EF4-FFF2-40B4-BE49-F238E27FC236}">
                <a16:creationId xmlns:a16="http://schemas.microsoft.com/office/drawing/2014/main" xmlns="" id="{22AA67C5-0E8D-4A65-AF3D-D2CACA3996F2}"/>
              </a:ext>
            </a:extLst>
          </p:cNvPr>
          <p:cNvPicPr>
            <a:picLocks noChangeAspect="1"/>
          </p:cNvPicPr>
          <p:nvPr/>
        </p:nvPicPr>
        <p:blipFill rotWithShape="1">
          <a:blip r:embed="rId2">
            <a:alphaModFix/>
          </a:blip>
          <a:srcRect l="28227" r="22893" b="1"/>
          <a:stretch/>
        </p:blipFill>
        <p:spPr>
          <a:xfrm>
            <a:off x="0" y="1154502"/>
            <a:ext cx="4177144" cy="4806832"/>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6" name="Прямоугольник 5"/>
          <p:cNvSpPr/>
          <p:nvPr/>
        </p:nvSpPr>
        <p:spPr>
          <a:xfrm>
            <a:off x="4177144" y="928995"/>
            <a:ext cx="7342911" cy="954107"/>
          </a:xfrm>
          <a:prstGeom prst="rect">
            <a:avLst/>
          </a:prstGeom>
        </p:spPr>
        <p:txBody>
          <a:bodyPr wrap="square">
            <a:spAutoFit/>
          </a:bodyPr>
          <a:lstStyle/>
          <a:p>
            <a:r>
              <a:rPr lang="en-US" sz="1400" dirty="0">
                <a:solidFill>
                  <a:srgbClr val="003399"/>
                </a:solidFill>
              </a:rPr>
              <a:t>The PAC notes the significant progress achieved by the FLNP team in developing a technical justification for the concept of the new source. At the same time, it would like to draw the attention of the project leaders and FLNP Directorate to the necessity of developing a rationale for the scientific </a:t>
            </a:r>
            <a:r>
              <a:rPr lang="en-US" sz="1400" dirty="0" err="1">
                <a:solidFill>
                  <a:srgbClr val="003399"/>
                </a:solidFill>
              </a:rPr>
              <a:t>programme</a:t>
            </a:r>
            <a:r>
              <a:rPr lang="en-US" sz="1400" dirty="0">
                <a:solidFill>
                  <a:srgbClr val="003399"/>
                </a:solidFill>
              </a:rPr>
              <a:t> for the new source.</a:t>
            </a:r>
            <a:endParaRPr lang="ru-RU" sz="1400" dirty="0">
              <a:solidFill>
                <a:srgbClr val="003399"/>
              </a:solidFill>
            </a:endParaRPr>
          </a:p>
        </p:txBody>
      </p:sp>
      <p:sp>
        <p:nvSpPr>
          <p:cNvPr id="7" name="Прямоугольник 6"/>
          <p:cNvSpPr/>
          <p:nvPr/>
        </p:nvSpPr>
        <p:spPr>
          <a:xfrm>
            <a:off x="4177144" y="5129972"/>
            <a:ext cx="7893629" cy="1461939"/>
          </a:xfrm>
          <a:prstGeom prst="rect">
            <a:avLst/>
          </a:prstGeom>
        </p:spPr>
        <p:txBody>
          <a:bodyPr wrap="square">
            <a:spAutoFit/>
          </a:bodyPr>
          <a:lstStyle/>
          <a:p>
            <a:r>
              <a:rPr lang="en-US" sz="1400" u="sng" dirty="0">
                <a:solidFill>
                  <a:srgbClr val="003399"/>
                </a:solidFill>
              </a:rPr>
              <a:t>Recommendation.</a:t>
            </a:r>
            <a:r>
              <a:rPr lang="en-US" sz="1400" dirty="0">
                <a:solidFill>
                  <a:srgbClr val="003399"/>
                </a:solidFill>
              </a:rPr>
              <a:t> </a:t>
            </a:r>
            <a:r>
              <a:rPr lang="en-US" sz="1400" dirty="0" smtClean="0">
                <a:solidFill>
                  <a:srgbClr val="003399"/>
                </a:solidFill>
              </a:rPr>
              <a:t>The </a:t>
            </a:r>
            <a:r>
              <a:rPr lang="en-US" sz="1400" dirty="0">
                <a:solidFill>
                  <a:srgbClr val="003399"/>
                </a:solidFill>
              </a:rPr>
              <a:t>PAC supports this proposal and recommends the opening of </a:t>
            </a:r>
            <a:r>
              <a:rPr lang="en-US" sz="1400" dirty="0" smtClean="0">
                <a:solidFill>
                  <a:srgbClr val="003399"/>
                </a:solidFill>
              </a:rPr>
              <a:t>this </a:t>
            </a:r>
            <a:r>
              <a:rPr lang="en-US" sz="1400" dirty="0">
                <a:solidFill>
                  <a:srgbClr val="003399"/>
                </a:solidFill>
              </a:rPr>
              <a:t>new theme </a:t>
            </a:r>
            <a:r>
              <a:rPr lang="en-US" sz="1400" dirty="0" smtClean="0">
                <a:solidFill>
                  <a:srgbClr val="003399"/>
                </a:solidFill>
              </a:rPr>
              <a:t>for 2020–2022.</a:t>
            </a:r>
          </a:p>
          <a:p>
            <a:endParaRPr lang="en-US" sz="500" dirty="0">
              <a:solidFill>
                <a:srgbClr val="003399"/>
              </a:solidFill>
            </a:endParaRPr>
          </a:p>
          <a:p>
            <a:r>
              <a:rPr lang="en-US" sz="1400" dirty="0" smtClean="0">
                <a:solidFill>
                  <a:srgbClr val="003399"/>
                </a:solidFill>
              </a:rPr>
              <a:t>The </a:t>
            </a:r>
            <a:r>
              <a:rPr lang="en-US" sz="1400" dirty="0">
                <a:solidFill>
                  <a:srgbClr val="003399"/>
                </a:solidFill>
              </a:rPr>
              <a:t>PAC requests the theme leaders to define a management structure, clear deliverables, milestones, and a time schedule for this theme. </a:t>
            </a:r>
            <a:r>
              <a:rPr lang="en-US" sz="1400" dirty="0">
                <a:solidFill>
                  <a:srgbClr val="003399"/>
                </a:solidFill>
              </a:rPr>
              <a:t>The PAC expects progress reports from the FLNP Directorate and the Chairman of the Working Subgroup for Condensed Matter and Neutron Physics at each PAC meeting.</a:t>
            </a:r>
            <a:endParaRPr lang="ru-RU" sz="1400" dirty="0">
              <a:solidFill>
                <a:srgbClr val="003399"/>
              </a:solidFill>
            </a:endParaRPr>
          </a:p>
        </p:txBody>
      </p:sp>
      <p:pic>
        <p:nvPicPr>
          <p:cNvPr id="10" name="Рисунок 9" descr="D:\work\ИБР\ИБР-4\IBR-3D\28.03\react_v_betone.tif">
            <a:extLst>
              <a:ext uri="{FF2B5EF4-FFF2-40B4-BE49-F238E27FC236}">
                <a16:creationId xmlns:a16="http://schemas.microsoft.com/office/drawing/2014/main" xmlns="" id="{5EF102B8-A701-42E8-831A-661944BE4DB6}"/>
              </a:ext>
            </a:extLst>
          </p:cNvPr>
          <p:cNvPicPr>
            <a:picLocks noChangeAspect="1"/>
          </p:cNvPicPr>
          <p:nvPr/>
        </p:nvPicPr>
        <p:blipFill>
          <a:blip r:embed="rId3" cstate="print"/>
          <a:srcRect/>
          <a:stretch>
            <a:fillRect/>
          </a:stretch>
        </p:blipFill>
        <p:spPr bwMode="auto">
          <a:xfrm>
            <a:off x="4503954" y="2286617"/>
            <a:ext cx="1335736" cy="2396141"/>
          </a:xfrm>
          <a:prstGeom prst="rect">
            <a:avLst/>
          </a:prstGeom>
          <a:noFill/>
          <a:ln w="9525">
            <a:noFill/>
            <a:miter lim="800000"/>
            <a:headEnd/>
            <a:tailEnd/>
          </a:ln>
        </p:spPr>
      </p:pic>
      <p:graphicFrame>
        <p:nvGraphicFramePr>
          <p:cNvPr id="11" name="Таблица 10">
            <a:extLst>
              <a:ext uri="{FF2B5EF4-FFF2-40B4-BE49-F238E27FC236}">
                <a16:creationId xmlns:a16="http://schemas.microsoft.com/office/drawing/2014/main" xmlns="" id="{1595DD1D-9023-44CF-9F4C-E18E6AD3DD48}"/>
              </a:ext>
            </a:extLst>
          </p:cNvPr>
          <p:cNvGraphicFramePr>
            <a:graphicFrameLocks noGrp="1"/>
          </p:cNvGraphicFramePr>
          <p:nvPr>
            <p:extLst>
              <p:ext uri="{D42A27DB-BD31-4B8C-83A1-F6EECF244321}">
                <p14:modId xmlns:p14="http://schemas.microsoft.com/office/powerpoint/2010/main" val="992941679"/>
              </p:ext>
            </p:extLst>
          </p:nvPr>
        </p:nvGraphicFramePr>
        <p:xfrm>
          <a:off x="6038421" y="2309687"/>
          <a:ext cx="2323490" cy="2392296"/>
        </p:xfrm>
        <a:graphic>
          <a:graphicData uri="http://schemas.openxmlformats.org/drawingml/2006/table">
            <a:tbl>
              <a:tblPr firstRow="1" bandCol="1"/>
              <a:tblGrid>
                <a:gridCol w="1761191">
                  <a:extLst>
                    <a:ext uri="{9D8B030D-6E8A-4147-A177-3AD203B41FA5}">
                      <a16:colId xmlns:a16="http://schemas.microsoft.com/office/drawing/2014/main" xmlns="" val="20000"/>
                    </a:ext>
                  </a:extLst>
                </a:gridCol>
                <a:gridCol w="562299">
                  <a:extLst>
                    <a:ext uri="{9D8B030D-6E8A-4147-A177-3AD203B41FA5}">
                      <a16:colId xmlns:a16="http://schemas.microsoft.com/office/drawing/2014/main" xmlns="" val="20001"/>
                    </a:ext>
                  </a:extLst>
                </a:gridCol>
              </a:tblGrid>
              <a:tr h="199358">
                <a:tc>
                  <a:txBody>
                    <a:bodyPr/>
                    <a:lstStyle>
                      <a:lvl1pPr marL="0" algn="l" defTabSz="914400" rtl="0" eaLnBrk="1" latinLnBrk="0" hangingPunct="1">
                        <a:defRPr sz="1800" b="1" kern="1200">
                          <a:solidFill>
                            <a:schemeClr val="bg1"/>
                          </a:solidFill>
                          <a:latin typeface="Arial"/>
                          <a:cs typeface="Arial"/>
                        </a:defRPr>
                      </a:lvl1pPr>
                      <a:lvl2pPr marL="457200" algn="l" defTabSz="914400" rtl="0" eaLnBrk="1" latinLnBrk="0" hangingPunct="1">
                        <a:defRPr sz="1800" b="1" kern="1200">
                          <a:solidFill>
                            <a:schemeClr val="bg1"/>
                          </a:solidFill>
                          <a:latin typeface="Arial"/>
                          <a:cs typeface="Arial"/>
                        </a:defRPr>
                      </a:lvl2pPr>
                      <a:lvl3pPr marL="914400" algn="l" defTabSz="914400" rtl="0" eaLnBrk="1" latinLnBrk="0" hangingPunct="1">
                        <a:defRPr sz="1800" b="1" kern="1200">
                          <a:solidFill>
                            <a:schemeClr val="bg1"/>
                          </a:solidFill>
                          <a:latin typeface="Arial"/>
                          <a:cs typeface="Arial"/>
                        </a:defRPr>
                      </a:lvl3pPr>
                      <a:lvl4pPr marL="1371600" algn="l" defTabSz="914400" rtl="0" eaLnBrk="1" latinLnBrk="0" hangingPunct="1">
                        <a:defRPr sz="1800" b="1" kern="1200">
                          <a:solidFill>
                            <a:schemeClr val="bg1"/>
                          </a:solidFill>
                          <a:latin typeface="Arial"/>
                          <a:cs typeface="Arial"/>
                        </a:defRPr>
                      </a:lvl4pPr>
                      <a:lvl5pPr marL="1828800" algn="l" defTabSz="914400" rtl="0" eaLnBrk="1" latinLnBrk="0" hangingPunct="1">
                        <a:defRPr sz="1800" b="1" kern="1200">
                          <a:solidFill>
                            <a:schemeClr val="bg1"/>
                          </a:solidFill>
                          <a:latin typeface="Arial"/>
                          <a:cs typeface="Arial"/>
                        </a:defRPr>
                      </a:lvl5pPr>
                      <a:lvl6pPr marL="2286000" algn="l" defTabSz="914400" rtl="0" eaLnBrk="1" latinLnBrk="0" hangingPunct="1">
                        <a:defRPr sz="1800" b="1" kern="1200">
                          <a:solidFill>
                            <a:schemeClr val="bg1"/>
                          </a:solidFill>
                          <a:latin typeface="Arial"/>
                          <a:cs typeface="Arial"/>
                        </a:defRPr>
                      </a:lvl6pPr>
                      <a:lvl7pPr marL="2743200" algn="l" defTabSz="914400" rtl="0" eaLnBrk="1" latinLnBrk="0" hangingPunct="1">
                        <a:defRPr sz="1800" b="1" kern="1200">
                          <a:solidFill>
                            <a:schemeClr val="bg1"/>
                          </a:solidFill>
                          <a:latin typeface="Arial"/>
                          <a:cs typeface="Arial"/>
                        </a:defRPr>
                      </a:lvl7pPr>
                      <a:lvl8pPr marL="3200400" algn="l" defTabSz="914400" rtl="0" eaLnBrk="1" latinLnBrk="0" hangingPunct="1">
                        <a:defRPr sz="1800" b="1" kern="1200">
                          <a:solidFill>
                            <a:schemeClr val="bg1"/>
                          </a:solidFill>
                          <a:latin typeface="Arial"/>
                          <a:cs typeface="Arial"/>
                        </a:defRPr>
                      </a:lvl8pPr>
                      <a:lvl9pPr marL="3657600" algn="l" defTabSz="914400" rtl="0" eaLnBrk="1" latinLnBrk="0" hangingPunct="1">
                        <a:defRPr sz="1800" b="1" kern="1200">
                          <a:solidFill>
                            <a:schemeClr val="bg1"/>
                          </a:solidFill>
                          <a:latin typeface="Arial"/>
                          <a:cs typeface="Arial"/>
                        </a:defRPr>
                      </a:lvl9pPr>
                    </a:lstStyle>
                    <a:p>
                      <a:pPr indent="0" algn="l">
                        <a:lnSpc>
                          <a:spcPct val="100000"/>
                        </a:lnSpc>
                        <a:spcAft>
                          <a:spcPts val="0"/>
                        </a:spcAft>
                      </a:pPr>
                      <a:r>
                        <a:rPr lang="en-US" sz="600" dirty="0">
                          <a:solidFill>
                            <a:schemeClr val="bg1"/>
                          </a:solidFill>
                        </a:rPr>
                        <a:t>Parameter </a:t>
                      </a:r>
                      <a:endParaRPr lang="ru-RU" sz="600" dirty="0">
                        <a:solidFill>
                          <a:schemeClr val="bg1"/>
                        </a:solidFill>
                        <a:latin typeface="Arial" pitchFamily="34" charset="0"/>
                        <a:ea typeface="Times New Roman"/>
                        <a:cs typeface="Arial" pitchFamily="34" charset="0"/>
                      </a:endParaRPr>
                    </a:p>
                  </a:txBody>
                  <a:tcPr marL="27049" marR="27049" marT="0" marB="0" anchor="ctr">
                    <a:lnL w="9525" cap="flat" cmpd="sng" algn="ctr">
                      <a:solidFill>
                        <a:srgbClr val="3E87BD">
                          <a:shade val="95000"/>
                          <a:satMod val="105000"/>
                        </a:srgbClr>
                      </a:solidFill>
                      <a:prstDash val="solid"/>
                    </a:lnL>
                    <a:lnR w="12700" cap="flat" cmpd="sng" algn="ctr">
                      <a:solidFill>
                        <a:srgbClr val="FFFFFF"/>
                      </a:solidFill>
                      <a:prstDash val="solid"/>
                      <a:round/>
                      <a:headEnd type="none" w="med" len="med"/>
                      <a:tailEnd type="none" w="med" len="med"/>
                    </a:lnR>
                    <a:lnT w="9525" cap="flat" cmpd="sng" algn="ctr">
                      <a:solidFill>
                        <a:srgbClr val="3E87BD">
                          <a:shade val="95000"/>
                          <a:satMod val="105000"/>
                        </a:srgbClr>
                      </a:solidFill>
                      <a:prstDash val="soli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3E87BD"/>
                    </a:solidFill>
                  </a:tcPr>
                </a:tc>
                <a:tc>
                  <a:txBody>
                    <a:bodyPr/>
                    <a:lstStyle>
                      <a:lvl1pPr marL="0" algn="l" defTabSz="914400" rtl="0" eaLnBrk="1" latinLnBrk="0" hangingPunct="1">
                        <a:defRPr sz="1800" b="1" kern="1200">
                          <a:solidFill>
                            <a:schemeClr val="bg1"/>
                          </a:solidFill>
                          <a:latin typeface="Arial"/>
                          <a:cs typeface="Arial"/>
                        </a:defRPr>
                      </a:lvl1pPr>
                      <a:lvl2pPr marL="457200" algn="l" defTabSz="914400" rtl="0" eaLnBrk="1" latinLnBrk="0" hangingPunct="1">
                        <a:defRPr sz="1800" b="1" kern="1200">
                          <a:solidFill>
                            <a:schemeClr val="bg1"/>
                          </a:solidFill>
                          <a:latin typeface="Arial"/>
                          <a:cs typeface="Arial"/>
                        </a:defRPr>
                      </a:lvl2pPr>
                      <a:lvl3pPr marL="914400" algn="l" defTabSz="914400" rtl="0" eaLnBrk="1" latinLnBrk="0" hangingPunct="1">
                        <a:defRPr sz="1800" b="1" kern="1200">
                          <a:solidFill>
                            <a:schemeClr val="bg1"/>
                          </a:solidFill>
                          <a:latin typeface="Arial"/>
                          <a:cs typeface="Arial"/>
                        </a:defRPr>
                      </a:lvl3pPr>
                      <a:lvl4pPr marL="1371600" algn="l" defTabSz="914400" rtl="0" eaLnBrk="1" latinLnBrk="0" hangingPunct="1">
                        <a:defRPr sz="1800" b="1" kern="1200">
                          <a:solidFill>
                            <a:schemeClr val="bg1"/>
                          </a:solidFill>
                          <a:latin typeface="Arial"/>
                          <a:cs typeface="Arial"/>
                        </a:defRPr>
                      </a:lvl4pPr>
                      <a:lvl5pPr marL="1828800" algn="l" defTabSz="914400" rtl="0" eaLnBrk="1" latinLnBrk="0" hangingPunct="1">
                        <a:defRPr sz="1800" b="1" kern="1200">
                          <a:solidFill>
                            <a:schemeClr val="bg1"/>
                          </a:solidFill>
                          <a:latin typeface="Arial"/>
                          <a:cs typeface="Arial"/>
                        </a:defRPr>
                      </a:lvl5pPr>
                      <a:lvl6pPr marL="2286000" algn="l" defTabSz="914400" rtl="0" eaLnBrk="1" latinLnBrk="0" hangingPunct="1">
                        <a:defRPr sz="1800" b="1" kern="1200">
                          <a:solidFill>
                            <a:schemeClr val="bg1"/>
                          </a:solidFill>
                          <a:latin typeface="Arial"/>
                          <a:cs typeface="Arial"/>
                        </a:defRPr>
                      </a:lvl6pPr>
                      <a:lvl7pPr marL="2743200" algn="l" defTabSz="914400" rtl="0" eaLnBrk="1" latinLnBrk="0" hangingPunct="1">
                        <a:defRPr sz="1800" b="1" kern="1200">
                          <a:solidFill>
                            <a:schemeClr val="bg1"/>
                          </a:solidFill>
                          <a:latin typeface="Arial"/>
                          <a:cs typeface="Arial"/>
                        </a:defRPr>
                      </a:lvl7pPr>
                      <a:lvl8pPr marL="3200400" algn="l" defTabSz="914400" rtl="0" eaLnBrk="1" latinLnBrk="0" hangingPunct="1">
                        <a:defRPr sz="1800" b="1" kern="1200">
                          <a:solidFill>
                            <a:schemeClr val="bg1"/>
                          </a:solidFill>
                          <a:latin typeface="Arial"/>
                          <a:cs typeface="Arial"/>
                        </a:defRPr>
                      </a:lvl8pPr>
                      <a:lvl9pPr marL="3657600" algn="l" defTabSz="914400" rtl="0" eaLnBrk="1" latinLnBrk="0" hangingPunct="1">
                        <a:defRPr sz="1800" b="1" kern="1200">
                          <a:solidFill>
                            <a:schemeClr val="bg1"/>
                          </a:solidFill>
                          <a:latin typeface="Arial"/>
                          <a:cs typeface="Arial"/>
                        </a:defRPr>
                      </a:lvl9pPr>
                    </a:lstStyle>
                    <a:p>
                      <a:pPr indent="0" algn="ctr">
                        <a:lnSpc>
                          <a:spcPct val="100000"/>
                        </a:lnSpc>
                        <a:spcAft>
                          <a:spcPts val="0"/>
                        </a:spcAft>
                      </a:pPr>
                      <a:r>
                        <a:rPr lang="en-US" sz="600" dirty="0">
                          <a:solidFill>
                            <a:schemeClr val="bg1"/>
                          </a:solidFill>
                        </a:rPr>
                        <a:t>Value</a:t>
                      </a:r>
                      <a:endParaRPr lang="ru-RU" sz="600" dirty="0">
                        <a:solidFill>
                          <a:schemeClr val="bg1"/>
                        </a:solidFill>
                        <a:latin typeface="Arial" pitchFamily="34" charset="0"/>
                        <a:ea typeface="Times New Roman"/>
                        <a:cs typeface="Arial" pitchFamily="34" charset="0"/>
                      </a:endParaRPr>
                    </a:p>
                  </a:txBody>
                  <a:tcPr marL="27049" marR="27049" marT="0" marB="0" anchor="ctr">
                    <a:lnL w="12700" cap="flat" cmpd="sng" algn="ctr">
                      <a:solidFill>
                        <a:srgbClr val="FFFFFF"/>
                      </a:solidFill>
                      <a:prstDash val="solid"/>
                      <a:round/>
                      <a:headEnd type="none" w="med" len="med"/>
                      <a:tailEnd type="none" w="med" len="med"/>
                    </a:lnL>
                    <a:lnR w="9525" cap="flat" cmpd="sng" algn="ctr">
                      <a:solidFill>
                        <a:srgbClr val="3E87BD">
                          <a:shade val="95000"/>
                          <a:satMod val="105000"/>
                        </a:srgbClr>
                      </a:solidFill>
                      <a:prstDash val="solid"/>
                    </a:lnR>
                    <a:lnT w="9525" cap="flat" cmpd="sng" algn="ctr">
                      <a:solidFill>
                        <a:srgbClr val="3E87BD">
                          <a:shade val="95000"/>
                          <a:satMod val="105000"/>
                        </a:srgbClr>
                      </a:solidFill>
                      <a:prstDash val="soli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3E87BD"/>
                    </a:solidFill>
                  </a:tcPr>
                </a:tc>
                <a:extLst>
                  <a:ext uri="{0D108BD9-81ED-4DB2-BD59-A6C34878D82A}">
                    <a16:rowId xmlns:a16="http://schemas.microsoft.com/office/drawing/2014/main" xmlns="" val="10000"/>
                  </a:ext>
                </a:extLst>
              </a:tr>
              <a:tr h="199358">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600" dirty="0"/>
                        <a:t>1 </a:t>
                      </a:r>
                      <a:r>
                        <a:rPr lang="en-US" sz="600" dirty="0"/>
                        <a:t>Average thermal power, MW</a:t>
                      </a:r>
                      <a:endParaRPr lang="ru-RU" sz="600" dirty="0">
                        <a:latin typeface="Arial" pitchFamily="34" charset="0"/>
                        <a:ea typeface="Times New Roman"/>
                        <a:cs typeface="Arial" pitchFamily="34" charset="0"/>
                      </a:endParaRPr>
                    </a:p>
                  </a:txBody>
                  <a:tcPr marL="27049" marR="27049"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600" dirty="0"/>
                        <a:t>15</a:t>
                      </a:r>
                      <a:endParaRPr lang="ru-RU" sz="600" dirty="0">
                        <a:latin typeface="Arial" pitchFamily="34" charset="0"/>
                        <a:ea typeface="Times New Roman"/>
                        <a:cs typeface="Arial" pitchFamily="34" charset="0"/>
                      </a:endParaRPr>
                    </a:p>
                  </a:txBody>
                  <a:tcPr marL="27049" marR="27049"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199358">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600" dirty="0"/>
                        <a:t>2 </a:t>
                      </a:r>
                      <a:r>
                        <a:rPr lang="en-US" sz="600" dirty="0"/>
                        <a:t>Operational mode</a:t>
                      </a:r>
                      <a:endParaRPr lang="ru-RU" sz="600" dirty="0">
                        <a:latin typeface="Arial" pitchFamily="34" charset="0"/>
                        <a:ea typeface="Times New Roman"/>
                        <a:cs typeface="Arial" pitchFamily="34" charset="0"/>
                      </a:endParaRPr>
                    </a:p>
                  </a:txBody>
                  <a:tcPr marL="27049" marR="27049"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en-US" sz="600" dirty="0"/>
                        <a:t>pulsed</a:t>
                      </a:r>
                      <a:endParaRPr lang="ru-RU" sz="600" dirty="0">
                        <a:latin typeface="Arial" pitchFamily="34" charset="0"/>
                        <a:ea typeface="Times New Roman"/>
                        <a:cs typeface="Arial" pitchFamily="34" charset="0"/>
                      </a:endParaRPr>
                    </a:p>
                  </a:txBody>
                  <a:tcPr marL="27049" marR="27049"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199358">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600" dirty="0"/>
                        <a:t>3 </a:t>
                      </a:r>
                      <a:r>
                        <a:rPr lang="en-US" sz="600" dirty="0"/>
                        <a:t>Repetition rate, Hz</a:t>
                      </a:r>
                      <a:endParaRPr lang="ru-RU" sz="600" dirty="0">
                        <a:latin typeface="Arial" pitchFamily="34" charset="0"/>
                        <a:ea typeface="Times New Roman"/>
                        <a:cs typeface="Arial" pitchFamily="34" charset="0"/>
                      </a:endParaRPr>
                    </a:p>
                  </a:txBody>
                  <a:tcPr marL="27049" marR="27049"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600" dirty="0"/>
                        <a:t>10</a:t>
                      </a:r>
                      <a:endParaRPr lang="ru-RU" sz="600" dirty="0">
                        <a:latin typeface="Arial" pitchFamily="34" charset="0"/>
                        <a:ea typeface="Times New Roman"/>
                        <a:cs typeface="Arial" pitchFamily="34" charset="0"/>
                      </a:endParaRPr>
                    </a:p>
                  </a:txBody>
                  <a:tcPr marL="27049" marR="27049"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199358">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600" dirty="0"/>
                        <a:t>4 </a:t>
                      </a:r>
                      <a:r>
                        <a:rPr lang="en-US" sz="600" dirty="0"/>
                        <a:t>Fuel</a:t>
                      </a:r>
                      <a:endParaRPr lang="ru-RU" sz="600" dirty="0">
                        <a:latin typeface="Arial" pitchFamily="34" charset="0"/>
                        <a:ea typeface="Times New Roman"/>
                        <a:cs typeface="Arial" pitchFamily="34" charset="0"/>
                      </a:endParaRPr>
                    </a:p>
                  </a:txBody>
                  <a:tcPr marL="27049" marR="27049"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600" dirty="0" err="1"/>
                        <a:t>NpN</a:t>
                      </a:r>
                      <a:endParaRPr lang="ru-RU" sz="600" dirty="0">
                        <a:latin typeface="Arial" pitchFamily="34" charset="0"/>
                        <a:ea typeface="Times New Roman"/>
                        <a:cs typeface="Arial" pitchFamily="34" charset="0"/>
                      </a:endParaRPr>
                    </a:p>
                  </a:txBody>
                  <a:tcPr marL="27049" marR="27049"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199358">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en-US" sz="600" dirty="0"/>
                        <a:t>5 Coolant</a:t>
                      </a:r>
                      <a:endParaRPr lang="ru-RU" sz="600" dirty="0">
                        <a:latin typeface="Arial" pitchFamily="34" charset="0"/>
                        <a:ea typeface="Times New Roman"/>
                        <a:cs typeface="Arial" pitchFamily="34" charset="0"/>
                      </a:endParaRPr>
                    </a:p>
                  </a:txBody>
                  <a:tcPr marL="27049" marR="27049"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600" dirty="0" err="1"/>
                        <a:t>Na</a:t>
                      </a:r>
                      <a:endParaRPr lang="ru-RU" sz="600" dirty="0">
                        <a:latin typeface="Arial" pitchFamily="34" charset="0"/>
                        <a:ea typeface="Times New Roman"/>
                        <a:cs typeface="Arial" pitchFamily="34" charset="0"/>
                      </a:endParaRPr>
                    </a:p>
                  </a:txBody>
                  <a:tcPr marL="27049" marR="27049"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199358">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600" dirty="0"/>
                        <a:t>6 </a:t>
                      </a:r>
                      <a:r>
                        <a:rPr lang="en-US" sz="600" dirty="0"/>
                        <a:t>Inlet temperature of the coolant</a:t>
                      </a:r>
                      <a:r>
                        <a:rPr lang="ru-RU" sz="600" dirty="0"/>
                        <a:t>, </a:t>
                      </a:r>
                      <a:r>
                        <a:rPr lang="ru-RU" sz="600" baseline="30000" dirty="0"/>
                        <a:t>0</a:t>
                      </a:r>
                      <a:r>
                        <a:rPr lang="ru-RU" sz="600" dirty="0"/>
                        <a:t>С</a:t>
                      </a:r>
                      <a:endParaRPr lang="ru-RU" sz="600" dirty="0">
                        <a:latin typeface="Arial" pitchFamily="34" charset="0"/>
                        <a:ea typeface="Times New Roman"/>
                        <a:cs typeface="Arial" pitchFamily="34" charset="0"/>
                      </a:endParaRPr>
                    </a:p>
                  </a:txBody>
                  <a:tcPr marL="27049" marR="27049"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600" dirty="0"/>
                        <a:t>290</a:t>
                      </a:r>
                      <a:endParaRPr lang="ru-RU" sz="600" dirty="0">
                        <a:latin typeface="Arial" pitchFamily="34" charset="0"/>
                        <a:ea typeface="Times New Roman"/>
                        <a:cs typeface="Arial" pitchFamily="34" charset="0"/>
                      </a:endParaRPr>
                    </a:p>
                  </a:txBody>
                  <a:tcPr marL="27049" marR="27049"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199358">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600" dirty="0"/>
                        <a:t>7 </a:t>
                      </a:r>
                      <a:r>
                        <a:rPr lang="en-US" sz="600" dirty="0"/>
                        <a:t>Outlet temperature of the coolant</a:t>
                      </a:r>
                      <a:r>
                        <a:rPr lang="ru-RU" sz="600" dirty="0"/>
                        <a:t>, </a:t>
                      </a:r>
                      <a:r>
                        <a:rPr lang="ru-RU" sz="600" baseline="30000" dirty="0"/>
                        <a:t>0</a:t>
                      </a:r>
                      <a:r>
                        <a:rPr lang="ru-RU" sz="600" dirty="0"/>
                        <a:t>С</a:t>
                      </a:r>
                      <a:endParaRPr lang="ru-RU" sz="600" dirty="0">
                        <a:latin typeface="Arial" pitchFamily="34" charset="0"/>
                        <a:ea typeface="Times New Roman"/>
                        <a:cs typeface="Arial" pitchFamily="34" charset="0"/>
                      </a:endParaRPr>
                    </a:p>
                  </a:txBody>
                  <a:tcPr marL="27049" marR="27049"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600" dirty="0"/>
                        <a:t>391</a:t>
                      </a:r>
                      <a:endParaRPr lang="ru-RU" sz="600" dirty="0">
                        <a:latin typeface="Arial" pitchFamily="34" charset="0"/>
                        <a:ea typeface="Times New Roman"/>
                        <a:cs typeface="Arial" pitchFamily="34" charset="0"/>
                      </a:endParaRPr>
                    </a:p>
                  </a:txBody>
                  <a:tcPr marL="27049" marR="27049"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199358">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600" dirty="0"/>
                        <a:t>8 </a:t>
                      </a:r>
                      <a:r>
                        <a:rPr lang="en-US" sz="600" dirty="0"/>
                        <a:t>Coolant flow through ½ of the core</a:t>
                      </a:r>
                      <a:r>
                        <a:rPr lang="ru-RU" sz="600" baseline="0" dirty="0"/>
                        <a:t>, </a:t>
                      </a:r>
                      <a:r>
                        <a:rPr lang="en-US" sz="600" baseline="0" dirty="0"/>
                        <a:t>kg</a:t>
                      </a:r>
                      <a:r>
                        <a:rPr lang="ru-RU" sz="600" baseline="0" dirty="0"/>
                        <a:t>/</a:t>
                      </a:r>
                      <a:r>
                        <a:rPr lang="en-US" sz="600" baseline="0" dirty="0"/>
                        <a:t>s</a:t>
                      </a:r>
                      <a:endParaRPr lang="ru-RU" sz="600" dirty="0">
                        <a:latin typeface="Arial" pitchFamily="34" charset="0"/>
                        <a:ea typeface="Times New Roman"/>
                        <a:cs typeface="Arial" pitchFamily="34" charset="0"/>
                      </a:endParaRPr>
                    </a:p>
                  </a:txBody>
                  <a:tcPr marL="27049" marR="27049"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600" dirty="0"/>
                        <a:t>58</a:t>
                      </a:r>
                      <a:endParaRPr lang="ru-RU" sz="600" dirty="0">
                        <a:latin typeface="Arial" pitchFamily="34" charset="0"/>
                        <a:ea typeface="Times New Roman"/>
                        <a:cs typeface="Arial" pitchFamily="34" charset="0"/>
                      </a:endParaRPr>
                    </a:p>
                  </a:txBody>
                  <a:tcPr marL="27049" marR="27049"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r h="199358">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600" dirty="0"/>
                        <a:t>9 </a:t>
                      </a:r>
                      <a:r>
                        <a:rPr lang="en-US" sz="600" dirty="0"/>
                        <a:t>Pressure drop across the core</a:t>
                      </a:r>
                      <a:r>
                        <a:rPr lang="ru-RU" sz="600" dirty="0"/>
                        <a:t>, </a:t>
                      </a:r>
                      <a:r>
                        <a:rPr lang="en-US" sz="600" dirty="0"/>
                        <a:t>Pa</a:t>
                      </a:r>
                      <a:endParaRPr lang="ru-RU" sz="600" dirty="0">
                        <a:latin typeface="Arial" pitchFamily="34" charset="0"/>
                        <a:ea typeface="Times New Roman"/>
                        <a:cs typeface="Arial" pitchFamily="34" charset="0"/>
                      </a:endParaRPr>
                    </a:p>
                  </a:txBody>
                  <a:tcPr marL="27049" marR="27049"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600" dirty="0"/>
                        <a:t>0,33·10</a:t>
                      </a:r>
                      <a:r>
                        <a:rPr lang="ru-RU" sz="600" baseline="30000" dirty="0"/>
                        <a:t>5</a:t>
                      </a:r>
                      <a:endParaRPr lang="ru-RU" sz="600" dirty="0">
                        <a:latin typeface="Arial" pitchFamily="34" charset="0"/>
                        <a:ea typeface="Times New Roman"/>
                        <a:cs typeface="Arial" pitchFamily="34" charset="0"/>
                      </a:endParaRPr>
                    </a:p>
                  </a:txBody>
                  <a:tcPr marL="27049" marR="27049"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r h="199358">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600" dirty="0"/>
                        <a:t>10</a:t>
                      </a:r>
                      <a:r>
                        <a:rPr lang="en-US" sz="600" dirty="0"/>
                        <a:t> Fast neutrons flux density on the reactor vessel</a:t>
                      </a:r>
                      <a:r>
                        <a:rPr lang="ru-RU" sz="600" baseline="0" dirty="0"/>
                        <a:t>, </a:t>
                      </a:r>
                      <a:r>
                        <a:rPr lang="ru-RU" sz="600" dirty="0"/>
                        <a:t>10</a:t>
                      </a:r>
                      <a:r>
                        <a:rPr lang="ru-RU" sz="600" baseline="30000" dirty="0"/>
                        <a:t>14</a:t>
                      </a:r>
                      <a:r>
                        <a:rPr lang="ru-RU" sz="600" dirty="0"/>
                        <a:t> </a:t>
                      </a:r>
                      <a:r>
                        <a:rPr lang="en-US" sz="600" dirty="0"/>
                        <a:t>n</a:t>
                      </a:r>
                      <a:r>
                        <a:rPr lang="ru-RU" sz="600" dirty="0"/>
                        <a:t>/</a:t>
                      </a:r>
                      <a:r>
                        <a:rPr lang="en-US" sz="600" dirty="0"/>
                        <a:t>cm</a:t>
                      </a:r>
                      <a:r>
                        <a:rPr lang="en-US" sz="600" baseline="30000" dirty="0"/>
                        <a:t>2</a:t>
                      </a:r>
                      <a:r>
                        <a:rPr lang="ru-RU" sz="600" dirty="0"/>
                        <a:t>·</a:t>
                      </a:r>
                      <a:r>
                        <a:rPr lang="en-US" sz="600" dirty="0"/>
                        <a:t>s</a:t>
                      </a:r>
                      <a:r>
                        <a:rPr lang="ru-RU" sz="600" baseline="30000" dirty="0"/>
                        <a:t>1 </a:t>
                      </a:r>
                      <a:endParaRPr lang="ru-RU" sz="600" dirty="0">
                        <a:latin typeface="+mn-lt"/>
                        <a:ea typeface="Times New Roman"/>
                        <a:cs typeface="Arial" pitchFamily="34" charset="0"/>
                      </a:endParaRPr>
                    </a:p>
                  </a:txBody>
                  <a:tcPr marL="27049" marR="27049"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600" dirty="0"/>
                        <a:t>5,7</a:t>
                      </a:r>
                      <a:endParaRPr lang="ru-RU" sz="600" dirty="0">
                        <a:latin typeface="+mn-lt"/>
                        <a:ea typeface="Times New Roman"/>
                        <a:cs typeface="Arial" pitchFamily="34" charset="0"/>
                      </a:endParaRPr>
                    </a:p>
                  </a:txBody>
                  <a:tcPr marL="27049" marR="27049"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0"/>
                  </a:ext>
                </a:extLst>
              </a:tr>
              <a:tr h="199358">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600" dirty="0"/>
                        <a:t>11 </a:t>
                      </a:r>
                      <a:r>
                        <a:rPr lang="en-US" sz="600" dirty="0"/>
                        <a:t>Fluence on the reactor vessel for </a:t>
                      </a:r>
                      <a:r>
                        <a:rPr lang="ru-RU" sz="600" dirty="0"/>
                        <a:t>20 000 </a:t>
                      </a:r>
                      <a:r>
                        <a:rPr lang="en-US" sz="600" dirty="0"/>
                        <a:t>hours</a:t>
                      </a:r>
                      <a:r>
                        <a:rPr lang="ru-RU" sz="600" dirty="0"/>
                        <a:t>, </a:t>
                      </a:r>
                      <a:r>
                        <a:rPr lang="en-US" sz="600" dirty="0"/>
                        <a:t>n</a:t>
                      </a:r>
                      <a:r>
                        <a:rPr lang="ru-RU" sz="600" dirty="0"/>
                        <a:t>/</a:t>
                      </a:r>
                      <a:r>
                        <a:rPr lang="en-US" sz="600" dirty="0"/>
                        <a:t>cm</a:t>
                      </a:r>
                      <a:r>
                        <a:rPr lang="ru-RU" sz="600" baseline="30000" dirty="0"/>
                        <a:t>2</a:t>
                      </a:r>
                      <a:endParaRPr lang="ru-RU" sz="600" dirty="0">
                        <a:latin typeface="+mn-lt"/>
                        <a:ea typeface="Times New Roman"/>
                        <a:cs typeface="Arial" pitchFamily="34" charset="0"/>
                      </a:endParaRPr>
                    </a:p>
                  </a:txBody>
                  <a:tcPr marL="27049" marR="27049"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9525" cap="flat" cmpd="sng" algn="ctr">
                      <a:solidFill>
                        <a:srgbClr val="3E87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600" dirty="0"/>
                        <a:t>4,1·10</a:t>
                      </a:r>
                      <a:r>
                        <a:rPr lang="ru-RU" sz="600" baseline="30000" dirty="0"/>
                        <a:t>22</a:t>
                      </a:r>
                      <a:endParaRPr lang="ru-RU" sz="600" dirty="0">
                        <a:latin typeface="+mn-lt"/>
                        <a:ea typeface="Times New Roman"/>
                        <a:cs typeface="Arial" pitchFamily="34" charset="0"/>
                      </a:endParaRPr>
                    </a:p>
                  </a:txBody>
                  <a:tcPr marL="27049" marR="27049"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9525" cap="flat" cmpd="sng" algn="ctr">
                      <a:solidFill>
                        <a:srgbClr val="3E87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10011"/>
                  </a:ext>
                </a:extLst>
              </a:tr>
            </a:tbl>
          </a:graphicData>
        </a:graphic>
      </p:graphicFrame>
      <p:sp>
        <p:nvSpPr>
          <p:cNvPr id="13" name="TextBox 12"/>
          <p:cNvSpPr txBox="1"/>
          <p:nvPr/>
        </p:nvSpPr>
        <p:spPr>
          <a:xfrm>
            <a:off x="4761611" y="1959075"/>
            <a:ext cx="2871299" cy="307777"/>
          </a:xfrm>
          <a:prstGeom prst="rect">
            <a:avLst/>
          </a:prstGeom>
          <a:noFill/>
        </p:spPr>
        <p:txBody>
          <a:bodyPr wrap="none" rtlCol="0">
            <a:spAutoFit/>
          </a:bodyPr>
          <a:lstStyle/>
          <a:p>
            <a:r>
              <a:rPr lang="en-US" sz="1400" b="1" dirty="0"/>
              <a:t>Basic parameters of the reactor</a:t>
            </a:r>
            <a:endParaRPr lang="ru-RU" sz="1400" b="1" dirty="0"/>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93270" y="2295428"/>
            <a:ext cx="3515039" cy="1867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TextBox 40"/>
          <p:cNvSpPr txBox="1"/>
          <p:nvPr/>
        </p:nvSpPr>
        <p:spPr>
          <a:xfrm>
            <a:off x="8493270" y="1980252"/>
            <a:ext cx="2733441" cy="307777"/>
          </a:xfrm>
          <a:prstGeom prst="rect">
            <a:avLst/>
          </a:prstGeom>
          <a:noFill/>
        </p:spPr>
        <p:txBody>
          <a:bodyPr wrap="none" rtlCol="0">
            <a:spAutoFit/>
          </a:bodyPr>
          <a:lstStyle/>
          <a:p>
            <a:r>
              <a:rPr lang="en-US" sz="1400" b="1" dirty="0" smtClean="0"/>
              <a:t>Project roadmap (preliminary)</a:t>
            </a:r>
            <a:endParaRPr lang="ru-RU" sz="1400" b="1" dirty="0"/>
          </a:p>
        </p:txBody>
      </p:sp>
      <p:sp>
        <p:nvSpPr>
          <p:cNvPr id="44" name="Заголовок 7">
            <a:extLst>
              <a:ext uri="{FF2B5EF4-FFF2-40B4-BE49-F238E27FC236}">
                <a16:creationId xmlns:a16="http://schemas.microsoft.com/office/drawing/2014/main" xmlns="" id="{F7E3F29A-D5D4-4B2B-8C53-0F41580CB197}"/>
              </a:ext>
            </a:extLst>
          </p:cNvPr>
          <p:cNvSpPr txBox="1">
            <a:spLocks/>
          </p:cNvSpPr>
          <p:nvPr/>
        </p:nvSpPr>
        <p:spPr>
          <a:xfrm>
            <a:off x="8502796" y="4138012"/>
            <a:ext cx="3698730" cy="63721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n-US" sz="900" b="1" dirty="0" smtClean="0"/>
              <a:t>At present we have contract with NIKIET on feasibility</a:t>
            </a:r>
            <a:br>
              <a:rPr lang="en-US" sz="900" b="1" dirty="0" smtClean="0"/>
            </a:br>
            <a:r>
              <a:rPr lang="en-US" sz="900" b="1" dirty="0" smtClean="0"/>
              <a:t>study of the: </a:t>
            </a:r>
            <a:endParaRPr lang="ru-RU" sz="900" b="1" dirty="0"/>
          </a:p>
        </p:txBody>
      </p:sp>
      <p:sp>
        <p:nvSpPr>
          <p:cNvPr id="45" name="Объект 8">
            <a:extLst>
              <a:ext uri="{FF2B5EF4-FFF2-40B4-BE49-F238E27FC236}">
                <a16:creationId xmlns:a16="http://schemas.microsoft.com/office/drawing/2014/main" xmlns="" id="{B9ABAED1-551D-4C2E-B1F1-A8E953870693}"/>
              </a:ext>
            </a:extLst>
          </p:cNvPr>
          <p:cNvSpPr txBox="1">
            <a:spLocks/>
          </p:cNvSpPr>
          <p:nvPr/>
        </p:nvSpPr>
        <p:spPr>
          <a:xfrm>
            <a:off x="8382001" y="4472496"/>
            <a:ext cx="3712004" cy="714626"/>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indent="-165100" algn="just">
              <a:spcBef>
                <a:spcPts val="0"/>
              </a:spcBef>
            </a:pPr>
            <a:r>
              <a:rPr lang="en-US" sz="900" dirty="0" smtClean="0">
                <a:solidFill>
                  <a:srgbClr val="002060"/>
                </a:solidFill>
              </a:rPr>
              <a:t>Pulsed reactor with mechanical modulation of reactivity, based on </a:t>
            </a:r>
            <a:r>
              <a:rPr lang="en-US" sz="900" dirty="0" err="1" smtClean="0">
                <a:solidFill>
                  <a:srgbClr val="002060"/>
                </a:solidFill>
              </a:rPr>
              <a:t>Np</a:t>
            </a:r>
            <a:r>
              <a:rPr lang="en-US" sz="900" dirty="0" smtClean="0">
                <a:solidFill>
                  <a:srgbClr val="002060"/>
                </a:solidFill>
              </a:rPr>
              <a:t> fuel</a:t>
            </a:r>
          </a:p>
          <a:p>
            <a:pPr indent="-165100" algn="just">
              <a:spcBef>
                <a:spcPts val="0"/>
              </a:spcBef>
            </a:pPr>
            <a:r>
              <a:rPr lang="en-US" sz="900" dirty="0" smtClean="0">
                <a:solidFill>
                  <a:srgbClr val="002060"/>
                </a:solidFill>
              </a:rPr>
              <a:t>ADS with mechanical modulation of reactivity (super booster), based on PuO</a:t>
            </a:r>
            <a:r>
              <a:rPr lang="en-US" sz="900" baseline="-25000" dirty="0" smtClean="0">
                <a:solidFill>
                  <a:srgbClr val="002060"/>
                </a:solidFill>
              </a:rPr>
              <a:t>2 </a:t>
            </a:r>
            <a:r>
              <a:rPr lang="en-US" sz="900" dirty="0" smtClean="0">
                <a:solidFill>
                  <a:srgbClr val="002060"/>
                </a:solidFill>
              </a:rPr>
              <a:t>fuel</a:t>
            </a:r>
            <a:endParaRPr lang="ru-RU" sz="900" baseline="-25000" dirty="0">
              <a:solidFill>
                <a:srgbClr val="002060"/>
              </a:solidFill>
            </a:endParaRPr>
          </a:p>
        </p:txBody>
      </p:sp>
    </p:spTree>
    <p:extLst>
      <p:ext uri="{BB962C8B-B14F-4D97-AF65-F5344CB8AC3E}">
        <p14:creationId xmlns:p14="http://schemas.microsoft.com/office/powerpoint/2010/main" val="219136711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80266" y="965722"/>
            <a:ext cx="6096000" cy="1754326"/>
          </a:xfrm>
          <a:prstGeom prst="rect">
            <a:avLst/>
          </a:prstGeom>
        </p:spPr>
        <p:txBody>
          <a:bodyPr>
            <a:spAutoFit/>
          </a:bodyPr>
          <a:lstStyle/>
          <a:p>
            <a:r>
              <a:rPr lang="en-US" sz="1200" dirty="0">
                <a:solidFill>
                  <a:srgbClr val="003399"/>
                </a:solidFill>
              </a:rPr>
              <a:t>The PAC heard the status and recent developments of the JINR–SOLARIS collaboration to develop the joint facility for structural research using synchrotron X-rays and a proposal for opening </a:t>
            </a:r>
            <a:r>
              <a:rPr lang="en-US" sz="1200" b="1" dirty="0">
                <a:solidFill>
                  <a:srgbClr val="003399"/>
                </a:solidFill>
              </a:rPr>
              <a:t>a new theme “Development of the SOLCRYS Structural Research Laboratory at the SOLARIS National Synchrotron Radiation Centre” </a:t>
            </a:r>
            <a:r>
              <a:rPr lang="en-US" sz="1200" dirty="0">
                <a:solidFill>
                  <a:srgbClr val="003399"/>
                </a:solidFill>
              </a:rPr>
              <a:t>presented by N. </a:t>
            </a:r>
            <a:r>
              <a:rPr lang="en-US" sz="1200" dirty="0" err="1" smtClean="0">
                <a:solidFill>
                  <a:srgbClr val="003399"/>
                </a:solidFill>
              </a:rPr>
              <a:t>Kučerka</a:t>
            </a:r>
            <a:r>
              <a:rPr lang="en-US" sz="1200" dirty="0" smtClean="0">
                <a:solidFill>
                  <a:srgbClr val="003399"/>
                </a:solidFill>
              </a:rPr>
              <a:t>.</a:t>
            </a:r>
          </a:p>
          <a:p>
            <a:endParaRPr lang="en-US" sz="1200" dirty="0">
              <a:solidFill>
                <a:srgbClr val="003399"/>
              </a:solidFill>
            </a:endParaRPr>
          </a:p>
          <a:p>
            <a:r>
              <a:rPr lang="en-US" sz="1200" dirty="0" smtClean="0">
                <a:solidFill>
                  <a:srgbClr val="003399"/>
                </a:solidFill>
              </a:rPr>
              <a:t>The </a:t>
            </a:r>
            <a:r>
              <a:rPr lang="en-US" sz="1200" dirty="0">
                <a:solidFill>
                  <a:srgbClr val="003399"/>
                </a:solidFill>
              </a:rPr>
              <a:t>parameters of the existing facility and those for the new instruments proposed to be built allow one to estimate a potential for their future scientific use. An interest has been expressed by several organizations from JINR Member States.</a:t>
            </a:r>
            <a:endParaRPr lang="ru-RU" sz="1200" dirty="0">
              <a:solidFill>
                <a:srgbClr val="003399"/>
              </a:solidFill>
            </a:endParaRPr>
          </a:p>
        </p:txBody>
      </p:sp>
      <p:sp>
        <p:nvSpPr>
          <p:cNvPr id="4" name="Прямоугольник 3"/>
          <p:cNvSpPr/>
          <p:nvPr/>
        </p:nvSpPr>
        <p:spPr>
          <a:xfrm>
            <a:off x="3675075" y="87869"/>
            <a:ext cx="5357557" cy="584775"/>
          </a:xfrm>
          <a:prstGeom prst="rect">
            <a:avLst/>
          </a:prstGeom>
        </p:spPr>
        <p:txBody>
          <a:bodyPr wrap="none">
            <a:spAutoFit/>
          </a:bodyPr>
          <a:lstStyle/>
          <a:p>
            <a:r>
              <a:rPr lang="en-US" sz="3200" dirty="0">
                <a:solidFill>
                  <a:schemeClr val="bg1"/>
                </a:solidFill>
              </a:rPr>
              <a:t>JINR–SOLARIS </a:t>
            </a:r>
            <a:r>
              <a:rPr lang="en-US" sz="3200" dirty="0" smtClean="0">
                <a:solidFill>
                  <a:schemeClr val="bg1"/>
                </a:solidFill>
              </a:rPr>
              <a:t>cooperation</a:t>
            </a:r>
            <a:endParaRPr lang="ru-RU" sz="3200" dirty="0">
              <a:solidFill>
                <a:schemeClr val="bg1"/>
              </a:solidFill>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21210" y="1248876"/>
            <a:ext cx="3693724" cy="3917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PoleTekstowe 51">
            <a:extLst>
              <a:ext uri="{FF2B5EF4-FFF2-40B4-BE49-F238E27FC236}">
                <a16:creationId xmlns:a16="http://schemas.microsoft.com/office/drawing/2014/main" xmlns="" id="{9F2035C7-584D-4E79-8F8C-B1234096B7C7}"/>
              </a:ext>
            </a:extLst>
          </p:cNvPr>
          <p:cNvSpPr txBox="1"/>
          <p:nvPr/>
        </p:nvSpPr>
        <p:spPr>
          <a:xfrm>
            <a:off x="6911843" y="1258401"/>
            <a:ext cx="1953335" cy="2631490"/>
          </a:xfrm>
          <a:prstGeom prst="rect">
            <a:avLst/>
          </a:prstGeom>
          <a:solidFill>
            <a:sysClr val="window" lastClr="FFFFFF">
              <a:lumMod val="95000"/>
            </a:sysClr>
          </a:solidFill>
          <a:ln w="9525" cap="flat" cmpd="sng" algn="ctr">
            <a:solidFill>
              <a:srgbClr val="009DD9">
                <a:shade val="50000"/>
                <a:satMod val="103000"/>
              </a:srgbClr>
            </a:solidFill>
            <a:prstDash val="solid"/>
          </a:ln>
          <a:effectLst>
            <a:outerShdw blurRad="57150" dist="38100" dir="5400000" algn="ctr" rotWithShape="0">
              <a:srgbClr val="009DD9">
                <a:shade val="9000"/>
                <a:satMod val="105000"/>
                <a:alpha val="48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l-PL" sz="1100" b="0" i="0" u="none" strike="noStrike" kern="0" cap="none" spc="0" normalizeH="0" baseline="0" noProof="0" dirty="0">
                <a:ln>
                  <a:noFill/>
                </a:ln>
                <a:solidFill>
                  <a:srgbClr val="00518E"/>
                </a:solidFill>
                <a:effectLst/>
                <a:uLnTx/>
                <a:uFillTx/>
                <a:latin typeface="Calibri" panose="020F0502020204030204" pitchFamily="34" charset="0"/>
                <a:ea typeface="+mn-ea"/>
                <a:cs typeface="Calibri" panose="020F0502020204030204" pitchFamily="34" charset="0"/>
              </a:rPr>
              <a:t>Beamlines</a:t>
            </a:r>
            <a:r>
              <a:rPr kumimoji="0" lang="en-US" sz="1100" b="0" i="0" u="none" strike="noStrike" kern="0" cap="none" spc="0" normalizeH="0" baseline="0" noProof="0" dirty="0">
                <a:ln>
                  <a:noFill/>
                </a:ln>
                <a:solidFill>
                  <a:srgbClr val="00518E"/>
                </a:solidFill>
                <a:effectLst/>
                <a:uLnTx/>
                <a:uFillTx/>
                <a:latin typeface="Calibri" panose="020F0502020204030204" pitchFamily="34" charset="0"/>
                <a:ea typeface="+mn-ea"/>
                <a:cs typeface="Calibri" panose="020F0502020204030204" pitchFamily="34" charset="0"/>
              </a:rPr>
              <a:t> at the delivery</a:t>
            </a:r>
            <a:r>
              <a:rPr kumimoji="0" lang="pl-PL" sz="1100" b="0" i="0" u="none" strike="noStrike" kern="0" cap="none" spc="0" normalizeH="0" baseline="0" noProof="0" dirty="0">
                <a:ln>
                  <a:noFill/>
                </a:ln>
                <a:solidFill>
                  <a:srgbClr val="00518E"/>
                </a:solidFill>
                <a:effectLst/>
                <a:uLnTx/>
                <a:uFillTx/>
                <a:latin typeface="Calibri" panose="020F0502020204030204" pitchFamily="34" charset="0"/>
                <a:ea typeface="+mn-ea"/>
                <a:cs typeface="Calibri" panose="020F0502020204030204" pitchFamily="34" charset="0"/>
              </a:rPr>
              <a:t>:</a:t>
            </a:r>
          </a:p>
          <a:p>
            <a:pPr marL="342900" marR="0" lvl="0" indent="-342900" defTabSz="914400" eaLnBrk="1" fontAlgn="auto" latinLnBrk="0" hangingPunct="1">
              <a:lnSpc>
                <a:spcPct val="100000"/>
              </a:lnSpc>
              <a:spcBef>
                <a:spcPts val="0"/>
              </a:spcBef>
              <a:spcAft>
                <a:spcPts val="0"/>
              </a:spcAft>
              <a:buClrTx/>
              <a:buSzTx/>
              <a:buFont typeface="+mj-lt"/>
              <a:buAutoNum type="arabicParenR"/>
              <a:tabLst/>
              <a:defRPr/>
            </a:pPr>
            <a:r>
              <a:rPr kumimoji="0" lang="en-US" sz="1100" b="0" i="0" u="none" strike="noStrike" kern="0" cap="none" spc="0" normalizeH="0" baseline="0" noProof="0" dirty="0">
                <a:ln>
                  <a:noFill/>
                </a:ln>
                <a:solidFill>
                  <a:srgbClr val="000000"/>
                </a:solidFill>
                <a:effectLst>
                  <a:innerShdw blurRad="114300">
                    <a:srgbClr val="FFC000"/>
                  </a:innerShdw>
                </a:effectLst>
                <a:uLnTx/>
                <a:uFillTx/>
                <a:latin typeface="Calibri" panose="020F0502020204030204" pitchFamily="34" charset="0"/>
                <a:ea typeface="+mn-ea"/>
                <a:cs typeface="+mn-cs"/>
              </a:rPr>
              <a:t>Ultra Angle-Resolved Photoelectron Spectroscopy</a:t>
            </a:r>
          </a:p>
          <a:p>
            <a:pPr marL="342900" marR="0" lvl="0" indent="-342900" defTabSz="914400" eaLnBrk="1" fontAlgn="auto" latinLnBrk="0" hangingPunct="1">
              <a:lnSpc>
                <a:spcPct val="100000"/>
              </a:lnSpc>
              <a:spcBef>
                <a:spcPts val="0"/>
              </a:spcBef>
              <a:spcAft>
                <a:spcPts val="0"/>
              </a:spcAft>
              <a:buClrTx/>
              <a:buSzTx/>
              <a:buFont typeface="+mj-lt"/>
              <a:buAutoNum type="arabicParenR"/>
              <a:tabLst/>
              <a:defRPr/>
            </a:pPr>
            <a:r>
              <a:rPr kumimoji="0" lang="en-US" sz="1100" b="0" i="0" u="none" strike="noStrike" kern="0" cap="none" spc="0" normalizeH="0" baseline="0" noProof="0" dirty="0">
                <a:ln>
                  <a:noFill/>
                </a:ln>
                <a:solidFill>
                  <a:srgbClr val="000000"/>
                </a:solidFill>
                <a:effectLst>
                  <a:innerShdw blurRad="114300">
                    <a:srgbClr val="FFC000"/>
                  </a:innerShdw>
                </a:effectLst>
                <a:uLnTx/>
                <a:uFillTx/>
                <a:latin typeface="Calibri" panose="020F0502020204030204" pitchFamily="34" charset="0"/>
                <a:ea typeface="+mn-ea"/>
                <a:cs typeface="+mn-cs"/>
              </a:rPr>
              <a:t>Photoemission Electron Microscopy</a:t>
            </a:r>
            <a:br>
              <a:rPr kumimoji="0" lang="en-US" sz="1100" b="0" i="0" u="none" strike="noStrike" kern="0" cap="none" spc="0" normalizeH="0" baseline="0" noProof="0" dirty="0">
                <a:ln>
                  <a:noFill/>
                </a:ln>
                <a:solidFill>
                  <a:srgbClr val="000000"/>
                </a:solidFill>
                <a:effectLst>
                  <a:innerShdw blurRad="114300">
                    <a:srgbClr val="FFC000"/>
                  </a:innerShdw>
                </a:effectLst>
                <a:uLnTx/>
                <a:uFillTx/>
                <a:latin typeface="Calibri" panose="020F0502020204030204" pitchFamily="34" charset="0"/>
                <a:ea typeface="+mn-ea"/>
                <a:cs typeface="+mn-cs"/>
              </a:rPr>
            </a:br>
            <a:r>
              <a:rPr kumimoji="0" lang="en-US" sz="1100" b="0" i="0" u="none" strike="noStrike" kern="0" cap="none" spc="0" normalizeH="0" baseline="0" noProof="0" dirty="0">
                <a:ln>
                  <a:noFill/>
                </a:ln>
                <a:solidFill>
                  <a:srgbClr val="000000"/>
                </a:solidFill>
                <a:effectLst>
                  <a:innerShdw blurRad="114300">
                    <a:srgbClr val="FFC000"/>
                  </a:innerShdw>
                </a:effectLst>
                <a:uLnTx/>
                <a:uFillTx/>
                <a:latin typeface="Calibri" panose="020F0502020204030204" pitchFamily="34" charset="0"/>
                <a:ea typeface="+mn-ea"/>
                <a:cs typeface="+mn-cs"/>
              </a:rPr>
              <a:t>X-ray Absorption Spectroscopy</a:t>
            </a:r>
          </a:p>
          <a:p>
            <a:pPr marL="342900" marR="0" lvl="0" indent="-342900" defTabSz="914400" eaLnBrk="1" fontAlgn="auto" latinLnBrk="0" hangingPunct="1">
              <a:lnSpc>
                <a:spcPct val="100000"/>
              </a:lnSpc>
              <a:spcBef>
                <a:spcPts val="0"/>
              </a:spcBef>
              <a:spcAft>
                <a:spcPts val="0"/>
              </a:spcAft>
              <a:buClrTx/>
              <a:buSzTx/>
              <a:buFont typeface="+mj-lt"/>
              <a:buAutoNum type="arabicParenR"/>
              <a:tabLst/>
              <a:defRPr/>
            </a:pP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pl-PL" sz="1100" b="0" i="0" u="none" strike="noStrike" kern="0" cap="none" spc="0" normalizeH="0" baseline="0" noProof="0" dirty="0">
                <a:ln>
                  <a:noFill/>
                </a:ln>
                <a:solidFill>
                  <a:srgbClr val="00518E"/>
                </a:solidFill>
                <a:effectLst/>
                <a:uLnTx/>
                <a:uFillTx/>
                <a:latin typeface="Calibri" panose="020F0502020204030204" pitchFamily="34" charset="0"/>
                <a:ea typeface="+mn-ea"/>
                <a:cs typeface="Calibri" panose="020F0502020204030204" pitchFamily="34" charset="0"/>
              </a:rPr>
              <a:t>Beamlines</a:t>
            </a:r>
            <a:r>
              <a:rPr kumimoji="0" lang="en-US" sz="1100" b="0" i="0" u="none" strike="noStrike" kern="0" cap="none" spc="0" normalizeH="0" baseline="0" noProof="0" dirty="0">
                <a:ln>
                  <a:noFill/>
                </a:ln>
                <a:solidFill>
                  <a:srgbClr val="00518E"/>
                </a:solidFill>
                <a:effectLst/>
                <a:uLnTx/>
                <a:uFillTx/>
                <a:latin typeface="Calibri" panose="020F0502020204030204" pitchFamily="34" charset="0"/>
                <a:ea typeface="+mn-ea"/>
                <a:cs typeface="Calibri" panose="020F0502020204030204" pitchFamily="34" charset="0"/>
              </a:rPr>
              <a:t> under construction</a:t>
            </a:r>
            <a:r>
              <a:rPr kumimoji="0" lang="pl-PL" sz="1100" b="0" i="0" u="none" strike="noStrike" kern="0" cap="none" spc="0" normalizeH="0" baseline="0" noProof="0" dirty="0">
                <a:ln>
                  <a:noFill/>
                </a:ln>
                <a:solidFill>
                  <a:srgbClr val="00518E"/>
                </a:solidFill>
                <a:effectLst/>
                <a:uLnTx/>
                <a:uFillTx/>
                <a:latin typeface="Calibri" panose="020F0502020204030204" pitchFamily="34" charset="0"/>
                <a:ea typeface="+mn-ea"/>
                <a:cs typeface="Calibri" panose="020F0502020204030204" pitchFamily="34" charset="0"/>
              </a:rPr>
              <a:t>:</a:t>
            </a:r>
          </a:p>
          <a:p>
            <a:pPr marL="342900" marR="0" lvl="0" indent="-342900" defTabSz="914400" eaLnBrk="1" fontAlgn="auto" latinLnBrk="0" hangingPunct="1">
              <a:lnSpc>
                <a:spcPct val="100000"/>
              </a:lnSpc>
              <a:spcBef>
                <a:spcPts val="0"/>
              </a:spcBef>
              <a:spcAft>
                <a:spcPts val="0"/>
              </a:spcAft>
              <a:buClrTx/>
              <a:buSzTx/>
              <a:buFont typeface="+mj-lt"/>
              <a:buAutoNum type="arabicParenR"/>
              <a:tabLst/>
              <a:defRPr/>
            </a:pPr>
            <a:r>
              <a:rPr kumimoji="0" lang="en-US" sz="1100" b="0" i="0" u="none" strike="noStrike" kern="0" cap="none" spc="0" normalizeH="0" baseline="0" noProof="0" dirty="0">
                <a:ln>
                  <a:noFill/>
                </a:ln>
                <a:solidFill>
                  <a:srgbClr val="000000"/>
                </a:solidFill>
                <a:effectLst>
                  <a:innerShdw blurRad="114300">
                    <a:srgbClr val="C6E0B4"/>
                  </a:innerShdw>
                </a:effectLst>
                <a:uLnTx/>
                <a:uFillTx/>
                <a:latin typeface="Calibri" panose="020F0502020204030204" pitchFamily="34" charset="0"/>
                <a:ea typeface="+mn-ea"/>
                <a:cs typeface="+mn-cs"/>
              </a:rPr>
              <a:t>angle integrated photoelectron spectroscopy</a:t>
            </a:r>
          </a:p>
          <a:p>
            <a:pPr marL="342900" marR="0" lvl="0" indent="-342900" defTabSz="914400" eaLnBrk="1" fontAlgn="auto" latinLnBrk="0" hangingPunct="1">
              <a:lnSpc>
                <a:spcPct val="100000"/>
              </a:lnSpc>
              <a:spcBef>
                <a:spcPts val="0"/>
              </a:spcBef>
              <a:spcAft>
                <a:spcPts val="0"/>
              </a:spcAft>
              <a:buClrTx/>
              <a:buSzTx/>
              <a:buFont typeface="+mj-lt"/>
              <a:buAutoNum type="arabicParenR"/>
              <a:tabLst/>
              <a:defRPr/>
            </a:pPr>
            <a:r>
              <a:rPr kumimoji="0" lang="en-US" sz="1100" b="0" i="0" u="none" strike="noStrike" kern="0" cap="none" spc="0" normalizeH="0" baseline="0" noProof="0" dirty="0">
                <a:ln>
                  <a:noFill/>
                </a:ln>
                <a:solidFill>
                  <a:srgbClr val="000000"/>
                </a:solidFill>
                <a:effectLst>
                  <a:innerShdw blurRad="114300">
                    <a:srgbClr val="C6E0B4"/>
                  </a:innerShdw>
                </a:effectLst>
                <a:uLnTx/>
                <a:uFillTx/>
                <a:latin typeface="Calibri" panose="020F0502020204030204" pitchFamily="34" charset="0"/>
                <a:ea typeface="+mn-ea"/>
                <a:cs typeface="+mn-cs"/>
              </a:rPr>
              <a:t>X-ray Magnetic Circular Dichroism</a:t>
            </a:r>
          </a:p>
        </p:txBody>
      </p:sp>
      <p:sp>
        <p:nvSpPr>
          <p:cNvPr id="27" name="TextBox 26"/>
          <p:cNvSpPr txBox="1"/>
          <p:nvPr/>
        </p:nvSpPr>
        <p:spPr>
          <a:xfrm>
            <a:off x="8322253" y="893398"/>
            <a:ext cx="2467342" cy="369332"/>
          </a:xfrm>
          <a:prstGeom prst="rect">
            <a:avLst/>
          </a:prstGeom>
          <a:noFill/>
        </p:spPr>
        <p:txBody>
          <a:bodyPr wrap="none" rtlCol="0">
            <a:spAutoFit/>
          </a:bodyPr>
          <a:lstStyle/>
          <a:p>
            <a:r>
              <a:rPr lang="en-US" altLang="ko-KR" b="1" dirty="0">
                <a:solidFill>
                  <a:srgbClr val="003399"/>
                </a:solidFill>
              </a:rPr>
              <a:t>SOLARIS </a:t>
            </a:r>
            <a:r>
              <a:rPr lang="en-US" altLang="ko-KR" b="1" dirty="0" err="1" smtClean="0">
                <a:solidFill>
                  <a:srgbClr val="003399"/>
                </a:solidFill>
              </a:rPr>
              <a:t>beamlines</a:t>
            </a:r>
            <a:endParaRPr lang="ru-RU" b="1" dirty="0">
              <a:solidFill>
                <a:srgbClr val="003399"/>
              </a:solidFill>
            </a:endParaRPr>
          </a:p>
        </p:txBody>
      </p:sp>
      <p:sp>
        <p:nvSpPr>
          <p:cNvPr id="30" name="Title 3"/>
          <p:cNvSpPr txBox="1">
            <a:spLocks/>
          </p:cNvSpPr>
          <p:nvPr/>
        </p:nvSpPr>
        <p:spPr>
          <a:xfrm>
            <a:off x="6086226" y="4957921"/>
            <a:ext cx="3460173" cy="4752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just" fontAlgn="auto">
              <a:spcAft>
                <a:spcPts val="0"/>
              </a:spcAft>
            </a:pPr>
            <a:r>
              <a:rPr lang="en-US" altLang="ko-KR" sz="1200" b="1" dirty="0" smtClean="0">
                <a:solidFill>
                  <a:schemeClr val="tx1"/>
                </a:solidFill>
              </a:rPr>
              <a:t>Beam line proposal for JINR</a:t>
            </a:r>
            <a:endParaRPr lang="en-US" sz="1200" b="1" dirty="0">
              <a:solidFill>
                <a:schemeClr val="tx1"/>
              </a:solidFill>
            </a:endParaRPr>
          </a:p>
        </p:txBody>
      </p:sp>
      <p:graphicFrame>
        <p:nvGraphicFramePr>
          <p:cNvPr id="31" name="Tabela 15">
            <a:extLst>
              <a:ext uri="{FF2B5EF4-FFF2-40B4-BE49-F238E27FC236}">
                <a16:creationId xmlns:a16="http://schemas.microsoft.com/office/drawing/2014/main" xmlns="" id="{BF72BAB8-BF1B-4E7D-A047-990FAB6197B3}"/>
              </a:ext>
            </a:extLst>
          </p:cNvPr>
          <p:cNvGraphicFramePr>
            <a:graphicFrameLocks noGrp="1"/>
          </p:cNvGraphicFramePr>
          <p:nvPr>
            <p:extLst>
              <p:ext uri="{D42A27DB-BD31-4B8C-83A1-F6EECF244321}">
                <p14:modId xmlns:p14="http://schemas.microsoft.com/office/powerpoint/2010/main" val="3002269391"/>
              </p:ext>
            </p:extLst>
          </p:nvPr>
        </p:nvGraphicFramePr>
        <p:xfrm>
          <a:off x="6162855" y="5232880"/>
          <a:ext cx="5981519" cy="1344763"/>
        </p:xfrm>
        <a:graphic>
          <a:graphicData uri="http://schemas.openxmlformats.org/drawingml/2006/table">
            <a:tbl>
              <a:tblPr/>
              <a:tblGrid>
                <a:gridCol w="1282083">
                  <a:extLst>
                    <a:ext uri="{9D8B030D-6E8A-4147-A177-3AD203B41FA5}">
                      <a16:colId xmlns:a16="http://schemas.microsoft.com/office/drawing/2014/main" xmlns="" val="851875073"/>
                    </a:ext>
                  </a:extLst>
                </a:gridCol>
                <a:gridCol w="2660469">
                  <a:extLst>
                    <a:ext uri="{9D8B030D-6E8A-4147-A177-3AD203B41FA5}">
                      <a16:colId xmlns:a16="http://schemas.microsoft.com/office/drawing/2014/main" xmlns="" val="934738731"/>
                    </a:ext>
                  </a:extLst>
                </a:gridCol>
                <a:gridCol w="752345">
                  <a:extLst>
                    <a:ext uri="{9D8B030D-6E8A-4147-A177-3AD203B41FA5}">
                      <a16:colId xmlns:a16="http://schemas.microsoft.com/office/drawing/2014/main" xmlns="" val="3998246933"/>
                    </a:ext>
                  </a:extLst>
                </a:gridCol>
                <a:gridCol w="1286622">
                  <a:extLst>
                    <a:ext uri="{9D8B030D-6E8A-4147-A177-3AD203B41FA5}">
                      <a16:colId xmlns:a16="http://schemas.microsoft.com/office/drawing/2014/main" xmlns="" val="465129319"/>
                    </a:ext>
                  </a:extLst>
                </a:gridCol>
              </a:tblGrid>
              <a:tr h="198399">
                <a:tc>
                  <a:txBody>
                    <a:bodyPr/>
                    <a:lstStyle/>
                    <a:p>
                      <a:pPr algn="l" fontAlgn="t"/>
                      <a:r>
                        <a:rPr lang="en-US" sz="1200" b="1" i="0" u="none" strike="noStrike" dirty="0">
                          <a:solidFill>
                            <a:srgbClr val="000000"/>
                          </a:solidFill>
                          <a:effectLst/>
                          <a:latin typeface="Calibri" panose="020F0502020204030204" pitchFamily="34" charset="0"/>
                        </a:rPr>
                        <a:t>Name</a:t>
                      </a:r>
                    </a:p>
                  </a:txBody>
                  <a:tcPr marL="7357" marR="7357" marT="735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200" b="1" i="0" u="none" strike="noStrike">
                          <a:solidFill>
                            <a:srgbClr val="000000"/>
                          </a:solidFill>
                          <a:effectLst/>
                          <a:latin typeface="Calibri" panose="020F0502020204030204" pitchFamily="34" charset="0"/>
                        </a:rPr>
                        <a:t>Techinques</a:t>
                      </a:r>
                    </a:p>
                  </a:txBody>
                  <a:tcPr marL="7357" marR="7357" marT="73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200" b="1" i="0" u="none" strike="noStrike">
                          <a:solidFill>
                            <a:srgbClr val="000000"/>
                          </a:solidFill>
                          <a:effectLst/>
                          <a:latin typeface="Calibri" panose="020F0502020204030204" pitchFamily="34" charset="0"/>
                        </a:rPr>
                        <a:t>source</a:t>
                      </a:r>
                    </a:p>
                  </a:txBody>
                  <a:tcPr marL="7357" marR="7357" marT="73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200" b="1" i="0" u="none" strike="noStrike">
                          <a:solidFill>
                            <a:srgbClr val="000000"/>
                          </a:solidFill>
                          <a:effectLst/>
                          <a:latin typeface="Calibri" panose="020F0502020204030204" pitchFamily="34" charset="0"/>
                        </a:rPr>
                        <a:t>energy range [eV]</a:t>
                      </a:r>
                    </a:p>
                  </a:txBody>
                  <a:tcPr marL="7357" marR="7357" marT="7357"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37630966"/>
                  </a:ext>
                </a:extLst>
              </a:tr>
              <a:tr h="1017146">
                <a:tc>
                  <a:txBody>
                    <a:bodyPr/>
                    <a:lstStyle/>
                    <a:p>
                      <a:r>
                        <a:rPr lang="pl-PL" sz="1200" b="1" i="0" u="none" strike="noStrike" dirty="0">
                          <a:solidFill>
                            <a:srgbClr val="000000"/>
                          </a:solidFill>
                          <a:effectLst/>
                          <a:latin typeface="Calibri" panose="020F0502020204030204" pitchFamily="34" charset="0"/>
                        </a:rPr>
                        <a:t>MX-BioSAXS-PD</a:t>
                      </a:r>
                      <a:endParaRPr lang="en-US" sz="1400" dirty="0"/>
                    </a:p>
                  </a:txBody>
                  <a:tcPr marL="5113" marR="5113" marT="5113"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b="0" i="0" u="none" strike="noStrike" dirty="0">
                          <a:solidFill>
                            <a:srgbClr val="000000"/>
                          </a:solidFill>
                          <a:effectLst/>
                          <a:latin typeface="Calibri" panose="020F0502020204030204" pitchFamily="34" charset="0"/>
                        </a:rPr>
                        <a:t>MX – </a:t>
                      </a:r>
                      <a:r>
                        <a:rPr lang="pl-PL" sz="1200" b="0" i="0" u="none" strike="noStrike" dirty="0" err="1">
                          <a:solidFill>
                            <a:srgbClr val="000000"/>
                          </a:solidFill>
                          <a:effectLst/>
                          <a:latin typeface="Calibri" panose="020F0502020204030204" pitchFamily="34" charset="0"/>
                        </a:rPr>
                        <a:t>Macromolecular</a:t>
                      </a:r>
                      <a:r>
                        <a:rPr lang="pl-PL" sz="1200" b="0" i="0" u="none" strike="noStrike" dirty="0">
                          <a:solidFill>
                            <a:srgbClr val="000000"/>
                          </a:solidFill>
                          <a:effectLst/>
                          <a:latin typeface="Calibri" panose="020F0502020204030204" pitchFamily="34" charset="0"/>
                        </a:rPr>
                        <a:t> </a:t>
                      </a:r>
                      <a:r>
                        <a:rPr lang="pl-PL" sz="1200" b="0" i="0" u="none" strike="noStrike" dirty="0" err="1">
                          <a:solidFill>
                            <a:srgbClr val="000000"/>
                          </a:solidFill>
                          <a:effectLst/>
                          <a:latin typeface="Calibri" panose="020F0502020204030204" pitchFamily="34" charset="0"/>
                        </a:rPr>
                        <a:t>Crystallography</a:t>
                      </a:r>
                      <a:r>
                        <a:rPr lang="pl-PL" sz="1200" b="0" i="0" u="none" strike="noStrike" dirty="0">
                          <a:solidFill>
                            <a:srgbClr val="000000"/>
                          </a:solidFill>
                          <a:effectLst/>
                          <a:latin typeface="Calibri" panose="020F0502020204030204" pitchFamily="34" charset="0"/>
                        </a:rPr>
                        <a:t> </a:t>
                      </a:r>
                      <a:r>
                        <a:rPr lang="en-US" sz="1200" b="0" i="0" u="none" strike="noStrike" dirty="0">
                          <a:solidFill>
                            <a:srgbClr val="000000"/>
                          </a:solidFill>
                          <a:effectLst/>
                          <a:latin typeface="Calibri" panose="020F0502020204030204" pitchFamily="34" charset="0"/>
                        </a:rPr>
                        <a:t>diffraction of single crystals</a:t>
                      </a:r>
                      <a:br>
                        <a:rPr lang="en-US" sz="1200" b="0" i="0" u="none" strike="noStrike" dirty="0">
                          <a:solidFill>
                            <a:srgbClr val="000000"/>
                          </a:solidFill>
                          <a:effectLst/>
                          <a:latin typeface="Calibri" panose="020F0502020204030204" pitchFamily="34" charset="0"/>
                        </a:rPr>
                      </a:br>
                      <a:r>
                        <a:rPr lang="pl-PL" sz="1200" b="0" i="0" u="none" strike="noStrike" dirty="0" err="1">
                          <a:solidFill>
                            <a:srgbClr val="000000"/>
                          </a:solidFill>
                          <a:effectLst/>
                          <a:latin typeface="Calibri" panose="020F0502020204030204" pitchFamily="34" charset="0"/>
                        </a:rPr>
                        <a:t>SAXS</a:t>
                      </a:r>
                      <a:r>
                        <a:rPr lang="pl-PL" sz="1200" b="0" i="0" u="none" strike="noStrike" baseline="0" dirty="0">
                          <a:solidFill>
                            <a:srgbClr val="000000"/>
                          </a:solidFill>
                          <a:effectLst/>
                          <a:latin typeface="Calibri" panose="020F0502020204030204" pitchFamily="34" charset="0"/>
                        </a:rPr>
                        <a:t> - </a:t>
                      </a:r>
                      <a:r>
                        <a:rPr lang="pl-PL" sz="1200" b="0" i="0" u="none" strike="noStrike" dirty="0">
                          <a:solidFill>
                            <a:srgbClr val="000000"/>
                          </a:solidFill>
                          <a:effectLst/>
                          <a:latin typeface="Calibri" panose="020F0502020204030204" pitchFamily="34" charset="0"/>
                        </a:rPr>
                        <a:t>S</a:t>
                      </a:r>
                      <a:r>
                        <a:rPr lang="en-US" sz="1200" b="0" i="0" u="none" strike="noStrike" dirty="0">
                          <a:solidFill>
                            <a:srgbClr val="000000"/>
                          </a:solidFill>
                          <a:effectLst/>
                          <a:latin typeface="Calibri" panose="020F0502020204030204" pitchFamily="34" charset="0"/>
                        </a:rPr>
                        <a:t>mall </a:t>
                      </a:r>
                      <a:r>
                        <a:rPr lang="pl-PL" sz="1200" b="0" i="0" u="none" strike="noStrike" dirty="0">
                          <a:solidFill>
                            <a:srgbClr val="000000"/>
                          </a:solidFill>
                          <a:effectLst/>
                          <a:latin typeface="Calibri" panose="020F0502020204030204" pitchFamily="34" charset="0"/>
                        </a:rPr>
                        <a:t>A</a:t>
                      </a:r>
                      <a:r>
                        <a:rPr lang="en-US" sz="1200" b="0" i="0" u="none" strike="noStrike" dirty="0" err="1">
                          <a:solidFill>
                            <a:srgbClr val="000000"/>
                          </a:solidFill>
                          <a:effectLst/>
                          <a:latin typeface="Calibri" panose="020F0502020204030204" pitchFamily="34" charset="0"/>
                        </a:rPr>
                        <a:t>ngle</a:t>
                      </a:r>
                      <a:r>
                        <a:rPr lang="en-US" sz="1200" b="0" i="0" u="none" strike="noStrike" dirty="0">
                          <a:solidFill>
                            <a:srgbClr val="000000"/>
                          </a:solidFill>
                          <a:effectLst/>
                          <a:latin typeface="Calibri" panose="020F0502020204030204" pitchFamily="34" charset="0"/>
                        </a:rPr>
                        <a:t> X-ray</a:t>
                      </a:r>
                      <a:r>
                        <a:rPr lang="pl-PL" sz="1200" b="0" i="0" u="none" strike="noStrike" dirty="0">
                          <a:solidFill>
                            <a:srgbClr val="000000"/>
                          </a:solidFill>
                          <a:effectLst/>
                          <a:latin typeface="Calibri" panose="020F0502020204030204" pitchFamily="34" charset="0"/>
                        </a:rPr>
                        <a:t> S</a:t>
                      </a:r>
                      <a:r>
                        <a:rPr lang="en-US" sz="1200" b="0" i="0" u="none" strike="noStrike" dirty="0" err="1">
                          <a:solidFill>
                            <a:srgbClr val="000000"/>
                          </a:solidFill>
                          <a:effectLst/>
                          <a:latin typeface="Calibri" panose="020F0502020204030204" pitchFamily="34" charset="0"/>
                        </a:rPr>
                        <a:t>cattering</a:t>
                      </a:r>
                      <a:r>
                        <a:rPr lang="en-US" sz="1200" b="0" i="0" u="none" strike="noStrike" dirty="0">
                          <a:solidFill>
                            <a:srgbClr val="000000"/>
                          </a:solidFill>
                          <a:effectLst/>
                          <a:latin typeface="Calibri" panose="020F0502020204030204" pitchFamily="34" charset="0"/>
                        </a:rPr>
                        <a:t/>
                      </a:r>
                      <a:br>
                        <a:rPr lang="en-US" sz="1200" b="0" i="0" u="none" strike="noStrike" dirty="0">
                          <a:solidFill>
                            <a:srgbClr val="000000"/>
                          </a:solidFill>
                          <a:effectLst/>
                          <a:latin typeface="Calibri" panose="020F0502020204030204" pitchFamily="34" charset="0"/>
                        </a:rPr>
                      </a:br>
                      <a:r>
                        <a:rPr lang="pl-PL" sz="1200" b="0" i="0" u="none" strike="noStrike" dirty="0">
                          <a:solidFill>
                            <a:srgbClr val="000000"/>
                          </a:solidFill>
                          <a:effectLst/>
                          <a:latin typeface="Calibri" panose="020F0502020204030204" pitchFamily="34" charset="0"/>
                        </a:rPr>
                        <a:t>PD</a:t>
                      </a:r>
                      <a:r>
                        <a:rPr lang="pl-PL" sz="1200" b="0" i="0" u="none" strike="noStrike" baseline="0" dirty="0">
                          <a:solidFill>
                            <a:srgbClr val="000000"/>
                          </a:solidFill>
                          <a:effectLst/>
                          <a:latin typeface="Calibri" panose="020F0502020204030204" pitchFamily="34" charset="0"/>
                        </a:rPr>
                        <a:t> - P</a:t>
                      </a:r>
                      <a:r>
                        <a:rPr lang="en-US" sz="1200" b="0" i="0" u="none" strike="noStrike" dirty="0" err="1">
                          <a:solidFill>
                            <a:srgbClr val="000000"/>
                          </a:solidFill>
                          <a:effectLst/>
                          <a:latin typeface="Calibri" panose="020F0502020204030204" pitchFamily="34" charset="0"/>
                        </a:rPr>
                        <a:t>owder</a:t>
                      </a:r>
                      <a:r>
                        <a:rPr lang="en-US" sz="1200" b="0" i="0" u="none" strike="noStrike" dirty="0">
                          <a:solidFill>
                            <a:srgbClr val="000000"/>
                          </a:solidFill>
                          <a:effectLst/>
                          <a:latin typeface="Calibri" panose="020F0502020204030204" pitchFamily="34" charset="0"/>
                        </a:rPr>
                        <a:t> </a:t>
                      </a:r>
                      <a:r>
                        <a:rPr lang="pl-PL" sz="1200" b="0" i="0" u="none" strike="noStrike" dirty="0">
                          <a:solidFill>
                            <a:srgbClr val="000000"/>
                          </a:solidFill>
                          <a:effectLst/>
                          <a:latin typeface="Calibri" panose="020F0502020204030204" pitchFamily="34" charset="0"/>
                        </a:rPr>
                        <a:t>D</a:t>
                      </a:r>
                      <a:r>
                        <a:rPr lang="en-US" sz="1200" b="0" i="0" u="none" strike="noStrike" dirty="0" err="1">
                          <a:solidFill>
                            <a:srgbClr val="000000"/>
                          </a:solidFill>
                          <a:effectLst/>
                          <a:latin typeface="Calibri" panose="020F0502020204030204" pitchFamily="34" charset="0"/>
                        </a:rPr>
                        <a:t>iffraction</a:t>
                      </a:r>
                      <a:r>
                        <a:rPr lang="en-US" sz="1200" b="0" i="0" u="none" strike="noStrike" dirty="0">
                          <a:solidFill>
                            <a:srgbClr val="000000"/>
                          </a:solidFill>
                          <a:effectLst/>
                          <a:latin typeface="Calibri" panose="020F0502020204030204" pitchFamily="34" charset="0"/>
                        </a:rPr>
                        <a:t> in wide range of temperatures and pressures</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X-ray absorption spectroscopy</a:t>
                      </a:r>
                      <a:endParaRPr lang="en-US" sz="1200" dirty="0"/>
                    </a:p>
                  </a:txBody>
                  <a:tcPr marL="49084" marR="49084" marT="24542" marB="245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pl-PL" sz="1200" dirty="0">
                          <a:latin typeface="Calibri" panose="020F0502020204030204" pitchFamily="34" charset="0"/>
                          <a:cs typeface="Calibri" panose="020F0502020204030204" pitchFamily="34" charset="0"/>
                        </a:rPr>
                        <a:t>SC</a:t>
                      </a:r>
                    </a:p>
                    <a:p>
                      <a:r>
                        <a:rPr lang="pl-PL" sz="1200" dirty="0">
                          <a:latin typeface="Calibri" panose="020F0502020204030204" pitchFamily="34" charset="0"/>
                          <a:cs typeface="Calibri" panose="020F0502020204030204" pitchFamily="34" charset="0"/>
                        </a:rPr>
                        <a:t>Wiggler</a:t>
                      </a:r>
                    </a:p>
                  </a:txBody>
                  <a:tcPr marL="49084" marR="49084" marT="24542" marB="245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pl-PL" sz="1200" dirty="0">
                          <a:latin typeface="Calibri" panose="020F0502020204030204" pitchFamily="34" charset="0"/>
                          <a:cs typeface="Calibri" panose="020F0502020204030204" pitchFamily="34" charset="0"/>
                        </a:rPr>
                        <a:t>6000-25000</a:t>
                      </a:r>
                      <a:endParaRPr lang="en-US" sz="1200" dirty="0">
                        <a:latin typeface="Calibri" panose="020F0502020204030204" pitchFamily="34" charset="0"/>
                        <a:cs typeface="Calibri" panose="020F0502020204030204" pitchFamily="34" charset="0"/>
                      </a:endParaRPr>
                    </a:p>
                  </a:txBody>
                  <a:tcPr marL="49084" marR="49084" marT="24542" marB="24542">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40817797"/>
                  </a:ext>
                </a:extLst>
              </a:tr>
            </a:tbl>
          </a:graphicData>
        </a:graphic>
      </p:graphicFrame>
      <p:sp>
        <p:nvSpPr>
          <p:cNvPr id="32" name="Rectangle 3">
            <a:extLst>
              <a:ext uri="{FF2B5EF4-FFF2-40B4-BE49-F238E27FC236}">
                <a16:creationId xmlns:a16="http://schemas.microsoft.com/office/drawing/2014/main" xmlns="" id="{CB4995CF-C37C-4318-9BD1-F1837928423B}"/>
              </a:ext>
            </a:extLst>
          </p:cNvPr>
          <p:cNvSpPr txBox="1">
            <a:spLocks noChangeArrowheads="1"/>
          </p:cNvSpPr>
          <p:nvPr/>
        </p:nvSpPr>
        <p:spPr>
          <a:xfrm>
            <a:off x="4971184" y="2938753"/>
            <a:ext cx="1819275" cy="1831271"/>
          </a:xfrm>
          <a:prstGeom prst="rect">
            <a:avLst/>
          </a:prstGeom>
        </p:spPr>
        <p:txBody>
          <a:bodyPr wrap="square">
            <a:spAutoFit/>
          </a:bodyPr>
          <a:lstStyle/>
          <a:p>
            <a:pPr marL="177800" indent="-177800">
              <a:spcBef>
                <a:spcPts val="600"/>
              </a:spcBef>
              <a:spcAft>
                <a:spcPts val="0"/>
              </a:spcAft>
              <a:buFont typeface="Arial" panose="020B0604020202020204" pitchFamily="34" charset="0"/>
              <a:buChar char="•"/>
            </a:pPr>
            <a:r>
              <a:rPr lang="en-US" sz="700" b="1" u="sng" dirty="0">
                <a:latin typeface="+mj-lt"/>
              </a:rPr>
              <a:t>Materials science</a:t>
            </a:r>
          </a:p>
          <a:p>
            <a:pPr marL="177800">
              <a:spcAft>
                <a:spcPts val="0"/>
              </a:spcAft>
            </a:pPr>
            <a:r>
              <a:rPr lang="en-US" sz="700" b="1" dirty="0">
                <a:latin typeface="+mj-lt"/>
              </a:rPr>
              <a:t>structure of crystalline materials,  semiconductors and new electronic materials, alloys and nanocomposites, polymers and fibers</a:t>
            </a:r>
          </a:p>
          <a:p>
            <a:pPr marL="177800" indent="-177800">
              <a:spcBef>
                <a:spcPts val="600"/>
              </a:spcBef>
              <a:spcAft>
                <a:spcPts val="0"/>
              </a:spcAft>
              <a:buFont typeface="Arial" panose="020B0604020202020204" pitchFamily="34" charset="0"/>
              <a:buChar char="•"/>
            </a:pPr>
            <a:r>
              <a:rPr lang="en-US" sz="700" b="1" u="sng" dirty="0">
                <a:latin typeface="+mj-lt"/>
              </a:rPr>
              <a:t>Chemistry</a:t>
            </a:r>
          </a:p>
          <a:p>
            <a:pPr marL="177800">
              <a:spcAft>
                <a:spcPts val="0"/>
              </a:spcAft>
            </a:pPr>
            <a:r>
              <a:rPr lang="en-US" sz="700" b="1" dirty="0">
                <a:latin typeface="+mj-lt"/>
              </a:rPr>
              <a:t>catalysis, porous materials</a:t>
            </a:r>
          </a:p>
          <a:p>
            <a:pPr marL="177800" indent="-177800">
              <a:spcBef>
                <a:spcPts val="600"/>
              </a:spcBef>
              <a:spcAft>
                <a:spcPts val="0"/>
              </a:spcAft>
              <a:buFont typeface="Arial" panose="020B0604020202020204" pitchFamily="34" charset="0"/>
              <a:buChar char="•"/>
            </a:pPr>
            <a:r>
              <a:rPr lang="en-US" sz="700" b="1" u="sng" dirty="0">
                <a:latin typeface="+mj-lt"/>
              </a:rPr>
              <a:t>Pharmacy</a:t>
            </a:r>
          </a:p>
          <a:p>
            <a:pPr marL="177800">
              <a:spcAft>
                <a:spcPts val="0"/>
              </a:spcAft>
            </a:pPr>
            <a:r>
              <a:rPr lang="en-US" sz="700" b="1" dirty="0">
                <a:latin typeface="+mj-lt"/>
              </a:rPr>
              <a:t>drug polymorphism, drug carriers, gels, lotions, creams</a:t>
            </a:r>
          </a:p>
          <a:p>
            <a:pPr marL="177800" indent="-177800">
              <a:spcBef>
                <a:spcPts val="600"/>
              </a:spcBef>
              <a:spcAft>
                <a:spcPts val="0"/>
              </a:spcAft>
              <a:buFont typeface="Arial" panose="020B0604020202020204" pitchFamily="34" charset="0"/>
              <a:buChar char="•"/>
            </a:pPr>
            <a:r>
              <a:rPr lang="en-US" sz="700" b="1" u="sng" dirty="0">
                <a:latin typeface="+mj-lt"/>
              </a:rPr>
              <a:t>Structural biology</a:t>
            </a:r>
          </a:p>
          <a:p>
            <a:pPr marL="177800">
              <a:spcAft>
                <a:spcPts val="0"/>
              </a:spcAft>
            </a:pPr>
            <a:r>
              <a:rPr lang="en-US" sz="700" b="1" dirty="0">
                <a:latin typeface="+mj-lt"/>
              </a:rPr>
              <a:t>proteins and nucleic acids, </a:t>
            </a:r>
            <a:r>
              <a:rPr lang="en-US" sz="700" b="1" dirty="0" err="1">
                <a:latin typeface="+mj-lt"/>
              </a:rPr>
              <a:t>biomacromolecular</a:t>
            </a:r>
            <a:r>
              <a:rPr lang="en-US" sz="700" b="1" dirty="0">
                <a:latin typeface="+mj-lt"/>
              </a:rPr>
              <a:t> solutions</a:t>
            </a: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355" y="2755550"/>
            <a:ext cx="4577200" cy="3027910"/>
          </a:xfrm>
          <a:prstGeom prst="rect">
            <a:avLst/>
          </a:prstGeom>
          <a:noFill/>
          <a:ln w="9525">
            <a:solidFill>
              <a:srgbClr val="00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Прямоугольник 28"/>
          <p:cNvSpPr/>
          <p:nvPr/>
        </p:nvSpPr>
        <p:spPr>
          <a:xfrm>
            <a:off x="209550" y="5889098"/>
            <a:ext cx="5765223" cy="577081"/>
          </a:xfrm>
          <a:prstGeom prst="rect">
            <a:avLst/>
          </a:prstGeom>
        </p:spPr>
        <p:txBody>
          <a:bodyPr wrap="square">
            <a:spAutoFit/>
          </a:bodyPr>
          <a:lstStyle/>
          <a:p>
            <a:r>
              <a:rPr lang="en-US" sz="1050" u="sng" dirty="0" smtClean="0">
                <a:solidFill>
                  <a:srgbClr val="C00000"/>
                </a:solidFill>
              </a:rPr>
              <a:t>Recommendation.</a:t>
            </a:r>
            <a:r>
              <a:rPr lang="en-US" sz="1050" dirty="0" smtClean="0">
                <a:solidFill>
                  <a:srgbClr val="C00000"/>
                </a:solidFill>
              </a:rPr>
              <a:t> The </a:t>
            </a:r>
            <a:r>
              <a:rPr lang="en-US" sz="1050" dirty="0">
                <a:solidFill>
                  <a:srgbClr val="C00000"/>
                </a:solidFill>
              </a:rPr>
              <a:t>PAC recommends the opening of </a:t>
            </a:r>
            <a:r>
              <a:rPr lang="en-US" sz="1050" dirty="0" smtClean="0">
                <a:solidFill>
                  <a:srgbClr val="C00000"/>
                </a:solidFill>
              </a:rPr>
              <a:t>this </a:t>
            </a:r>
            <a:r>
              <a:rPr lang="en-US" sz="1050" dirty="0">
                <a:solidFill>
                  <a:srgbClr val="C00000"/>
                </a:solidFill>
              </a:rPr>
              <a:t>new </a:t>
            </a:r>
            <a:r>
              <a:rPr lang="en-US" sz="1050" dirty="0" smtClean="0">
                <a:solidFill>
                  <a:srgbClr val="C00000"/>
                </a:solidFill>
              </a:rPr>
              <a:t>theme. The </a:t>
            </a:r>
            <a:r>
              <a:rPr lang="en-US" sz="1050" dirty="0">
                <a:solidFill>
                  <a:srgbClr val="C00000"/>
                </a:solidFill>
              </a:rPr>
              <a:t>PAC expects the parameters of the three proposed stations and their connections with the scientific </a:t>
            </a:r>
            <a:r>
              <a:rPr lang="en-US" sz="1050" dirty="0" err="1">
                <a:solidFill>
                  <a:srgbClr val="C00000"/>
                </a:solidFill>
              </a:rPr>
              <a:t>programme</a:t>
            </a:r>
            <a:r>
              <a:rPr lang="en-US" sz="1050" dirty="0">
                <a:solidFill>
                  <a:srgbClr val="C00000"/>
                </a:solidFill>
              </a:rPr>
              <a:t> and the international synchrotron landscape to be reported at its next meeting.</a:t>
            </a:r>
            <a:endParaRPr lang="ru-RU" sz="1050" dirty="0">
              <a:solidFill>
                <a:srgbClr val="C00000"/>
              </a:solidFill>
            </a:endParaRPr>
          </a:p>
        </p:txBody>
      </p:sp>
      <p:sp>
        <p:nvSpPr>
          <p:cNvPr id="34" name="Прямоугольная выноска 33"/>
          <p:cNvSpPr/>
          <p:nvPr/>
        </p:nvSpPr>
        <p:spPr>
          <a:xfrm>
            <a:off x="4987497" y="2729573"/>
            <a:ext cx="1729497" cy="2171700"/>
          </a:xfrm>
          <a:prstGeom prst="wedgeRectCallout">
            <a:avLst>
              <a:gd name="adj1" fmla="val 63430"/>
              <a:gd name="adj2" fmla="val 5504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37679941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48143" y="-37099"/>
            <a:ext cx="10962409" cy="830997"/>
          </a:xfrm>
          <a:prstGeom prst="rect">
            <a:avLst/>
          </a:prstGeom>
        </p:spPr>
        <p:txBody>
          <a:bodyPr wrap="square">
            <a:spAutoFit/>
          </a:bodyPr>
          <a:lstStyle/>
          <a:p>
            <a:pPr algn="ctr"/>
            <a:r>
              <a:rPr lang="en-US" sz="2400" dirty="0" smtClean="0">
                <a:solidFill>
                  <a:schemeClr val="bg1"/>
                </a:solidFill>
              </a:rPr>
              <a:t>Theme </a:t>
            </a:r>
            <a:r>
              <a:rPr lang="en-US" sz="2400" dirty="0">
                <a:solidFill>
                  <a:schemeClr val="bg1"/>
                </a:solidFill>
              </a:rPr>
              <a:t>“Biomedical and Radiation-Genetic </a:t>
            </a:r>
            <a:r>
              <a:rPr lang="en-US" sz="2400" dirty="0" smtClean="0">
                <a:solidFill>
                  <a:schemeClr val="bg1"/>
                </a:solidFill>
              </a:rPr>
              <a:t>Studies</a:t>
            </a:r>
            <a:br>
              <a:rPr lang="en-US" sz="2400" dirty="0" smtClean="0">
                <a:solidFill>
                  <a:schemeClr val="bg1"/>
                </a:solidFill>
              </a:rPr>
            </a:br>
            <a:r>
              <a:rPr lang="en-US" sz="2400" dirty="0" smtClean="0">
                <a:solidFill>
                  <a:schemeClr val="bg1"/>
                </a:solidFill>
              </a:rPr>
              <a:t>Using </a:t>
            </a:r>
            <a:r>
              <a:rPr lang="en-US" sz="2400" dirty="0">
                <a:solidFill>
                  <a:schemeClr val="bg1"/>
                </a:solidFill>
              </a:rPr>
              <a:t>Different Types of Ionizing Radiation” </a:t>
            </a:r>
            <a:endParaRPr lang="ru-RU" sz="2400" dirty="0">
              <a:solidFill>
                <a:schemeClr val="bg1"/>
              </a:solidFill>
            </a:endParaRPr>
          </a:p>
        </p:txBody>
      </p:sp>
      <p:sp>
        <p:nvSpPr>
          <p:cNvPr id="4" name="Прямоугольник 3"/>
          <p:cNvSpPr/>
          <p:nvPr/>
        </p:nvSpPr>
        <p:spPr>
          <a:xfrm>
            <a:off x="2902527" y="996480"/>
            <a:ext cx="6096000" cy="646331"/>
          </a:xfrm>
          <a:prstGeom prst="rect">
            <a:avLst/>
          </a:prstGeom>
        </p:spPr>
        <p:txBody>
          <a:bodyPr>
            <a:spAutoFit/>
          </a:bodyPr>
          <a:lstStyle/>
          <a:p>
            <a:pPr algn="ctr"/>
            <a:r>
              <a:rPr lang="en-US" dirty="0">
                <a:solidFill>
                  <a:srgbClr val="003399"/>
                </a:solidFill>
              </a:rPr>
              <a:t>P</a:t>
            </a:r>
            <a:r>
              <a:rPr lang="en-US" dirty="0" smtClean="0">
                <a:solidFill>
                  <a:srgbClr val="003399"/>
                </a:solidFill>
              </a:rPr>
              <a:t>roject </a:t>
            </a:r>
            <a:r>
              <a:rPr lang="en-US" dirty="0">
                <a:solidFill>
                  <a:srgbClr val="003399"/>
                </a:solidFill>
              </a:rPr>
              <a:t>“Further development of methods, technologies, schedule modes and delivery of radiotherapy” </a:t>
            </a:r>
            <a:endParaRPr lang="ru-RU" dirty="0">
              <a:solidFill>
                <a:srgbClr val="003399"/>
              </a:solidFill>
            </a:endParaRPr>
          </a:p>
        </p:txBody>
      </p:sp>
      <p:sp>
        <p:nvSpPr>
          <p:cNvPr id="5" name="Прямоугольник 4"/>
          <p:cNvSpPr/>
          <p:nvPr/>
        </p:nvSpPr>
        <p:spPr>
          <a:xfrm>
            <a:off x="10720425" y="368008"/>
            <a:ext cx="1159292" cy="369332"/>
          </a:xfrm>
          <a:prstGeom prst="rect">
            <a:avLst/>
          </a:prstGeom>
        </p:spPr>
        <p:txBody>
          <a:bodyPr wrap="none">
            <a:spAutoFit/>
          </a:bodyPr>
          <a:lstStyle/>
          <a:p>
            <a:r>
              <a:rPr lang="en-GB" i="1" dirty="0">
                <a:solidFill>
                  <a:schemeClr val="bg1"/>
                </a:solidFill>
              </a:rPr>
              <a:t>G. </a:t>
            </a:r>
            <a:r>
              <a:rPr lang="en-GB" i="1" dirty="0" err="1" smtClean="0">
                <a:solidFill>
                  <a:schemeClr val="bg1"/>
                </a:solidFill>
              </a:rPr>
              <a:t>Mitsyn</a:t>
            </a:r>
            <a:endParaRPr lang="ru-RU" i="1" dirty="0">
              <a:solidFill>
                <a:schemeClr val="bg1"/>
              </a:solidFill>
            </a:endParaRPr>
          </a:p>
        </p:txBody>
      </p:sp>
      <p:sp>
        <p:nvSpPr>
          <p:cNvPr id="6" name="Прямоугольник 5"/>
          <p:cNvSpPr/>
          <p:nvPr/>
        </p:nvSpPr>
        <p:spPr>
          <a:xfrm>
            <a:off x="354444" y="1814220"/>
            <a:ext cx="6558718" cy="1384995"/>
          </a:xfrm>
          <a:prstGeom prst="rect">
            <a:avLst/>
          </a:prstGeom>
        </p:spPr>
        <p:txBody>
          <a:bodyPr wrap="square">
            <a:spAutoFit/>
          </a:bodyPr>
          <a:lstStyle/>
          <a:p>
            <a:pPr algn="just"/>
            <a:r>
              <a:rPr lang="en-US" sz="1400" dirty="0">
                <a:solidFill>
                  <a:srgbClr val="003399"/>
                </a:solidFill>
              </a:rPr>
              <a:t>The PAC emphasizes the high importance of the results achieved both in the field of clinical research on proton radiotherapy applications for the treatment of different diseases and in the field of radiobiology. Particularly, it should be stressed that the clinical research has entered a new phase, in which the statistical analysis of the treatment results becomes possible and the effectiveness of the proton radiotherapy techniques realized at JINR is seen.</a:t>
            </a:r>
            <a:endParaRPr lang="ru-RU" sz="1400" dirty="0">
              <a:solidFill>
                <a:srgbClr val="003399"/>
              </a:solidFill>
            </a:endParaRPr>
          </a:p>
        </p:txBody>
      </p:sp>
      <p:pic>
        <p:nvPicPr>
          <p:cNvPr id="7" name="Picture 2" descr="Bolus_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09163" y="2778911"/>
            <a:ext cx="1667500" cy="1637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5" descr="col.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96212" y="2806295"/>
            <a:ext cx="1847311" cy="163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Заголовок 1"/>
          <p:cNvSpPr txBox="1">
            <a:spLocks/>
          </p:cNvSpPr>
          <p:nvPr/>
        </p:nvSpPr>
        <p:spPr>
          <a:xfrm>
            <a:off x="7112000" y="1850057"/>
            <a:ext cx="4711232" cy="110728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just">
              <a:defRPr/>
            </a:pPr>
            <a:r>
              <a:rPr lang="en-US" sz="1200" kern="1200" dirty="0" smtClean="0">
                <a:solidFill>
                  <a:srgbClr val="003399"/>
                </a:solidFill>
                <a:ea typeface="+mn-ea"/>
                <a:cs typeface="+mn-cs"/>
              </a:rPr>
              <a:t>Technologies to calculate and to produce individual collimators of Wood alloy and boluses (patient specific proton range moderators of irregular shape) of a special </a:t>
            </a:r>
            <a:r>
              <a:rPr lang="en-US" sz="1200" kern="1200" dirty="0" err="1" smtClean="0">
                <a:solidFill>
                  <a:srgbClr val="003399"/>
                </a:solidFill>
                <a:ea typeface="+mn-ea"/>
                <a:cs typeface="+mn-cs"/>
              </a:rPr>
              <a:t>machinable</a:t>
            </a:r>
            <a:r>
              <a:rPr lang="en-US" sz="1200" kern="1200" dirty="0" smtClean="0">
                <a:solidFill>
                  <a:srgbClr val="003399"/>
                </a:solidFill>
                <a:ea typeface="+mn-ea"/>
                <a:cs typeface="+mn-cs"/>
              </a:rPr>
              <a:t> wax using a digital computer controlled milling machine have been developed and realized </a:t>
            </a:r>
            <a:endParaRPr lang="ru-RU" sz="1200" kern="1200" dirty="0">
              <a:solidFill>
                <a:srgbClr val="003399"/>
              </a:solidFill>
              <a:ea typeface="+mn-ea"/>
              <a:cs typeface="+mn-cs"/>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4266" y="5030902"/>
            <a:ext cx="4758513" cy="1394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Прямоугольник 12"/>
          <p:cNvSpPr/>
          <p:nvPr/>
        </p:nvSpPr>
        <p:spPr>
          <a:xfrm>
            <a:off x="8333843" y="4667266"/>
            <a:ext cx="2488182" cy="338554"/>
          </a:xfrm>
          <a:prstGeom prst="rect">
            <a:avLst/>
          </a:prstGeom>
        </p:spPr>
        <p:txBody>
          <a:bodyPr wrap="none">
            <a:spAutoFit/>
          </a:bodyPr>
          <a:lstStyle/>
          <a:p>
            <a:r>
              <a:rPr lang="en-GB" sz="1600" dirty="0">
                <a:solidFill>
                  <a:srgbClr val="003399"/>
                </a:solidFill>
              </a:rPr>
              <a:t>Patient set-up </a:t>
            </a:r>
            <a:r>
              <a:rPr lang="en-GB" sz="1600" dirty="0" smtClean="0">
                <a:solidFill>
                  <a:srgbClr val="003399"/>
                </a:solidFill>
              </a:rPr>
              <a:t>verification</a:t>
            </a:r>
            <a:endParaRPr lang="ru-RU" sz="1600" dirty="0">
              <a:solidFill>
                <a:srgbClr val="003399"/>
              </a:solidFill>
            </a:endParaRPr>
          </a:p>
        </p:txBody>
      </p:sp>
      <p:sp>
        <p:nvSpPr>
          <p:cNvPr id="15" name="Rectangle 2"/>
          <p:cNvSpPr>
            <a:spLocks noChangeArrowheads="1"/>
          </p:cNvSpPr>
          <p:nvPr/>
        </p:nvSpPr>
        <p:spPr bwMode="auto">
          <a:xfrm>
            <a:off x="2101847" y="3438709"/>
            <a:ext cx="3333753" cy="1200329"/>
          </a:xfrm>
          <a:prstGeom prst="rect">
            <a:avLst/>
          </a:prstGeom>
          <a:noFill/>
          <a:ln w="9525">
            <a:noFill/>
            <a:miter lim="800000"/>
            <a:headEnd/>
            <a:tailEnd/>
          </a:ln>
          <a:effectLst/>
        </p:spPr>
        <p:txBody>
          <a:bodyPr wrap="square">
            <a:spAutoFit/>
          </a:bodyPr>
          <a:lstStyle/>
          <a:p>
            <a:pPr algn="just">
              <a:defRPr/>
            </a:pPr>
            <a:r>
              <a:rPr lang="en-US" sz="1200" dirty="0">
                <a:solidFill>
                  <a:srgbClr val="003399"/>
                </a:solidFill>
                <a:latin typeface="+mj-lt"/>
                <a:cs typeface="+mn-cs"/>
              </a:rPr>
              <a:t>Using </a:t>
            </a:r>
            <a:r>
              <a:rPr lang="en-US" sz="1200" dirty="0" err="1">
                <a:solidFill>
                  <a:srgbClr val="003399"/>
                </a:solidFill>
                <a:latin typeface="+mj-lt"/>
                <a:cs typeface="+mn-cs"/>
              </a:rPr>
              <a:t>heterogenous</a:t>
            </a:r>
            <a:r>
              <a:rPr lang="en-US" sz="1200" dirty="0">
                <a:solidFill>
                  <a:srgbClr val="003399"/>
                </a:solidFill>
                <a:latin typeface="+mj-lt"/>
                <a:cs typeface="+mn-cs"/>
              </a:rPr>
              <a:t> “Alderson phantom” and </a:t>
            </a:r>
            <a:r>
              <a:rPr lang="en-US" sz="1200" dirty="0" err="1">
                <a:solidFill>
                  <a:srgbClr val="003399"/>
                </a:solidFill>
                <a:latin typeface="+mj-lt"/>
                <a:cs typeface="+mn-cs"/>
              </a:rPr>
              <a:t>radiochromic</a:t>
            </a:r>
            <a:r>
              <a:rPr lang="en-US" sz="1200" dirty="0">
                <a:solidFill>
                  <a:srgbClr val="003399"/>
                </a:solidFill>
                <a:latin typeface="+mj-lt"/>
                <a:cs typeface="+mn-cs"/>
              </a:rPr>
              <a:t> films a set of </a:t>
            </a:r>
            <a:r>
              <a:rPr lang="en-US" sz="1200" dirty="0" err="1">
                <a:solidFill>
                  <a:srgbClr val="003399"/>
                </a:solidFill>
                <a:latin typeface="+mj-lt"/>
                <a:cs typeface="+mn-cs"/>
              </a:rPr>
              <a:t>dosimetric</a:t>
            </a:r>
            <a:r>
              <a:rPr lang="en-US" sz="1200" dirty="0">
                <a:solidFill>
                  <a:srgbClr val="003399"/>
                </a:solidFill>
                <a:latin typeface="+mj-lt"/>
                <a:cs typeface="+mn-cs"/>
              </a:rPr>
              <a:t> experiments on verification of all the technological steps of treatment planning and realization of proton beam irradiation was carried out.</a:t>
            </a:r>
            <a:endParaRPr lang="ru-RU" sz="1200" dirty="0">
              <a:solidFill>
                <a:srgbClr val="003399"/>
              </a:solidFill>
              <a:latin typeface="+mj-lt"/>
              <a:cs typeface="+mn-cs"/>
            </a:endParaRPr>
          </a:p>
        </p:txBody>
      </p:sp>
      <p:pic>
        <p:nvPicPr>
          <p:cNvPr id="16" name="Рисунок 3" descr="IMG_8715.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737" y="3490858"/>
            <a:ext cx="1756010" cy="263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3A0B002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2831" y="3438709"/>
            <a:ext cx="1393031" cy="1857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Прямоугольник 13"/>
          <p:cNvSpPr/>
          <p:nvPr/>
        </p:nvSpPr>
        <p:spPr>
          <a:xfrm>
            <a:off x="2063747" y="5461183"/>
            <a:ext cx="5048253" cy="1015663"/>
          </a:xfrm>
          <a:prstGeom prst="rect">
            <a:avLst/>
          </a:prstGeom>
        </p:spPr>
        <p:txBody>
          <a:bodyPr wrap="square">
            <a:spAutoFit/>
          </a:bodyPr>
          <a:lstStyle/>
          <a:p>
            <a:r>
              <a:rPr lang="en-US" sz="1200" u="sng" dirty="0" smtClean="0">
                <a:solidFill>
                  <a:srgbClr val="C00000"/>
                </a:solidFill>
              </a:rPr>
              <a:t>Recommendation.</a:t>
            </a:r>
            <a:r>
              <a:rPr lang="en-US" sz="1200" dirty="0" smtClean="0">
                <a:solidFill>
                  <a:srgbClr val="C00000"/>
                </a:solidFill>
              </a:rPr>
              <a:t> The </a:t>
            </a:r>
            <a:r>
              <a:rPr lang="en-US" sz="1200" dirty="0">
                <a:solidFill>
                  <a:srgbClr val="C00000"/>
                </a:solidFill>
              </a:rPr>
              <a:t>PAC recommends extension of this theme and project for 2020–2022. The PAC recommends strengthening the research underway in this field at JINR. It also requests information on the fundamental research in the field and on how the research will be transferred to the medical treatment.</a:t>
            </a:r>
            <a:endParaRPr lang="ru-RU" sz="1200" dirty="0">
              <a:solidFill>
                <a:srgbClr val="C00000"/>
              </a:solidFill>
            </a:endParaRPr>
          </a:p>
        </p:txBody>
      </p:sp>
    </p:spTree>
    <p:extLst>
      <p:ext uri="{BB962C8B-B14F-4D97-AF65-F5344CB8AC3E}">
        <p14:creationId xmlns:p14="http://schemas.microsoft.com/office/powerpoint/2010/main" val="294588590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48143" y="-37099"/>
            <a:ext cx="10962409" cy="830997"/>
          </a:xfrm>
          <a:prstGeom prst="rect">
            <a:avLst/>
          </a:prstGeom>
        </p:spPr>
        <p:txBody>
          <a:bodyPr wrap="square">
            <a:spAutoFit/>
          </a:bodyPr>
          <a:lstStyle/>
          <a:p>
            <a:pPr algn="ctr"/>
            <a:r>
              <a:rPr lang="en-US" sz="2400" dirty="0" smtClean="0">
                <a:solidFill>
                  <a:schemeClr val="bg1"/>
                </a:solidFill>
              </a:rPr>
              <a:t>Theme </a:t>
            </a:r>
            <a:r>
              <a:rPr lang="en-US" sz="2400" dirty="0">
                <a:solidFill>
                  <a:schemeClr val="bg1"/>
                </a:solidFill>
              </a:rPr>
              <a:t>“Biomedical and Radiation-Genetic </a:t>
            </a:r>
            <a:r>
              <a:rPr lang="en-US" sz="2400" dirty="0" smtClean="0">
                <a:solidFill>
                  <a:schemeClr val="bg1"/>
                </a:solidFill>
              </a:rPr>
              <a:t>Studies</a:t>
            </a:r>
            <a:br>
              <a:rPr lang="en-US" sz="2400" dirty="0" smtClean="0">
                <a:solidFill>
                  <a:schemeClr val="bg1"/>
                </a:solidFill>
              </a:rPr>
            </a:br>
            <a:r>
              <a:rPr lang="en-US" sz="2400" dirty="0" smtClean="0">
                <a:solidFill>
                  <a:schemeClr val="bg1"/>
                </a:solidFill>
              </a:rPr>
              <a:t>Using </a:t>
            </a:r>
            <a:r>
              <a:rPr lang="en-US" sz="2400" dirty="0">
                <a:solidFill>
                  <a:schemeClr val="bg1"/>
                </a:solidFill>
              </a:rPr>
              <a:t>Different Types of Ionizing Radiation” </a:t>
            </a:r>
            <a:endParaRPr lang="ru-RU" sz="2400" dirty="0">
              <a:solidFill>
                <a:schemeClr val="bg1"/>
              </a:solidFill>
            </a:endParaRPr>
          </a:p>
        </p:txBody>
      </p:sp>
      <p:sp>
        <p:nvSpPr>
          <p:cNvPr id="5" name="Прямоугольник 4"/>
          <p:cNvSpPr/>
          <p:nvPr/>
        </p:nvSpPr>
        <p:spPr>
          <a:xfrm>
            <a:off x="2324100" y="956163"/>
            <a:ext cx="7480300" cy="461665"/>
          </a:xfrm>
          <a:prstGeom prst="rect">
            <a:avLst/>
          </a:prstGeom>
        </p:spPr>
        <p:txBody>
          <a:bodyPr wrap="square">
            <a:spAutoFit/>
          </a:bodyPr>
          <a:lstStyle/>
          <a:p>
            <a:pPr algn="ctr"/>
            <a:r>
              <a:rPr lang="en-US" sz="2400" dirty="0" smtClean="0">
                <a:solidFill>
                  <a:srgbClr val="003399"/>
                </a:solidFill>
              </a:rPr>
              <a:t>RADIOGENE project</a:t>
            </a:r>
            <a:endParaRPr lang="en-US" sz="2400" dirty="0">
              <a:solidFill>
                <a:srgbClr val="003399"/>
              </a:solidFill>
            </a:endParaRPr>
          </a:p>
        </p:txBody>
      </p:sp>
      <p:sp>
        <p:nvSpPr>
          <p:cNvPr id="6" name="Прямоугольник 5"/>
          <p:cNvSpPr/>
          <p:nvPr/>
        </p:nvSpPr>
        <p:spPr>
          <a:xfrm>
            <a:off x="10263393" y="1072634"/>
            <a:ext cx="1723613" cy="369332"/>
          </a:xfrm>
          <a:prstGeom prst="rect">
            <a:avLst/>
          </a:prstGeom>
        </p:spPr>
        <p:txBody>
          <a:bodyPr wrap="none">
            <a:spAutoFit/>
          </a:bodyPr>
          <a:lstStyle/>
          <a:p>
            <a:r>
              <a:rPr lang="en-US" i="1" dirty="0">
                <a:solidFill>
                  <a:srgbClr val="003399"/>
                </a:solidFill>
              </a:rPr>
              <a:t>K. </a:t>
            </a:r>
            <a:r>
              <a:rPr lang="en-US" i="1" dirty="0" err="1">
                <a:solidFill>
                  <a:srgbClr val="003399"/>
                </a:solidFill>
              </a:rPr>
              <a:t>Afanasyeva</a:t>
            </a:r>
            <a:r>
              <a:rPr lang="en-US" i="1" dirty="0">
                <a:solidFill>
                  <a:srgbClr val="003399"/>
                </a:solidFill>
              </a:rPr>
              <a:t> </a:t>
            </a:r>
            <a:endParaRPr lang="ru-RU" i="1" dirty="0">
              <a:solidFill>
                <a:srgbClr val="003399"/>
              </a:solidFill>
            </a:endParaRPr>
          </a:p>
        </p:txBody>
      </p:sp>
      <p:sp>
        <p:nvSpPr>
          <p:cNvPr id="7" name="Прямоугольник 6"/>
          <p:cNvSpPr/>
          <p:nvPr/>
        </p:nvSpPr>
        <p:spPr>
          <a:xfrm>
            <a:off x="180107" y="1414901"/>
            <a:ext cx="7114310" cy="3323987"/>
          </a:xfrm>
          <a:prstGeom prst="rect">
            <a:avLst/>
          </a:prstGeom>
        </p:spPr>
        <p:txBody>
          <a:bodyPr wrap="square">
            <a:spAutoFit/>
          </a:bodyPr>
          <a:lstStyle/>
          <a:p>
            <a:pPr algn="just"/>
            <a:r>
              <a:rPr lang="en-US" sz="1400" dirty="0">
                <a:solidFill>
                  <a:srgbClr val="003399"/>
                </a:solidFill>
              </a:rPr>
              <a:t>The PAC notes the challenge of the situation in research that, although there is a vast amount of evidence for radiation-induced mutations in diverse biological systems, there is no exact evidence for radiation-induced germ cell mutations that could cause genetic disease in human </a:t>
            </a:r>
            <a:r>
              <a:rPr lang="en-US" sz="1400" dirty="0" smtClean="0">
                <a:solidFill>
                  <a:srgbClr val="003399"/>
                </a:solidFill>
              </a:rPr>
              <a:t>population.</a:t>
            </a:r>
          </a:p>
          <a:p>
            <a:pPr algn="just"/>
            <a:endParaRPr lang="en-US" sz="1400" dirty="0">
              <a:solidFill>
                <a:srgbClr val="003399"/>
              </a:solidFill>
            </a:endParaRPr>
          </a:p>
          <a:p>
            <a:pPr algn="just"/>
            <a:r>
              <a:rPr lang="en-US" sz="1400" dirty="0" smtClean="0">
                <a:solidFill>
                  <a:srgbClr val="003399"/>
                </a:solidFill>
              </a:rPr>
              <a:t>The </a:t>
            </a:r>
            <a:r>
              <a:rPr lang="en-US" sz="1400" dirty="0">
                <a:solidFill>
                  <a:srgbClr val="003399"/>
                </a:solidFill>
              </a:rPr>
              <a:t>PAC further notes that the concept of the project is based on results of hereditary diseases from mutations occurring in germ cells of </a:t>
            </a:r>
            <a:r>
              <a:rPr lang="en-US" sz="1400" i="1" dirty="0">
                <a:solidFill>
                  <a:srgbClr val="003399"/>
                </a:solidFill>
              </a:rPr>
              <a:t>Drosophila</a:t>
            </a:r>
            <a:r>
              <a:rPr lang="en-US" sz="1400" dirty="0">
                <a:solidFill>
                  <a:srgbClr val="003399"/>
                </a:solidFill>
              </a:rPr>
              <a:t>, and also on ionizing radiation capable of inducing similar changes in all experimental systems of the project. The PAC recognizes the significant progress in the development of this project and the new fundamental data in the nature of radiation genetics of living organisms and frequency of inherited changes in the DNA of gene mutations induced by </a:t>
            </a:r>
            <a:r>
              <a:rPr lang="ru-RU" sz="1400" dirty="0">
                <a:solidFill>
                  <a:srgbClr val="003399"/>
                </a:solidFill>
              </a:rPr>
              <a:t>γ</a:t>
            </a:r>
            <a:r>
              <a:rPr lang="en-US" sz="1400" dirty="0">
                <a:solidFill>
                  <a:srgbClr val="003399"/>
                </a:solidFill>
              </a:rPr>
              <a:t>-rays and fission neutrons in the </a:t>
            </a:r>
            <a:r>
              <a:rPr lang="en-US" sz="1400" i="1" dirty="0">
                <a:solidFill>
                  <a:srgbClr val="003399"/>
                </a:solidFill>
              </a:rPr>
              <a:t>Drosophila</a:t>
            </a:r>
            <a:r>
              <a:rPr lang="en-US" sz="1400" dirty="0">
                <a:solidFill>
                  <a:srgbClr val="003399"/>
                </a:solidFill>
              </a:rPr>
              <a:t> germ </a:t>
            </a:r>
            <a:r>
              <a:rPr lang="en-US" sz="1400" dirty="0" smtClean="0">
                <a:solidFill>
                  <a:srgbClr val="003399"/>
                </a:solidFill>
              </a:rPr>
              <a:t>cells.</a:t>
            </a:r>
          </a:p>
          <a:p>
            <a:pPr algn="just"/>
            <a:endParaRPr lang="en-US" sz="1400" dirty="0">
              <a:solidFill>
                <a:srgbClr val="003399"/>
              </a:solidFill>
            </a:endParaRPr>
          </a:p>
          <a:p>
            <a:pPr algn="just"/>
            <a:r>
              <a:rPr lang="en-US" sz="1400" dirty="0" smtClean="0">
                <a:solidFill>
                  <a:srgbClr val="003399"/>
                </a:solidFill>
              </a:rPr>
              <a:t>The </a:t>
            </a:r>
            <a:r>
              <a:rPr lang="en-US" sz="1400" dirty="0">
                <a:solidFill>
                  <a:srgbClr val="003399"/>
                </a:solidFill>
              </a:rPr>
              <a:t>PAC especially notes the high scientific and methodological level of the research based on advanced DNA technologies.</a:t>
            </a:r>
            <a:endParaRPr lang="ru-RU" sz="1400" dirty="0">
              <a:solidFill>
                <a:srgbClr val="003399"/>
              </a:solidFill>
            </a:endParaRPr>
          </a:p>
        </p:txBody>
      </p:sp>
      <p:pic>
        <p:nvPicPr>
          <p:cNvPr id="8" name="Рисунок 7" descr="приложение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00374" y="1509575"/>
            <a:ext cx="4395657" cy="2565263"/>
          </a:xfrm>
          <a:prstGeom prst="rect">
            <a:avLst/>
          </a:prstGeom>
          <a:noFill/>
          <a:ln>
            <a:noFill/>
          </a:ln>
        </p:spPr>
      </p:pic>
      <p:pic>
        <p:nvPicPr>
          <p:cNvPr id="9" name="Рисунок 8"/>
          <p:cNvPicPr>
            <a:picLocks noChangeAspect="1"/>
          </p:cNvPicPr>
          <p:nvPr/>
        </p:nvPicPr>
        <p:blipFill rotWithShape="1">
          <a:blip r:embed="rId3" cstate="print">
            <a:extLst>
              <a:ext uri="{28A0092B-C50C-407E-A947-70E740481C1C}">
                <a14:useLocalDpi xmlns:a14="http://schemas.microsoft.com/office/drawing/2010/main" val="0"/>
              </a:ext>
            </a:extLst>
          </a:blip>
          <a:srcRect t="10793" r="15107" b="12804"/>
          <a:stretch/>
        </p:blipFill>
        <p:spPr>
          <a:xfrm>
            <a:off x="7579592" y="4112938"/>
            <a:ext cx="3608984" cy="2456409"/>
          </a:xfrm>
          <a:prstGeom prst="rect">
            <a:avLst/>
          </a:prstGeom>
        </p:spPr>
      </p:pic>
      <p:sp>
        <p:nvSpPr>
          <p:cNvPr id="10" name="Объект 4"/>
          <p:cNvSpPr txBox="1">
            <a:spLocks/>
          </p:cNvSpPr>
          <p:nvPr/>
        </p:nvSpPr>
        <p:spPr>
          <a:xfrm>
            <a:off x="9696184" y="4683537"/>
            <a:ext cx="2575995" cy="68217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smtClean="0">
                <a:solidFill>
                  <a:srgbClr val="000000"/>
                </a:solidFill>
                <a:ea typeface="Times New Roman" panose="02020603050405020304" pitchFamily="18" charset="0"/>
              </a:rPr>
              <a:t>Spectra </a:t>
            </a:r>
            <a:r>
              <a:rPr lang="en-US" sz="1200" dirty="0">
                <a:solidFill>
                  <a:srgbClr val="000000"/>
                </a:solidFill>
                <a:ea typeface="Times New Roman" panose="02020603050405020304" pitchFamily="18" charset="0"/>
              </a:rPr>
              <a:t>of </a:t>
            </a:r>
            <a:r>
              <a:rPr lang="el-GR" sz="1200" dirty="0">
                <a:solidFill>
                  <a:srgbClr val="000000"/>
                </a:solidFill>
                <a:ea typeface="Times New Roman" panose="02020603050405020304" pitchFamily="18" charset="0"/>
              </a:rPr>
              <a:t>γ</a:t>
            </a:r>
            <a:r>
              <a:rPr lang="en-US" sz="1200" dirty="0">
                <a:solidFill>
                  <a:srgbClr val="000000"/>
                </a:solidFill>
                <a:ea typeface="Times New Roman" panose="02020603050405020304" pitchFamily="18" charset="0"/>
              </a:rPr>
              <a:t>-ray-induced DNA changes at the </a:t>
            </a:r>
            <a:r>
              <a:rPr lang="en-US" sz="1200" i="1" dirty="0">
                <a:solidFill>
                  <a:srgbClr val="000000"/>
                </a:solidFill>
                <a:ea typeface="Times New Roman" panose="02020603050405020304" pitchFamily="18" charset="0"/>
              </a:rPr>
              <a:t>yellow </a:t>
            </a:r>
            <a:r>
              <a:rPr lang="en-US" sz="1200" dirty="0">
                <a:solidFill>
                  <a:srgbClr val="000000"/>
                </a:solidFill>
                <a:ea typeface="Times New Roman" panose="02020603050405020304" pitchFamily="18" charset="0"/>
              </a:rPr>
              <a:t>and </a:t>
            </a:r>
            <a:r>
              <a:rPr lang="en-US" sz="1200" i="1" dirty="0">
                <a:solidFill>
                  <a:srgbClr val="000000"/>
                </a:solidFill>
                <a:ea typeface="Times New Roman" panose="02020603050405020304" pitchFamily="18" charset="0"/>
              </a:rPr>
              <a:t>black</a:t>
            </a:r>
            <a:r>
              <a:rPr lang="en-US" sz="1200" dirty="0">
                <a:solidFill>
                  <a:srgbClr val="000000"/>
                </a:solidFill>
                <a:ea typeface="Times New Roman" panose="02020603050405020304" pitchFamily="18" charset="0"/>
              </a:rPr>
              <a:t> genes of </a:t>
            </a:r>
            <a:r>
              <a:rPr lang="en-US" sz="1200" i="1" dirty="0">
                <a:solidFill>
                  <a:srgbClr val="000000"/>
                </a:solidFill>
                <a:ea typeface="Times New Roman" panose="02020603050405020304" pitchFamily="18" charset="0"/>
              </a:rPr>
              <a:t>Drosophila melanogaster</a:t>
            </a:r>
            <a:endParaRPr lang="ru-RU" sz="1200" dirty="0"/>
          </a:p>
        </p:txBody>
      </p:sp>
      <p:sp>
        <p:nvSpPr>
          <p:cNvPr id="13" name="TextBox 12"/>
          <p:cNvSpPr txBox="1"/>
          <p:nvPr/>
        </p:nvSpPr>
        <p:spPr>
          <a:xfrm>
            <a:off x="1090877" y="4967565"/>
            <a:ext cx="2514600" cy="461665"/>
          </a:xfrm>
          <a:prstGeom prst="rect">
            <a:avLst/>
          </a:prstGeom>
          <a:noFill/>
        </p:spPr>
        <p:txBody>
          <a:bodyPr wrap="square" rtlCol="0">
            <a:spAutoFit/>
          </a:bodyPr>
          <a:lstStyle/>
          <a:p>
            <a:r>
              <a:rPr lang="en-US" sz="1200" dirty="0" smtClean="0"/>
              <a:t>Molecular </a:t>
            </a:r>
            <a:r>
              <a:rPr lang="en-US" sz="1200" dirty="0"/>
              <a:t>methods: polymerase chain reaction (PCR) </a:t>
            </a:r>
            <a:endParaRPr lang="ru-RU" sz="1200" dirty="0"/>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96522" y="4677399"/>
            <a:ext cx="3531590" cy="138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Прямоугольник 13"/>
          <p:cNvSpPr/>
          <p:nvPr/>
        </p:nvSpPr>
        <p:spPr>
          <a:xfrm>
            <a:off x="80529" y="5894233"/>
            <a:ext cx="5894244" cy="646331"/>
          </a:xfrm>
          <a:prstGeom prst="rect">
            <a:avLst/>
          </a:prstGeom>
        </p:spPr>
        <p:txBody>
          <a:bodyPr wrap="square">
            <a:spAutoFit/>
          </a:bodyPr>
          <a:lstStyle/>
          <a:p>
            <a:r>
              <a:rPr lang="en-US" sz="1200" u="sng" dirty="0">
                <a:solidFill>
                  <a:srgbClr val="C00000"/>
                </a:solidFill>
              </a:rPr>
              <a:t>Recommendation.</a:t>
            </a:r>
            <a:r>
              <a:rPr lang="en-US" sz="1200" dirty="0">
                <a:solidFill>
                  <a:srgbClr val="C00000"/>
                </a:solidFill>
              </a:rPr>
              <a:t> The PAC recommends extension of this project with the new title “RADIOGENE: The molecular genetics of radiation-induced changes at the gene, genome and </a:t>
            </a:r>
            <a:r>
              <a:rPr lang="en-US" sz="1200" dirty="0" err="1">
                <a:solidFill>
                  <a:srgbClr val="C00000"/>
                </a:solidFill>
              </a:rPr>
              <a:t>transcriptome</a:t>
            </a:r>
            <a:r>
              <a:rPr lang="en-US" sz="1200" dirty="0">
                <a:solidFill>
                  <a:srgbClr val="C00000"/>
                </a:solidFill>
              </a:rPr>
              <a:t> level in </a:t>
            </a:r>
            <a:r>
              <a:rPr lang="en-US" sz="1200" i="1" dirty="0">
                <a:solidFill>
                  <a:srgbClr val="C00000"/>
                </a:solidFill>
              </a:rPr>
              <a:t>Drosophila melanogaster</a:t>
            </a:r>
            <a:r>
              <a:rPr lang="en-US" sz="1200" dirty="0">
                <a:solidFill>
                  <a:srgbClr val="C00000"/>
                </a:solidFill>
              </a:rPr>
              <a:t>” </a:t>
            </a:r>
            <a:r>
              <a:rPr lang="en-US" sz="1200" dirty="0" smtClean="0">
                <a:solidFill>
                  <a:srgbClr val="C00000"/>
                </a:solidFill>
              </a:rPr>
              <a:t>for </a:t>
            </a:r>
            <a:r>
              <a:rPr lang="en-US" sz="1200" dirty="0">
                <a:solidFill>
                  <a:srgbClr val="C00000"/>
                </a:solidFill>
              </a:rPr>
              <a:t>2020–2022.</a:t>
            </a:r>
            <a:endParaRPr lang="ru-RU" sz="1200" dirty="0">
              <a:solidFill>
                <a:srgbClr val="C00000"/>
              </a:solidFill>
            </a:endParaRPr>
          </a:p>
        </p:txBody>
      </p:sp>
    </p:spTree>
    <p:extLst>
      <p:ext uri="{BB962C8B-B14F-4D97-AF65-F5344CB8AC3E}">
        <p14:creationId xmlns:p14="http://schemas.microsoft.com/office/powerpoint/2010/main" val="334245075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582883" y="43658"/>
            <a:ext cx="8943109" cy="707886"/>
          </a:xfrm>
          <a:prstGeom prst="rect">
            <a:avLst/>
          </a:prstGeom>
        </p:spPr>
        <p:txBody>
          <a:bodyPr wrap="square">
            <a:spAutoFit/>
          </a:bodyPr>
          <a:lstStyle/>
          <a:p>
            <a:pPr algn="ctr"/>
            <a:r>
              <a:rPr lang="en-US" sz="2000" dirty="0" smtClean="0">
                <a:solidFill>
                  <a:schemeClr val="bg1"/>
                </a:solidFill>
              </a:rPr>
              <a:t>Theme </a:t>
            </a:r>
            <a:r>
              <a:rPr lang="en-US" sz="2000" dirty="0">
                <a:solidFill>
                  <a:schemeClr val="bg1"/>
                </a:solidFill>
              </a:rPr>
              <a:t>and project “Research on Cosmic Matter on the Earth and in Space; Research on the Biological and Geochemical Specifics of the Early Earth</a:t>
            </a:r>
            <a:r>
              <a:rPr lang="en-US" sz="2000" dirty="0" smtClean="0">
                <a:solidFill>
                  <a:schemeClr val="bg1"/>
                </a:solidFill>
              </a:rPr>
              <a:t>” </a:t>
            </a:r>
            <a:endParaRPr lang="ru-RU" sz="2000" dirty="0">
              <a:solidFill>
                <a:schemeClr val="bg1"/>
              </a:solidFill>
            </a:endParaRPr>
          </a:p>
        </p:txBody>
      </p:sp>
      <p:sp>
        <p:nvSpPr>
          <p:cNvPr id="4" name="Прямоугольник 3"/>
          <p:cNvSpPr/>
          <p:nvPr/>
        </p:nvSpPr>
        <p:spPr>
          <a:xfrm>
            <a:off x="10693604" y="382212"/>
            <a:ext cx="1424301" cy="369332"/>
          </a:xfrm>
          <a:prstGeom prst="rect">
            <a:avLst/>
          </a:prstGeom>
        </p:spPr>
        <p:txBody>
          <a:bodyPr wrap="none">
            <a:spAutoFit/>
          </a:bodyPr>
          <a:lstStyle/>
          <a:p>
            <a:r>
              <a:rPr lang="en-US" i="1" dirty="0">
                <a:solidFill>
                  <a:schemeClr val="bg1"/>
                </a:solidFill>
              </a:rPr>
              <a:t>A. </a:t>
            </a:r>
            <a:r>
              <a:rPr lang="en-US" i="1" dirty="0" err="1" smtClean="0">
                <a:solidFill>
                  <a:schemeClr val="bg1"/>
                </a:solidFill>
              </a:rPr>
              <a:t>Rozanov</a:t>
            </a:r>
            <a:endParaRPr lang="ru-RU" i="1" dirty="0">
              <a:solidFill>
                <a:schemeClr val="bg1"/>
              </a:solidFill>
            </a:endParaRPr>
          </a:p>
        </p:txBody>
      </p:sp>
      <p:sp>
        <p:nvSpPr>
          <p:cNvPr id="5" name="Прямоугольник 4"/>
          <p:cNvSpPr/>
          <p:nvPr/>
        </p:nvSpPr>
        <p:spPr>
          <a:xfrm>
            <a:off x="346363" y="1101355"/>
            <a:ext cx="8153401" cy="2800767"/>
          </a:xfrm>
          <a:prstGeom prst="rect">
            <a:avLst/>
          </a:prstGeom>
        </p:spPr>
        <p:txBody>
          <a:bodyPr wrap="square">
            <a:spAutoFit/>
          </a:bodyPr>
          <a:lstStyle/>
          <a:p>
            <a:r>
              <a:rPr lang="en-US" sz="1600" dirty="0">
                <a:solidFill>
                  <a:srgbClr val="003399"/>
                </a:solidFill>
              </a:rPr>
              <a:t>The results achieved by the Astrobiology Sector of the Laboratory of Radiation Biology for the past three years indicate the high productivity of its research</a:t>
            </a:r>
            <a:r>
              <a:rPr lang="en-US" sz="1600" dirty="0" smtClean="0">
                <a:solidFill>
                  <a:srgbClr val="003399"/>
                </a:solidFill>
              </a:rPr>
              <a:t>.</a:t>
            </a:r>
          </a:p>
          <a:p>
            <a:endParaRPr lang="en-US" sz="1600" dirty="0" smtClean="0">
              <a:solidFill>
                <a:srgbClr val="003399"/>
              </a:solidFill>
            </a:endParaRPr>
          </a:p>
          <a:p>
            <a:r>
              <a:rPr lang="en-US" sz="1600" dirty="0" smtClean="0">
                <a:solidFill>
                  <a:srgbClr val="003399"/>
                </a:solidFill>
              </a:rPr>
              <a:t>In </a:t>
            </a:r>
            <a:r>
              <a:rPr lang="en-US" sz="1600" dirty="0">
                <a:solidFill>
                  <a:srgbClr val="003399"/>
                </a:solidFill>
              </a:rPr>
              <a:t>addition to using JINR's facilities, in particular the </a:t>
            </a:r>
            <a:r>
              <a:rPr lang="en-US" sz="1600" dirty="0" err="1">
                <a:solidFill>
                  <a:srgbClr val="003399"/>
                </a:solidFill>
              </a:rPr>
              <a:t>Phasotron</a:t>
            </a:r>
            <a:r>
              <a:rPr lang="en-US" sz="1600" dirty="0">
                <a:solidFill>
                  <a:srgbClr val="003399"/>
                </a:solidFill>
              </a:rPr>
              <a:t> and the IBR-2 reactor, the Sector has acquired its own equipment. In 2017, a modern </a:t>
            </a:r>
            <a:r>
              <a:rPr lang="en-US" sz="1600" dirty="0" err="1">
                <a:solidFill>
                  <a:srgbClr val="003399"/>
                </a:solidFill>
              </a:rPr>
              <a:t>Tescan</a:t>
            </a:r>
            <a:r>
              <a:rPr lang="en-US" sz="1600" dirty="0">
                <a:solidFill>
                  <a:srgbClr val="003399"/>
                </a:solidFill>
              </a:rPr>
              <a:t> Vega 3 scanning electron microscope was put into operation, by which fossilized microorganisms in meteorites are searched for and studied. </a:t>
            </a:r>
            <a:endParaRPr lang="en-US" sz="1600" dirty="0" smtClean="0">
              <a:solidFill>
                <a:srgbClr val="003399"/>
              </a:solidFill>
            </a:endParaRPr>
          </a:p>
          <a:p>
            <a:endParaRPr lang="en-US" sz="1600" dirty="0" smtClean="0">
              <a:solidFill>
                <a:srgbClr val="003399"/>
              </a:solidFill>
            </a:endParaRPr>
          </a:p>
          <a:p>
            <a:r>
              <a:rPr lang="en-US" sz="1600" dirty="0" smtClean="0">
                <a:solidFill>
                  <a:srgbClr val="003399"/>
                </a:solidFill>
              </a:rPr>
              <a:t>Eukaryotic </a:t>
            </a:r>
            <a:r>
              <a:rPr lang="en-US" sz="1600" dirty="0">
                <a:solidFill>
                  <a:srgbClr val="003399"/>
                </a:solidFill>
              </a:rPr>
              <a:t>microorganisms have been found in the </a:t>
            </a:r>
            <a:r>
              <a:rPr lang="en-US" sz="1600" dirty="0" err="1">
                <a:solidFill>
                  <a:srgbClr val="003399"/>
                </a:solidFill>
              </a:rPr>
              <a:t>Orgueil</a:t>
            </a:r>
            <a:r>
              <a:rPr lang="en-US" sz="1600" dirty="0">
                <a:solidFill>
                  <a:srgbClr val="003399"/>
                </a:solidFill>
              </a:rPr>
              <a:t> meteorite; the results of this research have been published in the Paleontological Journal of the Russian Academy of Sciences</a:t>
            </a:r>
            <a:r>
              <a:rPr lang="en-US" sz="1600" dirty="0" smtClean="0">
                <a:solidFill>
                  <a:srgbClr val="003399"/>
                </a:solidFill>
              </a:rPr>
              <a:t>.</a:t>
            </a:r>
            <a:endParaRPr lang="ru-RU" sz="1600" dirty="0">
              <a:solidFill>
                <a:srgbClr val="003399"/>
              </a:solidFill>
            </a:endParaRPr>
          </a:p>
        </p:txBody>
      </p:sp>
      <p:sp>
        <p:nvSpPr>
          <p:cNvPr id="6" name="Прямоугольник 5"/>
          <p:cNvSpPr/>
          <p:nvPr/>
        </p:nvSpPr>
        <p:spPr>
          <a:xfrm>
            <a:off x="346363" y="5826601"/>
            <a:ext cx="6930738" cy="646331"/>
          </a:xfrm>
          <a:prstGeom prst="rect">
            <a:avLst/>
          </a:prstGeom>
        </p:spPr>
        <p:txBody>
          <a:bodyPr wrap="square">
            <a:spAutoFit/>
          </a:bodyPr>
          <a:lstStyle/>
          <a:p>
            <a:r>
              <a:rPr lang="en-US" sz="1200" u="sng" dirty="0">
                <a:solidFill>
                  <a:srgbClr val="C00000"/>
                </a:solidFill>
              </a:rPr>
              <a:t>Recommendation.</a:t>
            </a:r>
            <a:r>
              <a:rPr lang="en-US" sz="1200" dirty="0">
                <a:solidFill>
                  <a:srgbClr val="C00000"/>
                </a:solidFill>
              </a:rPr>
              <a:t> The PAC believes that research in the fields specified by the proposal would make a remarkable contribution to the advancement of the interdisciplinary science of astrobiology and recommends extension of this theme and project for </a:t>
            </a:r>
            <a:r>
              <a:rPr lang="en-US" sz="1200" dirty="0" smtClean="0">
                <a:solidFill>
                  <a:srgbClr val="C00000"/>
                </a:solidFill>
              </a:rPr>
              <a:t>2020–2022</a:t>
            </a:r>
            <a:r>
              <a:rPr lang="en-US" sz="1200" dirty="0">
                <a:solidFill>
                  <a:srgbClr val="C00000"/>
                </a:solidFill>
              </a:rPr>
              <a:t>.</a:t>
            </a:r>
            <a:endParaRPr lang="ru-RU" sz="1200" dirty="0">
              <a:solidFill>
                <a:srgbClr val="C00000"/>
              </a:solidFill>
            </a:endParaRPr>
          </a:p>
        </p:txBody>
      </p:sp>
      <p:pic>
        <p:nvPicPr>
          <p:cNvPr id="7" name="Рисунок 6"/>
          <p:cNvPicPr>
            <a:picLocks noChangeAspect="1"/>
          </p:cNvPicPr>
          <p:nvPr/>
        </p:nvPicPr>
        <p:blipFill>
          <a:blip r:embed="rId2"/>
          <a:stretch>
            <a:fillRect/>
          </a:stretch>
        </p:blipFill>
        <p:spPr>
          <a:xfrm>
            <a:off x="9985984" y="930547"/>
            <a:ext cx="1914492" cy="1436109"/>
          </a:xfrm>
          <a:prstGeom prst="rect">
            <a:avLst/>
          </a:prstGeom>
          <a:noFill/>
          <a:effectLst>
            <a:glow rad="127000">
              <a:schemeClr val="accent1">
                <a:lumMod val="60000"/>
                <a:lumOff val="40000"/>
              </a:schemeClr>
            </a:glow>
            <a:outerShdw blurRad="127000" dist="266700" dir="3180000" sx="92000" sy="92000" algn="ctr" rotWithShape="0">
              <a:srgbClr val="000000">
                <a:alpha val="72000"/>
              </a:srgbClr>
            </a:outerShdw>
          </a:effectLst>
        </p:spPr>
      </p:pic>
      <p:pic>
        <p:nvPicPr>
          <p:cNvPr id="8" name="Рисунок 7"/>
          <p:cNvPicPr>
            <a:picLocks noChangeAspect="1"/>
          </p:cNvPicPr>
          <p:nvPr/>
        </p:nvPicPr>
        <p:blipFill>
          <a:blip r:embed="rId3" cstate="print">
            <a:extLst/>
          </a:blip>
          <a:stretch>
            <a:fillRect/>
          </a:stretch>
        </p:blipFill>
        <p:spPr>
          <a:xfrm>
            <a:off x="8587697" y="1383869"/>
            <a:ext cx="1662934" cy="1117869"/>
          </a:xfrm>
          <a:prstGeom prst="rect">
            <a:avLst/>
          </a:prstGeom>
          <a:noFill/>
          <a:effectLst>
            <a:glow rad="127000">
              <a:schemeClr val="accent1">
                <a:lumMod val="60000"/>
                <a:lumOff val="40000"/>
              </a:schemeClr>
            </a:glow>
            <a:outerShdw blurRad="127000" dist="266700" dir="3180000" sx="92000" sy="92000" algn="ctr" rotWithShape="0">
              <a:srgbClr val="000000">
                <a:alpha val="72000"/>
              </a:srgbClr>
            </a:outerShdw>
          </a:effectLst>
        </p:spPr>
      </p:pic>
      <p:pic>
        <p:nvPicPr>
          <p:cNvPr id="614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026"/>
          <a:stretch/>
        </p:blipFill>
        <p:spPr bwMode="auto">
          <a:xfrm>
            <a:off x="8551719" y="2967660"/>
            <a:ext cx="3465802" cy="3505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p:cNvPicPr>
          <p:nvPr/>
        </p:nvPicPr>
        <p:blipFill>
          <a:blip r:embed="rId5">
            <a:extLst/>
          </a:blip>
          <a:srcRect/>
          <a:stretch>
            <a:fillRect/>
          </a:stretch>
        </p:blipFill>
        <p:spPr bwMode="auto">
          <a:xfrm>
            <a:off x="2314864" y="4069034"/>
            <a:ext cx="1330911" cy="1455543"/>
          </a:xfrm>
          <a:prstGeom prst="rect">
            <a:avLst/>
          </a:prstGeom>
          <a:noFill/>
          <a:effectLst>
            <a:glow rad="127000">
              <a:schemeClr val="accent1">
                <a:lumMod val="60000"/>
                <a:lumOff val="40000"/>
              </a:schemeClr>
            </a:glow>
            <a:outerShdw blurRad="127000" dist="266700" dir="3180000" sx="92000" sy="92000" algn="ctr" rotWithShape="0">
              <a:srgbClr val="000000">
                <a:alpha val="72000"/>
              </a:srgbClr>
            </a:outerShdw>
          </a:effectLst>
          <a:extLst/>
        </p:spPr>
      </p:pic>
      <p:pic>
        <p:nvPicPr>
          <p:cNvPr id="16" name="Picture 1"/>
          <p:cNvPicPr>
            <a:picLocks noChangeAspect="1"/>
          </p:cNvPicPr>
          <p:nvPr/>
        </p:nvPicPr>
        <p:blipFill>
          <a:blip r:embed="rId6">
            <a:extLst/>
          </a:blip>
          <a:srcRect/>
          <a:stretch>
            <a:fillRect/>
          </a:stretch>
        </p:blipFill>
        <p:spPr bwMode="auto">
          <a:xfrm>
            <a:off x="4554959" y="4072953"/>
            <a:ext cx="1330911" cy="1455914"/>
          </a:xfrm>
          <a:prstGeom prst="rect">
            <a:avLst/>
          </a:prstGeom>
          <a:noFill/>
          <a:effectLst>
            <a:glow rad="127000">
              <a:schemeClr val="accent1">
                <a:lumMod val="60000"/>
                <a:lumOff val="40000"/>
              </a:schemeClr>
            </a:glow>
            <a:outerShdw blurRad="127000" dist="266700" dir="3180000" sx="92000" sy="92000" algn="ctr" rotWithShape="0">
              <a:srgbClr val="000000">
                <a:alpha val="72000"/>
              </a:srgbClr>
            </a:outerShdw>
          </a:effectLst>
          <a:extLst/>
        </p:spPr>
      </p:pic>
    </p:spTree>
    <p:extLst>
      <p:ext uri="{BB962C8B-B14F-4D97-AF65-F5344CB8AC3E}">
        <p14:creationId xmlns:p14="http://schemas.microsoft.com/office/powerpoint/2010/main" val="1668128126"/>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1_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2_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3_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5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10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Droid Sans Fallback"/>
        <a:cs typeface="Droid Sans Fallback"/>
      </a:majorFont>
      <a:minorFont>
        <a:latin typeface="Arial"/>
        <a:ea typeface="Droid Sans Fallback"/>
        <a:cs typeface="Droid Sans Fallback"/>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Оформление по умолчанию">
  <a:themeElements>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29680</TotalTime>
  <Words>2224</Words>
  <Application>Microsoft Office PowerPoint</Application>
  <PresentationFormat>Произвольный</PresentationFormat>
  <Paragraphs>256</Paragraphs>
  <Slides>19</Slides>
  <Notes>1</Notes>
  <HiddenSlides>0</HiddenSlides>
  <MMClips>0</MMClips>
  <ScaleCrop>false</ScaleCrop>
  <HeadingPairs>
    <vt:vector size="4" baseType="variant">
      <vt:variant>
        <vt:lpstr>Тема</vt:lpstr>
      </vt:variant>
      <vt:variant>
        <vt:i4>12</vt:i4>
      </vt:variant>
      <vt:variant>
        <vt:lpstr>Заголовки слайдов</vt:lpstr>
      </vt:variant>
      <vt:variant>
        <vt:i4>19</vt:i4>
      </vt:variant>
    </vt:vector>
  </HeadingPairs>
  <TitlesOfParts>
    <vt:vector size="31" baseType="lpstr">
      <vt:lpstr>ucansV_shvetsov</vt:lpstr>
      <vt:lpstr>1_ucansV_shvetsov</vt:lpstr>
      <vt:lpstr>2_ucansV_shvetsov</vt:lpstr>
      <vt:lpstr>3_ucansV_shvetsov</vt:lpstr>
      <vt:lpstr>4_ucansV_shvetsov</vt:lpstr>
      <vt:lpstr>5_ucansV_shvetsov</vt:lpstr>
      <vt:lpstr>10_Тема Office</vt:lpstr>
      <vt:lpstr>6_Оформление по умолчанию</vt:lpstr>
      <vt:lpstr>annual_report_2015_nts</vt:lpstr>
      <vt:lpstr>1_annual_report_2015_nts</vt:lpstr>
      <vt:lpstr>2_annual_report_2015_nts</vt:lpstr>
      <vt:lpstr>3_annual_report_2015_nts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co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PAA</dc:creator>
  <cp:lastModifiedBy>1</cp:lastModifiedBy>
  <cp:revision>1272</cp:revision>
  <dcterms:created xsi:type="dcterms:W3CDTF">2006-12-22T14:39:55Z</dcterms:created>
  <dcterms:modified xsi:type="dcterms:W3CDTF">2019-09-17T13:15:39Z</dcterms:modified>
</cp:coreProperties>
</file>