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8" r:id="rId2"/>
    <p:sldId id="274" r:id="rId3"/>
    <p:sldId id="307" r:id="rId4"/>
    <p:sldId id="308" r:id="rId5"/>
    <p:sldId id="275" r:id="rId6"/>
    <p:sldId id="319" r:id="rId7"/>
    <p:sldId id="316" r:id="rId8"/>
    <p:sldId id="289" r:id="rId9"/>
    <p:sldId id="320" r:id="rId10"/>
    <p:sldId id="290" r:id="rId11"/>
    <p:sldId id="317" r:id="rId12"/>
    <p:sldId id="276" r:id="rId13"/>
    <p:sldId id="277" r:id="rId14"/>
    <p:sldId id="279" r:id="rId15"/>
    <p:sldId id="297" r:id="rId16"/>
    <p:sldId id="318" r:id="rId17"/>
    <p:sldId id="311" r:id="rId18"/>
    <p:sldId id="310" r:id="rId19"/>
    <p:sldId id="321" r:id="rId20"/>
    <p:sldId id="323" r:id="rId21"/>
    <p:sldId id="322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B95E32-48E6-4028-9805-ED318F39E441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E870F-933C-4E7F-A058-0749BF5695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441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3" name="Rectangle 7"/>
          <p:cNvSpPr txBox="1">
            <a:spLocks noGrp="1" noChangeArrowheads="1"/>
          </p:cNvSpPr>
          <p:nvPr/>
        </p:nvSpPr>
        <p:spPr bwMode="auto">
          <a:xfrm>
            <a:off x="3810000" y="7926388"/>
            <a:ext cx="297180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88530B0-E613-4B26-AABE-361B88B767C3}" type="slidenum">
              <a:rPr lang="en-US" altLang="ru-RU" sz="1200">
                <a:latin typeface="Times New Roman" pitchFamily="18" charset="0"/>
              </a:rPr>
              <a:pPr algn="r"/>
              <a:t>5</a:t>
            </a:fld>
            <a:endParaRPr lang="en-US" altLang="ru-RU" sz="1200">
              <a:latin typeface="Times New Roman" pitchFamily="18" charset="0"/>
            </a:endParaRPr>
          </a:p>
        </p:txBody>
      </p:sp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ru-RU" smtClean="0"/>
              <a:t>Beam intensity of Ca-48 up to 2.5 mkA</a:t>
            </a:r>
          </a:p>
          <a:p>
            <a:r>
              <a:rPr lang="en-US" altLang="ru-RU" smtClean="0"/>
              <a:t>Ion energy variation on the target with factor 5</a:t>
            </a:r>
          </a:p>
          <a:p>
            <a:r>
              <a:rPr lang="en-US" altLang="ru-RU" smtClean="0"/>
              <a:t>Cyclotron average magnetic field from 1.8 up to 0.8 T</a:t>
            </a: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580225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3" name="Rectangle 7"/>
          <p:cNvSpPr txBox="1">
            <a:spLocks noGrp="1" noChangeArrowheads="1"/>
          </p:cNvSpPr>
          <p:nvPr/>
        </p:nvSpPr>
        <p:spPr bwMode="auto">
          <a:xfrm>
            <a:off x="3810000" y="7926388"/>
            <a:ext cx="297180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88530B0-E613-4B26-AABE-361B88B767C3}" type="slidenum">
              <a:rPr lang="en-US" altLang="ru-RU" sz="1200">
                <a:latin typeface="Times New Roman" pitchFamily="18" charset="0"/>
              </a:rPr>
              <a:pPr algn="r"/>
              <a:t>8</a:t>
            </a:fld>
            <a:endParaRPr lang="en-US" altLang="ru-RU" sz="1200">
              <a:latin typeface="Times New Roman" pitchFamily="18" charset="0"/>
            </a:endParaRPr>
          </a:p>
        </p:txBody>
      </p:sp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ru-RU" smtClean="0"/>
              <a:t>Beam intensity of Ca-48 up to 2.5 mkA</a:t>
            </a:r>
          </a:p>
          <a:p>
            <a:r>
              <a:rPr lang="en-US" altLang="ru-RU" smtClean="0"/>
              <a:t>Ion energy variation on the target with factor 5</a:t>
            </a:r>
          </a:p>
          <a:p>
            <a:r>
              <a:rPr lang="en-US" altLang="ru-RU" smtClean="0"/>
              <a:t>Cyclotron average magnetic field from 1.8 up to 0.8 T</a:t>
            </a: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988784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3" name="Rectangle 7"/>
          <p:cNvSpPr txBox="1">
            <a:spLocks noGrp="1" noChangeArrowheads="1"/>
          </p:cNvSpPr>
          <p:nvPr/>
        </p:nvSpPr>
        <p:spPr bwMode="auto">
          <a:xfrm>
            <a:off x="3810000" y="7926388"/>
            <a:ext cx="297180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88530B0-E613-4B26-AABE-361B88B767C3}" type="slidenum">
              <a:rPr lang="en-US" altLang="ru-RU" sz="1200">
                <a:latin typeface="Times New Roman" pitchFamily="18" charset="0"/>
              </a:rPr>
              <a:pPr algn="r"/>
              <a:t>12</a:t>
            </a:fld>
            <a:endParaRPr lang="en-US" altLang="ru-RU" sz="1200">
              <a:latin typeface="Times New Roman" pitchFamily="18" charset="0"/>
            </a:endParaRPr>
          </a:p>
        </p:txBody>
      </p:sp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ru-RU" smtClean="0"/>
              <a:t>Beam intensity of Ca-48 up to 2.5 mkA</a:t>
            </a:r>
          </a:p>
          <a:p>
            <a:r>
              <a:rPr lang="en-US" altLang="ru-RU" smtClean="0"/>
              <a:t>Ion energy variation on the target with factor 5</a:t>
            </a:r>
          </a:p>
          <a:p>
            <a:r>
              <a:rPr lang="en-US" altLang="ru-RU" smtClean="0"/>
              <a:t>Cyclotron average magnetic field from 1.8 up to 0.8 T</a:t>
            </a: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36913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79F91-68BF-4CAA-91D5-725C6E3E21EE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7487-F200-4E5E-8CC0-C366CEF4C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522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79F91-68BF-4CAA-91D5-725C6E3E21EE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7487-F200-4E5E-8CC0-C366CEF4C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035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79F91-68BF-4CAA-91D5-725C6E3E21EE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7487-F200-4E5E-8CC0-C366CEF4C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718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79F91-68BF-4CAA-91D5-725C6E3E21EE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7487-F200-4E5E-8CC0-C366CEF4C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078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79F91-68BF-4CAA-91D5-725C6E3E21EE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7487-F200-4E5E-8CC0-C366CEF4C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492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79F91-68BF-4CAA-91D5-725C6E3E21EE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7487-F200-4E5E-8CC0-C366CEF4C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64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79F91-68BF-4CAA-91D5-725C6E3E21EE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7487-F200-4E5E-8CC0-C366CEF4C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776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79F91-68BF-4CAA-91D5-725C6E3E21EE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7487-F200-4E5E-8CC0-C366CEF4C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732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79F91-68BF-4CAA-91D5-725C6E3E21EE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7487-F200-4E5E-8CC0-C366CEF4C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093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79F91-68BF-4CAA-91D5-725C6E3E21EE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7487-F200-4E5E-8CC0-C366CEF4C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139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79F91-68BF-4CAA-91D5-725C6E3E21EE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7487-F200-4E5E-8CC0-C366CEF4C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728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79F91-68BF-4CAA-91D5-725C6E3E21EE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67487-F200-4E5E-8CC0-C366CEF4C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494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hyperlink" Target="http://aculina.jinr.ru/acc-2.php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 bwMode="auto">
          <a:xfrm>
            <a:off x="3133034" y="4600818"/>
            <a:ext cx="564701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  <a:defRPr/>
            </a:pPr>
            <a:r>
              <a:rPr lang="en-US" sz="3600" b="1" i="1" kern="0" dirty="0">
                <a:solidFill>
                  <a:srgbClr val="00006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Alexander Karpov</a:t>
            </a:r>
          </a:p>
          <a:p>
            <a:pPr marL="0" indent="0" algn="ctr">
              <a:buNone/>
              <a:defRPr/>
            </a:pPr>
            <a:endParaRPr lang="en-US" sz="1100" b="1" i="1" kern="0" dirty="0">
              <a:solidFill>
                <a:srgbClr val="000066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1706" y="442348"/>
            <a:ext cx="1092966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 of the Strategic plan</a:t>
            </a:r>
            <a:b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long-term development of JINR</a:t>
            </a:r>
          </a:p>
          <a:p>
            <a:pPr algn="ctr"/>
            <a:endParaRPr lang="en-US" sz="3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PHYSICS</a:t>
            </a:r>
            <a:b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LOW AND INTERMEDIATE ENERGIES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58201" y="6271404"/>
            <a:ext cx="6596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JINR Scientific Council meeting, September 19-20, 2019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05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643" y="1128901"/>
            <a:ext cx="8595613" cy="5687909"/>
          </a:xfrm>
          <a:prstGeom prst="rect">
            <a:avLst/>
          </a:prstGeom>
        </p:spPr>
      </p:pic>
      <p:sp>
        <p:nvSpPr>
          <p:cNvPr id="7170" name="Объект 2"/>
          <p:cNvSpPr>
            <a:spLocks/>
          </p:cNvSpPr>
          <p:nvPr/>
        </p:nvSpPr>
        <p:spPr bwMode="auto">
          <a:xfrm>
            <a:off x="1898650" y="188913"/>
            <a:ext cx="82296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ru-RU" sz="2400" b="1" dirty="0">
                <a:solidFill>
                  <a:srgbClr val="C00000"/>
                </a:solidFill>
                <a:cs typeface="Arial" panose="020B0604020202020204" pitchFamily="34" charset="0"/>
              </a:rPr>
              <a:t>Fusion reactions: </a:t>
            </a:r>
            <a:r>
              <a:rPr lang="en-US" altLang="ru-RU" sz="2400" b="1" i="1" dirty="0">
                <a:solidFill>
                  <a:srgbClr val="C00000"/>
                </a:solidFill>
                <a:cs typeface="Arial" panose="020B0604020202020204" pitchFamily="34" charset="0"/>
              </a:rPr>
              <a:t>left, right or up?</a:t>
            </a:r>
            <a:endParaRPr lang="ru-RU" altLang="ru-RU" sz="2400" b="1" i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>
            <a:grpSpLocks/>
          </p:cNvGrpSpPr>
          <p:nvPr/>
        </p:nvGrpSpPr>
        <p:grpSpPr bwMode="auto">
          <a:xfrm>
            <a:off x="5338764" y="1333500"/>
            <a:ext cx="3051697" cy="1807468"/>
            <a:chOff x="4112126" y="1172658"/>
            <a:chExt cx="2534878" cy="1652567"/>
          </a:xfrm>
        </p:grpSpPr>
        <p:sp>
          <p:nvSpPr>
            <p:cNvPr id="6" name="Стрелка вправо 5"/>
            <p:cNvSpPr/>
            <p:nvPr/>
          </p:nvSpPr>
          <p:spPr>
            <a:xfrm>
              <a:off x="5929225" y="2539289"/>
              <a:ext cx="499768" cy="285936"/>
            </a:xfrm>
            <a:prstGeom prst="rightArrow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" name="Стрелка вправо 6"/>
            <p:cNvSpPr/>
            <p:nvPr/>
          </p:nvSpPr>
          <p:spPr>
            <a:xfrm rot="10800000">
              <a:off x="4112126" y="2111747"/>
              <a:ext cx="499768" cy="285935"/>
            </a:xfrm>
            <a:prstGeom prst="rightArrow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" name="Стрелка вправо 7"/>
            <p:cNvSpPr/>
            <p:nvPr/>
          </p:nvSpPr>
          <p:spPr>
            <a:xfrm rot="19618066">
              <a:off x="6147235" y="1172658"/>
              <a:ext cx="499769" cy="285936"/>
            </a:xfrm>
            <a:prstGeom prst="rightArrow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45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7203" y="2493035"/>
            <a:ext cx="558358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 exotic nuclei</a:t>
            </a:r>
          </a:p>
          <a:p>
            <a:pPr algn="ctr"/>
            <a:endParaRPr lang="en-US" sz="28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facility: modernized U-400M</a:t>
            </a:r>
            <a:endParaRPr lang="ru-RU" sz="2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67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2"/>
          <p:cNvSpPr txBox="1">
            <a:spLocks noChangeArrowheads="1"/>
          </p:cNvSpPr>
          <p:nvPr/>
        </p:nvSpPr>
        <p:spPr bwMode="auto">
          <a:xfrm>
            <a:off x="5859514" y="90462"/>
            <a:ext cx="629332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800" b="1" dirty="0" smtClean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U-400M ACCELERATOR COMPLEX</a:t>
            </a:r>
            <a:endParaRPr lang="en-US" sz="2800" b="1" dirty="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3945" name="TextBox 1"/>
          <p:cNvSpPr txBox="1">
            <a:spLocks noChangeArrowheads="1"/>
          </p:cNvSpPr>
          <p:nvPr/>
        </p:nvSpPr>
        <p:spPr bwMode="auto">
          <a:xfrm>
            <a:off x="187483" y="4129155"/>
            <a:ext cx="606929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>
                <a:srgbClr val="FF3300"/>
              </a:buClr>
            </a:pPr>
            <a:r>
              <a:rPr lang="en-US" altLang="ru-RU" sz="1600" dirty="0" smtClean="0">
                <a:solidFill>
                  <a:srgbClr val="C00000"/>
                </a:solidFill>
                <a:latin typeface="Arial" panose="020B0604020202020204" pitchFamily="34" charset="0"/>
                <a:ea typeface="Gungsuh"/>
                <a:cs typeface="Arial" panose="020B0604020202020204" pitchFamily="34" charset="0"/>
              </a:rPr>
              <a:t>Tasks:</a:t>
            </a:r>
            <a:endParaRPr lang="en-US" alt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3300"/>
              </a:buClr>
            </a:pP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Stand-alone mode:</a:t>
            </a:r>
            <a:endParaRPr lang="ru-RU" alt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3300"/>
              </a:buClr>
              <a:buFont typeface="Wingdings" panose="05000000000000000000" pitchFamily="2" charset="2"/>
              <a:buChar char="§"/>
            </a:pPr>
            <a:r>
              <a:rPr lang="en-US" altLang="ru-RU" sz="16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Properties </a:t>
            </a:r>
            <a:r>
              <a:rPr lang="en-US" altLang="ru-RU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structure of light exotic nuclei</a:t>
            </a:r>
          </a:p>
          <a:p>
            <a:pPr marL="342900" indent="-342900">
              <a:buClr>
                <a:srgbClr val="FF3300"/>
              </a:buClr>
              <a:buFont typeface="Wingdings" panose="05000000000000000000" pitchFamily="2" charset="2"/>
              <a:buChar char="§"/>
            </a:pPr>
            <a:r>
              <a:rPr lang="en-US" altLang="ru-RU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Reactions with exotic nuclei</a:t>
            </a:r>
          </a:p>
          <a:p>
            <a:pPr marL="342900" indent="-342900">
              <a:buClr>
                <a:srgbClr val="FF3300"/>
              </a:buClr>
              <a:buFont typeface="Wingdings" panose="05000000000000000000" pitchFamily="2" charset="2"/>
              <a:buChar char="§"/>
            </a:pPr>
            <a:r>
              <a:rPr lang="en-US" altLang="ru-RU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 properties of nuclei at drip lines</a:t>
            </a:r>
          </a:p>
          <a:p>
            <a:pPr marL="342900" indent="-342900">
              <a:buClr>
                <a:srgbClr val="FF3300"/>
              </a:buClr>
              <a:buFont typeface="Wingdings" panose="05000000000000000000" pitchFamily="2" charset="2"/>
              <a:buChar char="§"/>
            </a:pPr>
            <a:r>
              <a:rPr lang="en-US" altLang="ru-RU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 &amp; laser spectroscopy of heavy nuclei</a:t>
            </a:r>
          </a:p>
          <a:p>
            <a:pPr marL="342900" indent="-342900">
              <a:buClr>
                <a:srgbClr val="FF3300"/>
              </a:buClr>
              <a:buFont typeface="Wingdings" panose="05000000000000000000" pitchFamily="2" charset="2"/>
              <a:buChar char="§"/>
            </a:pPr>
            <a:r>
              <a:rPr lang="en-US" altLang="ru-RU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Applied research</a:t>
            </a:r>
          </a:p>
          <a:p>
            <a:pPr>
              <a:buClr>
                <a:srgbClr val="FF3300"/>
              </a:buClr>
            </a:pPr>
            <a:endParaRPr lang="en-US" alt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3300"/>
              </a:buClr>
            </a:pP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 accelerator </a:t>
            </a:r>
            <a:r>
              <a:rPr lang="en-US" alt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mode:</a:t>
            </a:r>
            <a:endParaRPr lang="en-US" alt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3300"/>
              </a:buClr>
              <a:buFont typeface="Wingdings" panose="05000000000000000000" pitchFamily="2" charset="2"/>
              <a:buChar char="§"/>
            </a:pPr>
            <a:r>
              <a:rPr lang="en-US" altLang="ru-RU" sz="16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</a:t>
            </a:r>
            <a:r>
              <a:rPr lang="en-US" altLang="ru-RU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beams of radioactive nuclei (U-400M </a:t>
            </a:r>
            <a:r>
              <a:rPr lang="en-US" altLang="ru-RU" sz="16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altLang="ru-RU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U-400)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378407" y="698437"/>
            <a:ext cx="48766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3300"/>
              </a:buClr>
            </a:pPr>
            <a:r>
              <a:rPr lang="en-US" alt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EXPERIMENTS WITH RADIOACTIVE ION BEAMS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4761" y="3254372"/>
            <a:ext cx="44372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F3300"/>
              </a:buClr>
            </a:pPr>
            <a:r>
              <a:rPr lang="en-US" alt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Commissioned:		</a:t>
            </a:r>
            <a:r>
              <a:rPr lang="en-US" alt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</a:t>
            </a:r>
            <a:endParaRPr lang="en-US" alt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3300"/>
              </a:buClr>
            </a:pPr>
            <a:r>
              <a:rPr lang="en-US" alt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Modernized:		1996</a:t>
            </a:r>
            <a:endParaRPr lang="ru-RU" alt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3300"/>
              </a:buClr>
            </a:pPr>
            <a:r>
              <a:rPr lang="en-US" alt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Reconstruction:	</a:t>
            </a:r>
            <a:r>
              <a:rPr lang="en-US" altLang="ru-RU"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ru-RU" sz="14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2020-2021 </a:t>
            </a:r>
            <a:r>
              <a:rPr lang="en-US" alt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(plan)</a:t>
            </a:r>
          </a:p>
        </p:txBody>
      </p:sp>
      <p:graphicFrame>
        <p:nvGraphicFramePr>
          <p:cNvPr id="11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854719"/>
              </p:ext>
            </p:extLst>
          </p:nvPr>
        </p:nvGraphicFramePr>
        <p:xfrm>
          <a:off x="9006174" y="1164928"/>
          <a:ext cx="2776708" cy="2439067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447642"/>
                <a:gridCol w="1329066"/>
              </a:tblGrid>
              <a:tr h="384328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ru-RU" sz="14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Gungsuh"/>
                          <a:cs typeface="Arial" panose="020B0604020202020204" pitchFamily="34" charset="0"/>
                        </a:rPr>
                        <a:t>Main parameters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461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ru-RU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range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rgbClr val="FF3300"/>
                        </a:buClr>
                      </a:pPr>
                      <a:r>
                        <a:rPr lang="en-US" altLang="ru-RU" sz="14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÷10 </a:t>
                      </a:r>
                      <a:r>
                        <a:rPr lang="en-US" sz="14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&amp; 25÷55 </a:t>
                      </a: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MeV/A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66" marR="91466" marT="45734" marB="45734" horzOverflow="overflow"/>
                </a:tc>
              </a:tr>
              <a:tr h="17527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 factor max.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algn="ctr">
                        <a:buClr>
                          <a:srgbClr val="FF3300"/>
                        </a:buClr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550</a:t>
                      </a:r>
                    </a:p>
                  </a:txBody>
                  <a:tcPr marL="91466" marR="91466" marT="45734" marB="45734" horzOverflow="overflow"/>
                </a:tc>
              </a:tr>
              <a:tr h="17527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Pole diameter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rgbClr val="FF3300"/>
                        </a:buClr>
                      </a:pPr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m</a:t>
                      </a:r>
                      <a:endParaRPr kumimoji="0" lang="en-US" sz="140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66" marR="91466" marT="45734" marB="45734" horzOverflow="overflow"/>
                </a:tc>
              </a:tr>
              <a:tr h="3089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Magnet weight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rgbClr val="FF3300"/>
                        </a:buClr>
                      </a:pPr>
                      <a:r>
                        <a:rPr kumimoji="0" lang="en-US" sz="14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r>
                        <a:rPr kumimoji="0" lang="en-US" sz="1400" i="0" u="none" strike="noStrike" cap="none" normalizeH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 t</a:t>
                      </a:r>
                      <a:endParaRPr kumimoji="0" lang="en-US" sz="140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66" marR="91466" marT="45734" marB="45734" horzOverflow="overflow"/>
                </a:tc>
              </a:tr>
              <a:tr h="3089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Magnet power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rgbClr val="FF3300"/>
                        </a:buClr>
                      </a:pPr>
                      <a:r>
                        <a:rPr kumimoji="0" lang="en-US" sz="14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 kW</a:t>
                      </a:r>
                    </a:p>
                  </a:txBody>
                  <a:tcPr marL="91466" marR="91466" marT="45734" marB="45734" horzOverflow="overflow"/>
                </a:tc>
              </a:tr>
              <a:tr h="3089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ru-RU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Vacuum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rgbClr val="FF3300"/>
                        </a:buClr>
                      </a:pPr>
                      <a:r>
                        <a:rPr lang="ru-RU" altLang="ru-RU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ru-RU" altLang="ru-RU" sz="14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altLang="ru-RU" sz="14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US" altLang="ru-RU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ru-RU" sz="1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Torr</a:t>
                      </a:r>
                      <a:endParaRPr lang="en-US" altLang="ru-RU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66" marR="91466" marT="45734" marB="45734" horzOverflow="overflow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61" y="181232"/>
            <a:ext cx="4849706" cy="2968320"/>
          </a:xfrm>
          <a:prstGeom prst="rect">
            <a:avLst/>
          </a:prstGeom>
        </p:spPr>
      </p:pic>
      <p:graphicFrame>
        <p:nvGraphicFramePr>
          <p:cNvPr id="10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874130"/>
              </p:ext>
            </p:extLst>
          </p:nvPr>
        </p:nvGraphicFramePr>
        <p:xfrm>
          <a:off x="5893460" y="1169060"/>
          <a:ext cx="2865107" cy="484366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713286"/>
                <a:gridCol w="883194"/>
                <a:gridCol w="1268627"/>
              </a:tblGrid>
              <a:tr h="372740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ru-RU" sz="14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Gungsuh"/>
                          <a:cs typeface="Arial" panose="020B0604020202020204" pitchFamily="34" charset="0"/>
                        </a:rPr>
                        <a:t>Beams</a:t>
                      </a:r>
                      <a:r>
                        <a:rPr lang="ru-RU" altLang="ru-RU" sz="14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Gungsuh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altLang="ru-RU" sz="14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Gungsuh"/>
                          <a:cs typeface="Arial" panose="020B0604020202020204" pitchFamily="34" charset="0"/>
                        </a:rPr>
                        <a:t>examples</a:t>
                      </a:r>
                      <a:r>
                        <a:rPr lang="ru-RU" altLang="ru-RU" sz="14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Gungsuh"/>
                          <a:cs typeface="Arial" panose="020B0604020202020204" pitchFamily="34" charset="0"/>
                        </a:rPr>
                        <a:t>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66" marR="91466" marT="45734" marB="45734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168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Ion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Ion energies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[MeV/A]</a:t>
                      </a: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Output intensity [</a:t>
                      </a:r>
                      <a:r>
                        <a:rPr kumimoji="0" lang="en-US" sz="14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pps</a:t>
                      </a: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66" marR="91466" marT="45734" marB="45734" horzOverflow="overflow"/>
                </a:tc>
              </a:tr>
              <a:tr h="339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</a:t>
                      </a:r>
                    </a:p>
                  </a:txBody>
                  <a:tcPr marL="91445" marR="9144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×10</a:t>
                      </a:r>
                      <a:r>
                        <a:rPr kumimoji="0" lang="en-GB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kumimoji="0" lang="en-GB" sz="14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Symbol" pitchFamily="18" charset="2"/>
                      </a:endParaRPr>
                    </a:p>
                  </a:txBody>
                  <a:tcPr marL="91445" marR="91445" marT="45716" marB="45716" anchor="ctr" horzOverflow="overflow"/>
                </a:tc>
              </a:tr>
              <a:tr h="339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</a:t>
                      </a:r>
                    </a:p>
                  </a:txBody>
                  <a:tcPr marL="91445" marR="9144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×10</a:t>
                      </a:r>
                      <a:r>
                        <a:rPr kumimoji="0" lang="en-GB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kumimoji="0" lang="en-GB" sz="14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Symbol" pitchFamily="18" charset="2"/>
                      </a:endParaRPr>
                    </a:p>
                  </a:txBody>
                  <a:tcPr marL="91445" marR="91445" marT="45716" marB="45716" anchor="ctr" horzOverflow="overflow"/>
                </a:tc>
              </a:tr>
              <a:tr h="3399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400" b="0" i="0" u="none" strike="noStrike" kern="1200" cap="none" normalizeH="0" baseline="300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×</a:t>
                      </a: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r>
                        <a:rPr kumimoji="0" lang="ru-RU" sz="1400" b="0" i="0" u="none" strike="noStrike" kern="1200" cap="none" normalizeH="0" baseline="3000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  <a:endParaRPr kumimoji="0" lang="ru-RU" sz="1400" b="0" i="0" u="none" strike="noStrike" kern="1200" cap="none" normalizeH="0" baseline="3000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399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400" b="0" i="0" u="none" strike="noStrike" kern="1200" cap="none" normalizeH="0" baseline="300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×</a:t>
                      </a: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r>
                        <a:rPr kumimoji="0" lang="ru-RU" sz="1400" b="0" i="0" u="none" strike="noStrike" kern="1200" cap="none" normalizeH="0" baseline="3000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  <a:endParaRPr kumimoji="0" lang="ru-RU" sz="1400" b="0" i="0" u="none" strike="noStrike" kern="1200" cap="none" normalizeH="0" baseline="3000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399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400" b="0" i="0" u="none" strike="noStrike" kern="1200" cap="none" normalizeH="0" baseline="3000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pl-PL" sz="1400" b="0" i="0" u="none" strike="noStrike" kern="1200" cap="none" normalizeH="0" baseline="3000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r>
                        <a:rPr kumimoji="0" lang="pl-PL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pl-PL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pl-PL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×</a:t>
                      </a: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r>
                        <a:rPr kumimoji="0" lang="ru-RU" sz="1400" b="0" i="0" u="none" strike="noStrike" kern="1200" cap="none" normalizeH="0" baseline="3000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  <a:endParaRPr kumimoji="0" lang="ru-RU" sz="1400" b="0" i="0" u="none" strike="noStrike" kern="1200" cap="none" normalizeH="0" baseline="3000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39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kern="1200" cap="none" normalizeH="0" baseline="3000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</a:t>
                      </a:r>
                      <a:r>
                        <a:rPr kumimoji="0" lang="en-US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</a:t>
                      </a:r>
                    </a:p>
                  </a:txBody>
                  <a:tcPr marL="91445" marR="9144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</a:t>
                      </a:r>
                      <a:endParaRPr kumimoji="0" lang="en-US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45" marR="9144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1×10</a:t>
                      </a:r>
                      <a:r>
                        <a:rPr kumimoji="0" lang="en-GB" sz="1400" b="0" i="0" u="none" strike="noStrike" kern="1200" cap="none" normalizeH="0" baseline="3000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  <a:endParaRPr kumimoji="0" lang="en-GB" sz="1400" b="0" i="0" u="none" strike="noStrike" kern="1200" cap="none" normalizeH="0" baseline="3000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Symbol" pitchFamily="18" charset="2"/>
                      </a:endParaRPr>
                    </a:p>
                  </a:txBody>
                  <a:tcPr marL="91445" marR="91445" marT="45716" marB="45716" anchor="ctr" horzOverflow="overflow"/>
                </a:tc>
              </a:tr>
              <a:tr h="3399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400" b="0" i="0" u="none" strike="noStrike" kern="1200" cap="none" normalizeH="0" baseline="300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</a:t>
                      </a: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GB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×</a:t>
                      </a: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r>
                        <a:rPr kumimoji="0" lang="ru-RU" sz="1400" b="0" i="0" u="none" strike="noStrike" kern="1200" cap="none" normalizeH="0" baseline="3000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  <a:endParaRPr kumimoji="0" lang="ru-RU" sz="1400" b="0" i="0" u="none" strike="noStrike" kern="1200" cap="none" normalizeH="0" baseline="3000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399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pl-PL" sz="1400" b="0" i="0" u="none" strike="noStrike" kern="1200" cap="none" normalizeH="0" baseline="3000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ru-RU" sz="1400" b="0" i="0" u="none" strike="noStrike" kern="1200" cap="none" normalizeH="0" baseline="3000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pl-PL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pl-PL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en-GB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×</a:t>
                      </a: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r>
                        <a:rPr kumimoji="0" lang="ru-RU" sz="1400" b="0" i="0" u="none" strike="noStrike" kern="1200" cap="none" normalizeH="0" baseline="3000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  <a:endParaRPr kumimoji="0" lang="ru-RU" sz="1400" b="0" i="0" u="none" strike="noStrike" kern="1200" cap="none" normalizeH="0" baseline="3000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39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</a:t>
                      </a:r>
                    </a:p>
                  </a:txBody>
                  <a:tcPr marL="91445" marR="9144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×10</a:t>
                      </a:r>
                      <a:r>
                        <a:rPr kumimoji="0" lang="en-GB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ru-RU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0" lang="en-GB" sz="14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Symbol" pitchFamily="18" charset="2"/>
                      </a:endParaRPr>
                    </a:p>
                  </a:txBody>
                  <a:tcPr marL="91445" marR="91445" marT="45716" marB="45716" anchor="ctr" horzOverflow="overflow"/>
                </a:tc>
              </a:tr>
              <a:tr h="339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</a:t>
                      </a:r>
                    </a:p>
                  </a:txBody>
                  <a:tcPr marL="91445" marR="9144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91445" marR="9144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2×10</a:t>
                      </a:r>
                      <a:r>
                        <a:rPr kumimoji="0" lang="en-GB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kumimoji="0" lang="en-GB" sz="14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Symbol" pitchFamily="18" charset="2"/>
                      </a:endParaRPr>
                    </a:p>
                  </a:txBody>
                  <a:tcPr marL="91445" marR="91445" marT="45716" marB="45716" anchor="ctr" horzOverflow="overflow"/>
                </a:tc>
              </a:tr>
              <a:tr h="339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Xe</a:t>
                      </a:r>
                    </a:p>
                  </a:txBody>
                  <a:tcPr marL="91445" marR="9144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16" marB="4571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1×10</a:t>
                      </a:r>
                      <a:r>
                        <a:rPr kumimoji="0" lang="en-GB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kumimoji="0" lang="en-GB" sz="14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Symbol" pitchFamily="18" charset="2"/>
                      </a:endParaRPr>
                    </a:p>
                  </a:txBody>
                  <a:tcPr marL="91445" marR="91445" marT="45716" marB="45716" anchor="ctr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71566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5473914"/>
              </p:ext>
            </p:extLst>
          </p:nvPr>
        </p:nvGraphicFramePr>
        <p:xfrm>
          <a:off x="265353" y="553119"/>
          <a:ext cx="2513936" cy="2941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4" name="PHOTO-PAINT" r:id="rId3" imgW="5217745" imgH="5760244" progId="CorelPHOTOPAINT.Image.16">
                  <p:embed/>
                </p:oleObj>
              </mc:Choice>
              <mc:Fallback>
                <p:oleObj name="PHOTO-PAINT" r:id="rId3" imgW="5217745" imgH="5760244" progId="CorelPHOTOPAINT.Image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353" y="553119"/>
                        <a:ext cx="2513936" cy="29416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53" y="3544994"/>
            <a:ext cx="2513936" cy="329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889046" y="0"/>
            <a:ext cx="45891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ru-RU" sz="1600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FRAGMENT SEPARATOR ACCULINNA-II</a:t>
            </a:r>
            <a:endParaRPr lang="en-US" altLang="ru-RU" sz="16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46162" y="6201905"/>
            <a:ext cx="30498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ru-RU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http://aculina.jinr.ru/acc-2.php</a:t>
            </a:r>
            <a:endParaRPr lang="en-US" altLang="ru-RU" sz="1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4208013"/>
              </p:ext>
            </p:extLst>
          </p:nvPr>
        </p:nvGraphicFramePr>
        <p:xfrm>
          <a:off x="2903614" y="534579"/>
          <a:ext cx="3326992" cy="5382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194"/>
                <a:gridCol w="1288892"/>
                <a:gridCol w="1287906"/>
              </a:tblGrid>
              <a:tr h="502556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RIB*</a:t>
                      </a:r>
                      <a:endParaRPr lang="ru-RU" sz="1400" b="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Intensity, </a:t>
                      </a:r>
                      <a:r>
                        <a:rPr lang="en-US" sz="1400" b="0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pps</a:t>
                      </a:r>
                      <a:endParaRPr lang="en-US" sz="1400" b="0" dirty="0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(at</a:t>
                      </a:r>
                      <a:r>
                        <a:rPr lang="en-US" sz="1400" b="0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</a:t>
                      </a:r>
                      <a:r>
                        <a:rPr lang="en-US" sz="1400" b="0" baseline="0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400" b="0" baseline="0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sz="1400" b="0" baseline="0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400" b="0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400" b="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Energy,</a:t>
                      </a:r>
                    </a:p>
                    <a:p>
                      <a:pPr algn="ctr"/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MeV/A</a:t>
                      </a:r>
                      <a:endParaRPr lang="ru-RU" sz="1400" b="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47450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4x10</a:t>
                      </a:r>
                      <a:r>
                        <a:rPr lang="en-US" sz="14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400" baseline="30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7450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1x10</a:t>
                      </a:r>
                      <a:r>
                        <a:rPr lang="en-US" sz="14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400" baseline="30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7450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8x10</a:t>
                      </a:r>
                      <a:r>
                        <a:rPr lang="en-US" sz="14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400" baseline="30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7450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7x10</a:t>
                      </a:r>
                      <a:r>
                        <a:rPr lang="en-US" sz="14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400" baseline="30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7450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2x10</a:t>
                      </a:r>
                      <a:r>
                        <a:rPr lang="en-US" sz="14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400" baseline="30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7450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r>
                        <a:rPr lang="en-US" sz="14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4x10</a:t>
                      </a:r>
                      <a:r>
                        <a:rPr lang="en-US" sz="14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400" baseline="30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7450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2x10</a:t>
                      </a:r>
                      <a:r>
                        <a:rPr lang="en-US" sz="14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400" baseline="30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7450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1x10</a:t>
                      </a:r>
                      <a:r>
                        <a:rPr lang="en-US" sz="14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400" baseline="30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7450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r>
                        <a:rPr lang="en-US" sz="14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2x10</a:t>
                      </a:r>
                      <a:r>
                        <a:rPr lang="en-US" sz="14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400" baseline="30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7450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sz="14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2x10</a:t>
                      </a:r>
                      <a:r>
                        <a:rPr lang="en-US" sz="14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400" baseline="30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7450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r>
                        <a:rPr lang="en-US" sz="14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1x10</a:t>
                      </a:r>
                      <a:r>
                        <a:rPr lang="en-US" sz="14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400" baseline="30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7450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r>
                        <a:rPr lang="en-US" sz="14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2x10</a:t>
                      </a:r>
                      <a:r>
                        <a:rPr lang="en-US" sz="14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400" baseline="30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7450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r>
                        <a:rPr lang="en-US" sz="14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7x10</a:t>
                      </a:r>
                      <a:r>
                        <a:rPr lang="en-US" sz="14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400" baseline="30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47450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r>
                        <a:rPr lang="en-US" sz="14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1x10</a:t>
                      </a:r>
                      <a:r>
                        <a:rPr lang="en-US" sz="14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400" baseline="30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275117" y="245342"/>
            <a:ext cx="31005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ru-RU" sz="1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Experiments with radioactive beams</a:t>
            </a:r>
            <a:endParaRPr lang="en-US" altLang="ru-RU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 descr="C:\Users\Андрей\AppData\Local\Microsoft\Windows\INetCache\Content.Word\IMG_7210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r="31408"/>
          <a:stretch/>
        </p:blipFill>
        <p:spPr bwMode="auto">
          <a:xfrm>
            <a:off x="8567349" y="534579"/>
            <a:ext cx="3364061" cy="34604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6494861" y="4157922"/>
            <a:ext cx="545855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kicker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Cryogenic target system (hydrogen, tritium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deuterium)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under development (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Sarov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Completion of modernization of the U-400M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cyclotron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Continuously: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Development of detectors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charged and neutral particles (optical TPC, neutron wall,  scintillator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arrays,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Si-telescopes, active target,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HPGe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array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4861" y="534579"/>
            <a:ext cx="1931399" cy="346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7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638" y="646976"/>
            <a:ext cx="5628768" cy="538288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6638" y="1093273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Nucleon halo, neutron skin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Exotic decays: </a:t>
            </a:r>
            <a:r>
              <a:rPr lang="en-US" dirty="0" smtClean="0">
                <a:solidFill>
                  <a:srgbClr val="00206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-delayed, 2p, 2n radioactivity, etc.</a:t>
            </a:r>
            <a:b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 excitation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</a:t>
            </a:r>
            <a:b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magic numbers and intruder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states</a:t>
            </a:r>
            <a:b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Spectroscopy of exotic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nuclei</a:t>
            </a:r>
            <a:b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states</a:t>
            </a:r>
            <a:b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Reactions with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RIBs</a:t>
            </a:r>
            <a:b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Astrophysical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626077" y="34504"/>
            <a:ext cx="101483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ru-RU" sz="22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Experimental program with exotic nuclei (2019-2030)</a:t>
            </a:r>
            <a:endParaRPr lang="en-US" altLang="ru-RU" sz="22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55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7991"/>
            <a:ext cx="10515600" cy="3845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future of the RIBs research at FLNR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1108" y="1133646"/>
            <a:ext cx="10515600" cy="4484559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Substitution of the driving accelerator U-400M with a new one.</a:t>
            </a:r>
          </a:p>
          <a:p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Superconducting LINAC-100 is under consideration. Goals: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ru-RU" sz="1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		up to Uranium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		~100 MeV/nucleon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Intensities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	maximal possible</a:t>
            </a: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1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new project entitled 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“Construction of a prototype of the initial section of the high-current heavy-ion linear accelerator for the production of intense radioactive ion beams for basic research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was proposed and considered by JINR PAC on Nuclear Physics.</a:t>
            </a:r>
          </a:p>
          <a:p>
            <a:pPr marL="0" indent="0" algn="just">
              <a:buNone/>
            </a:pP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is a supplement to the physical program of the project “Development of the FLNR accelerator complex and experimental setups (DRIBs-III)” (theme: 03-0-1129-2017/21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0" indent="0" algn="just">
              <a:buNone/>
            </a:pP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 within this project should demonstrate the feasibility of the LINAC-100 plus 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fragment separator 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 and prepare the basic technical documentation (TDR).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22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8163" y="2493035"/>
            <a:ext cx="584166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reaction studies</a:t>
            </a:r>
          </a:p>
          <a:p>
            <a:pPr algn="ctr"/>
            <a:endParaRPr lang="en-US" sz="28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facility: reconstructed U-400R</a:t>
            </a:r>
            <a:endParaRPr lang="ru-RU" sz="2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89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84654" y="-1700401"/>
            <a:ext cx="5540564" cy="10991351"/>
          </a:xfrm>
          <a:prstGeom prst="rect">
            <a:avLst/>
          </a:prstGeom>
        </p:spPr>
      </p:pic>
      <p:sp>
        <p:nvSpPr>
          <p:cNvPr id="5" name="Объект 2"/>
          <p:cNvSpPr>
            <a:spLocks/>
          </p:cNvSpPr>
          <p:nvPr/>
        </p:nvSpPr>
        <p:spPr bwMode="auto">
          <a:xfrm>
            <a:off x="1618564" y="0"/>
            <a:ext cx="82296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ru-RU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U400R: facility for nuclear reaction studies</a:t>
            </a:r>
            <a:endParaRPr lang="ru-RU" altLang="ru-RU" sz="2400" b="1" i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8897" y="873211"/>
            <a:ext cx="6244281" cy="5577016"/>
          </a:xfrm>
          <a:prstGeom prst="rect">
            <a:avLst/>
          </a:prstGeom>
          <a:noFill/>
          <a:ln w="28575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703542" y="864973"/>
            <a:ext cx="4845908" cy="5577016"/>
          </a:xfrm>
          <a:prstGeom prst="rect">
            <a:avLst/>
          </a:prstGeom>
          <a:noFill/>
          <a:ln w="28575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845852" y="637868"/>
            <a:ext cx="284565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ew experimental hall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02694" y="2762854"/>
            <a:ext cx="98456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U400R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26612" y="2680132"/>
            <a:ext cx="92224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MAVR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36741" y="3253371"/>
            <a:ext cx="104227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SHELS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06891" y="4951826"/>
            <a:ext cx="71205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GFS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85401" y="3304607"/>
            <a:ext cx="86613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</a:t>
            </a:r>
            <a:endParaRPr lang="ru-RU" sz="2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Дуга 1"/>
          <p:cNvSpPr/>
          <p:nvPr/>
        </p:nvSpPr>
        <p:spPr>
          <a:xfrm rot="2505873">
            <a:off x="8669296" y="3629962"/>
            <a:ext cx="914400" cy="914400"/>
          </a:xfrm>
          <a:prstGeom prst="arc">
            <a:avLst/>
          </a:prstGeom>
          <a:ln w="127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9144308" y="1841643"/>
            <a:ext cx="125547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CORSET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24354" y="5737534"/>
            <a:ext cx="89800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GALS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66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9935" y="749256"/>
            <a:ext cx="10948260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0"/>
              </a:spcAft>
            </a:pP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HEAVY AND SUPERHEAVY ELEMENTS</a:t>
            </a:r>
            <a:endParaRPr lang="ru-RU" sz="2200" b="1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spcAft>
                <a:spcPts val="0"/>
              </a:spcAft>
            </a:pPr>
            <a:endParaRPr lang="ru-RU" sz="22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spcAft>
                <a:spcPts val="0"/>
              </a:spcAft>
            </a:pPr>
            <a:endParaRPr lang="en-US" sz="2200" b="1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spcAft>
                <a:spcPts val="0"/>
              </a:spcAft>
            </a:pPr>
            <a:endParaRPr lang="en-US" sz="1000" b="1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Development 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experimental set-ups @ the SHE Factory.</a:t>
            </a:r>
            <a:endParaRPr lang="en-US" sz="2200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Realization of the experimental program in the area of SHE research.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Construction 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specialized radiochemical complex </a:t>
            </a: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the 1st class.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Development of ECR </a:t>
            </a:r>
            <a:r>
              <a:rPr lang="fr-FR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ion source </a:t>
            </a:r>
            <a:r>
              <a:rPr lang="fr-FR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28 GHz for acceleration of ions up to Uranium.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Upgrade the 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U-400 (U-400R) accelerator, </a:t>
            </a: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construction 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</a:t>
            </a: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new experimental 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hall and equipping it with existing and new set-ups intended mainly for the study of </a:t>
            </a: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nuclear 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reactions</a:t>
            </a: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2"/>
          <p:cNvSpPr>
            <a:spLocks/>
          </p:cNvSpPr>
          <p:nvPr/>
        </p:nvSpPr>
        <p:spPr bwMode="auto">
          <a:xfrm>
            <a:off x="246961" y="172994"/>
            <a:ext cx="11532973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ru-RU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Summary</a:t>
            </a:r>
            <a:endParaRPr lang="ru-RU" altLang="ru-RU" sz="2800" b="1" i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96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40085" y="749256"/>
            <a:ext cx="1034672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0"/>
              </a:spcAft>
            </a:pP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LIGHT EXOTIC NUCLEI</a:t>
            </a:r>
            <a:endParaRPr lang="ru-RU" sz="2200" b="1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spcAft>
                <a:spcPts val="0"/>
              </a:spcAft>
            </a:pPr>
            <a:endParaRPr lang="ru-RU" sz="22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spcAft>
                <a:spcPts val="0"/>
              </a:spcAft>
            </a:pPr>
            <a:endParaRPr lang="en-US" sz="2200" b="1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spcAft>
                <a:spcPts val="0"/>
              </a:spcAft>
            </a:pPr>
            <a:endParaRPr lang="en-US" sz="2200" b="1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Continuation of 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experimental program on light exotic nuclei </a:t>
            </a: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 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modernized U-400M cyclotron with the use of the </a:t>
            </a: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ACCULINNA-2 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fragment </a:t>
            </a: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separator.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Consideration of a feasibility of construction 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a new driving accelerator for the radioactive beam </a:t>
            </a: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research.</a:t>
            </a:r>
            <a:endParaRPr lang="en-US" sz="22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>
            <a:spLocks/>
          </p:cNvSpPr>
          <p:nvPr/>
        </p:nvSpPr>
        <p:spPr bwMode="auto">
          <a:xfrm>
            <a:off x="246961" y="172994"/>
            <a:ext cx="11532973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ru-RU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Summary</a:t>
            </a:r>
            <a:endParaRPr lang="ru-RU" altLang="ru-RU" sz="2800" b="1" i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26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3276"/>
            <a:ext cx="10515600" cy="541037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Sub-group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29729" y="742492"/>
            <a:ext cx="10132541" cy="1841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Nuclear physics of low and intermediate energies including atomic physics, nuclear chemistry, and astrophysics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Synthesis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properties of superheavy elements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Study of exotic nuclei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Nuclear reactions induced by heavy ions</a:t>
            </a:r>
            <a:endParaRPr lang="ru-RU" sz="20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625023"/>
              </p:ext>
            </p:extLst>
          </p:nvPr>
        </p:nvGraphicFramePr>
        <p:xfrm>
          <a:off x="5471867" y="3163998"/>
          <a:ext cx="6501598" cy="26414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5381"/>
                <a:gridCol w="2377972"/>
                <a:gridCol w="3488245"/>
              </a:tblGrid>
              <a:tr h="164117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Name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Institution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</a:tr>
              <a:tr h="222725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Robert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Eichler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PSI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</a:tr>
              <a:tr h="222725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Emanuele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Vardaci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INFN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</a:tr>
              <a:tr h="222725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Gottfried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Münzenberg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GSI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</a:tr>
              <a:tr h="222725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Ephraim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Eliav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School of </a:t>
                      </a:r>
                      <a:r>
                        <a:rPr lang="en-US" sz="18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</a:t>
                      </a: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 Aviv </a:t>
                      </a: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Uni.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</a:tr>
              <a:tr h="222725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Mikhail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Onegin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NRC KI, Petersburg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</a:tr>
              <a:tr h="222725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James Roberto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ORNL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</a:tr>
              <a:tr h="245738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Joseph Hamilton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Vanderbilt University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</a:tr>
              <a:tr h="222422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Marek Pfützner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Warsaw University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262068" y="2729714"/>
            <a:ext cx="27061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 working group</a:t>
            </a:r>
            <a:endParaRPr lang="ru-RU" sz="20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350053"/>
              </p:ext>
            </p:extLst>
          </p:nvPr>
        </p:nvGraphicFramePr>
        <p:xfrm>
          <a:off x="399535" y="3163998"/>
          <a:ext cx="4431257" cy="35219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4646"/>
                <a:gridCol w="2303253"/>
                <a:gridCol w="1423358"/>
              </a:tblGrid>
              <a:tr h="164117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Name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Institution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</a:tr>
              <a:tr h="222725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Alexander Karpov</a:t>
                      </a:r>
                      <a:endParaRPr lang="ru-RU" sz="1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JINR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</a:tr>
              <a:tr h="222725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Sergey </a:t>
                      </a:r>
                      <a:r>
                        <a:rPr lang="en-US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Sidorchuk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JINR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</a:tr>
              <a:tr h="222725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Sergey Dmitriev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JINR</a:t>
                      </a:r>
                      <a:endParaRPr lang="ru-RU" sz="1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</a:tr>
              <a:tr h="222725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Vladimir </a:t>
                      </a:r>
                      <a:r>
                        <a:rPr lang="en-US" sz="18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Utyonkov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JINR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</a:tr>
              <a:tr h="222725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Alexander </a:t>
                      </a:r>
                      <a:r>
                        <a:rPr lang="en-US" sz="18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Eremin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JINR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</a:tr>
              <a:tr h="222725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Nikolay </a:t>
                      </a:r>
                      <a:r>
                        <a:rPr lang="en-US" sz="18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Aksenov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JINR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</a:tr>
              <a:tr h="222725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Alexander Rodin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JINR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</a:tr>
              <a:tr h="222725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Yuri </a:t>
                      </a:r>
                      <a:r>
                        <a:rPr lang="en-US" sz="18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Penionzhkevich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JINR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</a:tr>
              <a:tr h="222725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Andrey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Fomichev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JINR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</a:tr>
              <a:tr h="245738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Leonid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Grigirenko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JINR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</a:tr>
              <a:tr h="238897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Vladimir </a:t>
                      </a:r>
                      <a:r>
                        <a:rPr lang="en-US" sz="18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Rachkov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JINR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187" marR="49187" marT="0" marB="0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7439226" y="2740576"/>
            <a:ext cx="2249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Group of experts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6593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40085" y="749256"/>
            <a:ext cx="103467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0"/>
              </a:spcAft>
            </a:pPr>
            <a:endParaRPr lang="ru-RU" sz="22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spcAft>
                <a:spcPts val="0"/>
              </a:spcAft>
            </a:pPr>
            <a:endParaRPr lang="en-US" sz="2200" b="1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spcAft>
                <a:spcPts val="0"/>
              </a:spcAft>
            </a:pPr>
            <a:endParaRPr lang="en-US" sz="2200" b="1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otal 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available beam time of three FLNR’s cyclotrons (DC-280, U-400R, </a:t>
            </a: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</a:t>
            </a:r>
            <a:b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U-400M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is expected to be of about 18 000 hours annually. This will allow us to formulate a user policy and open the FLNR facilities for external </a:t>
            </a: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users.</a:t>
            </a:r>
            <a:endParaRPr lang="en-US" sz="22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>
            <a:spLocks/>
          </p:cNvSpPr>
          <p:nvPr/>
        </p:nvSpPr>
        <p:spPr bwMode="auto">
          <a:xfrm>
            <a:off x="246961" y="172994"/>
            <a:ext cx="11532973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ru-RU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Summary</a:t>
            </a:r>
            <a:endParaRPr lang="ru-RU" altLang="ru-RU" sz="2800" b="1" i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19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4496" y="609214"/>
            <a:ext cx="11697903" cy="6178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Development 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experimental set-ups @ the SHE Factory.</a:t>
            </a:r>
            <a:endParaRPr lang="en-US" sz="1900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Realization of the experimental program in the area of SHE research.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Construction 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specialized radiochemical complex </a:t>
            </a: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the 1st class.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sz="19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Development of ECR </a:t>
            </a:r>
            <a:r>
              <a:rPr lang="fr-FR" sz="19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ion source </a:t>
            </a:r>
            <a:r>
              <a:rPr lang="fr-FR" sz="19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28 GHz for acceleration of ions up to Uranium.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Upgrade the 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U-400 (U-400R) accelerator, </a:t>
            </a: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construction 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</a:t>
            </a: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new experimental 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hall and equipping it with existing and new set-ups intended mainly for the study of </a:t>
            </a: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nuclear 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reactions.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Continuation of 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experimental program on light exotic nuclei </a:t>
            </a: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 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modernized U-400M cyclotron with the use of the </a:t>
            </a: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ACCULINNA-2 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fragment </a:t>
            </a: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separator.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Consideration of a feasibility of construction 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a new driving accelerator for the radioactive beam </a:t>
            </a: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research.</a:t>
            </a:r>
            <a:endParaRPr lang="en-US" sz="19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1900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total available beam time of three FLNR’s cyclotrons (DC-280, U-400R, and U-400M) is expected to be of about </a:t>
            </a: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 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000 hours annually. This will allow us to formulate a user policy and open the FLNR facilities for external users</a:t>
            </a: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9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>
            <a:spLocks/>
          </p:cNvSpPr>
          <p:nvPr/>
        </p:nvSpPr>
        <p:spPr bwMode="auto">
          <a:xfrm>
            <a:off x="246961" y="172994"/>
            <a:ext cx="11532973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ru-RU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Summary</a:t>
            </a:r>
            <a:endParaRPr lang="ru-RU" altLang="ru-RU" sz="2800" b="1" i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88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5560" y="612431"/>
            <a:ext cx="1155164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3rd International Symposium on Super-Heavy Elements </a:t>
            </a:r>
          </a:p>
          <a:p>
            <a:r>
              <a:rPr lang="en-US" sz="17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7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“Challenges in the studies of super-heavy nuclei and </a:t>
            </a:r>
            <a:r>
              <a:rPr lang="en-US" sz="1700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atoms”</a:t>
            </a:r>
            <a:br>
              <a:rPr lang="en-US" sz="1700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Kazimierz </a:t>
            </a:r>
            <a:r>
              <a:rPr lang="en-US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Dolny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Poland				</a:t>
            </a:r>
            <a:r>
              <a:rPr lang="en-US" sz="17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September </a:t>
            </a:r>
            <a:r>
              <a:rPr lang="en-US" sz="1700" u="sng" dirty="0">
                <a:latin typeface="Arial" panose="020B0604020202020204" pitchFamily="34" charset="0"/>
                <a:cs typeface="Arial" panose="020B0604020202020204" pitchFamily="34" charset="0"/>
              </a:rPr>
              <a:t>10-14, </a:t>
            </a:r>
            <a:r>
              <a:rPr lang="en-US" sz="17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n-US" sz="17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meetings</a:t>
            </a:r>
          </a:p>
          <a:p>
            <a:r>
              <a:rPr lang="en-US" sz="17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7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“Super-heavy atoms &amp; chemistry of Super-heavy elements”,</a:t>
            </a:r>
            <a:br>
              <a:rPr lang="en-US" sz="17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JINR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, Dubna, 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Russia				</a:t>
            </a:r>
            <a:r>
              <a:rPr lang="en-US" sz="17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December </a:t>
            </a:r>
            <a:r>
              <a:rPr lang="en-US" sz="1700" u="sng" dirty="0">
                <a:latin typeface="Arial" panose="020B0604020202020204" pitchFamily="34" charset="0"/>
                <a:cs typeface="Arial" panose="020B0604020202020204" pitchFamily="34" charset="0"/>
              </a:rPr>
              <a:t>7-8, </a:t>
            </a:r>
            <a:r>
              <a:rPr lang="en-US" sz="17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2017, October </a:t>
            </a:r>
            <a:r>
              <a:rPr lang="en-US" sz="1700" u="sng" dirty="0">
                <a:latin typeface="Arial" panose="020B0604020202020204" pitchFamily="34" charset="0"/>
                <a:cs typeface="Arial" panose="020B0604020202020204" pitchFamily="34" charset="0"/>
              </a:rPr>
              <a:t>24-25, </a:t>
            </a:r>
            <a:r>
              <a:rPr lang="en-US" sz="17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2018, June 1, 2019</a:t>
            </a:r>
          </a:p>
          <a:p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ECT* Workshop </a:t>
            </a:r>
          </a:p>
          <a:p>
            <a:r>
              <a:rPr lang="en-US" sz="17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7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“Spontaneous and induced fission of very heavy and super-heavy nuclei”, </a:t>
            </a:r>
          </a:p>
          <a:p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Trento, 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Italy					</a:t>
            </a:r>
            <a:r>
              <a:rPr lang="en-US" sz="17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April </a:t>
            </a:r>
            <a:r>
              <a:rPr lang="en-US" sz="1700" u="sng" dirty="0">
                <a:latin typeface="Arial" panose="020B0604020202020204" pitchFamily="34" charset="0"/>
                <a:cs typeface="Arial" panose="020B0604020202020204" pitchFamily="34" charset="0"/>
              </a:rPr>
              <a:t>9-13, </a:t>
            </a:r>
            <a:r>
              <a:rPr lang="en-US" sz="17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en-US" sz="17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Meetings of the RAS Council on Heavy-Ion 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endParaRPr lang="en-US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	“Future of SHE research at Dubna”, </a:t>
            </a:r>
          </a:p>
          <a:p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JINR, Dubna, Russia				</a:t>
            </a:r>
            <a:r>
              <a:rPr lang="en-US" sz="17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October 26-27, 2018</a:t>
            </a:r>
          </a:p>
          <a:p>
            <a:endParaRPr lang="en-U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International 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Symposium</a:t>
            </a:r>
            <a:b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700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“The present and the future of the Periodic table of chemical elements”</a:t>
            </a:r>
            <a:endParaRPr lang="en-US" sz="17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JINR, Dubna, Russia 				</a:t>
            </a:r>
            <a:r>
              <a:rPr lang="en-US" sz="17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May 30-31, 2019</a:t>
            </a:r>
          </a:p>
          <a:p>
            <a:endParaRPr lang="en-U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4th 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International Symposium</a:t>
            </a:r>
            <a:b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7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“Super-Heavy Elements”</a:t>
            </a:r>
          </a:p>
          <a:p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Hakone, Japan					</a:t>
            </a:r>
            <a:r>
              <a:rPr lang="en-US" sz="17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December </a:t>
            </a:r>
            <a:r>
              <a:rPr lang="en-US" sz="1700" u="sng" dirty="0">
                <a:latin typeface="Arial" panose="020B0604020202020204" pitchFamily="34" charset="0"/>
                <a:cs typeface="Arial" panose="020B0604020202020204" pitchFamily="34" charset="0"/>
              </a:rPr>
              <a:t>1-5, </a:t>
            </a:r>
            <a:r>
              <a:rPr lang="en-US" sz="17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en-US" sz="17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3180" y="70012"/>
            <a:ext cx="8156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Meetings on heavy and superheavy elements research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96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5560" y="843091"/>
            <a:ext cx="11551640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Meetings of the RAS Council on Heavy-Ion Physics</a:t>
            </a:r>
          </a:p>
          <a:p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	“Future of </a:t>
            </a:r>
            <a:r>
              <a:rPr lang="en-US" sz="1700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RIBs </a:t>
            </a:r>
            <a:r>
              <a:rPr lang="en-US" sz="17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research at Dubna”, </a:t>
            </a:r>
          </a:p>
          <a:p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 JINR, Dubna, Russia					</a:t>
            </a:r>
            <a:r>
              <a:rPr lang="en-US" sz="17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December </a:t>
            </a:r>
            <a:r>
              <a:rPr lang="en-US" sz="1700" u="sng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7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-2, 2017</a:t>
            </a:r>
          </a:p>
          <a:p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ECT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Workshop</a:t>
            </a:r>
            <a:endParaRPr lang="en-US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7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7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“Probing exotic structure of short-lived nuclei </a:t>
            </a:r>
            <a:r>
              <a:rPr lang="en-US" sz="1700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by electron </a:t>
            </a:r>
            <a:r>
              <a:rPr lang="en-US" sz="17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scattering”</a:t>
            </a:r>
            <a:br>
              <a:rPr lang="en-US" sz="17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Trento, 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Italy						</a:t>
            </a:r>
            <a:r>
              <a:rPr lang="en-US" sz="17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July </a:t>
            </a:r>
            <a:r>
              <a:rPr lang="en-US" sz="1700" u="sng" dirty="0">
                <a:latin typeface="Arial" panose="020B0604020202020204" pitchFamily="34" charset="0"/>
                <a:cs typeface="Arial" panose="020B0604020202020204" pitchFamily="34" charset="0"/>
              </a:rPr>
              <a:t>16 – 20, 2018</a:t>
            </a:r>
            <a:endParaRPr lang="en-US" sz="17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ECPM 2018</a:t>
            </a:r>
            <a:endParaRPr lang="en-US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7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700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“</a:t>
            </a:r>
            <a:r>
              <a:rPr lang="en-US" sz="1700" dirty="0">
                <a:solidFill>
                  <a:srgbClr val="0070C0"/>
                </a:solidFill>
                <a:latin typeface="Arial Black" panose="020B0A04020102020204" pitchFamily="34" charset="0"/>
              </a:rPr>
              <a:t>41st European Cyclotron Progress Meeting</a:t>
            </a:r>
            <a:r>
              <a:rPr lang="en-US" sz="1700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”,</a:t>
            </a:r>
            <a:r>
              <a:rPr lang="en-US" sz="17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en-US" sz="17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JINR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, Dubna, 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Russia					</a:t>
            </a:r>
            <a:r>
              <a:rPr lang="en-US" sz="1700" u="sng" dirty="0">
                <a:latin typeface="Arial" panose="020B0604020202020204" pitchFamily="34" charset="0"/>
                <a:cs typeface="Arial" panose="020B0604020202020204" pitchFamily="34" charset="0"/>
              </a:rPr>
              <a:t>September 3 – 5, 2018</a:t>
            </a:r>
          </a:p>
          <a:p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							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EXON 2018</a:t>
            </a:r>
          </a:p>
          <a:p>
            <a:r>
              <a:rPr lang="en-US" sz="17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7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“IX International Symposium on </a:t>
            </a:r>
            <a:r>
              <a:rPr lang="en-US" sz="1700" dirty="0" err="1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EXOtic</a:t>
            </a:r>
            <a:r>
              <a:rPr lang="en-US" sz="17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Nuclei”, </a:t>
            </a:r>
          </a:p>
          <a:p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Petrozavodsk, 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Russia					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u="sng" dirty="0">
                <a:latin typeface="Arial" panose="020B0604020202020204" pitchFamily="34" charset="0"/>
                <a:cs typeface="Arial" panose="020B0604020202020204" pitchFamily="34" charset="0"/>
              </a:rPr>
              <a:t>September 10 – 14, 2018</a:t>
            </a:r>
            <a:endParaRPr lang="en-US" sz="17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Workshop 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frames 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b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7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“the 8th International Conference on New Frontiers in Physics”</a:t>
            </a:r>
          </a:p>
          <a:p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Crete, Greece						</a:t>
            </a:r>
            <a:r>
              <a:rPr lang="en-US" sz="17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August 21-25, 2019</a:t>
            </a:r>
            <a:endParaRPr lang="en-US" sz="17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96772" y="62164"/>
            <a:ext cx="6029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Meetings on light exotic nuclei research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2"/>
          <p:cNvSpPr txBox="1">
            <a:spLocks noChangeArrowheads="1"/>
          </p:cNvSpPr>
          <p:nvPr/>
        </p:nvSpPr>
        <p:spPr bwMode="auto">
          <a:xfrm>
            <a:off x="2449050" y="74141"/>
            <a:ext cx="7716442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800" b="1" dirty="0" smtClean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DRIBS-III ACCELERATOR COMPLEX</a:t>
            </a:r>
            <a:endParaRPr lang="en-US" sz="2800" b="1" dirty="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5" b="11869"/>
          <a:stretch/>
        </p:blipFill>
        <p:spPr>
          <a:xfrm>
            <a:off x="789365" y="898863"/>
            <a:ext cx="10756315" cy="4716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832458" y="560309"/>
            <a:ext cx="50890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3300"/>
              </a:buClr>
            </a:pPr>
            <a:r>
              <a:rPr lang="en-US" alt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EROV LABORATORY OF NUCLEAR REACTIONS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169774" y="6053336"/>
            <a:ext cx="36372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Clr>
                <a:srgbClr val="FF3300"/>
              </a:buClr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 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superheavy </a:t>
            </a:r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nuclei</a:t>
            </a:r>
            <a:endParaRPr lang="en-US" sz="16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3300"/>
              </a:buClr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 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exotic </a:t>
            </a:r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nuclei</a:t>
            </a:r>
            <a:endParaRPr lang="en-US" sz="16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1796516" y="5654427"/>
            <a:ext cx="8080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rIns="36000" anchorCtr="1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FLNR’s basic directions of research: 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090985" y="6076787"/>
            <a:ext cx="67797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Clr>
                <a:srgbClr val="FF3300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effects and physical groundwork of </a:t>
            </a:r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nanotechnology</a:t>
            </a:r>
          </a:p>
          <a:p>
            <a:pPr marL="342900" indent="-342900">
              <a:buClr>
                <a:srgbClr val="FF3300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 technologies</a:t>
            </a:r>
            <a:endParaRPr lang="en-US" sz="16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830" y="133207"/>
            <a:ext cx="1407274" cy="110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976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646980" y="898787"/>
            <a:ext cx="11033186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kumimoji="1" lang="en-US" altLang="ru-RU" sz="2000" b="1" dirty="0">
                <a:solidFill>
                  <a:srgbClr val="002060"/>
                </a:solidFill>
                <a:cs typeface="Arial" panose="020B0604020202020204" pitchFamily="34" charset="0"/>
              </a:rPr>
              <a:t>Commissioning </a:t>
            </a:r>
            <a:r>
              <a:rPr kumimoji="1" lang="en-US" altLang="ru-RU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and </a:t>
            </a:r>
            <a:r>
              <a:rPr kumimoji="1" lang="en-US" altLang="ru-RU" sz="2000" b="1" dirty="0">
                <a:solidFill>
                  <a:srgbClr val="002060"/>
                </a:solidFill>
                <a:cs typeface="Arial" panose="020B0604020202020204" pitchFamily="34" charset="0"/>
              </a:rPr>
              <a:t>development of "SHE Factory" based on DC280 cyclotron: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kumimoji="1" lang="en-US" altLang="ru-RU" sz="2000" i="1" dirty="0">
                <a:solidFill>
                  <a:srgbClr val="002060"/>
                </a:solidFill>
                <a:cs typeface="Arial" panose="020B0604020202020204" pitchFamily="34" charset="0"/>
              </a:rPr>
              <a:t>  smoothly variable energy;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kumimoji="1" lang="en-US" altLang="ru-RU" sz="2000" i="1" dirty="0">
                <a:solidFill>
                  <a:srgbClr val="002060"/>
                </a:solidFill>
                <a:cs typeface="Arial" panose="020B0604020202020204" pitchFamily="34" charset="0"/>
              </a:rPr>
              <a:t>  beam intensity </a:t>
            </a:r>
            <a:r>
              <a:rPr kumimoji="1" lang="en-US" altLang="ru-RU" sz="2000" i="1" dirty="0" smtClean="0">
                <a:solidFill>
                  <a:srgbClr val="002060"/>
                </a:solidFill>
                <a:cs typeface="Arial" panose="020B0604020202020204" pitchFamily="34" charset="0"/>
              </a:rPr>
              <a:t>~10 </a:t>
            </a:r>
            <a:r>
              <a:rPr kumimoji="1" lang="en-US" altLang="ru-RU" sz="2000" i="1" dirty="0" err="1">
                <a:solidFill>
                  <a:srgbClr val="002060"/>
                </a:solidFill>
                <a:cs typeface="Arial" panose="020B0604020202020204" pitchFamily="34" charset="0"/>
              </a:rPr>
              <a:t>pµA</a:t>
            </a:r>
            <a:r>
              <a:rPr kumimoji="1" lang="en-US" altLang="ru-RU" sz="2000" i="1" dirty="0">
                <a:solidFill>
                  <a:srgbClr val="002060"/>
                </a:solidFill>
                <a:cs typeface="Arial" panose="020B0604020202020204" pitchFamily="34" charset="0"/>
              </a:rPr>
              <a:t> for nuclei with </a:t>
            </a:r>
            <a:r>
              <a:rPr kumimoji="1" lang="en-US" altLang="ru-RU" sz="2000" i="1" dirty="0" smtClean="0">
                <a:solidFill>
                  <a:srgbClr val="002060"/>
                </a:solidFill>
                <a:cs typeface="Arial" panose="020B0604020202020204" pitchFamily="34" charset="0"/>
              </a:rPr>
              <a:t>А~50</a:t>
            </a:r>
            <a:r>
              <a:rPr kumimoji="1" lang="en-US" altLang="ru-RU" sz="2000" i="1" dirty="0">
                <a:solidFill>
                  <a:srgbClr val="002060"/>
                </a:solidFill>
                <a:cs typeface="Arial" panose="020B0604020202020204" pitchFamily="34" charset="0"/>
              </a:rPr>
              <a:t>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kumimoji="1" lang="en-US" altLang="ru-RU" sz="2000" i="1" dirty="0">
                <a:solidFill>
                  <a:srgbClr val="002060"/>
                </a:solidFill>
                <a:cs typeface="Arial" panose="020B0604020202020204" pitchFamily="34" charset="0"/>
              </a:rPr>
              <a:t>  new </a:t>
            </a:r>
            <a:r>
              <a:rPr kumimoji="1" lang="en-US" altLang="ru-RU" sz="2000" i="1" dirty="0" smtClean="0">
                <a:solidFill>
                  <a:srgbClr val="002060"/>
                </a:solidFill>
                <a:cs typeface="Arial" panose="020B0604020202020204" pitchFamily="34" charset="0"/>
              </a:rPr>
              <a:t>set-ups;</a:t>
            </a:r>
            <a:endParaRPr kumimoji="1" lang="en-US" altLang="ru-RU" sz="2000" i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kumimoji="1" lang="en-US" altLang="ru-RU" sz="2000" i="1" dirty="0">
                <a:solidFill>
                  <a:srgbClr val="002060"/>
                </a:solidFill>
                <a:cs typeface="Arial" panose="020B0604020202020204" pitchFamily="34" charset="0"/>
              </a:rPr>
              <a:t>  infrastructure for accommodation of user </a:t>
            </a:r>
            <a:r>
              <a:rPr kumimoji="1" lang="en-US" altLang="ru-RU" sz="2000" i="1" dirty="0" smtClean="0">
                <a:solidFill>
                  <a:srgbClr val="002060"/>
                </a:solidFill>
                <a:cs typeface="Arial" panose="020B0604020202020204" pitchFamily="34" charset="0"/>
              </a:rPr>
              <a:t>setups.</a:t>
            </a:r>
            <a:endParaRPr kumimoji="1" lang="en-US" altLang="ru-RU" sz="2000" i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None/>
            </a:pPr>
            <a:r>
              <a:rPr kumimoji="1" lang="en-US" altLang="ru-RU" sz="2000" i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endParaRPr kumimoji="1" lang="ru-RU" altLang="ru-RU" sz="2000" i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None/>
            </a:pPr>
            <a:r>
              <a:rPr kumimoji="1" lang="en-US" altLang="ru-RU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Modernization </a:t>
            </a:r>
            <a:r>
              <a:rPr kumimoji="1" lang="en-US" altLang="ru-RU" sz="2000" b="1" dirty="0">
                <a:solidFill>
                  <a:srgbClr val="002060"/>
                </a:solidFill>
                <a:cs typeface="Arial" panose="020B0604020202020204" pitchFamily="34" charset="0"/>
              </a:rPr>
              <a:t>of the U400M cyclotron (</a:t>
            </a:r>
            <a:r>
              <a:rPr kumimoji="1" lang="en-US" altLang="ru-RU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2020-2021):</a:t>
            </a:r>
            <a:endParaRPr kumimoji="1" lang="en-US" altLang="ru-RU" sz="20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kumimoji="1" lang="en-US" altLang="ru-RU" sz="2000" i="1" dirty="0">
                <a:solidFill>
                  <a:srgbClr val="002060"/>
                </a:solidFill>
                <a:cs typeface="Arial" panose="020B0604020202020204" pitchFamily="34" charset="0"/>
              </a:rPr>
              <a:t>  new main magnet coils, vacuum, diagnostics and radiation safety control </a:t>
            </a:r>
            <a:r>
              <a:rPr kumimoji="1" lang="en-US" altLang="ru-RU" sz="2000" i="1" dirty="0" smtClean="0">
                <a:solidFill>
                  <a:srgbClr val="002060"/>
                </a:solidFill>
                <a:cs typeface="Arial" panose="020B0604020202020204" pitchFamily="34" charset="0"/>
              </a:rPr>
              <a:t>systems;</a:t>
            </a:r>
            <a:endParaRPr kumimoji="1" lang="en-US" altLang="ru-RU" sz="2000" i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kumimoji="1" lang="en-US" altLang="ru-RU" sz="2000" i="1" dirty="0">
                <a:solidFill>
                  <a:srgbClr val="002060"/>
                </a:solidFill>
                <a:cs typeface="Arial" panose="020B0604020202020204" pitchFamily="34" charset="0"/>
              </a:rPr>
              <a:t>  increasing </a:t>
            </a:r>
            <a:r>
              <a:rPr kumimoji="1" lang="en-US" altLang="ru-RU" sz="2000" i="1" dirty="0" smtClean="0">
                <a:solidFill>
                  <a:srgbClr val="002060"/>
                </a:solidFill>
                <a:cs typeface="Arial" panose="020B0604020202020204" pitchFamily="34" charset="0"/>
              </a:rPr>
              <a:t>beam intensities and energies.</a:t>
            </a:r>
            <a:endParaRPr kumimoji="1" lang="ru-RU" altLang="ru-RU" sz="2000" i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just"/>
            <a:endParaRPr kumimoji="1" lang="en-US" altLang="ru-RU" sz="20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just"/>
            <a:r>
              <a:rPr kumimoji="1" lang="en-US" altLang="ru-RU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Reconstruction </a:t>
            </a:r>
            <a:r>
              <a:rPr kumimoji="1" lang="en-US" altLang="ru-RU" sz="2000" b="1" dirty="0">
                <a:solidFill>
                  <a:srgbClr val="002060"/>
                </a:solidFill>
                <a:cs typeface="Arial" panose="020B0604020202020204" pitchFamily="34" charset="0"/>
              </a:rPr>
              <a:t>of the U400 </a:t>
            </a:r>
            <a:r>
              <a:rPr kumimoji="1" lang="en-US" altLang="ru-RU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to U400R </a:t>
            </a:r>
            <a:r>
              <a:rPr kumimoji="1" lang="en-US" altLang="ru-RU" sz="2000" b="1" dirty="0">
                <a:solidFill>
                  <a:srgbClr val="002060"/>
                </a:solidFill>
                <a:cs typeface="Arial" panose="020B0604020202020204" pitchFamily="34" charset="0"/>
              </a:rPr>
              <a:t>cyclotron </a:t>
            </a:r>
            <a:r>
              <a:rPr kumimoji="1" lang="en-US" altLang="ru-RU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complex (2020-2023</a:t>
            </a:r>
            <a:r>
              <a:rPr kumimoji="1" lang="en-US" altLang="ru-RU" sz="2000" b="1" dirty="0">
                <a:solidFill>
                  <a:srgbClr val="002060"/>
                </a:solidFill>
                <a:cs typeface="Arial" panose="020B0604020202020204" pitchFamily="34" charset="0"/>
              </a:rPr>
              <a:t>):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kumimoji="1" lang="en-US" altLang="ru-RU" sz="2000" i="1" dirty="0">
                <a:solidFill>
                  <a:srgbClr val="002060"/>
                </a:solidFill>
                <a:cs typeface="Arial" panose="020B0604020202020204" pitchFamily="34" charset="0"/>
              </a:rPr>
              <a:t>  new experimental </a:t>
            </a:r>
            <a:r>
              <a:rPr kumimoji="1" lang="en-US" altLang="ru-RU" sz="2000" i="1" dirty="0" smtClean="0">
                <a:solidFill>
                  <a:srgbClr val="002060"/>
                </a:solidFill>
                <a:cs typeface="Arial" panose="020B0604020202020204" pitchFamily="34" charset="0"/>
              </a:rPr>
              <a:t>hall;</a:t>
            </a:r>
            <a:endParaRPr kumimoji="1" lang="en-US" altLang="ru-RU" sz="2000" i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kumimoji="1" lang="en-US" altLang="ru-RU" sz="2000" i="1" dirty="0">
                <a:solidFill>
                  <a:srgbClr val="002060"/>
                </a:solidFill>
                <a:cs typeface="Arial" panose="020B0604020202020204" pitchFamily="34" charset="0"/>
              </a:rPr>
              <a:t>  accelerated ions from helium to </a:t>
            </a:r>
            <a:r>
              <a:rPr kumimoji="1" lang="en-US" altLang="ru-RU" sz="2000" i="1" dirty="0" smtClean="0">
                <a:solidFill>
                  <a:srgbClr val="002060"/>
                </a:solidFill>
                <a:cs typeface="Arial" panose="020B0604020202020204" pitchFamily="34" charset="0"/>
              </a:rPr>
              <a:t>uranium;</a:t>
            </a:r>
            <a:endParaRPr kumimoji="1" lang="en-US" altLang="ru-RU" sz="2000" i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kumimoji="1" lang="en-US" altLang="ru-RU" sz="2000" i="1" dirty="0">
                <a:solidFill>
                  <a:srgbClr val="002060"/>
                </a:solidFill>
                <a:cs typeface="Arial" panose="020B0604020202020204" pitchFamily="34" charset="0"/>
              </a:rPr>
              <a:t>  smoothly variable energy within a wide range 0.8–25 </a:t>
            </a:r>
            <a:r>
              <a:rPr kumimoji="1" lang="en-US" altLang="ru-RU" sz="2000" i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MeV·A</a:t>
            </a:r>
            <a:r>
              <a:rPr kumimoji="1" lang="en-US" altLang="ru-RU" sz="2000" i="1" dirty="0" smtClean="0">
                <a:solidFill>
                  <a:srgbClr val="002060"/>
                </a:solidFill>
                <a:cs typeface="Arial" panose="020B0604020202020204" pitchFamily="34" charset="0"/>
              </a:rPr>
              <a:t>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kumimoji="1" lang="en-US" altLang="ru-RU" sz="2000" i="1" dirty="0" smtClean="0">
                <a:solidFill>
                  <a:srgbClr val="002060"/>
                </a:solidFill>
                <a:cs typeface="Arial" panose="020B0604020202020204" pitchFamily="34" charset="0"/>
              </a:rPr>
              <a:t>  decrease </a:t>
            </a:r>
            <a:r>
              <a:rPr kumimoji="1" lang="en-US" altLang="ru-RU" sz="2000" i="1" dirty="0">
                <a:solidFill>
                  <a:srgbClr val="002060"/>
                </a:solidFill>
                <a:cs typeface="Arial" panose="020B0604020202020204" pitchFamily="34" charset="0"/>
              </a:rPr>
              <a:t>the </a:t>
            </a:r>
            <a:r>
              <a:rPr kumimoji="1" lang="en-US" altLang="ru-RU" sz="2000" i="1" dirty="0" smtClean="0">
                <a:solidFill>
                  <a:srgbClr val="002060"/>
                </a:solidFill>
                <a:cs typeface="Arial" panose="020B0604020202020204" pitchFamily="34" charset="0"/>
              </a:rPr>
              <a:t>cyclotron </a:t>
            </a:r>
            <a:r>
              <a:rPr kumimoji="1" lang="en-US" altLang="ru-RU" sz="2000" i="1" dirty="0">
                <a:solidFill>
                  <a:srgbClr val="002060"/>
                </a:solidFill>
                <a:cs typeface="Arial" panose="020B0604020202020204" pitchFamily="34" charset="0"/>
              </a:rPr>
              <a:t>power </a:t>
            </a:r>
            <a:r>
              <a:rPr kumimoji="1" lang="en-US" altLang="ru-RU" sz="2000" i="1" dirty="0" smtClean="0">
                <a:solidFill>
                  <a:srgbClr val="002060"/>
                </a:solidFill>
                <a:cs typeface="Arial" panose="020B0604020202020204" pitchFamily="34" charset="0"/>
              </a:rPr>
              <a:t>consumption.</a:t>
            </a:r>
            <a:endParaRPr kumimoji="1" lang="en-US" altLang="ru-RU" sz="2000" i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None/>
            </a:pPr>
            <a:endParaRPr kumimoji="1" lang="ru-RU" altLang="ru-RU" sz="2000" i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None/>
            </a:pPr>
            <a:r>
              <a:rPr kumimoji="1" lang="en-US" altLang="ru-RU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Development </a:t>
            </a:r>
            <a:r>
              <a:rPr kumimoji="1" lang="en-US" altLang="ru-RU" sz="2000" b="1" dirty="0">
                <a:solidFill>
                  <a:srgbClr val="002060"/>
                </a:solidFill>
                <a:cs typeface="Arial" panose="020B0604020202020204" pitchFamily="34" charset="0"/>
              </a:rPr>
              <a:t>of long-running experimental </a:t>
            </a:r>
            <a:r>
              <a:rPr kumimoji="1" lang="en-US" altLang="ru-RU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set-ups</a:t>
            </a:r>
            <a:endParaRPr kumimoji="1" lang="ru-RU" altLang="ru-RU" sz="20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37563" y="67790"/>
            <a:ext cx="48061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1200"/>
              </a:spcAft>
            </a:pP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FLNR m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ain 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tasks 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for 201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–2023</a:t>
            </a:r>
            <a:endPara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6103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38660" y="2493035"/>
            <a:ext cx="61606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 and superheavy elements</a:t>
            </a:r>
          </a:p>
          <a:p>
            <a:pPr algn="ctr"/>
            <a:endParaRPr lang="en-US" sz="28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facility: DC-280 @ SHE Factory</a:t>
            </a:r>
            <a:endParaRPr lang="ru-RU" sz="2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01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2"/>
          <p:cNvSpPr txBox="1">
            <a:spLocks noChangeArrowheads="1"/>
          </p:cNvSpPr>
          <p:nvPr/>
        </p:nvSpPr>
        <p:spPr bwMode="auto">
          <a:xfrm>
            <a:off x="5859514" y="90462"/>
            <a:ext cx="629332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800" b="1" dirty="0" smtClean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DC-280 ACCELERATOR COMPLEX</a:t>
            </a:r>
            <a:endParaRPr lang="en-US" sz="2800" b="1" dirty="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3945" name="TextBox 1"/>
          <p:cNvSpPr txBox="1">
            <a:spLocks noChangeArrowheads="1"/>
          </p:cNvSpPr>
          <p:nvPr/>
        </p:nvSpPr>
        <p:spPr bwMode="auto">
          <a:xfrm>
            <a:off x="218182" y="3785953"/>
            <a:ext cx="5686557" cy="275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>
                <a:srgbClr val="FF3300"/>
              </a:buClr>
            </a:pPr>
            <a:r>
              <a:rPr lang="en-US" altLang="ru-RU" sz="1600" dirty="0" smtClean="0">
                <a:solidFill>
                  <a:srgbClr val="C00000"/>
                </a:solidFill>
                <a:latin typeface="Arial" panose="020B0604020202020204" pitchFamily="34" charset="0"/>
                <a:ea typeface="Gungsuh"/>
                <a:cs typeface="Arial" panose="020B0604020202020204" pitchFamily="34" charset="0"/>
              </a:rPr>
              <a:t>Tasks:</a:t>
            </a:r>
            <a:endParaRPr lang="en-US" alt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Experiments at the extremely low (</a:t>
            </a:r>
            <a:r>
              <a:rPr lang="el-GR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&lt;100 fb) cross sections:</a:t>
            </a:r>
          </a:p>
          <a:p>
            <a:pPr marL="796925" indent="-339725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ru-RU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Synthesis of new SHE in reactions with </a:t>
            </a:r>
            <a:r>
              <a:rPr lang="en-US" altLang="ru-RU" sz="1600" baseline="30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altLang="ru-RU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Ti, </a:t>
            </a:r>
            <a:r>
              <a:rPr lang="en-US" altLang="ru-RU" sz="1600" baseline="30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r>
              <a:rPr lang="en-US" altLang="ru-RU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 ...;</a:t>
            </a:r>
          </a:p>
          <a:p>
            <a:pPr marL="796925" indent="-339725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ru-RU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Synthesis of new isotopes of SHE;</a:t>
            </a:r>
          </a:p>
          <a:p>
            <a:pPr marL="796925" indent="-339725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ru-RU" sz="16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 for rare </a:t>
            </a:r>
            <a:r>
              <a:rPr lang="en-US" altLang="ru-RU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 </a:t>
            </a:r>
            <a:r>
              <a:rPr lang="en-US" altLang="ru-RU" sz="16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modes </a:t>
            </a:r>
            <a:r>
              <a:rPr lang="en-US" altLang="ru-RU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SHE;</a:t>
            </a:r>
          </a:p>
          <a:p>
            <a:pPr marL="796925" indent="-339725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ru-RU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of excitation functions.</a:t>
            </a:r>
          </a:p>
          <a:p>
            <a:pPr fontAlgn="base">
              <a:spcBef>
                <a:spcPts val="160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Experiments 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requiring high statistics:</a:t>
            </a:r>
          </a:p>
          <a:p>
            <a:pPr marL="796925" indent="-339725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ru-RU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spectroscopy of SHE;</a:t>
            </a:r>
          </a:p>
          <a:p>
            <a:pPr marL="796925" indent="-339725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ru-RU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Precise mass measurements;</a:t>
            </a:r>
          </a:p>
          <a:p>
            <a:pPr marL="796925" indent="-339725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ru-RU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of chemical properties of SHE.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022946" y="541915"/>
            <a:ext cx="38546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3300"/>
              </a:buClr>
            </a:pPr>
            <a:r>
              <a:rPr lang="en-US" alt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SUPERHEAVY  ELEMENTS  FACTORY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5717059" y="5050068"/>
            <a:ext cx="6204642" cy="1637041"/>
          </a:xfrm>
          <a:prstGeom prst="rect">
            <a:avLst/>
          </a:prstGeom>
        </p:spPr>
        <p:txBody>
          <a:bodyPr vert="horz" lIns="91440" tIns="45720" rIns="91440" bIns="45720" rtlCol="0" anchorCtr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FF3300"/>
              </a:buClr>
              <a:buNone/>
            </a:pPr>
            <a:r>
              <a:rPr lang="en-US" alt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setups: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3300"/>
              </a:buClr>
            </a:pPr>
            <a:r>
              <a:rPr lang="en-US" altLang="ru-RU" sz="16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Gas-filled recoil separator (</a:t>
            </a: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DGFRS-II</a:t>
            </a:r>
            <a:r>
              <a:rPr lang="en-US" altLang="ru-RU" sz="16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3300"/>
              </a:buClr>
            </a:pPr>
            <a:r>
              <a:rPr lang="en-US" altLang="ru-RU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Gas-filled recoil separator (</a:t>
            </a: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DGFRS-III</a:t>
            </a:r>
            <a:r>
              <a:rPr lang="en-US" altLang="ru-RU" sz="16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for spectroscopy and chemical studies;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3300"/>
              </a:buClr>
            </a:pPr>
            <a:r>
              <a:rPr lang="en-US" sz="1600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 </a:t>
            </a:r>
            <a:r>
              <a:rPr lang="en-US" sz="16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Analyzer of </a:t>
            </a:r>
            <a:r>
              <a:rPr lang="en-US" sz="16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SuperHeavy</a:t>
            </a:r>
            <a:r>
              <a:rPr lang="en-US" sz="16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Atoms (MASHA</a:t>
            </a:r>
            <a:r>
              <a:rPr lang="en-US" sz="1600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from U-400M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3300"/>
              </a:buClr>
            </a:pPr>
            <a:r>
              <a:rPr lang="en-US" altLang="ru-RU" sz="16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Channels reserved for external users</a:t>
            </a:r>
            <a:endParaRPr lang="en-US" altLang="ru-RU" sz="16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Group 58"/>
          <p:cNvGraphicFramePr>
            <a:graphicFrameLocks noGrp="1"/>
          </p:cNvGraphicFramePr>
          <p:nvPr>
            <p:extLst/>
          </p:nvPr>
        </p:nvGraphicFramePr>
        <p:xfrm>
          <a:off x="5852742" y="898667"/>
          <a:ext cx="3258308" cy="4023307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700420"/>
                <a:gridCol w="1165619"/>
                <a:gridCol w="1392269"/>
              </a:tblGrid>
              <a:tr h="372740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ru-RU" sz="14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Gungsuh"/>
                          <a:cs typeface="Arial" panose="020B0604020202020204" pitchFamily="34" charset="0"/>
                        </a:rPr>
                        <a:t>Beams (examples)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66" marR="91466" marT="45734" marB="45734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168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Ion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Ion energy [MeV/A]</a:t>
                      </a:r>
                      <a:endParaRPr kumimoji="0" lang="ru-RU" sz="1400" b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Estimated output intensity [</a:t>
                      </a:r>
                      <a:r>
                        <a:rPr kumimoji="0" lang="en-US" sz="14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pps</a:t>
                      </a: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66" marR="91466" marT="45734" marB="45734" horzOverflow="overflow"/>
                </a:tc>
              </a:tr>
              <a:tr h="33994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</a:t>
                      </a:r>
                    </a:p>
                  </a:txBody>
                  <a:tcPr marL="91466" marR="91466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1466" marR="91466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1×10</a:t>
                      </a:r>
                      <a:r>
                        <a:rPr kumimoji="0" lang="en-GB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kumimoji="0" lang="en-GB" sz="14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Symbol" pitchFamily="18" charset="2"/>
                      </a:endParaRPr>
                    </a:p>
                  </a:txBody>
                  <a:tcPr marL="91466" marR="91466" marT="45733" marB="45733" horzOverflow="overflow"/>
                </a:tc>
              </a:tr>
              <a:tr h="33994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</a:p>
                  </a:txBody>
                  <a:tcPr marL="91466" marR="91466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91466" marR="91466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1×10</a:t>
                      </a:r>
                      <a:r>
                        <a:rPr kumimoji="0" lang="en-GB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kumimoji="0" lang="en-GB" sz="14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Symbol" pitchFamily="18" charset="2"/>
                      </a:endParaRPr>
                    </a:p>
                  </a:txBody>
                  <a:tcPr marL="91466" marR="91466" marT="45733" marB="45733" horzOverflow="overflow"/>
                </a:tc>
              </a:tr>
              <a:tr h="33994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</a:t>
                      </a:r>
                    </a:p>
                  </a:txBody>
                  <a:tcPr marL="91466" marR="91466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91466" marR="91466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6×10</a:t>
                      </a:r>
                      <a:r>
                        <a:rPr kumimoji="0" lang="en-GB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kumimoji="0" lang="en-GB" sz="14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Symbol" pitchFamily="18" charset="2"/>
                      </a:endParaRPr>
                    </a:p>
                  </a:txBody>
                  <a:tcPr marL="91466" marR="91466" marT="45733" marB="45733" horzOverflow="overflow"/>
                </a:tc>
              </a:tr>
              <a:tr h="33994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</a:t>
                      </a:r>
                    </a:p>
                  </a:txBody>
                  <a:tcPr marL="91466" marR="91466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91466" marR="91466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(6-12)×10</a:t>
                      </a:r>
                      <a:r>
                        <a:rPr kumimoji="0" lang="en-GB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kumimoji="0" lang="en-GB" sz="14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Symbol" pitchFamily="18" charset="2"/>
                      </a:endParaRPr>
                    </a:p>
                  </a:txBody>
                  <a:tcPr marL="91466" marR="91466" marT="45733" marB="45733" horzOverflow="overflow"/>
                </a:tc>
              </a:tr>
              <a:tr h="33994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</a:t>
                      </a:r>
                    </a:p>
                  </a:txBody>
                  <a:tcPr marL="91466" marR="91466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91466" marR="91466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2×10</a:t>
                      </a:r>
                      <a:r>
                        <a:rPr kumimoji="0" lang="en-GB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kumimoji="0" lang="en-GB" sz="14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Symbol" pitchFamily="18" charset="2"/>
                      </a:endParaRPr>
                    </a:p>
                  </a:txBody>
                  <a:tcPr marL="91466" marR="91466" marT="45733" marB="45733" horzOverflow="overflow"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</a:t>
                      </a:r>
                    </a:p>
                  </a:txBody>
                  <a:tcPr marL="91466" marR="91466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91466" marR="91466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1×10</a:t>
                      </a:r>
                      <a:r>
                        <a:rPr kumimoji="0" lang="en-GB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kumimoji="0" lang="en-GB" sz="14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Symbol" pitchFamily="18" charset="2"/>
                      </a:endParaRPr>
                    </a:p>
                  </a:txBody>
                  <a:tcPr marL="91466" marR="91466" marT="45733" marB="45733" horzOverflow="overflow"/>
                </a:tc>
              </a:tr>
              <a:tr h="28043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</a:t>
                      </a:r>
                    </a:p>
                  </a:txBody>
                  <a:tcPr marL="91466" marR="91466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91466" marR="91466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2×10</a:t>
                      </a:r>
                      <a:r>
                        <a:rPr kumimoji="0" lang="en-GB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kumimoji="0" lang="en-GB" sz="14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Symbol" pitchFamily="18" charset="2"/>
                      </a:endParaRPr>
                    </a:p>
                  </a:txBody>
                  <a:tcPr marL="91466" marR="91466" marT="45733" marB="45733" horzOverflow="overflow"/>
                </a:tc>
              </a:tr>
              <a:tr h="21032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Xe</a:t>
                      </a:r>
                    </a:p>
                  </a:txBody>
                  <a:tcPr marL="91466" marR="91466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66" marR="91466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1×10</a:t>
                      </a:r>
                      <a:r>
                        <a:rPr kumimoji="0" lang="en-GB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kumimoji="0" lang="en-GB" sz="14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Symbol" pitchFamily="18" charset="2"/>
                      </a:endParaRPr>
                    </a:p>
                  </a:txBody>
                  <a:tcPr marL="91466" marR="91466" marT="45733" marB="45733" horzOverflow="overflow"/>
                </a:tc>
              </a:tr>
              <a:tr h="14021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238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</a:p>
                  </a:txBody>
                  <a:tcPr marL="91466" marR="91466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66" marR="91466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5×10</a:t>
                      </a:r>
                      <a:r>
                        <a:rPr kumimoji="0" lang="en-GB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kumimoji="0" lang="en-GB" sz="14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Symbol" pitchFamily="18" charset="2"/>
                      </a:endParaRPr>
                    </a:p>
                  </a:txBody>
                  <a:tcPr marL="91466" marR="91466" marT="45733" marB="45733" horzOverflow="overflow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74761" y="3336750"/>
            <a:ext cx="44372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F3300"/>
              </a:buClr>
            </a:pPr>
            <a:r>
              <a:rPr lang="en-US" alt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Commissioned:</a:t>
            </a:r>
            <a:r>
              <a:rPr lang="en-US" alt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alt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2018-2019</a:t>
            </a:r>
            <a:endParaRPr lang="en-US" alt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Group 58"/>
          <p:cNvGraphicFramePr>
            <a:graphicFrameLocks noGrp="1"/>
          </p:cNvGraphicFramePr>
          <p:nvPr>
            <p:extLst/>
          </p:nvPr>
        </p:nvGraphicFramePr>
        <p:xfrm>
          <a:off x="9310974" y="898667"/>
          <a:ext cx="2776708" cy="2487107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590375"/>
                <a:gridCol w="1186333"/>
              </a:tblGrid>
              <a:tr h="384328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ru-RU" sz="14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Gungsuh"/>
                          <a:cs typeface="Arial" panose="020B0604020202020204" pitchFamily="34" charset="0"/>
                        </a:rPr>
                        <a:t>Main parameters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62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ru-RU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Range of energies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rgbClr val="FF3300"/>
                        </a:buClr>
                      </a:pP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4÷8</a:t>
                      </a:r>
                      <a:r>
                        <a:rPr lang="en-US" sz="14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MeV/A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66" marR="91466" marT="45734" marB="45734" horzOverflow="overflow"/>
                </a:tc>
              </a:tr>
              <a:tr h="17527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 factor max.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algn="ctr">
                        <a:buClr>
                          <a:srgbClr val="FF3300"/>
                        </a:buClr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280</a:t>
                      </a:r>
                    </a:p>
                  </a:txBody>
                  <a:tcPr marL="91466" marR="91466" marT="45734" marB="45734" horzOverflow="overflow"/>
                </a:tc>
              </a:tr>
              <a:tr h="17527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Pole diameter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rgbClr val="FF3300"/>
                        </a:buClr>
                      </a:pPr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m</a:t>
                      </a:r>
                      <a:endParaRPr kumimoji="0" lang="en-US" sz="140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66" marR="91466" marT="45734" marB="45734" horzOverflow="overflow"/>
                </a:tc>
              </a:tr>
              <a:tr h="3089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Magnet weight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rgbClr val="FF3300"/>
                        </a:buClr>
                      </a:pPr>
                      <a:r>
                        <a:rPr kumimoji="0" lang="en-US" sz="1400" i="0" u="none" strike="noStrike" cap="none" normalizeH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 t</a:t>
                      </a:r>
                      <a:endParaRPr kumimoji="0" lang="en-US" sz="140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66" marR="91466" marT="45734" marB="45734" horzOverflow="overflow"/>
                </a:tc>
              </a:tr>
              <a:tr h="3089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Magnet power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rgbClr val="FF3300"/>
                        </a:buClr>
                      </a:pPr>
                      <a:r>
                        <a:rPr kumimoji="0" lang="en-US" sz="14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kW</a:t>
                      </a:r>
                    </a:p>
                  </a:txBody>
                  <a:tcPr marL="91466" marR="91466" marT="45734" marB="45734" horzOverflow="overflow"/>
                </a:tc>
              </a:tr>
              <a:tr h="3089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ru-RU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Vacuum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rgbClr val="FF3300"/>
                        </a:buClr>
                      </a:pPr>
                      <a:r>
                        <a:rPr lang="ru-RU" altLang="ru-RU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ru-RU" altLang="ru-RU" sz="14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altLang="ru-RU" sz="14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US" altLang="ru-RU" sz="1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ru-RU" sz="1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Torr</a:t>
                      </a:r>
                      <a:endParaRPr lang="en-US" altLang="ru-RU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66" marR="91466" marT="45734" marB="45734" horzOverflow="overflow"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20" y="188640"/>
            <a:ext cx="5334173" cy="314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146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372820" y="68627"/>
            <a:ext cx="44454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1200"/>
              </a:spcAft>
            </a:pP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SuperHeavy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Element Factory</a:t>
            </a:r>
            <a:endPara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3683" y="798658"/>
            <a:ext cx="648372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2F5597"/>
                </a:solidFill>
                <a:latin typeface="Arial" pitchFamily="34" charset="0"/>
                <a:cs typeface="Arial" pitchFamily="34" charset="0"/>
              </a:rPr>
              <a:t>GFRS-2</a:t>
            </a:r>
          </a:p>
          <a:p>
            <a:r>
              <a:rPr lang="en-US" b="1" dirty="0" smtClean="0">
                <a:solidFill>
                  <a:srgbClr val="2F5597"/>
                </a:solidFill>
                <a:latin typeface="Arial" pitchFamily="34" charset="0"/>
                <a:cs typeface="Arial" pitchFamily="34" charset="0"/>
              </a:rPr>
              <a:t>status: 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commissioned;</a:t>
            </a:r>
            <a:b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tests and tuning 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are 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 progress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solidFill>
                  <a:srgbClr val="2F5597"/>
                </a:solidFill>
                <a:latin typeface="Arial" pitchFamily="34" charset="0"/>
                <a:cs typeface="Arial" pitchFamily="34" charset="0"/>
              </a:rPr>
              <a:t>purpose: 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synthesis of new SHE,</a:t>
            </a:r>
            <a:b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new isotopes of SHE, decay modes, excitation functions, etc.</a:t>
            </a:r>
          </a:p>
          <a:p>
            <a:endParaRPr lang="en-US" b="1" dirty="0" smtClean="0">
              <a:solidFill>
                <a:srgbClr val="2F5597"/>
              </a:solidFill>
              <a:latin typeface="Arial" pitchFamily="34" charset="0"/>
              <a:cs typeface="Arial" pitchFamily="34" charset="0"/>
            </a:endParaRPr>
          </a:p>
          <a:p>
            <a:endParaRPr lang="en-US" b="1" dirty="0" smtClean="0">
              <a:solidFill>
                <a:srgbClr val="2F5597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2F5597"/>
                </a:solidFill>
                <a:latin typeface="Arial" pitchFamily="34" charset="0"/>
                <a:cs typeface="Arial" pitchFamily="34" charset="0"/>
              </a:rPr>
              <a:t>GFRS-3</a:t>
            </a:r>
          </a:p>
          <a:p>
            <a:r>
              <a:rPr lang="en-US" b="1" dirty="0">
                <a:solidFill>
                  <a:srgbClr val="2F5597"/>
                </a:solidFill>
                <a:latin typeface="Arial" pitchFamily="34" charset="0"/>
                <a:cs typeface="Arial" pitchFamily="34" charset="0"/>
              </a:rPr>
              <a:t>status: 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manufactured,</a:t>
            </a:r>
            <a:b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delivery to Dubna is expected by the end of 2019;</a:t>
            </a:r>
            <a:b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assembling - 2020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US" b="1" dirty="0">
                <a:solidFill>
                  <a:srgbClr val="2F5597"/>
                </a:solidFill>
                <a:latin typeface="Arial" pitchFamily="34" charset="0"/>
                <a:cs typeface="Arial" pitchFamily="34" charset="0"/>
              </a:rPr>
              <a:t>purpose: 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decay spectroscopy; chemistry of SHE</a:t>
            </a: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702" y="127189"/>
            <a:ext cx="3990966" cy="2244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2421920"/>
            <a:ext cx="12192000" cy="82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0" y="4603335"/>
            <a:ext cx="12192000" cy="82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0" b="14953"/>
          <a:stretch/>
        </p:blipFill>
        <p:spPr>
          <a:xfrm>
            <a:off x="7252702" y="2534715"/>
            <a:ext cx="3990966" cy="201003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52584" y="4753425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Long-term plans:</a:t>
            </a:r>
          </a:p>
          <a:p>
            <a:pPr algn="ctr"/>
            <a:endParaRPr lang="en-US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F5597"/>
                </a:solidFill>
                <a:latin typeface="Arial" pitchFamily="34" charset="0"/>
                <a:cs typeface="Arial" pitchFamily="34" charset="0"/>
              </a:rPr>
              <a:t>Specialized radiochemical complex of the 1st class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2F5597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F5597"/>
                </a:solidFill>
                <a:latin typeface="Arial" pitchFamily="34" charset="0"/>
                <a:cs typeface="Arial" pitchFamily="34" charset="0"/>
              </a:rPr>
              <a:t>ECR ion source on 28 GHz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2F5597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F5597"/>
                </a:solidFill>
                <a:latin typeface="Arial" pitchFamily="34" charset="0"/>
                <a:cs typeface="Arial" pitchFamily="34" charset="0"/>
              </a:rPr>
              <a:t>Development of experimental set-ups</a:t>
            </a:r>
          </a:p>
        </p:txBody>
      </p:sp>
    </p:spTree>
    <p:extLst>
      <p:ext uri="{BB962C8B-B14F-4D97-AF65-F5344CB8AC3E}">
        <p14:creationId xmlns:p14="http://schemas.microsoft.com/office/powerpoint/2010/main" val="377502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15692</TotalTime>
  <Words>1327</Words>
  <Application>Microsoft Office PowerPoint</Application>
  <PresentationFormat>Широкоэкранный</PresentationFormat>
  <Paragraphs>416</Paragraphs>
  <Slides>21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Gungsuh</vt:lpstr>
      <vt:lpstr>Symbol</vt:lpstr>
      <vt:lpstr>Times New Roman</vt:lpstr>
      <vt:lpstr>Wingdings</vt:lpstr>
      <vt:lpstr>Тема Office</vt:lpstr>
      <vt:lpstr>PHOTO-PAINT</vt:lpstr>
      <vt:lpstr>Презентация PowerPoint</vt:lpstr>
      <vt:lpstr>Sub-group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Possible future of the RIBs research at FLNR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Alexander Karpov</dc:creator>
  <cp:lastModifiedBy>Alexander Karpov</cp:lastModifiedBy>
  <cp:revision>311</cp:revision>
  <dcterms:created xsi:type="dcterms:W3CDTF">2018-08-20T02:02:46Z</dcterms:created>
  <dcterms:modified xsi:type="dcterms:W3CDTF">2019-09-19T06:12:11Z</dcterms:modified>
</cp:coreProperties>
</file>