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61" r:id="rId3"/>
  </p:sldMasterIdLst>
  <p:notesMasterIdLst>
    <p:notesMasterId r:id="rId27"/>
  </p:notesMasterIdLst>
  <p:sldIdLst>
    <p:sldId id="257" r:id="rId4"/>
    <p:sldId id="296" r:id="rId5"/>
    <p:sldId id="284" r:id="rId6"/>
    <p:sldId id="265" r:id="rId7"/>
    <p:sldId id="270" r:id="rId8"/>
    <p:sldId id="297" r:id="rId9"/>
    <p:sldId id="268" r:id="rId10"/>
    <p:sldId id="262" r:id="rId11"/>
    <p:sldId id="293" r:id="rId12"/>
    <p:sldId id="289" r:id="rId13"/>
    <p:sldId id="273" r:id="rId14"/>
    <p:sldId id="269" r:id="rId15"/>
    <p:sldId id="278" r:id="rId16"/>
    <p:sldId id="276" r:id="rId17"/>
    <p:sldId id="280" r:id="rId18"/>
    <p:sldId id="281" r:id="rId19"/>
    <p:sldId id="282" r:id="rId20"/>
    <p:sldId id="294" r:id="rId21"/>
    <p:sldId id="292" r:id="rId22"/>
    <p:sldId id="288" r:id="rId23"/>
    <p:sldId id="285" r:id="rId24"/>
    <p:sldId id="287" r:id="rId25"/>
    <p:sldId id="29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C0ED"/>
    <a:srgbClr val="6B79E0"/>
    <a:srgbClr val="FD84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26" autoAdjust="0"/>
  </p:normalViewPr>
  <p:slideViewPr>
    <p:cSldViewPr snapToGrid="0" snapToObjects="1">
      <p:cViewPr>
        <p:scale>
          <a:sx n="94" d="100"/>
          <a:sy n="94" d="100"/>
        </p:scale>
        <p:origin x="-1216"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A2F14-0EB7-FD4C-AE52-A09028307364}" type="datetimeFigureOut">
              <a:rPr lang="en-US" smtClean="0"/>
              <a:t>18/9/19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F4D85F-B1EF-6542-8F69-73B944570901}" type="slidenum">
              <a:rPr lang="en-US" smtClean="0"/>
              <a:t>‹#›</a:t>
            </a:fld>
            <a:endParaRPr lang="en-US"/>
          </a:p>
        </p:txBody>
      </p:sp>
    </p:spTree>
    <p:extLst>
      <p:ext uri="{BB962C8B-B14F-4D97-AF65-F5344CB8AC3E}">
        <p14:creationId xmlns:p14="http://schemas.microsoft.com/office/powerpoint/2010/main" val="16453594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F5A91A3-9000-4D62-A59F-E089DE48499B}" type="slidenum">
              <a:rPr lang="ru-RU" smtClean="0"/>
              <a:t>1</a:t>
            </a:fld>
            <a:endParaRPr lang="ru-RU"/>
          </a:p>
        </p:txBody>
      </p:sp>
    </p:spTree>
    <p:extLst>
      <p:ext uri="{BB962C8B-B14F-4D97-AF65-F5344CB8AC3E}">
        <p14:creationId xmlns:p14="http://schemas.microsoft.com/office/powerpoint/2010/main" val="273915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u="none" strike="noStrike" kern="1200" baseline="0" dirty="0">
                <a:solidFill>
                  <a:schemeClr val="tx1"/>
                </a:solidFill>
                <a:latin typeface="Arial" pitchFamily="34" charset="0"/>
                <a:ea typeface="ヒラギノ角ゴ Pro W3" pitchFamily="84" charset="-128"/>
                <a:cs typeface="+mn-cs"/>
              </a:rPr>
              <a:t>Condensed Matter Physics (CMP) explores the fundamental properties of matter and their origins resulting from the interactions of a large number of atoms and electrons. The intricate nature of these interactions results in properties and associated phenomena that often hint at a rich vein of underlying physics.</a:t>
            </a:r>
          </a:p>
          <a:p>
            <a:r>
              <a:rPr lang="en-CA" sz="1200" b="0" i="0" u="none" strike="noStrike" kern="1200" baseline="0" dirty="0">
                <a:solidFill>
                  <a:schemeClr val="tx1"/>
                </a:solidFill>
                <a:latin typeface="Arial" pitchFamily="34" charset="0"/>
                <a:ea typeface="ヒラギノ角ゴ Pro W3" pitchFamily="84" charset="-128"/>
                <a:cs typeface="+mn-cs"/>
              </a:rPr>
              <a:t>Condensed-matter and materials physics (CMMP) is the science of the material world around us. From the dawn of civilization, curiosity about the natural world has led to questions about the character of everyday substances such as water, snow, ice, and rocks, and how these respond to light, heat, and mechanical forces.</a:t>
            </a:r>
          </a:p>
          <a:p>
            <a:r>
              <a:rPr lang="en-CA" sz="1200" b="0" i="0" u="none" strike="noStrike" kern="1200" baseline="0" dirty="0">
                <a:solidFill>
                  <a:schemeClr val="tx1"/>
                </a:solidFill>
                <a:latin typeface="Arial" pitchFamily="34" charset="0"/>
                <a:ea typeface="ヒラギノ角ゴ Pro W3" pitchFamily="84" charset="-128"/>
                <a:cs typeface="+mn-cs"/>
              </a:rPr>
              <a:t>Materials and their behaviors are also key elements in other branches of science; as a result, CMMP is the broadest field of physics. Advances in CMMP have an impact that is immensely amplified by the intrinsic interconnectedness of CMMP with other fields of physics, chemistry, biology, geology, and astronomy, as well as nearly all fields of engineering.</a:t>
            </a:r>
            <a:endParaRPr lang="en-US" dirty="0">
              <a:cs typeface="Times New Roman" pitchFamily="18" charset="0"/>
            </a:endParaRPr>
          </a:p>
        </p:txBody>
      </p:sp>
      <p:sp>
        <p:nvSpPr>
          <p:cNvPr id="4" name="Footer Placeholder 3"/>
          <p:cNvSpPr>
            <a:spLocks noGrp="1"/>
          </p:cNvSpPr>
          <p:nvPr>
            <p:ph type="ftr" sz="quarter" idx="10"/>
          </p:nvPr>
        </p:nvSpPr>
        <p:spPr>
          <a:xfrm>
            <a:off x="0" y="8686800"/>
            <a:ext cx="3657600" cy="457200"/>
          </a:xfrm>
          <a:prstGeom prst="rect">
            <a:avLst/>
          </a:prstGeom>
        </p:spPr>
        <p:txBody>
          <a:bodyPr/>
          <a:lstStyle/>
          <a:p>
            <a:r>
              <a:rPr lang="en-CA"/>
              <a:t>UNRESTRICTED / </a:t>
            </a:r>
            <a:br>
              <a:rPr lang="en-CA"/>
            </a:br>
            <a:r>
              <a:rPr lang="en-CA"/>
              <a:t>ILLIMITÉE</a:t>
            </a:r>
          </a:p>
        </p:txBody>
      </p:sp>
      <p:sp>
        <p:nvSpPr>
          <p:cNvPr id="5" name="Slide Number Placeholder 4"/>
          <p:cNvSpPr>
            <a:spLocks noGrp="1"/>
          </p:cNvSpPr>
          <p:nvPr>
            <p:ph type="sldNum" sz="quarter" idx="11"/>
          </p:nvPr>
        </p:nvSpPr>
        <p:spPr/>
        <p:txBody>
          <a:bodyPr/>
          <a:lstStyle/>
          <a:p>
            <a:fld id="{54404F05-4F59-493F-BDDB-8D8ABAD8E224}" type="slidenum">
              <a:rPr lang="en-CA" smtClean="0"/>
              <a:pPr/>
              <a:t>6</a:t>
            </a:fld>
            <a:endParaRPr lang="en-CA"/>
          </a:p>
        </p:txBody>
      </p:sp>
    </p:spTree>
    <p:extLst>
      <p:ext uri="{BB962C8B-B14F-4D97-AF65-F5344CB8AC3E}">
        <p14:creationId xmlns:p14="http://schemas.microsoft.com/office/powerpoint/2010/main" val="3446418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de-D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Click to edit Master subtitle style</a:t>
            </a:r>
            <a:endParaRPr lang="en-US"/>
          </a:p>
        </p:txBody>
      </p:sp>
      <p:sp>
        <p:nvSpPr>
          <p:cNvPr id="4" name="Date Placeholder 3"/>
          <p:cNvSpPr>
            <a:spLocks noGrp="1"/>
          </p:cNvSpPr>
          <p:nvPr>
            <p:ph type="dt" sz="half" idx="10"/>
          </p:nvPr>
        </p:nvSpPr>
        <p:spPr/>
        <p:txBody>
          <a:bodyPr/>
          <a:lstStyle/>
          <a:p>
            <a:fld id="{51020F4A-C79C-914A-9DE9-E41796F1F064}" type="datetimeFigureOut">
              <a:rPr lang="en-US" smtClean="0"/>
              <a:t>18/9/19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78E78-4591-D04B-A809-F08DC28AE0FC}" type="slidenum">
              <a:rPr lang="en-US" smtClean="0"/>
              <a:t>‹#›</a:t>
            </a:fld>
            <a:endParaRPr lang="en-US"/>
          </a:p>
        </p:txBody>
      </p:sp>
    </p:spTree>
    <p:extLst>
      <p:ext uri="{BB962C8B-B14F-4D97-AF65-F5344CB8AC3E}">
        <p14:creationId xmlns:p14="http://schemas.microsoft.com/office/powerpoint/2010/main" val="416620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INR_FLNP">
    <p:spTree>
      <p:nvGrpSpPr>
        <p:cNvPr id="1" name=""/>
        <p:cNvGrpSpPr/>
        <p:nvPr/>
      </p:nvGrpSpPr>
      <p:grpSpPr>
        <a:xfrm>
          <a:off x="0" y="0"/>
          <a:ext cx="0" cy="0"/>
          <a:chOff x="0" y="0"/>
          <a:chExt cx="0" cy="0"/>
        </a:xfrm>
      </p:grpSpPr>
      <p:sp>
        <p:nvSpPr>
          <p:cNvPr id="57" name="Title 56">
            <a:extLst>
              <a:ext uri="{FF2B5EF4-FFF2-40B4-BE49-F238E27FC236}">
                <a16:creationId xmlns:a16="http://schemas.microsoft.com/office/drawing/2014/main" xmlns="" id="{DA094D55-230C-40D7-9AAE-2B7994239B6D}"/>
              </a:ext>
            </a:extLst>
          </p:cNvPr>
          <p:cNvSpPr>
            <a:spLocks noGrp="1"/>
          </p:cNvSpPr>
          <p:nvPr>
            <p:ph type="title"/>
          </p:nvPr>
        </p:nvSpPr>
        <p:spPr>
          <a:xfrm>
            <a:off x="108000" y="720000"/>
            <a:ext cx="8928000" cy="475200"/>
          </a:xfrm>
          <a:prstGeom prst="rect">
            <a:avLst/>
          </a:prstGeom>
        </p:spPr>
        <p:txBody>
          <a:bodyPr lIns="0" rIns="0" bIns="0"/>
          <a:lstStyle>
            <a:lvl1pPr algn="l" rtl="0" eaLnBrk="1" latinLnBrk="0" hangingPunct="1">
              <a:spcBef>
                <a:spcPct val="0"/>
              </a:spcBef>
              <a:buNone/>
              <a:defRPr kumimoji="0" lang="en-CA" sz="2800" b="1" kern="1200" dirty="0">
                <a:ln>
                  <a:noFill/>
                </a:ln>
                <a:solidFill>
                  <a:schemeClr val="tx2">
                    <a:lumMod val="90000"/>
                  </a:schemeClr>
                </a:solidFill>
                <a:effectLst>
                  <a:outerShdw blurRad="38100" dist="38100" dir="2700000" algn="tl">
                    <a:srgbClr val="000000">
                      <a:alpha val="43137"/>
                    </a:srgbClr>
                  </a:outerShdw>
                </a:effectLst>
                <a:latin typeface="+mj-lt"/>
                <a:ea typeface="+mj-ea"/>
                <a:cs typeface="+mj-cs"/>
              </a:defRPr>
            </a:lvl1pPr>
          </a:lstStyle>
          <a:p>
            <a:r>
              <a:rPr lang="en-US" dirty="0"/>
              <a:t>Click to edit Master title style</a:t>
            </a:r>
            <a:endParaRPr lang="en-CA" dirty="0"/>
          </a:p>
        </p:txBody>
      </p:sp>
      <p:sp>
        <p:nvSpPr>
          <p:cNvPr id="62" name="Slide Number Placeholder 61">
            <a:extLst>
              <a:ext uri="{FF2B5EF4-FFF2-40B4-BE49-F238E27FC236}">
                <a16:creationId xmlns:a16="http://schemas.microsoft.com/office/drawing/2014/main" xmlns="" id="{F3B4695D-025E-4E2A-9CD7-FA4DD8E246EB}"/>
              </a:ext>
            </a:extLst>
          </p:cNvPr>
          <p:cNvSpPr>
            <a:spLocks noGrp="1"/>
          </p:cNvSpPr>
          <p:nvPr>
            <p:ph type="sldNum" sz="quarter" idx="10"/>
          </p:nvPr>
        </p:nvSpPr>
        <p:spPr>
          <a:xfrm>
            <a:off x="8532000" y="6526800"/>
            <a:ext cx="504000" cy="216000"/>
          </a:xfrm>
        </p:spPr>
        <p:txBody>
          <a:bodyPr lIns="0" tIns="0" rIns="0" bIns="0"/>
          <a:lstStyle>
            <a:lvl1pPr>
              <a:defRPr kumimoji="0" lang="en-CA" sz="1300" kern="1200" dirty="0">
                <a:solidFill>
                  <a:srgbClr val="87CCF3"/>
                </a:solidFill>
                <a:latin typeface="+mn-lt"/>
                <a:ea typeface="ヒラギノ角ゴ Pro W3" pitchFamily="84" charset="-128"/>
                <a:cs typeface="+mn-cs"/>
              </a:defRPr>
            </a:lvl1pPr>
          </a:lstStyle>
          <a:p>
            <a:r>
              <a:rPr lang="en-CA" dirty="0"/>
              <a:t>p. </a:t>
            </a:r>
            <a:fld id="{437AA501-59D8-4B68-A59B-ECA8EDC684B2}" type="slidenum">
              <a:rPr smtClean="0"/>
              <a:pPr/>
              <a:t>‹#›</a:t>
            </a:fld>
            <a:endParaRPr dirty="0"/>
          </a:p>
        </p:txBody>
      </p:sp>
    </p:spTree>
    <p:extLst>
      <p:ext uri="{BB962C8B-B14F-4D97-AF65-F5344CB8AC3E}">
        <p14:creationId xmlns:p14="http://schemas.microsoft.com/office/powerpoint/2010/main" val="153942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INR-SOLARIS">
    <p:spTree>
      <p:nvGrpSpPr>
        <p:cNvPr id="1" name=""/>
        <p:cNvGrpSpPr/>
        <p:nvPr/>
      </p:nvGrpSpPr>
      <p:grpSpPr>
        <a:xfrm>
          <a:off x="0" y="0"/>
          <a:ext cx="0" cy="0"/>
          <a:chOff x="0" y="0"/>
          <a:chExt cx="0" cy="0"/>
        </a:xfrm>
      </p:grpSpPr>
      <p:sp>
        <p:nvSpPr>
          <p:cNvPr id="57" name="Title 56">
            <a:extLst>
              <a:ext uri="{FF2B5EF4-FFF2-40B4-BE49-F238E27FC236}">
                <a16:creationId xmlns:a16="http://schemas.microsoft.com/office/drawing/2014/main" xmlns="" id="{DA094D55-230C-40D7-9AAE-2B7994239B6D}"/>
              </a:ext>
            </a:extLst>
          </p:cNvPr>
          <p:cNvSpPr>
            <a:spLocks noGrp="1"/>
          </p:cNvSpPr>
          <p:nvPr>
            <p:ph type="title"/>
          </p:nvPr>
        </p:nvSpPr>
        <p:spPr>
          <a:xfrm>
            <a:off x="108000" y="720000"/>
            <a:ext cx="8928000" cy="475200"/>
          </a:xfrm>
          <a:prstGeom prst="rect">
            <a:avLst/>
          </a:prstGeom>
        </p:spPr>
        <p:txBody>
          <a:bodyPr lIns="0" rIns="0" bIns="0"/>
          <a:lstStyle>
            <a:lvl1pPr algn="l" rtl="0" eaLnBrk="1" latinLnBrk="0" hangingPunct="1">
              <a:spcBef>
                <a:spcPct val="0"/>
              </a:spcBef>
              <a:buNone/>
              <a:defRPr kumimoji="0" lang="en-CA" sz="2800" b="1" kern="1200" dirty="0">
                <a:ln>
                  <a:noFill/>
                </a:ln>
                <a:solidFill>
                  <a:schemeClr val="tx2">
                    <a:lumMod val="90000"/>
                  </a:schemeClr>
                </a:solidFill>
                <a:effectLst>
                  <a:outerShdw blurRad="38100" dist="38100" dir="2700000" algn="tl">
                    <a:srgbClr val="000000">
                      <a:alpha val="43137"/>
                    </a:srgbClr>
                  </a:outerShdw>
                </a:effectLst>
                <a:latin typeface="+mj-lt"/>
                <a:ea typeface="+mj-ea"/>
                <a:cs typeface="+mj-cs"/>
              </a:defRPr>
            </a:lvl1pPr>
          </a:lstStyle>
          <a:p>
            <a:r>
              <a:rPr lang="en-US" dirty="0"/>
              <a:t>Click to edit Master title style</a:t>
            </a:r>
            <a:endParaRPr lang="en-CA" dirty="0"/>
          </a:p>
        </p:txBody>
      </p:sp>
      <p:sp>
        <p:nvSpPr>
          <p:cNvPr id="62" name="Slide Number Placeholder 61">
            <a:extLst>
              <a:ext uri="{FF2B5EF4-FFF2-40B4-BE49-F238E27FC236}">
                <a16:creationId xmlns:a16="http://schemas.microsoft.com/office/drawing/2014/main" xmlns="" id="{F3B4695D-025E-4E2A-9CD7-FA4DD8E246EB}"/>
              </a:ext>
            </a:extLst>
          </p:cNvPr>
          <p:cNvSpPr>
            <a:spLocks noGrp="1"/>
          </p:cNvSpPr>
          <p:nvPr>
            <p:ph type="sldNum" sz="quarter" idx="10"/>
          </p:nvPr>
        </p:nvSpPr>
        <p:spPr>
          <a:xfrm>
            <a:off x="8532000" y="6526800"/>
            <a:ext cx="504000" cy="216000"/>
          </a:xfrm>
        </p:spPr>
        <p:txBody>
          <a:bodyPr lIns="0" tIns="0" rIns="0" bIns="0"/>
          <a:lstStyle>
            <a:lvl1pPr>
              <a:defRPr kumimoji="0" lang="en-CA" sz="1300" kern="1200" dirty="0">
                <a:solidFill>
                  <a:srgbClr val="87CCF3"/>
                </a:solidFill>
                <a:latin typeface="+mn-lt"/>
                <a:ea typeface="ヒラギノ角ゴ Pro W3" pitchFamily="84" charset="-128"/>
                <a:cs typeface="+mn-cs"/>
              </a:defRPr>
            </a:lvl1pPr>
          </a:lstStyle>
          <a:p>
            <a:r>
              <a:rPr lang="en-CA" dirty="0"/>
              <a:t>p. </a:t>
            </a:r>
            <a:fld id="{437AA501-59D8-4B68-A59B-ECA8EDC684B2}" type="slidenum">
              <a:rPr smtClean="0"/>
              <a:pPr/>
              <a:t>‹#›</a:t>
            </a:fld>
            <a:endParaRPr dirty="0"/>
          </a:p>
        </p:txBody>
      </p:sp>
      <p:pic>
        <p:nvPicPr>
          <p:cNvPr id="4" name="Picture 3">
            <a:extLst>
              <a:ext uri="{FF2B5EF4-FFF2-40B4-BE49-F238E27FC236}">
                <a16:creationId xmlns:a16="http://schemas.microsoft.com/office/drawing/2014/main" xmlns="" id="{1A5AF7E8-7B95-4659-A043-00C0822288AD}"/>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37727" y="0"/>
            <a:ext cx="1390257" cy="502144"/>
          </a:xfrm>
          <a:prstGeom prst="rect">
            <a:avLst/>
          </a:prstGeom>
        </p:spPr>
      </p:pic>
    </p:spTree>
    <p:extLst>
      <p:ext uri="{BB962C8B-B14F-4D97-AF65-F5344CB8AC3E}">
        <p14:creationId xmlns:p14="http://schemas.microsoft.com/office/powerpoint/2010/main" val="1938636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INR_FLNP">
    <p:spTree>
      <p:nvGrpSpPr>
        <p:cNvPr id="1" name=""/>
        <p:cNvGrpSpPr/>
        <p:nvPr/>
      </p:nvGrpSpPr>
      <p:grpSpPr>
        <a:xfrm>
          <a:off x="0" y="0"/>
          <a:ext cx="0" cy="0"/>
          <a:chOff x="0" y="0"/>
          <a:chExt cx="0" cy="0"/>
        </a:xfrm>
      </p:grpSpPr>
      <p:sp>
        <p:nvSpPr>
          <p:cNvPr id="57" name="Title 56">
            <a:extLst>
              <a:ext uri="{FF2B5EF4-FFF2-40B4-BE49-F238E27FC236}">
                <a16:creationId xmlns:a16="http://schemas.microsoft.com/office/drawing/2014/main" xmlns="" id="{DA094D55-230C-40D7-9AAE-2B7994239B6D}"/>
              </a:ext>
            </a:extLst>
          </p:cNvPr>
          <p:cNvSpPr>
            <a:spLocks noGrp="1"/>
          </p:cNvSpPr>
          <p:nvPr>
            <p:ph type="title"/>
          </p:nvPr>
        </p:nvSpPr>
        <p:spPr>
          <a:xfrm>
            <a:off x="108000" y="720000"/>
            <a:ext cx="8928000" cy="475200"/>
          </a:xfrm>
          <a:prstGeom prst="rect">
            <a:avLst/>
          </a:prstGeom>
        </p:spPr>
        <p:txBody>
          <a:bodyPr lIns="0" rIns="0" bIns="0"/>
          <a:lstStyle>
            <a:lvl1pPr algn="l" rtl="0" eaLnBrk="1" latinLnBrk="0" hangingPunct="1">
              <a:spcBef>
                <a:spcPct val="0"/>
              </a:spcBef>
              <a:buNone/>
              <a:defRPr kumimoji="0" lang="en-CA" sz="2800" b="1" kern="1200" dirty="0">
                <a:ln>
                  <a:noFill/>
                </a:ln>
                <a:solidFill>
                  <a:schemeClr val="tx2">
                    <a:lumMod val="90000"/>
                  </a:schemeClr>
                </a:solidFill>
                <a:effectLst>
                  <a:outerShdw blurRad="38100" dist="38100" dir="2700000" algn="tl">
                    <a:srgbClr val="000000">
                      <a:alpha val="43137"/>
                    </a:srgbClr>
                  </a:outerShdw>
                </a:effectLst>
                <a:latin typeface="+mj-lt"/>
                <a:ea typeface="+mj-ea"/>
                <a:cs typeface="+mj-cs"/>
              </a:defRPr>
            </a:lvl1pPr>
          </a:lstStyle>
          <a:p>
            <a:r>
              <a:rPr lang="en-US" dirty="0"/>
              <a:t>Click to edit Master title style</a:t>
            </a:r>
            <a:endParaRPr lang="en-CA" dirty="0"/>
          </a:p>
        </p:txBody>
      </p:sp>
      <p:sp>
        <p:nvSpPr>
          <p:cNvPr id="62" name="Slide Number Placeholder 61">
            <a:extLst>
              <a:ext uri="{FF2B5EF4-FFF2-40B4-BE49-F238E27FC236}">
                <a16:creationId xmlns:a16="http://schemas.microsoft.com/office/drawing/2014/main" xmlns="" id="{F3B4695D-025E-4E2A-9CD7-FA4DD8E246EB}"/>
              </a:ext>
            </a:extLst>
          </p:cNvPr>
          <p:cNvSpPr>
            <a:spLocks noGrp="1"/>
          </p:cNvSpPr>
          <p:nvPr>
            <p:ph type="sldNum" sz="quarter" idx="10"/>
          </p:nvPr>
        </p:nvSpPr>
        <p:spPr>
          <a:xfrm>
            <a:off x="8532000" y="6526800"/>
            <a:ext cx="504000" cy="216000"/>
          </a:xfrm>
        </p:spPr>
        <p:txBody>
          <a:bodyPr lIns="0" tIns="0" rIns="0" bIns="0"/>
          <a:lstStyle>
            <a:lvl1pPr>
              <a:defRPr kumimoji="0" lang="en-CA" sz="1300" kern="1200" dirty="0">
                <a:solidFill>
                  <a:srgbClr val="87CCF3"/>
                </a:solidFill>
                <a:latin typeface="+mn-lt"/>
                <a:ea typeface="ヒラギノ角ゴ Pro W3" pitchFamily="84" charset="-128"/>
                <a:cs typeface="+mn-cs"/>
              </a:defRPr>
            </a:lvl1pPr>
          </a:lstStyle>
          <a:p>
            <a:r>
              <a:rPr lang="en-CA" dirty="0"/>
              <a:t>p. </a:t>
            </a:r>
            <a:fld id="{437AA501-59D8-4B68-A59B-ECA8EDC684B2}" type="slidenum">
              <a:rPr smtClean="0"/>
              <a:pPr/>
              <a:t>‹#›</a:t>
            </a:fld>
            <a:endParaRPr dirty="0"/>
          </a:p>
        </p:txBody>
      </p:sp>
    </p:spTree>
    <p:extLst>
      <p:ext uri="{BB962C8B-B14F-4D97-AF65-F5344CB8AC3E}">
        <p14:creationId xmlns:p14="http://schemas.microsoft.com/office/powerpoint/2010/main" val="1783822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1020F4A-C79C-914A-9DE9-E41796F1F064}" type="datetimeFigureOut">
              <a:rPr lang="en-US" smtClean="0"/>
              <a:t>18/9/19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0E78E78-4591-D04B-A809-F08DC28AE0FC}" type="slidenum">
              <a:rPr lang="en-US" smtClean="0"/>
              <a:t>‹#›</a:t>
            </a:fld>
            <a:endParaRPr lang="en-US"/>
          </a:p>
        </p:txBody>
      </p:sp>
    </p:spTree>
    <p:extLst>
      <p:ext uri="{BB962C8B-B14F-4D97-AF65-F5344CB8AC3E}">
        <p14:creationId xmlns:p14="http://schemas.microsoft.com/office/powerpoint/2010/main" val="285219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de-DE"/>
              <a:t>Click to edit Master title style</a:t>
            </a:r>
            <a:endParaRPr lang="en-US"/>
          </a:p>
        </p:txBody>
      </p:sp>
      <p:sp>
        <p:nvSpPr>
          <p:cNvPr id="3" name="Content Placeholder 2"/>
          <p:cNvSpPr>
            <a:spLocks noGrp="1"/>
          </p:cNvSpPr>
          <p:nvPr>
            <p:ph idx="1"/>
          </p:nvPr>
        </p:nvSpPr>
        <p:spPr/>
        <p:txBody>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10"/>
          </p:nvPr>
        </p:nvSpPr>
        <p:spPr/>
        <p:txBody>
          <a:bodyPr/>
          <a:lstStyle/>
          <a:p>
            <a:fld id="{51020F4A-C79C-914A-9DE9-E41796F1F064}" type="datetimeFigureOut">
              <a:rPr lang="en-US" smtClean="0"/>
              <a:t>18/9/19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78E78-4591-D04B-A809-F08DC28AE0FC}" type="slidenum">
              <a:rPr lang="en-US" smtClean="0"/>
              <a:t>‹#›</a:t>
            </a:fld>
            <a:endParaRPr lang="en-US"/>
          </a:p>
        </p:txBody>
      </p:sp>
    </p:spTree>
    <p:extLst>
      <p:ext uri="{BB962C8B-B14F-4D97-AF65-F5344CB8AC3E}">
        <p14:creationId xmlns:p14="http://schemas.microsoft.com/office/powerpoint/2010/main" val="405371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Click to edit Master text styles</a:t>
            </a:r>
          </a:p>
        </p:txBody>
      </p:sp>
      <p:sp>
        <p:nvSpPr>
          <p:cNvPr id="4" name="Date Placeholder 3"/>
          <p:cNvSpPr>
            <a:spLocks noGrp="1"/>
          </p:cNvSpPr>
          <p:nvPr>
            <p:ph type="dt" sz="half" idx="10"/>
          </p:nvPr>
        </p:nvSpPr>
        <p:spPr/>
        <p:txBody>
          <a:bodyPr/>
          <a:lstStyle/>
          <a:p>
            <a:fld id="{51020F4A-C79C-914A-9DE9-E41796F1F064}" type="datetimeFigureOut">
              <a:rPr lang="en-US" smtClean="0"/>
              <a:t>18/9/19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78E78-4591-D04B-A809-F08DC28AE0FC}" type="slidenum">
              <a:rPr lang="en-US" smtClean="0"/>
              <a:t>‹#›</a:t>
            </a:fld>
            <a:endParaRPr lang="en-US"/>
          </a:p>
        </p:txBody>
      </p:sp>
    </p:spTree>
    <p:extLst>
      <p:ext uri="{BB962C8B-B14F-4D97-AF65-F5344CB8AC3E}">
        <p14:creationId xmlns:p14="http://schemas.microsoft.com/office/powerpoint/2010/main" val="298657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de-D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Date Placeholder 4"/>
          <p:cNvSpPr>
            <a:spLocks noGrp="1"/>
          </p:cNvSpPr>
          <p:nvPr>
            <p:ph type="dt" sz="half" idx="10"/>
          </p:nvPr>
        </p:nvSpPr>
        <p:spPr/>
        <p:txBody>
          <a:bodyPr/>
          <a:lstStyle/>
          <a:p>
            <a:fld id="{51020F4A-C79C-914A-9DE9-E41796F1F064}" type="datetimeFigureOut">
              <a:rPr lang="en-US" smtClean="0"/>
              <a:t>18/9/19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78E78-4591-D04B-A809-F08DC28AE0FC}" type="slidenum">
              <a:rPr lang="en-US" smtClean="0"/>
              <a:t>‹#›</a:t>
            </a:fld>
            <a:endParaRPr lang="en-US"/>
          </a:p>
        </p:txBody>
      </p:sp>
    </p:spTree>
    <p:extLst>
      <p:ext uri="{BB962C8B-B14F-4D97-AF65-F5344CB8AC3E}">
        <p14:creationId xmlns:p14="http://schemas.microsoft.com/office/powerpoint/2010/main" val="394324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de-D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7" name="Date Placeholder 6"/>
          <p:cNvSpPr>
            <a:spLocks noGrp="1"/>
          </p:cNvSpPr>
          <p:nvPr>
            <p:ph type="dt" sz="half" idx="10"/>
          </p:nvPr>
        </p:nvSpPr>
        <p:spPr/>
        <p:txBody>
          <a:bodyPr/>
          <a:lstStyle/>
          <a:p>
            <a:fld id="{51020F4A-C79C-914A-9DE9-E41796F1F064}" type="datetimeFigureOut">
              <a:rPr lang="en-US" smtClean="0"/>
              <a:t>18/9/19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E78E78-4591-D04B-A809-F08DC28AE0FC}" type="slidenum">
              <a:rPr lang="en-US" smtClean="0"/>
              <a:t>‹#›</a:t>
            </a:fld>
            <a:endParaRPr lang="en-US"/>
          </a:p>
        </p:txBody>
      </p:sp>
    </p:spTree>
    <p:extLst>
      <p:ext uri="{BB962C8B-B14F-4D97-AF65-F5344CB8AC3E}">
        <p14:creationId xmlns:p14="http://schemas.microsoft.com/office/powerpoint/2010/main" val="12078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de-DE"/>
              <a:t>Click to edit Master title style</a:t>
            </a:r>
            <a:endParaRPr lang="en-US"/>
          </a:p>
        </p:txBody>
      </p:sp>
      <p:sp>
        <p:nvSpPr>
          <p:cNvPr id="3" name="Date Placeholder 2"/>
          <p:cNvSpPr>
            <a:spLocks noGrp="1"/>
          </p:cNvSpPr>
          <p:nvPr>
            <p:ph type="dt" sz="half" idx="10"/>
          </p:nvPr>
        </p:nvSpPr>
        <p:spPr/>
        <p:txBody>
          <a:bodyPr/>
          <a:lstStyle/>
          <a:p>
            <a:fld id="{51020F4A-C79C-914A-9DE9-E41796F1F064}" type="datetimeFigureOut">
              <a:rPr lang="en-US" smtClean="0"/>
              <a:t>18/9/19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E78E78-4591-D04B-A809-F08DC28AE0FC}" type="slidenum">
              <a:rPr lang="en-US" smtClean="0"/>
              <a:t>‹#›</a:t>
            </a:fld>
            <a:endParaRPr lang="en-US"/>
          </a:p>
        </p:txBody>
      </p:sp>
    </p:spTree>
    <p:extLst>
      <p:ext uri="{BB962C8B-B14F-4D97-AF65-F5344CB8AC3E}">
        <p14:creationId xmlns:p14="http://schemas.microsoft.com/office/powerpoint/2010/main" val="308549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20F4A-C79C-914A-9DE9-E41796F1F064}" type="datetimeFigureOut">
              <a:rPr lang="en-US" smtClean="0"/>
              <a:t>18/9/19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E78E78-4591-D04B-A809-F08DC28AE0FC}" type="slidenum">
              <a:rPr lang="en-US" smtClean="0"/>
              <a:t>‹#›</a:t>
            </a:fld>
            <a:endParaRPr lang="en-US"/>
          </a:p>
        </p:txBody>
      </p:sp>
    </p:spTree>
    <p:extLst>
      <p:ext uri="{BB962C8B-B14F-4D97-AF65-F5344CB8AC3E}">
        <p14:creationId xmlns:p14="http://schemas.microsoft.com/office/powerpoint/2010/main" val="166028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Click to edit Master text styles</a:t>
            </a:r>
          </a:p>
        </p:txBody>
      </p:sp>
      <p:sp>
        <p:nvSpPr>
          <p:cNvPr id="5" name="Date Placeholder 4"/>
          <p:cNvSpPr>
            <a:spLocks noGrp="1"/>
          </p:cNvSpPr>
          <p:nvPr>
            <p:ph type="dt" sz="half" idx="10"/>
          </p:nvPr>
        </p:nvSpPr>
        <p:spPr/>
        <p:txBody>
          <a:bodyPr/>
          <a:lstStyle/>
          <a:p>
            <a:fld id="{51020F4A-C79C-914A-9DE9-E41796F1F064}" type="datetimeFigureOut">
              <a:rPr lang="en-US" smtClean="0"/>
              <a:t>18/9/19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78E78-4591-D04B-A809-F08DC28AE0FC}" type="slidenum">
              <a:rPr lang="en-US" smtClean="0"/>
              <a:t>‹#›</a:t>
            </a:fld>
            <a:endParaRPr lang="en-US"/>
          </a:p>
        </p:txBody>
      </p:sp>
    </p:spTree>
    <p:extLst>
      <p:ext uri="{BB962C8B-B14F-4D97-AF65-F5344CB8AC3E}">
        <p14:creationId xmlns:p14="http://schemas.microsoft.com/office/powerpoint/2010/main" val="54150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INR-SOLARIS">
    <p:spTree>
      <p:nvGrpSpPr>
        <p:cNvPr id="1" name=""/>
        <p:cNvGrpSpPr/>
        <p:nvPr/>
      </p:nvGrpSpPr>
      <p:grpSpPr>
        <a:xfrm>
          <a:off x="0" y="0"/>
          <a:ext cx="0" cy="0"/>
          <a:chOff x="0" y="0"/>
          <a:chExt cx="0" cy="0"/>
        </a:xfrm>
      </p:grpSpPr>
      <p:sp>
        <p:nvSpPr>
          <p:cNvPr id="57" name="Title 56">
            <a:extLst>
              <a:ext uri="{FF2B5EF4-FFF2-40B4-BE49-F238E27FC236}">
                <a16:creationId xmlns:a16="http://schemas.microsoft.com/office/drawing/2014/main" xmlns="" id="{DA094D55-230C-40D7-9AAE-2B7994239B6D}"/>
              </a:ext>
            </a:extLst>
          </p:cNvPr>
          <p:cNvSpPr>
            <a:spLocks noGrp="1"/>
          </p:cNvSpPr>
          <p:nvPr>
            <p:ph type="title"/>
          </p:nvPr>
        </p:nvSpPr>
        <p:spPr>
          <a:xfrm>
            <a:off x="108000" y="720000"/>
            <a:ext cx="8928000" cy="475200"/>
          </a:xfrm>
          <a:prstGeom prst="rect">
            <a:avLst/>
          </a:prstGeom>
        </p:spPr>
        <p:txBody>
          <a:bodyPr lIns="0" rIns="0" bIns="0"/>
          <a:lstStyle>
            <a:lvl1pPr algn="l" rtl="0" eaLnBrk="1" latinLnBrk="0" hangingPunct="1">
              <a:spcBef>
                <a:spcPct val="0"/>
              </a:spcBef>
              <a:buNone/>
              <a:defRPr kumimoji="0" lang="en-CA" sz="2800" b="1" kern="1200" dirty="0">
                <a:ln>
                  <a:noFill/>
                </a:ln>
                <a:solidFill>
                  <a:schemeClr val="tx2">
                    <a:lumMod val="90000"/>
                  </a:schemeClr>
                </a:solidFill>
                <a:effectLst>
                  <a:outerShdw blurRad="38100" dist="38100" dir="2700000" algn="tl">
                    <a:srgbClr val="000000">
                      <a:alpha val="43137"/>
                    </a:srgbClr>
                  </a:outerShdw>
                </a:effectLst>
                <a:latin typeface="+mj-lt"/>
                <a:ea typeface="+mj-ea"/>
                <a:cs typeface="+mj-cs"/>
              </a:defRPr>
            </a:lvl1pPr>
          </a:lstStyle>
          <a:p>
            <a:r>
              <a:rPr lang="en-US" dirty="0"/>
              <a:t>Click to edit Master title style</a:t>
            </a:r>
            <a:endParaRPr lang="en-CA" dirty="0"/>
          </a:p>
        </p:txBody>
      </p:sp>
      <p:sp>
        <p:nvSpPr>
          <p:cNvPr id="62" name="Slide Number Placeholder 61">
            <a:extLst>
              <a:ext uri="{FF2B5EF4-FFF2-40B4-BE49-F238E27FC236}">
                <a16:creationId xmlns:a16="http://schemas.microsoft.com/office/drawing/2014/main" xmlns="" id="{F3B4695D-025E-4E2A-9CD7-FA4DD8E246EB}"/>
              </a:ext>
            </a:extLst>
          </p:cNvPr>
          <p:cNvSpPr>
            <a:spLocks noGrp="1"/>
          </p:cNvSpPr>
          <p:nvPr>
            <p:ph type="sldNum" sz="quarter" idx="10"/>
          </p:nvPr>
        </p:nvSpPr>
        <p:spPr>
          <a:xfrm>
            <a:off x="8532000" y="6526800"/>
            <a:ext cx="504000" cy="216000"/>
          </a:xfrm>
        </p:spPr>
        <p:txBody>
          <a:bodyPr lIns="0" tIns="0" rIns="0" bIns="0"/>
          <a:lstStyle>
            <a:lvl1pPr>
              <a:defRPr kumimoji="0" lang="en-CA" sz="1300" kern="1200" dirty="0">
                <a:solidFill>
                  <a:srgbClr val="87CCF3"/>
                </a:solidFill>
                <a:latin typeface="+mn-lt"/>
                <a:ea typeface="ヒラギノ角ゴ Pro W3" pitchFamily="84" charset="-128"/>
                <a:cs typeface="+mn-cs"/>
              </a:defRPr>
            </a:lvl1pPr>
          </a:lstStyle>
          <a:p>
            <a:r>
              <a:rPr lang="en-CA" dirty="0"/>
              <a:t>p. </a:t>
            </a:r>
            <a:fld id="{437AA501-59D8-4B68-A59B-ECA8EDC684B2}" type="slidenum">
              <a:rPr smtClean="0"/>
              <a:pPr/>
              <a:t>‹#›</a:t>
            </a:fld>
            <a:endParaRPr dirty="0"/>
          </a:p>
        </p:txBody>
      </p:sp>
      <p:pic>
        <p:nvPicPr>
          <p:cNvPr id="4" name="Picture 3">
            <a:extLst>
              <a:ext uri="{FF2B5EF4-FFF2-40B4-BE49-F238E27FC236}">
                <a16:creationId xmlns:a16="http://schemas.microsoft.com/office/drawing/2014/main" xmlns="" id="{1A5AF7E8-7B95-4659-A043-00C0822288AD}"/>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37727" y="0"/>
            <a:ext cx="1390257" cy="502144"/>
          </a:xfrm>
          <a:prstGeom prst="rect">
            <a:avLst/>
          </a:prstGeom>
        </p:spPr>
      </p:pic>
    </p:spTree>
    <p:extLst>
      <p:ext uri="{BB962C8B-B14F-4D97-AF65-F5344CB8AC3E}">
        <p14:creationId xmlns:p14="http://schemas.microsoft.com/office/powerpoint/2010/main" val="7543270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theme" Target="../theme/theme3.xml"/><Relationship Id="rId5" Type="http://schemas.openxmlformats.org/officeDocument/2006/relationships/image" Target="../media/image1.jpeg"/><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20F4A-C79C-914A-9DE9-E41796F1F064}" type="datetimeFigureOut">
              <a:rPr lang="en-US" smtClean="0"/>
              <a:t>18/9/19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78E78-4591-D04B-A809-F08DC28AE0FC}" type="slidenum">
              <a:rPr lang="en-US" smtClean="0"/>
              <a:t>‹#›</a:t>
            </a:fld>
            <a:endParaRPr lang="en-US"/>
          </a:p>
        </p:txBody>
      </p:sp>
      <p:pic>
        <p:nvPicPr>
          <p:cNvPr id="7" name="Picture 6">
            <a:extLst>
              <a:ext uri="{FF2B5EF4-FFF2-40B4-BE49-F238E27FC236}">
                <a16:creationId xmlns:a16="http://schemas.microsoft.com/office/drawing/2014/main" xmlns="" id="{E6675AD8-21D2-4BBB-BF36-4AF60B5CC38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27384"/>
            <a:ext cx="9144000" cy="958596"/>
          </a:xfrm>
          <a:prstGeom prst="rect">
            <a:avLst/>
          </a:prstGeom>
        </p:spPr>
      </p:pic>
      <p:sp>
        <p:nvSpPr>
          <p:cNvPr id="8" name="Rectangle 7"/>
          <p:cNvSpPr/>
          <p:nvPr userDrawn="1"/>
        </p:nvSpPr>
        <p:spPr>
          <a:xfrm>
            <a:off x="4479667" y="3244334"/>
            <a:ext cx="184666" cy="369332"/>
          </a:xfrm>
          <a:prstGeom prst="rect">
            <a:avLst/>
          </a:prstGeom>
        </p:spPr>
        <p:txBody>
          <a:bodyPr wrap="none">
            <a:spAutoFit/>
          </a:bodyPr>
          <a:lstStyle/>
          <a:p>
            <a:r>
              <a:rPr lang="en-US" sz="1800" kern="1200" dirty="0">
                <a:solidFill>
                  <a:schemeClr val="tx1"/>
                </a:solidFill>
                <a:latin typeface="+mn-lt"/>
                <a:ea typeface="+mn-ea"/>
                <a:cs typeface="+mn-cs"/>
              </a:rPr>
              <a:t> </a:t>
            </a:r>
            <a:endParaRPr lang="en-US" dirty="0"/>
          </a:p>
        </p:txBody>
      </p:sp>
      <p:sp>
        <p:nvSpPr>
          <p:cNvPr id="9" name="Rectangle 8"/>
          <p:cNvSpPr/>
          <p:nvPr userDrawn="1"/>
        </p:nvSpPr>
        <p:spPr>
          <a:xfrm>
            <a:off x="4479666" y="3244334"/>
            <a:ext cx="1208767" cy="369332"/>
          </a:xfrm>
          <a:prstGeom prst="rect">
            <a:avLst/>
          </a:prstGeom>
        </p:spPr>
        <p:txBody>
          <a:bodyPr wrap="square">
            <a:spAutoFit/>
          </a:bodyPr>
          <a:lstStyle/>
          <a:p>
            <a:r>
              <a:rPr lang="en-US" sz="1800" kern="1200" dirty="0">
                <a:solidFill>
                  <a:schemeClr val="tx1"/>
                </a:solidFill>
                <a:latin typeface="+mn-lt"/>
                <a:ea typeface="+mn-ea"/>
                <a:cs typeface="+mn-cs"/>
              </a:rPr>
              <a:t> </a:t>
            </a:r>
            <a:endParaRPr lang="en-US" dirty="0"/>
          </a:p>
        </p:txBody>
      </p:sp>
      <p:pic>
        <p:nvPicPr>
          <p:cNvPr id="11" name="Picture 10"/>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568390" y="1"/>
            <a:ext cx="4165668" cy="451340"/>
          </a:xfrm>
          <a:prstGeom prst="rect">
            <a:avLst/>
          </a:prstGeom>
          <a:noFill/>
          <a:ln>
            <a:noFill/>
          </a:ln>
        </p:spPr>
      </p:pic>
    </p:spTree>
    <p:extLst>
      <p:ext uri="{BB962C8B-B14F-4D97-AF65-F5344CB8AC3E}">
        <p14:creationId xmlns:p14="http://schemas.microsoft.com/office/powerpoint/2010/main" val="1851570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6675AD8-21D2-4BBB-BF36-4AF60B5CC3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54"/>
            <a:ext cx="9144000" cy="958596"/>
          </a:xfrm>
          <a:prstGeom prst="rect">
            <a:avLst/>
          </a:prstGeom>
        </p:spPr>
      </p:pic>
      <p:sp>
        <p:nvSpPr>
          <p:cNvPr id="10" name="Slide Number Placeholder 9">
            <a:extLst>
              <a:ext uri="{FF2B5EF4-FFF2-40B4-BE49-F238E27FC236}">
                <a16:creationId xmlns:a16="http://schemas.microsoft.com/office/drawing/2014/main" xmlns="" id="{9E173260-8FDD-4536-A8EB-542E550D36B2}"/>
              </a:ext>
            </a:extLst>
          </p:cNvPr>
          <p:cNvSpPr>
            <a:spLocks noGrp="1"/>
          </p:cNvSpPr>
          <p:nvPr>
            <p:ph type="sldNum" sz="quarter" idx="4"/>
          </p:nvPr>
        </p:nvSpPr>
        <p:spPr>
          <a:xfrm>
            <a:off x="8532000" y="6526800"/>
            <a:ext cx="504000" cy="216000"/>
          </a:xfrm>
          <a:prstGeom prst="rect">
            <a:avLst/>
          </a:prstGeom>
        </p:spPr>
        <p:txBody>
          <a:bodyPr vert="horz" lIns="0" tIns="0" rIns="0" bIns="0" rtlCol="0" anchor="ctr"/>
          <a:lstStyle>
            <a:lvl1pPr algn="r">
              <a:defRPr kumimoji="0" lang="en-CA" sz="1300" kern="1200" dirty="0">
                <a:solidFill>
                  <a:srgbClr val="87CCF3"/>
                </a:solidFill>
                <a:latin typeface="+mn-lt"/>
                <a:ea typeface="ヒラギノ角ゴ Pro W3" pitchFamily="84" charset="-128"/>
                <a:cs typeface="+mn-cs"/>
              </a:defRPr>
            </a:lvl1pPr>
          </a:lstStyle>
          <a:p>
            <a:r>
              <a:rPr lang="en-CA" dirty="0"/>
              <a:t>p. </a:t>
            </a:r>
            <a:fld id="{437AA501-59D8-4B68-A59B-ECA8EDC684B2}" type="slidenum">
              <a:rPr smtClean="0"/>
              <a:pPr/>
              <a:t>‹#›</a:t>
            </a:fld>
            <a:endParaRPr dirty="0"/>
          </a:p>
        </p:txBody>
      </p:sp>
    </p:spTree>
    <p:extLst>
      <p:ext uri="{BB962C8B-B14F-4D97-AF65-F5344CB8AC3E}">
        <p14:creationId xmlns:p14="http://schemas.microsoft.com/office/powerpoint/2010/main" val="1202001670"/>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dt="0"/>
  <p:txStyles>
    <p:titleStyle>
      <a:lvl1pPr algn="l" rtl="0" eaLnBrk="1" latinLnBrk="0" hangingPunct="1">
        <a:spcBef>
          <a:spcPct val="0"/>
        </a:spcBef>
        <a:buNone/>
        <a:defRPr kumimoji="0" lang="en-US" sz="5200" b="1" kern="1200" dirty="0">
          <a:ln>
            <a:solidFill>
              <a:schemeClr val="tx1"/>
            </a:solidFill>
          </a:ln>
          <a:solidFill>
            <a:srgbClr val="C00000"/>
          </a:solidFill>
          <a:effectLst>
            <a:outerShdw blurRad="38100" dist="25400" dir="5400000" algn="tl" rotWithShape="0">
              <a:srgbClr val="000000">
                <a:alpha val="43000"/>
              </a:srgbClr>
            </a:outerShdw>
          </a:effectLst>
          <a:latin typeface="+mj-lt"/>
          <a:ea typeface="+mj-ea"/>
          <a:cs typeface="+mj-cs"/>
        </a:defRPr>
      </a:lvl1pPr>
    </p:titleStyle>
    <p:bodyStyle>
      <a:lvl1pPr marL="0" indent="0" algn="ctr" rtl="0" eaLnBrk="1" latinLnBrk="0" hangingPunct="1">
        <a:spcBef>
          <a:spcPct val="20000"/>
        </a:spcBef>
        <a:buClr>
          <a:srgbClr val="87CCF3"/>
        </a:buClr>
        <a:buSzPct val="95000"/>
        <a:buFontTx/>
        <a:buNone/>
        <a:defRPr kumimoji="0" lang="en-US" sz="3600" b="1" kern="1200" dirty="0">
          <a:solidFill>
            <a:srgbClr val="223E7E"/>
          </a:solidFill>
          <a:latin typeface="+mn-lt"/>
          <a:ea typeface="+mn-ea"/>
          <a:cs typeface="+mn-cs"/>
        </a:defRPr>
      </a:lvl1pPr>
      <a:lvl2pPr marL="0" indent="0" algn="ctr" rtl="0" eaLnBrk="1" latinLnBrk="0" hangingPunct="1">
        <a:spcBef>
          <a:spcPct val="20000"/>
        </a:spcBef>
        <a:buClr>
          <a:srgbClr val="87CCF3"/>
        </a:buClr>
        <a:buSzPct val="85000"/>
        <a:buFontTx/>
        <a:buNone/>
        <a:defRPr kumimoji="0" lang="en-US" sz="2500" b="1" kern="1200" dirty="0">
          <a:solidFill>
            <a:srgbClr val="223E7E"/>
          </a:solidFill>
          <a:latin typeface="+mn-lt"/>
          <a:ea typeface="+mn-ea"/>
          <a:cs typeface="+mn-cs"/>
        </a:defRPr>
      </a:lvl2pPr>
      <a:lvl3pPr marL="0" indent="0" algn="l" rtl="0" eaLnBrk="1" latinLnBrk="0" hangingPunct="1">
        <a:spcBef>
          <a:spcPct val="20000"/>
        </a:spcBef>
        <a:buClr>
          <a:srgbClr val="87CCF3"/>
        </a:buClr>
        <a:buSzPct val="70000"/>
        <a:buFontTx/>
        <a:buNone/>
        <a:defRPr kumimoji="0" sz="1700" kern="1200">
          <a:solidFill>
            <a:schemeClr val="tx1"/>
          </a:solidFill>
          <a:latin typeface="+mn-lt"/>
          <a:ea typeface="+mn-ea"/>
          <a:cs typeface="+mn-cs"/>
        </a:defRPr>
      </a:lvl3pPr>
      <a:lvl4pPr marL="1188720" indent="-210312" algn="l" rtl="0" eaLnBrk="1" latinLnBrk="0" hangingPunct="1">
        <a:spcBef>
          <a:spcPct val="20000"/>
        </a:spcBef>
        <a:buClr>
          <a:srgbClr val="87CCF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rgbClr val="87CCF3"/>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6675AD8-21D2-4BBB-BF36-4AF60B5CC38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54"/>
            <a:ext cx="9144000" cy="958596"/>
          </a:xfrm>
          <a:prstGeom prst="rect">
            <a:avLst/>
          </a:prstGeom>
        </p:spPr>
      </p:pic>
      <p:sp>
        <p:nvSpPr>
          <p:cNvPr id="10" name="Slide Number Placeholder 9">
            <a:extLst>
              <a:ext uri="{FF2B5EF4-FFF2-40B4-BE49-F238E27FC236}">
                <a16:creationId xmlns:a16="http://schemas.microsoft.com/office/drawing/2014/main" xmlns="" id="{9E173260-8FDD-4536-A8EB-542E550D36B2}"/>
              </a:ext>
            </a:extLst>
          </p:cNvPr>
          <p:cNvSpPr>
            <a:spLocks noGrp="1"/>
          </p:cNvSpPr>
          <p:nvPr>
            <p:ph type="sldNum" sz="quarter" idx="4"/>
          </p:nvPr>
        </p:nvSpPr>
        <p:spPr>
          <a:xfrm>
            <a:off x="8532000" y="6526800"/>
            <a:ext cx="504000" cy="216000"/>
          </a:xfrm>
          <a:prstGeom prst="rect">
            <a:avLst/>
          </a:prstGeom>
        </p:spPr>
        <p:txBody>
          <a:bodyPr vert="horz" lIns="0" tIns="0" rIns="0" bIns="0" rtlCol="0" anchor="ctr"/>
          <a:lstStyle>
            <a:lvl1pPr algn="r">
              <a:defRPr kumimoji="0" lang="en-CA" sz="1300" kern="1200" dirty="0">
                <a:solidFill>
                  <a:srgbClr val="87CCF3"/>
                </a:solidFill>
                <a:latin typeface="+mn-lt"/>
                <a:ea typeface="ヒラギノ角ゴ Pro W3" pitchFamily="84" charset="-128"/>
                <a:cs typeface="+mn-cs"/>
              </a:defRPr>
            </a:lvl1pPr>
          </a:lstStyle>
          <a:p>
            <a:r>
              <a:rPr lang="en-CA" dirty="0"/>
              <a:t>p. </a:t>
            </a:r>
            <a:fld id="{437AA501-59D8-4B68-A59B-ECA8EDC684B2}" type="slidenum">
              <a:rPr smtClean="0"/>
              <a:pPr/>
              <a:t>‹#›</a:t>
            </a:fld>
            <a:endParaRPr dirty="0"/>
          </a:p>
        </p:txBody>
      </p:sp>
    </p:spTree>
    <p:extLst>
      <p:ext uri="{BB962C8B-B14F-4D97-AF65-F5344CB8AC3E}">
        <p14:creationId xmlns:p14="http://schemas.microsoft.com/office/powerpoint/2010/main" val="39724164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7" r:id="rId3"/>
  </p:sldLayoutIdLst>
  <p:hf hdr="0" dt="0"/>
  <p:txStyles>
    <p:titleStyle>
      <a:lvl1pPr algn="l" rtl="0" eaLnBrk="1" latinLnBrk="0" hangingPunct="1">
        <a:spcBef>
          <a:spcPct val="0"/>
        </a:spcBef>
        <a:buNone/>
        <a:defRPr kumimoji="0" lang="en-US" sz="5200" b="1" kern="1200" dirty="0">
          <a:ln>
            <a:solidFill>
              <a:schemeClr val="tx1"/>
            </a:solidFill>
          </a:ln>
          <a:solidFill>
            <a:srgbClr val="C00000"/>
          </a:solidFill>
          <a:effectLst>
            <a:outerShdw blurRad="38100" dist="25400" dir="5400000" algn="tl" rotWithShape="0">
              <a:srgbClr val="000000">
                <a:alpha val="43000"/>
              </a:srgbClr>
            </a:outerShdw>
          </a:effectLst>
          <a:latin typeface="+mj-lt"/>
          <a:ea typeface="+mj-ea"/>
          <a:cs typeface="+mj-cs"/>
        </a:defRPr>
      </a:lvl1pPr>
    </p:titleStyle>
    <p:bodyStyle>
      <a:lvl1pPr marL="0" indent="0" algn="ctr" rtl="0" eaLnBrk="1" latinLnBrk="0" hangingPunct="1">
        <a:spcBef>
          <a:spcPct val="20000"/>
        </a:spcBef>
        <a:buClr>
          <a:srgbClr val="87CCF3"/>
        </a:buClr>
        <a:buSzPct val="95000"/>
        <a:buFontTx/>
        <a:buNone/>
        <a:defRPr kumimoji="0" lang="en-US" sz="3600" b="1" kern="1200" dirty="0">
          <a:solidFill>
            <a:srgbClr val="223E7E"/>
          </a:solidFill>
          <a:latin typeface="+mn-lt"/>
          <a:ea typeface="+mn-ea"/>
          <a:cs typeface="+mn-cs"/>
        </a:defRPr>
      </a:lvl1pPr>
      <a:lvl2pPr marL="0" indent="0" algn="ctr" rtl="0" eaLnBrk="1" latinLnBrk="0" hangingPunct="1">
        <a:spcBef>
          <a:spcPct val="20000"/>
        </a:spcBef>
        <a:buClr>
          <a:srgbClr val="87CCF3"/>
        </a:buClr>
        <a:buSzPct val="85000"/>
        <a:buFontTx/>
        <a:buNone/>
        <a:defRPr kumimoji="0" lang="en-US" sz="2500" b="1" kern="1200" dirty="0">
          <a:solidFill>
            <a:srgbClr val="223E7E"/>
          </a:solidFill>
          <a:latin typeface="+mn-lt"/>
          <a:ea typeface="+mn-ea"/>
          <a:cs typeface="+mn-cs"/>
        </a:defRPr>
      </a:lvl2pPr>
      <a:lvl3pPr marL="0" indent="0" algn="l" rtl="0" eaLnBrk="1" latinLnBrk="0" hangingPunct="1">
        <a:spcBef>
          <a:spcPct val="20000"/>
        </a:spcBef>
        <a:buClr>
          <a:srgbClr val="87CCF3"/>
        </a:buClr>
        <a:buSzPct val="70000"/>
        <a:buFontTx/>
        <a:buNone/>
        <a:defRPr kumimoji="0" sz="1700" kern="1200">
          <a:solidFill>
            <a:schemeClr val="tx1"/>
          </a:solidFill>
          <a:latin typeface="+mn-lt"/>
          <a:ea typeface="+mn-ea"/>
          <a:cs typeface="+mn-cs"/>
        </a:defRPr>
      </a:lvl3pPr>
      <a:lvl4pPr marL="1188720" indent="-210312" algn="l" rtl="0" eaLnBrk="1" latinLnBrk="0" hangingPunct="1">
        <a:spcBef>
          <a:spcPct val="20000"/>
        </a:spcBef>
        <a:buClr>
          <a:srgbClr val="87CCF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rgbClr val="87CCF3"/>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oleObject" Target="../embeddings/oleObject1.bin"/><Relationship Id="rId5"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792" y="3176569"/>
            <a:ext cx="8633936" cy="2576090"/>
          </a:xfrm>
          <a:prstGeom prst="rect">
            <a:avLst/>
          </a:prstGeom>
          <a:noFill/>
        </p:spPr>
        <p:txBody>
          <a:bodyPr wrap="square" rtlCol="0">
            <a:spAutoFit/>
          </a:bodyPr>
          <a:lstStyle/>
          <a:p>
            <a:pPr algn="ctr">
              <a:spcAft>
                <a:spcPts val="600"/>
              </a:spcAft>
            </a:pPr>
            <a:r>
              <a:rPr lang="en-US" sz="2400" dirty="0">
                <a:solidFill>
                  <a:srgbClr val="0000FF"/>
                </a:solidFill>
                <a:latin typeface="Arial"/>
                <a:cs typeface="Arial"/>
              </a:rPr>
              <a:t>Alexander Ioffe</a:t>
            </a:r>
          </a:p>
          <a:p>
            <a:pPr algn="ctr">
              <a:spcAft>
                <a:spcPts val="600"/>
              </a:spcAft>
            </a:pPr>
            <a:r>
              <a:rPr lang="en-US" sz="2400" dirty="0">
                <a:solidFill>
                  <a:srgbClr val="0000FF"/>
                </a:solidFill>
                <a:latin typeface="Arial"/>
                <a:cs typeface="Arial"/>
              </a:rPr>
              <a:t>   (chairman of the WSG-5)</a:t>
            </a:r>
          </a:p>
          <a:p>
            <a:pPr algn="ctr">
              <a:lnSpc>
                <a:spcPct val="70000"/>
              </a:lnSpc>
            </a:pPr>
            <a:endParaRPr lang="en-US" sz="2200" i="1" dirty="0">
              <a:latin typeface="Arial"/>
              <a:cs typeface="Arial"/>
            </a:endParaRPr>
          </a:p>
          <a:p>
            <a:pPr algn="ctr"/>
            <a:r>
              <a:rPr lang="en-US" sz="2200" i="1" dirty="0" err="1" smtClean="0">
                <a:latin typeface="Arial"/>
                <a:cs typeface="Arial"/>
              </a:rPr>
              <a:t>Jülich</a:t>
            </a:r>
            <a:r>
              <a:rPr lang="en-US" sz="2200" i="1" dirty="0" smtClean="0">
                <a:latin typeface="Arial"/>
                <a:cs typeface="Arial"/>
              </a:rPr>
              <a:t> </a:t>
            </a:r>
            <a:r>
              <a:rPr lang="en-US" sz="2200" i="1" dirty="0">
                <a:latin typeface="Arial"/>
                <a:cs typeface="Arial"/>
              </a:rPr>
              <a:t>Center for Neutron Science at Heinz Maier-Leibnitz </a:t>
            </a:r>
            <a:r>
              <a:rPr lang="en-US" sz="2200" i="1" dirty="0" err="1">
                <a:latin typeface="Arial"/>
                <a:cs typeface="Arial"/>
              </a:rPr>
              <a:t>Zentrum</a:t>
            </a:r>
            <a:r>
              <a:rPr lang="en-US" sz="2200" i="1" dirty="0">
                <a:latin typeface="Arial"/>
                <a:cs typeface="Arial"/>
              </a:rPr>
              <a:t> (Munich, Germany) </a:t>
            </a:r>
          </a:p>
          <a:p>
            <a:pPr algn="ctr"/>
            <a:r>
              <a:rPr lang="en-US" sz="2200" i="1" dirty="0">
                <a:latin typeface="Arial"/>
                <a:cs typeface="Arial"/>
              </a:rPr>
              <a:t>	and</a:t>
            </a:r>
          </a:p>
          <a:p>
            <a:pPr algn="ctr"/>
            <a:r>
              <a:rPr lang="en-US" sz="2200" i="1" dirty="0">
                <a:latin typeface="Arial"/>
                <a:cs typeface="Arial"/>
              </a:rPr>
              <a:t>Frank Laboratory of Neutron Physics  (JINR, </a:t>
            </a:r>
            <a:r>
              <a:rPr lang="en-US" sz="2200" i="1" dirty="0" err="1">
                <a:latin typeface="Arial"/>
                <a:cs typeface="Arial"/>
              </a:rPr>
              <a:t>Dubna</a:t>
            </a:r>
            <a:r>
              <a:rPr lang="en-US" sz="2200" i="1" dirty="0">
                <a:latin typeface="Arial"/>
                <a:cs typeface="Arial"/>
              </a:rPr>
              <a:t>)</a:t>
            </a:r>
            <a:endParaRPr lang="ru-RU" sz="2200" i="1" dirty="0">
              <a:latin typeface="Arial"/>
              <a:cs typeface="Arial"/>
            </a:endParaRPr>
          </a:p>
        </p:txBody>
      </p:sp>
      <p:sp>
        <p:nvSpPr>
          <p:cNvPr id="9" name="Прямоугольник 8"/>
          <p:cNvSpPr/>
          <p:nvPr/>
        </p:nvSpPr>
        <p:spPr>
          <a:xfrm>
            <a:off x="51822" y="936053"/>
            <a:ext cx="8928992" cy="966418"/>
          </a:xfrm>
          <a:prstGeom prst="rect">
            <a:avLst/>
          </a:prstGeom>
        </p:spPr>
        <p:txBody>
          <a:bodyPr wrap="square">
            <a:spAutoFit/>
          </a:bodyPr>
          <a:lstStyle/>
          <a:p>
            <a:pPr algn="ctr">
              <a:lnSpc>
                <a:spcPct val="120000"/>
              </a:lnSpc>
            </a:pPr>
            <a:r>
              <a:rPr lang="en-US" sz="2400" dirty="0">
                <a:latin typeface="Arial"/>
                <a:cs typeface="Arial"/>
              </a:rPr>
              <a:t>WSG-5 on Condensed matter and neutron physics</a:t>
            </a:r>
          </a:p>
          <a:p>
            <a:pPr algn="ctr">
              <a:lnSpc>
                <a:spcPct val="120000"/>
              </a:lnSpc>
            </a:pPr>
            <a:r>
              <a:rPr lang="en-US" sz="2400" dirty="0">
                <a:latin typeface="Arial"/>
                <a:cs typeface="Arial"/>
              </a:rPr>
              <a:t> for the Strategic Long-</a:t>
            </a:r>
            <a:r>
              <a:rPr lang="de-DE" sz="2400" dirty="0">
                <a:latin typeface="Arial"/>
                <a:cs typeface="Arial"/>
              </a:rPr>
              <a:t>Term </a:t>
            </a:r>
            <a:r>
              <a:rPr lang="en-US" sz="2400" dirty="0">
                <a:latin typeface="Arial"/>
                <a:cs typeface="Arial"/>
              </a:rPr>
              <a:t>Plan of JINR</a:t>
            </a:r>
          </a:p>
        </p:txBody>
      </p:sp>
      <p:sp>
        <p:nvSpPr>
          <p:cNvPr id="2" name="Rectangle 1"/>
          <p:cNvSpPr/>
          <p:nvPr/>
        </p:nvSpPr>
        <p:spPr>
          <a:xfrm>
            <a:off x="247779" y="2263513"/>
            <a:ext cx="9013367" cy="615553"/>
          </a:xfrm>
          <a:prstGeom prst="rect">
            <a:avLst/>
          </a:prstGeom>
        </p:spPr>
        <p:txBody>
          <a:bodyPr wrap="none">
            <a:spAutoFit/>
          </a:bodyPr>
          <a:lstStyle/>
          <a:p>
            <a:r>
              <a:rPr lang="en-US" sz="3300" b="1" dirty="0">
                <a:solidFill>
                  <a:srgbClr val="FF0000"/>
                </a:solidFill>
              </a:rPr>
              <a:t>DNS-IV: a New Advanced Neutron Source at JINR </a:t>
            </a:r>
            <a:endParaRPr lang="en-US" sz="3300" b="1" dirty="0">
              <a:solidFill>
                <a:srgbClr val="FF0000"/>
              </a:solidFill>
            </a:endParaRPr>
          </a:p>
        </p:txBody>
      </p:sp>
      <p:sp>
        <p:nvSpPr>
          <p:cNvPr id="6" name="Rectangle 5"/>
          <p:cNvSpPr/>
          <p:nvPr/>
        </p:nvSpPr>
        <p:spPr>
          <a:xfrm>
            <a:off x="754050" y="6306287"/>
            <a:ext cx="7648022" cy="400110"/>
          </a:xfrm>
          <a:prstGeom prst="rect">
            <a:avLst/>
          </a:prstGeom>
        </p:spPr>
        <p:txBody>
          <a:bodyPr wrap="none">
            <a:spAutoFit/>
          </a:bodyPr>
          <a:lstStyle/>
          <a:p>
            <a:pPr algn="ctr"/>
            <a:r>
              <a:rPr lang="is-IS" sz="2000" dirty="0" smtClean="0"/>
              <a:t>JINR S</a:t>
            </a:r>
            <a:r>
              <a:rPr lang="en-US" sz="2000" dirty="0" smtClean="0"/>
              <a:t>c</a:t>
            </a:r>
            <a:r>
              <a:rPr lang="is-IS" sz="2000" dirty="0" smtClean="0"/>
              <a:t>ientific Council                   Dubna           </a:t>
            </a:r>
            <a:r>
              <a:rPr lang="ru-RU" sz="2000" dirty="0" smtClean="0"/>
              <a:t> </a:t>
            </a:r>
            <a:r>
              <a:rPr lang="de-DE" sz="2000" dirty="0" smtClean="0"/>
              <a:t>                          </a:t>
            </a:r>
            <a:r>
              <a:rPr lang="is-IS" sz="2000" dirty="0" smtClean="0"/>
              <a:t>19</a:t>
            </a:r>
            <a:r>
              <a:rPr lang="ru-RU" sz="2000" dirty="0" smtClean="0"/>
              <a:t>.</a:t>
            </a:r>
            <a:r>
              <a:rPr lang="is-IS" sz="2000" dirty="0" smtClean="0"/>
              <a:t>09.2019 </a:t>
            </a:r>
            <a:endParaRPr lang="en-US" sz="2000" dirty="0"/>
          </a:p>
        </p:txBody>
      </p:sp>
    </p:spTree>
    <p:extLst>
      <p:ext uri="{BB962C8B-B14F-4D97-AF65-F5344CB8AC3E}">
        <p14:creationId xmlns:p14="http://schemas.microsoft.com/office/powerpoint/2010/main" val="977529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50E5FD24-B430-4387-8431-E28E7F220C35}"/>
              </a:ext>
            </a:extLst>
          </p:cNvPr>
          <p:cNvPicPr>
            <a:picLocks noChangeAspect="1"/>
          </p:cNvPicPr>
          <p:nvPr/>
        </p:nvPicPr>
        <p:blipFill rotWithShape="1">
          <a:blip r:embed="rId2"/>
          <a:srcRect t="9607"/>
          <a:stretch/>
        </p:blipFill>
        <p:spPr>
          <a:xfrm>
            <a:off x="3102859" y="3727750"/>
            <a:ext cx="3427791" cy="3094449"/>
          </a:xfrm>
          <a:prstGeom prst="rect">
            <a:avLst/>
          </a:prstGeom>
        </p:spPr>
      </p:pic>
      <p:sp>
        <p:nvSpPr>
          <p:cNvPr id="2" name="Title 1"/>
          <p:cNvSpPr>
            <a:spLocks noGrp="1"/>
          </p:cNvSpPr>
          <p:nvPr>
            <p:ph type="title"/>
          </p:nvPr>
        </p:nvSpPr>
        <p:spPr>
          <a:xfrm>
            <a:off x="845523" y="-96993"/>
            <a:ext cx="8229600" cy="779140"/>
          </a:xfrm>
        </p:spPr>
        <p:txBody>
          <a:bodyPr/>
          <a:lstStyle/>
          <a:p>
            <a:r>
              <a:rPr lang="de-DE" sz="3200" dirty="0" smtClean="0">
                <a:solidFill>
                  <a:srgbClr val="FF0000"/>
                </a:solidFill>
              </a:rPr>
              <a:t>European </a:t>
            </a:r>
            <a:r>
              <a:rPr lang="de-DE" sz="3200" dirty="0" err="1" smtClean="0">
                <a:solidFill>
                  <a:srgbClr val="FF0000"/>
                </a:solidFill>
              </a:rPr>
              <a:t>neutron</a:t>
            </a:r>
            <a:r>
              <a:rPr lang="de-DE" sz="3200" dirty="0" smtClean="0">
                <a:solidFill>
                  <a:srgbClr val="FF0000"/>
                </a:solidFill>
              </a:rPr>
              <a:t> </a:t>
            </a:r>
            <a:r>
              <a:rPr lang="de-DE" sz="3200" dirty="0" err="1">
                <a:solidFill>
                  <a:srgbClr val="FF0000"/>
                </a:solidFill>
              </a:rPr>
              <a:t>landscape</a:t>
            </a:r>
            <a:endParaRPr lang="en-US" sz="3200" dirty="0">
              <a:solidFill>
                <a:srgbClr val="FF0000"/>
              </a:solidFill>
            </a:endParaRPr>
          </a:p>
        </p:txBody>
      </p:sp>
      <p:pic>
        <p:nvPicPr>
          <p:cNvPr id="30" name="Bild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314" y="3811118"/>
            <a:ext cx="2367867" cy="2783754"/>
          </a:xfrm>
          <a:prstGeom prst="rect">
            <a:avLst/>
          </a:prstGeom>
        </p:spPr>
      </p:pic>
      <p:grpSp>
        <p:nvGrpSpPr>
          <p:cNvPr id="33" name="Group 32"/>
          <p:cNvGrpSpPr/>
          <p:nvPr/>
        </p:nvGrpSpPr>
        <p:grpSpPr>
          <a:xfrm>
            <a:off x="4960272" y="710433"/>
            <a:ext cx="4057219" cy="2988878"/>
            <a:chOff x="4960272" y="1400547"/>
            <a:chExt cx="4057219" cy="2988878"/>
          </a:xfrm>
        </p:grpSpPr>
        <p:pic>
          <p:nvPicPr>
            <p:cNvPr id="34" name="Рисунок 3">
              <a:extLst>
                <a:ext uri="{FF2B5EF4-FFF2-40B4-BE49-F238E27FC236}">
                  <a16:creationId xmlns:a16="http://schemas.microsoft.com/office/drawing/2014/main" xmlns="" id="{7CDC9DD4-86A3-4BA2-BBD6-5136BB02923B}"/>
                </a:ext>
              </a:extLst>
            </p:cNvPr>
            <p:cNvPicPr>
              <a:picLocks noChangeAspect="1"/>
            </p:cNvPicPr>
            <p:nvPr/>
          </p:nvPicPr>
          <p:blipFill rotWithShape="1">
            <a:blip r:embed="rId4"/>
            <a:srcRect t="11939"/>
            <a:stretch/>
          </p:blipFill>
          <p:spPr>
            <a:xfrm>
              <a:off x="4960272" y="1410963"/>
              <a:ext cx="3950900" cy="2978462"/>
            </a:xfrm>
            <a:prstGeom prst="rect">
              <a:avLst/>
            </a:prstGeom>
          </p:spPr>
        </p:pic>
        <p:pic>
          <p:nvPicPr>
            <p:cNvPr id="35" name="Picture 34"/>
            <p:cNvPicPr>
              <a:picLocks noChangeAspect="1"/>
            </p:cNvPicPr>
            <p:nvPr/>
          </p:nvPicPr>
          <p:blipFill>
            <a:blip r:embed="rId5"/>
            <a:stretch>
              <a:fillRect/>
            </a:stretch>
          </p:blipFill>
          <p:spPr>
            <a:xfrm>
              <a:off x="8103077" y="1704946"/>
              <a:ext cx="749300" cy="937311"/>
            </a:xfrm>
            <a:prstGeom prst="rect">
              <a:avLst/>
            </a:prstGeom>
          </p:spPr>
        </p:pic>
        <p:pic>
          <p:nvPicPr>
            <p:cNvPr id="36" name="Picture 35"/>
            <p:cNvPicPr>
              <a:picLocks noChangeAspect="1"/>
            </p:cNvPicPr>
            <p:nvPr/>
          </p:nvPicPr>
          <p:blipFill>
            <a:blip r:embed="rId6"/>
            <a:stretch>
              <a:fillRect/>
            </a:stretch>
          </p:blipFill>
          <p:spPr>
            <a:xfrm>
              <a:off x="8103077" y="1716704"/>
              <a:ext cx="342000" cy="412830"/>
            </a:xfrm>
            <a:prstGeom prst="rect">
              <a:avLst/>
            </a:prstGeom>
          </p:spPr>
        </p:pic>
        <p:pic>
          <p:nvPicPr>
            <p:cNvPr id="37" name="Picture 36"/>
            <p:cNvPicPr>
              <a:picLocks noChangeAspect="1"/>
            </p:cNvPicPr>
            <p:nvPr/>
          </p:nvPicPr>
          <p:blipFill>
            <a:blip r:embed="rId6"/>
            <a:stretch>
              <a:fillRect/>
            </a:stretch>
          </p:blipFill>
          <p:spPr>
            <a:xfrm>
              <a:off x="8595158" y="2089101"/>
              <a:ext cx="123860" cy="149514"/>
            </a:xfrm>
            <a:prstGeom prst="rect">
              <a:avLst/>
            </a:prstGeom>
          </p:spPr>
        </p:pic>
        <p:sp>
          <p:nvSpPr>
            <p:cNvPr id="38" name="TextBox 37"/>
            <p:cNvSpPr txBox="1"/>
            <p:nvPr/>
          </p:nvSpPr>
          <p:spPr>
            <a:xfrm>
              <a:off x="8239962" y="1551057"/>
              <a:ext cx="446838" cy="307777"/>
            </a:xfrm>
            <a:prstGeom prst="rect">
              <a:avLst/>
            </a:prstGeom>
            <a:solidFill>
              <a:schemeClr val="tx1">
                <a:alpha val="0"/>
              </a:schemeClr>
            </a:solidFill>
          </p:spPr>
          <p:txBody>
            <a:bodyPr wrap="square" rtlCol="0">
              <a:spAutoFit/>
            </a:bodyPr>
            <a:lstStyle/>
            <a:p>
              <a:r>
                <a:rPr lang="de-DE" sz="1400" dirty="0">
                  <a:solidFill>
                    <a:srgbClr val="FFFFFF"/>
                  </a:solidFill>
                </a:rPr>
                <a:t>PIK</a:t>
              </a:r>
              <a:endParaRPr lang="en-US" sz="1400" dirty="0">
                <a:solidFill>
                  <a:srgbClr val="FFFFFF"/>
                </a:solidFill>
              </a:endParaRPr>
            </a:p>
          </p:txBody>
        </p:sp>
        <p:pic>
          <p:nvPicPr>
            <p:cNvPr id="39" name="Picture 38"/>
            <p:cNvPicPr>
              <a:picLocks noChangeAspect="1"/>
            </p:cNvPicPr>
            <p:nvPr/>
          </p:nvPicPr>
          <p:blipFill>
            <a:blip r:embed="rId6"/>
            <a:stretch>
              <a:fillRect/>
            </a:stretch>
          </p:blipFill>
          <p:spPr>
            <a:xfrm>
              <a:off x="7184633" y="2680321"/>
              <a:ext cx="282408" cy="340896"/>
            </a:xfrm>
            <a:prstGeom prst="rect">
              <a:avLst/>
            </a:prstGeom>
          </p:spPr>
        </p:pic>
        <p:pic>
          <p:nvPicPr>
            <p:cNvPr id="40" name="Picture 39"/>
            <p:cNvPicPr>
              <a:picLocks noChangeAspect="1"/>
            </p:cNvPicPr>
            <p:nvPr/>
          </p:nvPicPr>
          <p:blipFill>
            <a:blip r:embed="rId5"/>
            <a:stretch>
              <a:fillRect/>
            </a:stretch>
          </p:blipFill>
          <p:spPr>
            <a:xfrm>
              <a:off x="7467041" y="2796679"/>
              <a:ext cx="404973" cy="207624"/>
            </a:xfrm>
            <a:prstGeom prst="rect">
              <a:avLst/>
            </a:prstGeom>
          </p:spPr>
        </p:pic>
        <p:pic>
          <p:nvPicPr>
            <p:cNvPr id="41" name="Picture 40"/>
            <p:cNvPicPr>
              <a:picLocks noChangeAspect="1"/>
            </p:cNvPicPr>
            <p:nvPr/>
          </p:nvPicPr>
          <p:blipFill>
            <a:blip r:embed="rId5"/>
            <a:stretch>
              <a:fillRect/>
            </a:stretch>
          </p:blipFill>
          <p:spPr>
            <a:xfrm>
              <a:off x="7702032" y="1713038"/>
              <a:ext cx="404973" cy="207624"/>
            </a:xfrm>
            <a:prstGeom prst="rect">
              <a:avLst/>
            </a:prstGeom>
          </p:spPr>
        </p:pic>
        <p:sp>
          <p:nvSpPr>
            <p:cNvPr id="42" name="TextBox 41"/>
            <p:cNvSpPr txBox="1"/>
            <p:nvPr/>
          </p:nvSpPr>
          <p:spPr>
            <a:xfrm>
              <a:off x="7365693" y="2679612"/>
              <a:ext cx="672677" cy="307777"/>
            </a:xfrm>
            <a:prstGeom prst="rect">
              <a:avLst/>
            </a:prstGeom>
            <a:solidFill>
              <a:schemeClr val="tx1">
                <a:alpha val="5000"/>
              </a:schemeClr>
            </a:solidFill>
          </p:spPr>
          <p:txBody>
            <a:bodyPr wrap="square" rtlCol="0">
              <a:spAutoFit/>
            </a:bodyPr>
            <a:lstStyle/>
            <a:p>
              <a:r>
                <a:rPr lang="de-DE" sz="1400" dirty="0">
                  <a:solidFill>
                    <a:srgbClr val="FFFFFF"/>
                  </a:solidFill>
                </a:rPr>
                <a:t>FRM2</a:t>
              </a:r>
              <a:endParaRPr lang="en-US" sz="1400" dirty="0">
                <a:solidFill>
                  <a:srgbClr val="FFFFFF"/>
                </a:solidFill>
              </a:endParaRPr>
            </a:p>
          </p:txBody>
        </p:sp>
        <p:sp>
          <p:nvSpPr>
            <p:cNvPr id="43" name="TextBox 42"/>
            <p:cNvSpPr txBox="1"/>
            <p:nvPr/>
          </p:nvSpPr>
          <p:spPr>
            <a:xfrm>
              <a:off x="7592005" y="1589396"/>
              <a:ext cx="446838" cy="307777"/>
            </a:xfrm>
            <a:prstGeom prst="rect">
              <a:avLst/>
            </a:prstGeom>
            <a:solidFill>
              <a:schemeClr val="tx1">
                <a:alpha val="0"/>
              </a:schemeClr>
            </a:solidFill>
          </p:spPr>
          <p:txBody>
            <a:bodyPr wrap="square" rtlCol="0">
              <a:spAutoFit/>
            </a:bodyPr>
            <a:lstStyle/>
            <a:p>
              <a:r>
                <a:rPr lang="ru-RU" sz="1400" dirty="0">
                  <a:solidFill>
                    <a:srgbClr val="FFFFFF"/>
                  </a:solidFill>
                </a:rPr>
                <a:t>Е</a:t>
              </a:r>
              <a:r>
                <a:rPr lang="de-DE" sz="1400" dirty="0">
                  <a:solidFill>
                    <a:srgbClr val="FFFFFF"/>
                  </a:solidFill>
                </a:rPr>
                <a:t>SS</a:t>
              </a:r>
              <a:endParaRPr lang="en-US" sz="1400" dirty="0">
                <a:solidFill>
                  <a:srgbClr val="FFFFFF"/>
                </a:solidFill>
              </a:endParaRPr>
            </a:p>
          </p:txBody>
        </p:sp>
        <p:sp>
          <p:nvSpPr>
            <p:cNvPr id="44" name="TextBox 43"/>
            <p:cNvSpPr txBox="1"/>
            <p:nvPr/>
          </p:nvSpPr>
          <p:spPr>
            <a:xfrm>
              <a:off x="8285914" y="2182992"/>
              <a:ext cx="731577" cy="307777"/>
            </a:xfrm>
            <a:prstGeom prst="rect">
              <a:avLst/>
            </a:prstGeom>
            <a:solidFill>
              <a:schemeClr val="tx1">
                <a:alpha val="0"/>
              </a:schemeClr>
            </a:solidFill>
          </p:spPr>
          <p:txBody>
            <a:bodyPr wrap="square" rtlCol="0">
              <a:spAutoFit/>
            </a:bodyPr>
            <a:lstStyle/>
            <a:p>
              <a:r>
                <a:rPr lang="de-DE" sz="1400" dirty="0">
                  <a:solidFill>
                    <a:srgbClr val="FFFFFF"/>
                  </a:solidFill>
                </a:rPr>
                <a:t>DUBNA</a:t>
              </a:r>
              <a:endParaRPr lang="en-US" sz="1400" dirty="0">
                <a:solidFill>
                  <a:srgbClr val="FFFFFF"/>
                </a:solidFill>
              </a:endParaRPr>
            </a:p>
          </p:txBody>
        </p:sp>
        <p:sp>
          <p:nvSpPr>
            <p:cNvPr id="45" name="Rectangle 44"/>
            <p:cNvSpPr/>
            <p:nvPr/>
          </p:nvSpPr>
          <p:spPr>
            <a:xfrm>
              <a:off x="4970767" y="1400547"/>
              <a:ext cx="808635" cy="461665"/>
            </a:xfrm>
            <a:prstGeom prst="rect">
              <a:avLst/>
            </a:prstGeom>
          </p:spPr>
          <p:txBody>
            <a:bodyPr wrap="none">
              <a:spAutoFit/>
            </a:bodyPr>
            <a:lstStyle/>
            <a:p>
              <a:r>
                <a:rPr lang="en-US" sz="2400" b="1" dirty="0">
                  <a:solidFill>
                    <a:schemeClr val="bg1"/>
                  </a:solidFill>
                  <a:effectLst>
                    <a:outerShdw blurRad="38100" dist="38100" dir="2700000" algn="tl">
                      <a:srgbClr val="000000">
                        <a:alpha val="43137"/>
                      </a:srgbClr>
                    </a:outerShdw>
                  </a:effectLst>
                </a:rPr>
                <a:t>2036</a:t>
              </a:r>
              <a:endParaRPr lang="en-US" sz="2400" dirty="0">
                <a:solidFill>
                  <a:schemeClr val="bg1"/>
                </a:solidFill>
              </a:endParaRPr>
            </a:p>
          </p:txBody>
        </p:sp>
      </p:grpSp>
      <p:grpSp>
        <p:nvGrpSpPr>
          <p:cNvPr id="46" name="Group 45"/>
          <p:cNvGrpSpPr/>
          <p:nvPr/>
        </p:nvGrpSpPr>
        <p:grpSpPr>
          <a:xfrm>
            <a:off x="374308" y="735162"/>
            <a:ext cx="4055551" cy="2978462"/>
            <a:chOff x="374308" y="1425276"/>
            <a:chExt cx="4055551" cy="2978462"/>
          </a:xfrm>
        </p:grpSpPr>
        <p:pic>
          <p:nvPicPr>
            <p:cNvPr id="47" name="Рисунок 5">
              <a:extLst>
                <a:ext uri="{FF2B5EF4-FFF2-40B4-BE49-F238E27FC236}">
                  <a16:creationId xmlns:a16="http://schemas.microsoft.com/office/drawing/2014/main" xmlns="" id="{8B6F742E-2436-447F-85B2-B10EE3E24FD8}"/>
                </a:ext>
              </a:extLst>
            </p:cNvPr>
            <p:cNvPicPr>
              <a:picLocks noChangeAspect="1"/>
            </p:cNvPicPr>
            <p:nvPr/>
          </p:nvPicPr>
          <p:blipFill rotWithShape="1">
            <a:blip r:embed="rId7"/>
            <a:srcRect t="13918"/>
            <a:stretch/>
          </p:blipFill>
          <p:spPr>
            <a:xfrm>
              <a:off x="374308" y="1425276"/>
              <a:ext cx="3970332" cy="2978462"/>
            </a:xfrm>
            <a:prstGeom prst="rect">
              <a:avLst/>
            </a:prstGeom>
          </p:spPr>
        </p:pic>
        <p:sp>
          <p:nvSpPr>
            <p:cNvPr id="48" name="Rectangle 47"/>
            <p:cNvSpPr/>
            <p:nvPr/>
          </p:nvSpPr>
          <p:spPr>
            <a:xfrm>
              <a:off x="457200" y="1436502"/>
              <a:ext cx="808635" cy="461665"/>
            </a:xfrm>
            <a:prstGeom prst="rect">
              <a:avLst/>
            </a:prstGeom>
          </p:spPr>
          <p:txBody>
            <a:bodyPr wrap="none">
              <a:spAutoFit/>
            </a:bodyPr>
            <a:lstStyle/>
            <a:p>
              <a:r>
                <a:rPr lang="en-US" sz="2400" b="1" dirty="0" smtClean="0">
                  <a:solidFill>
                    <a:schemeClr val="bg1"/>
                  </a:solidFill>
                  <a:effectLst>
                    <a:outerShdw blurRad="38100" dist="38100" dir="2700000" algn="tl">
                      <a:srgbClr val="000000">
                        <a:alpha val="43137"/>
                      </a:srgbClr>
                    </a:outerShdw>
                  </a:effectLst>
                </a:rPr>
                <a:t>2016</a:t>
              </a:r>
              <a:endParaRPr lang="en-US" sz="2400" dirty="0">
                <a:solidFill>
                  <a:schemeClr val="bg1"/>
                </a:solidFill>
              </a:endParaRPr>
            </a:p>
          </p:txBody>
        </p:sp>
        <p:sp>
          <p:nvSpPr>
            <p:cNvPr id="49" name="TextBox 48"/>
            <p:cNvSpPr txBox="1"/>
            <p:nvPr/>
          </p:nvSpPr>
          <p:spPr>
            <a:xfrm>
              <a:off x="1582634" y="2937760"/>
              <a:ext cx="419847" cy="307777"/>
            </a:xfrm>
            <a:prstGeom prst="rect">
              <a:avLst/>
            </a:prstGeom>
            <a:noFill/>
          </p:spPr>
          <p:txBody>
            <a:bodyPr wrap="square" rtlCol="0">
              <a:spAutoFit/>
            </a:bodyPr>
            <a:lstStyle/>
            <a:p>
              <a:r>
                <a:rPr lang="de-DE" sz="1400" dirty="0">
                  <a:solidFill>
                    <a:srgbClr val="FFFFFF"/>
                  </a:solidFill>
                </a:rPr>
                <a:t>ILL</a:t>
              </a:r>
              <a:endParaRPr lang="en-US" sz="1400" dirty="0">
                <a:solidFill>
                  <a:srgbClr val="FFFFFF"/>
                </a:solidFill>
              </a:endParaRPr>
            </a:p>
          </p:txBody>
        </p:sp>
        <p:sp>
          <p:nvSpPr>
            <p:cNvPr id="50" name="Rectangle 49"/>
            <p:cNvSpPr/>
            <p:nvPr/>
          </p:nvSpPr>
          <p:spPr>
            <a:xfrm>
              <a:off x="1531482" y="2206177"/>
              <a:ext cx="204682" cy="15328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429881" y="2127258"/>
              <a:ext cx="504948" cy="307777"/>
            </a:xfrm>
            <a:prstGeom prst="rect">
              <a:avLst/>
            </a:prstGeom>
            <a:solidFill>
              <a:schemeClr val="tx1">
                <a:alpha val="5000"/>
              </a:schemeClr>
            </a:solidFill>
          </p:spPr>
          <p:txBody>
            <a:bodyPr wrap="square" rtlCol="0">
              <a:spAutoFit/>
            </a:bodyPr>
            <a:lstStyle/>
            <a:p>
              <a:r>
                <a:rPr lang="de-DE" sz="1400" dirty="0">
                  <a:solidFill>
                    <a:srgbClr val="FFFFFF"/>
                  </a:solidFill>
                </a:rPr>
                <a:t>ISIS</a:t>
              </a:r>
              <a:endParaRPr lang="en-US" sz="1400" dirty="0">
                <a:solidFill>
                  <a:srgbClr val="FFFFFF"/>
                </a:solidFill>
              </a:endParaRPr>
            </a:p>
          </p:txBody>
        </p:sp>
        <p:sp>
          <p:nvSpPr>
            <p:cNvPr id="52" name="Rectangle 51"/>
            <p:cNvSpPr/>
            <p:nvPr/>
          </p:nvSpPr>
          <p:spPr>
            <a:xfrm>
              <a:off x="2822421" y="2809551"/>
              <a:ext cx="331416" cy="15328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2822421" y="2679612"/>
              <a:ext cx="672677" cy="307777"/>
            </a:xfrm>
            <a:prstGeom prst="rect">
              <a:avLst/>
            </a:prstGeom>
            <a:solidFill>
              <a:schemeClr val="tx1">
                <a:alpha val="5000"/>
              </a:schemeClr>
            </a:solidFill>
          </p:spPr>
          <p:txBody>
            <a:bodyPr wrap="square" rtlCol="0">
              <a:spAutoFit/>
            </a:bodyPr>
            <a:lstStyle/>
            <a:p>
              <a:r>
                <a:rPr lang="de-DE" sz="1400" dirty="0">
                  <a:solidFill>
                    <a:srgbClr val="FFFFFF"/>
                  </a:solidFill>
                </a:rPr>
                <a:t>FRM2</a:t>
              </a:r>
              <a:endParaRPr lang="en-US" sz="1400" dirty="0">
                <a:solidFill>
                  <a:srgbClr val="FFFFFF"/>
                </a:solidFill>
              </a:endParaRPr>
            </a:p>
          </p:txBody>
        </p:sp>
        <p:pic>
          <p:nvPicPr>
            <p:cNvPr id="54" name="Picture 53"/>
            <p:cNvPicPr>
              <a:picLocks noChangeAspect="1"/>
            </p:cNvPicPr>
            <p:nvPr/>
          </p:nvPicPr>
          <p:blipFill>
            <a:blip r:embed="rId6"/>
            <a:stretch>
              <a:fillRect/>
            </a:stretch>
          </p:blipFill>
          <p:spPr>
            <a:xfrm>
              <a:off x="2633408" y="2663407"/>
              <a:ext cx="282408" cy="340896"/>
            </a:xfrm>
            <a:prstGeom prst="rect">
              <a:avLst/>
            </a:prstGeom>
          </p:spPr>
        </p:pic>
        <p:pic>
          <p:nvPicPr>
            <p:cNvPr id="55" name="Picture 54"/>
            <p:cNvPicPr>
              <a:picLocks noChangeAspect="1"/>
            </p:cNvPicPr>
            <p:nvPr/>
          </p:nvPicPr>
          <p:blipFill>
            <a:blip r:embed="rId5"/>
            <a:stretch>
              <a:fillRect/>
            </a:stretch>
          </p:blipFill>
          <p:spPr>
            <a:xfrm>
              <a:off x="3918677" y="1881477"/>
              <a:ext cx="404973" cy="207624"/>
            </a:xfrm>
            <a:prstGeom prst="rect">
              <a:avLst/>
            </a:prstGeom>
          </p:spPr>
        </p:pic>
        <p:sp>
          <p:nvSpPr>
            <p:cNvPr id="56" name="TextBox 55"/>
            <p:cNvSpPr txBox="1"/>
            <p:nvPr/>
          </p:nvSpPr>
          <p:spPr>
            <a:xfrm>
              <a:off x="3698282" y="1840473"/>
              <a:ext cx="731577" cy="307777"/>
            </a:xfrm>
            <a:prstGeom prst="rect">
              <a:avLst/>
            </a:prstGeom>
            <a:solidFill>
              <a:schemeClr val="tx1">
                <a:alpha val="0"/>
              </a:schemeClr>
            </a:solidFill>
          </p:spPr>
          <p:txBody>
            <a:bodyPr wrap="square" rtlCol="0">
              <a:spAutoFit/>
            </a:bodyPr>
            <a:lstStyle/>
            <a:p>
              <a:r>
                <a:rPr lang="de-DE" sz="1400" dirty="0">
                  <a:solidFill>
                    <a:srgbClr val="FFFFFF"/>
                  </a:solidFill>
                </a:rPr>
                <a:t>DUBNA</a:t>
              </a:r>
              <a:endParaRPr lang="en-US" sz="1400" dirty="0">
                <a:solidFill>
                  <a:srgbClr val="FFFFFF"/>
                </a:solidFill>
              </a:endParaRPr>
            </a:p>
          </p:txBody>
        </p:sp>
      </p:grpSp>
      <p:sp>
        <p:nvSpPr>
          <p:cNvPr id="58" name="TextBox 57"/>
          <p:cNvSpPr txBox="1"/>
          <p:nvPr/>
        </p:nvSpPr>
        <p:spPr>
          <a:xfrm>
            <a:off x="6724972" y="4635156"/>
            <a:ext cx="2350151" cy="1477328"/>
          </a:xfrm>
          <a:prstGeom prst="rect">
            <a:avLst/>
          </a:prstGeom>
          <a:solidFill>
            <a:srgbClr val="FFFF00"/>
          </a:solidFill>
        </p:spPr>
        <p:txBody>
          <a:bodyPr wrap="square" rtlCol="0">
            <a:spAutoFit/>
          </a:bodyPr>
          <a:lstStyle/>
          <a:p>
            <a:pPr marL="268288" indent="-268288">
              <a:buFont typeface="Wingdings" charset="2"/>
              <a:buChar char="Ø"/>
            </a:pPr>
            <a:r>
              <a:rPr lang="en-US" dirty="0"/>
              <a:t>Inevitable shortage       of neutron access</a:t>
            </a:r>
          </a:p>
          <a:p>
            <a:pPr marL="268288" indent="-268288"/>
            <a:endParaRPr lang="en-US" dirty="0"/>
          </a:p>
          <a:p>
            <a:pPr marL="268288" indent="-268288">
              <a:buFont typeface="Wingdings" charset="2"/>
              <a:buChar char="Ø"/>
            </a:pPr>
            <a:r>
              <a:rPr lang="en-US" dirty="0"/>
              <a:t>Clear need in a new neutron source</a:t>
            </a:r>
          </a:p>
        </p:txBody>
      </p:sp>
      <p:sp>
        <p:nvSpPr>
          <p:cNvPr id="17" name="Right Arrow 16"/>
          <p:cNvSpPr/>
          <p:nvPr/>
        </p:nvSpPr>
        <p:spPr>
          <a:xfrm>
            <a:off x="6431559" y="5279040"/>
            <a:ext cx="397926" cy="2332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ight Arrow 59"/>
          <p:cNvSpPr/>
          <p:nvPr/>
        </p:nvSpPr>
        <p:spPr>
          <a:xfrm>
            <a:off x="2737823" y="5214604"/>
            <a:ext cx="397926" cy="2332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9705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Рисунок 58">
            <a:extLst>
              <a:ext uri="{FF2B5EF4-FFF2-40B4-BE49-F238E27FC236}">
                <a16:creationId xmlns:a16="http://schemas.microsoft.com/office/drawing/2014/main" xmlns="" id="{60B05B98-EC99-498D-8EB3-1E2B25B0CCD1}"/>
              </a:ext>
            </a:extLst>
          </p:cNvPr>
          <p:cNvPicPr>
            <a:picLocks noChangeAspect="1"/>
          </p:cNvPicPr>
          <p:nvPr/>
        </p:nvPicPr>
        <p:blipFill rotWithShape="1">
          <a:blip r:embed="rId2"/>
          <a:srcRect t="9607"/>
          <a:stretch/>
        </p:blipFill>
        <p:spPr>
          <a:xfrm>
            <a:off x="3076547" y="3727750"/>
            <a:ext cx="3427791" cy="3094449"/>
          </a:xfrm>
          <a:prstGeom prst="rect">
            <a:avLst/>
          </a:prstGeom>
        </p:spPr>
      </p:pic>
      <p:sp>
        <p:nvSpPr>
          <p:cNvPr id="2" name="Title 1"/>
          <p:cNvSpPr>
            <a:spLocks noGrp="1"/>
          </p:cNvSpPr>
          <p:nvPr>
            <p:ph type="title"/>
          </p:nvPr>
        </p:nvSpPr>
        <p:spPr>
          <a:xfrm>
            <a:off x="845523" y="-96993"/>
            <a:ext cx="8229600" cy="779140"/>
          </a:xfrm>
        </p:spPr>
        <p:txBody>
          <a:bodyPr/>
          <a:lstStyle/>
          <a:p>
            <a:r>
              <a:rPr lang="de-DE" sz="3200" dirty="0">
                <a:solidFill>
                  <a:srgbClr val="FF0000"/>
                </a:solidFill>
              </a:rPr>
              <a:t>World </a:t>
            </a:r>
            <a:r>
              <a:rPr lang="de-DE" sz="3200" dirty="0" err="1">
                <a:solidFill>
                  <a:srgbClr val="FF0000"/>
                </a:solidFill>
              </a:rPr>
              <a:t>neutron</a:t>
            </a:r>
            <a:r>
              <a:rPr lang="de-DE" sz="3200" dirty="0">
                <a:solidFill>
                  <a:srgbClr val="FF0000"/>
                </a:solidFill>
              </a:rPr>
              <a:t> </a:t>
            </a:r>
            <a:r>
              <a:rPr lang="de-DE" sz="3200" dirty="0" err="1">
                <a:solidFill>
                  <a:srgbClr val="FF0000"/>
                </a:solidFill>
              </a:rPr>
              <a:t>landscape</a:t>
            </a:r>
            <a:endParaRPr lang="en-US" sz="3200" dirty="0">
              <a:solidFill>
                <a:srgbClr val="FF0000"/>
              </a:solidFill>
            </a:endParaRPr>
          </a:p>
        </p:txBody>
      </p:sp>
      <p:pic>
        <p:nvPicPr>
          <p:cNvPr id="30" name="Bild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314" y="3811118"/>
            <a:ext cx="2367867" cy="2783754"/>
          </a:xfrm>
          <a:prstGeom prst="rect">
            <a:avLst/>
          </a:prstGeom>
        </p:spPr>
      </p:pic>
      <p:grpSp>
        <p:nvGrpSpPr>
          <p:cNvPr id="3" name="Group 2"/>
          <p:cNvGrpSpPr/>
          <p:nvPr/>
        </p:nvGrpSpPr>
        <p:grpSpPr>
          <a:xfrm>
            <a:off x="4960272" y="710433"/>
            <a:ext cx="4057219" cy="2988878"/>
            <a:chOff x="4960272" y="710433"/>
            <a:chExt cx="4057219" cy="2988878"/>
          </a:xfrm>
        </p:grpSpPr>
        <p:pic>
          <p:nvPicPr>
            <p:cNvPr id="34" name="Рисунок 3">
              <a:extLst>
                <a:ext uri="{FF2B5EF4-FFF2-40B4-BE49-F238E27FC236}">
                  <a16:creationId xmlns:a16="http://schemas.microsoft.com/office/drawing/2014/main" xmlns="" id="{7CDC9DD4-86A3-4BA2-BBD6-5136BB02923B}"/>
                </a:ext>
              </a:extLst>
            </p:cNvPr>
            <p:cNvPicPr>
              <a:picLocks noChangeAspect="1"/>
            </p:cNvPicPr>
            <p:nvPr/>
          </p:nvPicPr>
          <p:blipFill rotWithShape="1">
            <a:blip r:embed="rId4"/>
            <a:srcRect t="11939"/>
            <a:stretch/>
          </p:blipFill>
          <p:spPr>
            <a:xfrm>
              <a:off x="4960272" y="720849"/>
              <a:ext cx="3950900" cy="2978462"/>
            </a:xfrm>
            <a:prstGeom prst="rect">
              <a:avLst/>
            </a:prstGeom>
          </p:spPr>
        </p:pic>
        <p:pic>
          <p:nvPicPr>
            <p:cNvPr id="35" name="Picture 34"/>
            <p:cNvPicPr>
              <a:picLocks noChangeAspect="1"/>
            </p:cNvPicPr>
            <p:nvPr/>
          </p:nvPicPr>
          <p:blipFill>
            <a:blip r:embed="rId5"/>
            <a:stretch>
              <a:fillRect/>
            </a:stretch>
          </p:blipFill>
          <p:spPr>
            <a:xfrm>
              <a:off x="8103077" y="1014832"/>
              <a:ext cx="749300" cy="937311"/>
            </a:xfrm>
            <a:prstGeom prst="rect">
              <a:avLst/>
            </a:prstGeom>
          </p:spPr>
        </p:pic>
        <p:pic>
          <p:nvPicPr>
            <p:cNvPr id="36" name="Picture 35"/>
            <p:cNvPicPr>
              <a:picLocks noChangeAspect="1"/>
            </p:cNvPicPr>
            <p:nvPr/>
          </p:nvPicPr>
          <p:blipFill>
            <a:blip r:embed="rId6"/>
            <a:stretch>
              <a:fillRect/>
            </a:stretch>
          </p:blipFill>
          <p:spPr>
            <a:xfrm>
              <a:off x="8103077" y="1026590"/>
              <a:ext cx="342000" cy="412830"/>
            </a:xfrm>
            <a:prstGeom prst="rect">
              <a:avLst/>
            </a:prstGeom>
          </p:spPr>
        </p:pic>
        <p:sp>
          <p:nvSpPr>
            <p:cNvPr id="38" name="TextBox 37"/>
            <p:cNvSpPr txBox="1"/>
            <p:nvPr/>
          </p:nvSpPr>
          <p:spPr>
            <a:xfrm>
              <a:off x="8239962" y="860943"/>
              <a:ext cx="446838" cy="307777"/>
            </a:xfrm>
            <a:prstGeom prst="rect">
              <a:avLst/>
            </a:prstGeom>
            <a:solidFill>
              <a:schemeClr val="tx1">
                <a:alpha val="0"/>
              </a:schemeClr>
            </a:solidFill>
          </p:spPr>
          <p:txBody>
            <a:bodyPr wrap="square" rtlCol="0">
              <a:spAutoFit/>
            </a:bodyPr>
            <a:lstStyle/>
            <a:p>
              <a:r>
                <a:rPr lang="de-DE" sz="1400" dirty="0">
                  <a:solidFill>
                    <a:srgbClr val="FFFFFF"/>
                  </a:solidFill>
                </a:rPr>
                <a:t>PIK</a:t>
              </a:r>
              <a:endParaRPr lang="en-US" sz="1400" dirty="0">
                <a:solidFill>
                  <a:srgbClr val="FFFFFF"/>
                </a:solidFill>
              </a:endParaRPr>
            </a:p>
          </p:txBody>
        </p:sp>
        <p:pic>
          <p:nvPicPr>
            <p:cNvPr id="39" name="Picture 38"/>
            <p:cNvPicPr>
              <a:picLocks noChangeAspect="1"/>
            </p:cNvPicPr>
            <p:nvPr/>
          </p:nvPicPr>
          <p:blipFill>
            <a:blip r:embed="rId6"/>
            <a:stretch>
              <a:fillRect/>
            </a:stretch>
          </p:blipFill>
          <p:spPr>
            <a:xfrm>
              <a:off x="7184633" y="1990207"/>
              <a:ext cx="282408" cy="340896"/>
            </a:xfrm>
            <a:prstGeom prst="rect">
              <a:avLst/>
            </a:prstGeom>
          </p:spPr>
        </p:pic>
        <p:pic>
          <p:nvPicPr>
            <p:cNvPr id="40" name="Picture 39"/>
            <p:cNvPicPr>
              <a:picLocks noChangeAspect="1"/>
            </p:cNvPicPr>
            <p:nvPr/>
          </p:nvPicPr>
          <p:blipFill>
            <a:blip r:embed="rId5"/>
            <a:stretch>
              <a:fillRect/>
            </a:stretch>
          </p:blipFill>
          <p:spPr>
            <a:xfrm>
              <a:off x="7467041" y="2106565"/>
              <a:ext cx="404973" cy="207624"/>
            </a:xfrm>
            <a:prstGeom prst="rect">
              <a:avLst/>
            </a:prstGeom>
          </p:spPr>
        </p:pic>
        <p:pic>
          <p:nvPicPr>
            <p:cNvPr id="41" name="Picture 40"/>
            <p:cNvPicPr>
              <a:picLocks noChangeAspect="1"/>
            </p:cNvPicPr>
            <p:nvPr/>
          </p:nvPicPr>
          <p:blipFill>
            <a:blip r:embed="rId5"/>
            <a:stretch>
              <a:fillRect/>
            </a:stretch>
          </p:blipFill>
          <p:spPr>
            <a:xfrm>
              <a:off x="7702032" y="1022924"/>
              <a:ext cx="404973" cy="207624"/>
            </a:xfrm>
            <a:prstGeom prst="rect">
              <a:avLst/>
            </a:prstGeom>
          </p:spPr>
        </p:pic>
        <p:sp>
          <p:nvSpPr>
            <p:cNvPr id="42" name="TextBox 41"/>
            <p:cNvSpPr txBox="1"/>
            <p:nvPr/>
          </p:nvSpPr>
          <p:spPr>
            <a:xfrm>
              <a:off x="7365693" y="1989498"/>
              <a:ext cx="672677" cy="307777"/>
            </a:xfrm>
            <a:prstGeom prst="rect">
              <a:avLst/>
            </a:prstGeom>
            <a:solidFill>
              <a:schemeClr val="tx1">
                <a:alpha val="5000"/>
              </a:schemeClr>
            </a:solidFill>
          </p:spPr>
          <p:txBody>
            <a:bodyPr wrap="square" rtlCol="0">
              <a:spAutoFit/>
            </a:bodyPr>
            <a:lstStyle/>
            <a:p>
              <a:r>
                <a:rPr lang="de-DE" sz="1400" dirty="0">
                  <a:solidFill>
                    <a:srgbClr val="FFFFFF"/>
                  </a:solidFill>
                </a:rPr>
                <a:t>FRM2</a:t>
              </a:r>
              <a:endParaRPr lang="en-US" sz="1400" dirty="0">
                <a:solidFill>
                  <a:srgbClr val="FFFFFF"/>
                </a:solidFill>
              </a:endParaRPr>
            </a:p>
          </p:txBody>
        </p:sp>
        <p:sp>
          <p:nvSpPr>
            <p:cNvPr id="43" name="TextBox 42"/>
            <p:cNvSpPr txBox="1"/>
            <p:nvPr/>
          </p:nvSpPr>
          <p:spPr>
            <a:xfrm>
              <a:off x="7592005" y="899282"/>
              <a:ext cx="446838" cy="307777"/>
            </a:xfrm>
            <a:prstGeom prst="rect">
              <a:avLst/>
            </a:prstGeom>
            <a:solidFill>
              <a:schemeClr val="tx1">
                <a:alpha val="0"/>
              </a:schemeClr>
            </a:solidFill>
          </p:spPr>
          <p:txBody>
            <a:bodyPr wrap="square" rtlCol="0">
              <a:spAutoFit/>
            </a:bodyPr>
            <a:lstStyle/>
            <a:p>
              <a:r>
                <a:rPr lang="ru-RU" sz="1400" dirty="0">
                  <a:solidFill>
                    <a:srgbClr val="FFFFFF"/>
                  </a:solidFill>
                </a:rPr>
                <a:t>Е</a:t>
              </a:r>
              <a:r>
                <a:rPr lang="de-DE" sz="1400" dirty="0">
                  <a:solidFill>
                    <a:srgbClr val="FFFFFF"/>
                  </a:solidFill>
                </a:rPr>
                <a:t>SS</a:t>
              </a:r>
              <a:endParaRPr lang="en-US" sz="1400" dirty="0">
                <a:solidFill>
                  <a:srgbClr val="FFFFFF"/>
                </a:solidFill>
              </a:endParaRPr>
            </a:p>
          </p:txBody>
        </p:sp>
        <p:sp>
          <p:nvSpPr>
            <p:cNvPr id="44" name="TextBox 43"/>
            <p:cNvSpPr txBox="1"/>
            <p:nvPr/>
          </p:nvSpPr>
          <p:spPr>
            <a:xfrm>
              <a:off x="8285914" y="1755561"/>
              <a:ext cx="731577" cy="307777"/>
            </a:xfrm>
            <a:prstGeom prst="rect">
              <a:avLst/>
            </a:prstGeom>
            <a:solidFill>
              <a:schemeClr val="tx1">
                <a:alpha val="0"/>
              </a:schemeClr>
            </a:solidFill>
          </p:spPr>
          <p:txBody>
            <a:bodyPr wrap="square" rtlCol="0">
              <a:spAutoFit/>
            </a:bodyPr>
            <a:lstStyle/>
            <a:p>
              <a:r>
                <a:rPr lang="de-DE" sz="1400" dirty="0">
                  <a:solidFill>
                    <a:srgbClr val="FFFFFF"/>
                  </a:solidFill>
                </a:rPr>
                <a:t>DUBNA</a:t>
              </a:r>
              <a:endParaRPr lang="en-US" sz="1400" dirty="0">
                <a:solidFill>
                  <a:srgbClr val="FFFFFF"/>
                </a:solidFill>
              </a:endParaRPr>
            </a:p>
          </p:txBody>
        </p:sp>
        <p:sp>
          <p:nvSpPr>
            <p:cNvPr id="45" name="Rectangle 44"/>
            <p:cNvSpPr/>
            <p:nvPr/>
          </p:nvSpPr>
          <p:spPr>
            <a:xfrm>
              <a:off x="4970767" y="710433"/>
              <a:ext cx="808635" cy="461665"/>
            </a:xfrm>
            <a:prstGeom prst="rect">
              <a:avLst/>
            </a:prstGeom>
          </p:spPr>
          <p:txBody>
            <a:bodyPr wrap="none">
              <a:spAutoFit/>
            </a:bodyPr>
            <a:lstStyle/>
            <a:p>
              <a:r>
                <a:rPr lang="en-US" sz="2400" b="1" dirty="0">
                  <a:solidFill>
                    <a:schemeClr val="bg1"/>
                  </a:solidFill>
                  <a:effectLst>
                    <a:outerShdw blurRad="38100" dist="38100" dir="2700000" algn="tl">
                      <a:srgbClr val="000000">
                        <a:alpha val="43137"/>
                      </a:srgbClr>
                    </a:outerShdw>
                  </a:effectLst>
                </a:rPr>
                <a:t>2036</a:t>
              </a:r>
              <a:endParaRPr lang="en-US" sz="2400" dirty="0">
                <a:solidFill>
                  <a:schemeClr val="bg1"/>
                </a:solidFill>
              </a:endParaRPr>
            </a:p>
          </p:txBody>
        </p:sp>
      </p:grpSp>
      <p:grpSp>
        <p:nvGrpSpPr>
          <p:cNvPr id="46" name="Group 45"/>
          <p:cNvGrpSpPr/>
          <p:nvPr/>
        </p:nvGrpSpPr>
        <p:grpSpPr>
          <a:xfrm>
            <a:off x="374308" y="735162"/>
            <a:ext cx="4055551" cy="2978462"/>
            <a:chOff x="374308" y="1425276"/>
            <a:chExt cx="4055551" cy="2978462"/>
          </a:xfrm>
        </p:grpSpPr>
        <p:pic>
          <p:nvPicPr>
            <p:cNvPr id="47" name="Рисунок 5">
              <a:extLst>
                <a:ext uri="{FF2B5EF4-FFF2-40B4-BE49-F238E27FC236}">
                  <a16:creationId xmlns:a16="http://schemas.microsoft.com/office/drawing/2014/main" xmlns="" id="{8B6F742E-2436-447F-85B2-B10EE3E24FD8}"/>
                </a:ext>
              </a:extLst>
            </p:cNvPr>
            <p:cNvPicPr>
              <a:picLocks noChangeAspect="1"/>
            </p:cNvPicPr>
            <p:nvPr/>
          </p:nvPicPr>
          <p:blipFill rotWithShape="1">
            <a:blip r:embed="rId7"/>
            <a:srcRect t="13918"/>
            <a:stretch/>
          </p:blipFill>
          <p:spPr>
            <a:xfrm>
              <a:off x="374308" y="1425276"/>
              <a:ext cx="3970332" cy="2978462"/>
            </a:xfrm>
            <a:prstGeom prst="rect">
              <a:avLst/>
            </a:prstGeom>
          </p:spPr>
        </p:pic>
        <p:sp>
          <p:nvSpPr>
            <p:cNvPr id="48" name="Rectangle 47"/>
            <p:cNvSpPr/>
            <p:nvPr/>
          </p:nvSpPr>
          <p:spPr>
            <a:xfrm>
              <a:off x="457200" y="1436502"/>
              <a:ext cx="808635" cy="461665"/>
            </a:xfrm>
            <a:prstGeom prst="rect">
              <a:avLst/>
            </a:prstGeom>
          </p:spPr>
          <p:txBody>
            <a:bodyPr wrap="none">
              <a:spAutoFit/>
            </a:bodyPr>
            <a:lstStyle/>
            <a:p>
              <a:r>
                <a:rPr lang="en-US" sz="2400" b="1" dirty="0">
                  <a:solidFill>
                    <a:schemeClr val="bg1"/>
                  </a:solidFill>
                  <a:effectLst>
                    <a:outerShdw blurRad="38100" dist="38100" dir="2700000" algn="tl">
                      <a:srgbClr val="000000">
                        <a:alpha val="43137"/>
                      </a:srgbClr>
                    </a:outerShdw>
                  </a:effectLst>
                </a:rPr>
                <a:t>2019</a:t>
              </a:r>
              <a:endParaRPr lang="en-US" sz="2400" dirty="0">
                <a:solidFill>
                  <a:schemeClr val="bg1"/>
                </a:solidFill>
              </a:endParaRPr>
            </a:p>
          </p:txBody>
        </p:sp>
        <p:sp>
          <p:nvSpPr>
            <p:cNvPr id="49" name="TextBox 48"/>
            <p:cNvSpPr txBox="1"/>
            <p:nvPr/>
          </p:nvSpPr>
          <p:spPr>
            <a:xfrm>
              <a:off x="1582634" y="2937760"/>
              <a:ext cx="419847" cy="307777"/>
            </a:xfrm>
            <a:prstGeom prst="rect">
              <a:avLst/>
            </a:prstGeom>
            <a:noFill/>
          </p:spPr>
          <p:txBody>
            <a:bodyPr wrap="square" rtlCol="0">
              <a:spAutoFit/>
            </a:bodyPr>
            <a:lstStyle/>
            <a:p>
              <a:r>
                <a:rPr lang="de-DE" sz="1400" dirty="0">
                  <a:solidFill>
                    <a:srgbClr val="FFFFFF"/>
                  </a:solidFill>
                </a:rPr>
                <a:t>ILL</a:t>
              </a:r>
              <a:endParaRPr lang="en-US" sz="1400" dirty="0">
                <a:solidFill>
                  <a:srgbClr val="FFFFFF"/>
                </a:solidFill>
              </a:endParaRPr>
            </a:p>
          </p:txBody>
        </p:sp>
        <p:sp>
          <p:nvSpPr>
            <p:cNvPr id="50" name="Rectangle 49"/>
            <p:cNvSpPr/>
            <p:nvPr/>
          </p:nvSpPr>
          <p:spPr>
            <a:xfrm>
              <a:off x="1531482" y="2206177"/>
              <a:ext cx="204682" cy="15328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429881" y="2127258"/>
              <a:ext cx="504948" cy="307777"/>
            </a:xfrm>
            <a:prstGeom prst="rect">
              <a:avLst/>
            </a:prstGeom>
            <a:solidFill>
              <a:schemeClr val="tx1">
                <a:alpha val="5000"/>
              </a:schemeClr>
            </a:solidFill>
          </p:spPr>
          <p:txBody>
            <a:bodyPr wrap="square" rtlCol="0">
              <a:spAutoFit/>
            </a:bodyPr>
            <a:lstStyle/>
            <a:p>
              <a:r>
                <a:rPr lang="de-DE" sz="1400" dirty="0">
                  <a:solidFill>
                    <a:srgbClr val="FFFFFF"/>
                  </a:solidFill>
                </a:rPr>
                <a:t>ISIS</a:t>
              </a:r>
              <a:endParaRPr lang="en-US" sz="1400" dirty="0">
                <a:solidFill>
                  <a:srgbClr val="FFFFFF"/>
                </a:solidFill>
              </a:endParaRPr>
            </a:p>
          </p:txBody>
        </p:sp>
        <p:sp>
          <p:nvSpPr>
            <p:cNvPr id="52" name="Rectangle 51"/>
            <p:cNvSpPr/>
            <p:nvPr/>
          </p:nvSpPr>
          <p:spPr>
            <a:xfrm>
              <a:off x="2822421" y="2809551"/>
              <a:ext cx="331416" cy="15328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2822421" y="2679612"/>
              <a:ext cx="672677" cy="307777"/>
            </a:xfrm>
            <a:prstGeom prst="rect">
              <a:avLst/>
            </a:prstGeom>
            <a:solidFill>
              <a:schemeClr val="tx1">
                <a:alpha val="5000"/>
              </a:schemeClr>
            </a:solidFill>
          </p:spPr>
          <p:txBody>
            <a:bodyPr wrap="square" rtlCol="0">
              <a:spAutoFit/>
            </a:bodyPr>
            <a:lstStyle/>
            <a:p>
              <a:r>
                <a:rPr lang="de-DE" sz="1400" dirty="0">
                  <a:solidFill>
                    <a:srgbClr val="FFFFFF"/>
                  </a:solidFill>
                </a:rPr>
                <a:t>FRM2</a:t>
              </a:r>
              <a:endParaRPr lang="en-US" sz="1400" dirty="0">
                <a:solidFill>
                  <a:srgbClr val="FFFFFF"/>
                </a:solidFill>
              </a:endParaRPr>
            </a:p>
          </p:txBody>
        </p:sp>
        <p:pic>
          <p:nvPicPr>
            <p:cNvPr id="54" name="Picture 53"/>
            <p:cNvPicPr>
              <a:picLocks noChangeAspect="1"/>
            </p:cNvPicPr>
            <p:nvPr/>
          </p:nvPicPr>
          <p:blipFill>
            <a:blip r:embed="rId6"/>
            <a:stretch>
              <a:fillRect/>
            </a:stretch>
          </p:blipFill>
          <p:spPr>
            <a:xfrm>
              <a:off x="2633408" y="2663407"/>
              <a:ext cx="282408" cy="340896"/>
            </a:xfrm>
            <a:prstGeom prst="rect">
              <a:avLst/>
            </a:prstGeom>
          </p:spPr>
        </p:pic>
        <p:pic>
          <p:nvPicPr>
            <p:cNvPr id="55" name="Picture 54"/>
            <p:cNvPicPr>
              <a:picLocks noChangeAspect="1"/>
            </p:cNvPicPr>
            <p:nvPr/>
          </p:nvPicPr>
          <p:blipFill>
            <a:blip r:embed="rId5"/>
            <a:stretch>
              <a:fillRect/>
            </a:stretch>
          </p:blipFill>
          <p:spPr>
            <a:xfrm>
              <a:off x="3918677" y="1881477"/>
              <a:ext cx="404973" cy="207624"/>
            </a:xfrm>
            <a:prstGeom prst="rect">
              <a:avLst/>
            </a:prstGeom>
          </p:spPr>
        </p:pic>
        <p:sp>
          <p:nvSpPr>
            <p:cNvPr id="56" name="TextBox 55"/>
            <p:cNvSpPr txBox="1"/>
            <p:nvPr/>
          </p:nvSpPr>
          <p:spPr>
            <a:xfrm>
              <a:off x="3698282" y="1840473"/>
              <a:ext cx="731577" cy="307777"/>
            </a:xfrm>
            <a:prstGeom prst="rect">
              <a:avLst/>
            </a:prstGeom>
            <a:solidFill>
              <a:schemeClr val="tx1">
                <a:alpha val="0"/>
              </a:schemeClr>
            </a:solidFill>
          </p:spPr>
          <p:txBody>
            <a:bodyPr wrap="square" rtlCol="0">
              <a:spAutoFit/>
            </a:bodyPr>
            <a:lstStyle/>
            <a:p>
              <a:r>
                <a:rPr lang="de-DE" sz="1400" dirty="0">
                  <a:solidFill>
                    <a:srgbClr val="FFFFFF"/>
                  </a:solidFill>
                </a:rPr>
                <a:t>DUBNA</a:t>
              </a:r>
              <a:endParaRPr lang="en-US" sz="1400" dirty="0">
                <a:solidFill>
                  <a:srgbClr val="FFFFFF"/>
                </a:solidFill>
              </a:endParaRPr>
            </a:p>
          </p:txBody>
        </p:sp>
      </p:grpSp>
      <p:sp>
        <p:nvSpPr>
          <p:cNvPr id="60" name="Right Arrow 59"/>
          <p:cNvSpPr/>
          <p:nvPr/>
        </p:nvSpPr>
        <p:spPr>
          <a:xfrm>
            <a:off x="2737823" y="5214604"/>
            <a:ext cx="397926" cy="2332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6"/>
          <a:stretch>
            <a:fillRect/>
          </a:stretch>
        </p:blipFill>
        <p:spPr>
          <a:xfrm>
            <a:off x="8393655" y="1231514"/>
            <a:ext cx="520602" cy="628422"/>
          </a:xfrm>
          <a:prstGeom prst="rect">
            <a:avLst/>
          </a:prstGeom>
        </p:spPr>
      </p:pic>
      <p:sp>
        <p:nvSpPr>
          <p:cNvPr id="32" name="TextBox 31"/>
          <p:cNvSpPr txBox="1"/>
          <p:nvPr/>
        </p:nvSpPr>
        <p:spPr>
          <a:xfrm>
            <a:off x="7140057" y="4299725"/>
            <a:ext cx="903895" cy="369332"/>
          </a:xfrm>
          <a:prstGeom prst="rect">
            <a:avLst/>
          </a:prstGeom>
          <a:solidFill>
            <a:srgbClr val="FFFF00"/>
          </a:solidFill>
        </p:spPr>
        <p:txBody>
          <a:bodyPr wrap="square" rtlCol="0">
            <a:spAutoFit/>
          </a:bodyPr>
          <a:lstStyle/>
          <a:p>
            <a:r>
              <a:rPr lang="en-US" b="1" dirty="0" smtClean="0">
                <a:solidFill>
                  <a:srgbClr val="FF0000"/>
                </a:solidFill>
              </a:rPr>
              <a:t>DNS-IV</a:t>
            </a:r>
            <a:endParaRPr lang="en-US" b="1" dirty="0" smtClean="0">
              <a:solidFill>
                <a:srgbClr val="FF0000"/>
              </a:solidFill>
            </a:endParaRPr>
          </a:p>
        </p:txBody>
      </p:sp>
      <p:sp>
        <p:nvSpPr>
          <p:cNvPr id="5" name="Trapezoid 4"/>
          <p:cNvSpPr/>
          <p:nvPr/>
        </p:nvSpPr>
        <p:spPr>
          <a:xfrm>
            <a:off x="6256080" y="4272505"/>
            <a:ext cx="426694" cy="469624"/>
          </a:xfrm>
          <a:prstGeom prst="trapezoid">
            <a:avLst>
              <a:gd name="adj" fmla="val 3342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463801" y="4272505"/>
            <a:ext cx="218973" cy="469624"/>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flipH="1">
            <a:off x="6596065" y="4484391"/>
            <a:ext cx="489721" cy="0"/>
          </a:xfrm>
          <a:prstGeom prst="straightConnector1">
            <a:avLst/>
          </a:prstGeom>
          <a:ln w="952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769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1000" tmFilter="0, 0; .2, .5; .8, .5; 1, 0"/>
                                        <p:tgtEl>
                                          <p:spTgt spid="37"/>
                                        </p:tgtEl>
                                      </p:cBhvr>
                                    </p:animEffect>
                                    <p:animScale>
                                      <p:cBhvr>
                                        <p:cTn id="7" dur="50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06" y="580710"/>
            <a:ext cx="6449350" cy="830997"/>
          </a:xfrm>
          <a:prstGeom prst="rect">
            <a:avLst/>
          </a:prstGeom>
          <a:solidFill>
            <a:schemeClr val="accent6">
              <a:lumMod val="40000"/>
              <a:lumOff val="60000"/>
            </a:schemeClr>
          </a:solidFill>
        </p:spPr>
        <p:txBody>
          <a:bodyPr wrap="square">
            <a:spAutoFit/>
          </a:bodyPr>
          <a:lstStyle/>
          <a:p>
            <a:pPr algn="ctr"/>
            <a:r>
              <a:rPr lang="en-GB" sz="2400" b="1" dirty="0">
                <a:effectLst>
                  <a:outerShdw blurRad="38100" dist="38100" dir="2700000" algn="tl">
                    <a:srgbClr val="000000">
                      <a:alpha val="43137"/>
                    </a:srgbClr>
                  </a:outerShdw>
                </a:effectLst>
              </a:rPr>
              <a:t>DNS-IV - not just another neutron source, </a:t>
            </a:r>
            <a:endParaRPr lang="en-GB" sz="2400" b="1" dirty="0" smtClean="0">
              <a:effectLst>
                <a:outerShdw blurRad="38100" dist="38100" dir="2700000" algn="tl">
                  <a:srgbClr val="000000">
                    <a:alpha val="43137"/>
                  </a:srgbClr>
                </a:outerShdw>
              </a:effectLst>
            </a:endParaRPr>
          </a:p>
          <a:p>
            <a:pPr algn="ctr"/>
            <a:r>
              <a:rPr lang="en-GB" sz="2400" b="1" dirty="0" smtClean="0">
                <a:effectLst>
                  <a:outerShdw blurRad="38100" dist="38100" dir="2700000" algn="tl">
                    <a:srgbClr val="000000">
                      <a:alpha val="43137"/>
                    </a:srgbClr>
                  </a:outerShdw>
                </a:effectLst>
              </a:rPr>
              <a:t>but </a:t>
            </a:r>
            <a:r>
              <a:rPr lang="en-GB" sz="2400" b="1" dirty="0">
                <a:effectLst>
                  <a:outerShdw blurRad="38100" dist="38100" dir="2700000" algn="tl">
                    <a:srgbClr val="000000">
                      <a:alpha val="43137"/>
                    </a:srgbClr>
                  </a:outerShdw>
                </a:effectLst>
              </a:rPr>
              <a:t>one of the best in the world! </a:t>
            </a:r>
          </a:p>
        </p:txBody>
      </p:sp>
      <p:sp>
        <p:nvSpPr>
          <p:cNvPr id="2" name="Title 1"/>
          <p:cNvSpPr>
            <a:spLocks noGrp="1"/>
          </p:cNvSpPr>
          <p:nvPr>
            <p:ph type="title"/>
          </p:nvPr>
        </p:nvSpPr>
        <p:spPr>
          <a:xfrm>
            <a:off x="1693895" y="-124064"/>
            <a:ext cx="6760356" cy="832996"/>
          </a:xfrm>
        </p:spPr>
        <p:txBody>
          <a:bodyPr>
            <a:normAutofit/>
          </a:bodyPr>
          <a:lstStyle/>
          <a:p>
            <a:r>
              <a:rPr lang="en-GB" sz="3200" dirty="0">
                <a:solidFill>
                  <a:srgbClr val="FF0000"/>
                </a:solidFill>
              </a:rPr>
              <a:t>New </a:t>
            </a:r>
            <a:r>
              <a:rPr lang="en-GB" sz="3200" dirty="0" err="1">
                <a:solidFill>
                  <a:srgbClr val="FF0000"/>
                </a:solidFill>
              </a:rPr>
              <a:t>Dubna</a:t>
            </a:r>
            <a:r>
              <a:rPr lang="en-GB" sz="3200" dirty="0">
                <a:solidFill>
                  <a:srgbClr val="FF0000"/>
                </a:solidFill>
              </a:rPr>
              <a:t> neutron source</a:t>
            </a:r>
          </a:p>
        </p:txBody>
      </p:sp>
      <p:sp>
        <p:nvSpPr>
          <p:cNvPr id="8" name="Content Placeholder 2"/>
          <p:cNvSpPr txBox="1">
            <a:spLocks/>
          </p:cNvSpPr>
          <p:nvPr/>
        </p:nvSpPr>
        <p:spPr>
          <a:xfrm>
            <a:off x="111833" y="1466479"/>
            <a:ext cx="8420818" cy="37877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800" b="1" u="sng" dirty="0">
                <a:effectLst>
                  <a:outerShdw blurRad="38100" dist="38100" dir="2700000" algn="tl">
                    <a:srgbClr val="000000">
                      <a:alpha val="43137"/>
                    </a:srgbClr>
                  </a:outerShdw>
                </a:effectLst>
              </a:rPr>
              <a:t>Pulsed neutron source:</a:t>
            </a:r>
            <a:r>
              <a:rPr lang="en-GB" sz="1800" b="1" dirty="0">
                <a:effectLst>
                  <a:outerShdw blurRad="38100" dist="38100" dir="2700000" algn="tl">
                    <a:srgbClr val="000000">
                      <a:alpha val="43137"/>
                    </a:srgbClr>
                  </a:outerShdw>
                </a:effectLst>
              </a:rPr>
              <a:t>  peak neutron flux instead of mean neutron flux.  </a:t>
            </a:r>
          </a:p>
        </p:txBody>
      </p:sp>
      <p:grpSp>
        <p:nvGrpSpPr>
          <p:cNvPr id="15" name="Group 14"/>
          <p:cNvGrpSpPr/>
          <p:nvPr/>
        </p:nvGrpSpPr>
        <p:grpSpPr>
          <a:xfrm>
            <a:off x="-164630" y="3573037"/>
            <a:ext cx="5973158" cy="3621412"/>
            <a:chOff x="-104396" y="4105903"/>
            <a:chExt cx="5973158" cy="3621412"/>
          </a:xfrm>
        </p:grpSpPr>
        <p:grpSp>
          <p:nvGrpSpPr>
            <p:cNvPr id="26" name="Group 25"/>
            <p:cNvGrpSpPr/>
            <p:nvPr/>
          </p:nvGrpSpPr>
          <p:grpSpPr>
            <a:xfrm>
              <a:off x="-104396" y="4105903"/>
              <a:ext cx="5816668" cy="3621412"/>
              <a:chOff x="395536" y="2910266"/>
              <a:chExt cx="7036360" cy="4335158"/>
            </a:xfrm>
          </p:grpSpPr>
          <p:sp>
            <p:nvSpPr>
              <p:cNvPr id="27" name="Rectangle 26"/>
              <p:cNvSpPr/>
              <p:nvPr/>
            </p:nvSpPr>
            <p:spPr>
              <a:xfrm>
                <a:off x="395536" y="3140968"/>
                <a:ext cx="3024336" cy="461665"/>
              </a:xfrm>
              <a:prstGeom prst="rect">
                <a:avLst/>
              </a:prstGeom>
            </p:spPr>
            <p:txBody>
              <a:bodyPr wrap="square">
                <a:spAutoFit/>
              </a:bodyPr>
              <a:lstStyle/>
              <a:p>
                <a:endParaRPr lang="en-US" sz="2400" dirty="0"/>
              </a:p>
            </p:txBody>
          </p:sp>
          <p:sp>
            <p:nvSpPr>
              <p:cNvPr id="28" name="Равнобедренный треугольник 7"/>
              <p:cNvSpPr/>
              <p:nvPr/>
            </p:nvSpPr>
            <p:spPr>
              <a:xfrm>
                <a:off x="3923928" y="3566128"/>
                <a:ext cx="342439" cy="27791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606" y="0"/>
                    </a:lnTo>
                    <a:lnTo>
                      <a:pt x="21600" y="21600"/>
                    </a:lnTo>
                    <a:close/>
                  </a:path>
                </a:pathLst>
              </a:custGeom>
              <a:solidFill>
                <a:srgbClr val="3366FF"/>
              </a:solidFill>
              <a:ln w="9525" cap="rnd" cmpd="sng">
                <a:solidFill>
                  <a:schemeClr val="tx1"/>
                </a:solidFill>
              </a:ln>
            </p:spPr>
            <p:txBody>
              <a:bodyPr lIns="45719" rIns="45719" anchor="ctr"/>
              <a:lstStyle/>
              <a:p>
                <a:pPr algn="ctr">
                  <a:defRPr>
                    <a:solidFill>
                      <a:srgbClr val="FFFFFF"/>
                    </a:solidFill>
                  </a:defRPr>
                </a:pPr>
                <a:endParaRPr/>
              </a:p>
            </p:txBody>
          </p:sp>
          <p:grpSp>
            <p:nvGrpSpPr>
              <p:cNvPr id="29" name="Group 28"/>
              <p:cNvGrpSpPr/>
              <p:nvPr/>
            </p:nvGrpSpPr>
            <p:grpSpPr>
              <a:xfrm>
                <a:off x="663144" y="2956882"/>
                <a:ext cx="6768752" cy="4288542"/>
                <a:chOff x="1691680" y="2956882"/>
                <a:chExt cx="6768752" cy="4288542"/>
              </a:xfrm>
            </p:grpSpPr>
            <p:grpSp>
              <p:nvGrpSpPr>
                <p:cNvPr id="31" name="Group 30"/>
                <p:cNvGrpSpPr/>
                <p:nvPr/>
              </p:nvGrpSpPr>
              <p:grpSpPr>
                <a:xfrm>
                  <a:off x="1691680" y="3240645"/>
                  <a:ext cx="6768752" cy="4004779"/>
                  <a:chOff x="2876370" y="2427226"/>
                  <a:chExt cx="6592174" cy="4430774"/>
                </a:xfrm>
              </p:grpSpPr>
              <p:grpSp>
                <p:nvGrpSpPr>
                  <p:cNvPr id="34" name="Group 33"/>
                  <p:cNvGrpSpPr/>
                  <p:nvPr/>
                </p:nvGrpSpPr>
                <p:grpSpPr>
                  <a:xfrm>
                    <a:off x="2876370" y="2427226"/>
                    <a:ext cx="6536177" cy="4430774"/>
                    <a:chOff x="763866" y="1954469"/>
                    <a:chExt cx="7924801" cy="5372101"/>
                  </a:xfrm>
                </p:grpSpPr>
                <p:pic>
                  <p:nvPicPr>
                    <p:cNvPr id="37" name="Picture 3" descr="Picture 3"/>
                    <p:cNvPicPr>
                      <a:picLocks noChangeAspect="1"/>
                    </p:cNvPicPr>
                    <p:nvPr/>
                  </p:nvPicPr>
                  <p:blipFill>
                    <a:blip r:embed="rId2">
                      <a:extLst/>
                    </a:blip>
                    <a:stretch>
                      <a:fillRect/>
                    </a:stretch>
                  </p:blipFill>
                  <p:spPr>
                    <a:xfrm>
                      <a:off x="763866" y="1954469"/>
                      <a:ext cx="7924801" cy="5372101"/>
                    </a:xfrm>
                    <a:prstGeom prst="rect">
                      <a:avLst/>
                    </a:prstGeom>
                    <a:ln w="12700">
                      <a:miter lim="400000"/>
                    </a:ln>
                  </p:spPr>
                </p:pic>
                <p:sp>
                  <p:nvSpPr>
                    <p:cNvPr id="39" name="Равнобедренный треугольник 8"/>
                    <p:cNvSpPr/>
                    <p:nvPr/>
                  </p:nvSpPr>
                  <p:spPr>
                    <a:xfrm>
                      <a:off x="5015299" y="2110539"/>
                      <a:ext cx="476049" cy="40222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603" y="0"/>
                          </a:lnTo>
                          <a:lnTo>
                            <a:pt x="21600" y="21600"/>
                          </a:lnTo>
                          <a:close/>
                        </a:path>
                      </a:pathLst>
                    </a:custGeom>
                    <a:solidFill>
                      <a:srgbClr val="0000FF">
                        <a:alpha val="33000"/>
                      </a:srgbClr>
                    </a:solidFill>
                    <a:ln w="15875" cap="rnd">
                      <a:solidFill>
                        <a:srgbClr val="9E8234"/>
                      </a:solidFill>
                    </a:ln>
                  </p:spPr>
                  <p:txBody>
                    <a:bodyPr lIns="45719" rIns="45719" anchor="ctr"/>
                    <a:lstStyle/>
                    <a:p>
                      <a:pPr algn="ctr">
                        <a:defRPr>
                          <a:solidFill>
                            <a:srgbClr val="FFFFFF"/>
                          </a:solidFill>
                        </a:defRPr>
                      </a:pPr>
                      <a:endParaRPr/>
                    </a:p>
                  </p:txBody>
                </p:sp>
              </p:grpSp>
              <p:sp>
                <p:nvSpPr>
                  <p:cNvPr id="35" name="Rectangle 34"/>
                  <p:cNvSpPr/>
                  <p:nvPr/>
                </p:nvSpPr>
                <p:spPr>
                  <a:xfrm>
                    <a:off x="7236296" y="3068960"/>
                    <a:ext cx="2232248" cy="172819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059832" y="6209928"/>
                    <a:ext cx="6192688" cy="603448"/>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TextBox 5"/>
                <p:cNvSpPr txBox="1"/>
                <p:nvPr/>
              </p:nvSpPr>
              <p:spPr>
                <a:xfrm>
                  <a:off x="5220072" y="2956882"/>
                  <a:ext cx="1393986" cy="4001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r>
                    <a:rPr sz="2000" dirty="0">
                      <a:solidFill>
                        <a:srgbClr val="0000FF"/>
                      </a:solidFill>
                    </a:rPr>
                    <a:t>IBR-2M</a:t>
                  </a:r>
                </a:p>
              </p:txBody>
            </p:sp>
          </p:grpSp>
          <p:sp>
            <p:nvSpPr>
              <p:cNvPr id="30" name="TextBox 29"/>
              <p:cNvSpPr txBox="1"/>
              <p:nvPr/>
            </p:nvSpPr>
            <p:spPr>
              <a:xfrm>
                <a:off x="2050171" y="4221089"/>
                <a:ext cx="881831" cy="368437"/>
              </a:xfrm>
              <a:prstGeom prst="rect">
                <a:avLst/>
              </a:prstGeom>
              <a:solidFill>
                <a:schemeClr val="bg1"/>
              </a:solidFill>
            </p:spPr>
            <p:txBody>
              <a:bodyPr wrap="none" rtlCol="0">
                <a:spAutoFit/>
              </a:bodyPr>
              <a:lstStyle/>
              <a:p>
                <a:r>
                  <a:rPr lang="de-DE" sz="1400" dirty="0"/>
                  <a:t> </a:t>
                </a:r>
                <a:r>
                  <a:rPr lang="el-GR" sz="1400" dirty="0"/>
                  <a:t>λ</a:t>
                </a:r>
                <a:r>
                  <a:rPr lang="en-US" sz="1400" dirty="0"/>
                  <a:t>=1.5Å</a:t>
                </a:r>
              </a:p>
            </p:txBody>
          </p:sp>
          <p:sp>
            <p:nvSpPr>
              <p:cNvPr id="41" name="TextBox 40"/>
              <p:cNvSpPr txBox="1"/>
              <p:nvPr/>
            </p:nvSpPr>
            <p:spPr>
              <a:xfrm>
                <a:off x="4010792" y="2910266"/>
                <a:ext cx="1133260" cy="442124"/>
              </a:xfrm>
              <a:prstGeom prst="rect">
                <a:avLst/>
              </a:prstGeom>
              <a:solidFill>
                <a:schemeClr val="bg1"/>
              </a:solidFill>
            </p:spPr>
            <p:txBody>
              <a:bodyPr wrap="square" rtlCol="0">
                <a:spAutoFit/>
              </a:bodyPr>
              <a:lstStyle/>
              <a:p>
                <a:r>
                  <a:rPr lang="de-DE" dirty="0"/>
                  <a:t>       </a:t>
                </a:r>
                <a:endParaRPr lang="en-US" dirty="0"/>
              </a:p>
            </p:txBody>
          </p:sp>
          <p:sp>
            <p:nvSpPr>
              <p:cNvPr id="42" name="TextBox 41"/>
              <p:cNvSpPr txBox="1"/>
              <p:nvPr/>
            </p:nvSpPr>
            <p:spPr>
              <a:xfrm>
                <a:off x="4407343" y="3246058"/>
                <a:ext cx="1025826" cy="405280"/>
              </a:xfrm>
              <a:prstGeom prst="rect">
                <a:avLst/>
              </a:prstGeom>
              <a:noFill/>
            </p:spPr>
            <p:txBody>
              <a:bodyPr wrap="square" rtlCol="0">
                <a:spAutoFit/>
              </a:bodyPr>
              <a:lstStyle/>
              <a:p>
                <a:r>
                  <a:rPr lang="de-DE" sz="1600" dirty="0"/>
                  <a:t> </a:t>
                </a:r>
                <a:r>
                  <a:rPr lang="de-DE" sz="1600" dirty="0">
                    <a:solidFill>
                      <a:schemeClr val="accent4">
                        <a:lumMod val="75000"/>
                      </a:schemeClr>
                    </a:solidFill>
                  </a:rPr>
                  <a:t>IBR-2M</a:t>
                </a:r>
                <a:endParaRPr lang="en-US" sz="1600" dirty="0">
                  <a:solidFill>
                    <a:schemeClr val="accent4">
                      <a:lumMod val="75000"/>
                    </a:schemeClr>
                  </a:solidFill>
                </a:endParaRPr>
              </a:p>
            </p:txBody>
          </p:sp>
          <p:sp>
            <p:nvSpPr>
              <p:cNvPr id="43" name="TextBox 42"/>
              <p:cNvSpPr txBox="1"/>
              <p:nvPr/>
            </p:nvSpPr>
            <p:spPr>
              <a:xfrm>
                <a:off x="2932001" y="3809409"/>
                <a:ext cx="1259534" cy="405280"/>
              </a:xfrm>
              <a:prstGeom prst="rect">
                <a:avLst/>
              </a:prstGeom>
              <a:solidFill>
                <a:schemeClr val="bg1"/>
              </a:solidFill>
            </p:spPr>
            <p:txBody>
              <a:bodyPr wrap="square" rtlCol="0">
                <a:spAutoFit/>
              </a:bodyPr>
              <a:lstStyle/>
              <a:p>
                <a:r>
                  <a:rPr lang="de-DE" sz="1600" dirty="0"/>
                  <a:t> </a:t>
                </a:r>
                <a:r>
                  <a:rPr lang="de-DE" sz="1600" dirty="0">
                    <a:solidFill>
                      <a:schemeClr val="accent5">
                        <a:lumMod val="50000"/>
                      </a:schemeClr>
                    </a:solidFill>
                  </a:rPr>
                  <a:t>ESS   </a:t>
                </a:r>
                <a:endParaRPr lang="en-US" sz="1600" dirty="0">
                  <a:solidFill>
                    <a:schemeClr val="accent5">
                      <a:lumMod val="50000"/>
                    </a:schemeClr>
                  </a:solidFill>
                </a:endParaRPr>
              </a:p>
            </p:txBody>
          </p:sp>
        </p:grpSp>
        <p:sp>
          <p:nvSpPr>
            <p:cNvPr id="12" name="Rectangle 11"/>
            <p:cNvSpPr/>
            <p:nvPr/>
          </p:nvSpPr>
          <p:spPr>
            <a:xfrm>
              <a:off x="4361018" y="6519446"/>
              <a:ext cx="1507744" cy="338554"/>
            </a:xfrm>
            <a:prstGeom prst="rect">
              <a:avLst/>
            </a:prstGeom>
          </p:spPr>
          <p:txBody>
            <a:bodyPr wrap="none">
              <a:spAutoFit/>
            </a:bodyPr>
            <a:lstStyle/>
            <a:p>
              <a:r>
                <a:rPr lang="en-GB" sz="1600" dirty="0">
                  <a:solidFill>
                    <a:schemeClr val="accent6">
                      <a:lumMod val="75000"/>
                    </a:schemeClr>
                  </a:solidFill>
                </a:rPr>
                <a:t>Mean flux of ILL</a:t>
              </a:r>
              <a:endParaRPr lang="en-US" sz="1600" dirty="0">
                <a:solidFill>
                  <a:schemeClr val="accent6">
                    <a:lumMod val="75000"/>
                  </a:schemeClr>
                </a:solidFill>
              </a:endParaRPr>
            </a:p>
          </p:txBody>
        </p:sp>
      </p:grpSp>
      <p:sp>
        <p:nvSpPr>
          <p:cNvPr id="40" name="Content Placeholder 2"/>
          <p:cNvSpPr txBox="1">
            <a:spLocks/>
          </p:cNvSpPr>
          <p:nvPr/>
        </p:nvSpPr>
        <p:spPr>
          <a:xfrm>
            <a:off x="-97642" y="1882122"/>
            <a:ext cx="6307547" cy="14026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14375" indent="-357188">
              <a:buFont typeface="Symbol" charset="0"/>
              <a:buChar char=""/>
              <a:tabLst>
                <a:tab pos="357188" algn="l"/>
              </a:tabLst>
            </a:pPr>
            <a:r>
              <a:rPr lang="en-GB" sz="1800" b="1" dirty="0">
                <a:effectLst>
                  <a:outerShdw blurRad="38100" dist="38100" dir="2700000" algn="tl">
                    <a:srgbClr val="000000">
                      <a:alpha val="43137"/>
                    </a:srgbClr>
                  </a:outerShdw>
                </a:effectLst>
              </a:rPr>
              <a:t>significant gain in the instrument performance</a:t>
            </a:r>
          </a:p>
          <a:p>
            <a:pPr marL="714375" indent="-357188">
              <a:buFont typeface="Symbol" charset="0"/>
              <a:buChar char=""/>
              <a:tabLst>
                <a:tab pos="357188" algn="l"/>
              </a:tabLst>
            </a:pPr>
            <a:r>
              <a:rPr lang="en-GB" sz="1800" b="1" dirty="0">
                <a:effectLst>
                  <a:outerShdw blurRad="38100" dist="38100" dir="2700000" algn="tl">
                    <a:srgbClr val="000000">
                      <a:alpha val="43137"/>
                    </a:srgbClr>
                  </a:outerShdw>
                </a:effectLst>
              </a:rPr>
              <a:t>All neutron sources built during last two decades are pulsed sources  (ISIS-2 (UK), J-PARC (Japan), SNS (USA).</a:t>
            </a:r>
          </a:p>
          <a:p>
            <a:pPr marL="714375" indent="-357188">
              <a:buFont typeface="Symbol" charset="0"/>
              <a:buChar char=""/>
              <a:tabLst>
                <a:tab pos="357188" algn="l"/>
              </a:tabLst>
            </a:pPr>
            <a:r>
              <a:rPr lang="en-GB" sz="1800" b="1" dirty="0">
                <a:effectLst>
                  <a:outerShdw blurRad="38100" dist="38100" dir="2700000" algn="tl">
                    <a:srgbClr val="000000">
                      <a:alpha val="43137"/>
                    </a:srgbClr>
                  </a:outerShdw>
                </a:effectLst>
              </a:rPr>
              <a:t> European Spallation Source (ESS) </a:t>
            </a:r>
            <a:r>
              <a:rPr lang="mr-IN" sz="1800" b="1" dirty="0">
                <a:effectLst>
                  <a:outerShdw blurRad="38100" dist="38100" dir="2700000" algn="tl">
                    <a:srgbClr val="000000">
                      <a:alpha val="43137"/>
                    </a:srgbClr>
                  </a:outerShdw>
                </a:effectLst>
              </a:rPr>
              <a:t>–</a:t>
            </a:r>
            <a:r>
              <a:rPr lang="en-GB" sz="1800" b="1" dirty="0">
                <a:effectLst>
                  <a:outerShdw blurRad="38100" dist="38100" dir="2700000" algn="tl">
                    <a:srgbClr val="000000">
                      <a:alpha val="43137"/>
                    </a:srgbClr>
                  </a:outerShdw>
                </a:effectLst>
              </a:rPr>
              <a:t> the most advanced neutron source (to be operational in 2024) </a:t>
            </a:r>
          </a:p>
          <a:p>
            <a:pPr marL="0" indent="0">
              <a:buFont typeface="Arial"/>
              <a:buNone/>
            </a:pPr>
            <a:endParaRPr lang="en-GB" sz="1800" b="1" dirty="0">
              <a:effectLst>
                <a:outerShdw blurRad="38100" dist="38100" dir="2700000" algn="tl">
                  <a:srgbClr val="000000">
                    <a:alpha val="43137"/>
                  </a:srgbClr>
                </a:outerShdw>
              </a:effectLst>
            </a:endParaRPr>
          </a:p>
        </p:txBody>
      </p:sp>
      <p:grpSp>
        <p:nvGrpSpPr>
          <p:cNvPr id="58" name="Group 57"/>
          <p:cNvGrpSpPr/>
          <p:nvPr/>
        </p:nvGrpSpPr>
        <p:grpSpPr>
          <a:xfrm>
            <a:off x="6002710" y="1893112"/>
            <a:ext cx="3158870" cy="2066869"/>
            <a:chOff x="169709" y="3140343"/>
            <a:chExt cx="3896886" cy="2066869"/>
          </a:xfrm>
        </p:grpSpPr>
        <p:grpSp>
          <p:nvGrpSpPr>
            <p:cNvPr id="59" name="Group 58"/>
            <p:cNvGrpSpPr/>
            <p:nvPr/>
          </p:nvGrpSpPr>
          <p:grpSpPr>
            <a:xfrm>
              <a:off x="169709" y="3140343"/>
              <a:ext cx="3896886" cy="1937775"/>
              <a:chOff x="1197362" y="3204571"/>
              <a:chExt cx="4338630" cy="1984924"/>
            </a:xfrm>
          </p:grpSpPr>
          <p:sp>
            <p:nvSpPr>
              <p:cNvPr id="62" name="TextBox 61"/>
              <p:cNvSpPr txBox="1"/>
              <p:nvPr/>
            </p:nvSpPr>
            <p:spPr>
              <a:xfrm>
                <a:off x="5171538" y="4811177"/>
                <a:ext cx="364454" cy="378318"/>
              </a:xfrm>
              <a:prstGeom prst="rect">
                <a:avLst/>
              </a:prstGeom>
              <a:noFill/>
            </p:spPr>
            <p:txBody>
              <a:bodyPr wrap="none" rtlCol="0">
                <a:spAutoFit/>
              </a:bodyPr>
              <a:lstStyle/>
              <a:p>
                <a:r>
                  <a:rPr lang="en-US" i="1" dirty="0">
                    <a:latin typeface="Times New Roman"/>
                    <a:cs typeface="Times New Roman"/>
                  </a:rPr>
                  <a:t>t</a:t>
                </a:r>
              </a:p>
            </p:txBody>
          </p:sp>
          <p:grpSp>
            <p:nvGrpSpPr>
              <p:cNvPr id="63" name="Group 62"/>
              <p:cNvGrpSpPr/>
              <p:nvPr/>
            </p:nvGrpSpPr>
            <p:grpSpPr>
              <a:xfrm>
                <a:off x="2080638" y="3389237"/>
                <a:ext cx="3070924" cy="1456983"/>
                <a:chOff x="571020" y="3292416"/>
                <a:chExt cx="3070924" cy="1456983"/>
              </a:xfrm>
            </p:grpSpPr>
            <p:sp>
              <p:nvSpPr>
                <p:cNvPr id="73" name="Rectangle 72"/>
                <p:cNvSpPr/>
                <p:nvPr/>
              </p:nvSpPr>
              <p:spPr>
                <a:xfrm>
                  <a:off x="1141608" y="3292416"/>
                  <a:ext cx="100700" cy="1456983"/>
                </a:xfrm>
                <a:prstGeom prst="rect">
                  <a:avLst/>
                </a:prstGeom>
                <a:solidFill>
                  <a:srgbClr val="0000FF">
                    <a:alpha val="48000"/>
                  </a:srgbClr>
                </a:solidFill>
                <a:ln w="158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ectangle 73"/>
                <p:cNvSpPr/>
                <p:nvPr/>
              </p:nvSpPr>
              <p:spPr>
                <a:xfrm>
                  <a:off x="2999399" y="3292416"/>
                  <a:ext cx="100700" cy="1456983"/>
                </a:xfrm>
                <a:prstGeom prst="rect">
                  <a:avLst/>
                </a:prstGeom>
                <a:solidFill>
                  <a:srgbClr val="0000FF">
                    <a:alpha val="48000"/>
                  </a:srgbClr>
                </a:solidFill>
                <a:ln w="158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a:off x="571020" y="4587627"/>
                  <a:ext cx="3070924" cy="161772"/>
                </a:xfrm>
                <a:prstGeom prst="rect">
                  <a:avLst/>
                </a:prstGeom>
                <a:solidFill>
                  <a:srgbClr val="FF0000">
                    <a:alpha val="48000"/>
                  </a:srgbClr>
                </a:solidFill>
                <a:ln w="158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4" name="TextBox 63"/>
              <p:cNvSpPr txBox="1"/>
              <p:nvPr/>
            </p:nvSpPr>
            <p:spPr>
              <a:xfrm>
                <a:off x="2837346" y="4127134"/>
                <a:ext cx="1891881" cy="506526"/>
              </a:xfrm>
              <a:prstGeom prst="rect">
                <a:avLst/>
              </a:prstGeom>
              <a:noFill/>
            </p:spPr>
            <p:txBody>
              <a:bodyPr wrap="square" rtlCol="0">
                <a:spAutoFit/>
              </a:bodyPr>
              <a:lstStyle/>
              <a:p>
                <a:pPr algn="ctr">
                  <a:lnSpc>
                    <a:spcPct val="80000"/>
                  </a:lnSpc>
                </a:pPr>
                <a:r>
                  <a:rPr lang="en-US" sz="1600" dirty="0">
                    <a:solidFill>
                      <a:srgbClr val="FD847C"/>
                    </a:solidFill>
                    <a:latin typeface="Abadi MT Condensed Light"/>
                    <a:cs typeface="Abadi MT Condensed Light"/>
                  </a:rPr>
                  <a:t>Reactor</a:t>
                </a:r>
              </a:p>
              <a:p>
                <a:pPr algn="ctr">
                  <a:lnSpc>
                    <a:spcPct val="80000"/>
                  </a:lnSpc>
                </a:pPr>
                <a:r>
                  <a:rPr lang="en-US" sz="1600" dirty="0">
                    <a:solidFill>
                      <a:srgbClr val="FD847C"/>
                    </a:solidFill>
                    <a:latin typeface="Abadi MT Condensed Light"/>
                    <a:cs typeface="Abadi MT Condensed Light"/>
                  </a:rPr>
                  <a:t>source</a:t>
                </a:r>
              </a:p>
            </p:txBody>
          </p:sp>
          <p:sp>
            <p:nvSpPr>
              <p:cNvPr id="65" name="TextBox 64"/>
              <p:cNvSpPr txBox="1"/>
              <p:nvPr/>
            </p:nvSpPr>
            <p:spPr>
              <a:xfrm rot="16200000">
                <a:off x="1484495" y="3921900"/>
                <a:ext cx="547234" cy="338553"/>
              </a:xfrm>
              <a:prstGeom prst="rect">
                <a:avLst/>
              </a:prstGeom>
              <a:noFill/>
            </p:spPr>
            <p:txBody>
              <a:bodyPr wrap="square" rtlCol="0">
                <a:spAutoFit/>
              </a:bodyPr>
              <a:lstStyle/>
              <a:p>
                <a:r>
                  <a:rPr lang="en-US" sz="1600" kern="1200" dirty="0"/>
                  <a:t>Flux</a:t>
                </a:r>
              </a:p>
            </p:txBody>
          </p:sp>
          <p:cxnSp>
            <p:nvCxnSpPr>
              <p:cNvPr id="66" name="Straight Arrow Connector 65"/>
              <p:cNvCxnSpPr/>
              <p:nvPr/>
            </p:nvCxnSpPr>
            <p:spPr>
              <a:xfrm flipV="1">
                <a:off x="2090995" y="3251702"/>
                <a:ext cx="0" cy="1600200"/>
              </a:xfrm>
              <a:prstGeom prst="straightConnector1">
                <a:avLst/>
              </a:prstGeom>
              <a:ln w="15875">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2090995" y="4846220"/>
                <a:ext cx="3280946" cy="5682"/>
              </a:xfrm>
              <a:prstGeom prst="straightConnector1">
                <a:avLst/>
              </a:prstGeom>
              <a:ln w="15875">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a:off x="1254089" y="4389026"/>
                <a:ext cx="764482" cy="378318"/>
              </a:xfrm>
              <a:prstGeom prst="rect">
                <a:avLst/>
              </a:prstGeom>
            </p:spPr>
            <p:txBody>
              <a:bodyPr wrap="none">
                <a:spAutoFit/>
              </a:bodyPr>
              <a:lstStyle/>
              <a:p>
                <a:r>
                  <a:rPr lang="en-US" dirty="0" err="1">
                    <a:latin typeface="Times New Roman"/>
                    <a:cs typeface="Times New Roman"/>
                  </a:rPr>
                  <a:t>Φ</a:t>
                </a:r>
                <a:r>
                  <a:rPr lang="en-US" baseline="-25000" dirty="0" err="1">
                    <a:latin typeface="Times New Roman"/>
                    <a:cs typeface="Times New Roman"/>
                  </a:rPr>
                  <a:t>mean</a:t>
                </a:r>
                <a:endParaRPr lang="en-US" dirty="0">
                  <a:latin typeface="Times New Roman"/>
                  <a:cs typeface="Times New Roman"/>
                </a:endParaRPr>
              </a:p>
            </p:txBody>
          </p:sp>
          <p:sp>
            <p:nvSpPr>
              <p:cNvPr id="69" name="Rectangle 68"/>
              <p:cNvSpPr/>
              <p:nvPr/>
            </p:nvSpPr>
            <p:spPr>
              <a:xfrm>
                <a:off x="1197362" y="3204571"/>
                <a:ext cx="719598" cy="369332"/>
              </a:xfrm>
              <a:prstGeom prst="rect">
                <a:avLst/>
              </a:prstGeom>
            </p:spPr>
            <p:txBody>
              <a:bodyPr wrap="none">
                <a:spAutoFit/>
              </a:bodyPr>
              <a:lstStyle/>
              <a:p>
                <a:r>
                  <a:rPr lang="en-US" dirty="0" err="1">
                    <a:latin typeface="Times New Roman"/>
                    <a:cs typeface="Times New Roman"/>
                  </a:rPr>
                  <a:t>Φ</a:t>
                </a:r>
                <a:r>
                  <a:rPr lang="en-US" baseline="-25000" dirty="0" err="1">
                    <a:latin typeface="Times New Roman"/>
                    <a:cs typeface="Times New Roman"/>
                  </a:rPr>
                  <a:t>peak</a:t>
                </a:r>
                <a:endParaRPr lang="en-US" dirty="0">
                  <a:latin typeface="Times New Roman"/>
                  <a:cs typeface="Times New Roman"/>
                </a:endParaRPr>
              </a:p>
            </p:txBody>
          </p:sp>
          <p:cxnSp>
            <p:nvCxnSpPr>
              <p:cNvPr id="70" name="Straight Arrow Connector 69"/>
              <p:cNvCxnSpPr/>
              <p:nvPr/>
            </p:nvCxnSpPr>
            <p:spPr>
              <a:xfrm flipH="1">
                <a:off x="1975327" y="4684448"/>
                <a:ext cx="225144" cy="0"/>
              </a:xfrm>
              <a:prstGeom prst="straightConnector1">
                <a:avLst/>
              </a:prstGeom>
              <a:ln w="15875">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a:off x="2062054" y="3389237"/>
                <a:ext cx="2664526" cy="0"/>
              </a:xfrm>
              <a:prstGeom prst="straightConnector1">
                <a:avLst/>
              </a:prstGeom>
              <a:ln w="15875">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3252130" y="4557630"/>
                <a:ext cx="439711" cy="244071"/>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2708953" y="3483742"/>
                <a:ext cx="1891881" cy="346792"/>
              </a:xfrm>
              <a:prstGeom prst="rect">
                <a:avLst/>
              </a:prstGeom>
              <a:noFill/>
            </p:spPr>
            <p:txBody>
              <a:bodyPr wrap="square" rtlCol="0">
                <a:spAutoFit/>
              </a:bodyPr>
              <a:lstStyle/>
              <a:p>
                <a:pPr algn="ctr"/>
                <a:r>
                  <a:rPr lang="en-US" sz="1600" dirty="0">
                    <a:solidFill>
                      <a:srgbClr val="6B79E0"/>
                    </a:solidFill>
                    <a:latin typeface="Abadi MT Condensed Light"/>
                    <a:cs typeface="Abadi MT Condensed Light"/>
                  </a:rPr>
                  <a:t>Pulsed source</a:t>
                </a:r>
              </a:p>
            </p:txBody>
          </p:sp>
          <p:cxnSp>
            <p:nvCxnSpPr>
              <p:cNvPr id="84" name="Straight Arrow Connector 83"/>
              <p:cNvCxnSpPr/>
              <p:nvPr/>
            </p:nvCxnSpPr>
            <p:spPr>
              <a:xfrm flipH="1">
                <a:off x="2751925" y="3805137"/>
                <a:ext cx="439711" cy="244071"/>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4042092" y="3803983"/>
                <a:ext cx="490668" cy="287195"/>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0" name="Rectangle 59"/>
            <p:cNvSpPr/>
            <p:nvPr/>
          </p:nvSpPr>
          <p:spPr>
            <a:xfrm>
              <a:off x="2022789" y="4837880"/>
              <a:ext cx="387421" cy="369332"/>
            </a:xfrm>
            <a:prstGeom prst="rect">
              <a:avLst/>
            </a:prstGeom>
          </p:spPr>
          <p:txBody>
            <a:bodyPr wrap="none">
              <a:spAutoFit/>
            </a:bodyPr>
            <a:lstStyle/>
            <a:p>
              <a:pPr algn="ctr"/>
              <a:r>
                <a:rPr lang="en-US" i="1" dirty="0">
                  <a:latin typeface="Times New Roman"/>
                  <a:cs typeface="Times New Roman"/>
                </a:rPr>
                <a:t>T</a:t>
              </a:r>
            </a:p>
          </p:txBody>
        </p:sp>
        <p:cxnSp>
          <p:nvCxnSpPr>
            <p:cNvPr id="61" name="Straight Connector 60"/>
            <p:cNvCxnSpPr/>
            <p:nvPr/>
          </p:nvCxnSpPr>
          <p:spPr>
            <a:xfrm>
              <a:off x="1545313" y="4837880"/>
              <a:ext cx="1678238" cy="0"/>
            </a:xfrm>
            <a:prstGeom prst="line">
              <a:avLst/>
            </a:prstGeom>
            <a:ln w="12700">
              <a:solidFill>
                <a:schemeClr val="tx1"/>
              </a:solidFill>
              <a:headEnd type="triangle" w="sm" len="med"/>
              <a:tailEnd type="triangle" w="sm" len="med"/>
            </a:ln>
            <a:effectLst/>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1169872" y="4097296"/>
              <a:ext cx="345830" cy="369332"/>
            </a:xfrm>
            <a:prstGeom prst="rect">
              <a:avLst/>
            </a:prstGeom>
          </p:spPr>
          <p:txBody>
            <a:bodyPr wrap="none">
              <a:spAutoFit/>
            </a:bodyPr>
            <a:lstStyle/>
            <a:p>
              <a:pPr algn="ctr"/>
              <a:r>
                <a:rPr lang="en-US" i="1" dirty="0" err="1">
                  <a:latin typeface="Times New Roman"/>
                  <a:cs typeface="Times New Roman"/>
                </a:rPr>
                <a:t>τ</a:t>
              </a:r>
              <a:endParaRPr lang="en-US" i="1" dirty="0">
                <a:latin typeface="Times New Roman"/>
                <a:cs typeface="Times New Roman"/>
              </a:endParaRPr>
            </a:p>
          </p:txBody>
        </p:sp>
        <p:cxnSp>
          <p:nvCxnSpPr>
            <p:cNvPr id="77" name="Straight Connector 76"/>
            <p:cNvCxnSpPr/>
            <p:nvPr/>
          </p:nvCxnSpPr>
          <p:spPr>
            <a:xfrm>
              <a:off x="1556392" y="4186115"/>
              <a:ext cx="237238" cy="0"/>
            </a:xfrm>
            <a:prstGeom prst="line">
              <a:avLst/>
            </a:prstGeom>
            <a:ln w="12700">
              <a:solidFill>
                <a:schemeClr val="tx1"/>
              </a:solidFill>
              <a:headEnd type="triangle" w="sm" len="med"/>
              <a:tailEnd type="none" w="sm"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1274578" y="4186115"/>
              <a:ext cx="213756" cy="0"/>
            </a:xfrm>
            <a:prstGeom prst="line">
              <a:avLst/>
            </a:prstGeom>
            <a:ln w="12700">
              <a:solidFill>
                <a:schemeClr val="tx1"/>
              </a:solidFill>
              <a:headEnd type="triangle" w="sm" len="med"/>
              <a:tailEnd type="none" w="sm" len="med"/>
            </a:ln>
            <a:effectLst/>
          </p:spPr>
          <p:style>
            <a:lnRef idx="2">
              <a:schemeClr val="accent1"/>
            </a:lnRef>
            <a:fillRef idx="0">
              <a:schemeClr val="accent1"/>
            </a:fillRef>
            <a:effectRef idx="1">
              <a:schemeClr val="accent1"/>
            </a:effectRef>
            <a:fontRef idx="minor">
              <a:schemeClr val="tx1"/>
            </a:fontRef>
          </p:style>
        </p:cxnSp>
      </p:grpSp>
      <p:sp>
        <p:nvSpPr>
          <p:cNvPr id="11" name="Rectangle 10"/>
          <p:cNvSpPr/>
          <p:nvPr/>
        </p:nvSpPr>
        <p:spPr>
          <a:xfrm>
            <a:off x="4594720" y="4237157"/>
            <a:ext cx="4563110" cy="1477328"/>
          </a:xfrm>
          <a:prstGeom prst="rect">
            <a:avLst/>
          </a:prstGeom>
        </p:spPr>
        <p:txBody>
          <a:bodyPr wrap="square">
            <a:spAutoFit/>
          </a:bodyPr>
          <a:lstStyle/>
          <a:p>
            <a:pPr marL="268288" indent="-268288">
              <a:buFont typeface="Arial"/>
              <a:buChar char="•"/>
              <a:tabLst>
                <a:tab pos="363538" algn="l"/>
              </a:tabLst>
            </a:pPr>
            <a:r>
              <a:rPr lang="en-GB" b="1" dirty="0">
                <a:effectLst>
                  <a:outerShdw blurRad="38100" dist="38100" dir="2700000" algn="tl">
                    <a:srgbClr val="000000">
                      <a:alpha val="43137"/>
                    </a:srgbClr>
                  </a:outerShdw>
                </a:effectLst>
              </a:rPr>
              <a:t>Instruments at ESS will outperform</a:t>
            </a:r>
          </a:p>
          <a:p>
            <a:pPr marL="268288" indent="-268288">
              <a:tabLst>
                <a:tab pos="363538" algn="l"/>
              </a:tabLst>
            </a:pPr>
            <a:r>
              <a:rPr lang="en-GB" b="1" dirty="0">
                <a:effectLst>
                  <a:outerShdw blurRad="38100" dist="38100" dir="2700000" algn="tl">
                    <a:srgbClr val="000000">
                      <a:alpha val="43137"/>
                    </a:srgbClr>
                  </a:outerShdw>
                </a:effectLst>
              </a:rPr>
              <a:t>     similar instruments at ILL by 20-100 times!</a:t>
            </a:r>
          </a:p>
          <a:p>
            <a:pPr marL="268288" indent="-268288">
              <a:tabLst>
                <a:tab pos="363538" algn="l"/>
              </a:tabLst>
            </a:pPr>
            <a:endParaRPr lang="en-GB" b="1" dirty="0">
              <a:effectLst>
                <a:outerShdw blurRad="38100" dist="38100" dir="2700000" algn="tl">
                  <a:srgbClr val="000000">
                    <a:alpha val="43137"/>
                  </a:srgbClr>
                </a:outerShdw>
              </a:effectLst>
            </a:endParaRPr>
          </a:p>
          <a:p>
            <a:pPr marL="268288" indent="-268288">
              <a:buFont typeface="Arial"/>
              <a:buChar char="•"/>
              <a:tabLst>
                <a:tab pos="363538" algn="l"/>
              </a:tabLst>
            </a:pPr>
            <a:r>
              <a:rPr lang="en-GB" b="1" dirty="0">
                <a:effectLst>
                  <a:outerShdw blurRad="38100" dist="38100" dir="2700000" algn="tl">
                    <a:srgbClr val="000000">
                      <a:alpha val="43137"/>
                    </a:srgbClr>
                  </a:outerShdw>
                </a:effectLst>
              </a:rPr>
              <a:t>New </a:t>
            </a:r>
            <a:r>
              <a:rPr lang="en-GB" b="1" dirty="0" err="1">
                <a:effectLst>
                  <a:outerShdw blurRad="38100" dist="38100" dir="2700000" algn="tl">
                    <a:srgbClr val="000000">
                      <a:alpha val="43137"/>
                    </a:srgbClr>
                  </a:outerShdw>
                </a:effectLst>
              </a:rPr>
              <a:t>Dubna</a:t>
            </a:r>
            <a:r>
              <a:rPr lang="en-GB" b="1" dirty="0">
                <a:effectLst>
                  <a:outerShdw blurRad="38100" dist="38100" dir="2700000" algn="tl">
                    <a:srgbClr val="000000">
                      <a:alpha val="43137"/>
                    </a:srgbClr>
                  </a:outerShdw>
                </a:effectLst>
              </a:rPr>
              <a:t> source will be benchmarked against the ESS.</a:t>
            </a:r>
          </a:p>
        </p:txBody>
      </p:sp>
      <p:sp>
        <p:nvSpPr>
          <p:cNvPr id="48" name="Rectangle 47"/>
          <p:cNvSpPr/>
          <p:nvPr/>
        </p:nvSpPr>
        <p:spPr>
          <a:xfrm>
            <a:off x="370767" y="3588042"/>
            <a:ext cx="3629006" cy="369332"/>
          </a:xfrm>
          <a:prstGeom prst="rect">
            <a:avLst/>
          </a:prstGeom>
        </p:spPr>
        <p:txBody>
          <a:bodyPr wrap="none">
            <a:spAutoFit/>
          </a:bodyPr>
          <a:lstStyle/>
          <a:p>
            <a:r>
              <a:rPr lang="en-GB" b="1" dirty="0">
                <a:solidFill>
                  <a:srgbClr val="0000FF"/>
                </a:solidFill>
              </a:rPr>
              <a:t>Neutron </a:t>
            </a:r>
            <a:r>
              <a:rPr lang="en-GB" b="1" dirty="0" smtClean="0">
                <a:solidFill>
                  <a:srgbClr val="0000FF"/>
                </a:solidFill>
              </a:rPr>
              <a:t>pulses at different facilities </a:t>
            </a:r>
            <a:endParaRPr lang="en-GB" b="1" dirty="0">
              <a:solidFill>
                <a:srgbClr val="0000FF"/>
              </a:solidFill>
            </a:endParaRPr>
          </a:p>
        </p:txBody>
      </p:sp>
    </p:spTree>
    <p:extLst>
      <p:ext uri="{BB962C8B-B14F-4D97-AF65-F5344CB8AC3E}">
        <p14:creationId xmlns:p14="http://schemas.microsoft.com/office/powerpoint/2010/main" val="25033628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415" y="-77760"/>
            <a:ext cx="6604471" cy="561600"/>
          </a:xfrm>
          <a:solidFill>
            <a:srgbClr val="78C0ED"/>
          </a:solidFill>
        </p:spPr>
        <p:txBody>
          <a:bodyPr>
            <a:noAutofit/>
          </a:bodyPr>
          <a:lstStyle/>
          <a:p>
            <a:r>
              <a:rPr lang="en-GB" sz="3200" dirty="0">
                <a:solidFill>
                  <a:srgbClr val="FF0000"/>
                </a:solidFill>
              </a:rPr>
              <a:t>New </a:t>
            </a:r>
            <a:r>
              <a:rPr lang="en-GB" sz="3200" dirty="0" err="1">
                <a:solidFill>
                  <a:srgbClr val="FF0000"/>
                </a:solidFill>
              </a:rPr>
              <a:t>Dubna</a:t>
            </a:r>
            <a:r>
              <a:rPr lang="en-GB" sz="3200" dirty="0">
                <a:solidFill>
                  <a:srgbClr val="FF0000"/>
                </a:solidFill>
              </a:rPr>
              <a:t> Neutron Source: DNS-IV</a:t>
            </a:r>
            <a:br>
              <a:rPr lang="en-GB" sz="3200" dirty="0">
                <a:solidFill>
                  <a:srgbClr val="FF0000"/>
                </a:solidFill>
              </a:rPr>
            </a:br>
            <a:endParaRPr lang="en-GB" sz="3200" dirty="0">
              <a:solidFill>
                <a:srgbClr val="FF0000"/>
              </a:solidFill>
            </a:endParaRPr>
          </a:p>
        </p:txBody>
      </p:sp>
      <p:sp>
        <p:nvSpPr>
          <p:cNvPr id="8" name="Content Placeholder 2"/>
          <p:cNvSpPr txBox="1">
            <a:spLocks/>
          </p:cNvSpPr>
          <p:nvPr/>
        </p:nvSpPr>
        <p:spPr>
          <a:xfrm>
            <a:off x="219226" y="1495878"/>
            <a:ext cx="8682853" cy="7514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r>
              <a:rPr lang="en-GB" sz="2000" b="1" dirty="0">
                <a:effectLst>
                  <a:outerShdw blurRad="38100" dist="38100" dir="2700000" algn="tl">
                    <a:srgbClr val="000000">
                      <a:alpha val="43137"/>
                    </a:srgbClr>
                  </a:outerShdw>
                </a:effectLst>
              </a:rPr>
              <a:t>Long pulse neutron source,  however shorter pulse than at ESS (0.3ms vs. 3ms) </a:t>
            </a:r>
          </a:p>
          <a:p>
            <a:pPr marL="180975" indent="-180975"/>
            <a:r>
              <a:rPr lang="en-GB" sz="2000" b="1" dirty="0">
                <a:effectLst>
                  <a:outerShdw blurRad="38100" dist="38100" dir="2700000" algn="tl">
                    <a:srgbClr val="000000">
                      <a:alpha val="43137"/>
                    </a:srgbClr>
                  </a:outerShdw>
                </a:effectLst>
              </a:rPr>
              <a:t>10 times higher </a:t>
            </a:r>
            <a:r>
              <a:rPr lang="en-GB" sz="2000" b="1" dirty="0" smtClean="0">
                <a:effectLst>
                  <a:outerShdw blurRad="38100" dist="38100" dir="2700000" algn="tl">
                    <a:srgbClr val="000000">
                      <a:alpha val="43137"/>
                    </a:srgbClr>
                  </a:outerShdw>
                </a:effectLst>
              </a:rPr>
              <a:t>magnitude</a:t>
            </a:r>
            <a:endParaRPr lang="en-GB" sz="2000" b="1" dirty="0">
              <a:effectLst>
                <a:outerShdw blurRad="38100" dist="38100" dir="2700000" algn="tl">
                  <a:srgbClr val="000000">
                    <a:alpha val="43137"/>
                  </a:srgbClr>
                </a:outerShdw>
              </a:effectLst>
            </a:endParaRPr>
          </a:p>
        </p:txBody>
      </p:sp>
      <p:grpSp>
        <p:nvGrpSpPr>
          <p:cNvPr id="96" name="Group 95"/>
          <p:cNvGrpSpPr/>
          <p:nvPr/>
        </p:nvGrpSpPr>
        <p:grpSpPr>
          <a:xfrm>
            <a:off x="-166567" y="3255740"/>
            <a:ext cx="5538631" cy="3983269"/>
            <a:chOff x="395536" y="2344392"/>
            <a:chExt cx="7036360" cy="4927263"/>
          </a:xfrm>
        </p:grpSpPr>
        <p:sp>
          <p:nvSpPr>
            <p:cNvPr id="97" name="Rectangle 96"/>
            <p:cNvSpPr/>
            <p:nvPr/>
          </p:nvSpPr>
          <p:spPr>
            <a:xfrm>
              <a:off x="395536" y="3140968"/>
              <a:ext cx="3024336" cy="461665"/>
            </a:xfrm>
            <a:prstGeom prst="rect">
              <a:avLst/>
            </a:prstGeom>
          </p:spPr>
          <p:txBody>
            <a:bodyPr wrap="square">
              <a:spAutoFit/>
            </a:bodyPr>
            <a:lstStyle/>
            <a:p>
              <a:endParaRPr lang="en-US" sz="2400" dirty="0"/>
            </a:p>
          </p:txBody>
        </p:sp>
        <p:sp>
          <p:nvSpPr>
            <p:cNvPr id="98" name="Равнобедренный треугольник 7"/>
            <p:cNvSpPr/>
            <p:nvPr/>
          </p:nvSpPr>
          <p:spPr>
            <a:xfrm>
              <a:off x="3923928" y="3566128"/>
              <a:ext cx="342439" cy="27791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606" y="0"/>
                  </a:lnTo>
                  <a:lnTo>
                    <a:pt x="21600" y="21600"/>
                  </a:lnTo>
                  <a:close/>
                </a:path>
              </a:pathLst>
            </a:custGeom>
            <a:solidFill>
              <a:srgbClr val="3366FF"/>
            </a:solidFill>
            <a:ln w="9525" cap="rnd" cmpd="sng">
              <a:solidFill>
                <a:schemeClr val="tx1"/>
              </a:solidFill>
            </a:ln>
          </p:spPr>
          <p:txBody>
            <a:bodyPr lIns="45719" rIns="45719" anchor="ctr"/>
            <a:lstStyle/>
            <a:p>
              <a:pPr algn="ctr">
                <a:defRPr>
                  <a:solidFill>
                    <a:srgbClr val="FFFFFF"/>
                  </a:solidFill>
                </a:defRPr>
              </a:pPr>
              <a:endParaRPr/>
            </a:p>
          </p:txBody>
        </p:sp>
        <p:grpSp>
          <p:nvGrpSpPr>
            <p:cNvPr id="99" name="Group 98"/>
            <p:cNvGrpSpPr/>
            <p:nvPr/>
          </p:nvGrpSpPr>
          <p:grpSpPr>
            <a:xfrm>
              <a:off x="663144" y="2344392"/>
              <a:ext cx="6768752" cy="4927263"/>
              <a:chOff x="1691680" y="2344392"/>
              <a:chExt cx="6768752" cy="4927263"/>
            </a:xfrm>
          </p:grpSpPr>
          <p:grpSp>
            <p:nvGrpSpPr>
              <p:cNvPr id="101" name="Group 100"/>
              <p:cNvGrpSpPr/>
              <p:nvPr/>
            </p:nvGrpSpPr>
            <p:grpSpPr>
              <a:xfrm>
                <a:off x="1691680" y="2909556"/>
                <a:ext cx="6768752" cy="4362099"/>
                <a:chOff x="2876370" y="2060918"/>
                <a:chExt cx="6592174" cy="4826103"/>
              </a:xfrm>
            </p:grpSpPr>
            <p:grpSp>
              <p:nvGrpSpPr>
                <p:cNvPr id="105" name="Group 104"/>
                <p:cNvGrpSpPr/>
                <p:nvPr/>
              </p:nvGrpSpPr>
              <p:grpSpPr>
                <a:xfrm>
                  <a:off x="2876370" y="2060918"/>
                  <a:ext cx="6536177" cy="4826103"/>
                  <a:chOff x="763867" y="1510339"/>
                  <a:chExt cx="7924801" cy="5851419"/>
                </a:xfrm>
              </p:grpSpPr>
              <p:pic>
                <p:nvPicPr>
                  <p:cNvPr id="108" name="Picture 3" descr="Picture 3"/>
                  <p:cNvPicPr>
                    <a:picLocks noChangeAspect="1"/>
                  </p:cNvPicPr>
                  <p:nvPr/>
                </p:nvPicPr>
                <p:blipFill>
                  <a:blip r:embed="rId2">
                    <a:extLst/>
                  </a:blip>
                  <a:stretch>
                    <a:fillRect/>
                  </a:stretch>
                </p:blipFill>
                <p:spPr>
                  <a:xfrm>
                    <a:off x="763867" y="1989656"/>
                    <a:ext cx="7924801" cy="5372102"/>
                  </a:xfrm>
                  <a:prstGeom prst="rect">
                    <a:avLst/>
                  </a:prstGeom>
                  <a:ln w="12700">
                    <a:miter lim="400000"/>
                  </a:ln>
                </p:spPr>
              </p:pic>
              <p:sp>
                <p:nvSpPr>
                  <p:cNvPr id="109" name="Равнобедренный треугольник 8"/>
                  <p:cNvSpPr/>
                  <p:nvPr/>
                </p:nvSpPr>
                <p:spPr>
                  <a:xfrm>
                    <a:off x="3348849" y="1510339"/>
                    <a:ext cx="476050" cy="46731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603" y="0"/>
                        </a:lnTo>
                        <a:lnTo>
                          <a:pt x="21600" y="21600"/>
                        </a:lnTo>
                        <a:close/>
                      </a:path>
                    </a:pathLst>
                  </a:custGeom>
                  <a:solidFill>
                    <a:srgbClr val="FF0000">
                      <a:alpha val="38000"/>
                    </a:srgbClr>
                  </a:solidFill>
                  <a:ln w="15875" cap="rnd">
                    <a:solidFill>
                      <a:srgbClr val="9E8234"/>
                    </a:solidFill>
                  </a:ln>
                </p:spPr>
                <p:txBody>
                  <a:bodyPr lIns="45719" rIns="45719" anchor="ctr"/>
                  <a:lstStyle/>
                  <a:p>
                    <a:pPr algn="ctr">
                      <a:defRPr>
                        <a:solidFill>
                          <a:srgbClr val="FFFFFF"/>
                        </a:solidFill>
                      </a:defRPr>
                    </a:pPr>
                    <a:endParaRPr/>
                  </a:p>
                </p:txBody>
              </p:sp>
              <p:sp>
                <p:nvSpPr>
                  <p:cNvPr id="110" name="Равнобедренный треугольник 8"/>
                  <p:cNvSpPr/>
                  <p:nvPr/>
                </p:nvSpPr>
                <p:spPr>
                  <a:xfrm>
                    <a:off x="5015299" y="2152852"/>
                    <a:ext cx="476050" cy="40222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603" y="0"/>
                        </a:lnTo>
                        <a:lnTo>
                          <a:pt x="21600" y="21600"/>
                        </a:lnTo>
                        <a:close/>
                      </a:path>
                    </a:pathLst>
                  </a:custGeom>
                  <a:solidFill>
                    <a:srgbClr val="0000FF">
                      <a:alpha val="33000"/>
                    </a:srgbClr>
                  </a:solidFill>
                  <a:ln w="15875" cap="rnd">
                    <a:solidFill>
                      <a:srgbClr val="9E8234"/>
                    </a:solidFill>
                  </a:ln>
                </p:spPr>
                <p:txBody>
                  <a:bodyPr lIns="45719" rIns="45719" anchor="ctr"/>
                  <a:lstStyle/>
                  <a:p>
                    <a:pPr algn="ctr">
                      <a:defRPr>
                        <a:solidFill>
                          <a:srgbClr val="FFFFFF"/>
                        </a:solidFill>
                      </a:defRPr>
                    </a:pPr>
                    <a:endParaRPr/>
                  </a:p>
                </p:txBody>
              </p:sp>
            </p:grpSp>
            <p:sp>
              <p:nvSpPr>
                <p:cNvPr id="106" name="Rectangle 105"/>
                <p:cNvSpPr/>
                <p:nvPr/>
              </p:nvSpPr>
              <p:spPr>
                <a:xfrm>
                  <a:off x="7236296" y="3068960"/>
                  <a:ext cx="2232248" cy="172819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3059832" y="6209928"/>
                  <a:ext cx="6192688" cy="603448"/>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2" name="object 2"/>
              <p:cNvSpPr txBox="1"/>
              <p:nvPr/>
            </p:nvSpPr>
            <p:spPr>
              <a:xfrm>
                <a:off x="1925272" y="2344392"/>
                <a:ext cx="3069655" cy="38071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indent="352425" algn="ctr">
                  <a:defRPr sz="3600">
                    <a:latin typeface="+mj-lt"/>
                    <a:ea typeface="+mj-ea"/>
                    <a:cs typeface="+mj-cs"/>
                    <a:sym typeface="Calibri"/>
                  </a:defRPr>
                </a:pPr>
                <a:r>
                  <a:rPr lang="de-DE" sz="2000" dirty="0">
                    <a:solidFill>
                      <a:srgbClr val="FF0000"/>
                    </a:solidFill>
                  </a:rPr>
                  <a:t>DNS-IV: </a:t>
                </a:r>
                <a:r>
                  <a:rPr lang="en-US" sz="2000" dirty="0">
                    <a:solidFill>
                      <a:srgbClr val="FF0000"/>
                    </a:solidFill>
                    <a:latin typeface="Times New Roman"/>
                    <a:cs typeface="Times New Roman"/>
                    <a:sym typeface="Calibri"/>
                  </a:rPr>
                  <a:t>Φ</a:t>
                </a:r>
                <a:r>
                  <a:rPr lang="en-US" sz="2000" baseline="-25000" dirty="0">
                    <a:solidFill>
                      <a:srgbClr val="FF0000"/>
                    </a:solidFill>
                    <a:latin typeface="Times New Roman"/>
                    <a:cs typeface="Times New Roman"/>
                    <a:sym typeface="Calibri"/>
                  </a:rPr>
                  <a:t>peak</a:t>
                </a:r>
                <a:r>
                  <a:rPr sz="2000" dirty="0">
                    <a:solidFill>
                      <a:srgbClr val="FF0000"/>
                    </a:solidFill>
                    <a:latin typeface="Times New Roman"/>
                    <a:ea typeface="Arial"/>
                    <a:cs typeface="Times New Roman"/>
                    <a:sym typeface="Arial"/>
                  </a:rPr>
                  <a:t>~</a:t>
                </a:r>
                <a:r>
                  <a:rPr sz="2000" dirty="0">
                    <a:solidFill>
                      <a:srgbClr val="FF0000"/>
                    </a:solidFill>
                    <a:latin typeface="Times New Roman"/>
                    <a:cs typeface="Times New Roman"/>
                  </a:rPr>
                  <a:t>10</a:t>
                </a:r>
                <a:r>
                  <a:rPr sz="2000" baseline="30000" dirty="0">
                    <a:solidFill>
                      <a:srgbClr val="FF0000"/>
                    </a:solidFill>
                    <a:latin typeface="Times New Roman"/>
                    <a:cs typeface="Times New Roman"/>
                  </a:rPr>
                  <a:t>16</a:t>
                </a:r>
              </a:p>
            </p:txBody>
          </p:sp>
          <p:sp>
            <p:nvSpPr>
              <p:cNvPr id="103" name="TextBox 5"/>
              <p:cNvSpPr txBox="1"/>
              <p:nvPr/>
            </p:nvSpPr>
            <p:spPr>
              <a:xfrm>
                <a:off x="5220072" y="2956882"/>
                <a:ext cx="1393986" cy="4001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r>
                  <a:rPr sz="2000" dirty="0">
                    <a:solidFill>
                      <a:srgbClr val="0000FF"/>
                    </a:solidFill>
                  </a:rPr>
                  <a:t>IBR-2M</a:t>
                </a:r>
              </a:p>
            </p:txBody>
          </p:sp>
          <p:sp>
            <p:nvSpPr>
              <p:cNvPr id="104" name="object 2"/>
              <p:cNvSpPr txBox="1"/>
              <p:nvPr/>
            </p:nvSpPr>
            <p:spPr>
              <a:xfrm>
                <a:off x="4158277" y="3292640"/>
                <a:ext cx="580261" cy="30999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a:defRPr sz="3600">
                    <a:latin typeface="+mj-lt"/>
                    <a:ea typeface="+mj-ea"/>
                    <a:cs typeface="+mj-cs"/>
                    <a:sym typeface="Calibri"/>
                  </a:defRPr>
                </a:pPr>
                <a:r>
                  <a:rPr lang="de-DE" sz="2000" dirty="0">
                    <a:solidFill>
                      <a:srgbClr val="FF0000"/>
                    </a:solidFill>
                  </a:rPr>
                  <a:t>x</a:t>
                </a:r>
                <a:r>
                  <a:rPr sz="2000" dirty="0">
                    <a:solidFill>
                      <a:srgbClr val="FF0000"/>
                    </a:solidFill>
                  </a:rPr>
                  <a:t>10</a:t>
                </a:r>
                <a:endParaRPr sz="2000" baseline="30000" dirty="0">
                  <a:solidFill>
                    <a:srgbClr val="FF0000"/>
                  </a:solidFill>
                </a:endParaRPr>
              </a:p>
            </p:txBody>
          </p:sp>
        </p:grpSp>
        <p:sp>
          <p:nvSpPr>
            <p:cNvPr id="100" name="TextBox 99"/>
            <p:cNvSpPr txBox="1"/>
            <p:nvPr/>
          </p:nvSpPr>
          <p:spPr>
            <a:xfrm>
              <a:off x="1939854" y="4221088"/>
              <a:ext cx="969024" cy="380717"/>
            </a:xfrm>
            <a:prstGeom prst="rect">
              <a:avLst/>
            </a:prstGeom>
            <a:solidFill>
              <a:schemeClr val="bg1"/>
            </a:solidFill>
          </p:spPr>
          <p:txBody>
            <a:bodyPr wrap="square" rtlCol="0">
              <a:spAutoFit/>
            </a:bodyPr>
            <a:lstStyle/>
            <a:p>
              <a:r>
                <a:rPr lang="de-DE" sz="1400" dirty="0"/>
                <a:t> </a:t>
              </a:r>
              <a:r>
                <a:rPr lang="el-GR" sz="1400" dirty="0"/>
                <a:t>λ</a:t>
              </a:r>
              <a:r>
                <a:rPr lang="en-US" sz="1400" dirty="0"/>
                <a:t>=1.5Å</a:t>
              </a:r>
            </a:p>
          </p:txBody>
        </p:sp>
      </p:grpSp>
      <p:sp>
        <p:nvSpPr>
          <p:cNvPr id="111" name="Rectangle 110"/>
          <p:cNvSpPr/>
          <p:nvPr/>
        </p:nvSpPr>
        <p:spPr>
          <a:xfrm>
            <a:off x="3881861" y="6095906"/>
            <a:ext cx="1507744" cy="338554"/>
          </a:xfrm>
          <a:prstGeom prst="rect">
            <a:avLst/>
          </a:prstGeom>
        </p:spPr>
        <p:txBody>
          <a:bodyPr wrap="none">
            <a:spAutoFit/>
          </a:bodyPr>
          <a:lstStyle/>
          <a:p>
            <a:r>
              <a:rPr lang="en-GB" sz="1600" dirty="0">
                <a:solidFill>
                  <a:schemeClr val="accent6">
                    <a:lumMod val="75000"/>
                  </a:schemeClr>
                </a:solidFill>
              </a:rPr>
              <a:t>Mean flux of ILL</a:t>
            </a:r>
            <a:endParaRPr lang="en-US" sz="1600" dirty="0">
              <a:solidFill>
                <a:schemeClr val="accent6">
                  <a:lumMod val="75000"/>
                </a:schemeClr>
              </a:solidFill>
            </a:endParaRPr>
          </a:p>
        </p:txBody>
      </p:sp>
      <p:sp>
        <p:nvSpPr>
          <p:cNvPr id="121" name="Content Placeholder 2"/>
          <p:cNvSpPr txBox="1">
            <a:spLocks/>
          </p:cNvSpPr>
          <p:nvPr/>
        </p:nvSpPr>
        <p:spPr>
          <a:xfrm>
            <a:off x="219226" y="2257913"/>
            <a:ext cx="9507858" cy="79500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80975"/>
            <a:r>
              <a:rPr lang="en-GB" sz="2000" b="1" dirty="0">
                <a:effectLst>
                  <a:outerShdw blurRad="38100" dist="38100" dir="2700000" algn="tl">
                    <a:srgbClr val="000000">
                      <a:alpha val="43137"/>
                    </a:srgbClr>
                  </a:outerShdw>
                </a:effectLst>
              </a:rPr>
              <a:t>ESS long pulse is good for low resolution experiments</a:t>
            </a:r>
          </a:p>
          <a:p>
            <a:pPr marL="180975" indent="-180975"/>
            <a:r>
              <a:rPr lang="en-GB" sz="2000" b="1" dirty="0">
                <a:effectLst>
                  <a:outerShdw blurRad="38100" dist="38100" dir="2700000" algn="tl">
                    <a:srgbClr val="000000">
                      <a:alpha val="43137"/>
                    </a:srgbClr>
                  </a:outerShdw>
                </a:effectLst>
              </a:rPr>
              <a:t>High resolution requires pulse shaping =&gt; intensity losses</a:t>
            </a:r>
          </a:p>
        </p:txBody>
      </p:sp>
      <p:sp>
        <p:nvSpPr>
          <p:cNvPr id="3" name="Rectangle 2"/>
          <p:cNvSpPr/>
          <p:nvPr/>
        </p:nvSpPr>
        <p:spPr>
          <a:xfrm>
            <a:off x="4592848" y="3941766"/>
            <a:ext cx="4489323" cy="2154436"/>
          </a:xfrm>
          <a:prstGeom prst="rect">
            <a:avLst/>
          </a:prstGeom>
          <a:solidFill>
            <a:srgbClr val="FFFF00"/>
          </a:solidFill>
        </p:spPr>
        <p:txBody>
          <a:bodyPr wrap="square">
            <a:spAutoFit/>
          </a:bodyPr>
          <a:lstStyle/>
          <a:p>
            <a:pPr algn="ctr"/>
            <a:r>
              <a:rPr lang="de-DE" sz="2000" b="1" dirty="0">
                <a:effectLst>
                  <a:outerShdw blurRad="38100" dist="38100" dir="2700000" algn="tl">
                    <a:srgbClr val="000000">
                      <a:alpha val="43137"/>
                    </a:srgbClr>
                  </a:outerShdw>
                </a:effectLst>
              </a:rPr>
              <a:t>New </a:t>
            </a:r>
            <a:r>
              <a:rPr lang="en-GB" sz="2000" b="1" dirty="0" err="1">
                <a:effectLst>
                  <a:outerShdw blurRad="38100" dist="38100" dir="2700000" algn="tl">
                    <a:srgbClr val="000000">
                      <a:alpha val="43137"/>
                    </a:srgbClr>
                  </a:outerShdw>
                </a:effectLst>
              </a:rPr>
              <a:t>Dubna</a:t>
            </a:r>
            <a:r>
              <a:rPr lang="en-GB" sz="2000" b="1" dirty="0">
                <a:effectLst>
                  <a:outerShdw blurRad="38100" dist="38100" dir="2700000" algn="tl">
                    <a:srgbClr val="000000">
                      <a:alpha val="43137"/>
                    </a:srgbClr>
                  </a:outerShdw>
                </a:effectLst>
              </a:rPr>
              <a:t> source will provide shorter neutron pulses, however containing the same number of neutrons as at ESS. </a:t>
            </a:r>
          </a:p>
          <a:p>
            <a:pPr algn="ctr">
              <a:lnSpc>
                <a:spcPct val="70000"/>
              </a:lnSpc>
            </a:pPr>
            <a:r>
              <a:rPr lang="en-GB" sz="2000" b="1" dirty="0">
                <a:effectLst>
                  <a:outerShdw blurRad="38100" dist="38100" dir="2700000" algn="tl">
                    <a:srgbClr val="000000">
                      <a:alpha val="43137"/>
                    </a:srgbClr>
                  </a:outerShdw>
                </a:effectLst>
              </a:rPr>
              <a:t>   </a:t>
            </a:r>
          </a:p>
          <a:p>
            <a:pPr algn="ctr"/>
            <a:r>
              <a:rPr lang="en-GB" sz="2000" b="1" dirty="0">
                <a:effectLst>
                  <a:outerShdw blurRad="38100" dist="38100" dir="2700000" algn="tl">
                    <a:srgbClr val="000000">
                      <a:alpha val="43137"/>
                    </a:srgbClr>
                  </a:outerShdw>
                </a:effectLst>
              </a:rPr>
              <a:t>=&gt; it will be as good as ESS for low resolution experiments and better for high resolution experiments. </a:t>
            </a:r>
          </a:p>
        </p:txBody>
      </p:sp>
      <p:grpSp>
        <p:nvGrpSpPr>
          <p:cNvPr id="7" name="Group 6"/>
          <p:cNvGrpSpPr/>
          <p:nvPr/>
        </p:nvGrpSpPr>
        <p:grpSpPr>
          <a:xfrm>
            <a:off x="5567831" y="1170789"/>
            <a:ext cx="5152924" cy="3499477"/>
            <a:chOff x="5593849" y="2131329"/>
            <a:chExt cx="4807796" cy="3265092"/>
          </a:xfrm>
        </p:grpSpPr>
        <p:grpSp>
          <p:nvGrpSpPr>
            <p:cNvPr id="112" name="Group 111"/>
            <p:cNvGrpSpPr/>
            <p:nvPr/>
          </p:nvGrpSpPr>
          <p:grpSpPr>
            <a:xfrm>
              <a:off x="5593849" y="2131329"/>
              <a:ext cx="4807796" cy="3265092"/>
              <a:chOff x="4708674" y="2937600"/>
              <a:chExt cx="3178127" cy="2158344"/>
            </a:xfrm>
          </p:grpSpPr>
          <p:grpSp>
            <p:nvGrpSpPr>
              <p:cNvPr id="113" name="Group 112"/>
              <p:cNvGrpSpPr/>
              <p:nvPr/>
            </p:nvGrpSpPr>
            <p:grpSpPr>
              <a:xfrm>
                <a:off x="4708674" y="2937600"/>
                <a:ext cx="3178127" cy="2158344"/>
                <a:chOff x="4708674" y="2687045"/>
                <a:chExt cx="3178127" cy="2460739"/>
              </a:xfrm>
            </p:grpSpPr>
            <p:sp>
              <p:nvSpPr>
                <p:cNvPr id="117" name="Arc 116"/>
                <p:cNvSpPr/>
                <p:nvPr/>
              </p:nvSpPr>
              <p:spPr>
                <a:xfrm flipH="1">
                  <a:off x="5398448" y="3568729"/>
                  <a:ext cx="1024651" cy="1579055"/>
                </a:xfrm>
                <a:prstGeom prst="arc">
                  <a:avLst>
                    <a:gd name="adj1" fmla="val 16434671"/>
                    <a:gd name="adj2" fmla="val 2154853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Arc 117"/>
                <p:cNvSpPr/>
                <p:nvPr/>
              </p:nvSpPr>
              <p:spPr>
                <a:xfrm flipH="1">
                  <a:off x="5113133" y="3506404"/>
                  <a:ext cx="2535969" cy="1457628"/>
                </a:xfrm>
                <a:prstGeom prst="arc">
                  <a:avLst>
                    <a:gd name="adj1" fmla="val 18083566"/>
                    <a:gd name="adj2" fmla="val 19117885"/>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Arc 118"/>
                <p:cNvSpPr/>
                <p:nvPr/>
              </p:nvSpPr>
              <p:spPr>
                <a:xfrm flipH="1">
                  <a:off x="4708674" y="3527402"/>
                  <a:ext cx="3178127" cy="1457628"/>
                </a:xfrm>
                <a:prstGeom prst="arc">
                  <a:avLst>
                    <a:gd name="adj1" fmla="val 15952123"/>
                    <a:gd name="adj2" fmla="val 17789705"/>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Arc 119"/>
                <p:cNvSpPr/>
                <p:nvPr/>
              </p:nvSpPr>
              <p:spPr>
                <a:xfrm flipH="1" flipV="1">
                  <a:off x="6330588" y="2687045"/>
                  <a:ext cx="889992" cy="1668906"/>
                </a:xfrm>
                <a:prstGeom prst="arc">
                  <a:avLst>
                    <a:gd name="adj1" fmla="val 16224928"/>
                    <a:gd name="adj2" fmla="val 2154853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14" name="Straight Arrow Connector 113"/>
              <p:cNvCxnSpPr/>
              <p:nvPr/>
            </p:nvCxnSpPr>
            <p:spPr>
              <a:xfrm flipV="1">
                <a:off x="5372559" y="4404412"/>
                <a:ext cx="1507997" cy="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5378992" y="3507693"/>
                <a:ext cx="2207" cy="89956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6" name="Равнобедренный треугольник 8"/>
              <p:cNvSpPr/>
              <p:nvPr/>
            </p:nvSpPr>
            <p:spPr>
              <a:xfrm>
                <a:off x="5831770" y="3710936"/>
                <a:ext cx="225172" cy="6791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1603" y="0"/>
                    </a:lnTo>
                    <a:lnTo>
                      <a:pt x="21600" y="21600"/>
                    </a:lnTo>
                    <a:close/>
                  </a:path>
                </a:pathLst>
              </a:custGeom>
              <a:solidFill>
                <a:schemeClr val="accent2">
                  <a:lumMod val="75000"/>
                  <a:alpha val="33000"/>
                </a:schemeClr>
              </a:solidFill>
              <a:ln w="15875" cap="rnd">
                <a:solidFill>
                  <a:srgbClr val="9E8234"/>
                </a:solidFill>
              </a:ln>
            </p:spPr>
            <p:txBody>
              <a:bodyPr lIns="45719" rIns="45719" anchor="ctr"/>
              <a:lstStyle/>
              <a:p>
                <a:pPr algn="ctr">
                  <a:defRPr>
                    <a:solidFill>
                      <a:srgbClr val="FFFFFF"/>
                    </a:solidFill>
                  </a:defRPr>
                </a:pPr>
                <a:endParaRPr/>
              </a:p>
            </p:txBody>
          </p:sp>
        </p:grpSp>
        <p:sp>
          <p:nvSpPr>
            <p:cNvPr id="6" name="Rectangle 5"/>
            <p:cNvSpPr/>
            <p:nvPr/>
          </p:nvSpPr>
          <p:spPr>
            <a:xfrm>
              <a:off x="7026495" y="2896820"/>
              <a:ext cx="1520531" cy="369332"/>
            </a:xfrm>
            <a:prstGeom prst="rect">
              <a:avLst/>
            </a:prstGeom>
          </p:spPr>
          <p:txBody>
            <a:bodyPr wrap="none">
              <a:spAutoFit/>
            </a:bodyPr>
            <a:lstStyle/>
            <a:p>
              <a:r>
                <a:rPr lang="en-GB" i="1" dirty="0"/>
                <a:t>Pulse shaping </a:t>
              </a:r>
              <a:endParaRPr lang="en-US" i="1" dirty="0"/>
            </a:p>
          </p:txBody>
        </p:sp>
      </p:grpSp>
      <p:cxnSp>
        <p:nvCxnSpPr>
          <p:cNvPr id="122" name="Straight Arrow Connector 121"/>
          <p:cNvCxnSpPr/>
          <p:nvPr/>
        </p:nvCxnSpPr>
        <p:spPr>
          <a:xfrm>
            <a:off x="1501975" y="3605829"/>
            <a:ext cx="398749" cy="293875"/>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Rectangle 3">
            <a:extLst>
              <a:ext uri="{FF2B5EF4-FFF2-40B4-BE49-F238E27FC236}">
                <a16:creationId xmlns:a16="http://schemas.microsoft.com/office/drawing/2014/main" xmlns="" id="{B044ECB9-884D-4EB1-975D-DD2D789D2DBE}"/>
              </a:ext>
            </a:extLst>
          </p:cNvPr>
          <p:cNvSpPr/>
          <p:nvPr/>
        </p:nvSpPr>
        <p:spPr>
          <a:xfrm>
            <a:off x="56590" y="610592"/>
            <a:ext cx="9025581" cy="830997"/>
          </a:xfrm>
          <a:prstGeom prst="rect">
            <a:avLst/>
          </a:prstGeom>
          <a:solidFill>
            <a:srgbClr val="00B0F0"/>
          </a:solidFill>
        </p:spPr>
        <p:txBody>
          <a:bodyPr wrap="square">
            <a:spAutoFit/>
          </a:bodyPr>
          <a:lstStyle/>
          <a:p>
            <a:pPr algn="ctr"/>
            <a:r>
              <a:rPr lang="en-GB" sz="2400" b="1" dirty="0">
                <a:effectLst>
                  <a:outerShdw blurRad="38100" dist="38100" dir="2700000" algn="tl">
                    <a:srgbClr val="000000">
                      <a:alpha val="43137"/>
                    </a:srgbClr>
                  </a:outerShdw>
                </a:effectLst>
              </a:rPr>
              <a:t>DNS-IV - not just another neutron source, but one of the best in the world! </a:t>
            </a:r>
          </a:p>
        </p:txBody>
      </p:sp>
    </p:spTree>
    <p:extLst>
      <p:ext uri="{BB962C8B-B14F-4D97-AF65-F5344CB8AC3E}">
        <p14:creationId xmlns:p14="http://schemas.microsoft.com/office/powerpoint/2010/main" val="29986698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86B8D10-9C33-4842-837F-FB5AB0DAA6BC}" type="slidenum">
              <a:rPr lang="ru-RU" smtClean="0"/>
              <a:t>14</a:t>
            </a:fld>
            <a:endParaRPr lang="ru-RU"/>
          </a:p>
        </p:txBody>
      </p:sp>
      <p:pic>
        <p:nvPicPr>
          <p:cNvPr id="16" name="Picture 15" descr="C:\Users\Glebonsky\Desktop\появление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569715"/>
            <a:ext cx="4046149" cy="272338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917" y="3256260"/>
            <a:ext cx="1512168" cy="707886"/>
          </a:xfrm>
          <a:prstGeom prst="rect">
            <a:avLst/>
          </a:prstGeom>
          <a:noFill/>
        </p:spPr>
        <p:txBody>
          <a:bodyPr wrap="square" rtlCol="0">
            <a:spAutoFit/>
          </a:bodyPr>
          <a:lstStyle/>
          <a:p>
            <a:pPr algn="ctr"/>
            <a:r>
              <a:rPr lang="en-US" sz="2000" dirty="0"/>
              <a:t>Core +reflector</a:t>
            </a:r>
          </a:p>
        </p:txBody>
      </p:sp>
      <p:sp>
        <p:nvSpPr>
          <p:cNvPr id="23" name="TextBox 22"/>
          <p:cNvSpPr txBox="1"/>
          <p:nvPr/>
        </p:nvSpPr>
        <p:spPr>
          <a:xfrm>
            <a:off x="179512" y="1052736"/>
            <a:ext cx="5760640" cy="400110"/>
          </a:xfrm>
          <a:prstGeom prst="rect">
            <a:avLst/>
          </a:prstGeom>
          <a:noFill/>
        </p:spPr>
        <p:txBody>
          <a:bodyPr wrap="square" rtlCol="0">
            <a:spAutoFit/>
          </a:bodyPr>
          <a:lstStyle/>
          <a:p>
            <a:r>
              <a:rPr lang="de-DE" sz="2000" b="1" dirty="0">
                <a:solidFill>
                  <a:srgbClr val="FF0000"/>
                </a:solidFill>
                <a:cs typeface="Times New Roman"/>
              </a:rPr>
              <a:t>1. P</a:t>
            </a:r>
            <a:r>
              <a:rPr lang="en-US" sz="2000" b="1" dirty="0" err="1">
                <a:solidFill>
                  <a:srgbClr val="FF0000"/>
                </a:solidFill>
                <a:cs typeface="Times New Roman"/>
              </a:rPr>
              <a:t>ulsed</a:t>
            </a:r>
            <a:r>
              <a:rPr lang="en-US" sz="2000" b="1" dirty="0">
                <a:solidFill>
                  <a:srgbClr val="FF0000"/>
                </a:solidFill>
                <a:cs typeface="Times New Roman"/>
              </a:rPr>
              <a:t> reactor IBR-3</a:t>
            </a:r>
          </a:p>
        </p:txBody>
      </p:sp>
      <p:sp>
        <p:nvSpPr>
          <p:cNvPr id="24" name="TextBox 23"/>
          <p:cNvSpPr txBox="1"/>
          <p:nvPr/>
        </p:nvSpPr>
        <p:spPr>
          <a:xfrm>
            <a:off x="3957183" y="1318502"/>
            <a:ext cx="1656184" cy="707886"/>
          </a:xfrm>
          <a:prstGeom prst="rect">
            <a:avLst/>
          </a:prstGeom>
          <a:noFill/>
        </p:spPr>
        <p:txBody>
          <a:bodyPr wrap="square" rtlCol="0">
            <a:spAutoFit/>
          </a:bodyPr>
          <a:lstStyle/>
          <a:p>
            <a:r>
              <a:rPr lang="en-US" sz="2000" dirty="0"/>
              <a:t>Reactivity modulator</a:t>
            </a:r>
          </a:p>
        </p:txBody>
      </p:sp>
      <p:grpSp>
        <p:nvGrpSpPr>
          <p:cNvPr id="3" name="Group 2"/>
          <p:cNvGrpSpPr/>
          <p:nvPr/>
        </p:nvGrpSpPr>
        <p:grpSpPr>
          <a:xfrm>
            <a:off x="1619672" y="2730824"/>
            <a:ext cx="7647928" cy="3906598"/>
            <a:chOff x="1619672" y="2730824"/>
            <a:chExt cx="7647928" cy="3906598"/>
          </a:xfrm>
        </p:grpSpPr>
        <p:graphicFrame>
          <p:nvGraphicFramePr>
            <p:cNvPr id="5" name="Объект 3"/>
            <p:cNvGraphicFramePr>
              <a:graphicFrameLocks noChangeAspect="1"/>
            </p:cNvGraphicFramePr>
            <p:nvPr>
              <p:extLst>
                <p:ext uri="{D42A27DB-BD31-4B8C-83A1-F6EECF244321}">
                  <p14:modId xmlns:p14="http://schemas.microsoft.com/office/powerpoint/2010/main" val="68868418"/>
                </p:ext>
              </p:extLst>
            </p:nvPr>
          </p:nvGraphicFramePr>
          <p:xfrm>
            <a:off x="4211960" y="3501008"/>
            <a:ext cx="4677685" cy="3024336"/>
          </p:xfrm>
          <a:graphic>
            <a:graphicData uri="http://schemas.openxmlformats.org/presentationml/2006/ole">
              <mc:AlternateContent xmlns:mc="http://schemas.openxmlformats.org/markup-compatibility/2006">
                <mc:Choice xmlns:v="urn:schemas-microsoft-com:vml" Requires="v">
                  <p:oleObj spid="_x0000_s1121" name="Visio" r:id="rId4" imgW="4667931" imgH="3042938" progId="Visio.Drawing.15">
                    <p:embed/>
                  </p:oleObj>
                </mc:Choice>
                <mc:Fallback>
                  <p:oleObj name="Visio" r:id="rId4" imgW="4667931" imgH="3042938"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3501008"/>
                          <a:ext cx="4677685" cy="3024336"/>
                        </a:xfrm>
                        <a:prstGeom prst="rect">
                          <a:avLst/>
                        </a:prstGeom>
                        <a:noFill/>
                        <a:ln>
                          <a:noFill/>
                        </a:ln>
                      </p:spPr>
                    </p:pic>
                  </p:oleObj>
                </mc:Fallback>
              </mc:AlternateContent>
            </a:graphicData>
          </a:graphic>
        </p:graphicFrame>
        <p:cxnSp>
          <p:nvCxnSpPr>
            <p:cNvPr id="8" name="Straight Arrow Connector 7"/>
            <p:cNvCxnSpPr/>
            <p:nvPr/>
          </p:nvCxnSpPr>
          <p:spPr>
            <a:xfrm flipV="1">
              <a:off x="3995936" y="5445224"/>
              <a:ext cx="1512168" cy="907301"/>
            </a:xfrm>
            <a:prstGeom prst="straightConnector1">
              <a:avLst/>
            </a:prstGeom>
            <a:ln w="38100">
              <a:solidFill>
                <a:srgbClr val="FF0000"/>
              </a:solidFill>
              <a:tailEnd type="triangle" w="med" len="lg"/>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619672" y="6237312"/>
              <a:ext cx="3240360" cy="400110"/>
            </a:xfrm>
            <a:prstGeom prst="rect">
              <a:avLst/>
            </a:prstGeom>
            <a:noFill/>
          </p:spPr>
          <p:txBody>
            <a:bodyPr wrap="square" rtlCol="0">
              <a:spAutoFit/>
            </a:bodyPr>
            <a:lstStyle/>
            <a:p>
              <a:pPr algn="ctr"/>
              <a:r>
                <a:rPr lang="en-US" sz="2000" dirty="0"/>
                <a:t>Proton beam</a:t>
              </a:r>
            </a:p>
          </p:txBody>
        </p:sp>
        <p:sp>
          <p:nvSpPr>
            <p:cNvPr id="27" name="TextBox 26"/>
            <p:cNvSpPr txBox="1"/>
            <p:nvPr/>
          </p:nvSpPr>
          <p:spPr>
            <a:xfrm>
              <a:off x="7487816" y="5817458"/>
              <a:ext cx="1656184" cy="707886"/>
            </a:xfrm>
            <a:prstGeom prst="rect">
              <a:avLst/>
            </a:prstGeom>
            <a:solidFill>
              <a:srgbClr val="FFFFFF"/>
            </a:solidFill>
          </p:spPr>
          <p:txBody>
            <a:bodyPr wrap="square" rtlCol="0">
              <a:spAutoFit/>
            </a:bodyPr>
            <a:lstStyle/>
            <a:p>
              <a:r>
                <a:rPr lang="en-US" sz="2000" dirty="0"/>
                <a:t>Reactivity modulator</a:t>
              </a:r>
            </a:p>
          </p:txBody>
        </p:sp>
        <p:sp>
          <p:nvSpPr>
            <p:cNvPr id="29" name="TextBox 28"/>
            <p:cNvSpPr txBox="1"/>
            <p:nvPr/>
          </p:nvSpPr>
          <p:spPr>
            <a:xfrm>
              <a:off x="5559696" y="2730824"/>
              <a:ext cx="3707904" cy="707886"/>
            </a:xfrm>
            <a:prstGeom prst="rect">
              <a:avLst/>
            </a:prstGeom>
            <a:noFill/>
          </p:spPr>
          <p:txBody>
            <a:bodyPr wrap="square" rtlCol="0">
              <a:spAutoFit/>
            </a:bodyPr>
            <a:lstStyle/>
            <a:p>
              <a:pPr algn="ctr">
                <a:spcBef>
                  <a:spcPct val="20000"/>
                </a:spcBef>
                <a:buClr>
                  <a:schemeClr val="accent2"/>
                </a:buClr>
                <a:buSzPct val="80000"/>
                <a:defRPr/>
              </a:pPr>
              <a:r>
                <a:rPr lang="en-US" sz="2000" b="1" dirty="0">
                  <a:solidFill>
                    <a:srgbClr val="FF0000"/>
                  </a:solidFill>
                </a:rPr>
                <a:t>2. Accelerator-driven neutron source: </a:t>
              </a:r>
              <a:r>
                <a:rPr lang="en-US" sz="2000" b="1" dirty="0">
                  <a:solidFill>
                    <a:srgbClr val="FF0000"/>
                  </a:solidFill>
                  <a:cs typeface="Times New Roman"/>
                </a:rPr>
                <a:t>spallation + multiplier</a:t>
              </a:r>
              <a:r>
                <a:rPr lang="en-US" sz="2000" b="1" dirty="0">
                  <a:solidFill>
                    <a:srgbClr val="FF0000"/>
                  </a:solidFill>
                </a:rPr>
                <a:t> </a:t>
              </a:r>
            </a:p>
          </p:txBody>
        </p:sp>
        <p:sp>
          <p:nvSpPr>
            <p:cNvPr id="30" name="TextBox 29"/>
            <p:cNvSpPr txBox="1"/>
            <p:nvPr/>
          </p:nvSpPr>
          <p:spPr>
            <a:xfrm>
              <a:off x="3497632" y="4620003"/>
              <a:ext cx="1512168" cy="707886"/>
            </a:xfrm>
            <a:prstGeom prst="rect">
              <a:avLst/>
            </a:prstGeom>
            <a:noFill/>
          </p:spPr>
          <p:txBody>
            <a:bodyPr wrap="square" rtlCol="0">
              <a:spAutoFit/>
            </a:bodyPr>
            <a:lstStyle/>
            <a:p>
              <a:pPr algn="ctr"/>
              <a:r>
                <a:rPr lang="en-US" sz="2000" dirty="0"/>
                <a:t>Core +reflector</a:t>
              </a:r>
            </a:p>
          </p:txBody>
        </p:sp>
      </p:grpSp>
      <p:sp>
        <p:nvSpPr>
          <p:cNvPr id="31" name="TextBox 30"/>
          <p:cNvSpPr txBox="1"/>
          <p:nvPr/>
        </p:nvSpPr>
        <p:spPr>
          <a:xfrm>
            <a:off x="12874" y="4381073"/>
            <a:ext cx="3240360" cy="400110"/>
          </a:xfrm>
          <a:prstGeom prst="rect">
            <a:avLst/>
          </a:prstGeom>
          <a:noFill/>
        </p:spPr>
        <p:txBody>
          <a:bodyPr wrap="square" rtlCol="0">
            <a:spAutoFit/>
          </a:bodyPr>
          <a:lstStyle/>
          <a:p>
            <a:pPr algn="ctr"/>
            <a:r>
              <a:rPr lang="en-US" sz="2000" i="1" dirty="0">
                <a:solidFill>
                  <a:srgbClr val="0000FF"/>
                </a:solidFill>
              </a:rPr>
              <a:t>E. </a:t>
            </a:r>
            <a:r>
              <a:rPr lang="en-US" sz="2000" i="1" dirty="0" err="1">
                <a:solidFill>
                  <a:srgbClr val="0000FF"/>
                </a:solidFill>
              </a:rPr>
              <a:t>Shabalin</a:t>
            </a:r>
            <a:r>
              <a:rPr lang="en-US" sz="2000" i="1" dirty="0">
                <a:solidFill>
                  <a:srgbClr val="0000FF"/>
                </a:solidFill>
              </a:rPr>
              <a:t> et al.</a:t>
            </a:r>
          </a:p>
        </p:txBody>
      </p:sp>
      <p:sp>
        <p:nvSpPr>
          <p:cNvPr id="33" name="TextBox 32"/>
          <p:cNvSpPr txBox="1"/>
          <p:nvPr/>
        </p:nvSpPr>
        <p:spPr>
          <a:xfrm>
            <a:off x="4932040" y="6396335"/>
            <a:ext cx="3240360" cy="400110"/>
          </a:xfrm>
          <a:prstGeom prst="rect">
            <a:avLst/>
          </a:prstGeom>
          <a:noFill/>
        </p:spPr>
        <p:txBody>
          <a:bodyPr wrap="square" rtlCol="0">
            <a:spAutoFit/>
          </a:bodyPr>
          <a:lstStyle/>
          <a:p>
            <a:pPr algn="ctr"/>
            <a:r>
              <a:rPr lang="en-US" sz="2000" i="1" dirty="0">
                <a:solidFill>
                  <a:srgbClr val="0000FF"/>
                </a:solidFill>
              </a:rPr>
              <a:t>A. </a:t>
            </a:r>
            <a:r>
              <a:rPr lang="en-US" sz="2000" i="1" dirty="0" err="1">
                <a:solidFill>
                  <a:srgbClr val="0000FF"/>
                </a:solidFill>
              </a:rPr>
              <a:t>Vinogradov</a:t>
            </a:r>
            <a:r>
              <a:rPr lang="en-US" sz="2000" i="1" dirty="0">
                <a:solidFill>
                  <a:srgbClr val="0000FF"/>
                </a:solidFill>
              </a:rPr>
              <a:t> et al.</a:t>
            </a:r>
          </a:p>
        </p:txBody>
      </p:sp>
      <p:cxnSp>
        <p:nvCxnSpPr>
          <p:cNvPr id="36" name="Straight Connector 35"/>
          <p:cNvCxnSpPr/>
          <p:nvPr/>
        </p:nvCxnSpPr>
        <p:spPr>
          <a:xfrm flipH="1">
            <a:off x="1835696" y="1268760"/>
            <a:ext cx="5472608" cy="54006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28" name="Title 1"/>
          <p:cNvSpPr txBox="1">
            <a:spLocks/>
          </p:cNvSpPr>
          <p:nvPr/>
        </p:nvSpPr>
        <p:spPr>
          <a:xfrm>
            <a:off x="2406739" y="-77760"/>
            <a:ext cx="6604471" cy="561600"/>
          </a:xfrm>
          <a:prstGeom prst="rect">
            <a:avLst/>
          </a:prstGeom>
          <a:solidFill>
            <a:srgbClr val="78C0ED"/>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dirty="0">
                <a:solidFill>
                  <a:srgbClr val="FF0000"/>
                </a:solidFill>
              </a:rPr>
              <a:t>DNS-IV: </a:t>
            </a:r>
            <a:r>
              <a:rPr lang="en-US" sz="3200" dirty="0">
                <a:solidFill>
                  <a:srgbClr val="FF0000"/>
                </a:solidFill>
              </a:rPr>
              <a:t>two alternative concepts</a:t>
            </a:r>
            <a:r>
              <a:rPr lang="en-GB" sz="3200" dirty="0">
                <a:solidFill>
                  <a:srgbClr val="FF0000"/>
                </a:solidFill>
              </a:rPr>
              <a:t/>
            </a:r>
            <a:br>
              <a:rPr lang="en-GB" sz="3200" dirty="0">
                <a:solidFill>
                  <a:srgbClr val="FF0000"/>
                </a:solidFill>
              </a:rPr>
            </a:br>
            <a:endParaRPr lang="en-GB" sz="3200" dirty="0">
              <a:solidFill>
                <a:srgbClr val="FF0000"/>
              </a:solidFill>
            </a:endParaRPr>
          </a:p>
        </p:txBody>
      </p:sp>
      <p:cxnSp>
        <p:nvCxnSpPr>
          <p:cNvPr id="21" name="Straight Arrow Connector 20"/>
          <p:cNvCxnSpPr/>
          <p:nvPr/>
        </p:nvCxnSpPr>
        <p:spPr>
          <a:xfrm flipH="1">
            <a:off x="3634626" y="1732433"/>
            <a:ext cx="380631" cy="330190"/>
          </a:xfrm>
          <a:prstGeom prst="straightConnector1">
            <a:avLst/>
          </a:prstGeom>
          <a:ln w="952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1056905" y="3182471"/>
            <a:ext cx="562767" cy="402572"/>
          </a:xfrm>
          <a:prstGeom prst="straightConnector1">
            <a:avLst/>
          </a:prstGeom>
          <a:ln w="952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79467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4" descr="Рисунок 4"/>
          <p:cNvPicPr>
            <a:picLocks noChangeAspect="1"/>
          </p:cNvPicPr>
          <p:nvPr/>
        </p:nvPicPr>
        <p:blipFill>
          <a:blip r:embed="rId2">
            <a:extLst/>
          </a:blip>
          <a:stretch>
            <a:fillRect/>
          </a:stretch>
        </p:blipFill>
        <p:spPr>
          <a:xfrm>
            <a:off x="1099438" y="4115259"/>
            <a:ext cx="2881523" cy="1910091"/>
          </a:xfrm>
          <a:prstGeom prst="rect">
            <a:avLst/>
          </a:prstGeom>
          <a:ln w="12700">
            <a:miter lim="400000"/>
          </a:ln>
        </p:spPr>
      </p:pic>
      <p:sp>
        <p:nvSpPr>
          <p:cNvPr id="4" name="Slide Number Placeholder 3"/>
          <p:cNvSpPr>
            <a:spLocks noGrp="1"/>
          </p:cNvSpPr>
          <p:nvPr>
            <p:ph type="sldNum" sz="quarter" idx="12"/>
          </p:nvPr>
        </p:nvSpPr>
        <p:spPr>
          <a:xfrm>
            <a:off x="6553200" y="6465071"/>
            <a:ext cx="2133600" cy="365125"/>
          </a:xfrm>
        </p:spPr>
        <p:txBody>
          <a:bodyPr/>
          <a:lstStyle/>
          <a:p>
            <a:fld id="{D86B8D10-9C33-4842-837F-FB5AB0DAA6BC}" type="slidenum">
              <a:rPr lang="ru-RU" smtClean="0"/>
              <a:t>15</a:t>
            </a:fld>
            <a:endParaRPr lang="ru-RU"/>
          </a:p>
        </p:txBody>
      </p:sp>
      <p:sp>
        <p:nvSpPr>
          <p:cNvPr id="23" name="TextBox 22"/>
          <p:cNvSpPr txBox="1"/>
          <p:nvPr/>
        </p:nvSpPr>
        <p:spPr>
          <a:xfrm>
            <a:off x="179512" y="806515"/>
            <a:ext cx="2740693" cy="400110"/>
          </a:xfrm>
          <a:prstGeom prst="rect">
            <a:avLst/>
          </a:prstGeom>
          <a:noFill/>
        </p:spPr>
        <p:txBody>
          <a:bodyPr wrap="square" rtlCol="0">
            <a:spAutoFit/>
          </a:bodyPr>
          <a:lstStyle/>
          <a:p>
            <a:r>
              <a:rPr lang="de-DE" sz="2000" b="1" u="sng" dirty="0">
                <a:solidFill>
                  <a:srgbClr val="FF0000"/>
                </a:solidFill>
                <a:cs typeface="Times New Roman"/>
              </a:rPr>
              <a:t>1. P</a:t>
            </a:r>
            <a:r>
              <a:rPr lang="en-US" sz="2000" b="1" u="sng" dirty="0" err="1">
                <a:solidFill>
                  <a:srgbClr val="FF0000"/>
                </a:solidFill>
                <a:cs typeface="Times New Roman"/>
              </a:rPr>
              <a:t>ulsed</a:t>
            </a:r>
            <a:r>
              <a:rPr lang="en-US" sz="2000" b="1" u="sng" dirty="0">
                <a:solidFill>
                  <a:srgbClr val="FF0000"/>
                </a:solidFill>
                <a:cs typeface="Times New Roman"/>
              </a:rPr>
              <a:t> reactor IBR-3</a:t>
            </a:r>
          </a:p>
        </p:txBody>
      </p:sp>
      <p:sp>
        <p:nvSpPr>
          <p:cNvPr id="31" name="TextBox 30"/>
          <p:cNvSpPr txBox="1"/>
          <p:nvPr/>
        </p:nvSpPr>
        <p:spPr>
          <a:xfrm>
            <a:off x="3870710" y="806515"/>
            <a:ext cx="3240360" cy="369332"/>
          </a:xfrm>
          <a:prstGeom prst="rect">
            <a:avLst/>
          </a:prstGeom>
          <a:noFill/>
        </p:spPr>
        <p:txBody>
          <a:bodyPr wrap="square" rtlCol="0">
            <a:spAutoFit/>
          </a:bodyPr>
          <a:lstStyle/>
          <a:p>
            <a:pPr algn="ctr"/>
            <a:r>
              <a:rPr lang="en-US" i="1" dirty="0">
                <a:solidFill>
                  <a:srgbClr val="0000FF"/>
                </a:solidFill>
              </a:rPr>
              <a:t>E. </a:t>
            </a:r>
            <a:r>
              <a:rPr lang="en-US" i="1" dirty="0" err="1">
                <a:solidFill>
                  <a:srgbClr val="0000FF"/>
                </a:solidFill>
              </a:rPr>
              <a:t>Shabalin</a:t>
            </a:r>
            <a:r>
              <a:rPr lang="en-US" i="1" dirty="0">
                <a:solidFill>
                  <a:srgbClr val="0000FF"/>
                </a:solidFill>
              </a:rPr>
              <a:t> et al.</a:t>
            </a:r>
          </a:p>
        </p:txBody>
      </p:sp>
      <p:sp>
        <p:nvSpPr>
          <p:cNvPr id="28" name="Title 1"/>
          <p:cNvSpPr txBox="1">
            <a:spLocks/>
          </p:cNvSpPr>
          <p:nvPr/>
        </p:nvSpPr>
        <p:spPr>
          <a:xfrm>
            <a:off x="2406739" y="-77760"/>
            <a:ext cx="6604471" cy="561600"/>
          </a:xfrm>
          <a:prstGeom prst="rect">
            <a:avLst/>
          </a:prstGeom>
          <a:solidFill>
            <a:srgbClr val="78C0ED"/>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dirty="0">
                <a:solidFill>
                  <a:srgbClr val="FF0000"/>
                </a:solidFill>
              </a:rPr>
              <a:t>DNS-IV: </a:t>
            </a:r>
            <a:r>
              <a:rPr lang="en-US" sz="3200" dirty="0">
                <a:solidFill>
                  <a:srgbClr val="FF0000"/>
                </a:solidFill>
              </a:rPr>
              <a:t>two alternative concepts</a:t>
            </a:r>
            <a:r>
              <a:rPr lang="en-GB" sz="3200" dirty="0">
                <a:solidFill>
                  <a:srgbClr val="FF0000"/>
                </a:solidFill>
              </a:rPr>
              <a:t/>
            </a:r>
            <a:br>
              <a:rPr lang="en-GB" sz="3200" dirty="0">
                <a:solidFill>
                  <a:srgbClr val="FF0000"/>
                </a:solidFill>
              </a:rPr>
            </a:br>
            <a:endParaRPr lang="en-GB" sz="3200" dirty="0">
              <a:solidFill>
                <a:srgbClr val="FF0000"/>
              </a:solidFill>
            </a:endParaRPr>
          </a:p>
        </p:txBody>
      </p:sp>
      <p:pic>
        <p:nvPicPr>
          <p:cNvPr id="21" name="Рисунок 3"/>
          <p:cNvPicPr/>
          <p:nvPr/>
        </p:nvPicPr>
        <p:blipFill>
          <a:blip r:embed="rId3">
            <a:extLst>
              <a:ext uri="{28A0092B-C50C-407E-A947-70E740481C1C}">
                <a14:useLocalDpi xmlns:a14="http://schemas.microsoft.com/office/drawing/2010/main" val="0"/>
              </a:ext>
            </a:extLst>
          </a:blip>
          <a:stretch>
            <a:fillRect/>
          </a:stretch>
        </p:blipFill>
        <p:spPr>
          <a:xfrm>
            <a:off x="4562740" y="1503589"/>
            <a:ext cx="3980919" cy="2556002"/>
          </a:xfrm>
          <a:prstGeom prst="rect">
            <a:avLst/>
          </a:prstGeom>
        </p:spPr>
      </p:pic>
      <p:sp>
        <p:nvSpPr>
          <p:cNvPr id="24" name="TextBox 23"/>
          <p:cNvSpPr txBox="1"/>
          <p:nvPr/>
        </p:nvSpPr>
        <p:spPr>
          <a:xfrm>
            <a:off x="7355026" y="760303"/>
            <a:ext cx="1656184" cy="646331"/>
          </a:xfrm>
          <a:prstGeom prst="rect">
            <a:avLst/>
          </a:prstGeom>
          <a:solidFill>
            <a:srgbClr val="FFFFFF"/>
          </a:solidFill>
        </p:spPr>
        <p:txBody>
          <a:bodyPr wrap="square" rtlCol="0">
            <a:spAutoFit/>
          </a:bodyPr>
          <a:lstStyle/>
          <a:p>
            <a:pPr algn="ctr"/>
            <a:r>
              <a:rPr lang="en-US" dirty="0"/>
              <a:t>Reactivity modulator TiH</a:t>
            </a:r>
            <a:r>
              <a:rPr lang="en-US" baseline="-25000" dirty="0"/>
              <a:t>2</a:t>
            </a:r>
          </a:p>
        </p:txBody>
      </p:sp>
      <p:cxnSp>
        <p:nvCxnSpPr>
          <p:cNvPr id="25" name="Straight Arrow Connector 24"/>
          <p:cNvCxnSpPr/>
          <p:nvPr/>
        </p:nvCxnSpPr>
        <p:spPr>
          <a:xfrm flipH="1">
            <a:off x="7374352" y="1368711"/>
            <a:ext cx="738288" cy="768960"/>
          </a:xfrm>
          <a:prstGeom prst="straightConnector1">
            <a:avLst/>
          </a:prstGeom>
          <a:ln w="9525"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370877" y="4257805"/>
            <a:ext cx="4876800" cy="923330"/>
          </a:xfrm>
          <a:prstGeom prst="rect">
            <a:avLst/>
          </a:prstGeom>
        </p:spPr>
        <p:txBody>
          <a:bodyPr wrap="square">
            <a:spAutoFit/>
          </a:bodyPr>
          <a:lstStyle/>
          <a:p>
            <a:r>
              <a:rPr lang="en-US" b="1" dirty="0"/>
              <a:t>1- Np-237 reactor core, 2 - empty sector of reactivity modulator, 3 -  reactivity modulator coated with TiH</a:t>
            </a:r>
            <a:r>
              <a:rPr lang="en-US" b="1" baseline="-25000" dirty="0"/>
              <a:t>2</a:t>
            </a:r>
            <a:r>
              <a:rPr lang="en-US" b="1" dirty="0"/>
              <a:t> , 4 - moderator, 5 </a:t>
            </a:r>
            <a:r>
              <a:rPr lang="mr-IN" b="1" dirty="0"/>
              <a:t>–</a:t>
            </a:r>
            <a:r>
              <a:rPr lang="en-US" b="1" dirty="0"/>
              <a:t> Be reflector.</a:t>
            </a:r>
            <a:r>
              <a:rPr lang="en-US" b="1" dirty="0">
                <a:effectLst/>
              </a:rPr>
              <a:t> </a:t>
            </a:r>
            <a:endParaRPr lang="en-US" b="1" dirty="0"/>
          </a:p>
        </p:txBody>
      </p:sp>
      <p:grpSp>
        <p:nvGrpSpPr>
          <p:cNvPr id="15" name="Group 14"/>
          <p:cNvGrpSpPr/>
          <p:nvPr/>
        </p:nvGrpSpPr>
        <p:grpSpPr>
          <a:xfrm>
            <a:off x="115927" y="1432465"/>
            <a:ext cx="4254950" cy="2894702"/>
            <a:chOff x="4172956" y="3460243"/>
            <a:chExt cx="4089911" cy="2654255"/>
          </a:xfrm>
        </p:grpSpPr>
        <p:pic>
          <p:nvPicPr>
            <p:cNvPr id="32" name="Рисунок 1"/>
            <p:cNvPicPr/>
            <p:nvPr/>
          </p:nvPicPr>
          <p:blipFill>
            <a:blip r:embed="rId4">
              <a:extLst>
                <a:ext uri="{28A0092B-C50C-407E-A947-70E740481C1C}">
                  <a14:useLocalDpi xmlns:a14="http://schemas.microsoft.com/office/drawing/2010/main" val="0"/>
                </a:ext>
              </a:extLst>
            </a:blip>
            <a:srcRect/>
            <a:stretch>
              <a:fillRect/>
            </a:stretch>
          </p:blipFill>
          <p:spPr bwMode="auto">
            <a:xfrm>
              <a:off x="4172956" y="3614769"/>
              <a:ext cx="4069280" cy="2499729"/>
            </a:xfrm>
            <a:prstGeom prst="rect">
              <a:avLst/>
            </a:prstGeom>
            <a:noFill/>
          </p:spPr>
        </p:pic>
        <p:sp>
          <p:nvSpPr>
            <p:cNvPr id="12" name="Rectangle 11"/>
            <p:cNvSpPr/>
            <p:nvPr/>
          </p:nvSpPr>
          <p:spPr>
            <a:xfrm>
              <a:off x="5194219" y="3460243"/>
              <a:ext cx="2117048" cy="307777"/>
            </a:xfrm>
            <a:prstGeom prst="rect">
              <a:avLst/>
            </a:prstGeom>
          </p:spPr>
          <p:txBody>
            <a:bodyPr wrap="none">
              <a:spAutoFit/>
            </a:bodyPr>
            <a:lstStyle/>
            <a:p>
              <a:r>
                <a:rPr lang="en-US" sz="1400" b="1" dirty="0">
                  <a:solidFill>
                    <a:schemeClr val="accent2">
                      <a:lumMod val="75000"/>
                    </a:schemeClr>
                  </a:solidFill>
                  <a:effectLst/>
                  <a:latin typeface="Comic Sans MS"/>
                  <a:ea typeface="Calibri"/>
                  <a:cs typeface="Comic Sans MS"/>
                </a:rPr>
                <a:t>From IBR-2 to IBR-3</a:t>
              </a:r>
              <a:r>
                <a:rPr lang="en-US" sz="1400" b="1" dirty="0">
                  <a:solidFill>
                    <a:schemeClr val="accent2">
                      <a:lumMod val="75000"/>
                    </a:schemeClr>
                  </a:solidFill>
                  <a:effectLst/>
                  <a:latin typeface="Comic Sans MS"/>
                  <a:cs typeface="Comic Sans MS"/>
                </a:rPr>
                <a:t> </a:t>
              </a:r>
              <a:endParaRPr lang="en-US" sz="1400" b="1" dirty="0">
                <a:solidFill>
                  <a:schemeClr val="accent2">
                    <a:lumMod val="75000"/>
                  </a:schemeClr>
                </a:solidFill>
                <a:latin typeface="Comic Sans MS"/>
                <a:cs typeface="Comic Sans MS"/>
              </a:endParaRPr>
            </a:p>
          </p:txBody>
        </p:sp>
        <p:sp>
          <p:nvSpPr>
            <p:cNvPr id="13" name="Rectangle 12"/>
            <p:cNvSpPr/>
            <p:nvPr/>
          </p:nvSpPr>
          <p:spPr>
            <a:xfrm>
              <a:off x="7680656" y="3780575"/>
              <a:ext cx="582211" cy="338554"/>
            </a:xfrm>
            <a:prstGeom prst="rect">
              <a:avLst/>
            </a:prstGeom>
            <a:solidFill>
              <a:srgbClr val="FFFFFF"/>
            </a:solidFill>
          </p:spPr>
          <p:txBody>
            <a:bodyPr wrap="none">
              <a:spAutoFit/>
            </a:bodyPr>
            <a:lstStyle/>
            <a:p>
              <a:r>
                <a:rPr lang="en-US" sz="800" dirty="0">
                  <a:solidFill>
                    <a:prstClr val="black"/>
                  </a:solidFill>
                  <a:latin typeface="Arial Black"/>
                  <a:cs typeface="Arial Black"/>
                </a:rPr>
                <a:t>DNS-IV</a:t>
              </a:r>
            </a:p>
            <a:p>
              <a:r>
                <a:rPr lang="en-US" sz="800" dirty="0">
                  <a:solidFill>
                    <a:prstClr val="black"/>
                  </a:solidFill>
                  <a:latin typeface="Arial Black"/>
                  <a:cs typeface="Arial Black"/>
                </a:rPr>
                <a:t>&gt; 2036</a:t>
              </a:r>
              <a:endParaRPr lang="en-US" sz="800" dirty="0">
                <a:latin typeface="Arial Black"/>
                <a:cs typeface="Arial Black"/>
              </a:endParaRPr>
            </a:p>
          </p:txBody>
        </p:sp>
        <p:sp>
          <p:nvSpPr>
            <p:cNvPr id="14" name="Rectangle 13"/>
            <p:cNvSpPr/>
            <p:nvPr/>
          </p:nvSpPr>
          <p:spPr>
            <a:xfrm>
              <a:off x="4172956" y="5633280"/>
              <a:ext cx="4069280" cy="4812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p:cNvSpPr/>
          <p:nvPr/>
        </p:nvSpPr>
        <p:spPr>
          <a:xfrm>
            <a:off x="4183529" y="5312800"/>
            <a:ext cx="4827681" cy="1231106"/>
          </a:xfrm>
          <a:prstGeom prst="rect">
            <a:avLst/>
          </a:prstGeom>
          <a:solidFill>
            <a:srgbClr val="FFFF00"/>
          </a:solidFill>
        </p:spPr>
        <p:txBody>
          <a:bodyPr wrap="square">
            <a:spAutoFit/>
          </a:bodyPr>
          <a:lstStyle/>
          <a:p>
            <a:pPr marL="180975" indent="-180975">
              <a:buFont typeface="Arial"/>
              <a:buChar char="•"/>
            </a:pPr>
            <a:r>
              <a:rPr lang="en-US" sz="2000" b="1" dirty="0"/>
              <a:t>thermal power of 10-12 MW</a:t>
            </a:r>
          </a:p>
          <a:p>
            <a:pPr marL="180975" indent="-180975">
              <a:buFont typeface="Arial"/>
              <a:buChar char="•"/>
            </a:pPr>
            <a:r>
              <a:rPr lang="en-US" sz="2000" b="1" dirty="0"/>
              <a:t>modified moderator placement geometry </a:t>
            </a:r>
          </a:p>
          <a:p>
            <a:pPr>
              <a:lnSpc>
                <a:spcPct val="70000"/>
              </a:lnSpc>
            </a:pPr>
            <a:r>
              <a:rPr lang="en-US" sz="2000" b="1" dirty="0" smtClean="0"/>
              <a:t>   </a:t>
            </a:r>
          </a:p>
          <a:p>
            <a:r>
              <a:rPr lang="en-US" sz="2000" b="1" dirty="0"/>
              <a:t> </a:t>
            </a:r>
            <a:r>
              <a:rPr lang="en-US" sz="2000" b="1" dirty="0" smtClean="0"/>
              <a:t>      </a:t>
            </a:r>
            <a:r>
              <a:rPr lang="en-US" sz="2000" b="1" dirty="0" smtClean="0"/>
              <a:t>=</a:t>
            </a:r>
            <a:r>
              <a:rPr lang="en-US" sz="2000" b="1" dirty="0"/>
              <a:t>&gt; neutron flux density 10</a:t>
            </a:r>
            <a:r>
              <a:rPr lang="en-US" sz="2000" b="1" baseline="30000" dirty="0"/>
              <a:t>14</a:t>
            </a:r>
            <a:r>
              <a:rPr lang="en-US" sz="2000" b="1" dirty="0"/>
              <a:t> n/cm</a:t>
            </a:r>
            <a:r>
              <a:rPr lang="en-US" sz="2000" b="1" baseline="30000" dirty="0"/>
              <a:t>2</a:t>
            </a:r>
            <a:r>
              <a:rPr lang="en-US" sz="2000" b="1" dirty="0"/>
              <a:t>/s </a:t>
            </a:r>
          </a:p>
        </p:txBody>
      </p:sp>
      <p:sp>
        <p:nvSpPr>
          <p:cNvPr id="35" name="Arc 34"/>
          <p:cNvSpPr/>
          <p:nvPr/>
        </p:nvSpPr>
        <p:spPr>
          <a:xfrm>
            <a:off x="6040081" y="1839299"/>
            <a:ext cx="1401831" cy="1360911"/>
          </a:xfrm>
          <a:prstGeom prst="arc">
            <a:avLst>
              <a:gd name="adj1" fmla="val 13625814"/>
              <a:gd name="adj2" fmla="val 18919368"/>
            </a:avLst>
          </a:prstGeom>
          <a:ln w="38100" cmpd="dbl">
            <a:solidFill>
              <a:schemeClr val="tx1"/>
            </a:solidFill>
            <a:headEnd type="triangle" w="med" len="lg"/>
            <a:tailEnd type="non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Rectangle 18"/>
          <p:cNvSpPr/>
          <p:nvPr/>
        </p:nvSpPr>
        <p:spPr>
          <a:xfrm>
            <a:off x="482413" y="5850092"/>
            <a:ext cx="3515348" cy="646331"/>
          </a:xfrm>
          <a:prstGeom prst="rect">
            <a:avLst/>
          </a:prstGeom>
        </p:spPr>
        <p:txBody>
          <a:bodyPr wrap="square">
            <a:spAutoFit/>
          </a:bodyPr>
          <a:lstStyle/>
          <a:p>
            <a:pPr marL="92075" algn="ctr"/>
            <a:r>
              <a:rPr lang="en-US" dirty="0"/>
              <a:t>Spherical core </a:t>
            </a:r>
          </a:p>
          <a:p>
            <a:pPr marL="92075" algn="ctr"/>
            <a:r>
              <a:rPr lang="en-US" dirty="0"/>
              <a:t>to reduce the amount of Np-237. </a:t>
            </a:r>
          </a:p>
        </p:txBody>
      </p:sp>
      <p:cxnSp>
        <p:nvCxnSpPr>
          <p:cNvPr id="20" name="Straight Arrow Connector 19"/>
          <p:cNvCxnSpPr/>
          <p:nvPr/>
        </p:nvCxnSpPr>
        <p:spPr>
          <a:xfrm flipV="1">
            <a:off x="3109676" y="2642504"/>
            <a:ext cx="2381214" cy="2031947"/>
          </a:xfrm>
          <a:prstGeom prst="straightConnector1">
            <a:avLst/>
          </a:prstGeom>
          <a:ln w="9525"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8248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543372"/>
            <a:ext cx="2133600" cy="365125"/>
          </a:xfrm>
        </p:spPr>
        <p:txBody>
          <a:bodyPr/>
          <a:lstStyle/>
          <a:p>
            <a:fld id="{D86B8D10-9C33-4842-837F-FB5AB0DAA6BC}" type="slidenum">
              <a:rPr lang="ru-RU" smtClean="0"/>
              <a:t>16</a:t>
            </a:fld>
            <a:endParaRPr lang="ru-RU" dirty="0"/>
          </a:p>
        </p:txBody>
      </p:sp>
      <p:sp>
        <p:nvSpPr>
          <p:cNvPr id="29" name="TextBox 28"/>
          <p:cNvSpPr txBox="1"/>
          <p:nvPr/>
        </p:nvSpPr>
        <p:spPr>
          <a:xfrm>
            <a:off x="265707" y="742289"/>
            <a:ext cx="8039128" cy="400110"/>
          </a:xfrm>
          <a:prstGeom prst="rect">
            <a:avLst/>
          </a:prstGeom>
          <a:noFill/>
        </p:spPr>
        <p:txBody>
          <a:bodyPr wrap="square" rtlCol="0">
            <a:spAutoFit/>
          </a:bodyPr>
          <a:lstStyle/>
          <a:p>
            <a:pPr>
              <a:spcBef>
                <a:spcPct val="20000"/>
              </a:spcBef>
              <a:buClr>
                <a:schemeClr val="accent2"/>
              </a:buClr>
              <a:buSzPct val="80000"/>
              <a:defRPr/>
            </a:pPr>
            <a:r>
              <a:rPr lang="en-US" sz="2000" b="1" dirty="0">
                <a:solidFill>
                  <a:srgbClr val="FF0000"/>
                </a:solidFill>
              </a:rPr>
              <a:t>2. Accelerator-driven neutron source: </a:t>
            </a:r>
            <a:r>
              <a:rPr lang="en-US" sz="2000" b="1" dirty="0">
                <a:solidFill>
                  <a:srgbClr val="FF0000"/>
                </a:solidFill>
                <a:cs typeface="Times New Roman"/>
              </a:rPr>
              <a:t>spallation + multiplier</a:t>
            </a:r>
            <a:r>
              <a:rPr lang="en-US" sz="2000" b="1" dirty="0">
                <a:solidFill>
                  <a:srgbClr val="FF0000"/>
                </a:solidFill>
              </a:rPr>
              <a:t> </a:t>
            </a:r>
          </a:p>
        </p:txBody>
      </p:sp>
      <p:sp>
        <p:nvSpPr>
          <p:cNvPr id="33" name="TextBox 32"/>
          <p:cNvSpPr txBox="1"/>
          <p:nvPr/>
        </p:nvSpPr>
        <p:spPr>
          <a:xfrm>
            <a:off x="5980604" y="4640217"/>
            <a:ext cx="3240360" cy="369332"/>
          </a:xfrm>
          <a:prstGeom prst="rect">
            <a:avLst/>
          </a:prstGeom>
          <a:noFill/>
        </p:spPr>
        <p:txBody>
          <a:bodyPr wrap="square" rtlCol="0">
            <a:spAutoFit/>
          </a:bodyPr>
          <a:lstStyle/>
          <a:p>
            <a:pPr algn="ctr"/>
            <a:r>
              <a:rPr lang="en-US" i="1" dirty="0">
                <a:solidFill>
                  <a:srgbClr val="0000FF"/>
                </a:solidFill>
              </a:rPr>
              <a:t>A. </a:t>
            </a:r>
            <a:r>
              <a:rPr lang="en-US" i="1" dirty="0" err="1">
                <a:solidFill>
                  <a:srgbClr val="0000FF"/>
                </a:solidFill>
              </a:rPr>
              <a:t>Vinogradov</a:t>
            </a:r>
            <a:r>
              <a:rPr lang="en-US" i="1" dirty="0">
                <a:solidFill>
                  <a:srgbClr val="0000FF"/>
                </a:solidFill>
              </a:rPr>
              <a:t> et al.</a:t>
            </a:r>
          </a:p>
        </p:txBody>
      </p:sp>
      <p:sp>
        <p:nvSpPr>
          <p:cNvPr id="28" name="Title 1"/>
          <p:cNvSpPr txBox="1">
            <a:spLocks/>
          </p:cNvSpPr>
          <p:nvPr/>
        </p:nvSpPr>
        <p:spPr>
          <a:xfrm>
            <a:off x="2406739" y="-77760"/>
            <a:ext cx="6604471" cy="561600"/>
          </a:xfrm>
          <a:prstGeom prst="rect">
            <a:avLst/>
          </a:prstGeom>
          <a:solidFill>
            <a:srgbClr val="78C0ED"/>
          </a:solid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dirty="0">
                <a:solidFill>
                  <a:srgbClr val="FF0000"/>
                </a:solidFill>
              </a:rPr>
              <a:t>DNS-IV: </a:t>
            </a:r>
            <a:r>
              <a:rPr lang="en-US" sz="3200" dirty="0">
                <a:solidFill>
                  <a:srgbClr val="FF0000"/>
                </a:solidFill>
              </a:rPr>
              <a:t>two alternative concepts</a:t>
            </a:r>
            <a:r>
              <a:rPr lang="en-GB" sz="3200" dirty="0">
                <a:solidFill>
                  <a:srgbClr val="FF0000"/>
                </a:solidFill>
              </a:rPr>
              <a:t/>
            </a:r>
            <a:br>
              <a:rPr lang="en-GB" sz="3200" dirty="0">
                <a:solidFill>
                  <a:srgbClr val="FF0000"/>
                </a:solidFill>
              </a:rPr>
            </a:br>
            <a:endParaRPr lang="en-GB" sz="3200" dirty="0">
              <a:solidFill>
                <a:srgbClr val="FF0000"/>
              </a:solidFill>
            </a:endParaRPr>
          </a:p>
        </p:txBody>
      </p:sp>
      <p:grpSp>
        <p:nvGrpSpPr>
          <p:cNvPr id="20" name="Group 19"/>
          <p:cNvGrpSpPr/>
          <p:nvPr/>
        </p:nvGrpSpPr>
        <p:grpSpPr>
          <a:xfrm>
            <a:off x="2739273" y="1723812"/>
            <a:ext cx="6589267" cy="3084209"/>
            <a:chOff x="1252750" y="1452449"/>
            <a:chExt cx="7494497" cy="3507916"/>
          </a:xfrm>
        </p:grpSpPr>
        <p:grpSp>
          <p:nvGrpSpPr>
            <p:cNvPr id="2" name="Group 1"/>
            <p:cNvGrpSpPr/>
            <p:nvPr/>
          </p:nvGrpSpPr>
          <p:grpSpPr>
            <a:xfrm>
              <a:off x="1252750" y="1452449"/>
              <a:ext cx="7494497" cy="3507916"/>
              <a:chOff x="2745451" y="3501008"/>
              <a:chExt cx="6598616" cy="3088585"/>
            </a:xfrm>
          </p:grpSpPr>
          <p:graphicFrame>
            <p:nvGraphicFramePr>
              <p:cNvPr id="5" name="Объект 3"/>
              <p:cNvGraphicFramePr>
                <a:graphicFrameLocks noChangeAspect="1"/>
              </p:cNvGraphicFramePr>
              <p:nvPr>
                <p:extLst>
                  <p:ext uri="{D42A27DB-BD31-4B8C-83A1-F6EECF244321}">
                    <p14:modId xmlns:p14="http://schemas.microsoft.com/office/powerpoint/2010/main" val="3486708362"/>
                  </p:ext>
                </p:extLst>
              </p:nvPr>
            </p:nvGraphicFramePr>
            <p:xfrm>
              <a:off x="4211960" y="3501008"/>
              <a:ext cx="4677685" cy="3024336"/>
            </p:xfrm>
            <a:graphic>
              <a:graphicData uri="http://schemas.openxmlformats.org/presentationml/2006/ole">
                <mc:AlternateContent xmlns:mc="http://schemas.openxmlformats.org/markup-compatibility/2006">
                  <mc:Choice xmlns:v="urn:schemas-microsoft-com:vml" Requires="v">
                    <p:oleObj spid="_x0000_s3160" name="Visio" r:id="rId3" imgW="4667931" imgH="3042938" progId="Visio.Drawing.15">
                      <p:embed/>
                    </p:oleObj>
                  </mc:Choice>
                  <mc:Fallback>
                    <p:oleObj name="Visio" r:id="rId3" imgW="4667931" imgH="3042938"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501008"/>
                            <a:ext cx="4677685" cy="3024336"/>
                          </a:xfrm>
                          <a:prstGeom prst="rect">
                            <a:avLst/>
                          </a:prstGeom>
                          <a:noFill/>
                          <a:ln>
                            <a:noFill/>
                          </a:ln>
                        </p:spPr>
                      </p:pic>
                    </p:oleObj>
                  </mc:Fallback>
                </mc:AlternateContent>
              </a:graphicData>
            </a:graphic>
          </p:graphicFrame>
          <p:sp>
            <p:nvSpPr>
              <p:cNvPr id="26" name="TextBox 25"/>
              <p:cNvSpPr txBox="1"/>
              <p:nvPr/>
            </p:nvSpPr>
            <p:spPr>
              <a:xfrm>
                <a:off x="2745451" y="6237312"/>
                <a:ext cx="2114579" cy="352281"/>
              </a:xfrm>
              <a:prstGeom prst="rect">
                <a:avLst/>
              </a:prstGeom>
              <a:noFill/>
            </p:spPr>
            <p:txBody>
              <a:bodyPr wrap="square" rtlCol="0">
                <a:spAutoFit/>
              </a:bodyPr>
              <a:lstStyle/>
              <a:p>
                <a:pPr algn="ctr"/>
                <a:r>
                  <a:rPr lang="en-US" sz="2000" dirty="0"/>
                  <a:t>Proton beam</a:t>
                </a:r>
              </a:p>
            </p:txBody>
          </p:sp>
          <p:sp>
            <p:nvSpPr>
              <p:cNvPr id="30" name="TextBox 29"/>
              <p:cNvSpPr txBox="1"/>
              <p:nvPr/>
            </p:nvSpPr>
            <p:spPr>
              <a:xfrm>
                <a:off x="3339432" y="4529543"/>
                <a:ext cx="1313008" cy="623266"/>
              </a:xfrm>
              <a:prstGeom prst="rect">
                <a:avLst/>
              </a:prstGeom>
              <a:noFill/>
            </p:spPr>
            <p:txBody>
              <a:bodyPr wrap="square" rtlCol="0">
                <a:spAutoFit/>
              </a:bodyPr>
              <a:lstStyle/>
              <a:p>
                <a:pPr algn="ctr"/>
                <a:r>
                  <a:rPr lang="en-US" sz="2000" dirty="0"/>
                  <a:t>Core + reflector</a:t>
                </a:r>
              </a:p>
            </p:txBody>
          </p:sp>
          <p:sp>
            <p:nvSpPr>
              <p:cNvPr id="32" name="TextBox 31"/>
              <p:cNvSpPr txBox="1"/>
              <p:nvPr/>
            </p:nvSpPr>
            <p:spPr>
              <a:xfrm>
                <a:off x="8028076" y="3501008"/>
                <a:ext cx="1315991" cy="325183"/>
              </a:xfrm>
              <a:prstGeom prst="rect">
                <a:avLst/>
              </a:prstGeom>
              <a:noFill/>
            </p:spPr>
            <p:txBody>
              <a:bodyPr wrap="square" rtlCol="0">
                <a:spAutoFit/>
              </a:bodyPr>
              <a:lstStyle/>
              <a:p>
                <a:pPr algn="ctr"/>
                <a:r>
                  <a:rPr lang="en-US" dirty="0"/>
                  <a:t>W target</a:t>
                </a:r>
              </a:p>
            </p:txBody>
          </p:sp>
        </p:grpSp>
        <p:cxnSp>
          <p:nvCxnSpPr>
            <p:cNvPr id="34" name="Straight Arrow Connector 33"/>
            <p:cNvCxnSpPr/>
            <p:nvPr/>
          </p:nvCxnSpPr>
          <p:spPr>
            <a:xfrm>
              <a:off x="3094326" y="2974568"/>
              <a:ext cx="534329" cy="227441"/>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Arc 9"/>
            <p:cNvSpPr/>
            <p:nvPr/>
          </p:nvSpPr>
          <p:spPr>
            <a:xfrm>
              <a:off x="6059220" y="2241248"/>
              <a:ext cx="989650" cy="960761"/>
            </a:xfrm>
            <a:prstGeom prst="arc">
              <a:avLst/>
            </a:prstGeom>
            <a:ln w="38100" cmpd="dbl">
              <a:solidFill>
                <a:schemeClr val="tx1"/>
              </a:solidFill>
              <a:tailEnd type="triangle"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3075717" y="3865568"/>
              <a:ext cx="552938" cy="440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2673011" y="3734711"/>
              <a:ext cx="1612260" cy="937865"/>
            </a:xfrm>
            <a:prstGeom prst="straightConnector1">
              <a:avLst/>
            </a:prstGeom>
            <a:ln w="38100"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7559703" y="1862831"/>
              <a:ext cx="466541" cy="378417"/>
            </a:xfrm>
            <a:prstGeom prst="straightConnector1">
              <a:avLst/>
            </a:prstGeom>
            <a:ln w="9525" cmpd="sng">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5918167" y="4375328"/>
              <a:ext cx="863966" cy="3663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831773" y="4314848"/>
              <a:ext cx="848936" cy="369332"/>
            </a:xfrm>
            <a:prstGeom prst="rect">
              <a:avLst/>
            </a:prstGeom>
            <a:noFill/>
          </p:spPr>
          <p:txBody>
            <a:bodyPr wrap="square" rtlCol="0">
              <a:spAutoFit/>
            </a:bodyPr>
            <a:lstStyle/>
            <a:p>
              <a:r>
                <a:rPr lang="en-US" dirty="0"/>
                <a:t>PuO</a:t>
              </a:r>
              <a:r>
                <a:rPr lang="en-US" baseline="-25000" dirty="0"/>
                <a:t>2</a:t>
              </a:r>
              <a:endParaRPr lang="en-US" dirty="0"/>
            </a:p>
          </p:txBody>
        </p:sp>
      </p:grpSp>
      <p:sp>
        <p:nvSpPr>
          <p:cNvPr id="41" name="Rectangle 40"/>
          <p:cNvSpPr/>
          <p:nvPr/>
        </p:nvSpPr>
        <p:spPr>
          <a:xfrm>
            <a:off x="338847" y="5343043"/>
            <a:ext cx="8039129" cy="1200329"/>
          </a:xfrm>
          <a:prstGeom prst="rect">
            <a:avLst/>
          </a:prstGeom>
          <a:solidFill>
            <a:srgbClr val="FFFF00"/>
          </a:solidFill>
        </p:spPr>
        <p:txBody>
          <a:bodyPr wrap="square">
            <a:spAutoFit/>
          </a:bodyPr>
          <a:lstStyle/>
          <a:p>
            <a:pPr marL="285750" indent="-285750">
              <a:buFont typeface="Symbol" charset="0"/>
              <a:buChar char=""/>
            </a:pPr>
            <a:r>
              <a:rPr lang="en-US" b="1" dirty="0">
                <a:effectLst>
                  <a:innerShdw blurRad="63500" dist="50800">
                    <a:prstClr val="black">
                      <a:alpha val="50000"/>
                    </a:prstClr>
                  </a:innerShdw>
                </a:effectLst>
              </a:rPr>
              <a:t>the same neutron flux as at ESS can be achieved by a 1.2GeV proton accelerator with the (20-50) times less beam power (0.1 MW vs. 5MW@ESS). </a:t>
            </a:r>
          </a:p>
          <a:p>
            <a:pPr marL="285750" indent="-285750">
              <a:buFont typeface="Symbol" charset="0"/>
              <a:buChar char=""/>
            </a:pPr>
            <a:r>
              <a:rPr lang="en-US" b="1" dirty="0">
                <a:effectLst>
                  <a:innerShdw blurRad="63500" dist="50800">
                    <a:prstClr val="black">
                      <a:alpha val="50000"/>
                    </a:prstClr>
                  </a:innerShdw>
                </a:effectLst>
              </a:rPr>
              <a:t> technical problems to be solved - the influence of instability of the accelerator’s operation on the stability of the operation of the booster. </a:t>
            </a:r>
          </a:p>
        </p:txBody>
      </p:sp>
      <p:sp>
        <p:nvSpPr>
          <p:cNvPr id="42" name="Rectangle 41"/>
          <p:cNvSpPr/>
          <p:nvPr/>
        </p:nvSpPr>
        <p:spPr>
          <a:xfrm>
            <a:off x="136110" y="1271999"/>
            <a:ext cx="5669741" cy="646331"/>
          </a:xfrm>
          <a:prstGeom prst="rect">
            <a:avLst/>
          </a:prstGeom>
        </p:spPr>
        <p:txBody>
          <a:bodyPr wrap="square">
            <a:spAutoFit/>
          </a:bodyPr>
          <a:lstStyle/>
          <a:p>
            <a:pPr marL="180975" lvl="0" indent="-180975">
              <a:buFont typeface="Arial"/>
              <a:buChar char="•"/>
            </a:pPr>
            <a:r>
              <a:rPr lang="en-US" b="1" dirty="0">
                <a:solidFill>
                  <a:prstClr val="black"/>
                </a:solidFill>
                <a:effectLst>
                  <a:innerShdw blurRad="63500" dist="50800" dir="18900000">
                    <a:prstClr val="black">
                      <a:alpha val="50000"/>
                    </a:prstClr>
                  </a:innerShdw>
                </a:effectLst>
              </a:rPr>
              <a:t>PuO</a:t>
            </a:r>
            <a:r>
              <a:rPr lang="en-US" b="1" baseline="-25000" dirty="0">
                <a:solidFill>
                  <a:prstClr val="black"/>
                </a:solidFill>
                <a:effectLst>
                  <a:innerShdw blurRad="63500" dist="50800" dir="18900000">
                    <a:prstClr val="black">
                      <a:alpha val="50000"/>
                    </a:prstClr>
                  </a:innerShdw>
                </a:effectLst>
              </a:rPr>
              <a:t>2</a:t>
            </a:r>
            <a:r>
              <a:rPr lang="en-US" b="1" dirty="0">
                <a:solidFill>
                  <a:prstClr val="black"/>
                </a:solidFill>
                <a:effectLst>
                  <a:innerShdw blurRad="63500" dist="50800" dir="18900000">
                    <a:prstClr val="black">
                      <a:alpha val="50000"/>
                    </a:prstClr>
                  </a:innerShdw>
                </a:effectLst>
              </a:rPr>
              <a:t> core operating in the deep under-critical mode</a:t>
            </a:r>
          </a:p>
          <a:p>
            <a:pPr marL="180975" lvl="0" indent="-180975">
              <a:buFont typeface="Arial"/>
              <a:buChar char="•"/>
            </a:pPr>
            <a:r>
              <a:rPr lang="en-US" b="1" dirty="0">
                <a:solidFill>
                  <a:prstClr val="black"/>
                </a:solidFill>
                <a:effectLst>
                  <a:innerShdw blurRad="63500" dist="50800" dir="18900000">
                    <a:prstClr val="black">
                      <a:alpha val="50000"/>
                    </a:prstClr>
                  </a:innerShdw>
                </a:effectLst>
              </a:rPr>
              <a:t>neutron multiplication factor of about 20-50</a:t>
            </a:r>
          </a:p>
        </p:txBody>
      </p:sp>
    </p:spTree>
    <p:extLst>
      <p:ext uri="{BB962C8B-B14F-4D97-AF65-F5344CB8AC3E}">
        <p14:creationId xmlns:p14="http://schemas.microsoft.com/office/powerpoint/2010/main" val="27370832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836FCB69-A8FF-4198-9A95-A1842FCE743A}"/>
              </a:ext>
            </a:extLst>
          </p:cNvPr>
          <p:cNvPicPr>
            <a:picLocks noChangeAspect="1"/>
          </p:cNvPicPr>
          <p:nvPr/>
        </p:nvPicPr>
        <p:blipFill>
          <a:blip r:embed="rId2"/>
          <a:stretch>
            <a:fillRect/>
          </a:stretch>
        </p:blipFill>
        <p:spPr>
          <a:xfrm>
            <a:off x="332210" y="1782994"/>
            <a:ext cx="7568469" cy="4906034"/>
          </a:xfrm>
          <a:prstGeom prst="rect">
            <a:avLst/>
          </a:prstGeom>
        </p:spPr>
      </p:pic>
      <p:sp>
        <p:nvSpPr>
          <p:cNvPr id="3" name="Content Placeholder 2"/>
          <p:cNvSpPr>
            <a:spLocks noGrp="1"/>
          </p:cNvSpPr>
          <p:nvPr>
            <p:ph idx="1"/>
          </p:nvPr>
        </p:nvSpPr>
        <p:spPr>
          <a:xfrm>
            <a:off x="332210" y="592694"/>
            <a:ext cx="8229600" cy="1190300"/>
          </a:xfrm>
        </p:spPr>
        <p:txBody>
          <a:bodyPr>
            <a:noAutofit/>
          </a:bodyPr>
          <a:lstStyle/>
          <a:p>
            <a:pPr>
              <a:lnSpc>
                <a:spcPct val="90000"/>
              </a:lnSpc>
            </a:pPr>
            <a:r>
              <a:rPr lang="en-US" sz="1800" b="1" dirty="0"/>
              <a:t>Both options are under the feasibility study in </a:t>
            </a:r>
            <a:r>
              <a:rPr lang="en-US" sz="1800" b="1" dirty="0">
                <a:cs typeface="Arial" panose="020B0604020202020204" pitchFamily="34" charset="0"/>
              </a:rPr>
              <a:t>N.A. </a:t>
            </a:r>
            <a:r>
              <a:rPr lang="en-US" sz="1800" b="1" dirty="0" err="1">
                <a:cs typeface="Arial" panose="020B0604020202020204" pitchFamily="34" charset="0"/>
              </a:rPr>
              <a:t>Dollezhal</a:t>
            </a:r>
            <a:r>
              <a:rPr lang="en-US" sz="1800" b="1" dirty="0">
                <a:cs typeface="Arial" panose="020B0604020202020204" pitchFamily="34" charset="0"/>
              </a:rPr>
              <a:t> Research and Development Institute of Power Engineering (NIKIET), Moscow</a:t>
            </a:r>
          </a:p>
          <a:p>
            <a:pPr>
              <a:lnSpc>
                <a:spcPct val="90000"/>
              </a:lnSpc>
            </a:pPr>
            <a:r>
              <a:rPr lang="en-US" sz="1800" b="1" dirty="0">
                <a:cs typeface="Arial" panose="020B0604020202020204" pitchFamily="34" charset="0"/>
              </a:rPr>
              <a:t>A positive feedback was already obtained for the IBR-3 project</a:t>
            </a:r>
          </a:p>
          <a:p>
            <a:pPr>
              <a:lnSpc>
                <a:spcPct val="90000"/>
              </a:lnSpc>
            </a:pPr>
            <a:r>
              <a:rPr lang="en-US" sz="1800" b="1" dirty="0">
                <a:cs typeface="Arial" panose="020B0604020202020204" pitchFamily="34" charset="0"/>
              </a:rPr>
              <a:t>Roadmap for design and construction of DNS-IV:</a:t>
            </a:r>
            <a:endParaRPr lang="en-US" b="1" dirty="0"/>
          </a:p>
        </p:txBody>
      </p:sp>
      <p:sp>
        <p:nvSpPr>
          <p:cNvPr id="4" name="TextBox 3"/>
          <p:cNvSpPr txBox="1"/>
          <p:nvPr/>
        </p:nvSpPr>
        <p:spPr>
          <a:xfrm>
            <a:off x="7471787" y="6213272"/>
            <a:ext cx="1085012" cy="369332"/>
          </a:xfrm>
          <a:prstGeom prst="rect">
            <a:avLst/>
          </a:prstGeom>
          <a:noFill/>
        </p:spPr>
        <p:txBody>
          <a:bodyPr wrap="square" rtlCol="0">
            <a:spAutoFit/>
          </a:bodyPr>
          <a:lstStyle/>
          <a:p>
            <a:r>
              <a:rPr lang="en-US" i="1" dirty="0"/>
              <a:t>©</a:t>
            </a:r>
            <a:r>
              <a:rPr lang="en-US" i="1" dirty="0" smtClean="0"/>
              <a:t>NIKIET</a:t>
            </a:r>
            <a:endParaRPr lang="en-US" i="1" dirty="0"/>
          </a:p>
        </p:txBody>
      </p:sp>
    </p:spTree>
    <p:extLst>
      <p:ext uri="{BB962C8B-B14F-4D97-AF65-F5344CB8AC3E}">
        <p14:creationId xmlns:p14="http://schemas.microsoft.com/office/powerpoint/2010/main" val="17111935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836FCB69-A8FF-4198-9A95-A1842FCE743A}"/>
              </a:ext>
            </a:extLst>
          </p:cNvPr>
          <p:cNvPicPr>
            <a:picLocks noChangeAspect="1"/>
          </p:cNvPicPr>
          <p:nvPr/>
        </p:nvPicPr>
        <p:blipFill>
          <a:blip r:embed="rId2"/>
          <a:stretch>
            <a:fillRect/>
          </a:stretch>
        </p:blipFill>
        <p:spPr>
          <a:xfrm>
            <a:off x="332210" y="1782994"/>
            <a:ext cx="7568469" cy="4906034"/>
          </a:xfrm>
          <a:prstGeom prst="rect">
            <a:avLst/>
          </a:prstGeom>
        </p:spPr>
      </p:pic>
      <p:pic>
        <p:nvPicPr>
          <p:cNvPr id="4" name="Picture 48">
            <a:extLst>
              <a:ext uri="{FF2B5EF4-FFF2-40B4-BE49-F238E27FC236}">
                <a16:creationId xmlns:a16="http://schemas.microsoft.com/office/drawing/2014/main" xmlns="" id="{1BEBB4DF-3549-4942-89FB-2761A985070A}"/>
              </a:ext>
            </a:extLst>
          </p:cNvPr>
          <p:cNvPicPr>
            <a:picLocks noChangeAspect="1"/>
          </p:cNvPicPr>
          <p:nvPr/>
        </p:nvPicPr>
        <p:blipFill>
          <a:blip r:embed="rId3"/>
          <a:stretch>
            <a:fillRect/>
          </a:stretch>
        </p:blipFill>
        <p:spPr>
          <a:xfrm>
            <a:off x="776941" y="1968622"/>
            <a:ext cx="7964635" cy="4243599"/>
          </a:xfrm>
          <a:prstGeom prst="rect">
            <a:avLst/>
          </a:prstGeom>
          <a:solidFill>
            <a:schemeClr val="bg2">
              <a:lumMod val="75000"/>
            </a:schemeClr>
          </a:solidFill>
          <a:ln w="38100" cmpd="sng">
            <a:solidFill>
              <a:srgbClr val="FF0000"/>
            </a:solidFill>
          </a:ln>
        </p:spPr>
      </p:pic>
      <p:sp>
        <p:nvSpPr>
          <p:cNvPr id="7" name="Content Placeholder 2"/>
          <p:cNvSpPr>
            <a:spLocks noGrp="1"/>
          </p:cNvSpPr>
          <p:nvPr>
            <p:ph idx="1"/>
          </p:nvPr>
        </p:nvSpPr>
        <p:spPr>
          <a:xfrm>
            <a:off x="332210" y="592694"/>
            <a:ext cx="8229600" cy="1190300"/>
          </a:xfrm>
        </p:spPr>
        <p:txBody>
          <a:bodyPr>
            <a:noAutofit/>
          </a:bodyPr>
          <a:lstStyle/>
          <a:p>
            <a:pPr>
              <a:lnSpc>
                <a:spcPct val="90000"/>
              </a:lnSpc>
            </a:pPr>
            <a:r>
              <a:rPr lang="en-US" sz="1800" b="1" dirty="0"/>
              <a:t>Both options are under the feasibility study in </a:t>
            </a:r>
            <a:r>
              <a:rPr lang="en-US" sz="1800" b="1" dirty="0">
                <a:cs typeface="Arial" panose="020B0604020202020204" pitchFamily="34" charset="0"/>
              </a:rPr>
              <a:t>N.A. </a:t>
            </a:r>
            <a:r>
              <a:rPr lang="en-US" sz="1800" b="1" dirty="0" err="1">
                <a:cs typeface="Arial" panose="020B0604020202020204" pitchFamily="34" charset="0"/>
              </a:rPr>
              <a:t>Dollezhal</a:t>
            </a:r>
            <a:r>
              <a:rPr lang="en-US" sz="1800" b="1" dirty="0">
                <a:cs typeface="Arial" panose="020B0604020202020204" pitchFamily="34" charset="0"/>
              </a:rPr>
              <a:t> Research and Development Institute of Power Engineering (NIKIET), Moscow</a:t>
            </a:r>
          </a:p>
          <a:p>
            <a:pPr>
              <a:lnSpc>
                <a:spcPct val="90000"/>
              </a:lnSpc>
            </a:pPr>
            <a:r>
              <a:rPr lang="en-US" sz="1800" b="1" dirty="0">
                <a:cs typeface="Arial" panose="020B0604020202020204" pitchFamily="34" charset="0"/>
              </a:rPr>
              <a:t>A positive feedback was already obtained for the IBR-3 project</a:t>
            </a:r>
          </a:p>
          <a:p>
            <a:pPr>
              <a:lnSpc>
                <a:spcPct val="90000"/>
              </a:lnSpc>
            </a:pPr>
            <a:r>
              <a:rPr lang="en-US" sz="1800" b="1" dirty="0">
                <a:cs typeface="Arial" panose="020B0604020202020204" pitchFamily="34" charset="0"/>
              </a:rPr>
              <a:t>Roadmap for design and construction of DNS-IV:</a:t>
            </a:r>
            <a:endParaRPr lang="en-US" b="1" dirty="0"/>
          </a:p>
        </p:txBody>
      </p:sp>
      <p:sp>
        <p:nvSpPr>
          <p:cNvPr id="8" name="TextBox 7"/>
          <p:cNvSpPr txBox="1"/>
          <p:nvPr/>
        </p:nvSpPr>
        <p:spPr>
          <a:xfrm>
            <a:off x="7656564" y="6319696"/>
            <a:ext cx="1085012" cy="369332"/>
          </a:xfrm>
          <a:prstGeom prst="rect">
            <a:avLst/>
          </a:prstGeom>
          <a:noFill/>
        </p:spPr>
        <p:txBody>
          <a:bodyPr wrap="square" rtlCol="0">
            <a:spAutoFit/>
          </a:bodyPr>
          <a:lstStyle/>
          <a:p>
            <a:r>
              <a:rPr lang="en-US" i="1" dirty="0"/>
              <a:t>©</a:t>
            </a:r>
            <a:r>
              <a:rPr lang="en-US" i="1" dirty="0" smtClean="0"/>
              <a:t>NIKIET</a:t>
            </a:r>
            <a:endParaRPr lang="en-US" i="1" dirty="0"/>
          </a:p>
        </p:txBody>
      </p:sp>
    </p:spTree>
    <p:extLst>
      <p:ext uri="{BB962C8B-B14F-4D97-AF65-F5344CB8AC3E}">
        <p14:creationId xmlns:p14="http://schemas.microsoft.com/office/powerpoint/2010/main" val="30057459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06134" y="4845745"/>
            <a:ext cx="5177228" cy="1107996"/>
          </a:xfrm>
          <a:prstGeom prst="rect">
            <a:avLst/>
          </a:prstGeom>
          <a:solidFill>
            <a:srgbClr val="FFFF00"/>
          </a:solidFill>
        </p:spPr>
        <p:txBody>
          <a:bodyPr wrap="square">
            <a:spAutoFit/>
          </a:bodyPr>
          <a:lstStyle/>
          <a:p>
            <a:pPr algn="ctr"/>
            <a:r>
              <a:rPr lang="en-US" sz="2200" b="1" dirty="0"/>
              <a:t>Neutron source will be built in combination with proper </a:t>
            </a:r>
            <a:r>
              <a:rPr lang="en-US" sz="2200" b="1" dirty="0" smtClean="0"/>
              <a:t>moderators, neutron </a:t>
            </a:r>
            <a:r>
              <a:rPr lang="en-US" sz="2200" b="1" dirty="0"/>
              <a:t>delivery system </a:t>
            </a:r>
            <a:r>
              <a:rPr lang="de-DE" sz="2200" b="1" dirty="0" err="1" smtClean="0"/>
              <a:t>and</a:t>
            </a:r>
            <a:r>
              <a:rPr lang="de-DE" sz="2200" b="1" dirty="0" smtClean="0"/>
              <a:t> </a:t>
            </a:r>
            <a:r>
              <a:rPr lang="en-US" sz="2200" b="1" dirty="0" smtClean="0"/>
              <a:t>instruments</a:t>
            </a:r>
            <a:r>
              <a:rPr lang="en-US" sz="2200" b="1" dirty="0"/>
              <a:t>.</a:t>
            </a:r>
          </a:p>
        </p:txBody>
      </p:sp>
      <p:sp>
        <p:nvSpPr>
          <p:cNvPr id="35" name="Rectangle 34"/>
          <p:cNvSpPr/>
          <p:nvPr/>
        </p:nvSpPr>
        <p:spPr>
          <a:xfrm>
            <a:off x="65784" y="575884"/>
            <a:ext cx="8959804" cy="1034129"/>
          </a:xfrm>
          <a:prstGeom prst="rect">
            <a:avLst/>
          </a:prstGeom>
          <a:solidFill>
            <a:srgbClr val="00B0F0"/>
          </a:solidFill>
        </p:spPr>
        <p:txBody>
          <a:bodyPr wrap="square">
            <a:spAutoFit/>
          </a:bodyPr>
          <a:lstStyle/>
          <a:p>
            <a:pPr algn="ctr">
              <a:lnSpc>
                <a:spcPct val="130000"/>
              </a:lnSpc>
            </a:pPr>
            <a:r>
              <a:rPr lang="en-US" sz="2400" b="1" dirty="0">
                <a:effectLst>
                  <a:outerShdw blurRad="38100" dist="38100" dir="2700000" algn="tl">
                    <a:srgbClr val="000000">
                      <a:alpha val="43137"/>
                    </a:srgbClr>
                  </a:outerShdw>
                </a:effectLst>
              </a:rPr>
              <a:t>Highly efficient neutron source</a:t>
            </a:r>
            <a:r>
              <a:rPr lang="en-US" sz="2400" b="1" dirty="0" smtClean="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maximal use of the emitted neutrons and neutrons delivered to instruments</a:t>
            </a:r>
          </a:p>
        </p:txBody>
      </p:sp>
      <p:grpSp>
        <p:nvGrpSpPr>
          <p:cNvPr id="38" name="Group 37"/>
          <p:cNvGrpSpPr/>
          <p:nvPr/>
        </p:nvGrpSpPr>
        <p:grpSpPr>
          <a:xfrm>
            <a:off x="356507" y="1895632"/>
            <a:ext cx="8797444" cy="2342533"/>
            <a:chOff x="638894" y="4589105"/>
            <a:chExt cx="7441246" cy="1981411"/>
          </a:xfrm>
        </p:grpSpPr>
        <p:grpSp>
          <p:nvGrpSpPr>
            <p:cNvPr id="39" name="Group 38"/>
            <p:cNvGrpSpPr/>
            <p:nvPr/>
          </p:nvGrpSpPr>
          <p:grpSpPr>
            <a:xfrm>
              <a:off x="638894" y="4589105"/>
              <a:ext cx="7380272" cy="1882400"/>
              <a:chOff x="-8330" y="1474332"/>
              <a:chExt cx="8240940" cy="2101925"/>
            </a:xfrm>
          </p:grpSpPr>
          <p:grpSp>
            <p:nvGrpSpPr>
              <p:cNvPr id="41" name="Group 40"/>
              <p:cNvGrpSpPr/>
              <p:nvPr/>
            </p:nvGrpSpPr>
            <p:grpSpPr>
              <a:xfrm>
                <a:off x="-8330" y="1474332"/>
                <a:ext cx="8240940" cy="2101925"/>
                <a:chOff x="635204" y="2047754"/>
                <a:chExt cx="5992830" cy="1528531"/>
              </a:xfrm>
            </p:grpSpPr>
            <p:sp>
              <p:nvSpPr>
                <p:cNvPr id="45" name="Oval 44"/>
                <p:cNvSpPr/>
                <p:nvPr/>
              </p:nvSpPr>
              <p:spPr>
                <a:xfrm>
                  <a:off x="5907867" y="2776429"/>
                  <a:ext cx="177218" cy="177218"/>
                </a:xfrm>
                <a:prstGeom prst="ellipse">
                  <a:avLst/>
                </a:prstGeom>
                <a:solidFill>
                  <a:schemeClr val="accent3">
                    <a:lumMod val="75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rapezoid 45"/>
                <p:cNvSpPr/>
                <p:nvPr/>
              </p:nvSpPr>
              <p:spPr>
                <a:xfrm rot="5400000">
                  <a:off x="3458077" y="1918792"/>
                  <a:ext cx="704601" cy="1925568"/>
                </a:xfrm>
                <a:prstGeom prst="trapezoid">
                  <a:avLst>
                    <a:gd name="adj" fmla="val 101"/>
                  </a:avLst>
                </a:prstGeom>
                <a:pattFill prst="wdUpDiag">
                  <a:fgClr>
                    <a:prstClr val="black"/>
                  </a:fgClr>
                  <a:bgClr>
                    <a:prstClr val="white"/>
                  </a:bgClr>
                </a:patt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7" name="Group 46"/>
                <p:cNvGrpSpPr/>
                <p:nvPr/>
              </p:nvGrpSpPr>
              <p:grpSpPr>
                <a:xfrm>
                  <a:off x="5004887" y="2616020"/>
                  <a:ext cx="836083" cy="540562"/>
                  <a:chOff x="5004887" y="2616020"/>
                  <a:chExt cx="836083" cy="540562"/>
                </a:xfrm>
              </p:grpSpPr>
              <p:cxnSp>
                <p:nvCxnSpPr>
                  <p:cNvPr id="62" name="Straight Arrow Connector 61"/>
                  <p:cNvCxnSpPr/>
                  <p:nvPr/>
                </p:nvCxnSpPr>
                <p:spPr>
                  <a:xfrm>
                    <a:off x="5004887" y="2616020"/>
                    <a:ext cx="836083" cy="238407"/>
                  </a:xfrm>
                  <a:prstGeom prst="straightConnector1">
                    <a:avLst/>
                  </a:prstGeom>
                  <a:ln w="15875">
                    <a:solidFill>
                      <a:srgbClr val="FF0000"/>
                    </a:solidFill>
                    <a:tailEnd type="triangle" w="sm" len="lg"/>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5004887" y="2918174"/>
                    <a:ext cx="836083" cy="238408"/>
                  </a:xfrm>
                  <a:prstGeom prst="straightConnector1">
                    <a:avLst/>
                  </a:prstGeom>
                  <a:ln w="15875">
                    <a:solidFill>
                      <a:srgbClr val="FF0000"/>
                    </a:solidFill>
                    <a:tailEnd type="triangle" w="sm" len="lg"/>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5004887" y="2886990"/>
                    <a:ext cx="836083" cy="0"/>
                  </a:xfrm>
                  <a:prstGeom prst="straightConnector1">
                    <a:avLst/>
                  </a:prstGeom>
                  <a:ln w="15875">
                    <a:solidFill>
                      <a:srgbClr val="FF0000"/>
                    </a:solidFill>
                    <a:tailEnd type="triangle" w="sm" len="lg"/>
                  </a:ln>
                  <a:effectLst/>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5907866" y="2529803"/>
                  <a:ext cx="720168" cy="274809"/>
                </a:xfrm>
                <a:prstGeom prst="rect">
                  <a:avLst/>
                </a:prstGeom>
                <a:noFill/>
              </p:spPr>
              <p:txBody>
                <a:bodyPr wrap="square" rtlCol="0">
                  <a:spAutoFit/>
                </a:bodyPr>
                <a:lstStyle/>
                <a:p>
                  <a:r>
                    <a:rPr lang="en-US" sz="2000" dirty="0"/>
                    <a:t>Sample</a:t>
                  </a:r>
                </a:p>
              </p:txBody>
            </p:sp>
            <p:grpSp>
              <p:nvGrpSpPr>
                <p:cNvPr id="49" name="Group 48"/>
                <p:cNvGrpSpPr/>
                <p:nvPr/>
              </p:nvGrpSpPr>
              <p:grpSpPr>
                <a:xfrm rot="10800000">
                  <a:off x="1047969" y="2197697"/>
                  <a:ext cx="1568832" cy="1378588"/>
                  <a:chOff x="5004887" y="2197695"/>
                  <a:chExt cx="1568832" cy="1378588"/>
                </a:xfrm>
              </p:grpSpPr>
              <p:grpSp>
                <p:nvGrpSpPr>
                  <p:cNvPr id="57" name="Group 56"/>
                  <p:cNvGrpSpPr/>
                  <p:nvPr/>
                </p:nvGrpSpPr>
                <p:grpSpPr>
                  <a:xfrm>
                    <a:off x="5004887" y="2616020"/>
                    <a:ext cx="836083" cy="540562"/>
                    <a:chOff x="5004887" y="2616020"/>
                    <a:chExt cx="836083" cy="540562"/>
                  </a:xfrm>
                </p:grpSpPr>
                <p:cxnSp>
                  <p:nvCxnSpPr>
                    <p:cNvPr id="59" name="Straight Arrow Connector 58"/>
                    <p:cNvCxnSpPr/>
                    <p:nvPr/>
                  </p:nvCxnSpPr>
                  <p:spPr>
                    <a:xfrm>
                      <a:off x="5004887" y="2616020"/>
                      <a:ext cx="836083" cy="238407"/>
                    </a:xfrm>
                    <a:prstGeom prst="straightConnector1">
                      <a:avLst/>
                    </a:prstGeom>
                    <a:ln w="15875">
                      <a:solidFill>
                        <a:srgbClr val="FF0000"/>
                      </a:solidFill>
                      <a:headEnd type="triangle" w="sm" len="lg"/>
                      <a:tailEnd type="none" w="sm" len="lg"/>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5004887" y="2918174"/>
                      <a:ext cx="836083" cy="238408"/>
                    </a:xfrm>
                    <a:prstGeom prst="straightConnector1">
                      <a:avLst/>
                    </a:prstGeom>
                    <a:ln w="15875">
                      <a:solidFill>
                        <a:srgbClr val="FF0000"/>
                      </a:solidFill>
                      <a:headEnd type="triangle" w="sm" len="lg"/>
                      <a:tailEnd type="none" w="sm" len="lg"/>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5004887" y="2886990"/>
                      <a:ext cx="836083" cy="0"/>
                    </a:xfrm>
                    <a:prstGeom prst="straightConnector1">
                      <a:avLst/>
                    </a:prstGeom>
                    <a:ln w="15875">
                      <a:solidFill>
                        <a:srgbClr val="FF0000"/>
                      </a:solidFill>
                      <a:headEnd type="triangle" w="sm" len="lg"/>
                      <a:tailEnd type="none" w="sm" len="lg"/>
                    </a:ln>
                    <a:effectLst/>
                  </p:spPr>
                  <p:style>
                    <a:lnRef idx="2">
                      <a:schemeClr val="accent1"/>
                    </a:lnRef>
                    <a:fillRef idx="0">
                      <a:schemeClr val="accent1"/>
                    </a:fillRef>
                    <a:effectRef idx="1">
                      <a:schemeClr val="accent1"/>
                    </a:effectRef>
                    <a:fontRef idx="minor">
                      <a:schemeClr val="tx1"/>
                    </a:fontRef>
                  </p:style>
                </p:cxnSp>
              </p:grpSp>
              <p:sp>
                <p:nvSpPr>
                  <p:cNvPr id="58" name="Arc 57"/>
                  <p:cNvSpPr/>
                  <p:nvPr/>
                </p:nvSpPr>
                <p:spPr>
                  <a:xfrm rot="13505375">
                    <a:off x="5195131" y="2197695"/>
                    <a:ext cx="1378588" cy="1378588"/>
                  </a:xfrm>
                  <a:prstGeom prst="arc">
                    <a:avLst>
                      <a:gd name="adj1" fmla="val 17786086"/>
                      <a:gd name="adj2" fmla="val 19960931"/>
                    </a:avLst>
                  </a:prstGeom>
                  <a:ln w="9525">
                    <a:solidFill>
                      <a:schemeClr val="tx1"/>
                    </a:solidFill>
                    <a:prstDash val="sysDash"/>
                    <a:headEnd type="triangle" w="sm" len="med"/>
                    <a:tailEnd type="triangle" w="sm"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0" name="TextBox 49"/>
                <p:cNvSpPr txBox="1"/>
                <p:nvPr/>
              </p:nvSpPr>
              <p:spPr>
                <a:xfrm>
                  <a:off x="635204" y="2983082"/>
                  <a:ext cx="867717" cy="486199"/>
                </a:xfrm>
                <a:prstGeom prst="rect">
                  <a:avLst/>
                </a:prstGeom>
                <a:noFill/>
              </p:spPr>
              <p:txBody>
                <a:bodyPr wrap="square" rtlCol="0">
                  <a:spAutoFit/>
                </a:bodyPr>
                <a:lstStyle/>
                <a:p>
                  <a:pPr algn="ctr"/>
                  <a:r>
                    <a:rPr lang="en-US" sz="2000" b="1" dirty="0"/>
                    <a:t>Neutron Source</a:t>
                  </a:r>
                </a:p>
              </p:txBody>
            </p:sp>
            <p:sp>
              <p:nvSpPr>
                <p:cNvPr id="51" name="Rectangle 50"/>
                <p:cNvSpPr/>
                <p:nvPr/>
              </p:nvSpPr>
              <p:spPr>
                <a:xfrm>
                  <a:off x="1565151" y="2752025"/>
                  <a:ext cx="97690" cy="269929"/>
                </a:xfrm>
                <a:prstGeom prst="rect">
                  <a:avLst/>
                </a:prstGeom>
                <a:pattFill prst="pct25">
                  <a:fgClr>
                    <a:prstClr val="black"/>
                  </a:fgClr>
                  <a:bgClr>
                    <a:prstClr val="white"/>
                  </a:bgClr>
                </a:patt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TextBox 51"/>
                <p:cNvSpPr txBox="1"/>
                <p:nvPr/>
              </p:nvSpPr>
              <p:spPr>
                <a:xfrm>
                  <a:off x="3084370" y="2047754"/>
                  <a:ext cx="1567855" cy="486199"/>
                </a:xfrm>
                <a:prstGeom prst="rect">
                  <a:avLst/>
                </a:prstGeom>
                <a:noFill/>
              </p:spPr>
              <p:txBody>
                <a:bodyPr wrap="square" rtlCol="0">
                  <a:spAutoFit/>
                </a:bodyPr>
                <a:lstStyle/>
                <a:p>
                  <a:r>
                    <a:rPr lang="en-US" sz="2000" b="1" dirty="0"/>
                    <a:t>Delivery system </a:t>
                  </a:r>
                </a:p>
                <a:p>
                  <a:r>
                    <a:rPr lang="en-US" sz="2000" dirty="0"/>
                    <a:t>(neutron guide)</a:t>
                  </a:r>
                </a:p>
              </p:txBody>
            </p:sp>
            <p:sp>
              <p:nvSpPr>
                <p:cNvPr id="53" name="TextBox 52"/>
                <p:cNvSpPr txBox="1"/>
                <p:nvPr/>
              </p:nvSpPr>
              <p:spPr>
                <a:xfrm>
                  <a:off x="1840289" y="3021954"/>
                  <a:ext cx="1007305" cy="299900"/>
                </a:xfrm>
                <a:prstGeom prst="rect">
                  <a:avLst/>
                </a:prstGeom>
                <a:noFill/>
              </p:spPr>
              <p:txBody>
                <a:bodyPr wrap="square" rtlCol="0">
                  <a:spAutoFit/>
                </a:bodyPr>
                <a:lstStyle/>
                <a:p>
                  <a:r>
                    <a:rPr lang="en-US" i="1" dirty="0" err="1">
                      <a:latin typeface="Times New Roman"/>
                      <a:cs typeface="Times New Roman"/>
                    </a:rPr>
                    <a:t>φ</a:t>
                  </a:r>
                  <a:r>
                    <a:rPr lang="en-US" i="1" baseline="-25000" dirty="0" err="1">
                      <a:latin typeface="Times New Roman"/>
                      <a:cs typeface="Times New Roman"/>
                    </a:rPr>
                    <a:t>emitted</a:t>
                  </a:r>
                  <a:endParaRPr lang="en-US" i="1" dirty="0">
                    <a:latin typeface="Times New Roman"/>
                    <a:cs typeface="Times New Roman"/>
                  </a:endParaRPr>
                </a:p>
              </p:txBody>
            </p:sp>
            <p:sp>
              <p:nvSpPr>
                <p:cNvPr id="54" name="TextBox 53"/>
                <p:cNvSpPr txBox="1"/>
                <p:nvPr/>
              </p:nvSpPr>
              <p:spPr>
                <a:xfrm>
                  <a:off x="5182737" y="3049211"/>
                  <a:ext cx="770061" cy="299900"/>
                </a:xfrm>
                <a:prstGeom prst="rect">
                  <a:avLst/>
                </a:prstGeom>
                <a:noFill/>
              </p:spPr>
              <p:txBody>
                <a:bodyPr wrap="square" rtlCol="0">
                  <a:spAutoFit/>
                </a:bodyPr>
                <a:lstStyle/>
                <a:p>
                  <a:r>
                    <a:rPr lang="en-US" i="1" dirty="0" err="1">
                      <a:latin typeface="Times New Roman"/>
                      <a:cs typeface="Times New Roman"/>
                    </a:rPr>
                    <a:t>φ</a:t>
                  </a:r>
                  <a:r>
                    <a:rPr lang="en-US" i="1" baseline="-25000" dirty="0" err="1">
                      <a:latin typeface="Times New Roman"/>
                      <a:cs typeface="Times New Roman"/>
                    </a:rPr>
                    <a:t>delivered</a:t>
                  </a:r>
                  <a:endParaRPr lang="en-US" i="1" dirty="0">
                    <a:latin typeface="Times New Roman"/>
                    <a:cs typeface="Times New Roman"/>
                  </a:endParaRPr>
                </a:p>
              </p:txBody>
            </p:sp>
            <p:sp>
              <p:nvSpPr>
                <p:cNvPr id="55" name="Oval 54"/>
                <p:cNvSpPr/>
                <p:nvPr/>
              </p:nvSpPr>
              <p:spPr>
                <a:xfrm>
                  <a:off x="1170691" y="2724771"/>
                  <a:ext cx="324440" cy="324440"/>
                </a:xfrm>
                <a:prstGeom prst="ellipse">
                  <a:avLst/>
                </a:prstGeom>
                <a:solidFill>
                  <a:schemeClr val="accent6">
                    <a:lumMod val="60000"/>
                    <a:lumOff val="40000"/>
                  </a:schemeClr>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849878" y="2072126"/>
                  <a:ext cx="1861677" cy="486199"/>
                </a:xfrm>
                <a:prstGeom prst="rect">
                  <a:avLst/>
                </a:prstGeom>
                <a:noFill/>
              </p:spPr>
              <p:txBody>
                <a:bodyPr wrap="square" rtlCol="0">
                  <a:spAutoFit/>
                </a:bodyPr>
                <a:lstStyle/>
                <a:p>
                  <a:pPr algn="ctr"/>
                  <a:r>
                    <a:rPr lang="en-US" sz="2000" b="1" dirty="0"/>
                    <a:t>Moderator</a:t>
                  </a:r>
                </a:p>
                <a:p>
                  <a:pPr algn="ctr"/>
                  <a:r>
                    <a:rPr lang="en-US" sz="2000" dirty="0"/>
                    <a:t>(spectra transformer)</a:t>
                  </a:r>
                </a:p>
              </p:txBody>
            </p:sp>
            <p:sp>
              <p:nvSpPr>
                <p:cNvPr id="66" name="Trapezoid 65"/>
                <p:cNvSpPr/>
                <p:nvPr/>
              </p:nvSpPr>
              <p:spPr>
                <a:xfrm rot="5400000">
                  <a:off x="3535349" y="1919303"/>
                  <a:ext cx="549911" cy="1925568"/>
                </a:xfrm>
                <a:prstGeom prst="trapezoid">
                  <a:avLst>
                    <a:gd name="adj" fmla="val 101"/>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42" name="Straight Connector 41"/>
              <p:cNvCxnSpPr/>
              <p:nvPr/>
            </p:nvCxnSpPr>
            <p:spPr>
              <a:xfrm flipH="1">
                <a:off x="2025308" y="2731023"/>
                <a:ext cx="394115" cy="280958"/>
              </a:xfrm>
              <a:prstGeom prst="line">
                <a:avLst/>
              </a:prstGeom>
              <a:ln w="9525" cmpd="sng">
                <a:solidFill>
                  <a:schemeClr val="tx1"/>
                </a:solidFill>
                <a:tailEnd type="none" w="sm" len="lg"/>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6245135" y="2731023"/>
                <a:ext cx="402079" cy="280958"/>
              </a:xfrm>
              <a:prstGeom prst="line">
                <a:avLst/>
              </a:prstGeom>
              <a:ln w="9525" cmpd="sng">
                <a:solidFill>
                  <a:schemeClr val="tx1"/>
                </a:solidFill>
                <a:tailEnd type="none" w="sm" len="lg"/>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1333332" y="2084780"/>
                <a:ext cx="164850" cy="350127"/>
              </a:xfrm>
              <a:prstGeom prst="line">
                <a:avLst/>
              </a:prstGeom>
              <a:ln w="9525" cmpd="sng">
                <a:solidFill>
                  <a:schemeClr val="tx1"/>
                </a:solidFill>
                <a:tailEnd type="none" w="sm" len="lg"/>
              </a:ln>
              <a:effectLst/>
            </p:spPr>
            <p:style>
              <a:lnRef idx="2">
                <a:schemeClr val="accent1"/>
              </a:lnRef>
              <a:fillRef idx="0">
                <a:schemeClr val="accent1"/>
              </a:fillRef>
              <a:effectRef idx="1">
                <a:schemeClr val="accent1"/>
              </a:effectRef>
              <a:fontRef idx="minor">
                <a:schemeClr val="tx1"/>
              </a:fontRef>
            </p:style>
          </p:cxnSp>
        </p:grpSp>
        <p:sp>
          <p:nvSpPr>
            <p:cNvPr id="40" name="Arc 39"/>
            <p:cNvSpPr/>
            <p:nvPr/>
          </p:nvSpPr>
          <p:spPr>
            <a:xfrm rot="18894625" flipH="1">
              <a:off x="6184398" y="4674775"/>
              <a:ext cx="1895741" cy="1895742"/>
            </a:xfrm>
            <a:prstGeom prst="arc">
              <a:avLst>
                <a:gd name="adj1" fmla="val 17786086"/>
                <a:gd name="adj2" fmla="val 19960931"/>
              </a:avLst>
            </a:prstGeom>
            <a:ln w="9525">
              <a:solidFill>
                <a:schemeClr val="tx1"/>
              </a:solidFill>
              <a:prstDash val="sysDash"/>
              <a:headEnd type="triangle" w="sm" len="med"/>
              <a:tailEnd type="triangle" w="sm"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3" name="TextBox 72"/>
          <p:cNvSpPr txBox="1"/>
          <p:nvPr/>
        </p:nvSpPr>
        <p:spPr>
          <a:xfrm>
            <a:off x="574101" y="4149562"/>
            <a:ext cx="2708143" cy="400110"/>
          </a:xfrm>
          <a:prstGeom prst="rect">
            <a:avLst/>
          </a:prstGeom>
          <a:noFill/>
        </p:spPr>
        <p:txBody>
          <a:bodyPr wrap="none" rtlCol="0">
            <a:spAutoFit/>
          </a:bodyPr>
          <a:lstStyle/>
          <a:p>
            <a:r>
              <a:rPr lang="en-US" sz="2000" b="1" dirty="0"/>
              <a:t>Expected gain vs. IBR-2:</a:t>
            </a:r>
          </a:p>
        </p:txBody>
      </p:sp>
      <p:graphicFrame>
        <p:nvGraphicFramePr>
          <p:cNvPr id="79" name="Table 78"/>
          <p:cNvGraphicFramePr>
            <a:graphicFrameLocks noGrp="1"/>
          </p:cNvGraphicFramePr>
          <p:nvPr>
            <p:extLst>
              <p:ext uri="{D42A27DB-BD31-4B8C-83A1-F6EECF244321}">
                <p14:modId xmlns:p14="http://schemas.microsoft.com/office/powerpoint/2010/main" val="1808366655"/>
              </p:ext>
            </p:extLst>
          </p:nvPr>
        </p:nvGraphicFramePr>
        <p:xfrm>
          <a:off x="386868" y="4640851"/>
          <a:ext cx="3190695" cy="1981200"/>
        </p:xfrm>
        <a:graphic>
          <a:graphicData uri="http://schemas.openxmlformats.org/drawingml/2006/table">
            <a:tbl>
              <a:tblPr firstRow="1" bandRow="1">
                <a:tableStyleId>{3B4B98B0-60AC-42C2-AFA5-B58CD77FA1E5}</a:tableStyleId>
              </a:tblPr>
              <a:tblGrid>
                <a:gridCol w="1890237">
                  <a:extLst>
                    <a:ext uri="{9D8B030D-6E8A-4147-A177-3AD203B41FA5}">
                      <a16:colId xmlns:a16="http://schemas.microsoft.com/office/drawing/2014/main" xmlns="" val="20000"/>
                    </a:ext>
                  </a:extLst>
                </a:gridCol>
                <a:gridCol w="1300458">
                  <a:extLst>
                    <a:ext uri="{9D8B030D-6E8A-4147-A177-3AD203B41FA5}">
                      <a16:colId xmlns:a16="http://schemas.microsoft.com/office/drawing/2014/main" xmlns="" val="20001"/>
                    </a:ext>
                  </a:extLst>
                </a:gridCol>
              </a:tblGrid>
              <a:tr h="370840">
                <a:tc>
                  <a:txBody>
                    <a:bodyPr/>
                    <a:lstStyle/>
                    <a:p>
                      <a:r>
                        <a:rPr lang="en-US" sz="2000" b="0" dirty="0"/>
                        <a:t>Flux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b="0" dirty="0"/>
                        <a:t>10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r>
                        <a:rPr lang="en-US" sz="2000" dirty="0"/>
                        <a:t>Moderators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a:t>2-3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r>
                        <a:rPr lang="en-US" sz="2000" dirty="0"/>
                        <a:t>Delivery system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a:t>5-7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r>
                        <a:rPr lang="en-US" sz="2000" dirty="0"/>
                        <a:t>Instruments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a:t>3-5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r>
                        <a:rPr lang="en-US" sz="2000" b="1" dirty="0">
                          <a:solidFill>
                            <a:srgbClr val="FF0000"/>
                          </a:solidFill>
                        </a:rPr>
                        <a:t>Total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b="1" dirty="0">
                          <a:solidFill>
                            <a:srgbClr val="FF0000"/>
                          </a:solidFill>
                        </a:rPr>
                        <a:t>300-1000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737220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185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wipe(down)">
                                      <p:cBhvr>
                                        <p:cTn id="12" dur="1750"/>
                                        <p:tgtEl>
                                          <p:spTgt spid="73"/>
                                        </p:tgtEl>
                                      </p:cBhvr>
                                    </p:animEffect>
                                  </p:childTnLst>
                                </p:cTn>
                              </p:par>
                              <p:par>
                                <p:cTn id="13" presetID="22" presetClass="entr" presetSubtype="4"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down)">
                                      <p:cBhvr>
                                        <p:cTn id="15" dur="2750"/>
                                        <p:tgtEl>
                                          <p:spTgt spid="7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2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2A43DC0-ABE1-41DA-B5D7-D259BBEEF5A4}"/>
              </a:ext>
            </a:extLst>
          </p:cNvPr>
          <p:cNvSpPr txBox="1"/>
          <p:nvPr/>
        </p:nvSpPr>
        <p:spPr>
          <a:xfrm>
            <a:off x="119336" y="1542282"/>
            <a:ext cx="9205565" cy="5107040"/>
          </a:xfrm>
          <a:prstGeom prst="rect">
            <a:avLst/>
          </a:prstGeom>
          <a:noFill/>
        </p:spPr>
        <p:txBody>
          <a:bodyPr wrap="none" rtlCol="0">
            <a:spAutoFit/>
          </a:bodyPr>
          <a:lstStyle/>
          <a:p>
            <a:pPr>
              <a:lnSpc>
                <a:spcPct val="120000"/>
              </a:lnSpc>
            </a:pPr>
            <a:r>
              <a:rPr lang="en-US" sz="1600" b="1" dirty="0" smtClean="0">
                <a:solidFill>
                  <a:schemeClr val="accent1">
                    <a:lumMod val="75000"/>
                  </a:schemeClr>
                </a:solidFill>
                <a:latin typeface="Arial Narrow" panose="020B0606020202030204" pitchFamily="34" charset="0"/>
                <a:cs typeface="Arial" panose="020B0604020202020204" pitchFamily="34" charset="0"/>
              </a:rPr>
              <a:t>A</a:t>
            </a:r>
            <a:r>
              <a:rPr lang="en-US" sz="1600" b="1" dirty="0">
                <a:solidFill>
                  <a:schemeClr val="accent1">
                    <a:lumMod val="75000"/>
                  </a:schemeClr>
                </a:solidFill>
                <a:latin typeface="Arial Narrow" panose="020B0606020202030204" pitchFamily="34" charset="0"/>
                <a:cs typeface="Arial" panose="020B0604020202020204" pitchFamily="34" charset="0"/>
              </a:rPr>
              <a:t>. Ioffe (Germany) </a:t>
            </a:r>
            <a:r>
              <a:rPr lang="en-US" sz="1600" b="1" dirty="0" smtClean="0">
                <a:solidFill>
                  <a:schemeClr val="accent1">
                    <a:lumMod val="75000"/>
                  </a:schemeClr>
                </a:solidFill>
                <a:latin typeface="Arial Narrow" panose="020B0606020202030204" pitchFamily="34" charset="0"/>
                <a:cs typeface="Arial" panose="020B0604020202020204" pitchFamily="34" charset="0"/>
              </a:rPr>
              <a:t>–</a:t>
            </a:r>
            <a:r>
              <a:rPr lang="en-US" sz="1600" dirty="0" smtClean="0">
                <a:latin typeface="Arial Narrow" panose="020B0606020202030204" pitchFamily="34" charset="0"/>
                <a:cs typeface="Arial" panose="020B0604020202020204" pitchFamily="34" charset="0"/>
              </a:rPr>
              <a:t>  </a:t>
            </a:r>
            <a:r>
              <a:rPr lang="en-US" sz="1600" dirty="0" err="1">
                <a:latin typeface="Arial Narrow" panose="020B0606020202030204" pitchFamily="34" charset="0"/>
                <a:cs typeface="Arial" panose="020B0604020202020204" pitchFamily="34" charset="0"/>
              </a:rPr>
              <a:t>Jülich</a:t>
            </a:r>
            <a:r>
              <a:rPr lang="en-US" sz="1600" dirty="0">
                <a:latin typeface="Arial Narrow" panose="020B0606020202030204" pitchFamily="34" charset="0"/>
                <a:cs typeface="Arial" panose="020B0604020202020204" pitchFamily="34" charset="0"/>
              </a:rPr>
              <a:t> Center for Neutron Science at Heinz Maier-Leibnitz </a:t>
            </a:r>
            <a:r>
              <a:rPr lang="en-US" sz="1600" dirty="0" err="1">
                <a:latin typeface="Arial Narrow" panose="020B0606020202030204" pitchFamily="34" charset="0"/>
                <a:cs typeface="Arial" panose="020B0604020202020204" pitchFamily="34" charset="0"/>
              </a:rPr>
              <a:t>Zentrum</a:t>
            </a:r>
            <a:r>
              <a:rPr lang="en-US" sz="1600" dirty="0">
                <a:latin typeface="Arial Narrow" panose="020B0606020202030204" pitchFamily="34" charset="0"/>
                <a:cs typeface="Arial" panose="020B0604020202020204" pitchFamily="34" charset="0"/>
              </a:rPr>
              <a:t>, </a:t>
            </a:r>
            <a:r>
              <a:rPr lang="en-US" sz="1600" dirty="0" err="1" smtClean="0">
                <a:latin typeface="Arial Narrow" panose="020B0606020202030204" pitchFamily="34" charset="0"/>
                <a:cs typeface="Arial" panose="020B0604020202020204" pitchFamily="34" charset="0"/>
              </a:rPr>
              <a:t>München</a:t>
            </a:r>
            <a:endParaRPr lang="ru-RU" sz="1600" dirty="0">
              <a:latin typeface="Arial Narrow" panose="020B0606020202030204" pitchFamily="34" charset="0"/>
              <a:cs typeface="Arial" panose="020B0604020202020204" pitchFamily="34" charset="0"/>
            </a:endParaRPr>
          </a:p>
          <a:p>
            <a:pPr>
              <a:lnSpc>
                <a:spcPct val="120000"/>
              </a:lnSpc>
            </a:pPr>
            <a:r>
              <a:rPr lang="en-US" sz="1600" dirty="0">
                <a:latin typeface="Arial Narrow" panose="020B0606020202030204" pitchFamily="34" charset="0"/>
                <a:cs typeface="Arial" panose="020B0604020202020204" pitchFamily="34" charset="0"/>
              </a:rPr>
              <a:t> 		  </a:t>
            </a:r>
            <a:r>
              <a:rPr lang="en-US" sz="1600" dirty="0" smtClean="0">
                <a:latin typeface="Arial Narrow" panose="020B0606020202030204" pitchFamily="34" charset="0"/>
                <a:cs typeface="Arial" panose="020B0604020202020204" pitchFamily="34" charset="0"/>
              </a:rPr>
              <a:t>               Frank </a:t>
            </a:r>
            <a:r>
              <a:rPr lang="en-US" sz="1600" dirty="0">
                <a:latin typeface="Arial Narrow" panose="020B0606020202030204" pitchFamily="34" charset="0"/>
                <a:cs typeface="Arial" panose="020B0604020202020204" pitchFamily="34" charset="0"/>
              </a:rPr>
              <a:t>Laboratory of Neutron Physics JINR, </a:t>
            </a:r>
            <a:r>
              <a:rPr lang="en-US" sz="1600" dirty="0" err="1" smtClean="0">
                <a:latin typeface="Arial Narrow" panose="020B0606020202030204" pitchFamily="34" charset="0"/>
                <a:cs typeface="Arial" panose="020B0604020202020204" pitchFamily="34" charset="0"/>
              </a:rPr>
              <a:t>Dubna</a:t>
            </a:r>
            <a:r>
              <a:rPr lang="en-US" sz="1600" dirty="0" smtClean="0">
                <a:latin typeface="Arial Narrow" panose="020B0606020202030204" pitchFamily="34" charset="0"/>
                <a:cs typeface="Arial" panose="020B0604020202020204" pitchFamily="34" charset="0"/>
              </a:rPr>
              <a:t> (Chairman)</a:t>
            </a:r>
            <a:endParaRPr lang="ru-RU" sz="1600" dirty="0">
              <a:latin typeface="Arial Narrow" panose="020B0606020202030204" pitchFamily="34" charset="0"/>
              <a:cs typeface="Arial" panose="020B0604020202020204" pitchFamily="34" charset="0"/>
            </a:endParaRPr>
          </a:p>
          <a:p>
            <a:pPr>
              <a:lnSpc>
                <a:spcPct val="120000"/>
              </a:lnSpc>
            </a:pPr>
            <a:r>
              <a:rPr lang="en-US" sz="1600" b="1" dirty="0" smtClean="0">
                <a:solidFill>
                  <a:schemeClr val="accent1">
                    <a:lumMod val="75000"/>
                  </a:schemeClr>
                </a:solidFill>
                <a:latin typeface="Arial Narrow" panose="020B0606020202030204" pitchFamily="34" charset="0"/>
                <a:cs typeface="Arial" panose="020B0604020202020204" pitchFamily="34" charset="0"/>
              </a:rPr>
              <a:t>V.L. </a:t>
            </a:r>
            <a:r>
              <a:rPr lang="en-US" sz="1600" b="1" dirty="0" err="1" smtClean="0">
                <a:solidFill>
                  <a:schemeClr val="accent1">
                    <a:lumMod val="75000"/>
                  </a:schemeClr>
                </a:solidFill>
                <a:latin typeface="Arial Narrow" panose="020B0606020202030204" pitchFamily="34" charset="0"/>
                <a:cs typeface="Arial" panose="020B0604020202020204" pitchFamily="34" charset="0"/>
              </a:rPr>
              <a:t>Aksenov</a:t>
            </a:r>
            <a:r>
              <a:rPr lang="en-US" sz="1600" b="1" dirty="0" smtClean="0">
                <a:solidFill>
                  <a:schemeClr val="accent1">
                    <a:lumMod val="75000"/>
                  </a:schemeClr>
                </a:solidFill>
                <a:latin typeface="Arial Narrow" panose="020B0606020202030204" pitchFamily="34" charset="0"/>
                <a:cs typeface="Arial" panose="020B0604020202020204" pitchFamily="34" charset="0"/>
              </a:rPr>
              <a:t> </a:t>
            </a:r>
            <a:r>
              <a:rPr lang="en-US" sz="1600" b="1" dirty="0">
                <a:solidFill>
                  <a:schemeClr val="accent1">
                    <a:lumMod val="75000"/>
                  </a:schemeClr>
                </a:solidFill>
                <a:latin typeface="Arial Narrow" panose="020B0606020202030204" pitchFamily="34" charset="0"/>
                <a:cs typeface="Arial" panose="020B0604020202020204" pitchFamily="34" charset="0"/>
              </a:rPr>
              <a:t>(Russia) </a:t>
            </a:r>
            <a:r>
              <a:rPr lang="en-US" sz="1600" dirty="0">
                <a:solidFill>
                  <a:srgbClr val="008000"/>
                </a:solidFill>
                <a:latin typeface="Arial Narrow" panose="020B0606020202030204" pitchFamily="34" charset="0"/>
                <a:cs typeface="Arial" panose="020B0604020202020204" pitchFamily="34" charset="0"/>
              </a:rPr>
              <a:t>– </a:t>
            </a:r>
            <a:r>
              <a:rPr lang="en-US" sz="1600" dirty="0">
                <a:latin typeface="Arial Narrow" panose="020B0606020202030204" pitchFamily="34" charset="0"/>
                <a:cs typeface="Arial" panose="020B0604020202020204" pitchFamily="34" charset="0"/>
              </a:rPr>
              <a:t>National Research Center “</a:t>
            </a:r>
            <a:r>
              <a:rPr lang="en-US" sz="1600" dirty="0" err="1">
                <a:latin typeface="Arial Narrow" panose="020B0606020202030204" pitchFamily="34" charset="0"/>
                <a:cs typeface="Arial" panose="020B0604020202020204" pitchFamily="34" charset="0"/>
              </a:rPr>
              <a:t>Kurchatov</a:t>
            </a:r>
            <a:r>
              <a:rPr lang="en-US" sz="1600" dirty="0">
                <a:latin typeface="Arial Narrow" panose="020B0606020202030204" pitchFamily="34" charset="0"/>
                <a:cs typeface="Arial" panose="020B0604020202020204" pitchFamily="34" charset="0"/>
              </a:rPr>
              <a:t> Institute”, Moscow;</a:t>
            </a:r>
            <a:endParaRPr lang="ru-RU" sz="1600" dirty="0">
              <a:latin typeface="Arial Narrow" panose="020B0606020202030204" pitchFamily="34" charset="0"/>
              <a:cs typeface="Arial" panose="020B0604020202020204" pitchFamily="34" charset="0"/>
            </a:endParaRPr>
          </a:p>
          <a:p>
            <a:pPr>
              <a:lnSpc>
                <a:spcPct val="120000"/>
              </a:lnSpc>
            </a:pPr>
            <a:r>
              <a:rPr lang="en-US" sz="1600" dirty="0">
                <a:latin typeface="Arial Narrow" panose="020B0606020202030204" pitchFamily="34" charset="0"/>
                <a:cs typeface="Arial" panose="020B0604020202020204" pitchFamily="34" charset="0"/>
              </a:rPr>
              <a:t>		 </a:t>
            </a:r>
            <a:r>
              <a:rPr lang="en-US" sz="1600" dirty="0" smtClean="0">
                <a:latin typeface="Arial Narrow" panose="020B0606020202030204" pitchFamily="34" charset="0"/>
                <a:cs typeface="Arial" panose="020B0604020202020204" pitchFamily="34" charset="0"/>
              </a:rPr>
              <a:t>                      </a:t>
            </a:r>
            <a:r>
              <a:rPr lang="en-US" sz="1600" dirty="0">
                <a:latin typeface="Arial Narrow" panose="020B0606020202030204" pitchFamily="34" charset="0"/>
                <a:cs typeface="Arial" panose="020B0604020202020204" pitchFamily="34" charset="0"/>
              </a:rPr>
              <a:t>Frank Laboratory of Neutron Physics JINR, </a:t>
            </a:r>
            <a:r>
              <a:rPr lang="en-US" sz="1600" dirty="0" err="1">
                <a:latin typeface="Arial Narrow" panose="020B0606020202030204" pitchFamily="34" charset="0"/>
                <a:cs typeface="Arial" panose="020B0604020202020204" pitchFamily="34" charset="0"/>
              </a:rPr>
              <a:t>Dubna</a:t>
            </a:r>
            <a:endParaRPr lang="ru-RU" sz="1600" dirty="0">
              <a:latin typeface="Arial Narrow" panose="020B0606020202030204" pitchFamily="34" charset="0"/>
              <a:cs typeface="Arial" panose="020B0604020202020204" pitchFamily="34" charset="0"/>
            </a:endParaRPr>
          </a:p>
          <a:p>
            <a:pPr>
              <a:lnSpc>
                <a:spcPct val="120000"/>
              </a:lnSpc>
            </a:pPr>
            <a:r>
              <a:rPr lang="en-US" sz="1600" b="1" dirty="0" smtClean="0">
                <a:solidFill>
                  <a:schemeClr val="accent1">
                    <a:lumMod val="75000"/>
                  </a:schemeClr>
                </a:solidFill>
                <a:latin typeface="Arial Narrow" panose="020B0606020202030204" pitchFamily="34" charset="0"/>
                <a:cs typeface="Arial" panose="020B0604020202020204" pitchFamily="34" charset="0"/>
              </a:rPr>
              <a:t>J</a:t>
            </a:r>
            <a:r>
              <a:rPr lang="en-US" sz="1600" b="1" dirty="0">
                <a:solidFill>
                  <a:schemeClr val="accent1">
                    <a:lumMod val="75000"/>
                  </a:schemeClr>
                </a:solidFill>
                <a:latin typeface="Arial Narrow" panose="020B0606020202030204" pitchFamily="34" charset="0"/>
                <a:cs typeface="Arial" panose="020B0604020202020204" pitchFamily="34" charset="0"/>
              </a:rPr>
              <a:t>. Carpenter (USA) – </a:t>
            </a:r>
            <a:r>
              <a:rPr lang="en-US" sz="1600" dirty="0">
                <a:latin typeface="Arial Narrow" panose="020B0606020202030204" pitchFamily="34" charset="0"/>
                <a:cs typeface="Arial" panose="020B0604020202020204" pitchFamily="34" charset="0"/>
              </a:rPr>
              <a:t>Argonne National Laboratory, Chicago</a:t>
            </a:r>
            <a:endParaRPr lang="ru-RU" sz="1600" dirty="0">
              <a:latin typeface="Arial Narrow" panose="020B0606020202030204" pitchFamily="34" charset="0"/>
              <a:cs typeface="Arial" panose="020B0604020202020204" pitchFamily="34" charset="0"/>
            </a:endParaRPr>
          </a:p>
          <a:p>
            <a:pPr>
              <a:lnSpc>
                <a:spcPct val="120000"/>
              </a:lnSpc>
            </a:pPr>
            <a:r>
              <a:rPr lang="en-US" sz="1600" b="1" dirty="0">
                <a:solidFill>
                  <a:schemeClr val="accent1">
                    <a:lumMod val="75000"/>
                  </a:schemeClr>
                </a:solidFill>
                <a:latin typeface="Arial Narrow" panose="020B0606020202030204" pitchFamily="34" charset="0"/>
                <a:cs typeface="Arial" panose="020B0604020202020204" pitchFamily="34" charset="0"/>
              </a:rPr>
              <a:t>A. Harrison (UK) – </a:t>
            </a:r>
            <a:r>
              <a:rPr lang="en-US" sz="1600" dirty="0">
                <a:latin typeface="Arial Narrow" panose="020B0606020202030204" pitchFamily="34" charset="0"/>
                <a:cs typeface="Arial" panose="020B0604020202020204" pitchFamily="34" charset="0"/>
              </a:rPr>
              <a:t>Diamond Light Source, </a:t>
            </a:r>
            <a:r>
              <a:rPr lang="en-US" sz="1600" dirty="0" err="1">
                <a:latin typeface="Arial Narrow" panose="020B0606020202030204" pitchFamily="34" charset="0"/>
                <a:cs typeface="Arial" panose="020B0604020202020204" pitchFamily="34" charset="0"/>
              </a:rPr>
              <a:t>Didcot</a:t>
            </a:r>
            <a:r>
              <a:rPr lang="en-US" sz="1600" dirty="0">
                <a:latin typeface="Arial Narrow" panose="020B0606020202030204" pitchFamily="34" charset="0"/>
                <a:cs typeface="Arial" panose="020B0604020202020204" pitchFamily="34" charset="0"/>
              </a:rPr>
              <a:t>, Member of JINR Scientific Council</a:t>
            </a:r>
            <a:endParaRPr lang="ru-RU" sz="1600" dirty="0">
              <a:latin typeface="Arial Narrow" panose="020B0606020202030204" pitchFamily="34" charset="0"/>
              <a:cs typeface="Arial" panose="020B0604020202020204" pitchFamily="34" charset="0"/>
            </a:endParaRPr>
          </a:p>
          <a:p>
            <a:pPr>
              <a:lnSpc>
                <a:spcPct val="120000"/>
              </a:lnSpc>
            </a:pPr>
            <a:r>
              <a:rPr lang="en-US" sz="1600" b="1" dirty="0">
                <a:solidFill>
                  <a:schemeClr val="accent1">
                    <a:lumMod val="75000"/>
                  </a:schemeClr>
                </a:solidFill>
                <a:latin typeface="Arial Narrow" panose="020B0606020202030204" pitchFamily="34" charset="0"/>
                <a:cs typeface="Arial" panose="020B0604020202020204" pitchFamily="34" charset="0"/>
              </a:rPr>
              <a:t>N. Kucerka (Slovakia) – </a:t>
            </a:r>
            <a:r>
              <a:rPr lang="en-US" sz="1600" dirty="0">
                <a:latin typeface="Arial Narrow" panose="020B0606020202030204" pitchFamily="34" charset="0"/>
                <a:cs typeface="Arial" panose="020B0604020202020204" pitchFamily="34" charset="0"/>
              </a:rPr>
              <a:t>Frank Laboratory of Neutron Physics JINR, </a:t>
            </a:r>
            <a:r>
              <a:rPr lang="en-US" sz="1600" dirty="0" err="1">
                <a:latin typeface="Arial Narrow" panose="020B0606020202030204" pitchFamily="34" charset="0"/>
                <a:cs typeface="Arial" panose="020B0604020202020204" pitchFamily="34" charset="0"/>
              </a:rPr>
              <a:t>Dubna</a:t>
            </a:r>
            <a:endParaRPr lang="ru-RU" sz="1600" dirty="0">
              <a:latin typeface="Arial Narrow" panose="020B0606020202030204" pitchFamily="34" charset="0"/>
              <a:cs typeface="Arial" panose="020B0604020202020204" pitchFamily="34" charset="0"/>
            </a:endParaRPr>
          </a:p>
          <a:p>
            <a:pPr>
              <a:lnSpc>
                <a:spcPct val="120000"/>
              </a:lnSpc>
            </a:pPr>
            <a:r>
              <a:rPr lang="en-US" sz="1600" b="1" dirty="0">
                <a:solidFill>
                  <a:schemeClr val="accent1">
                    <a:lumMod val="75000"/>
                  </a:schemeClr>
                </a:solidFill>
                <a:latin typeface="Arial Narrow" panose="020B0606020202030204" pitchFamily="34" charset="0"/>
                <a:cs typeface="Arial" panose="020B0604020202020204" pitchFamily="34" charset="0"/>
              </a:rPr>
              <a:t>T.V. </a:t>
            </a:r>
            <a:r>
              <a:rPr lang="en-US" sz="1600" b="1" dirty="0" err="1">
                <a:solidFill>
                  <a:schemeClr val="accent1">
                    <a:lumMod val="75000"/>
                  </a:schemeClr>
                </a:solidFill>
                <a:latin typeface="Arial Narrow" panose="020B0606020202030204" pitchFamily="34" charset="0"/>
                <a:cs typeface="Arial" panose="020B0604020202020204" pitchFamily="34" charset="0"/>
              </a:rPr>
              <a:t>Kulevoy</a:t>
            </a:r>
            <a:r>
              <a:rPr lang="en-US" sz="1600" b="1" dirty="0">
                <a:solidFill>
                  <a:schemeClr val="accent1">
                    <a:lumMod val="75000"/>
                  </a:schemeClr>
                </a:solidFill>
                <a:latin typeface="Arial Narrow" panose="020B0606020202030204" pitchFamily="34" charset="0"/>
                <a:cs typeface="Arial" panose="020B0604020202020204" pitchFamily="34" charset="0"/>
              </a:rPr>
              <a:t> (Russia) – </a:t>
            </a:r>
            <a:r>
              <a:rPr lang="en-US" sz="1600" dirty="0">
                <a:latin typeface="Arial Narrow" panose="020B0606020202030204" pitchFamily="34" charset="0"/>
                <a:cs typeface="Arial" panose="020B0604020202020204" pitchFamily="34" charset="0"/>
              </a:rPr>
              <a:t>National Research Center “</a:t>
            </a:r>
            <a:r>
              <a:rPr lang="en-US" sz="1600" dirty="0" err="1">
                <a:latin typeface="Arial Narrow" panose="020B0606020202030204" pitchFamily="34" charset="0"/>
                <a:cs typeface="Arial" panose="020B0604020202020204" pitchFamily="34" charset="0"/>
              </a:rPr>
              <a:t>Kurchatov</a:t>
            </a:r>
            <a:r>
              <a:rPr lang="en-US" sz="1600" dirty="0">
                <a:latin typeface="Arial Narrow" panose="020B0606020202030204" pitchFamily="34" charset="0"/>
                <a:cs typeface="Arial" panose="020B0604020202020204" pitchFamily="34" charset="0"/>
              </a:rPr>
              <a:t> Institute” – ITEP, Moscow</a:t>
            </a:r>
          </a:p>
          <a:p>
            <a:pPr>
              <a:lnSpc>
                <a:spcPct val="120000"/>
              </a:lnSpc>
            </a:pPr>
            <a:r>
              <a:rPr lang="en-US" sz="1600" b="1" dirty="0" smtClean="0">
                <a:solidFill>
                  <a:schemeClr val="accent1">
                    <a:lumMod val="75000"/>
                  </a:schemeClr>
                </a:solidFill>
                <a:latin typeface="Arial Narrow" panose="020B0606020202030204" pitchFamily="34" charset="0"/>
                <a:cs typeface="Arial" panose="020B0604020202020204" pitchFamily="34" charset="0"/>
              </a:rPr>
              <a:t>A.V. </a:t>
            </a:r>
            <a:r>
              <a:rPr lang="en-US" sz="1600" b="1" dirty="0" err="1" smtClean="0">
                <a:solidFill>
                  <a:schemeClr val="accent1">
                    <a:lumMod val="75000"/>
                  </a:schemeClr>
                </a:solidFill>
                <a:latin typeface="Arial Narrow" panose="020B0606020202030204" pitchFamily="34" charset="0"/>
                <a:cs typeface="Arial" panose="020B0604020202020204" pitchFamily="34" charset="0"/>
              </a:rPr>
              <a:t>Lopatkin</a:t>
            </a:r>
            <a:r>
              <a:rPr lang="en-US" sz="1600" b="1" dirty="0" smtClean="0">
                <a:solidFill>
                  <a:schemeClr val="accent1">
                    <a:lumMod val="75000"/>
                  </a:schemeClr>
                </a:solidFill>
                <a:latin typeface="Arial Narrow" panose="020B0606020202030204" pitchFamily="34" charset="0"/>
                <a:cs typeface="Arial" panose="020B0604020202020204" pitchFamily="34" charset="0"/>
              </a:rPr>
              <a:t> (</a:t>
            </a:r>
            <a:r>
              <a:rPr lang="en-US" sz="1600" b="1" dirty="0">
                <a:solidFill>
                  <a:schemeClr val="accent1">
                    <a:lumMod val="75000"/>
                  </a:schemeClr>
                </a:solidFill>
                <a:latin typeface="Arial Narrow" panose="020B0606020202030204" pitchFamily="34" charset="0"/>
                <a:cs typeface="Arial" panose="020B0604020202020204" pitchFamily="34" charset="0"/>
              </a:rPr>
              <a:t>Russia</a:t>
            </a:r>
            <a:r>
              <a:rPr lang="en-US" sz="1600" b="1" dirty="0" smtClean="0">
                <a:solidFill>
                  <a:schemeClr val="accent1">
                    <a:lumMod val="75000"/>
                  </a:schemeClr>
                </a:solidFill>
                <a:latin typeface="Arial Narrow" panose="020B0606020202030204" pitchFamily="34" charset="0"/>
                <a:cs typeface="Arial" panose="020B0604020202020204" pitchFamily="34" charset="0"/>
              </a:rPr>
              <a:t>)</a:t>
            </a:r>
            <a:r>
              <a:rPr lang="en-US" sz="1600" b="1" dirty="0" smtClean="0">
                <a:solidFill>
                  <a:srgbClr val="000000"/>
                </a:solidFill>
                <a:latin typeface="Arial Narrow" panose="020B0606020202030204" pitchFamily="34" charset="0"/>
                <a:cs typeface="Arial" panose="020B0604020202020204" pitchFamily="34" charset="0"/>
              </a:rPr>
              <a:t> </a:t>
            </a:r>
            <a:r>
              <a:rPr lang="en-US" sz="1600" dirty="0">
                <a:solidFill>
                  <a:srgbClr val="000000"/>
                </a:solidFill>
                <a:latin typeface="Arial Narrow" panose="020B0606020202030204" pitchFamily="34" charset="0"/>
                <a:cs typeface="Arial" panose="020B0604020202020204" pitchFamily="34" charset="0"/>
              </a:rPr>
              <a:t>–</a:t>
            </a:r>
            <a:r>
              <a:rPr lang="en-US" sz="1600" dirty="0">
                <a:solidFill>
                  <a:srgbClr val="FF0000"/>
                </a:solidFill>
                <a:latin typeface="Arial Narrow" panose="020B0606020202030204" pitchFamily="34" charset="0"/>
                <a:cs typeface="Arial" panose="020B0604020202020204" pitchFamily="34" charset="0"/>
              </a:rPr>
              <a:t> </a:t>
            </a:r>
            <a:r>
              <a:rPr lang="en-US" sz="1600" dirty="0">
                <a:latin typeface="Arial Narrow" panose="020B0606020202030204" pitchFamily="34" charset="0"/>
                <a:cs typeface="Arial" panose="020B0604020202020204" pitchFamily="34" charset="0"/>
              </a:rPr>
              <a:t>N.A. </a:t>
            </a:r>
            <a:r>
              <a:rPr lang="en-US" sz="1600" dirty="0" err="1">
                <a:latin typeface="Arial Narrow" panose="020B0606020202030204" pitchFamily="34" charset="0"/>
                <a:cs typeface="Arial" panose="020B0604020202020204" pitchFamily="34" charset="0"/>
              </a:rPr>
              <a:t>Dollezhal</a:t>
            </a:r>
            <a:r>
              <a:rPr lang="en-US" sz="1600" dirty="0">
                <a:latin typeface="Arial Narrow" panose="020B0606020202030204" pitchFamily="34" charset="0"/>
                <a:cs typeface="Arial" panose="020B0604020202020204" pitchFamily="34" charset="0"/>
              </a:rPr>
              <a:t> Research and Development Institute of Power Engineering (NIKIET), Moscow</a:t>
            </a:r>
            <a:endParaRPr lang="ru-RU" sz="1600" dirty="0">
              <a:latin typeface="Arial Narrow" panose="020B0606020202030204" pitchFamily="34" charset="0"/>
              <a:cs typeface="Arial" panose="020B0604020202020204" pitchFamily="34" charset="0"/>
            </a:endParaRPr>
          </a:p>
          <a:p>
            <a:pPr>
              <a:lnSpc>
                <a:spcPct val="120000"/>
              </a:lnSpc>
            </a:pPr>
            <a:r>
              <a:rPr lang="en-US" sz="1600" b="1" dirty="0">
                <a:solidFill>
                  <a:schemeClr val="accent1">
                    <a:lumMod val="75000"/>
                  </a:schemeClr>
                </a:solidFill>
                <a:latin typeface="Arial Narrow" panose="020B0606020202030204" pitchFamily="34" charset="0"/>
                <a:cs typeface="Arial" panose="020B0604020202020204" pitchFamily="34" charset="0"/>
              </a:rPr>
              <a:t>F. </a:t>
            </a:r>
            <a:r>
              <a:rPr lang="en-US" sz="1600" b="1" dirty="0" err="1">
                <a:solidFill>
                  <a:schemeClr val="accent1">
                    <a:lumMod val="75000"/>
                  </a:schemeClr>
                </a:solidFill>
                <a:latin typeface="Arial Narrow" panose="020B0606020202030204" pitchFamily="34" charset="0"/>
                <a:cs typeface="Arial" panose="020B0604020202020204" pitchFamily="34" charset="0"/>
              </a:rPr>
              <a:t>Mezei</a:t>
            </a:r>
            <a:r>
              <a:rPr lang="en-US" sz="1600" b="1" dirty="0">
                <a:solidFill>
                  <a:schemeClr val="accent1">
                    <a:lumMod val="75000"/>
                  </a:schemeClr>
                </a:solidFill>
                <a:latin typeface="Arial Narrow" panose="020B0606020202030204" pitchFamily="34" charset="0"/>
                <a:cs typeface="Arial" panose="020B0604020202020204" pitchFamily="34" charset="0"/>
              </a:rPr>
              <a:t> (Sweden) – </a:t>
            </a:r>
            <a:r>
              <a:rPr lang="en-US" sz="1600" dirty="0">
                <a:latin typeface="Arial Narrow" panose="020B0606020202030204" pitchFamily="34" charset="0"/>
                <a:cs typeface="Arial" panose="020B0604020202020204" pitchFamily="34" charset="0"/>
              </a:rPr>
              <a:t>European Spallation Source, Lund</a:t>
            </a:r>
            <a:endParaRPr lang="ru-RU" sz="1600" dirty="0">
              <a:latin typeface="Arial Narrow" panose="020B0606020202030204" pitchFamily="34" charset="0"/>
              <a:cs typeface="Arial" panose="020B0604020202020204" pitchFamily="34" charset="0"/>
            </a:endParaRPr>
          </a:p>
          <a:p>
            <a:pPr>
              <a:lnSpc>
                <a:spcPct val="120000"/>
              </a:lnSpc>
            </a:pPr>
            <a:r>
              <a:rPr lang="en-US" sz="1600" b="1" dirty="0">
                <a:solidFill>
                  <a:schemeClr val="accent1">
                    <a:lumMod val="75000"/>
                  </a:schemeClr>
                </a:solidFill>
                <a:latin typeface="Arial Narrow" panose="020B0606020202030204" pitchFamily="34" charset="0"/>
                <a:cs typeface="Arial" panose="020B0604020202020204" pitchFamily="34" charset="0"/>
              </a:rPr>
              <a:t>P. </a:t>
            </a:r>
            <a:r>
              <a:rPr lang="en-US" sz="1600" b="1" dirty="0" err="1">
                <a:solidFill>
                  <a:schemeClr val="accent1">
                    <a:lumMod val="75000"/>
                  </a:schemeClr>
                </a:solidFill>
                <a:latin typeface="Arial Narrow" panose="020B0606020202030204" pitchFamily="34" charset="0"/>
                <a:cs typeface="Arial" panose="020B0604020202020204" pitchFamily="34" charset="0"/>
              </a:rPr>
              <a:t>Mikula</a:t>
            </a:r>
            <a:r>
              <a:rPr lang="en-US" sz="1600" b="1" dirty="0">
                <a:solidFill>
                  <a:schemeClr val="accent1">
                    <a:lumMod val="75000"/>
                  </a:schemeClr>
                </a:solidFill>
                <a:latin typeface="Arial Narrow" panose="020B0606020202030204" pitchFamily="34" charset="0"/>
                <a:cs typeface="Arial" panose="020B0604020202020204" pitchFamily="34" charset="0"/>
              </a:rPr>
              <a:t> (Czech. Rep.) – </a:t>
            </a:r>
            <a:r>
              <a:rPr lang="en-US" sz="1600" dirty="0">
                <a:latin typeface="Arial Narrow" panose="020B0606020202030204" pitchFamily="34" charset="0"/>
                <a:cs typeface="Arial" panose="020B0604020202020204" pitchFamily="34" charset="0"/>
              </a:rPr>
              <a:t>Nuclear Physics Institute – </a:t>
            </a:r>
            <a:r>
              <a:rPr lang="en-US" sz="1600" dirty="0" err="1">
                <a:latin typeface="Arial Narrow" panose="020B0606020202030204" pitchFamily="34" charset="0"/>
                <a:cs typeface="Arial" panose="020B0604020202020204" pitchFamily="34" charset="0"/>
              </a:rPr>
              <a:t>Řež</a:t>
            </a:r>
            <a:r>
              <a:rPr lang="en-US" sz="1600" dirty="0">
                <a:latin typeface="Arial Narrow" panose="020B0606020202030204" pitchFamily="34" charset="0"/>
                <a:cs typeface="Arial" panose="020B0604020202020204" pitchFamily="34" charset="0"/>
              </a:rPr>
              <a:t>, Member of the JINR PAC on Condensed Matter Physics</a:t>
            </a:r>
            <a:endParaRPr lang="ru-RU" sz="1600" dirty="0">
              <a:latin typeface="Arial Narrow" panose="020B0606020202030204" pitchFamily="34" charset="0"/>
              <a:cs typeface="Arial" panose="020B0604020202020204" pitchFamily="34" charset="0"/>
            </a:endParaRPr>
          </a:p>
          <a:p>
            <a:pPr>
              <a:lnSpc>
                <a:spcPct val="120000"/>
              </a:lnSpc>
            </a:pPr>
            <a:r>
              <a:rPr lang="en-US" sz="1600" b="1" dirty="0">
                <a:solidFill>
                  <a:schemeClr val="accent1">
                    <a:lumMod val="75000"/>
                  </a:schemeClr>
                </a:solidFill>
                <a:latin typeface="Arial Narrow" panose="020B0606020202030204" pitchFamily="34" charset="0"/>
                <a:cs typeface="Arial" panose="020B0604020202020204" pitchFamily="34" charset="0"/>
              </a:rPr>
              <a:t>D. Nagy (Hungary) – </a:t>
            </a:r>
            <a:r>
              <a:rPr lang="en-US" sz="1600" dirty="0">
                <a:latin typeface="Arial Narrow" panose="020B0606020202030204" pitchFamily="34" charset="0"/>
                <a:cs typeface="Arial" panose="020B0604020202020204" pitchFamily="34" charset="0"/>
              </a:rPr>
              <a:t>Wigner Research Centre for Physics, </a:t>
            </a:r>
            <a:r>
              <a:rPr lang="en-US" sz="1600" dirty="0" smtClean="0">
                <a:latin typeface="Arial Narrow" panose="020B0606020202030204" pitchFamily="34" charset="0"/>
                <a:cs typeface="Arial" panose="020B0604020202020204" pitchFamily="34" charset="0"/>
              </a:rPr>
              <a:t>Budapest (Chairman </a:t>
            </a:r>
            <a:r>
              <a:rPr lang="en-US" sz="1600" dirty="0">
                <a:latin typeface="Arial Narrow" panose="020B0606020202030204" pitchFamily="34" charset="0"/>
                <a:cs typeface="Arial" panose="020B0604020202020204" pitchFamily="34" charset="0"/>
              </a:rPr>
              <a:t>of JINR PAC on Cond. Matter </a:t>
            </a:r>
            <a:r>
              <a:rPr lang="en-US" sz="1600" dirty="0" smtClean="0">
                <a:latin typeface="Arial Narrow" panose="020B0606020202030204" pitchFamily="34" charset="0"/>
                <a:cs typeface="Arial" panose="020B0604020202020204" pitchFamily="34" charset="0"/>
              </a:rPr>
              <a:t>Physics)</a:t>
            </a:r>
            <a:endParaRPr lang="ru-RU" sz="1600" dirty="0">
              <a:latin typeface="Arial Narrow" panose="020B0606020202030204" pitchFamily="34" charset="0"/>
              <a:cs typeface="Arial" panose="020B0604020202020204" pitchFamily="34" charset="0"/>
            </a:endParaRPr>
          </a:p>
          <a:p>
            <a:pPr>
              <a:lnSpc>
                <a:spcPct val="120000"/>
              </a:lnSpc>
            </a:pPr>
            <a:r>
              <a:rPr lang="en-US" sz="1600" b="1" dirty="0">
                <a:solidFill>
                  <a:schemeClr val="accent1">
                    <a:lumMod val="75000"/>
                  </a:schemeClr>
                </a:solidFill>
                <a:latin typeface="Arial Narrow" panose="020B0606020202030204" pitchFamily="34" charset="0"/>
                <a:cs typeface="Arial" panose="020B0604020202020204" pitchFamily="34" charset="0"/>
              </a:rPr>
              <a:t>V. Nesvizhevsky (France) – </a:t>
            </a:r>
            <a:r>
              <a:rPr lang="en-US" sz="1600" dirty="0">
                <a:latin typeface="Arial Narrow" panose="020B0606020202030204" pitchFamily="34" charset="0"/>
                <a:cs typeface="Arial" panose="020B0604020202020204" pitchFamily="34" charset="0"/>
              </a:rPr>
              <a:t>Institute Laue-Langevin, Grenoble, Member of JINR PAC on Nuclear Physics</a:t>
            </a:r>
            <a:endParaRPr lang="ru-RU" sz="1600" dirty="0">
              <a:latin typeface="Arial Narrow" panose="020B0606020202030204" pitchFamily="34" charset="0"/>
              <a:cs typeface="Arial" panose="020B0604020202020204" pitchFamily="34" charset="0"/>
            </a:endParaRPr>
          </a:p>
          <a:p>
            <a:pPr>
              <a:lnSpc>
                <a:spcPct val="120000"/>
              </a:lnSpc>
            </a:pPr>
            <a:r>
              <a:rPr lang="en-US" sz="1600" b="1" dirty="0">
                <a:solidFill>
                  <a:schemeClr val="accent1">
                    <a:lumMod val="75000"/>
                  </a:schemeClr>
                </a:solidFill>
                <a:latin typeface="Arial Narrow" panose="020B0606020202030204" pitchFamily="34" charset="0"/>
                <a:cs typeface="Arial" panose="020B0604020202020204" pitchFamily="34" charset="0"/>
              </a:rPr>
              <a:t>L. </a:t>
            </a:r>
            <a:r>
              <a:rPr lang="en-US" sz="1600" b="1" dirty="0" err="1">
                <a:solidFill>
                  <a:schemeClr val="accent1">
                    <a:lumMod val="75000"/>
                  </a:schemeClr>
                </a:solidFill>
                <a:latin typeface="Arial Narrow" panose="020B0606020202030204" pitchFamily="34" charset="0"/>
                <a:cs typeface="Arial" panose="020B0604020202020204" pitchFamily="34" charset="0"/>
              </a:rPr>
              <a:t>Rosta</a:t>
            </a:r>
            <a:r>
              <a:rPr lang="en-US" sz="1600" b="1" dirty="0">
                <a:solidFill>
                  <a:schemeClr val="accent1">
                    <a:lumMod val="75000"/>
                  </a:schemeClr>
                </a:solidFill>
                <a:latin typeface="Arial Narrow" panose="020B0606020202030204" pitchFamily="34" charset="0"/>
                <a:cs typeface="Arial" panose="020B0604020202020204" pitchFamily="34" charset="0"/>
              </a:rPr>
              <a:t> (Hungary) – </a:t>
            </a:r>
            <a:r>
              <a:rPr lang="en-US" sz="1600" dirty="0">
                <a:latin typeface="Arial Narrow" panose="020B0606020202030204" pitchFamily="34" charset="0"/>
                <a:cs typeface="Arial" panose="020B0604020202020204" pitchFamily="34" charset="0"/>
              </a:rPr>
              <a:t>Budapest Neutron  Center, Budapest</a:t>
            </a:r>
            <a:endParaRPr lang="ru-RU" sz="1600" dirty="0">
              <a:latin typeface="Arial Narrow" panose="020B0606020202030204" pitchFamily="34" charset="0"/>
              <a:cs typeface="Arial" panose="020B0604020202020204" pitchFamily="34" charset="0"/>
            </a:endParaRPr>
          </a:p>
          <a:p>
            <a:pPr>
              <a:lnSpc>
                <a:spcPct val="120000"/>
              </a:lnSpc>
            </a:pPr>
            <a:r>
              <a:rPr lang="en-US" sz="1600" b="1" dirty="0">
                <a:solidFill>
                  <a:schemeClr val="accent1">
                    <a:lumMod val="75000"/>
                  </a:schemeClr>
                </a:solidFill>
                <a:latin typeface="Arial Narrow" panose="020B0606020202030204" pitchFamily="34" charset="0"/>
                <a:cs typeface="Arial" panose="020B0604020202020204" pitchFamily="34" charset="0"/>
              </a:rPr>
              <a:t>S.F. </a:t>
            </a:r>
            <a:r>
              <a:rPr lang="en-US" sz="1600" b="1" dirty="0" err="1">
                <a:solidFill>
                  <a:schemeClr val="accent1">
                    <a:lumMod val="75000"/>
                  </a:schemeClr>
                </a:solidFill>
                <a:latin typeface="Arial Narrow" panose="020B0606020202030204" pitchFamily="34" charset="0"/>
                <a:cs typeface="Arial" panose="020B0604020202020204" pitchFamily="34" charset="0"/>
              </a:rPr>
              <a:t>Sidorkin</a:t>
            </a:r>
            <a:r>
              <a:rPr lang="en-US" sz="1600" b="1" dirty="0">
                <a:solidFill>
                  <a:schemeClr val="accent1">
                    <a:lumMod val="75000"/>
                  </a:schemeClr>
                </a:solidFill>
                <a:latin typeface="Arial Narrow" panose="020B0606020202030204" pitchFamily="34" charset="0"/>
                <a:cs typeface="Arial" panose="020B0604020202020204" pitchFamily="34" charset="0"/>
              </a:rPr>
              <a:t> (Russia) – </a:t>
            </a:r>
            <a:r>
              <a:rPr lang="en-US" sz="1600" dirty="0">
                <a:latin typeface="Arial Narrow" panose="020B0606020202030204" pitchFamily="34" charset="0"/>
                <a:cs typeface="Arial" panose="020B0604020202020204" pitchFamily="34" charset="0"/>
              </a:rPr>
              <a:t>Institute for Nuclear Research of Russian Academy of Sciences, </a:t>
            </a:r>
            <a:r>
              <a:rPr lang="en-US" sz="1600" dirty="0" err="1">
                <a:latin typeface="Arial Narrow" panose="020B0606020202030204" pitchFamily="34" charset="0"/>
                <a:cs typeface="Arial" panose="020B0604020202020204" pitchFamily="34" charset="0"/>
              </a:rPr>
              <a:t>Troitsk</a:t>
            </a:r>
            <a:r>
              <a:rPr lang="en-US" sz="1600" dirty="0">
                <a:latin typeface="Arial Narrow" panose="020B0606020202030204" pitchFamily="34" charset="0"/>
                <a:cs typeface="Arial" panose="020B0604020202020204" pitchFamily="34" charset="0"/>
              </a:rPr>
              <a:t> Moscow Reg.</a:t>
            </a:r>
            <a:endParaRPr lang="ru-RU" sz="1600" dirty="0">
              <a:latin typeface="Arial Narrow" panose="020B0606020202030204" pitchFamily="34" charset="0"/>
              <a:cs typeface="Arial" panose="020B0604020202020204" pitchFamily="34" charset="0"/>
            </a:endParaRPr>
          </a:p>
          <a:p>
            <a:pPr>
              <a:lnSpc>
                <a:spcPct val="120000"/>
              </a:lnSpc>
            </a:pPr>
            <a:r>
              <a:rPr lang="en-US" sz="1600" b="1" dirty="0">
                <a:solidFill>
                  <a:schemeClr val="accent1">
                    <a:lumMod val="75000"/>
                  </a:schemeClr>
                </a:solidFill>
                <a:latin typeface="Arial Narrow" panose="020B0606020202030204" pitchFamily="34" charset="0"/>
                <a:cs typeface="Arial" panose="020B0604020202020204" pitchFamily="34" charset="0"/>
              </a:rPr>
              <a:t>I.T. </a:t>
            </a:r>
            <a:r>
              <a:rPr lang="en-US" sz="1600" b="1" dirty="0" err="1">
                <a:solidFill>
                  <a:schemeClr val="accent1">
                    <a:lumMod val="75000"/>
                  </a:schemeClr>
                </a:solidFill>
                <a:latin typeface="Arial Narrow" panose="020B0606020202030204" pitchFamily="34" charset="0"/>
                <a:cs typeface="Arial" panose="020B0604020202020204" pitchFamily="34" charset="0"/>
              </a:rPr>
              <a:t>Tretyakov</a:t>
            </a:r>
            <a:r>
              <a:rPr lang="en-US" sz="1600" b="1" dirty="0">
                <a:solidFill>
                  <a:schemeClr val="accent1">
                    <a:lumMod val="75000"/>
                  </a:schemeClr>
                </a:solidFill>
                <a:latin typeface="Arial Narrow" panose="020B0606020202030204" pitchFamily="34" charset="0"/>
                <a:cs typeface="Arial" panose="020B0604020202020204" pitchFamily="34" charset="0"/>
              </a:rPr>
              <a:t> (Russia) – </a:t>
            </a:r>
            <a:r>
              <a:rPr lang="en-US" sz="1600" dirty="0">
                <a:latin typeface="Arial Narrow" panose="020B0606020202030204" pitchFamily="34" charset="0"/>
                <a:cs typeface="Arial" panose="020B0604020202020204" pitchFamily="34" charset="0"/>
              </a:rPr>
              <a:t>N.A. </a:t>
            </a:r>
            <a:r>
              <a:rPr lang="en-US" sz="1600" dirty="0" err="1">
                <a:latin typeface="Arial Narrow" panose="020B0606020202030204" pitchFamily="34" charset="0"/>
                <a:cs typeface="Arial" panose="020B0604020202020204" pitchFamily="34" charset="0"/>
              </a:rPr>
              <a:t>Dollezhal</a:t>
            </a:r>
            <a:r>
              <a:rPr lang="en-US" sz="1600" dirty="0">
                <a:latin typeface="Arial Narrow" panose="020B0606020202030204" pitchFamily="34" charset="0"/>
                <a:cs typeface="Arial" panose="020B0604020202020204" pitchFamily="34" charset="0"/>
              </a:rPr>
              <a:t> Research and Development Institute of Power Engineering (NIKIET), </a:t>
            </a:r>
            <a:r>
              <a:rPr lang="en-US" sz="1600" dirty="0" smtClean="0">
                <a:latin typeface="Arial Narrow" panose="020B0606020202030204" pitchFamily="34" charset="0"/>
                <a:cs typeface="Arial" panose="020B0604020202020204" pitchFamily="34" charset="0"/>
              </a:rPr>
              <a:t>Moscow</a:t>
            </a:r>
          </a:p>
          <a:p>
            <a:pPr>
              <a:lnSpc>
                <a:spcPct val="120000"/>
              </a:lnSpc>
            </a:pPr>
            <a:r>
              <a:rPr lang="en-US" sz="1600" b="1" dirty="0" smtClean="0">
                <a:solidFill>
                  <a:schemeClr val="accent1">
                    <a:lumMod val="75000"/>
                  </a:schemeClr>
                </a:solidFill>
                <a:latin typeface="Arial Narrow" panose="020B0606020202030204" pitchFamily="34" charset="0"/>
                <a:cs typeface="Arial" panose="020B0604020202020204" pitchFamily="34" charset="0"/>
              </a:rPr>
              <a:t>D. </a:t>
            </a:r>
            <a:r>
              <a:rPr lang="en-US" sz="1600" b="1" dirty="0" err="1" smtClean="0">
                <a:solidFill>
                  <a:schemeClr val="accent1">
                    <a:lumMod val="75000"/>
                  </a:schemeClr>
                </a:solidFill>
                <a:latin typeface="Arial Narrow" panose="020B0606020202030204" pitchFamily="34" charset="0"/>
                <a:cs typeface="Arial" panose="020B0604020202020204" pitchFamily="34" charset="0"/>
              </a:rPr>
              <a:t>Chudoba</a:t>
            </a:r>
            <a:r>
              <a:rPr lang="en-US" sz="1600" b="1" dirty="0" smtClean="0">
                <a:solidFill>
                  <a:schemeClr val="accent1">
                    <a:lumMod val="75000"/>
                  </a:schemeClr>
                </a:solidFill>
                <a:latin typeface="Arial Narrow" panose="020B0606020202030204" pitchFamily="34" charset="0"/>
                <a:cs typeface="Arial" panose="020B0604020202020204" pitchFamily="34" charset="0"/>
              </a:rPr>
              <a:t> (Poland) </a:t>
            </a:r>
            <a:r>
              <a:rPr lang="en-US" sz="1600" dirty="0" smtClean="0">
                <a:latin typeface="Arial Narrow" panose="020B0606020202030204" pitchFamily="34" charset="0"/>
                <a:cs typeface="Arial" panose="020B0604020202020204" pitchFamily="34" charset="0"/>
              </a:rPr>
              <a:t>– Frank Laboratory of Neutron Physics JINR, </a:t>
            </a:r>
            <a:r>
              <a:rPr lang="en-US" sz="1600" dirty="0" err="1" smtClean="0">
                <a:latin typeface="Arial Narrow" panose="020B0606020202030204" pitchFamily="34" charset="0"/>
                <a:cs typeface="Arial" panose="020B0604020202020204" pitchFamily="34" charset="0"/>
              </a:rPr>
              <a:t>Dubna</a:t>
            </a:r>
            <a:r>
              <a:rPr lang="en-US" sz="1600" dirty="0" smtClean="0">
                <a:latin typeface="Arial Narrow" panose="020B0606020202030204" pitchFamily="34" charset="0"/>
                <a:cs typeface="Arial" panose="020B0604020202020204" pitchFamily="34" charset="0"/>
              </a:rPr>
              <a:t> </a:t>
            </a:r>
            <a:r>
              <a:rPr lang="en-US" sz="1600" dirty="0">
                <a:latin typeface="Arial Narrow" panose="020B0606020202030204" pitchFamily="34" charset="0"/>
                <a:cs typeface="Arial" panose="020B0604020202020204" pitchFamily="34" charset="0"/>
              </a:rPr>
              <a:t>(</a:t>
            </a:r>
            <a:r>
              <a:rPr lang="en-US" sz="1600" dirty="0" smtClean="0">
                <a:latin typeface="Arial Narrow" panose="020B0606020202030204" pitchFamily="34" charset="0"/>
                <a:cs typeface="Arial" panose="020B0604020202020204" pitchFamily="34" charset="0"/>
              </a:rPr>
              <a:t>scientific secretary)</a:t>
            </a:r>
            <a:endParaRPr lang="ru-RU" sz="1600" dirty="0" smtClean="0">
              <a:latin typeface="Arial Narrow" panose="020B0606020202030204" pitchFamily="34" charset="0"/>
              <a:cs typeface="Arial" panose="020B0604020202020204" pitchFamily="34" charset="0"/>
            </a:endParaRPr>
          </a:p>
        </p:txBody>
      </p:sp>
      <p:sp>
        <p:nvSpPr>
          <p:cNvPr id="5" name="Rectangle 4"/>
          <p:cNvSpPr/>
          <p:nvPr/>
        </p:nvSpPr>
        <p:spPr>
          <a:xfrm>
            <a:off x="372046" y="498896"/>
            <a:ext cx="8415943" cy="966418"/>
          </a:xfrm>
          <a:prstGeom prst="rect">
            <a:avLst/>
          </a:prstGeom>
        </p:spPr>
        <p:txBody>
          <a:bodyPr wrap="square">
            <a:spAutoFit/>
          </a:bodyPr>
          <a:lstStyle/>
          <a:p>
            <a:pPr algn="ctr">
              <a:lnSpc>
                <a:spcPct val="120000"/>
              </a:lnSpc>
            </a:pPr>
            <a:r>
              <a:rPr lang="en-US" sz="2400" b="1" dirty="0" smtClean="0">
                <a:solidFill>
                  <a:srgbClr val="FF0000"/>
                </a:solidFill>
                <a:latin typeface="Arial"/>
                <a:cs typeface="Arial"/>
              </a:rPr>
              <a:t>Contribution on behalf of 					 				      	  WSG</a:t>
            </a:r>
            <a:r>
              <a:rPr lang="en-US" sz="2400" b="1" dirty="0" smtClean="0">
                <a:solidFill>
                  <a:srgbClr val="FF0000"/>
                </a:solidFill>
                <a:latin typeface="Arial"/>
                <a:cs typeface="Arial"/>
              </a:rPr>
              <a:t>-</a:t>
            </a:r>
            <a:r>
              <a:rPr lang="en-US" sz="2400" b="1" dirty="0" smtClean="0">
                <a:solidFill>
                  <a:srgbClr val="FF0000"/>
                </a:solidFill>
                <a:latin typeface="Arial"/>
                <a:cs typeface="Arial"/>
              </a:rPr>
              <a:t>5 on condensed </a:t>
            </a:r>
            <a:r>
              <a:rPr lang="en-US" sz="2400" b="1" dirty="0" smtClean="0">
                <a:solidFill>
                  <a:srgbClr val="FF0000"/>
                </a:solidFill>
                <a:latin typeface="Arial"/>
                <a:cs typeface="Arial"/>
              </a:rPr>
              <a:t>matter and neutron </a:t>
            </a:r>
            <a:r>
              <a:rPr lang="en-US" sz="2400" b="1" dirty="0" smtClean="0">
                <a:solidFill>
                  <a:srgbClr val="FF0000"/>
                </a:solidFill>
                <a:latin typeface="Arial"/>
                <a:cs typeface="Arial"/>
              </a:rPr>
              <a:t>physics:</a:t>
            </a:r>
            <a:endParaRPr lang="en-US" sz="2400" b="1" dirty="0" smtClean="0">
              <a:solidFill>
                <a:srgbClr val="FF0000"/>
              </a:solidFill>
              <a:latin typeface="Arial"/>
              <a:cs typeface="Arial"/>
            </a:endParaRPr>
          </a:p>
        </p:txBody>
      </p:sp>
    </p:spTree>
    <p:extLst>
      <p:ext uri="{BB962C8B-B14F-4D97-AF65-F5344CB8AC3E}">
        <p14:creationId xmlns:p14="http://schemas.microsoft.com/office/powerpoint/2010/main" val="9492133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701" y="-127530"/>
            <a:ext cx="8229600" cy="663752"/>
          </a:xfrm>
        </p:spPr>
        <p:txBody>
          <a:bodyPr/>
          <a:lstStyle/>
          <a:p>
            <a:r>
              <a:rPr lang="en-US" sz="3600" dirty="0">
                <a:solidFill>
                  <a:srgbClr val="FF0000"/>
                </a:solidFill>
              </a:rPr>
              <a:t>Plans for 2023-2030</a:t>
            </a:r>
          </a:p>
        </p:txBody>
      </p:sp>
      <p:sp>
        <p:nvSpPr>
          <p:cNvPr id="3" name="Content Placeholder 2"/>
          <p:cNvSpPr>
            <a:spLocks noGrp="1"/>
          </p:cNvSpPr>
          <p:nvPr>
            <p:ph idx="1"/>
          </p:nvPr>
        </p:nvSpPr>
        <p:spPr>
          <a:xfrm>
            <a:off x="141111" y="760058"/>
            <a:ext cx="8052934" cy="481719"/>
          </a:xfrm>
          <a:solidFill>
            <a:schemeClr val="accent6">
              <a:lumMod val="60000"/>
              <a:lumOff val="40000"/>
            </a:schemeClr>
          </a:solidFill>
        </p:spPr>
        <p:txBody>
          <a:bodyPr>
            <a:noAutofit/>
          </a:bodyPr>
          <a:lstStyle/>
          <a:p>
            <a:pPr marL="0" indent="0">
              <a:buNone/>
            </a:pPr>
            <a:r>
              <a:rPr lang="en-US" sz="1900" b="1" dirty="0">
                <a:solidFill>
                  <a:srgbClr val="FF0000"/>
                </a:solidFill>
              </a:rPr>
              <a:t>1. Development of the final concept of modern thermal and cold moderators</a:t>
            </a:r>
          </a:p>
        </p:txBody>
      </p:sp>
      <p:sp>
        <p:nvSpPr>
          <p:cNvPr id="35" name="TextBox 34"/>
          <p:cNvSpPr txBox="1"/>
          <p:nvPr/>
        </p:nvSpPr>
        <p:spPr>
          <a:xfrm>
            <a:off x="188391" y="1418342"/>
            <a:ext cx="4563675" cy="369332"/>
          </a:xfrm>
          <a:prstGeom prst="rect">
            <a:avLst/>
          </a:prstGeom>
          <a:noFill/>
        </p:spPr>
        <p:txBody>
          <a:bodyPr wrap="square" rtlCol="0">
            <a:spAutoFit/>
          </a:bodyPr>
          <a:lstStyle/>
          <a:p>
            <a:pPr marL="285750" indent="-285750">
              <a:buFont typeface="Courier New"/>
              <a:buChar char="o"/>
            </a:pPr>
            <a:r>
              <a:rPr lang="en-US" b="1" dirty="0"/>
              <a:t>Grooved moderators (high intensity)</a:t>
            </a:r>
          </a:p>
        </p:txBody>
      </p:sp>
      <p:grpSp>
        <p:nvGrpSpPr>
          <p:cNvPr id="121" name="Group 120"/>
          <p:cNvGrpSpPr/>
          <p:nvPr/>
        </p:nvGrpSpPr>
        <p:grpSpPr>
          <a:xfrm>
            <a:off x="268032" y="1465614"/>
            <a:ext cx="8690863" cy="4049344"/>
            <a:chOff x="-478089" y="1960011"/>
            <a:chExt cx="9515583" cy="4433612"/>
          </a:xfrm>
        </p:grpSpPr>
        <p:pic>
          <p:nvPicPr>
            <p:cNvPr id="36" name="Рисунок 8">
              <a:extLst>
                <a:ext uri="{FF2B5EF4-FFF2-40B4-BE49-F238E27FC236}">
                  <a16:creationId xmlns:a16="http://schemas.microsoft.com/office/drawing/2014/main" xmlns="" id="{3563C867-BAAC-CC44-9C38-61EBB985080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rot="10800000">
              <a:off x="753912" y="3106687"/>
              <a:ext cx="3447179" cy="2846804"/>
            </a:xfrm>
            <a:prstGeom prst="rect">
              <a:avLst/>
            </a:prstGeom>
          </p:spPr>
        </p:pic>
        <p:sp>
          <p:nvSpPr>
            <p:cNvPr id="37" name="Rectangle 36"/>
            <p:cNvSpPr/>
            <p:nvPr/>
          </p:nvSpPr>
          <p:spPr>
            <a:xfrm>
              <a:off x="-478089" y="2755147"/>
              <a:ext cx="1951819" cy="707665"/>
            </a:xfrm>
            <a:prstGeom prst="rect">
              <a:avLst/>
            </a:prstGeom>
          </p:spPr>
          <p:txBody>
            <a:bodyPr wrap="square">
              <a:spAutoFit/>
            </a:bodyPr>
            <a:lstStyle/>
            <a:p>
              <a:pPr algn="ctr"/>
              <a:r>
                <a:rPr lang="en-US" b="1" dirty="0">
                  <a:solidFill>
                    <a:srgbClr val="0000FF"/>
                  </a:solidFill>
                  <a:latin typeface="Calibri" panose="020F0502020204030204" pitchFamily="34" charset="0"/>
                </a:rPr>
                <a:t>32 </a:t>
              </a:r>
              <a:r>
                <a:rPr lang="en-US" b="1" dirty="0" err="1">
                  <a:solidFill>
                    <a:srgbClr val="0000FF"/>
                  </a:solidFill>
                  <a:latin typeface="Calibri" panose="020F0502020204030204" pitchFamily="34" charset="0"/>
                </a:rPr>
                <a:t>beamports</a:t>
              </a:r>
              <a:r>
                <a:rPr lang="en-US" b="1" dirty="0">
                  <a:solidFill>
                    <a:srgbClr val="0000FF"/>
                  </a:solidFill>
                  <a:latin typeface="Calibri" panose="020F0502020204030204" pitchFamily="34" charset="0"/>
                </a:rPr>
                <a:t> separated by 10°</a:t>
              </a:r>
            </a:p>
          </p:txBody>
        </p:sp>
        <p:grpSp>
          <p:nvGrpSpPr>
            <p:cNvPr id="41" name="Группа 34">
              <a:extLst>
                <a:ext uri="{FF2B5EF4-FFF2-40B4-BE49-F238E27FC236}">
                  <a16:creationId xmlns:a16="http://schemas.microsoft.com/office/drawing/2014/main" xmlns="" id="{F6A43F94-8FE6-E74E-8D5F-6BFE213F4562}"/>
                </a:ext>
              </a:extLst>
            </p:cNvPr>
            <p:cNvGrpSpPr/>
            <p:nvPr/>
          </p:nvGrpSpPr>
          <p:grpSpPr>
            <a:xfrm>
              <a:off x="4388556" y="2265375"/>
              <a:ext cx="4592749" cy="3680548"/>
              <a:chOff x="2492962" y="740751"/>
              <a:chExt cx="6586235" cy="5342190"/>
            </a:xfrm>
          </p:grpSpPr>
          <p:pic>
            <p:nvPicPr>
              <p:cNvPr id="42" name="Рисунок 3" descr="D:\moroko\NEPTUN\ТС\рис\17.5_itog_color2.png">
                <a:extLst>
                  <a:ext uri="{FF2B5EF4-FFF2-40B4-BE49-F238E27FC236}">
                    <a16:creationId xmlns:a16="http://schemas.microsoft.com/office/drawing/2014/main" xmlns="" id="{80BD5FCC-3EC7-C54C-B56C-C7383765DF3F}"/>
                  </a:ext>
                </a:extLst>
              </p:cNvPr>
              <p:cNvPicPr/>
              <p:nvPr/>
            </p:nvPicPr>
            <p:blipFill>
              <a:blip r:embed="rId4" cstate="print"/>
              <a:srcRect/>
              <a:stretch>
                <a:fillRect/>
              </a:stretch>
            </p:blipFill>
            <p:spPr bwMode="auto">
              <a:xfrm>
                <a:off x="3369965" y="1086613"/>
                <a:ext cx="4928545" cy="4793060"/>
              </a:xfrm>
              <a:prstGeom prst="rect">
                <a:avLst/>
              </a:prstGeom>
              <a:noFill/>
              <a:ln w="9525">
                <a:noFill/>
                <a:miter lim="800000"/>
                <a:headEnd/>
                <a:tailEnd/>
              </a:ln>
            </p:spPr>
          </p:pic>
          <p:sp>
            <p:nvSpPr>
              <p:cNvPr id="45" name="Прямоугольник 14">
                <a:extLst>
                  <a:ext uri="{FF2B5EF4-FFF2-40B4-BE49-F238E27FC236}">
                    <a16:creationId xmlns:a16="http://schemas.microsoft.com/office/drawing/2014/main" xmlns="" id="{D01DB3D5-DBED-2544-B043-C76F51BEA821}"/>
                  </a:ext>
                </a:extLst>
              </p:cNvPr>
              <p:cNvSpPr/>
              <p:nvPr/>
            </p:nvSpPr>
            <p:spPr>
              <a:xfrm rot="1775518">
                <a:off x="6269867" y="1998229"/>
                <a:ext cx="831649" cy="492684"/>
              </a:xfrm>
              <a:prstGeom prst="rect">
                <a:avLst/>
              </a:prstGeom>
              <a:solidFill>
                <a:srgbClr val="00B0F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TextBox 45">
                <a:extLst>
                  <a:ext uri="{FF2B5EF4-FFF2-40B4-BE49-F238E27FC236}">
                    <a16:creationId xmlns:a16="http://schemas.microsoft.com/office/drawing/2014/main" xmlns="" id="{3DF5DD6A-AE70-EF4C-AEFD-EDC4DFAC1F09}"/>
                  </a:ext>
                </a:extLst>
              </p:cNvPr>
              <p:cNvSpPr txBox="1"/>
              <p:nvPr/>
            </p:nvSpPr>
            <p:spPr>
              <a:xfrm rot="1789841">
                <a:off x="6307024" y="2116410"/>
                <a:ext cx="839726" cy="415897"/>
              </a:xfrm>
              <a:prstGeom prst="rect">
                <a:avLst/>
              </a:prstGeom>
              <a:noFill/>
            </p:spPr>
            <p:txBody>
              <a:bodyPr wrap="square" rtlCol="0">
                <a:spAutoFit/>
              </a:bodyPr>
              <a:lstStyle/>
              <a:p>
                <a:r>
                  <a:rPr lang="en-US" sz="1600" dirty="0"/>
                  <a:t>CM</a:t>
                </a:r>
                <a:r>
                  <a:rPr lang="ru-RU" sz="1600" dirty="0"/>
                  <a:t>-3</a:t>
                </a:r>
              </a:p>
            </p:txBody>
          </p:sp>
          <p:sp>
            <p:nvSpPr>
              <p:cNvPr id="47" name="Прямоугольник 17">
                <a:extLst>
                  <a:ext uri="{FF2B5EF4-FFF2-40B4-BE49-F238E27FC236}">
                    <a16:creationId xmlns:a16="http://schemas.microsoft.com/office/drawing/2014/main" xmlns="" id="{8F691A80-A7DA-E947-930B-33D3BEDB42A8}"/>
                  </a:ext>
                </a:extLst>
              </p:cNvPr>
              <p:cNvSpPr/>
              <p:nvPr/>
            </p:nvSpPr>
            <p:spPr>
              <a:xfrm>
                <a:off x="7186196" y="2950327"/>
                <a:ext cx="587622" cy="325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19">
                <a:extLst>
                  <a:ext uri="{FF2B5EF4-FFF2-40B4-BE49-F238E27FC236}">
                    <a16:creationId xmlns:a16="http://schemas.microsoft.com/office/drawing/2014/main" xmlns="" id="{49A0E821-B3A9-D541-87B3-22886D4A3F33}"/>
                  </a:ext>
                </a:extLst>
              </p:cNvPr>
              <p:cNvSpPr/>
              <p:nvPr/>
            </p:nvSpPr>
            <p:spPr>
              <a:xfrm>
                <a:off x="7171305" y="3707625"/>
                <a:ext cx="579565" cy="285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20">
                <a:extLst>
                  <a:ext uri="{FF2B5EF4-FFF2-40B4-BE49-F238E27FC236}">
                    <a16:creationId xmlns:a16="http://schemas.microsoft.com/office/drawing/2014/main" xmlns="" id="{652EB064-6E91-0D48-8D78-0EEFE3F119E8}"/>
                  </a:ext>
                </a:extLst>
              </p:cNvPr>
              <p:cNvSpPr/>
              <p:nvPr/>
            </p:nvSpPr>
            <p:spPr>
              <a:xfrm>
                <a:off x="7145455" y="3001570"/>
                <a:ext cx="534268" cy="8491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TextBox 49">
                <a:extLst>
                  <a:ext uri="{FF2B5EF4-FFF2-40B4-BE49-F238E27FC236}">
                    <a16:creationId xmlns:a16="http://schemas.microsoft.com/office/drawing/2014/main" xmlns="" id="{375204BE-FD10-A143-98CA-C1379493C23A}"/>
                  </a:ext>
                </a:extLst>
              </p:cNvPr>
              <p:cNvSpPr txBox="1"/>
              <p:nvPr/>
            </p:nvSpPr>
            <p:spPr>
              <a:xfrm>
                <a:off x="7016949" y="3290266"/>
                <a:ext cx="922971" cy="415897"/>
              </a:xfrm>
              <a:prstGeom prst="rect">
                <a:avLst/>
              </a:prstGeom>
              <a:noFill/>
            </p:spPr>
            <p:txBody>
              <a:bodyPr wrap="square" rtlCol="0">
                <a:spAutoFit/>
              </a:bodyPr>
              <a:lstStyle/>
              <a:p>
                <a:r>
                  <a:rPr lang="en-US" sz="1600" dirty="0"/>
                  <a:t>CM</a:t>
                </a:r>
                <a:r>
                  <a:rPr lang="ru-RU" sz="1600" dirty="0"/>
                  <a:t>-4</a:t>
                </a:r>
              </a:p>
            </p:txBody>
          </p:sp>
          <p:sp>
            <p:nvSpPr>
              <p:cNvPr id="51" name="Прямоугольник 26">
                <a:extLst>
                  <a:ext uri="{FF2B5EF4-FFF2-40B4-BE49-F238E27FC236}">
                    <a16:creationId xmlns:a16="http://schemas.microsoft.com/office/drawing/2014/main" xmlns="" id="{D4F75E6F-5837-1049-80B9-6399F398FB7E}"/>
                  </a:ext>
                </a:extLst>
              </p:cNvPr>
              <p:cNvSpPr/>
              <p:nvPr/>
            </p:nvSpPr>
            <p:spPr>
              <a:xfrm>
                <a:off x="3804741" y="2950328"/>
                <a:ext cx="692393" cy="3193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27">
                <a:extLst>
                  <a:ext uri="{FF2B5EF4-FFF2-40B4-BE49-F238E27FC236}">
                    <a16:creationId xmlns:a16="http://schemas.microsoft.com/office/drawing/2014/main" xmlns="" id="{177D13E6-7D86-3C49-BB03-0C1A7861DB7E}"/>
                  </a:ext>
                </a:extLst>
              </p:cNvPr>
              <p:cNvSpPr/>
              <p:nvPr/>
            </p:nvSpPr>
            <p:spPr>
              <a:xfrm>
                <a:off x="3918395" y="3683175"/>
                <a:ext cx="578739" cy="325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28">
                <a:extLst>
                  <a:ext uri="{FF2B5EF4-FFF2-40B4-BE49-F238E27FC236}">
                    <a16:creationId xmlns:a16="http://schemas.microsoft.com/office/drawing/2014/main" xmlns="" id="{C8BBA502-D4DE-6240-82E7-8A2F6D1A4915}"/>
                  </a:ext>
                </a:extLst>
              </p:cNvPr>
              <p:cNvSpPr/>
              <p:nvPr/>
            </p:nvSpPr>
            <p:spPr>
              <a:xfrm>
                <a:off x="3949941" y="3226014"/>
                <a:ext cx="564674" cy="4751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Box 53">
                <a:extLst>
                  <a:ext uri="{FF2B5EF4-FFF2-40B4-BE49-F238E27FC236}">
                    <a16:creationId xmlns:a16="http://schemas.microsoft.com/office/drawing/2014/main" xmlns="" id="{916043DC-ECF1-6547-8FAC-F2C594F9F3EF}"/>
                  </a:ext>
                </a:extLst>
              </p:cNvPr>
              <p:cNvSpPr txBox="1"/>
              <p:nvPr/>
            </p:nvSpPr>
            <p:spPr>
              <a:xfrm>
                <a:off x="3873760" y="3228963"/>
                <a:ext cx="922971" cy="415897"/>
              </a:xfrm>
              <a:prstGeom prst="rect">
                <a:avLst/>
              </a:prstGeom>
              <a:noFill/>
            </p:spPr>
            <p:txBody>
              <a:bodyPr wrap="square" rtlCol="0">
                <a:spAutoFit/>
              </a:bodyPr>
              <a:lstStyle/>
              <a:p>
                <a:r>
                  <a:rPr lang="en-US" sz="1600" dirty="0"/>
                  <a:t>CM</a:t>
                </a:r>
                <a:r>
                  <a:rPr lang="ru-RU" sz="1600" dirty="0"/>
                  <a:t>-1</a:t>
                </a:r>
              </a:p>
            </p:txBody>
          </p:sp>
          <p:sp>
            <p:nvSpPr>
              <p:cNvPr id="55" name="Полилиния 31">
                <a:extLst>
                  <a:ext uri="{FF2B5EF4-FFF2-40B4-BE49-F238E27FC236}">
                    <a16:creationId xmlns:a16="http://schemas.microsoft.com/office/drawing/2014/main" xmlns="" id="{260EDCA1-8546-ED49-A842-7A6BCBC31DE8}"/>
                  </a:ext>
                </a:extLst>
              </p:cNvPr>
              <p:cNvSpPr/>
              <p:nvPr/>
            </p:nvSpPr>
            <p:spPr>
              <a:xfrm>
                <a:off x="3878064" y="3713638"/>
                <a:ext cx="300100" cy="686066"/>
              </a:xfrm>
              <a:custGeom>
                <a:avLst/>
                <a:gdLst>
                  <a:gd name="connsiteX0" fmla="*/ 0 w 342900"/>
                  <a:gd name="connsiteY0" fmla="*/ 649705 h 794084"/>
                  <a:gd name="connsiteX1" fmla="*/ 192505 w 342900"/>
                  <a:gd name="connsiteY1" fmla="*/ 0 h 794084"/>
                  <a:gd name="connsiteX2" fmla="*/ 342900 w 342900"/>
                  <a:gd name="connsiteY2" fmla="*/ 0 h 794084"/>
                  <a:gd name="connsiteX3" fmla="*/ 294773 w 342900"/>
                  <a:gd name="connsiteY3" fmla="*/ 794084 h 794084"/>
                  <a:gd name="connsiteX4" fmla="*/ 0 w 342900"/>
                  <a:gd name="connsiteY4" fmla="*/ 649705 h 79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794084">
                    <a:moveTo>
                      <a:pt x="0" y="649705"/>
                    </a:moveTo>
                    <a:lnTo>
                      <a:pt x="192505" y="0"/>
                    </a:lnTo>
                    <a:lnTo>
                      <a:pt x="342900" y="0"/>
                    </a:lnTo>
                    <a:lnTo>
                      <a:pt x="294773" y="794084"/>
                    </a:lnTo>
                    <a:lnTo>
                      <a:pt x="0" y="6497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33">
                <a:extLst>
                  <a:ext uri="{FF2B5EF4-FFF2-40B4-BE49-F238E27FC236}">
                    <a16:creationId xmlns:a16="http://schemas.microsoft.com/office/drawing/2014/main" xmlns="" id="{D80A7991-0E6C-2E41-9DBA-C9887D092DAE}"/>
                  </a:ext>
                </a:extLst>
              </p:cNvPr>
              <p:cNvSpPr/>
              <p:nvPr/>
            </p:nvSpPr>
            <p:spPr>
              <a:xfrm>
                <a:off x="3709979" y="3331385"/>
                <a:ext cx="228536" cy="276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олилиния 36">
                <a:extLst>
                  <a:ext uri="{FF2B5EF4-FFF2-40B4-BE49-F238E27FC236}">
                    <a16:creationId xmlns:a16="http://schemas.microsoft.com/office/drawing/2014/main" xmlns="" id="{DA6DEC3C-F75E-0246-8189-50A732B30F59}"/>
                  </a:ext>
                </a:extLst>
              </p:cNvPr>
              <p:cNvSpPr/>
              <p:nvPr/>
            </p:nvSpPr>
            <p:spPr>
              <a:xfrm>
                <a:off x="6498898" y="921512"/>
                <a:ext cx="1354620" cy="1259087"/>
              </a:xfrm>
              <a:custGeom>
                <a:avLst/>
                <a:gdLst>
                  <a:gd name="connsiteX0" fmla="*/ 0 w 1547812"/>
                  <a:gd name="connsiteY0" fmla="*/ 1052512 h 1457325"/>
                  <a:gd name="connsiteX1" fmla="*/ 228600 w 1547812"/>
                  <a:gd name="connsiteY1" fmla="*/ 0 h 1457325"/>
                  <a:gd name="connsiteX2" fmla="*/ 1547812 w 1547812"/>
                  <a:gd name="connsiteY2" fmla="*/ 652462 h 1457325"/>
                  <a:gd name="connsiteX3" fmla="*/ 704850 w 1547812"/>
                  <a:gd name="connsiteY3" fmla="*/ 1457325 h 1457325"/>
                  <a:gd name="connsiteX4" fmla="*/ 0 w 1547812"/>
                  <a:gd name="connsiteY4" fmla="*/ 1052512 h 1457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812" h="1457325">
                    <a:moveTo>
                      <a:pt x="0" y="1052512"/>
                    </a:moveTo>
                    <a:lnTo>
                      <a:pt x="228600" y="0"/>
                    </a:lnTo>
                    <a:lnTo>
                      <a:pt x="1547812" y="652462"/>
                    </a:lnTo>
                    <a:lnTo>
                      <a:pt x="704850" y="1457325"/>
                    </a:lnTo>
                    <a:lnTo>
                      <a:pt x="0" y="105251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37">
                <a:extLst>
                  <a:ext uri="{FF2B5EF4-FFF2-40B4-BE49-F238E27FC236}">
                    <a16:creationId xmlns:a16="http://schemas.microsoft.com/office/drawing/2014/main" xmlns="" id="{7D8C9E88-DFD5-FB4B-B1C9-68FDCBA1B5FD}"/>
                  </a:ext>
                </a:extLst>
              </p:cNvPr>
              <p:cNvSpPr/>
              <p:nvPr/>
            </p:nvSpPr>
            <p:spPr>
              <a:xfrm rot="3617272">
                <a:off x="4612968" y="1911180"/>
                <a:ext cx="645083" cy="51127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38">
                <a:extLst>
                  <a:ext uri="{FF2B5EF4-FFF2-40B4-BE49-F238E27FC236}">
                    <a16:creationId xmlns:a16="http://schemas.microsoft.com/office/drawing/2014/main" xmlns="" id="{282C22CE-9206-AD44-B148-BBF24359B0A7}"/>
                  </a:ext>
                </a:extLst>
              </p:cNvPr>
              <p:cNvSpPr/>
              <p:nvPr/>
            </p:nvSpPr>
            <p:spPr>
              <a:xfrm rot="19899556">
                <a:off x="4559283" y="1677287"/>
                <a:ext cx="282277" cy="230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TextBox 59">
                <a:extLst>
                  <a:ext uri="{FF2B5EF4-FFF2-40B4-BE49-F238E27FC236}">
                    <a16:creationId xmlns:a16="http://schemas.microsoft.com/office/drawing/2014/main" xmlns="" id="{CE922B38-1F58-0241-B927-6288FAD5B7ED}"/>
                  </a:ext>
                </a:extLst>
              </p:cNvPr>
              <p:cNvSpPr txBox="1"/>
              <p:nvPr/>
            </p:nvSpPr>
            <p:spPr>
              <a:xfrm rot="19904005">
                <a:off x="4559685" y="1866486"/>
                <a:ext cx="922971" cy="415897"/>
              </a:xfrm>
              <a:prstGeom prst="rect">
                <a:avLst/>
              </a:prstGeom>
              <a:noFill/>
            </p:spPr>
            <p:txBody>
              <a:bodyPr wrap="square" rtlCol="0">
                <a:spAutoFit/>
              </a:bodyPr>
              <a:lstStyle/>
              <a:p>
                <a:r>
                  <a:rPr lang="en-US" sz="1600" dirty="0"/>
                  <a:t>CM</a:t>
                </a:r>
                <a:r>
                  <a:rPr lang="ru-RU" sz="1600" dirty="0"/>
                  <a:t>-2</a:t>
                </a:r>
              </a:p>
            </p:txBody>
          </p:sp>
          <p:sp>
            <p:nvSpPr>
              <p:cNvPr id="61" name="Прямоугольник 13">
                <a:extLst>
                  <a:ext uri="{FF2B5EF4-FFF2-40B4-BE49-F238E27FC236}">
                    <a16:creationId xmlns:a16="http://schemas.microsoft.com/office/drawing/2014/main" xmlns="" id="{3794258E-72A4-7E49-8265-0267604A26ED}"/>
                  </a:ext>
                </a:extLst>
              </p:cNvPr>
              <p:cNvSpPr/>
              <p:nvPr/>
            </p:nvSpPr>
            <p:spPr>
              <a:xfrm>
                <a:off x="4909116" y="1345265"/>
                <a:ext cx="1619518" cy="27884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рямоугольник 35">
                <a:extLst>
                  <a:ext uri="{FF2B5EF4-FFF2-40B4-BE49-F238E27FC236}">
                    <a16:creationId xmlns:a16="http://schemas.microsoft.com/office/drawing/2014/main" xmlns="" id="{96F37F5B-6E10-8044-90C9-11C600940734}"/>
                  </a:ext>
                </a:extLst>
              </p:cNvPr>
              <p:cNvSpPr/>
              <p:nvPr/>
            </p:nvSpPr>
            <p:spPr>
              <a:xfrm>
                <a:off x="5317405" y="1497665"/>
                <a:ext cx="950924" cy="54094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Полилиния 22">
                <a:extLst>
                  <a:ext uri="{FF2B5EF4-FFF2-40B4-BE49-F238E27FC236}">
                    <a16:creationId xmlns:a16="http://schemas.microsoft.com/office/drawing/2014/main" xmlns="" id="{6D6FC1DC-86FC-CF46-AD2B-D0690B942C4E}"/>
                  </a:ext>
                </a:extLst>
              </p:cNvPr>
              <p:cNvSpPr/>
              <p:nvPr/>
            </p:nvSpPr>
            <p:spPr>
              <a:xfrm>
                <a:off x="7463343" y="3933453"/>
                <a:ext cx="623222" cy="1517188"/>
              </a:xfrm>
              <a:custGeom>
                <a:avLst/>
                <a:gdLst>
                  <a:gd name="connsiteX0" fmla="*/ 143035 w 623222"/>
                  <a:gd name="connsiteY0" fmla="*/ 1517188 h 1517188"/>
                  <a:gd name="connsiteX1" fmla="*/ 623222 w 623222"/>
                  <a:gd name="connsiteY1" fmla="*/ 1261769 h 1517188"/>
                  <a:gd name="connsiteX2" fmla="*/ 250311 w 623222"/>
                  <a:gd name="connsiteY2" fmla="*/ 0 h 1517188"/>
                  <a:gd name="connsiteX3" fmla="*/ 0 w 623222"/>
                  <a:gd name="connsiteY3" fmla="*/ 0 h 1517188"/>
                  <a:gd name="connsiteX4" fmla="*/ 143035 w 623222"/>
                  <a:gd name="connsiteY4" fmla="*/ 1517188 h 15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22" h="1517188">
                    <a:moveTo>
                      <a:pt x="143035" y="1517188"/>
                    </a:moveTo>
                    <a:lnTo>
                      <a:pt x="623222" y="1261769"/>
                    </a:lnTo>
                    <a:lnTo>
                      <a:pt x="250311" y="0"/>
                    </a:lnTo>
                    <a:lnTo>
                      <a:pt x="0" y="0"/>
                    </a:lnTo>
                    <a:lnTo>
                      <a:pt x="143035" y="1517188"/>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Полилиния 23">
                <a:extLst>
                  <a:ext uri="{FF2B5EF4-FFF2-40B4-BE49-F238E27FC236}">
                    <a16:creationId xmlns:a16="http://schemas.microsoft.com/office/drawing/2014/main" xmlns="" id="{DB5776D5-D5D0-ED46-998B-1D5A27A0BD55}"/>
                  </a:ext>
                </a:extLst>
              </p:cNvPr>
              <p:cNvSpPr/>
              <p:nvPr/>
            </p:nvSpPr>
            <p:spPr>
              <a:xfrm>
                <a:off x="7269225" y="3859250"/>
                <a:ext cx="689631" cy="1726467"/>
              </a:xfrm>
              <a:custGeom>
                <a:avLst/>
                <a:gdLst>
                  <a:gd name="connsiteX0" fmla="*/ 0 w 689631"/>
                  <a:gd name="connsiteY0" fmla="*/ 5109 h 1823692"/>
                  <a:gd name="connsiteX1" fmla="*/ 173684 w 689631"/>
                  <a:gd name="connsiteY1" fmla="*/ 1823692 h 1823692"/>
                  <a:gd name="connsiteX2" fmla="*/ 689631 w 689631"/>
                  <a:gd name="connsiteY2" fmla="*/ 1517189 h 1823692"/>
                  <a:gd name="connsiteX3" fmla="*/ 107276 w 689631"/>
                  <a:gd name="connsiteY3" fmla="*/ 0 h 1823692"/>
                  <a:gd name="connsiteX4" fmla="*/ 0 w 689631"/>
                  <a:gd name="connsiteY4" fmla="*/ 5109 h 182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631" h="1823692">
                    <a:moveTo>
                      <a:pt x="0" y="5109"/>
                    </a:moveTo>
                    <a:lnTo>
                      <a:pt x="173684" y="1823692"/>
                    </a:lnTo>
                    <a:lnTo>
                      <a:pt x="689631" y="1517189"/>
                    </a:lnTo>
                    <a:lnTo>
                      <a:pt x="107276" y="0"/>
                    </a:lnTo>
                    <a:lnTo>
                      <a:pt x="0" y="510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Полилиния 24">
                <a:extLst>
                  <a:ext uri="{FF2B5EF4-FFF2-40B4-BE49-F238E27FC236}">
                    <a16:creationId xmlns:a16="http://schemas.microsoft.com/office/drawing/2014/main" xmlns="" id="{DD16A9C4-EBBC-6440-8848-EF2E3618D505}"/>
                  </a:ext>
                </a:extLst>
              </p:cNvPr>
              <p:cNvSpPr/>
              <p:nvPr/>
            </p:nvSpPr>
            <p:spPr>
              <a:xfrm>
                <a:off x="3575468" y="3706879"/>
                <a:ext cx="629677" cy="1768570"/>
              </a:xfrm>
              <a:custGeom>
                <a:avLst/>
                <a:gdLst>
                  <a:gd name="connsiteX0" fmla="*/ 465413 w 629677"/>
                  <a:gd name="connsiteY0" fmla="*/ 0 h 1768570"/>
                  <a:gd name="connsiteX1" fmla="*/ 629677 w 629677"/>
                  <a:gd name="connsiteY1" fmla="*/ 0 h 1768570"/>
                  <a:gd name="connsiteX2" fmla="*/ 509217 w 629677"/>
                  <a:gd name="connsiteY2" fmla="*/ 1768570 h 1768570"/>
                  <a:gd name="connsiteX3" fmla="*/ 0 w 629677"/>
                  <a:gd name="connsiteY3" fmla="*/ 1467420 h 1768570"/>
                  <a:gd name="connsiteX4" fmla="*/ 465413 w 629677"/>
                  <a:gd name="connsiteY4" fmla="*/ 0 h 1768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677" h="1768570">
                    <a:moveTo>
                      <a:pt x="465413" y="0"/>
                    </a:moveTo>
                    <a:lnTo>
                      <a:pt x="629677" y="0"/>
                    </a:lnTo>
                    <a:lnTo>
                      <a:pt x="509217" y="1768570"/>
                    </a:lnTo>
                    <a:lnTo>
                      <a:pt x="0" y="1467420"/>
                    </a:lnTo>
                    <a:lnTo>
                      <a:pt x="465413"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Полилиния 42">
                <a:extLst>
                  <a:ext uri="{FF2B5EF4-FFF2-40B4-BE49-F238E27FC236}">
                    <a16:creationId xmlns:a16="http://schemas.microsoft.com/office/drawing/2014/main" xmlns="" id="{02093869-57A1-BE4B-8CC8-6B7FB9C8E8EF}"/>
                  </a:ext>
                </a:extLst>
              </p:cNvPr>
              <p:cNvSpPr/>
              <p:nvPr/>
            </p:nvSpPr>
            <p:spPr>
              <a:xfrm flipH="1">
                <a:off x="3702472" y="3707624"/>
                <a:ext cx="692995" cy="1860509"/>
              </a:xfrm>
              <a:custGeom>
                <a:avLst/>
                <a:gdLst>
                  <a:gd name="connsiteX0" fmla="*/ 0 w 689631"/>
                  <a:gd name="connsiteY0" fmla="*/ 5109 h 1823692"/>
                  <a:gd name="connsiteX1" fmla="*/ 173684 w 689631"/>
                  <a:gd name="connsiteY1" fmla="*/ 1823692 h 1823692"/>
                  <a:gd name="connsiteX2" fmla="*/ 689631 w 689631"/>
                  <a:gd name="connsiteY2" fmla="*/ 1517189 h 1823692"/>
                  <a:gd name="connsiteX3" fmla="*/ 107276 w 689631"/>
                  <a:gd name="connsiteY3" fmla="*/ 0 h 1823692"/>
                  <a:gd name="connsiteX4" fmla="*/ 0 w 689631"/>
                  <a:gd name="connsiteY4" fmla="*/ 5109 h 182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631" h="1823692">
                    <a:moveTo>
                      <a:pt x="0" y="5109"/>
                    </a:moveTo>
                    <a:lnTo>
                      <a:pt x="173684" y="1823692"/>
                    </a:lnTo>
                    <a:lnTo>
                      <a:pt x="689631" y="1517189"/>
                    </a:lnTo>
                    <a:lnTo>
                      <a:pt x="107276" y="0"/>
                    </a:lnTo>
                    <a:lnTo>
                      <a:pt x="0" y="510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Полилиния 30">
                <a:extLst>
                  <a:ext uri="{FF2B5EF4-FFF2-40B4-BE49-F238E27FC236}">
                    <a16:creationId xmlns:a16="http://schemas.microsoft.com/office/drawing/2014/main" xmlns="" id="{CF299C1D-7E1B-344B-9955-837A5337CD1A}"/>
                  </a:ext>
                </a:extLst>
              </p:cNvPr>
              <p:cNvSpPr/>
              <p:nvPr/>
            </p:nvSpPr>
            <p:spPr>
              <a:xfrm>
                <a:off x="7680960" y="2754630"/>
                <a:ext cx="622935" cy="1377315"/>
              </a:xfrm>
              <a:custGeom>
                <a:avLst/>
                <a:gdLst>
                  <a:gd name="connsiteX0" fmla="*/ 5715 w 622935"/>
                  <a:gd name="connsiteY0" fmla="*/ 274320 h 1377315"/>
                  <a:gd name="connsiteX1" fmla="*/ 617220 w 622935"/>
                  <a:gd name="connsiteY1" fmla="*/ 0 h 1377315"/>
                  <a:gd name="connsiteX2" fmla="*/ 622935 w 622935"/>
                  <a:gd name="connsiteY2" fmla="*/ 1377315 h 1377315"/>
                  <a:gd name="connsiteX3" fmla="*/ 0 w 622935"/>
                  <a:gd name="connsiteY3" fmla="*/ 1057275 h 1377315"/>
                  <a:gd name="connsiteX4" fmla="*/ 5715 w 622935"/>
                  <a:gd name="connsiteY4" fmla="*/ 274320 h 137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935" h="1377315">
                    <a:moveTo>
                      <a:pt x="5715" y="274320"/>
                    </a:moveTo>
                    <a:lnTo>
                      <a:pt x="617220" y="0"/>
                    </a:lnTo>
                    <a:lnTo>
                      <a:pt x="622935" y="1377315"/>
                    </a:lnTo>
                    <a:lnTo>
                      <a:pt x="0" y="1057275"/>
                    </a:lnTo>
                    <a:lnTo>
                      <a:pt x="5715" y="27432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Прямоугольник 7">
                <a:extLst>
                  <a:ext uri="{FF2B5EF4-FFF2-40B4-BE49-F238E27FC236}">
                    <a16:creationId xmlns:a16="http://schemas.microsoft.com/office/drawing/2014/main" xmlns="" id="{28F52B28-E5A4-A549-9850-D4CF0F34A45F}"/>
                  </a:ext>
                </a:extLst>
              </p:cNvPr>
              <p:cNvSpPr/>
              <p:nvPr/>
            </p:nvSpPr>
            <p:spPr>
              <a:xfrm>
                <a:off x="7528594" y="2837403"/>
                <a:ext cx="1550603" cy="929329"/>
              </a:xfrm>
              <a:prstGeom prst="rect">
                <a:avLst/>
              </a:prstGeom>
            </p:spPr>
            <p:txBody>
              <a:bodyPr wrap="square">
                <a:spAutoFit/>
              </a:bodyPr>
              <a:lstStyle/>
              <a:p>
                <a:pPr algn="ctr"/>
                <a:r>
                  <a:rPr lang="en-US" sz="1600" b="1" dirty="0">
                    <a:solidFill>
                      <a:srgbClr val="002060"/>
                    </a:solidFill>
                    <a:latin typeface="Times New Roman" pitchFamily="18" charset="0"/>
                    <a:cs typeface="Times New Roman" pitchFamily="18" charset="0"/>
                  </a:rPr>
                  <a:t>80 K</a:t>
                </a:r>
              </a:p>
              <a:p>
                <a:pPr algn="ctr"/>
                <a:r>
                  <a:rPr lang="ru-RU" sz="1600" b="1" dirty="0">
                    <a:solidFill>
                      <a:srgbClr val="002060"/>
                    </a:solidFill>
                    <a:latin typeface="Times New Roman" pitchFamily="18" charset="0"/>
                    <a:cs typeface="Times New Roman" pitchFamily="18" charset="0"/>
                  </a:rPr>
                  <a:t>(</a:t>
                </a:r>
                <a:r>
                  <a:rPr lang="en-US" sz="1600" b="1" dirty="0">
                    <a:solidFill>
                      <a:srgbClr val="002060"/>
                    </a:solidFill>
                    <a:latin typeface="Times New Roman" pitchFamily="18" charset="0"/>
                    <a:cs typeface="Times New Roman" pitchFamily="18" charset="0"/>
                  </a:rPr>
                  <a:t>6 instr.</a:t>
                </a:r>
                <a:r>
                  <a:rPr lang="ru-RU" sz="1600" b="1" dirty="0">
                    <a:solidFill>
                      <a:srgbClr val="002060"/>
                    </a:solidFill>
                    <a:latin typeface="Times New Roman" pitchFamily="18" charset="0"/>
                    <a:cs typeface="Times New Roman" pitchFamily="18" charset="0"/>
                  </a:rPr>
                  <a:t>)</a:t>
                </a:r>
                <a:endParaRPr lang="en-US" sz="1600" b="1" dirty="0">
                  <a:solidFill>
                    <a:srgbClr val="002060"/>
                  </a:solidFill>
                  <a:latin typeface="Times New Roman" pitchFamily="18" charset="0"/>
                  <a:cs typeface="Times New Roman" pitchFamily="18" charset="0"/>
                </a:endParaRPr>
              </a:p>
            </p:txBody>
          </p:sp>
          <p:sp>
            <p:nvSpPr>
              <p:cNvPr id="69" name="Прямоугольник 9">
                <a:extLst>
                  <a:ext uri="{FF2B5EF4-FFF2-40B4-BE49-F238E27FC236}">
                    <a16:creationId xmlns:a16="http://schemas.microsoft.com/office/drawing/2014/main" xmlns="" id="{C8039A7D-2EC8-6D41-ACA5-F72CE1E7C8C4}"/>
                  </a:ext>
                </a:extLst>
              </p:cNvPr>
              <p:cNvSpPr/>
              <p:nvPr/>
            </p:nvSpPr>
            <p:spPr>
              <a:xfrm>
                <a:off x="3264446" y="4656389"/>
                <a:ext cx="1441447" cy="929329"/>
              </a:xfrm>
              <a:prstGeom prst="rect">
                <a:avLst/>
              </a:prstGeom>
            </p:spPr>
            <p:txBody>
              <a:bodyPr wrap="none">
                <a:spAutoFit/>
              </a:bodyPr>
              <a:lstStyle/>
              <a:p>
                <a:pPr algn="ctr"/>
                <a:r>
                  <a:rPr lang="en-US" sz="1600" b="1" dirty="0">
                    <a:solidFill>
                      <a:srgbClr val="002060"/>
                    </a:solidFill>
                    <a:latin typeface="Times New Roman" pitchFamily="18" charset="0"/>
                    <a:cs typeface="Times New Roman" pitchFamily="18" charset="0"/>
                  </a:rPr>
                  <a:t>30 K</a:t>
                </a:r>
              </a:p>
              <a:p>
                <a:pPr algn="ctr"/>
                <a:r>
                  <a:rPr lang="ru-RU" sz="1600" b="1" dirty="0">
                    <a:solidFill>
                      <a:srgbClr val="002060"/>
                    </a:solidFill>
                    <a:latin typeface="Times New Roman" pitchFamily="18" charset="0"/>
                    <a:cs typeface="Times New Roman" pitchFamily="18" charset="0"/>
                  </a:rPr>
                  <a:t>(</a:t>
                </a:r>
                <a:r>
                  <a:rPr lang="en-US" sz="1600" b="1" dirty="0">
                    <a:solidFill>
                      <a:srgbClr val="002060"/>
                    </a:solidFill>
                    <a:latin typeface="Times New Roman" pitchFamily="18" charset="0"/>
                    <a:cs typeface="Times New Roman" pitchFamily="18" charset="0"/>
                  </a:rPr>
                  <a:t>2 instr.</a:t>
                </a:r>
                <a:r>
                  <a:rPr lang="ru-RU" sz="1600" b="1" dirty="0">
                    <a:solidFill>
                      <a:srgbClr val="002060"/>
                    </a:solidFill>
                    <a:latin typeface="Times New Roman" pitchFamily="18" charset="0"/>
                    <a:cs typeface="Times New Roman" pitchFamily="18" charset="0"/>
                  </a:rPr>
                  <a:t>)</a:t>
                </a:r>
                <a:endParaRPr lang="en-US" sz="1600" b="1" dirty="0">
                  <a:solidFill>
                    <a:srgbClr val="002060"/>
                  </a:solidFill>
                  <a:latin typeface="Times New Roman" pitchFamily="18" charset="0"/>
                  <a:cs typeface="Times New Roman" pitchFamily="18" charset="0"/>
                </a:endParaRPr>
              </a:p>
            </p:txBody>
          </p:sp>
          <p:sp>
            <p:nvSpPr>
              <p:cNvPr id="70" name="Прямоугольник 5">
                <a:extLst>
                  <a:ext uri="{FF2B5EF4-FFF2-40B4-BE49-F238E27FC236}">
                    <a16:creationId xmlns:a16="http://schemas.microsoft.com/office/drawing/2014/main" xmlns="" id="{A30FD0EE-50C8-054A-B885-67B191AF9ECF}"/>
                  </a:ext>
                </a:extLst>
              </p:cNvPr>
              <p:cNvSpPr/>
              <p:nvPr/>
            </p:nvSpPr>
            <p:spPr>
              <a:xfrm>
                <a:off x="7034895" y="4762315"/>
                <a:ext cx="1679297" cy="1320626"/>
              </a:xfrm>
              <a:prstGeom prst="rect">
                <a:avLst/>
              </a:prstGeom>
            </p:spPr>
            <p:txBody>
              <a:bodyPr wrap="none">
                <a:spAutoFit/>
              </a:bodyPr>
              <a:lstStyle/>
              <a:p>
                <a:pPr algn="ctr"/>
                <a:r>
                  <a:rPr lang="en-US" sz="1600" b="1" dirty="0">
                    <a:solidFill>
                      <a:srgbClr val="FF0000"/>
                    </a:solidFill>
                    <a:latin typeface="Times New Roman" pitchFamily="18" charset="0"/>
                    <a:cs typeface="Times New Roman" pitchFamily="18" charset="0"/>
                  </a:rPr>
                  <a:t>300</a:t>
                </a:r>
                <a:r>
                  <a:rPr lang="en-US" sz="1600" b="1" dirty="0">
                    <a:solidFill>
                      <a:srgbClr val="0221BE"/>
                    </a:solidFill>
                    <a:latin typeface="Times New Roman" pitchFamily="18" charset="0"/>
                    <a:cs typeface="Times New Roman" pitchFamily="18" charset="0"/>
                  </a:rPr>
                  <a:t> </a:t>
                </a:r>
                <a:r>
                  <a:rPr lang="en-US" sz="1600" b="1" dirty="0">
                    <a:solidFill>
                      <a:schemeClr val="tx2"/>
                    </a:solidFill>
                    <a:latin typeface="Times New Roman" pitchFamily="18" charset="0"/>
                    <a:cs typeface="Times New Roman" pitchFamily="18" charset="0"/>
                  </a:rPr>
                  <a:t>/</a:t>
                </a:r>
                <a:r>
                  <a:rPr lang="en-US" sz="1600" b="1" dirty="0">
                    <a:solidFill>
                      <a:srgbClr val="0221BE"/>
                    </a:solidFill>
                    <a:latin typeface="Times New Roman" pitchFamily="18" charset="0"/>
                    <a:cs typeface="Times New Roman" pitchFamily="18" charset="0"/>
                  </a:rPr>
                  <a:t> </a:t>
                </a:r>
                <a:r>
                  <a:rPr lang="en-US" sz="1600" b="1" dirty="0">
                    <a:solidFill>
                      <a:srgbClr val="002060"/>
                    </a:solidFill>
                    <a:latin typeface="Times New Roman" pitchFamily="18" charset="0"/>
                    <a:cs typeface="Times New Roman" pitchFamily="18" charset="0"/>
                  </a:rPr>
                  <a:t>80 K</a:t>
                </a:r>
              </a:p>
              <a:p>
                <a:pPr algn="ctr"/>
                <a:r>
                  <a:rPr lang="ru-RU" sz="1600" b="1" dirty="0">
                    <a:solidFill>
                      <a:srgbClr val="002060"/>
                    </a:solidFill>
                    <a:latin typeface="Times New Roman" pitchFamily="18" charset="0"/>
                    <a:cs typeface="Times New Roman" pitchFamily="18" charset="0"/>
                  </a:rPr>
                  <a:t>(</a:t>
                </a:r>
                <a:r>
                  <a:rPr lang="en-US" sz="1600" b="1" dirty="0">
                    <a:solidFill>
                      <a:srgbClr val="002060"/>
                    </a:solidFill>
                    <a:latin typeface="Times New Roman" pitchFamily="18" charset="0"/>
                    <a:cs typeface="Times New Roman" pitchFamily="18" charset="0"/>
                  </a:rPr>
                  <a:t>2 instr.</a:t>
                </a:r>
                <a:r>
                  <a:rPr lang="ru-RU" sz="1600" b="1" dirty="0">
                    <a:solidFill>
                      <a:srgbClr val="002060"/>
                    </a:solidFill>
                    <a:latin typeface="Times New Roman" pitchFamily="18" charset="0"/>
                    <a:cs typeface="Times New Roman" pitchFamily="18" charset="0"/>
                  </a:rPr>
                  <a:t>)</a:t>
                </a:r>
                <a:endParaRPr lang="en-US" sz="1600" b="1" dirty="0">
                  <a:solidFill>
                    <a:srgbClr val="002060"/>
                  </a:solidFill>
                  <a:latin typeface="Times New Roman" pitchFamily="18" charset="0"/>
                  <a:cs typeface="Times New Roman" pitchFamily="18" charset="0"/>
                </a:endParaRPr>
              </a:p>
              <a:p>
                <a:pPr algn="ctr"/>
                <a:r>
                  <a:rPr lang="en-US" sz="1600" b="1" dirty="0">
                    <a:latin typeface="Times New Roman" pitchFamily="18" charset="0"/>
                    <a:cs typeface="Times New Roman" pitchFamily="18" charset="0"/>
                  </a:rPr>
                  <a:t> </a:t>
                </a:r>
                <a:endParaRPr lang="ru-RU" sz="1600" dirty="0"/>
              </a:p>
            </p:txBody>
          </p:sp>
          <p:sp>
            <p:nvSpPr>
              <p:cNvPr id="71" name="Прямоугольник 10">
                <a:extLst>
                  <a:ext uri="{FF2B5EF4-FFF2-40B4-BE49-F238E27FC236}">
                    <a16:creationId xmlns:a16="http://schemas.microsoft.com/office/drawing/2014/main" xmlns="" id="{D6815E2C-39FD-8D41-8571-CF9DBDCF7BCB}"/>
                  </a:ext>
                </a:extLst>
              </p:cNvPr>
              <p:cNvSpPr/>
              <p:nvPr/>
            </p:nvSpPr>
            <p:spPr>
              <a:xfrm>
                <a:off x="6435469" y="893195"/>
                <a:ext cx="1660520" cy="929329"/>
              </a:xfrm>
              <a:prstGeom prst="rect">
                <a:avLst/>
              </a:prstGeom>
            </p:spPr>
            <p:txBody>
              <a:bodyPr wrap="square">
                <a:spAutoFit/>
              </a:bodyPr>
              <a:lstStyle/>
              <a:p>
                <a:pPr algn="ctr"/>
                <a:r>
                  <a:rPr lang="en-US" sz="1600" b="1" dirty="0">
                    <a:solidFill>
                      <a:srgbClr val="002060"/>
                    </a:solidFill>
                    <a:latin typeface="Times New Roman" pitchFamily="18" charset="0"/>
                    <a:cs typeface="Times New Roman" pitchFamily="18" charset="0"/>
                  </a:rPr>
                  <a:t>30 K</a:t>
                </a:r>
              </a:p>
              <a:p>
                <a:pPr algn="ctr"/>
                <a:r>
                  <a:rPr lang="ru-RU" sz="1600" b="1" dirty="0">
                    <a:solidFill>
                      <a:srgbClr val="002060"/>
                    </a:solidFill>
                    <a:latin typeface="Times New Roman" pitchFamily="18" charset="0"/>
                    <a:cs typeface="Times New Roman" pitchFamily="18" charset="0"/>
                  </a:rPr>
                  <a:t>(</a:t>
                </a:r>
                <a:r>
                  <a:rPr lang="en-US" sz="1600" b="1" dirty="0">
                    <a:solidFill>
                      <a:srgbClr val="002060"/>
                    </a:solidFill>
                    <a:latin typeface="Times New Roman" pitchFamily="18" charset="0"/>
                    <a:cs typeface="Times New Roman" pitchFamily="18" charset="0"/>
                  </a:rPr>
                  <a:t>4 instr.</a:t>
                </a:r>
                <a:r>
                  <a:rPr lang="ru-RU" sz="1600" b="1" dirty="0">
                    <a:solidFill>
                      <a:srgbClr val="002060"/>
                    </a:solidFill>
                    <a:latin typeface="Times New Roman" pitchFamily="18" charset="0"/>
                    <a:cs typeface="Times New Roman" pitchFamily="18" charset="0"/>
                  </a:rPr>
                  <a:t>)</a:t>
                </a:r>
                <a:endParaRPr lang="en-US" sz="1600" b="1" dirty="0">
                  <a:solidFill>
                    <a:srgbClr val="002060"/>
                  </a:solidFill>
                  <a:latin typeface="Times New Roman" pitchFamily="18" charset="0"/>
                  <a:cs typeface="Times New Roman" pitchFamily="18" charset="0"/>
                </a:endParaRPr>
              </a:p>
            </p:txBody>
          </p:sp>
          <p:sp>
            <p:nvSpPr>
              <p:cNvPr id="44" name="Прямоугольник 8">
                <a:extLst>
                  <a:ext uri="{FF2B5EF4-FFF2-40B4-BE49-F238E27FC236}">
                    <a16:creationId xmlns:a16="http://schemas.microsoft.com/office/drawing/2014/main" xmlns="" id="{C5E4C7AA-4B85-1A4F-B21B-C4A310E5CFF7}"/>
                  </a:ext>
                </a:extLst>
              </p:cNvPr>
              <p:cNvSpPr/>
              <p:nvPr/>
            </p:nvSpPr>
            <p:spPr>
              <a:xfrm>
                <a:off x="2492962" y="2950329"/>
                <a:ext cx="1509823" cy="929329"/>
              </a:xfrm>
              <a:prstGeom prst="rect">
                <a:avLst/>
              </a:prstGeom>
            </p:spPr>
            <p:txBody>
              <a:bodyPr wrap="square">
                <a:spAutoFit/>
              </a:bodyPr>
              <a:lstStyle/>
              <a:p>
                <a:pPr algn="ctr"/>
                <a:r>
                  <a:rPr lang="en-US" sz="1600" b="1" dirty="0">
                    <a:solidFill>
                      <a:srgbClr val="002060"/>
                    </a:solidFill>
                    <a:latin typeface="Times New Roman" pitchFamily="18" charset="0"/>
                    <a:cs typeface="Times New Roman" pitchFamily="18" charset="0"/>
                  </a:rPr>
                  <a:t>30 K</a:t>
                </a:r>
              </a:p>
              <a:p>
                <a:pPr algn="ctr"/>
                <a:r>
                  <a:rPr lang="ru-RU" sz="1600" b="1" dirty="0">
                    <a:solidFill>
                      <a:srgbClr val="002060"/>
                    </a:solidFill>
                    <a:latin typeface="Times New Roman" pitchFamily="18" charset="0"/>
                    <a:cs typeface="Times New Roman" pitchFamily="18" charset="0"/>
                  </a:rPr>
                  <a:t>(</a:t>
                </a:r>
                <a:r>
                  <a:rPr lang="en-US" sz="1600" b="1" dirty="0">
                    <a:solidFill>
                      <a:srgbClr val="002060"/>
                    </a:solidFill>
                    <a:latin typeface="Times New Roman" pitchFamily="18" charset="0"/>
                    <a:cs typeface="Times New Roman" pitchFamily="18" charset="0"/>
                  </a:rPr>
                  <a:t>6 instr.)</a:t>
                </a:r>
              </a:p>
            </p:txBody>
          </p:sp>
          <p:sp>
            <p:nvSpPr>
              <p:cNvPr id="43" name="Прямоугольник 6">
                <a:extLst>
                  <a:ext uri="{FF2B5EF4-FFF2-40B4-BE49-F238E27FC236}">
                    <a16:creationId xmlns:a16="http://schemas.microsoft.com/office/drawing/2014/main" xmlns="" id="{C9ECB8A4-5F52-2844-BD49-BC4D7337153B}"/>
                  </a:ext>
                </a:extLst>
              </p:cNvPr>
              <p:cNvSpPr/>
              <p:nvPr/>
            </p:nvSpPr>
            <p:spPr>
              <a:xfrm>
                <a:off x="3640965" y="740751"/>
                <a:ext cx="1676441" cy="929329"/>
              </a:xfrm>
              <a:prstGeom prst="rect">
                <a:avLst/>
              </a:prstGeom>
            </p:spPr>
            <p:txBody>
              <a:bodyPr wrap="square">
                <a:spAutoFit/>
              </a:bodyPr>
              <a:lstStyle/>
              <a:p>
                <a:pPr algn="ctr"/>
                <a:r>
                  <a:rPr lang="en-US" sz="1600" b="1" dirty="0">
                    <a:solidFill>
                      <a:srgbClr val="002060"/>
                    </a:solidFill>
                    <a:latin typeface="Times New Roman" pitchFamily="18" charset="0"/>
                    <a:cs typeface="Times New Roman" pitchFamily="18" charset="0"/>
                  </a:rPr>
                  <a:t>30 K</a:t>
                </a:r>
              </a:p>
              <a:p>
                <a:pPr algn="ctr"/>
                <a:r>
                  <a:rPr lang="ru-RU" sz="1600" b="1" dirty="0">
                    <a:solidFill>
                      <a:srgbClr val="002060"/>
                    </a:solidFill>
                    <a:latin typeface="Times New Roman" pitchFamily="18" charset="0"/>
                    <a:cs typeface="Times New Roman" pitchFamily="18" charset="0"/>
                  </a:rPr>
                  <a:t>(</a:t>
                </a:r>
                <a:r>
                  <a:rPr lang="en-US" sz="1600" b="1" dirty="0">
                    <a:solidFill>
                      <a:srgbClr val="002060"/>
                    </a:solidFill>
                    <a:latin typeface="Times New Roman" pitchFamily="18" charset="0"/>
                    <a:cs typeface="Times New Roman" pitchFamily="18" charset="0"/>
                  </a:rPr>
                  <a:t>4</a:t>
                </a:r>
                <a:r>
                  <a:rPr lang="ru-RU" sz="1600" b="1" dirty="0">
                    <a:solidFill>
                      <a:srgbClr val="002060"/>
                    </a:solidFill>
                    <a:latin typeface="Times New Roman" pitchFamily="18" charset="0"/>
                    <a:cs typeface="Times New Roman" pitchFamily="18" charset="0"/>
                  </a:rPr>
                  <a:t> </a:t>
                </a:r>
                <a:r>
                  <a:rPr lang="en-US" sz="1600" b="1" dirty="0">
                    <a:solidFill>
                      <a:srgbClr val="002060"/>
                    </a:solidFill>
                    <a:latin typeface="Times New Roman" pitchFamily="18" charset="0"/>
                    <a:cs typeface="Times New Roman" pitchFamily="18" charset="0"/>
                  </a:rPr>
                  <a:t>instr.</a:t>
                </a:r>
                <a:r>
                  <a:rPr lang="ru-RU" sz="1600" b="1" dirty="0">
                    <a:solidFill>
                      <a:srgbClr val="002060"/>
                    </a:solidFill>
                    <a:latin typeface="Times New Roman" pitchFamily="18" charset="0"/>
                    <a:cs typeface="Times New Roman" pitchFamily="18" charset="0"/>
                  </a:rPr>
                  <a:t>)</a:t>
                </a:r>
                <a:endParaRPr lang="en-US" sz="1600" b="1" dirty="0">
                  <a:solidFill>
                    <a:srgbClr val="002060"/>
                  </a:solidFill>
                  <a:latin typeface="Times New Roman" pitchFamily="18" charset="0"/>
                  <a:cs typeface="Times New Roman" pitchFamily="18" charset="0"/>
                </a:endParaRPr>
              </a:p>
            </p:txBody>
          </p:sp>
        </p:grpSp>
        <p:cxnSp>
          <p:nvCxnSpPr>
            <p:cNvPr id="73" name="Straight Connector 72"/>
            <p:cNvCxnSpPr>
              <a:cxnSpLocks/>
            </p:cNvCxnSpPr>
            <p:nvPr/>
          </p:nvCxnSpPr>
          <p:spPr>
            <a:xfrm flipV="1">
              <a:off x="2253384" y="2299479"/>
              <a:ext cx="3236572" cy="1722406"/>
            </a:xfrm>
            <a:prstGeom prst="line">
              <a:avLst/>
            </a:prstGeom>
            <a:ln w="53975" cmpd="sng">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cxnSpLocks/>
            </p:cNvCxnSpPr>
            <p:nvPr/>
          </p:nvCxnSpPr>
          <p:spPr>
            <a:xfrm>
              <a:off x="2074333" y="5213604"/>
              <a:ext cx="4428488" cy="1180019"/>
            </a:xfrm>
            <a:prstGeom prst="line">
              <a:avLst/>
            </a:prstGeom>
            <a:ln w="53975" cmpd="sng">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9" name="Oval 78"/>
            <p:cNvSpPr/>
            <p:nvPr/>
          </p:nvSpPr>
          <p:spPr>
            <a:xfrm>
              <a:off x="1815172" y="3995863"/>
              <a:ext cx="1303826" cy="1303824"/>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4425590" y="1960011"/>
              <a:ext cx="4611904" cy="4433612"/>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120" name="TextBox 119">
              <a:extLst>
                <a:ext uri="{FF2B5EF4-FFF2-40B4-BE49-F238E27FC236}">
                  <a16:creationId xmlns:a16="http://schemas.microsoft.com/office/drawing/2014/main" xmlns="" id="{C79E0127-B9BB-9648-8430-B9A07ACB6643}"/>
                </a:ext>
              </a:extLst>
            </p:cNvPr>
            <p:cNvSpPr txBox="1"/>
            <p:nvPr/>
          </p:nvSpPr>
          <p:spPr>
            <a:xfrm>
              <a:off x="2452610" y="4366886"/>
              <a:ext cx="622479" cy="369332"/>
            </a:xfrm>
            <a:prstGeom prst="rect">
              <a:avLst/>
            </a:prstGeom>
            <a:noFill/>
          </p:spPr>
          <p:txBody>
            <a:bodyPr wrap="none" rtlCol="0">
              <a:spAutoFit/>
            </a:bodyPr>
            <a:lstStyle/>
            <a:p>
              <a:r>
                <a:rPr lang="en-US" dirty="0">
                  <a:solidFill>
                    <a:schemeClr val="bg1"/>
                  </a:solidFill>
                </a:rPr>
                <a:t>Core</a:t>
              </a:r>
              <a:endParaRPr lang="ru-RU" dirty="0">
                <a:solidFill>
                  <a:schemeClr val="bg1"/>
                </a:solidFill>
              </a:endParaRPr>
            </a:p>
          </p:txBody>
        </p:sp>
      </p:grpSp>
      <p:sp>
        <p:nvSpPr>
          <p:cNvPr id="124" name="Rectangle 123"/>
          <p:cNvSpPr/>
          <p:nvPr/>
        </p:nvSpPr>
        <p:spPr>
          <a:xfrm>
            <a:off x="188720" y="1776214"/>
            <a:ext cx="5015512" cy="369332"/>
          </a:xfrm>
          <a:prstGeom prst="rect">
            <a:avLst/>
          </a:prstGeom>
        </p:spPr>
        <p:txBody>
          <a:bodyPr wrap="square">
            <a:spAutoFit/>
          </a:bodyPr>
          <a:lstStyle/>
          <a:p>
            <a:pPr marL="285750" indent="-285750">
              <a:buFont typeface="Courier New"/>
              <a:buChar char="o"/>
            </a:pPr>
            <a:r>
              <a:rPr lang="en-US" b="1" dirty="0">
                <a:solidFill>
                  <a:prstClr val="black"/>
                </a:solidFill>
              </a:rPr>
              <a:t>Low-dimensional moderators (high brilliance)</a:t>
            </a:r>
            <a:endParaRPr lang="en-US" b="1" dirty="0"/>
          </a:p>
        </p:txBody>
      </p:sp>
      <p:sp>
        <p:nvSpPr>
          <p:cNvPr id="125" name="TextBox 124"/>
          <p:cNvSpPr txBox="1"/>
          <p:nvPr/>
        </p:nvSpPr>
        <p:spPr>
          <a:xfrm>
            <a:off x="99508" y="5239788"/>
            <a:ext cx="5703844" cy="369332"/>
          </a:xfrm>
          <a:prstGeom prst="rect">
            <a:avLst/>
          </a:prstGeom>
          <a:noFill/>
        </p:spPr>
        <p:txBody>
          <a:bodyPr wrap="square" rtlCol="0">
            <a:spAutoFit/>
          </a:bodyPr>
          <a:lstStyle/>
          <a:p>
            <a:pPr marL="285750" indent="-285750">
              <a:buFont typeface="Courier New"/>
              <a:buChar char="o"/>
            </a:pPr>
            <a:r>
              <a:rPr lang="en-US" b="1" dirty="0"/>
              <a:t>Converters for very cold neutrons (VCN/UCN factory)</a:t>
            </a:r>
          </a:p>
        </p:txBody>
      </p:sp>
      <p:sp>
        <p:nvSpPr>
          <p:cNvPr id="126" name="TextBox 125"/>
          <p:cNvSpPr txBox="1"/>
          <p:nvPr/>
        </p:nvSpPr>
        <p:spPr>
          <a:xfrm>
            <a:off x="409150" y="5666174"/>
            <a:ext cx="8498425" cy="1001813"/>
          </a:xfrm>
          <a:prstGeom prst="rect">
            <a:avLst/>
          </a:prstGeom>
          <a:noFill/>
        </p:spPr>
        <p:txBody>
          <a:bodyPr wrap="square" rtlCol="0">
            <a:spAutoFit/>
          </a:bodyPr>
          <a:lstStyle/>
          <a:p>
            <a:pPr marL="179388" indent="-179388">
              <a:lnSpc>
                <a:spcPct val="110000"/>
              </a:lnSpc>
              <a:buFont typeface="Arial"/>
              <a:buChar char="•"/>
            </a:pPr>
            <a:r>
              <a:rPr lang="en-US" b="1" kern="1200" dirty="0">
                <a:solidFill>
                  <a:srgbClr val="0000FF"/>
                </a:solidFill>
              </a:rPr>
              <a:t>time focusing of </a:t>
            </a:r>
            <a:r>
              <a:rPr lang="en-US" b="1" kern="1200" dirty="0" smtClean="0">
                <a:solidFill>
                  <a:srgbClr val="0000FF"/>
                </a:solidFill>
              </a:rPr>
              <a:t>UCN </a:t>
            </a:r>
            <a:r>
              <a:rPr lang="en-US" b="1" dirty="0">
                <a:solidFill>
                  <a:srgbClr val="0000FF"/>
                </a:solidFill>
              </a:rPr>
              <a:t>at pulsed neutron beam</a:t>
            </a:r>
            <a:r>
              <a:rPr lang="en-US" b="1" kern="1200" dirty="0">
                <a:solidFill>
                  <a:srgbClr val="0000FF"/>
                </a:solidFill>
              </a:rPr>
              <a:t>.</a:t>
            </a:r>
          </a:p>
          <a:p>
            <a:pPr marL="179388" indent="-179388">
              <a:lnSpc>
                <a:spcPct val="110000"/>
              </a:lnSpc>
              <a:buFont typeface="Arial"/>
              <a:buChar char="•"/>
            </a:pPr>
            <a:r>
              <a:rPr lang="en-US" b="1" dirty="0">
                <a:solidFill>
                  <a:srgbClr val="0000FF"/>
                </a:solidFill>
              </a:rPr>
              <a:t>c</a:t>
            </a:r>
            <a:r>
              <a:rPr lang="en-US" b="1" kern="1200" dirty="0" smtClean="0">
                <a:solidFill>
                  <a:srgbClr val="0000FF"/>
                </a:solidFill>
              </a:rPr>
              <a:t>onstruction </a:t>
            </a:r>
            <a:r>
              <a:rPr lang="en-US" b="1" kern="1200" dirty="0">
                <a:solidFill>
                  <a:srgbClr val="0000FF"/>
                </a:solidFill>
              </a:rPr>
              <a:t>of the </a:t>
            </a:r>
            <a:r>
              <a:rPr lang="de-DE" b="1" kern="1200" dirty="0">
                <a:solidFill>
                  <a:srgbClr val="0000FF"/>
                </a:solidFill>
              </a:rPr>
              <a:t>VCN </a:t>
            </a:r>
            <a:r>
              <a:rPr lang="en-US" b="1" kern="1200" dirty="0">
                <a:solidFill>
                  <a:srgbClr val="0000FF"/>
                </a:solidFill>
              </a:rPr>
              <a:t>source prototype with directed extraction of neutron beam.</a:t>
            </a:r>
          </a:p>
          <a:p>
            <a:pPr marL="179388" indent="-179388">
              <a:lnSpc>
                <a:spcPct val="110000"/>
              </a:lnSpc>
              <a:buFont typeface="Arial"/>
              <a:buChar char="•"/>
            </a:pPr>
            <a:r>
              <a:rPr lang="en-US" b="1" kern="1200" dirty="0">
                <a:solidFill>
                  <a:srgbClr val="0000FF"/>
                </a:solidFill>
              </a:rPr>
              <a:t>optimization of various moderators and UCN extraction systems for DNS-IV</a:t>
            </a:r>
          </a:p>
        </p:txBody>
      </p:sp>
    </p:spTree>
    <p:extLst>
      <p:ext uri="{BB962C8B-B14F-4D97-AF65-F5344CB8AC3E}">
        <p14:creationId xmlns:p14="http://schemas.microsoft.com/office/powerpoint/2010/main" val="4112905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6" y="776112"/>
            <a:ext cx="4981221" cy="366889"/>
          </a:xfrm>
          <a:solidFill>
            <a:srgbClr val="FAC090"/>
          </a:solidFill>
        </p:spPr>
        <p:txBody>
          <a:bodyPr/>
          <a:lstStyle/>
          <a:p>
            <a:r>
              <a:rPr lang="en-US" sz="2000" b="1" dirty="0">
                <a:solidFill>
                  <a:srgbClr val="FF0000"/>
                </a:solidFill>
              </a:rPr>
              <a:t>2. Design of modern neutron instruments</a:t>
            </a:r>
          </a:p>
        </p:txBody>
      </p:sp>
      <p:sp>
        <p:nvSpPr>
          <p:cNvPr id="3" name="Content Placeholder 2"/>
          <p:cNvSpPr>
            <a:spLocks noGrp="1"/>
          </p:cNvSpPr>
          <p:nvPr>
            <p:ph idx="1"/>
          </p:nvPr>
        </p:nvSpPr>
        <p:spPr>
          <a:xfrm>
            <a:off x="626533" y="1210736"/>
            <a:ext cx="8229600" cy="1837266"/>
          </a:xfrm>
        </p:spPr>
        <p:txBody>
          <a:bodyPr>
            <a:normAutofit/>
          </a:bodyPr>
          <a:lstStyle/>
          <a:p>
            <a:r>
              <a:rPr lang="en-US" sz="2000" b="1" dirty="0"/>
              <a:t>Monte-Carlo simulations and optimization of neutron delivery system </a:t>
            </a:r>
            <a:r>
              <a:rPr lang="mr-IN" sz="2000" b="1" dirty="0"/>
              <a:t>–</a:t>
            </a:r>
            <a:r>
              <a:rPr lang="en-US" sz="2000" b="1" dirty="0"/>
              <a:t> maximal use of the emitted neutrons.</a:t>
            </a:r>
          </a:p>
          <a:p>
            <a:r>
              <a:rPr lang="en-US" sz="2000" b="1" dirty="0"/>
              <a:t>Monte-Carlo simulations and optimization of neutron scattering instruments </a:t>
            </a:r>
            <a:r>
              <a:rPr lang="mr-IN" sz="2000" b="1" dirty="0"/>
              <a:t>–</a:t>
            </a:r>
            <a:r>
              <a:rPr lang="en-US" sz="2000" b="1" dirty="0"/>
              <a:t> maximal use of the delivered neutrons.</a:t>
            </a:r>
          </a:p>
          <a:p>
            <a:r>
              <a:rPr lang="en-US" sz="2000" b="1" dirty="0"/>
              <a:t>Development of dedicated Monte-Carlo simulation procedures</a:t>
            </a:r>
          </a:p>
          <a:p>
            <a:pPr marL="0" indent="0">
              <a:buNone/>
            </a:pPr>
            <a:endParaRPr lang="en-US" sz="2000" b="1" dirty="0"/>
          </a:p>
        </p:txBody>
      </p:sp>
      <p:sp>
        <p:nvSpPr>
          <p:cNvPr id="4" name="Title 1"/>
          <p:cNvSpPr txBox="1">
            <a:spLocks/>
          </p:cNvSpPr>
          <p:nvPr/>
        </p:nvSpPr>
        <p:spPr>
          <a:xfrm>
            <a:off x="451556" y="3967133"/>
            <a:ext cx="4501444" cy="366889"/>
          </a:xfrm>
          <a:prstGeom prst="rect">
            <a:avLst/>
          </a:prstGeom>
          <a:solidFill>
            <a:srgbClr val="FAC090"/>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FF0000"/>
                </a:solidFill>
              </a:rPr>
              <a:t>    4. IBR-2 Instrumentation Development</a:t>
            </a:r>
          </a:p>
        </p:txBody>
      </p:sp>
      <p:sp>
        <p:nvSpPr>
          <p:cNvPr id="5" name="Rectangle 4"/>
          <p:cNvSpPr/>
          <p:nvPr/>
        </p:nvSpPr>
        <p:spPr>
          <a:xfrm>
            <a:off x="626533" y="4417449"/>
            <a:ext cx="7634112" cy="2308324"/>
          </a:xfrm>
          <a:prstGeom prst="rect">
            <a:avLst/>
          </a:prstGeom>
        </p:spPr>
        <p:txBody>
          <a:bodyPr wrap="square">
            <a:spAutoFit/>
          </a:bodyPr>
          <a:lstStyle/>
          <a:p>
            <a:pPr marL="342900" indent="-342900">
              <a:buFont typeface="Arial"/>
              <a:buChar char="•"/>
            </a:pPr>
            <a:r>
              <a:rPr lang="en-US" sz="2000" b="1" dirty="0"/>
              <a:t>Construction, installation and commissioning of two inelastic neutron scattering spectrometers in inverted and direct geometry at the </a:t>
            </a:r>
            <a:r>
              <a:rPr lang="en-US" sz="2000" b="1" dirty="0" err="1"/>
              <a:t>beamline</a:t>
            </a:r>
            <a:r>
              <a:rPr lang="en-US" sz="2000" b="1" dirty="0"/>
              <a:t> #2;</a:t>
            </a:r>
          </a:p>
          <a:p>
            <a:pPr marL="342900" indent="-342900">
              <a:lnSpc>
                <a:spcPct val="60000"/>
              </a:lnSpc>
              <a:buFont typeface="Arial"/>
              <a:buChar char="•"/>
            </a:pPr>
            <a:endParaRPr lang="en-US" sz="2000" b="1" dirty="0"/>
          </a:p>
          <a:p>
            <a:pPr marL="342900" indent="-342900">
              <a:buFont typeface="Arial"/>
              <a:buChar char="•"/>
            </a:pPr>
            <a:r>
              <a:rPr lang="en-US" sz="2000" b="1" dirty="0"/>
              <a:t>Upgrade of the all IBR-2 instruments;</a:t>
            </a:r>
          </a:p>
          <a:p>
            <a:pPr>
              <a:lnSpc>
                <a:spcPct val="60000"/>
              </a:lnSpc>
            </a:pPr>
            <a:endParaRPr lang="en-US" sz="2000" b="1" dirty="0"/>
          </a:p>
          <a:p>
            <a:pPr marL="342900" indent="-342900">
              <a:buFont typeface="Arial"/>
              <a:buChar char="•"/>
            </a:pPr>
            <a:r>
              <a:rPr lang="en-US" sz="2000" b="1" dirty="0"/>
              <a:t>Design of the instruments for DNS-IV, testing the key technologies prototypes at the IBR-2;</a:t>
            </a:r>
          </a:p>
        </p:txBody>
      </p:sp>
      <p:sp>
        <p:nvSpPr>
          <p:cNvPr id="6" name="Title 1"/>
          <p:cNvSpPr txBox="1">
            <a:spLocks/>
          </p:cNvSpPr>
          <p:nvPr/>
        </p:nvSpPr>
        <p:spPr>
          <a:xfrm>
            <a:off x="1133701" y="-127530"/>
            <a:ext cx="8229600" cy="66375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a:solidFill>
                  <a:srgbClr val="FF0000"/>
                </a:solidFill>
              </a:rPr>
              <a:t>Plans for 2023-2030</a:t>
            </a:r>
            <a:endParaRPr lang="en-US" sz="3600" dirty="0">
              <a:solidFill>
                <a:srgbClr val="FF0000"/>
              </a:solidFill>
            </a:endParaRPr>
          </a:p>
        </p:txBody>
      </p:sp>
      <p:sp>
        <p:nvSpPr>
          <p:cNvPr id="7" name="Title 1"/>
          <p:cNvSpPr txBox="1">
            <a:spLocks/>
          </p:cNvSpPr>
          <p:nvPr/>
        </p:nvSpPr>
        <p:spPr>
          <a:xfrm>
            <a:off x="451555" y="3062111"/>
            <a:ext cx="6124223" cy="366889"/>
          </a:xfrm>
          <a:prstGeom prst="rect">
            <a:avLst/>
          </a:prstGeom>
          <a:solidFill>
            <a:srgbClr val="FAC090"/>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FF0000"/>
                </a:solidFill>
              </a:rPr>
              <a:t>    3. Design of the high-efficient neutron delivery system</a:t>
            </a:r>
          </a:p>
        </p:txBody>
      </p:sp>
      <p:sp>
        <p:nvSpPr>
          <p:cNvPr id="8" name="TextBox 7"/>
          <p:cNvSpPr txBox="1"/>
          <p:nvPr/>
        </p:nvSpPr>
        <p:spPr>
          <a:xfrm>
            <a:off x="641462" y="3444412"/>
            <a:ext cx="5288627" cy="400110"/>
          </a:xfrm>
          <a:prstGeom prst="rect">
            <a:avLst/>
          </a:prstGeom>
          <a:noFill/>
        </p:spPr>
        <p:txBody>
          <a:bodyPr wrap="none" rtlCol="0">
            <a:spAutoFit/>
          </a:bodyPr>
          <a:lstStyle/>
          <a:p>
            <a:pPr marL="269875" indent="-269875">
              <a:buFont typeface="Arial"/>
              <a:buChar char="•"/>
            </a:pPr>
            <a:r>
              <a:rPr lang="en-US" sz="2000" b="1" dirty="0" smtClean="0"/>
              <a:t>Ballistic, elliptic and parabolic neutron guides</a:t>
            </a:r>
            <a:endParaRPr lang="en-US" sz="2000" b="1" dirty="0"/>
          </a:p>
        </p:txBody>
      </p:sp>
    </p:spTree>
    <p:extLst>
      <p:ext uri="{BB962C8B-B14F-4D97-AF65-F5344CB8AC3E}">
        <p14:creationId xmlns:p14="http://schemas.microsoft.com/office/powerpoint/2010/main" val="1986740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12" y="-105858"/>
            <a:ext cx="8229600" cy="570240"/>
          </a:xfrm>
        </p:spPr>
        <p:txBody>
          <a:bodyPr/>
          <a:lstStyle/>
          <a:p>
            <a:r>
              <a:rPr lang="en-US" sz="3600" b="1" dirty="0">
                <a:solidFill>
                  <a:srgbClr val="FF0000"/>
                </a:solidFill>
                <a:effectLst>
                  <a:outerShdw blurRad="38100" dist="38100" dir="2700000" algn="tl">
                    <a:srgbClr val="000000">
                      <a:alpha val="43137"/>
                    </a:srgbClr>
                  </a:outerShdw>
                </a:effectLst>
              </a:rPr>
              <a:t>Conclusions</a:t>
            </a:r>
          </a:p>
        </p:txBody>
      </p:sp>
      <p:sp>
        <p:nvSpPr>
          <p:cNvPr id="3" name="Content Placeholder 2"/>
          <p:cNvSpPr>
            <a:spLocks noGrp="1"/>
          </p:cNvSpPr>
          <p:nvPr>
            <p:ph idx="1"/>
          </p:nvPr>
        </p:nvSpPr>
        <p:spPr>
          <a:xfrm>
            <a:off x="457199" y="922866"/>
            <a:ext cx="8348133" cy="5596345"/>
          </a:xfrm>
        </p:spPr>
        <p:txBody>
          <a:bodyPr>
            <a:noAutofit/>
          </a:bodyPr>
          <a:lstStyle/>
          <a:p>
            <a:pPr>
              <a:lnSpc>
                <a:spcPct val="120000"/>
              </a:lnSpc>
            </a:pPr>
            <a:r>
              <a:rPr lang="en-US" sz="2000" b="1" dirty="0">
                <a:effectLst>
                  <a:outerShdw blurRad="38100" dist="38100" dir="2700000" algn="tl">
                    <a:srgbClr val="000000">
                      <a:alpha val="43137"/>
                    </a:srgbClr>
                  </a:outerShdw>
                </a:effectLst>
              </a:rPr>
              <a:t>Systematic shortage of the neutron </a:t>
            </a:r>
            <a:r>
              <a:rPr lang="en-US" sz="2000" b="1" dirty="0" err="1" smtClean="0">
                <a:effectLst>
                  <a:outerShdw blurRad="38100" dist="38100" dir="2700000" algn="tl">
                    <a:srgbClr val="000000">
                      <a:alpha val="43137"/>
                    </a:srgbClr>
                  </a:outerShdw>
                </a:effectLst>
              </a:rPr>
              <a:t>beamtime</a:t>
            </a:r>
            <a:r>
              <a:rPr lang="en-US" sz="2000" b="1" dirty="0" smtClean="0">
                <a:effectLst>
                  <a:outerShdw blurRad="38100" dist="38100" dir="2700000" algn="tl">
                    <a:srgbClr val="000000">
                      <a:alpha val="43137"/>
                    </a:srgbClr>
                  </a:outerShdw>
                </a:effectLst>
              </a:rPr>
              <a:t> in </a:t>
            </a:r>
            <a:r>
              <a:rPr lang="en-US" sz="2000" b="1" dirty="0">
                <a:effectLst>
                  <a:outerShdw blurRad="38100" dist="38100" dir="2700000" algn="tl">
                    <a:srgbClr val="000000">
                      <a:alpha val="43137"/>
                    </a:srgbClr>
                  </a:outerShdw>
                </a:effectLst>
              </a:rPr>
              <a:t>Europe </a:t>
            </a:r>
            <a:r>
              <a:rPr lang="en-US" sz="2000" b="1" dirty="0" smtClean="0">
                <a:effectLst>
                  <a:outerShdw blurRad="38100" dist="38100" dir="2700000" algn="tl">
                    <a:srgbClr val="000000">
                      <a:alpha val="43137"/>
                    </a:srgbClr>
                  </a:outerShdw>
                </a:effectLst>
              </a:rPr>
              <a:t>and worldwide raises </a:t>
            </a:r>
            <a:r>
              <a:rPr lang="en-US" sz="2000" b="1" dirty="0">
                <a:effectLst>
                  <a:outerShdw blurRad="38100" dist="38100" dir="2700000" algn="tl">
                    <a:srgbClr val="000000">
                      <a:alpha val="43137"/>
                    </a:srgbClr>
                  </a:outerShdw>
                </a:effectLst>
              </a:rPr>
              <a:t>demand in construction the new neutron sources;</a:t>
            </a:r>
          </a:p>
          <a:p>
            <a:pPr>
              <a:lnSpc>
                <a:spcPct val="120000"/>
              </a:lnSpc>
            </a:pPr>
            <a:r>
              <a:rPr lang="en-US" sz="2000" b="1" dirty="0">
                <a:solidFill>
                  <a:srgbClr val="0070C0"/>
                </a:solidFill>
                <a:effectLst>
                  <a:outerShdw blurRad="38100" dist="38100" dir="2700000" algn="tl">
                    <a:srgbClr val="000000">
                      <a:alpha val="43137"/>
                    </a:srgbClr>
                  </a:outerShdw>
                </a:effectLst>
              </a:rPr>
              <a:t>We propose the new advanced neutron source at JINR (DNS-IV) (the combination with modern moderators, neutron guides and instruments</a:t>
            </a:r>
            <a:r>
              <a:rPr lang="en-US" sz="2000" b="1" dirty="0" smtClean="0">
                <a:solidFill>
                  <a:srgbClr val="0070C0"/>
                </a:solidFill>
                <a:effectLst>
                  <a:outerShdw blurRad="38100" dist="38100" dir="2700000" algn="tl">
                    <a:srgbClr val="000000">
                      <a:alpha val="43137"/>
                    </a:srgbClr>
                  </a:outerShdw>
                </a:effectLst>
              </a:rPr>
              <a:t>), </a:t>
            </a:r>
            <a:r>
              <a:rPr lang="en-US" sz="2000" b="1" dirty="0">
                <a:solidFill>
                  <a:srgbClr val="0070C0"/>
                </a:solidFill>
                <a:effectLst>
                  <a:outerShdw blurRad="38100" dist="38100" dir="2700000" algn="tl">
                    <a:srgbClr val="000000">
                      <a:alpha val="43137"/>
                    </a:srgbClr>
                  </a:outerShdw>
                </a:effectLst>
              </a:rPr>
              <a:t>which </a:t>
            </a:r>
            <a:r>
              <a:rPr lang="en-US" sz="2000" b="1" dirty="0" smtClean="0">
                <a:solidFill>
                  <a:srgbClr val="0070C0"/>
                </a:solidFill>
                <a:effectLst>
                  <a:outerShdw blurRad="38100" dist="38100" dir="2700000" algn="tl">
                    <a:srgbClr val="000000">
                      <a:alpha val="43137"/>
                    </a:srgbClr>
                  </a:outerShdw>
                </a:effectLst>
              </a:rPr>
              <a:t>promises </a:t>
            </a:r>
            <a:r>
              <a:rPr lang="en-US" sz="2000" b="1" dirty="0">
                <a:solidFill>
                  <a:srgbClr val="0070C0"/>
                </a:solidFill>
                <a:effectLst>
                  <a:outerShdw blurRad="38100" dist="38100" dir="2700000" algn="tl">
                    <a:srgbClr val="000000">
                      <a:alpha val="43137"/>
                    </a:srgbClr>
                  </a:outerShdw>
                </a:effectLst>
              </a:rPr>
              <a:t>to be one of the best  in the world;</a:t>
            </a:r>
          </a:p>
          <a:p>
            <a:pPr>
              <a:lnSpc>
                <a:spcPct val="120000"/>
              </a:lnSpc>
            </a:pPr>
            <a:r>
              <a:rPr lang="en-US" sz="2000" b="1" dirty="0">
                <a:effectLst>
                  <a:outerShdw blurRad="38100" dist="38100" dir="2700000" algn="tl">
                    <a:srgbClr val="000000">
                      <a:alpha val="43137"/>
                    </a:srgbClr>
                  </a:outerShdw>
                </a:effectLst>
              </a:rPr>
              <a:t>DNS-IV will open unprecedented possibilities for scientists from JINR member states and worldwide for research in condensed matter physics, fundamental physics, chemistry, material and life science;</a:t>
            </a:r>
          </a:p>
          <a:p>
            <a:pPr>
              <a:lnSpc>
                <a:spcPct val="120000"/>
              </a:lnSpc>
            </a:pPr>
            <a:r>
              <a:rPr lang="en-US" sz="2000" b="1" dirty="0">
                <a:solidFill>
                  <a:srgbClr val="0070C0"/>
                </a:solidFill>
                <a:effectLst>
                  <a:outerShdw blurRad="38100" dist="38100" dir="2700000" algn="tl">
                    <a:srgbClr val="000000">
                      <a:alpha val="43137"/>
                    </a:srgbClr>
                  </a:outerShdw>
                </a:effectLst>
              </a:rPr>
              <a:t>FLNP possesses the high-level competence in construction and operation of pulsed neutron sources, cold and ultra-cold neutron sources and neutron instrumentation; </a:t>
            </a:r>
          </a:p>
          <a:p>
            <a:pPr>
              <a:lnSpc>
                <a:spcPct val="120000"/>
              </a:lnSpc>
            </a:pPr>
            <a:r>
              <a:rPr lang="en-US" sz="2000" b="1" dirty="0">
                <a:effectLst>
                  <a:outerShdw blurRad="38100" dist="38100" dir="2700000" algn="tl">
                    <a:srgbClr val="000000">
                      <a:alpha val="43137"/>
                    </a:srgbClr>
                  </a:outerShdw>
                </a:effectLst>
              </a:rPr>
              <a:t>FLNP </a:t>
            </a:r>
            <a:r>
              <a:rPr lang="en-US" sz="2000" b="1" dirty="0" smtClean="0">
                <a:effectLst>
                  <a:outerShdw blurRad="38100" dist="38100" dir="2700000" algn="tl">
                    <a:srgbClr val="000000">
                      <a:alpha val="43137"/>
                    </a:srgbClr>
                  </a:outerShdw>
                </a:effectLst>
              </a:rPr>
              <a:t>is also </a:t>
            </a:r>
            <a:r>
              <a:rPr lang="en-US" sz="2000" b="1" dirty="0">
                <a:effectLst>
                  <a:outerShdw blurRad="38100" dist="38100" dir="2700000" algn="tl">
                    <a:srgbClr val="000000">
                      <a:alpha val="43137"/>
                    </a:srgbClr>
                  </a:outerShdw>
                </a:effectLst>
              </a:rPr>
              <a:t>staffed by a large number of motivated young scientists and engineers eager to  </a:t>
            </a:r>
            <a:r>
              <a:rPr lang="en-US" sz="2000" b="1" dirty="0" smtClean="0">
                <a:effectLst>
                  <a:outerShdw blurRad="38100" dist="38100" dir="2700000" algn="tl">
                    <a:srgbClr val="000000">
                      <a:alpha val="43137"/>
                    </a:srgbClr>
                  </a:outerShdw>
                </a:effectLst>
              </a:rPr>
              <a:t>work </a:t>
            </a:r>
            <a:r>
              <a:rPr lang="en-US" sz="2000" b="1" dirty="0">
                <a:effectLst>
                  <a:outerShdw blurRad="38100" dist="38100" dir="2700000" algn="tl">
                    <a:srgbClr val="000000">
                      <a:alpha val="43137"/>
                    </a:srgbClr>
                  </a:outerShdw>
                </a:effectLst>
              </a:rPr>
              <a:t>on </a:t>
            </a:r>
            <a:r>
              <a:rPr lang="en-US" sz="2000" b="1" dirty="0" smtClean="0">
                <a:effectLst>
                  <a:outerShdw blurRad="38100" dist="38100" dir="2700000" algn="tl">
                    <a:srgbClr val="000000">
                      <a:alpha val="43137"/>
                    </a:srgbClr>
                  </a:outerShdw>
                </a:effectLst>
              </a:rPr>
              <a:t>this </a:t>
            </a:r>
            <a:r>
              <a:rPr lang="en-US" sz="2000" b="1" dirty="0">
                <a:effectLst>
                  <a:outerShdw blurRad="38100" dist="38100" dir="2700000" algn="tl">
                    <a:srgbClr val="000000">
                      <a:alpha val="43137"/>
                    </a:srgbClr>
                  </a:outerShdw>
                </a:effectLst>
              </a:rPr>
              <a:t>new exciting project;</a:t>
            </a:r>
          </a:p>
          <a:p>
            <a:pPr>
              <a:lnSpc>
                <a:spcPct val="120000"/>
              </a:lnSpc>
            </a:pPr>
            <a:r>
              <a:rPr lang="en-US" sz="2000" b="1" dirty="0">
                <a:solidFill>
                  <a:srgbClr val="0070C0"/>
                </a:solidFill>
                <a:effectLst>
                  <a:outerShdw blurRad="38100" dist="38100" dir="2700000" algn="tl">
                    <a:srgbClr val="000000">
                      <a:alpha val="43137"/>
                    </a:srgbClr>
                  </a:outerShdw>
                </a:effectLst>
              </a:rPr>
              <a:t>The planned start of the DNS-IV operation is 2036-2037;</a:t>
            </a:r>
          </a:p>
        </p:txBody>
      </p:sp>
    </p:spTree>
    <p:extLst>
      <p:ext uri="{BB962C8B-B14F-4D97-AF65-F5344CB8AC3E}">
        <p14:creationId xmlns:p14="http://schemas.microsoft.com/office/powerpoint/2010/main" val="31475736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87D2AA7-79F7-4449-A9F2-1639E6AC6A65}"/>
              </a:ext>
            </a:extLst>
          </p:cNvPr>
          <p:cNvSpPr txBox="1"/>
          <p:nvPr/>
        </p:nvSpPr>
        <p:spPr>
          <a:xfrm>
            <a:off x="1141507" y="2871900"/>
            <a:ext cx="7097007" cy="769441"/>
          </a:xfrm>
          <a:prstGeom prst="rect">
            <a:avLst/>
          </a:prstGeom>
          <a:noFill/>
        </p:spPr>
        <p:txBody>
          <a:bodyPr wrap="none" rtlCol="0">
            <a:spAutoFit/>
          </a:bodyPr>
          <a:lstStyle/>
          <a:p>
            <a:r>
              <a:rPr lang="en-US" sz="4400" b="1" dirty="0">
                <a:solidFill>
                  <a:srgbClr val="FF0000"/>
                </a:solidFill>
                <a:effectLst>
                  <a:outerShdw blurRad="38100" dist="38100" dir="2700000" algn="tl">
                    <a:srgbClr val="000000">
                      <a:alpha val="43137"/>
                    </a:srgbClr>
                  </a:outerShdw>
                </a:effectLst>
              </a:rPr>
              <a:t>Thank you for your attention!</a:t>
            </a:r>
          </a:p>
        </p:txBody>
      </p:sp>
    </p:spTree>
    <p:extLst>
      <p:ext uri="{BB962C8B-B14F-4D97-AF65-F5344CB8AC3E}">
        <p14:creationId xmlns:p14="http://schemas.microsoft.com/office/powerpoint/2010/main" val="20801536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12" y="-77760"/>
            <a:ext cx="8229600" cy="528882"/>
          </a:xfrm>
        </p:spPr>
        <p:txBody>
          <a:bodyPr/>
          <a:lstStyle/>
          <a:p>
            <a:r>
              <a:rPr lang="en-US" sz="3200" b="1" dirty="0">
                <a:solidFill>
                  <a:srgbClr val="FF0000"/>
                </a:solidFill>
              </a:rPr>
              <a:t>Meetings and workshop</a:t>
            </a:r>
          </a:p>
        </p:txBody>
      </p:sp>
      <p:sp>
        <p:nvSpPr>
          <p:cNvPr id="3" name="Content Placeholder 2"/>
          <p:cNvSpPr>
            <a:spLocks noGrp="1"/>
          </p:cNvSpPr>
          <p:nvPr>
            <p:ph idx="1"/>
          </p:nvPr>
        </p:nvSpPr>
        <p:spPr>
          <a:xfrm>
            <a:off x="111610" y="965999"/>
            <a:ext cx="5573283" cy="2922001"/>
          </a:xfrm>
        </p:spPr>
        <p:txBody>
          <a:bodyPr>
            <a:normAutofit/>
          </a:bodyPr>
          <a:lstStyle/>
          <a:p>
            <a:r>
              <a:rPr lang="en-US" sz="2000" b="1" dirty="0">
                <a:effectLst>
                  <a:outerShdw blurRad="38100" dist="38100" dir="2700000" algn="tl">
                    <a:srgbClr val="000000">
                      <a:alpha val="43137"/>
                    </a:srgbClr>
                  </a:outerShdw>
                </a:effectLst>
              </a:rPr>
              <a:t>Regular semiannual meetings of the WSG-5:  </a:t>
            </a:r>
          </a:p>
          <a:p>
            <a:pPr marL="0" indent="0">
              <a:buNone/>
            </a:pPr>
            <a:r>
              <a:rPr lang="en-US" sz="2000" b="1" dirty="0">
                <a:effectLst>
                  <a:outerShdw blurRad="38100" dist="38100" dir="2700000" algn="tl">
                    <a:srgbClr val="000000">
                      <a:alpha val="43137"/>
                    </a:srgbClr>
                  </a:outerShdw>
                </a:effectLst>
              </a:rPr>
              <a:t>      </a:t>
            </a:r>
            <a:r>
              <a:rPr lang="pl-PL" sz="2000" b="1" dirty="0" err="1">
                <a:effectLst>
                  <a:outerShdw blurRad="38100" dist="38100" dir="2700000" algn="tl">
                    <a:srgbClr val="000000">
                      <a:alpha val="43137"/>
                    </a:srgbClr>
                  </a:outerShdw>
                </a:effectLst>
              </a:rPr>
              <a:t>June</a:t>
            </a:r>
            <a:r>
              <a:rPr lang="pl-PL" sz="2000" b="1" dirty="0">
                <a:effectLst>
                  <a:outerShdw blurRad="38100" dist="38100" dir="2700000" algn="tl">
                    <a:srgbClr val="000000">
                      <a:alpha val="43137"/>
                    </a:srgbClr>
                  </a:outerShdw>
                </a:effectLst>
              </a:rPr>
              <a:t> 15, 2018; January 23,2019; </a:t>
            </a:r>
            <a:r>
              <a:rPr lang="pl-PL" sz="2000" b="1" dirty="0" err="1">
                <a:effectLst>
                  <a:outerShdw blurRad="38100" dist="38100" dir="2700000" algn="tl">
                    <a:srgbClr val="000000">
                      <a:alpha val="43137"/>
                    </a:srgbClr>
                  </a:outerShdw>
                </a:effectLst>
              </a:rPr>
              <a:t>June</a:t>
            </a:r>
            <a:r>
              <a:rPr lang="pl-PL" sz="2000" b="1" dirty="0">
                <a:effectLst>
                  <a:outerShdw blurRad="38100" dist="38100" dir="2700000" algn="tl">
                    <a:srgbClr val="000000">
                      <a:alpha val="43137"/>
                    </a:srgbClr>
                  </a:outerShdw>
                </a:effectLst>
              </a:rPr>
              <a:t> 18, 2019 </a:t>
            </a:r>
          </a:p>
          <a:p>
            <a:pPr marL="0" indent="0">
              <a:buNone/>
            </a:pPr>
            <a:endParaRPr lang="pl-PL" sz="2000" b="1" dirty="0">
              <a:effectLst>
                <a:outerShdw blurRad="38100" dist="38100" dir="2700000" algn="tl">
                  <a:srgbClr val="000000">
                    <a:alpha val="43137"/>
                  </a:srgbClr>
                </a:outerShdw>
              </a:effectLst>
            </a:endParaRPr>
          </a:p>
          <a:p>
            <a:pPr lvl="0"/>
            <a:r>
              <a:rPr lang="pl-PL" sz="2000" b="1" dirty="0">
                <a:solidFill>
                  <a:srgbClr val="002060"/>
                </a:solidFill>
                <a:effectLst>
                  <a:outerShdw blurRad="38100" dist="38100" dir="2700000" algn="tl">
                    <a:srgbClr val="000000">
                      <a:alpha val="43137"/>
                    </a:srgbClr>
                  </a:outerShdw>
                </a:effectLst>
              </a:rPr>
              <a:t>International </a:t>
            </a:r>
            <a:r>
              <a:rPr lang="en-US" sz="2000" b="1" dirty="0">
                <a:solidFill>
                  <a:srgbClr val="002060"/>
                </a:solidFill>
                <a:effectLst>
                  <a:outerShdw blurRad="38100" dist="38100" dir="2700000" algn="tl">
                    <a:srgbClr val="000000">
                      <a:alpha val="43137"/>
                    </a:srgbClr>
                  </a:outerShdw>
                </a:effectLst>
              </a:rPr>
              <a:t>Workshop (</a:t>
            </a:r>
            <a:r>
              <a:rPr lang="pl-PL" sz="2000" b="1" dirty="0" err="1">
                <a:solidFill>
                  <a:srgbClr val="002060"/>
                </a:solidFill>
                <a:effectLst>
                  <a:outerShdw blurRad="38100" dist="38100" dir="2700000" algn="tl">
                    <a:srgbClr val="000000">
                      <a:alpha val="43137"/>
                    </a:srgbClr>
                  </a:outerShdw>
                </a:effectLst>
              </a:rPr>
              <a:t>December</a:t>
            </a:r>
            <a:r>
              <a:rPr lang="pl-PL" sz="2000" b="1" dirty="0">
                <a:solidFill>
                  <a:srgbClr val="002060"/>
                </a:solidFill>
                <a:effectLst>
                  <a:outerShdw blurRad="38100" dist="38100" dir="2700000" algn="tl">
                    <a:srgbClr val="000000">
                      <a:alpha val="43137"/>
                    </a:srgbClr>
                  </a:outerShdw>
                </a:effectLst>
              </a:rPr>
              <a:t> 6-7, 2018):</a:t>
            </a:r>
          </a:p>
          <a:p>
            <a:pPr indent="-161925">
              <a:buFont typeface="Lucida Grande"/>
              <a:buChar char="-"/>
            </a:pPr>
            <a:r>
              <a:rPr lang="pl-PL" sz="2000" b="1" dirty="0">
                <a:effectLst>
                  <a:outerShdw blurRad="38100" dist="38100" dir="2700000" algn="tl">
                    <a:srgbClr val="000000">
                      <a:alpha val="43137"/>
                    </a:srgbClr>
                  </a:outerShdw>
                </a:effectLst>
              </a:rPr>
              <a:t> 46 </a:t>
            </a:r>
            <a:r>
              <a:rPr lang="en-US" sz="2000" b="1" dirty="0">
                <a:effectLst>
                  <a:outerShdw blurRad="38100" dist="38100" dir="2700000" algn="tl">
                    <a:srgbClr val="000000">
                      <a:alpha val="43137"/>
                    </a:srgbClr>
                  </a:outerShdw>
                </a:effectLst>
              </a:rPr>
              <a:t>participants</a:t>
            </a:r>
            <a:r>
              <a:rPr lang="pl-PL" sz="2000" b="1" dirty="0">
                <a:effectLst>
                  <a:outerShdw blurRad="38100" dist="38100" dir="2700000" algn="tl">
                    <a:srgbClr val="000000">
                      <a:alpha val="43137"/>
                    </a:srgbClr>
                  </a:outerShdw>
                </a:effectLst>
              </a:rPr>
              <a:t> from Sweden, France, Germany, Hungary, Slovakia, Poland and Russia</a:t>
            </a:r>
          </a:p>
          <a:p>
            <a:pPr indent="-161925">
              <a:buFont typeface="Lucida Grande"/>
              <a:buChar char="-"/>
            </a:pPr>
            <a:r>
              <a:rPr lang="pl-PL" sz="2000" b="1" dirty="0">
                <a:effectLst>
                  <a:outerShdw blurRad="38100" dist="38100" dir="2700000" algn="tl">
                    <a:srgbClr val="000000">
                      <a:alpha val="43137"/>
                    </a:srgbClr>
                  </a:outerShdw>
                </a:effectLst>
              </a:rPr>
              <a:t> </a:t>
            </a:r>
            <a:r>
              <a:rPr lang="pl-PL" sz="2000" b="1" dirty="0" err="1">
                <a:effectLst>
                  <a:outerShdw blurRad="38100" dist="38100" dir="2700000" algn="tl">
                    <a:srgbClr val="000000">
                      <a:alpha val="43137"/>
                    </a:srgbClr>
                  </a:outerShdw>
                </a:effectLst>
              </a:rPr>
              <a:t>leading</a:t>
            </a:r>
            <a:r>
              <a:rPr lang="pl-PL" sz="2000" b="1" dirty="0">
                <a:effectLst>
                  <a:outerShdw blurRad="38100" dist="38100" dir="2700000" algn="tl">
                    <a:srgbClr val="000000">
                      <a:alpha val="43137"/>
                    </a:srgbClr>
                  </a:outerShdw>
                </a:effectLst>
              </a:rPr>
              <a:t> </a:t>
            </a:r>
            <a:r>
              <a:rPr lang="pl-PL" sz="2000" b="1" dirty="0" err="1">
                <a:effectLst>
                  <a:outerShdw blurRad="38100" dist="38100" dir="2700000" algn="tl">
                    <a:srgbClr val="000000">
                      <a:alpha val="43137"/>
                    </a:srgbClr>
                  </a:outerShdw>
                </a:effectLst>
              </a:rPr>
              <a:t>European</a:t>
            </a:r>
            <a:r>
              <a:rPr lang="pl-PL" sz="2000" b="1" dirty="0">
                <a:effectLst>
                  <a:outerShdw blurRad="38100" dist="38100" dir="2700000" algn="tl">
                    <a:srgbClr val="000000">
                      <a:alpha val="43137"/>
                    </a:srgbClr>
                  </a:outerShdw>
                </a:effectLst>
              </a:rPr>
              <a:t> and Russian neutron </a:t>
            </a:r>
            <a:r>
              <a:rPr lang="pl-PL" sz="2000" b="1" dirty="0" err="1">
                <a:effectLst>
                  <a:outerShdw blurRad="38100" dist="38100" dir="2700000" algn="tl">
                    <a:srgbClr val="000000">
                      <a:alpha val="43137"/>
                    </a:srgbClr>
                  </a:outerShdw>
                </a:effectLst>
              </a:rPr>
              <a:t>centers</a:t>
            </a:r>
            <a:r>
              <a:rPr lang="pl-PL" sz="2000" b="1" dirty="0">
                <a:effectLst>
                  <a:outerShdw blurRad="38100" dist="38100" dir="2700000" algn="tl">
                    <a:srgbClr val="000000">
                      <a:alpha val="43137"/>
                    </a:srgbClr>
                  </a:outerShdw>
                </a:effectLst>
              </a:rPr>
              <a:t> </a:t>
            </a:r>
            <a:r>
              <a:rPr lang="pl-PL" sz="2000" b="1" dirty="0" err="1">
                <a:effectLst>
                  <a:outerShdw blurRad="38100" dist="38100" dir="2700000" algn="tl">
                    <a:srgbClr val="000000">
                      <a:alpha val="43137"/>
                    </a:srgbClr>
                  </a:outerShdw>
                </a:effectLst>
              </a:rPr>
              <a:t>were</a:t>
            </a:r>
            <a:r>
              <a:rPr lang="pl-PL" sz="2000" b="1" dirty="0">
                <a:effectLst>
                  <a:outerShdw blurRad="38100" dist="38100" dir="2700000" algn="tl">
                    <a:srgbClr val="000000">
                      <a:alpha val="43137"/>
                    </a:srgbClr>
                  </a:outerShdw>
                </a:effectLst>
              </a:rPr>
              <a:t> </a:t>
            </a:r>
            <a:r>
              <a:rPr lang="pl-PL" sz="2000" b="1" dirty="0" err="1" smtClean="0">
                <a:effectLst>
                  <a:outerShdw blurRad="38100" dist="38100" dir="2700000" algn="tl">
                    <a:srgbClr val="000000">
                      <a:alpha val="43137"/>
                    </a:srgbClr>
                  </a:outerShdw>
                </a:effectLst>
              </a:rPr>
              <a:t>represented</a:t>
            </a:r>
            <a:r>
              <a:rPr lang="en-US" sz="2000" b="1" dirty="0">
                <a:effectLst>
                  <a:outerShdw blurRad="38100" dist="38100" dir="2700000" algn="tl">
                    <a:srgbClr val="000000">
                      <a:alpha val="43137"/>
                    </a:srgbClr>
                  </a:outerShdw>
                </a:effectLst>
              </a:rPr>
              <a:t>.</a:t>
            </a:r>
            <a:endParaRPr lang="pl-PL" sz="2000" b="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xmlns="" id="{B808EFEF-0D43-42CC-A46F-6BAC66CF6F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9815" y="1098594"/>
            <a:ext cx="1759999" cy="2487288"/>
          </a:xfrm>
          <a:prstGeom prst="rect">
            <a:avLst/>
          </a:prstGeom>
        </p:spPr>
      </p:pic>
      <p:pic>
        <p:nvPicPr>
          <p:cNvPr id="5" name="Picture 4">
            <a:extLst>
              <a:ext uri="{FF2B5EF4-FFF2-40B4-BE49-F238E27FC236}">
                <a16:creationId xmlns:a16="http://schemas.microsoft.com/office/drawing/2014/main" xmlns="" id="{22552338-854B-4CCE-8F9C-C38E433001E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002" b="12217"/>
          <a:stretch/>
        </p:blipFill>
        <p:spPr bwMode="auto">
          <a:xfrm>
            <a:off x="280622" y="3986521"/>
            <a:ext cx="8516277" cy="2465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366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5622"/>
            <a:ext cx="8229600" cy="1051789"/>
          </a:xfrm>
        </p:spPr>
        <p:txBody>
          <a:bodyPr>
            <a:noAutofit/>
          </a:bodyPr>
          <a:lstStyle/>
          <a:p>
            <a:r>
              <a:rPr lang="en-US" sz="3200" dirty="0">
                <a:solidFill>
                  <a:srgbClr val="FF0000"/>
                </a:solidFill>
              </a:rPr>
              <a:t>A New Advanced Neutron Source at </a:t>
            </a:r>
            <a:r>
              <a:rPr lang="en-US" sz="3200" dirty="0" smtClean="0">
                <a:solidFill>
                  <a:srgbClr val="FF0000"/>
                </a:solidFill>
              </a:rPr>
              <a:t>JINR:</a:t>
            </a:r>
            <a:br>
              <a:rPr lang="en-US" sz="3200" dirty="0" smtClean="0">
                <a:solidFill>
                  <a:srgbClr val="FF0000"/>
                </a:solidFill>
              </a:rPr>
            </a:br>
            <a:r>
              <a:rPr lang="en-US" sz="3200" dirty="0" err="1" smtClean="0">
                <a:solidFill>
                  <a:srgbClr val="FF0000"/>
                </a:solidFill>
              </a:rPr>
              <a:t>Dubna</a:t>
            </a:r>
            <a:r>
              <a:rPr lang="en-US" sz="3200" dirty="0" smtClean="0">
                <a:solidFill>
                  <a:srgbClr val="FF0000"/>
                </a:solidFill>
              </a:rPr>
              <a:t> Neutron Source</a:t>
            </a:r>
            <a:r>
              <a:rPr lang="en-US" sz="3200" dirty="0">
                <a:solidFill>
                  <a:srgbClr val="FF0000"/>
                </a:solidFill>
              </a:rPr>
              <a:t> </a:t>
            </a:r>
            <a:r>
              <a:rPr lang="en-US" sz="3200" dirty="0" smtClean="0">
                <a:solidFill>
                  <a:srgbClr val="FF0000"/>
                </a:solidFill>
              </a:rPr>
              <a:t>(DNS-IV)</a:t>
            </a:r>
            <a:endParaRPr lang="en-US" sz="3200" dirty="0">
              <a:solidFill>
                <a:srgbClr val="FF0000"/>
              </a:solidFill>
            </a:endParaRPr>
          </a:p>
        </p:txBody>
      </p:sp>
      <p:sp>
        <p:nvSpPr>
          <p:cNvPr id="3" name="Content Placeholder 2"/>
          <p:cNvSpPr>
            <a:spLocks noGrp="1"/>
          </p:cNvSpPr>
          <p:nvPr>
            <p:ph idx="1"/>
          </p:nvPr>
        </p:nvSpPr>
        <p:spPr>
          <a:xfrm>
            <a:off x="189792" y="2271059"/>
            <a:ext cx="8878520" cy="3855104"/>
          </a:xfrm>
        </p:spPr>
        <p:txBody>
          <a:bodyPr>
            <a:normAutofit/>
          </a:bodyPr>
          <a:lstStyle/>
          <a:p>
            <a:pPr>
              <a:buFont typeface="Wingdings" charset="2"/>
              <a:buChar char="q"/>
            </a:pPr>
            <a:r>
              <a:rPr lang="en-US" sz="2200" dirty="0">
                <a:effectLst>
                  <a:innerShdw blurRad="63500" dist="50800" dir="13500000">
                    <a:prstClr val="black">
                      <a:alpha val="50000"/>
                    </a:prstClr>
                  </a:innerShdw>
                </a:effectLst>
              </a:rPr>
              <a:t>A long-term strategy aiming: </a:t>
            </a:r>
          </a:p>
          <a:p>
            <a:pPr marL="627063">
              <a:buFont typeface="Wingdings" charset="2"/>
              <a:buChar char="§"/>
            </a:pPr>
            <a:r>
              <a:rPr lang="en-US" sz="2200" dirty="0">
                <a:effectLst>
                  <a:innerShdw blurRad="63500" dist="50800" dir="13500000">
                    <a:prstClr val="black">
                      <a:alpha val="50000"/>
                    </a:prstClr>
                  </a:innerShdw>
                </a:effectLst>
              </a:rPr>
              <a:t>to construct a world leading neutron source </a:t>
            </a:r>
            <a:r>
              <a:rPr lang="en-US" sz="2200" b="1" dirty="0" smtClean="0">
                <a:effectLst>
                  <a:innerShdw blurRad="63500" dist="50800" dir="13500000">
                    <a:prstClr val="black">
                      <a:alpha val="50000"/>
                    </a:prstClr>
                  </a:innerShdw>
                </a:effectLst>
              </a:rPr>
              <a:t>DNS-IV </a:t>
            </a:r>
            <a:r>
              <a:rPr lang="en-US" sz="2200" dirty="0" smtClean="0">
                <a:effectLst>
                  <a:innerShdw blurRad="63500" dist="50800" dir="13500000">
                    <a:prstClr val="black">
                      <a:alpha val="50000"/>
                    </a:prstClr>
                  </a:innerShdw>
                </a:effectLst>
              </a:rPr>
              <a:t>at </a:t>
            </a:r>
            <a:r>
              <a:rPr lang="en-US" sz="2200" dirty="0">
                <a:effectLst>
                  <a:innerShdw blurRad="63500" dist="50800" dir="13500000">
                    <a:prstClr val="black">
                      <a:alpha val="50000"/>
                    </a:prstClr>
                  </a:innerShdw>
                </a:effectLst>
              </a:rPr>
              <a:t>JINR</a:t>
            </a:r>
          </a:p>
          <a:p>
            <a:pPr marL="627063">
              <a:buFont typeface="Wingdings" charset="2"/>
              <a:buChar char="§"/>
            </a:pPr>
            <a:r>
              <a:rPr lang="en-US" sz="2200" dirty="0">
                <a:effectLst>
                  <a:innerShdw blurRad="63500" dist="50800" dir="13500000">
                    <a:prstClr val="black">
                      <a:alpha val="50000"/>
                    </a:prstClr>
                  </a:innerShdw>
                </a:effectLst>
              </a:rPr>
              <a:t>to open unprecedented possibilities for scientists from JINR member states and worldwide for research in condensed   matter physics, fundamental physics, chemistry, material </a:t>
            </a:r>
            <a:r>
              <a:rPr lang="en-US" sz="2200" dirty="0" smtClean="0">
                <a:effectLst>
                  <a:innerShdw blurRad="63500" dist="50800" dir="13500000">
                    <a:prstClr val="black">
                      <a:alpha val="50000"/>
                    </a:prstClr>
                  </a:innerShdw>
                </a:effectLst>
              </a:rPr>
              <a:t>and </a:t>
            </a:r>
            <a:r>
              <a:rPr lang="en-US" sz="2200" dirty="0">
                <a:effectLst>
                  <a:innerShdw blurRad="63500" dist="50800" dir="13500000">
                    <a:prstClr val="black">
                      <a:alpha val="50000"/>
                    </a:prstClr>
                  </a:innerShdw>
                </a:effectLst>
              </a:rPr>
              <a:t>life science.</a:t>
            </a:r>
            <a:endParaRPr lang="de-DE" sz="2200" dirty="0">
              <a:effectLst>
                <a:innerShdw blurRad="63500" dist="50800" dir="13500000">
                  <a:prstClr val="black">
                    <a:alpha val="50000"/>
                  </a:prstClr>
                </a:innerShdw>
              </a:effectLst>
            </a:endParaRPr>
          </a:p>
          <a:p>
            <a:pPr>
              <a:buFont typeface="Wingdings" charset="2"/>
              <a:buChar char="q"/>
            </a:pPr>
            <a:r>
              <a:rPr lang="de-DE" sz="2200" dirty="0">
                <a:effectLst>
                  <a:innerShdw blurRad="63500" dist="50800" dir="13500000">
                    <a:prstClr val="black">
                      <a:alpha val="50000"/>
                    </a:prstClr>
                  </a:innerShdw>
                </a:effectLst>
              </a:rPr>
              <a:t>Project </a:t>
            </a:r>
            <a:r>
              <a:rPr lang="de-DE" sz="2200" dirty="0" err="1">
                <a:effectLst>
                  <a:innerShdw blurRad="63500" dist="50800" dir="13500000">
                    <a:prstClr val="black">
                      <a:alpha val="50000"/>
                    </a:prstClr>
                  </a:innerShdw>
                </a:effectLst>
              </a:rPr>
              <a:t>is</a:t>
            </a:r>
            <a:r>
              <a:rPr lang="de-DE" sz="2200" dirty="0">
                <a:effectLst>
                  <a:innerShdw blurRad="63500" dist="50800" dir="13500000">
                    <a:prstClr val="black">
                      <a:alpha val="50000"/>
                    </a:prstClr>
                  </a:innerShdw>
                </a:effectLst>
              </a:rPr>
              <a:t> </a:t>
            </a:r>
            <a:r>
              <a:rPr lang="de-DE" sz="2200" dirty="0" err="1">
                <a:effectLst>
                  <a:innerShdw blurRad="63500" dist="50800" dir="13500000">
                    <a:prstClr val="black">
                      <a:alpha val="50000"/>
                    </a:prstClr>
                  </a:innerShdw>
                </a:effectLst>
              </a:rPr>
              <a:t>extended</a:t>
            </a:r>
            <a:r>
              <a:rPr lang="de-DE" sz="2200" dirty="0">
                <a:effectLst>
                  <a:innerShdw blurRad="63500" dist="50800" dir="13500000">
                    <a:prstClr val="black">
                      <a:alpha val="50000"/>
                    </a:prstClr>
                  </a:innerShdw>
                </a:effectLst>
              </a:rPr>
              <a:t> </a:t>
            </a:r>
            <a:r>
              <a:rPr lang="de-DE" sz="2200" dirty="0" err="1">
                <a:effectLst>
                  <a:innerShdw blurRad="63500" dist="50800" dir="13500000">
                    <a:prstClr val="black">
                      <a:alpha val="50000"/>
                    </a:prstClr>
                  </a:innerShdw>
                </a:effectLst>
              </a:rPr>
              <a:t>over</a:t>
            </a:r>
            <a:r>
              <a:rPr lang="de-DE" sz="2200" dirty="0">
                <a:effectLst>
                  <a:innerShdw blurRad="63500" dist="50800" dir="13500000">
                    <a:prstClr val="black">
                      <a:alpha val="50000"/>
                    </a:prstClr>
                  </a:innerShdw>
                </a:effectLst>
              </a:rPr>
              <a:t> </a:t>
            </a:r>
            <a:r>
              <a:rPr lang="de-DE" sz="2200" dirty="0" err="1">
                <a:effectLst>
                  <a:innerShdw blurRad="63500" dist="50800" dir="13500000">
                    <a:prstClr val="black">
                      <a:alpha val="50000"/>
                    </a:prstClr>
                  </a:innerShdw>
                </a:effectLst>
              </a:rPr>
              <a:t>two</a:t>
            </a:r>
            <a:r>
              <a:rPr lang="de-DE" sz="2200" dirty="0">
                <a:effectLst>
                  <a:innerShdw blurRad="63500" dist="50800" dir="13500000">
                    <a:prstClr val="black">
                      <a:alpha val="50000"/>
                    </a:prstClr>
                  </a:innerShdw>
                </a:effectLst>
              </a:rPr>
              <a:t> </a:t>
            </a:r>
            <a:r>
              <a:rPr lang="de-DE" sz="2200" dirty="0" err="1">
                <a:effectLst>
                  <a:innerShdw blurRad="63500" dist="50800" dir="13500000">
                    <a:prstClr val="black">
                      <a:alpha val="50000"/>
                    </a:prstClr>
                  </a:innerShdw>
                </a:effectLst>
              </a:rPr>
              <a:t>strategic</a:t>
            </a:r>
            <a:r>
              <a:rPr lang="de-DE" sz="2200" dirty="0">
                <a:effectLst>
                  <a:innerShdw blurRad="63500" dist="50800" dir="13500000">
                    <a:prstClr val="black">
                      <a:alpha val="50000"/>
                    </a:prstClr>
                  </a:innerShdw>
                </a:effectLst>
              </a:rPr>
              <a:t> </a:t>
            </a:r>
            <a:r>
              <a:rPr lang="de-DE" sz="2200" dirty="0" err="1">
                <a:effectLst>
                  <a:innerShdw blurRad="63500" dist="50800" dir="13500000">
                    <a:prstClr val="black">
                      <a:alpha val="50000"/>
                    </a:prstClr>
                  </a:innerShdw>
                </a:effectLst>
              </a:rPr>
              <a:t>planning</a:t>
            </a:r>
            <a:r>
              <a:rPr lang="de-DE" sz="2200" dirty="0">
                <a:effectLst>
                  <a:innerShdw blurRad="63500" dist="50800" dir="13500000">
                    <a:prstClr val="black">
                      <a:alpha val="50000"/>
                    </a:prstClr>
                  </a:innerShdw>
                </a:effectLst>
              </a:rPr>
              <a:t> </a:t>
            </a:r>
            <a:r>
              <a:rPr lang="de-DE" sz="2200" dirty="0" err="1">
                <a:effectLst>
                  <a:innerShdw blurRad="63500" dist="50800" dir="13500000">
                    <a:prstClr val="black">
                      <a:alpha val="50000"/>
                    </a:prstClr>
                  </a:innerShdw>
                </a:effectLst>
              </a:rPr>
              <a:t>periods</a:t>
            </a:r>
            <a:r>
              <a:rPr lang="de-DE" sz="2200" dirty="0">
                <a:effectLst>
                  <a:innerShdw blurRad="63500" dist="50800" dir="13500000">
                    <a:prstClr val="black">
                      <a:alpha val="50000"/>
                    </a:prstClr>
                  </a:innerShdw>
                </a:effectLst>
              </a:rPr>
              <a:t>, </a:t>
            </a:r>
            <a:r>
              <a:rPr lang="de-DE" sz="2200" dirty="0" err="1">
                <a:effectLst>
                  <a:innerShdw blurRad="63500" dist="50800" dir="13500000">
                    <a:prstClr val="black">
                      <a:alpha val="50000"/>
                    </a:prstClr>
                  </a:innerShdw>
                </a:effectLst>
              </a:rPr>
              <a:t>till</a:t>
            </a:r>
            <a:r>
              <a:rPr lang="de-DE" sz="2200" dirty="0">
                <a:effectLst>
                  <a:innerShdw blurRad="63500" dist="50800" dir="13500000">
                    <a:prstClr val="black">
                      <a:alpha val="50000"/>
                    </a:prstClr>
                  </a:innerShdw>
                </a:effectLst>
              </a:rPr>
              <a:t> 2036</a:t>
            </a:r>
            <a:r>
              <a:rPr lang="de-DE" sz="2200" dirty="0" smtClean="0">
                <a:effectLst>
                  <a:innerShdw blurRad="63500" dist="50800" dir="13500000">
                    <a:prstClr val="black">
                      <a:alpha val="50000"/>
                    </a:prstClr>
                  </a:innerShdw>
                </a:effectLst>
              </a:rPr>
              <a:t>.</a:t>
            </a:r>
          </a:p>
          <a:p>
            <a:pPr>
              <a:buFont typeface="Wingdings" charset="2"/>
              <a:buChar char="q"/>
            </a:pPr>
            <a:r>
              <a:rPr lang="de-DE" sz="2200" dirty="0" err="1" smtClean="0">
                <a:effectLst>
                  <a:innerShdw blurRad="63500" dist="50800" dir="13500000">
                    <a:prstClr val="black">
                      <a:alpha val="50000"/>
                    </a:prstClr>
                  </a:innerShdw>
                </a:effectLst>
              </a:rPr>
              <a:t>Estimated</a:t>
            </a:r>
            <a:r>
              <a:rPr lang="de-DE" sz="2200" dirty="0" smtClean="0">
                <a:effectLst>
                  <a:innerShdw blurRad="63500" dist="50800" dir="13500000">
                    <a:prstClr val="black">
                      <a:alpha val="50000"/>
                    </a:prstClr>
                  </a:innerShdw>
                </a:effectLst>
              </a:rPr>
              <a:t> </a:t>
            </a:r>
            <a:r>
              <a:rPr lang="de-DE" sz="2200" dirty="0" err="1" smtClean="0">
                <a:effectLst>
                  <a:innerShdw blurRad="63500" dist="50800" dir="13500000">
                    <a:prstClr val="black">
                      <a:alpha val="50000"/>
                    </a:prstClr>
                  </a:innerShdw>
                </a:effectLst>
              </a:rPr>
              <a:t>construction</a:t>
            </a:r>
            <a:r>
              <a:rPr lang="de-DE" sz="2200" dirty="0" smtClean="0">
                <a:effectLst>
                  <a:innerShdw blurRad="63500" dist="50800" dir="13500000">
                    <a:prstClr val="black">
                      <a:alpha val="50000"/>
                    </a:prstClr>
                  </a:innerShdw>
                </a:effectLst>
              </a:rPr>
              <a:t> </a:t>
            </a:r>
            <a:r>
              <a:rPr lang="de-DE" sz="2200" dirty="0" err="1" smtClean="0">
                <a:effectLst>
                  <a:innerShdw blurRad="63500" dist="50800" dir="13500000">
                    <a:prstClr val="black">
                      <a:alpha val="50000"/>
                    </a:prstClr>
                  </a:innerShdw>
                </a:effectLst>
              </a:rPr>
              <a:t>costs</a:t>
            </a:r>
            <a:r>
              <a:rPr lang="de-DE" sz="2200" dirty="0" smtClean="0">
                <a:effectLst>
                  <a:innerShdw blurRad="63500" dist="50800" dir="13500000">
                    <a:prstClr val="black">
                      <a:alpha val="50000"/>
                    </a:prstClr>
                  </a:innerShdw>
                </a:effectLst>
              </a:rPr>
              <a:t> (incl. </a:t>
            </a:r>
            <a:r>
              <a:rPr lang="de-DE" sz="2200" dirty="0" err="1" smtClean="0">
                <a:effectLst>
                  <a:innerShdw blurRad="63500" dist="50800" dir="13500000">
                    <a:prstClr val="black">
                      <a:alpha val="50000"/>
                    </a:prstClr>
                  </a:innerShdw>
                </a:effectLst>
              </a:rPr>
              <a:t>instrumentation</a:t>
            </a:r>
            <a:r>
              <a:rPr lang="de-DE" sz="2200" dirty="0" smtClean="0">
                <a:effectLst>
                  <a:innerShdw blurRad="63500" dist="50800" dir="13500000">
                    <a:prstClr val="black">
                      <a:alpha val="50000"/>
                    </a:prstClr>
                  </a:innerShdw>
                </a:effectLst>
              </a:rPr>
              <a:t>) - </a:t>
            </a:r>
            <a:r>
              <a:rPr lang="de-DE" sz="2200" dirty="0" err="1" smtClean="0">
                <a:effectLst>
                  <a:innerShdw blurRad="63500" dist="50800" dir="13500000">
                    <a:prstClr val="black">
                      <a:alpha val="50000"/>
                    </a:prstClr>
                  </a:innerShdw>
                </a:effectLst>
              </a:rPr>
              <a:t>about</a:t>
            </a:r>
            <a:r>
              <a:rPr lang="de-DE" sz="2200" dirty="0" smtClean="0">
                <a:effectLst>
                  <a:innerShdw blurRad="63500" dist="50800" dir="13500000">
                    <a:prstClr val="black">
                      <a:alpha val="50000"/>
                    </a:prstClr>
                  </a:innerShdw>
                </a:effectLst>
              </a:rPr>
              <a:t> 500M€</a:t>
            </a:r>
            <a:endParaRPr lang="de-DE" sz="2200" dirty="0">
              <a:effectLst>
                <a:innerShdw blurRad="63500" dist="50800" dir="13500000">
                  <a:prstClr val="black">
                    <a:alpha val="50000"/>
                  </a:prstClr>
                </a:innerShdw>
              </a:effectLst>
            </a:endParaRPr>
          </a:p>
        </p:txBody>
      </p:sp>
    </p:spTree>
    <p:extLst>
      <p:ext uri="{BB962C8B-B14F-4D97-AF65-F5344CB8AC3E}">
        <p14:creationId xmlns:p14="http://schemas.microsoft.com/office/powerpoint/2010/main" val="17733296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2438" y="5565963"/>
            <a:ext cx="8691562" cy="1187450"/>
          </a:xfrm>
        </p:spPr>
        <p:txBody>
          <a:bodyPr numCol="2">
            <a:normAutofit fontScale="92500" lnSpcReduction="20000"/>
          </a:bodyPr>
          <a:lstStyle/>
          <a:p>
            <a:pPr marL="174625" indent="-174625">
              <a:lnSpc>
                <a:spcPct val="110000"/>
              </a:lnSpc>
            </a:pPr>
            <a:r>
              <a:rPr lang="en-US" sz="1800" b="1" dirty="0"/>
              <a:t>Condensed matter physics</a:t>
            </a:r>
          </a:p>
          <a:p>
            <a:pPr marL="0" indent="0">
              <a:lnSpc>
                <a:spcPct val="110000"/>
              </a:lnSpc>
              <a:buNone/>
            </a:pPr>
            <a:r>
              <a:rPr lang="en-US" sz="1800" b="1" dirty="0"/>
              <a:t> </a:t>
            </a:r>
            <a:r>
              <a:rPr lang="en-US" sz="1800" b="1" dirty="0" smtClean="0"/>
              <a:t>  (</a:t>
            </a:r>
            <a:r>
              <a:rPr lang="en-US" sz="1800" b="1" dirty="0"/>
              <a:t>new materials, material design)</a:t>
            </a:r>
          </a:p>
          <a:p>
            <a:pPr marL="174625" indent="-174625">
              <a:lnSpc>
                <a:spcPct val="110000"/>
              </a:lnSpc>
            </a:pPr>
            <a:r>
              <a:rPr lang="en-US" sz="1800" b="1" dirty="0" smtClean="0"/>
              <a:t>Information </a:t>
            </a:r>
            <a:r>
              <a:rPr lang="en-US" sz="1800" b="1" dirty="0"/>
              <a:t>technologies </a:t>
            </a:r>
            <a:r>
              <a:rPr lang="en-US" sz="1800" b="1" dirty="0" smtClean="0"/>
              <a:t>(</a:t>
            </a:r>
            <a:r>
              <a:rPr lang="en-US" sz="1800" b="1" dirty="0" err="1" smtClean="0"/>
              <a:t>spintronics</a:t>
            </a:r>
            <a:r>
              <a:rPr lang="en-US" sz="1800" b="1" dirty="0" smtClean="0"/>
              <a:t>) </a:t>
            </a:r>
            <a:endParaRPr lang="en-US" sz="1800" b="1" dirty="0"/>
          </a:p>
          <a:p>
            <a:pPr marL="174625" indent="-174625">
              <a:lnSpc>
                <a:spcPct val="110000"/>
              </a:lnSpc>
            </a:pPr>
            <a:r>
              <a:rPr lang="en-US" sz="1800" b="1" dirty="0"/>
              <a:t>Fundamental physics</a:t>
            </a:r>
          </a:p>
          <a:p>
            <a:pPr marL="174625" indent="-174625">
              <a:lnSpc>
                <a:spcPct val="110000"/>
              </a:lnSpc>
            </a:pPr>
            <a:r>
              <a:rPr lang="en-US" sz="1800" b="1" dirty="0"/>
              <a:t>Life </a:t>
            </a:r>
            <a:r>
              <a:rPr lang="en-US" sz="1800" b="1" dirty="0" smtClean="0"/>
              <a:t>science: </a:t>
            </a:r>
            <a:r>
              <a:rPr lang="en-US" sz="1800" b="1" dirty="0"/>
              <a:t>Biophysics, </a:t>
            </a:r>
            <a:r>
              <a:rPr lang="en-US" sz="1800" b="1" dirty="0" smtClean="0"/>
              <a:t>Pharmacology and Medicine  </a:t>
            </a:r>
            <a:r>
              <a:rPr lang="mr-IN" sz="1800" b="1" dirty="0"/>
              <a:t>–</a:t>
            </a:r>
            <a:r>
              <a:rPr lang="en-US" sz="1800" b="1" dirty="0"/>
              <a:t> drug design and </a:t>
            </a:r>
            <a:r>
              <a:rPr lang="en-US" sz="1800" b="1" dirty="0" smtClean="0"/>
              <a:t>delivery</a:t>
            </a:r>
            <a:endParaRPr lang="en-US" sz="1800" b="1" dirty="0"/>
          </a:p>
          <a:p>
            <a:pPr marL="174625" indent="-174625">
              <a:lnSpc>
                <a:spcPct val="110000"/>
              </a:lnSpc>
            </a:pPr>
            <a:r>
              <a:rPr lang="en-US" sz="1800" b="1" dirty="0"/>
              <a:t>Engineering </a:t>
            </a:r>
          </a:p>
        </p:txBody>
      </p:sp>
      <p:pic>
        <p:nvPicPr>
          <p:cNvPr id="4" name="Picture 2" descr="Resize of Montage neu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6578"/>
            <a:ext cx="9128841" cy="50118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34C67714-5A9B-4255-9CB2-9871ED95AB31}"/>
              </a:ext>
            </a:extLst>
          </p:cNvPr>
          <p:cNvSpPr txBox="1"/>
          <p:nvPr/>
        </p:nvSpPr>
        <p:spPr>
          <a:xfrm>
            <a:off x="1848534" y="5035396"/>
            <a:ext cx="5863393"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rPr>
              <a:t>Neutron Science – critical applications in:</a:t>
            </a:r>
          </a:p>
        </p:txBody>
      </p:sp>
    </p:spTree>
    <p:extLst>
      <p:ext uri="{BB962C8B-B14F-4D97-AF65-F5344CB8AC3E}">
        <p14:creationId xmlns:p14="http://schemas.microsoft.com/office/powerpoint/2010/main" val="3348910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325601" y="979077"/>
            <a:ext cx="8579295" cy="1071760"/>
          </a:xfrm>
        </p:spPr>
        <p:txBody>
          <a:bodyPr>
            <a:noAutofit/>
          </a:bodyPr>
          <a:lstStyle/>
          <a:p>
            <a:r>
              <a:rPr lang="en-US" sz="2800" dirty="0" smtClean="0">
                <a:effectLst>
                  <a:outerShdw blurRad="38100" dist="38100" dir="2700000" algn="tl">
                    <a:srgbClr val="000000">
                      <a:alpha val="43137"/>
                    </a:srgbClr>
                  </a:outerShdw>
                </a:effectLst>
                <a:latin typeface="+mn-lt"/>
              </a:rPr>
              <a:t>Neutrons are enormously important </a:t>
            </a:r>
            <a:br>
              <a:rPr lang="en-US" sz="2800" dirty="0" smtClean="0">
                <a:effectLst>
                  <a:outerShdw blurRad="38100" dist="38100" dir="2700000" algn="tl">
                    <a:srgbClr val="000000">
                      <a:alpha val="43137"/>
                    </a:srgbClr>
                  </a:outerShdw>
                </a:effectLst>
                <a:latin typeface="+mn-lt"/>
              </a:rPr>
            </a:br>
            <a:r>
              <a:rPr lang="en-US" sz="2800" dirty="0" smtClean="0">
                <a:effectLst>
                  <a:outerShdw blurRad="38100" dist="38100" dir="2700000" algn="tl">
                    <a:srgbClr val="000000">
                      <a:alpha val="43137"/>
                    </a:srgbClr>
                  </a:outerShdw>
                </a:effectLst>
                <a:latin typeface="+mn-lt"/>
              </a:rPr>
              <a:t>for Condensed </a:t>
            </a:r>
            <a:r>
              <a:rPr lang="en-US" sz="2800" dirty="0">
                <a:effectLst>
                  <a:outerShdw blurRad="38100" dist="38100" dir="2700000" algn="tl">
                    <a:srgbClr val="000000">
                      <a:alpha val="43137"/>
                    </a:srgbClr>
                  </a:outerShdw>
                </a:effectLst>
                <a:latin typeface="+mn-lt"/>
              </a:rPr>
              <a:t>Matter </a:t>
            </a:r>
            <a:r>
              <a:rPr lang="en-US" sz="2800" dirty="0" smtClean="0">
                <a:effectLst>
                  <a:outerShdw blurRad="38100" dist="38100" dir="2700000" algn="tl">
                    <a:srgbClr val="000000">
                      <a:alpha val="43137"/>
                    </a:srgbClr>
                  </a:outerShdw>
                </a:effectLst>
                <a:latin typeface="+mn-lt"/>
              </a:rPr>
              <a:t>Physics</a:t>
            </a:r>
            <a:endParaRPr lang="en-CA" sz="2800" dirty="0">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2" name="Slide Number Placeholder 2">
            <a:extLst>
              <a:ext uri="{FF2B5EF4-FFF2-40B4-BE49-F238E27FC236}">
                <a16:creationId xmlns:a16="http://schemas.microsoft.com/office/drawing/2014/main" xmlns="" id="{C36B5AC0-1C96-46C1-B536-0C7D2AB8D68B}"/>
              </a:ext>
            </a:extLst>
          </p:cNvPr>
          <p:cNvSpPr>
            <a:spLocks noGrp="1"/>
          </p:cNvSpPr>
          <p:nvPr>
            <p:ph type="sldNum" sz="quarter" idx="4294967295"/>
          </p:nvPr>
        </p:nvSpPr>
        <p:spPr>
          <a:xfrm>
            <a:off x="7524328" y="6525344"/>
            <a:ext cx="1512024" cy="216024"/>
          </a:xfrm>
          <a:prstGeom prst="rect">
            <a:avLst/>
          </a:prstGeom>
        </p:spPr>
        <p:txBody>
          <a:bodyPr wrap="none"/>
          <a:lstStyle/>
          <a:p>
            <a:r>
              <a:rPr lang="en-CA" sz="1300" dirty="0">
                <a:solidFill>
                  <a:srgbClr val="87CCF3"/>
                </a:solidFill>
              </a:rPr>
              <a:t>p.</a:t>
            </a:r>
            <a:fld id="{B26D0A97-99EA-4F59-82E1-B6372FA01846}" type="slidenum">
              <a:rPr lang="en-CA" sz="1300" smtClean="0">
                <a:solidFill>
                  <a:srgbClr val="87CCF3"/>
                </a:solidFill>
              </a:rPr>
              <a:pPr/>
              <a:t>6</a:t>
            </a:fld>
            <a:endParaRPr lang="en-CA" sz="1300" dirty="0">
              <a:solidFill>
                <a:srgbClr val="87CCF3"/>
              </a:solidFill>
            </a:endParaRPr>
          </a:p>
        </p:txBody>
      </p:sp>
      <p:sp>
        <p:nvSpPr>
          <p:cNvPr id="6" name="Rectangle 3">
            <a:extLst>
              <a:ext uri="{FF2B5EF4-FFF2-40B4-BE49-F238E27FC236}">
                <a16:creationId xmlns:a16="http://schemas.microsoft.com/office/drawing/2014/main" xmlns="" id="{3000BA9C-4871-4F48-88F0-C00330A6C4D8}"/>
              </a:ext>
            </a:extLst>
          </p:cNvPr>
          <p:cNvSpPr txBox="1">
            <a:spLocks noChangeArrowheads="1"/>
          </p:cNvSpPr>
          <p:nvPr/>
        </p:nvSpPr>
        <p:spPr>
          <a:xfrm>
            <a:off x="325601" y="2261941"/>
            <a:ext cx="8710751" cy="1938992"/>
          </a:xfrm>
          <a:prstGeom prst="rect">
            <a:avLst/>
          </a:prstGeom>
        </p:spPr>
        <p:txBody>
          <a:bodyPr wrap="square">
            <a:spAutoFit/>
          </a:bodyPr>
          <a:lstStyle/>
          <a:p>
            <a:pPr marL="342900" indent="-342900">
              <a:spcAft>
                <a:spcPts val="1200"/>
              </a:spcAft>
              <a:buFont typeface="Arial" panose="020B0604020202020204" pitchFamily="34" charset="0"/>
              <a:buChar char="•"/>
            </a:pPr>
            <a:r>
              <a:rPr lang="en-CA" sz="2000" b="1" dirty="0" smtClean="0">
                <a:effectLst>
                  <a:outerShdw blurRad="50800" dist="38100" dir="18900000" algn="bl" rotWithShape="0">
                    <a:prstClr val="black">
                      <a:alpha val="40000"/>
                    </a:prstClr>
                  </a:outerShdw>
                </a:effectLst>
                <a:ea typeface="+mn-ea"/>
              </a:rPr>
              <a:t>It explores </a:t>
            </a:r>
            <a:r>
              <a:rPr lang="en-CA" sz="2000" b="1" dirty="0">
                <a:effectLst>
                  <a:outerShdw blurRad="50800" dist="38100" dir="18900000" algn="bl" rotWithShape="0">
                    <a:prstClr val="black">
                      <a:alpha val="40000"/>
                    </a:prstClr>
                  </a:outerShdw>
                </a:effectLst>
                <a:ea typeface="+mn-ea"/>
              </a:rPr>
              <a:t>the fundamental properties of matter and their origins resulting </a:t>
            </a:r>
            <a:r>
              <a:rPr lang="en-CA" sz="2000" b="1" dirty="0" smtClean="0">
                <a:effectLst>
                  <a:outerShdw blurRad="50800" dist="38100" dir="18900000" algn="bl" rotWithShape="0">
                    <a:prstClr val="black">
                      <a:alpha val="40000"/>
                    </a:prstClr>
                  </a:outerShdw>
                </a:effectLst>
                <a:ea typeface="+mn-ea"/>
              </a:rPr>
              <a:t>from  the </a:t>
            </a:r>
            <a:r>
              <a:rPr lang="en-CA" sz="2000" b="1" dirty="0">
                <a:effectLst>
                  <a:outerShdw blurRad="50800" dist="38100" dir="18900000" algn="bl" rotWithShape="0">
                    <a:prstClr val="black">
                      <a:alpha val="40000"/>
                    </a:prstClr>
                  </a:outerShdw>
                </a:effectLst>
                <a:ea typeface="+mn-ea"/>
              </a:rPr>
              <a:t>interactions of a large number of atoms and electrons</a:t>
            </a:r>
          </a:p>
          <a:p>
            <a:pPr marL="342900" indent="-342900">
              <a:spcAft>
                <a:spcPts val="1200"/>
              </a:spcAft>
              <a:buFont typeface="Arial" panose="020B0604020202020204" pitchFamily="34" charset="0"/>
              <a:buChar char="•"/>
            </a:pPr>
            <a:r>
              <a:rPr lang="en-CA" sz="2000" b="1" dirty="0" smtClean="0">
                <a:effectLst>
                  <a:outerShdw blurRad="50800" dist="38100" dir="18900000" algn="bl" rotWithShape="0">
                    <a:prstClr val="black">
                      <a:alpha val="40000"/>
                    </a:prstClr>
                  </a:outerShdw>
                </a:effectLst>
                <a:ea typeface="+mn-ea"/>
              </a:rPr>
              <a:t>It explains the </a:t>
            </a:r>
            <a:r>
              <a:rPr lang="en-CA" sz="2000" b="1" dirty="0">
                <a:effectLst>
                  <a:outerShdw blurRad="50800" dist="38100" dir="18900000" algn="bl" rotWithShape="0">
                    <a:prstClr val="black">
                      <a:alpha val="40000"/>
                    </a:prstClr>
                  </a:outerShdw>
                </a:effectLst>
                <a:ea typeface="+mn-ea"/>
              </a:rPr>
              <a:t>material world around us</a:t>
            </a:r>
          </a:p>
          <a:p>
            <a:pPr marL="342900" indent="-342900">
              <a:spcAft>
                <a:spcPts val="1200"/>
              </a:spcAft>
              <a:buFont typeface="Arial" panose="020B0604020202020204" pitchFamily="34" charset="0"/>
              <a:buChar char="•"/>
            </a:pPr>
            <a:r>
              <a:rPr lang="en-CA" sz="2000" b="1" dirty="0" smtClean="0">
                <a:effectLst>
                  <a:outerShdw blurRad="50800" dist="38100" dir="18900000" algn="bl" rotWithShape="0">
                    <a:prstClr val="black">
                      <a:alpha val="40000"/>
                    </a:prstClr>
                  </a:outerShdw>
                </a:effectLst>
                <a:ea typeface="+mn-ea"/>
              </a:rPr>
              <a:t>It is the </a:t>
            </a:r>
            <a:r>
              <a:rPr lang="en-CA" sz="2000" b="1" dirty="0">
                <a:effectLst>
                  <a:outerShdw blurRad="50800" dist="38100" dir="18900000" algn="bl" rotWithShape="0">
                    <a:prstClr val="black">
                      <a:alpha val="40000"/>
                    </a:prstClr>
                  </a:outerShdw>
                </a:effectLst>
                <a:ea typeface="+mn-ea"/>
              </a:rPr>
              <a:t>broadest field of physics, interconnecting the physics with chemistry, </a:t>
            </a:r>
            <a:r>
              <a:rPr lang="en-CA" sz="2000" b="1" dirty="0" smtClean="0">
                <a:effectLst>
                  <a:outerShdw blurRad="50800" dist="38100" dir="18900000" algn="bl" rotWithShape="0">
                    <a:prstClr val="black">
                      <a:alpha val="40000"/>
                    </a:prstClr>
                  </a:outerShdw>
                </a:effectLst>
                <a:ea typeface="+mn-ea"/>
              </a:rPr>
              <a:t>      biology</a:t>
            </a:r>
            <a:r>
              <a:rPr lang="en-CA" sz="2000" b="1" dirty="0">
                <a:effectLst>
                  <a:outerShdw blurRad="50800" dist="38100" dir="18900000" algn="bl" rotWithShape="0">
                    <a:prstClr val="black">
                      <a:alpha val="40000"/>
                    </a:prstClr>
                  </a:outerShdw>
                </a:effectLst>
                <a:ea typeface="+mn-ea"/>
              </a:rPr>
              <a:t>, geology, and astronomy, as well as nearly all fields of engineering</a:t>
            </a:r>
            <a:endParaRPr lang="en-US" sz="2000" b="1" dirty="0">
              <a:effectLst>
                <a:outerShdw blurRad="50800" dist="38100" dir="18900000" algn="bl" rotWithShape="0">
                  <a:prstClr val="black">
                    <a:alpha val="40000"/>
                  </a:prstClr>
                </a:outerShdw>
              </a:effectLst>
              <a:ea typeface="+mn-ea"/>
            </a:endParaRPr>
          </a:p>
        </p:txBody>
      </p:sp>
    </p:spTree>
    <p:extLst>
      <p:ext uri="{BB962C8B-B14F-4D97-AF65-F5344CB8AC3E}">
        <p14:creationId xmlns:p14="http://schemas.microsoft.com/office/powerpoint/2010/main" val="946528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775889" y="3636183"/>
            <a:ext cx="285874" cy="169177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5053" y="-120727"/>
            <a:ext cx="8229600" cy="700636"/>
          </a:xfrm>
        </p:spPr>
        <p:txBody>
          <a:bodyPr>
            <a:normAutofit/>
          </a:bodyPr>
          <a:lstStyle/>
          <a:p>
            <a:r>
              <a:rPr lang="en-GB" sz="3200" u="sng" dirty="0">
                <a:solidFill>
                  <a:srgbClr val="0000FF"/>
                </a:solidFill>
              </a:rPr>
              <a:t>Neutrons</a:t>
            </a:r>
            <a:r>
              <a:rPr lang="en-GB" sz="3200" u="sng" dirty="0">
                <a:solidFill>
                  <a:srgbClr val="FF0000"/>
                </a:solidFill>
              </a:rPr>
              <a:t> </a:t>
            </a:r>
            <a:r>
              <a:rPr lang="en-GB" sz="3200" u="sng" dirty="0"/>
              <a:t>vs</a:t>
            </a:r>
            <a:r>
              <a:rPr lang="en-GB" sz="3200" u="sng" dirty="0">
                <a:solidFill>
                  <a:srgbClr val="FF0000"/>
                </a:solidFill>
              </a:rPr>
              <a:t>. X-rays</a:t>
            </a:r>
          </a:p>
        </p:txBody>
      </p:sp>
      <p:sp>
        <p:nvSpPr>
          <p:cNvPr id="3" name="Content Placeholder 2"/>
          <p:cNvSpPr>
            <a:spLocks noGrp="1"/>
          </p:cNvSpPr>
          <p:nvPr>
            <p:ph idx="1"/>
          </p:nvPr>
        </p:nvSpPr>
        <p:spPr>
          <a:xfrm>
            <a:off x="157170" y="847511"/>
            <a:ext cx="4598548" cy="1015663"/>
          </a:xfrm>
        </p:spPr>
        <p:txBody>
          <a:bodyPr>
            <a:noAutofit/>
          </a:bodyPr>
          <a:lstStyle/>
          <a:p>
            <a:pPr marL="273050" indent="-273050">
              <a:buFont typeface="Wingdings" charset="2"/>
              <a:buChar char="Ø"/>
            </a:pPr>
            <a:r>
              <a:rPr lang="en-GB" sz="2000" b="1" dirty="0" smtClean="0">
                <a:effectLst>
                  <a:outerShdw blurRad="38100" dist="38100" dir="2700000" algn="tl">
                    <a:srgbClr val="000000">
                      <a:alpha val="43137"/>
                    </a:srgbClr>
                  </a:outerShdw>
                </a:effectLst>
              </a:rPr>
              <a:t>Neutron scattering - </a:t>
            </a:r>
            <a:r>
              <a:rPr lang="en-GB" sz="2000" b="1" dirty="0">
                <a:effectLst>
                  <a:outerShdw blurRad="38100" dist="38100" dir="2700000" algn="tl">
                    <a:srgbClr val="000000">
                      <a:alpha val="43137"/>
                    </a:srgbClr>
                  </a:outerShdw>
                </a:effectLst>
              </a:rPr>
              <a:t>no systematic A(Z) </a:t>
            </a:r>
            <a:r>
              <a:rPr lang="en-GB" sz="2000" b="1" dirty="0" smtClean="0">
                <a:effectLst>
                  <a:outerShdw blurRad="38100" dist="38100" dir="2700000" algn="tl">
                    <a:srgbClr val="000000">
                      <a:alpha val="43137"/>
                    </a:srgbClr>
                  </a:outerShdw>
                </a:effectLst>
              </a:rPr>
              <a:t>dependence =&gt; </a:t>
            </a:r>
            <a:r>
              <a:rPr lang="en-GB" sz="2000" b="1" dirty="0">
                <a:effectLst>
                  <a:outerShdw blurRad="38100" dist="38100" dir="2700000" algn="tl">
                    <a:srgbClr val="000000">
                      <a:alpha val="43137"/>
                    </a:srgbClr>
                  </a:outerShdw>
                </a:effectLst>
              </a:rPr>
              <a:t>light elements are not masked by heavy ones</a:t>
            </a:r>
          </a:p>
        </p:txBody>
      </p:sp>
      <p:grpSp>
        <p:nvGrpSpPr>
          <p:cNvPr id="5" name="Group 4"/>
          <p:cNvGrpSpPr/>
          <p:nvPr/>
        </p:nvGrpSpPr>
        <p:grpSpPr>
          <a:xfrm>
            <a:off x="4922455" y="799146"/>
            <a:ext cx="4069718" cy="2372411"/>
            <a:chOff x="177799" y="3593283"/>
            <a:chExt cx="4229101" cy="2617633"/>
          </a:xfrm>
        </p:grpSpPr>
        <p:pic>
          <p:nvPicPr>
            <p:cNvPr id="14" name="Picture 13"/>
            <p:cNvPicPr>
              <a:picLocks noChangeAspect="1"/>
            </p:cNvPicPr>
            <p:nvPr/>
          </p:nvPicPr>
          <p:blipFill>
            <a:blip r:embed="rId2"/>
            <a:stretch>
              <a:fillRect/>
            </a:stretch>
          </p:blipFill>
          <p:spPr>
            <a:xfrm>
              <a:off x="177799" y="4043269"/>
              <a:ext cx="4229101" cy="1794062"/>
            </a:xfrm>
            <a:prstGeom prst="rect">
              <a:avLst/>
            </a:prstGeom>
          </p:spPr>
        </p:pic>
        <p:sp>
          <p:nvSpPr>
            <p:cNvPr id="17" name="TextBox 16"/>
            <p:cNvSpPr txBox="1"/>
            <p:nvPr/>
          </p:nvSpPr>
          <p:spPr>
            <a:xfrm>
              <a:off x="523152" y="3593283"/>
              <a:ext cx="3793747" cy="407508"/>
            </a:xfrm>
            <a:prstGeom prst="rect">
              <a:avLst/>
            </a:prstGeom>
            <a:noFill/>
          </p:spPr>
          <p:txBody>
            <a:bodyPr wrap="none" rtlCol="0">
              <a:spAutoFit/>
            </a:bodyPr>
            <a:lstStyle/>
            <a:p>
              <a:r>
                <a:rPr lang="en-GB" b="1" u="sng" dirty="0"/>
                <a:t>X-ray and neutron scattering power</a:t>
              </a:r>
            </a:p>
          </p:txBody>
        </p:sp>
        <p:sp>
          <p:nvSpPr>
            <p:cNvPr id="19" name="TextBox 18"/>
            <p:cNvSpPr txBox="1"/>
            <p:nvPr/>
          </p:nvSpPr>
          <p:spPr>
            <a:xfrm>
              <a:off x="203199" y="4671198"/>
              <a:ext cx="2346612" cy="407508"/>
            </a:xfrm>
            <a:prstGeom prst="rect">
              <a:avLst/>
            </a:prstGeom>
            <a:noFill/>
          </p:spPr>
          <p:txBody>
            <a:bodyPr wrap="none" rtlCol="0">
              <a:spAutoFit/>
            </a:bodyPr>
            <a:lstStyle/>
            <a:p>
              <a:r>
                <a:rPr lang="en-GB" b="1" i="1" dirty="0">
                  <a:solidFill>
                    <a:srgbClr val="FF0000"/>
                  </a:solidFill>
                </a:rPr>
                <a:t>X-rays: scattering </a:t>
              </a:r>
              <a:r>
                <a:rPr lang="en-US" b="1" i="1" dirty="0">
                  <a:solidFill>
                    <a:srgbClr val="FF0000"/>
                  </a:solidFill>
                  <a:sym typeface="Symbol"/>
                </a:rPr>
                <a:t></a:t>
              </a:r>
              <a:r>
                <a:rPr lang="en-US" b="1" i="1" dirty="0">
                  <a:solidFill>
                    <a:srgbClr val="FF0000"/>
                  </a:solidFill>
                </a:rPr>
                <a:t> </a:t>
              </a:r>
              <a:r>
                <a:rPr lang="en-GB" b="1" i="1" dirty="0">
                  <a:solidFill>
                    <a:srgbClr val="FF0000"/>
                  </a:solidFill>
                </a:rPr>
                <a:t>Z </a:t>
              </a:r>
            </a:p>
          </p:txBody>
        </p:sp>
        <p:sp>
          <p:nvSpPr>
            <p:cNvPr id="20" name="TextBox 19"/>
            <p:cNvSpPr txBox="1"/>
            <p:nvPr/>
          </p:nvSpPr>
          <p:spPr>
            <a:xfrm>
              <a:off x="203199" y="5803408"/>
              <a:ext cx="3256611" cy="407508"/>
            </a:xfrm>
            <a:prstGeom prst="rect">
              <a:avLst/>
            </a:prstGeom>
            <a:noFill/>
          </p:spPr>
          <p:txBody>
            <a:bodyPr wrap="none" rtlCol="0">
              <a:spAutoFit/>
            </a:bodyPr>
            <a:lstStyle/>
            <a:p>
              <a:r>
                <a:rPr lang="en-GB" b="1" i="1" dirty="0">
                  <a:solidFill>
                    <a:srgbClr val="0000FF"/>
                  </a:solidFill>
                </a:rPr>
                <a:t>Neutrons:  irregular scattering</a:t>
              </a:r>
            </a:p>
          </p:txBody>
        </p:sp>
      </p:grpSp>
      <p:sp>
        <p:nvSpPr>
          <p:cNvPr id="6" name="Rectangle 5"/>
          <p:cNvSpPr/>
          <p:nvPr/>
        </p:nvSpPr>
        <p:spPr>
          <a:xfrm>
            <a:off x="157170" y="2214478"/>
            <a:ext cx="4485020" cy="1015663"/>
          </a:xfrm>
          <a:prstGeom prst="rect">
            <a:avLst/>
          </a:prstGeom>
        </p:spPr>
        <p:txBody>
          <a:bodyPr wrap="square">
            <a:spAutoFit/>
          </a:bodyPr>
          <a:lstStyle/>
          <a:p>
            <a:pPr algn="ctr"/>
            <a:r>
              <a:rPr lang="en-GB" sz="2000" b="1" dirty="0">
                <a:effectLst>
                  <a:outerShdw blurRad="38100" dist="38100" dir="2700000" algn="tl">
                    <a:srgbClr val="000000">
                      <a:alpha val="43137"/>
                    </a:srgbClr>
                  </a:outerShdw>
                </a:effectLst>
              </a:rPr>
              <a:t>H</a:t>
            </a:r>
            <a:r>
              <a:rPr lang="en-GB" sz="2000" b="1" baseline="30000" dirty="0">
                <a:effectLst>
                  <a:outerShdw blurRad="38100" dist="38100" dir="2700000" algn="tl">
                    <a:srgbClr val="000000">
                      <a:alpha val="43137"/>
                    </a:srgbClr>
                  </a:outerShdw>
                </a:effectLst>
              </a:rPr>
              <a:t>+ </a:t>
            </a:r>
            <a:r>
              <a:rPr lang="en-GB" sz="2000" b="1" dirty="0">
                <a:effectLst>
                  <a:outerShdw blurRad="38100" dist="38100" dir="2700000" algn="tl">
                    <a:srgbClr val="000000">
                      <a:alpha val="43137"/>
                    </a:srgbClr>
                  </a:outerShdw>
                </a:effectLst>
              </a:rPr>
              <a:t>is not visible for X-rays at the background of heavier atoms</a:t>
            </a:r>
            <a:r>
              <a:rPr lang="en-GB" sz="2000" b="1" dirty="0" smtClean="0">
                <a:effectLst>
                  <a:outerShdw blurRad="38100" dist="38100" dir="2700000" algn="tl">
                    <a:srgbClr val="000000">
                      <a:alpha val="43137"/>
                    </a:srgbClr>
                  </a:outerShdw>
                </a:effectLst>
              </a:rPr>
              <a:t>,               </a:t>
            </a:r>
            <a:r>
              <a:rPr lang="en-GB" sz="2000" b="1" dirty="0">
                <a:effectLst>
                  <a:outerShdw blurRad="38100" dist="38100" dir="2700000" algn="tl">
                    <a:srgbClr val="000000">
                      <a:alpha val="43137"/>
                    </a:srgbClr>
                  </a:outerShdw>
                </a:effectLst>
              </a:rPr>
              <a:t>but very well visible for neutrons!</a:t>
            </a:r>
          </a:p>
        </p:txBody>
      </p:sp>
      <p:sp>
        <p:nvSpPr>
          <p:cNvPr id="7" name="Rectangle 6"/>
          <p:cNvSpPr/>
          <p:nvPr/>
        </p:nvSpPr>
        <p:spPr>
          <a:xfrm>
            <a:off x="7018362" y="1887608"/>
            <a:ext cx="503016" cy="11546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051206" y="2555369"/>
            <a:ext cx="503016" cy="11546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605404" y="5322209"/>
            <a:ext cx="7848901" cy="1323439"/>
          </a:xfrm>
          <a:prstGeom prst="rect">
            <a:avLst/>
          </a:prstGeom>
        </p:spPr>
        <p:txBody>
          <a:bodyPr wrap="square">
            <a:spAutoFit/>
          </a:bodyPr>
          <a:lstStyle/>
          <a:p>
            <a:pPr marL="361950" indent="-361950">
              <a:buFont typeface="Wingdings" charset="2"/>
              <a:buChar char="Ø"/>
            </a:pPr>
            <a:r>
              <a:rPr lang="en-GB" sz="2000" b="1" dirty="0">
                <a:effectLst>
                  <a:outerShdw blurRad="38100" dist="38100" dir="2700000" algn="tl">
                    <a:srgbClr val="000000">
                      <a:alpha val="43137"/>
                    </a:srgbClr>
                  </a:outerShdw>
                </a:effectLst>
              </a:rPr>
              <a:t>Neutron energies:  </a:t>
            </a:r>
            <a:r>
              <a:rPr lang="en-US" sz="2000" b="1" i="1" u="sng" dirty="0" err="1">
                <a:solidFill>
                  <a:srgbClr val="FF0000"/>
                </a:solidFill>
                <a:effectLst>
                  <a:outerShdw blurRad="38100" dist="38100" dir="2700000" algn="tl">
                    <a:srgbClr val="000000">
                      <a:alpha val="43137"/>
                    </a:srgbClr>
                  </a:outerShdw>
                </a:effectLst>
              </a:rPr>
              <a:t>kT</a:t>
            </a:r>
            <a:r>
              <a:rPr lang="en-US" sz="2000" b="1" i="1" u="sng" baseline="-25000" dirty="0" err="1">
                <a:solidFill>
                  <a:srgbClr val="FF0000"/>
                </a:solidFill>
                <a:effectLst>
                  <a:outerShdw blurRad="38100" dist="38100" dir="2700000" algn="tl">
                    <a:srgbClr val="000000">
                      <a:alpha val="43137"/>
                    </a:srgbClr>
                  </a:outerShdw>
                </a:effectLst>
              </a:rPr>
              <a:t>room</a:t>
            </a:r>
            <a:r>
              <a:rPr lang="en-US" sz="2000" b="1" dirty="0">
                <a:solidFill>
                  <a:srgbClr val="FF0000"/>
                </a:solidFill>
                <a:effectLst>
                  <a:outerShdw blurRad="38100" dist="38100" dir="2700000" algn="tl">
                    <a:srgbClr val="000000">
                      <a:alpha val="43137"/>
                    </a:srgbClr>
                  </a:outerShdw>
                </a:effectLst>
              </a:rPr>
              <a:t>≈ 0.01eV</a:t>
            </a:r>
            <a:r>
              <a:rPr lang="en-GB" sz="2000" b="1" dirty="0">
                <a:effectLst>
                  <a:outerShdw blurRad="38100" dist="38100" dir="2700000" algn="tl">
                    <a:srgbClr val="000000">
                      <a:alpha val="43137"/>
                    </a:srgbClr>
                  </a:outerShdw>
                </a:effectLst>
              </a:rPr>
              <a:t> (</a:t>
            </a:r>
            <a:r>
              <a:rPr lang="en-GB" sz="2000" b="1" dirty="0">
                <a:solidFill>
                  <a:srgbClr val="000000"/>
                </a:solidFill>
                <a:effectLst>
                  <a:outerShdw blurRad="38100" dist="38100" dir="2700000" algn="tl">
                    <a:srgbClr val="000000">
                      <a:alpha val="43137"/>
                    </a:srgbClr>
                  </a:outerShdw>
                </a:effectLst>
              </a:rPr>
              <a:t>cf. 10-100 k</a:t>
            </a:r>
            <a:r>
              <a:rPr lang="en-US" sz="2000" b="1" dirty="0" err="1">
                <a:solidFill>
                  <a:srgbClr val="000000"/>
                </a:solidFill>
                <a:effectLst>
                  <a:outerShdw blurRad="38100" dist="38100" dir="2700000" algn="tl">
                    <a:srgbClr val="000000">
                      <a:alpha val="43137"/>
                    </a:srgbClr>
                  </a:outerShdw>
                </a:effectLst>
              </a:rPr>
              <a:t>eV</a:t>
            </a:r>
            <a:r>
              <a:rPr lang="en-US" sz="2000" b="1" dirty="0">
                <a:solidFill>
                  <a:srgbClr val="000000"/>
                </a:solidFill>
                <a:effectLst>
                  <a:outerShdw blurRad="38100" dist="38100" dir="2700000" algn="tl">
                    <a:srgbClr val="000000">
                      <a:alpha val="43137"/>
                    </a:srgbClr>
                  </a:outerShdw>
                </a:effectLst>
              </a:rPr>
              <a:t> for </a:t>
            </a:r>
            <a:r>
              <a:rPr lang="en-GB" sz="2000" b="1" dirty="0">
                <a:solidFill>
                  <a:srgbClr val="000000"/>
                </a:solidFill>
                <a:effectLst>
                  <a:outerShdw blurRad="38100" dist="38100" dir="2700000" algn="tl">
                    <a:srgbClr val="000000">
                      <a:alpha val="43137"/>
                    </a:srgbClr>
                  </a:outerShdw>
                </a:effectLst>
              </a:rPr>
              <a:t>X-rays) </a:t>
            </a:r>
            <a:endParaRPr lang="en-GB" sz="2000" b="1" dirty="0" smtClean="0">
              <a:solidFill>
                <a:srgbClr val="000000"/>
              </a:solidFill>
              <a:effectLst>
                <a:outerShdw blurRad="38100" dist="38100" dir="2700000" algn="tl">
                  <a:srgbClr val="000000">
                    <a:alpha val="43137"/>
                  </a:srgbClr>
                </a:outerShdw>
              </a:effectLst>
            </a:endParaRPr>
          </a:p>
          <a:p>
            <a:r>
              <a:rPr lang="en-GB" sz="2000" b="1" dirty="0">
                <a:solidFill>
                  <a:srgbClr val="000000"/>
                </a:solidFill>
                <a:effectLst>
                  <a:outerShdw blurRad="38100" dist="38100" dir="2700000" algn="tl">
                    <a:srgbClr val="000000">
                      <a:alpha val="43137"/>
                    </a:srgbClr>
                  </a:outerShdw>
                </a:effectLst>
              </a:rPr>
              <a:t> </a:t>
            </a:r>
            <a:r>
              <a:rPr lang="en-GB" sz="2000" b="1" dirty="0" smtClean="0">
                <a:solidFill>
                  <a:srgbClr val="000000"/>
                </a:solidFill>
                <a:effectLst>
                  <a:outerShdw blurRad="38100" dist="38100" dir="2700000" algn="tl">
                    <a:srgbClr val="000000">
                      <a:alpha val="43137"/>
                    </a:srgbClr>
                  </a:outerShdw>
                </a:effectLst>
              </a:rPr>
              <a:t>     </a:t>
            </a:r>
            <a:r>
              <a:rPr lang="en-GB" sz="2000" b="1" dirty="0" smtClean="0">
                <a:solidFill>
                  <a:srgbClr val="000000"/>
                </a:solidFill>
                <a:effectLst>
                  <a:outerShdw blurRad="38100" dist="38100" dir="2700000" algn="tl">
                    <a:srgbClr val="000000">
                      <a:alpha val="43137"/>
                    </a:srgbClr>
                  </a:outerShdw>
                </a:effectLst>
              </a:rPr>
              <a:t>=</a:t>
            </a:r>
            <a:r>
              <a:rPr lang="en-GB" sz="2000" b="1" dirty="0">
                <a:solidFill>
                  <a:srgbClr val="000000"/>
                </a:solidFill>
                <a:effectLst>
                  <a:outerShdw blurRad="38100" dist="38100" dir="2700000" algn="tl">
                    <a:srgbClr val="000000">
                      <a:alpha val="43137"/>
                    </a:srgbClr>
                  </a:outerShdw>
                </a:effectLst>
              </a:rPr>
              <a:t>&gt; </a:t>
            </a:r>
            <a:r>
              <a:rPr lang="en-US" sz="2000" b="1" dirty="0">
                <a:effectLst>
                  <a:outerShdw blurRad="38100" dist="38100" dir="2700000" algn="tl">
                    <a:srgbClr val="000000">
                      <a:alpha val="43137"/>
                    </a:srgbClr>
                  </a:outerShdw>
                </a:effectLst>
              </a:rPr>
              <a:t>non-disturbing and non-destructive </a:t>
            </a:r>
            <a:r>
              <a:rPr lang="en-US" sz="2000" b="1" dirty="0" smtClean="0">
                <a:effectLst>
                  <a:outerShdw blurRad="38100" dist="38100" dir="2700000" algn="tl">
                    <a:srgbClr val="000000">
                      <a:alpha val="43137"/>
                    </a:srgbClr>
                  </a:outerShdw>
                </a:effectLst>
              </a:rPr>
              <a:t>probe; </a:t>
            </a:r>
          </a:p>
          <a:p>
            <a:r>
              <a:rPr lang="en-US" sz="2000" b="1" dirty="0" smtClean="0">
                <a:effectLst>
                  <a:outerShdw blurRad="38100" dist="38100" dir="2700000" algn="tl">
                    <a:srgbClr val="000000">
                      <a:alpha val="43137"/>
                    </a:srgbClr>
                  </a:outerShdw>
                </a:effectLst>
              </a:rPr>
              <a:t>      =&gt;</a:t>
            </a: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much more sensitive </a:t>
            </a:r>
            <a:r>
              <a:rPr lang="en-US" sz="2000" b="1" dirty="0" smtClean="0">
                <a:effectLst>
                  <a:outerShdw blurRad="38100" dist="38100" dir="2700000" algn="tl">
                    <a:srgbClr val="000000">
                      <a:alpha val="43137"/>
                    </a:srgbClr>
                  </a:outerShdw>
                </a:effectLst>
              </a:rPr>
              <a:t>to </a:t>
            </a:r>
            <a:r>
              <a:rPr lang="en-US" sz="2000" b="1" dirty="0">
                <a:effectLst>
                  <a:outerShdw blurRad="38100" dist="38100" dir="2700000" algn="tl">
                    <a:srgbClr val="000000">
                      <a:alpha val="43137"/>
                    </a:srgbClr>
                  </a:outerShdw>
                </a:effectLst>
              </a:rPr>
              <a:t>weak </a:t>
            </a:r>
            <a:r>
              <a:rPr lang="en-US" sz="2000" b="1" dirty="0" smtClean="0">
                <a:effectLst>
                  <a:outerShdw blurRad="38100" dist="38100" dir="2700000" algn="tl">
                    <a:srgbClr val="000000">
                      <a:alpha val="43137"/>
                    </a:srgbClr>
                  </a:outerShdw>
                </a:effectLst>
              </a:rPr>
              <a:t>and </a:t>
            </a:r>
            <a:r>
              <a:rPr lang="en-US" sz="2000" b="1" dirty="0">
                <a:effectLst>
                  <a:outerShdw blurRad="38100" dist="38100" dir="2700000" algn="tl">
                    <a:srgbClr val="000000">
                      <a:alpha val="43137"/>
                    </a:srgbClr>
                  </a:outerShdw>
                </a:effectLst>
              </a:rPr>
              <a:t>slow atomic motions.</a:t>
            </a:r>
          </a:p>
          <a:p>
            <a:pPr marL="361950" indent="-361950">
              <a:buFont typeface="Wingdings" charset="2"/>
              <a:buChar char="Ø"/>
            </a:pPr>
            <a:r>
              <a:rPr lang="en-US" sz="2000" b="1" dirty="0">
                <a:solidFill>
                  <a:srgbClr val="002060"/>
                </a:solidFill>
                <a:effectLst>
                  <a:outerShdw blurRad="38100" dist="38100" dir="2700000" algn="tl">
                    <a:srgbClr val="000000">
                      <a:alpha val="43137"/>
                    </a:srgbClr>
                  </a:outerShdw>
                </a:effectLst>
              </a:rPr>
              <a:t>Neutrons: isotopic contrast</a:t>
            </a:r>
            <a:r>
              <a:rPr lang="en-US" sz="2000" b="1" dirty="0" smtClean="0">
                <a:solidFill>
                  <a:srgbClr val="002060"/>
                </a:solidFill>
                <a:effectLst>
                  <a:outerShdw blurRad="38100" dist="38100" dir="2700000" algn="tl">
                    <a:srgbClr val="000000">
                      <a:alpha val="43137"/>
                    </a:srgbClr>
                  </a:outerShdw>
                </a:effectLst>
              </a:rPr>
              <a:t>! H/D difference </a:t>
            </a:r>
            <a:r>
              <a:rPr lang="mr-IN" sz="2000" b="1" dirty="0" smtClean="0">
                <a:solidFill>
                  <a:srgbClr val="002060"/>
                </a:solidFill>
                <a:effectLst>
                  <a:outerShdw blurRad="38100" dist="38100" dir="2700000" algn="tl">
                    <a:srgbClr val="000000">
                      <a:alpha val="43137"/>
                    </a:srgbClr>
                  </a:outerShdw>
                </a:effectLst>
              </a:rPr>
              <a:t>–</a:t>
            </a:r>
            <a:r>
              <a:rPr lang="en-US" sz="2000" b="1" dirty="0" smtClean="0">
                <a:solidFill>
                  <a:srgbClr val="002060"/>
                </a:solidFill>
                <a:effectLst>
                  <a:outerShdw blurRad="38100" dist="38100" dir="2700000" algn="tl">
                    <a:srgbClr val="000000">
                      <a:alpha val="43137"/>
                    </a:srgbClr>
                  </a:outerShdw>
                </a:effectLst>
              </a:rPr>
              <a:t> invaluable for </a:t>
            </a:r>
            <a:r>
              <a:rPr lang="en-US" sz="2000" b="1" dirty="0" smtClean="0">
                <a:solidFill>
                  <a:srgbClr val="002060"/>
                </a:solidFill>
                <a:effectLst>
                  <a:outerShdw blurRad="38100" dist="38100" dir="2700000" algn="tl">
                    <a:srgbClr val="000000">
                      <a:alpha val="43137"/>
                    </a:srgbClr>
                  </a:outerShdw>
                </a:effectLst>
              </a:rPr>
              <a:t>biology</a:t>
            </a:r>
            <a:r>
              <a:rPr lang="en-GB" sz="2000" dirty="0" smtClean="0"/>
              <a:t> </a:t>
            </a:r>
            <a:endParaRPr lang="en-US" sz="2000" b="1" dirty="0">
              <a:solidFill>
                <a:srgbClr val="002060"/>
              </a:solidFill>
              <a:effectLst>
                <a:outerShdw blurRad="38100" dist="38100" dir="2700000" algn="tl">
                  <a:srgbClr val="000000">
                    <a:alpha val="43137"/>
                  </a:srgbClr>
                </a:outerShdw>
              </a:effectLst>
            </a:endParaRPr>
          </a:p>
        </p:txBody>
      </p:sp>
      <p:sp>
        <p:nvSpPr>
          <p:cNvPr id="15" name="Down Arrow 14"/>
          <p:cNvSpPr/>
          <p:nvPr/>
        </p:nvSpPr>
        <p:spPr>
          <a:xfrm>
            <a:off x="2242097" y="1907612"/>
            <a:ext cx="339375" cy="35169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Группа 3">
            <a:extLst>
              <a:ext uri="{FF2B5EF4-FFF2-40B4-BE49-F238E27FC236}">
                <a16:creationId xmlns:a16="http://schemas.microsoft.com/office/drawing/2014/main" xmlns="" id="{5E2A6611-1193-4DCE-ACA7-A6529AE36E25}"/>
              </a:ext>
            </a:extLst>
          </p:cNvPr>
          <p:cNvGrpSpPr/>
          <p:nvPr/>
        </p:nvGrpSpPr>
        <p:grpSpPr>
          <a:xfrm>
            <a:off x="278052" y="3527339"/>
            <a:ext cx="8722849" cy="1681869"/>
            <a:chOff x="291208" y="3605052"/>
            <a:chExt cx="8722849" cy="1681869"/>
          </a:xfrm>
        </p:grpSpPr>
        <p:pic>
          <p:nvPicPr>
            <p:cNvPr id="35" name="Picture 34"/>
            <p:cNvPicPr>
              <a:picLocks noChangeAspect="1"/>
            </p:cNvPicPr>
            <p:nvPr/>
          </p:nvPicPr>
          <p:blipFill rotWithShape="1">
            <a:blip r:embed="rId3"/>
            <a:srcRect b="52150"/>
            <a:stretch/>
          </p:blipFill>
          <p:spPr>
            <a:xfrm>
              <a:off x="291208" y="3703889"/>
              <a:ext cx="3031067" cy="1583032"/>
            </a:xfrm>
            <a:prstGeom prst="rect">
              <a:avLst/>
            </a:prstGeom>
          </p:spPr>
        </p:pic>
        <p:sp>
          <p:nvSpPr>
            <p:cNvPr id="9" name="Rectangle 8"/>
            <p:cNvSpPr/>
            <p:nvPr/>
          </p:nvSpPr>
          <p:spPr>
            <a:xfrm>
              <a:off x="411636" y="3605052"/>
              <a:ext cx="8602421" cy="1583032"/>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3322274" y="3702802"/>
              <a:ext cx="4012057" cy="1477328"/>
            </a:xfrm>
            <a:prstGeom prst="rect">
              <a:avLst/>
            </a:prstGeom>
          </p:spPr>
          <p:txBody>
            <a:bodyPr wrap="square">
              <a:spAutoFit/>
            </a:bodyPr>
            <a:lstStyle/>
            <a:p>
              <a:pPr marL="179388" indent="-179388">
                <a:buFont typeface="Arial"/>
                <a:buChar char="•"/>
              </a:pPr>
              <a:r>
                <a:rPr lang="en-US" b="1" dirty="0">
                  <a:solidFill>
                    <a:srgbClr val="0000FF"/>
                  </a:solidFill>
                  <a:effectLst>
                    <a:outerShdw blurRad="38100" dist="38100" dir="2700000" algn="tl">
                      <a:srgbClr val="000000">
                        <a:alpha val="43137"/>
                      </a:srgbClr>
                    </a:outerShdw>
                  </a:effectLst>
                </a:rPr>
                <a:t>Neutron scattering clearly distinguish between neighboring atoms (for biology, particularly N, C and O</a:t>
              </a:r>
              <a:r>
                <a:rPr lang="en-US" b="1" dirty="0" smtClean="0">
                  <a:solidFill>
                    <a:srgbClr val="0000FF"/>
                  </a:solidFill>
                  <a:effectLst>
                    <a:outerShdw blurRad="38100" dist="38100" dir="2700000" algn="tl">
                      <a:srgbClr val="000000">
                        <a:alpha val="43137"/>
                      </a:srgbClr>
                    </a:outerShdw>
                  </a:effectLst>
                </a:rPr>
                <a:t>)</a:t>
              </a:r>
            </a:p>
            <a:p>
              <a:pPr marL="179388" indent="-179388">
                <a:buFont typeface="Arial"/>
                <a:buChar char="•"/>
              </a:pPr>
              <a:r>
                <a:rPr lang="en-US" b="1" dirty="0" smtClean="0">
                  <a:solidFill>
                    <a:srgbClr val="0000FF"/>
                  </a:solidFill>
                  <a:effectLst>
                    <a:outerShdw blurRad="38100" dist="38100" dir="2700000" algn="tl">
                      <a:srgbClr val="000000">
                        <a:alpha val="43137"/>
                      </a:srgbClr>
                    </a:outerShdw>
                  </a:effectLst>
                </a:rPr>
                <a:t> Refining structure of proteins                =&gt; drug design</a:t>
              </a:r>
              <a:endParaRPr lang="en-US" b="1" dirty="0">
                <a:solidFill>
                  <a:srgbClr val="0000FF"/>
                </a:solidFill>
                <a:effectLst>
                  <a:outerShdw blurRad="38100" dist="38100" dir="2700000" algn="tl">
                    <a:srgbClr val="000000">
                      <a:alpha val="43137"/>
                    </a:srgbClr>
                  </a:outerShdw>
                </a:effectLst>
              </a:endParaRPr>
            </a:p>
          </p:txBody>
        </p:sp>
        <p:pic>
          <p:nvPicPr>
            <p:cNvPr id="40" name="Picture 4" descr="File:L-Glutamine-zwitterion-3D-ball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8505" y="3886889"/>
              <a:ext cx="1845552" cy="10611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217802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Rectangle 25"/>
          <p:cNvSpPr/>
          <p:nvPr/>
        </p:nvSpPr>
        <p:spPr>
          <a:xfrm>
            <a:off x="600032" y="795710"/>
            <a:ext cx="4022379" cy="400110"/>
          </a:xfrm>
          <a:prstGeom prst="rect">
            <a:avLst/>
          </a:prstGeom>
          <a:noFill/>
        </p:spPr>
        <p:txBody>
          <a:bodyPr wrap="square">
            <a:spAutoFit/>
          </a:bodyPr>
          <a:lstStyle/>
          <a:p>
            <a:pPr>
              <a:buFont typeface="Wingdings" charset="2"/>
              <a:buChar char="Ø"/>
            </a:pPr>
            <a:r>
              <a:rPr lang="en-GB" sz="2000" dirty="0"/>
              <a:t>  H/D difference </a:t>
            </a:r>
            <a:r>
              <a:rPr lang="mr-IN" sz="2000" dirty="0"/>
              <a:t>–</a:t>
            </a:r>
            <a:r>
              <a:rPr lang="en-GB" sz="2000" dirty="0"/>
              <a:t> isotopic contrast  </a:t>
            </a:r>
          </a:p>
        </p:txBody>
      </p:sp>
      <p:grpSp>
        <p:nvGrpSpPr>
          <p:cNvPr id="6" name="Group 5"/>
          <p:cNvGrpSpPr/>
          <p:nvPr/>
        </p:nvGrpSpPr>
        <p:grpSpPr>
          <a:xfrm>
            <a:off x="241083" y="1277645"/>
            <a:ext cx="8790711" cy="3624069"/>
            <a:chOff x="76863" y="1176923"/>
            <a:chExt cx="8790711" cy="3624069"/>
          </a:xfrm>
        </p:grpSpPr>
        <p:sp>
          <p:nvSpPr>
            <p:cNvPr id="4" name="Rectangle 3"/>
            <p:cNvSpPr/>
            <p:nvPr/>
          </p:nvSpPr>
          <p:spPr>
            <a:xfrm>
              <a:off x="381000" y="3213966"/>
              <a:ext cx="609600" cy="227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3213966"/>
              <a:ext cx="609600" cy="227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00092" y="2423566"/>
              <a:ext cx="1671896" cy="646331"/>
            </a:xfrm>
            <a:prstGeom prst="rect">
              <a:avLst/>
            </a:prstGeom>
          </p:spPr>
          <p:txBody>
            <a:bodyPr wrap="square">
              <a:spAutoFit/>
            </a:bodyPr>
            <a:lstStyle/>
            <a:p>
              <a:pPr algn="ctr"/>
              <a:r>
                <a:rPr lang="en-GB" i="1" dirty="0"/>
                <a:t>H-</a:t>
              </a:r>
              <a:r>
                <a:rPr lang="en-GB" dirty="0"/>
                <a:t>protein  contrast match</a:t>
              </a:r>
            </a:p>
          </p:txBody>
        </p:sp>
        <p:grpSp>
          <p:nvGrpSpPr>
            <p:cNvPr id="17" name="Group 16"/>
            <p:cNvGrpSpPr/>
            <p:nvPr/>
          </p:nvGrpSpPr>
          <p:grpSpPr>
            <a:xfrm>
              <a:off x="177800" y="1346200"/>
              <a:ext cx="4193746" cy="3300904"/>
              <a:chOff x="177800" y="1797916"/>
              <a:chExt cx="4921221" cy="3873500"/>
            </a:xfrm>
          </p:grpSpPr>
          <p:sp>
            <p:nvSpPr>
              <p:cNvPr id="18" name="Rectangle 17"/>
              <p:cNvSpPr/>
              <p:nvPr/>
            </p:nvSpPr>
            <p:spPr>
              <a:xfrm>
                <a:off x="381000" y="3213966"/>
                <a:ext cx="609600" cy="227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81000" y="3213966"/>
                <a:ext cx="609600" cy="2274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stretch>
                <a:fillRect/>
              </a:stretch>
            </p:blipFill>
            <p:spPr>
              <a:xfrm>
                <a:off x="177800" y="1797916"/>
                <a:ext cx="4688469" cy="3873500"/>
              </a:xfrm>
              <a:prstGeom prst="rect">
                <a:avLst/>
              </a:prstGeom>
            </p:spPr>
          </p:pic>
          <p:sp>
            <p:nvSpPr>
              <p:cNvPr id="21" name="Rectangle 20"/>
              <p:cNvSpPr/>
              <p:nvPr/>
            </p:nvSpPr>
            <p:spPr>
              <a:xfrm>
                <a:off x="4482559" y="2703920"/>
                <a:ext cx="616462" cy="369332"/>
              </a:xfrm>
              <a:prstGeom prst="rect">
                <a:avLst/>
              </a:prstGeom>
            </p:spPr>
            <p:txBody>
              <a:bodyPr wrap="none">
                <a:spAutoFit/>
              </a:bodyPr>
              <a:lstStyle/>
              <a:p>
                <a:r>
                  <a:rPr lang="en-GB" b="1" dirty="0">
                    <a:solidFill>
                      <a:srgbClr val="0000FF"/>
                    </a:solidFill>
                  </a:rPr>
                  <a:t> D</a:t>
                </a:r>
                <a:r>
                  <a:rPr lang="en-GB" b="1" baseline="-25000" dirty="0">
                    <a:solidFill>
                      <a:srgbClr val="0000FF"/>
                    </a:solidFill>
                  </a:rPr>
                  <a:t>2</a:t>
                </a:r>
                <a:r>
                  <a:rPr lang="en-GB" b="1" dirty="0">
                    <a:solidFill>
                      <a:srgbClr val="0000FF"/>
                    </a:solidFill>
                  </a:rPr>
                  <a:t>O </a:t>
                </a:r>
                <a:endParaRPr lang="en-US" b="1" dirty="0">
                  <a:solidFill>
                    <a:srgbClr val="0000FF"/>
                  </a:solidFill>
                </a:endParaRPr>
              </a:p>
            </p:txBody>
          </p:sp>
          <p:sp>
            <p:nvSpPr>
              <p:cNvPr id="22" name="Rectangle 21"/>
              <p:cNvSpPr/>
              <p:nvPr/>
            </p:nvSpPr>
            <p:spPr>
              <a:xfrm>
                <a:off x="189370" y="4925975"/>
                <a:ext cx="620683" cy="369332"/>
              </a:xfrm>
              <a:prstGeom prst="rect">
                <a:avLst/>
              </a:prstGeom>
            </p:spPr>
            <p:txBody>
              <a:bodyPr wrap="none">
                <a:spAutoFit/>
              </a:bodyPr>
              <a:lstStyle/>
              <a:p>
                <a:r>
                  <a:rPr lang="en-GB" b="1" dirty="0"/>
                  <a:t> </a:t>
                </a:r>
                <a:r>
                  <a:rPr lang="en-GB" b="1" dirty="0">
                    <a:solidFill>
                      <a:srgbClr val="0000FF"/>
                    </a:solidFill>
                  </a:rPr>
                  <a:t>H</a:t>
                </a:r>
                <a:r>
                  <a:rPr lang="en-GB" b="1" baseline="-25000" dirty="0">
                    <a:solidFill>
                      <a:srgbClr val="0000FF"/>
                    </a:solidFill>
                  </a:rPr>
                  <a:t>2</a:t>
                </a:r>
                <a:r>
                  <a:rPr lang="en-GB" b="1" dirty="0">
                    <a:solidFill>
                      <a:srgbClr val="0000FF"/>
                    </a:solidFill>
                  </a:rPr>
                  <a:t>O </a:t>
                </a:r>
                <a:endParaRPr lang="en-US" b="1" dirty="0">
                  <a:solidFill>
                    <a:srgbClr val="0000FF"/>
                  </a:solidFill>
                </a:endParaRPr>
              </a:p>
            </p:txBody>
          </p:sp>
        </p:grpSp>
        <p:grpSp>
          <p:nvGrpSpPr>
            <p:cNvPr id="5" name="Group 4"/>
            <p:cNvGrpSpPr/>
            <p:nvPr/>
          </p:nvGrpSpPr>
          <p:grpSpPr>
            <a:xfrm>
              <a:off x="4458190" y="1252933"/>
              <a:ext cx="2329335" cy="3173904"/>
              <a:chOff x="5334000" y="1473200"/>
              <a:chExt cx="2329335" cy="3173904"/>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1" y="1475488"/>
                <a:ext cx="2320138" cy="1059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6865" y="2473271"/>
                <a:ext cx="2154852" cy="968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506865" y="2449718"/>
                <a:ext cx="1257300" cy="338554"/>
              </a:xfrm>
              <a:prstGeom prst="rect">
                <a:avLst/>
              </a:prstGeom>
              <a:solidFill>
                <a:schemeClr val="bg1"/>
              </a:solidFill>
            </p:spPr>
            <p:txBody>
              <a:bodyPr wrap="square" rtlCol="0">
                <a:spAutoFit/>
              </a:bodyPr>
              <a:lstStyle/>
              <a:p>
                <a:r>
                  <a:rPr lang="en-US" sz="1600" dirty="0"/>
                  <a:t>43% D</a:t>
                </a:r>
                <a:r>
                  <a:rPr lang="en-US" sz="1600" baseline="-25000" dirty="0"/>
                  <a:t>2</a:t>
                </a:r>
                <a:r>
                  <a:rPr lang="en-US" sz="1600" dirty="0"/>
                  <a:t>O</a:t>
                </a:r>
              </a:p>
            </p:txBody>
          </p:sp>
          <p:sp>
            <p:nvSpPr>
              <p:cNvPr id="23" name="TextBox 22"/>
              <p:cNvSpPr txBox="1"/>
              <p:nvPr/>
            </p:nvSpPr>
            <p:spPr>
              <a:xfrm>
                <a:off x="5334000" y="1473200"/>
                <a:ext cx="1257300" cy="338554"/>
              </a:xfrm>
              <a:prstGeom prst="rect">
                <a:avLst/>
              </a:prstGeom>
              <a:solidFill>
                <a:schemeClr val="bg1"/>
              </a:solidFill>
            </p:spPr>
            <p:txBody>
              <a:bodyPr wrap="square" rtlCol="0">
                <a:spAutoFit/>
              </a:bodyPr>
              <a:lstStyle/>
              <a:p>
                <a:r>
                  <a:rPr lang="en-US" sz="1600" dirty="0"/>
                  <a:t>100% D</a:t>
                </a:r>
                <a:r>
                  <a:rPr lang="en-US" sz="1600" baseline="-25000" dirty="0"/>
                  <a:t>2</a:t>
                </a:r>
                <a:r>
                  <a:rPr lang="en-US" sz="1600" dirty="0"/>
                  <a:t>O</a:t>
                </a:r>
              </a:p>
            </p:txBody>
          </p:sp>
          <p:pic>
            <p:nvPicPr>
              <p:cNvPr id="2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1393" y="3596105"/>
                <a:ext cx="2151942" cy="105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5416213" y="3497564"/>
                <a:ext cx="1371312" cy="338554"/>
              </a:xfrm>
              <a:prstGeom prst="rect">
                <a:avLst/>
              </a:prstGeom>
              <a:solidFill>
                <a:schemeClr val="bg1"/>
              </a:solidFill>
            </p:spPr>
            <p:txBody>
              <a:bodyPr wrap="square" rtlCol="0">
                <a:spAutoFit/>
              </a:bodyPr>
              <a:lstStyle/>
              <a:p>
                <a:r>
                  <a:rPr lang="en-US" sz="1600" dirty="0"/>
                  <a:t>13% D</a:t>
                </a:r>
                <a:r>
                  <a:rPr lang="en-US" sz="1600" baseline="-25000" dirty="0"/>
                  <a:t>2</a:t>
                </a:r>
                <a:r>
                  <a:rPr lang="en-US" sz="1600" dirty="0"/>
                  <a:t>O</a:t>
                </a:r>
              </a:p>
            </p:txBody>
          </p:sp>
        </p:grpSp>
        <p:sp>
          <p:nvSpPr>
            <p:cNvPr id="2" name="Rectangle 1"/>
            <p:cNvSpPr/>
            <p:nvPr/>
          </p:nvSpPr>
          <p:spPr>
            <a:xfrm rot="16200000">
              <a:off x="-878527" y="2633469"/>
              <a:ext cx="2249334" cy="338554"/>
            </a:xfrm>
            <a:prstGeom prst="rect">
              <a:avLst/>
            </a:prstGeom>
            <a:solidFill>
              <a:srgbClr val="FFFFFF"/>
            </a:solidFill>
          </p:spPr>
          <p:txBody>
            <a:bodyPr wrap="none">
              <a:spAutoFit/>
            </a:bodyPr>
            <a:lstStyle/>
            <a:p>
              <a:r>
                <a:rPr lang="en-GB" sz="1600" dirty="0"/>
                <a:t>Scattering length density</a:t>
              </a:r>
            </a:p>
          </p:txBody>
        </p:sp>
        <p:sp>
          <p:nvSpPr>
            <p:cNvPr id="3" name="Rectangle 2"/>
            <p:cNvSpPr/>
            <p:nvPr/>
          </p:nvSpPr>
          <p:spPr>
            <a:xfrm>
              <a:off x="1659116" y="4462438"/>
              <a:ext cx="1445728" cy="338554"/>
            </a:xfrm>
            <a:prstGeom prst="rect">
              <a:avLst/>
            </a:prstGeom>
            <a:solidFill>
              <a:srgbClr val="FFFFFF"/>
            </a:solidFill>
          </p:spPr>
          <p:txBody>
            <a:bodyPr wrap="none">
              <a:spAutoFit/>
            </a:bodyPr>
            <a:lstStyle/>
            <a:p>
              <a:r>
                <a:rPr lang="en-GB" sz="1600" dirty="0"/>
                <a:t>0 -</a:t>
              </a:r>
              <a:r>
                <a:rPr lang="en-GB" sz="1600" dirty="0">
                  <a:sym typeface="Wingdings"/>
                </a:rPr>
                <a:t>-&gt; 100</a:t>
              </a:r>
              <a:r>
                <a:rPr lang="en-GB" sz="1600" dirty="0"/>
                <a:t>% D</a:t>
              </a:r>
              <a:r>
                <a:rPr lang="en-GB" sz="1600" baseline="-25000" dirty="0"/>
                <a:t>2</a:t>
              </a:r>
              <a:r>
                <a:rPr lang="en-GB" sz="1600" dirty="0"/>
                <a:t>O</a:t>
              </a:r>
            </a:p>
          </p:txBody>
        </p:sp>
        <p:sp>
          <p:nvSpPr>
            <p:cNvPr id="27" name="Rectangle 26"/>
            <p:cNvSpPr/>
            <p:nvPr/>
          </p:nvSpPr>
          <p:spPr>
            <a:xfrm>
              <a:off x="1407321" y="1176923"/>
              <a:ext cx="1914106" cy="369332"/>
            </a:xfrm>
            <a:prstGeom prst="rect">
              <a:avLst/>
            </a:prstGeom>
            <a:solidFill>
              <a:srgbClr val="FFFFFF"/>
            </a:solidFill>
          </p:spPr>
          <p:txBody>
            <a:bodyPr wrap="none">
              <a:spAutoFit/>
            </a:bodyPr>
            <a:lstStyle/>
            <a:p>
              <a:r>
                <a:rPr lang="en-GB" b="1" dirty="0"/>
                <a:t>Contrast variation</a:t>
              </a:r>
            </a:p>
          </p:txBody>
        </p:sp>
        <p:sp>
          <p:nvSpPr>
            <p:cNvPr id="28" name="Rectangle 27"/>
            <p:cNvSpPr/>
            <p:nvPr/>
          </p:nvSpPr>
          <p:spPr>
            <a:xfrm>
              <a:off x="6900092" y="3599127"/>
              <a:ext cx="1967482" cy="646331"/>
            </a:xfrm>
            <a:prstGeom prst="rect">
              <a:avLst/>
            </a:prstGeom>
          </p:spPr>
          <p:txBody>
            <a:bodyPr wrap="square">
              <a:spAutoFit/>
            </a:bodyPr>
            <a:lstStyle/>
            <a:p>
              <a:pPr algn="ctr"/>
              <a:r>
                <a:rPr lang="en-GB" dirty="0" err="1"/>
                <a:t>Phospolipid</a:t>
              </a:r>
              <a:r>
                <a:rPr lang="en-GB" dirty="0"/>
                <a:t> contrast match</a:t>
              </a:r>
            </a:p>
          </p:txBody>
        </p:sp>
      </p:grpSp>
      <p:sp>
        <p:nvSpPr>
          <p:cNvPr id="29" name="Rectangle 28"/>
          <p:cNvSpPr/>
          <p:nvPr/>
        </p:nvSpPr>
        <p:spPr>
          <a:xfrm>
            <a:off x="600032" y="5005530"/>
            <a:ext cx="7749365" cy="707886"/>
          </a:xfrm>
          <a:prstGeom prst="rect">
            <a:avLst/>
          </a:prstGeom>
          <a:solidFill>
            <a:srgbClr val="FFFFFF"/>
          </a:solidFill>
        </p:spPr>
        <p:txBody>
          <a:bodyPr wrap="square">
            <a:spAutoFit/>
          </a:bodyPr>
          <a:lstStyle/>
          <a:p>
            <a:pPr defTabSz="273050">
              <a:buFont typeface="Wingdings" charset="2"/>
              <a:buChar char="Ø"/>
            </a:pPr>
            <a:r>
              <a:rPr lang="en-GB" sz="2000" dirty="0"/>
              <a:t>  neutron anomalous magnetic  moment </a:t>
            </a:r>
            <a:r>
              <a:rPr lang="de-DE" sz="2000" dirty="0"/>
              <a:t>=&gt; </a:t>
            </a:r>
            <a:r>
              <a:rPr lang="de-DE" sz="2000" dirty="0" err="1"/>
              <a:t>microspoic</a:t>
            </a:r>
            <a:r>
              <a:rPr lang="de-DE" sz="2000" dirty="0"/>
              <a:t> </a:t>
            </a:r>
            <a:r>
              <a:rPr lang="en-GB" sz="2000" dirty="0"/>
              <a:t>magnetic probe   	 (polarized neutron scattering , </a:t>
            </a:r>
            <a:r>
              <a:rPr lang="en-GB" sz="2000" dirty="0" err="1"/>
              <a:t>polarimetry</a:t>
            </a:r>
            <a:r>
              <a:rPr lang="en-GB" sz="2000" dirty="0"/>
              <a:t>)</a:t>
            </a:r>
          </a:p>
        </p:txBody>
      </p:sp>
      <p:sp>
        <p:nvSpPr>
          <p:cNvPr id="7" name="Title 6"/>
          <p:cNvSpPr>
            <a:spLocks noGrp="1"/>
          </p:cNvSpPr>
          <p:nvPr>
            <p:ph type="title"/>
          </p:nvPr>
        </p:nvSpPr>
        <p:spPr>
          <a:xfrm>
            <a:off x="709440" y="-160595"/>
            <a:ext cx="8229600" cy="634105"/>
          </a:xfrm>
        </p:spPr>
        <p:txBody>
          <a:bodyPr>
            <a:noAutofit/>
          </a:bodyPr>
          <a:lstStyle/>
          <a:p>
            <a:r>
              <a:rPr lang="en-GB" sz="3600" b="1" u="sng" dirty="0">
                <a:solidFill>
                  <a:srgbClr val="0000FF"/>
                </a:solidFill>
              </a:rPr>
              <a:t>Neutrons</a:t>
            </a:r>
            <a:r>
              <a:rPr lang="en-GB" sz="3600" b="1" u="sng" dirty="0">
                <a:solidFill>
                  <a:srgbClr val="FF0000"/>
                </a:solidFill>
              </a:rPr>
              <a:t> </a:t>
            </a:r>
            <a:r>
              <a:rPr lang="en-GB" sz="3600" b="1" u="sng" dirty="0"/>
              <a:t>vs</a:t>
            </a:r>
            <a:r>
              <a:rPr lang="en-GB" sz="3600" b="1" u="sng" dirty="0">
                <a:solidFill>
                  <a:srgbClr val="FF0000"/>
                </a:solidFill>
              </a:rPr>
              <a:t>. X-rays</a:t>
            </a:r>
            <a:endParaRPr lang="en-US" sz="3600" b="1" dirty="0"/>
          </a:p>
        </p:txBody>
      </p:sp>
      <p:sp>
        <p:nvSpPr>
          <p:cNvPr id="30" name="Content Placeholder 2"/>
          <p:cNvSpPr txBox="1">
            <a:spLocks/>
          </p:cNvSpPr>
          <p:nvPr/>
        </p:nvSpPr>
        <p:spPr>
          <a:xfrm>
            <a:off x="600032" y="5726997"/>
            <a:ext cx="8136176" cy="43714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pPr>
            <a:r>
              <a:rPr lang="en-GB" sz="2000" dirty="0"/>
              <a:t>Zero charge =&gt; deep penetration (</a:t>
            </a:r>
            <a:r>
              <a:rPr lang="en-GB" sz="2000" b="1" dirty="0">
                <a:solidFill>
                  <a:srgbClr val="FF0000"/>
                </a:solidFill>
              </a:rPr>
              <a:t>cm</a:t>
            </a:r>
            <a:r>
              <a:rPr lang="en-GB" sz="2000" dirty="0"/>
              <a:t>) without losses (</a:t>
            </a:r>
            <a:r>
              <a:rPr lang="en-GB" sz="2000" dirty="0">
                <a:solidFill>
                  <a:srgbClr val="000000"/>
                </a:solidFill>
              </a:rPr>
              <a:t>cf. </a:t>
            </a:r>
            <a:r>
              <a:rPr lang="en-GB" sz="2000" b="1" dirty="0" err="1">
                <a:solidFill>
                  <a:srgbClr val="0000FF"/>
                </a:solidFill>
              </a:rPr>
              <a:t>μm</a:t>
            </a:r>
            <a:r>
              <a:rPr lang="en-GB" sz="2000" dirty="0">
                <a:solidFill>
                  <a:srgbClr val="000000"/>
                </a:solidFill>
              </a:rPr>
              <a:t>  for X-rays)</a:t>
            </a:r>
          </a:p>
        </p:txBody>
      </p:sp>
    </p:spTree>
    <p:extLst>
      <p:ext uri="{BB962C8B-B14F-4D97-AF65-F5344CB8AC3E}">
        <p14:creationId xmlns:p14="http://schemas.microsoft.com/office/powerpoint/2010/main" val="16363491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847" y="811994"/>
            <a:ext cx="6504399" cy="564418"/>
          </a:xfrm>
        </p:spPr>
        <p:txBody>
          <a:bodyPr/>
          <a:lstStyle/>
          <a:p>
            <a:r>
              <a:rPr lang="en-US" sz="3200" b="1" dirty="0" smtClean="0">
                <a:solidFill>
                  <a:srgbClr val="FF0000"/>
                </a:solidFill>
                <a:effectLst>
                  <a:outerShdw blurRad="38100" dist="38100" dir="2700000" algn="tl">
                    <a:srgbClr val="000000">
                      <a:alpha val="43137"/>
                    </a:srgbClr>
                  </a:outerShdw>
                </a:effectLst>
              </a:rPr>
              <a:t>Fundamental physics at DNS</a:t>
            </a:r>
            <a:r>
              <a:rPr lang="en-US" sz="3200" b="1" dirty="0">
                <a:solidFill>
                  <a:srgbClr val="FF0000"/>
                </a:solidFill>
                <a:effectLst>
                  <a:outerShdw blurRad="38100" dist="38100" dir="2700000" algn="tl">
                    <a:srgbClr val="000000">
                      <a:alpha val="43137"/>
                    </a:srgbClr>
                  </a:outerShdw>
                </a:effectLst>
              </a:rPr>
              <a:t>-IV</a:t>
            </a:r>
          </a:p>
        </p:txBody>
      </p:sp>
      <p:grpSp>
        <p:nvGrpSpPr>
          <p:cNvPr id="8" name="Group 7"/>
          <p:cNvGrpSpPr/>
          <p:nvPr/>
        </p:nvGrpSpPr>
        <p:grpSpPr>
          <a:xfrm>
            <a:off x="557327" y="4488419"/>
            <a:ext cx="8159362" cy="2042608"/>
            <a:chOff x="557327" y="3550335"/>
            <a:chExt cx="8159362" cy="2042608"/>
          </a:xfrm>
        </p:grpSpPr>
        <p:sp>
          <p:nvSpPr>
            <p:cNvPr id="6" name="TextBox 5"/>
            <p:cNvSpPr txBox="1"/>
            <p:nvPr/>
          </p:nvSpPr>
          <p:spPr>
            <a:xfrm>
              <a:off x="1008230" y="3961727"/>
              <a:ext cx="7708459" cy="1631216"/>
            </a:xfrm>
            <a:prstGeom prst="rect">
              <a:avLst/>
            </a:prstGeom>
            <a:noFill/>
          </p:spPr>
          <p:txBody>
            <a:bodyPr wrap="square" rtlCol="0">
              <a:spAutoFit/>
            </a:bodyPr>
            <a:lstStyle/>
            <a:p>
              <a:pPr marL="285750" indent="-285750">
                <a:buFont typeface="Courier New"/>
                <a:buChar char="o"/>
              </a:pPr>
              <a:r>
                <a:rPr lang="en-US" sz="2000" b="1" kern="1200" dirty="0">
                  <a:effectLst>
                    <a:outerShdw blurRad="38100" dist="38100" dir="2700000" algn="tl">
                      <a:srgbClr val="000000">
                        <a:alpha val="43137"/>
                      </a:srgbClr>
                    </a:outerShdw>
                  </a:effectLst>
                </a:rPr>
                <a:t>traditional research with UCN (neutron lifetime measurement, neutron EDM search, precise measuring quantum states in gravitational field as tool for search new types of interaction, etc.)</a:t>
              </a:r>
              <a:r>
                <a:rPr lang="ru-RU" sz="2000" b="1" kern="1200" dirty="0">
                  <a:effectLst>
                    <a:outerShdw blurRad="38100" dist="38100" dir="2700000" algn="tl">
                      <a:srgbClr val="000000">
                        <a:alpha val="43137"/>
                      </a:srgbClr>
                    </a:outerShdw>
                  </a:effectLst>
                </a:rPr>
                <a:t>;</a:t>
              </a:r>
              <a:endParaRPr lang="en-US" sz="2000" b="1" kern="1200" dirty="0">
                <a:effectLst>
                  <a:outerShdw blurRad="38100" dist="38100" dir="2700000" algn="tl">
                    <a:srgbClr val="000000">
                      <a:alpha val="43137"/>
                    </a:srgbClr>
                  </a:outerShdw>
                </a:effectLst>
              </a:endParaRPr>
            </a:p>
            <a:p>
              <a:pPr marL="285750" indent="-285750">
                <a:buFont typeface="Courier New"/>
                <a:buChar char="o"/>
              </a:pPr>
              <a:r>
                <a:rPr lang="en-US" sz="2000" b="1" kern="1200" dirty="0">
                  <a:effectLst>
                    <a:outerShdw blurRad="38100" dist="38100" dir="2700000" algn="tl">
                      <a:srgbClr val="000000">
                        <a:alpha val="43137"/>
                      </a:srgbClr>
                    </a:outerShdw>
                  </a:effectLst>
                </a:rPr>
                <a:t>new techniques for condense/soft  matter and surface physics </a:t>
              </a:r>
              <a:r>
                <a:rPr lang="en-US" sz="2000" b="1" kern="1200" dirty="0"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(high-resolution </a:t>
              </a:r>
              <a:r>
                <a:rPr lang="en-US" sz="2000" b="1" dirty="0">
                  <a:effectLst>
                    <a:outerShdw blurRad="38100" dist="38100" dir="2700000" algn="tl">
                      <a:srgbClr val="000000">
                        <a:alpha val="43137"/>
                      </a:srgbClr>
                    </a:outerShdw>
                  </a:effectLst>
                </a:rPr>
                <a:t>neutron </a:t>
              </a:r>
              <a:r>
                <a:rPr lang="en-US" sz="2000" b="1" kern="1200" dirty="0" smtClean="0">
                  <a:effectLst>
                    <a:outerShdw blurRad="38100" dist="38100" dir="2700000" algn="tl">
                      <a:srgbClr val="000000">
                        <a:alpha val="43137"/>
                      </a:srgbClr>
                    </a:outerShdw>
                  </a:effectLst>
                </a:rPr>
                <a:t>microscopy, </a:t>
              </a:r>
              <a:r>
                <a:rPr lang="en-US" sz="2000" b="1" kern="1200" dirty="0">
                  <a:effectLst>
                    <a:outerShdw blurRad="38100" dist="38100" dir="2700000" algn="tl">
                      <a:srgbClr val="000000">
                        <a:alpha val="43137"/>
                      </a:srgbClr>
                    </a:outerShdw>
                  </a:effectLst>
                </a:rPr>
                <a:t>reflectometry);</a:t>
              </a:r>
              <a:endParaRPr lang="ru-RU" sz="2000" b="1" kern="1200" dirty="0">
                <a:effectLst>
                  <a:outerShdw blurRad="38100" dist="38100" dir="2700000" algn="tl">
                    <a:srgbClr val="000000">
                      <a:alpha val="43137"/>
                    </a:srgbClr>
                  </a:outerShdw>
                </a:effectLst>
              </a:endParaRPr>
            </a:p>
          </p:txBody>
        </p:sp>
        <p:sp>
          <p:nvSpPr>
            <p:cNvPr id="7" name="Rectangle 6"/>
            <p:cNvSpPr/>
            <p:nvPr/>
          </p:nvSpPr>
          <p:spPr>
            <a:xfrm>
              <a:off x="557327" y="3550335"/>
              <a:ext cx="5793118" cy="400110"/>
            </a:xfrm>
            <a:prstGeom prst="rect">
              <a:avLst/>
            </a:prstGeom>
          </p:spPr>
          <p:txBody>
            <a:bodyPr wrap="square">
              <a:spAutoFit/>
            </a:bodyPr>
            <a:lstStyle/>
            <a:p>
              <a:pPr marL="179388" indent="-179388">
                <a:buFont typeface="Arial"/>
                <a:buChar char="•"/>
              </a:pPr>
              <a:r>
                <a:rPr lang="en-US" sz="2000" b="1" dirty="0">
                  <a:solidFill>
                    <a:srgbClr val="0000FF"/>
                  </a:solidFill>
                  <a:effectLst>
                    <a:outerShdw blurRad="38100" dist="38100" dir="2700000" algn="tl">
                      <a:srgbClr val="000000">
                        <a:alpha val="43137"/>
                      </a:srgbClr>
                    </a:outerShdw>
                  </a:effectLst>
                </a:rPr>
                <a:t>Ultra cold neutrons (UCN) - </a:t>
              </a:r>
              <a:r>
                <a:rPr lang="en-GB" sz="2000" b="1" dirty="0">
                  <a:solidFill>
                    <a:srgbClr val="0000FF"/>
                  </a:solidFill>
                  <a:effectLst>
                    <a:outerShdw blurRad="38100" dist="38100" dir="2700000" algn="tl">
                      <a:srgbClr val="000000">
                        <a:alpha val="43137"/>
                      </a:srgbClr>
                    </a:outerShdw>
                  </a:effectLst>
                </a:rPr>
                <a:t> wavelengths &gt; 600Å</a:t>
              </a:r>
              <a:endParaRPr lang="en-US" sz="2000" b="1" dirty="0">
                <a:solidFill>
                  <a:srgbClr val="0000FF"/>
                </a:solidFill>
                <a:effectLst>
                  <a:outerShdw blurRad="38100" dist="38100" dir="2700000" algn="tl">
                    <a:srgbClr val="000000">
                      <a:alpha val="43137"/>
                    </a:srgbClr>
                  </a:outerShdw>
                </a:effectLst>
              </a:endParaRPr>
            </a:p>
          </p:txBody>
        </p:sp>
      </p:grpSp>
      <p:grpSp>
        <p:nvGrpSpPr>
          <p:cNvPr id="10" name="Group 9"/>
          <p:cNvGrpSpPr/>
          <p:nvPr/>
        </p:nvGrpSpPr>
        <p:grpSpPr>
          <a:xfrm>
            <a:off x="557327" y="1635900"/>
            <a:ext cx="8159362" cy="2694203"/>
            <a:chOff x="557327" y="583367"/>
            <a:chExt cx="8159362" cy="2694203"/>
          </a:xfrm>
        </p:grpSpPr>
        <p:sp>
          <p:nvSpPr>
            <p:cNvPr id="5" name="Rectangle 4"/>
            <p:cNvSpPr/>
            <p:nvPr/>
          </p:nvSpPr>
          <p:spPr>
            <a:xfrm>
              <a:off x="557327" y="1030801"/>
              <a:ext cx="8159362" cy="2246769"/>
            </a:xfrm>
            <a:prstGeom prst="rect">
              <a:avLst/>
            </a:prstGeom>
          </p:spPr>
          <p:txBody>
            <a:bodyPr wrap="square">
              <a:spAutoFit/>
            </a:bodyPr>
            <a:lstStyle/>
            <a:p>
              <a:pPr marL="722313" indent="-285750">
                <a:buFont typeface="Courier New"/>
                <a:buChar char="o"/>
              </a:pPr>
              <a:r>
                <a:rPr lang="en-US" sz="2000" b="1" dirty="0">
                  <a:effectLst>
                    <a:outerShdw blurRad="38100" dist="38100" dir="2700000" algn="tl">
                      <a:srgbClr val="000000">
                        <a:alpha val="43137"/>
                      </a:srgbClr>
                    </a:outerShdw>
                  </a:effectLst>
                </a:rPr>
                <a:t>fundamental physics  (search for neutron-antineutron oscillations</a:t>
              </a:r>
              <a:r>
                <a:rPr lang="ru-RU"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 neutron lifetime measurements, search for extra-short-range interactions at neutron scattering, experiments with neutrons in a whispering gallery);</a:t>
              </a:r>
              <a:endParaRPr lang="ru-RU" sz="2000" b="1" dirty="0">
                <a:effectLst>
                  <a:outerShdw blurRad="38100" dist="38100" dir="2700000" algn="tl">
                    <a:srgbClr val="000000">
                      <a:alpha val="43137"/>
                    </a:srgbClr>
                  </a:outerShdw>
                </a:effectLst>
              </a:endParaRPr>
            </a:p>
            <a:p>
              <a:pPr marL="722313" indent="-285750">
                <a:buFont typeface="Courier New"/>
                <a:buChar char="o"/>
              </a:pPr>
              <a:r>
                <a:rPr lang="en-US" sz="2000" b="1" dirty="0">
                  <a:effectLst>
                    <a:outerShdw blurRad="38100" dist="38100" dir="2700000" algn="tl">
                      <a:srgbClr val="000000">
                        <a:alpha val="43137"/>
                      </a:srgbClr>
                    </a:outerShdw>
                  </a:effectLst>
                </a:rPr>
                <a:t>developing  new techniques for condense/soft  matter </a:t>
              </a:r>
              <a:r>
                <a:rPr lang="en-US" sz="2000" b="1" dirty="0" smtClean="0">
                  <a:effectLst>
                    <a:outerShdw blurRad="38100" dist="38100" dir="2700000" algn="tl">
                      <a:srgbClr val="000000">
                        <a:alpha val="43137"/>
                      </a:srgbClr>
                    </a:outerShdw>
                  </a:effectLst>
                </a:rPr>
                <a:t>physics  (high-resolution neutron spin</a:t>
              </a:r>
              <a:r>
                <a:rPr lang="en-US" sz="2000" b="1" dirty="0">
                  <a:effectLst>
                    <a:outerShdw blurRad="38100" dist="38100" dir="2700000" algn="tl">
                      <a:srgbClr val="000000">
                        <a:alpha val="43137"/>
                      </a:srgbClr>
                    </a:outerShdw>
                  </a:effectLst>
                </a:rPr>
                <a:t>-echo </a:t>
              </a:r>
              <a:r>
                <a:rPr lang="en-US" sz="2000" b="1" dirty="0" smtClean="0">
                  <a:effectLst>
                    <a:outerShdw blurRad="38100" dist="38100" dir="2700000" algn="tl">
                      <a:srgbClr val="000000">
                        <a:alpha val="43137"/>
                      </a:srgbClr>
                    </a:outerShdw>
                  </a:effectLst>
                </a:rPr>
                <a:t>technique</a:t>
              </a:r>
              <a:r>
                <a:rPr lang="de-DE" sz="2000" b="1" dirty="0">
                  <a:effectLst>
                    <a:outerShdw blurRad="38100" dist="38100" dir="2700000" algn="tl">
                      <a:srgbClr val="000000">
                        <a:alpha val="43137"/>
                      </a:srgbClr>
                    </a:outerShdw>
                  </a:effectLst>
                </a:rPr>
                <a:t>,</a:t>
              </a:r>
              <a:r>
                <a:rPr lang="ru-RU" sz="2000" b="1" dirty="0"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reflectometry</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high-resolution inelastic </a:t>
              </a:r>
              <a:r>
                <a:rPr lang="en-US" sz="2000" b="1" dirty="0" smtClean="0">
                  <a:effectLst>
                    <a:outerShdw blurRad="38100" dist="38100" dir="2700000" algn="tl">
                      <a:srgbClr val="000000">
                        <a:alpha val="43137"/>
                      </a:srgbClr>
                    </a:outerShdw>
                  </a:effectLst>
                </a:rPr>
                <a:t>scattering, </a:t>
              </a:r>
              <a:r>
                <a:rPr lang="en-US" sz="2000" b="1" dirty="0">
                  <a:effectLst>
                    <a:outerShdw blurRad="38100" dist="38100" dir="2700000" algn="tl">
                      <a:srgbClr val="000000">
                        <a:alpha val="43137"/>
                      </a:srgbClr>
                    </a:outerShdw>
                  </a:effectLst>
                </a:rPr>
                <a:t>small angle scattering</a:t>
              </a:r>
              <a:r>
                <a:rPr lang="en-US" sz="2000" b="1" dirty="0" smtClean="0">
                  <a:effectLst>
                    <a:outerShdw blurRad="38100" dist="38100" dir="2700000" algn="tl">
                      <a:srgbClr val="000000">
                        <a:alpha val="43137"/>
                      </a:srgbClr>
                    </a:outerShdw>
                  </a:effectLst>
                </a:rPr>
                <a:t>)</a:t>
              </a:r>
              <a:endParaRPr lang="ru-RU" sz="2000" b="1" dirty="0">
                <a:effectLst>
                  <a:outerShdw blurRad="38100" dist="38100" dir="2700000" algn="tl">
                    <a:srgbClr val="000000">
                      <a:alpha val="43137"/>
                    </a:srgbClr>
                  </a:outerShdw>
                </a:effectLst>
              </a:endParaRPr>
            </a:p>
          </p:txBody>
        </p:sp>
        <p:sp>
          <p:nvSpPr>
            <p:cNvPr id="9" name="Rectangle 8"/>
            <p:cNvSpPr/>
            <p:nvPr/>
          </p:nvSpPr>
          <p:spPr>
            <a:xfrm>
              <a:off x="557327" y="583367"/>
              <a:ext cx="6271065" cy="400110"/>
            </a:xfrm>
            <a:prstGeom prst="rect">
              <a:avLst/>
            </a:prstGeom>
          </p:spPr>
          <p:txBody>
            <a:bodyPr wrap="square">
              <a:spAutoFit/>
            </a:bodyPr>
            <a:lstStyle/>
            <a:p>
              <a:pPr marL="176213" indent="-176213">
                <a:buFont typeface="Arial" panose="020B0604020202020204" pitchFamily="34" charset="0"/>
                <a:buChar char="•"/>
              </a:pPr>
              <a:r>
                <a:rPr lang="en-GB" sz="2000" b="1" dirty="0">
                  <a:solidFill>
                    <a:schemeClr val="accent2">
                      <a:lumMod val="75000"/>
                    </a:schemeClr>
                  </a:solidFill>
                </a:rPr>
                <a:t>Very cold neutrons (VCN) - wavelengths 20Å to 100Å:</a:t>
              </a:r>
              <a:endParaRPr lang="en-GB" sz="2000" dirty="0">
                <a:solidFill>
                  <a:schemeClr val="accent2">
                    <a:lumMod val="75000"/>
                  </a:schemeClr>
                </a:solidFill>
              </a:endParaRPr>
            </a:p>
          </p:txBody>
        </p:sp>
      </p:grpSp>
    </p:spTree>
    <p:extLst>
      <p:ext uri="{BB962C8B-B14F-4D97-AF65-F5344CB8AC3E}">
        <p14:creationId xmlns:p14="http://schemas.microsoft.com/office/powerpoint/2010/main" val="2461826766"/>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Kucerka - JINR+FaFUK+FLNP">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Kucerka - JINR+FaFUK+FLNP">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4026</TotalTime>
  <Words>1998</Words>
  <Application>Microsoft Macintosh PowerPoint</Application>
  <PresentationFormat>On-screen Show (4:3)</PresentationFormat>
  <Paragraphs>275</Paragraphs>
  <Slides>23</Slides>
  <Notes>2</Notes>
  <HiddenSlides>2</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Office Theme</vt:lpstr>
      <vt:lpstr>2_Kucerka - JINR+FaFUK+FLNP</vt:lpstr>
      <vt:lpstr>1_Kucerka - JINR+FaFUK+FLNP</vt:lpstr>
      <vt:lpstr>Visio</vt:lpstr>
      <vt:lpstr>PowerPoint Presentation</vt:lpstr>
      <vt:lpstr>PowerPoint Presentation</vt:lpstr>
      <vt:lpstr>Meetings and workshop</vt:lpstr>
      <vt:lpstr>A New Advanced Neutron Source at JINR: Dubna Neutron Source (DNS-IV)</vt:lpstr>
      <vt:lpstr>PowerPoint Presentation</vt:lpstr>
      <vt:lpstr>Neutrons are enormously important  for Condensed Matter Physics</vt:lpstr>
      <vt:lpstr>Neutrons vs. X-rays</vt:lpstr>
      <vt:lpstr>Neutrons vs. X-rays</vt:lpstr>
      <vt:lpstr>Fundamental physics at DNS-IV</vt:lpstr>
      <vt:lpstr>European neutron landscape</vt:lpstr>
      <vt:lpstr>World neutron landscape</vt:lpstr>
      <vt:lpstr>New Dubna neutron source</vt:lpstr>
      <vt:lpstr>New Dubna Neutron Source: DNS-IV </vt:lpstr>
      <vt:lpstr>PowerPoint Presentation</vt:lpstr>
      <vt:lpstr>PowerPoint Presentation</vt:lpstr>
      <vt:lpstr>PowerPoint Presentation</vt:lpstr>
      <vt:lpstr>PowerPoint Presentation</vt:lpstr>
      <vt:lpstr>PowerPoint Presentation</vt:lpstr>
      <vt:lpstr>PowerPoint Presentation</vt:lpstr>
      <vt:lpstr>Plans for 2023-2030</vt:lpstr>
      <vt:lpstr>2. Design of modern neutron instruments</vt:lpstr>
      <vt:lpstr>Conclusions</vt:lpstr>
      <vt:lpstr>PowerPoint Presentation</vt:lpstr>
    </vt:vector>
  </TitlesOfParts>
  <Company>FZJ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Ioffe</dc:creator>
  <cp:lastModifiedBy>Alexander Ioffe</cp:lastModifiedBy>
  <cp:revision>160</cp:revision>
  <dcterms:created xsi:type="dcterms:W3CDTF">2019-09-16T06:36:38Z</dcterms:created>
  <dcterms:modified xsi:type="dcterms:W3CDTF">2019-09-19T07:56:14Z</dcterms:modified>
</cp:coreProperties>
</file>