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780" r:id="rId1"/>
  </p:sldMasterIdLst>
  <p:notesMasterIdLst>
    <p:notesMasterId r:id="rId23"/>
  </p:notesMasterIdLst>
  <p:handoutMasterIdLst>
    <p:handoutMasterId r:id="rId24"/>
  </p:handoutMasterIdLst>
  <p:sldIdLst>
    <p:sldId id="269" r:id="rId2"/>
    <p:sldId id="288" r:id="rId3"/>
    <p:sldId id="321" r:id="rId4"/>
    <p:sldId id="338" r:id="rId5"/>
    <p:sldId id="336" r:id="rId6"/>
    <p:sldId id="337" r:id="rId7"/>
    <p:sldId id="327" r:id="rId8"/>
    <p:sldId id="339" r:id="rId9"/>
    <p:sldId id="340" r:id="rId10"/>
    <p:sldId id="341" r:id="rId11"/>
    <p:sldId id="342" r:id="rId12"/>
    <p:sldId id="343" r:id="rId13"/>
    <p:sldId id="344" r:id="rId14"/>
    <p:sldId id="345" r:id="rId15"/>
    <p:sldId id="328" r:id="rId16"/>
    <p:sldId id="331" r:id="rId17"/>
    <p:sldId id="330" r:id="rId18"/>
    <p:sldId id="333" r:id="rId19"/>
    <p:sldId id="332" r:id="rId20"/>
    <p:sldId id="335" r:id="rId21"/>
    <p:sldId id="315" r:id="rId22"/>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7391" autoAdjust="0"/>
  </p:normalViewPr>
  <p:slideViewPr>
    <p:cSldViewPr>
      <p:cViewPr>
        <p:scale>
          <a:sx n="100" d="100"/>
          <a:sy n="100" d="100"/>
        </p:scale>
        <p:origin x="-80" y="6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E093F-E5F8-4098-B99C-F6A4C707D7C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72EA53C6-878D-463D-AE7A-594FC82764F1}">
      <dgm:prSet phldrT="[Текст]" custT="1"/>
      <dgm:spPr>
        <a:ln w="38100" cmpd="tri"/>
        <a:effectLst>
          <a:outerShdw blurRad="50800" dist="38100" dir="2700000" algn="tl" rotWithShape="0">
            <a:prstClr val="black">
              <a:alpha val="40000"/>
            </a:prstClr>
          </a:outerShdw>
        </a:effectLst>
      </dgm:spPr>
      <dgm:t>
        <a:bodyPr/>
        <a:lstStyle/>
        <a:p>
          <a:r>
            <a:rPr lang="en-US" sz="4900" dirty="0" smtClean="0"/>
            <a:t>PMBOK</a:t>
          </a:r>
          <a:r>
            <a:rPr lang="ru-RU" sz="4900" dirty="0" smtClean="0"/>
            <a:t>®</a:t>
          </a:r>
          <a:r>
            <a:rPr lang="en-US" sz="4900" dirty="0" smtClean="0"/>
            <a:t/>
          </a:r>
          <a:br>
            <a:rPr lang="en-US" sz="4900" dirty="0" smtClean="0"/>
          </a:br>
          <a:r>
            <a:rPr lang="en-US" sz="1200" dirty="0" smtClean="0">
              <a:solidFill>
                <a:schemeClr val="tx1"/>
              </a:solidFill>
            </a:rPr>
            <a:t>(Project Management Body of Knowledge)</a:t>
          </a:r>
          <a:br>
            <a:rPr lang="en-US" sz="1200" dirty="0" smtClean="0">
              <a:solidFill>
                <a:schemeClr val="tx1"/>
              </a:solidFill>
            </a:rPr>
          </a:br>
          <a:r>
            <a:rPr lang="en-US" sz="1200" dirty="0" smtClean="0"/>
            <a:t>Project Management Institute</a:t>
          </a:r>
          <a:endParaRPr lang="ru-RU" sz="1200" dirty="0"/>
        </a:p>
      </dgm:t>
    </dgm:pt>
    <dgm:pt modelId="{588C39F3-933C-4E22-B6CB-975F845E31E7}" type="parTrans" cxnId="{AB0D5029-3EDF-4B28-B12A-3ED2AF548DFE}">
      <dgm:prSet/>
      <dgm:spPr/>
      <dgm:t>
        <a:bodyPr/>
        <a:lstStyle/>
        <a:p>
          <a:endParaRPr lang="ru-RU"/>
        </a:p>
      </dgm:t>
    </dgm:pt>
    <dgm:pt modelId="{B24E0025-0B1A-4B03-8A8F-5E4E88CC586E}" type="sibTrans" cxnId="{AB0D5029-3EDF-4B28-B12A-3ED2AF548DFE}">
      <dgm:prSet/>
      <dgm:spPr/>
      <dgm:t>
        <a:bodyPr/>
        <a:lstStyle/>
        <a:p>
          <a:endParaRPr lang="ru-RU"/>
        </a:p>
      </dgm:t>
    </dgm:pt>
    <dgm:pt modelId="{616B6530-4778-43E5-867D-49CB05FB17C0}">
      <dgm:prSet phldrT="[Текст]" custT="1"/>
      <dgm:spPr/>
      <dgm:t>
        <a:bodyPr/>
        <a:lstStyle/>
        <a:p>
          <a:r>
            <a:rPr lang="en-US" sz="4900" dirty="0" smtClean="0"/>
            <a:t>ICB</a:t>
          </a:r>
          <a:br>
            <a:rPr lang="en-US" sz="4900" dirty="0" smtClean="0"/>
          </a:br>
          <a:r>
            <a:rPr lang="en-US" sz="1200" dirty="0" smtClean="0">
              <a:solidFill>
                <a:schemeClr val="tx1"/>
              </a:solidFill>
            </a:rPr>
            <a:t>(International Competence Baseline)</a:t>
          </a:r>
          <a:br>
            <a:rPr lang="en-US" sz="1200" dirty="0" smtClean="0">
              <a:solidFill>
                <a:schemeClr val="tx1"/>
              </a:solidFill>
            </a:rPr>
          </a:br>
          <a:r>
            <a:rPr lang="en-US" sz="1200" dirty="0" smtClean="0">
              <a:solidFill>
                <a:schemeClr val="bg1"/>
              </a:solidFill>
            </a:rPr>
            <a:t>International Project Management Association</a:t>
          </a:r>
          <a:r>
            <a:rPr lang="ru-RU" sz="1200" dirty="0" smtClean="0">
              <a:solidFill>
                <a:schemeClr val="bg1"/>
              </a:solidFill>
            </a:rPr>
            <a:t> </a:t>
          </a:r>
          <a:r>
            <a:rPr lang="ru-RU" sz="1200" dirty="0" smtClean="0"/>
            <a:t>(</a:t>
          </a:r>
          <a:r>
            <a:rPr lang="en-US" sz="1200" dirty="0" smtClean="0"/>
            <a:t>IPMA)</a:t>
          </a:r>
          <a:endParaRPr lang="ru-RU" sz="4900" dirty="0"/>
        </a:p>
      </dgm:t>
    </dgm:pt>
    <dgm:pt modelId="{EE24058F-11F0-4764-8DBD-41DFED1471E4}" type="parTrans" cxnId="{FDE3C1A9-8333-4905-96B3-B93E20BC4D34}">
      <dgm:prSet/>
      <dgm:spPr/>
      <dgm:t>
        <a:bodyPr/>
        <a:lstStyle/>
        <a:p>
          <a:endParaRPr lang="ru-RU"/>
        </a:p>
      </dgm:t>
    </dgm:pt>
    <dgm:pt modelId="{7CDD44E0-EC34-4D27-B966-7BDC2C30B44D}" type="sibTrans" cxnId="{FDE3C1A9-8333-4905-96B3-B93E20BC4D34}">
      <dgm:prSet/>
      <dgm:spPr/>
      <dgm:t>
        <a:bodyPr/>
        <a:lstStyle/>
        <a:p>
          <a:endParaRPr lang="ru-RU"/>
        </a:p>
      </dgm:t>
    </dgm:pt>
    <dgm:pt modelId="{68B183BE-E082-4AA6-BE69-B25406AFF5B3}">
      <dgm:prSet phldrT="[Текст]" custT="1"/>
      <dgm:spPr/>
      <dgm:t>
        <a:bodyPr/>
        <a:lstStyle/>
        <a:p>
          <a:r>
            <a:rPr lang="en-US" sz="4900" dirty="0" smtClean="0"/>
            <a:t>PRINCE2</a:t>
          </a:r>
          <a:r>
            <a:rPr lang="ru-RU" sz="4900" dirty="0" smtClean="0"/>
            <a:t/>
          </a:r>
          <a:br>
            <a:rPr lang="ru-RU" sz="4900" dirty="0" smtClean="0"/>
          </a:br>
          <a:r>
            <a:rPr lang="en-US" sz="1200" dirty="0" smtClean="0">
              <a:solidFill>
                <a:schemeClr val="tx1"/>
              </a:solidFill>
            </a:rPr>
            <a:t>(</a:t>
          </a:r>
          <a:r>
            <a:rPr lang="en-US" sz="1200" dirty="0" err="1" smtClean="0">
              <a:solidFill>
                <a:schemeClr val="tx1"/>
              </a:solidFill>
            </a:rPr>
            <a:t>PRojects</a:t>
          </a:r>
          <a:r>
            <a:rPr lang="en-US" sz="1200" dirty="0" smtClean="0">
              <a:solidFill>
                <a:schemeClr val="tx1"/>
              </a:solidFill>
            </a:rPr>
            <a:t> IN Controlled Environments 2</a:t>
          </a:r>
          <a:r>
            <a:rPr lang="ru-RU" sz="1200" dirty="0" smtClean="0">
              <a:solidFill>
                <a:schemeClr val="tx1"/>
              </a:solidFill>
            </a:rPr>
            <a:t>) </a:t>
          </a:r>
          <a:r>
            <a:rPr lang="en-US" sz="1200" dirty="0" smtClean="0"/>
            <a:t>Developed in the UK in the late 1990s</a:t>
          </a:r>
          <a:endParaRPr lang="ru-RU" sz="4900" dirty="0"/>
        </a:p>
      </dgm:t>
    </dgm:pt>
    <dgm:pt modelId="{16BA32A6-B4FC-4CCB-ADE1-3B9FFD54D2AE}" type="parTrans" cxnId="{6D9C1172-888B-46C8-B71A-F88B38A4E509}">
      <dgm:prSet/>
      <dgm:spPr/>
      <dgm:t>
        <a:bodyPr/>
        <a:lstStyle/>
        <a:p>
          <a:endParaRPr lang="ru-RU"/>
        </a:p>
      </dgm:t>
    </dgm:pt>
    <dgm:pt modelId="{C2A10AC7-D4D5-46FB-96D4-53DEC53EBE91}" type="sibTrans" cxnId="{6D9C1172-888B-46C8-B71A-F88B38A4E509}">
      <dgm:prSet/>
      <dgm:spPr/>
      <dgm:t>
        <a:bodyPr/>
        <a:lstStyle/>
        <a:p>
          <a:endParaRPr lang="ru-RU"/>
        </a:p>
      </dgm:t>
    </dgm:pt>
    <dgm:pt modelId="{0A98071B-56BC-45A6-9FE9-BBA1E356E779}">
      <dgm:prSet phldrT="[Текст]" custT="1"/>
      <dgm:spPr/>
      <dgm:t>
        <a:bodyPr/>
        <a:lstStyle/>
        <a:p>
          <a:r>
            <a:rPr lang="en-US" sz="3500" dirty="0" smtClean="0"/>
            <a:t>P2M</a:t>
          </a:r>
          <a:r>
            <a:rPr lang="ru-RU" sz="3500" dirty="0" smtClean="0"/>
            <a:t/>
          </a:r>
          <a:br>
            <a:rPr lang="ru-RU" sz="3500" dirty="0" smtClean="0"/>
          </a:br>
          <a:r>
            <a:rPr lang="en-US" sz="1200" dirty="0" smtClean="0">
              <a:solidFill>
                <a:schemeClr val="tx1"/>
              </a:solidFill>
            </a:rPr>
            <a:t>(A Guidebook of Project and Program Management</a:t>
          </a:r>
          <a:r>
            <a:rPr lang="ru-RU" sz="1200" dirty="0" smtClean="0">
              <a:solidFill>
                <a:schemeClr val="tx1"/>
              </a:solidFill>
            </a:rPr>
            <a:t> </a:t>
          </a:r>
          <a:r>
            <a:rPr lang="en-US" sz="1200" dirty="0" smtClean="0">
              <a:solidFill>
                <a:schemeClr val="tx1"/>
              </a:solidFill>
            </a:rPr>
            <a:t>for Enterprise Innovation</a:t>
          </a:r>
          <a:r>
            <a:rPr lang="ru-RU" sz="1200" dirty="0" smtClean="0">
              <a:solidFill>
                <a:schemeClr val="tx1"/>
              </a:solidFill>
            </a:rPr>
            <a:t>) </a:t>
          </a:r>
          <a:r>
            <a:rPr lang="en-US" sz="1200" dirty="0" smtClean="0"/>
            <a:t>Project Management Association </a:t>
          </a:r>
          <a:br>
            <a:rPr lang="en-US" sz="1200" dirty="0" smtClean="0"/>
          </a:br>
          <a:r>
            <a:rPr lang="en-US" sz="1200" dirty="0" smtClean="0"/>
            <a:t>of Japan</a:t>
          </a:r>
          <a:r>
            <a:rPr lang="ru-RU" sz="1200" dirty="0" smtClean="0"/>
            <a:t> (</a:t>
          </a:r>
          <a:r>
            <a:rPr lang="en-US" sz="1200" dirty="0" smtClean="0"/>
            <a:t>PMAJ)</a:t>
          </a:r>
          <a:r>
            <a:rPr lang="ru-RU" sz="1200" dirty="0" smtClean="0"/>
            <a:t> </a:t>
          </a:r>
          <a:endParaRPr lang="ru-RU" sz="3500" dirty="0"/>
        </a:p>
      </dgm:t>
    </dgm:pt>
    <dgm:pt modelId="{62DCDCC3-7504-4423-83F3-CAFFE56FF16E}" type="parTrans" cxnId="{850DE831-29D6-41CC-B2DD-3A5028B93163}">
      <dgm:prSet/>
      <dgm:spPr/>
      <dgm:t>
        <a:bodyPr/>
        <a:lstStyle/>
        <a:p>
          <a:endParaRPr lang="ru-RU"/>
        </a:p>
      </dgm:t>
    </dgm:pt>
    <dgm:pt modelId="{7B64BE48-E96D-4A65-889B-1690FA0C68DD}" type="sibTrans" cxnId="{850DE831-29D6-41CC-B2DD-3A5028B93163}">
      <dgm:prSet/>
      <dgm:spPr/>
      <dgm:t>
        <a:bodyPr/>
        <a:lstStyle/>
        <a:p>
          <a:endParaRPr lang="ru-RU"/>
        </a:p>
      </dgm:t>
    </dgm:pt>
    <dgm:pt modelId="{A7510428-CF3E-4BC4-B081-F44928E99164}" type="pres">
      <dgm:prSet presAssocID="{C2DE093F-E5F8-4098-B99C-F6A4C707D7CD}" presName="diagram" presStyleCnt="0">
        <dgm:presLayoutVars>
          <dgm:dir/>
          <dgm:resizeHandles val="exact"/>
        </dgm:presLayoutVars>
      </dgm:prSet>
      <dgm:spPr/>
      <dgm:t>
        <a:bodyPr/>
        <a:lstStyle/>
        <a:p>
          <a:endParaRPr lang="ru-RU"/>
        </a:p>
      </dgm:t>
    </dgm:pt>
    <dgm:pt modelId="{0333E84B-5F6E-4E8E-9C7F-BCBC64969793}" type="pres">
      <dgm:prSet presAssocID="{72EA53C6-878D-463D-AE7A-594FC82764F1}" presName="node" presStyleLbl="node1" presStyleIdx="0" presStyleCnt="4">
        <dgm:presLayoutVars>
          <dgm:bulletEnabled val="1"/>
        </dgm:presLayoutVars>
      </dgm:prSet>
      <dgm:spPr/>
      <dgm:t>
        <a:bodyPr/>
        <a:lstStyle/>
        <a:p>
          <a:endParaRPr lang="ru-RU"/>
        </a:p>
      </dgm:t>
    </dgm:pt>
    <dgm:pt modelId="{05C4AFDA-864C-4473-9CCE-78A487E7176B}" type="pres">
      <dgm:prSet presAssocID="{B24E0025-0B1A-4B03-8A8F-5E4E88CC586E}" presName="sibTrans" presStyleCnt="0"/>
      <dgm:spPr/>
    </dgm:pt>
    <dgm:pt modelId="{41A38B80-CAB5-4595-8C5D-321D184D06CD}" type="pres">
      <dgm:prSet presAssocID="{616B6530-4778-43E5-867D-49CB05FB17C0}" presName="node" presStyleLbl="node1" presStyleIdx="1" presStyleCnt="4">
        <dgm:presLayoutVars>
          <dgm:bulletEnabled val="1"/>
        </dgm:presLayoutVars>
      </dgm:prSet>
      <dgm:spPr/>
      <dgm:t>
        <a:bodyPr/>
        <a:lstStyle/>
        <a:p>
          <a:endParaRPr lang="ru-RU"/>
        </a:p>
      </dgm:t>
    </dgm:pt>
    <dgm:pt modelId="{E8F2FF02-E023-4F43-B54F-E13A396CEE24}" type="pres">
      <dgm:prSet presAssocID="{7CDD44E0-EC34-4D27-B966-7BDC2C30B44D}" presName="sibTrans" presStyleCnt="0"/>
      <dgm:spPr/>
    </dgm:pt>
    <dgm:pt modelId="{ACF40302-133F-4C48-A87B-3DB3A9B899EA}" type="pres">
      <dgm:prSet presAssocID="{68B183BE-E082-4AA6-BE69-B25406AFF5B3}" presName="node" presStyleLbl="node1" presStyleIdx="2" presStyleCnt="4">
        <dgm:presLayoutVars>
          <dgm:bulletEnabled val="1"/>
        </dgm:presLayoutVars>
      </dgm:prSet>
      <dgm:spPr/>
      <dgm:t>
        <a:bodyPr/>
        <a:lstStyle/>
        <a:p>
          <a:endParaRPr lang="ru-RU"/>
        </a:p>
      </dgm:t>
    </dgm:pt>
    <dgm:pt modelId="{052A5C59-8327-417B-85D5-B9EE3238CC30}" type="pres">
      <dgm:prSet presAssocID="{C2A10AC7-D4D5-46FB-96D4-53DEC53EBE91}" presName="sibTrans" presStyleCnt="0"/>
      <dgm:spPr/>
    </dgm:pt>
    <dgm:pt modelId="{0DE22556-7C5A-42F7-9764-A9352CF85913}" type="pres">
      <dgm:prSet presAssocID="{0A98071B-56BC-45A6-9FE9-BBA1E356E779}" presName="node" presStyleLbl="node1" presStyleIdx="3" presStyleCnt="4">
        <dgm:presLayoutVars>
          <dgm:bulletEnabled val="1"/>
        </dgm:presLayoutVars>
      </dgm:prSet>
      <dgm:spPr/>
      <dgm:t>
        <a:bodyPr/>
        <a:lstStyle/>
        <a:p>
          <a:endParaRPr lang="ru-RU"/>
        </a:p>
      </dgm:t>
    </dgm:pt>
  </dgm:ptLst>
  <dgm:cxnLst>
    <dgm:cxn modelId="{FDE3C1A9-8333-4905-96B3-B93E20BC4D34}" srcId="{C2DE093F-E5F8-4098-B99C-F6A4C707D7CD}" destId="{616B6530-4778-43E5-867D-49CB05FB17C0}" srcOrd="1" destOrd="0" parTransId="{EE24058F-11F0-4764-8DBD-41DFED1471E4}" sibTransId="{7CDD44E0-EC34-4D27-B966-7BDC2C30B44D}"/>
    <dgm:cxn modelId="{6D9C1172-888B-46C8-B71A-F88B38A4E509}" srcId="{C2DE093F-E5F8-4098-B99C-F6A4C707D7CD}" destId="{68B183BE-E082-4AA6-BE69-B25406AFF5B3}" srcOrd="2" destOrd="0" parTransId="{16BA32A6-B4FC-4CCB-ADE1-3B9FFD54D2AE}" sibTransId="{C2A10AC7-D4D5-46FB-96D4-53DEC53EBE91}"/>
    <dgm:cxn modelId="{BEE1293F-E3D6-41A1-A56E-54E04B91B461}" type="presOf" srcId="{C2DE093F-E5F8-4098-B99C-F6A4C707D7CD}" destId="{A7510428-CF3E-4BC4-B081-F44928E99164}" srcOrd="0" destOrd="0" presId="urn:microsoft.com/office/officeart/2005/8/layout/default#1"/>
    <dgm:cxn modelId="{AB0D5029-3EDF-4B28-B12A-3ED2AF548DFE}" srcId="{C2DE093F-E5F8-4098-B99C-F6A4C707D7CD}" destId="{72EA53C6-878D-463D-AE7A-594FC82764F1}" srcOrd="0" destOrd="0" parTransId="{588C39F3-933C-4E22-B6CB-975F845E31E7}" sibTransId="{B24E0025-0B1A-4B03-8A8F-5E4E88CC586E}"/>
    <dgm:cxn modelId="{D7700264-3299-49F4-A618-A3161DB95784}" type="presOf" srcId="{68B183BE-E082-4AA6-BE69-B25406AFF5B3}" destId="{ACF40302-133F-4C48-A87B-3DB3A9B899EA}" srcOrd="0" destOrd="0" presId="urn:microsoft.com/office/officeart/2005/8/layout/default#1"/>
    <dgm:cxn modelId="{850DE831-29D6-41CC-B2DD-3A5028B93163}" srcId="{C2DE093F-E5F8-4098-B99C-F6A4C707D7CD}" destId="{0A98071B-56BC-45A6-9FE9-BBA1E356E779}" srcOrd="3" destOrd="0" parTransId="{62DCDCC3-7504-4423-83F3-CAFFE56FF16E}" sibTransId="{7B64BE48-E96D-4A65-889B-1690FA0C68DD}"/>
    <dgm:cxn modelId="{8534E79A-0E65-491A-B742-C3FDEFF3A502}" type="presOf" srcId="{616B6530-4778-43E5-867D-49CB05FB17C0}" destId="{41A38B80-CAB5-4595-8C5D-321D184D06CD}" srcOrd="0" destOrd="0" presId="urn:microsoft.com/office/officeart/2005/8/layout/default#1"/>
    <dgm:cxn modelId="{E2C5E5E4-35C6-47A7-9C88-269777BDF883}" type="presOf" srcId="{0A98071B-56BC-45A6-9FE9-BBA1E356E779}" destId="{0DE22556-7C5A-42F7-9764-A9352CF85913}" srcOrd="0" destOrd="0" presId="urn:microsoft.com/office/officeart/2005/8/layout/default#1"/>
    <dgm:cxn modelId="{0993E46F-426F-4197-BF56-36B0F70B0237}" type="presOf" srcId="{72EA53C6-878D-463D-AE7A-594FC82764F1}" destId="{0333E84B-5F6E-4E8E-9C7F-BCBC64969793}" srcOrd="0" destOrd="0" presId="urn:microsoft.com/office/officeart/2005/8/layout/default#1"/>
    <dgm:cxn modelId="{6EB07ADA-F2E0-439D-8CE3-44167444B9F6}" type="presParOf" srcId="{A7510428-CF3E-4BC4-B081-F44928E99164}" destId="{0333E84B-5F6E-4E8E-9C7F-BCBC64969793}" srcOrd="0" destOrd="0" presId="urn:microsoft.com/office/officeart/2005/8/layout/default#1"/>
    <dgm:cxn modelId="{F47EFD3C-ECA7-4B6A-B76D-8EF70BAFF2EB}" type="presParOf" srcId="{A7510428-CF3E-4BC4-B081-F44928E99164}" destId="{05C4AFDA-864C-4473-9CCE-78A487E7176B}" srcOrd="1" destOrd="0" presId="urn:microsoft.com/office/officeart/2005/8/layout/default#1"/>
    <dgm:cxn modelId="{2A8C1367-D7BE-4207-AEF2-D1FF39B18F79}" type="presParOf" srcId="{A7510428-CF3E-4BC4-B081-F44928E99164}" destId="{41A38B80-CAB5-4595-8C5D-321D184D06CD}" srcOrd="2" destOrd="0" presId="urn:microsoft.com/office/officeart/2005/8/layout/default#1"/>
    <dgm:cxn modelId="{87AA8AC1-3A61-473C-A1C8-FF54D57DB8DF}" type="presParOf" srcId="{A7510428-CF3E-4BC4-B081-F44928E99164}" destId="{E8F2FF02-E023-4F43-B54F-E13A396CEE24}" srcOrd="3" destOrd="0" presId="urn:microsoft.com/office/officeart/2005/8/layout/default#1"/>
    <dgm:cxn modelId="{9AC9AF95-0EC8-4948-8B73-1911ACACC407}" type="presParOf" srcId="{A7510428-CF3E-4BC4-B081-F44928E99164}" destId="{ACF40302-133F-4C48-A87B-3DB3A9B899EA}" srcOrd="4" destOrd="0" presId="urn:microsoft.com/office/officeart/2005/8/layout/default#1"/>
    <dgm:cxn modelId="{C3EE8C9D-4AA7-4246-B05C-83CDC4010AB2}" type="presParOf" srcId="{A7510428-CF3E-4BC4-B081-F44928E99164}" destId="{052A5C59-8327-417B-85D5-B9EE3238CC30}" srcOrd="5" destOrd="0" presId="urn:microsoft.com/office/officeart/2005/8/layout/default#1"/>
    <dgm:cxn modelId="{5A45EA5B-409C-4F4C-9B80-F36868D6E33C}" type="presParOf" srcId="{A7510428-CF3E-4BC4-B081-F44928E99164}" destId="{0DE22556-7C5A-42F7-9764-A9352CF85913}"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3E84B-5F6E-4E8E-9C7F-BCBC64969793}">
      <dsp:nvSpPr>
        <dsp:cNvPr id="0" name=""/>
        <dsp:cNvSpPr/>
      </dsp:nvSpPr>
      <dsp:spPr>
        <a:xfrm>
          <a:off x="744" y="145603"/>
          <a:ext cx="2902148" cy="1741289"/>
        </a:xfrm>
        <a:prstGeom prst="rect">
          <a:avLst/>
        </a:prstGeom>
        <a:solidFill>
          <a:schemeClr val="accent1">
            <a:hueOff val="0"/>
            <a:satOff val="0"/>
            <a:lumOff val="0"/>
            <a:alphaOff val="0"/>
          </a:schemeClr>
        </a:solidFill>
        <a:ln w="38100" cap="flat" cmpd="tri" algn="ctr">
          <a:solidFill>
            <a:scrgbClr r="0" g="0" b="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PMBOK</a:t>
          </a:r>
          <a:r>
            <a:rPr lang="ru-RU" sz="4900" kern="1200" dirty="0" smtClean="0"/>
            <a:t>®</a:t>
          </a:r>
          <a:r>
            <a:rPr lang="en-US" sz="4900" kern="1200" dirty="0" smtClean="0"/>
            <a:t/>
          </a:r>
          <a:br>
            <a:rPr lang="en-US" sz="4900" kern="1200" dirty="0" smtClean="0"/>
          </a:br>
          <a:r>
            <a:rPr lang="en-US" sz="1200" kern="1200" dirty="0" smtClean="0">
              <a:solidFill>
                <a:schemeClr val="tx1"/>
              </a:solidFill>
            </a:rPr>
            <a:t>(Project Management Body of Knowledge)</a:t>
          </a:r>
          <a:br>
            <a:rPr lang="en-US" sz="1200" kern="1200" dirty="0" smtClean="0">
              <a:solidFill>
                <a:schemeClr val="tx1"/>
              </a:solidFill>
            </a:rPr>
          </a:br>
          <a:r>
            <a:rPr lang="en-US" sz="1200" kern="1200" dirty="0" smtClean="0"/>
            <a:t>Project Management Institute</a:t>
          </a:r>
          <a:endParaRPr lang="ru-RU" sz="1200" kern="1200" dirty="0"/>
        </a:p>
      </dsp:txBody>
      <dsp:txXfrm>
        <a:off x="744" y="145603"/>
        <a:ext cx="2902148" cy="1741289"/>
      </dsp:txXfrm>
    </dsp:sp>
    <dsp:sp modelId="{41A38B80-CAB5-4595-8C5D-321D184D06CD}">
      <dsp:nvSpPr>
        <dsp:cNvPr id="0" name=""/>
        <dsp:cNvSpPr/>
      </dsp:nvSpPr>
      <dsp:spPr>
        <a:xfrm>
          <a:off x="3193107"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ICB</a:t>
          </a:r>
          <a:br>
            <a:rPr lang="en-US" sz="4900" kern="1200" dirty="0" smtClean="0"/>
          </a:br>
          <a:r>
            <a:rPr lang="en-US" sz="1200" kern="1200" dirty="0" smtClean="0">
              <a:solidFill>
                <a:schemeClr val="tx1"/>
              </a:solidFill>
            </a:rPr>
            <a:t>(International Competence Baseline)</a:t>
          </a:r>
          <a:br>
            <a:rPr lang="en-US" sz="1200" kern="1200" dirty="0" smtClean="0">
              <a:solidFill>
                <a:schemeClr val="tx1"/>
              </a:solidFill>
            </a:rPr>
          </a:br>
          <a:r>
            <a:rPr lang="en-US" sz="1200" kern="1200" dirty="0" smtClean="0">
              <a:solidFill>
                <a:schemeClr val="bg1"/>
              </a:solidFill>
            </a:rPr>
            <a:t>International Project Management Association</a:t>
          </a:r>
          <a:r>
            <a:rPr lang="ru-RU" sz="1200" kern="1200" dirty="0" smtClean="0">
              <a:solidFill>
                <a:schemeClr val="bg1"/>
              </a:solidFill>
            </a:rPr>
            <a:t> </a:t>
          </a:r>
          <a:r>
            <a:rPr lang="ru-RU" sz="1200" kern="1200" dirty="0" smtClean="0"/>
            <a:t>(</a:t>
          </a:r>
          <a:r>
            <a:rPr lang="en-US" sz="1200" kern="1200" dirty="0" smtClean="0"/>
            <a:t>IPMA)</a:t>
          </a:r>
          <a:endParaRPr lang="ru-RU" sz="4900" kern="1200" dirty="0"/>
        </a:p>
      </dsp:txBody>
      <dsp:txXfrm>
        <a:off x="3193107" y="145603"/>
        <a:ext cx="2902148" cy="1741289"/>
      </dsp:txXfrm>
    </dsp:sp>
    <dsp:sp modelId="{ACF40302-133F-4C48-A87B-3DB3A9B899EA}">
      <dsp:nvSpPr>
        <dsp:cNvPr id="0" name=""/>
        <dsp:cNvSpPr/>
      </dsp:nvSpPr>
      <dsp:spPr>
        <a:xfrm>
          <a:off x="744"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PRINCE2</a:t>
          </a:r>
          <a:r>
            <a:rPr lang="ru-RU" sz="4900" kern="1200" dirty="0" smtClean="0"/>
            <a:t/>
          </a:r>
          <a:br>
            <a:rPr lang="ru-RU" sz="4900" kern="1200" dirty="0" smtClean="0"/>
          </a:br>
          <a:r>
            <a:rPr lang="en-US" sz="1200" kern="1200" dirty="0" smtClean="0">
              <a:solidFill>
                <a:schemeClr val="tx1"/>
              </a:solidFill>
            </a:rPr>
            <a:t>(</a:t>
          </a:r>
          <a:r>
            <a:rPr lang="en-US" sz="1200" kern="1200" dirty="0" err="1" smtClean="0">
              <a:solidFill>
                <a:schemeClr val="tx1"/>
              </a:solidFill>
            </a:rPr>
            <a:t>PRojects</a:t>
          </a:r>
          <a:r>
            <a:rPr lang="en-US" sz="1200" kern="1200" dirty="0" smtClean="0">
              <a:solidFill>
                <a:schemeClr val="tx1"/>
              </a:solidFill>
            </a:rPr>
            <a:t> IN Controlled Environments 2</a:t>
          </a:r>
          <a:r>
            <a:rPr lang="ru-RU" sz="1200" kern="1200" dirty="0" smtClean="0">
              <a:solidFill>
                <a:schemeClr val="tx1"/>
              </a:solidFill>
            </a:rPr>
            <a:t>) </a:t>
          </a:r>
          <a:r>
            <a:rPr lang="en-US" sz="1200" kern="1200" dirty="0" smtClean="0"/>
            <a:t>Developed in the UK in the late 1990s</a:t>
          </a:r>
          <a:endParaRPr lang="ru-RU" sz="4900" kern="1200" dirty="0"/>
        </a:p>
      </dsp:txBody>
      <dsp:txXfrm>
        <a:off x="744" y="2177107"/>
        <a:ext cx="2902148" cy="1741289"/>
      </dsp:txXfrm>
    </dsp:sp>
    <dsp:sp modelId="{0DE22556-7C5A-42F7-9764-A9352CF85913}">
      <dsp:nvSpPr>
        <dsp:cNvPr id="0" name=""/>
        <dsp:cNvSpPr/>
      </dsp:nvSpPr>
      <dsp:spPr>
        <a:xfrm>
          <a:off x="3193107"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P2M</a:t>
          </a:r>
          <a:r>
            <a:rPr lang="ru-RU" sz="3500" kern="1200" dirty="0" smtClean="0"/>
            <a:t/>
          </a:r>
          <a:br>
            <a:rPr lang="ru-RU" sz="3500" kern="1200" dirty="0" smtClean="0"/>
          </a:br>
          <a:r>
            <a:rPr lang="en-US" sz="1200" kern="1200" dirty="0" smtClean="0">
              <a:solidFill>
                <a:schemeClr val="tx1"/>
              </a:solidFill>
            </a:rPr>
            <a:t>(A Guidebook of Project and Program Management</a:t>
          </a:r>
          <a:r>
            <a:rPr lang="ru-RU" sz="1200" kern="1200" dirty="0" smtClean="0">
              <a:solidFill>
                <a:schemeClr val="tx1"/>
              </a:solidFill>
            </a:rPr>
            <a:t> </a:t>
          </a:r>
          <a:r>
            <a:rPr lang="en-US" sz="1200" kern="1200" dirty="0" smtClean="0">
              <a:solidFill>
                <a:schemeClr val="tx1"/>
              </a:solidFill>
            </a:rPr>
            <a:t>for Enterprise Innovation</a:t>
          </a:r>
          <a:r>
            <a:rPr lang="ru-RU" sz="1200" kern="1200" dirty="0" smtClean="0">
              <a:solidFill>
                <a:schemeClr val="tx1"/>
              </a:solidFill>
            </a:rPr>
            <a:t>) </a:t>
          </a:r>
          <a:r>
            <a:rPr lang="en-US" sz="1200" kern="1200" dirty="0" smtClean="0"/>
            <a:t>Project Management Association </a:t>
          </a:r>
          <a:br>
            <a:rPr lang="en-US" sz="1200" kern="1200" dirty="0" smtClean="0"/>
          </a:br>
          <a:r>
            <a:rPr lang="en-US" sz="1200" kern="1200" dirty="0" smtClean="0"/>
            <a:t>of Japan</a:t>
          </a:r>
          <a:r>
            <a:rPr lang="ru-RU" sz="1200" kern="1200" dirty="0" smtClean="0"/>
            <a:t> (</a:t>
          </a:r>
          <a:r>
            <a:rPr lang="en-US" sz="1200" kern="1200" dirty="0" smtClean="0"/>
            <a:t>PMAJ)</a:t>
          </a:r>
          <a:r>
            <a:rPr lang="ru-RU" sz="1200" kern="1200" dirty="0" smtClean="0"/>
            <a:t> </a:t>
          </a:r>
          <a:endParaRPr lang="ru-RU" sz="3500" kern="1200" dirty="0"/>
        </a:p>
      </dsp:txBody>
      <dsp:txXfrm>
        <a:off x="3193107"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251307D-02E1-4657-8017-3290BC0031A3}" type="datetimeFigureOut">
              <a:rPr lang="ru-RU" smtClean="0"/>
              <a:t>06.06.16</a:t>
            </a:fld>
            <a:endParaRPr lang="ru-RU"/>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F7E3375-16AE-419C-B133-016B7F2A0D8C}" type="slidenum">
              <a:rPr lang="ru-RU" smtClean="0"/>
              <a:t>‹#›</a:t>
            </a:fld>
            <a:endParaRPr lang="ru-RU"/>
          </a:p>
        </p:txBody>
      </p:sp>
    </p:spTree>
    <p:extLst>
      <p:ext uri="{BB962C8B-B14F-4D97-AF65-F5344CB8AC3E}">
        <p14:creationId xmlns:p14="http://schemas.microsoft.com/office/powerpoint/2010/main" val="43362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EB30FFC-20A1-47FF-8945-7746B08127E2}" type="datetimeFigureOut">
              <a:rPr lang="ru-RU"/>
              <a:pPr>
                <a:defRPr/>
              </a:pPr>
              <a:t>06.06.16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33ECC8F-FACF-4384-A74D-0DB0DF2A359B}" type="slidenum">
              <a:rPr lang="ru-RU"/>
              <a:pPr>
                <a:defRPr/>
              </a:pPr>
              <a:t>‹#›</a:t>
            </a:fld>
            <a:endParaRPr lang="ru-RU"/>
          </a:p>
        </p:txBody>
      </p:sp>
    </p:spTree>
    <p:extLst>
      <p:ext uri="{BB962C8B-B14F-4D97-AF65-F5344CB8AC3E}">
        <p14:creationId xmlns:p14="http://schemas.microsoft.com/office/powerpoint/2010/main" val="1764416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A758E023-939A-452A-9A9B-16EBA195DC60}" type="slidenum">
              <a:rPr lang="en-GB" smtClean="0"/>
              <a:pPr>
                <a:defRPr/>
              </a:pPr>
              <a:t>1</a:t>
            </a:fld>
            <a:endParaRPr lang="en-GB"/>
          </a:p>
        </p:txBody>
      </p:sp>
    </p:spTree>
    <p:extLst>
      <p:ext uri="{BB962C8B-B14F-4D97-AF65-F5344CB8AC3E}">
        <p14:creationId xmlns:p14="http://schemas.microsoft.com/office/powerpoint/2010/main" val="123857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685EA-9D67-4A61-89FA-D65CB5AFED8D}" type="slidenum">
              <a:rPr lang="ru-RU" smtClean="0"/>
              <a:pPr fontAlgn="base">
                <a:spcBef>
                  <a:spcPct val="0"/>
                </a:spcBef>
                <a:spcAft>
                  <a:spcPct val="0"/>
                </a:spcAft>
                <a:defRPr/>
              </a:pPr>
              <a:t>12</a:t>
            </a:fld>
            <a:endParaRPr lang="ru-RU" smtClean="0"/>
          </a:p>
        </p:txBody>
      </p:sp>
    </p:spTree>
    <p:extLst>
      <p:ext uri="{BB962C8B-B14F-4D97-AF65-F5344CB8AC3E}">
        <p14:creationId xmlns:p14="http://schemas.microsoft.com/office/powerpoint/2010/main" val="182539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685EA-9D67-4A61-89FA-D65CB5AFED8D}" type="slidenum">
              <a:rPr lang="ru-RU" smtClean="0"/>
              <a:pPr fontAlgn="base">
                <a:spcBef>
                  <a:spcPct val="0"/>
                </a:spcBef>
                <a:spcAft>
                  <a:spcPct val="0"/>
                </a:spcAft>
                <a:defRPr/>
              </a:pPr>
              <a:t>13</a:t>
            </a:fld>
            <a:endParaRPr lang="ru-RU" smtClean="0"/>
          </a:p>
        </p:txBody>
      </p:sp>
    </p:spTree>
    <p:extLst>
      <p:ext uri="{BB962C8B-B14F-4D97-AF65-F5344CB8AC3E}">
        <p14:creationId xmlns:p14="http://schemas.microsoft.com/office/powerpoint/2010/main" val="101452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685EA-9D67-4A61-89FA-D65CB5AFED8D}" type="slidenum">
              <a:rPr lang="ru-RU" smtClean="0"/>
              <a:pPr fontAlgn="base">
                <a:spcBef>
                  <a:spcPct val="0"/>
                </a:spcBef>
                <a:spcAft>
                  <a:spcPct val="0"/>
                </a:spcAft>
                <a:defRPr/>
              </a:pPr>
              <a:t>14</a:t>
            </a:fld>
            <a:endParaRPr lang="ru-RU" smtClean="0"/>
          </a:p>
        </p:txBody>
      </p:sp>
    </p:spTree>
    <p:extLst>
      <p:ext uri="{BB962C8B-B14F-4D97-AF65-F5344CB8AC3E}">
        <p14:creationId xmlns:p14="http://schemas.microsoft.com/office/powerpoint/2010/main" val="32039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685EA-9D67-4A61-89FA-D65CB5AFED8D}" type="slidenum">
              <a:rPr lang="ru-RU" smtClean="0"/>
              <a:pPr fontAlgn="base">
                <a:spcBef>
                  <a:spcPct val="0"/>
                </a:spcBef>
                <a:spcAft>
                  <a:spcPct val="0"/>
                </a:spcAft>
                <a:defRPr/>
              </a:pPr>
              <a:t>15</a:t>
            </a:fld>
            <a:endParaRPr lang="ru-RU" smtClean="0"/>
          </a:p>
        </p:txBody>
      </p:sp>
    </p:spTree>
    <p:extLst>
      <p:ext uri="{BB962C8B-B14F-4D97-AF65-F5344CB8AC3E}">
        <p14:creationId xmlns:p14="http://schemas.microsoft.com/office/powerpoint/2010/main" val="3678280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D89AEB3C-5A88-4CC0-96AF-28AFDFBEFA3A}" type="slidenum">
              <a:rPr lang="ru-RU" smtClean="0"/>
              <a:pPr>
                <a:defRPr/>
              </a:pPr>
              <a:t>21</a:t>
            </a:fld>
            <a:endParaRPr lang="ru-RU"/>
          </a:p>
        </p:txBody>
      </p:sp>
    </p:spTree>
    <p:extLst>
      <p:ext uri="{BB962C8B-B14F-4D97-AF65-F5344CB8AC3E}">
        <p14:creationId xmlns:p14="http://schemas.microsoft.com/office/powerpoint/2010/main" val="212576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133ECC8F-FACF-4384-A74D-0DB0DF2A359B}" type="slidenum">
              <a:rPr lang="ru-RU" smtClean="0"/>
              <a:pPr>
                <a:defRPr/>
              </a:pPr>
              <a:t>3</a:t>
            </a:fld>
            <a:endParaRPr lang="ru-RU"/>
          </a:p>
        </p:txBody>
      </p:sp>
    </p:spTree>
    <p:extLst>
      <p:ext uri="{BB962C8B-B14F-4D97-AF65-F5344CB8AC3E}">
        <p14:creationId xmlns:p14="http://schemas.microsoft.com/office/powerpoint/2010/main" val="75909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133ECC8F-FACF-4384-A74D-0DB0DF2A359B}" type="slidenum">
              <a:rPr lang="ru-RU" smtClean="0"/>
              <a:pPr>
                <a:defRPr/>
              </a:pPr>
              <a:t>4</a:t>
            </a:fld>
            <a:endParaRPr lang="ru-RU"/>
          </a:p>
        </p:txBody>
      </p:sp>
    </p:spTree>
    <p:extLst>
      <p:ext uri="{BB962C8B-B14F-4D97-AF65-F5344CB8AC3E}">
        <p14:creationId xmlns:p14="http://schemas.microsoft.com/office/powerpoint/2010/main" val="42868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35B543-D5A5-0643-989F-20CD98566D85}" type="slidenum">
              <a:rPr lang="ru-RU" sz="1200"/>
              <a:pPr eaLnBrk="1" hangingPunct="1"/>
              <a:t>5</a:t>
            </a:fld>
            <a:endParaRPr lang="ru-RU"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C7B047-912E-A344-BCD7-F14676769F69}" type="slidenum">
              <a:rPr lang="ru-RU" sz="1200"/>
              <a:pPr eaLnBrk="1" hangingPunct="1"/>
              <a:t>6</a:t>
            </a:fld>
            <a:endParaRPr lang="ru-RU"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marL="0" lvl="0" indent="0">
              <a:buFont typeface="Arial" panose="020B0604020202020204" pitchFamily="34" charset="0"/>
              <a:buNone/>
            </a:pPr>
            <a:endParaRPr lang="ru-RU" dirty="0"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685EA-9D67-4A61-89FA-D65CB5AFED8D}" type="slidenum">
              <a:rPr lang="ru-RU" smtClean="0"/>
              <a:pPr fontAlgn="base">
                <a:spcBef>
                  <a:spcPct val="0"/>
                </a:spcBef>
                <a:spcAft>
                  <a:spcPct val="0"/>
                </a:spcAft>
                <a:defRPr/>
              </a:pPr>
              <a:t>8</a:t>
            </a:fld>
            <a:endParaRPr lang="ru-RU" smtClean="0"/>
          </a:p>
        </p:txBody>
      </p:sp>
    </p:spTree>
    <p:extLst>
      <p:ext uri="{BB962C8B-B14F-4D97-AF65-F5344CB8AC3E}">
        <p14:creationId xmlns:p14="http://schemas.microsoft.com/office/powerpoint/2010/main" val="347597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685EA-9D67-4A61-89FA-D65CB5AFED8D}" type="slidenum">
              <a:rPr lang="ru-RU" smtClean="0"/>
              <a:pPr fontAlgn="base">
                <a:spcBef>
                  <a:spcPct val="0"/>
                </a:spcBef>
                <a:spcAft>
                  <a:spcPct val="0"/>
                </a:spcAft>
                <a:defRPr/>
              </a:pPr>
              <a:t>9</a:t>
            </a:fld>
            <a:endParaRPr lang="ru-RU" smtClean="0"/>
          </a:p>
        </p:txBody>
      </p:sp>
    </p:spTree>
    <p:extLst>
      <p:ext uri="{BB962C8B-B14F-4D97-AF65-F5344CB8AC3E}">
        <p14:creationId xmlns:p14="http://schemas.microsoft.com/office/powerpoint/2010/main" val="417379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685EA-9D67-4A61-89FA-D65CB5AFED8D}" type="slidenum">
              <a:rPr lang="ru-RU" smtClean="0"/>
              <a:pPr fontAlgn="base">
                <a:spcBef>
                  <a:spcPct val="0"/>
                </a:spcBef>
                <a:spcAft>
                  <a:spcPct val="0"/>
                </a:spcAft>
                <a:defRPr/>
              </a:pPr>
              <a:t>10</a:t>
            </a:fld>
            <a:endParaRPr lang="ru-RU" smtClean="0"/>
          </a:p>
        </p:txBody>
      </p:sp>
    </p:spTree>
    <p:extLst>
      <p:ext uri="{BB962C8B-B14F-4D97-AF65-F5344CB8AC3E}">
        <p14:creationId xmlns:p14="http://schemas.microsoft.com/office/powerpoint/2010/main" val="95518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4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685EA-9D67-4A61-89FA-D65CB5AFED8D}" type="slidenum">
              <a:rPr lang="ru-RU" smtClean="0"/>
              <a:pPr fontAlgn="base">
                <a:spcBef>
                  <a:spcPct val="0"/>
                </a:spcBef>
                <a:spcAft>
                  <a:spcPct val="0"/>
                </a:spcAft>
                <a:defRPr/>
              </a:pPr>
              <a:t>11</a:t>
            </a:fld>
            <a:endParaRPr lang="ru-RU" smtClean="0"/>
          </a:p>
        </p:txBody>
      </p:sp>
    </p:spTree>
    <p:extLst>
      <p:ext uri="{BB962C8B-B14F-4D97-AF65-F5344CB8AC3E}">
        <p14:creationId xmlns:p14="http://schemas.microsoft.com/office/powerpoint/2010/main" val="282034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20.05.2015</a:t>
            </a:r>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93445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r>
              <a:rPr lang="ru-RU" smtClean="0"/>
              <a:t>20.05.2015</a:t>
            </a: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291E085-3FD5-42AA-8A17-04A8DBF5873A}" type="slidenum">
              <a:rPr lang="ru-RU" smtClean="0"/>
              <a:pPr>
                <a:defRPr/>
              </a:pPr>
              <a:t>‹#›</a:t>
            </a:fld>
            <a:endParaRPr lang="ru-RU"/>
          </a:p>
        </p:txBody>
      </p:sp>
    </p:spTree>
    <p:extLst>
      <p:ext uri="{BB962C8B-B14F-4D97-AF65-F5344CB8AC3E}">
        <p14:creationId xmlns:p14="http://schemas.microsoft.com/office/powerpoint/2010/main" val="3585389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r>
              <a:rPr lang="ru-RU" smtClean="0"/>
              <a:t>20.05.2015</a:t>
            </a: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291E085-3FD5-42AA-8A17-04A8DBF5873A}" type="slidenum">
              <a:rPr lang="ru-RU" smtClean="0"/>
              <a:pPr>
                <a:defRPr/>
              </a:pPr>
              <a:t>‹#›</a:t>
            </a:fld>
            <a:endParaRPr lang="ru-RU"/>
          </a:p>
        </p:txBody>
      </p:sp>
    </p:spTree>
    <p:extLst>
      <p:ext uri="{BB962C8B-B14F-4D97-AF65-F5344CB8AC3E}">
        <p14:creationId xmlns:p14="http://schemas.microsoft.com/office/powerpoint/2010/main" val="322574379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r>
              <a:rPr lang="ru-RU" smtClean="0"/>
              <a:t>20.05.2015</a:t>
            </a: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C539D8-EF3B-4200-9EB9-90CB3B840B8D}" type="slidenum">
              <a:rPr lang="ru-RU" smtClean="0"/>
              <a:pPr>
                <a:defRPr/>
              </a:pPr>
              <a:t>‹#›</a:t>
            </a:fld>
            <a:endParaRPr lang="ru-RU"/>
          </a:p>
        </p:txBody>
      </p:sp>
    </p:spTree>
    <p:extLst>
      <p:ext uri="{BB962C8B-B14F-4D97-AF65-F5344CB8AC3E}">
        <p14:creationId xmlns:p14="http://schemas.microsoft.com/office/powerpoint/2010/main" val="169576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20.05.2015</a:t>
            </a:r>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17150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r>
              <a:rPr lang="ru-RU" smtClean="0"/>
              <a:t>20.05.2015</a:t>
            </a: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A65F187-868A-4F32-8A7D-A4D2BBF2F67A}" type="slidenum">
              <a:rPr lang="ru-RU" smtClean="0"/>
              <a:pPr>
                <a:defRPr/>
              </a:pPr>
              <a:t>‹#›</a:t>
            </a:fld>
            <a:endParaRPr lang="ru-RU"/>
          </a:p>
        </p:txBody>
      </p:sp>
    </p:spTree>
    <p:extLst>
      <p:ext uri="{BB962C8B-B14F-4D97-AF65-F5344CB8AC3E}">
        <p14:creationId xmlns:p14="http://schemas.microsoft.com/office/powerpoint/2010/main" val="82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r>
              <a:rPr lang="ru-RU" smtClean="0"/>
              <a:t>20.05.2015</a:t>
            </a: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AD8E8525-349B-4D28-BED9-07BCADEFDACF}" type="slidenum">
              <a:rPr lang="ru-RU" smtClean="0"/>
              <a:pPr>
                <a:defRPr/>
              </a:pPr>
              <a:t>‹#›</a:t>
            </a:fld>
            <a:endParaRPr lang="ru-RU"/>
          </a:p>
        </p:txBody>
      </p:sp>
    </p:spTree>
    <p:extLst>
      <p:ext uri="{BB962C8B-B14F-4D97-AF65-F5344CB8AC3E}">
        <p14:creationId xmlns:p14="http://schemas.microsoft.com/office/powerpoint/2010/main" val="252875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r>
              <a:rPr lang="ru-RU" smtClean="0"/>
              <a:t>20.05.2015</a:t>
            </a: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8A9B4AC-3C21-44DE-A770-4800F79E1D0C}" type="slidenum">
              <a:rPr lang="ru-RU" smtClean="0"/>
              <a:pPr>
                <a:defRPr/>
              </a:pPr>
              <a:t>‹#›</a:t>
            </a:fld>
            <a:endParaRPr lang="ru-RU"/>
          </a:p>
        </p:txBody>
      </p:sp>
    </p:spTree>
    <p:extLst>
      <p:ext uri="{BB962C8B-B14F-4D97-AF65-F5344CB8AC3E}">
        <p14:creationId xmlns:p14="http://schemas.microsoft.com/office/powerpoint/2010/main" val="174279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r>
              <a:rPr lang="ru-RU" smtClean="0"/>
              <a:t>20.05.2015</a:t>
            </a: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0291E085-3FD5-42AA-8A17-04A8DBF5873A}" type="slidenum">
              <a:rPr lang="ru-RU" smtClean="0"/>
              <a:pPr>
                <a:defRPr/>
              </a:pPr>
              <a:t>‹#›</a:t>
            </a:fld>
            <a:endParaRPr lang="ru-RU"/>
          </a:p>
        </p:txBody>
      </p:sp>
    </p:spTree>
    <p:extLst>
      <p:ext uri="{BB962C8B-B14F-4D97-AF65-F5344CB8AC3E}">
        <p14:creationId xmlns:p14="http://schemas.microsoft.com/office/powerpoint/2010/main" val="324824633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r>
              <a:rPr lang="ru-RU" smtClean="0"/>
              <a:t>20.05.2015</a:t>
            </a: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fld id="{1AD20DFC-E2D5-4BD6-B744-D8DEEAB5F7C2}" type="slidenum">
              <a:rPr lang="en-US" smtClean="0"/>
              <a:pPr/>
              <a:t>‹#›</a:t>
            </a:fld>
            <a:endParaRPr lang="en-US" dirty="0"/>
          </a:p>
        </p:txBody>
      </p:sp>
    </p:spTree>
    <p:extLst>
      <p:ext uri="{BB962C8B-B14F-4D97-AF65-F5344CB8AC3E}">
        <p14:creationId xmlns:p14="http://schemas.microsoft.com/office/powerpoint/2010/main" val="83716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r>
              <a:rPr lang="ru-RU" smtClean="0"/>
              <a:t>20.05.2015</a:t>
            </a: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1E7F1D9-1BBF-4B0F-A804-C89F9AECF19B}" type="slidenum">
              <a:rPr lang="ru-RU" smtClean="0"/>
              <a:pPr>
                <a:defRPr/>
              </a:pPr>
              <a:t>‹#›</a:t>
            </a:fld>
            <a:endParaRPr lang="ru-RU"/>
          </a:p>
        </p:txBody>
      </p:sp>
    </p:spTree>
    <p:extLst>
      <p:ext uri="{BB962C8B-B14F-4D97-AF65-F5344CB8AC3E}">
        <p14:creationId xmlns:p14="http://schemas.microsoft.com/office/powerpoint/2010/main" val="29529556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51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ru-RU" smtClean="0"/>
              <a:t>20.05.2015</a:t>
            </a: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291E085-3FD5-42AA-8A17-04A8DBF5873A}" type="slidenum">
              <a:rPr lang="ru-RU" smtClean="0"/>
              <a:pPr>
                <a:defRPr/>
              </a:pPr>
              <a:t>‹#›</a:t>
            </a:fld>
            <a:endParaRPr lang="ru-RU"/>
          </a:p>
        </p:txBody>
      </p:sp>
    </p:spTree>
    <p:extLst>
      <p:ext uri="{BB962C8B-B14F-4D97-AF65-F5344CB8AC3E}">
        <p14:creationId xmlns:p14="http://schemas.microsoft.com/office/powerpoint/2010/main" val="716397430"/>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1"/>
          <p:cNvSpPr txBox="1"/>
          <p:nvPr/>
        </p:nvSpPr>
        <p:spPr>
          <a:xfrm>
            <a:off x="539552" y="1046706"/>
            <a:ext cx="8228763" cy="3372322"/>
          </a:xfrm>
          <a:prstGeom prst="rect">
            <a:avLst/>
          </a:prstGeom>
        </p:spPr>
        <p:txBody>
          <a:bodyPr wrap="none" lIns="0" tIns="0" rIns="0" bIns="0" anchor="ctr">
            <a:scene3d>
              <a:camera prst="orthographicFront"/>
              <a:lightRig rig="threePt" dir="t"/>
            </a:scene3d>
            <a:sp3d extrusionH="57150">
              <a:bevelT w="38100" h="38100"/>
            </a:sp3d>
          </a:bodyPr>
          <a:lstStyle/>
          <a:p>
            <a:pPr algn="ctr">
              <a:defRPr/>
            </a:pPr>
            <a:r>
              <a:rPr lang="en-US" sz="3300" b="1" dirty="0">
                <a:solidFill>
                  <a:schemeClr val="tx2"/>
                </a:solidFill>
              </a:rPr>
              <a:t>NICA Project Management </a:t>
            </a:r>
            <a:br>
              <a:rPr lang="en-US" sz="3300" b="1" dirty="0">
                <a:solidFill>
                  <a:schemeClr val="tx2"/>
                </a:solidFill>
              </a:rPr>
            </a:br>
            <a:r>
              <a:rPr lang="en-US" sz="3300" b="1" dirty="0">
                <a:solidFill>
                  <a:schemeClr val="tx2"/>
                </a:solidFill>
              </a:rPr>
              <a:t>Information System</a:t>
            </a:r>
            <a:endParaRPr lang="en-US" sz="3300" dirty="0">
              <a:solidFill>
                <a:schemeClr val="tx2"/>
              </a:solidFill>
            </a:endParaRPr>
          </a:p>
        </p:txBody>
      </p:sp>
      <p:sp>
        <p:nvSpPr>
          <p:cNvPr id="3075" name="TextShape 2"/>
          <p:cNvSpPr txBox="1">
            <a:spLocks noChangeArrowheads="1"/>
          </p:cNvSpPr>
          <p:nvPr/>
        </p:nvSpPr>
        <p:spPr bwMode="auto">
          <a:xfrm>
            <a:off x="0" y="5661248"/>
            <a:ext cx="9144000" cy="838200"/>
          </a:xfrm>
          <a:prstGeom prst="rect">
            <a:avLst/>
          </a:prstGeom>
          <a:noFill/>
          <a:ln w="9525">
            <a:noFill/>
            <a:miter lim="800000"/>
            <a:headEnd/>
            <a:tailEnd/>
          </a:ln>
        </p:spPr>
        <p:txBody>
          <a:bodyPr lIns="41473" tIns="40820" rIns="41473" bIns="40820" anchor="ctr"/>
          <a:lstStyle/>
          <a:p>
            <a:pPr algn="ctr"/>
            <a:r>
              <a:rPr lang="en-US" b="1" dirty="0">
                <a:solidFill>
                  <a:schemeClr val="accent4">
                    <a:lumMod val="75000"/>
                  </a:schemeClr>
                </a:solidFill>
                <a:latin typeface="Calibri" pitchFamily="34" charset="0"/>
              </a:rPr>
              <a:t>Conference of Young Scientists and Specialists "</a:t>
            </a:r>
            <a:r>
              <a:rPr lang="en-US" b="1" dirty="0" err="1">
                <a:solidFill>
                  <a:schemeClr val="accent4">
                    <a:lumMod val="75000"/>
                  </a:schemeClr>
                </a:solidFill>
                <a:latin typeface="Calibri" pitchFamily="34" charset="0"/>
              </a:rPr>
              <a:t>Alushta</a:t>
            </a:r>
            <a:r>
              <a:rPr lang="en-US" b="1" dirty="0">
                <a:solidFill>
                  <a:schemeClr val="accent4">
                    <a:lumMod val="75000"/>
                  </a:schemeClr>
                </a:solidFill>
                <a:latin typeface="Calibri" pitchFamily="34" charset="0"/>
              </a:rPr>
              <a:t> 2016"</a:t>
            </a:r>
            <a:endParaRPr lang="ru-RU" b="1" dirty="0">
              <a:solidFill>
                <a:schemeClr val="accent4">
                  <a:lumMod val="75000"/>
                </a:schemeClr>
              </a:solidFill>
              <a:latin typeface="Calibri" pitchFamily="34" charset="0"/>
            </a:endParaRPr>
          </a:p>
        </p:txBody>
      </p:sp>
      <p:sp>
        <p:nvSpPr>
          <p:cNvPr id="2" name="TextBox 1"/>
          <p:cNvSpPr txBox="1"/>
          <p:nvPr/>
        </p:nvSpPr>
        <p:spPr>
          <a:xfrm>
            <a:off x="6876256" y="5157192"/>
            <a:ext cx="1330492" cy="369332"/>
          </a:xfrm>
          <a:prstGeom prst="rect">
            <a:avLst/>
          </a:prstGeom>
          <a:noFill/>
        </p:spPr>
        <p:txBody>
          <a:bodyPr wrap="none" rtlCol="0">
            <a:spAutoFit/>
          </a:bodyPr>
          <a:lstStyle/>
          <a:p>
            <a:r>
              <a:rPr lang="en-US" dirty="0" err="1" smtClean="0">
                <a:solidFill>
                  <a:srgbClr val="000090"/>
                </a:solidFill>
              </a:rPr>
              <a:t>Morozov</a:t>
            </a:r>
            <a:r>
              <a:rPr lang="en-US" dirty="0" smtClean="0">
                <a:solidFill>
                  <a:srgbClr val="000090"/>
                </a:solidFill>
              </a:rPr>
              <a:t> V.</a:t>
            </a:r>
            <a:endParaRPr lang="en-US" dirty="0">
              <a:solidFill>
                <a:srgbClr val="00009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3064"/>
    </mc:Choice>
    <mc:Fallback xmlns="">
      <p:transition xmlns:p14="http://schemas.microsoft.com/office/powerpoint/2010/main" spd="slow" advTm="13064"/>
    </mc:Fallback>
  </mc:AlternateContent>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a:stretch>
            <a:fillRect/>
          </a:stretch>
        </p:blipFill>
        <p:spPr bwMode="auto">
          <a:xfrm>
            <a:off x="179512" y="1556792"/>
            <a:ext cx="8759831" cy="5112568"/>
          </a:xfrm>
          <a:prstGeom prst="rect">
            <a:avLst/>
          </a:prstGeom>
          <a:noFill/>
          <a:ln w="9525">
            <a:noFill/>
            <a:miter lim="800000"/>
            <a:headEnd/>
            <a:tailEnd/>
          </a:ln>
        </p:spPr>
      </p:pic>
      <p:sp>
        <p:nvSpPr>
          <p:cNvPr id="11" name="Номер слайда 10"/>
          <p:cNvSpPr>
            <a:spLocks noGrp="1"/>
          </p:cNvSpPr>
          <p:nvPr>
            <p:ph type="sldNum" sz="quarter" idx="12"/>
          </p:nvPr>
        </p:nvSpPr>
        <p:spPr/>
        <p:txBody>
          <a:bodyPr/>
          <a:lstStyle/>
          <a:p>
            <a:pPr>
              <a:defRPr/>
            </a:pPr>
            <a:fld id="{422C2933-524B-41EB-BD0C-9B7F2A9FA329}" type="slidenum">
              <a:rPr lang="ru-RU" smtClean="0"/>
              <a:pPr>
                <a:defRPr/>
              </a:pPr>
              <a:t>10</a:t>
            </a:fld>
            <a:endParaRPr lang="ru-RU"/>
          </a:p>
        </p:txBody>
      </p:sp>
      <p:sp>
        <p:nvSpPr>
          <p:cNvPr id="2" name="Прямоугольник 1"/>
          <p:cNvSpPr/>
          <p:nvPr/>
        </p:nvSpPr>
        <p:spPr>
          <a:xfrm>
            <a:off x="179512" y="620162"/>
            <a:ext cx="7992888" cy="923330"/>
          </a:xfrm>
          <a:prstGeom prst="rect">
            <a:avLst/>
          </a:prstGeom>
        </p:spPr>
        <p:txBody>
          <a:bodyPr wrap="square">
            <a:spAutoFit/>
          </a:bodyPr>
          <a:lstStyle/>
          <a:p>
            <a:pPr marL="285750" lvl="0" indent="-285750">
              <a:buFont typeface="Arial" pitchFamily="34" charset="0"/>
              <a:buChar char="•"/>
            </a:pPr>
            <a:r>
              <a:rPr lang="en-US" dirty="0"/>
              <a:t>WBS </a:t>
            </a:r>
            <a:r>
              <a:rPr lang="en-US" dirty="0" smtClean="0"/>
              <a:t>structure management </a:t>
            </a:r>
            <a:r>
              <a:rPr lang="en-US" dirty="0"/>
              <a:t>and </a:t>
            </a:r>
            <a:r>
              <a:rPr lang="en-US" dirty="0" smtClean="0"/>
              <a:t>WU </a:t>
            </a:r>
            <a:r>
              <a:rPr lang="en-US" dirty="0"/>
              <a:t>binding </a:t>
            </a:r>
            <a:r>
              <a:rPr lang="en-US" dirty="0" smtClean="0"/>
              <a:t>to </a:t>
            </a:r>
            <a:r>
              <a:rPr lang="en-US" dirty="0"/>
              <a:t>the responsible </a:t>
            </a:r>
            <a:r>
              <a:rPr lang="en-US" dirty="0" smtClean="0"/>
              <a:t>persons;</a:t>
            </a:r>
            <a:endParaRPr lang="en-US" dirty="0"/>
          </a:p>
          <a:p>
            <a:pPr marL="285750" lvl="0" indent="-285750">
              <a:buFont typeface="Arial" pitchFamily="34" charset="0"/>
              <a:buChar char="•"/>
            </a:pPr>
            <a:r>
              <a:rPr lang="en-US" dirty="0" smtClean="0"/>
              <a:t>Project works planning </a:t>
            </a:r>
            <a:r>
              <a:rPr lang="en-US" dirty="0"/>
              <a:t>and </a:t>
            </a:r>
            <a:r>
              <a:rPr lang="en-US" dirty="0" err="1" smtClean="0"/>
              <a:t>replanning</a:t>
            </a:r>
            <a:r>
              <a:rPr lang="en-US" dirty="0" smtClean="0"/>
              <a:t>;</a:t>
            </a:r>
            <a:endParaRPr lang="en-US" dirty="0"/>
          </a:p>
          <a:p>
            <a:pPr marL="285750" lvl="0" indent="-285750">
              <a:buFont typeface="Arial" pitchFamily="34" charset="0"/>
              <a:buChar char="•"/>
            </a:pPr>
            <a:r>
              <a:rPr lang="en-US" dirty="0" smtClean="0"/>
              <a:t>Versions </a:t>
            </a:r>
            <a:r>
              <a:rPr lang="en-US" dirty="0"/>
              <a:t>of project plans (baselines</a:t>
            </a:r>
            <a:r>
              <a:rPr lang="en-US" dirty="0" smtClean="0"/>
              <a:t>);</a:t>
            </a:r>
            <a:endParaRPr lang="ru-RU" dirty="0"/>
          </a:p>
        </p:txBody>
      </p:sp>
      <p:sp>
        <p:nvSpPr>
          <p:cNvPr id="3" name="Прямоугольник 2"/>
          <p:cNvSpPr/>
          <p:nvPr/>
        </p:nvSpPr>
        <p:spPr>
          <a:xfrm>
            <a:off x="36004" y="29260"/>
            <a:ext cx="9072500" cy="584775"/>
          </a:xfrm>
          <a:prstGeom prst="rect">
            <a:avLst/>
          </a:prstGeom>
        </p:spPr>
        <p:txBody>
          <a:bodyPr wrap="square">
            <a:spAutoFit/>
          </a:bodyPr>
          <a:lstStyle/>
          <a:p>
            <a:r>
              <a:rPr lang="en-US" sz="3200" dirty="0" smtClean="0">
                <a:solidFill>
                  <a:srgbClr val="5968B0"/>
                </a:solidFill>
              </a:rPr>
              <a:t>NICA Project Informational Syste</a:t>
            </a:r>
            <a:r>
              <a:rPr lang="en-US" sz="3200" dirty="0">
                <a:solidFill>
                  <a:srgbClr val="5968B0"/>
                </a:solidFill>
              </a:rPr>
              <a:t>m</a:t>
            </a:r>
            <a:endParaRPr lang="ru-RU" sz="3200" dirty="0"/>
          </a:p>
        </p:txBody>
      </p:sp>
    </p:spTree>
    <p:extLst>
      <p:ext uri="{BB962C8B-B14F-4D97-AF65-F5344CB8AC3E}">
        <p14:creationId xmlns:p14="http://schemas.microsoft.com/office/powerpoint/2010/main" val="1221052781"/>
      </p:ext>
    </p:extLst>
  </p:cSld>
  <p:clrMapOvr>
    <a:masterClrMapping/>
  </p:clrMapOvr>
  <mc:AlternateContent xmlns:mc="http://schemas.openxmlformats.org/markup-compatibility/2006" xmlns:p14="http://schemas.microsoft.com/office/powerpoint/2010/main">
    <mc:Choice Requires="p14">
      <p:transition spd="slow" p14:dur="2000" advTm="31972"/>
    </mc:Choice>
    <mc:Fallback xmlns="">
      <p:transition xmlns:p14="http://schemas.microsoft.com/office/powerpoint/2010/main" spd="slow" advTm="31972"/>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pPr>
              <a:defRPr/>
            </a:pPr>
            <a:fld id="{422C2933-524B-41EB-BD0C-9B7F2A9FA329}" type="slidenum">
              <a:rPr lang="ru-RU" smtClean="0"/>
              <a:pPr>
                <a:defRPr/>
              </a:pPr>
              <a:t>11</a:t>
            </a:fld>
            <a:endParaRPr lang="ru-RU"/>
          </a:p>
        </p:txBody>
      </p:sp>
      <p:sp>
        <p:nvSpPr>
          <p:cNvPr id="2" name="Прямоугольник 1"/>
          <p:cNvSpPr/>
          <p:nvPr/>
        </p:nvSpPr>
        <p:spPr>
          <a:xfrm>
            <a:off x="107504" y="590609"/>
            <a:ext cx="7992888" cy="1754326"/>
          </a:xfrm>
          <a:prstGeom prst="rect">
            <a:avLst/>
          </a:prstGeom>
        </p:spPr>
        <p:txBody>
          <a:bodyPr wrap="square">
            <a:spAutoFit/>
          </a:bodyPr>
          <a:lstStyle/>
          <a:p>
            <a:pPr marL="285750" lvl="0" indent="-285750">
              <a:buFont typeface="Arial" pitchFamily="34" charset="0"/>
              <a:buChar char="•"/>
            </a:pPr>
            <a:r>
              <a:rPr lang="en-US" dirty="0" smtClean="0"/>
              <a:t>Work progress tracing in </a:t>
            </a:r>
            <a:r>
              <a:rPr lang="en-US" dirty="0"/>
              <a:t>terms of AC (actual payments) and EV (earned value </a:t>
            </a:r>
            <a:r>
              <a:rPr lang="en-US" dirty="0" smtClean="0"/>
              <a:t>or % </a:t>
            </a:r>
            <a:r>
              <a:rPr lang="en-US" dirty="0"/>
              <a:t>performance</a:t>
            </a:r>
            <a:r>
              <a:rPr lang="en-US" dirty="0" smtClean="0"/>
              <a:t>);</a:t>
            </a:r>
          </a:p>
          <a:p>
            <a:pPr marL="285750" lvl="0" indent="-285750">
              <a:buFont typeface="Arial" pitchFamily="34" charset="0"/>
              <a:buChar char="•"/>
            </a:pPr>
            <a:r>
              <a:rPr lang="en-US" dirty="0" smtClean="0"/>
              <a:t>Notification </a:t>
            </a:r>
            <a:r>
              <a:rPr lang="en-US" dirty="0"/>
              <a:t>system users </a:t>
            </a:r>
            <a:r>
              <a:rPr lang="en-US" dirty="0" smtClean="0"/>
              <a:t>by </a:t>
            </a:r>
            <a:r>
              <a:rPr lang="en-US" dirty="0"/>
              <a:t>e-mail (for </a:t>
            </a:r>
            <a:r>
              <a:rPr lang="en-US" dirty="0" smtClean="0"/>
              <a:t>current progress report of </a:t>
            </a:r>
            <a:r>
              <a:rPr lang="en-US" dirty="0"/>
              <a:t>the works</a:t>
            </a:r>
            <a:r>
              <a:rPr lang="en-US" dirty="0" smtClean="0"/>
              <a:t>);</a:t>
            </a:r>
          </a:p>
          <a:p>
            <a:pPr marL="285750" lvl="0" indent="-285750">
              <a:buFont typeface="Arial" pitchFamily="34" charset="0"/>
              <a:buChar char="•"/>
            </a:pPr>
            <a:r>
              <a:rPr lang="en-US" dirty="0" smtClean="0"/>
              <a:t>Reports (some figures and etc.) </a:t>
            </a:r>
            <a:r>
              <a:rPr lang="en-US" dirty="0"/>
              <a:t>according to the </a:t>
            </a:r>
            <a:r>
              <a:rPr lang="en-US" dirty="0" smtClean="0"/>
              <a:t>EVM procedure (PV</a:t>
            </a:r>
            <a:r>
              <a:rPr lang="en-US" dirty="0"/>
              <a:t>, AC, </a:t>
            </a:r>
            <a:r>
              <a:rPr lang="en-US" dirty="0" smtClean="0"/>
              <a:t>EV);</a:t>
            </a:r>
          </a:p>
        </p:txBody>
      </p:sp>
      <p:pic>
        <p:nvPicPr>
          <p:cNvPr id="5" name="Рисунок 4"/>
          <p:cNvPicPr/>
          <p:nvPr/>
        </p:nvPicPr>
        <p:blipFill>
          <a:blip r:embed="rId3" cstate="print"/>
          <a:stretch>
            <a:fillRect/>
          </a:stretch>
        </p:blipFill>
        <p:spPr>
          <a:xfrm>
            <a:off x="395536" y="2492896"/>
            <a:ext cx="8352927" cy="3888432"/>
          </a:xfrm>
          <a:prstGeom prst="rect">
            <a:avLst/>
          </a:prstGeom>
        </p:spPr>
      </p:pic>
      <p:sp>
        <p:nvSpPr>
          <p:cNvPr id="3" name="Прямоугольник 2"/>
          <p:cNvSpPr/>
          <p:nvPr/>
        </p:nvSpPr>
        <p:spPr>
          <a:xfrm>
            <a:off x="0" y="5834"/>
            <a:ext cx="9144000" cy="584775"/>
          </a:xfrm>
          <a:prstGeom prst="rect">
            <a:avLst/>
          </a:prstGeom>
        </p:spPr>
        <p:txBody>
          <a:bodyPr wrap="square">
            <a:spAutoFit/>
          </a:bodyPr>
          <a:lstStyle/>
          <a:p>
            <a:r>
              <a:rPr lang="en-US" sz="3200" dirty="0">
                <a:solidFill>
                  <a:srgbClr val="5968B0"/>
                </a:solidFill>
              </a:rPr>
              <a:t>NICA Project Informational System</a:t>
            </a:r>
            <a:endParaRPr lang="ru-RU" sz="3200" dirty="0"/>
          </a:p>
        </p:txBody>
      </p:sp>
    </p:spTree>
    <p:extLst>
      <p:ext uri="{BB962C8B-B14F-4D97-AF65-F5344CB8AC3E}">
        <p14:creationId xmlns:p14="http://schemas.microsoft.com/office/powerpoint/2010/main" val="3667716844"/>
      </p:ext>
    </p:extLst>
  </p:cSld>
  <p:clrMapOvr>
    <a:masterClrMapping/>
  </p:clrMapOvr>
  <mc:AlternateContent xmlns:mc="http://schemas.openxmlformats.org/markup-compatibility/2006" xmlns:p14="http://schemas.microsoft.com/office/powerpoint/2010/main">
    <mc:Choice Requires="p14">
      <p:transition spd="slow" p14:dur="2000" advTm="33551"/>
    </mc:Choice>
    <mc:Fallback xmlns="">
      <p:transition xmlns:p14="http://schemas.microsoft.com/office/powerpoint/2010/main" spd="slow" advTm="33551"/>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a:xfrm>
            <a:off x="32816" y="12998"/>
            <a:ext cx="9111183" cy="607690"/>
          </a:xfrm>
        </p:spPr>
        <p:txBody>
          <a:bodyPr>
            <a:noAutofit/>
          </a:bodyPr>
          <a:lstStyle/>
          <a:p>
            <a:pPr algn="l" eaLnBrk="1" fontAlgn="base" hangingPunct="1">
              <a:spcAft>
                <a:spcPct val="0"/>
              </a:spcAft>
            </a:pPr>
            <a:r>
              <a:rPr lang="en-US" sz="3200" dirty="0">
                <a:solidFill>
                  <a:srgbClr val="5968B0"/>
                </a:solidFill>
                <a:latin typeface="Arial" charset="0"/>
                <a:ea typeface="+mn-ea"/>
                <a:cs typeface="+mn-cs"/>
              </a:rPr>
              <a:t>The </a:t>
            </a:r>
            <a:r>
              <a:rPr lang="en-US" sz="3200" dirty="0" smtClean="0">
                <a:solidFill>
                  <a:srgbClr val="5968B0"/>
                </a:solidFill>
                <a:latin typeface="Arial" charset="0"/>
                <a:ea typeface="+mn-ea"/>
                <a:cs typeface="+mn-cs"/>
              </a:rPr>
              <a:t>map of </a:t>
            </a:r>
            <a:r>
              <a:rPr lang="en-US" sz="3200" dirty="0">
                <a:solidFill>
                  <a:srgbClr val="5968B0"/>
                </a:solidFill>
                <a:latin typeface="Arial" charset="0"/>
                <a:ea typeface="+mn-ea"/>
                <a:cs typeface="+mn-cs"/>
              </a:rPr>
              <a:t>work in </a:t>
            </a:r>
            <a:r>
              <a:rPr lang="en-US" sz="3200" dirty="0" smtClean="0">
                <a:solidFill>
                  <a:srgbClr val="5968B0"/>
                </a:solidFill>
                <a:latin typeface="Arial" charset="0"/>
                <a:ea typeface="+mn-ea"/>
                <a:cs typeface="+mn-cs"/>
              </a:rPr>
              <a:t>NICA </a:t>
            </a:r>
            <a:r>
              <a:rPr lang="en-US" sz="3200" dirty="0">
                <a:solidFill>
                  <a:srgbClr val="5968B0"/>
                </a:solidFill>
                <a:latin typeface="Arial" charset="0"/>
                <a:ea typeface="+mn-ea"/>
                <a:cs typeface="+mn-cs"/>
              </a:rPr>
              <a:t>EVM(JINR)</a:t>
            </a:r>
            <a:endParaRPr lang="ru-RU" sz="3200" dirty="0">
              <a:solidFill>
                <a:srgbClr val="5968B0"/>
              </a:solidFill>
              <a:latin typeface="Arial" charset="0"/>
              <a:ea typeface="+mn-ea"/>
              <a:cs typeface="+mn-cs"/>
            </a:endParaRPr>
          </a:p>
        </p:txBody>
      </p:sp>
      <p:sp>
        <p:nvSpPr>
          <p:cNvPr id="11" name="Номер слайда 10"/>
          <p:cNvSpPr>
            <a:spLocks noGrp="1"/>
          </p:cNvSpPr>
          <p:nvPr>
            <p:ph type="sldNum" sz="quarter" idx="12"/>
          </p:nvPr>
        </p:nvSpPr>
        <p:spPr/>
        <p:txBody>
          <a:bodyPr/>
          <a:lstStyle/>
          <a:p>
            <a:pPr>
              <a:defRPr/>
            </a:pPr>
            <a:fld id="{422C2933-524B-41EB-BD0C-9B7F2A9FA329}" type="slidenum">
              <a:rPr lang="ru-RU" smtClean="0"/>
              <a:pPr>
                <a:defRPr/>
              </a:pPr>
              <a:t>12</a:t>
            </a:fld>
            <a:endParaRPr lang="ru-RU"/>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7727"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13" y="1340768"/>
            <a:ext cx="7673975"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48225" y="1340768"/>
            <a:ext cx="2088232" cy="307777"/>
          </a:xfrm>
          <a:prstGeom prst="rect">
            <a:avLst/>
          </a:prstGeom>
          <a:solidFill>
            <a:srgbClr val="FFFFFF"/>
          </a:solidFill>
          <a:ln>
            <a:solidFill>
              <a:schemeClr val="tx1"/>
            </a:solidFill>
          </a:ln>
        </p:spPr>
        <p:txBody>
          <a:bodyPr wrap="square" rtlCol="0">
            <a:spAutoFit/>
          </a:bodyPr>
          <a:lstStyle/>
          <a:p>
            <a:r>
              <a:rPr lang="en-US" sz="1400" dirty="0" smtClean="0">
                <a:solidFill>
                  <a:schemeClr val="accent2"/>
                </a:solidFill>
              </a:rPr>
              <a:t>NICA EVM</a:t>
            </a:r>
            <a:endParaRPr lang="ru-RU" sz="1400" dirty="0">
              <a:solidFill>
                <a:schemeClr val="accent2"/>
              </a:solidFill>
            </a:endParaRPr>
          </a:p>
        </p:txBody>
      </p:sp>
    </p:spTree>
    <p:extLst>
      <p:ext uri="{BB962C8B-B14F-4D97-AF65-F5344CB8AC3E}">
        <p14:creationId xmlns:p14="http://schemas.microsoft.com/office/powerpoint/2010/main" val="3866216473"/>
      </p:ext>
    </p:extLst>
  </p:cSld>
  <p:clrMapOvr>
    <a:masterClrMapping/>
  </p:clrMapOvr>
  <mc:AlternateContent xmlns:mc="http://schemas.openxmlformats.org/markup-compatibility/2006" xmlns:p14="http://schemas.microsoft.com/office/powerpoint/2010/main">
    <mc:Choice Requires="p14">
      <p:transition spd="slow" p14:dur="2000" advTm="33422"/>
    </mc:Choice>
    <mc:Fallback xmlns="">
      <p:transition xmlns:p14="http://schemas.microsoft.com/office/powerpoint/2010/main" spd="slow" advTm="33422"/>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pPr>
              <a:defRPr/>
            </a:pPr>
            <a:fld id="{422C2933-524B-41EB-BD0C-9B7F2A9FA329}" type="slidenum">
              <a:rPr lang="ru-RU" smtClean="0"/>
              <a:pPr>
                <a:defRPr/>
              </a:pPr>
              <a:t>13</a:t>
            </a:fld>
            <a:endParaRPr lang="ru-RU"/>
          </a:p>
        </p:txBody>
      </p:sp>
      <p:sp>
        <p:nvSpPr>
          <p:cNvPr id="2" name="Прямоугольник 1"/>
          <p:cNvSpPr/>
          <p:nvPr/>
        </p:nvSpPr>
        <p:spPr>
          <a:xfrm>
            <a:off x="107504" y="600551"/>
            <a:ext cx="7992888" cy="646331"/>
          </a:xfrm>
          <a:prstGeom prst="rect">
            <a:avLst/>
          </a:prstGeom>
        </p:spPr>
        <p:txBody>
          <a:bodyPr wrap="square">
            <a:spAutoFit/>
          </a:bodyPr>
          <a:lstStyle/>
          <a:p>
            <a:pPr marL="285750" lvl="0" indent="-285750">
              <a:buFont typeface="Arial" pitchFamily="34" charset="0"/>
              <a:buChar char="•"/>
            </a:pPr>
            <a:r>
              <a:rPr lang="en-US" dirty="0" smtClean="0"/>
              <a:t>The project Financial </a:t>
            </a:r>
            <a:r>
              <a:rPr lang="en-US" dirty="0"/>
              <a:t>Statements </a:t>
            </a:r>
            <a:r>
              <a:rPr lang="en-US" dirty="0" smtClean="0"/>
              <a:t>taking </a:t>
            </a:r>
            <a:r>
              <a:rPr lang="en-US" dirty="0"/>
              <a:t>into account the "annual </a:t>
            </a:r>
            <a:r>
              <a:rPr lang="en-US" dirty="0" smtClean="0"/>
              <a:t>frame", the features </a:t>
            </a:r>
            <a:r>
              <a:rPr lang="en-US" dirty="0"/>
              <a:t>of the JINR budget and payment schedules for project work</a:t>
            </a:r>
            <a:r>
              <a:rPr lang="ru-RU" dirty="0" smtClean="0"/>
              <a:t>;</a:t>
            </a:r>
            <a:endParaRPr lang="en-US" dirty="0" smtClean="0"/>
          </a:p>
        </p:txBody>
      </p:sp>
      <p:pic>
        <p:nvPicPr>
          <p:cNvPr id="5" name="Рисунок 4"/>
          <p:cNvPicPr>
            <a:picLocks noChangeAspect="1"/>
          </p:cNvPicPr>
          <p:nvPr/>
        </p:nvPicPr>
        <p:blipFill>
          <a:blip r:embed="rId3" cstate="print"/>
          <a:stretch>
            <a:fillRect/>
          </a:stretch>
        </p:blipFill>
        <p:spPr>
          <a:xfrm>
            <a:off x="251520" y="1556792"/>
            <a:ext cx="8640960" cy="4536504"/>
          </a:xfrm>
          <a:prstGeom prst="rect">
            <a:avLst/>
          </a:prstGeom>
        </p:spPr>
      </p:pic>
      <p:sp>
        <p:nvSpPr>
          <p:cNvPr id="8" name="Прямоугольник 7"/>
          <p:cNvSpPr/>
          <p:nvPr/>
        </p:nvSpPr>
        <p:spPr>
          <a:xfrm>
            <a:off x="0" y="5834"/>
            <a:ext cx="9144000" cy="584775"/>
          </a:xfrm>
          <a:prstGeom prst="rect">
            <a:avLst/>
          </a:prstGeom>
        </p:spPr>
        <p:txBody>
          <a:bodyPr wrap="square">
            <a:spAutoFit/>
          </a:bodyPr>
          <a:lstStyle/>
          <a:p>
            <a:r>
              <a:rPr lang="en-US" sz="3200" dirty="0">
                <a:solidFill>
                  <a:srgbClr val="5968B0"/>
                </a:solidFill>
              </a:rPr>
              <a:t>NICA Project Informational System</a:t>
            </a:r>
            <a:endParaRPr lang="ru-RU" sz="3200" dirty="0"/>
          </a:p>
        </p:txBody>
      </p:sp>
    </p:spTree>
    <p:extLst>
      <p:ext uri="{BB962C8B-B14F-4D97-AF65-F5344CB8AC3E}">
        <p14:creationId xmlns:p14="http://schemas.microsoft.com/office/powerpoint/2010/main" val="3787370369"/>
      </p:ext>
    </p:extLst>
  </p:cSld>
  <p:clrMapOvr>
    <a:masterClrMapping/>
  </p:clrMapOvr>
  <mc:AlternateContent xmlns:mc="http://schemas.openxmlformats.org/markup-compatibility/2006" xmlns:p14="http://schemas.microsoft.com/office/powerpoint/2010/main">
    <mc:Choice Requires="p14">
      <p:transition spd="slow" p14:dur="2000" advTm="21130"/>
    </mc:Choice>
    <mc:Fallback xmlns="">
      <p:transition xmlns:p14="http://schemas.microsoft.com/office/powerpoint/2010/main" spd="slow" advTm="2113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pPr>
              <a:defRPr/>
            </a:pPr>
            <a:fld id="{422C2933-524B-41EB-BD0C-9B7F2A9FA329}" type="slidenum">
              <a:rPr lang="ru-RU" smtClean="0"/>
              <a:pPr>
                <a:defRPr/>
              </a:pPr>
              <a:t>14</a:t>
            </a:fld>
            <a:endParaRPr lang="ru-RU"/>
          </a:p>
        </p:txBody>
      </p:sp>
      <p:sp>
        <p:nvSpPr>
          <p:cNvPr id="2" name="Прямоугольник 1"/>
          <p:cNvSpPr/>
          <p:nvPr/>
        </p:nvSpPr>
        <p:spPr>
          <a:xfrm>
            <a:off x="107504" y="590609"/>
            <a:ext cx="7992888" cy="369332"/>
          </a:xfrm>
          <a:prstGeom prst="rect">
            <a:avLst/>
          </a:prstGeom>
        </p:spPr>
        <p:txBody>
          <a:bodyPr wrap="square">
            <a:spAutoFit/>
          </a:bodyPr>
          <a:lstStyle/>
          <a:p>
            <a:pPr marL="285750" lvl="0" indent="-285750">
              <a:buFont typeface="Arial" pitchFamily="34" charset="0"/>
              <a:buChar char="•"/>
            </a:pPr>
            <a:r>
              <a:rPr lang="en-US" dirty="0" smtClean="0"/>
              <a:t>WEB interface</a:t>
            </a:r>
          </a:p>
        </p:txBody>
      </p:sp>
      <p:pic>
        <p:nvPicPr>
          <p:cNvPr id="7" name="Рисунок 6"/>
          <p:cNvPicPr/>
          <p:nvPr/>
        </p:nvPicPr>
        <p:blipFill>
          <a:blip r:embed="rId3" cstate="print"/>
          <a:stretch>
            <a:fillRect/>
          </a:stretch>
        </p:blipFill>
        <p:spPr>
          <a:xfrm>
            <a:off x="179512" y="1052736"/>
            <a:ext cx="8640960" cy="5328592"/>
          </a:xfrm>
          <a:prstGeom prst="rect">
            <a:avLst/>
          </a:prstGeom>
        </p:spPr>
      </p:pic>
      <p:sp>
        <p:nvSpPr>
          <p:cNvPr id="9" name="Прямоугольник 8"/>
          <p:cNvSpPr/>
          <p:nvPr/>
        </p:nvSpPr>
        <p:spPr>
          <a:xfrm>
            <a:off x="0" y="5834"/>
            <a:ext cx="9144000" cy="584775"/>
          </a:xfrm>
          <a:prstGeom prst="rect">
            <a:avLst/>
          </a:prstGeom>
        </p:spPr>
        <p:txBody>
          <a:bodyPr wrap="square">
            <a:spAutoFit/>
          </a:bodyPr>
          <a:lstStyle/>
          <a:p>
            <a:r>
              <a:rPr lang="en-US" sz="3200" dirty="0">
                <a:solidFill>
                  <a:srgbClr val="5968B0"/>
                </a:solidFill>
              </a:rPr>
              <a:t>NICA Project Informational System</a:t>
            </a:r>
            <a:endParaRPr lang="ru-RU" sz="3200" dirty="0"/>
          </a:p>
        </p:txBody>
      </p:sp>
    </p:spTree>
    <p:extLst>
      <p:ext uri="{BB962C8B-B14F-4D97-AF65-F5344CB8AC3E}">
        <p14:creationId xmlns:p14="http://schemas.microsoft.com/office/powerpoint/2010/main" val="2723314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a:xfrm>
            <a:off x="0" y="0"/>
            <a:ext cx="9000000" cy="720000"/>
          </a:xfrm>
        </p:spPr>
        <p:txBody>
          <a:bodyPr>
            <a:normAutofit/>
          </a:bodyPr>
          <a:lstStyle/>
          <a:p>
            <a:pPr algn="l"/>
            <a:r>
              <a:rPr lang="en-GB" sz="3200" dirty="0" smtClean="0">
                <a:solidFill>
                  <a:srgbClr val="5968B0"/>
                </a:solidFill>
              </a:rPr>
              <a:t>Accounting for capitalized objects</a:t>
            </a:r>
            <a:endParaRPr lang="ru-RU" sz="3200" dirty="0" smtClean="0">
              <a:solidFill>
                <a:srgbClr val="5968B0"/>
              </a:solidFill>
            </a:endParaRPr>
          </a:p>
        </p:txBody>
      </p:sp>
      <p:sp>
        <p:nvSpPr>
          <p:cNvPr id="3" name="Номер слайда 2"/>
          <p:cNvSpPr>
            <a:spLocks noGrp="1"/>
          </p:cNvSpPr>
          <p:nvPr>
            <p:ph type="sldNum" sz="quarter" idx="12"/>
          </p:nvPr>
        </p:nvSpPr>
        <p:spPr/>
        <p:txBody>
          <a:bodyPr/>
          <a:lstStyle/>
          <a:p>
            <a:fld id="{9648F39E-9C37-485F-AC97-16BB4BDF9F49}" type="slidenum">
              <a:rPr kumimoji="0" lang="en-US" smtClean="0"/>
              <a:t>15</a:t>
            </a:fld>
            <a:endParaRPr kumimoji="0" lang="en-US"/>
          </a:p>
        </p:txBody>
      </p:sp>
      <p:sp>
        <p:nvSpPr>
          <p:cNvPr id="2" name="Прямоугольник 1"/>
          <p:cNvSpPr/>
          <p:nvPr/>
        </p:nvSpPr>
        <p:spPr>
          <a:xfrm>
            <a:off x="0" y="720000"/>
            <a:ext cx="9000000" cy="2862323"/>
          </a:xfrm>
          <a:prstGeom prst="rect">
            <a:avLst/>
          </a:prstGeom>
        </p:spPr>
        <p:txBody>
          <a:bodyPr wrap="square">
            <a:spAutoFit/>
          </a:bodyPr>
          <a:lstStyle/>
          <a:p>
            <a:r>
              <a:rPr lang="en-US" dirty="0"/>
              <a:t>The hierarchical structure has been constructed and decomposed </a:t>
            </a:r>
            <a:r>
              <a:rPr lang="ru-RU" dirty="0" smtClean="0"/>
              <a:t>:</a:t>
            </a:r>
            <a:br>
              <a:rPr lang="ru-RU" dirty="0" smtClean="0"/>
            </a:br>
            <a:endParaRPr lang="ru-RU" dirty="0"/>
          </a:p>
          <a:p>
            <a:pPr marL="285750" lvl="0" indent="-285750">
              <a:buFont typeface="Arial" panose="020B0604020202020204" pitchFamily="34" charset="0"/>
              <a:buChar char="•"/>
            </a:pPr>
            <a:r>
              <a:rPr lang="en-US" dirty="0"/>
              <a:t>The first level WBS identifies eleven largest elements, which from the point of view of Russian accounting standards are </a:t>
            </a:r>
            <a:r>
              <a:rPr lang="en-US" dirty="0" smtClean="0"/>
              <a:t>capitalized objects;</a:t>
            </a:r>
          </a:p>
          <a:p>
            <a:pPr marL="285750" lvl="0" indent="-285750">
              <a:buFont typeface="Arial" panose="020B0604020202020204" pitchFamily="34" charset="0"/>
              <a:buChar char="•"/>
            </a:pPr>
            <a:endParaRPr lang="ru-RU" dirty="0"/>
          </a:p>
          <a:p>
            <a:pPr marL="285750" lvl="0" indent="-285750">
              <a:buFont typeface="Arial" panose="020B0604020202020204" pitchFamily="34" charset="0"/>
              <a:buChar char="•"/>
            </a:pPr>
            <a:r>
              <a:rPr lang="en-US" dirty="0" smtClean="0"/>
              <a:t>Information </a:t>
            </a:r>
            <a:r>
              <a:rPr lang="en-US" dirty="0"/>
              <a:t>about the actual costs incurred on capitalized objects collected in ADB2 system and transmitted to the system 1C </a:t>
            </a:r>
            <a:r>
              <a:rPr lang="en-US" dirty="0" smtClean="0"/>
              <a:t>accounting;</a:t>
            </a:r>
          </a:p>
          <a:p>
            <a:pPr marL="285750" lvl="0" indent="-285750">
              <a:buFont typeface="Arial" panose="020B0604020202020204" pitchFamily="34" charset="0"/>
              <a:buChar char="•"/>
            </a:pPr>
            <a:endParaRPr lang="ru-RU" dirty="0"/>
          </a:p>
          <a:p>
            <a:pPr marL="285750" indent="-285750">
              <a:buFont typeface="Arial" panose="020B0604020202020204" pitchFamily="34" charset="0"/>
              <a:buChar char="•"/>
            </a:pPr>
            <a:r>
              <a:rPr lang="en-US" dirty="0"/>
              <a:t>Service Commerce accounting system </a:t>
            </a:r>
            <a:r>
              <a:rPr lang="en-US" dirty="0" smtClean="0"/>
              <a:t>corresponds </a:t>
            </a:r>
            <a:r>
              <a:rPr lang="en-US" dirty="0"/>
              <a:t>Russian standards and </a:t>
            </a:r>
            <a:r>
              <a:rPr lang="en-US" dirty="0" smtClean="0"/>
              <a:t>generates </a:t>
            </a:r>
            <a:r>
              <a:rPr lang="en-US" dirty="0"/>
              <a:t>a value of fixed assets of the </a:t>
            </a:r>
            <a:r>
              <a:rPr lang="en-US" dirty="0" smtClean="0"/>
              <a:t>megaproject NICA (material </a:t>
            </a:r>
            <a:r>
              <a:rPr lang="en-US" dirty="0"/>
              <a:t>costs).</a:t>
            </a:r>
          </a:p>
        </p:txBody>
      </p:sp>
    </p:spTree>
    <p:extLst>
      <p:ext uri="{BB962C8B-B14F-4D97-AF65-F5344CB8AC3E}">
        <p14:creationId xmlns:p14="http://schemas.microsoft.com/office/powerpoint/2010/main" val="4114011605"/>
      </p:ext>
    </p:extLst>
  </p:cSld>
  <p:clrMapOvr>
    <a:masterClrMapping/>
  </p:clrMapOvr>
  <mc:AlternateContent xmlns:mc="http://schemas.openxmlformats.org/markup-compatibility/2006" xmlns:p14="http://schemas.microsoft.com/office/powerpoint/2010/main">
    <mc:Choice Requires="p14">
      <p:transition spd="slow" p14:dur="2000" advTm="32914"/>
    </mc:Choice>
    <mc:Fallback xmlns="">
      <p:transition xmlns:p14="http://schemas.microsoft.com/office/powerpoint/2010/main" spd="slow" advTm="32914"/>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0"/>
            <a:ext cx="9000000" cy="720000"/>
          </a:xfrm>
        </p:spPr>
        <p:txBody>
          <a:bodyPr>
            <a:normAutofit/>
          </a:bodyPr>
          <a:lstStyle/>
          <a:p>
            <a:pPr algn="l"/>
            <a:r>
              <a:rPr lang="en-US" sz="3200" dirty="0" smtClean="0">
                <a:solidFill>
                  <a:srgbClr val="5968B0"/>
                </a:solidFill>
              </a:rPr>
              <a:t>Integration</a:t>
            </a:r>
            <a:r>
              <a:rPr lang="ru-RU" sz="3200" dirty="0" smtClean="0">
                <a:solidFill>
                  <a:srgbClr val="5968B0"/>
                </a:solidFill>
              </a:rPr>
              <a:t> </a:t>
            </a:r>
            <a:r>
              <a:rPr lang="en-US" sz="3200" dirty="0">
                <a:solidFill>
                  <a:srgbClr val="5968B0"/>
                </a:solidFill>
              </a:rPr>
              <a:t>ADB2 </a:t>
            </a:r>
            <a:r>
              <a:rPr lang="ru-RU" sz="3200" dirty="0">
                <a:solidFill>
                  <a:srgbClr val="5968B0"/>
                </a:solidFill>
              </a:rPr>
              <a:t>и </a:t>
            </a:r>
            <a:r>
              <a:rPr lang="en-US" sz="3200" dirty="0">
                <a:solidFill>
                  <a:srgbClr val="5968B0"/>
                </a:solidFill>
              </a:rPr>
              <a:t>MS </a:t>
            </a:r>
            <a:r>
              <a:rPr lang="en-US" sz="3200" dirty="0" smtClean="0">
                <a:solidFill>
                  <a:srgbClr val="5968B0"/>
                </a:solidFill>
              </a:rPr>
              <a:t>Project</a:t>
            </a:r>
            <a:endParaRPr lang="ru-RU" sz="1800" dirty="0">
              <a:latin typeface="Arial"/>
              <a:cs typeface="Arial"/>
            </a:endParaRPr>
          </a:p>
        </p:txBody>
      </p:sp>
      <p:pic>
        <p:nvPicPr>
          <p:cNvPr id="6" name="Рисунок 9"/>
          <p:cNvPicPr>
            <a:picLocks noGrp="1"/>
          </p:cNvPicPr>
          <p:nvPr>
            <p:ph idx="1"/>
          </p:nvPr>
        </p:nvPicPr>
        <p:blipFill>
          <a:blip r:embed="rId2"/>
          <a:srcRect l="-21790" r="-21790"/>
          <a:stretch>
            <a:fillRect/>
          </a:stretch>
        </p:blipFill>
        <p:spPr>
          <a:xfrm>
            <a:off x="-1044624" y="1268760"/>
            <a:ext cx="8229600" cy="4525963"/>
          </a:xfrm>
          <a:prstGeom prst="rect">
            <a:avLst/>
          </a:prstGeom>
        </p:spPr>
      </p:pic>
      <p:sp>
        <p:nvSpPr>
          <p:cNvPr id="3" name="Номер слайда 2"/>
          <p:cNvSpPr>
            <a:spLocks noGrp="1"/>
          </p:cNvSpPr>
          <p:nvPr>
            <p:ph type="sldNum" sz="quarter" idx="12"/>
          </p:nvPr>
        </p:nvSpPr>
        <p:spPr/>
        <p:txBody>
          <a:bodyPr/>
          <a:lstStyle/>
          <a:p>
            <a:pPr>
              <a:defRPr/>
            </a:pPr>
            <a:fld id="{70C539D8-EF3B-4200-9EB9-90CB3B840B8D}" type="slidenum">
              <a:rPr lang="ru-RU" smtClean="0"/>
              <a:pPr>
                <a:defRPr/>
              </a:pPr>
              <a:t>16</a:t>
            </a:fld>
            <a:endParaRPr lang="ru-RU"/>
          </a:p>
        </p:txBody>
      </p:sp>
      <p:pic>
        <p:nvPicPr>
          <p:cNvPr id="7" name="Рисунок 15"/>
          <p:cNvPicPr/>
          <p:nvPr/>
        </p:nvPicPr>
        <p:blipFill>
          <a:blip r:embed="rId3"/>
          <a:stretch>
            <a:fillRect/>
          </a:stretch>
        </p:blipFill>
        <p:spPr>
          <a:xfrm>
            <a:off x="3995936" y="2075037"/>
            <a:ext cx="4886325" cy="4000500"/>
          </a:xfrm>
          <a:prstGeom prst="rect">
            <a:avLst/>
          </a:prstGeom>
        </p:spPr>
      </p:pic>
      <p:sp>
        <p:nvSpPr>
          <p:cNvPr id="4" name="Прямоугольник 3"/>
          <p:cNvSpPr/>
          <p:nvPr/>
        </p:nvSpPr>
        <p:spPr>
          <a:xfrm>
            <a:off x="0" y="720000"/>
            <a:ext cx="9000000" cy="338554"/>
          </a:xfrm>
          <a:prstGeom prst="rect">
            <a:avLst/>
          </a:prstGeom>
        </p:spPr>
        <p:txBody>
          <a:bodyPr wrap="square">
            <a:spAutoFit/>
          </a:bodyPr>
          <a:lstStyle/>
          <a:p>
            <a:pPr marL="285750" indent="-285750">
              <a:buFont typeface="Arial" panose="020B0604020202020204" pitchFamily="34" charset="0"/>
              <a:buChar char="•"/>
            </a:pPr>
            <a:r>
              <a:rPr lang="en-US" sz="1600" dirty="0">
                <a:latin typeface="Arial"/>
                <a:cs typeface="Arial"/>
              </a:rPr>
              <a:t>Installing client ORACLE and </a:t>
            </a:r>
            <a:r>
              <a:rPr lang="en-US" sz="1600" dirty="0" err="1">
                <a:latin typeface="Arial"/>
                <a:cs typeface="Arial"/>
              </a:rPr>
              <a:t>NicaEvmMSProj</a:t>
            </a:r>
            <a:r>
              <a:rPr lang="en-US" sz="1600" dirty="0">
                <a:latin typeface="Arial"/>
                <a:cs typeface="Arial"/>
              </a:rPr>
              <a:t> plug on PC</a:t>
            </a:r>
            <a:endParaRPr lang="ru-RU" sz="1600" dirty="0"/>
          </a:p>
        </p:txBody>
      </p:sp>
    </p:spTree>
    <p:extLst>
      <p:ext uri="{BB962C8B-B14F-4D97-AF65-F5344CB8AC3E}">
        <p14:creationId xmlns:p14="http://schemas.microsoft.com/office/powerpoint/2010/main" val="1073810494"/>
      </p:ext>
    </p:extLst>
  </p:cSld>
  <p:clrMapOvr>
    <a:masterClrMapping/>
  </p:clrMapOvr>
  <mc:AlternateContent xmlns:mc="http://schemas.openxmlformats.org/markup-compatibility/2006" xmlns:p14="http://schemas.microsoft.com/office/powerpoint/2010/main">
    <mc:Choice Requires="p14">
      <p:transition spd="slow" p14:dur="2000" advTm="37327"/>
    </mc:Choice>
    <mc:Fallback xmlns="">
      <p:transition xmlns:p14="http://schemas.microsoft.com/office/powerpoint/2010/main" spd="slow" advTm="37327"/>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0"/>
            <a:ext cx="9000000" cy="720000"/>
          </a:xfrm>
        </p:spPr>
        <p:txBody>
          <a:bodyPr>
            <a:normAutofit/>
          </a:bodyPr>
          <a:lstStyle/>
          <a:p>
            <a:pPr algn="l"/>
            <a:r>
              <a:rPr lang="en-US" sz="3200" dirty="0" smtClean="0">
                <a:solidFill>
                  <a:srgbClr val="5968B0"/>
                </a:solidFill>
              </a:rPr>
              <a:t>Integration</a:t>
            </a:r>
            <a:r>
              <a:rPr lang="ru-RU" sz="3200" dirty="0" smtClean="0">
                <a:solidFill>
                  <a:srgbClr val="5968B0"/>
                </a:solidFill>
              </a:rPr>
              <a:t> </a:t>
            </a:r>
            <a:r>
              <a:rPr lang="en-US" sz="3200" dirty="0" smtClean="0">
                <a:solidFill>
                  <a:srgbClr val="5968B0"/>
                </a:solidFill>
              </a:rPr>
              <a:t>ADB2 and</a:t>
            </a:r>
            <a:r>
              <a:rPr lang="ru-RU" sz="3200" dirty="0" smtClean="0">
                <a:solidFill>
                  <a:srgbClr val="5968B0"/>
                </a:solidFill>
              </a:rPr>
              <a:t> </a:t>
            </a:r>
            <a:r>
              <a:rPr lang="en-US" sz="3200" dirty="0" smtClean="0">
                <a:solidFill>
                  <a:srgbClr val="5968B0"/>
                </a:solidFill>
              </a:rPr>
              <a:t>MS Project</a:t>
            </a:r>
            <a:endParaRPr lang="ru-RU" sz="3200" dirty="0"/>
          </a:p>
        </p:txBody>
      </p:sp>
      <p:pic>
        <p:nvPicPr>
          <p:cNvPr id="6" name="Рисунок 19"/>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528" y="1916832"/>
            <a:ext cx="8507288" cy="3646557"/>
          </a:xfrm>
          <a:prstGeom prst="rect">
            <a:avLst/>
          </a:prstGeom>
          <a:noFill/>
          <a:ln>
            <a:noFill/>
          </a:ln>
        </p:spPr>
      </p:pic>
      <p:sp>
        <p:nvSpPr>
          <p:cNvPr id="3" name="Номер слайда 2"/>
          <p:cNvSpPr>
            <a:spLocks noGrp="1"/>
          </p:cNvSpPr>
          <p:nvPr>
            <p:ph type="sldNum" sz="quarter" idx="12"/>
          </p:nvPr>
        </p:nvSpPr>
        <p:spPr/>
        <p:txBody>
          <a:bodyPr/>
          <a:lstStyle/>
          <a:p>
            <a:pPr>
              <a:defRPr/>
            </a:pPr>
            <a:fld id="{70C539D8-EF3B-4200-9EB9-90CB3B840B8D}" type="slidenum">
              <a:rPr lang="ru-RU" smtClean="0"/>
              <a:pPr>
                <a:defRPr/>
              </a:pPr>
              <a:t>17</a:t>
            </a:fld>
            <a:endParaRPr lang="ru-RU"/>
          </a:p>
        </p:txBody>
      </p:sp>
      <p:pic>
        <p:nvPicPr>
          <p:cNvPr id="7" name="Рисунок 20"/>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356992"/>
            <a:ext cx="5934075" cy="3181350"/>
          </a:xfrm>
          <a:prstGeom prst="rect">
            <a:avLst/>
          </a:prstGeom>
          <a:noFill/>
          <a:ln>
            <a:noFill/>
          </a:ln>
        </p:spPr>
      </p:pic>
      <p:sp>
        <p:nvSpPr>
          <p:cNvPr id="4" name="Прямоугольник 3"/>
          <p:cNvSpPr/>
          <p:nvPr/>
        </p:nvSpPr>
        <p:spPr>
          <a:xfrm>
            <a:off x="0" y="720000"/>
            <a:ext cx="9000000" cy="1077218"/>
          </a:xfrm>
          <a:prstGeom prst="rect">
            <a:avLst/>
          </a:prstGeom>
        </p:spPr>
        <p:txBody>
          <a:bodyPr wrap="square">
            <a:spAutoFit/>
          </a:bodyPr>
          <a:lstStyle/>
          <a:p>
            <a:pPr marL="285750" indent="-285750">
              <a:buFont typeface="Arial" panose="020B0604020202020204" pitchFamily="34" charset="0"/>
              <a:buChar char="•"/>
            </a:pPr>
            <a:r>
              <a:rPr lang="en-US" sz="1600" dirty="0">
                <a:latin typeface="Arial"/>
                <a:cs typeface="Arial"/>
              </a:rPr>
              <a:t>Functional NICA EVM is implemented in MS Project. </a:t>
            </a:r>
            <a:r>
              <a:rPr lang="en-US" sz="1600" dirty="0" smtClean="0">
                <a:latin typeface="Arial"/>
                <a:cs typeface="Arial"/>
              </a:rPr>
              <a:t>Information </a:t>
            </a:r>
            <a:r>
              <a:rPr lang="en-US" sz="1600" dirty="0">
                <a:latin typeface="Arial"/>
                <a:cs typeface="Arial"/>
              </a:rPr>
              <a:t>from MS Project directly </a:t>
            </a:r>
            <a:r>
              <a:rPr lang="en-US" sz="1600" dirty="0" smtClean="0">
                <a:latin typeface="Arial"/>
                <a:cs typeface="Arial"/>
              </a:rPr>
              <a:t>send </a:t>
            </a:r>
            <a:r>
              <a:rPr lang="en-US" sz="1600" dirty="0">
                <a:latin typeface="Arial"/>
                <a:cs typeface="Arial"/>
              </a:rPr>
              <a:t>the </a:t>
            </a:r>
            <a:r>
              <a:rPr lang="en-US" sz="1600" dirty="0" smtClean="0">
                <a:latin typeface="Arial"/>
                <a:cs typeface="Arial"/>
              </a:rPr>
              <a:t>ADB2 system </a:t>
            </a:r>
            <a:r>
              <a:rPr lang="en-US" sz="1600" dirty="0">
                <a:latin typeface="Arial"/>
                <a:cs typeface="Arial"/>
              </a:rPr>
              <a:t>through the update ADB2 </a:t>
            </a:r>
            <a:r>
              <a:rPr lang="en-US" sz="1600" dirty="0" err="1">
                <a:latin typeface="Arial"/>
                <a:cs typeface="Arial"/>
              </a:rPr>
              <a:t>NicaEvmMSProj</a:t>
            </a:r>
            <a:r>
              <a:rPr lang="en-US" sz="1600" dirty="0">
                <a:latin typeface="Arial"/>
                <a:cs typeface="Arial"/>
              </a:rPr>
              <a:t> plugin. This plugin allows you to decompose the work at the lowest level, as well as monitor progress and set necessary to control or performance parameters and indicators (Milestone), available only in MS Project</a:t>
            </a:r>
            <a:endParaRPr lang="ru-RU" sz="1600" dirty="0"/>
          </a:p>
        </p:txBody>
      </p:sp>
    </p:spTree>
    <p:extLst>
      <p:ext uri="{BB962C8B-B14F-4D97-AF65-F5344CB8AC3E}">
        <p14:creationId xmlns:p14="http://schemas.microsoft.com/office/powerpoint/2010/main" val="3912652398"/>
      </p:ext>
    </p:extLst>
  </p:cSld>
  <p:clrMapOvr>
    <a:masterClrMapping/>
  </p:clrMapOvr>
  <mc:AlternateContent xmlns:mc="http://schemas.openxmlformats.org/markup-compatibility/2006" xmlns:p14="http://schemas.microsoft.com/office/powerpoint/2010/main">
    <mc:Choice Requires="p14">
      <p:transition spd="slow" p14:dur="2000" advTm="37432"/>
    </mc:Choice>
    <mc:Fallback xmlns="">
      <p:transition xmlns:p14="http://schemas.microsoft.com/office/powerpoint/2010/main" spd="slow" advTm="37432"/>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0"/>
            <a:ext cx="9000000" cy="720000"/>
          </a:xfrm>
        </p:spPr>
        <p:txBody>
          <a:bodyPr>
            <a:normAutofit/>
          </a:bodyPr>
          <a:lstStyle/>
          <a:p>
            <a:pPr algn="l"/>
            <a:r>
              <a:rPr lang="en-US" sz="3200" dirty="0" smtClean="0">
                <a:solidFill>
                  <a:srgbClr val="5968B0"/>
                </a:solidFill>
              </a:rPr>
              <a:t>NICA EVM Costbook</a:t>
            </a:r>
            <a:endParaRPr lang="ru-RU" b="1" dirty="0"/>
          </a:p>
        </p:txBody>
      </p:sp>
      <p:pic>
        <p:nvPicPr>
          <p:cNvPr id="6" name="Содержимое 5" descr="картинка костбук 2.png"/>
          <p:cNvPicPr>
            <a:picLocks noGrp="1" noChangeAspect="1"/>
          </p:cNvPicPr>
          <p:nvPr>
            <p:ph idx="1"/>
          </p:nvPr>
        </p:nvPicPr>
        <p:blipFill>
          <a:blip r:embed="rId2">
            <a:extLst>
              <a:ext uri="{28A0092B-C50C-407E-A947-70E740481C1C}">
                <a14:useLocalDpi xmlns:a14="http://schemas.microsoft.com/office/drawing/2010/main" val="0"/>
              </a:ext>
            </a:extLst>
          </a:blip>
          <a:srcRect l="2200" r="2200"/>
          <a:stretch>
            <a:fillRect/>
          </a:stretch>
        </p:blipFill>
        <p:spPr>
          <a:xfrm>
            <a:off x="251520" y="2300288"/>
            <a:ext cx="8619049" cy="3360960"/>
          </a:xfrm>
        </p:spPr>
      </p:pic>
      <p:sp>
        <p:nvSpPr>
          <p:cNvPr id="3" name="Номер слайда 2"/>
          <p:cNvSpPr>
            <a:spLocks noGrp="1"/>
          </p:cNvSpPr>
          <p:nvPr>
            <p:ph type="sldNum" sz="quarter" idx="12"/>
          </p:nvPr>
        </p:nvSpPr>
        <p:spPr/>
        <p:txBody>
          <a:bodyPr/>
          <a:lstStyle/>
          <a:p>
            <a:pPr>
              <a:defRPr/>
            </a:pPr>
            <a:fld id="{70C539D8-EF3B-4200-9EB9-90CB3B840B8D}" type="slidenum">
              <a:rPr lang="ru-RU" smtClean="0"/>
              <a:pPr>
                <a:defRPr/>
              </a:pPr>
              <a:t>18</a:t>
            </a:fld>
            <a:endParaRPr lang="ru-RU"/>
          </a:p>
        </p:txBody>
      </p:sp>
      <p:sp>
        <p:nvSpPr>
          <p:cNvPr id="4" name="Прямоугольник 3"/>
          <p:cNvSpPr/>
          <p:nvPr/>
        </p:nvSpPr>
        <p:spPr>
          <a:xfrm>
            <a:off x="0" y="720000"/>
            <a:ext cx="9000000" cy="1077218"/>
          </a:xfrm>
          <a:prstGeom prst="rect">
            <a:avLst/>
          </a:prstGeom>
        </p:spPr>
        <p:txBody>
          <a:bodyPr wrap="square">
            <a:spAutoFit/>
          </a:bodyPr>
          <a:lstStyle/>
          <a:p>
            <a:pPr marL="285750" indent="-285750">
              <a:buFont typeface="Arial" panose="020B0604020202020204" pitchFamily="34" charset="0"/>
              <a:buChar char="•"/>
            </a:pPr>
            <a:r>
              <a:rPr lang="en-US" sz="1600" dirty="0">
                <a:latin typeface="Arial"/>
                <a:cs typeface="Arial"/>
              </a:rPr>
              <a:t>The </a:t>
            </a:r>
            <a:r>
              <a:rPr lang="en-US" sz="1600" dirty="0" err="1" smtClean="0">
                <a:latin typeface="Arial"/>
                <a:cs typeface="Arial"/>
              </a:rPr>
              <a:t>Costbook</a:t>
            </a:r>
            <a:r>
              <a:rPr lang="en-US" sz="1600" dirty="0" smtClean="0">
                <a:latin typeface="Arial"/>
                <a:cs typeface="Arial"/>
              </a:rPr>
              <a:t> </a:t>
            </a:r>
            <a:r>
              <a:rPr lang="en-US" sz="1600" dirty="0">
                <a:latin typeface="Arial"/>
                <a:cs typeface="Arial"/>
              </a:rPr>
              <a:t>was created in ADB2 system as a tool to obtain complete information on the NICA project </a:t>
            </a:r>
            <a:r>
              <a:rPr lang="en-US" sz="1600" dirty="0" smtClean="0">
                <a:latin typeface="Arial"/>
                <a:cs typeface="Arial"/>
              </a:rPr>
              <a:t>costs, </a:t>
            </a:r>
            <a:r>
              <a:rPr lang="en-US" sz="1600" dirty="0">
                <a:latin typeface="Arial"/>
                <a:cs typeface="Arial"/>
              </a:rPr>
              <a:t>as well as a detailed consolidation of all the costs of previous or future purchases for this </a:t>
            </a:r>
            <a:r>
              <a:rPr lang="en-US" sz="1600" dirty="0" smtClean="0">
                <a:latin typeface="Arial"/>
                <a:cs typeface="Arial"/>
              </a:rPr>
              <a:t>megaproject </a:t>
            </a:r>
            <a:r>
              <a:rPr lang="en-US" sz="1600" dirty="0">
                <a:latin typeface="Arial"/>
                <a:cs typeface="Arial"/>
              </a:rPr>
              <a:t>from the budget of the JINR, the Russian Federation and other countries involved in the </a:t>
            </a:r>
            <a:r>
              <a:rPr lang="en-US" sz="1600" dirty="0" smtClean="0">
                <a:latin typeface="Arial"/>
                <a:cs typeface="Arial"/>
              </a:rPr>
              <a:t>project NICA</a:t>
            </a:r>
            <a:endParaRPr lang="ru-RU" sz="1600" dirty="0"/>
          </a:p>
        </p:txBody>
      </p:sp>
    </p:spTree>
    <p:extLst>
      <p:ext uri="{BB962C8B-B14F-4D97-AF65-F5344CB8AC3E}">
        <p14:creationId xmlns:p14="http://schemas.microsoft.com/office/powerpoint/2010/main" val="3220411880"/>
      </p:ext>
    </p:extLst>
  </p:cSld>
  <p:clrMapOvr>
    <a:masterClrMapping/>
  </p:clrMapOvr>
  <mc:AlternateContent xmlns:mc="http://schemas.openxmlformats.org/markup-compatibility/2006" xmlns:p14="http://schemas.microsoft.com/office/powerpoint/2010/main">
    <mc:Choice Requires="p14">
      <p:transition spd="slow" p14:dur="2000" advTm="32857"/>
    </mc:Choice>
    <mc:Fallback xmlns="">
      <p:transition xmlns:p14="http://schemas.microsoft.com/office/powerpoint/2010/main" spd="slow" advTm="32857"/>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0"/>
            <a:ext cx="9000000" cy="720000"/>
          </a:xfrm>
        </p:spPr>
        <p:txBody>
          <a:bodyPr>
            <a:normAutofit/>
          </a:bodyPr>
          <a:lstStyle/>
          <a:p>
            <a:pPr algn="l"/>
            <a:r>
              <a:rPr lang="en-US" sz="3200" dirty="0" smtClean="0">
                <a:solidFill>
                  <a:srgbClr val="5968B0"/>
                </a:solidFill>
              </a:rPr>
              <a:t>NICA EVM Costbook</a:t>
            </a:r>
            <a:endParaRPr lang="en-US" sz="3200" dirty="0"/>
          </a:p>
        </p:txBody>
      </p:sp>
      <p:pic>
        <p:nvPicPr>
          <p:cNvPr id="6" name="Содержимое 5" descr="Картинка костбук 1.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276872"/>
            <a:ext cx="8651631" cy="2952328"/>
          </a:xfrm>
        </p:spPr>
      </p:pic>
      <p:sp>
        <p:nvSpPr>
          <p:cNvPr id="3" name="Номер слайда 2"/>
          <p:cNvSpPr>
            <a:spLocks noGrp="1"/>
          </p:cNvSpPr>
          <p:nvPr>
            <p:ph type="sldNum" sz="quarter" idx="12"/>
          </p:nvPr>
        </p:nvSpPr>
        <p:spPr/>
        <p:txBody>
          <a:bodyPr/>
          <a:lstStyle/>
          <a:p>
            <a:pPr>
              <a:defRPr/>
            </a:pPr>
            <a:fld id="{70C539D8-EF3B-4200-9EB9-90CB3B840B8D}" type="slidenum">
              <a:rPr lang="ru-RU" smtClean="0"/>
              <a:pPr>
                <a:defRPr/>
              </a:pPr>
              <a:t>19</a:t>
            </a:fld>
            <a:endParaRPr lang="ru-RU"/>
          </a:p>
        </p:txBody>
      </p:sp>
      <p:sp>
        <p:nvSpPr>
          <p:cNvPr id="4" name="Прямоугольник 3"/>
          <p:cNvSpPr/>
          <p:nvPr/>
        </p:nvSpPr>
        <p:spPr>
          <a:xfrm>
            <a:off x="0" y="720000"/>
            <a:ext cx="9000000" cy="1077218"/>
          </a:xfrm>
          <a:prstGeom prst="rect">
            <a:avLst/>
          </a:prstGeom>
        </p:spPr>
        <p:txBody>
          <a:bodyPr wrap="square">
            <a:spAutoFit/>
          </a:bodyPr>
          <a:lstStyle/>
          <a:p>
            <a:pPr marL="285750" indent="-285750">
              <a:buFont typeface="Arial" panose="020B0604020202020204" pitchFamily="34" charset="0"/>
              <a:buChar char="•"/>
            </a:pPr>
            <a:r>
              <a:rPr lang="en-US" sz="1600" dirty="0" err="1">
                <a:solidFill>
                  <a:schemeClr val="tx1">
                    <a:lumMod val="95000"/>
                    <a:lumOff val="5000"/>
                  </a:schemeClr>
                </a:solidFill>
                <a:latin typeface="Arial"/>
                <a:cs typeface="Arial"/>
              </a:rPr>
              <a:t>Costbook</a:t>
            </a:r>
            <a:r>
              <a:rPr lang="en-US" sz="1600" dirty="0">
                <a:solidFill>
                  <a:schemeClr val="tx1">
                    <a:lumMod val="95000"/>
                    <a:lumOff val="5000"/>
                  </a:schemeClr>
                </a:solidFill>
                <a:latin typeface="Arial"/>
                <a:cs typeface="Arial"/>
              </a:rPr>
              <a:t> structure is designed in a specificity of realization of the NICA megaproject at JINR and will be filled from the bottom up (the ideological principle of the project cost), and a method of filling the top down (the waterfall method) in a limitation of the JINR budget, the Russian Federation and others involved in the project countries for the next seven years.</a:t>
            </a:r>
            <a:endParaRPr lang="ru-RU" sz="1600" dirty="0"/>
          </a:p>
        </p:txBody>
      </p:sp>
    </p:spTree>
    <p:extLst>
      <p:ext uri="{BB962C8B-B14F-4D97-AF65-F5344CB8AC3E}">
        <p14:creationId xmlns:p14="http://schemas.microsoft.com/office/powerpoint/2010/main" val="2632750115"/>
      </p:ext>
    </p:extLst>
  </p:cSld>
  <p:clrMapOvr>
    <a:masterClrMapping/>
  </p:clrMapOvr>
  <mc:AlternateContent xmlns:mc="http://schemas.openxmlformats.org/markup-compatibility/2006" xmlns:p14="http://schemas.microsoft.com/office/powerpoint/2010/main">
    <mc:Choice Requires="p14">
      <p:transition spd="slow" p14:dur="2000" advTm="36772"/>
    </mc:Choice>
    <mc:Fallback xmlns="">
      <p:transition xmlns:p14="http://schemas.microsoft.com/office/powerpoint/2010/main" spd="slow" advTm="3677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0C539D8-EF3B-4200-9EB9-90CB3B840B8D}" type="slidenum">
              <a:rPr lang="ru-RU" smtClean="0"/>
              <a:pPr>
                <a:defRPr/>
              </a:pPr>
              <a:t>2</a:t>
            </a:fld>
            <a:endParaRPr lang="ru-RU"/>
          </a:p>
        </p:txBody>
      </p:sp>
      <p:sp>
        <p:nvSpPr>
          <p:cNvPr id="5" name="Заголовок 1"/>
          <p:cNvSpPr txBox="1">
            <a:spLocks/>
          </p:cNvSpPr>
          <p:nvPr/>
        </p:nvSpPr>
        <p:spPr bwMode="auto">
          <a:xfrm>
            <a:off x="0" y="0"/>
            <a:ext cx="9000000" cy="72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ru-RU" sz="3200" dirty="0" smtClean="0">
                <a:solidFill>
                  <a:srgbClr val="5968B0"/>
                </a:solidFill>
              </a:rPr>
              <a:t>Аннотация</a:t>
            </a:r>
          </a:p>
        </p:txBody>
      </p:sp>
      <p:sp>
        <p:nvSpPr>
          <p:cNvPr id="11" name="Прямоугольник 10"/>
          <p:cNvSpPr/>
          <p:nvPr/>
        </p:nvSpPr>
        <p:spPr>
          <a:xfrm>
            <a:off x="0" y="720000"/>
            <a:ext cx="9000000" cy="3765134"/>
          </a:xfrm>
          <a:prstGeom prst="rect">
            <a:avLst/>
          </a:prstGeom>
        </p:spPr>
        <p:txBody>
          <a:bodyPr wrap="square">
            <a:spAutoFit/>
          </a:bodyPr>
          <a:lstStyle/>
          <a:p>
            <a:pPr>
              <a:lnSpc>
                <a:spcPct val="150000"/>
              </a:lnSpc>
            </a:pPr>
            <a:r>
              <a:rPr lang="ru-RU" sz="1600" dirty="0" smtClean="0"/>
              <a:t>Цель </a:t>
            </a:r>
            <a:r>
              <a:rPr lang="ru-RU" sz="1600" dirty="0"/>
              <a:t>данного </a:t>
            </a:r>
            <a:r>
              <a:rPr lang="ru-RU" sz="1600" dirty="0" smtClean="0"/>
              <a:t>доклада </a:t>
            </a:r>
            <a:r>
              <a:rPr lang="ru-RU" sz="1600" dirty="0" smtClean="0">
                <a:latin typeface="Franklin Gothic Medium" panose="020B0603020102020204" pitchFamily="34" charset="0"/>
              </a:rPr>
              <a:t>—</a:t>
            </a:r>
            <a:r>
              <a:rPr lang="ru-RU" sz="1600" dirty="0" smtClean="0"/>
              <a:t> описание использования современных методов планирования в системе управления проектом создания в ОИЯИ крупного </a:t>
            </a:r>
            <a:r>
              <a:rPr lang="ru-RU" sz="1600" dirty="0" err="1" smtClean="0"/>
              <a:t>коллайдерного</a:t>
            </a:r>
            <a:r>
              <a:rPr lang="ru-RU" sz="1600" dirty="0" smtClean="0"/>
              <a:t> комплекса NICA (</a:t>
            </a:r>
            <a:r>
              <a:rPr lang="en-US" sz="1600" dirty="0" smtClean="0"/>
              <a:t>Nuclotron based Ion Collider Facility</a:t>
            </a:r>
            <a:r>
              <a:rPr lang="ru-RU" sz="1600" dirty="0" smtClean="0"/>
              <a:t>). </a:t>
            </a:r>
            <a:r>
              <a:rPr lang="ru-RU" sz="1600" dirty="0"/>
              <a:t>В докладе сформулированы гибкие и эффективные методы повышения уровня специализации управленческой деятельности с учетом специфики Объединенного института ядерных исследований как международной межправительственной научно-исследовательской организации, необходимые для успешной реализации проектов такого уровня, а также приведены результаты по расширению существующего функционала на основе информационной системы </a:t>
            </a:r>
            <a:r>
              <a:rPr lang="en-US" sz="1600" dirty="0"/>
              <a:t>ADB</a:t>
            </a:r>
            <a:r>
              <a:rPr lang="ru-RU" sz="1600" dirty="0"/>
              <a:t>2, такие как: система отчётов по ходу реализации </a:t>
            </a:r>
            <a:r>
              <a:rPr lang="ru-RU" sz="1600" dirty="0" smtClean="0"/>
              <a:t>проекта</a:t>
            </a:r>
            <a:r>
              <a:rPr lang="en-US" sz="1600" dirty="0" smtClean="0"/>
              <a:t> </a:t>
            </a:r>
            <a:r>
              <a:rPr lang="ru-RU" sz="1600" dirty="0" smtClean="0"/>
              <a:t>(интеграция с </a:t>
            </a:r>
            <a:r>
              <a:rPr lang="en-US" sz="1600" dirty="0" smtClean="0"/>
              <a:t>MS Project)</a:t>
            </a:r>
            <a:r>
              <a:rPr lang="ru-RU" sz="1600" dirty="0" smtClean="0"/>
              <a:t> </a:t>
            </a:r>
            <a:r>
              <a:rPr lang="ru-RU" sz="1600" dirty="0"/>
              <a:t>и </a:t>
            </a:r>
            <a:r>
              <a:rPr lang="en-US" sz="1600" dirty="0" smtClean="0"/>
              <a:t>NICA EVM Costbook.</a:t>
            </a:r>
            <a:endParaRPr lang="ru-RU" sz="1600" dirty="0"/>
          </a:p>
        </p:txBody>
      </p:sp>
    </p:spTree>
    <p:extLst>
      <p:ext uri="{BB962C8B-B14F-4D97-AF65-F5344CB8AC3E}">
        <p14:creationId xmlns:p14="http://schemas.microsoft.com/office/powerpoint/2010/main" val="928227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0"/>
            <a:ext cx="9000000" cy="720000"/>
          </a:xfrm>
        </p:spPr>
        <p:txBody>
          <a:bodyPr>
            <a:normAutofit/>
          </a:bodyPr>
          <a:lstStyle/>
          <a:p>
            <a:pPr algn="l"/>
            <a:r>
              <a:rPr lang="en-US" sz="3200" dirty="0" smtClean="0">
                <a:solidFill>
                  <a:srgbClr val="5968B0"/>
                </a:solidFill>
              </a:rPr>
              <a:t>Results</a:t>
            </a:r>
            <a:endParaRPr lang="en-US" sz="3200" dirty="0"/>
          </a:p>
        </p:txBody>
      </p:sp>
      <p:sp>
        <p:nvSpPr>
          <p:cNvPr id="3" name="Номер слайда 2"/>
          <p:cNvSpPr>
            <a:spLocks noGrp="1"/>
          </p:cNvSpPr>
          <p:nvPr>
            <p:ph type="sldNum" sz="quarter" idx="12"/>
          </p:nvPr>
        </p:nvSpPr>
        <p:spPr/>
        <p:txBody>
          <a:bodyPr/>
          <a:lstStyle/>
          <a:p>
            <a:pPr>
              <a:defRPr/>
            </a:pPr>
            <a:fld id="{70C539D8-EF3B-4200-9EB9-90CB3B840B8D}" type="slidenum">
              <a:rPr lang="ru-RU" smtClean="0"/>
              <a:pPr>
                <a:defRPr/>
              </a:pPr>
              <a:t>20</a:t>
            </a:fld>
            <a:endParaRPr lang="ru-RU"/>
          </a:p>
        </p:txBody>
      </p:sp>
      <p:sp>
        <p:nvSpPr>
          <p:cNvPr id="4" name="Прямоугольник 3"/>
          <p:cNvSpPr/>
          <p:nvPr/>
        </p:nvSpPr>
        <p:spPr>
          <a:xfrm>
            <a:off x="0" y="720000"/>
            <a:ext cx="9000000" cy="4031873"/>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tx1">
                    <a:lumMod val="95000"/>
                    <a:lumOff val="5000"/>
                  </a:schemeClr>
                </a:solidFill>
                <a:latin typeface="Arial"/>
                <a:cs typeface="Arial"/>
              </a:rPr>
              <a:t>Operational control unit has extended functionality </a:t>
            </a:r>
            <a:r>
              <a:rPr lang="en-US" sz="1600" dirty="0" smtClean="0">
                <a:solidFill>
                  <a:schemeClr val="tx1">
                    <a:lumMod val="95000"/>
                    <a:lumOff val="5000"/>
                  </a:schemeClr>
                </a:solidFill>
                <a:latin typeface="Arial"/>
                <a:cs typeface="Arial"/>
              </a:rPr>
              <a:t>(through the </a:t>
            </a:r>
            <a:r>
              <a:rPr lang="en-US" sz="1600" dirty="0">
                <a:solidFill>
                  <a:schemeClr val="tx1">
                    <a:lumMod val="95000"/>
                    <a:lumOff val="5000"/>
                  </a:schemeClr>
                </a:solidFill>
                <a:latin typeface="Arial"/>
                <a:cs typeface="Arial"/>
              </a:rPr>
              <a:t>integration of ADB2 and MS Project). This unit will allow the work to decompose the WBS NICA to the lowest level and provide a wide range of personalities for the control and execution of their own work with the help of various indicators and </a:t>
            </a:r>
            <a:r>
              <a:rPr lang="en-US" sz="1600" dirty="0" smtClean="0">
                <a:solidFill>
                  <a:schemeClr val="tx1">
                    <a:lumMod val="95000"/>
                    <a:lumOff val="5000"/>
                  </a:schemeClr>
                </a:solidFill>
                <a:latin typeface="Arial"/>
                <a:cs typeface="Arial"/>
              </a:rPr>
              <a:t>parameters. Project </a:t>
            </a:r>
            <a:r>
              <a:rPr lang="en-US" sz="1600" dirty="0">
                <a:solidFill>
                  <a:schemeClr val="tx1">
                    <a:lumMod val="95000"/>
                    <a:lumOff val="5000"/>
                  </a:schemeClr>
                </a:solidFill>
                <a:latin typeface="Arial"/>
                <a:cs typeface="Arial"/>
              </a:rPr>
              <a:t>managers receive timely and full information on the conduct of various activities in each subsystem of the NICA project</a:t>
            </a:r>
            <a:r>
              <a:rPr lang="en-US" sz="1600" dirty="0" smtClean="0">
                <a:solidFill>
                  <a:schemeClr val="tx1">
                    <a:lumMod val="95000"/>
                    <a:lumOff val="5000"/>
                  </a:schemeClr>
                </a:solidFill>
                <a:latin typeface="Arial"/>
                <a:cs typeface="Arial"/>
              </a:rPr>
              <a:t>.</a:t>
            </a:r>
          </a:p>
          <a:p>
            <a:pPr marL="285750" indent="-285750">
              <a:buFont typeface="Arial" panose="020B0604020202020204" pitchFamily="34" charset="0"/>
              <a:buChar char="•"/>
            </a:pPr>
            <a:endParaRPr lang="en-US" sz="1600" dirty="0" smtClean="0">
              <a:solidFill>
                <a:schemeClr val="tx1">
                  <a:lumMod val="95000"/>
                  <a:lumOff val="5000"/>
                </a:schemeClr>
              </a:solidFill>
              <a:latin typeface="Arial"/>
              <a:cs typeface="Arial"/>
            </a:endParaRPr>
          </a:p>
          <a:p>
            <a:pPr marL="285750" indent="-285750">
              <a:buFont typeface="Arial" panose="020B0604020202020204" pitchFamily="34" charset="0"/>
              <a:buChar char="•"/>
            </a:pPr>
            <a:r>
              <a:rPr lang="en-US" sz="1600" dirty="0"/>
              <a:t>The structure of the </a:t>
            </a:r>
            <a:r>
              <a:rPr lang="en-US" sz="1600" dirty="0" err="1"/>
              <a:t>C</a:t>
            </a:r>
            <a:r>
              <a:rPr lang="en-US" sz="1600" dirty="0" err="1" smtClean="0"/>
              <a:t>ostbook</a:t>
            </a:r>
            <a:r>
              <a:rPr lang="en-US" sz="1600" dirty="0" smtClean="0"/>
              <a:t> </a:t>
            </a:r>
            <a:r>
              <a:rPr lang="en-US" sz="1600" dirty="0"/>
              <a:t>megaproject </a:t>
            </a:r>
            <a:r>
              <a:rPr lang="en-US" sz="1600" dirty="0" smtClean="0"/>
              <a:t>NICA </a:t>
            </a:r>
            <a:r>
              <a:rPr lang="en-US" sz="1600" dirty="0"/>
              <a:t>is designed to allow staff and project managers have a detailed </a:t>
            </a:r>
            <a:r>
              <a:rPr lang="en-US" sz="1600" dirty="0" smtClean="0"/>
              <a:t>plan(budget</a:t>
            </a:r>
            <a:r>
              <a:rPr lang="en-US" sz="1600" dirty="0"/>
              <a:t>) of the project for the next 5-7 </a:t>
            </a:r>
            <a:r>
              <a:rPr lang="en-US" sz="1600" dirty="0" smtClean="0"/>
              <a:t>years into conditions </a:t>
            </a:r>
            <a:r>
              <a:rPr lang="en-US" sz="1600" dirty="0"/>
              <a:t>the budgeting of the different sources of </a:t>
            </a:r>
            <a:r>
              <a:rPr lang="en-US" sz="1600" dirty="0" smtClean="0"/>
              <a:t>funding. </a:t>
            </a:r>
            <a:r>
              <a:rPr lang="en-US" sz="1600" dirty="0" err="1" smtClean="0"/>
              <a:t>Costbook</a:t>
            </a:r>
            <a:r>
              <a:rPr lang="en-US" sz="1600" dirty="0" smtClean="0"/>
              <a:t> </a:t>
            </a:r>
            <a:r>
              <a:rPr lang="en-US" sz="1600" dirty="0"/>
              <a:t>provides a global understanding of the price of the </a:t>
            </a:r>
            <a:r>
              <a:rPr lang="en-US" sz="1600" dirty="0" smtClean="0"/>
              <a:t>project and have detailed </a:t>
            </a:r>
            <a:r>
              <a:rPr lang="en-US" sz="1600" dirty="0"/>
              <a:t>plan for the upcoming year to be purchased by </a:t>
            </a:r>
            <a:r>
              <a:rPr lang="en-US" sz="1600" dirty="0" smtClean="0"/>
              <a:t>mega-project(have </a:t>
            </a:r>
            <a:r>
              <a:rPr lang="en-US" sz="1600" dirty="0"/>
              <a:t>a legend and versioning plans of previous periods, can keep a complete financial history of the </a:t>
            </a:r>
            <a:r>
              <a:rPr lang="en-US" sz="1600" dirty="0" smtClean="0"/>
              <a:t>project)</a:t>
            </a:r>
          </a:p>
          <a:p>
            <a:pPr marL="285750" indent="-285750">
              <a:buFont typeface="Arial" panose="020B0604020202020204" pitchFamily="34" charset="0"/>
              <a:buChar char="•"/>
            </a:pPr>
            <a:endParaRPr lang="ru-RU" sz="1600" dirty="0"/>
          </a:p>
          <a:p>
            <a:pPr marL="285750" lvl="0" indent="-285750">
              <a:buFont typeface="Arial" panose="020B0604020202020204" pitchFamily="34" charset="0"/>
              <a:buChar char="•"/>
            </a:pPr>
            <a:r>
              <a:rPr lang="en-US" sz="1600" dirty="0"/>
              <a:t>Plans for 2016: new types of charts, including the forecast reflecting the progress of work on the current </a:t>
            </a:r>
            <a:r>
              <a:rPr lang="en-US" sz="1600" dirty="0" smtClean="0"/>
              <a:t>data(for </a:t>
            </a:r>
            <a:r>
              <a:rPr lang="en-US" sz="1600" dirty="0"/>
              <a:t>operational monitoring of work </a:t>
            </a:r>
            <a:r>
              <a:rPr lang="en-US" sz="1600" dirty="0" smtClean="0"/>
              <a:t>progress) will </a:t>
            </a:r>
            <a:r>
              <a:rPr lang="en-US" sz="1600" dirty="0"/>
              <a:t>be added to the NICA EVM system;</a:t>
            </a:r>
            <a:endParaRPr lang="ru-RU" sz="1600" dirty="0"/>
          </a:p>
        </p:txBody>
      </p:sp>
    </p:spTree>
    <p:extLst>
      <p:ext uri="{BB962C8B-B14F-4D97-AF65-F5344CB8AC3E}">
        <p14:creationId xmlns:p14="http://schemas.microsoft.com/office/powerpoint/2010/main" val="3940937413"/>
      </p:ext>
    </p:extLst>
  </p:cSld>
  <p:clrMapOvr>
    <a:masterClrMapping/>
  </p:clrMapOvr>
  <mc:AlternateContent xmlns:mc="http://schemas.openxmlformats.org/markup-compatibility/2006" xmlns:p14="http://schemas.microsoft.com/office/powerpoint/2010/main">
    <mc:Choice Requires="p14">
      <p:transition spd="slow" p14:dur="2000" advTm="40224"/>
    </mc:Choice>
    <mc:Fallback xmlns="">
      <p:transition xmlns:p14="http://schemas.microsoft.com/office/powerpoint/2010/main" spd="slow" advTm="40224"/>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2"/>
          <p:cNvSpPr>
            <a:spLocks noGrp="1"/>
          </p:cNvSpPr>
          <p:nvPr>
            <p:ph idx="1"/>
          </p:nvPr>
        </p:nvSpPr>
        <p:spPr>
          <a:xfrm>
            <a:off x="457200" y="1166019"/>
            <a:ext cx="8229600" cy="4525963"/>
          </a:xfrm>
        </p:spPr>
        <p:txBody>
          <a:bodyPr anchor="ctr" anchorCtr="1">
            <a:normAutofit/>
          </a:bodyPr>
          <a:lstStyle/>
          <a:p>
            <a:pPr algn="ctr">
              <a:buFont typeface="Arial" charset="0"/>
              <a:buNone/>
            </a:pPr>
            <a:r>
              <a:rPr lang="en-US" altLang="ru-RU" dirty="0" smtClean="0">
                <a:solidFill>
                  <a:srgbClr val="5968B0"/>
                </a:solidFill>
                <a:latin typeface="+mj-lt"/>
                <a:ea typeface="+mj-ea"/>
                <a:cs typeface="+mj-cs"/>
              </a:rPr>
              <a:t>Thank you </a:t>
            </a:r>
            <a:r>
              <a:rPr lang="en-US" altLang="ru-RU" dirty="0" smtClean="0">
                <a:solidFill>
                  <a:srgbClr val="5968B0"/>
                </a:solidFill>
                <a:latin typeface="+mj-lt"/>
                <a:ea typeface="+mj-ea"/>
                <a:cs typeface="+mj-cs"/>
              </a:rPr>
              <a:t>for</a:t>
            </a:r>
            <a:r>
              <a:rPr lang="ru-RU" altLang="ru-RU" dirty="0" smtClean="0">
                <a:solidFill>
                  <a:srgbClr val="5968B0"/>
                </a:solidFill>
                <a:latin typeface="+mj-lt"/>
                <a:ea typeface="+mj-ea"/>
                <a:cs typeface="+mj-cs"/>
              </a:rPr>
              <a:t> </a:t>
            </a:r>
            <a:r>
              <a:rPr lang="en-US" altLang="ru-RU" dirty="0" smtClean="0">
                <a:solidFill>
                  <a:srgbClr val="5968B0"/>
                </a:solidFill>
                <a:latin typeface="+mj-lt"/>
                <a:ea typeface="+mj-ea"/>
                <a:cs typeface="+mj-cs"/>
              </a:rPr>
              <a:t>your </a:t>
            </a:r>
            <a:r>
              <a:rPr lang="en-US" altLang="ru-RU" dirty="0" smtClean="0">
                <a:solidFill>
                  <a:srgbClr val="5968B0"/>
                </a:solidFill>
                <a:latin typeface="+mj-lt"/>
                <a:ea typeface="+mj-ea"/>
                <a:cs typeface="+mj-cs"/>
              </a:rPr>
              <a:t>attention!</a:t>
            </a:r>
            <a:endParaRPr lang="en-US" altLang="ru-RU" dirty="0">
              <a:solidFill>
                <a:srgbClr val="5968B0"/>
              </a:solidFill>
              <a:latin typeface="+mj-lt"/>
              <a:ea typeface="+mj-ea"/>
              <a:cs typeface="+mj-cs"/>
            </a:endParaRPr>
          </a:p>
        </p:txBody>
      </p:sp>
      <p:sp>
        <p:nvSpPr>
          <p:cNvPr id="3" name="Прямоугольник 2"/>
          <p:cNvSpPr/>
          <p:nvPr/>
        </p:nvSpPr>
        <p:spPr>
          <a:xfrm>
            <a:off x="6876256" y="6207442"/>
            <a:ext cx="1987467" cy="369332"/>
          </a:xfrm>
          <a:prstGeom prst="rect">
            <a:avLst/>
          </a:prstGeom>
        </p:spPr>
        <p:txBody>
          <a:bodyPr wrap="none">
            <a:spAutoFit/>
          </a:bodyPr>
          <a:lstStyle/>
          <a:p>
            <a:r>
              <a:rPr lang="en-US" dirty="0">
                <a:solidFill>
                  <a:schemeClr val="accent1">
                    <a:lumMod val="75000"/>
                  </a:schemeClr>
                </a:solidFill>
              </a:rPr>
              <a:t>vmorozov@jinr.ru</a:t>
            </a:r>
            <a:endParaRPr lang="ru-RU" dirty="0">
              <a:solidFill>
                <a:schemeClr val="accent1">
                  <a:lumMod val="75000"/>
                </a:schemeClr>
              </a:solidFill>
            </a:endParaRPr>
          </a:p>
        </p:txBody>
      </p:sp>
      <p:sp>
        <p:nvSpPr>
          <p:cNvPr id="4" name="Прямоугольник 3"/>
          <p:cNvSpPr/>
          <p:nvPr/>
        </p:nvSpPr>
        <p:spPr>
          <a:xfrm>
            <a:off x="395536" y="6233159"/>
            <a:ext cx="1338828" cy="369332"/>
          </a:xfrm>
          <a:prstGeom prst="rect">
            <a:avLst/>
          </a:prstGeom>
        </p:spPr>
        <p:txBody>
          <a:bodyPr wrap="none">
            <a:spAutoFit/>
          </a:bodyPr>
          <a:lstStyle/>
          <a:p>
            <a:r>
              <a:rPr lang="en-US" dirty="0">
                <a:solidFill>
                  <a:schemeClr val="accent1">
                    <a:lumMod val="75000"/>
                  </a:schemeClr>
                </a:solidFill>
              </a:rPr>
              <a:t>06/06/2016</a:t>
            </a:r>
            <a:endParaRPr lang="ru-RU"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9886"/>
    </mc:Choice>
    <mc:Fallback xmlns="">
      <p:transition xmlns:p14="http://schemas.microsoft.com/office/powerpoint/2010/main" spd="slow" advTm="9886"/>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0C539D8-EF3B-4200-9EB9-90CB3B840B8D}" type="slidenum">
              <a:rPr lang="ru-RU" smtClean="0"/>
              <a:pPr>
                <a:defRPr/>
              </a:pPr>
              <a:t>3</a:t>
            </a:fld>
            <a:endParaRPr lang="ru-RU"/>
          </a:p>
        </p:txBody>
      </p:sp>
      <p:sp>
        <p:nvSpPr>
          <p:cNvPr id="5" name="Заголовок 1"/>
          <p:cNvSpPr txBox="1">
            <a:spLocks/>
          </p:cNvSpPr>
          <p:nvPr/>
        </p:nvSpPr>
        <p:spPr bwMode="auto">
          <a:xfrm>
            <a:off x="179512" y="44624"/>
            <a:ext cx="7992888" cy="72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dirty="0" smtClean="0">
                <a:solidFill>
                  <a:srgbClr val="5968B0"/>
                </a:solidFill>
                <a:latin typeface="Arial Unicode MS" pitchFamily="34" charset="-128"/>
                <a:ea typeface="Arial Unicode MS" pitchFamily="34" charset="-128"/>
                <a:cs typeface="Arial Unicode MS" pitchFamily="34" charset="-128"/>
              </a:rPr>
              <a:t>Plan</a:t>
            </a:r>
            <a:r>
              <a:rPr lang="ru-RU" sz="3200" dirty="0" smtClean="0">
                <a:solidFill>
                  <a:srgbClr val="5968B0"/>
                </a:solidFill>
                <a:latin typeface="Arial Unicode MS" pitchFamily="34" charset="-128"/>
                <a:ea typeface="Arial Unicode MS" pitchFamily="34" charset="-128"/>
                <a:cs typeface="Arial Unicode MS" pitchFamily="34" charset="-128"/>
              </a:rPr>
              <a:t>:</a:t>
            </a:r>
          </a:p>
        </p:txBody>
      </p:sp>
      <p:sp>
        <p:nvSpPr>
          <p:cNvPr id="11" name="Прямоугольник 10"/>
          <p:cNvSpPr/>
          <p:nvPr/>
        </p:nvSpPr>
        <p:spPr>
          <a:xfrm>
            <a:off x="0" y="720000"/>
            <a:ext cx="8604448" cy="4431983"/>
          </a:xfrm>
          <a:prstGeom prst="rect">
            <a:avLst/>
          </a:prstGeom>
        </p:spPr>
        <p:txBody>
          <a:bodyPr wrap="square">
            <a:spAutoFit/>
          </a:bodyPr>
          <a:lstStyle/>
          <a:p>
            <a:pPr marL="698500" indent="-342900">
              <a:lnSpc>
                <a:spcPct val="150000"/>
              </a:lnSpc>
              <a:spcAft>
                <a:spcPts val="1200"/>
              </a:spcAft>
              <a:buFont typeface="Arial" pitchFamily="34" charset="0"/>
              <a:buChar char="•"/>
            </a:pPr>
            <a:r>
              <a:rPr lang="en-US" sz="2400" dirty="0">
                <a:solidFill>
                  <a:srgbClr val="000090"/>
                </a:solidFill>
                <a:latin typeface="Arial" pitchFamily="34" charset="0"/>
                <a:cs typeface="Arial" pitchFamily="34" charset="0"/>
              </a:rPr>
              <a:t>Mega project NICA (history of development, goals and objectives, particularly the implementation</a:t>
            </a:r>
            <a:r>
              <a:rPr lang="en-US" sz="2400" dirty="0" smtClean="0">
                <a:solidFill>
                  <a:srgbClr val="000090"/>
                </a:solidFill>
                <a:latin typeface="Arial" pitchFamily="34" charset="0"/>
                <a:cs typeface="Arial" pitchFamily="34" charset="0"/>
              </a:rPr>
              <a:t>);</a:t>
            </a:r>
          </a:p>
          <a:p>
            <a:pPr marL="698500" indent="-342900">
              <a:lnSpc>
                <a:spcPct val="150000"/>
              </a:lnSpc>
              <a:spcAft>
                <a:spcPts val="1200"/>
              </a:spcAft>
              <a:buFont typeface="Arial" pitchFamily="34" charset="0"/>
              <a:buChar char="•"/>
            </a:pPr>
            <a:r>
              <a:rPr lang="en-US" sz="2400" dirty="0">
                <a:solidFill>
                  <a:srgbClr val="000090"/>
                </a:solidFill>
                <a:latin typeface="Arial" pitchFamily="34" charset="0"/>
                <a:cs typeface="Arial" pitchFamily="34" charset="0"/>
              </a:rPr>
              <a:t>Methods and tools of modern project management</a:t>
            </a:r>
            <a:r>
              <a:rPr lang="en-US" sz="2400" dirty="0" smtClean="0">
                <a:solidFill>
                  <a:srgbClr val="000090"/>
                </a:solidFill>
                <a:latin typeface="Arial" pitchFamily="34" charset="0"/>
                <a:cs typeface="Arial" pitchFamily="34" charset="0"/>
              </a:rPr>
              <a:t>;</a:t>
            </a:r>
          </a:p>
          <a:p>
            <a:pPr marL="698500" indent="-342900">
              <a:lnSpc>
                <a:spcPct val="150000"/>
              </a:lnSpc>
              <a:spcAft>
                <a:spcPts val="1200"/>
              </a:spcAft>
              <a:buFont typeface="Arial" pitchFamily="34" charset="0"/>
              <a:buChar char="•"/>
            </a:pPr>
            <a:r>
              <a:rPr lang="en-GB" sz="2400" dirty="0">
                <a:solidFill>
                  <a:srgbClr val="000090"/>
                </a:solidFill>
                <a:latin typeface="Arial" pitchFamily="34" charset="0"/>
                <a:cs typeface="Arial" pitchFamily="34" charset="0"/>
              </a:rPr>
              <a:t>Project Management Information System NICA</a:t>
            </a:r>
            <a:r>
              <a:rPr lang="en-GB" sz="2400" dirty="0" smtClean="0">
                <a:solidFill>
                  <a:srgbClr val="000090"/>
                </a:solidFill>
                <a:latin typeface="Arial" pitchFamily="34" charset="0"/>
                <a:cs typeface="Arial" pitchFamily="34" charset="0"/>
              </a:rPr>
              <a:t>;</a:t>
            </a:r>
          </a:p>
          <a:p>
            <a:pPr marL="698500" indent="-342900">
              <a:lnSpc>
                <a:spcPct val="150000"/>
              </a:lnSpc>
              <a:spcAft>
                <a:spcPts val="1200"/>
              </a:spcAft>
              <a:buFont typeface="Arial" pitchFamily="34" charset="0"/>
              <a:buChar char="•"/>
            </a:pPr>
            <a:r>
              <a:rPr lang="en-US" sz="2400" dirty="0">
                <a:solidFill>
                  <a:srgbClr val="000090"/>
                </a:solidFill>
                <a:latin typeface="Arial" pitchFamily="34" charset="0"/>
                <a:cs typeface="Arial" pitchFamily="34" charset="0"/>
              </a:rPr>
              <a:t>Expansion of an existing functional NICA EVM based on ADB2 (NICA EVM integration and MS Project, </a:t>
            </a:r>
            <a:r>
              <a:rPr lang="en-US" sz="2400" dirty="0" err="1">
                <a:solidFill>
                  <a:srgbClr val="000090"/>
                </a:solidFill>
                <a:latin typeface="Arial" pitchFamily="34" charset="0"/>
                <a:cs typeface="Arial" pitchFamily="34" charset="0"/>
              </a:rPr>
              <a:t>Costbook</a:t>
            </a:r>
            <a:r>
              <a:rPr lang="en-US" sz="2400" dirty="0">
                <a:solidFill>
                  <a:srgbClr val="000090"/>
                </a:solidFill>
                <a:latin typeface="Arial" pitchFamily="34" charset="0"/>
                <a:cs typeface="Arial" pitchFamily="34" charset="0"/>
              </a:rPr>
              <a:t>).</a:t>
            </a:r>
            <a:endParaRPr lang="ru-RU" sz="2400" dirty="0">
              <a:solidFill>
                <a:srgbClr val="000090"/>
              </a:solidFill>
              <a:latin typeface="Arial" pitchFamily="34" charset="0"/>
              <a:cs typeface="Arial" pitchFamily="34" charset="0"/>
            </a:endParaRPr>
          </a:p>
        </p:txBody>
      </p:sp>
    </p:spTree>
    <p:extLst>
      <p:ext uri="{BB962C8B-B14F-4D97-AF65-F5344CB8AC3E}">
        <p14:creationId xmlns:p14="http://schemas.microsoft.com/office/powerpoint/2010/main" val="2102329831"/>
      </p:ext>
    </p:extLst>
  </p:cSld>
  <p:clrMapOvr>
    <a:masterClrMapping/>
  </p:clrMapOvr>
  <mc:AlternateContent xmlns:mc="http://schemas.openxmlformats.org/markup-compatibility/2006" xmlns:p14="http://schemas.microsoft.com/office/powerpoint/2010/main">
    <mc:Choice Requires="p14">
      <p:transition spd="slow" p14:dur="2000" advTm="9706"/>
    </mc:Choice>
    <mc:Fallback xmlns="">
      <p:transition xmlns:p14="http://schemas.microsoft.com/office/powerpoint/2010/main" spd="slow" advTm="9706"/>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0C539D8-EF3B-4200-9EB9-90CB3B840B8D}" type="slidenum">
              <a:rPr lang="ru-RU" smtClean="0"/>
              <a:pPr>
                <a:defRPr/>
              </a:pPr>
              <a:t>4</a:t>
            </a:fld>
            <a:endParaRPr lang="ru-RU"/>
          </a:p>
        </p:txBody>
      </p:sp>
      <p:sp>
        <p:nvSpPr>
          <p:cNvPr id="5" name="Заголовок 1"/>
          <p:cNvSpPr txBox="1">
            <a:spLocks/>
          </p:cNvSpPr>
          <p:nvPr/>
        </p:nvSpPr>
        <p:spPr bwMode="auto">
          <a:xfrm>
            <a:off x="0" y="0"/>
            <a:ext cx="77724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dirty="0">
                <a:solidFill>
                  <a:srgbClr val="5968B0"/>
                </a:solidFill>
              </a:rPr>
              <a:t>Megaproject</a:t>
            </a:r>
            <a:r>
              <a:rPr lang="ru-RU" sz="3200" dirty="0">
                <a:solidFill>
                  <a:srgbClr val="5968B0"/>
                </a:solidFill>
              </a:rPr>
              <a:t> </a:t>
            </a:r>
            <a:r>
              <a:rPr lang="en-US" sz="3200" dirty="0">
                <a:solidFill>
                  <a:srgbClr val="5968B0"/>
                </a:solidFill>
              </a:rPr>
              <a:t>NICA</a:t>
            </a:r>
            <a:endParaRPr lang="ru-RU" sz="3200" dirty="0">
              <a:solidFill>
                <a:srgbClr val="5968B0"/>
              </a:solidFill>
            </a:endParaRPr>
          </a:p>
        </p:txBody>
      </p:sp>
      <p:sp>
        <p:nvSpPr>
          <p:cNvPr id="6" name="TextBox 5"/>
          <p:cNvSpPr txBox="1"/>
          <p:nvPr/>
        </p:nvSpPr>
        <p:spPr>
          <a:xfrm>
            <a:off x="648445" y="1230085"/>
            <a:ext cx="3096344" cy="692497"/>
          </a:xfrm>
          <a:prstGeom prst="rect">
            <a:avLst/>
          </a:prstGeom>
          <a:noFill/>
          <a:ln>
            <a:solidFill>
              <a:schemeClr val="accent1"/>
            </a:solidFill>
          </a:ln>
        </p:spPr>
        <p:txBody>
          <a:bodyPr wrap="square" rtlCol="0">
            <a:spAutoFit/>
          </a:bodyPr>
          <a:lstStyle/>
          <a:p>
            <a:pPr algn="ctr"/>
            <a:r>
              <a:rPr lang="en-US" sz="1300" dirty="0"/>
              <a:t>Project NICA/MPD is a part of the JINR Roadmap for 2009-2016 is described in the JINR 7-years Program</a:t>
            </a:r>
            <a:endParaRPr lang="ru-RU" sz="1300" dirty="0"/>
          </a:p>
        </p:txBody>
      </p:sp>
      <p:sp>
        <p:nvSpPr>
          <p:cNvPr id="7" name="TextBox 6"/>
          <p:cNvSpPr txBox="1"/>
          <p:nvPr/>
        </p:nvSpPr>
        <p:spPr>
          <a:xfrm>
            <a:off x="648445" y="2492896"/>
            <a:ext cx="3096344" cy="1384995"/>
          </a:xfrm>
          <a:prstGeom prst="rect">
            <a:avLst/>
          </a:prstGeom>
          <a:noFill/>
          <a:ln>
            <a:solidFill>
              <a:schemeClr val="accent1"/>
            </a:solidFill>
          </a:ln>
        </p:spPr>
        <p:txBody>
          <a:bodyPr wrap="square" rtlCol="0">
            <a:spAutoFit/>
          </a:bodyPr>
          <a:lstStyle/>
          <a:p>
            <a:pPr algn="ctr"/>
            <a:r>
              <a:rPr lang="en-US" sz="1400" dirty="0"/>
              <a:t>Project NICA/MPD, a modern accelerator facility, will support world-leading programs in long base line relativistic nuclear physics and particle spin physics, radiobiology, applied research and education</a:t>
            </a:r>
            <a:endParaRPr lang="ru-RU" sz="1400" dirty="0"/>
          </a:p>
        </p:txBody>
      </p:sp>
      <p:sp>
        <p:nvSpPr>
          <p:cNvPr id="8" name="Прямоугольник 7"/>
          <p:cNvSpPr/>
          <p:nvPr/>
        </p:nvSpPr>
        <p:spPr>
          <a:xfrm>
            <a:off x="1360102" y="2096562"/>
            <a:ext cx="1848583" cy="215444"/>
          </a:xfrm>
          <a:prstGeom prst="rect">
            <a:avLst/>
          </a:prstGeom>
        </p:spPr>
        <p:txBody>
          <a:bodyPr wrap="none">
            <a:spAutoFit/>
          </a:bodyPr>
          <a:lstStyle/>
          <a:p>
            <a:r>
              <a:rPr lang="en-US" sz="800" dirty="0" smtClean="0"/>
              <a:t>One of the most important directions</a:t>
            </a:r>
            <a:endParaRPr lang="ru-RU" sz="800" dirty="0"/>
          </a:p>
        </p:txBody>
      </p:sp>
      <p:sp>
        <p:nvSpPr>
          <p:cNvPr id="10" name="TextBox 9"/>
          <p:cNvSpPr txBox="1"/>
          <p:nvPr/>
        </p:nvSpPr>
        <p:spPr>
          <a:xfrm>
            <a:off x="649660" y="4437112"/>
            <a:ext cx="3096344" cy="1200329"/>
          </a:xfrm>
          <a:prstGeom prst="rect">
            <a:avLst/>
          </a:prstGeom>
          <a:noFill/>
          <a:ln>
            <a:solidFill>
              <a:schemeClr val="accent1"/>
            </a:solidFill>
          </a:ln>
        </p:spPr>
        <p:txBody>
          <a:bodyPr wrap="square" rtlCol="0">
            <a:spAutoFit/>
          </a:bodyPr>
          <a:lstStyle/>
          <a:p>
            <a:pPr algn="ctr"/>
            <a:r>
              <a:rPr lang="en-US" dirty="0"/>
              <a:t>The main goal of the project is a study of hot and dense strongly interacting matter in heavy ion (up to Au)</a:t>
            </a:r>
            <a:endParaRPr lang="ru-RU" dirty="0"/>
          </a:p>
        </p:txBody>
      </p:sp>
      <p:cxnSp>
        <p:nvCxnSpPr>
          <p:cNvPr id="12" name="Прямая со стрелкой 11"/>
          <p:cNvCxnSpPr>
            <a:stCxn id="6" idx="2"/>
            <a:endCxn id="7" idx="0"/>
          </p:cNvCxnSpPr>
          <p:nvPr/>
        </p:nvCxnSpPr>
        <p:spPr>
          <a:xfrm>
            <a:off x="2196617" y="1922582"/>
            <a:ext cx="0" cy="570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7" idx="2"/>
            <a:endCxn id="10" idx="0"/>
          </p:cNvCxnSpPr>
          <p:nvPr/>
        </p:nvCxnSpPr>
        <p:spPr>
          <a:xfrm>
            <a:off x="2196617" y="3877891"/>
            <a:ext cx="1215" cy="559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4716016" y="1700808"/>
            <a:ext cx="30963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a:t>
            </a:r>
            <a:r>
              <a:rPr lang="ru-RU" dirty="0"/>
              <a:t> </a:t>
            </a:r>
            <a:r>
              <a:rPr lang="en-US" dirty="0"/>
              <a:t>NICA</a:t>
            </a:r>
            <a:endParaRPr lang="ru-RU" dirty="0"/>
          </a:p>
        </p:txBody>
      </p:sp>
      <p:sp>
        <p:nvSpPr>
          <p:cNvPr id="21" name="Скругленный прямоугольник 20"/>
          <p:cNvSpPr/>
          <p:nvPr/>
        </p:nvSpPr>
        <p:spPr>
          <a:xfrm>
            <a:off x="5184068" y="2796156"/>
            <a:ext cx="2268252" cy="560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Large and complex</a:t>
            </a:r>
            <a:endParaRPr lang="ru-RU" dirty="0"/>
          </a:p>
        </p:txBody>
      </p:sp>
      <p:sp>
        <p:nvSpPr>
          <p:cNvPr id="22" name="TextBox 21"/>
          <p:cNvSpPr txBox="1"/>
          <p:nvPr/>
        </p:nvSpPr>
        <p:spPr>
          <a:xfrm>
            <a:off x="4499993" y="4172797"/>
            <a:ext cx="1224136" cy="1077218"/>
          </a:xfrm>
          <a:prstGeom prst="rect">
            <a:avLst/>
          </a:prstGeom>
          <a:noFill/>
          <a:ln>
            <a:solidFill>
              <a:schemeClr val="accent1"/>
            </a:solidFill>
          </a:ln>
        </p:spPr>
        <p:txBody>
          <a:bodyPr wrap="square" rtlCol="0">
            <a:spAutoFit/>
          </a:bodyPr>
          <a:lstStyle/>
          <a:p>
            <a:pPr algn="ctr"/>
            <a:r>
              <a:rPr lang="en-US" sz="1600" dirty="0" err="1" smtClean="0"/>
              <a:t>Implemen-tation</a:t>
            </a:r>
            <a:r>
              <a:rPr lang="en-US" sz="1600" dirty="0" smtClean="0"/>
              <a:t> </a:t>
            </a:r>
            <a:r>
              <a:rPr lang="en-US" sz="1600" dirty="0"/>
              <a:t>period &gt; 5 years</a:t>
            </a:r>
            <a:endParaRPr lang="ru-RU" sz="1600" dirty="0"/>
          </a:p>
        </p:txBody>
      </p:sp>
      <p:sp>
        <p:nvSpPr>
          <p:cNvPr id="23" name="TextBox 22"/>
          <p:cNvSpPr txBox="1"/>
          <p:nvPr/>
        </p:nvSpPr>
        <p:spPr>
          <a:xfrm>
            <a:off x="7432476" y="3711235"/>
            <a:ext cx="1440160" cy="646331"/>
          </a:xfrm>
          <a:prstGeom prst="rect">
            <a:avLst/>
          </a:prstGeom>
          <a:noFill/>
          <a:ln>
            <a:solidFill>
              <a:schemeClr val="accent1"/>
            </a:solidFill>
          </a:ln>
        </p:spPr>
        <p:txBody>
          <a:bodyPr wrap="square" rtlCol="0">
            <a:spAutoFit/>
          </a:bodyPr>
          <a:lstStyle/>
          <a:p>
            <a:pPr algn="ctr"/>
            <a:r>
              <a:rPr lang="en-US" dirty="0" smtClean="0"/>
              <a:t>&gt; </a:t>
            </a:r>
            <a:r>
              <a:rPr lang="en-US" dirty="0"/>
              <a:t>$ </a:t>
            </a:r>
            <a:r>
              <a:rPr lang="en-US" dirty="0" smtClean="0"/>
              <a:t>500 </a:t>
            </a:r>
            <a:r>
              <a:rPr lang="en-US" dirty="0"/>
              <a:t>million</a:t>
            </a:r>
            <a:endParaRPr lang="ru-RU" dirty="0"/>
          </a:p>
        </p:txBody>
      </p:sp>
      <p:sp>
        <p:nvSpPr>
          <p:cNvPr id="24" name="TextBox 23"/>
          <p:cNvSpPr txBox="1"/>
          <p:nvPr/>
        </p:nvSpPr>
        <p:spPr>
          <a:xfrm>
            <a:off x="5865465" y="3970224"/>
            <a:ext cx="1442839" cy="1077218"/>
          </a:xfrm>
          <a:prstGeom prst="rect">
            <a:avLst/>
          </a:prstGeom>
          <a:noFill/>
          <a:ln>
            <a:solidFill>
              <a:schemeClr val="accent1"/>
            </a:solidFill>
          </a:ln>
        </p:spPr>
        <p:txBody>
          <a:bodyPr wrap="square" rtlCol="0">
            <a:spAutoFit/>
          </a:bodyPr>
          <a:lstStyle/>
          <a:p>
            <a:pPr algn="ctr"/>
            <a:r>
              <a:rPr lang="en-US" sz="1600" dirty="0"/>
              <a:t>Big amount of participants</a:t>
            </a:r>
            <a:r>
              <a:rPr lang="ru-RU" sz="1600" dirty="0"/>
              <a:t> </a:t>
            </a:r>
            <a:r>
              <a:rPr lang="en-US" sz="1600" dirty="0"/>
              <a:t>and</a:t>
            </a:r>
            <a:r>
              <a:rPr lang="ru-RU" sz="1600" dirty="0"/>
              <a:t> </a:t>
            </a:r>
            <a:r>
              <a:rPr lang="en-US" sz="1600" dirty="0"/>
              <a:t>stakeholders</a:t>
            </a:r>
            <a:endParaRPr lang="ru-RU" sz="1600" dirty="0"/>
          </a:p>
        </p:txBody>
      </p:sp>
      <p:cxnSp>
        <p:nvCxnSpPr>
          <p:cNvPr id="26" name="Прямая со стрелкой 25"/>
          <p:cNvCxnSpPr>
            <a:stCxn id="21" idx="2"/>
          </p:cNvCxnSpPr>
          <p:nvPr/>
        </p:nvCxnSpPr>
        <p:spPr>
          <a:xfrm flipH="1">
            <a:off x="5292080" y="3356991"/>
            <a:ext cx="1026114" cy="7200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21" idx="2"/>
          </p:cNvCxnSpPr>
          <p:nvPr/>
        </p:nvCxnSpPr>
        <p:spPr>
          <a:xfrm>
            <a:off x="6318194" y="3356991"/>
            <a:ext cx="268690" cy="6132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21" idx="2"/>
          </p:cNvCxnSpPr>
          <p:nvPr/>
        </p:nvCxnSpPr>
        <p:spPr>
          <a:xfrm>
            <a:off x="6318194" y="3356991"/>
            <a:ext cx="1566174" cy="3066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Правая фигурная скобка 30"/>
          <p:cNvSpPr/>
          <p:nvPr/>
        </p:nvSpPr>
        <p:spPr>
          <a:xfrm>
            <a:off x="3744789" y="980728"/>
            <a:ext cx="755203" cy="502082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226191995"/>
      </p:ext>
    </p:extLst>
  </p:cSld>
  <p:clrMapOvr>
    <a:masterClrMapping/>
  </p:clrMapOvr>
  <mc:AlternateContent xmlns:mc="http://schemas.openxmlformats.org/markup-compatibility/2006" xmlns:p14="http://schemas.microsoft.com/office/powerpoint/2010/main">
    <mc:Choice Requires="p14">
      <p:transition spd="slow" p14:dur="2000" advTm="11136"/>
    </mc:Choice>
    <mc:Fallback xmlns="">
      <p:transition xmlns:p14="http://schemas.microsoft.com/office/powerpoint/2010/main" spd="slow" advTm="11136"/>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2"/>
          </p:nvPr>
        </p:nvSpPr>
        <p:spPr>
          <a:xfrm>
            <a:off x="6565900" y="63388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3C5352-D801-8C49-8217-2E88605B9BD9}" type="slidenum">
              <a:rPr lang="ru-RU" sz="1400">
                <a:latin typeface="Arial" pitchFamily="34" charset="0"/>
                <a:cs typeface="Arial" pitchFamily="34" charset="0"/>
              </a:rPr>
              <a:pPr eaLnBrk="1" hangingPunct="1"/>
              <a:t>5</a:t>
            </a:fld>
            <a:endParaRPr lang="ru-RU" sz="1400" dirty="0">
              <a:latin typeface="Arial" pitchFamily="34" charset="0"/>
              <a:cs typeface="Arial" pitchFamily="34" charset="0"/>
            </a:endParaRPr>
          </a:p>
        </p:txBody>
      </p:sp>
      <p:pic>
        <p:nvPicPr>
          <p:cNvPr id="23556" name="Picture 7" descr="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2838"/>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7"/>
          <p:cNvSpPr txBox="1">
            <a:spLocks noChangeArrowheads="1"/>
          </p:cNvSpPr>
          <p:nvPr/>
        </p:nvSpPr>
        <p:spPr bwMode="auto">
          <a:xfrm>
            <a:off x="0" y="12700"/>
            <a:ext cx="877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rgbClr val="5968B0"/>
                </a:solidFill>
                <a:latin typeface="Arial" pitchFamily="34" charset="0"/>
                <a:ea typeface="Arial Unicode MS" pitchFamily="34" charset="-128"/>
                <a:cs typeface="Arial" pitchFamily="34" charset="0"/>
              </a:rPr>
              <a:t>The</a:t>
            </a:r>
            <a:r>
              <a:rPr lang="ru-RU" sz="3200" b="1" dirty="0">
                <a:solidFill>
                  <a:srgbClr val="5968B0"/>
                </a:solidFill>
                <a:latin typeface="Arial" pitchFamily="34" charset="0"/>
                <a:ea typeface="Arial Unicode MS" pitchFamily="34" charset="-128"/>
                <a:cs typeface="Arial" pitchFamily="34" charset="0"/>
              </a:rPr>
              <a:t>  </a:t>
            </a:r>
            <a:r>
              <a:rPr lang="en-US" sz="3200" b="1" dirty="0">
                <a:solidFill>
                  <a:srgbClr val="5968B0"/>
                </a:solidFill>
                <a:latin typeface="Arial" pitchFamily="34" charset="0"/>
                <a:ea typeface="Arial Unicode MS" pitchFamily="34" charset="-128"/>
                <a:cs typeface="Arial" pitchFamily="34" charset="0"/>
              </a:rPr>
              <a:t>NICA Complex</a:t>
            </a:r>
          </a:p>
        </p:txBody>
      </p:sp>
      <p:grpSp>
        <p:nvGrpSpPr>
          <p:cNvPr id="23558" name="Group 30"/>
          <p:cNvGrpSpPr>
            <a:grpSpLocks/>
          </p:cNvGrpSpPr>
          <p:nvPr/>
        </p:nvGrpSpPr>
        <p:grpSpPr bwMode="auto">
          <a:xfrm>
            <a:off x="0" y="1493838"/>
            <a:ext cx="5080000" cy="3297237"/>
            <a:chOff x="0" y="1493839"/>
            <a:chExt cx="5080000" cy="3297498"/>
          </a:xfrm>
        </p:grpSpPr>
        <p:sp>
          <p:nvSpPr>
            <p:cNvPr id="23563" name="Text Box 14"/>
            <p:cNvSpPr txBox="1">
              <a:spLocks noChangeArrowheads="1"/>
            </p:cNvSpPr>
            <p:nvPr/>
          </p:nvSpPr>
          <p:spPr bwMode="auto">
            <a:xfrm rot="-1726498">
              <a:off x="3038475" y="1497697"/>
              <a:ext cx="2041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333399"/>
                  </a:solidFill>
                  <a:cs typeface="Arial" charset="0"/>
                </a:rPr>
                <a:t>Experiments</a:t>
              </a:r>
            </a:p>
            <a:p>
              <a:pPr eaLnBrk="1" hangingPunct="1"/>
              <a:r>
                <a:rPr lang="en-US" sz="1400" b="1">
                  <a:solidFill>
                    <a:srgbClr val="333399"/>
                  </a:solidFill>
                  <a:cs typeface="Arial" charset="0"/>
                </a:rPr>
                <a:t>with fixed targets </a:t>
              </a:r>
              <a:r>
                <a:rPr lang="ru-RU" sz="1400" b="1">
                  <a:solidFill>
                    <a:srgbClr val="333399"/>
                  </a:solidFill>
                  <a:cs typeface="Arial" charset="0"/>
                </a:rPr>
                <a:t>  </a:t>
              </a:r>
              <a:endParaRPr lang="en-US" sz="1400" b="1">
                <a:solidFill>
                  <a:srgbClr val="333399"/>
                </a:solidFill>
                <a:cs typeface="Arial" charset="0"/>
              </a:endParaRPr>
            </a:p>
            <a:p>
              <a:pPr eaLnBrk="1" hangingPunct="1"/>
              <a:r>
                <a:rPr lang="en-US" sz="1400" b="1">
                  <a:solidFill>
                    <a:srgbClr val="333399"/>
                  </a:solidFill>
                  <a:cs typeface="Arial" charset="0"/>
                </a:rPr>
                <a:t>    bld. 205</a:t>
              </a:r>
            </a:p>
          </p:txBody>
        </p:sp>
        <p:sp>
          <p:nvSpPr>
            <p:cNvPr id="23564" name="Text Box 26"/>
            <p:cNvSpPr txBox="1">
              <a:spLocks noChangeArrowheads="1"/>
            </p:cNvSpPr>
            <p:nvPr/>
          </p:nvSpPr>
          <p:spPr bwMode="auto">
            <a:xfrm>
              <a:off x="0" y="4144963"/>
              <a:ext cx="1689100" cy="6463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0000FF"/>
                  </a:solidFill>
                  <a:cs typeface="Arial" charset="0"/>
                </a:rPr>
                <a:t>NUCLOTRON 0</a:t>
              </a:r>
              <a:r>
                <a:rPr lang="ru-RU" sz="1800" b="1">
                  <a:solidFill>
                    <a:srgbClr val="0000FF"/>
                  </a:solidFill>
                  <a:cs typeface="Arial" charset="0"/>
                </a:rPr>
                <a:t>.</a:t>
              </a:r>
              <a:r>
                <a:rPr lang="en-US" sz="1800" b="1">
                  <a:solidFill>
                    <a:srgbClr val="0000FF"/>
                  </a:solidFill>
                  <a:cs typeface="Arial" charset="0"/>
                </a:rPr>
                <a:t>6-4</a:t>
              </a:r>
              <a:r>
                <a:rPr lang="ru-RU" sz="1800" b="1">
                  <a:solidFill>
                    <a:srgbClr val="0000FF"/>
                  </a:solidFill>
                  <a:cs typeface="Arial" charset="0"/>
                </a:rPr>
                <a:t>.</a:t>
              </a:r>
              <a:r>
                <a:rPr lang="en-US" sz="1800" b="1">
                  <a:solidFill>
                    <a:srgbClr val="0000FF"/>
                  </a:solidFill>
                  <a:cs typeface="Arial" charset="0"/>
                </a:rPr>
                <a:t>5 GeV/u</a:t>
              </a:r>
              <a:endParaRPr lang="ru-RU" sz="1800" b="1">
                <a:cs typeface="Arial" charset="0"/>
              </a:endParaRPr>
            </a:p>
          </p:txBody>
        </p:sp>
        <p:sp>
          <p:nvSpPr>
            <p:cNvPr id="23565" name="AutoShape 27"/>
            <p:cNvSpPr>
              <a:spLocks noChangeArrowheads="1"/>
            </p:cNvSpPr>
            <p:nvPr/>
          </p:nvSpPr>
          <p:spPr bwMode="auto">
            <a:xfrm rot="8387531" flipH="1" flipV="1">
              <a:off x="376238" y="3697288"/>
              <a:ext cx="1138237" cy="173037"/>
            </a:xfrm>
            <a:prstGeom prst="rightArrow">
              <a:avLst>
                <a:gd name="adj1" fmla="val 50000"/>
                <a:gd name="adj2" fmla="val 171820"/>
              </a:avLst>
            </a:prstGeom>
            <a:solidFill>
              <a:srgbClr val="DDDDDD"/>
            </a:solidFill>
            <a:ln w="28575">
              <a:solidFill>
                <a:srgbClr val="000066"/>
              </a:solidFill>
              <a:miter lim="800000"/>
              <a:headEnd/>
              <a:tailEnd/>
            </a:ln>
          </p:spPr>
          <p:txBody>
            <a:bodyPr wrap="none" anchor="ctr"/>
            <a:lstStyle/>
            <a:p>
              <a:endParaRPr lang="en-US" baseline="30000">
                <a:latin typeface="Bookman Old Style" charset="0"/>
                <a:cs typeface="Arial" charset="0"/>
              </a:endParaRPr>
            </a:p>
          </p:txBody>
        </p:sp>
        <p:sp>
          <p:nvSpPr>
            <p:cNvPr id="23566" name="Oval 27"/>
            <p:cNvSpPr>
              <a:spLocks noChangeArrowheads="1"/>
            </p:cNvSpPr>
            <p:nvPr/>
          </p:nvSpPr>
          <p:spPr bwMode="auto">
            <a:xfrm rot="-626842">
              <a:off x="650875" y="2270125"/>
              <a:ext cx="1900238" cy="1122363"/>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7" name="Text Box 23"/>
            <p:cNvSpPr txBox="1">
              <a:spLocks noChangeArrowheads="1"/>
            </p:cNvSpPr>
            <p:nvPr/>
          </p:nvSpPr>
          <p:spPr bwMode="auto">
            <a:xfrm>
              <a:off x="0" y="1493839"/>
              <a:ext cx="1346201" cy="430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66"/>
                  </a:solidFill>
                  <a:cs typeface="Arial" charset="0"/>
                </a:rPr>
                <a:t>PS and</a:t>
              </a:r>
              <a:endParaRPr lang="ru-RU" sz="1400" b="1">
                <a:solidFill>
                  <a:srgbClr val="000066"/>
                </a:solidFill>
                <a:cs typeface="Arial" charset="0"/>
              </a:endParaRPr>
            </a:p>
            <a:p>
              <a:pPr algn="ctr" eaLnBrk="1" hangingPunct="1"/>
              <a:r>
                <a:rPr lang="en-US" sz="1400" b="1">
                  <a:solidFill>
                    <a:srgbClr val="000066"/>
                  </a:solidFill>
                  <a:cs typeface="Arial" charset="0"/>
                </a:rPr>
                <a:t> LU-20 (5MeV/u)</a:t>
              </a:r>
              <a:endParaRPr lang="ru-RU" sz="1400" b="1">
                <a:solidFill>
                  <a:srgbClr val="000066"/>
                </a:solidFill>
                <a:cs typeface="Arial" charset="0"/>
              </a:endParaRPr>
            </a:p>
          </p:txBody>
        </p:sp>
        <p:sp>
          <p:nvSpPr>
            <p:cNvPr id="29" name="Pentagon 28"/>
            <p:cNvSpPr/>
            <p:nvPr/>
          </p:nvSpPr>
          <p:spPr>
            <a:xfrm>
              <a:off x="711200" y="2171700"/>
              <a:ext cx="419100" cy="101600"/>
            </a:xfrm>
            <a:prstGeom prst="homePlate">
              <a:avLst/>
            </a:prstGeom>
            <a:solidFill>
              <a:srgbClr val="000090"/>
            </a:solidFill>
            <a:ln>
              <a:solidFill>
                <a:srgbClr val="000090"/>
              </a:solidFill>
            </a:ln>
            <a:scene3d>
              <a:camera prst="orthographicFront">
                <a:rot lat="0" lon="0" rev="189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AutoShape 24"/>
            <p:cNvSpPr>
              <a:spLocks noChangeArrowheads="1"/>
            </p:cNvSpPr>
            <p:nvPr/>
          </p:nvSpPr>
          <p:spPr bwMode="auto">
            <a:xfrm rot="16865999" flipH="1" flipV="1">
              <a:off x="206332" y="1982574"/>
              <a:ext cx="554405" cy="70512"/>
            </a:xfrm>
            <a:prstGeom prst="rightArrow">
              <a:avLst>
                <a:gd name="adj1" fmla="val 50000"/>
                <a:gd name="adj2" fmla="val 201156"/>
              </a:avLst>
            </a:prstGeom>
            <a:solidFill>
              <a:srgbClr val="DDDDDD"/>
            </a:solidFill>
            <a:ln w="9525">
              <a:solidFill>
                <a:srgbClr val="000090"/>
              </a:solidFill>
              <a:miter lim="800000"/>
              <a:headEnd/>
              <a:tailEnd/>
            </a:ln>
            <a:scene3d>
              <a:camera prst="orthographicFront">
                <a:rot lat="0" lon="0" rev="5160000"/>
              </a:camera>
              <a:lightRig rig="threePt" dir="t"/>
            </a:scene3d>
          </p:spPr>
          <p:txBody>
            <a:bodyPr rot="10800000" vert="eaVert" wrap="none" anchor="ctr"/>
            <a:lstStyle/>
            <a:p>
              <a:pPr>
                <a:defRPr/>
              </a:pPr>
              <a:endParaRPr lang="en-US" baseline="30000">
                <a:latin typeface="Bookman Old Style" charset="0"/>
                <a:ea typeface="Arial" charset="0"/>
                <a:cs typeface="Arial" charset="0"/>
              </a:endParaRPr>
            </a:p>
          </p:txBody>
        </p:sp>
      </p:grpSp>
      <p:cxnSp>
        <p:nvCxnSpPr>
          <p:cNvPr id="36" name="Straight Arrow Connector 35"/>
          <p:cNvCxnSpPr>
            <a:cxnSpLocks noChangeShapeType="1"/>
          </p:cNvCxnSpPr>
          <p:nvPr/>
        </p:nvCxnSpPr>
        <p:spPr bwMode="auto">
          <a:xfrm flipV="1">
            <a:off x="2476500" y="2438400"/>
            <a:ext cx="876300" cy="520700"/>
          </a:xfrm>
          <a:prstGeom prst="straightConnector1">
            <a:avLst/>
          </a:prstGeom>
          <a:noFill/>
          <a:ln w="38100">
            <a:solidFill>
              <a:srgbClr val="000090"/>
            </a:solidFill>
            <a:round/>
            <a:headEnd/>
            <a:tailEnd type="arrow" w="med" len="med"/>
          </a:ln>
          <a:effectLst>
            <a:outerShdw blurRad="40000" dist="20000" dir="5400000" rotWithShape="0">
              <a:srgbClr val="000000">
                <a:alpha val="37999"/>
              </a:srgbClr>
            </a:outerShdw>
          </a:effectLst>
        </p:spPr>
      </p:cxnSp>
      <p:sp>
        <p:nvSpPr>
          <p:cNvPr id="23560" name="TextBox 39"/>
          <p:cNvSpPr txBox="1">
            <a:spLocks noChangeArrowheads="1"/>
          </p:cNvSpPr>
          <p:nvPr/>
        </p:nvSpPr>
        <p:spPr bwMode="auto">
          <a:xfrm>
            <a:off x="5322888" y="1117600"/>
            <a:ext cx="2862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solidFill>
                  <a:schemeClr val="bg1"/>
                </a:solidFill>
              </a:rPr>
              <a:t>Accelertor complex LHEP</a:t>
            </a:r>
            <a:r>
              <a:rPr lang="ru-RU" sz="1800" i="1">
                <a:solidFill>
                  <a:schemeClr val="bg1"/>
                </a:solidFill>
              </a:rPr>
              <a:t> </a:t>
            </a:r>
            <a:endParaRPr lang="en-US" sz="1800" i="1">
              <a:solidFill>
                <a:schemeClr val="bg1"/>
              </a:solidFill>
            </a:endParaRPr>
          </a:p>
        </p:txBody>
      </p:sp>
      <p:sp>
        <p:nvSpPr>
          <p:cNvPr id="23561" name="TextBox 40"/>
          <p:cNvSpPr txBox="1">
            <a:spLocks noChangeArrowheads="1"/>
          </p:cNvSpPr>
          <p:nvPr/>
        </p:nvSpPr>
        <p:spPr bwMode="auto">
          <a:xfrm>
            <a:off x="7874000" y="14097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90"/>
                </a:solidFill>
              </a:rPr>
              <a:t>existing </a:t>
            </a:r>
          </a:p>
        </p:txBody>
      </p:sp>
      <p:sp>
        <p:nvSpPr>
          <p:cNvPr id="37" name="Snip Diagonal Corner Rectangle 40"/>
          <p:cNvSpPr>
            <a:spLocks/>
          </p:cNvSpPr>
          <p:nvPr/>
        </p:nvSpPr>
        <p:spPr bwMode="auto">
          <a:xfrm>
            <a:off x="4305300" y="2501900"/>
            <a:ext cx="4864100" cy="3759200"/>
          </a:xfrm>
          <a:custGeom>
            <a:avLst/>
            <a:gdLst>
              <a:gd name="T0" fmla="*/ 778600 w 4648200"/>
              <a:gd name="T1" fmla="*/ 0 h 3606800"/>
              <a:gd name="T2" fmla="*/ 2844800 w 4648200"/>
              <a:gd name="T3" fmla="*/ 0 h 3606800"/>
              <a:gd name="T4" fmla="*/ 4648200 w 4648200"/>
              <a:gd name="T5" fmla="*/ 1803400 h 3606800"/>
              <a:gd name="T6" fmla="*/ 4648200 w 4648200"/>
              <a:gd name="T7" fmla="*/ 2828200 h 3606800"/>
              <a:gd name="T8" fmla="*/ 3869595 w 4648200"/>
              <a:gd name="T9" fmla="*/ 3606800 h 3606800"/>
              <a:gd name="T10" fmla="*/ 1803400 w 4648200"/>
              <a:gd name="T11" fmla="*/ 3606800 h 3606800"/>
              <a:gd name="T12" fmla="*/ 0 w 4648200"/>
              <a:gd name="T13" fmla="*/ 1803400 h 3606800"/>
              <a:gd name="T14" fmla="*/ 0 w 4648200"/>
              <a:gd name="T15" fmla="*/ 778600 h 3606800"/>
              <a:gd name="T16" fmla="*/ 778600 w 4648200"/>
              <a:gd name="T17" fmla="*/ 0 h 3606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48200"/>
              <a:gd name="T28" fmla="*/ 0 h 3606800"/>
              <a:gd name="T29" fmla="*/ 4648200 w 4648200"/>
              <a:gd name="T30" fmla="*/ 3606800 h 3606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48200" h="3606800">
                <a:moveTo>
                  <a:pt x="778600" y="0"/>
                </a:moveTo>
                <a:lnTo>
                  <a:pt x="2844800" y="0"/>
                </a:lnTo>
                <a:lnTo>
                  <a:pt x="4648200" y="1803400"/>
                </a:lnTo>
                <a:lnTo>
                  <a:pt x="4648200" y="2828200"/>
                </a:lnTo>
                <a:lnTo>
                  <a:pt x="3869600" y="3606800"/>
                </a:lnTo>
                <a:lnTo>
                  <a:pt x="1803400" y="3606800"/>
                </a:lnTo>
                <a:lnTo>
                  <a:pt x="0" y="1803400"/>
                </a:lnTo>
                <a:lnTo>
                  <a:pt x="0" y="778600"/>
                </a:lnTo>
                <a:lnTo>
                  <a:pt x="778600" y="0"/>
                </a:lnTo>
                <a:close/>
              </a:path>
            </a:pathLst>
          </a:custGeom>
          <a:solidFill>
            <a:srgbClr val="272E2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dirty="0"/>
          </a:p>
        </p:txBody>
      </p:sp>
      <p:sp>
        <p:nvSpPr>
          <p:cNvPr id="2" name="Rectangle 1"/>
          <p:cNvSpPr/>
          <p:nvPr/>
        </p:nvSpPr>
        <p:spPr>
          <a:xfrm>
            <a:off x="5868144" y="4005064"/>
            <a:ext cx="1881495" cy="523220"/>
          </a:xfrm>
          <a:prstGeom prst="rect">
            <a:avLst/>
          </a:prstGeom>
        </p:spPr>
        <p:txBody>
          <a:bodyPr wrap="none">
            <a:spAutoFit/>
          </a:bodyPr>
          <a:lstStyle/>
          <a:p>
            <a:pPr>
              <a:defRPr/>
            </a:pPr>
            <a:r>
              <a:rPr lang="ru-RU" sz="2800" dirty="0">
                <a:solidFill>
                  <a:srgbClr val="FFFFFF"/>
                </a:solidFill>
              </a:rPr>
              <a:t>60 000 </a:t>
            </a:r>
            <a:r>
              <a:rPr lang="en-US" sz="2800" dirty="0">
                <a:solidFill>
                  <a:srgbClr val="FFFFFF"/>
                </a:solidFill>
              </a:rPr>
              <a:t>m</a:t>
            </a:r>
            <a:r>
              <a:rPr lang="ru-RU" sz="2800" baseline="30000" dirty="0">
                <a:solidFill>
                  <a:srgbClr val="FFFFFF"/>
                </a:solidFill>
              </a:rPr>
              <a:t>2</a:t>
            </a:r>
            <a:endParaRPr lang="en-US" sz="2800" baseline="30000" dirty="0">
              <a:solidFill>
                <a:srgbClr val="FFFFFF"/>
              </a:solidFill>
            </a:endParaRPr>
          </a:p>
        </p:txBody>
      </p:sp>
    </p:spTree>
    <p:extLst>
      <p:ext uri="{BB962C8B-B14F-4D97-AF65-F5344CB8AC3E}">
        <p14:creationId xmlns:p14="http://schemas.microsoft.com/office/powerpoint/2010/main" val="188631177"/>
      </p:ext>
    </p:extLst>
  </p:cSld>
  <p:clrMapOvr>
    <a:masterClrMapping/>
  </p:clrMapOvr>
  <mc:AlternateContent xmlns:mc="http://schemas.openxmlformats.org/markup-compatibility/2006" xmlns:p14="http://schemas.microsoft.com/office/powerpoint/2010/main">
    <mc:Choice Requires="p14">
      <p:transition spd="slow" p14:dur="2000" advTm="20472"/>
    </mc:Choice>
    <mc:Fallback xmlns="">
      <p:transition xmlns:p14="http://schemas.microsoft.com/office/powerpoint/2010/main" spd="slow" advTm="20472"/>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12"/>
          </p:nvPr>
        </p:nvSpPr>
        <p:spPr>
          <a:xfrm>
            <a:off x="6565900" y="63388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B6B5DD-0937-C647-B706-EE5A08A7E25E}" type="slidenum">
              <a:rPr lang="ru-RU" sz="1400"/>
              <a:pPr eaLnBrk="1" hangingPunct="1"/>
              <a:t>6</a:t>
            </a:fld>
            <a:endParaRPr lang="ru-RU" sz="1400" dirty="0"/>
          </a:p>
        </p:txBody>
      </p:sp>
      <p:pic>
        <p:nvPicPr>
          <p:cNvPr id="25604" name="Picture 7" descr="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2838"/>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7"/>
          <p:cNvSpPr txBox="1">
            <a:spLocks noChangeArrowheads="1"/>
          </p:cNvSpPr>
          <p:nvPr/>
        </p:nvSpPr>
        <p:spPr bwMode="auto">
          <a:xfrm>
            <a:off x="-44450" y="0"/>
            <a:ext cx="877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rgbClr val="5968B0"/>
                </a:solidFill>
                <a:latin typeface="Arial" pitchFamily="34" charset="0"/>
                <a:ea typeface="Arial Unicode MS" pitchFamily="34" charset="-128"/>
                <a:cs typeface="Arial" pitchFamily="34" charset="0"/>
              </a:rPr>
              <a:t>The</a:t>
            </a:r>
            <a:r>
              <a:rPr lang="ru-RU" sz="3200" b="1" dirty="0">
                <a:solidFill>
                  <a:srgbClr val="5968B0"/>
                </a:solidFill>
                <a:latin typeface="Arial" pitchFamily="34" charset="0"/>
                <a:ea typeface="Arial Unicode MS" pitchFamily="34" charset="-128"/>
                <a:cs typeface="Arial" pitchFamily="34" charset="0"/>
              </a:rPr>
              <a:t>  </a:t>
            </a:r>
            <a:r>
              <a:rPr lang="en-US" sz="3200" b="1" dirty="0">
                <a:solidFill>
                  <a:srgbClr val="5968B0"/>
                </a:solidFill>
                <a:latin typeface="Arial" pitchFamily="34" charset="0"/>
                <a:ea typeface="Arial Unicode MS" pitchFamily="34" charset="-128"/>
                <a:cs typeface="Arial" pitchFamily="34" charset="0"/>
              </a:rPr>
              <a:t>NICA Complex</a:t>
            </a:r>
          </a:p>
        </p:txBody>
      </p:sp>
      <p:grpSp>
        <p:nvGrpSpPr>
          <p:cNvPr id="25606" name="Group 30"/>
          <p:cNvGrpSpPr>
            <a:grpSpLocks/>
          </p:cNvGrpSpPr>
          <p:nvPr/>
        </p:nvGrpSpPr>
        <p:grpSpPr bwMode="auto">
          <a:xfrm>
            <a:off x="0" y="1493838"/>
            <a:ext cx="5080000" cy="3297237"/>
            <a:chOff x="0" y="1493839"/>
            <a:chExt cx="5080000" cy="3297498"/>
          </a:xfrm>
        </p:grpSpPr>
        <p:sp>
          <p:nvSpPr>
            <p:cNvPr id="25627" name="Text Box 14"/>
            <p:cNvSpPr txBox="1">
              <a:spLocks noChangeArrowheads="1"/>
            </p:cNvSpPr>
            <p:nvPr/>
          </p:nvSpPr>
          <p:spPr bwMode="auto">
            <a:xfrm rot="-1726498">
              <a:off x="3038475" y="1497697"/>
              <a:ext cx="2041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333399"/>
                  </a:solidFill>
                  <a:cs typeface="Arial" charset="0"/>
                </a:rPr>
                <a:t>Experiments</a:t>
              </a:r>
            </a:p>
            <a:p>
              <a:pPr eaLnBrk="1" hangingPunct="1"/>
              <a:r>
                <a:rPr lang="en-US" sz="1400" b="1">
                  <a:solidFill>
                    <a:srgbClr val="333399"/>
                  </a:solidFill>
                  <a:cs typeface="Arial" charset="0"/>
                </a:rPr>
                <a:t>with fixed targets </a:t>
              </a:r>
              <a:r>
                <a:rPr lang="ru-RU" sz="1400" b="1">
                  <a:solidFill>
                    <a:srgbClr val="333399"/>
                  </a:solidFill>
                  <a:cs typeface="Arial" charset="0"/>
                </a:rPr>
                <a:t>  </a:t>
              </a:r>
              <a:endParaRPr lang="en-US" sz="1400" b="1">
                <a:solidFill>
                  <a:srgbClr val="333399"/>
                </a:solidFill>
                <a:cs typeface="Arial" charset="0"/>
              </a:endParaRPr>
            </a:p>
            <a:p>
              <a:pPr eaLnBrk="1" hangingPunct="1"/>
              <a:r>
                <a:rPr lang="en-US" sz="1400" b="1">
                  <a:solidFill>
                    <a:srgbClr val="333399"/>
                  </a:solidFill>
                  <a:cs typeface="Arial" charset="0"/>
                </a:rPr>
                <a:t>    bld. 205</a:t>
              </a:r>
            </a:p>
          </p:txBody>
        </p:sp>
        <p:sp>
          <p:nvSpPr>
            <p:cNvPr id="25628" name="Text Box 26"/>
            <p:cNvSpPr txBox="1">
              <a:spLocks noChangeArrowheads="1"/>
            </p:cNvSpPr>
            <p:nvPr/>
          </p:nvSpPr>
          <p:spPr bwMode="auto">
            <a:xfrm>
              <a:off x="0" y="4144963"/>
              <a:ext cx="1689100" cy="6463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0000FF"/>
                  </a:solidFill>
                  <a:cs typeface="Arial" charset="0"/>
                </a:rPr>
                <a:t>NUCLOTRON 0</a:t>
              </a:r>
              <a:r>
                <a:rPr lang="ru-RU" sz="1800" b="1">
                  <a:solidFill>
                    <a:srgbClr val="0000FF"/>
                  </a:solidFill>
                  <a:cs typeface="Arial" charset="0"/>
                </a:rPr>
                <a:t>.</a:t>
              </a:r>
              <a:r>
                <a:rPr lang="en-US" sz="1800" b="1">
                  <a:solidFill>
                    <a:srgbClr val="0000FF"/>
                  </a:solidFill>
                  <a:cs typeface="Arial" charset="0"/>
                </a:rPr>
                <a:t>6-4</a:t>
              </a:r>
              <a:r>
                <a:rPr lang="ru-RU" sz="1800" b="1">
                  <a:solidFill>
                    <a:srgbClr val="0000FF"/>
                  </a:solidFill>
                  <a:cs typeface="Arial" charset="0"/>
                </a:rPr>
                <a:t>.</a:t>
              </a:r>
              <a:r>
                <a:rPr lang="en-US" sz="1800" b="1">
                  <a:solidFill>
                    <a:srgbClr val="0000FF"/>
                  </a:solidFill>
                  <a:cs typeface="Arial" charset="0"/>
                </a:rPr>
                <a:t>5 GeV/u</a:t>
              </a:r>
              <a:endParaRPr lang="ru-RU" sz="1800" b="1">
                <a:cs typeface="Arial" charset="0"/>
              </a:endParaRPr>
            </a:p>
          </p:txBody>
        </p:sp>
        <p:sp>
          <p:nvSpPr>
            <p:cNvPr id="25629" name="AutoShape 27"/>
            <p:cNvSpPr>
              <a:spLocks noChangeArrowheads="1"/>
            </p:cNvSpPr>
            <p:nvPr/>
          </p:nvSpPr>
          <p:spPr bwMode="auto">
            <a:xfrm rot="8387531" flipH="1" flipV="1">
              <a:off x="376238" y="3697288"/>
              <a:ext cx="1138237" cy="173037"/>
            </a:xfrm>
            <a:prstGeom prst="rightArrow">
              <a:avLst>
                <a:gd name="adj1" fmla="val 50000"/>
                <a:gd name="adj2" fmla="val 171820"/>
              </a:avLst>
            </a:prstGeom>
            <a:solidFill>
              <a:srgbClr val="DDDDDD"/>
            </a:solidFill>
            <a:ln w="28575">
              <a:solidFill>
                <a:srgbClr val="000066"/>
              </a:solidFill>
              <a:miter lim="800000"/>
              <a:headEnd/>
              <a:tailEnd/>
            </a:ln>
          </p:spPr>
          <p:txBody>
            <a:bodyPr wrap="none" anchor="ctr"/>
            <a:lstStyle/>
            <a:p>
              <a:endParaRPr lang="en-US" baseline="30000">
                <a:latin typeface="Bookman Old Style" charset="0"/>
                <a:cs typeface="Arial" charset="0"/>
              </a:endParaRPr>
            </a:p>
          </p:txBody>
        </p:sp>
        <p:sp>
          <p:nvSpPr>
            <p:cNvPr id="25630" name="Oval 27"/>
            <p:cNvSpPr>
              <a:spLocks noChangeArrowheads="1"/>
            </p:cNvSpPr>
            <p:nvPr/>
          </p:nvSpPr>
          <p:spPr bwMode="auto">
            <a:xfrm rot="-626842">
              <a:off x="650875" y="2270125"/>
              <a:ext cx="1900238" cy="1122363"/>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1" name="Text Box 23"/>
            <p:cNvSpPr txBox="1">
              <a:spLocks noChangeArrowheads="1"/>
            </p:cNvSpPr>
            <p:nvPr/>
          </p:nvSpPr>
          <p:spPr bwMode="auto">
            <a:xfrm>
              <a:off x="0" y="1493839"/>
              <a:ext cx="1346201" cy="430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66"/>
                  </a:solidFill>
                  <a:cs typeface="Arial" charset="0"/>
                </a:rPr>
                <a:t>PS and</a:t>
              </a:r>
              <a:endParaRPr lang="ru-RU" sz="1400" b="1">
                <a:solidFill>
                  <a:srgbClr val="000066"/>
                </a:solidFill>
                <a:cs typeface="Arial" charset="0"/>
              </a:endParaRPr>
            </a:p>
            <a:p>
              <a:pPr algn="ctr" eaLnBrk="1" hangingPunct="1"/>
              <a:r>
                <a:rPr lang="en-US" sz="1400" b="1">
                  <a:solidFill>
                    <a:srgbClr val="000066"/>
                  </a:solidFill>
                  <a:cs typeface="Arial" charset="0"/>
                </a:rPr>
                <a:t> LU-20 (5MeV/u)</a:t>
              </a:r>
              <a:endParaRPr lang="ru-RU" sz="1400" b="1">
                <a:solidFill>
                  <a:srgbClr val="000066"/>
                </a:solidFill>
                <a:cs typeface="Arial" charset="0"/>
              </a:endParaRPr>
            </a:p>
          </p:txBody>
        </p:sp>
        <p:sp>
          <p:nvSpPr>
            <p:cNvPr id="29" name="Pentagon 28"/>
            <p:cNvSpPr/>
            <p:nvPr/>
          </p:nvSpPr>
          <p:spPr>
            <a:xfrm>
              <a:off x="711200" y="2171700"/>
              <a:ext cx="419100" cy="101600"/>
            </a:xfrm>
            <a:prstGeom prst="homePlate">
              <a:avLst/>
            </a:prstGeom>
            <a:solidFill>
              <a:srgbClr val="000090"/>
            </a:solidFill>
            <a:ln>
              <a:solidFill>
                <a:srgbClr val="000090"/>
              </a:solidFill>
            </a:ln>
            <a:scene3d>
              <a:camera prst="orthographicFront">
                <a:rot lat="0" lon="0" rev="189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AutoShape 24"/>
            <p:cNvSpPr>
              <a:spLocks noChangeArrowheads="1"/>
            </p:cNvSpPr>
            <p:nvPr/>
          </p:nvSpPr>
          <p:spPr bwMode="auto">
            <a:xfrm rot="16865999" flipH="1" flipV="1">
              <a:off x="206332" y="1982574"/>
              <a:ext cx="554405" cy="70512"/>
            </a:xfrm>
            <a:prstGeom prst="rightArrow">
              <a:avLst>
                <a:gd name="adj1" fmla="val 50000"/>
                <a:gd name="adj2" fmla="val 201156"/>
              </a:avLst>
            </a:prstGeom>
            <a:solidFill>
              <a:srgbClr val="DDDDDD"/>
            </a:solidFill>
            <a:ln w="9525">
              <a:solidFill>
                <a:srgbClr val="000090"/>
              </a:solidFill>
              <a:miter lim="800000"/>
              <a:headEnd/>
              <a:tailEnd/>
            </a:ln>
            <a:scene3d>
              <a:camera prst="orthographicFront">
                <a:rot lat="0" lon="0" rev="5160000"/>
              </a:camera>
              <a:lightRig rig="threePt" dir="t"/>
            </a:scene3d>
          </p:spPr>
          <p:txBody>
            <a:bodyPr rot="10800000" vert="eaVert" wrap="none" anchor="ctr"/>
            <a:lstStyle/>
            <a:p>
              <a:pPr>
                <a:defRPr/>
              </a:pPr>
              <a:endParaRPr lang="en-US" baseline="30000">
                <a:latin typeface="Bookman Old Style" charset="0"/>
                <a:ea typeface="Arial" charset="0"/>
                <a:cs typeface="Arial" charset="0"/>
              </a:endParaRPr>
            </a:p>
          </p:txBody>
        </p:sp>
      </p:grpSp>
      <p:cxnSp>
        <p:nvCxnSpPr>
          <p:cNvPr id="36" name="Straight Arrow Connector 35"/>
          <p:cNvCxnSpPr>
            <a:cxnSpLocks noChangeShapeType="1"/>
          </p:cNvCxnSpPr>
          <p:nvPr/>
        </p:nvCxnSpPr>
        <p:spPr bwMode="auto">
          <a:xfrm flipV="1">
            <a:off x="2476500" y="2438400"/>
            <a:ext cx="876300" cy="520700"/>
          </a:xfrm>
          <a:prstGeom prst="straightConnector1">
            <a:avLst/>
          </a:prstGeom>
          <a:noFill/>
          <a:ln w="38100">
            <a:solidFill>
              <a:srgbClr val="000090"/>
            </a:solidFill>
            <a:round/>
            <a:headEnd/>
            <a:tailEnd type="arrow" w="med" len="med"/>
          </a:ln>
          <a:effectLst>
            <a:outerShdw blurRad="40000" dist="20000" dir="5400000" rotWithShape="0">
              <a:srgbClr val="000000">
                <a:alpha val="37999"/>
              </a:srgbClr>
            </a:outerShdw>
          </a:effectLst>
        </p:spPr>
      </p:cxnSp>
      <p:grpSp>
        <p:nvGrpSpPr>
          <p:cNvPr id="25608" name="Group 38"/>
          <p:cNvGrpSpPr>
            <a:grpSpLocks/>
          </p:cNvGrpSpPr>
          <p:nvPr/>
        </p:nvGrpSpPr>
        <p:grpSpPr bwMode="auto">
          <a:xfrm>
            <a:off x="773113" y="1176338"/>
            <a:ext cx="8158162" cy="4964112"/>
            <a:chOff x="773113" y="1176339"/>
            <a:chExt cx="8158162" cy="4964330"/>
          </a:xfrm>
        </p:grpSpPr>
        <p:grpSp>
          <p:nvGrpSpPr>
            <p:cNvPr id="25612" name="Group 33"/>
            <p:cNvGrpSpPr>
              <a:grpSpLocks/>
            </p:cNvGrpSpPr>
            <p:nvPr/>
          </p:nvGrpSpPr>
          <p:grpSpPr bwMode="auto">
            <a:xfrm>
              <a:off x="773113" y="1176339"/>
              <a:ext cx="8158162" cy="4964330"/>
              <a:chOff x="773113" y="1176339"/>
              <a:chExt cx="8158162" cy="4964330"/>
            </a:xfrm>
          </p:grpSpPr>
          <p:sp>
            <p:nvSpPr>
              <p:cNvPr id="25614" name="Text Box 9"/>
              <p:cNvSpPr txBox="1">
                <a:spLocks noChangeArrowheads="1"/>
              </p:cNvSpPr>
              <p:nvPr/>
            </p:nvSpPr>
            <p:spPr bwMode="auto">
              <a:xfrm rot="1218566">
                <a:off x="5311775" y="3592393"/>
                <a:ext cx="2813050" cy="692150"/>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CC0000"/>
                    </a:solidFill>
                    <a:cs typeface="Arial" charset="0"/>
                  </a:rPr>
                  <a:t>Collider</a:t>
                </a:r>
                <a:r>
                  <a:rPr lang="ru-RU" sz="1800" b="1">
                    <a:solidFill>
                      <a:srgbClr val="CC0000"/>
                    </a:solidFill>
                    <a:cs typeface="Arial" charset="0"/>
                  </a:rPr>
                  <a:t> </a:t>
                </a:r>
                <a:r>
                  <a:rPr lang="en-US" sz="1800" b="1">
                    <a:solidFill>
                      <a:srgbClr val="CC0000"/>
                    </a:solidFill>
                    <a:cs typeface="Arial" charset="0"/>
                  </a:rPr>
                  <a:t>NICA </a:t>
                </a:r>
              </a:p>
              <a:p>
                <a:pPr algn="ctr" eaLnBrk="1" hangingPunct="1">
                  <a:lnSpc>
                    <a:spcPct val="60000"/>
                  </a:lnSpc>
                  <a:spcBef>
                    <a:spcPct val="50000"/>
                  </a:spcBef>
                </a:pPr>
                <a:r>
                  <a:rPr lang="en-US" sz="1800" b="1">
                    <a:solidFill>
                      <a:srgbClr val="CC0000"/>
                    </a:solidFill>
                    <a:cs typeface="Arial" charset="0"/>
                  </a:rPr>
                  <a:t>(1-4</a:t>
                </a:r>
                <a:r>
                  <a:rPr lang="ru-RU" sz="1800" b="1">
                    <a:solidFill>
                      <a:srgbClr val="CC0000"/>
                    </a:solidFill>
                    <a:cs typeface="Arial" charset="0"/>
                  </a:rPr>
                  <a:t>.</a:t>
                </a:r>
                <a:r>
                  <a:rPr lang="en-US" sz="1800" b="1">
                    <a:solidFill>
                      <a:srgbClr val="CC0000"/>
                    </a:solidFill>
                    <a:cs typeface="Arial" charset="0"/>
                  </a:rPr>
                  <a:t>5 GeV/u, C=503 m)</a:t>
                </a:r>
                <a:endParaRPr lang="ru-RU" sz="1800" b="1">
                  <a:solidFill>
                    <a:srgbClr val="CC0000"/>
                  </a:solidFill>
                  <a:cs typeface="Arial" charset="0"/>
                </a:endParaRPr>
              </a:p>
            </p:txBody>
          </p:sp>
          <p:sp>
            <p:nvSpPr>
              <p:cNvPr id="25615" name="Text Box 23"/>
              <p:cNvSpPr txBox="1">
                <a:spLocks noChangeArrowheads="1"/>
              </p:cNvSpPr>
              <p:nvPr/>
            </p:nvSpPr>
            <p:spPr bwMode="auto">
              <a:xfrm>
                <a:off x="1322389" y="1176339"/>
                <a:ext cx="2436812" cy="3077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b="1">
                    <a:solidFill>
                      <a:srgbClr val="FF0000"/>
                    </a:solidFill>
                    <a:cs typeface="Arial" charset="0"/>
                  </a:rPr>
                  <a:t>KRION-6T+HILac (3MeV/u)</a:t>
                </a:r>
                <a:endParaRPr lang="ru-RU" sz="1400" b="1">
                  <a:solidFill>
                    <a:srgbClr val="000066"/>
                  </a:solidFill>
                  <a:cs typeface="Arial" charset="0"/>
                </a:endParaRPr>
              </a:p>
            </p:txBody>
          </p:sp>
          <p:sp>
            <p:nvSpPr>
              <p:cNvPr id="2" name="AutoShape 24"/>
              <p:cNvSpPr>
                <a:spLocks noChangeArrowheads="1"/>
              </p:cNvSpPr>
              <p:nvPr/>
            </p:nvSpPr>
            <p:spPr bwMode="auto">
              <a:xfrm rot="16865999" flipH="1" flipV="1">
                <a:off x="1051417" y="1894661"/>
                <a:ext cx="1095743" cy="45719"/>
              </a:xfrm>
              <a:prstGeom prst="rightArrow">
                <a:avLst>
                  <a:gd name="adj1" fmla="val 50000"/>
                  <a:gd name="adj2" fmla="val 201156"/>
                </a:avLst>
              </a:prstGeom>
              <a:solidFill>
                <a:srgbClr val="DDDDDD"/>
              </a:solidFill>
              <a:ln w="9525">
                <a:solidFill>
                  <a:srgbClr val="FF0000"/>
                </a:solidFill>
                <a:miter lim="800000"/>
                <a:headEnd/>
                <a:tailEnd/>
              </a:ln>
              <a:scene3d>
                <a:camera prst="orthographicFront">
                  <a:rot lat="0" lon="0" rev="19740000"/>
                </a:camera>
                <a:lightRig rig="threePt" dir="t"/>
              </a:scene3d>
            </p:spPr>
            <p:txBody>
              <a:bodyPr rot="10800000" vert="eaVert" wrap="none" anchor="ctr"/>
              <a:lstStyle/>
              <a:p>
                <a:pPr>
                  <a:defRPr/>
                </a:pPr>
                <a:endParaRPr lang="en-US" baseline="30000">
                  <a:latin typeface="Bookman Old Style" charset="0"/>
                  <a:ea typeface="Arial" charset="0"/>
                  <a:cs typeface="Arial" charset="0"/>
                </a:endParaRPr>
              </a:p>
            </p:txBody>
          </p:sp>
          <p:sp>
            <p:nvSpPr>
              <p:cNvPr id="25617" name="Text Box 26"/>
              <p:cNvSpPr txBox="1">
                <a:spLocks noChangeArrowheads="1"/>
              </p:cNvSpPr>
              <p:nvPr/>
            </p:nvSpPr>
            <p:spPr bwMode="auto">
              <a:xfrm>
                <a:off x="2352675" y="3563938"/>
                <a:ext cx="1597025" cy="5540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Booster </a:t>
                </a:r>
                <a:endParaRPr lang="ru-RU" sz="1800" b="1">
                  <a:solidFill>
                    <a:srgbClr val="FF0000"/>
                  </a:solidFill>
                  <a:cs typeface="Arial" charset="0"/>
                </a:endParaRPr>
              </a:p>
              <a:p>
                <a:pPr algn="ctr" eaLnBrk="1" hangingPunct="1"/>
                <a:r>
                  <a:rPr lang="en-US" sz="1800" b="1">
                    <a:solidFill>
                      <a:srgbClr val="FF0000"/>
                    </a:solidFill>
                    <a:cs typeface="Arial" charset="0"/>
                  </a:rPr>
                  <a:t>(600 MeV/u)</a:t>
                </a:r>
                <a:endParaRPr lang="ru-RU" sz="1800" b="1">
                  <a:solidFill>
                    <a:srgbClr val="FF0000"/>
                  </a:solidFill>
                  <a:cs typeface="Arial" charset="0"/>
                </a:endParaRPr>
              </a:p>
            </p:txBody>
          </p:sp>
          <p:sp>
            <p:nvSpPr>
              <p:cNvPr id="25618" name="Text Box 40"/>
              <p:cNvSpPr txBox="1">
                <a:spLocks noChangeArrowheads="1"/>
              </p:cNvSpPr>
              <p:nvPr/>
            </p:nvSpPr>
            <p:spPr bwMode="auto">
              <a:xfrm>
                <a:off x="6786563" y="5494338"/>
                <a:ext cx="2027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cs typeface="SimSun" charset="0"/>
                  </a:rPr>
                  <a:t>MultiPurpose</a:t>
                </a:r>
                <a:r>
                  <a:rPr lang="ru-RU" sz="1800" b="1">
                    <a:solidFill>
                      <a:schemeClr val="bg1"/>
                    </a:solidFill>
                    <a:cs typeface="SimSun" charset="0"/>
                  </a:rPr>
                  <a:t> </a:t>
                </a:r>
                <a:endParaRPr lang="en-US" sz="1800" b="1">
                  <a:solidFill>
                    <a:schemeClr val="bg1"/>
                  </a:solidFill>
                  <a:cs typeface="SimSun" charset="0"/>
                </a:endParaRPr>
              </a:p>
              <a:p>
                <a:pPr eaLnBrk="1" hangingPunct="1"/>
                <a:r>
                  <a:rPr lang="en-US" sz="1800" b="1">
                    <a:solidFill>
                      <a:schemeClr val="bg1"/>
                    </a:solidFill>
                    <a:cs typeface="SimSun" charset="0"/>
                  </a:rPr>
                  <a:t>Detector - </a:t>
                </a:r>
                <a:r>
                  <a:rPr lang="ru-RU" sz="1800" b="1">
                    <a:solidFill>
                      <a:schemeClr val="bg1"/>
                    </a:solidFill>
                    <a:cs typeface="SimSun" charset="0"/>
                  </a:rPr>
                  <a:t> </a:t>
                </a:r>
                <a:r>
                  <a:rPr lang="en-US" sz="1800" b="1">
                    <a:solidFill>
                      <a:schemeClr val="bg1"/>
                    </a:solidFill>
                    <a:cs typeface="SimSun" charset="0"/>
                  </a:rPr>
                  <a:t>MPD</a:t>
                </a:r>
                <a:r>
                  <a:rPr lang="ru-RU" sz="1800" b="1">
                    <a:solidFill>
                      <a:schemeClr val="bg1"/>
                    </a:solidFill>
                    <a:cs typeface="SimSun" charset="0"/>
                  </a:rPr>
                  <a:t> </a:t>
                </a:r>
              </a:p>
            </p:txBody>
          </p:sp>
          <p:sp>
            <p:nvSpPr>
              <p:cNvPr id="25619" name="AutoShape 42"/>
              <p:cNvSpPr>
                <a:spLocks noChangeArrowheads="1"/>
              </p:cNvSpPr>
              <p:nvPr/>
            </p:nvSpPr>
            <p:spPr bwMode="auto">
              <a:xfrm rot="2334238" flipH="1">
                <a:off x="6273800" y="5191125"/>
                <a:ext cx="1006475" cy="92075"/>
              </a:xfrm>
              <a:prstGeom prst="rightArrow">
                <a:avLst>
                  <a:gd name="adj1" fmla="val 50000"/>
                  <a:gd name="adj2" fmla="val 335724"/>
                </a:avLst>
              </a:prstGeom>
              <a:solidFill>
                <a:schemeClr val="bg1"/>
              </a:solidFill>
              <a:ln w="28575">
                <a:solidFill>
                  <a:schemeClr val="bg1"/>
                </a:solidFill>
                <a:miter lim="800000"/>
                <a:headEnd/>
                <a:tailEnd/>
              </a:ln>
            </p:spPr>
            <p:txBody>
              <a:bodyPr wrap="none" anchor="ctr"/>
              <a:lstStyle/>
              <a:p>
                <a:endParaRPr lang="en-US" baseline="30000">
                  <a:latin typeface="Bookman Old Style" charset="0"/>
                  <a:cs typeface="Arial" charset="0"/>
                </a:endParaRPr>
              </a:p>
            </p:txBody>
          </p:sp>
          <p:sp>
            <p:nvSpPr>
              <p:cNvPr id="13" name="Text Box 17"/>
              <p:cNvSpPr txBox="1">
                <a:spLocks noChangeArrowheads="1"/>
              </p:cNvSpPr>
              <p:nvPr/>
            </p:nvSpPr>
            <p:spPr bwMode="auto">
              <a:xfrm rot="1022598">
                <a:off x="6450323" y="3017866"/>
                <a:ext cx="973981" cy="366712"/>
              </a:xfrm>
              <a:prstGeom prst="rect">
                <a:avLst/>
              </a:prstGeom>
              <a:solidFill>
                <a:srgbClr val="A6A6A6"/>
              </a:solidFill>
              <a:ln w="12700">
                <a:noFill/>
                <a:miter lim="800000"/>
                <a:headEnd/>
                <a:tailEnd/>
              </a:ln>
              <a:scene3d>
                <a:camera prst="orthographicFront">
                  <a:rot lat="0" lon="0" rev="21300000"/>
                </a:camera>
                <a:lightRig rig="threePt" dir="t"/>
              </a:scene3d>
            </p:spPr>
            <p:txBody>
              <a:bodyPr>
                <a:spAutoFit/>
              </a:bodyPr>
              <a:lstStyle/>
              <a:p>
                <a:pPr algn="ctr">
                  <a:spcBef>
                    <a:spcPct val="50000"/>
                  </a:spcBef>
                  <a:defRPr/>
                </a:pPr>
                <a:r>
                  <a:rPr lang="en-US" b="1" dirty="0">
                    <a:solidFill>
                      <a:srgbClr val="FF0000"/>
                    </a:solidFill>
                    <a:ea typeface="Arial" charset="0"/>
                    <a:cs typeface="Arial" charset="0"/>
                  </a:rPr>
                  <a:t>SPD</a:t>
                </a:r>
                <a:endParaRPr lang="ru-RU" b="1" dirty="0">
                  <a:solidFill>
                    <a:srgbClr val="FF0000"/>
                  </a:solidFill>
                  <a:ea typeface="Arial" charset="0"/>
                  <a:cs typeface="Arial" charset="0"/>
                </a:endParaRPr>
              </a:p>
            </p:txBody>
          </p:sp>
          <p:sp>
            <p:nvSpPr>
              <p:cNvPr id="25621" name="Oval 26"/>
              <p:cNvSpPr>
                <a:spLocks noChangeArrowheads="1"/>
              </p:cNvSpPr>
              <p:nvPr/>
            </p:nvSpPr>
            <p:spPr bwMode="auto">
              <a:xfrm rot="-626842">
                <a:off x="773113" y="2343150"/>
                <a:ext cx="1673225" cy="9509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2" name="AutoShape 27"/>
              <p:cNvSpPr>
                <a:spLocks noChangeArrowheads="1"/>
              </p:cNvSpPr>
              <p:nvPr/>
            </p:nvSpPr>
            <p:spPr bwMode="auto">
              <a:xfrm rot="-9402121">
                <a:off x="2084388" y="3284538"/>
                <a:ext cx="877887" cy="80962"/>
              </a:xfrm>
              <a:prstGeom prst="rightArrow">
                <a:avLst>
                  <a:gd name="adj1" fmla="val 50000"/>
                  <a:gd name="adj2" fmla="val 333730"/>
                </a:avLst>
              </a:prstGeom>
              <a:solidFill>
                <a:srgbClr val="DDDDDD"/>
              </a:solidFill>
              <a:ln w="28575">
                <a:solidFill>
                  <a:srgbClr val="FF0000"/>
                </a:solidFill>
                <a:miter lim="800000"/>
                <a:headEnd/>
                <a:tailEnd/>
              </a:ln>
            </p:spPr>
            <p:txBody>
              <a:bodyPr rot="10800000" wrap="none" anchor="ctr"/>
              <a:lstStyle/>
              <a:p>
                <a:endParaRPr lang="en-US" baseline="30000">
                  <a:latin typeface="Bookman Old Style" charset="0"/>
                  <a:cs typeface="Arial" charset="0"/>
                </a:endParaRPr>
              </a:p>
            </p:txBody>
          </p:sp>
          <p:pic>
            <p:nvPicPr>
              <p:cNvPr id="24" name="Picture 2"/>
              <p:cNvPicPr>
                <a:picLocks noChangeAspect="1" noChangeArrowheads="1"/>
              </p:cNvPicPr>
              <p:nvPr/>
            </p:nvPicPr>
            <p:blipFill>
              <a:blip r:embed="rId4"/>
              <a:srcRect l="3314"/>
              <a:stretch>
                <a:fillRect/>
              </a:stretch>
            </p:blipFill>
            <p:spPr bwMode="auto">
              <a:xfrm>
                <a:off x="6007100" y="5497513"/>
                <a:ext cx="778731" cy="636587"/>
              </a:xfrm>
              <a:prstGeom prst="rect">
                <a:avLst/>
              </a:prstGeom>
              <a:noFill/>
              <a:ln w="9525">
                <a:noFill/>
                <a:round/>
                <a:headEnd/>
                <a:tailEnd/>
              </a:ln>
              <a:scene3d>
                <a:camera prst="orthographicFront">
                  <a:rot lat="0" lon="0" rev="0"/>
                </a:camera>
                <a:lightRig rig="threePt" dir="t"/>
              </a:scene3d>
            </p:spPr>
          </p:pic>
          <p:sp>
            <p:nvSpPr>
              <p:cNvPr id="26" name="Pentagon 25"/>
              <p:cNvSpPr/>
              <p:nvPr/>
            </p:nvSpPr>
            <p:spPr>
              <a:xfrm>
                <a:off x="914400" y="2171700"/>
                <a:ext cx="495300" cy="101600"/>
              </a:xfrm>
              <a:prstGeom prst="homePlate">
                <a:avLst/>
              </a:prstGeom>
              <a:solidFill>
                <a:srgbClr val="FF0000"/>
              </a:solidFill>
              <a:scene3d>
                <a:camera prst="orthographicFront">
                  <a:rot lat="0" lon="0" rev="17160001"/>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4343400" y="3325018"/>
                <a:ext cx="4587875" cy="1567154"/>
              </a:xfrm>
              <a:prstGeom prst="ellipse">
                <a:avLst/>
              </a:prstGeom>
              <a:noFill/>
              <a:ln w="38100" cap="flat" cmpd="sng" algn="ctr">
                <a:solidFill>
                  <a:srgbClr val="FF0000"/>
                </a:solidFill>
                <a:prstDash val="solid"/>
                <a:round/>
                <a:headEnd type="none" w="med" len="med"/>
                <a:tailEnd type="none" w="med" len="med"/>
              </a:ln>
              <a:scene3d>
                <a:camera prst="orthographicFront">
                  <a:rot lat="0" lon="0" rev="204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 Box 17"/>
              <p:cNvSpPr txBox="1">
                <a:spLocks noChangeArrowheads="1"/>
              </p:cNvSpPr>
              <p:nvPr/>
            </p:nvSpPr>
            <p:spPr bwMode="auto">
              <a:xfrm rot="1022598">
                <a:off x="5590262" y="4290857"/>
                <a:ext cx="1060450" cy="369332"/>
              </a:xfrm>
              <a:prstGeom prst="rect">
                <a:avLst/>
              </a:prstGeom>
              <a:solidFill>
                <a:schemeClr val="accent3">
                  <a:lumMod val="65000"/>
                </a:schemeClr>
              </a:solidFill>
              <a:ln w="12700">
                <a:noFill/>
                <a:miter lim="800000"/>
                <a:headEnd/>
                <a:tailEnd/>
              </a:ln>
              <a:scene3d>
                <a:camera prst="orthographicFront">
                  <a:rot lat="0" lon="0" rev="21180000"/>
                </a:camera>
                <a:lightRig rig="threePt" dir="t"/>
              </a:scene3d>
            </p:spPr>
            <p:txBody>
              <a:bodyPr>
                <a:spAutoFit/>
              </a:bodyPr>
              <a:lstStyle/>
              <a:p>
                <a:pPr algn="ctr">
                  <a:spcBef>
                    <a:spcPct val="50000"/>
                  </a:spcBef>
                  <a:defRPr/>
                </a:pPr>
                <a:r>
                  <a:rPr lang="en-US" b="1" dirty="0">
                    <a:solidFill>
                      <a:srgbClr val="FF0000"/>
                    </a:solidFill>
                    <a:ea typeface="Arial" charset="0"/>
                    <a:cs typeface="Arial" charset="0"/>
                  </a:rPr>
                  <a:t>MPD</a:t>
                </a:r>
                <a:endParaRPr lang="ru-RU" b="1" dirty="0">
                  <a:solidFill>
                    <a:srgbClr val="FF0000"/>
                  </a:solidFill>
                  <a:ea typeface="Arial" charset="0"/>
                  <a:cs typeface="Arial" charset="0"/>
                </a:endParaRPr>
              </a:p>
            </p:txBody>
          </p:sp>
        </p:grpSp>
        <p:sp>
          <p:nvSpPr>
            <p:cNvPr id="25613" name="Text Box 14"/>
            <p:cNvSpPr txBox="1">
              <a:spLocks noChangeArrowheads="1"/>
            </p:cNvSpPr>
            <p:nvPr/>
          </p:nvSpPr>
          <p:spPr bwMode="auto">
            <a:xfrm rot="-1726498">
              <a:off x="4135628" y="1712378"/>
              <a:ext cx="823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cs typeface="Arial" charset="0"/>
                </a:rPr>
                <a:t>BM@N</a:t>
              </a:r>
              <a:endParaRPr lang="en-US" sz="1400" b="1">
                <a:solidFill>
                  <a:srgbClr val="333399"/>
                </a:solidFill>
                <a:cs typeface="Arial" charset="0"/>
              </a:endParaRPr>
            </a:p>
          </p:txBody>
        </p:sp>
      </p:grpSp>
      <p:sp>
        <p:nvSpPr>
          <p:cNvPr id="25609" name="TextBox 39"/>
          <p:cNvSpPr txBox="1">
            <a:spLocks noChangeArrowheads="1"/>
          </p:cNvSpPr>
          <p:nvPr/>
        </p:nvSpPr>
        <p:spPr bwMode="auto">
          <a:xfrm>
            <a:off x="5322888" y="1117600"/>
            <a:ext cx="2862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solidFill>
                  <a:schemeClr val="bg1"/>
                </a:solidFill>
              </a:rPr>
              <a:t>Accelertor complex LHEP</a:t>
            </a:r>
            <a:r>
              <a:rPr lang="ru-RU" sz="1800" i="1">
                <a:solidFill>
                  <a:schemeClr val="bg1"/>
                </a:solidFill>
              </a:rPr>
              <a:t> </a:t>
            </a:r>
            <a:endParaRPr lang="en-US" sz="1800" i="1">
              <a:solidFill>
                <a:schemeClr val="bg1"/>
              </a:solidFill>
            </a:endParaRPr>
          </a:p>
        </p:txBody>
      </p:sp>
      <p:sp>
        <p:nvSpPr>
          <p:cNvPr id="25610" name="TextBox 40"/>
          <p:cNvSpPr txBox="1">
            <a:spLocks noChangeArrowheads="1"/>
          </p:cNvSpPr>
          <p:nvPr/>
        </p:nvSpPr>
        <p:spPr bwMode="auto">
          <a:xfrm>
            <a:off x="7874000" y="14097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90"/>
                </a:solidFill>
              </a:rPr>
              <a:t>existing </a:t>
            </a:r>
          </a:p>
        </p:txBody>
      </p:sp>
      <p:sp>
        <p:nvSpPr>
          <p:cNvPr id="25611" name="TextBox 41"/>
          <p:cNvSpPr txBox="1">
            <a:spLocks noChangeArrowheads="1"/>
          </p:cNvSpPr>
          <p:nvPr/>
        </p:nvSpPr>
        <p:spPr bwMode="auto">
          <a:xfrm>
            <a:off x="7480300" y="16891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In preparation</a:t>
            </a:r>
          </a:p>
        </p:txBody>
      </p:sp>
    </p:spTree>
    <p:extLst>
      <p:ext uri="{BB962C8B-B14F-4D97-AF65-F5344CB8AC3E}">
        <p14:creationId xmlns:p14="http://schemas.microsoft.com/office/powerpoint/2010/main" val="3249315248"/>
      </p:ext>
    </p:extLst>
  </p:cSld>
  <p:clrMapOvr>
    <a:masterClrMapping/>
  </p:clrMapOvr>
  <mc:AlternateContent xmlns:mc="http://schemas.openxmlformats.org/markup-compatibility/2006" xmlns:p14="http://schemas.microsoft.com/office/powerpoint/2010/main">
    <mc:Choice Requires="p14">
      <p:transition spd="slow" p14:dur="2000" advTm="16081"/>
    </mc:Choice>
    <mc:Fallback xmlns="">
      <p:transition xmlns:p14="http://schemas.microsoft.com/office/powerpoint/2010/main" spd="slow" advTm="16081"/>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0"/>
            <a:ext cx="9000000" cy="720000"/>
          </a:xfrm>
        </p:spPr>
        <p:txBody>
          <a:bodyPr>
            <a:normAutofit/>
          </a:bodyPr>
          <a:lstStyle/>
          <a:p>
            <a:pPr algn="l" eaLnBrk="1" hangingPunct="1"/>
            <a:r>
              <a:rPr lang="ru-RU" sz="3200" dirty="0" smtClean="0">
                <a:solidFill>
                  <a:srgbClr val="5968B0"/>
                </a:solidFill>
              </a:rPr>
              <a:t>Мегапроект </a:t>
            </a:r>
            <a:r>
              <a:rPr lang="en-US" sz="3200" dirty="0" smtClean="0">
                <a:solidFill>
                  <a:srgbClr val="5968B0"/>
                </a:solidFill>
              </a:rPr>
              <a:t>NICA</a:t>
            </a:r>
            <a:endParaRPr lang="ru-RU" sz="3200" dirty="0">
              <a:solidFill>
                <a:srgbClr val="5968B0"/>
              </a:solidFill>
            </a:endParaRPr>
          </a:p>
        </p:txBody>
      </p:sp>
      <p:pic>
        <p:nvPicPr>
          <p:cNvPr id="8" name="Содержимое 7" descr="complex.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 y="2420888"/>
            <a:ext cx="8229600" cy="4081749"/>
          </a:xfrm>
        </p:spPr>
      </p:pic>
      <p:sp>
        <p:nvSpPr>
          <p:cNvPr id="5" name="Номер слайда 4"/>
          <p:cNvSpPr>
            <a:spLocks noGrp="1"/>
          </p:cNvSpPr>
          <p:nvPr>
            <p:ph type="sldNum" sz="quarter" idx="12"/>
          </p:nvPr>
        </p:nvSpPr>
        <p:spPr/>
        <p:txBody>
          <a:bodyPr>
            <a:normAutofit/>
          </a:bodyPr>
          <a:lstStyle/>
          <a:p>
            <a:pPr>
              <a:defRPr/>
            </a:pPr>
            <a:fld id="{70C539D8-EF3B-4200-9EB9-90CB3B840B8D}" type="slidenum">
              <a:rPr lang="ru-RU" smtClean="0"/>
              <a:pPr>
                <a:defRPr/>
              </a:pPr>
              <a:t>7</a:t>
            </a:fld>
            <a:endParaRPr lang="ru-RU" dirty="0"/>
          </a:p>
        </p:txBody>
      </p:sp>
      <p:sp>
        <p:nvSpPr>
          <p:cNvPr id="4" name="Прямоугольник 3"/>
          <p:cNvSpPr/>
          <p:nvPr/>
        </p:nvSpPr>
        <p:spPr>
          <a:xfrm>
            <a:off x="107504" y="620688"/>
            <a:ext cx="8856984" cy="1569660"/>
          </a:xfrm>
          <a:prstGeom prst="rect">
            <a:avLst/>
          </a:prstGeom>
        </p:spPr>
        <p:txBody>
          <a:bodyPr wrap="square">
            <a:spAutoFit/>
          </a:bodyPr>
          <a:lstStyle/>
          <a:p>
            <a:pPr marL="285750" indent="-285750">
              <a:buFont typeface="Arial"/>
              <a:buChar char="•"/>
            </a:pPr>
            <a:r>
              <a:rPr lang="ru-RU" sz="1600" dirty="0"/>
              <a:t>НИКА представляет собой кольцевой ускоритель (циклотрон), способный разгонять и сталкивать пучки протонов и тяжелых ионов вплоть до очень массивных ионов золота.</a:t>
            </a:r>
          </a:p>
          <a:p>
            <a:pPr marL="285750" indent="-285750">
              <a:buFont typeface="Arial"/>
              <a:buChar char="•"/>
            </a:pPr>
            <a:r>
              <a:rPr lang="ru-RU" sz="1600" dirty="0"/>
              <a:t>Планируемая кинетическая энергия ионов достигнет 4,5 ГэВ/нуклон, протонов — 12,6 ГэВ. Источником пучков для </a:t>
            </a:r>
            <a:r>
              <a:rPr lang="ru-RU" sz="1600" dirty="0" err="1"/>
              <a:t>коллайдера</a:t>
            </a:r>
            <a:r>
              <a:rPr lang="ru-RU" sz="1600" dirty="0"/>
              <a:t> станет модернизированный ускоритель «</a:t>
            </a:r>
            <a:r>
              <a:rPr lang="ru-RU" sz="1600" dirty="0" err="1"/>
              <a:t>Нуклотрон</a:t>
            </a:r>
            <a:r>
              <a:rPr lang="ru-RU" sz="1600" dirty="0"/>
              <a:t>» (построен в 1993 году). В двух точках столкновения встречных пучков разместят экспериментальные установки MPD и SPD.</a:t>
            </a:r>
          </a:p>
        </p:txBody>
      </p:sp>
    </p:spTree>
    <p:extLst>
      <p:ext uri="{BB962C8B-B14F-4D97-AF65-F5344CB8AC3E}">
        <p14:creationId xmlns:p14="http://schemas.microsoft.com/office/powerpoint/2010/main" val="2238424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pPr>
              <a:defRPr/>
            </a:pPr>
            <a:fld id="{422C2933-524B-41EB-BD0C-9B7F2A9FA329}" type="slidenum">
              <a:rPr lang="ru-RU" smtClean="0"/>
              <a:pPr>
                <a:defRPr/>
              </a:pPr>
              <a:t>8</a:t>
            </a:fld>
            <a:endParaRPr lang="ru-RU"/>
          </a:p>
        </p:txBody>
      </p:sp>
      <p:graphicFrame>
        <p:nvGraphicFramePr>
          <p:cNvPr id="3" name="Схема 2"/>
          <p:cNvGraphicFramePr/>
          <p:nvPr>
            <p:extLst>
              <p:ext uri="{D42A27DB-BD31-4B8C-83A1-F6EECF244321}">
                <p14:modId xmlns:p14="http://schemas.microsoft.com/office/powerpoint/2010/main" val="739232732"/>
              </p:ext>
            </p:extLst>
          </p:nvPr>
        </p:nvGraphicFramePr>
        <p:xfrm>
          <a:off x="1500336"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0" y="0"/>
            <a:ext cx="9144000" cy="584775"/>
          </a:xfrm>
          <a:prstGeom prst="rect">
            <a:avLst/>
          </a:prstGeom>
        </p:spPr>
        <p:txBody>
          <a:bodyPr wrap="square">
            <a:spAutoFit/>
          </a:bodyPr>
          <a:lstStyle/>
          <a:p>
            <a:r>
              <a:rPr lang="en-US" sz="3200" dirty="0" smtClean="0">
                <a:solidFill>
                  <a:srgbClr val="5968B0"/>
                </a:solidFill>
              </a:rPr>
              <a:t>International standards in project management</a:t>
            </a:r>
            <a:endParaRPr lang="ru-RU" sz="3200" dirty="0"/>
          </a:p>
        </p:txBody>
      </p:sp>
    </p:spTree>
    <p:extLst>
      <p:ext uri="{BB962C8B-B14F-4D97-AF65-F5344CB8AC3E}">
        <p14:creationId xmlns:p14="http://schemas.microsoft.com/office/powerpoint/2010/main" val="1599213533"/>
      </p:ext>
    </p:extLst>
  </p:cSld>
  <p:clrMapOvr>
    <a:masterClrMapping/>
  </p:clrMapOvr>
  <mc:AlternateContent xmlns:mc="http://schemas.openxmlformats.org/markup-compatibility/2006" xmlns:p14="http://schemas.microsoft.com/office/powerpoint/2010/main">
    <mc:Choice Requires="p14">
      <p:transition spd="slow" p14:dur="2000" advTm="30866"/>
    </mc:Choice>
    <mc:Fallback xmlns="">
      <p:transition xmlns:p14="http://schemas.microsoft.com/office/powerpoint/2010/main" spd="slow" advTm="30866"/>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pPr>
              <a:defRPr/>
            </a:pPr>
            <a:fld id="{422C2933-524B-41EB-BD0C-9B7F2A9FA329}" type="slidenum">
              <a:rPr lang="ru-RU" smtClean="0"/>
              <a:pPr>
                <a:defRPr/>
              </a:pPr>
              <a:t>9</a:t>
            </a:fld>
            <a:endParaRPr lang="ru-RU"/>
          </a:p>
        </p:txBody>
      </p:sp>
      <p:sp>
        <p:nvSpPr>
          <p:cNvPr id="5" name="TextBox 4"/>
          <p:cNvSpPr txBox="1"/>
          <p:nvPr/>
        </p:nvSpPr>
        <p:spPr>
          <a:xfrm>
            <a:off x="6287470" y="1196752"/>
            <a:ext cx="1606530" cy="307777"/>
          </a:xfrm>
          <a:prstGeom prst="rect">
            <a:avLst/>
          </a:prstGeom>
          <a:noFill/>
        </p:spPr>
        <p:txBody>
          <a:bodyPr wrap="none" rtlCol="0">
            <a:spAutoFit/>
          </a:bodyPr>
          <a:lstStyle/>
          <a:p>
            <a:pPr algn="ctr"/>
            <a:r>
              <a:rPr lang="ru-RU" sz="1400" dirty="0" smtClean="0"/>
              <a:t>5 </a:t>
            </a:r>
            <a:r>
              <a:rPr lang="en-US" sz="1400" dirty="0"/>
              <a:t> process groups</a:t>
            </a:r>
            <a:endParaRPr lang="ru-RU" sz="1400" dirty="0"/>
          </a:p>
        </p:txBody>
      </p:sp>
      <p:sp>
        <p:nvSpPr>
          <p:cNvPr id="6" name="TextBox 5"/>
          <p:cNvSpPr txBox="1"/>
          <p:nvPr/>
        </p:nvSpPr>
        <p:spPr>
          <a:xfrm rot="16200000">
            <a:off x="4507602" y="3504811"/>
            <a:ext cx="1732718" cy="307777"/>
          </a:xfrm>
          <a:prstGeom prst="rect">
            <a:avLst/>
          </a:prstGeom>
          <a:noFill/>
        </p:spPr>
        <p:txBody>
          <a:bodyPr wrap="none" rtlCol="0">
            <a:spAutoFit/>
          </a:bodyPr>
          <a:lstStyle/>
          <a:p>
            <a:pPr algn="ctr"/>
            <a:r>
              <a:rPr lang="ru-RU" sz="1400" dirty="0" smtClean="0"/>
              <a:t>9 </a:t>
            </a:r>
            <a:r>
              <a:rPr lang="en-US" sz="1400" dirty="0"/>
              <a:t>knowledge areas</a:t>
            </a:r>
            <a:endParaRPr lang="ru-RU" sz="1400" dirty="0"/>
          </a:p>
        </p:txBody>
      </p:sp>
      <p:sp>
        <p:nvSpPr>
          <p:cNvPr id="7" name="TextBox 6"/>
          <p:cNvSpPr txBox="1"/>
          <p:nvPr/>
        </p:nvSpPr>
        <p:spPr>
          <a:xfrm>
            <a:off x="3563888" y="1196752"/>
            <a:ext cx="1889368" cy="307777"/>
          </a:xfrm>
          <a:prstGeom prst="rect">
            <a:avLst/>
          </a:prstGeom>
          <a:noFill/>
          <a:ln w="6350">
            <a:solidFill>
              <a:schemeClr val="tx1"/>
            </a:solidFill>
          </a:ln>
        </p:spPr>
        <p:txBody>
          <a:bodyPr wrap="square" rtlCol="0">
            <a:spAutoFit/>
          </a:bodyPr>
          <a:lstStyle/>
          <a:p>
            <a:pPr algn="ctr"/>
            <a:r>
              <a:rPr lang="ru-RU" sz="1400" dirty="0" smtClean="0"/>
              <a:t>42 </a:t>
            </a:r>
            <a:r>
              <a:rPr lang="en-US" sz="1400" dirty="0"/>
              <a:t>processes </a:t>
            </a:r>
            <a:r>
              <a:rPr lang="en-US" sz="1400" dirty="0" smtClean="0"/>
              <a:t>of PM</a:t>
            </a:r>
            <a:endParaRPr lang="ru-RU" sz="1400" dirty="0"/>
          </a:p>
        </p:txBody>
      </p:sp>
      <p:cxnSp>
        <p:nvCxnSpPr>
          <p:cNvPr id="9" name="Прямая со стрелкой 8"/>
          <p:cNvCxnSpPr>
            <a:endCxn id="5" idx="1"/>
          </p:cNvCxnSpPr>
          <p:nvPr/>
        </p:nvCxnSpPr>
        <p:spPr>
          <a:xfrm>
            <a:off x="5508104" y="1340768"/>
            <a:ext cx="779366" cy="9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364088" y="1556792"/>
            <a:ext cx="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507" name="Picture 3"/>
          <p:cNvPicPr>
            <a:picLocks noChangeAspect="1" noChangeArrowheads="1"/>
          </p:cNvPicPr>
          <p:nvPr/>
        </p:nvPicPr>
        <p:blipFill>
          <a:blip r:embed="rId3" cstate="print"/>
          <a:srcRect/>
          <a:stretch>
            <a:fillRect/>
          </a:stretch>
        </p:blipFill>
        <p:spPr bwMode="auto">
          <a:xfrm>
            <a:off x="323528" y="836712"/>
            <a:ext cx="2520280" cy="2546754"/>
          </a:xfrm>
          <a:prstGeom prst="rect">
            <a:avLst/>
          </a:prstGeom>
          <a:noFill/>
          <a:ln w="9525">
            <a:noFill/>
            <a:miter lim="800000"/>
            <a:headEnd/>
            <a:tailEnd/>
          </a:ln>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086164"/>
            <a:ext cx="2843851" cy="163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05" y="4547567"/>
            <a:ext cx="3389920" cy="190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0284" y="1700808"/>
            <a:ext cx="2041213" cy="249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7669" y="1556792"/>
            <a:ext cx="3272803" cy="4790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Заголовок 1"/>
          <p:cNvSpPr>
            <a:spLocks noGrp="1"/>
          </p:cNvSpPr>
          <p:nvPr>
            <p:ph type="ctrTitle"/>
          </p:nvPr>
        </p:nvSpPr>
        <p:spPr>
          <a:xfrm>
            <a:off x="0" y="0"/>
            <a:ext cx="9000000" cy="720000"/>
          </a:xfrm>
        </p:spPr>
        <p:txBody>
          <a:bodyPr>
            <a:normAutofit/>
          </a:bodyPr>
          <a:lstStyle/>
          <a:p>
            <a:pPr algn="l" eaLnBrk="1" hangingPunct="1"/>
            <a:r>
              <a:rPr lang="en-US" sz="3200" dirty="0" smtClean="0">
                <a:solidFill>
                  <a:srgbClr val="5968B0"/>
                </a:solidFill>
                <a:latin typeface="Arial" pitchFamily="34" charset="0"/>
                <a:cs typeface="Arial" pitchFamily="34" charset="0"/>
              </a:rPr>
              <a:t>PMBOK®</a:t>
            </a:r>
            <a:endParaRPr lang="ru-RU" sz="3200" dirty="0" smtClean="0">
              <a:solidFill>
                <a:srgbClr val="5968B0"/>
              </a:solidFill>
              <a:latin typeface="Arial" pitchFamily="34" charset="0"/>
              <a:cs typeface="Arial" pitchFamily="34" charset="0"/>
            </a:endParaRPr>
          </a:p>
        </p:txBody>
      </p:sp>
    </p:spTree>
    <p:extLst>
      <p:ext uri="{BB962C8B-B14F-4D97-AF65-F5344CB8AC3E}">
        <p14:creationId xmlns:p14="http://schemas.microsoft.com/office/powerpoint/2010/main" val="1283248860"/>
      </p:ext>
    </p:extLst>
  </p:cSld>
  <p:clrMapOvr>
    <a:masterClrMapping/>
  </p:clrMapOvr>
  <mc:AlternateContent xmlns:mc="http://schemas.openxmlformats.org/markup-compatibility/2006" xmlns:p14="http://schemas.microsoft.com/office/powerpoint/2010/main">
    <mc:Choice Requires="p14">
      <p:transition spd="slow" p14:dur="2000" advTm="31618"/>
    </mc:Choice>
    <mc:Fallback xmlns="">
      <p:transition xmlns:p14="http://schemas.microsoft.com/office/powerpoint/2010/main" spd="slow" advTm="31618"/>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27215</TotalTime>
  <Words>1105</Words>
  <Application>Microsoft Macintosh PowerPoint</Application>
  <PresentationFormat>Экран (4:3)</PresentationFormat>
  <Paragraphs>133</Paragraphs>
  <Slides>21</Slides>
  <Notes>14</Notes>
  <HiddenSlides>3</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Мегапроект NICA</vt:lpstr>
      <vt:lpstr>Презентация PowerPoint</vt:lpstr>
      <vt:lpstr>PMBOK®</vt:lpstr>
      <vt:lpstr>Презентация PowerPoint</vt:lpstr>
      <vt:lpstr>Презентация PowerPoint</vt:lpstr>
      <vt:lpstr>The map of work in NICA EVM(JINR)</vt:lpstr>
      <vt:lpstr>Презентация PowerPoint</vt:lpstr>
      <vt:lpstr>Презентация PowerPoint</vt:lpstr>
      <vt:lpstr>Accounting for capitalized objects</vt:lpstr>
      <vt:lpstr>Integration ADB2 и MS Project</vt:lpstr>
      <vt:lpstr>Integration ADB2 and MS Project</vt:lpstr>
      <vt:lpstr>NICA EVM Costbook</vt:lpstr>
      <vt:lpstr>NICA EVM Costbook</vt:lpstr>
      <vt:lpstr>Results</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AIS at JINR</dc:title>
  <dc:creator>User</dc:creator>
  <cp:lastModifiedBy>Владимир Морозов</cp:lastModifiedBy>
  <cp:revision>851</cp:revision>
  <cp:lastPrinted>2015-05-18T14:00:06Z</cp:lastPrinted>
  <dcterms:created xsi:type="dcterms:W3CDTF">2011-11-07T07:08:16Z</dcterms:created>
  <dcterms:modified xsi:type="dcterms:W3CDTF">2016-06-06T08:15:09Z</dcterms:modified>
</cp:coreProperties>
</file>