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Lst>
  <p:notesMasterIdLst>
    <p:notesMasterId r:id="rId22"/>
  </p:notesMasterIdLst>
  <p:sldIdLst>
    <p:sldId id="286" r:id="rId6"/>
    <p:sldId id="289" r:id="rId7"/>
    <p:sldId id="283" r:id="rId8"/>
    <p:sldId id="296" r:id="rId9"/>
    <p:sldId id="264" r:id="rId10"/>
    <p:sldId id="281" r:id="rId11"/>
    <p:sldId id="261" r:id="rId12"/>
    <p:sldId id="306" r:id="rId13"/>
    <p:sldId id="305" r:id="rId14"/>
    <p:sldId id="299" r:id="rId15"/>
    <p:sldId id="304" r:id="rId16"/>
    <p:sldId id="298" r:id="rId17"/>
    <p:sldId id="302" r:id="rId18"/>
    <p:sldId id="300" r:id="rId19"/>
    <p:sldId id="301" r:id="rId20"/>
    <p:sldId id="303"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F0AE"/>
    <a:srgbClr val="000000"/>
    <a:srgbClr val="287B9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0" autoAdjust="0"/>
    <p:restoredTop sz="85968" autoAdjust="0"/>
  </p:normalViewPr>
  <p:slideViewPr>
    <p:cSldViewPr snapToGrid="0">
      <p:cViewPr varScale="1">
        <p:scale>
          <a:sx n="100" d="100"/>
          <a:sy n="100" d="100"/>
        </p:scale>
        <p:origin x="-1950"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DEC940-1CB6-4B24-BA3F-3753CBFB3C4D}" type="datetimeFigureOut">
              <a:rPr lang="ru-RU" smtClean="0"/>
              <a:pPr/>
              <a:t>02.06.2016</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8D02E7-AE8A-460E-8FB2-B2B60B09C290}" type="slidenum">
              <a:rPr lang="ru-RU" smtClean="0"/>
              <a:pPr/>
              <a:t>‹#›</a:t>
            </a:fld>
            <a:endParaRPr lang="ru-RU"/>
          </a:p>
        </p:txBody>
      </p:sp>
    </p:spTree>
    <p:extLst>
      <p:ext uri="{BB962C8B-B14F-4D97-AF65-F5344CB8AC3E}">
        <p14:creationId xmlns="" xmlns:p14="http://schemas.microsoft.com/office/powerpoint/2010/main" val="331347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“DANSS” </a:t>
            </a:r>
            <a:r>
              <a:rPr lang="ru-RU" dirty="0" smtClean="0"/>
              <a:t>означает Детектор реакторных </a:t>
            </a:r>
            <a:r>
              <a:rPr lang="ru-RU" dirty="0" err="1" smtClean="0"/>
              <a:t>АнтиНейтрино</a:t>
            </a:r>
            <a:r>
              <a:rPr lang="ru-RU" dirty="0" smtClean="0"/>
              <a:t> на основе твердотельного</a:t>
            </a:r>
            <a:r>
              <a:rPr lang="ru-RU" baseline="0" dirty="0" smtClean="0"/>
              <a:t> сцинтиллятора</a:t>
            </a:r>
            <a:endParaRPr lang="ru-RU" dirty="0"/>
          </a:p>
        </p:txBody>
      </p:sp>
      <p:sp>
        <p:nvSpPr>
          <p:cNvPr id="4" name="Номер слайда 3"/>
          <p:cNvSpPr>
            <a:spLocks noGrp="1"/>
          </p:cNvSpPr>
          <p:nvPr>
            <p:ph type="sldNum" sz="quarter" idx="10"/>
          </p:nvPr>
        </p:nvSpPr>
        <p:spPr/>
        <p:txBody>
          <a:bodyPr/>
          <a:lstStyle/>
          <a:p>
            <a:fld id="{D48D02E7-AE8A-460E-8FB2-B2B60B09C290}" type="slidenum">
              <a:rPr lang="ru-RU" smtClean="0"/>
              <a:pPr/>
              <a:t>1</a:t>
            </a:fld>
            <a:endParaRPr lang="ru-RU"/>
          </a:p>
        </p:txBody>
      </p:sp>
    </p:spTree>
    <p:extLst>
      <p:ext uri="{BB962C8B-B14F-4D97-AF65-F5344CB8AC3E}">
        <p14:creationId xmlns="" xmlns:p14="http://schemas.microsoft.com/office/powerpoint/2010/main" val="1462860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ru-RU" sz="1200" b="0" i="0" u="none" strike="noStrike" kern="0" cap="none" spc="0" normalizeH="0" baseline="0" noProof="0" dirty="0" smtClean="0">
              <a:ln>
                <a:noFill/>
              </a:ln>
              <a:solidFill>
                <a:srgbClr val="000000"/>
              </a:solidFill>
              <a:effectLst/>
              <a:uLnTx/>
              <a:uFillTx/>
              <a:latin typeface="Arial"/>
            </a:endParaRPr>
          </a:p>
        </p:txBody>
      </p:sp>
      <p:sp>
        <p:nvSpPr>
          <p:cNvPr id="4" name="Номер слайда 3"/>
          <p:cNvSpPr>
            <a:spLocks noGrp="1"/>
          </p:cNvSpPr>
          <p:nvPr>
            <p:ph type="sldNum" sz="quarter" idx="10"/>
          </p:nvPr>
        </p:nvSpPr>
        <p:spPr/>
        <p:txBody>
          <a:bodyPr/>
          <a:lstStyle/>
          <a:p>
            <a:fld id="{D48D02E7-AE8A-460E-8FB2-B2B60B09C290}" type="slidenum">
              <a:rPr lang="ru-RU" smtClean="0">
                <a:solidFill>
                  <a:prstClr val="black"/>
                </a:solidFill>
              </a:rPr>
              <a:pPr/>
              <a:t>2</a:t>
            </a:fld>
            <a:endParaRPr lang="ru-RU">
              <a:solidFill>
                <a:prstClr val="black"/>
              </a:solidFill>
            </a:endParaRPr>
          </a:p>
        </p:txBody>
      </p:sp>
    </p:spTree>
    <p:extLst>
      <p:ext uri="{BB962C8B-B14F-4D97-AF65-F5344CB8AC3E}">
        <p14:creationId xmlns="" xmlns:p14="http://schemas.microsoft.com/office/powerpoint/2010/main" val="2368371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ru-RU" sz="1400" b="0" i="0" u="none" strike="noStrike" kern="0" cap="none" spc="0" normalizeH="0" baseline="0" noProof="0" dirty="0" smtClean="0">
                <a:ln>
                  <a:noFill/>
                </a:ln>
                <a:solidFill>
                  <a:srgbClr val="000000"/>
                </a:solidFill>
                <a:effectLst/>
                <a:uLnTx/>
                <a:uFillTx/>
                <a:latin typeface="Arial"/>
              </a:rPr>
              <a:t>Отличительная особенность </a:t>
            </a:r>
            <a:r>
              <a:rPr kumimoji="0" lang="en-US" sz="1400" b="0" i="0" u="none" strike="noStrike" kern="0" cap="none" spc="0" normalizeH="0" baseline="0" noProof="0" dirty="0" smtClean="0">
                <a:ln>
                  <a:noFill/>
                </a:ln>
                <a:solidFill>
                  <a:srgbClr val="000000"/>
                </a:solidFill>
                <a:effectLst/>
                <a:uLnTx/>
                <a:uFillTx/>
                <a:latin typeface="Arial"/>
              </a:rPr>
              <a:t>3</a:t>
            </a:r>
            <a:r>
              <a:rPr kumimoji="0" lang="ru-RU" sz="1400" b="0" i="0" u="none" strike="noStrike" kern="0" cap="none" spc="0" normalizeH="0" baseline="0" noProof="0" dirty="0" smtClean="0">
                <a:ln>
                  <a:noFill/>
                </a:ln>
                <a:solidFill>
                  <a:srgbClr val="000000"/>
                </a:solidFill>
                <a:effectLst/>
                <a:uLnTx/>
                <a:uFillTx/>
                <a:latin typeface="Arial"/>
              </a:rPr>
              <a:t>-го и 4-го энергоблоков КАЭС (проект В-320) – это наличие вблизи от активной зоны реактора относительно свободного помещения А336, где можно было бы установить детектор. Такое расположение не только дает аномально высокий нейтринный поток, но и обеспечивает хорошую защиту от космического фона. Действительно, над этим помещением расположена огромная масса самого реактора с 70 тоннами урана, толстый слой бетонной защиты и, главное – многометровый слой воды в бассейне выдержки отработанного топлива! Все это надежно прикрывает нейтринный детектор сверху, полностью убирая быстрые нейтроны от космики, которые являются основным источником фона для экспериментов такого рода. Все наши конкуренты такой защиты лишены. 		</a:t>
            </a:r>
            <a:endParaRPr kumimoji="0" lang="ru-RU" sz="1400" b="0" i="1" u="none" strike="noStrike" kern="0" cap="none" spc="0" normalizeH="0" baseline="0" noProof="0" dirty="0" smtClean="0">
              <a:ln>
                <a:noFill/>
              </a:ln>
              <a:solidFill>
                <a:srgbClr val="0070C0"/>
              </a:solidFill>
              <a:effectLst/>
              <a:uLnTx/>
              <a:uFillTx/>
              <a:latin typeface="Arial"/>
            </a:endParaRPr>
          </a:p>
        </p:txBody>
      </p:sp>
      <p:sp>
        <p:nvSpPr>
          <p:cNvPr id="4" name="Номер слайда 3"/>
          <p:cNvSpPr>
            <a:spLocks noGrp="1"/>
          </p:cNvSpPr>
          <p:nvPr>
            <p:ph type="sldNum" sz="quarter" idx="10"/>
          </p:nvPr>
        </p:nvSpPr>
        <p:spPr/>
        <p:txBody>
          <a:bodyPr/>
          <a:lstStyle/>
          <a:p>
            <a:fld id="{206794A9-DEC3-41C4-89AC-171E21AF6D0E}" type="slidenum">
              <a:rPr lang="ru-RU" smtClean="0">
                <a:solidFill>
                  <a:prstClr val="black"/>
                </a:solidFill>
              </a:rPr>
              <a:pPr/>
              <a:t>3</a:t>
            </a:fld>
            <a:endParaRPr lang="ru-RU">
              <a:solidFill>
                <a:prstClr val="black"/>
              </a:solidFill>
            </a:endParaRPr>
          </a:p>
        </p:txBody>
      </p:sp>
    </p:spTree>
    <p:extLst>
      <p:ext uri="{BB962C8B-B14F-4D97-AF65-F5344CB8AC3E}">
        <p14:creationId xmlns="" xmlns:p14="http://schemas.microsoft.com/office/powerpoint/2010/main" val="2018171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Всего получается 25 </a:t>
            </a:r>
            <a:r>
              <a:rPr lang="en-US" dirty="0" smtClean="0"/>
              <a:t>X- </a:t>
            </a:r>
            <a:r>
              <a:rPr lang="ru-RU" dirty="0" smtClean="0"/>
              <a:t>и 25 </a:t>
            </a:r>
            <a:r>
              <a:rPr lang="en-US" dirty="0" smtClean="0"/>
              <a:t>Y-</a:t>
            </a:r>
            <a:r>
              <a:rPr lang="ru-RU" dirty="0" smtClean="0"/>
              <a:t>модулей. Сигнал со сцинтилляторов снимается двумя разными способами. Каждый модуль просматривается</a:t>
            </a:r>
            <a:r>
              <a:rPr lang="ru-RU" baseline="0" dirty="0" smtClean="0"/>
              <a:t> одним ФЭУ, а каждый из 2500 </a:t>
            </a:r>
            <a:r>
              <a:rPr lang="ru-RU" baseline="0" dirty="0" err="1" smtClean="0"/>
              <a:t>стрипов</a:t>
            </a:r>
            <a:r>
              <a:rPr lang="ru-RU" baseline="0" dirty="0" smtClean="0"/>
              <a:t> дополнительно имеет свой персональный </a:t>
            </a:r>
            <a:r>
              <a:rPr lang="en-US" baseline="0" dirty="0" smtClean="0"/>
              <a:t>MPPC.</a:t>
            </a:r>
            <a:r>
              <a:rPr lang="ru-RU" baseline="0" dirty="0" smtClean="0"/>
              <a:t> Работая совместно, эти системы позволяют оптимально реализовать сильные стороны каждого из двух типов фотодатчиков.</a:t>
            </a:r>
            <a:endParaRPr lang="ru-RU" dirty="0"/>
          </a:p>
        </p:txBody>
      </p:sp>
      <p:sp>
        <p:nvSpPr>
          <p:cNvPr id="4" name="Номер слайда 3"/>
          <p:cNvSpPr>
            <a:spLocks noGrp="1"/>
          </p:cNvSpPr>
          <p:nvPr>
            <p:ph type="sldNum" sz="quarter" idx="10"/>
          </p:nvPr>
        </p:nvSpPr>
        <p:spPr/>
        <p:txBody>
          <a:bodyPr/>
          <a:lstStyle/>
          <a:p>
            <a:fld id="{D48D02E7-AE8A-460E-8FB2-B2B60B09C290}" type="slidenum">
              <a:rPr lang="ru-RU" smtClean="0"/>
              <a:pPr/>
              <a:t>4</a:t>
            </a:fld>
            <a:endParaRPr lang="ru-RU"/>
          </a:p>
        </p:txBody>
      </p:sp>
    </p:spTree>
    <p:extLst>
      <p:ext uri="{BB962C8B-B14F-4D97-AF65-F5344CB8AC3E}">
        <p14:creationId xmlns="" xmlns:p14="http://schemas.microsoft.com/office/powerpoint/2010/main" val="2847568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Здесь показана структура защиты от внешнего гамма-, нейтронного и мюонного фона.</a:t>
            </a:r>
            <a:endParaRPr lang="ru-RU" dirty="0"/>
          </a:p>
        </p:txBody>
      </p:sp>
      <p:sp>
        <p:nvSpPr>
          <p:cNvPr id="4" name="Номер слайда 3"/>
          <p:cNvSpPr>
            <a:spLocks noGrp="1"/>
          </p:cNvSpPr>
          <p:nvPr>
            <p:ph type="sldNum" sz="quarter" idx="10"/>
          </p:nvPr>
        </p:nvSpPr>
        <p:spPr/>
        <p:txBody>
          <a:bodyPr/>
          <a:lstStyle/>
          <a:p>
            <a:fld id="{D48D02E7-AE8A-460E-8FB2-B2B60B09C290}" type="slidenum">
              <a:rPr lang="ru-RU" smtClean="0"/>
              <a:pPr/>
              <a:t>5</a:t>
            </a:fld>
            <a:endParaRPr lang="ru-RU"/>
          </a:p>
        </p:txBody>
      </p:sp>
    </p:spTree>
    <p:extLst>
      <p:ext uri="{BB962C8B-B14F-4D97-AF65-F5344CB8AC3E}">
        <p14:creationId xmlns="" xmlns:p14="http://schemas.microsoft.com/office/powerpoint/2010/main" val="1492844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Весь спектрометр вместе с защитой и электроникой смонтирован на подъемной платформе. </a:t>
            </a:r>
            <a:endParaRPr lang="ru-RU" dirty="0"/>
          </a:p>
        </p:txBody>
      </p:sp>
      <p:sp>
        <p:nvSpPr>
          <p:cNvPr id="4" name="Номер слайда 3"/>
          <p:cNvSpPr>
            <a:spLocks noGrp="1"/>
          </p:cNvSpPr>
          <p:nvPr>
            <p:ph type="sldNum" sz="quarter" idx="10"/>
          </p:nvPr>
        </p:nvSpPr>
        <p:spPr/>
        <p:txBody>
          <a:bodyPr/>
          <a:lstStyle/>
          <a:p>
            <a:fld id="{D48D02E7-AE8A-460E-8FB2-B2B60B09C290}" type="slidenum">
              <a:rPr lang="ru-RU" smtClean="0"/>
              <a:pPr/>
              <a:t>6</a:t>
            </a:fld>
            <a:endParaRPr lang="ru-RU"/>
          </a:p>
        </p:txBody>
      </p:sp>
    </p:spTree>
    <p:extLst>
      <p:ext uri="{BB962C8B-B14F-4D97-AF65-F5344CB8AC3E}">
        <p14:creationId xmlns="" xmlns:p14="http://schemas.microsoft.com/office/powerpoint/2010/main" val="1489992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ru-RU" sz="1400" b="0" i="0" u="none" strike="noStrike" kern="0" cap="none" spc="0" normalizeH="0" baseline="0" noProof="0" dirty="0" smtClean="0">
              <a:ln>
                <a:noFill/>
              </a:ln>
              <a:solidFill>
                <a:srgbClr val="000000"/>
              </a:solidFill>
              <a:effectLst/>
              <a:uLnTx/>
              <a:uFillTx/>
              <a:latin typeface="Arial"/>
              <a:ea typeface="+mn-ea"/>
              <a:cs typeface="+mn-cs"/>
            </a:endParaRPr>
          </a:p>
        </p:txBody>
      </p:sp>
      <p:sp>
        <p:nvSpPr>
          <p:cNvPr id="4" name="Номер слайда 3"/>
          <p:cNvSpPr>
            <a:spLocks noGrp="1"/>
          </p:cNvSpPr>
          <p:nvPr>
            <p:ph type="sldNum" sz="quarter" idx="10"/>
          </p:nvPr>
        </p:nvSpPr>
        <p:spPr/>
        <p:txBody>
          <a:bodyPr/>
          <a:lstStyle/>
          <a:p>
            <a:fld id="{D48D02E7-AE8A-460E-8FB2-B2B60B09C290}" type="slidenum">
              <a:rPr lang="ru-RU" smtClean="0"/>
              <a:pPr/>
              <a:t>7</a:t>
            </a:fld>
            <a:endParaRPr lang="ru-RU"/>
          </a:p>
        </p:txBody>
      </p:sp>
    </p:spTree>
    <p:extLst>
      <p:ext uri="{BB962C8B-B14F-4D97-AF65-F5344CB8AC3E}">
        <p14:creationId xmlns="" xmlns:p14="http://schemas.microsoft.com/office/powerpoint/2010/main" val="1725862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Как уже говорилось, первоочередной (но не главной) задачей мы считаем поиск осцилляций в стерильное</a:t>
            </a:r>
            <a:r>
              <a:rPr lang="ru-RU" baseline="0" dirty="0" smtClean="0"/>
              <a:t> состояние. Если поверить нашим французским коллегам и считать, что такие осцилляции существуют, и что параметры их именно такие (амплитуда = 0.17, разность масс – 2 эВ), то различные участки энергетического спектра должны вести себя с расстоянием по-разному. И мы эту разницу должны увидеть уже за пару недель.</a:t>
            </a:r>
            <a:endParaRPr lang="ru-RU" dirty="0"/>
          </a:p>
        </p:txBody>
      </p:sp>
      <p:sp>
        <p:nvSpPr>
          <p:cNvPr id="4" name="Номер слайда 3"/>
          <p:cNvSpPr>
            <a:spLocks noGrp="1"/>
          </p:cNvSpPr>
          <p:nvPr>
            <p:ph type="sldNum" sz="quarter" idx="10"/>
          </p:nvPr>
        </p:nvSpPr>
        <p:spPr/>
        <p:txBody>
          <a:bodyPr/>
          <a:lstStyle/>
          <a:p>
            <a:fld id="{D48D02E7-AE8A-460E-8FB2-B2B60B09C290}" type="slidenum">
              <a:rPr lang="ru-RU" smtClean="0"/>
              <a:pPr/>
              <a:t>10</a:t>
            </a:fld>
            <a:endParaRPr lang="ru-RU"/>
          </a:p>
        </p:txBody>
      </p:sp>
    </p:spTree>
    <p:extLst>
      <p:ext uri="{BB962C8B-B14F-4D97-AF65-F5344CB8AC3E}">
        <p14:creationId xmlns="" xmlns:p14="http://schemas.microsoft.com/office/powerpoint/2010/main" val="2621520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Если же измерения продлятся в течение 1 года, то в зависимости от применяемой методики анализа (тип стратегии), мы сможем перекрыть указанную здесь зону осцилляционных параметров. Тут же показаны </a:t>
            </a:r>
            <a:r>
              <a:rPr lang="ru-RU" smtClean="0"/>
              <a:t>обещания некоторых наших</a:t>
            </a:r>
            <a:r>
              <a:rPr lang="ru-RU" baseline="0" smtClean="0"/>
              <a:t> конкурентов.</a:t>
            </a:r>
            <a:endParaRPr lang="ru-RU"/>
          </a:p>
        </p:txBody>
      </p:sp>
      <p:sp>
        <p:nvSpPr>
          <p:cNvPr id="4" name="Номер слайда 3"/>
          <p:cNvSpPr>
            <a:spLocks noGrp="1"/>
          </p:cNvSpPr>
          <p:nvPr>
            <p:ph type="sldNum" sz="quarter" idx="10"/>
          </p:nvPr>
        </p:nvSpPr>
        <p:spPr/>
        <p:txBody>
          <a:bodyPr/>
          <a:lstStyle/>
          <a:p>
            <a:fld id="{D48D02E7-AE8A-460E-8FB2-B2B60B09C290}" type="slidenum">
              <a:rPr lang="ru-RU" smtClean="0"/>
              <a:pPr/>
              <a:t>12</a:t>
            </a:fld>
            <a:endParaRPr lang="ru-RU"/>
          </a:p>
        </p:txBody>
      </p:sp>
    </p:spTree>
    <p:extLst>
      <p:ext uri="{BB962C8B-B14F-4D97-AF65-F5344CB8AC3E}">
        <p14:creationId xmlns="" xmlns:p14="http://schemas.microsoft.com/office/powerpoint/2010/main" val="1451879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6"/>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C617B70-77B3-4250-8FC1-8EB40F6E5520}" type="slidenum">
              <a:rPr lang="ru-RU">
                <a:solidFill>
                  <a:srgbClr val="000000"/>
                </a:solidFill>
              </a:rPr>
              <a:pPr>
                <a:defRPr/>
              </a:pPr>
              <a:t>‹#›</a:t>
            </a:fld>
            <a:endParaRPr lang="ru-RU">
              <a:solidFill>
                <a:srgbClr val="000000"/>
              </a:solidFill>
            </a:endParaRPr>
          </a:p>
        </p:txBody>
      </p:sp>
    </p:spTree>
    <p:extLst>
      <p:ext uri="{BB962C8B-B14F-4D97-AF65-F5344CB8AC3E}">
        <p14:creationId xmlns="" xmlns:p14="http://schemas.microsoft.com/office/powerpoint/2010/main" val="499435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3282524-4757-43EC-9BC3-C78807D44B3D}" type="slidenum">
              <a:rPr lang="ru-RU">
                <a:solidFill>
                  <a:srgbClr val="000000"/>
                </a:solidFill>
              </a:rPr>
              <a:pPr>
                <a:defRPr/>
              </a:pPr>
              <a:t>‹#›</a:t>
            </a:fld>
            <a:endParaRPr lang="ru-RU">
              <a:solidFill>
                <a:srgbClr val="000000"/>
              </a:solidFill>
            </a:endParaRPr>
          </a:p>
        </p:txBody>
      </p:sp>
    </p:spTree>
    <p:extLst>
      <p:ext uri="{BB962C8B-B14F-4D97-AF65-F5344CB8AC3E}">
        <p14:creationId xmlns="" xmlns:p14="http://schemas.microsoft.com/office/powerpoint/2010/main" val="2660591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4" y="27464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4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86B7542-4CDD-4AAD-B3D3-6177FB0B1B78}" type="slidenum">
              <a:rPr lang="ru-RU">
                <a:solidFill>
                  <a:srgbClr val="000000"/>
                </a:solidFill>
              </a:rPr>
              <a:pPr>
                <a:defRPr/>
              </a:pPr>
              <a:t>‹#›</a:t>
            </a:fld>
            <a:endParaRPr lang="ru-RU">
              <a:solidFill>
                <a:srgbClr val="000000"/>
              </a:solidFill>
            </a:endParaRPr>
          </a:p>
        </p:txBody>
      </p:sp>
    </p:spTree>
    <p:extLst>
      <p:ext uri="{BB962C8B-B14F-4D97-AF65-F5344CB8AC3E}">
        <p14:creationId xmlns="" xmlns:p14="http://schemas.microsoft.com/office/powerpoint/2010/main" val="2961261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F8D026F-866C-4004-8797-290038151D6A}" type="datetimeFigureOut">
              <a:rPr lang="ru-RU" smtClean="0"/>
              <a:pPr/>
              <a:t>02.06.2016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1EE16A0-C0A5-4D11-8037-7D2CA76F4BF6}" type="slidenum">
              <a:rPr lang="ru-RU" smtClean="0"/>
              <a:pPr/>
              <a:t>‹#›</a:t>
            </a:fld>
            <a:endParaRPr lang="ru-RU"/>
          </a:p>
        </p:txBody>
      </p:sp>
    </p:spTree>
    <p:extLst>
      <p:ext uri="{BB962C8B-B14F-4D97-AF65-F5344CB8AC3E}">
        <p14:creationId xmlns="" xmlns:p14="http://schemas.microsoft.com/office/powerpoint/2010/main" val="688911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F8D026F-866C-4004-8797-290038151D6A}" type="datetimeFigureOut">
              <a:rPr lang="ru-RU" smtClean="0"/>
              <a:pPr/>
              <a:t>02.06.2016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1EE16A0-C0A5-4D11-8037-7D2CA76F4BF6}" type="slidenum">
              <a:rPr lang="ru-RU" smtClean="0"/>
              <a:pPr/>
              <a:t>‹#›</a:t>
            </a:fld>
            <a:endParaRPr lang="ru-RU"/>
          </a:p>
        </p:txBody>
      </p:sp>
    </p:spTree>
    <p:extLst>
      <p:ext uri="{BB962C8B-B14F-4D97-AF65-F5344CB8AC3E}">
        <p14:creationId xmlns="" xmlns:p14="http://schemas.microsoft.com/office/powerpoint/2010/main" val="35830652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F8D026F-866C-4004-8797-290038151D6A}" type="datetimeFigureOut">
              <a:rPr lang="ru-RU" smtClean="0"/>
              <a:pPr/>
              <a:t>02.06.2016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1EE16A0-C0A5-4D11-8037-7D2CA76F4BF6}" type="slidenum">
              <a:rPr lang="ru-RU" smtClean="0"/>
              <a:pPr/>
              <a:t>‹#›</a:t>
            </a:fld>
            <a:endParaRPr lang="ru-RU"/>
          </a:p>
        </p:txBody>
      </p:sp>
    </p:spTree>
    <p:extLst>
      <p:ext uri="{BB962C8B-B14F-4D97-AF65-F5344CB8AC3E}">
        <p14:creationId xmlns="" xmlns:p14="http://schemas.microsoft.com/office/powerpoint/2010/main" val="5937990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F8D026F-866C-4004-8797-290038151D6A}" type="datetimeFigureOut">
              <a:rPr lang="ru-RU" smtClean="0"/>
              <a:pPr/>
              <a:t>02.06.2016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1EE16A0-C0A5-4D11-8037-7D2CA76F4BF6}" type="slidenum">
              <a:rPr lang="ru-RU" smtClean="0"/>
              <a:pPr/>
              <a:t>‹#›</a:t>
            </a:fld>
            <a:endParaRPr lang="ru-RU"/>
          </a:p>
        </p:txBody>
      </p:sp>
    </p:spTree>
    <p:extLst>
      <p:ext uri="{BB962C8B-B14F-4D97-AF65-F5344CB8AC3E}">
        <p14:creationId xmlns="" xmlns:p14="http://schemas.microsoft.com/office/powerpoint/2010/main" val="6718477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F8D026F-866C-4004-8797-290038151D6A}" type="datetimeFigureOut">
              <a:rPr lang="ru-RU" smtClean="0"/>
              <a:pPr/>
              <a:t>02.06.2016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1EE16A0-C0A5-4D11-8037-7D2CA76F4BF6}" type="slidenum">
              <a:rPr lang="ru-RU" smtClean="0"/>
              <a:pPr/>
              <a:t>‹#›</a:t>
            </a:fld>
            <a:endParaRPr lang="ru-RU"/>
          </a:p>
        </p:txBody>
      </p:sp>
    </p:spTree>
    <p:extLst>
      <p:ext uri="{BB962C8B-B14F-4D97-AF65-F5344CB8AC3E}">
        <p14:creationId xmlns="" xmlns:p14="http://schemas.microsoft.com/office/powerpoint/2010/main" val="34430167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F8D026F-866C-4004-8797-290038151D6A}" type="datetimeFigureOut">
              <a:rPr lang="ru-RU" smtClean="0"/>
              <a:pPr/>
              <a:t>02.06.2016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1EE16A0-C0A5-4D11-8037-7D2CA76F4BF6}" type="slidenum">
              <a:rPr lang="ru-RU" smtClean="0"/>
              <a:pPr/>
              <a:t>‹#›</a:t>
            </a:fld>
            <a:endParaRPr lang="ru-RU"/>
          </a:p>
        </p:txBody>
      </p:sp>
    </p:spTree>
    <p:extLst>
      <p:ext uri="{BB962C8B-B14F-4D97-AF65-F5344CB8AC3E}">
        <p14:creationId xmlns="" xmlns:p14="http://schemas.microsoft.com/office/powerpoint/2010/main" val="12209148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8D026F-866C-4004-8797-290038151D6A}" type="datetimeFigureOut">
              <a:rPr lang="ru-RU" smtClean="0"/>
              <a:pPr/>
              <a:t>02.06.2016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D1EE16A0-C0A5-4D11-8037-7D2CA76F4BF6}" type="slidenum">
              <a:rPr lang="ru-RU" smtClean="0"/>
              <a:pPr/>
              <a:t>‹#›</a:t>
            </a:fld>
            <a:endParaRPr lang="ru-RU"/>
          </a:p>
        </p:txBody>
      </p:sp>
    </p:spTree>
    <p:extLst>
      <p:ext uri="{BB962C8B-B14F-4D97-AF65-F5344CB8AC3E}">
        <p14:creationId xmlns="" xmlns:p14="http://schemas.microsoft.com/office/powerpoint/2010/main" val="2712125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F8D026F-866C-4004-8797-290038151D6A}" type="datetimeFigureOut">
              <a:rPr lang="ru-RU" smtClean="0"/>
              <a:pPr/>
              <a:t>02.06.2016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1EE16A0-C0A5-4D11-8037-7D2CA76F4BF6}" type="slidenum">
              <a:rPr lang="ru-RU" smtClean="0"/>
              <a:pPr/>
              <a:t>‹#›</a:t>
            </a:fld>
            <a:endParaRPr lang="ru-RU"/>
          </a:p>
        </p:txBody>
      </p:sp>
    </p:spTree>
    <p:extLst>
      <p:ext uri="{BB962C8B-B14F-4D97-AF65-F5344CB8AC3E}">
        <p14:creationId xmlns="" xmlns:p14="http://schemas.microsoft.com/office/powerpoint/2010/main" val="1741104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80FBC27-0A88-4132-AD99-C5DE08AC7ADB}" type="slidenum">
              <a:rPr lang="ru-RU">
                <a:solidFill>
                  <a:srgbClr val="000000"/>
                </a:solidFill>
              </a:rPr>
              <a:pPr>
                <a:defRPr/>
              </a:pPr>
              <a:t>‹#›</a:t>
            </a:fld>
            <a:endParaRPr lang="ru-RU">
              <a:solidFill>
                <a:srgbClr val="000000"/>
              </a:solidFill>
            </a:endParaRPr>
          </a:p>
        </p:txBody>
      </p:sp>
    </p:spTree>
    <p:extLst>
      <p:ext uri="{BB962C8B-B14F-4D97-AF65-F5344CB8AC3E}">
        <p14:creationId xmlns="" xmlns:p14="http://schemas.microsoft.com/office/powerpoint/2010/main" val="5037550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F8D026F-866C-4004-8797-290038151D6A}" type="datetimeFigureOut">
              <a:rPr lang="ru-RU" smtClean="0"/>
              <a:pPr/>
              <a:t>02.06.2016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1EE16A0-C0A5-4D11-8037-7D2CA76F4BF6}" type="slidenum">
              <a:rPr lang="ru-RU" smtClean="0"/>
              <a:pPr/>
              <a:t>‹#›</a:t>
            </a:fld>
            <a:endParaRPr lang="ru-RU"/>
          </a:p>
        </p:txBody>
      </p:sp>
    </p:spTree>
    <p:extLst>
      <p:ext uri="{BB962C8B-B14F-4D97-AF65-F5344CB8AC3E}">
        <p14:creationId xmlns="" xmlns:p14="http://schemas.microsoft.com/office/powerpoint/2010/main" val="16593843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F8D026F-866C-4004-8797-290038151D6A}" type="datetimeFigureOut">
              <a:rPr lang="ru-RU" smtClean="0"/>
              <a:pPr/>
              <a:t>02.06.2016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1EE16A0-C0A5-4D11-8037-7D2CA76F4BF6}" type="slidenum">
              <a:rPr lang="ru-RU" smtClean="0"/>
              <a:pPr/>
              <a:t>‹#›</a:t>
            </a:fld>
            <a:endParaRPr lang="ru-RU"/>
          </a:p>
        </p:txBody>
      </p:sp>
    </p:spTree>
    <p:extLst>
      <p:ext uri="{BB962C8B-B14F-4D97-AF65-F5344CB8AC3E}">
        <p14:creationId xmlns="" xmlns:p14="http://schemas.microsoft.com/office/powerpoint/2010/main" val="16826270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F8D026F-866C-4004-8797-290038151D6A}" type="datetimeFigureOut">
              <a:rPr lang="ru-RU" smtClean="0"/>
              <a:pPr/>
              <a:t>02.06.2016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1EE16A0-C0A5-4D11-8037-7D2CA76F4BF6}" type="slidenum">
              <a:rPr lang="ru-RU" smtClean="0"/>
              <a:pPr/>
              <a:t>‹#›</a:t>
            </a:fld>
            <a:endParaRPr lang="ru-RU"/>
          </a:p>
        </p:txBody>
      </p:sp>
    </p:spTree>
    <p:extLst>
      <p:ext uri="{BB962C8B-B14F-4D97-AF65-F5344CB8AC3E}">
        <p14:creationId xmlns="" xmlns:p14="http://schemas.microsoft.com/office/powerpoint/2010/main" val="12227758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C66A715-3F21-4B23-B4BA-64E670BEC1AD}" type="datetimeFigureOut">
              <a:rPr lang="ru-RU" smtClean="0">
                <a:solidFill>
                  <a:prstClr val="black">
                    <a:tint val="75000"/>
                  </a:prstClr>
                </a:solidFill>
              </a:rPr>
              <a:pPr/>
              <a:t>02.06.2016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FF20FD7-B5A5-4AEF-85D7-68C923E4CA2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40860433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C66A715-3F21-4B23-B4BA-64E670BEC1AD}" type="datetimeFigureOut">
              <a:rPr lang="ru-RU" smtClean="0">
                <a:solidFill>
                  <a:prstClr val="black">
                    <a:tint val="75000"/>
                  </a:prstClr>
                </a:solidFill>
              </a:rPr>
              <a:pPr/>
              <a:t>02.06.2016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FF20FD7-B5A5-4AEF-85D7-68C923E4CA2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36843576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C66A715-3F21-4B23-B4BA-64E670BEC1AD}" type="datetimeFigureOut">
              <a:rPr lang="ru-RU" smtClean="0">
                <a:solidFill>
                  <a:prstClr val="black">
                    <a:tint val="75000"/>
                  </a:prstClr>
                </a:solidFill>
              </a:rPr>
              <a:pPr/>
              <a:t>02.06.2016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FF20FD7-B5A5-4AEF-85D7-68C923E4CA2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32854483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C66A715-3F21-4B23-B4BA-64E670BEC1AD}" type="datetimeFigureOut">
              <a:rPr lang="ru-RU" smtClean="0">
                <a:solidFill>
                  <a:prstClr val="black">
                    <a:tint val="75000"/>
                  </a:prstClr>
                </a:solidFill>
              </a:rPr>
              <a:pPr/>
              <a:t>02.06.2016</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3FF20FD7-B5A5-4AEF-85D7-68C923E4CA2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17572837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C66A715-3F21-4B23-B4BA-64E670BEC1AD}" type="datetimeFigureOut">
              <a:rPr lang="ru-RU" smtClean="0">
                <a:solidFill>
                  <a:prstClr val="black">
                    <a:tint val="75000"/>
                  </a:prstClr>
                </a:solidFill>
              </a:rPr>
              <a:pPr/>
              <a:t>02.06.2016</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3FF20FD7-B5A5-4AEF-85D7-68C923E4CA2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1943263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C66A715-3F21-4B23-B4BA-64E670BEC1AD}" type="datetimeFigureOut">
              <a:rPr lang="ru-RU" smtClean="0">
                <a:solidFill>
                  <a:prstClr val="black">
                    <a:tint val="75000"/>
                  </a:prstClr>
                </a:solidFill>
              </a:rPr>
              <a:pPr/>
              <a:t>02.06.2016</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3FF20FD7-B5A5-4AEF-85D7-68C923E4CA2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21945923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C66A715-3F21-4B23-B4BA-64E670BEC1AD}" type="datetimeFigureOut">
              <a:rPr lang="ru-RU" smtClean="0">
                <a:solidFill>
                  <a:prstClr val="black">
                    <a:tint val="75000"/>
                  </a:prstClr>
                </a:solidFill>
              </a:rPr>
              <a:pPr/>
              <a:t>02.06.2016</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3FF20FD7-B5A5-4AEF-85D7-68C923E4CA2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917020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11"/>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FCF513-0E23-41B3-951A-91E99AE47B99}" type="slidenum">
              <a:rPr lang="ru-RU">
                <a:solidFill>
                  <a:srgbClr val="000000"/>
                </a:solidFill>
              </a:rPr>
              <a:pPr>
                <a:defRPr/>
              </a:pPr>
              <a:t>‹#›</a:t>
            </a:fld>
            <a:endParaRPr lang="ru-RU">
              <a:solidFill>
                <a:srgbClr val="000000"/>
              </a:solidFill>
            </a:endParaRPr>
          </a:p>
        </p:txBody>
      </p:sp>
    </p:spTree>
    <p:extLst>
      <p:ext uri="{BB962C8B-B14F-4D97-AF65-F5344CB8AC3E}">
        <p14:creationId xmlns="" xmlns:p14="http://schemas.microsoft.com/office/powerpoint/2010/main" val="421152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C66A715-3F21-4B23-B4BA-64E670BEC1AD}" type="datetimeFigureOut">
              <a:rPr lang="ru-RU" smtClean="0">
                <a:solidFill>
                  <a:prstClr val="black">
                    <a:tint val="75000"/>
                  </a:prstClr>
                </a:solidFill>
              </a:rPr>
              <a:pPr/>
              <a:t>02.06.2016</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3FF20FD7-B5A5-4AEF-85D7-68C923E4CA2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9165962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C66A715-3F21-4B23-B4BA-64E670BEC1AD}" type="datetimeFigureOut">
              <a:rPr lang="ru-RU" smtClean="0">
                <a:solidFill>
                  <a:prstClr val="black">
                    <a:tint val="75000"/>
                  </a:prstClr>
                </a:solidFill>
              </a:rPr>
              <a:pPr/>
              <a:t>02.06.2016</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3FF20FD7-B5A5-4AEF-85D7-68C923E4CA2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32604158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C66A715-3F21-4B23-B4BA-64E670BEC1AD}" type="datetimeFigureOut">
              <a:rPr lang="ru-RU" smtClean="0">
                <a:solidFill>
                  <a:prstClr val="black">
                    <a:tint val="75000"/>
                  </a:prstClr>
                </a:solidFill>
              </a:rPr>
              <a:pPr/>
              <a:t>02.06.2016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FF20FD7-B5A5-4AEF-85D7-68C923E4CA2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33593166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C66A715-3F21-4B23-B4BA-64E670BEC1AD}" type="datetimeFigureOut">
              <a:rPr lang="ru-RU" smtClean="0">
                <a:solidFill>
                  <a:prstClr val="black">
                    <a:tint val="75000"/>
                  </a:prstClr>
                </a:solidFill>
              </a:rPr>
              <a:pPr/>
              <a:t>02.06.2016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FF20FD7-B5A5-4AEF-85D7-68C923E4CA2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10195112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B81EEAF-1BC9-42E0-8072-A58E6A0DF908}" type="slidenum">
              <a:rPr lang="ru-RU">
                <a:solidFill>
                  <a:srgbClr val="000000"/>
                </a:solidFill>
              </a:rPr>
              <a:pPr>
                <a:defRPr/>
              </a:pPr>
              <a:t>‹#›</a:t>
            </a:fld>
            <a:endParaRPr lang="ru-RU">
              <a:solidFill>
                <a:srgbClr val="000000"/>
              </a:solidFill>
            </a:endParaRPr>
          </a:p>
        </p:txBody>
      </p:sp>
    </p:spTree>
    <p:extLst>
      <p:ext uri="{BB962C8B-B14F-4D97-AF65-F5344CB8AC3E}">
        <p14:creationId xmlns="" xmlns:p14="http://schemas.microsoft.com/office/powerpoint/2010/main" val="15799173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6CA33C1-6F61-4555-A278-515D4F104DC1}" type="slidenum">
              <a:rPr lang="ru-RU">
                <a:solidFill>
                  <a:srgbClr val="000000"/>
                </a:solidFill>
              </a:rPr>
              <a:pPr>
                <a:defRPr/>
              </a:pPr>
              <a:t>‹#›</a:t>
            </a:fld>
            <a:endParaRPr lang="ru-RU">
              <a:solidFill>
                <a:srgbClr val="000000"/>
              </a:solidFill>
            </a:endParaRPr>
          </a:p>
        </p:txBody>
      </p:sp>
    </p:spTree>
    <p:extLst>
      <p:ext uri="{BB962C8B-B14F-4D97-AF65-F5344CB8AC3E}">
        <p14:creationId xmlns="" xmlns:p14="http://schemas.microsoft.com/office/powerpoint/2010/main" val="13289488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62CF0F-D77B-4168-B848-0AD59D1D5BCC}" type="slidenum">
              <a:rPr lang="ru-RU">
                <a:solidFill>
                  <a:srgbClr val="000000"/>
                </a:solidFill>
              </a:rPr>
              <a:pPr>
                <a:defRPr/>
              </a:pPr>
              <a:t>‹#›</a:t>
            </a:fld>
            <a:endParaRPr lang="ru-RU">
              <a:solidFill>
                <a:srgbClr val="000000"/>
              </a:solidFill>
            </a:endParaRPr>
          </a:p>
        </p:txBody>
      </p:sp>
    </p:spTree>
    <p:extLst>
      <p:ext uri="{BB962C8B-B14F-4D97-AF65-F5344CB8AC3E}">
        <p14:creationId xmlns="" xmlns:p14="http://schemas.microsoft.com/office/powerpoint/2010/main" val="39297030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60EE114-9536-4660-A3C8-1AD1E0150240}" type="slidenum">
              <a:rPr lang="ru-RU">
                <a:solidFill>
                  <a:srgbClr val="000000"/>
                </a:solidFill>
              </a:rPr>
              <a:pPr>
                <a:defRPr/>
              </a:pPr>
              <a:t>‹#›</a:t>
            </a:fld>
            <a:endParaRPr lang="ru-RU">
              <a:solidFill>
                <a:srgbClr val="000000"/>
              </a:solidFill>
            </a:endParaRPr>
          </a:p>
        </p:txBody>
      </p:sp>
    </p:spTree>
    <p:extLst>
      <p:ext uri="{BB962C8B-B14F-4D97-AF65-F5344CB8AC3E}">
        <p14:creationId xmlns="" xmlns:p14="http://schemas.microsoft.com/office/powerpoint/2010/main" val="30368984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EA6B606-AB8E-4566-B4DD-D576E6C5F690}" type="slidenum">
              <a:rPr lang="ru-RU">
                <a:solidFill>
                  <a:srgbClr val="000000"/>
                </a:solidFill>
              </a:rPr>
              <a:pPr>
                <a:defRPr/>
              </a:pPr>
              <a:t>‹#›</a:t>
            </a:fld>
            <a:endParaRPr lang="ru-RU">
              <a:solidFill>
                <a:srgbClr val="000000"/>
              </a:solidFill>
            </a:endParaRPr>
          </a:p>
        </p:txBody>
      </p:sp>
    </p:spTree>
    <p:extLst>
      <p:ext uri="{BB962C8B-B14F-4D97-AF65-F5344CB8AC3E}">
        <p14:creationId xmlns="" xmlns:p14="http://schemas.microsoft.com/office/powerpoint/2010/main" val="31893376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4F0254B-D953-40EB-8EFC-B797FAFB9889}" type="slidenum">
              <a:rPr lang="ru-RU">
                <a:solidFill>
                  <a:srgbClr val="000000"/>
                </a:solidFill>
              </a:rPr>
              <a:pPr>
                <a:defRPr/>
              </a:pPr>
              <a:t>‹#›</a:t>
            </a:fld>
            <a:endParaRPr lang="ru-RU">
              <a:solidFill>
                <a:srgbClr val="000000"/>
              </a:solidFill>
            </a:endParaRPr>
          </a:p>
        </p:txBody>
      </p:sp>
    </p:spTree>
    <p:extLst>
      <p:ext uri="{BB962C8B-B14F-4D97-AF65-F5344CB8AC3E}">
        <p14:creationId xmlns="" xmlns:p14="http://schemas.microsoft.com/office/powerpoint/2010/main" val="3176894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FC7E580-D854-49DC-AA5A-5795BE402115}" type="slidenum">
              <a:rPr lang="ru-RU">
                <a:solidFill>
                  <a:srgbClr val="000000"/>
                </a:solidFill>
              </a:rPr>
              <a:pPr>
                <a:defRPr/>
              </a:pPr>
              <a:t>‹#›</a:t>
            </a:fld>
            <a:endParaRPr lang="ru-RU">
              <a:solidFill>
                <a:srgbClr val="000000"/>
              </a:solidFill>
            </a:endParaRPr>
          </a:p>
        </p:txBody>
      </p:sp>
    </p:spTree>
    <p:extLst>
      <p:ext uri="{BB962C8B-B14F-4D97-AF65-F5344CB8AC3E}">
        <p14:creationId xmlns="" xmlns:p14="http://schemas.microsoft.com/office/powerpoint/2010/main" val="9234777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F27F3CF-B49F-4DBF-AA7B-E488DAD2A075}" type="slidenum">
              <a:rPr lang="ru-RU">
                <a:solidFill>
                  <a:srgbClr val="000000"/>
                </a:solidFill>
              </a:rPr>
              <a:pPr>
                <a:defRPr/>
              </a:pPr>
              <a:t>‹#›</a:t>
            </a:fld>
            <a:endParaRPr lang="ru-RU">
              <a:solidFill>
                <a:srgbClr val="000000"/>
              </a:solidFill>
            </a:endParaRPr>
          </a:p>
        </p:txBody>
      </p:sp>
    </p:spTree>
    <p:extLst>
      <p:ext uri="{BB962C8B-B14F-4D97-AF65-F5344CB8AC3E}">
        <p14:creationId xmlns="" xmlns:p14="http://schemas.microsoft.com/office/powerpoint/2010/main" val="28941841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72ED70-18D0-426B-B31D-BAA5C2EB2AC1}" type="slidenum">
              <a:rPr lang="ru-RU">
                <a:solidFill>
                  <a:srgbClr val="000000"/>
                </a:solidFill>
              </a:rPr>
              <a:pPr>
                <a:defRPr/>
              </a:pPr>
              <a:t>‹#›</a:t>
            </a:fld>
            <a:endParaRPr lang="ru-RU">
              <a:solidFill>
                <a:srgbClr val="000000"/>
              </a:solidFill>
            </a:endParaRPr>
          </a:p>
        </p:txBody>
      </p:sp>
    </p:spTree>
    <p:extLst>
      <p:ext uri="{BB962C8B-B14F-4D97-AF65-F5344CB8AC3E}">
        <p14:creationId xmlns="" xmlns:p14="http://schemas.microsoft.com/office/powerpoint/2010/main" val="7542326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D409611-7557-4870-BC56-33744F1B9EBD}" type="slidenum">
              <a:rPr lang="ru-RU">
                <a:solidFill>
                  <a:srgbClr val="000000"/>
                </a:solidFill>
              </a:rPr>
              <a:pPr>
                <a:defRPr/>
              </a:pPr>
              <a:t>‹#›</a:t>
            </a:fld>
            <a:endParaRPr lang="ru-RU">
              <a:solidFill>
                <a:srgbClr val="000000"/>
              </a:solidFill>
            </a:endParaRPr>
          </a:p>
        </p:txBody>
      </p:sp>
    </p:spTree>
    <p:extLst>
      <p:ext uri="{BB962C8B-B14F-4D97-AF65-F5344CB8AC3E}">
        <p14:creationId xmlns="" xmlns:p14="http://schemas.microsoft.com/office/powerpoint/2010/main" val="32857377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43B4CA-D11D-466A-B368-178AB629605E}" type="slidenum">
              <a:rPr lang="ru-RU">
                <a:solidFill>
                  <a:srgbClr val="000000"/>
                </a:solidFill>
              </a:rPr>
              <a:pPr>
                <a:defRPr/>
              </a:pPr>
              <a:t>‹#›</a:t>
            </a:fld>
            <a:endParaRPr lang="ru-RU">
              <a:solidFill>
                <a:srgbClr val="000000"/>
              </a:solidFill>
            </a:endParaRPr>
          </a:p>
        </p:txBody>
      </p:sp>
    </p:spTree>
    <p:extLst>
      <p:ext uri="{BB962C8B-B14F-4D97-AF65-F5344CB8AC3E}">
        <p14:creationId xmlns="" xmlns:p14="http://schemas.microsoft.com/office/powerpoint/2010/main" val="19169554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21713E8-5CA7-40B0-B4B9-E4B7EFBAACDE}" type="slidenum">
              <a:rPr lang="ru-RU">
                <a:solidFill>
                  <a:srgbClr val="000000"/>
                </a:solidFill>
              </a:rPr>
              <a:pPr>
                <a:defRPr/>
              </a:pPr>
              <a:t>‹#›</a:t>
            </a:fld>
            <a:endParaRPr lang="ru-RU">
              <a:solidFill>
                <a:srgbClr val="000000"/>
              </a:solidFill>
            </a:endParaRPr>
          </a:p>
        </p:txBody>
      </p:sp>
    </p:spTree>
    <p:extLst>
      <p:ext uri="{BB962C8B-B14F-4D97-AF65-F5344CB8AC3E}">
        <p14:creationId xmlns="" xmlns:p14="http://schemas.microsoft.com/office/powerpoint/2010/main" val="36501628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6"/>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C617B70-77B3-4250-8FC1-8EB40F6E5520}" type="slidenum">
              <a:rPr lang="ru-RU">
                <a:solidFill>
                  <a:srgbClr val="000000"/>
                </a:solidFill>
              </a:rPr>
              <a:pPr>
                <a:defRPr/>
              </a:pPr>
              <a:t>‹#›</a:t>
            </a:fld>
            <a:endParaRPr lang="ru-RU">
              <a:solidFill>
                <a:srgbClr val="000000"/>
              </a:solidFill>
            </a:endParaRPr>
          </a:p>
        </p:txBody>
      </p:sp>
    </p:spTree>
    <p:extLst>
      <p:ext uri="{BB962C8B-B14F-4D97-AF65-F5344CB8AC3E}">
        <p14:creationId xmlns="" xmlns:p14="http://schemas.microsoft.com/office/powerpoint/2010/main" val="19851875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80FBC27-0A88-4132-AD99-C5DE08AC7ADB}" type="slidenum">
              <a:rPr lang="ru-RU">
                <a:solidFill>
                  <a:srgbClr val="000000"/>
                </a:solidFill>
              </a:rPr>
              <a:pPr>
                <a:defRPr/>
              </a:pPr>
              <a:t>‹#›</a:t>
            </a:fld>
            <a:endParaRPr lang="ru-RU">
              <a:solidFill>
                <a:srgbClr val="000000"/>
              </a:solidFill>
            </a:endParaRPr>
          </a:p>
        </p:txBody>
      </p:sp>
    </p:spTree>
    <p:extLst>
      <p:ext uri="{BB962C8B-B14F-4D97-AF65-F5344CB8AC3E}">
        <p14:creationId xmlns="" xmlns:p14="http://schemas.microsoft.com/office/powerpoint/2010/main" val="18336344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9"/>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FCF513-0E23-41B3-951A-91E99AE47B99}" type="slidenum">
              <a:rPr lang="ru-RU">
                <a:solidFill>
                  <a:srgbClr val="000000"/>
                </a:solidFill>
              </a:rPr>
              <a:pPr>
                <a:defRPr/>
              </a:pPr>
              <a:t>‹#›</a:t>
            </a:fld>
            <a:endParaRPr lang="ru-RU">
              <a:solidFill>
                <a:srgbClr val="000000"/>
              </a:solidFill>
            </a:endParaRPr>
          </a:p>
        </p:txBody>
      </p:sp>
    </p:spTree>
    <p:extLst>
      <p:ext uri="{BB962C8B-B14F-4D97-AF65-F5344CB8AC3E}">
        <p14:creationId xmlns="" xmlns:p14="http://schemas.microsoft.com/office/powerpoint/2010/main" val="29725336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FC7E580-D854-49DC-AA5A-5795BE402115}" type="slidenum">
              <a:rPr lang="ru-RU">
                <a:solidFill>
                  <a:srgbClr val="000000"/>
                </a:solidFill>
              </a:rPr>
              <a:pPr>
                <a:defRPr/>
              </a:pPr>
              <a:t>‹#›</a:t>
            </a:fld>
            <a:endParaRPr lang="ru-RU">
              <a:solidFill>
                <a:srgbClr val="000000"/>
              </a:solidFill>
            </a:endParaRPr>
          </a:p>
        </p:txBody>
      </p:sp>
    </p:spTree>
    <p:extLst>
      <p:ext uri="{BB962C8B-B14F-4D97-AF65-F5344CB8AC3E}">
        <p14:creationId xmlns="" xmlns:p14="http://schemas.microsoft.com/office/powerpoint/2010/main" val="31054225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8"/>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3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33" y="2174878"/>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7A541E2-4986-43D6-883F-8C4903C1C8BC}" type="slidenum">
              <a:rPr lang="ru-RU">
                <a:solidFill>
                  <a:srgbClr val="000000"/>
                </a:solidFill>
              </a:rPr>
              <a:pPr>
                <a:defRPr/>
              </a:pPr>
              <a:t>‹#›</a:t>
            </a:fld>
            <a:endParaRPr lang="ru-RU">
              <a:solidFill>
                <a:srgbClr val="000000"/>
              </a:solidFill>
            </a:endParaRPr>
          </a:p>
        </p:txBody>
      </p:sp>
    </p:spTree>
    <p:extLst>
      <p:ext uri="{BB962C8B-B14F-4D97-AF65-F5344CB8AC3E}">
        <p14:creationId xmlns="" xmlns:p14="http://schemas.microsoft.com/office/powerpoint/2010/main" val="2794960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8"/>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34"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34" y="2174878"/>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7A541E2-4986-43D6-883F-8C4903C1C8BC}" type="slidenum">
              <a:rPr lang="ru-RU">
                <a:solidFill>
                  <a:srgbClr val="000000"/>
                </a:solidFill>
              </a:rPr>
              <a:pPr>
                <a:defRPr/>
              </a:pPr>
              <a:t>‹#›</a:t>
            </a:fld>
            <a:endParaRPr lang="ru-RU">
              <a:solidFill>
                <a:srgbClr val="000000"/>
              </a:solidFill>
            </a:endParaRPr>
          </a:p>
        </p:txBody>
      </p:sp>
    </p:spTree>
    <p:extLst>
      <p:ext uri="{BB962C8B-B14F-4D97-AF65-F5344CB8AC3E}">
        <p14:creationId xmlns="" xmlns:p14="http://schemas.microsoft.com/office/powerpoint/2010/main" val="29690163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41B3312-123E-4C63-A708-8BFEDA41A57D}" type="slidenum">
              <a:rPr lang="ru-RU">
                <a:solidFill>
                  <a:srgbClr val="000000"/>
                </a:solidFill>
              </a:rPr>
              <a:pPr>
                <a:defRPr/>
              </a:pPr>
              <a:t>‹#›</a:t>
            </a:fld>
            <a:endParaRPr lang="ru-RU">
              <a:solidFill>
                <a:srgbClr val="000000"/>
              </a:solidFill>
            </a:endParaRPr>
          </a:p>
        </p:txBody>
      </p:sp>
    </p:spTree>
    <p:extLst>
      <p:ext uri="{BB962C8B-B14F-4D97-AF65-F5344CB8AC3E}">
        <p14:creationId xmlns="" xmlns:p14="http://schemas.microsoft.com/office/powerpoint/2010/main" val="36577723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B4166B0-A036-4A81-BBCE-4809D786AF22}" type="slidenum">
              <a:rPr lang="ru-RU">
                <a:solidFill>
                  <a:srgbClr val="000000"/>
                </a:solidFill>
              </a:rPr>
              <a:pPr>
                <a:defRPr/>
              </a:pPr>
              <a:t>‹#›</a:t>
            </a:fld>
            <a:endParaRPr lang="ru-RU">
              <a:solidFill>
                <a:srgbClr val="000000"/>
              </a:solidFill>
            </a:endParaRPr>
          </a:p>
        </p:txBody>
      </p:sp>
    </p:spTree>
    <p:extLst>
      <p:ext uri="{BB962C8B-B14F-4D97-AF65-F5344CB8AC3E}">
        <p14:creationId xmlns="" xmlns:p14="http://schemas.microsoft.com/office/powerpoint/2010/main" val="40214086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3"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80C0F61-785E-4C45-B2E3-790F41C9F3E2}" type="slidenum">
              <a:rPr lang="ru-RU">
                <a:solidFill>
                  <a:srgbClr val="000000"/>
                </a:solidFill>
              </a:rPr>
              <a:pPr>
                <a:defRPr/>
              </a:pPr>
              <a:t>‹#›</a:t>
            </a:fld>
            <a:endParaRPr lang="ru-RU">
              <a:solidFill>
                <a:srgbClr val="000000"/>
              </a:solidFill>
            </a:endParaRPr>
          </a:p>
        </p:txBody>
      </p:sp>
    </p:spTree>
    <p:extLst>
      <p:ext uri="{BB962C8B-B14F-4D97-AF65-F5344CB8AC3E}">
        <p14:creationId xmlns="" xmlns:p14="http://schemas.microsoft.com/office/powerpoint/2010/main" val="2491079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8"/>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2B841B9-780B-49FA-BFAA-439E50DEF5A7}" type="slidenum">
              <a:rPr lang="ru-RU">
                <a:solidFill>
                  <a:srgbClr val="000000"/>
                </a:solidFill>
              </a:rPr>
              <a:pPr>
                <a:defRPr/>
              </a:pPr>
              <a:t>‹#›</a:t>
            </a:fld>
            <a:endParaRPr lang="ru-RU">
              <a:solidFill>
                <a:srgbClr val="000000"/>
              </a:solidFill>
            </a:endParaRPr>
          </a:p>
        </p:txBody>
      </p:sp>
    </p:spTree>
    <p:extLst>
      <p:ext uri="{BB962C8B-B14F-4D97-AF65-F5344CB8AC3E}">
        <p14:creationId xmlns="" xmlns:p14="http://schemas.microsoft.com/office/powerpoint/2010/main" val="25646786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3282524-4757-43EC-9BC3-C78807D44B3D}" type="slidenum">
              <a:rPr lang="ru-RU">
                <a:solidFill>
                  <a:srgbClr val="000000"/>
                </a:solidFill>
              </a:rPr>
              <a:pPr>
                <a:defRPr/>
              </a:pPr>
              <a:t>‹#›</a:t>
            </a:fld>
            <a:endParaRPr lang="ru-RU">
              <a:solidFill>
                <a:srgbClr val="000000"/>
              </a:solidFill>
            </a:endParaRPr>
          </a:p>
        </p:txBody>
      </p:sp>
    </p:spTree>
    <p:extLst>
      <p:ext uri="{BB962C8B-B14F-4D97-AF65-F5344CB8AC3E}">
        <p14:creationId xmlns="" xmlns:p14="http://schemas.microsoft.com/office/powerpoint/2010/main" val="18535090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4" y="274646"/>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46"/>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86B7542-4CDD-4AAD-B3D3-6177FB0B1B78}" type="slidenum">
              <a:rPr lang="ru-RU">
                <a:solidFill>
                  <a:srgbClr val="000000"/>
                </a:solidFill>
              </a:rPr>
              <a:pPr>
                <a:defRPr/>
              </a:pPr>
              <a:t>‹#›</a:t>
            </a:fld>
            <a:endParaRPr lang="ru-RU">
              <a:solidFill>
                <a:srgbClr val="000000"/>
              </a:solidFill>
            </a:endParaRPr>
          </a:p>
        </p:txBody>
      </p:sp>
    </p:spTree>
    <p:extLst>
      <p:ext uri="{BB962C8B-B14F-4D97-AF65-F5344CB8AC3E}">
        <p14:creationId xmlns="" xmlns:p14="http://schemas.microsoft.com/office/powerpoint/2010/main" val="3973542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41B3312-123E-4C63-A708-8BFEDA41A57D}" type="slidenum">
              <a:rPr lang="ru-RU">
                <a:solidFill>
                  <a:srgbClr val="000000"/>
                </a:solidFill>
              </a:rPr>
              <a:pPr>
                <a:defRPr/>
              </a:pPr>
              <a:t>‹#›</a:t>
            </a:fld>
            <a:endParaRPr lang="ru-RU">
              <a:solidFill>
                <a:srgbClr val="000000"/>
              </a:solidFill>
            </a:endParaRPr>
          </a:p>
        </p:txBody>
      </p:sp>
    </p:spTree>
    <p:extLst>
      <p:ext uri="{BB962C8B-B14F-4D97-AF65-F5344CB8AC3E}">
        <p14:creationId xmlns="" xmlns:p14="http://schemas.microsoft.com/office/powerpoint/2010/main" val="3513313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B4166B0-A036-4A81-BBCE-4809D786AF22}" type="slidenum">
              <a:rPr lang="ru-RU">
                <a:solidFill>
                  <a:srgbClr val="000000"/>
                </a:solidFill>
              </a:rPr>
              <a:pPr>
                <a:defRPr/>
              </a:pPr>
              <a:t>‹#›</a:t>
            </a:fld>
            <a:endParaRPr lang="ru-RU">
              <a:solidFill>
                <a:srgbClr val="000000"/>
              </a:solidFill>
            </a:endParaRPr>
          </a:p>
        </p:txBody>
      </p:sp>
    </p:spTree>
    <p:extLst>
      <p:ext uri="{BB962C8B-B14F-4D97-AF65-F5344CB8AC3E}">
        <p14:creationId xmlns="" xmlns:p14="http://schemas.microsoft.com/office/powerpoint/2010/main" val="906683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3"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80C0F61-785E-4C45-B2E3-790F41C9F3E2}" type="slidenum">
              <a:rPr lang="ru-RU">
                <a:solidFill>
                  <a:srgbClr val="000000"/>
                </a:solidFill>
              </a:rPr>
              <a:pPr>
                <a:defRPr/>
              </a:pPr>
              <a:t>‹#›</a:t>
            </a:fld>
            <a:endParaRPr lang="ru-RU">
              <a:solidFill>
                <a:srgbClr val="000000"/>
              </a:solidFill>
            </a:endParaRPr>
          </a:p>
        </p:txBody>
      </p:sp>
    </p:spTree>
    <p:extLst>
      <p:ext uri="{BB962C8B-B14F-4D97-AF65-F5344CB8AC3E}">
        <p14:creationId xmlns="" xmlns:p14="http://schemas.microsoft.com/office/powerpoint/2010/main" val="3242539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8"/>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2B841B9-780B-49FA-BFAA-439E50DEF5A7}" type="slidenum">
              <a:rPr lang="ru-RU">
                <a:solidFill>
                  <a:srgbClr val="000000"/>
                </a:solidFill>
              </a:rPr>
              <a:pPr>
                <a:defRPr/>
              </a:pPr>
              <a:t>‹#›</a:t>
            </a:fld>
            <a:endParaRPr lang="ru-RU">
              <a:solidFill>
                <a:srgbClr val="000000"/>
              </a:solidFill>
            </a:endParaRPr>
          </a:p>
        </p:txBody>
      </p:sp>
    </p:spTree>
    <p:extLst>
      <p:ext uri="{BB962C8B-B14F-4D97-AF65-F5344CB8AC3E}">
        <p14:creationId xmlns="" xmlns:p14="http://schemas.microsoft.com/office/powerpoint/2010/main" val="1826217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40"/>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2"/>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ru-RU">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ru-RU">
              <a:solidFill>
                <a:srgbClr val="000000"/>
              </a:solidFill>
            </a:endParaRPr>
          </a:p>
        </p:txBody>
      </p:sp>
      <p:sp>
        <p:nvSpPr>
          <p:cNvPr id="1030" name="Rectangle 6"/>
          <p:cNvSpPr>
            <a:spLocks noGrp="1" noChangeArrowheads="1"/>
          </p:cNvSpPr>
          <p:nvPr>
            <p:ph type="sldNum" sz="quarter" idx="4"/>
          </p:nvPr>
        </p:nvSpPr>
        <p:spPr bwMode="auto">
          <a:xfrm>
            <a:off x="6553205"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defRPr/>
            </a:pPr>
            <a:fld id="{871E22A3-3624-4AA8-AC2E-A3AED9A81DAB}" type="slidenum">
              <a:rPr lang="ru-RU">
                <a:solidFill>
                  <a:srgbClr val="000000"/>
                </a:solidFill>
              </a:rPr>
              <a:pPr fontAlgn="base">
                <a:spcBef>
                  <a:spcPct val="0"/>
                </a:spcBef>
                <a:spcAft>
                  <a:spcPct val="0"/>
                </a:spcAft>
                <a:defRPr/>
              </a:pPr>
              <a:t>‹#›</a:t>
            </a:fld>
            <a:endParaRPr lang="ru-RU">
              <a:solidFill>
                <a:srgbClr val="000000"/>
              </a:solidFill>
            </a:endParaRPr>
          </a:p>
        </p:txBody>
      </p:sp>
    </p:spTree>
    <p:extLst>
      <p:ext uri="{BB962C8B-B14F-4D97-AF65-F5344CB8AC3E}">
        <p14:creationId xmlns="" xmlns:p14="http://schemas.microsoft.com/office/powerpoint/2010/main" val="30140462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defRPr>
      </a:lvl2pPr>
      <a:lvl3pPr algn="ctr" rtl="0" eaLnBrk="1" fontAlgn="base" hangingPunct="1">
        <a:spcBef>
          <a:spcPct val="0"/>
        </a:spcBef>
        <a:spcAft>
          <a:spcPct val="0"/>
        </a:spcAft>
        <a:defRPr sz="4400">
          <a:solidFill>
            <a:schemeClr val="tx2"/>
          </a:solidFill>
          <a:latin typeface="Arial" pitchFamily="34" charset="0"/>
        </a:defRPr>
      </a:lvl3pPr>
      <a:lvl4pPr algn="ctr" rtl="0" eaLnBrk="1" fontAlgn="base" hangingPunct="1">
        <a:spcBef>
          <a:spcPct val="0"/>
        </a:spcBef>
        <a:spcAft>
          <a:spcPct val="0"/>
        </a:spcAft>
        <a:defRPr sz="4400">
          <a:solidFill>
            <a:schemeClr val="tx2"/>
          </a:solidFill>
          <a:latin typeface="Arial" pitchFamily="34" charset="0"/>
        </a:defRPr>
      </a:lvl4pPr>
      <a:lvl5pPr algn="ctr" rtl="0" eaLnBrk="1" fontAlgn="base" hangingPunct="1">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8D026F-866C-4004-8797-290038151D6A}" type="datetimeFigureOut">
              <a:rPr lang="ru-RU" smtClean="0"/>
              <a:pPr/>
              <a:t>02.06.2016</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EE16A0-C0A5-4D11-8037-7D2CA76F4BF6}" type="slidenum">
              <a:rPr lang="ru-RU" smtClean="0"/>
              <a:pPr/>
              <a:t>‹#›</a:t>
            </a:fld>
            <a:endParaRPr lang="ru-RU"/>
          </a:p>
        </p:txBody>
      </p:sp>
    </p:spTree>
    <p:extLst>
      <p:ext uri="{BB962C8B-B14F-4D97-AF65-F5344CB8AC3E}">
        <p14:creationId xmlns="" xmlns:p14="http://schemas.microsoft.com/office/powerpoint/2010/main" val="15627298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66A715-3F21-4B23-B4BA-64E670BEC1AD}" type="datetimeFigureOut">
              <a:rPr lang="ru-RU" smtClean="0">
                <a:solidFill>
                  <a:prstClr val="black">
                    <a:tint val="75000"/>
                  </a:prstClr>
                </a:solidFill>
              </a:rPr>
              <a:pPr/>
              <a:t>02.06.2016</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F20FD7-B5A5-4AEF-85D7-68C923E4CA2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149725845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ru-RU">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ru-RU">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defRPr/>
            </a:pPr>
            <a:fld id="{30502C0E-41B1-4DBC-9388-A65B8D451660}" type="slidenum">
              <a:rPr lang="ru-RU">
                <a:solidFill>
                  <a:srgbClr val="000000"/>
                </a:solidFill>
              </a:rPr>
              <a:pPr fontAlgn="base">
                <a:spcBef>
                  <a:spcPct val="0"/>
                </a:spcBef>
                <a:spcAft>
                  <a:spcPct val="0"/>
                </a:spcAft>
                <a:defRPr/>
              </a:pPr>
              <a:t>‹#›</a:t>
            </a:fld>
            <a:endParaRPr lang="ru-RU">
              <a:solidFill>
                <a:srgbClr val="000000"/>
              </a:solidFill>
            </a:endParaRPr>
          </a:p>
        </p:txBody>
      </p:sp>
    </p:spTree>
    <p:extLst>
      <p:ext uri="{BB962C8B-B14F-4D97-AF65-F5344CB8AC3E}">
        <p14:creationId xmlns="" xmlns:p14="http://schemas.microsoft.com/office/powerpoint/2010/main" val="48413738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40"/>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ru-RU">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ru-RU">
              <a:solidFill>
                <a:srgbClr val="000000"/>
              </a:solidFill>
            </a:endParaRPr>
          </a:p>
        </p:txBody>
      </p:sp>
      <p:sp>
        <p:nvSpPr>
          <p:cNvPr id="1030" name="Rectangle 6"/>
          <p:cNvSpPr>
            <a:spLocks noGrp="1" noChangeArrowheads="1"/>
          </p:cNvSpPr>
          <p:nvPr>
            <p:ph type="sldNum" sz="quarter" idx="4"/>
          </p:nvPr>
        </p:nvSpPr>
        <p:spPr bwMode="auto">
          <a:xfrm>
            <a:off x="6553205"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defRPr/>
            </a:pPr>
            <a:fld id="{871E22A3-3624-4AA8-AC2E-A3AED9A81DAB}" type="slidenum">
              <a:rPr lang="ru-RU">
                <a:solidFill>
                  <a:srgbClr val="000000"/>
                </a:solidFill>
              </a:rPr>
              <a:pPr fontAlgn="base">
                <a:spcBef>
                  <a:spcPct val="0"/>
                </a:spcBef>
                <a:spcAft>
                  <a:spcPct val="0"/>
                </a:spcAft>
                <a:defRPr/>
              </a:pPr>
              <a:t>‹#›</a:t>
            </a:fld>
            <a:endParaRPr lang="ru-RU">
              <a:solidFill>
                <a:srgbClr val="000000"/>
              </a:solidFill>
            </a:endParaRPr>
          </a:p>
        </p:txBody>
      </p:sp>
    </p:spTree>
    <p:extLst>
      <p:ext uri="{BB962C8B-B14F-4D97-AF65-F5344CB8AC3E}">
        <p14:creationId xmlns="" xmlns:p14="http://schemas.microsoft.com/office/powerpoint/2010/main" val="260726412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defRPr>
      </a:lvl2pPr>
      <a:lvl3pPr algn="ctr" rtl="0" eaLnBrk="1" fontAlgn="base" hangingPunct="1">
        <a:spcBef>
          <a:spcPct val="0"/>
        </a:spcBef>
        <a:spcAft>
          <a:spcPct val="0"/>
        </a:spcAft>
        <a:defRPr sz="4400">
          <a:solidFill>
            <a:schemeClr val="tx2"/>
          </a:solidFill>
          <a:latin typeface="Arial" pitchFamily="34" charset="0"/>
        </a:defRPr>
      </a:lvl3pPr>
      <a:lvl4pPr algn="ctr" rtl="0" eaLnBrk="1" fontAlgn="base" hangingPunct="1">
        <a:spcBef>
          <a:spcPct val="0"/>
        </a:spcBef>
        <a:spcAft>
          <a:spcPct val="0"/>
        </a:spcAft>
        <a:defRPr sz="4400">
          <a:solidFill>
            <a:schemeClr val="tx2"/>
          </a:solidFill>
          <a:latin typeface="Arial" pitchFamily="34" charset="0"/>
        </a:defRPr>
      </a:lvl4pPr>
      <a:lvl5pPr algn="ctr" rtl="0" eaLnBrk="1" fontAlgn="base" hangingPunct="1">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4.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8.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8.xml"/><Relationship Id="rId1" Type="http://schemas.openxmlformats.org/officeDocument/2006/relationships/vmlDrawing" Target="../drawings/vmlDrawing5.vml"/><Relationship Id="rId5" Type="http://schemas.openxmlformats.org/officeDocument/2006/relationships/oleObject" Target="../embeddings/oleObject5.bin"/><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4.jpeg"/><Relationship Id="rId1" Type="http://schemas.openxmlformats.org/officeDocument/2006/relationships/slideLayout" Target="../slideLayouts/slideLayout18.xml"/><Relationship Id="rId4" Type="http://schemas.openxmlformats.org/officeDocument/2006/relationships/image" Target="../media/image25.emf"/></Relationships>
</file>

<file path=ppt/slides/_rels/slide1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3.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4.xml"/><Relationship Id="rId7"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oleObject" Target="../embeddings/oleObject1.bin"/><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8.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4.emf"/><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7.png"/><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16.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3" descr="nucleus_4"/>
          <p:cNvPicPr>
            <a:picLocks noChangeAspect="1" noChangeArrowheads="1"/>
          </p:cNvPicPr>
          <p:nvPr/>
        </p:nvPicPr>
        <p:blipFill>
          <a:blip r:embed="rId3" cstate="print"/>
          <a:srcRect/>
          <a:stretch>
            <a:fillRect/>
          </a:stretch>
        </p:blipFill>
        <p:spPr bwMode="auto">
          <a:xfrm>
            <a:off x="-57150" y="-57150"/>
            <a:ext cx="9258300" cy="6972300"/>
          </a:xfrm>
          <a:prstGeom prst="rect">
            <a:avLst/>
          </a:prstGeom>
          <a:noFill/>
          <a:ln w="9525">
            <a:noFill/>
            <a:miter lim="800000"/>
            <a:headEnd/>
            <a:tailEnd/>
          </a:ln>
        </p:spPr>
      </p:pic>
      <p:pic>
        <p:nvPicPr>
          <p:cNvPr id="4106" name="Picture 10" descr="nucleus_5"/>
          <p:cNvPicPr>
            <a:picLocks noChangeAspect="1" noChangeArrowheads="1"/>
          </p:cNvPicPr>
          <p:nvPr/>
        </p:nvPicPr>
        <p:blipFill>
          <a:blip r:embed="rId4" cstate="print"/>
          <a:srcRect/>
          <a:stretch>
            <a:fillRect/>
          </a:stretch>
        </p:blipFill>
        <p:spPr bwMode="auto">
          <a:xfrm>
            <a:off x="-228600" y="-200025"/>
            <a:ext cx="9525000" cy="7172325"/>
          </a:xfrm>
          <a:prstGeom prst="rect">
            <a:avLst/>
          </a:prstGeom>
          <a:noFill/>
          <a:ln w="9525">
            <a:noFill/>
            <a:miter lim="800000"/>
            <a:headEnd/>
            <a:tailEnd/>
          </a:ln>
          <a:effectLst>
            <a:outerShdw sx="1000" sy="1000" algn="ctr" rotWithShape="0">
              <a:srgbClr val="000000"/>
            </a:outerShdw>
          </a:effectLst>
        </p:spPr>
      </p:pic>
      <p:sp>
        <p:nvSpPr>
          <p:cNvPr id="4110" name="Rectangle 14"/>
          <p:cNvSpPr>
            <a:spLocks noGrp="1" noChangeArrowheads="1"/>
          </p:cNvSpPr>
          <p:nvPr>
            <p:ph type="ctrTitle"/>
          </p:nvPr>
        </p:nvSpPr>
        <p:spPr>
          <a:xfrm>
            <a:off x="-165100" y="2446338"/>
            <a:ext cx="9309100" cy="3001962"/>
          </a:xfrm>
        </p:spPr>
        <p:txBody>
          <a:bodyPr/>
          <a:lstStyle/>
          <a:p>
            <a:pPr eaLnBrk="1" hangingPunct="1">
              <a:defRPr/>
            </a:pPr>
            <a:r>
              <a:rPr lang="en-US" b="1" dirty="0" smtClean="0">
                <a:effectLst>
                  <a:outerShdw blurRad="38100" dist="38100" dir="2700000" algn="tl">
                    <a:srgbClr val="C0C0C0"/>
                  </a:outerShdw>
                </a:effectLst>
              </a:rPr>
              <a:t>D</a:t>
            </a:r>
            <a:r>
              <a:rPr lang="en-US" b="1" dirty="0" smtClean="0">
                <a:solidFill>
                  <a:srgbClr val="287B98"/>
                </a:solidFill>
                <a:effectLst>
                  <a:outerShdw blurRad="38100" dist="38100" dir="2700000" algn="tl">
                    <a:srgbClr val="C0C0C0"/>
                  </a:outerShdw>
                </a:effectLst>
              </a:rPr>
              <a:t>etector</a:t>
            </a:r>
            <a:r>
              <a:rPr lang="en-US" b="1" dirty="0" smtClean="0">
                <a:effectLst>
                  <a:outerShdw blurRad="38100" dist="38100" dir="2700000" algn="tl">
                    <a:srgbClr val="C0C0C0"/>
                  </a:outerShdw>
                </a:effectLst>
              </a:rPr>
              <a:t> </a:t>
            </a:r>
            <a:br>
              <a:rPr lang="en-US" b="1" dirty="0" smtClean="0">
                <a:effectLst>
                  <a:outerShdw blurRad="38100" dist="38100" dir="2700000" algn="tl">
                    <a:srgbClr val="C0C0C0"/>
                  </a:outerShdw>
                </a:effectLst>
              </a:rPr>
            </a:br>
            <a:r>
              <a:rPr lang="en-US" b="1" dirty="0" smtClean="0">
                <a:solidFill>
                  <a:srgbClr val="287B98"/>
                </a:solidFill>
                <a:effectLst>
                  <a:outerShdw blurRad="38100" dist="38100" dir="2700000" algn="tl">
                    <a:srgbClr val="C0C0C0"/>
                  </a:outerShdw>
                </a:effectLst>
              </a:rPr>
              <a:t>of the reactor </a:t>
            </a:r>
            <a:r>
              <a:rPr lang="en-US" b="1" dirty="0" err="1" smtClean="0">
                <a:effectLst>
                  <a:outerShdw blurRad="38100" dist="38100" dir="2700000" algn="tl">
                    <a:srgbClr val="C0C0C0"/>
                  </a:outerShdw>
                </a:effectLst>
              </a:rPr>
              <a:t>A</a:t>
            </a:r>
            <a:r>
              <a:rPr lang="en-US" b="1" dirty="0" err="1" smtClean="0">
                <a:solidFill>
                  <a:srgbClr val="287B98"/>
                </a:solidFill>
                <a:effectLst>
                  <a:outerShdw blurRad="38100" dist="38100" dir="2700000" algn="tl">
                    <a:srgbClr val="C0C0C0"/>
                  </a:outerShdw>
                </a:effectLst>
              </a:rPr>
              <a:t>nti</a:t>
            </a:r>
            <a:r>
              <a:rPr lang="en-US" b="1" dirty="0" err="1" smtClean="0">
                <a:effectLst>
                  <a:outerShdw blurRad="38100" dist="38100" dir="2700000" algn="tl">
                    <a:srgbClr val="C0C0C0"/>
                  </a:outerShdw>
                </a:effectLst>
              </a:rPr>
              <a:t>N</a:t>
            </a:r>
            <a:r>
              <a:rPr lang="en-US" b="1" dirty="0" err="1" smtClean="0">
                <a:solidFill>
                  <a:srgbClr val="287B98"/>
                </a:solidFill>
                <a:effectLst>
                  <a:outerShdw blurRad="38100" dist="38100" dir="2700000" algn="tl">
                    <a:srgbClr val="C0C0C0"/>
                  </a:outerShdw>
                </a:effectLst>
              </a:rPr>
              <a:t>eutrino</a:t>
            </a:r>
            <a:r>
              <a:rPr lang="en-US" b="1" dirty="0" smtClean="0">
                <a:effectLst>
                  <a:outerShdw blurRad="38100" dist="38100" dir="2700000" algn="tl">
                    <a:srgbClr val="C0C0C0"/>
                  </a:outerShdw>
                </a:effectLst>
              </a:rPr>
              <a:t/>
            </a:r>
            <a:br>
              <a:rPr lang="en-US" b="1" dirty="0" smtClean="0">
                <a:effectLst>
                  <a:outerShdw blurRad="38100" dist="38100" dir="2700000" algn="tl">
                    <a:srgbClr val="C0C0C0"/>
                  </a:outerShdw>
                </a:effectLst>
              </a:rPr>
            </a:br>
            <a:r>
              <a:rPr lang="en-US" b="1" dirty="0" smtClean="0">
                <a:solidFill>
                  <a:srgbClr val="287B98"/>
                </a:solidFill>
                <a:effectLst>
                  <a:outerShdw blurRad="38100" dist="38100" dir="2700000" algn="tl">
                    <a:srgbClr val="C0C0C0"/>
                  </a:outerShdw>
                </a:effectLst>
              </a:rPr>
              <a:t>based on </a:t>
            </a:r>
            <a:r>
              <a:rPr lang="en-US" b="1" dirty="0" smtClean="0">
                <a:effectLst>
                  <a:outerShdw blurRad="38100" dist="38100" dir="2700000" algn="tl">
                    <a:srgbClr val="C0C0C0"/>
                  </a:outerShdw>
                </a:effectLst>
              </a:rPr>
              <a:t>S</a:t>
            </a:r>
            <a:r>
              <a:rPr lang="en-US" b="1" dirty="0" smtClean="0">
                <a:solidFill>
                  <a:srgbClr val="287B98"/>
                </a:solidFill>
                <a:effectLst>
                  <a:outerShdw blurRad="38100" dist="38100" dir="2700000" algn="tl">
                    <a:srgbClr val="C0C0C0"/>
                  </a:outerShdw>
                </a:effectLst>
              </a:rPr>
              <a:t>olid-state</a:t>
            </a:r>
            <a:r>
              <a:rPr lang="en-US" b="1" dirty="0" smtClean="0">
                <a:effectLst>
                  <a:outerShdw blurRad="38100" dist="38100" dir="2700000" algn="tl">
                    <a:srgbClr val="C0C0C0"/>
                  </a:outerShdw>
                </a:effectLst>
              </a:rPr>
              <a:t> S</a:t>
            </a:r>
            <a:r>
              <a:rPr lang="en-US" b="1" dirty="0" smtClean="0">
                <a:solidFill>
                  <a:srgbClr val="287B98"/>
                </a:solidFill>
                <a:effectLst>
                  <a:outerShdw blurRad="38100" dist="38100" dir="2700000" algn="tl">
                    <a:srgbClr val="C0C0C0"/>
                  </a:outerShdw>
                </a:effectLst>
              </a:rPr>
              <a:t>cintillator</a:t>
            </a:r>
            <a:r>
              <a:rPr lang="en-US" sz="5400" b="1" dirty="0" smtClean="0">
                <a:effectLst>
                  <a:outerShdw blurRad="38100" dist="38100" dir="2700000" algn="tl">
                    <a:srgbClr val="C0C0C0"/>
                  </a:outerShdw>
                </a:effectLst>
                <a:latin typeface="Comic Sans MS" pitchFamily="66" charset="0"/>
              </a:rPr>
              <a:t/>
            </a:r>
            <a:br>
              <a:rPr lang="en-US" sz="5400" b="1" dirty="0" smtClean="0">
                <a:effectLst>
                  <a:outerShdw blurRad="38100" dist="38100" dir="2700000" algn="tl">
                    <a:srgbClr val="C0C0C0"/>
                  </a:outerShdw>
                </a:effectLst>
                <a:latin typeface="Comic Sans MS" pitchFamily="66" charset="0"/>
              </a:rPr>
            </a:br>
            <a:r>
              <a:rPr lang="en-US" sz="5400" b="1" dirty="0" smtClean="0">
                <a:effectLst>
                  <a:outerShdw blurRad="38100" dist="38100" dir="2700000" algn="tl">
                    <a:srgbClr val="C0C0C0"/>
                  </a:outerShdw>
                </a:effectLst>
                <a:latin typeface="Comic Sans MS" pitchFamily="66" charset="0"/>
              </a:rPr>
              <a:t/>
            </a:r>
            <a:br>
              <a:rPr lang="en-US" sz="5400" b="1" dirty="0" smtClean="0">
                <a:effectLst>
                  <a:outerShdw blurRad="38100" dist="38100" dir="2700000" algn="tl">
                    <a:srgbClr val="C0C0C0"/>
                  </a:outerShdw>
                </a:effectLst>
                <a:latin typeface="Comic Sans MS" pitchFamily="66" charset="0"/>
              </a:rPr>
            </a:br>
            <a:endParaRPr lang="ru-RU" sz="5400" b="1" i="1" dirty="0" smtClean="0">
              <a:effectLst>
                <a:outerShdw blurRad="38100" dist="38100" dir="2700000" algn="tl">
                  <a:srgbClr val="C0C0C0"/>
                </a:outerShdw>
              </a:effectLst>
              <a:latin typeface="Comic Sans MS" pitchFamily="66" charset="0"/>
            </a:endParaRPr>
          </a:p>
        </p:txBody>
      </p:sp>
      <p:sp>
        <p:nvSpPr>
          <p:cNvPr id="2053" name="Text Box 18"/>
          <p:cNvSpPr txBox="1">
            <a:spLocks noChangeArrowheads="1"/>
          </p:cNvSpPr>
          <p:nvPr/>
        </p:nvSpPr>
        <p:spPr bwMode="auto">
          <a:xfrm>
            <a:off x="4022725" y="-58738"/>
            <a:ext cx="4968027" cy="707886"/>
          </a:xfrm>
          <a:prstGeom prst="rect">
            <a:avLst/>
          </a:prstGeom>
          <a:noFill/>
          <a:ln w="9525">
            <a:noFill/>
            <a:miter lim="800000"/>
            <a:headEnd/>
            <a:tailEnd/>
          </a:ln>
        </p:spPr>
        <p:txBody>
          <a:bodyPr wrap="none">
            <a:spAutoFit/>
          </a:bodyPr>
          <a:lstStyle/>
          <a:p>
            <a:pPr algn="ctr" fontAlgn="base">
              <a:spcBef>
                <a:spcPct val="0"/>
              </a:spcBef>
              <a:spcAft>
                <a:spcPct val="0"/>
              </a:spcAft>
            </a:pPr>
            <a:r>
              <a:rPr lang="en-US" sz="2000" b="1" dirty="0" smtClean="0">
                <a:solidFill>
                  <a:srgbClr val="FFFFFF"/>
                </a:solidFill>
                <a:latin typeface="Comic Sans MS" pitchFamily="66" charset="0"/>
              </a:rPr>
              <a:t>M. </a:t>
            </a:r>
            <a:r>
              <a:rPr lang="en-US" sz="2000" b="1" dirty="0" err="1" smtClean="0">
                <a:solidFill>
                  <a:srgbClr val="FFFFFF"/>
                </a:solidFill>
                <a:latin typeface="Comic Sans MS" pitchFamily="66" charset="0"/>
              </a:rPr>
              <a:t>Fomina</a:t>
            </a:r>
            <a:r>
              <a:rPr lang="en-US" sz="2000" b="1" dirty="0" smtClean="0">
                <a:solidFill>
                  <a:srgbClr val="FFFFFF"/>
                </a:solidFill>
                <a:latin typeface="Comic Sans MS" pitchFamily="66" charset="0"/>
              </a:rPr>
              <a:t> </a:t>
            </a:r>
            <a:r>
              <a:rPr lang="ru-RU" sz="2000" b="1" dirty="0" smtClean="0">
                <a:solidFill>
                  <a:srgbClr val="FFFFFF"/>
                </a:solidFill>
                <a:latin typeface="Comic Sans MS" pitchFamily="66" charset="0"/>
              </a:rPr>
              <a:t>(</a:t>
            </a:r>
            <a:r>
              <a:rPr lang="en-US" sz="2000" b="1" dirty="0">
                <a:solidFill>
                  <a:srgbClr val="FFFFFF"/>
                </a:solidFill>
                <a:latin typeface="Comic Sans MS" pitchFamily="66" charset="0"/>
              </a:rPr>
              <a:t>DLNP JINR</a:t>
            </a:r>
            <a:r>
              <a:rPr lang="ru-RU" sz="2000" b="1" dirty="0">
                <a:solidFill>
                  <a:srgbClr val="FFFFFF"/>
                </a:solidFill>
                <a:latin typeface="Comic Sans MS" pitchFamily="66" charset="0"/>
              </a:rPr>
              <a:t>, </a:t>
            </a:r>
            <a:r>
              <a:rPr lang="en-US" sz="2000" b="1" dirty="0" err="1">
                <a:solidFill>
                  <a:srgbClr val="FFFFFF"/>
                </a:solidFill>
                <a:latin typeface="Comic Sans MS" pitchFamily="66" charset="0"/>
              </a:rPr>
              <a:t>Dubna</a:t>
            </a:r>
            <a:r>
              <a:rPr lang="ru-RU" sz="2000" b="1" dirty="0" smtClean="0">
                <a:solidFill>
                  <a:srgbClr val="FFFFFF"/>
                </a:solidFill>
                <a:latin typeface="Comic Sans MS" pitchFamily="66" charset="0"/>
              </a:rPr>
              <a:t>)</a:t>
            </a:r>
          </a:p>
          <a:p>
            <a:pPr algn="ctr" fontAlgn="base">
              <a:spcBef>
                <a:spcPct val="0"/>
              </a:spcBef>
              <a:spcAft>
                <a:spcPct val="0"/>
              </a:spcAft>
            </a:pPr>
            <a:r>
              <a:rPr lang="en-US" sz="2000" b="1" dirty="0">
                <a:solidFill>
                  <a:srgbClr val="FFFFFF"/>
                </a:solidFill>
                <a:latin typeface="Comic Sans MS" pitchFamily="66" charset="0"/>
              </a:rPr>
              <a:t>o</a:t>
            </a:r>
            <a:r>
              <a:rPr lang="en-US" sz="2000" b="1" dirty="0" smtClean="0">
                <a:solidFill>
                  <a:srgbClr val="FFFFFF"/>
                </a:solidFill>
                <a:latin typeface="Comic Sans MS" pitchFamily="66" charset="0"/>
              </a:rPr>
              <a:t>n behalf of the DANSS collaboration</a:t>
            </a:r>
            <a:endParaRPr lang="ru-RU" sz="2000" b="1" dirty="0">
              <a:solidFill>
                <a:srgbClr val="FFFFFF"/>
              </a:solidFill>
              <a:latin typeface="Comic Sans MS" pitchFamily="66" charset="0"/>
            </a:endParaRPr>
          </a:p>
        </p:txBody>
      </p:sp>
    </p:spTree>
    <p:extLst>
      <p:ext uri="{BB962C8B-B14F-4D97-AF65-F5344CB8AC3E}">
        <p14:creationId xmlns="" xmlns:p14="http://schemas.microsoft.com/office/powerpoint/2010/main" val="4147221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106"/>
                                        </p:tgtEl>
                                      </p:cBhvr>
                                    </p:animEffect>
                                    <p:set>
                                      <p:cBhvr>
                                        <p:cTn id="7" dur="1" fill="hold">
                                          <p:stCondLst>
                                            <p:cond delay="499"/>
                                          </p:stCondLst>
                                        </p:cTn>
                                        <p:tgtEl>
                                          <p:spTgt spid="410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1"/>
          <p:cNvGraphicFramePr>
            <a:graphicFrameLocks noChangeAspect="1"/>
          </p:cNvGraphicFramePr>
          <p:nvPr>
            <p:extLst>
              <p:ext uri="{D42A27DB-BD31-4B8C-83A1-F6EECF244321}">
                <p14:modId xmlns="" xmlns:p14="http://schemas.microsoft.com/office/powerpoint/2010/main" val="2746735419"/>
              </p:ext>
            </p:extLst>
          </p:nvPr>
        </p:nvGraphicFramePr>
        <p:xfrm>
          <a:off x="1398495" y="375180"/>
          <a:ext cx="6723528" cy="6392174"/>
        </p:xfrm>
        <a:graphic>
          <a:graphicData uri="http://schemas.openxmlformats.org/presentationml/2006/ole">
            <p:oleObj spid="_x0000_s5130" name="Plot" r:id="rId4" imgW="4316400" imgH="4104360" progId="">
              <p:embed/>
            </p:oleObj>
          </a:graphicData>
        </a:graphic>
      </p:graphicFrame>
      <p:sp>
        <p:nvSpPr>
          <p:cNvPr id="3" name="TextBox 2"/>
          <p:cNvSpPr txBox="1"/>
          <p:nvPr/>
        </p:nvSpPr>
        <p:spPr>
          <a:xfrm>
            <a:off x="3646074" y="244551"/>
            <a:ext cx="2430730" cy="369332"/>
          </a:xfrm>
          <a:prstGeom prst="rect">
            <a:avLst/>
          </a:prstGeom>
          <a:noFill/>
        </p:spPr>
        <p:txBody>
          <a:bodyPr wrap="none" rtlCol="0">
            <a:spAutoFit/>
          </a:bodyPr>
          <a:lstStyle/>
          <a:p>
            <a:r>
              <a:rPr lang="en-US" dirty="0" smtClean="0"/>
              <a:t>Height available:   4.1 m</a:t>
            </a:r>
            <a:endParaRPr lang="ru-RU" dirty="0"/>
          </a:p>
        </p:txBody>
      </p:sp>
      <p:sp>
        <p:nvSpPr>
          <p:cNvPr id="4" name="TextBox 3"/>
          <p:cNvSpPr txBox="1"/>
          <p:nvPr/>
        </p:nvSpPr>
        <p:spPr>
          <a:xfrm rot="16200000">
            <a:off x="7499616" y="3278879"/>
            <a:ext cx="1043876" cy="584775"/>
          </a:xfrm>
          <a:prstGeom prst="rect">
            <a:avLst/>
          </a:prstGeom>
          <a:noFill/>
        </p:spPr>
        <p:txBody>
          <a:bodyPr wrap="none" rtlCol="0">
            <a:spAutoFit/>
          </a:bodyPr>
          <a:lstStyle/>
          <a:p>
            <a:r>
              <a:rPr lang="en-US" sz="3200" i="1" dirty="0" smtClean="0"/>
              <a:t>Floor</a:t>
            </a:r>
            <a:endParaRPr lang="ru-RU" sz="3200" i="1" dirty="0"/>
          </a:p>
        </p:txBody>
      </p:sp>
      <p:sp>
        <p:nvSpPr>
          <p:cNvPr id="5" name="TextBox 4"/>
          <p:cNvSpPr txBox="1"/>
          <p:nvPr/>
        </p:nvSpPr>
        <p:spPr>
          <a:xfrm rot="16200000">
            <a:off x="747515" y="3278878"/>
            <a:ext cx="1301959" cy="584775"/>
          </a:xfrm>
          <a:prstGeom prst="rect">
            <a:avLst/>
          </a:prstGeom>
          <a:noFill/>
        </p:spPr>
        <p:txBody>
          <a:bodyPr wrap="none" rtlCol="0">
            <a:spAutoFit/>
          </a:bodyPr>
          <a:lstStyle/>
          <a:p>
            <a:r>
              <a:rPr lang="en-US" sz="3200" i="1" dirty="0" smtClean="0"/>
              <a:t>Ceiling</a:t>
            </a:r>
            <a:endParaRPr lang="ru-RU" sz="3200" i="1" dirty="0"/>
          </a:p>
        </p:txBody>
      </p:sp>
      <p:sp>
        <p:nvSpPr>
          <p:cNvPr id="6" name="TextBox 5"/>
          <p:cNvSpPr txBox="1"/>
          <p:nvPr/>
        </p:nvSpPr>
        <p:spPr>
          <a:xfrm>
            <a:off x="7359193" y="6396335"/>
            <a:ext cx="662361" cy="461665"/>
          </a:xfrm>
          <a:prstGeom prst="rect">
            <a:avLst/>
          </a:prstGeom>
          <a:noFill/>
        </p:spPr>
        <p:txBody>
          <a:bodyPr wrap="none" rtlCol="0">
            <a:spAutoFit/>
          </a:bodyPr>
          <a:lstStyle/>
          <a:p>
            <a:r>
              <a:rPr lang="en-US" sz="2400" b="1" i="1" dirty="0" smtClean="0"/>
              <a:t>L</a:t>
            </a:r>
            <a:r>
              <a:rPr lang="en-US" dirty="0" smtClean="0"/>
              <a:t>,  m</a:t>
            </a:r>
            <a:endParaRPr lang="ru-RU" dirty="0"/>
          </a:p>
        </p:txBody>
      </p:sp>
      <p:sp>
        <p:nvSpPr>
          <p:cNvPr id="7" name="TextBox 6"/>
          <p:cNvSpPr txBox="1"/>
          <p:nvPr/>
        </p:nvSpPr>
        <p:spPr>
          <a:xfrm>
            <a:off x="753035" y="513990"/>
            <a:ext cx="1124026" cy="1015663"/>
          </a:xfrm>
          <a:prstGeom prst="rect">
            <a:avLst/>
          </a:prstGeom>
          <a:noFill/>
        </p:spPr>
        <p:txBody>
          <a:bodyPr wrap="none" rtlCol="0">
            <a:spAutoFit/>
          </a:bodyPr>
          <a:lstStyle/>
          <a:p>
            <a:r>
              <a:rPr lang="en-US" sz="2000" i="1" dirty="0" smtClean="0"/>
              <a:t>Relative </a:t>
            </a:r>
          </a:p>
          <a:p>
            <a:r>
              <a:rPr lang="en-US" sz="2000" i="1" dirty="0" smtClean="0"/>
              <a:t>neutrino </a:t>
            </a:r>
          </a:p>
          <a:p>
            <a:r>
              <a:rPr lang="en-US" sz="2000" i="1" dirty="0" smtClean="0"/>
              <a:t>flux</a:t>
            </a:r>
            <a:endParaRPr lang="ru-RU" sz="2000" i="1" dirty="0"/>
          </a:p>
        </p:txBody>
      </p:sp>
    </p:spTree>
    <p:extLst>
      <p:ext uri="{BB962C8B-B14F-4D97-AF65-F5344CB8AC3E}">
        <p14:creationId xmlns="" xmlns:p14="http://schemas.microsoft.com/office/powerpoint/2010/main" val="12968088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146434" name="Picture 2"/>
          <p:cNvPicPr>
            <a:picLocks noChangeAspect="1" noChangeArrowheads="1"/>
          </p:cNvPicPr>
          <p:nvPr/>
        </p:nvPicPr>
        <p:blipFill>
          <a:blip r:embed="rId3" cstate="print"/>
          <a:srcRect/>
          <a:stretch>
            <a:fillRect/>
          </a:stretch>
        </p:blipFill>
        <p:spPr bwMode="auto">
          <a:xfrm>
            <a:off x="1504950" y="1514475"/>
            <a:ext cx="6134100" cy="382905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4" cstate="print"/>
          <a:tile tx="0" ty="0" sx="100000" sy="100000" flip="none" algn="tl"/>
        </a:blipFill>
        <a:effectLst/>
      </p:bgPr>
    </p:bg>
    <p:spTree>
      <p:nvGrpSpPr>
        <p:cNvPr id="1" name=""/>
        <p:cNvGrpSpPr/>
        <p:nvPr/>
      </p:nvGrpSpPr>
      <p:grpSpPr>
        <a:xfrm>
          <a:off x="0" y="0"/>
          <a:ext cx="0" cy="0"/>
          <a:chOff x="0" y="0"/>
          <a:chExt cx="0" cy="0"/>
        </a:xfrm>
      </p:grpSpPr>
      <p:graphicFrame>
        <p:nvGraphicFramePr>
          <p:cNvPr id="2" name="Объект 1"/>
          <p:cNvGraphicFramePr>
            <a:graphicFrameLocks noChangeAspect="1"/>
          </p:cNvGraphicFramePr>
          <p:nvPr>
            <p:extLst>
              <p:ext uri="{D42A27DB-BD31-4B8C-83A1-F6EECF244321}">
                <p14:modId xmlns="" xmlns:p14="http://schemas.microsoft.com/office/powerpoint/2010/main" val="1590424427"/>
              </p:ext>
            </p:extLst>
          </p:nvPr>
        </p:nvGraphicFramePr>
        <p:xfrm>
          <a:off x="1224321" y="233352"/>
          <a:ext cx="6482763" cy="6367994"/>
        </p:xfrm>
        <a:graphic>
          <a:graphicData uri="http://schemas.openxmlformats.org/presentationml/2006/ole">
            <p:oleObj spid="_x0000_s6153" name="Plot" r:id="rId5" imgW="6098040" imgH="5989680" progId="">
              <p:embed/>
            </p:oleObj>
          </a:graphicData>
        </a:graphic>
      </p:graphicFrame>
      <p:sp>
        <p:nvSpPr>
          <p:cNvPr id="3" name="TextBox 2"/>
          <p:cNvSpPr txBox="1"/>
          <p:nvPr/>
        </p:nvSpPr>
        <p:spPr>
          <a:xfrm>
            <a:off x="6477640" y="5763025"/>
            <a:ext cx="922047" cy="369332"/>
          </a:xfrm>
          <a:prstGeom prst="rect">
            <a:avLst/>
          </a:prstGeom>
          <a:noFill/>
        </p:spPr>
        <p:txBody>
          <a:bodyPr wrap="none" rtlCol="0">
            <a:spAutoFit/>
          </a:bodyPr>
          <a:lstStyle/>
          <a:p>
            <a:r>
              <a:rPr lang="en-US" dirty="0" smtClean="0"/>
              <a:t>Sin</a:t>
            </a:r>
            <a:r>
              <a:rPr lang="en-US" b="1" baseline="30000" dirty="0" smtClean="0"/>
              <a:t>2</a:t>
            </a:r>
            <a:r>
              <a:rPr lang="en-US" dirty="0" smtClean="0"/>
              <a:t>(2</a:t>
            </a:r>
            <a:r>
              <a:rPr lang="en-US" dirty="0" smtClean="0">
                <a:latin typeface="Symbol" panose="05050102010706020507" pitchFamily="18" charset="2"/>
              </a:rPr>
              <a:t>q</a:t>
            </a:r>
            <a:r>
              <a:rPr lang="en-US" dirty="0" smtClean="0"/>
              <a:t>)</a:t>
            </a:r>
            <a:endParaRPr lang="ru-RU" dirty="0"/>
          </a:p>
        </p:txBody>
      </p:sp>
      <p:sp>
        <p:nvSpPr>
          <p:cNvPr id="4" name="TextBox 3"/>
          <p:cNvSpPr txBox="1"/>
          <p:nvPr/>
        </p:nvSpPr>
        <p:spPr>
          <a:xfrm>
            <a:off x="2105425" y="484094"/>
            <a:ext cx="588623" cy="369332"/>
          </a:xfrm>
          <a:prstGeom prst="rect">
            <a:avLst/>
          </a:prstGeom>
          <a:noFill/>
        </p:spPr>
        <p:txBody>
          <a:bodyPr wrap="none" rtlCol="0">
            <a:spAutoFit/>
          </a:bodyPr>
          <a:lstStyle/>
          <a:p>
            <a:r>
              <a:rPr lang="en-US" dirty="0" smtClean="0">
                <a:latin typeface="Symbol" panose="05050102010706020507" pitchFamily="18" charset="2"/>
              </a:rPr>
              <a:t>D</a:t>
            </a:r>
            <a:r>
              <a:rPr lang="en-US" dirty="0" smtClean="0"/>
              <a:t>m</a:t>
            </a:r>
            <a:r>
              <a:rPr lang="en-US" b="1" baseline="30000" dirty="0" smtClean="0"/>
              <a:t>2</a:t>
            </a:r>
            <a:endParaRPr lang="ru-RU" b="1" baseline="30000" dirty="0"/>
          </a:p>
        </p:txBody>
      </p:sp>
    </p:spTree>
    <p:extLst>
      <p:ext uri="{BB962C8B-B14F-4D97-AF65-F5344CB8AC3E}">
        <p14:creationId xmlns="" xmlns:p14="http://schemas.microsoft.com/office/powerpoint/2010/main" val="13711842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1038" y="804864"/>
            <a:ext cx="7886700" cy="2852737"/>
          </a:xfrm>
        </p:spPr>
        <p:txBody>
          <a:bodyPr/>
          <a:lstStyle/>
          <a:p>
            <a:pPr algn="ctr"/>
            <a:r>
              <a:rPr lang="ru-RU" dirty="0" smtClean="0"/>
              <a:t>Спасибо за внимание</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899592" y="332656"/>
            <a:ext cx="7320480" cy="54903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2" name="Рисунок 3"/>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03394" y="2393420"/>
            <a:ext cx="4415422" cy="2830514"/>
          </a:xfrm>
          <a:prstGeom prst="rect">
            <a:avLst/>
          </a:prstGeom>
          <a:noFill/>
          <a:ln>
            <a:noFill/>
          </a:ln>
        </p:spPr>
      </p:pic>
      <p:pic>
        <p:nvPicPr>
          <p:cNvPr id="3" name="Рисунок 2"/>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00" y="2393420"/>
            <a:ext cx="4227194" cy="283051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2" name="Рисунок 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83430" y="1617133"/>
            <a:ext cx="6502399" cy="488473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stretch>
            <a:fillRect/>
          </a:stretch>
        </p:blipFill>
        <p:spPr>
          <a:xfrm>
            <a:off x="0" y="0"/>
            <a:ext cx="9144000" cy="6858001"/>
          </a:xfrm>
          <a:prstGeom prst="rect">
            <a:avLst/>
          </a:prstGeom>
        </p:spPr>
      </p:pic>
      <p:sp>
        <p:nvSpPr>
          <p:cNvPr id="3" name="Заголовок 1"/>
          <p:cNvSpPr txBox="1">
            <a:spLocks/>
          </p:cNvSpPr>
          <p:nvPr/>
        </p:nvSpPr>
        <p:spPr>
          <a:xfrm>
            <a:off x="107504" y="0"/>
            <a:ext cx="8924528" cy="960007"/>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defRPr/>
            </a:pPr>
            <a:r>
              <a:rPr lang="en-US" dirty="0" smtClean="0">
                <a:solidFill>
                  <a:srgbClr val="0070C0"/>
                </a:solidFill>
                <a:effectLst>
                  <a:outerShdw blurRad="38100" dist="38100" dir="2700000" algn="tl">
                    <a:srgbClr val="000000">
                      <a:alpha val="43137"/>
                    </a:srgbClr>
                  </a:outerShdw>
                </a:effectLst>
                <a:latin typeface="Arial Black" panose="020B0A04020102020204" pitchFamily="34" charset="0"/>
              </a:rPr>
              <a:t>DANSS</a:t>
            </a:r>
            <a:r>
              <a:rPr lang="en-US" dirty="0" smtClean="0">
                <a:solidFill>
                  <a:sysClr val="windowText" lastClr="000000"/>
                </a:solidFill>
                <a:latin typeface="Calibri"/>
              </a:rPr>
              <a:t> </a:t>
            </a:r>
            <a:r>
              <a:rPr lang="en-US" sz="3600" dirty="0" smtClean="0">
                <a:solidFill>
                  <a:sysClr val="windowText" lastClr="000000"/>
                </a:solidFill>
                <a:latin typeface="Calibri"/>
              </a:rPr>
              <a:t>:</a:t>
            </a:r>
            <a:r>
              <a:rPr lang="en-US" dirty="0" smtClean="0">
                <a:solidFill>
                  <a:sysClr val="windowText" lastClr="000000"/>
                </a:solidFill>
                <a:latin typeface="Calibri"/>
              </a:rPr>
              <a:t> </a:t>
            </a:r>
            <a:r>
              <a:rPr lang="en-US" sz="3100" b="1" dirty="0" smtClean="0">
                <a:solidFill>
                  <a:sysClr val="windowText" lastClr="000000"/>
                </a:solidFill>
                <a:latin typeface="Calibri"/>
              </a:rPr>
              <a:t>direct detection of the reactor antineutrino </a:t>
            </a:r>
            <a:r>
              <a:rPr lang="en-US" sz="2200" dirty="0" smtClean="0">
                <a:solidFill>
                  <a:sysClr val="windowText" lastClr="000000"/>
                </a:solidFill>
                <a:latin typeface="Calibri"/>
              </a:rPr>
              <a:t/>
            </a:r>
            <a:br>
              <a:rPr lang="en-US" sz="2200" dirty="0" smtClean="0">
                <a:solidFill>
                  <a:sysClr val="windowText" lastClr="000000"/>
                </a:solidFill>
                <a:latin typeface="Calibri"/>
              </a:rPr>
            </a:br>
            <a:r>
              <a:rPr lang="en-US" sz="2200" i="1" dirty="0" smtClean="0">
                <a:solidFill>
                  <a:srgbClr val="0070C0"/>
                </a:solidFill>
                <a:latin typeface="Calibri"/>
              </a:rPr>
              <a:t>(reactor monitoring and search for sterile neutrino oscillations)</a:t>
            </a:r>
            <a:endParaRPr lang="ru-RU" sz="2200" i="1" dirty="0">
              <a:solidFill>
                <a:srgbClr val="0070C0"/>
              </a:solidFill>
              <a:latin typeface="Calibri"/>
            </a:endParaRPr>
          </a:p>
        </p:txBody>
      </p:sp>
      <p:sp>
        <p:nvSpPr>
          <p:cNvPr id="4" name="Прямоугольник 3"/>
          <p:cNvSpPr/>
          <p:nvPr/>
        </p:nvSpPr>
        <p:spPr>
          <a:xfrm rot="759184">
            <a:off x="3947309" y="5238227"/>
            <a:ext cx="1590564" cy="707886"/>
          </a:xfrm>
          <a:prstGeom prst="rect">
            <a:avLst/>
          </a:prstGeom>
          <a:noFill/>
        </p:spPr>
        <p:txBody>
          <a:bodyPr wrap="none" lIns="91440" tIns="45720" rIns="91440" bIns="45720">
            <a:spAutoFit/>
          </a:bodyPr>
          <a:lstStyle/>
          <a:p>
            <a:pPr algn="ctr"/>
            <a:r>
              <a:rPr lang="ru-RU" sz="4000" b="1" dirty="0" smtClean="0">
                <a:ln w="9525">
                  <a:solidFill>
                    <a:srgbClr val="FFFFFF"/>
                  </a:solidFill>
                  <a:prstDash val="solid"/>
                </a:ln>
                <a:solidFill>
                  <a:srgbClr val="FF0000"/>
                </a:solidFill>
                <a:effectLst>
                  <a:outerShdw blurRad="12700" dist="38100" dir="2700000" algn="tl" rotWithShape="0">
                    <a:srgbClr val="FFFFFF">
                      <a:lumMod val="50000"/>
                    </a:srgbClr>
                  </a:outerShdw>
                </a:effectLst>
              </a:rPr>
              <a:t>КАЭС</a:t>
            </a:r>
            <a:endParaRPr lang="ru-RU" sz="4000" b="1" dirty="0">
              <a:ln w="9525">
                <a:solidFill>
                  <a:srgbClr val="FFFFFF"/>
                </a:solidFill>
                <a:prstDash val="solid"/>
              </a:ln>
              <a:solidFill>
                <a:srgbClr val="FF0000"/>
              </a:solidFill>
              <a:effectLst>
                <a:outerShdw blurRad="12700" dist="38100" dir="2700000" algn="tl" rotWithShape="0">
                  <a:srgbClr val="FFFFFF">
                    <a:lumMod val="50000"/>
                  </a:srgbClr>
                </a:outerShdw>
              </a:effectLst>
            </a:endParaRPr>
          </a:p>
        </p:txBody>
      </p:sp>
    </p:spTree>
    <p:extLst>
      <p:ext uri="{BB962C8B-B14F-4D97-AF65-F5344CB8AC3E}">
        <p14:creationId xmlns="" xmlns:p14="http://schemas.microsoft.com/office/powerpoint/2010/main" val="10867342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26611" y="607343"/>
            <a:ext cx="4880119" cy="525658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mc:AlternateContent xmlns:mc="http://schemas.openxmlformats.org/markup-compatibility/2006">
        <mc:Choice xmlns="" xmlns:a14="http://schemas.microsoft.com/office/drawing/2010/main" Requires="a14">
          <p:sp>
            <p:nvSpPr>
              <p:cNvPr id="13" name="Espace réservé du contenu 2"/>
              <p:cNvSpPr txBox="1">
                <a:spLocks/>
              </p:cNvSpPr>
              <p:nvPr/>
            </p:nvSpPr>
            <p:spPr bwMode="auto">
              <a:xfrm>
                <a:off x="4980806" y="960007"/>
                <a:ext cx="4032448" cy="340509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baseline="0">
                    <a:solidFill>
                      <a:schemeClr val="tx1"/>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har char="–"/>
                  <a:defRPr sz="2000">
                    <a:solidFill>
                      <a:schemeClr val="tx1"/>
                    </a:solidFill>
                    <a:latin typeface="Calibri" pitchFamily="34" charset="0"/>
                    <a:cs typeface="Calibri" pitchFamily="34" charset="0"/>
                  </a:defRPr>
                </a:lvl2pPr>
                <a:lvl3pPr marL="1143000" indent="-228600" algn="l" rtl="0" eaLnBrk="1" fontAlgn="base" hangingPunct="1">
                  <a:spcBef>
                    <a:spcPct val="20000"/>
                  </a:spcBef>
                  <a:spcAft>
                    <a:spcPct val="0"/>
                  </a:spcAft>
                  <a:buChar char="•"/>
                  <a:defRPr sz="1600">
                    <a:solidFill>
                      <a:schemeClr val="tx1"/>
                    </a:solidFill>
                    <a:latin typeface="Calibri" pitchFamily="34" charset="0"/>
                    <a:cs typeface="Calibri" pitchFamily="34" charset="0"/>
                  </a:defRPr>
                </a:lvl3pPr>
                <a:lvl4pPr marL="1600200" indent="-228600" algn="l" rtl="0" eaLnBrk="1" fontAlgn="base" hangingPunct="1">
                  <a:spcBef>
                    <a:spcPct val="20000"/>
                  </a:spcBef>
                  <a:spcAft>
                    <a:spcPct val="0"/>
                  </a:spcAft>
                  <a:buChar char="–"/>
                  <a:defRPr sz="1400">
                    <a:solidFill>
                      <a:schemeClr val="tx1"/>
                    </a:solidFill>
                    <a:latin typeface="Calibri" pitchFamily="34" charset="0"/>
                    <a:cs typeface="Calibri" pitchFamily="34" charset="0"/>
                  </a:defRPr>
                </a:lvl4pPr>
                <a:lvl5pPr marL="2057400" indent="-228600" algn="l" rtl="0" eaLnBrk="1" fontAlgn="base" hangingPunct="1">
                  <a:spcBef>
                    <a:spcPct val="20000"/>
                  </a:spcBef>
                  <a:spcAft>
                    <a:spcPct val="0"/>
                  </a:spcAft>
                  <a:buChar char="»"/>
                  <a:defRPr sz="1200">
                    <a:solidFill>
                      <a:schemeClr val="tx1"/>
                    </a:solidFill>
                    <a:latin typeface="Calibri" pitchFamily="34" charset="0"/>
                    <a:cs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eaLnBrk="0" hangingPunct="0">
                  <a:buFontTx/>
                  <a:buNone/>
                  <a:defRPr/>
                </a:pPr>
                <a:r>
                  <a:rPr lang="fr-FR" sz="1800" b="1" u="sng" kern="0" dirty="0" smtClean="0">
                    <a:solidFill>
                      <a:srgbClr val="000000"/>
                    </a:solidFill>
                    <a:latin typeface="Arial" panose="020B0604020202020204" pitchFamily="34" charset="0"/>
                    <a:cs typeface="Arial" panose="020B0604020202020204" pitchFamily="34" charset="0"/>
                  </a:rPr>
                  <a:t>DANSS features:</a:t>
                </a:r>
              </a:p>
              <a:p>
                <a:pPr eaLnBrk="0" hangingPunct="0">
                  <a:defRPr/>
                </a:pPr>
                <a:r>
                  <a:rPr lang="fr-FR" sz="1800" kern="0" dirty="0" smtClean="0">
                    <a:solidFill>
                      <a:srgbClr val="000000"/>
                    </a:solidFill>
                    <a:latin typeface="Arial" panose="020B0604020202020204" pitchFamily="34" charset="0"/>
                    <a:cs typeface="Arial" panose="020B0604020202020204" pitchFamily="34" charset="0"/>
                  </a:rPr>
                  <a:t>Segmented "XY" plastic scintillator  (1 m</a:t>
                </a:r>
                <a:r>
                  <a:rPr lang="fr-FR" sz="1800" kern="0" baseline="30000" dirty="0" smtClean="0">
                    <a:solidFill>
                      <a:srgbClr val="000000"/>
                    </a:solidFill>
                    <a:latin typeface="Arial" panose="020B0604020202020204" pitchFamily="34" charset="0"/>
                    <a:cs typeface="Arial" panose="020B0604020202020204" pitchFamily="34" charset="0"/>
                  </a:rPr>
                  <a:t>3</a:t>
                </a:r>
                <a:r>
                  <a:rPr lang="fr-FR" sz="1800" kern="0" dirty="0" smtClean="0">
                    <a:solidFill>
                      <a:srgbClr val="000000"/>
                    </a:solidFill>
                    <a:latin typeface="Arial" panose="020B0604020202020204" pitchFamily="34" charset="0"/>
                    <a:cs typeface="Arial" panose="020B0604020202020204" pitchFamily="34" charset="0"/>
                  </a:rPr>
                  <a:t> )</a:t>
                </a:r>
                <a:r>
                  <a:rPr lang="fr-FR" sz="1800" kern="0" dirty="0">
                    <a:solidFill>
                      <a:srgbClr val="000000"/>
                    </a:solidFill>
                    <a:latin typeface="Arial" panose="020B0604020202020204" pitchFamily="34" charset="0"/>
                    <a:cs typeface="Arial" panose="020B0604020202020204" pitchFamily="34" charset="0"/>
                  </a:rPr>
                  <a:t> </a:t>
                </a:r>
                <a:r>
                  <a:rPr lang="fr-FR" sz="1800" kern="0" dirty="0" smtClean="0">
                    <a:solidFill>
                      <a:srgbClr val="000000"/>
                    </a:solidFill>
                    <a:latin typeface="Arial" panose="020B0604020202020204" pitchFamily="34" charset="0"/>
                    <a:cs typeface="Arial" panose="020B0604020202020204" pitchFamily="34" charset="0"/>
                  </a:rPr>
                  <a:t>close to the core of the Kalinin </a:t>
                </a:r>
                <a:r>
                  <a:rPr lang="fr-FR" sz="1800" kern="0" dirty="0">
                    <a:solidFill>
                      <a:srgbClr val="000000"/>
                    </a:solidFill>
                    <a:latin typeface="Arial" panose="020B0604020202020204" pitchFamily="34" charset="0"/>
                    <a:cs typeface="Arial" panose="020B0604020202020204" pitchFamily="34" charset="0"/>
                  </a:rPr>
                  <a:t>NPP </a:t>
                </a:r>
                <a:r>
                  <a:rPr lang="fr-FR" sz="1800" kern="0" dirty="0" smtClean="0">
                    <a:solidFill>
                      <a:srgbClr val="000000"/>
                    </a:solidFill>
                    <a:latin typeface="Arial" panose="020B0604020202020204" pitchFamily="34" charset="0"/>
                    <a:cs typeface="Arial" panose="020B0604020202020204" pitchFamily="34" charset="0"/>
                  </a:rPr>
                  <a:t>reactor #4</a:t>
                </a:r>
              </a:p>
              <a:p>
                <a:pPr eaLnBrk="0" hangingPunct="0">
                  <a:defRPr/>
                </a:pPr>
                <a:r>
                  <a:rPr lang="fr-FR" sz="1800" kern="0" dirty="0" smtClean="0">
                    <a:solidFill>
                      <a:srgbClr val="000000"/>
                    </a:solidFill>
                    <a:latin typeface="Arial" panose="020B0604020202020204" pitchFamily="34" charset="0"/>
                    <a:cs typeface="Arial" panose="020B0604020202020204" pitchFamily="34" charset="0"/>
                  </a:rPr>
                  <a:t>Overburden </a:t>
                </a:r>
                <a14:m>
                  <m:oMath xmlns:m="http://schemas.openxmlformats.org/officeDocument/2006/math">
                    <m:r>
                      <a:rPr lang="fr-FR" sz="1800" i="1" kern="0">
                        <a:solidFill>
                          <a:srgbClr val="000000"/>
                        </a:solidFill>
                        <a:latin typeface="Cambria Math"/>
                        <a:ea typeface="Cambria Math"/>
                      </a:rPr>
                      <m:t>~ </m:t>
                    </m:r>
                  </m:oMath>
                </a14:m>
                <a:r>
                  <a:rPr lang="fr-FR" sz="1800" kern="0" dirty="0" smtClean="0">
                    <a:solidFill>
                      <a:srgbClr val="000000"/>
                    </a:solidFill>
                    <a:latin typeface="Arial" panose="020B0604020202020204" pitchFamily="34" charset="0"/>
                    <a:cs typeface="Arial" panose="020B0604020202020204" pitchFamily="34" charset="0"/>
                  </a:rPr>
                  <a:t>50 m w.e. (reactor cauldron, cooling pond, concrete)</a:t>
                </a:r>
              </a:p>
              <a:p>
                <a:pPr eaLnBrk="0" hangingPunct="0">
                  <a:defRPr/>
                </a:pPr>
                <a:r>
                  <a:rPr lang="fr-FR" sz="1800" kern="0" dirty="0" smtClean="0">
                    <a:solidFill>
                      <a:srgbClr val="000000"/>
                    </a:solidFill>
                    <a:latin typeface="Arial" panose="020B0604020202020204" pitchFamily="34" charset="0"/>
                    <a:cs typeface="Arial" panose="020B0604020202020204" pitchFamily="34" charset="0"/>
                  </a:rPr>
                  <a:t>3D-information about each event</a:t>
                </a:r>
              </a:p>
              <a:p>
                <a:pPr eaLnBrk="0" hangingPunct="0">
                  <a:defRPr/>
                </a:pPr>
                <a:r>
                  <a:rPr lang="fr-FR" sz="1800" kern="0" dirty="0">
                    <a:solidFill>
                      <a:srgbClr val="000000"/>
                    </a:solidFill>
                    <a:latin typeface="Arial" panose="020B0604020202020204" pitchFamily="34" charset="0"/>
                    <a:cs typeface="Arial" panose="020B0604020202020204" pitchFamily="34" charset="0"/>
                  </a:rPr>
                  <a:t>IBD count rate  </a:t>
                </a:r>
                <a14:m>
                  <m:oMath xmlns:m="http://schemas.openxmlformats.org/officeDocument/2006/math">
                    <m:r>
                      <a:rPr lang="fr-FR" sz="1800" i="1" kern="0">
                        <a:solidFill>
                          <a:srgbClr val="000000"/>
                        </a:solidFill>
                        <a:latin typeface="Cambria Math"/>
                        <a:ea typeface="Cambria Math"/>
                      </a:rPr>
                      <m:t>~</m:t>
                    </m:r>
                    <m:sSup>
                      <m:sSupPr>
                        <m:ctrlPr>
                          <a:rPr lang="fr-FR" sz="1800" i="1" kern="0">
                            <a:solidFill>
                              <a:srgbClr val="000000"/>
                            </a:solidFill>
                            <a:latin typeface="Cambria Math" panose="02040503050406030204" pitchFamily="18" charset="0"/>
                            <a:ea typeface="Cambria Math"/>
                          </a:rPr>
                        </m:ctrlPr>
                      </m:sSupPr>
                      <m:e>
                        <m:r>
                          <a:rPr lang="fr-FR" sz="1800" i="1" kern="0">
                            <a:solidFill>
                              <a:srgbClr val="000000"/>
                            </a:solidFill>
                            <a:latin typeface="Cambria Math"/>
                            <a:ea typeface="Cambria Math"/>
                          </a:rPr>
                          <m:t>10</m:t>
                        </m:r>
                      </m:e>
                      <m:sup>
                        <m:r>
                          <a:rPr lang="fr-FR" sz="1800" i="1" kern="0">
                            <a:solidFill>
                              <a:srgbClr val="000000"/>
                            </a:solidFill>
                            <a:latin typeface="Cambria Math"/>
                            <a:ea typeface="Cambria Math"/>
                          </a:rPr>
                          <m:t>4</m:t>
                        </m:r>
                      </m:sup>
                    </m:sSup>
                    <m:r>
                      <a:rPr lang="fr-FR" sz="1800" i="1" kern="0">
                        <a:solidFill>
                          <a:srgbClr val="000000"/>
                        </a:solidFill>
                        <a:latin typeface="Cambria Math"/>
                        <a:ea typeface="Cambria Math"/>
                      </a:rPr>
                      <m:t> </m:t>
                    </m:r>
                    <m:acc>
                      <m:accPr>
                        <m:chr m:val="̅"/>
                        <m:ctrlPr>
                          <a:rPr lang="fr-FR" sz="1800" i="1" kern="0">
                            <a:solidFill>
                              <a:srgbClr val="000000"/>
                            </a:solidFill>
                            <a:latin typeface="Cambria Math" panose="02040503050406030204" pitchFamily="18" charset="0"/>
                            <a:ea typeface="Cambria Math"/>
                          </a:rPr>
                        </m:ctrlPr>
                      </m:accPr>
                      <m:e>
                        <m:sSub>
                          <m:sSubPr>
                            <m:ctrlPr>
                              <a:rPr lang="fr-FR" sz="1800" i="1" kern="0">
                                <a:solidFill>
                                  <a:srgbClr val="000000"/>
                                </a:solidFill>
                                <a:latin typeface="Cambria Math" panose="02040503050406030204" pitchFamily="18" charset="0"/>
                                <a:ea typeface="Cambria Math"/>
                              </a:rPr>
                            </m:ctrlPr>
                          </m:sSubPr>
                          <m:e>
                            <m:r>
                              <a:rPr lang="fr-FR" sz="1800" i="1" kern="0">
                                <a:solidFill>
                                  <a:srgbClr val="000000"/>
                                </a:solidFill>
                                <a:latin typeface="Cambria Math"/>
                                <a:ea typeface="Cambria Math"/>
                              </a:rPr>
                              <m:t>𝜈</m:t>
                            </m:r>
                          </m:e>
                          <m:sub>
                            <m:r>
                              <a:rPr lang="fr-FR" sz="1800" i="1" kern="0">
                                <a:solidFill>
                                  <a:srgbClr val="000000"/>
                                </a:solidFill>
                                <a:latin typeface="Cambria Math"/>
                                <a:ea typeface="Cambria Math"/>
                              </a:rPr>
                              <m:t>𝑒</m:t>
                            </m:r>
                          </m:sub>
                        </m:sSub>
                      </m:e>
                    </m:acc>
                  </m:oMath>
                </a14:m>
                <a:r>
                  <a:rPr lang="fr-FR" sz="1800" kern="0" dirty="0">
                    <a:solidFill>
                      <a:srgbClr val="000000"/>
                    </a:solidFill>
                    <a:latin typeface="Arial" panose="020B0604020202020204" pitchFamily="34" charset="0"/>
                    <a:cs typeface="Arial" panose="020B0604020202020204" pitchFamily="34" charset="0"/>
                  </a:rPr>
                  <a:t> / day;    </a:t>
                </a:r>
                <a:r>
                  <a:rPr lang="fr-FR" sz="1800" kern="0" dirty="0" smtClean="0">
                    <a:solidFill>
                      <a:srgbClr val="000000"/>
                    </a:solidFill>
                    <a:latin typeface="Arial" panose="020B0604020202020204" pitchFamily="34" charset="0"/>
                    <a:cs typeface="Arial" panose="020B0604020202020204" pitchFamily="34" charset="0"/>
                  </a:rPr>
                  <a:t>     Signal / Background ≥ 100</a:t>
                </a:r>
                <a:endParaRPr lang="fr-FR" sz="1800" kern="0" dirty="0">
                  <a:solidFill>
                    <a:srgbClr val="000000"/>
                  </a:solidFill>
                  <a:latin typeface="Arial" panose="020B0604020202020204" pitchFamily="34" charset="0"/>
                  <a:cs typeface="Arial" panose="020B0604020202020204" pitchFamily="34" charset="0"/>
                </a:endParaRPr>
              </a:p>
              <a:p>
                <a:pPr eaLnBrk="0" hangingPunct="0">
                  <a:defRPr/>
                </a:pPr>
                <a:r>
                  <a:rPr lang="fr-FR" sz="1800" kern="0" dirty="0" smtClean="0">
                    <a:solidFill>
                      <a:srgbClr val="000000"/>
                    </a:solidFill>
                    <a:latin typeface="Arial" panose="020B0604020202020204" pitchFamily="34" charset="0"/>
                    <a:cs typeface="Arial" panose="020B0604020202020204" pitchFamily="34" charset="0"/>
                  </a:rPr>
                  <a:t>On-line </a:t>
                </a:r>
                <a:r>
                  <a:rPr lang="fr-FR" sz="1800" kern="0" dirty="0">
                    <a:solidFill>
                      <a:srgbClr val="000000"/>
                    </a:solidFill>
                    <a:latin typeface="Arial" panose="020B0604020202020204" pitchFamily="34" charset="0"/>
                    <a:cs typeface="Arial" panose="020B0604020202020204" pitchFamily="34" charset="0"/>
                  </a:rPr>
                  <a:t>lifting </a:t>
                </a:r>
                <a:r>
                  <a:rPr lang="fr-FR" sz="1800" kern="0" dirty="0" smtClean="0">
                    <a:solidFill>
                      <a:srgbClr val="000000"/>
                    </a:solidFill>
                    <a:latin typeface="Arial" panose="020B0604020202020204" pitchFamily="34" charset="0"/>
                    <a:cs typeface="Arial" panose="020B0604020202020204" pitchFamily="34" charset="0"/>
                  </a:rPr>
                  <a:t>platform  	=&gt;   movable distance </a:t>
                </a:r>
                <a:r>
                  <a:rPr lang="en-US" sz="1800" kern="0" dirty="0" smtClean="0">
                    <a:solidFill>
                      <a:srgbClr val="000000"/>
                    </a:solidFill>
                    <a:latin typeface="Arial" panose="020B0604020202020204" pitchFamily="34" charset="0"/>
                    <a:cs typeface="Arial" panose="020B0604020202020204" pitchFamily="34" charset="0"/>
                  </a:rPr>
                  <a:t>(</a:t>
                </a:r>
                <a:r>
                  <a:rPr lang="fr-FR" sz="1800" kern="0" dirty="0" smtClean="0">
                    <a:solidFill>
                      <a:srgbClr val="000000"/>
                    </a:solidFill>
                    <a:latin typeface="Arial" panose="020B0604020202020204" pitchFamily="34" charset="0"/>
                    <a:cs typeface="Arial" panose="020B0604020202020204" pitchFamily="34" charset="0"/>
                  </a:rPr>
                  <a:t>L=</a:t>
                </a:r>
                <a:r>
                  <a:rPr lang="ru-RU" sz="1800" kern="0" dirty="0" smtClean="0">
                    <a:solidFill>
                      <a:srgbClr val="000000"/>
                    </a:solidFill>
                    <a:latin typeface="Arial" panose="020B0604020202020204" pitchFamily="34" charset="0"/>
                    <a:cs typeface="Arial" panose="020B0604020202020204" pitchFamily="34" charset="0"/>
                  </a:rPr>
                  <a:t>10 </a:t>
                </a:r>
                <a:r>
                  <a:rPr lang="fr-FR" sz="1800" kern="0" dirty="0" smtClean="0">
                    <a:solidFill>
                      <a:srgbClr val="000000"/>
                    </a:solidFill>
                    <a:latin typeface="Arial" panose="020B0604020202020204" pitchFamily="34" charset="0"/>
                    <a:cs typeface="Arial" panose="020B0604020202020204" pitchFamily="34" charset="0"/>
                  </a:rPr>
                  <a:t>–12 m)</a:t>
                </a:r>
              </a:p>
            </p:txBody>
          </p:sp>
        </mc:Choice>
        <mc:Fallback>
          <p:sp>
            <p:nvSpPr>
              <p:cNvPr id="13" name="Espace réservé du contenu 2"/>
              <p:cNvSpPr txBox="1">
                <a:spLocks noRot="1" noChangeAspect="1" noMove="1" noResize="1" noEditPoints="1" noAdjustHandles="1" noChangeArrowheads="1" noChangeShapeType="1" noTextEdit="1"/>
              </p:cNvSpPr>
              <p:nvPr/>
            </p:nvSpPr>
            <p:spPr bwMode="auto">
              <a:xfrm>
                <a:off x="4980806" y="960007"/>
                <a:ext cx="4032448" cy="3405097"/>
              </a:xfrm>
              <a:prstGeom prst="rect">
                <a:avLst/>
              </a:prstGeom>
              <a:blipFill rotWithShape="0">
                <a:blip r:embed="rId5" cstate="print"/>
                <a:stretch>
                  <a:fillRect l="-906" t="-894" r="-4079" b="-2147"/>
                </a:stretch>
              </a:blip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sp>
        <p:nvSpPr>
          <p:cNvPr id="20" name="Espace réservé du contenu 2"/>
          <p:cNvSpPr txBox="1">
            <a:spLocks/>
          </p:cNvSpPr>
          <p:nvPr/>
        </p:nvSpPr>
        <p:spPr bwMode="auto">
          <a:xfrm>
            <a:off x="4943401" y="4432688"/>
            <a:ext cx="4111232" cy="23042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baseline="0">
                <a:solidFill>
                  <a:schemeClr val="tx1"/>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har char="–"/>
              <a:defRPr sz="2000">
                <a:solidFill>
                  <a:schemeClr val="tx1"/>
                </a:solidFill>
                <a:latin typeface="Calibri" pitchFamily="34" charset="0"/>
                <a:cs typeface="Calibri" pitchFamily="34" charset="0"/>
              </a:defRPr>
            </a:lvl2pPr>
            <a:lvl3pPr marL="1143000" indent="-228600" algn="l" rtl="0" eaLnBrk="1" fontAlgn="base" hangingPunct="1">
              <a:spcBef>
                <a:spcPct val="20000"/>
              </a:spcBef>
              <a:spcAft>
                <a:spcPct val="0"/>
              </a:spcAft>
              <a:buChar char="•"/>
              <a:defRPr sz="1600">
                <a:solidFill>
                  <a:schemeClr val="tx1"/>
                </a:solidFill>
                <a:latin typeface="Calibri" pitchFamily="34" charset="0"/>
                <a:cs typeface="Calibri" pitchFamily="34" charset="0"/>
              </a:defRPr>
            </a:lvl3pPr>
            <a:lvl4pPr marL="1600200" indent="-228600" algn="l" rtl="0" eaLnBrk="1" fontAlgn="base" hangingPunct="1">
              <a:spcBef>
                <a:spcPct val="20000"/>
              </a:spcBef>
              <a:spcAft>
                <a:spcPct val="0"/>
              </a:spcAft>
              <a:buChar char="–"/>
              <a:defRPr sz="1400">
                <a:solidFill>
                  <a:schemeClr val="tx1"/>
                </a:solidFill>
                <a:latin typeface="Calibri" pitchFamily="34" charset="0"/>
                <a:cs typeface="Calibri" pitchFamily="34" charset="0"/>
              </a:defRPr>
            </a:lvl4pPr>
            <a:lvl5pPr marL="2057400" indent="-228600" algn="l" rtl="0" eaLnBrk="1" fontAlgn="base" hangingPunct="1">
              <a:spcBef>
                <a:spcPct val="20000"/>
              </a:spcBef>
              <a:spcAft>
                <a:spcPct val="0"/>
              </a:spcAft>
              <a:buChar char="»"/>
              <a:defRPr sz="1200">
                <a:solidFill>
                  <a:schemeClr val="tx1"/>
                </a:solidFill>
                <a:latin typeface="Calibri" pitchFamily="34" charset="0"/>
                <a:cs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eaLnBrk="0" hangingPunct="0">
              <a:buFontTx/>
              <a:buNone/>
              <a:defRPr/>
            </a:pPr>
            <a:r>
              <a:rPr lang="fr-FR" sz="1800" b="1" u="sng" kern="0" dirty="0" smtClean="0">
                <a:solidFill>
                  <a:srgbClr val="000000"/>
                </a:solidFill>
                <a:latin typeface="Arial" panose="020B0604020202020204" pitchFamily="34" charset="0"/>
                <a:cs typeface="Arial" panose="020B0604020202020204" pitchFamily="34" charset="0"/>
              </a:rPr>
              <a:t>Timetable:</a:t>
            </a:r>
          </a:p>
          <a:p>
            <a:pPr eaLnBrk="0" hangingPunct="0">
              <a:defRPr/>
            </a:pPr>
            <a:r>
              <a:rPr lang="fr-FR" sz="1800" kern="0" dirty="0" smtClean="0">
                <a:solidFill>
                  <a:srgbClr val="000000"/>
                </a:solidFill>
                <a:latin typeface="Arial" panose="020B0604020202020204" pitchFamily="34" charset="0"/>
                <a:cs typeface="Arial" panose="020B0604020202020204" pitchFamily="34" charset="0"/>
              </a:rPr>
              <a:t>Successful small prototype (DANSSino): </a:t>
            </a:r>
            <a:r>
              <a:rPr lang="fr-FR" sz="1800" kern="0" dirty="0">
                <a:solidFill>
                  <a:srgbClr val="000000"/>
                </a:solidFill>
                <a:latin typeface="Arial" panose="020B0604020202020204" pitchFamily="34" charset="0"/>
                <a:cs typeface="Arial" panose="020B0604020202020204" pitchFamily="34" charset="0"/>
              </a:rPr>
              <a:t>	</a:t>
            </a:r>
            <a:r>
              <a:rPr lang="fr-FR" sz="1800" kern="0" dirty="0" smtClean="0">
                <a:solidFill>
                  <a:srgbClr val="000000"/>
                </a:solidFill>
                <a:latin typeface="Arial" panose="020B0604020202020204" pitchFamily="34" charset="0"/>
                <a:cs typeface="Arial" panose="020B0604020202020204" pitchFamily="34" charset="0"/>
              </a:rPr>
              <a:t>	</a:t>
            </a:r>
            <a:r>
              <a:rPr lang="fr-FR" sz="1800" b="1" kern="0" dirty="0" smtClean="0">
                <a:solidFill>
                  <a:srgbClr val="000000"/>
                </a:solidFill>
                <a:latin typeface="Arial" panose="020B0604020202020204" pitchFamily="34" charset="0"/>
                <a:cs typeface="Arial" panose="020B0604020202020204" pitchFamily="34" charset="0"/>
              </a:rPr>
              <a:t>         2013</a:t>
            </a:r>
          </a:p>
          <a:p>
            <a:pPr eaLnBrk="0" hangingPunct="0">
              <a:defRPr/>
            </a:pPr>
            <a:r>
              <a:rPr lang="fr-FR" sz="1800" kern="0" dirty="0" smtClean="0">
                <a:solidFill>
                  <a:srgbClr val="000000"/>
                </a:solidFill>
                <a:latin typeface="Arial" panose="020B0604020202020204" pitchFamily="34" charset="0"/>
                <a:cs typeface="Arial" panose="020B0604020202020204" pitchFamily="34" charset="0"/>
              </a:rPr>
              <a:t>Mounting and tuning of 	              the lifting system:	         </a:t>
            </a:r>
            <a:r>
              <a:rPr lang="fr-FR" sz="1800" b="1" kern="0" dirty="0" smtClean="0">
                <a:solidFill>
                  <a:srgbClr val="000000"/>
                </a:solidFill>
                <a:latin typeface="Arial" panose="020B0604020202020204" pitchFamily="34" charset="0"/>
                <a:cs typeface="Arial" panose="020B0604020202020204" pitchFamily="34" charset="0"/>
              </a:rPr>
              <a:t>2014</a:t>
            </a:r>
          </a:p>
          <a:p>
            <a:pPr eaLnBrk="0" hangingPunct="0">
              <a:defRPr/>
            </a:pPr>
            <a:r>
              <a:rPr lang="fr-FR" sz="1800" kern="0" dirty="0" smtClean="0">
                <a:solidFill>
                  <a:srgbClr val="000000"/>
                </a:solidFill>
                <a:latin typeface="Arial" panose="020B0604020202020204" pitchFamily="34" charset="0"/>
                <a:cs typeface="Arial" panose="020B0604020202020204" pitchFamily="34" charset="0"/>
              </a:rPr>
              <a:t>Mounting of the detector:       </a:t>
            </a:r>
            <a:r>
              <a:rPr lang="fr-FR" sz="1800" b="1" kern="0" dirty="0" smtClean="0">
                <a:solidFill>
                  <a:srgbClr val="000000"/>
                </a:solidFill>
                <a:latin typeface="Arial" panose="020B0604020202020204" pitchFamily="34" charset="0"/>
                <a:cs typeface="Arial" panose="020B0604020202020204" pitchFamily="34" charset="0"/>
              </a:rPr>
              <a:t>2015</a:t>
            </a:r>
          </a:p>
          <a:p>
            <a:pPr eaLnBrk="0" hangingPunct="0">
              <a:defRPr/>
            </a:pPr>
            <a:r>
              <a:rPr lang="fr-FR" sz="1800" kern="0" dirty="0" smtClean="0">
                <a:solidFill>
                  <a:srgbClr val="000000"/>
                </a:solidFill>
                <a:latin typeface="Arial" panose="020B0604020202020204" pitchFamily="34" charset="0"/>
                <a:cs typeface="Arial" panose="020B0604020202020204" pitchFamily="34" charset="0"/>
              </a:rPr>
              <a:t>Real data-taking:	         </a:t>
            </a:r>
            <a:r>
              <a:rPr lang="fr-FR" sz="1800" b="1" kern="0" dirty="0" smtClean="0">
                <a:solidFill>
                  <a:srgbClr val="000000"/>
                </a:solidFill>
                <a:latin typeface="Arial" panose="020B0604020202020204" pitchFamily="34" charset="0"/>
                <a:cs typeface="Arial" panose="020B0604020202020204" pitchFamily="34" charset="0"/>
              </a:rPr>
              <a:t>2016</a:t>
            </a:r>
            <a:endParaRPr lang="en-US" sz="1800" b="1" kern="0" dirty="0" smtClean="0">
              <a:solidFill>
                <a:srgbClr val="000000"/>
              </a:solidFill>
              <a:latin typeface="Arial" panose="020B0604020202020204" pitchFamily="34" charset="0"/>
              <a:cs typeface="Arial" panose="020B0604020202020204" pitchFamily="34" charset="0"/>
            </a:endParaRPr>
          </a:p>
        </p:txBody>
      </p:sp>
      <p:sp>
        <p:nvSpPr>
          <p:cNvPr id="10" name="Прямоугольная выноска 9"/>
          <p:cNvSpPr/>
          <p:nvPr/>
        </p:nvSpPr>
        <p:spPr>
          <a:xfrm>
            <a:off x="176983" y="3385450"/>
            <a:ext cx="1224136" cy="627626"/>
          </a:xfrm>
          <a:prstGeom prst="wedgeRectCallout">
            <a:avLst>
              <a:gd name="adj1" fmla="val 133183"/>
              <a:gd name="adj2" fmla="val 435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white"/>
                </a:solidFill>
              </a:rPr>
              <a:t>Core of</a:t>
            </a:r>
            <a:endParaRPr lang="ru-RU" b="1" dirty="0">
              <a:solidFill>
                <a:prstClr val="white"/>
              </a:solidFill>
            </a:endParaRPr>
          </a:p>
          <a:p>
            <a:pPr algn="ctr"/>
            <a:r>
              <a:rPr lang="ru-RU" b="1" dirty="0" smtClean="0">
                <a:solidFill>
                  <a:prstClr val="white"/>
                </a:solidFill>
              </a:rPr>
              <a:t>ВВЭР-1000</a:t>
            </a:r>
            <a:endParaRPr lang="ru-RU" b="1" dirty="0">
              <a:solidFill>
                <a:prstClr val="white"/>
              </a:solidFill>
            </a:endParaRPr>
          </a:p>
        </p:txBody>
      </p:sp>
      <p:sp>
        <p:nvSpPr>
          <p:cNvPr id="11" name="Прямоугольная выноска 10"/>
          <p:cNvSpPr/>
          <p:nvPr/>
        </p:nvSpPr>
        <p:spPr>
          <a:xfrm>
            <a:off x="2823617" y="5611286"/>
            <a:ext cx="914400" cy="332656"/>
          </a:xfrm>
          <a:prstGeom prst="wedgeRectCallout">
            <a:avLst>
              <a:gd name="adj1" fmla="val -80466"/>
              <a:gd name="adj2" fmla="val -4166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DANSS</a:t>
            </a:r>
            <a:endParaRPr lang="ru-RU" dirty="0">
              <a:solidFill>
                <a:prstClr val="white"/>
              </a:solidFill>
            </a:endParaRPr>
          </a:p>
        </p:txBody>
      </p:sp>
      <p:sp>
        <p:nvSpPr>
          <p:cNvPr id="22" name="Прямоугольная выноска 21"/>
          <p:cNvSpPr/>
          <p:nvPr/>
        </p:nvSpPr>
        <p:spPr>
          <a:xfrm>
            <a:off x="2833142" y="5604188"/>
            <a:ext cx="914400" cy="332656"/>
          </a:xfrm>
          <a:prstGeom prst="wedgeRectCallout">
            <a:avLst>
              <a:gd name="adj1" fmla="val -80466"/>
              <a:gd name="adj2" fmla="val -4166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prstClr val="white"/>
                </a:solidFill>
              </a:rPr>
              <a:t>А-336</a:t>
            </a:r>
            <a:endParaRPr lang="ru-RU" b="1" dirty="0">
              <a:solidFill>
                <a:prstClr val="white"/>
              </a:solidFill>
            </a:endParaRPr>
          </a:p>
        </p:txBody>
      </p:sp>
      <p:sp>
        <p:nvSpPr>
          <p:cNvPr id="24" name="Прямоугольная выноска 23"/>
          <p:cNvSpPr/>
          <p:nvPr/>
        </p:nvSpPr>
        <p:spPr>
          <a:xfrm>
            <a:off x="3306357" y="1999687"/>
            <a:ext cx="1452680" cy="381759"/>
          </a:xfrm>
          <a:prstGeom prst="wedgeRectCallout">
            <a:avLst>
              <a:gd name="adj1" fmla="val -78819"/>
              <a:gd name="adj2" fmla="val 4177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white"/>
                </a:solidFill>
              </a:rPr>
              <a:t>Cooling Pond</a:t>
            </a:r>
            <a:endParaRPr lang="ru-RU" b="1" dirty="0">
              <a:solidFill>
                <a:prstClr val="white"/>
              </a:solidFill>
            </a:endParaRPr>
          </a:p>
        </p:txBody>
      </p:sp>
      <p:sp>
        <p:nvSpPr>
          <p:cNvPr id="6" name="Прямоугольная выноска 5"/>
          <p:cNvSpPr/>
          <p:nvPr/>
        </p:nvSpPr>
        <p:spPr>
          <a:xfrm>
            <a:off x="136136" y="124764"/>
            <a:ext cx="1869969" cy="993409"/>
          </a:xfrm>
          <a:prstGeom prst="wedgeRectCallout">
            <a:avLst>
              <a:gd name="adj1" fmla="val 25823"/>
              <a:gd name="adj2" fmla="val 836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Reactor building of the B-320 project </a:t>
            </a:r>
            <a:endParaRPr lang="ru-RU" dirty="0"/>
          </a:p>
        </p:txBody>
      </p:sp>
    </p:spTree>
    <p:extLst>
      <p:ext uri="{BB962C8B-B14F-4D97-AF65-F5344CB8AC3E}">
        <p14:creationId xmlns="" xmlns:p14="http://schemas.microsoft.com/office/powerpoint/2010/main" val="40548385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4" cstate="print"/>
          <a:tile tx="0" ty="0" sx="100000" sy="100000" flip="none" algn="tl"/>
        </a:blipFill>
        <a:effectLst/>
      </p:bgPr>
    </p:bg>
    <p:spTree>
      <p:nvGrpSpPr>
        <p:cNvPr id="1" name=""/>
        <p:cNvGrpSpPr/>
        <p:nvPr/>
      </p:nvGrpSpPr>
      <p:grpSpPr>
        <a:xfrm>
          <a:off x="0" y="0"/>
          <a:ext cx="0" cy="0"/>
          <a:chOff x="0" y="0"/>
          <a:chExt cx="0" cy="0"/>
        </a:xfrm>
      </p:grpSpPr>
      <p:graphicFrame>
        <p:nvGraphicFramePr>
          <p:cNvPr id="2" name="Объект 1"/>
          <p:cNvGraphicFramePr>
            <a:graphicFrameLocks noChangeAspect="1"/>
          </p:cNvGraphicFramePr>
          <p:nvPr>
            <p:extLst>
              <p:ext uri="{D42A27DB-BD31-4B8C-83A1-F6EECF244321}">
                <p14:modId xmlns="" xmlns:p14="http://schemas.microsoft.com/office/powerpoint/2010/main" val="719584814"/>
              </p:ext>
            </p:extLst>
          </p:nvPr>
        </p:nvGraphicFramePr>
        <p:xfrm>
          <a:off x="4451350" y="952500"/>
          <a:ext cx="4530725" cy="4318000"/>
        </p:xfrm>
        <a:graphic>
          <a:graphicData uri="http://schemas.openxmlformats.org/presentationml/2006/ole">
            <p:oleObj spid="_x0000_s3083" name="Plot" r:id="rId5" imgW="6275880" imgH="5977080" progId="">
              <p:embed/>
            </p:oleObj>
          </a:graphicData>
        </a:graphic>
      </p:graphicFrame>
      <p:pic>
        <p:nvPicPr>
          <p:cNvPr id="3"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19150" y="712118"/>
            <a:ext cx="4067928" cy="3240000"/>
          </a:xfrm>
          <a:prstGeom prst="rect">
            <a:avLst/>
          </a:prstGeom>
          <a:noFill/>
          <a:ln>
            <a:noFill/>
          </a:ln>
          <a:effectLst/>
        </p:spPr>
      </p:pic>
      <p:pic>
        <p:nvPicPr>
          <p:cNvPr id="5" name="Рисунок 4"/>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7870338" y="5562600"/>
            <a:ext cx="1028153" cy="1080000"/>
          </a:xfrm>
          <a:prstGeom prst="rect">
            <a:avLst/>
          </a:prstGeom>
        </p:spPr>
      </p:pic>
      <p:pic>
        <p:nvPicPr>
          <p:cNvPr id="6" name="Рисунок 5"/>
          <p:cNvPicPr>
            <a:picLocks noChangeAspect="1"/>
          </p:cNvPicPr>
          <p:nvPr/>
        </p:nvPicPr>
        <p:blipFill rotWithShape="1">
          <a:blip r:embed="rId8" cstate="print">
            <a:extLst>
              <a:ext uri="{28A0092B-C50C-407E-A947-70E740481C1C}">
                <a14:useLocalDpi xmlns="" xmlns:a14="http://schemas.microsoft.com/office/drawing/2010/main" val="0"/>
              </a:ext>
            </a:extLst>
          </a:blip>
          <a:srcRect t="19788" b="24805"/>
          <a:stretch/>
        </p:blipFill>
        <p:spPr>
          <a:xfrm>
            <a:off x="778371" y="4325517"/>
            <a:ext cx="3312368" cy="1800200"/>
          </a:xfrm>
          <a:prstGeom prst="rect">
            <a:avLst/>
          </a:prstGeom>
        </p:spPr>
      </p:pic>
    </p:spTree>
    <p:extLst>
      <p:ext uri="{BB962C8B-B14F-4D97-AF65-F5344CB8AC3E}">
        <p14:creationId xmlns="" xmlns:p14="http://schemas.microsoft.com/office/powerpoint/2010/main" val="5900535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4" cstate="print"/>
          <a:tile tx="0" ty="0" sx="100000" sy="100000" flip="none" algn="tl"/>
        </a:blipFill>
        <a:effectLst/>
      </p:bgPr>
    </p:bg>
    <p:spTree>
      <p:nvGrpSpPr>
        <p:cNvPr id="1" name=""/>
        <p:cNvGrpSpPr/>
        <p:nvPr/>
      </p:nvGrpSpPr>
      <p:grpSpPr>
        <a:xfrm>
          <a:off x="0" y="0"/>
          <a:ext cx="0" cy="0"/>
          <a:chOff x="0" y="0"/>
          <a:chExt cx="0" cy="0"/>
        </a:xfrm>
      </p:grpSpPr>
      <p:graphicFrame>
        <p:nvGraphicFramePr>
          <p:cNvPr id="2" name="Объект 1"/>
          <p:cNvGraphicFramePr>
            <a:graphicFrameLocks noChangeAspect="1"/>
          </p:cNvGraphicFramePr>
          <p:nvPr>
            <p:extLst>
              <p:ext uri="{D42A27DB-BD31-4B8C-83A1-F6EECF244321}">
                <p14:modId xmlns="" xmlns:p14="http://schemas.microsoft.com/office/powerpoint/2010/main" val="2162721761"/>
              </p:ext>
            </p:extLst>
          </p:nvPr>
        </p:nvGraphicFramePr>
        <p:xfrm>
          <a:off x="782638" y="450850"/>
          <a:ext cx="7578725" cy="5956300"/>
        </p:xfrm>
        <a:graphic>
          <a:graphicData uri="http://schemas.openxmlformats.org/presentationml/2006/ole">
            <p:oleObj spid="_x0000_s1044" name="Plot" r:id="rId5" imgW="7578360" imgH="5956560" progId="">
              <p:embed/>
            </p:oleObj>
          </a:graphicData>
        </a:graphic>
      </p:graphicFrame>
    </p:spTree>
    <p:extLst>
      <p:ext uri="{BB962C8B-B14F-4D97-AF65-F5344CB8AC3E}">
        <p14:creationId xmlns="" xmlns:p14="http://schemas.microsoft.com/office/powerpoint/2010/main" val="26125174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4" cstate="print"/>
          <a:stretch>
            <a:fillRect/>
          </a:stretch>
        </p:blipFill>
        <p:spPr>
          <a:xfrm>
            <a:off x="4806543" y="1496291"/>
            <a:ext cx="4303592" cy="4998920"/>
          </a:xfrm>
          <a:prstGeom prst="rect">
            <a:avLst/>
          </a:prstGeom>
        </p:spPr>
      </p:pic>
      <p:pic>
        <p:nvPicPr>
          <p:cNvPr id="8" name="Рисунок 7"/>
          <p:cNvPicPr>
            <a:picLocks noChangeAspect="1"/>
          </p:cNvPicPr>
          <p:nvPr/>
        </p:nvPicPr>
        <p:blipFill>
          <a:blip r:embed="rId5" cstate="print"/>
          <a:stretch>
            <a:fillRect/>
          </a:stretch>
        </p:blipFill>
        <p:spPr>
          <a:xfrm>
            <a:off x="27981" y="1298864"/>
            <a:ext cx="4556584" cy="5292789"/>
          </a:xfrm>
          <a:prstGeom prst="rect">
            <a:avLst/>
          </a:prstGeom>
        </p:spPr>
      </p:pic>
      <p:pic>
        <p:nvPicPr>
          <p:cNvPr id="9" name="Рисунок 8"/>
          <p:cNvPicPr>
            <a:picLocks noChangeAspect="1"/>
          </p:cNvPicPr>
          <p:nvPr/>
        </p:nvPicPr>
        <p:blipFill>
          <a:blip r:embed="rId6" cstate="print"/>
          <a:stretch>
            <a:fillRect/>
          </a:stretch>
        </p:blipFill>
        <p:spPr>
          <a:xfrm>
            <a:off x="4410922" y="4114799"/>
            <a:ext cx="452177" cy="1564359"/>
          </a:xfrm>
          <a:prstGeom prst="rect">
            <a:avLst/>
          </a:prstGeom>
        </p:spPr>
      </p:pic>
    </p:spTree>
    <p:extLst>
      <p:ext uri="{BB962C8B-B14F-4D97-AF65-F5344CB8AC3E}">
        <p14:creationId xmlns="" xmlns:p14="http://schemas.microsoft.com/office/powerpoint/2010/main" val="23582007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4" cstate="print"/>
          <a:tile tx="0" ty="0" sx="100000" sy="100000" flip="none" algn="tl"/>
        </a:blipFill>
        <a:effectLst/>
      </p:bgPr>
    </p:bg>
    <p:spTree>
      <p:nvGrpSpPr>
        <p:cNvPr id="1" name=""/>
        <p:cNvGrpSpPr/>
        <p:nvPr/>
      </p:nvGrpSpPr>
      <p:grpSpPr>
        <a:xfrm>
          <a:off x="0" y="0"/>
          <a:ext cx="0" cy="0"/>
          <a:chOff x="0" y="0"/>
          <a:chExt cx="0" cy="0"/>
        </a:xfrm>
      </p:grpSpPr>
      <p:sp>
        <p:nvSpPr>
          <p:cNvPr id="13" name="TextBox 12"/>
          <p:cNvSpPr txBox="1"/>
          <p:nvPr/>
        </p:nvSpPr>
        <p:spPr>
          <a:xfrm>
            <a:off x="683568" y="5877272"/>
            <a:ext cx="3595856" cy="369332"/>
          </a:xfrm>
          <a:prstGeom prst="rect">
            <a:avLst/>
          </a:prstGeom>
          <a:noFill/>
        </p:spPr>
        <p:txBody>
          <a:bodyPr wrap="none" rtlCol="0">
            <a:spAutoFit/>
          </a:bodyPr>
          <a:lstStyle/>
          <a:p>
            <a:r>
              <a:rPr lang="en-US" b="1" baseline="30000" dirty="0" smtClean="0">
                <a:solidFill>
                  <a:srgbClr val="000000"/>
                </a:solidFill>
                <a:latin typeface="Arial"/>
              </a:rPr>
              <a:t>157</a:t>
            </a:r>
            <a:r>
              <a:rPr lang="en-US" b="1" dirty="0" smtClean="0">
                <a:solidFill>
                  <a:srgbClr val="000000"/>
                </a:solidFill>
                <a:latin typeface="Arial"/>
              </a:rPr>
              <a:t>Gd</a:t>
            </a:r>
            <a:r>
              <a:rPr lang="en-US" dirty="0" smtClean="0">
                <a:solidFill>
                  <a:srgbClr val="000000"/>
                </a:solidFill>
              </a:rPr>
              <a:t>(n,</a:t>
            </a:r>
            <a:r>
              <a:rPr lang="en-US" dirty="0" smtClean="0">
                <a:solidFill>
                  <a:srgbClr val="000000"/>
                </a:solidFill>
                <a:sym typeface="Symbol"/>
              </a:rPr>
              <a:t>)     E</a:t>
            </a:r>
            <a:r>
              <a:rPr lang="en-US" baseline="-25000" dirty="0" smtClean="0">
                <a:solidFill>
                  <a:srgbClr val="000000"/>
                </a:solidFill>
                <a:sym typeface="Symbol"/>
              </a:rPr>
              <a:t></a:t>
            </a:r>
            <a:r>
              <a:rPr lang="en-US" dirty="0" smtClean="0">
                <a:solidFill>
                  <a:srgbClr val="000000"/>
                </a:solidFill>
                <a:sym typeface="Symbol"/>
              </a:rPr>
              <a:t>=8 MeV   =255000</a:t>
            </a:r>
            <a:endParaRPr lang="ru-RU" dirty="0">
              <a:solidFill>
                <a:srgbClr val="000000"/>
              </a:solidFill>
            </a:endParaRPr>
          </a:p>
        </p:txBody>
      </p:sp>
      <p:grpSp>
        <p:nvGrpSpPr>
          <p:cNvPr id="15" name="Группа 14"/>
          <p:cNvGrpSpPr/>
          <p:nvPr/>
        </p:nvGrpSpPr>
        <p:grpSpPr>
          <a:xfrm>
            <a:off x="3419872" y="1556792"/>
            <a:ext cx="5279290" cy="1485534"/>
            <a:chOff x="3419872" y="1556792"/>
            <a:chExt cx="5279290" cy="1485534"/>
          </a:xfrm>
        </p:grpSpPr>
        <p:grpSp>
          <p:nvGrpSpPr>
            <p:cNvPr id="16" name="Группа 11"/>
            <p:cNvGrpSpPr/>
            <p:nvPr/>
          </p:nvGrpSpPr>
          <p:grpSpPr>
            <a:xfrm>
              <a:off x="3419872" y="1556792"/>
              <a:ext cx="5279290" cy="1485534"/>
              <a:chOff x="3419872" y="1556792"/>
              <a:chExt cx="5279290" cy="1485534"/>
            </a:xfrm>
          </p:grpSpPr>
          <p:grpSp>
            <p:nvGrpSpPr>
              <p:cNvPr id="18" name="Группа 10"/>
              <p:cNvGrpSpPr/>
              <p:nvPr/>
            </p:nvGrpSpPr>
            <p:grpSpPr>
              <a:xfrm>
                <a:off x="3419872" y="1556792"/>
                <a:ext cx="5279290" cy="1485534"/>
                <a:chOff x="3419872" y="1556792"/>
                <a:chExt cx="5279290" cy="1485534"/>
              </a:xfrm>
            </p:grpSpPr>
            <p:pic>
              <p:nvPicPr>
                <p:cNvPr id="20" name="Content Placeholder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419872" y="1556792"/>
                  <a:ext cx="5279290" cy="1485534"/>
                </a:xfrm>
                <a:prstGeom prst="rect">
                  <a:avLst/>
                </a:prstGeom>
              </p:spPr>
            </p:pic>
            <p:sp>
              <p:nvSpPr>
                <p:cNvPr id="21" name="TextBox 20"/>
                <p:cNvSpPr txBox="1"/>
                <p:nvPr/>
              </p:nvSpPr>
              <p:spPr>
                <a:xfrm>
                  <a:off x="4644008" y="2060848"/>
                  <a:ext cx="2375710" cy="861774"/>
                </a:xfrm>
                <a:prstGeom prst="rect">
                  <a:avLst/>
                </a:prstGeom>
                <a:noFill/>
              </p:spPr>
              <p:txBody>
                <a:bodyPr wrap="square" rtlCol="0">
                  <a:spAutoFit/>
                </a:bodyPr>
                <a:lstStyle/>
                <a:p>
                  <a:r>
                    <a:rPr lang="en-US" sz="1600" dirty="0"/>
                    <a:t>t </a:t>
                  </a:r>
                  <a:r>
                    <a:rPr lang="en-US" sz="1600" dirty="0">
                      <a:latin typeface="Arial" panose="020B0604020202020204" pitchFamily="34" charset="0"/>
                      <a:cs typeface="Arial" panose="020B0604020202020204" pitchFamily="34" charset="0"/>
                    </a:rPr>
                    <a:t>≈</a:t>
                  </a:r>
                  <a:r>
                    <a:rPr lang="en-US" sz="1600" dirty="0"/>
                    <a:t> (1 – 40) </a:t>
                  </a:r>
                  <a:r>
                    <a:rPr lang="el-GR" sz="1600" dirty="0">
                      <a:latin typeface="Calibri" panose="020F0502020204030204" pitchFamily="34" charset="0"/>
                    </a:rPr>
                    <a:t>μ</a:t>
                  </a:r>
                  <a:r>
                    <a:rPr lang="en-US" sz="1600" dirty="0"/>
                    <a:t>s</a:t>
                  </a:r>
                </a:p>
                <a:p>
                  <a:r>
                    <a:rPr lang="ru-RU" sz="1600" i="1" dirty="0">
                      <a:latin typeface="Calibri"/>
                      <a:cs typeface="Calibri"/>
                    </a:rPr>
                    <a:t>замедление и захват</a:t>
                  </a:r>
                </a:p>
                <a:p>
                  <a:r>
                    <a:rPr lang="ru-RU" sz="1600" i="1" dirty="0">
                      <a:latin typeface="Calibri"/>
                      <a:cs typeface="Calibri"/>
                    </a:rPr>
                    <a:t>нейтрона в </a:t>
                  </a:r>
                  <a:r>
                    <a:rPr lang="en-US" sz="1600" i="1" baseline="30000" dirty="0"/>
                    <a:t>157</a:t>
                  </a:r>
                  <a:r>
                    <a:rPr lang="en-US" sz="1600" i="1" dirty="0"/>
                    <a:t>Gd</a:t>
                  </a:r>
                </a:p>
              </p:txBody>
            </p:sp>
          </p:grpSp>
          <p:sp>
            <p:nvSpPr>
              <p:cNvPr id="19" name="TextBox 18"/>
              <p:cNvSpPr txBox="1"/>
              <p:nvPr/>
            </p:nvSpPr>
            <p:spPr>
              <a:xfrm>
                <a:off x="7596336" y="2348880"/>
                <a:ext cx="793807" cy="369332"/>
              </a:xfrm>
              <a:prstGeom prst="rect">
                <a:avLst/>
              </a:prstGeom>
              <a:noFill/>
            </p:spPr>
            <p:txBody>
              <a:bodyPr wrap="none" rtlCol="0">
                <a:spAutoFit/>
              </a:bodyPr>
              <a:lstStyle/>
              <a:p>
                <a:r>
                  <a:rPr lang="en-US" i="1" dirty="0"/>
                  <a:t>8</a:t>
                </a:r>
                <a:r>
                  <a:rPr lang="en-US" i="1" dirty="0" smtClean="0"/>
                  <a:t> MeV</a:t>
                </a:r>
                <a:endParaRPr lang="ru-RU" i="1" dirty="0"/>
              </a:p>
            </p:txBody>
          </p:sp>
        </p:grpSp>
        <p:sp>
          <p:nvSpPr>
            <p:cNvPr id="17" name="TextBox 16"/>
            <p:cNvSpPr txBox="1"/>
            <p:nvPr/>
          </p:nvSpPr>
          <p:spPr>
            <a:xfrm>
              <a:off x="3419872" y="2276872"/>
              <a:ext cx="710451" cy="369332"/>
            </a:xfrm>
            <a:prstGeom prst="rect">
              <a:avLst/>
            </a:prstGeom>
            <a:noFill/>
          </p:spPr>
          <p:txBody>
            <a:bodyPr wrap="none" rtlCol="0">
              <a:spAutoFit/>
            </a:bodyPr>
            <a:lstStyle/>
            <a:p>
              <a:r>
                <a:rPr lang="en-US" i="1" dirty="0" smtClean="0"/>
                <a:t>~ E(</a:t>
              </a:r>
              <a:r>
                <a:rPr lang="el-GR" i="1" dirty="0" smtClean="0"/>
                <a:t>ν</a:t>
              </a:r>
              <a:r>
                <a:rPr lang="en-US" i="1" dirty="0" smtClean="0"/>
                <a:t>)</a:t>
              </a:r>
              <a:endParaRPr lang="en-US" i="1" dirty="0"/>
            </a:p>
          </p:txBody>
        </p:sp>
      </p:grpSp>
      <p:sp>
        <p:nvSpPr>
          <p:cNvPr id="22" name="TextBox 21"/>
          <p:cNvSpPr txBox="1"/>
          <p:nvPr/>
        </p:nvSpPr>
        <p:spPr>
          <a:xfrm>
            <a:off x="4613523" y="3441948"/>
            <a:ext cx="2675467" cy="2031325"/>
          </a:xfrm>
          <a:prstGeom prst="rect">
            <a:avLst/>
          </a:prstGeom>
          <a:noFill/>
        </p:spPr>
        <p:txBody>
          <a:bodyPr wrap="square" rtlCol="0">
            <a:spAutoFit/>
          </a:bodyPr>
          <a:lstStyle/>
          <a:p>
            <a:r>
              <a:rPr lang="en-US" b="1" dirty="0" smtClean="0"/>
              <a:t>neutrino:</a:t>
            </a:r>
            <a:endParaRPr lang="en-US" b="1" dirty="0"/>
          </a:p>
          <a:p>
            <a:pPr>
              <a:buFont typeface="Arial" pitchFamily="34" charset="0"/>
              <a:buChar char="•"/>
            </a:pPr>
            <a:r>
              <a:rPr lang="en-US" b="1" dirty="0" smtClean="0"/>
              <a:t> Start</a:t>
            </a:r>
            <a:r>
              <a:rPr lang="en-US" b="1" dirty="0"/>
              <a:t>: </a:t>
            </a:r>
            <a:r>
              <a:rPr lang="ru-RU" dirty="0" smtClean="0">
                <a:solidFill>
                  <a:srgbClr val="FF0000"/>
                </a:solidFill>
              </a:rPr>
              <a:t>регистрация </a:t>
            </a:r>
            <a:r>
              <a:rPr lang="ru-RU" dirty="0">
                <a:solidFill>
                  <a:srgbClr val="FF0000"/>
                </a:solidFill>
              </a:rPr>
              <a:t>позитрона</a:t>
            </a:r>
            <a:endParaRPr lang="en-US" dirty="0">
              <a:solidFill>
                <a:srgbClr val="FF0000"/>
              </a:solidFill>
            </a:endParaRPr>
          </a:p>
          <a:p>
            <a:r>
              <a:rPr lang="ru-RU" dirty="0">
                <a:latin typeface="Calibri"/>
                <a:cs typeface="Calibri"/>
              </a:rPr>
              <a:t>замедление нейтрона </a:t>
            </a:r>
            <a:r>
              <a:rPr lang="el-GR" dirty="0">
                <a:latin typeface="Calibri"/>
                <a:cs typeface="Calibri"/>
              </a:rPr>
              <a:t>τ</a:t>
            </a:r>
            <a:r>
              <a:rPr lang="en-US" baseline="-25000" dirty="0"/>
              <a:t>1</a:t>
            </a:r>
            <a:endParaRPr lang="en-US" dirty="0">
              <a:latin typeface="Calibri" panose="020F0502020204030204" pitchFamily="34" charset="0"/>
            </a:endParaRPr>
          </a:p>
          <a:p>
            <a:r>
              <a:rPr lang="ru-RU" dirty="0">
                <a:latin typeface="Calibri"/>
                <a:cs typeface="Calibri"/>
              </a:rPr>
              <a:t>захват нейтрона </a:t>
            </a:r>
            <a:r>
              <a:rPr lang="ru-RU" dirty="0" err="1">
                <a:latin typeface="Calibri"/>
                <a:cs typeface="Calibri"/>
              </a:rPr>
              <a:t>τ</a:t>
            </a:r>
            <a:r>
              <a:rPr lang="en-US" baseline="-25000" dirty="0" smtClean="0"/>
              <a:t>2</a:t>
            </a:r>
            <a:endParaRPr lang="en-US" dirty="0">
              <a:latin typeface="Calibri" panose="020F0502020204030204" pitchFamily="34" charset="0"/>
            </a:endParaRPr>
          </a:p>
          <a:p>
            <a:pPr>
              <a:buFont typeface="Arial" pitchFamily="34" charset="0"/>
              <a:buChar char="•"/>
            </a:pPr>
            <a:r>
              <a:rPr lang="en-US" b="1" dirty="0" smtClean="0">
                <a:latin typeface="Calibri" panose="020F0502020204030204" pitchFamily="34" charset="0"/>
              </a:rPr>
              <a:t> Stop</a:t>
            </a:r>
            <a:r>
              <a:rPr lang="en-US" b="1" dirty="0">
                <a:latin typeface="Calibri" panose="020F0502020204030204" pitchFamily="34" charset="0"/>
              </a:rPr>
              <a:t>: </a:t>
            </a:r>
            <a:r>
              <a:rPr lang="ru-RU" dirty="0">
                <a:latin typeface="Calibri" panose="020F0502020204030204" pitchFamily="34" charset="0"/>
              </a:rPr>
              <a:t>регистрация</a:t>
            </a:r>
            <a:r>
              <a:rPr lang="ru-RU" baseline="30000" dirty="0"/>
              <a:t>157</a:t>
            </a:r>
            <a:r>
              <a:rPr lang="en-US" dirty="0" err="1"/>
              <a:t>Gd</a:t>
            </a:r>
            <a:r>
              <a:rPr lang="en-US" dirty="0">
                <a:latin typeface="Calibri" panose="020F0502020204030204" pitchFamily="34" charset="0"/>
              </a:rPr>
              <a:t>(n,</a:t>
            </a:r>
            <a:r>
              <a:rPr lang="el-GR" dirty="0">
                <a:latin typeface="Calibri" panose="020F0502020204030204" pitchFamily="34" charset="0"/>
              </a:rPr>
              <a:t>γ</a:t>
            </a:r>
            <a:r>
              <a:rPr lang="en-US" dirty="0">
                <a:latin typeface="Calibri" panose="020F0502020204030204" pitchFamily="34" charset="0"/>
              </a:rPr>
              <a:t>)</a:t>
            </a:r>
            <a:endParaRPr lang="en-US" dirty="0"/>
          </a:p>
        </p:txBody>
      </p:sp>
      <p:graphicFrame>
        <p:nvGraphicFramePr>
          <p:cNvPr id="23" name="Object 1"/>
          <p:cNvGraphicFramePr>
            <a:graphicFrameLocks noChangeAspect="1"/>
          </p:cNvGraphicFramePr>
          <p:nvPr/>
        </p:nvGraphicFramePr>
        <p:xfrm>
          <a:off x="323528" y="1772816"/>
          <a:ext cx="2909540" cy="784349"/>
        </p:xfrm>
        <a:graphic>
          <a:graphicData uri="http://schemas.openxmlformats.org/presentationml/2006/ole">
            <p:oleObj spid="_x0000_s138242" name="Формула" r:id="rId6" imgW="1320480" imgH="355320" progId="Equation.3">
              <p:embed/>
            </p:oleObj>
          </a:graphicData>
        </a:graphic>
      </p:graphicFrame>
      <p:sp>
        <p:nvSpPr>
          <p:cNvPr id="24" name="Заголовок 23"/>
          <p:cNvSpPr>
            <a:spLocks noGrp="1"/>
          </p:cNvSpPr>
          <p:nvPr>
            <p:ph type="title"/>
          </p:nvPr>
        </p:nvSpPr>
        <p:spPr/>
        <p:txBody>
          <a:bodyPr/>
          <a:lstStyle/>
          <a:p>
            <a:r>
              <a:rPr lang="en-US" dirty="0" smtClean="0">
                <a:latin typeface="Comic Sans MS" pitchFamily="66" charset="0"/>
              </a:rPr>
              <a:t>Detection idea - IBD</a:t>
            </a:r>
            <a:endParaRPr lang="en-US" dirty="0">
              <a:latin typeface="Comic Sans MS" pitchFamily="66" charset="0"/>
            </a:endParaRPr>
          </a:p>
        </p:txBody>
      </p:sp>
      <p:pic>
        <p:nvPicPr>
          <p:cNvPr id="25" name="Рисунок 24"/>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1086594" y="2981550"/>
            <a:ext cx="2179280" cy="2520000"/>
          </a:xfrm>
          <a:prstGeom prst="rect">
            <a:avLst/>
          </a:prstGeom>
        </p:spPr>
      </p:pic>
    </p:spTree>
    <p:extLst>
      <p:ext uri="{BB962C8B-B14F-4D97-AF65-F5344CB8AC3E}">
        <p14:creationId xmlns="" xmlns:p14="http://schemas.microsoft.com/office/powerpoint/2010/main" val="292232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latin typeface="Comic Sans MS" pitchFamily="66" charset="0"/>
              </a:rPr>
              <a:t>Motivation</a:t>
            </a:r>
            <a:endParaRPr lang="en-US" dirty="0">
              <a:latin typeface="Comic Sans MS" pitchFamily="66" charset="0"/>
            </a:endParaRPr>
          </a:p>
        </p:txBody>
      </p:sp>
      <p:pic>
        <p:nvPicPr>
          <p:cNvPr id="3" name="Picture 2"/>
          <p:cNvPicPr>
            <a:picLocks noChangeAspect="1" noChangeArrowheads="1"/>
          </p:cNvPicPr>
          <p:nvPr/>
        </p:nvPicPr>
        <p:blipFill>
          <a:blip r:embed="rId3" cstate="print"/>
          <a:srcRect/>
          <a:stretch>
            <a:fillRect/>
          </a:stretch>
        </p:blipFill>
        <p:spPr bwMode="auto">
          <a:xfrm>
            <a:off x="1152526" y="1233488"/>
            <a:ext cx="6629399" cy="43200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18384" y="500145"/>
            <a:ext cx="8671615" cy="58181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rot="21161115">
            <a:off x="6096000" y="3848100"/>
            <a:ext cx="23368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smtClean="0">
                <a:solidFill>
                  <a:schemeClr val="tx1"/>
                </a:solidFill>
              </a:rPr>
              <a:t>MC example:</a:t>
            </a:r>
          </a:p>
          <a:p>
            <a:pPr algn="ctr"/>
            <a:r>
              <a:rPr lang="en-US" dirty="0">
                <a:solidFill>
                  <a:schemeClr val="tx1"/>
                </a:solidFill>
              </a:rPr>
              <a:t>s</a:t>
            </a:r>
            <a:r>
              <a:rPr lang="en-US" dirty="0" smtClean="0">
                <a:solidFill>
                  <a:schemeClr val="tx1"/>
                </a:solidFill>
              </a:rPr>
              <a:t>in</a:t>
            </a:r>
            <a:r>
              <a:rPr lang="en-US" b="1" baseline="30000" dirty="0" smtClean="0">
                <a:solidFill>
                  <a:schemeClr val="tx1"/>
                </a:solidFill>
              </a:rPr>
              <a:t>2</a:t>
            </a:r>
            <a:r>
              <a:rPr lang="en-US" dirty="0" smtClean="0">
                <a:solidFill>
                  <a:schemeClr val="tx1"/>
                </a:solidFill>
              </a:rPr>
              <a:t>(2</a:t>
            </a:r>
            <a:r>
              <a:rPr lang="el-GR" dirty="0" smtClean="0">
                <a:solidFill>
                  <a:schemeClr val="tx1"/>
                </a:solidFill>
                <a:latin typeface="Arial"/>
                <a:cs typeface="Arial"/>
              </a:rPr>
              <a:t>θ</a:t>
            </a:r>
            <a:r>
              <a:rPr lang="en-US" dirty="0" smtClean="0">
                <a:solidFill>
                  <a:schemeClr val="tx1"/>
                </a:solidFill>
                <a:latin typeface="Arial"/>
                <a:cs typeface="Arial"/>
              </a:rPr>
              <a:t>) = 0.17</a:t>
            </a:r>
          </a:p>
          <a:p>
            <a:pPr algn="ctr"/>
            <a:r>
              <a:rPr lang="en-US" dirty="0" smtClean="0">
                <a:solidFill>
                  <a:schemeClr val="tx1"/>
                </a:solidFill>
                <a:latin typeface="Arial"/>
                <a:cs typeface="Arial"/>
                <a:sym typeface="Symbol"/>
              </a:rPr>
              <a:t>m</a:t>
            </a:r>
            <a:r>
              <a:rPr lang="en-US" b="1" baseline="30000" dirty="0" smtClean="0">
                <a:solidFill>
                  <a:schemeClr val="tx1"/>
                </a:solidFill>
                <a:latin typeface="Arial"/>
                <a:cs typeface="Arial"/>
                <a:sym typeface="Symbol"/>
              </a:rPr>
              <a:t>2 </a:t>
            </a:r>
            <a:r>
              <a:rPr lang="en-US" dirty="0" smtClean="0">
                <a:solidFill>
                  <a:schemeClr val="tx1"/>
                </a:solidFill>
                <a:latin typeface="Arial"/>
                <a:cs typeface="Arial"/>
                <a:sym typeface="Symbol"/>
              </a:rPr>
              <a:t>= 2 eV</a:t>
            </a:r>
            <a:r>
              <a:rPr lang="en-US" b="1" baseline="30000" dirty="0" smtClean="0">
                <a:solidFill>
                  <a:schemeClr val="tx1"/>
                </a:solidFill>
                <a:latin typeface="Arial"/>
                <a:cs typeface="Arial"/>
                <a:sym typeface="Symbol"/>
              </a:rPr>
              <a:t>2</a:t>
            </a:r>
            <a:endParaRPr lang="ru-RU" b="1" baseline="30000" dirty="0">
              <a:solidFill>
                <a:schemeClr val="tx1"/>
              </a:solidFill>
            </a:endParaRPr>
          </a:p>
        </p:txBody>
      </p:sp>
    </p:spTree>
  </p:cSld>
  <p:clrMapOvr>
    <a:masterClrMapping/>
  </p:clrMapOvr>
</p:sld>
</file>

<file path=ppt/theme/theme1.xml><?xml version="1.0" encoding="utf-8"?>
<a:theme xmlns:a="http://schemas.openxmlformats.org/drawingml/2006/main" name="DANSS_Munchen_feb_2011">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DANSS_Munchen_feb_2011">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2235</TotalTime>
  <Words>449</Words>
  <Application>Microsoft Office PowerPoint</Application>
  <PresentationFormat>Экран (4:3)</PresentationFormat>
  <Paragraphs>59</Paragraphs>
  <Slides>16</Slides>
  <Notes>9</Notes>
  <HiddenSlides>0</HiddenSlides>
  <MMClips>0</MMClips>
  <ScaleCrop>false</ScaleCrop>
  <HeadingPairs>
    <vt:vector size="6" baseType="variant">
      <vt:variant>
        <vt:lpstr>Тема</vt:lpstr>
      </vt:variant>
      <vt:variant>
        <vt:i4>5</vt:i4>
      </vt:variant>
      <vt:variant>
        <vt:lpstr>Внедренные серверы OLE</vt:lpstr>
      </vt:variant>
      <vt:variant>
        <vt:i4>2</vt:i4>
      </vt:variant>
      <vt:variant>
        <vt:lpstr>Заголовки слайдов</vt:lpstr>
      </vt:variant>
      <vt:variant>
        <vt:i4>16</vt:i4>
      </vt:variant>
    </vt:vector>
  </HeadingPairs>
  <TitlesOfParts>
    <vt:vector size="23" baseType="lpstr">
      <vt:lpstr>DANSS_Munchen_feb_2011</vt:lpstr>
      <vt:lpstr>Тема Office</vt:lpstr>
      <vt:lpstr>1_Тема Office</vt:lpstr>
      <vt:lpstr>Оформление по умолчанию</vt:lpstr>
      <vt:lpstr>7_DANSS_Munchen_feb_2011</vt:lpstr>
      <vt:lpstr>Plot</vt:lpstr>
      <vt:lpstr>Формула</vt:lpstr>
      <vt:lpstr>Detector  of the reactor AntiNeutrino based on Solid-state Scintillator  </vt:lpstr>
      <vt:lpstr>Слайд 2</vt:lpstr>
      <vt:lpstr>Слайд 3</vt:lpstr>
      <vt:lpstr>Слайд 4</vt:lpstr>
      <vt:lpstr>Слайд 5</vt:lpstr>
      <vt:lpstr>Слайд 6</vt:lpstr>
      <vt:lpstr>Detection idea - IBD</vt:lpstr>
      <vt:lpstr>Motivation</vt:lpstr>
      <vt:lpstr>Слайд 9</vt:lpstr>
      <vt:lpstr>Слайд 10</vt:lpstr>
      <vt:lpstr>Слайд 11</vt:lpstr>
      <vt:lpstr>Слайд 12</vt:lpstr>
      <vt:lpstr>Спасибо за внимание</vt:lpstr>
      <vt:lpstr>Слайд 14</vt:lpstr>
      <vt:lpstr>Слайд 15</vt:lpstr>
      <vt:lpstr>Слайд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102</cp:revision>
  <dcterms:created xsi:type="dcterms:W3CDTF">2016-04-03T10:14:26Z</dcterms:created>
  <dcterms:modified xsi:type="dcterms:W3CDTF">2016-06-02T11:13:09Z</dcterms:modified>
</cp:coreProperties>
</file>