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Василий Аулов" initials="" lastIdx="3" clrIdx="0"/>
  <p:cmAuthor id="1" name="Анонимный" initials="" lastIdx="2" clrIdx="1"/>
  <p:cmAuthor id="2" name="Alex Poyda" initials="" lastIdx="1" clrIdx="2"/>
  <p:cmAuthor id="3" name="Ruslan Mashinistov"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8" d="100"/>
          <a:sy n="128" d="100"/>
        </p:scale>
        <p:origin x="-103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3">
    <p:pos x="6000" y="0"/>
    <p:text>cUmulative</p:text>
  </p:cm>
  <p:cm authorId="3" idx="1">
    <p:pos x="6000" y="100"/>
    <p:text>Графики старые. АА разве не хотел, чтоб мы меньше говорили про АТЛАС или я путаю?</p:text>
  </p:cm>
</p:cmLst>
</file>

<file path=ppt/comments/comment2.xml><?xml version="1.0" encoding="utf-8"?>
<p:cmLst xmlns:a="http://schemas.openxmlformats.org/drawingml/2006/main" xmlns:r="http://schemas.openxmlformats.org/officeDocument/2006/relationships" xmlns:p="http://schemas.openxmlformats.org/presentationml/2006/main">
  <p:cm authorId="0" idx="1">
    <p:pos x="6000" y="0"/>
    <p:text>Почему parallel mode через дефис?</p:text>
  </p:cm>
  <p:cm authorId="1" idx="1">
    <p:pos x="6000" y="100"/>
    <p:text>оно же +далее -см внизу под слайдом</p:text>
  </p:cm>
  <p:cm authorId="1" idx="2">
    <p:pos x="6000" y="200"/>
    <p:text>While fits standart PanDA computational scheme (1 task - 1 job?), the portal expresses most efficiency for compute-intensive tasks that could be splitted into many sub-jobs(tasks?) and computed in parallel. To hide any complexity and manual routines from end-users we introduce and seamless integrate into portal original pipelines control system, that automatically (and without user promt) split input data, prepare and run sub-tasks as ordinary PanDA jobs (which are reran((run-ran-run?)) by WMS if failed) and results staging out.</p:text>
  </p:cm>
  <p:cm authorId="0" idx="2">
    <p:pos x="6000" y="300"/>
    <p:text>While fits - что это?
Portal expresses - тогда уж demonstrates, потому что express это "выражать".
Splitted - неправильный глагол, в прошедшем времени тоже split.
Any complexity - зачем здесь any? "Чтобы скрыть всякую сложность"? 
Introduce and integrate - мб в прошедшем? Мы же докладываем что мы это уже сделали, верно?
Seamless - тогда уж seamlessly, но я не уверен что оно вообще здесь нужно.
And results staging out - здесь пропущен глагол?</p:text>
  </p:cm>
  <p:cm authorId="2" idx="1">
    <p:pos x="6000" y="400"/>
    <p:text>Исходный вариант: If it’s possible to split computing-intensive job on many sub-jobs (by both input data volume or computing intensity) we can execute them separately. Чтобы автоматизировать этот процесс, мы мы реализовали и интегрировали в портал рабочий поток, поддерживающий автоматическую нарезку входных данных, подготовку и запуск мелких задач, сбор результатов</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8382661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n-US" dirty="0"/>
          </a:p>
        </p:txBody>
      </p:sp>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93" name="Shape 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00" name="Shape 1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US" dirty="0"/>
          </a:p>
        </p:txBody>
      </p:sp>
      <p:sp>
        <p:nvSpPr>
          <p:cNvPr id="183" name="Shape 1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Заголовок и вертикальный текст">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Вертикальный заголовок и текст">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Заголовок раздела">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Сравнение">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Объект с подписью">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Рисунок с подписью">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385350" y="2130425"/>
            <a:ext cx="8235900" cy="1470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sz="3959"/>
              <a:t>S</a:t>
            </a:r>
            <a:r>
              <a:rPr lang="en-US" sz="3959" b="0" i="0" u="none" strike="noStrike" cap="none">
                <a:solidFill>
                  <a:schemeClr val="dk1"/>
                </a:solidFill>
                <a:latin typeface="Calibri"/>
                <a:ea typeface="Calibri"/>
                <a:cs typeface="Calibri"/>
                <a:sym typeface="Calibri"/>
              </a:rPr>
              <a:t>cientific </a:t>
            </a:r>
            <a:r>
              <a:rPr lang="en-US" sz="3959"/>
              <a:t>D</a:t>
            </a:r>
            <a:r>
              <a:rPr lang="en-US" sz="3959" b="0" i="0" u="none" strike="noStrike" cap="none">
                <a:solidFill>
                  <a:schemeClr val="dk1"/>
                </a:solidFill>
                <a:latin typeface="Calibri"/>
                <a:ea typeface="Calibri"/>
                <a:cs typeface="Calibri"/>
                <a:sym typeface="Calibri"/>
              </a:rPr>
              <a:t>ata </a:t>
            </a:r>
            <a:r>
              <a:rPr lang="en-US" sz="3959"/>
              <a:t>P</a:t>
            </a:r>
            <a:r>
              <a:rPr lang="en-US" sz="3959" b="0" i="0" u="none" strike="noStrike" cap="none">
                <a:solidFill>
                  <a:schemeClr val="dk1"/>
                </a:solidFill>
                <a:latin typeface="Calibri"/>
                <a:ea typeface="Calibri"/>
                <a:cs typeface="Calibri"/>
                <a:sym typeface="Calibri"/>
              </a:rPr>
              <a:t>rocessing Portal </a:t>
            </a:r>
            <a:r>
              <a:rPr lang="en-US" sz="3959"/>
              <a:t>and</a:t>
            </a:r>
            <a:r>
              <a:rPr lang="en-US" sz="3959" b="0" i="0" u="none" strike="noStrike" cap="none">
                <a:solidFill>
                  <a:schemeClr val="dk1"/>
                </a:solidFill>
                <a:latin typeface="Calibri"/>
                <a:ea typeface="Calibri"/>
                <a:cs typeface="Calibri"/>
                <a:sym typeface="Calibri"/>
              </a:rPr>
              <a:t> </a:t>
            </a:r>
            <a:r>
              <a:rPr lang="en-US" sz="3959"/>
              <a:t>H</a:t>
            </a:r>
            <a:r>
              <a:rPr lang="en-US" sz="3959" b="0" i="0" u="none" strike="noStrike" cap="none">
                <a:solidFill>
                  <a:schemeClr val="dk1"/>
                </a:solidFill>
                <a:latin typeface="Calibri"/>
                <a:ea typeface="Calibri"/>
                <a:cs typeface="Calibri"/>
                <a:sym typeface="Calibri"/>
              </a:rPr>
              <a:t>eterogeneous </a:t>
            </a:r>
            <a:r>
              <a:rPr lang="en-US" sz="3959"/>
              <a:t>C</a:t>
            </a:r>
            <a:r>
              <a:rPr lang="en-US" sz="3959" b="0" i="0" u="none" strike="noStrike" cap="none">
                <a:solidFill>
                  <a:schemeClr val="dk1"/>
                </a:solidFill>
                <a:latin typeface="Calibri"/>
                <a:ea typeface="Calibri"/>
                <a:cs typeface="Calibri"/>
                <a:sym typeface="Calibri"/>
              </a:rPr>
              <a:t>omputing </a:t>
            </a:r>
            <a:r>
              <a:rPr lang="en-US" sz="3959"/>
              <a:t>R</a:t>
            </a:r>
            <a:r>
              <a:rPr lang="en-US" sz="3959" b="0" i="0" u="none" strike="noStrike" cap="none">
                <a:solidFill>
                  <a:schemeClr val="dk1"/>
                </a:solidFill>
                <a:latin typeface="Calibri"/>
                <a:ea typeface="Calibri"/>
                <a:cs typeface="Calibri"/>
                <a:sym typeface="Calibri"/>
              </a:rPr>
              <a:t>esources at NRC</a:t>
            </a:r>
            <a:r>
              <a:rPr lang="en-US" sz="3959"/>
              <a:t> “Kurchatov Institute”</a:t>
            </a:r>
          </a:p>
        </p:txBody>
      </p:sp>
      <p:sp>
        <p:nvSpPr>
          <p:cNvPr id="89" name="Shape 89"/>
          <p:cNvSpPr txBox="1">
            <a:spLocks noGrp="1"/>
          </p:cNvSpPr>
          <p:nvPr>
            <p:ph type="subTitle" idx="1"/>
          </p:nvPr>
        </p:nvSpPr>
        <p:spPr>
          <a:xfrm>
            <a:off x="1371600" y="3886200"/>
            <a:ext cx="6805800" cy="17526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888888"/>
              </a:buClr>
              <a:buSzPct val="25000"/>
              <a:buFont typeface="Arial"/>
              <a:buNone/>
            </a:pPr>
            <a:r>
              <a:rPr lang="en-US" sz="2960" b="0" i="0" u="none" strike="noStrike" cap="none">
                <a:solidFill>
                  <a:srgbClr val="888888"/>
                </a:solidFill>
                <a:latin typeface="Calibri"/>
                <a:ea typeface="Calibri"/>
                <a:cs typeface="Calibri"/>
                <a:sym typeface="Calibri"/>
              </a:rPr>
              <a:t>V. Aulov, D. Drizhuk, A. Klimentov, </a:t>
            </a:r>
            <a:r>
              <a:rPr lang="en-US" sz="2960"/>
              <a:t> </a:t>
            </a:r>
            <a:r>
              <a:rPr lang="en-US" sz="2960" b="0" i="0" u="none" strike="noStrike" cap="none">
                <a:solidFill>
                  <a:srgbClr val="888888"/>
                </a:solidFill>
                <a:latin typeface="Calibri"/>
                <a:ea typeface="Calibri"/>
                <a:cs typeface="Calibri"/>
                <a:sym typeface="Calibri"/>
              </a:rPr>
              <a:t>R. Mashinistov, A. Novikov, A. Poyda, </a:t>
            </a:r>
          </a:p>
          <a:p>
            <a:pPr marL="0" marR="0" lvl="0" indent="0" algn="ctr" rtl="0">
              <a:lnSpc>
                <a:spcPct val="90000"/>
              </a:lnSpc>
              <a:spcBef>
                <a:spcPts val="0"/>
              </a:spcBef>
              <a:spcAft>
                <a:spcPts val="0"/>
              </a:spcAft>
              <a:buClr>
                <a:srgbClr val="888888"/>
              </a:buClr>
              <a:buSzPct val="25000"/>
              <a:buFont typeface="Arial"/>
              <a:buNone/>
            </a:pPr>
            <a:r>
              <a:rPr lang="en-US" sz="2960" b="0" i="0" u="none" strike="noStrike" cap="none">
                <a:solidFill>
                  <a:srgbClr val="888888"/>
                </a:solidFill>
                <a:latin typeface="Calibri"/>
                <a:ea typeface="Calibri"/>
                <a:cs typeface="Calibri"/>
                <a:sym typeface="Calibri"/>
              </a:rPr>
              <a:t>E. Ryabinkin</a:t>
            </a:r>
            <a:r>
              <a:rPr lang="en-US" sz="2960"/>
              <a:t> and</a:t>
            </a:r>
            <a:r>
              <a:rPr lang="en-US" sz="2960" b="0" i="0" u="none" strike="noStrike" cap="none">
                <a:solidFill>
                  <a:srgbClr val="888888"/>
                </a:solidFill>
                <a:latin typeface="Calibri"/>
                <a:ea typeface="Calibri"/>
                <a:cs typeface="Calibri"/>
                <a:sym typeface="Calibri"/>
              </a:rPr>
              <a:t> I. Tertychny</a:t>
            </a:r>
            <a:r>
              <a:rPr lang="en-US" sz="2960"/>
              <a:t>y</a:t>
            </a:r>
          </a:p>
          <a:p>
            <a:pPr marL="0" marR="0" lvl="0" indent="0" algn="ctr" rtl="0">
              <a:lnSpc>
                <a:spcPct val="90000"/>
              </a:lnSpc>
              <a:spcBef>
                <a:spcPts val="407"/>
              </a:spcBef>
              <a:buClr>
                <a:schemeClr val="dk1"/>
              </a:buClr>
              <a:buSzPct val="25000"/>
              <a:buFont typeface="Arial"/>
              <a:buNone/>
            </a:pPr>
            <a:r>
              <a:rPr lang="en-US" sz="2035" b="1" i="1" u="none" strike="noStrike" cap="none">
                <a:solidFill>
                  <a:schemeClr val="dk1"/>
                </a:solidFill>
                <a:latin typeface="Calibri"/>
                <a:ea typeface="Calibri"/>
                <a:cs typeface="Calibri"/>
                <a:sym typeface="Calibri"/>
              </a:rPr>
              <a:t>NRC </a:t>
            </a:r>
            <a:r>
              <a:rPr lang="en-US" sz="2035" b="1" i="1">
                <a:solidFill>
                  <a:schemeClr val="dk1"/>
                </a:solidFill>
              </a:rPr>
              <a:t>“</a:t>
            </a:r>
            <a:r>
              <a:rPr lang="en-US" sz="2035" b="1" i="1" u="none" strike="noStrike" cap="none">
                <a:solidFill>
                  <a:schemeClr val="dk1"/>
                </a:solidFill>
                <a:latin typeface="Calibri"/>
                <a:ea typeface="Calibri"/>
                <a:cs typeface="Calibri"/>
                <a:sym typeface="Calibri"/>
              </a:rPr>
              <a:t>Kurchatov Institute</a:t>
            </a:r>
            <a:r>
              <a:rPr lang="en-US" sz="2035" b="1" i="1">
                <a:solidFill>
                  <a:schemeClr val="dk1"/>
                </a:solidFill>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751281" y="441637"/>
            <a:ext cx="7565100" cy="4464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2000" b="1"/>
              <a:t>Approbation: b</a:t>
            </a:r>
            <a:r>
              <a:rPr lang="en-US" sz="2000" b="1" i="0" u="none" strike="noStrike" cap="none">
                <a:solidFill>
                  <a:schemeClr val="dk1"/>
                </a:solidFill>
                <a:latin typeface="Calibri"/>
                <a:ea typeface="Calibri"/>
                <a:cs typeface="Calibri"/>
                <a:sym typeface="Calibri"/>
              </a:rPr>
              <a:t>iology application </a:t>
            </a:r>
          </a:p>
        </p:txBody>
      </p:sp>
      <p:sp>
        <p:nvSpPr>
          <p:cNvPr id="236" name="Shape 236"/>
          <p:cNvSpPr txBox="1">
            <a:spLocks noGrp="1"/>
          </p:cNvSpPr>
          <p:nvPr>
            <p:ph type="sldNum" idx="12"/>
          </p:nvPr>
        </p:nvSpPr>
        <p:spPr>
          <a:xfrm>
            <a:off x="8174735" y="2270"/>
            <a:ext cx="762000" cy="365759"/>
          </a:xfrm>
          <a:prstGeom prst="rect">
            <a:avLst/>
          </a:prstGeom>
          <a:noFill/>
          <a:ln>
            <a:noFill/>
          </a:ln>
        </p:spPr>
        <p:txBody>
          <a:bodyPr lIns="91425" tIns="45700" rIns="91425" bIns="45700" anchor="b" anchorCtr="0">
            <a:noAutofit/>
          </a:bodyPr>
          <a:lstStyle/>
          <a:p>
            <a:pPr marL="0" marR="0" lvl="0" indent="0" algn="r" rtl="0">
              <a:spcBef>
                <a:spcPts val="0"/>
              </a:spcBef>
              <a:buClr>
                <a:srgbClr val="FFFFFF"/>
              </a:buClr>
              <a:buSzPct val="25000"/>
              <a:buFont typeface="Georgia"/>
              <a:buNone/>
            </a:pPr>
            <a:fld id="{00000000-1234-1234-1234-123412341234}" type="slidenum">
              <a:rPr lang="en-US" sz="1800" b="0" i="0" u="none" strike="noStrike" cap="none">
                <a:solidFill>
                  <a:srgbClr val="FFFFFF"/>
                </a:solidFill>
                <a:latin typeface="Georgia"/>
                <a:ea typeface="Georgia"/>
                <a:cs typeface="Georgia"/>
                <a:sym typeface="Georgia"/>
              </a:rPr>
              <a:t>10</a:t>
            </a:fld>
            <a:endParaRPr lang="en-US" sz="1800" b="0" i="0" u="none" strike="noStrike" cap="none">
              <a:solidFill>
                <a:srgbClr val="FFFFFF"/>
              </a:solidFill>
              <a:latin typeface="Georgia"/>
              <a:ea typeface="Georgia"/>
              <a:cs typeface="Georgia"/>
              <a:sym typeface="Georgia"/>
            </a:endParaRPr>
          </a:p>
        </p:txBody>
      </p:sp>
      <p:sp>
        <p:nvSpPr>
          <p:cNvPr id="237" name="Shape 237"/>
          <p:cNvSpPr txBox="1"/>
          <p:nvPr/>
        </p:nvSpPr>
        <p:spPr>
          <a:xfrm>
            <a:off x="688031" y="888086"/>
            <a:ext cx="7772400" cy="3040500"/>
          </a:xfrm>
          <a:prstGeom prst="rect">
            <a:avLst/>
          </a:prstGeom>
          <a:noFill/>
          <a:ln>
            <a:noFill/>
          </a:ln>
        </p:spPr>
        <p:txBody>
          <a:bodyPr lIns="91425" tIns="91425" rIns="91425" bIns="91425" anchor="t" anchorCtr="0">
            <a:noAutofit/>
          </a:bodyPr>
          <a:lstStyle/>
          <a:p>
            <a:pPr marL="365760" marR="0" lvl="0" indent="-86359" algn="l" rtl="0">
              <a:lnSpc>
                <a:spcPct val="100000"/>
              </a:lnSpc>
              <a:spcBef>
                <a:spcPts val="0"/>
              </a:spcBef>
              <a:spcAft>
                <a:spcPts val="0"/>
              </a:spcAft>
              <a:buClr>
                <a:srgbClr val="632423"/>
              </a:buClr>
              <a:buSzPct val="100000"/>
              <a:buFont typeface="Arial"/>
              <a:buChar char="•"/>
            </a:pPr>
            <a:r>
              <a:rPr lang="en-US" sz="1400" b="0" i="0" u="none" strike="noStrike" cap="none">
                <a:solidFill>
                  <a:srgbClr val="000000"/>
                </a:solidFill>
                <a:latin typeface="Arial"/>
                <a:ea typeface="Arial"/>
                <a:cs typeface="Arial"/>
                <a:sym typeface="Arial"/>
              </a:rPr>
              <a:t>Next Generation Genome Sequencing (NGS) </a:t>
            </a:r>
          </a:p>
          <a:p>
            <a:pPr marL="365760" marR="0" lvl="0" indent="-86359" algn="l" rtl="0">
              <a:lnSpc>
                <a:spcPct val="100000"/>
              </a:lnSpc>
              <a:spcBef>
                <a:spcPts val="300"/>
              </a:spcBef>
              <a:spcAft>
                <a:spcPts val="0"/>
              </a:spcAft>
              <a:buClr>
                <a:srgbClr val="632423"/>
              </a:buClr>
              <a:buSzPct val="100000"/>
              <a:buFont typeface="Arial"/>
              <a:buChar char="•"/>
            </a:pPr>
            <a:r>
              <a:rPr lang="en-US" sz="1400" b="0" i="0" u="none" strike="noStrike" cap="none">
                <a:solidFill>
                  <a:srgbClr val="000000"/>
                </a:solidFill>
                <a:latin typeface="Arial"/>
                <a:ea typeface="Arial"/>
                <a:cs typeface="Arial"/>
                <a:sym typeface="Arial"/>
              </a:rPr>
              <a:t>Analysis of ancient genomes sequencing data (Mammoths DNA) using popular software pipeline PALEOMIX can take a month even running it on the powerful computer resource. PALEOMIX includes typical set of software used to process NGS data </a:t>
            </a:r>
          </a:p>
          <a:p>
            <a:pPr marL="365760" marR="0" lvl="0" indent="-86359" algn="l" rtl="0">
              <a:lnSpc>
                <a:spcPct val="100000"/>
              </a:lnSpc>
              <a:spcBef>
                <a:spcPts val="300"/>
              </a:spcBef>
              <a:spcAft>
                <a:spcPts val="0"/>
              </a:spcAft>
              <a:buClr>
                <a:srgbClr val="632423"/>
              </a:buClr>
              <a:buSzPct val="100000"/>
              <a:buFont typeface="Arial"/>
              <a:buChar char="•"/>
            </a:pPr>
            <a:r>
              <a:rPr lang="en-US" sz="1400" b="0" i="0" u="none" strike="noStrike" cap="none">
                <a:solidFill>
                  <a:srgbClr val="000000"/>
                </a:solidFill>
                <a:latin typeface="Arial"/>
                <a:ea typeface="Arial"/>
                <a:cs typeface="Arial"/>
                <a:sym typeface="Arial"/>
              </a:rPr>
              <a:t>We adapted the PALEOMIX pipeline to run it on a distributed computing environment powered by PanDA. </a:t>
            </a:r>
          </a:p>
          <a:p>
            <a:pPr marL="365760" marR="0" lvl="0" indent="-86359" algn="l" rtl="0">
              <a:lnSpc>
                <a:spcPct val="100000"/>
              </a:lnSpc>
              <a:spcBef>
                <a:spcPts val="300"/>
              </a:spcBef>
              <a:spcAft>
                <a:spcPts val="0"/>
              </a:spcAft>
              <a:buClr>
                <a:srgbClr val="632423"/>
              </a:buClr>
              <a:buSzPct val="100000"/>
              <a:buFont typeface="Arial"/>
              <a:buChar char="•"/>
            </a:pPr>
            <a:r>
              <a:rPr lang="en-US" sz="1400" b="0" i="0" u="none" strike="noStrike" cap="none">
                <a:solidFill>
                  <a:srgbClr val="000000"/>
                </a:solidFill>
                <a:latin typeface="Arial"/>
                <a:ea typeface="Arial"/>
                <a:cs typeface="Arial"/>
                <a:sym typeface="Arial"/>
              </a:rPr>
              <a:t>To run pipeline we split input files into chunks which are run separately on different nodes as separate inputs for PALEOMIX and finally merge output file, it is very similar to what </a:t>
            </a:r>
            <a:r>
              <a:rPr lang="en-US"/>
              <a:t>was</a:t>
            </a:r>
            <a:r>
              <a:rPr lang="en-US" sz="1400" b="0" i="0" u="none" strike="noStrike" cap="none">
                <a:solidFill>
                  <a:srgbClr val="000000"/>
                </a:solidFill>
                <a:latin typeface="Arial"/>
                <a:ea typeface="Arial"/>
                <a:cs typeface="Arial"/>
                <a:sym typeface="Arial"/>
              </a:rPr>
              <a:t> done by ATLAS to process and to simulate data. </a:t>
            </a:r>
          </a:p>
          <a:p>
            <a:pPr marL="365760" marR="0" lvl="0" indent="-86359" algn="l" rtl="0">
              <a:lnSpc>
                <a:spcPct val="100000"/>
              </a:lnSpc>
              <a:spcBef>
                <a:spcPts val="300"/>
              </a:spcBef>
              <a:spcAft>
                <a:spcPts val="0"/>
              </a:spcAft>
              <a:buClr>
                <a:srgbClr val="632423"/>
              </a:buClr>
              <a:buSzPct val="100000"/>
              <a:buFont typeface="Arial"/>
              <a:buChar char="•"/>
            </a:pPr>
            <a:r>
              <a:rPr lang="en-US" sz="1400" b="0" i="0" u="none" strike="noStrike" cap="none">
                <a:solidFill>
                  <a:srgbClr val="000000"/>
                </a:solidFill>
                <a:latin typeface="Arial"/>
                <a:ea typeface="Arial"/>
                <a:cs typeface="Arial"/>
                <a:sym typeface="Arial"/>
              </a:rPr>
              <a:t>Using software tools developed initially for HEP and Grid can reduce payload execution time for Mammoths DNA samples from weeks to days. </a:t>
            </a:r>
          </a:p>
          <a:p>
            <a:pPr marL="365760" marR="0" lvl="0" indent="-86359" algn="l" rtl="0">
              <a:lnSpc>
                <a:spcPct val="100000"/>
              </a:lnSpc>
              <a:spcBef>
                <a:spcPts val="300"/>
              </a:spcBef>
              <a:spcAft>
                <a:spcPts val="0"/>
              </a:spcAft>
              <a:buClr>
                <a:srgbClr val="632423"/>
              </a:buClr>
              <a:buFont typeface="Arial"/>
              <a:buNone/>
            </a:pPr>
            <a:endParaRPr sz="1400" b="0" i="0" u="none" strike="noStrike" cap="none">
              <a:solidFill>
                <a:srgbClr val="000000"/>
              </a:solidFill>
              <a:latin typeface="Arial"/>
              <a:ea typeface="Arial"/>
              <a:cs typeface="Arial"/>
              <a:sym typeface="Arial"/>
            </a:endParaRPr>
          </a:p>
          <a:p>
            <a:pPr marL="365760" marR="0" lvl="0" indent="-86359" algn="l" rtl="0">
              <a:lnSpc>
                <a:spcPct val="100000"/>
              </a:lnSpc>
              <a:spcBef>
                <a:spcPts val="300"/>
              </a:spcBef>
              <a:spcAft>
                <a:spcPts val="0"/>
              </a:spcAft>
              <a:buClr>
                <a:srgbClr val="632423"/>
              </a:buClr>
              <a:buFont typeface="Arial"/>
              <a:buNone/>
            </a:pPr>
            <a:endParaRPr sz="1400" b="0" i="0" u="none" strike="noStrike" cap="none">
              <a:solidFill>
                <a:srgbClr val="000000"/>
              </a:solidFill>
              <a:latin typeface="Arial"/>
              <a:ea typeface="Arial"/>
              <a:cs typeface="Arial"/>
              <a:sym typeface="Arial"/>
            </a:endParaRPr>
          </a:p>
          <a:p>
            <a:pPr marL="365760" marR="0" lvl="0" indent="-86359" algn="l" rtl="0">
              <a:lnSpc>
                <a:spcPct val="100000"/>
              </a:lnSpc>
              <a:spcBef>
                <a:spcPts val="300"/>
              </a:spcBef>
              <a:spcAft>
                <a:spcPts val="0"/>
              </a:spcAft>
              <a:buClr>
                <a:srgbClr val="632423"/>
              </a:buClr>
              <a:buFont typeface="Georgia"/>
              <a:buNone/>
            </a:pPr>
            <a:endParaRPr sz="1400" b="0" i="0" u="none" strike="noStrike" cap="none">
              <a:solidFill>
                <a:srgbClr val="000000"/>
              </a:solidFill>
              <a:latin typeface="Arial"/>
              <a:ea typeface="Arial"/>
              <a:cs typeface="Arial"/>
              <a:sym typeface="Arial"/>
            </a:endParaRPr>
          </a:p>
        </p:txBody>
      </p:sp>
      <p:pic>
        <p:nvPicPr>
          <p:cNvPr id="238" name="Shape 238"/>
          <p:cNvPicPr preferRelativeResize="0"/>
          <p:nvPr/>
        </p:nvPicPr>
        <p:blipFill rotWithShape="1">
          <a:blip r:embed="rId3">
            <a:alphaModFix/>
          </a:blip>
          <a:srcRect/>
          <a:stretch/>
        </p:blipFill>
        <p:spPr>
          <a:xfrm>
            <a:off x="5601544" y="5098128"/>
            <a:ext cx="269700" cy="269700"/>
          </a:xfrm>
          <a:prstGeom prst="rect">
            <a:avLst/>
          </a:prstGeom>
          <a:noFill/>
          <a:ln>
            <a:noFill/>
          </a:ln>
        </p:spPr>
      </p:pic>
      <p:pic>
        <p:nvPicPr>
          <p:cNvPr id="239" name="Shape 239"/>
          <p:cNvPicPr preferRelativeResize="0"/>
          <p:nvPr/>
        </p:nvPicPr>
        <p:blipFill rotWithShape="1">
          <a:blip r:embed="rId3">
            <a:alphaModFix/>
          </a:blip>
          <a:srcRect/>
          <a:stretch/>
        </p:blipFill>
        <p:spPr>
          <a:xfrm>
            <a:off x="5601544" y="5500530"/>
            <a:ext cx="269700" cy="269700"/>
          </a:xfrm>
          <a:prstGeom prst="rect">
            <a:avLst/>
          </a:prstGeom>
          <a:noFill/>
          <a:ln>
            <a:noFill/>
          </a:ln>
        </p:spPr>
      </p:pic>
      <p:pic>
        <p:nvPicPr>
          <p:cNvPr id="240" name="Shape 240"/>
          <p:cNvPicPr preferRelativeResize="0"/>
          <p:nvPr/>
        </p:nvPicPr>
        <p:blipFill rotWithShape="1">
          <a:blip r:embed="rId3">
            <a:alphaModFix/>
          </a:blip>
          <a:srcRect/>
          <a:stretch/>
        </p:blipFill>
        <p:spPr>
          <a:xfrm>
            <a:off x="5590501" y="5982678"/>
            <a:ext cx="269700" cy="269700"/>
          </a:xfrm>
          <a:prstGeom prst="rect">
            <a:avLst/>
          </a:prstGeom>
          <a:noFill/>
          <a:ln>
            <a:noFill/>
          </a:ln>
        </p:spPr>
      </p:pic>
      <p:sp>
        <p:nvSpPr>
          <p:cNvPr id="241" name="Shape 241"/>
          <p:cNvSpPr txBox="1"/>
          <p:nvPr/>
        </p:nvSpPr>
        <p:spPr>
          <a:xfrm>
            <a:off x="5586167" y="5623726"/>
            <a:ext cx="1239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a:t>
            </a:r>
          </a:p>
        </p:txBody>
      </p:sp>
      <p:pic>
        <p:nvPicPr>
          <p:cNvPr id="242" name="Shape 242" descr="puzzles.jpg"/>
          <p:cNvPicPr preferRelativeResize="0"/>
          <p:nvPr/>
        </p:nvPicPr>
        <p:blipFill rotWithShape="1">
          <a:blip r:embed="rId4">
            <a:alphaModFix/>
          </a:blip>
          <a:srcRect/>
          <a:stretch/>
        </p:blipFill>
        <p:spPr>
          <a:xfrm>
            <a:off x="2611526" y="5273564"/>
            <a:ext cx="1416599" cy="950100"/>
          </a:xfrm>
          <a:prstGeom prst="rect">
            <a:avLst/>
          </a:prstGeom>
          <a:noFill/>
          <a:ln>
            <a:noFill/>
          </a:ln>
        </p:spPr>
      </p:pic>
      <p:pic>
        <p:nvPicPr>
          <p:cNvPr id="243" name="Shape 243"/>
          <p:cNvPicPr preferRelativeResize="0"/>
          <p:nvPr/>
        </p:nvPicPr>
        <p:blipFill rotWithShape="1">
          <a:blip r:embed="rId5">
            <a:alphaModFix/>
          </a:blip>
          <a:srcRect/>
          <a:stretch/>
        </p:blipFill>
        <p:spPr>
          <a:xfrm>
            <a:off x="7337868" y="4494421"/>
            <a:ext cx="1702200" cy="1949100"/>
          </a:xfrm>
          <a:prstGeom prst="rect">
            <a:avLst/>
          </a:prstGeom>
          <a:noFill/>
          <a:ln>
            <a:noFill/>
          </a:ln>
        </p:spPr>
      </p:pic>
      <p:pic>
        <p:nvPicPr>
          <p:cNvPr id="244" name="Shape 244" descr="mammuthus1.jpg"/>
          <p:cNvPicPr preferRelativeResize="0"/>
          <p:nvPr/>
        </p:nvPicPr>
        <p:blipFill rotWithShape="1">
          <a:blip r:embed="rId6">
            <a:alphaModFix/>
          </a:blip>
          <a:srcRect/>
          <a:stretch/>
        </p:blipFill>
        <p:spPr>
          <a:xfrm>
            <a:off x="223367" y="3876094"/>
            <a:ext cx="2255700" cy="2440200"/>
          </a:xfrm>
          <a:prstGeom prst="rect">
            <a:avLst/>
          </a:prstGeom>
          <a:noFill/>
          <a:ln>
            <a:noFill/>
          </a:ln>
        </p:spPr>
      </p:pic>
      <p:sp>
        <p:nvSpPr>
          <p:cNvPr id="245" name="Shape 245"/>
          <p:cNvSpPr/>
          <p:nvPr/>
        </p:nvSpPr>
        <p:spPr>
          <a:xfrm>
            <a:off x="1526500" y="5068791"/>
            <a:ext cx="6394200" cy="1501800"/>
          </a:xfrm>
          <a:prstGeom prst="roundRect">
            <a:avLst>
              <a:gd name="adj" fmla="val 16667"/>
            </a:avLst>
          </a:prstGeom>
          <a:solidFill>
            <a:schemeClr val="accent1">
              <a:alpha val="9803"/>
            </a:schemeClr>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r" rtl="0">
              <a:spcBef>
                <a:spcPts val="0"/>
              </a:spcBef>
              <a:buNone/>
            </a:pPr>
            <a:endParaRPr sz="1800">
              <a:solidFill>
                <a:srgbClr val="0000FF"/>
              </a:solidFill>
              <a:latin typeface="Calibri"/>
              <a:ea typeface="Calibri"/>
              <a:cs typeface="Calibri"/>
              <a:sym typeface="Calibri"/>
            </a:endParaRPr>
          </a:p>
          <a:p>
            <a:pPr marL="0" marR="0" lvl="0" indent="0" algn="r" rtl="0">
              <a:spcBef>
                <a:spcPts val="0"/>
              </a:spcBef>
              <a:buNone/>
            </a:pPr>
            <a:endParaRPr sz="1800">
              <a:solidFill>
                <a:srgbClr val="0000FF"/>
              </a:solidFill>
              <a:latin typeface="Calibri"/>
              <a:ea typeface="Calibri"/>
              <a:cs typeface="Calibri"/>
              <a:sym typeface="Calibri"/>
            </a:endParaRPr>
          </a:p>
          <a:p>
            <a:pPr marL="0" marR="0" lvl="0" indent="0" algn="r" rtl="0">
              <a:spcBef>
                <a:spcPts val="0"/>
              </a:spcBef>
              <a:buNone/>
            </a:pPr>
            <a:endParaRPr sz="1800">
              <a:solidFill>
                <a:srgbClr val="0000FF"/>
              </a:solidFill>
              <a:latin typeface="Calibri"/>
              <a:ea typeface="Calibri"/>
              <a:cs typeface="Calibri"/>
              <a:sym typeface="Calibri"/>
            </a:endParaRPr>
          </a:p>
          <a:p>
            <a:pPr marL="0" marR="0" lvl="0" indent="0" algn="r" rtl="0">
              <a:spcBef>
                <a:spcPts val="0"/>
              </a:spcBef>
              <a:buNone/>
            </a:pPr>
            <a:endParaRPr sz="1800">
              <a:solidFill>
                <a:srgbClr val="0000FF"/>
              </a:solidFill>
              <a:latin typeface="Calibri"/>
              <a:ea typeface="Calibri"/>
              <a:cs typeface="Calibri"/>
              <a:sym typeface="Calibri"/>
            </a:endParaRPr>
          </a:p>
          <a:p>
            <a:pPr marL="0" marR="0" lvl="0" indent="0" algn="r" rtl="0">
              <a:spcBef>
                <a:spcPts val="0"/>
              </a:spcBef>
              <a:buNone/>
            </a:pPr>
            <a:endParaRPr sz="1800">
              <a:solidFill>
                <a:srgbClr val="0000FF"/>
              </a:solidFill>
              <a:latin typeface="Calibri"/>
              <a:ea typeface="Calibri"/>
              <a:cs typeface="Calibri"/>
              <a:sym typeface="Calibri"/>
            </a:endParaRPr>
          </a:p>
        </p:txBody>
      </p:sp>
      <p:sp>
        <p:nvSpPr>
          <p:cNvPr id="246" name="Shape 246"/>
          <p:cNvSpPr/>
          <p:nvPr/>
        </p:nvSpPr>
        <p:spPr>
          <a:xfrm>
            <a:off x="5060412" y="5157139"/>
            <a:ext cx="523500" cy="1062300"/>
          </a:xfrm>
          <a:prstGeom prst="leftBrace">
            <a:avLst>
              <a:gd name="adj1" fmla="val 8333"/>
              <a:gd name="adj2" fmla="val 50000"/>
            </a:avLst>
          </a:prstGeom>
          <a:noFill/>
          <a:ln w="25400" cap="flat" cmpd="sng">
            <a:solidFill>
              <a:schemeClr val="dk1"/>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247" name="Shape 247"/>
          <p:cNvSpPr txBox="1"/>
          <p:nvPr/>
        </p:nvSpPr>
        <p:spPr>
          <a:xfrm>
            <a:off x="4419891" y="5564766"/>
            <a:ext cx="1148400" cy="430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a:solidFill>
                  <a:schemeClr val="dk1"/>
                </a:solidFill>
                <a:latin typeface="Calibri"/>
                <a:ea typeface="Calibri"/>
                <a:cs typeface="Calibri"/>
                <a:sym typeface="Calibri"/>
              </a:rPr>
              <a:t>135</a:t>
            </a:r>
          </a:p>
          <a:p>
            <a:pPr marL="0" marR="0" lvl="0" indent="0" algn="l" rtl="0">
              <a:spcBef>
                <a:spcPts val="0"/>
              </a:spcBef>
              <a:buSzPct val="25000"/>
              <a:buNone/>
            </a:pPr>
            <a:r>
              <a:rPr lang="en-US" sz="1100">
                <a:solidFill>
                  <a:schemeClr val="dk1"/>
                </a:solidFill>
                <a:latin typeface="Calibri"/>
                <a:ea typeface="Calibri"/>
                <a:cs typeface="Calibri"/>
                <a:sym typeface="Calibri"/>
              </a:rPr>
              <a:t>chunks</a:t>
            </a:r>
          </a:p>
        </p:txBody>
      </p:sp>
      <p:sp>
        <p:nvSpPr>
          <p:cNvPr id="248" name="Shape 248"/>
          <p:cNvSpPr/>
          <p:nvPr/>
        </p:nvSpPr>
        <p:spPr>
          <a:xfrm>
            <a:off x="4019937" y="5553178"/>
            <a:ext cx="374400" cy="413400"/>
          </a:xfrm>
          <a:prstGeom prst="rightArrow">
            <a:avLst>
              <a:gd name="adj1" fmla="val 50000"/>
              <a:gd name="adj2" fmla="val 50000"/>
            </a:avLst>
          </a:prstGeom>
          <a:noFill/>
          <a:ln w="9525" cap="flat" cmpd="sng">
            <a:solidFill>
              <a:schemeClr val="accent5"/>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49" name="Shape 249"/>
          <p:cNvSpPr/>
          <p:nvPr/>
        </p:nvSpPr>
        <p:spPr>
          <a:xfrm>
            <a:off x="5981671" y="5542135"/>
            <a:ext cx="1232100" cy="413400"/>
          </a:xfrm>
          <a:prstGeom prst="rightArrow">
            <a:avLst>
              <a:gd name="adj1" fmla="val 50000"/>
              <a:gd name="adj2" fmla="val 50000"/>
            </a:avLst>
          </a:prstGeom>
          <a:noFill/>
          <a:ln w="9525" cap="flat" cmpd="sng">
            <a:solidFill>
              <a:schemeClr val="accent5"/>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50" name="Shape 250"/>
          <p:cNvSpPr/>
          <p:nvPr/>
        </p:nvSpPr>
        <p:spPr>
          <a:xfrm>
            <a:off x="2239730" y="5550969"/>
            <a:ext cx="374400" cy="413400"/>
          </a:xfrm>
          <a:prstGeom prst="rightArrow">
            <a:avLst>
              <a:gd name="adj1" fmla="val 50000"/>
              <a:gd name="adj2" fmla="val 50000"/>
            </a:avLst>
          </a:prstGeom>
          <a:noFill/>
          <a:ln w="9525" cap="flat" cmpd="sng">
            <a:solidFill>
              <a:schemeClr val="accent5"/>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51" name="Shape 251"/>
          <p:cNvSpPr/>
          <p:nvPr/>
        </p:nvSpPr>
        <p:spPr>
          <a:xfrm>
            <a:off x="2502564" y="4333978"/>
            <a:ext cx="4689300" cy="413400"/>
          </a:xfrm>
          <a:prstGeom prst="rightArrow">
            <a:avLst>
              <a:gd name="adj1" fmla="val 50000"/>
              <a:gd name="adj2" fmla="val 50000"/>
            </a:avLst>
          </a:prstGeom>
          <a:noFill/>
          <a:ln w="9525" cap="flat" cmpd="sng">
            <a:solidFill>
              <a:schemeClr val="accent5"/>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52" name="Shape 252"/>
          <p:cNvSpPr txBox="1"/>
          <p:nvPr/>
        </p:nvSpPr>
        <p:spPr>
          <a:xfrm>
            <a:off x="3655682" y="4414035"/>
            <a:ext cx="1148400" cy="261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a:solidFill>
                  <a:schemeClr val="dk1"/>
                </a:solidFill>
                <a:latin typeface="Calibri"/>
                <a:ea typeface="Calibri"/>
                <a:cs typeface="Calibri"/>
                <a:sym typeface="Calibri"/>
              </a:rPr>
              <a:t>~ 4-5 weeks</a:t>
            </a:r>
          </a:p>
        </p:txBody>
      </p:sp>
      <p:sp>
        <p:nvSpPr>
          <p:cNvPr id="253" name="Shape 253"/>
          <p:cNvSpPr txBox="1"/>
          <p:nvPr/>
        </p:nvSpPr>
        <p:spPr>
          <a:xfrm>
            <a:off x="6094074" y="5615575"/>
            <a:ext cx="830400" cy="25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a:solidFill>
                  <a:schemeClr val="dk1"/>
                </a:solidFill>
                <a:latin typeface="Calibri"/>
                <a:ea typeface="Calibri"/>
                <a:cs typeface="Calibri"/>
                <a:sym typeface="Calibri"/>
              </a:rPr>
              <a:t>~ 2-4 days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2000" b="1"/>
              <a:t>Summary and </a:t>
            </a:r>
            <a:r>
              <a:rPr lang="en-US" sz="2000" b="1" i="0" u="none" strike="noStrike" cap="none">
                <a:solidFill>
                  <a:schemeClr val="dk1"/>
                </a:solidFill>
                <a:latin typeface="Calibri"/>
                <a:ea typeface="Calibri"/>
                <a:cs typeface="Calibri"/>
                <a:sym typeface="Calibri"/>
              </a:rPr>
              <a:t>Conclusion</a:t>
            </a:r>
          </a:p>
        </p:txBody>
      </p:sp>
      <p:sp>
        <p:nvSpPr>
          <p:cNvPr id="259" name="Shape 25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69850" algn="l" rtl="0">
              <a:spcBef>
                <a:spcPts val="0"/>
              </a:spcBef>
              <a:buClr>
                <a:schemeClr val="dk1"/>
              </a:buClr>
              <a:buSzPct val="61111"/>
              <a:buFont typeface="Arial"/>
              <a:buNone/>
            </a:pPr>
            <a:r>
              <a:rPr lang="en-US" sz="1800">
                <a:latin typeface="Arial"/>
                <a:ea typeface="Arial"/>
                <a:cs typeface="Arial"/>
                <a:sym typeface="Arial"/>
              </a:rPr>
              <a:t>PanDA instance has been installed at NRC KI, and it </a:t>
            </a:r>
            <a:r>
              <a:rPr lang="en-US" sz="1800">
                <a:solidFill>
                  <a:srgbClr val="000000"/>
                </a:solidFill>
                <a:latin typeface="Arial"/>
                <a:ea typeface="Arial"/>
                <a:cs typeface="Arial"/>
                <a:sym typeface="Arial"/>
              </a:rPr>
              <a:t>was adapted for the scientific needs of the Center’s users community and  integrated with the </a:t>
            </a:r>
            <a:r>
              <a:rPr lang="en-US" sz="1800">
                <a:latin typeface="Arial"/>
                <a:ea typeface="Arial"/>
                <a:cs typeface="Arial"/>
                <a:sym typeface="Arial"/>
              </a:rPr>
              <a:t> computing resources at NRC KI.</a:t>
            </a:r>
          </a:p>
          <a:p>
            <a:pPr marL="0" marR="0" lvl="0" indent="-69850" algn="l" rtl="0">
              <a:spcBef>
                <a:spcPts val="0"/>
              </a:spcBef>
              <a:buClr>
                <a:schemeClr val="dk1"/>
              </a:buClr>
              <a:buSzPct val="61111"/>
              <a:buFont typeface="Arial"/>
              <a:buNone/>
            </a:pPr>
            <a:endParaRPr sz="1800">
              <a:latin typeface="Arial"/>
              <a:ea typeface="Arial"/>
              <a:cs typeface="Arial"/>
              <a:sym typeface="Arial"/>
            </a:endParaRPr>
          </a:p>
          <a:p>
            <a:pPr marL="0" marR="0" lvl="0" indent="-69850" algn="l" rtl="0">
              <a:spcBef>
                <a:spcPts val="0"/>
              </a:spcBef>
              <a:buClr>
                <a:schemeClr val="dk1"/>
              </a:buClr>
              <a:buSzPct val="61111"/>
              <a:buFont typeface="Arial"/>
              <a:buNone/>
            </a:pPr>
            <a:r>
              <a:rPr lang="en-US" sz="1800">
                <a:latin typeface="Arial"/>
                <a:ea typeface="Arial"/>
                <a:cs typeface="Arial"/>
                <a:sym typeface="Arial"/>
              </a:rPr>
              <a:t>We developed:</a:t>
            </a:r>
          </a:p>
          <a:p>
            <a:pPr marL="457200" marR="0" lvl="0" indent="-342900" algn="l" rtl="0">
              <a:spcBef>
                <a:spcPts val="0"/>
              </a:spcBef>
              <a:buSzPct val="100000"/>
            </a:pPr>
            <a:r>
              <a:rPr lang="en-US" sz="1800">
                <a:latin typeface="Arial"/>
                <a:ea typeface="Arial"/>
                <a:cs typeface="Arial"/>
                <a:sym typeface="Arial"/>
              </a:rPr>
              <a:t>User’s interface to provide scientists with a single access point  to the computing resources;</a:t>
            </a:r>
          </a:p>
          <a:p>
            <a:pPr marL="457200" marR="0" lvl="0" indent="-342900" algn="l" rtl="0">
              <a:spcBef>
                <a:spcPts val="0"/>
              </a:spcBef>
              <a:buSzPct val="100000"/>
            </a:pPr>
            <a:r>
              <a:rPr lang="en-US" sz="1800">
                <a:latin typeface="Arial"/>
                <a:ea typeface="Arial"/>
                <a:cs typeface="Arial"/>
                <a:sym typeface="Arial"/>
              </a:rPr>
              <a:t>Data Management client to transfer data between disk storage and working node, as well as  data stage-in/stage-out.</a:t>
            </a:r>
          </a:p>
          <a:p>
            <a:pPr marL="457200" marR="0" lvl="0" indent="-342900" algn="l" rtl="0">
              <a:spcBef>
                <a:spcPts val="0"/>
              </a:spcBef>
              <a:buSzPct val="100000"/>
            </a:pPr>
            <a:r>
              <a:rPr lang="en-US" sz="1800">
                <a:solidFill>
                  <a:srgbClr val="000000"/>
                </a:solidFill>
                <a:latin typeface="Arial"/>
                <a:ea typeface="Arial"/>
                <a:cs typeface="Arial"/>
                <a:sym typeface="Arial"/>
              </a:rPr>
              <a:t>HTTP API fo</a:t>
            </a:r>
            <a:r>
              <a:rPr lang="en-US" sz="1800">
                <a:latin typeface="Arial"/>
                <a:ea typeface="Arial"/>
                <a:cs typeface="Arial"/>
                <a:sym typeface="Arial"/>
              </a:rPr>
              <a:t>r external applications</a:t>
            </a:r>
          </a:p>
          <a:p>
            <a:pPr marL="0" marR="0" lvl="0" indent="0" algn="l" rtl="0">
              <a:spcBef>
                <a:spcPts val="0"/>
              </a:spcBef>
              <a:buNone/>
            </a:pPr>
            <a:endParaRPr sz="1800">
              <a:latin typeface="Arial"/>
              <a:ea typeface="Arial"/>
              <a:cs typeface="Arial"/>
              <a:sym typeface="Arial"/>
            </a:endParaRPr>
          </a:p>
          <a:p>
            <a:pPr marL="0" marR="0" lvl="0" indent="-69850" algn="l" rtl="0">
              <a:spcBef>
                <a:spcPts val="0"/>
              </a:spcBef>
              <a:buClr>
                <a:schemeClr val="dk1"/>
              </a:buClr>
              <a:buSzPct val="61111"/>
              <a:buFont typeface="Arial"/>
              <a:buNone/>
            </a:pPr>
            <a:r>
              <a:rPr lang="en-US" sz="1800">
                <a:latin typeface="Arial"/>
                <a:ea typeface="Arial"/>
                <a:cs typeface="Arial"/>
                <a:sym typeface="Arial"/>
              </a:rPr>
              <a:t>The portal has demonstrated its efficiency in running bioinformatical scientific applications, in particular for genome analysis.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2400" b="1" i="0" u="none" strike="noStrike" cap="none">
                <a:solidFill>
                  <a:schemeClr val="dk1"/>
                </a:solidFill>
                <a:latin typeface="Calibri"/>
                <a:ea typeface="Calibri"/>
                <a:cs typeface="Calibri"/>
                <a:sym typeface="Calibri"/>
              </a:rPr>
              <a:t>Project objective</a:t>
            </a:r>
          </a:p>
        </p:txBody>
      </p:sp>
      <p:sp>
        <p:nvSpPr>
          <p:cNvPr id="96" name="Shape 9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2400"/>
              <a:t>Scientific data processing portal design, d</a:t>
            </a:r>
            <a:r>
              <a:rPr lang="en-US" sz="2400" b="0" i="0" u="none" strike="noStrike" cap="none">
                <a:solidFill>
                  <a:schemeClr val="dk1"/>
                </a:solidFill>
                <a:latin typeface="Calibri"/>
                <a:ea typeface="Calibri"/>
                <a:cs typeface="Calibri"/>
                <a:sym typeface="Calibri"/>
              </a:rPr>
              <a:t>evelopment and implementation </a:t>
            </a:r>
            <a:r>
              <a:rPr lang="en-US" sz="2400"/>
              <a:t>to</a:t>
            </a:r>
            <a:r>
              <a:rPr lang="en-US" sz="2400" b="0" i="0" u="none" strike="noStrike" cap="none">
                <a:solidFill>
                  <a:schemeClr val="dk1"/>
                </a:solidFill>
                <a:latin typeface="Calibri"/>
                <a:ea typeface="Calibri"/>
                <a:cs typeface="Calibri"/>
                <a:sym typeface="Calibri"/>
              </a:rPr>
              <a:t> integrat</a:t>
            </a:r>
            <a:r>
              <a:rPr lang="en-US" sz="2400"/>
              <a:t>e</a:t>
            </a:r>
            <a:r>
              <a:rPr lang="en-US" sz="2400" b="0" i="0" u="none" strike="noStrike" cap="none">
                <a:solidFill>
                  <a:schemeClr val="dk1"/>
                </a:solidFill>
                <a:latin typeface="Calibri"/>
                <a:ea typeface="Calibri"/>
                <a:cs typeface="Calibri"/>
                <a:sym typeface="Calibri"/>
              </a:rPr>
              <a:t> large scale heterogeneous computing </a:t>
            </a:r>
            <a:r>
              <a:rPr lang="en-US" sz="2400"/>
              <a:t>facilities</a:t>
            </a:r>
            <a:r>
              <a:rPr lang="en-US" sz="2400" b="0" i="0" u="none" strike="noStrike" cap="none">
                <a:solidFill>
                  <a:schemeClr val="dk1"/>
                </a:solidFill>
                <a:latin typeface="Calibri"/>
                <a:ea typeface="Calibri"/>
                <a:cs typeface="Calibri"/>
                <a:sym typeface="Calibri"/>
              </a:rPr>
              <a:t> as a </a:t>
            </a:r>
            <a:r>
              <a:rPr lang="en-US" sz="2400"/>
              <a:t>common</a:t>
            </a:r>
            <a:r>
              <a:rPr lang="en-US" sz="2400" b="0" i="0" u="none" strike="noStrike" cap="none">
                <a:solidFill>
                  <a:schemeClr val="dk1"/>
                </a:solidFill>
                <a:latin typeface="Calibri"/>
                <a:ea typeface="Calibri"/>
                <a:cs typeface="Calibri"/>
                <a:sym typeface="Calibri"/>
              </a:rPr>
              <a:t> computing </a:t>
            </a:r>
            <a:r>
              <a:rPr lang="en-US" sz="2400"/>
              <a:t>infrastructure.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rtl="0">
              <a:spcBef>
                <a:spcPts val="0"/>
              </a:spcBef>
              <a:buClr>
                <a:schemeClr val="dk1"/>
              </a:buClr>
              <a:buSzPct val="25000"/>
              <a:buFont typeface="Calibri"/>
              <a:buNone/>
            </a:pPr>
            <a:r>
              <a:rPr lang="en-US" sz="2000" b="1"/>
              <a:t>“Kurchatov Institute”  </a:t>
            </a:r>
            <a:r>
              <a:rPr lang="en-US" sz="2000" b="1" i="0" u="none" strike="noStrike" cap="none">
                <a:solidFill>
                  <a:schemeClr val="dk1"/>
                </a:solidFill>
                <a:latin typeface="Calibri"/>
                <a:ea typeface="Calibri"/>
                <a:cs typeface="Calibri"/>
                <a:sym typeface="Calibri"/>
              </a:rPr>
              <a:t>Computing </a:t>
            </a:r>
            <a:r>
              <a:rPr lang="en-US" sz="2000" b="1"/>
              <a:t>Resources</a:t>
            </a:r>
          </a:p>
        </p:txBody>
      </p:sp>
      <p:sp>
        <p:nvSpPr>
          <p:cNvPr id="103" name="Shape 10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The supercomputing facilities for Collective Usage</a:t>
            </a:r>
            <a:r>
              <a:rPr lang="en-US" sz="1800"/>
              <a:t> </a:t>
            </a:r>
            <a:r>
              <a:rPr lang="en-US" sz="1800" b="0" i="0" u="none" strike="noStrike" cap="none">
                <a:solidFill>
                  <a:schemeClr val="dk1"/>
                </a:solidFill>
                <a:latin typeface="Calibri"/>
                <a:ea typeface="Calibri"/>
                <a:cs typeface="Calibri"/>
                <a:sym typeface="Calibri"/>
              </a:rPr>
              <a:t>includes high performance cluster with peak performance of 122.9 TFLOPS. It consists of 1280 nodes, with 2</a:t>
            </a:r>
            <a:r>
              <a:rPr lang="en-US" sz="1800"/>
              <a:t>/</a:t>
            </a:r>
            <a:r>
              <a:rPr lang="en-US" sz="1800" b="0" i="0" u="none" strike="noStrike" cap="none">
                <a:solidFill>
                  <a:schemeClr val="dk1"/>
                </a:solidFill>
                <a:latin typeface="Calibri"/>
                <a:ea typeface="Calibri"/>
                <a:cs typeface="Calibri"/>
                <a:sym typeface="Calibri"/>
              </a:rPr>
              <a:t>8 cores CPUs </a:t>
            </a:r>
            <a:r>
              <a:rPr lang="en-US" sz="1800"/>
              <a:t>per node</a:t>
            </a:r>
            <a:r>
              <a:rPr lang="en-US" sz="1800" b="0" i="0" u="none" strike="noStrike" cap="none">
                <a:solidFill>
                  <a:schemeClr val="dk1"/>
                </a:solidFill>
                <a:latin typeface="Calibri"/>
                <a:ea typeface="Calibri"/>
                <a:cs typeface="Calibri"/>
                <a:sym typeface="Calibri"/>
              </a:rPr>
              <a:t> (10240 cores total). Nodes </a:t>
            </a:r>
            <a:r>
              <a:rPr lang="en-US" sz="1800"/>
              <a:t>operate under</a:t>
            </a:r>
            <a:r>
              <a:rPr lang="en-US" sz="1800" b="0" i="0" u="none" strike="noStrike" cap="none">
                <a:solidFill>
                  <a:schemeClr val="dk1"/>
                </a:solidFill>
                <a:latin typeface="Calibri"/>
                <a:ea typeface="Calibri"/>
                <a:cs typeface="Calibri"/>
                <a:sym typeface="Calibri"/>
              </a:rPr>
              <a:t> CentOS Linux</a:t>
            </a:r>
            <a:r>
              <a:rPr lang="en-US" sz="1800"/>
              <a:t> and SLURM batch system.</a:t>
            </a:r>
          </a:p>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  </a:t>
            </a:r>
          </a:p>
          <a:p>
            <a:pPr marL="342900" marR="0" lvl="0" indent="-342900" algn="l" rtl="0">
              <a:spcBef>
                <a:spcPts val="36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One of the largest Russian Grid centers </a:t>
            </a:r>
            <a:r>
              <a:rPr lang="en-US" sz="1800"/>
              <a:t>(</a:t>
            </a:r>
            <a:r>
              <a:rPr lang="en-US" sz="1800" b="0" i="0" u="none" strike="noStrike" cap="none">
                <a:solidFill>
                  <a:schemeClr val="dk1"/>
                </a:solidFill>
                <a:latin typeface="Calibri"/>
                <a:ea typeface="Calibri"/>
                <a:cs typeface="Calibri"/>
                <a:sym typeface="Calibri"/>
              </a:rPr>
              <a:t>WLCG Tier-1 center</a:t>
            </a:r>
            <a:r>
              <a:rPr lang="en-US" sz="1800"/>
              <a:t>)</a:t>
            </a:r>
            <a:r>
              <a:rPr lang="en-US" sz="1800" b="0" i="0" u="none" strike="noStrike" cap="none">
                <a:solidFill>
                  <a:schemeClr val="dk1"/>
                </a:solidFill>
                <a:latin typeface="Calibri"/>
                <a:ea typeface="Calibri"/>
                <a:cs typeface="Calibri"/>
                <a:sym typeface="Calibri"/>
              </a:rPr>
              <a:t>. The Tier-1 facility </a:t>
            </a:r>
            <a:r>
              <a:rPr lang="en-US" sz="1800" b="0" i="0" u="none" strike="noStrike" cap="none">
                <a:solidFill>
                  <a:srgbClr val="000000"/>
                </a:solidFill>
                <a:latin typeface="Calibri"/>
                <a:ea typeface="Calibri"/>
                <a:cs typeface="Calibri"/>
                <a:sym typeface="Calibri"/>
              </a:rPr>
              <a:t> </a:t>
            </a:r>
            <a:r>
              <a:rPr lang="en-US" sz="1800" b="0" i="0" u="none" strike="noStrike" cap="none">
                <a:solidFill>
                  <a:schemeClr val="dk1"/>
                </a:solidFill>
                <a:latin typeface="Calibri"/>
                <a:ea typeface="Calibri"/>
                <a:cs typeface="Calibri"/>
                <a:sym typeface="Calibri"/>
              </a:rPr>
              <a:t>processes, simulates and stores up to 10% of total data </a:t>
            </a:r>
            <a:r>
              <a:rPr lang="en-US" sz="1800"/>
              <a:t>for three LHC experiments</a:t>
            </a:r>
            <a:r>
              <a:rPr lang="en-US" sz="1800" b="0" i="0" u="none" strike="noStrike" cap="none">
                <a:solidFill>
                  <a:schemeClr val="dk1"/>
                </a:solidFill>
                <a:latin typeface="Calibri"/>
                <a:ea typeface="Calibri"/>
                <a:cs typeface="Calibri"/>
                <a:sym typeface="Calibri"/>
              </a:rPr>
              <a:t> (ALICE, ATLAS and LHCb</a:t>
            </a:r>
            <a:r>
              <a:rPr lang="en-US" sz="1800"/>
              <a:t>)</a:t>
            </a:r>
            <a:r>
              <a:rPr lang="en-US" sz="1800" b="0" i="0" u="none" strike="noStrike" cap="none">
                <a:solidFill>
                  <a:schemeClr val="dk1"/>
                </a:solidFill>
                <a:latin typeface="Calibri"/>
                <a:ea typeface="Calibri"/>
                <a:cs typeface="Calibri"/>
                <a:sym typeface="Calibri"/>
              </a:rPr>
              <a:t>.</a:t>
            </a:r>
          </a:p>
          <a:p>
            <a:pPr marL="0" marR="0" lvl="0" indent="0" algn="l" rtl="0">
              <a:spcBef>
                <a:spcPts val="360"/>
              </a:spcBef>
              <a:spcAft>
                <a:spcPts val="0"/>
              </a:spcAft>
              <a:buNone/>
            </a:pPr>
            <a:endParaRPr sz="1800"/>
          </a:p>
          <a:p>
            <a:pPr marL="342900" marR="0" lvl="0" indent="-342900" algn="l" rtl="0">
              <a:spcBef>
                <a:spcPts val="36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OpenStack based </a:t>
            </a:r>
            <a:r>
              <a:rPr lang="en-US" sz="1800" b="0" i="0" u="none" strike="noStrike" cap="none">
                <a:solidFill>
                  <a:srgbClr val="000000"/>
                </a:solidFill>
                <a:latin typeface="Calibri"/>
                <a:ea typeface="Calibri"/>
                <a:cs typeface="Calibri"/>
                <a:sym typeface="Calibri"/>
              </a:rPr>
              <a:t>Academic </a:t>
            </a:r>
            <a:r>
              <a:rPr lang="en-US" sz="1800" b="0" i="0" u="none" strike="noStrike" cap="none">
                <a:solidFill>
                  <a:schemeClr val="dk1"/>
                </a:solidFill>
                <a:latin typeface="Calibri"/>
                <a:ea typeface="Calibri"/>
                <a:cs typeface="Calibri"/>
                <a:sym typeface="Calibri"/>
              </a:rPr>
              <a:t>Cloud platform having performance 1.5 TFLOPS and providing 16 nodes, 256 cores, 512 Gb RAM and 60 Tb at storage system.</a:t>
            </a:r>
          </a:p>
          <a:p>
            <a:pPr marL="342900" marR="0" lvl="0" indent="-342900" algn="l" rtl="0">
              <a:spcBef>
                <a:spcPts val="360"/>
              </a:spcBef>
              <a:buClr>
                <a:schemeClr val="dk1"/>
              </a:buClr>
              <a:buSzPct val="1000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2400" b="1" i="0" u="none" strike="noStrike" cap="none">
                <a:solidFill>
                  <a:schemeClr val="dk1"/>
                </a:solidFill>
                <a:latin typeface="Calibri"/>
                <a:ea typeface="Calibri"/>
                <a:cs typeface="Calibri"/>
                <a:sym typeface="Calibri"/>
              </a:rPr>
              <a:t>Method</a:t>
            </a:r>
          </a:p>
        </p:txBody>
      </p:sp>
      <p:sp>
        <p:nvSpPr>
          <p:cNvPr id="110" name="Shape 110"/>
          <p:cNvSpPr txBox="1">
            <a:spLocks noGrp="1"/>
          </p:cNvSpPr>
          <p:nvPr>
            <p:ph type="body" idx="1"/>
          </p:nvPr>
        </p:nvSpPr>
        <p:spPr>
          <a:xfrm>
            <a:off x="457200" y="1340776"/>
            <a:ext cx="8229600" cy="17094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Adopt the methods </a:t>
            </a:r>
            <a:r>
              <a:rPr lang="en-US" sz="2000"/>
              <a:t>being used</a:t>
            </a:r>
            <a:r>
              <a:rPr lang="en-US" sz="2000" b="0" i="0" u="none" strike="noStrike" cap="none">
                <a:solidFill>
                  <a:schemeClr val="dk1"/>
                </a:solidFill>
                <a:latin typeface="Calibri"/>
                <a:ea typeface="Calibri"/>
                <a:cs typeface="Calibri"/>
                <a:sym typeface="Calibri"/>
              </a:rPr>
              <a:t> in the LHC High Energy Physics Experiments for </a:t>
            </a:r>
            <a:r>
              <a:rPr lang="en-US" sz="2000"/>
              <a:t>B</a:t>
            </a:r>
            <a:r>
              <a:rPr lang="en-US" sz="2000" b="0" i="0" u="none" strike="noStrike" cap="none">
                <a:solidFill>
                  <a:schemeClr val="dk1"/>
                </a:solidFill>
                <a:latin typeface="Calibri"/>
                <a:ea typeface="Calibri"/>
                <a:cs typeface="Calibri"/>
                <a:sym typeface="Calibri"/>
              </a:rPr>
              <a:t>ig</a:t>
            </a:r>
            <a:r>
              <a:rPr lang="en-US" sz="2000"/>
              <a:t>D</a:t>
            </a:r>
            <a:r>
              <a:rPr lang="en-US" sz="2000" b="0" i="0" u="none" strike="noStrike" cap="none">
                <a:solidFill>
                  <a:schemeClr val="dk1"/>
                </a:solidFill>
                <a:latin typeface="Calibri"/>
                <a:ea typeface="Calibri"/>
                <a:cs typeface="Calibri"/>
                <a:sym typeface="Calibri"/>
              </a:rPr>
              <a:t>ata processing in other sciences.</a:t>
            </a:r>
          </a:p>
          <a:p>
            <a:pPr marR="0" lvl="1" algn="l" rtl="0">
              <a:spcBef>
                <a:spcPts val="400"/>
              </a:spcBef>
              <a:buClr>
                <a:schemeClr val="dk1"/>
              </a:buClr>
              <a:buSzPct val="100000"/>
              <a:buFont typeface="Arial"/>
            </a:pPr>
            <a:r>
              <a:rPr lang="en-US" sz="2000" b="0" i="0" u="none" strike="noStrike" cap="none">
                <a:solidFill>
                  <a:schemeClr val="dk1"/>
                </a:solidFill>
                <a:latin typeface="Calibri"/>
                <a:ea typeface="Calibri"/>
                <a:cs typeface="Calibri"/>
                <a:sym typeface="Calibri"/>
              </a:rPr>
              <a:t>The ATLAS Production and Distributed Analysis workload management system (PanDA) has been chosen as a base technology for the portal.</a:t>
            </a:r>
          </a:p>
        </p:txBody>
      </p:sp>
      <p:sp>
        <p:nvSpPr>
          <p:cNvPr id="111" name="Shape 111"/>
          <p:cNvSpPr txBox="1"/>
          <p:nvPr/>
        </p:nvSpPr>
        <p:spPr>
          <a:xfrm>
            <a:off x="1089500" y="6482825"/>
            <a:ext cx="6877200" cy="272400"/>
          </a:xfrm>
          <a:prstGeom prst="rect">
            <a:avLst/>
          </a:prstGeom>
          <a:noFill/>
          <a:ln>
            <a:noFill/>
          </a:ln>
        </p:spPr>
        <p:txBody>
          <a:bodyPr lIns="91425" tIns="91425" rIns="91425" bIns="91425" anchor="t" anchorCtr="0">
            <a:noAutofit/>
          </a:bodyPr>
          <a:lstStyle/>
          <a:p>
            <a:pPr lvl="0" algn="ctr" rtl="0">
              <a:spcBef>
                <a:spcPts val="0"/>
              </a:spcBef>
              <a:buNone/>
            </a:pPr>
            <a:r>
              <a:rPr lang="en-US"/>
              <a:t>Basic PanDA scheme used in Kurchatov Institute</a:t>
            </a:r>
          </a:p>
        </p:txBody>
      </p:sp>
      <p:pic>
        <p:nvPicPr>
          <p:cNvPr id="112" name="Shape 112"/>
          <p:cNvPicPr preferRelativeResize="0"/>
          <p:nvPr/>
        </p:nvPicPr>
        <p:blipFill>
          <a:blip r:embed="rId3">
            <a:alphaModFix/>
          </a:blip>
          <a:stretch>
            <a:fillRect/>
          </a:stretch>
        </p:blipFill>
        <p:spPr>
          <a:xfrm>
            <a:off x="1780146" y="3166671"/>
            <a:ext cx="5729599" cy="3096124"/>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Shape 117" descr="общая архитектура3.png"/>
          <p:cNvPicPr preferRelativeResize="0"/>
          <p:nvPr/>
        </p:nvPicPr>
        <p:blipFill rotWithShape="1">
          <a:blip r:embed="rId3">
            <a:alphaModFix/>
          </a:blip>
          <a:srcRect l="3" r="12982"/>
          <a:stretch/>
        </p:blipFill>
        <p:spPr>
          <a:xfrm>
            <a:off x="2843808" y="1125555"/>
            <a:ext cx="6120680" cy="5039748"/>
          </a:xfrm>
          <a:prstGeom prst="rect">
            <a:avLst/>
          </a:prstGeom>
          <a:noFill/>
          <a:ln>
            <a:noFill/>
          </a:ln>
        </p:spPr>
      </p:pic>
      <p:sp>
        <p:nvSpPr>
          <p:cNvPr id="118" name="Shape 118"/>
          <p:cNvSpPr txBox="1">
            <a:spLocks noGrp="1"/>
          </p:cNvSpPr>
          <p:nvPr>
            <p:ph type="title"/>
          </p:nvPr>
        </p:nvSpPr>
        <p:spPr>
          <a:xfrm>
            <a:off x="1350628" y="319860"/>
            <a:ext cx="6749763" cy="588859"/>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2000" b="1" i="0" u="none" strike="noStrike" cap="none">
                <a:solidFill>
                  <a:schemeClr val="dk1"/>
                </a:solidFill>
                <a:latin typeface="Calibri"/>
                <a:ea typeface="Calibri"/>
                <a:cs typeface="Calibri"/>
                <a:sym typeface="Calibri"/>
              </a:rPr>
              <a:t>Computing portal at Kurchatov Institute</a:t>
            </a:r>
          </a:p>
        </p:txBody>
      </p:sp>
      <p:sp>
        <p:nvSpPr>
          <p:cNvPr id="119" name="Shape 119"/>
          <p:cNvSpPr txBox="1">
            <a:spLocks noGrp="1"/>
          </p:cNvSpPr>
          <p:nvPr>
            <p:ph type="sldNum" idx="12"/>
          </p:nvPr>
        </p:nvSpPr>
        <p:spPr>
          <a:xfrm>
            <a:off x="8174735" y="2270"/>
            <a:ext cx="762000" cy="365759"/>
          </a:xfrm>
          <a:prstGeom prst="rect">
            <a:avLst/>
          </a:prstGeom>
          <a:noFill/>
          <a:ln>
            <a:noFill/>
          </a:ln>
        </p:spPr>
        <p:txBody>
          <a:bodyPr lIns="91425" tIns="45700" rIns="91425" bIns="45700" anchor="b" anchorCtr="0">
            <a:noAutofit/>
          </a:bodyPr>
          <a:lstStyle/>
          <a:p>
            <a:pPr marL="0" marR="0" lvl="0" indent="0" algn="r" rtl="0">
              <a:spcBef>
                <a:spcPts val="0"/>
              </a:spcBef>
              <a:buClr>
                <a:srgbClr val="FFFFFF"/>
              </a:buClr>
              <a:buSzPct val="25000"/>
              <a:buFont typeface="Georgia"/>
              <a:buNone/>
            </a:pPr>
            <a:fld id="{00000000-1234-1234-1234-123412341234}" type="slidenum">
              <a:rPr lang="en-US" sz="1800" b="0" i="0" u="none" strike="noStrike" cap="none">
                <a:solidFill>
                  <a:srgbClr val="FFFFFF"/>
                </a:solidFill>
                <a:latin typeface="Georgia"/>
                <a:ea typeface="Georgia"/>
                <a:cs typeface="Georgia"/>
                <a:sym typeface="Georgia"/>
              </a:rPr>
              <a:t>5</a:t>
            </a:fld>
            <a:endParaRPr lang="en-US" sz="1800" b="0" i="0" u="none" strike="noStrike" cap="none">
              <a:solidFill>
                <a:srgbClr val="FFFFFF"/>
              </a:solidFill>
              <a:latin typeface="Georgia"/>
              <a:ea typeface="Georgia"/>
              <a:cs typeface="Georgia"/>
              <a:sym typeface="Georgia"/>
            </a:endParaRPr>
          </a:p>
        </p:txBody>
      </p:sp>
      <p:sp>
        <p:nvSpPr>
          <p:cNvPr id="120" name="Shape 120"/>
          <p:cNvSpPr txBox="1"/>
          <p:nvPr/>
        </p:nvSpPr>
        <p:spPr>
          <a:xfrm>
            <a:off x="683568" y="1686015"/>
            <a:ext cx="3139219" cy="4250905"/>
          </a:xfrm>
          <a:prstGeom prst="rect">
            <a:avLst/>
          </a:prstGeom>
          <a:noFill/>
          <a:ln>
            <a:noFill/>
          </a:ln>
        </p:spPr>
        <p:txBody>
          <a:bodyPr lIns="91425" tIns="91425" rIns="91425" bIns="91425" anchor="t" anchorCtr="0">
            <a:noAutofit/>
          </a:bodyPr>
          <a:lstStyle/>
          <a:p>
            <a:pPr marL="285750" marR="0" lvl="1" indent="-285750" algn="l" rtl="0">
              <a:lnSpc>
                <a:spcPct val="100000"/>
              </a:lnSpc>
              <a:spcBef>
                <a:spcPts val="0"/>
              </a:spcBef>
              <a:spcAft>
                <a:spcPts val="0"/>
              </a:spcAft>
              <a:buClr>
                <a:schemeClr val="accent3"/>
              </a:buClr>
              <a:buSzPct val="100000"/>
              <a:buFont typeface="Georgia"/>
              <a:buChar char="•"/>
            </a:pPr>
            <a:r>
              <a:rPr lang="en-US" sz="1600" b="0" i="0" u="none" strike="noStrike" cap="none">
                <a:solidFill>
                  <a:srgbClr val="000000"/>
                </a:solidFill>
                <a:latin typeface="Arial"/>
                <a:ea typeface="Arial"/>
                <a:cs typeface="Arial"/>
                <a:sym typeface="Arial"/>
              </a:rPr>
              <a:t>Web-user interface (python/FL</a:t>
            </a:r>
            <a:r>
              <a:rPr lang="en-US" sz="1600"/>
              <a:t>A</a:t>
            </a:r>
            <a:r>
              <a:rPr lang="en-US" sz="1600" b="0" i="0" u="none" strike="noStrike" cap="none">
                <a:solidFill>
                  <a:srgbClr val="000000"/>
                </a:solidFill>
                <a:latin typeface="Arial"/>
                <a:ea typeface="Arial"/>
                <a:cs typeface="Arial"/>
                <a:sym typeface="Arial"/>
              </a:rPr>
              <a:t>SK)</a:t>
            </a:r>
          </a:p>
          <a:p>
            <a:pPr marL="285750" marR="0" lvl="1" indent="-285750" algn="l" rtl="0">
              <a:lnSpc>
                <a:spcPct val="100000"/>
              </a:lnSpc>
              <a:spcBef>
                <a:spcPts val="300"/>
              </a:spcBef>
              <a:spcAft>
                <a:spcPts val="0"/>
              </a:spcAft>
              <a:buClr>
                <a:schemeClr val="accent3"/>
              </a:buClr>
              <a:buSzPct val="100000"/>
              <a:buFont typeface="Georgia"/>
              <a:buChar char="•"/>
            </a:pPr>
            <a:r>
              <a:rPr lang="en-US" sz="1600" b="0" i="0" u="none" strike="noStrike" cap="none">
                <a:solidFill>
                  <a:srgbClr val="000000"/>
                </a:solidFill>
                <a:latin typeface="Arial"/>
                <a:ea typeface="Arial"/>
                <a:cs typeface="Arial"/>
                <a:sym typeface="Arial"/>
              </a:rPr>
              <a:t>File catalog &amp; data transfer system (DDM)</a:t>
            </a:r>
          </a:p>
          <a:p>
            <a:pPr marL="550926" marR="0" lvl="2" indent="-296926" algn="l" rtl="0">
              <a:lnSpc>
                <a:spcPct val="100000"/>
              </a:lnSpc>
              <a:spcBef>
                <a:spcPts val="300"/>
              </a:spcBef>
              <a:spcAft>
                <a:spcPts val="0"/>
              </a:spcAft>
              <a:buClr>
                <a:schemeClr val="accent3"/>
              </a:buClr>
              <a:buSzPct val="100000"/>
              <a:buFont typeface="Georgia"/>
              <a:buChar char="•"/>
            </a:pPr>
            <a:r>
              <a:rPr lang="en-US" sz="1400" b="0" i="0" u="none" strike="noStrike" cap="none">
                <a:solidFill>
                  <a:srgbClr val="000000"/>
                </a:solidFill>
                <a:latin typeface="Arial"/>
                <a:ea typeface="Arial"/>
                <a:cs typeface="Arial"/>
                <a:sym typeface="Arial"/>
              </a:rPr>
              <a:t>Plugin based (ftp, http, grid and etc.) </a:t>
            </a:r>
          </a:p>
          <a:p>
            <a:pPr marL="285750" marR="0" lvl="1" indent="-285750" algn="l" rtl="0">
              <a:lnSpc>
                <a:spcPct val="100000"/>
              </a:lnSpc>
              <a:spcBef>
                <a:spcPts val="300"/>
              </a:spcBef>
              <a:spcAft>
                <a:spcPts val="0"/>
              </a:spcAft>
              <a:buClr>
                <a:schemeClr val="accent3"/>
              </a:buClr>
              <a:buSzPct val="100000"/>
              <a:buFont typeface="Georgia"/>
              <a:buChar char="•"/>
            </a:pPr>
            <a:r>
              <a:rPr lang="en-US" sz="1600" b="0" i="0" u="none" strike="noStrike" cap="none">
                <a:solidFill>
                  <a:srgbClr val="000000"/>
                </a:solidFill>
                <a:latin typeface="Arial"/>
                <a:ea typeface="Arial"/>
                <a:cs typeface="Arial"/>
                <a:sym typeface="Arial"/>
              </a:rPr>
              <a:t>Authorization OAuth 2.0</a:t>
            </a:r>
          </a:p>
          <a:p>
            <a:pPr marL="285750" marR="0" lvl="0" indent="-285750" algn="l" rtl="0">
              <a:lnSpc>
                <a:spcPct val="100000"/>
              </a:lnSpc>
              <a:spcBef>
                <a:spcPts val="300"/>
              </a:spcBef>
              <a:spcAft>
                <a:spcPts val="0"/>
              </a:spcAft>
              <a:buClr>
                <a:schemeClr val="accent3"/>
              </a:buClr>
              <a:buSzPct val="100000"/>
              <a:buFont typeface="Georgia"/>
              <a:buChar char="•"/>
            </a:pPr>
            <a:r>
              <a:rPr lang="en-US" sz="1600" b="0" i="0" u="none" strike="noStrike" cap="none">
                <a:solidFill>
                  <a:srgbClr val="000000"/>
                </a:solidFill>
                <a:latin typeface="Arial"/>
                <a:ea typeface="Arial"/>
                <a:cs typeface="Arial"/>
                <a:sym typeface="Arial"/>
              </a:rPr>
              <a:t>API for external applications</a:t>
            </a:r>
          </a:p>
          <a:p>
            <a:pPr marL="578358" marR="0" lvl="1" indent="-286258" algn="l" rtl="0">
              <a:lnSpc>
                <a:spcPct val="100000"/>
              </a:lnSpc>
              <a:spcBef>
                <a:spcPts val="300"/>
              </a:spcBef>
              <a:spcAft>
                <a:spcPts val="0"/>
              </a:spcAft>
              <a:buClr>
                <a:schemeClr val="accent2"/>
              </a:buClr>
              <a:buSzPct val="100000"/>
              <a:buFont typeface="Georgia"/>
              <a:buChar char="•"/>
            </a:pPr>
            <a:r>
              <a:rPr lang="en-US" sz="1400" b="0" i="0" u="none" strike="noStrike" cap="none">
                <a:solidFill>
                  <a:srgbClr val="000000"/>
                </a:solidFill>
                <a:latin typeface="Arial"/>
                <a:ea typeface="Arial"/>
                <a:cs typeface="Arial"/>
                <a:sym typeface="Arial"/>
              </a:rPr>
              <a:t>Token authentication</a:t>
            </a:r>
          </a:p>
          <a:p>
            <a:pPr marL="578358" marR="0" lvl="1" indent="-286258" algn="l" rtl="0">
              <a:lnSpc>
                <a:spcPct val="100000"/>
              </a:lnSpc>
              <a:spcBef>
                <a:spcPts val="300"/>
              </a:spcBef>
              <a:spcAft>
                <a:spcPts val="0"/>
              </a:spcAft>
              <a:buClr>
                <a:schemeClr val="accent2"/>
              </a:buClr>
              <a:buSzPct val="100000"/>
              <a:buFont typeface="Georgia"/>
              <a:buChar char="•"/>
            </a:pPr>
            <a:r>
              <a:rPr lang="en-US" sz="1400" b="0" i="0" u="none" strike="noStrike" cap="none">
                <a:solidFill>
                  <a:srgbClr val="000000"/>
                </a:solidFill>
                <a:latin typeface="Arial"/>
                <a:ea typeface="Arial"/>
                <a:cs typeface="Arial"/>
                <a:sym typeface="Arial"/>
              </a:rPr>
              <a:t>Upload/fetch files</a:t>
            </a:r>
          </a:p>
          <a:p>
            <a:pPr marL="578358" marR="0" lvl="1" indent="-286258" algn="l" rtl="0">
              <a:lnSpc>
                <a:spcPct val="100000"/>
              </a:lnSpc>
              <a:spcBef>
                <a:spcPts val="300"/>
              </a:spcBef>
              <a:spcAft>
                <a:spcPts val="0"/>
              </a:spcAft>
              <a:buClr>
                <a:schemeClr val="accent2"/>
              </a:buClr>
              <a:buSzPct val="100000"/>
              <a:buFont typeface="Georgia"/>
              <a:buChar char="•"/>
            </a:pPr>
            <a:r>
              <a:rPr lang="en-US" sz="1400" b="0" i="0" u="none" strike="noStrike" cap="none">
                <a:solidFill>
                  <a:srgbClr val="000000"/>
                </a:solidFill>
                <a:latin typeface="Arial"/>
                <a:ea typeface="Arial"/>
                <a:cs typeface="Arial"/>
                <a:sym typeface="Arial"/>
              </a:rPr>
              <a:t>Send a job</a:t>
            </a:r>
          </a:p>
          <a:p>
            <a:pPr marL="578358" marR="0" lvl="1" indent="-286258" algn="l" rtl="0">
              <a:lnSpc>
                <a:spcPct val="100000"/>
              </a:lnSpc>
              <a:spcBef>
                <a:spcPts val="300"/>
              </a:spcBef>
              <a:spcAft>
                <a:spcPts val="0"/>
              </a:spcAft>
              <a:buClr>
                <a:schemeClr val="accent2"/>
              </a:buClr>
              <a:buSzPct val="100000"/>
              <a:buFont typeface="Georgia"/>
              <a:buChar char="•"/>
            </a:pPr>
            <a:r>
              <a:rPr lang="en-US" sz="1400" b="0" i="0" u="none" strike="noStrike" cap="none">
                <a:solidFill>
                  <a:srgbClr val="000000"/>
                </a:solidFill>
                <a:latin typeface="Arial"/>
                <a:ea typeface="Arial"/>
                <a:cs typeface="Arial"/>
                <a:sym typeface="Arial"/>
              </a:rPr>
              <a:t>Get job status/statistics</a:t>
            </a:r>
          </a:p>
          <a:p>
            <a:pPr marL="285750" marR="0" lvl="0" indent="-285750" algn="l" rtl="0">
              <a:lnSpc>
                <a:spcPct val="100000"/>
              </a:lnSpc>
              <a:spcBef>
                <a:spcPts val="300"/>
              </a:spcBef>
              <a:spcAft>
                <a:spcPts val="0"/>
              </a:spcAft>
              <a:buClr>
                <a:schemeClr val="accent3"/>
              </a:buClr>
              <a:buSzPct val="100000"/>
              <a:buFont typeface="Georgia"/>
              <a:buChar char="•"/>
            </a:pPr>
            <a:r>
              <a:rPr lang="en-US" sz="1600" b="0" i="0" u="none" strike="noStrike" cap="none">
                <a:solidFill>
                  <a:srgbClr val="000000"/>
                </a:solidFill>
                <a:latin typeface="Arial"/>
                <a:ea typeface="Arial"/>
                <a:cs typeface="Arial"/>
                <a:sym typeface="Arial"/>
              </a:rPr>
              <a:t>Private FTP storage for each user</a:t>
            </a:r>
          </a:p>
          <a:p>
            <a:pPr marL="578358" marR="0" lvl="1" indent="-286258" algn="l" rtl="0">
              <a:lnSpc>
                <a:spcPct val="100000"/>
              </a:lnSpc>
              <a:spcBef>
                <a:spcPts val="300"/>
              </a:spcBef>
              <a:spcAft>
                <a:spcPts val="0"/>
              </a:spcAft>
              <a:buClr>
                <a:schemeClr val="accent2"/>
              </a:buClr>
              <a:buFont typeface="Georgia"/>
              <a:buNone/>
            </a:pPr>
            <a:endParaRPr sz="16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Shape 125"/>
          <p:cNvPicPr preferRelativeResize="0"/>
          <p:nvPr/>
        </p:nvPicPr>
        <p:blipFill>
          <a:blip r:embed="rId3">
            <a:alphaModFix/>
          </a:blip>
          <a:stretch>
            <a:fillRect/>
          </a:stretch>
        </p:blipFill>
        <p:spPr>
          <a:xfrm>
            <a:off x="1104275" y="2291550"/>
            <a:ext cx="5940650" cy="4455475"/>
          </a:xfrm>
          <a:prstGeom prst="rect">
            <a:avLst/>
          </a:prstGeom>
          <a:noFill/>
          <a:ln>
            <a:noFill/>
          </a:ln>
        </p:spPr>
      </p:pic>
      <p:sp>
        <p:nvSpPr>
          <p:cNvPr id="126" name="Shape 126"/>
          <p:cNvSpPr txBox="1">
            <a:spLocks noGrp="1"/>
          </p:cNvSpPr>
          <p:nvPr>
            <p:ph type="title"/>
          </p:nvPr>
        </p:nvSpPr>
        <p:spPr>
          <a:xfrm>
            <a:off x="1350628" y="319860"/>
            <a:ext cx="6749763" cy="588859"/>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2000" b="1" i="0" u="none" strike="noStrike" cap="none">
                <a:solidFill>
                  <a:schemeClr val="dk1"/>
                </a:solidFill>
                <a:latin typeface="Calibri"/>
                <a:ea typeface="Calibri"/>
                <a:cs typeface="Calibri"/>
                <a:sym typeface="Calibri"/>
              </a:rPr>
              <a:t>PanDA instance installation </a:t>
            </a:r>
          </a:p>
        </p:txBody>
      </p:sp>
      <p:sp>
        <p:nvSpPr>
          <p:cNvPr id="128" name="Shape 128"/>
          <p:cNvSpPr txBox="1">
            <a:spLocks noGrp="1"/>
          </p:cNvSpPr>
          <p:nvPr>
            <p:ph type="sldNum" idx="12"/>
          </p:nvPr>
        </p:nvSpPr>
        <p:spPr>
          <a:xfrm>
            <a:off x="8174735" y="2270"/>
            <a:ext cx="762000" cy="365759"/>
          </a:xfrm>
          <a:prstGeom prst="rect">
            <a:avLst/>
          </a:prstGeom>
          <a:noFill/>
          <a:ln>
            <a:noFill/>
          </a:ln>
        </p:spPr>
        <p:txBody>
          <a:bodyPr lIns="91425" tIns="45700" rIns="91425" bIns="45700" anchor="b" anchorCtr="0">
            <a:noAutofit/>
          </a:bodyPr>
          <a:lstStyle/>
          <a:p>
            <a:pPr marL="0" marR="0" lvl="0" indent="0" algn="r" rtl="0">
              <a:spcBef>
                <a:spcPts val="0"/>
              </a:spcBef>
              <a:buClr>
                <a:srgbClr val="FFFFFF"/>
              </a:buClr>
              <a:buSzPct val="25000"/>
              <a:buFont typeface="Georgia"/>
              <a:buNone/>
            </a:pPr>
            <a:fld id="{00000000-1234-1234-1234-123412341234}" type="slidenum">
              <a:rPr lang="en-US" sz="1800" b="0" i="0" u="none" strike="noStrike" cap="none">
                <a:solidFill>
                  <a:srgbClr val="FFFFFF"/>
                </a:solidFill>
                <a:latin typeface="Georgia"/>
                <a:ea typeface="Georgia"/>
                <a:cs typeface="Georgia"/>
                <a:sym typeface="Georgia"/>
              </a:rPr>
              <a:t>6</a:t>
            </a:fld>
            <a:endParaRPr lang="en-US" sz="1800" b="0" i="0" u="none" strike="noStrike" cap="none">
              <a:solidFill>
                <a:srgbClr val="FFFFFF"/>
              </a:solidFill>
              <a:latin typeface="Georgia"/>
              <a:ea typeface="Georgia"/>
              <a:cs typeface="Georgia"/>
              <a:sym typeface="Georgia"/>
            </a:endParaRPr>
          </a:p>
        </p:txBody>
      </p:sp>
      <p:sp>
        <p:nvSpPr>
          <p:cNvPr id="129" name="Shape 129"/>
          <p:cNvSpPr txBox="1"/>
          <p:nvPr/>
        </p:nvSpPr>
        <p:spPr>
          <a:xfrm>
            <a:off x="899591" y="836712"/>
            <a:ext cx="7772400" cy="2005984"/>
          </a:xfrm>
          <a:prstGeom prst="rect">
            <a:avLst/>
          </a:prstGeom>
          <a:noFill/>
          <a:ln>
            <a:noFill/>
          </a:ln>
        </p:spPr>
        <p:txBody>
          <a:bodyPr lIns="91425" tIns="91425" rIns="91425" bIns="91425" anchor="t" anchorCtr="0">
            <a:noAutofit/>
          </a:bodyPr>
          <a:lstStyle/>
          <a:p>
            <a:pPr marL="285750" marR="0" lvl="0" indent="-285750" algn="l" rtl="0">
              <a:lnSpc>
                <a:spcPct val="100000"/>
              </a:lnSpc>
              <a:spcBef>
                <a:spcPts val="0"/>
              </a:spcBef>
              <a:spcAft>
                <a:spcPts val="0"/>
              </a:spcAft>
              <a:buClr>
                <a:schemeClr val="accent3"/>
              </a:buClr>
              <a:buSzPct val="100000"/>
              <a:buFont typeface="Georgia"/>
              <a:buChar char="•"/>
            </a:pPr>
            <a:r>
              <a:rPr lang="en-US" sz="1600" b="0" i="0" u="none" strike="noStrike" cap="none">
                <a:solidFill>
                  <a:schemeClr val="dk1"/>
                </a:solidFill>
                <a:latin typeface="Arial"/>
                <a:ea typeface="Arial"/>
                <a:cs typeface="Arial"/>
                <a:sym typeface="Arial"/>
              </a:rPr>
              <a:t>PanDA@NRC</a:t>
            </a:r>
            <a:r>
              <a:rPr lang="en-US" sz="1600" b="0" i="0" u="none" strike="noStrike" cap="none">
                <a:solidFill>
                  <a:srgbClr val="000000"/>
                </a:solidFill>
                <a:latin typeface="Arial"/>
                <a:ea typeface="Arial"/>
                <a:cs typeface="Arial"/>
                <a:sym typeface="Arial"/>
              </a:rPr>
              <a:t> KI</a:t>
            </a:r>
          </a:p>
          <a:p>
            <a:pPr marL="578358" marR="0" lvl="1" indent="-286258" algn="l" rtl="0">
              <a:lnSpc>
                <a:spcPct val="100000"/>
              </a:lnSpc>
              <a:spcBef>
                <a:spcPts val="300"/>
              </a:spcBef>
              <a:spcAft>
                <a:spcPts val="0"/>
              </a:spcAft>
              <a:buClr>
                <a:schemeClr val="accent2"/>
              </a:buClr>
              <a:buSzPct val="100000"/>
              <a:buFont typeface="Georgia"/>
              <a:buChar char="▫"/>
            </a:pPr>
            <a:r>
              <a:rPr lang="en-US" sz="1600" b="0" i="0" u="none" strike="noStrike" cap="none">
                <a:solidFill>
                  <a:srgbClr val="000000"/>
                </a:solidFill>
                <a:latin typeface="Arial"/>
                <a:ea typeface="Arial"/>
                <a:cs typeface="Arial"/>
                <a:sym typeface="Arial"/>
              </a:rPr>
              <a:t>server, auto pilots factory, monitor and database server (MySQL)</a:t>
            </a:r>
          </a:p>
          <a:p>
            <a:pPr marL="285750" marR="0" lvl="0" indent="-285750" algn="l" rtl="0">
              <a:lnSpc>
                <a:spcPct val="100000"/>
              </a:lnSpc>
              <a:spcBef>
                <a:spcPts val="300"/>
              </a:spcBef>
              <a:spcAft>
                <a:spcPts val="0"/>
              </a:spcAft>
              <a:buClr>
                <a:schemeClr val="accent3"/>
              </a:buClr>
              <a:buSzPct val="100000"/>
              <a:buFont typeface="Georgia"/>
              <a:buChar char="•"/>
            </a:pPr>
            <a:r>
              <a:rPr lang="en-US" sz="1600" b="0" i="0" u="none" strike="noStrike" cap="none">
                <a:solidFill>
                  <a:srgbClr val="000000"/>
                </a:solidFill>
                <a:latin typeface="Arial"/>
                <a:ea typeface="Arial"/>
                <a:cs typeface="Arial"/>
                <a:sym typeface="Arial"/>
              </a:rPr>
              <a:t>After APF was installed in 2014 we immediately set up Analysis queue</a:t>
            </a:r>
          </a:p>
          <a:p>
            <a:pPr marL="578358" marR="0" lvl="1" indent="-286258" algn="l" rtl="0">
              <a:lnSpc>
                <a:spcPct val="100000"/>
              </a:lnSpc>
              <a:spcBef>
                <a:spcPts val="300"/>
              </a:spcBef>
              <a:spcAft>
                <a:spcPts val="0"/>
              </a:spcAft>
              <a:buClr>
                <a:schemeClr val="accent2"/>
              </a:buClr>
              <a:buSzPct val="100000"/>
              <a:buFont typeface="Georgia"/>
              <a:buChar char="▫"/>
            </a:pPr>
            <a:r>
              <a:rPr lang="en-US" sz="1600" b="0" i="0" u="none" strike="noStrike" cap="none">
                <a:solidFill>
                  <a:srgbClr val="000000"/>
                </a:solidFill>
                <a:latin typeface="Arial"/>
                <a:ea typeface="Arial"/>
                <a:cs typeface="Arial"/>
                <a:sym typeface="Arial"/>
              </a:rPr>
              <a:t>Condor-SLURM connector</a:t>
            </a:r>
          </a:p>
          <a:p>
            <a:pPr marL="285750" marR="0" lvl="0" indent="-285750" algn="l" rtl="0">
              <a:lnSpc>
                <a:spcPct val="100000"/>
              </a:lnSpc>
              <a:spcBef>
                <a:spcPts val="300"/>
              </a:spcBef>
              <a:spcAft>
                <a:spcPts val="0"/>
              </a:spcAft>
              <a:buClr>
                <a:schemeClr val="accent3"/>
              </a:buClr>
              <a:buSzPct val="100000"/>
              <a:buFont typeface="Georgia"/>
              <a:buChar char="•"/>
            </a:pPr>
            <a:r>
              <a:rPr lang="en-US" sz="1600" b="0" i="0" u="none" strike="noStrike" cap="none">
                <a:solidFill>
                  <a:srgbClr val="000000"/>
                </a:solidFill>
                <a:latin typeface="Arial"/>
                <a:ea typeface="Arial"/>
                <a:cs typeface="Arial"/>
                <a:sym typeface="Arial"/>
              </a:rPr>
              <a:t>In 2015 we set up Production queue</a:t>
            </a:r>
          </a:p>
        </p:txBody>
      </p:sp>
      <p:cxnSp>
        <p:nvCxnSpPr>
          <p:cNvPr id="130" name="Shape 130"/>
          <p:cNvCxnSpPr/>
          <p:nvPr/>
        </p:nvCxnSpPr>
        <p:spPr>
          <a:xfrm flipH="1">
            <a:off x="5274887" y="3390800"/>
            <a:ext cx="1071000" cy="1314300"/>
          </a:xfrm>
          <a:prstGeom prst="straightConnector1">
            <a:avLst/>
          </a:prstGeom>
          <a:noFill/>
          <a:ln w="25400" cap="flat" cmpd="sng">
            <a:solidFill>
              <a:schemeClr val="accent1"/>
            </a:solidFill>
            <a:prstDash val="solid"/>
            <a:round/>
            <a:headEnd type="none" w="med" len="med"/>
            <a:tailEnd type="stealth" w="lg" len="lg"/>
          </a:ln>
          <a:effectLst>
            <a:outerShdw blurRad="39999" dist="20000" dir="5400000" rotWithShape="0">
              <a:srgbClr val="000000">
                <a:alpha val="37647"/>
              </a:srgbClr>
            </a:outerShdw>
          </a:effectLst>
        </p:spPr>
      </p:cxnSp>
      <p:cxnSp>
        <p:nvCxnSpPr>
          <p:cNvPr id="131" name="Shape 131"/>
          <p:cNvCxnSpPr/>
          <p:nvPr/>
        </p:nvCxnSpPr>
        <p:spPr>
          <a:xfrm flipH="1">
            <a:off x="4283387" y="3390800"/>
            <a:ext cx="2062500" cy="2083800"/>
          </a:xfrm>
          <a:prstGeom prst="straightConnector1">
            <a:avLst/>
          </a:prstGeom>
          <a:noFill/>
          <a:ln w="25400" cap="flat" cmpd="sng">
            <a:solidFill>
              <a:schemeClr val="accent1"/>
            </a:solidFill>
            <a:prstDash val="solid"/>
            <a:round/>
            <a:headEnd type="none" w="med" len="med"/>
            <a:tailEnd type="stealth" w="lg" len="lg"/>
          </a:ln>
          <a:effectLst>
            <a:outerShdw blurRad="39999" dist="20000" dir="5400000" rotWithShape="0">
              <a:srgbClr val="000000">
                <a:alpha val="37647"/>
              </a:srgbClr>
            </a:outerShdw>
          </a:effectLst>
        </p:spPr>
      </p:cxnSp>
      <p:sp>
        <p:nvSpPr>
          <p:cNvPr id="132" name="Shape 132"/>
          <p:cNvSpPr txBox="1"/>
          <p:nvPr/>
        </p:nvSpPr>
        <p:spPr>
          <a:xfrm>
            <a:off x="5450203" y="2221249"/>
            <a:ext cx="3183635" cy="1169551"/>
          </a:xfrm>
          <a:prstGeom prst="rect">
            <a:avLst/>
          </a:prstGeom>
          <a:no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b="0" i="0" u="none" strike="noStrike" cap="none" dirty="0" smtClean="0">
                <a:solidFill>
                  <a:schemeClr val="dk1"/>
                </a:solidFill>
                <a:latin typeface="Calibri"/>
                <a:ea typeface="Calibri"/>
                <a:cs typeface="Calibri"/>
                <a:sym typeface="Calibri"/>
              </a:rPr>
              <a:t>1</a:t>
            </a:r>
            <a:r>
              <a:rPr lang="ru-RU" sz="1800" b="0" i="0" u="none" strike="noStrike" cap="none" dirty="0" smtClean="0">
                <a:solidFill>
                  <a:schemeClr val="dk1"/>
                </a:solidFill>
                <a:latin typeface="Calibri"/>
                <a:ea typeface="Calibri"/>
                <a:cs typeface="Calibri"/>
                <a:sym typeface="Calibri"/>
              </a:rPr>
              <a:t>5</a:t>
            </a:r>
            <a:r>
              <a:rPr lang="en-US" sz="1800" b="0" i="0" u="none" strike="noStrike" cap="none" dirty="0" smtClean="0">
                <a:solidFill>
                  <a:schemeClr val="dk1"/>
                </a:solidFill>
                <a:latin typeface="Calibri"/>
                <a:ea typeface="Calibri"/>
                <a:cs typeface="Calibri"/>
                <a:sym typeface="Calibri"/>
              </a:rPr>
              <a:t>,</a:t>
            </a:r>
            <a:r>
              <a:rPr lang="ru-RU" sz="1800" b="0" i="0" u="none" strike="noStrike" cap="none" dirty="0" smtClean="0">
                <a:solidFill>
                  <a:schemeClr val="dk1"/>
                </a:solidFill>
                <a:latin typeface="Calibri"/>
                <a:ea typeface="Calibri"/>
                <a:cs typeface="Calibri"/>
                <a:sym typeface="Calibri"/>
              </a:rPr>
              <a:t>5</a:t>
            </a:r>
            <a:r>
              <a:rPr lang="en-US" sz="1800" b="0" i="0" u="none" strike="noStrike" cap="none" dirty="0" smtClean="0">
                <a:solidFill>
                  <a:schemeClr val="dk1"/>
                </a:solidFill>
                <a:latin typeface="Calibri"/>
                <a:ea typeface="Calibri"/>
                <a:cs typeface="Calibri"/>
                <a:sym typeface="Calibri"/>
              </a:rPr>
              <a:t>%</a:t>
            </a:r>
            <a:endParaRPr lang="en-US" sz="18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800" dirty="0">
                <a:solidFill>
                  <a:schemeClr val="dk1"/>
                </a:solidFill>
                <a:latin typeface="Calibri"/>
                <a:ea typeface="Calibri"/>
                <a:cs typeface="Calibri"/>
                <a:sym typeface="Calibri"/>
              </a:rPr>
              <a:t>ATLAS MC Production and Analysis</a:t>
            </a:r>
          </a:p>
          <a:p>
            <a:pPr marL="0" marR="0" lvl="0" indent="0" algn="l" rtl="0">
              <a:spcBef>
                <a:spcPts val="0"/>
              </a:spcBef>
              <a:buSzPct val="25000"/>
              <a:buNone/>
            </a:pPr>
            <a:r>
              <a:rPr lang="en-US" sz="1800" dirty="0">
                <a:solidFill>
                  <a:schemeClr val="dk1"/>
                </a:solidFill>
                <a:latin typeface="Calibri"/>
                <a:ea typeface="Calibri"/>
                <a:cs typeface="Calibri"/>
                <a:sym typeface="Calibri"/>
              </a:rPr>
              <a:t>Executed on SC@NRC-KI</a:t>
            </a:r>
          </a:p>
          <a:p>
            <a:pPr marL="0" marR="0" lvl="0" indent="0" algn="l" rtl="0">
              <a:spcBef>
                <a:spcPts val="0"/>
              </a:spcBef>
              <a:buSzPct val="25000"/>
              <a:buNone/>
            </a:pPr>
            <a:r>
              <a:rPr lang="en-US" sz="1800" dirty="0">
                <a:latin typeface="Calibri"/>
                <a:ea typeface="Calibri"/>
                <a:cs typeface="Calibri"/>
                <a:sym typeface="Calibri"/>
              </a:rPr>
              <a:t>It is transparent for </a:t>
            </a:r>
            <a:r>
              <a:rPr lang="en-US" sz="1800" dirty="0" err="1">
                <a:latin typeface="Calibri"/>
                <a:ea typeface="Calibri"/>
                <a:cs typeface="Calibri"/>
                <a:sym typeface="Calibri"/>
              </a:rPr>
              <a:t>Prodsys</a:t>
            </a:r>
            <a:r>
              <a:rPr lang="en-US" sz="1800" dirty="0">
                <a:latin typeface="Calibri"/>
                <a:ea typeface="Calibri"/>
                <a:cs typeface="Calibri"/>
                <a:sym typeface="Calibri"/>
              </a:rPr>
              <a:t> and Users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1341520" y="319860"/>
            <a:ext cx="6749763" cy="588859"/>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2000" b="1" i="0" u="none" strike="noStrike" cap="none">
                <a:solidFill>
                  <a:schemeClr val="dk1"/>
                </a:solidFill>
                <a:latin typeface="Calibri"/>
                <a:ea typeface="Calibri"/>
                <a:cs typeface="Calibri"/>
                <a:sym typeface="Calibri"/>
              </a:rPr>
              <a:t>Web-user interface</a:t>
            </a:r>
          </a:p>
        </p:txBody>
      </p:sp>
      <p:sp>
        <p:nvSpPr>
          <p:cNvPr id="138" name="Shape 138"/>
          <p:cNvSpPr txBox="1">
            <a:spLocks noGrp="1"/>
          </p:cNvSpPr>
          <p:nvPr>
            <p:ph type="sldNum" idx="12"/>
          </p:nvPr>
        </p:nvSpPr>
        <p:spPr>
          <a:xfrm>
            <a:off x="8174735" y="2270"/>
            <a:ext cx="762000" cy="365759"/>
          </a:xfrm>
          <a:prstGeom prst="rect">
            <a:avLst/>
          </a:prstGeom>
          <a:noFill/>
          <a:ln>
            <a:noFill/>
          </a:ln>
        </p:spPr>
        <p:txBody>
          <a:bodyPr lIns="91425" tIns="45700" rIns="91425" bIns="45700" anchor="b" anchorCtr="0">
            <a:noAutofit/>
          </a:bodyPr>
          <a:lstStyle/>
          <a:p>
            <a:pPr marL="0" marR="0" lvl="0" indent="0" algn="r" rtl="0">
              <a:spcBef>
                <a:spcPts val="0"/>
              </a:spcBef>
              <a:buClr>
                <a:srgbClr val="FFFFFF"/>
              </a:buClr>
              <a:buSzPct val="25000"/>
              <a:buFont typeface="Georgia"/>
              <a:buNone/>
            </a:pPr>
            <a:fld id="{00000000-1234-1234-1234-123412341234}" type="slidenum">
              <a:rPr lang="en-US" sz="1800" b="0" i="0" u="none" strike="noStrike" cap="none">
                <a:solidFill>
                  <a:srgbClr val="FFFFFF"/>
                </a:solidFill>
                <a:latin typeface="Georgia"/>
                <a:ea typeface="Georgia"/>
                <a:cs typeface="Georgia"/>
                <a:sym typeface="Georgia"/>
              </a:rPr>
              <a:t>7</a:t>
            </a:fld>
            <a:endParaRPr lang="en-US" sz="1800" b="0" i="0" u="none" strike="noStrike" cap="none">
              <a:solidFill>
                <a:srgbClr val="FFFFFF"/>
              </a:solidFill>
              <a:latin typeface="Georgia"/>
              <a:ea typeface="Georgia"/>
              <a:cs typeface="Georgia"/>
              <a:sym typeface="Georgia"/>
            </a:endParaRPr>
          </a:p>
        </p:txBody>
      </p:sp>
      <p:sp>
        <p:nvSpPr>
          <p:cNvPr id="139" name="Shape 139"/>
          <p:cNvSpPr txBox="1"/>
          <p:nvPr/>
        </p:nvSpPr>
        <p:spPr>
          <a:xfrm>
            <a:off x="5190599" y="1197750"/>
            <a:ext cx="3838800" cy="5543700"/>
          </a:xfrm>
          <a:prstGeom prst="rect">
            <a:avLst/>
          </a:prstGeom>
          <a:noFill/>
          <a:ln>
            <a:noFill/>
          </a:ln>
        </p:spPr>
        <p:txBody>
          <a:bodyPr lIns="91425" tIns="91425" rIns="91425" bIns="91425" anchor="t" anchorCtr="0">
            <a:noAutofit/>
          </a:bodyPr>
          <a:lstStyle/>
          <a:p>
            <a:pPr marL="285750" marR="0" lvl="0" indent="-285750" algn="l" rtl="0">
              <a:lnSpc>
                <a:spcPct val="100000"/>
              </a:lnSpc>
              <a:spcBef>
                <a:spcPts val="0"/>
              </a:spcBef>
              <a:spcAft>
                <a:spcPts val="0"/>
              </a:spcAft>
              <a:buClr>
                <a:schemeClr val="accent3"/>
              </a:buClr>
              <a:buSzPct val="100000"/>
              <a:buFont typeface="Georgia"/>
              <a:buChar char="•"/>
            </a:pPr>
            <a:r>
              <a:rPr lang="en-US" sz="1600" b="0" i="0" u="none" strike="noStrike" cap="none">
                <a:solidFill>
                  <a:srgbClr val="000000"/>
                </a:solidFill>
                <a:latin typeface="Arial"/>
                <a:ea typeface="Arial"/>
                <a:cs typeface="Arial"/>
                <a:sym typeface="Arial"/>
              </a:rPr>
              <a:t>Job setup interface</a:t>
            </a:r>
          </a:p>
          <a:p>
            <a:pPr marL="578358" marR="0" lvl="1" indent="-286258" algn="l" rtl="0">
              <a:lnSpc>
                <a:spcPct val="100000"/>
              </a:lnSpc>
              <a:spcBef>
                <a:spcPts val="300"/>
              </a:spcBef>
              <a:spcAft>
                <a:spcPts val="0"/>
              </a:spcAft>
              <a:buClr>
                <a:schemeClr val="accent2"/>
              </a:buClr>
              <a:buSzPct val="100000"/>
              <a:buFont typeface="Georgia"/>
              <a:buChar char="▫"/>
            </a:pPr>
            <a:r>
              <a:rPr lang="en-US" sz="1600" b="0" i="0" u="none" strike="noStrike" cap="none">
                <a:solidFill>
                  <a:srgbClr val="000000"/>
                </a:solidFill>
                <a:latin typeface="Arial"/>
                <a:ea typeface="Arial"/>
                <a:cs typeface="Arial"/>
                <a:sym typeface="Arial"/>
              </a:rPr>
              <a:t>Easy setup distributive, input files, parameters and output file names</a:t>
            </a:r>
          </a:p>
          <a:p>
            <a:pPr marL="578358" marR="0" lvl="1" indent="-286258" algn="l" rtl="0">
              <a:lnSpc>
                <a:spcPct val="100000"/>
              </a:lnSpc>
              <a:spcBef>
                <a:spcPts val="300"/>
              </a:spcBef>
              <a:spcAft>
                <a:spcPts val="0"/>
              </a:spcAft>
              <a:buClr>
                <a:schemeClr val="accent2"/>
              </a:buClr>
              <a:buSzPct val="100000"/>
              <a:buFont typeface="Georgia"/>
              <a:buChar char="▫"/>
            </a:pPr>
            <a:r>
              <a:rPr lang="en-US" sz="1600" b="0" i="0" u="none" strike="noStrike" cap="none">
                <a:solidFill>
                  <a:srgbClr val="000000"/>
                </a:solidFill>
                <a:latin typeface="Arial"/>
                <a:ea typeface="Arial"/>
                <a:cs typeface="Arial"/>
                <a:sym typeface="Arial"/>
              </a:rPr>
              <a:t>Local authentication (users don’t need a certificate)</a:t>
            </a:r>
          </a:p>
          <a:p>
            <a:pPr marL="0" marR="0" lvl="0" indent="0" algn="l" rtl="0">
              <a:lnSpc>
                <a:spcPct val="100000"/>
              </a:lnSpc>
              <a:spcBef>
                <a:spcPts val="300"/>
              </a:spcBef>
              <a:spcAft>
                <a:spcPts val="0"/>
              </a:spcAft>
              <a:buClr>
                <a:schemeClr val="accent3"/>
              </a:buClr>
              <a:buFont typeface="Georgia"/>
              <a:buNone/>
            </a:pP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300"/>
              </a:spcBef>
              <a:spcAft>
                <a:spcPts val="0"/>
              </a:spcAft>
              <a:buClr>
                <a:schemeClr val="accent3"/>
              </a:buClr>
              <a:buFont typeface="Georgia"/>
              <a:buNone/>
            </a:pPr>
            <a:endParaRPr sz="1600"/>
          </a:p>
          <a:p>
            <a:pPr marL="285750" marR="0" lvl="0" indent="-285750" algn="l" rtl="0">
              <a:lnSpc>
                <a:spcPct val="100000"/>
              </a:lnSpc>
              <a:spcBef>
                <a:spcPts val="300"/>
              </a:spcBef>
              <a:spcAft>
                <a:spcPts val="0"/>
              </a:spcAft>
              <a:buClr>
                <a:schemeClr val="accent3"/>
              </a:buClr>
              <a:buFont typeface="Georgia"/>
              <a:buNone/>
            </a:pPr>
            <a:endParaRPr sz="1600"/>
          </a:p>
          <a:p>
            <a:pPr marL="285750" marR="0" lvl="0" indent="-285750" algn="l" rtl="0">
              <a:lnSpc>
                <a:spcPct val="100000"/>
              </a:lnSpc>
              <a:spcBef>
                <a:spcPts val="300"/>
              </a:spcBef>
              <a:spcAft>
                <a:spcPts val="0"/>
              </a:spcAft>
              <a:buClr>
                <a:schemeClr val="accent3"/>
              </a:buClr>
              <a:buFont typeface="Georgia"/>
              <a:buNone/>
            </a:pPr>
            <a:endParaRPr sz="1600"/>
          </a:p>
          <a:p>
            <a:pPr marL="285750" marR="0" lvl="0" indent="-285750" algn="l" rtl="0">
              <a:lnSpc>
                <a:spcPct val="100000"/>
              </a:lnSpc>
              <a:spcBef>
                <a:spcPts val="300"/>
              </a:spcBef>
              <a:spcAft>
                <a:spcPts val="0"/>
              </a:spcAft>
              <a:buClr>
                <a:schemeClr val="accent3"/>
              </a:buClr>
              <a:buSzPct val="100000"/>
              <a:buFont typeface="Georgia"/>
              <a:buChar char="•"/>
            </a:pPr>
            <a:r>
              <a:rPr lang="en-US" sz="1600" b="0" i="0" u="none" strike="noStrike" cap="none">
                <a:solidFill>
                  <a:srgbClr val="000000"/>
                </a:solidFill>
                <a:latin typeface="Arial"/>
                <a:ea typeface="Arial"/>
                <a:cs typeface="Arial"/>
                <a:sym typeface="Arial"/>
              </a:rPr>
              <a:t>Jobs monitor</a:t>
            </a:r>
          </a:p>
          <a:p>
            <a:pPr marL="285750" marR="0" lvl="0" indent="-285750" algn="l" rtl="0">
              <a:lnSpc>
                <a:spcPct val="100000"/>
              </a:lnSpc>
              <a:spcBef>
                <a:spcPts val="300"/>
              </a:spcBef>
              <a:spcAft>
                <a:spcPts val="0"/>
              </a:spcAft>
              <a:buClr>
                <a:schemeClr val="accent3"/>
              </a:buClr>
              <a:buFont typeface="Georgia"/>
              <a:buNone/>
            </a:pPr>
            <a:endParaRPr sz="1600" b="0" i="0" u="none" strike="noStrike" cap="none">
              <a:solidFill>
                <a:srgbClr val="000000"/>
              </a:solidFill>
              <a:latin typeface="Arial"/>
              <a:ea typeface="Arial"/>
              <a:cs typeface="Arial"/>
              <a:sym typeface="Arial"/>
            </a:endParaRPr>
          </a:p>
          <a:p>
            <a:pPr marL="101600" marR="0" lvl="0" indent="-101600" algn="l" rtl="0">
              <a:lnSpc>
                <a:spcPct val="100000"/>
              </a:lnSpc>
              <a:spcBef>
                <a:spcPts val="300"/>
              </a:spcBef>
              <a:spcAft>
                <a:spcPts val="0"/>
              </a:spcAft>
              <a:buClr>
                <a:schemeClr val="accent3"/>
              </a:buClr>
              <a:buFont typeface="Georgia"/>
              <a:buNone/>
            </a:pPr>
            <a:endParaRPr sz="1600" b="0" i="0" u="none" strike="noStrike" cap="none">
              <a:solidFill>
                <a:srgbClr val="000000"/>
              </a:solidFill>
              <a:latin typeface="Arial"/>
              <a:ea typeface="Arial"/>
              <a:cs typeface="Arial"/>
              <a:sym typeface="Arial"/>
            </a:endParaRPr>
          </a:p>
          <a:p>
            <a:pPr marL="101600" marR="0" lvl="0" indent="-101600" algn="l" rtl="0">
              <a:lnSpc>
                <a:spcPct val="100000"/>
              </a:lnSpc>
              <a:spcBef>
                <a:spcPts val="300"/>
              </a:spcBef>
              <a:spcAft>
                <a:spcPts val="0"/>
              </a:spcAft>
              <a:buClr>
                <a:schemeClr val="accent3"/>
              </a:buClr>
              <a:buFont typeface="Georgia"/>
              <a:buNone/>
            </a:pPr>
            <a:endParaRPr sz="1600"/>
          </a:p>
          <a:p>
            <a:pPr marL="101600" marR="0" lvl="0" indent="-101600" algn="l" rtl="0">
              <a:lnSpc>
                <a:spcPct val="100000"/>
              </a:lnSpc>
              <a:spcBef>
                <a:spcPts val="300"/>
              </a:spcBef>
              <a:spcAft>
                <a:spcPts val="0"/>
              </a:spcAft>
              <a:buClr>
                <a:schemeClr val="accent3"/>
              </a:buClr>
              <a:buFont typeface="Georgia"/>
              <a:buNone/>
            </a:pPr>
            <a:endParaRPr sz="1600"/>
          </a:p>
          <a:p>
            <a:pPr marL="285750" marR="0" lvl="0" indent="-285750" algn="l" rtl="0">
              <a:lnSpc>
                <a:spcPct val="100000"/>
              </a:lnSpc>
              <a:spcBef>
                <a:spcPts val="300"/>
              </a:spcBef>
              <a:spcAft>
                <a:spcPts val="0"/>
              </a:spcAft>
              <a:buClr>
                <a:schemeClr val="accent3"/>
              </a:buClr>
              <a:buSzPct val="100000"/>
              <a:buFont typeface="Georgia"/>
              <a:buChar char="•"/>
            </a:pPr>
            <a:r>
              <a:rPr lang="en-US" sz="1600" b="0" i="0" u="none" strike="noStrike" cap="none">
                <a:solidFill>
                  <a:srgbClr val="000000"/>
                </a:solidFill>
                <a:latin typeface="Arial"/>
                <a:ea typeface="Arial"/>
                <a:cs typeface="Arial"/>
                <a:sym typeface="Arial"/>
              </a:rPr>
              <a:t>After submitting a job you can monitor its status in the "Job list" tab. When the job finishes, you can get your results from the detailed info page</a:t>
            </a:r>
          </a:p>
          <a:p>
            <a:pPr marL="578358" marR="0" lvl="1" indent="-286258" algn="l" rtl="0">
              <a:lnSpc>
                <a:spcPct val="100000"/>
              </a:lnSpc>
              <a:spcBef>
                <a:spcPts val="300"/>
              </a:spcBef>
              <a:spcAft>
                <a:spcPts val="0"/>
              </a:spcAft>
              <a:buClr>
                <a:schemeClr val="accent2"/>
              </a:buClr>
              <a:buSzPct val="100000"/>
              <a:buFont typeface="Georgia"/>
              <a:buChar char="▫"/>
            </a:pPr>
            <a:r>
              <a:rPr lang="en-US" sz="1600" b="0" i="0" u="none" strike="noStrike" cap="none">
                <a:solidFill>
                  <a:srgbClr val="000000"/>
                </a:solidFill>
                <a:latin typeface="Arial"/>
                <a:ea typeface="Arial"/>
                <a:cs typeface="Arial"/>
                <a:sym typeface="Arial"/>
              </a:rPr>
              <a:t>Links to the input/output files</a:t>
            </a:r>
          </a:p>
          <a:p>
            <a:pPr marL="578358" marR="0" lvl="1" indent="-286258" algn="l" rtl="0">
              <a:lnSpc>
                <a:spcPct val="100000"/>
              </a:lnSpc>
              <a:spcBef>
                <a:spcPts val="300"/>
              </a:spcBef>
              <a:spcAft>
                <a:spcPts val="0"/>
              </a:spcAft>
              <a:buClr>
                <a:schemeClr val="accent2"/>
              </a:buClr>
              <a:buFont typeface="Georgia"/>
              <a:buNone/>
            </a:pP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300"/>
              </a:spcBef>
              <a:spcAft>
                <a:spcPts val="0"/>
              </a:spcAft>
              <a:buClr>
                <a:schemeClr val="accent3"/>
              </a:buClr>
              <a:buFont typeface="Georgia"/>
              <a:buNone/>
            </a:pPr>
            <a:endParaRPr sz="1600" b="0" i="0" u="none" strike="noStrike" cap="none">
              <a:solidFill>
                <a:srgbClr val="000000"/>
              </a:solidFill>
              <a:latin typeface="Arial"/>
              <a:ea typeface="Arial"/>
              <a:cs typeface="Arial"/>
              <a:sym typeface="Arial"/>
            </a:endParaRPr>
          </a:p>
        </p:txBody>
      </p:sp>
      <p:pic>
        <p:nvPicPr>
          <p:cNvPr id="140" name="Shape 140" descr="Снимок экрана 2016-04-13 в 21.32.37.png"/>
          <p:cNvPicPr preferRelativeResize="0"/>
          <p:nvPr/>
        </p:nvPicPr>
        <p:blipFill rotWithShape="1">
          <a:blip r:embed="rId3">
            <a:alphaModFix/>
          </a:blip>
          <a:srcRect/>
          <a:stretch/>
        </p:blipFill>
        <p:spPr>
          <a:xfrm>
            <a:off x="729962" y="3782678"/>
            <a:ext cx="4411579" cy="1328380"/>
          </a:xfrm>
          <a:prstGeom prst="rect">
            <a:avLst/>
          </a:prstGeom>
          <a:noFill/>
          <a:ln>
            <a:noFill/>
          </a:ln>
        </p:spPr>
      </p:pic>
      <p:pic>
        <p:nvPicPr>
          <p:cNvPr id="141" name="Shape 141"/>
          <p:cNvPicPr preferRelativeResize="0"/>
          <p:nvPr/>
        </p:nvPicPr>
        <p:blipFill rotWithShape="1">
          <a:blip r:embed="rId4">
            <a:alphaModFix/>
          </a:blip>
          <a:srcRect/>
          <a:stretch/>
        </p:blipFill>
        <p:spPr>
          <a:xfrm>
            <a:off x="739068" y="1039670"/>
            <a:ext cx="3838737" cy="2743007"/>
          </a:xfrm>
          <a:prstGeom prst="rect">
            <a:avLst/>
          </a:prstGeom>
          <a:noFill/>
          <a:ln>
            <a:noFill/>
          </a:ln>
        </p:spPr>
      </p:pic>
      <p:pic>
        <p:nvPicPr>
          <p:cNvPr id="142" name="Shape 142" descr="Снимок экрана 2016-04-13 в 21.33.56.png"/>
          <p:cNvPicPr preferRelativeResize="0"/>
          <p:nvPr/>
        </p:nvPicPr>
        <p:blipFill rotWithShape="1">
          <a:blip r:embed="rId5">
            <a:alphaModFix/>
          </a:blip>
          <a:srcRect/>
          <a:stretch/>
        </p:blipFill>
        <p:spPr>
          <a:xfrm>
            <a:off x="739895" y="5321582"/>
            <a:ext cx="4411579" cy="1035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1350628" y="319860"/>
            <a:ext cx="6749763" cy="588859"/>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2000" b="1" i="0" u="none" strike="noStrike" cap="none">
                <a:solidFill>
                  <a:schemeClr val="dk1"/>
                </a:solidFill>
                <a:latin typeface="Calibri"/>
                <a:ea typeface="Calibri"/>
                <a:cs typeface="Calibri"/>
                <a:sym typeface="Calibri"/>
              </a:rPr>
              <a:t>Portal operation: </a:t>
            </a:r>
            <a:r>
              <a:rPr lang="en-US" sz="2000" b="1"/>
              <a:t>Authorization</a:t>
            </a:r>
            <a:r>
              <a:rPr lang="en-US" sz="2000" b="1" i="0" u="none" strike="noStrike" cap="none">
                <a:solidFill>
                  <a:schemeClr val="dk1"/>
                </a:solidFill>
                <a:latin typeface="Calibri"/>
                <a:ea typeface="Calibri"/>
                <a:cs typeface="Calibri"/>
                <a:sym typeface="Calibri"/>
              </a:rPr>
              <a:t>, API, FTP Storage interaction</a:t>
            </a:r>
          </a:p>
        </p:txBody>
      </p:sp>
      <p:sp>
        <p:nvSpPr>
          <p:cNvPr id="148" name="Shape 148"/>
          <p:cNvSpPr txBox="1">
            <a:spLocks noGrp="1"/>
          </p:cNvSpPr>
          <p:nvPr>
            <p:ph type="sldNum" idx="12"/>
          </p:nvPr>
        </p:nvSpPr>
        <p:spPr>
          <a:xfrm>
            <a:off x="8174735" y="2270"/>
            <a:ext cx="762000" cy="365759"/>
          </a:xfrm>
          <a:prstGeom prst="rect">
            <a:avLst/>
          </a:prstGeom>
          <a:noFill/>
          <a:ln>
            <a:noFill/>
          </a:ln>
        </p:spPr>
        <p:txBody>
          <a:bodyPr lIns="91425" tIns="45700" rIns="91425" bIns="45700" anchor="b" anchorCtr="0">
            <a:noAutofit/>
          </a:bodyPr>
          <a:lstStyle/>
          <a:p>
            <a:pPr marL="0" marR="0" lvl="0" indent="0" algn="r" rtl="0">
              <a:spcBef>
                <a:spcPts val="0"/>
              </a:spcBef>
              <a:buClr>
                <a:srgbClr val="FFFFFF"/>
              </a:buClr>
              <a:buSzPct val="25000"/>
              <a:buFont typeface="Georgia"/>
              <a:buNone/>
            </a:pPr>
            <a:fld id="{00000000-1234-1234-1234-123412341234}" type="slidenum">
              <a:rPr lang="en-US" sz="1800" b="0" i="0" u="none" strike="noStrike" cap="none">
                <a:solidFill>
                  <a:srgbClr val="FFFFFF"/>
                </a:solidFill>
                <a:latin typeface="Georgia"/>
                <a:ea typeface="Georgia"/>
                <a:cs typeface="Georgia"/>
                <a:sym typeface="Georgia"/>
              </a:rPr>
              <a:t>8</a:t>
            </a:fld>
            <a:endParaRPr lang="en-US" sz="1800" b="0" i="0" u="none" strike="noStrike" cap="none">
              <a:solidFill>
                <a:srgbClr val="FFFFFF"/>
              </a:solidFill>
              <a:latin typeface="Georgia"/>
              <a:ea typeface="Georgia"/>
              <a:cs typeface="Georgia"/>
              <a:sym typeface="Georgia"/>
            </a:endParaRPr>
          </a:p>
        </p:txBody>
      </p:sp>
      <p:sp>
        <p:nvSpPr>
          <p:cNvPr id="149" name="Shape 149"/>
          <p:cNvSpPr txBox="1"/>
          <p:nvPr/>
        </p:nvSpPr>
        <p:spPr>
          <a:xfrm>
            <a:off x="467550" y="908724"/>
            <a:ext cx="7772400" cy="1067100"/>
          </a:xfrm>
          <a:prstGeom prst="rect">
            <a:avLst/>
          </a:prstGeom>
          <a:noFill/>
          <a:ln>
            <a:noFill/>
          </a:ln>
        </p:spPr>
        <p:txBody>
          <a:bodyPr lIns="91425" tIns="91425" rIns="91425" bIns="91425" anchor="t" anchorCtr="0">
            <a:noAutofit/>
          </a:bodyPr>
          <a:lstStyle/>
          <a:p>
            <a:pPr marL="365760" marR="0" lvl="0" indent="-86359" algn="l" rtl="0">
              <a:lnSpc>
                <a:spcPct val="100000"/>
              </a:lnSpc>
              <a:spcBef>
                <a:spcPts val="0"/>
              </a:spcBef>
              <a:spcAft>
                <a:spcPts val="0"/>
              </a:spcAft>
              <a:buClr>
                <a:schemeClr val="accent3"/>
              </a:buClr>
              <a:buSzPct val="100000"/>
              <a:buFont typeface="Georgia"/>
              <a:buChar char="•"/>
            </a:pPr>
            <a:r>
              <a:rPr lang="en-US" sz="1800" b="0" i="0" u="none" strike="noStrike" cap="none">
                <a:solidFill>
                  <a:srgbClr val="000000"/>
                </a:solidFill>
                <a:latin typeface="Arial"/>
                <a:ea typeface="Arial"/>
                <a:cs typeface="Arial"/>
                <a:sym typeface="Arial"/>
              </a:rPr>
              <a:t>OAuth 2.0 authentication</a:t>
            </a:r>
          </a:p>
          <a:p>
            <a:pPr marL="365760" marR="0" lvl="0" indent="-86359" algn="l" rtl="0">
              <a:lnSpc>
                <a:spcPct val="100000"/>
              </a:lnSpc>
              <a:spcBef>
                <a:spcPts val="300"/>
              </a:spcBef>
              <a:spcAft>
                <a:spcPts val="0"/>
              </a:spcAft>
              <a:buClr>
                <a:schemeClr val="accent3"/>
              </a:buClr>
              <a:buSzPct val="100000"/>
              <a:buFont typeface="Georgia"/>
              <a:buChar char="•"/>
            </a:pPr>
            <a:r>
              <a:rPr lang="en-US" sz="1800" b="0" i="0" u="none" strike="noStrike" cap="none">
                <a:solidFill>
                  <a:srgbClr val="000000"/>
                </a:solidFill>
                <a:latin typeface="Arial"/>
                <a:ea typeface="Arial"/>
                <a:cs typeface="Arial"/>
                <a:sym typeface="Arial"/>
              </a:rPr>
              <a:t>API for external applications</a:t>
            </a:r>
          </a:p>
          <a:p>
            <a:pPr marL="365760" marR="0" lvl="0" indent="-86359" algn="l" rtl="0">
              <a:lnSpc>
                <a:spcPct val="100000"/>
              </a:lnSpc>
              <a:spcBef>
                <a:spcPts val="300"/>
              </a:spcBef>
              <a:spcAft>
                <a:spcPts val="0"/>
              </a:spcAft>
              <a:buClr>
                <a:schemeClr val="accent3"/>
              </a:buClr>
              <a:buSzPct val="100000"/>
              <a:buFont typeface="Georgia"/>
              <a:buChar char="•"/>
            </a:pPr>
            <a:r>
              <a:rPr lang="en-US" sz="1800"/>
              <a:t>Celery as async executor</a:t>
            </a:r>
          </a:p>
        </p:txBody>
      </p:sp>
      <p:sp>
        <p:nvSpPr>
          <p:cNvPr id="150" name="Shape 150"/>
          <p:cNvSpPr txBox="1"/>
          <p:nvPr/>
        </p:nvSpPr>
        <p:spPr>
          <a:xfrm>
            <a:off x="5652049" y="5550450"/>
            <a:ext cx="563700" cy="448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3"/>
              </a:buClr>
              <a:buSzPct val="25000"/>
              <a:buFont typeface="Georgia"/>
              <a:buNone/>
            </a:pPr>
            <a:r>
              <a:rPr lang="en-US" sz="1295" b="0" i="0" u="none" strike="noStrike" cap="none">
                <a:latin typeface="Arial"/>
                <a:ea typeface="Arial"/>
                <a:cs typeface="Arial"/>
                <a:sym typeface="Arial"/>
              </a:rPr>
              <a:t>D</a:t>
            </a:r>
            <a:r>
              <a:rPr lang="en-US" sz="1295"/>
              <a:t>DM</a:t>
            </a:r>
          </a:p>
        </p:txBody>
      </p:sp>
      <p:sp>
        <p:nvSpPr>
          <p:cNvPr id="151" name="Shape 151"/>
          <p:cNvSpPr/>
          <p:nvPr/>
        </p:nvSpPr>
        <p:spPr>
          <a:xfrm>
            <a:off x="5274085" y="2247585"/>
            <a:ext cx="1257299" cy="1160584"/>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PanDA server</a:t>
            </a:r>
          </a:p>
        </p:txBody>
      </p:sp>
      <p:sp>
        <p:nvSpPr>
          <p:cNvPr id="152" name="Shape 152"/>
          <p:cNvSpPr/>
          <p:nvPr/>
        </p:nvSpPr>
        <p:spPr>
          <a:xfrm rot="-5400000">
            <a:off x="2488209" y="3102156"/>
            <a:ext cx="2321167" cy="330408"/>
          </a:xfrm>
          <a:prstGeom prst="rect">
            <a:avLst/>
          </a:prstGeom>
          <a:solidFill>
            <a:srgbClr val="DAE5F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WEBPANDA interface</a:t>
            </a:r>
          </a:p>
        </p:txBody>
      </p:sp>
      <p:sp>
        <p:nvSpPr>
          <p:cNvPr id="153" name="Shape 153"/>
          <p:cNvSpPr/>
          <p:nvPr/>
        </p:nvSpPr>
        <p:spPr>
          <a:xfrm>
            <a:off x="3324675" y="5774778"/>
            <a:ext cx="1875900" cy="449100"/>
          </a:xfrm>
          <a:prstGeom prst="rect">
            <a:avLst/>
          </a:prstGeom>
          <a:solidFill>
            <a:srgbClr val="FDE9D8"/>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NFS</a:t>
            </a:r>
          </a:p>
        </p:txBody>
      </p:sp>
      <p:sp>
        <p:nvSpPr>
          <p:cNvPr id="154" name="Shape 154"/>
          <p:cNvSpPr/>
          <p:nvPr/>
        </p:nvSpPr>
        <p:spPr>
          <a:xfrm>
            <a:off x="3964864" y="5201580"/>
            <a:ext cx="613262" cy="573197"/>
          </a:xfrm>
          <a:prstGeom prst="rect">
            <a:avLst/>
          </a:prstGeom>
          <a:solidFill>
            <a:srgbClr val="E5DFEC"/>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a:solidFill>
                  <a:schemeClr val="dk1"/>
                </a:solidFill>
                <a:latin typeface="Calibri"/>
                <a:ea typeface="Calibri"/>
                <a:cs typeface="Calibri"/>
                <a:sym typeface="Calibri"/>
              </a:rPr>
              <a:t>VWN</a:t>
            </a:r>
          </a:p>
        </p:txBody>
      </p:sp>
      <p:sp>
        <p:nvSpPr>
          <p:cNvPr id="155" name="Shape 155"/>
          <p:cNvSpPr/>
          <p:nvPr/>
        </p:nvSpPr>
        <p:spPr>
          <a:xfrm>
            <a:off x="4583348" y="5201580"/>
            <a:ext cx="617253" cy="573197"/>
          </a:xfrm>
          <a:prstGeom prst="rect">
            <a:avLst/>
          </a:prstGeom>
          <a:solidFill>
            <a:srgbClr val="E5DFEC"/>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a:solidFill>
                  <a:schemeClr val="dk1"/>
                </a:solidFill>
                <a:latin typeface="Calibri"/>
                <a:ea typeface="Calibri"/>
                <a:cs typeface="Calibri"/>
                <a:sym typeface="Calibri"/>
              </a:rPr>
              <a:t>VWN</a:t>
            </a:r>
          </a:p>
        </p:txBody>
      </p:sp>
      <p:sp>
        <p:nvSpPr>
          <p:cNvPr id="156" name="Shape 156"/>
          <p:cNvSpPr/>
          <p:nvPr/>
        </p:nvSpPr>
        <p:spPr>
          <a:xfrm>
            <a:off x="3324676" y="5201580"/>
            <a:ext cx="636343" cy="573197"/>
          </a:xfrm>
          <a:prstGeom prst="rect">
            <a:avLst/>
          </a:prstGeom>
          <a:solidFill>
            <a:srgbClr val="E5DFEC"/>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a:solidFill>
                  <a:schemeClr val="dk1"/>
                </a:solidFill>
                <a:latin typeface="Calibri"/>
                <a:ea typeface="Calibri"/>
                <a:cs typeface="Calibri"/>
                <a:sym typeface="Calibri"/>
              </a:rPr>
              <a:t>VWN</a:t>
            </a:r>
          </a:p>
        </p:txBody>
      </p:sp>
      <p:sp>
        <p:nvSpPr>
          <p:cNvPr id="157" name="Shape 157"/>
          <p:cNvSpPr/>
          <p:nvPr/>
        </p:nvSpPr>
        <p:spPr>
          <a:xfrm>
            <a:off x="6618203" y="5774776"/>
            <a:ext cx="1546763" cy="449180"/>
          </a:xfrm>
          <a:prstGeom prst="rect">
            <a:avLst/>
          </a:prstGeom>
          <a:solidFill>
            <a:srgbClr val="FDE9D8"/>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LUSTRE</a:t>
            </a:r>
          </a:p>
        </p:txBody>
      </p:sp>
      <p:sp>
        <p:nvSpPr>
          <p:cNvPr id="158" name="Shape 158"/>
          <p:cNvSpPr/>
          <p:nvPr/>
        </p:nvSpPr>
        <p:spPr>
          <a:xfrm>
            <a:off x="7634429" y="5201578"/>
            <a:ext cx="524585" cy="581470"/>
          </a:xfrm>
          <a:prstGeom prst="rect">
            <a:avLst/>
          </a:prstGeom>
          <a:solidFill>
            <a:srgbClr val="E5DFEC"/>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a:solidFill>
                  <a:schemeClr val="dk1"/>
                </a:solidFill>
                <a:latin typeface="Calibri"/>
                <a:ea typeface="Calibri"/>
                <a:cs typeface="Calibri"/>
                <a:sym typeface="Calibri"/>
              </a:rPr>
              <a:t>WN</a:t>
            </a:r>
          </a:p>
        </p:txBody>
      </p:sp>
      <p:sp>
        <p:nvSpPr>
          <p:cNvPr id="159" name="Shape 159"/>
          <p:cNvSpPr/>
          <p:nvPr/>
        </p:nvSpPr>
        <p:spPr>
          <a:xfrm>
            <a:off x="7129336" y="5204498"/>
            <a:ext cx="501161" cy="578551"/>
          </a:xfrm>
          <a:prstGeom prst="rect">
            <a:avLst/>
          </a:prstGeom>
          <a:solidFill>
            <a:srgbClr val="E5DFEC"/>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a:solidFill>
                  <a:schemeClr val="dk1"/>
                </a:solidFill>
                <a:latin typeface="Calibri"/>
                <a:ea typeface="Calibri"/>
                <a:cs typeface="Calibri"/>
                <a:sym typeface="Calibri"/>
              </a:rPr>
              <a:t>WN</a:t>
            </a:r>
          </a:p>
        </p:txBody>
      </p:sp>
      <p:sp>
        <p:nvSpPr>
          <p:cNvPr id="160" name="Shape 160"/>
          <p:cNvSpPr/>
          <p:nvPr/>
        </p:nvSpPr>
        <p:spPr>
          <a:xfrm>
            <a:off x="6618203" y="5201580"/>
            <a:ext cx="520943" cy="581470"/>
          </a:xfrm>
          <a:prstGeom prst="rect">
            <a:avLst/>
          </a:prstGeom>
          <a:solidFill>
            <a:srgbClr val="E5DFEC"/>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a:solidFill>
                  <a:schemeClr val="dk1"/>
                </a:solidFill>
                <a:latin typeface="Calibri"/>
                <a:ea typeface="Calibri"/>
                <a:cs typeface="Calibri"/>
                <a:sym typeface="Calibri"/>
              </a:rPr>
              <a:t>WN</a:t>
            </a:r>
          </a:p>
        </p:txBody>
      </p:sp>
      <p:sp>
        <p:nvSpPr>
          <p:cNvPr id="161" name="Shape 161"/>
          <p:cNvSpPr txBox="1"/>
          <p:nvPr/>
        </p:nvSpPr>
        <p:spPr>
          <a:xfrm>
            <a:off x="3918250" y="6254550"/>
            <a:ext cx="791400" cy="30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Cloud</a:t>
            </a:r>
          </a:p>
        </p:txBody>
      </p:sp>
      <p:sp>
        <p:nvSpPr>
          <p:cNvPr id="162" name="Shape 162"/>
          <p:cNvSpPr txBox="1"/>
          <p:nvPr/>
        </p:nvSpPr>
        <p:spPr>
          <a:xfrm>
            <a:off x="7039225" y="6220475"/>
            <a:ext cx="690300" cy="30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HPC</a:t>
            </a:r>
          </a:p>
        </p:txBody>
      </p:sp>
      <p:sp>
        <p:nvSpPr>
          <p:cNvPr id="163" name="Shape 163"/>
          <p:cNvSpPr/>
          <p:nvPr/>
        </p:nvSpPr>
        <p:spPr>
          <a:xfrm rot="5400000">
            <a:off x="5728250" y="5552751"/>
            <a:ext cx="1022377" cy="444049"/>
          </a:xfrm>
          <a:prstGeom prst="uturnArrow">
            <a:avLst>
              <a:gd name="adj1" fmla="val 25000"/>
              <a:gd name="adj2" fmla="val 25000"/>
              <a:gd name="adj3" fmla="val 25000"/>
              <a:gd name="adj4" fmla="val 43750"/>
              <a:gd name="adj5" fmla="val 75000"/>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64" name="Shape 164"/>
          <p:cNvSpPr/>
          <p:nvPr/>
        </p:nvSpPr>
        <p:spPr>
          <a:xfrm rot="-5400000">
            <a:off x="5085370" y="5465878"/>
            <a:ext cx="1031476" cy="484677"/>
          </a:xfrm>
          <a:prstGeom prst="uturnArrow">
            <a:avLst>
              <a:gd name="adj1" fmla="val 25000"/>
              <a:gd name="adj2" fmla="val 25000"/>
              <a:gd name="adj3" fmla="val 25000"/>
              <a:gd name="adj4" fmla="val 43750"/>
              <a:gd name="adj5" fmla="val 75000"/>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65" name="Shape 165"/>
          <p:cNvSpPr/>
          <p:nvPr/>
        </p:nvSpPr>
        <p:spPr>
          <a:xfrm>
            <a:off x="3906057" y="2770458"/>
            <a:ext cx="1307029" cy="215547"/>
          </a:xfrm>
          <a:prstGeom prst="right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66" name="Shape 166"/>
          <p:cNvSpPr/>
          <p:nvPr/>
        </p:nvSpPr>
        <p:spPr>
          <a:xfrm rot="10800000" flipH="1">
            <a:off x="3906057" y="3715315"/>
            <a:ext cx="2111356" cy="1267967"/>
          </a:xfrm>
          <a:prstGeom prst="bentUpArrow">
            <a:avLst>
              <a:gd name="adj1" fmla="val 9288"/>
              <a:gd name="adj2" fmla="val 12985"/>
              <a:gd name="adj3" fmla="val 25390"/>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67" name="Shape 167"/>
          <p:cNvSpPr/>
          <p:nvPr/>
        </p:nvSpPr>
        <p:spPr>
          <a:xfrm>
            <a:off x="2643388" y="2572300"/>
            <a:ext cx="766985" cy="107773"/>
          </a:xfrm>
          <a:prstGeom prst="right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68" name="Shape 168"/>
          <p:cNvSpPr/>
          <p:nvPr/>
        </p:nvSpPr>
        <p:spPr>
          <a:xfrm>
            <a:off x="2631172" y="3211599"/>
            <a:ext cx="791419" cy="131433"/>
          </a:xfrm>
          <a:prstGeom prst="right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69" name="Shape 169"/>
          <p:cNvSpPr/>
          <p:nvPr/>
        </p:nvSpPr>
        <p:spPr>
          <a:xfrm>
            <a:off x="2618956" y="3912914"/>
            <a:ext cx="791419" cy="145586"/>
          </a:xfrm>
          <a:prstGeom prst="right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70" name="Shape 170"/>
          <p:cNvSpPr txBox="1"/>
          <p:nvPr/>
        </p:nvSpPr>
        <p:spPr>
          <a:xfrm>
            <a:off x="2637074" y="2302700"/>
            <a:ext cx="833400" cy="30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WWW</a:t>
            </a:r>
          </a:p>
        </p:txBody>
      </p:sp>
      <p:sp>
        <p:nvSpPr>
          <p:cNvPr id="171" name="Shape 171"/>
          <p:cNvSpPr txBox="1"/>
          <p:nvPr/>
        </p:nvSpPr>
        <p:spPr>
          <a:xfrm>
            <a:off x="2711424" y="2936800"/>
            <a:ext cx="613200" cy="30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API</a:t>
            </a:r>
          </a:p>
        </p:txBody>
      </p:sp>
      <p:sp>
        <p:nvSpPr>
          <p:cNvPr id="172" name="Shape 172"/>
          <p:cNvSpPr txBox="1"/>
          <p:nvPr/>
        </p:nvSpPr>
        <p:spPr>
          <a:xfrm>
            <a:off x="2727797" y="3653000"/>
            <a:ext cx="636300" cy="30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FTP</a:t>
            </a:r>
          </a:p>
        </p:txBody>
      </p:sp>
      <p:sp>
        <p:nvSpPr>
          <p:cNvPr id="173" name="Shape 173"/>
          <p:cNvSpPr txBox="1"/>
          <p:nvPr/>
        </p:nvSpPr>
        <p:spPr>
          <a:xfrm>
            <a:off x="738079" y="3651303"/>
            <a:ext cx="1880877"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Private ftp storage for user’s input files</a:t>
            </a:r>
          </a:p>
        </p:txBody>
      </p:sp>
      <p:sp>
        <p:nvSpPr>
          <p:cNvPr id="174" name="Shape 174"/>
          <p:cNvSpPr txBox="1"/>
          <p:nvPr/>
        </p:nvSpPr>
        <p:spPr>
          <a:xfrm>
            <a:off x="793216" y="2949989"/>
            <a:ext cx="1747965"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External tools endpoint</a:t>
            </a:r>
          </a:p>
        </p:txBody>
      </p:sp>
      <p:sp>
        <p:nvSpPr>
          <p:cNvPr id="175" name="Shape 175"/>
          <p:cNvSpPr txBox="1"/>
          <p:nvPr/>
        </p:nvSpPr>
        <p:spPr>
          <a:xfrm>
            <a:off x="793216" y="2332689"/>
            <a:ext cx="182573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WEB-based user interface</a:t>
            </a:r>
          </a:p>
        </p:txBody>
      </p:sp>
      <p:cxnSp>
        <p:nvCxnSpPr>
          <p:cNvPr id="176" name="Shape 176"/>
          <p:cNvCxnSpPr/>
          <p:nvPr/>
        </p:nvCxnSpPr>
        <p:spPr>
          <a:xfrm rot="-5400000" flipH="1">
            <a:off x="5675894" y="3898669"/>
            <a:ext cx="1693200" cy="712199"/>
          </a:xfrm>
          <a:prstGeom prst="bentConnector3">
            <a:avLst>
              <a:gd name="adj1" fmla="val 50000"/>
            </a:avLst>
          </a:prstGeom>
          <a:noFill/>
          <a:ln w="9525" cap="flat" cmpd="sng">
            <a:solidFill>
              <a:srgbClr val="4A7DBA"/>
            </a:solidFill>
            <a:prstDash val="solid"/>
            <a:round/>
            <a:headEnd type="none" w="med" len="med"/>
            <a:tailEnd type="triangle" w="lg" len="lg"/>
          </a:ln>
        </p:spPr>
      </p:cxnSp>
      <p:cxnSp>
        <p:nvCxnSpPr>
          <p:cNvPr id="177" name="Shape 177"/>
          <p:cNvCxnSpPr/>
          <p:nvPr/>
        </p:nvCxnSpPr>
        <p:spPr>
          <a:xfrm rot="5400000">
            <a:off x="4460295" y="3909620"/>
            <a:ext cx="1693200" cy="690300"/>
          </a:xfrm>
          <a:prstGeom prst="bentConnector3">
            <a:avLst>
              <a:gd name="adj1" fmla="val 50000"/>
            </a:avLst>
          </a:prstGeom>
          <a:noFill/>
          <a:ln w="9525" cap="flat" cmpd="sng">
            <a:solidFill>
              <a:srgbClr val="4A7DBA"/>
            </a:solidFill>
            <a:prstDash val="solid"/>
            <a:round/>
            <a:headEnd type="none" w="med" len="med"/>
            <a:tailEnd type="triangle" w="lg" len="lg"/>
          </a:ln>
        </p:spPr>
      </p:cxnSp>
      <p:sp>
        <p:nvSpPr>
          <p:cNvPr id="178" name="Shape 178"/>
          <p:cNvSpPr txBox="1"/>
          <p:nvPr/>
        </p:nvSpPr>
        <p:spPr>
          <a:xfrm>
            <a:off x="4055925" y="2525700"/>
            <a:ext cx="959700" cy="30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New job</a:t>
            </a:r>
          </a:p>
        </p:txBody>
      </p:sp>
      <p:sp>
        <p:nvSpPr>
          <p:cNvPr id="179" name="Shape 179"/>
          <p:cNvSpPr txBox="1"/>
          <p:nvPr/>
        </p:nvSpPr>
        <p:spPr>
          <a:xfrm>
            <a:off x="4328350" y="3408175"/>
            <a:ext cx="563700" cy="30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files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sz="2000" b="1"/>
              <a:t>Typical portal jobs</a:t>
            </a:r>
          </a:p>
        </p:txBody>
      </p:sp>
      <p:sp>
        <p:nvSpPr>
          <p:cNvPr id="186" name="Shape 186"/>
          <p:cNvSpPr txBox="1">
            <a:spLocks noGrp="1"/>
          </p:cNvSpPr>
          <p:nvPr>
            <p:ph type="body" idx="1"/>
          </p:nvPr>
        </p:nvSpPr>
        <p:spPr>
          <a:xfrm>
            <a:off x="457200" y="914400"/>
            <a:ext cx="8229600" cy="1253100"/>
          </a:xfrm>
          <a:prstGeom prst="rect">
            <a:avLst/>
          </a:prstGeom>
        </p:spPr>
        <p:txBody>
          <a:bodyPr lIns="91425" tIns="91425" rIns="91425" bIns="91425" anchor="t" anchorCtr="0">
            <a:noAutofit/>
          </a:bodyPr>
          <a:lstStyle/>
          <a:p>
            <a:pPr marL="0" lvl="0" indent="0" algn="just" rtl="0">
              <a:spcBef>
                <a:spcPts val="0"/>
              </a:spcBef>
              <a:buNone/>
            </a:pPr>
            <a:r>
              <a:rPr lang="en-US" sz="1400">
                <a:solidFill>
                  <a:srgbClr val="333333"/>
                </a:solidFill>
                <a:highlight>
                  <a:srgbClr val="FFFFFF"/>
                </a:highlight>
                <a:latin typeface="Arial"/>
                <a:ea typeface="Arial"/>
                <a:cs typeface="Arial"/>
                <a:sym typeface="Arial"/>
              </a:rPr>
              <a:t>The portal </a:t>
            </a:r>
            <a:r>
              <a:rPr lang="en-US" sz="1400">
                <a:solidFill>
                  <a:srgbClr val="333333"/>
                </a:solidFill>
                <a:latin typeface="Arial"/>
                <a:ea typeface="Arial"/>
                <a:cs typeface="Arial"/>
                <a:sym typeface="Arial"/>
              </a:rPr>
              <a:t>fits standard PanDA computational scheme and </a:t>
            </a:r>
            <a:r>
              <a:rPr lang="en-US" sz="1400">
                <a:solidFill>
                  <a:srgbClr val="333333"/>
                </a:solidFill>
                <a:highlight>
                  <a:srgbClr val="FFFFFF"/>
                </a:highlight>
                <a:latin typeface="Arial"/>
                <a:ea typeface="Arial"/>
                <a:cs typeface="Arial"/>
                <a:sym typeface="Arial"/>
              </a:rPr>
              <a:t>shows most efficiency for compute-intensive tasks that could be split into many sub-jobs to be computed in parallel. To hide execution complexity and manual routines from end-users we introduced and seamlessly integrated into the portal original pipelines control system, that automatically (and without user prompt) split input data, prepare and run sub-tasks as ordinary PanDA jobs and merge results.</a:t>
            </a:r>
            <a:r>
              <a:rPr lang="en-US" sz="1400">
                <a:latin typeface="Arial"/>
                <a:ea typeface="Arial"/>
                <a:cs typeface="Arial"/>
                <a:sym typeface="Arial"/>
              </a:rPr>
              <a:t> </a:t>
            </a:r>
          </a:p>
        </p:txBody>
      </p:sp>
      <p:sp>
        <p:nvSpPr>
          <p:cNvPr id="187" name="Shape 187"/>
          <p:cNvSpPr txBox="1"/>
          <p:nvPr/>
        </p:nvSpPr>
        <p:spPr>
          <a:xfrm>
            <a:off x="6122649" y="4384525"/>
            <a:ext cx="1641599" cy="373500"/>
          </a:xfrm>
          <a:prstGeom prst="rect">
            <a:avLst/>
          </a:prstGeom>
          <a:noFill/>
          <a:ln>
            <a:noFill/>
          </a:ln>
        </p:spPr>
        <p:txBody>
          <a:bodyPr lIns="91425" tIns="91425" rIns="91425" bIns="91425" anchor="t" anchorCtr="0">
            <a:noAutofit/>
          </a:bodyPr>
          <a:lstStyle/>
          <a:p>
            <a:pPr lvl="0">
              <a:spcBef>
                <a:spcPts val="0"/>
              </a:spcBef>
              <a:buNone/>
            </a:pPr>
            <a:r>
              <a:rPr lang="en-US"/>
              <a:t>Pipeline workflow</a:t>
            </a:r>
          </a:p>
        </p:txBody>
      </p:sp>
      <p:pic>
        <p:nvPicPr>
          <p:cNvPr id="188" name="Shape 188"/>
          <p:cNvPicPr preferRelativeResize="0"/>
          <p:nvPr/>
        </p:nvPicPr>
        <p:blipFill>
          <a:blip r:embed="rId3">
            <a:alphaModFix/>
          </a:blip>
          <a:stretch>
            <a:fillRect/>
          </a:stretch>
        </p:blipFill>
        <p:spPr>
          <a:xfrm>
            <a:off x="1144087" y="5185825"/>
            <a:ext cx="6296025" cy="428625"/>
          </a:xfrm>
          <a:prstGeom prst="rect">
            <a:avLst/>
          </a:prstGeom>
          <a:noFill/>
          <a:ln>
            <a:noFill/>
          </a:ln>
        </p:spPr>
      </p:pic>
      <p:sp>
        <p:nvSpPr>
          <p:cNvPr id="189" name="Shape 189"/>
          <p:cNvSpPr txBox="1"/>
          <p:nvPr/>
        </p:nvSpPr>
        <p:spPr>
          <a:xfrm>
            <a:off x="1144100" y="5696375"/>
            <a:ext cx="3485700" cy="838200"/>
          </a:xfrm>
          <a:prstGeom prst="rect">
            <a:avLst/>
          </a:prstGeom>
          <a:solidFill>
            <a:srgbClr val="D9EAD3"/>
          </a:solidFill>
          <a:ln>
            <a:noFill/>
          </a:ln>
        </p:spPr>
        <p:txBody>
          <a:bodyPr lIns="91425" tIns="91425" rIns="91425" bIns="91425" anchor="t" anchorCtr="0">
            <a:noAutofit/>
          </a:bodyPr>
          <a:lstStyle/>
          <a:p>
            <a:pPr lvl="0" rtl="0">
              <a:spcBef>
                <a:spcPts val="0"/>
              </a:spcBef>
              <a:buNone/>
            </a:pPr>
            <a:r>
              <a:rPr lang="en-US"/>
              <a:t>Each step contains:</a:t>
            </a:r>
          </a:p>
          <a:p>
            <a:pPr marL="457200" lvl="0" indent="-228600" rtl="0">
              <a:spcBef>
                <a:spcPts val="0"/>
              </a:spcBef>
              <a:buAutoNum type="arabicPeriod"/>
            </a:pPr>
            <a:r>
              <a:rPr lang="en-US"/>
              <a:t>Server Python script</a:t>
            </a:r>
          </a:p>
          <a:p>
            <a:pPr marL="457200" lvl="0" indent="-228600">
              <a:spcBef>
                <a:spcPts val="0"/>
              </a:spcBef>
              <a:buAutoNum type="arabicPeriod"/>
            </a:pPr>
            <a:r>
              <a:rPr lang="en-US"/>
              <a:t>PanDA Jobs (if applicable)</a:t>
            </a:r>
          </a:p>
        </p:txBody>
      </p:sp>
      <p:sp>
        <p:nvSpPr>
          <p:cNvPr id="190" name="Shape 190"/>
          <p:cNvSpPr txBox="1"/>
          <p:nvPr/>
        </p:nvSpPr>
        <p:spPr>
          <a:xfrm>
            <a:off x="1144100" y="4377000"/>
            <a:ext cx="6643800" cy="726900"/>
          </a:xfrm>
          <a:prstGeom prst="rect">
            <a:avLst/>
          </a:prstGeom>
          <a:noFill/>
          <a:ln>
            <a:noFill/>
          </a:ln>
        </p:spPr>
        <p:txBody>
          <a:bodyPr lIns="91425" tIns="91425" rIns="91425" bIns="91425" anchor="t" anchorCtr="0">
            <a:noAutofit/>
          </a:bodyPr>
          <a:lstStyle/>
          <a:p>
            <a:pPr lvl="0">
              <a:spcBef>
                <a:spcPts val="0"/>
              </a:spcBef>
              <a:buNone/>
            </a:pPr>
            <a:r>
              <a:rPr lang="en-US"/>
              <a:t>Every pipeline contains several steps</a:t>
            </a:r>
          </a:p>
          <a:p>
            <a:pPr lvl="0">
              <a:spcBef>
                <a:spcPts val="0"/>
              </a:spcBef>
              <a:buNone/>
            </a:pPr>
            <a:r>
              <a:rPr lang="en-US"/>
              <a:t>Every step contains one or many </a:t>
            </a:r>
            <a:r>
              <a:rPr lang="en-US">
                <a:solidFill>
                  <a:schemeClr val="dk1"/>
                </a:solidFill>
              </a:rPr>
              <a:t>standard PanDA jobs</a:t>
            </a:r>
          </a:p>
          <a:p>
            <a:pPr lvl="0">
              <a:spcBef>
                <a:spcPts val="0"/>
              </a:spcBef>
              <a:buNone/>
            </a:pPr>
            <a:r>
              <a:rPr lang="en-US">
                <a:solidFill>
                  <a:schemeClr val="dk1"/>
                </a:solidFill>
              </a:rPr>
              <a:t>Steps with many jobs can be executed</a:t>
            </a:r>
            <a:r>
              <a:rPr lang="en-US"/>
              <a:t> in parallel</a:t>
            </a:r>
          </a:p>
        </p:txBody>
      </p:sp>
      <p:cxnSp>
        <p:nvCxnSpPr>
          <p:cNvPr id="191" name="Shape 191"/>
          <p:cNvCxnSpPr/>
          <p:nvPr/>
        </p:nvCxnSpPr>
        <p:spPr>
          <a:xfrm>
            <a:off x="3422125" y="5406425"/>
            <a:ext cx="0" cy="384600"/>
          </a:xfrm>
          <a:prstGeom prst="straightConnector1">
            <a:avLst/>
          </a:prstGeom>
          <a:noFill/>
          <a:ln w="9525" cap="flat" cmpd="sng">
            <a:solidFill>
              <a:schemeClr val="dk2"/>
            </a:solidFill>
            <a:prstDash val="solid"/>
            <a:round/>
            <a:headEnd type="none" w="lg" len="lg"/>
            <a:tailEnd type="triangle" w="lg" len="lg"/>
          </a:ln>
        </p:spPr>
      </p:cxnSp>
      <p:cxnSp>
        <p:nvCxnSpPr>
          <p:cNvPr id="192" name="Shape 192"/>
          <p:cNvCxnSpPr/>
          <p:nvPr/>
        </p:nvCxnSpPr>
        <p:spPr>
          <a:xfrm flipH="1">
            <a:off x="3623750" y="5419025"/>
            <a:ext cx="372000" cy="435000"/>
          </a:xfrm>
          <a:prstGeom prst="straightConnector1">
            <a:avLst/>
          </a:prstGeom>
          <a:noFill/>
          <a:ln w="9525" cap="flat" cmpd="sng">
            <a:solidFill>
              <a:schemeClr val="dk2"/>
            </a:solidFill>
            <a:prstDash val="solid"/>
            <a:round/>
            <a:headEnd type="none" w="lg" len="lg"/>
            <a:tailEnd type="triangle" w="lg" len="lg"/>
          </a:ln>
        </p:spPr>
      </p:cxnSp>
      <p:cxnSp>
        <p:nvCxnSpPr>
          <p:cNvPr id="193" name="Shape 193"/>
          <p:cNvCxnSpPr/>
          <p:nvPr/>
        </p:nvCxnSpPr>
        <p:spPr>
          <a:xfrm flipH="1">
            <a:off x="3756350" y="5412725"/>
            <a:ext cx="825600" cy="523200"/>
          </a:xfrm>
          <a:prstGeom prst="straightConnector1">
            <a:avLst/>
          </a:prstGeom>
          <a:noFill/>
          <a:ln w="9525" cap="flat" cmpd="sng">
            <a:solidFill>
              <a:schemeClr val="dk2"/>
            </a:solidFill>
            <a:prstDash val="solid"/>
            <a:round/>
            <a:headEnd type="none" w="lg" len="lg"/>
            <a:tailEnd type="triangle" w="lg" len="lg"/>
          </a:ln>
        </p:spPr>
      </p:cxnSp>
      <p:cxnSp>
        <p:nvCxnSpPr>
          <p:cNvPr id="194" name="Shape 194"/>
          <p:cNvCxnSpPr/>
          <p:nvPr/>
        </p:nvCxnSpPr>
        <p:spPr>
          <a:xfrm flipH="1">
            <a:off x="3901275" y="5406425"/>
            <a:ext cx="1298400" cy="649200"/>
          </a:xfrm>
          <a:prstGeom prst="straightConnector1">
            <a:avLst/>
          </a:prstGeom>
          <a:noFill/>
          <a:ln w="9525" cap="flat" cmpd="sng">
            <a:solidFill>
              <a:schemeClr val="dk2"/>
            </a:solidFill>
            <a:prstDash val="solid"/>
            <a:round/>
            <a:headEnd type="none" w="lg" len="lg"/>
            <a:tailEnd type="triangle" w="lg" len="lg"/>
          </a:ln>
        </p:spPr>
      </p:cxnSp>
      <p:cxnSp>
        <p:nvCxnSpPr>
          <p:cNvPr id="195" name="Shape 195"/>
          <p:cNvCxnSpPr/>
          <p:nvPr/>
        </p:nvCxnSpPr>
        <p:spPr>
          <a:xfrm flipH="1">
            <a:off x="4039900" y="5400125"/>
            <a:ext cx="1790100" cy="756300"/>
          </a:xfrm>
          <a:prstGeom prst="straightConnector1">
            <a:avLst/>
          </a:prstGeom>
          <a:noFill/>
          <a:ln w="9525" cap="flat" cmpd="sng">
            <a:solidFill>
              <a:schemeClr val="dk2"/>
            </a:solidFill>
            <a:prstDash val="solid"/>
            <a:round/>
            <a:headEnd type="none" w="lg" len="lg"/>
            <a:tailEnd type="triangle" w="lg" len="lg"/>
          </a:ln>
        </p:spPr>
      </p:cxnSp>
      <p:cxnSp>
        <p:nvCxnSpPr>
          <p:cNvPr id="196" name="Shape 196"/>
          <p:cNvCxnSpPr/>
          <p:nvPr/>
        </p:nvCxnSpPr>
        <p:spPr>
          <a:xfrm flipH="1">
            <a:off x="4153325" y="5406425"/>
            <a:ext cx="2300700" cy="844500"/>
          </a:xfrm>
          <a:prstGeom prst="straightConnector1">
            <a:avLst/>
          </a:prstGeom>
          <a:noFill/>
          <a:ln w="9525" cap="flat" cmpd="sng">
            <a:solidFill>
              <a:schemeClr val="dk2"/>
            </a:solidFill>
            <a:prstDash val="solid"/>
            <a:round/>
            <a:headEnd type="none" w="lg" len="lg"/>
            <a:tailEnd type="triangle" w="lg" len="lg"/>
          </a:ln>
        </p:spPr>
      </p:cxnSp>
      <p:cxnSp>
        <p:nvCxnSpPr>
          <p:cNvPr id="197" name="Shape 197"/>
          <p:cNvCxnSpPr/>
          <p:nvPr/>
        </p:nvCxnSpPr>
        <p:spPr>
          <a:xfrm flipH="1">
            <a:off x="4247875" y="5406425"/>
            <a:ext cx="2849100" cy="977100"/>
          </a:xfrm>
          <a:prstGeom prst="straightConnector1">
            <a:avLst/>
          </a:prstGeom>
          <a:noFill/>
          <a:ln w="9525" cap="flat" cmpd="sng">
            <a:solidFill>
              <a:schemeClr val="dk2"/>
            </a:solidFill>
            <a:prstDash val="solid"/>
            <a:round/>
            <a:headEnd type="none" w="lg" len="lg"/>
            <a:tailEnd type="triangle" w="lg" len="lg"/>
          </a:ln>
        </p:spPr>
      </p:cxnSp>
      <p:sp>
        <p:nvSpPr>
          <p:cNvPr id="198" name="Shape 198"/>
          <p:cNvSpPr txBox="1"/>
          <p:nvPr/>
        </p:nvSpPr>
        <p:spPr>
          <a:xfrm>
            <a:off x="960600" y="6457450"/>
            <a:ext cx="7547100" cy="423600"/>
          </a:xfrm>
          <a:prstGeom prst="rect">
            <a:avLst/>
          </a:prstGeom>
          <a:noFill/>
          <a:ln>
            <a:noFill/>
          </a:ln>
        </p:spPr>
        <p:txBody>
          <a:bodyPr lIns="91425" tIns="91425" rIns="91425" bIns="91425" anchor="t" anchorCtr="0">
            <a:noAutofit/>
          </a:bodyPr>
          <a:lstStyle/>
          <a:p>
            <a:pPr lvl="0">
              <a:spcBef>
                <a:spcPts val="0"/>
              </a:spcBef>
              <a:buNone/>
            </a:pPr>
            <a:r>
              <a:rPr lang="en-US"/>
              <a:t>This workflow allows to reduce total computational time by using multi-node parallelization</a:t>
            </a:r>
          </a:p>
        </p:txBody>
      </p:sp>
      <p:sp>
        <p:nvSpPr>
          <p:cNvPr id="199" name="Shape 199"/>
          <p:cNvSpPr/>
          <p:nvPr/>
        </p:nvSpPr>
        <p:spPr>
          <a:xfrm>
            <a:off x="1188225" y="3175475"/>
            <a:ext cx="624000" cy="302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a:t>init</a:t>
            </a:r>
          </a:p>
        </p:txBody>
      </p:sp>
      <p:sp>
        <p:nvSpPr>
          <p:cNvPr id="200" name="Shape 200"/>
          <p:cNvSpPr/>
          <p:nvPr/>
        </p:nvSpPr>
        <p:spPr>
          <a:xfrm>
            <a:off x="2038475" y="3175475"/>
            <a:ext cx="711600" cy="302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a:t>prerun</a:t>
            </a:r>
          </a:p>
        </p:txBody>
      </p:sp>
      <p:sp>
        <p:nvSpPr>
          <p:cNvPr id="201" name="Shape 201"/>
          <p:cNvSpPr/>
          <p:nvPr/>
        </p:nvSpPr>
        <p:spPr>
          <a:xfrm>
            <a:off x="2976325" y="3175475"/>
            <a:ext cx="653700" cy="302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a:t>split</a:t>
            </a:r>
          </a:p>
        </p:txBody>
      </p:sp>
      <p:sp>
        <p:nvSpPr>
          <p:cNvPr id="202" name="Shape 202"/>
          <p:cNvSpPr/>
          <p:nvPr/>
        </p:nvSpPr>
        <p:spPr>
          <a:xfrm>
            <a:off x="3838125" y="2227150"/>
            <a:ext cx="711600" cy="302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a:t>prun</a:t>
            </a:r>
          </a:p>
        </p:txBody>
      </p:sp>
      <p:sp>
        <p:nvSpPr>
          <p:cNvPr id="203" name="Shape 203"/>
          <p:cNvSpPr/>
          <p:nvPr/>
        </p:nvSpPr>
        <p:spPr>
          <a:xfrm>
            <a:off x="4016354" y="2632277"/>
            <a:ext cx="44100" cy="504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4" name="Shape 204"/>
          <p:cNvSpPr/>
          <p:nvPr/>
        </p:nvSpPr>
        <p:spPr>
          <a:xfrm>
            <a:off x="4168754" y="2632277"/>
            <a:ext cx="44100" cy="504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5" name="Shape 205"/>
          <p:cNvSpPr/>
          <p:nvPr/>
        </p:nvSpPr>
        <p:spPr>
          <a:xfrm>
            <a:off x="4321154" y="2632277"/>
            <a:ext cx="44100" cy="504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6" name="Shape 206"/>
          <p:cNvSpPr/>
          <p:nvPr/>
        </p:nvSpPr>
        <p:spPr>
          <a:xfrm>
            <a:off x="3838112" y="2801862"/>
            <a:ext cx="711600" cy="302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a:t>prun</a:t>
            </a:r>
          </a:p>
        </p:txBody>
      </p:sp>
      <p:sp>
        <p:nvSpPr>
          <p:cNvPr id="207" name="Shape 207"/>
          <p:cNvSpPr/>
          <p:nvPr/>
        </p:nvSpPr>
        <p:spPr>
          <a:xfrm>
            <a:off x="3856275" y="3175475"/>
            <a:ext cx="711600" cy="302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a:t>prun</a:t>
            </a:r>
          </a:p>
        </p:txBody>
      </p:sp>
      <p:sp>
        <p:nvSpPr>
          <p:cNvPr id="208" name="Shape 208"/>
          <p:cNvSpPr/>
          <p:nvPr/>
        </p:nvSpPr>
        <p:spPr>
          <a:xfrm>
            <a:off x="4766600" y="3175475"/>
            <a:ext cx="711600" cy="302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a:t>merge</a:t>
            </a:r>
          </a:p>
        </p:txBody>
      </p:sp>
      <p:sp>
        <p:nvSpPr>
          <p:cNvPr id="209" name="Shape 209"/>
          <p:cNvSpPr/>
          <p:nvPr/>
        </p:nvSpPr>
        <p:spPr>
          <a:xfrm>
            <a:off x="5676925" y="3175475"/>
            <a:ext cx="832200" cy="302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a:t>postrun</a:t>
            </a:r>
          </a:p>
        </p:txBody>
      </p:sp>
      <p:sp>
        <p:nvSpPr>
          <p:cNvPr id="210" name="Shape 210"/>
          <p:cNvSpPr/>
          <p:nvPr/>
        </p:nvSpPr>
        <p:spPr>
          <a:xfrm>
            <a:off x="6653550" y="3178525"/>
            <a:ext cx="777900" cy="302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a:t>finish</a:t>
            </a:r>
          </a:p>
        </p:txBody>
      </p:sp>
      <p:cxnSp>
        <p:nvCxnSpPr>
          <p:cNvPr id="211" name="Shape 211"/>
          <p:cNvCxnSpPr>
            <a:stCxn id="199" idx="3"/>
            <a:endCxn id="200" idx="1"/>
          </p:cNvCxnSpPr>
          <p:nvPr/>
        </p:nvCxnSpPr>
        <p:spPr>
          <a:xfrm>
            <a:off x="1812225" y="3326825"/>
            <a:ext cx="226200" cy="0"/>
          </a:xfrm>
          <a:prstGeom prst="straightConnector1">
            <a:avLst/>
          </a:prstGeom>
          <a:noFill/>
          <a:ln w="9525" cap="flat" cmpd="sng">
            <a:solidFill>
              <a:schemeClr val="dk2"/>
            </a:solidFill>
            <a:prstDash val="solid"/>
            <a:round/>
            <a:headEnd type="none" w="lg" len="lg"/>
            <a:tailEnd type="triangle" w="lg" len="lg"/>
          </a:ln>
        </p:spPr>
      </p:cxnSp>
      <p:cxnSp>
        <p:nvCxnSpPr>
          <p:cNvPr id="212" name="Shape 212"/>
          <p:cNvCxnSpPr>
            <a:stCxn id="200" idx="3"/>
            <a:endCxn id="201" idx="1"/>
          </p:cNvCxnSpPr>
          <p:nvPr/>
        </p:nvCxnSpPr>
        <p:spPr>
          <a:xfrm>
            <a:off x="2750075" y="3326825"/>
            <a:ext cx="226200" cy="0"/>
          </a:xfrm>
          <a:prstGeom prst="straightConnector1">
            <a:avLst/>
          </a:prstGeom>
          <a:noFill/>
          <a:ln w="9525" cap="flat" cmpd="sng">
            <a:solidFill>
              <a:schemeClr val="dk2"/>
            </a:solidFill>
            <a:prstDash val="solid"/>
            <a:round/>
            <a:headEnd type="none" w="lg" len="lg"/>
            <a:tailEnd type="triangle" w="lg" len="lg"/>
          </a:ln>
        </p:spPr>
      </p:cxnSp>
      <p:cxnSp>
        <p:nvCxnSpPr>
          <p:cNvPr id="213" name="Shape 213"/>
          <p:cNvCxnSpPr>
            <a:stCxn id="201" idx="3"/>
            <a:endCxn id="202" idx="1"/>
          </p:cNvCxnSpPr>
          <p:nvPr/>
        </p:nvCxnSpPr>
        <p:spPr>
          <a:xfrm rot="10800000" flipH="1">
            <a:off x="3630025" y="2378525"/>
            <a:ext cx="208200" cy="948300"/>
          </a:xfrm>
          <a:prstGeom prst="straightConnector1">
            <a:avLst/>
          </a:prstGeom>
          <a:noFill/>
          <a:ln w="9525" cap="flat" cmpd="sng">
            <a:solidFill>
              <a:schemeClr val="dk2"/>
            </a:solidFill>
            <a:prstDash val="solid"/>
            <a:round/>
            <a:headEnd type="none" w="lg" len="lg"/>
            <a:tailEnd type="triangle" w="lg" len="lg"/>
          </a:ln>
        </p:spPr>
      </p:cxnSp>
      <p:cxnSp>
        <p:nvCxnSpPr>
          <p:cNvPr id="214" name="Shape 214"/>
          <p:cNvCxnSpPr>
            <a:stCxn id="201" idx="3"/>
            <a:endCxn id="206" idx="1"/>
          </p:cNvCxnSpPr>
          <p:nvPr/>
        </p:nvCxnSpPr>
        <p:spPr>
          <a:xfrm rot="10800000" flipH="1">
            <a:off x="3630025" y="2953325"/>
            <a:ext cx="208200" cy="373500"/>
          </a:xfrm>
          <a:prstGeom prst="straightConnector1">
            <a:avLst/>
          </a:prstGeom>
          <a:noFill/>
          <a:ln w="9525" cap="flat" cmpd="sng">
            <a:solidFill>
              <a:schemeClr val="dk2"/>
            </a:solidFill>
            <a:prstDash val="solid"/>
            <a:round/>
            <a:headEnd type="none" w="lg" len="lg"/>
            <a:tailEnd type="triangle" w="lg" len="lg"/>
          </a:ln>
        </p:spPr>
      </p:cxnSp>
      <p:cxnSp>
        <p:nvCxnSpPr>
          <p:cNvPr id="215" name="Shape 215"/>
          <p:cNvCxnSpPr>
            <a:stCxn id="201" idx="3"/>
            <a:endCxn id="207" idx="1"/>
          </p:cNvCxnSpPr>
          <p:nvPr/>
        </p:nvCxnSpPr>
        <p:spPr>
          <a:xfrm>
            <a:off x="3630025" y="3326825"/>
            <a:ext cx="226200" cy="0"/>
          </a:xfrm>
          <a:prstGeom prst="straightConnector1">
            <a:avLst/>
          </a:prstGeom>
          <a:noFill/>
          <a:ln w="9525" cap="flat" cmpd="sng">
            <a:solidFill>
              <a:schemeClr val="dk2"/>
            </a:solidFill>
            <a:prstDash val="solid"/>
            <a:round/>
            <a:headEnd type="none" w="lg" len="lg"/>
            <a:tailEnd type="triangle" w="lg" len="lg"/>
          </a:ln>
        </p:spPr>
      </p:cxnSp>
      <p:cxnSp>
        <p:nvCxnSpPr>
          <p:cNvPr id="216" name="Shape 216"/>
          <p:cNvCxnSpPr>
            <a:stCxn id="202" idx="3"/>
            <a:endCxn id="208" idx="1"/>
          </p:cNvCxnSpPr>
          <p:nvPr/>
        </p:nvCxnSpPr>
        <p:spPr>
          <a:xfrm>
            <a:off x="4549725" y="2378500"/>
            <a:ext cx="216900" cy="948300"/>
          </a:xfrm>
          <a:prstGeom prst="straightConnector1">
            <a:avLst/>
          </a:prstGeom>
          <a:noFill/>
          <a:ln w="9525" cap="flat" cmpd="sng">
            <a:solidFill>
              <a:schemeClr val="dk2"/>
            </a:solidFill>
            <a:prstDash val="solid"/>
            <a:round/>
            <a:headEnd type="none" w="lg" len="lg"/>
            <a:tailEnd type="triangle" w="lg" len="lg"/>
          </a:ln>
        </p:spPr>
      </p:cxnSp>
      <p:cxnSp>
        <p:nvCxnSpPr>
          <p:cNvPr id="217" name="Shape 217"/>
          <p:cNvCxnSpPr>
            <a:stCxn id="206" idx="3"/>
            <a:endCxn id="208" idx="1"/>
          </p:cNvCxnSpPr>
          <p:nvPr/>
        </p:nvCxnSpPr>
        <p:spPr>
          <a:xfrm>
            <a:off x="4549712" y="2953212"/>
            <a:ext cx="216900" cy="373500"/>
          </a:xfrm>
          <a:prstGeom prst="straightConnector1">
            <a:avLst/>
          </a:prstGeom>
          <a:noFill/>
          <a:ln w="9525" cap="flat" cmpd="sng">
            <a:solidFill>
              <a:schemeClr val="dk2"/>
            </a:solidFill>
            <a:prstDash val="solid"/>
            <a:round/>
            <a:headEnd type="none" w="lg" len="lg"/>
            <a:tailEnd type="triangle" w="lg" len="lg"/>
          </a:ln>
        </p:spPr>
      </p:cxnSp>
      <p:cxnSp>
        <p:nvCxnSpPr>
          <p:cNvPr id="218" name="Shape 218"/>
          <p:cNvCxnSpPr>
            <a:stCxn id="207" idx="3"/>
            <a:endCxn id="208" idx="1"/>
          </p:cNvCxnSpPr>
          <p:nvPr/>
        </p:nvCxnSpPr>
        <p:spPr>
          <a:xfrm>
            <a:off x="4567875" y="3326825"/>
            <a:ext cx="198600" cy="0"/>
          </a:xfrm>
          <a:prstGeom prst="straightConnector1">
            <a:avLst/>
          </a:prstGeom>
          <a:noFill/>
          <a:ln w="9525" cap="flat" cmpd="sng">
            <a:solidFill>
              <a:schemeClr val="dk2"/>
            </a:solidFill>
            <a:prstDash val="solid"/>
            <a:round/>
            <a:headEnd type="none" w="lg" len="lg"/>
            <a:tailEnd type="triangle" w="lg" len="lg"/>
          </a:ln>
        </p:spPr>
      </p:cxnSp>
      <p:cxnSp>
        <p:nvCxnSpPr>
          <p:cNvPr id="219" name="Shape 219"/>
          <p:cNvCxnSpPr>
            <a:stCxn id="208" idx="3"/>
            <a:endCxn id="209" idx="1"/>
          </p:cNvCxnSpPr>
          <p:nvPr/>
        </p:nvCxnSpPr>
        <p:spPr>
          <a:xfrm>
            <a:off x="5478200" y="3326825"/>
            <a:ext cx="198600" cy="0"/>
          </a:xfrm>
          <a:prstGeom prst="straightConnector1">
            <a:avLst/>
          </a:prstGeom>
          <a:noFill/>
          <a:ln w="9525" cap="flat" cmpd="sng">
            <a:solidFill>
              <a:schemeClr val="dk2"/>
            </a:solidFill>
            <a:prstDash val="solid"/>
            <a:round/>
            <a:headEnd type="none" w="lg" len="lg"/>
            <a:tailEnd type="triangle" w="lg" len="lg"/>
          </a:ln>
        </p:spPr>
      </p:cxnSp>
      <p:cxnSp>
        <p:nvCxnSpPr>
          <p:cNvPr id="220" name="Shape 220"/>
          <p:cNvCxnSpPr>
            <a:stCxn id="209" idx="3"/>
            <a:endCxn id="210" idx="1"/>
          </p:cNvCxnSpPr>
          <p:nvPr/>
        </p:nvCxnSpPr>
        <p:spPr>
          <a:xfrm>
            <a:off x="6509125" y="3326825"/>
            <a:ext cx="144300" cy="3000"/>
          </a:xfrm>
          <a:prstGeom prst="straightConnector1">
            <a:avLst/>
          </a:prstGeom>
          <a:noFill/>
          <a:ln w="9525" cap="flat" cmpd="sng">
            <a:solidFill>
              <a:schemeClr val="dk2"/>
            </a:solidFill>
            <a:prstDash val="solid"/>
            <a:round/>
            <a:headEnd type="none" w="lg" len="lg"/>
            <a:tailEnd type="triangle" w="lg" len="lg"/>
          </a:ln>
        </p:spPr>
      </p:cxnSp>
      <p:sp>
        <p:nvSpPr>
          <p:cNvPr id="221" name="Shape 221"/>
          <p:cNvSpPr txBox="1"/>
          <p:nvPr/>
        </p:nvSpPr>
        <p:spPr>
          <a:xfrm>
            <a:off x="7572975" y="3711325"/>
            <a:ext cx="624000" cy="423600"/>
          </a:xfrm>
          <a:prstGeom prst="rect">
            <a:avLst/>
          </a:prstGeom>
          <a:noFill/>
          <a:ln>
            <a:noFill/>
          </a:ln>
        </p:spPr>
        <p:txBody>
          <a:bodyPr lIns="91425" tIns="91425" rIns="91425" bIns="91425" anchor="t" anchorCtr="0">
            <a:noAutofit/>
          </a:bodyPr>
          <a:lstStyle/>
          <a:p>
            <a:pPr lvl="0" rtl="0">
              <a:spcBef>
                <a:spcPts val="0"/>
              </a:spcBef>
              <a:buNone/>
            </a:pPr>
            <a:r>
              <a:rPr lang="en-US"/>
              <a:t>Time</a:t>
            </a:r>
          </a:p>
        </p:txBody>
      </p:sp>
      <p:sp>
        <p:nvSpPr>
          <p:cNvPr id="222" name="Shape 222"/>
          <p:cNvSpPr/>
          <p:nvPr/>
        </p:nvSpPr>
        <p:spPr>
          <a:xfrm>
            <a:off x="1891125" y="3755575"/>
            <a:ext cx="4641900" cy="2142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3" name="Shape 223"/>
          <p:cNvSpPr txBox="1"/>
          <p:nvPr/>
        </p:nvSpPr>
        <p:spPr>
          <a:xfrm>
            <a:off x="3856275" y="3692425"/>
            <a:ext cx="711600" cy="340500"/>
          </a:xfrm>
          <a:prstGeom prst="rect">
            <a:avLst/>
          </a:prstGeom>
          <a:noFill/>
          <a:ln>
            <a:noFill/>
          </a:ln>
        </p:spPr>
        <p:txBody>
          <a:bodyPr lIns="91425" tIns="91425" rIns="91425" bIns="91425" anchor="t" anchorCtr="0">
            <a:noAutofit/>
          </a:bodyPr>
          <a:lstStyle/>
          <a:p>
            <a:pPr lvl="0" rtl="0">
              <a:spcBef>
                <a:spcPts val="0"/>
              </a:spcBef>
              <a:buNone/>
            </a:pPr>
            <a:r>
              <a:rPr lang="en-US" sz="1000"/>
              <a:t>runtime</a:t>
            </a:r>
          </a:p>
        </p:txBody>
      </p:sp>
      <p:cxnSp>
        <p:nvCxnSpPr>
          <p:cNvPr id="224" name="Shape 224"/>
          <p:cNvCxnSpPr>
            <a:stCxn id="222" idx="1"/>
          </p:cNvCxnSpPr>
          <p:nvPr/>
        </p:nvCxnSpPr>
        <p:spPr>
          <a:xfrm rot="10800000">
            <a:off x="1891125" y="2850775"/>
            <a:ext cx="0" cy="1011900"/>
          </a:xfrm>
          <a:prstGeom prst="straightConnector1">
            <a:avLst/>
          </a:prstGeom>
          <a:noFill/>
          <a:ln w="9525" cap="flat" cmpd="sng">
            <a:solidFill>
              <a:schemeClr val="dk2"/>
            </a:solidFill>
            <a:prstDash val="solid"/>
            <a:round/>
            <a:headEnd type="none" w="lg" len="lg"/>
            <a:tailEnd type="none" w="lg" len="lg"/>
          </a:ln>
        </p:spPr>
      </p:cxnSp>
      <p:cxnSp>
        <p:nvCxnSpPr>
          <p:cNvPr id="225" name="Shape 225"/>
          <p:cNvCxnSpPr>
            <a:stCxn id="222" idx="3"/>
          </p:cNvCxnSpPr>
          <p:nvPr/>
        </p:nvCxnSpPr>
        <p:spPr>
          <a:xfrm rot="10800000">
            <a:off x="6533025" y="2875975"/>
            <a:ext cx="0" cy="986700"/>
          </a:xfrm>
          <a:prstGeom prst="straightConnector1">
            <a:avLst/>
          </a:prstGeom>
          <a:noFill/>
          <a:ln w="9525" cap="flat" cmpd="sng">
            <a:solidFill>
              <a:schemeClr val="dk2"/>
            </a:solidFill>
            <a:prstDash val="solid"/>
            <a:round/>
            <a:headEnd type="none" w="lg" len="lg"/>
            <a:tailEnd type="none" w="lg" len="lg"/>
          </a:ln>
        </p:spPr>
      </p:cxnSp>
      <p:sp>
        <p:nvSpPr>
          <p:cNvPr id="226" name="Shape 226"/>
          <p:cNvSpPr/>
          <p:nvPr/>
        </p:nvSpPr>
        <p:spPr>
          <a:xfrm>
            <a:off x="1188225" y="3755575"/>
            <a:ext cx="702900" cy="214200"/>
          </a:xfrm>
          <a:prstGeom prst="rect">
            <a:avLst/>
          </a:prstGeom>
          <a:solidFill>
            <a:srgbClr val="F4CC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7" name="Shape 227"/>
          <p:cNvSpPr txBox="1"/>
          <p:nvPr/>
        </p:nvSpPr>
        <p:spPr>
          <a:xfrm>
            <a:off x="1218250" y="3711325"/>
            <a:ext cx="743700" cy="302700"/>
          </a:xfrm>
          <a:prstGeom prst="rect">
            <a:avLst/>
          </a:prstGeom>
          <a:noFill/>
          <a:ln>
            <a:noFill/>
          </a:ln>
        </p:spPr>
        <p:txBody>
          <a:bodyPr lIns="91425" tIns="91425" rIns="91425" bIns="91425" anchor="t" anchorCtr="0">
            <a:noAutofit/>
          </a:bodyPr>
          <a:lstStyle/>
          <a:p>
            <a:pPr lvl="0" rtl="0">
              <a:spcBef>
                <a:spcPts val="0"/>
              </a:spcBef>
              <a:buNone/>
            </a:pPr>
            <a:r>
              <a:rPr lang="en-US" sz="1000"/>
              <a:t>interface</a:t>
            </a:r>
          </a:p>
        </p:txBody>
      </p:sp>
      <p:sp>
        <p:nvSpPr>
          <p:cNvPr id="228" name="Shape 228"/>
          <p:cNvSpPr/>
          <p:nvPr/>
        </p:nvSpPr>
        <p:spPr>
          <a:xfrm>
            <a:off x="6543150" y="3755575"/>
            <a:ext cx="888300" cy="214200"/>
          </a:xfrm>
          <a:prstGeom prst="rect">
            <a:avLst/>
          </a:prstGeom>
          <a:solidFill>
            <a:srgbClr val="F4CC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9" name="Shape 229"/>
          <p:cNvSpPr txBox="1"/>
          <p:nvPr/>
        </p:nvSpPr>
        <p:spPr>
          <a:xfrm>
            <a:off x="6615450" y="3711325"/>
            <a:ext cx="743700" cy="302700"/>
          </a:xfrm>
          <a:prstGeom prst="rect">
            <a:avLst/>
          </a:prstGeom>
          <a:noFill/>
          <a:ln>
            <a:noFill/>
          </a:ln>
        </p:spPr>
        <p:txBody>
          <a:bodyPr lIns="91425" tIns="91425" rIns="91425" bIns="91425" anchor="t" anchorCtr="0">
            <a:noAutofit/>
          </a:bodyPr>
          <a:lstStyle/>
          <a:p>
            <a:pPr lvl="0" rtl="0">
              <a:spcBef>
                <a:spcPts val="0"/>
              </a:spcBef>
              <a:buNone/>
            </a:pPr>
            <a:r>
              <a:rPr lang="en-US" sz="1000"/>
              <a:t>interface</a:t>
            </a:r>
          </a:p>
        </p:txBody>
      </p:sp>
      <p:cxnSp>
        <p:nvCxnSpPr>
          <p:cNvPr id="230" name="Shape 230"/>
          <p:cNvCxnSpPr/>
          <p:nvPr/>
        </p:nvCxnSpPr>
        <p:spPr>
          <a:xfrm>
            <a:off x="1256925" y="3755575"/>
            <a:ext cx="6643800" cy="0"/>
          </a:xfrm>
          <a:prstGeom prst="straightConnector1">
            <a:avLst/>
          </a:prstGeom>
          <a:noFill/>
          <a:ln w="9525" cap="flat" cmpd="sng">
            <a:solidFill>
              <a:schemeClr val="dk2"/>
            </a:solidFill>
            <a:prstDash val="solid"/>
            <a:round/>
            <a:headEnd type="none" w="lg" len="lg"/>
            <a:tailEnd type="triangle" w="lg" len="lg"/>
          </a:ln>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858</Words>
  <Application>Microsoft Office PowerPoint</Application>
  <PresentationFormat>Экран (4:3)</PresentationFormat>
  <Paragraphs>133</Paragraphs>
  <Slides>11</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Scientific Data Processing Portal and Heterogeneous Computing Resources at NRC “Kurchatov Institute”</vt:lpstr>
      <vt:lpstr>Project objective</vt:lpstr>
      <vt:lpstr>“Kurchatov Institute”  Computing Resources</vt:lpstr>
      <vt:lpstr>Method</vt:lpstr>
      <vt:lpstr>Computing portal at Kurchatov Institute</vt:lpstr>
      <vt:lpstr>PanDA instance installation </vt:lpstr>
      <vt:lpstr>Web-user interface</vt:lpstr>
      <vt:lpstr>Portal operation: Authorization, API, FTP Storage interaction</vt:lpstr>
      <vt:lpstr>Typical portal jobs</vt:lpstr>
      <vt:lpstr>Approbation: biology application </vt:lpstr>
      <vt:lpstr>Summary and 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Data Processing Portal and Heterogeneous Computing Resources at NRC “Kurchatov Institute”</dc:title>
  <dc:creator>poyda</dc:creator>
  <cp:lastModifiedBy>poyda</cp:lastModifiedBy>
  <cp:revision>7</cp:revision>
  <dcterms:modified xsi:type="dcterms:W3CDTF">2016-07-06T14:28:55Z</dcterms:modified>
</cp:coreProperties>
</file>