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0.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 id="2147483982" r:id="rId5"/>
    <p:sldMasterId id="2147483995" r:id="rId6"/>
    <p:sldMasterId id="2147484008" r:id="rId7"/>
    <p:sldMasterId id="2147484033" r:id="rId8"/>
  </p:sldMasterIdLst>
  <p:notesMasterIdLst>
    <p:notesMasterId r:id="rId32"/>
  </p:notesMasterIdLst>
  <p:handoutMasterIdLst>
    <p:handoutMasterId r:id="rId33"/>
  </p:handoutMasterIdLst>
  <p:sldIdLst>
    <p:sldId id="754" r:id="rId9"/>
    <p:sldId id="1022" r:id="rId10"/>
    <p:sldId id="1024" r:id="rId11"/>
    <p:sldId id="1025" r:id="rId12"/>
    <p:sldId id="1026" r:id="rId13"/>
    <p:sldId id="1027" r:id="rId14"/>
    <p:sldId id="997" r:id="rId15"/>
    <p:sldId id="998" r:id="rId16"/>
    <p:sldId id="1016" r:id="rId17"/>
    <p:sldId id="1000" r:id="rId18"/>
    <p:sldId id="1002" r:id="rId19"/>
    <p:sldId id="1033" r:id="rId20"/>
    <p:sldId id="1034" r:id="rId21"/>
    <p:sldId id="1035" r:id="rId22"/>
    <p:sldId id="1036" r:id="rId23"/>
    <p:sldId id="1037" r:id="rId24"/>
    <p:sldId id="1060" r:id="rId25"/>
    <p:sldId id="1015" r:id="rId26"/>
    <p:sldId id="1008" r:id="rId27"/>
    <p:sldId id="1009" r:id="rId28"/>
    <p:sldId id="1010" r:id="rId29"/>
    <p:sldId id="1057" r:id="rId30"/>
    <p:sldId id="1056" r:id="rId31"/>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xmlns="">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a:srgbClr val="E26D32"/>
    <a:srgbClr val="76B900"/>
    <a:srgbClr val="4E7A00"/>
    <a:srgbClr val="F2F2F2"/>
    <a:srgbClr val="868686"/>
    <a:srgbClr val="0071C5"/>
    <a:srgbClr val="9A4216"/>
    <a:srgbClr val="4E2D00"/>
    <a:srgbClr val="0D34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autoAdjust="0"/>
    <p:restoredTop sz="59856" autoAdjust="0"/>
  </p:normalViewPr>
  <p:slideViewPr>
    <p:cSldViewPr snapToGrid="0">
      <p:cViewPr>
        <p:scale>
          <a:sx n="60" d="100"/>
          <a:sy n="60" d="100"/>
        </p:scale>
        <p:origin x="-1632" y="-72"/>
      </p:cViewPr>
      <p:guideLst>
        <p:guide orient="horz" pos="1316"/>
        <p:guide orient="horz" pos="3050"/>
        <p:guide orient="horz" pos="3189"/>
        <p:guide orient="horz" pos="975"/>
        <p:guide pos="5455"/>
        <p:guide pos="3457"/>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100" d="100"/>
        <a:sy n="100" d="100"/>
      </p:scale>
      <p:origin x="0" y="1806"/>
    </p:cViewPr>
  </p:sorterViewPr>
  <p:notesViewPr>
    <p:cSldViewPr snapToGrid="0">
      <p:cViewPr varScale="1">
        <p:scale>
          <a:sx n="79" d="100"/>
          <a:sy n="79" d="100"/>
        </p:scale>
        <p:origin x="328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localhost\Users\rkim\Desktop\GTC%20\AMBER%20Chart%202.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5"/>
    </mc:Choice>
    <mc:Fallback>
      <c:style val="4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579407155982399"/>
          <c:y val="7.4695437155475997E-2"/>
          <c:w val="0.79323997331372298"/>
          <c:h val="0.80685200807881996"/>
        </c:manualLayout>
      </c:layout>
      <c:barChart>
        <c:barDir val="col"/>
        <c:grouping val="clustered"/>
        <c:varyColors val="0"/>
        <c:ser>
          <c:idx val="0"/>
          <c:order val="0"/>
          <c:tx>
            <c:strRef>
              <c:f>Sheet1!$B$1</c:f>
              <c:strCache>
                <c:ptCount val="1"/>
                <c:pt idx="0">
                  <c:v>GPU-Accelerated Apps</c:v>
                </c:pt>
              </c:strCache>
            </c:strRef>
          </c:tx>
          <c:spPr>
            <a:solidFill>
              <a:srgbClr val="76B900"/>
            </a:solidFill>
            <a:ln>
              <a:noFill/>
            </a:ln>
            <a:scene3d>
              <a:camera prst="orthographicFront"/>
              <a:lightRig rig="threePt" dir="t"/>
            </a:scene3d>
            <a:sp3d>
              <a:bevelT w="63500" h="25400"/>
            </a:sp3d>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dLbl>
              <c:idx val="3"/>
              <c:delete val="1"/>
              <c:extLst>
                <c:ext xmlns:c15="http://schemas.microsoft.com/office/drawing/2012/chart" uri="{CE6537A1-D6FC-4f65-9D91-7224C49458BB}"/>
              </c:extLst>
            </c:dLbl>
            <c:spPr>
              <a:noFill/>
              <a:ln>
                <a:noFill/>
              </a:ln>
              <a:effectLst/>
            </c:spPr>
            <c:txPr>
              <a:bodyPr/>
              <a:lstStyle/>
              <a:p>
                <a:pPr>
                  <a:defRPr>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Sheet1!$A$2:$A$7</c:f>
              <c:numCache>
                <c:formatCode>General</c:formatCode>
                <c:ptCount val="6"/>
                <c:pt idx="0">
                  <c:v>2011</c:v>
                </c:pt>
                <c:pt idx="1">
                  <c:v>2012</c:v>
                </c:pt>
                <c:pt idx="2">
                  <c:v>2013</c:v>
                </c:pt>
                <c:pt idx="3">
                  <c:v>2014</c:v>
                </c:pt>
                <c:pt idx="4">
                  <c:v>2015</c:v>
                </c:pt>
                <c:pt idx="5">
                  <c:v>2016</c:v>
                </c:pt>
              </c:numCache>
            </c:numRef>
          </c:cat>
          <c:val>
            <c:numRef>
              <c:f>Sheet1!$B$2:$B$7</c:f>
              <c:numCache>
                <c:formatCode>General</c:formatCode>
                <c:ptCount val="6"/>
                <c:pt idx="0">
                  <c:v>113</c:v>
                </c:pt>
                <c:pt idx="1">
                  <c:v>206</c:v>
                </c:pt>
                <c:pt idx="2">
                  <c:v>242</c:v>
                </c:pt>
                <c:pt idx="3">
                  <c:v>287</c:v>
                </c:pt>
                <c:pt idx="4">
                  <c:v>370</c:v>
                </c:pt>
                <c:pt idx="5">
                  <c:v>410</c:v>
                </c:pt>
              </c:numCache>
            </c:numRef>
          </c:val>
        </c:ser>
        <c:dLbls>
          <c:dLblPos val="outEnd"/>
          <c:showLegendKey val="0"/>
          <c:showVal val="1"/>
          <c:showCatName val="0"/>
          <c:showSerName val="0"/>
          <c:showPercent val="0"/>
          <c:showBubbleSize val="0"/>
        </c:dLbls>
        <c:gapWidth val="50"/>
        <c:overlap val="6"/>
        <c:axId val="79146368"/>
        <c:axId val="80518144"/>
      </c:barChart>
      <c:catAx>
        <c:axId val="79146368"/>
        <c:scaling>
          <c:orientation val="minMax"/>
        </c:scaling>
        <c:delete val="0"/>
        <c:axPos val="b"/>
        <c:numFmt formatCode="General" sourceLinked="1"/>
        <c:majorTickMark val="none"/>
        <c:minorTickMark val="none"/>
        <c:tickLblPos val="nextTo"/>
        <c:spPr>
          <a:ln w="19050">
            <a:solidFill>
              <a:srgbClr val="868686"/>
            </a:solidFill>
          </a:ln>
        </c:spPr>
        <c:txPr>
          <a:bodyPr/>
          <a:lstStyle/>
          <a:p>
            <a:pPr>
              <a:defRPr sz="1050">
                <a:ln>
                  <a:noFill/>
                </a:ln>
                <a:solidFill>
                  <a:schemeClr val="tx1"/>
                </a:solidFill>
              </a:defRPr>
            </a:pPr>
            <a:endParaRPr lang="en-US"/>
          </a:p>
        </c:txPr>
        <c:crossAx val="80518144"/>
        <c:crosses val="autoZero"/>
        <c:auto val="1"/>
        <c:lblAlgn val="ctr"/>
        <c:lblOffset val="100"/>
        <c:noMultiLvlLbl val="0"/>
      </c:catAx>
      <c:valAx>
        <c:axId val="80518144"/>
        <c:scaling>
          <c:orientation val="minMax"/>
          <c:max val="450"/>
          <c:min val="0"/>
        </c:scaling>
        <c:delete val="0"/>
        <c:axPos val="l"/>
        <c:majorGridlines>
          <c:spPr>
            <a:ln w="3175">
              <a:solidFill>
                <a:srgbClr val="C5C5C5">
                  <a:alpha val="30000"/>
                </a:srgbClr>
              </a:solidFill>
            </a:ln>
          </c:spPr>
        </c:majorGridlines>
        <c:numFmt formatCode="General" sourceLinked="1"/>
        <c:majorTickMark val="none"/>
        <c:minorTickMark val="none"/>
        <c:tickLblPos val="nextTo"/>
        <c:spPr>
          <a:noFill/>
          <a:ln w="38100">
            <a:noFill/>
          </a:ln>
        </c:spPr>
        <c:txPr>
          <a:bodyPr/>
          <a:lstStyle/>
          <a:p>
            <a:pPr>
              <a:defRPr sz="1050">
                <a:ln>
                  <a:noFill/>
                </a:ln>
                <a:solidFill>
                  <a:schemeClr val="tx1"/>
                </a:solidFill>
              </a:defRPr>
            </a:pPr>
            <a:endParaRPr lang="en-US"/>
          </a:p>
        </c:txPr>
        <c:crossAx val="79146368"/>
        <c:crosses val="autoZero"/>
        <c:crossBetween val="between"/>
      </c:valAx>
      <c:spPr>
        <a:solidFill>
          <a:srgbClr val="F2F2F2"/>
        </a:solidFill>
        <a:ln>
          <a:noFill/>
        </a:ln>
      </c:spPr>
    </c:plotArea>
    <c:plotVisOnly val="1"/>
    <c:dispBlanksAs val="gap"/>
    <c:showDLblsOverMax val="0"/>
  </c:chart>
  <c:spPr>
    <a:noFill/>
  </c:spPr>
  <c:txPr>
    <a:bodyPr/>
    <a:lstStyle/>
    <a:p>
      <a:pPr>
        <a:defRPr sz="900">
          <a:solidFill>
            <a:schemeClr val="bg1"/>
          </a:solidFill>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141193930177"/>
          <c:y val="0.15927715533962"/>
          <c:w val="0.66795178616692996"/>
          <c:h val="0.67721056314457595"/>
        </c:manualLayout>
      </c:layout>
      <c:scatterChart>
        <c:scatterStyle val="lineMarker"/>
        <c:varyColors val="0"/>
        <c:ser>
          <c:idx val="1"/>
          <c:order val="0"/>
          <c:tx>
            <c:v>Deep Learning</c:v>
          </c:tx>
          <c:spPr>
            <a:ln w="28575">
              <a:noFill/>
            </a:ln>
          </c:spPr>
          <c:marker>
            <c:symbol val="circle"/>
            <c:size val="6"/>
            <c:spPr>
              <a:solidFill>
                <a:srgbClr val="92D050"/>
              </a:solidFill>
              <a:ln>
                <a:noFill/>
              </a:ln>
            </c:spPr>
          </c:marker>
          <c:dPt>
            <c:idx val="122"/>
            <c:marker>
              <c:spPr>
                <a:noFill/>
                <a:ln>
                  <a:noFill/>
                </a:ln>
              </c:spPr>
            </c:marker>
            <c:bubble3D val="0"/>
          </c:dPt>
          <c:dPt>
            <c:idx val="124"/>
            <c:marker>
              <c:spPr>
                <a:noFill/>
                <a:ln>
                  <a:noFill/>
                </a:ln>
              </c:spPr>
            </c:marker>
            <c:bubble3D val="0"/>
          </c:dPt>
          <c:dPt>
            <c:idx val="254"/>
            <c:marker>
              <c:spPr>
                <a:noFill/>
                <a:ln>
                  <a:noFill/>
                </a:ln>
              </c:spPr>
            </c:marker>
            <c:bubble3D val="0"/>
          </c:dPt>
          <c:xVal>
            <c:numRef>
              <c:f>'CLS 2010-2015'!$A$2:$A$256</c:f>
              <c:numCache>
                <c:formatCode>General</c:formatCode>
                <c:ptCount val="255"/>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2010</c:v>
                </c:pt>
                <c:pt idx="13">
                  <c:v>2010</c:v>
                </c:pt>
                <c:pt idx="14">
                  <c:v>2010</c:v>
                </c:pt>
                <c:pt idx="15">
                  <c:v>2010</c:v>
                </c:pt>
                <c:pt idx="16">
                  <c:v>2010</c:v>
                </c:pt>
                <c:pt idx="17">
                  <c:v>2010</c:v>
                </c:pt>
                <c:pt idx="18">
                  <c:v>2010</c:v>
                </c:pt>
                <c:pt idx="19">
                  <c:v>2010</c:v>
                </c:pt>
                <c:pt idx="20">
                  <c:v>2010</c:v>
                </c:pt>
                <c:pt idx="21">
                  <c:v>2010</c:v>
                </c:pt>
                <c:pt idx="22">
                  <c:v>2010</c:v>
                </c:pt>
                <c:pt idx="23">
                  <c:v>2010</c:v>
                </c:pt>
                <c:pt idx="24">
                  <c:v>2010</c:v>
                </c:pt>
                <c:pt idx="25">
                  <c:v>2010</c:v>
                </c:pt>
                <c:pt idx="26">
                  <c:v>2010</c:v>
                </c:pt>
                <c:pt idx="27">
                  <c:v>2010</c:v>
                </c:pt>
                <c:pt idx="28">
                  <c:v>2010</c:v>
                </c:pt>
                <c:pt idx="29">
                  <c:v>2010</c:v>
                </c:pt>
                <c:pt idx="30">
                  <c:v>2010</c:v>
                </c:pt>
                <c:pt idx="31">
                  <c:v>2010</c:v>
                </c:pt>
                <c:pt idx="32">
                  <c:v>2010</c:v>
                </c:pt>
                <c:pt idx="33">
                  <c:v>2010</c:v>
                </c:pt>
                <c:pt idx="34">
                  <c:v>2010</c:v>
                </c:pt>
                <c:pt idx="35">
                  <c:v>2010</c:v>
                </c:pt>
                <c:pt idx="36">
                  <c:v>2010</c:v>
                </c:pt>
                <c:pt idx="37">
                  <c:v>2011</c:v>
                </c:pt>
                <c:pt idx="38">
                  <c:v>2011</c:v>
                </c:pt>
                <c:pt idx="39">
                  <c:v>2011</c:v>
                </c:pt>
                <c:pt idx="40">
                  <c:v>2011</c:v>
                </c:pt>
                <c:pt idx="41">
                  <c:v>2011</c:v>
                </c:pt>
                <c:pt idx="42">
                  <c:v>2011</c:v>
                </c:pt>
                <c:pt idx="43">
                  <c:v>2011</c:v>
                </c:pt>
                <c:pt idx="44">
                  <c:v>2011</c:v>
                </c:pt>
                <c:pt idx="45">
                  <c:v>2011</c:v>
                </c:pt>
                <c:pt idx="46">
                  <c:v>2011</c:v>
                </c:pt>
                <c:pt idx="47">
                  <c:v>2011</c:v>
                </c:pt>
                <c:pt idx="48">
                  <c:v>2011</c:v>
                </c:pt>
                <c:pt idx="49">
                  <c:v>2011</c:v>
                </c:pt>
                <c:pt idx="50">
                  <c:v>2012</c:v>
                </c:pt>
                <c:pt idx="51">
                  <c:v>2012</c:v>
                </c:pt>
                <c:pt idx="52">
                  <c:v>2012</c:v>
                </c:pt>
                <c:pt idx="53">
                  <c:v>2012</c:v>
                </c:pt>
                <c:pt idx="54">
                  <c:v>2012</c:v>
                </c:pt>
                <c:pt idx="55">
                  <c:v>2012</c:v>
                </c:pt>
                <c:pt idx="56">
                  <c:v>2012</c:v>
                </c:pt>
                <c:pt idx="57">
                  <c:v>2012</c:v>
                </c:pt>
                <c:pt idx="58">
                  <c:v>2012</c:v>
                </c:pt>
                <c:pt idx="59">
                  <c:v>2012</c:v>
                </c:pt>
                <c:pt idx="60">
                  <c:v>2012</c:v>
                </c:pt>
                <c:pt idx="61">
                  <c:v>2012</c:v>
                </c:pt>
                <c:pt idx="62">
                  <c:v>2012</c:v>
                </c:pt>
                <c:pt idx="63">
                  <c:v>2012</c:v>
                </c:pt>
                <c:pt idx="64">
                  <c:v>2012</c:v>
                </c:pt>
                <c:pt idx="65">
                  <c:v>2012</c:v>
                </c:pt>
                <c:pt idx="66">
                  <c:v>2013</c:v>
                </c:pt>
                <c:pt idx="67">
                  <c:v>2013</c:v>
                </c:pt>
                <c:pt idx="68">
                  <c:v>2013</c:v>
                </c:pt>
                <c:pt idx="69">
                  <c:v>2013</c:v>
                </c:pt>
                <c:pt idx="70">
                  <c:v>2013</c:v>
                </c:pt>
                <c:pt idx="71">
                  <c:v>2013</c:v>
                </c:pt>
                <c:pt idx="72">
                  <c:v>2013</c:v>
                </c:pt>
                <c:pt idx="73">
                  <c:v>2013</c:v>
                </c:pt>
                <c:pt idx="74">
                  <c:v>2013</c:v>
                </c:pt>
                <c:pt idx="75">
                  <c:v>2013</c:v>
                </c:pt>
                <c:pt idx="76">
                  <c:v>2013</c:v>
                </c:pt>
                <c:pt idx="77">
                  <c:v>2013</c:v>
                </c:pt>
                <c:pt idx="78">
                  <c:v>2013</c:v>
                </c:pt>
                <c:pt idx="79">
                  <c:v>2013</c:v>
                </c:pt>
                <c:pt idx="80">
                  <c:v>2013</c:v>
                </c:pt>
                <c:pt idx="81">
                  <c:v>2013</c:v>
                </c:pt>
                <c:pt idx="82">
                  <c:v>2013</c:v>
                </c:pt>
                <c:pt idx="83">
                  <c:v>2013</c:v>
                </c:pt>
                <c:pt idx="84">
                  <c:v>2013</c:v>
                </c:pt>
                <c:pt idx="85">
                  <c:v>2013</c:v>
                </c:pt>
                <c:pt idx="86">
                  <c:v>2013</c:v>
                </c:pt>
                <c:pt idx="87">
                  <c:v>2013</c:v>
                </c:pt>
                <c:pt idx="88">
                  <c:v>2013</c:v>
                </c:pt>
                <c:pt idx="89">
                  <c:v>2013</c:v>
                </c:pt>
                <c:pt idx="90">
                  <c:v>2013</c:v>
                </c:pt>
                <c:pt idx="91">
                  <c:v>2013</c:v>
                </c:pt>
                <c:pt idx="92">
                  <c:v>2013</c:v>
                </c:pt>
                <c:pt idx="93">
                  <c:v>2013</c:v>
                </c:pt>
                <c:pt idx="94">
                  <c:v>2013</c:v>
                </c:pt>
                <c:pt idx="95">
                  <c:v>2013</c:v>
                </c:pt>
                <c:pt idx="96">
                  <c:v>2013</c:v>
                </c:pt>
                <c:pt idx="97">
                  <c:v>2013</c:v>
                </c:pt>
                <c:pt idx="98">
                  <c:v>2013</c:v>
                </c:pt>
                <c:pt idx="99">
                  <c:v>2013</c:v>
                </c:pt>
                <c:pt idx="100">
                  <c:v>2013</c:v>
                </c:pt>
                <c:pt idx="101">
                  <c:v>2013</c:v>
                </c:pt>
                <c:pt idx="102">
                  <c:v>2013</c:v>
                </c:pt>
                <c:pt idx="103">
                  <c:v>2013</c:v>
                </c:pt>
                <c:pt idx="104">
                  <c:v>2013</c:v>
                </c:pt>
                <c:pt idx="105">
                  <c:v>2013</c:v>
                </c:pt>
                <c:pt idx="106">
                  <c:v>2013</c:v>
                </c:pt>
                <c:pt idx="107">
                  <c:v>2013</c:v>
                </c:pt>
                <c:pt idx="108">
                  <c:v>2013</c:v>
                </c:pt>
                <c:pt idx="109">
                  <c:v>2013</c:v>
                </c:pt>
                <c:pt idx="110">
                  <c:v>2013</c:v>
                </c:pt>
                <c:pt idx="111">
                  <c:v>2013</c:v>
                </c:pt>
                <c:pt idx="112">
                  <c:v>2013</c:v>
                </c:pt>
                <c:pt idx="113">
                  <c:v>2013</c:v>
                </c:pt>
                <c:pt idx="114">
                  <c:v>2013</c:v>
                </c:pt>
                <c:pt idx="115">
                  <c:v>2013</c:v>
                </c:pt>
                <c:pt idx="116">
                  <c:v>2013</c:v>
                </c:pt>
                <c:pt idx="117">
                  <c:v>2013</c:v>
                </c:pt>
                <c:pt idx="118">
                  <c:v>2013</c:v>
                </c:pt>
                <c:pt idx="119">
                  <c:v>2013</c:v>
                </c:pt>
                <c:pt idx="120">
                  <c:v>2013</c:v>
                </c:pt>
                <c:pt idx="121">
                  <c:v>2013</c:v>
                </c:pt>
                <c:pt idx="122">
                  <c:v>2013</c:v>
                </c:pt>
                <c:pt idx="123">
                  <c:v>2013</c:v>
                </c:pt>
                <c:pt idx="124">
                  <c:v>2013</c:v>
                </c:pt>
                <c:pt idx="125">
                  <c:v>2014</c:v>
                </c:pt>
                <c:pt idx="126">
                  <c:v>2014</c:v>
                </c:pt>
                <c:pt idx="127">
                  <c:v>2014</c:v>
                </c:pt>
                <c:pt idx="128">
                  <c:v>2014</c:v>
                </c:pt>
                <c:pt idx="129">
                  <c:v>2014</c:v>
                </c:pt>
                <c:pt idx="130">
                  <c:v>2014</c:v>
                </c:pt>
                <c:pt idx="131">
                  <c:v>2014</c:v>
                </c:pt>
                <c:pt idx="132">
                  <c:v>2014</c:v>
                </c:pt>
                <c:pt idx="133">
                  <c:v>2014</c:v>
                </c:pt>
                <c:pt idx="134">
                  <c:v>2014</c:v>
                </c:pt>
                <c:pt idx="135">
                  <c:v>2014</c:v>
                </c:pt>
                <c:pt idx="136">
                  <c:v>2014</c:v>
                </c:pt>
                <c:pt idx="137">
                  <c:v>2014</c:v>
                </c:pt>
                <c:pt idx="138">
                  <c:v>2014</c:v>
                </c:pt>
                <c:pt idx="139">
                  <c:v>2014</c:v>
                </c:pt>
                <c:pt idx="140">
                  <c:v>2014</c:v>
                </c:pt>
                <c:pt idx="141">
                  <c:v>2014</c:v>
                </c:pt>
                <c:pt idx="142">
                  <c:v>2014</c:v>
                </c:pt>
                <c:pt idx="143">
                  <c:v>2014</c:v>
                </c:pt>
                <c:pt idx="144">
                  <c:v>2014</c:v>
                </c:pt>
                <c:pt idx="145">
                  <c:v>2014</c:v>
                </c:pt>
                <c:pt idx="146">
                  <c:v>2014</c:v>
                </c:pt>
                <c:pt idx="147">
                  <c:v>2014</c:v>
                </c:pt>
                <c:pt idx="148">
                  <c:v>2014</c:v>
                </c:pt>
                <c:pt idx="149">
                  <c:v>2014</c:v>
                </c:pt>
                <c:pt idx="150">
                  <c:v>2014</c:v>
                </c:pt>
                <c:pt idx="151">
                  <c:v>2014</c:v>
                </c:pt>
                <c:pt idx="152">
                  <c:v>2014</c:v>
                </c:pt>
                <c:pt idx="153">
                  <c:v>2014</c:v>
                </c:pt>
                <c:pt idx="154">
                  <c:v>2014</c:v>
                </c:pt>
                <c:pt idx="155">
                  <c:v>2014</c:v>
                </c:pt>
                <c:pt idx="156">
                  <c:v>2014</c:v>
                </c:pt>
                <c:pt idx="157">
                  <c:v>2014</c:v>
                </c:pt>
                <c:pt idx="158">
                  <c:v>2014</c:v>
                </c:pt>
                <c:pt idx="159">
                  <c:v>2014</c:v>
                </c:pt>
                <c:pt idx="160">
                  <c:v>2014</c:v>
                </c:pt>
                <c:pt idx="161">
                  <c:v>2014</c:v>
                </c:pt>
                <c:pt idx="162">
                  <c:v>2014</c:v>
                </c:pt>
                <c:pt idx="163">
                  <c:v>2014</c:v>
                </c:pt>
                <c:pt idx="164">
                  <c:v>2014</c:v>
                </c:pt>
                <c:pt idx="165">
                  <c:v>2014</c:v>
                </c:pt>
                <c:pt idx="166">
                  <c:v>2014</c:v>
                </c:pt>
                <c:pt idx="167">
                  <c:v>2014</c:v>
                </c:pt>
                <c:pt idx="168">
                  <c:v>2014</c:v>
                </c:pt>
                <c:pt idx="169">
                  <c:v>2014</c:v>
                </c:pt>
                <c:pt idx="170">
                  <c:v>2014</c:v>
                </c:pt>
                <c:pt idx="171">
                  <c:v>2014</c:v>
                </c:pt>
                <c:pt idx="172">
                  <c:v>2014</c:v>
                </c:pt>
                <c:pt idx="173">
                  <c:v>2014</c:v>
                </c:pt>
                <c:pt idx="174">
                  <c:v>2014</c:v>
                </c:pt>
                <c:pt idx="175">
                  <c:v>2014</c:v>
                </c:pt>
                <c:pt idx="176">
                  <c:v>2014</c:v>
                </c:pt>
                <c:pt idx="177">
                  <c:v>2014</c:v>
                </c:pt>
                <c:pt idx="178">
                  <c:v>2014</c:v>
                </c:pt>
                <c:pt idx="179">
                  <c:v>2014</c:v>
                </c:pt>
                <c:pt idx="180">
                  <c:v>2014</c:v>
                </c:pt>
                <c:pt idx="181">
                  <c:v>2014</c:v>
                </c:pt>
                <c:pt idx="182">
                  <c:v>2014</c:v>
                </c:pt>
                <c:pt idx="183">
                  <c:v>2014</c:v>
                </c:pt>
                <c:pt idx="184">
                  <c:v>2014</c:v>
                </c:pt>
                <c:pt idx="185">
                  <c:v>2014</c:v>
                </c:pt>
                <c:pt idx="186">
                  <c:v>2014</c:v>
                </c:pt>
                <c:pt idx="187">
                  <c:v>2014</c:v>
                </c:pt>
                <c:pt idx="188">
                  <c:v>2014</c:v>
                </c:pt>
                <c:pt idx="189">
                  <c:v>2014</c:v>
                </c:pt>
                <c:pt idx="190">
                  <c:v>2014</c:v>
                </c:pt>
                <c:pt idx="191">
                  <c:v>2014</c:v>
                </c:pt>
                <c:pt idx="192">
                  <c:v>2014</c:v>
                </c:pt>
                <c:pt idx="193">
                  <c:v>2014</c:v>
                </c:pt>
                <c:pt idx="194">
                  <c:v>2015</c:v>
                </c:pt>
                <c:pt idx="195">
                  <c:v>2015</c:v>
                </c:pt>
                <c:pt idx="196">
                  <c:v>2015</c:v>
                </c:pt>
                <c:pt idx="197">
                  <c:v>2015</c:v>
                </c:pt>
                <c:pt idx="198">
                  <c:v>2015</c:v>
                </c:pt>
                <c:pt idx="199">
                  <c:v>2015</c:v>
                </c:pt>
                <c:pt idx="200">
                  <c:v>2015</c:v>
                </c:pt>
                <c:pt idx="201">
                  <c:v>2015</c:v>
                </c:pt>
                <c:pt idx="202">
                  <c:v>2015</c:v>
                </c:pt>
                <c:pt idx="203">
                  <c:v>2015</c:v>
                </c:pt>
                <c:pt idx="204">
                  <c:v>2015</c:v>
                </c:pt>
                <c:pt idx="205">
                  <c:v>2015</c:v>
                </c:pt>
                <c:pt idx="206">
                  <c:v>2015</c:v>
                </c:pt>
                <c:pt idx="207">
                  <c:v>2015</c:v>
                </c:pt>
                <c:pt idx="208">
                  <c:v>2015</c:v>
                </c:pt>
                <c:pt idx="209">
                  <c:v>2015</c:v>
                </c:pt>
                <c:pt idx="210">
                  <c:v>2015</c:v>
                </c:pt>
                <c:pt idx="211">
                  <c:v>2015</c:v>
                </c:pt>
                <c:pt idx="212">
                  <c:v>2015</c:v>
                </c:pt>
                <c:pt idx="213">
                  <c:v>2015</c:v>
                </c:pt>
                <c:pt idx="214">
                  <c:v>2015</c:v>
                </c:pt>
                <c:pt idx="215">
                  <c:v>2015</c:v>
                </c:pt>
                <c:pt idx="216">
                  <c:v>2015</c:v>
                </c:pt>
                <c:pt idx="217">
                  <c:v>2015</c:v>
                </c:pt>
                <c:pt idx="218">
                  <c:v>2015</c:v>
                </c:pt>
                <c:pt idx="219">
                  <c:v>2015</c:v>
                </c:pt>
                <c:pt idx="220">
                  <c:v>2015</c:v>
                </c:pt>
                <c:pt idx="221">
                  <c:v>2015</c:v>
                </c:pt>
                <c:pt idx="222">
                  <c:v>2015</c:v>
                </c:pt>
                <c:pt idx="223">
                  <c:v>2015</c:v>
                </c:pt>
                <c:pt idx="224">
                  <c:v>2015</c:v>
                </c:pt>
                <c:pt idx="225">
                  <c:v>2015</c:v>
                </c:pt>
                <c:pt idx="226">
                  <c:v>2015</c:v>
                </c:pt>
                <c:pt idx="227">
                  <c:v>2015</c:v>
                </c:pt>
                <c:pt idx="228">
                  <c:v>2015</c:v>
                </c:pt>
                <c:pt idx="229">
                  <c:v>2015</c:v>
                </c:pt>
                <c:pt idx="230">
                  <c:v>2015</c:v>
                </c:pt>
                <c:pt idx="231">
                  <c:v>2015</c:v>
                </c:pt>
                <c:pt idx="232">
                  <c:v>2015</c:v>
                </c:pt>
                <c:pt idx="233">
                  <c:v>2015</c:v>
                </c:pt>
                <c:pt idx="234">
                  <c:v>2015</c:v>
                </c:pt>
                <c:pt idx="235">
                  <c:v>2015</c:v>
                </c:pt>
                <c:pt idx="236">
                  <c:v>2015</c:v>
                </c:pt>
                <c:pt idx="237">
                  <c:v>2015</c:v>
                </c:pt>
                <c:pt idx="238">
                  <c:v>2015</c:v>
                </c:pt>
                <c:pt idx="239">
                  <c:v>2015</c:v>
                </c:pt>
                <c:pt idx="240">
                  <c:v>2015</c:v>
                </c:pt>
                <c:pt idx="241">
                  <c:v>2015</c:v>
                </c:pt>
                <c:pt idx="242">
                  <c:v>2015</c:v>
                </c:pt>
                <c:pt idx="243">
                  <c:v>2015</c:v>
                </c:pt>
                <c:pt idx="244">
                  <c:v>2015</c:v>
                </c:pt>
                <c:pt idx="245">
                  <c:v>2015</c:v>
                </c:pt>
                <c:pt idx="246">
                  <c:v>2015</c:v>
                </c:pt>
                <c:pt idx="247">
                  <c:v>2015</c:v>
                </c:pt>
                <c:pt idx="248">
                  <c:v>2015</c:v>
                </c:pt>
                <c:pt idx="249">
                  <c:v>2015</c:v>
                </c:pt>
                <c:pt idx="250">
                  <c:v>2015</c:v>
                </c:pt>
                <c:pt idx="251">
                  <c:v>2015</c:v>
                </c:pt>
                <c:pt idx="252">
                  <c:v>2015</c:v>
                </c:pt>
                <c:pt idx="253">
                  <c:v>2015</c:v>
                </c:pt>
                <c:pt idx="254">
                  <c:v>2015</c:v>
                </c:pt>
              </c:numCache>
            </c:numRef>
          </c:xVal>
          <c:yVal>
            <c:numRef>
              <c:f>'CLS 2010-2015'!$E$2:$E$256</c:f>
              <c:numCache>
                <c:formatCode>General</c:formatCode>
                <c:ptCount val="255"/>
                <c:pt idx="50">
                  <c:v>0.84684999999999999</c:v>
                </c:pt>
                <c:pt idx="51">
                  <c:v>0.83577999999999997</c:v>
                </c:pt>
                <c:pt idx="66">
                  <c:v>0.88802999999999999</c:v>
                </c:pt>
                <c:pt idx="67">
                  <c:v>0.88463000000000003</c:v>
                </c:pt>
                <c:pt idx="68">
                  <c:v>0.88256999999999997</c:v>
                </c:pt>
                <c:pt idx="69">
                  <c:v>0.87849999999999995</c:v>
                </c:pt>
                <c:pt idx="70">
                  <c:v>0.87465000000000004</c:v>
                </c:pt>
                <c:pt idx="71">
                  <c:v>0.87046999999999997</c:v>
                </c:pt>
                <c:pt idx="72">
                  <c:v>0.86697000000000002</c:v>
                </c:pt>
                <c:pt idx="73">
                  <c:v>0.86489000000000005</c:v>
                </c:pt>
                <c:pt idx="74">
                  <c:v>0.86445000000000005</c:v>
                </c:pt>
                <c:pt idx="75">
                  <c:v>0.86436000000000002</c:v>
                </c:pt>
                <c:pt idx="76">
                  <c:v>0.86251999999999995</c:v>
                </c:pt>
                <c:pt idx="77">
                  <c:v>0.86106000000000005</c:v>
                </c:pt>
                <c:pt idx="78">
                  <c:v>0.86065999999999998</c:v>
                </c:pt>
                <c:pt idx="79">
                  <c:v>0.86014999999999997</c:v>
                </c:pt>
                <c:pt idx="80">
                  <c:v>0.85921000000000003</c:v>
                </c:pt>
                <c:pt idx="81">
                  <c:v>0.85818000000000005</c:v>
                </c:pt>
                <c:pt idx="82">
                  <c:v>0.85709000000000002</c:v>
                </c:pt>
                <c:pt idx="83">
                  <c:v>0.8498</c:v>
                </c:pt>
                <c:pt idx="84">
                  <c:v>0.84806999999999999</c:v>
                </c:pt>
                <c:pt idx="85">
                  <c:v>0.84755000000000003</c:v>
                </c:pt>
                <c:pt idx="86">
                  <c:v>0.84325000000000006</c:v>
                </c:pt>
                <c:pt idx="87">
                  <c:v>0.84036999999999995</c:v>
                </c:pt>
                <c:pt idx="88">
                  <c:v>0.83948</c:v>
                </c:pt>
                <c:pt idx="89">
                  <c:v>0.83914</c:v>
                </c:pt>
                <c:pt idx="90">
                  <c:v>0.83413999999999999</c:v>
                </c:pt>
                <c:pt idx="91">
                  <c:v>0.82299999999999995</c:v>
                </c:pt>
                <c:pt idx="92">
                  <c:v>0.80769000000000002</c:v>
                </c:pt>
                <c:pt idx="93">
                  <c:v>0.79300000000000004</c:v>
                </c:pt>
                <c:pt idx="94">
                  <c:v>0.79212000000000005</c:v>
                </c:pt>
                <c:pt idx="95">
                  <c:v>0.79074</c:v>
                </c:pt>
                <c:pt idx="96">
                  <c:v>0.78412000000000004</c:v>
                </c:pt>
                <c:pt idx="97">
                  <c:v>0.78334000000000004</c:v>
                </c:pt>
                <c:pt idx="98">
                  <c:v>0.78295000000000003</c:v>
                </c:pt>
                <c:pt idx="99">
                  <c:v>0.77822000000000002</c:v>
                </c:pt>
                <c:pt idx="100">
                  <c:v>0.77610999999999997</c:v>
                </c:pt>
                <c:pt idx="101">
                  <c:v>0.77217000000000002</c:v>
                </c:pt>
                <c:pt idx="102">
                  <c:v>0.76924999999999999</c:v>
                </c:pt>
                <c:pt idx="103">
                  <c:v>0.76256999999999997</c:v>
                </c:pt>
                <c:pt idx="106">
                  <c:v>0.74831999999999999</c:v>
                </c:pt>
                <c:pt idx="107">
                  <c:v>0.74812000000000001</c:v>
                </c:pt>
                <c:pt idx="108">
                  <c:v>0.74805999999999995</c:v>
                </c:pt>
                <c:pt idx="109">
                  <c:v>0.74768000000000001</c:v>
                </c:pt>
                <c:pt idx="112">
                  <c:v>0.74533000000000005</c:v>
                </c:pt>
                <c:pt idx="113">
                  <c:v>0.73816999999999999</c:v>
                </c:pt>
                <c:pt idx="114">
                  <c:v>0.73795999999999995</c:v>
                </c:pt>
                <c:pt idx="115">
                  <c:v>0.73795999999999995</c:v>
                </c:pt>
                <c:pt idx="116">
                  <c:v>0.73736000000000002</c:v>
                </c:pt>
                <c:pt idx="117">
                  <c:v>0.73604999999999998</c:v>
                </c:pt>
                <c:pt idx="119">
                  <c:v>0.73338999999999999</c:v>
                </c:pt>
                <c:pt idx="120">
                  <c:v>0.73333000000000004</c:v>
                </c:pt>
                <c:pt idx="121">
                  <c:v>0.72694000000000003</c:v>
                </c:pt>
                <c:pt idx="122">
                  <c:v>0.33698</c:v>
                </c:pt>
                <c:pt idx="124">
                  <c:v>4.7899999999999601E-3</c:v>
                </c:pt>
                <c:pt idx="125">
                  <c:v>0.93344000000000005</c:v>
                </c:pt>
                <c:pt idx="126">
                  <c:v>0.92674999999999996</c:v>
                </c:pt>
                <c:pt idx="127">
                  <c:v>0.92662999999999995</c:v>
                </c:pt>
                <c:pt idx="128">
                  <c:v>0.92595000000000005</c:v>
                </c:pt>
                <c:pt idx="129">
                  <c:v>0.92593000000000003</c:v>
                </c:pt>
                <c:pt idx="130">
                  <c:v>0.9194</c:v>
                </c:pt>
                <c:pt idx="131">
                  <c:v>0.91937999999999998</c:v>
                </c:pt>
                <c:pt idx="132">
                  <c:v>0.91888999999999998</c:v>
                </c:pt>
                <c:pt idx="133">
                  <c:v>0.91800000000000004</c:v>
                </c:pt>
                <c:pt idx="134">
                  <c:v>0.91774</c:v>
                </c:pt>
                <c:pt idx="135">
                  <c:v>0.91693000000000002</c:v>
                </c:pt>
                <c:pt idx="136">
                  <c:v>0.91566000000000003</c:v>
                </c:pt>
                <c:pt idx="137">
                  <c:v>0.91469999999999996</c:v>
                </c:pt>
                <c:pt idx="138">
                  <c:v>0.91081000000000001</c:v>
                </c:pt>
                <c:pt idx="139">
                  <c:v>0.90920999999999996</c:v>
                </c:pt>
                <c:pt idx="140">
                  <c:v>0.90491999999999995</c:v>
                </c:pt>
                <c:pt idx="141">
                  <c:v>0.90491999999999995</c:v>
                </c:pt>
                <c:pt idx="142">
                  <c:v>0.90444000000000002</c:v>
                </c:pt>
                <c:pt idx="143">
                  <c:v>0.90444000000000002</c:v>
                </c:pt>
                <c:pt idx="144">
                  <c:v>0.90205999999999997</c:v>
                </c:pt>
                <c:pt idx="145">
                  <c:v>0.89778000000000002</c:v>
                </c:pt>
                <c:pt idx="146">
                  <c:v>0.89732999999999996</c:v>
                </c:pt>
                <c:pt idx="147">
                  <c:v>0.89485000000000003</c:v>
                </c:pt>
                <c:pt idx="148">
                  <c:v>0.89437</c:v>
                </c:pt>
                <c:pt idx="149">
                  <c:v>0.89437</c:v>
                </c:pt>
                <c:pt idx="150">
                  <c:v>0.89087000000000005</c:v>
                </c:pt>
                <c:pt idx="151">
                  <c:v>0.88771</c:v>
                </c:pt>
                <c:pt idx="152">
                  <c:v>0.88761000000000001</c:v>
                </c:pt>
                <c:pt idx="153">
                  <c:v>0.88673999999999997</c:v>
                </c:pt>
                <c:pt idx="154">
                  <c:v>0.88641000000000003</c:v>
                </c:pt>
                <c:pt idx="155">
                  <c:v>0.88597000000000004</c:v>
                </c:pt>
                <c:pt idx="156">
                  <c:v>0.88058999999999998</c:v>
                </c:pt>
                <c:pt idx="157">
                  <c:v>0.87883</c:v>
                </c:pt>
                <c:pt idx="158">
                  <c:v>0.87871999999999995</c:v>
                </c:pt>
                <c:pt idx="159">
                  <c:v>0.87624999999999997</c:v>
                </c:pt>
                <c:pt idx="160">
                  <c:v>0.87624000000000002</c:v>
                </c:pt>
                <c:pt idx="161">
                  <c:v>0.87275999999999998</c:v>
                </c:pt>
                <c:pt idx="162">
                  <c:v>0.86519999999999997</c:v>
                </c:pt>
                <c:pt idx="163">
                  <c:v>0.86051</c:v>
                </c:pt>
                <c:pt idx="164">
                  <c:v>0.85885</c:v>
                </c:pt>
                <c:pt idx="165">
                  <c:v>0.85785999999999996</c:v>
                </c:pt>
                <c:pt idx="166">
                  <c:v>0.85628000000000004</c:v>
                </c:pt>
                <c:pt idx="167">
                  <c:v>0.85553999999999997</c:v>
                </c:pt>
                <c:pt idx="168">
                  <c:v>0.85553999999999997</c:v>
                </c:pt>
                <c:pt idx="169">
                  <c:v>0.85553999999999997</c:v>
                </c:pt>
                <c:pt idx="170">
                  <c:v>0.85553999999999997</c:v>
                </c:pt>
                <c:pt idx="171">
                  <c:v>0.85172000000000003</c:v>
                </c:pt>
                <c:pt idx="172">
                  <c:v>0.85153000000000001</c:v>
                </c:pt>
                <c:pt idx="173">
                  <c:v>0.84841999999999995</c:v>
                </c:pt>
                <c:pt idx="174">
                  <c:v>0.83967999999999998</c:v>
                </c:pt>
                <c:pt idx="175">
                  <c:v>0.83955999999999997</c:v>
                </c:pt>
                <c:pt idx="176">
                  <c:v>0.83862999999999999</c:v>
                </c:pt>
                <c:pt idx="177">
                  <c:v>0.83294999999999997</c:v>
                </c:pt>
                <c:pt idx="178">
                  <c:v>0.83106000000000002</c:v>
                </c:pt>
                <c:pt idx="179">
                  <c:v>0.82908000000000004</c:v>
                </c:pt>
                <c:pt idx="180">
                  <c:v>0.82647999999999999</c:v>
                </c:pt>
                <c:pt idx="181">
                  <c:v>0.82567000000000002</c:v>
                </c:pt>
                <c:pt idx="182">
                  <c:v>0.82518999999999998</c:v>
                </c:pt>
                <c:pt idx="183">
                  <c:v>0.82352999999999998</c:v>
                </c:pt>
                <c:pt idx="184">
                  <c:v>0.81721999999999995</c:v>
                </c:pt>
                <c:pt idx="185">
                  <c:v>0.81603999999999999</c:v>
                </c:pt>
                <c:pt idx="186">
                  <c:v>0.81215999999999999</c:v>
                </c:pt>
                <c:pt idx="187">
                  <c:v>0.81101999999999996</c:v>
                </c:pt>
                <c:pt idx="188">
                  <c:v>0.80064000000000002</c:v>
                </c:pt>
                <c:pt idx="189">
                  <c:v>0.79266000000000003</c:v>
                </c:pt>
                <c:pt idx="190">
                  <c:v>0.79176999999999997</c:v>
                </c:pt>
                <c:pt idx="191">
                  <c:v>0.78976999999999997</c:v>
                </c:pt>
                <c:pt idx="194">
                  <c:v>0.96433000000000002</c:v>
                </c:pt>
                <c:pt idx="195">
                  <c:v>0.96433000000000002</c:v>
                </c:pt>
                <c:pt idx="196">
                  <c:v>0.96418999999999999</c:v>
                </c:pt>
                <c:pt idx="197">
                  <c:v>0.96309999999999996</c:v>
                </c:pt>
                <c:pt idx="198">
                  <c:v>0.95418999999999998</c:v>
                </c:pt>
                <c:pt idx="199">
                  <c:v>0.95350999999999997</c:v>
                </c:pt>
                <c:pt idx="200">
                  <c:v>0.95350999999999997</c:v>
                </c:pt>
                <c:pt idx="201">
                  <c:v>0.95133999999999996</c:v>
                </c:pt>
                <c:pt idx="202">
                  <c:v>0.95126999999999995</c:v>
                </c:pt>
                <c:pt idx="203">
                  <c:v>0.95086999999999999</c:v>
                </c:pt>
                <c:pt idx="204">
                  <c:v>0.94965999999999995</c:v>
                </c:pt>
                <c:pt idx="205">
                  <c:v>0.94965999999999995</c:v>
                </c:pt>
                <c:pt idx="206">
                  <c:v>0.94932000000000005</c:v>
                </c:pt>
                <c:pt idx="207">
                  <c:v>0.94932000000000005</c:v>
                </c:pt>
                <c:pt idx="208">
                  <c:v>0.94523000000000001</c:v>
                </c:pt>
                <c:pt idx="209">
                  <c:v>0.94523000000000001</c:v>
                </c:pt>
                <c:pt idx="210">
                  <c:v>0.94142000000000003</c:v>
                </c:pt>
                <c:pt idx="211">
                  <c:v>0.93686000000000003</c:v>
                </c:pt>
                <c:pt idx="212">
                  <c:v>0.93679000000000001</c:v>
                </c:pt>
                <c:pt idx="213">
                  <c:v>0.93593000000000004</c:v>
                </c:pt>
                <c:pt idx="214">
                  <c:v>0.93593000000000004</c:v>
                </c:pt>
                <c:pt idx="215">
                  <c:v>0.93518000000000001</c:v>
                </c:pt>
                <c:pt idx="216">
                  <c:v>0.93301999999999996</c:v>
                </c:pt>
                <c:pt idx="217">
                  <c:v>0.93171999999999999</c:v>
                </c:pt>
                <c:pt idx="218">
                  <c:v>0.92879999999999996</c:v>
                </c:pt>
                <c:pt idx="219">
                  <c:v>0.92754999999999999</c:v>
                </c:pt>
                <c:pt idx="220">
                  <c:v>0.92737999999999998</c:v>
                </c:pt>
                <c:pt idx="221">
                  <c:v>0.92700000000000005</c:v>
                </c:pt>
                <c:pt idx="222">
                  <c:v>0.92666999999999999</c:v>
                </c:pt>
                <c:pt idx="223">
                  <c:v>0.92662</c:v>
                </c:pt>
                <c:pt idx="224">
                  <c:v>0.92615999999999998</c:v>
                </c:pt>
                <c:pt idx="225">
                  <c:v>0.92615999999999998</c:v>
                </c:pt>
                <c:pt idx="226">
                  <c:v>0.92615999999999998</c:v>
                </c:pt>
                <c:pt idx="227">
                  <c:v>0.92556000000000005</c:v>
                </c:pt>
                <c:pt idx="228">
                  <c:v>0.92554000000000003</c:v>
                </c:pt>
                <c:pt idx="229">
                  <c:v>0.92549000000000003</c:v>
                </c:pt>
                <c:pt idx="230">
                  <c:v>0.92547000000000001</c:v>
                </c:pt>
                <c:pt idx="231">
                  <c:v>0.92498000000000002</c:v>
                </c:pt>
                <c:pt idx="232">
                  <c:v>0.92498000000000002</c:v>
                </c:pt>
                <c:pt idx="233">
                  <c:v>0.92498000000000002</c:v>
                </c:pt>
                <c:pt idx="234">
                  <c:v>0.92076999999999998</c:v>
                </c:pt>
                <c:pt idx="235">
                  <c:v>0.91466000000000003</c:v>
                </c:pt>
                <c:pt idx="236">
                  <c:v>0.91466000000000003</c:v>
                </c:pt>
                <c:pt idx="237">
                  <c:v>0.90820000000000001</c:v>
                </c:pt>
                <c:pt idx="238">
                  <c:v>0.90820000000000001</c:v>
                </c:pt>
                <c:pt idx="239">
                  <c:v>0.90820000000000001</c:v>
                </c:pt>
                <c:pt idx="240">
                  <c:v>0.90820000000000001</c:v>
                </c:pt>
                <c:pt idx="241">
                  <c:v>0.9022</c:v>
                </c:pt>
                <c:pt idx="242">
                  <c:v>0.89214000000000004</c:v>
                </c:pt>
                <c:pt idx="243">
                  <c:v>0.89173999999999998</c:v>
                </c:pt>
                <c:pt idx="244">
                  <c:v>0.88895999999999997</c:v>
                </c:pt>
                <c:pt idx="245">
                  <c:v>0.88566999999999996</c:v>
                </c:pt>
                <c:pt idx="246">
                  <c:v>0.88566999999999996</c:v>
                </c:pt>
                <c:pt idx="247">
                  <c:v>0.87060000000000004</c:v>
                </c:pt>
                <c:pt idx="248">
                  <c:v>0.86712</c:v>
                </c:pt>
                <c:pt idx="249">
                  <c:v>0.86107</c:v>
                </c:pt>
                <c:pt idx="250">
                  <c:v>0.8599</c:v>
                </c:pt>
                <c:pt idx="251">
                  <c:v>0.85333999999999999</c:v>
                </c:pt>
                <c:pt idx="252">
                  <c:v>0.82406000000000001</c:v>
                </c:pt>
                <c:pt idx="253">
                  <c:v>0.76056000000000001</c:v>
                </c:pt>
                <c:pt idx="254">
                  <c:v>0.39240999999999998</c:v>
                </c:pt>
              </c:numCache>
            </c:numRef>
          </c:yVal>
          <c:smooth val="0"/>
        </c:ser>
        <c:ser>
          <c:idx val="0"/>
          <c:order val="1"/>
          <c:tx>
            <c:v>Traditional CV</c:v>
          </c:tx>
          <c:spPr>
            <a:ln w="28575">
              <a:noFill/>
            </a:ln>
          </c:spPr>
          <c:marker>
            <c:symbol val="circle"/>
            <c:size val="6"/>
            <c:spPr>
              <a:solidFill>
                <a:schemeClr val="accent1"/>
              </a:solidFill>
              <a:ln>
                <a:noFill/>
              </a:ln>
            </c:spPr>
          </c:marker>
          <c:dPt>
            <c:idx val="35"/>
            <c:marker>
              <c:symbol val="none"/>
            </c:marker>
            <c:bubble3D val="0"/>
          </c:dPt>
          <c:dPt>
            <c:idx val="36"/>
            <c:marker>
              <c:spPr>
                <a:noFill/>
                <a:ln>
                  <a:noFill/>
                </a:ln>
              </c:spPr>
            </c:marker>
            <c:bubble3D val="0"/>
          </c:dPt>
          <c:dPt>
            <c:idx val="123"/>
            <c:marker>
              <c:spPr>
                <a:noFill/>
                <a:ln>
                  <a:noFill/>
                </a:ln>
              </c:spPr>
            </c:marker>
            <c:bubble3D val="0"/>
          </c:dPt>
          <c:dPt>
            <c:idx val="192"/>
            <c:marker>
              <c:spPr>
                <a:noFill/>
                <a:ln>
                  <a:noFill/>
                </a:ln>
              </c:spPr>
            </c:marker>
            <c:bubble3D val="0"/>
          </c:dPt>
          <c:dPt>
            <c:idx val="193"/>
            <c:marker>
              <c:spPr>
                <a:noFill/>
                <a:ln>
                  <a:noFill/>
                </a:ln>
              </c:spPr>
            </c:marker>
            <c:bubble3D val="0"/>
          </c:dPt>
          <c:xVal>
            <c:numRef>
              <c:f>'CLS 2010-2015'!$A$2:$A$256</c:f>
              <c:numCache>
                <c:formatCode>General</c:formatCode>
                <c:ptCount val="255"/>
                <c:pt idx="0">
                  <c:v>2010</c:v>
                </c:pt>
                <c:pt idx="1">
                  <c:v>2010</c:v>
                </c:pt>
                <c:pt idx="2">
                  <c:v>2010</c:v>
                </c:pt>
                <c:pt idx="3">
                  <c:v>2010</c:v>
                </c:pt>
                <c:pt idx="4">
                  <c:v>2010</c:v>
                </c:pt>
                <c:pt idx="5">
                  <c:v>2010</c:v>
                </c:pt>
                <c:pt idx="6">
                  <c:v>2010</c:v>
                </c:pt>
                <c:pt idx="7">
                  <c:v>2010</c:v>
                </c:pt>
                <c:pt idx="8">
                  <c:v>2010</c:v>
                </c:pt>
                <c:pt idx="9">
                  <c:v>2010</c:v>
                </c:pt>
                <c:pt idx="10">
                  <c:v>2010</c:v>
                </c:pt>
                <c:pt idx="11">
                  <c:v>2010</c:v>
                </c:pt>
                <c:pt idx="12">
                  <c:v>2010</c:v>
                </c:pt>
                <c:pt idx="13">
                  <c:v>2010</c:v>
                </c:pt>
                <c:pt idx="14">
                  <c:v>2010</c:v>
                </c:pt>
                <c:pt idx="15">
                  <c:v>2010</c:v>
                </c:pt>
                <c:pt idx="16">
                  <c:v>2010</c:v>
                </c:pt>
                <c:pt idx="17">
                  <c:v>2010</c:v>
                </c:pt>
                <c:pt idx="18">
                  <c:v>2010</c:v>
                </c:pt>
                <c:pt idx="19">
                  <c:v>2010</c:v>
                </c:pt>
                <c:pt idx="20">
                  <c:v>2010</c:v>
                </c:pt>
                <c:pt idx="21">
                  <c:v>2010</c:v>
                </c:pt>
                <c:pt idx="22">
                  <c:v>2010</c:v>
                </c:pt>
                <c:pt idx="23">
                  <c:v>2010</c:v>
                </c:pt>
                <c:pt idx="24">
                  <c:v>2010</c:v>
                </c:pt>
                <c:pt idx="25">
                  <c:v>2010</c:v>
                </c:pt>
                <c:pt idx="26">
                  <c:v>2010</c:v>
                </c:pt>
                <c:pt idx="27">
                  <c:v>2010</c:v>
                </c:pt>
                <c:pt idx="28">
                  <c:v>2010</c:v>
                </c:pt>
                <c:pt idx="29">
                  <c:v>2010</c:v>
                </c:pt>
                <c:pt idx="30">
                  <c:v>2010</c:v>
                </c:pt>
                <c:pt idx="31">
                  <c:v>2010</c:v>
                </c:pt>
                <c:pt idx="32">
                  <c:v>2010</c:v>
                </c:pt>
                <c:pt idx="33">
                  <c:v>2010</c:v>
                </c:pt>
                <c:pt idx="34">
                  <c:v>2010</c:v>
                </c:pt>
                <c:pt idx="35">
                  <c:v>2010</c:v>
                </c:pt>
                <c:pt idx="36">
                  <c:v>2010</c:v>
                </c:pt>
                <c:pt idx="37">
                  <c:v>2011</c:v>
                </c:pt>
                <c:pt idx="38">
                  <c:v>2011</c:v>
                </c:pt>
                <c:pt idx="39">
                  <c:v>2011</c:v>
                </c:pt>
                <c:pt idx="40">
                  <c:v>2011</c:v>
                </c:pt>
                <c:pt idx="41">
                  <c:v>2011</c:v>
                </c:pt>
                <c:pt idx="42">
                  <c:v>2011</c:v>
                </c:pt>
                <c:pt idx="43">
                  <c:v>2011</c:v>
                </c:pt>
                <c:pt idx="44">
                  <c:v>2011</c:v>
                </c:pt>
                <c:pt idx="45">
                  <c:v>2011</c:v>
                </c:pt>
                <c:pt idx="46">
                  <c:v>2011</c:v>
                </c:pt>
                <c:pt idx="47">
                  <c:v>2011</c:v>
                </c:pt>
                <c:pt idx="48">
                  <c:v>2011</c:v>
                </c:pt>
                <c:pt idx="49">
                  <c:v>2011</c:v>
                </c:pt>
                <c:pt idx="50">
                  <c:v>2012</c:v>
                </c:pt>
                <c:pt idx="51">
                  <c:v>2012</c:v>
                </c:pt>
                <c:pt idx="52">
                  <c:v>2012</c:v>
                </c:pt>
                <c:pt idx="53">
                  <c:v>2012</c:v>
                </c:pt>
                <c:pt idx="54">
                  <c:v>2012</c:v>
                </c:pt>
                <c:pt idx="55">
                  <c:v>2012</c:v>
                </c:pt>
                <c:pt idx="56">
                  <c:v>2012</c:v>
                </c:pt>
                <c:pt idx="57">
                  <c:v>2012</c:v>
                </c:pt>
                <c:pt idx="58">
                  <c:v>2012</c:v>
                </c:pt>
                <c:pt idx="59">
                  <c:v>2012</c:v>
                </c:pt>
                <c:pt idx="60">
                  <c:v>2012</c:v>
                </c:pt>
                <c:pt idx="61">
                  <c:v>2012</c:v>
                </c:pt>
                <c:pt idx="62">
                  <c:v>2012</c:v>
                </c:pt>
                <c:pt idx="63">
                  <c:v>2012</c:v>
                </c:pt>
                <c:pt idx="64">
                  <c:v>2012</c:v>
                </c:pt>
                <c:pt idx="65">
                  <c:v>2012</c:v>
                </c:pt>
                <c:pt idx="66">
                  <c:v>2013</c:v>
                </c:pt>
                <c:pt idx="67">
                  <c:v>2013</c:v>
                </c:pt>
                <c:pt idx="68">
                  <c:v>2013</c:v>
                </c:pt>
                <c:pt idx="69">
                  <c:v>2013</c:v>
                </c:pt>
                <c:pt idx="70">
                  <c:v>2013</c:v>
                </c:pt>
                <c:pt idx="71">
                  <c:v>2013</c:v>
                </c:pt>
                <c:pt idx="72">
                  <c:v>2013</c:v>
                </c:pt>
                <c:pt idx="73">
                  <c:v>2013</c:v>
                </c:pt>
                <c:pt idx="74">
                  <c:v>2013</c:v>
                </c:pt>
                <c:pt idx="75">
                  <c:v>2013</c:v>
                </c:pt>
                <c:pt idx="76">
                  <c:v>2013</c:v>
                </c:pt>
                <c:pt idx="77">
                  <c:v>2013</c:v>
                </c:pt>
                <c:pt idx="78">
                  <c:v>2013</c:v>
                </c:pt>
                <c:pt idx="79">
                  <c:v>2013</c:v>
                </c:pt>
                <c:pt idx="80">
                  <c:v>2013</c:v>
                </c:pt>
                <c:pt idx="81">
                  <c:v>2013</c:v>
                </c:pt>
                <c:pt idx="82">
                  <c:v>2013</c:v>
                </c:pt>
                <c:pt idx="83">
                  <c:v>2013</c:v>
                </c:pt>
                <c:pt idx="84">
                  <c:v>2013</c:v>
                </c:pt>
                <c:pt idx="85">
                  <c:v>2013</c:v>
                </c:pt>
                <c:pt idx="86">
                  <c:v>2013</c:v>
                </c:pt>
                <c:pt idx="87">
                  <c:v>2013</c:v>
                </c:pt>
                <c:pt idx="88">
                  <c:v>2013</c:v>
                </c:pt>
                <c:pt idx="89">
                  <c:v>2013</c:v>
                </c:pt>
                <c:pt idx="90">
                  <c:v>2013</c:v>
                </c:pt>
                <c:pt idx="91">
                  <c:v>2013</c:v>
                </c:pt>
                <c:pt idx="92">
                  <c:v>2013</c:v>
                </c:pt>
                <c:pt idx="93">
                  <c:v>2013</c:v>
                </c:pt>
                <c:pt idx="94">
                  <c:v>2013</c:v>
                </c:pt>
                <c:pt idx="95">
                  <c:v>2013</c:v>
                </c:pt>
                <c:pt idx="96">
                  <c:v>2013</c:v>
                </c:pt>
                <c:pt idx="97">
                  <c:v>2013</c:v>
                </c:pt>
                <c:pt idx="98">
                  <c:v>2013</c:v>
                </c:pt>
                <c:pt idx="99">
                  <c:v>2013</c:v>
                </c:pt>
                <c:pt idx="100">
                  <c:v>2013</c:v>
                </c:pt>
                <c:pt idx="101">
                  <c:v>2013</c:v>
                </c:pt>
                <c:pt idx="102">
                  <c:v>2013</c:v>
                </c:pt>
                <c:pt idx="103">
                  <c:v>2013</c:v>
                </c:pt>
                <c:pt idx="104">
                  <c:v>2013</c:v>
                </c:pt>
                <c:pt idx="105">
                  <c:v>2013</c:v>
                </c:pt>
                <c:pt idx="106">
                  <c:v>2013</c:v>
                </c:pt>
                <c:pt idx="107">
                  <c:v>2013</c:v>
                </c:pt>
                <c:pt idx="108">
                  <c:v>2013</c:v>
                </c:pt>
                <c:pt idx="109">
                  <c:v>2013</c:v>
                </c:pt>
                <c:pt idx="110">
                  <c:v>2013</c:v>
                </c:pt>
                <c:pt idx="111">
                  <c:v>2013</c:v>
                </c:pt>
                <c:pt idx="112">
                  <c:v>2013</c:v>
                </c:pt>
                <c:pt idx="113">
                  <c:v>2013</c:v>
                </c:pt>
                <c:pt idx="114">
                  <c:v>2013</c:v>
                </c:pt>
                <c:pt idx="115">
                  <c:v>2013</c:v>
                </c:pt>
                <c:pt idx="116">
                  <c:v>2013</c:v>
                </c:pt>
                <c:pt idx="117">
                  <c:v>2013</c:v>
                </c:pt>
                <c:pt idx="118">
                  <c:v>2013</c:v>
                </c:pt>
                <c:pt idx="119">
                  <c:v>2013</c:v>
                </c:pt>
                <c:pt idx="120">
                  <c:v>2013</c:v>
                </c:pt>
                <c:pt idx="121">
                  <c:v>2013</c:v>
                </c:pt>
                <c:pt idx="122">
                  <c:v>2013</c:v>
                </c:pt>
                <c:pt idx="123">
                  <c:v>2013</c:v>
                </c:pt>
                <c:pt idx="124">
                  <c:v>2013</c:v>
                </c:pt>
                <c:pt idx="125">
                  <c:v>2014</c:v>
                </c:pt>
                <c:pt idx="126">
                  <c:v>2014</c:v>
                </c:pt>
                <c:pt idx="127">
                  <c:v>2014</c:v>
                </c:pt>
                <c:pt idx="128">
                  <c:v>2014</c:v>
                </c:pt>
                <c:pt idx="129">
                  <c:v>2014</c:v>
                </c:pt>
                <c:pt idx="130">
                  <c:v>2014</c:v>
                </c:pt>
                <c:pt idx="131">
                  <c:v>2014</c:v>
                </c:pt>
                <c:pt idx="132">
                  <c:v>2014</c:v>
                </c:pt>
                <c:pt idx="133">
                  <c:v>2014</c:v>
                </c:pt>
                <c:pt idx="134">
                  <c:v>2014</c:v>
                </c:pt>
                <c:pt idx="135">
                  <c:v>2014</c:v>
                </c:pt>
                <c:pt idx="136">
                  <c:v>2014</c:v>
                </c:pt>
                <c:pt idx="137">
                  <c:v>2014</c:v>
                </c:pt>
                <c:pt idx="138">
                  <c:v>2014</c:v>
                </c:pt>
                <c:pt idx="139">
                  <c:v>2014</c:v>
                </c:pt>
                <c:pt idx="140">
                  <c:v>2014</c:v>
                </c:pt>
                <c:pt idx="141">
                  <c:v>2014</c:v>
                </c:pt>
                <c:pt idx="142">
                  <c:v>2014</c:v>
                </c:pt>
                <c:pt idx="143">
                  <c:v>2014</c:v>
                </c:pt>
                <c:pt idx="144">
                  <c:v>2014</c:v>
                </c:pt>
                <c:pt idx="145">
                  <c:v>2014</c:v>
                </c:pt>
                <c:pt idx="146">
                  <c:v>2014</c:v>
                </c:pt>
                <c:pt idx="147">
                  <c:v>2014</c:v>
                </c:pt>
                <c:pt idx="148">
                  <c:v>2014</c:v>
                </c:pt>
                <c:pt idx="149">
                  <c:v>2014</c:v>
                </c:pt>
                <c:pt idx="150">
                  <c:v>2014</c:v>
                </c:pt>
                <c:pt idx="151">
                  <c:v>2014</c:v>
                </c:pt>
                <c:pt idx="152">
                  <c:v>2014</c:v>
                </c:pt>
                <c:pt idx="153">
                  <c:v>2014</c:v>
                </c:pt>
                <c:pt idx="154">
                  <c:v>2014</c:v>
                </c:pt>
                <c:pt idx="155">
                  <c:v>2014</c:v>
                </c:pt>
                <c:pt idx="156">
                  <c:v>2014</c:v>
                </c:pt>
                <c:pt idx="157">
                  <c:v>2014</c:v>
                </c:pt>
                <c:pt idx="158">
                  <c:v>2014</c:v>
                </c:pt>
                <c:pt idx="159">
                  <c:v>2014</c:v>
                </c:pt>
                <c:pt idx="160">
                  <c:v>2014</c:v>
                </c:pt>
                <c:pt idx="161">
                  <c:v>2014</c:v>
                </c:pt>
                <c:pt idx="162">
                  <c:v>2014</c:v>
                </c:pt>
                <c:pt idx="163">
                  <c:v>2014</c:v>
                </c:pt>
                <c:pt idx="164">
                  <c:v>2014</c:v>
                </c:pt>
                <c:pt idx="165">
                  <c:v>2014</c:v>
                </c:pt>
                <c:pt idx="166">
                  <c:v>2014</c:v>
                </c:pt>
                <c:pt idx="167">
                  <c:v>2014</c:v>
                </c:pt>
                <c:pt idx="168">
                  <c:v>2014</c:v>
                </c:pt>
                <c:pt idx="169">
                  <c:v>2014</c:v>
                </c:pt>
                <c:pt idx="170">
                  <c:v>2014</c:v>
                </c:pt>
                <c:pt idx="171">
                  <c:v>2014</c:v>
                </c:pt>
                <c:pt idx="172">
                  <c:v>2014</c:v>
                </c:pt>
                <c:pt idx="173">
                  <c:v>2014</c:v>
                </c:pt>
                <c:pt idx="174">
                  <c:v>2014</c:v>
                </c:pt>
                <c:pt idx="175">
                  <c:v>2014</c:v>
                </c:pt>
                <c:pt idx="176">
                  <c:v>2014</c:v>
                </c:pt>
                <c:pt idx="177">
                  <c:v>2014</c:v>
                </c:pt>
                <c:pt idx="178">
                  <c:v>2014</c:v>
                </c:pt>
                <c:pt idx="179">
                  <c:v>2014</c:v>
                </c:pt>
                <c:pt idx="180">
                  <c:v>2014</c:v>
                </c:pt>
                <c:pt idx="181">
                  <c:v>2014</c:v>
                </c:pt>
                <c:pt idx="182">
                  <c:v>2014</c:v>
                </c:pt>
                <c:pt idx="183">
                  <c:v>2014</c:v>
                </c:pt>
                <c:pt idx="184">
                  <c:v>2014</c:v>
                </c:pt>
                <c:pt idx="185">
                  <c:v>2014</c:v>
                </c:pt>
                <c:pt idx="186">
                  <c:v>2014</c:v>
                </c:pt>
                <c:pt idx="187">
                  <c:v>2014</c:v>
                </c:pt>
                <c:pt idx="188">
                  <c:v>2014</c:v>
                </c:pt>
                <c:pt idx="189">
                  <c:v>2014</c:v>
                </c:pt>
                <c:pt idx="190">
                  <c:v>2014</c:v>
                </c:pt>
                <c:pt idx="191">
                  <c:v>2014</c:v>
                </c:pt>
                <c:pt idx="192">
                  <c:v>2014</c:v>
                </c:pt>
                <c:pt idx="193">
                  <c:v>2014</c:v>
                </c:pt>
                <c:pt idx="194">
                  <c:v>2015</c:v>
                </c:pt>
                <c:pt idx="195">
                  <c:v>2015</c:v>
                </c:pt>
                <c:pt idx="196">
                  <c:v>2015</c:v>
                </c:pt>
                <c:pt idx="197">
                  <c:v>2015</c:v>
                </c:pt>
                <c:pt idx="198">
                  <c:v>2015</c:v>
                </c:pt>
                <c:pt idx="199">
                  <c:v>2015</c:v>
                </c:pt>
                <c:pt idx="200">
                  <c:v>2015</c:v>
                </c:pt>
                <c:pt idx="201">
                  <c:v>2015</c:v>
                </c:pt>
                <c:pt idx="202">
                  <c:v>2015</c:v>
                </c:pt>
                <c:pt idx="203">
                  <c:v>2015</c:v>
                </c:pt>
                <c:pt idx="204">
                  <c:v>2015</c:v>
                </c:pt>
                <c:pt idx="205">
                  <c:v>2015</c:v>
                </c:pt>
                <c:pt idx="206">
                  <c:v>2015</c:v>
                </c:pt>
                <c:pt idx="207">
                  <c:v>2015</c:v>
                </c:pt>
                <c:pt idx="208">
                  <c:v>2015</c:v>
                </c:pt>
                <c:pt idx="209">
                  <c:v>2015</c:v>
                </c:pt>
                <c:pt idx="210">
                  <c:v>2015</c:v>
                </c:pt>
                <c:pt idx="211">
                  <c:v>2015</c:v>
                </c:pt>
                <c:pt idx="212">
                  <c:v>2015</c:v>
                </c:pt>
                <c:pt idx="213">
                  <c:v>2015</c:v>
                </c:pt>
                <c:pt idx="214">
                  <c:v>2015</c:v>
                </c:pt>
                <c:pt idx="215">
                  <c:v>2015</c:v>
                </c:pt>
                <c:pt idx="216">
                  <c:v>2015</c:v>
                </c:pt>
                <c:pt idx="217">
                  <c:v>2015</c:v>
                </c:pt>
                <c:pt idx="218">
                  <c:v>2015</c:v>
                </c:pt>
                <c:pt idx="219">
                  <c:v>2015</c:v>
                </c:pt>
                <c:pt idx="220">
                  <c:v>2015</c:v>
                </c:pt>
                <c:pt idx="221">
                  <c:v>2015</c:v>
                </c:pt>
                <c:pt idx="222">
                  <c:v>2015</c:v>
                </c:pt>
                <c:pt idx="223">
                  <c:v>2015</c:v>
                </c:pt>
                <c:pt idx="224">
                  <c:v>2015</c:v>
                </c:pt>
                <c:pt idx="225">
                  <c:v>2015</c:v>
                </c:pt>
                <c:pt idx="226">
                  <c:v>2015</c:v>
                </c:pt>
                <c:pt idx="227">
                  <c:v>2015</c:v>
                </c:pt>
                <c:pt idx="228">
                  <c:v>2015</c:v>
                </c:pt>
                <c:pt idx="229">
                  <c:v>2015</c:v>
                </c:pt>
                <c:pt idx="230">
                  <c:v>2015</c:v>
                </c:pt>
                <c:pt idx="231">
                  <c:v>2015</c:v>
                </c:pt>
                <c:pt idx="232">
                  <c:v>2015</c:v>
                </c:pt>
                <c:pt idx="233">
                  <c:v>2015</c:v>
                </c:pt>
                <c:pt idx="234">
                  <c:v>2015</c:v>
                </c:pt>
                <c:pt idx="235">
                  <c:v>2015</c:v>
                </c:pt>
                <c:pt idx="236">
                  <c:v>2015</c:v>
                </c:pt>
                <c:pt idx="237">
                  <c:v>2015</c:v>
                </c:pt>
                <c:pt idx="238">
                  <c:v>2015</c:v>
                </c:pt>
                <c:pt idx="239">
                  <c:v>2015</c:v>
                </c:pt>
                <c:pt idx="240">
                  <c:v>2015</c:v>
                </c:pt>
                <c:pt idx="241">
                  <c:v>2015</c:v>
                </c:pt>
                <c:pt idx="242">
                  <c:v>2015</c:v>
                </c:pt>
                <c:pt idx="243">
                  <c:v>2015</c:v>
                </c:pt>
                <c:pt idx="244">
                  <c:v>2015</c:v>
                </c:pt>
                <c:pt idx="245">
                  <c:v>2015</c:v>
                </c:pt>
                <c:pt idx="246">
                  <c:v>2015</c:v>
                </c:pt>
                <c:pt idx="247">
                  <c:v>2015</c:v>
                </c:pt>
                <c:pt idx="248">
                  <c:v>2015</c:v>
                </c:pt>
                <c:pt idx="249">
                  <c:v>2015</c:v>
                </c:pt>
                <c:pt idx="250">
                  <c:v>2015</c:v>
                </c:pt>
                <c:pt idx="251">
                  <c:v>2015</c:v>
                </c:pt>
                <c:pt idx="252">
                  <c:v>2015</c:v>
                </c:pt>
                <c:pt idx="253">
                  <c:v>2015</c:v>
                </c:pt>
                <c:pt idx="254">
                  <c:v>2015</c:v>
                </c:pt>
              </c:numCache>
            </c:numRef>
          </c:xVal>
          <c:yVal>
            <c:numRef>
              <c:f>'CLS 2010-2015'!$D$2:$D$256</c:f>
              <c:numCache>
                <c:formatCode>General</c:formatCode>
                <c:ptCount val="255"/>
                <c:pt idx="0">
                  <c:v>0.71809000000000001</c:v>
                </c:pt>
                <c:pt idx="1">
                  <c:v>0.71808000000000005</c:v>
                </c:pt>
                <c:pt idx="2">
                  <c:v>0.71701000000000004</c:v>
                </c:pt>
                <c:pt idx="3">
                  <c:v>0.71218000000000004</c:v>
                </c:pt>
                <c:pt idx="4">
                  <c:v>0.66351000000000004</c:v>
                </c:pt>
                <c:pt idx="5">
                  <c:v>0.66351000000000004</c:v>
                </c:pt>
                <c:pt idx="6">
                  <c:v>0.65420999999999996</c:v>
                </c:pt>
                <c:pt idx="7">
                  <c:v>0.55442000000000002</c:v>
                </c:pt>
                <c:pt idx="8">
                  <c:v>0.55442000000000002</c:v>
                </c:pt>
                <c:pt idx="9">
                  <c:v>0.53376000000000001</c:v>
                </c:pt>
                <c:pt idx="10">
                  <c:v>0.53376000000000001</c:v>
                </c:pt>
                <c:pt idx="11">
                  <c:v>0.45567000000000002</c:v>
                </c:pt>
                <c:pt idx="12">
                  <c:v>0.45567000000000002</c:v>
                </c:pt>
                <c:pt idx="13">
                  <c:v>0.42891000000000001</c:v>
                </c:pt>
                <c:pt idx="14">
                  <c:v>0.41687000000000002</c:v>
                </c:pt>
                <c:pt idx="15">
                  <c:v>0.41687000000000002</c:v>
                </c:pt>
                <c:pt idx="16">
                  <c:v>0.41321999999999998</c:v>
                </c:pt>
                <c:pt idx="17">
                  <c:v>0.40915000000000001</c:v>
                </c:pt>
                <c:pt idx="18">
                  <c:v>0.39277000000000001</c:v>
                </c:pt>
                <c:pt idx="19">
                  <c:v>0.39277000000000001</c:v>
                </c:pt>
                <c:pt idx="20">
                  <c:v>0.37674999999999997</c:v>
                </c:pt>
                <c:pt idx="21">
                  <c:v>0.37429000000000001</c:v>
                </c:pt>
                <c:pt idx="22">
                  <c:v>0.30542000000000002</c:v>
                </c:pt>
                <c:pt idx="23">
                  <c:v>0.30157</c:v>
                </c:pt>
                <c:pt idx="24">
                  <c:v>0.29907</c:v>
                </c:pt>
                <c:pt idx="25">
                  <c:v>0.28588999999999998</c:v>
                </c:pt>
                <c:pt idx="26">
                  <c:v>0.26921</c:v>
                </c:pt>
                <c:pt idx="27">
                  <c:v>0.25835000000000002</c:v>
                </c:pt>
                <c:pt idx="28">
                  <c:v>0.25574999999999998</c:v>
                </c:pt>
                <c:pt idx="29">
                  <c:v>0.24933</c:v>
                </c:pt>
                <c:pt idx="30">
                  <c:v>0.24589</c:v>
                </c:pt>
                <c:pt idx="31">
                  <c:v>0.24589</c:v>
                </c:pt>
                <c:pt idx="32">
                  <c:v>0.22846</c:v>
                </c:pt>
                <c:pt idx="33">
                  <c:v>0.21340999999999999</c:v>
                </c:pt>
                <c:pt idx="34">
                  <c:v>0.19705</c:v>
                </c:pt>
                <c:pt idx="35">
                  <c:v>1.17E-2</c:v>
                </c:pt>
                <c:pt idx="36">
                  <c:v>1.17E-2</c:v>
                </c:pt>
                <c:pt idx="37">
                  <c:v>0.74229999999999996</c:v>
                </c:pt>
                <c:pt idx="38">
                  <c:v>0.68989999999999996</c:v>
                </c:pt>
                <c:pt idx="39">
                  <c:v>0.65439999999999998</c:v>
                </c:pt>
                <c:pt idx="40">
                  <c:v>0.64039999999999997</c:v>
                </c:pt>
                <c:pt idx="41">
                  <c:v>0.63349999999999995</c:v>
                </c:pt>
                <c:pt idx="42">
                  <c:v>0.60219999999999996</c:v>
                </c:pt>
                <c:pt idx="43">
                  <c:v>0.6018</c:v>
                </c:pt>
                <c:pt idx="44">
                  <c:v>0.58220000000000005</c:v>
                </c:pt>
                <c:pt idx="45">
                  <c:v>0.5514</c:v>
                </c:pt>
                <c:pt idx="46">
                  <c:v>0.4955</c:v>
                </c:pt>
                <c:pt idx="47">
                  <c:v>0.49480000000000002</c:v>
                </c:pt>
                <c:pt idx="48">
                  <c:v>0.4703</c:v>
                </c:pt>
                <c:pt idx="49">
                  <c:v>0.46899999999999997</c:v>
                </c:pt>
                <c:pt idx="52">
                  <c:v>0.73828000000000005</c:v>
                </c:pt>
                <c:pt idx="53">
                  <c:v>0.73397999999999997</c:v>
                </c:pt>
                <c:pt idx="54">
                  <c:v>0.73353999999999997</c:v>
                </c:pt>
                <c:pt idx="55">
                  <c:v>0.73048000000000002</c:v>
                </c:pt>
                <c:pt idx="56">
                  <c:v>0.73021000000000003</c:v>
                </c:pt>
                <c:pt idx="57">
                  <c:v>0.72941999999999996</c:v>
                </c:pt>
                <c:pt idx="58">
                  <c:v>0.72921000000000002</c:v>
                </c:pt>
                <c:pt idx="59">
                  <c:v>0.72697999999999996</c:v>
                </c:pt>
                <c:pt idx="60">
                  <c:v>0.70423999999999998</c:v>
                </c:pt>
                <c:pt idx="61">
                  <c:v>0.66581000000000001</c:v>
                </c:pt>
                <c:pt idx="62">
                  <c:v>0.65536000000000005</c:v>
                </c:pt>
                <c:pt idx="63">
                  <c:v>0.63815999999999995</c:v>
                </c:pt>
                <c:pt idx="64">
                  <c:v>0.61994000000000005</c:v>
                </c:pt>
                <c:pt idx="65">
                  <c:v>0.58952000000000004</c:v>
                </c:pt>
                <c:pt idx="104">
                  <c:v>0.75573999999999997</c:v>
                </c:pt>
                <c:pt idx="105">
                  <c:v>0.75273999999999996</c:v>
                </c:pt>
                <c:pt idx="110">
                  <c:v>0.74677000000000004</c:v>
                </c:pt>
                <c:pt idx="111">
                  <c:v>0.74643000000000004</c:v>
                </c:pt>
                <c:pt idx="118">
                  <c:v>0.73358000000000001</c:v>
                </c:pt>
                <c:pt idx="123">
                  <c:v>0.17985000000000001</c:v>
                </c:pt>
                <c:pt idx="192">
                  <c:v>4.9599999999999601E-3</c:v>
                </c:pt>
                <c:pt idx="193">
                  <c:v>4.7500000000000302E-3</c:v>
                </c:pt>
              </c:numCache>
            </c:numRef>
          </c:yVal>
          <c:smooth val="0"/>
        </c:ser>
        <c:dLbls>
          <c:showLegendKey val="0"/>
          <c:showVal val="0"/>
          <c:showCatName val="0"/>
          <c:showSerName val="0"/>
          <c:showPercent val="0"/>
          <c:showBubbleSize val="0"/>
        </c:dLbls>
        <c:axId val="96437760"/>
        <c:axId val="96439296"/>
      </c:scatterChart>
      <c:valAx>
        <c:axId val="96437760"/>
        <c:scaling>
          <c:orientation val="minMax"/>
          <c:max val="2016"/>
          <c:min val="2009"/>
        </c:scaling>
        <c:delete val="0"/>
        <c:axPos val="b"/>
        <c:numFmt formatCode="General" sourceLinked="1"/>
        <c:majorTickMark val="none"/>
        <c:minorTickMark val="none"/>
        <c:tickLblPos val="nextTo"/>
        <c:spPr>
          <a:ln w="19050">
            <a:solidFill>
              <a:schemeClr val="bg2">
                <a:lumMod val="75000"/>
              </a:schemeClr>
            </a:solidFill>
          </a:ln>
        </c:spPr>
        <c:txPr>
          <a:bodyPr/>
          <a:lstStyle/>
          <a:p>
            <a:pPr>
              <a:defRPr sz="900">
                <a:solidFill>
                  <a:srgbClr val="000000"/>
                </a:solidFill>
              </a:defRPr>
            </a:pPr>
            <a:endParaRPr lang="en-US"/>
          </a:p>
        </c:txPr>
        <c:crossAx val="96439296"/>
        <c:crosses val="autoZero"/>
        <c:crossBetween val="midCat"/>
        <c:majorUnit val="1"/>
      </c:valAx>
      <c:valAx>
        <c:axId val="96439296"/>
        <c:scaling>
          <c:orientation val="minMax"/>
          <c:max val="1"/>
          <c:min val="0"/>
        </c:scaling>
        <c:delete val="0"/>
        <c:axPos val="l"/>
        <c:majorGridlines>
          <c:spPr>
            <a:ln w="3175">
              <a:solidFill>
                <a:srgbClr val="5A5A5A">
                  <a:alpha val="25000"/>
                </a:srgbClr>
              </a:solidFill>
            </a:ln>
          </c:spPr>
        </c:majorGridlines>
        <c:numFmt formatCode="0%" sourceLinked="0"/>
        <c:majorTickMark val="none"/>
        <c:minorTickMark val="none"/>
        <c:tickLblPos val="nextTo"/>
        <c:spPr>
          <a:ln>
            <a:noFill/>
          </a:ln>
        </c:spPr>
        <c:txPr>
          <a:bodyPr/>
          <a:lstStyle/>
          <a:p>
            <a:pPr>
              <a:defRPr sz="1000">
                <a:solidFill>
                  <a:srgbClr val="000000"/>
                </a:solidFill>
              </a:defRPr>
            </a:pPr>
            <a:endParaRPr lang="en-US"/>
          </a:p>
        </c:txPr>
        <c:crossAx val="96437760"/>
        <c:crosses val="autoZero"/>
        <c:crossBetween val="midCat"/>
        <c:majorUnit val="0.1"/>
      </c:valAx>
      <c:spPr>
        <a:solidFill>
          <a:srgbClr val="E6E6E6"/>
        </a:solidFill>
      </c:spPr>
    </c:plotArea>
    <c:plotVisOnly val="1"/>
    <c:dispBlanksAs val="gap"/>
    <c:showDLblsOverMax val="0"/>
  </c:chart>
  <c:spPr>
    <a:ln w="6350">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556835968201397E-2"/>
          <c:y val="4.9250374351062699E-2"/>
          <c:w val="0.89911492583830199"/>
          <c:h val="0.86547675177185002"/>
        </c:manualLayout>
      </c:layout>
      <c:barChart>
        <c:barDir val="col"/>
        <c:grouping val="clustered"/>
        <c:varyColors val="0"/>
        <c:ser>
          <c:idx val="0"/>
          <c:order val="0"/>
          <c:tx>
            <c:strRef>
              <c:f>Sheet1!$A$5</c:f>
              <c:strCache>
                <c:ptCount val="1"/>
                <c:pt idx="0">
                  <c:v>Caffe Performance</c:v>
                </c:pt>
              </c:strCache>
            </c:strRef>
          </c:tx>
          <c:spPr>
            <a:solidFill>
              <a:schemeClr val="tx2"/>
            </a:solidFill>
          </c:spPr>
          <c:invertIfNegative val="0"/>
          <c:dLbls>
            <c:dLbl>
              <c:idx val="2"/>
              <c:layout>
                <c:manualLayout>
                  <c:x val="-8.4426485343029203E-17"/>
                  <c:y val="-2.4816645744196598E-2"/>
                </c:manualLayout>
              </c:layout>
              <c:showLegendKey val="0"/>
              <c:showVal val="0"/>
              <c:showCatName val="1"/>
              <c:showSerName val="0"/>
              <c:showPercent val="0"/>
              <c:showBubbleSize val="0"/>
              <c:extLst>
                <c:ext xmlns:c15="http://schemas.microsoft.com/office/drawing/2012/chart" uri="{CE6537A1-D6FC-4f65-9D91-7224C49458BB}"/>
              </c:extLst>
            </c:dLbl>
            <c:dLbl>
              <c:idx val="3"/>
              <c:layout>
                <c:manualLayout>
                  <c:x val="0"/>
                  <c:y val="1.41809404252551E-2"/>
                </c:manualLayout>
              </c:layout>
              <c:showLegendKey val="0"/>
              <c:showVal val="0"/>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1200">
                    <a:solidFill>
                      <a:schemeClr val="bg1"/>
                    </a:solidFill>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cat>
            <c:strRef>
              <c:f>Sheet1!$B$4:$E$4</c:f>
              <c:strCache>
                <c:ptCount val="4"/>
                <c:pt idx="0">
                  <c:v>K40</c:v>
                </c:pt>
                <c:pt idx="1">
                  <c:v>K80 + cuDNN1</c:v>
                </c:pt>
                <c:pt idx="2">
                  <c:v>M40 + cuDNN4</c:v>
                </c:pt>
                <c:pt idx="3">
                  <c:v>P100 + cuDNN5</c:v>
                </c:pt>
              </c:strCache>
            </c:strRef>
          </c:cat>
          <c:val>
            <c:numRef>
              <c:f>Sheet1!$B$5:$E$5</c:f>
              <c:numCache>
                <c:formatCode>General</c:formatCode>
                <c:ptCount val="4"/>
                <c:pt idx="0">
                  <c:v>1</c:v>
                </c:pt>
                <c:pt idx="1">
                  <c:v>1.7408906882591091</c:v>
                </c:pt>
                <c:pt idx="2">
                  <c:v>10.417004048582999</c:v>
                </c:pt>
                <c:pt idx="3">
                  <c:v>64.777327935222687</c:v>
                </c:pt>
              </c:numCache>
            </c:numRef>
          </c:val>
        </c:ser>
        <c:dLbls>
          <c:showLegendKey val="0"/>
          <c:showVal val="0"/>
          <c:showCatName val="0"/>
          <c:showSerName val="0"/>
          <c:showPercent val="0"/>
          <c:showBubbleSize val="0"/>
        </c:dLbls>
        <c:gapWidth val="150"/>
        <c:axId val="97492352"/>
        <c:axId val="97498240"/>
      </c:barChart>
      <c:catAx>
        <c:axId val="97492352"/>
        <c:scaling>
          <c:orientation val="minMax"/>
        </c:scaling>
        <c:delete val="1"/>
        <c:axPos val="b"/>
        <c:numFmt formatCode="General" sourceLinked="0"/>
        <c:majorTickMark val="out"/>
        <c:minorTickMark val="none"/>
        <c:tickLblPos val="nextTo"/>
        <c:crossAx val="97498240"/>
        <c:crosses val="autoZero"/>
        <c:auto val="1"/>
        <c:lblAlgn val="ctr"/>
        <c:lblOffset val="100"/>
        <c:noMultiLvlLbl val="0"/>
      </c:catAx>
      <c:valAx>
        <c:axId val="97498240"/>
        <c:scaling>
          <c:orientation val="minMax"/>
        </c:scaling>
        <c:delete val="0"/>
        <c:axPos val="l"/>
        <c:majorGridlines>
          <c:spPr>
            <a:ln>
              <a:solidFill>
                <a:schemeClr val="bg2">
                  <a:alpha val="50000"/>
                </a:schemeClr>
              </a:solidFill>
            </a:ln>
          </c:spPr>
        </c:majorGridlines>
        <c:numFmt formatCode="0\x" sourceLinked="0"/>
        <c:majorTickMark val="out"/>
        <c:minorTickMark val="none"/>
        <c:tickLblPos val="nextTo"/>
        <c:txPr>
          <a:bodyPr/>
          <a:lstStyle/>
          <a:p>
            <a:pPr>
              <a:defRPr sz="1200">
                <a:solidFill>
                  <a:schemeClr val="bg1"/>
                </a:solidFill>
              </a:defRPr>
            </a:pPr>
            <a:endParaRPr lang="en-US"/>
          </a:p>
        </c:txPr>
        <c:crossAx val="97492352"/>
        <c:crosses val="autoZero"/>
        <c:crossBetween val="between"/>
      </c:valAx>
      <c:spPr>
        <a:solidFill>
          <a:srgbClr val="F2F2F2"/>
        </a:solidFill>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5.3198557449943798E-2"/>
          <c:y val="0.27019158640941698"/>
          <c:w val="0.53361352433475195"/>
          <c:h val="0.6158114781199"/>
        </c:manualLayout>
      </c:layout>
      <c:doughnutChart>
        <c:varyColors val="1"/>
        <c:ser>
          <c:idx val="0"/>
          <c:order val="0"/>
          <c:tx>
            <c:strRef>
              <c:f>Sheet1!$C$2</c:f>
              <c:strCache>
                <c:ptCount val="1"/>
              </c:strCache>
            </c:strRef>
          </c:tx>
          <c:spPr>
            <a:solidFill>
              <a:srgbClr val="B3B3B3">
                <a:lumMod val="50000"/>
              </a:srgbClr>
            </a:solidFill>
            <a:ln w="12700">
              <a:solidFill>
                <a:srgbClr val="F2F2F2"/>
              </a:solidFill>
            </a:ln>
          </c:spPr>
          <c:dPt>
            <c:idx val="0"/>
            <c:bubble3D val="0"/>
            <c:spPr>
              <a:solidFill>
                <a:srgbClr val="76B900"/>
              </a:solidFill>
              <a:ln w="12700">
                <a:solidFill>
                  <a:srgbClr val="F2F2F2"/>
                </a:solidFill>
              </a:ln>
            </c:spPr>
          </c:dPt>
          <c:dPt>
            <c:idx val="1"/>
            <c:bubble3D val="0"/>
            <c:spPr>
              <a:solidFill>
                <a:srgbClr val="007450"/>
              </a:solidFill>
              <a:ln w="12700">
                <a:solidFill>
                  <a:srgbClr val="F2F2F2"/>
                </a:solidFill>
              </a:ln>
            </c:spPr>
          </c:dPt>
          <c:dPt>
            <c:idx val="2"/>
            <c:bubble3D val="0"/>
            <c:spPr>
              <a:solidFill>
                <a:srgbClr val="0D3481"/>
              </a:solidFill>
              <a:ln w="12700">
                <a:solidFill>
                  <a:srgbClr val="F2F2F2"/>
                </a:solidFill>
              </a:ln>
            </c:spPr>
          </c:dPt>
          <c:dPt>
            <c:idx val="3"/>
            <c:bubble3D val="0"/>
            <c:spPr>
              <a:solidFill>
                <a:srgbClr val="4E2D00"/>
              </a:solidFill>
              <a:ln w="12700">
                <a:solidFill>
                  <a:srgbClr val="F2F2F2"/>
                </a:solidFill>
              </a:ln>
            </c:spPr>
          </c:dPt>
          <c:dPt>
            <c:idx val="4"/>
            <c:bubble3D val="0"/>
            <c:spPr>
              <a:solidFill>
                <a:srgbClr val="9A4216"/>
              </a:solidFill>
              <a:ln w="12700">
                <a:solidFill>
                  <a:srgbClr val="F2F2F2"/>
                </a:solidFill>
              </a:ln>
            </c:spPr>
          </c:dPt>
          <c:dPt>
            <c:idx val="5"/>
            <c:bubble3D val="0"/>
          </c:dPt>
          <c:dPt>
            <c:idx val="6"/>
            <c:bubble3D val="0"/>
            <c:spPr>
              <a:solidFill>
                <a:srgbClr val="0071C5"/>
              </a:solidFill>
              <a:ln w="12700">
                <a:solidFill>
                  <a:srgbClr val="F2F2F2"/>
                </a:solidFill>
              </a:ln>
            </c:spPr>
          </c:dPt>
          <c:dPt>
            <c:idx val="7"/>
            <c:bubble3D val="0"/>
            <c:spPr>
              <a:solidFill>
                <a:srgbClr val="7030A0"/>
              </a:solidFill>
              <a:ln w="12700">
                <a:solidFill>
                  <a:srgbClr val="F2F2F2"/>
                </a:solidFill>
              </a:ln>
            </c:spPr>
          </c:dPt>
          <c:dPt>
            <c:idx val="8"/>
            <c:bubble3D val="0"/>
            <c:spPr>
              <a:solidFill>
                <a:srgbClr val="A568D2"/>
              </a:solidFill>
              <a:ln w="12700">
                <a:solidFill>
                  <a:srgbClr val="F2F2F2"/>
                </a:solidFill>
              </a:ln>
            </c:spPr>
          </c:dPt>
          <c:dPt>
            <c:idx val="9"/>
            <c:bubble3D val="0"/>
            <c:spPr>
              <a:solidFill>
                <a:srgbClr val="B3B3B3">
                  <a:lumMod val="75000"/>
                </a:srgbClr>
              </a:solidFill>
              <a:ln w="12700">
                <a:solidFill>
                  <a:srgbClr val="F2F2F2"/>
                </a:solidFill>
              </a:ln>
            </c:spPr>
          </c:dPt>
          <c:cat>
            <c:strRef>
              <c:f>Sheet1!$B$3:$B$12</c:f>
              <c:strCache>
                <c:ptCount val="10"/>
                <c:pt idx="0">
                  <c:v>Academia</c:v>
                </c:pt>
                <c:pt idx="1">
                  <c:v>Games</c:v>
                </c:pt>
                <c:pt idx="2">
                  <c:v>Finance</c:v>
                </c:pt>
                <c:pt idx="3">
                  <c:v>Manufacturing</c:v>
                </c:pt>
                <c:pt idx="4">
                  <c:v>Internet</c:v>
                </c:pt>
                <c:pt idx="5">
                  <c:v>Oil &amp; Gas</c:v>
                </c:pt>
                <c:pt idx="6">
                  <c:v>National Labs</c:v>
                </c:pt>
                <c:pt idx="7">
                  <c:v>Automotive</c:v>
                </c:pt>
                <c:pt idx="8">
                  <c:v>Defense</c:v>
                </c:pt>
                <c:pt idx="9">
                  <c:v>M &amp; E</c:v>
                </c:pt>
              </c:strCache>
            </c:strRef>
          </c:cat>
          <c:val>
            <c:numRef>
              <c:f>Sheet1!$C$3:$C$12</c:f>
              <c:numCache>
                <c:formatCode>General</c:formatCode>
                <c:ptCount val="10"/>
                <c:pt idx="0">
                  <c:v>50</c:v>
                </c:pt>
                <c:pt idx="1">
                  <c:v>9</c:v>
                </c:pt>
                <c:pt idx="2">
                  <c:v>7</c:v>
                </c:pt>
                <c:pt idx="3">
                  <c:v>7</c:v>
                </c:pt>
                <c:pt idx="4">
                  <c:v>6</c:v>
                </c:pt>
                <c:pt idx="5">
                  <c:v>5</c:v>
                </c:pt>
                <c:pt idx="6">
                  <c:v>5</c:v>
                </c:pt>
                <c:pt idx="7">
                  <c:v>5</c:v>
                </c:pt>
                <c:pt idx="8">
                  <c:v>4</c:v>
                </c:pt>
                <c:pt idx="9">
                  <c:v>2</c:v>
                </c:pt>
              </c:numCache>
            </c:numRef>
          </c:val>
        </c:ser>
        <c:dLbls>
          <c:showLegendKey val="0"/>
          <c:showVal val="0"/>
          <c:showCatName val="0"/>
          <c:showSerName val="0"/>
          <c:showPercent val="0"/>
          <c:showBubbleSize val="0"/>
          <c:showLeaderLines val="1"/>
        </c:dLbls>
        <c:firstSliceAng val="0"/>
        <c:holeSize val="50"/>
      </c:doughnutChart>
      <c:spPr>
        <a:noFill/>
      </c:spPr>
    </c:plotArea>
    <c:legend>
      <c:legendPos val="t"/>
      <c:layout>
        <c:manualLayout>
          <c:xMode val="edge"/>
          <c:yMode val="edge"/>
          <c:x val="0"/>
          <c:y val="2.9161031546069301E-2"/>
          <c:w val="0.732097005685867"/>
          <c:h val="0.205422246160437"/>
        </c:manualLayout>
      </c:layout>
      <c:overlay val="1"/>
      <c:txPr>
        <a:bodyPr/>
        <a:lstStyle/>
        <a:p>
          <a:pPr>
            <a:defRPr sz="900">
              <a:solidFill>
                <a:schemeClr val="bg1"/>
              </a:solidFill>
              <a:latin typeface="Trebuchet MS" panose="020B0603020202020204" pitchFamily="34" charset="0"/>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02548863953"/>
          <c:y val="4.3725053822647797E-2"/>
          <c:w val="0.86571702889999802"/>
          <c:h val="0.85760937973712204"/>
        </c:manualLayout>
      </c:layout>
      <c:lineChart>
        <c:grouping val="standard"/>
        <c:varyColors val="0"/>
        <c:ser>
          <c:idx val="0"/>
          <c:order val="0"/>
          <c:tx>
            <c:strRef>
              <c:f>Sheet1!$B$1</c:f>
              <c:strCache>
                <c:ptCount val="1"/>
                <c:pt idx="0">
                  <c:v>Computing Resources Requested</c:v>
                </c:pt>
              </c:strCache>
            </c:strRef>
          </c:tx>
          <c:spPr>
            <a:ln w="38100" cap="rnd">
              <a:solidFill>
                <a:schemeClr val="bg1">
                  <a:lumMod val="50000"/>
                  <a:lumOff val="50000"/>
                </a:schemeClr>
              </a:solidFill>
              <a:round/>
            </a:ln>
            <a:effectLst/>
          </c:spPr>
          <c:marker>
            <c:symbol val="square"/>
            <c:size val="7"/>
            <c:spPr>
              <a:solidFill>
                <a:schemeClr val="bg1">
                  <a:lumMod val="50000"/>
                  <a:lumOff val="50000"/>
                </a:schemeClr>
              </a:solidFill>
              <a:ln w="9525">
                <a:solidFill>
                  <a:schemeClr val="bg1">
                    <a:lumMod val="50000"/>
                    <a:lumOff val="50000"/>
                  </a:schemeClr>
                </a:solidFill>
              </a:ln>
              <a:effectLst/>
            </c:spPr>
          </c:marker>
          <c:cat>
            <c:numRef>
              <c:f>Sheet1!$A$2:$A$8</c:f>
              <c:numCache>
                <c:formatCode>General</c:formatCode>
                <c:ptCount val="7"/>
                <c:pt idx="0">
                  <c:v>2009</c:v>
                </c:pt>
                <c:pt idx="1">
                  <c:v>2010</c:v>
                </c:pt>
                <c:pt idx="2">
                  <c:v>2011</c:v>
                </c:pt>
                <c:pt idx="3">
                  <c:v>2012</c:v>
                </c:pt>
                <c:pt idx="4">
                  <c:v>2013</c:v>
                </c:pt>
                <c:pt idx="5">
                  <c:v>2014</c:v>
                </c:pt>
                <c:pt idx="6">
                  <c:v>2015</c:v>
                </c:pt>
              </c:numCache>
            </c:numRef>
          </c:cat>
          <c:val>
            <c:numRef>
              <c:f>Sheet1!$B$2:$B$8</c:f>
              <c:numCache>
                <c:formatCode>General</c:formatCode>
                <c:ptCount val="7"/>
                <c:pt idx="0">
                  <c:v>67.5</c:v>
                </c:pt>
                <c:pt idx="1">
                  <c:v>96.5</c:v>
                </c:pt>
                <c:pt idx="2">
                  <c:v>119</c:v>
                </c:pt>
                <c:pt idx="3">
                  <c:v>204</c:v>
                </c:pt>
                <c:pt idx="4">
                  <c:v>306.8</c:v>
                </c:pt>
                <c:pt idx="5">
                  <c:v>328.3</c:v>
                </c:pt>
                <c:pt idx="6">
                  <c:v>369.8</c:v>
                </c:pt>
              </c:numCache>
            </c:numRef>
          </c:val>
          <c:smooth val="0"/>
        </c:ser>
        <c:ser>
          <c:idx val="1"/>
          <c:order val="1"/>
          <c:tx>
            <c:strRef>
              <c:f>Sheet1!$C$1</c:f>
              <c:strCache>
                <c:ptCount val="1"/>
                <c:pt idx="0">
                  <c:v>Computing Resources Available</c:v>
                </c:pt>
              </c:strCache>
            </c:strRef>
          </c:tx>
          <c:spPr>
            <a:ln w="38100" cap="rnd">
              <a:solidFill>
                <a:schemeClr val="accent1"/>
              </a:solidFill>
              <a:round/>
            </a:ln>
            <a:effectLst/>
          </c:spPr>
          <c:marker>
            <c:symbol val="circle"/>
            <c:size val="7"/>
            <c:spPr>
              <a:solidFill>
                <a:schemeClr val="accent6">
                  <a:lumMod val="60000"/>
                  <a:lumOff val="40000"/>
                </a:schemeClr>
              </a:solidFill>
              <a:ln w="9525">
                <a:solidFill>
                  <a:schemeClr val="accent1"/>
                </a:solidFill>
              </a:ln>
              <a:effectLst/>
            </c:spPr>
          </c:marker>
          <c:cat>
            <c:numRef>
              <c:f>Sheet1!$A$2:$A$8</c:f>
              <c:numCache>
                <c:formatCode>General</c:formatCode>
                <c:ptCount val="7"/>
                <c:pt idx="0">
                  <c:v>2009</c:v>
                </c:pt>
                <c:pt idx="1">
                  <c:v>2010</c:v>
                </c:pt>
                <c:pt idx="2">
                  <c:v>2011</c:v>
                </c:pt>
                <c:pt idx="3">
                  <c:v>2012</c:v>
                </c:pt>
                <c:pt idx="4">
                  <c:v>2013</c:v>
                </c:pt>
                <c:pt idx="5">
                  <c:v>2014</c:v>
                </c:pt>
                <c:pt idx="6">
                  <c:v>2015</c:v>
                </c:pt>
              </c:numCache>
            </c:numRef>
          </c:cat>
          <c:val>
            <c:numRef>
              <c:f>Sheet1!$C$2:$C$8</c:f>
              <c:numCache>
                <c:formatCode>General</c:formatCode>
                <c:ptCount val="7"/>
                <c:pt idx="0">
                  <c:v>37.5</c:v>
                </c:pt>
                <c:pt idx="1">
                  <c:v>48</c:v>
                </c:pt>
                <c:pt idx="2">
                  <c:v>58</c:v>
                </c:pt>
                <c:pt idx="3">
                  <c:v>98.5</c:v>
                </c:pt>
                <c:pt idx="4">
                  <c:v>106.5</c:v>
                </c:pt>
                <c:pt idx="5">
                  <c:v>94.3</c:v>
                </c:pt>
                <c:pt idx="6">
                  <c:v>134.5</c:v>
                </c:pt>
              </c:numCache>
            </c:numRef>
          </c:val>
          <c:smooth val="0"/>
        </c:ser>
        <c:dLbls>
          <c:showLegendKey val="0"/>
          <c:showVal val="0"/>
          <c:showCatName val="0"/>
          <c:showSerName val="0"/>
          <c:showPercent val="0"/>
          <c:showBubbleSize val="0"/>
        </c:dLbls>
        <c:marker val="1"/>
        <c:smooth val="0"/>
        <c:axId val="74880896"/>
        <c:axId val="74883072"/>
      </c:lineChart>
      <c:catAx>
        <c:axId val="74880896"/>
        <c:scaling>
          <c:orientation val="minMax"/>
        </c:scaling>
        <c:delete val="0"/>
        <c:axPos val="b"/>
        <c:numFmt formatCode="General" sourceLinked="1"/>
        <c:majorTickMark val="none"/>
        <c:minorTickMark val="none"/>
        <c:tickLblPos val="nextTo"/>
        <c:spPr>
          <a:noFill/>
          <a:ln w="19050" cap="flat" cmpd="sng" algn="ctr">
            <a:solidFill>
              <a:schemeClr val="bg2">
                <a:lumMod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Trebuchet MS" panose="020B0603020202020204" pitchFamily="34" charset="0"/>
                <a:ea typeface="+mn-ea"/>
                <a:cs typeface="+mn-cs"/>
              </a:defRPr>
            </a:pPr>
            <a:endParaRPr lang="en-US"/>
          </a:p>
        </c:txPr>
        <c:crossAx val="74883072"/>
        <c:crosses val="autoZero"/>
        <c:auto val="1"/>
        <c:lblAlgn val="ctr"/>
        <c:lblOffset val="100"/>
        <c:noMultiLvlLbl val="0"/>
      </c:catAx>
      <c:valAx>
        <c:axId val="74883072"/>
        <c:scaling>
          <c:orientation val="minMax"/>
        </c:scaling>
        <c:delete val="0"/>
        <c:axPos val="l"/>
        <c:majorGridlines>
          <c:spPr>
            <a:ln w="3175">
              <a:solidFill>
                <a:srgbClr val="5A5A5A">
                  <a:alpha val="10000"/>
                </a:srgbClr>
              </a:solidFill>
            </a:ln>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Trebuchet MS" panose="020B0603020202020204" pitchFamily="34" charset="0"/>
                <a:ea typeface="+mn-ea"/>
                <a:cs typeface="+mn-cs"/>
              </a:defRPr>
            </a:pPr>
            <a:endParaRPr lang="en-US"/>
          </a:p>
        </c:txPr>
        <c:crossAx val="74880896"/>
        <c:crosses val="autoZero"/>
        <c:crossBetween val="between"/>
      </c:valAx>
      <c:spPr>
        <a:solidFill>
          <a:srgbClr val="F2F2F2"/>
        </a:solidFill>
        <a:ln>
          <a:noFill/>
        </a:ln>
        <a:effectLst/>
      </c:spPr>
    </c:plotArea>
    <c:legend>
      <c:legendPos val="t"/>
      <c:layout>
        <c:manualLayout>
          <c:xMode val="edge"/>
          <c:yMode val="edge"/>
          <c:x val="0.12368867353119301"/>
          <c:y val="5.48556438497496E-2"/>
          <c:w val="0.32764519727949498"/>
          <c:h val="0.1689847087953179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a:ln>
              <a:noFill/>
            </a:ln>
          </c:spPr>
          <c:dPt>
            <c:idx val="0"/>
            <c:bubble3D val="0"/>
            <c:spPr>
              <a:solidFill>
                <a:schemeClr val="accent1"/>
              </a:solidFill>
              <a:ln w="6350">
                <a:solidFill>
                  <a:schemeClr val="accent1">
                    <a:lumMod val="50000"/>
                  </a:schemeClr>
                </a:solidFill>
              </a:ln>
              <a:effectLst/>
            </c:spPr>
          </c:dPt>
          <c:dPt>
            <c:idx val="1"/>
            <c:bubble3D val="0"/>
            <c:spPr>
              <a:solidFill>
                <a:schemeClr val="tx1">
                  <a:lumMod val="85000"/>
                </a:schemeClr>
              </a:solidFill>
              <a:ln w="6350">
                <a:solidFill>
                  <a:schemeClr val="bg1">
                    <a:lumMod val="50000"/>
                    <a:lumOff val="50000"/>
                  </a:schemeClr>
                </a:solidFill>
              </a:ln>
              <a:effectLst/>
            </c:spPr>
          </c:dPt>
          <c:dPt>
            <c:idx val="2"/>
            <c:bubble3D val="0"/>
            <c:spPr>
              <a:solidFill>
                <a:schemeClr val="tx1">
                  <a:lumMod val="85000"/>
                </a:schemeClr>
              </a:solidFill>
              <a:ln w="6350">
                <a:solidFill>
                  <a:schemeClr val="bg1">
                    <a:lumMod val="50000"/>
                    <a:lumOff val="50000"/>
                  </a:schemeClr>
                </a:solidFill>
              </a:ln>
              <a:effectLst/>
            </c:spPr>
          </c:dPt>
          <c:dPt>
            <c:idx val="3"/>
            <c:bubble3D val="0"/>
            <c:spPr>
              <a:solidFill>
                <a:schemeClr val="tx1">
                  <a:lumMod val="85000"/>
                </a:schemeClr>
              </a:solidFill>
              <a:ln w="6350">
                <a:solidFill>
                  <a:schemeClr val="bg1">
                    <a:lumMod val="50000"/>
                    <a:lumOff val="50000"/>
                  </a:schemeClr>
                </a:solidFill>
              </a:ln>
              <a:effectLst/>
            </c:spPr>
          </c:dPt>
          <c:cat>
            <c:strRef>
              <c:f>Sheet1!$A$2:$A$5</c:f>
              <c:strCache>
                <c:ptCount val="4"/>
                <c:pt idx="0">
                  <c:v>Compute Servers</c:v>
                </c:pt>
                <c:pt idx="1">
                  <c:v>Rack, Cabling</c:v>
                </c:pt>
                <c:pt idx="2">
                  <c:v>Infrastructure</c:v>
                </c:pt>
                <c:pt idx="3">
                  <c:v>Networking</c:v>
                </c:pt>
              </c:strCache>
            </c:strRef>
          </c:cat>
          <c:val>
            <c:numRef>
              <c:f>Sheet1!$B$2:$B$5</c:f>
              <c:numCache>
                <c:formatCode>General</c:formatCode>
                <c:ptCount val="4"/>
                <c:pt idx="0">
                  <c:v>34</c:v>
                </c:pt>
                <c:pt idx="1">
                  <c:v>13</c:v>
                </c:pt>
                <c:pt idx="2">
                  <c:v>25</c:v>
                </c:pt>
                <c:pt idx="3">
                  <c:v>15</c:v>
                </c:pt>
              </c:numCache>
            </c:numRef>
          </c:val>
        </c:ser>
        <c:dLbls>
          <c:showLegendKey val="0"/>
          <c:showVal val="0"/>
          <c:showCatName val="0"/>
          <c:showSerName val="0"/>
          <c:showPercent val="0"/>
          <c:showBubbleSize val="0"/>
          <c:showLeaderLines val="1"/>
        </c:dLbls>
        <c:firstSliceAng val="21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352875545531"/>
          <c:y val="0.20186861389274399"/>
          <c:w val="0.86192699106403303"/>
          <c:h val="0.73906350459915304"/>
        </c:manualLayout>
      </c:layout>
      <c:lineChart>
        <c:grouping val="standard"/>
        <c:varyColors val="0"/>
        <c:ser>
          <c:idx val="0"/>
          <c:order val="0"/>
          <c:spPr>
            <a:ln w="28575" cap="rnd">
              <a:noFill/>
              <a:round/>
            </a:ln>
            <a:effectLst/>
          </c:spPr>
          <c:marker>
            <c:symbol val="diamond"/>
            <c:size val="4"/>
            <c:spPr>
              <a:solidFill>
                <a:schemeClr val="accent1"/>
              </a:solidFill>
              <a:ln w="12700">
                <a:solidFill>
                  <a:schemeClr val="accent1"/>
                </a:solidFill>
              </a:ln>
              <a:effectLst/>
              <a:scene3d>
                <a:camera prst="orthographicFront"/>
                <a:lightRig rig="threePt" dir="t"/>
              </a:scene3d>
              <a:sp3d>
                <a:bevelT w="190500" h="38100"/>
              </a:sp3d>
            </c:spPr>
          </c:marker>
          <c:cat>
            <c:numRef>
              <c:f>Sheet1!$S$6:$S$31</c:f>
              <c:numCache>
                <c:formatCode>General</c:formatCode>
                <c:ptCount val="26"/>
                <c:pt idx="0">
                  <c:v>1</c:v>
                </c:pt>
                <c:pt idx="1">
                  <c:v>0</c:v>
                </c:pt>
                <c:pt idx="2">
                  <c:v>0</c:v>
                </c:pt>
                <c:pt idx="3">
                  <c:v>0</c:v>
                </c:pt>
                <c:pt idx="4">
                  <c:v>0</c:v>
                </c:pt>
                <c:pt idx="5">
                  <c:v>0</c:v>
                </c:pt>
                <c:pt idx="6">
                  <c:v>20</c:v>
                </c:pt>
                <c:pt idx="7">
                  <c:v>0</c:v>
                </c:pt>
                <c:pt idx="8">
                  <c:v>0</c:v>
                </c:pt>
                <c:pt idx="9">
                  <c:v>0</c:v>
                </c:pt>
                <c:pt idx="10">
                  <c:v>0</c:v>
                </c:pt>
                <c:pt idx="11">
                  <c:v>40</c:v>
                </c:pt>
                <c:pt idx="12">
                  <c:v>0</c:v>
                </c:pt>
                <c:pt idx="13">
                  <c:v>0</c:v>
                </c:pt>
                <c:pt idx="14">
                  <c:v>0</c:v>
                </c:pt>
                <c:pt idx="15">
                  <c:v>0</c:v>
                </c:pt>
                <c:pt idx="16">
                  <c:v>60</c:v>
                </c:pt>
                <c:pt idx="17">
                  <c:v>0</c:v>
                </c:pt>
                <c:pt idx="18">
                  <c:v>0</c:v>
                </c:pt>
                <c:pt idx="19">
                  <c:v>0</c:v>
                </c:pt>
                <c:pt idx="20">
                  <c:v>0</c:v>
                </c:pt>
                <c:pt idx="21">
                  <c:v>80</c:v>
                </c:pt>
                <c:pt idx="22">
                  <c:v>0</c:v>
                </c:pt>
                <c:pt idx="23">
                  <c:v>0</c:v>
                </c:pt>
                <c:pt idx="24">
                  <c:v>0</c:v>
                </c:pt>
                <c:pt idx="25">
                  <c:v>0</c:v>
                </c:pt>
              </c:numCache>
            </c:numRef>
          </c:cat>
          <c:val>
            <c:numRef>
              <c:f>Sheet1!$T$6:$T$31</c:f>
              <c:numCache>
                <c:formatCode>General</c:formatCode>
                <c:ptCount val="26"/>
                <c:pt idx="0">
                  <c:v>0.55000000000000004</c:v>
                </c:pt>
                <c:pt idx="1">
                  <c:v>1.04</c:v>
                </c:pt>
                <c:pt idx="2">
                  <c:v>2</c:v>
                </c:pt>
                <c:pt idx="3">
                  <c:v>3.75</c:v>
                </c:pt>
                <c:pt idx="5">
                  <c:v>6.67</c:v>
                </c:pt>
                <c:pt idx="7">
                  <c:v>9.2000000000000011</c:v>
                </c:pt>
                <c:pt idx="10">
                  <c:v>12.18</c:v>
                </c:pt>
                <c:pt idx="13">
                  <c:v>14.03</c:v>
                </c:pt>
                <c:pt idx="16">
                  <c:v>15.3</c:v>
                </c:pt>
                <c:pt idx="19">
                  <c:v>16.809999999999999</c:v>
                </c:pt>
                <c:pt idx="22">
                  <c:v>18.29</c:v>
                </c:pt>
                <c:pt idx="25">
                  <c:v>18.440000000000001</c:v>
                </c:pt>
              </c:numCache>
            </c:numRef>
          </c:val>
          <c:smooth val="0"/>
        </c:ser>
        <c:dLbls>
          <c:showLegendKey val="0"/>
          <c:showVal val="0"/>
          <c:showCatName val="0"/>
          <c:showSerName val="0"/>
          <c:showPercent val="0"/>
          <c:showBubbleSize val="0"/>
        </c:dLbls>
        <c:marker val="1"/>
        <c:smooth val="0"/>
        <c:axId val="87078400"/>
        <c:axId val="87080320"/>
      </c:lineChart>
      <c:catAx>
        <c:axId val="87078400"/>
        <c:scaling>
          <c:orientation val="minMax"/>
        </c:scaling>
        <c:delete val="1"/>
        <c:axPos val="b"/>
        <c:numFmt formatCode="General" sourceLinked="1"/>
        <c:majorTickMark val="none"/>
        <c:minorTickMark val="none"/>
        <c:tickLblPos val="nextTo"/>
        <c:crossAx val="87080320"/>
        <c:crosses val="autoZero"/>
        <c:auto val="1"/>
        <c:lblAlgn val="ctr"/>
        <c:lblOffset val="100"/>
        <c:noMultiLvlLbl val="0"/>
      </c:catAx>
      <c:valAx>
        <c:axId val="87080320"/>
        <c:scaling>
          <c:orientation val="minMax"/>
          <c:max val="60"/>
        </c:scaling>
        <c:delete val="0"/>
        <c:axPos val="l"/>
        <c:majorGridlines>
          <c:spPr>
            <a:ln w="9525" cap="flat" cmpd="sng" algn="ctr">
              <a:solidFill>
                <a:schemeClr val="bg2">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87078400"/>
        <c:crosses val="autoZero"/>
        <c:crossBetween val="between"/>
        <c:majorUnit val="20"/>
      </c:valAx>
      <c:spPr>
        <a:solidFill>
          <a:schemeClr val="tx1">
            <a:lumMod val="85000"/>
            <a:alpha val="13000"/>
          </a:schemeClr>
        </a:solid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4.1953260168721702E-2"/>
          <c:y val="3.6021529873287099E-2"/>
          <c:w val="0.94418089079493095"/>
          <c:h val="0.86519503731129399"/>
        </c:manualLayout>
      </c:layout>
      <c:barChart>
        <c:barDir val="col"/>
        <c:grouping val="clustered"/>
        <c:varyColors val="0"/>
        <c:ser>
          <c:idx val="2"/>
          <c:order val="0"/>
          <c:tx>
            <c:strRef>
              <c:f>Sheet1!$D$4</c:f>
              <c:strCache>
                <c:ptCount val="1"/>
                <c:pt idx="0">
                  <c:v>2x K80</c:v>
                </c:pt>
              </c:strCache>
            </c:strRef>
          </c:tx>
          <c:spPr>
            <a:solidFill>
              <a:srgbClr val="007450"/>
            </a:solidFill>
          </c:spPr>
          <c:invertIfNegative val="0"/>
          <c:cat>
            <c:strRef>
              <c:f>Sheet1!$B$5:$B$10</c:f>
              <c:strCache>
                <c:ptCount val="6"/>
                <c:pt idx="0">
                  <c:v>NAMD</c:v>
                </c:pt>
                <c:pt idx="1">
                  <c:v>VASP</c:v>
                </c:pt>
                <c:pt idx="2">
                  <c:v>MILC</c:v>
                </c:pt>
                <c:pt idx="3">
                  <c:v>HOOMD Blue</c:v>
                </c:pt>
                <c:pt idx="4">
                  <c:v>AMBER</c:v>
                </c:pt>
                <c:pt idx="5">
                  <c:v>Caffe/Alexnet</c:v>
                </c:pt>
              </c:strCache>
            </c:strRef>
          </c:cat>
          <c:val>
            <c:numRef>
              <c:f>Sheet1!$D$5:$D$10</c:f>
              <c:numCache>
                <c:formatCode>0.0</c:formatCode>
                <c:ptCount val="6"/>
                <c:pt idx="0">
                  <c:v>5.23522650439486</c:v>
                </c:pt>
                <c:pt idx="1">
                  <c:v>1.50273582491424</c:v>
                </c:pt>
                <c:pt idx="2">
                  <c:v>6</c:v>
                </c:pt>
                <c:pt idx="3">
                  <c:v>5.7747992387505258</c:v>
                </c:pt>
                <c:pt idx="4">
                  <c:v>10.718281597584911</c:v>
                </c:pt>
                <c:pt idx="5">
                  <c:v>7.2982456140350882</c:v>
                </c:pt>
              </c:numCache>
            </c:numRef>
          </c:val>
        </c:ser>
        <c:ser>
          <c:idx val="3"/>
          <c:order val="1"/>
          <c:tx>
            <c:strRef>
              <c:f>Sheet1!$E$4</c:f>
              <c:strCache>
                <c:ptCount val="1"/>
                <c:pt idx="0">
                  <c:v>2x P100 (PCIe)</c:v>
                </c:pt>
              </c:strCache>
            </c:strRef>
          </c:tx>
          <c:spPr>
            <a:solidFill>
              <a:srgbClr val="76B900"/>
            </a:solidFill>
          </c:spPr>
          <c:invertIfNegative val="0"/>
          <c:cat>
            <c:strRef>
              <c:f>Sheet1!$B$5:$B$10</c:f>
              <c:strCache>
                <c:ptCount val="6"/>
                <c:pt idx="0">
                  <c:v>NAMD</c:v>
                </c:pt>
                <c:pt idx="1">
                  <c:v>VASP</c:v>
                </c:pt>
                <c:pt idx="2">
                  <c:v>MILC</c:v>
                </c:pt>
                <c:pt idx="3">
                  <c:v>HOOMD Blue</c:v>
                </c:pt>
                <c:pt idx="4">
                  <c:v>AMBER</c:v>
                </c:pt>
                <c:pt idx="5">
                  <c:v>Caffe/Alexnet</c:v>
                </c:pt>
              </c:strCache>
            </c:strRef>
          </c:cat>
          <c:val>
            <c:numRef>
              <c:f>Sheet1!$E$5:$E$10</c:f>
              <c:numCache>
                <c:formatCode>0.0</c:formatCode>
                <c:ptCount val="6"/>
                <c:pt idx="0">
                  <c:v>6.1029411764705754</c:v>
                </c:pt>
                <c:pt idx="1">
                  <c:v>4.5384615384615383</c:v>
                </c:pt>
                <c:pt idx="2">
                  <c:v>8.1</c:v>
                </c:pt>
                <c:pt idx="3">
                  <c:v>6.8814814814814804</c:v>
                </c:pt>
                <c:pt idx="4">
                  <c:v>21.4209575074638</c:v>
                </c:pt>
                <c:pt idx="5">
                  <c:v>15.15789473684211</c:v>
                </c:pt>
              </c:numCache>
            </c:numRef>
          </c:val>
        </c:ser>
        <c:ser>
          <c:idx val="4"/>
          <c:order val="2"/>
          <c:tx>
            <c:strRef>
              <c:f>Sheet1!$F$4</c:f>
              <c:strCache>
                <c:ptCount val="1"/>
                <c:pt idx="0">
                  <c:v>4x P100 (PCIe)</c:v>
                </c:pt>
              </c:strCache>
            </c:strRef>
          </c:tx>
          <c:spPr>
            <a:solidFill>
              <a:srgbClr val="76B900">
                <a:lumMod val="50000"/>
              </a:srgbClr>
            </a:solidFill>
          </c:spPr>
          <c:invertIfNegative val="0"/>
          <c:cat>
            <c:strRef>
              <c:f>Sheet1!$B$5:$B$10</c:f>
              <c:strCache>
                <c:ptCount val="6"/>
                <c:pt idx="0">
                  <c:v>NAMD</c:v>
                </c:pt>
                <c:pt idx="1">
                  <c:v>VASP</c:v>
                </c:pt>
                <c:pt idx="2">
                  <c:v>MILC</c:v>
                </c:pt>
                <c:pt idx="3">
                  <c:v>HOOMD Blue</c:v>
                </c:pt>
                <c:pt idx="4">
                  <c:v>AMBER</c:v>
                </c:pt>
                <c:pt idx="5">
                  <c:v>Caffe/Alexnet</c:v>
                </c:pt>
              </c:strCache>
            </c:strRef>
          </c:cat>
          <c:val>
            <c:numRef>
              <c:f>Sheet1!$F$5:$F$10</c:f>
              <c:numCache>
                <c:formatCode>0.0</c:formatCode>
                <c:ptCount val="6"/>
                <c:pt idx="0">
                  <c:v>6.7021636240703168</c:v>
                </c:pt>
                <c:pt idx="1">
                  <c:v>7.2307692307692299</c:v>
                </c:pt>
                <c:pt idx="2">
                  <c:v>14</c:v>
                </c:pt>
                <c:pt idx="3">
                  <c:v>12.6962962962963</c:v>
                </c:pt>
                <c:pt idx="4">
                  <c:v>25.985450651583079</c:v>
                </c:pt>
                <c:pt idx="5">
                  <c:v>26.776942355889719</c:v>
                </c:pt>
              </c:numCache>
            </c:numRef>
          </c:val>
        </c:ser>
        <c:dLbls>
          <c:showLegendKey val="0"/>
          <c:showVal val="0"/>
          <c:showCatName val="0"/>
          <c:showSerName val="0"/>
          <c:showPercent val="0"/>
          <c:showBubbleSize val="0"/>
        </c:dLbls>
        <c:gapWidth val="150"/>
        <c:axId val="84055936"/>
        <c:axId val="84057472"/>
      </c:barChart>
      <c:catAx>
        <c:axId val="84055936"/>
        <c:scaling>
          <c:orientation val="minMax"/>
        </c:scaling>
        <c:delete val="0"/>
        <c:axPos val="b"/>
        <c:numFmt formatCode="General" sourceLinked="0"/>
        <c:majorTickMark val="none"/>
        <c:minorTickMark val="none"/>
        <c:tickLblPos val="nextTo"/>
        <c:spPr>
          <a:ln w="19050">
            <a:solidFill>
              <a:srgbClr val="868686"/>
            </a:solidFill>
          </a:ln>
        </c:spPr>
        <c:txPr>
          <a:bodyPr/>
          <a:lstStyle/>
          <a:p>
            <a:pPr>
              <a:defRPr sz="1000" b="0">
                <a:solidFill>
                  <a:schemeClr val="bg1"/>
                </a:solidFill>
              </a:defRPr>
            </a:pPr>
            <a:endParaRPr lang="en-US"/>
          </a:p>
        </c:txPr>
        <c:crossAx val="84057472"/>
        <c:crosses val="autoZero"/>
        <c:auto val="1"/>
        <c:lblAlgn val="ctr"/>
        <c:lblOffset val="100"/>
        <c:noMultiLvlLbl val="0"/>
      </c:catAx>
      <c:valAx>
        <c:axId val="84057472"/>
        <c:scaling>
          <c:orientation val="minMax"/>
          <c:min val="0"/>
        </c:scaling>
        <c:delete val="0"/>
        <c:axPos val="l"/>
        <c:majorGridlines>
          <c:spPr>
            <a:ln w="3175">
              <a:solidFill>
                <a:srgbClr val="3F3F3F">
                  <a:alpha val="8000"/>
                </a:srgbClr>
              </a:solidFill>
            </a:ln>
          </c:spPr>
        </c:majorGridlines>
        <c:numFmt formatCode="0\x" sourceLinked="0"/>
        <c:majorTickMark val="out"/>
        <c:minorTickMark val="none"/>
        <c:tickLblPos val="nextTo"/>
        <c:spPr>
          <a:ln>
            <a:noFill/>
          </a:ln>
        </c:spPr>
        <c:txPr>
          <a:bodyPr/>
          <a:lstStyle/>
          <a:p>
            <a:pPr>
              <a:defRPr sz="1200" b="0">
                <a:solidFill>
                  <a:schemeClr val="bg1"/>
                </a:solidFill>
              </a:defRPr>
            </a:pPr>
            <a:endParaRPr lang="en-US"/>
          </a:p>
        </c:txPr>
        <c:crossAx val="84055936"/>
        <c:crosses val="autoZero"/>
        <c:crossBetween val="between"/>
        <c:majorUnit val="5"/>
        <c:minorUnit val="1"/>
      </c:valAx>
      <c:spPr>
        <a:solidFill>
          <a:srgbClr val="B3B3B3">
            <a:alpha val="17000"/>
          </a:srgbClr>
        </a:solidFill>
      </c:spPr>
    </c:plotArea>
    <c:legend>
      <c:legendPos val="t"/>
      <c:layout>
        <c:manualLayout>
          <c:xMode val="edge"/>
          <c:yMode val="edge"/>
          <c:x val="0.18758338130525801"/>
          <c:y val="5.6332190305971697E-2"/>
          <c:w val="0.63854409488938602"/>
          <c:h val="6.0643544020595699E-2"/>
        </c:manualLayout>
      </c:layout>
      <c:overlay val="0"/>
      <c:txPr>
        <a:bodyPr/>
        <a:lstStyle/>
        <a:p>
          <a:pPr>
            <a:defRPr sz="1600">
              <a:solidFill>
                <a:schemeClr val="bg1"/>
              </a:solidFill>
            </a:defRPr>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73545068255496E-2"/>
          <c:y val="5.9292661177456699E-2"/>
          <c:w val="0.86154547740513898"/>
          <c:h val="0.76388628019535298"/>
        </c:manualLayout>
      </c:layout>
      <c:scatterChart>
        <c:scatterStyle val="lineMarker"/>
        <c:varyColors val="0"/>
        <c:ser>
          <c:idx val="0"/>
          <c:order val="0"/>
          <c:tx>
            <c:strRef>
              <c:f>Sheet1!$B$1</c:f>
              <c:strCache>
                <c:ptCount val="1"/>
                <c:pt idx="0">
                  <c:v>CPU</c:v>
                </c:pt>
              </c:strCache>
            </c:strRef>
          </c:tx>
          <c:spPr>
            <a:ln w="25400" cap="rnd">
              <a:noFill/>
              <a:round/>
            </a:ln>
            <a:effectLst/>
          </c:spPr>
          <c:marker>
            <c:symbol val="diamond"/>
            <c:size val="11"/>
            <c:spPr>
              <a:solidFill>
                <a:schemeClr val="accent1"/>
              </a:solidFill>
              <a:ln w="9525">
                <a:noFill/>
              </a:ln>
              <a:effectLst/>
              <a:scene3d>
                <a:camera prst="orthographicFront"/>
                <a:lightRig rig="balanced" dir="t">
                  <a:rot lat="0" lon="0" rev="8700000"/>
                </a:lightRig>
              </a:scene3d>
              <a:sp3d>
                <a:bevelT w="190500" h="38100"/>
              </a:sp3d>
            </c:spPr>
          </c:marker>
          <c:xVal>
            <c:numRef>
              <c:f>Sheet1!$A$2:$A$11</c:f>
              <c:numCache>
                <c:formatCode>General</c:formatCode>
                <c:ptCount val="10"/>
                <c:pt idx="1">
                  <c:v>1</c:v>
                </c:pt>
                <c:pt idx="3">
                  <c:v>16</c:v>
                </c:pt>
                <c:pt idx="5">
                  <c:v>32</c:v>
                </c:pt>
                <c:pt idx="7">
                  <c:v>48</c:v>
                </c:pt>
                <c:pt idx="9">
                  <c:v>64</c:v>
                </c:pt>
              </c:numCache>
            </c:numRef>
          </c:xVal>
          <c:yVal>
            <c:numRef>
              <c:f>Sheet1!$B$2:$B$11</c:f>
              <c:numCache>
                <c:formatCode>General</c:formatCode>
                <c:ptCount val="10"/>
                <c:pt idx="1">
                  <c:v>1</c:v>
                </c:pt>
                <c:pt idx="3">
                  <c:v>12.295081967213109</c:v>
                </c:pt>
                <c:pt idx="5">
                  <c:v>19.230769230768939</c:v>
                </c:pt>
                <c:pt idx="9">
                  <c:v>29.411764705882359</c:v>
                </c:pt>
              </c:numCache>
            </c:numRef>
          </c:yVal>
          <c:smooth val="0"/>
        </c:ser>
        <c:dLbls>
          <c:showLegendKey val="0"/>
          <c:showVal val="0"/>
          <c:showCatName val="0"/>
          <c:showSerName val="0"/>
          <c:showPercent val="0"/>
          <c:showBubbleSize val="0"/>
        </c:dLbls>
        <c:axId val="84211584"/>
        <c:axId val="90439680"/>
      </c:scatterChart>
      <c:valAx>
        <c:axId val="84211584"/>
        <c:scaling>
          <c:orientation val="minMax"/>
          <c:max val="64"/>
        </c:scaling>
        <c:delete val="0"/>
        <c:axPos val="b"/>
        <c:numFmt formatCode="General"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0439680"/>
        <c:crosses val="autoZero"/>
        <c:crossBetween val="midCat"/>
        <c:majorUnit val="16"/>
      </c:valAx>
      <c:valAx>
        <c:axId val="90439680"/>
        <c:scaling>
          <c:orientation val="minMax"/>
          <c:max val="64"/>
        </c:scaling>
        <c:delete val="0"/>
        <c:axPos val="l"/>
        <c:majorGridlines>
          <c:spPr>
            <a:ln w="9525" cap="flat" cmpd="sng" algn="ctr">
              <a:solidFill>
                <a:schemeClr val="bg2">
                  <a:lumMod val="40000"/>
                  <a:lumOff val="60000"/>
                  <a:alpha val="61000"/>
                </a:schemeClr>
              </a:solidFill>
              <a:round/>
            </a:ln>
            <a:effectLst/>
          </c:spPr>
        </c:majorGridlines>
        <c:numFmt formatCode="0\x"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84211584"/>
        <c:crosses val="autoZero"/>
        <c:crossBetween val="midCat"/>
        <c:majorUnit val="16"/>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73545068255496E-2"/>
          <c:y val="5.9292661177456699E-2"/>
          <c:w val="0.86154547740513898"/>
          <c:h val="0.76388628019535298"/>
        </c:manualLayout>
      </c:layout>
      <c:scatterChart>
        <c:scatterStyle val="lineMarker"/>
        <c:varyColors val="0"/>
        <c:ser>
          <c:idx val="0"/>
          <c:order val="0"/>
          <c:tx>
            <c:strRef>
              <c:f>Sheet1!$B$1</c:f>
              <c:strCache>
                <c:ptCount val="1"/>
                <c:pt idx="0">
                  <c:v>CPU</c:v>
                </c:pt>
              </c:strCache>
            </c:strRef>
          </c:tx>
          <c:spPr>
            <a:ln w="25400" cap="rnd">
              <a:noFill/>
              <a:round/>
            </a:ln>
            <a:effectLst/>
          </c:spPr>
          <c:marker>
            <c:symbol val="diamond"/>
            <c:size val="11"/>
            <c:spPr>
              <a:solidFill>
                <a:schemeClr val="accent1"/>
              </a:solidFill>
              <a:ln w="9525">
                <a:noFill/>
              </a:ln>
              <a:effectLst/>
              <a:scene3d>
                <a:camera prst="orthographicFront"/>
                <a:lightRig rig="balanced" dir="t">
                  <a:rot lat="0" lon="0" rev="8700000"/>
                </a:lightRig>
              </a:scene3d>
              <a:sp3d>
                <a:bevelT w="190500" h="38100"/>
              </a:sp3d>
            </c:spPr>
          </c:marker>
          <c:xVal>
            <c:numRef>
              <c:f>Sheet1!$A$2:$A$34</c:f>
              <c:numCache>
                <c:formatCode>General</c:formatCode>
                <c:ptCount val="33"/>
                <c:pt idx="1">
                  <c:v>1</c:v>
                </c:pt>
                <c:pt idx="2">
                  <c:v>2</c:v>
                </c:pt>
                <c:pt idx="4">
                  <c:v>4</c:v>
                </c:pt>
                <c:pt idx="8">
                  <c:v>8</c:v>
                </c:pt>
                <c:pt idx="16">
                  <c:v>16</c:v>
                </c:pt>
                <c:pt idx="32">
                  <c:v>32</c:v>
                </c:pt>
              </c:numCache>
            </c:numRef>
          </c:xVal>
          <c:yVal>
            <c:numRef>
              <c:f>Sheet1!$B$2:$B$34</c:f>
              <c:numCache>
                <c:formatCode>General</c:formatCode>
                <c:ptCount val="33"/>
                <c:pt idx="1">
                  <c:v>1</c:v>
                </c:pt>
                <c:pt idx="2">
                  <c:v>1.732935769625948</c:v>
                </c:pt>
                <c:pt idx="4">
                  <c:v>3.016738238919729</c:v>
                </c:pt>
                <c:pt idx="8">
                  <c:v>4.6175574684293244</c:v>
                </c:pt>
                <c:pt idx="16">
                  <c:v>7.0678445677417452</c:v>
                </c:pt>
                <c:pt idx="32">
                  <c:v>10.8183660247436</c:v>
                </c:pt>
              </c:numCache>
            </c:numRef>
          </c:yVal>
          <c:smooth val="0"/>
        </c:ser>
        <c:dLbls>
          <c:showLegendKey val="0"/>
          <c:showVal val="0"/>
          <c:showCatName val="0"/>
          <c:showSerName val="0"/>
          <c:showPercent val="0"/>
          <c:showBubbleSize val="0"/>
        </c:dLbls>
        <c:axId val="90446464"/>
        <c:axId val="91583232"/>
      </c:scatterChart>
      <c:valAx>
        <c:axId val="90446464"/>
        <c:scaling>
          <c:orientation val="minMax"/>
          <c:max val="32"/>
        </c:scaling>
        <c:delete val="0"/>
        <c:axPos val="b"/>
        <c:numFmt formatCode="General"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1583232"/>
        <c:crosses val="autoZero"/>
        <c:crossBetween val="midCat"/>
        <c:majorUnit val="4"/>
      </c:valAx>
      <c:valAx>
        <c:axId val="91583232"/>
        <c:scaling>
          <c:orientation val="minMax"/>
          <c:max val="12"/>
        </c:scaling>
        <c:delete val="0"/>
        <c:axPos val="l"/>
        <c:majorGridlines>
          <c:spPr>
            <a:ln w="9525" cap="flat" cmpd="sng" algn="ctr">
              <a:solidFill>
                <a:schemeClr val="bg2">
                  <a:lumMod val="40000"/>
                  <a:lumOff val="60000"/>
                  <a:alpha val="61000"/>
                </a:schemeClr>
              </a:solidFill>
              <a:round/>
            </a:ln>
            <a:effectLst/>
          </c:spPr>
        </c:majorGridlines>
        <c:numFmt formatCode="0\x" sourceLinked="0"/>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9044646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a:ln>
              <a:noFill/>
            </a:ln>
          </c:spPr>
          <c:dPt>
            <c:idx val="0"/>
            <c:bubble3D val="0"/>
            <c:spPr>
              <a:solidFill>
                <a:schemeClr val="tx2"/>
              </a:solidFill>
              <a:ln w="6350">
                <a:solidFill>
                  <a:schemeClr val="tx2">
                    <a:lumMod val="50000"/>
                  </a:schemeClr>
                </a:solidFill>
              </a:ln>
              <a:effectLst/>
            </c:spPr>
          </c:dPt>
          <c:dPt>
            <c:idx val="1"/>
            <c:bubble3D val="0"/>
            <c:spPr>
              <a:solidFill>
                <a:schemeClr val="tx1">
                  <a:lumMod val="85000"/>
                </a:schemeClr>
              </a:solidFill>
              <a:ln w="6350">
                <a:solidFill>
                  <a:schemeClr val="bg1">
                    <a:lumMod val="50000"/>
                    <a:lumOff val="50000"/>
                  </a:schemeClr>
                </a:solidFill>
              </a:ln>
              <a:effectLst/>
            </c:spPr>
          </c:dPt>
          <c:cat>
            <c:strRef>
              <c:f>Sheet1!$A$2:$A$3</c:f>
              <c:strCache>
                <c:ptCount val="2"/>
                <c:pt idx="0">
                  <c:v>Compute Servers</c:v>
                </c:pt>
                <c:pt idx="1">
                  <c:v>Rack, Cabling, ToR Switch</c:v>
                </c:pt>
              </c:strCache>
            </c:strRef>
          </c:cat>
          <c:val>
            <c:numRef>
              <c:f>Sheet1!$B$2:$B$3</c:f>
              <c:numCache>
                <c:formatCode>General</c:formatCode>
                <c:ptCount val="2"/>
                <c:pt idx="0">
                  <c:v>85</c:v>
                </c:pt>
                <c:pt idx="1">
                  <c:v>15</c:v>
                </c:pt>
              </c:numCache>
            </c:numRef>
          </c:val>
        </c:ser>
        <c:dLbls>
          <c:showLegendKey val="0"/>
          <c:showVal val="0"/>
          <c:showCatName val="0"/>
          <c:showSerName val="0"/>
          <c:showPercent val="0"/>
          <c:showBubbleSize val="0"/>
          <c:showLeaderLines val="1"/>
        </c:dLbls>
        <c:firstSliceAng val="9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7/5/2016</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at an important</a:t>
            </a:r>
            <a:r>
              <a:rPr lang="en-US" baseline="0" dirty="0" smtClean="0"/>
              <a:t> juncture in HPC, where the future is being defined today. </a:t>
            </a:r>
          </a:p>
          <a:p>
            <a:endParaRPr lang="en-US" baseline="0" dirty="0" smtClean="0"/>
          </a:p>
          <a:p>
            <a:r>
              <a:rPr lang="en-US" baseline="0" dirty="0" smtClean="0"/>
              <a:t>Two visions for the future of HPC, the path to Exascale.  One vision is self-hosted CPU-only approach.  </a:t>
            </a:r>
          </a:p>
          <a:p>
            <a:endParaRPr lang="en-US" baseline="0" dirty="0" smtClean="0"/>
          </a:p>
          <a:p>
            <a:r>
              <a:rPr lang="en-US" baseline="0" dirty="0" smtClean="0"/>
              <a:t>Other vision is accelerated computing, where CPU and accelerators work together to leverage Amdahl’s Law for performance. </a:t>
            </a:r>
          </a:p>
          <a:p>
            <a:endParaRPr lang="en-US" baseline="0" dirty="0" smtClean="0"/>
          </a:p>
          <a:p>
            <a:r>
              <a:rPr lang="en-US" baseline="0" dirty="0" smtClean="0"/>
              <a:t>They are two very different visions.  We believe accelerated computing is the path forward and will explain why.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375827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a:t>
            </a:r>
            <a:r>
              <a:rPr lang="en-US" baseline="0" dirty="0" smtClean="0"/>
              <a:t> look at how strong nodes address the inefficiency of budgets being used towards overheads. </a:t>
            </a:r>
          </a:p>
          <a:p>
            <a:endParaRPr lang="en-US" baseline="0" dirty="0" smtClean="0"/>
          </a:p>
          <a:p>
            <a:r>
              <a:rPr lang="en-US" baseline="0" dirty="0" smtClean="0"/>
              <a:t>So let’s take the same two apps </a:t>
            </a:r>
            <a:r>
              <a:rPr lang="en-US" baseline="0" dirty="0" err="1" smtClean="0"/>
              <a:t>Vasp</a:t>
            </a:r>
            <a:r>
              <a:rPr lang="en-US" baseline="0" dirty="0" smtClean="0"/>
              <a:t> and </a:t>
            </a:r>
            <a:r>
              <a:rPr lang="en-US" baseline="0" dirty="0" err="1" smtClean="0"/>
              <a:t>caffe</a:t>
            </a:r>
            <a:r>
              <a:rPr lang="en-US" baseline="0" dirty="0" smtClean="0"/>
              <a:t> </a:t>
            </a:r>
            <a:r>
              <a:rPr lang="en-US" baseline="0" dirty="0" err="1" smtClean="0"/>
              <a:t>alexnet</a:t>
            </a:r>
            <a:r>
              <a:rPr lang="en-US" baseline="0" dirty="0" smtClean="0"/>
              <a:t> and compare the performance at datacenter level.</a:t>
            </a:r>
          </a:p>
          <a:p>
            <a:endParaRPr lang="en-US" baseline="0" dirty="0" smtClean="0"/>
          </a:p>
          <a:p>
            <a:r>
              <a:rPr lang="en-US" baseline="0" dirty="0" smtClean="0"/>
              <a:t>Green bar shows a single P100 Rack and blue bars show the # of racks of CPU-only nodes needed to match the performance. </a:t>
            </a:r>
          </a:p>
          <a:p>
            <a:endParaRPr lang="en-US" baseline="0" dirty="0" smtClean="0"/>
          </a:p>
          <a:p>
            <a:r>
              <a:rPr lang="en-US" baseline="0" dirty="0" smtClean="0"/>
              <a:t>For VASP 1 GPU rack gives performance equivalent to 7 CPU racks</a:t>
            </a:r>
          </a:p>
          <a:p>
            <a:r>
              <a:rPr lang="en-US" baseline="0" dirty="0" smtClean="0"/>
              <a:t>For </a:t>
            </a:r>
            <a:r>
              <a:rPr lang="en-US" baseline="0" dirty="0" err="1" smtClean="0"/>
              <a:t>Alexnext</a:t>
            </a:r>
            <a:r>
              <a:rPr lang="en-US" baseline="0" dirty="0" smtClean="0"/>
              <a:t> 1 GPU rack gives performance equivalent to 9 CPU racks</a:t>
            </a:r>
          </a:p>
          <a:p>
            <a:endParaRPr lang="en-US" baseline="0" dirty="0" smtClean="0"/>
          </a:p>
          <a:p>
            <a:r>
              <a:rPr lang="en-US" dirty="0" smtClean="0"/>
              <a:t>When you deploy so many racks, most of the budget is spent on buying the infrastructure.  But</a:t>
            </a:r>
            <a:r>
              <a:rPr lang="en-US" baseline="0" dirty="0" smtClean="0"/>
              <a:t> condense all that compute into a single rack, and 85% of the budget, which is 1/3 the size, is spent on compute.  </a:t>
            </a:r>
            <a:endParaRPr lang="en-US" dirty="0" smtClean="0"/>
          </a:p>
          <a:p>
            <a:endParaRPr lang="en-US" dirty="0" smtClean="0"/>
          </a:p>
          <a:p>
            <a:r>
              <a:rPr lang="en-US" dirty="0" smtClean="0"/>
              <a:t>550W</a:t>
            </a:r>
            <a:r>
              <a:rPr lang="en-US" baseline="0" dirty="0" smtClean="0"/>
              <a:t> for CPU node</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210446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first time we will have the product</a:t>
            </a:r>
            <a:r>
              <a:rPr lang="en-US" baseline="0" dirty="0" smtClean="0"/>
              <a:t> with the same name available in two different form factors. So let me summarize this for you.</a:t>
            </a:r>
          </a:p>
          <a:p>
            <a:endParaRPr lang="en-US" baseline="0" dirty="0" smtClean="0"/>
          </a:p>
          <a:p>
            <a:r>
              <a:rPr lang="en-US" baseline="0" dirty="0" smtClean="0"/>
              <a:t>We have Tesla P100 in SXM2 form factor with NVLINK, This was launched at GTC. It is targeted at strong scaling applications</a:t>
            </a:r>
          </a:p>
          <a:p>
            <a:endParaRPr lang="en-US" baseline="0" dirty="0" smtClean="0"/>
          </a:p>
          <a:p>
            <a:r>
              <a:rPr lang="en-US" baseline="0" dirty="0" smtClean="0"/>
              <a:t>Then we have P100 for </a:t>
            </a:r>
            <a:r>
              <a:rPr lang="en-US" baseline="0" dirty="0" err="1" smtClean="0"/>
              <a:t>PCIe</a:t>
            </a:r>
            <a:r>
              <a:rPr lang="en-US" baseline="0" dirty="0" smtClean="0"/>
              <a:t> based servers available in board form factor that we are launching at ISC. This is targeted at mixed workload HPC, the same segment that we serve with K80.</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1904694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a:t>
            </a:r>
            <a:r>
              <a:rPr lang="en-US" baseline="0" dirty="0" smtClean="0"/>
              <a:t> in HPC is talking about AI.  Customers are saying that # of compute jobs for AI is exploding, and want to learn more.  This year’s keynote is about how HPC and AI are fueling each other. Prof. Ng.  </a:t>
            </a:r>
          </a:p>
          <a:p>
            <a:endParaRPr lang="en-US" baseline="0" dirty="0" smtClean="0"/>
          </a:p>
          <a:p>
            <a:r>
              <a:rPr lang="en-US" baseline="0" dirty="0" smtClean="0"/>
              <a:t>HPC is starting to understand the impact that AI can have for science.   </a:t>
            </a:r>
          </a:p>
          <a:p>
            <a:endParaRPr lang="en-US" baseline="0" dirty="0" smtClean="0"/>
          </a:p>
          <a:p>
            <a:r>
              <a:rPr lang="en-US" baseline="0" dirty="0" smtClean="0"/>
              <a:t>Now why does AI need HPC?  It happens to be that GPUs and HPC makes first-class AI accessible to the masses.  </a:t>
            </a:r>
          </a:p>
          <a:p>
            <a:pPr marL="628650" lvl="1" indent="-171450">
              <a:buFont typeface="Arial" charset="0"/>
              <a:buChar char="•"/>
            </a:pPr>
            <a:r>
              <a:rPr lang="en-US" baseline="0" dirty="0" smtClean="0"/>
              <a:t>In the past, companies solved their big data problem with approaches like Hadoop where compute is free but I/O is the bottleneck.  </a:t>
            </a:r>
          </a:p>
          <a:p>
            <a:pPr marL="628650" lvl="1" indent="-171450">
              <a:buFont typeface="Arial" charset="0"/>
              <a:buChar char="•"/>
            </a:pPr>
            <a:r>
              <a:rPr lang="en-US" baseline="0" dirty="0" smtClean="0"/>
              <a:t>It’s an approach where you just throw lots of commodity servers at a problem, and build resiliency to make sure the problem finishes.  </a:t>
            </a:r>
          </a:p>
          <a:p>
            <a:pPr marL="628650" lvl="1" indent="-171450">
              <a:buFont typeface="Arial" charset="0"/>
              <a:buChar char="•"/>
            </a:pPr>
            <a:r>
              <a:rPr lang="en-US" baseline="0" dirty="0" smtClean="0"/>
              <a:t>Google did this when they built a DL model that recognized cats.  Used 2000 CPUs.  </a:t>
            </a:r>
          </a:p>
          <a:p>
            <a:pPr marL="628650" lvl="1" indent="-171450">
              <a:buFont typeface="Arial" charset="0"/>
              <a:buChar char="•"/>
            </a:pPr>
            <a:r>
              <a:rPr lang="en-US" baseline="0" dirty="0" smtClean="0"/>
              <a:t>HPC is a different approach.  SW is optimized to squeeze performance out of the compute resources, and either FLOPs or bandwidth bound.  </a:t>
            </a:r>
          </a:p>
          <a:p>
            <a:pPr marL="628650" lvl="1" indent="-171450">
              <a:buFont typeface="Arial" charset="0"/>
              <a:buChar char="•"/>
            </a:pPr>
            <a:r>
              <a:rPr lang="en-US" baseline="0" dirty="0" smtClean="0"/>
              <a:t>When optimized for HW, Stanford was able to get same results as Google, but using 3 servers &amp; 12 GPUs.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123189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Why is it there</a:t>
            </a:r>
            <a:r>
              <a:rPr lang="en-US" baseline="0" dirty="0" smtClean="0"/>
              <a:t> so much energy around AI in HPC?  For the same reason AI is changing how web services is done, </a:t>
            </a:r>
            <a:r>
              <a:rPr lang="en-US" dirty="0" smtClean="0"/>
              <a:t>we believe that AI</a:t>
            </a:r>
            <a:r>
              <a:rPr lang="en-US" baseline="0" dirty="0" smtClean="0"/>
              <a:t> will change the course of history for HPC.  </a:t>
            </a:r>
          </a:p>
          <a:p>
            <a:endParaRPr lang="en-US" baseline="0" dirty="0" smtClean="0"/>
          </a:p>
          <a:p>
            <a:r>
              <a:rPr lang="en-US" baseline="0" dirty="0" smtClean="0"/>
              <a:t>And the reason why is because it’s a new computing model:  </a:t>
            </a:r>
          </a:p>
          <a:p>
            <a:pPr marL="171450" indent="-171450">
              <a:buFont typeface="Arial" charset="0"/>
              <a:buChar char="•"/>
            </a:pPr>
            <a:r>
              <a:rPr lang="en-US" baseline="0" dirty="0" smtClean="0"/>
              <a:t>Handcrafted -&gt; lots of data with HPC -&gt; superhuman results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1021849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lnSpc>
                <a:spcPct val="90000"/>
              </a:lnSpc>
            </a:pPr>
            <a:r>
              <a:rPr lang="en-US" sz="1100" b="0" dirty="0" smtClean="0">
                <a:solidFill>
                  <a:schemeClr val="bg1"/>
                </a:solidFill>
              </a:rPr>
              <a:t>Deep learning is already being used by scientific</a:t>
            </a:r>
            <a:r>
              <a:rPr lang="en-US" sz="1100" b="0" baseline="0" dirty="0" smtClean="0">
                <a:solidFill>
                  <a:schemeClr val="bg1"/>
                </a:solidFill>
              </a:rPr>
              <a:t> community to solve their large data problem.</a:t>
            </a:r>
          </a:p>
          <a:p>
            <a:pPr>
              <a:lnSpc>
                <a:spcPct val="90000"/>
              </a:lnSpc>
            </a:pPr>
            <a:endParaRPr lang="en-US" sz="1100" b="1" dirty="0" smtClean="0">
              <a:solidFill>
                <a:schemeClr val="bg1"/>
              </a:solidFill>
            </a:endParaRPr>
          </a:p>
          <a:p>
            <a:pPr>
              <a:lnSpc>
                <a:spcPct val="90000"/>
              </a:lnSpc>
            </a:pPr>
            <a:r>
              <a:rPr lang="en-US" sz="1100" b="1" dirty="0" smtClean="0">
                <a:solidFill>
                  <a:schemeClr val="bg1"/>
                </a:solidFill>
              </a:rPr>
              <a:t>NASA Carbon Monitoring System Program</a:t>
            </a:r>
          </a:p>
          <a:p>
            <a:pPr>
              <a:lnSpc>
                <a:spcPct val="90000"/>
              </a:lnSpc>
            </a:pPr>
            <a:endParaRPr lang="en-US" sz="1100" dirty="0" smtClean="0">
              <a:solidFill>
                <a:schemeClr val="bg1"/>
              </a:solidFill>
            </a:endParaRPr>
          </a:p>
          <a:p>
            <a:pPr>
              <a:lnSpc>
                <a:spcPct val="90000"/>
              </a:lnSpc>
            </a:pPr>
            <a:r>
              <a:rPr lang="en-US" sz="1100" b="1" dirty="0" smtClean="0">
                <a:solidFill>
                  <a:srgbClr val="76B900"/>
                </a:solidFill>
              </a:rPr>
              <a:t>PROBLEM:</a:t>
            </a:r>
          </a:p>
          <a:p>
            <a:pPr>
              <a:lnSpc>
                <a:spcPct val="90000"/>
              </a:lnSpc>
            </a:pPr>
            <a:r>
              <a:rPr lang="en-US" sz="1100" dirty="0" smtClean="0">
                <a:solidFill>
                  <a:schemeClr val="bg1"/>
                </a:solidFill>
              </a:rPr>
              <a:t>Need to study satellite</a:t>
            </a:r>
            <a:r>
              <a:rPr lang="en-US" sz="1100" baseline="0" dirty="0" smtClean="0">
                <a:solidFill>
                  <a:schemeClr val="bg1"/>
                </a:solidFill>
              </a:rPr>
              <a:t> </a:t>
            </a:r>
            <a:r>
              <a:rPr lang="en-US" sz="1100" dirty="0" smtClean="0">
                <a:solidFill>
                  <a:schemeClr val="bg1"/>
                </a:solidFill>
              </a:rPr>
              <a:t>images to understand crop</a:t>
            </a:r>
            <a:r>
              <a:rPr lang="en-US" sz="1100" baseline="0" dirty="0" smtClean="0">
                <a:solidFill>
                  <a:schemeClr val="bg1"/>
                </a:solidFill>
              </a:rPr>
              <a:t> yield changes, vegetation, landscapes, and impact of carbon.   But </a:t>
            </a:r>
            <a:r>
              <a:rPr lang="en-US" sz="1100" dirty="0" smtClean="0">
                <a:solidFill>
                  <a:schemeClr val="bg1"/>
                </a:solidFill>
              </a:rPr>
              <a:t>image classification is a challenging problem due to the high variability inherent in satellite data</a:t>
            </a:r>
          </a:p>
          <a:p>
            <a:pPr>
              <a:lnSpc>
                <a:spcPct val="90000"/>
              </a:lnSpc>
            </a:pPr>
            <a:endParaRPr lang="en-US" sz="1100" dirty="0" smtClean="0">
              <a:solidFill>
                <a:schemeClr val="bg1"/>
              </a:solidFill>
            </a:endParaRPr>
          </a:p>
          <a:p>
            <a:pPr>
              <a:lnSpc>
                <a:spcPct val="90000"/>
              </a:lnSpc>
            </a:pPr>
            <a:r>
              <a:rPr lang="en-US" sz="1100" b="1" dirty="0" smtClean="0">
                <a:solidFill>
                  <a:srgbClr val="76B900"/>
                </a:solidFill>
              </a:rPr>
              <a:t>SOLUTION:</a:t>
            </a:r>
          </a:p>
          <a:p>
            <a:pPr>
              <a:lnSpc>
                <a:spcPct val="90000"/>
              </a:lnSpc>
            </a:pPr>
            <a:r>
              <a:rPr lang="en-US" sz="1100" b="1" dirty="0" err="1" smtClean="0">
                <a:solidFill>
                  <a:schemeClr val="bg1"/>
                </a:solidFill>
              </a:rPr>
              <a:t>DeepSat</a:t>
            </a:r>
            <a:r>
              <a:rPr lang="en-US" sz="1100" b="1" dirty="0" smtClean="0">
                <a:solidFill>
                  <a:schemeClr val="bg1"/>
                </a:solidFill>
              </a:rPr>
              <a:t>: </a:t>
            </a:r>
            <a:r>
              <a:rPr lang="en-US" sz="1100" dirty="0" smtClean="0">
                <a:solidFill>
                  <a:schemeClr val="bg1"/>
                </a:solidFill>
              </a:rPr>
              <a:t>Labeled datasets of satellite images + framework for the classification of images</a:t>
            </a:r>
          </a:p>
          <a:p>
            <a:pPr>
              <a:lnSpc>
                <a:spcPct val="90000"/>
              </a:lnSpc>
            </a:pPr>
            <a:endParaRPr lang="en-US" sz="1100" dirty="0" smtClean="0">
              <a:solidFill>
                <a:schemeClr val="bg1"/>
              </a:solidFill>
            </a:endParaRPr>
          </a:p>
          <a:p>
            <a:pPr>
              <a:lnSpc>
                <a:spcPct val="90000"/>
              </a:lnSpc>
            </a:pPr>
            <a:r>
              <a:rPr lang="en-US" sz="1100" b="1" dirty="0" smtClean="0">
                <a:solidFill>
                  <a:schemeClr val="bg1"/>
                </a:solidFill>
              </a:rPr>
              <a:t>Training: </a:t>
            </a:r>
            <a:r>
              <a:rPr lang="en-US" sz="1100" dirty="0" smtClean="0">
                <a:solidFill>
                  <a:schemeClr val="bg1"/>
                </a:solidFill>
              </a:rPr>
              <a:t>NVIDIA® DIGITS™ </a:t>
            </a:r>
            <a:r>
              <a:rPr lang="en-US" sz="1100" dirty="0" err="1" smtClean="0">
                <a:solidFill>
                  <a:schemeClr val="bg1"/>
                </a:solidFill>
              </a:rPr>
              <a:t>DevBox</a:t>
            </a:r>
            <a:endParaRPr lang="en-US" sz="1100" dirty="0" smtClean="0">
              <a:solidFill>
                <a:schemeClr val="bg1"/>
              </a:solidFill>
            </a:endParaRPr>
          </a:p>
          <a:p>
            <a:pPr>
              <a:lnSpc>
                <a:spcPct val="90000"/>
              </a:lnSpc>
            </a:pPr>
            <a:r>
              <a:rPr lang="en-US" sz="1100" b="1" dirty="0" smtClean="0">
                <a:solidFill>
                  <a:schemeClr val="bg1"/>
                </a:solidFill>
              </a:rPr>
              <a:t>Classification: </a:t>
            </a:r>
            <a:r>
              <a:rPr lang="en-US" sz="1100" dirty="0" smtClean="0">
                <a:solidFill>
                  <a:schemeClr val="bg1"/>
                </a:solidFill>
              </a:rPr>
              <a:t>Tesla-Accelerated NASA Pleiades Supercomputer (#13 LINPACK rating on TOP500 list)</a:t>
            </a:r>
          </a:p>
          <a:p>
            <a:pPr>
              <a:lnSpc>
                <a:spcPct val="90000"/>
              </a:lnSpc>
            </a:pPr>
            <a:endParaRPr lang="en-US" sz="1100" dirty="0" smtClean="0">
              <a:solidFill>
                <a:srgbClr val="76B900"/>
              </a:solidFill>
            </a:endParaRPr>
          </a:p>
          <a:p>
            <a:pPr>
              <a:lnSpc>
                <a:spcPct val="90000"/>
              </a:lnSpc>
            </a:pPr>
            <a:r>
              <a:rPr lang="en-US" sz="1100" b="1" dirty="0" smtClean="0">
                <a:solidFill>
                  <a:srgbClr val="76B900"/>
                </a:solidFill>
              </a:rPr>
              <a:t>IMPACT:</a:t>
            </a:r>
          </a:p>
          <a:p>
            <a:pPr>
              <a:lnSpc>
                <a:spcPct val="90000"/>
              </a:lnSpc>
            </a:pPr>
            <a:r>
              <a:rPr lang="en-US" sz="1100" dirty="0" smtClean="0">
                <a:solidFill>
                  <a:schemeClr val="bg1"/>
                </a:solidFill>
              </a:rPr>
              <a:t>Classifying land cover from satellite images to understand crop yields, climate (emissions from forest), surface vegetation type, urban towns and landscapes</a:t>
            </a:r>
          </a:p>
          <a:p>
            <a:endParaRPr lang="en-US" dirty="0" smtClean="0"/>
          </a:p>
          <a:p>
            <a:endParaRPr lang="en-US" dirty="0" smtClean="0"/>
          </a:p>
          <a:p>
            <a:r>
              <a:rPr lang="en-US" b="1" dirty="0" smtClean="0"/>
              <a:t>Oak</a:t>
            </a:r>
            <a:r>
              <a:rPr lang="en-US" b="1" baseline="0" dirty="0" smtClean="0"/>
              <a:t> Ridge</a:t>
            </a:r>
            <a:endParaRPr lang="en-US" b="1" dirty="0" smtClean="0"/>
          </a:p>
          <a:p>
            <a:endParaRPr lang="en-US" dirty="0" smtClean="0"/>
          </a:p>
          <a:p>
            <a:pPr>
              <a:lnSpc>
                <a:spcPct val="90000"/>
              </a:lnSpc>
            </a:pPr>
            <a:r>
              <a:rPr lang="en-US" sz="1100" b="1" dirty="0" smtClean="0">
                <a:solidFill>
                  <a:srgbClr val="76B900"/>
                </a:solidFill>
              </a:rPr>
              <a:t>PROBLEM:</a:t>
            </a:r>
          </a:p>
          <a:p>
            <a:pPr>
              <a:lnSpc>
                <a:spcPct val="90000"/>
              </a:lnSpc>
            </a:pPr>
            <a:r>
              <a:rPr lang="en-US" sz="1100" dirty="0" smtClean="0">
                <a:solidFill>
                  <a:schemeClr val="bg1"/>
                </a:solidFill>
              </a:rPr>
              <a:t>The World Wide Web has emerged as a powerful data source for epidemiological studies related to infectious disease surveillance. However, its potential for cancer-related epidemiological discoveries is largely unexplored. [Note: will get more info on “big dirty data”]</a:t>
            </a:r>
          </a:p>
          <a:p>
            <a:pPr>
              <a:lnSpc>
                <a:spcPct val="90000"/>
              </a:lnSpc>
            </a:pPr>
            <a:endParaRPr lang="en-US" sz="1100" b="1" dirty="0" smtClean="0">
              <a:solidFill>
                <a:schemeClr val="bg1"/>
              </a:solidFill>
            </a:endParaRPr>
          </a:p>
          <a:p>
            <a:pPr>
              <a:lnSpc>
                <a:spcPct val="90000"/>
              </a:lnSpc>
            </a:pPr>
            <a:r>
              <a:rPr lang="en-US" sz="1100" b="1" dirty="0" smtClean="0">
                <a:solidFill>
                  <a:srgbClr val="76B900"/>
                </a:solidFill>
              </a:rPr>
              <a:t>SOLUTION:</a:t>
            </a:r>
          </a:p>
          <a:p>
            <a:pPr>
              <a:lnSpc>
                <a:spcPct val="90000"/>
              </a:lnSpc>
            </a:pPr>
            <a:r>
              <a:rPr lang="en-US" sz="1100" dirty="0" err="1" smtClean="0">
                <a:solidFill>
                  <a:schemeClr val="bg1"/>
                </a:solidFill>
              </a:rPr>
              <a:t>Theano</a:t>
            </a:r>
            <a:r>
              <a:rPr lang="en-US" sz="1100" dirty="0" smtClean="0">
                <a:solidFill>
                  <a:schemeClr val="bg1"/>
                </a:solidFill>
              </a:rPr>
              <a:t> deep learning framework</a:t>
            </a:r>
          </a:p>
          <a:p>
            <a:pPr>
              <a:lnSpc>
                <a:spcPct val="90000"/>
              </a:lnSpc>
            </a:pPr>
            <a:r>
              <a:rPr lang="en-US" sz="1100" dirty="0" smtClean="0">
                <a:solidFill>
                  <a:schemeClr val="bg1"/>
                </a:solidFill>
              </a:rPr>
              <a:t>Tesla-Accelerated Titan Supercomputer at Oak Ridge National Laboratory</a:t>
            </a:r>
          </a:p>
          <a:p>
            <a:pPr>
              <a:lnSpc>
                <a:spcPct val="90000"/>
              </a:lnSpc>
            </a:pPr>
            <a:endParaRPr lang="en-US" sz="1100" dirty="0" smtClean="0">
              <a:solidFill>
                <a:schemeClr val="bg1"/>
              </a:solidFill>
            </a:endParaRPr>
          </a:p>
          <a:p>
            <a:pPr>
              <a:lnSpc>
                <a:spcPct val="90000"/>
              </a:lnSpc>
            </a:pPr>
            <a:r>
              <a:rPr lang="en-US" sz="1100" dirty="0" smtClean="0">
                <a:solidFill>
                  <a:schemeClr val="bg1"/>
                </a:solidFill>
              </a:rPr>
              <a:t>Using advanced web crawling and tailored information extraction procedures, the authors automatically collected and analyzed the text content of 79,394 online obituary articles published between 1998 and 2014.</a:t>
            </a:r>
          </a:p>
          <a:p>
            <a:pPr>
              <a:lnSpc>
                <a:spcPct val="90000"/>
              </a:lnSpc>
            </a:pPr>
            <a:endParaRPr lang="en-US" sz="1100" dirty="0" smtClean="0">
              <a:solidFill>
                <a:schemeClr val="bg1"/>
              </a:solidFill>
            </a:endParaRPr>
          </a:p>
          <a:p>
            <a:pPr>
              <a:lnSpc>
                <a:spcPct val="90000"/>
              </a:lnSpc>
            </a:pPr>
            <a:r>
              <a:rPr lang="en-US" sz="1100" dirty="0" smtClean="0">
                <a:solidFill>
                  <a:schemeClr val="bg1"/>
                </a:solidFill>
              </a:rPr>
              <a:t>With the derived information, the authors replicated a case control study design to investigate the association between parity (i.e., childbearing) and cancer risk</a:t>
            </a:r>
          </a:p>
          <a:p>
            <a:pPr>
              <a:lnSpc>
                <a:spcPct val="90000"/>
              </a:lnSpc>
            </a:pPr>
            <a:endParaRPr lang="en-US" sz="1100" dirty="0" smtClean="0">
              <a:solidFill>
                <a:srgbClr val="76B900"/>
              </a:solidFill>
            </a:endParaRPr>
          </a:p>
          <a:p>
            <a:pPr>
              <a:lnSpc>
                <a:spcPct val="90000"/>
              </a:lnSpc>
            </a:pPr>
            <a:r>
              <a:rPr lang="en-US" sz="1100" b="1" dirty="0" smtClean="0">
                <a:solidFill>
                  <a:srgbClr val="76B900"/>
                </a:solidFill>
              </a:rPr>
              <a:t>IMPACT:</a:t>
            </a:r>
          </a:p>
          <a:p>
            <a:pPr>
              <a:lnSpc>
                <a:spcPct val="90000"/>
              </a:lnSpc>
            </a:pPr>
            <a:r>
              <a:rPr lang="en-US" sz="1100" dirty="0" smtClean="0">
                <a:solidFill>
                  <a:schemeClr val="bg1"/>
                </a:solidFill>
              </a:rPr>
              <a:t>Parity was found to be associated with a significantly reduced risk of breast cancer, pancreatic cancer, colon cancer, and ovarian cancer.</a:t>
            </a:r>
          </a:p>
          <a:p>
            <a:pPr>
              <a:lnSpc>
                <a:spcPct val="90000"/>
              </a:lnSpc>
            </a:pPr>
            <a:endParaRPr lang="en-US" sz="1100" dirty="0" smtClean="0">
              <a:solidFill>
                <a:schemeClr val="bg1"/>
              </a:solidFill>
            </a:endParaRPr>
          </a:p>
          <a:p>
            <a:pPr>
              <a:lnSpc>
                <a:spcPct val="90000"/>
              </a:lnSpc>
            </a:pPr>
            <a:r>
              <a:rPr lang="en-US" sz="1100" dirty="0" smtClean="0">
                <a:solidFill>
                  <a:schemeClr val="bg1"/>
                </a:solidFill>
              </a:rPr>
              <a:t>This large web-mining study on parity and cancer risk produced findings very similar to those reported with traditional observational studies. It may be used as a promising strategy to generate study hypotheses for guiding and prioritizing future epidemiological studies.</a:t>
            </a:r>
          </a:p>
          <a:p>
            <a:pPr>
              <a:lnSpc>
                <a:spcPct val="90000"/>
              </a:lnSpc>
            </a:pPr>
            <a:endParaRPr lang="en-US" sz="1100" dirty="0" smtClean="0">
              <a:solidFill>
                <a:schemeClr val="bg1"/>
              </a:solidFill>
            </a:endParaRPr>
          </a:p>
          <a:p>
            <a:pPr>
              <a:lnSpc>
                <a:spcPct val="90000"/>
              </a:lnSpc>
            </a:pPr>
            <a:endParaRPr lang="en-US" sz="1100" b="1" dirty="0" smtClean="0">
              <a:solidFill>
                <a:schemeClr val="bg1"/>
              </a:solidFill>
            </a:endParaRPr>
          </a:p>
          <a:p>
            <a:pPr>
              <a:lnSpc>
                <a:spcPct val="90000"/>
              </a:lnSpc>
            </a:pPr>
            <a:r>
              <a:rPr lang="en-US" sz="1100" b="1" dirty="0" smtClean="0">
                <a:solidFill>
                  <a:schemeClr val="bg1"/>
                </a:solidFill>
              </a:rPr>
              <a:t>Children’s Hospital</a:t>
            </a:r>
          </a:p>
          <a:p>
            <a:pPr>
              <a:lnSpc>
                <a:spcPct val="90000"/>
              </a:lnSpc>
            </a:pPr>
            <a:endParaRPr lang="en-US" sz="1100" dirty="0" smtClean="0">
              <a:solidFill>
                <a:schemeClr val="bg1"/>
              </a:solidFill>
            </a:endParaRPr>
          </a:p>
          <a:p>
            <a:pPr>
              <a:lnSpc>
                <a:spcPct val="90000"/>
              </a:lnSpc>
            </a:pPr>
            <a:r>
              <a:rPr lang="en-US" sz="1100" b="1" dirty="0" smtClean="0">
                <a:solidFill>
                  <a:schemeClr val="bg1"/>
                </a:solidFill>
              </a:rPr>
              <a:t>Problem: </a:t>
            </a:r>
            <a:r>
              <a:rPr lang="en-US" sz="1100" dirty="0" smtClean="0">
                <a:solidFill>
                  <a:schemeClr val="bg1"/>
                </a:solidFill>
              </a:rPr>
              <a:t>Children</a:t>
            </a:r>
            <a:r>
              <a:rPr lang="en-US" sz="1100" baseline="0" dirty="0" smtClean="0">
                <a:solidFill>
                  <a:schemeClr val="bg1"/>
                </a:solidFill>
              </a:rPr>
              <a:t> </a:t>
            </a:r>
            <a:r>
              <a:rPr lang="en-US" sz="1100" kern="1200" dirty="0" smtClean="0">
                <a:solidFill>
                  <a:schemeClr val="tx1"/>
                </a:solidFill>
                <a:latin typeface="Trebuchet MS" pitchFamily="34" charset="0"/>
                <a:ea typeface="+mn-ea"/>
                <a:cs typeface="+mn-cs"/>
              </a:rPr>
              <a:t>arrive with complex, often chronic conditions, including respiratory illnesses, trauma, post-surgical care issues, sepsis and other infections. Many come as emergency cases.  Need to find the best drug treatment for them</a:t>
            </a:r>
          </a:p>
          <a:p>
            <a:pPr>
              <a:lnSpc>
                <a:spcPct val="90000"/>
              </a:lnSpc>
            </a:pPr>
            <a:endParaRPr lang="en-US" sz="1100" kern="1200" dirty="0" smtClean="0">
              <a:solidFill>
                <a:schemeClr val="tx1"/>
              </a:solidFill>
              <a:latin typeface="Trebuchet MS" pitchFamily="34" charset="0"/>
              <a:ea typeface="+mn-ea"/>
              <a:cs typeface="+mn-cs"/>
            </a:endParaRPr>
          </a:p>
          <a:p>
            <a:pPr>
              <a:lnSpc>
                <a:spcPct val="90000"/>
              </a:lnSpc>
            </a:pPr>
            <a:r>
              <a:rPr lang="en-US" sz="1100" kern="1200" dirty="0" smtClean="0">
                <a:solidFill>
                  <a:schemeClr val="tx1"/>
                </a:solidFill>
                <a:latin typeface="Trebuchet MS" pitchFamily="34" charset="0"/>
                <a:ea typeface="+mn-ea"/>
                <a:cs typeface="+mn-cs"/>
              </a:rPr>
              <a:t>Solution: Learn from decades worth of health records, 13,000 records,  from the pediatric ICU.</a:t>
            </a:r>
            <a:r>
              <a:rPr lang="en-US" sz="1100" kern="1200" baseline="0" dirty="0" smtClean="0">
                <a:solidFill>
                  <a:schemeClr val="tx1"/>
                </a:solidFill>
                <a:latin typeface="Trebuchet MS" pitchFamily="34" charset="0"/>
                <a:ea typeface="+mn-ea"/>
                <a:cs typeface="+mn-cs"/>
              </a:rPr>
              <a:t>  Learn about interactions of treatments with patient’s vitals, heart rates, blood pressure.   Predict survival rate.  </a:t>
            </a:r>
            <a:endParaRPr lang="en-US" sz="1100" kern="1200" dirty="0" smtClean="0">
              <a:solidFill>
                <a:schemeClr val="tx1"/>
              </a:solidFill>
              <a:latin typeface="Trebuchet MS" pitchFamily="34" charset="0"/>
              <a:ea typeface="+mn-ea"/>
              <a:cs typeface="+mn-cs"/>
            </a:endParaRPr>
          </a:p>
          <a:p>
            <a:pPr>
              <a:lnSpc>
                <a:spcPct val="90000"/>
              </a:lnSpc>
            </a:pPr>
            <a:endParaRPr lang="en-US" sz="1100" dirty="0" smtClean="0">
              <a:solidFill>
                <a:schemeClr val="bg1"/>
              </a:solidFill>
            </a:endParaRPr>
          </a:p>
          <a:p>
            <a:pPr>
              <a:lnSpc>
                <a:spcPct val="90000"/>
              </a:lnSpc>
            </a:pPr>
            <a:endParaRPr lang="en-US" sz="11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133256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latin typeface="Trebuchet MS" pitchFamily="34" charset="0"/>
                <a:ea typeface="+mn-ea"/>
                <a:cs typeface="+mn-cs"/>
              </a:rPr>
              <a:t>Lots of noise about AI at the show.  Why GPUs</a:t>
            </a:r>
            <a:r>
              <a:rPr lang="en-US" sz="1100" kern="1200" baseline="0" dirty="0" smtClean="0">
                <a:solidFill>
                  <a:schemeClr val="tx1"/>
                </a:solidFill>
                <a:latin typeface="Trebuchet MS" pitchFamily="34" charset="0"/>
                <a:ea typeface="+mn-ea"/>
                <a:cs typeface="+mn-cs"/>
              </a:rPr>
              <a:t> for AI? </a:t>
            </a:r>
          </a:p>
          <a:p>
            <a:endParaRPr lang="en-US" sz="1100" kern="1200" baseline="0" dirty="0" smtClean="0">
              <a:solidFill>
                <a:schemeClr val="tx1"/>
              </a:solidFill>
              <a:latin typeface="Trebuchet MS" pitchFamily="34" charset="0"/>
              <a:ea typeface="+mn-ea"/>
              <a:cs typeface="+mn-cs"/>
            </a:endParaRPr>
          </a:p>
          <a:p>
            <a:r>
              <a:rPr lang="en-US" sz="1100" kern="1200" dirty="0" smtClean="0">
                <a:solidFill>
                  <a:schemeClr val="tx1"/>
                </a:solidFill>
                <a:latin typeface="Trebuchet MS" pitchFamily="34" charset="0"/>
                <a:ea typeface="+mn-ea"/>
                <a:cs typeface="+mn-cs"/>
              </a:rPr>
              <a:t>GPU makes deep learning practical</a:t>
            </a:r>
            <a:r>
              <a:rPr lang="en-US" sz="1100" kern="1200" baseline="0" dirty="0" smtClean="0">
                <a:solidFill>
                  <a:schemeClr val="tx1"/>
                </a:solidFill>
                <a:latin typeface="Trebuchet MS" pitchFamily="34" charset="0"/>
                <a:ea typeface="+mn-ea"/>
                <a:cs typeface="+mn-cs"/>
              </a:rPr>
              <a:t> because we bring massive performance of AI to the masses.  </a:t>
            </a:r>
            <a:endParaRPr lang="en-US" sz="1100" kern="1200" dirty="0" smtClean="0">
              <a:solidFill>
                <a:schemeClr val="tx1"/>
              </a:solidFill>
              <a:latin typeface="Trebuchet MS" pitchFamily="34" charset="0"/>
              <a:ea typeface="+mn-ea"/>
              <a:cs typeface="+mn-cs"/>
            </a:endParaRPr>
          </a:p>
          <a:p>
            <a:pPr marL="628650" lvl="1" indent="-171450">
              <a:buFont typeface="Arial" charset="0"/>
              <a:buChar char="•"/>
            </a:pPr>
            <a:r>
              <a:rPr lang="en-US" sz="1100" kern="1200" dirty="0" smtClean="0">
                <a:solidFill>
                  <a:schemeClr val="tx1"/>
                </a:solidFill>
                <a:latin typeface="Trebuchet MS" pitchFamily="34" charset="0"/>
                <a:ea typeface="+mn-ea"/>
                <a:cs typeface="+mn-cs"/>
              </a:rPr>
              <a:t>The</a:t>
            </a:r>
            <a:r>
              <a:rPr lang="en-US" sz="1100" kern="1200" baseline="0" dirty="0" smtClean="0">
                <a:solidFill>
                  <a:schemeClr val="tx1"/>
                </a:solidFill>
                <a:latin typeface="Trebuchet MS" pitchFamily="34" charset="0"/>
                <a:ea typeface="+mn-ea"/>
                <a:cs typeface="+mn-cs"/>
              </a:rPr>
              <a:t> pace at which we deliver innovation is astounding.  1x to 60x in 3 years.  SW + HW.  </a:t>
            </a:r>
          </a:p>
          <a:p>
            <a:pPr marL="628650" lvl="1" indent="-171450">
              <a:buFont typeface="Arial" charset="0"/>
              <a:buChar char="•"/>
            </a:pPr>
            <a:r>
              <a:rPr lang="en-US" sz="1100" kern="1200" baseline="0" dirty="0" smtClean="0">
                <a:solidFill>
                  <a:schemeClr val="tx1"/>
                </a:solidFill>
                <a:latin typeface="Trebuchet MS" pitchFamily="34" charset="0"/>
                <a:ea typeface="+mn-ea"/>
                <a:cs typeface="+mn-cs"/>
              </a:rPr>
              <a:t>Rate is super-Moore’s law.  With Moore’s law, it would take us into 2020 or later to get this performance.  </a:t>
            </a:r>
            <a:endParaRPr lang="en-US" sz="1100" kern="1200" dirty="0" smtClean="0">
              <a:solidFill>
                <a:schemeClr val="tx1"/>
              </a:solidFill>
              <a:latin typeface="Trebuchet MS" pitchFamily="34" charset="0"/>
              <a:ea typeface="+mn-ea"/>
              <a:cs typeface="+mn-cs"/>
            </a:endParaRPr>
          </a:p>
          <a:p>
            <a:endParaRPr lang="en-US" sz="1100" kern="1200" dirty="0" smtClean="0">
              <a:solidFill>
                <a:schemeClr val="tx1"/>
              </a:solidFill>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06350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2757305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781288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Trebuchet MS" pitchFamily="34" charset="0"/>
                <a:ea typeface="+mn-ea"/>
                <a:cs typeface="+mn-cs"/>
              </a:rPr>
              <a:t>IndeX enables scientists to analyze the entire data in real-time by enabling interactively visualize data of any size.  </a:t>
            </a:r>
          </a:p>
          <a:p>
            <a:r>
              <a:rPr lang="en-US" sz="1100" kern="1200" dirty="0" smtClean="0">
                <a:solidFill>
                  <a:schemeClr val="tx1"/>
                </a:solidFill>
                <a:effectLst/>
                <a:latin typeface="Trebuchet MS" pitchFamily="34" charset="0"/>
                <a:ea typeface="+mn-ea"/>
                <a:cs typeface="+mn-cs"/>
              </a:rPr>
              <a:t> </a:t>
            </a:r>
          </a:p>
          <a:p>
            <a:r>
              <a:rPr lang="en-US" sz="1100" kern="1200" dirty="0" smtClean="0">
                <a:solidFill>
                  <a:schemeClr val="tx1"/>
                </a:solidFill>
                <a:effectLst/>
                <a:latin typeface="Trebuchet MS" pitchFamily="34" charset="0"/>
                <a:ea typeface="+mn-ea"/>
                <a:cs typeface="+mn-cs"/>
              </a:rPr>
              <a:t>With the entire data in sight, scientists can quickly converge on the most interesting data for further analysis, resulting in faster time to discovery.  </a:t>
            </a:r>
          </a:p>
          <a:p>
            <a:r>
              <a:rPr lang="en-US" sz="1100" kern="1200" dirty="0" smtClean="0">
                <a:solidFill>
                  <a:schemeClr val="tx1"/>
                </a:solidFill>
                <a:effectLst/>
                <a:latin typeface="Trebuchet MS" pitchFamily="34" charset="0"/>
                <a:ea typeface="+mn-ea"/>
                <a:cs typeface="+mn-cs"/>
              </a:rPr>
              <a:t> </a:t>
            </a:r>
          </a:p>
          <a:p>
            <a:r>
              <a:rPr lang="en-US" sz="1100" kern="1200" dirty="0" smtClean="0">
                <a:solidFill>
                  <a:schemeClr val="tx1"/>
                </a:solidFill>
                <a:effectLst/>
                <a:latin typeface="Trebuchet MS" pitchFamily="34" charset="0"/>
                <a:ea typeface="+mn-ea"/>
                <a:cs typeface="+mn-cs"/>
              </a:rPr>
              <a:t>No volume visualization tool exists today that allows scientists to interact with data of any size in real-time.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1064673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pPr>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166317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720450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720450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at an important</a:t>
            </a:r>
            <a:r>
              <a:rPr lang="en-US" baseline="0" dirty="0" smtClean="0"/>
              <a:t> juncture in HPC, where the future is being defined today. </a:t>
            </a:r>
          </a:p>
          <a:p>
            <a:endParaRPr lang="en-US" baseline="0" dirty="0" smtClean="0"/>
          </a:p>
          <a:p>
            <a:r>
              <a:rPr lang="en-US" baseline="0" dirty="0" smtClean="0"/>
              <a:t>Two visions for the future of HPC, the path to Exascale.  One vision is self-hosted CPU-only approach.  </a:t>
            </a:r>
          </a:p>
          <a:p>
            <a:endParaRPr lang="en-US" baseline="0" dirty="0" smtClean="0"/>
          </a:p>
          <a:p>
            <a:r>
              <a:rPr lang="en-US" baseline="0" dirty="0" smtClean="0"/>
              <a:t>Other vision is accelerated computing, where CPU and accelerators work together to leverage Amdahl’s Law for performance. </a:t>
            </a:r>
          </a:p>
          <a:p>
            <a:endParaRPr lang="en-US" baseline="0" dirty="0" smtClean="0"/>
          </a:p>
          <a:p>
            <a:r>
              <a:rPr lang="en-US" baseline="0" dirty="0" smtClean="0"/>
              <a:t>They are two very different visions.  We believe accelerated computing is the path forward and will explain why.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375827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those 10 years, we’ve built a platform that can’t be built</a:t>
            </a:r>
            <a:r>
              <a:rPr lang="en-US" baseline="0" dirty="0" smtClean="0"/>
              <a:t> over night, or by a single company. commitment, time, and community. After 10 years, accelerated computing is singularly the most important platform for HPC.   </a:t>
            </a:r>
          </a:p>
          <a:p>
            <a:endParaRPr lang="en-US" dirty="0" smtClean="0"/>
          </a:p>
          <a:p>
            <a:r>
              <a:rPr lang="en-US" dirty="0" smtClean="0"/>
              <a:t>Apps:</a:t>
            </a:r>
            <a:r>
              <a:rPr lang="en-US" baseline="0" dirty="0" smtClean="0"/>
              <a:t> Majority of apps are now accelerated.  Every HPC center can enjoy the benefits of GPUs. </a:t>
            </a:r>
          </a:p>
          <a:p>
            <a:r>
              <a:rPr lang="en-US" baseline="0" dirty="0" smtClean="0"/>
              <a:t>Developers: Driven by the world’s largest ecosystem of HPC developers.  4x growth.  Why?  CUDA and OpenACC uniquely provide simple way to get performance for parallel arch’s. </a:t>
            </a:r>
          </a:p>
          <a:p>
            <a:r>
              <a:rPr lang="en-US" baseline="0" dirty="0" smtClean="0"/>
              <a:t>DL: All frameworks optimized for GPUs</a:t>
            </a:r>
            <a:endParaRPr lang="en-US"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1432016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major problem in HPC</a:t>
            </a:r>
            <a:r>
              <a:rPr lang="en-US" baseline="0" dirty="0" smtClean="0"/>
              <a:t> today, that no one seems to talk about.  </a:t>
            </a:r>
          </a:p>
          <a:p>
            <a:pPr marL="628650" lvl="1" indent="-171450">
              <a:buFont typeface="Arial" charset="0"/>
              <a:buChar char="•"/>
            </a:pPr>
            <a:r>
              <a:rPr lang="en-US" baseline="0" dirty="0" smtClean="0"/>
              <a:t>2 out of 3 scientists aren’t getting the essential tool they need to do their science. </a:t>
            </a:r>
          </a:p>
          <a:p>
            <a:pPr marL="628650" lvl="1" indent="-171450">
              <a:buFont typeface="Arial" charset="0"/>
              <a:buChar char="•"/>
            </a:pPr>
            <a:r>
              <a:rPr lang="en-US" baseline="0" dirty="0" smtClean="0"/>
              <a:t>Computing is one of three pillars of science today, along with theory and experimentation</a:t>
            </a:r>
          </a:p>
          <a:p>
            <a:pPr marL="628650" lvl="1" indent="-171450">
              <a:buFont typeface="Arial" charset="0"/>
              <a:buChar char="•"/>
            </a:pPr>
            <a:r>
              <a:rPr lang="en-US" baseline="0" dirty="0" smtClean="0"/>
              <a:t>But there isn’t enough computing resources to meet all the demand of scientists. </a:t>
            </a:r>
          </a:p>
          <a:p>
            <a:pPr marL="628650" lvl="1" indent="-171450">
              <a:buFont typeface="Arial" charset="0"/>
              <a:buChar char="•"/>
            </a:pPr>
            <a:r>
              <a:rPr lang="en-US" baseline="0" dirty="0" smtClean="0"/>
              <a:t>NSF data shows &gt;350B core hours were requested.  But only 150B core hours are available.  </a:t>
            </a:r>
          </a:p>
          <a:p>
            <a:pPr marL="628650" lvl="1" indent="-171450">
              <a:buFont typeface="Arial" charset="0"/>
              <a:buChar char="•"/>
            </a:pPr>
            <a:r>
              <a:rPr lang="en-US" baseline="0" dirty="0" smtClean="0"/>
              <a:t>Most of these systems are traditional CPU-only systems.  TACC Stampede, SDSC Comet, LSU </a:t>
            </a:r>
            <a:r>
              <a:rPr lang="en-US" baseline="0" dirty="0" err="1" smtClean="0"/>
              <a:t>SuperMIC</a:t>
            </a:r>
            <a:endParaRPr lang="en-US" baseline="0" dirty="0" smtClean="0"/>
          </a:p>
          <a:p>
            <a:pPr marL="628650" lvl="1" indent="-171450">
              <a:buFont typeface="Arial" charset="0"/>
              <a:buChar char="•"/>
            </a:pPr>
            <a:r>
              <a:rPr lang="en-US" baseline="0" dirty="0" smtClean="0"/>
              <a:t>Problem getting worse</a:t>
            </a:r>
          </a:p>
          <a:p>
            <a:pPr marL="628650" lvl="1" indent="-171450">
              <a:buFont typeface="Arial" charset="0"/>
              <a:buChar char="•"/>
            </a:pPr>
            <a:r>
              <a:rPr lang="en-US" baseline="0" dirty="0" smtClean="0"/>
              <a:t>Existing approach to HPC is just not keeping up. </a:t>
            </a:r>
          </a:p>
          <a:p>
            <a:pPr marL="628650" lvl="1" indent="-171450">
              <a:buFont typeface="Arial" charset="0"/>
              <a:buChar char="•"/>
            </a:pPr>
            <a:r>
              <a:rPr lang="en-US" baseline="0" dirty="0" smtClean="0"/>
              <a:t>Data center throughput is the most important thing for HPC today</a:t>
            </a:r>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243833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There’s always been two approaches to HPC: weak nodes and strong nodes.  Weak nodes = CPU only.  Strong nodes = accelerated.  </a:t>
            </a:r>
          </a:p>
          <a:p>
            <a:endParaRPr lang="en-US" baseline="0" dirty="0" smtClean="0"/>
          </a:p>
          <a:p>
            <a:r>
              <a:rPr lang="en-US" baseline="0" dirty="0" smtClean="0"/>
              <a:t>Weak nodes = relatively low performance nodes interconnected with cables, networking switches, etc.  To get high perf, need a lot of nodes.</a:t>
            </a:r>
          </a:p>
          <a:p>
            <a:endParaRPr lang="en-US" baseline="0" dirty="0" smtClean="0"/>
          </a:p>
          <a:p>
            <a:r>
              <a:rPr lang="en-US" baseline="0" dirty="0" smtClean="0"/>
              <a:t>Strong nodes = take as much performance into a single node.  Reduce the overhead of cables, </a:t>
            </a:r>
            <a:r>
              <a:rPr lang="en-US" baseline="0" dirty="0" err="1" smtClean="0"/>
              <a:t>etnworking</a:t>
            </a:r>
            <a:r>
              <a:rPr lang="en-US" baseline="0" dirty="0" smtClean="0"/>
              <a:t> etc. </a:t>
            </a:r>
          </a:p>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1137836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it shows is the way</a:t>
            </a:r>
            <a:r>
              <a:rPr lang="en-US" baseline="0" dirty="0" smtClean="0"/>
              <a:t> HPC has been doing computing is simply not working.  And it’s not working in two ways.</a:t>
            </a:r>
          </a:p>
          <a:p>
            <a:endParaRPr lang="en-US" baseline="0" dirty="0" smtClean="0"/>
          </a:p>
          <a:p>
            <a:pPr marL="228600" indent="-228600">
              <a:buAutoNum type="arabicPeriod"/>
            </a:pPr>
            <a:r>
              <a:rPr lang="en-US" baseline="0" dirty="0" smtClean="0"/>
              <a:t>Not enough of the budget is spent on the thing that matters the most, on compute.  </a:t>
            </a:r>
          </a:p>
          <a:p>
            <a:pPr marL="0" indent="0">
              <a:buNone/>
            </a:pPr>
            <a:endParaRPr lang="en-US" baseline="0" dirty="0" smtClean="0"/>
          </a:p>
          <a:p>
            <a:pPr marL="0" indent="0">
              <a:buNone/>
            </a:pPr>
            <a:r>
              <a:rPr lang="en-US" baseline="0" dirty="0" smtClean="0"/>
              <a:t>The pie chart on the left from Microsoft paper on datacenter costs, referenced in this slide it shows the breakup of datacenter costs. The blue slice is compute while the grey is non compute or in other words overheads. </a:t>
            </a:r>
            <a:r>
              <a:rPr lang="en-US" b="1" baseline="0" dirty="0" smtClean="0"/>
              <a:t>For every $ spent on compute, $1.50 is spent on overhead.  </a:t>
            </a:r>
          </a:p>
          <a:p>
            <a:pPr marL="228600" indent="-228600">
              <a:buAutoNum type="arabicPeriod"/>
            </a:pPr>
            <a:endParaRPr lang="en-US" baseline="0" dirty="0" smtClean="0"/>
          </a:p>
          <a:p>
            <a:pPr marL="228600" indent="-228600">
              <a:buAutoNum type="arabicPeriod"/>
            </a:pPr>
            <a:r>
              <a:rPr lang="en-US" baseline="0" dirty="0" smtClean="0"/>
              <a:t>Other is that even for nodes that are deployed, users are not getting efficient use of their allocation.  </a:t>
            </a:r>
          </a:p>
          <a:p>
            <a:pPr marL="228600" indent="-228600">
              <a:buAutoNum type="arabicPeriod"/>
            </a:pPr>
            <a:endParaRPr lang="en-US" baseline="0" dirty="0" smtClean="0"/>
          </a:p>
          <a:p>
            <a:pPr marL="0" indent="0">
              <a:buNone/>
            </a:pPr>
            <a:r>
              <a:rPr lang="en-US" baseline="0" dirty="0" smtClean="0"/>
              <a:t>The chart on the right represents a typical performance of any HPC app in this case it is Amber. The performance tapers off and adding more nodes does not give proportionate boost in performance. </a:t>
            </a:r>
            <a:r>
              <a:rPr lang="en-US" b="1" baseline="0" dirty="0" smtClean="0"/>
              <a:t>This leads to users asking for more compute resources just to cover the inefficiencies.  </a:t>
            </a:r>
            <a:endParaRPr lang="en-US" b="1"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925461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why </a:t>
            </a:r>
            <a:r>
              <a:rPr lang="en-US" baseline="0" dirty="0" smtClean="0"/>
              <a:t>we’re introducing a new GPU.  Tesla P100 for PCIe based servers. </a:t>
            </a:r>
          </a:p>
          <a:p>
            <a:r>
              <a:rPr lang="en-US" baseline="0" dirty="0" smtClean="0"/>
              <a:t>It’s designed to boost data center throughput for HPC and to dramatically save money. </a:t>
            </a:r>
          </a:p>
          <a:p>
            <a:endParaRPr lang="en-US" baseline="0" dirty="0" smtClean="0"/>
          </a:p>
          <a:p>
            <a:r>
              <a:rPr lang="en-US" sz="1100" kern="1200" dirty="0" smtClean="0">
                <a:solidFill>
                  <a:schemeClr val="tx1"/>
                </a:solidFill>
                <a:effectLst/>
                <a:latin typeface="Trebuchet MS" pitchFamily="34" charset="0"/>
                <a:ea typeface="+mn-ea"/>
                <a:cs typeface="+mn-cs"/>
              </a:rPr>
              <a:t>New NVIDIA Pascal Architecture</a:t>
            </a:r>
            <a:r>
              <a:rPr lang="en-US" sz="1100" kern="1200" baseline="0" dirty="0" smtClean="0">
                <a:solidFill>
                  <a:schemeClr val="tx1"/>
                </a:solidFill>
                <a:effectLst/>
                <a:latin typeface="Trebuchet MS" pitchFamily="34" charset="0"/>
                <a:ea typeface="+mn-ea"/>
                <a:cs typeface="+mn-cs"/>
              </a:rPr>
              <a:t> which enables P100 to d</a:t>
            </a:r>
            <a:r>
              <a:rPr lang="en-US" sz="1100" kern="1200" dirty="0" smtClean="0">
                <a:solidFill>
                  <a:schemeClr val="tx1"/>
                </a:solidFill>
                <a:effectLst/>
                <a:latin typeface="Trebuchet MS" pitchFamily="34" charset="0"/>
                <a:ea typeface="+mn-ea"/>
                <a:cs typeface="+mn-cs"/>
              </a:rPr>
              <a:t>elivering 4.7 and 9.3 </a:t>
            </a:r>
            <a:r>
              <a:rPr lang="en-US" sz="1100" kern="1200" dirty="0" err="1" smtClean="0">
                <a:solidFill>
                  <a:schemeClr val="tx1"/>
                </a:solidFill>
                <a:effectLst/>
                <a:latin typeface="Trebuchet MS" pitchFamily="34" charset="0"/>
                <a:ea typeface="+mn-ea"/>
                <a:cs typeface="+mn-cs"/>
              </a:rPr>
              <a:t>TeraFLOPS</a:t>
            </a:r>
            <a:r>
              <a:rPr lang="en-US" sz="1100" kern="1200" dirty="0" smtClean="0">
                <a:solidFill>
                  <a:schemeClr val="tx1"/>
                </a:solidFill>
                <a:effectLst/>
                <a:latin typeface="Trebuchet MS" pitchFamily="34" charset="0"/>
                <a:ea typeface="+mn-ea"/>
                <a:cs typeface="+mn-cs"/>
              </a:rPr>
              <a:t> of double and single precision for HPC</a:t>
            </a:r>
            <a:r>
              <a:rPr lang="en-US" dirty="0" smtClean="0">
                <a:effectLst/>
              </a:rPr>
              <a:t> .</a:t>
            </a:r>
            <a:endParaRPr lang="en-US" baseline="0" dirty="0" smtClean="0">
              <a:effectLst/>
            </a:endParaRP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chip on wafer on substrate HBM2 memory </a:t>
            </a:r>
            <a:r>
              <a:rPr lang="en-US" sz="1100" kern="1200" baseline="0" dirty="0" smtClean="0">
                <a:solidFill>
                  <a:schemeClr val="tx1"/>
                </a:solidFill>
                <a:effectLst/>
                <a:latin typeface="Trebuchet MS" pitchFamily="34" charset="0"/>
                <a:ea typeface="+mn-ea"/>
                <a:cs typeface="+mn-cs"/>
              </a:rPr>
              <a:t>u</a:t>
            </a:r>
            <a:r>
              <a:rPr lang="en-US" sz="1100" kern="1200" dirty="0" smtClean="0">
                <a:solidFill>
                  <a:schemeClr val="tx1"/>
                </a:solidFill>
                <a:effectLst/>
                <a:latin typeface="Trebuchet MS" pitchFamily="34" charset="0"/>
                <a:ea typeface="+mn-ea"/>
                <a:cs typeface="+mn-cs"/>
              </a:rPr>
              <a:t>nifies data and compute into single package for up to 3X memory bandwidth over prior-generation solution</a:t>
            </a:r>
          </a:p>
          <a:p>
            <a:endParaRPr lang="en-US" baseline="0" dirty="0" smtClean="0"/>
          </a:p>
          <a:p>
            <a:r>
              <a:rPr lang="en-US" baseline="0" dirty="0" smtClean="0"/>
              <a:t>Page migration engine that </a:t>
            </a:r>
            <a:r>
              <a:rPr lang="en-US" sz="1100" kern="1200" baseline="0" dirty="0" smtClean="0">
                <a:solidFill>
                  <a:schemeClr val="tx1"/>
                </a:solidFill>
                <a:effectLst/>
                <a:latin typeface="Trebuchet MS" pitchFamily="34" charset="0"/>
                <a:ea typeface="+mn-ea"/>
                <a:cs typeface="+mn-cs"/>
              </a:rPr>
              <a:t>s</a:t>
            </a:r>
            <a:r>
              <a:rPr lang="en-US" sz="1100" kern="1200" dirty="0" smtClean="0">
                <a:solidFill>
                  <a:schemeClr val="tx1"/>
                </a:solidFill>
                <a:effectLst/>
                <a:latin typeface="Trebuchet MS" pitchFamily="34" charset="0"/>
                <a:ea typeface="+mn-ea"/>
                <a:cs typeface="+mn-cs"/>
              </a:rPr>
              <a:t>implifies parallel programming and enables datasets to go beyond the physical limits of GPU memory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3718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P100 is a massive performance jump across HPC and DL workloads</a:t>
            </a:r>
            <a:r>
              <a:rPr lang="en-US" baseline="0" dirty="0" smtClean="0"/>
              <a:t>, up to 27x performance compared to a CPU node. This chart compares the performance of various DL and HPC applications over a dual socket </a:t>
            </a:r>
            <a:r>
              <a:rPr lang="en-US" baseline="0" dirty="0" err="1" smtClean="0"/>
              <a:t>Broadwell</a:t>
            </a:r>
            <a:r>
              <a:rPr lang="en-US" baseline="0" dirty="0" smtClean="0"/>
              <a:t> CPU node</a:t>
            </a:r>
          </a:p>
          <a:p>
            <a:endParaRPr lang="en-US" dirty="0" smtClean="0"/>
          </a:p>
          <a:p>
            <a:r>
              <a:rPr lang="en-US" dirty="0" smtClean="0"/>
              <a:t>K80</a:t>
            </a:r>
            <a:r>
              <a:rPr lang="en-US" baseline="0" dirty="0" smtClean="0"/>
              <a:t> was the previous flagship product for HPC, in some cases, such as VASP, AMBER P100 delivers 2x perf boost over K80’s.  For DL, P100 delivers almost 3x boost over K80’s.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Remember that K80 has 2 discrete </a:t>
            </a:r>
            <a:r>
              <a:rPr lang="en-US" baseline="0" dirty="0" err="1" smtClean="0"/>
              <a:t>Kepler</a:t>
            </a:r>
            <a:r>
              <a:rPr lang="en-US" baseline="0" dirty="0" smtClean="0"/>
              <a:t> GPUs on the same board.  And across the board, two P100 GPUs beat two K80 GPUs (or four discrete </a:t>
            </a:r>
            <a:r>
              <a:rPr lang="en-US" baseline="0" dirty="0" err="1" smtClean="0"/>
              <a:t>Kepler</a:t>
            </a:r>
            <a:r>
              <a:rPr lang="en-US" baseline="0" dirty="0" smtClean="0"/>
              <a:t> GPUs).  </a:t>
            </a:r>
          </a:p>
          <a:p>
            <a:endParaRPr lang="en-US" baseline="0" dirty="0" smtClean="0"/>
          </a:p>
          <a:p>
            <a:r>
              <a:rPr lang="en-US" baseline="0" dirty="0" smtClean="0"/>
              <a:t>That’s tremendous value!  </a:t>
            </a:r>
          </a:p>
          <a:p>
            <a:endParaRPr lang="en-US" baseline="0" dirty="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104760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Trebuchet MS" pitchFamily="34" charset="0"/>
                <a:ea typeface="+mn-ea"/>
                <a:cs typeface="+mn-cs"/>
              </a:rPr>
              <a:t>We talking</a:t>
            </a:r>
            <a:r>
              <a:rPr lang="en-US" sz="1100" kern="1200" baseline="0" dirty="0" smtClean="0">
                <a:solidFill>
                  <a:schemeClr val="tx1"/>
                </a:solidFill>
                <a:latin typeface="Trebuchet MS" pitchFamily="34" charset="0"/>
                <a:ea typeface="+mn-ea"/>
                <a:cs typeface="+mn-cs"/>
              </a:rPr>
              <a:t> about the 2 inefficiencies with weak nodes lets look at how strong nodes address the scaling.</a:t>
            </a:r>
            <a:endParaRPr lang="en-US" sz="1100" kern="1200" dirty="0" smtClean="0">
              <a:solidFill>
                <a:schemeClr val="tx1"/>
              </a:solidFill>
              <a:latin typeface="Trebuchet MS"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kern="1200" dirty="0" smtClean="0">
              <a:solidFill>
                <a:schemeClr val="tx1"/>
              </a:solidFill>
              <a:latin typeface="Trebuchet MS"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Trebuchet MS" pitchFamily="34" charset="0"/>
                <a:ea typeface="+mn-ea"/>
                <a:cs typeface="+mn-cs"/>
              </a:rPr>
              <a:t>The</a:t>
            </a:r>
            <a:r>
              <a:rPr lang="en-US" sz="1100" kern="1200" baseline="0" dirty="0" smtClean="0">
                <a:solidFill>
                  <a:schemeClr val="tx1"/>
                </a:solidFill>
                <a:latin typeface="Trebuchet MS" pitchFamily="34" charset="0"/>
                <a:ea typeface="+mn-ea"/>
                <a:cs typeface="+mn-cs"/>
              </a:rPr>
              <a:t> charts show the performance of two key applications o</a:t>
            </a:r>
            <a:r>
              <a:rPr lang="en-US" sz="1100" kern="1200" dirty="0" smtClean="0">
                <a:solidFill>
                  <a:schemeClr val="tx1"/>
                </a:solidFill>
                <a:latin typeface="Trebuchet MS" pitchFamily="34" charset="0"/>
                <a:ea typeface="+mn-ea"/>
                <a:cs typeface="+mn-cs"/>
              </a:rPr>
              <a:t>ne a key DL app </a:t>
            </a:r>
            <a:r>
              <a:rPr lang="en-US" sz="1100" kern="1200" dirty="0" err="1" smtClean="0">
                <a:solidFill>
                  <a:schemeClr val="tx1"/>
                </a:solidFill>
                <a:latin typeface="Trebuchet MS" pitchFamily="34" charset="0"/>
                <a:ea typeface="+mn-ea"/>
                <a:cs typeface="+mn-cs"/>
              </a:rPr>
              <a:t>Alexnet</a:t>
            </a:r>
            <a:r>
              <a:rPr lang="en-US" sz="1100" kern="1200" dirty="0" smtClean="0">
                <a:solidFill>
                  <a:schemeClr val="tx1"/>
                </a:solidFill>
                <a:latin typeface="Trebuchet MS" pitchFamily="34" charset="0"/>
                <a:ea typeface="+mn-ea"/>
                <a:cs typeface="+mn-cs"/>
              </a:rPr>
              <a:t> and another a key HPC app. </a:t>
            </a:r>
            <a:endParaRPr lang="en-US" sz="1100" kern="1200" baseline="0" dirty="0" smtClean="0">
              <a:solidFill>
                <a:schemeClr val="tx1"/>
              </a:solidFill>
              <a:latin typeface="Trebuchet MS"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kern="1200" dirty="0" smtClean="0">
              <a:solidFill>
                <a:schemeClr val="tx1"/>
              </a:solidFill>
              <a:latin typeface="Trebuchet MS"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latin typeface="Trebuchet MS" pitchFamily="34" charset="0"/>
                <a:ea typeface="+mn-ea"/>
                <a:cs typeface="+mn-cs"/>
              </a:rPr>
              <a:t>Weak</a:t>
            </a:r>
            <a:r>
              <a:rPr lang="en-US" sz="1100" kern="1200" baseline="0" dirty="0" smtClean="0">
                <a:solidFill>
                  <a:schemeClr val="tx1"/>
                </a:solidFill>
                <a:latin typeface="Trebuchet MS" pitchFamily="34" charset="0"/>
                <a:ea typeface="+mn-ea"/>
                <a:cs typeface="+mn-cs"/>
              </a:rPr>
              <a:t> nodes approach: Get more performance by throwing more cpu nodes at the problem. Blue diamonds in the chart show the performance as you throw more CPU nodes at the problem. The performance never scales linearly.  Too much overhead with communication.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100" kern="1200" baseline="0" dirty="0" smtClean="0">
              <a:solidFill>
                <a:schemeClr val="tx1"/>
              </a:solidFill>
              <a:latin typeface="Trebuchet MS"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baseline="0" dirty="0" smtClean="0">
                <a:solidFill>
                  <a:schemeClr val="tx1"/>
                </a:solidFill>
                <a:latin typeface="Trebuchet MS" pitchFamily="34" charset="0"/>
                <a:ea typeface="+mn-ea"/>
                <a:cs typeface="+mn-cs"/>
              </a:rPr>
              <a:t>Strong nodes approach:  By adding more GPUs in a single node, performance goes up dramatically.  No communication overhead.  All sharing same memory space.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kern="1200" baseline="0" dirty="0" smtClean="0">
                <a:solidFill>
                  <a:schemeClr val="tx1"/>
                </a:solidFill>
                <a:latin typeface="Trebuchet MS" pitchFamily="34" charset="0"/>
                <a:ea typeface="+mn-ea"/>
                <a:cs typeface="+mn-cs"/>
              </a:rPr>
              <a: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271377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972800" cy="6172200"/>
          </a:xfrm>
          <a:prstGeom prst="rect">
            <a:avLst/>
          </a:prstGeom>
        </p:spPr>
      </p:pic>
      <p:sp>
        <p:nvSpPr>
          <p:cNvPr id="8" name="Rectangle 7"/>
          <p:cNvSpPr/>
          <p:nvPr userDrawn="1"/>
        </p:nvSpPr>
        <p:spPr>
          <a:xfrm>
            <a:off x="0" y="0"/>
            <a:ext cx="10972800" cy="61722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p:cNvSpPr>
            <a:spLocks noGrp="1" noChangeArrowheads="1"/>
          </p:cNvSpPr>
          <p:nvPr userDrawn="1">
            <p:ph type="subTitle" idx="1"/>
          </p:nvPr>
        </p:nvSpPr>
        <p:spPr>
          <a:xfrm>
            <a:off x="520850" y="1787097"/>
            <a:ext cx="870070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smtClean="0"/>
              <a:t>Click to edit Master subtitle style</a:t>
            </a:r>
            <a:endParaRPr lang="en-US" dirty="0"/>
          </a:p>
        </p:txBody>
      </p:sp>
      <p:sp>
        <p:nvSpPr>
          <p:cNvPr id="305" name="Title 304"/>
          <p:cNvSpPr>
            <a:spLocks noGrp="1"/>
          </p:cNvSpPr>
          <p:nvPr userDrawn="1">
            <p:ph type="title" hasCustomPrompt="1"/>
          </p:nvPr>
        </p:nvSpPr>
        <p:spPr>
          <a:xfrm>
            <a:off x="481662" y="839286"/>
            <a:ext cx="8739340" cy="982855"/>
          </a:xfrm>
        </p:spPr>
        <p:txBody>
          <a:bodyPr anchor="b">
            <a:noAutofit/>
          </a:bodyPr>
          <a:lstStyle>
            <a:lvl1pPr algn="l">
              <a:lnSpc>
                <a:spcPct val="90000"/>
              </a:lnSpc>
              <a:spcBef>
                <a:spcPts val="0"/>
              </a:spcBef>
              <a:defRPr sz="4600" b="1" cap="all" baseline="0">
                <a:solidFill>
                  <a:schemeClr val="tx1"/>
                </a:solidFill>
                <a:latin typeface="Trebuchet MS" panose="020B0603020202020204" pitchFamily="34" charset="0"/>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259" y="2527241"/>
            <a:ext cx="1626671" cy="350850"/>
          </a:xfrm>
          <a:prstGeom prst="rect">
            <a:avLst/>
          </a:prstGeom>
        </p:spPr>
      </p:pic>
    </p:spTree>
    <p:extLst>
      <p:ext uri="{BB962C8B-B14F-4D97-AF65-F5344CB8AC3E}">
        <p14:creationId xmlns:p14="http://schemas.microsoft.com/office/powerpoint/2010/main" val="104303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5169473"/>
            <a:ext cx="9976104" cy="535531"/>
          </a:xfrm>
        </p:spPr>
        <p:txBody>
          <a:bodyPr anchor="ctr"/>
          <a:lstStyle>
            <a:lvl1pPr algn="l">
              <a:defRPr sz="32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07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30899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Centered - NO LOGO">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498348" y="658368"/>
            <a:ext cx="9976104" cy="590931"/>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710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10972800" cy="6172200"/>
          </a:xfrm>
          <a:prstGeom prst="rect">
            <a:avLst/>
          </a:prstGeom>
        </p:spPr>
      </p:pic>
      <p:sp>
        <p:nvSpPr>
          <p:cNvPr id="8" name="Rectangle 7"/>
          <p:cNvSpPr/>
          <p:nvPr userDrawn="1"/>
        </p:nvSpPr>
        <p:spPr>
          <a:xfrm>
            <a:off x="0" y="0"/>
            <a:ext cx="10972800" cy="61722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11" name="Rectangle 4"/>
          <p:cNvSpPr>
            <a:spLocks noGrp="1" noChangeArrowheads="1"/>
          </p:cNvSpPr>
          <p:nvPr userDrawn="1">
            <p:ph type="subTitle" idx="1"/>
          </p:nvPr>
        </p:nvSpPr>
        <p:spPr>
          <a:xfrm>
            <a:off x="520850" y="1787097"/>
            <a:ext cx="870070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smtClean="0"/>
              <a:t>Click to edit Master subtitle style</a:t>
            </a:r>
            <a:endParaRPr lang="en-US" dirty="0"/>
          </a:p>
        </p:txBody>
      </p:sp>
      <p:sp>
        <p:nvSpPr>
          <p:cNvPr id="305" name="Title 304"/>
          <p:cNvSpPr>
            <a:spLocks noGrp="1"/>
          </p:cNvSpPr>
          <p:nvPr userDrawn="1">
            <p:ph type="title" hasCustomPrompt="1"/>
          </p:nvPr>
        </p:nvSpPr>
        <p:spPr>
          <a:xfrm>
            <a:off x="481662" y="839287"/>
            <a:ext cx="8739340" cy="982855"/>
          </a:xfrm>
        </p:spPr>
        <p:txBody>
          <a:bodyPr anchor="b">
            <a:noAutofit/>
          </a:bodyPr>
          <a:lstStyle>
            <a:lvl1pPr algn="l">
              <a:lnSpc>
                <a:spcPct val="90000"/>
              </a:lnSpc>
              <a:spcBef>
                <a:spcPts val="0"/>
              </a:spcBef>
              <a:defRPr sz="4600" b="1" cap="all" baseline="0">
                <a:solidFill>
                  <a:schemeClr val="tx1"/>
                </a:solidFill>
                <a:latin typeface="Trebuchet MS" panose="020B0603020202020204" pitchFamily="34" charset="0"/>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259" y="2527242"/>
            <a:ext cx="1626671" cy="350850"/>
          </a:xfrm>
          <a:prstGeom prst="rect">
            <a:avLst/>
          </a:prstGeom>
        </p:spPr>
      </p:pic>
    </p:spTree>
    <p:extLst>
      <p:ext uri="{BB962C8B-B14F-4D97-AF65-F5344CB8AC3E}">
        <p14:creationId xmlns:p14="http://schemas.microsoft.com/office/powerpoint/2010/main" val="212301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6"/>
            <a:ext cx="9948672" cy="3718925"/>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6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52592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6"/>
            <a:ext cx="9948672" cy="3718925"/>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6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
        <p:nvSpPr>
          <p:cNvPr id="7" name="Rectangle 6"/>
          <p:cNvSpPr/>
          <p:nvPr userDrawn="1"/>
        </p:nvSpPr>
        <p:spPr>
          <a:xfrm>
            <a:off x="7049729" y="5781717"/>
            <a:ext cx="2762866" cy="248142"/>
          </a:xfrm>
          <a:prstGeom prst="rect">
            <a:avLst/>
          </a:prstGeom>
          <a:noFill/>
          <a:ln w="25400" cap="flat" cmpd="sng" algn="ctr">
            <a:noFill/>
            <a:prstDash val="solid"/>
          </a:ln>
          <a:effectLst/>
        </p:spPr>
        <p:txBody>
          <a:bodyPr rtlCol="0" anchor="b"/>
          <a:lstStyle/>
          <a:p>
            <a:pPr algn="r" defTabSz="457196" fontAlgn="auto">
              <a:lnSpc>
                <a:spcPct val="90000"/>
              </a:lnSpc>
              <a:spcBef>
                <a:spcPts val="0"/>
              </a:spcBef>
              <a:spcAft>
                <a:spcPts val="0"/>
              </a:spcAft>
              <a:defRPr/>
            </a:pPr>
            <a:r>
              <a:rPr lang="en-US" sz="800" b="1" kern="0" dirty="0" smtClean="0">
                <a:solidFill>
                  <a:srgbClr val="000000"/>
                </a:solidFill>
                <a:latin typeface="Trebuchet MS"/>
              </a:rPr>
              <a:t>NVIDIA CONFIDENTIAL. DO NOT DISTRIBUTE.</a:t>
            </a:r>
            <a:endParaRPr lang="en-US" sz="800" b="1" kern="0" dirty="0">
              <a:solidFill>
                <a:srgbClr val="000000"/>
              </a:solidFill>
              <a:latin typeface="Trebuchet MS"/>
            </a:endParaRPr>
          </a:p>
        </p:txBody>
      </p:sp>
    </p:spTree>
    <p:extLst>
      <p:ext uri="{BB962C8B-B14F-4D97-AF65-F5344CB8AC3E}">
        <p14:creationId xmlns:p14="http://schemas.microsoft.com/office/powerpoint/2010/main" val="103591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8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52240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9" y="633526"/>
            <a:ext cx="5922117" cy="618631"/>
          </a:xfrm>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5" y="2103035"/>
            <a:ext cx="5905833" cy="3693758"/>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8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9" y="1183334"/>
            <a:ext cx="5922117" cy="525463"/>
          </a:xfrm>
        </p:spPr>
        <p:txBody>
          <a:bodyPr/>
          <a:lstStyle>
            <a:lvl1pPr marL="0" indent="0" algn="l">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7978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1427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6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2790635"/>
            <a:ext cx="9976104" cy="590931"/>
          </a:xfrm>
        </p:spPr>
        <p:txBody>
          <a:bodyPr anchor="ctr"/>
          <a:lstStyle>
            <a:lvl1pPr algn="ct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50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54352"/>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98349" y="2111662"/>
            <a:ext cx="4945063" cy="3693521"/>
          </a:xfrm>
        </p:spPr>
        <p:txBody>
          <a:bodyPr/>
          <a:lstStyle>
            <a:lvl1pPr marL="231773" indent="-231773">
              <a:buSzPct val="100000"/>
              <a:buFontTx/>
              <a:buBlip>
                <a:blip r:embed="rId2"/>
              </a:buBlip>
              <a:defRPr sz="2400" b="0">
                <a:solidFill>
                  <a:schemeClr val="bg1"/>
                </a:solidFill>
              </a:defRPr>
            </a:lvl1pPr>
            <a:lvl2pPr marL="803267" indent="-231773">
              <a:buSzPct val="100000"/>
              <a:buFontTx/>
              <a:buBlip>
                <a:blip r:embed="rId2"/>
              </a:buBlip>
              <a:defRPr sz="2000" b="0">
                <a:solidFill>
                  <a:schemeClr val="bg1"/>
                </a:solidFill>
              </a:defRPr>
            </a:lvl2pPr>
            <a:lvl3pPr marL="1255701" indent="-166686">
              <a:buSzPct val="100000"/>
              <a:buFontTx/>
              <a:buBlip>
                <a:blip r:embed="rId2"/>
              </a:buBlip>
              <a:defRPr sz="1800" b="0">
                <a:solidFill>
                  <a:schemeClr val="bg1"/>
                </a:solidFill>
              </a:defRPr>
            </a:lvl3pPr>
            <a:lvl4pPr marL="1774807" indent="-228597">
              <a:buFont typeface="Wingdings" panose="05000000000000000000" pitchFamily="2" charset="2"/>
              <a:buChar char="§"/>
              <a:defRPr sz="1800" b="0">
                <a:solidFill>
                  <a:schemeClr val="tx1"/>
                </a:solidFill>
              </a:defRPr>
            </a:lvl4pPr>
            <a:lvl5pPr marL="2117704" indent="-228597">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5529391" y="2111662"/>
            <a:ext cx="4945062" cy="3693521"/>
          </a:xfrm>
        </p:spPr>
        <p:txBody>
          <a:bodyPr/>
          <a:lstStyle>
            <a:lvl1pPr marL="231773" indent="-231773">
              <a:buSzPct val="100000"/>
              <a:buFontTx/>
              <a:buBlip>
                <a:blip r:embed="rId2"/>
              </a:buBlip>
              <a:defRPr sz="2400" b="0">
                <a:solidFill>
                  <a:schemeClr val="bg1"/>
                </a:solidFill>
              </a:defRPr>
            </a:lvl1pPr>
            <a:lvl2pPr marL="803267" indent="-231773">
              <a:buSzPct val="100000"/>
              <a:buFontTx/>
              <a:buBlip>
                <a:blip r:embed="rId2"/>
              </a:buBlip>
              <a:defRPr sz="2000" b="0">
                <a:solidFill>
                  <a:schemeClr val="bg1"/>
                </a:solidFill>
              </a:defRPr>
            </a:lvl2pPr>
            <a:lvl3pPr marL="1255701" indent="-166686">
              <a:buSzPct val="100000"/>
              <a:buFontTx/>
              <a:buBlip>
                <a:blip r:embed="rId2"/>
              </a:buBlip>
              <a:defRPr sz="1800" b="0">
                <a:solidFill>
                  <a:schemeClr val="bg1"/>
                </a:solidFill>
              </a:defRPr>
            </a:lvl3pPr>
            <a:lvl4pPr marL="1774807" indent="-228597">
              <a:buFont typeface="Wingdings" panose="05000000000000000000" pitchFamily="2" charset="2"/>
              <a:buChar char="§"/>
              <a:defRPr sz="1800" b="0">
                <a:solidFill>
                  <a:schemeClr val="tx1"/>
                </a:solidFill>
              </a:defRPr>
            </a:lvl4pPr>
            <a:lvl5pPr marL="2117704" indent="-228597">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0569"/>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49765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1553497" y="5352632"/>
            <a:ext cx="7865806" cy="369332"/>
          </a:xfrm>
        </p:spPr>
        <p:txBody>
          <a:bodyPr anchor="b"/>
          <a:lstStyle>
            <a:lvl1pPr algn="l">
              <a:defRPr sz="2000">
                <a:solidFill>
                  <a:schemeClr val="bg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3272" y="5142126"/>
            <a:ext cx="7546258" cy="104086"/>
          </a:xfrm>
          <a:prstGeom prst="rect">
            <a:avLst/>
          </a:prstGeom>
        </p:spPr>
      </p:pic>
    </p:spTree>
    <p:extLst>
      <p:ext uri="{BB962C8B-B14F-4D97-AF65-F5344CB8AC3E}">
        <p14:creationId xmlns:p14="http://schemas.microsoft.com/office/powerpoint/2010/main" val="209806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Tree>
    <p:extLst>
      <p:ext uri="{BB962C8B-B14F-4D97-AF65-F5344CB8AC3E}">
        <p14:creationId xmlns:p14="http://schemas.microsoft.com/office/powerpoint/2010/main" val="93909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5169474"/>
            <a:ext cx="9976104" cy="535531"/>
          </a:xfrm>
        </p:spPr>
        <p:txBody>
          <a:bodyPr anchor="ctr"/>
          <a:lstStyle>
            <a:lvl1pPr algn="l">
              <a:defRPr sz="32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667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115093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10972800" cy="6172200"/>
          </a:xfrm>
          <a:prstGeom prst="rect">
            <a:avLst/>
          </a:prstGeom>
        </p:spPr>
      </p:pic>
      <p:sp>
        <p:nvSpPr>
          <p:cNvPr id="8" name="Rectangle 7"/>
          <p:cNvSpPr/>
          <p:nvPr userDrawn="1"/>
        </p:nvSpPr>
        <p:spPr>
          <a:xfrm>
            <a:off x="0" y="0"/>
            <a:ext cx="10972800" cy="61722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11" name="Rectangle 4"/>
          <p:cNvSpPr>
            <a:spLocks noGrp="1" noChangeArrowheads="1"/>
          </p:cNvSpPr>
          <p:nvPr userDrawn="1">
            <p:ph type="subTitle" idx="1"/>
          </p:nvPr>
        </p:nvSpPr>
        <p:spPr>
          <a:xfrm>
            <a:off x="520850" y="1787097"/>
            <a:ext cx="870070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smtClean="0"/>
              <a:t>Click to edit Master subtitle style</a:t>
            </a:r>
            <a:endParaRPr lang="en-US" dirty="0"/>
          </a:p>
        </p:txBody>
      </p:sp>
      <p:sp>
        <p:nvSpPr>
          <p:cNvPr id="305" name="Title 304"/>
          <p:cNvSpPr>
            <a:spLocks noGrp="1"/>
          </p:cNvSpPr>
          <p:nvPr userDrawn="1">
            <p:ph type="title" hasCustomPrompt="1"/>
          </p:nvPr>
        </p:nvSpPr>
        <p:spPr>
          <a:xfrm>
            <a:off x="481662" y="839287"/>
            <a:ext cx="8739340" cy="982855"/>
          </a:xfrm>
        </p:spPr>
        <p:txBody>
          <a:bodyPr anchor="b">
            <a:noAutofit/>
          </a:bodyPr>
          <a:lstStyle>
            <a:lvl1pPr algn="l">
              <a:lnSpc>
                <a:spcPct val="90000"/>
              </a:lnSpc>
              <a:spcBef>
                <a:spcPts val="0"/>
              </a:spcBef>
              <a:defRPr sz="4600" b="1" cap="all" baseline="0">
                <a:solidFill>
                  <a:schemeClr val="tx1"/>
                </a:solidFill>
                <a:latin typeface="Trebuchet MS" panose="020B0603020202020204" pitchFamily="34" charset="0"/>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259" y="2527242"/>
            <a:ext cx="1626671" cy="350850"/>
          </a:xfrm>
          <a:prstGeom prst="rect">
            <a:avLst/>
          </a:prstGeom>
        </p:spPr>
      </p:pic>
    </p:spTree>
    <p:extLst>
      <p:ext uri="{BB962C8B-B14F-4D97-AF65-F5344CB8AC3E}">
        <p14:creationId xmlns:p14="http://schemas.microsoft.com/office/powerpoint/2010/main" val="205535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6"/>
            <a:ext cx="9948672" cy="3718925"/>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6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7252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6"/>
            <a:ext cx="9948672" cy="3718925"/>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6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
        <p:nvSpPr>
          <p:cNvPr id="7" name="Rectangle 6"/>
          <p:cNvSpPr/>
          <p:nvPr userDrawn="1"/>
        </p:nvSpPr>
        <p:spPr>
          <a:xfrm>
            <a:off x="7049729" y="5781717"/>
            <a:ext cx="2762866" cy="248142"/>
          </a:xfrm>
          <a:prstGeom prst="rect">
            <a:avLst/>
          </a:prstGeom>
          <a:noFill/>
          <a:ln w="25400" cap="flat" cmpd="sng" algn="ctr">
            <a:noFill/>
            <a:prstDash val="solid"/>
          </a:ln>
          <a:effectLst/>
        </p:spPr>
        <p:txBody>
          <a:bodyPr rtlCol="0" anchor="b"/>
          <a:lstStyle/>
          <a:p>
            <a:pPr algn="r" defTabSz="457196" fontAlgn="auto">
              <a:lnSpc>
                <a:spcPct val="90000"/>
              </a:lnSpc>
              <a:spcBef>
                <a:spcPts val="0"/>
              </a:spcBef>
              <a:spcAft>
                <a:spcPts val="0"/>
              </a:spcAft>
              <a:defRPr/>
            </a:pPr>
            <a:r>
              <a:rPr lang="en-US" sz="800" b="1" kern="0" dirty="0" smtClean="0">
                <a:solidFill>
                  <a:srgbClr val="000000"/>
                </a:solidFill>
                <a:latin typeface="Trebuchet MS"/>
              </a:rPr>
              <a:t>NVIDIA CONFIDENTIAL. DO NOT DISTRIBUTE.</a:t>
            </a:r>
            <a:endParaRPr lang="en-US" sz="800" b="1" kern="0" dirty="0">
              <a:solidFill>
                <a:srgbClr val="000000"/>
              </a:solidFill>
              <a:latin typeface="Trebuchet MS"/>
            </a:endParaRPr>
          </a:p>
        </p:txBody>
      </p:sp>
    </p:spTree>
    <p:extLst>
      <p:ext uri="{BB962C8B-B14F-4D97-AF65-F5344CB8AC3E}">
        <p14:creationId xmlns:p14="http://schemas.microsoft.com/office/powerpoint/2010/main" val="166068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8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9216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6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
        <p:nvSpPr>
          <p:cNvPr id="7" name="Rectangle 6"/>
          <p:cNvSpPr/>
          <p:nvPr userDrawn="1"/>
        </p:nvSpPr>
        <p:spPr>
          <a:xfrm>
            <a:off x="7049729" y="5781717"/>
            <a:ext cx="2762866" cy="248142"/>
          </a:xfrm>
          <a:prstGeom prst="rect">
            <a:avLst/>
          </a:prstGeom>
          <a:noFill/>
          <a:ln w="25400" cap="flat" cmpd="sng" algn="ctr">
            <a:noFill/>
            <a:prstDash val="solid"/>
          </a:ln>
          <a:effectLst/>
        </p:spPr>
        <p:txBody>
          <a:bodyPr rtlCol="0" anchor="b"/>
          <a:lstStyle/>
          <a:p>
            <a:pPr marL="0" marR="0" lvl="0" indent="0" algn="r" defTabSz="457200" eaLnBrk="1" fontAlgn="auto" latinLnBrk="0" hangingPunct="1">
              <a:lnSpc>
                <a:spcPct val="90000"/>
              </a:lnSpc>
              <a:spcBef>
                <a:spcPts val="0"/>
              </a:spcBef>
              <a:spcAft>
                <a:spcPts val="0"/>
              </a:spcAft>
              <a:buClrTx/>
              <a:buSzTx/>
              <a:buFontTx/>
              <a:buNone/>
              <a:tabLst/>
              <a:defRPr/>
            </a:pPr>
            <a:r>
              <a:rPr lang="en-US" sz="800" b="1" i="0" kern="0" dirty="0" smtClean="0">
                <a:solidFill>
                  <a:schemeClr val="bg1"/>
                </a:solidFill>
                <a:latin typeface="Trebuchet MS"/>
              </a:rPr>
              <a:t>NVIDIA CONFIDENTIAL. DO NOT DISTRIBUTE.</a:t>
            </a:r>
            <a:endParaRPr lang="en-US" sz="800" b="1" i="0" kern="0" dirty="0">
              <a:solidFill>
                <a:schemeClr val="bg1"/>
              </a:solidFill>
              <a:latin typeface="Trebuchet MS"/>
            </a:endParaRPr>
          </a:p>
        </p:txBody>
      </p:sp>
    </p:spTree>
    <p:extLst>
      <p:ext uri="{BB962C8B-B14F-4D97-AF65-F5344CB8AC3E}">
        <p14:creationId xmlns:p14="http://schemas.microsoft.com/office/powerpoint/2010/main" val="369192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9" y="633526"/>
            <a:ext cx="5922117" cy="618631"/>
          </a:xfrm>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5" y="2103035"/>
            <a:ext cx="5905833" cy="3693758"/>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8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9" y="1183334"/>
            <a:ext cx="5922117" cy="525463"/>
          </a:xfrm>
        </p:spPr>
        <p:txBody>
          <a:bodyPr/>
          <a:lstStyle>
            <a:lvl1pPr marL="0" indent="0" algn="l">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50121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2860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2790635"/>
            <a:ext cx="9976104" cy="590931"/>
          </a:xfrm>
        </p:spPr>
        <p:txBody>
          <a:bodyPr anchor="ctr"/>
          <a:lstStyle>
            <a:lvl1pPr algn="ct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0134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54352"/>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98349" y="2111662"/>
            <a:ext cx="4945063" cy="3693521"/>
          </a:xfrm>
        </p:spPr>
        <p:txBody>
          <a:bodyPr/>
          <a:lstStyle>
            <a:lvl1pPr marL="231773" indent="-231773">
              <a:buSzPct val="100000"/>
              <a:buFontTx/>
              <a:buBlip>
                <a:blip r:embed="rId2"/>
              </a:buBlip>
              <a:defRPr sz="2400" b="0">
                <a:solidFill>
                  <a:schemeClr val="bg1"/>
                </a:solidFill>
              </a:defRPr>
            </a:lvl1pPr>
            <a:lvl2pPr marL="803267" indent="-231773">
              <a:buSzPct val="100000"/>
              <a:buFontTx/>
              <a:buBlip>
                <a:blip r:embed="rId2"/>
              </a:buBlip>
              <a:defRPr sz="2000" b="0">
                <a:solidFill>
                  <a:schemeClr val="bg1"/>
                </a:solidFill>
              </a:defRPr>
            </a:lvl2pPr>
            <a:lvl3pPr marL="1255701" indent="-166686">
              <a:buSzPct val="100000"/>
              <a:buFontTx/>
              <a:buBlip>
                <a:blip r:embed="rId2"/>
              </a:buBlip>
              <a:defRPr sz="1800" b="0">
                <a:solidFill>
                  <a:schemeClr val="bg1"/>
                </a:solidFill>
              </a:defRPr>
            </a:lvl3pPr>
            <a:lvl4pPr marL="1774807" indent="-228597">
              <a:buFont typeface="Wingdings" panose="05000000000000000000" pitchFamily="2" charset="2"/>
              <a:buChar char="§"/>
              <a:defRPr sz="1800" b="0">
                <a:solidFill>
                  <a:schemeClr val="tx1"/>
                </a:solidFill>
              </a:defRPr>
            </a:lvl4pPr>
            <a:lvl5pPr marL="2117704" indent="-228597">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5529391" y="2111662"/>
            <a:ext cx="4945062" cy="3693521"/>
          </a:xfrm>
        </p:spPr>
        <p:txBody>
          <a:bodyPr/>
          <a:lstStyle>
            <a:lvl1pPr marL="231773" indent="-231773">
              <a:buSzPct val="100000"/>
              <a:buFontTx/>
              <a:buBlip>
                <a:blip r:embed="rId2"/>
              </a:buBlip>
              <a:defRPr sz="2400" b="0">
                <a:solidFill>
                  <a:schemeClr val="bg1"/>
                </a:solidFill>
              </a:defRPr>
            </a:lvl1pPr>
            <a:lvl2pPr marL="803267" indent="-231773">
              <a:buSzPct val="100000"/>
              <a:buFontTx/>
              <a:buBlip>
                <a:blip r:embed="rId2"/>
              </a:buBlip>
              <a:defRPr sz="2000" b="0">
                <a:solidFill>
                  <a:schemeClr val="bg1"/>
                </a:solidFill>
              </a:defRPr>
            </a:lvl2pPr>
            <a:lvl3pPr marL="1255701" indent="-166686">
              <a:buSzPct val="100000"/>
              <a:buFontTx/>
              <a:buBlip>
                <a:blip r:embed="rId2"/>
              </a:buBlip>
              <a:defRPr sz="1800" b="0">
                <a:solidFill>
                  <a:schemeClr val="bg1"/>
                </a:solidFill>
              </a:defRPr>
            </a:lvl3pPr>
            <a:lvl4pPr marL="1774807" indent="-228597">
              <a:buFont typeface="Wingdings" panose="05000000000000000000" pitchFamily="2" charset="2"/>
              <a:buChar char="§"/>
              <a:defRPr sz="1800" b="0">
                <a:solidFill>
                  <a:schemeClr val="tx1"/>
                </a:solidFill>
              </a:defRPr>
            </a:lvl4pPr>
            <a:lvl5pPr marL="2117704" indent="-228597">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0569"/>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50863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1553497" y="5352632"/>
            <a:ext cx="7865806" cy="369332"/>
          </a:xfrm>
        </p:spPr>
        <p:txBody>
          <a:bodyPr anchor="b"/>
          <a:lstStyle>
            <a:lvl1pPr algn="l">
              <a:defRPr sz="2000">
                <a:solidFill>
                  <a:schemeClr val="bg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3272" y="5142126"/>
            <a:ext cx="7546258" cy="104086"/>
          </a:xfrm>
          <a:prstGeom prst="rect">
            <a:avLst/>
          </a:prstGeom>
        </p:spPr>
      </p:pic>
    </p:spTree>
    <p:extLst>
      <p:ext uri="{BB962C8B-B14F-4D97-AF65-F5344CB8AC3E}">
        <p14:creationId xmlns:p14="http://schemas.microsoft.com/office/powerpoint/2010/main" val="102446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Tree>
    <p:extLst>
      <p:ext uri="{BB962C8B-B14F-4D97-AF65-F5344CB8AC3E}">
        <p14:creationId xmlns:p14="http://schemas.microsoft.com/office/powerpoint/2010/main" val="27560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5169474"/>
            <a:ext cx="9976104" cy="535531"/>
          </a:xfrm>
        </p:spPr>
        <p:txBody>
          <a:bodyPr anchor="ctr"/>
          <a:lstStyle>
            <a:lvl1pPr algn="l">
              <a:defRPr sz="32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405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24801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10972800" cy="6172200"/>
          </a:xfrm>
          <a:prstGeom prst="rect">
            <a:avLst/>
          </a:prstGeom>
        </p:spPr>
      </p:pic>
      <p:sp>
        <p:nvSpPr>
          <p:cNvPr id="8" name="Rectangle 7"/>
          <p:cNvSpPr/>
          <p:nvPr userDrawn="1"/>
        </p:nvSpPr>
        <p:spPr>
          <a:xfrm>
            <a:off x="0" y="0"/>
            <a:ext cx="10972800" cy="61722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11" name="Rectangle 4"/>
          <p:cNvSpPr>
            <a:spLocks noGrp="1" noChangeArrowheads="1"/>
          </p:cNvSpPr>
          <p:nvPr userDrawn="1">
            <p:ph type="subTitle" idx="1"/>
          </p:nvPr>
        </p:nvSpPr>
        <p:spPr>
          <a:xfrm>
            <a:off x="520850" y="1787097"/>
            <a:ext cx="870070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smtClean="0"/>
              <a:t>Click to edit Master subtitle style</a:t>
            </a:r>
            <a:endParaRPr lang="en-US" dirty="0"/>
          </a:p>
        </p:txBody>
      </p:sp>
      <p:sp>
        <p:nvSpPr>
          <p:cNvPr id="305" name="Title 304"/>
          <p:cNvSpPr>
            <a:spLocks noGrp="1"/>
          </p:cNvSpPr>
          <p:nvPr userDrawn="1">
            <p:ph type="title" hasCustomPrompt="1"/>
          </p:nvPr>
        </p:nvSpPr>
        <p:spPr>
          <a:xfrm>
            <a:off x="481662" y="839287"/>
            <a:ext cx="8739340" cy="982855"/>
          </a:xfrm>
        </p:spPr>
        <p:txBody>
          <a:bodyPr anchor="b">
            <a:noAutofit/>
          </a:bodyPr>
          <a:lstStyle>
            <a:lvl1pPr algn="l">
              <a:lnSpc>
                <a:spcPct val="90000"/>
              </a:lnSpc>
              <a:spcBef>
                <a:spcPts val="0"/>
              </a:spcBef>
              <a:defRPr sz="4600" b="1" cap="all" baseline="0">
                <a:solidFill>
                  <a:schemeClr val="tx1"/>
                </a:solidFill>
                <a:latin typeface="Trebuchet MS" panose="020B0603020202020204" pitchFamily="34" charset="0"/>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259" y="2527242"/>
            <a:ext cx="1626671" cy="350850"/>
          </a:xfrm>
          <a:prstGeom prst="rect">
            <a:avLst/>
          </a:prstGeom>
        </p:spPr>
      </p:pic>
    </p:spTree>
    <p:extLst>
      <p:ext uri="{BB962C8B-B14F-4D97-AF65-F5344CB8AC3E}">
        <p14:creationId xmlns:p14="http://schemas.microsoft.com/office/powerpoint/2010/main" val="197794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6"/>
            <a:ext cx="9948672" cy="3718925"/>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6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74999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99221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6"/>
            <a:ext cx="9948672" cy="3718925"/>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6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
        <p:nvSpPr>
          <p:cNvPr id="7" name="Rectangle 6"/>
          <p:cNvSpPr/>
          <p:nvPr userDrawn="1"/>
        </p:nvSpPr>
        <p:spPr>
          <a:xfrm>
            <a:off x="7049729" y="5781717"/>
            <a:ext cx="2762866" cy="248142"/>
          </a:xfrm>
          <a:prstGeom prst="rect">
            <a:avLst/>
          </a:prstGeom>
          <a:noFill/>
          <a:ln w="25400" cap="flat" cmpd="sng" algn="ctr">
            <a:noFill/>
            <a:prstDash val="solid"/>
          </a:ln>
          <a:effectLst/>
        </p:spPr>
        <p:txBody>
          <a:bodyPr rtlCol="0" anchor="b"/>
          <a:lstStyle/>
          <a:p>
            <a:pPr algn="r" defTabSz="457196" fontAlgn="auto">
              <a:lnSpc>
                <a:spcPct val="90000"/>
              </a:lnSpc>
              <a:spcBef>
                <a:spcPts val="0"/>
              </a:spcBef>
              <a:spcAft>
                <a:spcPts val="0"/>
              </a:spcAft>
              <a:defRPr/>
            </a:pPr>
            <a:r>
              <a:rPr lang="en-US" sz="800" b="1" kern="0" dirty="0" smtClean="0">
                <a:solidFill>
                  <a:srgbClr val="000000"/>
                </a:solidFill>
                <a:latin typeface="Trebuchet MS"/>
              </a:rPr>
              <a:t>NVIDIA CONFIDENTIAL. DO NOT DISTRIBUTE.</a:t>
            </a:r>
            <a:endParaRPr lang="en-US" sz="800" b="1" kern="0" dirty="0">
              <a:solidFill>
                <a:srgbClr val="000000"/>
              </a:solidFill>
              <a:latin typeface="Trebuchet MS"/>
            </a:endParaRPr>
          </a:p>
        </p:txBody>
      </p:sp>
    </p:spTree>
    <p:extLst>
      <p:ext uri="{BB962C8B-B14F-4D97-AF65-F5344CB8AC3E}">
        <p14:creationId xmlns:p14="http://schemas.microsoft.com/office/powerpoint/2010/main" val="203182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8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60436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9" y="633526"/>
            <a:ext cx="5922117" cy="618631"/>
          </a:xfrm>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5" y="2103035"/>
            <a:ext cx="5905833" cy="3693758"/>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8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9" y="1183334"/>
            <a:ext cx="5922117" cy="525463"/>
          </a:xfrm>
        </p:spPr>
        <p:txBody>
          <a:bodyPr/>
          <a:lstStyle>
            <a:lvl1pPr marL="0" indent="0" algn="l">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14096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1514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2790635"/>
            <a:ext cx="9976104" cy="590931"/>
          </a:xfrm>
        </p:spPr>
        <p:txBody>
          <a:bodyPr anchor="ctr"/>
          <a:lstStyle>
            <a:lvl1pPr algn="ct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3980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54352"/>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98349" y="2111662"/>
            <a:ext cx="4945063" cy="3693521"/>
          </a:xfrm>
        </p:spPr>
        <p:txBody>
          <a:bodyPr/>
          <a:lstStyle>
            <a:lvl1pPr marL="231773" indent="-231773">
              <a:buSzPct val="100000"/>
              <a:buFontTx/>
              <a:buBlip>
                <a:blip r:embed="rId2"/>
              </a:buBlip>
              <a:defRPr sz="2400" b="0">
                <a:solidFill>
                  <a:schemeClr val="bg1"/>
                </a:solidFill>
              </a:defRPr>
            </a:lvl1pPr>
            <a:lvl2pPr marL="803267" indent="-231773">
              <a:buSzPct val="100000"/>
              <a:buFontTx/>
              <a:buBlip>
                <a:blip r:embed="rId2"/>
              </a:buBlip>
              <a:defRPr sz="2000" b="0">
                <a:solidFill>
                  <a:schemeClr val="bg1"/>
                </a:solidFill>
              </a:defRPr>
            </a:lvl2pPr>
            <a:lvl3pPr marL="1255701" indent="-166686">
              <a:buSzPct val="100000"/>
              <a:buFontTx/>
              <a:buBlip>
                <a:blip r:embed="rId2"/>
              </a:buBlip>
              <a:defRPr sz="1800" b="0">
                <a:solidFill>
                  <a:schemeClr val="bg1"/>
                </a:solidFill>
              </a:defRPr>
            </a:lvl3pPr>
            <a:lvl4pPr marL="1774807" indent="-228597">
              <a:buFont typeface="Wingdings" panose="05000000000000000000" pitchFamily="2" charset="2"/>
              <a:buChar char="§"/>
              <a:defRPr sz="1800" b="0">
                <a:solidFill>
                  <a:schemeClr val="tx1"/>
                </a:solidFill>
              </a:defRPr>
            </a:lvl4pPr>
            <a:lvl5pPr marL="2117704" indent="-228597">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5529391" y="2111662"/>
            <a:ext cx="4945062" cy="3693521"/>
          </a:xfrm>
        </p:spPr>
        <p:txBody>
          <a:bodyPr/>
          <a:lstStyle>
            <a:lvl1pPr marL="231773" indent="-231773">
              <a:buSzPct val="100000"/>
              <a:buFontTx/>
              <a:buBlip>
                <a:blip r:embed="rId2"/>
              </a:buBlip>
              <a:defRPr sz="2400" b="0">
                <a:solidFill>
                  <a:schemeClr val="bg1"/>
                </a:solidFill>
              </a:defRPr>
            </a:lvl1pPr>
            <a:lvl2pPr marL="803267" indent="-231773">
              <a:buSzPct val="100000"/>
              <a:buFontTx/>
              <a:buBlip>
                <a:blip r:embed="rId2"/>
              </a:buBlip>
              <a:defRPr sz="2000" b="0">
                <a:solidFill>
                  <a:schemeClr val="bg1"/>
                </a:solidFill>
              </a:defRPr>
            </a:lvl2pPr>
            <a:lvl3pPr marL="1255701" indent="-166686">
              <a:buSzPct val="100000"/>
              <a:buFontTx/>
              <a:buBlip>
                <a:blip r:embed="rId2"/>
              </a:buBlip>
              <a:defRPr sz="1800" b="0">
                <a:solidFill>
                  <a:schemeClr val="bg1"/>
                </a:solidFill>
              </a:defRPr>
            </a:lvl3pPr>
            <a:lvl4pPr marL="1774807" indent="-228597">
              <a:buFont typeface="Wingdings" panose="05000000000000000000" pitchFamily="2" charset="2"/>
              <a:buChar char="§"/>
              <a:defRPr sz="1800" b="0">
                <a:solidFill>
                  <a:schemeClr val="tx1"/>
                </a:solidFill>
              </a:defRPr>
            </a:lvl4pPr>
            <a:lvl5pPr marL="2117704" indent="-228597">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0569"/>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11407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1553497" y="5352632"/>
            <a:ext cx="7865806" cy="369332"/>
          </a:xfrm>
        </p:spPr>
        <p:txBody>
          <a:bodyPr anchor="b"/>
          <a:lstStyle>
            <a:lvl1pPr algn="l">
              <a:defRPr sz="2000">
                <a:solidFill>
                  <a:schemeClr val="bg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3272" y="5142126"/>
            <a:ext cx="7546258" cy="104086"/>
          </a:xfrm>
          <a:prstGeom prst="rect">
            <a:avLst/>
          </a:prstGeom>
        </p:spPr>
      </p:pic>
    </p:spTree>
    <p:extLst>
      <p:ext uri="{BB962C8B-B14F-4D97-AF65-F5344CB8AC3E}">
        <p14:creationId xmlns:p14="http://schemas.microsoft.com/office/powerpoint/2010/main" val="197280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Tree>
    <p:extLst>
      <p:ext uri="{BB962C8B-B14F-4D97-AF65-F5344CB8AC3E}">
        <p14:creationId xmlns:p14="http://schemas.microsoft.com/office/powerpoint/2010/main" val="153473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5169474"/>
            <a:ext cx="9976104" cy="535531"/>
          </a:xfrm>
        </p:spPr>
        <p:txBody>
          <a:bodyPr anchor="ctr"/>
          <a:lstStyle>
            <a:lvl1pPr algn="l">
              <a:defRPr sz="32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864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114234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633526"/>
            <a:ext cx="5922117" cy="618631"/>
          </a:xfrm>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5905833"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5922117"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3036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10972800" cy="6172200"/>
          </a:xfrm>
          <a:prstGeom prst="rect">
            <a:avLst/>
          </a:prstGeom>
        </p:spPr>
      </p:pic>
      <p:sp>
        <p:nvSpPr>
          <p:cNvPr id="8" name="Rectangle 7"/>
          <p:cNvSpPr/>
          <p:nvPr userDrawn="1"/>
        </p:nvSpPr>
        <p:spPr>
          <a:xfrm>
            <a:off x="0" y="0"/>
            <a:ext cx="10972800" cy="61722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11" name="Rectangle 4"/>
          <p:cNvSpPr>
            <a:spLocks noGrp="1" noChangeArrowheads="1"/>
          </p:cNvSpPr>
          <p:nvPr userDrawn="1">
            <p:ph type="subTitle" idx="1"/>
          </p:nvPr>
        </p:nvSpPr>
        <p:spPr>
          <a:xfrm>
            <a:off x="520850" y="1787097"/>
            <a:ext cx="870070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smtClean="0"/>
              <a:t>Click to edit Master subtitle style</a:t>
            </a:r>
            <a:endParaRPr lang="en-US" dirty="0"/>
          </a:p>
        </p:txBody>
      </p:sp>
      <p:sp>
        <p:nvSpPr>
          <p:cNvPr id="305" name="Title 304"/>
          <p:cNvSpPr>
            <a:spLocks noGrp="1"/>
          </p:cNvSpPr>
          <p:nvPr userDrawn="1">
            <p:ph type="title" hasCustomPrompt="1"/>
          </p:nvPr>
        </p:nvSpPr>
        <p:spPr>
          <a:xfrm>
            <a:off x="481662" y="839287"/>
            <a:ext cx="8739340" cy="982855"/>
          </a:xfrm>
        </p:spPr>
        <p:txBody>
          <a:bodyPr anchor="b">
            <a:noAutofit/>
          </a:bodyPr>
          <a:lstStyle>
            <a:lvl1pPr algn="l">
              <a:lnSpc>
                <a:spcPct val="90000"/>
              </a:lnSpc>
              <a:spcBef>
                <a:spcPts val="0"/>
              </a:spcBef>
              <a:defRPr sz="4600" b="1" cap="all" baseline="0">
                <a:solidFill>
                  <a:schemeClr val="tx1"/>
                </a:solidFill>
                <a:latin typeface="Trebuchet MS" panose="020B0603020202020204" pitchFamily="34" charset="0"/>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259" y="2527242"/>
            <a:ext cx="1626671" cy="350850"/>
          </a:xfrm>
          <a:prstGeom prst="rect">
            <a:avLst/>
          </a:prstGeom>
        </p:spPr>
      </p:pic>
    </p:spTree>
    <p:extLst>
      <p:ext uri="{BB962C8B-B14F-4D97-AF65-F5344CB8AC3E}">
        <p14:creationId xmlns:p14="http://schemas.microsoft.com/office/powerpoint/2010/main" val="119811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6"/>
            <a:ext cx="9948672" cy="3718925"/>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6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21934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6"/>
            <a:ext cx="9948672" cy="3718925"/>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6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
        <p:nvSpPr>
          <p:cNvPr id="7" name="Rectangle 6"/>
          <p:cNvSpPr/>
          <p:nvPr userDrawn="1"/>
        </p:nvSpPr>
        <p:spPr>
          <a:xfrm>
            <a:off x="7049729" y="5781717"/>
            <a:ext cx="2762866" cy="248142"/>
          </a:xfrm>
          <a:prstGeom prst="rect">
            <a:avLst/>
          </a:prstGeom>
          <a:noFill/>
          <a:ln w="25400" cap="flat" cmpd="sng" algn="ctr">
            <a:noFill/>
            <a:prstDash val="solid"/>
          </a:ln>
          <a:effectLst/>
        </p:spPr>
        <p:txBody>
          <a:bodyPr rtlCol="0" anchor="b"/>
          <a:lstStyle/>
          <a:p>
            <a:pPr algn="r" defTabSz="457196" fontAlgn="auto">
              <a:lnSpc>
                <a:spcPct val="90000"/>
              </a:lnSpc>
              <a:spcBef>
                <a:spcPts val="0"/>
              </a:spcBef>
              <a:spcAft>
                <a:spcPts val="0"/>
              </a:spcAft>
              <a:defRPr/>
            </a:pPr>
            <a:r>
              <a:rPr lang="en-US" sz="800" b="1" kern="0" dirty="0" smtClean="0">
                <a:solidFill>
                  <a:srgbClr val="000000"/>
                </a:solidFill>
                <a:latin typeface="Trebuchet MS"/>
              </a:rPr>
              <a:t>NVIDIA CONFIDENTIAL. DO NOT DISTRIBUTE.</a:t>
            </a:r>
            <a:endParaRPr lang="en-US" sz="800" b="1" kern="0" dirty="0">
              <a:solidFill>
                <a:srgbClr val="000000"/>
              </a:solidFill>
              <a:latin typeface="Trebuchet MS"/>
            </a:endParaRPr>
          </a:p>
        </p:txBody>
      </p:sp>
    </p:spTree>
    <p:extLst>
      <p:ext uri="{BB962C8B-B14F-4D97-AF65-F5344CB8AC3E}">
        <p14:creationId xmlns:p14="http://schemas.microsoft.com/office/powerpoint/2010/main" val="112134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8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4"/>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51020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9" y="633526"/>
            <a:ext cx="5922117" cy="618631"/>
          </a:xfrm>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5" y="2103035"/>
            <a:ext cx="5905833" cy="3693758"/>
          </a:xfrm>
        </p:spPr>
        <p:txBody>
          <a:bodyPr/>
          <a:lstStyle>
            <a:lvl1pPr marL="0" indent="0">
              <a:buClr>
                <a:schemeClr val="bg2"/>
              </a:buClr>
              <a:buSzPct val="100000"/>
              <a:buFontTx/>
              <a:buNone/>
              <a:defRPr sz="2000">
                <a:solidFill>
                  <a:schemeClr val="bg1"/>
                </a:solidFill>
              </a:defRPr>
            </a:lvl1pPr>
            <a:lvl2pPr marL="571495" indent="0">
              <a:buClr>
                <a:schemeClr val="bg2"/>
              </a:buClr>
              <a:buSzPct val="100000"/>
              <a:buFontTx/>
              <a:buNone/>
              <a:defRPr sz="1800">
                <a:solidFill>
                  <a:schemeClr val="bg1"/>
                </a:solidFill>
              </a:defRPr>
            </a:lvl2pPr>
            <a:lvl3pPr marL="1089014" indent="0">
              <a:buClr>
                <a:schemeClr val="bg2"/>
              </a:buClr>
              <a:buSzPct val="100000"/>
              <a:buFontTx/>
              <a:buNone/>
              <a:defRPr sz="1800">
                <a:solidFill>
                  <a:schemeClr val="bg1"/>
                </a:solidFill>
              </a:defRPr>
            </a:lvl3pPr>
            <a:lvl4pPr marL="1774807" indent="-228597">
              <a:buClr>
                <a:schemeClr val="bg2"/>
              </a:buClr>
              <a:buFont typeface="Wingdings" panose="05000000000000000000" pitchFamily="2" charset="2"/>
              <a:buChar char="§"/>
              <a:defRPr sz="1800">
                <a:solidFill>
                  <a:schemeClr val="tx1"/>
                </a:solidFill>
              </a:defRPr>
            </a:lvl4pPr>
            <a:lvl5pPr marL="2117704" indent="-228597">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9" y="1183334"/>
            <a:ext cx="5922117" cy="525463"/>
          </a:xfrm>
        </p:spPr>
        <p:txBody>
          <a:bodyPr/>
          <a:lstStyle>
            <a:lvl1pPr marL="0" indent="0" algn="l">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02899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72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2790635"/>
            <a:ext cx="9976104" cy="590931"/>
          </a:xfrm>
        </p:spPr>
        <p:txBody>
          <a:bodyPr anchor="ctr"/>
          <a:lstStyle>
            <a:lvl1pPr algn="ct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3166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54352"/>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98349" y="2111662"/>
            <a:ext cx="4945063" cy="3693521"/>
          </a:xfrm>
        </p:spPr>
        <p:txBody>
          <a:bodyPr/>
          <a:lstStyle>
            <a:lvl1pPr marL="231773" indent="-231773">
              <a:buSzPct val="100000"/>
              <a:buFontTx/>
              <a:buBlip>
                <a:blip r:embed="rId2"/>
              </a:buBlip>
              <a:defRPr sz="2400" b="0">
                <a:solidFill>
                  <a:schemeClr val="bg1"/>
                </a:solidFill>
              </a:defRPr>
            </a:lvl1pPr>
            <a:lvl2pPr marL="803267" indent="-231773">
              <a:buSzPct val="100000"/>
              <a:buFontTx/>
              <a:buBlip>
                <a:blip r:embed="rId2"/>
              </a:buBlip>
              <a:defRPr sz="2000" b="0">
                <a:solidFill>
                  <a:schemeClr val="bg1"/>
                </a:solidFill>
              </a:defRPr>
            </a:lvl2pPr>
            <a:lvl3pPr marL="1255701" indent="-166686">
              <a:buSzPct val="100000"/>
              <a:buFontTx/>
              <a:buBlip>
                <a:blip r:embed="rId2"/>
              </a:buBlip>
              <a:defRPr sz="1800" b="0">
                <a:solidFill>
                  <a:schemeClr val="bg1"/>
                </a:solidFill>
              </a:defRPr>
            </a:lvl3pPr>
            <a:lvl4pPr marL="1774807" indent="-228597">
              <a:buFont typeface="Wingdings" panose="05000000000000000000" pitchFamily="2" charset="2"/>
              <a:buChar char="§"/>
              <a:defRPr sz="1800" b="0">
                <a:solidFill>
                  <a:schemeClr val="tx1"/>
                </a:solidFill>
              </a:defRPr>
            </a:lvl4pPr>
            <a:lvl5pPr marL="2117704" indent="-228597">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5529391" y="2111662"/>
            <a:ext cx="4945062" cy="3693521"/>
          </a:xfrm>
        </p:spPr>
        <p:txBody>
          <a:bodyPr/>
          <a:lstStyle>
            <a:lvl1pPr marL="231773" indent="-231773">
              <a:buSzPct val="100000"/>
              <a:buFontTx/>
              <a:buBlip>
                <a:blip r:embed="rId2"/>
              </a:buBlip>
              <a:defRPr sz="2400" b="0">
                <a:solidFill>
                  <a:schemeClr val="bg1"/>
                </a:solidFill>
              </a:defRPr>
            </a:lvl1pPr>
            <a:lvl2pPr marL="803267" indent="-231773">
              <a:buSzPct val="100000"/>
              <a:buFontTx/>
              <a:buBlip>
                <a:blip r:embed="rId2"/>
              </a:buBlip>
              <a:defRPr sz="2000" b="0">
                <a:solidFill>
                  <a:schemeClr val="bg1"/>
                </a:solidFill>
              </a:defRPr>
            </a:lvl2pPr>
            <a:lvl3pPr marL="1255701" indent="-166686">
              <a:buSzPct val="100000"/>
              <a:buFontTx/>
              <a:buBlip>
                <a:blip r:embed="rId2"/>
              </a:buBlip>
              <a:defRPr sz="1800" b="0">
                <a:solidFill>
                  <a:schemeClr val="bg1"/>
                </a:solidFill>
              </a:defRPr>
            </a:lvl3pPr>
            <a:lvl4pPr marL="1774807" indent="-228597">
              <a:buFont typeface="Wingdings" panose="05000000000000000000" pitchFamily="2" charset="2"/>
              <a:buChar char="§"/>
              <a:defRPr sz="1800" b="0">
                <a:solidFill>
                  <a:schemeClr val="tx1"/>
                </a:solidFill>
              </a:defRPr>
            </a:lvl4pPr>
            <a:lvl5pPr marL="2117704" indent="-228597">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0569"/>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495" indent="0" algn="ctr">
              <a:buFontTx/>
              <a:buNone/>
              <a:defRPr sz="2800">
                <a:solidFill>
                  <a:schemeClr val="tx2"/>
                </a:solidFill>
                <a:latin typeface="Trebuchet MS" panose="020B0603020202020204" pitchFamily="34" charset="0"/>
              </a:defRPr>
            </a:lvl2pPr>
            <a:lvl3pPr marL="1089014" indent="0" algn="ctr">
              <a:buFontTx/>
              <a:buNone/>
              <a:defRPr sz="2800">
                <a:solidFill>
                  <a:schemeClr val="tx2"/>
                </a:solidFill>
                <a:latin typeface="Trebuchet MS" panose="020B0603020202020204" pitchFamily="34" charset="0"/>
              </a:defRPr>
            </a:lvl3pPr>
            <a:lvl4pPr marL="1546210" indent="0" algn="ctr">
              <a:buFontTx/>
              <a:buNone/>
              <a:defRPr sz="2800">
                <a:solidFill>
                  <a:schemeClr val="tx2"/>
                </a:solidFill>
                <a:latin typeface="Trebuchet MS" panose="020B0603020202020204" pitchFamily="34" charset="0"/>
              </a:defRPr>
            </a:lvl4pPr>
            <a:lvl5pPr marL="1889106"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17391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1553497" y="5352632"/>
            <a:ext cx="7865806" cy="369332"/>
          </a:xfrm>
        </p:spPr>
        <p:txBody>
          <a:bodyPr anchor="b"/>
          <a:lstStyle>
            <a:lvl1pPr algn="l">
              <a:defRPr sz="2000">
                <a:solidFill>
                  <a:schemeClr val="bg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3272" y="5142126"/>
            <a:ext cx="7546258" cy="104086"/>
          </a:xfrm>
          <a:prstGeom prst="rect">
            <a:avLst/>
          </a:prstGeom>
        </p:spPr>
      </p:pic>
    </p:spTree>
    <p:extLst>
      <p:ext uri="{BB962C8B-B14F-4D97-AF65-F5344CB8AC3E}">
        <p14:creationId xmlns:p14="http://schemas.microsoft.com/office/powerpoint/2010/main" val="178262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Tree>
    <p:extLst>
      <p:ext uri="{BB962C8B-B14F-4D97-AF65-F5344CB8AC3E}">
        <p14:creationId xmlns:p14="http://schemas.microsoft.com/office/powerpoint/2010/main" val="180608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661226"/>
            <a:ext cx="9976104" cy="590931"/>
          </a:xfrm>
        </p:spPr>
        <p:txBody>
          <a:bodyPr/>
          <a:lstStyle>
            <a:lvl1pPr algn="ct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566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96"/>
            <a:endParaRPr lang="en-US" sz="1800">
              <a:solidFill>
                <a:srgbClr val="FFFFFF"/>
              </a:solidFill>
            </a:endParaRPr>
          </a:p>
        </p:txBody>
      </p:sp>
      <p:sp>
        <p:nvSpPr>
          <p:cNvPr id="2" name="Title 1"/>
          <p:cNvSpPr>
            <a:spLocks noGrp="1"/>
          </p:cNvSpPr>
          <p:nvPr>
            <p:ph type="title"/>
          </p:nvPr>
        </p:nvSpPr>
        <p:spPr>
          <a:xfrm>
            <a:off x="498348" y="5169474"/>
            <a:ext cx="9976104" cy="535531"/>
          </a:xfrm>
        </p:spPr>
        <p:txBody>
          <a:bodyPr anchor="ctr"/>
          <a:lstStyle>
            <a:lvl1pPr algn="l">
              <a:defRPr sz="32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940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50624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2790635"/>
            <a:ext cx="9976104" cy="590931"/>
          </a:xfrm>
        </p:spPr>
        <p:txBody>
          <a:bodyPr anchor="ctr"/>
          <a:lstStyle>
            <a:lvl1pPr algn="ct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54352"/>
            <a:ext cx="9976104" cy="590931"/>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98348" y="2111661"/>
            <a:ext cx="4945063" cy="3693521"/>
          </a:xfrm>
        </p:spPr>
        <p:txBody>
          <a:bodyPr/>
          <a:lstStyle>
            <a:lvl1pPr marL="231775" indent="-231775">
              <a:buSzPct val="100000"/>
              <a:buFontTx/>
              <a:buBlip>
                <a:blip r:embed="rId2"/>
              </a:buBlip>
              <a:defRPr sz="2400" b="0">
                <a:solidFill>
                  <a:schemeClr val="bg1"/>
                </a:solidFill>
              </a:defRPr>
            </a:lvl1pPr>
            <a:lvl2pPr marL="803275" indent="-231775">
              <a:buSzPct val="100000"/>
              <a:buFontTx/>
              <a:buBlip>
                <a:blip r:embed="rId2"/>
              </a:buBlip>
              <a:defRPr sz="2000" b="0">
                <a:solidFill>
                  <a:schemeClr val="bg1"/>
                </a:solidFill>
              </a:defRPr>
            </a:lvl2pPr>
            <a:lvl3pPr marL="1255713" indent="-166688">
              <a:buSzPct val="100000"/>
              <a:buFontTx/>
              <a:buBlip>
                <a:blip r:embed="rId2"/>
              </a:buBlip>
              <a:defRPr sz="1800" b="0">
                <a:solidFill>
                  <a:schemeClr val="bg1"/>
                </a:solidFill>
              </a:defRPr>
            </a:lvl3pPr>
            <a:lvl4pPr marL="1774825" indent="-228600">
              <a:buFont typeface="Wingdings" panose="05000000000000000000" pitchFamily="2" charset="2"/>
              <a:buChar char="§"/>
              <a:defRPr sz="1800" b="0">
                <a:solidFill>
                  <a:schemeClr val="tx1"/>
                </a:solidFill>
              </a:defRPr>
            </a:lvl4pPr>
            <a:lvl5pPr marL="2117725" indent="-228600">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5529390" y="2111661"/>
            <a:ext cx="4945062" cy="3693521"/>
          </a:xfrm>
        </p:spPr>
        <p:txBody>
          <a:bodyPr/>
          <a:lstStyle>
            <a:lvl1pPr marL="231775" indent="-231775">
              <a:buSzPct val="100000"/>
              <a:buFontTx/>
              <a:buBlip>
                <a:blip r:embed="rId2"/>
              </a:buBlip>
              <a:defRPr sz="2400" b="0">
                <a:solidFill>
                  <a:schemeClr val="bg1"/>
                </a:solidFill>
              </a:defRPr>
            </a:lvl1pPr>
            <a:lvl2pPr marL="803275" indent="-231775">
              <a:buSzPct val="100000"/>
              <a:buFontTx/>
              <a:buBlip>
                <a:blip r:embed="rId2"/>
              </a:buBlip>
              <a:defRPr sz="2000" b="0">
                <a:solidFill>
                  <a:schemeClr val="bg1"/>
                </a:solidFill>
              </a:defRPr>
            </a:lvl2pPr>
            <a:lvl3pPr marL="1255713" indent="-166688">
              <a:buSzPct val="100000"/>
              <a:buFontTx/>
              <a:buBlip>
                <a:blip r:embed="rId2"/>
              </a:buBlip>
              <a:defRPr sz="1800" b="0">
                <a:solidFill>
                  <a:schemeClr val="bg1"/>
                </a:solidFill>
              </a:defRPr>
            </a:lvl3pPr>
            <a:lvl4pPr marL="1774825" indent="-228600">
              <a:buFont typeface="Wingdings" panose="05000000000000000000" pitchFamily="2" charset="2"/>
              <a:buChar char="§"/>
              <a:defRPr sz="1800" b="0">
                <a:solidFill>
                  <a:schemeClr val="tx1"/>
                </a:solidFill>
              </a:defRPr>
            </a:lvl4pPr>
            <a:lvl5pPr marL="2117725" indent="-228600">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0568"/>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0809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3497" y="5352631"/>
            <a:ext cx="7865806" cy="369332"/>
          </a:xfrm>
        </p:spPr>
        <p:txBody>
          <a:bodyPr anchor="b"/>
          <a:lstStyle>
            <a:lvl1pPr algn="l">
              <a:defRPr sz="2000">
                <a:solidFill>
                  <a:schemeClr val="bg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13271" y="5142126"/>
            <a:ext cx="7546258" cy="104086"/>
          </a:xfrm>
          <a:prstGeom prst="rect">
            <a:avLst/>
          </a:prstGeom>
        </p:spPr>
      </p:pic>
    </p:spTree>
    <p:extLst>
      <p:ext uri="{BB962C8B-B14F-4D97-AF65-F5344CB8AC3E}">
        <p14:creationId xmlns:p14="http://schemas.microsoft.com/office/powerpoint/2010/main" val="400035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3"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17402" y="2002367"/>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9762254" y="5831286"/>
            <a:ext cx="321027" cy="161583"/>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850" kern="1200" smtClean="0">
                <a:solidFill>
                  <a:schemeClr val="accent4"/>
                </a:solidFill>
                <a:latin typeface="Trebuchet MS" panose="020B0603020202020204" pitchFamily="34" charset="0"/>
                <a:ea typeface="MS PGothic" pitchFamily="34" charset="-128"/>
                <a:cs typeface="+mn-cs"/>
              </a:rPr>
              <a:pPr algn="r"/>
              <a:t>‹#›</a:t>
            </a:fld>
            <a:r>
              <a:rPr lang="en-US" sz="1050" cap="none" baseline="0" dirty="0" smtClean="0">
                <a:solidFill>
                  <a:schemeClr val="accent2">
                    <a:lumMod val="60000"/>
                    <a:lumOff val="40000"/>
                  </a:schemeClr>
                </a:solidFill>
              </a:rPr>
              <a:t> </a:t>
            </a:r>
            <a:endParaRPr lang="en-US" sz="1050" cap="none" dirty="0" smtClean="0">
              <a:solidFill>
                <a:schemeClr val="accent2">
                  <a:lumMod val="60000"/>
                  <a:lumOff val="40000"/>
                </a:schemeClr>
              </a:solidFill>
            </a:endParaRPr>
          </a:p>
        </p:txBody>
      </p:sp>
      <p:grpSp>
        <p:nvGrpSpPr>
          <p:cNvPr id="5" name="Group 4"/>
          <p:cNvGrpSpPr/>
          <p:nvPr userDrawn="1"/>
        </p:nvGrpSpPr>
        <p:grpSpPr>
          <a:xfrm>
            <a:off x="10153706" y="5866413"/>
            <a:ext cx="583502" cy="107781"/>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896" r:id="rId2"/>
    <p:sldLayoutId id="2147483971" r:id="rId3"/>
    <p:sldLayoutId id="2147483917" r:id="rId4"/>
    <p:sldLayoutId id="2147483969" r:id="rId5"/>
    <p:sldLayoutId id="2147483919" r:id="rId6"/>
    <p:sldLayoutId id="2147483954" r:id="rId7"/>
    <p:sldLayoutId id="2147483897" r:id="rId8"/>
    <p:sldLayoutId id="2147483898" r:id="rId9"/>
    <p:sldLayoutId id="2147483926" r:id="rId10"/>
    <p:sldLayoutId id="2147483899" r:id="rId11"/>
    <p:sldLayoutId id="2147483901" r:id="rId12"/>
    <p:sldLayoutId id="214748398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4"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17403" y="2002368"/>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9762255" y="5831287"/>
            <a:ext cx="321027" cy="161583"/>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defTabSz="457196"/>
            <a:fld id="{9EF62655-870B-4C06-BC3D-C67D37BAE36D}" type="slidenum">
              <a:rPr lang="en-US" sz="850" smtClean="0">
                <a:solidFill>
                  <a:srgbClr val="505050"/>
                </a:solidFill>
                <a:latin typeface="Trebuchet MS" panose="020B0603020202020204" pitchFamily="34" charset="0"/>
              </a:rPr>
              <a:pPr algn="r" defTabSz="457196"/>
              <a:t>‹#›</a:t>
            </a:fld>
            <a:r>
              <a:rPr lang="en-US" sz="1050" cap="none" dirty="0" smtClean="0">
                <a:solidFill>
                  <a:srgbClr val="007450">
                    <a:lumMod val="60000"/>
                    <a:lumOff val="40000"/>
                  </a:srgbClr>
                </a:solidFill>
              </a:rPr>
              <a:t> </a:t>
            </a:r>
          </a:p>
        </p:txBody>
      </p:sp>
      <p:grpSp>
        <p:nvGrpSpPr>
          <p:cNvPr id="5" name="Group 4"/>
          <p:cNvGrpSpPr/>
          <p:nvPr userDrawn="1"/>
        </p:nvGrpSpPr>
        <p:grpSpPr>
          <a:xfrm>
            <a:off x="10153706" y="5866414"/>
            <a:ext cx="583502" cy="107781"/>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grpSp>
    </p:spTree>
    <p:extLst>
      <p:ext uri="{BB962C8B-B14F-4D97-AF65-F5344CB8AC3E}">
        <p14:creationId xmlns:p14="http://schemas.microsoft.com/office/powerpoint/2010/main" val="80605088"/>
      </p:ext>
    </p:extLst>
  </p:cSld>
  <p:clrMap bg1="dk2" tx1="lt1" bg2="dk1"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196" algn="l" rtl="0" eaLnBrk="1" fontAlgn="base" hangingPunct="1">
        <a:spcBef>
          <a:spcPct val="0"/>
        </a:spcBef>
        <a:spcAft>
          <a:spcPct val="0"/>
        </a:spcAft>
        <a:defRPr sz="3200" b="1">
          <a:solidFill>
            <a:srgbClr val="73B900"/>
          </a:solidFill>
          <a:latin typeface="Arial" charset="0"/>
        </a:defRPr>
      </a:lvl6pPr>
      <a:lvl7pPr marL="914391" algn="l" rtl="0" eaLnBrk="1" fontAlgn="base" hangingPunct="1">
        <a:spcBef>
          <a:spcPct val="0"/>
        </a:spcBef>
        <a:spcAft>
          <a:spcPct val="0"/>
        </a:spcAft>
        <a:defRPr sz="3200" b="1">
          <a:solidFill>
            <a:srgbClr val="73B900"/>
          </a:solidFill>
          <a:latin typeface="Arial" charset="0"/>
        </a:defRPr>
      </a:lvl7pPr>
      <a:lvl8pPr marL="1371587" algn="l" rtl="0" eaLnBrk="1" fontAlgn="base" hangingPunct="1">
        <a:spcBef>
          <a:spcPct val="0"/>
        </a:spcBef>
        <a:spcAft>
          <a:spcPct val="0"/>
        </a:spcAft>
        <a:defRPr sz="3200" b="1">
          <a:solidFill>
            <a:srgbClr val="73B900"/>
          </a:solidFill>
          <a:latin typeface="Arial" charset="0"/>
        </a:defRPr>
      </a:lvl8pPr>
      <a:lvl9pPr marL="1828782"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495"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14"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07" indent="-228597" algn="l" rtl="0" fontAlgn="base">
        <a:spcBef>
          <a:spcPct val="20000"/>
        </a:spcBef>
        <a:spcAft>
          <a:spcPct val="0"/>
        </a:spcAft>
        <a:buChar char="–"/>
        <a:defRPr sz="2000">
          <a:solidFill>
            <a:schemeClr val="bg1"/>
          </a:solidFill>
          <a:latin typeface="+mn-lt"/>
        </a:defRPr>
      </a:lvl4pPr>
      <a:lvl5pPr marL="2117704" indent="-228597" algn="l" rtl="0" fontAlgn="base">
        <a:spcBef>
          <a:spcPct val="20000"/>
        </a:spcBef>
        <a:spcAft>
          <a:spcPct val="0"/>
        </a:spcAft>
        <a:buChar char="»"/>
        <a:defRPr sz="2000">
          <a:solidFill>
            <a:schemeClr val="bg1"/>
          </a:solidFill>
          <a:latin typeface="+mn-lt"/>
        </a:defRPr>
      </a:lvl5pPr>
      <a:lvl6pPr marL="2574899" indent="-228597" algn="l" rtl="0" eaLnBrk="1" fontAlgn="base" hangingPunct="1">
        <a:spcBef>
          <a:spcPct val="20000"/>
        </a:spcBef>
        <a:spcAft>
          <a:spcPct val="0"/>
        </a:spcAft>
        <a:buChar char="»"/>
        <a:defRPr sz="2000">
          <a:solidFill>
            <a:schemeClr val="bg1"/>
          </a:solidFill>
          <a:latin typeface="+mn-lt"/>
        </a:defRPr>
      </a:lvl6pPr>
      <a:lvl7pPr marL="3032095" indent="-228597" algn="l" rtl="0" eaLnBrk="1" fontAlgn="base" hangingPunct="1">
        <a:spcBef>
          <a:spcPct val="20000"/>
        </a:spcBef>
        <a:spcAft>
          <a:spcPct val="0"/>
        </a:spcAft>
        <a:buChar char="»"/>
        <a:defRPr sz="2000">
          <a:solidFill>
            <a:schemeClr val="bg1"/>
          </a:solidFill>
          <a:latin typeface="+mn-lt"/>
        </a:defRPr>
      </a:lvl7pPr>
      <a:lvl8pPr marL="3489290" indent="-228597" algn="l" rtl="0" eaLnBrk="1" fontAlgn="base" hangingPunct="1">
        <a:spcBef>
          <a:spcPct val="20000"/>
        </a:spcBef>
        <a:spcAft>
          <a:spcPct val="0"/>
        </a:spcAft>
        <a:buChar char="»"/>
        <a:defRPr sz="2000">
          <a:solidFill>
            <a:schemeClr val="bg1"/>
          </a:solidFill>
          <a:latin typeface="+mn-lt"/>
        </a:defRPr>
      </a:lvl8pPr>
      <a:lvl9pPr marL="3946486" indent="-22859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4"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17403" y="2002368"/>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9762255" y="5831287"/>
            <a:ext cx="321027" cy="161583"/>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defTabSz="457196"/>
            <a:fld id="{9EF62655-870B-4C06-BC3D-C67D37BAE36D}" type="slidenum">
              <a:rPr lang="en-US" sz="850" smtClean="0">
                <a:solidFill>
                  <a:srgbClr val="505050"/>
                </a:solidFill>
                <a:latin typeface="Trebuchet MS" panose="020B0603020202020204" pitchFamily="34" charset="0"/>
              </a:rPr>
              <a:pPr algn="r" defTabSz="457196"/>
              <a:t>‹#›</a:t>
            </a:fld>
            <a:r>
              <a:rPr lang="en-US" sz="1050" cap="none" dirty="0" smtClean="0">
                <a:solidFill>
                  <a:srgbClr val="007450">
                    <a:lumMod val="60000"/>
                    <a:lumOff val="40000"/>
                  </a:srgbClr>
                </a:solidFill>
              </a:rPr>
              <a:t> </a:t>
            </a:r>
          </a:p>
        </p:txBody>
      </p:sp>
      <p:grpSp>
        <p:nvGrpSpPr>
          <p:cNvPr id="5" name="Group 4"/>
          <p:cNvGrpSpPr/>
          <p:nvPr userDrawn="1"/>
        </p:nvGrpSpPr>
        <p:grpSpPr>
          <a:xfrm>
            <a:off x="10153706" y="5866414"/>
            <a:ext cx="583502" cy="107781"/>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grpSp>
    </p:spTree>
    <p:extLst>
      <p:ext uri="{BB962C8B-B14F-4D97-AF65-F5344CB8AC3E}">
        <p14:creationId xmlns:p14="http://schemas.microsoft.com/office/powerpoint/2010/main" val="1497393173"/>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196" algn="l" rtl="0" eaLnBrk="1" fontAlgn="base" hangingPunct="1">
        <a:spcBef>
          <a:spcPct val="0"/>
        </a:spcBef>
        <a:spcAft>
          <a:spcPct val="0"/>
        </a:spcAft>
        <a:defRPr sz="3200" b="1">
          <a:solidFill>
            <a:srgbClr val="73B900"/>
          </a:solidFill>
          <a:latin typeface="Arial" charset="0"/>
        </a:defRPr>
      </a:lvl6pPr>
      <a:lvl7pPr marL="914391" algn="l" rtl="0" eaLnBrk="1" fontAlgn="base" hangingPunct="1">
        <a:spcBef>
          <a:spcPct val="0"/>
        </a:spcBef>
        <a:spcAft>
          <a:spcPct val="0"/>
        </a:spcAft>
        <a:defRPr sz="3200" b="1">
          <a:solidFill>
            <a:srgbClr val="73B900"/>
          </a:solidFill>
          <a:latin typeface="Arial" charset="0"/>
        </a:defRPr>
      </a:lvl7pPr>
      <a:lvl8pPr marL="1371587" algn="l" rtl="0" eaLnBrk="1" fontAlgn="base" hangingPunct="1">
        <a:spcBef>
          <a:spcPct val="0"/>
        </a:spcBef>
        <a:spcAft>
          <a:spcPct val="0"/>
        </a:spcAft>
        <a:defRPr sz="3200" b="1">
          <a:solidFill>
            <a:srgbClr val="73B900"/>
          </a:solidFill>
          <a:latin typeface="Arial" charset="0"/>
        </a:defRPr>
      </a:lvl8pPr>
      <a:lvl9pPr marL="1828782"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495"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14"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07" indent="-228597" algn="l" rtl="0" fontAlgn="base">
        <a:spcBef>
          <a:spcPct val="20000"/>
        </a:spcBef>
        <a:spcAft>
          <a:spcPct val="0"/>
        </a:spcAft>
        <a:buChar char="–"/>
        <a:defRPr sz="2000">
          <a:solidFill>
            <a:schemeClr val="bg1"/>
          </a:solidFill>
          <a:latin typeface="+mn-lt"/>
        </a:defRPr>
      </a:lvl4pPr>
      <a:lvl5pPr marL="2117704" indent="-228597" algn="l" rtl="0" fontAlgn="base">
        <a:spcBef>
          <a:spcPct val="20000"/>
        </a:spcBef>
        <a:spcAft>
          <a:spcPct val="0"/>
        </a:spcAft>
        <a:buChar char="»"/>
        <a:defRPr sz="2000">
          <a:solidFill>
            <a:schemeClr val="bg1"/>
          </a:solidFill>
          <a:latin typeface="+mn-lt"/>
        </a:defRPr>
      </a:lvl5pPr>
      <a:lvl6pPr marL="2574899" indent="-228597" algn="l" rtl="0" eaLnBrk="1" fontAlgn="base" hangingPunct="1">
        <a:spcBef>
          <a:spcPct val="20000"/>
        </a:spcBef>
        <a:spcAft>
          <a:spcPct val="0"/>
        </a:spcAft>
        <a:buChar char="»"/>
        <a:defRPr sz="2000">
          <a:solidFill>
            <a:schemeClr val="bg1"/>
          </a:solidFill>
          <a:latin typeface="+mn-lt"/>
        </a:defRPr>
      </a:lvl6pPr>
      <a:lvl7pPr marL="3032095" indent="-228597" algn="l" rtl="0" eaLnBrk="1" fontAlgn="base" hangingPunct="1">
        <a:spcBef>
          <a:spcPct val="20000"/>
        </a:spcBef>
        <a:spcAft>
          <a:spcPct val="0"/>
        </a:spcAft>
        <a:buChar char="»"/>
        <a:defRPr sz="2000">
          <a:solidFill>
            <a:schemeClr val="bg1"/>
          </a:solidFill>
          <a:latin typeface="+mn-lt"/>
        </a:defRPr>
      </a:lvl7pPr>
      <a:lvl8pPr marL="3489290" indent="-228597" algn="l" rtl="0" eaLnBrk="1" fontAlgn="base" hangingPunct="1">
        <a:spcBef>
          <a:spcPct val="20000"/>
        </a:spcBef>
        <a:spcAft>
          <a:spcPct val="0"/>
        </a:spcAft>
        <a:buChar char="»"/>
        <a:defRPr sz="2000">
          <a:solidFill>
            <a:schemeClr val="bg1"/>
          </a:solidFill>
          <a:latin typeface="+mn-lt"/>
        </a:defRPr>
      </a:lvl8pPr>
      <a:lvl9pPr marL="3946486" indent="-22859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4"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17403" y="2002368"/>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9762255" y="5831287"/>
            <a:ext cx="321027" cy="161583"/>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defTabSz="457196"/>
            <a:fld id="{9EF62655-870B-4C06-BC3D-C67D37BAE36D}" type="slidenum">
              <a:rPr lang="en-US" sz="850" smtClean="0">
                <a:solidFill>
                  <a:srgbClr val="505050"/>
                </a:solidFill>
                <a:latin typeface="Trebuchet MS" panose="020B0603020202020204" pitchFamily="34" charset="0"/>
              </a:rPr>
              <a:pPr algn="r" defTabSz="457196"/>
              <a:t>‹#›</a:t>
            </a:fld>
            <a:r>
              <a:rPr lang="en-US" sz="1050" cap="none" dirty="0" smtClean="0">
                <a:solidFill>
                  <a:srgbClr val="007450">
                    <a:lumMod val="60000"/>
                    <a:lumOff val="40000"/>
                  </a:srgbClr>
                </a:solidFill>
              </a:rPr>
              <a:t> </a:t>
            </a:r>
          </a:p>
        </p:txBody>
      </p:sp>
      <p:grpSp>
        <p:nvGrpSpPr>
          <p:cNvPr id="5" name="Group 4"/>
          <p:cNvGrpSpPr/>
          <p:nvPr userDrawn="1"/>
        </p:nvGrpSpPr>
        <p:grpSpPr>
          <a:xfrm>
            <a:off x="10153706" y="5866414"/>
            <a:ext cx="583502" cy="107781"/>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grpSp>
    </p:spTree>
    <p:extLst>
      <p:ext uri="{BB962C8B-B14F-4D97-AF65-F5344CB8AC3E}">
        <p14:creationId xmlns:p14="http://schemas.microsoft.com/office/powerpoint/2010/main" val="1237079574"/>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196" algn="l" rtl="0" eaLnBrk="1" fontAlgn="base" hangingPunct="1">
        <a:spcBef>
          <a:spcPct val="0"/>
        </a:spcBef>
        <a:spcAft>
          <a:spcPct val="0"/>
        </a:spcAft>
        <a:defRPr sz="3200" b="1">
          <a:solidFill>
            <a:srgbClr val="73B900"/>
          </a:solidFill>
          <a:latin typeface="Arial" charset="0"/>
        </a:defRPr>
      </a:lvl6pPr>
      <a:lvl7pPr marL="914391" algn="l" rtl="0" eaLnBrk="1" fontAlgn="base" hangingPunct="1">
        <a:spcBef>
          <a:spcPct val="0"/>
        </a:spcBef>
        <a:spcAft>
          <a:spcPct val="0"/>
        </a:spcAft>
        <a:defRPr sz="3200" b="1">
          <a:solidFill>
            <a:srgbClr val="73B900"/>
          </a:solidFill>
          <a:latin typeface="Arial" charset="0"/>
        </a:defRPr>
      </a:lvl7pPr>
      <a:lvl8pPr marL="1371587" algn="l" rtl="0" eaLnBrk="1" fontAlgn="base" hangingPunct="1">
        <a:spcBef>
          <a:spcPct val="0"/>
        </a:spcBef>
        <a:spcAft>
          <a:spcPct val="0"/>
        </a:spcAft>
        <a:defRPr sz="3200" b="1">
          <a:solidFill>
            <a:srgbClr val="73B900"/>
          </a:solidFill>
          <a:latin typeface="Arial" charset="0"/>
        </a:defRPr>
      </a:lvl8pPr>
      <a:lvl9pPr marL="1828782"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495"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14"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07" indent="-228597" algn="l" rtl="0" fontAlgn="base">
        <a:spcBef>
          <a:spcPct val="20000"/>
        </a:spcBef>
        <a:spcAft>
          <a:spcPct val="0"/>
        </a:spcAft>
        <a:buChar char="–"/>
        <a:defRPr sz="2000">
          <a:solidFill>
            <a:schemeClr val="bg1"/>
          </a:solidFill>
          <a:latin typeface="+mn-lt"/>
        </a:defRPr>
      </a:lvl4pPr>
      <a:lvl5pPr marL="2117704" indent="-228597" algn="l" rtl="0" fontAlgn="base">
        <a:spcBef>
          <a:spcPct val="20000"/>
        </a:spcBef>
        <a:spcAft>
          <a:spcPct val="0"/>
        </a:spcAft>
        <a:buChar char="»"/>
        <a:defRPr sz="2000">
          <a:solidFill>
            <a:schemeClr val="bg1"/>
          </a:solidFill>
          <a:latin typeface="+mn-lt"/>
        </a:defRPr>
      </a:lvl5pPr>
      <a:lvl6pPr marL="2574899" indent="-228597" algn="l" rtl="0" eaLnBrk="1" fontAlgn="base" hangingPunct="1">
        <a:spcBef>
          <a:spcPct val="20000"/>
        </a:spcBef>
        <a:spcAft>
          <a:spcPct val="0"/>
        </a:spcAft>
        <a:buChar char="»"/>
        <a:defRPr sz="2000">
          <a:solidFill>
            <a:schemeClr val="bg1"/>
          </a:solidFill>
          <a:latin typeface="+mn-lt"/>
        </a:defRPr>
      </a:lvl6pPr>
      <a:lvl7pPr marL="3032095" indent="-228597" algn="l" rtl="0" eaLnBrk="1" fontAlgn="base" hangingPunct="1">
        <a:spcBef>
          <a:spcPct val="20000"/>
        </a:spcBef>
        <a:spcAft>
          <a:spcPct val="0"/>
        </a:spcAft>
        <a:buChar char="»"/>
        <a:defRPr sz="2000">
          <a:solidFill>
            <a:schemeClr val="bg1"/>
          </a:solidFill>
          <a:latin typeface="+mn-lt"/>
        </a:defRPr>
      </a:lvl7pPr>
      <a:lvl8pPr marL="3489290" indent="-228597" algn="l" rtl="0" eaLnBrk="1" fontAlgn="base" hangingPunct="1">
        <a:spcBef>
          <a:spcPct val="20000"/>
        </a:spcBef>
        <a:spcAft>
          <a:spcPct val="0"/>
        </a:spcAft>
        <a:buChar char="»"/>
        <a:defRPr sz="2000">
          <a:solidFill>
            <a:schemeClr val="bg1"/>
          </a:solidFill>
          <a:latin typeface="+mn-lt"/>
        </a:defRPr>
      </a:lvl8pPr>
      <a:lvl9pPr marL="3946486" indent="-22859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4"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17403" y="2002368"/>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9762255" y="5831287"/>
            <a:ext cx="321027" cy="161583"/>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defTabSz="457196"/>
            <a:fld id="{9EF62655-870B-4C06-BC3D-C67D37BAE36D}" type="slidenum">
              <a:rPr lang="en-US" sz="850" smtClean="0">
                <a:solidFill>
                  <a:srgbClr val="505050"/>
                </a:solidFill>
                <a:latin typeface="Trebuchet MS" panose="020B0603020202020204" pitchFamily="34" charset="0"/>
              </a:rPr>
              <a:pPr algn="r" defTabSz="457196"/>
              <a:t>‹#›</a:t>
            </a:fld>
            <a:r>
              <a:rPr lang="en-US" sz="1050" cap="none" dirty="0" smtClean="0">
                <a:solidFill>
                  <a:srgbClr val="007450">
                    <a:lumMod val="60000"/>
                    <a:lumOff val="40000"/>
                  </a:srgbClr>
                </a:solidFill>
              </a:rPr>
              <a:t> </a:t>
            </a:r>
          </a:p>
        </p:txBody>
      </p:sp>
      <p:grpSp>
        <p:nvGrpSpPr>
          <p:cNvPr id="5" name="Group 4"/>
          <p:cNvGrpSpPr/>
          <p:nvPr userDrawn="1"/>
        </p:nvGrpSpPr>
        <p:grpSpPr>
          <a:xfrm>
            <a:off x="10153706" y="5866414"/>
            <a:ext cx="583502" cy="107781"/>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457196"/>
              <a:endParaRPr lang="en-US" sz="1800">
                <a:solidFill>
                  <a:srgbClr val="FFFFFF"/>
                </a:solidFill>
              </a:endParaRPr>
            </a:p>
          </p:txBody>
        </p:sp>
      </p:grpSp>
    </p:spTree>
    <p:extLst>
      <p:ext uri="{BB962C8B-B14F-4D97-AF65-F5344CB8AC3E}">
        <p14:creationId xmlns:p14="http://schemas.microsoft.com/office/powerpoint/2010/main" val="1916029364"/>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196" algn="l" rtl="0" eaLnBrk="1" fontAlgn="base" hangingPunct="1">
        <a:spcBef>
          <a:spcPct val="0"/>
        </a:spcBef>
        <a:spcAft>
          <a:spcPct val="0"/>
        </a:spcAft>
        <a:defRPr sz="3200" b="1">
          <a:solidFill>
            <a:srgbClr val="73B900"/>
          </a:solidFill>
          <a:latin typeface="Arial" charset="0"/>
        </a:defRPr>
      </a:lvl6pPr>
      <a:lvl7pPr marL="914391" algn="l" rtl="0" eaLnBrk="1" fontAlgn="base" hangingPunct="1">
        <a:spcBef>
          <a:spcPct val="0"/>
        </a:spcBef>
        <a:spcAft>
          <a:spcPct val="0"/>
        </a:spcAft>
        <a:defRPr sz="3200" b="1">
          <a:solidFill>
            <a:srgbClr val="73B900"/>
          </a:solidFill>
          <a:latin typeface="Arial" charset="0"/>
        </a:defRPr>
      </a:lvl7pPr>
      <a:lvl8pPr marL="1371587" algn="l" rtl="0" eaLnBrk="1" fontAlgn="base" hangingPunct="1">
        <a:spcBef>
          <a:spcPct val="0"/>
        </a:spcBef>
        <a:spcAft>
          <a:spcPct val="0"/>
        </a:spcAft>
        <a:defRPr sz="3200" b="1">
          <a:solidFill>
            <a:srgbClr val="73B900"/>
          </a:solidFill>
          <a:latin typeface="Arial" charset="0"/>
        </a:defRPr>
      </a:lvl8pPr>
      <a:lvl9pPr marL="1828782"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495"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14"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07" indent="-228597" algn="l" rtl="0" fontAlgn="base">
        <a:spcBef>
          <a:spcPct val="20000"/>
        </a:spcBef>
        <a:spcAft>
          <a:spcPct val="0"/>
        </a:spcAft>
        <a:buChar char="–"/>
        <a:defRPr sz="2000">
          <a:solidFill>
            <a:schemeClr val="bg1"/>
          </a:solidFill>
          <a:latin typeface="+mn-lt"/>
        </a:defRPr>
      </a:lvl4pPr>
      <a:lvl5pPr marL="2117704" indent="-228597" algn="l" rtl="0" fontAlgn="base">
        <a:spcBef>
          <a:spcPct val="20000"/>
        </a:spcBef>
        <a:spcAft>
          <a:spcPct val="0"/>
        </a:spcAft>
        <a:buChar char="»"/>
        <a:defRPr sz="2000">
          <a:solidFill>
            <a:schemeClr val="bg1"/>
          </a:solidFill>
          <a:latin typeface="+mn-lt"/>
        </a:defRPr>
      </a:lvl5pPr>
      <a:lvl6pPr marL="2574899" indent="-228597" algn="l" rtl="0" eaLnBrk="1" fontAlgn="base" hangingPunct="1">
        <a:spcBef>
          <a:spcPct val="20000"/>
        </a:spcBef>
        <a:spcAft>
          <a:spcPct val="0"/>
        </a:spcAft>
        <a:buChar char="»"/>
        <a:defRPr sz="2000">
          <a:solidFill>
            <a:schemeClr val="bg1"/>
          </a:solidFill>
          <a:latin typeface="+mn-lt"/>
        </a:defRPr>
      </a:lvl6pPr>
      <a:lvl7pPr marL="3032095" indent="-228597" algn="l" rtl="0" eaLnBrk="1" fontAlgn="base" hangingPunct="1">
        <a:spcBef>
          <a:spcPct val="20000"/>
        </a:spcBef>
        <a:spcAft>
          <a:spcPct val="0"/>
        </a:spcAft>
        <a:buChar char="»"/>
        <a:defRPr sz="2000">
          <a:solidFill>
            <a:schemeClr val="bg1"/>
          </a:solidFill>
          <a:latin typeface="+mn-lt"/>
        </a:defRPr>
      </a:lvl7pPr>
      <a:lvl8pPr marL="3489290" indent="-228597" algn="l" rtl="0" eaLnBrk="1" fontAlgn="base" hangingPunct="1">
        <a:spcBef>
          <a:spcPct val="20000"/>
        </a:spcBef>
        <a:spcAft>
          <a:spcPct val="0"/>
        </a:spcAft>
        <a:buChar char="»"/>
        <a:defRPr sz="2000">
          <a:solidFill>
            <a:schemeClr val="bg1"/>
          </a:solidFill>
          <a:latin typeface="+mn-lt"/>
        </a:defRPr>
      </a:lvl8pPr>
      <a:lvl9pPr marL="3946486" indent="-22859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research.microsoft.com/en-us/um/people/dmaltz/papers/DC-Costs-CCR-editorial.pdf" TargetMode="Externa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hyperlink" Target="https://portal.xsede.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research.microsoft.com/en-us/um/people/dmaltz/papers/DC-Costs-CCR-editorial.pdf" TargetMode="Externa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tif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subTitle" idx="1"/>
          </p:nvPr>
        </p:nvSpPr>
        <p:spPr/>
        <p:txBody>
          <a:bodyPr/>
          <a:lstStyle/>
          <a:p>
            <a:r>
              <a:rPr lang="en-US" dirty="0" smtClean="0"/>
              <a:t>Anton Dzhoraev</a:t>
            </a:r>
            <a:endParaRPr lang="en-US" dirty="0"/>
          </a:p>
        </p:txBody>
      </p:sp>
      <p:sp>
        <p:nvSpPr>
          <p:cNvPr id="5" name="Title 10"/>
          <p:cNvSpPr>
            <a:spLocks noGrp="1"/>
          </p:cNvSpPr>
          <p:nvPr>
            <p:ph type="title"/>
          </p:nvPr>
        </p:nvSpPr>
        <p:spPr/>
        <p:txBody>
          <a:bodyPr/>
          <a:lstStyle/>
          <a:p>
            <a:r>
              <a:rPr lang="en-US" sz="4400" dirty="0" smtClean="0"/>
              <a:t>high performance computing with GPU</a:t>
            </a:r>
            <a:endParaRPr lang="en-US" sz="4400" dirty="0"/>
          </a:p>
        </p:txBody>
      </p:sp>
    </p:spTree>
    <p:extLst>
      <p:ext uri="{BB962C8B-B14F-4D97-AF65-F5344CB8AC3E}">
        <p14:creationId xmlns:p14="http://schemas.microsoft.com/office/powerpoint/2010/main" val="3116770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108601" y="1587500"/>
            <a:ext cx="6998330" cy="4334064"/>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Rectangle 54"/>
          <p:cNvSpPr/>
          <p:nvPr/>
        </p:nvSpPr>
        <p:spPr>
          <a:xfrm>
            <a:off x="7219282" y="1587500"/>
            <a:ext cx="3656247" cy="4334064"/>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p:cNvSpPr>
            <a:spLocks noGrp="1"/>
          </p:cNvSpPr>
          <p:nvPr>
            <p:ph type="title"/>
          </p:nvPr>
        </p:nvSpPr>
        <p:spPr>
          <a:xfrm>
            <a:off x="0" y="661226"/>
            <a:ext cx="10972800" cy="590931"/>
          </a:xfrm>
        </p:spPr>
        <p:txBody>
          <a:bodyPr/>
          <a:lstStyle/>
          <a:p>
            <a:r>
              <a:rPr lang="en-US" dirty="0" smtClean="0"/>
              <a:t>dramatically More for your money</a:t>
            </a:r>
            <a:endParaRPr lang="en-US" dirty="0"/>
          </a:p>
        </p:txBody>
      </p:sp>
      <p:cxnSp>
        <p:nvCxnSpPr>
          <p:cNvPr id="8" name="Straight Connector 7"/>
          <p:cNvCxnSpPr/>
          <p:nvPr/>
        </p:nvCxnSpPr>
        <p:spPr>
          <a:xfrm flipH="1">
            <a:off x="1249043" y="2095548"/>
            <a:ext cx="341" cy="29316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8997" y="2562469"/>
            <a:ext cx="1447234"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dirty="0" smtClean="0">
                <a:solidFill>
                  <a:schemeClr val="tx2"/>
                </a:solidFill>
              </a:rPr>
              <a:t>1 RACK </a:t>
            </a:r>
            <a:endParaRPr lang="en-US" sz="1100" dirty="0" smtClean="0">
              <a:solidFill>
                <a:schemeClr val="tx2"/>
              </a:solidFill>
            </a:endParaRPr>
          </a:p>
        </p:txBody>
      </p:sp>
      <p:sp>
        <p:nvSpPr>
          <p:cNvPr id="10" name="Rectangle 9"/>
          <p:cNvSpPr/>
          <p:nvPr/>
        </p:nvSpPr>
        <p:spPr>
          <a:xfrm>
            <a:off x="1267246" y="2442946"/>
            <a:ext cx="365760" cy="477389"/>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67244" y="3340042"/>
            <a:ext cx="3645779" cy="477389"/>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p:cNvSpPr/>
          <p:nvPr/>
        </p:nvSpPr>
        <p:spPr>
          <a:xfrm>
            <a:off x="1261741" y="4279592"/>
            <a:ext cx="4829561" cy="477389"/>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cxnSp>
        <p:nvCxnSpPr>
          <p:cNvPr id="16" name="Straight Connector 15"/>
          <p:cNvCxnSpPr/>
          <p:nvPr/>
        </p:nvCxnSpPr>
        <p:spPr>
          <a:xfrm flipH="1" flipV="1">
            <a:off x="1249043" y="5026248"/>
            <a:ext cx="5242082" cy="0"/>
          </a:xfrm>
          <a:prstGeom prst="line">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75607" y="5501992"/>
            <a:ext cx="1290738" cy="4039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b="1" dirty="0" smtClean="0">
                <a:solidFill>
                  <a:schemeClr val="bg1"/>
                </a:solidFill>
              </a:rPr>
              <a:t># of Racks </a:t>
            </a:r>
          </a:p>
          <a:p>
            <a:pPr algn="ctr">
              <a:lnSpc>
                <a:spcPct val="90000"/>
              </a:lnSpc>
            </a:pPr>
            <a:r>
              <a:rPr lang="en-US" sz="1050" b="1" dirty="0" smtClean="0">
                <a:solidFill>
                  <a:schemeClr val="bg1"/>
                </a:solidFill>
              </a:rPr>
              <a:t>(Power Required)</a:t>
            </a:r>
          </a:p>
        </p:txBody>
      </p:sp>
      <p:sp>
        <p:nvSpPr>
          <p:cNvPr id="19" name="TextBox 18"/>
          <p:cNvSpPr txBox="1"/>
          <p:nvPr/>
        </p:nvSpPr>
        <p:spPr>
          <a:xfrm>
            <a:off x="5061700" y="5038525"/>
            <a:ext cx="678391" cy="4039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smtClean="0">
                <a:solidFill>
                  <a:schemeClr val="bg1"/>
                </a:solidFill>
              </a:rPr>
              <a:t>8</a:t>
            </a:r>
          </a:p>
          <a:p>
            <a:pPr algn="ctr">
              <a:lnSpc>
                <a:spcPct val="90000"/>
              </a:lnSpc>
            </a:pPr>
            <a:r>
              <a:rPr lang="en-US" sz="1050" dirty="0" smtClean="0">
                <a:solidFill>
                  <a:schemeClr val="bg1"/>
                </a:solidFill>
              </a:rPr>
              <a:t>(320kW)</a:t>
            </a:r>
            <a:endParaRPr lang="en-US" sz="1200" dirty="0" smtClean="0">
              <a:solidFill>
                <a:schemeClr val="bg1"/>
              </a:solidFill>
            </a:endParaRPr>
          </a:p>
        </p:txBody>
      </p:sp>
      <p:sp>
        <p:nvSpPr>
          <p:cNvPr id="20" name="TextBox 19"/>
          <p:cNvSpPr txBox="1"/>
          <p:nvPr/>
        </p:nvSpPr>
        <p:spPr>
          <a:xfrm>
            <a:off x="4011546" y="5038525"/>
            <a:ext cx="678391" cy="4039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smtClean="0">
                <a:solidFill>
                  <a:schemeClr val="bg1"/>
                </a:solidFill>
              </a:rPr>
              <a:t>6</a:t>
            </a:r>
          </a:p>
          <a:p>
            <a:pPr algn="ctr">
              <a:lnSpc>
                <a:spcPct val="90000"/>
              </a:lnSpc>
            </a:pPr>
            <a:r>
              <a:rPr lang="en-US" sz="1050" dirty="0" smtClean="0">
                <a:solidFill>
                  <a:schemeClr val="bg1"/>
                </a:solidFill>
              </a:rPr>
              <a:t>(240kW)</a:t>
            </a:r>
            <a:endParaRPr lang="en-US" sz="1200" dirty="0" smtClean="0">
              <a:solidFill>
                <a:schemeClr val="bg1"/>
              </a:solidFill>
            </a:endParaRPr>
          </a:p>
        </p:txBody>
      </p:sp>
      <p:sp>
        <p:nvSpPr>
          <p:cNvPr id="21" name="TextBox 20"/>
          <p:cNvSpPr txBox="1"/>
          <p:nvPr/>
        </p:nvSpPr>
        <p:spPr>
          <a:xfrm>
            <a:off x="2961392" y="5038525"/>
            <a:ext cx="678391" cy="4039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smtClean="0">
                <a:solidFill>
                  <a:schemeClr val="bg1"/>
                </a:solidFill>
              </a:rPr>
              <a:t>4</a:t>
            </a:r>
          </a:p>
          <a:p>
            <a:pPr algn="ctr">
              <a:lnSpc>
                <a:spcPct val="90000"/>
              </a:lnSpc>
            </a:pPr>
            <a:r>
              <a:rPr lang="en-US" sz="1050" dirty="0" smtClean="0">
                <a:solidFill>
                  <a:schemeClr val="bg1"/>
                </a:solidFill>
              </a:rPr>
              <a:t>(160kW)</a:t>
            </a:r>
            <a:endParaRPr lang="en-US" sz="1200" dirty="0" smtClean="0">
              <a:solidFill>
                <a:schemeClr val="bg1"/>
              </a:solidFill>
            </a:endParaRPr>
          </a:p>
        </p:txBody>
      </p:sp>
      <p:sp>
        <p:nvSpPr>
          <p:cNvPr id="23" name="TextBox 22"/>
          <p:cNvSpPr txBox="1"/>
          <p:nvPr/>
        </p:nvSpPr>
        <p:spPr>
          <a:xfrm>
            <a:off x="1923698" y="5038525"/>
            <a:ext cx="607859" cy="4039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smtClean="0">
                <a:solidFill>
                  <a:schemeClr val="bg1"/>
                </a:solidFill>
              </a:rPr>
              <a:t>2</a:t>
            </a:r>
          </a:p>
          <a:p>
            <a:pPr algn="ctr">
              <a:lnSpc>
                <a:spcPct val="90000"/>
              </a:lnSpc>
            </a:pPr>
            <a:r>
              <a:rPr lang="en-US" sz="1050" dirty="0" smtClean="0">
                <a:solidFill>
                  <a:schemeClr val="bg1"/>
                </a:solidFill>
              </a:rPr>
              <a:t>(80kW)</a:t>
            </a:r>
            <a:endParaRPr lang="en-US" sz="1200" dirty="0" smtClean="0">
              <a:solidFill>
                <a:schemeClr val="bg1"/>
              </a:solidFill>
            </a:endParaRPr>
          </a:p>
        </p:txBody>
      </p:sp>
      <p:sp>
        <p:nvSpPr>
          <p:cNvPr id="25" name="TextBox 24"/>
          <p:cNvSpPr txBox="1"/>
          <p:nvPr/>
        </p:nvSpPr>
        <p:spPr>
          <a:xfrm>
            <a:off x="6073485" y="5028222"/>
            <a:ext cx="742511" cy="4108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smtClean="0">
                <a:solidFill>
                  <a:schemeClr val="bg1"/>
                </a:solidFill>
              </a:rPr>
              <a:t>10</a:t>
            </a:r>
          </a:p>
          <a:p>
            <a:pPr algn="ctr">
              <a:lnSpc>
                <a:spcPct val="90000"/>
              </a:lnSpc>
            </a:pPr>
            <a:r>
              <a:rPr lang="en-US" sz="1050" dirty="0" smtClean="0">
                <a:solidFill>
                  <a:schemeClr val="bg1"/>
                </a:solidFill>
              </a:rPr>
              <a:t>(400 kW)</a:t>
            </a:r>
            <a:endParaRPr lang="en-US" sz="1200" dirty="0" smtClean="0">
              <a:solidFill>
                <a:schemeClr val="bg1"/>
              </a:solidFill>
            </a:endParaRPr>
          </a:p>
        </p:txBody>
      </p:sp>
      <p:sp>
        <p:nvSpPr>
          <p:cNvPr id="28" name="TextBox 27"/>
          <p:cNvSpPr txBox="1"/>
          <p:nvPr/>
        </p:nvSpPr>
        <p:spPr>
          <a:xfrm>
            <a:off x="3077498" y="3441779"/>
            <a:ext cx="1702710"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tx1"/>
                </a:solidFill>
              </a:rPr>
              <a:t>960 CPUs / 260 kW</a:t>
            </a:r>
          </a:p>
        </p:txBody>
      </p:sp>
      <p:sp>
        <p:nvSpPr>
          <p:cNvPr id="30" name="TextBox 29"/>
          <p:cNvSpPr txBox="1"/>
          <p:nvPr/>
        </p:nvSpPr>
        <p:spPr>
          <a:xfrm>
            <a:off x="4218334" y="4391101"/>
            <a:ext cx="179728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tx1"/>
                </a:solidFill>
              </a:rPr>
              <a:t>1280 CPUs / 350 kW</a:t>
            </a:r>
          </a:p>
        </p:txBody>
      </p:sp>
      <p:sp>
        <p:nvSpPr>
          <p:cNvPr id="31" name="TextBox 30"/>
          <p:cNvSpPr txBox="1"/>
          <p:nvPr/>
        </p:nvSpPr>
        <p:spPr>
          <a:xfrm>
            <a:off x="1646317" y="2538524"/>
            <a:ext cx="2361545"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smtClean="0">
                <a:solidFill>
                  <a:schemeClr val="tx2">
                    <a:lumMod val="50000"/>
                  </a:schemeClr>
                </a:solidFill>
              </a:rPr>
              <a:t>20CPUs + 80 </a:t>
            </a:r>
            <a:r>
              <a:rPr lang="en-US" sz="1400" dirty="0" smtClean="0">
                <a:solidFill>
                  <a:schemeClr val="tx2">
                    <a:lumMod val="50000"/>
                  </a:schemeClr>
                </a:solidFill>
              </a:rPr>
              <a:t>P100s / 32 kW</a:t>
            </a:r>
          </a:p>
        </p:txBody>
      </p:sp>
      <p:sp>
        <p:nvSpPr>
          <p:cNvPr id="32" name="TextBox 31"/>
          <p:cNvSpPr txBox="1"/>
          <p:nvPr/>
        </p:nvSpPr>
        <p:spPr>
          <a:xfrm>
            <a:off x="-206780" y="3461950"/>
            <a:ext cx="1447234"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dirty="0" smtClean="0">
                <a:solidFill>
                  <a:schemeClr val="accent1"/>
                </a:solidFill>
              </a:rPr>
              <a:t>7 RACKS</a:t>
            </a:r>
          </a:p>
        </p:txBody>
      </p:sp>
      <p:sp>
        <p:nvSpPr>
          <p:cNvPr id="11" name="TextBox 10"/>
          <p:cNvSpPr txBox="1"/>
          <p:nvPr/>
        </p:nvSpPr>
        <p:spPr>
          <a:xfrm>
            <a:off x="1285003" y="4393697"/>
            <a:ext cx="2446879"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400" dirty="0" smtClean="0">
                <a:solidFill>
                  <a:schemeClr val="tx1"/>
                </a:solidFill>
              </a:rPr>
              <a:t>CAFFE ALEXNET</a:t>
            </a:r>
          </a:p>
        </p:txBody>
      </p:sp>
      <p:sp>
        <p:nvSpPr>
          <p:cNvPr id="6" name="TextBox 5"/>
          <p:cNvSpPr txBox="1"/>
          <p:nvPr/>
        </p:nvSpPr>
        <p:spPr>
          <a:xfrm>
            <a:off x="1274784" y="3461950"/>
            <a:ext cx="201356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400" dirty="0" smtClean="0">
                <a:solidFill>
                  <a:schemeClr val="tx1"/>
                </a:solidFill>
              </a:rPr>
              <a:t>VASP</a:t>
            </a:r>
            <a:endParaRPr lang="en-US" sz="1400" dirty="0">
              <a:solidFill>
                <a:schemeClr val="tx1"/>
              </a:solidFill>
            </a:endParaRPr>
          </a:p>
        </p:txBody>
      </p:sp>
      <p:graphicFrame>
        <p:nvGraphicFramePr>
          <p:cNvPr id="43" name="Chart 42"/>
          <p:cNvGraphicFramePr/>
          <p:nvPr>
            <p:extLst/>
          </p:nvPr>
        </p:nvGraphicFramePr>
        <p:xfrm>
          <a:off x="8250094" y="2270349"/>
          <a:ext cx="1473006" cy="1074678"/>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Box 43"/>
          <p:cNvSpPr txBox="1"/>
          <p:nvPr/>
        </p:nvSpPr>
        <p:spPr>
          <a:xfrm>
            <a:off x="7850587" y="2517562"/>
            <a:ext cx="799014" cy="52860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50" b="1" dirty="0" smtClean="0">
                <a:solidFill>
                  <a:schemeClr val="tx2"/>
                </a:solidFill>
              </a:rPr>
              <a:t>Compute Servers, 85%</a:t>
            </a:r>
          </a:p>
        </p:txBody>
      </p:sp>
      <p:sp>
        <p:nvSpPr>
          <p:cNvPr id="45" name="TextBox 44"/>
          <p:cNvSpPr txBox="1"/>
          <p:nvPr/>
        </p:nvSpPr>
        <p:spPr>
          <a:xfrm>
            <a:off x="9318094" y="2569961"/>
            <a:ext cx="1031308" cy="3831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50" dirty="0" smtClean="0">
                <a:solidFill>
                  <a:schemeClr val="bg1"/>
                </a:solidFill>
              </a:rPr>
              <a:t>Non-Compute </a:t>
            </a:r>
          </a:p>
          <a:p>
            <a:pPr algn="ctr">
              <a:lnSpc>
                <a:spcPct val="90000"/>
              </a:lnSpc>
            </a:pPr>
            <a:r>
              <a:rPr lang="en-US" sz="1050" dirty="0" smtClean="0">
                <a:solidFill>
                  <a:schemeClr val="bg1"/>
                </a:solidFill>
              </a:rPr>
              <a:t>15%</a:t>
            </a:r>
          </a:p>
        </p:txBody>
      </p:sp>
      <p:sp>
        <p:nvSpPr>
          <p:cNvPr id="46" name="TextBox 45"/>
          <p:cNvSpPr txBox="1"/>
          <p:nvPr/>
        </p:nvSpPr>
        <p:spPr>
          <a:xfrm>
            <a:off x="1699228" y="1763692"/>
            <a:ext cx="4391074"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000" smtClean="0">
                <a:solidFill>
                  <a:schemeClr val="bg1"/>
                </a:solidFill>
              </a:rPr>
              <a:t>EQUAL PERFORMANCE IN LESS RACKS</a:t>
            </a:r>
            <a:endParaRPr lang="en-US" sz="2000" dirty="0" smtClean="0">
              <a:solidFill>
                <a:schemeClr val="bg1"/>
              </a:solidFill>
            </a:endParaRPr>
          </a:p>
        </p:txBody>
      </p:sp>
      <p:sp>
        <p:nvSpPr>
          <p:cNvPr id="48" name="TextBox 47"/>
          <p:cNvSpPr txBox="1"/>
          <p:nvPr/>
        </p:nvSpPr>
        <p:spPr>
          <a:xfrm>
            <a:off x="7267662" y="1763692"/>
            <a:ext cx="3588483"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000" smtClean="0">
                <a:solidFill>
                  <a:schemeClr val="bg1"/>
                </a:solidFill>
              </a:rPr>
              <a:t>BUDGET: SMALLER, EFFICIENT</a:t>
            </a:r>
            <a:endParaRPr lang="en-US" sz="2000" dirty="0" smtClean="0">
              <a:solidFill>
                <a:schemeClr val="bg1"/>
              </a:solidFill>
            </a:endParaRPr>
          </a:p>
        </p:txBody>
      </p:sp>
      <p:pic>
        <p:nvPicPr>
          <p:cNvPr id="3" name="Picture 2"/>
          <p:cNvPicPr>
            <a:picLocks noChangeAspect="1"/>
          </p:cNvPicPr>
          <p:nvPr/>
        </p:nvPicPr>
        <p:blipFill>
          <a:blip r:embed="rId4"/>
          <a:stretch>
            <a:fillRect/>
          </a:stretch>
        </p:blipFill>
        <p:spPr>
          <a:xfrm>
            <a:off x="7443537" y="3592240"/>
            <a:ext cx="3271351" cy="2020014"/>
          </a:xfrm>
          <a:prstGeom prst="rect">
            <a:avLst/>
          </a:prstGeom>
        </p:spPr>
      </p:pic>
      <p:sp>
        <p:nvSpPr>
          <p:cNvPr id="33" name="Rectangle 32"/>
          <p:cNvSpPr/>
          <p:nvPr/>
        </p:nvSpPr>
        <p:spPr>
          <a:xfrm>
            <a:off x="6057791" y="5950273"/>
            <a:ext cx="4910983" cy="215444"/>
          </a:xfrm>
          <a:prstGeom prst="rect">
            <a:avLst/>
          </a:prstGeom>
        </p:spPr>
        <p:txBody>
          <a:bodyPr wrap="square">
            <a:spAutoFit/>
          </a:bodyPr>
          <a:lstStyle/>
          <a:p>
            <a:pPr algn="r"/>
            <a:r>
              <a:rPr lang="en-US" sz="800" dirty="0" smtClean="0">
                <a:solidFill>
                  <a:schemeClr val="bg1">
                    <a:lumMod val="50000"/>
                    <a:lumOff val="50000"/>
                  </a:schemeClr>
                </a:solidFill>
              </a:rPr>
              <a:t>Sources: </a:t>
            </a:r>
            <a:r>
              <a:rPr lang="en-US" sz="800" dirty="0" smtClean="0">
                <a:solidFill>
                  <a:schemeClr val="bg1">
                    <a:lumMod val="50000"/>
                    <a:lumOff val="50000"/>
                  </a:schemeClr>
                </a:solidFill>
                <a:latin typeface="+mn-lt"/>
                <a:hlinkClick r:id="rId5"/>
              </a:rPr>
              <a:t>Microsoft Research on </a:t>
            </a:r>
            <a:r>
              <a:rPr lang="en-US" sz="800" smtClean="0">
                <a:solidFill>
                  <a:schemeClr val="bg1">
                    <a:lumMod val="50000"/>
                    <a:lumOff val="50000"/>
                  </a:schemeClr>
                </a:solidFill>
                <a:latin typeface="+mn-lt"/>
                <a:hlinkClick r:id="rId5"/>
              </a:rPr>
              <a:t>Datacenter Costs</a:t>
            </a:r>
            <a:endParaRPr lang="en-US" sz="800" dirty="0">
              <a:solidFill>
                <a:schemeClr val="bg1">
                  <a:lumMod val="50000"/>
                  <a:lumOff val="50000"/>
                </a:schemeClr>
              </a:solidFill>
              <a:latin typeface="+mn-lt"/>
            </a:endParaRPr>
          </a:p>
        </p:txBody>
      </p:sp>
      <p:sp>
        <p:nvSpPr>
          <p:cNvPr id="34" name="TextBox 33"/>
          <p:cNvSpPr txBox="1"/>
          <p:nvPr/>
        </p:nvSpPr>
        <p:spPr>
          <a:xfrm>
            <a:off x="-241668" y="4404951"/>
            <a:ext cx="1447234"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dirty="0" smtClean="0">
                <a:solidFill>
                  <a:schemeClr val="accent1"/>
                </a:solidFill>
              </a:rPr>
              <a:t>9 RACKS</a:t>
            </a:r>
          </a:p>
        </p:txBody>
      </p:sp>
    </p:spTree>
    <p:extLst>
      <p:ext uri="{BB962C8B-B14F-4D97-AF65-F5344CB8AC3E}">
        <p14:creationId xmlns:p14="http://schemas.microsoft.com/office/powerpoint/2010/main" val="812251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Tesla p100 accelerators</a:t>
            </a:r>
            <a:endParaRPr lang="en-US" dirty="0"/>
          </a:p>
        </p:txBody>
      </p:sp>
      <p:pic>
        <p:nvPicPr>
          <p:cNvPr id="37" name="Picture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7091" y="3817687"/>
            <a:ext cx="3096038" cy="1772997"/>
          </a:xfrm>
          <a:prstGeom prst="rect">
            <a:avLst/>
          </a:prstGeom>
        </p:spPr>
      </p:pic>
      <p:pic>
        <p:nvPicPr>
          <p:cNvPr id="38" name="Picture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71411" y="1990213"/>
            <a:ext cx="3229977" cy="1109310"/>
          </a:xfrm>
          <a:prstGeom prst="rect">
            <a:avLst/>
          </a:prstGeom>
        </p:spPr>
      </p:pic>
      <p:sp>
        <p:nvSpPr>
          <p:cNvPr id="3" name="TextBox 2"/>
          <p:cNvSpPr txBox="1"/>
          <p:nvPr/>
        </p:nvSpPr>
        <p:spPr>
          <a:xfrm>
            <a:off x="877712" y="2218985"/>
            <a:ext cx="2991524" cy="6740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tx2">
                    <a:lumMod val="75000"/>
                  </a:schemeClr>
                </a:solidFill>
              </a:rPr>
              <a:t>Tesla P100 </a:t>
            </a:r>
          </a:p>
          <a:p>
            <a:pPr algn="ctr">
              <a:lnSpc>
                <a:spcPct val="90000"/>
              </a:lnSpc>
            </a:pPr>
            <a:r>
              <a:rPr lang="en-US" dirty="0" smtClean="0">
                <a:solidFill>
                  <a:schemeClr val="bg1"/>
                </a:solidFill>
              </a:rPr>
              <a:t>for NVLink-enabled Servers</a:t>
            </a:r>
          </a:p>
        </p:txBody>
      </p:sp>
      <p:sp>
        <p:nvSpPr>
          <p:cNvPr id="35" name="TextBox 34"/>
          <p:cNvSpPr txBox="1"/>
          <p:nvPr/>
        </p:nvSpPr>
        <p:spPr>
          <a:xfrm>
            <a:off x="1117361" y="4367171"/>
            <a:ext cx="2512226" cy="6740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dirty="0" smtClean="0">
                <a:solidFill>
                  <a:schemeClr val="tx2">
                    <a:lumMod val="75000"/>
                  </a:schemeClr>
                </a:solidFill>
              </a:rPr>
              <a:t>Tesla P100 </a:t>
            </a:r>
          </a:p>
          <a:p>
            <a:pPr algn="ctr">
              <a:lnSpc>
                <a:spcPct val="90000"/>
              </a:lnSpc>
            </a:pPr>
            <a:r>
              <a:rPr lang="en-US" dirty="0" smtClean="0">
                <a:solidFill>
                  <a:schemeClr val="bg1"/>
                </a:solidFill>
              </a:rPr>
              <a:t>for PCIe-Based Servers</a:t>
            </a:r>
          </a:p>
        </p:txBody>
      </p:sp>
      <p:sp>
        <p:nvSpPr>
          <p:cNvPr id="36" name="TextBox 35"/>
          <p:cNvSpPr txBox="1"/>
          <p:nvPr/>
        </p:nvSpPr>
        <p:spPr>
          <a:xfrm>
            <a:off x="7101388" y="2272845"/>
            <a:ext cx="3354176" cy="56630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10000"/>
              </a:lnSpc>
            </a:pPr>
            <a:r>
              <a:rPr lang="en-US" sz="1400" dirty="0" smtClean="0">
                <a:solidFill>
                  <a:schemeClr val="bg1"/>
                </a:solidFill>
              </a:rPr>
              <a:t>5.3 </a:t>
            </a:r>
            <a:r>
              <a:rPr lang="en-US" sz="1400" dirty="0">
                <a:solidFill>
                  <a:schemeClr val="bg1"/>
                </a:solidFill>
              </a:rPr>
              <a:t>TF DP ∙ 10.6 TF SP ∙ 21 TF HP</a:t>
            </a:r>
          </a:p>
          <a:p>
            <a:pPr>
              <a:lnSpc>
                <a:spcPct val="110000"/>
              </a:lnSpc>
            </a:pPr>
            <a:r>
              <a:rPr lang="en-US" sz="1400" dirty="0" smtClean="0">
                <a:solidFill>
                  <a:schemeClr val="bg1"/>
                </a:solidFill>
              </a:rPr>
              <a:t>720 GB/sec Memory Bandwidth, 16 GB</a:t>
            </a:r>
          </a:p>
        </p:txBody>
      </p:sp>
      <p:sp>
        <p:nvSpPr>
          <p:cNvPr id="39" name="TextBox 38"/>
          <p:cNvSpPr txBox="1"/>
          <p:nvPr/>
        </p:nvSpPr>
        <p:spPr>
          <a:xfrm>
            <a:off x="7023129" y="4237905"/>
            <a:ext cx="3354176" cy="8032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10000"/>
              </a:lnSpc>
            </a:pPr>
            <a:r>
              <a:rPr lang="en-US" sz="1400" dirty="0">
                <a:solidFill>
                  <a:schemeClr val="bg1"/>
                </a:solidFill>
              </a:rPr>
              <a:t>4.7 TF DP ∙ 9.3 TF SP ∙ 18.7 TF </a:t>
            </a:r>
            <a:r>
              <a:rPr lang="en-US" sz="1400" dirty="0" smtClean="0">
                <a:solidFill>
                  <a:schemeClr val="bg1"/>
                </a:solidFill>
              </a:rPr>
              <a:t>HP</a:t>
            </a:r>
            <a:endParaRPr lang="en-US" sz="1400" dirty="0">
              <a:solidFill>
                <a:schemeClr val="bg1"/>
              </a:solidFill>
            </a:endParaRPr>
          </a:p>
          <a:p>
            <a:pPr>
              <a:lnSpc>
                <a:spcPct val="110000"/>
              </a:lnSpc>
            </a:pPr>
            <a:r>
              <a:rPr lang="en-US" sz="1400" dirty="0" smtClean="0">
                <a:solidFill>
                  <a:schemeClr val="bg1"/>
                </a:solidFill>
              </a:rPr>
              <a:t>Config 1: 16 GB, 720 GB/sec</a:t>
            </a:r>
          </a:p>
          <a:p>
            <a:pPr>
              <a:lnSpc>
                <a:spcPct val="110000"/>
              </a:lnSpc>
            </a:pPr>
            <a:r>
              <a:rPr lang="en-US" sz="1400" dirty="0" smtClean="0">
                <a:solidFill>
                  <a:schemeClr val="bg1"/>
                </a:solidFill>
              </a:rPr>
              <a:t>Config 2: 12 GB, 540 GB/sec</a:t>
            </a:r>
          </a:p>
        </p:txBody>
      </p:sp>
    </p:spTree>
    <p:extLst>
      <p:ext uri="{BB962C8B-B14F-4D97-AF65-F5344CB8AC3E}">
        <p14:creationId xmlns:p14="http://schemas.microsoft.com/office/powerpoint/2010/main" val="1514225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for HPC</a:t>
            </a:r>
            <a:endParaRPr lang="en-US" dirty="0"/>
          </a:p>
        </p:txBody>
      </p:sp>
    </p:spTree>
    <p:extLst>
      <p:ext uri="{BB962C8B-B14F-4D97-AF65-F5344CB8AC3E}">
        <p14:creationId xmlns:p14="http://schemas.microsoft.com/office/powerpoint/2010/main" val="503825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04" y="661226"/>
            <a:ext cx="10352596" cy="590931"/>
          </a:xfrm>
        </p:spPr>
        <p:txBody>
          <a:bodyPr/>
          <a:lstStyle/>
          <a:p>
            <a:r>
              <a:rPr lang="en-US" dirty="0" smtClean="0"/>
              <a:t>Isc keynote: hpc and AI</a:t>
            </a:r>
            <a:endParaRPr lang="en-US" dirty="0"/>
          </a:p>
        </p:txBody>
      </p:sp>
      <p:sp>
        <p:nvSpPr>
          <p:cNvPr id="9" name="TextBox 8"/>
          <p:cNvSpPr txBox="1"/>
          <p:nvPr/>
        </p:nvSpPr>
        <p:spPr>
          <a:xfrm>
            <a:off x="5263316" y="1921529"/>
            <a:ext cx="5211136" cy="169277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17475" indent="-117475"/>
            <a:r>
              <a:rPr lang="en-US" sz="1600" b="1" i="1" dirty="0" smtClean="0">
                <a:solidFill>
                  <a:schemeClr val="tx2"/>
                </a:solidFill>
              </a:rPr>
              <a:t>“</a:t>
            </a:r>
            <a:r>
              <a:rPr lang="en-US" sz="1600" i="1" dirty="0">
                <a:solidFill>
                  <a:schemeClr val="bg1"/>
                </a:solidFill>
              </a:rPr>
              <a:t>Investments in computer systems — and I think the bleeding-edge of AI, and </a:t>
            </a:r>
            <a:r>
              <a:rPr lang="en-US" sz="1600" i="1" dirty="0">
                <a:solidFill>
                  <a:schemeClr val="tx2"/>
                </a:solidFill>
              </a:rPr>
              <a:t>deep learning specifically, is shifting to HPC </a:t>
            </a:r>
            <a:r>
              <a:rPr lang="en-US" sz="1600" i="1" dirty="0" smtClean="0">
                <a:solidFill>
                  <a:schemeClr val="bg1"/>
                </a:solidFill>
              </a:rPr>
              <a:t>— </a:t>
            </a:r>
            <a:r>
              <a:rPr lang="en-US" sz="1600" i="1" dirty="0">
                <a:solidFill>
                  <a:schemeClr val="bg1"/>
                </a:solidFill>
              </a:rPr>
              <a:t>can cut down the time to run an experiment, and therefore go around the circle, from a week to a day and sometimes even faster</a:t>
            </a:r>
            <a:r>
              <a:rPr lang="en-US" sz="1600" i="1" dirty="0" smtClean="0">
                <a:solidFill>
                  <a:schemeClr val="bg1"/>
                </a:solidFill>
              </a:rPr>
              <a:t>.</a:t>
            </a:r>
            <a:r>
              <a:rPr lang="en-US" sz="1600" b="1" i="1" dirty="0" smtClean="0">
                <a:solidFill>
                  <a:schemeClr val="tx2"/>
                </a:solidFill>
              </a:rPr>
              <a:t>”</a:t>
            </a:r>
            <a:r>
              <a:rPr lang="en-US" sz="1600" i="1" dirty="0" smtClean="0">
                <a:solidFill>
                  <a:schemeClr val="bg1"/>
                </a:solidFill>
              </a:rPr>
              <a:t> </a:t>
            </a:r>
            <a:endParaRPr lang="en-US" sz="1600" b="1" i="1" dirty="0" smtClean="0">
              <a:solidFill>
                <a:schemeClr val="tx2"/>
              </a:solidFill>
            </a:endParaRPr>
          </a:p>
          <a:p>
            <a:r>
              <a:rPr lang="en-US" sz="1200" i="1" dirty="0" smtClean="0">
                <a:solidFill>
                  <a:schemeClr val="bg1"/>
                </a:solidFill>
              </a:rPr>
              <a:t>			</a:t>
            </a:r>
            <a:r>
              <a:rPr lang="en-US" sz="1200" i="1" dirty="0" smtClean="0">
                <a:solidFill>
                  <a:schemeClr val="tx2"/>
                </a:solidFill>
              </a:rPr>
              <a:t>		</a:t>
            </a:r>
            <a:endParaRPr lang="en-US" sz="1200" i="1" dirty="0">
              <a:solidFill>
                <a:schemeClr val="tx2"/>
              </a:solidFill>
            </a:endParaRPr>
          </a:p>
          <a:p>
            <a:r>
              <a:rPr lang="en-US" sz="1200" i="1" dirty="0" smtClean="0">
                <a:solidFill>
                  <a:schemeClr val="tx2"/>
                </a:solidFill>
              </a:rPr>
              <a:t>                                                   		— Andrew Ng, </a:t>
            </a:r>
            <a:r>
              <a:rPr lang="en-US" sz="1200" i="1" dirty="0" err="1" smtClean="0">
                <a:solidFill>
                  <a:schemeClr val="tx2"/>
                </a:solidFill>
              </a:rPr>
              <a:t>Baidu</a:t>
            </a:r>
            <a:endParaRPr lang="en-US" sz="1200" i="1" dirty="0" smtClean="0">
              <a:solidFill>
                <a:schemeClr val="tx2"/>
              </a:solidFill>
            </a:endParaRPr>
          </a:p>
        </p:txBody>
      </p:sp>
      <p:sp>
        <p:nvSpPr>
          <p:cNvPr id="10" name="TextBox 9"/>
          <p:cNvSpPr txBox="1"/>
          <p:nvPr/>
        </p:nvSpPr>
        <p:spPr>
          <a:xfrm>
            <a:off x="5263316" y="3894007"/>
            <a:ext cx="5211136" cy="163121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17475" indent="-117475"/>
            <a:r>
              <a:rPr lang="en-US" sz="1600" b="1" i="1" dirty="0" smtClean="0">
                <a:solidFill>
                  <a:schemeClr val="tx2"/>
                </a:solidFill>
              </a:rPr>
              <a:t>“</a:t>
            </a:r>
            <a:r>
              <a:rPr lang="en-US" sz="1600" i="1" dirty="0" smtClean="0">
                <a:solidFill>
                  <a:schemeClr val="bg1"/>
                </a:solidFill>
              </a:rPr>
              <a:t>…deep learning and cognitively enabled applications are </a:t>
            </a:r>
            <a:r>
              <a:rPr lang="en-US" sz="1600" i="1" dirty="0" smtClean="0">
                <a:solidFill>
                  <a:schemeClr val="tx2"/>
                </a:solidFill>
              </a:rPr>
              <a:t>driving large-scale high-performance computing </a:t>
            </a:r>
            <a:r>
              <a:rPr lang="en-US" sz="1600" i="1" dirty="0" smtClean="0">
                <a:solidFill>
                  <a:schemeClr val="bg1"/>
                </a:solidFill>
              </a:rPr>
              <a:t>(HPC) projects that are heavier on GPUs. IDC expects major advances and potential large build-outs…</a:t>
            </a:r>
            <a:r>
              <a:rPr lang="en-US" sz="1600" b="1" i="1" dirty="0" smtClean="0">
                <a:solidFill>
                  <a:schemeClr val="tx2"/>
                </a:solidFill>
              </a:rPr>
              <a:t>”</a:t>
            </a:r>
          </a:p>
          <a:p>
            <a:r>
              <a:rPr lang="en-US" sz="1200" i="1" dirty="0" smtClean="0">
                <a:solidFill>
                  <a:schemeClr val="bg1"/>
                </a:solidFill>
              </a:rPr>
              <a:t>			</a:t>
            </a:r>
            <a:r>
              <a:rPr lang="en-US" sz="1200" i="1" dirty="0" smtClean="0">
                <a:solidFill>
                  <a:schemeClr val="tx2"/>
                </a:solidFill>
              </a:rPr>
              <a:t>			</a:t>
            </a:r>
            <a:endParaRPr lang="en-US" sz="1200" i="1" dirty="0">
              <a:solidFill>
                <a:schemeClr val="tx2"/>
              </a:solidFill>
            </a:endParaRPr>
          </a:p>
          <a:p>
            <a:r>
              <a:rPr lang="en-US" sz="1200" i="1" dirty="0" smtClean="0">
                <a:solidFill>
                  <a:schemeClr val="tx2"/>
                </a:solidFill>
              </a:rPr>
              <a:t>								— IDC</a:t>
            </a:r>
          </a:p>
          <a:p>
            <a:endParaRPr lang="en-US" sz="1200" i="1" dirty="0">
              <a:solidFill>
                <a:schemeClr val="tx2"/>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004" y="1685712"/>
            <a:ext cx="4595631" cy="3625681"/>
          </a:xfrm>
          <a:prstGeom prst="rect">
            <a:avLst/>
          </a:prstGeom>
          <a:ln>
            <a:solidFill>
              <a:schemeClr val="bg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259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a:t>
            </a:r>
            <a:r>
              <a:rPr lang="en-US" dirty="0"/>
              <a:t>computing model</a:t>
            </a:r>
          </a:p>
        </p:txBody>
      </p:sp>
      <p:sp>
        <p:nvSpPr>
          <p:cNvPr id="4" name="Text Placeholder 3"/>
          <p:cNvSpPr>
            <a:spLocks noGrp="1"/>
          </p:cNvSpPr>
          <p:nvPr>
            <p:ph type="body" sz="quarter" idx="10"/>
          </p:nvPr>
        </p:nvSpPr>
        <p:spPr/>
        <p:txBody>
          <a:bodyPr/>
          <a:lstStyle/>
          <a:p>
            <a:r>
              <a:rPr lang="en-US" dirty="0" smtClean="0"/>
              <a:t>Something Big That Will Change the Landscape of HPC</a:t>
            </a:r>
            <a:endParaRPr lang="en-US" dirty="0"/>
          </a:p>
        </p:txBody>
      </p:sp>
      <p:sp>
        <p:nvSpPr>
          <p:cNvPr id="5" name="Rectangle 4"/>
          <p:cNvSpPr/>
          <p:nvPr/>
        </p:nvSpPr>
        <p:spPr>
          <a:xfrm>
            <a:off x="7202276" y="1980696"/>
            <a:ext cx="3221945" cy="2871476"/>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Rectangle 5"/>
          <p:cNvSpPr/>
          <p:nvPr/>
        </p:nvSpPr>
        <p:spPr>
          <a:xfrm>
            <a:off x="3864527" y="1980696"/>
            <a:ext cx="3246120" cy="2871476"/>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7763" y="1980696"/>
            <a:ext cx="3225135" cy="2871476"/>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4527" y="4937255"/>
            <a:ext cx="3246119" cy="471102"/>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400" dirty="0">
                <a:solidFill>
                  <a:srgbClr val="000000"/>
                </a:solidFill>
              </a:rPr>
              <a:t>Deep Learning Object Detection</a:t>
            </a:r>
          </a:p>
          <a:p>
            <a:pPr algn="ctr">
              <a:lnSpc>
                <a:spcPct val="90000"/>
              </a:lnSpc>
            </a:pPr>
            <a:r>
              <a:rPr lang="en-US" sz="1400" dirty="0">
                <a:solidFill>
                  <a:srgbClr val="000000"/>
                </a:solidFill>
              </a:rPr>
              <a:t>DNN + Data + HPC</a:t>
            </a:r>
          </a:p>
        </p:txBody>
      </p:sp>
      <p:sp>
        <p:nvSpPr>
          <p:cNvPr id="9" name="Rectangle 8"/>
          <p:cNvSpPr/>
          <p:nvPr/>
        </p:nvSpPr>
        <p:spPr>
          <a:xfrm>
            <a:off x="547764" y="4937255"/>
            <a:ext cx="3225134" cy="283471"/>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400" dirty="0">
                <a:solidFill>
                  <a:srgbClr val="000000"/>
                </a:solidFill>
              </a:rPr>
              <a:t>Traditional Computer Vision</a:t>
            </a:r>
          </a:p>
          <a:p>
            <a:pPr algn="ctr">
              <a:lnSpc>
                <a:spcPct val="90000"/>
              </a:lnSpc>
            </a:pPr>
            <a:r>
              <a:rPr lang="en-US" sz="1400" dirty="0">
                <a:solidFill>
                  <a:srgbClr val="000000"/>
                </a:solidFill>
              </a:rPr>
              <a:t>Experts + Time</a:t>
            </a:r>
          </a:p>
        </p:txBody>
      </p:sp>
      <p:sp>
        <p:nvSpPr>
          <p:cNvPr id="10" name="Rectangle 9"/>
          <p:cNvSpPr/>
          <p:nvPr/>
        </p:nvSpPr>
        <p:spPr>
          <a:xfrm>
            <a:off x="7613716" y="4937255"/>
            <a:ext cx="2399064" cy="283471"/>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400" dirty="0">
                <a:solidFill>
                  <a:srgbClr val="000000"/>
                </a:solidFill>
              </a:rPr>
              <a:t>Deep Learning Achieves “Superhuman” Results</a:t>
            </a:r>
          </a:p>
        </p:txBody>
      </p:sp>
      <p:graphicFrame>
        <p:nvGraphicFramePr>
          <p:cNvPr id="11" name="Chart 10"/>
          <p:cNvGraphicFramePr>
            <a:graphicFrameLocks/>
          </p:cNvGraphicFramePr>
          <p:nvPr>
            <p:extLst/>
          </p:nvPr>
        </p:nvGraphicFramePr>
        <p:xfrm>
          <a:off x="7530629" y="2379140"/>
          <a:ext cx="2860175" cy="2209508"/>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p:cNvGrpSpPr/>
          <p:nvPr/>
        </p:nvGrpSpPr>
        <p:grpSpPr>
          <a:xfrm>
            <a:off x="8496247" y="3735213"/>
            <a:ext cx="1343062" cy="401613"/>
            <a:chOff x="25351491" y="5648265"/>
            <a:chExt cx="2757165" cy="824466"/>
          </a:xfrm>
        </p:grpSpPr>
        <p:sp>
          <p:nvSpPr>
            <p:cNvPr id="13" name="TextBox 12"/>
            <p:cNvSpPr txBox="1"/>
            <p:nvPr/>
          </p:nvSpPr>
          <p:spPr>
            <a:xfrm>
              <a:off x="25500461" y="5648265"/>
              <a:ext cx="2500888" cy="4738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000" dirty="0">
                  <a:solidFill>
                    <a:srgbClr val="000000"/>
                  </a:solidFill>
                </a:rPr>
                <a:t>Traditional CV</a:t>
              </a:r>
            </a:p>
          </p:txBody>
        </p:sp>
        <p:sp>
          <p:nvSpPr>
            <p:cNvPr id="14" name="Oval 13"/>
            <p:cNvSpPr/>
            <p:nvPr/>
          </p:nvSpPr>
          <p:spPr>
            <a:xfrm>
              <a:off x="25351491" y="5811452"/>
              <a:ext cx="146304" cy="146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rgbClr val="FFFFFF"/>
                </a:solidFill>
              </a:endParaRPr>
            </a:p>
          </p:txBody>
        </p:sp>
        <p:sp>
          <p:nvSpPr>
            <p:cNvPr id="15" name="TextBox 14"/>
            <p:cNvSpPr txBox="1"/>
            <p:nvPr/>
          </p:nvSpPr>
          <p:spPr>
            <a:xfrm>
              <a:off x="25502391" y="5998859"/>
              <a:ext cx="2606265" cy="4738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000" dirty="0">
                  <a:solidFill>
                    <a:srgbClr val="000000"/>
                  </a:solidFill>
                </a:rPr>
                <a:t>Deep Learning</a:t>
              </a:r>
            </a:p>
          </p:txBody>
        </p:sp>
        <p:sp>
          <p:nvSpPr>
            <p:cNvPr id="16" name="Oval 15"/>
            <p:cNvSpPr/>
            <p:nvPr/>
          </p:nvSpPr>
          <p:spPr>
            <a:xfrm>
              <a:off x="25351491" y="6162047"/>
              <a:ext cx="146304" cy="1463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rgbClr val="FFFFFF"/>
                </a:solidFill>
              </a:endParaRPr>
            </a:p>
          </p:txBody>
        </p:sp>
      </p:grpSp>
      <p:grpSp>
        <p:nvGrpSpPr>
          <p:cNvPr id="17" name="Group 16"/>
          <p:cNvGrpSpPr/>
          <p:nvPr/>
        </p:nvGrpSpPr>
        <p:grpSpPr>
          <a:xfrm>
            <a:off x="4023895" y="2781784"/>
            <a:ext cx="3082670" cy="1281369"/>
            <a:chOff x="3851257" y="2561228"/>
            <a:chExt cx="4037969" cy="1678457"/>
          </a:xfrm>
        </p:grpSpPr>
        <p:pic>
          <p:nvPicPr>
            <p:cNvPr id="18" name="Picture 2" descr="http://www.omicrono.com/wp-content/uploads/2015/12/imagenet.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
            <a:stretch/>
          </p:blipFill>
          <p:spPr bwMode="auto">
            <a:xfrm>
              <a:off x="5582910" y="2561228"/>
              <a:ext cx="2306316" cy="167845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851257" y="3055452"/>
              <a:ext cx="1612147" cy="697847"/>
              <a:chOff x="11322635" y="-1788522"/>
              <a:chExt cx="3309568" cy="1432606"/>
            </a:xfrm>
          </p:grpSpPr>
          <p:sp>
            <p:nvSpPr>
              <p:cNvPr id="20" name="Oval 19"/>
              <p:cNvSpPr/>
              <p:nvPr/>
            </p:nvSpPr>
            <p:spPr>
              <a:xfrm>
                <a:off x="13139155" y="-991587"/>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21" name="Oval 20"/>
              <p:cNvSpPr/>
              <p:nvPr/>
            </p:nvSpPr>
            <p:spPr>
              <a:xfrm>
                <a:off x="13064515" y="-921382"/>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cxnSp>
            <p:nvCxnSpPr>
              <p:cNvPr id="22" name="Straight Connector 21"/>
              <p:cNvCxnSpPr>
                <a:stCxn id="124" idx="2"/>
                <a:endCxn id="61" idx="6"/>
              </p:cNvCxnSpPr>
              <p:nvPr/>
            </p:nvCxnSpPr>
            <p:spPr>
              <a:xfrm flipH="1">
                <a:off x="13251118" y="-1092868"/>
                <a:ext cx="228887" cy="264268"/>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13149878" y="-1090684"/>
                <a:ext cx="380165" cy="334474"/>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11623940" y="-1788522"/>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25" name="Oval 24"/>
              <p:cNvSpPr/>
              <p:nvPr/>
            </p:nvSpPr>
            <p:spPr>
              <a:xfrm>
                <a:off x="11623253" y="-1546966"/>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26" name="Oval 25"/>
              <p:cNvSpPr/>
              <p:nvPr/>
            </p:nvSpPr>
            <p:spPr>
              <a:xfrm>
                <a:off x="11622567" y="-1305412"/>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27" name="Oval 26"/>
              <p:cNvSpPr/>
              <p:nvPr/>
            </p:nvSpPr>
            <p:spPr>
              <a:xfrm>
                <a:off x="11621880" y="-1063856"/>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28" name="Oval 27"/>
              <p:cNvSpPr/>
              <p:nvPr/>
            </p:nvSpPr>
            <p:spPr>
              <a:xfrm>
                <a:off x="11621194" y="-822301"/>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29" name="Oval 28"/>
              <p:cNvSpPr/>
              <p:nvPr/>
            </p:nvSpPr>
            <p:spPr>
              <a:xfrm>
                <a:off x="11549299" y="-1718318"/>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0" name="Oval 29"/>
              <p:cNvSpPr/>
              <p:nvPr/>
            </p:nvSpPr>
            <p:spPr>
              <a:xfrm>
                <a:off x="11548613" y="-1476761"/>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1" name="Oval 30"/>
              <p:cNvSpPr/>
              <p:nvPr/>
            </p:nvSpPr>
            <p:spPr>
              <a:xfrm>
                <a:off x="11547927" y="-1235207"/>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2" name="Oval 31"/>
              <p:cNvSpPr/>
              <p:nvPr/>
            </p:nvSpPr>
            <p:spPr>
              <a:xfrm>
                <a:off x="11547240" y="-993651"/>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3" name="Oval 32"/>
              <p:cNvSpPr/>
              <p:nvPr/>
            </p:nvSpPr>
            <p:spPr>
              <a:xfrm>
                <a:off x="11546554" y="-752097"/>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4" name="Oval 33"/>
              <p:cNvSpPr/>
              <p:nvPr/>
            </p:nvSpPr>
            <p:spPr>
              <a:xfrm>
                <a:off x="11474659" y="-1648113"/>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5" name="Oval 34"/>
              <p:cNvSpPr/>
              <p:nvPr/>
            </p:nvSpPr>
            <p:spPr>
              <a:xfrm>
                <a:off x="11473974" y="-1406557"/>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6" name="Oval 35"/>
              <p:cNvSpPr/>
              <p:nvPr/>
            </p:nvSpPr>
            <p:spPr>
              <a:xfrm>
                <a:off x="11473286" y="-116500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7" name="Oval 36"/>
              <p:cNvSpPr/>
              <p:nvPr/>
            </p:nvSpPr>
            <p:spPr>
              <a:xfrm>
                <a:off x="11472600" y="-923447"/>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8" name="Oval 37"/>
              <p:cNvSpPr/>
              <p:nvPr/>
            </p:nvSpPr>
            <p:spPr>
              <a:xfrm>
                <a:off x="11471914" y="-681892"/>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39" name="Oval 38"/>
              <p:cNvSpPr/>
              <p:nvPr/>
            </p:nvSpPr>
            <p:spPr>
              <a:xfrm>
                <a:off x="11400021" y="-1577909"/>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0" name="Oval 39"/>
              <p:cNvSpPr/>
              <p:nvPr/>
            </p:nvSpPr>
            <p:spPr>
              <a:xfrm>
                <a:off x="11399333" y="-133635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1" name="Oval 40"/>
              <p:cNvSpPr/>
              <p:nvPr/>
            </p:nvSpPr>
            <p:spPr>
              <a:xfrm>
                <a:off x="11398648" y="-1094798"/>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2" name="Oval 41"/>
              <p:cNvSpPr/>
              <p:nvPr/>
            </p:nvSpPr>
            <p:spPr>
              <a:xfrm>
                <a:off x="11397960" y="-853242"/>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3" name="Oval 42"/>
              <p:cNvSpPr/>
              <p:nvPr/>
            </p:nvSpPr>
            <p:spPr>
              <a:xfrm>
                <a:off x="11397275" y="-611688"/>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4" name="Oval 43"/>
              <p:cNvSpPr/>
              <p:nvPr/>
            </p:nvSpPr>
            <p:spPr>
              <a:xfrm>
                <a:off x="11325380" y="-1507704"/>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5" name="Oval 44"/>
              <p:cNvSpPr/>
              <p:nvPr/>
            </p:nvSpPr>
            <p:spPr>
              <a:xfrm>
                <a:off x="11324694" y="-1266148"/>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6" name="Oval 45"/>
              <p:cNvSpPr/>
              <p:nvPr/>
            </p:nvSpPr>
            <p:spPr>
              <a:xfrm>
                <a:off x="11324008" y="-1024594"/>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7" name="Oval 46"/>
              <p:cNvSpPr/>
              <p:nvPr/>
            </p:nvSpPr>
            <p:spPr>
              <a:xfrm>
                <a:off x="11323321" y="-783038"/>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8" name="Oval 47"/>
              <p:cNvSpPr/>
              <p:nvPr/>
            </p:nvSpPr>
            <p:spPr>
              <a:xfrm>
                <a:off x="11322635" y="-541483"/>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49" name="Oval 48"/>
              <p:cNvSpPr/>
              <p:nvPr/>
            </p:nvSpPr>
            <p:spPr>
              <a:xfrm>
                <a:off x="12178235" y="-1637789"/>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0" name="Oval 49"/>
              <p:cNvSpPr/>
              <p:nvPr/>
            </p:nvSpPr>
            <p:spPr>
              <a:xfrm>
                <a:off x="12177549" y="-139623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1" name="Oval 50"/>
              <p:cNvSpPr/>
              <p:nvPr/>
            </p:nvSpPr>
            <p:spPr>
              <a:xfrm>
                <a:off x="12176862" y="-1154677"/>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2" name="Oval 51"/>
              <p:cNvSpPr/>
              <p:nvPr/>
            </p:nvSpPr>
            <p:spPr>
              <a:xfrm>
                <a:off x="12176176" y="-91312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3" name="Oval 52"/>
              <p:cNvSpPr/>
              <p:nvPr/>
            </p:nvSpPr>
            <p:spPr>
              <a:xfrm>
                <a:off x="12103595" y="-1567585"/>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4" name="Oval 53"/>
              <p:cNvSpPr/>
              <p:nvPr/>
            </p:nvSpPr>
            <p:spPr>
              <a:xfrm>
                <a:off x="12102909" y="-1326029"/>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5" name="Oval 54"/>
              <p:cNvSpPr/>
              <p:nvPr/>
            </p:nvSpPr>
            <p:spPr>
              <a:xfrm>
                <a:off x="12102222" y="-108447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6" name="Oval 55"/>
              <p:cNvSpPr/>
              <p:nvPr/>
            </p:nvSpPr>
            <p:spPr>
              <a:xfrm>
                <a:off x="12101536" y="-842919"/>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7" name="Oval 56"/>
              <p:cNvSpPr/>
              <p:nvPr/>
            </p:nvSpPr>
            <p:spPr>
              <a:xfrm>
                <a:off x="12028955" y="-1497380"/>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8" name="Oval 57"/>
              <p:cNvSpPr/>
              <p:nvPr/>
            </p:nvSpPr>
            <p:spPr>
              <a:xfrm>
                <a:off x="12028268" y="-1255824"/>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59" name="Oval 58"/>
              <p:cNvSpPr/>
              <p:nvPr/>
            </p:nvSpPr>
            <p:spPr>
              <a:xfrm>
                <a:off x="12027582" y="-1014268"/>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0" name="Oval 59"/>
              <p:cNvSpPr/>
              <p:nvPr/>
            </p:nvSpPr>
            <p:spPr>
              <a:xfrm>
                <a:off x="12026896" y="-772714"/>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1" name="Oval 60"/>
              <p:cNvSpPr/>
              <p:nvPr/>
            </p:nvSpPr>
            <p:spPr>
              <a:xfrm>
                <a:off x="11954315" y="-1427176"/>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2" name="Oval 61"/>
              <p:cNvSpPr/>
              <p:nvPr/>
            </p:nvSpPr>
            <p:spPr>
              <a:xfrm>
                <a:off x="11952256" y="-702510"/>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3" name="Oval 62"/>
              <p:cNvSpPr/>
              <p:nvPr/>
            </p:nvSpPr>
            <p:spPr>
              <a:xfrm>
                <a:off x="12671886" y="-140862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4" name="Oval 63"/>
              <p:cNvSpPr/>
              <p:nvPr/>
            </p:nvSpPr>
            <p:spPr>
              <a:xfrm>
                <a:off x="12671200" y="-1167067"/>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5" name="Oval 64"/>
              <p:cNvSpPr/>
              <p:nvPr/>
            </p:nvSpPr>
            <p:spPr>
              <a:xfrm>
                <a:off x="12670513" y="-925511"/>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6" name="Oval 65"/>
              <p:cNvSpPr/>
              <p:nvPr/>
            </p:nvSpPr>
            <p:spPr>
              <a:xfrm>
                <a:off x="12597246" y="-1338419"/>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7" name="Oval 66"/>
              <p:cNvSpPr/>
              <p:nvPr/>
            </p:nvSpPr>
            <p:spPr>
              <a:xfrm>
                <a:off x="12596559" y="-109686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8" name="Oval 67"/>
              <p:cNvSpPr/>
              <p:nvPr/>
            </p:nvSpPr>
            <p:spPr>
              <a:xfrm>
                <a:off x="12595873" y="-855307"/>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69" name="Oval 68"/>
              <p:cNvSpPr/>
              <p:nvPr/>
            </p:nvSpPr>
            <p:spPr>
              <a:xfrm>
                <a:off x="12522606" y="-1268214"/>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0" name="Oval 69"/>
              <p:cNvSpPr/>
              <p:nvPr/>
            </p:nvSpPr>
            <p:spPr>
              <a:xfrm>
                <a:off x="12521919" y="-1026658"/>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1" name="Oval 70"/>
              <p:cNvSpPr/>
              <p:nvPr/>
            </p:nvSpPr>
            <p:spPr>
              <a:xfrm>
                <a:off x="12521233" y="-785102"/>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2" name="Oval 71"/>
              <p:cNvSpPr/>
              <p:nvPr/>
            </p:nvSpPr>
            <p:spPr>
              <a:xfrm>
                <a:off x="12447279" y="-956454"/>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3" name="Oval 72"/>
              <p:cNvSpPr/>
              <p:nvPr/>
            </p:nvSpPr>
            <p:spPr>
              <a:xfrm>
                <a:off x="12446593" y="-714898"/>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4" name="Oval 73"/>
              <p:cNvSpPr/>
              <p:nvPr/>
            </p:nvSpPr>
            <p:spPr>
              <a:xfrm>
                <a:off x="13139842" y="-123314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5" name="Oval 74"/>
              <p:cNvSpPr/>
              <p:nvPr/>
            </p:nvSpPr>
            <p:spPr>
              <a:xfrm>
                <a:off x="13065201" y="-1162938"/>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6" name="Oval 75"/>
              <p:cNvSpPr/>
              <p:nvPr/>
            </p:nvSpPr>
            <p:spPr>
              <a:xfrm>
                <a:off x="13555332" y="-1497410"/>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7" name="Oval 76"/>
              <p:cNvSpPr/>
              <p:nvPr/>
            </p:nvSpPr>
            <p:spPr>
              <a:xfrm>
                <a:off x="13554646" y="-1255854"/>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8" name="Oval 77"/>
              <p:cNvSpPr/>
              <p:nvPr/>
            </p:nvSpPr>
            <p:spPr>
              <a:xfrm>
                <a:off x="13553960" y="-1014300"/>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79" name="Oval 78"/>
              <p:cNvSpPr/>
              <p:nvPr/>
            </p:nvSpPr>
            <p:spPr>
              <a:xfrm>
                <a:off x="13480692" y="-1427206"/>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80" name="Oval 79"/>
              <p:cNvSpPr/>
              <p:nvPr/>
            </p:nvSpPr>
            <p:spPr>
              <a:xfrm>
                <a:off x="13480006" y="-1185650"/>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81" name="Oval 80"/>
              <p:cNvSpPr/>
              <p:nvPr/>
            </p:nvSpPr>
            <p:spPr>
              <a:xfrm>
                <a:off x="13479319" y="-944096"/>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cxnSp>
            <p:nvCxnSpPr>
              <p:cNvPr id="82" name="Straight Connector 81"/>
              <p:cNvCxnSpPr>
                <a:stCxn id="102" idx="2"/>
                <a:endCxn id="78" idx="6"/>
              </p:cNvCxnSpPr>
              <p:nvPr/>
            </p:nvCxnSpPr>
            <p:spPr>
              <a:xfrm flipH="1" flipV="1">
                <a:off x="11661262" y="-1555329"/>
                <a:ext cx="367006" cy="392289"/>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102" idx="2"/>
                <a:endCxn id="83" idx="6"/>
              </p:cNvCxnSpPr>
              <p:nvPr/>
            </p:nvCxnSpPr>
            <p:spPr>
              <a:xfrm flipH="1" flipV="1">
                <a:off x="11586622" y="-1485125"/>
                <a:ext cx="441645" cy="322084"/>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102" idx="2"/>
                <a:endCxn id="88" idx="6"/>
              </p:cNvCxnSpPr>
              <p:nvPr/>
            </p:nvCxnSpPr>
            <p:spPr>
              <a:xfrm flipH="1" flipV="1">
                <a:off x="11511984" y="-1414920"/>
                <a:ext cx="516285" cy="25188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102" idx="2"/>
                <a:endCxn id="79" idx="6"/>
              </p:cNvCxnSpPr>
              <p:nvPr/>
            </p:nvCxnSpPr>
            <p:spPr>
              <a:xfrm flipH="1" flipV="1">
                <a:off x="11660576" y="-1313775"/>
                <a:ext cx="367691" cy="150733"/>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102" idx="2"/>
                <a:endCxn id="84" idx="6"/>
              </p:cNvCxnSpPr>
              <p:nvPr/>
            </p:nvCxnSpPr>
            <p:spPr>
              <a:xfrm flipH="1" flipV="1">
                <a:off x="11585936" y="-1243571"/>
                <a:ext cx="442333" cy="80528"/>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102" idx="2"/>
                <a:endCxn id="89" idx="6"/>
              </p:cNvCxnSpPr>
              <p:nvPr/>
            </p:nvCxnSpPr>
            <p:spPr>
              <a:xfrm flipH="1" flipV="1">
                <a:off x="11511295" y="-1173366"/>
                <a:ext cx="516971" cy="10324"/>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102" idx="2"/>
                <a:endCxn id="80" idx="6"/>
              </p:cNvCxnSpPr>
              <p:nvPr/>
            </p:nvCxnSpPr>
            <p:spPr>
              <a:xfrm flipH="1">
                <a:off x="11659890" y="-1163041"/>
                <a:ext cx="368379" cy="9082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102" idx="2"/>
                <a:endCxn id="85" idx="6"/>
              </p:cNvCxnSpPr>
              <p:nvPr/>
            </p:nvCxnSpPr>
            <p:spPr>
              <a:xfrm flipH="1">
                <a:off x="11585249" y="-1163041"/>
                <a:ext cx="443017" cy="161026"/>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102" idx="2"/>
                <a:endCxn id="90" idx="6"/>
              </p:cNvCxnSpPr>
              <p:nvPr/>
            </p:nvCxnSpPr>
            <p:spPr>
              <a:xfrm flipH="1">
                <a:off x="11510611" y="-1163041"/>
                <a:ext cx="517658" cy="231231"/>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113" idx="2"/>
                <a:endCxn id="97" idx="6"/>
              </p:cNvCxnSpPr>
              <p:nvPr/>
            </p:nvCxnSpPr>
            <p:spPr>
              <a:xfrm flipH="1" flipV="1">
                <a:off x="12290198" y="-1474801"/>
                <a:ext cx="232407" cy="299371"/>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113" idx="2"/>
                <a:endCxn id="101" idx="6"/>
              </p:cNvCxnSpPr>
              <p:nvPr/>
            </p:nvCxnSpPr>
            <p:spPr>
              <a:xfrm flipH="1" flipV="1">
                <a:off x="12215558" y="-1404597"/>
                <a:ext cx="307048" cy="229166"/>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113" idx="2"/>
                <a:endCxn id="105" idx="6"/>
              </p:cNvCxnSpPr>
              <p:nvPr/>
            </p:nvCxnSpPr>
            <p:spPr>
              <a:xfrm flipH="1" flipV="1">
                <a:off x="12140918" y="-1334392"/>
                <a:ext cx="381688" cy="15896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113" idx="2"/>
                <a:endCxn id="98" idx="6"/>
              </p:cNvCxnSpPr>
              <p:nvPr/>
            </p:nvCxnSpPr>
            <p:spPr>
              <a:xfrm flipH="1" flipV="1">
                <a:off x="12289512" y="-1233245"/>
                <a:ext cx="233094" cy="5781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113" idx="2"/>
                <a:endCxn id="102" idx="6"/>
              </p:cNvCxnSpPr>
              <p:nvPr/>
            </p:nvCxnSpPr>
            <p:spPr>
              <a:xfrm flipH="1">
                <a:off x="12214872" y="-1175430"/>
                <a:ext cx="307734" cy="1239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113" idx="2"/>
              </p:cNvCxnSpPr>
              <p:nvPr/>
            </p:nvCxnSpPr>
            <p:spPr>
              <a:xfrm flipH="1">
                <a:off x="12140231" y="-1175430"/>
                <a:ext cx="382374" cy="82594"/>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113" idx="2"/>
                <a:endCxn id="99" idx="6"/>
              </p:cNvCxnSpPr>
              <p:nvPr/>
            </p:nvCxnSpPr>
            <p:spPr>
              <a:xfrm flipH="1">
                <a:off x="12288825" y="-1175430"/>
                <a:ext cx="233780" cy="18374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113" idx="2"/>
                <a:endCxn id="103" idx="6"/>
              </p:cNvCxnSpPr>
              <p:nvPr/>
            </p:nvCxnSpPr>
            <p:spPr>
              <a:xfrm flipH="1">
                <a:off x="12214185" y="-1175430"/>
                <a:ext cx="308420" cy="253944"/>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119" idx="2"/>
              </p:cNvCxnSpPr>
              <p:nvPr/>
            </p:nvCxnSpPr>
            <p:spPr>
              <a:xfrm flipH="1" flipV="1">
                <a:off x="12784535" y="-1487189"/>
                <a:ext cx="280666" cy="417036"/>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119" idx="2"/>
              </p:cNvCxnSpPr>
              <p:nvPr/>
            </p:nvCxnSpPr>
            <p:spPr>
              <a:xfrm flipH="1" flipV="1">
                <a:off x="12709895" y="-1416985"/>
                <a:ext cx="355306" cy="34683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119" idx="2"/>
              </p:cNvCxnSpPr>
              <p:nvPr/>
            </p:nvCxnSpPr>
            <p:spPr>
              <a:xfrm flipH="1" flipV="1">
                <a:off x="12635255" y="-1346780"/>
                <a:ext cx="429947" cy="276627"/>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119" idx="2"/>
                <a:endCxn id="110" idx="6"/>
              </p:cNvCxnSpPr>
              <p:nvPr/>
            </p:nvCxnSpPr>
            <p:spPr>
              <a:xfrm flipH="1" flipV="1">
                <a:off x="12783849" y="-1245635"/>
                <a:ext cx="281352" cy="17548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119" idx="2"/>
                <a:endCxn id="113" idx="6"/>
              </p:cNvCxnSpPr>
              <p:nvPr/>
            </p:nvCxnSpPr>
            <p:spPr>
              <a:xfrm flipH="1" flipV="1">
                <a:off x="12709209" y="-1175430"/>
                <a:ext cx="355993" cy="105276"/>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119" idx="2"/>
              </p:cNvCxnSpPr>
              <p:nvPr/>
            </p:nvCxnSpPr>
            <p:spPr>
              <a:xfrm flipH="1" flipV="1">
                <a:off x="12635793" y="-1107290"/>
                <a:ext cx="429408" cy="37136"/>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119" idx="2"/>
                <a:endCxn id="111" idx="6"/>
              </p:cNvCxnSpPr>
              <p:nvPr/>
            </p:nvCxnSpPr>
            <p:spPr>
              <a:xfrm flipH="1">
                <a:off x="12783163" y="-1070155"/>
                <a:ext cx="282039" cy="66074"/>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119" idx="2"/>
                <a:endCxn id="114" idx="6"/>
              </p:cNvCxnSpPr>
              <p:nvPr/>
            </p:nvCxnSpPr>
            <p:spPr>
              <a:xfrm flipH="1">
                <a:off x="12708522" y="-1070155"/>
                <a:ext cx="356679" cy="13628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119" idx="2"/>
                <a:endCxn id="116" idx="6"/>
              </p:cNvCxnSpPr>
              <p:nvPr/>
            </p:nvCxnSpPr>
            <p:spPr>
              <a:xfrm flipH="1">
                <a:off x="12633882" y="-1070155"/>
                <a:ext cx="431319" cy="20648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8" name="Oval 107"/>
              <p:cNvSpPr/>
              <p:nvPr/>
            </p:nvSpPr>
            <p:spPr>
              <a:xfrm>
                <a:off x="12990561" y="-1092734"/>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cxnSp>
            <p:nvCxnSpPr>
              <p:cNvPr id="109" name="Straight Connector 108"/>
              <p:cNvCxnSpPr/>
              <p:nvPr/>
            </p:nvCxnSpPr>
            <p:spPr>
              <a:xfrm flipH="1" flipV="1">
                <a:off x="13300531" y="-1379729"/>
                <a:ext cx="229512" cy="289047"/>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13225891" y="-1309525"/>
                <a:ext cx="304151" cy="218843"/>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flipV="1">
                <a:off x="13177851" y="-1241504"/>
                <a:ext cx="352194" cy="150824"/>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endCxn id="118" idx="6"/>
              </p:cNvCxnSpPr>
              <p:nvPr/>
            </p:nvCxnSpPr>
            <p:spPr>
              <a:xfrm flipH="1" flipV="1">
                <a:off x="13326445" y="-1140359"/>
                <a:ext cx="203596" cy="4967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119" idx="6"/>
              </p:cNvCxnSpPr>
              <p:nvPr/>
            </p:nvCxnSpPr>
            <p:spPr>
              <a:xfrm flipH="1">
                <a:off x="13251805" y="-1090684"/>
                <a:ext cx="278240" cy="20529"/>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52" idx="6"/>
              </p:cNvCxnSpPr>
              <p:nvPr/>
            </p:nvCxnSpPr>
            <p:spPr>
              <a:xfrm flipH="1">
                <a:off x="13177164" y="-1090684"/>
                <a:ext cx="352880" cy="90733"/>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124" idx="2"/>
                <a:endCxn id="57" idx="6"/>
              </p:cNvCxnSpPr>
              <p:nvPr/>
            </p:nvCxnSpPr>
            <p:spPr>
              <a:xfrm flipH="1">
                <a:off x="13325759" y="-1092868"/>
                <a:ext cx="154247" cy="194063"/>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124" idx="6"/>
              </p:cNvCxnSpPr>
              <p:nvPr/>
            </p:nvCxnSpPr>
            <p:spPr>
              <a:xfrm flipV="1">
                <a:off x="13666609" y="-1096598"/>
                <a:ext cx="278049" cy="373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endCxn id="121" idx="6"/>
              </p:cNvCxnSpPr>
              <p:nvPr/>
            </p:nvCxnSpPr>
            <p:spPr>
              <a:xfrm flipH="1" flipV="1">
                <a:off x="13741247" y="-1163072"/>
                <a:ext cx="203409" cy="66473"/>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a:off x="13591969" y="-1096598"/>
                <a:ext cx="352690" cy="73936"/>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flipV="1">
                <a:off x="13592655" y="-1264218"/>
                <a:ext cx="352003" cy="16762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123" idx="6"/>
              </p:cNvCxnSpPr>
              <p:nvPr/>
            </p:nvCxnSpPr>
            <p:spPr>
              <a:xfrm flipH="1" flipV="1">
                <a:off x="13667294" y="-1334422"/>
                <a:ext cx="277363" cy="237824"/>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endCxn id="120" idx="6"/>
              </p:cNvCxnSpPr>
              <p:nvPr/>
            </p:nvCxnSpPr>
            <p:spPr>
              <a:xfrm flipH="1" flipV="1">
                <a:off x="13741935" y="-1404627"/>
                <a:ext cx="202723" cy="308029"/>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a:off x="13591282" y="-1096598"/>
                <a:ext cx="353376" cy="31549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endCxn id="125" idx="6"/>
              </p:cNvCxnSpPr>
              <p:nvPr/>
            </p:nvCxnSpPr>
            <p:spPr>
              <a:xfrm flipH="1">
                <a:off x="13665921" y="-1096598"/>
                <a:ext cx="278736" cy="245286"/>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endCxn id="122" idx="6"/>
              </p:cNvCxnSpPr>
              <p:nvPr/>
            </p:nvCxnSpPr>
            <p:spPr>
              <a:xfrm flipH="1">
                <a:off x="13740563" y="-1096598"/>
                <a:ext cx="204096" cy="17508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flipV="1">
                <a:off x="14129114" y="-1582030"/>
                <a:ext cx="63182" cy="24039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a:off x="14128428" y="-1341635"/>
                <a:ext cx="63868" cy="1161"/>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H="1">
                <a:off x="14131260" y="-1341635"/>
                <a:ext cx="61035" cy="24503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4130573" y="-1341635"/>
                <a:ext cx="61721" cy="48659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a:off x="14129887" y="-1341635"/>
                <a:ext cx="62407" cy="728148"/>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H="1" flipV="1">
                <a:off x="14129114" y="-1582030"/>
                <a:ext cx="66014" cy="48427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H="1" flipV="1">
                <a:off x="14128428" y="-1340474"/>
                <a:ext cx="66702" cy="24271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H="1">
                <a:off x="14131260" y="-1097759"/>
                <a:ext cx="63868" cy="1161"/>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H="1">
                <a:off x="14130573" y="-1097759"/>
                <a:ext cx="64555" cy="24271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H="1">
                <a:off x="14129887" y="-1097759"/>
                <a:ext cx="65241" cy="484271"/>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flipV="1">
                <a:off x="14129114" y="-1582030"/>
                <a:ext cx="65328" cy="725826"/>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14131260" y="-1096598"/>
                <a:ext cx="63182" cy="24039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H="1">
                <a:off x="14130573" y="-856205"/>
                <a:ext cx="63868" cy="1161"/>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H="1">
                <a:off x="14129887" y="-856205"/>
                <a:ext cx="64555" cy="24271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14378898" y="-1342796"/>
                <a:ext cx="63868" cy="1161"/>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H="1">
                <a:off x="14381731" y="-1342796"/>
                <a:ext cx="61035" cy="24503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flipH="1">
                <a:off x="14381045" y="-1342796"/>
                <a:ext cx="61721" cy="486592"/>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H="1" flipV="1">
                <a:off x="14378898" y="-1341635"/>
                <a:ext cx="66702" cy="24271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H="1">
                <a:off x="14381731" y="-1098920"/>
                <a:ext cx="63868" cy="1161"/>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H="1">
                <a:off x="14381045" y="-1098920"/>
                <a:ext cx="64555" cy="24271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H="1" flipV="1">
                <a:off x="14378898" y="-1341635"/>
                <a:ext cx="66014" cy="484270"/>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H="1" flipV="1">
                <a:off x="14381731" y="-1097759"/>
                <a:ext cx="63182" cy="240395"/>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H="1">
                <a:off x="14381045" y="-857364"/>
                <a:ext cx="63868" cy="1161"/>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a:off x="13942511" y="-1674814"/>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49" name="Oval 148"/>
              <p:cNvSpPr/>
              <p:nvPr/>
            </p:nvSpPr>
            <p:spPr>
              <a:xfrm>
                <a:off x="13941825" y="-1433258"/>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0" name="Oval 149"/>
              <p:cNvSpPr/>
              <p:nvPr/>
            </p:nvSpPr>
            <p:spPr>
              <a:xfrm>
                <a:off x="13944657" y="-1189382"/>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1" name="Oval 150"/>
              <p:cNvSpPr/>
              <p:nvPr/>
            </p:nvSpPr>
            <p:spPr>
              <a:xfrm>
                <a:off x="13943970" y="-947827"/>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2" name="Oval 151"/>
              <p:cNvSpPr/>
              <p:nvPr/>
            </p:nvSpPr>
            <p:spPr>
              <a:xfrm>
                <a:off x="13943284" y="-706271"/>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3" name="Oval 152"/>
              <p:cNvSpPr/>
              <p:nvPr/>
            </p:nvSpPr>
            <p:spPr>
              <a:xfrm>
                <a:off x="14192295" y="-1434419"/>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4" name="Oval 153"/>
              <p:cNvSpPr/>
              <p:nvPr/>
            </p:nvSpPr>
            <p:spPr>
              <a:xfrm>
                <a:off x="14195128" y="-1190543"/>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5" name="Oval 154"/>
              <p:cNvSpPr/>
              <p:nvPr/>
            </p:nvSpPr>
            <p:spPr>
              <a:xfrm>
                <a:off x="14194442" y="-948988"/>
                <a:ext cx="186603" cy="185567"/>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6" name="Oval 155"/>
              <p:cNvSpPr/>
              <p:nvPr/>
            </p:nvSpPr>
            <p:spPr>
              <a:xfrm>
                <a:off x="14442766" y="-1435580"/>
                <a:ext cx="186603" cy="185567"/>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7" name="Oval 156"/>
              <p:cNvSpPr/>
              <p:nvPr/>
            </p:nvSpPr>
            <p:spPr>
              <a:xfrm>
                <a:off x="14445600" y="-1191704"/>
                <a:ext cx="186603" cy="185567"/>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8" name="Oval 157"/>
              <p:cNvSpPr/>
              <p:nvPr/>
            </p:nvSpPr>
            <p:spPr>
              <a:xfrm>
                <a:off x="14444913" y="-950148"/>
                <a:ext cx="186603" cy="185567"/>
              </a:xfrm>
              <a:prstGeom prst="ellipse">
                <a:avLst/>
              </a:prstGeom>
              <a:solidFill>
                <a:schemeClr val="bg1"/>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59" name="Oval 158"/>
              <p:cNvSpPr/>
              <p:nvPr/>
            </p:nvSpPr>
            <p:spPr>
              <a:xfrm>
                <a:off x="13406052" y="-1357002"/>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60" name="Oval 159"/>
              <p:cNvSpPr/>
              <p:nvPr/>
            </p:nvSpPr>
            <p:spPr>
              <a:xfrm>
                <a:off x="13140528" y="-1474697"/>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61" name="Oval 160"/>
              <p:cNvSpPr/>
              <p:nvPr/>
            </p:nvSpPr>
            <p:spPr>
              <a:xfrm>
                <a:off x="13065888" y="-140449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62" name="Oval 161"/>
              <p:cNvSpPr/>
              <p:nvPr/>
            </p:nvSpPr>
            <p:spPr>
              <a:xfrm>
                <a:off x="12991248" y="-1334288"/>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63" name="Oval 162"/>
              <p:cNvSpPr/>
              <p:nvPr/>
            </p:nvSpPr>
            <p:spPr>
              <a:xfrm>
                <a:off x="12989875" y="-851178"/>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cxnSp>
            <p:nvCxnSpPr>
              <p:cNvPr id="164" name="Straight Connector 163"/>
              <p:cNvCxnSpPr/>
              <p:nvPr/>
            </p:nvCxnSpPr>
            <p:spPr>
              <a:xfrm flipH="1">
                <a:off x="12139545" y="-1175430"/>
                <a:ext cx="383061" cy="324148"/>
              </a:xfrm>
              <a:prstGeom prst="lin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65" name="Oval 164"/>
              <p:cNvSpPr/>
              <p:nvPr/>
            </p:nvSpPr>
            <p:spPr>
              <a:xfrm>
                <a:off x="12449190" y="-1200074"/>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66" name="Oval 165"/>
              <p:cNvSpPr/>
              <p:nvPr/>
            </p:nvSpPr>
            <p:spPr>
              <a:xfrm>
                <a:off x="11952942" y="-944064"/>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67" name="Oval 166"/>
              <p:cNvSpPr/>
              <p:nvPr/>
            </p:nvSpPr>
            <p:spPr>
              <a:xfrm>
                <a:off x="11953628" y="-1185620"/>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68" name="Oval 167"/>
              <p:cNvSpPr/>
              <p:nvPr/>
            </p:nvSpPr>
            <p:spPr>
              <a:xfrm>
                <a:off x="12672572" y="-1650177"/>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69" name="Oval 168"/>
              <p:cNvSpPr/>
              <p:nvPr/>
            </p:nvSpPr>
            <p:spPr>
              <a:xfrm>
                <a:off x="12597932" y="-1579973"/>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70" name="Oval 169"/>
              <p:cNvSpPr/>
              <p:nvPr/>
            </p:nvSpPr>
            <p:spPr>
              <a:xfrm>
                <a:off x="12523292" y="-1509768"/>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71" name="Oval 170"/>
              <p:cNvSpPr/>
              <p:nvPr/>
            </p:nvSpPr>
            <p:spPr>
              <a:xfrm>
                <a:off x="12448652" y="-1439564"/>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72" name="Oval 171"/>
              <p:cNvSpPr/>
              <p:nvPr/>
            </p:nvSpPr>
            <p:spPr>
              <a:xfrm>
                <a:off x="13404679" y="-873891"/>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sp>
            <p:nvSpPr>
              <p:cNvPr id="173" name="Oval 172"/>
              <p:cNvSpPr/>
              <p:nvPr/>
            </p:nvSpPr>
            <p:spPr>
              <a:xfrm>
                <a:off x="13405366" y="-1115446"/>
                <a:ext cx="186603" cy="185567"/>
              </a:xfrm>
              <a:prstGeom prst="ellipse">
                <a:avLst/>
              </a:prstGeom>
              <a:solidFill>
                <a:schemeClr val="bg1"/>
              </a:solidFill>
              <a:ln w="15875">
                <a:solidFill>
                  <a:srgbClr val="76B900"/>
                </a:solidFill>
              </a:ln>
              <a:effectLst/>
            </p:spPr>
            <p:style>
              <a:lnRef idx="1">
                <a:schemeClr val="accent1"/>
              </a:lnRef>
              <a:fillRef idx="3">
                <a:schemeClr val="accent1"/>
              </a:fillRef>
              <a:effectRef idx="2">
                <a:schemeClr val="accent1"/>
              </a:effectRef>
              <a:fontRef idx="minor">
                <a:schemeClr val="lt1"/>
              </a:fontRef>
            </p:style>
            <p:txBody>
              <a:bodyPr lIns="35554" tIns="17777" rIns="35554" bIns="17777" rtlCol="0" anchor="ctr"/>
              <a:lstStyle/>
              <a:p>
                <a:pPr algn="ctr"/>
                <a:endParaRPr lang="en-US" sz="2240" baseline="30000" dirty="0">
                  <a:solidFill>
                    <a:srgbClr val="FFFFFF"/>
                  </a:solidFill>
                </a:endParaRPr>
              </a:p>
            </p:txBody>
          </p:sp>
        </p:grpSp>
      </p:grpSp>
      <p:sp>
        <p:nvSpPr>
          <p:cNvPr id="174" name="Rectangle 173"/>
          <p:cNvSpPr/>
          <p:nvPr/>
        </p:nvSpPr>
        <p:spPr>
          <a:xfrm>
            <a:off x="7235729" y="2321675"/>
            <a:ext cx="3221946" cy="414007"/>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a:solidFill>
                  <a:srgbClr val="000000"/>
                </a:solidFill>
              </a:rPr>
              <a:t>ImageNet</a:t>
            </a:r>
            <a:endParaRPr lang="en-US" sz="1200" dirty="0">
              <a:solidFill>
                <a:srgbClr val="000000"/>
              </a:solidFill>
            </a:endParaRPr>
          </a:p>
        </p:txBody>
      </p:sp>
      <p:pic>
        <p:nvPicPr>
          <p:cNvPr id="175" name="Picture 3" descr="https://howell2011.files.wordpress.com/2012/02/opencv-mac.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517"/>
          <a:stretch/>
        </p:blipFill>
        <p:spPr bwMode="auto">
          <a:xfrm>
            <a:off x="590862" y="2785533"/>
            <a:ext cx="3182036" cy="12618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6" name="Rectangle 175"/>
          <p:cNvSpPr/>
          <p:nvPr/>
        </p:nvSpPr>
        <p:spPr>
          <a:xfrm>
            <a:off x="7721600" y="4279473"/>
            <a:ext cx="371335" cy="19138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9738705" y="4279473"/>
            <a:ext cx="371335" cy="19138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95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fueling SCIENCE</a:t>
            </a:r>
            <a:endParaRPr lang="en-US" dirty="0"/>
          </a:p>
        </p:txBody>
      </p:sp>
      <p:pic>
        <p:nvPicPr>
          <p:cNvPr id="4" name="Picture 2" descr="http://csc.lsu.edu/%7Esaikat/deepsat/images/sat_img.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9609" y="2738276"/>
            <a:ext cx="2132790" cy="2239038"/>
          </a:xfrm>
          <a:prstGeom prst="rect">
            <a:avLst/>
          </a:prstGeom>
          <a:noFill/>
          <a:ln w="12700" cap="rnd">
            <a:solidFill>
              <a:schemeClr val="bg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2002" y="2638108"/>
            <a:ext cx="2339206" cy="233920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2715" y="2566648"/>
            <a:ext cx="3091597" cy="2482127"/>
          </a:xfrm>
          <a:prstGeom prst="rect">
            <a:avLst/>
          </a:prstGeom>
          <a:ln>
            <a:solidFill>
              <a:schemeClr val="bg1"/>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2454" y="1852020"/>
            <a:ext cx="1132118" cy="618196"/>
          </a:xfrm>
          <a:prstGeom prst="rect">
            <a:avLst/>
          </a:prstGeom>
        </p:spPr>
      </p:pic>
      <p:pic>
        <p:nvPicPr>
          <p:cNvPr id="10" name="Picture 2" descr="https://upload.wikimedia.org/wikipedia/commons/thumb/c/ce/Oak_Ridge_National_Laboratory_logo.svg/1280px-Oak_Ridge_National_Laboratory_logo.sv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39100" y="1910506"/>
            <a:ext cx="1135001" cy="5851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95466" y="5119814"/>
            <a:ext cx="2752502"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dirty="0" smtClean="0">
                <a:solidFill>
                  <a:schemeClr val="bg1"/>
                </a:solidFill>
              </a:rPr>
              <a:t>Classify Satellite Images for Carbon Monitoring</a:t>
            </a:r>
          </a:p>
        </p:txBody>
      </p:sp>
      <p:sp>
        <p:nvSpPr>
          <p:cNvPr id="14" name="TextBox 13"/>
          <p:cNvSpPr txBox="1"/>
          <p:nvPr/>
        </p:nvSpPr>
        <p:spPr>
          <a:xfrm>
            <a:off x="7573244" y="5119814"/>
            <a:ext cx="3297423"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dirty="0" smtClean="0">
                <a:solidFill>
                  <a:schemeClr val="bg1"/>
                </a:solidFill>
              </a:rPr>
              <a:t>Analyze Obituaries on the Web for Cancer-related Discoveries</a:t>
            </a:r>
          </a:p>
        </p:txBody>
      </p:sp>
      <p:sp>
        <p:nvSpPr>
          <p:cNvPr id="15" name="TextBox 14"/>
          <p:cNvSpPr txBox="1"/>
          <p:nvPr/>
        </p:nvSpPr>
        <p:spPr>
          <a:xfrm>
            <a:off x="3621472" y="5119814"/>
            <a:ext cx="3674082"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dirty="0" smtClean="0">
                <a:solidFill>
                  <a:schemeClr val="bg1"/>
                </a:solidFill>
              </a:rPr>
              <a:t>Determine Drug Treatments to Increase Child’s Chance </a:t>
            </a:r>
            <a:r>
              <a:rPr lang="en-US" sz="1400" smtClean="0">
                <a:solidFill>
                  <a:schemeClr val="bg1"/>
                </a:solidFill>
              </a:rPr>
              <a:t>of Survival</a:t>
            </a:r>
            <a:endParaRPr lang="en-US" sz="1400" dirty="0" smtClean="0">
              <a:solidFill>
                <a:schemeClr val="bg1"/>
              </a:solidFill>
            </a:endParaRPr>
          </a:p>
        </p:txBody>
      </p:sp>
      <p:sp>
        <p:nvSpPr>
          <p:cNvPr id="6" name="TextBox 5"/>
          <p:cNvSpPr txBox="1"/>
          <p:nvPr/>
        </p:nvSpPr>
        <p:spPr>
          <a:xfrm>
            <a:off x="991755" y="2032241"/>
            <a:ext cx="13599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smtClean="0">
                <a:solidFill>
                  <a:schemeClr val="accent1"/>
                </a:solidFill>
              </a:rPr>
              <a:t>NASA AMES</a:t>
            </a:r>
            <a:endParaRPr lang="en-US" b="1" dirty="0" smtClean="0">
              <a:solidFill>
                <a:schemeClr val="accent1"/>
              </a:solidFill>
            </a:endParaRPr>
          </a:p>
        </p:txBody>
      </p:sp>
    </p:spTree>
    <p:extLst>
      <p:ext uri="{BB962C8B-B14F-4D97-AF65-F5344CB8AC3E}">
        <p14:creationId xmlns:p14="http://schemas.microsoft.com/office/powerpoint/2010/main" val="79930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p:cNvGraphicFramePr>
            <a:graphicFrameLocks/>
          </p:cNvGraphicFramePr>
          <p:nvPr>
            <p:extLst/>
          </p:nvPr>
        </p:nvGraphicFramePr>
        <p:xfrm>
          <a:off x="4727642" y="1575881"/>
          <a:ext cx="5515583" cy="358227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0" y="0"/>
            <a:ext cx="4130831"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1" name="TextBox 80"/>
          <p:cNvSpPr txBox="1"/>
          <p:nvPr/>
        </p:nvSpPr>
        <p:spPr>
          <a:xfrm>
            <a:off x="0" y="1931939"/>
            <a:ext cx="4130831" cy="230832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150000"/>
              </a:lnSpc>
            </a:pPr>
            <a:r>
              <a:rPr lang="en-US" sz="3200" b="1" cap="all" dirty="0" smtClean="0">
                <a:solidFill>
                  <a:srgbClr val="FFFFFF"/>
                </a:solidFill>
              </a:rPr>
              <a:t>Blistering pace </a:t>
            </a:r>
          </a:p>
          <a:p>
            <a:pPr algn="ctr">
              <a:lnSpc>
                <a:spcPct val="150000"/>
              </a:lnSpc>
            </a:pPr>
            <a:r>
              <a:rPr lang="en-US" sz="3200" b="1" cap="all" dirty="0" smtClean="0">
                <a:solidFill>
                  <a:srgbClr val="FFFFFF"/>
                </a:solidFill>
              </a:rPr>
              <a:t>of innovation </a:t>
            </a:r>
          </a:p>
          <a:p>
            <a:pPr algn="ctr">
              <a:lnSpc>
                <a:spcPct val="150000"/>
              </a:lnSpc>
            </a:pPr>
            <a:r>
              <a:rPr lang="en-US" sz="3200" b="1" cap="all" dirty="0" smtClean="0">
                <a:solidFill>
                  <a:srgbClr val="FFFFFF"/>
                </a:solidFill>
              </a:rPr>
              <a:t>for AI</a:t>
            </a:r>
          </a:p>
        </p:txBody>
      </p:sp>
      <p:sp>
        <p:nvSpPr>
          <p:cNvPr id="10" name="Rectangle 9"/>
          <p:cNvSpPr/>
          <p:nvPr/>
        </p:nvSpPr>
        <p:spPr>
          <a:xfrm>
            <a:off x="6338132" y="5581269"/>
            <a:ext cx="4595142" cy="590931"/>
          </a:xfrm>
          <a:prstGeom prst="rect">
            <a:avLst/>
          </a:prstGeom>
        </p:spPr>
        <p:txBody>
          <a:bodyPr wrap="square">
            <a:spAutoFit/>
          </a:bodyPr>
          <a:lstStyle/>
          <a:p>
            <a:pPr lvl="0" algn="r" fontAlgn="auto">
              <a:lnSpc>
                <a:spcPct val="90000"/>
              </a:lnSpc>
              <a:spcBef>
                <a:spcPts val="0"/>
              </a:spcBef>
              <a:spcAft>
                <a:spcPts val="0"/>
              </a:spcAft>
              <a:defRPr/>
            </a:pPr>
            <a:r>
              <a:rPr lang="en-US" sz="900" i="1" kern="0" dirty="0" err="1" smtClean="0">
                <a:solidFill>
                  <a:schemeClr val="bg1"/>
                </a:solidFill>
                <a:latin typeface="Trebuchet MS"/>
              </a:rPr>
              <a:t>AlexNet</a:t>
            </a:r>
            <a:r>
              <a:rPr lang="en-US" sz="900" i="1" kern="0" dirty="0" smtClean="0">
                <a:solidFill>
                  <a:schemeClr val="bg1"/>
                </a:solidFill>
                <a:latin typeface="Trebuchet MS"/>
              </a:rPr>
              <a:t> </a:t>
            </a:r>
            <a:r>
              <a:rPr lang="en-US" sz="900" i="1" kern="0" dirty="0">
                <a:solidFill>
                  <a:schemeClr val="bg1"/>
                </a:solidFill>
                <a:latin typeface="Trebuchet MS"/>
              </a:rPr>
              <a:t>training throughput based on 20 iterations, </a:t>
            </a:r>
            <a:br>
              <a:rPr lang="en-US" sz="900" i="1" kern="0" dirty="0">
                <a:solidFill>
                  <a:schemeClr val="bg1"/>
                </a:solidFill>
                <a:latin typeface="Trebuchet MS"/>
              </a:rPr>
            </a:br>
            <a:r>
              <a:rPr lang="en-US" sz="900" i="1" kern="0" dirty="0">
                <a:solidFill>
                  <a:schemeClr val="bg1"/>
                </a:solidFill>
                <a:latin typeface="Trebuchet MS"/>
              </a:rPr>
              <a:t>CPU: </a:t>
            </a:r>
            <a:r>
              <a:rPr lang="it-IT" sz="900" i="1" kern="0" dirty="0" smtClean="0">
                <a:solidFill>
                  <a:schemeClr val="bg1"/>
                </a:solidFill>
                <a:latin typeface="Trebuchet MS"/>
              </a:rPr>
              <a:t>1x </a:t>
            </a:r>
            <a:r>
              <a:rPr lang="it-IT" sz="900" i="1" kern="0" dirty="0">
                <a:solidFill>
                  <a:schemeClr val="bg1"/>
                </a:solidFill>
                <a:latin typeface="Trebuchet MS"/>
              </a:rPr>
              <a:t>E5-2680v3 12 Core 2.5GHz</a:t>
            </a:r>
            <a:r>
              <a:rPr lang="en-US" sz="900" i="1" kern="0" dirty="0">
                <a:solidFill>
                  <a:schemeClr val="bg1"/>
                </a:solidFill>
                <a:latin typeface="Trebuchet MS"/>
              </a:rPr>
              <a:t>. 128GB System Memory, Ubuntu </a:t>
            </a:r>
            <a:r>
              <a:rPr lang="en-US" sz="900" i="1" kern="0" dirty="0" smtClean="0">
                <a:solidFill>
                  <a:schemeClr val="bg1"/>
                </a:solidFill>
                <a:latin typeface="Trebuchet MS"/>
              </a:rPr>
              <a:t>14.04</a:t>
            </a:r>
          </a:p>
          <a:p>
            <a:pPr lvl="0" algn="r" fontAlgn="auto">
              <a:lnSpc>
                <a:spcPct val="90000"/>
              </a:lnSpc>
              <a:spcBef>
                <a:spcPts val="0"/>
              </a:spcBef>
              <a:spcAft>
                <a:spcPts val="0"/>
              </a:spcAft>
              <a:defRPr/>
            </a:pPr>
            <a:r>
              <a:rPr lang="en-US" sz="900" i="1" kern="0" dirty="0" smtClean="0">
                <a:solidFill>
                  <a:schemeClr val="bg1"/>
                </a:solidFill>
                <a:latin typeface="Trebuchet MS"/>
              </a:rPr>
              <a:t>M40 bar: 8x M40 GPUs in a node</a:t>
            </a:r>
          </a:p>
          <a:p>
            <a:pPr lvl="0" algn="r" fontAlgn="auto">
              <a:lnSpc>
                <a:spcPct val="90000"/>
              </a:lnSpc>
              <a:spcBef>
                <a:spcPts val="0"/>
              </a:spcBef>
              <a:spcAft>
                <a:spcPts val="0"/>
              </a:spcAft>
              <a:defRPr/>
            </a:pPr>
            <a:r>
              <a:rPr lang="en-US" sz="900" i="1" kern="0" dirty="0" smtClean="0">
                <a:solidFill>
                  <a:schemeClr val="bg1"/>
                </a:solidFill>
                <a:latin typeface="Trebuchet MS"/>
              </a:rPr>
              <a:t>P100: 8x P100 NVLink-enabled </a:t>
            </a:r>
          </a:p>
        </p:txBody>
      </p:sp>
      <p:sp>
        <p:nvSpPr>
          <p:cNvPr id="15" name="TextBox 14"/>
          <p:cNvSpPr txBox="1"/>
          <p:nvPr/>
        </p:nvSpPr>
        <p:spPr>
          <a:xfrm>
            <a:off x="5141637" y="981059"/>
            <a:ext cx="4964184" cy="5632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smtClean="0">
                <a:solidFill>
                  <a:schemeClr val="bg1"/>
                </a:solidFill>
              </a:rPr>
              <a:t>Deep Learning Training Performance</a:t>
            </a:r>
          </a:p>
          <a:p>
            <a:pPr algn="ctr">
              <a:lnSpc>
                <a:spcPct val="90000"/>
              </a:lnSpc>
            </a:pPr>
            <a:r>
              <a:rPr lang="en-US" sz="1600" i="1" dirty="0" smtClean="0">
                <a:solidFill>
                  <a:schemeClr val="bg1"/>
                </a:solidFill>
              </a:rPr>
              <a:t>Caffe AlexNet</a:t>
            </a:r>
          </a:p>
        </p:txBody>
      </p:sp>
      <p:sp>
        <p:nvSpPr>
          <p:cNvPr id="3" name="TextBox 2"/>
          <p:cNvSpPr txBox="1"/>
          <p:nvPr/>
        </p:nvSpPr>
        <p:spPr>
          <a:xfrm>
            <a:off x="3019681" y="6787832"/>
            <a:ext cx="184666" cy="34624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endParaRPr lang="en-US" dirty="0" smtClean="0">
              <a:solidFill>
                <a:schemeClr val="bg1"/>
              </a:solidFill>
            </a:endParaRPr>
          </a:p>
        </p:txBody>
      </p:sp>
      <p:sp>
        <p:nvSpPr>
          <p:cNvPr id="19" name="TextBox 18"/>
          <p:cNvSpPr txBox="1"/>
          <p:nvPr/>
        </p:nvSpPr>
        <p:spPr>
          <a:xfrm>
            <a:off x="5212991" y="4899622"/>
            <a:ext cx="1109609"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smtClean="0">
                <a:solidFill>
                  <a:srgbClr val="000000"/>
                </a:solidFill>
              </a:rPr>
              <a:t>2013</a:t>
            </a:r>
            <a:endParaRPr lang="en-US" sz="1200" dirty="0" smtClean="0">
              <a:solidFill>
                <a:srgbClr val="000000"/>
              </a:solidFill>
            </a:endParaRPr>
          </a:p>
        </p:txBody>
      </p:sp>
      <p:sp>
        <p:nvSpPr>
          <p:cNvPr id="20" name="TextBox 19"/>
          <p:cNvSpPr txBox="1"/>
          <p:nvPr/>
        </p:nvSpPr>
        <p:spPr>
          <a:xfrm>
            <a:off x="6463203" y="4899622"/>
            <a:ext cx="1109609"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smtClean="0">
                <a:solidFill>
                  <a:srgbClr val="000000"/>
                </a:solidFill>
              </a:rPr>
              <a:t>2014</a:t>
            </a:r>
            <a:endParaRPr lang="en-US" sz="1200" dirty="0" smtClean="0">
              <a:solidFill>
                <a:srgbClr val="000000"/>
              </a:solidFill>
            </a:endParaRPr>
          </a:p>
        </p:txBody>
      </p:sp>
      <p:sp>
        <p:nvSpPr>
          <p:cNvPr id="21" name="TextBox 20"/>
          <p:cNvSpPr txBox="1"/>
          <p:nvPr/>
        </p:nvSpPr>
        <p:spPr>
          <a:xfrm>
            <a:off x="7694905" y="4899622"/>
            <a:ext cx="1109609"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smtClean="0">
                <a:solidFill>
                  <a:srgbClr val="000000"/>
                </a:solidFill>
              </a:rPr>
              <a:t>2015</a:t>
            </a:r>
            <a:endParaRPr lang="en-US" sz="1200" dirty="0" smtClean="0">
              <a:solidFill>
                <a:srgbClr val="000000"/>
              </a:solidFill>
            </a:endParaRPr>
          </a:p>
        </p:txBody>
      </p:sp>
      <p:cxnSp>
        <p:nvCxnSpPr>
          <p:cNvPr id="39" name="Straight Connector 38"/>
          <p:cNvCxnSpPr/>
          <p:nvPr/>
        </p:nvCxnSpPr>
        <p:spPr>
          <a:xfrm>
            <a:off x="5180009" y="4863184"/>
            <a:ext cx="496418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959207" y="4893979"/>
            <a:ext cx="1109609"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smtClean="0">
                <a:solidFill>
                  <a:srgbClr val="000000"/>
                </a:solidFill>
              </a:rPr>
              <a:t>2016</a:t>
            </a:r>
            <a:endParaRPr lang="en-US" sz="1200" dirty="0" smtClean="0">
              <a:solidFill>
                <a:srgbClr val="000000"/>
              </a:solidFill>
            </a:endParaRPr>
          </a:p>
        </p:txBody>
      </p:sp>
      <p:sp>
        <p:nvSpPr>
          <p:cNvPr id="16" name="TextBox 15"/>
          <p:cNvSpPr txBox="1"/>
          <p:nvPr/>
        </p:nvSpPr>
        <p:spPr>
          <a:xfrm rot="16200000">
            <a:off x="2079042" y="3117455"/>
            <a:ext cx="4964184"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smtClean="0">
                <a:solidFill>
                  <a:schemeClr val="bg1"/>
                </a:solidFill>
              </a:rPr>
              <a:t>Speed-up of Images/Sec vs K40 in 2013</a:t>
            </a:r>
            <a:endParaRPr lang="en-US" sz="1400" dirty="0" smtClean="0">
              <a:solidFill>
                <a:schemeClr val="bg1"/>
              </a:solidFill>
            </a:endParaRPr>
          </a:p>
        </p:txBody>
      </p:sp>
    </p:spTree>
    <p:extLst>
      <p:ext uri="{BB962C8B-B14F-4D97-AF65-F5344CB8AC3E}">
        <p14:creationId xmlns:p14="http://schemas.microsoft.com/office/powerpoint/2010/main" val="734702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208"/>
          <a:stretch/>
        </p:blipFill>
        <p:spPr>
          <a:xfrm>
            <a:off x="349250" y="339328"/>
            <a:ext cx="8585200" cy="5832872"/>
          </a:xfrm>
          <a:prstGeom prst="rect">
            <a:avLst/>
          </a:prstGeom>
        </p:spPr>
      </p:pic>
      <p:sp>
        <p:nvSpPr>
          <p:cNvPr id="2" name="Title 1"/>
          <p:cNvSpPr>
            <a:spLocks noGrp="1"/>
          </p:cNvSpPr>
          <p:nvPr>
            <p:ph type="title"/>
          </p:nvPr>
        </p:nvSpPr>
        <p:spPr/>
        <p:txBody>
          <a:bodyPr/>
          <a:lstStyle/>
          <a:p>
            <a:r>
              <a:rPr lang="en-US" sz="3200" dirty="0" err="1" smtClean="0">
                <a:solidFill>
                  <a:schemeClr val="tx1"/>
                </a:solidFill>
              </a:rPr>
              <a:t>nvidia</a:t>
            </a:r>
            <a:r>
              <a:rPr lang="en-US" sz="3200" dirty="0" smtClean="0">
                <a:solidFill>
                  <a:schemeClr val="tx1"/>
                </a:solidFill>
              </a:rPr>
              <a:t> DGX-1</a:t>
            </a:r>
            <a:br>
              <a:rPr lang="en-US" sz="3200" dirty="0" smtClean="0">
                <a:solidFill>
                  <a:schemeClr val="tx1"/>
                </a:solidFill>
              </a:rPr>
            </a:br>
            <a:r>
              <a:rPr lang="en-US" sz="2400" dirty="0" smtClean="0">
                <a:solidFill>
                  <a:srgbClr val="76B900"/>
                </a:solidFill>
              </a:rPr>
              <a:t>World’s First Deep Learning Supercomputer</a:t>
            </a:r>
            <a:endParaRPr lang="en-US" sz="2400" dirty="0">
              <a:solidFill>
                <a:srgbClr val="76B900"/>
              </a:solidFill>
            </a:endParaRPr>
          </a:p>
        </p:txBody>
      </p:sp>
      <p:sp>
        <p:nvSpPr>
          <p:cNvPr id="5" name="Rectangle 4"/>
          <p:cNvSpPr/>
          <p:nvPr/>
        </p:nvSpPr>
        <p:spPr>
          <a:xfrm>
            <a:off x="6765485" y="2738819"/>
            <a:ext cx="3788656" cy="1431161"/>
          </a:xfrm>
          <a:prstGeom prst="rect">
            <a:avLst/>
          </a:prstGeom>
        </p:spPr>
        <p:txBody>
          <a:bodyPr wrap="square" anchor="t">
            <a:spAutoFit/>
          </a:bodyPr>
          <a:lstStyle/>
          <a:p>
            <a:pPr>
              <a:spcBef>
                <a:spcPts val="0"/>
              </a:spcBef>
              <a:spcAft>
                <a:spcPts val="600"/>
              </a:spcAft>
            </a:pPr>
            <a:r>
              <a:rPr lang="en-US" dirty="0" smtClean="0">
                <a:solidFill>
                  <a:srgbClr val="FFFFFF"/>
                </a:solidFill>
                <a:latin typeface="Trebuchet MS" panose="020B0603020202020204" pitchFamily="34" charset="0"/>
              </a:rPr>
              <a:t>Engineered for deep learning</a:t>
            </a:r>
          </a:p>
          <a:p>
            <a:pPr>
              <a:spcBef>
                <a:spcPts val="0"/>
              </a:spcBef>
              <a:spcAft>
                <a:spcPts val="600"/>
              </a:spcAft>
            </a:pPr>
            <a:r>
              <a:rPr lang="en-US" dirty="0" smtClean="0">
                <a:solidFill>
                  <a:srgbClr val="FFFFFF"/>
                </a:solidFill>
                <a:latin typeface="Trebuchet MS" panose="020B0603020202020204" pitchFamily="34" charset="0"/>
              </a:rPr>
              <a:t>170 TF FP16</a:t>
            </a:r>
          </a:p>
          <a:p>
            <a:pPr>
              <a:spcBef>
                <a:spcPts val="0"/>
              </a:spcBef>
              <a:spcAft>
                <a:spcPts val="600"/>
              </a:spcAft>
            </a:pPr>
            <a:r>
              <a:rPr lang="en-US" dirty="0" smtClean="0">
                <a:solidFill>
                  <a:srgbClr val="FFFFFF"/>
                </a:solidFill>
                <a:latin typeface="Trebuchet MS" panose="020B0603020202020204" pitchFamily="34" charset="0"/>
              </a:rPr>
              <a:t>8x Tesla P100 in hybrid cube mesh</a:t>
            </a:r>
          </a:p>
          <a:p>
            <a:pPr>
              <a:spcBef>
                <a:spcPts val="0"/>
              </a:spcBef>
              <a:spcAft>
                <a:spcPts val="600"/>
              </a:spcAft>
            </a:pPr>
            <a:r>
              <a:rPr lang="en-US" dirty="0" smtClean="0">
                <a:solidFill>
                  <a:srgbClr val="FFFFFF"/>
                </a:solidFill>
                <a:latin typeface="Trebuchet MS" panose="020B0603020202020204" pitchFamily="34" charset="0"/>
              </a:rPr>
              <a:t>Accelerates major AI frameworks</a:t>
            </a:r>
            <a:endParaRPr lang="en-US" dirty="0">
              <a:solidFill>
                <a:srgbClr val="FFFFFF"/>
              </a:solidFill>
              <a:latin typeface="Trebuchet MS" panose="020B0603020202020204" pitchFamily="34" charset="0"/>
            </a:endParaRPr>
          </a:p>
        </p:txBody>
      </p:sp>
    </p:spTree>
    <p:extLst>
      <p:ext uri="{BB962C8B-B14F-4D97-AF65-F5344CB8AC3E}">
        <p14:creationId xmlns:p14="http://schemas.microsoft.com/office/powerpoint/2010/main" val="102550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Hpc visualization</a:t>
            </a:r>
            <a:endParaRPr lang="en-US" dirty="0"/>
          </a:p>
        </p:txBody>
      </p:sp>
    </p:spTree>
    <p:extLst>
      <p:ext uri="{BB962C8B-B14F-4D97-AF65-F5344CB8AC3E}">
        <p14:creationId xmlns:p14="http://schemas.microsoft.com/office/powerpoint/2010/main" val="203331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3822" y="1772177"/>
            <a:ext cx="4977009" cy="3860980"/>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p:cNvSpPr>
            <a:spLocks noGrp="1"/>
          </p:cNvSpPr>
          <p:nvPr>
            <p:ph type="title"/>
          </p:nvPr>
        </p:nvSpPr>
        <p:spPr/>
        <p:txBody>
          <a:bodyPr/>
          <a:lstStyle/>
          <a:p>
            <a:r>
              <a:rPr lang="en-US" dirty="0" smtClean="0"/>
              <a:t>Interactivity enables Faster discoveries</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3382" y="3288244"/>
            <a:ext cx="1469277" cy="1087763"/>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4832" y="3285376"/>
            <a:ext cx="1469277" cy="109272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281" y="3285376"/>
            <a:ext cx="1469278" cy="1090631"/>
          </a:xfrm>
          <a:prstGeom prst="rect">
            <a:avLst/>
          </a:prstGeom>
          <a:ln>
            <a:noFill/>
          </a:ln>
          <a:effectLst>
            <a:outerShdw blurRad="190500" algn="tl" rotWithShape="0">
              <a:srgbClr val="000000">
                <a:alpha val="70000"/>
              </a:srgbClr>
            </a:outerShdw>
          </a:effectLst>
        </p:spPr>
      </p:pic>
      <p:sp>
        <p:nvSpPr>
          <p:cNvPr id="7" name="Rectangle 6"/>
          <p:cNvSpPr/>
          <p:nvPr/>
        </p:nvSpPr>
        <p:spPr>
          <a:xfrm>
            <a:off x="5580104" y="1772177"/>
            <a:ext cx="4977009" cy="3860980"/>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61194" y="2567546"/>
            <a:ext cx="4187602" cy="2275795"/>
          </a:xfrm>
          <a:prstGeom prst="rect">
            <a:avLst/>
          </a:prstGeom>
          <a:ln>
            <a:noFill/>
          </a:ln>
          <a:effectLst>
            <a:outerShdw blurRad="190500" algn="tl" rotWithShape="0">
              <a:srgbClr val="000000">
                <a:alpha val="70000"/>
              </a:srgbClr>
            </a:outerShdw>
          </a:effectLst>
        </p:spPr>
      </p:pic>
      <p:sp>
        <p:nvSpPr>
          <p:cNvPr id="9" name="Rectangle 8"/>
          <p:cNvSpPr/>
          <p:nvPr/>
        </p:nvSpPr>
        <p:spPr>
          <a:xfrm>
            <a:off x="498348" y="2028226"/>
            <a:ext cx="4626808" cy="283471"/>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dirty="0" smtClean="0">
                <a:solidFill>
                  <a:srgbClr val="000000"/>
                </a:solidFill>
              </a:rPr>
              <a:t>Discovery Process Today with Existing Tools</a:t>
            </a:r>
            <a:endParaRPr lang="en-US" dirty="0">
              <a:solidFill>
                <a:srgbClr val="000000"/>
              </a:solidFill>
            </a:endParaRPr>
          </a:p>
        </p:txBody>
      </p:sp>
      <p:sp>
        <p:nvSpPr>
          <p:cNvPr id="10" name="Rectangle 9"/>
          <p:cNvSpPr/>
          <p:nvPr/>
        </p:nvSpPr>
        <p:spPr>
          <a:xfrm>
            <a:off x="5826561" y="2028126"/>
            <a:ext cx="4484091" cy="283471"/>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dirty="0" smtClean="0">
                <a:solidFill>
                  <a:srgbClr val="000000"/>
                </a:solidFill>
              </a:rPr>
              <a:t>Interactive Volume Rendering Experience</a:t>
            </a:r>
            <a:endParaRPr lang="en-US" dirty="0">
              <a:solidFill>
                <a:srgbClr val="000000"/>
              </a:solidFill>
            </a:endParaRPr>
          </a:p>
        </p:txBody>
      </p:sp>
      <p:sp>
        <p:nvSpPr>
          <p:cNvPr id="11" name="TextBox 10"/>
          <p:cNvSpPr txBox="1"/>
          <p:nvPr/>
        </p:nvSpPr>
        <p:spPr>
          <a:xfrm>
            <a:off x="383821" y="5178869"/>
            <a:ext cx="497700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smtClean="0">
                <a:solidFill>
                  <a:schemeClr val="bg1"/>
                </a:solidFill>
              </a:rPr>
              <a:t>Iterative and time consuming process </a:t>
            </a:r>
          </a:p>
        </p:txBody>
      </p:sp>
      <p:sp>
        <p:nvSpPr>
          <p:cNvPr id="12" name="TextBox 11"/>
          <p:cNvSpPr txBox="1"/>
          <p:nvPr/>
        </p:nvSpPr>
        <p:spPr>
          <a:xfrm>
            <a:off x="5590533" y="5196549"/>
            <a:ext cx="4949822"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smtClean="0">
                <a:solidFill>
                  <a:schemeClr val="tx2"/>
                </a:solidFill>
              </a:rPr>
              <a:t>Faster insights with real-time analysis</a:t>
            </a:r>
            <a:endParaRPr lang="en-US" b="1" dirty="0">
              <a:solidFill>
                <a:schemeClr val="tx2"/>
              </a:solidFill>
            </a:endParaRPr>
          </a:p>
        </p:txBody>
      </p:sp>
      <p:sp>
        <p:nvSpPr>
          <p:cNvPr id="14" name="TextBox 13"/>
          <p:cNvSpPr txBox="1"/>
          <p:nvPr/>
        </p:nvSpPr>
        <p:spPr>
          <a:xfrm>
            <a:off x="618306" y="4437351"/>
            <a:ext cx="1102650" cy="2597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smtClean="0">
                <a:solidFill>
                  <a:schemeClr val="bg1"/>
                </a:solidFill>
              </a:rPr>
              <a:t>Iteration 1</a:t>
            </a:r>
          </a:p>
        </p:txBody>
      </p:sp>
      <p:sp>
        <p:nvSpPr>
          <p:cNvPr id="15" name="TextBox 14"/>
          <p:cNvSpPr txBox="1"/>
          <p:nvPr/>
        </p:nvSpPr>
        <p:spPr>
          <a:xfrm>
            <a:off x="2303682" y="4437351"/>
            <a:ext cx="1102650" cy="2597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smtClean="0">
                <a:solidFill>
                  <a:schemeClr val="bg1"/>
                </a:solidFill>
              </a:rPr>
              <a:t>Iteration 2</a:t>
            </a:r>
          </a:p>
        </p:txBody>
      </p:sp>
      <p:sp>
        <p:nvSpPr>
          <p:cNvPr id="16" name="TextBox 15"/>
          <p:cNvSpPr txBox="1"/>
          <p:nvPr/>
        </p:nvSpPr>
        <p:spPr>
          <a:xfrm>
            <a:off x="4006695" y="4441664"/>
            <a:ext cx="1102650" cy="2597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smtClean="0">
                <a:solidFill>
                  <a:schemeClr val="bg1"/>
                </a:solidFill>
              </a:rPr>
              <a:t>Iteration 3</a:t>
            </a:r>
          </a:p>
        </p:txBody>
      </p:sp>
    </p:spTree>
    <p:extLst>
      <p:ext uri="{BB962C8B-B14F-4D97-AF65-F5344CB8AC3E}">
        <p14:creationId xmlns:p14="http://schemas.microsoft.com/office/powerpoint/2010/main" val="1363897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4388885"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 y="2790636"/>
            <a:ext cx="4388885"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3600" b="1" cap="all" dirty="0">
                <a:solidFill>
                  <a:schemeClr val="tx1"/>
                </a:solidFill>
              </a:rPr>
              <a:t>Agenda</a:t>
            </a:r>
          </a:p>
        </p:txBody>
      </p:sp>
      <p:sp>
        <p:nvSpPr>
          <p:cNvPr id="7" name="TextBox 6"/>
          <p:cNvSpPr txBox="1"/>
          <p:nvPr/>
        </p:nvSpPr>
        <p:spPr>
          <a:xfrm>
            <a:off x="4546560" y="2435156"/>
            <a:ext cx="6370820" cy="13018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spcBef>
                <a:spcPts val="900"/>
              </a:spcBef>
              <a:spcAft>
                <a:spcPts val="900"/>
              </a:spcAft>
            </a:pPr>
            <a:r>
              <a:rPr lang="en-US" dirty="0" smtClean="0">
                <a:solidFill>
                  <a:schemeClr val="bg1"/>
                </a:solidFill>
              </a:rPr>
              <a:t>The real value of GPU for HPC</a:t>
            </a:r>
          </a:p>
          <a:p>
            <a:pPr>
              <a:lnSpc>
                <a:spcPct val="90000"/>
              </a:lnSpc>
              <a:spcBef>
                <a:spcPts val="900"/>
              </a:spcBef>
              <a:spcAft>
                <a:spcPts val="900"/>
              </a:spcAft>
            </a:pPr>
            <a:r>
              <a:rPr lang="en-US" dirty="0" smtClean="0">
                <a:solidFill>
                  <a:schemeClr val="bg1"/>
                </a:solidFill>
              </a:rPr>
              <a:t>Deep Learning in HPC</a:t>
            </a:r>
          </a:p>
          <a:p>
            <a:pPr>
              <a:lnSpc>
                <a:spcPct val="90000"/>
              </a:lnSpc>
              <a:spcBef>
                <a:spcPts val="900"/>
              </a:spcBef>
              <a:spcAft>
                <a:spcPts val="900"/>
              </a:spcAft>
            </a:pPr>
            <a:r>
              <a:rPr lang="en-US" dirty="0" smtClean="0">
                <a:solidFill>
                  <a:schemeClr val="bg1"/>
                </a:solidFill>
              </a:rPr>
              <a:t>HPC visualization</a:t>
            </a:r>
          </a:p>
        </p:txBody>
      </p:sp>
    </p:spTree>
    <p:extLst>
      <p:ext uri="{BB962C8B-B14F-4D97-AF65-F5344CB8AC3E}">
        <p14:creationId xmlns:p14="http://schemas.microsoft.com/office/powerpoint/2010/main" val="75684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0" y="1968912"/>
            <a:ext cx="4780344" cy="1891852"/>
          </a:xfrm>
          <a:prstGeom prst="rect">
            <a:avLst/>
          </a:prstGeom>
        </p:spPr>
      </p:pic>
      <p:pic>
        <p:nvPicPr>
          <p:cNvPr id="165" name="Picture 16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3950910"/>
            <a:ext cx="4780344" cy="1917967"/>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9372" y="1968912"/>
            <a:ext cx="4780344" cy="1891852"/>
          </a:xfrm>
          <a:prstGeom prst="rect">
            <a:avLst/>
          </a:prstGeom>
          <a:solidFill>
            <a:schemeClr val="bg1">
              <a:lumMod val="85000"/>
              <a:lumOff val="15000"/>
            </a:schemeClr>
          </a:solidFill>
        </p:spPr>
      </p:pic>
      <p:sp>
        <p:nvSpPr>
          <p:cNvPr id="2" name="Title 1"/>
          <p:cNvSpPr>
            <a:spLocks noGrp="1"/>
          </p:cNvSpPr>
          <p:nvPr>
            <p:ph type="title"/>
          </p:nvPr>
        </p:nvSpPr>
        <p:spPr/>
        <p:txBody>
          <a:bodyPr/>
          <a:lstStyle/>
          <a:p>
            <a:r>
              <a:rPr lang="en-US" dirty="0" smtClean="0"/>
              <a:t>nvidia index</a:t>
            </a:r>
            <a:endParaRPr lang="en-US" dirty="0"/>
          </a:p>
        </p:txBody>
      </p:sp>
      <p:sp>
        <p:nvSpPr>
          <p:cNvPr id="4" name="Text Placeholder 3"/>
          <p:cNvSpPr>
            <a:spLocks noGrp="1"/>
          </p:cNvSpPr>
          <p:nvPr>
            <p:ph type="body" sz="quarter" idx="10"/>
          </p:nvPr>
        </p:nvSpPr>
        <p:spPr/>
        <p:txBody>
          <a:bodyPr/>
          <a:lstStyle/>
          <a:p>
            <a:r>
              <a:rPr lang="en-US" dirty="0" smtClean="0"/>
              <a:t>Leading HPC Tool to Analyze Large-Scale Data for Faster Discoveries</a:t>
            </a:r>
            <a:endParaRPr lang="en-US" dirty="0"/>
          </a:p>
        </p:txBody>
      </p:sp>
      <p:sp>
        <p:nvSpPr>
          <p:cNvPr id="9" name="TextBox 8"/>
          <p:cNvSpPr txBox="1"/>
          <p:nvPr/>
        </p:nvSpPr>
        <p:spPr>
          <a:xfrm>
            <a:off x="2319380" y="1976561"/>
            <a:ext cx="1316386" cy="341632"/>
          </a:xfrm>
          <a:prstGeom prst="rect">
            <a:avLst/>
          </a:prstGeom>
          <a:solidFill>
            <a:schemeClr val="bg1">
              <a:lumMod val="95000"/>
              <a:lumOff val="5000"/>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defPPr>
              <a:defRPr lang="en-US"/>
            </a:defPPr>
            <a:lvl1pPr algn="ctr">
              <a:lnSpc>
                <a:spcPct val="90000"/>
              </a:lnSpc>
              <a:defRPr>
                <a:solidFill>
                  <a:schemeClr val="tx1"/>
                </a:solidFill>
              </a:defRPr>
            </a:lvl1pPr>
          </a:lstStyle>
          <a:p>
            <a:r>
              <a:rPr lang="en-US" dirty="0" smtClean="0"/>
              <a:t>Interactive</a:t>
            </a:r>
            <a:endParaRPr lang="en-US" dirty="0"/>
          </a:p>
        </p:txBody>
      </p:sp>
      <p:sp>
        <p:nvSpPr>
          <p:cNvPr id="10" name="TextBox 9"/>
          <p:cNvSpPr txBox="1"/>
          <p:nvPr/>
        </p:nvSpPr>
        <p:spPr>
          <a:xfrm>
            <a:off x="6514254" y="3956319"/>
            <a:ext cx="2842445" cy="341632"/>
          </a:xfrm>
          <a:prstGeom prst="rect">
            <a:avLst/>
          </a:prstGeom>
          <a:solidFill>
            <a:schemeClr val="bg1">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tx1"/>
                </a:solidFill>
              </a:rPr>
              <a:t>Built for Large-Scale Data</a:t>
            </a:r>
          </a:p>
        </p:txBody>
      </p:sp>
      <p:sp>
        <p:nvSpPr>
          <p:cNvPr id="17" name="Rectangle 16"/>
          <p:cNvSpPr/>
          <p:nvPr/>
        </p:nvSpPr>
        <p:spPr>
          <a:xfrm>
            <a:off x="1802688" y="3959757"/>
            <a:ext cx="2349746" cy="335666"/>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50311" y="3966819"/>
            <a:ext cx="2349746"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tx1"/>
                </a:solidFill>
              </a:rPr>
              <a:t>Remote Visualization</a:t>
            </a:r>
          </a:p>
        </p:txBody>
      </p:sp>
      <p:grpSp>
        <p:nvGrpSpPr>
          <p:cNvPr id="160" name="Group 159"/>
          <p:cNvGrpSpPr/>
          <p:nvPr/>
        </p:nvGrpSpPr>
        <p:grpSpPr>
          <a:xfrm>
            <a:off x="579371" y="3959757"/>
            <a:ext cx="4780344" cy="1909120"/>
            <a:chOff x="579371" y="3959757"/>
            <a:chExt cx="4780344" cy="1909120"/>
          </a:xfrm>
        </p:grpSpPr>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9371" y="3959757"/>
              <a:ext cx="4780344" cy="1909120"/>
            </a:xfrm>
            <a:prstGeom prst="rect">
              <a:avLst/>
            </a:prstGeom>
          </p:spPr>
        </p:pic>
        <p:pic>
          <p:nvPicPr>
            <p:cNvPr id="155" name="Picture 154"/>
            <p:cNvPicPr>
              <a:picLocks noChangeAspect="1"/>
            </p:cNvPicPr>
            <p:nvPr/>
          </p:nvPicPr>
          <p:blipFill>
            <a:blip r:embed="rId7" cstate="print">
              <a:extLst>
                <a:ext uri="{BEBA8EAE-BF5A-486C-A8C5-ECC9F3942E4B}">
                  <a14:imgProps xmlns:a14="http://schemas.microsoft.com/office/drawing/2010/main">
                    <a14:imgLayer r:embed="rId8">
                      <a14:imgEffect>
                        <a14:artisticMarker size="1"/>
                      </a14:imgEffect>
                    </a14:imgLayer>
                  </a14:imgProps>
                </a:ext>
                <a:ext uri="{28A0092B-C50C-407E-A947-70E740481C1C}">
                  <a14:useLocalDpi xmlns:a14="http://schemas.microsoft.com/office/drawing/2010/main"/>
                </a:ext>
              </a:extLst>
            </a:blip>
            <a:stretch>
              <a:fillRect/>
            </a:stretch>
          </p:blipFill>
          <p:spPr>
            <a:xfrm>
              <a:off x="3983831" y="4886325"/>
              <a:ext cx="878682" cy="439370"/>
            </a:xfrm>
            <a:prstGeom prst="rect">
              <a:avLst/>
            </a:prstGeom>
          </p:spPr>
        </p:pic>
        <p:pic>
          <p:nvPicPr>
            <p:cNvPr id="156" name="Picture 15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57525" y="5217319"/>
              <a:ext cx="759619" cy="454819"/>
            </a:xfrm>
            <a:prstGeom prst="rect">
              <a:avLst/>
            </a:prstGeom>
            <a:ln>
              <a:noFill/>
            </a:ln>
            <a:effectLst>
              <a:softEdge rad="2540"/>
            </a:effectLst>
          </p:spPr>
        </p:pic>
        <p:pic>
          <p:nvPicPr>
            <p:cNvPr id="157" name="Picture 156"/>
            <p:cNvPicPr>
              <a:picLocks noChangeAspect="1"/>
            </p:cNvPicPr>
            <p:nvPr/>
          </p:nvPicPr>
          <p:blipFill>
            <a:blip r:embed="rId10" cstate="print">
              <a:extLst>
                <a:ext uri="{BEBA8EAE-BF5A-486C-A8C5-ECC9F3942E4B}">
                  <a14:imgProps xmlns:a14="http://schemas.microsoft.com/office/drawing/2010/main">
                    <a14:imgLayer r:embed="rId8">
                      <a14:imgEffect>
                        <a14:artisticMarker size="1"/>
                      </a14:imgEffect>
                    </a14:imgLayer>
                  </a14:imgProps>
                </a:ext>
                <a:ext uri="{28A0092B-C50C-407E-A947-70E740481C1C}">
                  <a14:useLocalDpi xmlns:a14="http://schemas.microsoft.com/office/drawing/2010/main"/>
                </a:ext>
              </a:extLst>
            </a:blip>
            <a:stretch>
              <a:fillRect/>
            </a:stretch>
          </p:blipFill>
          <p:spPr>
            <a:xfrm>
              <a:off x="2190750" y="4571683"/>
              <a:ext cx="912589" cy="519430"/>
            </a:xfrm>
            <a:prstGeom prst="rect">
              <a:avLst/>
            </a:prstGeom>
          </p:spPr>
        </p:pic>
      </p:grpSp>
      <p:pic>
        <p:nvPicPr>
          <p:cNvPr id="158" name="Picture 15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90750" y="5091113"/>
            <a:ext cx="376238" cy="60976"/>
          </a:xfrm>
          <a:prstGeom prst="rect">
            <a:avLst/>
          </a:prstGeom>
        </p:spPr>
      </p:pic>
      <p:pic>
        <p:nvPicPr>
          <p:cNvPr id="159" name="Picture 15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59831" y="5091113"/>
            <a:ext cx="420797" cy="50584"/>
          </a:xfrm>
          <a:prstGeom prst="rect">
            <a:avLst/>
          </a:prstGeom>
        </p:spPr>
      </p:pic>
      <p:sp>
        <p:nvSpPr>
          <p:cNvPr id="162" name="TextBox 161"/>
          <p:cNvSpPr txBox="1"/>
          <p:nvPr/>
        </p:nvSpPr>
        <p:spPr>
          <a:xfrm>
            <a:off x="6809311" y="1968912"/>
            <a:ext cx="2353914" cy="341632"/>
          </a:xfrm>
          <a:prstGeom prst="rect">
            <a:avLst/>
          </a:prstGeom>
          <a:solidFill>
            <a:schemeClr val="bg1">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tx1"/>
                </a:solidFill>
              </a:rPr>
              <a:t>Performance @ Scale</a:t>
            </a:r>
          </a:p>
        </p:txBody>
      </p:sp>
      <p:sp>
        <p:nvSpPr>
          <p:cNvPr id="163" name="TextBox 162"/>
          <p:cNvSpPr txBox="1"/>
          <p:nvPr/>
        </p:nvSpPr>
        <p:spPr>
          <a:xfrm>
            <a:off x="1959498" y="3950064"/>
            <a:ext cx="216674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tx1"/>
                </a:solidFill>
              </a:rPr>
              <a:t>Visualize Anywhere</a:t>
            </a:r>
          </a:p>
        </p:txBody>
      </p:sp>
    </p:spTree>
    <p:extLst>
      <p:ext uri="{BB962C8B-B14F-4D97-AF65-F5344CB8AC3E}">
        <p14:creationId xmlns:p14="http://schemas.microsoft.com/office/powerpoint/2010/main" val="1394835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945" y="2306991"/>
            <a:ext cx="5671837" cy="3247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618934"/>
            <a:ext cx="10972799" cy="590931"/>
          </a:xfrm>
        </p:spPr>
        <p:txBody>
          <a:bodyPr/>
          <a:lstStyle/>
          <a:p>
            <a:r>
              <a:rPr lang="en-US" dirty="0" smtClean="0"/>
              <a:t>index for paraview now available</a:t>
            </a:r>
            <a:endParaRPr lang="en-US" dirty="0"/>
          </a:p>
        </p:txBody>
      </p:sp>
      <p:sp>
        <p:nvSpPr>
          <p:cNvPr id="4" name="Text Placeholder 3"/>
          <p:cNvSpPr>
            <a:spLocks noGrp="1"/>
          </p:cNvSpPr>
          <p:nvPr>
            <p:ph type="body" sz="quarter" idx="10"/>
          </p:nvPr>
        </p:nvSpPr>
        <p:spPr>
          <a:xfrm>
            <a:off x="0" y="1184697"/>
            <a:ext cx="10972800" cy="525463"/>
          </a:xfrm>
        </p:spPr>
        <p:txBody>
          <a:bodyPr/>
          <a:lstStyle/>
          <a:p>
            <a:r>
              <a:rPr lang="en-US" dirty="0" smtClean="0"/>
              <a:t>Thousands of ParaView Users Tap into Power of Interactivity at Any Scale</a:t>
            </a:r>
            <a:endParaRPr lang="en-US" dirty="0"/>
          </a:p>
        </p:txBody>
      </p:sp>
      <p:sp>
        <p:nvSpPr>
          <p:cNvPr id="3" name="TextBox 2"/>
          <p:cNvSpPr txBox="1"/>
          <p:nvPr/>
        </p:nvSpPr>
        <p:spPr>
          <a:xfrm>
            <a:off x="6319777" y="2525760"/>
            <a:ext cx="4537275" cy="30839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457200" indent="-457200">
              <a:lnSpc>
                <a:spcPct val="90000"/>
              </a:lnSpc>
              <a:buClr>
                <a:schemeClr val="tx2"/>
              </a:buClr>
              <a:buFont typeface="Wingdings" panose="05000000000000000000" pitchFamily="2" charset="2"/>
              <a:buChar char="§"/>
            </a:pPr>
            <a:r>
              <a:rPr lang="en-US" dirty="0">
                <a:solidFill>
                  <a:schemeClr val="bg1"/>
                </a:solidFill>
              </a:rPr>
              <a:t>Multi-GPU per node support</a:t>
            </a:r>
          </a:p>
          <a:p>
            <a:pPr marL="457200" indent="-457200">
              <a:lnSpc>
                <a:spcPct val="90000"/>
              </a:lnSpc>
              <a:buClr>
                <a:schemeClr val="tx2"/>
              </a:buClr>
              <a:buFont typeface="Wingdings" panose="05000000000000000000" pitchFamily="2" charset="2"/>
              <a:buChar char="§"/>
            </a:pPr>
            <a:endParaRPr lang="en-US" dirty="0">
              <a:solidFill>
                <a:schemeClr val="bg1"/>
              </a:solidFill>
            </a:endParaRPr>
          </a:p>
          <a:p>
            <a:pPr marL="457200" indent="-457200">
              <a:lnSpc>
                <a:spcPct val="90000"/>
              </a:lnSpc>
              <a:buClr>
                <a:schemeClr val="tx2"/>
              </a:buClr>
              <a:buFont typeface="Wingdings" panose="05000000000000000000" pitchFamily="2" charset="2"/>
              <a:buChar char="§"/>
            </a:pPr>
            <a:r>
              <a:rPr lang="en-US" dirty="0">
                <a:solidFill>
                  <a:schemeClr val="bg1"/>
                </a:solidFill>
              </a:rPr>
              <a:t>Linear scaling in a cluster</a:t>
            </a:r>
          </a:p>
          <a:p>
            <a:pPr marL="457200" indent="-457200">
              <a:lnSpc>
                <a:spcPct val="90000"/>
              </a:lnSpc>
              <a:buClr>
                <a:schemeClr val="tx2"/>
              </a:buClr>
              <a:buFont typeface="Wingdings" panose="05000000000000000000" pitchFamily="2" charset="2"/>
              <a:buChar char="§"/>
            </a:pPr>
            <a:endParaRPr lang="en-US" dirty="0">
              <a:solidFill>
                <a:schemeClr val="bg1"/>
              </a:solidFill>
            </a:endParaRPr>
          </a:p>
          <a:p>
            <a:pPr marL="457200" indent="-457200">
              <a:lnSpc>
                <a:spcPct val="90000"/>
              </a:lnSpc>
              <a:buClr>
                <a:schemeClr val="tx2"/>
              </a:buClr>
              <a:buFont typeface="Wingdings" panose="05000000000000000000" pitchFamily="2" charset="2"/>
              <a:buChar char="§"/>
            </a:pPr>
            <a:r>
              <a:rPr lang="en-US" dirty="0">
                <a:solidFill>
                  <a:schemeClr val="bg1"/>
                </a:solidFill>
              </a:rPr>
              <a:t>High interactive frame rates</a:t>
            </a:r>
          </a:p>
          <a:p>
            <a:pPr marL="457200" indent="-457200">
              <a:lnSpc>
                <a:spcPct val="90000"/>
              </a:lnSpc>
              <a:buClr>
                <a:schemeClr val="tx2"/>
              </a:buClr>
              <a:buFont typeface="Wingdings" panose="05000000000000000000" pitchFamily="2" charset="2"/>
              <a:buChar char="§"/>
            </a:pPr>
            <a:endParaRPr lang="en-US" dirty="0">
              <a:solidFill>
                <a:schemeClr val="bg1"/>
              </a:solidFill>
            </a:endParaRPr>
          </a:p>
          <a:p>
            <a:pPr marL="457200" indent="-457200">
              <a:lnSpc>
                <a:spcPct val="90000"/>
              </a:lnSpc>
              <a:buClr>
                <a:schemeClr val="tx2"/>
              </a:buClr>
              <a:buFont typeface="Wingdings" panose="05000000000000000000" pitchFamily="2" charset="2"/>
              <a:buChar char="§"/>
            </a:pPr>
            <a:r>
              <a:rPr lang="en-US" dirty="0">
                <a:solidFill>
                  <a:schemeClr val="bg1"/>
                </a:solidFill>
              </a:rPr>
              <a:t>All ParaView formats supported</a:t>
            </a:r>
          </a:p>
          <a:p>
            <a:pPr marL="457200" indent="-457200">
              <a:lnSpc>
                <a:spcPct val="90000"/>
              </a:lnSpc>
              <a:buClr>
                <a:schemeClr val="tx2"/>
              </a:buClr>
              <a:buFont typeface="Wingdings" panose="05000000000000000000" pitchFamily="2" charset="2"/>
              <a:buChar char="§"/>
            </a:pPr>
            <a:endParaRPr lang="en-US" dirty="0" smtClean="0">
              <a:solidFill>
                <a:schemeClr val="bg1"/>
              </a:solidFill>
            </a:endParaRPr>
          </a:p>
          <a:p>
            <a:pPr marL="457200" indent="-457200">
              <a:lnSpc>
                <a:spcPct val="90000"/>
              </a:lnSpc>
              <a:buClr>
                <a:schemeClr val="tx2"/>
              </a:buClr>
              <a:buFont typeface="Wingdings" panose="05000000000000000000" pitchFamily="2" charset="2"/>
              <a:buChar char="§"/>
            </a:pPr>
            <a:r>
              <a:rPr lang="en-US" dirty="0" smtClean="0">
                <a:solidFill>
                  <a:schemeClr val="bg1"/>
                </a:solidFill>
              </a:rPr>
              <a:t>Integrates </a:t>
            </a:r>
            <a:r>
              <a:rPr lang="en-US" dirty="0">
                <a:solidFill>
                  <a:schemeClr val="bg1"/>
                </a:solidFill>
              </a:rPr>
              <a:t>in current </a:t>
            </a:r>
            <a:r>
              <a:rPr lang="en-US" dirty="0" smtClean="0">
                <a:solidFill>
                  <a:schemeClr val="bg1"/>
                </a:solidFill>
              </a:rPr>
              <a:t>PV workflow</a:t>
            </a:r>
            <a:endParaRPr lang="en-US" dirty="0">
              <a:solidFill>
                <a:schemeClr val="bg1"/>
              </a:solidFill>
            </a:endParaRPr>
          </a:p>
          <a:p>
            <a:pPr marL="457200" indent="-457200">
              <a:lnSpc>
                <a:spcPct val="90000"/>
              </a:lnSpc>
              <a:buClr>
                <a:schemeClr val="tx2"/>
              </a:buClr>
              <a:buFont typeface="Wingdings" panose="05000000000000000000" pitchFamily="2" charset="2"/>
              <a:buChar char="§"/>
            </a:pPr>
            <a:endParaRPr lang="en-US" dirty="0">
              <a:solidFill>
                <a:schemeClr val="bg1"/>
              </a:solidFill>
            </a:endParaRPr>
          </a:p>
          <a:p>
            <a:pPr>
              <a:lnSpc>
                <a:spcPct val="90000"/>
              </a:lnSpc>
              <a:buClr>
                <a:schemeClr val="tx2"/>
              </a:buClr>
            </a:pPr>
            <a:r>
              <a:rPr lang="en-US" sz="1200" dirty="0" smtClean="0">
                <a:solidFill>
                  <a:schemeClr val="bg1"/>
                </a:solidFill>
              </a:rPr>
              <a:t>Workstation Edition: Free</a:t>
            </a:r>
          </a:p>
          <a:p>
            <a:pPr>
              <a:lnSpc>
                <a:spcPct val="90000"/>
              </a:lnSpc>
              <a:buClr>
                <a:schemeClr val="tx2"/>
              </a:buClr>
            </a:pPr>
            <a:r>
              <a:rPr lang="en-US" sz="1200" dirty="0" smtClean="0">
                <a:solidFill>
                  <a:schemeClr val="bg1"/>
                </a:solidFill>
              </a:rPr>
              <a:t>Cluster Edition: For Scalable Performance </a:t>
            </a:r>
          </a:p>
          <a:p>
            <a:pPr>
              <a:lnSpc>
                <a:spcPct val="90000"/>
              </a:lnSpc>
              <a:buClr>
                <a:schemeClr val="tx2"/>
              </a:buClr>
            </a:pPr>
            <a:r>
              <a:rPr lang="en-US" sz="1200" dirty="0" smtClean="0">
                <a:solidFill>
                  <a:schemeClr val="bg1"/>
                </a:solidFill>
              </a:rPr>
              <a:t>Learn more: </a:t>
            </a:r>
            <a:r>
              <a:rPr lang="en-US" sz="1200" dirty="0" smtClean="0">
                <a:solidFill>
                  <a:schemeClr val="tx2"/>
                </a:solidFill>
              </a:rPr>
              <a:t>www.nvidia.com/index</a:t>
            </a:r>
          </a:p>
        </p:txBody>
      </p:sp>
    </p:spTree>
    <p:extLst>
      <p:ext uri="{BB962C8B-B14F-4D97-AF65-F5344CB8AC3E}">
        <p14:creationId xmlns:p14="http://schemas.microsoft.com/office/powerpoint/2010/main" val="1137919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4388885"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 y="2790636"/>
            <a:ext cx="4388885"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3600" b="1" cap="all" dirty="0" smtClean="0">
                <a:solidFill>
                  <a:schemeClr val="tx1"/>
                </a:solidFill>
              </a:rPr>
              <a:t>The outcomes</a:t>
            </a:r>
            <a:endParaRPr lang="en-US" sz="3600" b="1" cap="all" dirty="0">
              <a:solidFill>
                <a:schemeClr val="tx1"/>
              </a:solidFill>
            </a:endParaRPr>
          </a:p>
        </p:txBody>
      </p:sp>
      <p:sp>
        <p:nvSpPr>
          <p:cNvPr id="7" name="TextBox 6"/>
          <p:cNvSpPr txBox="1"/>
          <p:nvPr/>
        </p:nvSpPr>
        <p:spPr>
          <a:xfrm>
            <a:off x="4546560" y="1456429"/>
            <a:ext cx="6370820" cy="32593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spcBef>
                <a:spcPts val="900"/>
              </a:spcBef>
              <a:spcAft>
                <a:spcPts val="900"/>
              </a:spcAft>
            </a:pPr>
            <a:r>
              <a:rPr lang="en-US" dirty="0" smtClean="0">
                <a:solidFill>
                  <a:schemeClr val="bg1"/>
                </a:solidFill>
              </a:rPr>
              <a:t>GPUs significantly increase throughput of DC, more jobs are being done at a time, more scientists can use SC for their research.</a:t>
            </a:r>
          </a:p>
          <a:p>
            <a:pPr>
              <a:lnSpc>
                <a:spcPct val="90000"/>
              </a:lnSpc>
              <a:spcBef>
                <a:spcPts val="900"/>
              </a:spcBef>
              <a:spcAft>
                <a:spcPts val="900"/>
              </a:spcAft>
            </a:pPr>
            <a:endParaRPr lang="en-US" dirty="0" smtClean="0">
              <a:solidFill>
                <a:schemeClr val="bg1"/>
              </a:solidFill>
            </a:endParaRPr>
          </a:p>
          <a:p>
            <a:pPr>
              <a:lnSpc>
                <a:spcPct val="90000"/>
              </a:lnSpc>
              <a:spcBef>
                <a:spcPts val="900"/>
              </a:spcBef>
              <a:spcAft>
                <a:spcPts val="900"/>
              </a:spcAft>
            </a:pPr>
            <a:r>
              <a:rPr lang="en-US" dirty="0" smtClean="0">
                <a:solidFill>
                  <a:schemeClr val="bg1"/>
                </a:solidFill>
              </a:rPr>
              <a:t>Deep Learning is a new driver for HPC and it also requires GPUs.</a:t>
            </a:r>
          </a:p>
          <a:p>
            <a:pPr>
              <a:lnSpc>
                <a:spcPct val="90000"/>
              </a:lnSpc>
              <a:spcBef>
                <a:spcPts val="900"/>
              </a:spcBef>
              <a:spcAft>
                <a:spcPts val="900"/>
              </a:spcAft>
            </a:pPr>
            <a:endParaRPr lang="en-US" dirty="0" smtClean="0">
              <a:solidFill>
                <a:schemeClr val="bg1"/>
              </a:solidFill>
            </a:endParaRPr>
          </a:p>
          <a:p>
            <a:pPr>
              <a:lnSpc>
                <a:spcPct val="90000"/>
              </a:lnSpc>
              <a:spcBef>
                <a:spcPts val="900"/>
              </a:spcBef>
              <a:spcAft>
                <a:spcPts val="900"/>
              </a:spcAft>
            </a:pPr>
            <a:r>
              <a:rPr lang="en-US" dirty="0" smtClean="0">
                <a:solidFill>
                  <a:schemeClr val="bg1"/>
                </a:solidFill>
              </a:rPr>
              <a:t>Visualization is a great tool for discovery acceleration in HPC and it is available with GPUs.</a:t>
            </a:r>
          </a:p>
        </p:txBody>
      </p:sp>
    </p:spTree>
    <p:extLst>
      <p:ext uri="{BB962C8B-B14F-4D97-AF65-F5344CB8AC3E}">
        <p14:creationId xmlns:p14="http://schemas.microsoft.com/office/powerpoint/2010/main" val="3648822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subTitle" idx="1"/>
          </p:nvPr>
        </p:nvSpPr>
        <p:spPr>
          <a:xfrm>
            <a:off x="583912" y="1140711"/>
            <a:ext cx="8700706" cy="983346"/>
          </a:xfrm>
        </p:spPr>
        <p:txBody>
          <a:bodyPr/>
          <a:lstStyle/>
          <a:p>
            <a:r>
              <a:rPr lang="en-US" sz="2800" dirty="0" smtClean="0"/>
              <a:t>Anton Dzhoraev</a:t>
            </a:r>
          </a:p>
          <a:p>
            <a:r>
              <a:rPr lang="en-US" sz="2800" dirty="0" smtClean="0"/>
              <a:t>adzhoraev@nvidia.com</a:t>
            </a:r>
            <a:endParaRPr lang="en-US" sz="2800" dirty="0"/>
          </a:p>
        </p:txBody>
      </p:sp>
    </p:spTree>
    <p:extLst>
      <p:ext uri="{BB962C8B-B14F-4D97-AF65-F5344CB8AC3E}">
        <p14:creationId xmlns:p14="http://schemas.microsoft.com/office/powerpoint/2010/main" val="3715484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Credentials built over time</a:t>
            </a:r>
            <a:endParaRPr lang="en-US" dirty="0"/>
          </a:p>
        </p:txBody>
      </p:sp>
      <p:sp>
        <p:nvSpPr>
          <p:cNvPr id="5" name="Rectangle 4"/>
          <p:cNvSpPr/>
          <p:nvPr/>
        </p:nvSpPr>
        <p:spPr>
          <a:xfrm>
            <a:off x="7202276" y="1980696"/>
            <a:ext cx="3221945" cy="2871476"/>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Rectangle 5"/>
          <p:cNvSpPr/>
          <p:nvPr/>
        </p:nvSpPr>
        <p:spPr>
          <a:xfrm>
            <a:off x="3864527" y="1980696"/>
            <a:ext cx="3246120" cy="2871476"/>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7763" y="1980696"/>
            <a:ext cx="3225135" cy="2871476"/>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4527" y="4937255"/>
            <a:ext cx="3246119" cy="471102"/>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400" dirty="0" smtClean="0">
                <a:solidFill>
                  <a:srgbClr val="000000"/>
                </a:solidFill>
              </a:rPr>
              <a:t>300K CUDA Developers, </a:t>
            </a:r>
          </a:p>
          <a:p>
            <a:pPr algn="ctr">
              <a:lnSpc>
                <a:spcPct val="90000"/>
              </a:lnSpc>
            </a:pPr>
            <a:r>
              <a:rPr lang="en-US" sz="1400" dirty="0" smtClean="0">
                <a:solidFill>
                  <a:srgbClr val="000000"/>
                </a:solidFill>
              </a:rPr>
              <a:t>4x Growth in 4 years</a:t>
            </a:r>
            <a:endParaRPr lang="en-US" sz="1400" dirty="0">
              <a:solidFill>
                <a:srgbClr val="000000"/>
              </a:solidFill>
            </a:endParaRPr>
          </a:p>
        </p:txBody>
      </p:sp>
      <p:sp>
        <p:nvSpPr>
          <p:cNvPr id="9" name="Rectangle 8"/>
          <p:cNvSpPr/>
          <p:nvPr/>
        </p:nvSpPr>
        <p:spPr>
          <a:xfrm>
            <a:off x="547764" y="4937255"/>
            <a:ext cx="3225134" cy="643456"/>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400" dirty="0" smtClean="0">
                <a:solidFill>
                  <a:srgbClr val="000000"/>
                </a:solidFill>
              </a:rPr>
              <a:t>Majority of HPC Applications are </a:t>
            </a:r>
          </a:p>
          <a:p>
            <a:pPr algn="ctr">
              <a:lnSpc>
                <a:spcPct val="90000"/>
              </a:lnSpc>
            </a:pPr>
            <a:r>
              <a:rPr lang="en-US" sz="1400" dirty="0" smtClean="0">
                <a:solidFill>
                  <a:srgbClr val="000000"/>
                </a:solidFill>
              </a:rPr>
              <a:t>GPU-Accelerated, 410 and Growing </a:t>
            </a:r>
            <a:endParaRPr lang="en-US" sz="1400" dirty="0">
              <a:solidFill>
                <a:srgbClr val="000000"/>
              </a:solidFill>
            </a:endParaRPr>
          </a:p>
        </p:txBody>
      </p:sp>
      <p:sp>
        <p:nvSpPr>
          <p:cNvPr id="10" name="Rectangle 9"/>
          <p:cNvSpPr/>
          <p:nvPr/>
        </p:nvSpPr>
        <p:spPr>
          <a:xfrm>
            <a:off x="7358411" y="4937255"/>
            <a:ext cx="2878119" cy="643456"/>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400" dirty="0" smtClean="0">
                <a:solidFill>
                  <a:srgbClr val="000000"/>
                </a:solidFill>
              </a:rPr>
              <a:t>100% of Deep Learning Frameworks </a:t>
            </a:r>
            <a:r>
              <a:rPr lang="en-US" sz="1400" smtClean="0">
                <a:solidFill>
                  <a:srgbClr val="000000"/>
                </a:solidFill>
              </a:rPr>
              <a:t>are Accelerated</a:t>
            </a:r>
            <a:endParaRPr lang="en-US" sz="1400" dirty="0">
              <a:solidFill>
                <a:srgbClr val="000000"/>
              </a:solidFill>
            </a:endParaRPr>
          </a:p>
        </p:txBody>
      </p:sp>
      <p:graphicFrame>
        <p:nvGraphicFramePr>
          <p:cNvPr id="178" name="Chart 177"/>
          <p:cNvGraphicFramePr/>
          <p:nvPr>
            <p:extLst/>
          </p:nvPr>
        </p:nvGraphicFramePr>
        <p:xfrm>
          <a:off x="547763" y="2216455"/>
          <a:ext cx="3381270" cy="2640389"/>
        </p:xfrm>
        <a:graphic>
          <a:graphicData uri="http://schemas.openxmlformats.org/drawingml/2006/chart">
            <c:chart xmlns:c="http://schemas.openxmlformats.org/drawingml/2006/chart" xmlns:r="http://schemas.openxmlformats.org/officeDocument/2006/relationships" r:id="rId3"/>
          </a:graphicData>
        </a:graphic>
      </p:graphicFrame>
      <p:sp>
        <p:nvSpPr>
          <p:cNvPr id="179" name="Title 1"/>
          <p:cNvSpPr txBox="1">
            <a:spLocks/>
          </p:cNvSpPr>
          <p:nvPr/>
        </p:nvSpPr>
        <p:spPr bwMode="auto">
          <a:xfrm>
            <a:off x="2384727" y="2947003"/>
            <a:ext cx="429723" cy="2308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lgn="ctr"/>
            <a:r>
              <a:rPr lang="en-US" sz="900" b="0" dirty="0" smtClean="0">
                <a:solidFill>
                  <a:schemeClr val="bg1"/>
                </a:solidFill>
                <a:latin typeface="Calibri" panose="020F0502020204030204" pitchFamily="34" charset="0"/>
              </a:rPr>
              <a:t>287</a:t>
            </a:r>
            <a:endParaRPr lang="en-US" sz="900" b="0" dirty="0">
              <a:solidFill>
                <a:schemeClr val="bg1"/>
              </a:solidFill>
              <a:latin typeface="Calibri" panose="020F0502020204030204" pitchFamily="34" charset="0"/>
            </a:endParaRPr>
          </a:p>
        </p:txBody>
      </p:sp>
      <p:sp>
        <p:nvSpPr>
          <p:cNvPr id="180" name="TextBox 179"/>
          <p:cNvSpPr txBox="1"/>
          <p:nvPr/>
        </p:nvSpPr>
        <p:spPr>
          <a:xfrm>
            <a:off x="1495949" y="2136044"/>
            <a:ext cx="1328761"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smtClean="0">
                <a:solidFill>
                  <a:schemeClr val="bg1"/>
                </a:solidFill>
              </a:rPr>
              <a:t># of Applications</a:t>
            </a:r>
          </a:p>
        </p:txBody>
      </p:sp>
      <p:graphicFrame>
        <p:nvGraphicFramePr>
          <p:cNvPr id="181" name="Chart 180"/>
          <p:cNvGraphicFramePr>
            <a:graphicFrameLocks/>
          </p:cNvGraphicFramePr>
          <p:nvPr>
            <p:extLst/>
          </p:nvPr>
        </p:nvGraphicFramePr>
        <p:xfrm>
          <a:off x="4020663" y="1980696"/>
          <a:ext cx="4375192" cy="3048589"/>
        </p:xfrm>
        <a:graphic>
          <a:graphicData uri="http://schemas.openxmlformats.org/drawingml/2006/chart">
            <c:chart xmlns:c="http://schemas.openxmlformats.org/drawingml/2006/chart" xmlns:r="http://schemas.openxmlformats.org/officeDocument/2006/relationships" r:id="rId4"/>
          </a:graphicData>
        </a:graphic>
      </p:graphicFrame>
      <p:sp>
        <p:nvSpPr>
          <p:cNvPr id="182" name="TextBox 181"/>
          <p:cNvSpPr txBox="1"/>
          <p:nvPr/>
        </p:nvSpPr>
        <p:spPr>
          <a:xfrm>
            <a:off x="5144402" y="3643730"/>
            <a:ext cx="548548"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b="1" smtClean="0">
                <a:solidFill>
                  <a:schemeClr val="bg1"/>
                </a:solidFill>
              </a:rPr>
              <a:t>300K</a:t>
            </a:r>
            <a:endParaRPr lang="en-US" sz="1200" b="1" dirty="0" smtClean="0">
              <a:solidFill>
                <a:schemeClr val="bg1"/>
              </a:solidFill>
            </a:endParaRPr>
          </a:p>
        </p:txBody>
      </p:sp>
      <p:pic>
        <p:nvPicPr>
          <p:cNvPr id="3" name="Picture 2"/>
          <p:cNvPicPr>
            <a:picLocks noChangeAspect="1"/>
          </p:cNvPicPr>
          <p:nvPr/>
        </p:nvPicPr>
        <p:blipFill>
          <a:blip r:embed="rId5"/>
          <a:stretch>
            <a:fillRect/>
          </a:stretch>
        </p:blipFill>
        <p:spPr>
          <a:xfrm>
            <a:off x="7648243" y="2171008"/>
            <a:ext cx="2352312" cy="2513154"/>
          </a:xfrm>
          <a:prstGeom prst="rect">
            <a:avLst/>
          </a:prstGeom>
        </p:spPr>
      </p:pic>
    </p:spTree>
    <p:extLst>
      <p:ext uri="{BB962C8B-B14F-4D97-AF65-F5344CB8AC3E}">
        <p14:creationId xmlns:p14="http://schemas.microsoft.com/office/powerpoint/2010/main" val="1114267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1226"/>
            <a:ext cx="10972800" cy="590931"/>
          </a:xfrm>
        </p:spPr>
        <p:txBody>
          <a:bodyPr/>
          <a:lstStyle/>
          <a:p>
            <a:r>
              <a:rPr lang="en-US" dirty="0" smtClean="0"/>
              <a:t>2 of 3 scientists without an essential tool</a:t>
            </a:r>
            <a:endParaRPr lang="en-US" dirty="0"/>
          </a:p>
        </p:txBody>
      </p:sp>
      <p:sp>
        <p:nvSpPr>
          <p:cNvPr id="4" name="Text Placeholder 3"/>
          <p:cNvSpPr>
            <a:spLocks noGrp="1"/>
          </p:cNvSpPr>
          <p:nvPr>
            <p:ph type="body" sz="quarter" idx="10"/>
          </p:nvPr>
        </p:nvSpPr>
        <p:spPr/>
        <p:txBody>
          <a:bodyPr/>
          <a:lstStyle/>
          <a:p>
            <a:r>
              <a:rPr lang="en-US" dirty="0" smtClean="0"/>
              <a:t>Data Center Throughput is the Most Important Thing for HPC</a:t>
            </a:r>
            <a:endParaRPr lang="en-US" dirty="0"/>
          </a:p>
        </p:txBody>
      </p:sp>
      <p:sp>
        <p:nvSpPr>
          <p:cNvPr id="5" name="TextBox 4"/>
          <p:cNvSpPr txBox="1"/>
          <p:nvPr/>
        </p:nvSpPr>
        <p:spPr>
          <a:xfrm>
            <a:off x="5897372" y="5749494"/>
            <a:ext cx="5075428"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800" dirty="0" smtClean="0">
                <a:solidFill>
                  <a:schemeClr val="bg1">
                    <a:lumMod val="50000"/>
                    <a:lumOff val="50000"/>
                  </a:schemeClr>
                </a:solidFill>
                <a:latin typeface="Trebuchet MS" charset="0"/>
                <a:ea typeface="Trebuchet MS" charset="0"/>
                <a:cs typeface="Trebuchet MS" charset="0"/>
              </a:rPr>
              <a:t>Source: NSF XSEDE Data</a:t>
            </a:r>
            <a:r>
              <a:rPr lang="en-US" sz="800" dirty="0">
                <a:solidFill>
                  <a:schemeClr val="bg1">
                    <a:lumMod val="50000"/>
                    <a:lumOff val="50000"/>
                  </a:schemeClr>
                </a:solidFill>
                <a:latin typeface="Trebuchet MS" charset="0"/>
                <a:ea typeface="Trebuchet MS" charset="0"/>
                <a:cs typeface="Trebuchet MS" charset="0"/>
              </a:rPr>
              <a:t>: </a:t>
            </a:r>
            <a:r>
              <a:rPr lang="en-US" sz="800" dirty="0">
                <a:solidFill>
                  <a:schemeClr val="bg1">
                    <a:lumMod val="50000"/>
                    <a:lumOff val="50000"/>
                  </a:schemeClr>
                </a:solidFill>
                <a:latin typeface="Trebuchet MS" charset="0"/>
                <a:ea typeface="Trebuchet MS" charset="0"/>
                <a:cs typeface="Trebuchet MS" charset="0"/>
                <a:hlinkClick r:id="rId3"/>
              </a:rPr>
              <a:t>https://portal.xsede.org/#/</a:t>
            </a:r>
            <a:r>
              <a:rPr lang="en-US" sz="800" dirty="0" smtClean="0">
                <a:solidFill>
                  <a:schemeClr val="bg1">
                    <a:lumMod val="50000"/>
                    <a:lumOff val="50000"/>
                  </a:schemeClr>
                </a:solidFill>
                <a:latin typeface="Trebuchet MS" charset="0"/>
                <a:ea typeface="Trebuchet MS" charset="0"/>
                <a:cs typeface="Trebuchet MS" charset="0"/>
                <a:hlinkClick r:id="rId3"/>
              </a:rPr>
              <a:t>gallery</a:t>
            </a:r>
            <a:endParaRPr lang="en-US" sz="800" dirty="0" smtClean="0">
              <a:solidFill>
                <a:schemeClr val="bg1">
                  <a:lumMod val="50000"/>
                  <a:lumOff val="50000"/>
                </a:schemeClr>
              </a:solidFill>
              <a:latin typeface="Trebuchet MS" charset="0"/>
              <a:ea typeface="Trebuchet MS" charset="0"/>
              <a:cs typeface="Trebuchet MS" charset="0"/>
            </a:endParaRPr>
          </a:p>
          <a:p>
            <a:pPr>
              <a:lnSpc>
                <a:spcPct val="90000"/>
              </a:lnSpc>
            </a:pPr>
            <a:r>
              <a:rPr lang="en-US" sz="800" dirty="0">
                <a:solidFill>
                  <a:schemeClr val="bg1">
                    <a:lumMod val="50000"/>
                    <a:lumOff val="50000"/>
                  </a:schemeClr>
                </a:solidFill>
                <a:latin typeface="Trebuchet MS" charset="0"/>
                <a:ea typeface="Trebuchet MS" charset="0"/>
                <a:cs typeface="Trebuchet MS" charset="0"/>
              </a:rPr>
              <a:t>NU = </a:t>
            </a:r>
            <a:r>
              <a:rPr lang="en-US" sz="800" dirty="0" smtClean="0">
                <a:solidFill>
                  <a:schemeClr val="bg1">
                    <a:lumMod val="50000"/>
                    <a:lumOff val="50000"/>
                  </a:schemeClr>
                </a:solidFill>
                <a:latin typeface="Trebuchet MS" charset="0"/>
                <a:ea typeface="Trebuchet MS" charset="0"/>
                <a:cs typeface="Trebuchet MS" charset="0"/>
              </a:rPr>
              <a:t>Normalized Computing Units are used to compare compute resources across supercomputers and are </a:t>
            </a:r>
          </a:p>
          <a:p>
            <a:pPr>
              <a:lnSpc>
                <a:spcPct val="90000"/>
              </a:lnSpc>
            </a:pPr>
            <a:r>
              <a:rPr lang="en-US" sz="800" dirty="0" smtClean="0">
                <a:solidFill>
                  <a:schemeClr val="bg1">
                    <a:lumMod val="50000"/>
                    <a:lumOff val="50000"/>
                  </a:schemeClr>
                </a:solidFill>
                <a:latin typeface="Trebuchet MS" charset="0"/>
                <a:ea typeface="Trebuchet MS" charset="0"/>
                <a:cs typeface="Trebuchet MS" charset="0"/>
              </a:rPr>
              <a:t>based </a:t>
            </a:r>
            <a:r>
              <a:rPr lang="en-US" sz="800" dirty="0">
                <a:solidFill>
                  <a:schemeClr val="bg1">
                    <a:lumMod val="50000"/>
                    <a:lumOff val="50000"/>
                  </a:schemeClr>
                </a:solidFill>
                <a:latin typeface="Trebuchet MS" charset="0"/>
                <a:ea typeface="Trebuchet MS" charset="0"/>
                <a:cs typeface="Trebuchet MS" charset="0"/>
              </a:rPr>
              <a:t>on the result of the High Performance LINPACK benchmark run on each system</a:t>
            </a:r>
            <a:endParaRPr lang="en-US" sz="800" dirty="0" smtClean="0">
              <a:solidFill>
                <a:schemeClr val="bg1">
                  <a:lumMod val="50000"/>
                  <a:lumOff val="50000"/>
                </a:schemeClr>
              </a:solidFill>
              <a:latin typeface="Trebuchet MS" charset="0"/>
              <a:ea typeface="Trebuchet MS" charset="0"/>
              <a:cs typeface="Trebuchet MS" charset="0"/>
            </a:endParaRPr>
          </a:p>
        </p:txBody>
      </p:sp>
      <p:grpSp>
        <p:nvGrpSpPr>
          <p:cNvPr id="6" name="Group 5"/>
          <p:cNvGrpSpPr/>
          <p:nvPr/>
        </p:nvGrpSpPr>
        <p:grpSpPr>
          <a:xfrm>
            <a:off x="706329" y="2375210"/>
            <a:ext cx="9321800" cy="3564304"/>
            <a:chOff x="698500" y="1701801"/>
            <a:chExt cx="8915400" cy="3911922"/>
          </a:xfrm>
        </p:grpSpPr>
        <p:graphicFrame>
          <p:nvGraphicFramePr>
            <p:cNvPr id="7" name="Content Placeholder 6"/>
            <p:cNvGraphicFramePr>
              <a:graphicFrameLocks/>
            </p:cNvGraphicFramePr>
            <p:nvPr>
              <p:extLst/>
            </p:nvPr>
          </p:nvGraphicFramePr>
          <p:xfrm>
            <a:off x="698500" y="1701801"/>
            <a:ext cx="8915400" cy="391192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rot="16200000">
              <a:off x="-78175" y="3520883"/>
              <a:ext cx="2319866" cy="27375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bg1"/>
                  </a:solidFill>
                </a:rPr>
                <a:t>Normalized Unit (Billions)</a:t>
              </a:r>
            </a:p>
          </p:txBody>
        </p:sp>
      </p:grpSp>
      <p:sp>
        <p:nvSpPr>
          <p:cNvPr id="9" name="TextBox 8"/>
          <p:cNvSpPr txBox="1"/>
          <p:nvPr/>
        </p:nvSpPr>
        <p:spPr>
          <a:xfrm>
            <a:off x="1639228" y="2108264"/>
            <a:ext cx="8095787"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smtClean="0">
                <a:solidFill>
                  <a:schemeClr val="bg1"/>
                </a:solidFill>
              </a:rPr>
              <a:t>National Science Foundation (NSF XSEDE) Supercomputing Resources</a:t>
            </a:r>
          </a:p>
        </p:txBody>
      </p:sp>
    </p:spTree>
    <p:extLst>
      <p:ext uri="{BB962C8B-B14F-4D97-AF65-F5344CB8AC3E}">
        <p14:creationId xmlns:p14="http://schemas.microsoft.com/office/powerpoint/2010/main" val="1057209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Rectangle 543"/>
          <p:cNvSpPr/>
          <p:nvPr/>
        </p:nvSpPr>
        <p:spPr>
          <a:xfrm>
            <a:off x="5842519" y="0"/>
            <a:ext cx="5130281"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7978" y="1008709"/>
            <a:ext cx="5105010" cy="590931"/>
          </a:xfrm>
        </p:spPr>
        <p:txBody>
          <a:bodyPr/>
          <a:lstStyle/>
          <a:p>
            <a:r>
              <a:rPr lang="en-US" sz="3200" dirty="0" smtClean="0"/>
              <a:t>Weak nodes</a:t>
            </a:r>
            <a:endParaRPr lang="en-US" sz="3200" dirty="0"/>
          </a:p>
        </p:txBody>
      </p:sp>
      <p:sp>
        <p:nvSpPr>
          <p:cNvPr id="10" name="Text Placeholder 9"/>
          <p:cNvSpPr>
            <a:spLocks noGrp="1"/>
          </p:cNvSpPr>
          <p:nvPr>
            <p:ph type="body" sz="quarter" idx="10"/>
          </p:nvPr>
        </p:nvSpPr>
        <p:spPr>
          <a:xfrm>
            <a:off x="788780" y="1530816"/>
            <a:ext cx="4471755" cy="565848"/>
          </a:xfrm>
        </p:spPr>
        <p:txBody>
          <a:bodyPr/>
          <a:lstStyle/>
          <a:p>
            <a:r>
              <a:rPr lang="en-US" sz="2000" dirty="0" smtClean="0"/>
              <a:t>Lots of Nodes Interconnected </a:t>
            </a:r>
            <a:r>
              <a:rPr lang="en-US" sz="2000" dirty="0"/>
              <a:t>with Vast Network Overhead</a:t>
            </a:r>
          </a:p>
        </p:txBody>
      </p:sp>
      <p:sp>
        <p:nvSpPr>
          <p:cNvPr id="7" name="Title 1"/>
          <p:cNvSpPr txBox="1">
            <a:spLocks/>
          </p:cNvSpPr>
          <p:nvPr/>
        </p:nvSpPr>
        <p:spPr bwMode="auto">
          <a:xfrm>
            <a:off x="6068418" y="1007994"/>
            <a:ext cx="4678482"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defTabSz="914400"/>
            <a:r>
              <a:rPr lang="en-US" sz="3200" kern="0" dirty="0" smtClean="0">
                <a:solidFill>
                  <a:schemeClr val="tx1"/>
                </a:solidFill>
              </a:rPr>
              <a:t>Strong Nodes</a:t>
            </a:r>
            <a:endParaRPr lang="en-US" sz="3200" kern="0" dirty="0">
              <a:solidFill>
                <a:schemeClr val="tx1"/>
              </a:solidFill>
            </a:endParaRPr>
          </a:p>
        </p:txBody>
      </p:sp>
      <p:sp>
        <p:nvSpPr>
          <p:cNvPr id="8" name="Text Placeholder 9"/>
          <p:cNvSpPr txBox="1">
            <a:spLocks/>
          </p:cNvSpPr>
          <p:nvPr/>
        </p:nvSpPr>
        <p:spPr bwMode="auto">
          <a:xfrm>
            <a:off x="5842519" y="1528496"/>
            <a:ext cx="5114449" cy="525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900"/>
              </a:spcBef>
              <a:spcAft>
                <a:spcPts val="900"/>
              </a:spcAft>
              <a:buClr>
                <a:schemeClr val="bg2"/>
              </a:buClr>
              <a:buSzPct val="100000"/>
              <a:buFontTx/>
              <a:buNone/>
              <a:defRPr sz="2400" b="0">
                <a:solidFill>
                  <a:schemeClr val="tx2"/>
                </a:solidFill>
                <a:latin typeface="Trebuchet MS" panose="020B0603020202020204" pitchFamily="34" charset="0"/>
                <a:ea typeface="+mn-ea"/>
                <a:cs typeface="+mn-cs"/>
              </a:defRPr>
            </a:lvl1pPr>
            <a:lvl2pPr marL="571500" indent="0" algn="ctr" rtl="0" fontAlgn="base">
              <a:lnSpc>
                <a:spcPct val="90000"/>
              </a:lnSpc>
              <a:spcBef>
                <a:spcPts val="900"/>
              </a:spcBef>
              <a:spcAft>
                <a:spcPts val="900"/>
              </a:spcAft>
              <a:buClr>
                <a:schemeClr val="bg2"/>
              </a:buClr>
              <a:buSzPct val="100000"/>
              <a:buFontTx/>
              <a:buNone/>
              <a:defRPr sz="2800" b="0">
                <a:solidFill>
                  <a:schemeClr val="tx2"/>
                </a:solidFill>
                <a:latin typeface="Trebuchet MS" panose="020B0603020202020204" pitchFamily="34" charset="0"/>
              </a:defRPr>
            </a:lvl2pPr>
            <a:lvl3pPr marL="1089025" indent="0" algn="ctr" rtl="0" fontAlgn="base">
              <a:lnSpc>
                <a:spcPct val="90000"/>
              </a:lnSpc>
              <a:spcBef>
                <a:spcPts val="900"/>
              </a:spcBef>
              <a:spcAft>
                <a:spcPts val="900"/>
              </a:spcAft>
              <a:buClr>
                <a:schemeClr val="bg2"/>
              </a:buClr>
              <a:buSzPct val="100000"/>
              <a:buFontTx/>
              <a:buNone/>
              <a:defRPr sz="2800" b="0">
                <a:solidFill>
                  <a:schemeClr val="tx2"/>
                </a:solidFill>
                <a:latin typeface="Trebuchet MS" panose="020B0603020202020204" pitchFamily="34" charset="0"/>
              </a:defRPr>
            </a:lvl3pPr>
            <a:lvl4pPr marL="1546225" indent="0" algn="ctr" rtl="0" fontAlgn="base">
              <a:spcBef>
                <a:spcPct val="20000"/>
              </a:spcBef>
              <a:spcAft>
                <a:spcPct val="0"/>
              </a:spcAft>
              <a:buFontTx/>
              <a:buNone/>
              <a:defRPr sz="2800">
                <a:solidFill>
                  <a:schemeClr val="tx2"/>
                </a:solidFill>
                <a:latin typeface="Trebuchet MS" panose="020B0603020202020204" pitchFamily="34" charset="0"/>
              </a:defRPr>
            </a:lvl4pPr>
            <a:lvl5pPr marL="1889125" indent="0" algn="ctr" rtl="0" fontAlgn="base">
              <a:spcBef>
                <a:spcPct val="20000"/>
              </a:spcBef>
              <a:spcAft>
                <a:spcPct val="0"/>
              </a:spcAft>
              <a:buFontTx/>
              <a:buNone/>
              <a:defRPr sz="2800">
                <a:solidFill>
                  <a:schemeClr val="tx2"/>
                </a:solidFill>
                <a:latin typeface="Trebuchet MS" panose="020B0603020202020204" pitchFamily="34" charset="0"/>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sz="2000" kern="0" dirty="0">
                <a:solidFill>
                  <a:schemeClr val="tx2">
                    <a:lumMod val="50000"/>
                  </a:schemeClr>
                </a:solidFill>
              </a:rPr>
              <a:t>Few Lightning-Fast Nodes with Performance of </a:t>
            </a:r>
            <a:r>
              <a:rPr lang="en-US" sz="2000" kern="0" dirty="0" smtClean="0">
                <a:solidFill>
                  <a:schemeClr val="tx2">
                    <a:lumMod val="50000"/>
                  </a:schemeClr>
                </a:solidFill>
              </a:rPr>
              <a:t>Hundreds </a:t>
            </a:r>
            <a:r>
              <a:rPr lang="en-US" sz="2000" kern="0" smtClean="0">
                <a:solidFill>
                  <a:schemeClr val="tx2">
                    <a:lumMod val="50000"/>
                  </a:schemeClr>
                </a:solidFill>
              </a:rPr>
              <a:t>of Weak Nodes</a:t>
            </a:r>
            <a:endParaRPr lang="en-US" sz="2000" kern="0" dirty="0">
              <a:solidFill>
                <a:schemeClr val="tx2">
                  <a:lumMod val="50000"/>
                </a:schemeClr>
              </a:solidFill>
            </a:endParaRPr>
          </a:p>
        </p:txBody>
      </p:sp>
      <p:pic>
        <p:nvPicPr>
          <p:cNvPr id="571" name="Picture 570"/>
          <p:cNvPicPr>
            <a:picLocks noChangeAspect="1"/>
          </p:cNvPicPr>
          <p:nvPr/>
        </p:nvPicPr>
        <p:blipFill>
          <a:blip r:embed="rId3"/>
          <a:stretch>
            <a:fillRect/>
          </a:stretch>
        </p:blipFill>
        <p:spPr>
          <a:xfrm>
            <a:off x="7054412" y="3805511"/>
            <a:ext cx="2692400" cy="2565400"/>
          </a:xfrm>
          <a:prstGeom prst="rect">
            <a:avLst/>
          </a:prstGeom>
        </p:spPr>
      </p:pic>
      <p:pic>
        <p:nvPicPr>
          <p:cNvPr id="5" name="Picture 4"/>
          <p:cNvPicPr>
            <a:picLocks noChangeAspect="1"/>
          </p:cNvPicPr>
          <p:nvPr/>
        </p:nvPicPr>
        <p:blipFill>
          <a:blip r:embed="rId4"/>
          <a:stretch>
            <a:fillRect/>
          </a:stretch>
        </p:blipFill>
        <p:spPr>
          <a:xfrm>
            <a:off x="-31212" y="2954064"/>
            <a:ext cx="5664200" cy="2628900"/>
          </a:xfrm>
          <a:prstGeom prst="rect">
            <a:avLst/>
          </a:prstGeom>
        </p:spPr>
      </p:pic>
    </p:spTree>
    <p:extLst>
      <p:ext uri="{BB962C8B-B14F-4D97-AF65-F5344CB8AC3E}">
        <p14:creationId xmlns:p14="http://schemas.microsoft.com/office/powerpoint/2010/main" val="710230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05218" y="1908118"/>
            <a:ext cx="4862503" cy="3134988"/>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p:cNvSpPr>
            <a:spLocks noGrp="1"/>
          </p:cNvSpPr>
          <p:nvPr>
            <p:ph type="title"/>
          </p:nvPr>
        </p:nvSpPr>
        <p:spPr>
          <a:xfrm>
            <a:off x="0" y="661226"/>
            <a:ext cx="10972800" cy="590931"/>
          </a:xfrm>
        </p:spPr>
        <p:txBody>
          <a:bodyPr/>
          <a:lstStyle/>
          <a:p>
            <a:r>
              <a:rPr lang="en-US" dirty="0" smtClean="0"/>
              <a:t>Two big inefficiencies with weak nodes</a:t>
            </a:r>
            <a:endParaRPr lang="en-US" dirty="0"/>
          </a:p>
        </p:txBody>
      </p:sp>
      <p:sp>
        <p:nvSpPr>
          <p:cNvPr id="11" name="Rectangle 10"/>
          <p:cNvSpPr/>
          <p:nvPr/>
        </p:nvSpPr>
        <p:spPr>
          <a:xfrm>
            <a:off x="5683918" y="1908119"/>
            <a:ext cx="4862503" cy="3134987"/>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7" name="Chart 6"/>
          <p:cNvGraphicFramePr/>
          <p:nvPr>
            <p:extLst/>
          </p:nvPr>
        </p:nvGraphicFramePr>
        <p:xfrm>
          <a:off x="700083" y="2175130"/>
          <a:ext cx="4303831" cy="286797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587371" y="1930677"/>
            <a:ext cx="279820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600" b="1" dirty="0" smtClean="0">
                <a:solidFill>
                  <a:schemeClr val="bg1"/>
                </a:solidFill>
              </a:rPr>
              <a:t>Typical Data Center Budget</a:t>
            </a:r>
          </a:p>
        </p:txBody>
      </p:sp>
      <p:sp>
        <p:nvSpPr>
          <p:cNvPr id="14" name="TextBox 13"/>
          <p:cNvSpPr txBox="1"/>
          <p:nvPr/>
        </p:nvSpPr>
        <p:spPr>
          <a:xfrm>
            <a:off x="570772" y="2991188"/>
            <a:ext cx="1054985" cy="6740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b="1" dirty="0" smtClean="0">
                <a:solidFill>
                  <a:schemeClr val="accent1"/>
                </a:solidFill>
              </a:rPr>
              <a:t>Compute Servers, 39%</a:t>
            </a:r>
          </a:p>
        </p:txBody>
      </p:sp>
      <p:sp>
        <p:nvSpPr>
          <p:cNvPr id="15" name="TextBox 14"/>
          <p:cNvSpPr txBox="1"/>
          <p:nvPr/>
        </p:nvSpPr>
        <p:spPr>
          <a:xfrm>
            <a:off x="2836469" y="2532706"/>
            <a:ext cx="799014"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dirty="0" smtClean="0">
                <a:solidFill>
                  <a:schemeClr val="bg1"/>
                </a:solidFill>
              </a:rPr>
              <a:t>Rack, Cabling</a:t>
            </a:r>
          </a:p>
        </p:txBody>
      </p:sp>
      <p:sp>
        <p:nvSpPr>
          <p:cNvPr id="16" name="TextBox 15"/>
          <p:cNvSpPr txBox="1"/>
          <p:nvPr/>
        </p:nvSpPr>
        <p:spPr>
          <a:xfrm>
            <a:off x="2693950" y="3531501"/>
            <a:ext cx="1648307"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smtClean="0">
                <a:solidFill>
                  <a:schemeClr val="bg1"/>
                </a:solidFill>
              </a:rPr>
              <a:t>Infrastructure</a:t>
            </a:r>
            <a:endParaRPr lang="en-US" sz="1400" dirty="0" smtClean="0">
              <a:solidFill>
                <a:schemeClr val="bg1"/>
              </a:solidFill>
            </a:endParaRPr>
          </a:p>
        </p:txBody>
      </p:sp>
      <p:sp>
        <p:nvSpPr>
          <p:cNvPr id="17" name="TextBox 16"/>
          <p:cNvSpPr txBox="1"/>
          <p:nvPr/>
        </p:nvSpPr>
        <p:spPr>
          <a:xfrm>
            <a:off x="2090188" y="4335548"/>
            <a:ext cx="1239610"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smtClean="0">
                <a:solidFill>
                  <a:schemeClr val="bg1"/>
                </a:solidFill>
              </a:rPr>
              <a:t>Networking</a:t>
            </a:r>
            <a:endParaRPr lang="en-US" sz="1400" dirty="0" smtClean="0">
              <a:solidFill>
                <a:schemeClr val="bg1"/>
              </a:solidFill>
            </a:endParaRPr>
          </a:p>
        </p:txBody>
      </p:sp>
      <p:sp>
        <p:nvSpPr>
          <p:cNvPr id="18" name="TextBox 17"/>
          <p:cNvSpPr txBox="1"/>
          <p:nvPr/>
        </p:nvSpPr>
        <p:spPr>
          <a:xfrm>
            <a:off x="4068586" y="2991189"/>
            <a:ext cx="1145087" cy="6740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b="1" smtClean="0">
                <a:solidFill>
                  <a:schemeClr val="bg1"/>
                </a:solidFill>
              </a:rPr>
              <a:t>Non-compute, </a:t>
            </a:r>
            <a:r>
              <a:rPr lang="en-US" sz="1400" b="1" dirty="0" smtClean="0">
                <a:solidFill>
                  <a:schemeClr val="bg1"/>
                </a:solidFill>
              </a:rPr>
              <a:t>61%</a:t>
            </a:r>
          </a:p>
        </p:txBody>
      </p:sp>
      <p:sp>
        <p:nvSpPr>
          <p:cNvPr id="19" name="TextBox 18"/>
          <p:cNvSpPr txBox="1"/>
          <p:nvPr/>
        </p:nvSpPr>
        <p:spPr>
          <a:xfrm>
            <a:off x="405217" y="5216663"/>
            <a:ext cx="4862503"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smtClean="0">
                <a:solidFill>
                  <a:schemeClr val="bg1"/>
                </a:solidFill>
              </a:rPr>
              <a:t>Most of budget spent on non-compute overhead</a:t>
            </a:r>
          </a:p>
        </p:txBody>
      </p:sp>
      <p:grpSp>
        <p:nvGrpSpPr>
          <p:cNvPr id="20" name="Group 19"/>
          <p:cNvGrpSpPr/>
          <p:nvPr/>
        </p:nvGrpSpPr>
        <p:grpSpPr>
          <a:xfrm>
            <a:off x="5843309" y="1930677"/>
            <a:ext cx="4612032" cy="3001941"/>
            <a:chOff x="1861125" y="2690452"/>
            <a:chExt cx="4134483" cy="3062719"/>
          </a:xfrm>
        </p:grpSpPr>
        <p:graphicFrame>
          <p:nvGraphicFramePr>
            <p:cNvPr id="21" name="Chart 20"/>
            <p:cNvGraphicFramePr>
              <a:graphicFrameLocks/>
            </p:cNvGraphicFramePr>
            <p:nvPr>
              <p:extLst/>
            </p:nvPr>
          </p:nvGraphicFramePr>
          <p:xfrm>
            <a:off x="1861125" y="3010740"/>
            <a:ext cx="3970764" cy="239921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2006065" y="5266609"/>
              <a:ext cx="272001"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a:solidFill>
                    <a:schemeClr val="bg1"/>
                  </a:solidFill>
                </a:rPr>
                <a:t>0</a:t>
              </a:r>
              <a:endParaRPr lang="en-US" sz="1100" dirty="0" smtClean="0">
                <a:solidFill>
                  <a:schemeClr val="bg1"/>
                </a:solidFill>
              </a:endParaRPr>
            </a:p>
          </p:txBody>
        </p:sp>
        <p:sp>
          <p:nvSpPr>
            <p:cNvPr id="23" name="TextBox 22"/>
            <p:cNvSpPr txBox="1"/>
            <p:nvPr/>
          </p:nvSpPr>
          <p:spPr>
            <a:xfrm>
              <a:off x="2615588" y="5276443"/>
              <a:ext cx="393259"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smtClean="0">
                  <a:solidFill>
                    <a:schemeClr val="bg1"/>
                  </a:solidFill>
                </a:rPr>
                <a:t>20</a:t>
              </a:r>
            </a:p>
          </p:txBody>
        </p:sp>
        <p:sp>
          <p:nvSpPr>
            <p:cNvPr id="24" name="TextBox 23"/>
            <p:cNvSpPr txBox="1"/>
            <p:nvPr/>
          </p:nvSpPr>
          <p:spPr>
            <a:xfrm>
              <a:off x="3346367" y="5276443"/>
              <a:ext cx="393259"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smtClean="0">
                  <a:solidFill>
                    <a:schemeClr val="bg1"/>
                  </a:solidFill>
                </a:rPr>
                <a:t>40</a:t>
              </a:r>
            </a:p>
          </p:txBody>
        </p:sp>
        <p:sp>
          <p:nvSpPr>
            <p:cNvPr id="25" name="TextBox 24"/>
            <p:cNvSpPr txBox="1"/>
            <p:nvPr/>
          </p:nvSpPr>
          <p:spPr>
            <a:xfrm>
              <a:off x="4051886" y="5266609"/>
              <a:ext cx="393259"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smtClean="0">
                  <a:solidFill>
                    <a:schemeClr val="bg1"/>
                  </a:solidFill>
                </a:rPr>
                <a:t>60</a:t>
              </a:r>
            </a:p>
          </p:txBody>
        </p:sp>
        <p:sp>
          <p:nvSpPr>
            <p:cNvPr id="26" name="TextBox 25"/>
            <p:cNvSpPr txBox="1"/>
            <p:nvPr/>
          </p:nvSpPr>
          <p:spPr>
            <a:xfrm>
              <a:off x="4810700" y="5268920"/>
              <a:ext cx="393259"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smtClean="0">
                  <a:solidFill>
                    <a:schemeClr val="bg1"/>
                  </a:solidFill>
                </a:rPr>
                <a:t>80</a:t>
              </a:r>
            </a:p>
          </p:txBody>
        </p:sp>
        <p:sp>
          <p:nvSpPr>
            <p:cNvPr id="27" name="TextBox 26"/>
            <p:cNvSpPr txBox="1"/>
            <p:nvPr/>
          </p:nvSpPr>
          <p:spPr>
            <a:xfrm>
              <a:off x="5504035" y="5271088"/>
              <a:ext cx="491573"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100" dirty="0" smtClean="0">
                  <a:solidFill>
                    <a:schemeClr val="bg1"/>
                  </a:solidFill>
                </a:rPr>
                <a:t>100</a:t>
              </a:r>
            </a:p>
          </p:txBody>
        </p:sp>
        <p:sp>
          <p:nvSpPr>
            <p:cNvPr id="28" name="TextBox 27"/>
            <p:cNvSpPr txBox="1"/>
            <p:nvPr/>
          </p:nvSpPr>
          <p:spPr>
            <a:xfrm rot="16200000">
              <a:off x="1664822" y="4160879"/>
              <a:ext cx="651138"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200" dirty="0" smtClean="0">
                  <a:solidFill>
                    <a:schemeClr val="bg1"/>
                  </a:solidFill>
                </a:rPr>
                <a:t>ns/day</a:t>
              </a:r>
            </a:p>
          </p:txBody>
        </p:sp>
        <p:sp>
          <p:nvSpPr>
            <p:cNvPr id="29" name="TextBox 28"/>
            <p:cNvSpPr txBox="1"/>
            <p:nvPr/>
          </p:nvSpPr>
          <p:spPr>
            <a:xfrm>
              <a:off x="3701558" y="5435005"/>
              <a:ext cx="810399" cy="3181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050" dirty="0" smtClean="0">
                  <a:solidFill>
                    <a:schemeClr val="bg1"/>
                  </a:solidFill>
                </a:rPr>
                <a:t># of CPUs</a:t>
              </a:r>
            </a:p>
          </p:txBody>
        </p:sp>
        <p:sp>
          <p:nvSpPr>
            <p:cNvPr id="30" name="TextBox 29"/>
            <p:cNvSpPr txBox="1"/>
            <p:nvPr/>
          </p:nvSpPr>
          <p:spPr>
            <a:xfrm>
              <a:off x="2278066" y="2690452"/>
              <a:ext cx="3347173" cy="32028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b="1" dirty="0" smtClean="0">
                  <a:solidFill>
                    <a:schemeClr val="bg1"/>
                  </a:solidFill>
                </a:rPr>
                <a:t>Typical Strong-Scaling Performance</a:t>
              </a:r>
            </a:p>
          </p:txBody>
        </p:sp>
      </p:grpSp>
      <p:cxnSp>
        <p:nvCxnSpPr>
          <p:cNvPr id="33" name="Straight Connector 32"/>
          <p:cNvCxnSpPr/>
          <p:nvPr/>
        </p:nvCxnSpPr>
        <p:spPr>
          <a:xfrm flipV="1">
            <a:off x="6389511" y="2922766"/>
            <a:ext cx="3791654" cy="1532946"/>
          </a:xfrm>
          <a:prstGeom prst="line">
            <a:avLst/>
          </a:prstGeom>
          <a:ln w="3175">
            <a:solidFill>
              <a:schemeClr val="bg1">
                <a:alpha val="29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890544" y="2821170"/>
            <a:ext cx="1053494" cy="2446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050" smtClean="0">
                <a:solidFill>
                  <a:schemeClr val="bg1">
                    <a:lumMod val="50000"/>
                    <a:lumOff val="50000"/>
                  </a:schemeClr>
                </a:solidFill>
              </a:rPr>
              <a:t>Linear scaling</a:t>
            </a:r>
            <a:endParaRPr lang="en-US" sz="1050" dirty="0" smtClean="0">
              <a:solidFill>
                <a:schemeClr val="bg1">
                  <a:lumMod val="50000"/>
                  <a:lumOff val="50000"/>
                </a:schemeClr>
              </a:solidFill>
            </a:endParaRPr>
          </a:p>
        </p:txBody>
      </p:sp>
      <p:sp>
        <p:nvSpPr>
          <p:cNvPr id="41" name="TextBox 40"/>
          <p:cNvSpPr txBox="1"/>
          <p:nvPr/>
        </p:nvSpPr>
        <p:spPr>
          <a:xfrm>
            <a:off x="5618261" y="5216663"/>
            <a:ext cx="522623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dirty="0" smtClean="0">
                <a:solidFill>
                  <a:schemeClr val="bg1"/>
                </a:solidFill>
              </a:rPr>
              <a:t>Network overhead causes performance inefficiencies</a:t>
            </a:r>
          </a:p>
        </p:txBody>
      </p:sp>
      <p:sp>
        <p:nvSpPr>
          <p:cNvPr id="44" name="Rectangle 43"/>
          <p:cNvSpPr/>
          <p:nvPr/>
        </p:nvSpPr>
        <p:spPr>
          <a:xfrm>
            <a:off x="6057791" y="5950273"/>
            <a:ext cx="4910983" cy="215444"/>
          </a:xfrm>
          <a:prstGeom prst="rect">
            <a:avLst/>
          </a:prstGeom>
        </p:spPr>
        <p:txBody>
          <a:bodyPr wrap="square">
            <a:spAutoFit/>
          </a:bodyPr>
          <a:lstStyle/>
          <a:p>
            <a:r>
              <a:rPr lang="en-US" sz="800" smtClean="0">
                <a:solidFill>
                  <a:schemeClr val="bg1">
                    <a:lumMod val="50000"/>
                    <a:lumOff val="50000"/>
                  </a:schemeClr>
                </a:solidFill>
              </a:rPr>
              <a:t>Sources: </a:t>
            </a:r>
            <a:r>
              <a:rPr lang="en-US" sz="800" smtClean="0">
                <a:solidFill>
                  <a:schemeClr val="bg1">
                    <a:lumMod val="50000"/>
                    <a:lumOff val="50000"/>
                  </a:schemeClr>
                </a:solidFill>
                <a:latin typeface="+mn-lt"/>
                <a:hlinkClick r:id="rId5"/>
              </a:rPr>
              <a:t>Microsoft </a:t>
            </a:r>
            <a:r>
              <a:rPr lang="en-US" sz="800" dirty="0" smtClean="0">
                <a:solidFill>
                  <a:schemeClr val="bg1">
                    <a:lumMod val="50000"/>
                    <a:lumOff val="50000"/>
                  </a:schemeClr>
                </a:solidFill>
                <a:latin typeface="+mn-lt"/>
                <a:hlinkClick r:id="rId5"/>
              </a:rPr>
              <a:t>Research on Datacenter Costs</a:t>
            </a:r>
            <a:r>
              <a:rPr lang="en-US" sz="800" dirty="0" smtClean="0">
                <a:solidFill>
                  <a:schemeClr val="bg1">
                    <a:lumMod val="50000"/>
                    <a:lumOff val="50000"/>
                  </a:schemeClr>
                </a:solidFill>
                <a:latin typeface="+mn-lt"/>
              </a:rPr>
              <a:t>, Amber Simulations on SDSU Comet Supercomputer</a:t>
            </a:r>
            <a:endParaRPr lang="en-US" sz="800" dirty="0">
              <a:solidFill>
                <a:schemeClr val="bg1">
                  <a:lumMod val="50000"/>
                  <a:lumOff val="50000"/>
                </a:schemeClr>
              </a:solidFill>
              <a:latin typeface="+mn-lt"/>
            </a:endParaRPr>
          </a:p>
        </p:txBody>
      </p:sp>
      <p:sp>
        <p:nvSpPr>
          <p:cNvPr id="31" name="TextBox 30"/>
          <p:cNvSpPr txBox="1"/>
          <p:nvPr/>
        </p:nvSpPr>
        <p:spPr>
          <a:xfrm>
            <a:off x="7285461" y="2303147"/>
            <a:ext cx="1659430"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smtClean="0">
                <a:solidFill>
                  <a:schemeClr val="bg1">
                    <a:lumMod val="50000"/>
                    <a:lumOff val="50000"/>
                  </a:schemeClr>
                </a:solidFill>
              </a:rPr>
              <a:t>AMBER Benchmark</a:t>
            </a:r>
            <a:endParaRPr lang="en-US" sz="1400" dirty="0" smtClean="0">
              <a:solidFill>
                <a:schemeClr val="bg1">
                  <a:lumMod val="50000"/>
                  <a:lumOff val="50000"/>
                </a:schemeClr>
              </a:solidFill>
            </a:endParaRPr>
          </a:p>
        </p:txBody>
      </p:sp>
    </p:spTree>
    <p:extLst>
      <p:ext uri="{BB962C8B-B14F-4D97-AF65-F5344CB8AC3E}">
        <p14:creationId xmlns:p14="http://schemas.microsoft.com/office/powerpoint/2010/main" val="274128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919241"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0" y="609480"/>
            <a:ext cx="4919241" cy="1617380"/>
          </a:xfrm>
        </p:spPr>
        <p:txBody>
          <a:bodyPr/>
          <a:lstStyle/>
          <a:p>
            <a:pPr>
              <a:lnSpc>
                <a:spcPct val="110000"/>
              </a:lnSpc>
              <a:spcBef>
                <a:spcPts val="600"/>
              </a:spcBef>
            </a:pPr>
            <a:r>
              <a:rPr lang="en-US" dirty="0" smtClean="0">
                <a:solidFill>
                  <a:schemeClr val="tx1"/>
                </a:solidFill>
              </a:rPr>
              <a:t>Tesla p100</a:t>
            </a:r>
            <a:r>
              <a:rPr lang="en-US" sz="2000" dirty="0" smtClean="0">
                <a:solidFill>
                  <a:schemeClr val="tx1"/>
                </a:solidFill>
              </a:rPr>
              <a:t/>
            </a:r>
            <a:br>
              <a:rPr lang="en-US" sz="2000" dirty="0" smtClean="0">
                <a:solidFill>
                  <a:schemeClr val="tx1"/>
                </a:solidFill>
              </a:rPr>
            </a:br>
            <a:r>
              <a:rPr lang="en-US" sz="2000" dirty="0" smtClean="0">
                <a:solidFill>
                  <a:schemeClr val="tx1"/>
                </a:solidFill>
              </a:rPr>
              <a:t> Most Advanced data center gpu for mixed-app hpc</a:t>
            </a:r>
            <a:endParaRPr lang="en-US" sz="4000" dirty="0">
              <a:solidFill>
                <a:schemeClr val="tx1"/>
              </a:solidFill>
            </a:endParaRPr>
          </a:p>
        </p:txBody>
      </p:sp>
      <p:pic>
        <p:nvPicPr>
          <p:cNvPr id="3" name="Picture 2" descr="\\netapp-hq06\prodmktg\Tesla_K_Series\Final\K80\Product_Shots\K80-fro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0948" y="2516640"/>
            <a:ext cx="3777337" cy="17316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14183" b="32204"/>
          <a:stretch/>
        </p:blipFill>
        <p:spPr>
          <a:xfrm>
            <a:off x="5631018" y="870856"/>
            <a:ext cx="2054106" cy="116085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31018" y="2621417"/>
            <a:ext cx="2054106" cy="1160851"/>
          </a:xfrm>
          <a:prstGeom prst="rect">
            <a:avLst/>
          </a:prstGeom>
          <a:ln>
            <a:noFill/>
          </a:ln>
          <a:effectLst>
            <a:outerShdw blurRad="292100" dist="139700" dir="2700000" algn="tl" rotWithShape="0">
              <a:srgbClr val="333333">
                <a:alpha val="65000"/>
              </a:srgbClr>
            </a:outerShdw>
          </a:effectLst>
        </p:spPr>
      </p:pic>
      <p:sp>
        <p:nvSpPr>
          <p:cNvPr id="12" name="Content Placeholder 5"/>
          <p:cNvSpPr txBox="1">
            <a:spLocks/>
          </p:cNvSpPr>
          <p:nvPr/>
        </p:nvSpPr>
        <p:spPr bwMode="auto">
          <a:xfrm>
            <a:off x="5482605" y="2272830"/>
            <a:ext cx="2350931" cy="352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sz="1400" kern="0" dirty="0" smtClean="0">
                <a:solidFill>
                  <a:schemeClr val="tx2"/>
                </a:solidFill>
              </a:rPr>
              <a:t>CoWoS with HBM2</a:t>
            </a:r>
            <a:endParaRPr lang="en-US" sz="1400" kern="0" dirty="0">
              <a:solidFill>
                <a:schemeClr val="tx2"/>
              </a:solidFill>
            </a:endParaRPr>
          </a:p>
        </p:txBody>
      </p:sp>
      <p:pic>
        <p:nvPicPr>
          <p:cNvPr id="13" name="Picture 12"/>
          <p:cNvPicPr>
            <a:picLocks noChangeAspect="1"/>
          </p:cNvPicPr>
          <p:nvPr/>
        </p:nvPicPr>
        <p:blipFill>
          <a:blip r:embed="rId6"/>
          <a:stretch>
            <a:fillRect/>
          </a:stretch>
        </p:blipFill>
        <p:spPr>
          <a:xfrm>
            <a:off x="5631018" y="4302366"/>
            <a:ext cx="2054106" cy="1352570"/>
          </a:xfrm>
          <a:prstGeom prst="rect">
            <a:avLst/>
          </a:prstGeom>
        </p:spPr>
      </p:pic>
      <p:sp>
        <p:nvSpPr>
          <p:cNvPr id="14" name="Content Placeholder 5"/>
          <p:cNvSpPr txBox="1">
            <a:spLocks/>
          </p:cNvSpPr>
          <p:nvPr/>
        </p:nvSpPr>
        <p:spPr bwMode="auto">
          <a:xfrm>
            <a:off x="5296314" y="3984301"/>
            <a:ext cx="2685635" cy="352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sz="1400" kern="0" smtClean="0">
                <a:solidFill>
                  <a:schemeClr val="tx2"/>
                </a:solidFill>
              </a:rPr>
              <a:t>PAGE MIGRATION ENGINE</a:t>
            </a:r>
            <a:endParaRPr lang="en-US" sz="1400" kern="0" dirty="0">
              <a:solidFill>
                <a:schemeClr val="tx2"/>
              </a:solidFill>
            </a:endParaRPr>
          </a:p>
        </p:txBody>
      </p:sp>
      <p:sp>
        <p:nvSpPr>
          <p:cNvPr id="15" name="TextBox 14"/>
          <p:cNvSpPr txBox="1"/>
          <p:nvPr/>
        </p:nvSpPr>
        <p:spPr>
          <a:xfrm>
            <a:off x="7831477" y="1075147"/>
            <a:ext cx="3037147" cy="7017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10000"/>
              </a:lnSpc>
            </a:pPr>
            <a:r>
              <a:rPr lang="en-US" sz="1200" dirty="0" smtClean="0">
                <a:solidFill>
                  <a:schemeClr val="bg1"/>
                </a:solidFill>
              </a:rPr>
              <a:t>18.7 TF HP ∙ 9.3 TF SP</a:t>
            </a:r>
            <a:r>
              <a:rPr lang="en-US" sz="1200" dirty="0">
                <a:solidFill>
                  <a:schemeClr val="bg1"/>
                </a:solidFill>
              </a:rPr>
              <a:t> ∙ </a:t>
            </a:r>
            <a:r>
              <a:rPr lang="en-US" sz="1200" dirty="0" smtClean="0">
                <a:solidFill>
                  <a:schemeClr val="bg1"/>
                </a:solidFill>
              </a:rPr>
              <a:t>4.7 TF DP</a:t>
            </a:r>
          </a:p>
          <a:p>
            <a:pPr>
              <a:lnSpc>
                <a:spcPct val="110000"/>
              </a:lnSpc>
            </a:pPr>
            <a:r>
              <a:rPr lang="en-US" sz="1200" dirty="0" smtClean="0">
                <a:solidFill>
                  <a:schemeClr val="bg1"/>
                </a:solidFill>
              </a:rPr>
              <a:t>New Deep Learning Instructions</a:t>
            </a:r>
          </a:p>
          <a:p>
            <a:pPr>
              <a:lnSpc>
                <a:spcPct val="110000"/>
              </a:lnSpc>
            </a:pPr>
            <a:r>
              <a:rPr lang="en-US" sz="1200" dirty="0" smtClean="0">
                <a:solidFill>
                  <a:schemeClr val="bg1"/>
                </a:solidFill>
              </a:rPr>
              <a:t>More Registers &amp; Cache per SM</a:t>
            </a:r>
          </a:p>
        </p:txBody>
      </p:sp>
      <p:sp>
        <p:nvSpPr>
          <p:cNvPr id="16" name="TextBox 15"/>
          <p:cNvSpPr txBox="1"/>
          <p:nvPr/>
        </p:nvSpPr>
        <p:spPr>
          <a:xfrm>
            <a:off x="44851" y="4980169"/>
            <a:ext cx="4874390"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200" dirty="0" smtClean="0">
                <a:solidFill>
                  <a:schemeClr val="tx2">
                    <a:lumMod val="50000"/>
                  </a:schemeClr>
                </a:solidFill>
              </a:rPr>
              <a:t>Tesla P100 for PCIe-based Servers</a:t>
            </a:r>
          </a:p>
        </p:txBody>
      </p:sp>
      <p:sp>
        <p:nvSpPr>
          <p:cNvPr id="17" name="Content Placeholder 5"/>
          <p:cNvSpPr txBox="1">
            <a:spLocks/>
          </p:cNvSpPr>
          <p:nvPr/>
        </p:nvSpPr>
        <p:spPr bwMode="auto">
          <a:xfrm>
            <a:off x="5480132" y="553080"/>
            <a:ext cx="2350931" cy="352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lgn="ctr" defTabSz="914400"/>
            <a:r>
              <a:rPr lang="en-US" sz="1400" kern="0" dirty="0" smtClean="0">
                <a:solidFill>
                  <a:schemeClr val="tx2"/>
                </a:solidFill>
              </a:rPr>
              <a:t>PASCAL</a:t>
            </a:r>
            <a:endParaRPr lang="en-US" sz="1400" kern="0" dirty="0">
              <a:solidFill>
                <a:schemeClr val="tx2"/>
              </a:solidFill>
            </a:endParaRPr>
          </a:p>
        </p:txBody>
      </p:sp>
      <p:sp>
        <p:nvSpPr>
          <p:cNvPr id="18" name="TextBox 17"/>
          <p:cNvSpPr txBox="1"/>
          <p:nvPr/>
        </p:nvSpPr>
        <p:spPr>
          <a:xfrm>
            <a:off x="7831477" y="2790694"/>
            <a:ext cx="2874623" cy="7017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10000"/>
              </a:lnSpc>
            </a:pPr>
            <a:r>
              <a:rPr lang="en-US" sz="1200" dirty="0" smtClean="0">
                <a:solidFill>
                  <a:schemeClr val="bg1"/>
                </a:solidFill>
              </a:rPr>
              <a:t>Up to 720 GB/Sec Bandwidth</a:t>
            </a:r>
          </a:p>
          <a:p>
            <a:pPr>
              <a:lnSpc>
                <a:spcPct val="110000"/>
              </a:lnSpc>
            </a:pPr>
            <a:r>
              <a:rPr lang="en-US" sz="1200" dirty="0" smtClean="0">
                <a:solidFill>
                  <a:schemeClr val="bg1"/>
                </a:solidFill>
              </a:rPr>
              <a:t>Up to 16 GB Memory Capacity</a:t>
            </a:r>
          </a:p>
          <a:p>
            <a:pPr>
              <a:lnSpc>
                <a:spcPct val="110000"/>
              </a:lnSpc>
            </a:pPr>
            <a:r>
              <a:rPr lang="en-US" sz="1200" dirty="0" smtClean="0">
                <a:solidFill>
                  <a:schemeClr val="bg1"/>
                </a:solidFill>
              </a:rPr>
              <a:t>ECC with </a:t>
            </a:r>
            <a:r>
              <a:rPr lang="en-US" sz="1200" dirty="0">
                <a:solidFill>
                  <a:schemeClr val="bg1"/>
                </a:solidFill>
              </a:rPr>
              <a:t>F</a:t>
            </a:r>
            <a:r>
              <a:rPr lang="en-US" sz="1200" dirty="0" smtClean="0">
                <a:solidFill>
                  <a:schemeClr val="bg1"/>
                </a:solidFill>
              </a:rPr>
              <a:t>ull Performance &amp; Capacity</a:t>
            </a:r>
          </a:p>
        </p:txBody>
      </p:sp>
      <p:sp>
        <p:nvSpPr>
          <p:cNvPr id="19" name="TextBox 18"/>
          <p:cNvSpPr txBox="1"/>
          <p:nvPr/>
        </p:nvSpPr>
        <p:spPr>
          <a:xfrm>
            <a:off x="7869357" y="4627785"/>
            <a:ext cx="2685944" cy="7017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10000"/>
              </a:lnSpc>
            </a:pPr>
            <a:r>
              <a:rPr lang="en-US" sz="1200" dirty="0" smtClean="0">
                <a:solidFill>
                  <a:schemeClr val="bg1"/>
                </a:solidFill>
              </a:rPr>
              <a:t>Simpler Parallel Programming</a:t>
            </a:r>
          </a:p>
          <a:p>
            <a:pPr>
              <a:lnSpc>
                <a:spcPct val="110000"/>
              </a:lnSpc>
            </a:pPr>
            <a:r>
              <a:rPr lang="en-US" sz="1200" dirty="0" smtClean="0">
                <a:solidFill>
                  <a:schemeClr val="bg1"/>
                </a:solidFill>
              </a:rPr>
              <a:t>Virtually Unlimited Data Size Performance w/ data locality</a:t>
            </a:r>
          </a:p>
        </p:txBody>
      </p:sp>
    </p:spTree>
    <p:extLst>
      <p:ext uri="{BB962C8B-B14F-4D97-AF65-F5344CB8AC3E}">
        <p14:creationId xmlns:p14="http://schemas.microsoft.com/office/powerpoint/2010/main" val="1364747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Massive leap in performance</a:t>
            </a:r>
            <a:endParaRPr lang="en-US" dirty="0"/>
          </a:p>
        </p:txBody>
      </p:sp>
      <p:graphicFrame>
        <p:nvGraphicFramePr>
          <p:cNvPr id="5" name="Chart 4"/>
          <p:cNvGraphicFramePr>
            <a:graphicFrameLocks/>
          </p:cNvGraphicFramePr>
          <p:nvPr>
            <p:extLst/>
          </p:nvPr>
        </p:nvGraphicFramePr>
        <p:xfrm>
          <a:off x="708547" y="1752600"/>
          <a:ext cx="9573915" cy="426819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rot="16200000">
            <a:off x="-719723" y="3419165"/>
            <a:ext cx="2476767" cy="379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1050" dirty="0" smtClean="0">
                <a:solidFill>
                  <a:schemeClr val="bg1"/>
                </a:solidFill>
                <a:latin typeface="Trebuchet MS" panose="020B0603020202020204" pitchFamily="34" charset="0"/>
              </a:rPr>
              <a:t>Speed-up vs</a:t>
            </a:r>
            <a:r>
              <a:rPr lang="en-US" sz="1050" dirty="0">
                <a:solidFill>
                  <a:schemeClr val="bg1"/>
                </a:solidFill>
                <a:latin typeface="Trebuchet MS" panose="020B0603020202020204" pitchFamily="34" charset="0"/>
              </a:rPr>
              <a:t> </a:t>
            </a:r>
            <a:r>
              <a:rPr lang="en-US" sz="1050" dirty="0" smtClean="0">
                <a:solidFill>
                  <a:schemeClr val="bg1"/>
                </a:solidFill>
                <a:latin typeface="Trebuchet MS" panose="020B0603020202020204" pitchFamily="34" charset="0"/>
              </a:rPr>
              <a:t>Dual </a:t>
            </a:r>
            <a:r>
              <a:rPr lang="en-US" sz="1050" smtClean="0">
                <a:solidFill>
                  <a:schemeClr val="bg1"/>
                </a:solidFill>
                <a:latin typeface="Trebuchet MS" panose="020B0603020202020204" pitchFamily="34" charset="0"/>
              </a:rPr>
              <a:t>Socket Broadwell</a:t>
            </a:r>
            <a:endParaRPr lang="en-US" sz="1050" dirty="0">
              <a:solidFill>
                <a:schemeClr val="bg1"/>
              </a:solidFill>
              <a:latin typeface="Trebuchet MS" panose="020B0603020202020204" pitchFamily="34" charset="0"/>
            </a:endParaRPr>
          </a:p>
        </p:txBody>
      </p:sp>
      <p:sp>
        <p:nvSpPr>
          <p:cNvPr id="7" name="TextBox 6"/>
          <p:cNvSpPr txBox="1"/>
          <p:nvPr/>
        </p:nvSpPr>
        <p:spPr>
          <a:xfrm>
            <a:off x="0" y="5858268"/>
            <a:ext cx="5803192"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800" dirty="0" smtClean="0">
                <a:solidFill>
                  <a:schemeClr val="bg1">
                    <a:lumMod val="50000"/>
                    <a:lumOff val="50000"/>
                  </a:schemeClr>
                </a:solidFill>
              </a:rPr>
              <a:t>CPU: Xeon E5-2697v4, 2.3 GHz, 3.6 GHz Turbo</a:t>
            </a:r>
          </a:p>
          <a:p>
            <a:pPr>
              <a:lnSpc>
                <a:spcPct val="90000"/>
              </a:lnSpc>
            </a:pPr>
            <a:r>
              <a:rPr lang="en-US" sz="800" dirty="0" err="1">
                <a:solidFill>
                  <a:schemeClr val="bg1">
                    <a:lumMod val="50000"/>
                    <a:lumOff val="50000"/>
                  </a:schemeClr>
                </a:solidFill>
                <a:latin typeface="Trebuchet MS" charset="0"/>
                <a:ea typeface="Trebuchet MS" charset="0"/>
                <a:cs typeface="Trebuchet MS" charset="0"/>
              </a:rPr>
              <a:t>Caffe</a:t>
            </a:r>
            <a:r>
              <a:rPr lang="en-US" sz="800" dirty="0">
                <a:solidFill>
                  <a:schemeClr val="bg1">
                    <a:lumMod val="50000"/>
                    <a:lumOff val="50000"/>
                  </a:schemeClr>
                </a:solidFill>
                <a:latin typeface="Trebuchet MS" charset="0"/>
                <a:ea typeface="Trebuchet MS" charset="0"/>
                <a:cs typeface="Trebuchet MS" charset="0"/>
              </a:rPr>
              <a:t> </a:t>
            </a:r>
            <a:r>
              <a:rPr lang="en-US" sz="800" dirty="0" err="1" smtClean="0">
                <a:solidFill>
                  <a:schemeClr val="bg1">
                    <a:lumMod val="50000"/>
                    <a:lumOff val="50000"/>
                  </a:schemeClr>
                </a:solidFill>
                <a:latin typeface="Trebuchet MS" charset="0"/>
                <a:ea typeface="Trebuchet MS" charset="0"/>
                <a:cs typeface="Trebuchet MS" charset="0"/>
              </a:rPr>
              <a:t>Alexnet</a:t>
            </a:r>
            <a:r>
              <a:rPr lang="en-US" sz="800" dirty="0" smtClean="0">
                <a:solidFill>
                  <a:schemeClr val="bg1">
                    <a:lumMod val="50000"/>
                    <a:lumOff val="50000"/>
                  </a:schemeClr>
                </a:solidFill>
                <a:latin typeface="Trebuchet MS" charset="0"/>
                <a:ea typeface="Trebuchet MS" charset="0"/>
                <a:cs typeface="Trebuchet MS" charset="0"/>
              </a:rPr>
              <a:t>: batch size of 256 Images; VASP, NAMD, HOOMD-Blue, and AMBER average speedup across a basket of tests </a:t>
            </a:r>
            <a:endParaRPr lang="en-US" sz="800" dirty="0">
              <a:solidFill>
                <a:srgbClr val="FF0000"/>
              </a:solidFill>
              <a:latin typeface="Trebuchet MS" charset="0"/>
              <a:ea typeface="Trebuchet MS" charset="0"/>
              <a:cs typeface="Trebuchet MS" charset="0"/>
            </a:endParaRPr>
          </a:p>
        </p:txBody>
      </p:sp>
    </p:spTree>
    <p:extLst>
      <p:ext uri="{BB962C8B-B14F-4D97-AF65-F5344CB8AC3E}">
        <p14:creationId xmlns:p14="http://schemas.microsoft.com/office/powerpoint/2010/main" val="11423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22901" y="1938528"/>
            <a:ext cx="5228757" cy="3766320"/>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41" name="Chart 40"/>
          <p:cNvGraphicFramePr/>
          <p:nvPr>
            <p:extLst/>
          </p:nvPr>
        </p:nvGraphicFramePr>
        <p:xfrm>
          <a:off x="598696" y="2899168"/>
          <a:ext cx="4692660" cy="2784493"/>
        </p:xfrm>
        <a:graphic>
          <a:graphicData uri="http://schemas.openxmlformats.org/drawingml/2006/chart">
            <c:chart xmlns:c="http://schemas.openxmlformats.org/drawingml/2006/chart" xmlns:r="http://schemas.openxmlformats.org/officeDocument/2006/relationships" r:id="rId3"/>
          </a:graphicData>
        </a:graphic>
      </p:graphicFrame>
      <p:sp>
        <p:nvSpPr>
          <p:cNvPr id="36" name="Rectangle 35"/>
          <p:cNvSpPr/>
          <p:nvPr/>
        </p:nvSpPr>
        <p:spPr>
          <a:xfrm>
            <a:off x="5520085" y="1938528"/>
            <a:ext cx="5228757" cy="3766320"/>
          </a:xfrm>
          <a:prstGeom prst="rect">
            <a:avLst/>
          </a:prstGeom>
          <a:solidFill>
            <a:srgbClr val="F2F2F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p:cNvSpPr>
            <a:spLocks noGrp="1"/>
          </p:cNvSpPr>
          <p:nvPr>
            <p:ph type="title"/>
          </p:nvPr>
        </p:nvSpPr>
        <p:spPr>
          <a:xfrm>
            <a:off x="222900" y="661226"/>
            <a:ext cx="10525942" cy="590931"/>
          </a:xfrm>
        </p:spPr>
        <p:txBody>
          <a:bodyPr/>
          <a:lstStyle/>
          <a:p>
            <a:r>
              <a:rPr lang="en-US" dirty="0" smtClean="0"/>
              <a:t>Extraordinary Strong scaling</a:t>
            </a:r>
            <a:endParaRPr lang="en-US" dirty="0"/>
          </a:p>
        </p:txBody>
      </p:sp>
      <p:sp>
        <p:nvSpPr>
          <p:cNvPr id="4" name="TextBox 3"/>
          <p:cNvSpPr txBox="1"/>
          <p:nvPr/>
        </p:nvSpPr>
        <p:spPr>
          <a:xfrm>
            <a:off x="7217846" y="2128567"/>
            <a:ext cx="2244076"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VASP PERFORMANCE</a:t>
            </a:r>
          </a:p>
        </p:txBody>
      </p:sp>
      <p:sp>
        <p:nvSpPr>
          <p:cNvPr id="32" name="TextBox 31"/>
          <p:cNvSpPr txBox="1"/>
          <p:nvPr/>
        </p:nvSpPr>
        <p:spPr>
          <a:xfrm>
            <a:off x="1126743" y="4627549"/>
            <a:ext cx="1773938"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050" b="1" dirty="0" smtClean="0">
                <a:solidFill>
                  <a:schemeClr val="tx2">
                    <a:lumMod val="50000"/>
                  </a:schemeClr>
                </a:solidFill>
              </a:rPr>
              <a:t>2x P100</a:t>
            </a:r>
          </a:p>
        </p:txBody>
      </p:sp>
      <p:sp>
        <p:nvSpPr>
          <p:cNvPr id="34" name="TextBox 33"/>
          <p:cNvSpPr txBox="1"/>
          <p:nvPr/>
        </p:nvSpPr>
        <p:spPr>
          <a:xfrm>
            <a:off x="155014" y="5785225"/>
            <a:ext cx="7755649"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800" dirty="0" smtClean="0">
                <a:solidFill>
                  <a:schemeClr val="bg1">
                    <a:lumMod val="50000"/>
                    <a:lumOff val="50000"/>
                  </a:schemeClr>
                </a:solidFill>
                <a:latin typeface="Trebuchet MS" charset="0"/>
                <a:ea typeface="Trebuchet MS" charset="0"/>
                <a:cs typeface="Trebuchet MS" charset="0"/>
              </a:rPr>
              <a:t>CPU: Dual Socket Intel </a:t>
            </a:r>
            <a:r>
              <a:rPr lang="fi-FI" sz="800" dirty="0" smtClean="0">
                <a:solidFill>
                  <a:schemeClr val="bg1">
                    <a:lumMod val="50000"/>
                    <a:lumOff val="50000"/>
                  </a:schemeClr>
                </a:solidFill>
                <a:latin typeface="Trebuchet MS" charset="0"/>
                <a:ea typeface="Trebuchet MS" charset="0"/>
                <a:cs typeface="Trebuchet MS" charset="0"/>
              </a:rPr>
              <a:t>E5-2680v3 12 </a:t>
            </a:r>
            <a:r>
              <a:rPr lang="fi-FI" sz="800" dirty="0" err="1" smtClean="0">
                <a:solidFill>
                  <a:schemeClr val="bg1">
                    <a:lumMod val="50000"/>
                    <a:lumOff val="50000"/>
                  </a:schemeClr>
                </a:solidFill>
                <a:latin typeface="Trebuchet MS" charset="0"/>
                <a:ea typeface="Trebuchet MS" charset="0"/>
                <a:cs typeface="Trebuchet MS" charset="0"/>
              </a:rPr>
              <a:t>cores</a:t>
            </a:r>
            <a:r>
              <a:rPr lang="fi-FI" sz="800" dirty="0" smtClean="0">
                <a:solidFill>
                  <a:schemeClr val="bg1">
                    <a:lumMod val="50000"/>
                    <a:lumOff val="50000"/>
                  </a:schemeClr>
                </a:solidFill>
                <a:latin typeface="Trebuchet MS" charset="0"/>
                <a:ea typeface="Trebuchet MS" charset="0"/>
                <a:cs typeface="Trebuchet MS" charset="0"/>
              </a:rPr>
              <a:t>, 128 GB DDR4 per </a:t>
            </a:r>
            <a:r>
              <a:rPr lang="fi-FI" sz="800" dirty="0" err="1" smtClean="0">
                <a:solidFill>
                  <a:schemeClr val="bg1">
                    <a:lumMod val="50000"/>
                    <a:lumOff val="50000"/>
                  </a:schemeClr>
                </a:solidFill>
                <a:latin typeface="Trebuchet MS" charset="0"/>
                <a:ea typeface="Trebuchet MS" charset="0"/>
                <a:cs typeface="Trebuchet MS" charset="0"/>
              </a:rPr>
              <a:t>node</a:t>
            </a:r>
            <a:r>
              <a:rPr lang="fi-FI" sz="800" dirty="0" smtClean="0">
                <a:solidFill>
                  <a:schemeClr val="bg1">
                    <a:lumMod val="50000"/>
                    <a:lumOff val="50000"/>
                  </a:schemeClr>
                </a:solidFill>
                <a:latin typeface="Trebuchet MS" charset="0"/>
                <a:ea typeface="Trebuchet MS" charset="0"/>
                <a:cs typeface="Trebuchet MS" charset="0"/>
              </a:rPr>
              <a:t>, FDR IB</a:t>
            </a:r>
          </a:p>
          <a:p>
            <a:pPr>
              <a:lnSpc>
                <a:spcPct val="90000"/>
              </a:lnSpc>
            </a:pPr>
            <a:r>
              <a:rPr lang="en-US" sz="800" dirty="0">
                <a:solidFill>
                  <a:schemeClr val="bg1">
                    <a:lumMod val="50000"/>
                    <a:lumOff val="50000"/>
                  </a:schemeClr>
                </a:solidFill>
                <a:latin typeface="Trebuchet MS" charset="0"/>
                <a:ea typeface="Trebuchet MS" charset="0"/>
                <a:cs typeface="Trebuchet MS" charset="0"/>
              </a:rPr>
              <a:t>VASP 5.4.1_05Feb16, Si-Huge Dataset.  16, 32 Nodes are estimated based on same scaling from 4 to 8 nodes</a:t>
            </a:r>
            <a:endParaRPr lang="en-US" sz="800" dirty="0">
              <a:solidFill>
                <a:srgbClr val="FF0000"/>
              </a:solidFill>
              <a:latin typeface="Trebuchet MS" charset="0"/>
              <a:ea typeface="Trebuchet MS" charset="0"/>
              <a:cs typeface="Trebuchet MS" charset="0"/>
            </a:endParaRPr>
          </a:p>
          <a:p>
            <a:pPr>
              <a:lnSpc>
                <a:spcPct val="90000"/>
              </a:lnSpc>
            </a:pPr>
            <a:r>
              <a:rPr lang="en-US" sz="800" dirty="0">
                <a:solidFill>
                  <a:schemeClr val="bg1">
                    <a:lumMod val="50000"/>
                    <a:lumOff val="50000"/>
                  </a:schemeClr>
                </a:solidFill>
                <a:latin typeface="Trebuchet MS" charset="0"/>
                <a:ea typeface="Trebuchet MS" charset="0"/>
                <a:cs typeface="Trebuchet MS" charset="0"/>
              </a:rPr>
              <a:t>Caffe AlexNet scaling data: https://</a:t>
            </a:r>
            <a:r>
              <a:rPr lang="en-US" sz="800" dirty="0" err="1">
                <a:solidFill>
                  <a:schemeClr val="bg1">
                    <a:lumMod val="50000"/>
                    <a:lumOff val="50000"/>
                  </a:schemeClr>
                </a:solidFill>
                <a:latin typeface="Trebuchet MS" charset="0"/>
                <a:ea typeface="Trebuchet MS" charset="0"/>
                <a:cs typeface="Trebuchet MS" charset="0"/>
              </a:rPr>
              <a:t>software.intel.com</a:t>
            </a:r>
            <a:r>
              <a:rPr lang="en-US" sz="800" dirty="0">
                <a:solidFill>
                  <a:schemeClr val="bg1">
                    <a:lumMod val="50000"/>
                    <a:lumOff val="50000"/>
                  </a:schemeClr>
                </a:solidFill>
                <a:latin typeface="Trebuchet MS" charset="0"/>
                <a:ea typeface="Trebuchet MS" charset="0"/>
                <a:cs typeface="Trebuchet MS" charset="0"/>
              </a:rPr>
              <a:t>/</a:t>
            </a:r>
            <a:r>
              <a:rPr lang="en-US" sz="800" dirty="0" err="1">
                <a:solidFill>
                  <a:schemeClr val="bg1">
                    <a:lumMod val="50000"/>
                    <a:lumOff val="50000"/>
                  </a:schemeClr>
                </a:solidFill>
                <a:latin typeface="Trebuchet MS" charset="0"/>
                <a:ea typeface="Trebuchet MS" charset="0"/>
                <a:cs typeface="Trebuchet MS" charset="0"/>
              </a:rPr>
              <a:t>en</a:t>
            </a:r>
            <a:r>
              <a:rPr lang="en-US" sz="800" dirty="0">
                <a:solidFill>
                  <a:schemeClr val="bg1">
                    <a:lumMod val="50000"/>
                    <a:lumOff val="50000"/>
                  </a:schemeClr>
                </a:solidFill>
                <a:latin typeface="Trebuchet MS" charset="0"/>
                <a:ea typeface="Trebuchet MS" charset="0"/>
                <a:cs typeface="Trebuchet MS" charset="0"/>
              </a:rPr>
              <a:t>-us/articles/caffe-training-on-multi-node-distributed-memory-systems-based-on-intel-xeon-processor-e5</a:t>
            </a:r>
            <a:endParaRPr lang="en-US" sz="800" dirty="0" smtClean="0">
              <a:solidFill>
                <a:schemeClr val="bg1">
                  <a:lumMod val="50000"/>
                  <a:lumOff val="50000"/>
                </a:schemeClr>
              </a:solidFill>
              <a:latin typeface="Trebuchet MS" charset="0"/>
              <a:ea typeface="Trebuchet MS" charset="0"/>
              <a:cs typeface="Trebuchet MS" charset="0"/>
            </a:endParaRPr>
          </a:p>
        </p:txBody>
      </p:sp>
      <p:sp>
        <p:nvSpPr>
          <p:cNvPr id="39" name="TextBox 38"/>
          <p:cNvSpPr txBox="1"/>
          <p:nvPr/>
        </p:nvSpPr>
        <p:spPr>
          <a:xfrm>
            <a:off x="1259573" y="2128567"/>
            <a:ext cx="3364191"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smtClean="0">
                <a:solidFill>
                  <a:schemeClr val="bg1"/>
                </a:solidFill>
              </a:rPr>
              <a:t>CAFFE ALEXNET PERFORMANCE</a:t>
            </a:r>
          </a:p>
        </p:txBody>
      </p:sp>
      <p:sp>
        <p:nvSpPr>
          <p:cNvPr id="42" name="Oval 41"/>
          <p:cNvSpPr/>
          <p:nvPr/>
        </p:nvSpPr>
        <p:spPr>
          <a:xfrm>
            <a:off x="1017015" y="4691564"/>
            <a:ext cx="109728" cy="109728"/>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71879" y="4193681"/>
            <a:ext cx="109728" cy="109728"/>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181607" y="3138160"/>
            <a:ext cx="109728" cy="109728"/>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164231" y="4128475"/>
            <a:ext cx="1777437"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050" b="1" dirty="0" smtClean="0">
                <a:solidFill>
                  <a:schemeClr val="tx2">
                    <a:lumMod val="50000"/>
                  </a:schemeClr>
                </a:solidFill>
              </a:rPr>
              <a:t>4x P100</a:t>
            </a:r>
          </a:p>
        </p:txBody>
      </p:sp>
      <p:sp>
        <p:nvSpPr>
          <p:cNvPr id="46" name="TextBox 45"/>
          <p:cNvSpPr txBox="1"/>
          <p:nvPr/>
        </p:nvSpPr>
        <p:spPr>
          <a:xfrm>
            <a:off x="1259573" y="3077832"/>
            <a:ext cx="1843137"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050" b="1" dirty="0" smtClean="0">
                <a:solidFill>
                  <a:schemeClr val="tx2">
                    <a:lumMod val="50000"/>
                  </a:schemeClr>
                </a:solidFill>
              </a:rPr>
              <a:t>8x P100</a:t>
            </a:r>
          </a:p>
        </p:txBody>
      </p:sp>
      <p:sp>
        <p:nvSpPr>
          <p:cNvPr id="14" name="TextBox 13"/>
          <p:cNvSpPr txBox="1"/>
          <p:nvPr/>
        </p:nvSpPr>
        <p:spPr>
          <a:xfrm>
            <a:off x="591539" y="2582363"/>
            <a:ext cx="470026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tx2"/>
                </a:solidFill>
              </a:rPr>
              <a:t>Single P100 NVLink-enabled Node vs Lots of Weak Nodes</a:t>
            </a:r>
          </a:p>
        </p:txBody>
      </p:sp>
      <p:sp>
        <p:nvSpPr>
          <p:cNvPr id="47" name="TextBox 46"/>
          <p:cNvSpPr txBox="1"/>
          <p:nvPr/>
        </p:nvSpPr>
        <p:spPr>
          <a:xfrm>
            <a:off x="2230308" y="5476046"/>
            <a:ext cx="1524777"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050" dirty="0" smtClean="0">
                <a:solidFill>
                  <a:schemeClr val="bg1"/>
                </a:solidFill>
              </a:rPr>
              <a:t># of CPU Server Nodes</a:t>
            </a:r>
          </a:p>
        </p:txBody>
      </p:sp>
      <p:sp>
        <p:nvSpPr>
          <p:cNvPr id="48" name="TextBox 47"/>
          <p:cNvSpPr txBox="1"/>
          <p:nvPr/>
        </p:nvSpPr>
        <p:spPr>
          <a:xfrm rot="16200000">
            <a:off x="-514425" y="3954428"/>
            <a:ext cx="2069798"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050" dirty="0" smtClean="0">
                <a:solidFill>
                  <a:schemeClr val="bg1"/>
                </a:solidFill>
              </a:rPr>
              <a:t>Speed-up vs 1 </a:t>
            </a:r>
            <a:r>
              <a:rPr lang="en-US" sz="1050" smtClean="0">
                <a:solidFill>
                  <a:schemeClr val="bg1"/>
                </a:solidFill>
              </a:rPr>
              <a:t>CPU Server Node</a:t>
            </a:r>
            <a:endParaRPr lang="en-US" sz="1050" dirty="0" smtClean="0">
              <a:solidFill>
                <a:schemeClr val="bg1"/>
              </a:solidFill>
            </a:endParaRPr>
          </a:p>
        </p:txBody>
      </p:sp>
      <p:graphicFrame>
        <p:nvGraphicFramePr>
          <p:cNvPr id="49" name="Chart 48"/>
          <p:cNvGraphicFramePr/>
          <p:nvPr>
            <p:extLst/>
          </p:nvPr>
        </p:nvGraphicFramePr>
        <p:xfrm>
          <a:off x="5829320" y="2868595"/>
          <a:ext cx="4692660" cy="2784493"/>
        </p:xfrm>
        <a:graphic>
          <a:graphicData uri="http://schemas.openxmlformats.org/drawingml/2006/chart">
            <c:chart xmlns:c="http://schemas.openxmlformats.org/drawingml/2006/chart" xmlns:r="http://schemas.openxmlformats.org/officeDocument/2006/relationships" r:id="rId4"/>
          </a:graphicData>
        </a:graphic>
      </p:graphicFrame>
      <p:sp>
        <p:nvSpPr>
          <p:cNvPr id="52" name="Oval 51"/>
          <p:cNvSpPr/>
          <p:nvPr/>
        </p:nvSpPr>
        <p:spPr>
          <a:xfrm>
            <a:off x="6272523" y="4133128"/>
            <a:ext cx="109728" cy="109728"/>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509468" y="3004250"/>
            <a:ext cx="109728" cy="109728"/>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340874" y="4069083"/>
            <a:ext cx="1210602"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050" b="1" dirty="0">
                <a:solidFill>
                  <a:schemeClr val="tx2">
                    <a:lumMod val="50000"/>
                  </a:schemeClr>
                </a:solidFill>
              </a:rPr>
              <a:t>2</a:t>
            </a:r>
            <a:r>
              <a:rPr lang="en-US" sz="1050" b="1" dirty="0" smtClean="0">
                <a:solidFill>
                  <a:schemeClr val="tx2">
                    <a:lumMod val="50000"/>
                  </a:schemeClr>
                </a:solidFill>
              </a:rPr>
              <a:t>x P100</a:t>
            </a:r>
          </a:p>
        </p:txBody>
      </p:sp>
      <p:sp>
        <p:nvSpPr>
          <p:cNvPr id="55" name="TextBox 54"/>
          <p:cNvSpPr txBox="1"/>
          <p:nvPr/>
        </p:nvSpPr>
        <p:spPr>
          <a:xfrm>
            <a:off x="6624138" y="2930451"/>
            <a:ext cx="1843137"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050" b="1" dirty="0" smtClean="0">
                <a:solidFill>
                  <a:schemeClr val="tx2">
                    <a:lumMod val="50000"/>
                  </a:schemeClr>
                </a:solidFill>
              </a:rPr>
              <a:t>8x P100</a:t>
            </a:r>
          </a:p>
        </p:txBody>
      </p:sp>
      <p:sp>
        <p:nvSpPr>
          <p:cNvPr id="56" name="TextBox 55"/>
          <p:cNvSpPr txBox="1"/>
          <p:nvPr/>
        </p:nvSpPr>
        <p:spPr>
          <a:xfrm>
            <a:off x="6272605" y="2551790"/>
            <a:ext cx="3799374"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smtClean="0">
                <a:solidFill>
                  <a:schemeClr val="tx2"/>
                </a:solidFill>
              </a:rPr>
              <a:t>Single P100 PCIe Node vs Lots of Weak Nodes</a:t>
            </a:r>
          </a:p>
        </p:txBody>
      </p:sp>
      <p:sp>
        <p:nvSpPr>
          <p:cNvPr id="57" name="TextBox 56"/>
          <p:cNvSpPr txBox="1"/>
          <p:nvPr/>
        </p:nvSpPr>
        <p:spPr>
          <a:xfrm>
            <a:off x="7460932" y="5445473"/>
            <a:ext cx="1524777"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050" dirty="0" smtClean="0">
                <a:solidFill>
                  <a:schemeClr val="bg1"/>
                </a:solidFill>
              </a:rPr>
              <a:t># of CPU Server Nodes</a:t>
            </a:r>
          </a:p>
        </p:txBody>
      </p:sp>
      <p:sp>
        <p:nvSpPr>
          <p:cNvPr id="58" name="TextBox 57"/>
          <p:cNvSpPr txBox="1"/>
          <p:nvPr/>
        </p:nvSpPr>
        <p:spPr>
          <a:xfrm rot="16200000">
            <a:off x="4716199" y="3923855"/>
            <a:ext cx="2069798"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050" dirty="0" smtClean="0">
                <a:solidFill>
                  <a:schemeClr val="bg1"/>
                </a:solidFill>
              </a:rPr>
              <a:t>Speed-up vs 1 </a:t>
            </a:r>
            <a:r>
              <a:rPr lang="en-US" sz="1050" smtClean="0">
                <a:solidFill>
                  <a:schemeClr val="bg1"/>
                </a:solidFill>
              </a:rPr>
              <a:t>CPU Server Node</a:t>
            </a:r>
            <a:endParaRPr lang="en-US" sz="1050" dirty="0" smtClean="0">
              <a:solidFill>
                <a:schemeClr val="bg1"/>
              </a:solidFill>
            </a:endParaRPr>
          </a:p>
        </p:txBody>
      </p:sp>
      <p:sp>
        <p:nvSpPr>
          <p:cNvPr id="59" name="Oval 58"/>
          <p:cNvSpPr/>
          <p:nvPr/>
        </p:nvSpPr>
        <p:spPr>
          <a:xfrm>
            <a:off x="6357297" y="3447372"/>
            <a:ext cx="109728" cy="109728"/>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434728" y="3379825"/>
            <a:ext cx="1210602"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050" b="1" dirty="0" smtClean="0">
                <a:solidFill>
                  <a:schemeClr val="tx2">
                    <a:lumMod val="50000"/>
                  </a:schemeClr>
                </a:solidFill>
              </a:rPr>
              <a:t>4x P100</a:t>
            </a:r>
          </a:p>
        </p:txBody>
      </p:sp>
      <p:sp>
        <p:nvSpPr>
          <p:cNvPr id="3" name="TextBox 2"/>
          <p:cNvSpPr txBox="1"/>
          <p:nvPr/>
        </p:nvSpPr>
        <p:spPr>
          <a:xfrm>
            <a:off x="4246449" y="3858948"/>
            <a:ext cx="1010213"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050" dirty="0" smtClean="0">
                <a:solidFill>
                  <a:schemeClr val="accent1"/>
                </a:solidFill>
              </a:rPr>
              <a:t>64 CPU Nodes</a:t>
            </a:r>
          </a:p>
        </p:txBody>
      </p:sp>
      <p:sp>
        <p:nvSpPr>
          <p:cNvPr id="29" name="TextBox 28"/>
          <p:cNvSpPr txBox="1"/>
          <p:nvPr/>
        </p:nvSpPr>
        <p:spPr>
          <a:xfrm>
            <a:off x="9229738" y="3108219"/>
            <a:ext cx="1010213" cy="23775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050" dirty="0" smtClean="0">
                <a:solidFill>
                  <a:schemeClr val="accent1"/>
                </a:solidFill>
              </a:rPr>
              <a:t>32 CPU Nodes</a:t>
            </a:r>
          </a:p>
        </p:txBody>
      </p:sp>
      <p:sp>
        <p:nvSpPr>
          <p:cNvPr id="30" name="Text Placeholder 3"/>
          <p:cNvSpPr>
            <a:spLocks noGrp="1"/>
          </p:cNvSpPr>
          <p:nvPr>
            <p:ph type="body" sz="quarter" idx="10"/>
          </p:nvPr>
        </p:nvSpPr>
        <p:spPr>
          <a:xfrm>
            <a:off x="498348" y="1183333"/>
            <a:ext cx="9976104" cy="525463"/>
          </a:xfrm>
        </p:spPr>
        <p:txBody>
          <a:bodyPr/>
          <a:lstStyle/>
          <a:p>
            <a:r>
              <a:rPr lang="en-US" dirty="0" smtClean="0"/>
              <a:t>One Strong Node Faster Than Lots of Weak Nodes</a:t>
            </a:r>
            <a:endParaRPr lang="en-US" dirty="0"/>
          </a:p>
        </p:txBody>
      </p:sp>
    </p:spTree>
    <p:extLst>
      <p:ext uri="{BB962C8B-B14F-4D97-AF65-F5344CB8AC3E}">
        <p14:creationId xmlns:p14="http://schemas.microsoft.com/office/powerpoint/2010/main" val="1425325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2EEE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VIDIA">
    <a:dk1>
      <a:sysClr val="windowText" lastClr="000000"/>
    </a:dk1>
    <a:lt1>
      <a:sysClr val="window" lastClr="F2EEEF"/>
    </a:lt1>
    <a:dk2>
      <a:srgbClr val="000000"/>
    </a:dk2>
    <a:lt2>
      <a:srgbClr val="FFFFFF"/>
    </a:lt2>
    <a:accent1>
      <a:srgbClr val="808080"/>
    </a:accent1>
    <a:accent2>
      <a:srgbClr val="76B900"/>
    </a:accent2>
    <a:accent3>
      <a:srgbClr val="004831"/>
    </a:accent3>
    <a:accent4>
      <a:srgbClr val="0F5582"/>
    </a:accent4>
    <a:accent5>
      <a:srgbClr val="C86414"/>
    </a:accent5>
    <a:accent6>
      <a:srgbClr val="FFC000"/>
    </a:accent6>
    <a:hlink>
      <a:srgbClr val="00B0F0"/>
    </a:hlink>
    <a:folHlink>
      <a:srgbClr val="645FAF"/>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2014 NVIDIA Color Palette">
    <a:dk1>
      <a:srgbClr val="B3B3B3"/>
    </a:dk1>
    <a:lt1>
      <a:srgbClr val="FFFFFF"/>
    </a:lt1>
    <a:dk2>
      <a:srgbClr val="000000"/>
    </a:dk2>
    <a:lt2>
      <a:srgbClr val="76B900"/>
    </a:lt2>
    <a:accent1>
      <a:srgbClr val="11669F"/>
    </a:accent1>
    <a:accent2>
      <a:srgbClr val="A0116A"/>
    </a:accent2>
    <a:accent3>
      <a:srgbClr val="D65D1E"/>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2014 NVIDIA Color Palette">
    <a:dk1>
      <a:srgbClr val="B3B3B3"/>
    </a:dk1>
    <a:lt1>
      <a:srgbClr val="FFFFFF"/>
    </a:lt1>
    <a:dk2>
      <a:srgbClr val="000000"/>
    </a:dk2>
    <a:lt2>
      <a:srgbClr val="76B900"/>
    </a:lt2>
    <a:accent1>
      <a:srgbClr val="11669F"/>
    </a:accent1>
    <a:accent2>
      <a:srgbClr val="A0116A"/>
    </a:accent2>
    <a:accent3>
      <a:srgbClr val="D65D1E"/>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F88E22E-2A4B-4FB1-9848-BF16E7DBE74B}">
  <ds:schemaRefs>
    <ds:schemaRef ds:uri="http://purl.org/dc/elements/1.1/"/>
    <ds:schemaRef ds:uri="http://purl.org/dc/dcmitype/"/>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101285</TotalTime>
  <Words>2901</Words>
  <Application>Microsoft Office PowerPoint</Application>
  <PresentationFormat>Custom</PresentationFormat>
  <Paragraphs>373</Paragraphs>
  <Slides>23</Slides>
  <Notes>21</Notes>
  <HiddenSlides>0</HiddenSlides>
  <MMClips>0</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Title &amp; Bullet</vt:lpstr>
      <vt:lpstr>10_Title &amp; Bullet</vt:lpstr>
      <vt:lpstr>1_Title &amp; Bullet</vt:lpstr>
      <vt:lpstr>11_Title &amp; Bullet</vt:lpstr>
      <vt:lpstr>6_Title &amp; Bullet</vt:lpstr>
      <vt:lpstr>high performance computing with GPU</vt:lpstr>
      <vt:lpstr>PowerPoint Presentation</vt:lpstr>
      <vt:lpstr>Credentials built over time</vt:lpstr>
      <vt:lpstr>2 of 3 scientists without an essential tool</vt:lpstr>
      <vt:lpstr>Weak nodes</vt:lpstr>
      <vt:lpstr>Two big inefficiencies with weak nodes</vt:lpstr>
      <vt:lpstr>Tesla p100  Most Advanced data center gpu for mixed-app hpc</vt:lpstr>
      <vt:lpstr>Massive leap in performance</vt:lpstr>
      <vt:lpstr>Extraordinary Strong scaling</vt:lpstr>
      <vt:lpstr>dramatically More for your money</vt:lpstr>
      <vt:lpstr>Tesla p100 accelerators</vt:lpstr>
      <vt:lpstr>Deep Learning for HPC</vt:lpstr>
      <vt:lpstr>Isc keynote: hpc and AI</vt:lpstr>
      <vt:lpstr>A new computing model</vt:lpstr>
      <vt:lpstr>Deep learning fueling SCIENCE</vt:lpstr>
      <vt:lpstr>PowerPoint Presentation</vt:lpstr>
      <vt:lpstr>nvidia DGX-1 World’s First Deep Learning Supercomputer</vt:lpstr>
      <vt:lpstr>Hpc visualization</vt:lpstr>
      <vt:lpstr>Interactivity enables Faster discoveries</vt:lpstr>
      <vt:lpstr>nvidia index</vt:lpstr>
      <vt:lpstr>index for paraview now available</vt:lpstr>
      <vt:lpstr>PowerPoint Presentation</vt:lpstr>
      <vt:lpstr>PowerPoint Presentation</vt:lpstr>
    </vt:vector>
  </TitlesOfParts>
  <Company>NVIDIA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Roy Kim</dc:creator>
  <cp:lastModifiedBy>Windows User</cp:lastModifiedBy>
  <cp:revision>3808</cp:revision>
  <cp:lastPrinted>2016-05-16T20:53:32Z</cp:lastPrinted>
  <dcterms:created xsi:type="dcterms:W3CDTF">2008-01-24T03:11:41Z</dcterms:created>
  <dcterms:modified xsi:type="dcterms:W3CDTF">2016-07-05T08:49:07Z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ies>
</file>