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howSpecialPlsOnTitleSld="0" strictFirstAndLastChars="0" saveSubsetFonts="1" autoCompressPictures="0">
  <p:sldMasterIdLst>
    <p:sldMasterId id="2147483673" r:id="rId1"/>
  </p:sldMasterIdLst>
  <p:notesMasterIdLst>
    <p:notesMasterId r:id="rId16"/>
  </p:notesMasterIdLst>
  <p:handoutMasterIdLst>
    <p:handoutMasterId r:id="rId17"/>
  </p:handoutMasterIdLst>
  <p:sldIdLst>
    <p:sldId id="341" r:id="rId2"/>
    <p:sldId id="290" r:id="rId3"/>
    <p:sldId id="329" r:id="rId4"/>
    <p:sldId id="330" r:id="rId5"/>
    <p:sldId id="331" r:id="rId6"/>
    <p:sldId id="332" r:id="rId7"/>
    <p:sldId id="333" r:id="rId8"/>
    <p:sldId id="336" r:id="rId9"/>
    <p:sldId id="327" r:id="rId10"/>
    <p:sldId id="337" r:id="rId11"/>
    <p:sldId id="339" r:id="rId12"/>
    <p:sldId id="338" r:id="rId13"/>
    <p:sldId id="335" r:id="rId14"/>
    <p:sldId id="340" r:id="rId15"/>
  </p:sldIdLst>
  <p:sldSz cx="9144000" cy="6858000" type="screen4x3"/>
  <p:notesSz cx="6858000" cy="9144000"/>
  <p:defaultTextStyle>
    <a:defPPr>
      <a:defRPr lang="ru-RU"/>
    </a:defPPr>
    <a:lvl1pPr algn="l" defTabSz="449263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" charset="0"/>
        <a:ea typeface="Arial" charset="0"/>
        <a:cs typeface="Arial" charset="0"/>
        <a:sym typeface="Helvetica" charset="0"/>
      </a:defRPr>
    </a:lvl1pPr>
    <a:lvl2pPr marL="457200" algn="l" defTabSz="449263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" charset="0"/>
        <a:ea typeface="Arial" charset="0"/>
        <a:cs typeface="Arial" charset="0"/>
        <a:sym typeface="Helvetica" charset="0"/>
      </a:defRPr>
    </a:lvl2pPr>
    <a:lvl3pPr marL="914400" algn="l" defTabSz="449263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" charset="0"/>
        <a:ea typeface="Arial" charset="0"/>
        <a:cs typeface="Arial" charset="0"/>
        <a:sym typeface="Helvetica" charset="0"/>
      </a:defRPr>
    </a:lvl3pPr>
    <a:lvl4pPr marL="1371600" algn="l" defTabSz="449263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" charset="0"/>
        <a:ea typeface="Arial" charset="0"/>
        <a:cs typeface="Arial" charset="0"/>
        <a:sym typeface="Helvetica" charset="0"/>
      </a:defRPr>
    </a:lvl4pPr>
    <a:lvl5pPr marL="1828800" algn="l" defTabSz="449263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" charset="0"/>
        <a:ea typeface="Arial" charset="0"/>
        <a:cs typeface="Arial" charset="0"/>
        <a:sym typeface="Helvetica" charset="0"/>
      </a:defRPr>
    </a:lvl5pPr>
    <a:lvl6pPr marL="2286000" algn="l" defTabSz="457200" rtl="0" eaLnBrk="1" latinLnBrk="0" hangingPunct="1">
      <a:defRPr sz="2400" b="1" kern="1200">
        <a:solidFill>
          <a:srgbClr val="000000"/>
        </a:solidFill>
        <a:latin typeface="Helvetica" charset="0"/>
        <a:ea typeface="Arial" charset="0"/>
        <a:cs typeface="Arial" charset="0"/>
        <a:sym typeface="Helvetica" charset="0"/>
      </a:defRPr>
    </a:lvl6pPr>
    <a:lvl7pPr marL="2743200" algn="l" defTabSz="457200" rtl="0" eaLnBrk="1" latinLnBrk="0" hangingPunct="1">
      <a:defRPr sz="2400" b="1" kern="1200">
        <a:solidFill>
          <a:srgbClr val="000000"/>
        </a:solidFill>
        <a:latin typeface="Helvetica" charset="0"/>
        <a:ea typeface="Arial" charset="0"/>
        <a:cs typeface="Arial" charset="0"/>
        <a:sym typeface="Helvetica" charset="0"/>
      </a:defRPr>
    </a:lvl7pPr>
    <a:lvl8pPr marL="3200400" algn="l" defTabSz="457200" rtl="0" eaLnBrk="1" latinLnBrk="0" hangingPunct="1">
      <a:defRPr sz="2400" b="1" kern="1200">
        <a:solidFill>
          <a:srgbClr val="000000"/>
        </a:solidFill>
        <a:latin typeface="Helvetica" charset="0"/>
        <a:ea typeface="Arial" charset="0"/>
        <a:cs typeface="Arial" charset="0"/>
        <a:sym typeface="Helvetica" charset="0"/>
      </a:defRPr>
    </a:lvl8pPr>
    <a:lvl9pPr marL="3657600" algn="l" defTabSz="457200" rtl="0" eaLnBrk="1" latinLnBrk="0" hangingPunct="1">
      <a:defRPr sz="2400" b="1" kern="1200">
        <a:solidFill>
          <a:srgbClr val="000000"/>
        </a:solidFill>
        <a:latin typeface="Helvetica" charset="0"/>
        <a:ea typeface="Arial" charset="0"/>
        <a:cs typeface="Arial" charset="0"/>
        <a:sym typeface="Helvetic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F313"/>
    <a:srgbClr val="4C4C4C"/>
    <a:srgbClr val="376092"/>
    <a:srgbClr val="414141"/>
    <a:srgbClr val="1872A5"/>
    <a:srgbClr val="187AB2"/>
    <a:srgbClr val="1326DD"/>
    <a:srgbClr val="FEB9B3"/>
    <a:srgbClr val="F6B3AD"/>
    <a:srgbClr val="168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456" y="-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3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0">
              <a:defRPr sz="1200">
                <a:latin typeface="Helvetica" charset="0"/>
                <a:ea typeface="Arial" charset="0"/>
                <a:cs typeface="Arial" charset="0"/>
                <a:sym typeface="Helvetica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pPr>
              <a:defRPr/>
            </a:pPr>
            <a:fld id="{C0611344-62DD-7C43-9505-77E1D2B56930}" type="datetimeFigureOut">
              <a:rPr lang="ru-RU"/>
              <a:pPr>
                <a:defRPr/>
              </a:pPr>
              <a:t>04.07.2016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0">
              <a:defRPr sz="1200">
                <a:latin typeface="Helvetica" charset="0"/>
                <a:ea typeface="Arial" charset="0"/>
                <a:cs typeface="Arial" charset="0"/>
                <a:sym typeface="Helvetica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pPr>
              <a:defRPr/>
            </a:pPr>
            <a:fld id="{6632E3DD-3C93-094E-B0E5-4F2FB55BF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49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ru-RU" noProof="0" smtClean="0">
                <a:sym typeface="Avenir Roman" charset="0"/>
              </a:rPr>
              <a:t>Second level</a:t>
            </a:r>
          </a:p>
          <a:p>
            <a:pPr lvl="2"/>
            <a:r>
              <a:rPr lang="ru-RU" noProof="0" smtClean="0">
                <a:sym typeface="Avenir Roman" charset="0"/>
              </a:rPr>
              <a:t>Third level</a:t>
            </a:r>
          </a:p>
          <a:p>
            <a:pPr lvl="3"/>
            <a:r>
              <a:rPr lang="ru-RU" noProof="0" smtClean="0">
                <a:sym typeface="Avenir Roman" charset="0"/>
              </a:rPr>
              <a:t>Fourth level</a:t>
            </a:r>
          </a:p>
          <a:p>
            <a:pPr lvl="4"/>
            <a:r>
              <a:rPr lang="ru-RU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20325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Avenir Roman" charset="0"/>
        <a:ea typeface="Arial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A82CE-F761-444C-982C-F4716F7C8916}" type="datetimeFigureOut">
              <a:rPr lang="ru-RU"/>
              <a:pPr>
                <a:defRPr/>
              </a:pPr>
              <a:t>04.07.2016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A885D-AEAE-5F49-9126-D191EB40A045}" type="slidenum">
              <a:rPr lang="ru-RU"/>
              <a:pPr>
                <a:defRPr/>
              </a:pPr>
              <a:t>‹#›</a:t>
            </a:fld>
            <a:endParaRPr lang="ru-RU" sz="700" b="0">
              <a:solidFill>
                <a:srgbClr val="595959"/>
              </a:solidFill>
              <a:latin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53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267A3-3978-FC46-9B86-0C843F85B3B7}" type="datetimeFigureOut">
              <a:rPr lang="ru-RU"/>
              <a:pPr>
                <a:defRPr/>
              </a:pPr>
              <a:t>04.07.2016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8F6B5-6C55-7E40-8457-BA876A04FB74}" type="slidenum">
              <a:rPr lang="ru-RU"/>
              <a:pPr>
                <a:defRPr/>
              </a:pPr>
              <a:t>‹#›</a:t>
            </a:fld>
            <a:endParaRPr lang="ru-RU" sz="700" b="0">
              <a:solidFill>
                <a:srgbClr val="595959"/>
              </a:solidFill>
              <a:latin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89401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76001-9A9F-D844-A127-29CCE1FF74D0}" type="datetimeFigureOut">
              <a:rPr lang="ru-RU"/>
              <a:pPr>
                <a:defRPr/>
              </a:pPr>
              <a:t>04.07.2016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B0C50-C7F1-CB4B-8652-5C7567008FD3}" type="slidenum">
              <a:rPr lang="ru-RU"/>
              <a:pPr>
                <a:defRPr/>
              </a:pPr>
              <a:t>‹#›</a:t>
            </a:fld>
            <a:endParaRPr lang="ru-RU" sz="700" b="0">
              <a:solidFill>
                <a:srgbClr val="595959"/>
              </a:solidFill>
              <a:latin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03692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91E17-DAEF-0C46-B04B-66A7711955A3}" type="datetimeFigureOut">
              <a:rPr lang="ru-RU"/>
              <a:pPr>
                <a:defRPr/>
              </a:pPr>
              <a:t>04.07.2016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E3943-DDEA-F047-8B2E-9BA0C3DB4CAC}" type="slidenum">
              <a:rPr lang="ru-RU"/>
              <a:pPr>
                <a:defRPr/>
              </a:pPr>
              <a:t>‹#›</a:t>
            </a:fld>
            <a:endParaRPr lang="ru-RU" sz="700" b="0">
              <a:solidFill>
                <a:srgbClr val="595959"/>
              </a:solidFill>
              <a:latin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0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AD7F-E047-1F4E-9382-046FE908D3EE}" type="datetimeFigureOut">
              <a:rPr lang="ru-RU"/>
              <a:pPr>
                <a:defRPr/>
              </a:pPr>
              <a:t>04.07.2016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1C226-978B-3441-B14F-D5F2467A1577}" type="slidenum">
              <a:rPr lang="ru-RU"/>
              <a:pPr>
                <a:defRPr/>
              </a:pPr>
              <a:t>‹#›</a:t>
            </a:fld>
            <a:endParaRPr lang="ru-RU" sz="700" b="0">
              <a:solidFill>
                <a:srgbClr val="595959"/>
              </a:solidFill>
              <a:latin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43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4A29C-1852-2F4A-9812-B2A2C8B772CE}" type="datetimeFigureOut">
              <a:rPr lang="ru-RU"/>
              <a:pPr>
                <a:defRPr/>
              </a:pPr>
              <a:t>04.07.2016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F2AEF-0F34-3747-A48F-4657C0841AD1}" type="slidenum">
              <a:rPr lang="ru-RU"/>
              <a:pPr>
                <a:defRPr/>
              </a:pPr>
              <a:t>‹#›</a:t>
            </a:fld>
            <a:endParaRPr lang="ru-RU" sz="700" b="0">
              <a:solidFill>
                <a:srgbClr val="595959"/>
              </a:solidFill>
              <a:latin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1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4E55C-404C-674B-A74F-90FC47E764C4}" type="datetimeFigureOut">
              <a:rPr lang="ru-RU"/>
              <a:pPr>
                <a:defRPr/>
              </a:pPr>
              <a:t>04.07.2016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E6A55-71CD-B74F-A026-96A4C2AFFF9C}" type="slidenum">
              <a:rPr lang="ru-RU"/>
              <a:pPr>
                <a:defRPr/>
              </a:pPr>
              <a:t>‹#›</a:t>
            </a:fld>
            <a:endParaRPr lang="ru-RU" sz="700" b="0">
              <a:solidFill>
                <a:srgbClr val="595959"/>
              </a:solidFill>
              <a:latin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A94D1-07F2-F74B-9178-567611E37E3B}" type="datetimeFigureOut">
              <a:rPr lang="ru-RU"/>
              <a:pPr>
                <a:defRPr/>
              </a:pPr>
              <a:t>04.07.2016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1CEF3-B89F-174A-AE89-65A029B8AC17}" type="slidenum">
              <a:rPr lang="ru-RU"/>
              <a:pPr>
                <a:defRPr/>
              </a:pPr>
              <a:t>‹#›</a:t>
            </a:fld>
            <a:endParaRPr lang="ru-RU" sz="700" b="0">
              <a:solidFill>
                <a:srgbClr val="595959"/>
              </a:solidFill>
              <a:latin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988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BB760-60FC-2E4B-97CA-7BC7AC122F2F}" type="datetimeFigureOut">
              <a:rPr lang="ru-RU"/>
              <a:pPr>
                <a:defRPr/>
              </a:pPr>
              <a:t>04.07.2016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88121-0361-4E4C-9EF4-024D23476865}" type="slidenum">
              <a:rPr lang="ru-RU"/>
              <a:pPr>
                <a:defRPr/>
              </a:pPr>
              <a:t>‹#›</a:t>
            </a:fld>
            <a:endParaRPr lang="ru-RU" sz="700" b="0">
              <a:solidFill>
                <a:srgbClr val="595959"/>
              </a:solidFill>
              <a:latin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9527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047D7-BA38-6E4F-9E6A-11779E1CA692}" type="datetimeFigureOut">
              <a:rPr lang="ru-RU"/>
              <a:pPr>
                <a:defRPr/>
              </a:pPr>
              <a:t>04.07.2016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BE74C-2A17-B242-AFE5-6882DCE2AE29}" type="slidenum">
              <a:rPr lang="ru-RU"/>
              <a:pPr>
                <a:defRPr/>
              </a:pPr>
              <a:t>‹#›</a:t>
            </a:fld>
            <a:endParaRPr lang="ru-RU" sz="700" b="0">
              <a:solidFill>
                <a:srgbClr val="595959"/>
              </a:solidFill>
              <a:latin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0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B9F7B-14C8-E840-A4A7-58B706767DCD}" type="datetimeFigureOut">
              <a:rPr lang="ru-RU"/>
              <a:pPr>
                <a:defRPr/>
              </a:pPr>
              <a:t>04.07.2016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7AB40-CA77-DA47-80C9-3D4523EEB197}" type="slidenum">
              <a:rPr lang="ru-RU"/>
              <a:pPr>
                <a:defRPr/>
              </a:pPr>
              <a:t>‹#›</a:t>
            </a:fld>
            <a:endParaRPr lang="ru-RU" sz="700" b="0">
              <a:solidFill>
                <a:srgbClr val="595959"/>
              </a:solidFill>
              <a:latin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86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FCFEDFB-9CB8-8642-8A04-4420BC8DEEE4}" type="datetimeFigureOut">
              <a:rPr lang="ru-RU"/>
              <a:pPr>
                <a:defRPr/>
              </a:pPr>
              <a:t>04.07.2016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0">
              <a:defRPr sz="1200">
                <a:solidFill>
                  <a:schemeClr val="tx1">
                    <a:tint val="75000"/>
                  </a:schemeClr>
                </a:solidFill>
                <a:latin typeface="Helvetica" charset="0"/>
                <a:ea typeface="+mn-ea"/>
                <a:cs typeface="Arial" panose="020B0604020202020204" pitchFamily="34" charset="0"/>
                <a:sym typeface="Helvetica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6469B3-98EC-BA4A-8795-8F73766B224C}" type="slidenum">
              <a:rPr lang="ru-RU"/>
              <a:pPr>
                <a:defRPr/>
              </a:pPr>
              <a:t>‹#›</a:t>
            </a:fld>
            <a:endParaRPr lang="ru-RU" sz="700" b="0">
              <a:solidFill>
                <a:srgbClr val="595959"/>
              </a:solidFill>
              <a:latin typeface="Trebuchet MS" charset="0"/>
              <a:sym typeface="Trebuchet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kostikov@4els.ru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116013" y="2133600"/>
            <a:ext cx="7200900" cy="1655763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BIM-моделирование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CFD-анализ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как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инструменты эффективного проектирования и оптимизации инженерной 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инфраструктуры </a:t>
            </a:r>
            <a:b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ЦОДов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 HPC 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систем.</a:t>
            </a:r>
          </a:p>
        </p:txBody>
      </p:sp>
      <p:sp>
        <p:nvSpPr>
          <p:cNvPr id="5" name="AutoShape 3"/>
          <p:cNvSpPr>
            <a:spLocks/>
          </p:cNvSpPr>
          <p:nvPr/>
        </p:nvSpPr>
        <p:spPr bwMode="auto">
          <a:xfrm>
            <a:off x="4824413" y="4076700"/>
            <a:ext cx="3948112" cy="26654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93000"/>
              </a:lnSpc>
              <a:defRPr/>
            </a:pPr>
            <a:r>
              <a:rPr lang="ru-RU" sz="1900" dirty="0">
                <a:solidFill>
                  <a:srgbClr val="5A5A5A"/>
                </a:solidFill>
                <a:latin typeface="Helvetica" charset="0"/>
                <a:sym typeface="Helvetica" charset="0"/>
              </a:rPr>
              <a:t>Максим </a:t>
            </a:r>
            <a:r>
              <a:rPr lang="ru-RU" sz="1900" dirty="0">
                <a:solidFill>
                  <a:srgbClr val="5A5A5A"/>
                </a:solidFill>
                <a:latin typeface="Helvetica" charset="0"/>
                <a:sym typeface="Helvetica" charset="0"/>
              </a:rPr>
              <a:t>Новиков</a:t>
            </a:r>
            <a:r>
              <a:rPr lang="ru-RU" sz="1900" b="0" dirty="0">
                <a:solidFill>
                  <a:srgbClr val="5A5A5A"/>
                </a:solidFill>
                <a:latin typeface="Helvetica" charset="0"/>
                <a:sym typeface="Helvetica" charset="0"/>
              </a:rPr>
              <a:t>,</a:t>
            </a:r>
            <a:r>
              <a:rPr lang="ru-RU" sz="1900" dirty="0">
                <a:solidFill>
                  <a:srgbClr val="5A5A5A"/>
                </a:solidFill>
                <a:latin typeface="Helvetica" charset="0"/>
                <a:sym typeface="Helvetica" charset="0"/>
              </a:rPr>
              <a:t> </a:t>
            </a:r>
            <a:r>
              <a:rPr lang="ru-RU" sz="1900" b="0" dirty="0">
                <a:solidFill>
                  <a:srgbClr val="5A5A5A"/>
                </a:solidFill>
                <a:latin typeface="Helvetica" charset="0"/>
                <a:sym typeface="Helvetica" charset="0"/>
              </a:rPr>
              <a:t>к-т </a:t>
            </a:r>
            <a:r>
              <a:rPr lang="ru-RU" sz="1900" b="0" dirty="0">
                <a:solidFill>
                  <a:srgbClr val="5A5A5A"/>
                </a:solidFill>
                <a:latin typeface="Helvetica" charset="0"/>
                <a:sym typeface="Helvetica" charset="0"/>
              </a:rPr>
              <a:t>т.н.</a:t>
            </a:r>
            <a:endParaRPr lang="ru-RU" sz="1900" b="0" dirty="0">
              <a:solidFill>
                <a:srgbClr val="5A5A5A"/>
              </a:solidFill>
              <a:latin typeface="Trebuchet MS" pitchFamily="34" charset="0"/>
              <a:sym typeface="Trebuchet MS" pitchFamily="34" charset="0"/>
            </a:endParaRPr>
          </a:p>
          <a:p>
            <a:pPr>
              <a:lnSpc>
                <a:spcPct val="93000"/>
              </a:lnSpc>
              <a:defRPr/>
            </a:pPr>
            <a:r>
              <a:rPr lang="ru-RU" sz="1800" b="0" dirty="0">
                <a:solidFill>
                  <a:srgbClr val="5A5A5A"/>
                </a:solidFill>
                <a:latin typeface="Helvetica" charset="0"/>
                <a:sym typeface="Helvetica" charset="0"/>
              </a:rPr>
              <a:t>Коммерческий </a:t>
            </a:r>
            <a:r>
              <a:rPr lang="ru-RU" sz="1800" b="0" dirty="0">
                <a:solidFill>
                  <a:srgbClr val="5A5A5A"/>
                </a:solidFill>
                <a:latin typeface="Helvetica" charset="0"/>
                <a:sym typeface="Helvetica" charset="0"/>
              </a:rPr>
              <a:t>директор</a:t>
            </a:r>
          </a:p>
          <a:p>
            <a:pPr>
              <a:lnSpc>
                <a:spcPct val="93000"/>
              </a:lnSpc>
              <a:defRPr/>
            </a:pPr>
            <a:r>
              <a:rPr lang="ru-RU" sz="1900" b="0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sym typeface="Trebuchet MS" pitchFamily="34" charset="0"/>
              </a:rPr>
              <a:t>ГК «Четыре </a:t>
            </a:r>
            <a:r>
              <a:rPr lang="ru-RU" sz="1900" b="0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sym typeface="Trebuchet MS" pitchFamily="34" charset="0"/>
              </a:rPr>
              <a:t>стихии»</a:t>
            </a:r>
          </a:p>
          <a:p>
            <a:pPr>
              <a:lnSpc>
                <a:spcPct val="93000"/>
              </a:lnSpc>
              <a:defRPr/>
            </a:pPr>
            <a:endParaRPr lang="ru-RU" sz="1900" b="0" dirty="0">
              <a:solidFill>
                <a:srgbClr val="5A5A5A"/>
              </a:solidFill>
              <a:latin typeface="Helvetica" charset="0"/>
              <a:sym typeface="Helvetica" charset="0"/>
            </a:endParaRPr>
          </a:p>
          <a:p>
            <a:pPr>
              <a:lnSpc>
                <a:spcPct val="93000"/>
              </a:lnSpc>
              <a:defRPr/>
            </a:pPr>
            <a:r>
              <a:rPr lang="ru-RU" sz="1900" dirty="0">
                <a:solidFill>
                  <a:srgbClr val="5A5A5A"/>
                </a:solidFill>
                <a:latin typeface="Helvetica" charset="0"/>
                <a:sym typeface="Helvetica" charset="0"/>
              </a:rPr>
              <a:t>Сергей </a:t>
            </a:r>
            <a:r>
              <a:rPr lang="ru-RU" sz="1900" dirty="0" err="1">
                <a:solidFill>
                  <a:srgbClr val="5A5A5A"/>
                </a:solidFill>
                <a:latin typeface="Helvetica" charset="0"/>
                <a:sym typeface="Helvetica" charset="0"/>
              </a:rPr>
              <a:t>Анпилов</a:t>
            </a:r>
            <a:r>
              <a:rPr lang="ru-RU" sz="1900" b="0" dirty="0">
                <a:solidFill>
                  <a:srgbClr val="5A5A5A"/>
                </a:solidFill>
                <a:latin typeface="Helvetica" charset="0"/>
                <a:sym typeface="Helvetica" charset="0"/>
              </a:rPr>
              <a:t>,</a:t>
            </a:r>
            <a:r>
              <a:rPr lang="ru-RU" sz="1900" dirty="0">
                <a:solidFill>
                  <a:srgbClr val="5A5A5A"/>
                </a:solidFill>
                <a:latin typeface="Helvetica" charset="0"/>
                <a:sym typeface="Helvetica" charset="0"/>
              </a:rPr>
              <a:t> </a:t>
            </a:r>
            <a:r>
              <a:rPr lang="ru-RU" sz="1900" b="0" dirty="0">
                <a:solidFill>
                  <a:srgbClr val="5A5A5A"/>
                </a:solidFill>
                <a:latin typeface="Helvetica" charset="0"/>
                <a:sym typeface="Helvetica" charset="0"/>
              </a:rPr>
              <a:t>к-т ф-</a:t>
            </a:r>
            <a:r>
              <a:rPr lang="ru-RU" sz="1900" b="0" dirty="0" err="1">
                <a:solidFill>
                  <a:srgbClr val="5A5A5A"/>
                </a:solidFill>
                <a:latin typeface="Helvetica" charset="0"/>
                <a:sym typeface="Helvetica" charset="0"/>
              </a:rPr>
              <a:t>м.н</a:t>
            </a:r>
            <a:r>
              <a:rPr lang="ru-RU" sz="1900" b="0" dirty="0">
                <a:solidFill>
                  <a:srgbClr val="5A5A5A"/>
                </a:solidFill>
                <a:latin typeface="Helvetica" charset="0"/>
                <a:sym typeface="Helvetica" charset="0"/>
              </a:rPr>
              <a:t>.</a:t>
            </a:r>
            <a:endParaRPr lang="ru-RU" sz="1900" b="0" dirty="0">
              <a:solidFill>
                <a:srgbClr val="5A5A5A"/>
              </a:solidFill>
              <a:latin typeface="Trebuchet MS" pitchFamily="34" charset="0"/>
              <a:sym typeface="Trebuchet MS" pitchFamily="34" charset="0"/>
            </a:endParaRPr>
          </a:p>
          <a:p>
            <a:pPr>
              <a:lnSpc>
                <a:spcPct val="93000"/>
              </a:lnSpc>
              <a:defRPr/>
            </a:pPr>
            <a:r>
              <a:rPr lang="ru-RU" sz="1800" b="0" dirty="0">
                <a:solidFill>
                  <a:srgbClr val="5A5A5A"/>
                </a:solidFill>
                <a:latin typeface="Helvetica" charset="0"/>
                <a:sym typeface="Helvetica" charset="0"/>
              </a:rPr>
              <a:t>Инженер-исследователь, </a:t>
            </a:r>
          </a:p>
          <a:p>
            <a:pPr>
              <a:lnSpc>
                <a:spcPct val="93000"/>
              </a:lnSpc>
              <a:defRPr/>
            </a:pPr>
            <a:r>
              <a:rPr lang="ru-RU" sz="1800" b="0" dirty="0">
                <a:solidFill>
                  <a:srgbClr val="5A5A5A"/>
                </a:solidFill>
                <a:latin typeface="Helvetica" charset="0"/>
                <a:sym typeface="Helvetica" charset="0"/>
              </a:rPr>
              <a:t>рук. направления численного моделирования.</a:t>
            </a:r>
            <a:endParaRPr lang="ru-RU" sz="1800" b="0" dirty="0">
              <a:solidFill>
                <a:srgbClr val="5A5A5A"/>
              </a:solidFill>
              <a:latin typeface="Helvetica" charset="0"/>
              <a:sym typeface="Helvetica" charset="0"/>
            </a:endParaRPr>
          </a:p>
          <a:p>
            <a:pPr>
              <a:lnSpc>
                <a:spcPct val="93000"/>
              </a:lnSpc>
              <a:defRPr/>
            </a:pPr>
            <a:r>
              <a:rPr lang="ru-RU" sz="1900" b="0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sym typeface="Trebuchet MS" pitchFamily="34" charset="0"/>
              </a:rPr>
              <a:t>ГК «Четыре стихии»</a:t>
            </a:r>
          </a:p>
          <a:p>
            <a:pPr>
              <a:lnSpc>
                <a:spcPct val="93000"/>
              </a:lnSpc>
              <a:defRPr/>
            </a:pPr>
            <a:endParaRPr lang="ru-RU" sz="1900" b="0" dirty="0">
              <a:solidFill>
                <a:srgbClr val="5A5A5A"/>
              </a:solidFill>
              <a:latin typeface="Trebuchet MS" pitchFamily="34" charset="0"/>
              <a:sym typeface="Trebuchet MS" pitchFamily="34" charset="0"/>
            </a:endParaRPr>
          </a:p>
        </p:txBody>
      </p:sp>
      <p:pic>
        <p:nvPicPr>
          <p:cNvPr id="2052" name="Picture 6" descr="C:\Users\JHN\Downloads\Лого 4e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269875"/>
            <a:ext cx="1701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712788"/>
            <a:ext cx="283845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187450" y="2149475"/>
            <a:ext cx="6913563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8587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" y="2350800"/>
            <a:ext cx="9138782" cy="47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WORK\!!! 4 elements\зк\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021390"/>
            <a:ext cx="90360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0" name="AutoShape 5"/>
          <p:cNvSpPr>
            <a:spLocks/>
          </p:cNvSpPr>
          <p:nvPr/>
        </p:nvSpPr>
        <p:spPr bwMode="auto">
          <a:xfrm>
            <a:off x="3707904" y="1196752"/>
            <a:ext cx="2880320" cy="792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4808" y="0"/>
                </a:lnTo>
                <a:lnTo>
                  <a:pt x="21599" y="10800"/>
                </a:lnTo>
                <a:lnTo>
                  <a:pt x="14808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 w="25400" cap="flat" cmpd="sng">
            <a:solidFill>
              <a:srgbClr val="40404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AutoShape 7"/>
          <p:cNvSpPr>
            <a:spLocks/>
          </p:cNvSpPr>
          <p:nvPr/>
        </p:nvSpPr>
        <p:spPr bwMode="auto">
          <a:xfrm>
            <a:off x="1799692" y="1196752"/>
            <a:ext cx="2700300" cy="7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5401" y="0"/>
                </a:lnTo>
                <a:lnTo>
                  <a:pt x="21599" y="10800"/>
                </a:lnTo>
                <a:lnTo>
                  <a:pt x="15401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  <a:latin typeface="Franklin Gothic Medium" pitchFamily="34" charset="0"/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</p:txBody>
      </p:sp>
      <p:sp>
        <p:nvSpPr>
          <p:cNvPr id="22" name="AutoShape 8"/>
          <p:cNvSpPr>
            <a:spLocks/>
          </p:cNvSpPr>
          <p:nvPr/>
        </p:nvSpPr>
        <p:spPr bwMode="auto">
          <a:xfrm>
            <a:off x="323528" y="1196752"/>
            <a:ext cx="2304256" cy="7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4366" y="0"/>
                </a:lnTo>
                <a:lnTo>
                  <a:pt x="21599" y="10800"/>
                </a:lnTo>
                <a:lnTo>
                  <a:pt x="14366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Elektra Light Pro"/>
              <a:ea typeface="Franklin Gothic Medium" pitchFamily="34" charset="0"/>
              <a:cs typeface="Elektra Light Pro"/>
              <a:sym typeface="Franklin Gothic Medium" pitchFamily="34" charset="0"/>
            </a:endParaRPr>
          </a:p>
        </p:txBody>
      </p:sp>
      <p:sp>
        <p:nvSpPr>
          <p:cNvPr id="24" name="AutoShape 16"/>
          <p:cNvSpPr>
            <a:spLocks/>
          </p:cNvSpPr>
          <p:nvPr/>
        </p:nvSpPr>
        <p:spPr bwMode="auto">
          <a:xfrm>
            <a:off x="4644008" y="1196752"/>
            <a:ext cx="1872208" cy="792088"/>
          </a:xfrm>
          <a:custGeom>
            <a:avLst/>
            <a:gdLst>
              <a:gd name="T0" fmla="*/ 24119330 w 21600"/>
              <a:gd name="T1" fmla="*/ 1607539 h 21600"/>
              <a:gd name="T2" fmla="*/ 24119330 w 21600"/>
              <a:gd name="T3" fmla="*/ 1607539 h 21600"/>
              <a:gd name="T4" fmla="*/ 24119330 w 21600"/>
              <a:gd name="T5" fmla="*/ 1607539 h 21600"/>
              <a:gd name="T6" fmla="*/ 24119330 w 21600"/>
              <a:gd name="T7" fmla="*/ 160753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</a:rPr>
              <a:t>Построение</a:t>
            </a:r>
          </a:p>
          <a:p>
            <a:pPr eaLnBrk="1"/>
            <a:r>
              <a:rPr lang="ru-RU" sz="1600" dirty="0" smtClean="0">
                <a:solidFill>
                  <a:srgbClr val="262626"/>
                </a:solidFill>
              </a:rPr>
              <a:t>сетки</a:t>
            </a:r>
            <a:endParaRPr lang="ru-RU" sz="1600" dirty="0">
              <a:solidFill>
                <a:srgbClr val="262626"/>
              </a:solidFill>
            </a:endParaRPr>
          </a:p>
        </p:txBody>
      </p:sp>
      <p:sp>
        <p:nvSpPr>
          <p:cNvPr id="25" name="AutoShape 17"/>
          <p:cNvSpPr>
            <a:spLocks/>
          </p:cNvSpPr>
          <p:nvPr/>
        </p:nvSpPr>
        <p:spPr bwMode="auto">
          <a:xfrm>
            <a:off x="2771800" y="1196752"/>
            <a:ext cx="2304256" cy="792088"/>
          </a:xfrm>
          <a:custGeom>
            <a:avLst/>
            <a:gdLst>
              <a:gd name="T0" fmla="*/ 43649165 w 21600"/>
              <a:gd name="T1" fmla="*/ 1607539 h 21600"/>
              <a:gd name="T2" fmla="*/ 43649165 w 21600"/>
              <a:gd name="T3" fmla="*/ 1607539 h 21600"/>
              <a:gd name="T4" fmla="*/ 43649165 w 21600"/>
              <a:gd name="T5" fmla="*/ 1607539 h 21600"/>
              <a:gd name="T6" fmla="*/ 43649165 w 21600"/>
              <a:gd name="T7" fmla="*/ 160753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Граничные </a:t>
            </a:r>
          </a:p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условия</a:t>
            </a:r>
            <a:endParaRPr lang="ru-RU" sz="1600" dirty="0">
              <a:solidFill>
                <a:srgbClr val="262626"/>
              </a:solidFill>
              <a:latin typeface="Elektra Light Pro"/>
              <a:cs typeface="Elektra Light Pro"/>
            </a:endParaRPr>
          </a:p>
        </p:txBody>
      </p:sp>
      <p:sp>
        <p:nvSpPr>
          <p:cNvPr id="26" name="AutoShape 18"/>
          <p:cNvSpPr>
            <a:spLocks/>
          </p:cNvSpPr>
          <p:nvPr/>
        </p:nvSpPr>
        <p:spPr bwMode="auto">
          <a:xfrm>
            <a:off x="467544" y="1196752"/>
            <a:ext cx="1332148" cy="792088"/>
          </a:xfrm>
          <a:custGeom>
            <a:avLst/>
            <a:gdLst>
              <a:gd name="T0" fmla="*/ 73570378 w 21600"/>
              <a:gd name="T1" fmla="*/ 1607539 h 21600"/>
              <a:gd name="T2" fmla="*/ 73570378 w 21600"/>
              <a:gd name="T3" fmla="*/ 1607539 h 21600"/>
              <a:gd name="T4" fmla="*/ 73570378 w 21600"/>
              <a:gd name="T5" fmla="*/ 1607539 h 21600"/>
              <a:gd name="T6" fmla="*/ 73570378 w 21600"/>
              <a:gd name="T7" fmla="*/ 160753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Построение</a:t>
            </a:r>
          </a:p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геометрии</a:t>
            </a:r>
            <a:endParaRPr lang="ru-RU" sz="1600" dirty="0">
              <a:solidFill>
                <a:srgbClr val="262626"/>
              </a:solidFill>
              <a:latin typeface="Elektra Light Pro"/>
              <a:cs typeface="Elektra Light Pro"/>
            </a:endParaRPr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316548" y="2074365"/>
            <a:ext cx="8648065" cy="346523"/>
            <a:chOff x="0" y="0"/>
            <a:chExt cx="2598068" cy="489362"/>
          </a:xfrm>
          <a:solidFill>
            <a:schemeClr val="bg1">
              <a:lumMod val="75000"/>
            </a:schemeClr>
          </a:solidFill>
        </p:grpSpPr>
        <p:sp>
          <p:nvSpPr>
            <p:cNvPr id="15" name="AutoShape 7"/>
            <p:cNvSpPr>
              <a:spLocks/>
            </p:cNvSpPr>
            <p:nvPr/>
          </p:nvSpPr>
          <p:spPr bwMode="auto">
            <a:xfrm>
              <a:off x="0" y="0"/>
              <a:ext cx="2598068" cy="489362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endParaRPr lang="ru-RU" sz="1800">
                <a:solidFill>
                  <a:schemeClr val="accent1">
                    <a:lumMod val="75000"/>
                  </a:schemeClr>
                </a:solidFill>
                <a:latin typeface="Franklin Gothic Medium" charset="0"/>
                <a:ea typeface="+mn-ea"/>
                <a:cs typeface="Franklin Gothic Medium" charset="0"/>
                <a:sym typeface="Franklin Gothic Medium" charset="0"/>
              </a:endParaRPr>
            </a:p>
          </p:txBody>
        </p:sp>
        <p:sp>
          <p:nvSpPr>
            <p:cNvPr id="16" name="AutoShape 8"/>
            <p:cNvSpPr>
              <a:spLocks/>
            </p:cNvSpPr>
            <p:nvPr/>
          </p:nvSpPr>
          <p:spPr bwMode="auto">
            <a:xfrm>
              <a:off x="23820" y="45928"/>
              <a:ext cx="2550426" cy="3975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1">
                <a:defRPr/>
              </a:pPr>
              <a:r>
                <a:rPr lang="ru-RU" sz="1600" dirty="0" smtClean="0">
                  <a:solidFill>
                    <a:schemeClr val="tx1"/>
                  </a:solidFill>
                  <a:latin typeface="Elektra Light Pro"/>
                  <a:ea typeface="+mn-ea"/>
                  <a:cs typeface="Elektra Light Pro"/>
                </a:rPr>
                <a:t>Расчётная область автоматически разбивается на геометрические примитивы</a:t>
              </a:r>
              <a:endParaRPr lang="ru-RU" sz="1600" dirty="0">
                <a:solidFill>
                  <a:schemeClr val="tx1"/>
                </a:solidFill>
                <a:latin typeface="Elektra Light Pro"/>
                <a:ea typeface="+mn-ea"/>
                <a:cs typeface="Elektra Light Pro"/>
              </a:endParaRPr>
            </a:p>
          </p:txBody>
        </p:sp>
      </p:grpSp>
      <p:pic>
        <p:nvPicPr>
          <p:cNvPr id="17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975"/>
            <a:ext cx="238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80975"/>
            <a:ext cx="21542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1378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" y="2349015"/>
            <a:ext cx="9138782" cy="47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WORK\!!! 4 elements\зк\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021390"/>
            <a:ext cx="90360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9" name="AutoShape 3"/>
          <p:cNvSpPr>
            <a:spLocks/>
          </p:cNvSpPr>
          <p:nvPr/>
        </p:nvSpPr>
        <p:spPr bwMode="auto">
          <a:xfrm>
            <a:off x="5580112" y="1196752"/>
            <a:ext cx="2808312" cy="7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5385" y="0"/>
                </a:lnTo>
                <a:lnTo>
                  <a:pt x="21600" y="10800"/>
                </a:lnTo>
                <a:lnTo>
                  <a:pt x="15385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  <a:latin typeface="Franklin Gothic Medium" pitchFamily="34" charset="0"/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</p:txBody>
      </p:sp>
      <p:sp>
        <p:nvSpPr>
          <p:cNvPr id="20" name="AutoShape 5"/>
          <p:cNvSpPr>
            <a:spLocks/>
          </p:cNvSpPr>
          <p:nvPr/>
        </p:nvSpPr>
        <p:spPr bwMode="auto">
          <a:xfrm>
            <a:off x="3707904" y="1196752"/>
            <a:ext cx="2880320" cy="792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4808" y="0"/>
                </a:lnTo>
                <a:lnTo>
                  <a:pt x="21599" y="10800"/>
                </a:lnTo>
                <a:lnTo>
                  <a:pt x="14808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 w="25400" cap="flat" cmpd="sng">
            <a:solidFill>
              <a:srgbClr val="40404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AutoShape 7"/>
          <p:cNvSpPr>
            <a:spLocks/>
          </p:cNvSpPr>
          <p:nvPr/>
        </p:nvSpPr>
        <p:spPr bwMode="auto">
          <a:xfrm>
            <a:off x="1799692" y="1196752"/>
            <a:ext cx="2700300" cy="7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5401" y="0"/>
                </a:lnTo>
                <a:lnTo>
                  <a:pt x="21599" y="10800"/>
                </a:lnTo>
                <a:lnTo>
                  <a:pt x="15401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  <a:latin typeface="Franklin Gothic Medium" pitchFamily="34" charset="0"/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</p:txBody>
      </p:sp>
      <p:sp>
        <p:nvSpPr>
          <p:cNvPr id="22" name="AutoShape 8"/>
          <p:cNvSpPr>
            <a:spLocks/>
          </p:cNvSpPr>
          <p:nvPr/>
        </p:nvSpPr>
        <p:spPr bwMode="auto">
          <a:xfrm>
            <a:off x="323528" y="1196752"/>
            <a:ext cx="2304256" cy="7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4366" y="0"/>
                </a:lnTo>
                <a:lnTo>
                  <a:pt x="21599" y="10800"/>
                </a:lnTo>
                <a:lnTo>
                  <a:pt x="14366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Elektra Light Pro"/>
              <a:ea typeface="Franklin Gothic Medium" pitchFamily="34" charset="0"/>
              <a:cs typeface="Elektra Light Pro"/>
              <a:sym typeface="Franklin Gothic Medium" pitchFamily="34" charset="0"/>
            </a:endParaRPr>
          </a:p>
        </p:txBody>
      </p:sp>
      <p:sp>
        <p:nvSpPr>
          <p:cNvPr id="23" name="AutoShape 14"/>
          <p:cNvSpPr>
            <a:spLocks/>
          </p:cNvSpPr>
          <p:nvPr/>
        </p:nvSpPr>
        <p:spPr bwMode="auto">
          <a:xfrm>
            <a:off x="6732240" y="1196752"/>
            <a:ext cx="1512168" cy="792088"/>
          </a:xfrm>
          <a:custGeom>
            <a:avLst/>
            <a:gdLst>
              <a:gd name="T0" fmla="*/ 47463209 w 21600"/>
              <a:gd name="T1" fmla="*/ 4508523 h 21600"/>
              <a:gd name="T2" fmla="*/ 47463209 w 21600"/>
              <a:gd name="T3" fmla="*/ 4508523 h 21600"/>
              <a:gd name="T4" fmla="*/ 47463209 w 21600"/>
              <a:gd name="T5" fmla="*/ 4508523 h 21600"/>
              <a:gd name="T6" fmla="*/ 47463209 w 21600"/>
              <a:gd name="T7" fmla="*/ 450852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Решение</a:t>
            </a:r>
          </a:p>
          <a:p>
            <a:pPr eaLnBrk="1"/>
            <a:r>
              <a:rPr lang="ru-RU" sz="1600" dirty="0">
                <a:solidFill>
                  <a:srgbClr val="262626"/>
                </a:solidFill>
                <a:latin typeface="Elektra Light Pro"/>
                <a:cs typeface="Elektra Light Pro"/>
              </a:rPr>
              <a:t>и</a:t>
            </a:r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 анализ</a:t>
            </a:r>
            <a:endParaRPr lang="ru-RU" sz="1600" dirty="0">
              <a:solidFill>
                <a:srgbClr val="262626"/>
              </a:solidFill>
              <a:latin typeface="Elektra Light Pro"/>
              <a:cs typeface="Elektra Light Pro"/>
            </a:endParaRPr>
          </a:p>
        </p:txBody>
      </p:sp>
      <p:sp>
        <p:nvSpPr>
          <p:cNvPr id="24" name="AutoShape 16"/>
          <p:cNvSpPr>
            <a:spLocks/>
          </p:cNvSpPr>
          <p:nvPr/>
        </p:nvSpPr>
        <p:spPr bwMode="auto">
          <a:xfrm>
            <a:off x="4644008" y="1196752"/>
            <a:ext cx="1872208" cy="792088"/>
          </a:xfrm>
          <a:custGeom>
            <a:avLst/>
            <a:gdLst>
              <a:gd name="T0" fmla="*/ 24119330 w 21600"/>
              <a:gd name="T1" fmla="*/ 1607539 h 21600"/>
              <a:gd name="T2" fmla="*/ 24119330 w 21600"/>
              <a:gd name="T3" fmla="*/ 1607539 h 21600"/>
              <a:gd name="T4" fmla="*/ 24119330 w 21600"/>
              <a:gd name="T5" fmla="*/ 1607539 h 21600"/>
              <a:gd name="T6" fmla="*/ 24119330 w 21600"/>
              <a:gd name="T7" fmla="*/ 160753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</a:rPr>
              <a:t>Построение</a:t>
            </a:r>
          </a:p>
          <a:p>
            <a:pPr eaLnBrk="1"/>
            <a:r>
              <a:rPr lang="ru-RU" sz="1600" dirty="0" smtClean="0">
                <a:solidFill>
                  <a:srgbClr val="262626"/>
                </a:solidFill>
              </a:rPr>
              <a:t>сетки</a:t>
            </a:r>
            <a:endParaRPr lang="ru-RU" sz="1600" dirty="0">
              <a:solidFill>
                <a:srgbClr val="262626"/>
              </a:solidFill>
            </a:endParaRPr>
          </a:p>
        </p:txBody>
      </p:sp>
      <p:sp>
        <p:nvSpPr>
          <p:cNvPr id="25" name="AutoShape 17"/>
          <p:cNvSpPr>
            <a:spLocks/>
          </p:cNvSpPr>
          <p:nvPr/>
        </p:nvSpPr>
        <p:spPr bwMode="auto">
          <a:xfrm>
            <a:off x="2771800" y="1196752"/>
            <a:ext cx="2304256" cy="792088"/>
          </a:xfrm>
          <a:custGeom>
            <a:avLst/>
            <a:gdLst>
              <a:gd name="T0" fmla="*/ 43649165 w 21600"/>
              <a:gd name="T1" fmla="*/ 1607539 h 21600"/>
              <a:gd name="T2" fmla="*/ 43649165 w 21600"/>
              <a:gd name="T3" fmla="*/ 1607539 h 21600"/>
              <a:gd name="T4" fmla="*/ 43649165 w 21600"/>
              <a:gd name="T5" fmla="*/ 1607539 h 21600"/>
              <a:gd name="T6" fmla="*/ 43649165 w 21600"/>
              <a:gd name="T7" fmla="*/ 160753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Граничные </a:t>
            </a:r>
          </a:p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условия</a:t>
            </a:r>
            <a:endParaRPr lang="ru-RU" sz="1600" dirty="0">
              <a:solidFill>
                <a:srgbClr val="262626"/>
              </a:solidFill>
              <a:latin typeface="Elektra Light Pro"/>
              <a:cs typeface="Elektra Light Pro"/>
            </a:endParaRPr>
          </a:p>
        </p:txBody>
      </p:sp>
      <p:sp>
        <p:nvSpPr>
          <p:cNvPr id="26" name="AutoShape 18"/>
          <p:cNvSpPr>
            <a:spLocks/>
          </p:cNvSpPr>
          <p:nvPr/>
        </p:nvSpPr>
        <p:spPr bwMode="auto">
          <a:xfrm>
            <a:off x="467544" y="1196752"/>
            <a:ext cx="1332148" cy="792088"/>
          </a:xfrm>
          <a:custGeom>
            <a:avLst/>
            <a:gdLst>
              <a:gd name="T0" fmla="*/ 73570378 w 21600"/>
              <a:gd name="T1" fmla="*/ 1607539 h 21600"/>
              <a:gd name="T2" fmla="*/ 73570378 w 21600"/>
              <a:gd name="T3" fmla="*/ 1607539 h 21600"/>
              <a:gd name="T4" fmla="*/ 73570378 w 21600"/>
              <a:gd name="T5" fmla="*/ 1607539 h 21600"/>
              <a:gd name="T6" fmla="*/ 73570378 w 21600"/>
              <a:gd name="T7" fmla="*/ 160753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Построение</a:t>
            </a:r>
          </a:p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геометрии</a:t>
            </a:r>
            <a:endParaRPr lang="ru-RU" sz="1600" dirty="0">
              <a:solidFill>
                <a:srgbClr val="262626"/>
              </a:solidFill>
              <a:latin typeface="Elektra Light Pro"/>
              <a:cs typeface="Elektra Light Pro"/>
            </a:endParaRPr>
          </a:p>
        </p:txBody>
      </p: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316548" y="2074365"/>
            <a:ext cx="8648065" cy="346523"/>
            <a:chOff x="0" y="0"/>
            <a:chExt cx="2598068" cy="489362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8" name="AutoShape 7"/>
            <p:cNvSpPr>
              <a:spLocks/>
            </p:cNvSpPr>
            <p:nvPr/>
          </p:nvSpPr>
          <p:spPr bwMode="auto">
            <a:xfrm>
              <a:off x="0" y="0"/>
              <a:ext cx="2598068" cy="489362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endParaRPr lang="ru-RU" sz="1800">
                <a:solidFill>
                  <a:schemeClr val="accent1">
                    <a:lumMod val="75000"/>
                  </a:schemeClr>
                </a:solidFill>
                <a:latin typeface="Franklin Gothic Medium" charset="0"/>
                <a:ea typeface="+mn-ea"/>
                <a:cs typeface="Franklin Gothic Medium" charset="0"/>
                <a:sym typeface="Franklin Gothic Medium" charset="0"/>
              </a:endParaRPr>
            </a:p>
          </p:txBody>
        </p:sp>
        <p:sp>
          <p:nvSpPr>
            <p:cNvPr id="27" name="AutoShape 8"/>
            <p:cNvSpPr>
              <a:spLocks/>
            </p:cNvSpPr>
            <p:nvPr/>
          </p:nvSpPr>
          <p:spPr bwMode="auto">
            <a:xfrm>
              <a:off x="23820" y="45928"/>
              <a:ext cx="2550426" cy="3975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1">
                <a:defRPr/>
              </a:pPr>
              <a:r>
                <a:rPr lang="ru-RU" sz="1600" dirty="0" smtClean="0">
                  <a:solidFill>
                    <a:schemeClr val="tx1"/>
                  </a:solidFill>
                  <a:latin typeface="Elektra Light Pro"/>
                  <a:ea typeface="+mn-ea"/>
                  <a:cs typeface="Elektra Light Pro"/>
                </a:rPr>
                <a:t>Полная информация о распределении параметров в рассматриваемом объёме</a:t>
              </a:r>
              <a:endParaRPr lang="ru-RU" sz="1600" dirty="0">
                <a:solidFill>
                  <a:schemeClr val="tx1"/>
                </a:solidFill>
                <a:latin typeface="Elektra Light Pro"/>
                <a:ea typeface="+mn-ea"/>
                <a:cs typeface="Elektra Light Pro"/>
              </a:endParaRPr>
            </a:p>
          </p:txBody>
        </p:sp>
      </p:grpSp>
      <p:pic>
        <p:nvPicPr>
          <p:cNvPr id="28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975"/>
            <a:ext cx="238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80975"/>
            <a:ext cx="21542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401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" y="2350800"/>
            <a:ext cx="9138782" cy="473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WORK\!!! 4 elements\зк\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021390"/>
            <a:ext cx="90360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9" name="AutoShape 3"/>
          <p:cNvSpPr>
            <a:spLocks/>
          </p:cNvSpPr>
          <p:nvPr/>
        </p:nvSpPr>
        <p:spPr bwMode="auto">
          <a:xfrm>
            <a:off x="5580112" y="1196752"/>
            <a:ext cx="2808312" cy="7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5385" y="0"/>
                </a:lnTo>
                <a:lnTo>
                  <a:pt x="21600" y="10800"/>
                </a:lnTo>
                <a:lnTo>
                  <a:pt x="15385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95B3D7"/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  <a:latin typeface="Franklin Gothic Medium" pitchFamily="34" charset="0"/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</p:txBody>
      </p:sp>
      <p:sp>
        <p:nvSpPr>
          <p:cNvPr id="20" name="AutoShape 5"/>
          <p:cNvSpPr>
            <a:spLocks/>
          </p:cNvSpPr>
          <p:nvPr/>
        </p:nvSpPr>
        <p:spPr bwMode="auto">
          <a:xfrm>
            <a:off x="3707904" y="1196752"/>
            <a:ext cx="2880320" cy="792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4808" y="0"/>
                </a:lnTo>
                <a:lnTo>
                  <a:pt x="21599" y="10800"/>
                </a:lnTo>
                <a:lnTo>
                  <a:pt x="14808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 w="25400" cap="flat" cmpd="sng">
            <a:solidFill>
              <a:srgbClr val="40404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AutoShape 7"/>
          <p:cNvSpPr>
            <a:spLocks/>
          </p:cNvSpPr>
          <p:nvPr/>
        </p:nvSpPr>
        <p:spPr bwMode="auto">
          <a:xfrm>
            <a:off x="1799692" y="1196752"/>
            <a:ext cx="2700300" cy="7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5401" y="0"/>
                </a:lnTo>
                <a:lnTo>
                  <a:pt x="21599" y="10800"/>
                </a:lnTo>
                <a:lnTo>
                  <a:pt x="15401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  <a:latin typeface="Franklin Gothic Medium" pitchFamily="34" charset="0"/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</p:txBody>
      </p:sp>
      <p:sp>
        <p:nvSpPr>
          <p:cNvPr id="22" name="AutoShape 8"/>
          <p:cNvSpPr>
            <a:spLocks/>
          </p:cNvSpPr>
          <p:nvPr/>
        </p:nvSpPr>
        <p:spPr bwMode="auto">
          <a:xfrm>
            <a:off x="323528" y="1196752"/>
            <a:ext cx="2304256" cy="7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4366" y="0"/>
                </a:lnTo>
                <a:lnTo>
                  <a:pt x="21599" y="10800"/>
                </a:lnTo>
                <a:lnTo>
                  <a:pt x="14366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Elektra Light Pro"/>
              <a:ea typeface="Franklin Gothic Medium" pitchFamily="34" charset="0"/>
              <a:cs typeface="Elektra Light Pro"/>
              <a:sym typeface="Franklin Gothic Medium" pitchFamily="34" charset="0"/>
            </a:endParaRPr>
          </a:p>
        </p:txBody>
      </p:sp>
      <p:sp>
        <p:nvSpPr>
          <p:cNvPr id="23" name="AutoShape 14"/>
          <p:cNvSpPr>
            <a:spLocks/>
          </p:cNvSpPr>
          <p:nvPr/>
        </p:nvSpPr>
        <p:spPr bwMode="auto">
          <a:xfrm>
            <a:off x="6732240" y="1196752"/>
            <a:ext cx="1512168" cy="792088"/>
          </a:xfrm>
          <a:custGeom>
            <a:avLst/>
            <a:gdLst>
              <a:gd name="T0" fmla="*/ 47463209 w 21600"/>
              <a:gd name="T1" fmla="*/ 4508523 h 21600"/>
              <a:gd name="T2" fmla="*/ 47463209 w 21600"/>
              <a:gd name="T3" fmla="*/ 4508523 h 21600"/>
              <a:gd name="T4" fmla="*/ 47463209 w 21600"/>
              <a:gd name="T5" fmla="*/ 4508523 h 21600"/>
              <a:gd name="T6" fmla="*/ 47463209 w 21600"/>
              <a:gd name="T7" fmla="*/ 450852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Решение</a:t>
            </a:r>
          </a:p>
          <a:p>
            <a:pPr eaLnBrk="1"/>
            <a:r>
              <a:rPr lang="ru-RU" sz="1600" dirty="0">
                <a:solidFill>
                  <a:srgbClr val="262626"/>
                </a:solidFill>
                <a:latin typeface="Elektra Light Pro"/>
                <a:cs typeface="Elektra Light Pro"/>
              </a:rPr>
              <a:t>и</a:t>
            </a:r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 анализ</a:t>
            </a:r>
            <a:endParaRPr lang="ru-RU" sz="1600" dirty="0">
              <a:solidFill>
                <a:srgbClr val="262626"/>
              </a:solidFill>
              <a:latin typeface="Elektra Light Pro"/>
              <a:cs typeface="Elektra Light Pro"/>
            </a:endParaRPr>
          </a:p>
        </p:txBody>
      </p:sp>
      <p:sp>
        <p:nvSpPr>
          <p:cNvPr id="24" name="AutoShape 16"/>
          <p:cNvSpPr>
            <a:spLocks/>
          </p:cNvSpPr>
          <p:nvPr/>
        </p:nvSpPr>
        <p:spPr bwMode="auto">
          <a:xfrm>
            <a:off x="4644008" y="1196752"/>
            <a:ext cx="1872208" cy="792088"/>
          </a:xfrm>
          <a:custGeom>
            <a:avLst/>
            <a:gdLst>
              <a:gd name="T0" fmla="*/ 24119330 w 21600"/>
              <a:gd name="T1" fmla="*/ 1607539 h 21600"/>
              <a:gd name="T2" fmla="*/ 24119330 w 21600"/>
              <a:gd name="T3" fmla="*/ 1607539 h 21600"/>
              <a:gd name="T4" fmla="*/ 24119330 w 21600"/>
              <a:gd name="T5" fmla="*/ 1607539 h 21600"/>
              <a:gd name="T6" fmla="*/ 24119330 w 21600"/>
              <a:gd name="T7" fmla="*/ 160753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</a:rPr>
              <a:t>Построение</a:t>
            </a:r>
          </a:p>
          <a:p>
            <a:pPr eaLnBrk="1"/>
            <a:r>
              <a:rPr lang="ru-RU" sz="1600" dirty="0" smtClean="0">
                <a:solidFill>
                  <a:srgbClr val="262626"/>
                </a:solidFill>
              </a:rPr>
              <a:t>сетки</a:t>
            </a:r>
            <a:endParaRPr lang="ru-RU" sz="1600" dirty="0">
              <a:solidFill>
                <a:srgbClr val="262626"/>
              </a:solidFill>
            </a:endParaRPr>
          </a:p>
        </p:txBody>
      </p:sp>
      <p:sp>
        <p:nvSpPr>
          <p:cNvPr id="25" name="AutoShape 17"/>
          <p:cNvSpPr>
            <a:spLocks/>
          </p:cNvSpPr>
          <p:nvPr/>
        </p:nvSpPr>
        <p:spPr bwMode="auto">
          <a:xfrm>
            <a:off x="2771800" y="1196752"/>
            <a:ext cx="2304256" cy="792088"/>
          </a:xfrm>
          <a:custGeom>
            <a:avLst/>
            <a:gdLst>
              <a:gd name="T0" fmla="*/ 43649165 w 21600"/>
              <a:gd name="T1" fmla="*/ 1607539 h 21600"/>
              <a:gd name="T2" fmla="*/ 43649165 w 21600"/>
              <a:gd name="T3" fmla="*/ 1607539 h 21600"/>
              <a:gd name="T4" fmla="*/ 43649165 w 21600"/>
              <a:gd name="T5" fmla="*/ 1607539 h 21600"/>
              <a:gd name="T6" fmla="*/ 43649165 w 21600"/>
              <a:gd name="T7" fmla="*/ 160753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Граничные </a:t>
            </a:r>
          </a:p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условия</a:t>
            </a:r>
            <a:endParaRPr lang="ru-RU" sz="1600" dirty="0">
              <a:solidFill>
                <a:srgbClr val="262626"/>
              </a:solidFill>
              <a:latin typeface="Elektra Light Pro"/>
              <a:cs typeface="Elektra Light Pro"/>
            </a:endParaRPr>
          </a:p>
        </p:txBody>
      </p:sp>
      <p:sp>
        <p:nvSpPr>
          <p:cNvPr id="26" name="AutoShape 18"/>
          <p:cNvSpPr>
            <a:spLocks/>
          </p:cNvSpPr>
          <p:nvPr/>
        </p:nvSpPr>
        <p:spPr bwMode="auto">
          <a:xfrm>
            <a:off x="467544" y="1196752"/>
            <a:ext cx="1332148" cy="792088"/>
          </a:xfrm>
          <a:custGeom>
            <a:avLst/>
            <a:gdLst>
              <a:gd name="T0" fmla="*/ 73570378 w 21600"/>
              <a:gd name="T1" fmla="*/ 1607539 h 21600"/>
              <a:gd name="T2" fmla="*/ 73570378 w 21600"/>
              <a:gd name="T3" fmla="*/ 1607539 h 21600"/>
              <a:gd name="T4" fmla="*/ 73570378 w 21600"/>
              <a:gd name="T5" fmla="*/ 1607539 h 21600"/>
              <a:gd name="T6" fmla="*/ 73570378 w 21600"/>
              <a:gd name="T7" fmla="*/ 160753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Построение</a:t>
            </a:r>
          </a:p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геометрии</a:t>
            </a:r>
            <a:endParaRPr lang="ru-RU" sz="1600" dirty="0">
              <a:solidFill>
                <a:srgbClr val="262626"/>
              </a:solidFill>
              <a:latin typeface="Elektra Light Pro"/>
              <a:cs typeface="Elektra Light Pro"/>
            </a:endParaRPr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316548" y="2074365"/>
            <a:ext cx="8648065" cy="346523"/>
            <a:chOff x="0" y="0"/>
            <a:chExt cx="2598068" cy="489362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AutoShape 7"/>
            <p:cNvSpPr>
              <a:spLocks/>
            </p:cNvSpPr>
            <p:nvPr/>
          </p:nvSpPr>
          <p:spPr bwMode="auto">
            <a:xfrm>
              <a:off x="0" y="0"/>
              <a:ext cx="2598068" cy="489362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endParaRPr lang="ru-RU" sz="1800">
                <a:solidFill>
                  <a:schemeClr val="accent1">
                    <a:lumMod val="75000"/>
                  </a:schemeClr>
                </a:solidFill>
                <a:latin typeface="Franklin Gothic Medium" charset="0"/>
                <a:ea typeface="+mn-ea"/>
                <a:cs typeface="Franklin Gothic Medium" charset="0"/>
                <a:sym typeface="Franklin Gothic Medium" charset="0"/>
              </a:endParaRPr>
            </a:p>
          </p:txBody>
        </p:sp>
        <p:sp>
          <p:nvSpPr>
            <p:cNvPr id="16" name="AutoShape 8"/>
            <p:cNvSpPr>
              <a:spLocks/>
            </p:cNvSpPr>
            <p:nvPr/>
          </p:nvSpPr>
          <p:spPr bwMode="auto">
            <a:xfrm>
              <a:off x="23820" y="45928"/>
              <a:ext cx="2550426" cy="3975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1">
                <a:defRPr/>
              </a:pPr>
              <a:r>
                <a:rPr lang="ru-RU" sz="1600" dirty="0" smtClean="0">
                  <a:solidFill>
                    <a:schemeClr val="tx1"/>
                  </a:solidFill>
                  <a:latin typeface="Elektra Light Pro"/>
                  <a:ea typeface="+mn-ea"/>
                  <a:cs typeface="Elektra Light Pro"/>
                </a:rPr>
                <a:t>Полная информация о распределении параметров в рассматриваемом объёме</a:t>
              </a:r>
              <a:endParaRPr lang="ru-RU" sz="1600" dirty="0">
                <a:solidFill>
                  <a:schemeClr val="tx1"/>
                </a:solidFill>
                <a:latin typeface="Elektra Light Pro"/>
                <a:ea typeface="+mn-ea"/>
                <a:cs typeface="Elektra Light Pro"/>
              </a:endParaRPr>
            </a:p>
          </p:txBody>
        </p:sp>
      </p:grpSp>
      <p:pic>
        <p:nvPicPr>
          <p:cNvPr id="17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975"/>
            <a:ext cx="238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80975"/>
            <a:ext cx="21542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1900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E:\WORK\!!! 4 elements\зк\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021390"/>
            <a:ext cx="90360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464087" y="1498301"/>
            <a:ext cx="3819881" cy="490539"/>
            <a:chOff x="0" y="0"/>
            <a:chExt cx="2598068" cy="489362"/>
          </a:xfrm>
          <a:solidFill>
            <a:schemeClr val="bg1">
              <a:lumMod val="95000"/>
            </a:schemeClr>
          </a:solidFill>
        </p:grpSpPr>
        <p:sp>
          <p:nvSpPr>
            <p:cNvPr id="15" name="AutoShape 7"/>
            <p:cNvSpPr>
              <a:spLocks/>
            </p:cNvSpPr>
            <p:nvPr/>
          </p:nvSpPr>
          <p:spPr bwMode="auto">
            <a:xfrm>
              <a:off x="0" y="0"/>
              <a:ext cx="2598068" cy="489362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endParaRPr lang="ru-RU" sz="1800">
                <a:solidFill>
                  <a:schemeClr val="accent1">
                    <a:lumMod val="75000"/>
                  </a:schemeClr>
                </a:solidFill>
                <a:latin typeface="Franklin Gothic Medium" charset="0"/>
                <a:ea typeface="+mn-ea"/>
                <a:cs typeface="Franklin Gothic Medium" charset="0"/>
                <a:sym typeface="Franklin Gothic Medium" charset="0"/>
              </a:endParaRPr>
            </a:p>
          </p:txBody>
        </p:sp>
        <p:sp>
          <p:nvSpPr>
            <p:cNvPr id="16" name="AutoShape 8"/>
            <p:cNvSpPr>
              <a:spLocks/>
            </p:cNvSpPr>
            <p:nvPr/>
          </p:nvSpPr>
          <p:spPr bwMode="auto">
            <a:xfrm>
              <a:off x="23820" y="45928"/>
              <a:ext cx="2550426" cy="3975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r>
                <a:rPr lang="ru-RU" sz="1800" dirty="0" smtClean="0">
                  <a:solidFill>
                    <a:schemeClr val="accent1">
                      <a:lumMod val="75000"/>
                    </a:schemeClr>
                  </a:solidFill>
                  <a:latin typeface="Elektra Light Pro"/>
                  <a:ea typeface="+mn-ea"/>
                  <a:cs typeface="Elektra Light Pro"/>
                </a:rPr>
                <a:t>Первоначальное решение</a:t>
              </a:r>
              <a:endParaRPr lang="ru-RU" sz="2000" dirty="0">
                <a:solidFill>
                  <a:schemeClr val="accent1">
                    <a:lumMod val="75000"/>
                  </a:schemeClr>
                </a:solidFill>
                <a:latin typeface="Elektra Light Pro"/>
                <a:ea typeface="+mn-ea"/>
                <a:cs typeface="Elektra Light Pro"/>
              </a:endParaRPr>
            </a:p>
          </p:txBody>
        </p:sp>
      </p:grp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5004048" y="1498301"/>
            <a:ext cx="3819881" cy="490539"/>
            <a:chOff x="0" y="0"/>
            <a:chExt cx="2598068" cy="489362"/>
          </a:xfrm>
          <a:solidFill>
            <a:schemeClr val="bg1">
              <a:lumMod val="95000"/>
            </a:schemeClr>
          </a:solidFill>
        </p:grpSpPr>
        <p:sp>
          <p:nvSpPr>
            <p:cNvPr id="18" name="AutoShape 7"/>
            <p:cNvSpPr>
              <a:spLocks/>
            </p:cNvSpPr>
            <p:nvPr/>
          </p:nvSpPr>
          <p:spPr bwMode="auto">
            <a:xfrm>
              <a:off x="0" y="0"/>
              <a:ext cx="2598068" cy="489362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endParaRPr lang="ru-RU" sz="1800">
                <a:solidFill>
                  <a:schemeClr val="accent1">
                    <a:lumMod val="75000"/>
                  </a:schemeClr>
                </a:solidFill>
                <a:latin typeface="Franklin Gothic Medium" charset="0"/>
                <a:ea typeface="+mn-ea"/>
                <a:cs typeface="Franklin Gothic Medium" charset="0"/>
                <a:sym typeface="Franklin Gothic Medium" charset="0"/>
              </a:endParaRPr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23820" y="45928"/>
              <a:ext cx="2550426" cy="3975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r>
                <a:rPr lang="ru-RU" sz="1800" dirty="0" smtClean="0">
                  <a:solidFill>
                    <a:schemeClr val="accent1">
                      <a:lumMod val="75000"/>
                    </a:schemeClr>
                  </a:solidFill>
                  <a:latin typeface="Elektra Light Pro"/>
                  <a:ea typeface="+mn-ea"/>
                  <a:cs typeface="Elektra Light Pro"/>
                </a:rPr>
                <a:t>Оптимизированное решение</a:t>
              </a:r>
              <a:endParaRPr lang="ru-RU" sz="2000" dirty="0">
                <a:solidFill>
                  <a:schemeClr val="accent1">
                    <a:lumMod val="75000"/>
                  </a:schemeClr>
                </a:solidFill>
                <a:latin typeface="Elektra Light Pro"/>
                <a:ea typeface="+mn-ea"/>
                <a:cs typeface="Elektra Light Pro"/>
              </a:endParaRPr>
            </a:p>
          </p:txBody>
        </p:sp>
      </p:grpSp>
      <p:pic>
        <p:nvPicPr>
          <p:cNvPr id="20" name="Изображение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" y="2148546"/>
            <a:ext cx="4649542" cy="2855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Изображение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149200"/>
            <a:ext cx="2232248" cy="1178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Изображение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896" y="3431423"/>
            <a:ext cx="4126544" cy="2508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975"/>
            <a:ext cx="238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80975"/>
            <a:ext cx="21542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0" y="764704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88900" defTabSz="685800" eaLnBrk="1" hangingPunct="1">
              <a:lnSpc>
                <a:spcPct val="80000"/>
              </a:lnSpc>
            </a:pPr>
            <a:r>
              <a:rPr kumimoji="0" lang="ru-RU" sz="2800" dirty="0" smtClean="0">
                <a:solidFill>
                  <a:srgbClr val="376092"/>
                </a:solidFill>
                <a:latin typeface="Elektra Light Pro"/>
                <a:cs typeface="Elektra Light Pro"/>
              </a:rPr>
              <a:t>Пример оптимизации</a:t>
            </a:r>
            <a:endParaRPr kumimoji="0" lang="ru-RU" sz="1600" b="1" dirty="0">
              <a:solidFill>
                <a:srgbClr val="376092"/>
              </a:solidFill>
              <a:latin typeface="Elektra Light Pro"/>
              <a:cs typeface="Elektra Light Pro"/>
            </a:endParaRPr>
          </a:p>
        </p:txBody>
      </p:sp>
    </p:spTree>
    <p:extLst>
      <p:ext uri="{BB962C8B-B14F-4D97-AF65-F5344CB8AC3E}">
        <p14:creationId xmlns:p14="http://schemas.microsoft.com/office/powerpoint/2010/main" val="41180142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/>
          </p:cNvSpPr>
          <p:nvPr/>
        </p:nvSpPr>
        <p:spPr bwMode="auto">
          <a:xfrm>
            <a:off x="1528763" y="2703513"/>
            <a:ext cx="6084887" cy="725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4999" tIns="44999" rIns="44999" bIns="44999"/>
          <a:lstStyle/>
          <a:p>
            <a:pPr algn="ctr" defTabSz="914400">
              <a:defRPr/>
            </a:pPr>
            <a:r>
              <a:rPr lang="ru-RU" sz="4200" dirty="0">
                <a:solidFill>
                  <a:schemeClr val="accent1">
                    <a:lumMod val="75000"/>
                  </a:schemeClr>
                </a:solidFill>
                <a:latin typeface="+mj-lt"/>
                <a:sym typeface="Helvetica" charset="0"/>
              </a:rPr>
              <a:t>Спасибо за внимание!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+mj-lt"/>
              <a:sym typeface="Helvetica" charset="0"/>
            </a:endParaRPr>
          </a:p>
        </p:txBody>
      </p:sp>
      <p:pic>
        <p:nvPicPr>
          <p:cNvPr id="34820" name="Picture 4" descr="E:\WORK\!!! 4 elements\зк\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4941888"/>
            <a:ext cx="9145587" cy="219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AutoShape 5"/>
          <p:cNvSpPr>
            <a:spLocks/>
          </p:cNvSpPr>
          <p:nvPr/>
        </p:nvSpPr>
        <p:spPr bwMode="auto">
          <a:xfrm>
            <a:off x="6011863" y="4051300"/>
            <a:ext cx="2754312" cy="8905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pPr>
              <a:lnSpc>
                <a:spcPct val="93000"/>
              </a:lnSpc>
              <a:defRPr/>
            </a:pPr>
            <a:r>
              <a:rPr lang="ru-RU" sz="1800" dirty="0">
                <a:solidFill>
                  <a:srgbClr val="595959"/>
                </a:solidFill>
                <a:latin typeface="+mj-lt"/>
                <a:sym typeface="Helvetica" charset="0"/>
              </a:rPr>
              <a:t>Тел.: +7-495-268-06-92;</a:t>
            </a:r>
            <a:endParaRPr lang="ru-RU" sz="1800" b="0" dirty="0">
              <a:solidFill>
                <a:srgbClr val="595959"/>
              </a:solidFill>
              <a:latin typeface="+mj-lt"/>
              <a:sym typeface="Trebuchet MS" pitchFamily="34" charset="0"/>
            </a:endParaRPr>
          </a:p>
          <a:p>
            <a:pPr>
              <a:lnSpc>
                <a:spcPct val="93000"/>
              </a:lnSpc>
              <a:defRPr/>
            </a:pPr>
            <a:r>
              <a:rPr lang="ru-RU" sz="1800" dirty="0">
                <a:solidFill>
                  <a:srgbClr val="595959"/>
                </a:solidFill>
                <a:latin typeface="+mj-lt"/>
                <a:sym typeface="Helvetica" charset="0"/>
              </a:rPr>
              <a:t>Моб.: +</a:t>
            </a:r>
            <a:r>
              <a:rPr lang="ru-RU" sz="1800" dirty="0" smtClean="0">
                <a:solidFill>
                  <a:srgbClr val="595959"/>
                </a:solidFill>
                <a:latin typeface="+mj-lt"/>
                <a:sym typeface="Helvetica" charset="0"/>
              </a:rPr>
              <a:t>7-963-977-38-43;</a:t>
            </a:r>
            <a:endParaRPr lang="ru-RU" sz="1800" b="0" dirty="0">
              <a:solidFill>
                <a:srgbClr val="595959"/>
              </a:solidFill>
              <a:latin typeface="+mj-lt"/>
              <a:sym typeface="Trebuchet MS" pitchFamily="34" charset="0"/>
            </a:endParaRPr>
          </a:p>
          <a:p>
            <a:pPr>
              <a:lnSpc>
                <a:spcPct val="93000"/>
              </a:lnSpc>
              <a:defRPr/>
            </a:pPr>
            <a:r>
              <a:rPr lang="ru-RU" sz="1800" dirty="0">
                <a:solidFill>
                  <a:srgbClr val="595959"/>
                </a:solidFill>
                <a:latin typeface="+mj-lt"/>
                <a:sym typeface="Helvetica" charset="0"/>
              </a:rPr>
              <a:t>E-mail: </a:t>
            </a:r>
            <a:r>
              <a:rPr lang="en-US" sz="1800" u="sng" dirty="0" err="1" smtClean="0">
                <a:solidFill>
                  <a:srgbClr val="1326DD"/>
                </a:solidFill>
                <a:latin typeface="+mj-lt"/>
                <a:sym typeface="Helvetica" charset="0"/>
              </a:rPr>
              <a:t>svanpilov</a:t>
            </a:r>
            <a:r>
              <a:rPr lang="fr-CA" sz="1800" u="sng" dirty="0" smtClean="0">
                <a:solidFill>
                  <a:srgbClr val="1326DD"/>
                </a:solidFill>
                <a:latin typeface="+mj-lt"/>
                <a:sym typeface="Helvetica" charset="0"/>
              </a:rPr>
              <a:t>@</a:t>
            </a:r>
            <a:r>
              <a:rPr lang="ru-RU" sz="1800" u="sng" dirty="0">
                <a:solidFill>
                  <a:srgbClr val="1326DD"/>
                </a:solidFill>
                <a:latin typeface="+mj-lt"/>
                <a:sym typeface="Helvetica" charset="0"/>
                <a:hlinkClick r:id="rId3"/>
              </a:rPr>
              <a:t>4els.ru</a:t>
            </a:r>
            <a:endParaRPr lang="ru-RU" u="sng" dirty="0">
              <a:solidFill>
                <a:srgbClr val="1326DD"/>
              </a:solidFill>
              <a:latin typeface="+mj-lt"/>
              <a:sym typeface="Helvetica" charset="0"/>
            </a:endParaRPr>
          </a:p>
        </p:txBody>
      </p:sp>
      <p:sp>
        <p:nvSpPr>
          <p:cNvPr id="7" name="AutoShape 3"/>
          <p:cNvSpPr>
            <a:spLocks/>
          </p:cNvSpPr>
          <p:nvPr/>
        </p:nvSpPr>
        <p:spPr bwMode="auto">
          <a:xfrm>
            <a:off x="323850" y="4062413"/>
            <a:ext cx="3867150" cy="161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93000"/>
              </a:lnSpc>
              <a:defRPr/>
            </a:pPr>
            <a:r>
              <a:rPr lang="ru-RU" sz="1900" dirty="0" smtClean="0">
                <a:solidFill>
                  <a:srgbClr val="5A5A5A"/>
                </a:solidFill>
                <a:latin typeface="+mj-lt"/>
                <a:sym typeface="Helvetica" charset="0"/>
              </a:rPr>
              <a:t>Сергей Анпилов</a:t>
            </a:r>
            <a:endParaRPr lang="ru-RU" sz="1900" b="0" dirty="0">
              <a:solidFill>
                <a:srgbClr val="5A5A5A"/>
              </a:solidFill>
              <a:latin typeface="+mj-lt"/>
              <a:sym typeface="Trebuchet MS" pitchFamily="34" charset="0"/>
            </a:endParaRPr>
          </a:p>
          <a:p>
            <a:pPr>
              <a:lnSpc>
                <a:spcPct val="93000"/>
              </a:lnSpc>
              <a:defRPr/>
            </a:pPr>
            <a:r>
              <a:rPr lang="en-US" sz="1900" dirty="0" smtClean="0">
                <a:solidFill>
                  <a:srgbClr val="5A5A5A"/>
                </a:solidFill>
                <a:latin typeface="+mj-lt"/>
                <a:sym typeface="Helvetica" charset="0"/>
              </a:rPr>
              <a:t>CFD-</a:t>
            </a:r>
            <a:r>
              <a:rPr lang="ru-RU" sz="1900" dirty="0" smtClean="0">
                <a:solidFill>
                  <a:srgbClr val="5A5A5A"/>
                </a:solidFill>
                <a:latin typeface="+mj-lt"/>
                <a:sym typeface="Helvetica" charset="0"/>
              </a:rPr>
              <a:t>Инженер</a:t>
            </a:r>
            <a:endParaRPr lang="ru-RU" sz="1900" dirty="0">
              <a:solidFill>
                <a:srgbClr val="5A5A5A"/>
              </a:solidFill>
              <a:latin typeface="+mj-lt"/>
              <a:sym typeface="Helvetica" charset="0"/>
            </a:endParaRPr>
          </a:p>
          <a:p>
            <a:pPr>
              <a:lnSpc>
                <a:spcPct val="93000"/>
              </a:lnSpc>
              <a:defRPr/>
            </a:pPr>
            <a:r>
              <a:rPr lang="ru-RU" sz="1900" b="0" dirty="0">
                <a:solidFill>
                  <a:srgbClr val="5A5A5A"/>
                </a:solidFill>
                <a:latin typeface="+mj-lt"/>
                <a:sym typeface="Trebuchet MS" pitchFamily="34" charset="0"/>
              </a:rPr>
              <a:t>ГК «Четыре </a:t>
            </a:r>
            <a:r>
              <a:rPr lang="ru-RU" sz="1900" b="0" dirty="0">
                <a:solidFill>
                  <a:srgbClr val="5A5A5A"/>
                </a:solidFill>
                <a:latin typeface="+mj-lt"/>
                <a:sym typeface="Trebuchet MS" pitchFamily="34" charset="0"/>
              </a:rPr>
              <a:t>стихии»</a:t>
            </a:r>
          </a:p>
        </p:txBody>
      </p:sp>
      <p:pic>
        <p:nvPicPr>
          <p:cNvPr id="34822" name="Picture 6" descr="C:\Users\JHN\Downloads\Лого 4e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269875"/>
            <a:ext cx="1701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712788"/>
            <a:ext cx="283845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187450" y="2149475"/>
            <a:ext cx="6913563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9179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E:\WORK\!!! 4 elements\зк\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021390"/>
            <a:ext cx="90360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179512" y="1998318"/>
            <a:ext cx="4306193" cy="490539"/>
            <a:chOff x="0" y="0"/>
            <a:chExt cx="2598068" cy="489362"/>
          </a:xfrm>
          <a:solidFill>
            <a:schemeClr val="bg1">
              <a:lumMod val="95000"/>
            </a:schemeClr>
          </a:solidFill>
        </p:grpSpPr>
        <p:sp>
          <p:nvSpPr>
            <p:cNvPr id="16" name="AutoShape 7"/>
            <p:cNvSpPr>
              <a:spLocks/>
            </p:cNvSpPr>
            <p:nvPr/>
          </p:nvSpPr>
          <p:spPr bwMode="auto">
            <a:xfrm>
              <a:off x="0" y="0"/>
              <a:ext cx="2598068" cy="489362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endParaRPr lang="ru-RU" sz="1800">
                <a:solidFill>
                  <a:schemeClr val="accent1">
                    <a:lumMod val="75000"/>
                  </a:schemeClr>
                </a:solidFill>
                <a:latin typeface="Franklin Gothic Medium" charset="0"/>
                <a:ea typeface="+mn-ea"/>
                <a:cs typeface="Franklin Gothic Medium" charset="0"/>
                <a:sym typeface="Franklin Gothic Medium" charset="0"/>
              </a:endParaRPr>
            </a:p>
          </p:txBody>
        </p:sp>
        <p:sp>
          <p:nvSpPr>
            <p:cNvPr id="18" name="AutoShape 8"/>
            <p:cNvSpPr>
              <a:spLocks/>
            </p:cNvSpPr>
            <p:nvPr/>
          </p:nvSpPr>
          <p:spPr bwMode="auto">
            <a:xfrm>
              <a:off x="23820" y="45928"/>
              <a:ext cx="2550426" cy="3975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r>
                <a:rPr lang="ru-RU" sz="1800" dirty="0" smtClean="0">
                  <a:solidFill>
                    <a:schemeClr val="accent1">
                      <a:lumMod val="75000"/>
                    </a:schemeClr>
                  </a:solidFill>
                  <a:latin typeface="Elektra Light Pro"/>
                  <a:ea typeface="+mn-ea"/>
                  <a:cs typeface="Elektra Light Pro"/>
                </a:rPr>
                <a:t>Распределение энергопотерь в ЦОД</a:t>
              </a:r>
              <a:endParaRPr lang="ru-RU" sz="2000" dirty="0">
                <a:solidFill>
                  <a:schemeClr val="accent1">
                    <a:lumMod val="75000"/>
                  </a:schemeClr>
                </a:solidFill>
                <a:latin typeface="Elektra Light Pro"/>
                <a:ea typeface="+mn-ea"/>
                <a:cs typeface="Elektra Light Pro"/>
              </a:endParaRPr>
            </a:p>
          </p:txBody>
        </p:sp>
      </p:grpSp>
      <p:grpSp>
        <p:nvGrpSpPr>
          <p:cNvPr id="19" name="Group 6"/>
          <p:cNvGrpSpPr>
            <a:grpSpLocks/>
          </p:cNvGrpSpPr>
          <p:nvPr/>
        </p:nvGrpSpPr>
        <p:grpSpPr bwMode="auto">
          <a:xfrm>
            <a:off x="4856574" y="1998318"/>
            <a:ext cx="4107914" cy="490539"/>
            <a:chOff x="0" y="0"/>
            <a:chExt cx="2598068" cy="489362"/>
          </a:xfrm>
          <a:solidFill>
            <a:schemeClr val="bg1">
              <a:lumMod val="95000"/>
            </a:schemeClr>
          </a:solidFill>
        </p:grpSpPr>
        <p:sp>
          <p:nvSpPr>
            <p:cNvPr id="20" name="AutoShape 7"/>
            <p:cNvSpPr>
              <a:spLocks/>
            </p:cNvSpPr>
            <p:nvPr/>
          </p:nvSpPr>
          <p:spPr bwMode="auto">
            <a:xfrm>
              <a:off x="0" y="0"/>
              <a:ext cx="2598068" cy="489362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endParaRPr lang="ru-RU" sz="1800">
                <a:solidFill>
                  <a:schemeClr val="accent1">
                    <a:lumMod val="75000"/>
                  </a:schemeClr>
                </a:solidFill>
                <a:latin typeface="Franklin Gothic Medium" charset="0"/>
                <a:ea typeface="+mn-ea"/>
                <a:cs typeface="Franklin Gothic Medium" charset="0"/>
                <a:sym typeface="Franklin Gothic Medium" charset="0"/>
              </a:endParaRPr>
            </a:p>
          </p:txBody>
        </p:sp>
        <p:sp>
          <p:nvSpPr>
            <p:cNvPr id="21" name="AutoShape 8"/>
            <p:cNvSpPr>
              <a:spLocks/>
            </p:cNvSpPr>
            <p:nvPr/>
          </p:nvSpPr>
          <p:spPr bwMode="auto">
            <a:xfrm>
              <a:off x="23820" y="45928"/>
              <a:ext cx="2550426" cy="3975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r>
                <a:rPr lang="ru-RU" sz="1800" dirty="0" smtClean="0">
                  <a:solidFill>
                    <a:schemeClr val="accent1">
                      <a:lumMod val="75000"/>
                    </a:schemeClr>
                  </a:solidFill>
                  <a:latin typeface="Elektra Light Pro"/>
                  <a:ea typeface="+mn-ea"/>
                  <a:cs typeface="Elektra Light Pro"/>
                </a:rPr>
                <a:t>Факторы, ограничивающие ЦОД</a:t>
              </a:r>
              <a:endParaRPr lang="ru-RU" sz="2000" dirty="0">
                <a:solidFill>
                  <a:schemeClr val="accent1">
                    <a:lumMod val="75000"/>
                  </a:schemeClr>
                </a:solidFill>
                <a:latin typeface="Elektra Light Pro"/>
                <a:ea typeface="+mn-ea"/>
                <a:cs typeface="Elektra Light Pro"/>
              </a:endParaRPr>
            </a:p>
          </p:txBody>
        </p:sp>
      </p:grpSp>
      <p:pic>
        <p:nvPicPr>
          <p:cNvPr id="22" name="Изображение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36" y="2704881"/>
            <a:ext cx="4070251" cy="2452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Изображение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4881"/>
            <a:ext cx="4266709" cy="2452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975"/>
            <a:ext cx="238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80975"/>
            <a:ext cx="21542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0" y="764704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88900" defTabSz="685800" eaLnBrk="1" hangingPunct="1">
              <a:lnSpc>
                <a:spcPct val="80000"/>
              </a:lnSpc>
            </a:pPr>
            <a:r>
              <a:rPr kumimoji="0" lang="ru-RU" sz="2800" dirty="0" smtClean="0">
                <a:solidFill>
                  <a:srgbClr val="376092"/>
                </a:solidFill>
                <a:latin typeface="Elektra Light Pro"/>
                <a:cs typeface="Elektra Light Pro"/>
              </a:rPr>
              <a:t>Предпосылки</a:t>
            </a:r>
            <a:endParaRPr kumimoji="0" lang="ru-RU" sz="1600" b="1" dirty="0">
              <a:solidFill>
                <a:srgbClr val="376092"/>
              </a:solidFill>
              <a:latin typeface="Elektra Light Pro"/>
              <a:cs typeface="Elektra Light Pro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E:\WORK\!!! 4 elements\зк\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021390"/>
            <a:ext cx="90360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" name="AutoShape 9"/>
          <p:cNvSpPr>
            <a:spLocks/>
          </p:cNvSpPr>
          <p:nvPr/>
        </p:nvSpPr>
        <p:spPr bwMode="auto">
          <a:xfrm>
            <a:off x="396000" y="1339200"/>
            <a:ext cx="8136135" cy="4537075"/>
          </a:xfrm>
          <a:custGeom>
            <a:avLst/>
            <a:gdLst>
              <a:gd name="T0" fmla="*/ 389820627 w 21600"/>
              <a:gd name="T1" fmla="*/ 476505882 h 21600"/>
              <a:gd name="T2" fmla="*/ 389820627 w 21600"/>
              <a:gd name="T3" fmla="*/ 476505882 h 21600"/>
              <a:gd name="T4" fmla="*/ 389820627 w 21600"/>
              <a:gd name="T5" fmla="*/ 476505882 h 21600"/>
              <a:gd name="T6" fmla="*/ 389820627 w 21600"/>
              <a:gd name="T7" fmla="*/ 47650588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9" tIns="45719" rIns="45719" bIns="45719"/>
          <a:lstStyle/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Проектирование системы кондиционирования исходя только из баланса мощности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;</a:t>
            </a:r>
            <a:endParaRPr lang="ru-RU" sz="1800" dirty="0" smtClean="0">
              <a:solidFill>
                <a:srgbClr val="404040"/>
              </a:solidFill>
              <a:latin typeface="Elektra Light Pro"/>
              <a:cs typeface="Elektra Light Pro"/>
            </a:endParaRP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Неудачный выбор геометрии </a:t>
            </a: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помещения и </a:t>
            </a: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расположени</a:t>
            </a:r>
            <a:r>
              <a:rPr lang="ru-RU" sz="1800" dirty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я</a:t>
            </a: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 </a:t>
            </a: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элементов системы кондиционирования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;</a:t>
            </a:r>
            <a:endParaRPr lang="ru-RU" sz="1800" dirty="0">
              <a:solidFill>
                <a:srgbClr val="404040"/>
              </a:solidFill>
              <a:latin typeface="Elektra Light Pro"/>
              <a:cs typeface="Elektra Light Pro"/>
              <a:sym typeface="Trebuchet MS" charset="0"/>
            </a:endParaRP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Неудачное расположение и количество перфорированных плиток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;</a:t>
            </a:r>
            <a:endParaRPr lang="ru-RU" sz="1800" dirty="0">
              <a:solidFill>
                <a:srgbClr val="404040"/>
              </a:solidFill>
              <a:latin typeface="Elektra Light Pro"/>
              <a:cs typeface="Elektra Light Pro"/>
              <a:sym typeface="Trebuchet MS" charset="0"/>
            </a:endParaRP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chemeClr val="tx1"/>
                </a:solidFill>
                <a:latin typeface="Elektra Light Pro"/>
                <a:cs typeface="Elektra Light Pro"/>
                <a:sym typeface="Trebuchet MS" charset="0"/>
              </a:rPr>
              <a:t>Пренебрежение правиласм установки и распределения оборудования в стойках</a:t>
            </a:r>
            <a:r>
              <a:rPr lang="en-US" sz="1800" dirty="0" smtClean="0">
                <a:solidFill>
                  <a:schemeClr val="tx1"/>
                </a:solidFill>
                <a:latin typeface="Elektra Light Pro"/>
                <a:cs typeface="Elektra Light Pro"/>
                <a:sym typeface="Trebuchet MS" charset="0"/>
              </a:rPr>
              <a:t>;</a:t>
            </a:r>
            <a:endParaRPr lang="ru-RU" sz="1800" dirty="0" smtClean="0">
              <a:solidFill>
                <a:schemeClr val="tx1"/>
              </a:solidFill>
              <a:latin typeface="Elektra Light Pro"/>
              <a:cs typeface="Elektra Light Pro"/>
              <a:sym typeface="Trebuchet MS" charset="0"/>
            </a:endParaRP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chemeClr val="tx1"/>
                </a:solidFill>
                <a:latin typeface="Elektra Light Pro"/>
                <a:cs typeface="Elektra Light Pro"/>
                <a:sym typeface="Trebuchet MS" charset="0"/>
              </a:rPr>
              <a:t>Неправильное размещение высоконагруженных стоек</a:t>
            </a:r>
            <a:r>
              <a:rPr lang="en-US" sz="1800" dirty="0" smtClean="0">
                <a:solidFill>
                  <a:schemeClr val="tx1"/>
                </a:solidFill>
                <a:latin typeface="Elektra Light Pro"/>
                <a:cs typeface="Elektra Light Pro"/>
                <a:sym typeface="Trebuchet MS" charset="0"/>
              </a:rPr>
              <a:t>;</a:t>
            </a: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chemeClr val="tx1"/>
                </a:solidFill>
                <a:latin typeface="Elektra Light Pro"/>
                <a:cs typeface="Elektra Light Pro"/>
                <a:sym typeface="Trebuchet MS" charset="0"/>
              </a:rPr>
              <a:t>Игнорирование </a:t>
            </a:r>
            <a:r>
              <a:rPr lang="ru-RU" sz="1800" dirty="0">
                <a:solidFill>
                  <a:schemeClr val="tx1"/>
                </a:solidFill>
                <a:latin typeface="Elektra Light Pro"/>
                <a:cs typeface="Elektra Light Pro"/>
                <a:sym typeface="Trebuchet MS" charset="0"/>
              </a:rPr>
              <a:t>вклада в картину распределения воздушных потоков лоточных конструкций и других инженерных </a:t>
            </a:r>
            <a:r>
              <a:rPr lang="ru-RU" sz="1800" dirty="0" smtClean="0">
                <a:solidFill>
                  <a:schemeClr val="tx1"/>
                </a:solidFill>
                <a:latin typeface="Elektra Light Pro"/>
                <a:cs typeface="Elektra Light Pro"/>
                <a:sym typeface="Trebuchet MS" charset="0"/>
              </a:rPr>
              <a:t>объектов</a:t>
            </a:r>
            <a:r>
              <a:rPr lang="en-US" sz="1800" dirty="0" smtClean="0">
                <a:solidFill>
                  <a:schemeClr val="tx1"/>
                </a:solidFill>
                <a:latin typeface="Elektra Light Pro"/>
                <a:cs typeface="Elektra Light Pro"/>
                <a:sym typeface="Trebuchet MS" charset="0"/>
              </a:rPr>
              <a:t>;</a:t>
            </a: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chemeClr val="tx1"/>
                </a:solidFill>
                <a:latin typeface="Elektra Light Pro"/>
                <a:cs typeface="Elektra Light Pro"/>
                <a:sym typeface="Trebuchet MS" charset="0"/>
              </a:rPr>
              <a:t>Игнорирование </a:t>
            </a:r>
            <a:r>
              <a:rPr lang="ru-RU" sz="1800" dirty="0">
                <a:solidFill>
                  <a:schemeClr val="tx1"/>
                </a:solidFill>
                <a:latin typeface="Elektra Light Pro"/>
                <a:cs typeface="Elektra Light Pro"/>
                <a:sym typeface="Trebuchet MS" charset="0"/>
              </a:rPr>
              <a:t>распространённых негативных явления: эжекция и пр.</a:t>
            </a:r>
            <a:endParaRPr lang="en-US" sz="1800" dirty="0" smtClean="0">
              <a:solidFill>
                <a:schemeClr val="tx1"/>
              </a:solidFill>
              <a:latin typeface="Elektra Light Pro"/>
              <a:cs typeface="Elektra Light Pro"/>
              <a:sym typeface="Trebuchet MS" charset="0"/>
            </a:endParaRP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endParaRPr lang="ru-RU" sz="1800" dirty="0">
              <a:solidFill>
                <a:srgbClr val="FF0000"/>
              </a:solidFill>
              <a:latin typeface="Elektra Light Pro"/>
              <a:cs typeface="Elektra Light Pro"/>
              <a:sym typeface="Trebuchet MS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764704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88900" defTabSz="685800" eaLnBrk="1" hangingPunct="1">
              <a:lnSpc>
                <a:spcPct val="80000"/>
              </a:lnSpc>
            </a:pPr>
            <a:r>
              <a:rPr kumimoji="0" lang="ru-RU" sz="2800" b="1" dirty="0" smtClean="0">
                <a:solidFill>
                  <a:srgbClr val="376092"/>
                </a:solidFill>
                <a:latin typeface="Elektra Light Pro"/>
                <a:cs typeface="Elektra Light Pro"/>
              </a:rPr>
              <a:t>Распространённые ошибки</a:t>
            </a:r>
            <a:endParaRPr kumimoji="0" lang="ru-RU" sz="1600" b="1" dirty="0">
              <a:solidFill>
                <a:srgbClr val="376092"/>
              </a:solidFill>
              <a:latin typeface="Elektra Light Pro"/>
              <a:cs typeface="Elektra Light Pro"/>
            </a:endParaRPr>
          </a:p>
        </p:txBody>
      </p:sp>
      <p:pic>
        <p:nvPicPr>
          <p:cNvPr id="8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975"/>
            <a:ext cx="238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80975"/>
            <a:ext cx="21542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7420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E:\WORK\!!! 4 elements\зк\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021390"/>
            <a:ext cx="90360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23987"/>
            <a:ext cx="1643385" cy="2801357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glow rad="127000">
              <a:schemeClr val="bg1"/>
            </a:glo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23987"/>
            <a:ext cx="2034654" cy="2391836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glow rad="127000">
              <a:schemeClr val="bg1"/>
            </a:glo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071" y="1052736"/>
            <a:ext cx="1886417" cy="2691663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glow rad="127000">
              <a:schemeClr val="bg1"/>
            </a:glo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2" name="AutoShape 9"/>
          <p:cNvSpPr>
            <a:spLocks/>
          </p:cNvSpPr>
          <p:nvPr/>
        </p:nvSpPr>
        <p:spPr bwMode="auto">
          <a:xfrm>
            <a:off x="396000" y="1339200"/>
            <a:ext cx="5976200" cy="4537075"/>
          </a:xfrm>
          <a:custGeom>
            <a:avLst/>
            <a:gdLst>
              <a:gd name="T0" fmla="*/ 389820627 w 21600"/>
              <a:gd name="T1" fmla="*/ 476505882 h 21600"/>
              <a:gd name="T2" fmla="*/ 389820627 w 21600"/>
              <a:gd name="T3" fmla="*/ 476505882 h 21600"/>
              <a:gd name="T4" fmla="*/ 389820627 w 21600"/>
              <a:gd name="T5" fmla="*/ 476505882 h 21600"/>
              <a:gd name="T6" fmla="*/ 389820627 w 21600"/>
              <a:gd name="T7" fmla="*/ 47650588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9" tIns="45719" rIns="45719" bIns="45719"/>
          <a:lstStyle/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Разделение горячих и холодных потоков</a:t>
            </a:r>
            <a:r>
              <a:rPr lang="en-US" sz="1800" dirty="0">
                <a:solidFill>
                  <a:srgbClr val="404040"/>
                </a:solidFill>
                <a:latin typeface="Elektra Light Pro"/>
                <a:cs typeface="Elektra Light Pro"/>
              </a:rPr>
              <a:t>;</a:t>
            </a:r>
            <a:endParaRPr lang="ru-RU" sz="1800" dirty="0">
              <a:solidFill>
                <a:srgbClr val="404040"/>
              </a:solidFill>
              <a:latin typeface="Elektra Light Pro"/>
              <a:cs typeface="Elektra Light Pro"/>
              <a:sym typeface="Trebuchet MS" charset="0"/>
            </a:endParaRP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Устранение эффектов байпаса и рециркуляции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;</a:t>
            </a:r>
            <a:endParaRPr lang="ru-RU" sz="1800" dirty="0">
              <a:solidFill>
                <a:srgbClr val="404040"/>
              </a:solidFill>
              <a:latin typeface="Elektra Light Pro"/>
              <a:cs typeface="Elektra Light Pro"/>
              <a:sym typeface="Trebuchet MS" charset="0"/>
            </a:endParaRP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Выравнивание расходов системы кондиционирования и ИТ-оборудования;</a:t>
            </a: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Динамическое регулирование расходов воздуха в зависимости от потребностей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;</a:t>
            </a:r>
            <a:endParaRPr lang="en-US" sz="1800" dirty="0" smtClean="0">
              <a:solidFill>
                <a:srgbClr val="404040"/>
              </a:solidFill>
              <a:latin typeface="Elektra Light Pro"/>
              <a:cs typeface="Elektra Light Pro"/>
              <a:sym typeface="Trebuchet MS" charset="0"/>
            </a:endParaRPr>
          </a:p>
        </p:txBody>
      </p:sp>
      <p:pic>
        <p:nvPicPr>
          <p:cNvPr id="14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975"/>
            <a:ext cx="238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80975"/>
            <a:ext cx="21542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0" y="764704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88900" defTabSz="685800" eaLnBrk="1" hangingPunct="1">
              <a:lnSpc>
                <a:spcPct val="80000"/>
              </a:lnSpc>
            </a:pPr>
            <a:r>
              <a:rPr kumimoji="0" lang="ru-RU" sz="2800" b="1" dirty="0" smtClean="0">
                <a:solidFill>
                  <a:srgbClr val="376092"/>
                </a:solidFill>
                <a:latin typeface="Elektra Light Pro"/>
                <a:cs typeface="Elektra Light Pro"/>
              </a:rPr>
              <a:t>Возможные улучшения</a:t>
            </a:r>
            <a:endParaRPr kumimoji="0" lang="ru-RU" sz="1600" b="1" dirty="0">
              <a:solidFill>
                <a:srgbClr val="376092"/>
              </a:solidFill>
              <a:latin typeface="Elektra Light Pro"/>
              <a:cs typeface="Elektra Light Pro"/>
            </a:endParaRPr>
          </a:p>
        </p:txBody>
      </p:sp>
    </p:spTree>
    <p:extLst>
      <p:ext uri="{BB962C8B-B14F-4D97-AF65-F5344CB8AC3E}">
        <p14:creationId xmlns:p14="http://schemas.microsoft.com/office/powerpoint/2010/main" val="27187369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E:\WORK\!!! 4 elements\зк\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021390"/>
            <a:ext cx="90360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82" y="2695401"/>
            <a:ext cx="2323014" cy="3322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95401"/>
            <a:ext cx="2547976" cy="1974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89" y="2695401"/>
            <a:ext cx="3191813" cy="2185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2871089" y="1556792"/>
            <a:ext cx="3191813" cy="966501"/>
            <a:chOff x="0" y="0"/>
            <a:chExt cx="2607748" cy="489362"/>
          </a:xfrm>
          <a:solidFill>
            <a:schemeClr val="bg1">
              <a:lumMod val="95000"/>
            </a:schemeClr>
          </a:solidFill>
        </p:grpSpPr>
        <p:sp>
          <p:nvSpPr>
            <p:cNvPr id="15" name="AutoShape 4"/>
            <p:cNvSpPr>
              <a:spLocks/>
            </p:cNvSpPr>
            <p:nvPr/>
          </p:nvSpPr>
          <p:spPr bwMode="auto">
            <a:xfrm>
              <a:off x="0" y="0"/>
              <a:ext cx="2607748" cy="489362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endParaRPr lang="ru-RU" sz="1800">
                <a:solidFill>
                  <a:schemeClr val="accent1">
                    <a:lumMod val="75000"/>
                  </a:schemeClr>
                </a:solidFill>
                <a:latin typeface="Franklin Gothic Medium" charset="0"/>
                <a:ea typeface="+mn-ea"/>
                <a:cs typeface="Franklin Gothic Medium" charset="0"/>
                <a:sym typeface="Franklin Gothic Medium" charset="0"/>
              </a:endParaRPr>
            </a:p>
          </p:txBody>
        </p:sp>
        <p:sp>
          <p:nvSpPr>
            <p:cNvPr id="16" name="AutoShape 5"/>
            <p:cNvSpPr>
              <a:spLocks/>
            </p:cNvSpPr>
            <p:nvPr/>
          </p:nvSpPr>
          <p:spPr bwMode="auto">
            <a:xfrm>
              <a:off x="23807" y="45928"/>
              <a:ext cx="2560133" cy="3975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r>
                <a:rPr lang="ru-RU" sz="1800" dirty="0" smtClean="0">
                  <a:solidFill>
                    <a:schemeClr val="accent1">
                      <a:lumMod val="75000"/>
                    </a:schemeClr>
                  </a:solidFill>
                  <a:latin typeface="Elektra Light Pro"/>
                  <a:ea typeface="+mn-ea"/>
                  <a:cs typeface="Elektra Light Pro"/>
                </a:rPr>
                <a:t>Экспериментально</a:t>
              </a:r>
              <a:endParaRPr lang="ru-RU" sz="2000" dirty="0">
                <a:solidFill>
                  <a:schemeClr val="accent1">
                    <a:lumMod val="75000"/>
                  </a:schemeClr>
                </a:solidFill>
                <a:latin typeface="Elektra Light Pro"/>
                <a:ea typeface="+mn-ea"/>
                <a:cs typeface="Elektra Light Pro"/>
              </a:endParaRPr>
            </a:p>
          </p:txBody>
        </p:sp>
      </p:grp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251522" y="1556792"/>
            <a:ext cx="2376262" cy="966501"/>
            <a:chOff x="0" y="0"/>
            <a:chExt cx="2598068" cy="489362"/>
          </a:xfrm>
          <a:solidFill>
            <a:schemeClr val="bg1">
              <a:lumMod val="95000"/>
            </a:schemeClr>
          </a:solidFill>
        </p:grpSpPr>
        <p:sp>
          <p:nvSpPr>
            <p:cNvPr id="18" name="AutoShape 7"/>
            <p:cNvSpPr>
              <a:spLocks/>
            </p:cNvSpPr>
            <p:nvPr/>
          </p:nvSpPr>
          <p:spPr bwMode="auto">
            <a:xfrm>
              <a:off x="0" y="0"/>
              <a:ext cx="2598068" cy="489362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endParaRPr lang="ru-RU" sz="1800">
                <a:solidFill>
                  <a:schemeClr val="accent1">
                    <a:lumMod val="75000"/>
                  </a:schemeClr>
                </a:solidFill>
                <a:latin typeface="Franklin Gothic Medium" charset="0"/>
                <a:ea typeface="+mn-ea"/>
                <a:cs typeface="Franklin Gothic Medium" charset="0"/>
                <a:sym typeface="Franklin Gothic Medium" charset="0"/>
              </a:endParaRPr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23820" y="45928"/>
              <a:ext cx="2550426" cy="3975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r>
                <a:rPr lang="ru-RU" sz="1800" dirty="0" smtClean="0">
                  <a:solidFill>
                    <a:schemeClr val="accent1">
                      <a:lumMod val="75000"/>
                    </a:schemeClr>
                  </a:solidFill>
                  <a:latin typeface="Elektra Light Pro"/>
                  <a:ea typeface="+mn-ea"/>
                  <a:cs typeface="Elektra Light Pro"/>
                </a:rPr>
                <a:t>Аналитически</a:t>
              </a:r>
              <a:endParaRPr lang="ru-RU" sz="2000" dirty="0">
                <a:solidFill>
                  <a:schemeClr val="accent1">
                    <a:lumMod val="75000"/>
                  </a:schemeClr>
                </a:solidFill>
                <a:latin typeface="Elektra Light Pro"/>
                <a:ea typeface="+mn-ea"/>
                <a:cs typeface="Elektra Light Pro"/>
              </a:endParaRPr>
            </a:p>
          </p:txBody>
        </p:sp>
      </p:grpSp>
      <p:grpSp>
        <p:nvGrpSpPr>
          <p:cNvPr id="20" name="Group 3"/>
          <p:cNvGrpSpPr>
            <a:grpSpLocks/>
          </p:cNvGrpSpPr>
          <p:nvPr/>
        </p:nvGrpSpPr>
        <p:grpSpPr bwMode="auto">
          <a:xfrm>
            <a:off x="6228184" y="1556792"/>
            <a:ext cx="2664000" cy="966501"/>
            <a:chOff x="0" y="0"/>
            <a:chExt cx="2607748" cy="489362"/>
          </a:xfrm>
          <a:solidFill>
            <a:schemeClr val="bg1">
              <a:lumMod val="95000"/>
            </a:schemeClr>
          </a:solidFill>
        </p:grpSpPr>
        <p:sp>
          <p:nvSpPr>
            <p:cNvPr id="21" name="AutoShape 4"/>
            <p:cNvSpPr>
              <a:spLocks/>
            </p:cNvSpPr>
            <p:nvPr/>
          </p:nvSpPr>
          <p:spPr bwMode="auto">
            <a:xfrm>
              <a:off x="0" y="0"/>
              <a:ext cx="2607748" cy="489362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endParaRPr lang="ru-RU" sz="1800">
                <a:solidFill>
                  <a:schemeClr val="accent1">
                    <a:lumMod val="75000"/>
                  </a:schemeClr>
                </a:solidFill>
                <a:latin typeface="Franklin Gothic Medium" charset="0"/>
                <a:ea typeface="+mn-ea"/>
                <a:cs typeface="Franklin Gothic Medium" charset="0"/>
                <a:sym typeface="Franklin Gothic Medium" charset="0"/>
              </a:endParaRPr>
            </a:p>
          </p:txBody>
        </p:sp>
        <p:sp>
          <p:nvSpPr>
            <p:cNvPr id="22" name="AutoShape 5"/>
            <p:cNvSpPr>
              <a:spLocks/>
            </p:cNvSpPr>
            <p:nvPr/>
          </p:nvSpPr>
          <p:spPr bwMode="auto">
            <a:xfrm>
              <a:off x="23807" y="45928"/>
              <a:ext cx="2560133" cy="3975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r>
                <a:rPr lang="ru-RU" sz="1800" dirty="0" smtClean="0">
                  <a:solidFill>
                    <a:schemeClr val="accent1">
                      <a:lumMod val="75000"/>
                    </a:schemeClr>
                  </a:solidFill>
                  <a:latin typeface="Elektra Light Pro"/>
                  <a:ea typeface="+mn-ea"/>
                  <a:cs typeface="Elektra Light Pro"/>
                </a:rPr>
                <a:t>Численно: вычислительная газодинамика</a:t>
              </a:r>
              <a:r>
                <a:rPr lang="en-US" sz="1800" dirty="0" smtClean="0">
                  <a:solidFill>
                    <a:schemeClr val="accent1">
                      <a:lumMod val="75000"/>
                    </a:schemeClr>
                  </a:solidFill>
                  <a:latin typeface="Elektra Light Pro"/>
                  <a:ea typeface="+mn-ea"/>
                  <a:cs typeface="Elektra Light Pro"/>
                </a:rPr>
                <a:t> (CFD)</a:t>
              </a:r>
              <a:endParaRPr lang="ru-RU" sz="2000" dirty="0">
                <a:solidFill>
                  <a:schemeClr val="accent1">
                    <a:lumMod val="75000"/>
                  </a:schemeClr>
                </a:solidFill>
                <a:latin typeface="Elektra Light Pro"/>
                <a:ea typeface="+mn-ea"/>
                <a:cs typeface="Elektra Light Pro"/>
              </a:endParaRPr>
            </a:p>
          </p:txBody>
        </p:sp>
      </p:grpSp>
      <p:pic>
        <p:nvPicPr>
          <p:cNvPr id="23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975"/>
            <a:ext cx="238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80975"/>
            <a:ext cx="21542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764704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88900" defTabSz="685800" eaLnBrk="1" hangingPunct="1">
              <a:lnSpc>
                <a:spcPct val="80000"/>
              </a:lnSpc>
            </a:pPr>
            <a:r>
              <a:rPr kumimoji="0" lang="ru-RU" sz="2800" b="1" dirty="0" smtClean="0">
                <a:solidFill>
                  <a:srgbClr val="376092"/>
                </a:solidFill>
                <a:latin typeface="Elektra Light Pro"/>
                <a:cs typeface="Elektra Light Pro"/>
              </a:rPr>
              <a:t>Способы решения задачи</a:t>
            </a:r>
            <a:endParaRPr kumimoji="0" lang="ru-RU" sz="1600" b="1" dirty="0">
              <a:solidFill>
                <a:srgbClr val="376092"/>
              </a:solidFill>
              <a:latin typeface="Elektra Light Pro"/>
              <a:cs typeface="Elektra Light Pro"/>
            </a:endParaRPr>
          </a:p>
        </p:txBody>
      </p:sp>
    </p:spTree>
    <p:extLst>
      <p:ext uri="{BB962C8B-B14F-4D97-AF65-F5344CB8AC3E}">
        <p14:creationId xmlns:p14="http://schemas.microsoft.com/office/powerpoint/2010/main" val="9631422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E:\WORK\!!! 4 elements\зк\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021390"/>
            <a:ext cx="90360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" name="AutoShape 9"/>
          <p:cNvSpPr>
            <a:spLocks/>
          </p:cNvSpPr>
          <p:nvPr/>
        </p:nvSpPr>
        <p:spPr bwMode="auto">
          <a:xfrm>
            <a:off x="396000" y="1339200"/>
            <a:ext cx="8136135" cy="4537075"/>
          </a:xfrm>
          <a:custGeom>
            <a:avLst/>
            <a:gdLst>
              <a:gd name="T0" fmla="*/ 389820627 w 21600"/>
              <a:gd name="T1" fmla="*/ 476505882 h 21600"/>
              <a:gd name="T2" fmla="*/ 389820627 w 21600"/>
              <a:gd name="T3" fmla="*/ 476505882 h 21600"/>
              <a:gd name="T4" fmla="*/ 389820627 w 21600"/>
              <a:gd name="T5" fmla="*/ 476505882 h 21600"/>
              <a:gd name="T6" fmla="*/ 389820627 w 21600"/>
              <a:gd name="T7" fmla="*/ 47650588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9" tIns="45719" rIns="45719" bIns="45719"/>
          <a:lstStyle/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Я</a:t>
            </a: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вляется относительно недорогим, расходы - временные и финановые уменьшаются по мере увеличения доступных вычислительных мощностей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;</a:t>
            </a:r>
            <a:endParaRPr lang="ru-RU" sz="1800" dirty="0" smtClean="0">
              <a:solidFill>
                <a:srgbClr val="404040"/>
              </a:solidFill>
              <a:latin typeface="Elektra Light Pro"/>
              <a:cs typeface="Elektra Light Pro"/>
              <a:sym typeface="Trebuchet MS" charset="0"/>
            </a:endParaRP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Может быть выполнено в течение короткого периода времени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;</a:t>
            </a:r>
            <a:endParaRPr lang="ru-RU" sz="1800" dirty="0" smtClean="0">
              <a:solidFill>
                <a:srgbClr val="404040"/>
              </a:solidFill>
              <a:latin typeface="Elektra Light Pro"/>
              <a:cs typeface="Elektra Light Pro"/>
            </a:endParaRP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Неограниченность рассматриваемых вариантов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;</a:t>
            </a:r>
            <a:endParaRPr lang="ru-RU" sz="1800" dirty="0" smtClean="0">
              <a:solidFill>
                <a:srgbClr val="404040"/>
              </a:solidFill>
              <a:latin typeface="Elektra Light Pro"/>
              <a:cs typeface="Elektra Light Pro"/>
              <a:sym typeface="Trebuchet MS" charset="0"/>
            </a:endParaRP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Даёт </a:t>
            </a:r>
            <a:r>
              <a:rPr lang="ru-RU" sz="1800" dirty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исчерпывающую информацию </a:t>
            </a: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- в отличии от экспериментов, которые позволяют </a:t>
            </a:r>
            <a:r>
              <a:rPr lang="ru-RU" sz="1800" dirty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собрать только те данные, которые будут извлечены в ограниченном количестве мест в системе (например, давления и датчики температуры, теплового потока датчики, LDV, и т.д</a:t>
            </a: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.)</a:t>
            </a:r>
            <a:r>
              <a:rPr lang="en-US" sz="1800" dirty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;</a:t>
            </a:r>
            <a:endParaRPr lang="ru-RU" sz="1800" dirty="0">
              <a:solidFill>
                <a:srgbClr val="404040"/>
              </a:solidFill>
              <a:latin typeface="Elektra Light Pro"/>
              <a:cs typeface="Elektra Light Pro"/>
              <a:sym typeface="Trebuchet MS" charset="0"/>
            </a:endParaRPr>
          </a:p>
        </p:txBody>
      </p:sp>
      <p:pic>
        <p:nvPicPr>
          <p:cNvPr id="6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975"/>
            <a:ext cx="238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80975"/>
            <a:ext cx="21542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764704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88900" defTabSz="685800" eaLnBrk="1" hangingPunct="1">
              <a:lnSpc>
                <a:spcPct val="80000"/>
              </a:lnSpc>
            </a:pPr>
            <a:r>
              <a:rPr kumimoji="0" lang="ru-RU" sz="2800" dirty="0" smtClean="0">
                <a:solidFill>
                  <a:srgbClr val="376092"/>
                </a:solidFill>
                <a:latin typeface="Elektra Light Pro"/>
                <a:cs typeface="Elektra Light Pro"/>
              </a:rPr>
              <a:t>Преимущества</a:t>
            </a:r>
            <a:r>
              <a:rPr kumimoji="0" lang="en-US" sz="2800" dirty="0" smtClean="0">
                <a:solidFill>
                  <a:srgbClr val="376092"/>
                </a:solidFill>
                <a:latin typeface="Elektra Light Pro"/>
                <a:cs typeface="Elektra Light Pro"/>
              </a:rPr>
              <a:t> CFD</a:t>
            </a:r>
            <a:endParaRPr kumimoji="0" lang="ru-RU" sz="1600" b="1" dirty="0">
              <a:solidFill>
                <a:srgbClr val="376092"/>
              </a:solidFill>
              <a:latin typeface="Elektra Light Pro"/>
              <a:cs typeface="Elektra Light Pro"/>
            </a:endParaRPr>
          </a:p>
        </p:txBody>
      </p:sp>
    </p:spTree>
    <p:extLst>
      <p:ext uri="{BB962C8B-B14F-4D97-AF65-F5344CB8AC3E}">
        <p14:creationId xmlns:p14="http://schemas.microsoft.com/office/powerpoint/2010/main" val="14322145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E:\WORK\!!! 4 elements\зк\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021390"/>
            <a:ext cx="90360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" name="AutoShape 9"/>
          <p:cNvSpPr>
            <a:spLocks/>
          </p:cNvSpPr>
          <p:nvPr/>
        </p:nvSpPr>
        <p:spPr bwMode="auto">
          <a:xfrm>
            <a:off x="396000" y="1339200"/>
            <a:ext cx="8136135" cy="4537075"/>
          </a:xfrm>
          <a:custGeom>
            <a:avLst/>
            <a:gdLst>
              <a:gd name="T0" fmla="*/ 389820627 w 21600"/>
              <a:gd name="T1" fmla="*/ 476505882 h 21600"/>
              <a:gd name="T2" fmla="*/ 389820627 w 21600"/>
              <a:gd name="T3" fmla="*/ 476505882 h 21600"/>
              <a:gd name="T4" fmla="*/ 389820627 w 21600"/>
              <a:gd name="T5" fmla="*/ 476505882 h 21600"/>
              <a:gd name="T6" fmla="*/ 389820627 w 21600"/>
              <a:gd name="T7" fmla="*/ 47650588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9" tIns="45719" rIns="45719" bIns="45719"/>
          <a:lstStyle/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Анализ исходного варианта проекта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;</a:t>
            </a: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Анализ возможных вариантов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 </a:t>
            </a: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проекта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;</a:t>
            </a: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Оптимизация баланса между избыточностью и надёжностью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</a:rPr>
              <a:t>;</a:t>
            </a: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Определение мероприятий, повышающих эффективность управления воздушными потоками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;</a:t>
            </a: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Оценка проблем при размещении ИТ-оборудования высокой плотности мощности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;</a:t>
            </a:r>
          </a:p>
          <a:p>
            <a:pPr marL="214313" indent="-214313" eaLnBrk="1">
              <a:lnSpc>
                <a:spcPct val="150000"/>
              </a:lnSpc>
              <a:buClr>
                <a:srgbClr val="1326DD"/>
              </a:buClr>
              <a:buSzPct val="100000"/>
              <a:buFont typeface="Courier New" charset="0"/>
              <a:buChar char="o"/>
            </a:pPr>
            <a:r>
              <a:rPr lang="ru-RU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Моделирование сценариев «что если ...»</a:t>
            </a:r>
            <a:r>
              <a:rPr lang="en-US" sz="1800" dirty="0" smtClean="0">
                <a:solidFill>
                  <a:srgbClr val="404040"/>
                </a:solidFill>
                <a:latin typeface="Elektra Light Pro"/>
                <a:cs typeface="Elektra Light Pro"/>
                <a:sym typeface="Trebuchet MS" charset="0"/>
              </a:rPr>
              <a:t>;</a:t>
            </a:r>
          </a:p>
        </p:txBody>
      </p:sp>
      <p:pic>
        <p:nvPicPr>
          <p:cNvPr id="6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975"/>
            <a:ext cx="238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80975"/>
            <a:ext cx="21542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764704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88900" defTabSz="685800" eaLnBrk="1" hangingPunct="1">
              <a:lnSpc>
                <a:spcPct val="80000"/>
              </a:lnSpc>
            </a:pPr>
            <a:r>
              <a:rPr kumimoji="0" lang="ru-RU" sz="2800" dirty="0" smtClean="0">
                <a:solidFill>
                  <a:srgbClr val="376092"/>
                </a:solidFill>
                <a:latin typeface="Elektra Light Pro"/>
                <a:cs typeface="Elektra Light Pro"/>
              </a:rPr>
              <a:t>Спектр решаемых задач</a:t>
            </a:r>
            <a:endParaRPr kumimoji="0" lang="ru-RU" sz="1600" b="1" dirty="0">
              <a:solidFill>
                <a:srgbClr val="376092"/>
              </a:solidFill>
              <a:latin typeface="Elektra Light Pro"/>
              <a:cs typeface="Elektra Light Pro"/>
            </a:endParaRPr>
          </a:p>
        </p:txBody>
      </p:sp>
    </p:spTree>
    <p:extLst>
      <p:ext uri="{BB962C8B-B14F-4D97-AF65-F5344CB8AC3E}">
        <p14:creationId xmlns:p14="http://schemas.microsoft.com/office/powerpoint/2010/main" val="2979642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ork\4 Elems\18 - Коференция GRID\7 - Geomet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" y="2350800"/>
            <a:ext cx="9138783" cy="47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WORK\!!! 4 elements\зк\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021390"/>
            <a:ext cx="90360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2" name="AutoShape 8"/>
          <p:cNvSpPr>
            <a:spLocks/>
          </p:cNvSpPr>
          <p:nvPr/>
        </p:nvSpPr>
        <p:spPr bwMode="auto">
          <a:xfrm>
            <a:off x="323528" y="1196752"/>
            <a:ext cx="2304256" cy="7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4366" y="0"/>
                </a:lnTo>
                <a:lnTo>
                  <a:pt x="21599" y="10800"/>
                </a:lnTo>
                <a:lnTo>
                  <a:pt x="14366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Elektra Light Pro"/>
              <a:ea typeface="Franklin Gothic Medium" pitchFamily="34" charset="0"/>
              <a:cs typeface="Elektra Light Pro"/>
              <a:sym typeface="Franklin Gothic Medium" pitchFamily="34" charset="0"/>
            </a:endParaRPr>
          </a:p>
        </p:txBody>
      </p:sp>
      <p:sp>
        <p:nvSpPr>
          <p:cNvPr id="26" name="AutoShape 18"/>
          <p:cNvSpPr>
            <a:spLocks/>
          </p:cNvSpPr>
          <p:nvPr/>
        </p:nvSpPr>
        <p:spPr bwMode="auto">
          <a:xfrm>
            <a:off x="467544" y="1196752"/>
            <a:ext cx="1332148" cy="792088"/>
          </a:xfrm>
          <a:custGeom>
            <a:avLst/>
            <a:gdLst>
              <a:gd name="T0" fmla="*/ 73570378 w 21600"/>
              <a:gd name="T1" fmla="*/ 1607539 h 21600"/>
              <a:gd name="T2" fmla="*/ 73570378 w 21600"/>
              <a:gd name="T3" fmla="*/ 1607539 h 21600"/>
              <a:gd name="T4" fmla="*/ 73570378 w 21600"/>
              <a:gd name="T5" fmla="*/ 1607539 h 21600"/>
              <a:gd name="T6" fmla="*/ 73570378 w 21600"/>
              <a:gd name="T7" fmla="*/ 160753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Построение</a:t>
            </a:r>
          </a:p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геометрии</a:t>
            </a:r>
            <a:endParaRPr lang="ru-RU" sz="1600" dirty="0">
              <a:solidFill>
                <a:srgbClr val="262626"/>
              </a:solidFill>
              <a:latin typeface="Elektra Light Pro"/>
              <a:cs typeface="Elektra Light Pro"/>
            </a:endParaRPr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316549" y="2074365"/>
            <a:ext cx="6055651" cy="346523"/>
            <a:chOff x="0" y="0"/>
            <a:chExt cx="2598068" cy="489362"/>
          </a:xfrm>
          <a:solidFill>
            <a:schemeClr val="bg1">
              <a:lumMod val="95000"/>
            </a:schemeClr>
          </a:solidFill>
        </p:grpSpPr>
        <p:sp>
          <p:nvSpPr>
            <p:cNvPr id="15" name="AutoShape 7"/>
            <p:cNvSpPr>
              <a:spLocks/>
            </p:cNvSpPr>
            <p:nvPr/>
          </p:nvSpPr>
          <p:spPr bwMode="auto">
            <a:xfrm>
              <a:off x="0" y="0"/>
              <a:ext cx="2598068" cy="489362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endParaRPr lang="ru-RU" sz="1800">
                <a:solidFill>
                  <a:schemeClr val="accent1">
                    <a:lumMod val="75000"/>
                  </a:schemeClr>
                </a:solidFill>
                <a:latin typeface="Franklin Gothic Medium" charset="0"/>
                <a:ea typeface="+mn-ea"/>
                <a:cs typeface="Franklin Gothic Medium" charset="0"/>
                <a:sym typeface="Franklin Gothic Medium" charset="0"/>
              </a:endParaRPr>
            </a:p>
          </p:txBody>
        </p:sp>
        <p:sp>
          <p:nvSpPr>
            <p:cNvPr id="16" name="AutoShape 8"/>
            <p:cNvSpPr>
              <a:spLocks/>
            </p:cNvSpPr>
            <p:nvPr/>
          </p:nvSpPr>
          <p:spPr bwMode="auto">
            <a:xfrm>
              <a:off x="23820" y="45928"/>
              <a:ext cx="2550426" cy="3975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1">
                <a:defRPr/>
              </a:pPr>
              <a:r>
                <a:rPr lang="ru-RU" sz="1600" dirty="0" smtClean="0">
                  <a:solidFill>
                    <a:schemeClr val="tx1"/>
                  </a:solidFill>
                  <a:latin typeface="Elektra Light Pro"/>
                  <a:ea typeface="+mn-ea"/>
                  <a:cs typeface="Elektra Light Pro"/>
                </a:rPr>
                <a:t>Учитываются все объекты, влияющие на тепловой режим</a:t>
              </a:r>
              <a:endParaRPr lang="ru-RU" sz="1600" dirty="0">
                <a:solidFill>
                  <a:schemeClr val="tx1"/>
                </a:solidFill>
                <a:latin typeface="Elektra Light Pro"/>
                <a:ea typeface="+mn-ea"/>
                <a:cs typeface="Elektra Light Pro"/>
              </a:endParaRPr>
            </a:p>
          </p:txBody>
        </p:sp>
      </p:grpSp>
      <p:pic>
        <p:nvPicPr>
          <p:cNvPr id="11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975"/>
            <a:ext cx="238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80975"/>
            <a:ext cx="21542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782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" y="2350800"/>
            <a:ext cx="9138782" cy="47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WORK\!!! 4 elements\зк\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021390"/>
            <a:ext cx="90360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1" name="AutoShape 7"/>
          <p:cNvSpPr>
            <a:spLocks/>
          </p:cNvSpPr>
          <p:nvPr/>
        </p:nvSpPr>
        <p:spPr bwMode="auto">
          <a:xfrm>
            <a:off x="1799692" y="1196752"/>
            <a:ext cx="2700300" cy="7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5401" y="0"/>
                </a:lnTo>
                <a:lnTo>
                  <a:pt x="21599" y="10800"/>
                </a:lnTo>
                <a:lnTo>
                  <a:pt x="15401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  <a:latin typeface="Franklin Gothic Medium" pitchFamily="34" charset="0"/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</p:txBody>
      </p:sp>
      <p:sp>
        <p:nvSpPr>
          <p:cNvPr id="22" name="AutoShape 8"/>
          <p:cNvSpPr>
            <a:spLocks/>
          </p:cNvSpPr>
          <p:nvPr/>
        </p:nvSpPr>
        <p:spPr bwMode="auto">
          <a:xfrm>
            <a:off x="323528" y="1196752"/>
            <a:ext cx="2304256" cy="7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4366" y="0"/>
                </a:lnTo>
                <a:lnTo>
                  <a:pt x="21599" y="10800"/>
                </a:lnTo>
                <a:lnTo>
                  <a:pt x="14366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Elektra Light Pro"/>
              <a:ea typeface="Franklin Gothic Medium" pitchFamily="34" charset="0"/>
              <a:cs typeface="Elektra Light Pro"/>
              <a:sym typeface="Franklin Gothic Medium" pitchFamily="34" charset="0"/>
            </a:endParaRPr>
          </a:p>
        </p:txBody>
      </p:sp>
      <p:sp>
        <p:nvSpPr>
          <p:cNvPr id="25" name="AutoShape 17"/>
          <p:cNvSpPr>
            <a:spLocks/>
          </p:cNvSpPr>
          <p:nvPr/>
        </p:nvSpPr>
        <p:spPr bwMode="auto">
          <a:xfrm>
            <a:off x="2771800" y="1196752"/>
            <a:ext cx="2304256" cy="792088"/>
          </a:xfrm>
          <a:custGeom>
            <a:avLst/>
            <a:gdLst>
              <a:gd name="T0" fmla="*/ 43649165 w 21600"/>
              <a:gd name="T1" fmla="*/ 1607539 h 21600"/>
              <a:gd name="T2" fmla="*/ 43649165 w 21600"/>
              <a:gd name="T3" fmla="*/ 1607539 h 21600"/>
              <a:gd name="T4" fmla="*/ 43649165 w 21600"/>
              <a:gd name="T5" fmla="*/ 1607539 h 21600"/>
              <a:gd name="T6" fmla="*/ 43649165 w 21600"/>
              <a:gd name="T7" fmla="*/ 160753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Граничные </a:t>
            </a:r>
          </a:p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условия</a:t>
            </a:r>
            <a:endParaRPr lang="ru-RU" sz="1600" dirty="0">
              <a:solidFill>
                <a:srgbClr val="262626"/>
              </a:solidFill>
              <a:latin typeface="Elektra Light Pro"/>
              <a:cs typeface="Elektra Light Pro"/>
            </a:endParaRPr>
          </a:p>
        </p:txBody>
      </p:sp>
      <p:sp>
        <p:nvSpPr>
          <p:cNvPr id="26" name="AutoShape 18"/>
          <p:cNvSpPr>
            <a:spLocks/>
          </p:cNvSpPr>
          <p:nvPr/>
        </p:nvSpPr>
        <p:spPr bwMode="auto">
          <a:xfrm>
            <a:off x="467544" y="1196752"/>
            <a:ext cx="1332148" cy="792088"/>
          </a:xfrm>
          <a:custGeom>
            <a:avLst/>
            <a:gdLst>
              <a:gd name="T0" fmla="*/ 73570378 w 21600"/>
              <a:gd name="T1" fmla="*/ 1607539 h 21600"/>
              <a:gd name="T2" fmla="*/ 73570378 w 21600"/>
              <a:gd name="T3" fmla="*/ 1607539 h 21600"/>
              <a:gd name="T4" fmla="*/ 73570378 w 21600"/>
              <a:gd name="T5" fmla="*/ 1607539 h 21600"/>
              <a:gd name="T6" fmla="*/ 73570378 w 21600"/>
              <a:gd name="T7" fmla="*/ 160753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2862" tIns="42862" rIns="42862" bIns="42862" anchor="ctr"/>
          <a:lstStyle/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Построение</a:t>
            </a:r>
          </a:p>
          <a:p>
            <a:pPr eaLnBrk="1"/>
            <a:r>
              <a:rPr lang="ru-RU" sz="1600" dirty="0" smtClean="0">
                <a:solidFill>
                  <a:srgbClr val="262626"/>
                </a:solidFill>
                <a:latin typeface="Elektra Light Pro"/>
                <a:cs typeface="Elektra Light Pro"/>
              </a:rPr>
              <a:t>геометрии</a:t>
            </a:r>
            <a:endParaRPr lang="ru-RU" sz="1600" dirty="0">
              <a:solidFill>
                <a:srgbClr val="262626"/>
              </a:solidFill>
              <a:latin typeface="Elektra Light Pro"/>
              <a:cs typeface="Elektra Light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10102" y="4735777"/>
            <a:ext cx="1065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0" dirty="0" smtClean="0">
                <a:solidFill>
                  <a:srgbClr val="4C4C4C"/>
                </a:solidFill>
                <a:latin typeface="Elektra Light Pro"/>
              </a:rPr>
              <a:t>Стойка</a:t>
            </a:r>
          </a:p>
          <a:p>
            <a:pPr algn="ctr"/>
            <a:r>
              <a:rPr lang="en-US" sz="1600" b="0" dirty="0" smtClean="0">
                <a:solidFill>
                  <a:srgbClr val="4C4C4C"/>
                </a:solidFill>
                <a:latin typeface="Elektra Light Pro"/>
              </a:rPr>
              <a:t>Q = 8 </a:t>
            </a:r>
            <a:r>
              <a:rPr lang="ru-RU" sz="1600" b="0" dirty="0" smtClean="0">
                <a:solidFill>
                  <a:srgbClr val="4C4C4C"/>
                </a:solidFill>
                <a:latin typeface="Elektra Light Pro"/>
              </a:rPr>
              <a:t>кВт</a:t>
            </a:r>
            <a:endParaRPr lang="ru-RU" sz="1600" b="0" dirty="0"/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 flipV="1">
            <a:off x="6372200" y="4303730"/>
            <a:ext cx="1137902" cy="724435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508104" y="4737774"/>
            <a:ext cx="2001998" cy="30066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932040" y="4888105"/>
            <a:ext cx="2578062" cy="15033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1816" y="4378496"/>
            <a:ext cx="145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0" dirty="0" smtClean="0">
                <a:solidFill>
                  <a:srgbClr val="4C4C4C"/>
                </a:solidFill>
                <a:latin typeface="Elektra Light Pro"/>
              </a:rPr>
              <a:t>Кондиционер</a:t>
            </a:r>
          </a:p>
          <a:p>
            <a:pPr algn="ctr"/>
            <a:r>
              <a:rPr lang="en-US" sz="1600" b="0" dirty="0" smtClean="0">
                <a:solidFill>
                  <a:srgbClr val="4C4C4C"/>
                </a:solidFill>
                <a:latin typeface="Elektra Light Pro"/>
              </a:rPr>
              <a:t>Q = - </a:t>
            </a:r>
            <a:r>
              <a:rPr lang="ru-RU" sz="1600" b="0" dirty="0" smtClean="0">
                <a:solidFill>
                  <a:srgbClr val="4C4C4C"/>
                </a:solidFill>
                <a:latin typeface="Elektra Light Pro"/>
              </a:rPr>
              <a:t>35</a:t>
            </a:r>
            <a:r>
              <a:rPr lang="en-US" sz="1600" b="0" dirty="0" smtClean="0">
                <a:solidFill>
                  <a:srgbClr val="4C4C4C"/>
                </a:solidFill>
                <a:latin typeface="Elektra Light Pro"/>
              </a:rPr>
              <a:t> </a:t>
            </a:r>
            <a:r>
              <a:rPr lang="ru-RU" sz="1600" b="0" dirty="0" smtClean="0">
                <a:solidFill>
                  <a:srgbClr val="4C4C4C"/>
                </a:solidFill>
                <a:latin typeface="Elektra Light Pro"/>
              </a:rPr>
              <a:t>кВт</a:t>
            </a:r>
            <a:endParaRPr lang="ru-RU" sz="1600" b="0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1547664" y="3717033"/>
            <a:ext cx="648072" cy="948914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6" idx="3"/>
          </p:cNvCxnSpPr>
          <p:nvPr/>
        </p:nvCxnSpPr>
        <p:spPr>
          <a:xfrm flipV="1">
            <a:off x="1547664" y="4293096"/>
            <a:ext cx="936104" cy="37778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6" idx="3"/>
          </p:cNvCxnSpPr>
          <p:nvPr/>
        </p:nvCxnSpPr>
        <p:spPr>
          <a:xfrm>
            <a:off x="1547664" y="4670884"/>
            <a:ext cx="1224136" cy="12626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6" idx="3"/>
          </p:cNvCxnSpPr>
          <p:nvPr/>
        </p:nvCxnSpPr>
        <p:spPr>
          <a:xfrm>
            <a:off x="1547664" y="4670884"/>
            <a:ext cx="1512168" cy="77434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316548" y="2074365"/>
            <a:ext cx="8648065" cy="346523"/>
            <a:chOff x="0" y="0"/>
            <a:chExt cx="2598068" cy="489362"/>
          </a:xfrm>
          <a:solidFill>
            <a:schemeClr val="bg1">
              <a:lumMod val="85000"/>
            </a:schemeClr>
          </a:solidFill>
        </p:grpSpPr>
        <p:sp>
          <p:nvSpPr>
            <p:cNvPr id="57" name="AutoShape 7"/>
            <p:cNvSpPr>
              <a:spLocks/>
            </p:cNvSpPr>
            <p:nvPr/>
          </p:nvSpPr>
          <p:spPr bwMode="auto">
            <a:xfrm>
              <a:off x="0" y="0"/>
              <a:ext cx="2598068" cy="489362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>
                <a:defRPr/>
              </a:pPr>
              <a:endParaRPr lang="ru-RU" sz="1800">
                <a:solidFill>
                  <a:schemeClr val="accent1">
                    <a:lumMod val="75000"/>
                  </a:schemeClr>
                </a:solidFill>
                <a:latin typeface="Franklin Gothic Medium" charset="0"/>
                <a:ea typeface="+mn-ea"/>
                <a:cs typeface="Franklin Gothic Medium" charset="0"/>
                <a:sym typeface="Franklin Gothic Medium" charset="0"/>
              </a:endParaRPr>
            </a:p>
          </p:txBody>
        </p:sp>
        <p:sp>
          <p:nvSpPr>
            <p:cNvPr id="58" name="AutoShape 8"/>
            <p:cNvSpPr>
              <a:spLocks/>
            </p:cNvSpPr>
            <p:nvPr/>
          </p:nvSpPr>
          <p:spPr bwMode="auto">
            <a:xfrm>
              <a:off x="23820" y="45928"/>
              <a:ext cx="2550426" cy="3975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eaLnBrk="1">
                <a:defRPr/>
              </a:pPr>
              <a:r>
                <a:rPr lang="ru-RU" sz="1600" dirty="0" smtClean="0">
                  <a:solidFill>
                    <a:schemeClr val="tx1"/>
                  </a:solidFill>
                  <a:latin typeface="Elektra Light Pro"/>
                  <a:ea typeface="+mn-ea"/>
                  <a:cs typeface="Elektra Light Pro"/>
                </a:rPr>
                <a:t>Задаются расходы, тепловыделение</a:t>
              </a:r>
              <a:r>
                <a:rPr lang="en-US" sz="1600" dirty="0" smtClean="0">
                  <a:solidFill>
                    <a:schemeClr val="tx1"/>
                  </a:solidFill>
                  <a:latin typeface="Elektra Light Pro"/>
                  <a:ea typeface="+mn-ea"/>
                  <a:cs typeface="Elektra Light Pro"/>
                </a:rPr>
                <a:t>/</a:t>
              </a:r>
              <a:r>
                <a:rPr lang="ru-RU" sz="1600" dirty="0" smtClean="0">
                  <a:solidFill>
                    <a:schemeClr val="tx1"/>
                  </a:solidFill>
                  <a:latin typeface="Elektra Light Pro"/>
                  <a:ea typeface="+mn-ea"/>
                  <a:cs typeface="Elektra Light Pro"/>
                </a:rPr>
                <a:t>холодопроизводительность каждого объекта</a:t>
              </a:r>
              <a:endParaRPr lang="ru-RU" sz="1600" dirty="0">
                <a:solidFill>
                  <a:schemeClr val="tx1"/>
                </a:solidFill>
                <a:latin typeface="Elektra Light Pro"/>
                <a:ea typeface="+mn-ea"/>
                <a:cs typeface="Elektra Light Pro"/>
              </a:endParaRPr>
            </a:p>
          </p:txBody>
        </p:sp>
      </p:grpSp>
      <p:pic>
        <p:nvPicPr>
          <p:cNvPr id="23" name="Picture 6" descr="C:\Users\JHN\Downloads\Logo_Niagara_Russian_Supercomputers_RED_E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975"/>
            <a:ext cx="238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80975"/>
            <a:ext cx="21542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0901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18AB3"/>
      </a:accent1>
      <a:accent2>
        <a:srgbClr val="A6B727"/>
      </a:accent2>
      <a:accent3>
        <a:srgbClr val="FFFFFF"/>
      </a:accent3>
      <a:accent4>
        <a:srgbClr val="000000"/>
      </a:accent4>
      <a:accent5>
        <a:srgbClr val="B0C4D6"/>
      </a:accent5>
      <a:accent6>
        <a:srgbClr val="96A622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33171</TotalTime>
  <Words>385</Words>
  <Application>Microsoft Office PowerPoint</Application>
  <PresentationFormat>On-screen Show (4:3)</PresentationFormat>
  <Paragraphs>88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Тема Office</vt:lpstr>
      <vt:lpstr>BIM-моделирование и CFD-анализ  как инструменты эффективного проектирования и оптимизации инженерной инфраструктуры  ЦОДов и HPC систем.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ПРОЕКТИРОВАНИЕ И СТРОИТЕЛЬСТВО ОТКАЗОУСТОЙЧИВЫХ  ИНЖЕНЕРНЫХ СИСТЕМ</dc:title>
  <dc:creator>4elements</dc:creator>
  <cp:lastModifiedBy>cwl</cp:lastModifiedBy>
  <cp:revision>421</cp:revision>
  <dcterms:modified xsi:type="dcterms:W3CDTF">2016-07-04T01:32:32Z</dcterms:modified>
</cp:coreProperties>
</file>