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4" r:id="rId3"/>
    <p:sldId id="275" r:id="rId4"/>
    <p:sldId id="277" r:id="rId5"/>
    <p:sldId id="278" r:id="rId6"/>
    <p:sldId id="273" r:id="rId7"/>
    <p:sldId id="279" r:id="rId8"/>
    <p:sldId id="268" r:id="rId9"/>
    <p:sldId id="271" r:id="rId10"/>
    <p:sldId id="258" r:id="rId11"/>
    <p:sldId id="270" r:id="rId12"/>
    <p:sldId id="274" r:id="rId13"/>
    <p:sldId id="257" r:id="rId14"/>
    <p:sldId id="263" r:id="rId15"/>
    <p:sldId id="261" r:id="rId16"/>
    <p:sldId id="266" r:id="rId17"/>
    <p:sldId id="267" r:id="rId18"/>
    <p:sldId id="265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94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76" autoAdjust="0"/>
  </p:normalViewPr>
  <p:slideViewPr>
    <p:cSldViewPr>
      <p:cViewPr>
        <p:scale>
          <a:sx n="71" d="100"/>
          <a:sy n="71" d="100"/>
        </p:scale>
        <p:origin x="-11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Percent of Jobs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Failures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7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Successful</c:v>
                </c:pt>
                <c:pt idx="1">
                  <c:v>Proxy</c:v>
                </c:pt>
                <c:pt idx="2">
                  <c:v>Cream</c:v>
                </c:pt>
                <c:pt idx="3">
                  <c:v>PBS</c:v>
                </c:pt>
                <c:pt idx="4">
                  <c:v>Output Streams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394</c:v>
                </c:pt>
                <c:pt idx="1">
                  <c:v>70</c:v>
                </c:pt>
                <c:pt idx="2">
                  <c:v>40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lang="en-US" sz="1800" baseline="0"/>
          </a:pPr>
          <a:endParaRPr lang="ru-RU"/>
        </a:p>
      </c:txPr>
    </c:legend>
    <c:plotVisOnly val="1"/>
    <c:dispBlanksAs val="zero"/>
  </c:chart>
  <c:spPr>
    <a:ln w="38100">
      <a:solidFill>
        <a:schemeClr val="tx1"/>
      </a:solidFill>
      <a:beve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9BCC-4106-4374-87A1-13499E6C98B3}" type="datetimeFigureOut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9A60-D2A0-411F-8E9C-768550C5A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19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88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78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77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93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45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45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16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9A60-D2A0-411F-8E9C-768550C5AF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71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ECC-5CB8-49DD-B203-4CD097BAAD56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D810-1994-47DE-83CD-84CB613063FB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7A10-01DE-489C-A76A-52E245BB488F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A59-6EE8-4CFE-B703-298AEE80DCDC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07C6-B464-4472-A1AB-931B5737325D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7D62-01AC-42D7-960D-4A68C9AC71AF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FC24-B8E9-4A17-BD22-418535E36C8C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08A3-DEF5-420F-9811-6ED8BC21D64D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505-9729-4090-B731-26A522B65D3E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97E0-CC45-4333-A42F-F48BF484C3F2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8F7D-BD57-4546-A0A8-55D173ECAA41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CAF9-85AD-4C03-ADFC-2B7F472CB136}" type="datetime1">
              <a:rPr lang="en-US" smtClean="0"/>
              <a:pPr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jpeg"/><Relationship Id="rId5" Type="http://schemas.openxmlformats.org/officeDocument/2006/relationships/image" Target="../media/image24.png"/><Relationship Id="rId10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2076451"/>
          </a:xfrm>
        </p:spPr>
        <p:txBody>
          <a:bodyPr>
            <a:normAutofit/>
          </a:bodyPr>
          <a:lstStyle/>
          <a:p>
            <a:r>
              <a:rPr lang="en-US" b="1" dirty="0" smtClean="0"/>
              <a:t>Progress report on STAR’s </a:t>
            </a:r>
            <a:br>
              <a:rPr lang="en-US" b="1" dirty="0" smtClean="0"/>
            </a:br>
            <a:r>
              <a:rPr lang="en-US" b="1" dirty="0" smtClean="0"/>
              <a:t>Expansion to JINR via GRID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86548" cy="695332"/>
          </a:xfrm>
        </p:spPr>
        <p:txBody>
          <a:bodyPr>
            <a:normAutofit fontScale="25000" lnSpcReduction="20000"/>
          </a:bodyPr>
          <a:lstStyle/>
          <a:p>
            <a:r>
              <a:rPr lang="en-US" sz="7600" b="1" dirty="0" smtClean="0"/>
              <a:t>The 7</a:t>
            </a:r>
            <a:r>
              <a:rPr lang="en-US" sz="7600" b="1" baseline="30000" dirty="0" smtClean="0"/>
              <a:t>th</a:t>
            </a:r>
            <a:r>
              <a:rPr lang="en-US" sz="7600" b="1" dirty="0" smtClean="0"/>
              <a:t> International Conference “Distributed Computing and Grid-technologies in Science and Education” (GRID 2016)</a:t>
            </a:r>
          </a:p>
          <a:p>
            <a:endParaRPr lang="en-US" sz="5500" b="1" dirty="0" smtClean="0"/>
          </a:p>
          <a:p>
            <a:endParaRPr lang="en-US" sz="48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43042" y="3071810"/>
          <a:ext cx="607222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76"/>
                <a:gridCol w="2024076"/>
                <a:gridCol w="2024076"/>
              </a:tblGrid>
              <a:tr h="46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BNL STAR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JINR STAR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JINR LIT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</a:tr>
              <a:tr h="2663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Levente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Hajdu</a:t>
                      </a:r>
                      <a:r>
                        <a:rPr lang="en-US" sz="1800" b="1" dirty="0" smtClean="0"/>
                        <a:t>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Yuri </a:t>
                      </a:r>
                      <a:r>
                        <a:rPr lang="en-US" sz="1800" b="1" dirty="0" err="1" smtClean="0"/>
                        <a:t>Panebrattsev</a:t>
                      </a:r>
                      <a:r>
                        <a:rPr lang="en-US" sz="1800" b="1" dirty="0" smtClean="0"/>
                        <a:t>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Vladimir </a:t>
                      </a:r>
                      <a:r>
                        <a:rPr lang="en-US" sz="1800" b="1" dirty="0" err="1" smtClean="0"/>
                        <a:t>Korenkov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2663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Jerome </a:t>
                      </a:r>
                      <a:r>
                        <a:rPr lang="en-US" sz="1800" b="1" dirty="0" err="1" smtClean="0"/>
                        <a:t>Lauret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Geydar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Agakishiev</a:t>
                      </a:r>
                      <a:r>
                        <a:rPr lang="en-US" sz="1800" b="1" dirty="0" smtClean="0"/>
                        <a:t>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Valery </a:t>
                      </a:r>
                      <a:r>
                        <a:rPr lang="en-US" sz="1800" b="1" dirty="0" err="1" smtClean="0"/>
                        <a:t>Mitsin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266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Lidia </a:t>
                      </a:r>
                      <a:r>
                        <a:rPr lang="en-US" sz="1800" b="1" dirty="0" err="1" smtClean="0"/>
                        <a:t>Didenko</a:t>
                      </a:r>
                      <a:endParaRPr lang="ru-RU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</a:tr>
              <a:tr h="266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Wayne J. Betts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6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Grid Production Dataflow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9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7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/>
          <a:lstStyle/>
          <a:p>
            <a:r>
              <a:rPr lang="en-US" b="1" dirty="0" smtClean="0"/>
              <a:t>Detailed Stages of Production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374"/>
            <a:ext cx="8382000" cy="54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1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67349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460" y="685800"/>
            <a:ext cx="3221740" cy="522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726568"/>
            <a:ext cx="4800600" cy="536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Finite state checking exists to verify each stage of the production</a:t>
            </a:r>
          </a:p>
          <a:p>
            <a:r>
              <a:rPr lang="en-US" dirty="0" smtClean="0"/>
              <a:t>Central DB at BNL holds each job’s state</a:t>
            </a:r>
          </a:p>
          <a:p>
            <a:r>
              <a:rPr lang="en-US" dirty="0" smtClean="0"/>
              <a:t>Each job is associated with:</a:t>
            </a:r>
          </a:p>
          <a:p>
            <a:pPr lvl="1"/>
            <a:r>
              <a:rPr lang="en-US" dirty="0" smtClean="0"/>
              <a:t>One Input file</a:t>
            </a:r>
          </a:p>
          <a:p>
            <a:pPr lvl="1"/>
            <a:r>
              <a:rPr lang="en-US" dirty="0" smtClean="0"/>
              <a:t>Batch System ID</a:t>
            </a:r>
          </a:p>
          <a:p>
            <a:pPr lvl="1"/>
            <a:r>
              <a:rPr lang="en-US" dirty="0" smtClean="0"/>
              <a:t>Output file(s)</a:t>
            </a:r>
          </a:p>
          <a:p>
            <a:pPr lvl="2"/>
            <a:r>
              <a:rPr lang="en-US" dirty="0" smtClean="0"/>
              <a:t>Event processing log</a:t>
            </a:r>
          </a:p>
          <a:p>
            <a:pPr lvl="2"/>
            <a:r>
              <a:rPr lang="en-US" dirty="0" smtClean="0"/>
              <a:t>Batch System log </a:t>
            </a:r>
          </a:p>
          <a:p>
            <a:pPr lvl="2"/>
            <a:r>
              <a:rPr lang="en-US" dirty="0" smtClean="0"/>
              <a:t>Produced Data File </a:t>
            </a:r>
          </a:p>
          <a:p>
            <a:r>
              <a:rPr lang="en-US" dirty="0" smtClean="0"/>
              <a:t>System gathers information from:</a:t>
            </a:r>
          </a:p>
          <a:p>
            <a:pPr lvl="1"/>
            <a:r>
              <a:rPr lang="en-US" dirty="0" smtClean="0"/>
              <a:t>File sizes are checked after each transfer</a:t>
            </a:r>
          </a:p>
          <a:p>
            <a:pPr lvl="1"/>
            <a:r>
              <a:rPr lang="en-US" dirty="0" smtClean="0"/>
              <a:t>Batch system is polled every hour to get the current state of each job</a:t>
            </a:r>
          </a:p>
          <a:p>
            <a:pPr lvl="1"/>
            <a:r>
              <a:rPr lang="en-US" dirty="0" smtClean="0"/>
              <a:t>Jobs send messages at each stage:</a:t>
            </a:r>
          </a:p>
          <a:p>
            <a:pPr lvl="2"/>
            <a:r>
              <a:rPr lang="en-US" dirty="0" smtClean="0"/>
              <a:t>job start up (copy input starts),  input transfer done (reconstruction starts),  reconstruction done (output transfer starts), output transfer done  </a:t>
            </a:r>
          </a:p>
          <a:p>
            <a:pPr lvl="1"/>
            <a:r>
              <a:rPr lang="en-US" dirty="0" smtClean="0"/>
              <a:t>Log files (batch and reconstruction) are scanned for error states</a:t>
            </a:r>
          </a:p>
        </p:txBody>
      </p:sp>
      <p:pic>
        <p:nvPicPr>
          <p:cNvPr id="8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0386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Grid Production Framework State Diagram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5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914400" y="743830"/>
            <a:ext cx="5167324" cy="2227970"/>
          </a:xfrm>
          <a:prstGeom prst="roundRect">
            <a:avLst>
              <a:gd name="adj" fmla="val 6425"/>
            </a:avLst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79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Grid Software Stack Architecture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38305" y="3578600"/>
            <a:ext cx="3429000" cy="2132091"/>
          </a:xfrm>
          <a:prstGeom prst="roundRect">
            <a:avLst>
              <a:gd name="adj" fmla="val 6425"/>
            </a:avLst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0907" y="4856094"/>
            <a:ext cx="1219200" cy="685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PBS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6584" y="3072825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Dubna</a:t>
            </a:r>
            <a:r>
              <a:rPr lang="en-US" sz="3200" b="1" dirty="0" smtClean="0"/>
              <a:t> (JINR)</a:t>
            </a:r>
            <a:endParaRPr lang="en-US" sz="32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752086" y="4567691"/>
            <a:ext cx="429354" cy="304800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95900" y="3578600"/>
            <a:ext cx="3314700" cy="2170945"/>
          </a:xfrm>
          <a:prstGeom prst="roundRect">
            <a:avLst>
              <a:gd name="adj" fmla="val 6425"/>
            </a:avLst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20108" y="3072825"/>
            <a:ext cx="2867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Berkeley (PDSF)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32482" y="4914222"/>
            <a:ext cx="78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VOMS</a:t>
            </a:r>
          </a:p>
          <a:p>
            <a:r>
              <a:rPr lang="en-US" b="1" dirty="0" smtClean="0"/>
              <a:t>Proxy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96823" y="4914221"/>
            <a:ext cx="145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Grid Proxy +</a:t>
            </a:r>
          </a:p>
          <a:p>
            <a:r>
              <a:rPr lang="en-US" b="1" dirty="0" smtClean="0"/>
              <a:t>Grid </a:t>
            </a:r>
            <a:r>
              <a:rPr lang="en-US" b="1" dirty="0" err="1" smtClean="0"/>
              <a:t>Mapfile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36121" y="4528837"/>
            <a:ext cx="342900" cy="343654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179021" y="4837435"/>
            <a:ext cx="1219200" cy="72311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SGE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67105" y="3958091"/>
            <a:ext cx="1219200" cy="685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CREAM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769321" y="3881919"/>
            <a:ext cx="1219200" cy="72311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OSG CE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25830" y="2151634"/>
            <a:ext cx="2049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STAR (BNL)</a:t>
            </a:r>
            <a:endParaRPr lang="en-US" sz="32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6529821" y="926811"/>
            <a:ext cx="1840940" cy="1816389"/>
          </a:xfrm>
          <a:prstGeom prst="roundRect">
            <a:avLst>
              <a:gd name="adj" fmla="val 6425"/>
            </a:avLst>
          </a:prstGeom>
          <a:solidFill>
            <a:schemeClr val="bg2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chain is no stronger than its weakest link.</a:t>
            </a:r>
          </a:p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Где то́нко -- там и рвётся.</a:t>
            </a:r>
            <a:endParaRPr lang="en-US" b="1" dirty="0"/>
          </a:p>
        </p:txBody>
      </p:sp>
      <p:pic>
        <p:nvPicPr>
          <p:cNvPr id="1030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2" y="3694688"/>
            <a:ext cx="15240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en/thumb/9/94/LBNL_logo.svg/1280px-LBNL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021" y="3717361"/>
            <a:ext cx="1431579" cy="9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0" y="60386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074307" y="847737"/>
            <a:ext cx="4469602" cy="987267"/>
          </a:xfrm>
          <a:prstGeom prst="roundRect">
            <a:avLst>
              <a:gd name="adj" fmla="val 6425"/>
            </a:avLst>
          </a:prstGeom>
          <a:solidFill>
            <a:schemeClr val="bg2">
              <a:lumMod val="75000"/>
            </a:schemeClr>
          </a:solidFill>
          <a:ln w="3492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88881" y="1645805"/>
            <a:ext cx="0" cy="542453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85309" y="2797858"/>
            <a:ext cx="1059485" cy="1160233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90003" y="2797858"/>
            <a:ext cx="879318" cy="1084061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66799" y="879340"/>
            <a:ext cx="151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STAR Grid </a:t>
            </a:r>
          </a:p>
          <a:p>
            <a:pPr algn="ctr"/>
            <a:r>
              <a:rPr lang="en-US" b="1" dirty="0" smtClean="0"/>
              <a:t>Production </a:t>
            </a:r>
          </a:p>
          <a:p>
            <a:pPr algn="ctr"/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983660" y="2188258"/>
            <a:ext cx="142654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HTCondor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691104" y="1344255"/>
            <a:ext cx="424285" cy="0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590799" y="1036205"/>
            <a:ext cx="1143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</a:t>
            </a:r>
          </a:p>
          <a:p>
            <a:pPr algn="ctr"/>
            <a:r>
              <a:rPr lang="en-US" b="1" dirty="0" smtClean="0"/>
              <a:t>Carousel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7381" y="1036205"/>
            <a:ext cx="1143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SUMS</a:t>
            </a:r>
            <a:endParaRPr lang="en-US" b="1" dirty="0"/>
          </a:p>
        </p:txBody>
      </p:sp>
      <p:sp>
        <p:nvSpPr>
          <p:cNvPr id="4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8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410"/>
            <a:ext cx="6284035" cy="89019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First Steps @ </a:t>
            </a:r>
            <a:r>
              <a:rPr lang="en-US" sz="4900" b="1" dirty="0" err="1" smtClean="0"/>
              <a:t>Dubna</a:t>
            </a:r>
            <a:r>
              <a:rPr lang="en-US" sz="4900" b="1" dirty="0" smtClean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>Initial Tuning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7210"/>
            <a:ext cx="5600056" cy="503119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HTCondor</a:t>
            </a:r>
            <a:r>
              <a:rPr lang="en-US" dirty="0" smtClean="0"/>
              <a:t> submission </a:t>
            </a:r>
            <a:r>
              <a:rPr lang="en-US" dirty="0"/>
              <a:t>to CREAM (Computing Resource Execution And Management) </a:t>
            </a:r>
            <a:r>
              <a:rPr lang="en-US" dirty="0" smtClean="0"/>
              <a:t>works to first order</a:t>
            </a:r>
          </a:p>
          <a:p>
            <a:pPr lvl="1"/>
            <a:r>
              <a:rPr lang="en-US" dirty="0" smtClean="0"/>
              <a:t>Forwarding of renewed VOMS proxies is not robust</a:t>
            </a:r>
          </a:p>
          <a:p>
            <a:pPr lvl="1"/>
            <a:r>
              <a:rPr lang="en-US" dirty="0"/>
              <a:t>BNL VOMS proxies</a:t>
            </a:r>
            <a:r>
              <a:rPr lang="en-US" dirty="0" smtClean="0"/>
              <a:t> renewed from GRID proxies don’t seem to authenticate </a:t>
            </a:r>
          </a:p>
          <a:p>
            <a:pPr lvl="1"/>
            <a:r>
              <a:rPr lang="en-US" dirty="0" smtClean="0"/>
              <a:t>BNL VOMS administrators agreed to change limit from 24 hours to 3 days increasing job run time  </a:t>
            </a:r>
          </a:p>
          <a:p>
            <a:r>
              <a:rPr lang="en-US" dirty="0" smtClean="0"/>
              <a:t>AFS allows connection to our software. CPU to wall-time ratio was low likely due to cache thrashing (𝐸𝑓𝑓𝑖𝑐𝑖𝑒𝑛𝑐𝑦</a:t>
            </a:r>
            <a:r>
              <a:rPr lang="en-US" baseline="-25000" dirty="0" smtClean="0"/>
              <a:t>𝐶𝑃𝑈</a:t>
            </a:r>
            <a:r>
              <a:rPr lang="en-US" dirty="0"/>
              <a:t>=52%)</a:t>
            </a:r>
            <a:endParaRPr lang="en-US" dirty="0" smtClean="0"/>
          </a:p>
          <a:p>
            <a:pPr lvl="1"/>
            <a:r>
              <a:rPr lang="en-US" dirty="0" smtClean="0"/>
              <a:t>AFS </a:t>
            </a:r>
            <a:r>
              <a:rPr lang="en-US" dirty="0"/>
              <a:t>cache raised from </a:t>
            </a:r>
            <a:r>
              <a:rPr lang="en-US" dirty="0" smtClean="0"/>
              <a:t>600 MB </a:t>
            </a:r>
            <a:r>
              <a:rPr lang="en-US" dirty="0"/>
              <a:t>to </a:t>
            </a:r>
            <a:r>
              <a:rPr lang="en-US" dirty="0" smtClean="0"/>
              <a:t>7 GB, improved CPU to wall-time ratio from </a:t>
            </a:r>
            <a:r>
              <a:rPr lang="en-US" dirty="0"/>
              <a:t>52% </a:t>
            </a:r>
            <a:r>
              <a:rPr lang="en-US" dirty="0" smtClean="0"/>
              <a:t> </a:t>
            </a:r>
            <a:r>
              <a:rPr lang="en-US" b="1" dirty="0" smtClean="0"/>
              <a:t>→</a:t>
            </a:r>
            <a:r>
              <a:rPr lang="en-US" dirty="0" smtClean="0"/>
              <a:t> </a:t>
            </a:r>
            <a:r>
              <a:rPr lang="en-US" b="1" dirty="0" smtClean="0"/>
              <a:t>&gt;90</a:t>
            </a:r>
            <a:r>
              <a:rPr lang="en-US" b="1" dirty="0"/>
              <a:t>%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/>
              <a:t>PBS running job limited to 58 wall </a:t>
            </a:r>
            <a:r>
              <a:rPr lang="en-US" dirty="0" smtClean="0"/>
              <a:t>hours, </a:t>
            </a:r>
            <a:r>
              <a:rPr lang="en-US" dirty="0"/>
              <a:t>24 CPU hours </a:t>
            </a:r>
          </a:p>
          <a:p>
            <a:pPr lvl="1"/>
            <a:r>
              <a:rPr lang="en-US" dirty="0"/>
              <a:t>Increased to one week </a:t>
            </a:r>
            <a:endParaRPr lang="en-US" dirty="0" smtClean="0"/>
          </a:p>
          <a:p>
            <a:r>
              <a:rPr lang="en-US" dirty="0" smtClean="0"/>
              <a:t>Queue limited to 500 queued jobs  </a:t>
            </a:r>
          </a:p>
          <a:p>
            <a:pPr lvl="1"/>
            <a:r>
              <a:rPr lang="en-US" dirty="0" smtClean="0"/>
              <a:t>Max </a:t>
            </a:r>
            <a:r>
              <a:rPr lang="en-US" dirty="0"/>
              <a:t>number of queued jobs raised from 500 to </a:t>
            </a:r>
            <a:r>
              <a:rPr lang="en-US" dirty="0" smtClean="0"/>
              <a:t>1k</a:t>
            </a:r>
          </a:p>
          <a:p>
            <a:pPr lvl="1"/>
            <a:r>
              <a:rPr lang="en-US" dirty="0" smtClean="0"/>
              <a:t>Adjusted Condor configuration parameter to control the number of jobs pushed over at any one time.</a:t>
            </a:r>
            <a:endParaRPr lang="en-US" dirty="0"/>
          </a:p>
          <a:p>
            <a:r>
              <a:rPr lang="en-US" dirty="0" smtClean="0"/>
              <a:t>Max Running jobs limited to 100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jobs raised from 100 max to </a:t>
            </a:r>
            <a:r>
              <a:rPr lang="en-US" dirty="0" smtClean="0"/>
              <a:t>200-300 to test scalability</a:t>
            </a:r>
          </a:p>
          <a:p>
            <a:r>
              <a:rPr lang="en-US" dirty="0"/>
              <a:t>Thanks to Yuri </a:t>
            </a:r>
            <a:r>
              <a:rPr lang="en-US" dirty="0" err="1"/>
              <a:t>Panebrattsev</a:t>
            </a:r>
            <a:r>
              <a:rPr lang="en-US" dirty="0"/>
              <a:t> and </a:t>
            </a:r>
            <a:r>
              <a:rPr lang="en-US" dirty="0" err="1" smtClean="0"/>
              <a:t>Geydar</a:t>
            </a:r>
            <a:r>
              <a:rPr lang="en-US" dirty="0" smtClean="0"/>
              <a:t> </a:t>
            </a:r>
            <a:r>
              <a:rPr lang="en-US" dirty="0" err="1"/>
              <a:t>Agakishiev</a:t>
            </a:r>
            <a:r>
              <a:rPr lang="en-US" dirty="0"/>
              <a:t> for help from </a:t>
            </a:r>
            <a:r>
              <a:rPr lang="en-US" dirty="0" smtClean="0"/>
              <a:t>JINR.</a:t>
            </a:r>
          </a:p>
          <a:p>
            <a:pPr lvl="0"/>
            <a:r>
              <a:rPr lang="en-US" b="1" dirty="0"/>
              <a:t>Initial </a:t>
            </a:r>
            <a:r>
              <a:rPr lang="en-US" b="1" dirty="0" smtClean="0"/>
              <a:t> tuning on both sides (BNL + JINR) has achieved big improvements and proven viability. </a:t>
            </a:r>
            <a:endParaRPr lang="en-US" b="1" dirty="0"/>
          </a:p>
        </p:txBody>
      </p:sp>
      <p:pic>
        <p:nvPicPr>
          <p:cNvPr id="6" name="Picture 5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1143000"/>
            <a:ext cx="3458143" cy="4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 Efficiency Decomposed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51054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Efficiency</a:t>
            </a:r>
            <a:r>
              <a:rPr lang="en-US" dirty="0" smtClean="0"/>
              <a:t> in this context is defined as the number of jobs returning output and log files within one submission attempt </a:t>
            </a:r>
          </a:p>
          <a:p>
            <a:r>
              <a:rPr lang="en-US" b="1" dirty="0" smtClean="0"/>
              <a:t>Proxy</a:t>
            </a:r>
            <a:r>
              <a:rPr lang="en-US" dirty="0" smtClean="0"/>
              <a:t> – All jobs running over 3 days are evicted because the new proxy on the submitting end is not forwarded </a:t>
            </a:r>
          </a:p>
          <a:p>
            <a:pPr lvl="1"/>
            <a:r>
              <a:rPr lang="en-US" dirty="0" smtClean="0"/>
              <a:t>Affected by job runtime which is affected by the number of events in a file and their complexity </a:t>
            </a:r>
          </a:p>
          <a:p>
            <a:r>
              <a:rPr lang="en-US" b="1" dirty="0" smtClean="0"/>
              <a:t>CREAM Infrastructure Errors</a:t>
            </a:r>
            <a:r>
              <a:rPr lang="en-US" dirty="0" smtClean="0"/>
              <a:t>  –  typically involves CREAM losing track of the job (</a:t>
            </a:r>
            <a:r>
              <a:rPr lang="en-US" sz="2400" i="1" dirty="0" smtClean="0"/>
              <a:t>“reason=-999”</a:t>
            </a:r>
            <a:r>
              <a:rPr lang="en-US" dirty="0" smtClean="0"/>
              <a:t>)  </a:t>
            </a:r>
          </a:p>
          <a:p>
            <a:r>
              <a:rPr lang="en-US" b="1" dirty="0" smtClean="0"/>
              <a:t>PBS</a:t>
            </a:r>
            <a:r>
              <a:rPr lang="en-US" dirty="0" smtClean="0"/>
              <a:t> – the batch system kills the job</a:t>
            </a:r>
          </a:p>
          <a:p>
            <a:pPr lvl="1"/>
            <a:r>
              <a:rPr lang="en-US" dirty="0" smtClean="0"/>
              <a:t>Lack of CPU usage when the job is transferring input and output files</a:t>
            </a:r>
          </a:p>
          <a:p>
            <a:pPr lvl="1"/>
            <a:r>
              <a:rPr lang="en-US" dirty="0" smtClean="0"/>
              <a:t>Aggravated by bottlenecking (many jobs starting at the same time) and network transients</a:t>
            </a:r>
          </a:p>
          <a:p>
            <a:r>
              <a:rPr lang="en-US" b="1" dirty="0" smtClean="0"/>
              <a:t>Log Transfers</a:t>
            </a:r>
            <a:r>
              <a:rPr lang="en-US" dirty="0" smtClean="0"/>
              <a:t> – The batch system has lost track of where it was writing the output </a:t>
            </a:r>
            <a:r>
              <a:rPr lang="en-US" dirty="0"/>
              <a:t>s</a:t>
            </a:r>
            <a:r>
              <a:rPr lang="en-US" dirty="0" smtClean="0"/>
              <a:t>treams from the job’s processes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Resolution of the top two errors could push us to a comfortable ~95% efficiency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7566269"/>
              </p:ext>
            </p:extLst>
          </p:nvPr>
        </p:nvGraphicFramePr>
        <p:xfrm>
          <a:off x="5029200" y="1295400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1540" y="2100430"/>
            <a:ext cx="873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7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Possible Solution - Proxies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4978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29727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8095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6120085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400800" cy="23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74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 if </a:t>
            </a:r>
            <a:r>
              <a:rPr lang="en-US" dirty="0"/>
              <a:t>the existing </a:t>
            </a:r>
            <a:r>
              <a:rPr lang="en-US" dirty="0" smtClean="0"/>
              <a:t>infrastructure will work with a grid proxy vs. a VOMS proxy</a:t>
            </a:r>
            <a:endParaRPr lang="en-US" dirty="0"/>
          </a:p>
          <a:p>
            <a:r>
              <a:rPr lang="en-US" dirty="0" smtClean="0"/>
              <a:t>Install a GLOBUS gatekeeper that will work with a GRID </a:t>
            </a:r>
            <a:r>
              <a:rPr lang="en-US" dirty="0" err="1" smtClean="0"/>
              <a:t>mapfile</a:t>
            </a:r>
            <a:r>
              <a:rPr lang="en-US" dirty="0" smtClean="0"/>
              <a:t> instead of the CREAM infrastructure (this should also resolve the CREAM errors)</a:t>
            </a:r>
          </a:p>
          <a:p>
            <a:r>
              <a:rPr lang="en-US" dirty="0" smtClean="0"/>
              <a:t>Explore </a:t>
            </a:r>
            <a:r>
              <a:rPr lang="en-US" dirty="0" err="1" smtClean="0"/>
              <a:t>MyProxy</a:t>
            </a:r>
            <a:r>
              <a:rPr lang="en-US" dirty="0" smtClean="0"/>
              <a:t> delegation as </a:t>
            </a:r>
            <a:r>
              <a:rPr lang="en-US" dirty="0"/>
              <a:t>a possible </a:t>
            </a:r>
            <a:r>
              <a:rPr lang="en-US" dirty="0" smtClean="0"/>
              <a:t>solution, </a:t>
            </a:r>
            <a:r>
              <a:rPr lang="en-US" dirty="0" err="1"/>
              <a:t>MyProxy</a:t>
            </a:r>
            <a:r>
              <a:rPr lang="en-US" dirty="0" smtClean="0"/>
              <a:t> claims to renew the VOMS proxy extension from GRID proxies</a:t>
            </a:r>
          </a:p>
          <a:p>
            <a:pPr lvl="1"/>
            <a:r>
              <a:rPr lang="en-US" dirty="0" smtClean="0"/>
              <a:t>VOMS extensions automatically renewed from grid proxies have so far failed to authenticate </a:t>
            </a:r>
          </a:p>
          <a:p>
            <a:r>
              <a:rPr lang="en-US" dirty="0"/>
              <a:t>R</a:t>
            </a:r>
            <a:r>
              <a:rPr lang="en-US" dirty="0" smtClean="0"/>
              <a:t>econstruct files at JINR with a limited number of events </a:t>
            </a:r>
          </a:p>
          <a:p>
            <a:r>
              <a:rPr lang="en-US" dirty="0" smtClean="0"/>
              <a:t>Breakdown the input files into multiple jobs per input</a:t>
            </a:r>
          </a:p>
        </p:txBody>
      </p:sp>
    </p:spTree>
    <p:extLst>
      <p:ext uri="{BB962C8B-B14F-4D97-AF65-F5344CB8AC3E}">
        <p14:creationId xmlns:p14="http://schemas.microsoft.com/office/powerpoint/2010/main" xmlns="" val="265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Possible Changes - I/O Handling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4" y="990600"/>
            <a:ext cx="9100996" cy="274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 staging of input and output outside of the job’s runtime.</a:t>
            </a:r>
          </a:p>
          <a:p>
            <a:pPr lvl="1"/>
            <a:r>
              <a:rPr lang="en-US" dirty="0" smtClean="0"/>
              <a:t>This solution would require a large (~50 TB (input + output)) local buffer on the host site  </a:t>
            </a:r>
          </a:p>
          <a:p>
            <a:pPr lvl="1"/>
            <a:r>
              <a:rPr lang="en-US" dirty="0" smtClean="0"/>
              <a:t>It can overflow if network interruptions occur  </a:t>
            </a:r>
          </a:p>
          <a:p>
            <a:pPr lvl="1"/>
            <a:r>
              <a:rPr lang="en-US" dirty="0" smtClean="0"/>
              <a:t>It requires changes to our production systems workflow </a:t>
            </a:r>
          </a:p>
          <a:p>
            <a:r>
              <a:rPr lang="en-US" dirty="0"/>
              <a:t>Investigate </a:t>
            </a:r>
            <a:r>
              <a:rPr lang="en-US" dirty="0" err="1" smtClean="0"/>
              <a:t>HT</a:t>
            </a:r>
            <a:r>
              <a:rPr lang="en-US" dirty="0" err="1"/>
              <a:t>C</a:t>
            </a:r>
            <a:r>
              <a:rPr lang="en-US" dirty="0" err="1" smtClean="0"/>
              <a:t>ondor’s</a:t>
            </a:r>
            <a:r>
              <a:rPr lang="en-US" dirty="0" smtClean="0"/>
              <a:t> </a:t>
            </a:r>
            <a:r>
              <a:rPr lang="en-US" dirty="0"/>
              <a:t>delegated I/O </a:t>
            </a:r>
            <a:r>
              <a:rPr lang="en-US" dirty="0" smtClean="0"/>
              <a:t>staging</a:t>
            </a:r>
          </a:p>
          <a:p>
            <a:r>
              <a:rPr lang="en-US" dirty="0"/>
              <a:t>We have already mitigated jobs getting killed for failure to consume CPU during input copy by adding a 3 minute delay in between each job submission.</a:t>
            </a:r>
          </a:p>
          <a:p>
            <a:pPr lvl="1"/>
            <a:r>
              <a:rPr lang="en-US" dirty="0"/>
              <a:t>This reduced bottlenecking during the copy and the corresponding job deaths </a:t>
            </a:r>
            <a:r>
              <a:rPr lang="en-US" dirty="0" smtClean="0"/>
              <a:t>to </a:t>
            </a:r>
            <a:r>
              <a:rPr lang="en-US" dirty="0"/>
              <a:t>2%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4978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29727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8095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6120085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378575" cy="24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Cooperative efforts in tackling initial problems &amp; tuning rapidly brought us to a 74% workflow efficiency</a:t>
            </a:r>
          </a:p>
          <a:p>
            <a:r>
              <a:rPr lang="en-US" dirty="0" smtClean="0"/>
              <a:t>Further tests showed remaining obstacles </a:t>
            </a:r>
            <a:r>
              <a:rPr lang="en-US" dirty="0"/>
              <a:t>for which we are investigating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Long live proxies + Hand-shake between OSG/CREAM , if resolved, would allow an additional +21% recovery </a:t>
            </a:r>
          </a:p>
          <a:p>
            <a:pPr lvl="1"/>
            <a:r>
              <a:rPr lang="en-US" dirty="0" smtClean="0"/>
              <a:t>Would bring the production to a stunning 95% efficiency</a:t>
            </a:r>
          </a:p>
          <a:p>
            <a:r>
              <a:rPr lang="en-US" dirty="0" smtClean="0"/>
              <a:t>Modulo finding solutions for the identified issues, </a:t>
            </a:r>
            <a:r>
              <a:rPr lang="en-US" dirty="0" err="1" smtClean="0"/>
              <a:t>Dubna</a:t>
            </a:r>
            <a:r>
              <a:rPr lang="en-US" dirty="0" smtClean="0"/>
              <a:t> resources seem to be a good candidate for STAR CPU demands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4978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29727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8095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20085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49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050" y="1"/>
            <a:ext cx="2609850" cy="6097990"/>
          </a:xfrm>
          <a:prstGeom prst="rect">
            <a:avLst/>
          </a:prstGeom>
          <a:solidFill>
            <a:srgbClr val="9A9472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2286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Questions</a:t>
            </a:r>
            <a:r>
              <a:rPr lang="en-US" sz="3200" dirty="0" smtClean="0"/>
              <a:t> 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60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0"/>
            <a:ext cx="0" cy="6090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74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07412" cy="1143000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About STAR </a:t>
            </a:r>
          </a:p>
          <a:p>
            <a:pPr lvl="1"/>
            <a:r>
              <a:rPr lang="en-US" dirty="0"/>
              <a:t>Key Physics </a:t>
            </a:r>
            <a:r>
              <a:rPr lang="en-US" dirty="0" smtClean="0"/>
              <a:t>Drivers</a:t>
            </a:r>
          </a:p>
          <a:p>
            <a:r>
              <a:rPr lang="en-US" dirty="0" smtClean="0"/>
              <a:t>Motivations </a:t>
            </a:r>
          </a:p>
          <a:p>
            <a:r>
              <a:rPr lang="en-US" dirty="0"/>
              <a:t>Grid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Grid Production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Previous successful productions</a:t>
            </a:r>
          </a:p>
          <a:p>
            <a:r>
              <a:rPr lang="en-US" dirty="0" smtClean="0"/>
              <a:t>First impressions, findings and refinements at JINR</a:t>
            </a:r>
          </a:p>
          <a:p>
            <a:pPr lvl="1"/>
            <a:r>
              <a:rPr lang="en-US" dirty="0" smtClean="0"/>
              <a:t>Efficiency Decomposed</a:t>
            </a:r>
          </a:p>
          <a:p>
            <a:r>
              <a:rPr lang="en-US" dirty="0"/>
              <a:t>Solutions and Perspective </a:t>
            </a:r>
            <a:r>
              <a:rPr lang="en-US" dirty="0" smtClean="0"/>
              <a:t>for </a:t>
            </a:r>
            <a:r>
              <a:rPr lang="en-US" dirty="0"/>
              <a:t>a Path </a:t>
            </a:r>
            <a:r>
              <a:rPr lang="en-US" dirty="0" smtClean="0"/>
              <a:t>Forward</a:t>
            </a:r>
          </a:p>
          <a:p>
            <a:pPr lvl="1"/>
            <a:r>
              <a:rPr lang="en-US" dirty="0"/>
              <a:t>Proxy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PBS (input and </a:t>
            </a:r>
            <a:r>
              <a:rPr lang="en-US" dirty="0"/>
              <a:t>output staging </a:t>
            </a:r>
            <a:r>
              <a:rPr lang="en-US" dirty="0" smtClean="0"/>
              <a:t>Solutions)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643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04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jlauret\Documents\Downloads\gluonspin-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72190"/>
            <a:ext cx="2489125" cy="257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685800"/>
            <a:ext cx="551128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422961"/>
            <a:ext cx="8948597" cy="275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1" indent="-233363">
              <a:lnSpc>
                <a:spcPct val="90000"/>
              </a:lnSpc>
              <a:spcBef>
                <a:spcPts val="600"/>
              </a:spcBef>
              <a:buClr>
                <a:srgbClr val="18783D"/>
              </a:buClr>
              <a:buSzPct val="120000"/>
              <a:buFont typeface="Arial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 smtClean="0">
                <a:sym typeface="Trebuchet MS"/>
              </a:rPr>
              <a:t>An experiment located @ RHIC in the USA/NY/LI, dedicated to </a:t>
            </a:r>
            <a:br>
              <a:rPr lang="en-US" sz="1700" dirty="0" smtClean="0">
                <a:sym typeface="Trebuchet MS"/>
              </a:rPr>
            </a:br>
            <a:r>
              <a:rPr lang="en-US" sz="1700" dirty="0" smtClean="0">
                <a:sym typeface="Trebuchet MS"/>
              </a:rPr>
              <a:t>Heavy </a:t>
            </a:r>
            <a:r>
              <a:rPr lang="en-US" sz="1700" dirty="0">
                <a:sym typeface="Trebuchet MS"/>
              </a:rPr>
              <a:t>Ion </a:t>
            </a:r>
            <a:r>
              <a:rPr lang="en-US" sz="1700" dirty="0" smtClean="0">
                <a:sym typeface="Trebuchet MS"/>
              </a:rPr>
              <a:t>and Spin studies</a:t>
            </a:r>
            <a:r>
              <a:rPr lang="en-US" sz="1700" dirty="0">
                <a:sym typeface="Trebuchet MS"/>
              </a:rPr>
              <a:t> </a:t>
            </a:r>
            <a:r>
              <a:rPr lang="en-US" sz="1700" dirty="0" smtClean="0">
                <a:sym typeface="Trebuchet MS"/>
              </a:rPr>
              <a:t>&amp; properties</a:t>
            </a:r>
            <a:r>
              <a:rPr lang="en-US" sz="1700" dirty="0" smtClean="0"/>
              <a:t> </a:t>
            </a:r>
            <a:r>
              <a:rPr lang="en-US" sz="1700" dirty="0"/>
              <a:t>of the </a:t>
            </a:r>
            <a:r>
              <a:rPr lang="en-US" sz="1700" dirty="0" smtClean="0"/>
              <a:t>QGP/QCD</a:t>
            </a:r>
          </a:p>
          <a:p>
            <a:pPr marL="233363" lvl="1" indent="-233363">
              <a:lnSpc>
                <a:spcPct val="90000"/>
              </a:lnSpc>
              <a:spcBef>
                <a:spcPts val="600"/>
              </a:spcBef>
              <a:buClr>
                <a:srgbClr val="18783D"/>
              </a:buClr>
              <a:buSzPct val="120000"/>
              <a:buFont typeface="Arial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 smtClean="0"/>
              <a:t>Unique machine able to collide from Heavy Ions and polarized protons</a:t>
            </a:r>
            <a:endParaRPr lang="en-US" sz="1700" dirty="0"/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Heavy-flavor and </a:t>
            </a:r>
            <a:r>
              <a:rPr lang="en-US" sz="1700" dirty="0" err="1">
                <a:sym typeface="Trebuchet MS"/>
              </a:rPr>
              <a:t>quarkonia</a:t>
            </a:r>
            <a:r>
              <a:rPr lang="en-US" sz="1700" dirty="0">
                <a:sym typeface="Trebuchet MS"/>
              </a:rPr>
              <a:t> measurement</a:t>
            </a:r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Jet measurements</a:t>
            </a:r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Chiral magnetic effect, chiral magnetic wave and </a:t>
            </a:r>
            <a:br>
              <a:rPr lang="en-US" sz="1700" dirty="0">
                <a:sym typeface="Trebuchet MS"/>
              </a:rPr>
            </a:br>
            <a:r>
              <a:rPr lang="en-US" sz="1700" dirty="0">
                <a:sym typeface="Trebuchet MS"/>
              </a:rPr>
              <a:t>chiral </a:t>
            </a:r>
            <a:r>
              <a:rPr lang="en-US" sz="1700" dirty="0" err="1">
                <a:sym typeface="Trebuchet MS"/>
              </a:rPr>
              <a:t>vortical</a:t>
            </a:r>
            <a:r>
              <a:rPr lang="en-US" sz="1700" dirty="0">
                <a:sym typeface="Trebuchet MS"/>
              </a:rPr>
              <a:t> </a:t>
            </a:r>
            <a:r>
              <a:rPr lang="en-US" sz="1700" dirty="0" smtClean="0">
                <a:sym typeface="Trebuchet MS"/>
              </a:rPr>
              <a:t>effect</a:t>
            </a:r>
            <a:endParaRPr lang="en-US" sz="1700" dirty="0">
              <a:sym typeface="Trebuchet MS"/>
            </a:endParaRPr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Phase structure of QCD matter – Beam Energy Scan</a:t>
            </a:r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Understanding of the nature of the </a:t>
            </a:r>
            <a:r>
              <a:rPr lang="en-US" sz="1700" dirty="0" err="1">
                <a:sym typeface="Trebuchet MS"/>
              </a:rPr>
              <a:t>pomeron</a:t>
            </a:r>
            <a:r>
              <a:rPr lang="en-US" sz="1700" dirty="0">
                <a:sym typeface="Trebuchet MS"/>
              </a:rPr>
              <a:t> and potentially </a:t>
            </a:r>
            <a:r>
              <a:rPr lang="en-US" sz="1700" dirty="0" smtClean="0">
                <a:sym typeface="Trebuchet MS"/>
              </a:rPr>
              <a:t>                        discovering </a:t>
            </a:r>
            <a:r>
              <a:rPr lang="en-US" sz="1700" dirty="0">
                <a:sym typeface="Trebuchet MS"/>
              </a:rPr>
              <a:t>the </a:t>
            </a:r>
            <a:r>
              <a:rPr lang="en-US" sz="1700" dirty="0" err="1">
                <a:sym typeface="Trebuchet MS"/>
              </a:rPr>
              <a:t>odderon</a:t>
            </a:r>
            <a:endParaRPr lang="en-US" sz="1700" dirty="0">
              <a:sym typeface="Trebuchet MS"/>
            </a:endParaRPr>
          </a:p>
          <a:p>
            <a:pPr marL="342900" lvl="1" indent="-342900">
              <a:lnSpc>
                <a:spcPct val="90000"/>
              </a:lnSpc>
              <a:buClr>
                <a:srgbClr val="18783D"/>
              </a:buClr>
              <a:buSzPct val="120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700" dirty="0">
                <a:sym typeface="Trebuchet MS"/>
              </a:rPr>
              <a:t>Single spin asymmetries in W+/-, Z, direct photon and </a:t>
            </a:r>
            <a:r>
              <a:rPr lang="en-US" sz="1700" dirty="0" err="1">
                <a:sym typeface="Trebuchet MS"/>
              </a:rPr>
              <a:t>Drell</a:t>
            </a:r>
            <a:r>
              <a:rPr lang="en-US" sz="1700" dirty="0">
                <a:sym typeface="Trebuchet MS"/>
              </a:rPr>
              <a:t>-Yan production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63413"/>
            <a:ext cx="3147419" cy="27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Key Physics </a:t>
            </a:r>
            <a:r>
              <a:rPr lang="en-US" b="1" dirty="0" smtClean="0"/>
              <a:t>Drivers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7010400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7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pic>
        <p:nvPicPr>
          <p:cNvPr id="6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024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Exciting versatile physics program</a:t>
            </a:r>
          </a:p>
          <a:p>
            <a:r>
              <a:rPr lang="en-US" dirty="0" smtClean="0"/>
              <a:t>In our 16</a:t>
            </a:r>
            <a:r>
              <a:rPr lang="en-US" baseline="30000" dirty="0" smtClean="0"/>
              <a:t>th</a:t>
            </a:r>
            <a:r>
              <a:rPr lang="en-US" dirty="0" smtClean="0"/>
              <a:t> year of data taking                                                                             </a:t>
            </a:r>
          </a:p>
          <a:p>
            <a:r>
              <a:rPr lang="en-US" dirty="0" smtClean="0"/>
              <a:t>Accumulated 25 </a:t>
            </a:r>
            <a:r>
              <a:rPr lang="en-US" dirty="0"/>
              <a:t>petabytes </a:t>
            </a:r>
            <a:r>
              <a:rPr lang="en-US" dirty="0" smtClean="0"/>
              <a:t>                                                                                   of </a:t>
            </a:r>
            <a:r>
              <a:rPr lang="en-US" dirty="0"/>
              <a:t>raw data</a:t>
            </a:r>
          </a:p>
          <a:p>
            <a:pPr lvl="1"/>
            <a:r>
              <a:rPr lang="en-US" dirty="0" smtClean="0"/>
              <a:t>Projected </a:t>
            </a:r>
            <a:r>
              <a:rPr lang="en-US" dirty="0"/>
              <a:t>to reach 40 </a:t>
            </a:r>
            <a:r>
              <a:rPr lang="en-US" dirty="0" smtClean="0"/>
              <a:t>petabytes </a:t>
            </a:r>
            <a:endParaRPr lang="en-US" dirty="0"/>
          </a:p>
          <a:p>
            <a:pPr lvl="1"/>
            <a:r>
              <a:rPr lang="en-US" dirty="0" smtClean="0"/>
              <a:t>CPU needs to double by 2020</a:t>
            </a:r>
          </a:p>
          <a:p>
            <a:r>
              <a:rPr lang="en-US" dirty="0" smtClean="0"/>
              <a:t>Huge dataset challenges - we seek </a:t>
            </a:r>
            <a:br>
              <a:rPr lang="en-US" dirty="0" smtClean="0"/>
            </a:br>
            <a:r>
              <a:rPr lang="en-US" dirty="0" smtClean="0"/>
              <a:t>additional resources to speed up </a:t>
            </a:r>
            <a:br>
              <a:rPr lang="en-US" dirty="0" smtClean="0"/>
            </a:br>
            <a:r>
              <a:rPr lang="en-US" dirty="0" smtClean="0"/>
              <a:t>scientific discoveries</a:t>
            </a:r>
          </a:p>
          <a:p>
            <a:pPr lvl="1"/>
            <a:r>
              <a:rPr lang="en-US" dirty="0"/>
              <a:t>13,500 slots are used for data </a:t>
            </a:r>
            <a:r>
              <a:rPr lang="en-US" dirty="0" smtClean="0"/>
              <a:t>                                                                                                  production </a:t>
            </a:r>
            <a:r>
              <a:rPr lang="en-US" dirty="0"/>
              <a:t>at </a:t>
            </a:r>
            <a:r>
              <a:rPr lang="en-US" dirty="0" smtClean="0"/>
              <a:t>BNL</a:t>
            </a:r>
          </a:p>
          <a:p>
            <a:pPr lvl="2"/>
            <a:r>
              <a:rPr lang="en-US" dirty="0"/>
              <a:t>This </a:t>
            </a:r>
            <a:r>
              <a:rPr lang="en-US" b="1" dirty="0"/>
              <a:t>ONLY</a:t>
            </a:r>
            <a:r>
              <a:rPr lang="en-US" dirty="0"/>
              <a:t> allows for 1.2-1.4 passes of data reconstruction </a:t>
            </a:r>
            <a:endParaRPr lang="en-US" dirty="0" smtClean="0"/>
          </a:p>
          <a:p>
            <a:pPr lvl="2"/>
            <a:r>
              <a:rPr lang="en-US" dirty="0" smtClean="0"/>
              <a:t>In contrast, typical HEP experiments have </a:t>
            </a:r>
            <a:r>
              <a:rPr lang="en-US" dirty="0"/>
              <a:t>&gt; 5 passes</a:t>
            </a:r>
            <a:endParaRPr lang="en-US" dirty="0" smtClean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resources </a:t>
            </a:r>
            <a:r>
              <a:rPr lang="en-US" dirty="0" smtClean="0"/>
              <a:t> (+</a:t>
            </a:r>
            <a:r>
              <a:rPr lang="en-US" dirty="0"/>
              <a:t>20</a:t>
            </a:r>
            <a:r>
              <a:rPr lang="en-US" dirty="0" smtClean="0"/>
              <a:t>% minimum) </a:t>
            </a:r>
            <a:r>
              <a:rPr lang="en-US" dirty="0"/>
              <a:t>must be found </a:t>
            </a:r>
            <a:r>
              <a:rPr lang="en-US" dirty="0" smtClean="0"/>
              <a:t>to cover simulations </a:t>
            </a:r>
            <a:r>
              <a:rPr lang="en-US" dirty="0"/>
              <a:t>and additional </a:t>
            </a:r>
            <a:r>
              <a:rPr lang="en-US" dirty="0" smtClean="0"/>
              <a:t>processing passes</a:t>
            </a:r>
            <a:endParaRPr lang="en-US" dirty="0"/>
          </a:p>
          <a:p>
            <a:pPr lvl="2"/>
            <a:r>
              <a:rPr lang="en-US" dirty="0"/>
              <a:t>This translates to ~ 118 Million CPU </a:t>
            </a:r>
            <a:r>
              <a:rPr lang="en-US" dirty="0" smtClean="0"/>
              <a:t>hours per year </a:t>
            </a:r>
            <a:r>
              <a:rPr lang="en-US" dirty="0"/>
              <a:t>at the Tier-0 </a:t>
            </a:r>
            <a:r>
              <a:rPr lang="en-US" dirty="0" smtClean="0"/>
              <a:t>center </a:t>
            </a:r>
            <a:r>
              <a:rPr lang="en-US" dirty="0"/>
              <a:t>and </a:t>
            </a:r>
            <a:r>
              <a:rPr lang="en-US" dirty="0" smtClean="0"/>
              <a:t>at least 24 </a:t>
            </a:r>
            <a:r>
              <a:rPr lang="en-US" dirty="0"/>
              <a:t>Million CPU hours per year </a:t>
            </a:r>
            <a:r>
              <a:rPr lang="en-US" dirty="0" smtClean="0"/>
              <a:t>from other resources, such as JINR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845" y="1219200"/>
            <a:ext cx="471129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39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b="1" dirty="0" smtClean="0"/>
              <a:t>Motivation…  </a:t>
            </a:r>
            <a:endParaRPr lang="en-US" b="1" dirty="0"/>
          </a:p>
        </p:txBody>
      </p:sp>
      <p:pic>
        <p:nvPicPr>
          <p:cNvPr id="6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28156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rowth will unlikely come </a:t>
            </a:r>
            <a:r>
              <a:rPr lang="en-US" dirty="0"/>
              <a:t>from the </a:t>
            </a:r>
            <a:r>
              <a:rPr lang="en-US" dirty="0" smtClean="0"/>
              <a:t>Tier-0 so there is an incentive to </a:t>
            </a:r>
            <a:r>
              <a:rPr lang="en-US" dirty="0"/>
              <a:t>find resources “outside” </a:t>
            </a:r>
          </a:p>
          <a:p>
            <a:pPr lvl="1"/>
            <a:r>
              <a:rPr lang="en-US" dirty="0" smtClean="0"/>
              <a:t>Data production success demonstrated at KISTI …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xpertise and software exists</a:t>
            </a:r>
            <a:r>
              <a:rPr lang="en-US" dirty="0"/>
              <a:t> </a:t>
            </a:r>
            <a:r>
              <a:rPr lang="en-US" dirty="0" smtClean="0"/>
              <a:t>but all host </a:t>
            </a:r>
            <a:br>
              <a:rPr lang="en-US" dirty="0" smtClean="0"/>
            </a:br>
            <a:r>
              <a:rPr lang="en-US" dirty="0" smtClean="0"/>
              <a:t>sites have differences in: </a:t>
            </a:r>
          </a:p>
          <a:p>
            <a:pPr lvl="2"/>
            <a:r>
              <a:rPr lang="en-US" dirty="0" smtClean="0"/>
              <a:t>Middleware Stack (grid software)</a:t>
            </a:r>
          </a:p>
          <a:p>
            <a:pPr lvl="2"/>
            <a:r>
              <a:rPr lang="en-US" dirty="0" smtClean="0"/>
              <a:t>Bandwidth speeds </a:t>
            </a:r>
          </a:p>
          <a:p>
            <a:pPr lvl="2"/>
            <a:r>
              <a:rPr lang="en-US" dirty="0" smtClean="0"/>
              <a:t>Batch system</a:t>
            </a:r>
          </a:p>
          <a:p>
            <a:pPr lvl="2"/>
            <a:r>
              <a:rPr lang="en-US" dirty="0" smtClean="0"/>
              <a:t>Resource limits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djustments to our existing framework, adapting to the new facility “specifics” and tuning are expected to allow smoother, more efficient running.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13" name="Picture 2" descr="C:\Users\lbhajdu\AppData\Local\Microsoft\Windows\INetCache\IE\2YPWFHYP\donkey-carrot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6084" y="2438400"/>
            <a:ext cx="2333116" cy="20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2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952" y="3338847"/>
            <a:ext cx="179310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on Grids and Clouds for 16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562600" cy="5699297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STAR has a long experience testing and offloading productions to a </a:t>
            </a:r>
            <a:r>
              <a:rPr lang="en-US" sz="4400" dirty="0"/>
              <a:t>diversity </a:t>
            </a:r>
            <a:r>
              <a:rPr lang="en-US" sz="4400" dirty="0" smtClean="0"/>
              <a:t>of platforms (Cloud/Grid</a:t>
            </a:r>
            <a:r>
              <a:rPr lang="en-US" sz="4400" dirty="0"/>
              <a:t>) and </a:t>
            </a:r>
            <a:r>
              <a:rPr lang="en-US" sz="4400" dirty="0" smtClean="0"/>
              <a:t>resources (Amazon, Universities, </a:t>
            </a:r>
            <a:r>
              <a:rPr lang="en-US" sz="4400" dirty="0"/>
              <a:t>National </a:t>
            </a:r>
            <a:r>
              <a:rPr lang="en-US" sz="4400" dirty="0" smtClean="0"/>
              <a:t>Labs</a:t>
            </a:r>
            <a:r>
              <a:rPr lang="en-US" sz="4400" dirty="0"/>
              <a:t>, ...) </a:t>
            </a:r>
            <a:r>
              <a:rPr lang="en-US" sz="4400" dirty="0" smtClean="0"/>
              <a:t>which has made </a:t>
            </a:r>
            <a:r>
              <a:rPr lang="en-US" sz="4400" dirty="0"/>
              <a:t>us face different challenges and provided </a:t>
            </a:r>
            <a:r>
              <a:rPr lang="en-US" sz="4400" dirty="0" smtClean="0"/>
              <a:t>useful lessons learned. </a:t>
            </a:r>
            <a:endParaRPr lang="en-US" sz="3600" dirty="0" smtClean="0"/>
          </a:p>
          <a:p>
            <a:r>
              <a:rPr lang="en-US" sz="2200" dirty="0" smtClean="0"/>
              <a:t>“</a:t>
            </a:r>
            <a:r>
              <a:rPr lang="en-US" sz="2200" b="1" dirty="0"/>
              <a:t>High Performance and Cloud Computing in Scientific Research and Education</a:t>
            </a:r>
            <a:r>
              <a:rPr lang="en-US" sz="2200" dirty="0"/>
              <a:t>” Chapter 13, </a:t>
            </a:r>
            <a:r>
              <a:rPr lang="en-US" sz="2200" dirty="0" err="1"/>
              <a:t>IGI</a:t>
            </a:r>
            <a:r>
              <a:rPr lang="en-US" sz="2200" dirty="0"/>
              <a:t> Global, </a:t>
            </a:r>
            <a:r>
              <a:rPr lang="fr-FR" sz="2200" dirty="0" err="1"/>
              <a:t>Levente</a:t>
            </a:r>
            <a:r>
              <a:rPr lang="fr-FR" sz="2200" dirty="0"/>
              <a:t> </a:t>
            </a:r>
            <a:r>
              <a:rPr lang="fr-FR" sz="2200" dirty="0" err="1"/>
              <a:t>Hajdu</a:t>
            </a:r>
            <a:r>
              <a:rPr lang="fr-FR" sz="2200" dirty="0"/>
              <a:t>, Jérôme </a:t>
            </a:r>
            <a:r>
              <a:rPr lang="fr-FR" sz="2200" dirty="0" err="1"/>
              <a:t>Lauret</a:t>
            </a:r>
            <a:r>
              <a:rPr lang="fr-FR" sz="2200" dirty="0"/>
              <a:t>, Radomir A. </a:t>
            </a:r>
            <a:r>
              <a:rPr lang="fr-FR" sz="2200" dirty="0" err="1"/>
              <a:t>Mihajlovic</a:t>
            </a:r>
            <a:r>
              <a:rPr lang="fr-FR" sz="2200" dirty="0"/>
              <a:t> </a:t>
            </a:r>
            <a:r>
              <a:rPr lang="de-DE" sz="2200" dirty="0"/>
              <a:t>ISBN13: 9781466657847, ISBN10: 1466657847, EISBN13: </a:t>
            </a:r>
            <a:r>
              <a:rPr lang="de-DE" sz="2200" dirty="0" smtClean="0"/>
              <a:t>9781466657854.</a:t>
            </a:r>
            <a:endParaRPr lang="en-US" sz="2200" dirty="0" smtClean="0"/>
          </a:p>
          <a:p>
            <a:r>
              <a:rPr lang="en-US" sz="2200" dirty="0"/>
              <a:t>“</a:t>
            </a:r>
            <a:r>
              <a:rPr lang="en-US" sz="2200" b="1" dirty="0"/>
              <a:t>Offloading peak processing to virtual farm by STAR experiment at </a:t>
            </a:r>
            <a:r>
              <a:rPr lang="en-US" sz="2200" b="1" dirty="0" err="1"/>
              <a:t>RHIC</a:t>
            </a:r>
            <a:r>
              <a:rPr lang="en-US" sz="2200" dirty="0"/>
              <a:t>”, Proc. of the 14th International Workshop on Advanced Computing and Analysis Techniques in Physics Research (ACAT2011), Uxbridge, West London, United Kingdom, September 5-9, 2011, J. Phys. Conf. Ser. 368 (2012) 01211. </a:t>
            </a:r>
          </a:p>
          <a:p>
            <a:r>
              <a:rPr lang="en-US" sz="2200" dirty="0" smtClean="0"/>
              <a:t>“</a:t>
            </a:r>
            <a:r>
              <a:rPr lang="en-US" sz="2200" b="1" dirty="0"/>
              <a:t>When STAR meets the Clouds: Virtualization &amp; Cloud computing experiences</a:t>
            </a:r>
            <a:r>
              <a:rPr lang="en-US" sz="2200" dirty="0"/>
              <a:t>”, Proc. of the 18th International Conference on Computing n High Energy and Nuclear Physics (CHEP2010), Taipei, Taiwan, October 18-22, 2010, J. Phys. Conf. Ser. 331 (2011) 062016. </a:t>
            </a:r>
          </a:p>
          <a:p>
            <a:r>
              <a:rPr lang="en-US" sz="2200" dirty="0" smtClean="0"/>
              <a:t>“</a:t>
            </a:r>
            <a:r>
              <a:rPr lang="en-US" sz="2200" b="1" dirty="0"/>
              <a:t>Contextualization in practice: The Clemson experience</a:t>
            </a:r>
            <a:r>
              <a:rPr lang="en-US" sz="2200" dirty="0"/>
              <a:t>”, Proc. of the 13th International Workshop on Advanced Computing and Analysis Techniques in Physics Research (ACAT2010), Jaipur, India, February 22-27, 2010, </a:t>
            </a:r>
            <a:r>
              <a:rPr lang="en-US" sz="2200" dirty="0" err="1"/>
              <a:t>Pos</a:t>
            </a:r>
            <a:r>
              <a:rPr lang="en-US" sz="2200" dirty="0"/>
              <a:t> ACAT2010 (2010) 027. </a:t>
            </a:r>
            <a:r>
              <a:rPr lang="en-US" sz="2200"/>
              <a:t/>
            </a:r>
            <a:br>
              <a:rPr lang="en-US" sz="2200"/>
            </a:br>
            <a:r>
              <a:rPr lang="en-US" sz="2200" smtClean="0"/>
              <a:t>“</a:t>
            </a:r>
            <a:r>
              <a:rPr lang="en-US" sz="2200" b="1" dirty="0"/>
              <a:t>Integrating </a:t>
            </a:r>
            <a:r>
              <a:rPr lang="en-US" sz="2200" b="1" dirty="0" err="1"/>
              <a:t>Xgrid</a:t>
            </a:r>
            <a:r>
              <a:rPr lang="en-US" sz="2200" b="1" dirty="0"/>
              <a:t> into the HENP distributed computing model</a:t>
            </a:r>
            <a:r>
              <a:rPr lang="en-US" sz="2200" dirty="0"/>
              <a:t>”, Proc. of the International Conference on </a:t>
            </a:r>
            <a:r>
              <a:rPr lang="en-US" sz="2200" dirty="0" smtClean="0"/>
              <a:t>Computing </a:t>
            </a:r>
            <a:r>
              <a:rPr lang="en-US" sz="2200" dirty="0"/>
              <a:t>in High Energy and Nuclear Physics (CHEP07), Victoria, British Columbia, Canada, September 2-7, 2007, J. Phys. Conf. Ser. 119 (2008) 072018. </a:t>
            </a:r>
            <a:endParaRPr lang="en-US" sz="2200" dirty="0" smtClean="0"/>
          </a:p>
          <a:p>
            <a:r>
              <a:rPr lang="en-US" sz="2400" dirty="0" smtClean="0"/>
              <a:t>“</a:t>
            </a:r>
            <a:r>
              <a:rPr lang="en-US" sz="2400" b="1" dirty="0"/>
              <a:t>Automated Finite State Workflow for Distributed Data Production</a:t>
            </a:r>
            <a:r>
              <a:rPr lang="en-US" sz="2400" dirty="0"/>
              <a:t>”, ACAT 2016 conference proceedings, pending publication</a:t>
            </a:r>
            <a:r>
              <a:rPr lang="en-US" sz="2400" dirty="0" smtClean="0"/>
              <a:t>”.</a:t>
            </a:r>
            <a:endParaRPr lang="en-US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857" y="877842"/>
            <a:ext cx="1802632" cy="24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686101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271" y="4770727"/>
            <a:ext cx="1707430" cy="1255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271" y="3536994"/>
            <a:ext cx="1707430" cy="1149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935" y="877842"/>
            <a:ext cx="1686101" cy="126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477" y="5308935"/>
            <a:ext cx="1779012" cy="1168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44504" y="6111550"/>
            <a:ext cx="1981199" cy="68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113541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4071" y="57464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3" name="Picture 32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8434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107" y="6227021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1551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0" y="611354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2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b="1" dirty="0" smtClean="0"/>
              <a:t>Efficiency Defined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48307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GB" sz="2200" dirty="0" smtClean="0"/>
              </a:p>
              <a:p>
                <a:r>
                  <a:rPr lang="en-GB" sz="2200" b="1" dirty="0" smtClean="0"/>
                  <a:t>Farm Utilization Efficiency</a:t>
                </a:r>
                <a:r>
                  <a:rPr lang="en-GB" sz="2200" dirty="0"/>
                  <a:t/>
                </a:r>
                <a:r>
                  <a:rPr lang="en-GB" sz="2200" dirty="0" smtClean="0"/>
                  <a:t>– The percentage of the farm utilized by successful jobs over all available </a:t>
                </a:r>
                <a:r>
                  <a:rPr lang="en-GB" sz="2200" dirty="0"/>
                  <a:t>slots integrated </a:t>
                </a:r>
                <a:r>
                  <a:rPr lang="en-GB" sz="2200" dirty="0" smtClean="0"/>
                  <a:t>over all retry attempts  </a:t>
                </a:r>
                <a:endParaRPr lang="en-GB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𝐸𝑓𝑓𝑖𝑐𝑖𝑒𝑛𝑐𝑦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𝐹𝑎𝑟𝑚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… </m:t>
                          </m:r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2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2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GB" sz="220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200" i="1" dirty="0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𝑠𝑢𝑐𝑐𝑒𝑠𝑠𝑓𝑢𝑙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𝑗𝑜𝑏𝑠</m:t>
                                          </m:r>
                                        </m:num>
                                        <m:den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𝑡𝑜𝑡𝑎𝑙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b="0" i="1" dirty="0" smtClean="0">
                                              <a:latin typeface="Cambria Math"/>
                                            </a:rPr>
                                            <m:t>𝑠𝑙𝑜𝑡𝑠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𝑡𝑟𝑦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2200" dirty="0" smtClean="0"/>
              </a:p>
              <a:p>
                <a:r>
                  <a:rPr lang="en-GB" sz="2200" b="1" dirty="0" smtClean="0"/>
                  <a:t>CPU </a:t>
                </a:r>
                <a:r>
                  <a:rPr lang="en-GB" sz="2200" b="1" dirty="0"/>
                  <a:t>Efficiency</a:t>
                </a:r>
                <a:r>
                  <a:rPr lang="en-GB" sz="2200" dirty="0"/>
                  <a:t/>
                </a:r>
                <a:r>
                  <a:rPr lang="en-GB" sz="2200" dirty="0" smtClean="0"/>
                  <a:t>– The percentage of a CPU a job (a process) utilizes</a:t>
                </a:r>
                <a:br>
                  <a:rPr lang="en-GB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𝐸𝑓𝑓𝑖𝑐𝑖𝑒𝑛𝑐𝑦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𝐶𝑃𝑈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𝐶𝑃𝑈𝑇𝑖𝑚𝑒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𝑅𝑒𝑎𝑙𝑇𝑖𝑚𝑒</m:t>
                            </m:r>
                          </m:den>
                        </m:f>
                      </m:e>
                    </m:d>
                  </m:oMath>
                </a14:m>
                <a:endParaRPr lang="en-GB" sz="2200" i="1" dirty="0">
                  <a:latin typeface="Cambria Math"/>
                </a:endParaRPr>
              </a:p>
              <a:p>
                <a:r>
                  <a:rPr lang="en-GB" sz="2200" b="1" dirty="0" smtClean="0"/>
                  <a:t>Compound</a:t>
                </a:r>
                <a:r>
                  <a:rPr lang="en-GB" sz="2200" dirty="0" smtClean="0"/>
                  <a:t/>
                </a:r>
                <a:r>
                  <a:rPr lang="en-GB" sz="2200" b="1" dirty="0"/>
                  <a:t>Efficiency</a:t>
                </a:r>
                <a:r>
                  <a:rPr lang="en-GB" sz="2200" dirty="0"/>
                  <a:t/>
                </a:r>
                <a:r>
                  <a:rPr lang="en-GB" sz="2200" dirty="0" smtClean="0"/>
                  <a:t>- </a:t>
                </a:r>
                <a:endParaRPr lang="en-GB" sz="18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>
                    <a:ea typeface="Cambria Math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200" b="1" dirty="0"/>
                              <m:t>CPU</m:t>
                            </m:r>
                            <m:r>
                              <m:rPr>
                                <m:nor/>
                              </m:rPr>
                              <a:rPr lang="en-GB" sz="2200" b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200" b="1" dirty="0"/>
                              <m:t>Efficiency</m:t>
                            </m:r>
                          </m:e>
                        </m:d>
                        <m:r>
                          <a:rPr lang="en-US" sz="2200">
                            <a:latin typeface="Cambria Math"/>
                          </a:rPr>
                          <m:t>∗(</m:t>
                        </m:r>
                        <m:r>
                          <m:rPr>
                            <m:nor/>
                          </m:rPr>
                          <a:rPr lang="en-GB" sz="2200" b="1" dirty="0"/>
                          <m:t>Farm</m:t>
                        </m:r>
                        <m:r>
                          <m:rPr>
                            <m:nor/>
                          </m:rPr>
                          <a:rPr lang="en-GB" sz="2200" b="1" dirty="0"/>
                          <m:t> </m:t>
                        </m:r>
                        <m:r>
                          <m:rPr>
                            <m:nor/>
                          </m:rPr>
                          <a:rPr lang="en-GB" sz="2200" b="1" dirty="0"/>
                          <m:t>Utilization</m:t>
                        </m:r>
                        <m:r>
                          <m:rPr>
                            <m:nor/>
                          </m:rPr>
                          <a:rPr lang="en-GB" sz="2200" b="1" dirty="0"/>
                          <m:t> </m:t>
                        </m:r>
                        <m:r>
                          <m:rPr>
                            <m:nor/>
                          </m:rPr>
                          <a:rPr lang="en-GB" sz="2200" b="1" dirty="0"/>
                          <m:t>Efficiency</m:t>
                        </m:r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GB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4830763"/>
              </a:xfrm>
              <a:blipFill rotWithShape="1">
                <a:blip r:embed="rId2"/>
                <a:stretch>
                  <a:fillRect l="-81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8434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23183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1551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1354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1371600" y="2343822"/>
                <a:ext cx="990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𝑡𝑟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43822"/>
                <a:ext cx="990600" cy="381000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314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8156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Previous Production Sites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382000" cy="51765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STAR uses Grid resources at PDSF/NERSC (Berkeley) and in the past used clusters at Clemson University, Amazon Cloud, </a:t>
                </a:r>
                <a:r>
                  <a:rPr lang="en-GB" dirty="0" err="1"/>
                  <a:t>Fermilab</a:t>
                </a:r>
                <a:r>
                  <a:rPr lang="en-GB" dirty="0"/>
                  <a:t>, University of São Paulo, and others – most of those were used for simulation instead of data production (reconstruction of real data</a:t>
                </a:r>
                <a:r>
                  <a:rPr lang="en-GB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The first site STAR used </a:t>
                </a:r>
                <a:br>
                  <a:rPr lang="en-US" dirty="0" smtClean="0"/>
                </a:br>
                <a:r>
                  <a:rPr lang="en-US" dirty="0" smtClean="0"/>
                  <a:t>to run </a:t>
                </a:r>
                <a:r>
                  <a:rPr lang="en-US" b="1" i="1" dirty="0" smtClean="0"/>
                  <a:t>data production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on GRID was KISTI (</a:t>
                </a:r>
                <a:r>
                  <a:rPr lang="en-GB" dirty="0" smtClean="0"/>
                  <a:t>The</a:t>
                </a:r>
                <a:br>
                  <a:rPr lang="en-GB" dirty="0" smtClean="0"/>
                </a:br>
                <a:r>
                  <a:rPr lang="en-GB" dirty="0" smtClean="0"/>
                  <a:t>Korea Institute </a:t>
                </a:r>
                <a:r>
                  <a:rPr lang="en-GB" dirty="0"/>
                  <a:t>of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Science and Technology </a:t>
                </a:r>
                <a:br>
                  <a:rPr lang="en-GB" dirty="0" smtClean="0"/>
                </a:br>
                <a:r>
                  <a:rPr lang="en-GB" dirty="0" smtClean="0"/>
                  <a:t>Information)</a:t>
                </a:r>
              </a:p>
              <a:p>
                <a:r>
                  <a:rPr lang="en-GB" dirty="0" smtClean="0"/>
                  <a:t>STAR saturated 1026 </a:t>
                </a:r>
                <a:br>
                  <a:rPr lang="en-GB" dirty="0" smtClean="0"/>
                </a:br>
                <a:r>
                  <a:rPr lang="en-GB" dirty="0" smtClean="0"/>
                  <a:t>job slots for 9 months </a:t>
                </a:r>
                <a:br>
                  <a:rPr lang="en-GB" dirty="0" smtClean="0"/>
                </a:br>
                <a:r>
                  <a:rPr lang="en-GB" dirty="0" smtClean="0"/>
                  <a:t>processing 105,631 files, </a:t>
                </a:r>
                <a:br>
                  <a:rPr lang="en-GB" dirty="0" smtClean="0"/>
                </a:br>
                <a:r>
                  <a:rPr lang="en-GB" dirty="0" smtClean="0"/>
                  <a:t>generating 213.7 TB of </a:t>
                </a:r>
                <a:br>
                  <a:rPr lang="en-GB" dirty="0" smtClean="0"/>
                </a:br>
                <a:r>
                  <a:rPr lang="en-GB" dirty="0" smtClean="0"/>
                  <a:t>output and consuming </a:t>
                </a:r>
                <a:br>
                  <a:rPr lang="en-GB" dirty="0" smtClean="0"/>
                </a:br>
                <a:r>
                  <a:rPr lang="en-GB" dirty="0" smtClean="0"/>
                  <a:t>6,179,544 CPU hours  </a:t>
                </a:r>
              </a:p>
              <a:p>
                <a:pPr lvl="1"/>
                <a:r>
                  <a:rPr lang="en-GB" b="1" dirty="0" smtClean="0"/>
                  <a:t>99%</a:t>
                </a:r>
                <a:r>
                  <a:rPr lang="en-GB" dirty="0" smtClean="0"/>
                  <a:t> of jobs returned log and output files within 7 attempts </a:t>
                </a:r>
              </a:p>
              <a:p>
                <a:pPr lvl="1"/>
                <a:r>
                  <a:rPr lang="en-GB" b="1" dirty="0" smtClean="0"/>
                  <a:t>Farm Utilization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𝐸𝑓𝑓𝑖𝑐𝑖𝑒𝑛𝑐𝑦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𝑎𝑟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dirty="0" smtClean="0"/>
                  <a:t/>
                </a:r>
                <a:r>
                  <a:rPr lang="en-GB" b="1" dirty="0"/>
                  <a:t>97(±2)% </a:t>
                </a:r>
                <a:endParaRPr lang="en-GB" b="1" dirty="0" smtClean="0"/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382000" cy="5176528"/>
              </a:xfrm>
              <a:blipFill rotWithShape="1">
                <a:blip r:embed="rId3"/>
                <a:stretch>
                  <a:fillRect l="-800" t="-1885" b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0185617"/>
              </p:ext>
            </p:extLst>
          </p:nvPr>
        </p:nvGraphicFramePr>
        <p:xfrm>
          <a:off x="3657600" y="2286000"/>
          <a:ext cx="5257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97000"/>
                <a:gridCol w="2108200"/>
              </a:tblGrid>
              <a:tr h="25209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Automated (Re-)Submission Attempt(s) Per Job at KIST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20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Number Of Jobs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Percent (%)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Job Submissions</a:t>
                      </a:r>
                      <a:endParaRPr lang="en-US" sz="1200" b="1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102,043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96.6023    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2,895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2.7406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493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0.4667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103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0.0975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83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0.0785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0.0056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0.0028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2417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R="685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0.0056   </a:t>
                      </a:r>
                      <a:endParaRPr lang="en-US" sz="1200" dirty="0"/>
                    </a:p>
                  </a:txBody>
                  <a:tcPr marR="457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*Not Runnable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8434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23183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111551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11354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7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17" y="468766"/>
            <a:ext cx="692798" cy="8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67" y="1219200"/>
            <a:ext cx="919162" cy="10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83" y="2486604"/>
            <a:ext cx="1145381" cy="4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1202834" cy="5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04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89314" y="685800"/>
            <a:ext cx="7172325" cy="5554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HPSS</a:t>
            </a:r>
            <a:r>
              <a:rPr lang="en-US" dirty="0" smtClean="0"/>
              <a:t> = Tape silo system at BNL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Data </a:t>
            </a:r>
            <a:r>
              <a:rPr lang="en-US" b="1" dirty="0"/>
              <a:t>Carousel</a:t>
            </a:r>
            <a:r>
              <a:rPr lang="en-US" dirty="0"/>
              <a:t> = STAR tool for queueing and optimizing requests for the  restoration of files from tape by minimizing mount and dismount cycles through </a:t>
            </a:r>
            <a:r>
              <a:rPr lang="en-US" dirty="0" smtClean="0"/>
              <a:t>reordering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SUMS (STAR Unified Meta Scheduler)</a:t>
            </a:r>
            <a:r>
              <a:rPr lang="en-US" dirty="0" smtClean="0"/>
              <a:t> = SUMS provides a unified interface for submitting jobs to sites and wrapping </a:t>
            </a:r>
            <a:r>
              <a:rPr lang="en-US" dirty="0"/>
              <a:t>of the input </a:t>
            </a:r>
            <a:r>
              <a:rPr lang="en-US" dirty="0" smtClean="0"/>
              <a:t>file and user executable </a:t>
            </a:r>
            <a:r>
              <a:rPr lang="en-US" dirty="0"/>
              <a:t>into a </a:t>
            </a:r>
            <a:r>
              <a:rPr lang="en-US" dirty="0" smtClean="0"/>
              <a:t>job. Feeding can also be turned on to limit the number of jobs submitted at one 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HTCondor</a:t>
            </a:r>
            <a:r>
              <a:rPr lang="en-US" b="1" dirty="0" smtClean="0"/>
              <a:t> with Globus </a:t>
            </a:r>
            <a:r>
              <a:rPr lang="en-US" dirty="0" smtClean="0"/>
              <a:t>= </a:t>
            </a:r>
            <a:r>
              <a:rPr lang="en-US" dirty="0"/>
              <a:t>provides authentication </a:t>
            </a:r>
            <a:r>
              <a:rPr lang="en-US" dirty="0" smtClean="0"/>
              <a:t>of users between sites and </a:t>
            </a:r>
            <a:r>
              <a:rPr lang="en-US" dirty="0"/>
              <a:t>a mechanism </a:t>
            </a:r>
            <a:r>
              <a:rPr lang="en-US" dirty="0" smtClean="0"/>
              <a:t>to interface with the sites local batch system.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Production Database</a:t>
            </a:r>
            <a:r>
              <a:rPr lang="en-US" dirty="0" smtClean="0"/>
              <a:t> = Database for holding the state of each job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STAR File Catalog </a:t>
            </a:r>
            <a:r>
              <a:rPr lang="en-US" dirty="0" smtClean="0"/>
              <a:t>= includes </a:t>
            </a:r>
            <a:r>
              <a:rPr lang="en-US" dirty="0"/>
              <a:t>PFN, LFN and </a:t>
            </a:r>
            <a:r>
              <a:rPr lang="en-US" dirty="0" err="1" smtClean="0"/>
              <a:t>MetaData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b="1" dirty="0" smtClean="0"/>
              <a:t>*.</a:t>
            </a:r>
            <a:r>
              <a:rPr lang="en-US" sz="3300" b="1" dirty="0" err="1" smtClean="0"/>
              <a:t>Daq</a:t>
            </a:r>
            <a:r>
              <a:rPr lang="en-US" sz="3300" b="1" dirty="0" smtClean="0"/>
              <a:t> </a:t>
            </a:r>
            <a:r>
              <a:rPr lang="en-US" sz="3300" b="1" dirty="0"/>
              <a:t>Files </a:t>
            </a:r>
            <a:r>
              <a:rPr lang="en-US" dirty="0" smtClean="0"/>
              <a:t>= raw detector input files for reconstruction </a:t>
            </a:r>
          </a:p>
          <a:p>
            <a:pPr marL="0" indent="0">
              <a:buNone/>
            </a:pPr>
            <a:r>
              <a:rPr lang="en-US" sz="3300" b="1" dirty="0" smtClean="0"/>
              <a:t>*.</a:t>
            </a:r>
            <a:r>
              <a:rPr lang="en-US" sz="3300" b="1" dirty="0" err="1" smtClean="0"/>
              <a:t>MuDst</a:t>
            </a:r>
            <a:r>
              <a:rPr lang="en-US" dirty="0" smtClean="0"/>
              <a:t> </a:t>
            </a:r>
            <a:r>
              <a:rPr lang="en-US" b="1" dirty="0"/>
              <a:t>Files </a:t>
            </a:r>
            <a:r>
              <a:rPr lang="en-US" dirty="0"/>
              <a:t>= reconstruction </a:t>
            </a:r>
            <a:r>
              <a:rPr lang="en-US" dirty="0" smtClean="0"/>
              <a:t>output files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Components of the Grid Production System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84" y="5181600"/>
            <a:ext cx="952916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ww.atomspp.ru/upload/iblock/111/11121d3c716a3314484904f16275c6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2883"/>
            <a:ext cx="914400" cy="6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056" y="6207632"/>
            <a:ext cx="3424740" cy="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 descr="C:\Users\lbhajdu\Desktop\Hepix\Poster\star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5" y="6096000"/>
            <a:ext cx="2705975" cy="7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0" y="609799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s://www.bnl.gov/pga/images/Logo_Bi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56" y="6172200"/>
            <a:ext cx="18707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3"/>
          <p:cNvSpPr txBox="1">
            <a:spLocks/>
          </p:cNvSpPr>
          <p:nvPr/>
        </p:nvSpPr>
        <p:spPr>
          <a:xfrm>
            <a:off x="6994556" y="57258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A420D-662F-4603-8BFA-9FD0E4425A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2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1434</Words>
  <Application>Microsoft Office PowerPoint</Application>
  <PresentationFormat>Экран (4:3)</PresentationFormat>
  <Paragraphs>238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Progress report on STAR’s  Expansion to JINR via GRID</vt:lpstr>
      <vt:lpstr>Outline</vt:lpstr>
      <vt:lpstr>Слайд 3</vt:lpstr>
      <vt:lpstr>Motivation</vt:lpstr>
      <vt:lpstr>Motivation…  </vt:lpstr>
      <vt:lpstr>Working on Grids and Clouds for 16 Years</vt:lpstr>
      <vt:lpstr>Efficiency Defined </vt:lpstr>
      <vt:lpstr>Previous Production Sites</vt:lpstr>
      <vt:lpstr>Components of the Grid Production System</vt:lpstr>
      <vt:lpstr>Current Grid Production Dataflow</vt:lpstr>
      <vt:lpstr>Detailed Stages of Production</vt:lpstr>
      <vt:lpstr>Grid Production Framework State Diagram</vt:lpstr>
      <vt:lpstr>Grid Software Stack Architecture</vt:lpstr>
      <vt:lpstr>First Steps @ Dubna  Initial Tuning</vt:lpstr>
      <vt:lpstr>Current Efficiency Decomposed </vt:lpstr>
      <vt:lpstr> Possible Solution - Proxies </vt:lpstr>
      <vt:lpstr>Possible Changes - I/O Handling</vt:lpstr>
      <vt:lpstr>Conclusions 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lbhajdu</dc:creator>
  <cp:lastModifiedBy>hejdar</cp:lastModifiedBy>
  <cp:revision>147</cp:revision>
  <dcterms:created xsi:type="dcterms:W3CDTF">2006-08-16T00:00:00Z</dcterms:created>
  <dcterms:modified xsi:type="dcterms:W3CDTF">2016-07-07T11:54:05Z</dcterms:modified>
</cp:coreProperties>
</file>