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60" r:id="rId2"/>
    <p:sldId id="261" r:id="rId3"/>
    <p:sldId id="262" r:id="rId4"/>
    <p:sldId id="264" r:id="rId5"/>
    <p:sldId id="277" r:id="rId6"/>
    <p:sldId id="263" r:id="rId7"/>
    <p:sldId id="265" r:id="rId8"/>
    <p:sldId id="266" r:id="rId9"/>
    <p:sldId id="267" r:id="rId10"/>
    <p:sldId id="268" r:id="rId11"/>
    <p:sldId id="256" r:id="rId12"/>
    <p:sldId id="259" r:id="rId13"/>
    <p:sldId id="257" r:id="rId14"/>
    <p:sldId id="269" r:id="rId15"/>
    <p:sldId id="270" r:id="rId16"/>
    <p:sldId id="271" r:id="rId17"/>
    <p:sldId id="273" r:id="rId18"/>
    <p:sldId id="278" r:id="rId19"/>
    <p:sldId id="279" r:id="rId20"/>
    <p:sldId id="280" r:id="rId21"/>
    <p:sldId id="272" r:id="rId22"/>
    <p:sldId id="275" r:id="rId23"/>
    <p:sldId id="276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8E6"/>
    <a:srgbClr val="6A9BD1"/>
    <a:srgbClr val="FFC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516" y="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4" y="8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FE26-22DE-4EE6-9A81-801C2CEBE9FB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1D2EF-222E-461F-86D0-3BF93D753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7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4BFB-3831-4B0F-9CBD-FFEF633566D6}" type="datetime1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E18E-DEBE-4C40-8665-A08D1B7E0120}" type="datetime1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BD17-B639-4746-9F62-0AEE695E8172}" type="datetime1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3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CEF-34F6-40D4-93B6-1C57DC152918}" type="datetime1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C435-4868-40B6-B808-D6BC8DC1F596}" type="datetime1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62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4BFB-E0CC-42D9-ADF4-F49F607244FB}" type="datetime1">
              <a:rPr lang="ru-RU" smtClean="0"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4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5F48-6B2B-4FD1-A334-C82760A8A224}" type="datetime1">
              <a:rPr lang="ru-RU" smtClean="0"/>
              <a:t>05.07.2016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2CB7-642D-4C91-BC23-1CBC5640E6BB}" type="datetime1">
              <a:rPr lang="ru-RU" smtClean="0"/>
              <a:t>05.07.2016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5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B0C-C720-4C69-97AC-5EAB5CA33C90}" type="datetime1">
              <a:rPr lang="ru-RU" smtClean="0"/>
              <a:t>05.07.2016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E796-ED30-4E9A-A1A1-4ABD1011E125}" type="datetime1">
              <a:rPr lang="ru-RU" smtClean="0"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0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1785-6E08-4956-80ED-5D031F9A3D0A}" type="datetime1">
              <a:rPr lang="ru-RU" smtClean="0"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985CC-B046-424D-9DC9-07A2E1768BCD}" type="datetime1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75D77-B1D8-4D10-97FC-ADF6528E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1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347614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Construction of visualization system for scientific experiments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65702" y="2715766"/>
            <a:ext cx="7794730" cy="131445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/>
              <a:t>Supervisor: D.Sc., Prof. Alexander </a:t>
            </a:r>
            <a:r>
              <a:rPr lang="en-US" dirty="0" err="1"/>
              <a:t>Bogdanov</a:t>
            </a:r>
            <a:endParaRPr lang="en-US" dirty="0"/>
          </a:p>
          <a:p>
            <a:pPr algn="just"/>
            <a:r>
              <a:rPr lang="en-US" dirty="0"/>
              <a:t>Reporter: </a:t>
            </a:r>
            <a:r>
              <a:rPr lang="en-US" dirty="0" err="1"/>
              <a:t>Evgeniya</a:t>
            </a:r>
            <a:r>
              <a:rPr lang="en-US" dirty="0"/>
              <a:t> </a:t>
            </a:r>
            <a:r>
              <a:rPr lang="en-US" dirty="0" err="1" smtClean="0"/>
              <a:t>Milova</a:t>
            </a:r>
            <a:endParaRPr lang="en-US" dirty="0" smtClean="0"/>
          </a:p>
          <a:p>
            <a:pPr algn="l"/>
            <a:r>
              <a:rPr lang="en-US" dirty="0" smtClean="0"/>
              <a:t>Authors: Alexander BOGDANOV, </a:t>
            </a:r>
            <a:r>
              <a:rPr lang="en-US" dirty="0"/>
              <a:t>Andrei </a:t>
            </a:r>
            <a:r>
              <a:rPr lang="en-US" dirty="0" smtClean="0"/>
              <a:t>IVASHCHENKO, </a:t>
            </a:r>
            <a:r>
              <a:rPr lang="en-US" dirty="0" err="1" smtClean="0"/>
              <a:t>Evgeniya</a:t>
            </a:r>
            <a:r>
              <a:rPr lang="en-US" dirty="0" smtClean="0"/>
              <a:t> MILOVA, Konstantin SMIRNOV</a:t>
            </a:r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3923928" y="4371950"/>
            <a:ext cx="11163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tx1">
                    <a:tint val="75000"/>
                  </a:schemeClr>
                </a:solidFill>
              </a:rPr>
              <a:t>GRID’16</a:t>
            </a:r>
            <a:endParaRPr lang="ru-RU" sz="2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Network consumption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0" y="3651870"/>
            <a:ext cx="3240360" cy="10867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InfiniBand</a:t>
            </a:r>
            <a:r>
              <a:rPr lang="en-US" dirty="0" smtClean="0"/>
              <a:t>(EDR)</a:t>
            </a:r>
            <a:endParaRPr lang="ru-RU" dirty="0"/>
          </a:p>
          <a:p>
            <a:r>
              <a:rPr lang="en-US" dirty="0" smtClean="0"/>
              <a:t>Speed</a:t>
            </a:r>
            <a:r>
              <a:rPr lang="en-US" dirty="0"/>
              <a:t>: 25 </a:t>
            </a:r>
            <a:r>
              <a:rPr lang="en-US" dirty="0" smtClean="0"/>
              <a:t>Gb/sec(1x);</a:t>
            </a:r>
          </a:p>
          <a:p>
            <a:r>
              <a:rPr lang="en-US" dirty="0"/>
              <a:t>Speed: </a:t>
            </a:r>
            <a:r>
              <a:rPr lang="en-US" dirty="0" smtClean="0"/>
              <a:t>100 Gb/sec(4x).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412414"/>
              </p:ext>
            </p:extLst>
          </p:nvPr>
        </p:nvGraphicFramePr>
        <p:xfrm>
          <a:off x="1259632" y="915566"/>
          <a:ext cx="6472978" cy="253285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75502"/>
                <a:gridCol w="1164791"/>
                <a:gridCol w="1192391"/>
                <a:gridCol w="1192391"/>
                <a:gridCol w="1447903"/>
              </a:tblGrid>
              <a:tr h="526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Resolution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Amount of pixels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Color depth</a:t>
                      </a:r>
                      <a:r>
                        <a:rPr lang="ru-RU" sz="1400" b="1" u="none" strike="noStrike" dirty="0" smtClean="0">
                          <a:effectLst/>
                        </a:rPr>
                        <a:t>(</a:t>
                      </a:r>
                      <a:r>
                        <a:rPr lang="en-US" sz="1400" b="1" u="none" strike="noStrike" dirty="0" smtClean="0">
                          <a:effectLst/>
                        </a:rPr>
                        <a:t>bit</a:t>
                      </a:r>
                      <a:r>
                        <a:rPr lang="ru-RU" sz="1400" b="1" u="none" strike="noStrike" dirty="0" smtClean="0">
                          <a:effectLst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Refresh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rate</a:t>
                      </a:r>
                      <a:r>
                        <a:rPr lang="ru-RU" sz="1400" b="1" u="none" strike="noStrike" dirty="0" smtClean="0">
                          <a:effectLst/>
                        </a:rPr>
                        <a:t>(</a:t>
                      </a:r>
                      <a:r>
                        <a:rPr lang="en-US" sz="1400" b="1" u="none" strike="noStrike" dirty="0" smtClean="0">
                          <a:effectLst/>
                        </a:rPr>
                        <a:t>Hz</a:t>
                      </a:r>
                      <a:r>
                        <a:rPr lang="ru-RU" sz="1400" b="1" u="none" strike="noStrike" dirty="0" smtClean="0">
                          <a:effectLst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Speed (</a:t>
                      </a:r>
                      <a:r>
                        <a:rPr lang="en-US" sz="1400" b="1" u="none" strike="noStrike" dirty="0" err="1" smtClean="0">
                          <a:effectLst/>
                        </a:rPr>
                        <a:t>Gbit</a:t>
                      </a:r>
                      <a:r>
                        <a:rPr lang="en-US" sz="1400" b="1" u="none" strike="noStrike" dirty="0" smtClean="0">
                          <a:effectLst/>
                        </a:rPr>
                        <a:t>/sec)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486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4096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8847360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</a:rPr>
                        <a:t>7,91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486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2160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</a:rPr>
                        <a:t>3,9</a:t>
                      </a:r>
                      <a:r>
                        <a:rPr lang="en-US" sz="1400" b="1" u="none" strike="noStrike" dirty="0" smtClean="0"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</a:rPr>
                        <a:t>1,9</a:t>
                      </a:r>
                      <a:r>
                        <a:rPr lang="en-US" sz="1400" b="1" u="none" strike="noStrike" dirty="0" smtClean="0">
                          <a:effectLst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</a:tr>
              <a:tr h="20548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32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</a:rPr>
                        <a:t>15,82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48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</a:rPr>
                        <a:t>7,91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48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</a:rPr>
                        <a:t>3,9</a:t>
                      </a:r>
                      <a:r>
                        <a:rPr lang="en-US" sz="1400" b="1" u="none" strike="noStrike" dirty="0" smtClean="0"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48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32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</a:rPr>
                        <a:t>31,64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48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</a:rPr>
                        <a:t>15,82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48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</a:rPr>
                        <a:t>7,91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Объект 4"/>
          <p:cNvSpPr>
            <a:spLocks noGrp="1"/>
          </p:cNvSpPr>
          <p:nvPr>
            <p:ph sz="half" idx="2"/>
          </p:nvPr>
        </p:nvSpPr>
        <p:spPr>
          <a:xfrm>
            <a:off x="1259632" y="3651870"/>
            <a:ext cx="3240360" cy="10867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Ethernet</a:t>
            </a:r>
            <a:endParaRPr lang="ru-RU" dirty="0"/>
          </a:p>
          <a:p>
            <a:r>
              <a:rPr lang="en-US" dirty="0"/>
              <a:t>10 </a:t>
            </a:r>
            <a:r>
              <a:rPr lang="en-US" dirty="0" smtClean="0"/>
              <a:t>Gb/sec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Gb/sec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13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19" y="1334407"/>
            <a:ext cx="4562194" cy="28803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Multi/single</a:t>
            </a:r>
            <a:r>
              <a:rPr lang="ru-RU" dirty="0"/>
              <a:t> </a:t>
            </a:r>
            <a:r>
              <a:rPr lang="en-US" dirty="0" smtClean="0"/>
              <a:t>displays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single or multiple </a:t>
            </a:r>
            <a:r>
              <a:rPr lang="en-US" dirty="0" smtClean="0"/>
              <a:t>displays.</a:t>
            </a: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6" y="1226395"/>
            <a:ext cx="2224070" cy="14041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388" y="1226395"/>
            <a:ext cx="2224070" cy="14041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6" y="2757123"/>
            <a:ext cx="2224070" cy="14041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388" y="2757123"/>
            <a:ext cx="2224070" cy="14041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3" t="-1" b="50001"/>
          <a:stretch/>
        </p:blipFill>
        <p:spPr>
          <a:xfrm>
            <a:off x="6875692" y="1316581"/>
            <a:ext cx="2119768" cy="12998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9" b="50000"/>
          <a:stretch/>
        </p:blipFill>
        <p:spPr>
          <a:xfrm>
            <a:off x="4716016" y="1320320"/>
            <a:ext cx="2010749" cy="12998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2" t="50408"/>
          <a:stretch/>
        </p:blipFill>
        <p:spPr>
          <a:xfrm>
            <a:off x="6875692" y="2715766"/>
            <a:ext cx="2119768" cy="12892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1169"/>
          <a:stretch/>
        </p:blipFill>
        <p:spPr>
          <a:xfrm>
            <a:off x="4716016" y="2715766"/>
            <a:ext cx="2010749" cy="129988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</a:t>
            </a:r>
            <a:r>
              <a:rPr lang="en-US" dirty="0" smtClean="0"/>
              <a:t>ctive </a:t>
            </a:r>
            <a:r>
              <a:rPr lang="en-US" dirty="0"/>
              <a:t>wall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combination of multiple grid displays for large </a:t>
            </a:r>
            <a:r>
              <a:rPr lang="en-US" dirty="0" smtClean="0"/>
              <a:t>screen;</a:t>
            </a:r>
          </a:p>
          <a:p>
            <a:r>
              <a:rPr lang="en-US" dirty="0"/>
              <a:t>Example</a:t>
            </a:r>
            <a:r>
              <a:rPr lang="en-US" dirty="0" smtClean="0"/>
              <a:t>: situational centers.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0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975547" y="3672049"/>
            <a:ext cx="1951185" cy="404188"/>
          </a:xfrm>
          <a:prstGeom prst="ellipse">
            <a:avLst/>
          </a:prstGeom>
          <a:scene3d>
            <a:camera prst="perspectiveRelaxed"/>
            <a:lightRig rig="threePt" dir="t"/>
          </a:scene3d>
          <a:sp3d prstMaterial="matte">
            <a:bevelT w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77457" y="3683699"/>
            <a:ext cx="1495259" cy="202094"/>
          </a:xfrm>
          <a:prstGeom prst="ellipse">
            <a:avLst/>
          </a:prstGeom>
          <a:scene3d>
            <a:camera prst="perspectiveRelaxed"/>
            <a:lightRig rig="threePt" dir="t"/>
          </a:scene3d>
          <a:sp3d prstMaterial="matte">
            <a:bevelT w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Holographic</a:t>
            </a:r>
            <a:r>
              <a:rPr lang="ru-RU" dirty="0" smtClean="0"/>
              <a:t> </a:t>
            </a:r>
            <a:r>
              <a:rPr lang="en-US" dirty="0" smtClean="0"/>
              <a:t>display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13</a:t>
            </a:fld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5664945" y="1716481"/>
            <a:ext cx="2520281" cy="2376265"/>
          </a:xfrm>
          <a:prstGeom prst="triangle">
            <a:avLst/>
          </a:prstGeom>
          <a:ln>
            <a:noFill/>
          </a:ln>
          <a:effectLst>
            <a:softEdge rad="203200"/>
          </a:effectLst>
          <a:scene3d>
            <a:camera prst="orthographicFront"/>
            <a:lightRig rig="sof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28" y="1563638"/>
            <a:ext cx="1723222" cy="1914691"/>
          </a:xfrm>
        </p:spPr>
      </p:pic>
      <p:sp>
        <p:nvSpPr>
          <p:cNvPr id="1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r>
              <a:rPr lang="en-US" dirty="0"/>
              <a:t>the illusion of presence in the real volume of the displayed objects due to the stereoscopic </a:t>
            </a:r>
            <a:r>
              <a:rPr lang="en-US" dirty="0" smtClean="0"/>
              <a:t>effect;</a:t>
            </a:r>
            <a:endParaRPr lang="ru-RU" dirty="0" smtClean="0"/>
          </a:p>
          <a:p>
            <a:r>
              <a:rPr lang="en-US" dirty="0"/>
              <a:t>Example: museum </a:t>
            </a:r>
            <a:r>
              <a:rPr lang="en-US" dirty="0" smtClean="0"/>
              <a:t>exhibits.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66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Immersive</a:t>
            </a:r>
            <a:r>
              <a:rPr lang="ru-RU" dirty="0" smtClean="0"/>
              <a:t> </a:t>
            </a:r>
            <a:r>
              <a:rPr lang="en-US" dirty="0" smtClean="0"/>
              <a:t>display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optical illusion based on the composition of the projections from different </a:t>
            </a:r>
            <a:r>
              <a:rPr lang="en-US" dirty="0" smtClean="0"/>
              <a:t>angles.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00"/>
          <a:stretch/>
        </p:blipFill>
        <p:spPr>
          <a:xfrm>
            <a:off x="4572000" y="817490"/>
            <a:ext cx="1427472" cy="294276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14</a:t>
            </a:fld>
            <a:endParaRPr lang="ru-RU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0" t="1" b="3289"/>
          <a:stretch/>
        </p:blipFill>
        <p:spPr>
          <a:xfrm>
            <a:off x="7596336" y="817490"/>
            <a:ext cx="1410501" cy="284594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0" r="33200"/>
          <a:stretch/>
        </p:blipFill>
        <p:spPr>
          <a:xfrm>
            <a:off x="6091752" y="817490"/>
            <a:ext cx="1410499" cy="29427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34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58374"/>
            <a:ext cx="4392488" cy="281288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VR glasses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equipped with a </a:t>
            </a:r>
            <a:r>
              <a:rPr lang="en-US" dirty="0" smtClean="0"/>
              <a:t>dual-screen;</a:t>
            </a:r>
          </a:p>
          <a:p>
            <a:r>
              <a:rPr lang="en-US" dirty="0"/>
              <a:t>Example: training </a:t>
            </a:r>
            <a:r>
              <a:rPr lang="en-US" dirty="0" smtClean="0"/>
              <a:t>apparatus.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9702"/>
            <a:ext cx="4038600" cy="277405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15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80" y="2916025"/>
            <a:ext cx="514059" cy="455234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translucentPowder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16025"/>
            <a:ext cx="514059" cy="455234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translucentPowder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49889"/>
            <a:ext cx="2755361" cy="2081072"/>
          </a:xfrm>
          <a:prstGeom prst="rect">
            <a:avLst/>
          </a:prstGeom>
          <a:scene3d>
            <a:camera prst="perspectiveContrastingRightFacing" fov="5400000">
              <a:rot lat="600001" lon="17658102" rev="223687"/>
            </a:camera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CAVE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236565"/>
            <a:ext cx="4038600" cy="3394472"/>
          </a:xfrm>
        </p:spPr>
        <p:txBody>
          <a:bodyPr/>
          <a:lstStyle/>
          <a:p>
            <a:r>
              <a:rPr lang="en-US" dirty="0"/>
              <a:t>2 to 6 screens in </a:t>
            </a:r>
            <a:r>
              <a:rPr lang="en-US" dirty="0" smtClean="0"/>
              <a:t>the </a:t>
            </a:r>
            <a:r>
              <a:rPr lang="en-US" dirty="0"/>
              <a:t>form of the </a:t>
            </a:r>
            <a:r>
              <a:rPr lang="en-US" dirty="0" smtClean="0"/>
              <a:t>room;</a:t>
            </a:r>
          </a:p>
          <a:p>
            <a:r>
              <a:rPr lang="en-US" dirty="0"/>
              <a:t>Example: training apparatus, </a:t>
            </a:r>
            <a:r>
              <a:rPr lang="en-US" dirty="0" smtClean="0"/>
              <a:t>virtual prototyping.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04047" y="1851670"/>
            <a:ext cx="3335199" cy="2088232"/>
          </a:xfrm>
          <a:scene3d>
            <a:camera prst="perspectiveBelow" fov="7200000">
              <a:rot lat="3900000" lon="0" rev="0"/>
            </a:camera>
            <a:lightRig rig="threePt" dir="t"/>
          </a:scene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16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51751"/>
            <a:ext cx="2769325" cy="1787440"/>
          </a:xfrm>
          <a:prstGeom prst="rect">
            <a:avLst/>
          </a:prstGeom>
          <a:scene3d>
            <a:camera prst="orthographicFront">
              <a:rot lat="20999993" lon="0" rev="0"/>
            </a:camera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86" y="949889"/>
            <a:ext cx="3550667" cy="2093218"/>
          </a:xfrm>
          <a:prstGeom prst="rect">
            <a:avLst/>
          </a:prstGeom>
          <a:scene3d>
            <a:camera prst="perspectiveContrastingRightFacing" fov="3600000">
              <a:rot lat="550856" lon="4428000" rev="21556993"/>
            </a:camera>
            <a:lightRig rig="threePt" dir="t"/>
          </a:scene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17" y="1709637"/>
            <a:ext cx="1091453" cy="121272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72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00432 C 0.00885 -0.00494 0.01232 -0.01173 0.01614 -0.0179 C 0.02031 -0.02438 0.02239 -0.03303 0.02743 -0.03611 C 0.03263 -0.04969 0.02638 -0.0358 0.03316 -0.04414 C 0.03645 -0.04815 0.03888 -0.05432 0.04218 -0.05833 C 0.04843 -0.07438 0.06006 -0.09043 0.0717 -0.09043 L 0.28316 -0.08642 L 0.2842 -0.0179 " pathEditMode="relative" rAng="0" ptsTypes="fffffAA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4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Additional equipment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movement tracking </a:t>
            </a:r>
            <a:r>
              <a:rPr lang="en-US" dirty="0" smtClean="0"/>
              <a:t>system; </a:t>
            </a:r>
            <a:endParaRPr lang="ru-RU" dirty="0"/>
          </a:p>
          <a:p>
            <a:r>
              <a:rPr lang="en-US" dirty="0"/>
              <a:t>motion </a:t>
            </a:r>
            <a:r>
              <a:rPr lang="en-US" dirty="0" smtClean="0"/>
              <a:t>capture;</a:t>
            </a:r>
            <a:endParaRPr lang="ru-RU" dirty="0"/>
          </a:p>
          <a:p>
            <a:r>
              <a:rPr lang="en-US" dirty="0"/>
              <a:t>tactile</a:t>
            </a:r>
            <a:r>
              <a:rPr lang="ru-RU" dirty="0"/>
              <a:t> </a:t>
            </a:r>
            <a:r>
              <a:rPr lang="en-US" dirty="0" smtClean="0"/>
              <a:t>devices;</a:t>
            </a:r>
            <a:endParaRPr lang="en-US" dirty="0"/>
          </a:p>
          <a:p>
            <a:r>
              <a:rPr lang="en-US" dirty="0"/>
              <a:t>gloves for </a:t>
            </a:r>
            <a:r>
              <a:rPr lang="en-US" dirty="0" smtClean="0"/>
              <a:t>interaction;</a:t>
            </a:r>
            <a:endParaRPr lang="en-US" dirty="0"/>
          </a:p>
          <a:p>
            <a:r>
              <a:rPr lang="en-US" dirty="0"/>
              <a:t>depth </a:t>
            </a:r>
            <a:r>
              <a:rPr lang="en-US" dirty="0" smtClean="0"/>
              <a:t>sensors(Google tango).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17</a:t>
            </a:fld>
            <a:endParaRPr lang="ru-RU"/>
          </a:p>
        </p:txBody>
      </p:sp>
      <p:pic>
        <p:nvPicPr>
          <p:cNvPr id="11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1059582"/>
            <a:ext cx="2520280" cy="1608689"/>
          </a:xfrm>
        </p:spPr>
      </p:pic>
      <p:pic>
        <p:nvPicPr>
          <p:cNvPr id="13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87774"/>
            <a:ext cx="3024336" cy="19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Aircraft simulator and simulator for refueling in the air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18</a:t>
            </a:fld>
            <a:endParaRPr lang="ru-RU"/>
          </a:p>
        </p:txBody>
      </p:sp>
      <p:pic>
        <p:nvPicPr>
          <p:cNvPr id="1026" name="Picture 2" descr="C:\Users\Женя\Desktop\aviatsionnyiy-trenazh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0430"/>
            <a:ext cx="4176464" cy="252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9622"/>
            <a:ext cx="3821411" cy="28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Shipbuilding and ship repair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19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5670"/>
            <a:ext cx="405615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42246"/>
            <a:ext cx="3856550" cy="259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2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Scientific visualization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complex </a:t>
            </a:r>
            <a:r>
              <a:rPr lang="en-US" sz="2400" dirty="0"/>
              <a:t>data </a:t>
            </a:r>
            <a:r>
              <a:rPr lang="en-US" sz="2400" dirty="0" smtClean="0"/>
              <a:t>structures;</a:t>
            </a:r>
            <a:endParaRPr lang="ru-RU" sz="2400" dirty="0" smtClean="0"/>
          </a:p>
          <a:p>
            <a:r>
              <a:rPr lang="en-US" sz="2400" dirty="0"/>
              <a:t>large amount of </a:t>
            </a:r>
            <a:r>
              <a:rPr lang="en-US" sz="2400" dirty="0" smtClean="0"/>
              <a:t>data;</a:t>
            </a:r>
            <a:endParaRPr lang="ru-RU" sz="2400" dirty="0" smtClean="0"/>
          </a:p>
          <a:p>
            <a:r>
              <a:rPr lang="en-US" sz="2400" dirty="0" smtClean="0"/>
              <a:t>does </a:t>
            </a:r>
            <a:r>
              <a:rPr lang="en-US" sz="2400" dirty="0"/>
              <a:t>not use quantitative methods of </a:t>
            </a:r>
            <a:r>
              <a:rPr lang="en-US" sz="2400" dirty="0" smtClean="0"/>
              <a:t>analysis;</a:t>
            </a:r>
            <a:endParaRPr lang="ru-RU" sz="2400" dirty="0" smtClean="0"/>
          </a:p>
          <a:p>
            <a:r>
              <a:rPr lang="en-US" sz="2400" dirty="0"/>
              <a:t>s</a:t>
            </a:r>
            <a:r>
              <a:rPr lang="en-US" sz="2400" dirty="0" smtClean="0"/>
              <a:t>timulation </a:t>
            </a:r>
            <a:r>
              <a:rPr lang="en-US" sz="2400" dirty="0"/>
              <a:t>of perception: pattern </a:t>
            </a:r>
            <a:r>
              <a:rPr lang="en-US" sz="2400" dirty="0" smtClean="0"/>
              <a:t>recognition.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t="19310" r="10331" b="17493"/>
          <a:stretch/>
        </p:blipFill>
        <p:spPr>
          <a:xfrm>
            <a:off x="4211960" y="1454516"/>
            <a:ext cx="4752528" cy="256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GIS and oil production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80034"/>
            <a:ext cx="4723326" cy="228786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31790"/>
            <a:ext cx="1800200" cy="160017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20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03598"/>
            <a:ext cx="1800200" cy="160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0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</a:t>
            </a:r>
            <a:r>
              <a:rPr lang="en-US" dirty="0" smtClean="0"/>
              <a:t>omparison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986355"/>
              </p:ext>
            </p:extLst>
          </p:nvPr>
        </p:nvGraphicFramePr>
        <p:xfrm>
          <a:off x="539552" y="987574"/>
          <a:ext cx="8147249" cy="369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368152"/>
                <a:gridCol w="1368152"/>
                <a:gridCol w="1800200"/>
                <a:gridCol w="2170585"/>
              </a:tblGrid>
              <a:tr h="6488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Active wall</a:t>
                      </a:r>
                    </a:p>
                    <a:p>
                      <a:r>
                        <a:rPr lang="en-US" sz="1200" dirty="0" smtClean="0"/>
                        <a:t>(Multi/single display)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Holographic</a:t>
                      </a:r>
                      <a:r>
                        <a:rPr lang="ru-RU" sz="1600" dirty="0" smtClean="0"/>
                        <a:t> </a:t>
                      </a:r>
                      <a:r>
                        <a:rPr lang="en-US" sz="1600" dirty="0" smtClean="0"/>
                        <a:t>display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Immersive</a:t>
                      </a:r>
                      <a:r>
                        <a:rPr lang="ru-RU" sz="1600" dirty="0" smtClean="0"/>
                        <a:t> </a:t>
                      </a:r>
                      <a:r>
                        <a:rPr lang="en-US" sz="1600" dirty="0" smtClean="0"/>
                        <a:t>display (Cave)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VR glasses</a:t>
                      </a:r>
                      <a:endParaRPr lang="ru-RU" sz="1600" dirty="0"/>
                    </a:p>
                  </a:txBody>
                  <a:tcPr/>
                </a:tc>
              </a:tr>
              <a:tr h="146706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Advantages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simple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not expensive</a:t>
                      </a:r>
                      <a:endParaRPr lang="ru-RU" sz="1400" dirty="0" smtClean="0"/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realistic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3D</a:t>
                      </a:r>
                      <a:r>
                        <a:rPr lang="en-US" sz="1400" baseline="0" dirty="0" smtClean="0"/>
                        <a:t> picture</a:t>
                      </a:r>
                      <a:r>
                        <a:rPr lang="en-US" sz="14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realistic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interactive</a:t>
                      </a:r>
                      <a:endParaRPr lang="ru-RU" sz="1400" dirty="0" smtClean="0"/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3D</a:t>
                      </a:r>
                      <a:r>
                        <a:rPr lang="en-US" sz="1400" baseline="0" dirty="0" smtClean="0"/>
                        <a:t> picture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high pictures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resolution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wireless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fast 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realistic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interactive</a:t>
                      </a:r>
                      <a:endParaRPr lang="ru-RU" sz="1400" dirty="0" smtClean="0"/>
                    </a:p>
                  </a:txBody>
                  <a:tcPr/>
                </a:tc>
              </a:tr>
              <a:tr h="1412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Disadvantages</a:t>
                      </a:r>
                      <a:endParaRPr lang="ru-RU" sz="1600" b="1" dirty="0" smtClean="0"/>
                    </a:p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no </a:t>
                      </a:r>
                      <a:r>
                        <a:rPr lang="en-US" sz="1400" baseline="0" dirty="0" smtClean="0"/>
                        <a:t>interactivity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not simple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no </a:t>
                      </a:r>
                      <a:r>
                        <a:rPr lang="en-US" sz="1400" baseline="0" dirty="0" smtClean="0"/>
                        <a:t>interactivity</a:t>
                      </a:r>
                      <a:endParaRPr lang="en-US" sz="14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expensive</a:t>
                      </a:r>
                      <a:endParaRPr lang="ru-RU" sz="14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demanding to hardware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need additional equipment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expensive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need</a:t>
                      </a:r>
                      <a:r>
                        <a:rPr lang="en-US" sz="1400" baseline="0" dirty="0" smtClean="0"/>
                        <a:t> additional equipment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movement difficulty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a complex system of tracking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1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Conclusion and Plans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Particular some devices have been chosen  for involvement into the system’s implementation</a:t>
            </a:r>
          </a:p>
          <a:p>
            <a:pPr marL="0" indent="0">
              <a:buNone/>
            </a:pPr>
            <a:r>
              <a:rPr lang="en-US" dirty="0" smtClean="0"/>
              <a:t>Further plans:</a:t>
            </a:r>
          </a:p>
          <a:p>
            <a:r>
              <a:rPr lang="en-US" dirty="0" smtClean="0"/>
              <a:t>active wall;</a:t>
            </a:r>
            <a:endParaRPr lang="ru-RU" dirty="0" smtClean="0"/>
          </a:p>
          <a:p>
            <a:r>
              <a:rPr lang="en-US" dirty="0" smtClean="0"/>
              <a:t>cave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7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Contents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r>
              <a:rPr lang="en-US" dirty="0"/>
              <a:t> of visualization </a:t>
            </a:r>
            <a:r>
              <a:rPr lang="en-US" dirty="0" smtClean="0"/>
              <a:t> system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 smtClean="0"/>
              <a:t>Hardware;</a:t>
            </a:r>
          </a:p>
          <a:p>
            <a:r>
              <a:rPr lang="en-US" dirty="0" smtClean="0"/>
              <a:t>Output  devices;</a:t>
            </a:r>
          </a:p>
          <a:p>
            <a:r>
              <a:rPr lang="en-US" dirty="0" smtClean="0"/>
              <a:t>Software.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1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Goals of the system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boost performance of CAD-software; </a:t>
            </a:r>
          </a:p>
          <a:p>
            <a:r>
              <a:rPr lang="en-US" dirty="0"/>
              <a:t>fulfilling the tasks of rendering videos, animations, </a:t>
            </a:r>
            <a:r>
              <a:rPr lang="en-US" dirty="0" smtClean="0"/>
              <a:t>images;</a:t>
            </a:r>
            <a:endParaRPr lang="ru-RU" dirty="0" smtClean="0"/>
          </a:p>
          <a:p>
            <a:r>
              <a:rPr lang="en-US" dirty="0" smtClean="0"/>
              <a:t>using </a:t>
            </a:r>
            <a:r>
              <a:rPr lang="en-US" dirty="0"/>
              <a:t>scientific packages such as </a:t>
            </a:r>
            <a:r>
              <a:rPr lang="en-US" dirty="0" err="1" smtClean="0"/>
              <a:t>ParaView</a:t>
            </a:r>
            <a:r>
              <a:rPr lang="en-US" dirty="0" smtClean="0"/>
              <a:t>;</a:t>
            </a:r>
          </a:p>
          <a:p>
            <a:r>
              <a:rPr lang="en-US" dirty="0" smtClean="0"/>
              <a:t>providing </a:t>
            </a:r>
            <a:r>
              <a:rPr lang="en-US" dirty="0"/>
              <a:t>processing power for simulation </a:t>
            </a:r>
            <a:r>
              <a:rPr lang="en-US" dirty="0" smtClean="0"/>
              <a:t>programs</a:t>
            </a:r>
            <a:r>
              <a:rPr lang="ru-RU" dirty="0" smtClean="0"/>
              <a:t>;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including </a:t>
            </a:r>
            <a:r>
              <a:rPr lang="en-US" dirty="0"/>
              <a:t>research and visualization of large data sets obtained during the </a:t>
            </a:r>
            <a:r>
              <a:rPr lang="en-US" dirty="0" smtClean="0"/>
              <a:t>computation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5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Possible usage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CAD and 3D editors;</a:t>
            </a:r>
          </a:p>
          <a:p>
            <a:r>
              <a:rPr lang="en-US" dirty="0" smtClean="0"/>
              <a:t>I-ray server;</a:t>
            </a:r>
          </a:p>
          <a:p>
            <a:r>
              <a:rPr lang="en-US" dirty="0" smtClean="0"/>
              <a:t>Scientific visualization packages(e.g.</a:t>
            </a:r>
            <a:r>
              <a:rPr lang="ru-RU" dirty="0" smtClean="0"/>
              <a:t> </a:t>
            </a:r>
            <a:r>
              <a:rPr lang="en-US" dirty="0" err="1" smtClean="0"/>
              <a:t>ParaView</a:t>
            </a:r>
            <a:r>
              <a:rPr lang="en-US" dirty="0" smtClean="0"/>
              <a:t>);</a:t>
            </a:r>
          </a:p>
          <a:p>
            <a:r>
              <a:rPr lang="en-US" dirty="0" smtClean="0"/>
              <a:t>Developing real-time applications.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VDI solution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60396"/>
            <a:ext cx="3600400" cy="429908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7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Rendering cluster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7</a:t>
            </a:fld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8" y="1481590"/>
            <a:ext cx="6144483" cy="2831195"/>
          </a:xfrm>
        </p:spPr>
      </p:pic>
    </p:spTree>
    <p:extLst>
      <p:ext uri="{BB962C8B-B14F-4D97-AF65-F5344CB8AC3E}">
        <p14:creationId xmlns:p14="http://schemas.microsoft.com/office/powerpoint/2010/main" val="40198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Output system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6"/>
          <a:stretch/>
        </p:blipFill>
        <p:spPr>
          <a:xfrm>
            <a:off x="2987824" y="1259834"/>
            <a:ext cx="3331523" cy="380304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8</a:t>
            </a:fld>
            <a:endParaRPr lang="ru-RU"/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1"/>
          <a:stretch/>
        </p:blipFill>
        <p:spPr>
          <a:xfrm>
            <a:off x="2987824" y="1025503"/>
            <a:ext cx="3331523" cy="46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6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Scheme of the system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5D77-B1D8-4D10-97FC-ADF6528E7A6A}" type="slidenum">
              <a:rPr lang="ru-RU" smtClean="0"/>
              <a:t>9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29" y="900567"/>
            <a:ext cx="4711443" cy="4047447"/>
          </a:xfrm>
        </p:spPr>
      </p:pic>
    </p:spTree>
    <p:extLst>
      <p:ext uri="{BB962C8B-B14F-4D97-AF65-F5344CB8AC3E}">
        <p14:creationId xmlns:p14="http://schemas.microsoft.com/office/powerpoint/2010/main" val="108459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460</Words>
  <Application>Microsoft Office PowerPoint</Application>
  <PresentationFormat>Экран (16:9)</PresentationFormat>
  <Paragraphs>152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Construction of visualization system for scientific experiments</vt:lpstr>
      <vt:lpstr>Scientific visualization</vt:lpstr>
      <vt:lpstr>Contents</vt:lpstr>
      <vt:lpstr>Goals of the system</vt:lpstr>
      <vt:lpstr>Possible usage</vt:lpstr>
      <vt:lpstr>VDI solution</vt:lpstr>
      <vt:lpstr>Rendering cluster</vt:lpstr>
      <vt:lpstr>Output system</vt:lpstr>
      <vt:lpstr>Scheme of the system</vt:lpstr>
      <vt:lpstr>Network consumption</vt:lpstr>
      <vt:lpstr>Multi/single displays</vt:lpstr>
      <vt:lpstr>Active wall</vt:lpstr>
      <vt:lpstr>Holographic display</vt:lpstr>
      <vt:lpstr>Immersive display</vt:lpstr>
      <vt:lpstr>VR glasses</vt:lpstr>
      <vt:lpstr>CAVE</vt:lpstr>
      <vt:lpstr>Additional equipment</vt:lpstr>
      <vt:lpstr>Aircraft simulator and simulator for refueling in the air</vt:lpstr>
      <vt:lpstr>Shipbuilding and ship repair</vt:lpstr>
      <vt:lpstr>GIS and oil production</vt:lpstr>
      <vt:lpstr>Comparison</vt:lpstr>
      <vt:lpstr>Conclusion and Plans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Женя</cp:lastModifiedBy>
  <cp:revision>63</cp:revision>
  <dcterms:created xsi:type="dcterms:W3CDTF">2016-06-29T17:40:24Z</dcterms:created>
  <dcterms:modified xsi:type="dcterms:W3CDTF">2016-07-05T07:28:54Z</dcterms:modified>
</cp:coreProperties>
</file>