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3" r:id="rId3"/>
    <p:sldId id="258" r:id="rId4"/>
    <p:sldId id="259" r:id="rId5"/>
    <p:sldId id="260" r:id="rId6"/>
    <p:sldId id="266" r:id="rId7"/>
    <p:sldId id="261" r:id="rId8"/>
    <p:sldId id="262"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8" d="100"/>
          <a:sy n="78" d="100"/>
        </p:scale>
        <p:origin x="4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a:t>Образец заголовка</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dirty="0"/>
              <a:t>7/7/2016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0B6E300-0A13-4A81-945A-7333C271A069}" type="datetimeFigureOut">
              <a:rPr lang="en-US" dirty="0"/>
              <a:t>7/7/2016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4671962-1EA4-46E7-BCB0-F36CE46D1A59}" type="datetimeFigureOut">
              <a:rPr lang="en-US" dirty="0"/>
              <a:t>7/7/2016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dirty="0"/>
              <a:t>7/7/2016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86F077B-A50F-4D64-8574-E2D6A98A5553}" type="datetimeFigureOut">
              <a:rPr lang="en-US" dirty="0"/>
              <a:t>7/7/2016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7D9E2A62-1983-43A1-A163-D8AA46534C80}" type="datetimeFigureOut">
              <a:rPr lang="en-US" dirty="0"/>
              <a:t>7/7/2016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898F3E3B-34E3-4345-B2A1-994B83598A9C}" type="datetimeFigureOut">
              <a:rPr lang="en-US" dirty="0"/>
              <a:t>7/7/2016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FD816C96-82A1-4D77-8ADA-627AC6FE3D65}" type="datetimeFigureOut">
              <a:rPr lang="en-US" dirty="0"/>
              <a:t>7/7/2016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102C1E-28F2-47E9-802D-339E64E2F920}" type="datetimeFigureOut">
              <a:rPr lang="en-US" dirty="0"/>
              <a:t>7/7/2016</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4271A48-F18A-45B3-BC05-1E27DA3F88AF}" type="datetimeFigureOut">
              <a:rPr lang="en-US" dirty="0"/>
              <a:t>7/7/2016</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65B747F8-9654-4282-85D2-65F41AAE7A75}" type="datetimeFigureOut">
              <a:rPr lang="en-US" dirty="0"/>
              <a:t>7/7/2016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DC5B261-8843-42D1-AAFC-05E20E2D9B97}" type="datetimeFigureOut">
              <a:rPr lang="en-US" dirty="0"/>
              <a:t>7/7/2016</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en-US" sz="4800" b="1" dirty="0"/>
              <a:t>Requirements for distributed systems solving optimization problems on the basis of experience in solving business problems</a:t>
            </a:r>
            <a:br>
              <a:rPr lang="en-US" sz="4800" b="1" dirty="0"/>
            </a:br>
            <a:endParaRPr lang="ru-RU" sz="4800" dirty="0"/>
          </a:p>
        </p:txBody>
      </p:sp>
      <p:sp>
        <p:nvSpPr>
          <p:cNvPr id="3" name="Подзаголовок 2"/>
          <p:cNvSpPr>
            <a:spLocks noGrp="1"/>
          </p:cNvSpPr>
          <p:nvPr>
            <p:ph type="subTitle" idx="1"/>
          </p:nvPr>
        </p:nvSpPr>
        <p:spPr/>
        <p:txBody>
          <a:bodyPr/>
          <a:lstStyle/>
          <a:p>
            <a:r>
              <a:rPr lang="en-US" dirty="0"/>
              <a:t>Alexey Tarasov / IITP RAS</a:t>
            </a:r>
            <a:endParaRPr lang="ru-RU" dirty="0"/>
          </a:p>
        </p:txBody>
      </p:sp>
    </p:spTree>
    <p:extLst>
      <p:ext uri="{BB962C8B-B14F-4D97-AF65-F5344CB8AC3E}">
        <p14:creationId xmlns:p14="http://schemas.microsoft.com/office/powerpoint/2010/main" val="2822922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Experience of commercial use of optimization software</a:t>
            </a:r>
            <a:endParaRPr lang="ru-RU" dirty="0"/>
          </a:p>
        </p:txBody>
      </p:sp>
      <p:sp>
        <p:nvSpPr>
          <p:cNvPr id="3" name="Объект 2"/>
          <p:cNvSpPr>
            <a:spLocks noGrp="1"/>
          </p:cNvSpPr>
          <p:nvPr>
            <p:ph idx="1"/>
          </p:nvPr>
        </p:nvSpPr>
        <p:spPr/>
        <p:txBody>
          <a:bodyPr/>
          <a:lstStyle/>
          <a:p>
            <a:pPr marL="457200" indent="-457200">
              <a:buFont typeface="+mj-lt"/>
              <a:buAutoNum type="arabicPeriod"/>
            </a:pPr>
            <a:r>
              <a:rPr lang="en-US" dirty="0" err="1"/>
              <a:t>Octonus</a:t>
            </a:r>
            <a:r>
              <a:rPr lang="en-US" dirty="0"/>
              <a:t> – jewelry software, optimization of shape and price of diamonds.</a:t>
            </a:r>
          </a:p>
          <a:p>
            <a:pPr marL="457200" indent="-457200">
              <a:buFont typeface="+mj-lt"/>
              <a:buAutoNum type="arabicPeriod"/>
            </a:pPr>
            <a:r>
              <a:rPr lang="en-US" dirty="0" err="1"/>
              <a:t>TransContainer</a:t>
            </a:r>
            <a:r>
              <a:rPr lang="en-US" dirty="0"/>
              <a:t> (with software company Lester) – Russian leader intermodal container operator – optimization of railway container </a:t>
            </a:r>
            <a:r>
              <a:rPr lang="en-US" dirty="0" err="1"/>
              <a:t>transposraton</a:t>
            </a:r>
            <a:endParaRPr lang="en-US" dirty="0"/>
          </a:p>
          <a:p>
            <a:pPr marL="457200" indent="-457200">
              <a:buFont typeface="+mj-lt"/>
              <a:buAutoNum type="arabicPeriod"/>
            </a:pPr>
            <a:r>
              <a:rPr lang="en-US" dirty="0"/>
              <a:t>LADA Image (with integrator CROC) – optimization of warehouse logistic</a:t>
            </a:r>
          </a:p>
          <a:p>
            <a:pPr marL="457200" indent="-457200">
              <a:buFont typeface="+mj-lt"/>
              <a:buAutoNum type="arabicPeriod"/>
            </a:pPr>
            <a:r>
              <a:rPr lang="en-US" dirty="0" err="1"/>
              <a:t>Komus</a:t>
            </a:r>
            <a:r>
              <a:rPr lang="en-US" dirty="0"/>
              <a:t> – optimization of warehouse logistics. </a:t>
            </a:r>
            <a:endParaRPr lang="ru-RU" dirty="0"/>
          </a:p>
        </p:txBody>
      </p:sp>
    </p:spTree>
    <p:extLst>
      <p:ext uri="{BB962C8B-B14F-4D97-AF65-F5344CB8AC3E}">
        <p14:creationId xmlns:p14="http://schemas.microsoft.com/office/powerpoint/2010/main" val="1306005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Business requirements</a:t>
            </a:r>
            <a:endParaRPr lang="ru-RU" dirty="0"/>
          </a:p>
        </p:txBody>
      </p:sp>
      <p:sp>
        <p:nvSpPr>
          <p:cNvPr id="3" name="Объект 2"/>
          <p:cNvSpPr>
            <a:spLocks noGrp="1"/>
          </p:cNvSpPr>
          <p:nvPr>
            <p:ph idx="1"/>
          </p:nvPr>
        </p:nvSpPr>
        <p:spPr/>
        <p:txBody>
          <a:bodyPr/>
          <a:lstStyle/>
          <a:p>
            <a:r>
              <a:rPr lang="en-US" dirty="0"/>
              <a:t>Main business </a:t>
            </a:r>
            <a:r>
              <a:rPr lang="en-US" dirty="0" err="1"/>
              <a:t>requierement</a:t>
            </a:r>
            <a:r>
              <a:rPr lang="en-US" dirty="0"/>
              <a:t> for production optimization code is timing.</a:t>
            </a:r>
          </a:p>
          <a:p>
            <a:endParaRPr lang="en-US" dirty="0"/>
          </a:p>
          <a:p>
            <a:pPr>
              <a:buFont typeface="Arial" panose="020B0604020202020204" pitchFamily="34" charset="0"/>
              <a:buChar char="•"/>
            </a:pPr>
            <a:r>
              <a:rPr lang="en-US" dirty="0"/>
              <a:t>Overnight algorithm</a:t>
            </a:r>
          </a:p>
          <a:p>
            <a:pPr>
              <a:buFont typeface="Arial" panose="020B0604020202020204" pitchFamily="34" charset="0"/>
              <a:buChar char="•"/>
            </a:pPr>
            <a:r>
              <a:rPr lang="en-US" dirty="0"/>
              <a:t> Over-weekend algorithm</a:t>
            </a:r>
          </a:p>
          <a:p>
            <a:pPr>
              <a:buFont typeface="Arial" panose="020B0604020202020204" pitchFamily="34" charset="0"/>
              <a:buChar char="•"/>
            </a:pPr>
            <a:r>
              <a:rPr lang="en-US" dirty="0"/>
              <a:t>  </a:t>
            </a:r>
            <a:r>
              <a:rPr lang="en-US" dirty="0" err="1"/>
              <a:t>Realtime</a:t>
            </a:r>
            <a:r>
              <a:rPr lang="en-US" dirty="0"/>
              <a:t> algorithm</a:t>
            </a:r>
          </a:p>
          <a:p>
            <a:endParaRPr lang="en-US" dirty="0"/>
          </a:p>
          <a:p>
            <a:endParaRPr lang="en-US" dirty="0"/>
          </a:p>
          <a:p>
            <a:pPr marL="0" indent="0">
              <a:buNone/>
            </a:pPr>
            <a:endParaRPr lang="ru-RU" dirty="0"/>
          </a:p>
        </p:txBody>
      </p:sp>
    </p:spTree>
    <p:extLst>
      <p:ext uri="{BB962C8B-B14F-4D97-AF65-F5344CB8AC3E}">
        <p14:creationId xmlns:p14="http://schemas.microsoft.com/office/powerpoint/2010/main" val="2345683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Distributed calculations does not matter for the production code</a:t>
            </a:r>
            <a:endParaRPr lang="ru-RU" dirty="0"/>
          </a:p>
        </p:txBody>
      </p:sp>
      <p:sp>
        <p:nvSpPr>
          <p:cNvPr id="3" name="Объект 2"/>
          <p:cNvSpPr>
            <a:spLocks noGrp="1"/>
          </p:cNvSpPr>
          <p:nvPr>
            <p:ph idx="1"/>
          </p:nvPr>
        </p:nvSpPr>
        <p:spPr/>
        <p:txBody>
          <a:bodyPr/>
          <a:lstStyle/>
          <a:p>
            <a:endParaRPr lang="en-US" dirty="0"/>
          </a:p>
          <a:p>
            <a:pPr marL="457200" indent="-457200">
              <a:buFont typeface="+mj-lt"/>
              <a:buAutoNum type="arabicPeriod"/>
            </a:pPr>
            <a:r>
              <a:rPr lang="en-US" dirty="0"/>
              <a:t>Very few problems does not  fit into “overnight” in single mode and fits in distributed mode. 10 times faster algorithm either not necessary or still does not help</a:t>
            </a:r>
          </a:p>
          <a:p>
            <a:pPr marL="457200" indent="-457200">
              <a:buFont typeface="+mj-lt"/>
              <a:buAutoNum type="arabicPeriod"/>
            </a:pPr>
            <a:r>
              <a:rPr lang="en-US" dirty="0"/>
              <a:t>Commercial solvers already has distributed mode. </a:t>
            </a:r>
          </a:p>
          <a:p>
            <a:pPr marL="457200" indent="-457200">
              <a:buFont typeface="+mj-lt"/>
              <a:buAutoNum type="arabicPeriod"/>
            </a:pPr>
            <a:r>
              <a:rPr lang="en-US" dirty="0"/>
              <a:t>License of commercial solver usually depends from computing power. </a:t>
            </a:r>
          </a:p>
          <a:p>
            <a:pPr marL="457200" indent="-457200">
              <a:buFont typeface="+mj-lt"/>
              <a:buAutoNum type="arabicPeriod"/>
            </a:pPr>
            <a:r>
              <a:rPr lang="en-US" dirty="0"/>
              <a:t>Distributed calculations are more complex to organize</a:t>
            </a:r>
          </a:p>
          <a:p>
            <a:pPr marL="457200" indent="-457200">
              <a:buFont typeface="+mj-lt"/>
              <a:buAutoNum type="arabicPeriod"/>
            </a:pPr>
            <a:r>
              <a:rPr lang="en-US" dirty="0"/>
              <a:t>There are other more simple ways to solve problems faster – decomposition of a problem, use more expensive hardware, simplification of the problem.</a:t>
            </a:r>
            <a:endParaRPr lang="ru-RU" dirty="0"/>
          </a:p>
        </p:txBody>
      </p:sp>
    </p:spTree>
    <p:extLst>
      <p:ext uri="{BB962C8B-B14F-4D97-AF65-F5344CB8AC3E}">
        <p14:creationId xmlns:p14="http://schemas.microsoft.com/office/powerpoint/2010/main" val="2820103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Distributed computations matter in prototype phase</a:t>
            </a:r>
            <a:endParaRPr lang="ru-RU" dirty="0"/>
          </a:p>
        </p:txBody>
      </p:sp>
      <p:sp>
        <p:nvSpPr>
          <p:cNvPr id="3" name="Объект 2"/>
          <p:cNvSpPr>
            <a:spLocks noGrp="1"/>
          </p:cNvSpPr>
          <p:nvPr>
            <p:ph idx="1"/>
          </p:nvPr>
        </p:nvSpPr>
        <p:spPr/>
        <p:txBody>
          <a:bodyPr/>
          <a:lstStyle/>
          <a:p>
            <a:pPr marL="457200" indent="-457200">
              <a:buFont typeface="+mj-lt"/>
              <a:buAutoNum type="arabicPeriod"/>
            </a:pPr>
            <a:r>
              <a:rPr lang="en-US" dirty="0"/>
              <a:t>Making mathematical algorithm is very important part of each project but in practice most simple part from time and money consumptions (with compare of work about obtain information, making interface and   installation.</a:t>
            </a:r>
          </a:p>
          <a:p>
            <a:pPr marL="457200" indent="-457200">
              <a:buFont typeface="+mj-lt"/>
              <a:buAutoNum type="arabicPeriod"/>
            </a:pPr>
            <a:r>
              <a:rPr lang="en-US" dirty="0"/>
              <a:t>Because of it mathematical part is made on preliminary part of project.</a:t>
            </a:r>
          </a:p>
          <a:p>
            <a:pPr marL="457200" indent="-457200">
              <a:buFont typeface="+mj-lt"/>
              <a:buAutoNum type="arabicPeriod"/>
            </a:pPr>
            <a:endParaRPr lang="en-US" dirty="0"/>
          </a:p>
          <a:p>
            <a:pPr marL="457200" indent="-457200">
              <a:buFont typeface="+mj-lt"/>
              <a:buAutoNum type="arabicPeriod"/>
            </a:pPr>
            <a:endParaRPr lang="ru-RU" dirty="0"/>
          </a:p>
        </p:txBody>
      </p:sp>
    </p:spTree>
    <p:extLst>
      <p:ext uri="{BB962C8B-B14F-4D97-AF65-F5344CB8AC3E}">
        <p14:creationId xmlns:p14="http://schemas.microsoft.com/office/powerpoint/2010/main" val="2401877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Preliminary stage is more important than development.</a:t>
            </a:r>
            <a:endParaRPr lang="ru-RU" dirty="0"/>
          </a:p>
        </p:txBody>
      </p:sp>
      <p:sp>
        <p:nvSpPr>
          <p:cNvPr id="3" name="Объект 2"/>
          <p:cNvSpPr>
            <a:spLocks noGrp="1"/>
          </p:cNvSpPr>
          <p:nvPr>
            <p:ph idx="1"/>
          </p:nvPr>
        </p:nvSpPr>
        <p:spPr/>
        <p:txBody>
          <a:bodyPr/>
          <a:lstStyle/>
          <a:p>
            <a:r>
              <a:rPr lang="en-US" dirty="0"/>
              <a:t>Only 33-50% of projects goes from preliminary stage to main development stage.</a:t>
            </a:r>
          </a:p>
          <a:p>
            <a:endParaRPr lang="en-US" dirty="0"/>
          </a:p>
          <a:p>
            <a:r>
              <a:rPr lang="en-US" dirty="0"/>
              <a:t>Preliminary stage can repeat in several years until company will be ready </a:t>
            </a:r>
            <a:r>
              <a:rPr lang="en-US"/>
              <a:t>for development.</a:t>
            </a:r>
            <a:endParaRPr lang="ru-RU" dirty="0"/>
          </a:p>
        </p:txBody>
      </p:sp>
    </p:spTree>
    <p:extLst>
      <p:ext uri="{BB962C8B-B14F-4D97-AF65-F5344CB8AC3E}">
        <p14:creationId xmlns:p14="http://schemas.microsoft.com/office/powerpoint/2010/main" val="3990775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What really matters on preliminary stage?</a:t>
            </a:r>
            <a:endParaRPr lang="ru-RU" dirty="0"/>
          </a:p>
        </p:txBody>
      </p:sp>
      <p:sp>
        <p:nvSpPr>
          <p:cNvPr id="3" name="Объект 2"/>
          <p:cNvSpPr>
            <a:spLocks noGrp="1"/>
          </p:cNvSpPr>
          <p:nvPr>
            <p:ph idx="1"/>
          </p:nvPr>
        </p:nvSpPr>
        <p:spPr/>
        <p:txBody>
          <a:bodyPr/>
          <a:lstStyle/>
          <a:p>
            <a:pPr marL="457200" indent="-457200">
              <a:buFont typeface="+mj-lt"/>
              <a:buAutoNum type="arabicPeriod"/>
            </a:pPr>
            <a:r>
              <a:rPr lang="en-US" dirty="0"/>
              <a:t>Easy access to solvers for test, without buying license.</a:t>
            </a:r>
          </a:p>
          <a:p>
            <a:pPr marL="457200" indent="-457200">
              <a:buFont typeface="+mj-lt"/>
              <a:buAutoNum type="arabicPeriod"/>
            </a:pPr>
            <a:r>
              <a:rPr lang="en-US" dirty="0"/>
              <a:t>Find is it possible to use free or cheap solver instead of leading commercial solver</a:t>
            </a:r>
            <a:endParaRPr lang="ru-RU" dirty="0"/>
          </a:p>
        </p:txBody>
      </p:sp>
    </p:spTree>
    <p:extLst>
      <p:ext uri="{BB962C8B-B14F-4D97-AF65-F5344CB8AC3E}">
        <p14:creationId xmlns:p14="http://schemas.microsoft.com/office/powerpoint/2010/main" val="3616440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Way to use distributed calculations on prototype phase</a:t>
            </a:r>
            <a:endParaRPr lang="ru-RU" dirty="0"/>
          </a:p>
        </p:txBody>
      </p:sp>
      <p:sp>
        <p:nvSpPr>
          <p:cNvPr id="3" name="Объект 2"/>
          <p:cNvSpPr>
            <a:spLocks noGrp="1"/>
          </p:cNvSpPr>
          <p:nvPr>
            <p:ph idx="1"/>
          </p:nvPr>
        </p:nvSpPr>
        <p:spPr/>
        <p:txBody>
          <a:bodyPr/>
          <a:lstStyle/>
          <a:p>
            <a:pPr marL="457200" indent="-457200">
              <a:buFont typeface="+mj-lt"/>
              <a:buAutoNum type="arabicPeriod"/>
            </a:pPr>
            <a:r>
              <a:rPr lang="en-US" dirty="0"/>
              <a:t>Access to server NEOS with different solvers.</a:t>
            </a:r>
          </a:p>
          <a:p>
            <a:pPr marL="457200" indent="-457200">
              <a:buFont typeface="+mj-lt"/>
              <a:buAutoNum type="arabicPeriod"/>
            </a:pPr>
            <a:r>
              <a:rPr lang="en-US" dirty="0"/>
              <a:t>Access to installed and licensed solvers without complicated installation of client side.</a:t>
            </a:r>
          </a:p>
          <a:p>
            <a:pPr marL="457200" indent="-457200">
              <a:buFont typeface="+mj-lt"/>
              <a:buAutoNum type="arabicPeriod"/>
            </a:pPr>
            <a:r>
              <a:rPr lang="en-US" dirty="0"/>
              <a:t>Cloud testing of some approach to solving problem.</a:t>
            </a:r>
          </a:p>
          <a:p>
            <a:pPr marL="457200" indent="-457200">
              <a:buFont typeface="+mj-lt"/>
              <a:buAutoNum type="arabicPeriod"/>
            </a:pPr>
            <a:r>
              <a:rPr lang="en-US" dirty="0"/>
              <a:t>Try to use </a:t>
            </a:r>
            <a:r>
              <a:rPr lang="en-US" dirty="0" err="1"/>
              <a:t>opensourse</a:t>
            </a:r>
            <a:r>
              <a:rPr lang="en-US" dirty="0"/>
              <a:t> software instead of commercial.</a:t>
            </a:r>
          </a:p>
          <a:p>
            <a:pPr marL="457200" indent="-457200">
              <a:buFont typeface="+mj-lt"/>
              <a:buAutoNum type="arabicPeriod"/>
            </a:pPr>
            <a:endParaRPr lang="ru-RU" dirty="0"/>
          </a:p>
        </p:txBody>
      </p:sp>
    </p:spTree>
    <p:extLst>
      <p:ext uri="{BB962C8B-B14F-4D97-AF65-F5344CB8AC3E}">
        <p14:creationId xmlns:p14="http://schemas.microsoft.com/office/powerpoint/2010/main" val="1707626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Thank you!</a:t>
            </a:r>
            <a:endParaRPr lang="ru-RU" dirty="0"/>
          </a:p>
        </p:txBody>
      </p:sp>
      <p:sp>
        <p:nvSpPr>
          <p:cNvPr id="3" name="Объект 2"/>
          <p:cNvSpPr>
            <a:spLocks noGrp="1"/>
          </p:cNvSpPr>
          <p:nvPr>
            <p:ph idx="1"/>
          </p:nvPr>
        </p:nvSpPr>
        <p:spPr/>
        <p:txBody>
          <a:bodyPr/>
          <a:lstStyle/>
          <a:p>
            <a:endParaRPr lang="ru-RU" dirty="0"/>
          </a:p>
        </p:txBody>
      </p:sp>
    </p:spTree>
    <p:extLst>
      <p:ext uri="{BB962C8B-B14F-4D97-AF65-F5344CB8AC3E}">
        <p14:creationId xmlns:p14="http://schemas.microsoft.com/office/powerpoint/2010/main" val="360183423"/>
      </p:ext>
    </p:extLst>
  </p:cSld>
  <p:clrMapOvr>
    <a:masterClrMapping/>
  </p:clrMapOvr>
</p:sld>
</file>

<file path=ppt/theme/theme1.xml><?xml version="1.0" encoding="utf-8"?>
<a:theme xmlns:a="http://schemas.openxmlformats.org/drawingml/2006/main" name="Ретро">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35</TotalTime>
  <Words>363</Words>
  <Application>Microsoft Office PowerPoint</Application>
  <PresentationFormat>Широкоэкранный</PresentationFormat>
  <Paragraphs>37</Paragraphs>
  <Slides>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9</vt:i4>
      </vt:variant>
    </vt:vector>
  </HeadingPairs>
  <TitlesOfParts>
    <vt:vector size="13" baseType="lpstr">
      <vt:lpstr>Arial</vt:lpstr>
      <vt:lpstr>Calibri</vt:lpstr>
      <vt:lpstr>Calibri Light</vt:lpstr>
      <vt:lpstr>Ретро</vt:lpstr>
      <vt:lpstr>Requirements for distributed systems solving optimization problems on the basis of experience in solving business problems </vt:lpstr>
      <vt:lpstr>Experience of commercial use of optimization software</vt:lpstr>
      <vt:lpstr>Business requirements</vt:lpstr>
      <vt:lpstr>Distributed calculations does not matter for the production code</vt:lpstr>
      <vt:lpstr>Distributed computations matter in prototype phase</vt:lpstr>
      <vt:lpstr>Preliminary stage is more important than development.</vt:lpstr>
      <vt:lpstr>What really matters on preliminary stage?</vt:lpstr>
      <vt:lpstr>Way to use distributed calculations on prototype phase</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Requirements for distributed systems solving optimization problems on the basis of experience in solving business problems</dc:title>
  <dc:creator>alexey</dc:creator>
  <cp:lastModifiedBy>alexey</cp:lastModifiedBy>
  <cp:revision>9</cp:revision>
  <dcterms:created xsi:type="dcterms:W3CDTF">2016-07-07T07:31:08Z</dcterms:created>
  <dcterms:modified xsi:type="dcterms:W3CDTF">2016-07-07T08:07:47Z</dcterms:modified>
</cp:coreProperties>
</file>