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8"/>
  </p:notesMasterIdLst>
  <p:sldIdLst>
    <p:sldId id="256" r:id="rId2"/>
    <p:sldId id="306" r:id="rId3"/>
    <p:sldId id="308" r:id="rId4"/>
    <p:sldId id="276" r:id="rId5"/>
    <p:sldId id="307" r:id="rId6"/>
    <p:sldId id="301" r:id="rId7"/>
    <p:sldId id="288" r:id="rId8"/>
    <p:sldId id="302" r:id="rId9"/>
    <p:sldId id="258" r:id="rId10"/>
    <p:sldId id="304" r:id="rId11"/>
    <p:sldId id="264" r:id="rId12"/>
    <p:sldId id="300" r:id="rId13"/>
    <p:sldId id="271" r:id="rId14"/>
    <p:sldId id="303" r:id="rId15"/>
    <p:sldId id="296" r:id="rId16"/>
    <p:sldId id="30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079" autoAdjust="0"/>
    <p:restoredTop sz="94660"/>
  </p:normalViewPr>
  <p:slideViewPr>
    <p:cSldViewPr snapToGrid="0">
      <p:cViewPr>
        <p:scale>
          <a:sx n="75" d="100"/>
          <a:sy n="75" d="100"/>
        </p:scale>
        <p:origin x="4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E163A-3313-47AD-A05D-B57104297685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CAADD-5D1F-49E8-80C7-0192442E3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83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DEE5-2E3F-4FF4-91A3-A6D91753BB67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7376-F898-4B8F-BAC3-728487D5B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94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DEE5-2E3F-4FF4-91A3-A6D91753BB67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7376-F898-4B8F-BAC3-728487D5B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285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DEE5-2E3F-4FF4-91A3-A6D91753BB67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7376-F898-4B8F-BAC3-728487D5B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32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DEE5-2E3F-4FF4-91A3-A6D91753BB67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7376-F898-4B8F-BAC3-728487D5B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52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DEE5-2E3F-4FF4-91A3-A6D91753BB67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7376-F898-4B8F-BAC3-728487D5B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41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DEE5-2E3F-4FF4-91A3-A6D91753BB67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7376-F898-4B8F-BAC3-728487D5B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61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DEE5-2E3F-4FF4-91A3-A6D91753BB67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7376-F898-4B8F-BAC3-728487D5B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4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DEE5-2E3F-4FF4-91A3-A6D91753BB67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7376-F898-4B8F-BAC3-728487D5B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10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DEE5-2E3F-4FF4-91A3-A6D91753BB67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7376-F898-4B8F-BAC3-728487D5B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21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DEE5-2E3F-4FF4-91A3-A6D91753BB67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7376-F898-4B8F-BAC3-728487D5B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22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DEE5-2E3F-4FF4-91A3-A6D91753BB67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7376-F898-4B8F-BAC3-728487D5B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31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FDEE5-2E3F-4FF4-91A3-A6D91753BB67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97376-F898-4B8F-BAC3-728487D5B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04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e.mironova@iterrf.ru" TargetMode="External"/><Relationship Id="rId3" Type="http://schemas.openxmlformats.org/officeDocument/2006/relationships/oleObject" Target="../embeddings/oleObject1.bin"/><Relationship Id="rId7" Type="http://schemas.openxmlformats.org/officeDocument/2006/relationships/hyperlink" Target="mailto:s.portone@iterrf.ru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hyperlink" Target="mailto:A.D.Khilchenko@inp.nsk.su" TargetMode="External"/><Relationship Id="rId5" Type="http://schemas.openxmlformats.org/officeDocument/2006/relationships/hyperlink" Target="mailto:i.semenov@iterrf.ru" TargetMode="External"/><Relationship Id="rId4" Type="http://schemas.openxmlformats.org/officeDocument/2006/relationships/image" Target="../media/image1.png"/><Relationship Id="rId9" Type="http://schemas.openxmlformats.org/officeDocument/2006/relationships/hyperlink" Target="mailto:D.Nikolaeva@iterrf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://images.yandex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631437"/>
              </p:ext>
            </p:extLst>
          </p:nvPr>
        </p:nvGraphicFramePr>
        <p:xfrm>
          <a:off x="2927351" y="0"/>
          <a:ext cx="6551613" cy="652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Image" r:id="rId3" imgW="6653968" imgH="6628571" progId="Photoshop.Image.8">
                  <p:embed/>
                </p:oleObj>
              </mc:Choice>
              <mc:Fallback>
                <p:oleObj name="Image" r:id="rId3" imgW="6653968" imgH="6628571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1" y="0"/>
                        <a:ext cx="6551613" cy="652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7538" y="439858"/>
            <a:ext cx="9144000" cy="1411940"/>
          </a:xfrm>
        </p:spPr>
        <p:txBody>
          <a:bodyPr>
            <a:normAutofit fontScale="90000"/>
          </a:bodyPr>
          <a:lstStyle/>
          <a:p>
            <a:r>
              <a:rPr lang="en-US" sz="3600" b="1" cap="all" dirty="0"/>
              <a:t>Online processing of large volume OF experimental data in strong electromagnetic and radiation fields in ITER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404" y="2149400"/>
            <a:ext cx="855681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pPr algn="ctr"/>
            <a:r>
              <a:rPr lang="en-US" sz="2400" i="1" u="sng" dirty="0" err="1" smtClean="0"/>
              <a:t>I.Semenov</a:t>
            </a:r>
            <a:r>
              <a:rPr lang="ru-RU" sz="2400" i="1" u="sng" baseline="30000" dirty="0"/>
              <a:t>1</a:t>
            </a:r>
            <a:r>
              <a:rPr lang="en-US" sz="2400" i="1" u="sng" dirty="0" smtClean="0"/>
              <a:t>,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A.Khilchenko</a:t>
            </a:r>
            <a:r>
              <a:rPr lang="ru-RU" sz="2400" i="1" baseline="30000" dirty="0"/>
              <a:t> </a:t>
            </a:r>
            <a:r>
              <a:rPr lang="en-US" sz="2400" i="1" baseline="30000" dirty="0" smtClean="0"/>
              <a:t>2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V.Vorobiev</a:t>
            </a:r>
            <a:r>
              <a:rPr lang="ru-RU" sz="2400" i="1" baseline="30000" dirty="0"/>
              <a:t>1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S.Portone</a:t>
            </a:r>
            <a:r>
              <a:rPr lang="ru-RU" sz="2400" i="1" baseline="30000" dirty="0"/>
              <a:t> 1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E.Mironova</a:t>
            </a:r>
            <a:r>
              <a:rPr lang="ru-RU" sz="2400" i="1" baseline="30000" dirty="0"/>
              <a:t> 1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D.Nikolaeva</a:t>
            </a:r>
            <a:r>
              <a:rPr lang="ru-RU" sz="2400" i="1" baseline="30000" dirty="0"/>
              <a:t> </a:t>
            </a:r>
            <a:r>
              <a:rPr lang="ru-RU" sz="2400" i="1" baseline="30000" dirty="0" smtClean="0"/>
              <a:t>1</a:t>
            </a:r>
            <a:endParaRPr lang="en-US" sz="2400" i="1" u="sng" dirty="0" smtClean="0"/>
          </a:p>
          <a:p>
            <a:r>
              <a:rPr lang="ru-RU" dirty="0"/>
              <a:t> 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1 </a:t>
            </a:r>
            <a:r>
              <a:rPr lang="en-US" dirty="0"/>
              <a:t>-“Project Center ITER”, Russia, Moscow, sq. Academic </a:t>
            </a:r>
            <a:r>
              <a:rPr lang="en-US" dirty="0" err="1"/>
              <a:t>Kurchatov</a:t>
            </a:r>
            <a:r>
              <a:rPr lang="en-US" dirty="0"/>
              <a:t>, 1 b.3</a:t>
            </a:r>
            <a:endParaRPr lang="ru-RU" dirty="0"/>
          </a:p>
          <a:p>
            <a:endParaRPr lang="ru-RU" dirty="0"/>
          </a:p>
          <a:p>
            <a:r>
              <a:rPr lang="en-US" dirty="0"/>
              <a:t>2 - BINP, Russia, Novosibirsk, </a:t>
            </a:r>
            <a:r>
              <a:rPr lang="en-US" dirty="0" err="1"/>
              <a:t>prosp</a:t>
            </a:r>
            <a:r>
              <a:rPr lang="en-US" dirty="0"/>
              <a:t>. Academic </a:t>
            </a:r>
            <a:r>
              <a:rPr lang="en-US" dirty="0" err="1"/>
              <a:t>Lavrentiev</a:t>
            </a:r>
            <a:r>
              <a:rPr lang="en-US" dirty="0"/>
              <a:t> 11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r>
              <a:rPr lang="fr-FR" dirty="0"/>
              <a:t>E-mail: </a:t>
            </a:r>
            <a:r>
              <a:rPr lang="en-US" u="sng" dirty="0">
                <a:hlinkClick r:id="rId5"/>
              </a:rPr>
              <a:t>i.semenov@iterrf.ru</a:t>
            </a:r>
            <a:r>
              <a:rPr lang="en-US" dirty="0"/>
              <a:t>, </a:t>
            </a:r>
            <a:r>
              <a:rPr lang="en-US" u="sng" dirty="0">
                <a:hlinkClick r:id="rId6"/>
              </a:rPr>
              <a:t>A.D.Khilchenko@inp.nsk.su</a:t>
            </a:r>
            <a:r>
              <a:rPr lang="en-US" dirty="0"/>
              <a:t>, </a:t>
            </a:r>
            <a:r>
              <a:rPr lang="fr-FR" u="sng" dirty="0">
                <a:hlinkClick r:id="rId7"/>
              </a:rPr>
              <a:t>s.portone@iterrf.ru</a:t>
            </a:r>
            <a:r>
              <a:rPr lang="fr-FR" dirty="0"/>
              <a:t>, </a:t>
            </a:r>
            <a:r>
              <a:rPr lang="fr-FR" u="sng" dirty="0">
                <a:hlinkClick r:id="rId8"/>
              </a:rPr>
              <a:t>e.mironova@iterrf.ru</a:t>
            </a:r>
            <a:r>
              <a:rPr lang="fr-FR" dirty="0"/>
              <a:t>, </a:t>
            </a:r>
            <a:r>
              <a:rPr lang="fr-FR" u="sng" dirty="0" smtClean="0">
                <a:hlinkClick r:id="rId9"/>
              </a:rPr>
              <a:t>D.Nikolaeva@iterrf.ru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98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891" y="4082312"/>
            <a:ext cx="7674016" cy="2537175"/>
          </a:xfrm>
          <a:prstGeom prst="rect">
            <a:avLst/>
          </a:prstGeom>
          <a:solidFill>
            <a:srgbClr val="C0C0C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7078" y="195313"/>
            <a:ext cx="99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Loop </a:t>
            </a:r>
            <a:r>
              <a:rPr lang="en-US" sz="4000" dirty="0" smtClean="0"/>
              <a:t>Exclusion Requirements</a:t>
            </a:r>
          </a:p>
          <a:p>
            <a:pPr algn="ctr"/>
            <a:r>
              <a:rPr lang="en-US" sz="4000" dirty="0" smtClean="0"/>
              <a:t>(PCDH)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74976" y="4289909"/>
            <a:ext cx="1192193" cy="370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LPF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831220" y="4475104"/>
            <a:ext cx="643756" cy="184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6099858" y="1006997"/>
            <a:ext cx="0" cy="11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5667169" y="4486679"/>
            <a:ext cx="12963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21812" y="4197996"/>
            <a:ext cx="778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</a:t>
            </a: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891" y="1584301"/>
            <a:ext cx="7674016" cy="2324702"/>
          </a:xfrm>
          <a:prstGeom prst="rect">
            <a:avLst/>
          </a:prstGeom>
          <a:solidFill>
            <a:srgbClr val="C0C0C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831220" y="4018589"/>
            <a:ext cx="2516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Low transfer </a:t>
            </a:r>
            <a:r>
              <a:rPr lang="en-US" dirty="0"/>
              <a:t>capacitance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23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0FD08F4-B818-44AE-B960-C0B8FB0D7DF0}" type="slidenum">
              <a:rPr lang="ru-RU"/>
              <a:pPr eaLnBrk="1" hangingPunct="1"/>
              <a:t>11</a:t>
            </a:fld>
            <a:endParaRPr lang="ru-RU" dirty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1536699" y="288134"/>
            <a:ext cx="9459209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 smtClean="0">
                <a:solidFill>
                  <a:srgbClr val="000000"/>
                </a:solidFill>
              </a:rPr>
              <a:t>Electro Magnetic Compatibility Requirements </a:t>
            </a:r>
            <a:endParaRPr lang="ru-RU" sz="4000" dirty="0">
              <a:solidFill>
                <a:srgbClr val="000000"/>
              </a:solidFill>
            </a:endParaRPr>
          </a:p>
        </p:txBody>
      </p:sp>
      <p:graphicFrame>
        <p:nvGraphicFramePr>
          <p:cNvPr id="1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279902"/>
              </p:ext>
            </p:extLst>
          </p:nvPr>
        </p:nvGraphicFramePr>
        <p:xfrm>
          <a:off x="535301" y="4102567"/>
          <a:ext cx="3521386" cy="2310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Visio" r:id="rId3" imgW="12349734" imgH="8110728" progId="Visio.Drawing.11">
                  <p:embed/>
                </p:oleObj>
              </mc:Choice>
              <mc:Fallback>
                <p:oleObj name="Visio" r:id="rId3" imgW="12349734" imgH="811072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301" y="4102567"/>
                        <a:ext cx="3521386" cy="23109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3144838" y="1676401"/>
            <a:ext cx="7851071" cy="4422775"/>
            <a:chOff x="3144838" y="1676401"/>
            <a:chExt cx="7851071" cy="4422775"/>
          </a:xfrm>
        </p:grpSpPr>
        <p:sp>
          <p:nvSpPr>
            <p:cNvPr id="30728" name="AutoShape 5"/>
            <p:cNvSpPr>
              <a:spLocks noChangeAspect="1" noChangeArrowheads="1" noTextEdit="1"/>
            </p:cNvSpPr>
            <p:nvPr/>
          </p:nvSpPr>
          <p:spPr bwMode="auto">
            <a:xfrm>
              <a:off x="3144838" y="1676401"/>
              <a:ext cx="5900738" cy="442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0729" name="Rectangle 7"/>
            <p:cNvSpPr>
              <a:spLocks noChangeArrowheads="1"/>
            </p:cNvSpPr>
            <p:nvPr/>
          </p:nvSpPr>
          <p:spPr bwMode="auto">
            <a:xfrm>
              <a:off x="10132309" y="2731294"/>
              <a:ext cx="8636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dirty="0"/>
                <a:t>POWER</a:t>
              </a:r>
              <a:endParaRPr lang="ru-RU" dirty="0"/>
            </a:p>
          </p:txBody>
        </p:sp>
        <p:sp>
          <p:nvSpPr>
            <p:cNvPr id="30730" name="Rectangle 8"/>
            <p:cNvSpPr>
              <a:spLocks noChangeArrowheads="1"/>
            </p:cNvSpPr>
            <p:nvPr/>
          </p:nvSpPr>
          <p:spPr bwMode="auto">
            <a:xfrm>
              <a:off x="4773613" y="1703389"/>
              <a:ext cx="3108325" cy="2797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dirty="0"/>
                <a:t>D</a:t>
              </a:r>
              <a:r>
                <a:rPr lang="en-US" dirty="0" smtClean="0"/>
                <a:t>esigned </a:t>
              </a:r>
              <a:r>
                <a:rPr lang="en-US" dirty="0"/>
                <a:t>as Faraday casing</a:t>
              </a: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30731" name="Rectangle 9"/>
            <p:cNvSpPr>
              <a:spLocks noChangeArrowheads="1"/>
            </p:cNvSpPr>
            <p:nvPr/>
          </p:nvSpPr>
          <p:spPr bwMode="auto">
            <a:xfrm>
              <a:off x="4773613" y="1703389"/>
              <a:ext cx="3108325" cy="2797175"/>
            </a:xfrm>
            <a:prstGeom prst="rect">
              <a:avLst/>
            </a:prstGeom>
            <a:noFill/>
            <a:ln w="7620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30732" name="Line 10"/>
            <p:cNvSpPr>
              <a:spLocks noChangeShapeType="1"/>
            </p:cNvSpPr>
            <p:nvPr/>
          </p:nvSpPr>
          <p:spPr bwMode="auto">
            <a:xfrm>
              <a:off x="7810501" y="5484814"/>
              <a:ext cx="134938" cy="158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33" name="Line 11"/>
            <p:cNvSpPr>
              <a:spLocks noChangeShapeType="1"/>
            </p:cNvSpPr>
            <p:nvPr/>
          </p:nvSpPr>
          <p:spPr bwMode="auto">
            <a:xfrm>
              <a:off x="7743826" y="5419726"/>
              <a:ext cx="268288" cy="158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34" name="Line 12"/>
            <p:cNvSpPr>
              <a:spLocks noChangeShapeType="1"/>
            </p:cNvSpPr>
            <p:nvPr/>
          </p:nvSpPr>
          <p:spPr bwMode="auto">
            <a:xfrm>
              <a:off x="7678738" y="5354639"/>
              <a:ext cx="398463" cy="158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35" name="Line 13"/>
            <p:cNvSpPr>
              <a:spLocks noChangeShapeType="1"/>
            </p:cNvSpPr>
            <p:nvPr/>
          </p:nvSpPr>
          <p:spPr bwMode="auto">
            <a:xfrm>
              <a:off x="7877176" y="4506914"/>
              <a:ext cx="1588" cy="847725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36" name="Freeform 14"/>
            <p:cNvSpPr>
              <a:spLocks/>
            </p:cNvSpPr>
            <p:nvPr/>
          </p:nvSpPr>
          <p:spPr bwMode="auto">
            <a:xfrm>
              <a:off x="8256588" y="3573464"/>
              <a:ext cx="88900" cy="88900"/>
            </a:xfrm>
            <a:custGeom>
              <a:avLst/>
              <a:gdLst>
                <a:gd name="T0" fmla="*/ 0 w 113"/>
                <a:gd name="T1" fmla="*/ 56 h 112"/>
                <a:gd name="T2" fmla="*/ 56 w 113"/>
                <a:gd name="T3" fmla="*/ 0 h 112"/>
                <a:gd name="T4" fmla="*/ 0 w 113"/>
                <a:gd name="T5" fmla="*/ 56 h 112"/>
                <a:gd name="T6" fmla="*/ 0 60000 65536"/>
                <a:gd name="T7" fmla="*/ 0 60000 65536"/>
                <a:gd name="T8" fmla="*/ 0 60000 65536"/>
                <a:gd name="T9" fmla="*/ 0 w 113"/>
                <a:gd name="T10" fmla="*/ 0 h 112"/>
                <a:gd name="T11" fmla="*/ 113 w 113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" h="112">
                  <a:moveTo>
                    <a:pt x="0" y="112"/>
                  </a:moveTo>
                  <a:lnTo>
                    <a:pt x="113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37" name="Line 15"/>
            <p:cNvSpPr>
              <a:spLocks noChangeShapeType="1"/>
            </p:cNvSpPr>
            <p:nvPr/>
          </p:nvSpPr>
          <p:spPr bwMode="auto">
            <a:xfrm flipV="1">
              <a:off x="8256588" y="3573464"/>
              <a:ext cx="88900" cy="8890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38" name="Line 16"/>
            <p:cNvSpPr>
              <a:spLocks noChangeShapeType="1"/>
            </p:cNvSpPr>
            <p:nvPr/>
          </p:nvSpPr>
          <p:spPr bwMode="auto">
            <a:xfrm flipV="1">
              <a:off x="8345488" y="3573464"/>
              <a:ext cx="90488" cy="8890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39" name="Line 17"/>
            <p:cNvSpPr>
              <a:spLocks noChangeShapeType="1"/>
            </p:cNvSpPr>
            <p:nvPr/>
          </p:nvSpPr>
          <p:spPr bwMode="auto">
            <a:xfrm>
              <a:off x="8345488" y="3311526"/>
              <a:ext cx="1588" cy="26193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40" name="Freeform 18"/>
            <p:cNvSpPr>
              <a:spLocks/>
            </p:cNvSpPr>
            <p:nvPr/>
          </p:nvSpPr>
          <p:spPr bwMode="auto">
            <a:xfrm>
              <a:off x="8164513" y="3573464"/>
              <a:ext cx="271463" cy="88900"/>
            </a:xfrm>
            <a:custGeom>
              <a:avLst/>
              <a:gdLst>
                <a:gd name="T0" fmla="*/ 0 w 342"/>
                <a:gd name="T1" fmla="*/ 56 h 112"/>
                <a:gd name="T2" fmla="*/ 58 w 342"/>
                <a:gd name="T3" fmla="*/ 0 h 112"/>
                <a:gd name="T4" fmla="*/ 171 w 342"/>
                <a:gd name="T5" fmla="*/ 0 h 112"/>
                <a:gd name="T6" fmla="*/ 0 60000 65536"/>
                <a:gd name="T7" fmla="*/ 0 60000 65536"/>
                <a:gd name="T8" fmla="*/ 0 60000 65536"/>
                <a:gd name="T9" fmla="*/ 0 w 342"/>
                <a:gd name="T10" fmla="*/ 0 h 112"/>
                <a:gd name="T11" fmla="*/ 342 w 342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2" h="112">
                  <a:moveTo>
                    <a:pt x="0" y="112"/>
                  </a:moveTo>
                  <a:lnTo>
                    <a:pt x="116" y="0"/>
                  </a:lnTo>
                  <a:lnTo>
                    <a:pt x="342" y="0"/>
                  </a:lnTo>
                </a:path>
              </a:pathLst>
            </a:cu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41" name="Freeform 19"/>
            <p:cNvSpPr>
              <a:spLocks/>
            </p:cNvSpPr>
            <p:nvPr/>
          </p:nvSpPr>
          <p:spPr bwMode="auto">
            <a:xfrm>
              <a:off x="7988301" y="2727326"/>
              <a:ext cx="66675" cy="430213"/>
            </a:xfrm>
            <a:custGeom>
              <a:avLst/>
              <a:gdLst>
                <a:gd name="T0" fmla="*/ 9 w 83"/>
                <a:gd name="T1" fmla="*/ 1 h 541"/>
                <a:gd name="T2" fmla="*/ 20 w 83"/>
                <a:gd name="T3" fmla="*/ 4 h 541"/>
                <a:gd name="T4" fmla="*/ 29 w 83"/>
                <a:gd name="T5" fmla="*/ 9 h 541"/>
                <a:gd name="T6" fmla="*/ 36 w 83"/>
                <a:gd name="T7" fmla="*/ 17 h 541"/>
                <a:gd name="T8" fmla="*/ 41 w 83"/>
                <a:gd name="T9" fmla="*/ 26 h 541"/>
                <a:gd name="T10" fmla="*/ 42 w 83"/>
                <a:gd name="T11" fmla="*/ 36 h 541"/>
                <a:gd name="T12" fmla="*/ 39 w 83"/>
                <a:gd name="T13" fmla="*/ 46 h 541"/>
                <a:gd name="T14" fmla="*/ 33 w 83"/>
                <a:gd name="T15" fmla="*/ 54 h 541"/>
                <a:gd name="T16" fmla="*/ 26 w 83"/>
                <a:gd name="T17" fmla="*/ 61 h 541"/>
                <a:gd name="T18" fmla="*/ 15 w 83"/>
                <a:gd name="T19" fmla="*/ 66 h 541"/>
                <a:gd name="T20" fmla="*/ 3 w 83"/>
                <a:gd name="T21" fmla="*/ 68 h 541"/>
                <a:gd name="T22" fmla="*/ 0 w 83"/>
                <a:gd name="T23" fmla="*/ 68 h 541"/>
                <a:gd name="T24" fmla="*/ 12 w 83"/>
                <a:gd name="T25" fmla="*/ 69 h 541"/>
                <a:gd name="T26" fmla="*/ 23 w 83"/>
                <a:gd name="T27" fmla="*/ 73 h 541"/>
                <a:gd name="T28" fmla="*/ 32 w 83"/>
                <a:gd name="T29" fmla="*/ 79 h 541"/>
                <a:gd name="T30" fmla="*/ 38 w 83"/>
                <a:gd name="T31" fmla="*/ 87 h 541"/>
                <a:gd name="T32" fmla="*/ 42 w 83"/>
                <a:gd name="T33" fmla="*/ 97 h 541"/>
                <a:gd name="T34" fmla="*/ 41 w 83"/>
                <a:gd name="T35" fmla="*/ 107 h 541"/>
                <a:gd name="T36" fmla="*/ 38 w 83"/>
                <a:gd name="T37" fmla="*/ 117 h 541"/>
                <a:gd name="T38" fmla="*/ 31 w 83"/>
                <a:gd name="T39" fmla="*/ 124 h 541"/>
                <a:gd name="T40" fmla="*/ 22 w 83"/>
                <a:gd name="T41" fmla="*/ 131 h 541"/>
                <a:gd name="T42" fmla="*/ 12 w 83"/>
                <a:gd name="T43" fmla="*/ 134 h 541"/>
                <a:gd name="T44" fmla="*/ 3 w 83"/>
                <a:gd name="T45" fmla="*/ 135 h 541"/>
                <a:gd name="T46" fmla="*/ 4 w 83"/>
                <a:gd name="T47" fmla="*/ 135 h 541"/>
                <a:gd name="T48" fmla="*/ 16 w 83"/>
                <a:gd name="T49" fmla="*/ 137 h 541"/>
                <a:gd name="T50" fmla="*/ 26 w 83"/>
                <a:gd name="T51" fmla="*/ 142 h 541"/>
                <a:gd name="T52" fmla="*/ 34 w 83"/>
                <a:gd name="T53" fmla="*/ 149 h 541"/>
                <a:gd name="T54" fmla="*/ 39 w 83"/>
                <a:gd name="T55" fmla="*/ 158 h 541"/>
                <a:gd name="T56" fmla="*/ 42 w 83"/>
                <a:gd name="T57" fmla="*/ 168 h 541"/>
                <a:gd name="T58" fmla="*/ 41 w 83"/>
                <a:gd name="T59" fmla="*/ 178 h 541"/>
                <a:gd name="T60" fmla="*/ 36 w 83"/>
                <a:gd name="T61" fmla="*/ 187 h 541"/>
                <a:gd name="T62" fmla="*/ 29 w 83"/>
                <a:gd name="T63" fmla="*/ 194 h 541"/>
                <a:gd name="T64" fmla="*/ 19 w 83"/>
                <a:gd name="T65" fmla="*/ 200 h 541"/>
                <a:gd name="T66" fmla="*/ 7 w 83"/>
                <a:gd name="T67" fmla="*/ 202 h 541"/>
                <a:gd name="T68" fmla="*/ 2 w 83"/>
                <a:gd name="T69" fmla="*/ 203 h 541"/>
                <a:gd name="T70" fmla="*/ 4 w 83"/>
                <a:gd name="T71" fmla="*/ 203 h 541"/>
                <a:gd name="T72" fmla="*/ 16 w 83"/>
                <a:gd name="T73" fmla="*/ 205 h 541"/>
                <a:gd name="T74" fmla="*/ 26 w 83"/>
                <a:gd name="T75" fmla="*/ 210 h 541"/>
                <a:gd name="T76" fmla="*/ 34 w 83"/>
                <a:gd name="T77" fmla="*/ 217 h 541"/>
                <a:gd name="T78" fmla="*/ 39 w 83"/>
                <a:gd name="T79" fmla="*/ 225 h 541"/>
                <a:gd name="T80" fmla="*/ 42 w 83"/>
                <a:gd name="T81" fmla="*/ 235 h 541"/>
                <a:gd name="T82" fmla="*/ 41 w 83"/>
                <a:gd name="T83" fmla="*/ 245 h 541"/>
                <a:gd name="T84" fmla="*/ 36 w 83"/>
                <a:gd name="T85" fmla="*/ 254 h 541"/>
                <a:gd name="T86" fmla="*/ 29 w 83"/>
                <a:gd name="T87" fmla="*/ 261 h 541"/>
                <a:gd name="T88" fmla="*/ 19 w 83"/>
                <a:gd name="T89" fmla="*/ 267 h 541"/>
                <a:gd name="T90" fmla="*/ 7 w 83"/>
                <a:gd name="T91" fmla="*/ 270 h 541"/>
                <a:gd name="T92" fmla="*/ 2 w 83"/>
                <a:gd name="T93" fmla="*/ 271 h 5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3"/>
                <a:gd name="T142" fmla="*/ 0 h 541"/>
                <a:gd name="T143" fmla="*/ 83 w 83"/>
                <a:gd name="T144" fmla="*/ 541 h 5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3" h="541">
                  <a:moveTo>
                    <a:pt x="0" y="0"/>
                  </a:moveTo>
                  <a:lnTo>
                    <a:pt x="8" y="0"/>
                  </a:lnTo>
                  <a:lnTo>
                    <a:pt x="17" y="1"/>
                  </a:lnTo>
                  <a:lnTo>
                    <a:pt x="24" y="2"/>
                  </a:lnTo>
                  <a:lnTo>
                    <a:pt x="32" y="4"/>
                  </a:lnTo>
                  <a:lnTo>
                    <a:pt x="39" y="7"/>
                  </a:lnTo>
                  <a:lnTo>
                    <a:pt x="45" y="10"/>
                  </a:lnTo>
                  <a:lnTo>
                    <a:pt x="52" y="14"/>
                  </a:lnTo>
                  <a:lnTo>
                    <a:pt x="58" y="18"/>
                  </a:lnTo>
                  <a:lnTo>
                    <a:pt x="63" y="23"/>
                  </a:lnTo>
                  <a:lnTo>
                    <a:pt x="68" y="28"/>
                  </a:lnTo>
                  <a:lnTo>
                    <a:pt x="72" y="33"/>
                  </a:lnTo>
                  <a:lnTo>
                    <a:pt x="76" y="39"/>
                  </a:lnTo>
                  <a:lnTo>
                    <a:pt x="78" y="45"/>
                  </a:lnTo>
                  <a:lnTo>
                    <a:pt x="81" y="51"/>
                  </a:lnTo>
                  <a:lnTo>
                    <a:pt x="83" y="58"/>
                  </a:lnTo>
                  <a:lnTo>
                    <a:pt x="83" y="65"/>
                  </a:lnTo>
                  <a:lnTo>
                    <a:pt x="83" y="72"/>
                  </a:lnTo>
                  <a:lnTo>
                    <a:pt x="82" y="79"/>
                  </a:lnTo>
                  <a:lnTo>
                    <a:pt x="81" y="85"/>
                  </a:lnTo>
                  <a:lnTo>
                    <a:pt x="78" y="92"/>
                  </a:lnTo>
                  <a:lnTo>
                    <a:pt x="75" y="98"/>
                  </a:lnTo>
                  <a:lnTo>
                    <a:pt x="71" y="103"/>
                  </a:lnTo>
                  <a:lnTo>
                    <a:pt x="66" y="108"/>
                  </a:lnTo>
                  <a:lnTo>
                    <a:pt x="62" y="114"/>
                  </a:lnTo>
                  <a:lnTo>
                    <a:pt x="57" y="117"/>
                  </a:lnTo>
                  <a:lnTo>
                    <a:pt x="51" y="122"/>
                  </a:lnTo>
                  <a:lnTo>
                    <a:pt x="44" y="125"/>
                  </a:lnTo>
                  <a:lnTo>
                    <a:pt x="37" y="129"/>
                  </a:lnTo>
                  <a:lnTo>
                    <a:pt x="30" y="131"/>
                  </a:lnTo>
                  <a:lnTo>
                    <a:pt x="23" y="132"/>
                  </a:lnTo>
                  <a:lnTo>
                    <a:pt x="14" y="134"/>
                  </a:lnTo>
                  <a:lnTo>
                    <a:pt x="6" y="135"/>
                  </a:lnTo>
                  <a:lnTo>
                    <a:pt x="4" y="135"/>
                  </a:lnTo>
                  <a:lnTo>
                    <a:pt x="0" y="135"/>
                  </a:lnTo>
                  <a:lnTo>
                    <a:pt x="8" y="135"/>
                  </a:lnTo>
                  <a:lnTo>
                    <a:pt x="17" y="136"/>
                  </a:lnTo>
                  <a:lnTo>
                    <a:pt x="24" y="137"/>
                  </a:lnTo>
                  <a:lnTo>
                    <a:pt x="32" y="139"/>
                  </a:lnTo>
                  <a:lnTo>
                    <a:pt x="39" y="142"/>
                  </a:lnTo>
                  <a:lnTo>
                    <a:pt x="45" y="145"/>
                  </a:lnTo>
                  <a:lnTo>
                    <a:pt x="52" y="149"/>
                  </a:lnTo>
                  <a:lnTo>
                    <a:pt x="58" y="153"/>
                  </a:lnTo>
                  <a:lnTo>
                    <a:pt x="63" y="158"/>
                  </a:lnTo>
                  <a:lnTo>
                    <a:pt x="68" y="163"/>
                  </a:lnTo>
                  <a:lnTo>
                    <a:pt x="72" y="169"/>
                  </a:lnTo>
                  <a:lnTo>
                    <a:pt x="76" y="174"/>
                  </a:lnTo>
                  <a:lnTo>
                    <a:pt x="78" y="180"/>
                  </a:lnTo>
                  <a:lnTo>
                    <a:pt x="81" y="186"/>
                  </a:lnTo>
                  <a:lnTo>
                    <a:pt x="83" y="193"/>
                  </a:lnTo>
                  <a:lnTo>
                    <a:pt x="83" y="200"/>
                  </a:lnTo>
                  <a:lnTo>
                    <a:pt x="83" y="207"/>
                  </a:lnTo>
                  <a:lnTo>
                    <a:pt x="82" y="214"/>
                  </a:lnTo>
                  <a:lnTo>
                    <a:pt x="81" y="220"/>
                  </a:lnTo>
                  <a:lnTo>
                    <a:pt x="78" y="227"/>
                  </a:lnTo>
                  <a:lnTo>
                    <a:pt x="75" y="233"/>
                  </a:lnTo>
                  <a:lnTo>
                    <a:pt x="71" y="238"/>
                  </a:lnTo>
                  <a:lnTo>
                    <a:pt x="66" y="243"/>
                  </a:lnTo>
                  <a:lnTo>
                    <a:pt x="62" y="248"/>
                  </a:lnTo>
                  <a:lnTo>
                    <a:pt x="57" y="252"/>
                  </a:lnTo>
                  <a:lnTo>
                    <a:pt x="51" y="257"/>
                  </a:lnTo>
                  <a:lnTo>
                    <a:pt x="44" y="261"/>
                  </a:lnTo>
                  <a:lnTo>
                    <a:pt x="37" y="264"/>
                  </a:lnTo>
                  <a:lnTo>
                    <a:pt x="30" y="266"/>
                  </a:lnTo>
                  <a:lnTo>
                    <a:pt x="23" y="268"/>
                  </a:lnTo>
                  <a:lnTo>
                    <a:pt x="14" y="269"/>
                  </a:lnTo>
                  <a:lnTo>
                    <a:pt x="6" y="270"/>
                  </a:lnTo>
                  <a:lnTo>
                    <a:pt x="4" y="270"/>
                  </a:lnTo>
                  <a:lnTo>
                    <a:pt x="0" y="270"/>
                  </a:lnTo>
                  <a:lnTo>
                    <a:pt x="8" y="270"/>
                  </a:lnTo>
                  <a:lnTo>
                    <a:pt x="17" y="271"/>
                  </a:lnTo>
                  <a:lnTo>
                    <a:pt x="24" y="272"/>
                  </a:lnTo>
                  <a:lnTo>
                    <a:pt x="32" y="274"/>
                  </a:lnTo>
                  <a:lnTo>
                    <a:pt x="39" y="277"/>
                  </a:lnTo>
                  <a:lnTo>
                    <a:pt x="45" y="280"/>
                  </a:lnTo>
                  <a:lnTo>
                    <a:pt x="52" y="284"/>
                  </a:lnTo>
                  <a:lnTo>
                    <a:pt x="58" y="287"/>
                  </a:lnTo>
                  <a:lnTo>
                    <a:pt x="63" y="292"/>
                  </a:lnTo>
                  <a:lnTo>
                    <a:pt x="68" y="298"/>
                  </a:lnTo>
                  <a:lnTo>
                    <a:pt x="72" y="302"/>
                  </a:lnTo>
                  <a:lnTo>
                    <a:pt x="76" y="308"/>
                  </a:lnTo>
                  <a:lnTo>
                    <a:pt x="78" y="315"/>
                  </a:lnTo>
                  <a:lnTo>
                    <a:pt x="81" y="321"/>
                  </a:lnTo>
                  <a:lnTo>
                    <a:pt x="83" y="328"/>
                  </a:lnTo>
                  <a:lnTo>
                    <a:pt x="83" y="335"/>
                  </a:lnTo>
                  <a:lnTo>
                    <a:pt x="83" y="342"/>
                  </a:lnTo>
                  <a:lnTo>
                    <a:pt x="82" y="349"/>
                  </a:lnTo>
                  <a:lnTo>
                    <a:pt x="81" y="355"/>
                  </a:lnTo>
                  <a:lnTo>
                    <a:pt x="78" y="362"/>
                  </a:lnTo>
                  <a:lnTo>
                    <a:pt x="75" y="368"/>
                  </a:lnTo>
                  <a:lnTo>
                    <a:pt x="71" y="373"/>
                  </a:lnTo>
                  <a:lnTo>
                    <a:pt x="66" y="378"/>
                  </a:lnTo>
                  <a:lnTo>
                    <a:pt x="62" y="383"/>
                  </a:lnTo>
                  <a:lnTo>
                    <a:pt x="57" y="387"/>
                  </a:lnTo>
                  <a:lnTo>
                    <a:pt x="51" y="392"/>
                  </a:lnTo>
                  <a:lnTo>
                    <a:pt x="44" y="396"/>
                  </a:lnTo>
                  <a:lnTo>
                    <a:pt x="37" y="399"/>
                  </a:lnTo>
                  <a:lnTo>
                    <a:pt x="30" y="401"/>
                  </a:lnTo>
                  <a:lnTo>
                    <a:pt x="23" y="403"/>
                  </a:lnTo>
                  <a:lnTo>
                    <a:pt x="14" y="404"/>
                  </a:lnTo>
                  <a:lnTo>
                    <a:pt x="6" y="405"/>
                  </a:lnTo>
                  <a:lnTo>
                    <a:pt x="4" y="406"/>
                  </a:lnTo>
                  <a:lnTo>
                    <a:pt x="2" y="405"/>
                  </a:lnTo>
                  <a:lnTo>
                    <a:pt x="0" y="405"/>
                  </a:lnTo>
                  <a:lnTo>
                    <a:pt x="8" y="405"/>
                  </a:lnTo>
                  <a:lnTo>
                    <a:pt x="17" y="406"/>
                  </a:lnTo>
                  <a:lnTo>
                    <a:pt x="24" y="407"/>
                  </a:lnTo>
                  <a:lnTo>
                    <a:pt x="32" y="410"/>
                  </a:lnTo>
                  <a:lnTo>
                    <a:pt x="39" y="412"/>
                  </a:lnTo>
                  <a:lnTo>
                    <a:pt x="45" y="415"/>
                  </a:lnTo>
                  <a:lnTo>
                    <a:pt x="52" y="419"/>
                  </a:lnTo>
                  <a:lnTo>
                    <a:pt x="58" y="422"/>
                  </a:lnTo>
                  <a:lnTo>
                    <a:pt x="63" y="427"/>
                  </a:lnTo>
                  <a:lnTo>
                    <a:pt x="68" y="433"/>
                  </a:lnTo>
                  <a:lnTo>
                    <a:pt x="72" y="437"/>
                  </a:lnTo>
                  <a:lnTo>
                    <a:pt x="76" y="443"/>
                  </a:lnTo>
                  <a:lnTo>
                    <a:pt x="78" y="450"/>
                  </a:lnTo>
                  <a:lnTo>
                    <a:pt x="81" y="456"/>
                  </a:lnTo>
                  <a:lnTo>
                    <a:pt x="83" y="463"/>
                  </a:lnTo>
                  <a:lnTo>
                    <a:pt x="83" y="470"/>
                  </a:lnTo>
                  <a:lnTo>
                    <a:pt x="83" y="477"/>
                  </a:lnTo>
                  <a:lnTo>
                    <a:pt x="82" y="484"/>
                  </a:lnTo>
                  <a:lnTo>
                    <a:pt x="81" y="490"/>
                  </a:lnTo>
                  <a:lnTo>
                    <a:pt x="78" y="497"/>
                  </a:lnTo>
                  <a:lnTo>
                    <a:pt x="75" y="503"/>
                  </a:lnTo>
                  <a:lnTo>
                    <a:pt x="71" y="508"/>
                  </a:lnTo>
                  <a:lnTo>
                    <a:pt x="66" y="513"/>
                  </a:lnTo>
                  <a:lnTo>
                    <a:pt x="62" y="518"/>
                  </a:lnTo>
                  <a:lnTo>
                    <a:pt x="57" y="522"/>
                  </a:lnTo>
                  <a:lnTo>
                    <a:pt x="51" y="527"/>
                  </a:lnTo>
                  <a:lnTo>
                    <a:pt x="44" y="531"/>
                  </a:lnTo>
                  <a:lnTo>
                    <a:pt x="37" y="534"/>
                  </a:lnTo>
                  <a:lnTo>
                    <a:pt x="30" y="536"/>
                  </a:lnTo>
                  <a:lnTo>
                    <a:pt x="23" y="538"/>
                  </a:lnTo>
                  <a:lnTo>
                    <a:pt x="14" y="539"/>
                  </a:lnTo>
                  <a:lnTo>
                    <a:pt x="6" y="540"/>
                  </a:lnTo>
                  <a:lnTo>
                    <a:pt x="4" y="541"/>
                  </a:lnTo>
                  <a:lnTo>
                    <a:pt x="2" y="540"/>
                  </a:lnTo>
                  <a:lnTo>
                    <a:pt x="0" y="540"/>
                  </a:lnTo>
                </a:path>
              </a:pathLst>
            </a:cu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42" name="Line 20"/>
            <p:cNvSpPr>
              <a:spLocks noChangeShapeType="1"/>
            </p:cNvSpPr>
            <p:nvPr/>
          </p:nvSpPr>
          <p:spPr bwMode="auto">
            <a:xfrm flipH="1">
              <a:off x="7856538" y="2727326"/>
              <a:ext cx="131763" cy="158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43" name="Line 21"/>
            <p:cNvSpPr>
              <a:spLocks noChangeShapeType="1"/>
            </p:cNvSpPr>
            <p:nvPr/>
          </p:nvSpPr>
          <p:spPr bwMode="auto">
            <a:xfrm flipH="1">
              <a:off x="7856538" y="3155951"/>
              <a:ext cx="131763" cy="158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44" name="Freeform 22"/>
            <p:cNvSpPr>
              <a:spLocks/>
            </p:cNvSpPr>
            <p:nvPr/>
          </p:nvSpPr>
          <p:spPr bwMode="auto">
            <a:xfrm>
              <a:off x="8280401" y="2727326"/>
              <a:ext cx="65088" cy="428625"/>
            </a:xfrm>
            <a:custGeom>
              <a:avLst/>
              <a:gdLst>
                <a:gd name="T0" fmla="*/ 34 w 83"/>
                <a:gd name="T1" fmla="*/ 270 h 540"/>
                <a:gd name="T2" fmla="*/ 22 w 83"/>
                <a:gd name="T3" fmla="*/ 267 h 540"/>
                <a:gd name="T4" fmla="*/ 13 w 83"/>
                <a:gd name="T5" fmla="*/ 261 h 540"/>
                <a:gd name="T6" fmla="*/ 6 w 83"/>
                <a:gd name="T7" fmla="*/ 253 h 540"/>
                <a:gd name="T8" fmla="*/ 1 w 83"/>
                <a:gd name="T9" fmla="*/ 244 h 540"/>
                <a:gd name="T10" fmla="*/ 0 w 83"/>
                <a:gd name="T11" fmla="*/ 234 h 540"/>
                <a:gd name="T12" fmla="*/ 3 w 83"/>
                <a:gd name="T13" fmla="*/ 224 h 540"/>
                <a:gd name="T14" fmla="*/ 9 w 83"/>
                <a:gd name="T15" fmla="*/ 216 h 540"/>
                <a:gd name="T16" fmla="*/ 16 w 83"/>
                <a:gd name="T17" fmla="*/ 209 h 540"/>
                <a:gd name="T18" fmla="*/ 27 w 83"/>
                <a:gd name="T19" fmla="*/ 204 h 540"/>
                <a:gd name="T20" fmla="*/ 38 w 83"/>
                <a:gd name="T21" fmla="*/ 202 h 540"/>
                <a:gd name="T22" fmla="*/ 41 w 83"/>
                <a:gd name="T23" fmla="*/ 202 h 540"/>
                <a:gd name="T24" fmla="*/ 34 w 83"/>
                <a:gd name="T25" fmla="*/ 202 h 540"/>
                <a:gd name="T26" fmla="*/ 22 w 83"/>
                <a:gd name="T27" fmla="*/ 199 h 540"/>
                <a:gd name="T28" fmla="*/ 13 w 83"/>
                <a:gd name="T29" fmla="*/ 193 h 540"/>
                <a:gd name="T30" fmla="*/ 6 w 83"/>
                <a:gd name="T31" fmla="*/ 186 h 540"/>
                <a:gd name="T32" fmla="*/ 1 w 83"/>
                <a:gd name="T33" fmla="*/ 177 h 540"/>
                <a:gd name="T34" fmla="*/ 0 w 83"/>
                <a:gd name="T35" fmla="*/ 167 h 540"/>
                <a:gd name="T36" fmla="*/ 3 w 83"/>
                <a:gd name="T37" fmla="*/ 157 h 540"/>
                <a:gd name="T38" fmla="*/ 9 w 83"/>
                <a:gd name="T39" fmla="*/ 148 h 540"/>
                <a:gd name="T40" fmla="*/ 16 w 83"/>
                <a:gd name="T41" fmla="*/ 142 h 540"/>
                <a:gd name="T42" fmla="*/ 27 w 83"/>
                <a:gd name="T43" fmla="*/ 136 h 540"/>
                <a:gd name="T44" fmla="*/ 38 w 83"/>
                <a:gd name="T45" fmla="*/ 135 h 540"/>
                <a:gd name="T46" fmla="*/ 41 w 83"/>
                <a:gd name="T47" fmla="*/ 135 h 540"/>
                <a:gd name="T48" fmla="*/ 34 w 83"/>
                <a:gd name="T49" fmla="*/ 135 h 540"/>
                <a:gd name="T50" fmla="*/ 22 w 83"/>
                <a:gd name="T51" fmla="*/ 132 h 540"/>
                <a:gd name="T52" fmla="*/ 13 w 83"/>
                <a:gd name="T53" fmla="*/ 126 h 540"/>
                <a:gd name="T54" fmla="*/ 6 w 83"/>
                <a:gd name="T55" fmla="*/ 118 h 540"/>
                <a:gd name="T56" fmla="*/ 1 w 83"/>
                <a:gd name="T57" fmla="*/ 109 h 540"/>
                <a:gd name="T58" fmla="*/ 0 w 83"/>
                <a:gd name="T59" fmla="*/ 99 h 540"/>
                <a:gd name="T60" fmla="*/ 3 w 83"/>
                <a:gd name="T61" fmla="*/ 89 h 540"/>
                <a:gd name="T62" fmla="*/ 9 w 83"/>
                <a:gd name="T63" fmla="*/ 81 h 540"/>
                <a:gd name="T64" fmla="*/ 16 w 83"/>
                <a:gd name="T65" fmla="*/ 74 h 540"/>
                <a:gd name="T66" fmla="*/ 27 w 83"/>
                <a:gd name="T67" fmla="*/ 69 h 540"/>
                <a:gd name="T68" fmla="*/ 38 w 83"/>
                <a:gd name="T69" fmla="*/ 68 h 540"/>
                <a:gd name="T70" fmla="*/ 41 w 83"/>
                <a:gd name="T71" fmla="*/ 68 h 540"/>
                <a:gd name="T72" fmla="*/ 34 w 83"/>
                <a:gd name="T73" fmla="*/ 67 h 540"/>
                <a:gd name="T74" fmla="*/ 22 w 83"/>
                <a:gd name="T75" fmla="*/ 64 h 540"/>
                <a:gd name="T76" fmla="*/ 13 w 83"/>
                <a:gd name="T77" fmla="*/ 58 h 540"/>
                <a:gd name="T78" fmla="*/ 6 w 83"/>
                <a:gd name="T79" fmla="*/ 51 h 540"/>
                <a:gd name="T80" fmla="*/ 1 w 83"/>
                <a:gd name="T81" fmla="*/ 42 h 540"/>
                <a:gd name="T82" fmla="*/ 0 w 83"/>
                <a:gd name="T83" fmla="*/ 32 h 540"/>
                <a:gd name="T84" fmla="*/ 3 w 83"/>
                <a:gd name="T85" fmla="*/ 22 h 540"/>
                <a:gd name="T86" fmla="*/ 9 w 83"/>
                <a:gd name="T87" fmla="*/ 13 h 540"/>
                <a:gd name="T88" fmla="*/ 16 w 83"/>
                <a:gd name="T89" fmla="*/ 7 h 540"/>
                <a:gd name="T90" fmla="*/ 27 w 83"/>
                <a:gd name="T91" fmla="*/ 2 h 540"/>
                <a:gd name="T92" fmla="*/ 38 w 83"/>
                <a:gd name="T93" fmla="*/ 0 h 540"/>
                <a:gd name="T94" fmla="*/ 41 w 83"/>
                <a:gd name="T95" fmla="*/ 0 h 5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3"/>
                <a:gd name="T145" fmla="*/ 0 h 540"/>
                <a:gd name="T146" fmla="*/ 83 w 83"/>
                <a:gd name="T147" fmla="*/ 540 h 5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3" h="540">
                  <a:moveTo>
                    <a:pt x="83" y="540"/>
                  </a:moveTo>
                  <a:lnTo>
                    <a:pt x="76" y="540"/>
                  </a:lnTo>
                  <a:lnTo>
                    <a:pt x="68" y="539"/>
                  </a:lnTo>
                  <a:lnTo>
                    <a:pt x="59" y="538"/>
                  </a:lnTo>
                  <a:lnTo>
                    <a:pt x="52" y="536"/>
                  </a:lnTo>
                  <a:lnTo>
                    <a:pt x="45" y="533"/>
                  </a:lnTo>
                  <a:lnTo>
                    <a:pt x="39" y="531"/>
                  </a:lnTo>
                  <a:lnTo>
                    <a:pt x="32" y="527"/>
                  </a:lnTo>
                  <a:lnTo>
                    <a:pt x="26" y="522"/>
                  </a:lnTo>
                  <a:lnTo>
                    <a:pt x="21" y="518"/>
                  </a:lnTo>
                  <a:lnTo>
                    <a:pt x="16" y="513"/>
                  </a:lnTo>
                  <a:lnTo>
                    <a:pt x="12" y="507"/>
                  </a:lnTo>
                  <a:lnTo>
                    <a:pt x="8" y="502"/>
                  </a:lnTo>
                  <a:lnTo>
                    <a:pt x="5" y="496"/>
                  </a:lnTo>
                  <a:lnTo>
                    <a:pt x="2" y="489"/>
                  </a:lnTo>
                  <a:lnTo>
                    <a:pt x="1" y="483"/>
                  </a:lnTo>
                  <a:lnTo>
                    <a:pt x="0" y="476"/>
                  </a:lnTo>
                  <a:lnTo>
                    <a:pt x="1" y="469"/>
                  </a:lnTo>
                  <a:lnTo>
                    <a:pt x="1" y="462"/>
                  </a:lnTo>
                  <a:lnTo>
                    <a:pt x="3" y="456"/>
                  </a:lnTo>
                  <a:lnTo>
                    <a:pt x="6" y="449"/>
                  </a:lnTo>
                  <a:lnTo>
                    <a:pt x="9" y="443"/>
                  </a:lnTo>
                  <a:lnTo>
                    <a:pt x="13" y="437"/>
                  </a:lnTo>
                  <a:lnTo>
                    <a:pt x="18" y="432"/>
                  </a:lnTo>
                  <a:lnTo>
                    <a:pt x="22" y="427"/>
                  </a:lnTo>
                  <a:lnTo>
                    <a:pt x="27" y="422"/>
                  </a:lnTo>
                  <a:lnTo>
                    <a:pt x="33" y="419"/>
                  </a:lnTo>
                  <a:lnTo>
                    <a:pt x="40" y="414"/>
                  </a:lnTo>
                  <a:lnTo>
                    <a:pt x="47" y="412"/>
                  </a:lnTo>
                  <a:lnTo>
                    <a:pt x="54" y="408"/>
                  </a:lnTo>
                  <a:lnTo>
                    <a:pt x="62" y="407"/>
                  </a:lnTo>
                  <a:lnTo>
                    <a:pt x="70" y="406"/>
                  </a:lnTo>
                  <a:lnTo>
                    <a:pt x="77" y="405"/>
                  </a:lnTo>
                  <a:lnTo>
                    <a:pt x="79" y="405"/>
                  </a:lnTo>
                  <a:lnTo>
                    <a:pt x="81" y="405"/>
                  </a:lnTo>
                  <a:lnTo>
                    <a:pt x="82" y="405"/>
                  </a:lnTo>
                  <a:lnTo>
                    <a:pt x="83" y="405"/>
                  </a:lnTo>
                  <a:lnTo>
                    <a:pt x="76" y="405"/>
                  </a:lnTo>
                  <a:lnTo>
                    <a:pt x="68" y="404"/>
                  </a:lnTo>
                  <a:lnTo>
                    <a:pt x="59" y="403"/>
                  </a:lnTo>
                  <a:lnTo>
                    <a:pt x="52" y="401"/>
                  </a:lnTo>
                  <a:lnTo>
                    <a:pt x="45" y="398"/>
                  </a:lnTo>
                  <a:lnTo>
                    <a:pt x="39" y="396"/>
                  </a:lnTo>
                  <a:lnTo>
                    <a:pt x="32" y="392"/>
                  </a:lnTo>
                  <a:lnTo>
                    <a:pt x="26" y="387"/>
                  </a:lnTo>
                  <a:lnTo>
                    <a:pt x="21" y="383"/>
                  </a:lnTo>
                  <a:lnTo>
                    <a:pt x="16" y="378"/>
                  </a:lnTo>
                  <a:lnTo>
                    <a:pt x="12" y="372"/>
                  </a:lnTo>
                  <a:lnTo>
                    <a:pt x="8" y="366"/>
                  </a:lnTo>
                  <a:lnTo>
                    <a:pt x="5" y="361"/>
                  </a:lnTo>
                  <a:lnTo>
                    <a:pt x="2" y="354"/>
                  </a:lnTo>
                  <a:lnTo>
                    <a:pt x="1" y="348"/>
                  </a:lnTo>
                  <a:lnTo>
                    <a:pt x="0" y="341"/>
                  </a:lnTo>
                  <a:lnTo>
                    <a:pt x="1" y="334"/>
                  </a:lnTo>
                  <a:lnTo>
                    <a:pt x="1" y="327"/>
                  </a:lnTo>
                  <a:lnTo>
                    <a:pt x="3" y="321"/>
                  </a:lnTo>
                  <a:lnTo>
                    <a:pt x="6" y="314"/>
                  </a:lnTo>
                  <a:lnTo>
                    <a:pt x="9" y="308"/>
                  </a:lnTo>
                  <a:lnTo>
                    <a:pt x="13" y="302"/>
                  </a:lnTo>
                  <a:lnTo>
                    <a:pt x="18" y="297"/>
                  </a:lnTo>
                  <a:lnTo>
                    <a:pt x="22" y="292"/>
                  </a:lnTo>
                  <a:lnTo>
                    <a:pt x="27" y="287"/>
                  </a:lnTo>
                  <a:lnTo>
                    <a:pt x="33" y="284"/>
                  </a:lnTo>
                  <a:lnTo>
                    <a:pt x="40" y="279"/>
                  </a:lnTo>
                  <a:lnTo>
                    <a:pt x="47" y="277"/>
                  </a:lnTo>
                  <a:lnTo>
                    <a:pt x="54" y="273"/>
                  </a:lnTo>
                  <a:lnTo>
                    <a:pt x="62" y="272"/>
                  </a:lnTo>
                  <a:lnTo>
                    <a:pt x="70" y="271"/>
                  </a:lnTo>
                  <a:lnTo>
                    <a:pt x="77" y="270"/>
                  </a:lnTo>
                  <a:lnTo>
                    <a:pt x="79" y="270"/>
                  </a:lnTo>
                  <a:lnTo>
                    <a:pt x="81" y="270"/>
                  </a:lnTo>
                  <a:lnTo>
                    <a:pt x="82" y="270"/>
                  </a:lnTo>
                  <a:lnTo>
                    <a:pt x="83" y="270"/>
                  </a:lnTo>
                  <a:lnTo>
                    <a:pt x="76" y="270"/>
                  </a:lnTo>
                  <a:lnTo>
                    <a:pt x="68" y="269"/>
                  </a:lnTo>
                  <a:lnTo>
                    <a:pt x="59" y="268"/>
                  </a:lnTo>
                  <a:lnTo>
                    <a:pt x="52" y="266"/>
                  </a:lnTo>
                  <a:lnTo>
                    <a:pt x="45" y="263"/>
                  </a:lnTo>
                  <a:lnTo>
                    <a:pt x="39" y="261"/>
                  </a:lnTo>
                  <a:lnTo>
                    <a:pt x="32" y="257"/>
                  </a:lnTo>
                  <a:lnTo>
                    <a:pt x="26" y="252"/>
                  </a:lnTo>
                  <a:lnTo>
                    <a:pt x="21" y="248"/>
                  </a:lnTo>
                  <a:lnTo>
                    <a:pt x="16" y="243"/>
                  </a:lnTo>
                  <a:lnTo>
                    <a:pt x="12" y="237"/>
                  </a:lnTo>
                  <a:lnTo>
                    <a:pt x="8" y="231"/>
                  </a:lnTo>
                  <a:lnTo>
                    <a:pt x="5" y="226"/>
                  </a:lnTo>
                  <a:lnTo>
                    <a:pt x="2" y="219"/>
                  </a:lnTo>
                  <a:lnTo>
                    <a:pt x="1" y="213"/>
                  </a:lnTo>
                  <a:lnTo>
                    <a:pt x="0" y="206"/>
                  </a:lnTo>
                  <a:lnTo>
                    <a:pt x="1" y="199"/>
                  </a:lnTo>
                  <a:lnTo>
                    <a:pt x="1" y="192"/>
                  </a:lnTo>
                  <a:lnTo>
                    <a:pt x="3" y="186"/>
                  </a:lnTo>
                  <a:lnTo>
                    <a:pt x="6" y="179"/>
                  </a:lnTo>
                  <a:lnTo>
                    <a:pt x="9" y="173"/>
                  </a:lnTo>
                  <a:lnTo>
                    <a:pt x="13" y="167"/>
                  </a:lnTo>
                  <a:lnTo>
                    <a:pt x="18" y="162"/>
                  </a:lnTo>
                  <a:lnTo>
                    <a:pt x="22" y="157"/>
                  </a:lnTo>
                  <a:lnTo>
                    <a:pt x="27" y="152"/>
                  </a:lnTo>
                  <a:lnTo>
                    <a:pt x="33" y="149"/>
                  </a:lnTo>
                  <a:lnTo>
                    <a:pt x="40" y="144"/>
                  </a:lnTo>
                  <a:lnTo>
                    <a:pt x="47" y="142"/>
                  </a:lnTo>
                  <a:lnTo>
                    <a:pt x="54" y="139"/>
                  </a:lnTo>
                  <a:lnTo>
                    <a:pt x="62" y="137"/>
                  </a:lnTo>
                  <a:lnTo>
                    <a:pt x="70" y="136"/>
                  </a:lnTo>
                  <a:lnTo>
                    <a:pt x="77" y="135"/>
                  </a:lnTo>
                  <a:lnTo>
                    <a:pt x="79" y="135"/>
                  </a:lnTo>
                  <a:lnTo>
                    <a:pt x="81" y="135"/>
                  </a:lnTo>
                  <a:lnTo>
                    <a:pt x="82" y="135"/>
                  </a:lnTo>
                  <a:lnTo>
                    <a:pt x="83" y="135"/>
                  </a:lnTo>
                  <a:lnTo>
                    <a:pt x="76" y="135"/>
                  </a:lnTo>
                  <a:lnTo>
                    <a:pt x="68" y="134"/>
                  </a:lnTo>
                  <a:lnTo>
                    <a:pt x="59" y="132"/>
                  </a:lnTo>
                  <a:lnTo>
                    <a:pt x="52" y="131"/>
                  </a:lnTo>
                  <a:lnTo>
                    <a:pt x="45" y="128"/>
                  </a:lnTo>
                  <a:lnTo>
                    <a:pt x="39" y="125"/>
                  </a:lnTo>
                  <a:lnTo>
                    <a:pt x="32" y="122"/>
                  </a:lnTo>
                  <a:lnTo>
                    <a:pt x="26" y="117"/>
                  </a:lnTo>
                  <a:lnTo>
                    <a:pt x="21" y="113"/>
                  </a:lnTo>
                  <a:lnTo>
                    <a:pt x="16" y="108"/>
                  </a:lnTo>
                  <a:lnTo>
                    <a:pt x="12" y="102"/>
                  </a:lnTo>
                  <a:lnTo>
                    <a:pt x="8" y="96"/>
                  </a:lnTo>
                  <a:lnTo>
                    <a:pt x="5" y="91"/>
                  </a:lnTo>
                  <a:lnTo>
                    <a:pt x="2" y="85"/>
                  </a:lnTo>
                  <a:lnTo>
                    <a:pt x="1" y="78"/>
                  </a:lnTo>
                  <a:lnTo>
                    <a:pt x="0" y="71"/>
                  </a:lnTo>
                  <a:lnTo>
                    <a:pt x="1" y="64"/>
                  </a:lnTo>
                  <a:lnTo>
                    <a:pt x="1" y="57"/>
                  </a:lnTo>
                  <a:lnTo>
                    <a:pt x="3" y="51"/>
                  </a:lnTo>
                  <a:lnTo>
                    <a:pt x="6" y="44"/>
                  </a:lnTo>
                  <a:lnTo>
                    <a:pt x="9" y="38"/>
                  </a:lnTo>
                  <a:lnTo>
                    <a:pt x="13" y="32"/>
                  </a:lnTo>
                  <a:lnTo>
                    <a:pt x="18" y="27"/>
                  </a:lnTo>
                  <a:lnTo>
                    <a:pt x="22" y="22"/>
                  </a:lnTo>
                  <a:lnTo>
                    <a:pt x="27" y="17"/>
                  </a:lnTo>
                  <a:lnTo>
                    <a:pt x="33" y="14"/>
                  </a:lnTo>
                  <a:lnTo>
                    <a:pt x="40" y="9"/>
                  </a:lnTo>
                  <a:lnTo>
                    <a:pt x="47" y="7"/>
                  </a:lnTo>
                  <a:lnTo>
                    <a:pt x="54" y="4"/>
                  </a:lnTo>
                  <a:lnTo>
                    <a:pt x="62" y="2"/>
                  </a:lnTo>
                  <a:lnTo>
                    <a:pt x="70" y="1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2" y="0"/>
                  </a:lnTo>
                  <a:lnTo>
                    <a:pt x="83" y="0"/>
                  </a:lnTo>
                </a:path>
              </a:pathLst>
            </a:cu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45" name="Line 23"/>
            <p:cNvSpPr>
              <a:spLocks noChangeShapeType="1"/>
            </p:cNvSpPr>
            <p:nvPr/>
          </p:nvSpPr>
          <p:spPr bwMode="auto">
            <a:xfrm>
              <a:off x="8345488" y="3155951"/>
              <a:ext cx="133350" cy="158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46" name="Line 24"/>
            <p:cNvSpPr>
              <a:spLocks noChangeShapeType="1"/>
            </p:cNvSpPr>
            <p:nvPr/>
          </p:nvSpPr>
          <p:spPr bwMode="auto">
            <a:xfrm>
              <a:off x="8345488" y="2727326"/>
              <a:ext cx="133350" cy="158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47" name="Line 25"/>
            <p:cNvSpPr>
              <a:spLocks noChangeShapeType="1"/>
            </p:cNvSpPr>
            <p:nvPr/>
          </p:nvSpPr>
          <p:spPr bwMode="auto">
            <a:xfrm>
              <a:off x="8142288" y="2708276"/>
              <a:ext cx="1588" cy="41910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48" name="Line 26"/>
            <p:cNvSpPr>
              <a:spLocks noChangeShapeType="1"/>
            </p:cNvSpPr>
            <p:nvPr/>
          </p:nvSpPr>
          <p:spPr bwMode="auto">
            <a:xfrm>
              <a:off x="8178801" y="2708276"/>
              <a:ext cx="1588" cy="41910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49" name="Line 27"/>
            <p:cNvSpPr>
              <a:spLocks noChangeShapeType="1"/>
            </p:cNvSpPr>
            <p:nvPr/>
          </p:nvSpPr>
          <p:spPr bwMode="auto">
            <a:xfrm>
              <a:off x="8213726" y="2708276"/>
              <a:ext cx="1588" cy="41910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50" name="Line 28"/>
            <p:cNvSpPr>
              <a:spLocks noChangeShapeType="1"/>
            </p:cNvSpPr>
            <p:nvPr/>
          </p:nvSpPr>
          <p:spPr bwMode="auto">
            <a:xfrm>
              <a:off x="8150226" y="2495551"/>
              <a:ext cx="1588" cy="13970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51" name="Freeform 29"/>
            <p:cNvSpPr>
              <a:spLocks/>
            </p:cNvSpPr>
            <p:nvPr/>
          </p:nvSpPr>
          <p:spPr bwMode="auto">
            <a:xfrm>
              <a:off x="8186738" y="2495551"/>
              <a:ext cx="34925" cy="139700"/>
            </a:xfrm>
            <a:custGeom>
              <a:avLst/>
              <a:gdLst>
                <a:gd name="T0" fmla="*/ 22 w 44"/>
                <a:gd name="T1" fmla="*/ 88 h 175"/>
                <a:gd name="T2" fmla="*/ 18 w 44"/>
                <a:gd name="T3" fmla="*/ 84 h 175"/>
                <a:gd name="T4" fmla="*/ 14 w 44"/>
                <a:gd name="T5" fmla="*/ 80 h 175"/>
                <a:gd name="T6" fmla="*/ 11 w 44"/>
                <a:gd name="T7" fmla="*/ 76 h 175"/>
                <a:gd name="T8" fmla="*/ 8 w 44"/>
                <a:gd name="T9" fmla="*/ 72 h 175"/>
                <a:gd name="T10" fmla="*/ 6 w 44"/>
                <a:gd name="T11" fmla="*/ 67 h 175"/>
                <a:gd name="T12" fmla="*/ 3 w 44"/>
                <a:gd name="T13" fmla="*/ 62 h 175"/>
                <a:gd name="T14" fmla="*/ 2 w 44"/>
                <a:gd name="T15" fmla="*/ 57 h 175"/>
                <a:gd name="T16" fmla="*/ 1 w 44"/>
                <a:gd name="T17" fmla="*/ 52 h 175"/>
                <a:gd name="T18" fmla="*/ 0 w 44"/>
                <a:gd name="T19" fmla="*/ 47 h 175"/>
                <a:gd name="T20" fmla="*/ 0 w 44"/>
                <a:gd name="T21" fmla="*/ 41 h 175"/>
                <a:gd name="T22" fmla="*/ 1 w 44"/>
                <a:gd name="T23" fmla="*/ 36 h 175"/>
                <a:gd name="T24" fmla="*/ 2 w 44"/>
                <a:gd name="T25" fmla="*/ 31 h 175"/>
                <a:gd name="T26" fmla="*/ 3 w 44"/>
                <a:gd name="T27" fmla="*/ 26 h 175"/>
                <a:gd name="T28" fmla="*/ 6 w 44"/>
                <a:gd name="T29" fmla="*/ 20 h 175"/>
                <a:gd name="T30" fmla="*/ 8 w 44"/>
                <a:gd name="T31" fmla="*/ 16 h 175"/>
                <a:gd name="T32" fmla="*/ 11 w 44"/>
                <a:gd name="T33" fmla="*/ 11 h 175"/>
                <a:gd name="T34" fmla="*/ 13 w 44"/>
                <a:gd name="T35" fmla="*/ 8 h 175"/>
                <a:gd name="T36" fmla="*/ 17 w 44"/>
                <a:gd name="T37" fmla="*/ 5 h 175"/>
                <a:gd name="T38" fmla="*/ 19 w 44"/>
                <a:gd name="T39" fmla="*/ 2 h 175"/>
                <a:gd name="T40" fmla="*/ 22 w 44"/>
                <a:gd name="T41" fmla="*/ 0 h 1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175"/>
                <a:gd name="T65" fmla="*/ 44 w 44"/>
                <a:gd name="T66" fmla="*/ 175 h 17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175">
                  <a:moveTo>
                    <a:pt x="44" y="175"/>
                  </a:moveTo>
                  <a:lnTo>
                    <a:pt x="36" y="168"/>
                  </a:lnTo>
                  <a:lnTo>
                    <a:pt x="29" y="160"/>
                  </a:lnTo>
                  <a:lnTo>
                    <a:pt x="22" y="152"/>
                  </a:lnTo>
                  <a:lnTo>
                    <a:pt x="16" y="143"/>
                  </a:lnTo>
                  <a:lnTo>
                    <a:pt x="11" y="133"/>
                  </a:lnTo>
                  <a:lnTo>
                    <a:pt x="6" y="124"/>
                  </a:lnTo>
                  <a:lnTo>
                    <a:pt x="4" y="114"/>
                  </a:lnTo>
                  <a:lnTo>
                    <a:pt x="1" y="103"/>
                  </a:lnTo>
                  <a:lnTo>
                    <a:pt x="0" y="93"/>
                  </a:lnTo>
                  <a:lnTo>
                    <a:pt x="0" y="82"/>
                  </a:lnTo>
                  <a:lnTo>
                    <a:pt x="1" y="72"/>
                  </a:lnTo>
                  <a:lnTo>
                    <a:pt x="4" y="61"/>
                  </a:lnTo>
                  <a:lnTo>
                    <a:pt x="6" y="51"/>
                  </a:lnTo>
                  <a:lnTo>
                    <a:pt x="11" y="40"/>
                  </a:lnTo>
                  <a:lnTo>
                    <a:pt x="16" y="31"/>
                  </a:lnTo>
                  <a:lnTo>
                    <a:pt x="22" y="22"/>
                  </a:lnTo>
                  <a:lnTo>
                    <a:pt x="27" y="16"/>
                  </a:lnTo>
                  <a:lnTo>
                    <a:pt x="33" y="10"/>
                  </a:lnTo>
                  <a:lnTo>
                    <a:pt x="38" y="4"/>
                  </a:lnTo>
                  <a:lnTo>
                    <a:pt x="44" y="0"/>
                  </a:lnTo>
                </a:path>
              </a:pathLst>
            </a:cu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52" name="Line 30"/>
            <p:cNvSpPr>
              <a:spLocks noChangeShapeType="1"/>
            </p:cNvSpPr>
            <p:nvPr/>
          </p:nvSpPr>
          <p:spPr bwMode="auto">
            <a:xfrm flipH="1">
              <a:off x="8186738" y="2565401"/>
              <a:ext cx="158750" cy="158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53" name="Line 31"/>
            <p:cNvSpPr>
              <a:spLocks noChangeShapeType="1"/>
            </p:cNvSpPr>
            <p:nvPr/>
          </p:nvSpPr>
          <p:spPr bwMode="auto">
            <a:xfrm flipH="1">
              <a:off x="7988301" y="2565401"/>
              <a:ext cx="161925" cy="158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54" name="Line 32"/>
            <p:cNvSpPr>
              <a:spLocks noChangeShapeType="1"/>
            </p:cNvSpPr>
            <p:nvPr/>
          </p:nvSpPr>
          <p:spPr bwMode="auto">
            <a:xfrm>
              <a:off x="7988301" y="2565401"/>
              <a:ext cx="1588" cy="157163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55" name="Line 33"/>
            <p:cNvSpPr>
              <a:spLocks noChangeShapeType="1"/>
            </p:cNvSpPr>
            <p:nvPr/>
          </p:nvSpPr>
          <p:spPr bwMode="auto">
            <a:xfrm>
              <a:off x="8345488" y="2565401"/>
              <a:ext cx="1588" cy="157163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56" name="Line 34"/>
            <p:cNvSpPr>
              <a:spLocks noChangeShapeType="1"/>
            </p:cNvSpPr>
            <p:nvPr/>
          </p:nvSpPr>
          <p:spPr bwMode="auto">
            <a:xfrm flipV="1">
              <a:off x="8186738" y="3255964"/>
              <a:ext cx="1588" cy="13970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57" name="Freeform 35"/>
            <p:cNvSpPr>
              <a:spLocks/>
            </p:cNvSpPr>
            <p:nvPr/>
          </p:nvSpPr>
          <p:spPr bwMode="auto">
            <a:xfrm>
              <a:off x="8113713" y="3255964"/>
              <a:ext cx="36513" cy="139700"/>
            </a:xfrm>
            <a:custGeom>
              <a:avLst/>
              <a:gdLst>
                <a:gd name="T0" fmla="*/ 0 w 45"/>
                <a:gd name="T1" fmla="*/ 0 h 175"/>
                <a:gd name="T2" fmla="*/ 5 w 45"/>
                <a:gd name="T3" fmla="*/ 4 h 175"/>
                <a:gd name="T4" fmla="*/ 9 w 45"/>
                <a:gd name="T5" fmla="*/ 8 h 175"/>
                <a:gd name="T6" fmla="*/ 12 w 45"/>
                <a:gd name="T7" fmla="*/ 12 h 175"/>
                <a:gd name="T8" fmla="*/ 15 w 45"/>
                <a:gd name="T9" fmla="*/ 16 h 175"/>
                <a:gd name="T10" fmla="*/ 18 w 45"/>
                <a:gd name="T11" fmla="*/ 21 h 175"/>
                <a:gd name="T12" fmla="*/ 20 w 45"/>
                <a:gd name="T13" fmla="*/ 26 h 175"/>
                <a:gd name="T14" fmla="*/ 22 w 45"/>
                <a:gd name="T15" fmla="*/ 31 h 175"/>
                <a:gd name="T16" fmla="*/ 22 w 45"/>
                <a:gd name="T17" fmla="*/ 36 h 175"/>
                <a:gd name="T18" fmla="*/ 23 w 45"/>
                <a:gd name="T19" fmla="*/ 41 h 175"/>
                <a:gd name="T20" fmla="*/ 23 w 45"/>
                <a:gd name="T21" fmla="*/ 47 h 175"/>
                <a:gd name="T22" fmla="*/ 22 w 45"/>
                <a:gd name="T23" fmla="*/ 52 h 175"/>
                <a:gd name="T24" fmla="*/ 21 w 45"/>
                <a:gd name="T25" fmla="*/ 57 h 175"/>
                <a:gd name="T26" fmla="*/ 20 w 45"/>
                <a:gd name="T27" fmla="*/ 62 h 175"/>
                <a:gd name="T28" fmla="*/ 17 w 45"/>
                <a:gd name="T29" fmla="*/ 67 h 175"/>
                <a:gd name="T30" fmla="*/ 15 w 45"/>
                <a:gd name="T31" fmla="*/ 72 h 175"/>
                <a:gd name="T32" fmla="*/ 11 w 45"/>
                <a:gd name="T33" fmla="*/ 77 h 175"/>
                <a:gd name="T34" fmla="*/ 9 w 45"/>
                <a:gd name="T35" fmla="*/ 80 h 175"/>
                <a:gd name="T36" fmla="*/ 6 w 45"/>
                <a:gd name="T37" fmla="*/ 83 h 175"/>
                <a:gd name="T38" fmla="*/ 4 w 45"/>
                <a:gd name="T39" fmla="*/ 86 h 175"/>
                <a:gd name="T40" fmla="*/ 0 w 45"/>
                <a:gd name="T41" fmla="*/ 88 h 1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5"/>
                <a:gd name="T64" fmla="*/ 0 h 175"/>
                <a:gd name="T65" fmla="*/ 45 w 45"/>
                <a:gd name="T66" fmla="*/ 175 h 17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5" h="175">
                  <a:moveTo>
                    <a:pt x="0" y="0"/>
                  </a:moveTo>
                  <a:lnTo>
                    <a:pt x="9" y="7"/>
                  </a:lnTo>
                  <a:lnTo>
                    <a:pt x="18" y="15"/>
                  </a:lnTo>
                  <a:lnTo>
                    <a:pt x="24" y="23"/>
                  </a:lnTo>
                  <a:lnTo>
                    <a:pt x="30" y="32"/>
                  </a:lnTo>
                  <a:lnTo>
                    <a:pt x="36" y="42"/>
                  </a:lnTo>
                  <a:lnTo>
                    <a:pt x="39" y="51"/>
                  </a:lnTo>
                  <a:lnTo>
                    <a:pt x="43" y="61"/>
                  </a:lnTo>
                  <a:lnTo>
                    <a:pt x="44" y="72"/>
                  </a:lnTo>
                  <a:lnTo>
                    <a:pt x="45" y="82"/>
                  </a:lnTo>
                  <a:lnTo>
                    <a:pt x="45" y="93"/>
                  </a:lnTo>
                  <a:lnTo>
                    <a:pt x="44" y="103"/>
                  </a:lnTo>
                  <a:lnTo>
                    <a:pt x="41" y="114"/>
                  </a:lnTo>
                  <a:lnTo>
                    <a:pt x="39" y="124"/>
                  </a:lnTo>
                  <a:lnTo>
                    <a:pt x="34" y="134"/>
                  </a:lnTo>
                  <a:lnTo>
                    <a:pt x="30" y="144"/>
                  </a:lnTo>
                  <a:lnTo>
                    <a:pt x="22" y="153"/>
                  </a:lnTo>
                  <a:lnTo>
                    <a:pt x="18" y="159"/>
                  </a:lnTo>
                  <a:lnTo>
                    <a:pt x="12" y="165"/>
                  </a:lnTo>
                  <a:lnTo>
                    <a:pt x="7" y="171"/>
                  </a:lnTo>
                  <a:lnTo>
                    <a:pt x="0" y="175"/>
                  </a:lnTo>
                </a:path>
              </a:pathLst>
            </a:cu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58" name="Line 36"/>
            <p:cNvSpPr>
              <a:spLocks noChangeShapeType="1"/>
            </p:cNvSpPr>
            <p:nvPr/>
          </p:nvSpPr>
          <p:spPr bwMode="auto">
            <a:xfrm>
              <a:off x="7988301" y="3324226"/>
              <a:ext cx="161925" cy="158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59" name="Line 37"/>
            <p:cNvSpPr>
              <a:spLocks noChangeShapeType="1"/>
            </p:cNvSpPr>
            <p:nvPr/>
          </p:nvSpPr>
          <p:spPr bwMode="auto">
            <a:xfrm>
              <a:off x="8186738" y="3324226"/>
              <a:ext cx="158750" cy="158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60" name="Line 38"/>
            <p:cNvSpPr>
              <a:spLocks noChangeShapeType="1"/>
            </p:cNvSpPr>
            <p:nvPr/>
          </p:nvSpPr>
          <p:spPr bwMode="auto">
            <a:xfrm flipV="1">
              <a:off x="8345488" y="3168651"/>
              <a:ext cx="1588" cy="155575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61" name="Line 39"/>
            <p:cNvSpPr>
              <a:spLocks noChangeShapeType="1"/>
            </p:cNvSpPr>
            <p:nvPr/>
          </p:nvSpPr>
          <p:spPr bwMode="auto">
            <a:xfrm flipV="1">
              <a:off x="7988301" y="3168651"/>
              <a:ext cx="1588" cy="155575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62" name="Rectangle 40"/>
            <p:cNvSpPr>
              <a:spLocks noChangeArrowheads="1"/>
            </p:cNvSpPr>
            <p:nvPr/>
          </p:nvSpPr>
          <p:spPr bwMode="auto">
            <a:xfrm>
              <a:off x="5308601" y="2508251"/>
              <a:ext cx="1712913" cy="1101725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30763" name="Rectangle 41"/>
            <p:cNvSpPr>
              <a:spLocks noChangeArrowheads="1"/>
            </p:cNvSpPr>
            <p:nvPr/>
          </p:nvSpPr>
          <p:spPr bwMode="auto">
            <a:xfrm>
              <a:off x="5308601" y="2508251"/>
              <a:ext cx="1712913" cy="1101725"/>
            </a:xfrm>
            <a:prstGeom prst="rect">
              <a:avLst/>
            </a:prstGeom>
            <a:noFill/>
            <a:ln w="269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30764" name="Rectangle 42"/>
            <p:cNvSpPr>
              <a:spLocks noChangeArrowheads="1"/>
            </p:cNvSpPr>
            <p:nvPr/>
          </p:nvSpPr>
          <p:spPr bwMode="auto">
            <a:xfrm>
              <a:off x="7559676" y="2595564"/>
              <a:ext cx="357188" cy="873125"/>
            </a:xfrm>
            <a:prstGeom prst="rect">
              <a:avLst/>
            </a:prstGeom>
            <a:solidFill>
              <a:srgbClr val="FF00FF"/>
            </a:solidFill>
            <a:ln w="57150">
              <a:solidFill>
                <a:srgbClr val="C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30765" name="Rectangle 43"/>
            <p:cNvSpPr>
              <a:spLocks noChangeArrowheads="1"/>
            </p:cNvSpPr>
            <p:nvPr/>
          </p:nvSpPr>
          <p:spPr bwMode="auto">
            <a:xfrm>
              <a:off x="7559676" y="2595564"/>
              <a:ext cx="357188" cy="873125"/>
            </a:xfrm>
            <a:prstGeom prst="rect">
              <a:avLst/>
            </a:prstGeom>
            <a:noFill/>
            <a:ln w="269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30766" name="Freeform 44"/>
            <p:cNvSpPr>
              <a:spLocks/>
            </p:cNvSpPr>
            <p:nvPr/>
          </p:nvSpPr>
          <p:spPr bwMode="auto">
            <a:xfrm>
              <a:off x="7096126" y="2797176"/>
              <a:ext cx="66675" cy="428625"/>
            </a:xfrm>
            <a:custGeom>
              <a:avLst/>
              <a:gdLst>
                <a:gd name="T0" fmla="*/ 8 w 83"/>
                <a:gd name="T1" fmla="*/ 1 h 540"/>
                <a:gd name="T2" fmla="*/ 19 w 83"/>
                <a:gd name="T3" fmla="*/ 3 h 540"/>
                <a:gd name="T4" fmla="*/ 29 w 83"/>
                <a:gd name="T5" fmla="*/ 9 h 540"/>
                <a:gd name="T6" fmla="*/ 36 w 83"/>
                <a:gd name="T7" fmla="*/ 17 h 540"/>
                <a:gd name="T8" fmla="*/ 40 w 83"/>
                <a:gd name="T9" fmla="*/ 25 h 540"/>
                <a:gd name="T10" fmla="*/ 41 w 83"/>
                <a:gd name="T11" fmla="*/ 36 h 540"/>
                <a:gd name="T12" fmla="*/ 39 w 83"/>
                <a:gd name="T13" fmla="*/ 46 h 540"/>
                <a:gd name="T14" fmla="*/ 33 w 83"/>
                <a:gd name="T15" fmla="*/ 54 h 540"/>
                <a:gd name="T16" fmla="*/ 25 w 83"/>
                <a:gd name="T17" fmla="*/ 61 h 540"/>
                <a:gd name="T18" fmla="*/ 14 w 83"/>
                <a:gd name="T19" fmla="*/ 66 h 540"/>
                <a:gd name="T20" fmla="*/ 3 w 83"/>
                <a:gd name="T21" fmla="*/ 68 h 540"/>
                <a:gd name="T22" fmla="*/ 1 w 83"/>
                <a:gd name="T23" fmla="*/ 68 h 540"/>
                <a:gd name="T24" fmla="*/ 8 w 83"/>
                <a:gd name="T25" fmla="*/ 68 h 540"/>
                <a:gd name="T26" fmla="*/ 19 w 83"/>
                <a:gd name="T27" fmla="*/ 71 h 540"/>
                <a:gd name="T28" fmla="*/ 29 w 83"/>
                <a:gd name="T29" fmla="*/ 76 h 540"/>
                <a:gd name="T30" fmla="*/ 36 w 83"/>
                <a:gd name="T31" fmla="*/ 84 h 540"/>
                <a:gd name="T32" fmla="*/ 40 w 83"/>
                <a:gd name="T33" fmla="*/ 93 h 540"/>
                <a:gd name="T34" fmla="*/ 41 w 83"/>
                <a:gd name="T35" fmla="*/ 103 h 540"/>
                <a:gd name="T36" fmla="*/ 39 w 83"/>
                <a:gd name="T37" fmla="*/ 113 h 540"/>
                <a:gd name="T38" fmla="*/ 33 w 83"/>
                <a:gd name="T39" fmla="*/ 122 h 540"/>
                <a:gd name="T40" fmla="*/ 25 w 83"/>
                <a:gd name="T41" fmla="*/ 129 h 540"/>
                <a:gd name="T42" fmla="*/ 14 w 83"/>
                <a:gd name="T43" fmla="*/ 134 h 540"/>
                <a:gd name="T44" fmla="*/ 3 w 83"/>
                <a:gd name="T45" fmla="*/ 135 h 540"/>
                <a:gd name="T46" fmla="*/ 1 w 83"/>
                <a:gd name="T47" fmla="*/ 135 h 540"/>
                <a:gd name="T48" fmla="*/ 8 w 83"/>
                <a:gd name="T49" fmla="*/ 135 h 540"/>
                <a:gd name="T50" fmla="*/ 19 w 83"/>
                <a:gd name="T51" fmla="*/ 138 h 540"/>
                <a:gd name="T52" fmla="*/ 29 w 83"/>
                <a:gd name="T53" fmla="*/ 144 h 540"/>
                <a:gd name="T54" fmla="*/ 36 w 83"/>
                <a:gd name="T55" fmla="*/ 151 h 540"/>
                <a:gd name="T56" fmla="*/ 40 w 83"/>
                <a:gd name="T57" fmla="*/ 161 h 540"/>
                <a:gd name="T58" fmla="*/ 41 w 83"/>
                <a:gd name="T59" fmla="*/ 171 h 540"/>
                <a:gd name="T60" fmla="*/ 39 w 83"/>
                <a:gd name="T61" fmla="*/ 181 h 540"/>
                <a:gd name="T62" fmla="*/ 33 w 83"/>
                <a:gd name="T63" fmla="*/ 189 h 540"/>
                <a:gd name="T64" fmla="*/ 25 w 83"/>
                <a:gd name="T65" fmla="*/ 196 h 540"/>
                <a:gd name="T66" fmla="*/ 14 w 83"/>
                <a:gd name="T67" fmla="*/ 201 h 540"/>
                <a:gd name="T68" fmla="*/ 3 w 83"/>
                <a:gd name="T69" fmla="*/ 202 h 540"/>
                <a:gd name="T70" fmla="*/ 1 w 83"/>
                <a:gd name="T71" fmla="*/ 202 h 540"/>
                <a:gd name="T72" fmla="*/ 8 w 83"/>
                <a:gd name="T73" fmla="*/ 203 h 540"/>
                <a:gd name="T74" fmla="*/ 19 w 83"/>
                <a:gd name="T75" fmla="*/ 206 h 540"/>
                <a:gd name="T76" fmla="*/ 29 w 83"/>
                <a:gd name="T77" fmla="*/ 211 h 540"/>
                <a:gd name="T78" fmla="*/ 36 w 83"/>
                <a:gd name="T79" fmla="*/ 219 h 540"/>
                <a:gd name="T80" fmla="*/ 40 w 83"/>
                <a:gd name="T81" fmla="*/ 228 h 540"/>
                <a:gd name="T82" fmla="*/ 41 w 83"/>
                <a:gd name="T83" fmla="*/ 239 h 540"/>
                <a:gd name="T84" fmla="*/ 39 w 83"/>
                <a:gd name="T85" fmla="*/ 248 h 540"/>
                <a:gd name="T86" fmla="*/ 33 w 83"/>
                <a:gd name="T87" fmla="*/ 257 h 540"/>
                <a:gd name="T88" fmla="*/ 25 w 83"/>
                <a:gd name="T89" fmla="*/ 264 h 540"/>
                <a:gd name="T90" fmla="*/ 14 w 83"/>
                <a:gd name="T91" fmla="*/ 269 h 540"/>
                <a:gd name="T92" fmla="*/ 3 w 83"/>
                <a:gd name="T93" fmla="*/ 270 h 540"/>
                <a:gd name="T94" fmla="*/ 1 w 83"/>
                <a:gd name="T95" fmla="*/ 270 h 5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3"/>
                <a:gd name="T145" fmla="*/ 0 h 540"/>
                <a:gd name="T146" fmla="*/ 83 w 83"/>
                <a:gd name="T147" fmla="*/ 540 h 5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3" h="540">
                  <a:moveTo>
                    <a:pt x="0" y="0"/>
                  </a:moveTo>
                  <a:lnTo>
                    <a:pt x="7" y="0"/>
                  </a:lnTo>
                  <a:lnTo>
                    <a:pt x="15" y="1"/>
                  </a:lnTo>
                  <a:lnTo>
                    <a:pt x="23" y="3"/>
                  </a:lnTo>
                  <a:lnTo>
                    <a:pt x="30" y="5"/>
                  </a:lnTo>
                  <a:lnTo>
                    <a:pt x="38" y="7"/>
                  </a:lnTo>
                  <a:lnTo>
                    <a:pt x="43" y="11"/>
                  </a:lnTo>
                  <a:lnTo>
                    <a:pt x="51" y="14"/>
                  </a:lnTo>
                  <a:lnTo>
                    <a:pt x="57" y="19"/>
                  </a:lnTo>
                  <a:lnTo>
                    <a:pt x="61" y="23"/>
                  </a:lnTo>
                  <a:lnTo>
                    <a:pt x="66" y="28"/>
                  </a:lnTo>
                  <a:lnTo>
                    <a:pt x="71" y="34"/>
                  </a:lnTo>
                  <a:lnTo>
                    <a:pt x="74" y="40"/>
                  </a:lnTo>
                  <a:lnTo>
                    <a:pt x="78" y="46"/>
                  </a:lnTo>
                  <a:lnTo>
                    <a:pt x="79" y="51"/>
                  </a:lnTo>
                  <a:lnTo>
                    <a:pt x="81" y="58"/>
                  </a:lnTo>
                  <a:lnTo>
                    <a:pt x="83" y="65"/>
                  </a:lnTo>
                  <a:lnTo>
                    <a:pt x="81" y="72"/>
                  </a:lnTo>
                  <a:lnTo>
                    <a:pt x="81" y="79"/>
                  </a:lnTo>
                  <a:lnTo>
                    <a:pt x="79" y="85"/>
                  </a:lnTo>
                  <a:lnTo>
                    <a:pt x="77" y="92"/>
                  </a:lnTo>
                  <a:lnTo>
                    <a:pt x="73" y="98"/>
                  </a:lnTo>
                  <a:lnTo>
                    <a:pt x="70" y="104"/>
                  </a:lnTo>
                  <a:lnTo>
                    <a:pt x="65" y="108"/>
                  </a:lnTo>
                  <a:lnTo>
                    <a:pt x="60" y="113"/>
                  </a:lnTo>
                  <a:lnTo>
                    <a:pt x="55" y="118"/>
                  </a:lnTo>
                  <a:lnTo>
                    <a:pt x="49" y="122"/>
                  </a:lnTo>
                  <a:lnTo>
                    <a:pt x="42" y="126"/>
                  </a:lnTo>
                  <a:lnTo>
                    <a:pt x="35" y="129"/>
                  </a:lnTo>
                  <a:lnTo>
                    <a:pt x="28" y="132"/>
                  </a:lnTo>
                  <a:lnTo>
                    <a:pt x="21" y="133"/>
                  </a:lnTo>
                  <a:lnTo>
                    <a:pt x="13" y="134"/>
                  </a:lnTo>
                  <a:lnTo>
                    <a:pt x="5" y="135"/>
                  </a:lnTo>
                  <a:lnTo>
                    <a:pt x="3" y="135"/>
                  </a:lnTo>
                  <a:lnTo>
                    <a:pt x="2" y="135"/>
                  </a:lnTo>
                  <a:lnTo>
                    <a:pt x="1" y="135"/>
                  </a:lnTo>
                  <a:lnTo>
                    <a:pt x="0" y="135"/>
                  </a:lnTo>
                  <a:lnTo>
                    <a:pt x="7" y="135"/>
                  </a:lnTo>
                  <a:lnTo>
                    <a:pt x="15" y="136"/>
                  </a:lnTo>
                  <a:lnTo>
                    <a:pt x="23" y="138"/>
                  </a:lnTo>
                  <a:lnTo>
                    <a:pt x="30" y="140"/>
                  </a:lnTo>
                  <a:lnTo>
                    <a:pt x="38" y="142"/>
                  </a:lnTo>
                  <a:lnTo>
                    <a:pt x="43" y="146"/>
                  </a:lnTo>
                  <a:lnTo>
                    <a:pt x="51" y="149"/>
                  </a:lnTo>
                  <a:lnTo>
                    <a:pt x="57" y="153"/>
                  </a:lnTo>
                  <a:lnTo>
                    <a:pt x="61" y="157"/>
                  </a:lnTo>
                  <a:lnTo>
                    <a:pt x="66" y="163"/>
                  </a:lnTo>
                  <a:lnTo>
                    <a:pt x="71" y="168"/>
                  </a:lnTo>
                  <a:lnTo>
                    <a:pt x="74" y="174"/>
                  </a:lnTo>
                  <a:lnTo>
                    <a:pt x="78" y="181"/>
                  </a:lnTo>
                  <a:lnTo>
                    <a:pt x="79" y="186"/>
                  </a:lnTo>
                  <a:lnTo>
                    <a:pt x="81" y="193"/>
                  </a:lnTo>
                  <a:lnTo>
                    <a:pt x="83" y="200"/>
                  </a:lnTo>
                  <a:lnTo>
                    <a:pt x="81" y="207"/>
                  </a:lnTo>
                  <a:lnTo>
                    <a:pt x="81" y="214"/>
                  </a:lnTo>
                  <a:lnTo>
                    <a:pt x="79" y="220"/>
                  </a:lnTo>
                  <a:lnTo>
                    <a:pt x="77" y="227"/>
                  </a:lnTo>
                  <a:lnTo>
                    <a:pt x="73" y="233"/>
                  </a:lnTo>
                  <a:lnTo>
                    <a:pt x="70" y="239"/>
                  </a:lnTo>
                  <a:lnTo>
                    <a:pt x="65" y="244"/>
                  </a:lnTo>
                  <a:lnTo>
                    <a:pt x="60" y="248"/>
                  </a:lnTo>
                  <a:lnTo>
                    <a:pt x="55" y="253"/>
                  </a:lnTo>
                  <a:lnTo>
                    <a:pt x="49" y="258"/>
                  </a:lnTo>
                  <a:lnTo>
                    <a:pt x="42" y="261"/>
                  </a:lnTo>
                  <a:lnTo>
                    <a:pt x="35" y="264"/>
                  </a:lnTo>
                  <a:lnTo>
                    <a:pt x="28" y="267"/>
                  </a:lnTo>
                  <a:lnTo>
                    <a:pt x="21" y="268"/>
                  </a:lnTo>
                  <a:lnTo>
                    <a:pt x="13" y="269"/>
                  </a:lnTo>
                  <a:lnTo>
                    <a:pt x="5" y="270"/>
                  </a:lnTo>
                  <a:lnTo>
                    <a:pt x="3" y="270"/>
                  </a:lnTo>
                  <a:lnTo>
                    <a:pt x="2" y="270"/>
                  </a:lnTo>
                  <a:lnTo>
                    <a:pt x="1" y="270"/>
                  </a:lnTo>
                  <a:lnTo>
                    <a:pt x="0" y="270"/>
                  </a:lnTo>
                  <a:lnTo>
                    <a:pt x="7" y="270"/>
                  </a:lnTo>
                  <a:lnTo>
                    <a:pt x="15" y="271"/>
                  </a:lnTo>
                  <a:lnTo>
                    <a:pt x="23" y="273"/>
                  </a:lnTo>
                  <a:lnTo>
                    <a:pt x="30" y="275"/>
                  </a:lnTo>
                  <a:lnTo>
                    <a:pt x="38" y="277"/>
                  </a:lnTo>
                  <a:lnTo>
                    <a:pt x="43" y="281"/>
                  </a:lnTo>
                  <a:lnTo>
                    <a:pt x="51" y="284"/>
                  </a:lnTo>
                  <a:lnTo>
                    <a:pt x="57" y="288"/>
                  </a:lnTo>
                  <a:lnTo>
                    <a:pt x="61" y="292"/>
                  </a:lnTo>
                  <a:lnTo>
                    <a:pt x="66" y="298"/>
                  </a:lnTo>
                  <a:lnTo>
                    <a:pt x="71" y="303"/>
                  </a:lnTo>
                  <a:lnTo>
                    <a:pt x="74" y="309"/>
                  </a:lnTo>
                  <a:lnTo>
                    <a:pt x="78" y="316"/>
                  </a:lnTo>
                  <a:lnTo>
                    <a:pt x="79" y="322"/>
                  </a:lnTo>
                  <a:lnTo>
                    <a:pt x="81" y="329"/>
                  </a:lnTo>
                  <a:lnTo>
                    <a:pt x="83" y="336"/>
                  </a:lnTo>
                  <a:lnTo>
                    <a:pt x="81" y="342"/>
                  </a:lnTo>
                  <a:lnTo>
                    <a:pt x="81" y="349"/>
                  </a:lnTo>
                  <a:lnTo>
                    <a:pt x="79" y="355"/>
                  </a:lnTo>
                  <a:lnTo>
                    <a:pt x="77" y="362"/>
                  </a:lnTo>
                  <a:lnTo>
                    <a:pt x="73" y="368"/>
                  </a:lnTo>
                  <a:lnTo>
                    <a:pt x="70" y="374"/>
                  </a:lnTo>
                  <a:lnTo>
                    <a:pt x="65" y="379"/>
                  </a:lnTo>
                  <a:lnTo>
                    <a:pt x="60" y="383"/>
                  </a:lnTo>
                  <a:lnTo>
                    <a:pt x="55" y="388"/>
                  </a:lnTo>
                  <a:lnTo>
                    <a:pt x="49" y="393"/>
                  </a:lnTo>
                  <a:lnTo>
                    <a:pt x="42" y="396"/>
                  </a:lnTo>
                  <a:lnTo>
                    <a:pt x="35" y="400"/>
                  </a:lnTo>
                  <a:lnTo>
                    <a:pt x="28" y="402"/>
                  </a:lnTo>
                  <a:lnTo>
                    <a:pt x="21" y="403"/>
                  </a:lnTo>
                  <a:lnTo>
                    <a:pt x="13" y="404"/>
                  </a:lnTo>
                  <a:lnTo>
                    <a:pt x="5" y="405"/>
                  </a:lnTo>
                  <a:lnTo>
                    <a:pt x="3" y="405"/>
                  </a:lnTo>
                  <a:lnTo>
                    <a:pt x="2" y="405"/>
                  </a:lnTo>
                  <a:lnTo>
                    <a:pt x="1" y="405"/>
                  </a:lnTo>
                  <a:lnTo>
                    <a:pt x="0" y="405"/>
                  </a:lnTo>
                  <a:lnTo>
                    <a:pt x="7" y="405"/>
                  </a:lnTo>
                  <a:lnTo>
                    <a:pt x="15" y="407"/>
                  </a:lnTo>
                  <a:lnTo>
                    <a:pt x="23" y="408"/>
                  </a:lnTo>
                  <a:lnTo>
                    <a:pt x="30" y="410"/>
                  </a:lnTo>
                  <a:lnTo>
                    <a:pt x="38" y="412"/>
                  </a:lnTo>
                  <a:lnTo>
                    <a:pt x="43" y="416"/>
                  </a:lnTo>
                  <a:lnTo>
                    <a:pt x="51" y="419"/>
                  </a:lnTo>
                  <a:lnTo>
                    <a:pt x="57" y="423"/>
                  </a:lnTo>
                  <a:lnTo>
                    <a:pt x="61" y="427"/>
                  </a:lnTo>
                  <a:lnTo>
                    <a:pt x="66" y="433"/>
                  </a:lnTo>
                  <a:lnTo>
                    <a:pt x="71" y="438"/>
                  </a:lnTo>
                  <a:lnTo>
                    <a:pt x="74" y="444"/>
                  </a:lnTo>
                  <a:lnTo>
                    <a:pt x="78" y="451"/>
                  </a:lnTo>
                  <a:lnTo>
                    <a:pt x="79" y="457"/>
                  </a:lnTo>
                  <a:lnTo>
                    <a:pt x="81" y="464"/>
                  </a:lnTo>
                  <a:lnTo>
                    <a:pt x="83" y="471"/>
                  </a:lnTo>
                  <a:lnTo>
                    <a:pt x="81" y="478"/>
                  </a:lnTo>
                  <a:lnTo>
                    <a:pt x="81" y="485"/>
                  </a:lnTo>
                  <a:lnTo>
                    <a:pt x="79" y="490"/>
                  </a:lnTo>
                  <a:lnTo>
                    <a:pt x="77" y="497"/>
                  </a:lnTo>
                  <a:lnTo>
                    <a:pt x="73" y="503"/>
                  </a:lnTo>
                  <a:lnTo>
                    <a:pt x="70" y="509"/>
                  </a:lnTo>
                  <a:lnTo>
                    <a:pt x="65" y="514"/>
                  </a:lnTo>
                  <a:lnTo>
                    <a:pt x="60" y="518"/>
                  </a:lnTo>
                  <a:lnTo>
                    <a:pt x="55" y="523"/>
                  </a:lnTo>
                  <a:lnTo>
                    <a:pt x="49" y="528"/>
                  </a:lnTo>
                  <a:lnTo>
                    <a:pt x="42" y="531"/>
                  </a:lnTo>
                  <a:lnTo>
                    <a:pt x="35" y="535"/>
                  </a:lnTo>
                  <a:lnTo>
                    <a:pt x="28" y="537"/>
                  </a:lnTo>
                  <a:lnTo>
                    <a:pt x="21" y="538"/>
                  </a:lnTo>
                  <a:lnTo>
                    <a:pt x="13" y="539"/>
                  </a:lnTo>
                  <a:lnTo>
                    <a:pt x="5" y="540"/>
                  </a:lnTo>
                  <a:lnTo>
                    <a:pt x="3" y="540"/>
                  </a:lnTo>
                  <a:lnTo>
                    <a:pt x="2" y="540"/>
                  </a:lnTo>
                  <a:lnTo>
                    <a:pt x="1" y="540"/>
                  </a:lnTo>
                  <a:lnTo>
                    <a:pt x="0" y="540"/>
                  </a:lnTo>
                </a:path>
              </a:pathLst>
            </a:cu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67" name="Line 45"/>
            <p:cNvSpPr>
              <a:spLocks noChangeShapeType="1"/>
            </p:cNvSpPr>
            <p:nvPr/>
          </p:nvSpPr>
          <p:spPr bwMode="auto">
            <a:xfrm flipH="1">
              <a:off x="6964363" y="2797176"/>
              <a:ext cx="131763" cy="158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68" name="Line 46"/>
            <p:cNvSpPr>
              <a:spLocks noChangeShapeType="1"/>
            </p:cNvSpPr>
            <p:nvPr/>
          </p:nvSpPr>
          <p:spPr bwMode="auto">
            <a:xfrm flipH="1">
              <a:off x="6964363" y="3225801"/>
              <a:ext cx="131763" cy="158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69" name="Freeform 47"/>
            <p:cNvSpPr>
              <a:spLocks/>
            </p:cNvSpPr>
            <p:nvPr/>
          </p:nvSpPr>
          <p:spPr bwMode="auto">
            <a:xfrm>
              <a:off x="7388226" y="2797176"/>
              <a:ext cx="65088" cy="428625"/>
            </a:xfrm>
            <a:custGeom>
              <a:avLst/>
              <a:gdLst>
                <a:gd name="T0" fmla="*/ 33 w 84"/>
                <a:gd name="T1" fmla="*/ 270 h 540"/>
                <a:gd name="T2" fmla="*/ 21 w 84"/>
                <a:gd name="T3" fmla="*/ 267 h 540"/>
                <a:gd name="T4" fmla="*/ 12 w 84"/>
                <a:gd name="T5" fmla="*/ 261 h 540"/>
                <a:gd name="T6" fmla="*/ 5 w 84"/>
                <a:gd name="T7" fmla="*/ 253 h 540"/>
                <a:gd name="T8" fmla="*/ 1 w 84"/>
                <a:gd name="T9" fmla="*/ 244 h 540"/>
                <a:gd name="T10" fmla="*/ 0 w 84"/>
                <a:gd name="T11" fmla="*/ 234 h 540"/>
                <a:gd name="T12" fmla="*/ 2 w 84"/>
                <a:gd name="T13" fmla="*/ 224 h 540"/>
                <a:gd name="T14" fmla="*/ 8 w 84"/>
                <a:gd name="T15" fmla="*/ 215 h 540"/>
                <a:gd name="T16" fmla="*/ 16 w 84"/>
                <a:gd name="T17" fmla="*/ 209 h 540"/>
                <a:gd name="T18" fmla="*/ 26 w 84"/>
                <a:gd name="T19" fmla="*/ 204 h 540"/>
                <a:gd name="T20" fmla="*/ 38 w 84"/>
                <a:gd name="T21" fmla="*/ 202 h 540"/>
                <a:gd name="T22" fmla="*/ 41 w 84"/>
                <a:gd name="T23" fmla="*/ 202 h 540"/>
                <a:gd name="T24" fmla="*/ 29 w 84"/>
                <a:gd name="T25" fmla="*/ 201 h 540"/>
                <a:gd name="T26" fmla="*/ 19 w 84"/>
                <a:gd name="T27" fmla="*/ 197 h 540"/>
                <a:gd name="T28" fmla="*/ 10 w 84"/>
                <a:gd name="T29" fmla="*/ 191 h 540"/>
                <a:gd name="T30" fmla="*/ 4 w 84"/>
                <a:gd name="T31" fmla="*/ 183 h 540"/>
                <a:gd name="T32" fmla="*/ 0 w 84"/>
                <a:gd name="T33" fmla="*/ 173 h 540"/>
                <a:gd name="T34" fmla="*/ 1 w 84"/>
                <a:gd name="T35" fmla="*/ 163 h 540"/>
                <a:gd name="T36" fmla="*/ 4 w 84"/>
                <a:gd name="T37" fmla="*/ 154 h 540"/>
                <a:gd name="T38" fmla="*/ 11 w 84"/>
                <a:gd name="T39" fmla="*/ 145 h 540"/>
                <a:gd name="T40" fmla="*/ 20 w 84"/>
                <a:gd name="T41" fmla="*/ 140 h 540"/>
                <a:gd name="T42" fmla="*/ 30 w 84"/>
                <a:gd name="T43" fmla="*/ 135 h 540"/>
                <a:gd name="T44" fmla="*/ 38 w 84"/>
                <a:gd name="T45" fmla="*/ 135 h 540"/>
                <a:gd name="T46" fmla="*/ 37 w 84"/>
                <a:gd name="T47" fmla="*/ 135 h 540"/>
                <a:gd name="T48" fmla="*/ 25 w 84"/>
                <a:gd name="T49" fmla="*/ 133 h 540"/>
                <a:gd name="T50" fmla="*/ 15 w 84"/>
                <a:gd name="T51" fmla="*/ 128 h 540"/>
                <a:gd name="T52" fmla="*/ 8 w 84"/>
                <a:gd name="T53" fmla="*/ 121 h 540"/>
                <a:gd name="T54" fmla="*/ 2 w 84"/>
                <a:gd name="T55" fmla="*/ 112 h 540"/>
                <a:gd name="T56" fmla="*/ 0 w 84"/>
                <a:gd name="T57" fmla="*/ 102 h 540"/>
                <a:gd name="T58" fmla="*/ 1 w 84"/>
                <a:gd name="T59" fmla="*/ 92 h 540"/>
                <a:gd name="T60" fmla="*/ 6 w 84"/>
                <a:gd name="T61" fmla="*/ 83 h 540"/>
                <a:gd name="T62" fmla="*/ 13 w 84"/>
                <a:gd name="T63" fmla="*/ 76 h 540"/>
                <a:gd name="T64" fmla="*/ 23 w 84"/>
                <a:gd name="T65" fmla="*/ 70 h 540"/>
                <a:gd name="T66" fmla="*/ 34 w 84"/>
                <a:gd name="T67" fmla="*/ 68 h 540"/>
                <a:gd name="T68" fmla="*/ 39 w 84"/>
                <a:gd name="T69" fmla="*/ 68 h 540"/>
                <a:gd name="T70" fmla="*/ 33 w 84"/>
                <a:gd name="T71" fmla="*/ 67 h 540"/>
                <a:gd name="T72" fmla="*/ 21 w 84"/>
                <a:gd name="T73" fmla="*/ 64 h 540"/>
                <a:gd name="T74" fmla="*/ 12 w 84"/>
                <a:gd name="T75" fmla="*/ 58 h 540"/>
                <a:gd name="T76" fmla="*/ 5 w 84"/>
                <a:gd name="T77" fmla="*/ 50 h 540"/>
                <a:gd name="T78" fmla="*/ 1 w 84"/>
                <a:gd name="T79" fmla="*/ 42 h 540"/>
                <a:gd name="T80" fmla="*/ 0 w 84"/>
                <a:gd name="T81" fmla="*/ 31 h 540"/>
                <a:gd name="T82" fmla="*/ 2 w 84"/>
                <a:gd name="T83" fmla="*/ 21 h 540"/>
                <a:gd name="T84" fmla="*/ 8 w 84"/>
                <a:gd name="T85" fmla="*/ 13 h 540"/>
                <a:gd name="T86" fmla="*/ 16 w 84"/>
                <a:gd name="T87" fmla="*/ 6 h 540"/>
                <a:gd name="T88" fmla="*/ 26 w 84"/>
                <a:gd name="T89" fmla="*/ 2 h 540"/>
                <a:gd name="T90" fmla="*/ 38 w 84"/>
                <a:gd name="T91" fmla="*/ 0 h 540"/>
                <a:gd name="T92" fmla="*/ 41 w 84"/>
                <a:gd name="T93" fmla="*/ 0 h 5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4"/>
                <a:gd name="T142" fmla="*/ 0 h 540"/>
                <a:gd name="T143" fmla="*/ 84 w 84"/>
                <a:gd name="T144" fmla="*/ 540 h 5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4" h="540">
                  <a:moveTo>
                    <a:pt x="84" y="540"/>
                  </a:moveTo>
                  <a:lnTo>
                    <a:pt x="75" y="540"/>
                  </a:lnTo>
                  <a:lnTo>
                    <a:pt x="67" y="539"/>
                  </a:lnTo>
                  <a:lnTo>
                    <a:pt x="59" y="538"/>
                  </a:lnTo>
                  <a:lnTo>
                    <a:pt x="52" y="536"/>
                  </a:lnTo>
                  <a:lnTo>
                    <a:pt x="44" y="533"/>
                  </a:lnTo>
                  <a:lnTo>
                    <a:pt x="38" y="530"/>
                  </a:lnTo>
                  <a:lnTo>
                    <a:pt x="31" y="526"/>
                  </a:lnTo>
                  <a:lnTo>
                    <a:pt x="25" y="522"/>
                  </a:lnTo>
                  <a:lnTo>
                    <a:pt x="21" y="517"/>
                  </a:lnTo>
                  <a:lnTo>
                    <a:pt x="16" y="512"/>
                  </a:lnTo>
                  <a:lnTo>
                    <a:pt x="11" y="507"/>
                  </a:lnTo>
                  <a:lnTo>
                    <a:pt x="8" y="501"/>
                  </a:lnTo>
                  <a:lnTo>
                    <a:pt x="5" y="495"/>
                  </a:lnTo>
                  <a:lnTo>
                    <a:pt x="3" y="488"/>
                  </a:lnTo>
                  <a:lnTo>
                    <a:pt x="0" y="482"/>
                  </a:lnTo>
                  <a:lnTo>
                    <a:pt x="0" y="475"/>
                  </a:lnTo>
                  <a:lnTo>
                    <a:pt x="0" y="468"/>
                  </a:lnTo>
                  <a:lnTo>
                    <a:pt x="2" y="461"/>
                  </a:lnTo>
                  <a:lnTo>
                    <a:pt x="3" y="455"/>
                  </a:lnTo>
                  <a:lnTo>
                    <a:pt x="5" y="448"/>
                  </a:lnTo>
                  <a:lnTo>
                    <a:pt x="9" y="443"/>
                  </a:lnTo>
                  <a:lnTo>
                    <a:pt x="12" y="437"/>
                  </a:lnTo>
                  <a:lnTo>
                    <a:pt x="17" y="431"/>
                  </a:lnTo>
                  <a:lnTo>
                    <a:pt x="22" y="426"/>
                  </a:lnTo>
                  <a:lnTo>
                    <a:pt x="27" y="422"/>
                  </a:lnTo>
                  <a:lnTo>
                    <a:pt x="33" y="418"/>
                  </a:lnTo>
                  <a:lnTo>
                    <a:pt x="40" y="415"/>
                  </a:lnTo>
                  <a:lnTo>
                    <a:pt x="47" y="411"/>
                  </a:lnTo>
                  <a:lnTo>
                    <a:pt x="54" y="409"/>
                  </a:lnTo>
                  <a:lnTo>
                    <a:pt x="61" y="407"/>
                  </a:lnTo>
                  <a:lnTo>
                    <a:pt x="69" y="405"/>
                  </a:lnTo>
                  <a:lnTo>
                    <a:pt x="78" y="405"/>
                  </a:lnTo>
                  <a:lnTo>
                    <a:pt x="80" y="405"/>
                  </a:lnTo>
                  <a:lnTo>
                    <a:pt x="84" y="405"/>
                  </a:lnTo>
                  <a:lnTo>
                    <a:pt x="75" y="405"/>
                  </a:lnTo>
                  <a:lnTo>
                    <a:pt x="67" y="404"/>
                  </a:lnTo>
                  <a:lnTo>
                    <a:pt x="59" y="403"/>
                  </a:lnTo>
                  <a:lnTo>
                    <a:pt x="52" y="401"/>
                  </a:lnTo>
                  <a:lnTo>
                    <a:pt x="44" y="398"/>
                  </a:lnTo>
                  <a:lnTo>
                    <a:pt x="38" y="395"/>
                  </a:lnTo>
                  <a:lnTo>
                    <a:pt x="31" y="391"/>
                  </a:lnTo>
                  <a:lnTo>
                    <a:pt x="25" y="387"/>
                  </a:lnTo>
                  <a:lnTo>
                    <a:pt x="21" y="382"/>
                  </a:lnTo>
                  <a:lnTo>
                    <a:pt x="16" y="377"/>
                  </a:lnTo>
                  <a:lnTo>
                    <a:pt x="11" y="372"/>
                  </a:lnTo>
                  <a:lnTo>
                    <a:pt x="8" y="366"/>
                  </a:lnTo>
                  <a:lnTo>
                    <a:pt x="5" y="360"/>
                  </a:lnTo>
                  <a:lnTo>
                    <a:pt x="3" y="353"/>
                  </a:lnTo>
                  <a:lnTo>
                    <a:pt x="0" y="347"/>
                  </a:lnTo>
                  <a:lnTo>
                    <a:pt x="0" y="340"/>
                  </a:lnTo>
                  <a:lnTo>
                    <a:pt x="0" y="333"/>
                  </a:lnTo>
                  <a:lnTo>
                    <a:pt x="2" y="326"/>
                  </a:lnTo>
                  <a:lnTo>
                    <a:pt x="3" y="320"/>
                  </a:lnTo>
                  <a:lnTo>
                    <a:pt x="5" y="313"/>
                  </a:lnTo>
                  <a:lnTo>
                    <a:pt x="9" y="308"/>
                  </a:lnTo>
                  <a:lnTo>
                    <a:pt x="12" y="302"/>
                  </a:lnTo>
                  <a:lnTo>
                    <a:pt x="17" y="296"/>
                  </a:lnTo>
                  <a:lnTo>
                    <a:pt x="22" y="291"/>
                  </a:lnTo>
                  <a:lnTo>
                    <a:pt x="27" y="287"/>
                  </a:lnTo>
                  <a:lnTo>
                    <a:pt x="33" y="283"/>
                  </a:lnTo>
                  <a:lnTo>
                    <a:pt x="40" y="280"/>
                  </a:lnTo>
                  <a:lnTo>
                    <a:pt x="47" y="276"/>
                  </a:lnTo>
                  <a:lnTo>
                    <a:pt x="54" y="274"/>
                  </a:lnTo>
                  <a:lnTo>
                    <a:pt x="61" y="271"/>
                  </a:lnTo>
                  <a:lnTo>
                    <a:pt x="69" y="270"/>
                  </a:lnTo>
                  <a:lnTo>
                    <a:pt x="78" y="270"/>
                  </a:lnTo>
                  <a:lnTo>
                    <a:pt x="80" y="270"/>
                  </a:lnTo>
                  <a:lnTo>
                    <a:pt x="84" y="270"/>
                  </a:lnTo>
                  <a:lnTo>
                    <a:pt x="75" y="270"/>
                  </a:lnTo>
                  <a:lnTo>
                    <a:pt x="67" y="269"/>
                  </a:lnTo>
                  <a:lnTo>
                    <a:pt x="59" y="268"/>
                  </a:lnTo>
                  <a:lnTo>
                    <a:pt x="52" y="266"/>
                  </a:lnTo>
                  <a:lnTo>
                    <a:pt x="44" y="263"/>
                  </a:lnTo>
                  <a:lnTo>
                    <a:pt x="38" y="260"/>
                  </a:lnTo>
                  <a:lnTo>
                    <a:pt x="31" y="256"/>
                  </a:lnTo>
                  <a:lnTo>
                    <a:pt x="25" y="252"/>
                  </a:lnTo>
                  <a:lnTo>
                    <a:pt x="21" y="247"/>
                  </a:lnTo>
                  <a:lnTo>
                    <a:pt x="16" y="242"/>
                  </a:lnTo>
                  <a:lnTo>
                    <a:pt x="11" y="237"/>
                  </a:lnTo>
                  <a:lnTo>
                    <a:pt x="8" y="231"/>
                  </a:lnTo>
                  <a:lnTo>
                    <a:pt x="5" y="225"/>
                  </a:lnTo>
                  <a:lnTo>
                    <a:pt x="3" y="218"/>
                  </a:lnTo>
                  <a:lnTo>
                    <a:pt x="0" y="212"/>
                  </a:lnTo>
                  <a:lnTo>
                    <a:pt x="0" y="205"/>
                  </a:lnTo>
                  <a:lnTo>
                    <a:pt x="0" y="198"/>
                  </a:lnTo>
                  <a:lnTo>
                    <a:pt x="2" y="191"/>
                  </a:lnTo>
                  <a:lnTo>
                    <a:pt x="3" y="185"/>
                  </a:lnTo>
                  <a:lnTo>
                    <a:pt x="5" y="178"/>
                  </a:lnTo>
                  <a:lnTo>
                    <a:pt x="9" y="173"/>
                  </a:lnTo>
                  <a:lnTo>
                    <a:pt x="12" y="167"/>
                  </a:lnTo>
                  <a:lnTo>
                    <a:pt x="17" y="161"/>
                  </a:lnTo>
                  <a:lnTo>
                    <a:pt x="22" y="156"/>
                  </a:lnTo>
                  <a:lnTo>
                    <a:pt x="27" y="152"/>
                  </a:lnTo>
                  <a:lnTo>
                    <a:pt x="33" y="148"/>
                  </a:lnTo>
                  <a:lnTo>
                    <a:pt x="40" y="145"/>
                  </a:lnTo>
                  <a:lnTo>
                    <a:pt x="47" y="141"/>
                  </a:lnTo>
                  <a:lnTo>
                    <a:pt x="54" y="139"/>
                  </a:lnTo>
                  <a:lnTo>
                    <a:pt x="61" y="136"/>
                  </a:lnTo>
                  <a:lnTo>
                    <a:pt x="69" y="135"/>
                  </a:lnTo>
                  <a:lnTo>
                    <a:pt x="78" y="135"/>
                  </a:lnTo>
                  <a:lnTo>
                    <a:pt x="80" y="135"/>
                  </a:lnTo>
                  <a:lnTo>
                    <a:pt x="84" y="135"/>
                  </a:lnTo>
                  <a:lnTo>
                    <a:pt x="75" y="135"/>
                  </a:lnTo>
                  <a:lnTo>
                    <a:pt x="67" y="134"/>
                  </a:lnTo>
                  <a:lnTo>
                    <a:pt x="59" y="133"/>
                  </a:lnTo>
                  <a:lnTo>
                    <a:pt x="52" y="131"/>
                  </a:lnTo>
                  <a:lnTo>
                    <a:pt x="44" y="128"/>
                  </a:lnTo>
                  <a:lnTo>
                    <a:pt x="38" y="125"/>
                  </a:lnTo>
                  <a:lnTo>
                    <a:pt x="31" y="121"/>
                  </a:lnTo>
                  <a:lnTo>
                    <a:pt x="25" y="117"/>
                  </a:lnTo>
                  <a:lnTo>
                    <a:pt x="21" y="112"/>
                  </a:lnTo>
                  <a:lnTo>
                    <a:pt x="16" y="107"/>
                  </a:lnTo>
                  <a:lnTo>
                    <a:pt x="11" y="101"/>
                  </a:lnTo>
                  <a:lnTo>
                    <a:pt x="8" y="96"/>
                  </a:lnTo>
                  <a:lnTo>
                    <a:pt x="5" y="90"/>
                  </a:lnTo>
                  <a:lnTo>
                    <a:pt x="3" y="84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2" y="56"/>
                  </a:lnTo>
                  <a:lnTo>
                    <a:pt x="3" y="50"/>
                  </a:lnTo>
                  <a:lnTo>
                    <a:pt x="5" y="43"/>
                  </a:lnTo>
                  <a:lnTo>
                    <a:pt x="9" y="37"/>
                  </a:lnTo>
                  <a:lnTo>
                    <a:pt x="12" y="32"/>
                  </a:lnTo>
                  <a:lnTo>
                    <a:pt x="17" y="27"/>
                  </a:lnTo>
                  <a:lnTo>
                    <a:pt x="22" y="21"/>
                  </a:lnTo>
                  <a:lnTo>
                    <a:pt x="27" y="17"/>
                  </a:lnTo>
                  <a:lnTo>
                    <a:pt x="33" y="13"/>
                  </a:lnTo>
                  <a:lnTo>
                    <a:pt x="40" y="10"/>
                  </a:lnTo>
                  <a:lnTo>
                    <a:pt x="47" y="6"/>
                  </a:lnTo>
                  <a:lnTo>
                    <a:pt x="54" y="4"/>
                  </a:lnTo>
                  <a:lnTo>
                    <a:pt x="61" y="1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4" y="0"/>
                  </a:lnTo>
                </a:path>
              </a:pathLst>
            </a:cu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70" name="Line 48"/>
            <p:cNvSpPr>
              <a:spLocks noChangeShapeType="1"/>
            </p:cNvSpPr>
            <p:nvPr/>
          </p:nvSpPr>
          <p:spPr bwMode="auto">
            <a:xfrm>
              <a:off x="7453313" y="3225801"/>
              <a:ext cx="131763" cy="158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71" name="Line 49"/>
            <p:cNvSpPr>
              <a:spLocks noChangeShapeType="1"/>
            </p:cNvSpPr>
            <p:nvPr/>
          </p:nvSpPr>
          <p:spPr bwMode="auto">
            <a:xfrm>
              <a:off x="7453313" y="2797176"/>
              <a:ext cx="131763" cy="158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72" name="Line 50"/>
            <p:cNvSpPr>
              <a:spLocks noChangeShapeType="1"/>
            </p:cNvSpPr>
            <p:nvPr/>
          </p:nvSpPr>
          <p:spPr bwMode="auto">
            <a:xfrm>
              <a:off x="7250113" y="2778126"/>
              <a:ext cx="1588" cy="41910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73" name="Line 51"/>
            <p:cNvSpPr>
              <a:spLocks noChangeShapeType="1"/>
            </p:cNvSpPr>
            <p:nvPr/>
          </p:nvSpPr>
          <p:spPr bwMode="auto">
            <a:xfrm>
              <a:off x="7286626" y="2778126"/>
              <a:ext cx="1588" cy="41910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74" name="Line 52"/>
            <p:cNvSpPr>
              <a:spLocks noChangeShapeType="1"/>
            </p:cNvSpPr>
            <p:nvPr/>
          </p:nvSpPr>
          <p:spPr bwMode="auto">
            <a:xfrm>
              <a:off x="7321551" y="2778126"/>
              <a:ext cx="1588" cy="41910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75" name="Line 53"/>
            <p:cNvSpPr>
              <a:spLocks noChangeShapeType="1"/>
            </p:cNvSpPr>
            <p:nvPr/>
          </p:nvSpPr>
          <p:spPr bwMode="auto">
            <a:xfrm>
              <a:off x="7256463" y="2565401"/>
              <a:ext cx="1588" cy="13970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76" name="Freeform 54"/>
            <p:cNvSpPr>
              <a:spLocks/>
            </p:cNvSpPr>
            <p:nvPr/>
          </p:nvSpPr>
          <p:spPr bwMode="auto">
            <a:xfrm>
              <a:off x="7291388" y="2565401"/>
              <a:ext cx="36513" cy="139700"/>
            </a:xfrm>
            <a:custGeom>
              <a:avLst/>
              <a:gdLst>
                <a:gd name="T0" fmla="*/ 23 w 47"/>
                <a:gd name="T1" fmla="*/ 88 h 176"/>
                <a:gd name="T2" fmla="*/ 18 w 47"/>
                <a:gd name="T3" fmla="*/ 85 h 176"/>
                <a:gd name="T4" fmla="*/ 14 w 47"/>
                <a:gd name="T5" fmla="*/ 81 h 176"/>
                <a:gd name="T6" fmla="*/ 11 w 47"/>
                <a:gd name="T7" fmla="*/ 77 h 176"/>
                <a:gd name="T8" fmla="*/ 8 w 47"/>
                <a:gd name="T9" fmla="*/ 72 h 176"/>
                <a:gd name="T10" fmla="*/ 5 w 47"/>
                <a:gd name="T11" fmla="*/ 67 h 176"/>
                <a:gd name="T12" fmla="*/ 3 w 47"/>
                <a:gd name="T13" fmla="*/ 61 h 176"/>
                <a:gd name="T14" fmla="*/ 2 w 47"/>
                <a:gd name="T15" fmla="*/ 56 h 176"/>
                <a:gd name="T16" fmla="*/ 1 w 47"/>
                <a:gd name="T17" fmla="*/ 52 h 176"/>
                <a:gd name="T18" fmla="*/ 0 w 47"/>
                <a:gd name="T19" fmla="*/ 46 h 176"/>
                <a:gd name="T20" fmla="*/ 1 w 47"/>
                <a:gd name="T21" fmla="*/ 41 h 176"/>
                <a:gd name="T22" fmla="*/ 1 w 47"/>
                <a:gd name="T23" fmla="*/ 36 h 176"/>
                <a:gd name="T24" fmla="*/ 2 w 47"/>
                <a:gd name="T25" fmla="*/ 30 h 176"/>
                <a:gd name="T26" fmla="*/ 3 w 47"/>
                <a:gd name="T27" fmla="*/ 25 h 176"/>
                <a:gd name="T28" fmla="*/ 6 w 47"/>
                <a:gd name="T29" fmla="*/ 20 h 176"/>
                <a:gd name="T30" fmla="*/ 8 w 47"/>
                <a:gd name="T31" fmla="*/ 15 h 176"/>
                <a:gd name="T32" fmla="*/ 12 w 47"/>
                <a:gd name="T33" fmla="*/ 11 h 176"/>
                <a:gd name="T34" fmla="*/ 14 w 47"/>
                <a:gd name="T35" fmla="*/ 7 h 176"/>
                <a:gd name="T36" fmla="*/ 17 w 47"/>
                <a:gd name="T37" fmla="*/ 5 h 176"/>
                <a:gd name="T38" fmla="*/ 20 w 47"/>
                <a:gd name="T39" fmla="*/ 3 h 176"/>
                <a:gd name="T40" fmla="*/ 23 w 47"/>
                <a:gd name="T41" fmla="*/ 0 h 1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"/>
                <a:gd name="T64" fmla="*/ 0 h 176"/>
                <a:gd name="T65" fmla="*/ 47 w 47"/>
                <a:gd name="T66" fmla="*/ 176 h 1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" h="176">
                  <a:moveTo>
                    <a:pt x="47" y="176"/>
                  </a:moveTo>
                  <a:lnTo>
                    <a:pt x="37" y="169"/>
                  </a:lnTo>
                  <a:lnTo>
                    <a:pt x="29" y="161"/>
                  </a:lnTo>
                  <a:lnTo>
                    <a:pt x="22" y="153"/>
                  </a:lnTo>
                  <a:lnTo>
                    <a:pt x="16" y="143"/>
                  </a:lnTo>
                  <a:lnTo>
                    <a:pt x="11" y="134"/>
                  </a:lnTo>
                  <a:lnTo>
                    <a:pt x="6" y="123"/>
                  </a:lnTo>
                  <a:lnTo>
                    <a:pt x="4" y="113"/>
                  </a:lnTo>
                  <a:lnTo>
                    <a:pt x="2" y="104"/>
                  </a:lnTo>
                  <a:lnTo>
                    <a:pt x="0" y="92"/>
                  </a:lnTo>
                  <a:lnTo>
                    <a:pt x="2" y="81"/>
                  </a:lnTo>
                  <a:lnTo>
                    <a:pt x="3" y="71"/>
                  </a:lnTo>
                  <a:lnTo>
                    <a:pt x="4" y="61"/>
                  </a:lnTo>
                  <a:lnTo>
                    <a:pt x="7" y="50"/>
                  </a:lnTo>
                  <a:lnTo>
                    <a:pt x="12" y="40"/>
                  </a:lnTo>
                  <a:lnTo>
                    <a:pt x="17" y="30"/>
                  </a:lnTo>
                  <a:lnTo>
                    <a:pt x="24" y="21"/>
                  </a:lnTo>
                  <a:lnTo>
                    <a:pt x="29" y="15"/>
                  </a:lnTo>
                  <a:lnTo>
                    <a:pt x="35" y="9"/>
                  </a:lnTo>
                  <a:lnTo>
                    <a:pt x="40" y="5"/>
                  </a:lnTo>
                  <a:lnTo>
                    <a:pt x="47" y="0"/>
                  </a:lnTo>
                </a:path>
              </a:pathLst>
            </a:cu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77" name="Line 55"/>
            <p:cNvSpPr>
              <a:spLocks noChangeShapeType="1"/>
            </p:cNvSpPr>
            <p:nvPr/>
          </p:nvSpPr>
          <p:spPr bwMode="auto">
            <a:xfrm flipH="1">
              <a:off x="7291388" y="2635251"/>
              <a:ext cx="161925" cy="158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78" name="Line 56"/>
            <p:cNvSpPr>
              <a:spLocks noChangeShapeType="1"/>
            </p:cNvSpPr>
            <p:nvPr/>
          </p:nvSpPr>
          <p:spPr bwMode="auto">
            <a:xfrm flipH="1">
              <a:off x="7096126" y="2635251"/>
              <a:ext cx="160338" cy="158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79" name="Line 57"/>
            <p:cNvSpPr>
              <a:spLocks noChangeShapeType="1"/>
            </p:cNvSpPr>
            <p:nvPr/>
          </p:nvSpPr>
          <p:spPr bwMode="auto">
            <a:xfrm>
              <a:off x="7096126" y="2635251"/>
              <a:ext cx="1588" cy="157163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80" name="Line 58"/>
            <p:cNvSpPr>
              <a:spLocks noChangeShapeType="1"/>
            </p:cNvSpPr>
            <p:nvPr/>
          </p:nvSpPr>
          <p:spPr bwMode="auto">
            <a:xfrm>
              <a:off x="7453313" y="2635251"/>
              <a:ext cx="1588" cy="157163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81" name="Line 59"/>
            <p:cNvSpPr>
              <a:spLocks noChangeShapeType="1"/>
            </p:cNvSpPr>
            <p:nvPr/>
          </p:nvSpPr>
          <p:spPr bwMode="auto">
            <a:xfrm flipV="1">
              <a:off x="7292976" y="3324226"/>
              <a:ext cx="1588" cy="14128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82" name="Freeform 60"/>
            <p:cNvSpPr>
              <a:spLocks/>
            </p:cNvSpPr>
            <p:nvPr/>
          </p:nvSpPr>
          <p:spPr bwMode="auto">
            <a:xfrm>
              <a:off x="7221538" y="3324226"/>
              <a:ext cx="34925" cy="141288"/>
            </a:xfrm>
            <a:custGeom>
              <a:avLst/>
              <a:gdLst>
                <a:gd name="T0" fmla="*/ 0 w 44"/>
                <a:gd name="T1" fmla="*/ 0 h 177"/>
                <a:gd name="T2" fmla="*/ 5 w 44"/>
                <a:gd name="T3" fmla="*/ 4 h 177"/>
                <a:gd name="T4" fmla="*/ 8 w 44"/>
                <a:gd name="T5" fmla="*/ 8 h 177"/>
                <a:gd name="T6" fmla="*/ 11 w 44"/>
                <a:gd name="T7" fmla="*/ 12 h 177"/>
                <a:gd name="T8" fmla="*/ 14 w 44"/>
                <a:gd name="T9" fmla="*/ 17 h 177"/>
                <a:gd name="T10" fmla="*/ 17 w 44"/>
                <a:gd name="T11" fmla="*/ 21 h 177"/>
                <a:gd name="T12" fmla="*/ 19 w 44"/>
                <a:gd name="T13" fmla="*/ 26 h 177"/>
                <a:gd name="T14" fmla="*/ 21 w 44"/>
                <a:gd name="T15" fmla="*/ 32 h 177"/>
                <a:gd name="T16" fmla="*/ 22 w 44"/>
                <a:gd name="T17" fmla="*/ 37 h 177"/>
                <a:gd name="T18" fmla="*/ 22 w 44"/>
                <a:gd name="T19" fmla="*/ 42 h 177"/>
                <a:gd name="T20" fmla="*/ 22 w 44"/>
                <a:gd name="T21" fmla="*/ 47 h 177"/>
                <a:gd name="T22" fmla="*/ 22 w 44"/>
                <a:gd name="T23" fmla="*/ 53 h 177"/>
                <a:gd name="T24" fmla="*/ 21 w 44"/>
                <a:gd name="T25" fmla="*/ 58 h 177"/>
                <a:gd name="T26" fmla="*/ 19 w 44"/>
                <a:gd name="T27" fmla="*/ 63 h 177"/>
                <a:gd name="T28" fmla="*/ 17 w 44"/>
                <a:gd name="T29" fmla="*/ 68 h 177"/>
                <a:gd name="T30" fmla="*/ 14 w 44"/>
                <a:gd name="T31" fmla="*/ 73 h 177"/>
                <a:gd name="T32" fmla="*/ 11 w 44"/>
                <a:gd name="T33" fmla="*/ 78 h 177"/>
                <a:gd name="T34" fmla="*/ 9 w 44"/>
                <a:gd name="T35" fmla="*/ 81 h 177"/>
                <a:gd name="T36" fmla="*/ 6 w 44"/>
                <a:gd name="T37" fmla="*/ 83 h 177"/>
                <a:gd name="T38" fmla="*/ 3 w 44"/>
                <a:gd name="T39" fmla="*/ 86 h 177"/>
                <a:gd name="T40" fmla="*/ 0 w 44"/>
                <a:gd name="T41" fmla="*/ 89 h 1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177"/>
                <a:gd name="T65" fmla="*/ 44 w 44"/>
                <a:gd name="T66" fmla="*/ 177 h 1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177">
                  <a:moveTo>
                    <a:pt x="0" y="0"/>
                  </a:moveTo>
                  <a:lnTo>
                    <a:pt x="9" y="7"/>
                  </a:lnTo>
                  <a:lnTo>
                    <a:pt x="16" y="15"/>
                  </a:lnTo>
                  <a:lnTo>
                    <a:pt x="23" y="23"/>
                  </a:lnTo>
                  <a:lnTo>
                    <a:pt x="29" y="33"/>
                  </a:lnTo>
                  <a:lnTo>
                    <a:pt x="34" y="42"/>
                  </a:lnTo>
                  <a:lnTo>
                    <a:pt x="38" y="52"/>
                  </a:lnTo>
                  <a:lnTo>
                    <a:pt x="41" y="63"/>
                  </a:lnTo>
                  <a:lnTo>
                    <a:pt x="43" y="73"/>
                  </a:lnTo>
                  <a:lnTo>
                    <a:pt x="44" y="84"/>
                  </a:lnTo>
                  <a:lnTo>
                    <a:pt x="44" y="94"/>
                  </a:lnTo>
                  <a:lnTo>
                    <a:pt x="43" y="105"/>
                  </a:lnTo>
                  <a:lnTo>
                    <a:pt x="41" y="115"/>
                  </a:lnTo>
                  <a:lnTo>
                    <a:pt x="37" y="126"/>
                  </a:lnTo>
                  <a:lnTo>
                    <a:pt x="34" y="135"/>
                  </a:lnTo>
                  <a:lnTo>
                    <a:pt x="28" y="146"/>
                  </a:lnTo>
                  <a:lnTo>
                    <a:pt x="22" y="155"/>
                  </a:lnTo>
                  <a:lnTo>
                    <a:pt x="17" y="161"/>
                  </a:lnTo>
                  <a:lnTo>
                    <a:pt x="11" y="166"/>
                  </a:lnTo>
                  <a:lnTo>
                    <a:pt x="6" y="171"/>
                  </a:lnTo>
                  <a:lnTo>
                    <a:pt x="0" y="177"/>
                  </a:lnTo>
                </a:path>
              </a:pathLst>
            </a:cu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83" name="Line 61"/>
            <p:cNvSpPr>
              <a:spLocks noChangeShapeType="1"/>
            </p:cNvSpPr>
            <p:nvPr/>
          </p:nvSpPr>
          <p:spPr bwMode="auto">
            <a:xfrm>
              <a:off x="7096126" y="3395664"/>
              <a:ext cx="160338" cy="158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84" name="Line 62"/>
            <p:cNvSpPr>
              <a:spLocks noChangeShapeType="1"/>
            </p:cNvSpPr>
            <p:nvPr/>
          </p:nvSpPr>
          <p:spPr bwMode="auto">
            <a:xfrm>
              <a:off x="7291388" y="3395664"/>
              <a:ext cx="161925" cy="158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85" name="Line 63"/>
            <p:cNvSpPr>
              <a:spLocks noChangeShapeType="1"/>
            </p:cNvSpPr>
            <p:nvPr/>
          </p:nvSpPr>
          <p:spPr bwMode="auto">
            <a:xfrm flipV="1">
              <a:off x="7453313" y="3238501"/>
              <a:ext cx="1588" cy="157163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86" name="Line 64"/>
            <p:cNvSpPr>
              <a:spLocks noChangeShapeType="1"/>
            </p:cNvSpPr>
            <p:nvPr/>
          </p:nvSpPr>
          <p:spPr bwMode="auto">
            <a:xfrm flipV="1">
              <a:off x="7096126" y="3238501"/>
              <a:ext cx="1588" cy="157163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87" name="Rectangle 65"/>
            <p:cNvSpPr>
              <a:spLocks noChangeArrowheads="1"/>
            </p:cNvSpPr>
            <p:nvPr/>
          </p:nvSpPr>
          <p:spPr bwMode="auto">
            <a:xfrm>
              <a:off x="5688013" y="2770189"/>
              <a:ext cx="9144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3500">
                  <a:solidFill>
                    <a:srgbClr val="FFFFFF"/>
                  </a:solidFill>
                </a:rPr>
                <a:t>DAS</a:t>
              </a:r>
              <a:endParaRPr lang="ru-RU"/>
            </a:p>
          </p:txBody>
        </p:sp>
        <p:sp>
          <p:nvSpPr>
            <p:cNvPr id="30788" name="Line 66"/>
            <p:cNvSpPr>
              <a:spLocks noChangeShapeType="1"/>
            </p:cNvSpPr>
            <p:nvPr/>
          </p:nvSpPr>
          <p:spPr bwMode="auto">
            <a:xfrm>
              <a:off x="8478838" y="2727326"/>
              <a:ext cx="347663" cy="158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89" name="Freeform 67"/>
            <p:cNvSpPr>
              <a:spLocks/>
            </p:cNvSpPr>
            <p:nvPr/>
          </p:nvSpPr>
          <p:spPr bwMode="auto">
            <a:xfrm>
              <a:off x="8813801" y="2679701"/>
              <a:ext cx="149225" cy="96838"/>
            </a:xfrm>
            <a:custGeom>
              <a:avLst/>
              <a:gdLst>
                <a:gd name="T0" fmla="*/ 0 w 189"/>
                <a:gd name="T1" fmla="*/ 0 h 122"/>
                <a:gd name="T2" fmla="*/ 94 w 189"/>
                <a:gd name="T3" fmla="*/ 31 h 122"/>
                <a:gd name="T4" fmla="*/ 0 w 189"/>
                <a:gd name="T5" fmla="*/ 61 h 122"/>
                <a:gd name="T6" fmla="*/ 0 w 189"/>
                <a:gd name="T7" fmla="*/ 0 h 1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9"/>
                <a:gd name="T13" fmla="*/ 0 h 122"/>
                <a:gd name="T14" fmla="*/ 189 w 189"/>
                <a:gd name="T15" fmla="*/ 122 h 1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9" h="122">
                  <a:moveTo>
                    <a:pt x="0" y="0"/>
                  </a:moveTo>
                  <a:lnTo>
                    <a:pt x="189" y="61"/>
                  </a:lnTo>
                  <a:lnTo>
                    <a:pt x="0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90" name="Line 68"/>
            <p:cNvSpPr>
              <a:spLocks noChangeShapeType="1"/>
            </p:cNvSpPr>
            <p:nvPr/>
          </p:nvSpPr>
          <p:spPr bwMode="auto">
            <a:xfrm>
              <a:off x="8478838" y="3155951"/>
              <a:ext cx="347663" cy="158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91" name="Freeform 69"/>
            <p:cNvSpPr>
              <a:spLocks/>
            </p:cNvSpPr>
            <p:nvPr/>
          </p:nvSpPr>
          <p:spPr bwMode="auto">
            <a:xfrm>
              <a:off x="8813801" y="3108326"/>
              <a:ext cx="149225" cy="96838"/>
            </a:xfrm>
            <a:custGeom>
              <a:avLst/>
              <a:gdLst>
                <a:gd name="T0" fmla="*/ 0 w 189"/>
                <a:gd name="T1" fmla="*/ 0 h 123"/>
                <a:gd name="T2" fmla="*/ 94 w 189"/>
                <a:gd name="T3" fmla="*/ 30 h 123"/>
                <a:gd name="T4" fmla="*/ 0 w 189"/>
                <a:gd name="T5" fmla="*/ 61 h 123"/>
                <a:gd name="T6" fmla="*/ 0 w 189"/>
                <a:gd name="T7" fmla="*/ 0 h 1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9"/>
                <a:gd name="T13" fmla="*/ 0 h 123"/>
                <a:gd name="T14" fmla="*/ 189 w 189"/>
                <a:gd name="T15" fmla="*/ 123 h 1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9" h="123">
                  <a:moveTo>
                    <a:pt x="0" y="0"/>
                  </a:moveTo>
                  <a:lnTo>
                    <a:pt x="189" y="61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92" name="Freeform 70"/>
            <p:cNvSpPr>
              <a:spLocks/>
            </p:cNvSpPr>
            <p:nvPr/>
          </p:nvSpPr>
          <p:spPr bwMode="auto">
            <a:xfrm>
              <a:off x="7854951" y="4464051"/>
              <a:ext cx="88900" cy="85725"/>
            </a:xfrm>
            <a:custGeom>
              <a:avLst/>
              <a:gdLst>
                <a:gd name="T0" fmla="*/ 56 w 113"/>
                <a:gd name="T1" fmla="*/ 24 h 110"/>
                <a:gd name="T2" fmla="*/ 55 w 113"/>
                <a:gd name="T3" fmla="*/ 19 h 110"/>
                <a:gd name="T4" fmla="*/ 53 w 113"/>
                <a:gd name="T5" fmla="*/ 14 h 110"/>
                <a:gd name="T6" fmla="*/ 50 w 113"/>
                <a:gd name="T7" fmla="*/ 10 h 110"/>
                <a:gd name="T8" fmla="*/ 46 w 113"/>
                <a:gd name="T9" fmla="*/ 6 h 110"/>
                <a:gd name="T10" fmla="*/ 42 w 113"/>
                <a:gd name="T11" fmla="*/ 3 h 110"/>
                <a:gd name="T12" fmla="*/ 37 w 113"/>
                <a:gd name="T13" fmla="*/ 1 h 110"/>
                <a:gd name="T14" fmla="*/ 31 w 113"/>
                <a:gd name="T15" fmla="*/ 0 h 110"/>
                <a:gd name="T16" fmla="*/ 25 w 113"/>
                <a:gd name="T17" fmla="*/ 0 h 110"/>
                <a:gd name="T18" fmla="*/ 20 w 113"/>
                <a:gd name="T19" fmla="*/ 1 h 110"/>
                <a:gd name="T20" fmla="*/ 15 w 113"/>
                <a:gd name="T21" fmla="*/ 3 h 110"/>
                <a:gd name="T22" fmla="*/ 11 w 113"/>
                <a:gd name="T23" fmla="*/ 6 h 110"/>
                <a:gd name="T24" fmla="*/ 6 w 113"/>
                <a:gd name="T25" fmla="*/ 10 h 110"/>
                <a:gd name="T26" fmla="*/ 3 w 113"/>
                <a:gd name="T27" fmla="*/ 14 h 110"/>
                <a:gd name="T28" fmla="*/ 2 w 113"/>
                <a:gd name="T29" fmla="*/ 19 h 110"/>
                <a:gd name="T30" fmla="*/ 0 w 113"/>
                <a:gd name="T31" fmla="*/ 24 h 110"/>
                <a:gd name="T32" fmla="*/ 0 w 113"/>
                <a:gd name="T33" fmla="*/ 29 h 110"/>
                <a:gd name="T34" fmla="*/ 2 w 113"/>
                <a:gd name="T35" fmla="*/ 35 h 110"/>
                <a:gd name="T36" fmla="*/ 3 w 113"/>
                <a:gd name="T37" fmla="*/ 40 h 110"/>
                <a:gd name="T38" fmla="*/ 6 w 113"/>
                <a:gd name="T39" fmla="*/ 44 h 110"/>
                <a:gd name="T40" fmla="*/ 11 w 113"/>
                <a:gd name="T41" fmla="*/ 48 h 110"/>
                <a:gd name="T42" fmla="*/ 15 w 113"/>
                <a:gd name="T43" fmla="*/ 51 h 110"/>
                <a:gd name="T44" fmla="*/ 20 w 113"/>
                <a:gd name="T45" fmla="*/ 53 h 110"/>
                <a:gd name="T46" fmla="*/ 25 w 113"/>
                <a:gd name="T47" fmla="*/ 54 h 110"/>
                <a:gd name="T48" fmla="*/ 31 w 113"/>
                <a:gd name="T49" fmla="*/ 54 h 110"/>
                <a:gd name="T50" fmla="*/ 37 w 113"/>
                <a:gd name="T51" fmla="*/ 53 h 110"/>
                <a:gd name="T52" fmla="*/ 42 w 113"/>
                <a:gd name="T53" fmla="*/ 51 h 110"/>
                <a:gd name="T54" fmla="*/ 46 w 113"/>
                <a:gd name="T55" fmla="*/ 48 h 110"/>
                <a:gd name="T56" fmla="*/ 50 w 113"/>
                <a:gd name="T57" fmla="*/ 44 h 110"/>
                <a:gd name="T58" fmla="*/ 53 w 113"/>
                <a:gd name="T59" fmla="*/ 40 h 110"/>
                <a:gd name="T60" fmla="*/ 55 w 113"/>
                <a:gd name="T61" fmla="*/ 35 h 110"/>
                <a:gd name="T62" fmla="*/ 56 w 113"/>
                <a:gd name="T63" fmla="*/ 29 h 1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3"/>
                <a:gd name="T97" fmla="*/ 0 h 110"/>
                <a:gd name="T98" fmla="*/ 113 w 113"/>
                <a:gd name="T99" fmla="*/ 110 h 1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3" h="110">
                  <a:moveTo>
                    <a:pt x="113" y="55"/>
                  </a:moveTo>
                  <a:lnTo>
                    <a:pt x="113" y="49"/>
                  </a:lnTo>
                  <a:lnTo>
                    <a:pt x="113" y="43"/>
                  </a:lnTo>
                  <a:lnTo>
                    <a:pt x="111" y="39"/>
                  </a:lnTo>
                  <a:lnTo>
                    <a:pt x="109" y="33"/>
                  </a:lnTo>
                  <a:lnTo>
                    <a:pt x="107" y="28"/>
                  </a:lnTo>
                  <a:lnTo>
                    <a:pt x="103" y="24"/>
                  </a:lnTo>
                  <a:lnTo>
                    <a:pt x="101" y="20"/>
                  </a:lnTo>
                  <a:lnTo>
                    <a:pt x="98" y="15"/>
                  </a:lnTo>
                  <a:lnTo>
                    <a:pt x="93" y="12"/>
                  </a:lnTo>
                  <a:lnTo>
                    <a:pt x="89" y="10"/>
                  </a:lnTo>
                  <a:lnTo>
                    <a:pt x="84" y="6"/>
                  </a:lnTo>
                  <a:lnTo>
                    <a:pt x="80" y="4"/>
                  </a:lnTo>
                  <a:lnTo>
                    <a:pt x="74" y="3"/>
                  </a:lnTo>
                  <a:lnTo>
                    <a:pt x="69" y="1"/>
                  </a:lnTo>
                  <a:lnTo>
                    <a:pt x="63" y="0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46" y="1"/>
                  </a:lnTo>
                  <a:lnTo>
                    <a:pt x="41" y="3"/>
                  </a:lnTo>
                  <a:lnTo>
                    <a:pt x="36" y="4"/>
                  </a:lnTo>
                  <a:lnTo>
                    <a:pt x="30" y="6"/>
                  </a:lnTo>
                  <a:lnTo>
                    <a:pt x="25" y="10"/>
                  </a:lnTo>
                  <a:lnTo>
                    <a:pt x="22" y="12"/>
                  </a:lnTo>
                  <a:lnTo>
                    <a:pt x="17" y="15"/>
                  </a:lnTo>
                  <a:lnTo>
                    <a:pt x="13" y="20"/>
                  </a:lnTo>
                  <a:lnTo>
                    <a:pt x="11" y="24"/>
                  </a:lnTo>
                  <a:lnTo>
                    <a:pt x="7" y="28"/>
                  </a:lnTo>
                  <a:lnTo>
                    <a:pt x="5" y="33"/>
                  </a:lnTo>
                  <a:lnTo>
                    <a:pt x="4" y="39"/>
                  </a:lnTo>
                  <a:lnTo>
                    <a:pt x="1" y="43"/>
                  </a:lnTo>
                  <a:lnTo>
                    <a:pt x="1" y="49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1" y="66"/>
                  </a:lnTo>
                  <a:lnTo>
                    <a:pt x="4" y="71"/>
                  </a:lnTo>
                  <a:lnTo>
                    <a:pt x="5" y="76"/>
                  </a:lnTo>
                  <a:lnTo>
                    <a:pt x="7" y="81"/>
                  </a:lnTo>
                  <a:lnTo>
                    <a:pt x="11" y="85"/>
                  </a:lnTo>
                  <a:lnTo>
                    <a:pt x="13" y="90"/>
                  </a:lnTo>
                  <a:lnTo>
                    <a:pt x="17" y="93"/>
                  </a:lnTo>
                  <a:lnTo>
                    <a:pt x="22" y="97"/>
                  </a:lnTo>
                  <a:lnTo>
                    <a:pt x="25" y="100"/>
                  </a:lnTo>
                  <a:lnTo>
                    <a:pt x="30" y="103"/>
                  </a:lnTo>
                  <a:lnTo>
                    <a:pt x="36" y="105"/>
                  </a:lnTo>
                  <a:lnTo>
                    <a:pt x="41" y="107"/>
                  </a:lnTo>
                  <a:lnTo>
                    <a:pt x="46" y="109"/>
                  </a:lnTo>
                  <a:lnTo>
                    <a:pt x="51" y="109"/>
                  </a:lnTo>
                  <a:lnTo>
                    <a:pt x="57" y="110"/>
                  </a:lnTo>
                  <a:lnTo>
                    <a:pt x="63" y="109"/>
                  </a:lnTo>
                  <a:lnTo>
                    <a:pt x="69" y="109"/>
                  </a:lnTo>
                  <a:lnTo>
                    <a:pt x="74" y="107"/>
                  </a:lnTo>
                  <a:lnTo>
                    <a:pt x="80" y="105"/>
                  </a:lnTo>
                  <a:lnTo>
                    <a:pt x="84" y="103"/>
                  </a:lnTo>
                  <a:lnTo>
                    <a:pt x="89" y="100"/>
                  </a:lnTo>
                  <a:lnTo>
                    <a:pt x="93" y="97"/>
                  </a:lnTo>
                  <a:lnTo>
                    <a:pt x="98" y="93"/>
                  </a:lnTo>
                  <a:lnTo>
                    <a:pt x="101" y="90"/>
                  </a:lnTo>
                  <a:lnTo>
                    <a:pt x="103" y="85"/>
                  </a:lnTo>
                  <a:lnTo>
                    <a:pt x="107" y="81"/>
                  </a:lnTo>
                  <a:lnTo>
                    <a:pt x="109" y="76"/>
                  </a:lnTo>
                  <a:lnTo>
                    <a:pt x="111" y="71"/>
                  </a:lnTo>
                  <a:lnTo>
                    <a:pt x="113" y="66"/>
                  </a:lnTo>
                  <a:lnTo>
                    <a:pt x="113" y="60"/>
                  </a:lnTo>
                  <a:lnTo>
                    <a:pt x="113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93" name="Freeform 71"/>
            <p:cNvSpPr>
              <a:spLocks/>
            </p:cNvSpPr>
            <p:nvPr/>
          </p:nvSpPr>
          <p:spPr bwMode="auto">
            <a:xfrm>
              <a:off x="7854951" y="4464051"/>
              <a:ext cx="88900" cy="85725"/>
            </a:xfrm>
            <a:custGeom>
              <a:avLst/>
              <a:gdLst>
                <a:gd name="T0" fmla="*/ 56 w 113"/>
                <a:gd name="T1" fmla="*/ 24 h 110"/>
                <a:gd name="T2" fmla="*/ 55 w 113"/>
                <a:gd name="T3" fmla="*/ 19 h 110"/>
                <a:gd name="T4" fmla="*/ 53 w 113"/>
                <a:gd name="T5" fmla="*/ 14 h 110"/>
                <a:gd name="T6" fmla="*/ 50 w 113"/>
                <a:gd name="T7" fmla="*/ 10 h 110"/>
                <a:gd name="T8" fmla="*/ 46 w 113"/>
                <a:gd name="T9" fmla="*/ 6 h 110"/>
                <a:gd name="T10" fmla="*/ 42 w 113"/>
                <a:gd name="T11" fmla="*/ 3 h 110"/>
                <a:gd name="T12" fmla="*/ 37 w 113"/>
                <a:gd name="T13" fmla="*/ 1 h 110"/>
                <a:gd name="T14" fmla="*/ 31 w 113"/>
                <a:gd name="T15" fmla="*/ 0 h 110"/>
                <a:gd name="T16" fmla="*/ 25 w 113"/>
                <a:gd name="T17" fmla="*/ 0 h 110"/>
                <a:gd name="T18" fmla="*/ 20 w 113"/>
                <a:gd name="T19" fmla="*/ 1 h 110"/>
                <a:gd name="T20" fmla="*/ 15 w 113"/>
                <a:gd name="T21" fmla="*/ 3 h 110"/>
                <a:gd name="T22" fmla="*/ 11 w 113"/>
                <a:gd name="T23" fmla="*/ 6 h 110"/>
                <a:gd name="T24" fmla="*/ 6 w 113"/>
                <a:gd name="T25" fmla="*/ 10 h 110"/>
                <a:gd name="T26" fmla="*/ 3 w 113"/>
                <a:gd name="T27" fmla="*/ 14 h 110"/>
                <a:gd name="T28" fmla="*/ 2 w 113"/>
                <a:gd name="T29" fmla="*/ 19 h 110"/>
                <a:gd name="T30" fmla="*/ 0 w 113"/>
                <a:gd name="T31" fmla="*/ 24 h 110"/>
                <a:gd name="T32" fmla="*/ 0 w 113"/>
                <a:gd name="T33" fmla="*/ 29 h 110"/>
                <a:gd name="T34" fmla="*/ 2 w 113"/>
                <a:gd name="T35" fmla="*/ 35 h 110"/>
                <a:gd name="T36" fmla="*/ 3 w 113"/>
                <a:gd name="T37" fmla="*/ 40 h 110"/>
                <a:gd name="T38" fmla="*/ 6 w 113"/>
                <a:gd name="T39" fmla="*/ 44 h 110"/>
                <a:gd name="T40" fmla="*/ 11 w 113"/>
                <a:gd name="T41" fmla="*/ 48 h 110"/>
                <a:gd name="T42" fmla="*/ 15 w 113"/>
                <a:gd name="T43" fmla="*/ 51 h 110"/>
                <a:gd name="T44" fmla="*/ 20 w 113"/>
                <a:gd name="T45" fmla="*/ 53 h 110"/>
                <a:gd name="T46" fmla="*/ 25 w 113"/>
                <a:gd name="T47" fmla="*/ 54 h 110"/>
                <a:gd name="T48" fmla="*/ 31 w 113"/>
                <a:gd name="T49" fmla="*/ 54 h 110"/>
                <a:gd name="T50" fmla="*/ 37 w 113"/>
                <a:gd name="T51" fmla="*/ 53 h 110"/>
                <a:gd name="T52" fmla="*/ 42 w 113"/>
                <a:gd name="T53" fmla="*/ 51 h 110"/>
                <a:gd name="T54" fmla="*/ 46 w 113"/>
                <a:gd name="T55" fmla="*/ 48 h 110"/>
                <a:gd name="T56" fmla="*/ 50 w 113"/>
                <a:gd name="T57" fmla="*/ 44 h 110"/>
                <a:gd name="T58" fmla="*/ 53 w 113"/>
                <a:gd name="T59" fmla="*/ 40 h 110"/>
                <a:gd name="T60" fmla="*/ 55 w 113"/>
                <a:gd name="T61" fmla="*/ 35 h 110"/>
                <a:gd name="T62" fmla="*/ 56 w 113"/>
                <a:gd name="T63" fmla="*/ 29 h 1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3"/>
                <a:gd name="T97" fmla="*/ 0 h 110"/>
                <a:gd name="T98" fmla="*/ 113 w 113"/>
                <a:gd name="T99" fmla="*/ 110 h 1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3" h="110">
                  <a:moveTo>
                    <a:pt x="113" y="55"/>
                  </a:moveTo>
                  <a:lnTo>
                    <a:pt x="113" y="49"/>
                  </a:lnTo>
                  <a:lnTo>
                    <a:pt x="113" y="43"/>
                  </a:lnTo>
                  <a:lnTo>
                    <a:pt x="111" y="39"/>
                  </a:lnTo>
                  <a:lnTo>
                    <a:pt x="109" y="33"/>
                  </a:lnTo>
                  <a:lnTo>
                    <a:pt x="107" y="28"/>
                  </a:lnTo>
                  <a:lnTo>
                    <a:pt x="103" y="24"/>
                  </a:lnTo>
                  <a:lnTo>
                    <a:pt x="101" y="20"/>
                  </a:lnTo>
                  <a:lnTo>
                    <a:pt x="98" y="15"/>
                  </a:lnTo>
                  <a:lnTo>
                    <a:pt x="93" y="12"/>
                  </a:lnTo>
                  <a:lnTo>
                    <a:pt x="89" y="10"/>
                  </a:lnTo>
                  <a:lnTo>
                    <a:pt x="84" y="6"/>
                  </a:lnTo>
                  <a:lnTo>
                    <a:pt x="80" y="4"/>
                  </a:lnTo>
                  <a:lnTo>
                    <a:pt x="74" y="3"/>
                  </a:lnTo>
                  <a:lnTo>
                    <a:pt x="69" y="1"/>
                  </a:lnTo>
                  <a:lnTo>
                    <a:pt x="63" y="0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46" y="1"/>
                  </a:lnTo>
                  <a:lnTo>
                    <a:pt x="41" y="3"/>
                  </a:lnTo>
                  <a:lnTo>
                    <a:pt x="36" y="4"/>
                  </a:lnTo>
                  <a:lnTo>
                    <a:pt x="30" y="6"/>
                  </a:lnTo>
                  <a:lnTo>
                    <a:pt x="25" y="10"/>
                  </a:lnTo>
                  <a:lnTo>
                    <a:pt x="22" y="12"/>
                  </a:lnTo>
                  <a:lnTo>
                    <a:pt x="17" y="15"/>
                  </a:lnTo>
                  <a:lnTo>
                    <a:pt x="13" y="20"/>
                  </a:lnTo>
                  <a:lnTo>
                    <a:pt x="11" y="24"/>
                  </a:lnTo>
                  <a:lnTo>
                    <a:pt x="7" y="28"/>
                  </a:lnTo>
                  <a:lnTo>
                    <a:pt x="5" y="33"/>
                  </a:lnTo>
                  <a:lnTo>
                    <a:pt x="4" y="39"/>
                  </a:lnTo>
                  <a:lnTo>
                    <a:pt x="1" y="43"/>
                  </a:lnTo>
                  <a:lnTo>
                    <a:pt x="1" y="49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1" y="66"/>
                  </a:lnTo>
                  <a:lnTo>
                    <a:pt x="4" y="71"/>
                  </a:lnTo>
                  <a:lnTo>
                    <a:pt x="5" y="76"/>
                  </a:lnTo>
                  <a:lnTo>
                    <a:pt x="7" y="81"/>
                  </a:lnTo>
                  <a:lnTo>
                    <a:pt x="11" y="85"/>
                  </a:lnTo>
                  <a:lnTo>
                    <a:pt x="13" y="90"/>
                  </a:lnTo>
                  <a:lnTo>
                    <a:pt x="17" y="93"/>
                  </a:lnTo>
                  <a:lnTo>
                    <a:pt x="22" y="97"/>
                  </a:lnTo>
                  <a:lnTo>
                    <a:pt x="25" y="100"/>
                  </a:lnTo>
                  <a:lnTo>
                    <a:pt x="30" y="103"/>
                  </a:lnTo>
                  <a:lnTo>
                    <a:pt x="36" y="105"/>
                  </a:lnTo>
                  <a:lnTo>
                    <a:pt x="41" y="107"/>
                  </a:lnTo>
                  <a:lnTo>
                    <a:pt x="46" y="109"/>
                  </a:lnTo>
                  <a:lnTo>
                    <a:pt x="51" y="109"/>
                  </a:lnTo>
                  <a:lnTo>
                    <a:pt x="57" y="110"/>
                  </a:lnTo>
                  <a:lnTo>
                    <a:pt x="63" y="109"/>
                  </a:lnTo>
                  <a:lnTo>
                    <a:pt x="69" y="109"/>
                  </a:lnTo>
                  <a:lnTo>
                    <a:pt x="74" y="107"/>
                  </a:lnTo>
                  <a:lnTo>
                    <a:pt x="80" y="105"/>
                  </a:lnTo>
                  <a:lnTo>
                    <a:pt x="84" y="103"/>
                  </a:lnTo>
                  <a:lnTo>
                    <a:pt x="89" y="100"/>
                  </a:lnTo>
                  <a:lnTo>
                    <a:pt x="93" y="97"/>
                  </a:lnTo>
                  <a:lnTo>
                    <a:pt x="98" y="93"/>
                  </a:lnTo>
                  <a:lnTo>
                    <a:pt x="101" y="90"/>
                  </a:lnTo>
                  <a:lnTo>
                    <a:pt x="103" y="85"/>
                  </a:lnTo>
                  <a:lnTo>
                    <a:pt x="107" y="81"/>
                  </a:lnTo>
                  <a:lnTo>
                    <a:pt x="109" y="76"/>
                  </a:lnTo>
                  <a:lnTo>
                    <a:pt x="111" y="71"/>
                  </a:lnTo>
                  <a:lnTo>
                    <a:pt x="113" y="66"/>
                  </a:lnTo>
                  <a:lnTo>
                    <a:pt x="113" y="60"/>
                  </a:lnTo>
                  <a:lnTo>
                    <a:pt x="113" y="5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94" name="Freeform 72"/>
            <p:cNvSpPr>
              <a:spLocks/>
            </p:cNvSpPr>
            <p:nvPr/>
          </p:nvSpPr>
          <p:spPr bwMode="auto">
            <a:xfrm>
              <a:off x="7824788" y="3438526"/>
              <a:ext cx="87313" cy="87313"/>
            </a:xfrm>
            <a:custGeom>
              <a:avLst/>
              <a:gdLst>
                <a:gd name="T0" fmla="*/ 55 w 112"/>
                <a:gd name="T1" fmla="*/ 25 h 111"/>
                <a:gd name="T2" fmla="*/ 54 w 112"/>
                <a:gd name="T3" fmla="*/ 20 h 111"/>
                <a:gd name="T4" fmla="*/ 52 w 112"/>
                <a:gd name="T5" fmla="*/ 14 h 111"/>
                <a:gd name="T6" fmla="*/ 49 w 112"/>
                <a:gd name="T7" fmla="*/ 10 h 111"/>
                <a:gd name="T8" fmla="*/ 45 w 112"/>
                <a:gd name="T9" fmla="*/ 6 h 111"/>
                <a:gd name="T10" fmla="*/ 41 w 112"/>
                <a:gd name="T11" fmla="*/ 3 h 111"/>
                <a:gd name="T12" fmla="*/ 36 w 112"/>
                <a:gd name="T13" fmla="*/ 1 h 111"/>
                <a:gd name="T14" fmla="*/ 30 w 112"/>
                <a:gd name="T15" fmla="*/ 0 h 111"/>
                <a:gd name="T16" fmla="*/ 25 w 112"/>
                <a:gd name="T17" fmla="*/ 0 h 111"/>
                <a:gd name="T18" fmla="*/ 19 w 112"/>
                <a:gd name="T19" fmla="*/ 1 h 111"/>
                <a:gd name="T20" fmla="*/ 15 w 112"/>
                <a:gd name="T21" fmla="*/ 3 h 111"/>
                <a:gd name="T22" fmla="*/ 11 w 112"/>
                <a:gd name="T23" fmla="*/ 6 h 111"/>
                <a:gd name="T24" fmla="*/ 6 w 112"/>
                <a:gd name="T25" fmla="*/ 10 h 111"/>
                <a:gd name="T26" fmla="*/ 3 w 112"/>
                <a:gd name="T27" fmla="*/ 14 h 111"/>
                <a:gd name="T28" fmla="*/ 2 w 112"/>
                <a:gd name="T29" fmla="*/ 20 h 111"/>
                <a:gd name="T30" fmla="*/ 0 w 112"/>
                <a:gd name="T31" fmla="*/ 25 h 111"/>
                <a:gd name="T32" fmla="*/ 0 w 112"/>
                <a:gd name="T33" fmla="*/ 31 h 111"/>
                <a:gd name="T34" fmla="*/ 2 w 112"/>
                <a:gd name="T35" fmla="*/ 36 h 111"/>
                <a:gd name="T36" fmla="*/ 3 w 112"/>
                <a:gd name="T37" fmla="*/ 41 h 111"/>
                <a:gd name="T38" fmla="*/ 6 w 112"/>
                <a:gd name="T39" fmla="*/ 45 h 111"/>
                <a:gd name="T40" fmla="*/ 11 w 112"/>
                <a:gd name="T41" fmla="*/ 49 h 111"/>
                <a:gd name="T42" fmla="*/ 15 w 112"/>
                <a:gd name="T43" fmla="*/ 52 h 111"/>
                <a:gd name="T44" fmla="*/ 19 w 112"/>
                <a:gd name="T45" fmla="*/ 54 h 111"/>
                <a:gd name="T46" fmla="*/ 25 w 112"/>
                <a:gd name="T47" fmla="*/ 55 h 111"/>
                <a:gd name="T48" fmla="*/ 30 w 112"/>
                <a:gd name="T49" fmla="*/ 55 h 111"/>
                <a:gd name="T50" fmla="*/ 36 w 112"/>
                <a:gd name="T51" fmla="*/ 54 h 111"/>
                <a:gd name="T52" fmla="*/ 41 w 112"/>
                <a:gd name="T53" fmla="*/ 52 h 111"/>
                <a:gd name="T54" fmla="*/ 45 w 112"/>
                <a:gd name="T55" fmla="*/ 49 h 111"/>
                <a:gd name="T56" fmla="*/ 49 w 112"/>
                <a:gd name="T57" fmla="*/ 45 h 111"/>
                <a:gd name="T58" fmla="*/ 52 w 112"/>
                <a:gd name="T59" fmla="*/ 41 h 111"/>
                <a:gd name="T60" fmla="*/ 54 w 112"/>
                <a:gd name="T61" fmla="*/ 36 h 111"/>
                <a:gd name="T62" fmla="*/ 55 w 112"/>
                <a:gd name="T63" fmla="*/ 31 h 1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2"/>
                <a:gd name="T97" fmla="*/ 0 h 111"/>
                <a:gd name="T98" fmla="*/ 112 w 112"/>
                <a:gd name="T99" fmla="*/ 111 h 1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2" h="111">
                  <a:moveTo>
                    <a:pt x="112" y="56"/>
                  </a:moveTo>
                  <a:lnTo>
                    <a:pt x="112" y="50"/>
                  </a:lnTo>
                  <a:lnTo>
                    <a:pt x="112" y="44"/>
                  </a:lnTo>
                  <a:lnTo>
                    <a:pt x="109" y="40"/>
                  </a:lnTo>
                  <a:lnTo>
                    <a:pt x="108" y="34"/>
                  </a:lnTo>
                  <a:lnTo>
                    <a:pt x="106" y="29"/>
                  </a:lnTo>
                  <a:lnTo>
                    <a:pt x="102" y="25"/>
                  </a:lnTo>
                  <a:lnTo>
                    <a:pt x="100" y="20"/>
                  </a:lnTo>
                  <a:lnTo>
                    <a:pt x="96" y="16"/>
                  </a:lnTo>
                  <a:lnTo>
                    <a:pt x="92" y="13"/>
                  </a:lnTo>
                  <a:lnTo>
                    <a:pt x="88" y="9"/>
                  </a:lnTo>
                  <a:lnTo>
                    <a:pt x="83" y="7"/>
                  </a:lnTo>
                  <a:lnTo>
                    <a:pt x="79" y="5"/>
                  </a:lnTo>
                  <a:lnTo>
                    <a:pt x="73" y="3"/>
                  </a:lnTo>
                  <a:lnTo>
                    <a:pt x="68" y="1"/>
                  </a:lnTo>
                  <a:lnTo>
                    <a:pt x="62" y="0"/>
                  </a:lnTo>
                  <a:lnTo>
                    <a:pt x="56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39" y="3"/>
                  </a:lnTo>
                  <a:lnTo>
                    <a:pt x="35" y="5"/>
                  </a:lnTo>
                  <a:lnTo>
                    <a:pt x="30" y="7"/>
                  </a:lnTo>
                  <a:lnTo>
                    <a:pt x="25" y="9"/>
                  </a:lnTo>
                  <a:lnTo>
                    <a:pt x="22" y="13"/>
                  </a:lnTo>
                  <a:lnTo>
                    <a:pt x="17" y="16"/>
                  </a:lnTo>
                  <a:lnTo>
                    <a:pt x="13" y="20"/>
                  </a:lnTo>
                  <a:lnTo>
                    <a:pt x="10" y="25"/>
                  </a:lnTo>
                  <a:lnTo>
                    <a:pt x="7" y="29"/>
                  </a:lnTo>
                  <a:lnTo>
                    <a:pt x="5" y="34"/>
                  </a:lnTo>
                  <a:lnTo>
                    <a:pt x="4" y="40"/>
                  </a:lnTo>
                  <a:lnTo>
                    <a:pt x="1" y="44"/>
                  </a:lnTo>
                  <a:lnTo>
                    <a:pt x="1" y="50"/>
                  </a:lnTo>
                  <a:lnTo>
                    <a:pt x="0" y="56"/>
                  </a:lnTo>
                  <a:lnTo>
                    <a:pt x="1" y="62"/>
                  </a:lnTo>
                  <a:lnTo>
                    <a:pt x="1" y="67"/>
                  </a:lnTo>
                  <a:lnTo>
                    <a:pt x="4" y="72"/>
                  </a:lnTo>
                  <a:lnTo>
                    <a:pt x="5" y="77"/>
                  </a:lnTo>
                  <a:lnTo>
                    <a:pt x="7" y="82"/>
                  </a:lnTo>
                  <a:lnTo>
                    <a:pt x="10" y="86"/>
                  </a:lnTo>
                  <a:lnTo>
                    <a:pt x="13" y="91"/>
                  </a:lnTo>
                  <a:lnTo>
                    <a:pt x="17" y="94"/>
                  </a:lnTo>
                  <a:lnTo>
                    <a:pt x="22" y="98"/>
                  </a:lnTo>
                  <a:lnTo>
                    <a:pt x="25" y="101"/>
                  </a:lnTo>
                  <a:lnTo>
                    <a:pt x="30" y="104"/>
                  </a:lnTo>
                  <a:lnTo>
                    <a:pt x="35" y="106"/>
                  </a:lnTo>
                  <a:lnTo>
                    <a:pt x="39" y="108"/>
                  </a:lnTo>
                  <a:lnTo>
                    <a:pt x="45" y="110"/>
                  </a:lnTo>
                  <a:lnTo>
                    <a:pt x="51" y="111"/>
                  </a:lnTo>
                  <a:lnTo>
                    <a:pt x="56" y="111"/>
                  </a:lnTo>
                  <a:lnTo>
                    <a:pt x="62" y="111"/>
                  </a:lnTo>
                  <a:lnTo>
                    <a:pt x="68" y="110"/>
                  </a:lnTo>
                  <a:lnTo>
                    <a:pt x="73" y="108"/>
                  </a:lnTo>
                  <a:lnTo>
                    <a:pt x="79" y="106"/>
                  </a:lnTo>
                  <a:lnTo>
                    <a:pt x="83" y="104"/>
                  </a:lnTo>
                  <a:lnTo>
                    <a:pt x="88" y="101"/>
                  </a:lnTo>
                  <a:lnTo>
                    <a:pt x="92" y="98"/>
                  </a:lnTo>
                  <a:lnTo>
                    <a:pt x="96" y="94"/>
                  </a:lnTo>
                  <a:lnTo>
                    <a:pt x="100" y="91"/>
                  </a:lnTo>
                  <a:lnTo>
                    <a:pt x="102" y="86"/>
                  </a:lnTo>
                  <a:lnTo>
                    <a:pt x="106" y="82"/>
                  </a:lnTo>
                  <a:lnTo>
                    <a:pt x="108" y="77"/>
                  </a:lnTo>
                  <a:lnTo>
                    <a:pt x="109" y="72"/>
                  </a:lnTo>
                  <a:lnTo>
                    <a:pt x="112" y="67"/>
                  </a:lnTo>
                  <a:lnTo>
                    <a:pt x="112" y="62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95" name="Freeform 73"/>
            <p:cNvSpPr>
              <a:spLocks/>
            </p:cNvSpPr>
            <p:nvPr/>
          </p:nvSpPr>
          <p:spPr bwMode="auto">
            <a:xfrm>
              <a:off x="7824788" y="3438526"/>
              <a:ext cx="87313" cy="87313"/>
            </a:xfrm>
            <a:custGeom>
              <a:avLst/>
              <a:gdLst>
                <a:gd name="T0" fmla="*/ 55 w 112"/>
                <a:gd name="T1" fmla="*/ 25 h 111"/>
                <a:gd name="T2" fmla="*/ 54 w 112"/>
                <a:gd name="T3" fmla="*/ 20 h 111"/>
                <a:gd name="T4" fmla="*/ 52 w 112"/>
                <a:gd name="T5" fmla="*/ 14 h 111"/>
                <a:gd name="T6" fmla="*/ 49 w 112"/>
                <a:gd name="T7" fmla="*/ 10 h 111"/>
                <a:gd name="T8" fmla="*/ 45 w 112"/>
                <a:gd name="T9" fmla="*/ 6 h 111"/>
                <a:gd name="T10" fmla="*/ 41 w 112"/>
                <a:gd name="T11" fmla="*/ 3 h 111"/>
                <a:gd name="T12" fmla="*/ 36 w 112"/>
                <a:gd name="T13" fmla="*/ 1 h 111"/>
                <a:gd name="T14" fmla="*/ 30 w 112"/>
                <a:gd name="T15" fmla="*/ 0 h 111"/>
                <a:gd name="T16" fmla="*/ 25 w 112"/>
                <a:gd name="T17" fmla="*/ 0 h 111"/>
                <a:gd name="T18" fmla="*/ 19 w 112"/>
                <a:gd name="T19" fmla="*/ 1 h 111"/>
                <a:gd name="T20" fmla="*/ 15 w 112"/>
                <a:gd name="T21" fmla="*/ 3 h 111"/>
                <a:gd name="T22" fmla="*/ 11 w 112"/>
                <a:gd name="T23" fmla="*/ 6 h 111"/>
                <a:gd name="T24" fmla="*/ 6 w 112"/>
                <a:gd name="T25" fmla="*/ 10 h 111"/>
                <a:gd name="T26" fmla="*/ 3 w 112"/>
                <a:gd name="T27" fmla="*/ 14 h 111"/>
                <a:gd name="T28" fmla="*/ 2 w 112"/>
                <a:gd name="T29" fmla="*/ 20 h 111"/>
                <a:gd name="T30" fmla="*/ 0 w 112"/>
                <a:gd name="T31" fmla="*/ 25 h 111"/>
                <a:gd name="T32" fmla="*/ 0 w 112"/>
                <a:gd name="T33" fmla="*/ 31 h 111"/>
                <a:gd name="T34" fmla="*/ 2 w 112"/>
                <a:gd name="T35" fmla="*/ 36 h 111"/>
                <a:gd name="T36" fmla="*/ 3 w 112"/>
                <a:gd name="T37" fmla="*/ 41 h 111"/>
                <a:gd name="T38" fmla="*/ 6 w 112"/>
                <a:gd name="T39" fmla="*/ 45 h 111"/>
                <a:gd name="T40" fmla="*/ 11 w 112"/>
                <a:gd name="T41" fmla="*/ 49 h 111"/>
                <a:gd name="T42" fmla="*/ 15 w 112"/>
                <a:gd name="T43" fmla="*/ 52 h 111"/>
                <a:gd name="T44" fmla="*/ 19 w 112"/>
                <a:gd name="T45" fmla="*/ 54 h 111"/>
                <a:gd name="T46" fmla="*/ 25 w 112"/>
                <a:gd name="T47" fmla="*/ 55 h 111"/>
                <a:gd name="T48" fmla="*/ 30 w 112"/>
                <a:gd name="T49" fmla="*/ 55 h 111"/>
                <a:gd name="T50" fmla="*/ 36 w 112"/>
                <a:gd name="T51" fmla="*/ 54 h 111"/>
                <a:gd name="T52" fmla="*/ 41 w 112"/>
                <a:gd name="T53" fmla="*/ 52 h 111"/>
                <a:gd name="T54" fmla="*/ 45 w 112"/>
                <a:gd name="T55" fmla="*/ 49 h 111"/>
                <a:gd name="T56" fmla="*/ 49 w 112"/>
                <a:gd name="T57" fmla="*/ 45 h 111"/>
                <a:gd name="T58" fmla="*/ 52 w 112"/>
                <a:gd name="T59" fmla="*/ 41 h 111"/>
                <a:gd name="T60" fmla="*/ 54 w 112"/>
                <a:gd name="T61" fmla="*/ 36 h 111"/>
                <a:gd name="T62" fmla="*/ 55 w 112"/>
                <a:gd name="T63" fmla="*/ 31 h 1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2"/>
                <a:gd name="T97" fmla="*/ 0 h 111"/>
                <a:gd name="T98" fmla="*/ 112 w 112"/>
                <a:gd name="T99" fmla="*/ 111 h 1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2" h="111">
                  <a:moveTo>
                    <a:pt x="112" y="56"/>
                  </a:moveTo>
                  <a:lnTo>
                    <a:pt x="112" y="50"/>
                  </a:lnTo>
                  <a:lnTo>
                    <a:pt x="112" y="44"/>
                  </a:lnTo>
                  <a:lnTo>
                    <a:pt x="109" y="40"/>
                  </a:lnTo>
                  <a:lnTo>
                    <a:pt x="108" y="34"/>
                  </a:lnTo>
                  <a:lnTo>
                    <a:pt x="106" y="29"/>
                  </a:lnTo>
                  <a:lnTo>
                    <a:pt x="102" y="25"/>
                  </a:lnTo>
                  <a:lnTo>
                    <a:pt x="100" y="20"/>
                  </a:lnTo>
                  <a:lnTo>
                    <a:pt x="96" y="16"/>
                  </a:lnTo>
                  <a:lnTo>
                    <a:pt x="92" y="13"/>
                  </a:lnTo>
                  <a:lnTo>
                    <a:pt x="88" y="9"/>
                  </a:lnTo>
                  <a:lnTo>
                    <a:pt x="83" y="7"/>
                  </a:lnTo>
                  <a:lnTo>
                    <a:pt x="79" y="5"/>
                  </a:lnTo>
                  <a:lnTo>
                    <a:pt x="73" y="3"/>
                  </a:lnTo>
                  <a:lnTo>
                    <a:pt x="68" y="1"/>
                  </a:lnTo>
                  <a:lnTo>
                    <a:pt x="62" y="0"/>
                  </a:lnTo>
                  <a:lnTo>
                    <a:pt x="56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39" y="3"/>
                  </a:lnTo>
                  <a:lnTo>
                    <a:pt x="35" y="5"/>
                  </a:lnTo>
                  <a:lnTo>
                    <a:pt x="30" y="7"/>
                  </a:lnTo>
                  <a:lnTo>
                    <a:pt x="25" y="9"/>
                  </a:lnTo>
                  <a:lnTo>
                    <a:pt x="22" y="13"/>
                  </a:lnTo>
                  <a:lnTo>
                    <a:pt x="17" y="16"/>
                  </a:lnTo>
                  <a:lnTo>
                    <a:pt x="13" y="20"/>
                  </a:lnTo>
                  <a:lnTo>
                    <a:pt x="10" y="25"/>
                  </a:lnTo>
                  <a:lnTo>
                    <a:pt x="7" y="29"/>
                  </a:lnTo>
                  <a:lnTo>
                    <a:pt x="5" y="34"/>
                  </a:lnTo>
                  <a:lnTo>
                    <a:pt x="4" y="40"/>
                  </a:lnTo>
                  <a:lnTo>
                    <a:pt x="1" y="44"/>
                  </a:lnTo>
                  <a:lnTo>
                    <a:pt x="1" y="50"/>
                  </a:lnTo>
                  <a:lnTo>
                    <a:pt x="0" y="56"/>
                  </a:lnTo>
                  <a:lnTo>
                    <a:pt x="1" y="62"/>
                  </a:lnTo>
                  <a:lnTo>
                    <a:pt x="1" y="67"/>
                  </a:lnTo>
                  <a:lnTo>
                    <a:pt x="4" y="72"/>
                  </a:lnTo>
                  <a:lnTo>
                    <a:pt x="5" y="77"/>
                  </a:lnTo>
                  <a:lnTo>
                    <a:pt x="7" y="82"/>
                  </a:lnTo>
                  <a:lnTo>
                    <a:pt x="10" y="86"/>
                  </a:lnTo>
                  <a:lnTo>
                    <a:pt x="13" y="91"/>
                  </a:lnTo>
                  <a:lnTo>
                    <a:pt x="17" y="94"/>
                  </a:lnTo>
                  <a:lnTo>
                    <a:pt x="22" y="98"/>
                  </a:lnTo>
                  <a:lnTo>
                    <a:pt x="25" y="101"/>
                  </a:lnTo>
                  <a:lnTo>
                    <a:pt x="30" y="104"/>
                  </a:lnTo>
                  <a:lnTo>
                    <a:pt x="35" y="106"/>
                  </a:lnTo>
                  <a:lnTo>
                    <a:pt x="39" y="108"/>
                  </a:lnTo>
                  <a:lnTo>
                    <a:pt x="45" y="110"/>
                  </a:lnTo>
                  <a:lnTo>
                    <a:pt x="51" y="111"/>
                  </a:lnTo>
                  <a:lnTo>
                    <a:pt x="56" y="111"/>
                  </a:lnTo>
                  <a:lnTo>
                    <a:pt x="62" y="111"/>
                  </a:lnTo>
                  <a:lnTo>
                    <a:pt x="68" y="110"/>
                  </a:lnTo>
                  <a:lnTo>
                    <a:pt x="73" y="108"/>
                  </a:lnTo>
                  <a:lnTo>
                    <a:pt x="79" y="106"/>
                  </a:lnTo>
                  <a:lnTo>
                    <a:pt x="83" y="104"/>
                  </a:lnTo>
                  <a:lnTo>
                    <a:pt x="88" y="101"/>
                  </a:lnTo>
                  <a:lnTo>
                    <a:pt x="92" y="98"/>
                  </a:lnTo>
                  <a:lnTo>
                    <a:pt x="96" y="94"/>
                  </a:lnTo>
                  <a:lnTo>
                    <a:pt x="100" y="91"/>
                  </a:lnTo>
                  <a:lnTo>
                    <a:pt x="102" y="86"/>
                  </a:lnTo>
                  <a:lnTo>
                    <a:pt x="106" y="82"/>
                  </a:lnTo>
                  <a:lnTo>
                    <a:pt x="108" y="77"/>
                  </a:lnTo>
                  <a:lnTo>
                    <a:pt x="109" y="72"/>
                  </a:lnTo>
                  <a:lnTo>
                    <a:pt x="112" y="67"/>
                  </a:lnTo>
                  <a:lnTo>
                    <a:pt x="112" y="62"/>
                  </a:lnTo>
                  <a:lnTo>
                    <a:pt x="112" y="5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96" name="Freeform 74"/>
            <p:cNvSpPr>
              <a:spLocks/>
            </p:cNvSpPr>
            <p:nvPr/>
          </p:nvSpPr>
          <p:spPr bwMode="auto">
            <a:xfrm>
              <a:off x="7046913" y="3190876"/>
              <a:ext cx="88900" cy="85725"/>
            </a:xfrm>
            <a:custGeom>
              <a:avLst/>
              <a:gdLst>
                <a:gd name="T0" fmla="*/ 55 w 111"/>
                <a:gd name="T1" fmla="*/ 24 h 109"/>
                <a:gd name="T2" fmla="*/ 54 w 111"/>
                <a:gd name="T3" fmla="*/ 19 h 109"/>
                <a:gd name="T4" fmla="*/ 52 w 111"/>
                <a:gd name="T5" fmla="*/ 14 h 109"/>
                <a:gd name="T6" fmla="*/ 49 w 111"/>
                <a:gd name="T7" fmla="*/ 10 h 109"/>
                <a:gd name="T8" fmla="*/ 45 w 111"/>
                <a:gd name="T9" fmla="*/ 6 h 109"/>
                <a:gd name="T10" fmla="*/ 41 w 111"/>
                <a:gd name="T11" fmla="*/ 3 h 109"/>
                <a:gd name="T12" fmla="*/ 36 w 111"/>
                <a:gd name="T13" fmla="*/ 1 h 109"/>
                <a:gd name="T14" fmla="*/ 30 w 111"/>
                <a:gd name="T15" fmla="*/ 0 h 109"/>
                <a:gd name="T16" fmla="*/ 25 w 111"/>
                <a:gd name="T17" fmla="*/ 0 h 109"/>
                <a:gd name="T18" fmla="*/ 20 w 111"/>
                <a:gd name="T19" fmla="*/ 1 h 109"/>
                <a:gd name="T20" fmla="*/ 14 w 111"/>
                <a:gd name="T21" fmla="*/ 3 h 109"/>
                <a:gd name="T22" fmla="*/ 10 w 111"/>
                <a:gd name="T23" fmla="*/ 6 h 109"/>
                <a:gd name="T24" fmla="*/ 6 w 111"/>
                <a:gd name="T25" fmla="*/ 10 h 109"/>
                <a:gd name="T26" fmla="*/ 3 w 111"/>
                <a:gd name="T27" fmla="*/ 14 h 109"/>
                <a:gd name="T28" fmla="*/ 1 w 111"/>
                <a:gd name="T29" fmla="*/ 19 h 109"/>
                <a:gd name="T30" fmla="*/ 0 w 111"/>
                <a:gd name="T31" fmla="*/ 24 h 109"/>
                <a:gd name="T32" fmla="*/ 0 w 111"/>
                <a:gd name="T33" fmla="*/ 30 h 109"/>
                <a:gd name="T34" fmla="*/ 1 w 111"/>
                <a:gd name="T35" fmla="*/ 35 h 109"/>
                <a:gd name="T36" fmla="*/ 3 w 111"/>
                <a:gd name="T37" fmla="*/ 40 h 109"/>
                <a:gd name="T38" fmla="*/ 6 w 111"/>
                <a:gd name="T39" fmla="*/ 45 h 109"/>
                <a:gd name="T40" fmla="*/ 10 w 111"/>
                <a:gd name="T41" fmla="*/ 48 h 109"/>
                <a:gd name="T42" fmla="*/ 14 w 111"/>
                <a:gd name="T43" fmla="*/ 51 h 109"/>
                <a:gd name="T44" fmla="*/ 20 w 111"/>
                <a:gd name="T45" fmla="*/ 53 h 109"/>
                <a:gd name="T46" fmla="*/ 25 w 111"/>
                <a:gd name="T47" fmla="*/ 54 h 109"/>
                <a:gd name="T48" fmla="*/ 30 w 111"/>
                <a:gd name="T49" fmla="*/ 54 h 109"/>
                <a:gd name="T50" fmla="*/ 36 w 111"/>
                <a:gd name="T51" fmla="*/ 53 h 109"/>
                <a:gd name="T52" fmla="*/ 41 w 111"/>
                <a:gd name="T53" fmla="*/ 51 h 109"/>
                <a:gd name="T54" fmla="*/ 45 w 111"/>
                <a:gd name="T55" fmla="*/ 48 h 109"/>
                <a:gd name="T56" fmla="*/ 49 w 111"/>
                <a:gd name="T57" fmla="*/ 45 h 109"/>
                <a:gd name="T58" fmla="*/ 52 w 111"/>
                <a:gd name="T59" fmla="*/ 40 h 109"/>
                <a:gd name="T60" fmla="*/ 54 w 111"/>
                <a:gd name="T61" fmla="*/ 35 h 109"/>
                <a:gd name="T62" fmla="*/ 55 w 111"/>
                <a:gd name="T63" fmla="*/ 30 h 1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1"/>
                <a:gd name="T97" fmla="*/ 0 h 109"/>
                <a:gd name="T98" fmla="*/ 111 w 111"/>
                <a:gd name="T99" fmla="*/ 109 h 1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1" h="109">
                  <a:moveTo>
                    <a:pt x="111" y="55"/>
                  </a:moveTo>
                  <a:lnTo>
                    <a:pt x="110" y="49"/>
                  </a:lnTo>
                  <a:lnTo>
                    <a:pt x="110" y="43"/>
                  </a:lnTo>
                  <a:lnTo>
                    <a:pt x="108" y="38"/>
                  </a:lnTo>
                  <a:lnTo>
                    <a:pt x="107" y="34"/>
                  </a:lnTo>
                  <a:lnTo>
                    <a:pt x="104" y="28"/>
                  </a:lnTo>
                  <a:lnTo>
                    <a:pt x="102" y="24"/>
                  </a:lnTo>
                  <a:lnTo>
                    <a:pt x="98" y="20"/>
                  </a:lnTo>
                  <a:lnTo>
                    <a:pt x="95" y="16"/>
                  </a:lnTo>
                  <a:lnTo>
                    <a:pt x="90" y="13"/>
                  </a:lnTo>
                  <a:lnTo>
                    <a:pt x="86" y="9"/>
                  </a:lnTo>
                  <a:lnTo>
                    <a:pt x="82" y="7"/>
                  </a:lnTo>
                  <a:lnTo>
                    <a:pt x="77" y="5"/>
                  </a:lnTo>
                  <a:lnTo>
                    <a:pt x="72" y="2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0" y="0"/>
                  </a:lnTo>
                  <a:lnTo>
                    <a:pt x="44" y="1"/>
                  </a:lnTo>
                  <a:lnTo>
                    <a:pt x="39" y="2"/>
                  </a:lnTo>
                  <a:lnTo>
                    <a:pt x="33" y="5"/>
                  </a:lnTo>
                  <a:lnTo>
                    <a:pt x="28" y="7"/>
                  </a:lnTo>
                  <a:lnTo>
                    <a:pt x="24" y="9"/>
                  </a:lnTo>
                  <a:lnTo>
                    <a:pt x="20" y="13"/>
                  </a:lnTo>
                  <a:lnTo>
                    <a:pt x="15" y="16"/>
                  </a:lnTo>
                  <a:lnTo>
                    <a:pt x="12" y="20"/>
                  </a:lnTo>
                  <a:lnTo>
                    <a:pt x="9" y="24"/>
                  </a:lnTo>
                  <a:lnTo>
                    <a:pt x="6" y="28"/>
                  </a:lnTo>
                  <a:lnTo>
                    <a:pt x="3" y="34"/>
                  </a:lnTo>
                  <a:lnTo>
                    <a:pt x="2" y="38"/>
                  </a:lnTo>
                  <a:lnTo>
                    <a:pt x="1" y="43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65"/>
                  </a:lnTo>
                  <a:lnTo>
                    <a:pt x="2" y="71"/>
                  </a:lnTo>
                  <a:lnTo>
                    <a:pt x="3" y="76"/>
                  </a:lnTo>
                  <a:lnTo>
                    <a:pt x="6" y="80"/>
                  </a:lnTo>
                  <a:lnTo>
                    <a:pt x="9" y="85"/>
                  </a:lnTo>
                  <a:lnTo>
                    <a:pt x="12" y="90"/>
                  </a:lnTo>
                  <a:lnTo>
                    <a:pt x="15" y="93"/>
                  </a:lnTo>
                  <a:lnTo>
                    <a:pt x="20" y="97"/>
                  </a:lnTo>
                  <a:lnTo>
                    <a:pt x="24" y="100"/>
                  </a:lnTo>
                  <a:lnTo>
                    <a:pt x="28" y="102"/>
                  </a:lnTo>
                  <a:lnTo>
                    <a:pt x="33" y="105"/>
                  </a:lnTo>
                  <a:lnTo>
                    <a:pt x="39" y="107"/>
                  </a:lnTo>
                  <a:lnTo>
                    <a:pt x="44" y="108"/>
                  </a:lnTo>
                  <a:lnTo>
                    <a:pt x="50" y="109"/>
                  </a:lnTo>
                  <a:lnTo>
                    <a:pt x="56" y="109"/>
                  </a:lnTo>
                  <a:lnTo>
                    <a:pt x="60" y="109"/>
                  </a:lnTo>
                  <a:lnTo>
                    <a:pt x="66" y="108"/>
                  </a:lnTo>
                  <a:lnTo>
                    <a:pt x="72" y="107"/>
                  </a:lnTo>
                  <a:lnTo>
                    <a:pt x="77" y="105"/>
                  </a:lnTo>
                  <a:lnTo>
                    <a:pt x="82" y="102"/>
                  </a:lnTo>
                  <a:lnTo>
                    <a:pt x="86" y="100"/>
                  </a:lnTo>
                  <a:lnTo>
                    <a:pt x="90" y="97"/>
                  </a:lnTo>
                  <a:lnTo>
                    <a:pt x="95" y="93"/>
                  </a:lnTo>
                  <a:lnTo>
                    <a:pt x="98" y="90"/>
                  </a:lnTo>
                  <a:lnTo>
                    <a:pt x="102" y="85"/>
                  </a:lnTo>
                  <a:lnTo>
                    <a:pt x="104" y="80"/>
                  </a:lnTo>
                  <a:lnTo>
                    <a:pt x="107" y="76"/>
                  </a:lnTo>
                  <a:lnTo>
                    <a:pt x="108" y="71"/>
                  </a:lnTo>
                  <a:lnTo>
                    <a:pt x="110" y="65"/>
                  </a:lnTo>
                  <a:lnTo>
                    <a:pt x="110" y="61"/>
                  </a:lnTo>
                  <a:lnTo>
                    <a:pt x="111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97" name="Freeform 75"/>
            <p:cNvSpPr>
              <a:spLocks/>
            </p:cNvSpPr>
            <p:nvPr/>
          </p:nvSpPr>
          <p:spPr bwMode="auto">
            <a:xfrm>
              <a:off x="7046913" y="3190876"/>
              <a:ext cx="88900" cy="85725"/>
            </a:xfrm>
            <a:custGeom>
              <a:avLst/>
              <a:gdLst>
                <a:gd name="T0" fmla="*/ 55 w 111"/>
                <a:gd name="T1" fmla="*/ 24 h 109"/>
                <a:gd name="T2" fmla="*/ 54 w 111"/>
                <a:gd name="T3" fmla="*/ 19 h 109"/>
                <a:gd name="T4" fmla="*/ 52 w 111"/>
                <a:gd name="T5" fmla="*/ 14 h 109"/>
                <a:gd name="T6" fmla="*/ 49 w 111"/>
                <a:gd name="T7" fmla="*/ 10 h 109"/>
                <a:gd name="T8" fmla="*/ 45 w 111"/>
                <a:gd name="T9" fmla="*/ 6 h 109"/>
                <a:gd name="T10" fmla="*/ 41 w 111"/>
                <a:gd name="T11" fmla="*/ 3 h 109"/>
                <a:gd name="T12" fmla="*/ 36 w 111"/>
                <a:gd name="T13" fmla="*/ 1 h 109"/>
                <a:gd name="T14" fmla="*/ 30 w 111"/>
                <a:gd name="T15" fmla="*/ 0 h 109"/>
                <a:gd name="T16" fmla="*/ 25 w 111"/>
                <a:gd name="T17" fmla="*/ 0 h 109"/>
                <a:gd name="T18" fmla="*/ 20 w 111"/>
                <a:gd name="T19" fmla="*/ 1 h 109"/>
                <a:gd name="T20" fmla="*/ 14 w 111"/>
                <a:gd name="T21" fmla="*/ 3 h 109"/>
                <a:gd name="T22" fmla="*/ 10 w 111"/>
                <a:gd name="T23" fmla="*/ 6 h 109"/>
                <a:gd name="T24" fmla="*/ 6 w 111"/>
                <a:gd name="T25" fmla="*/ 10 h 109"/>
                <a:gd name="T26" fmla="*/ 3 w 111"/>
                <a:gd name="T27" fmla="*/ 14 h 109"/>
                <a:gd name="T28" fmla="*/ 1 w 111"/>
                <a:gd name="T29" fmla="*/ 19 h 109"/>
                <a:gd name="T30" fmla="*/ 0 w 111"/>
                <a:gd name="T31" fmla="*/ 24 h 109"/>
                <a:gd name="T32" fmla="*/ 0 w 111"/>
                <a:gd name="T33" fmla="*/ 30 h 109"/>
                <a:gd name="T34" fmla="*/ 1 w 111"/>
                <a:gd name="T35" fmla="*/ 35 h 109"/>
                <a:gd name="T36" fmla="*/ 3 w 111"/>
                <a:gd name="T37" fmla="*/ 40 h 109"/>
                <a:gd name="T38" fmla="*/ 6 w 111"/>
                <a:gd name="T39" fmla="*/ 45 h 109"/>
                <a:gd name="T40" fmla="*/ 10 w 111"/>
                <a:gd name="T41" fmla="*/ 48 h 109"/>
                <a:gd name="T42" fmla="*/ 14 w 111"/>
                <a:gd name="T43" fmla="*/ 51 h 109"/>
                <a:gd name="T44" fmla="*/ 20 w 111"/>
                <a:gd name="T45" fmla="*/ 53 h 109"/>
                <a:gd name="T46" fmla="*/ 25 w 111"/>
                <a:gd name="T47" fmla="*/ 54 h 109"/>
                <a:gd name="T48" fmla="*/ 30 w 111"/>
                <a:gd name="T49" fmla="*/ 54 h 109"/>
                <a:gd name="T50" fmla="*/ 36 w 111"/>
                <a:gd name="T51" fmla="*/ 53 h 109"/>
                <a:gd name="T52" fmla="*/ 41 w 111"/>
                <a:gd name="T53" fmla="*/ 51 h 109"/>
                <a:gd name="T54" fmla="*/ 45 w 111"/>
                <a:gd name="T55" fmla="*/ 48 h 109"/>
                <a:gd name="T56" fmla="*/ 49 w 111"/>
                <a:gd name="T57" fmla="*/ 45 h 109"/>
                <a:gd name="T58" fmla="*/ 52 w 111"/>
                <a:gd name="T59" fmla="*/ 40 h 109"/>
                <a:gd name="T60" fmla="*/ 54 w 111"/>
                <a:gd name="T61" fmla="*/ 35 h 109"/>
                <a:gd name="T62" fmla="*/ 55 w 111"/>
                <a:gd name="T63" fmla="*/ 30 h 1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1"/>
                <a:gd name="T97" fmla="*/ 0 h 109"/>
                <a:gd name="T98" fmla="*/ 111 w 111"/>
                <a:gd name="T99" fmla="*/ 109 h 1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1" h="109">
                  <a:moveTo>
                    <a:pt x="111" y="55"/>
                  </a:moveTo>
                  <a:lnTo>
                    <a:pt x="110" y="49"/>
                  </a:lnTo>
                  <a:lnTo>
                    <a:pt x="110" y="43"/>
                  </a:lnTo>
                  <a:lnTo>
                    <a:pt x="108" y="38"/>
                  </a:lnTo>
                  <a:lnTo>
                    <a:pt x="107" y="34"/>
                  </a:lnTo>
                  <a:lnTo>
                    <a:pt x="104" y="28"/>
                  </a:lnTo>
                  <a:lnTo>
                    <a:pt x="102" y="24"/>
                  </a:lnTo>
                  <a:lnTo>
                    <a:pt x="98" y="20"/>
                  </a:lnTo>
                  <a:lnTo>
                    <a:pt x="95" y="16"/>
                  </a:lnTo>
                  <a:lnTo>
                    <a:pt x="90" y="13"/>
                  </a:lnTo>
                  <a:lnTo>
                    <a:pt x="86" y="9"/>
                  </a:lnTo>
                  <a:lnTo>
                    <a:pt x="82" y="7"/>
                  </a:lnTo>
                  <a:lnTo>
                    <a:pt x="77" y="5"/>
                  </a:lnTo>
                  <a:lnTo>
                    <a:pt x="72" y="2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0" y="0"/>
                  </a:lnTo>
                  <a:lnTo>
                    <a:pt x="44" y="1"/>
                  </a:lnTo>
                  <a:lnTo>
                    <a:pt x="39" y="2"/>
                  </a:lnTo>
                  <a:lnTo>
                    <a:pt x="33" y="5"/>
                  </a:lnTo>
                  <a:lnTo>
                    <a:pt x="28" y="7"/>
                  </a:lnTo>
                  <a:lnTo>
                    <a:pt x="24" y="9"/>
                  </a:lnTo>
                  <a:lnTo>
                    <a:pt x="20" y="13"/>
                  </a:lnTo>
                  <a:lnTo>
                    <a:pt x="15" y="16"/>
                  </a:lnTo>
                  <a:lnTo>
                    <a:pt x="12" y="20"/>
                  </a:lnTo>
                  <a:lnTo>
                    <a:pt x="9" y="24"/>
                  </a:lnTo>
                  <a:lnTo>
                    <a:pt x="6" y="28"/>
                  </a:lnTo>
                  <a:lnTo>
                    <a:pt x="3" y="34"/>
                  </a:lnTo>
                  <a:lnTo>
                    <a:pt x="2" y="38"/>
                  </a:lnTo>
                  <a:lnTo>
                    <a:pt x="1" y="43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65"/>
                  </a:lnTo>
                  <a:lnTo>
                    <a:pt x="2" y="71"/>
                  </a:lnTo>
                  <a:lnTo>
                    <a:pt x="3" y="76"/>
                  </a:lnTo>
                  <a:lnTo>
                    <a:pt x="6" y="80"/>
                  </a:lnTo>
                  <a:lnTo>
                    <a:pt x="9" y="85"/>
                  </a:lnTo>
                  <a:lnTo>
                    <a:pt x="12" y="90"/>
                  </a:lnTo>
                  <a:lnTo>
                    <a:pt x="15" y="93"/>
                  </a:lnTo>
                  <a:lnTo>
                    <a:pt x="20" y="97"/>
                  </a:lnTo>
                  <a:lnTo>
                    <a:pt x="24" y="100"/>
                  </a:lnTo>
                  <a:lnTo>
                    <a:pt x="28" y="102"/>
                  </a:lnTo>
                  <a:lnTo>
                    <a:pt x="33" y="105"/>
                  </a:lnTo>
                  <a:lnTo>
                    <a:pt x="39" y="107"/>
                  </a:lnTo>
                  <a:lnTo>
                    <a:pt x="44" y="108"/>
                  </a:lnTo>
                  <a:lnTo>
                    <a:pt x="50" y="109"/>
                  </a:lnTo>
                  <a:lnTo>
                    <a:pt x="56" y="109"/>
                  </a:lnTo>
                  <a:lnTo>
                    <a:pt x="60" y="109"/>
                  </a:lnTo>
                  <a:lnTo>
                    <a:pt x="66" y="108"/>
                  </a:lnTo>
                  <a:lnTo>
                    <a:pt x="72" y="107"/>
                  </a:lnTo>
                  <a:lnTo>
                    <a:pt x="77" y="105"/>
                  </a:lnTo>
                  <a:lnTo>
                    <a:pt x="82" y="102"/>
                  </a:lnTo>
                  <a:lnTo>
                    <a:pt x="86" y="100"/>
                  </a:lnTo>
                  <a:lnTo>
                    <a:pt x="90" y="97"/>
                  </a:lnTo>
                  <a:lnTo>
                    <a:pt x="95" y="93"/>
                  </a:lnTo>
                  <a:lnTo>
                    <a:pt x="98" y="90"/>
                  </a:lnTo>
                  <a:lnTo>
                    <a:pt x="102" y="85"/>
                  </a:lnTo>
                  <a:lnTo>
                    <a:pt x="104" y="80"/>
                  </a:lnTo>
                  <a:lnTo>
                    <a:pt x="107" y="76"/>
                  </a:lnTo>
                  <a:lnTo>
                    <a:pt x="108" y="71"/>
                  </a:lnTo>
                  <a:lnTo>
                    <a:pt x="110" y="65"/>
                  </a:lnTo>
                  <a:lnTo>
                    <a:pt x="110" y="61"/>
                  </a:lnTo>
                  <a:lnTo>
                    <a:pt x="111" y="5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98" name="Freeform 76"/>
            <p:cNvSpPr>
              <a:spLocks/>
            </p:cNvSpPr>
            <p:nvPr/>
          </p:nvSpPr>
          <p:spPr bwMode="auto">
            <a:xfrm>
              <a:off x="7413626" y="3190876"/>
              <a:ext cx="88900" cy="85725"/>
            </a:xfrm>
            <a:custGeom>
              <a:avLst/>
              <a:gdLst>
                <a:gd name="T0" fmla="*/ 56 w 112"/>
                <a:gd name="T1" fmla="*/ 24 h 109"/>
                <a:gd name="T2" fmla="*/ 55 w 112"/>
                <a:gd name="T3" fmla="*/ 19 h 109"/>
                <a:gd name="T4" fmla="*/ 53 w 112"/>
                <a:gd name="T5" fmla="*/ 14 h 109"/>
                <a:gd name="T6" fmla="*/ 50 w 112"/>
                <a:gd name="T7" fmla="*/ 10 h 109"/>
                <a:gd name="T8" fmla="*/ 46 w 112"/>
                <a:gd name="T9" fmla="*/ 6 h 109"/>
                <a:gd name="T10" fmla="*/ 42 w 112"/>
                <a:gd name="T11" fmla="*/ 3 h 109"/>
                <a:gd name="T12" fmla="*/ 37 w 112"/>
                <a:gd name="T13" fmla="*/ 1 h 109"/>
                <a:gd name="T14" fmla="*/ 30 w 112"/>
                <a:gd name="T15" fmla="*/ 0 h 109"/>
                <a:gd name="T16" fmla="*/ 26 w 112"/>
                <a:gd name="T17" fmla="*/ 0 h 109"/>
                <a:gd name="T18" fmla="*/ 20 w 112"/>
                <a:gd name="T19" fmla="*/ 1 h 109"/>
                <a:gd name="T20" fmla="*/ 14 w 112"/>
                <a:gd name="T21" fmla="*/ 3 h 109"/>
                <a:gd name="T22" fmla="*/ 10 w 112"/>
                <a:gd name="T23" fmla="*/ 6 h 109"/>
                <a:gd name="T24" fmla="*/ 7 w 112"/>
                <a:gd name="T25" fmla="*/ 10 h 109"/>
                <a:gd name="T26" fmla="*/ 3 w 112"/>
                <a:gd name="T27" fmla="*/ 14 h 109"/>
                <a:gd name="T28" fmla="*/ 1 w 112"/>
                <a:gd name="T29" fmla="*/ 19 h 109"/>
                <a:gd name="T30" fmla="*/ 0 w 112"/>
                <a:gd name="T31" fmla="*/ 24 h 109"/>
                <a:gd name="T32" fmla="*/ 0 w 112"/>
                <a:gd name="T33" fmla="*/ 30 h 109"/>
                <a:gd name="T34" fmla="*/ 1 w 112"/>
                <a:gd name="T35" fmla="*/ 35 h 109"/>
                <a:gd name="T36" fmla="*/ 3 w 112"/>
                <a:gd name="T37" fmla="*/ 40 h 109"/>
                <a:gd name="T38" fmla="*/ 7 w 112"/>
                <a:gd name="T39" fmla="*/ 45 h 109"/>
                <a:gd name="T40" fmla="*/ 10 w 112"/>
                <a:gd name="T41" fmla="*/ 48 h 109"/>
                <a:gd name="T42" fmla="*/ 14 w 112"/>
                <a:gd name="T43" fmla="*/ 51 h 109"/>
                <a:gd name="T44" fmla="*/ 20 w 112"/>
                <a:gd name="T45" fmla="*/ 53 h 109"/>
                <a:gd name="T46" fmla="*/ 26 w 112"/>
                <a:gd name="T47" fmla="*/ 54 h 109"/>
                <a:gd name="T48" fmla="*/ 30 w 112"/>
                <a:gd name="T49" fmla="*/ 54 h 109"/>
                <a:gd name="T50" fmla="*/ 37 w 112"/>
                <a:gd name="T51" fmla="*/ 53 h 109"/>
                <a:gd name="T52" fmla="*/ 42 w 112"/>
                <a:gd name="T53" fmla="*/ 51 h 109"/>
                <a:gd name="T54" fmla="*/ 46 w 112"/>
                <a:gd name="T55" fmla="*/ 48 h 109"/>
                <a:gd name="T56" fmla="*/ 50 w 112"/>
                <a:gd name="T57" fmla="*/ 45 h 109"/>
                <a:gd name="T58" fmla="*/ 53 w 112"/>
                <a:gd name="T59" fmla="*/ 40 h 109"/>
                <a:gd name="T60" fmla="*/ 55 w 112"/>
                <a:gd name="T61" fmla="*/ 35 h 109"/>
                <a:gd name="T62" fmla="*/ 56 w 112"/>
                <a:gd name="T63" fmla="*/ 30 h 1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2"/>
                <a:gd name="T97" fmla="*/ 0 h 109"/>
                <a:gd name="T98" fmla="*/ 112 w 112"/>
                <a:gd name="T99" fmla="*/ 109 h 1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2" h="109">
                  <a:moveTo>
                    <a:pt x="112" y="55"/>
                  </a:moveTo>
                  <a:lnTo>
                    <a:pt x="111" y="49"/>
                  </a:lnTo>
                  <a:lnTo>
                    <a:pt x="111" y="43"/>
                  </a:lnTo>
                  <a:lnTo>
                    <a:pt x="109" y="38"/>
                  </a:lnTo>
                  <a:lnTo>
                    <a:pt x="108" y="34"/>
                  </a:lnTo>
                  <a:lnTo>
                    <a:pt x="105" y="28"/>
                  </a:lnTo>
                  <a:lnTo>
                    <a:pt x="103" y="24"/>
                  </a:lnTo>
                  <a:lnTo>
                    <a:pt x="99" y="20"/>
                  </a:lnTo>
                  <a:lnTo>
                    <a:pt x="96" y="16"/>
                  </a:lnTo>
                  <a:lnTo>
                    <a:pt x="91" y="13"/>
                  </a:lnTo>
                  <a:lnTo>
                    <a:pt x="87" y="9"/>
                  </a:lnTo>
                  <a:lnTo>
                    <a:pt x="83" y="7"/>
                  </a:lnTo>
                  <a:lnTo>
                    <a:pt x="78" y="5"/>
                  </a:lnTo>
                  <a:lnTo>
                    <a:pt x="73" y="2"/>
                  </a:lnTo>
                  <a:lnTo>
                    <a:pt x="67" y="1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39" y="2"/>
                  </a:lnTo>
                  <a:lnTo>
                    <a:pt x="34" y="5"/>
                  </a:lnTo>
                  <a:lnTo>
                    <a:pt x="29" y="7"/>
                  </a:lnTo>
                  <a:lnTo>
                    <a:pt x="24" y="9"/>
                  </a:lnTo>
                  <a:lnTo>
                    <a:pt x="20" y="13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9" y="24"/>
                  </a:lnTo>
                  <a:lnTo>
                    <a:pt x="5" y="28"/>
                  </a:lnTo>
                  <a:lnTo>
                    <a:pt x="3" y="34"/>
                  </a:lnTo>
                  <a:lnTo>
                    <a:pt x="2" y="38"/>
                  </a:lnTo>
                  <a:lnTo>
                    <a:pt x="1" y="43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65"/>
                  </a:lnTo>
                  <a:lnTo>
                    <a:pt x="2" y="71"/>
                  </a:lnTo>
                  <a:lnTo>
                    <a:pt x="3" y="76"/>
                  </a:lnTo>
                  <a:lnTo>
                    <a:pt x="5" y="80"/>
                  </a:lnTo>
                  <a:lnTo>
                    <a:pt x="9" y="85"/>
                  </a:lnTo>
                  <a:lnTo>
                    <a:pt x="13" y="90"/>
                  </a:lnTo>
                  <a:lnTo>
                    <a:pt x="16" y="93"/>
                  </a:lnTo>
                  <a:lnTo>
                    <a:pt x="20" y="97"/>
                  </a:lnTo>
                  <a:lnTo>
                    <a:pt x="24" y="100"/>
                  </a:lnTo>
                  <a:lnTo>
                    <a:pt x="29" y="102"/>
                  </a:lnTo>
                  <a:lnTo>
                    <a:pt x="34" y="105"/>
                  </a:lnTo>
                  <a:lnTo>
                    <a:pt x="39" y="107"/>
                  </a:lnTo>
                  <a:lnTo>
                    <a:pt x="45" y="108"/>
                  </a:lnTo>
                  <a:lnTo>
                    <a:pt x="51" y="109"/>
                  </a:lnTo>
                  <a:lnTo>
                    <a:pt x="57" y="109"/>
                  </a:lnTo>
                  <a:lnTo>
                    <a:pt x="61" y="109"/>
                  </a:lnTo>
                  <a:lnTo>
                    <a:pt x="67" y="108"/>
                  </a:lnTo>
                  <a:lnTo>
                    <a:pt x="73" y="107"/>
                  </a:lnTo>
                  <a:lnTo>
                    <a:pt x="78" y="105"/>
                  </a:lnTo>
                  <a:lnTo>
                    <a:pt x="83" y="102"/>
                  </a:lnTo>
                  <a:lnTo>
                    <a:pt x="87" y="100"/>
                  </a:lnTo>
                  <a:lnTo>
                    <a:pt x="91" y="97"/>
                  </a:lnTo>
                  <a:lnTo>
                    <a:pt x="96" y="93"/>
                  </a:lnTo>
                  <a:lnTo>
                    <a:pt x="99" y="90"/>
                  </a:lnTo>
                  <a:lnTo>
                    <a:pt x="103" y="85"/>
                  </a:lnTo>
                  <a:lnTo>
                    <a:pt x="105" y="80"/>
                  </a:lnTo>
                  <a:lnTo>
                    <a:pt x="108" y="76"/>
                  </a:lnTo>
                  <a:lnTo>
                    <a:pt x="109" y="71"/>
                  </a:lnTo>
                  <a:lnTo>
                    <a:pt x="111" y="65"/>
                  </a:lnTo>
                  <a:lnTo>
                    <a:pt x="111" y="61"/>
                  </a:lnTo>
                  <a:lnTo>
                    <a:pt x="112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99" name="Freeform 77"/>
            <p:cNvSpPr>
              <a:spLocks/>
            </p:cNvSpPr>
            <p:nvPr/>
          </p:nvSpPr>
          <p:spPr bwMode="auto">
            <a:xfrm>
              <a:off x="7413626" y="3190876"/>
              <a:ext cx="88900" cy="85725"/>
            </a:xfrm>
            <a:custGeom>
              <a:avLst/>
              <a:gdLst>
                <a:gd name="T0" fmla="*/ 56 w 112"/>
                <a:gd name="T1" fmla="*/ 24 h 109"/>
                <a:gd name="T2" fmla="*/ 55 w 112"/>
                <a:gd name="T3" fmla="*/ 19 h 109"/>
                <a:gd name="T4" fmla="*/ 53 w 112"/>
                <a:gd name="T5" fmla="*/ 14 h 109"/>
                <a:gd name="T6" fmla="*/ 50 w 112"/>
                <a:gd name="T7" fmla="*/ 10 h 109"/>
                <a:gd name="T8" fmla="*/ 46 w 112"/>
                <a:gd name="T9" fmla="*/ 6 h 109"/>
                <a:gd name="T10" fmla="*/ 42 w 112"/>
                <a:gd name="T11" fmla="*/ 3 h 109"/>
                <a:gd name="T12" fmla="*/ 37 w 112"/>
                <a:gd name="T13" fmla="*/ 1 h 109"/>
                <a:gd name="T14" fmla="*/ 30 w 112"/>
                <a:gd name="T15" fmla="*/ 0 h 109"/>
                <a:gd name="T16" fmla="*/ 26 w 112"/>
                <a:gd name="T17" fmla="*/ 0 h 109"/>
                <a:gd name="T18" fmla="*/ 20 w 112"/>
                <a:gd name="T19" fmla="*/ 1 h 109"/>
                <a:gd name="T20" fmla="*/ 14 w 112"/>
                <a:gd name="T21" fmla="*/ 3 h 109"/>
                <a:gd name="T22" fmla="*/ 10 w 112"/>
                <a:gd name="T23" fmla="*/ 6 h 109"/>
                <a:gd name="T24" fmla="*/ 7 w 112"/>
                <a:gd name="T25" fmla="*/ 10 h 109"/>
                <a:gd name="T26" fmla="*/ 3 w 112"/>
                <a:gd name="T27" fmla="*/ 14 h 109"/>
                <a:gd name="T28" fmla="*/ 1 w 112"/>
                <a:gd name="T29" fmla="*/ 19 h 109"/>
                <a:gd name="T30" fmla="*/ 0 w 112"/>
                <a:gd name="T31" fmla="*/ 24 h 109"/>
                <a:gd name="T32" fmla="*/ 0 w 112"/>
                <a:gd name="T33" fmla="*/ 30 h 109"/>
                <a:gd name="T34" fmla="*/ 1 w 112"/>
                <a:gd name="T35" fmla="*/ 35 h 109"/>
                <a:gd name="T36" fmla="*/ 3 w 112"/>
                <a:gd name="T37" fmla="*/ 40 h 109"/>
                <a:gd name="T38" fmla="*/ 7 w 112"/>
                <a:gd name="T39" fmla="*/ 45 h 109"/>
                <a:gd name="T40" fmla="*/ 10 w 112"/>
                <a:gd name="T41" fmla="*/ 48 h 109"/>
                <a:gd name="T42" fmla="*/ 14 w 112"/>
                <a:gd name="T43" fmla="*/ 51 h 109"/>
                <a:gd name="T44" fmla="*/ 20 w 112"/>
                <a:gd name="T45" fmla="*/ 53 h 109"/>
                <a:gd name="T46" fmla="*/ 26 w 112"/>
                <a:gd name="T47" fmla="*/ 54 h 109"/>
                <a:gd name="T48" fmla="*/ 30 w 112"/>
                <a:gd name="T49" fmla="*/ 54 h 109"/>
                <a:gd name="T50" fmla="*/ 37 w 112"/>
                <a:gd name="T51" fmla="*/ 53 h 109"/>
                <a:gd name="T52" fmla="*/ 42 w 112"/>
                <a:gd name="T53" fmla="*/ 51 h 109"/>
                <a:gd name="T54" fmla="*/ 46 w 112"/>
                <a:gd name="T55" fmla="*/ 48 h 109"/>
                <a:gd name="T56" fmla="*/ 50 w 112"/>
                <a:gd name="T57" fmla="*/ 45 h 109"/>
                <a:gd name="T58" fmla="*/ 53 w 112"/>
                <a:gd name="T59" fmla="*/ 40 h 109"/>
                <a:gd name="T60" fmla="*/ 55 w 112"/>
                <a:gd name="T61" fmla="*/ 35 h 109"/>
                <a:gd name="T62" fmla="*/ 56 w 112"/>
                <a:gd name="T63" fmla="*/ 30 h 1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2"/>
                <a:gd name="T97" fmla="*/ 0 h 109"/>
                <a:gd name="T98" fmla="*/ 112 w 112"/>
                <a:gd name="T99" fmla="*/ 109 h 1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2" h="109">
                  <a:moveTo>
                    <a:pt x="112" y="55"/>
                  </a:moveTo>
                  <a:lnTo>
                    <a:pt x="111" y="49"/>
                  </a:lnTo>
                  <a:lnTo>
                    <a:pt x="111" y="43"/>
                  </a:lnTo>
                  <a:lnTo>
                    <a:pt x="109" y="38"/>
                  </a:lnTo>
                  <a:lnTo>
                    <a:pt x="108" y="34"/>
                  </a:lnTo>
                  <a:lnTo>
                    <a:pt x="105" y="28"/>
                  </a:lnTo>
                  <a:lnTo>
                    <a:pt x="103" y="24"/>
                  </a:lnTo>
                  <a:lnTo>
                    <a:pt x="99" y="20"/>
                  </a:lnTo>
                  <a:lnTo>
                    <a:pt x="96" y="16"/>
                  </a:lnTo>
                  <a:lnTo>
                    <a:pt x="91" y="13"/>
                  </a:lnTo>
                  <a:lnTo>
                    <a:pt x="87" y="9"/>
                  </a:lnTo>
                  <a:lnTo>
                    <a:pt x="83" y="7"/>
                  </a:lnTo>
                  <a:lnTo>
                    <a:pt x="78" y="5"/>
                  </a:lnTo>
                  <a:lnTo>
                    <a:pt x="73" y="2"/>
                  </a:lnTo>
                  <a:lnTo>
                    <a:pt x="67" y="1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39" y="2"/>
                  </a:lnTo>
                  <a:lnTo>
                    <a:pt x="34" y="5"/>
                  </a:lnTo>
                  <a:lnTo>
                    <a:pt x="29" y="7"/>
                  </a:lnTo>
                  <a:lnTo>
                    <a:pt x="24" y="9"/>
                  </a:lnTo>
                  <a:lnTo>
                    <a:pt x="20" y="13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9" y="24"/>
                  </a:lnTo>
                  <a:lnTo>
                    <a:pt x="5" y="28"/>
                  </a:lnTo>
                  <a:lnTo>
                    <a:pt x="3" y="34"/>
                  </a:lnTo>
                  <a:lnTo>
                    <a:pt x="2" y="38"/>
                  </a:lnTo>
                  <a:lnTo>
                    <a:pt x="1" y="43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65"/>
                  </a:lnTo>
                  <a:lnTo>
                    <a:pt x="2" y="71"/>
                  </a:lnTo>
                  <a:lnTo>
                    <a:pt x="3" y="76"/>
                  </a:lnTo>
                  <a:lnTo>
                    <a:pt x="5" y="80"/>
                  </a:lnTo>
                  <a:lnTo>
                    <a:pt x="9" y="85"/>
                  </a:lnTo>
                  <a:lnTo>
                    <a:pt x="13" y="90"/>
                  </a:lnTo>
                  <a:lnTo>
                    <a:pt x="16" y="93"/>
                  </a:lnTo>
                  <a:lnTo>
                    <a:pt x="20" y="97"/>
                  </a:lnTo>
                  <a:lnTo>
                    <a:pt x="24" y="100"/>
                  </a:lnTo>
                  <a:lnTo>
                    <a:pt x="29" y="102"/>
                  </a:lnTo>
                  <a:lnTo>
                    <a:pt x="34" y="105"/>
                  </a:lnTo>
                  <a:lnTo>
                    <a:pt x="39" y="107"/>
                  </a:lnTo>
                  <a:lnTo>
                    <a:pt x="45" y="108"/>
                  </a:lnTo>
                  <a:lnTo>
                    <a:pt x="51" y="109"/>
                  </a:lnTo>
                  <a:lnTo>
                    <a:pt x="57" y="109"/>
                  </a:lnTo>
                  <a:lnTo>
                    <a:pt x="61" y="109"/>
                  </a:lnTo>
                  <a:lnTo>
                    <a:pt x="67" y="108"/>
                  </a:lnTo>
                  <a:lnTo>
                    <a:pt x="73" y="107"/>
                  </a:lnTo>
                  <a:lnTo>
                    <a:pt x="78" y="105"/>
                  </a:lnTo>
                  <a:lnTo>
                    <a:pt x="83" y="102"/>
                  </a:lnTo>
                  <a:lnTo>
                    <a:pt x="87" y="100"/>
                  </a:lnTo>
                  <a:lnTo>
                    <a:pt x="91" y="97"/>
                  </a:lnTo>
                  <a:lnTo>
                    <a:pt x="96" y="93"/>
                  </a:lnTo>
                  <a:lnTo>
                    <a:pt x="99" y="90"/>
                  </a:lnTo>
                  <a:lnTo>
                    <a:pt x="103" y="85"/>
                  </a:lnTo>
                  <a:lnTo>
                    <a:pt x="105" y="80"/>
                  </a:lnTo>
                  <a:lnTo>
                    <a:pt x="108" y="76"/>
                  </a:lnTo>
                  <a:lnTo>
                    <a:pt x="109" y="71"/>
                  </a:lnTo>
                  <a:lnTo>
                    <a:pt x="111" y="65"/>
                  </a:lnTo>
                  <a:lnTo>
                    <a:pt x="111" y="61"/>
                  </a:lnTo>
                  <a:lnTo>
                    <a:pt x="112" y="5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00" name="Freeform 78"/>
            <p:cNvSpPr>
              <a:spLocks/>
            </p:cNvSpPr>
            <p:nvPr/>
          </p:nvSpPr>
          <p:spPr bwMode="auto">
            <a:xfrm>
              <a:off x="7935913" y="3119439"/>
              <a:ext cx="88900" cy="88900"/>
            </a:xfrm>
            <a:custGeom>
              <a:avLst/>
              <a:gdLst>
                <a:gd name="T0" fmla="*/ 56 w 113"/>
                <a:gd name="T1" fmla="*/ 24 h 110"/>
                <a:gd name="T2" fmla="*/ 55 w 113"/>
                <a:gd name="T3" fmla="*/ 19 h 110"/>
                <a:gd name="T4" fmla="*/ 53 w 113"/>
                <a:gd name="T5" fmla="*/ 14 h 110"/>
                <a:gd name="T6" fmla="*/ 50 w 113"/>
                <a:gd name="T7" fmla="*/ 10 h 110"/>
                <a:gd name="T8" fmla="*/ 46 w 113"/>
                <a:gd name="T9" fmla="*/ 6 h 110"/>
                <a:gd name="T10" fmla="*/ 42 w 113"/>
                <a:gd name="T11" fmla="*/ 4 h 110"/>
                <a:gd name="T12" fmla="*/ 37 w 113"/>
                <a:gd name="T13" fmla="*/ 1 h 110"/>
                <a:gd name="T14" fmla="*/ 31 w 113"/>
                <a:gd name="T15" fmla="*/ 0 h 110"/>
                <a:gd name="T16" fmla="*/ 25 w 113"/>
                <a:gd name="T17" fmla="*/ 0 h 110"/>
                <a:gd name="T18" fmla="*/ 19 w 113"/>
                <a:gd name="T19" fmla="*/ 1 h 110"/>
                <a:gd name="T20" fmla="*/ 15 w 113"/>
                <a:gd name="T21" fmla="*/ 4 h 110"/>
                <a:gd name="T22" fmla="*/ 11 w 113"/>
                <a:gd name="T23" fmla="*/ 6 h 110"/>
                <a:gd name="T24" fmla="*/ 6 w 113"/>
                <a:gd name="T25" fmla="*/ 10 h 110"/>
                <a:gd name="T26" fmla="*/ 3 w 113"/>
                <a:gd name="T27" fmla="*/ 14 h 110"/>
                <a:gd name="T28" fmla="*/ 2 w 113"/>
                <a:gd name="T29" fmla="*/ 19 h 110"/>
                <a:gd name="T30" fmla="*/ 0 w 113"/>
                <a:gd name="T31" fmla="*/ 24 h 110"/>
                <a:gd name="T32" fmla="*/ 0 w 113"/>
                <a:gd name="T33" fmla="*/ 31 h 110"/>
                <a:gd name="T34" fmla="*/ 2 w 113"/>
                <a:gd name="T35" fmla="*/ 36 h 110"/>
                <a:gd name="T36" fmla="*/ 3 w 113"/>
                <a:gd name="T37" fmla="*/ 41 h 110"/>
                <a:gd name="T38" fmla="*/ 6 w 113"/>
                <a:gd name="T39" fmla="*/ 46 h 110"/>
                <a:gd name="T40" fmla="*/ 11 w 113"/>
                <a:gd name="T41" fmla="*/ 49 h 110"/>
                <a:gd name="T42" fmla="*/ 15 w 113"/>
                <a:gd name="T43" fmla="*/ 52 h 110"/>
                <a:gd name="T44" fmla="*/ 19 w 113"/>
                <a:gd name="T45" fmla="*/ 55 h 110"/>
                <a:gd name="T46" fmla="*/ 25 w 113"/>
                <a:gd name="T47" fmla="*/ 56 h 110"/>
                <a:gd name="T48" fmla="*/ 31 w 113"/>
                <a:gd name="T49" fmla="*/ 56 h 110"/>
                <a:gd name="T50" fmla="*/ 37 w 113"/>
                <a:gd name="T51" fmla="*/ 55 h 110"/>
                <a:gd name="T52" fmla="*/ 42 w 113"/>
                <a:gd name="T53" fmla="*/ 52 h 110"/>
                <a:gd name="T54" fmla="*/ 46 w 113"/>
                <a:gd name="T55" fmla="*/ 49 h 110"/>
                <a:gd name="T56" fmla="*/ 50 w 113"/>
                <a:gd name="T57" fmla="*/ 46 h 110"/>
                <a:gd name="T58" fmla="*/ 53 w 113"/>
                <a:gd name="T59" fmla="*/ 41 h 110"/>
                <a:gd name="T60" fmla="*/ 55 w 113"/>
                <a:gd name="T61" fmla="*/ 36 h 110"/>
                <a:gd name="T62" fmla="*/ 56 w 113"/>
                <a:gd name="T63" fmla="*/ 31 h 1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3"/>
                <a:gd name="T97" fmla="*/ 0 h 110"/>
                <a:gd name="T98" fmla="*/ 113 w 113"/>
                <a:gd name="T99" fmla="*/ 110 h 1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3" h="110">
                  <a:moveTo>
                    <a:pt x="113" y="54"/>
                  </a:moveTo>
                  <a:lnTo>
                    <a:pt x="113" y="48"/>
                  </a:lnTo>
                  <a:lnTo>
                    <a:pt x="112" y="43"/>
                  </a:lnTo>
                  <a:lnTo>
                    <a:pt x="111" y="38"/>
                  </a:lnTo>
                  <a:lnTo>
                    <a:pt x="110" y="33"/>
                  </a:lnTo>
                  <a:lnTo>
                    <a:pt x="107" y="27"/>
                  </a:lnTo>
                  <a:lnTo>
                    <a:pt x="104" y="24"/>
                  </a:lnTo>
                  <a:lnTo>
                    <a:pt x="101" y="19"/>
                  </a:lnTo>
                  <a:lnTo>
                    <a:pt x="98" y="16"/>
                  </a:lnTo>
                  <a:lnTo>
                    <a:pt x="93" y="12"/>
                  </a:lnTo>
                  <a:lnTo>
                    <a:pt x="88" y="9"/>
                  </a:lnTo>
                  <a:lnTo>
                    <a:pt x="85" y="7"/>
                  </a:lnTo>
                  <a:lnTo>
                    <a:pt x="79" y="4"/>
                  </a:lnTo>
                  <a:lnTo>
                    <a:pt x="74" y="2"/>
                  </a:lnTo>
                  <a:lnTo>
                    <a:pt x="68" y="1"/>
                  </a:lnTo>
                  <a:lnTo>
                    <a:pt x="62" y="0"/>
                  </a:lnTo>
                  <a:lnTo>
                    <a:pt x="56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39" y="2"/>
                  </a:lnTo>
                  <a:lnTo>
                    <a:pt x="35" y="4"/>
                  </a:lnTo>
                  <a:lnTo>
                    <a:pt x="30" y="7"/>
                  </a:lnTo>
                  <a:lnTo>
                    <a:pt x="25" y="9"/>
                  </a:lnTo>
                  <a:lnTo>
                    <a:pt x="22" y="12"/>
                  </a:lnTo>
                  <a:lnTo>
                    <a:pt x="17" y="16"/>
                  </a:lnTo>
                  <a:lnTo>
                    <a:pt x="13" y="19"/>
                  </a:lnTo>
                  <a:lnTo>
                    <a:pt x="10" y="24"/>
                  </a:lnTo>
                  <a:lnTo>
                    <a:pt x="7" y="27"/>
                  </a:lnTo>
                  <a:lnTo>
                    <a:pt x="5" y="33"/>
                  </a:lnTo>
                  <a:lnTo>
                    <a:pt x="4" y="38"/>
                  </a:lnTo>
                  <a:lnTo>
                    <a:pt x="1" y="43"/>
                  </a:lnTo>
                  <a:lnTo>
                    <a:pt x="1" y="48"/>
                  </a:lnTo>
                  <a:lnTo>
                    <a:pt x="0" y="54"/>
                  </a:lnTo>
                  <a:lnTo>
                    <a:pt x="1" y="60"/>
                  </a:lnTo>
                  <a:lnTo>
                    <a:pt x="1" y="66"/>
                  </a:lnTo>
                  <a:lnTo>
                    <a:pt x="4" y="71"/>
                  </a:lnTo>
                  <a:lnTo>
                    <a:pt x="5" y="76"/>
                  </a:lnTo>
                  <a:lnTo>
                    <a:pt x="7" y="81"/>
                  </a:lnTo>
                  <a:lnTo>
                    <a:pt x="10" y="86"/>
                  </a:lnTo>
                  <a:lnTo>
                    <a:pt x="13" y="90"/>
                  </a:lnTo>
                  <a:lnTo>
                    <a:pt x="17" y="94"/>
                  </a:lnTo>
                  <a:lnTo>
                    <a:pt x="22" y="97"/>
                  </a:lnTo>
                  <a:lnTo>
                    <a:pt x="25" y="101"/>
                  </a:lnTo>
                  <a:lnTo>
                    <a:pt x="30" y="103"/>
                  </a:lnTo>
                  <a:lnTo>
                    <a:pt x="35" y="105"/>
                  </a:lnTo>
                  <a:lnTo>
                    <a:pt x="39" y="108"/>
                  </a:lnTo>
                  <a:lnTo>
                    <a:pt x="45" y="109"/>
                  </a:lnTo>
                  <a:lnTo>
                    <a:pt x="51" y="110"/>
                  </a:lnTo>
                  <a:lnTo>
                    <a:pt x="56" y="110"/>
                  </a:lnTo>
                  <a:lnTo>
                    <a:pt x="62" y="110"/>
                  </a:lnTo>
                  <a:lnTo>
                    <a:pt x="68" y="109"/>
                  </a:lnTo>
                  <a:lnTo>
                    <a:pt x="74" y="108"/>
                  </a:lnTo>
                  <a:lnTo>
                    <a:pt x="79" y="105"/>
                  </a:lnTo>
                  <a:lnTo>
                    <a:pt x="85" y="103"/>
                  </a:lnTo>
                  <a:lnTo>
                    <a:pt x="88" y="101"/>
                  </a:lnTo>
                  <a:lnTo>
                    <a:pt x="93" y="97"/>
                  </a:lnTo>
                  <a:lnTo>
                    <a:pt x="98" y="94"/>
                  </a:lnTo>
                  <a:lnTo>
                    <a:pt x="101" y="90"/>
                  </a:lnTo>
                  <a:lnTo>
                    <a:pt x="104" y="86"/>
                  </a:lnTo>
                  <a:lnTo>
                    <a:pt x="107" y="81"/>
                  </a:lnTo>
                  <a:lnTo>
                    <a:pt x="110" y="76"/>
                  </a:lnTo>
                  <a:lnTo>
                    <a:pt x="111" y="71"/>
                  </a:lnTo>
                  <a:lnTo>
                    <a:pt x="112" y="66"/>
                  </a:lnTo>
                  <a:lnTo>
                    <a:pt x="113" y="60"/>
                  </a:lnTo>
                  <a:lnTo>
                    <a:pt x="11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01" name="Freeform 79"/>
            <p:cNvSpPr>
              <a:spLocks/>
            </p:cNvSpPr>
            <p:nvPr/>
          </p:nvSpPr>
          <p:spPr bwMode="auto">
            <a:xfrm>
              <a:off x="7935913" y="3119439"/>
              <a:ext cx="88900" cy="88900"/>
            </a:xfrm>
            <a:custGeom>
              <a:avLst/>
              <a:gdLst>
                <a:gd name="T0" fmla="*/ 56 w 113"/>
                <a:gd name="T1" fmla="*/ 24 h 110"/>
                <a:gd name="T2" fmla="*/ 55 w 113"/>
                <a:gd name="T3" fmla="*/ 19 h 110"/>
                <a:gd name="T4" fmla="*/ 53 w 113"/>
                <a:gd name="T5" fmla="*/ 14 h 110"/>
                <a:gd name="T6" fmla="*/ 50 w 113"/>
                <a:gd name="T7" fmla="*/ 10 h 110"/>
                <a:gd name="T8" fmla="*/ 46 w 113"/>
                <a:gd name="T9" fmla="*/ 6 h 110"/>
                <a:gd name="T10" fmla="*/ 42 w 113"/>
                <a:gd name="T11" fmla="*/ 4 h 110"/>
                <a:gd name="T12" fmla="*/ 37 w 113"/>
                <a:gd name="T13" fmla="*/ 1 h 110"/>
                <a:gd name="T14" fmla="*/ 31 w 113"/>
                <a:gd name="T15" fmla="*/ 0 h 110"/>
                <a:gd name="T16" fmla="*/ 25 w 113"/>
                <a:gd name="T17" fmla="*/ 0 h 110"/>
                <a:gd name="T18" fmla="*/ 19 w 113"/>
                <a:gd name="T19" fmla="*/ 1 h 110"/>
                <a:gd name="T20" fmla="*/ 15 w 113"/>
                <a:gd name="T21" fmla="*/ 4 h 110"/>
                <a:gd name="T22" fmla="*/ 11 w 113"/>
                <a:gd name="T23" fmla="*/ 6 h 110"/>
                <a:gd name="T24" fmla="*/ 6 w 113"/>
                <a:gd name="T25" fmla="*/ 10 h 110"/>
                <a:gd name="T26" fmla="*/ 3 w 113"/>
                <a:gd name="T27" fmla="*/ 14 h 110"/>
                <a:gd name="T28" fmla="*/ 2 w 113"/>
                <a:gd name="T29" fmla="*/ 19 h 110"/>
                <a:gd name="T30" fmla="*/ 0 w 113"/>
                <a:gd name="T31" fmla="*/ 24 h 110"/>
                <a:gd name="T32" fmla="*/ 0 w 113"/>
                <a:gd name="T33" fmla="*/ 31 h 110"/>
                <a:gd name="T34" fmla="*/ 2 w 113"/>
                <a:gd name="T35" fmla="*/ 36 h 110"/>
                <a:gd name="T36" fmla="*/ 3 w 113"/>
                <a:gd name="T37" fmla="*/ 41 h 110"/>
                <a:gd name="T38" fmla="*/ 6 w 113"/>
                <a:gd name="T39" fmla="*/ 46 h 110"/>
                <a:gd name="T40" fmla="*/ 11 w 113"/>
                <a:gd name="T41" fmla="*/ 49 h 110"/>
                <a:gd name="T42" fmla="*/ 15 w 113"/>
                <a:gd name="T43" fmla="*/ 52 h 110"/>
                <a:gd name="T44" fmla="*/ 19 w 113"/>
                <a:gd name="T45" fmla="*/ 55 h 110"/>
                <a:gd name="T46" fmla="*/ 25 w 113"/>
                <a:gd name="T47" fmla="*/ 56 h 110"/>
                <a:gd name="T48" fmla="*/ 31 w 113"/>
                <a:gd name="T49" fmla="*/ 56 h 110"/>
                <a:gd name="T50" fmla="*/ 37 w 113"/>
                <a:gd name="T51" fmla="*/ 55 h 110"/>
                <a:gd name="T52" fmla="*/ 42 w 113"/>
                <a:gd name="T53" fmla="*/ 52 h 110"/>
                <a:gd name="T54" fmla="*/ 46 w 113"/>
                <a:gd name="T55" fmla="*/ 49 h 110"/>
                <a:gd name="T56" fmla="*/ 50 w 113"/>
                <a:gd name="T57" fmla="*/ 46 h 110"/>
                <a:gd name="T58" fmla="*/ 53 w 113"/>
                <a:gd name="T59" fmla="*/ 41 h 110"/>
                <a:gd name="T60" fmla="*/ 55 w 113"/>
                <a:gd name="T61" fmla="*/ 36 h 110"/>
                <a:gd name="T62" fmla="*/ 56 w 113"/>
                <a:gd name="T63" fmla="*/ 31 h 1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3"/>
                <a:gd name="T97" fmla="*/ 0 h 110"/>
                <a:gd name="T98" fmla="*/ 113 w 113"/>
                <a:gd name="T99" fmla="*/ 110 h 1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3" h="110">
                  <a:moveTo>
                    <a:pt x="113" y="54"/>
                  </a:moveTo>
                  <a:lnTo>
                    <a:pt x="113" y="48"/>
                  </a:lnTo>
                  <a:lnTo>
                    <a:pt x="112" y="43"/>
                  </a:lnTo>
                  <a:lnTo>
                    <a:pt x="111" y="38"/>
                  </a:lnTo>
                  <a:lnTo>
                    <a:pt x="110" y="33"/>
                  </a:lnTo>
                  <a:lnTo>
                    <a:pt x="107" y="27"/>
                  </a:lnTo>
                  <a:lnTo>
                    <a:pt x="104" y="24"/>
                  </a:lnTo>
                  <a:lnTo>
                    <a:pt x="101" y="19"/>
                  </a:lnTo>
                  <a:lnTo>
                    <a:pt x="98" y="16"/>
                  </a:lnTo>
                  <a:lnTo>
                    <a:pt x="93" y="12"/>
                  </a:lnTo>
                  <a:lnTo>
                    <a:pt x="88" y="9"/>
                  </a:lnTo>
                  <a:lnTo>
                    <a:pt x="85" y="7"/>
                  </a:lnTo>
                  <a:lnTo>
                    <a:pt x="79" y="4"/>
                  </a:lnTo>
                  <a:lnTo>
                    <a:pt x="74" y="2"/>
                  </a:lnTo>
                  <a:lnTo>
                    <a:pt x="68" y="1"/>
                  </a:lnTo>
                  <a:lnTo>
                    <a:pt x="62" y="0"/>
                  </a:lnTo>
                  <a:lnTo>
                    <a:pt x="56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39" y="2"/>
                  </a:lnTo>
                  <a:lnTo>
                    <a:pt x="35" y="4"/>
                  </a:lnTo>
                  <a:lnTo>
                    <a:pt x="30" y="7"/>
                  </a:lnTo>
                  <a:lnTo>
                    <a:pt x="25" y="9"/>
                  </a:lnTo>
                  <a:lnTo>
                    <a:pt x="22" y="12"/>
                  </a:lnTo>
                  <a:lnTo>
                    <a:pt x="17" y="16"/>
                  </a:lnTo>
                  <a:lnTo>
                    <a:pt x="13" y="19"/>
                  </a:lnTo>
                  <a:lnTo>
                    <a:pt x="10" y="24"/>
                  </a:lnTo>
                  <a:lnTo>
                    <a:pt x="7" y="27"/>
                  </a:lnTo>
                  <a:lnTo>
                    <a:pt x="5" y="33"/>
                  </a:lnTo>
                  <a:lnTo>
                    <a:pt x="4" y="38"/>
                  </a:lnTo>
                  <a:lnTo>
                    <a:pt x="1" y="43"/>
                  </a:lnTo>
                  <a:lnTo>
                    <a:pt x="1" y="48"/>
                  </a:lnTo>
                  <a:lnTo>
                    <a:pt x="0" y="54"/>
                  </a:lnTo>
                  <a:lnTo>
                    <a:pt x="1" y="60"/>
                  </a:lnTo>
                  <a:lnTo>
                    <a:pt x="1" y="66"/>
                  </a:lnTo>
                  <a:lnTo>
                    <a:pt x="4" y="71"/>
                  </a:lnTo>
                  <a:lnTo>
                    <a:pt x="5" y="76"/>
                  </a:lnTo>
                  <a:lnTo>
                    <a:pt x="7" y="81"/>
                  </a:lnTo>
                  <a:lnTo>
                    <a:pt x="10" y="86"/>
                  </a:lnTo>
                  <a:lnTo>
                    <a:pt x="13" y="90"/>
                  </a:lnTo>
                  <a:lnTo>
                    <a:pt x="17" y="94"/>
                  </a:lnTo>
                  <a:lnTo>
                    <a:pt x="22" y="97"/>
                  </a:lnTo>
                  <a:lnTo>
                    <a:pt x="25" y="101"/>
                  </a:lnTo>
                  <a:lnTo>
                    <a:pt x="30" y="103"/>
                  </a:lnTo>
                  <a:lnTo>
                    <a:pt x="35" y="105"/>
                  </a:lnTo>
                  <a:lnTo>
                    <a:pt x="39" y="108"/>
                  </a:lnTo>
                  <a:lnTo>
                    <a:pt x="45" y="109"/>
                  </a:lnTo>
                  <a:lnTo>
                    <a:pt x="51" y="110"/>
                  </a:lnTo>
                  <a:lnTo>
                    <a:pt x="56" y="110"/>
                  </a:lnTo>
                  <a:lnTo>
                    <a:pt x="62" y="110"/>
                  </a:lnTo>
                  <a:lnTo>
                    <a:pt x="68" y="109"/>
                  </a:lnTo>
                  <a:lnTo>
                    <a:pt x="74" y="108"/>
                  </a:lnTo>
                  <a:lnTo>
                    <a:pt x="79" y="105"/>
                  </a:lnTo>
                  <a:lnTo>
                    <a:pt x="85" y="103"/>
                  </a:lnTo>
                  <a:lnTo>
                    <a:pt x="88" y="101"/>
                  </a:lnTo>
                  <a:lnTo>
                    <a:pt x="93" y="97"/>
                  </a:lnTo>
                  <a:lnTo>
                    <a:pt x="98" y="94"/>
                  </a:lnTo>
                  <a:lnTo>
                    <a:pt x="101" y="90"/>
                  </a:lnTo>
                  <a:lnTo>
                    <a:pt x="104" y="86"/>
                  </a:lnTo>
                  <a:lnTo>
                    <a:pt x="107" y="81"/>
                  </a:lnTo>
                  <a:lnTo>
                    <a:pt x="110" y="76"/>
                  </a:lnTo>
                  <a:lnTo>
                    <a:pt x="111" y="71"/>
                  </a:lnTo>
                  <a:lnTo>
                    <a:pt x="112" y="66"/>
                  </a:lnTo>
                  <a:lnTo>
                    <a:pt x="113" y="60"/>
                  </a:lnTo>
                  <a:lnTo>
                    <a:pt x="113" y="5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02" name="Freeform 80"/>
            <p:cNvSpPr>
              <a:spLocks/>
            </p:cNvSpPr>
            <p:nvPr/>
          </p:nvSpPr>
          <p:spPr bwMode="auto">
            <a:xfrm>
              <a:off x="8288338" y="3276601"/>
              <a:ext cx="88900" cy="88900"/>
            </a:xfrm>
            <a:custGeom>
              <a:avLst/>
              <a:gdLst>
                <a:gd name="T0" fmla="*/ 56 w 111"/>
                <a:gd name="T1" fmla="*/ 26 h 111"/>
                <a:gd name="T2" fmla="*/ 55 w 111"/>
                <a:gd name="T3" fmla="*/ 20 h 111"/>
                <a:gd name="T4" fmla="*/ 53 w 111"/>
                <a:gd name="T5" fmla="*/ 15 h 111"/>
                <a:gd name="T6" fmla="*/ 50 w 111"/>
                <a:gd name="T7" fmla="*/ 10 h 111"/>
                <a:gd name="T8" fmla="*/ 46 w 111"/>
                <a:gd name="T9" fmla="*/ 7 h 111"/>
                <a:gd name="T10" fmla="*/ 42 w 111"/>
                <a:gd name="T11" fmla="*/ 4 h 111"/>
                <a:gd name="T12" fmla="*/ 36 w 111"/>
                <a:gd name="T13" fmla="*/ 2 h 111"/>
                <a:gd name="T14" fmla="*/ 31 w 111"/>
                <a:gd name="T15" fmla="*/ 0 h 111"/>
                <a:gd name="T16" fmla="*/ 26 w 111"/>
                <a:gd name="T17" fmla="*/ 0 h 111"/>
                <a:gd name="T18" fmla="*/ 20 w 111"/>
                <a:gd name="T19" fmla="*/ 2 h 111"/>
                <a:gd name="T20" fmla="*/ 15 w 111"/>
                <a:gd name="T21" fmla="*/ 4 h 111"/>
                <a:gd name="T22" fmla="*/ 11 w 111"/>
                <a:gd name="T23" fmla="*/ 7 h 111"/>
                <a:gd name="T24" fmla="*/ 7 w 111"/>
                <a:gd name="T25" fmla="*/ 10 h 111"/>
                <a:gd name="T26" fmla="*/ 4 w 111"/>
                <a:gd name="T27" fmla="*/ 15 h 111"/>
                <a:gd name="T28" fmla="*/ 2 w 111"/>
                <a:gd name="T29" fmla="*/ 20 h 111"/>
                <a:gd name="T30" fmla="*/ 1 w 111"/>
                <a:gd name="T31" fmla="*/ 26 h 111"/>
                <a:gd name="T32" fmla="*/ 1 w 111"/>
                <a:gd name="T33" fmla="*/ 31 h 111"/>
                <a:gd name="T34" fmla="*/ 2 w 111"/>
                <a:gd name="T35" fmla="*/ 37 h 111"/>
                <a:gd name="T36" fmla="*/ 4 w 111"/>
                <a:gd name="T37" fmla="*/ 41 h 111"/>
                <a:gd name="T38" fmla="*/ 7 w 111"/>
                <a:gd name="T39" fmla="*/ 46 h 111"/>
                <a:gd name="T40" fmla="*/ 11 w 111"/>
                <a:gd name="T41" fmla="*/ 49 h 111"/>
                <a:gd name="T42" fmla="*/ 15 w 111"/>
                <a:gd name="T43" fmla="*/ 52 h 111"/>
                <a:gd name="T44" fmla="*/ 20 w 111"/>
                <a:gd name="T45" fmla="*/ 55 h 111"/>
                <a:gd name="T46" fmla="*/ 26 w 111"/>
                <a:gd name="T47" fmla="*/ 56 h 111"/>
                <a:gd name="T48" fmla="*/ 31 w 111"/>
                <a:gd name="T49" fmla="*/ 56 h 111"/>
                <a:gd name="T50" fmla="*/ 36 w 111"/>
                <a:gd name="T51" fmla="*/ 55 h 111"/>
                <a:gd name="T52" fmla="*/ 42 w 111"/>
                <a:gd name="T53" fmla="*/ 52 h 111"/>
                <a:gd name="T54" fmla="*/ 46 w 111"/>
                <a:gd name="T55" fmla="*/ 49 h 111"/>
                <a:gd name="T56" fmla="*/ 50 w 111"/>
                <a:gd name="T57" fmla="*/ 46 h 111"/>
                <a:gd name="T58" fmla="*/ 53 w 111"/>
                <a:gd name="T59" fmla="*/ 41 h 111"/>
                <a:gd name="T60" fmla="*/ 55 w 111"/>
                <a:gd name="T61" fmla="*/ 37 h 111"/>
                <a:gd name="T62" fmla="*/ 56 w 111"/>
                <a:gd name="T63" fmla="*/ 31 h 1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1"/>
                <a:gd name="T97" fmla="*/ 0 h 111"/>
                <a:gd name="T98" fmla="*/ 111 w 111"/>
                <a:gd name="T99" fmla="*/ 111 h 1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1" h="111">
                  <a:moveTo>
                    <a:pt x="111" y="56"/>
                  </a:moveTo>
                  <a:lnTo>
                    <a:pt x="111" y="51"/>
                  </a:lnTo>
                  <a:lnTo>
                    <a:pt x="110" y="45"/>
                  </a:lnTo>
                  <a:lnTo>
                    <a:pt x="109" y="40"/>
                  </a:lnTo>
                  <a:lnTo>
                    <a:pt x="108" y="34"/>
                  </a:lnTo>
                  <a:lnTo>
                    <a:pt x="105" y="30"/>
                  </a:lnTo>
                  <a:lnTo>
                    <a:pt x="102" y="25"/>
                  </a:lnTo>
                  <a:lnTo>
                    <a:pt x="99" y="20"/>
                  </a:lnTo>
                  <a:lnTo>
                    <a:pt x="96" y="17"/>
                  </a:lnTo>
                  <a:lnTo>
                    <a:pt x="91" y="13"/>
                  </a:lnTo>
                  <a:lnTo>
                    <a:pt x="87" y="10"/>
                  </a:lnTo>
                  <a:lnTo>
                    <a:pt x="83" y="7"/>
                  </a:lnTo>
                  <a:lnTo>
                    <a:pt x="78" y="5"/>
                  </a:lnTo>
                  <a:lnTo>
                    <a:pt x="72" y="3"/>
                  </a:lnTo>
                  <a:lnTo>
                    <a:pt x="67" y="2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5" y="2"/>
                  </a:lnTo>
                  <a:lnTo>
                    <a:pt x="39" y="3"/>
                  </a:lnTo>
                  <a:lnTo>
                    <a:pt x="34" y="5"/>
                  </a:lnTo>
                  <a:lnTo>
                    <a:pt x="29" y="7"/>
                  </a:lnTo>
                  <a:lnTo>
                    <a:pt x="24" y="10"/>
                  </a:lnTo>
                  <a:lnTo>
                    <a:pt x="21" y="13"/>
                  </a:lnTo>
                  <a:lnTo>
                    <a:pt x="16" y="17"/>
                  </a:lnTo>
                  <a:lnTo>
                    <a:pt x="13" y="20"/>
                  </a:lnTo>
                  <a:lnTo>
                    <a:pt x="9" y="25"/>
                  </a:lnTo>
                  <a:lnTo>
                    <a:pt x="7" y="30"/>
                  </a:lnTo>
                  <a:lnTo>
                    <a:pt x="4" y="34"/>
                  </a:lnTo>
                  <a:lnTo>
                    <a:pt x="3" y="40"/>
                  </a:lnTo>
                  <a:lnTo>
                    <a:pt x="1" y="45"/>
                  </a:lnTo>
                  <a:lnTo>
                    <a:pt x="1" y="51"/>
                  </a:lnTo>
                  <a:lnTo>
                    <a:pt x="0" y="56"/>
                  </a:lnTo>
                  <a:lnTo>
                    <a:pt x="1" y="62"/>
                  </a:lnTo>
                  <a:lnTo>
                    <a:pt x="1" y="67"/>
                  </a:lnTo>
                  <a:lnTo>
                    <a:pt x="3" y="73"/>
                  </a:lnTo>
                  <a:lnTo>
                    <a:pt x="4" y="77"/>
                  </a:lnTo>
                  <a:lnTo>
                    <a:pt x="7" y="82"/>
                  </a:lnTo>
                  <a:lnTo>
                    <a:pt x="9" y="87"/>
                  </a:lnTo>
                  <a:lnTo>
                    <a:pt x="13" y="91"/>
                  </a:lnTo>
                  <a:lnTo>
                    <a:pt x="16" y="95"/>
                  </a:lnTo>
                  <a:lnTo>
                    <a:pt x="21" y="98"/>
                  </a:lnTo>
                  <a:lnTo>
                    <a:pt x="24" y="102"/>
                  </a:lnTo>
                  <a:lnTo>
                    <a:pt x="29" y="104"/>
                  </a:lnTo>
                  <a:lnTo>
                    <a:pt x="34" y="106"/>
                  </a:lnTo>
                  <a:lnTo>
                    <a:pt x="39" y="109"/>
                  </a:lnTo>
                  <a:lnTo>
                    <a:pt x="45" y="110"/>
                  </a:lnTo>
                  <a:lnTo>
                    <a:pt x="51" y="111"/>
                  </a:lnTo>
                  <a:lnTo>
                    <a:pt x="55" y="111"/>
                  </a:lnTo>
                  <a:lnTo>
                    <a:pt x="61" y="111"/>
                  </a:lnTo>
                  <a:lnTo>
                    <a:pt x="67" y="110"/>
                  </a:lnTo>
                  <a:lnTo>
                    <a:pt x="72" y="109"/>
                  </a:lnTo>
                  <a:lnTo>
                    <a:pt x="78" y="106"/>
                  </a:lnTo>
                  <a:lnTo>
                    <a:pt x="83" y="104"/>
                  </a:lnTo>
                  <a:lnTo>
                    <a:pt x="87" y="102"/>
                  </a:lnTo>
                  <a:lnTo>
                    <a:pt x="91" y="98"/>
                  </a:lnTo>
                  <a:lnTo>
                    <a:pt x="96" y="95"/>
                  </a:lnTo>
                  <a:lnTo>
                    <a:pt x="99" y="91"/>
                  </a:lnTo>
                  <a:lnTo>
                    <a:pt x="102" y="87"/>
                  </a:lnTo>
                  <a:lnTo>
                    <a:pt x="105" y="82"/>
                  </a:lnTo>
                  <a:lnTo>
                    <a:pt x="108" y="77"/>
                  </a:lnTo>
                  <a:lnTo>
                    <a:pt x="109" y="73"/>
                  </a:lnTo>
                  <a:lnTo>
                    <a:pt x="110" y="67"/>
                  </a:lnTo>
                  <a:lnTo>
                    <a:pt x="111" y="62"/>
                  </a:lnTo>
                  <a:lnTo>
                    <a:pt x="111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03" name="Freeform 81"/>
            <p:cNvSpPr>
              <a:spLocks/>
            </p:cNvSpPr>
            <p:nvPr/>
          </p:nvSpPr>
          <p:spPr bwMode="auto">
            <a:xfrm>
              <a:off x="8288338" y="3276601"/>
              <a:ext cx="88900" cy="88900"/>
            </a:xfrm>
            <a:custGeom>
              <a:avLst/>
              <a:gdLst>
                <a:gd name="T0" fmla="*/ 56 w 111"/>
                <a:gd name="T1" fmla="*/ 26 h 111"/>
                <a:gd name="T2" fmla="*/ 55 w 111"/>
                <a:gd name="T3" fmla="*/ 20 h 111"/>
                <a:gd name="T4" fmla="*/ 53 w 111"/>
                <a:gd name="T5" fmla="*/ 15 h 111"/>
                <a:gd name="T6" fmla="*/ 50 w 111"/>
                <a:gd name="T7" fmla="*/ 10 h 111"/>
                <a:gd name="T8" fmla="*/ 46 w 111"/>
                <a:gd name="T9" fmla="*/ 7 h 111"/>
                <a:gd name="T10" fmla="*/ 42 w 111"/>
                <a:gd name="T11" fmla="*/ 4 h 111"/>
                <a:gd name="T12" fmla="*/ 36 w 111"/>
                <a:gd name="T13" fmla="*/ 2 h 111"/>
                <a:gd name="T14" fmla="*/ 31 w 111"/>
                <a:gd name="T15" fmla="*/ 0 h 111"/>
                <a:gd name="T16" fmla="*/ 26 w 111"/>
                <a:gd name="T17" fmla="*/ 0 h 111"/>
                <a:gd name="T18" fmla="*/ 20 w 111"/>
                <a:gd name="T19" fmla="*/ 2 h 111"/>
                <a:gd name="T20" fmla="*/ 15 w 111"/>
                <a:gd name="T21" fmla="*/ 4 h 111"/>
                <a:gd name="T22" fmla="*/ 11 w 111"/>
                <a:gd name="T23" fmla="*/ 7 h 111"/>
                <a:gd name="T24" fmla="*/ 7 w 111"/>
                <a:gd name="T25" fmla="*/ 10 h 111"/>
                <a:gd name="T26" fmla="*/ 4 w 111"/>
                <a:gd name="T27" fmla="*/ 15 h 111"/>
                <a:gd name="T28" fmla="*/ 2 w 111"/>
                <a:gd name="T29" fmla="*/ 20 h 111"/>
                <a:gd name="T30" fmla="*/ 1 w 111"/>
                <a:gd name="T31" fmla="*/ 26 h 111"/>
                <a:gd name="T32" fmla="*/ 1 w 111"/>
                <a:gd name="T33" fmla="*/ 31 h 111"/>
                <a:gd name="T34" fmla="*/ 2 w 111"/>
                <a:gd name="T35" fmla="*/ 37 h 111"/>
                <a:gd name="T36" fmla="*/ 4 w 111"/>
                <a:gd name="T37" fmla="*/ 41 h 111"/>
                <a:gd name="T38" fmla="*/ 7 w 111"/>
                <a:gd name="T39" fmla="*/ 46 h 111"/>
                <a:gd name="T40" fmla="*/ 11 w 111"/>
                <a:gd name="T41" fmla="*/ 49 h 111"/>
                <a:gd name="T42" fmla="*/ 15 w 111"/>
                <a:gd name="T43" fmla="*/ 52 h 111"/>
                <a:gd name="T44" fmla="*/ 20 w 111"/>
                <a:gd name="T45" fmla="*/ 55 h 111"/>
                <a:gd name="T46" fmla="*/ 26 w 111"/>
                <a:gd name="T47" fmla="*/ 56 h 111"/>
                <a:gd name="T48" fmla="*/ 31 w 111"/>
                <a:gd name="T49" fmla="*/ 56 h 111"/>
                <a:gd name="T50" fmla="*/ 36 w 111"/>
                <a:gd name="T51" fmla="*/ 55 h 111"/>
                <a:gd name="T52" fmla="*/ 42 w 111"/>
                <a:gd name="T53" fmla="*/ 52 h 111"/>
                <a:gd name="T54" fmla="*/ 46 w 111"/>
                <a:gd name="T55" fmla="*/ 49 h 111"/>
                <a:gd name="T56" fmla="*/ 50 w 111"/>
                <a:gd name="T57" fmla="*/ 46 h 111"/>
                <a:gd name="T58" fmla="*/ 53 w 111"/>
                <a:gd name="T59" fmla="*/ 41 h 111"/>
                <a:gd name="T60" fmla="*/ 55 w 111"/>
                <a:gd name="T61" fmla="*/ 37 h 111"/>
                <a:gd name="T62" fmla="*/ 56 w 111"/>
                <a:gd name="T63" fmla="*/ 31 h 1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1"/>
                <a:gd name="T97" fmla="*/ 0 h 111"/>
                <a:gd name="T98" fmla="*/ 111 w 111"/>
                <a:gd name="T99" fmla="*/ 111 h 1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1" h="111">
                  <a:moveTo>
                    <a:pt x="111" y="56"/>
                  </a:moveTo>
                  <a:lnTo>
                    <a:pt x="111" y="51"/>
                  </a:lnTo>
                  <a:lnTo>
                    <a:pt x="110" y="45"/>
                  </a:lnTo>
                  <a:lnTo>
                    <a:pt x="109" y="40"/>
                  </a:lnTo>
                  <a:lnTo>
                    <a:pt x="108" y="34"/>
                  </a:lnTo>
                  <a:lnTo>
                    <a:pt x="105" y="30"/>
                  </a:lnTo>
                  <a:lnTo>
                    <a:pt x="102" y="25"/>
                  </a:lnTo>
                  <a:lnTo>
                    <a:pt x="99" y="20"/>
                  </a:lnTo>
                  <a:lnTo>
                    <a:pt x="96" y="17"/>
                  </a:lnTo>
                  <a:lnTo>
                    <a:pt x="91" y="13"/>
                  </a:lnTo>
                  <a:lnTo>
                    <a:pt x="87" y="10"/>
                  </a:lnTo>
                  <a:lnTo>
                    <a:pt x="83" y="7"/>
                  </a:lnTo>
                  <a:lnTo>
                    <a:pt x="78" y="5"/>
                  </a:lnTo>
                  <a:lnTo>
                    <a:pt x="72" y="3"/>
                  </a:lnTo>
                  <a:lnTo>
                    <a:pt x="67" y="2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5" y="2"/>
                  </a:lnTo>
                  <a:lnTo>
                    <a:pt x="39" y="3"/>
                  </a:lnTo>
                  <a:lnTo>
                    <a:pt x="34" y="5"/>
                  </a:lnTo>
                  <a:lnTo>
                    <a:pt x="29" y="7"/>
                  </a:lnTo>
                  <a:lnTo>
                    <a:pt x="24" y="10"/>
                  </a:lnTo>
                  <a:lnTo>
                    <a:pt x="21" y="13"/>
                  </a:lnTo>
                  <a:lnTo>
                    <a:pt x="16" y="17"/>
                  </a:lnTo>
                  <a:lnTo>
                    <a:pt x="13" y="20"/>
                  </a:lnTo>
                  <a:lnTo>
                    <a:pt x="9" y="25"/>
                  </a:lnTo>
                  <a:lnTo>
                    <a:pt x="7" y="30"/>
                  </a:lnTo>
                  <a:lnTo>
                    <a:pt x="4" y="34"/>
                  </a:lnTo>
                  <a:lnTo>
                    <a:pt x="3" y="40"/>
                  </a:lnTo>
                  <a:lnTo>
                    <a:pt x="1" y="45"/>
                  </a:lnTo>
                  <a:lnTo>
                    <a:pt x="1" y="51"/>
                  </a:lnTo>
                  <a:lnTo>
                    <a:pt x="0" y="56"/>
                  </a:lnTo>
                  <a:lnTo>
                    <a:pt x="1" y="62"/>
                  </a:lnTo>
                  <a:lnTo>
                    <a:pt x="1" y="67"/>
                  </a:lnTo>
                  <a:lnTo>
                    <a:pt x="3" y="73"/>
                  </a:lnTo>
                  <a:lnTo>
                    <a:pt x="4" y="77"/>
                  </a:lnTo>
                  <a:lnTo>
                    <a:pt x="7" y="82"/>
                  </a:lnTo>
                  <a:lnTo>
                    <a:pt x="9" y="87"/>
                  </a:lnTo>
                  <a:lnTo>
                    <a:pt x="13" y="91"/>
                  </a:lnTo>
                  <a:lnTo>
                    <a:pt x="16" y="95"/>
                  </a:lnTo>
                  <a:lnTo>
                    <a:pt x="21" y="98"/>
                  </a:lnTo>
                  <a:lnTo>
                    <a:pt x="24" y="102"/>
                  </a:lnTo>
                  <a:lnTo>
                    <a:pt x="29" y="104"/>
                  </a:lnTo>
                  <a:lnTo>
                    <a:pt x="34" y="106"/>
                  </a:lnTo>
                  <a:lnTo>
                    <a:pt x="39" y="109"/>
                  </a:lnTo>
                  <a:lnTo>
                    <a:pt x="45" y="110"/>
                  </a:lnTo>
                  <a:lnTo>
                    <a:pt x="51" y="111"/>
                  </a:lnTo>
                  <a:lnTo>
                    <a:pt x="55" y="111"/>
                  </a:lnTo>
                  <a:lnTo>
                    <a:pt x="61" y="111"/>
                  </a:lnTo>
                  <a:lnTo>
                    <a:pt x="67" y="110"/>
                  </a:lnTo>
                  <a:lnTo>
                    <a:pt x="72" y="109"/>
                  </a:lnTo>
                  <a:lnTo>
                    <a:pt x="78" y="106"/>
                  </a:lnTo>
                  <a:lnTo>
                    <a:pt x="83" y="104"/>
                  </a:lnTo>
                  <a:lnTo>
                    <a:pt x="87" y="102"/>
                  </a:lnTo>
                  <a:lnTo>
                    <a:pt x="91" y="98"/>
                  </a:lnTo>
                  <a:lnTo>
                    <a:pt x="96" y="95"/>
                  </a:lnTo>
                  <a:lnTo>
                    <a:pt x="99" y="91"/>
                  </a:lnTo>
                  <a:lnTo>
                    <a:pt x="102" y="87"/>
                  </a:lnTo>
                  <a:lnTo>
                    <a:pt x="105" y="82"/>
                  </a:lnTo>
                  <a:lnTo>
                    <a:pt x="108" y="77"/>
                  </a:lnTo>
                  <a:lnTo>
                    <a:pt x="109" y="73"/>
                  </a:lnTo>
                  <a:lnTo>
                    <a:pt x="110" y="67"/>
                  </a:lnTo>
                  <a:lnTo>
                    <a:pt x="111" y="62"/>
                  </a:lnTo>
                  <a:lnTo>
                    <a:pt x="111" y="5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04" name="Freeform 82"/>
            <p:cNvSpPr>
              <a:spLocks/>
            </p:cNvSpPr>
            <p:nvPr/>
          </p:nvSpPr>
          <p:spPr bwMode="auto">
            <a:xfrm>
              <a:off x="8428038" y="3119439"/>
              <a:ext cx="87313" cy="88900"/>
            </a:xfrm>
            <a:custGeom>
              <a:avLst/>
              <a:gdLst>
                <a:gd name="T0" fmla="*/ 55 w 112"/>
                <a:gd name="T1" fmla="*/ 24 h 110"/>
                <a:gd name="T2" fmla="*/ 54 w 112"/>
                <a:gd name="T3" fmla="*/ 19 h 110"/>
                <a:gd name="T4" fmla="*/ 52 w 112"/>
                <a:gd name="T5" fmla="*/ 14 h 110"/>
                <a:gd name="T6" fmla="*/ 49 w 112"/>
                <a:gd name="T7" fmla="*/ 10 h 110"/>
                <a:gd name="T8" fmla="*/ 45 w 112"/>
                <a:gd name="T9" fmla="*/ 6 h 110"/>
                <a:gd name="T10" fmla="*/ 41 w 112"/>
                <a:gd name="T11" fmla="*/ 4 h 110"/>
                <a:gd name="T12" fmla="*/ 36 w 112"/>
                <a:gd name="T13" fmla="*/ 1 h 110"/>
                <a:gd name="T14" fmla="*/ 30 w 112"/>
                <a:gd name="T15" fmla="*/ 0 h 110"/>
                <a:gd name="T16" fmla="*/ 25 w 112"/>
                <a:gd name="T17" fmla="*/ 0 h 110"/>
                <a:gd name="T18" fmla="*/ 19 w 112"/>
                <a:gd name="T19" fmla="*/ 1 h 110"/>
                <a:gd name="T20" fmla="*/ 15 w 112"/>
                <a:gd name="T21" fmla="*/ 4 h 110"/>
                <a:gd name="T22" fmla="*/ 10 w 112"/>
                <a:gd name="T23" fmla="*/ 6 h 110"/>
                <a:gd name="T24" fmla="*/ 6 w 112"/>
                <a:gd name="T25" fmla="*/ 10 h 110"/>
                <a:gd name="T26" fmla="*/ 3 w 112"/>
                <a:gd name="T27" fmla="*/ 14 h 110"/>
                <a:gd name="T28" fmla="*/ 2 w 112"/>
                <a:gd name="T29" fmla="*/ 19 h 110"/>
                <a:gd name="T30" fmla="*/ 0 w 112"/>
                <a:gd name="T31" fmla="*/ 24 h 110"/>
                <a:gd name="T32" fmla="*/ 0 w 112"/>
                <a:gd name="T33" fmla="*/ 31 h 110"/>
                <a:gd name="T34" fmla="*/ 2 w 112"/>
                <a:gd name="T35" fmla="*/ 36 h 110"/>
                <a:gd name="T36" fmla="*/ 3 w 112"/>
                <a:gd name="T37" fmla="*/ 41 h 110"/>
                <a:gd name="T38" fmla="*/ 6 w 112"/>
                <a:gd name="T39" fmla="*/ 46 h 110"/>
                <a:gd name="T40" fmla="*/ 10 w 112"/>
                <a:gd name="T41" fmla="*/ 49 h 110"/>
                <a:gd name="T42" fmla="*/ 15 w 112"/>
                <a:gd name="T43" fmla="*/ 52 h 110"/>
                <a:gd name="T44" fmla="*/ 19 w 112"/>
                <a:gd name="T45" fmla="*/ 55 h 110"/>
                <a:gd name="T46" fmla="*/ 25 w 112"/>
                <a:gd name="T47" fmla="*/ 56 h 110"/>
                <a:gd name="T48" fmla="*/ 30 w 112"/>
                <a:gd name="T49" fmla="*/ 56 h 110"/>
                <a:gd name="T50" fmla="*/ 36 w 112"/>
                <a:gd name="T51" fmla="*/ 55 h 110"/>
                <a:gd name="T52" fmla="*/ 41 w 112"/>
                <a:gd name="T53" fmla="*/ 52 h 110"/>
                <a:gd name="T54" fmla="*/ 45 w 112"/>
                <a:gd name="T55" fmla="*/ 49 h 110"/>
                <a:gd name="T56" fmla="*/ 49 w 112"/>
                <a:gd name="T57" fmla="*/ 46 h 110"/>
                <a:gd name="T58" fmla="*/ 52 w 112"/>
                <a:gd name="T59" fmla="*/ 41 h 110"/>
                <a:gd name="T60" fmla="*/ 54 w 112"/>
                <a:gd name="T61" fmla="*/ 36 h 110"/>
                <a:gd name="T62" fmla="*/ 55 w 112"/>
                <a:gd name="T63" fmla="*/ 31 h 1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2"/>
                <a:gd name="T97" fmla="*/ 0 h 110"/>
                <a:gd name="T98" fmla="*/ 112 w 112"/>
                <a:gd name="T99" fmla="*/ 110 h 1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2" h="110">
                  <a:moveTo>
                    <a:pt x="112" y="54"/>
                  </a:moveTo>
                  <a:lnTo>
                    <a:pt x="112" y="48"/>
                  </a:lnTo>
                  <a:lnTo>
                    <a:pt x="111" y="43"/>
                  </a:lnTo>
                  <a:lnTo>
                    <a:pt x="109" y="38"/>
                  </a:lnTo>
                  <a:lnTo>
                    <a:pt x="108" y="33"/>
                  </a:lnTo>
                  <a:lnTo>
                    <a:pt x="106" y="27"/>
                  </a:lnTo>
                  <a:lnTo>
                    <a:pt x="102" y="24"/>
                  </a:lnTo>
                  <a:lnTo>
                    <a:pt x="100" y="19"/>
                  </a:lnTo>
                  <a:lnTo>
                    <a:pt x="96" y="16"/>
                  </a:lnTo>
                  <a:lnTo>
                    <a:pt x="92" y="12"/>
                  </a:lnTo>
                  <a:lnTo>
                    <a:pt x="88" y="9"/>
                  </a:lnTo>
                  <a:lnTo>
                    <a:pt x="83" y="7"/>
                  </a:lnTo>
                  <a:lnTo>
                    <a:pt x="78" y="4"/>
                  </a:lnTo>
                  <a:lnTo>
                    <a:pt x="73" y="2"/>
                  </a:lnTo>
                  <a:lnTo>
                    <a:pt x="68" y="1"/>
                  </a:lnTo>
                  <a:lnTo>
                    <a:pt x="62" y="0"/>
                  </a:lnTo>
                  <a:lnTo>
                    <a:pt x="56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39" y="2"/>
                  </a:lnTo>
                  <a:lnTo>
                    <a:pt x="35" y="4"/>
                  </a:lnTo>
                  <a:lnTo>
                    <a:pt x="30" y="7"/>
                  </a:lnTo>
                  <a:lnTo>
                    <a:pt x="25" y="9"/>
                  </a:lnTo>
                  <a:lnTo>
                    <a:pt x="20" y="12"/>
                  </a:lnTo>
                  <a:lnTo>
                    <a:pt x="17" y="16"/>
                  </a:lnTo>
                  <a:lnTo>
                    <a:pt x="13" y="19"/>
                  </a:lnTo>
                  <a:lnTo>
                    <a:pt x="10" y="24"/>
                  </a:lnTo>
                  <a:lnTo>
                    <a:pt x="7" y="27"/>
                  </a:lnTo>
                  <a:lnTo>
                    <a:pt x="5" y="33"/>
                  </a:lnTo>
                  <a:lnTo>
                    <a:pt x="4" y="38"/>
                  </a:lnTo>
                  <a:lnTo>
                    <a:pt x="1" y="43"/>
                  </a:lnTo>
                  <a:lnTo>
                    <a:pt x="1" y="48"/>
                  </a:lnTo>
                  <a:lnTo>
                    <a:pt x="0" y="54"/>
                  </a:lnTo>
                  <a:lnTo>
                    <a:pt x="1" y="60"/>
                  </a:lnTo>
                  <a:lnTo>
                    <a:pt x="1" y="66"/>
                  </a:lnTo>
                  <a:lnTo>
                    <a:pt x="4" y="71"/>
                  </a:lnTo>
                  <a:lnTo>
                    <a:pt x="5" y="76"/>
                  </a:lnTo>
                  <a:lnTo>
                    <a:pt x="7" y="81"/>
                  </a:lnTo>
                  <a:lnTo>
                    <a:pt x="10" y="86"/>
                  </a:lnTo>
                  <a:lnTo>
                    <a:pt x="13" y="90"/>
                  </a:lnTo>
                  <a:lnTo>
                    <a:pt x="17" y="94"/>
                  </a:lnTo>
                  <a:lnTo>
                    <a:pt x="20" y="97"/>
                  </a:lnTo>
                  <a:lnTo>
                    <a:pt x="25" y="101"/>
                  </a:lnTo>
                  <a:lnTo>
                    <a:pt x="30" y="103"/>
                  </a:lnTo>
                  <a:lnTo>
                    <a:pt x="35" y="105"/>
                  </a:lnTo>
                  <a:lnTo>
                    <a:pt x="39" y="108"/>
                  </a:lnTo>
                  <a:lnTo>
                    <a:pt x="45" y="109"/>
                  </a:lnTo>
                  <a:lnTo>
                    <a:pt x="51" y="110"/>
                  </a:lnTo>
                  <a:lnTo>
                    <a:pt x="56" y="110"/>
                  </a:lnTo>
                  <a:lnTo>
                    <a:pt x="62" y="110"/>
                  </a:lnTo>
                  <a:lnTo>
                    <a:pt x="68" y="109"/>
                  </a:lnTo>
                  <a:lnTo>
                    <a:pt x="73" y="108"/>
                  </a:lnTo>
                  <a:lnTo>
                    <a:pt x="78" y="105"/>
                  </a:lnTo>
                  <a:lnTo>
                    <a:pt x="83" y="103"/>
                  </a:lnTo>
                  <a:lnTo>
                    <a:pt x="88" y="101"/>
                  </a:lnTo>
                  <a:lnTo>
                    <a:pt x="92" y="97"/>
                  </a:lnTo>
                  <a:lnTo>
                    <a:pt x="96" y="94"/>
                  </a:lnTo>
                  <a:lnTo>
                    <a:pt x="100" y="90"/>
                  </a:lnTo>
                  <a:lnTo>
                    <a:pt x="102" y="86"/>
                  </a:lnTo>
                  <a:lnTo>
                    <a:pt x="106" y="81"/>
                  </a:lnTo>
                  <a:lnTo>
                    <a:pt x="108" y="76"/>
                  </a:lnTo>
                  <a:lnTo>
                    <a:pt x="109" y="71"/>
                  </a:lnTo>
                  <a:lnTo>
                    <a:pt x="111" y="66"/>
                  </a:lnTo>
                  <a:lnTo>
                    <a:pt x="112" y="60"/>
                  </a:lnTo>
                  <a:lnTo>
                    <a:pt x="112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05" name="Freeform 83"/>
            <p:cNvSpPr>
              <a:spLocks/>
            </p:cNvSpPr>
            <p:nvPr/>
          </p:nvSpPr>
          <p:spPr bwMode="auto">
            <a:xfrm>
              <a:off x="8428038" y="3119439"/>
              <a:ext cx="87313" cy="88900"/>
            </a:xfrm>
            <a:custGeom>
              <a:avLst/>
              <a:gdLst>
                <a:gd name="T0" fmla="*/ 55 w 112"/>
                <a:gd name="T1" fmla="*/ 24 h 110"/>
                <a:gd name="T2" fmla="*/ 54 w 112"/>
                <a:gd name="T3" fmla="*/ 19 h 110"/>
                <a:gd name="T4" fmla="*/ 52 w 112"/>
                <a:gd name="T5" fmla="*/ 14 h 110"/>
                <a:gd name="T6" fmla="*/ 49 w 112"/>
                <a:gd name="T7" fmla="*/ 10 h 110"/>
                <a:gd name="T8" fmla="*/ 45 w 112"/>
                <a:gd name="T9" fmla="*/ 6 h 110"/>
                <a:gd name="T10" fmla="*/ 41 w 112"/>
                <a:gd name="T11" fmla="*/ 4 h 110"/>
                <a:gd name="T12" fmla="*/ 36 w 112"/>
                <a:gd name="T13" fmla="*/ 1 h 110"/>
                <a:gd name="T14" fmla="*/ 30 w 112"/>
                <a:gd name="T15" fmla="*/ 0 h 110"/>
                <a:gd name="T16" fmla="*/ 25 w 112"/>
                <a:gd name="T17" fmla="*/ 0 h 110"/>
                <a:gd name="T18" fmla="*/ 19 w 112"/>
                <a:gd name="T19" fmla="*/ 1 h 110"/>
                <a:gd name="T20" fmla="*/ 15 w 112"/>
                <a:gd name="T21" fmla="*/ 4 h 110"/>
                <a:gd name="T22" fmla="*/ 10 w 112"/>
                <a:gd name="T23" fmla="*/ 6 h 110"/>
                <a:gd name="T24" fmla="*/ 6 w 112"/>
                <a:gd name="T25" fmla="*/ 10 h 110"/>
                <a:gd name="T26" fmla="*/ 3 w 112"/>
                <a:gd name="T27" fmla="*/ 14 h 110"/>
                <a:gd name="T28" fmla="*/ 2 w 112"/>
                <a:gd name="T29" fmla="*/ 19 h 110"/>
                <a:gd name="T30" fmla="*/ 0 w 112"/>
                <a:gd name="T31" fmla="*/ 24 h 110"/>
                <a:gd name="T32" fmla="*/ 0 w 112"/>
                <a:gd name="T33" fmla="*/ 31 h 110"/>
                <a:gd name="T34" fmla="*/ 2 w 112"/>
                <a:gd name="T35" fmla="*/ 36 h 110"/>
                <a:gd name="T36" fmla="*/ 3 w 112"/>
                <a:gd name="T37" fmla="*/ 41 h 110"/>
                <a:gd name="T38" fmla="*/ 6 w 112"/>
                <a:gd name="T39" fmla="*/ 46 h 110"/>
                <a:gd name="T40" fmla="*/ 10 w 112"/>
                <a:gd name="T41" fmla="*/ 49 h 110"/>
                <a:gd name="T42" fmla="*/ 15 w 112"/>
                <a:gd name="T43" fmla="*/ 52 h 110"/>
                <a:gd name="T44" fmla="*/ 19 w 112"/>
                <a:gd name="T45" fmla="*/ 55 h 110"/>
                <a:gd name="T46" fmla="*/ 25 w 112"/>
                <a:gd name="T47" fmla="*/ 56 h 110"/>
                <a:gd name="T48" fmla="*/ 30 w 112"/>
                <a:gd name="T49" fmla="*/ 56 h 110"/>
                <a:gd name="T50" fmla="*/ 36 w 112"/>
                <a:gd name="T51" fmla="*/ 55 h 110"/>
                <a:gd name="T52" fmla="*/ 41 w 112"/>
                <a:gd name="T53" fmla="*/ 52 h 110"/>
                <a:gd name="T54" fmla="*/ 45 w 112"/>
                <a:gd name="T55" fmla="*/ 49 h 110"/>
                <a:gd name="T56" fmla="*/ 49 w 112"/>
                <a:gd name="T57" fmla="*/ 46 h 110"/>
                <a:gd name="T58" fmla="*/ 52 w 112"/>
                <a:gd name="T59" fmla="*/ 41 h 110"/>
                <a:gd name="T60" fmla="*/ 54 w 112"/>
                <a:gd name="T61" fmla="*/ 36 h 110"/>
                <a:gd name="T62" fmla="*/ 55 w 112"/>
                <a:gd name="T63" fmla="*/ 31 h 1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2"/>
                <a:gd name="T97" fmla="*/ 0 h 110"/>
                <a:gd name="T98" fmla="*/ 112 w 112"/>
                <a:gd name="T99" fmla="*/ 110 h 1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2" h="110">
                  <a:moveTo>
                    <a:pt x="112" y="54"/>
                  </a:moveTo>
                  <a:lnTo>
                    <a:pt x="112" y="48"/>
                  </a:lnTo>
                  <a:lnTo>
                    <a:pt x="111" y="43"/>
                  </a:lnTo>
                  <a:lnTo>
                    <a:pt x="109" y="38"/>
                  </a:lnTo>
                  <a:lnTo>
                    <a:pt x="108" y="33"/>
                  </a:lnTo>
                  <a:lnTo>
                    <a:pt x="106" y="27"/>
                  </a:lnTo>
                  <a:lnTo>
                    <a:pt x="102" y="24"/>
                  </a:lnTo>
                  <a:lnTo>
                    <a:pt x="100" y="19"/>
                  </a:lnTo>
                  <a:lnTo>
                    <a:pt x="96" y="16"/>
                  </a:lnTo>
                  <a:lnTo>
                    <a:pt x="92" y="12"/>
                  </a:lnTo>
                  <a:lnTo>
                    <a:pt x="88" y="9"/>
                  </a:lnTo>
                  <a:lnTo>
                    <a:pt x="83" y="7"/>
                  </a:lnTo>
                  <a:lnTo>
                    <a:pt x="78" y="4"/>
                  </a:lnTo>
                  <a:lnTo>
                    <a:pt x="73" y="2"/>
                  </a:lnTo>
                  <a:lnTo>
                    <a:pt x="68" y="1"/>
                  </a:lnTo>
                  <a:lnTo>
                    <a:pt x="62" y="0"/>
                  </a:lnTo>
                  <a:lnTo>
                    <a:pt x="56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39" y="2"/>
                  </a:lnTo>
                  <a:lnTo>
                    <a:pt x="35" y="4"/>
                  </a:lnTo>
                  <a:lnTo>
                    <a:pt x="30" y="7"/>
                  </a:lnTo>
                  <a:lnTo>
                    <a:pt x="25" y="9"/>
                  </a:lnTo>
                  <a:lnTo>
                    <a:pt x="20" y="12"/>
                  </a:lnTo>
                  <a:lnTo>
                    <a:pt x="17" y="16"/>
                  </a:lnTo>
                  <a:lnTo>
                    <a:pt x="13" y="19"/>
                  </a:lnTo>
                  <a:lnTo>
                    <a:pt x="10" y="24"/>
                  </a:lnTo>
                  <a:lnTo>
                    <a:pt x="7" y="27"/>
                  </a:lnTo>
                  <a:lnTo>
                    <a:pt x="5" y="33"/>
                  </a:lnTo>
                  <a:lnTo>
                    <a:pt x="4" y="38"/>
                  </a:lnTo>
                  <a:lnTo>
                    <a:pt x="1" y="43"/>
                  </a:lnTo>
                  <a:lnTo>
                    <a:pt x="1" y="48"/>
                  </a:lnTo>
                  <a:lnTo>
                    <a:pt x="0" y="54"/>
                  </a:lnTo>
                  <a:lnTo>
                    <a:pt x="1" y="60"/>
                  </a:lnTo>
                  <a:lnTo>
                    <a:pt x="1" y="66"/>
                  </a:lnTo>
                  <a:lnTo>
                    <a:pt x="4" y="71"/>
                  </a:lnTo>
                  <a:lnTo>
                    <a:pt x="5" y="76"/>
                  </a:lnTo>
                  <a:lnTo>
                    <a:pt x="7" y="81"/>
                  </a:lnTo>
                  <a:lnTo>
                    <a:pt x="10" y="86"/>
                  </a:lnTo>
                  <a:lnTo>
                    <a:pt x="13" y="90"/>
                  </a:lnTo>
                  <a:lnTo>
                    <a:pt x="17" y="94"/>
                  </a:lnTo>
                  <a:lnTo>
                    <a:pt x="20" y="97"/>
                  </a:lnTo>
                  <a:lnTo>
                    <a:pt x="25" y="101"/>
                  </a:lnTo>
                  <a:lnTo>
                    <a:pt x="30" y="103"/>
                  </a:lnTo>
                  <a:lnTo>
                    <a:pt x="35" y="105"/>
                  </a:lnTo>
                  <a:lnTo>
                    <a:pt x="39" y="108"/>
                  </a:lnTo>
                  <a:lnTo>
                    <a:pt x="45" y="109"/>
                  </a:lnTo>
                  <a:lnTo>
                    <a:pt x="51" y="110"/>
                  </a:lnTo>
                  <a:lnTo>
                    <a:pt x="56" y="110"/>
                  </a:lnTo>
                  <a:lnTo>
                    <a:pt x="62" y="110"/>
                  </a:lnTo>
                  <a:lnTo>
                    <a:pt x="68" y="109"/>
                  </a:lnTo>
                  <a:lnTo>
                    <a:pt x="73" y="108"/>
                  </a:lnTo>
                  <a:lnTo>
                    <a:pt x="78" y="105"/>
                  </a:lnTo>
                  <a:lnTo>
                    <a:pt x="83" y="103"/>
                  </a:lnTo>
                  <a:lnTo>
                    <a:pt x="88" y="101"/>
                  </a:lnTo>
                  <a:lnTo>
                    <a:pt x="92" y="97"/>
                  </a:lnTo>
                  <a:lnTo>
                    <a:pt x="96" y="94"/>
                  </a:lnTo>
                  <a:lnTo>
                    <a:pt x="100" y="90"/>
                  </a:lnTo>
                  <a:lnTo>
                    <a:pt x="102" y="86"/>
                  </a:lnTo>
                  <a:lnTo>
                    <a:pt x="106" y="81"/>
                  </a:lnTo>
                  <a:lnTo>
                    <a:pt x="108" y="76"/>
                  </a:lnTo>
                  <a:lnTo>
                    <a:pt x="109" y="71"/>
                  </a:lnTo>
                  <a:lnTo>
                    <a:pt x="111" y="66"/>
                  </a:lnTo>
                  <a:lnTo>
                    <a:pt x="112" y="60"/>
                  </a:lnTo>
                  <a:lnTo>
                    <a:pt x="112" y="5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06" name="Freeform 84"/>
            <p:cNvSpPr>
              <a:spLocks/>
            </p:cNvSpPr>
            <p:nvPr/>
          </p:nvSpPr>
          <p:spPr bwMode="auto">
            <a:xfrm>
              <a:off x="8302626" y="3119439"/>
              <a:ext cx="88900" cy="88900"/>
            </a:xfrm>
            <a:custGeom>
              <a:avLst/>
              <a:gdLst>
                <a:gd name="T0" fmla="*/ 56 w 113"/>
                <a:gd name="T1" fmla="*/ 24 h 110"/>
                <a:gd name="T2" fmla="*/ 55 w 113"/>
                <a:gd name="T3" fmla="*/ 19 h 110"/>
                <a:gd name="T4" fmla="*/ 53 w 113"/>
                <a:gd name="T5" fmla="*/ 14 h 110"/>
                <a:gd name="T6" fmla="*/ 50 w 113"/>
                <a:gd name="T7" fmla="*/ 10 h 110"/>
                <a:gd name="T8" fmla="*/ 46 w 113"/>
                <a:gd name="T9" fmla="*/ 6 h 110"/>
                <a:gd name="T10" fmla="*/ 41 w 113"/>
                <a:gd name="T11" fmla="*/ 4 h 110"/>
                <a:gd name="T12" fmla="*/ 36 w 113"/>
                <a:gd name="T13" fmla="*/ 1 h 110"/>
                <a:gd name="T14" fmla="*/ 31 w 113"/>
                <a:gd name="T15" fmla="*/ 0 h 110"/>
                <a:gd name="T16" fmla="*/ 25 w 113"/>
                <a:gd name="T17" fmla="*/ 0 h 110"/>
                <a:gd name="T18" fmla="*/ 19 w 113"/>
                <a:gd name="T19" fmla="*/ 1 h 110"/>
                <a:gd name="T20" fmla="*/ 15 w 113"/>
                <a:gd name="T21" fmla="*/ 4 h 110"/>
                <a:gd name="T22" fmla="*/ 10 w 113"/>
                <a:gd name="T23" fmla="*/ 6 h 110"/>
                <a:gd name="T24" fmla="*/ 6 w 113"/>
                <a:gd name="T25" fmla="*/ 10 h 110"/>
                <a:gd name="T26" fmla="*/ 3 w 113"/>
                <a:gd name="T27" fmla="*/ 14 h 110"/>
                <a:gd name="T28" fmla="*/ 2 w 113"/>
                <a:gd name="T29" fmla="*/ 19 h 110"/>
                <a:gd name="T30" fmla="*/ 0 w 113"/>
                <a:gd name="T31" fmla="*/ 24 h 110"/>
                <a:gd name="T32" fmla="*/ 0 w 113"/>
                <a:gd name="T33" fmla="*/ 31 h 110"/>
                <a:gd name="T34" fmla="*/ 2 w 113"/>
                <a:gd name="T35" fmla="*/ 36 h 110"/>
                <a:gd name="T36" fmla="*/ 3 w 113"/>
                <a:gd name="T37" fmla="*/ 41 h 110"/>
                <a:gd name="T38" fmla="*/ 6 w 113"/>
                <a:gd name="T39" fmla="*/ 46 h 110"/>
                <a:gd name="T40" fmla="*/ 10 w 113"/>
                <a:gd name="T41" fmla="*/ 49 h 110"/>
                <a:gd name="T42" fmla="*/ 15 w 113"/>
                <a:gd name="T43" fmla="*/ 52 h 110"/>
                <a:gd name="T44" fmla="*/ 19 w 113"/>
                <a:gd name="T45" fmla="*/ 55 h 110"/>
                <a:gd name="T46" fmla="*/ 25 w 113"/>
                <a:gd name="T47" fmla="*/ 56 h 110"/>
                <a:gd name="T48" fmla="*/ 31 w 113"/>
                <a:gd name="T49" fmla="*/ 56 h 110"/>
                <a:gd name="T50" fmla="*/ 36 w 113"/>
                <a:gd name="T51" fmla="*/ 55 h 110"/>
                <a:gd name="T52" fmla="*/ 41 w 113"/>
                <a:gd name="T53" fmla="*/ 52 h 110"/>
                <a:gd name="T54" fmla="*/ 46 w 113"/>
                <a:gd name="T55" fmla="*/ 49 h 110"/>
                <a:gd name="T56" fmla="*/ 50 w 113"/>
                <a:gd name="T57" fmla="*/ 46 h 110"/>
                <a:gd name="T58" fmla="*/ 53 w 113"/>
                <a:gd name="T59" fmla="*/ 41 h 110"/>
                <a:gd name="T60" fmla="*/ 55 w 113"/>
                <a:gd name="T61" fmla="*/ 36 h 110"/>
                <a:gd name="T62" fmla="*/ 56 w 113"/>
                <a:gd name="T63" fmla="*/ 31 h 1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3"/>
                <a:gd name="T97" fmla="*/ 0 h 110"/>
                <a:gd name="T98" fmla="*/ 113 w 113"/>
                <a:gd name="T99" fmla="*/ 110 h 1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3" h="110">
                  <a:moveTo>
                    <a:pt x="113" y="54"/>
                  </a:moveTo>
                  <a:lnTo>
                    <a:pt x="113" y="48"/>
                  </a:lnTo>
                  <a:lnTo>
                    <a:pt x="112" y="43"/>
                  </a:lnTo>
                  <a:lnTo>
                    <a:pt x="111" y="38"/>
                  </a:lnTo>
                  <a:lnTo>
                    <a:pt x="109" y="33"/>
                  </a:lnTo>
                  <a:lnTo>
                    <a:pt x="106" y="27"/>
                  </a:lnTo>
                  <a:lnTo>
                    <a:pt x="103" y="24"/>
                  </a:lnTo>
                  <a:lnTo>
                    <a:pt x="100" y="19"/>
                  </a:lnTo>
                  <a:lnTo>
                    <a:pt x="96" y="16"/>
                  </a:lnTo>
                  <a:lnTo>
                    <a:pt x="93" y="12"/>
                  </a:lnTo>
                  <a:lnTo>
                    <a:pt x="88" y="9"/>
                  </a:lnTo>
                  <a:lnTo>
                    <a:pt x="83" y="7"/>
                  </a:lnTo>
                  <a:lnTo>
                    <a:pt x="79" y="4"/>
                  </a:lnTo>
                  <a:lnTo>
                    <a:pt x="73" y="2"/>
                  </a:lnTo>
                  <a:lnTo>
                    <a:pt x="68" y="1"/>
                  </a:lnTo>
                  <a:lnTo>
                    <a:pt x="62" y="0"/>
                  </a:lnTo>
                  <a:lnTo>
                    <a:pt x="56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39" y="2"/>
                  </a:lnTo>
                  <a:lnTo>
                    <a:pt x="35" y="4"/>
                  </a:lnTo>
                  <a:lnTo>
                    <a:pt x="30" y="7"/>
                  </a:lnTo>
                  <a:lnTo>
                    <a:pt x="25" y="9"/>
                  </a:lnTo>
                  <a:lnTo>
                    <a:pt x="20" y="12"/>
                  </a:lnTo>
                  <a:lnTo>
                    <a:pt x="17" y="16"/>
                  </a:lnTo>
                  <a:lnTo>
                    <a:pt x="13" y="19"/>
                  </a:lnTo>
                  <a:lnTo>
                    <a:pt x="10" y="24"/>
                  </a:lnTo>
                  <a:lnTo>
                    <a:pt x="7" y="27"/>
                  </a:lnTo>
                  <a:lnTo>
                    <a:pt x="5" y="33"/>
                  </a:lnTo>
                  <a:lnTo>
                    <a:pt x="4" y="38"/>
                  </a:lnTo>
                  <a:lnTo>
                    <a:pt x="1" y="43"/>
                  </a:lnTo>
                  <a:lnTo>
                    <a:pt x="1" y="48"/>
                  </a:lnTo>
                  <a:lnTo>
                    <a:pt x="0" y="54"/>
                  </a:lnTo>
                  <a:lnTo>
                    <a:pt x="1" y="60"/>
                  </a:lnTo>
                  <a:lnTo>
                    <a:pt x="1" y="66"/>
                  </a:lnTo>
                  <a:lnTo>
                    <a:pt x="4" y="71"/>
                  </a:lnTo>
                  <a:lnTo>
                    <a:pt x="5" y="76"/>
                  </a:lnTo>
                  <a:lnTo>
                    <a:pt x="7" y="81"/>
                  </a:lnTo>
                  <a:lnTo>
                    <a:pt x="10" y="86"/>
                  </a:lnTo>
                  <a:lnTo>
                    <a:pt x="13" y="90"/>
                  </a:lnTo>
                  <a:lnTo>
                    <a:pt x="17" y="94"/>
                  </a:lnTo>
                  <a:lnTo>
                    <a:pt x="20" y="97"/>
                  </a:lnTo>
                  <a:lnTo>
                    <a:pt x="25" y="101"/>
                  </a:lnTo>
                  <a:lnTo>
                    <a:pt x="30" y="103"/>
                  </a:lnTo>
                  <a:lnTo>
                    <a:pt x="35" y="105"/>
                  </a:lnTo>
                  <a:lnTo>
                    <a:pt x="39" y="108"/>
                  </a:lnTo>
                  <a:lnTo>
                    <a:pt x="45" y="109"/>
                  </a:lnTo>
                  <a:lnTo>
                    <a:pt x="51" y="110"/>
                  </a:lnTo>
                  <a:lnTo>
                    <a:pt x="56" y="110"/>
                  </a:lnTo>
                  <a:lnTo>
                    <a:pt x="62" y="110"/>
                  </a:lnTo>
                  <a:lnTo>
                    <a:pt x="68" y="109"/>
                  </a:lnTo>
                  <a:lnTo>
                    <a:pt x="73" y="108"/>
                  </a:lnTo>
                  <a:lnTo>
                    <a:pt x="79" y="105"/>
                  </a:lnTo>
                  <a:lnTo>
                    <a:pt x="83" y="103"/>
                  </a:lnTo>
                  <a:lnTo>
                    <a:pt x="88" y="101"/>
                  </a:lnTo>
                  <a:lnTo>
                    <a:pt x="93" y="97"/>
                  </a:lnTo>
                  <a:lnTo>
                    <a:pt x="96" y="94"/>
                  </a:lnTo>
                  <a:lnTo>
                    <a:pt x="100" y="90"/>
                  </a:lnTo>
                  <a:lnTo>
                    <a:pt x="103" y="86"/>
                  </a:lnTo>
                  <a:lnTo>
                    <a:pt x="106" y="81"/>
                  </a:lnTo>
                  <a:lnTo>
                    <a:pt x="109" y="76"/>
                  </a:lnTo>
                  <a:lnTo>
                    <a:pt x="111" y="71"/>
                  </a:lnTo>
                  <a:lnTo>
                    <a:pt x="112" y="66"/>
                  </a:lnTo>
                  <a:lnTo>
                    <a:pt x="113" y="60"/>
                  </a:lnTo>
                  <a:lnTo>
                    <a:pt x="11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07" name="Freeform 85"/>
            <p:cNvSpPr>
              <a:spLocks/>
            </p:cNvSpPr>
            <p:nvPr/>
          </p:nvSpPr>
          <p:spPr bwMode="auto">
            <a:xfrm>
              <a:off x="8302626" y="3119439"/>
              <a:ext cx="88900" cy="88900"/>
            </a:xfrm>
            <a:custGeom>
              <a:avLst/>
              <a:gdLst>
                <a:gd name="T0" fmla="*/ 56 w 113"/>
                <a:gd name="T1" fmla="*/ 24 h 110"/>
                <a:gd name="T2" fmla="*/ 55 w 113"/>
                <a:gd name="T3" fmla="*/ 19 h 110"/>
                <a:gd name="T4" fmla="*/ 53 w 113"/>
                <a:gd name="T5" fmla="*/ 14 h 110"/>
                <a:gd name="T6" fmla="*/ 50 w 113"/>
                <a:gd name="T7" fmla="*/ 10 h 110"/>
                <a:gd name="T8" fmla="*/ 46 w 113"/>
                <a:gd name="T9" fmla="*/ 6 h 110"/>
                <a:gd name="T10" fmla="*/ 41 w 113"/>
                <a:gd name="T11" fmla="*/ 4 h 110"/>
                <a:gd name="T12" fmla="*/ 36 w 113"/>
                <a:gd name="T13" fmla="*/ 1 h 110"/>
                <a:gd name="T14" fmla="*/ 31 w 113"/>
                <a:gd name="T15" fmla="*/ 0 h 110"/>
                <a:gd name="T16" fmla="*/ 25 w 113"/>
                <a:gd name="T17" fmla="*/ 0 h 110"/>
                <a:gd name="T18" fmla="*/ 19 w 113"/>
                <a:gd name="T19" fmla="*/ 1 h 110"/>
                <a:gd name="T20" fmla="*/ 15 w 113"/>
                <a:gd name="T21" fmla="*/ 4 h 110"/>
                <a:gd name="T22" fmla="*/ 10 w 113"/>
                <a:gd name="T23" fmla="*/ 6 h 110"/>
                <a:gd name="T24" fmla="*/ 6 w 113"/>
                <a:gd name="T25" fmla="*/ 10 h 110"/>
                <a:gd name="T26" fmla="*/ 3 w 113"/>
                <a:gd name="T27" fmla="*/ 14 h 110"/>
                <a:gd name="T28" fmla="*/ 2 w 113"/>
                <a:gd name="T29" fmla="*/ 19 h 110"/>
                <a:gd name="T30" fmla="*/ 0 w 113"/>
                <a:gd name="T31" fmla="*/ 24 h 110"/>
                <a:gd name="T32" fmla="*/ 0 w 113"/>
                <a:gd name="T33" fmla="*/ 31 h 110"/>
                <a:gd name="T34" fmla="*/ 2 w 113"/>
                <a:gd name="T35" fmla="*/ 36 h 110"/>
                <a:gd name="T36" fmla="*/ 3 w 113"/>
                <a:gd name="T37" fmla="*/ 41 h 110"/>
                <a:gd name="T38" fmla="*/ 6 w 113"/>
                <a:gd name="T39" fmla="*/ 46 h 110"/>
                <a:gd name="T40" fmla="*/ 10 w 113"/>
                <a:gd name="T41" fmla="*/ 49 h 110"/>
                <a:gd name="T42" fmla="*/ 15 w 113"/>
                <a:gd name="T43" fmla="*/ 52 h 110"/>
                <a:gd name="T44" fmla="*/ 19 w 113"/>
                <a:gd name="T45" fmla="*/ 55 h 110"/>
                <a:gd name="T46" fmla="*/ 25 w 113"/>
                <a:gd name="T47" fmla="*/ 56 h 110"/>
                <a:gd name="T48" fmla="*/ 31 w 113"/>
                <a:gd name="T49" fmla="*/ 56 h 110"/>
                <a:gd name="T50" fmla="*/ 36 w 113"/>
                <a:gd name="T51" fmla="*/ 55 h 110"/>
                <a:gd name="T52" fmla="*/ 41 w 113"/>
                <a:gd name="T53" fmla="*/ 52 h 110"/>
                <a:gd name="T54" fmla="*/ 46 w 113"/>
                <a:gd name="T55" fmla="*/ 49 h 110"/>
                <a:gd name="T56" fmla="*/ 50 w 113"/>
                <a:gd name="T57" fmla="*/ 46 h 110"/>
                <a:gd name="T58" fmla="*/ 53 w 113"/>
                <a:gd name="T59" fmla="*/ 41 h 110"/>
                <a:gd name="T60" fmla="*/ 55 w 113"/>
                <a:gd name="T61" fmla="*/ 36 h 110"/>
                <a:gd name="T62" fmla="*/ 56 w 113"/>
                <a:gd name="T63" fmla="*/ 31 h 1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3"/>
                <a:gd name="T97" fmla="*/ 0 h 110"/>
                <a:gd name="T98" fmla="*/ 113 w 113"/>
                <a:gd name="T99" fmla="*/ 110 h 1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3" h="110">
                  <a:moveTo>
                    <a:pt x="113" y="54"/>
                  </a:moveTo>
                  <a:lnTo>
                    <a:pt x="113" y="48"/>
                  </a:lnTo>
                  <a:lnTo>
                    <a:pt x="112" y="43"/>
                  </a:lnTo>
                  <a:lnTo>
                    <a:pt x="111" y="38"/>
                  </a:lnTo>
                  <a:lnTo>
                    <a:pt x="109" y="33"/>
                  </a:lnTo>
                  <a:lnTo>
                    <a:pt x="106" y="27"/>
                  </a:lnTo>
                  <a:lnTo>
                    <a:pt x="103" y="24"/>
                  </a:lnTo>
                  <a:lnTo>
                    <a:pt x="100" y="19"/>
                  </a:lnTo>
                  <a:lnTo>
                    <a:pt x="96" y="16"/>
                  </a:lnTo>
                  <a:lnTo>
                    <a:pt x="93" y="12"/>
                  </a:lnTo>
                  <a:lnTo>
                    <a:pt x="88" y="9"/>
                  </a:lnTo>
                  <a:lnTo>
                    <a:pt x="83" y="7"/>
                  </a:lnTo>
                  <a:lnTo>
                    <a:pt x="79" y="4"/>
                  </a:lnTo>
                  <a:lnTo>
                    <a:pt x="73" y="2"/>
                  </a:lnTo>
                  <a:lnTo>
                    <a:pt x="68" y="1"/>
                  </a:lnTo>
                  <a:lnTo>
                    <a:pt x="62" y="0"/>
                  </a:lnTo>
                  <a:lnTo>
                    <a:pt x="56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39" y="2"/>
                  </a:lnTo>
                  <a:lnTo>
                    <a:pt x="35" y="4"/>
                  </a:lnTo>
                  <a:lnTo>
                    <a:pt x="30" y="7"/>
                  </a:lnTo>
                  <a:lnTo>
                    <a:pt x="25" y="9"/>
                  </a:lnTo>
                  <a:lnTo>
                    <a:pt x="20" y="12"/>
                  </a:lnTo>
                  <a:lnTo>
                    <a:pt x="17" y="16"/>
                  </a:lnTo>
                  <a:lnTo>
                    <a:pt x="13" y="19"/>
                  </a:lnTo>
                  <a:lnTo>
                    <a:pt x="10" y="24"/>
                  </a:lnTo>
                  <a:lnTo>
                    <a:pt x="7" y="27"/>
                  </a:lnTo>
                  <a:lnTo>
                    <a:pt x="5" y="33"/>
                  </a:lnTo>
                  <a:lnTo>
                    <a:pt x="4" y="38"/>
                  </a:lnTo>
                  <a:lnTo>
                    <a:pt x="1" y="43"/>
                  </a:lnTo>
                  <a:lnTo>
                    <a:pt x="1" y="48"/>
                  </a:lnTo>
                  <a:lnTo>
                    <a:pt x="0" y="54"/>
                  </a:lnTo>
                  <a:lnTo>
                    <a:pt x="1" y="60"/>
                  </a:lnTo>
                  <a:lnTo>
                    <a:pt x="1" y="66"/>
                  </a:lnTo>
                  <a:lnTo>
                    <a:pt x="4" y="71"/>
                  </a:lnTo>
                  <a:lnTo>
                    <a:pt x="5" y="76"/>
                  </a:lnTo>
                  <a:lnTo>
                    <a:pt x="7" y="81"/>
                  </a:lnTo>
                  <a:lnTo>
                    <a:pt x="10" y="86"/>
                  </a:lnTo>
                  <a:lnTo>
                    <a:pt x="13" y="90"/>
                  </a:lnTo>
                  <a:lnTo>
                    <a:pt x="17" y="94"/>
                  </a:lnTo>
                  <a:lnTo>
                    <a:pt x="20" y="97"/>
                  </a:lnTo>
                  <a:lnTo>
                    <a:pt x="25" y="101"/>
                  </a:lnTo>
                  <a:lnTo>
                    <a:pt x="30" y="103"/>
                  </a:lnTo>
                  <a:lnTo>
                    <a:pt x="35" y="105"/>
                  </a:lnTo>
                  <a:lnTo>
                    <a:pt x="39" y="108"/>
                  </a:lnTo>
                  <a:lnTo>
                    <a:pt x="45" y="109"/>
                  </a:lnTo>
                  <a:lnTo>
                    <a:pt x="51" y="110"/>
                  </a:lnTo>
                  <a:lnTo>
                    <a:pt x="56" y="110"/>
                  </a:lnTo>
                  <a:lnTo>
                    <a:pt x="62" y="110"/>
                  </a:lnTo>
                  <a:lnTo>
                    <a:pt x="68" y="109"/>
                  </a:lnTo>
                  <a:lnTo>
                    <a:pt x="73" y="108"/>
                  </a:lnTo>
                  <a:lnTo>
                    <a:pt x="79" y="105"/>
                  </a:lnTo>
                  <a:lnTo>
                    <a:pt x="83" y="103"/>
                  </a:lnTo>
                  <a:lnTo>
                    <a:pt x="88" y="101"/>
                  </a:lnTo>
                  <a:lnTo>
                    <a:pt x="93" y="97"/>
                  </a:lnTo>
                  <a:lnTo>
                    <a:pt x="96" y="94"/>
                  </a:lnTo>
                  <a:lnTo>
                    <a:pt x="100" y="90"/>
                  </a:lnTo>
                  <a:lnTo>
                    <a:pt x="103" y="86"/>
                  </a:lnTo>
                  <a:lnTo>
                    <a:pt x="106" y="81"/>
                  </a:lnTo>
                  <a:lnTo>
                    <a:pt x="109" y="76"/>
                  </a:lnTo>
                  <a:lnTo>
                    <a:pt x="111" y="71"/>
                  </a:lnTo>
                  <a:lnTo>
                    <a:pt x="112" y="66"/>
                  </a:lnTo>
                  <a:lnTo>
                    <a:pt x="113" y="60"/>
                  </a:lnTo>
                  <a:lnTo>
                    <a:pt x="113" y="5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08" name="Freeform 86"/>
            <p:cNvSpPr>
              <a:spLocks/>
            </p:cNvSpPr>
            <p:nvPr/>
          </p:nvSpPr>
          <p:spPr bwMode="auto">
            <a:xfrm>
              <a:off x="7935913" y="2674939"/>
              <a:ext cx="88900" cy="85725"/>
            </a:xfrm>
            <a:custGeom>
              <a:avLst/>
              <a:gdLst>
                <a:gd name="T0" fmla="*/ 56 w 113"/>
                <a:gd name="T1" fmla="*/ 24 h 110"/>
                <a:gd name="T2" fmla="*/ 55 w 113"/>
                <a:gd name="T3" fmla="*/ 19 h 110"/>
                <a:gd name="T4" fmla="*/ 53 w 113"/>
                <a:gd name="T5" fmla="*/ 14 h 110"/>
                <a:gd name="T6" fmla="*/ 50 w 113"/>
                <a:gd name="T7" fmla="*/ 10 h 110"/>
                <a:gd name="T8" fmla="*/ 46 w 113"/>
                <a:gd name="T9" fmla="*/ 6 h 110"/>
                <a:gd name="T10" fmla="*/ 42 w 113"/>
                <a:gd name="T11" fmla="*/ 3 h 110"/>
                <a:gd name="T12" fmla="*/ 37 w 113"/>
                <a:gd name="T13" fmla="*/ 1 h 110"/>
                <a:gd name="T14" fmla="*/ 31 w 113"/>
                <a:gd name="T15" fmla="*/ 0 h 110"/>
                <a:gd name="T16" fmla="*/ 25 w 113"/>
                <a:gd name="T17" fmla="*/ 0 h 110"/>
                <a:gd name="T18" fmla="*/ 19 w 113"/>
                <a:gd name="T19" fmla="*/ 1 h 110"/>
                <a:gd name="T20" fmla="*/ 15 w 113"/>
                <a:gd name="T21" fmla="*/ 3 h 110"/>
                <a:gd name="T22" fmla="*/ 11 w 113"/>
                <a:gd name="T23" fmla="*/ 6 h 110"/>
                <a:gd name="T24" fmla="*/ 6 w 113"/>
                <a:gd name="T25" fmla="*/ 10 h 110"/>
                <a:gd name="T26" fmla="*/ 3 w 113"/>
                <a:gd name="T27" fmla="*/ 14 h 110"/>
                <a:gd name="T28" fmla="*/ 2 w 113"/>
                <a:gd name="T29" fmla="*/ 19 h 110"/>
                <a:gd name="T30" fmla="*/ 0 w 113"/>
                <a:gd name="T31" fmla="*/ 24 h 110"/>
                <a:gd name="T32" fmla="*/ 0 w 113"/>
                <a:gd name="T33" fmla="*/ 30 h 110"/>
                <a:gd name="T34" fmla="*/ 2 w 113"/>
                <a:gd name="T35" fmla="*/ 35 h 110"/>
                <a:gd name="T36" fmla="*/ 3 w 113"/>
                <a:gd name="T37" fmla="*/ 40 h 110"/>
                <a:gd name="T38" fmla="*/ 6 w 113"/>
                <a:gd name="T39" fmla="*/ 44 h 110"/>
                <a:gd name="T40" fmla="*/ 11 w 113"/>
                <a:gd name="T41" fmla="*/ 48 h 110"/>
                <a:gd name="T42" fmla="*/ 15 w 113"/>
                <a:gd name="T43" fmla="*/ 51 h 110"/>
                <a:gd name="T44" fmla="*/ 19 w 113"/>
                <a:gd name="T45" fmla="*/ 53 h 110"/>
                <a:gd name="T46" fmla="*/ 25 w 113"/>
                <a:gd name="T47" fmla="*/ 54 h 110"/>
                <a:gd name="T48" fmla="*/ 31 w 113"/>
                <a:gd name="T49" fmla="*/ 54 h 110"/>
                <a:gd name="T50" fmla="*/ 37 w 113"/>
                <a:gd name="T51" fmla="*/ 53 h 110"/>
                <a:gd name="T52" fmla="*/ 42 w 113"/>
                <a:gd name="T53" fmla="*/ 51 h 110"/>
                <a:gd name="T54" fmla="*/ 46 w 113"/>
                <a:gd name="T55" fmla="*/ 48 h 110"/>
                <a:gd name="T56" fmla="*/ 50 w 113"/>
                <a:gd name="T57" fmla="*/ 44 h 110"/>
                <a:gd name="T58" fmla="*/ 53 w 113"/>
                <a:gd name="T59" fmla="*/ 40 h 110"/>
                <a:gd name="T60" fmla="*/ 55 w 113"/>
                <a:gd name="T61" fmla="*/ 35 h 110"/>
                <a:gd name="T62" fmla="*/ 56 w 113"/>
                <a:gd name="T63" fmla="*/ 30 h 1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3"/>
                <a:gd name="T97" fmla="*/ 0 h 110"/>
                <a:gd name="T98" fmla="*/ 113 w 113"/>
                <a:gd name="T99" fmla="*/ 110 h 1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3" h="110">
                  <a:moveTo>
                    <a:pt x="113" y="55"/>
                  </a:moveTo>
                  <a:lnTo>
                    <a:pt x="113" y="49"/>
                  </a:lnTo>
                  <a:lnTo>
                    <a:pt x="112" y="43"/>
                  </a:lnTo>
                  <a:lnTo>
                    <a:pt x="111" y="39"/>
                  </a:lnTo>
                  <a:lnTo>
                    <a:pt x="110" y="34"/>
                  </a:lnTo>
                  <a:lnTo>
                    <a:pt x="107" y="28"/>
                  </a:lnTo>
                  <a:lnTo>
                    <a:pt x="104" y="25"/>
                  </a:lnTo>
                  <a:lnTo>
                    <a:pt x="101" y="20"/>
                  </a:lnTo>
                  <a:lnTo>
                    <a:pt x="98" y="17"/>
                  </a:lnTo>
                  <a:lnTo>
                    <a:pt x="93" y="13"/>
                  </a:lnTo>
                  <a:lnTo>
                    <a:pt x="88" y="10"/>
                  </a:lnTo>
                  <a:lnTo>
                    <a:pt x="85" y="7"/>
                  </a:lnTo>
                  <a:lnTo>
                    <a:pt x="79" y="5"/>
                  </a:lnTo>
                  <a:lnTo>
                    <a:pt x="74" y="3"/>
                  </a:lnTo>
                  <a:lnTo>
                    <a:pt x="68" y="2"/>
                  </a:lnTo>
                  <a:lnTo>
                    <a:pt x="62" y="0"/>
                  </a:lnTo>
                  <a:lnTo>
                    <a:pt x="56" y="0"/>
                  </a:lnTo>
                  <a:lnTo>
                    <a:pt x="51" y="0"/>
                  </a:lnTo>
                  <a:lnTo>
                    <a:pt x="45" y="2"/>
                  </a:lnTo>
                  <a:lnTo>
                    <a:pt x="39" y="3"/>
                  </a:lnTo>
                  <a:lnTo>
                    <a:pt x="35" y="5"/>
                  </a:lnTo>
                  <a:lnTo>
                    <a:pt x="30" y="7"/>
                  </a:lnTo>
                  <a:lnTo>
                    <a:pt x="25" y="10"/>
                  </a:lnTo>
                  <a:lnTo>
                    <a:pt x="22" y="13"/>
                  </a:lnTo>
                  <a:lnTo>
                    <a:pt x="17" y="17"/>
                  </a:lnTo>
                  <a:lnTo>
                    <a:pt x="13" y="20"/>
                  </a:lnTo>
                  <a:lnTo>
                    <a:pt x="10" y="25"/>
                  </a:lnTo>
                  <a:lnTo>
                    <a:pt x="7" y="28"/>
                  </a:lnTo>
                  <a:lnTo>
                    <a:pt x="5" y="34"/>
                  </a:lnTo>
                  <a:lnTo>
                    <a:pt x="4" y="39"/>
                  </a:lnTo>
                  <a:lnTo>
                    <a:pt x="1" y="43"/>
                  </a:lnTo>
                  <a:lnTo>
                    <a:pt x="1" y="49"/>
                  </a:lnTo>
                  <a:lnTo>
                    <a:pt x="0" y="55"/>
                  </a:lnTo>
                  <a:lnTo>
                    <a:pt x="1" y="61"/>
                  </a:lnTo>
                  <a:lnTo>
                    <a:pt x="1" y="66"/>
                  </a:lnTo>
                  <a:lnTo>
                    <a:pt x="4" y="71"/>
                  </a:lnTo>
                  <a:lnTo>
                    <a:pt x="5" y="76"/>
                  </a:lnTo>
                  <a:lnTo>
                    <a:pt x="7" y="81"/>
                  </a:lnTo>
                  <a:lnTo>
                    <a:pt x="10" y="85"/>
                  </a:lnTo>
                  <a:lnTo>
                    <a:pt x="13" y="90"/>
                  </a:lnTo>
                  <a:lnTo>
                    <a:pt x="17" y="94"/>
                  </a:lnTo>
                  <a:lnTo>
                    <a:pt x="22" y="97"/>
                  </a:lnTo>
                  <a:lnTo>
                    <a:pt x="25" y="100"/>
                  </a:lnTo>
                  <a:lnTo>
                    <a:pt x="30" y="103"/>
                  </a:lnTo>
                  <a:lnTo>
                    <a:pt x="35" y="105"/>
                  </a:lnTo>
                  <a:lnTo>
                    <a:pt x="39" y="107"/>
                  </a:lnTo>
                  <a:lnTo>
                    <a:pt x="45" y="109"/>
                  </a:lnTo>
                  <a:lnTo>
                    <a:pt x="51" y="110"/>
                  </a:lnTo>
                  <a:lnTo>
                    <a:pt x="56" y="110"/>
                  </a:lnTo>
                  <a:lnTo>
                    <a:pt x="62" y="110"/>
                  </a:lnTo>
                  <a:lnTo>
                    <a:pt x="68" y="109"/>
                  </a:lnTo>
                  <a:lnTo>
                    <a:pt x="74" y="107"/>
                  </a:lnTo>
                  <a:lnTo>
                    <a:pt x="79" y="105"/>
                  </a:lnTo>
                  <a:lnTo>
                    <a:pt x="85" y="103"/>
                  </a:lnTo>
                  <a:lnTo>
                    <a:pt x="88" y="100"/>
                  </a:lnTo>
                  <a:lnTo>
                    <a:pt x="93" y="97"/>
                  </a:lnTo>
                  <a:lnTo>
                    <a:pt x="98" y="94"/>
                  </a:lnTo>
                  <a:lnTo>
                    <a:pt x="101" y="90"/>
                  </a:lnTo>
                  <a:lnTo>
                    <a:pt x="104" y="85"/>
                  </a:lnTo>
                  <a:lnTo>
                    <a:pt x="107" y="81"/>
                  </a:lnTo>
                  <a:lnTo>
                    <a:pt x="110" y="76"/>
                  </a:lnTo>
                  <a:lnTo>
                    <a:pt x="111" y="71"/>
                  </a:lnTo>
                  <a:lnTo>
                    <a:pt x="112" y="66"/>
                  </a:lnTo>
                  <a:lnTo>
                    <a:pt x="113" y="61"/>
                  </a:lnTo>
                  <a:lnTo>
                    <a:pt x="113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09" name="Freeform 87"/>
            <p:cNvSpPr>
              <a:spLocks/>
            </p:cNvSpPr>
            <p:nvPr/>
          </p:nvSpPr>
          <p:spPr bwMode="auto">
            <a:xfrm>
              <a:off x="7935913" y="2674939"/>
              <a:ext cx="88900" cy="85725"/>
            </a:xfrm>
            <a:custGeom>
              <a:avLst/>
              <a:gdLst>
                <a:gd name="T0" fmla="*/ 56 w 113"/>
                <a:gd name="T1" fmla="*/ 24 h 110"/>
                <a:gd name="T2" fmla="*/ 55 w 113"/>
                <a:gd name="T3" fmla="*/ 19 h 110"/>
                <a:gd name="T4" fmla="*/ 53 w 113"/>
                <a:gd name="T5" fmla="*/ 14 h 110"/>
                <a:gd name="T6" fmla="*/ 50 w 113"/>
                <a:gd name="T7" fmla="*/ 10 h 110"/>
                <a:gd name="T8" fmla="*/ 46 w 113"/>
                <a:gd name="T9" fmla="*/ 6 h 110"/>
                <a:gd name="T10" fmla="*/ 42 w 113"/>
                <a:gd name="T11" fmla="*/ 3 h 110"/>
                <a:gd name="T12" fmla="*/ 37 w 113"/>
                <a:gd name="T13" fmla="*/ 1 h 110"/>
                <a:gd name="T14" fmla="*/ 31 w 113"/>
                <a:gd name="T15" fmla="*/ 0 h 110"/>
                <a:gd name="T16" fmla="*/ 25 w 113"/>
                <a:gd name="T17" fmla="*/ 0 h 110"/>
                <a:gd name="T18" fmla="*/ 19 w 113"/>
                <a:gd name="T19" fmla="*/ 1 h 110"/>
                <a:gd name="T20" fmla="*/ 15 w 113"/>
                <a:gd name="T21" fmla="*/ 3 h 110"/>
                <a:gd name="T22" fmla="*/ 11 w 113"/>
                <a:gd name="T23" fmla="*/ 6 h 110"/>
                <a:gd name="T24" fmla="*/ 6 w 113"/>
                <a:gd name="T25" fmla="*/ 10 h 110"/>
                <a:gd name="T26" fmla="*/ 3 w 113"/>
                <a:gd name="T27" fmla="*/ 14 h 110"/>
                <a:gd name="T28" fmla="*/ 2 w 113"/>
                <a:gd name="T29" fmla="*/ 19 h 110"/>
                <a:gd name="T30" fmla="*/ 0 w 113"/>
                <a:gd name="T31" fmla="*/ 24 h 110"/>
                <a:gd name="T32" fmla="*/ 0 w 113"/>
                <a:gd name="T33" fmla="*/ 30 h 110"/>
                <a:gd name="T34" fmla="*/ 2 w 113"/>
                <a:gd name="T35" fmla="*/ 35 h 110"/>
                <a:gd name="T36" fmla="*/ 3 w 113"/>
                <a:gd name="T37" fmla="*/ 40 h 110"/>
                <a:gd name="T38" fmla="*/ 6 w 113"/>
                <a:gd name="T39" fmla="*/ 44 h 110"/>
                <a:gd name="T40" fmla="*/ 11 w 113"/>
                <a:gd name="T41" fmla="*/ 48 h 110"/>
                <a:gd name="T42" fmla="*/ 15 w 113"/>
                <a:gd name="T43" fmla="*/ 51 h 110"/>
                <a:gd name="T44" fmla="*/ 19 w 113"/>
                <a:gd name="T45" fmla="*/ 53 h 110"/>
                <a:gd name="T46" fmla="*/ 25 w 113"/>
                <a:gd name="T47" fmla="*/ 54 h 110"/>
                <a:gd name="T48" fmla="*/ 31 w 113"/>
                <a:gd name="T49" fmla="*/ 54 h 110"/>
                <a:gd name="T50" fmla="*/ 37 w 113"/>
                <a:gd name="T51" fmla="*/ 53 h 110"/>
                <a:gd name="T52" fmla="*/ 42 w 113"/>
                <a:gd name="T53" fmla="*/ 51 h 110"/>
                <a:gd name="T54" fmla="*/ 46 w 113"/>
                <a:gd name="T55" fmla="*/ 48 h 110"/>
                <a:gd name="T56" fmla="*/ 50 w 113"/>
                <a:gd name="T57" fmla="*/ 44 h 110"/>
                <a:gd name="T58" fmla="*/ 53 w 113"/>
                <a:gd name="T59" fmla="*/ 40 h 110"/>
                <a:gd name="T60" fmla="*/ 55 w 113"/>
                <a:gd name="T61" fmla="*/ 35 h 110"/>
                <a:gd name="T62" fmla="*/ 56 w 113"/>
                <a:gd name="T63" fmla="*/ 30 h 1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3"/>
                <a:gd name="T97" fmla="*/ 0 h 110"/>
                <a:gd name="T98" fmla="*/ 113 w 113"/>
                <a:gd name="T99" fmla="*/ 110 h 1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3" h="110">
                  <a:moveTo>
                    <a:pt x="113" y="55"/>
                  </a:moveTo>
                  <a:lnTo>
                    <a:pt x="113" y="49"/>
                  </a:lnTo>
                  <a:lnTo>
                    <a:pt x="112" y="43"/>
                  </a:lnTo>
                  <a:lnTo>
                    <a:pt x="111" y="39"/>
                  </a:lnTo>
                  <a:lnTo>
                    <a:pt x="110" y="34"/>
                  </a:lnTo>
                  <a:lnTo>
                    <a:pt x="107" y="28"/>
                  </a:lnTo>
                  <a:lnTo>
                    <a:pt x="104" y="25"/>
                  </a:lnTo>
                  <a:lnTo>
                    <a:pt x="101" y="20"/>
                  </a:lnTo>
                  <a:lnTo>
                    <a:pt x="98" y="17"/>
                  </a:lnTo>
                  <a:lnTo>
                    <a:pt x="93" y="13"/>
                  </a:lnTo>
                  <a:lnTo>
                    <a:pt x="88" y="10"/>
                  </a:lnTo>
                  <a:lnTo>
                    <a:pt x="85" y="7"/>
                  </a:lnTo>
                  <a:lnTo>
                    <a:pt x="79" y="5"/>
                  </a:lnTo>
                  <a:lnTo>
                    <a:pt x="74" y="3"/>
                  </a:lnTo>
                  <a:lnTo>
                    <a:pt x="68" y="2"/>
                  </a:lnTo>
                  <a:lnTo>
                    <a:pt x="62" y="0"/>
                  </a:lnTo>
                  <a:lnTo>
                    <a:pt x="56" y="0"/>
                  </a:lnTo>
                  <a:lnTo>
                    <a:pt x="51" y="0"/>
                  </a:lnTo>
                  <a:lnTo>
                    <a:pt x="45" y="2"/>
                  </a:lnTo>
                  <a:lnTo>
                    <a:pt x="39" y="3"/>
                  </a:lnTo>
                  <a:lnTo>
                    <a:pt x="35" y="5"/>
                  </a:lnTo>
                  <a:lnTo>
                    <a:pt x="30" y="7"/>
                  </a:lnTo>
                  <a:lnTo>
                    <a:pt x="25" y="10"/>
                  </a:lnTo>
                  <a:lnTo>
                    <a:pt x="22" y="13"/>
                  </a:lnTo>
                  <a:lnTo>
                    <a:pt x="17" y="17"/>
                  </a:lnTo>
                  <a:lnTo>
                    <a:pt x="13" y="20"/>
                  </a:lnTo>
                  <a:lnTo>
                    <a:pt x="10" y="25"/>
                  </a:lnTo>
                  <a:lnTo>
                    <a:pt x="7" y="28"/>
                  </a:lnTo>
                  <a:lnTo>
                    <a:pt x="5" y="34"/>
                  </a:lnTo>
                  <a:lnTo>
                    <a:pt x="4" y="39"/>
                  </a:lnTo>
                  <a:lnTo>
                    <a:pt x="1" y="43"/>
                  </a:lnTo>
                  <a:lnTo>
                    <a:pt x="1" y="49"/>
                  </a:lnTo>
                  <a:lnTo>
                    <a:pt x="0" y="55"/>
                  </a:lnTo>
                  <a:lnTo>
                    <a:pt x="1" y="61"/>
                  </a:lnTo>
                  <a:lnTo>
                    <a:pt x="1" y="66"/>
                  </a:lnTo>
                  <a:lnTo>
                    <a:pt x="4" y="71"/>
                  </a:lnTo>
                  <a:lnTo>
                    <a:pt x="5" y="76"/>
                  </a:lnTo>
                  <a:lnTo>
                    <a:pt x="7" y="81"/>
                  </a:lnTo>
                  <a:lnTo>
                    <a:pt x="10" y="85"/>
                  </a:lnTo>
                  <a:lnTo>
                    <a:pt x="13" y="90"/>
                  </a:lnTo>
                  <a:lnTo>
                    <a:pt x="17" y="94"/>
                  </a:lnTo>
                  <a:lnTo>
                    <a:pt x="22" y="97"/>
                  </a:lnTo>
                  <a:lnTo>
                    <a:pt x="25" y="100"/>
                  </a:lnTo>
                  <a:lnTo>
                    <a:pt x="30" y="103"/>
                  </a:lnTo>
                  <a:lnTo>
                    <a:pt x="35" y="105"/>
                  </a:lnTo>
                  <a:lnTo>
                    <a:pt x="39" y="107"/>
                  </a:lnTo>
                  <a:lnTo>
                    <a:pt x="45" y="109"/>
                  </a:lnTo>
                  <a:lnTo>
                    <a:pt x="51" y="110"/>
                  </a:lnTo>
                  <a:lnTo>
                    <a:pt x="56" y="110"/>
                  </a:lnTo>
                  <a:lnTo>
                    <a:pt x="62" y="110"/>
                  </a:lnTo>
                  <a:lnTo>
                    <a:pt x="68" y="109"/>
                  </a:lnTo>
                  <a:lnTo>
                    <a:pt x="74" y="107"/>
                  </a:lnTo>
                  <a:lnTo>
                    <a:pt x="79" y="105"/>
                  </a:lnTo>
                  <a:lnTo>
                    <a:pt x="85" y="103"/>
                  </a:lnTo>
                  <a:lnTo>
                    <a:pt x="88" y="100"/>
                  </a:lnTo>
                  <a:lnTo>
                    <a:pt x="93" y="97"/>
                  </a:lnTo>
                  <a:lnTo>
                    <a:pt x="98" y="94"/>
                  </a:lnTo>
                  <a:lnTo>
                    <a:pt x="101" y="90"/>
                  </a:lnTo>
                  <a:lnTo>
                    <a:pt x="104" y="85"/>
                  </a:lnTo>
                  <a:lnTo>
                    <a:pt x="107" y="81"/>
                  </a:lnTo>
                  <a:lnTo>
                    <a:pt x="110" y="76"/>
                  </a:lnTo>
                  <a:lnTo>
                    <a:pt x="111" y="71"/>
                  </a:lnTo>
                  <a:lnTo>
                    <a:pt x="112" y="66"/>
                  </a:lnTo>
                  <a:lnTo>
                    <a:pt x="113" y="61"/>
                  </a:lnTo>
                  <a:lnTo>
                    <a:pt x="113" y="5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10" name="Freeform 88"/>
            <p:cNvSpPr>
              <a:spLocks/>
            </p:cNvSpPr>
            <p:nvPr/>
          </p:nvSpPr>
          <p:spPr bwMode="auto">
            <a:xfrm>
              <a:off x="7837488" y="2555876"/>
              <a:ext cx="88900" cy="87313"/>
            </a:xfrm>
            <a:custGeom>
              <a:avLst/>
              <a:gdLst>
                <a:gd name="T0" fmla="*/ 56 w 113"/>
                <a:gd name="T1" fmla="*/ 24 h 111"/>
                <a:gd name="T2" fmla="*/ 55 w 113"/>
                <a:gd name="T3" fmla="*/ 19 h 111"/>
                <a:gd name="T4" fmla="*/ 53 w 113"/>
                <a:gd name="T5" fmla="*/ 14 h 111"/>
                <a:gd name="T6" fmla="*/ 50 w 113"/>
                <a:gd name="T7" fmla="*/ 10 h 111"/>
                <a:gd name="T8" fmla="*/ 46 w 113"/>
                <a:gd name="T9" fmla="*/ 6 h 111"/>
                <a:gd name="T10" fmla="*/ 41 w 113"/>
                <a:gd name="T11" fmla="*/ 3 h 111"/>
                <a:gd name="T12" fmla="*/ 36 w 113"/>
                <a:gd name="T13" fmla="*/ 1 h 111"/>
                <a:gd name="T14" fmla="*/ 31 w 113"/>
                <a:gd name="T15" fmla="*/ 0 h 111"/>
                <a:gd name="T16" fmla="*/ 25 w 113"/>
                <a:gd name="T17" fmla="*/ 0 h 111"/>
                <a:gd name="T18" fmla="*/ 19 w 113"/>
                <a:gd name="T19" fmla="*/ 1 h 111"/>
                <a:gd name="T20" fmla="*/ 15 w 113"/>
                <a:gd name="T21" fmla="*/ 3 h 111"/>
                <a:gd name="T22" fmla="*/ 10 w 113"/>
                <a:gd name="T23" fmla="*/ 6 h 111"/>
                <a:gd name="T24" fmla="*/ 6 w 113"/>
                <a:gd name="T25" fmla="*/ 10 h 111"/>
                <a:gd name="T26" fmla="*/ 3 w 113"/>
                <a:gd name="T27" fmla="*/ 14 h 111"/>
                <a:gd name="T28" fmla="*/ 1 w 113"/>
                <a:gd name="T29" fmla="*/ 19 h 111"/>
                <a:gd name="T30" fmla="*/ 0 w 113"/>
                <a:gd name="T31" fmla="*/ 24 h 111"/>
                <a:gd name="T32" fmla="*/ 0 w 113"/>
                <a:gd name="T33" fmla="*/ 30 h 111"/>
                <a:gd name="T34" fmla="*/ 1 w 113"/>
                <a:gd name="T35" fmla="*/ 35 h 111"/>
                <a:gd name="T36" fmla="*/ 3 w 113"/>
                <a:gd name="T37" fmla="*/ 41 h 111"/>
                <a:gd name="T38" fmla="*/ 6 w 113"/>
                <a:gd name="T39" fmla="*/ 45 h 111"/>
                <a:gd name="T40" fmla="*/ 10 w 113"/>
                <a:gd name="T41" fmla="*/ 49 h 111"/>
                <a:gd name="T42" fmla="*/ 15 w 113"/>
                <a:gd name="T43" fmla="*/ 52 h 111"/>
                <a:gd name="T44" fmla="*/ 19 w 113"/>
                <a:gd name="T45" fmla="*/ 54 h 111"/>
                <a:gd name="T46" fmla="*/ 25 w 113"/>
                <a:gd name="T47" fmla="*/ 55 h 111"/>
                <a:gd name="T48" fmla="*/ 31 w 113"/>
                <a:gd name="T49" fmla="*/ 55 h 111"/>
                <a:gd name="T50" fmla="*/ 36 w 113"/>
                <a:gd name="T51" fmla="*/ 54 h 111"/>
                <a:gd name="T52" fmla="*/ 41 w 113"/>
                <a:gd name="T53" fmla="*/ 52 h 111"/>
                <a:gd name="T54" fmla="*/ 46 w 113"/>
                <a:gd name="T55" fmla="*/ 49 h 111"/>
                <a:gd name="T56" fmla="*/ 50 w 113"/>
                <a:gd name="T57" fmla="*/ 45 h 111"/>
                <a:gd name="T58" fmla="*/ 53 w 113"/>
                <a:gd name="T59" fmla="*/ 41 h 111"/>
                <a:gd name="T60" fmla="*/ 55 w 113"/>
                <a:gd name="T61" fmla="*/ 35 h 111"/>
                <a:gd name="T62" fmla="*/ 56 w 113"/>
                <a:gd name="T63" fmla="*/ 30 h 1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3"/>
                <a:gd name="T97" fmla="*/ 0 h 111"/>
                <a:gd name="T98" fmla="*/ 113 w 113"/>
                <a:gd name="T99" fmla="*/ 111 h 1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3" h="111">
                  <a:moveTo>
                    <a:pt x="113" y="55"/>
                  </a:moveTo>
                  <a:lnTo>
                    <a:pt x="113" y="49"/>
                  </a:lnTo>
                  <a:lnTo>
                    <a:pt x="111" y="43"/>
                  </a:lnTo>
                  <a:lnTo>
                    <a:pt x="110" y="39"/>
                  </a:lnTo>
                  <a:lnTo>
                    <a:pt x="109" y="34"/>
                  </a:lnTo>
                  <a:lnTo>
                    <a:pt x="107" y="29"/>
                  </a:lnTo>
                  <a:lnTo>
                    <a:pt x="103" y="25"/>
                  </a:lnTo>
                  <a:lnTo>
                    <a:pt x="100" y="20"/>
                  </a:lnTo>
                  <a:lnTo>
                    <a:pt x="96" y="17"/>
                  </a:lnTo>
                  <a:lnTo>
                    <a:pt x="92" y="13"/>
                  </a:lnTo>
                  <a:lnTo>
                    <a:pt x="88" y="10"/>
                  </a:lnTo>
                  <a:lnTo>
                    <a:pt x="83" y="7"/>
                  </a:lnTo>
                  <a:lnTo>
                    <a:pt x="78" y="5"/>
                  </a:lnTo>
                  <a:lnTo>
                    <a:pt x="73" y="3"/>
                  </a:lnTo>
                  <a:lnTo>
                    <a:pt x="67" y="2"/>
                  </a:lnTo>
                  <a:lnTo>
                    <a:pt x="62" y="0"/>
                  </a:lnTo>
                  <a:lnTo>
                    <a:pt x="56" y="0"/>
                  </a:lnTo>
                  <a:lnTo>
                    <a:pt x="51" y="0"/>
                  </a:lnTo>
                  <a:lnTo>
                    <a:pt x="45" y="2"/>
                  </a:lnTo>
                  <a:lnTo>
                    <a:pt x="39" y="3"/>
                  </a:lnTo>
                  <a:lnTo>
                    <a:pt x="34" y="5"/>
                  </a:lnTo>
                  <a:lnTo>
                    <a:pt x="30" y="7"/>
                  </a:lnTo>
                  <a:lnTo>
                    <a:pt x="25" y="10"/>
                  </a:lnTo>
                  <a:lnTo>
                    <a:pt x="21" y="13"/>
                  </a:lnTo>
                  <a:lnTo>
                    <a:pt x="16" y="17"/>
                  </a:lnTo>
                  <a:lnTo>
                    <a:pt x="13" y="20"/>
                  </a:lnTo>
                  <a:lnTo>
                    <a:pt x="9" y="25"/>
                  </a:lnTo>
                  <a:lnTo>
                    <a:pt x="7" y="29"/>
                  </a:lnTo>
                  <a:lnTo>
                    <a:pt x="5" y="34"/>
                  </a:lnTo>
                  <a:lnTo>
                    <a:pt x="3" y="39"/>
                  </a:lnTo>
                  <a:lnTo>
                    <a:pt x="1" y="43"/>
                  </a:lnTo>
                  <a:lnTo>
                    <a:pt x="1" y="49"/>
                  </a:lnTo>
                  <a:lnTo>
                    <a:pt x="0" y="55"/>
                  </a:lnTo>
                  <a:lnTo>
                    <a:pt x="1" y="61"/>
                  </a:lnTo>
                  <a:lnTo>
                    <a:pt x="1" y="66"/>
                  </a:lnTo>
                  <a:lnTo>
                    <a:pt x="3" y="71"/>
                  </a:lnTo>
                  <a:lnTo>
                    <a:pt x="5" y="76"/>
                  </a:lnTo>
                  <a:lnTo>
                    <a:pt x="7" y="82"/>
                  </a:lnTo>
                  <a:lnTo>
                    <a:pt x="9" y="86"/>
                  </a:lnTo>
                  <a:lnTo>
                    <a:pt x="13" y="90"/>
                  </a:lnTo>
                  <a:lnTo>
                    <a:pt x="16" y="95"/>
                  </a:lnTo>
                  <a:lnTo>
                    <a:pt x="21" y="98"/>
                  </a:lnTo>
                  <a:lnTo>
                    <a:pt x="25" y="102"/>
                  </a:lnTo>
                  <a:lnTo>
                    <a:pt x="30" y="104"/>
                  </a:lnTo>
                  <a:lnTo>
                    <a:pt x="34" y="106"/>
                  </a:lnTo>
                  <a:lnTo>
                    <a:pt x="39" y="109"/>
                  </a:lnTo>
                  <a:lnTo>
                    <a:pt x="45" y="110"/>
                  </a:lnTo>
                  <a:lnTo>
                    <a:pt x="51" y="111"/>
                  </a:lnTo>
                  <a:lnTo>
                    <a:pt x="56" y="111"/>
                  </a:lnTo>
                  <a:lnTo>
                    <a:pt x="62" y="111"/>
                  </a:lnTo>
                  <a:lnTo>
                    <a:pt x="67" y="110"/>
                  </a:lnTo>
                  <a:lnTo>
                    <a:pt x="73" y="109"/>
                  </a:lnTo>
                  <a:lnTo>
                    <a:pt x="78" y="106"/>
                  </a:lnTo>
                  <a:lnTo>
                    <a:pt x="83" y="104"/>
                  </a:lnTo>
                  <a:lnTo>
                    <a:pt x="88" y="102"/>
                  </a:lnTo>
                  <a:lnTo>
                    <a:pt x="92" y="98"/>
                  </a:lnTo>
                  <a:lnTo>
                    <a:pt x="96" y="95"/>
                  </a:lnTo>
                  <a:lnTo>
                    <a:pt x="100" y="90"/>
                  </a:lnTo>
                  <a:lnTo>
                    <a:pt x="103" y="86"/>
                  </a:lnTo>
                  <a:lnTo>
                    <a:pt x="107" y="82"/>
                  </a:lnTo>
                  <a:lnTo>
                    <a:pt x="109" y="76"/>
                  </a:lnTo>
                  <a:lnTo>
                    <a:pt x="110" y="71"/>
                  </a:lnTo>
                  <a:lnTo>
                    <a:pt x="111" y="66"/>
                  </a:lnTo>
                  <a:lnTo>
                    <a:pt x="113" y="61"/>
                  </a:lnTo>
                  <a:lnTo>
                    <a:pt x="113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11" name="Freeform 89"/>
            <p:cNvSpPr>
              <a:spLocks/>
            </p:cNvSpPr>
            <p:nvPr/>
          </p:nvSpPr>
          <p:spPr bwMode="auto">
            <a:xfrm>
              <a:off x="7837488" y="2555876"/>
              <a:ext cx="88900" cy="87313"/>
            </a:xfrm>
            <a:custGeom>
              <a:avLst/>
              <a:gdLst>
                <a:gd name="T0" fmla="*/ 56 w 113"/>
                <a:gd name="T1" fmla="*/ 24 h 111"/>
                <a:gd name="T2" fmla="*/ 55 w 113"/>
                <a:gd name="T3" fmla="*/ 19 h 111"/>
                <a:gd name="T4" fmla="*/ 53 w 113"/>
                <a:gd name="T5" fmla="*/ 14 h 111"/>
                <a:gd name="T6" fmla="*/ 50 w 113"/>
                <a:gd name="T7" fmla="*/ 10 h 111"/>
                <a:gd name="T8" fmla="*/ 46 w 113"/>
                <a:gd name="T9" fmla="*/ 6 h 111"/>
                <a:gd name="T10" fmla="*/ 41 w 113"/>
                <a:gd name="T11" fmla="*/ 3 h 111"/>
                <a:gd name="T12" fmla="*/ 36 w 113"/>
                <a:gd name="T13" fmla="*/ 1 h 111"/>
                <a:gd name="T14" fmla="*/ 31 w 113"/>
                <a:gd name="T15" fmla="*/ 0 h 111"/>
                <a:gd name="T16" fmla="*/ 25 w 113"/>
                <a:gd name="T17" fmla="*/ 0 h 111"/>
                <a:gd name="T18" fmla="*/ 19 w 113"/>
                <a:gd name="T19" fmla="*/ 1 h 111"/>
                <a:gd name="T20" fmla="*/ 15 w 113"/>
                <a:gd name="T21" fmla="*/ 3 h 111"/>
                <a:gd name="T22" fmla="*/ 10 w 113"/>
                <a:gd name="T23" fmla="*/ 6 h 111"/>
                <a:gd name="T24" fmla="*/ 6 w 113"/>
                <a:gd name="T25" fmla="*/ 10 h 111"/>
                <a:gd name="T26" fmla="*/ 3 w 113"/>
                <a:gd name="T27" fmla="*/ 14 h 111"/>
                <a:gd name="T28" fmla="*/ 1 w 113"/>
                <a:gd name="T29" fmla="*/ 19 h 111"/>
                <a:gd name="T30" fmla="*/ 0 w 113"/>
                <a:gd name="T31" fmla="*/ 24 h 111"/>
                <a:gd name="T32" fmla="*/ 0 w 113"/>
                <a:gd name="T33" fmla="*/ 30 h 111"/>
                <a:gd name="T34" fmla="*/ 1 w 113"/>
                <a:gd name="T35" fmla="*/ 35 h 111"/>
                <a:gd name="T36" fmla="*/ 3 w 113"/>
                <a:gd name="T37" fmla="*/ 41 h 111"/>
                <a:gd name="T38" fmla="*/ 6 w 113"/>
                <a:gd name="T39" fmla="*/ 45 h 111"/>
                <a:gd name="T40" fmla="*/ 10 w 113"/>
                <a:gd name="T41" fmla="*/ 49 h 111"/>
                <a:gd name="T42" fmla="*/ 15 w 113"/>
                <a:gd name="T43" fmla="*/ 52 h 111"/>
                <a:gd name="T44" fmla="*/ 19 w 113"/>
                <a:gd name="T45" fmla="*/ 54 h 111"/>
                <a:gd name="T46" fmla="*/ 25 w 113"/>
                <a:gd name="T47" fmla="*/ 55 h 111"/>
                <a:gd name="T48" fmla="*/ 31 w 113"/>
                <a:gd name="T49" fmla="*/ 55 h 111"/>
                <a:gd name="T50" fmla="*/ 36 w 113"/>
                <a:gd name="T51" fmla="*/ 54 h 111"/>
                <a:gd name="T52" fmla="*/ 41 w 113"/>
                <a:gd name="T53" fmla="*/ 52 h 111"/>
                <a:gd name="T54" fmla="*/ 46 w 113"/>
                <a:gd name="T55" fmla="*/ 49 h 111"/>
                <a:gd name="T56" fmla="*/ 50 w 113"/>
                <a:gd name="T57" fmla="*/ 45 h 111"/>
                <a:gd name="T58" fmla="*/ 53 w 113"/>
                <a:gd name="T59" fmla="*/ 41 h 111"/>
                <a:gd name="T60" fmla="*/ 55 w 113"/>
                <a:gd name="T61" fmla="*/ 35 h 111"/>
                <a:gd name="T62" fmla="*/ 56 w 113"/>
                <a:gd name="T63" fmla="*/ 30 h 1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3"/>
                <a:gd name="T97" fmla="*/ 0 h 111"/>
                <a:gd name="T98" fmla="*/ 113 w 113"/>
                <a:gd name="T99" fmla="*/ 111 h 1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3" h="111">
                  <a:moveTo>
                    <a:pt x="113" y="55"/>
                  </a:moveTo>
                  <a:lnTo>
                    <a:pt x="113" y="49"/>
                  </a:lnTo>
                  <a:lnTo>
                    <a:pt x="111" y="43"/>
                  </a:lnTo>
                  <a:lnTo>
                    <a:pt x="110" y="39"/>
                  </a:lnTo>
                  <a:lnTo>
                    <a:pt x="109" y="34"/>
                  </a:lnTo>
                  <a:lnTo>
                    <a:pt x="107" y="29"/>
                  </a:lnTo>
                  <a:lnTo>
                    <a:pt x="103" y="25"/>
                  </a:lnTo>
                  <a:lnTo>
                    <a:pt x="100" y="20"/>
                  </a:lnTo>
                  <a:lnTo>
                    <a:pt x="96" y="17"/>
                  </a:lnTo>
                  <a:lnTo>
                    <a:pt x="92" y="13"/>
                  </a:lnTo>
                  <a:lnTo>
                    <a:pt x="88" y="10"/>
                  </a:lnTo>
                  <a:lnTo>
                    <a:pt x="83" y="7"/>
                  </a:lnTo>
                  <a:lnTo>
                    <a:pt x="78" y="5"/>
                  </a:lnTo>
                  <a:lnTo>
                    <a:pt x="73" y="3"/>
                  </a:lnTo>
                  <a:lnTo>
                    <a:pt x="67" y="2"/>
                  </a:lnTo>
                  <a:lnTo>
                    <a:pt x="62" y="0"/>
                  </a:lnTo>
                  <a:lnTo>
                    <a:pt x="56" y="0"/>
                  </a:lnTo>
                  <a:lnTo>
                    <a:pt x="51" y="0"/>
                  </a:lnTo>
                  <a:lnTo>
                    <a:pt x="45" y="2"/>
                  </a:lnTo>
                  <a:lnTo>
                    <a:pt x="39" y="3"/>
                  </a:lnTo>
                  <a:lnTo>
                    <a:pt x="34" y="5"/>
                  </a:lnTo>
                  <a:lnTo>
                    <a:pt x="30" y="7"/>
                  </a:lnTo>
                  <a:lnTo>
                    <a:pt x="25" y="10"/>
                  </a:lnTo>
                  <a:lnTo>
                    <a:pt x="21" y="13"/>
                  </a:lnTo>
                  <a:lnTo>
                    <a:pt x="16" y="17"/>
                  </a:lnTo>
                  <a:lnTo>
                    <a:pt x="13" y="20"/>
                  </a:lnTo>
                  <a:lnTo>
                    <a:pt x="9" y="25"/>
                  </a:lnTo>
                  <a:lnTo>
                    <a:pt x="7" y="29"/>
                  </a:lnTo>
                  <a:lnTo>
                    <a:pt x="5" y="34"/>
                  </a:lnTo>
                  <a:lnTo>
                    <a:pt x="3" y="39"/>
                  </a:lnTo>
                  <a:lnTo>
                    <a:pt x="1" y="43"/>
                  </a:lnTo>
                  <a:lnTo>
                    <a:pt x="1" y="49"/>
                  </a:lnTo>
                  <a:lnTo>
                    <a:pt x="0" y="55"/>
                  </a:lnTo>
                  <a:lnTo>
                    <a:pt x="1" y="61"/>
                  </a:lnTo>
                  <a:lnTo>
                    <a:pt x="1" y="66"/>
                  </a:lnTo>
                  <a:lnTo>
                    <a:pt x="3" y="71"/>
                  </a:lnTo>
                  <a:lnTo>
                    <a:pt x="5" y="76"/>
                  </a:lnTo>
                  <a:lnTo>
                    <a:pt x="7" y="82"/>
                  </a:lnTo>
                  <a:lnTo>
                    <a:pt x="9" y="86"/>
                  </a:lnTo>
                  <a:lnTo>
                    <a:pt x="13" y="90"/>
                  </a:lnTo>
                  <a:lnTo>
                    <a:pt x="16" y="95"/>
                  </a:lnTo>
                  <a:lnTo>
                    <a:pt x="21" y="98"/>
                  </a:lnTo>
                  <a:lnTo>
                    <a:pt x="25" y="102"/>
                  </a:lnTo>
                  <a:lnTo>
                    <a:pt x="30" y="104"/>
                  </a:lnTo>
                  <a:lnTo>
                    <a:pt x="34" y="106"/>
                  </a:lnTo>
                  <a:lnTo>
                    <a:pt x="39" y="109"/>
                  </a:lnTo>
                  <a:lnTo>
                    <a:pt x="45" y="110"/>
                  </a:lnTo>
                  <a:lnTo>
                    <a:pt x="51" y="111"/>
                  </a:lnTo>
                  <a:lnTo>
                    <a:pt x="56" y="111"/>
                  </a:lnTo>
                  <a:lnTo>
                    <a:pt x="62" y="111"/>
                  </a:lnTo>
                  <a:lnTo>
                    <a:pt x="67" y="110"/>
                  </a:lnTo>
                  <a:lnTo>
                    <a:pt x="73" y="109"/>
                  </a:lnTo>
                  <a:lnTo>
                    <a:pt x="78" y="106"/>
                  </a:lnTo>
                  <a:lnTo>
                    <a:pt x="83" y="104"/>
                  </a:lnTo>
                  <a:lnTo>
                    <a:pt x="88" y="102"/>
                  </a:lnTo>
                  <a:lnTo>
                    <a:pt x="92" y="98"/>
                  </a:lnTo>
                  <a:lnTo>
                    <a:pt x="96" y="95"/>
                  </a:lnTo>
                  <a:lnTo>
                    <a:pt x="100" y="90"/>
                  </a:lnTo>
                  <a:lnTo>
                    <a:pt x="103" y="86"/>
                  </a:lnTo>
                  <a:lnTo>
                    <a:pt x="107" y="82"/>
                  </a:lnTo>
                  <a:lnTo>
                    <a:pt x="109" y="76"/>
                  </a:lnTo>
                  <a:lnTo>
                    <a:pt x="110" y="71"/>
                  </a:lnTo>
                  <a:lnTo>
                    <a:pt x="111" y="66"/>
                  </a:lnTo>
                  <a:lnTo>
                    <a:pt x="113" y="61"/>
                  </a:lnTo>
                  <a:lnTo>
                    <a:pt x="113" y="5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12" name="Freeform 90"/>
            <p:cNvSpPr>
              <a:spLocks/>
            </p:cNvSpPr>
            <p:nvPr/>
          </p:nvSpPr>
          <p:spPr bwMode="auto">
            <a:xfrm>
              <a:off x="7413626" y="2752726"/>
              <a:ext cx="88900" cy="87313"/>
            </a:xfrm>
            <a:custGeom>
              <a:avLst/>
              <a:gdLst>
                <a:gd name="T0" fmla="*/ 56 w 112"/>
                <a:gd name="T1" fmla="*/ 25 h 110"/>
                <a:gd name="T2" fmla="*/ 55 w 112"/>
                <a:gd name="T3" fmla="*/ 20 h 110"/>
                <a:gd name="T4" fmla="*/ 53 w 112"/>
                <a:gd name="T5" fmla="*/ 14 h 110"/>
                <a:gd name="T6" fmla="*/ 50 w 112"/>
                <a:gd name="T7" fmla="*/ 10 h 110"/>
                <a:gd name="T8" fmla="*/ 46 w 112"/>
                <a:gd name="T9" fmla="*/ 7 h 110"/>
                <a:gd name="T10" fmla="*/ 42 w 112"/>
                <a:gd name="T11" fmla="*/ 3 h 110"/>
                <a:gd name="T12" fmla="*/ 37 w 112"/>
                <a:gd name="T13" fmla="*/ 2 h 110"/>
                <a:gd name="T14" fmla="*/ 30 w 112"/>
                <a:gd name="T15" fmla="*/ 0 h 110"/>
                <a:gd name="T16" fmla="*/ 26 w 112"/>
                <a:gd name="T17" fmla="*/ 0 h 110"/>
                <a:gd name="T18" fmla="*/ 20 w 112"/>
                <a:gd name="T19" fmla="*/ 2 h 110"/>
                <a:gd name="T20" fmla="*/ 14 w 112"/>
                <a:gd name="T21" fmla="*/ 3 h 110"/>
                <a:gd name="T22" fmla="*/ 10 w 112"/>
                <a:gd name="T23" fmla="*/ 7 h 110"/>
                <a:gd name="T24" fmla="*/ 7 w 112"/>
                <a:gd name="T25" fmla="*/ 10 h 110"/>
                <a:gd name="T26" fmla="*/ 3 w 112"/>
                <a:gd name="T27" fmla="*/ 14 h 110"/>
                <a:gd name="T28" fmla="*/ 1 w 112"/>
                <a:gd name="T29" fmla="*/ 20 h 110"/>
                <a:gd name="T30" fmla="*/ 0 w 112"/>
                <a:gd name="T31" fmla="*/ 25 h 110"/>
                <a:gd name="T32" fmla="*/ 0 w 112"/>
                <a:gd name="T33" fmla="*/ 30 h 110"/>
                <a:gd name="T34" fmla="*/ 1 w 112"/>
                <a:gd name="T35" fmla="*/ 36 h 110"/>
                <a:gd name="T36" fmla="*/ 3 w 112"/>
                <a:gd name="T37" fmla="*/ 41 h 110"/>
                <a:gd name="T38" fmla="*/ 7 w 112"/>
                <a:gd name="T39" fmla="*/ 45 h 110"/>
                <a:gd name="T40" fmla="*/ 10 w 112"/>
                <a:gd name="T41" fmla="*/ 49 h 110"/>
                <a:gd name="T42" fmla="*/ 14 w 112"/>
                <a:gd name="T43" fmla="*/ 52 h 110"/>
                <a:gd name="T44" fmla="*/ 20 w 112"/>
                <a:gd name="T45" fmla="*/ 54 h 110"/>
                <a:gd name="T46" fmla="*/ 26 w 112"/>
                <a:gd name="T47" fmla="*/ 55 h 110"/>
                <a:gd name="T48" fmla="*/ 30 w 112"/>
                <a:gd name="T49" fmla="*/ 55 h 110"/>
                <a:gd name="T50" fmla="*/ 37 w 112"/>
                <a:gd name="T51" fmla="*/ 54 h 110"/>
                <a:gd name="T52" fmla="*/ 42 w 112"/>
                <a:gd name="T53" fmla="*/ 52 h 110"/>
                <a:gd name="T54" fmla="*/ 46 w 112"/>
                <a:gd name="T55" fmla="*/ 49 h 110"/>
                <a:gd name="T56" fmla="*/ 50 w 112"/>
                <a:gd name="T57" fmla="*/ 45 h 110"/>
                <a:gd name="T58" fmla="*/ 53 w 112"/>
                <a:gd name="T59" fmla="*/ 41 h 110"/>
                <a:gd name="T60" fmla="*/ 55 w 112"/>
                <a:gd name="T61" fmla="*/ 36 h 110"/>
                <a:gd name="T62" fmla="*/ 56 w 112"/>
                <a:gd name="T63" fmla="*/ 30 h 1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2"/>
                <a:gd name="T97" fmla="*/ 0 h 110"/>
                <a:gd name="T98" fmla="*/ 112 w 112"/>
                <a:gd name="T99" fmla="*/ 110 h 1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2" h="110">
                  <a:moveTo>
                    <a:pt x="112" y="55"/>
                  </a:moveTo>
                  <a:lnTo>
                    <a:pt x="111" y="49"/>
                  </a:lnTo>
                  <a:lnTo>
                    <a:pt x="111" y="43"/>
                  </a:lnTo>
                  <a:lnTo>
                    <a:pt x="109" y="39"/>
                  </a:lnTo>
                  <a:lnTo>
                    <a:pt x="108" y="34"/>
                  </a:lnTo>
                  <a:lnTo>
                    <a:pt x="105" y="28"/>
                  </a:lnTo>
                  <a:lnTo>
                    <a:pt x="103" y="25"/>
                  </a:lnTo>
                  <a:lnTo>
                    <a:pt x="99" y="20"/>
                  </a:lnTo>
                  <a:lnTo>
                    <a:pt x="96" y="17"/>
                  </a:lnTo>
                  <a:lnTo>
                    <a:pt x="91" y="13"/>
                  </a:lnTo>
                  <a:lnTo>
                    <a:pt x="87" y="10"/>
                  </a:lnTo>
                  <a:lnTo>
                    <a:pt x="83" y="7"/>
                  </a:lnTo>
                  <a:lnTo>
                    <a:pt x="78" y="5"/>
                  </a:lnTo>
                  <a:lnTo>
                    <a:pt x="73" y="3"/>
                  </a:lnTo>
                  <a:lnTo>
                    <a:pt x="67" y="1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39" y="3"/>
                  </a:lnTo>
                  <a:lnTo>
                    <a:pt x="34" y="5"/>
                  </a:lnTo>
                  <a:lnTo>
                    <a:pt x="29" y="7"/>
                  </a:lnTo>
                  <a:lnTo>
                    <a:pt x="24" y="10"/>
                  </a:lnTo>
                  <a:lnTo>
                    <a:pt x="20" y="13"/>
                  </a:lnTo>
                  <a:lnTo>
                    <a:pt x="16" y="17"/>
                  </a:lnTo>
                  <a:lnTo>
                    <a:pt x="13" y="20"/>
                  </a:lnTo>
                  <a:lnTo>
                    <a:pt x="9" y="25"/>
                  </a:lnTo>
                  <a:lnTo>
                    <a:pt x="5" y="28"/>
                  </a:lnTo>
                  <a:lnTo>
                    <a:pt x="3" y="34"/>
                  </a:lnTo>
                  <a:lnTo>
                    <a:pt x="2" y="39"/>
                  </a:lnTo>
                  <a:lnTo>
                    <a:pt x="1" y="43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66"/>
                  </a:lnTo>
                  <a:lnTo>
                    <a:pt x="2" y="71"/>
                  </a:lnTo>
                  <a:lnTo>
                    <a:pt x="3" y="76"/>
                  </a:lnTo>
                  <a:lnTo>
                    <a:pt x="5" y="81"/>
                  </a:lnTo>
                  <a:lnTo>
                    <a:pt x="9" y="85"/>
                  </a:lnTo>
                  <a:lnTo>
                    <a:pt x="13" y="90"/>
                  </a:lnTo>
                  <a:lnTo>
                    <a:pt x="16" y="93"/>
                  </a:lnTo>
                  <a:lnTo>
                    <a:pt x="20" y="97"/>
                  </a:lnTo>
                  <a:lnTo>
                    <a:pt x="24" y="100"/>
                  </a:lnTo>
                  <a:lnTo>
                    <a:pt x="29" y="103"/>
                  </a:lnTo>
                  <a:lnTo>
                    <a:pt x="34" y="105"/>
                  </a:lnTo>
                  <a:lnTo>
                    <a:pt x="39" y="107"/>
                  </a:lnTo>
                  <a:lnTo>
                    <a:pt x="45" y="109"/>
                  </a:lnTo>
                  <a:lnTo>
                    <a:pt x="51" y="110"/>
                  </a:lnTo>
                  <a:lnTo>
                    <a:pt x="57" y="110"/>
                  </a:lnTo>
                  <a:lnTo>
                    <a:pt x="61" y="110"/>
                  </a:lnTo>
                  <a:lnTo>
                    <a:pt x="67" y="109"/>
                  </a:lnTo>
                  <a:lnTo>
                    <a:pt x="73" y="107"/>
                  </a:lnTo>
                  <a:lnTo>
                    <a:pt x="78" y="105"/>
                  </a:lnTo>
                  <a:lnTo>
                    <a:pt x="83" y="103"/>
                  </a:lnTo>
                  <a:lnTo>
                    <a:pt x="87" y="100"/>
                  </a:lnTo>
                  <a:lnTo>
                    <a:pt x="91" y="97"/>
                  </a:lnTo>
                  <a:lnTo>
                    <a:pt x="96" y="93"/>
                  </a:lnTo>
                  <a:lnTo>
                    <a:pt x="99" y="90"/>
                  </a:lnTo>
                  <a:lnTo>
                    <a:pt x="103" y="85"/>
                  </a:lnTo>
                  <a:lnTo>
                    <a:pt x="105" y="81"/>
                  </a:lnTo>
                  <a:lnTo>
                    <a:pt x="108" y="76"/>
                  </a:lnTo>
                  <a:lnTo>
                    <a:pt x="109" y="71"/>
                  </a:lnTo>
                  <a:lnTo>
                    <a:pt x="111" y="66"/>
                  </a:lnTo>
                  <a:lnTo>
                    <a:pt x="111" y="61"/>
                  </a:lnTo>
                  <a:lnTo>
                    <a:pt x="112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13" name="Freeform 91"/>
            <p:cNvSpPr>
              <a:spLocks/>
            </p:cNvSpPr>
            <p:nvPr/>
          </p:nvSpPr>
          <p:spPr bwMode="auto">
            <a:xfrm>
              <a:off x="7413626" y="2752726"/>
              <a:ext cx="88900" cy="87313"/>
            </a:xfrm>
            <a:custGeom>
              <a:avLst/>
              <a:gdLst>
                <a:gd name="T0" fmla="*/ 56 w 112"/>
                <a:gd name="T1" fmla="*/ 25 h 110"/>
                <a:gd name="T2" fmla="*/ 55 w 112"/>
                <a:gd name="T3" fmla="*/ 20 h 110"/>
                <a:gd name="T4" fmla="*/ 53 w 112"/>
                <a:gd name="T5" fmla="*/ 14 h 110"/>
                <a:gd name="T6" fmla="*/ 50 w 112"/>
                <a:gd name="T7" fmla="*/ 10 h 110"/>
                <a:gd name="T8" fmla="*/ 46 w 112"/>
                <a:gd name="T9" fmla="*/ 7 h 110"/>
                <a:gd name="T10" fmla="*/ 42 w 112"/>
                <a:gd name="T11" fmla="*/ 3 h 110"/>
                <a:gd name="T12" fmla="*/ 37 w 112"/>
                <a:gd name="T13" fmla="*/ 2 h 110"/>
                <a:gd name="T14" fmla="*/ 30 w 112"/>
                <a:gd name="T15" fmla="*/ 0 h 110"/>
                <a:gd name="T16" fmla="*/ 26 w 112"/>
                <a:gd name="T17" fmla="*/ 0 h 110"/>
                <a:gd name="T18" fmla="*/ 20 w 112"/>
                <a:gd name="T19" fmla="*/ 2 h 110"/>
                <a:gd name="T20" fmla="*/ 14 w 112"/>
                <a:gd name="T21" fmla="*/ 3 h 110"/>
                <a:gd name="T22" fmla="*/ 10 w 112"/>
                <a:gd name="T23" fmla="*/ 7 h 110"/>
                <a:gd name="T24" fmla="*/ 7 w 112"/>
                <a:gd name="T25" fmla="*/ 10 h 110"/>
                <a:gd name="T26" fmla="*/ 3 w 112"/>
                <a:gd name="T27" fmla="*/ 14 h 110"/>
                <a:gd name="T28" fmla="*/ 1 w 112"/>
                <a:gd name="T29" fmla="*/ 20 h 110"/>
                <a:gd name="T30" fmla="*/ 0 w 112"/>
                <a:gd name="T31" fmla="*/ 25 h 110"/>
                <a:gd name="T32" fmla="*/ 0 w 112"/>
                <a:gd name="T33" fmla="*/ 30 h 110"/>
                <a:gd name="T34" fmla="*/ 1 w 112"/>
                <a:gd name="T35" fmla="*/ 36 h 110"/>
                <a:gd name="T36" fmla="*/ 3 w 112"/>
                <a:gd name="T37" fmla="*/ 41 h 110"/>
                <a:gd name="T38" fmla="*/ 7 w 112"/>
                <a:gd name="T39" fmla="*/ 45 h 110"/>
                <a:gd name="T40" fmla="*/ 10 w 112"/>
                <a:gd name="T41" fmla="*/ 49 h 110"/>
                <a:gd name="T42" fmla="*/ 14 w 112"/>
                <a:gd name="T43" fmla="*/ 52 h 110"/>
                <a:gd name="T44" fmla="*/ 20 w 112"/>
                <a:gd name="T45" fmla="*/ 54 h 110"/>
                <a:gd name="T46" fmla="*/ 26 w 112"/>
                <a:gd name="T47" fmla="*/ 55 h 110"/>
                <a:gd name="T48" fmla="*/ 30 w 112"/>
                <a:gd name="T49" fmla="*/ 55 h 110"/>
                <a:gd name="T50" fmla="*/ 37 w 112"/>
                <a:gd name="T51" fmla="*/ 54 h 110"/>
                <a:gd name="T52" fmla="*/ 42 w 112"/>
                <a:gd name="T53" fmla="*/ 52 h 110"/>
                <a:gd name="T54" fmla="*/ 46 w 112"/>
                <a:gd name="T55" fmla="*/ 49 h 110"/>
                <a:gd name="T56" fmla="*/ 50 w 112"/>
                <a:gd name="T57" fmla="*/ 45 h 110"/>
                <a:gd name="T58" fmla="*/ 53 w 112"/>
                <a:gd name="T59" fmla="*/ 41 h 110"/>
                <a:gd name="T60" fmla="*/ 55 w 112"/>
                <a:gd name="T61" fmla="*/ 36 h 110"/>
                <a:gd name="T62" fmla="*/ 56 w 112"/>
                <a:gd name="T63" fmla="*/ 30 h 1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2"/>
                <a:gd name="T97" fmla="*/ 0 h 110"/>
                <a:gd name="T98" fmla="*/ 112 w 112"/>
                <a:gd name="T99" fmla="*/ 110 h 1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2" h="110">
                  <a:moveTo>
                    <a:pt x="112" y="55"/>
                  </a:moveTo>
                  <a:lnTo>
                    <a:pt x="111" y="49"/>
                  </a:lnTo>
                  <a:lnTo>
                    <a:pt x="111" y="43"/>
                  </a:lnTo>
                  <a:lnTo>
                    <a:pt x="109" y="39"/>
                  </a:lnTo>
                  <a:lnTo>
                    <a:pt x="108" y="34"/>
                  </a:lnTo>
                  <a:lnTo>
                    <a:pt x="105" y="28"/>
                  </a:lnTo>
                  <a:lnTo>
                    <a:pt x="103" y="25"/>
                  </a:lnTo>
                  <a:lnTo>
                    <a:pt x="99" y="20"/>
                  </a:lnTo>
                  <a:lnTo>
                    <a:pt x="96" y="17"/>
                  </a:lnTo>
                  <a:lnTo>
                    <a:pt x="91" y="13"/>
                  </a:lnTo>
                  <a:lnTo>
                    <a:pt x="87" y="10"/>
                  </a:lnTo>
                  <a:lnTo>
                    <a:pt x="83" y="7"/>
                  </a:lnTo>
                  <a:lnTo>
                    <a:pt x="78" y="5"/>
                  </a:lnTo>
                  <a:lnTo>
                    <a:pt x="73" y="3"/>
                  </a:lnTo>
                  <a:lnTo>
                    <a:pt x="67" y="1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39" y="3"/>
                  </a:lnTo>
                  <a:lnTo>
                    <a:pt x="34" y="5"/>
                  </a:lnTo>
                  <a:lnTo>
                    <a:pt x="29" y="7"/>
                  </a:lnTo>
                  <a:lnTo>
                    <a:pt x="24" y="10"/>
                  </a:lnTo>
                  <a:lnTo>
                    <a:pt x="20" y="13"/>
                  </a:lnTo>
                  <a:lnTo>
                    <a:pt x="16" y="17"/>
                  </a:lnTo>
                  <a:lnTo>
                    <a:pt x="13" y="20"/>
                  </a:lnTo>
                  <a:lnTo>
                    <a:pt x="9" y="25"/>
                  </a:lnTo>
                  <a:lnTo>
                    <a:pt x="5" y="28"/>
                  </a:lnTo>
                  <a:lnTo>
                    <a:pt x="3" y="34"/>
                  </a:lnTo>
                  <a:lnTo>
                    <a:pt x="2" y="39"/>
                  </a:lnTo>
                  <a:lnTo>
                    <a:pt x="1" y="43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66"/>
                  </a:lnTo>
                  <a:lnTo>
                    <a:pt x="2" y="71"/>
                  </a:lnTo>
                  <a:lnTo>
                    <a:pt x="3" y="76"/>
                  </a:lnTo>
                  <a:lnTo>
                    <a:pt x="5" y="81"/>
                  </a:lnTo>
                  <a:lnTo>
                    <a:pt x="9" y="85"/>
                  </a:lnTo>
                  <a:lnTo>
                    <a:pt x="13" y="90"/>
                  </a:lnTo>
                  <a:lnTo>
                    <a:pt x="16" y="93"/>
                  </a:lnTo>
                  <a:lnTo>
                    <a:pt x="20" y="97"/>
                  </a:lnTo>
                  <a:lnTo>
                    <a:pt x="24" y="100"/>
                  </a:lnTo>
                  <a:lnTo>
                    <a:pt x="29" y="103"/>
                  </a:lnTo>
                  <a:lnTo>
                    <a:pt x="34" y="105"/>
                  </a:lnTo>
                  <a:lnTo>
                    <a:pt x="39" y="107"/>
                  </a:lnTo>
                  <a:lnTo>
                    <a:pt x="45" y="109"/>
                  </a:lnTo>
                  <a:lnTo>
                    <a:pt x="51" y="110"/>
                  </a:lnTo>
                  <a:lnTo>
                    <a:pt x="57" y="110"/>
                  </a:lnTo>
                  <a:lnTo>
                    <a:pt x="61" y="110"/>
                  </a:lnTo>
                  <a:lnTo>
                    <a:pt x="67" y="109"/>
                  </a:lnTo>
                  <a:lnTo>
                    <a:pt x="73" y="107"/>
                  </a:lnTo>
                  <a:lnTo>
                    <a:pt x="78" y="105"/>
                  </a:lnTo>
                  <a:lnTo>
                    <a:pt x="83" y="103"/>
                  </a:lnTo>
                  <a:lnTo>
                    <a:pt x="87" y="100"/>
                  </a:lnTo>
                  <a:lnTo>
                    <a:pt x="91" y="97"/>
                  </a:lnTo>
                  <a:lnTo>
                    <a:pt x="96" y="93"/>
                  </a:lnTo>
                  <a:lnTo>
                    <a:pt x="99" y="90"/>
                  </a:lnTo>
                  <a:lnTo>
                    <a:pt x="103" y="85"/>
                  </a:lnTo>
                  <a:lnTo>
                    <a:pt x="105" y="81"/>
                  </a:lnTo>
                  <a:lnTo>
                    <a:pt x="108" y="76"/>
                  </a:lnTo>
                  <a:lnTo>
                    <a:pt x="109" y="71"/>
                  </a:lnTo>
                  <a:lnTo>
                    <a:pt x="111" y="66"/>
                  </a:lnTo>
                  <a:lnTo>
                    <a:pt x="111" y="61"/>
                  </a:lnTo>
                  <a:lnTo>
                    <a:pt x="112" y="5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14" name="Freeform 92"/>
            <p:cNvSpPr>
              <a:spLocks/>
            </p:cNvSpPr>
            <p:nvPr/>
          </p:nvSpPr>
          <p:spPr bwMode="auto">
            <a:xfrm>
              <a:off x="7056438" y="2757489"/>
              <a:ext cx="88900" cy="87313"/>
            </a:xfrm>
            <a:custGeom>
              <a:avLst/>
              <a:gdLst>
                <a:gd name="T0" fmla="*/ 56 w 112"/>
                <a:gd name="T1" fmla="*/ 25 h 110"/>
                <a:gd name="T2" fmla="*/ 55 w 112"/>
                <a:gd name="T3" fmla="*/ 20 h 110"/>
                <a:gd name="T4" fmla="*/ 53 w 112"/>
                <a:gd name="T5" fmla="*/ 14 h 110"/>
                <a:gd name="T6" fmla="*/ 50 w 112"/>
                <a:gd name="T7" fmla="*/ 10 h 110"/>
                <a:gd name="T8" fmla="*/ 46 w 112"/>
                <a:gd name="T9" fmla="*/ 7 h 110"/>
                <a:gd name="T10" fmla="*/ 42 w 112"/>
                <a:gd name="T11" fmla="*/ 3 h 110"/>
                <a:gd name="T12" fmla="*/ 37 w 112"/>
                <a:gd name="T13" fmla="*/ 1 h 110"/>
                <a:gd name="T14" fmla="*/ 30 w 112"/>
                <a:gd name="T15" fmla="*/ 0 h 110"/>
                <a:gd name="T16" fmla="*/ 26 w 112"/>
                <a:gd name="T17" fmla="*/ 0 h 110"/>
                <a:gd name="T18" fmla="*/ 20 w 112"/>
                <a:gd name="T19" fmla="*/ 1 h 110"/>
                <a:gd name="T20" fmla="*/ 14 w 112"/>
                <a:gd name="T21" fmla="*/ 3 h 110"/>
                <a:gd name="T22" fmla="*/ 10 w 112"/>
                <a:gd name="T23" fmla="*/ 7 h 110"/>
                <a:gd name="T24" fmla="*/ 6 w 112"/>
                <a:gd name="T25" fmla="*/ 10 h 110"/>
                <a:gd name="T26" fmla="*/ 3 w 112"/>
                <a:gd name="T27" fmla="*/ 14 h 110"/>
                <a:gd name="T28" fmla="*/ 1 w 112"/>
                <a:gd name="T29" fmla="*/ 20 h 110"/>
                <a:gd name="T30" fmla="*/ 0 w 112"/>
                <a:gd name="T31" fmla="*/ 25 h 110"/>
                <a:gd name="T32" fmla="*/ 0 w 112"/>
                <a:gd name="T33" fmla="*/ 30 h 110"/>
                <a:gd name="T34" fmla="*/ 1 w 112"/>
                <a:gd name="T35" fmla="*/ 36 h 110"/>
                <a:gd name="T36" fmla="*/ 3 w 112"/>
                <a:gd name="T37" fmla="*/ 40 h 110"/>
                <a:gd name="T38" fmla="*/ 6 w 112"/>
                <a:gd name="T39" fmla="*/ 45 h 110"/>
                <a:gd name="T40" fmla="*/ 10 w 112"/>
                <a:gd name="T41" fmla="*/ 49 h 110"/>
                <a:gd name="T42" fmla="*/ 14 w 112"/>
                <a:gd name="T43" fmla="*/ 52 h 110"/>
                <a:gd name="T44" fmla="*/ 20 w 112"/>
                <a:gd name="T45" fmla="*/ 54 h 110"/>
                <a:gd name="T46" fmla="*/ 26 w 112"/>
                <a:gd name="T47" fmla="*/ 55 h 110"/>
                <a:gd name="T48" fmla="*/ 30 w 112"/>
                <a:gd name="T49" fmla="*/ 55 h 110"/>
                <a:gd name="T50" fmla="*/ 37 w 112"/>
                <a:gd name="T51" fmla="*/ 54 h 110"/>
                <a:gd name="T52" fmla="*/ 42 w 112"/>
                <a:gd name="T53" fmla="*/ 52 h 110"/>
                <a:gd name="T54" fmla="*/ 46 w 112"/>
                <a:gd name="T55" fmla="*/ 49 h 110"/>
                <a:gd name="T56" fmla="*/ 50 w 112"/>
                <a:gd name="T57" fmla="*/ 45 h 110"/>
                <a:gd name="T58" fmla="*/ 53 w 112"/>
                <a:gd name="T59" fmla="*/ 40 h 110"/>
                <a:gd name="T60" fmla="*/ 55 w 112"/>
                <a:gd name="T61" fmla="*/ 36 h 110"/>
                <a:gd name="T62" fmla="*/ 56 w 112"/>
                <a:gd name="T63" fmla="*/ 30 h 1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2"/>
                <a:gd name="T97" fmla="*/ 0 h 110"/>
                <a:gd name="T98" fmla="*/ 112 w 112"/>
                <a:gd name="T99" fmla="*/ 110 h 1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2" h="110">
                  <a:moveTo>
                    <a:pt x="112" y="55"/>
                  </a:moveTo>
                  <a:lnTo>
                    <a:pt x="111" y="49"/>
                  </a:lnTo>
                  <a:lnTo>
                    <a:pt x="111" y="43"/>
                  </a:lnTo>
                  <a:lnTo>
                    <a:pt x="109" y="39"/>
                  </a:lnTo>
                  <a:lnTo>
                    <a:pt x="108" y="34"/>
                  </a:lnTo>
                  <a:lnTo>
                    <a:pt x="105" y="28"/>
                  </a:lnTo>
                  <a:lnTo>
                    <a:pt x="103" y="25"/>
                  </a:lnTo>
                  <a:lnTo>
                    <a:pt x="99" y="20"/>
                  </a:lnTo>
                  <a:lnTo>
                    <a:pt x="96" y="16"/>
                  </a:lnTo>
                  <a:lnTo>
                    <a:pt x="91" y="13"/>
                  </a:lnTo>
                  <a:lnTo>
                    <a:pt x="87" y="9"/>
                  </a:lnTo>
                  <a:lnTo>
                    <a:pt x="83" y="7"/>
                  </a:lnTo>
                  <a:lnTo>
                    <a:pt x="78" y="5"/>
                  </a:lnTo>
                  <a:lnTo>
                    <a:pt x="73" y="2"/>
                  </a:lnTo>
                  <a:lnTo>
                    <a:pt x="67" y="1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39" y="2"/>
                  </a:lnTo>
                  <a:lnTo>
                    <a:pt x="34" y="5"/>
                  </a:lnTo>
                  <a:lnTo>
                    <a:pt x="28" y="7"/>
                  </a:lnTo>
                  <a:lnTo>
                    <a:pt x="24" y="9"/>
                  </a:lnTo>
                  <a:lnTo>
                    <a:pt x="20" y="13"/>
                  </a:lnTo>
                  <a:lnTo>
                    <a:pt x="15" y="16"/>
                  </a:lnTo>
                  <a:lnTo>
                    <a:pt x="11" y="20"/>
                  </a:lnTo>
                  <a:lnTo>
                    <a:pt x="9" y="25"/>
                  </a:lnTo>
                  <a:lnTo>
                    <a:pt x="5" y="28"/>
                  </a:lnTo>
                  <a:lnTo>
                    <a:pt x="3" y="34"/>
                  </a:lnTo>
                  <a:lnTo>
                    <a:pt x="2" y="39"/>
                  </a:lnTo>
                  <a:lnTo>
                    <a:pt x="1" y="43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65"/>
                  </a:lnTo>
                  <a:lnTo>
                    <a:pt x="2" y="71"/>
                  </a:lnTo>
                  <a:lnTo>
                    <a:pt x="3" y="76"/>
                  </a:lnTo>
                  <a:lnTo>
                    <a:pt x="5" y="80"/>
                  </a:lnTo>
                  <a:lnTo>
                    <a:pt x="9" y="85"/>
                  </a:lnTo>
                  <a:lnTo>
                    <a:pt x="11" y="90"/>
                  </a:lnTo>
                  <a:lnTo>
                    <a:pt x="15" y="93"/>
                  </a:lnTo>
                  <a:lnTo>
                    <a:pt x="20" y="97"/>
                  </a:lnTo>
                  <a:lnTo>
                    <a:pt x="24" y="100"/>
                  </a:lnTo>
                  <a:lnTo>
                    <a:pt x="28" y="103"/>
                  </a:lnTo>
                  <a:lnTo>
                    <a:pt x="34" y="105"/>
                  </a:lnTo>
                  <a:lnTo>
                    <a:pt x="39" y="107"/>
                  </a:lnTo>
                  <a:lnTo>
                    <a:pt x="45" y="108"/>
                  </a:lnTo>
                  <a:lnTo>
                    <a:pt x="51" y="110"/>
                  </a:lnTo>
                  <a:lnTo>
                    <a:pt x="56" y="110"/>
                  </a:lnTo>
                  <a:lnTo>
                    <a:pt x="61" y="110"/>
                  </a:lnTo>
                  <a:lnTo>
                    <a:pt x="67" y="108"/>
                  </a:lnTo>
                  <a:lnTo>
                    <a:pt x="73" y="107"/>
                  </a:lnTo>
                  <a:lnTo>
                    <a:pt x="78" y="105"/>
                  </a:lnTo>
                  <a:lnTo>
                    <a:pt x="83" y="103"/>
                  </a:lnTo>
                  <a:lnTo>
                    <a:pt x="87" y="100"/>
                  </a:lnTo>
                  <a:lnTo>
                    <a:pt x="91" y="97"/>
                  </a:lnTo>
                  <a:lnTo>
                    <a:pt x="96" y="93"/>
                  </a:lnTo>
                  <a:lnTo>
                    <a:pt x="99" y="90"/>
                  </a:lnTo>
                  <a:lnTo>
                    <a:pt x="103" y="85"/>
                  </a:lnTo>
                  <a:lnTo>
                    <a:pt x="105" y="80"/>
                  </a:lnTo>
                  <a:lnTo>
                    <a:pt x="108" y="76"/>
                  </a:lnTo>
                  <a:lnTo>
                    <a:pt x="109" y="71"/>
                  </a:lnTo>
                  <a:lnTo>
                    <a:pt x="111" y="65"/>
                  </a:lnTo>
                  <a:lnTo>
                    <a:pt x="111" y="61"/>
                  </a:lnTo>
                  <a:lnTo>
                    <a:pt x="112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15" name="Freeform 93"/>
            <p:cNvSpPr>
              <a:spLocks/>
            </p:cNvSpPr>
            <p:nvPr/>
          </p:nvSpPr>
          <p:spPr bwMode="auto">
            <a:xfrm>
              <a:off x="7056438" y="2757489"/>
              <a:ext cx="88900" cy="87313"/>
            </a:xfrm>
            <a:custGeom>
              <a:avLst/>
              <a:gdLst>
                <a:gd name="T0" fmla="*/ 56 w 112"/>
                <a:gd name="T1" fmla="*/ 25 h 110"/>
                <a:gd name="T2" fmla="*/ 55 w 112"/>
                <a:gd name="T3" fmla="*/ 20 h 110"/>
                <a:gd name="T4" fmla="*/ 53 w 112"/>
                <a:gd name="T5" fmla="*/ 14 h 110"/>
                <a:gd name="T6" fmla="*/ 50 w 112"/>
                <a:gd name="T7" fmla="*/ 10 h 110"/>
                <a:gd name="T8" fmla="*/ 46 w 112"/>
                <a:gd name="T9" fmla="*/ 7 h 110"/>
                <a:gd name="T10" fmla="*/ 42 w 112"/>
                <a:gd name="T11" fmla="*/ 3 h 110"/>
                <a:gd name="T12" fmla="*/ 37 w 112"/>
                <a:gd name="T13" fmla="*/ 1 h 110"/>
                <a:gd name="T14" fmla="*/ 30 w 112"/>
                <a:gd name="T15" fmla="*/ 0 h 110"/>
                <a:gd name="T16" fmla="*/ 26 w 112"/>
                <a:gd name="T17" fmla="*/ 0 h 110"/>
                <a:gd name="T18" fmla="*/ 20 w 112"/>
                <a:gd name="T19" fmla="*/ 1 h 110"/>
                <a:gd name="T20" fmla="*/ 14 w 112"/>
                <a:gd name="T21" fmla="*/ 3 h 110"/>
                <a:gd name="T22" fmla="*/ 10 w 112"/>
                <a:gd name="T23" fmla="*/ 7 h 110"/>
                <a:gd name="T24" fmla="*/ 6 w 112"/>
                <a:gd name="T25" fmla="*/ 10 h 110"/>
                <a:gd name="T26" fmla="*/ 3 w 112"/>
                <a:gd name="T27" fmla="*/ 14 h 110"/>
                <a:gd name="T28" fmla="*/ 1 w 112"/>
                <a:gd name="T29" fmla="*/ 20 h 110"/>
                <a:gd name="T30" fmla="*/ 0 w 112"/>
                <a:gd name="T31" fmla="*/ 25 h 110"/>
                <a:gd name="T32" fmla="*/ 0 w 112"/>
                <a:gd name="T33" fmla="*/ 30 h 110"/>
                <a:gd name="T34" fmla="*/ 1 w 112"/>
                <a:gd name="T35" fmla="*/ 36 h 110"/>
                <a:gd name="T36" fmla="*/ 3 w 112"/>
                <a:gd name="T37" fmla="*/ 40 h 110"/>
                <a:gd name="T38" fmla="*/ 6 w 112"/>
                <a:gd name="T39" fmla="*/ 45 h 110"/>
                <a:gd name="T40" fmla="*/ 10 w 112"/>
                <a:gd name="T41" fmla="*/ 49 h 110"/>
                <a:gd name="T42" fmla="*/ 14 w 112"/>
                <a:gd name="T43" fmla="*/ 52 h 110"/>
                <a:gd name="T44" fmla="*/ 20 w 112"/>
                <a:gd name="T45" fmla="*/ 54 h 110"/>
                <a:gd name="T46" fmla="*/ 26 w 112"/>
                <a:gd name="T47" fmla="*/ 55 h 110"/>
                <a:gd name="T48" fmla="*/ 30 w 112"/>
                <a:gd name="T49" fmla="*/ 55 h 110"/>
                <a:gd name="T50" fmla="*/ 37 w 112"/>
                <a:gd name="T51" fmla="*/ 54 h 110"/>
                <a:gd name="T52" fmla="*/ 42 w 112"/>
                <a:gd name="T53" fmla="*/ 52 h 110"/>
                <a:gd name="T54" fmla="*/ 46 w 112"/>
                <a:gd name="T55" fmla="*/ 49 h 110"/>
                <a:gd name="T56" fmla="*/ 50 w 112"/>
                <a:gd name="T57" fmla="*/ 45 h 110"/>
                <a:gd name="T58" fmla="*/ 53 w 112"/>
                <a:gd name="T59" fmla="*/ 40 h 110"/>
                <a:gd name="T60" fmla="*/ 55 w 112"/>
                <a:gd name="T61" fmla="*/ 36 h 110"/>
                <a:gd name="T62" fmla="*/ 56 w 112"/>
                <a:gd name="T63" fmla="*/ 30 h 1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2"/>
                <a:gd name="T97" fmla="*/ 0 h 110"/>
                <a:gd name="T98" fmla="*/ 112 w 112"/>
                <a:gd name="T99" fmla="*/ 110 h 1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2" h="110">
                  <a:moveTo>
                    <a:pt x="112" y="55"/>
                  </a:moveTo>
                  <a:lnTo>
                    <a:pt x="111" y="49"/>
                  </a:lnTo>
                  <a:lnTo>
                    <a:pt x="111" y="43"/>
                  </a:lnTo>
                  <a:lnTo>
                    <a:pt x="109" y="39"/>
                  </a:lnTo>
                  <a:lnTo>
                    <a:pt x="108" y="34"/>
                  </a:lnTo>
                  <a:lnTo>
                    <a:pt x="105" y="28"/>
                  </a:lnTo>
                  <a:lnTo>
                    <a:pt x="103" y="25"/>
                  </a:lnTo>
                  <a:lnTo>
                    <a:pt x="99" y="20"/>
                  </a:lnTo>
                  <a:lnTo>
                    <a:pt x="96" y="16"/>
                  </a:lnTo>
                  <a:lnTo>
                    <a:pt x="91" y="13"/>
                  </a:lnTo>
                  <a:lnTo>
                    <a:pt x="87" y="9"/>
                  </a:lnTo>
                  <a:lnTo>
                    <a:pt x="83" y="7"/>
                  </a:lnTo>
                  <a:lnTo>
                    <a:pt x="78" y="5"/>
                  </a:lnTo>
                  <a:lnTo>
                    <a:pt x="73" y="2"/>
                  </a:lnTo>
                  <a:lnTo>
                    <a:pt x="67" y="1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39" y="2"/>
                  </a:lnTo>
                  <a:lnTo>
                    <a:pt x="34" y="5"/>
                  </a:lnTo>
                  <a:lnTo>
                    <a:pt x="28" y="7"/>
                  </a:lnTo>
                  <a:lnTo>
                    <a:pt x="24" y="9"/>
                  </a:lnTo>
                  <a:lnTo>
                    <a:pt x="20" y="13"/>
                  </a:lnTo>
                  <a:lnTo>
                    <a:pt x="15" y="16"/>
                  </a:lnTo>
                  <a:lnTo>
                    <a:pt x="11" y="20"/>
                  </a:lnTo>
                  <a:lnTo>
                    <a:pt x="9" y="25"/>
                  </a:lnTo>
                  <a:lnTo>
                    <a:pt x="5" y="28"/>
                  </a:lnTo>
                  <a:lnTo>
                    <a:pt x="3" y="34"/>
                  </a:lnTo>
                  <a:lnTo>
                    <a:pt x="2" y="39"/>
                  </a:lnTo>
                  <a:lnTo>
                    <a:pt x="1" y="43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1" y="65"/>
                  </a:lnTo>
                  <a:lnTo>
                    <a:pt x="2" y="71"/>
                  </a:lnTo>
                  <a:lnTo>
                    <a:pt x="3" y="76"/>
                  </a:lnTo>
                  <a:lnTo>
                    <a:pt x="5" y="80"/>
                  </a:lnTo>
                  <a:lnTo>
                    <a:pt x="9" y="85"/>
                  </a:lnTo>
                  <a:lnTo>
                    <a:pt x="11" y="90"/>
                  </a:lnTo>
                  <a:lnTo>
                    <a:pt x="15" y="93"/>
                  </a:lnTo>
                  <a:lnTo>
                    <a:pt x="20" y="97"/>
                  </a:lnTo>
                  <a:lnTo>
                    <a:pt x="24" y="100"/>
                  </a:lnTo>
                  <a:lnTo>
                    <a:pt x="28" y="103"/>
                  </a:lnTo>
                  <a:lnTo>
                    <a:pt x="34" y="105"/>
                  </a:lnTo>
                  <a:lnTo>
                    <a:pt x="39" y="107"/>
                  </a:lnTo>
                  <a:lnTo>
                    <a:pt x="45" y="108"/>
                  </a:lnTo>
                  <a:lnTo>
                    <a:pt x="51" y="110"/>
                  </a:lnTo>
                  <a:lnTo>
                    <a:pt x="56" y="110"/>
                  </a:lnTo>
                  <a:lnTo>
                    <a:pt x="61" y="110"/>
                  </a:lnTo>
                  <a:lnTo>
                    <a:pt x="67" y="108"/>
                  </a:lnTo>
                  <a:lnTo>
                    <a:pt x="73" y="107"/>
                  </a:lnTo>
                  <a:lnTo>
                    <a:pt x="78" y="105"/>
                  </a:lnTo>
                  <a:lnTo>
                    <a:pt x="83" y="103"/>
                  </a:lnTo>
                  <a:lnTo>
                    <a:pt x="87" y="100"/>
                  </a:lnTo>
                  <a:lnTo>
                    <a:pt x="91" y="97"/>
                  </a:lnTo>
                  <a:lnTo>
                    <a:pt x="96" y="93"/>
                  </a:lnTo>
                  <a:lnTo>
                    <a:pt x="99" y="90"/>
                  </a:lnTo>
                  <a:lnTo>
                    <a:pt x="103" y="85"/>
                  </a:lnTo>
                  <a:lnTo>
                    <a:pt x="105" y="80"/>
                  </a:lnTo>
                  <a:lnTo>
                    <a:pt x="108" y="76"/>
                  </a:lnTo>
                  <a:lnTo>
                    <a:pt x="109" y="71"/>
                  </a:lnTo>
                  <a:lnTo>
                    <a:pt x="111" y="65"/>
                  </a:lnTo>
                  <a:lnTo>
                    <a:pt x="111" y="61"/>
                  </a:lnTo>
                  <a:lnTo>
                    <a:pt x="112" y="5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16" name="Freeform 94"/>
            <p:cNvSpPr>
              <a:spLocks/>
            </p:cNvSpPr>
            <p:nvPr/>
          </p:nvSpPr>
          <p:spPr bwMode="auto">
            <a:xfrm>
              <a:off x="8307388" y="2687639"/>
              <a:ext cx="87313" cy="87313"/>
            </a:xfrm>
            <a:custGeom>
              <a:avLst/>
              <a:gdLst>
                <a:gd name="T0" fmla="*/ 55 w 112"/>
                <a:gd name="T1" fmla="*/ 25 h 110"/>
                <a:gd name="T2" fmla="*/ 54 w 112"/>
                <a:gd name="T3" fmla="*/ 19 h 110"/>
                <a:gd name="T4" fmla="*/ 52 w 112"/>
                <a:gd name="T5" fmla="*/ 14 h 110"/>
                <a:gd name="T6" fmla="*/ 49 w 112"/>
                <a:gd name="T7" fmla="*/ 10 h 110"/>
                <a:gd name="T8" fmla="*/ 45 w 112"/>
                <a:gd name="T9" fmla="*/ 6 h 110"/>
                <a:gd name="T10" fmla="*/ 41 w 112"/>
                <a:gd name="T11" fmla="*/ 3 h 110"/>
                <a:gd name="T12" fmla="*/ 36 w 112"/>
                <a:gd name="T13" fmla="*/ 1 h 110"/>
                <a:gd name="T14" fmla="*/ 30 w 112"/>
                <a:gd name="T15" fmla="*/ 0 h 110"/>
                <a:gd name="T16" fmla="*/ 25 w 112"/>
                <a:gd name="T17" fmla="*/ 0 h 110"/>
                <a:gd name="T18" fmla="*/ 19 w 112"/>
                <a:gd name="T19" fmla="*/ 1 h 110"/>
                <a:gd name="T20" fmla="*/ 15 w 112"/>
                <a:gd name="T21" fmla="*/ 3 h 110"/>
                <a:gd name="T22" fmla="*/ 10 w 112"/>
                <a:gd name="T23" fmla="*/ 6 h 110"/>
                <a:gd name="T24" fmla="*/ 6 w 112"/>
                <a:gd name="T25" fmla="*/ 10 h 110"/>
                <a:gd name="T26" fmla="*/ 3 w 112"/>
                <a:gd name="T27" fmla="*/ 14 h 110"/>
                <a:gd name="T28" fmla="*/ 2 w 112"/>
                <a:gd name="T29" fmla="*/ 19 h 110"/>
                <a:gd name="T30" fmla="*/ 0 w 112"/>
                <a:gd name="T31" fmla="*/ 25 h 110"/>
                <a:gd name="T32" fmla="*/ 0 w 112"/>
                <a:gd name="T33" fmla="*/ 30 h 110"/>
                <a:gd name="T34" fmla="*/ 2 w 112"/>
                <a:gd name="T35" fmla="*/ 36 h 110"/>
                <a:gd name="T36" fmla="*/ 3 w 112"/>
                <a:gd name="T37" fmla="*/ 41 h 110"/>
                <a:gd name="T38" fmla="*/ 6 w 112"/>
                <a:gd name="T39" fmla="*/ 45 h 110"/>
                <a:gd name="T40" fmla="*/ 10 w 112"/>
                <a:gd name="T41" fmla="*/ 49 h 110"/>
                <a:gd name="T42" fmla="*/ 15 w 112"/>
                <a:gd name="T43" fmla="*/ 52 h 110"/>
                <a:gd name="T44" fmla="*/ 19 w 112"/>
                <a:gd name="T45" fmla="*/ 54 h 110"/>
                <a:gd name="T46" fmla="*/ 25 w 112"/>
                <a:gd name="T47" fmla="*/ 55 h 110"/>
                <a:gd name="T48" fmla="*/ 30 w 112"/>
                <a:gd name="T49" fmla="*/ 55 h 110"/>
                <a:gd name="T50" fmla="*/ 36 w 112"/>
                <a:gd name="T51" fmla="*/ 54 h 110"/>
                <a:gd name="T52" fmla="*/ 41 w 112"/>
                <a:gd name="T53" fmla="*/ 52 h 110"/>
                <a:gd name="T54" fmla="*/ 45 w 112"/>
                <a:gd name="T55" fmla="*/ 49 h 110"/>
                <a:gd name="T56" fmla="*/ 49 w 112"/>
                <a:gd name="T57" fmla="*/ 45 h 110"/>
                <a:gd name="T58" fmla="*/ 52 w 112"/>
                <a:gd name="T59" fmla="*/ 41 h 110"/>
                <a:gd name="T60" fmla="*/ 54 w 112"/>
                <a:gd name="T61" fmla="*/ 36 h 110"/>
                <a:gd name="T62" fmla="*/ 55 w 112"/>
                <a:gd name="T63" fmla="*/ 30 h 1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2"/>
                <a:gd name="T97" fmla="*/ 0 h 110"/>
                <a:gd name="T98" fmla="*/ 112 w 112"/>
                <a:gd name="T99" fmla="*/ 110 h 1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2" h="110">
                  <a:moveTo>
                    <a:pt x="112" y="54"/>
                  </a:moveTo>
                  <a:lnTo>
                    <a:pt x="112" y="49"/>
                  </a:lnTo>
                  <a:lnTo>
                    <a:pt x="111" y="43"/>
                  </a:lnTo>
                  <a:lnTo>
                    <a:pt x="109" y="38"/>
                  </a:lnTo>
                  <a:lnTo>
                    <a:pt x="108" y="33"/>
                  </a:lnTo>
                  <a:lnTo>
                    <a:pt x="106" y="28"/>
                  </a:lnTo>
                  <a:lnTo>
                    <a:pt x="102" y="24"/>
                  </a:lnTo>
                  <a:lnTo>
                    <a:pt x="100" y="19"/>
                  </a:lnTo>
                  <a:lnTo>
                    <a:pt x="96" y="16"/>
                  </a:lnTo>
                  <a:lnTo>
                    <a:pt x="92" y="12"/>
                  </a:lnTo>
                  <a:lnTo>
                    <a:pt x="88" y="9"/>
                  </a:lnTo>
                  <a:lnTo>
                    <a:pt x="83" y="7"/>
                  </a:lnTo>
                  <a:lnTo>
                    <a:pt x="78" y="4"/>
                  </a:lnTo>
                  <a:lnTo>
                    <a:pt x="73" y="2"/>
                  </a:lnTo>
                  <a:lnTo>
                    <a:pt x="68" y="1"/>
                  </a:lnTo>
                  <a:lnTo>
                    <a:pt x="62" y="0"/>
                  </a:lnTo>
                  <a:lnTo>
                    <a:pt x="56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39" y="2"/>
                  </a:lnTo>
                  <a:lnTo>
                    <a:pt x="35" y="4"/>
                  </a:lnTo>
                  <a:lnTo>
                    <a:pt x="30" y="7"/>
                  </a:lnTo>
                  <a:lnTo>
                    <a:pt x="25" y="9"/>
                  </a:lnTo>
                  <a:lnTo>
                    <a:pt x="20" y="12"/>
                  </a:lnTo>
                  <a:lnTo>
                    <a:pt x="17" y="16"/>
                  </a:lnTo>
                  <a:lnTo>
                    <a:pt x="13" y="19"/>
                  </a:lnTo>
                  <a:lnTo>
                    <a:pt x="10" y="24"/>
                  </a:lnTo>
                  <a:lnTo>
                    <a:pt x="7" y="28"/>
                  </a:lnTo>
                  <a:lnTo>
                    <a:pt x="5" y="33"/>
                  </a:lnTo>
                  <a:lnTo>
                    <a:pt x="4" y="38"/>
                  </a:lnTo>
                  <a:lnTo>
                    <a:pt x="1" y="43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1" y="60"/>
                  </a:lnTo>
                  <a:lnTo>
                    <a:pt x="1" y="65"/>
                  </a:lnTo>
                  <a:lnTo>
                    <a:pt x="4" y="71"/>
                  </a:lnTo>
                  <a:lnTo>
                    <a:pt x="5" y="75"/>
                  </a:lnTo>
                  <a:lnTo>
                    <a:pt x="7" y="81"/>
                  </a:lnTo>
                  <a:lnTo>
                    <a:pt x="10" y="86"/>
                  </a:lnTo>
                  <a:lnTo>
                    <a:pt x="13" y="89"/>
                  </a:lnTo>
                  <a:lnTo>
                    <a:pt x="17" y="94"/>
                  </a:lnTo>
                  <a:lnTo>
                    <a:pt x="20" y="97"/>
                  </a:lnTo>
                  <a:lnTo>
                    <a:pt x="25" y="101"/>
                  </a:lnTo>
                  <a:lnTo>
                    <a:pt x="30" y="103"/>
                  </a:lnTo>
                  <a:lnTo>
                    <a:pt x="35" y="106"/>
                  </a:lnTo>
                  <a:lnTo>
                    <a:pt x="39" y="108"/>
                  </a:lnTo>
                  <a:lnTo>
                    <a:pt x="45" y="109"/>
                  </a:lnTo>
                  <a:lnTo>
                    <a:pt x="51" y="110"/>
                  </a:lnTo>
                  <a:lnTo>
                    <a:pt x="56" y="110"/>
                  </a:lnTo>
                  <a:lnTo>
                    <a:pt x="62" y="110"/>
                  </a:lnTo>
                  <a:lnTo>
                    <a:pt x="68" y="109"/>
                  </a:lnTo>
                  <a:lnTo>
                    <a:pt x="73" y="108"/>
                  </a:lnTo>
                  <a:lnTo>
                    <a:pt x="78" y="106"/>
                  </a:lnTo>
                  <a:lnTo>
                    <a:pt x="83" y="103"/>
                  </a:lnTo>
                  <a:lnTo>
                    <a:pt x="88" y="101"/>
                  </a:lnTo>
                  <a:lnTo>
                    <a:pt x="92" y="97"/>
                  </a:lnTo>
                  <a:lnTo>
                    <a:pt x="96" y="94"/>
                  </a:lnTo>
                  <a:lnTo>
                    <a:pt x="100" y="89"/>
                  </a:lnTo>
                  <a:lnTo>
                    <a:pt x="102" y="86"/>
                  </a:lnTo>
                  <a:lnTo>
                    <a:pt x="106" y="81"/>
                  </a:lnTo>
                  <a:lnTo>
                    <a:pt x="108" y="75"/>
                  </a:lnTo>
                  <a:lnTo>
                    <a:pt x="109" y="71"/>
                  </a:lnTo>
                  <a:lnTo>
                    <a:pt x="111" y="65"/>
                  </a:lnTo>
                  <a:lnTo>
                    <a:pt x="112" y="60"/>
                  </a:lnTo>
                  <a:lnTo>
                    <a:pt x="112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17" name="Freeform 95"/>
            <p:cNvSpPr>
              <a:spLocks/>
            </p:cNvSpPr>
            <p:nvPr/>
          </p:nvSpPr>
          <p:spPr bwMode="auto">
            <a:xfrm>
              <a:off x="8307388" y="2687639"/>
              <a:ext cx="87313" cy="87313"/>
            </a:xfrm>
            <a:custGeom>
              <a:avLst/>
              <a:gdLst>
                <a:gd name="T0" fmla="*/ 55 w 112"/>
                <a:gd name="T1" fmla="*/ 25 h 110"/>
                <a:gd name="T2" fmla="*/ 54 w 112"/>
                <a:gd name="T3" fmla="*/ 19 h 110"/>
                <a:gd name="T4" fmla="*/ 52 w 112"/>
                <a:gd name="T5" fmla="*/ 14 h 110"/>
                <a:gd name="T6" fmla="*/ 49 w 112"/>
                <a:gd name="T7" fmla="*/ 10 h 110"/>
                <a:gd name="T8" fmla="*/ 45 w 112"/>
                <a:gd name="T9" fmla="*/ 6 h 110"/>
                <a:gd name="T10" fmla="*/ 41 w 112"/>
                <a:gd name="T11" fmla="*/ 3 h 110"/>
                <a:gd name="T12" fmla="*/ 36 w 112"/>
                <a:gd name="T13" fmla="*/ 1 h 110"/>
                <a:gd name="T14" fmla="*/ 30 w 112"/>
                <a:gd name="T15" fmla="*/ 0 h 110"/>
                <a:gd name="T16" fmla="*/ 25 w 112"/>
                <a:gd name="T17" fmla="*/ 0 h 110"/>
                <a:gd name="T18" fmla="*/ 19 w 112"/>
                <a:gd name="T19" fmla="*/ 1 h 110"/>
                <a:gd name="T20" fmla="*/ 15 w 112"/>
                <a:gd name="T21" fmla="*/ 3 h 110"/>
                <a:gd name="T22" fmla="*/ 10 w 112"/>
                <a:gd name="T23" fmla="*/ 6 h 110"/>
                <a:gd name="T24" fmla="*/ 6 w 112"/>
                <a:gd name="T25" fmla="*/ 10 h 110"/>
                <a:gd name="T26" fmla="*/ 3 w 112"/>
                <a:gd name="T27" fmla="*/ 14 h 110"/>
                <a:gd name="T28" fmla="*/ 2 w 112"/>
                <a:gd name="T29" fmla="*/ 19 h 110"/>
                <a:gd name="T30" fmla="*/ 0 w 112"/>
                <a:gd name="T31" fmla="*/ 25 h 110"/>
                <a:gd name="T32" fmla="*/ 0 w 112"/>
                <a:gd name="T33" fmla="*/ 30 h 110"/>
                <a:gd name="T34" fmla="*/ 2 w 112"/>
                <a:gd name="T35" fmla="*/ 36 h 110"/>
                <a:gd name="T36" fmla="*/ 3 w 112"/>
                <a:gd name="T37" fmla="*/ 41 h 110"/>
                <a:gd name="T38" fmla="*/ 6 w 112"/>
                <a:gd name="T39" fmla="*/ 45 h 110"/>
                <a:gd name="T40" fmla="*/ 10 w 112"/>
                <a:gd name="T41" fmla="*/ 49 h 110"/>
                <a:gd name="T42" fmla="*/ 15 w 112"/>
                <a:gd name="T43" fmla="*/ 52 h 110"/>
                <a:gd name="T44" fmla="*/ 19 w 112"/>
                <a:gd name="T45" fmla="*/ 54 h 110"/>
                <a:gd name="T46" fmla="*/ 25 w 112"/>
                <a:gd name="T47" fmla="*/ 55 h 110"/>
                <a:gd name="T48" fmla="*/ 30 w 112"/>
                <a:gd name="T49" fmla="*/ 55 h 110"/>
                <a:gd name="T50" fmla="*/ 36 w 112"/>
                <a:gd name="T51" fmla="*/ 54 h 110"/>
                <a:gd name="T52" fmla="*/ 41 w 112"/>
                <a:gd name="T53" fmla="*/ 52 h 110"/>
                <a:gd name="T54" fmla="*/ 45 w 112"/>
                <a:gd name="T55" fmla="*/ 49 h 110"/>
                <a:gd name="T56" fmla="*/ 49 w 112"/>
                <a:gd name="T57" fmla="*/ 45 h 110"/>
                <a:gd name="T58" fmla="*/ 52 w 112"/>
                <a:gd name="T59" fmla="*/ 41 h 110"/>
                <a:gd name="T60" fmla="*/ 54 w 112"/>
                <a:gd name="T61" fmla="*/ 36 h 110"/>
                <a:gd name="T62" fmla="*/ 55 w 112"/>
                <a:gd name="T63" fmla="*/ 30 h 1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2"/>
                <a:gd name="T97" fmla="*/ 0 h 110"/>
                <a:gd name="T98" fmla="*/ 112 w 112"/>
                <a:gd name="T99" fmla="*/ 110 h 1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2" h="110">
                  <a:moveTo>
                    <a:pt x="112" y="54"/>
                  </a:moveTo>
                  <a:lnTo>
                    <a:pt x="112" y="49"/>
                  </a:lnTo>
                  <a:lnTo>
                    <a:pt x="111" y="43"/>
                  </a:lnTo>
                  <a:lnTo>
                    <a:pt x="109" y="38"/>
                  </a:lnTo>
                  <a:lnTo>
                    <a:pt x="108" y="33"/>
                  </a:lnTo>
                  <a:lnTo>
                    <a:pt x="106" y="28"/>
                  </a:lnTo>
                  <a:lnTo>
                    <a:pt x="102" y="24"/>
                  </a:lnTo>
                  <a:lnTo>
                    <a:pt x="100" y="19"/>
                  </a:lnTo>
                  <a:lnTo>
                    <a:pt x="96" y="16"/>
                  </a:lnTo>
                  <a:lnTo>
                    <a:pt x="92" y="12"/>
                  </a:lnTo>
                  <a:lnTo>
                    <a:pt x="88" y="9"/>
                  </a:lnTo>
                  <a:lnTo>
                    <a:pt x="83" y="7"/>
                  </a:lnTo>
                  <a:lnTo>
                    <a:pt x="78" y="4"/>
                  </a:lnTo>
                  <a:lnTo>
                    <a:pt x="73" y="2"/>
                  </a:lnTo>
                  <a:lnTo>
                    <a:pt x="68" y="1"/>
                  </a:lnTo>
                  <a:lnTo>
                    <a:pt x="62" y="0"/>
                  </a:lnTo>
                  <a:lnTo>
                    <a:pt x="56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39" y="2"/>
                  </a:lnTo>
                  <a:lnTo>
                    <a:pt x="35" y="4"/>
                  </a:lnTo>
                  <a:lnTo>
                    <a:pt x="30" y="7"/>
                  </a:lnTo>
                  <a:lnTo>
                    <a:pt x="25" y="9"/>
                  </a:lnTo>
                  <a:lnTo>
                    <a:pt x="20" y="12"/>
                  </a:lnTo>
                  <a:lnTo>
                    <a:pt x="17" y="16"/>
                  </a:lnTo>
                  <a:lnTo>
                    <a:pt x="13" y="19"/>
                  </a:lnTo>
                  <a:lnTo>
                    <a:pt x="10" y="24"/>
                  </a:lnTo>
                  <a:lnTo>
                    <a:pt x="7" y="28"/>
                  </a:lnTo>
                  <a:lnTo>
                    <a:pt x="5" y="33"/>
                  </a:lnTo>
                  <a:lnTo>
                    <a:pt x="4" y="38"/>
                  </a:lnTo>
                  <a:lnTo>
                    <a:pt x="1" y="43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1" y="60"/>
                  </a:lnTo>
                  <a:lnTo>
                    <a:pt x="1" y="65"/>
                  </a:lnTo>
                  <a:lnTo>
                    <a:pt x="4" y="71"/>
                  </a:lnTo>
                  <a:lnTo>
                    <a:pt x="5" y="75"/>
                  </a:lnTo>
                  <a:lnTo>
                    <a:pt x="7" y="81"/>
                  </a:lnTo>
                  <a:lnTo>
                    <a:pt x="10" y="86"/>
                  </a:lnTo>
                  <a:lnTo>
                    <a:pt x="13" y="89"/>
                  </a:lnTo>
                  <a:lnTo>
                    <a:pt x="17" y="94"/>
                  </a:lnTo>
                  <a:lnTo>
                    <a:pt x="20" y="97"/>
                  </a:lnTo>
                  <a:lnTo>
                    <a:pt x="25" y="101"/>
                  </a:lnTo>
                  <a:lnTo>
                    <a:pt x="30" y="103"/>
                  </a:lnTo>
                  <a:lnTo>
                    <a:pt x="35" y="106"/>
                  </a:lnTo>
                  <a:lnTo>
                    <a:pt x="39" y="108"/>
                  </a:lnTo>
                  <a:lnTo>
                    <a:pt x="45" y="109"/>
                  </a:lnTo>
                  <a:lnTo>
                    <a:pt x="51" y="110"/>
                  </a:lnTo>
                  <a:lnTo>
                    <a:pt x="56" y="110"/>
                  </a:lnTo>
                  <a:lnTo>
                    <a:pt x="62" y="110"/>
                  </a:lnTo>
                  <a:lnTo>
                    <a:pt x="68" y="109"/>
                  </a:lnTo>
                  <a:lnTo>
                    <a:pt x="73" y="108"/>
                  </a:lnTo>
                  <a:lnTo>
                    <a:pt x="78" y="106"/>
                  </a:lnTo>
                  <a:lnTo>
                    <a:pt x="83" y="103"/>
                  </a:lnTo>
                  <a:lnTo>
                    <a:pt x="88" y="101"/>
                  </a:lnTo>
                  <a:lnTo>
                    <a:pt x="92" y="97"/>
                  </a:lnTo>
                  <a:lnTo>
                    <a:pt x="96" y="94"/>
                  </a:lnTo>
                  <a:lnTo>
                    <a:pt x="100" y="89"/>
                  </a:lnTo>
                  <a:lnTo>
                    <a:pt x="102" y="86"/>
                  </a:lnTo>
                  <a:lnTo>
                    <a:pt x="106" y="81"/>
                  </a:lnTo>
                  <a:lnTo>
                    <a:pt x="108" y="75"/>
                  </a:lnTo>
                  <a:lnTo>
                    <a:pt x="109" y="71"/>
                  </a:lnTo>
                  <a:lnTo>
                    <a:pt x="111" y="65"/>
                  </a:lnTo>
                  <a:lnTo>
                    <a:pt x="112" y="60"/>
                  </a:lnTo>
                  <a:lnTo>
                    <a:pt x="112" y="5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18" name="Rectangle 96"/>
            <p:cNvSpPr>
              <a:spLocks noChangeArrowheads="1"/>
            </p:cNvSpPr>
            <p:nvPr/>
          </p:nvSpPr>
          <p:spPr bwMode="auto">
            <a:xfrm>
              <a:off x="5265738" y="1795464"/>
              <a:ext cx="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dirty="0"/>
            </a:p>
          </p:txBody>
        </p:sp>
        <p:sp>
          <p:nvSpPr>
            <p:cNvPr id="30819" name="Line 97"/>
            <p:cNvSpPr>
              <a:spLocks noChangeShapeType="1"/>
            </p:cNvSpPr>
            <p:nvPr/>
          </p:nvSpPr>
          <p:spPr bwMode="auto">
            <a:xfrm flipV="1">
              <a:off x="5934076" y="3697289"/>
              <a:ext cx="1588" cy="2032000"/>
            </a:xfrm>
            <a:prstGeom prst="line">
              <a:avLst/>
            </a:prstGeom>
            <a:noFill/>
            <a:ln w="269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20" name="Freeform 98"/>
            <p:cNvSpPr>
              <a:spLocks/>
            </p:cNvSpPr>
            <p:nvPr/>
          </p:nvSpPr>
          <p:spPr bwMode="auto">
            <a:xfrm>
              <a:off x="5884863" y="3562351"/>
              <a:ext cx="100013" cy="147638"/>
            </a:xfrm>
            <a:custGeom>
              <a:avLst/>
              <a:gdLst>
                <a:gd name="T0" fmla="*/ 0 w 125"/>
                <a:gd name="T1" fmla="*/ 93 h 185"/>
                <a:gd name="T2" fmla="*/ 32 w 125"/>
                <a:gd name="T3" fmla="*/ 0 h 185"/>
                <a:gd name="T4" fmla="*/ 63 w 125"/>
                <a:gd name="T5" fmla="*/ 93 h 185"/>
                <a:gd name="T6" fmla="*/ 0 w 125"/>
                <a:gd name="T7" fmla="*/ 93 h 1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5"/>
                <a:gd name="T13" fmla="*/ 0 h 185"/>
                <a:gd name="T14" fmla="*/ 125 w 125"/>
                <a:gd name="T15" fmla="*/ 185 h 1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5" h="185">
                  <a:moveTo>
                    <a:pt x="0" y="185"/>
                  </a:moveTo>
                  <a:lnTo>
                    <a:pt x="63" y="0"/>
                  </a:lnTo>
                  <a:lnTo>
                    <a:pt x="125" y="185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21" name="Line 99"/>
            <p:cNvSpPr>
              <a:spLocks noChangeShapeType="1"/>
            </p:cNvSpPr>
            <p:nvPr/>
          </p:nvSpPr>
          <p:spPr bwMode="auto">
            <a:xfrm flipV="1">
              <a:off x="6362701" y="3697289"/>
              <a:ext cx="1588" cy="2032000"/>
            </a:xfrm>
            <a:prstGeom prst="line">
              <a:avLst/>
            </a:prstGeom>
            <a:noFill/>
            <a:ln w="269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22" name="Freeform 100"/>
            <p:cNvSpPr>
              <a:spLocks/>
            </p:cNvSpPr>
            <p:nvPr/>
          </p:nvSpPr>
          <p:spPr bwMode="auto">
            <a:xfrm>
              <a:off x="6313488" y="3562351"/>
              <a:ext cx="100013" cy="147638"/>
            </a:xfrm>
            <a:custGeom>
              <a:avLst/>
              <a:gdLst>
                <a:gd name="T0" fmla="*/ 0 w 126"/>
                <a:gd name="T1" fmla="*/ 93 h 185"/>
                <a:gd name="T2" fmla="*/ 32 w 126"/>
                <a:gd name="T3" fmla="*/ 0 h 185"/>
                <a:gd name="T4" fmla="*/ 63 w 126"/>
                <a:gd name="T5" fmla="*/ 93 h 185"/>
                <a:gd name="T6" fmla="*/ 0 w 126"/>
                <a:gd name="T7" fmla="*/ 93 h 1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185"/>
                <a:gd name="T14" fmla="*/ 126 w 126"/>
                <a:gd name="T15" fmla="*/ 185 h 1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185">
                  <a:moveTo>
                    <a:pt x="0" y="185"/>
                  </a:moveTo>
                  <a:lnTo>
                    <a:pt x="63" y="0"/>
                  </a:lnTo>
                  <a:lnTo>
                    <a:pt x="126" y="185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23" name="Line 101"/>
            <p:cNvSpPr>
              <a:spLocks noChangeShapeType="1"/>
            </p:cNvSpPr>
            <p:nvPr/>
          </p:nvSpPr>
          <p:spPr bwMode="auto">
            <a:xfrm flipV="1">
              <a:off x="6827838" y="3697289"/>
              <a:ext cx="1588" cy="1898650"/>
            </a:xfrm>
            <a:prstGeom prst="line">
              <a:avLst/>
            </a:prstGeom>
            <a:noFill/>
            <a:ln w="269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24" name="Freeform 102"/>
            <p:cNvSpPr>
              <a:spLocks/>
            </p:cNvSpPr>
            <p:nvPr/>
          </p:nvSpPr>
          <p:spPr bwMode="auto">
            <a:xfrm>
              <a:off x="6778626" y="5583239"/>
              <a:ext cx="100013" cy="146050"/>
            </a:xfrm>
            <a:custGeom>
              <a:avLst/>
              <a:gdLst>
                <a:gd name="T0" fmla="*/ 63 w 126"/>
                <a:gd name="T1" fmla="*/ 0 h 185"/>
                <a:gd name="T2" fmla="*/ 32 w 126"/>
                <a:gd name="T3" fmla="*/ 92 h 185"/>
                <a:gd name="T4" fmla="*/ 0 w 126"/>
                <a:gd name="T5" fmla="*/ 0 h 185"/>
                <a:gd name="T6" fmla="*/ 63 w 126"/>
                <a:gd name="T7" fmla="*/ 0 h 1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185"/>
                <a:gd name="T14" fmla="*/ 126 w 126"/>
                <a:gd name="T15" fmla="*/ 185 h 1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185">
                  <a:moveTo>
                    <a:pt x="126" y="0"/>
                  </a:moveTo>
                  <a:lnTo>
                    <a:pt x="63" y="185"/>
                  </a:lnTo>
                  <a:lnTo>
                    <a:pt x="0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25" name="Freeform 103"/>
            <p:cNvSpPr>
              <a:spLocks/>
            </p:cNvSpPr>
            <p:nvPr/>
          </p:nvSpPr>
          <p:spPr bwMode="auto">
            <a:xfrm>
              <a:off x="6778626" y="3562351"/>
              <a:ext cx="100013" cy="147638"/>
            </a:xfrm>
            <a:custGeom>
              <a:avLst/>
              <a:gdLst>
                <a:gd name="T0" fmla="*/ 0 w 126"/>
                <a:gd name="T1" fmla="*/ 93 h 185"/>
                <a:gd name="T2" fmla="*/ 32 w 126"/>
                <a:gd name="T3" fmla="*/ 0 h 185"/>
                <a:gd name="T4" fmla="*/ 63 w 126"/>
                <a:gd name="T5" fmla="*/ 93 h 185"/>
                <a:gd name="T6" fmla="*/ 0 w 126"/>
                <a:gd name="T7" fmla="*/ 93 h 1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185"/>
                <a:gd name="T14" fmla="*/ 126 w 126"/>
                <a:gd name="T15" fmla="*/ 185 h 1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185">
                  <a:moveTo>
                    <a:pt x="0" y="185"/>
                  </a:moveTo>
                  <a:lnTo>
                    <a:pt x="63" y="0"/>
                  </a:lnTo>
                  <a:lnTo>
                    <a:pt x="126" y="185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29" name="Rectangle 107"/>
            <p:cNvSpPr>
              <a:spLocks noChangeArrowheads="1"/>
            </p:cNvSpPr>
            <p:nvPr/>
          </p:nvSpPr>
          <p:spPr bwMode="auto">
            <a:xfrm rot="16200000">
              <a:off x="6731001" y="4594226"/>
              <a:ext cx="635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>
                  <a:solidFill>
                    <a:srgbClr val="000000"/>
                  </a:solidFill>
                </a:rPr>
                <a:t> </a:t>
              </a:r>
              <a:endParaRPr lang="ru-RU"/>
            </a:p>
          </p:txBody>
        </p:sp>
        <p:sp>
          <p:nvSpPr>
            <p:cNvPr id="30832" name="Rectangle 110"/>
            <p:cNvSpPr>
              <a:spLocks noChangeArrowheads="1"/>
            </p:cNvSpPr>
            <p:nvPr/>
          </p:nvSpPr>
          <p:spPr bwMode="auto">
            <a:xfrm rot="16200000">
              <a:off x="6211888" y="4906963"/>
              <a:ext cx="1666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>
                  <a:solidFill>
                    <a:srgbClr val="000000"/>
                  </a:solidFill>
                </a:rPr>
                <a:t>C</a:t>
              </a:r>
              <a:endParaRPr lang="ru-RU"/>
            </a:p>
          </p:txBody>
        </p:sp>
        <p:sp>
          <p:nvSpPr>
            <p:cNvPr id="30833" name="Rectangle 111"/>
            <p:cNvSpPr>
              <a:spLocks noChangeArrowheads="1"/>
            </p:cNvSpPr>
            <p:nvPr/>
          </p:nvSpPr>
          <p:spPr bwMode="auto">
            <a:xfrm rot="16200000">
              <a:off x="6269038" y="4803776"/>
              <a:ext cx="508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>
                  <a:solidFill>
                    <a:srgbClr val="000000"/>
                  </a:solidFill>
                </a:rPr>
                <a:t>l</a:t>
              </a:r>
              <a:endParaRPr lang="ru-RU"/>
            </a:p>
          </p:txBody>
        </p:sp>
        <p:sp>
          <p:nvSpPr>
            <p:cNvPr id="30834" name="Rectangle 112"/>
            <p:cNvSpPr>
              <a:spLocks noChangeArrowheads="1"/>
            </p:cNvSpPr>
            <p:nvPr/>
          </p:nvSpPr>
          <p:spPr bwMode="auto">
            <a:xfrm rot="16200000">
              <a:off x="6232526" y="4716463"/>
              <a:ext cx="1285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>
                  <a:solidFill>
                    <a:srgbClr val="000000"/>
                  </a:solidFill>
                </a:rPr>
                <a:t>o</a:t>
              </a:r>
              <a:endParaRPr lang="ru-RU"/>
            </a:p>
          </p:txBody>
        </p:sp>
        <p:sp>
          <p:nvSpPr>
            <p:cNvPr id="30835" name="Rectangle 113"/>
            <p:cNvSpPr>
              <a:spLocks noChangeArrowheads="1"/>
            </p:cNvSpPr>
            <p:nvPr/>
          </p:nvSpPr>
          <p:spPr bwMode="auto">
            <a:xfrm rot="16200000">
              <a:off x="6238876" y="4598988"/>
              <a:ext cx="1158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>
                  <a:solidFill>
                    <a:srgbClr val="000000"/>
                  </a:solidFill>
                </a:rPr>
                <a:t>c</a:t>
              </a:r>
              <a:endParaRPr lang="ru-RU"/>
            </a:p>
          </p:txBody>
        </p:sp>
        <p:sp>
          <p:nvSpPr>
            <p:cNvPr id="30836" name="Rectangle 114"/>
            <p:cNvSpPr>
              <a:spLocks noChangeArrowheads="1"/>
            </p:cNvSpPr>
            <p:nvPr/>
          </p:nvSpPr>
          <p:spPr bwMode="auto">
            <a:xfrm rot="16200000">
              <a:off x="6238876" y="4487863"/>
              <a:ext cx="1158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>
                  <a:solidFill>
                    <a:srgbClr val="000000"/>
                  </a:solidFill>
                </a:rPr>
                <a:t>k</a:t>
              </a:r>
              <a:endParaRPr lang="ru-RU"/>
            </a:p>
          </p:txBody>
        </p:sp>
        <p:sp>
          <p:nvSpPr>
            <p:cNvPr id="30837" name="Rectangle 115"/>
            <p:cNvSpPr>
              <a:spLocks noChangeArrowheads="1"/>
            </p:cNvSpPr>
            <p:nvPr/>
          </p:nvSpPr>
          <p:spPr bwMode="auto">
            <a:xfrm rot="16200000">
              <a:off x="5713413" y="5129213"/>
              <a:ext cx="1539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>
                  <a:solidFill>
                    <a:srgbClr val="000000"/>
                  </a:solidFill>
                </a:rPr>
                <a:t>S</a:t>
              </a:r>
              <a:endParaRPr lang="ru-RU"/>
            </a:p>
          </p:txBody>
        </p:sp>
        <p:sp>
          <p:nvSpPr>
            <p:cNvPr id="30838" name="Rectangle 116"/>
            <p:cNvSpPr>
              <a:spLocks noChangeArrowheads="1"/>
            </p:cNvSpPr>
            <p:nvPr/>
          </p:nvSpPr>
          <p:spPr bwMode="auto">
            <a:xfrm rot="16200000">
              <a:off x="5734051" y="5002213"/>
              <a:ext cx="1158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>
                  <a:solidFill>
                    <a:srgbClr val="000000"/>
                  </a:solidFill>
                </a:rPr>
                <a:t>y</a:t>
              </a:r>
              <a:endParaRPr lang="ru-RU"/>
            </a:p>
          </p:txBody>
        </p:sp>
        <p:sp>
          <p:nvSpPr>
            <p:cNvPr id="30839" name="Rectangle 117"/>
            <p:cNvSpPr>
              <a:spLocks noChangeArrowheads="1"/>
            </p:cNvSpPr>
            <p:nvPr/>
          </p:nvSpPr>
          <p:spPr bwMode="auto">
            <a:xfrm rot="16200000">
              <a:off x="5727701" y="4884738"/>
              <a:ext cx="1285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>
                  <a:solidFill>
                    <a:srgbClr val="000000"/>
                  </a:solidFill>
                </a:rPr>
                <a:t>n</a:t>
              </a:r>
              <a:endParaRPr lang="ru-RU"/>
            </a:p>
          </p:txBody>
        </p:sp>
        <p:sp>
          <p:nvSpPr>
            <p:cNvPr id="30840" name="Rectangle 118"/>
            <p:cNvSpPr>
              <a:spLocks noChangeArrowheads="1"/>
            </p:cNvSpPr>
            <p:nvPr/>
          </p:nvSpPr>
          <p:spPr bwMode="auto">
            <a:xfrm rot="16200000">
              <a:off x="5734051" y="4768851"/>
              <a:ext cx="1158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>
                  <a:solidFill>
                    <a:srgbClr val="000000"/>
                  </a:solidFill>
                </a:rPr>
                <a:t>c</a:t>
              </a:r>
              <a:endParaRPr lang="ru-RU"/>
            </a:p>
          </p:txBody>
        </p:sp>
        <p:sp>
          <p:nvSpPr>
            <p:cNvPr id="30841" name="Rectangle 119"/>
            <p:cNvSpPr>
              <a:spLocks noChangeArrowheads="1"/>
            </p:cNvSpPr>
            <p:nvPr/>
          </p:nvSpPr>
          <p:spPr bwMode="auto">
            <a:xfrm rot="16200000">
              <a:off x="5727701" y="4649788"/>
              <a:ext cx="1285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>
                  <a:solidFill>
                    <a:srgbClr val="000000"/>
                  </a:solidFill>
                </a:rPr>
                <a:t>h</a:t>
              </a:r>
              <a:endParaRPr lang="ru-RU"/>
            </a:p>
          </p:txBody>
        </p:sp>
        <p:sp>
          <p:nvSpPr>
            <p:cNvPr id="30842" name="Rectangle 120"/>
            <p:cNvSpPr>
              <a:spLocks noChangeArrowheads="1"/>
            </p:cNvSpPr>
            <p:nvPr/>
          </p:nvSpPr>
          <p:spPr bwMode="auto">
            <a:xfrm rot="16200000">
              <a:off x="5751513" y="4552951"/>
              <a:ext cx="762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>
                  <a:solidFill>
                    <a:srgbClr val="000000"/>
                  </a:solidFill>
                </a:rPr>
                <a:t>r</a:t>
              </a:r>
              <a:endParaRPr lang="ru-RU"/>
            </a:p>
          </p:txBody>
        </p:sp>
        <p:sp>
          <p:nvSpPr>
            <p:cNvPr id="30843" name="Rectangle 121"/>
            <p:cNvSpPr>
              <a:spLocks noChangeArrowheads="1"/>
            </p:cNvSpPr>
            <p:nvPr/>
          </p:nvSpPr>
          <p:spPr bwMode="auto">
            <a:xfrm rot="16200000">
              <a:off x="5727701" y="4452938"/>
              <a:ext cx="1285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>
                  <a:solidFill>
                    <a:srgbClr val="000000"/>
                  </a:solidFill>
                </a:rPr>
                <a:t>o</a:t>
              </a:r>
              <a:endParaRPr lang="ru-RU"/>
            </a:p>
          </p:txBody>
        </p:sp>
        <p:sp>
          <p:nvSpPr>
            <p:cNvPr id="30844" name="Rectangle 122"/>
            <p:cNvSpPr>
              <a:spLocks noChangeArrowheads="1"/>
            </p:cNvSpPr>
            <p:nvPr/>
          </p:nvSpPr>
          <p:spPr bwMode="auto">
            <a:xfrm rot="16200000">
              <a:off x="5727701" y="4329113"/>
              <a:ext cx="1285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>
                  <a:solidFill>
                    <a:srgbClr val="000000"/>
                  </a:solidFill>
                </a:rPr>
                <a:t>n</a:t>
              </a:r>
              <a:endParaRPr lang="ru-RU"/>
            </a:p>
          </p:txBody>
        </p:sp>
        <p:sp>
          <p:nvSpPr>
            <p:cNvPr id="30845" name="Rectangle 123"/>
            <p:cNvSpPr>
              <a:spLocks noChangeArrowheads="1"/>
            </p:cNvSpPr>
            <p:nvPr/>
          </p:nvSpPr>
          <p:spPr bwMode="auto">
            <a:xfrm rot="16200000">
              <a:off x="5764213" y="4244976"/>
              <a:ext cx="508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>
                  <a:solidFill>
                    <a:srgbClr val="000000"/>
                  </a:solidFill>
                </a:rPr>
                <a:t>i</a:t>
              </a:r>
              <a:endParaRPr lang="ru-RU"/>
            </a:p>
          </p:txBody>
        </p:sp>
        <p:sp>
          <p:nvSpPr>
            <p:cNvPr id="30846" name="Rectangle 124"/>
            <p:cNvSpPr>
              <a:spLocks noChangeArrowheads="1"/>
            </p:cNvSpPr>
            <p:nvPr/>
          </p:nvSpPr>
          <p:spPr bwMode="auto">
            <a:xfrm rot="16200000">
              <a:off x="5734051" y="4162426"/>
              <a:ext cx="1158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>
                  <a:solidFill>
                    <a:srgbClr val="000000"/>
                  </a:solidFill>
                </a:rPr>
                <a:t>z</a:t>
              </a:r>
              <a:endParaRPr lang="ru-RU"/>
            </a:p>
          </p:txBody>
        </p:sp>
        <p:sp>
          <p:nvSpPr>
            <p:cNvPr id="30847" name="Rectangle 125"/>
            <p:cNvSpPr>
              <a:spLocks noChangeArrowheads="1"/>
            </p:cNvSpPr>
            <p:nvPr/>
          </p:nvSpPr>
          <p:spPr bwMode="auto">
            <a:xfrm rot="16200000">
              <a:off x="5727701" y="4044951"/>
              <a:ext cx="1285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>
                  <a:solidFill>
                    <a:srgbClr val="000000"/>
                  </a:solidFill>
                </a:rPr>
                <a:t>a</a:t>
              </a:r>
              <a:endParaRPr lang="ru-RU"/>
            </a:p>
          </p:txBody>
        </p:sp>
        <p:sp>
          <p:nvSpPr>
            <p:cNvPr id="30848" name="Rectangle 126"/>
            <p:cNvSpPr>
              <a:spLocks noChangeArrowheads="1"/>
            </p:cNvSpPr>
            <p:nvPr/>
          </p:nvSpPr>
          <p:spPr bwMode="auto">
            <a:xfrm rot="16200000">
              <a:off x="5759451" y="3952876"/>
              <a:ext cx="635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>
                  <a:solidFill>
                    <a:srgbClr val="000000"/>
                  </a:solidFill>
                </a:rPr>
                <a:t>t</a:t>
              </a:r>
              <a:endParaRPr lang="ru-RU"/>
            </a:p>
          </p:txBody>
        </p:sp>
        <p:sp>
          <p:nvSpPr>
            <p:cNvPr id="30849" name="Rectangle 127"/>
            <p:cNvSpPr>
              <a:spLocks noChangeArrowheads="1"/>
            </p:cNvSpPr>
            <p:nvPr/>
          </p:nvSpPr>
          <p:spPr bwMode="auto">
            <a:xfrm rot="16200000">
              <a:off x="5764213" y="3898901"/>
              <a:ext cx="508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>
                  <a:solidFill>
                    <a:srgbClr val="000000"/>
                  </a:solidFill>
                </a:rPr>
                <a:t>i</a:t>
              </a:r>
              <a:endParaRPr lang="ru-RU"/>
            </a:p>
          </p:txBody>
        </p:sp>
        <p:sp>
          <p:nvSpPr>
            <p:cNvPr id="30850" name="Rectangle 128"/>
            <p:cNvSpPr>
              <a:spLocks noChangeArrowheads="1"/>
            </p:cNvSpPr>
            <p:nvPr/>
          </p:nvSpPr>
          <p:spPr bwMode="auto">
            <a:xfrm rot="16200000">
              <a:off x="5727701" y="3811588"/>
              <a:ext cx="1285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>
                  <a:solidFill>
                    <a:srgbClr val="000000"/>
                  </a:solidFill>
                </a:rPr>
                <a:t>o</a:t>
              </a:r>
              <a:endParaRPr lang="ru-RU"/>
            </a:p>
          </p:txBody>
        </p:sp>
        <p:sp>
          <p:nvSpPr>
            <p:cNvPr id="30851" name="Rectangle 129"/>
            <p:cNvSpPr>
              <a:spLocks noChangeArrowheads="1"/>
            </p:cNvSpPr>
            <p:nvPr/>
          </p:nvSpPr>
          <p:spPr bwMode="auto">
            <a:xfrm rot="16200000">
              <a:off x="5727701" y="3687763"/>
              <a:ext cx="1285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>
                  <a:solidFill>
                    <a:srgbClr val="000000"/>
                  </a:solidFill>
                </a:rPr>
                <a:t>n</a:t>
              </a:r>
              <a:endParaRPr lang="ru-RU"/>
            </a:p>
          </p:txBody>
        </p:sp>
        <p:sp>
          <p:nvSpPr>
            <p:cNvPr id="30852" name="Rectangle 130"/>
            <p:cNvSpPr>
              <a:spLocks noChangeArrowheads="1"/>
            </p:cNvSpPr>
            <p:nvPr/>
          </p:nvSpPr>
          <p:spPr bwMode="auto">
            <a:xfrm>
              <a:off x="5162551" y="5721351"/>
              <a:ext cx="2262188" cy="34925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30853" name="Rectangle 131"/>
            <p:cNvSpPr>
              <a:spLocks noChangeArrowheads="1"/>
            </p:cNvSpPr>
            <p:nvPr/>
          </p:nvSpPr>
          <p:spPr bwMode="auto">
            <a:xfrm>
              <a:off x="5151438" y="5729289"/>
              <a:ext cx="2262188" cy="3492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30854" name="Rectangle 132"/>
            <p:cNvSpPr>
              <a:spLocks noChangeArrowheads="1"/>
            </p:cNvSpPr>
            <p:nvPr/>
          </p:nvSpPr>
          <p:spPr bwMode="auto">
            <a:xfrm>
              <a:off x="5656263" y="5751514"/>
              <a:ext cx="12446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0000"/>
                  </a:solidFill>
                </a:rPr>
                <a:t>Optical lines</a:t>
              </a:r>
              <a:endParaRPr lang="ru-RU" dirty="0"/>
            </a:p>
          </p:txBody>
        </p:sp>
        <p:sp>
          <p:nvSpPr>
            <p:cNvPr id="30857" name="Rectangle 135"/>
            <p:cNvSpPr>
              <a:spLocks noChangeArrowheads="1"/>
            </p:cNvSpPr>
            <p:nvPr/>
          </p:nvSpPr>
          <p:spPr bwMode="auto">
            <a:xfrm>
              <a:off x="7131051" y="3925889"/>
              <a:ext cx="4746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>
                  <a:solidFill>
                    <a:srgbClr val="FFFFFF"/>
                  </a:solidFill>
                </a:rPr>
                <a:t>UPS</a:t>
              </a:r>
              <a:endParaRPr lang="ru-RU"/>
            </a:p>
          </p:txBody>
        </p:sp>
        <p:sp>
          <p:nvSpPr>
            <p:cNvPr id="30859" name="Freeform 137"/>
            <p:cNvSpPr>
              <a:spLocks/>
            </p:cNvSpPr>
            <p:nvPr/>
          </p:nvSpPr>
          <p:spPr bwMode="auto">
            <a:xfrm>
              <a:off x="7670801" y="3422651"/>
              <a:ext cx="100013" cy="147638"/>
            </a:xfrm>
            <a:custGeom>
              <a:avLst/>
              <a:gdLst>
                <a:gd name="T0" fmla="*/ 0 w 126"/>
                <a:gd name="T1" fmla="*/ 93 h 186"/>
                <a:gd name="T2" fmla="*/ 32 w 126"/>
                <a:gd name="T3" fmla="*/ 0 h 186"/>
                <a:gd name="T4" fmla="*/ 63 w 126"/>
                <a:gd name="T5" fmla="*/ 93 h 186"/>
                <a:gd name="T6" fmla="*/ 0 w 126"/>
                <a:gd name="T7" fmla="*/ 93 h 1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186"/>
                <a:gd name="T14" fmla="*/ 126 w 126"/>
                <a:gd name="T15" fmla="*/ 186 h 1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186">
                  <a:moveTo>
                    <a:pt x="0" y="186"/>
                  </a:moveTo>
                  <a:lnTo>
                    <a:pt x="63" y="0"/>
                  </a:lnTo>
                  <a:lnTo>
                    <a:pt x="126" y="186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60" name="Freeform 138"/>
            <p:cNvSpPr>
              <a:spLocks/>
            </p:cNvSpPr>
            <p:nvPr/>
          </p:nvSpPr>
          <p:spPr bwMode="auto">
            <a:xfrm>
              <a:off x="3521076" y="3208339"/>
              <a:ext cx="1073150" cy="419100"/>
            </a:xfrm>
            <a:custGeom>
              <a:avLst/>
              <a:gdLst>
                <a:gd name="T0" fmla="*/ 676 w 1351"/>
                <a:gd name="T1" fmla="*/ 264 h 529"/>
                <a:gd name="T2" fmla="*/ 676 w 1351"/>
                <a:gd name="T3" fmla="*/ 0 h 529"/>
                <a:gd name="T4" fmla="*/ 136 w 1351"/>
                <a:gd name="T5" fmla="*/ 0 h 529"/>
                <a:gd name="T6" fmla="*/ 0 w 1351"/>
                <a:gd name="T7" fmla="*/ 132 h 529"/>
                <a:gd name="T8" fmla="*/ 136 w 1351"/>
                <a:gd name="T9" fmla="*/ 264 h 529"/>
                <a:gd name="T10" fmla="*/ 676 w 1351"/>
                <a:gd name="T11" fmla="*/ 264 h 5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51"/>
                <a:gd name="T19" fmla="*/ 0 h 529"/>
                <a:gd name="T20" fmla="*/ 1351 w 1351"/>
                <a:gd name="T21" fmla="*/ 529 h 5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51" h="529">
                  <a:moveTo>
                    <a:pt x="1351" y="529"/>
                  </a:moveTo>
                  <a:lnTo>
                    <a:pt x="1351" y="0"/>
                  </a:lnTo>
                  <a:lnTo>
                    <a:pt x="271" y="0"/>
                  </a:lnTo>
                  <a:lnTo>
                    <a:pt x="0" y="264"/>
                  </a:lnTo>
                  <a:lnTo>
                    <a:pt x="271" y="529"/>
                  </a:lnTo>
                  <a:lnTo>
                    <a:pt x="1351" y="529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61" name="Freeform 139"/>
            <p:cNvSpPr>
              <a:spLocks/>
            </p:cNvSpPr>
            <p:nvPr/>
          </p:nvSpPr>
          <p:spPr bwMode="auto">
            <a:xfrm>
              <a:off x="3521076" y="3208339"/>
              <a:ext cx="1073150" cy="419100"/>
            </a:xfrm>
            <a:custGeom>
              <a:avLst/>
              <a:gdLst>
                <a:gd name="T0" fmla="*/ 676 w 1351"/>
                <a:gd name="T1" fmla="*/ 264 h 529"/>
                <a:gd name="T2" fmla="*/ 676 w 1351"/>
                <a:gd name="T3" fmla="*/ 0 h 529"/>
                <a:gd name="T4" fmla="*/ 136 w 1351"/>
                <a:gd name="T5" fmla="*/ 0 h 529"/>
                <a:gd name="T6" fmla="*/ 0 w 1351"/>
                <a:gd name="T7" fmla="*/ 132 h 529"/>
                <a:gd name="T8" fmla="*/ 136 w 1351"/>
                <a:gd name="T9" fmla="*/ 264 h 529"/>
                <a:gd name="T10" fmla="*/ 676 w 1351"/>
                <a:gd name="T11" fmla="*/ 264 h 5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51"/>
                <a:gd name="T19" fmla="*/ 0 h 529"/>
                <a:gd name="T20" fmla="*/ 1351 w 1351"/>
                <a:gd name="T21" fmla="*/ 529 h 5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51" h="529">
                  <a:moveTo>
                    <a:pt x="1351" y="529"/>
                  </a:moveTo>
                  <a:lnTo>
                    <a:pt x="1351" y="0"/>
                  </a:lnTo>
                  <a:lnTo>
                    <a:pt x="271" y="0"/>
                  </a:lnTo>
                  <a:lnTo>
                    <a:pt x="0" y="264"/>
                  </a:lnTo>
                  <a:lnTo>
                    <a:pt x="271" y="529"/>
                  </a:lnTo>
                  <a:lnTo>
                    <a:pt x="1351" y="529"/>
                  </a:lnTo>
                  <a:close/>
                </a:path>
              </a:pathLst>
            </a:custGeom>
            <a:noFill/>
            <a:ln w="571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62" name="Line 140"/>
            <p:cNvSpPr>
              <a:spLocks noChangeShapeType="1"/>
            </p:cNvSpPr>
            <p:nvPr/>
          </p:nvSpPr>
          <p:spPr bwMode="auto">
            <a:xfrm>
              <a:off x="4594226" y="3417889"/>
              <a:ext cx="577850" cy="1588"/>
            </a:xfrm>
            <a:prstGeom prst="line">
              <a:avLst/>
            </a:prstGeom>
            <a:noFill/>
            <a:ln w="269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63" name="Freeform 141"/>
            <p:cNvSpPr>
              <a:spLocks/>
            </p:cNvSpPr>
            <p:nvPr/>
          </p:nvSpPr>
          <p:spPr bwMode="auto">
            <a:xfrm>
              <a:off x="5159376" y="3368676"/>
              <a:ext cx="149225" cy="98425"/>
            </a:xfrm>
            <a:custGeom>
              <a:avLst/>
              <a:gdLst>
                <a:gd name="T0" fmla="*/ 0 w 187"/>
                <a:gd name="T1" fmla="*/ 0 h 123"/>
                <a:gd name="T2" fmla="*/ 94 w 187"/>
                <a:gd name="T3" fmla="*/ 31 h 123"/>
                <a:gd name="T4" fmla="*/ 0 w 187"/>
                <a:gd name="T5" fmla="*/ 62 h 123"/>
                <a:gd name="T6" fmla="*/ 0 w 187"/>
                <a:gd name="T7" fmla="*/ 0 h 1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"/>
                <a:gd name="T13" fmla="*/ 0 h 123"/>
                <a:gd name="T14" fmla="*/ 187 w 187"/>
                <a:gd name="T15" fmla="*/ 123 h 1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" h="123">
                  <a:moveTo>
                    <a:pt x="0" y="0"/>
                  </a:moveTo>
                  <a:lnTo>
                    <a:pt x="187" y="61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64" name="Rectangle 142"/>
            <p:cNvSpPr>
              <a:spLocks noChangeArrowheads="1"/>
            </p:cNvSpPr>
            <p:nvPr/>
          </p:nvSpPr>
          <p:spPr bwMode="auto">
            <a:xfrm>
              <a:off x="3709988" y="3268664"/>
              <a:ext cx="8636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FFFFFF"/>
                  </a:solidFill>
                </a:rPr>
                <a:t>Detector</a:t>
              </a:r>
              <a:endParaRPr lang="ru-RU" dirty="0"/>
            </a:p>
          </p:txBody>
        </p:sp>
        <p:sp>
          <p:nvSpPr>
            <p:cNvPr id="30865" name="Line 143"/>
            <p:cNvSpPr>
              <a:spLocks noChangeShapeType="1"/>
            </p:cNvSpPr>
            <p:nvPr/>
          </p:nvSpPr>
          <p:spPr bwMode="auto">
            <a:xfrm>
              <a:off x="4594226" y="3282951"/>
              <a:ext cx="177800" cy="1588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66" name="Line 144"/>
            <p:cNvSpPr>
              <a:spLocks noChangeShapeType="1"/>
            </p:cNvSpPr>
            <p:nvPr/>
          </p:nvSpPr>
          <p:spPr bwMode="auto">
            <a:xfrm>
              <a:off x="4594226" y="3544889"/>
              <a:ext cx="177800" cy="1588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67" name="Freeform 145"/>
            <p:cNvSpPr>
              <a:spLocks/>
            </p:cNvSpPr>
            <p:nvPr/>
          </p:nvSpPr>
          <p:spPr bwMode="auto">
            <a:xfrm>
              <a:off x="3540126" y="2513014"/>
              <a:ext cx="1071563" cy="420688"/>
            </a:xfrm>
            <a:custGeom>
              <a:avLst/>
              <a:gdLst>
                <a:gd name="T0" fmla="*/ 675 w 1351"/>
                <a:gd name="T1" fmla="*/ 265 h 528"/>
                <a:gd name="T2" fmla="*/ 675 w 1351"/>
                <a:gd name="T3" fmla="*/ 0 h 528"/>
                <a:gd name="T4" fmla="*/ 135 w 1351"/>
                <a:gd name="T5" fmla="*/ 0 h 528"/>
                <a:gd name="T6" fmla="*/ 0 w 1351"/>
                <a:gd name="T7" fmla="*/ 133 h 528"/>
                <a:gd name="T8" fmla="*/ 135 w 1351"/>
                <a:gd name="T9" fmla="*/ 265 h 528"/>
                <a:gd name="T10" fmla="*/ 675 w 1351"/>
                <a:gd name="T11" fmla="*/ 265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51"/>
                <a:gd name="T19" fmla="*/ 0 h 528"/>
                <a:gd name="T20" fmla="*/ 1351 w 1351"/>
                <a:gd name="T21" fmla="*/ 528 h 5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51" h="528">
                  <a:moveTo>
                    <a:pt x="1351" y="528"/>
                  </a:moveTo>
                  <a:lnTo>
                    <a:pt x="1351" y="0"/>
                  </a:lnTo>
                  <a:lnTo>
                    <a:pt x="270" y="0"/>
                  </a:lnTo>
                  <a:lnTo>
                    <a:pt x="0" y="264"/>
                  </a:lnTo>
                  <a:lnTo>
                    <a:pt x="270" y="528"/>
                  </a:lnTo>
                  <a:lnTo>
                    <a:pt x="1351" y="528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68" name="Freeform 146"/>
            <p:cNvSpPr>
              <a:spLocks/>
            </p:cNvSpPr>
            <p:nvPr/>
          </p:nvSpPr>
          <p:spPr bwMode="auto">
            <a:xfrm>
              <a:off x="3540126" y="2513014"/>
              <a:ext cx="1071563" cy="420688"/>
            </a:xfrm>
            <a:custGeom>
              <a:avLst/>
              <a:gdLst>
                <a:gd name="T0" fmla="*/ 675 w 1351"/>
                <a:gd name="T1" fmla="*/ 265 h 528"/>
                <a:gd name="T2" fmla="*/ 675 w 1351"/>
                <a:gd name="T3" fmla="*/ 0 h 528"/>
                <a:gd name="T4" fmla="*/ 135 w 1351"/>
                <a:gd name="T5" fmla="*/ 0 h 528"/>
                <a:gd name="T6" fmla="*/ 0 w 1351"/>
                <a:gd name="T7" fmla="*/ 133 h 528"/>
                <a:gd name="T8" fmla="*/ 135 w 1351"/>
                <a:gd name="T9" fmla="*/ 265 h 528"/>
                <a:gd name="T10" fmla="*/ 675 w 1351"/>
                <a:gd name="T11" fmla="*/ 265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51"/>
                <a:gd name="T19" fmla="*/ 0 h 528"/>
                <a:gd name="T20" fmla="*/ 1351 w 1351"/>
                <a:gd name="T21" fmla="*/ 528 h 5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51" h="528">
                  <a:moveTo>
                    <a:pt x="1351" y="528"/>
                  </a:moveTo>
                  <a:lnTo>
                    <a:pt x="1351" y="0"/>
                  </a:lnTo>
                  <a:lnTo>
                    <a:pt x="270" y="0"/>
                  </a:lnTo>
                  <a:lnTo>
                    <a:pt x="0" y="264"/>
                  </a:lnTo>
                  <a:lnTo>
                    <a:pt x="270" y="528"/>
                  </a:lnTo>
                  <a:lnTo>
                    <a:pt x="1351" y="528"/>
                  </a:lnTo>
                  <a:close/>
                </a:path>
              </a:pathLst>
            </a:custGeom>
            <a:noFill/>
            <a:ln w="571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69" name="Line 147"/>
            <p:cNvSpPr>
              <a:spLocks noChangeShapeType="1"/>
            </p:cNvSpPr>
            <p:nvPr/>
          </p:nvSpPr>
          <p:spPr bwMode="auto">
            <a:xfrm flipH="1">
              <a:off x="4748213" y="2724151"/>
              <a:ext cx="577850" cy="1588"/>
            </a:xfrm>
            <a:prstGeom prst="line">
              <a:avLst/>
            </a:prstGeom>
            <a:noFill/>
            <a:ln w="269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70" name="Freeform 148"/>
            <p:cNvSpPr>
              <a:spLocks/>
            </p:cNvSpPr>
            <p:nvPr/>
          </p:nvSpPr>
          <p:spPr bwMode="auto">
            <a:xfrm>
              <a:off x="4611688" y="2674939"/>
              <a:ext cx="149225" cy="96838"/>
            </a:xfrm>
            <a:custGeom>
              <a:avLst/>
              <a:gdLst>
                <a:gd name="T0" fmla="*/ 94 w 188"/>
                <a:gd name="T1" fmla="*/ 61 h 124"/>
                <a:gd name="T2" fmla="*/ 0 w 188"/>
                <a:gd name="T3" fmla="*/ 31 h 124"/>
                <a:gd name="T4" fmla="*/ 94 w 188"/>
                <a:gd name="T5" fmla="*/ 0 h 124"/>
                <a:gd name="T6" fmla="*/ 94 w 188"/>
                <a:gd name="T7" fmla="*/ 61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8"/>
                <a:gd name="T13" fmla="*/ 0 h 124"/>
                <a:gd name="T14" fmla="*/ 188 w 188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8" h="124">
                  <a:moveTo>
                    <a:pt x="188" y="124"/>
                  </a:moveTo>
                  <a:lnTo>
                    <a:pt x="0" y="62"/>
                  </a:lnTo>
                  <a:lnTo>
                    <a:pt x="188" y="0"/>
                  </a:lnTo>
                  <a:lnTo>
                    <a:pt x="188" y="124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71" name="Rectangle 149"/>
            <p:cNvSpPr>
              <a:spLocks noChangeArrowheads="1"/>
            </p:cNvSpPr>
            <p:nvPr/>
          </p:nvSpPr>
          <p:spPr bwMode="auto">
            <a:xfrm>
              <a:off x="3708401" y="2538414"/>
              <a:ext cx="8509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FFFFFF"/>
                  </a:solidFill>
                </a:rPr>
                <a:t>Actuator</a:t>
              </a:r>
              <a:endParaRPr lang="ru-RU" dirty="0"/>
            </a:p>
          </p:txBody>
        </p:sp>
        <p:sp>
          <p:nvSpPr>
            <p:cNvPr id="30872" name="Line 150"/>
            <p:cNvSpPr>
              <a:spLocks noChangeShapeType="1"/>
            </p:cNvSpPr>
            <p:nvPr/>
          </p:nvSpPr>
          <p:spPr bwMode="auto">
            <a:xfrm>
              <a:off x="4611688" y="2589214"/>
              <a:ext cx="179388" cy="1588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73" name="Line 151"/>
            <p:cNvSpPr>
              <a:spLocks noChangeShapeType="1"/>
            </p:cNvSpPr>
            <p:nvPr/>
          </p:nvSpPr>
          <p:spPr bwMode="auto">
            <a:xfrm>
              <a:off x="4611688" y="2851151"/>
              <a:ext cx="179388" cy="1588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80" name="Rectangle 158"/>
            <p:cNvSpPr>
              <a:spLocks noChangeArrowheads="1"/>
            </p:cNvSpPr>
            <p:nvPr/>
          </p:nvSpPr>
          <p:spPr bwMode="auto">
            <a:xfrm>
              <a:off x="3173413" y="2303464"/>
              <a:ext cx="374650" cy="1400175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30881" name="Rectangle 159"/>
            <p:cNvSpPr>
              <a:spLocks noChangeArrowheads="1"/>
            </p:cNvSpPr>
            <p:nvPr/>
          </p:nvSpPr>
          <p:spPr bwMode="auto">
            <a:xfrm>
              <a:off x="3173413" y="2303464"/>
              <a:ext cx="374650" cy="1400175"/>
            </a:xfrm>
            <a:prstGeom prst="rect">
              <a:avLst/>
            </a:prstGeom>
            <a:solidFill>
              <a:srgbClr val="FF0000"/>
            </a:solidFill>
            <a:ln w="26988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30882" name="Rectangle 160"/>
            <p:cNvSpPr>
              <a:spLocks noChangeArrowheads="1"/>
            </p:cNvSpPr>
            <p:nvPr/>
          </p:nvSpPr>
          <p:spPr bwMode="auto">
            <a:xfrm rot="16200000">
              <a:off x="2970213" y="2843213"/>
              <a:ext cx="7620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Plasma</a:t>
              </a:r>
              <a:endParaRPr lang="ru-RU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0883" name="Rectangle 161"/>
            <p:cNvSpPr>
              <a:spLocks noChangeArrowheads="1"/>
            </p:cNvSpPr>
            <p:nvPr/>
          </p:nvSpPr>
          <p:spPr bwMode="auto">
            <a:xfrm rot="16200000">
              <a:off x="3338513" y="3405188"/>
              <a:ext cx="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30884" name="Rectangle 162"/>
            <p:cNvSpPr>
              <a:spLocks noChangeArrowheads="1"/>
            </p:cNvSpPr>
            <p:nvPr/>
          </p:nvSpPr>
          <p:spPr bwMode="auto">
            <a:xfrm rot="16200000">
              <a:off x="3338513" y="3281363"/>
              <a:ext cx="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30885" name="Rectangle 163"/>
            <p:cNvSpPr>
              <a:spLocks noChangeArrowheads="1"/>
            </p:cNvSpPr>
            <p:nvPr/>
          </p:nvSpPr>
          <p:spPr bwMode="auto">
            <a:xfrm rot="16200000">
              <a:off x="3340101" y="3152776"/>
              <a:ext cx="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30886" name="Rectangle 164"/>
            <p:cNvSpPr>
              <a:spLocks noChangeArrowheads="1"/>
            </p:cNvSpPr>
            <p:nvPr/>
          </p:nvSpPr>
          <p:spPr bwMode="auto">
            <a:xfrm rot="16200000">
              <a:off x="3341688" y="3036888"/>
              <a:ext cx="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30887" name="Rectangle 165"/>
            <p:cNvSpPr>
              <a:spLocks noChangeArrowheads="1"/>
            </p:cNvSpPr>
            <p:nvPr/>
          </p:nvSpPr>
          <p:spPr bwMode="auto">
            <a:xfrm rot="16200000">
              <a:off x="3324226" y="2833688"/>
              <a:ext cx="635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dirty="0">
                  <a:solidFill>
                    <a:srgbClr val="FFFFFF"/>
                  </a:solidFill>
                </a:rPr>
                <a:t>.</a:t>
              </a:r>
              <a:endParaRPr lang="ru-RU" dirty="0"/>
            </a:p>
          </p:txBody>
        </p:sp>
        <p:sp>
          <p:nvSpPr>
            <p:cNvPr id="30888" name="Rectangle 166"/>
            <p:cNvSpPr>
              <a:spLocks noChangeArrowheads="1"/>
            </p:cNvSpPr>
            <p:nvPr/>
          </p:nvSpPr>
          <p:spPr bwMode="auto">
            <a:xfrm rot="16200000">
              <a:off x="3341688" y="2855913"/>
              <a:ext cx="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30889" name="Rectangle 167"/>
            <p:cNvSpPr>
              <a:spLocks noChangeArrowheads="1"/>
            </p:cNvSpPr>
            <p:nvPr/>
          </p:nvSpPr>
          <p:spPr bwMode="auto">
            <a:xfrm rot="16200000">
              <a:off x="3341688" y="2730501"/>
              <a:ext cx="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30890" name="Rectangle 168"/>
            <p:cNvSpPr>
              <a:spLocks noChangeArrowheads="1"/>
            </p:cNvSpPr>
            <p:nvPr/>
          </p:nvSpPr>
          <p:spPr bwMode="auto">
            <a:xfrm rot="16200000">
              <a:off x="3341688" y="2606676"/>
              <a:ext cx="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30891" name="Rectangle 169"/>
            <p:cNvSpPr>
              <a:spLocks noChangeArrowheads="1"/>
            </p:cNvSpPr>
            <p:nvPr/>
          </p:nvSpPr>
          <p:spPr bwMode="auto">
            <a:xfrm rot="16200000">
              <a:off x="3341688" y="2505076"/>
              <a:ext cx="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30892" name="Rectangle 170"/>
            <p:cNvSpPr>
              <a:spLocks noChangeArrowheads="1"/>
            </p:cNvSpPr>
            <p:nvPr/>
          </p:nvSpPr>
          <p:spPr bwMode="auto">
            <a:xfrm rot="16200000">
              <a:off x="3341688" y="2387601"/>
              <a:ext cx="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30893" name="Rectangle 171"/>
            <p:cNvSpPr>
              <a:spLocks noChangeArrowheads="1"/>
            </p:cNvSpPr>
            <p:nvPr/>
          </p:nvSpPr>
          <p:spPr bwMode="auto">
            <a:xfrm rot="16200000">
              <a:off x="3341688" y="2266951"/>
              <a:ext cx="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/>
            </a:p>
          </p:txBody>
        </p:sp>
        <p:sp>
          <p:nvSpPr>
            <p:cNvPr id="30899" name="Rectangle 177"/>
            <p:cNvSpPr>
              <a:spLocks noChangeArrowheads="1"/>
            </p:cNvSpPr>
            <p:nvPr/>
          </p:nvSpPr>
          <p:spPr bwMode="auto">
            <a:xfrm rot="16200000">
              <a:off x="7764463" y="2986088"/>
              <a:ext cx="1285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>
                  <a:solidFill>
                    <a:srgbClr val="FFFFFF"/>
                  </a:solidFill>
                </a:rPr>
                <a:t>L</a:t>
              </a:r>
              <a:endParaRPr lang="ru-RU"/>
            </a:p>
          </p:txBody>
        </p:sp>
        <p:sp>
          <p:nvSpPr>
            <p:cNvPr id="30900" name="Rectangle 178"/>
            <p:cNvSpPr>
              <a:spLocks noChangeArrowheads="1"/>
            </p:cNvSpPr>
            <p:nvPr/>
          </p:nvSpPr>
          <p:spPr bwMode="auto">
            <a:xfrm rot="16200000">
              <a:off x="7750176" y="2847976"/>
              <a:ext cx="1539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>
                  <a:solidFill>
                    <a:srgbClr val="FFFFFF"/>
                  </a:solidFill>
                </a:rPr>
                <a:t>P</a:t>
              </a:r>
              <a:endParaRPr lang="ru-RU"/>
            </a:p>
          </p:txBody>
        </p:sp>
        <p:sp>
          <p:nvSpPr>
            <p:cNvPr id="30901" name="Rectangle 179"/>
            <p:cNvSpPr>
              <a:spLocks noChangeArrowheads="1"/>
            </p:cNvSpPr>
            <p:nvPr/>
          </p:nvSpPr>
          <p:spPr bwMode="auto">
            <a:xfrm rot="16200000">
              <a:off x="7758113" y="2708276"/>
              <a:ext cx="1412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>
                  <a:solidFill>
                    <a:srgbClr val="FFFFFF"/>
                  </a:solidFill>
                </a:rPr>
                <a:t>F</a:t>
              </a:r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791451" y="5421167"/>
              <a:ext cx="2129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One grounding point</a:t>
              </a:r>
              <a:endParaRPr lang="ru-RU" dirty="0"/>
            </a:p>
          </p:txBody>
        </p:sp>
        <p:sp>
          <p:nvSpPr>
            <p:cNvPr id="182" name="Прямоугольник 181"/>
            <p:cNvSpPr/>
            <p:nvPr/>
          </p:nvSpPr>
          <p:spPr>
            <a:xfrm>
              <a:off x="7974704" y="2096888"/>
              <a:ext cx="25163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Low transfer </a:t>
              </a:r>
              <a:r>
                <a:rPr lang="en-US" dirty="0"/>
                <a:t>capacitance</a:t>
              </a:r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8721726" y="2574848"/>
              <a:ext cx="1273174" cy="708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AC/DC</a:t>
              </a:r>
            </a:p>
            <a:p>
              <a:pPr algn="ctr"/>
              <a:r>
                <a:rPr lang="en-US" dirty="0" smtClean="0"/>
                <a:t>convertor</a:t>
              </a:r>
              <a:endParaRPr lang="ru-RU" dirty="0"/>
            </a:p>
          </p:txBody>
        </p:sp>
        <p:sp>
          <p:nvSpPr>
            <p:cNvPr id="183" name="Прямоугольник 182"/>
            <p:cNvSpPr/>
            <p:nvPr/>
          </p:nvSpPr>
          <p:spPr>
            <a:xfrm>
              <a:off x="6546851" y="1985569"/>
              <a:ext cx="1273174" cy="708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DC/DC</a:t>
              </a:r>
            </a:p>
            <a:p>
              <a:pPr algn="ctr"/>
              <a:r>
                <a:rPr lang="en-US" dirty="0" smtClean="0"/>
                <a:t>convertors</a:t>
              </a:r>
              <a:endParaRPr lang="ru-RU" dirty="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7974704" y="2466220"/>
            <a:ext cx="2020196" cy="129536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 rot="16200000">
            <a:off x="6373229" y="4632525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79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197" y="329023"/>
            <a:ext cx="2447925" cy="2447925"/>
          </a:xfrm>
          <a:prstGeom prst="rect">
            <a:avLst/>
          </a:prstGeom>
        </p:spPr>
      </p:pic>
      <p:pic>
        <p:nvPicPr>
          <p:cNvPr id="4" name="Рисунок 3" descr="css_neutron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87012" y="3226416"/>
            <a:ext cx="2804160" cy="24479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3776" y="1246241"/>
            <a:ext cx="87032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 factor:  3U PXI Express;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Simultaneously sampling channels number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ADCs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12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bit 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500Ms/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 amplifiers: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frequency band: 0 – 250MHz;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programmable 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PGA 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&amp; 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DAC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):</a:t>
            </a:r>
            <a:endParaRPr lang="ru-RU" sz="1600" dirty="0"/>
          </a:p>
          <a:p>
            <a:pPr marL="1257300" lvl="2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371600" algn="l"/>
              </a:tabLst>
            </a:pP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  gain range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: 0 – 50;</a:t>
            </a:r>
            <a:endParaRPr lang="ru-RU" sz="1600" dirty="0"/>
          </a:p>
          <a:p>
            <a:pPr marL="1257300" lvl="2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1371600" algn="l"/>
              </a:tabLst>
            </a:pP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  zero line position shift</a:t>
            </a:r>
            <a:endParaRPr lang="ru-RU" sz="1600" dirty="0"/>
          </a:p>
          <a:p>
            <a:pPr marL="742950" lvl="1" indent="-2857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RMS noise: less than 1.5 low-orders ADC bit;</a:t>
            </a:r>
            <a:endParaRPr lang="ru-RU" sz="1600" dirty="0"/>
          </a:p>
          <a:p>
            <a:pPr marL="742950" lvl="1" indent="-2857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Input: DC/AC differential, differential resistance 110 Ohm;</a:t>
            </a:r>
            <a:endParaRPr lang="ru-RU" sz="1600" dirty="0"/>
          </a:p>
          <a:p>
            <a:pPr marL="742950" lvl="1" indent="-2857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common voltage range: -2.5V - +2.5V;</a:t>
            </a:r>
            <a:endParaRPr lang="ru-RU" sz="1600" dirty="0"/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Sampling frequency: programmable - 500MHz, 250Mhz, 125MHz and etc.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divide by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until the frequency more than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1MHz);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ADC sampling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synchrosignal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jitter: &lt;1ps;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ENOB in full input signal frequency band: &gt; 10.5 bits;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Memory size: 3MSamples/channel (32MS/channel and DDR2/3 RAM base are possible in future);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Power consumption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&lt; 20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 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preliminary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FPGA: Ciclone-3 series EP3C40F780C6 780 pin FBGA;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X4 Lane PCI Express Bridge: GN4124 from GENNUM (compliant with PCI Express Base Specification 1.1., support the FPGA reconfiguration through PCI Express).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847" y="329023"/>
            <a:ext cx="7774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ADC12500 </a:t>
            </a:r>
            <a:r>
              <a:rPr lang="en-US" sz="4000" u="sng" dirty="0" err="1" smtClean="0"/>
              <a:t>PXIe</a:t>
            </a:r>
            <a:r>
              <a:rPr lang="en-US" sz="4000" u="sng" dirty="0" smtClean="0"/>
              <a:t> was taken as a basis </a:t>
            </a:r>
            <a:endParaRPr lang="ru-RU" sz="4000" u="sng" dirty="0"/>
          </a:p>
        </p:txBody>
      </p:sp>
    </p:spTree>
    <p:extLst>
      <p:ext uri="{BB962C8B-B14F-4D97-AF65-F5344CB8AC3E}">
        <p14:creationId xmlns:p14="http://schemas.microsoft.com/office/powerpoint/2010/main" val="354613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F7B8-84A3-4263-82EE-242454D5412E}" type="slidenum">
              <a:rPr lang="ru-RU"/>
              <a:pPr/>
              <a:t>13</a:t>
            </a:fld>
            <a:endParaRPr lang="ru-RU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Bus and Network Restrictions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i="1" dirty="0" smtClean="0">
                <a:solidFill>
                  <a:srgbClr val="0070C0"/>
                </a:solidFill>
              </a:rPr>
              <a:t>On board </a:t>
            </a:r>
            <a:br>
              <a:rPr lang="en-US" sz="3200" b="1" i="1" dirty="0" smtClean="0">
                <a:solidFill>
                  <a:srgbClr val="0070C0"/>
                </a:solidFill>
              </a:rPr>
            </a:br>
            <a:r>
              <a:rPr lang="en-US" sz="3200" b="1" i="1" dirty="0" smtClean="0">
                <a:solidFill>
                  <a:srgbClr val="0070C0"/>
                </a:solidFill>
              </a:rPr>
              <a:t>On line calculations</a:t>
            </a:r>
            <a:r>
              <a:rPr lang="en-US" sz="3200" dirty="0"/>
              <a:t/>
            </a:r>
            <a:br>
              <a:rPr lang="en-US" sz="3200" dirty="0"/>
            </a:br>
            <a:endParaRPr lang="ru-RU" sz="3200" dirty="0"/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1981200" y="1676400"/>
            <a:ext cx="8458200" cy="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55" y="1995723"/>
            <a:ext cx="10769645" cy="461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0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F7B8-84A3-4263-82EE-242454D5412E}" type="slidenum">
              <a:rPr lang="ru-RU"/>
              <a:pPr/>
              <a:t>14</a:t>
            </a:fld>
            <a:endParaRPr lang="ru-RU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Network and Radiation Restrictions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i="1" dirty="0" smtClean="0">
                <a:solidFill>
                  <a:srgbClr val="0070C0"/>
                </a:solidFill>
              </a:rPr>
              <a:t>On board </a:t>
            </a:r>
            <a:br>
              <a:rPr lang="en-US" sz="3200" b="1" i="1" dirty="0" smtClean="0">
                <a:solidFill>
                  <a:srgbClr val="0070C0"/>
                </a:solidFill>
              </a:rPr>
            </a:br>
            <a:r>
              <a:rPr lang="en-US" sz="3200" b="1" i="1" dirty="0" smtClean="0">
                <a:solidFill>
                  <a:srgbClr val="0070C0"/>
                </a:solidFill>
              </a:rPr>
              <a:t>On line calculations</a:t>
            </a:r>
            <a:r>
              <a:rPr lang="en-US" sz="3200" dirty="0"/>
              <a:t/>
            </a:r>
            <a:br>
              <a:rPr lang="en-US" sz="3200" dirty="0"/>
            </a:br>
            <a:endParaRPr lang="ru-RU" sz="3200" dirty="0"/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1981200" y="1676400"/>
            <a:ext cx="8458200" cy="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27" y="1977783"/>
            <a:ext cx="11081545" cy="47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5770" y="566830"/>
            <a:ext cx="10515600" cy="5492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RF_DA Multi channel </a:t>
            </a:r>
            <a:r>
              <a:rPr lang="en-US" dirty="0" smtClean="0"/>
              <a:t>real time registration system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 </a:t>
            </a:r>
            <a:r>
              <a:rPr lang="en-US" sz="2000" dirty="0" smtClean="0"/>
              <a:t>(</a:t>
            </a:r>
            <a:r>
              <a:rPr lang="en-GB" sz="2200" dirty="0" smtClean="0">
                <a:solidFill>
                  <a:srgbClr val="263F6A"/>
                </a:solidFill>
              </a:rPr>
              <a:t>for </a:t>
            </a:r>
            <a:r>
              <a:rPr lang="en-GB" sz="2200" dirty="0">
                <a:solidFill>
                  <a:srgbClr val="263F6A"/>
                </a:solidFill>
              </a:rPr>
              <a:t>non-critical electronics (QC&gt;2</a:t>
            </a:r>
            <a:r>
              <a:rPr lang="en-GB" sz="2000" dirty="0">
                <a:solidFill>
                  <a:srgbClr val="263F6A"/>
                </a:solidFill>
              </a:rPr>
              <a:t>)</a:t>
            </a:r>
            <a:r>
              <a:rPr lang="en-GB" dirty="0">
                <a:solidFill>
                  <a:srgbClr val="263F6A"/>
                </a:solidFill>
              </a:rPr>
              <a:t/>
            </a:r>
            <a:br>
              <a:rPr lang="en-GB" dirty="0">
                <a:solidFill>
                  <a:srgbClr val="263F6A"/>
                </a:solidFill>
              </a:rPr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970191"/>
            <a:ext cx="9475470" cy="58878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08278" y="2633990"/>
            <a:ext cx="152958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~10 GB/s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51315" y="2633990"/>
            <a:ext cx="134684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~1 GB/s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351280" y="3251200"/>
            <a:ext cx="9876050" cy="203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58338" y="2633990"/>
            <a:ext cx="218842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~50-100 GB/s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8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4872038" y="1125539"/>
            <a:ext cx="23034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>
                <a:solidFill>
                  <a:schemeClr val="bg1"/>
                </a:solidFill>
                <a:latin typeface="Times New Roman" pitchFamily="18" charset="0"/>
              </a:rPr>
              <a:t>LHC</a:t>
            </a:r>
            <a:endParaRPr lang="ru-RU" sz="800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sp>
          <p:nvSpPr>
            <p:cNvPr id="125959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5760" cy="79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0" y="482"/>
              <a:ext cx="5760" cy="3838"/>
              <a:chOff x="0" y="346"/>
              <a:chExt cx="5760" cy="3782"/>
            </a:xfrm>
          </p:grpSpPr>
          <p:pic>
            <p:nvPicPr>
              <p:cNvPr id="125961" name="Picture 6" descr="world1280.gif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346"/>
                <a:ext cx="5760" cy="37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5962" name="Rectangle 9"/>
              <p:cNvSpPr>
                <a:spLocks noChangeArrowheads="1"/>
              </p:cNvSpPr>
              <p:nvPr/>
            </p:nvSpPr>
            <p:spPr bwMode="auto">
              <a:xfrm>
                <a:off x="0" y="346"/>
                <a:ext cx="839" cy="49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963" name="Rectangle 10"/>
              <p:cNvSpPr>
                <a:spLocks noChangeArrowheads="1"/>
              </p:cNvSpPr>
              <p:nvPr/>
            </p:nvSpPr>
            <p:spPr bwMode="auto">
              <a:xfrm>
                <a:off x="4332" y="3702"/>
                <a:ext cx="1428" cy="40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86411" name="Rectangle 11"/>
          <p:cNvSpPr>
            <a:spLocks noChangeArrowheads="1"/>
          </p:cNvSpPr>
          <p:nvPr/>
        </p:nvSpPr>
        <p:spPr bwMode="auto">
          <a:xfrm>
            <a:off x="3165995" y="2669456"/>
            <a:ext cx="586000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THANK YOU</a:t>
            </a:r>
            <a:endParaRPr lang="ru-RU" sz="7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8288" y="692696"/>
            <a:ext cx="19797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">
            <a:hlinkClick r:id="rId4"/>
          </p:cNvPr>
          <p:cNvSpPr>
            <a:spLocks noChangeArrowheads="1"/>
          </p:cNvSpPr>
          <p:nvPr/>
        </p:nvSpPr>
        <p:spPr bwMode="auto">
          <a:xfrm>
            <a:off x="1524000" y="-18466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9697" y="332657"/>
            <a:ext cx="52292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233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3548" y="1063278"/>
            <a:ext cx="319803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37" y="1539206"/>
            <a:ext cx="5436096" cy="424847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75814" name="Rectangle 38"/>
          <p:cNvSpPr>
            <a:spLocks noGrp="1" noChangeArrowheads="1"/>
          </p:cNvSpPr>
          <p:nvPr>
            <p:ph type="title"/>
          </p:nvPr>
        </p:nvSpPr>
        <p:spPr>
          <a:xfrm>
            <a:off x="191928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International Thermonuclear Experimental Reactor (ITER)</a:t>
            </a:r>
          </a:p>
        </p:txBody>
      </p:sp>
      <p:sp>
        <p:nvSpPr>
          <p:cNvPr id="75816" name="Text Box 40"/>
          <p:cNvSpPr txBox="1">
            <a:spLocks noChangeArrowheads="1"/>
          </p:cNvSpPr>
          <p:nvPr/>
        </p:nvSpPr>
        <p:spPr bwMode="auto">
          <a:xfrm>
            <a:off x="2927649" y="5589241"/>
            <a:ext cx="2881039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ru-RU" sz="2000" dirty="0">
                <a:solidFill>
                  <a:schemeClr val="accent2"/>
                </a:solidFill>
              </a:rPr>
              <a:t>1.5 </a:t>
            </a:r>
            <a:r>
              <a:rPr lang="ru-RU" sz="2000" dirty="0" err="1">
                <a:solidFill>
                  <a:schemeClr val="accent2"/>
                </a:solidFill>
              </a:rPr>
              <a:t>х</a:t>
            </a:r>
            <a:r>
              <a:rPr lang="ru-RU" sz="2000" dirty="0">
                <a:solidFill>
                  <a:schemeClr val="accent2"/>
                </a:solidFill>
              </a:rPr>
              <a:t> 10</a:t>
            </a:r>
            <a:r>
              <a:rPr lang="ru-RU" sz="2000" baseline="30000" dirty="0">
                <a:solidFill>
                  <a:schemeClr val="accent2"/>
                </a:solidFill>
              </a:rPr>
              <a:t>20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neutrons/sec</a:t>
            </a:r>
            <a:endParaRPr lang="ru-RU" sz="2000" dirty="0">
              <a:solidFill>
                <a:schemeClr val="accent2"/>
              </a:solidFill>
            </a:endParaRPr>
          </a:p>
        </p:txBody>
      </p:sp>
      <p:pic>
        <p:nvPicPr>
          <p:cNvPr id="75817" name="Picture 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5953126"/>
            <a:ext cx="9144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Содержимое 3"/>
          <p:cNvSpPr txBox="1">
            <a:spLocks/>
          </p:cNvSpPr>
          <p:nvPr/>
        </p:nvSpPr>
        <p:spPr>
          <a:xfrm>
            <a:off x="8484096" y="1468292"/>
            <a:ext cx="3707904" cy="371178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FF0000"/>
                </a:solidFill>
              </a:rPr>
              <a:t>First plasma – </a:t>
            </a:r>
            <a:r>
              <a:rPr lang="en-US" sz="2400" b="1" dirty="0" smtClean="0">
                <a:solidFill>
                  <a:srgbClr val="FF0000"/>
                </a:solidFill>
              </a:rPr>
              <a:t>2026 </a:t>
            </a:r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2028) </a:t>
            </a:r>
            <a:endParaRPr lang="en-US" sz="2400" b="1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b="1" dirty="0"/>
              <a:t>Fusion power  500 MW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b="1" dirty="0"/>
              <a:t>Plasma temperature – 15 </a:t>
            </a:r>
            <a:r>
              <a:rPr lang="en-US" sz="1600" b="1" dirty="0" err="1"/>
              <a:t>keV</a:t>
            </a:r>
            <a:endParaRPr lang="en-US" sz="1600" b="1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b="1" dirty="0"/>
              <a:t>Working gas – D-T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b="1" dirty="0"/>
              <a:t>Plasma density (Line averaged) – 10</a:t>
            </a:r>
            <a:r>
              <a:rPr lang="en-US" sz="1600" b="1" baseline="30000" dirty="0"/>
              <a:t>19</a:t>
            </a:r>
            <a:r>
              <a:rPr lang="en-US" sz="1600" b="1" dirty="0"/>
              <a:t> m</a:t>
            </a:r>
            <a:r>
              <a:rPr lang="en-US" sz="1600" b="1" baseline="30000" dirty="0"/>
              <a:t>3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b="1" dirty="0"/>
              <a:t>Plasma current – 15 MA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b="1" dirty="0" err="1"/>
              <a:t>Toroidal</a:t>
            </a:r>
            <a:r>
              <a:rPr lang="en-US" sz="1600" b="1" dirty="0"/>
              <a:t> field – 5.3 T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b="1" dirty="0"/>
              <a:t>Plasma pulse duration ~ 3000 sec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b="1" dirty="0"/>
              <a:t>Auxiliary heating – 40-90 MW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b="1" dirty="0"/>
              <a:t>Plasma major radius (R) – 6.2 m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b="1" dirty="0"/>
              <a:t>Plasma minor radius (a) – 2.0 m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b="1" dirty="0"/>
              <a:t>Plasma volume – 830 m</a:t>
            </a:r>
            <a:r>
              <a:rPr lang="en-US" sz="1600" b="1" baseline="30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84470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6"/>
          <p:cNvSpPr>
            <a:spLocks noGrp="1"/>
          </p:cNvSpPr>
          <p:nvPr>
            <p:ph type="title"/>
          </p:nvPr>
        </p:nvSpPr>
        <p:spPr>
          <a:xfrm>
            <a:off x="2031205" y="405189"/>
            <a:ext cx="8001000" cy="338138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0070C0"/>
                </a:solidFill>
              </a:rPr>
              <a:t>ITER SITE</a:t>
            </a:r>
            <a:endParaRPr lang="en-GB" sz="2000" dirty="0">
              <a:solidFill>
                <a:srgbClr val="0070C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759743" y="1333048"/>
            <a:ext cx="8678864" cy="5200649"/>
            <a:chOff x="1905000" y="549276"/>
            <a:chExt cx="8678864" cy="5200649"/>
          </a:xfrm>
        </p:grpSpPr>
        <p:pic>
          <p:nvPicPr>
            <p:cNvPr id="307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05000" y="615950"/>
              <a:ext cx="8543925" cy="5133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Bevel 3"/>
            <p:cNvSpPr/>
            <p:nvPr/>
          </p:nvSpPr>
          <p:spPr>
            <a:xfrm>
              <a:off x="3071813" y="4092575"/>
              <a:ext cx="215900" cy="215900"/>
            </a:xfrm>
            <a:prstGeom prst="beve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4" name="Bevel 13"/>
            <p:cNvSpPr/>
            <p:nvPr/>
          </p:nvSpPr>
          <p:spPr>
            <a:xfrm>
              <a:off x="8901113" y="2149475"/>
              <a:ext cx="215900" cy="539750"/>
            </a:xfrm>
            <a:prstGeom prst="beve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8" name="Bevel 17"/>
            <p:cNvSpPr/>
            <p:nvPr/>
          </p:nvSpPr>
          <p:spPr>
            <a:xfrm>
              <a:off x="5961063" y="2741614"/>
              <a:ext cx="215900" cy="217487"/>
            </a:xfrm>
            <a:prstGeom prst="beve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20" name="Rectangular Callout 19"/>
            <p:cNvSpPr/>
            <p:nvPr/>
          </p:nvSpPr>
          <p:spPr>
            <a:xfrm>
              <a:off x="9409113" y="1376363"/>
              <a:ext cx="1174750" cy="709612"/>
            </a:xfrm>
            <a:prstGeom prst="wedgeRectCallout">
              <a:avLst>
                <a:gd name="adj1" fmla="val -79848"/>
                <a:gd name="adj2" fmla="val 85004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/>
                <a:t>CODAC Server Room B-73</a:t>
              </a:r>
              <a:endParaRPr lang="en-GB" sz="1500" dirty="0"/>
            </a:p>
          </p:txBody>
        </p:sp>
        <p:sp>
          <p:nvSpPr>
            <p:cNvPr id="21" name="Bevel 20"/>
            <p:cNvSpPr/>
            <p:nvPr/>
          </p:nvSpPr>
          <p:spPr>
            <a:xfrm>
              <a:off x="7085014" y="1160463"/>
              <a:ext cx="339725" cy="215900"/>
            </a:xfrm>
            <a:prstGeom prst="beve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23" name="Rectangular Callout 22"/>
            <p:cNvSpPr/>
            <p:nvPr/>
          </p:nvSpPr>
          <p:spPr>
            <a:xfrm>
              <a:off x="7248525" y="549276"/>
              <a:ext cx="2516188" cy="250825"/>
            </a:xfrm>
            <a:prstGeom prst="wedgeRectCallout">
              <a:avLst>
                <a:gd name="adj1" fmla="val -48752"/>
                <a:gd name="adj2" fmla="val 22102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/>
                <a:t>IT server room in B-72</a:t>
              </a:r>
              <a:endParaRPr lang="en-GB" sz="1500" dirty="0"/>
            </a:p>
          </p:txBody>
        </p:sp>
        <p:sp>
          <p:nvSpPr>
            <p:cNvPr id="24" name="Rectangular Callout 23"/>
            <p:cNvSpPr/>
            <p:nvPr/>
          </p:nvSpPr>
          <p:spPr>
            <a:xfrm>
              <a:off x="4943873" y="1484785"/>
              <a:ext cx="1404937" cy="511175"/>
            </a:xfrm>
            <a:prstGeom prst="wedgeRectCallout">
              <a:avLst>
                <a:gd name="adj1" fmla="val 88312"/>
                <a:gd name="adj2" fmla="val 299902"/>
              </a:avLst>
            </a:prstGeom>
            <a:solidFill>
              <a:srgbClr val="00B0F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 smtClean="0"/>
                <a:t>TOKAMAK Building </a:t>
              </a:r>
              <a:r>
                <a:rPr lang="en-US" sz="1500" dirty="0"/>
                <a:t>B-11</a:t>
              </a:r>
              <a:endParaRPr lang="en-GB" sz="15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88288" y="2202321"/>
              <a:ext cx="144016" cy="540060"/>
            </a:xfrm>
            <a:prstGeom prst="rect">
              <a:avLst/>
            </a:prstGeom>
            <a:solidFill>
              <a:schemeClr val="tx1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" name="Rectangular Callout 34"/>
            <p:cNvSpPr/>
            <p:nvPr/>
          </p:nvSpPr>
          <p:spPr>
            <a:xfrm>
              <a:off x="9264651" y="2527301"/>
              <a:ext cx="1319213" cy="468313"/>
            </a:xfrm>
            <a:prstGeom prst="wedgeRectCallout">
              <a:avLst>
                <a:gd name="adj1" fmla="val -91240"/>
                <a:gd name="adj2" fmla="val -17837"/>
              </a:avLst>
            </a:prstGeom>
            <a:solidFill>
              <a:srgbClr val="00B0F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/>
                <a:t>ITER Control Room B-73</a:t>
              </a:r>
              <a:endParaRPr lang="en-GB" sz="1500" dirty="0"/>
            </a:p>
          </p:txBody>
        </p:sp>
        <p:sp>
          <p:nvSpPr>
            <p:cNvPr id="36" name="Rectangular Callout 23"/>
            <p:cNvSpPr/>
            <p:nvPr/>
          </p:nvSpPr>
          <p:spPr>
            <a:xfrm>
              <a:off x="6959601" y="1484314"/>
              <a:ext cx="1406525" cy="511175"/>
            </a:xfrm>
            <a:prstGeom prst="wedgeRectCallout">
              <a:avLst>
                <a:gd name="adj1" fmla="val -29036"/>
                <a:gd name="adj2" fmla="val 13893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/>
                <a:t>Hot Cell</a:t>
              </a:r>
              <a:r>
                <a:rPr lang="ru-RU" sz="1500" dirty="0"/>
                <a:t> </a:t>
              </a:r>
              <a:r>
                <a:rPr lang="en-US" sz="1500" dirty="0"/>
                <a:t>Facility Building-21</a:t>
              </a:r>
              <a:endParaRPr lang="en-GB" sz="1500" dirty="0"/>
            </a:p>
          </p:txBody>
        </p:sp>
        <p:sp>
          <p:nvSpPr>
            <p:cNvPr id="37" name="Rectangular Callout 23"/>
            <p:cNvSpPr/>
            <p:nvPr/>
          </p:nvSpPr>
          <p:spPr>
            <a:xfrm>
              <a:off x="5951539" y="4797426"/>
              <a:ext cx="1406525" cy="511175"/>
            </a:xfrm>
            <a:prstGeom prst="wedgeRectCallout">
              <a:avLst>
                <a:gd name="adj1" fmla="val 53345"/>
                <a:gd name="adj2" fmla="val -158975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/>
                <a:t>ECE B-15</a:t>
              </a:r>
              <a:endParaRPr lang="en-GB" sz="1500" dirty="0"/>
            </a:p>
          </p:txBody>
        </p:sp>
        <p:sp>
          <p:nvSpPr>
            <p:cNvPr id="22" name="Rectangular Callout 23"/>
            <p:cNvSpPr/>
            <p:nvPr/>
          </p:nvSpPr>
          <p:spPr>
            <a:xfrm>
              <a:off x="4223793" y="3645025"/>
              <a:ext cx="1404937" cy="511175"/>
            </a:xfrm>
            <a:prstGeom prst="wedgeRectCallout">
              <a:avLst>
                <a:gd name="adj1" fmla="val 105669"/>
                <a:gd name="adj2" fmla="val -118980"/>
              </a:avLst>
            </a:prstGeom>
            <a:solidFill>
              <a:srgbClr val="00B0F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/>
                <a:t>Diagnostic B-74</a:t>
              </a:r>
              <a:endParaRPr lang="en-GB" sz="1500" dirty="0"/>
            </a:p>
          </p:txBody>
        </p:sp>
        <p:sp>
          <p:nvSpPr>
            <p:cNvPr id="25" name="Rectangular Callout 23"/>
            <p:cNvSpPr/>
            <p:nvPr/>
          </p:nvSpPr>
          <p:spPr>
            <a:xfrm>
              <a:off x="7680177" y="3717033"/>
              <a:ext cx="1404937" cy="511175"/>
            </a:xfrm>
            <a:prstGeom prst="wedgeRectCallout">
              <a:avLst>
                <a:gd name="adj1" fmla="val -74399"/>
                <a:gd name="adj2" fmla="val -14134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/>
                <a:t>Tritium B-14</a:t>
              </a:r>
              <a:endParaRPr lang="en-GB" sz="1500" dirty="0"/>
            </a:p>
          </p:txBody>
        </p:sp>
      </p:grpSp>
      <p:cxnSp>
        <p:nvCxnSpPr>
          <p:cNvPr id="27" name="Прямая соединительная линия 26"/>
          <p:cNvCxnSpPr/>
          <p:nvPr/>
        </p:nvCxnSpPr>
        <p:spPr>
          <a:xfrm>
            <a:off x="1759743" y="859227"/>
            <a:ext cx="8964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635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7545" y="1052513"/>
            <a:ext cx="7661275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4346575" y="2276475"/>
            <a:ext cx="3384550" cy="3240088"/>
          </a:xfrm>
          <a:prstGeom prst="ellipse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Овал 7"/>
          <p:cNvSpPr/>
          <p:nvPr/>
        </p:nvSpPr>
        <p:spPr>
          <a:xfrm>
            <a:off x="5375275" y="3284539"/>
            <a:ext cx="1296988" cy="1296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err="1"/>
              <a:t>Tokamak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40013" y="1268414"/>
            <a:ext cx="1295400" cy="4752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183564" y="1268414"/>
            <a:ext cx="1296987" cy="4752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08439" y="1268414"/>
            <a:ext cx="4103687" cy="4752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Rectangular Callout 23"/>
          <p:cNvSpPr/>
          <p:nvPr/>
        </p:nvSpPr>
        <p:spPr>
          <a:xfrm>
            <a:off x="5303912" y="5661249"/>
            <a:ext cx="1404938" cy="511175"/>
          </a:xfrm>
          <a:prstGeom prst="wedgeRectCallout">
            <a:avLst>
              <a:gd name="adj1" fmla="val -5241"/>
              <a:gd name="adj2" fmla="val -24718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 err="1"/>
              <a:t>Interspace</a:t>
            </a:r>
            <a:endParaRPr lang="en-GB" sz="1500" dirty="0"/>
          </a:p>
        </p:txBody>
      </p:sp>
      <p:sp>
        <p:nvSpPr>
          <p:cNvPr id="6154" name="TextBox 14"/>
          <p:cNvSpPr txBox="1">
            <a:spLocks noChangeArrowheads="1"/>
          </p:cNvSpPr>
          <p:nvPr/>
        </p:nvSpPr>
        <p:spPr bwMode="auto">
          <a:xfrm>
            <a:off x="5425056" y="1052514"/>
            <a:ext cx="1467068" cy="64633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Building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№11</a:t>
            </a:r>
          </a:p>
          <a:p>
            <a:pPr algn="ctr"/>
            <a:r>
              <a:rPr lang="ru-RU" dirty="0" err="1">
                <a:latin typeface="Calibri" pitchFamily="34" charset="0"/>
              </a:rPr>
              <a:t>Токамак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6155" name="TextBox 15"/>
          <p:cNvSpPr txBox="1">
            <a:spLocks noChangeArrowheads="1"/>
          </p:cNvSpPr>
          <p:nvPr/>
        </p:nvSpPr>
        <p:spPr bwMode="auto">
          <a:xfrm>
            <a:off x="2640013" y="1052514"/>
            <a:ext cx="1323976" cy="33855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Building </a:t>
            </a:r>
            <a:r>
              <a:rPr lang="ru-RU" sz="1600" dirty="0" smtClean="0">
                <a:latin typeface="Calibri" pitchFamily="34" charset="0"/>
              </a:rPr>
              <a:t>№74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6156" name="TextBox 16"/>
          <p:cNvSpPr txBox="1">
            <a:spLocks noChangeArrowheads="1"/>
          </p:cNvSpPr>
          <p:nvPr/>
        </p:nvSpPr>
        <p:spPr bwMode="auto">
          <a:xfrm>
            <a:off x="8183564" y="1052513"/>
            <a:ext cx="1498821" cy="36933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Building </a:t>
            </a:r>
            <a:r>
              <a:rPr lang="ru-RU" dirty="0" smtClean="0">
                <a:latin typeface="Calibri" pitchFamily="34" charset="0"/>
              </a:rPr>
              <a:t>№14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0" name="Rectangular Callout 23"/>
          <p:cNvSpPr/>
          <p:nvPr/>
        </p:nvSpPr>
        <p:spPr>
          <a:xfrm>
            <a:off x="8759826" y="3573463"/>
            <a:ext cx="1622425" cy="654050"/>
          </a:xfrm>
          <a:prstGeom prst="wedgeRectCallout">
            <a:avLst>
              <a:gd name="adj1" fmla="val -91251"/>
              <a:gd name="adj2" fmla="val 3964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 err="1"/>
              <a:t>Tokamak</a:t>
            </a:r>
            <a:r>
              <a:rPr lang="en-US" sz="1500" dirty="0"/>
              <a:t> Building</a:t>
            </a:r>
          </a:p>
          <a:p>
            <a:pPr algn="ctr">
              <a:defRPr/>
            </a:pPr>
            <a:r>
              <a:rPr lang="en-US" sz="1500" dirty="0"/>
              <a:t>Wall</a:t>
            </a:r>
            <a:endParaRPr lang="en-GB" sz="1500" dirty="0"/>
          </a:p>
        </p:txBody>
      </p:sp>
      <p:sp>
        <p:nvSpPr>
          <p:cNvPr id="7" name="Rectangular Callout 23"/>
          <p:cNvSpPr/>
          <p:nvPr/>
        </p:nvSpPr>
        <p:spPr>
          <a:xfrm>
            <a:off x="6959601" y="1916114"/>
            <a:ext cx="1406525" cy="511175"/>
          </a:xfrm>
          <a:prstGeom prst="wedgeRectCallout">
            <a:avLst>
              <a:gd name="adj1" fmla="val -35441"/>
              <a:gd name="adj2" fmla="val 29290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/>
              <a:t>Port </a:t>
            </a:r>
            <a:r>
              <a:rPr lang="ru-RU" sz="1500" dirty="0"/>
              <a:t>С</a:t>
            </a:r>
            <a:r>
              <a:rPr lang="en-US" sz="1500" dirty="0"/>
              <a:t>ells</a:t>
            </a:r>
            <a:endParaRPr lang="en-GB" sz="1500" dirty="0"/>
          </a:p>
        </p:txBody>
      </p:sp>
      <p:sp>
        <p:nvSpPr>
          <p:cNvPr id="9" name="Rectangular Callout 23"/>
          <p:cNvSpPr/>
          <p:nvPr/>
        </p:nvSpPr>
        <p:spPr>
          <a:xfrm>
            <a:off x="8112125" y="2636839"/>
            <a:ext cx="1404938" cy="511175"/>
          </a:xfrm>
          <a:prstGeom prst="wedgeRectCallout">
            <a:avLst>
              <a:gd name="adj1" fmla="val -87628"/>
              <a:gd name="adj2" fmla="val 13999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/>
              <a:t>Port </a:t>
            </a:r>
            <a:r>
              <a:rPr lang="ru-RU" sz="1500" dirty="0"/>
              <a:t>С</a:t>
            </a:r>
            <a:r>
              <a:rPr lang="en-US" sz="1500" dirty="0"/>
              <a:t>ells Wall</a:t>
            </a:r>
            <a:endParaRPr lang="en-GB" sz="1500" dirty="0"/>
          </a:p>
        </p:txBody>
      </p:sp>
      <p:sp>
        <p:nvSpPr>
          <p:cNvPr id="5" name="Rectangular Callout 23"/>
          <p:cNvSpPr/>
          <p:nvPr/>
        </p:nvSpPr>
        <p:spPr>
          <a:xfrm>
            <a:off x="3287714" y="1989139"/>
            <a:ext cx="1404937" cy="511175"/>
          </a:xfrm>
          <a:prstGeom prst="wedgeRectCallout">
            <a:avLst>
              <a:gd name="adj1" fmla="val 106210"/>
              <a:gd name="adj2" fmla="val 17915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/>
              <a:t>Bio Shield</a:t>
            </a:r>
            <a:endParaRPr lang="en-GB" sz="1500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97255-84BF-4C81-809F-6EBE20FCC2A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919536" y="692696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6"/>
          <p:cNvSpPr>
            <a:spLocks noGrp="1"/>
          </p:cNvSpPr>
          <p:nvPr>
            <p:ph type="title"/>
          </p:nvPr>
        </p:nvSpPr>
        <p:spPr>
          <a:xfrm>
            <a:off x="1847850" y="0"/>
            <a:ext cx="8229600" cy="855663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0070C0"/>
                </a:solidFill>
              </a:rPr>
              <a:t>TOKAMAK Building</a:t>
            </a:r>
            <a:endParaRPr lang="en-GB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2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32" y="0"/>
            <a:ext cx="10058400" cy="6351833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482080" y="1899920"/>
            <a:ext cx="0" cy="48361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833120" y="6583680"/>
            <a:ext cx="5648960" cy="0"/>
          </a:xfrm>
          <a:prstGeom prst="line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10848" y="6214348"/>
            <a:ext cx="247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Tokamak</a:t>
            </a:r>
            <a:r>
              <a:rPr lang="en-US" dirty="0" smtClean="0"/>
              <a:t> operation zone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482080" y="208280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83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828" y="1518411"/>
            <a:ext cx="1114371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 b="1" u="sng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Equpment</a:t>
            </a:r>
            <a:r>
              <a:rPr lang="en-US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Location.</a:t>
            </a:r>
            <a:r>
              <a:rPr lang="en-US" b="1" spc="-5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5" dirty="0">
                <a:latin typeface="Times New Roman" panose="02020603050405020304" pitchFamily="18" charset="0"/>
                <a:ea typeface="Calibri" panose="020F0502020204030204" pitchFamily="34" charset="0"/>
              </a:rPr>
              <a:t>Some front-end electronics cannot</a:t>
            </a:r>
            <a:r>
              <a:rPr lang="en-US" spc="4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5" dirty="0">
                <a:latin typeface="Times New Roman" panose="02020603050405020304" pitchFamily="18" charset="0"/>
                <a:ea typeface="Calibri" panose="020F0502020204030204" pitchFamily="34" charset="0"/>
              </a:rPr>
              <a:t>be</a:t>
            </a:r>
            <a:r>
              <a:rPr lang="en-US" spc="4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5" dirty="0">
                <a:latin typeface="Times New Roman" panose="02020603050405020304" pitchFamily="18" charset="0"/>
                <a:ea typeface="Calibri" panose="020F0502020204030204" pitchFamily="34" charset="0"/>
              </a:rPr>
              <a:t>relocated</a:t>
            </a:r>
            <a:r>
              <a:rPr lang="en-US" spc="4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5" dirty="0">
                <a:latin typeface="Times New Roman" panose="02020603050405020304" pitchFamily="18" charset="0"/>
                <a:ea typeface="Calibri" panose="020F0502020204030204" pitchFamily="34" charset="0"/>
              </a:rPr>
              <a:t>outside</a:t>
            </a:r>
            <a:r>
              <a:rPr lang="en-US" spc="40" dirty="0">
                <a:latin typeface="Times New Roman" panose="02020603050405020304" pitchFamily="18" charset="0"/>
                <a:ea typeface="Calibri" panose="020F0502020204030204" pitchFamily="34" charset="0"/>
              </a:rPr>
              <a:t> operation zone of installation </a:t>
            </a:r>
            <a:r>
              <a:rPr lang="en-US" spc="-5" dirty="0">
                <a:latin typeface="Times New Roman" panose="02020603050405020304" pitchFamily="18" charset="0"/>
                <a:ea typeface="Calibri" panose="020F0502020204030204" pitchFamily="34" charset="0"/>
              </a:rPr>
              <a:t>because</a:t>
            </a:r>
            <a:r>
              <a:rPr lang="en-US" spc="5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5" dirty="0"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en-US" spc="5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long</a:t>
            </a:r>
            <a:r>
              <a:rPr lang="en-US" spc="5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5" dirty="0">
                <a:latin typeface="Times New Roman" panose="02020603050405020304" pitchFamily="18" charset="0"/>
                <a:ea typeface="Calibri" panose="020F0502020204030204" pitchFamily="34" charset="0"/>
              </a:rPr>
              <a:t>cables</a:t>
            </a:r>
            <a:r>
              <a:rPr lang="en-US" spc="5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induce</a:t>
            </a:r>
            <a:r>
              <a:rPr lang="en-US" spc="5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5" dirty="0">
                <a:latin typeface="Times New Roman" panose="02020603050405020304" pitchFamily="18" charset="0"/>
                <a:ea typeface="Calibri" panose="020F0502020204030204" pitchFamily="34" charset="0"/>
              </a:rPr>
              <a:t>noise on</a:t>
            </a:r>
            <a:r>
              <a:rPr lang="en-US" spc="50" dirty="0">
                <a:latin typeface="Times New Roman" panose="02020603050405020304" pitchFamily="18" charset="0"/>
                <a:ea typeface="Calibri" panose="020F0502020204030204" pitchFamily="34" charset="0"/>
              </a:rPr>
              <a:t> experimental </a:t>
            </a:r>
            <a:r>
              <a:rPr lang="en-US" spc="-5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signals.</a:t>
            </a:r>
          </a:p>
          <a:p>
            <a:pPr indent="450215" algn="just">
              <a:spcAft>
                <a:spcPts val="0"/>
              </a:spcAft>
            </a:pPr>
            <a:endParaRPr lang="en-US" b="1" u="sng" spc="-5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Aggressive Environment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ensors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and front-end electronics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located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near ITER installation (Port Cells, Galleries)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works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in strong magnetic (~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0.2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Те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sla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), neutron (~ 10</a:t>
            </a:r>
            <a:r>
              <a:rPr lang="en-US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n.cm</a:t>
            </a:r>
            <a:r>
              <a:rPr lang="en-US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-2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.s</a:t>
            </a:r>
            <a:r>
              <a:rPr lang="en-US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-1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), and Hard X-ray fields. In addition, this equipment must have good electromagnetic shielding (EMC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because located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near megawatt radiofrequency oscillators (up to 170 GHz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endParaRPr lang="en-US" spc="-5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en-US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Radiation protection of </a:t>
            </a:r>
            <a:r>
              <a:rPr lang="en-US" b="1" u="sng" spc="45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electronic </a:t>
            </a:r>
            <a:r>
              <a:rPr lang="en-US" b="1" u="sng" spc="-2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par</a:t>
            </a:r>
            <a:r>
              <a:rPr lang="en-US" b="1" u="sng" spc="-25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ts.</a:t>
            </a:r>
            <a:r>
              <a:rPr lang="en-US" b="1" spc="45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en-US" spc="4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pc="-25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ER</a:t>
            </a:r>
            <a:r>
              <a:rPr lang="en-US" spc="45" dirty="0">
                <a:latin typeface="Times New Roman" panose="02020603050405020304" pitchFamily="18" charset="0"/>
                <a:ea typeface="Calibri" panose="020F0502020204030204" pitchFamily="34" charset="0"/>
              </a:rPr>
              <a:t> t</a:t>
            </a:r>
            <a:r>
              <a:rPr lang="en-US" spc="-15" dirty="0">
                <a:latin typeface="Times New Roman" panose="02020603050405020304" pitchFamily="18" charset="0"/>
                <a:ea typeface="Calibri" panose="020F0502020204030204" pitchFamily="34" charset="0"/>
              </a:rPr>
              <a:t>he</a:t>
            </a:r>
            <a:r>
              <a:rPr lang="en-US" spc="5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pc="-25" dirty="0">
                <a:latin typeface="Times New Roman" panose="02020603050405020304" pitchFamily="18" charset="0"/>
                <a:ea typeface="Calibri" panose="020F0502020204030204" pitchFamily="34" charset="0"/>
              </a:rPr>
              <a:t>um</a:t>
            </a:r>
            <a:r>
              <a:rPr lang="en-US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pc="-25" dirty="0"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US" spc="4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en-US" spc="4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di</a:t>
            </a:r>
            <a:r>
              <a:rPr lang="en-US" spc="-25" dirty="0">
                <a:latin typeface="Times New Roman" panose="02020603050405020304" pitchFamily="18" charset="0"/>
                <a:ea typeface="Calibri" panose="020F0502020204030204" pitchFamily="34" charset="0"/>
              </a:rPr>
              <a:t>ffe</a:t>
            </a:r>
            <a:r>
              <a:rPr lang="en-US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US" spc="-25" dirty="0"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pc="-25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pc="45" dirty="0">
                <a:latin typeface="Times New Roman" panose="02020603050405020304" pitchFamily="18" charset="0"/>
                <a:ea typeface="Calibri" panose="020F0502020204030204" pitchFamily="34" charset="0"/>
              </a:rPr>
              <a:t> electronics </a:t>
            </a:r>
            <a:r>
              <a:rPr lang="en-US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par</a:t>
            </a:r>
            <a:r>
              <a:rPr lang="en-US" spc="-25" dirty="0">
                <a:latin typeface="Times New Roman" panose="02020603050405020304" pitchFamily="18" charset="0"/>
                <a:ea typeface="Calibri" panose="020F0502020204030204" pitchFamily="34" charset="0"/>
              </a:rPr>
              <a:t>ts</a:t>
            </a:r>
            <a:r>
              <a:rPr lang="en-US" spc="45" dirty="0">
                <a:latin typeface="Times New Roman" panose="02020603050405020304" pitchFamily="18" charset="0"/>
                <a:ea typeface="Calibri" panose="020F0502020204030204" pitchFamily="34" charset="0"/>
              </a:rPr>
              <a:t> in radiation zone </a:t>
            </a:r>
            <a:r>
              <a:rPr lang="en-US" spc="-10" dirty="0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en-US" spc="4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15" dirty="0">
                <a:latin typeface="Times New Roman" panose="02020603050405020304" pitchFamily="18" charset="0"/>
                <a:ea typeface="Calibri" panose="020F0502020204030204" pitchFamily="34" charset="0"/>
              </a:rPr>
              <a:t>very</a:t>
            </a:r>
            <a:r>
              <a:rPr lang="en-US" spc="5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lar</a:t>
            </a:r>
            <a:r>
              <a:rPr lang="en-US" spc="-25" dirty="0">
                <a:latin typeface="Times New Roman" panose="02020603050405020304" pitchFamily="18" charset="0"/>
                <a:ea typeface="Calibri" panose="020F0502020204030204" pitchFamily="34" charset="0"/>
              </a:rPr>
              <a:t>ge</a:t>
            </a:r>
            <a:r>
              <a:rPr lang="en-US" spc="45" dirty="0">
                <a:latin typeface="Times New Roman" panose="02020603050405020304" pitchFamily="18" charset="0"/>
                <a:ea typeface="Calibri" panose="020F0502020204030204" pitchFamily="34" charset="0"/>
              </a:rPr>
              <a:t> ~500</a:t>
            </a:r>
            <a:r>
              <a:rPr lang="en-US" spc="-25" dirty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pc="3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5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pc="-25" dirty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par</a:t>
            </a:r>
            <a:r>
              <a:rPr lang="en-US" spc="-25" dirty="0"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pc="36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15" dirty="0">
                <a:latin typeface="Times New Roman" panose="02020603050405020304" pitchFamily="18" charset="0"/>
                <a:ea typeface="Calibri" panose="020F0502020204030204" pitchFamily="34" charset="0"/>
              </a:rPr>
              <a:t>with</a:t>
            </a:r>
            <a:r>
              <a:rPr lang="en-US" spc="-4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abo</a:t>
            </a:r>
            <a:r>
              <a:rPr lang="en-US" spc="-25" dirty="0">
                <a:latin typeface="Times New Roman" panose="02020603050405020304" pitchFamily="18" charset="0"/>
                <a:ea typeface="Calibri" panose="020F0502020204030204" pitchFamily="34" charset="0"/>
              </a:rPr>
              <a:t>ut</a:t>
            </a:r>
            <a:r>
              <a:rPr lang="en-US" spc="-4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ea typeface="Calibri" panose="020F0502020204030204" pitchFamily="34" charset="0"/>
              </a:rPr>
              <a:t>20</a:t>
            </a:r>
            <a:r>
              <a:rPr lang="en-US" spc="-4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di</a:t>
            </a:r>
            <a:r>
              <a:rPr lang="en-US" spc="-25" dirty="0">
                <a:latin typeface="Times New Roman" panose="02020603050405020304" pitchFamily="18" charset="0"/>
                <a:ea typeface="Calibri" panose="020F0502020204030204" pitchFamily="34" charset="0"/>
              </a:rPr>
              <a:t>ffe</a:t>
            </a:r>
            <a:r>
              <a:rPr lang="en-US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US" spc="-25" dirty="0"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pc="-25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pc="-4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par</a:t>
            </a:r>
            <a:r>
              <a:rPr lang="en-US" spc="-25" dirty="0">
                <a:latin typeface="Times New Roman" panose="02020603050405020304" pitchFamily="18" charset="0"/>
                <a:ea typeface="Calibri" panose="020F0502020204030204" pitchFamily="34" charset="0"/>
              </a:rPr>
              <a:t>ts</a:t>
            </a:r>
            <a:r>
              <a:rPr lang="en-US" spc="-4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10" dirty="0"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en-US" spc="-4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pc="-25" dirty="0">
                <a:latin typeface="Times New Roman" panose="02020603050405020304" pitchFamily="18" charset="0"/>
                <a:ea typeface="Calibri" panose="020F0502020204030204" pitchFamily="34" charset="0"/>
              </a:rPr>
              <a:t>TL</a:t>
            </a:r>
            <a:r>
              <a:rPr lang="en-US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AS</a:t>
            </a:r>
            <a:r>
              <a:rPr lang="en-US" spc="-4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pc="-25" dirty="0">
                <a:latin typeface="Times New Roman" panose="02020603050405020304" pitchFamily="18" charset="0"/>
                <a:ea typeface="Calibri" panose="020F0502020204030204" pitchFamily="34" charset="0"/>
              </a:rPr>
              <a:t>etect</a:t>
            </a:r>
            <a:r>
              <a:rPr lang="en-US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or.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Development of special radiation-hard electronics parts for ITER is very expensive and </a:t>
            </a:r>
            <a:r>
              <a:rPr lang="en-US" b="1" i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not appropriate for the project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indent="449580" algn="just"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en-US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Networks restrictions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Some multi channel diagnostics generate 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uge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amount of experimental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data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(~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100-500 GB/sec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) which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have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to be transmitted in to CCS in real time. Estimations show the required data transmission velocity is more than 10 times accedes the channel capacity of existing ETHERNET and computer buses (~10 Gb/sec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). Also, it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is necessary to take into account not only data transmission velocity but also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latency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and packets collision between plant system and supervisor and between plant systems.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0662" y="425667"/>
            <a:ext cx="7655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Main Challenges in </a:t>
            </a:r>
            <a:r>
              <a:rPr lang="en-US" sz="3200" dirty="0" err="1"/>
              <a:t>T</a:t>
            </a:r>
            <a:r>
              <a:rPr lang="en-US" sz="3200" dirty="0" err="1" smtClean="0"/>
              <a:t>okamak</a:t>
            </a:r>
            <a:r>
              <a:rPr lang="en-US" sz="3200" dirty="0" smtClean="0"/>
              <a:t> Operation </a:t>
            </a:r>
            <a:r>
              <a:rPr lang="en-US" sz="3200" dirty="0"/>
              <a:t>Z</a:t>
            </a:r>
            <a:r>
              <a:rPr lang="en-US" sz="3200" dirty="0" smtClean="0"/>
              <a:t>one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4043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912285" y="412328"/>
            <a:ext cx="9793816" cy="138174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800" dirty="0" smtClean="0"/>
              <a:t>Radiation and Magnetic </a:t>
            </a:r>
            <a:br>
              <a:rPr lang="en-US" altLang="en-US" sz="4800" dirty="0" smtClean="0"/>
            </a:br>
            <a:r>
              <a:rPr lang="en-US" altLang="en-US" sz="4800" dirty="0" smtClean="0"/>
              <a:t>Shielding Requirements (Port cell)</a:t>
            </a:r>
            <a:br>
              <a:rPr lang="en-US" altLang="en-US" sz="4800" dirty="0" smtClean="0"/>
            </a:br>
            <a:r>
              <a:rPr lang="en-US" altLang="en-US" sz="2000" dirty="0" smtClean="0">
                <a:solidFill>
                  <a:srgbClr val="0070C0"/>
                </a:solidFill>
              </a:rPr>
              <a:t>(</a:t>
            </a:r>
            <a:r>
              <a:rPr lang="en-US" sz="2000" dirty="0" smtClean="0">
                <a:solidFill>
                  <a:srgbClr val="0070C0"/>
                </a:solidFill>
              </a:rPr>
              <a:t>Vincent Martin, </a:t>
            </a:r>
            <a:r>
              <a:rPr lang="en-US" sz="2000" i="1" dirty="0" smtClean="0">
                <a:solidFill>
                  <a:srgbClr val="0070C0"/>
                </a:solidFill>
              </a:rPr>
              <a:t>Work performed in the frame work of the F4E-FPA-407 contract)</a:t>
            </a:r>
            <a:endParaRPr lang="en-GB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101395"/>
              </p:ext>
            </p:extLst>
          </p:nvPr>
        </p:nvGraphicFramePr>
        <p:xfrm>
          <a:off x="499999" y="2215669"/>
          <a:ext cx="9781086" cy="2502777"/>
        </p:xfrm>
        <a:graphic>
          <a:graphicData uri="http://schemas.openxmlformats.org/drawingml/2006/table">
            <a:tbl>
              <a:tblPr firstRow="1" firstCol="1" bandRow="1"/>
              <a:tblGrid>
                <a:gridCol w="2853417"/>
                <a:gridCol w="2132896"/>
                <a:gridCol w="2994573"/>
                <a:gridCol w="1800200"/>
              </a:tblGrid>
              <a:tr h="928867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GB" sz="2000" dirty="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Radiation type</a:t>
                      </a:r>
                      <a:endParaRPr lang="en-GB" sz="2400" dirty="0">
                        <a:solidFill>
                          <a:srgbClr val="263F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3627" marR="83627" marT="0" marB="0" anchor="ctr">
                    <a:lnL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rgbClr val="FFFF00"/>
                      </a:fgClr>
                      <a:bgClr>
                        <a:srgbClr val="FFFFC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000" dirty="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Radiation level at B11/L1/PC</a:t>
                      </a:r>
                      <a:endParaRPr lang="en-GB" sz="2400" dirty="0">
                        <a:solidFill>
                          <a:srgbClr val="263F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3627" marR="83627" marT="0" marB="0" anchor="ctr">
                    <a:lnL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rgbClr val="FFFF00"/>
                      </a:fgClr>
                      <a:bgClr>
                        <a:srgbClr val="FFFFC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000" dirty="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Threshold for electronics from ITER </a:t>
                      </a:r>
                      <a:r>
                        <a:rPr lang="en-GB" sz="2000" dirty="0" smtClean="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policy*</a:t>
                      </a:r>
                      <a:endParaRPr lang="en-GB" sz="2400" dirty="0">
                        <a:solidFill>
                          <a:srgbClr val="263F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3627" marR="83627" marT="0" marB="0" anchor="ctr">
                    <a:lnL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rgbClr val="FFFF00"/>
                      </a:fgClr>
                      <a:bgClr>
                        <a:srgbClr val="FFFFC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000" b="1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Needed Attenuation 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factor</a:t>
                      </a:r>
                      <a:endParaRPr lang="en-GB" sz="2400" b="1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3627" marR="83627" marT="0" marB="0" anchor="ctr">
                    <a:lnL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rgbClr val="FFFF00"/>
                      </a:fgClr>
                      <a:bgClr>
                        <a:srgbClr val="FFFFCA"/>
                      </a:bgClr>
                    </a:pattFill>
                  </a:tcPr>
                </a:tc>
              </a:tr>
              <a:tr h="521565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GB" sz="1700" dirty="0" smtClean="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 Integrated Dose (</a:t>
                      </a:r>
                      <a:r>
                        <a:rPr lang="en-GB" sz="1700" dirty="0" err="1" smtClean="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Gy</a:t>
                      </a:r>
                      <a:r>
                        <a:rPr lang="en-GB" sz="1700" dirty="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n-GB" sz="2900" dirty="0">
                        <a:solidFill>
                          <a:srgbClr val="263F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3627" marR="83627" marT="0" marB="0" anchor="ctr">
                    <a:lnL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10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GB" sz="2100" baseline="3000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GB" sz="2100">
                        <a:solidFill>
                          <a:srgbClr val="263F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3627" marR="83627" marT="0" marB="0" anchor="ctr">
                    <a:lnL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10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GB" sz="2100" baseline="3000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GB" sz="2100">
                        <a:solidFill>
                          <a:srgbClr val="263F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3627" marR="83627" marT="0" marB="0" anchor="ctr">
                    <a:lnL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1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83627" marR="83627" marT="0" marB="0" anchor="ctr">
                    <a:lnL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565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GB" sz="170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Neutron Flux (n/cm</a:t>
                      </a:r>
                      <a:r>
                        <a:rPr lang="en-GB" sz="1700" baseline="3000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GB" sz="170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/s) </a:t>
                      </a:r>
                      <a:endParaRPr lang="en-GB" sz="2900">
                        <a:solidFill>
                          <a:srgbClr val="263F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3627" marR="83627" marT="0" marB="0" anchor="ctr">
                    <a:lnL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100" dirty="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GB" sz="2100" baseline="30000" dirty="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GB" sz="2100" dirty="0">
                        <a:solidFill>
                          <a:srgbClr val="263F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3627" marR="83627" marT="0" marB="0" anchor="ctr">
                    <a:lnL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10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GB" sz="2100" baseline="3000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GB" sz="2100">
                        <a:solidFill>
                          <a:srgbClr val="263F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3627" marR="83627" marT="0" marB="0" anchor="ctr">
                    <a:lnL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100" b="1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1000</a:t>
                      </a:r>
                      <a:endParaRPr lang="en-GB" sz="2100" b="1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3627" marR="83627" marT="0" marB="0" anchor="ctr">
                    <a:lnL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780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GB" sz="1700" dirty="0" smtClean="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Static </a:t>
                      </a:r>
                      <a:r>
                        <a:rPr lang="en-GB" sz="1700" dirty="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Magnetic Field (</a:t>
                      </a:r>
                      <a:r>
                        <a:rPr lang="en-GB" sz="1700" dirty="0" err="1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mT</a:t>
                      </a:r>
                      <a:r>
                        <a:rPr lang="en-GB" sz="1700" dirty="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n-GB" sz="2900" dirty="0">
                        <a:solidFill>
                          <a:srgbClr val="263F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3627" marR="83627" marT="0" marB="0" anchor="ctr">
                    <a:lnL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100" dirty="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150</a:t>
                      </a:r>
                    </a:p>
                  </a:txBody>
                  <a:tcPr marL="83627" marR="83627" marT="0" marB="0" anchor="ctr">
                    <a:lnL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100" dirty="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83627" marR="83627" marT="0" marB="0" anchor="ctr">
                    <a:lnL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21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83627" marR="83627" marT="0" marB="0" anchor="ctr">
                    <a:lnL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12285" y="5908451"/>
            <a:ext cx="6624891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133" dirty="0">
                <a:solidFill>
                  <a:srgbClr val="263F6A"/>
                </a:solidFill>
              </a:rPr>
              <a:t>*IO IDM RAKTPP, values for non-critical electronics (QC&gt;2)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2285" y="5139010"/>
            <a:ext cx="74914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Radiation is MAIN  </a:t>
            </a:r>
            <a:r>
              <a:rPr lang="en-US" sz="4400" dirty="0">
                <a:solidFill>
                  <a:srgbClr val="FF0000"/>
                </a:solidFill>
              </a:rPr>
              <a:t>HEADACH !!!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288" y="4528538"/>
            <a:ext cx="3269594" cy="2329462"/>
          </a:xfrm>
          <a:prstGeom prst="rect">
            <a:avLst/>
          </a:prstGeom>
        </p:spPr>
      </p:pic>
      <p:sp>
        <p:nvSpPr>
          <p:cNvPr id="178" name="TextBox 177"/>
          <p:cNvSpPr txBox="1"/>
          <p:nvPr/>
        </p:nvSpPr>
        <p:spPr>
          <a:xfrm>
            <a:off x="426720" y="1742748"/>
            <a:ext cx="3520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Non critical equipment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53317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09600" y="1379538"/>
            <a:ext cx="11343051" cy="485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 3" pitchFamily="18" charset="2"/>
              <a:buChar char=""/>
              <a:defRPr sz="2400">
                <a:solidFill>
                  <a:srgbClr val="263F6A"/>
                </a:solidFill>
                <a:latin typeface="+mn-lt"/>
                <a:ea typeface="+mn-ea"/>
                <a:cs typeface="+mn-cs"/>
              </a:defRPr>
            </a:lvl1pPr>
            <a:lvl2pPr marL="712788" indent="-2682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"/>
              <a:defRPr sz="2000">
                <a:solidFill>
                  <a:srgbClr val="263F6A"/>
                </a:solidFill>
                <a:latin typeface="+mn-lt"/>
              </a:defRPr>
            </a:lvl2pPr>
            <a:lvl3pPr marL="1135063" indent="-242888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 3" pitchFamily="18" charset="2"/>
              <a:buChar char="w"/>
              <a:defRPr>
                <a:solidFill>
                  <a:srgbClr val="263F6A"/>
                </a:solidFill>
                <a:latin typeface="+mn-lt"/>
              </a:defRPr>
            </a:lvl3pPr>
            <a:lvl4pPr marL="1435100" indent="-176213" algn="l" rtl="0" fontAlgn="base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&gt;"/>
              <a:defRPr sz="1600">
                <a:solidFill>
                  <a:srgbClr val="263F6A"/>
                </a:solidFill>
                <a:latin typeface="+mn-lt"/>
              </a:defRPr>
            </a:lvl4pPr>
            <a:lvl5pPr marL="1792288" indent="-177800" algn="l" rtl="0" fontAlgn="base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400">
                <a:solidFill>
                  <a:srgbClr val="263F6A"/>
                </a:solidFill>
                <a:latin typeface="+mn-lt"/>
              </a:defRPr>
            </a:lvl5pPr>
            <a:lvl6pPr marL="2249488" indent="-177800" algn="l" rtl="0" fontAlgn="base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400">
                <a:solidFill>
                  <a:srgbClr val="263F6A"/>
                </a:solidFill>
                <a:latin typeface="+mn-lt"/>
              </a:defRPr>
            </a:lvl6pPr>
            <a:lvl7pPr marL="2706688" indent="-177800" algn="l" rtl="0" fontAlgn="base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400">
                <a:solidFill>
                  <a:srgbClr val="263F6A"/>
                </a:solidFill>
                <a:latin typeface="+mn-lt"/>
              </a:defRPr>
            </a:lvl7pPr>
            <a:lvl8pPr marL="3163888" indent="-177800" algn="l" rtl="0" fontAlgn="base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400">
                <a:solidFill>
                  <a:srgbClr val="263F6A"/>
                </a:solidFill>
                <a:latin typeface="+mn-lt"/>
              </a:defRPr>
            </a:lvl8pPr>
            <a:lvl9pPr marL="3621088" indent="-177800" algn="l" rtl="0" fontAlgn="base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sz="1400">
                <a:solidFill>
                  <a:srgbClr val="263F6A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kern="0" dirty="0" smtClean="0"/>
              <a:t>Local </a:t>
            </a:r>
            <a:r>
              <a:rPr lang="en-US" kern="0" dirty="0"/>
              <a:t>shielding against neutrons: moderator for fast neutrons (e.g. polyethylene or concrete) and absorber for thermal neutrons (e.g. Cadmium).</a:t>
            </a:r>
          </a:p>
          <a:p>
            <a:pPr>
              <a:defRPr/>
            </a:pPr>
            <a:r>
              <a:rPr lang="en-US" kern="0" dirty="0" smtClean="0"/>
              <a:t>Attenuation </a:t>
            </a:r>
            <a:r>
              <a:rPr lang="en-US" kern="0" dirty="0"/>
              <a:t>of gamma dose rate: 7.5 cm of Tungsten for a factor 100.</a:t>
            </a:r>
          </a:p>
          <a:p>
            <a:pPr>
              <a:defRPr/>
            </a:pPr>
            <a:r>
              <a:rPr lang="en-US" kern="0" dirty="0"/>
              <a:t>Shielding against magnetic field: pure iron</a:t>
            </a:r>
          </a:p>
          <a:p>
            <a:pPr>
              <a:defRPr/>
            </a:pPr>
            <a:endParaRPr lang="en-GB" kern="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883341"/>
              </p:ext>
            </p:extLst>
          </p:nvPr>
        </p:nvGraphicFramePr>
        <p:xfrm>
          <a:off x="609600" y="3747978"/>
          <a:ext cx="10849106" cy="2788782"/>
        </p:xfrm>
        <a:graphic>
          <a:graphicData uri="http://schemas.openxmlformats.org/drawingml/2006/table">
            <a:tbl>
              <a:tblPr firstRow="1" firstCol="1" bandRow="1"/>
              <a:tblGrid>
                <a:gridCol w="1632180"/>
                <a:gridCol w="2208245"/>
                <a:gridCol w="1536171"/>
                <a:gridCol w="1536171"/>
                <a:gridCol w="3936339"/>
              </a:tblGrid>
              <a:tr h="731520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GB" sz="1900" dirty="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Layer # (from outside)</a:t>
                      </a:r>
                      <a:endParaRPr lang="fr-FR" sz="2100" dirty="0">
                        <a:solidFill>
                          <a:srgbClr val="263F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rgbClr val="FFFF00"/>
                      </a:fgClr>
                      <a:bgClr>
                        <a:srgbClr val="FFFFC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GB" sz="1900" dirty="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Cabinet Side</a:t>
                      </a:r>
                      <a:endParaRPr lang="fr-FR" sz="2100" dirty="0">
                        <a:solidFill>
                          <a:srgbClr val="263F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rgbClr val="FFFF00"/>
                      </a:fgClr>
                      <a:bgClr>
                        <a:srgbClr val="FFFFC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GB" sz="1900" dirty="0" smtClean="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Composition</a:t>
                      </a:r>
                      <a:endParaRPr lang="fr-FR" sz="2100" dirty="0">
                        <a:solidFill>
                          <a:srgbClr val="263F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rgbClr val="FFFF00"/>
                      </a:fgClr>
                      <a:bgClr>
                        <a:srgbClr val="FFFFC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900" dirty="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Thickness (cm)</a:t>
                      </a:r>
                      <a:endParaRPr lang="fr-FR" sz="2100" dirty="0">
                        <a:solidFill>
                          <a:srgbClr val="263F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rgbClr val="FFFF00"/>
                      </a:fgClr>
                      <a:bgClr>
                        <a:srgbClr val="FFFFC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GB" sz="1900" dirty="0" smtClean="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Role</a:t>
                      </a:r>
                      <a:endParaRPr lang="fr-FR" sz="2100" dirty="0">
                        <a:solidFill>
                          <a:srgbClr val="263F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rgbClr val="FFFF00"/>
                      </a:fgClr>
                      <a:bgClr>
                        <a:srgbClr val="FFFFCA"/>
                      </a:bgClr>
                    </a:pattFill>
                  </a:tcPr>
                </a:tc>
              </a:tr>
              <a:tr h="365411">
                <a:tc rowSpan="2"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GB" sz="190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fr-FR" sz="2100">
                        <a:solidFill>
                          <a:srgbClr val="263F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GB" sz="1900" dirty="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left, right and back</a:t>
                      </a:r>
                      <a:endParaRPr lang="fr-FR" sz="2100" dirty="0">
                        <a:solidFill>
                          <a:srgbClr val="263F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GB" sz="1900" dirty="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Concrete</a:t>
                      </a:r>
                      <a:endParaRPr lang="fr-FR" sz="2100" dirty="0">
                        <a:solidFill>
                          <a:srgbClr val="263F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90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fr-FR" sz="2100">
                        <a:solidFill>
                          <a:srgbClr val="263F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GB" sz="1900" dirty="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Fast </a:t>
                      </a:r>
                      <a:r>
                        <a:rPr lang="en-GB" sz="1900" dirty="0" smtClean="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neutrons </a:t>
                      </a:r>
                      <a:r>
                        <a:rPr lang="en-GB" sz="1900" dirty="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(14 MeV) moderator</a:t>
                      </a:r>
                      <a:endParaRPr lang="fr-FR" sz="2100" dirty="0">
                        <a:solidFill>
                          <a:srgbClr val="263F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GB" sz="1900" dirty="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plasma side</a:t>
                      </a:r>
                      <a:endParaRPr lang="fr-FR" sz="2100" dirty="0">
                        <a:solidFill>
                          <a:srgbClr val="263F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90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fr-FR" sz="2100">
                        <a:solidFill>
                          <a:srgbClr val="263F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GB" sz="190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fr-FR" sz="2100">
                        <a:solidFill>
                          <a:srgbClr val="263F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GB" sz="1900" dirty="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All sides</a:t>
                      </a:r>
                      <a:endParaRPr lang="fr-FR" sz="2100" dirty="0">
                        <a:solidFill>
                          <a:srgbClr val="263F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GB" sz="1900" dirty="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Cadmium</a:t>
                      </a:r>
                      <a:endParaRPr lang="fr-FR" sz="2100" dirty="0">
                        <a:solidFill>
                          <a:srgbClr val="263F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900" dirty="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0.5</a:t>
                      </a:r>
                      <a:endParaRPr lang="fr-FR" sz="2100" dirty="0">
                        <a:solidFill>
                          <a:srgbClr val="263F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GB" sz="190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Absorber of thermalized neutrons</a:t>
                      </a:r>
                      <a:endParaRPr lang="fr-FR" sz="2100">
                        <a:solidFill>
                          <a:srgbClr val="263F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GB" sz="190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fr-FR" sz="2100">
                        <a:solidFill>
                          <a:srgbClr val="263F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GB" sz="190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All sides </a:t>
                      </a:r>
                      <a:endParaRPr lang="fr-FR" sz="2100">
                        <a:solidFill>
                          <a:srgbClr val="263F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GB" sz="190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Tungsten</a:t>
                      </a:r>
                      <a:endParaRPr lang="fr-FR" sz="2100">
                        <a:solidFill>
                          <a:srgbClr val="263F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900" dirty="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7.5</a:t>
                      </a:r>
                      <a:endParaRPr lang="fr-FR" sz="2100" dirty="0">
                        <a:solidFill>
                          <a:srgbClr val="263F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GB" sz="1900" dirty="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Attenuation of gamma dose </a:t>
                      </a:r>
                      <a:endParaRPr lang="fr-FR" sz="2100" dirty="0">
                        <a:solidFill>
                          <a:srgbClr val="263F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931"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GB" sz="190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fr-FR" sz="2100">
                        <a:solidFill>
                          <a:srgbClr val="263F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GB" sz="190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All sides</a:t>
                      </a:r>
                      <a:endParaRPr lang="fr-FR" sz="2100">
                        <a:solidFill>
                          <a:srgbClr val="263F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en-GB" sz="190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Pure Iron</a:t>
                      </a:r>
                      <a:endParaRPr lang="fr-FR" sz="2100">
                        <a:solidFill>
                          <a:srgbClr val="263F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900" dirty="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fr-FR" sz="2100" dirty="0">
                        <a:solidFill>
                          <a:srgbClr val="263F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GB" sz="1900" dirty="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EM </a:t>
                      </a:r>
                      <a:r>
                        <a:rPr lang="en-GB" sz="1900" dirty="0" smtClean="0">
                          <a:solidFill>
                            <a:srgbClr val="263F6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shielding</a:t>
                      </a:r>
                      <a:endParaRPr lang="fr-FR" sz="2100" dirty="0">
                        <a:solidFill>
                          <a:srgbClr val="263F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63F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4117" y="242047"/>
            <a:ext cx="10668000" cy="1137491"/>
          </a:xfrm>
        </p:spPr>
        <p:txBody>
          <a:bodyPr>
            <a:normAutofit/>
          </a:bodyPr>
          <a:lstStyle/>
          <a:p>
            <a:r>
              <a:rPr lang="en-US" altLang="en-US" sz="3733" dirty="0"/>
              <a:t>Local Shielding </a:t>
            </a:r>
            <a:r>
              <a:rPr lang="en-US" altLang="en-US" sz="3733" dirty="0" smtClean="0"/>
              <a:t>Design (Shielded cabinet)</a:t>
            </a:r>
            <a:br>
              <a:rPr lang="en-US" altLang="en-US" sz="3733" dirty="0" smtClean="0"/>
            </a:br>
            <a:r>
              <a:rPr lang="en-US" altLang="en-US" sz="1800" dirty="0" smtClean="0">
                <a:solidFill>
                  <a:srgbClr val="0070C0"/>
                </a:solidFill>
              </a:rPr>
              <a:t>(</a:t>
            </a:r>
            <a:r>
              <a:rPr lang="en-US" sz="2000" dirty="0" smtClean="0">
                <a:solidFill>
                  <a:srgbClr val="0070C0"/>
                </a:solidFill>
              </a:rPr>
              <a:t>Vincent Martin, </a:t>
            </a:r>
            <a:r>
              <a:rPr lang="en-US" sz="2000" i="1" dirty="0" smtClean="0">
                <a:solidFill>
                  <a:srgbClr val="0070C0"/>
                </a:solidFill>
              </a:rPr>
              <a:t>Work </a:t>
            </a:r>
            <a:r>
              <a:rPr lang="en-US" sz="2000" i="1" dirty="0">
                <a:solidFill>
                  <a:srgbClr val="0070C0"/>
                </a:solidFill>
              </a:rPr>
              <a:t>performed in the frame work of the F4E-FPA-407 </a:t>
            </a:r>
            <a:r>
              <a:rPr lang="en-US" sz="2000" i="1" dirty="0" smtClean="0">
                <a:solidFill>
                  <a:srgbClr val="0070C0"/>
                </a:solidFill>
              </a:rPr>
              <a:t>contract)</a:t>
            </a:r>
            <a:endParaRPr lang="fr-FR" sz="3733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285193"/>
            <a:ext cx="3520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Non critical equipment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5447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 idx="4294967295"/>
          </p:nvPr>
        </p:nvSpPr>
        <p:spPr>
          <a:xfrm>
            <a:off x="816685" y="165593"/>
            <a:ext cx="10515600" cy="931688"/>
          </a:xfrm>
        </p:spPr>
        <p:txBody>
          <a:bodyPr vert="horz" lIns="0" tIns="0" rIns="0" bIns="0" rtlCol="0" anchor="ctr">
            <a:normAutofit/>
          </a:bodyPr>
          <a:lstStyle/>
          <a:p>
            <a:pPr algn="ctr" eaLnBrk="1" hangingPunct="1"/>
            <a:r>
              <a:rPr lang="en-US" dirty="0" smtClean="0"/>
              <a:t>Magnetic loops exclusion requirements</a:t>
            </a:r>
            <a:endParaRPr lang="en-GB" dirty="0" smtClean="0"/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1524001" y="-220663"/>
            <a:ext cx="131763" cy="44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306" tIns="32653" rIns="65306" bIns="32653" anchor="ctr">
            <a:spAutoFit/>
          </a:bodyPr>
          <a:lstStyle>
            <a:lvl1pPr defTabSz="652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2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2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2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2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sz="2400"/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2781301" y="5370513"/>
            <a:ext cx="4549764" cy="80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306" tIns="32653" rIns="65306" bIns="32653">
            <a:spAutoFit/>
          </a:bodyPr>
          <a:lstStyle>
            <a:lvl1pPr defTabSz="652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2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2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2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24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LEZ: Loop exclusion Zone</a:t>
            </a:r>
            <a:endParaRPr lang="en-GB" sz="2400" dirty="0"/>
          </a:p>
          <a:p>
            <a:pPr eaLnBrk="1" hangingPunct="1"/>
            <a:r>
              <a:rPr lang="en-US" sz="2400" dirty="0" smtClean="0"/>
              <a:t>CBN</a:t>
            </a:r>
            <a:r>
              <a:rPr lang="en-US" sz="2400" dirty="0"/>
              <a:t>: Common bonding </a:t>
            </a:r>
            <a:r>
              <a:rPr lang="en-US" sz="2400" dirty="0" smtClean="0"/>
              <a:t>network</a:t>
            </a:r>
            <a:endParaRPr lang="en-US" sz="2400" dirty="0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186799"/>
              </p:ext>
            </p:extLst>
          </p:nvPr>
        </p:nvGraphicFramePr>
        <p:xfrm>
          <a:off x="2863912" y="1566321"/>
          <a:ext cx="5567732" cy="3653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Visio" r:id="rId3" imgW="12349734" imgH="8110728" progId="Visio.Drawing.11">
                  <p:embed/>
                </p:oleObj>
              </mc:Choice>
              <mc:Fallback>
                <p:oleObj name="Visio" r:id="rId3" imgW="12349734" imgH="811072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912" y="1566321"/>
                        <a:ext cx="5567732" cy="36538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096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5151</TotalTime>
  <Words>834</Words>
  <Application>Microsoft Office PowerPoint</Application>
  <PresentationFormat>Широкоэкранный</PresentationFormat>
  <Paragraphs>186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Wingdings 3</vt:lpstr>
      <vt:lpstr>Тема Office</vt:lpstr>
      <vt:lpstr>Visio</vt:lpstr>
      <vt:lpstr>Image</vt:lpstr>
      <vt:lpstr>Online processing of large volume OF experimental data in strong electromagnetic and radiation fields in ITER</vt:lpstr>
      <vt:lpstr>International Thermonuclear Experimental Reactor (ITER)</vt:lpstr>
      <vt:lpstr>ITER SITE</vt:lpstr>
      <vt:lpstr>TOKAMAK Building</vt:lpstr>
      <vt:lpstr>Презентация PowerPoint</vt:lpstr>
      <vt:lpstr>Презентация PowerPoint</vt:lpstr>
      <vt:lpstr>Radiation and Magnetic  Shielding Requirements (Port cell) (Vincent Martin, Work performed in the frame work of the F4E-FPA-407 contract)</vt:lpstr>
      <vt:lpstr>Local Shielding Design (Shielded cabinet) (Vincent Martin, Work performed in the frame work of the F4E-FPA-407 contract)</vt:lpstr>
      <vt:lpstr>Magnetic loops exclusion requirements</vt:lpstr>
      <vt:lpstr>Презентация PowerPoint</vt:lpstr>
      <vt:lpstr>Electro Magnetic Compatibility Requirements </vt:lpstr>
      <vt:lpstr>Презентация PowerPoint</vt:lpstr>
      <vt:lpstr>Bus and Network Restrictions On board  On line calculations </vt:lpstr>
      <vt:lpstr>Network and Radiation Restrictions On board  On line calculations </vt:lpstr>
      <vt:lpstr>RF_DA Multi channel real time registration system  (for non-critical electronics (QC&gt;2)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 Semenov</dc:creator>
  <cp:lastModifiedBy>Igor Semenov</cp:lastModifiedBy>
  <cp:revision>84</cp:revision>
  <dcterms:created xsi:type="dcterms:W3CDTF">2016-05-24T06:07:48Z</dcterms:created>
  <dcterms:modified xsi:type="dcterms:W3CDTF">2016-07-08T05:40:44Z</dcterms:modified>
</cp:coreProperties>
</file>