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activeX/activeX1.xml" ContentType="application/vnd.ms-office.activeX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0" r:id="rId3"/>
    <p:sldId id="272" r:id="rId4"/>
    <p:sldId id="298" r:id="rId5"/>
    <p:sldId id="292" r:id="rId6"/>
    <p:sldId id="293" r:id="rId7"/>
    <p:sldId id="294" r:id="rId8"/>
    <p:sldId id="295" r:id="rId9"/>
    <p:sldId id="297" r:id="rId10"/>
    <p:sldId id="296" r:id="rId11"/>
    <p:sldId id="282" r:id="rId12"/>
    <p:sldId id="291" r:id="rId13"/>
    <p:sldId id="308" r:id="rId14"/>
    <p:sldId id="271" r:id="rId15"/>
    <p:sldId id="275" r:id="rId16"/>
    <p:sldId id="281" r:id="rId17"/>
    <p:sldId id="299" r:id="rId18"/>
    <p:sldId id="264" r:id="rId19"/>
    <p:sldId id="265" r:id="rId20"/>
    <p:sldId id="280" r:id="rId21"/>
    <p:sldId id="266" r:id="rId22"/>
    <p:sldId id="267" r:id="rId23"/>
    <p:sldId id="279" r:id="rId24"/>
    <p:sldId id="276" r:id="rId25"/>
    <p:sldId id="290" r:id="rId26"/>
    <p:sldId id="278" r:id="rId27"/>
    <p:sldId id="306" r:id="rId28"/>
    <p:sldId id="300" r:id="rId29"/>
    <p:sldId id="301" r:id="rId30"/>
    <p:sldId id="302" r:id="rId31"/>
    <p:sldId id="303" r:id="rId32"/>
    <p:sldId id="304" r:id="rId33"/>
    <p:sldId id="26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8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2-5CC6-11CF-8D67-00AA00BDCE1D}" ax:persistence="persistStream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s\Cruncher-form_v1.25\cf_v1.25_24-june-2014_ed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s\Cruncher-form_v1.25\cf_v1.25_24-june-2014_PART2_ed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885389326334194E-2"/>
          <c:y val="5.6030183727034118E-2"/>
          <c:w val="0.88008199089792671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2000">
                  <a:srgbClr val="C00000"/>
                </a:gs>
                <a:gs pos="100000">
                  <a:srgbClr val="FF0000"/>
                </a:gs>
              </a:gsLst>
              <a:lin ang="5400000" scaled="0"/>
            </a:gradFill>
          </c:spPr>
          <c:invertIfNegative val="0"/>
          <c:val>
            <c:numRef>
              <c:f>Лист1!$B$2:$B$35</c:f>
              <c:numCache>
                <c:formatCode>General</c:formatCode>
                <c:ptCount val="34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1000</c:v>
                </c:pt>
                <c:pt idx="7">
                  <c:v>1000</c:v>
                </c:pt>
                <c:pt idx="8">
                  <c:v>1000</c:v>
                </c:pt>
                <c:pt idx="9">
                  <c:v>1000</c:v>
                </c:pt>
                <c:pt idx="10">
                  <c:v>1000</c:v>
                </c:pt>
                <c:pt idx="11">
                  <c:v>745</c:v>
                </c:pt>
                <c:pt idx="12">
                  <c:v>143</c:v>
                </c:pt>
                <c:pt idx="13">
                  <c:v>63</c:v>
                </c:pt>
                <c:pt idx="14">
                  <c:v>39</c:v>
                </c:pt>
                <c:pt idx="15">
                  <c:v>32</c:v>
                </c:pt>
                <c:pt idx="16">
                  <c:v>27</c:v>
                </c:pt>
                <c:pt idx="17">
                  <c:v>25</c:v>
                </c:pt>
                <c:pt idx="18">
                  <c:v>24</c:v>
                </c:pt>
                <c:pt idx="19">
                  <c:v>23</c:v>
                </c:pt>
                <c:pt idx="20">
                  <c:v>22</c:v>
                </c:pt>
                <c:pt idx="21">
                  <c:v>16</c:v>
                </c:pt>
                <c:pt idx="22">
                  <c:v>15</c:v>
                </c:pt>
                <c:pt idx="23">
                  <c:v>13</c:v>
                </c:pt>
                <c:pt idx="24">
                  <c:v>8</c:v>
                </c:pt>
                <c:pt idx="25">
                  <c:v>5</c:v>
                </c:pt>
                <c:pt idx="26">
                  <c:v>3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1</c:v>
                </c:pt>
                <c:pt idx="32">
                  <c:v>1</c:v>
                </c:pt>
                <c:pt idx="3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221904384"/>
        <c:axId val="226910784"/>
      </c:barChart>
      <c:catAx>
        <c:axId val="221904384"/>
        <c:scaling>
          <c:orientation val="minMax"/>
        </c:scaling>
        <c:delete val="1"/>
        <c:axPos val="b"/>
        <c:majorTickMark val="out"/>
        <c:minorTickMark val="none"/>
        <c:tickLblPos val="nextTo"/>
        <c:crossAx val="226910784"/>
        <c:crosses val="autoZero"/>
        <c:auto val="1"/>
        <c:lblAlgn val="ctr"/>
        <c:lblOffset val="100"/>
        <c:noMultiLvlLbl val="0"/>
      </c:catAx>
      <c:valAx>
        <c:axId val="226910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904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'Часть 1'!$G$1:$J$1</c:f>
              <c:strCache>
                <c:ptCount val="4"/>
                <c:pt idx="0">
                  <c:v>Хочу помочь науке</c:v>
                </c:pt>
                <c:pt idx="1">
                  <c:v>Хороший круг общения</c:v>
                </c:pt>
                <c:pt idx="2">
                  <c:v>Причастность к научным открытиям</c:v>
                </c:pt>
                <c:pt idx="3">
                  <c:v>Спортивный интерес</c:v>
                </c:pt>
              </c:strCache>
            </c:strRef>
          </c:cat>
          <c:val>
            <c:numRef>
              <c:f>'Часть 1'!$G$592:$J$592</c:f>
              <c:numCache>
                <c:formatCode>0%</c:formatCode>
                <c:ptCount val="4"/>
                <c:pt idx="0">
                  <c:v>0.9268707482993197</c:v>
                </c:pt>
                <c:pt idx="1">
                  <c:v>9.6938775510204078E-2</c:v>
                </c:pt>
                <c:pt idx="2">
                  <c:v>0.50850340136054417</c:v>
                </c:pt>
                <c:pt idx="3">
                  <c:v>0.27380952380952384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0240640"/>
        <c:axId val="266414336"/>
      </c:barChart>
      <c:catAx>
        <c:axId val="28024064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66414336"/>
        <c:crosses val="autoZero"/>
        <c:auto val="1"/>
        <c:lblAlgn val="ctr"/>
        <c:lblOffset val="100"/>
        <c:noMultiLvlLbl val="0"/>
      </c:catAx>
      <c:valAx>
        <c:axId val="2664143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80240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'Часть 2'!$AQ$1:$AT$1</c:f>
              <c:strCache>
                <c:ptCount val="4"/>
                <c:pt idx="0">
                  <c:v>boinc.ru</c:v>
                </c:pt>
                <c:pt idx="1">
                  <c:v>distributed.ru</c:v>
                </c:pt>
                <c:pt idx="2">
                  <c:v>Сайты проектов</c:v>
                </c:pt>
                <c:pt idx="3">
                  <c:v>Сайт команды</c:v>
                </c:pt>
              </c:strCache>
            </c:strRef>
          </c:cat>
          <c:val>
            <c:numRef>
              <c:f>'Часть 2'!$AQ$592:$AT$592</c:f>
              <c:numCache>
                <c:formatCode>0%</c:formatCode>
                <c:ptCount val="4"/>
                <c:pt idx="0">
                  <c:v>0.76700680272108845</c:v>
                </c:pt>
                <c:pt idx="1">
                  <c:v>9.6938775510204078E-2</c:v>
                </c:pt>
                <c:pt idx="2">
                  <c:v>0.40136054421768708</c:v>
                </c:pt>
                <c:pt idx="3">
                  <c:v>0.22789115646258504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85852160"/>
        <c:axId val="58479680"/>
      </c:barChart>
      <c:catAx>
        <c:axId val="8585216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58479680"/>
        <c:crosses val="autoZero"/>
        <c:auto val="1"/>
        <c:lblAlgn val="ctr"/>
        <c:lblOffset val="100"/>
        <c:noMultiLvlLbl val="0"/>
      </c:catAx>
      <c:valAx>
        <c:axId val="58479680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5852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Мнения кранчеров о балльной системе</c:v>
                </c:pt>
              </c:strCache>
            </c:strRef>
          </c:tx>
          <c:explosion val="25"/>
          <c:dPt>
            <c:idx val="0"/>
            <c:bubble3D val="0"/>
            <c:explosion val="11"/>
          </c:dPt>
          <c:dPt>
            <c:idx val="1"/>
            <c:bubble3D val="0"/>
            <c:explosion val="1"/>
          </c:dPt>
          <c:dPt>
            <c:idx val="2"/>
            <c:bubble3D val="0"/>
            <c:explosion val="16"/>
            <c:spPr>
              <a:solidFill>
                <a:srgbClr val="FFC000"/>
              </a:solidFill>
            </c:spPr>
          </c:dPt>
          <c:dPt>
            <c:idx val="3"/>
            <c:bubble3D val="0"/>
            <c:explosion val="6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4365441072333621"/>
                  <c:y val="-8.240371683017386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Пропорционально объему </a:t>
                    </a:r>
                    <a:r>
                      <a:rPr lang="ru-RU" sz="1200" dirty="0" smtClean="0"/>
                      <a:t>вычислений</a:t>
                    </a:r>
                    <a:r>
                      <a:rPr lang="ru-RU" dirty="0"/>
                      <a:t>
47%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Фиксированное количество баллов за задание</c:v>
                </c:pt>
                <c:pt idx="1">
                  <c:v>Пропорционально объему вычислений</c:v>
                </c:pt>
                <c:pt idx="2">
                  <c:v>За выделенные ресурсы</c:v>
                </c:pt>
                <c:pt idx="3">
                  <c:v>За время наработки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15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2819A76-1FF0-4C6F-8FDD-09289053045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2BC0047-D019-4900-B527-F0CFB407A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9A76-1FF0-4C6F-8FDD-09289053045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047-D019-4900-B527-F0CFB407A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9A76-1FF0-4C6F-8FDD-09289053045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047-D019-4900-B527-F0CFB407A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39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C5A03-429B-4A61-8E6C-6570912B8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1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9A76-1FF0-4C6F-8FDD-09289053045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047-D019-4900-B527-F0CFB407A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9A76-1FF0-4C6F-8FDD-09289053045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047-D019-4900-B527-F0CFB407A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9A76-1FF0-4C6F-8FDD-09289053045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047-D019-4900-B527-F0CFB407A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819A76-1FF0-4C6F-8FDD-09289053045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BC0047-D019-4900-B527-F0CFB407A36E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2819A76-1FF0-4C6F-8FDD-09289053045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BC0047-D019-4900-B527-F0CFB407A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9A76-1FF0-4C6F-8FDD-09289053045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047-D019-4900-B527-F0CFB407A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9A76-1FF0-4C6F-8FDD-09289053045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047-D019-4900-B527-F0CFB407A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9A76-1FF0-4C6F-8FDD-09289053045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047-D019-4900-B527-F0CFB407A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819A76-1FF0-4C6F-8FDD-09289053045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2BC0047-D019-4900-B527-F0CFB407A3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735888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activity of Russian Chapter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International Desktop Grid Federation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60" y="4150466"/>
            <a:ext cx="8856984" cy="969222"/>
          </a:xfrm>
        </p:spPr>
        <p:txBody>
          <a:bodyPr/>
          <a:lstStyle/>
          <a:p>
            <a:r>
              <a:rPr lang="en-US" dirty="0" err="1"/>
              <a:t>Kurochkin</a:t>
            </a:r>
            <a:r>
              <a:rPr lang="en-US" dirty="0"/>
              <a:t> I., </a:t>
            </a:r>
            <a:r>
              <a:rPr lang="en-US" dirty="0" err="1"/>
              <a:t>Posypkin</a:t>
            </a:r>
            <a:r>
              <a:rPr lang="en-US" dirty="0"/>
              <a:t> M., Andreev A., </a:t>
            </a:r>
            <a:r>
              <a:rPr lang="en-US" dirty="0" err="1"/>
              <a:t>Vatutin</a:t>
            </a:r>
            <a:r>
              <a:rPr lang="en-US" dirty="0"/>
              <a:t> E., </a:t>
            </a:r>
            <a:r>
              <a:rPr lang="en-US" dirty="0" err="1" smtClean="0"/>
              <a:t>Manzuk</a:t>
            </a:r>
            <a:r>
              <a:rPr lang="en-US" dirty="0" smtClean="0"/>
              <a:t> M., </a:t>
            </a:r>
            <a:r>
              <a:rPr lang="en-US" dirty="0" err="1" smtClean="0"/>
              <a:t>Zaikin</a:t>
            </a:r>
            <a:r>
              <a:rPr lang="en-US" dirty="0" smtClean="0"/>
              <a:t> </a:t>
            </a:r>
            <a:r>
              <a:rPr lang="en-US" dirty="0"/>
              <a:t>O., </a:t>
            </a:r>
            <a:r>
              <a:rPr lang="en-US" dirty="0" err="1"/>
              <a:t>Shutov</a:t>
            </a:r>
            <a:r>
              <a:rPr lang="en-US" dirty="0"/>
              <a:t> I., </a:t>
            </a:r>
            <a:r>
              <a:rPr lang="en-US" dirty="0" err="1"/>
              <a:t>Putilina</a:t>
            </a:r>
            <a:r>
              <a:rPr lang="en-US" dirty="0"/>
              <a:t> E.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82665" y="116632"/>
            <a:ext cx="496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+mj-lt"/>
              </a:rPr>
              <a:t>GRID-2016, JINR, </a:t>
            </a:r>
            <a:r>
              <a:rPr lang="en-US" dirty="0" err="1" smtClean="0">
                <a:solidFill>
                  <a:srgbClr val="FFC000"/>
                </a:solidFill>
                <a:latin typeface="+mj-lt"/>
              </a:rPr>
              <a:t>Dubna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, Russia, 4-8 July 2016</a:t>
            </a:r>
            <a:endParaRPr lang="ru-RU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026" name="Picture 2" descr="E:\Docs\CruncherProject-2016\idgf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79" y="5733256"/>
            <a:ext cx="3213745" cy="9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«хвостов»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C5A03-429B-4A61-8E6C-6570912B8CB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312864"/>
              </p:ext>
            </p:extLst>
          </p:nvPr>
        </p:nvGraphicFramePr>
        <p:xfrm>
          <a:off x="539552" y="1609724"/>
          <a:ext cx="8136904" cy="498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00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229600" cy="1143000"/>
          </a:xfrm>
        </p:spPr>
        <p:txBody>
          <a:bodyPr/>
          <a:lstStyle/>
          <a:p>
            <a:r>
              <a:rPr lang="ru-RU" dirty="0" smtClean="0"/>
              <a:t>Кто такие добровольцы</a:t>
            </a:r>
            <a:r>
              <a:rPr lang="ru-RU" dirty="0"/>
              <a:t>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363272" cy="1684784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Доброволец (</a:t>
            </a:r>
            <a:r>
              <a:rPr lang="en-US" dirty="0" smtClean="0"/>
              <a:t>cruncher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предоставляет свои вычислительные ресурсы для расчета научных распределенных проектов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C5A03-429B-4A61-8E6C-6570912B8CB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924944"/>
            <a:ext cx="786956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/>
              <a:t>Почему?</a:t>
            </a:r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23528" y="3861048"/>
            <a:ext cx="8435280" cy="252028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Желание помочь науке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Причастность к научным открытиям (желание разобраться в получаемых результатах)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Спортивный интерес (кто больше наберет баллов)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Общение </a:t>
            </a:r>
          </a:p>
          <a:p>
            <a:pPr marL="109728" indent="0" fontAlgn="auto">
              <a:spcAft>
                <a:spcPts val="0"/>
              </a:spcAft>
              <a:buFont typeface="Georgia"/>
              <a:buNone/>
            </a:pPr>
            <a:endParaRPr lang="ru-RU" dirty="0" smtClean="0"/>
          </a:p>
          <a:p>
            <a:pPr marL="109728" indent="0" fontAlgn="auto">
              <a:spcAft>
                <a:spcPts val="0"/>
              </a:spcAft>
              <a:buFont typeface="Georgia"/>
              <a:buNone/>
            </a:pPr>
            <a:endParaRPr lang="ru-RU" dirty="0" smtClean="0"/>
          </a:p>
          <a:p>
            <a:pPr marL="109728" indent="0" fontAlgn="auto">
              <a:spcAft>
                <a:spcPts val="0"/>
              </a:spcAft>
              <a:buFont typeface="Georgia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4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34400"/>
              </p:ext>
            </p:extLst>
          </p:nvPr>
        </p:nvGraphicFramePr>
        <p:xfrm>
          <a:off x="88734" y="1700808"/>
          <a:ext cx="9019619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476456" cy="1143000"/>
          </a:xfrm>
        </p:spPr>
        <p:txBody>
          <a:bodyPr>
            <a:normAutofit fontScale="90000"/>
          </a:bodyPr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0000"/>
                </a:solidFill>
              </a:rPr>
              <a:t>Причины привлекательности добровольных распределенных вычислений?</a:t>
            </a:r>
          </a:p>
        </p:txBody>
      </p:sp>
    </p:spTree>
    <p:extLst>
      <p:ext uri="{BB962C8B-B14F-4D97-AF65-F5344CB8AC3E}">
        <p14:creationId xmlns:p14="http://schemas.microsoft.com/office/powerpoint/2010/main" val="21603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650946"/>
              </p:ext>
            </p:extLst>
          </p:nvPr>
        </p:nvGraphicFramePr>
        <p:xfrm>
          <a:off x="107504" y="116632"/>
          <a:ext cx="897430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4480440"/>
            <a:ext cx="35283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Национальные форумы по распределенным вычислениям</a:t>
            </a:r>
            <a:endParaRPr lang="ru-RU" sz="2000" dirty="0" smtClean="0"/>
          </a:p>
          <a:p>
            <a:endParaRPr lang="ru-RU" sz="2000" b="1" dirty="0" smtClean="0"/>
          </a:p>
          <a:p>
            <a:r>
              <a:rPr lang="en-US" sz="2000" b="1" dirty="0" smtClean="0"/>
              <a:t>Overclockers.ru</a:t>
            </a:r>
          </a:p>
          <a:p>
            <a:endParaRPr lang="ru-RU" dirty="0" smtClean="0"/>
          </a:p>
          <a:p>
            <a:r>
              <a:rPr lang="ru-RU" dirty="0" smtClean="0"/>
              <a:t>Сайты соревнований:</a:t>
            </a:r>
            <a:endParaRPr lang="en-US" dirty="0" smtClean="0"/>
          </a:p>
          <a:p>
            <a:r>
              <a:rPr lang="en-US" sz="2000" b="1" dirty="0" smtClean="0"/>
              <a:t>formula-boinc.org</a:t>
            </a:r>
            <a:r>
              <a:rPr lang="ru-RU" dirty="0" smtClean="0"/>
              <a:t> и др.</a:t>
            </a:r>
            <a:endParaRPr lang="en-US" sz="20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06651" y="5178817"/>
            <a:ext cx="4680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Сайты статистики: </a:t>
            </a:r>
            <a:r>
              <a:rPr lang="en-US" sz="2000" b="1" dirty="0" smtClean="0"/>
              <a:t>boincstats.com</a:t>
            </a:r>
            <a:r>
              <a:rPr lang="ru-RU" dirty="0" smtClean="0"/>
              <a:t> и др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BOINCsta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93" y="5855925"/>
            <a:ext cx="1612618" cy="74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-DC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28547"/>
            <a:ext cx="18954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23985"/>
            <a:ext cx="1624383" cy="70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49" name="DefaultOcx" r:id="rId2" imgW="1440360" imgH="914400"/>
        </mc:Choice>
        <mc:Fallback>
          <p:control name="DefaultOcx" r:id="rId2" imgW="1440360" imgH="9144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5825" y="2492375"/>
                  <a:ext cx="1439863" cy="914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520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Российские проекты добровольных распределенных вычислений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SAT@home</a:t>
            </a:r>
            <a:endParaRPr lang="en-US" sz="3200" dirty="0" smtClean="0"/>
          </a:p>
          <a:p>
            <a:r>
              <a:rPr lang="en-US" sz="3200" dirty="0" err="1" smtClean="0"/>
              <a:t>Gerasim@home</a:t>
            </a:r>
            <a:endParaRPr lang="en-US" sz="3200" dirty="0" smtClean="0"/>
          </a:p>
          <a:p>
            <a:r>
              <a:rPr lang="en-US" sz="3200" dirty="0" err="1" smtClean="0"/>
              <a:t>Optima@home</a:t>
            </a:r>
            <a:endParaRPr lang="en-US" sz="3200" dirty="0" smtClean="0"/>
          </a:p>
          <a:p>
            <a:r>
              <a:rPr lang="en-US" sz="3200" dirty="0" err="1" smtClean="0"/>
              <a:t>NetMax@home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715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08504" cy="12961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Активность пользователей по странам </a:t>
            </a:r>
            <a:br>
              <a:rPr lang="ru-RU" sz="3200" dirty="0" smtClean="0"/>
            </a:br>
            <a:r>
              <a:rPr lang="ru-RU" sz="3200" dirty="0" smtClean="0"/>
              <a:t>в проекте ДРВ </a:t>
            </a:r>
            <a:r>
              <a:rPr lang="en-US" sz="3200" dirty="0" err="1" smtClean="0"/>
              <a:t>SAT@home</a:t>
            </a:r>
            <a:endParaRPr lang="ru-RU" sz="3200" dirty="0"/>
          </a:p>
        </p:txBody>
      </p:sp>
      <p:pic>
        <p:nvPicPr>
          <p:cNvPr id="1026" name="Picture 2" descr="D:\Docs\ProjectRating-2016\sat activ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898405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с сообществом </a:t>
            </a:r>
            <a:r>
              <a:rPr lang="ru-RU" dirty="0" err="1" smtClean="0"/>
              <a:t>кранчеров</a:t>
            </a:r>
            <a:r>
              <a:rPr lang="ru-RU" dirty="0" smtClean="0"/>
              <a:t> (добровольцев)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ru-RU" dirty="0" smtClean="0"/>
              <a:t>Социологические исследования</a:t>
            </a:r>
          </a:p>
          <a:p>
            <a:r>
              <a:rPr lang="ru-RU" dirty="0" smtClean="0"/>
              <a:t>Поддержка </a:t>
            </a:r>
            <a:r>
              <a:rPr lang="ru-RU" dirty="0" err="1" smtClean="0"/>
              <a:t>краудфандинговых</a:t>
            </a:r>
            <a:r>
              <a:rPr lang="ru-RU" dirty="0" smtClean="0"/>
              <a:t> проектов</a:t>
            </a:r>
          </a:p>
          <a:p>
            <a:r>
              <a:rPr lang="ru-RU" dirty="0"/>
              <a:t>Размещение вычислительных мощностей </a:t>
            </a:r>
          </a:p>
          <a:p>
            <a:r>
              <a:rPr lang="ru-RU" dirty="0" smtClean="0"/>
              <a:t>Тестирование специализированных вычислителей</a:t>
            </a:r>
          </a:p>
          <a:p>
            <a:r>
              <a:rPr lang="ru-RU" dirty="0" smtClean="0"/>
              <a:t>Проведение круглых столов</a:t>
            </a:r>
          </a:p>
          <a:p>
            <a:r>
              <a:rPr lang="ru-RU" dirty="0" smtClean="0"/>
              <a:t>Совместные выступления на научных конференциях</a:t>
            </a:r>
          </a:p>
          <a:p>
            <a:r>
              <a:rPr lang="ru-RU" dirty="0" smtClean="0"/>
              <a:t>Совместная работа над задачами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5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784976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Социологические исследования сообщества добровольцев (</a:t>
            </a:r>
            <a:r>
              <a:rPr lang="ru-RU" dirty="0" err="1" smtClean="0"/>
              <a:t>кранчеров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435280" cy="458569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2014 </a:t>
            </a:r>
            <a:r>
              <a:rPr lang="ru-RU" dirty="0" smtClean="0"/>
              <a:t>Предпочтения </a:t>
            </a:r>
            <a:r>
              <a:rPr lang="ru-RU" dirty="0" err="1" smtClean="0"/>
              <a:t>кранчеров</a:t>
            </a:r>
            <a:r>
              <a:rPr lang="ru-RU" dirty="0" smtClean="0"/>
              <a:t> </a:t>
            </a:r>
          </a:p>
          <a:p>
            <a:pPr marL="109728" indent="0">
              <a:buNone/>
            </a:pPr>
            <a:r>
              <a:rPr lang="ru-RU" dirty="0" smtClean="0"/>
              <a:t>Был определен характеристический портрет среднего </a:t>
            </a:r>
            <a:r>
              <a:rPr lang="ru-RU" dirty="0" err="1" smtClean="0"/>
              <a:t>кранчера</a:t>
            </a:r>
            <a:r>
              <a:rPr lang="ru-RU" dirty="0" smtClean="0"/>
              <a:t>.</a:t>
            </a:r>
          </a:p>
          <a:p>
            <a:pPr marL="109728" indent="0">
              <a:buNone/>
            </a:pPr>
            <a:r>
              <a:rPr lang="ru-RU" dirty="0" smtClean="0"/>
              <a:t>Определены предпочтения и требования </a:t>
            </a:r>
            <a:r>
              <a:rPr lang="ru-RU" dirty="0" err="1" smtClean="0"/>
              <a:t>кранчера</a:t>
            </a:r>
            <a:r>
              <a:rPr lang="ru-RU" dirty="0"/>
              <a:t>:</a:t>
            </a:r>
            <a:endParaRPr lang="ru-RU" dirty="0" smtClean="0"/>
          </a:p>
          <a:p>
            <a:pPr>
              <a:buClr>
                <a:srgbClr val="C00000"/>
              </a:buClr>
            </a:pPr>
            <a:r>
              <a:rPr lang="ru-RU" dirty="0" smtClean="0"/>
              <a:t>Положительные и отрицательные стороны проекта </a:t>
            </a:r>
            <a:r>
              <a:rPr lang="ru-RU" dirty="0"/>
              <a:t>добровольных распределенных </a:t>
            </a:r>
            <a:r>
              <a:rPr lang="ru-RU" dirty="0" smtClean="0"/>
              <a:t>вычислений;</a:t>
            </a:r>
          </a:p>
          <a:p>
            <a:pPr>
              <a:buClr>
                <a:srgbClr val="C00000"/>
              </a:buClr>
            </a:pPr>
            <a:r>
              <a:rPr lang="ru-RU" dirty="0" smtClean="0"/>
              <a:t>Отношение к национальному проекту;</a:t>
            </a:r>
          </a:p>
          <a:p>
            <a:pPr>
              <a:buClr>
                <a:srgbClr val="C00000"/>
              </a:buClr>
            </a:pPr>
            <a:r>
              <a:rPr lang="ru-RU" dirty="0" smtClean="0"/>
              <a:t>Пожелания к организаторам проектов.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2016</a:t>
            </a:r>
            <a:r>
              <a:rPr lang="ru-RU" dirty="0" smtClean="0"/>
              <a:t> Рейтинг проектов добровольных распределенных вычислений на основе ЯК-индекса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6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err="1" smtClean="0"/>
              <a:t>Краудфандинг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Покупка </a:t>
            </a:r>
            <a:r>
              <a:rPr lang="ru-RU" dirty="0" err="1" smtClean="0"/>
              <a:t>кранч</a:t>
            </a:r>
            <a:r>
              <a:rPr lang="ru-RU" dirty="0" smtClean="0"/>
              <a:t>-сервера для команды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4F2C-6CE4-4253-9524-2705B7BD2ADE}" type="slidenum">
              <a:rPr lang="ru-RU" smtClean="0"/>
              <a:t>18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5" t="30455" r="27842" b="16773"/>
          <a:stretch/>
        </p:blipFill>
        <p:spPr bwMode="auto">
          <a:xfrm>
            <a:off x="467544" y="1656183"/>
            <a:ext cx="7416824" cy="491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Размещение вычислительных серверов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4F2C-6CE4-4253-9524-2705B7BD2ADE}" type="slidenum">
              <a:rPr lang="ru-RU" smtClean="0"/>
              <a:t>19</a:t>
            </a:fld>
            <a:endParaRPr lang="ru-RU"/>
          </a:p>
        </p:txBody>
      </p:sp>
      <p:pic>
        <p:nvPicPr>
          <p:cNvPr id="5126" name="Picture 6" descr="http://cs621619.vk.me/v621619737/23c83/EV4gKp_C_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02126"/>
            <a:ext cx="491372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s624229.vk.me/v624229737/1cc8f/rfkEbyq0xr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8"/>
          <a:stretch/>
        </p:blipFill>
        <p:spPr bwMode="auto">
          <a:xfrm>
            <a:off x="107504" y="980728"/>
            <a:ext cx="4632295" cy="574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Международная </a:t>
            </a:r>
            <a:r>
              <a:rPr lang="ru-RU" sz="3200" dirty="0"/>
              <a:t>федерация </a:t>
            </a:r>
            <a:r>
              <a:rPr lang="ru-RU" sz="3200" dirty="0" err="1"/>
              <a:t>грид</a:t>
            </a:r>
            <a:r>
              <a:rPr lang="ru-RU" sz="3200" dirty="0"/>
              <a:t>-систем из персональных компьютеров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928992" cy="496855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Технологии </a:t>
            </a:r>
            <a:r>
              <a:rPr lang="ru-RU" dirty="0" err="1" smtClean="0"/>
              <a:t>грид</a:t>
            </a:r>
            <a:r>
              <a:rPr lang="ru-RU" dirty="0"/>
              <a:t>-</a:t>
            </a:r>
            <a:r>
              <a:rPr lang="ru-RU" dirty="0" smtClean="0"/>
              <a:t>систем </a:t>
            </a:r>
            <a:r>
              <a:rPr lang="ru-RU" dirty="0"/>
              <a:t>из персональных компьютеров (ГСПК) </a:t>
            </a:r>
            <a:r>
              <a:rPr lang="ru-RU" dirty="0">
                <a:solidFill>
                  <a:srgbClr val="C00000"/>
                </a:solidFill>
              </a:rPr>
              <a:t>позволяют использовать простаивающие мощности </a:t>
            </a:r>
            <a:r>
              <a:rPr lang="ru-RU" dirty="0"/>
              <a:t>персональных </a:t>
            </a:r>
            <a:r>
              <a:rPr lang="ru-RU" dirty="0" smtClean="0"/>
              <a:t>компьютеров, серверов </a:t>
            </a:r>
            <a:r>
              <a:rPr lang="ru-RU" dirty="0"/>
              <a:t>для решения трудоемких вычислительных задач. ГСПК может использоваться в пределах одной организации или же объединять ресурсы добровольных участников из одного города, страны или даже всего мира.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Развертывание гетерогенной инфраструктуры</a:t>
            </a:r>
            <a:r>
              <a:rPr lang="ru-RU" dirty="0" smtClean="0"/>
              <a:t> и </a:t>
            </a:r>
            <a:r>
              <a:rPr lang="ru-RU" dirty="0"/>
              <a:t>разработка приложений для них являются непростыми задачами. Именно поэтому была создана Международная федерация </a:t>
            </a:r>
            <a:r>
              <a:rPr lang="ru-RU" dirty="0" err="1"/>
              <a:t>грид</a:t>
            </a:r>
            <a:r>
              <a:rPr lang="ru-RU" dirty="0"/>
              <a:t>-систем из персональных компьютеров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Международная </a:t>
            </a:r>
            <a:r>
              <a:rPr lang="ru-RU" dirty="0"/>
              <a:t>федерация </a:t>
            </a:r>
            <a:r>
              <a:rPr lang="ru-RU" dirty="0" err="1"/>
              <a:t>грид</a:t>
            </a:r>
            <a:r>
              <a:rPr lang="ru-RU" dirty="0"/>
              <a:t>-систем из персональных компьютеров </a:t>
            </a:r>
            <a:r>
              <a:rPr lang="ru-RU" dirty="0" smtClean="0"/>
              <a:t>объединяет </a:t>
            </a:r>
            <a:r>
              <a:rPr lang="ru-RU" dirty="0" smtClean="0"/>
              <a:t>различны</a:t>
            </a:r>
            <a:r>
              <a:rPr lang="ru-RU" dirty="0"/>
              <a:t>е</a:t>
            </a:r>
            <a:r>
              <a:rPr lang="ru-RU" dirty="0" smtClean="0"/>
              <a:t> компании, университеты </a:t>
            </a:r>
            <a:r>
              <a:rPr lang="ru-RU" dirty="0"/>
              <a:t>и </a:t>
            </a:r>
            <a:r>
              <a:rPr lang="ru-RU" dirty="0" smtClean="0"/>
              <a:t>исследовательские институты, а также </a:t>
            </a:r>
            <a:r>
              <a:rPr lang="ru-RU" dirty="0" smtClean="0"/>
              <a:t>людей </a:t>
            </a:r>
            <a:r>
              <a:rPr lang="ru-RU" dirty="0"/>
              <a:t>заинтересованных </a:t>
            </a:r>
            <a:r>
              <a:rPr lang="ru-RU" dirty="0"/>
              <a:t>в использовании </a:t>
            </a:r>
            <a:r>
              <a:rPr lang="ru-RU" dirty="0" smtClean="0"/>
              <a:t>простаивающей вычислительной </a:t>
            </a:r>
            <a:r>
              <a:rPr lang="ru-RU" dirty="0"/>
              <a:t>мощности </a:t>
            </a:r>
            <a:r>
              <a:rPr lang="ru-RU" dirty="0" smtClean="0"/>
              <a:t>и </a:t>
            </a:r>
            <a:r>
              <a:rPr lang="ru-RU" dirty="0"/>
              <a:t>желающих обменяться опытом друг с другом.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3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Тестирование специализированных вычислителей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49424"/>
            <a:ext cx="5688632" cy="4325112"/>
          </a:xfrm>
        </p:spPr>
        <p:txBody>
          <a:bodyPr/>
          <a:lstStyle/>
          <a:p>
            <a:r>
              <a:rPr lang="ru-RU" dirty="0" smtClean="0"/>
              <a:t>Сопроцессоры </a:t>
            </a:r>
            <a:r>
              <a:rPr lang="en-US" dirty="0" smtClean="0"/>
              <a:t>Intel</a:t>
            </a:r>
          </a:p>
          <a:p>
            <a:pPr lvl="1"/>
            <a:r>
              <a:rPr lang="en-US" dirty="0" smtClean="0"/>
              <a:t>Xeon Phi 5110p (Knights Corner)</a:t>
            </a:r>
          </a:p>
          <a:p>
            <a:r>
              <a:rPr lang="ru-RU" dirty="0" smtClean="0"/>
              <a:t>Видеокарты </a:t>
            </a:r>
            <a:r>
              <a:rPr lang="en-US" dirty="0" smtClean="0"/>
              <a:t>AMD Sapphire</a:t>
            </a:r>
          </a:p>
          <a:p>
            <a:pPr lvl="1"/>
            <a:r>
              <a:rPr lang="en-US" dirty="0" smtClean="0"/>
              <a:t>FirePro W8100</a:t>
            </a:r>
          </a:p>
          <a:p>
            <a:pPr lvl="1"/>
            <a:r>
              <a:rPr lang="en-US" dirty="0" smtClean="0"/>
              <a:t>FirePro S9300x2</a:t>
            </a:r>
          </a:p>
          <a:p>
            <a:r>
              <a:rPr lang="ru-RU" dirty="0" smtClean="0"/>
              <a:t>Видеокарты </a:t>
            </a:r>
            <a:r>
              <a:rPr lang="en-US" dirty="0" err="1" smtClean="0"/>
              <a:t>nVidia</a:t>
            </a:r>
            <a:r>
              <a:rPr lang="en-US" dirty="0" smtClean="0"/>
              <a:t> Titan</a:t>
            </a:r>
          </a:p>
          <a:p>
            <a:pPr lvl="1"/>
            <a:r>
              <a:rPr lang="en-US" dirty="0" smtClean="0"/>
              <a:t>Titan GTX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4864"/>
            <a:ext cx="3276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9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r>
              <a:rPr lang="ru-RU" dirty="0"/>
              <a:t>Проектирование </a:t>
            </a:r>
            <a:r>
              <a:rPr lang="en-US" dirty="0" err="1"/>
              <a:t>ShmyaCluster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Цель: минимальная стоимость на единицу производительности с учетом разумной надежности </a:t>
            </a:r>
            <a:r>
              <a:rPr lang="ru-RU" dirty="0"/>
              <a:t>и</a:t>
            </a:r>
            <a:r>
              <a:rPr lang="ru-RU" dirty="0" smtClean="0"/>
              <a:t> низкой стоимости замены компонентов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Конфигурация одного узла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 smtClean="0"/>
              <a:t>Мат.плата</a:t>
            </a:r>
            <a:r>
              <a:rPr lang="ru-RU" dirty="0" smtClean="0"/>
              <a:t> </a:t>
            </a:r>
            <a:r>
              <a:rPr lang="en-US" dirty="0" smtClean="0"/>
              <a:t>Asus P9-H81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Процессор </a:t>
            </a:r>
            <a:r>
              <a:rPr lang="en-US" dirty="0"/>
              <a:t>Intel Core i5 </a:t>
            </a:r>
            <a:r>
              <a:rPr lang="en-US" dirty="0" smtClean="0"/>
              <a:t>4460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Память </a:t>
            </a:r>
            <a:r>
              <a:rPr lang="en-US" dirty="0"/>
              <a:t>HYNIX original DDR3 - 8</a:t>
            </a:r>
            <a:r>
              <a:rPr lang="ru-RU" dirty="0"/>
              <a:t>Гб 1600 -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шт</a:t>
            </a:r>
            <a:r>
              <a:rPr lang="ru-RU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Блок </a:t>
            </a:r>
            <a:r>
              <a:rPr lang="ru-RU" dirty="0"/>
              <a:t>питания </a:t>
            </a:r>
            <a:r>
              <a:rPr lang="en-US" dirty="0"/>
              <a:t>HIPRO </a:t>
            </a:r>
            <a:r>
              <a:rPr lang="en-US" dirty="0" smtClean="0"/>
              <a:t>HPE400W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Кулер </a:t>
            </a:r>
            <a:r>
              <a:rPr lang="en-US" dirty="0"/>
              <a:t>DEEPCOOL ICE EDGE MINI FS V2.0, 80</a:t>
            </a:r>
            <a:r>
              <a:rPr lang="ru-RU" dirty="0" smtClean="0"/>
              <a:t>мм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Флэшка </a:t>
            </a:r>
            <a:r>
              <a:rPr lang="en-US" dirty="0"/>
              <a:t>USB SANDISK Ultra 64</a:t>
            </a:r>
            <a:r>
              <a:rPr lang="ru-RU" dirty="0" smtClean="0"/>
              <a:t>Гб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4F2C-6CE4-4253-9524-2705B7BD2AD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Проектирование </a:t>
            </a:r>
            <a:r>
              <a:rPr lang="en-US" dirty="0" err="1" smtClean="0"/>
              <a:t>ShmyaCluster</a:t>
            </a:r>
            <a:endParaRPr lang="ru-RU" dirty="0"/>
          </a:p>
        </p:txBody>
      </p:sp>
      <p:pic>
        <p:nvPicPr>
          <p:cNvPr id="410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2" y="1268760"/>
            <a:ext cx="351564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4F2C-6CE4-4253-9524-2705B7BD2ADE}" type="slidenum">
              <a:rPr lang="ru-RU" smtClean="0"/>
              <a:t>22</a:t>
            </a:fld>
            <a:endParaRPr lang="ru-RU"/>
          </a:p>
        </p:txBody>
      </p:sp>
      <p:sp>
        <p:nvSpPr>
          <p:cNvPr id="5" name="AutoShape 2" descr="20151026_211220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20151026_211220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20151026_211220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D:\Docs\НСКФ-2015\ShmyaClusterLogo4_50p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20151026_211212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ru-RU" dirty="0" smtClean="0"/>
              <a:t>Образовательная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Популяризация добровольных распределенных вычислений</a:t>
            </a:r>
          </a:p>
          <a:p>
            <a:r>
              <a:rPr lang="ru-RU" dirty="0"/>
              <a:t>Обучение студентов основам распределенных вычислений на платформе </a:t>
            </a:r>
            <a:r>
              <a:rPr lang="en-US" dirty="0"/>
              <a:t>BOINC</a:t>
            </a:r>
            <a:endParaRPr lang="ru-RU" dirty="0"/>
          </a:p>
          <a:p>
            <a:r>
              <a:rPr lang="ru-RU" dirty="0"/>
              <a:t>Работа студентов и аспирантов над действующими проектами 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ru-RU" dirty="0" smtClean="0"/>
              <a:t>Студенты ведущих ВУЗов изучают распределенные вычислительные системы и добровольные распределенные вычисления: </a:t>
            </a:r>
          </a:p>
          <a:p>
            <a:r>
              <a:rPr lang="ru-RU" dirty="0" smtClean="0"/>
              <a:t>МГУ </a:t>
            </a:r>
            <a:r>
              <a:rPr lang="ru-RU" dirty="0" err="1" smtClean="0"/>
              <a:t>им.Ломоносова</a:t>
            </a:r>
            <a:r>
              <a:rPr lang="ru-RU" dirty="0" smtClean="0"/>
              <a:t> (</a:t>
            </a:r>
            <a:r>
              <a:rPr lang="ru-RU" dirty="0" err="1" smtClean="0"/>
              <a:t>г.Москва</a:t>
            </a:r>
            <a:r>
              <a:rPr lang="ru-RU" dirty="0" smtClean="0"/>
              <a:t>)</a:t>
            </a:r>
          </a:p>
          <a:p>
            <a:r>
              <a:rPr lang="ru-RU" dirty="0"/>
              <a:t>МФТИ (</a:t>
            </a:r>
            <a:r>
              <a:rPr lang="ru-RU" dirty="0" err="1"/>
              <a:t>г.Долгопрудный</a:t>
            </a:r>
            <a:r>
              <a:rPr lang="ru-RU" dirty="0"/>
              <a:t>)</a:t>
            </a:r>
          </a:p>
          <a:p>
            <a:r>
              <a:rPr lang="ru-RU" dirty="0" err="1" smtClean="0"/>
              <a:t>МИСиС</a:t>
            </a:r>
            <a:r>
              <a:rPr lang="ru-RU" dirty="0" smtClean="0"/>
              <a:t> (</a:t>
            </a:r>
            <a:r>
              <a:rPr lang="ru-RU" dirty="0" err="1" smtClean="0"/>
              <a:t>г.Москва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ЮЗГУ (</a:t>
            </a:r>
            <a:r>
              <a:rPr lang="ru-RU" dirty="0" err="1" smtClean="0"/>
              <a:t>г.Курск</a:t>
            </a:r>
            <a:r>
              <a:rPr lang="ru-RU" dirty="0" smtClean="0"/>
              <a:t>)</a:t>
            </a:r>
          </a:p>
          <a:p>
            <a:r>
              <a:rPr lang="ru-RU" dirty="0" smtClean="0"/>
              <a:t>ИГУ (</a:t>
            </a:r>
            <a:r>
              <a:rPr lang="ru-RU" dirty="0" err="1" smtClean="0"/>
              <a:t>г.Иркутск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ПетрГУ</a:t>
            </a:r>
            <a:r>
              <a:rPr lang="ru-RU" dirty="0" smtClean="0"/>
              <a:t> (</a:t>
            </a:r>
            <a:r>
              <a:rPr lang="ru-RU" dirty="0" err="1" smtClean="0"/>
              <a:t>г.Петрозаводск</a:t>
            </a:r>
            <a:r>
              <a:rPr lang="ru-RU" dirty="0" smtClean="0"/>
              <a:t>)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548680"/>
            <a:ext cx="9001000" cy="14401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Запуск зонтичного проекта добровольных распределенных вычислений </a:t>
            </a:r>
            <a:endParaRPr lang="ru-RU" sz="3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227931" y="3250298"/>
            <a:ext cx="4896544" cy="3672408"/>
            <a:chOff x="-252536" y="1700808"/>
            <a:chExt cx="4896544" cy="3672408"/>
          </a:xfrm>
        </p:grpSpPr>
        <p:pic>
          <p:nvPicPr>
            <p:cNvPr id="2050" name="Picture 2" descr="http://www.sostav.ru/articles/rus/2007/15.02/news/images/l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6" y="1700808"/>
              <a:ext cx="4896544" cy="3672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13167" y="2348880"/>
              <a:ext cx="22573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  <a:latin typeface="+mj-lt"/>
                </a:rPr>
                <a:t>Optima@home</a:t>
              </a:r>
              <a:endParaRPr lang="ru-RU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050498"/>
            <a:ext cx="7486661" cy="1474846"/>
          </a:xfrm>
        </p:spPr>
        <p:txBody>
          <a:bodyPr>
            <a:normAutofit fontScale="70000" lnSpcReduction="20000"/>
          </a:bodyPr>
          <a:lstStyle/>
          <a:p>
            <a:pPr marL="109728" indent="0">
              <a:buClr>
                <a:srgbClr val="C00000"/>
              </a:buClr>
              <a:buNone/>
            </a:pPr>
            <a:r>
              <a:rPr lang="ru-RU" dirty="0" err="1" smtClean="0"/>
              <a:t>Подпроекты</a:t>
            </a:r>
            <a:r>
              <a:rPr lang="ru-RU" dirty="0" smtClean="0"/>
              <a:t>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Поиск диагональных латинских квадратов (</a:t>
            </a:r>
            <a:r>
              <a:rPr lang="en-US" dirty="0" smtClean="0"/>
              <a:t>GPU</a:t>
            </a:r>
            <a:r>
              <a:rPr lang="ru-RU" dirty="0" smtClean="0"/>
              <a:t>)</a:t>
            </a:r>
            <a:endParaRPr lang="en-US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/>
              <a:t>Поиск диагональных латинских квадратов </a:t>
            </a:r>
            <a:r>
              <a:rPr lang="ru-RU" dirty="0" smtClean="0"/>
              <a:t>(</a:t>
            </a:r>
            <a:r>
              <a:rPr lang="en-US" dirty="0" smtClean="0"/>
              <a:t>CPU</a:t>
            </a:r>
            <a:r>
              <a:rPr lang="ru-RU" dirty="0" smtClean="0"/>
              <a:t>)</a:t>
            </a:r>
            <a:endParaRPr lang="en-US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Моделирование телекоммуникационных сетей (</a:t>
            </a:r>
            <a:r>
              <a:rPr lang="en-US" dirty="0" smtClean="0"/>
              <a:t>CPU</a:t>
            </a:r>
            <a:r>
              <a:rPr lang="ru-RU" dirty="0" smtClean="0"/>
              <a:t>)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1772523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Возможность запускать небольшие эксперименты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Нет необходимости разворачивания нового проекта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Не нужно развивать проект с нуля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Существенная вычислительная мощность на старте эксперимента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11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российские проекты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USPEX@home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(Поиск новых материалов)</a:t>
            </a:r>
          </a:p>
          <a:p>
            <a:endParaRPr lang="en-US" dirty="0" smtClean="0"/>
          </a:p>
          <a:p>
            <a:r>
              <a:rPr lang="en-US" dirty="0" err="1" smtClean="0"/>
              <a:t>Acoustic@home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(Исследование дна Японского моря)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/>
          <a:lstStyle/>
          <a:p>
            <a:r>
              <a:rPr lang="ru-RU" dirty="0" smtClean="0"/>
              <a:t>Гражданская наука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873728"/>
          </a:xfrm>
        </p:spPr>
        <p:txBody>
          <a:bodyPr/>
          <a:lstStyle/>
          <a:p>
            <a:pPr marL="109728" indent="0">
              <a:buNone/>
            </a:pPr>
            <a:r>
              <a:rPr lang="ru-RU" dirty="0"/>
              <a:t>По результатам взаимодействия нескольких научных групп и сообщества российских </a:t>
            </a:r>
            <a:r>
              <a:rPr lang="ru-RU" dirty="0" err="1"/>
              <a:t>кранчеров</a:t>
            </a:r>
            <a:r>
              <a:rPr lang="ru-RU" dirty="0"/>
              <a:t> можно сказать, что сформировалась группа </a:t>
            </a:r>
            <a:r>
              <a:rPr lang="ru-RU" dirty="0" err="1"/>
              <a:t>кранчеров</a:t>
            </a:r>
            <a:r>
              <a:rPr lang="ru-RU" dirty="0"/>
              <a:t>, которая, на высоком уровне помогает научному сообществу в ряде исследований</a:t>
            </a:r>
            <a:r>
              <a:rPr lang="ru-RU" dirty="0" smtClean="0"/>
              <a:t>. Что подтверждается рядом научных публикаций. </a:t>
            </a:r>
          </a:p>
          <a:p>
            <a:pPr marL="109728" indent="0">
              <a:buNone/>
            </a:pPr>
            <a:r>
              <a:rPr lang="ru-RU" dirty="0" smtClean="0"/>
              <a:t>Такое </a:t>
            </a:r>
            <a:r>
              <a:rPr lang="ru-RU" dirty="0"/>
              <a:t>явление можно назвать термином «гражданская наука</a:t>
            </a:r>
            <a:r>
              <a:rPr lang="ru-RU" dirty="0" smtClean="0"/>
              <a:t>».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0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начисления баллов </a:t>
            </a:r>
            <a:br>
              <a:rPr lang="ru-RU" dirty="0" smtClean="0"/>
            </a:br>
            <a:r>
              <a:rPr lang="ru-RU" dirty="0" smtClean="0"/>
              <a:t>за выполненные задания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155262"/>
              </p:ext>
            </p:extLst>
          </p:nvPr>
        </p:nvGraphicFramePr>
        <p:xfrm>
          <a:off x="467544" y="1641512"/>
          <a:ext cx="8127023" cy="52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049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новой системы начисления баллов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𝐶𝑆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𝑘</m:t>
                      </m:r>
                      <m:r>
                        <a:rPr lang="en-US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𝑊𝑈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𝑐𝑜𝑚𝑝𝑢𝑡𝑎𝑡𝑖𝑜𝑛𝑎𝑙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𝑐𝑜𝑚𝑝𝑙𝑒𝑥𝑖𝑡𝑦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𝑄𝑅𝐵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𝑄𝑅𝐵</m:t>
                      </m:r>
                      <m:r>
                        <a:rPr lang="en-US" b="0" i="1" smtClean="0">
                          <a:latin typeface="Cambria Math"/>
                        </a:rPr>
                        <m:t>=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75%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i="1">
                              <a:latin typeface="Cambria Math"/>
                            </a:rPr>
                            <m:t>𝑖𝑓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𝑟𝑒𝑡𝑢𝑟𝑛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𝑖𝑛</m:t>
                          </m:r>
                          <m:r>
                            <a:rPr lang="en-US" i="1">
                              <a:latin typeface="Cambria Math"/>
                            </a:rPr>
                            <m:t> 24 </m:t>
                          </m:r>
                          <m:r>
                            <a:rPr lang="en-US" i="1">
                              <a:latin typeface="Cambria Math"/>
                            </a:rPr>
                            <m:t>h𝑜𝑢𝑟𝑠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ru-RU" dirty="0" smtClean="0"/>
                  <a:t>Простота</a:t>
                </a:r>
              </a:p>
              <a:p>
                <a:r>
                  <a:rPr lang="ru-RU" dirty="0" smtClean="0"/>
                  <a:t>Корректно работает с </a:t>
                </a:r>
                <a:r>
                  <a:rPr lang="en-US" dirty="0" smtClean="0"/>
                  <a:t>WU </a:t>
                </a:r>
                <a:r>
                  <a:rPr lang="ru-RU" dirty="0" smtClean="0"/>
                  <a:t>различной вычислительной сложности</a:t>
                </a:r>
              </a:p>
              <a:p>
                <a:r>
                  <a:rPr lang="ru-RU" dirty="0" smtClean="0"/>
                  <a:t>Бонус за быстрый возврат результатов (</a:t>
                </a:r>
                <a:r>
                  <a:rPr lang="en-US" dirty="0" smtClean="0"/>
                  <a:t>QRB</a:t>
                </a:r>
                <a:r>
                  <a:rPr lang="ru-RU" dirty="0" smtClean="0"/>
                  <a:t>)</a:t>
                </a:r>
                <a:endParaRPr lang="en-US" dirty="0" smtClean="0"/>
              </a:p>
              <a:p>
                <a:r>
                  <a:rPr lang="ru-RU" dirty="0" smtClean="0"/>
                  <a:t>Возможность реализации </a:t>
                </a:r>
                <a:r>
                  <a:rPr lang="ru-RU" dirty="0" err="1" smtClean="0"/>
                  <a:t>конвеерной</a:t>
                </a:r>
                <a:r>
                  <a:rPr lang="ru-RU" dirty="0" smtClean="0"/>
                  <a:t> обработки больших заданий</a:t>
                </a:r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4F2C-6CE4-4253-9524-2705B7BD2AD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90" y="476672"/>
            <a:ext cx="9116009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Внедрение новой системы начисления баллов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облаке дата-центра ИППИ РАН развернуто несколько тестовых проектов на базе инфраструктуры </a:t>
            </a:r>
            <a:r>
              <a:rPr lang="en-US" dirty="0" smtClean="0"/>
              <a:t>BOINC</a:t>
            </a:r>
            <a:endParaRPr lang="ru-RU" dirty="0" smtClean="0"/>
          </a:p>
          <a:p>
            <a:r>
              <a:rPr lang="ru-RU" dirty="0" smtClean="0"/>
              <a:t>Модифицированная система начисления баллов внедрена в</a:t>
            </a:r>
            <a:r>
              <a:rPr lang="en-US" dirty="0" smtClean="0"/>
              <a:t> </a:t>
            </a:r>
            <a:r>
              <a:rPr lang="ru-RU" dirty="0" smtClean="0"/>
              <a:t>исходный код </a:t>
            </a:r>
            <a:r>
              <a:rPr lang="en-US" dirty="0" smtClean="0"/>
              <a:t>BOINC</a:t>
            </a:r>
            <a:r>
              <a:rPr lang="ru-RU" dirty="0" smtClean="0"/>
              <a:t>-сервера</a:t>
            </a:r>
            <a:endParaRPr lang="en-US" dirty="0" smtClean="0"/>
          </a:p>
          <a:p>
            <a:r>
              <a:rPr lang="ru-RU" dirty="0" smtClean="0"/>
              <a:t>Проведено два этапа тестирования:</a:t>
            </a:r>
          </a:p>
          <a:p>
            <a:pPr lvl="1"/>
            <a:r>
              <a:rPr lang="ru-RU" dirty="0" smtClean="0"/>
              <a:t>На базе закрытого проекта</a:t>
            </a:r>
          </a:p>
          <a:p>
            <a:pPr lvl="1"/>
            <a:r>
              <a:rPr lang="ru-RU" dirty="0" smtClean="0"/>
              <a:t>На открытом  проекте </a:t>
            </a:r>
            <a:r>
              <a:rPr lang="en-US" dirty="0" smtClean="0"/>
              <a:t>www.parlea.ru/prlprj</a:t>
            </a:r>
            <a:endParaRPr lang="ru-RU" dirty="0" smtClean="0"/>
          </a:p>
          <a:p>
            <a:r>
              <a:rPr lang="ru-RU" dirty="0" smtClean="0"/>
              <a:t>Модифицированное ПО установлено и успешно функционирует в проекте </a:t>
            </a:r>
            <a:r>
              <a:rPr lang="en-US" dirty="0" err="1" smtClean="0"/>
              <a:t>NetMax@home</a:t>
            </a:r>
            <a:endParaRPr lang="ru-RU" dirty="0" smtClean="0"/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6121400" cy="171420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Платформа </a:t>
            </a:r>
            <a:r>
              <a:rPr lang="en-US" sz="3600" dirty="0" smtClean="0"/>
              <a:t>BOINC</a:t>
            </a:r>
            <a:endParaRPr lang="ru-RU" sz="3600" dirty="0" smtClean="0"/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7763" y="908050"/>
            <a:ext cx="2744787" cy="11445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263775"/>
            <a:ext cx="9144000" cy="396081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BOINC</a:t>
            </a:r>
            <a:r>
              <a:rPr lang="en-US" dirty="0" smtClean="0">
                <a:solidFill>
                  <a:schemeClr val="accent2"/>
                </a:solidFill>
              </a:rPr>
              <a:t> – Berkeley Open Infrastructure for Network Computing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Платформа для организации добровольных распределенных вычислений: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dirty="0" smtClean="0"/>
              <a:t>состоит из серверной и клиентской части;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dirty="0" smtClean="0"/>
              <a:t>дает возможность задействовать вычислительные мощности персональных компьютеров(ПК);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dirty="0" err="1" smtClean="0"/>
              <a:t>Кросплатформенная</a:t>
            </a:r>
            <a:r>
              <a:rPr lang="ru-RU" dirty="0" smtClean="0"/>
              <a:t> клиентская часть;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dirty="0" smtClean="0"/>
              <a:t>Гибкая настройка клиентской части для эффективного использования ресурсов ПК.</a:t>
            </a:r>
          </a:p>
          <a:p>
            <a:pPr marL="274320" indent="-274320" fontAlgn="auto">
              <a:spcAft>
                <a:spcPts val="0"/>
              </a:spcAft>
              <a:buClr>
                <a:schemeClr val="tx2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A07652-966F-45AF-9501-1661BC4750A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856984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Система назначения виртуальных призов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Подходы к назначению призов</a:t>
            </a:r>
          </a:p>
          <a:p>
            <a:r>
              <a:rPr lang="ru-RU" dirty="0" smtClean="0"/>
              <a:t>За общую сумму баллов</a:t>
            </a:r>
          </a:p>
          <a:p>
            <a:r>
              <a:rPr lang="ru-RU" dirty="0" smtClean="0"/>
              <a:t>За сумму баллов за единицу времени</a:t>
            </a:r>
          </a:p>
          <a:p>
            <a:r>
              <a:rPr lang="ru-RU" dirty="0" smtClean="0"/>
              <a:t>За участие в соревнованиях</a:t>
            </a:r>
            <a:endParaRPr lang="en-US" dirty="0" smtClean="0"/>
          </a:p>
          <a:p>
            <a:r>
              <a:rPr lang="ru-RU" dirty="0" smtClean="0"/>
              <a:t>За найденный результат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во всех модификациях </a:t>
            </a:r>
            <a:r>
              <a:rPr lang="en-US" dirty="0" smtClean="0"/>
              <a:t>BOINC</a:t>
            </a:r>
            <a:r>
              <a:rPr lang="ru-RU" dirty="0" smtClean="0"/>
              <a:t> есть поддержка виртуальных призов (</a:t>
            </a:r>
            <a:r>
              <a:rPr lang="en-US" dirty="0" smtClean="0"/>
              <a:t>badges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4F2C-6CE4-4253-9524-2705B7BD2AD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664" y="454360"/>
            <a:ext cx="8507288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Варианты изображения виртуальных призов 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4F2C-6CE4-4253-9524-2705B7BD2ADE}" type="slidenum">
              <a:rPr lang="ru-RU" smtClean="0"/>
              <a:t>31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17263" r="48053" b="56351"/>
          <a:stretch/>
        </p:blipFill>
        <p:spPr bwMode="auto">
          <a:xfrm>
            <a:off x="106616" y="1597360"/>
            <a:ext cx="9037384" cy="355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1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4995"/>
            <a:ext cx="8856984" cy="706090"/>
          </a:xfrm>
        </p:spPr>
        <p:txBody>
          <a:bodyPr>
            <a:noAutofit/>
          </a:bodyPr>
          <a:lstStyle/>
          <a:p>
            <a:r>
              <a:rPr lang="ru-RU" sz="3200" dirty="0"/>
              <a:t>Варианты изображения виртуальных призов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4F2C-6CE4-4253-9524-2705B7BD2ADE}" type="slidenum">
              <a:rPr lang="ru-RU" smtClean="0"/>
              <a:t>32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8280" r="39842" b="4421"/>
          <a:stretch/>
        </p:blipFill>
        <p:spPr bwMode="auto">
          <a:xfrm>
            <a:off x="-108520" y="765452"/>
            <a:ext cx="2762451" cy="598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4" t="11429" r="39209" b="4354"/>
          <a:stretch/>
        </p:blipFill>
        <p:spPr bwMode="auto">
          <a:xfrm>
            <a:off x="2483768" y="898062"/>
            <a:ext cx="2724538" cy="577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14149" r="30255" b="8708"/>
          <a:stretch/>
        </p:blipFill>
        <p:spPr bwMode="auto">
          <a:xfrm>
            <a:off x="5208306" y="1113680"/>
            <a:ext cx="5094514" cy="529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2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41438"/>
            <a:ext cx="82804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DF395-A3D6-4246-8EF6-A48C8B6EDCE7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0" y="2997200"/>
            <a:ext cx="9144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/>
              <a:t>Centre for distributed computing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Institute for information transmission problems </a:t>
            </a:r>
            <a:br>
              <a:rPr lang="en-US" sz="2800" dirty="0" smtClean="0"/>
            </a:br>
            <a:r>
              <a:rPr lang="en-US" sz="2800" dirty="0" smtClean="0"/>
              <a:t>of </a:t>
            </a:r>
            <a:r>
              <a:rPr lang="en-US" sz="2800" dirty="0"/>
              <a:t>Russian Academy of Sciences</a:t>
            </a:r>
            <a:endParaRPr lang="ru-RU" sz="25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lang="ru-RU" sz="3000" b="1" dirty="0" smtClean="0">
                <a:latin typeface="+mj-lt"/>
              </a:rPr>
              <a:t>	</a:t>
            </a:r>
            <a:r>
              <a:rPr lang="en-US" sz="3000" b="1" dirty="0" smtClean="0">
                <a:latin typeface="+mj-lt"/>
              </a:rPr>
              <a:t>web:</a:t>
            </a:r>
            <a:r>
              <a:rPr lang="ru-RU" sz="3000" b="1" dirty="0" smtClean="0">
                <a:latin typeface="+mj-lt"/>
              </a:rPr>
              <a:t>		</a:t>
            </a:r>
            <a:r>
              <a:rPr lang="en-US" sz="3000" b="1" dirty="0" smtClean="0">
                <a:solidFill>
                  <a:srgbClr val="C00000"/>
                </a:solidFill>
                <a:latin typeface="+mj-lt"/>
              </a:rPr>
              <a:t>desktopgrid.ru</a:t>
            </a:r>
          </a:p>
          <a:p>
            <a:pPr>
              <a:spcBef>
                <a:spcPct val="50000"/>
              </a:spcBef>
              <a:defRPr/>
            </a:pPr>
            <a:r>
              <a:rPr lang="ru-RU" sz="3000" b="1" dirty="0">
                <a:latin typeface="+mj-lt"/>
              </a:rPr>
              <a:t>	</a:t>
            </a:r>
            <a:r>
              <a:rPr lang="en-US" sz="3000" b="1" dirty="0" smtClean="0">
                <a:latin typeface="+mj-lt"/>
              </a:rPr>
              <a:t>e-mail</a:t>
            </a:r>
            <a:r>
              <a:rPr lang="en-US" sz="3000" b="1" dirty="0">
                <a:latin typeface="+mj-lt"/>
              </a:rPr>
              <a:t>: 	</a:t>
            </a:r>
            <a:r>
              <a:rPr lang="en-US" sz="3000" b="1" dirty="0" smtClean="0">
                <a:solidFill>
                  <a:srgbClr val="C00000"/>
                </a:solidFill>
                <a:latin typeface="+mj-lt"/>
              </a:rPr>
              <a:t>kurochkin@iitp.ru </a:t>
            </a:r>
            <a:endParaRPr lang="ru-RU" sz="3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46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620688"/>
            <a:ext cx="8928992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Добровольные распределенные вычисления (ДРВ) на платформе </a:t>
            </a:r>
            <a:r>
              <a:rPr lang="en-US" sz="3200" dirty="0" smtClean="0"/>
              <a:t>BOINC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/>
          <a:lstStyle/>
          <a:p>
            <a:r>
              <a:rPr lang="en-US" dirty="0" smtClean="0"/>
              <a:t>3.8 </a:t>
            </a:r>
            <a:r>
              <a:rPr lang="ru-RU" dirty="0" smtClean="0"/>
              <a:t>миллиона участников</a:t>
            </a:r>
          </a:p>
          <a:p>
            <a:r>
              <a:rPr lang="ru-RU" dirty="0" smtClean="0"/>
              <a:t>14 миллионов компьютеров</a:t>
            </a:r>
          </a:p>
          <a:p>
            <a:r>
              <a:rPr lang="ru-RU" dirty="0" smtClean="0"/>
              <a:t>Около 80 проектов добровольных распределенных вычислений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39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Схема подключения пользователей к проекту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C5A03-429B-4A61-8E6C-6570912B8CB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7" y="1052736"/>
            <a:ext cx="767715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данными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C5A03-429B-4A61-8E6C-6570912B8CB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844824"/>
            <a:ext cx="85153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6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Выдача заданий пользователям проекта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C5A03-429B-4A61-8E6C-6570912B8CB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344816" cy="560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7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результатов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C5A03-429B-4A61-8E6C-6570912B8CB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9111"/>
            <a:ext cx="7848872" cy="55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0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07288" cy="1877144"/>
          </a:xfrm>
        </p:spPr>
        <p:txBody>
          <a:bodyPr/>
          <a:lstStyle/>
          <a:p>
            <a:r>
              <a:rPr lang="ru-RU" dirty="0" smtClean="0"/>
              <a:t>Особенности организации экспериментов в проекте ДРВ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686800" cy="438943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Необходимость взаимодействия с добровольцами</a:t>
            </a:r>
          </a:p>
          <a:p>
            <a:r>
              <a:rPr lang="ru-RU" dirty="0" smtClean="0"/>
              <a:t>Общение на форуме</a:t>
            </a:r>
          </a:p>
          <a:p>
            <a:r>
              <a:rPr lang="ru-RU" dirty="0" smtClean="0"/>
              <a:t>Научно-популярное объяснение задач проекта</a:t>
            </a:r>
          </a:p>
          <a:p>
            <a:r>
              <a:rPr lang="ru-RU" dirty="0" smtClean="0"/>
              <a:t>Своевременное обновление информации на сайте проекта</a:t>
            </a:r>
          </a:p>
          <a:p>
            <a:r>
              <a:rPr lang="ru-RU" dirty="0" smtClean="0"/>
              <a:t>Обеспечение достаточного количества заданий для постоянной работы проекта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Большой </a:t>
            </a:r>
            <a:r>
              <a:rPr lang="ru-RU" dirty="0" smtClean="0"/>
              <a:t>объем </a:t>
            </a:r>
            <a:r>
              <a:rPr lang="ru-RU" dirty="0" smtClean="0"/>
              <a:t>результатов и входных данных</a:t>
            </a:r>
            <a:endParaRPr lang="ru-RU" dirty="0" smtClean="0"/>
          </a:p>
          <a:p>
            <a:r>
              <a:rPr lang="ru-RU" dirty="0" smtClean="0"/>
              <a:t>Необходимость </a:t>
            </a:r>
            <a:r>
              <a:rPr lang="ru-RU" dirty="0" smtClean="0"/>
              <a:t>обработки полной серии результатов</a:t>
            </a:r>
          </a:p>
          <a:p>
            <a:r>
              <a:rPr lang="ru-RU" dirty="0" smtClean="0"/>
              <a:t>Минимизация вероятности ошибочного расчета подзадачи</a:t>
            </a:r>
          </a:p>
          <a:p>
            <a:r>
              <a:rPr lang="ru-RU" dirty="0" smtClean="0"/>
              <a:t>Недопустимость долгого «счета хвостов»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7CBCA-3EFD-42FF-AA77-C4E0A2A312A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213</TotalTime>
  <Words>880</Words>
  <Application>Microsoft Office PowerPoint</Application>
  <PresentationFormat>Экран (4:3)</PresentationFormat>
  <Paragraphs>174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Городская</vt:lpstr>
      <vt:lpstr>The activity of Russian Chapter  of International Desktop Grid Federation</vt:lpstr>
      <vt:lpstr>Международная федерация грид-систем из персональных компьютеров</vt:lpstr>
      <vt:lpstr>Платформа BOINC</vt:lpstr>
      <vt:lpstr>Добровольные распределенные вычисления (ДРВ) на платформе BOINC</vt:lpstr>
      <vt:lpstr>Схема подключения пользователей к проекту</vt:lpstr>
      <vt:lpstr>Обмен данными</vt:lpstr>
      <vt:lpstr>Выдача заданий пользователям проекта</vt:lpstr>
      <vt:lpstr>Получение результатов</vt:lpstr>
      <vt:lpstr>Особенности организации экспериментов в проекте ДРВ</vt:lpstr>
      <vt:lpstr>Образование «хвостов»</vt:lpstr>
      <vt:lpstr>Кто такие добровольцы?</vt:lpstr>
      <vt:lpstr>Причины привлекательности добровольных распределенных вычислений?</vt:lpstr>
      <vt:lpstr>Презентация PowerPoint</vt:lpstr>
      <vt:lpstr>Российские проекты добровольных распределенных вычислений</vt:lpstr>
      <vt:lpstr>Активность пользователей по странам  в проекте ДРВ SAT@home</vt:lpstr>
      <vt:lpstr>Взаимодействие с сообществом кранчеров (добровольцев)</vt:lpstr>
      <vt:lpstr>Социологические исследования сообщества добровольцев (кранчеров)</vt:lpstr>
      <vt:lpstr>Краудфандинг</vt:lpstr>
      <vt:lpstr>Размещение вычислительных серверов</vt:lpstr>
      <vt:lpstr>Тестирование специализированных вычислителей</vt:lpstr>
      <vt:lpstr>Проектирование ShmyaCluster</vt:lpstr>
      <vt:lpstr>Проектирование ShmyaCluster</vt:lpstr>
      <vt:lpstr>Образовательная деятельность</vt:lpstr>
      <vt:lpstr>Запуск зонтичного проекта добровольных распределенных вычислений </vt:lpstr>
      <vt:lpstr>Новые российские проекты </vt:lpstr>
      <vt:lpstr>Гражданская наука</vt:lpstr>
      <vt:lpstr>Система начисления баллов  за выполненные задания</vt:lpstr>
      <vt:lpstr>Преимущества новой системы начисления баллов</vt:lpstr>
      <vt:lpstr>Внедрение новой системы начисления баллов</vt:lpstr>
      <vt:lpstr>Система назначения виртуальных призов</vt:lpstr>
      <vt:lpstr>Варианты изображения виртуальных призов </vt:lpstr>
      <vt:lpstr>Варианты изображения виртуальных призов </vt:lpstr>
      <vt:lpstr>Спасибо за внимание</vt:lpstr>
    </vt:vector>
  </TitlesOfParts>
  <Company>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i</cp:lastModifiedBy>
  <cp:revision>30</cp:revision>
  <dcterms:created xsi:type="dcterms:W3CDTF">2016-07-04T12:59:02Z</dcterms:created>
  <dcterms:modified xsi:type="dcterms:W3CDTF">2016-07-05T07:26:09Z</dcterms:modified>
</cp:coreProperties>
</file>