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514" r:id="rId3"/>
    <p:sldId id="480" r:id="rId4"/>
    <p:sldId id="515" r:id="rId5"/>
    <p:sldId id="516" r:id="rId6"/>
    <p:sldId id="510" r:id="rId7"/>
    <p:sldId id="507" r:id="rId8"/>
    <p:sldId id="520" r:id="rId9"/>
    <p:sldId id="496" r:id="rId10"/>
    <p:sldId id="517" r:id="rId11"/>
    <p:sldId id="518" r:id="rId12"/>
    <p:sldId id="503" r:id="rId13"/>
    <p:sldId id="519" r:id="rId14"/>
    <p:sldId id="482" r:id="rId15"/>
  </p:sldIdLst>
  <p:sldSz cx="9144000" cy="6858000" type="screen4x3"/>
  <p:notesSz cx="7099300" cy="10234613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Cyr" charset="-52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Cyr" charset="-52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Cyr" charset="-52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Cyr" charset="-52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Cyr" charset="-52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Cyr" charset="-52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Cyr" charset="-52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Cyr" charset="-52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Cyr" charset="-5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FF"/>
    <a:srgbClr val="3399FF"/>
    <a:srgbClr val="F72F07"/>
    <a:srgbClr val="CC0099"/>
    <a:srgbClr val="FF00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/>
    <p:restoredTop sz="50000"/>
  </p:normalViewPr>
  <p:slideViewPr>
    <p:cSldViewPr snapToGrid="0">
      <p:cViewPr>
        <p:scale>
          <a:sx n="90" d="100"/>
          <a:sy n="90" d="100"/>
        </p:scale>
        <p:origin x="1248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Лист1!$A$1:$C$1</c:f>
              <c:numCache>
                <c:formatCode>General</c:formatCode>
                <c:ptCount val="3"/>
                <c:pt idx="0">
                  <c:v>30.0</c:v>
                </c:pt>
                <c:pt idx="1">
                  <c:v>60.0</c:v>
                </c:pt>
                <c:pt idx="2">
                  <c:v>10.0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58D3C718-0E0C-4C5C-B434-01DDF82E21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36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EC90EBDB-4465-4C5B-ADE2-2C5B645B5F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00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224F3-3CF5-4454-BE1D-A9E6710CB38F}" type="slidenum">
              <a:rPr lang="ru-RU"/>
              <a:pPr/>
              <a:t>1</a:t>
            </a:fld>
            <a:endParaRPr lang="ru-RU">
              <a:latin typeface="Arial Cyr" charset="-52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3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6E324-7754-462C-AD28-7CE5FAFC3ED1}" type="slidenum">
              <a:rPr lang="ru-RU"/>
              <a:pPr/>
              <a:t>3</a:t>
            </a:fld>
            <a:endParaRPr lang="ru-RU">
              <a:latin typeface="Arial Cyr" charset="-52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90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6E324-7754-462C-AD28-7CE5FAFC3ED1}" type="slidenum">
              <a:rPr lang="ru-RU"/>
              <a:pPr/>
              <a:t>9</a:t>
            </a:fld>
            <a:endParaRPr lang="ru-RU">
              <a:latin typeface="Arial Cyr" charset="-52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8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EBDB-4465-4C5B-ADE2-2C5B645B5F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0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BE871-9893-4441-882B-4DC276121E22}" type="slidenum">
              <a:rPr lang="ru-RU"/>
              <a:pPr/>
              <a:t>14</a:t>
            </a:fld>
            <a:endParaRPr lang="ru-RU">
              <a:latin typeface="Arial Cyr" charset="-52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67E6-EEFD-4E70-B90B-28377EC92AEF}" type="datetime1">
              <a:rPr lang="en-US" smtClean="0"/>
              <a:pPr/>
              <a:t>7/7/16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ru-RU" smtClean="0"/>
              <a:t>МИФИ, 19 февраля 2008</a:t>
            </a:r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DB3E-C7AF-465A-94DF-D9F9525CAAC8}" type="datetime1">
              <a:rPr lang="en-US" smtClean="0"/>
              <a:pPr/>
              <a:t>7/7/16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72D5-6F67-4397-A33C-EF6ED5E288B7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1F7B-BDF5-44E6-AC84-C9FDE197368F}" type="datetime1">
              <a:rPr lang="en-US" smtClean="0"/>
              <a:pPr/>
              <a:t>7/7/16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DD0F-D2CD-4B57-AC34-1A1EED200651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EAD-2055-47C6-93FE-80DF6A6C4EFF}" type="datetime1">
              <a:rPr lang="en-US" smtClean="0"/>
              <a:pPr/>
              <a:t>7/7/16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3B41-9CB2-4313-B51E-CDA7F3211BC7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B136-AA31-4B45-A83E-4FD224809D78}" type="datetime1">
              <a:rPr lang="en-US" smtClean="0"/>
              <a:pPr/>
              <a:t>7/7/16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D9F8-7B29-4512-ABF3-F54498D10D8B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E2E-CBA5-4A92-857C-378F7EB39154}" type="datetime1">
              <a:rPr lang="en-US" smtClean="0"/>
              <a:pPr/>
              <a:t>7/7/16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07D4-C4CF-4E10-9079-6F51A81B52DE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D12E-067B-4155-97A1-80BA1278E39D}" type="datetime1">
              <a:rPr lang="en-US" smtClean="0"/>
              <a:pPr/>
              <a:t>7/7/16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2931-D81E-4B4A-A8DC-83F22E9903BC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24BE-6131-4976-A74D-5113B6248B49}" type="datetime1">
              <a:rPr lang="en-US" smtClean="0"/>
              <a:pPr/>
              <a:t>7/7/16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B762-E024-4CDC-93B4-5E508AE05B5C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510E-789E-413C-9744-39BBFC0A7113}" type="datetime1">
              <a:rPr lang="en-US" smtClean="0"/>
              <a:pPr/>
              <a:t>7/7/16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591E-6127-404B-BD7C-91D5768D8A80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728C-7AB4-43F5-8122-08DD55366E7E}" type="datetime1">
              <a:rPr lang="en-US" smtClean="0"/>
              <a:pPr/>
              <a:t>7/7/16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88B5-71FC-47FD-9F4A-9846CCD6131D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F4C1-9161-4BC2-A03F-B712AB344BDC}" type="datetime1">
              <a:rPr lang="en-US" smtClean="0"/>
              <a:pPr/>
              <a:t>7/7/16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6B6770-72A4-42FA-8E4F-7EE376714C3D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4E2093-5E84-4FC0-A5D3-F1DBF66B7240}" type="datetime1">
              <a:rPr lang="en-US" smtClean="0"/>
              <a:pPr/>
              <a:t>7/7/16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52EDAD-A73F-4FE7-A912-F1F40C3ADF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zgrid.net/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5638" y="1162051"/>
            <a:ext cx="6958012" cy="2084388"/>
          </a:xfrm>
          <a:noFill/>
          <a:ln/>
        </p:spPr>
        <p:txBody>
          <a:bodyPr>
            <a:noAutofit/>
          </a:bodyPr>
          <a:lstStyle/>
          <a:p>
            <a:r>
              <a:rPr lang="ru-RU" sz="3200" dirty="0"/>
              <a:t>Инфраструктура и основные задачи дата-центра института Физики НАН Азербайджана.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7225" y="3519488"/>
            <a:ext cx="6823075" cy="2571750"/>
          </a:xfrm>
          <a:noFill/>
          <a:ln/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ru-RU" sz="3200" i="1" dirty="0" err="1" smtClean="0"/>
              <a:t>Бондяков</a:t>
            </a:r>
            <a:r>
              <a:rPr lang="ru-RU" sz="3200" i="1" dirty="0" smtClean="0"/>
              <a:t> А.С.</a:t>
            </a:r>
            <a:endParaRPr lang="en-US" sz="3200" i="1" dirty="0" smtClean="0"/>
          </a:p>
          <a:p>
            <a:pPr algn="l">
              <a:spcBef>
                <a:spcPct val="0"/>
              </a:spcBef>
            </a:pPr>
            <a:endParaRPr lang="ru-RU" sz="3200" i="1" dirty="0"/>
          </a:p>
          <a:p>
            <a:pPr algn="l">
              <a:spcBef>
                <a:spcPct val="0"/>
              </a:spcBef>
            </a:pPr>
            <a:r>
              <a:rPr lang="ru-RU" sz="2000" i="1" dirty="0" smtClean="0"/>
              <a:t>Институт Физики НАН Азербайджана</a:t>
            </a:r>
            <a:endParaRPr lang="en-US" sz="2000" i="1" dirty="0" smtClean="0"/>
          </a:p>
          <a:p>
            <a:pPr algn="l">
              <a:spcBef>
                <a:spcPct val="0"/>
              </a:spcBef>
            </a:pPr>
            <a:endParaRPr lang="en-US" sz="2000" i="1" dirty="0" smtClean="0"/>
          </a:p>
          <a:p>
            <a:pPr algn="l">
              <a:spcBef>
                <a:spcPct val="0"/>
              </a:spcBef>
            </a:pPr>
            <a:r>
              <a:rPr lang="ru-RU" sz="2000" i="1" dirty="0" smtClean="0"/>
              <a:t>ОИЯИ, Дубна</a:t>
            </a:r>
            <a:endParaRPr lang="ru-RU" sz="2000" i="1" dirty="0">
              <a:latin typeface="Arial Cyr" charset="-5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2186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Дата центр Института информационных </a:t>
            </a:r>
            <a:r>
              <a:rPr lang="ru-RU" sz="2400" dirty="0">
                <a:solidFill>
                  <a:srgbClr val="000000"/>
                </a:solidFill>
              </a:rPr>
              <a:t>т</a:t>
            </a:r>
            <a:r>
              <a:rPr lang="ru-RU" sz="2400" dirty="0" smtClean="0">
                <a:solidFill>
                  <a:srgbClr val="000000"/>
                </a:solidFill>
              </a:rPr>
              <a:t>ехнологий НАН Азербайджана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4" name="Изображение 3" descr="16_11_12_ITI_Gorush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8" y="2372783"/>
            <a:ext cx="2497231" cy="2551995"/>
          </a:xfrm>
          <a:prstGeom prst="rect">
            <a:avLst/>
          </a:prstGeom>
        </p:spPr>
      </p:pic>
      <p:pic>
        <p:nvPicPr>
          <p:cNvPr id="8" name="Изображение 7" descr="16.02.2012_ITI_gorush_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35" y="2230295"/>
            <a:ext cx="2518720" cy="2923740"/>
          </a:xfrm>
          <a:prstGeom prst="rect">
            <a:avLst/>
          </a:prstGeom>
        </p:spPr>
      </p:pic>
      <p:pic>
        <p:nvPicPr>
          <p:cNvPr id="9" name="Изображение 8" descr="16.02.2012_ITI_gorush_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79" y="2258513"/>
            <a:ext cx="2352831" cy="2830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554" y="5385837"/>
            <a:ext cx="4902003" cy="1472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0" dirty="0">
                <a:solidFill>
                  <a:schemeClr val="tx1"/>
                </a:solidFill>
                <a:latin typeface="+mj-lt"/>
              </a:rPr>
              <a:t>Серверное и сетевое оборудование </a:t>
            </a:r>
          </a:p>
          <a:p>
            <a:pPr algn="just"/>
            <a:r>
              <a:rPr lang="ru-RU" sz="2400" b="0" dirty="0">
                <a:solidFill>
                  <a:schemeClr val="tx1"/>
                </a:solidFill>
                <a:latin typeface="+mj-lt"/>
              </a:rPr>
              <a:t>представлено продукцией 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HP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21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847" y="1030112"/>
            <a:ext cx="5257040" cy="3855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225" y="1233012"/>
            <a:ext cx="402110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Облачная инфраструктура</a:t>
            </a:r>
          </a:p>
          <a:p>
            <a:pPr algn="l"/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представлена ПО</a:t>
            </a:r>
          </a:p>
          <a:p>
            <a:pPr algn="l"/>
            <a:r>
              <a:rPr lang="ru-RU" sz="2400" b="0" dirty="0">
                <a:solidFill>
                  <a:srgbClr val="000000"/>
                </a:solidFill>
                <a:latin typeface="+mj-lt"/>
              </a:rPr>
              <a:t>HP </a:t>
            </a:r>
            <a:r>
              <a:rPr lang="ru-RU" sz="2400" b="0" dirty="0" err="1">
                <a:solidFill>
                  <a:srgbClr val="000000"/>
                </a:solidFill>
                <a:latin typeface="+mj-lt"/>
              </a:rPr>
              <a:t>Cloud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+mj-lt"/>
              </a:rPr>
              <a:t>System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latin typeface="+mj-lt"/>
              </a:rPr>
              <a:t>Matrix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.</a:t>
            </a:r>
            <a:endParaRPr lang="ru-RU" sz="2400" b="0" dirty="0" smtClean="0">
              <a:solidFill>
                <a:srgbClr val="000000"/>
              </a:solidFill>
              <a:latin typeface="+mj-lt"/>
            </a:endParaRPr>
          </a:p>
          <a:p>
            <a:pPr algn="l"/>
            <a:endParaRPr lang="ru-RU" sz="2400" b="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ru-RU" sz="2400" b="0" dirty="0">
                <a:solidFill>
                  <a:srgbClr val="000000"/>
                </a:solidFill>
                <a:latin typeface="+mj-lt"/>
              </a:rPr>
              <a:t>HP </a:t>
            </a:r>
            <a:r>
              <a:rPr lang="ru-RU" sz="2400" b="0" dirty="0" err="1">
                <a:solidFill>
                  <a:srgbClr val="000000"/>
                </a:solidFill>
                <a:latin typeface="+mj-lt"/>
              </a:rPr>
              <a:t>Cloud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+mj-lt"/>
              </a:rPr>
              <a:t>System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+mj-lt"/>
              </a:rPr>
              <a:t>Matrix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 — </a:t>
            </a:r>
            <a:endParaRPr lang="ru-RU" sz="2400" b="0" dirty="0" smtClean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ru-RU" sz="2400" b="0" dirty="0">
                <a:solidFill>
                  <a:srgbClr val="000000"/>
                </a:solidFill>
                <a:latin typeface="+mj-lt"/>
              </a:rPr>
              <a:t>п</a:t>
            </a:r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редоставляет пользователю</a:t>
            </a:r>
          </a:p>
          <a:p>
            <a:pPr algn="l"/>
            <a:r>
              <a:rPr lang="ru-RU" sz="2400" b="0" dirty="0">
                <a:solidFill>
                  <a:srgbClr val="000000"/>
                </a:solidFill>
                <a:latin typeface="+mj-lt"/>
              </a:rPr>
              <a:t>серверное время, </a:t>
            </a:r>
            <a:endParaRPr lang="ru-RU" sz="2400" b="0" dirty="0" smtClean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дисковое 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пространство, </a:t>
            </a:r>
            <a:endParaRPr lang="ru-RU" sz="2400" b="0" dirty="0" smtClean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сетевую пропускную</a:t>
            </a:r>
          </a:p>
          <a:p>
            <a:pPr algn="l"/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способность 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и </a:t>
            </a:r>
            <a:endParaRPr lang="ru-RU" sz="2400" b="0" dirty="0" smtClean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другие 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ресурсы.</a:t>
            </a:r>
          </a:p>
        </p:txBody>
      </p:sp>
    </p:spTree>
    <p:extLst>
      <p:ext uri="{BB962C8B-B14F-4D97-AF65-F5344CB8AC3E}">
        <p14:creationId xmlns:p14="http://schemas.microsoft.com/office/powerpoint/2010/main" val="4422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78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76199" y="887939"/>
            <a:ext cx="8939213" cy="2212449"/>
          </a:xfrm>
          <a:noFill/>
          <a:ln/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В качестве примера расчетов пользователей вычислительного кластера показаны результаты расчёта </a:t>
            </a:r>
            <a:r>
              <a:rPr lang="ru-RU" sz="2000" dirty="0"/>
              <a:t>параметров решетки кристалла TlGaSe2.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ru-RU" sz="2000" i="1" dirty="0" smtClean="0">
                <a:solidFill>
                  <a:srgbClr val="333333"/>
                </a:solidFill>
              </a:rPr>
              <a:t>         </a:t>
            </a:r>
            <a:endParaRPr lang="en-US" sz="2000" i="1" dirty="0">
              <a:solidFill>
                <a:srgbClr val="333333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b="0" i="1" dirty="0">
              <a:solidFill>
                <a:srgbClr val="333333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26574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Рисунок 2" descr="C:\Users\t\Desktop\c(P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4" y="1911361"/>
            <a:ext cx="3885971" cy="253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3719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 New Roman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0" name="Рисунок 1" descr="C:\Users\t\Desktop\a(P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78" y="2600341"/>
            <a:ext cx="3855217" cy="249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55657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6153" y="5390241"/>
            <a:ext cx="8574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latin typeface="+mn-lt"/>
                <a:ea typeface="Times New Roman" charset="0"/>
              </a:rPr>
              <a:t>(используя пакет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  <a:ea typeface="Times New Roman" charset="0"/>
              </a:rPr>
              <a:t>ABINIT, 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  <a:ea typeface="Times New Roman" charset="0"/>
              </a:rPr>
              <a:t>рассчитаны </a:t>
            </a:r>
            <a:r>
              <a:rPr lang="ru-RU" sz="1800" b="0" dirty="0">
                <a:solidFill>
                  <a:schemeClr val="tx1"/>
                </a:solidFill>
                <a:latin typeface="+mn-lt"/>
                <a:ea typeface="Times New Roman" charset="0"/>
              </a:rPr>
              <a:t>зависимости структурных параметров кристаллической решетки, координаты атомов в зависимости от давления, линейные сжимаемости, а также фононные частоты слоистых кристаллов 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Times New Roman" charset="0"/>
              </a:rPr>
              <a:t>TlGaSe2 </a:t>
            </a:r>
            <a:r>
              <a:rPr lang="en-US" sz="1800" b="0" dirty="0" err="1">
                <a:solidFill>
                  <a:schemeClr val="tx1"/>
                </a:solidFill>
                <a:latin typeface="+mn-lt"/>
                <a:ea typeface="Times New Roman" charset="0"/>
              </a:rPr>
              <a:t>при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Times New Roman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  <a:ea typeface="Times New Roman" charset="0"/>
              </a:rPr>
              <a:t>гидростатическом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Times New Roman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  <a:ea typeface="Times New Roman" charset="0"/>
              </a:rPr>
              <a:t>давлении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Times New Roman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  <a:ea typeface="Times New Roman" charset="0"/>
              </a:rPr>
              <a:t>в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Times New Roman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+mn-lt"/>
                <a:ea typeface="Times New Roman" charset="0"/>
              </a:rPr>
              <a:t>диапазоне</a:t>
            </a:r>
            <a:r>
              <a:rPr lang="en-US" sz="1800" b="0" dirty="0">
                <a:solidFill>
                  <a:schemeClr val="tx1"/>
                </a:solidFill>
                <a:latin typeface="+mn-lt"/>
                <a:ea typeface="Times New Roman" charset="0"/>
              </a:rPr>
              <a:t> 0-5.0 </a:t>
            </a:r>
            <a:r>
              <a:rPr lang="en-US" sz="1800" b="0" dirty="0" err="1" smtClean="0">
                <a:solidFill>
                  <a:schemeClr val="tx1"/>
                </a:solidFill>
                <a:latin typeface="+mn-lt"/>
                <a:ea typeface="Times New Roman" charset="0"/>
              </a:rPr>
              <a:t>Gpa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  <a:ea typeface="Times New Roman" charset="0"/>
              </a:rPr>
              <a:t>)</a:t>
            </a: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3B41-9CB2-4313-B51E-CDA7F3211BC7}" type="slidenum">
              <a:rPr lang="ru-RU" smtClean="0"/>
              <a:pPr/>
              <a:t>13</a:t>
            </a:fld>
            <a:endParaRPr lang="ru-RU">
              <a:latin typeface="Arial Cyr" charset="-52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681866"/>
              </p:ext>
            </p:extLst>
          </p:nvPr>
        </p:nvGraphicFramePr>
        <p:xfrm>
          <a:off x="2205063" y="1397000"/>
          <a:ext cx="61912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35507" y="749270"/>
            <a:ext cx="3551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Пользователи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грид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-сегмента</a:t>
            </a:r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679" y="949325"/>
            <a:ext cx="4199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Пользователи облачного-сегмента</a:t>
            </a:r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841" y="5708620"/>
            <a:ext cx="501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Пользователи </a:t>
            </a:r>
            <a:r>
              <a:rPr lang="ru-RU" sz="2000" b="0" smtClean="0">
                <a:solidFill>
                  <a:schemeClr val="tx1"/>
                </a:solidFill>
                <a:latin typeface="+mn-lt"/>
              </a:rPr>
              <a:t>вычислительного кластера</a:t>
            </a:r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538677" y="1349435"/>
            <a:ext cx="2304786" cy="67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957900" y="1149380"/>
            <a:ext cx="1328725" cy="1136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638675" y="3800475"/>
            <a:ext cx="662012" cy="190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5440" y="2544583"/>
            <a:ext cx="2223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0" dirty="0" smtClean="0">
                <a:solidFill>
                  <a:schemeClr val="tx1"/>
                </a:solidFill>
                <a:latin typeface="+mn-lt"/>
              </a:rPr>
              <a:t>Общее </a:t>
            </a:r>
          </a:p>
          <a:p>
            <a:pPr algn="l"/>
            <a:r>
              <a:rPr lang="ru-RU" sz="2400" b="0" dirty="0" smtClean="0">
                <a:solidFill>
                  <a:schemeClr val="tx1"/>
                </a:solidFill>
                <a:latin typeface="+mn-lt"/>
              </a:rPr>
              <a:t>число </a:t>
            </a:r>
          </a:p>
          <a:p>
            <a:pPr algn="l"/>
            <a:r>
              <a:rPr lang="ru-RU" sz="2400" b="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</a:rPr>
              <a:t>ользователей</a:t>
            </a:r>
            <a:endParaRPr lang="ru-RU" sz="24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ru-RU" sz="2400" b="0" dirty="0" smtClean="0">
                <a:solidFill>
                  <a:schemeClr val="tx1"/>
                </a:solidFill>
                <a:latin typeface="+mn-lt"/>
              </a:rPr>
              <a:t>более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 200</a:t>
            </a:r>
            <a:endParaRPr lang="ru-RU" sz="2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23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83" name="Group 11"/>
          <p:cNvGrpSpPr>
            <a:grpSpLocks/>
          </p:cNvGrpSpPr>
          <p:nvPr/>
        </p:nvGrpSpPr>
        <p:grpSpPr bwMode="auto">
          <a:xfrm>
            <a:off x="406400" y="2681288"/>
            <a:ext cx="4135438" cy="2487612"/>
            <a:chOff x="256" y="1689"/>
            <a:chExt cx="2605" cy="1567"/>
          </a:xfrm>
        </p:grpSpPr>
        <p:grpSp>
          <p:nvGrpSpPr>
            <p:cNvPr id="105480" name="Group 8"/>
            <p:cNvGrpSpPr>
              <a:grpSpLocks/>
            </p:cNvGrpSpPr>
            <p:nvPr/>
          </p:nvGrpSpPr>
          <p:grpSpPr bwMode="auto">
            <a:xfrm>
              <a:off x="445" y="1714"/>
              <a:ext cx="2272" cy="1482"/>
              <a:chOff x="445" y="1714"/>
              <a:chExt cx="2272" cy="1482"/>
            </a:xfrm>
          </p:grpSpPr>
          <p:pic>
            <p:nvPicPr>
              <p:cNvPr id="105475" name="Picture 3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5" y="1714"/>
                <a:ext cx="2272" cy="1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5476" name="Rectangle 4"/>
              <p:cNvSpPr>
                <a:spLocks noChangeArrowheads="1"/>
              </p:cNvSpPr>
              <p:nvPr/>
            </p:nvSpPr>
            <p:spPr bwMode="auto">
              <a:xfrm>
                <a:off x="2028" y="1715"/>
                <a:ext cx="667" cy="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77" name="Rectangle 5"/>
              <p:cNvSpPr>
                <a:spLocks noChangeArrowheads="1"/>
              </p:cNvSpPr>
              <p:nvPr/>
            </p:nvSpPr>
            <p:spPr bwMode="auto">
              <a:xfrm>
                <a:off x="2039" y="2967"/>
                <a:ext cx="666" cy="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78" name="Rectangle 6"/>
              <p:cNvSpPr>
                <a:spLocks noChangeArrowheads="1"/>
              </p:cNvSpPr>
              <p:nvPr/>
            </p:nvSpPr>
            <p:spPr bwMode="auto">
              <a:xfrm>
                <a:off x="452" y="2977"/>
                <a:ext cx="666" cy="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79" name="Rectangle 7"/>
              <p:cNvSpPr>
                <a:spLocks noChangeArrowheads="1"/>
              </p:cNvSpPr>
              <p:nvPr/>
            </p:nvSpPr>
            <p:spPr bwMode="auto">
              <a:xfrm>
                <a:off x="461" y="1715"/>
                <a:ext cx="666" cy="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2328" y="1697"/>
              <a:ext cx="533" cy="155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256" y="1689"/>
              <a:ext cx="533" cy="155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533400" y="9525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130000"/>
              </a:lnSpc>
            </a:pP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Благодарю за внимание!</a:t>
            </a:r>
            <a:endParaRPr lang="ru-RU" sz="2800" b="0" i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089" y="1667376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Дата-центр Института Физики Азербайджана </a:t>
            </a:r>
            <a:r>
              <a:rPr lang="ru-RU" sz="2400" dirty="0"/>
              <a:t>был создан в 2008 году при активной поддержке </a:t>
            </a:r>
            <a:r>
              <a:rPr lang="ru-RU" sz="2400" dirty="0" smtClean="0"/>
              <a:t>ОИЯИ </a:t>
            </a:r>
            <a:r>
              <a:rPr lang="ru-RU" sz="2400" dirty="0"/>
              <a:t>и CERN.  </a:t>
            </a:r>
            <a:endParaRPr lang="ru-RU" sz="2400" dirty="0" smtClean="0"/>
          </a:p>
          <a:p>
            <a:r>
              <a:rPr lang="ru-RU" sz="2400" dirty="0" err="1"/>
              <a:t>Грид</a:t>
            </a:r>
            <a:r>
              <a:rPr lang="ru-RU" sz="2400" dirty="0"/>
              <a:t> и облачные технологии являются основными направлениями развития </a:t>
            </a:r>
            <a:r>
              <a:rPr lang="ru-RU" sz="2400" dirty="0" smtClean="0"/>
              <a:t>дата-центра</a:t>
            </a:r>
          </a:p>
          <a:p>
            <a:r>
              <a:rPr lang="ru-RU" sz="2400" dirty="0"/>
              <a:t>Пользователи дата-центра, используя возможности, которые предлагают эти технологии, успешно решают задачи в области физики высоких энергий, физики твердого тела и других научных направлений института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Эффективному развитию дата-центра способствует сотрудничество с ОИЯИ, CERN и другими международными научными центрами.</a:t>
            </a:r>
          </a:p>
        </p:txBody>
      </p:sp>
    </p:spTree>
    <p:extLst>
      <p:ext uri="{BB962C8B-B14F-4D97-AF65-F5344CB8AC3E}">
        <p14:creationId xmlns:p14="http://schemas.microsoft.com/office/powerpoint/2010/main" val="11634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46075" y="1641475"/>
            <a:ext cx="8589963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" y="225679"/>
            <a:ext cx="5867399" cy="787908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>
              <a:tabLst>
                <a:tab pos="1295400" algn="l"/>
              </a:tabLst>
            </a:pPr>
            <a:r>
              <a:rPr lang="ru-RU" sz="2000" b="0" dirty="0">
                <a:solidFill>
                  <a:schemeClr val="tx1"/>
                </a:solidFill>
                <a:latin typeface="+mn-lt"/>
              </a:rPr>
              <a:t>Инфраструктура дата-центра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представлена высокопроизводительными 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серверами </a:t>
            </a:r>
            <a:r>
              <a:rPr lang="ru-RU" sz="2000" b="0" dirty="0" err="1">
                <a:solidFill>
                  <a:schemeClr val="tx1"/>
                </a:solidFill>
                <a:latin typeface="+mn-lt"/>
              </a:rPr>
              <a:t>Supermicro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, способными решать серьезные задачи на самом высоком уровне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b="0" dirty="0" smtClean="0">
              <a:solidFill>
                <a:schemeClr val="tx1"/>
              </a:solidFill>
              <a:latin typeface="+mn-lt"/>
            </a:endParaRPr>
          </a:p>
          <a:p>
            <a:pPr lvl="0" algn="l">
              <a:tabLst>
                <a:tab pos="1295400" algn="l"/>
              </a:tabLst>
            </a:pPr>
            <a:endParaRPr lang="ru-RU" sz="2400" b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l">
              <a:tabLst>
                <a:tab pos="1295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Дата-центр включает в себя 4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блейд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-сервера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по 10 модулей в каждом и 4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storage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-сервера.</a:t>
            </a:r>
            <a:endParaRPr lang="ru-RU" sz="2000" b="0" dirty="0" smtClean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lang="ru-RU" sz="20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Каждый модуль имеет следующую конфигурацию: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lang="ru-RU" sz="20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Два процессора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Intel Xeon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(16 ядер), 2,4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Ггц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RAM – 48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ГБ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lang="ru-RU" sz="2400" b="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Общая память составляет 200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TB. </a:t>
            </a:r>
            <a:endParaRPr lang="ru-RU" sz="2000" b="0" dirty="0" smtClean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Общее количество ядер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7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12.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Скорость интернет канала 50 </a:t>
            </a:r>
            <a:r>
              <a:rPr lang="en-US" sz="2000" b="0" dirty="0" err="1" smtClean="0">
                <a:solidFill>
                  <a:schemeClr val="tx1"/>
                </a:solidFill>
                <a:latin typeface="+mn-lt"/>
              </a:rPr>
              <a:t>mb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2000" b="0" dirty="0" err="1" smtClean="0">
                <a:solidFill>
                  <a:schemeClr val="tx1"/>
                </a:solidFill>
                <a:latin typeface="+mn-lt"/>
              </a:rPr>
              <a:t>ps</a:t>
            </a:r>
            <a:endParaRPr lang="en-US" sz="20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Локальная сеть 1 </a:t>
            </a:r>
            <a:r>
              <a:rPr lang="en-US" sz="2000" b="0" dirty="0" err="1" smtClean="0">
                <a:solidFill>
                  <a:schemeClr val="tx1"/>
                </a:solidFill>
                <a:latin typeface="+mn-lt"/>
              </a:rPr>
              <a:t>gb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2000" b="0" dirty="0" err="1" smtClean="0">
                <a:solidFill>
                  <a:schemeClr val="tx1"/>
                </a:solidFill>
                <a:latin typeface="+mn-lt"/>
              </a:rPr>
              <a:t>ps</a:t>
            </a:r>
            <a:endParaRPr lang="en-US" sz="20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2400" b="0" dirty="0" smtClean="0">
              <a:solidFill>
                <a:schemeClr val="tx1"/>
              </a:solidFill>
              <a:latin typeface="+mj-lt"/>
            </a:endParaRPr>
          </a:p>
          <a:p>
            <a:pPr lvl="0" algn="just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http://azgrid.net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endParaRPr lang="ru-RU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DSCN3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4918" y="3580406"/>
            <a:ext cx="2151416" cy="2868554"/>
          </a:xfrm>
          <a:prstGeom prst="rect">
            <a:avLst/>
          </a:prstGeom>
        </p:spPr>
      </p:pic>
      <p:pic>
        <p:nvPicPr>
          <p:cNvPr id="9" name="Рисунок 8" descr="DSCN33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2271" y="3093849"/>
            <a:ext cx="2027062" cy="2702749"/>
          </a:xfrm>
          <a:prstGeom prst="rect">
            <a:avLst/>
          </a:prstGeom>
        </p:spPr>
      </p:pic>
      <p:pic>
        <p:nvPicPr>
          <p:cNvPr id="7" name="Рисунок 6" descr="DSCN3324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67777" y="948261"/>
            <a:ext cx="2675467" cy="200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050" y="918452"/>
            <a:ext cx="69723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0" dirty="0" smtClean="0">
                <a:solidFill>
                  <a:schemeClr val="tx1"/>
                </a:solidFill>
                <a:latin typeface="+mn-lt"/>
              </a:rPr>
              <a:t>Инфраструктура дата центра условно распределена на следующие сегменты:</a:t>
            </a:r>
          </a:p>
          <a:p>
            <a:pPr algn="l"/>
            <a:endParaRPr lang="en-US" sz="18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ru-RU" sz="1800" b="0" dirty="0" err="1" smtClean="0">
                <a:solidFill>
                  <a:schemeClr val="tx1"/>
                </a:solidFill>
                <a:latin typeface="+mn-lt"/>
              </a:rPr>
              <a:t>Грид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 сегмент, является участником виртуальных организаций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SEEGRID 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и учебной </a:t>
            </a:r>
            <a:r>
              <a:rPr lang="ru-RU" sz="1800" b="0" dirty="0" err="1" smtClean="0">
                <a:solidFill>
                  <a:schemeClr val="tx1"/>
                </a:solidFill>
                <a:latin typeface="+mn-lt"/>
              </a:rPr>
              <a:t>грид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-инфраструктуры ОИЯИ.</a:t>
            </a:r>
            <a:r>
              <a:rPr lang="ru-RU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Для этих задач используются как реальные (160 ядер) так и виртуальные ресурсы. </a:t>
            </a:r>
            <a:endParaRPr lang="ru-RU" sz="1800" b="0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Font typeface="Courier New" charset="0"/>
              <a:buChar char="o"/>
            </a:pP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Уровень </a:t>
            </a:r>
            <a:r>
              <a:rPr lang="ru-RU" sz="1800" b="0" dirty="0" err="1" smtClean="0">
                <a:solidFill>
                  <a:schemeClr val="tx1"/>
                </a:solidFill>
                <a:latin typeface="+mn-lt"/>
              </a:rPr>
              <a:t>грид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 сегмента -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Tier 3</a:t>
            </a:r>
            <a:endParaRPr lang="ru-RU" sz="18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Font typeface="Courier New" charset="0"/>
              <a:buChar char="o"/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OS Scientific Linux 6.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7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and middleware EMI 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Font typeface="Courier New" charset="0"/>
              <a:buChar char="o"/>
            </a:pPr>
            <a:r>
              <a:rPr lang="ru-RU" sz="1800" b="0" dirty="0" err="1" smtClean="0">
                <a:solidFill>
                  <a:schemeClr val="tx1"/>
                </a:solidFill>
                <a:latin typeface="+mn-lt"/>
              </a:rPr>
              <a:t>Грид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 сервисы: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CE, SE, UI, WN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342900" indent="-342900" algn="l">
              <a:buFont typeface="Arial" charset="0"/>
              <a:buChar char="•"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Облачная инфраструктура – представлена платформой </a:t>
            </a:r>
            <a:r>
              <a:rPr lang="en-US" sz="1800" b="0" dirty="0" err="1" smtClean="0">
                <a:solidFill>
                  <a:schemeClr val="tx1"/>
                </a:solidFill>
                <a:latin typeface="+mn-lt"/>
              </a:rPr>
              <a:t>OpenNebula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 (ОЗУ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256 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ГБ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,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50 ТБ,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Intel Xeon 2,6 </a:t>
            </a:r>
            <a:r>
              <a:rPr lang="ru-RU" sz="1800" b="0" dirty="0" err="1" smtClean="0">
                <a:solidFill>
                  <a:schemeClr val="tx1"/>
                </a:solidFill>
                <a:latin typeface="+mn-lt"/>
              </a:rPr>
              <a:t>Ггц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 (24 ядра) )</a:t>
            </a:r>
          </a:p>
          <a:p>
            <a:pPr marL="342900" indent="-342900" algn="l">
              <a:buFont typeface="Arial" charset="0"/>
              <a:buChar char="•"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Вычислительный кластер – построенный на основе технологии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torque/</a:t>
            </a:r>
            <a:r>
              <a:rPr lang="en-US" sz="1800" b="0" dirty="0" err="1" smtClean="0">
                <a:solidFill>
                  <a:schemeClr val="tx1"/>
                </a:solidFill>
                <a:latin typeface="+mn-lt"/>
              </a:rPr>
              <a:t>pbs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(480 ядер)</a:t>
            </a:r>
            <a:endParaRPr lang="en-US" sz="18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ru-RU" sz="2400" b="0" dirty="0" smtClean="0">
              <a:solidFill>
                <a:schemeClr val="tx1"/>
              </a:solidFill>
            </a:endParaRPr>
          </a:p>
          <a:p>
            <a:pPr algn="l"/>
            <a:endParaRPr lang="en-US" sz="2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228600" y="593083"/>
            <a:ext cx="86487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Прикладное ПО вычислительного кластера института Физики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lang="ru-RU" sz="2400" b="0" dirty="0" smtClean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400" b="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bg-BG" sz="2000" b="0" dirty="0">
                <a:solidFill>
                  <a:schemeClr val="tx1"/>
                </a:solidFill>
                <a:latin typeface="+mn-lt"/>
              </a:rPr>
              <a:t>Пакет Abinit 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версия </a:t>
            </a:r>
            <a:r>
              <a:rPr lang="nb-NO" sz="2000" b="0" dirty="0">
                <a:solidFill>
                  <a:schemeClr val="tx1"/>
                </a:solidFill>
                <a:latin typeface="+mn-lt"/>
              </a:rPr>
              <a:t>7.10.5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)</a:t>
            </a:r>
            <a:endParaRPr lang="bg-BG" sz="2000" b="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ru-RU" sz="2000" b="0" dirty="0" err="1">
                <a:solidFill>
                  <a:schemeClr val="tx1"/>
                </a:solidFill>
                <a:latin typeface="+mn-lt"/>
              </a:rPr>
              <a:t>Abinit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 — свободное программное обеспечение,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предназначенное 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для расчётов полной энергии, электронной плотности и т. д. </a:t>
            </a:r>
            <a:endParaRPr lang="en-US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ru-RU" sz="2000" b="0" dirty="0">
                <a:solidFill>
                  <a:srgbClr val="000000"/>
                </a:solidFill>
                <a:latin typeface="+mn-lt"/>
              </a:rPr>
              <a:t>Пакет собран с поддержкой </a:t>
            </a:r>
            <a:r>
              <a:rPr lang="ru-RU" sz="2000" b="0" dirty="0" err="1">
                <a:solidFill>
                  <a:srgbClr val="000000"/>
                </a:solidFill>
                <a:latin typeface="+mn-lt"/>
              </a:rPr>
              <a:t>Intel</a:t>
            </a:r>
            <a:r>
              <a:rPr lang="ru-RU" sz="2000" b="0" dirty="0">
                <a:solidFill>
                  <a:srgbClr val="000000"/>
                </a:solidFill>
                <a:latin typeface="+mn-lt"/>
              </a:rPr>
              <a:t> MPI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.</a:t>
            </a:r>
            <a:endParaRPr lang="ru-RU" sz="2000" b="0" dirty="0">
              <a:solidFill>
                <a:srgbClr val="000000"/>
              </a:solidFill>
              <a:latin typeface="+mn-lt"/>
            </a:endParaRPr>
          </a:p>
          <a:p>
            <a:pPr algn="l"/>
            <a:endParaRPr lang="en-US" sz="2000" b="0" dirty="0" smtClean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ru-RU" sz="2000" b="0" dirty="0" smtClean="0">
                <a:solidFill>
                  <a:srgbClr val="000000"/>
                </a:solidFill>
                <a:latin typeface="+mn-lt"/>
              </a:rPr>
              <a:t>Пакет 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VASP (</a:t>
            </a:r>
            <a:r>
              <a:rPr lang="ru-RU" sz="2000" b="0" dirty="0" smtClean="0">
                <a:solidFill>
                  <a:srgbClr val="000000"/>
                </a:solidFill>
                <a:latin typeface="+mn-lt"/>
              </a:rPr>
              <a:t>версия 5.3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)</a:t>
            </a:r>
            <a:r>
              <a:rPr lang="ru-RU" sz="20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— 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обеспечивает вычисление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полной 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энергии,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плотности 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заряда и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электронной̆ 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структуры атомных систем и т. д. </a:t>
            </a:r>
            <a:endParaRPr lang="ru-RU" sz="2000" b="0" dirty="0" smtClean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ru-RU" sz="2000" b="0" dirty="0">
                <a:solidFill>
                  <a:srgbClr val="000000"/>
                </a:solidFill>
                <a:latin typeface="+mn-lt"/>
              </a:rPr>
              <a:t>Пакет собран с поддержкой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openmpi-1.4</a:t>
            </a:r>
            <a:endParaRPr lang="ru-RU" sz="2000" b="0" dirty="0">
              <a:solidFill>
                <a:schemeClr val="tx1"/>
              </a:solidFill>
              <a:latin typeface="+mn-lt"/>
            </a:endParaRPr>
          </a:p>
          <a:p>
            <a:pPr algn="l"/>
            <a:endParaRPr lang="ru-RU" sz="2000" b="0" dirty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pt-BR" sz="2000" b="0" dirty="0" err="1">
                <a:solidFill>
                  <a:srgbClr val="000000"/>
                </a:solidFill>
                <a:latin typeface="+mn-lt"/>
              </a:rPr>
              <a:t>Пакет</a:t>
            </a:r>
            <a:r>
              <a:rPr lang="pt-BR" sz="2000" b="0" dirty="0">
                <a:solidFill>
                  <a:srgbClr val="000000"/>
                </a:solidFill>
                <a:latin typeface="+mn-lt"/>
              </a:rPr>
              <a:t> Quantum </a:t>
            </a:r>
            <a:r>
              <a:rPr lang="pt-BR" sz="2000" b="0" dirty="0" err="1">
                <a:solidFill>
                  <a:srgbClr val="000000"/>
                </a:solidFill>
                <a:latin typeface="+mn-lt"/>
              </a:rPr>
              <a:t>Espresso</a:t>
            </a:r>
            <a:r>
              <a:rPr lang="pt-BR" sz="2000" b="0" dirty="0">
                <a:solidFill>
                  <a:srgbClr val="000000"/>
                </a:solidFill>
                <a:latin typeface="+mn-lt"/>
              </a:rPr>
              <a:t> </a:t>
            </a:r>
            <a:r>
              <a:rPr lang="hr-HR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hr-HR" sz="2000" b="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версия </a:t>
            </a:r>
            <a:r>
              <a:rPr lang="hr-HR" sz="2000" b="0" dirty="0" smtClean="0">
                <a:solidFill>
                  <a:schemeClr val="tx1"/>
                </a:solidFill>
                <a:latin typeface="+mn-lt"/>
              </a:rPr>
              <a:t>5.4.0)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ru-RU" sz="2000" b="0" dirty="0" err="1">
                <a:solidFill>
                  <a:srgbClr val="000000"/>
                </a:solidFill>
                <a:latin typeface="+mn-lt"/>
              </a:rPr>
              <a:t>Quantum</a:t>
            </a:r>
            <a:r>
              <a:rPr lang="ru-RU" sz="2000" b="0" dirty="0">
                <a:solidFill>
                  <a:srgbClr val="000000"/>
                </a:solidFill>
                <a:latin typeface="+mn-lt"/>
              </a:rPr>
              <a:t> ESPRESSO - 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свободное программное обеспечение, предназначенное</a:t>
            </a:r>
            <a:r>
              <a:rPr lang="ru-RU" sz="20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+mn-lt"/>
              </a:rPr>
              <a:t>для вычислений электронной </a:t>
            </a:r>
            <a:r>
              <a:rPr lang="ru-RU" sz="2000" b="0" dirty="0" smtClean="0">
                <a:solidFill>
                  <a:srgbClr val="000000"/>
                </a:solidFill>
                <a:latin typeface="+mn-lt"/>
              </a:rPr>
              <a:t>структуры.</a:t>
            </a:r>
          </a:p>
          <a:p>
            <a:pPr algn="l"/>
            <a:r>
              <a:rPr lang="ru-RU" sz="2000" b="0" dirty="0">
                <a:solidFill>
                  <a:srgbClr val="000000"/>
                </a:solidFill>
                <a:latin typeface="+mn-lt"/>
              </a:rPr>
              <a:t>Пакет собран с поддержкой </a:t>
            </a:r>
            <a:r>
              <a:rPr lang="ru-RU" sz="2000" b="0" dirty="0" err="1">
                <a:solidFill>
                  <a:srgbClr val="000000"/>
                </a:solidFill>
                <a:latin typeface="+mn-lt"/>
              </a:rPr>
              <a:t>Intel</a:t>
            </a:r>
            <a:r>
              <a:rPr lang="ru-RU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000" b="0" dirty="0" smtClean="0">
                <a:solidFill>
                  <a:srgbClr val="000000"/>
                </a:solidFill>
                <a:latin typeface="+mn-lt"/>
              </a:rPr>
              <a:t>MPI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.</a:t>
            </a:r>
            <a:endParaRPr lang="ru-RU" sz="2000" b="0" dirty="0" smtClean="0">
              <a:solidFill>
                <a:srgbClr val="000000"/>
              </a:solidFill>
              <a:latin typeface="+mn-lt"/>
            </a:endParaRPr>
          </a:p>
          <a:p>
            <a:pPr algn="l"/>
            <a:endParaRPr lang="ru-RU" sz="2000" b="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467" y="479610"/>
            <a:ext cx="8252516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sz="2200" b="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Дата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центр института Физики работает в режиме 24/7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.  </a:t>
            </a:r>
            <a:endParaRPr lang="ru-RU" sz="20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Защита оборудования от различных перепадов в электрической сети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осуществляется средствами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UPS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и генератора. </a:t>
            </a:r>
          </a:p>
          <a:p>
            <a:pPr algn="just"/>
            <a:endParaRPr lang="ru-RU" sz="2000" b="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Климат контроль обеспечивается прецизионными кондиционерами.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Температура в машинном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зале не превышает 18 </a:t>
            </a:r>
            <a:r>
              <a:rPr lang="en-US" sz="2000" b="0" baseline="30000" dirty="0" smtClean="0">
                <a:solidFill>
                  <a:schemeClr val="tx1"/>
                </a:solidFill>
                <a:latin typeface="+mn-lt"/>
              </a:rPr>
              <a:t>0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. </a:t>
            </a:r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Рисунок 4" descr="system_elek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5790" y="3092797"/>
            <a:ext cx="5895975" cy="3114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9549" y="3543300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</a:rPr>
              <a:t>200 </a:t>
            </a:r>
            <a:r>
              <a:rPr lang="en-US" sz="2000" b="0" dirty="0" smtClean="0">
                <a:solidFill>
                  <a:schemeClr val="tx1"/>
                </a:solidFill>
              </a:rPr>
              <a:t>kW</a:t>
            </a:r>
            <a:endParaRPr lang="ru-RU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32743"/>
            <a:ext cx="3810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Courier New" charset="0"/>
              <a:buChar char="o"/>
            </a:pP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Мониторинг ЦПУ, локальной сети и интернет соединения, в режиме реального времени осуществляется средствами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GANGLIA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и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 SSM </a:t>
            </a:r>
            <a:r>
              <a:rPr lang="en-US" sz="2000" b="0" dirty="0" err="1" smtClean="0">
                <a:solidFill>
                  <a:schemeClr val="tx1"/>
                </a:solidFill>
                <a:latin typeface="+mn-lt"/>
              </a:rPr>
              <a:t>Supermicro</a:t>
            </a:r>
            <a:endParaRPr lang="en-US" sz="2000" b="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Courier New" charset="0"/>
              <a:buChar char="o"/>
            </a:pPr>
            <a:endParaRPr lang="en-US" sz="20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Font typeface="Courier New" charset="0"/>
              <a:buChar char="o"/>
            </a:pP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Мониторинг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грид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-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сервисов осуществляется средствами </a:t>
            </a:r>
            <a:r>
              <a:rPr lang="en-US" sz="2000" b="0" dirty="0" err="1" smtClean="0">
                <a:solidFill>
                  <a:schemeClr val="tx1"/>
                </a:solidFill>
                <a:latin typeface="+mn-lt"/>
              </a:rPr>
              <a:t>Nagios</a:t>
            </a:r>
            <a:endParaRPr lang="en-US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903617"/>
            <a:ext cx="4286248" cy="2230189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1" y="4248055"/>
            <a:ext cx="4286248" cy="223688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3515749"/>
            <a:ext cx="4286248" cy="223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Основные </a:t>
            </a:r>
            <a:r>
              <a:rPr lang="ru-RU" sz="2800" dirty="0">
                <a:latin typeface="+mn-lt"/>
              </a:rPr>
              <a:t>задачи дата-центра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089" y="1859981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+mj-lt"/>
            </a:endParaRPr>
          </a:p>
          <a:p>
            <a:r>
              <a:rPr lang="ru-RU" dirty="0" smtClean="0"/>
              <a:t>Используя возможности </a:t>
            </a:r>
            <a:r>
              <a:rPr lang="ru-RU" dirty="0" err="1" smtClean="0"/>
              <a:t>грид</a:t>
            </a:r>
            <a:r>
              <a:rPr lang="ru-RU" dirty="0" smtClean="0"/>
              <a:t> и облачных технологий, объединить дата-центры научных организаций Азербайджана с дата-центром Института Физики.</a:t>
            </a:r>
            <a:endParaRPr lang="ru-RU" dirty="0"/>
          </a:p>
          <a:p>
            <a:r>
              <a:rPr lang="ru-RU" dirty="0" smtClean="0"/>
              <a:t>Поэтапное наращивание аппаратурных мощностей и увеличение скорости интернет соединения дата-центра.</a:t>
            </a:r>
          </a:p>
          <a:p>
            <a:r>
              <a:rPr lang="ru-RU" dirty="0" smtClean="0"/>
              <a:t>Интеграция дата-центра с экспериментальными установками научных организаций Азербайджана.</a:t>
            </a:r>
            <a:endParaRPr lang="ru-RU" dirty="0"/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89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46075" y="780704"/>
            <a:ext cx="8589963" cy="123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ts val="0"/>
              </a:spcBef>
              <a:buClr>
                <a:schemeClr val="tx1"/>
              </a:buClr>
            </a:pP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Интернет сеть НАН Азербайджана объединяет образовательные и научно-исследовательские </a:t>
            </a:r>
          </a:p>
          <a:p>
            <a:pPr marL="342900" indent="-342900" algn="ctr">
              <a:spcBef>
                <a:spcPts val="0"/>
              </a:spcBef>
              <a:buClr>
                <a:schemeClr val="tx1"/>
              </a:buClr>
            </a:pP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центры республики  </a:t>
            </a:r>
            <a:endParaRPr lang="ru-RU" sz="2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83443" y="1377496"/>
            <a:ext cx="8801100" cy="495520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 eaLnBrk="0" hangingPunct="0"/>
            <a:endParaRPr lang="ru-RU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се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900" y="2132270"/>
            <a:ext cx="6724650" cy="412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16433</TotalTime>
  <Words>514</Words>
  <Application>Microsoft Macintosh PowerPoint</Application>
  <PresentationFormat>Экран (4:3)</PresentationFormat>
  <Paragraphs>118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Cyr</vt:lpstr>
      <vt:lpstr>Calibri</vt:lpstr>
      <vt:lpstr>Constantia</vt:lpstr>
      <vt:lpstr>Courier New</vt:lpstr>
      <vt:lpstr>Times New Roman</vt:lpstr>
      <vt:lpstr>Wingdings 2</vt:lpstr>
      <vt:lpstr>Поток</vt:lpstr>
      <vt:lpstr>Инфраструктура и основные задачи дата-центра института Физики НАН Азербайджана.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задачи дата-центра</vt:lpstr>
      <vt:lpstr>Презентация PowerPoint</vt:lpstr>
      <vt:lpstr>Дата центр Института информационных технологий НАН Азербайджана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</dc:title>
  <dc:creator>alex</dc:creator>
  <cp:lastModifiedBy>Пользователь Microsoft Office</cp:lastModifiedBy>
  <cp:revision>514</cp:revision>
  <dcterms:created xsi:type="dcterms:W3CDTF">2005-08-24T15:50:36Z</dcterms:created>
  <dcterms:modified xsi:type="dcterms:W3CDTF">2016-07-07T15:49:53Z</dcterms:modified>
</cp:coreProperties>
</file>