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84" r:id="rId3"/>
    <p:sldId id="285" r:id="rId4"/>
    <p:sldId id="287" r:id="rId5"/>
    <p:sldId id="291" r:id="rId6"/>
    <p:sldId id="289" r:id="rId7"/>
    <p:sldId id="307" r:id="rId8"/>
    <p:sldId id="294" r:id="rId9"/>
    <p:sldId id="292" r:id="rId10"/>
    <p:sldId id="293" r:id="rId11"/>
    <p:sldId id="309" r:id="rId12"/>
    <p:sldId id="295" r:id="rId13"/>
    <p:sldId id="296" r:id="rId14"/>
    <p:sldId id="297" r:id="rId15"/>
    <p:sldId id="298" r:id="rId16"/>
    <p:sldId id="299" r:id="rId17"/>
    <p:sldId id="308" r:id="rId18"/>
    <p:sldId id="300" r:id="rId19"/>
    <p:sldId id="301" r:id="rId20"/>
    <p:sldId id="310" r:id="rId21"/>
    <p:sldId id="302" r:id="rId22"/>
    <p:sldId id="303" r:id="rId23"/>
    <p:sldId id="305" r:id="rId24"/>
    <p:sldId id="306" r:id="rId25"/>
    <p:sldId id="304" r:id="rId26"/>
  </p:sldIdLst>
  <p:sldSz cx="9144000" cy="5143500" type="screen16x9"/>
  <p:notesSz cx="6858000" cy="9144000"/>
  <p:embeddedFontLst>
    <p:embeddedFont>
      <p:font typeface="Nixie One" panose="020B0604020202020204" charset="0"/>
      <p:regular r:id="rId28"/>
    </p:embeddedFont>
    <p:embeddedFont>
      <p:font typeface="Miriam Fixed" panose="020B0509050101010101" pitchFamily="49" charset="-79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 Slab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7469C54-C28F-4597-BA7D-B63122FF6098}">
  <a:tblStyle styleId="{97469C54-C28F-4597-BA7D-B63122FF609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94660"/>
  </p:normalViewPr>
  <p:slideViewPr>
    <p:cSldViewPr>
      <p:cViewPr varScale="1">
        <p:scale>
          <a:sx n="111" d="100"/>
          <a:sy n="111" d="100"/>
        </p:scale>
        <p:origin x="-84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1690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1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6000"/>
            </a:lvl2pPr>
            <a:lvl3pPr lvl="2" algn="ctr">
              <a:spcBef>
                <a:spcPts val="0"/>
              </a:spcBef>
              <a:buSzPct val="100000"/>
              <a:defRPr sz="6000"/>
            </a:lvl3pPr>
            <a:lvl4pPr lvl="3" algn="ctr">
              <a:spcBef>
                <a:spcPts val="0"/>
              </a:spcBef>
              <a:buSzPct val="100000"/>
              <a:defRPr sz="6000"/>
            </a:lvl4pPr>
            <a:lvl5pPr lvl="4" algn="ctr">
              <a:spcBef>
                <a:spcPts val="0"/>
              </a:spcBef>
              <a:buSzPct val="100000"/>
              <a:defRPr sz="6000"/>
            </a:lvl5pPr>
            <a:lvl6pPr lvl="5" algn="ctr">
              <a:spcBef>
                <a:spcPts val="0"/>
              </a:spcBef>
              <a:buSzPct val="100000"/>
              <a:defRPr sz="6000"/>
            </a:lvl6pPr>
            <a:lvl7pPr lvl="6" algn="ctr">
              <a:spcBef>
                <a:spcPts val="0"/>
              </a:spcBef>
              <a:buSzPct val="100000"/>
              <a:defRPr sz="6000"/>
            </a:lvl7pPr>
            <a:lvl8pPr lvl="7" algn="ctr">
              <a:spcBef>
                <a:spcPts val="0"/>
              </a:spcBef>
              <a:buSzPct val="100000"/>
              <a:defRPr sz="6000"/>
            </a:lvl8pPr>
            <a:lvl9pPr lvl="8" algn="ct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buClr>
                <a:srgbClr val="114454"/>
              </a:buClr>
              <a:buSzPct val="100000"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buClr>
                <a:srgbClr val="94BF6E"/>
              </a:buClr>
              <a:buSzPct val="1000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buClr>
                <a:srgbClr val="94BF6E"/>
              </a:buClr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34743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0625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" name="Shape 22"/>
          <p:cNvSpPr/>
          <p:nvPr/>
        </p:nvSpPr>
        <p:spPr>
          <a:xfrm>
            <a:off x="0" y="4584075"/>
            <a:ext cx="34743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" name="Shape 3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37" name="Shape 3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500625"/>
            <a:ext cx="45720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4" name="Shape 64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5" name="Shape 6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6" name="Shape 66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7" name="Shape 6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0"/>
            <a:ext cx="2472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0625"/>
            <a:ext cx="247200" cy="1058699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9" name="Shape 79"/>
          <p:cNvSpPr/>
          <p:nvPr/>
        </p:nvSpPr>
        <p:spPr>
          <a:xfrm>
            <a:off x="0" y="1553405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0" name="Shape 8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0" y="3691500"/>
            <a:ext cx="247200" cy="1451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4294550"/>
            <a:ext cx="9144000" cy="241199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0" y="0"/>
            <a:ext cx="9144000" cy="5306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114454"/>
              </a:solidFill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500625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/>
          <p:nvPr/>
        </p:nvSpPr>
        <p:spPr>
          <a:xfrm>
            <a:off x="0" y="4493604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3" name="Shape 93"/>
          <p:cNvSpPr/>
          <p:nvPr/>
        </p:nvSpPr>
        <p:spPr>
          <a:xfrm>
            <a:off x="0" y="4584075"/>
            <a:ext cx="9144000" cy="5594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14454"/>
              </a:buClr>
              <a:buSzPct val="100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480"/>
              </a:spcBef>
              <a:buClr>
                <a:srgbClr val="114454"/>
              </a:buClr>
              <a:buSzPct val="100000"/>
              <a:buFont typeface="Nixie One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360"/>
              </a:spcBef>
              <a:buClr>
                <a:srgbClr val="114454"/>
              </a:buClr>
              <a:buSzPct val="100000"/>
              <a:buFont typeface="Nixie One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50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5526"/>
            <a:ext cx="5256584" cy="3490764"/>
          </a:xfrm>
          <a:prstGeom prst="rect">
            <a:avLst/>
          </a:prstGeom>
        </p:spPr>
      </p:pic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395536" y="771550"/>
            <a:ext cx="7920880" cy="24482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4000" b="0" dirty="0"/>
              <a:t>JINR Tier-1 service monitoring system: Ideas and Design</a:t>
            </a:r>
            <a:endParaRPr lang="en" sz="4000" dirty="0"/>
          </a:p>
        </p:txBody>
      </p:sp>
      <p:sp>
        <p:nvSpPr>
          <p:cNvPr id="12" name="Shape 128"/>
          <p:cNvSpPr txBox="1">
            <a:spLocks/>
          </p:cNvSpPr>
          <p:nvPr/>
        </p:nvSpPr>
        <p:spPr>
          <a:xfrm>
            <a:off x="3513564" y="3219822"/>
            <a:ext cx="5542384" cy="1030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" sz="2400" dirty="0">
                <a:solidFill>
                  <a:srgbClr val="FFFFFF"/>
                </a:solidFill>
              </a:rPr>
              <a:t>LIT</a:t>
            </a:r>
          </a:p>
          <a:p>
            <a:pPr>
              <a:spcBef>
                <a:spcPts val="0"/>
              </a:spcBef>
              <a:buFont typeface="Nixie One"/>
              <a:buNone/>
            </a:pPr>
            <a:r>
              <a:rPr lang="en" sz="2400" dirty="0" smtClean="0">
                <a:solidFill>
                  <a:srgbClr val="FFFFFF"/>
                </a:solidFill>
              </a:rPr>
              <a:t>Igor Pelevanyuk, Ivan Kadochnikov</a:t>
            </a:r>
          </a:p>
        </p:txBody>
      </p:sp>
      <p:sp>
        <p:nvSpPr>
          <p:cNvPr id="13" name="Shape 128"/>
          <p:cNvSpPr txBox="1">
            <a:spLocks/>
          </p:cNvSpPr>
          <p:nvPr/>
        </p:nvSpPr>
        <p:spPr>
          <a:xfrm>
            <a:off x="2627784" y="4581806"/>
            <a:ext cx="3827349" cy="576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▪"/>
              <a:defRPr sz="30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Char char="▫"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24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14454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>
              <a:spcBef>
                <a:spcPts val="0"/>
              </a:spcBef>
              <a:buFont typeface="Nixie One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@GRID2016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59632" y="915566"/>
            <a:ext cx="6696744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1014" y="1360741"/>
            <a:ext cx="1361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ProxyAgent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66" y="1860170"/>
            <a:ext cx="674211" cy="6742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5" y="1171952"/>
            <a:ext cx="1944216" cy="19442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69995" y="1552394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HTTP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request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415" y="2321662"/>
            <a:ext cx="889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&lt;HTML&gt;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9048" y="2815639"/>
            <a:ext cx="2023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Monitoring host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90994" y="1275606"/>
            <a:ext cx="1721366" cy="144016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9" y="1923188"/>
            <a:ext cx="547798" cy="54779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282681" y="1860170"/>
            <a:ext cx="2808313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282681" y="2317098"/>
            <a:ext cx="2808313" cy="241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258803" y="1"/>
            <a:ext cx="8892480" cy="9875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94BF6E"/>
                </a:solidFill>
                <a:latin typeface="Roboto Slab" panose="020B0604020202020204" charset="0"/>
                <a:ea typeface="Roboto Slab" panose="020B0604020202020204" charset="0"/>
              </a:rPr>
              <a:t>Web-security</a:t>
            </a:r>
            <a:endParaRPr lang="en" sz="6000" dirty="0">
              <a:solidFill>
                <a:srgbClr val="94BF6E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0994" y="3567155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Roboto Slab" panose="020B0604020202020204" charset="0"/>
                <a:ea typeface="Roboto Slab" panose="020B0604020202020204" charset="0"/>
              </a:rPr>
              <a:t>HTTPS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request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4403" y="291204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&lt;HTML&gt;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2322" y="987574"/>
            <a:ext cx="285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Nixie One" panose="020B0604020202020204" charset="0"/>
              </a:rPr>
              <a:t>Local network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404832" y="2715766"/>
            <a:ext cx="1687448" cy="1689643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5380584" y="2681665"/>
            <a:ext cx="934496" cy="92125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85" y="3602919"/>
            <a:ext cx="1487640" cy="148764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60" y="3566893"/>
            <a:ext cx="331324" cy="3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65" y="1584836"/>
            <a:ext cx="1944216" cy="19442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17010" y="1950209"/>
            <a:ext cx="2727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ssh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monitor@monitored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test1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2822" y="2734546"/>
            <a:ext cx="1313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Roboto Slab" panose="020B0604020202020204" charset="0"/>
                <a:ea typeface="Roboto Slab" panose="020B0604020202020204" charset="0"/>
              </a:rPr>
              <a:t>s</a:t>
            </a:r>
            <a:r>
              <a:rPr lang="en-US" dirty="0" err="1" smtClean="0">
                <a:latin typeface="Roboto Slab" panose="020B0604020202020204" charset="0"/>
                <a:ea typeface="Roboto Slab" panose="020B0604020202020204" charset="0"/>
              </a:rPr>
              <a:t>tdout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, </a:t>
            </a:r>
            <a:r>
              <a:rPr lang="en-US" dirty="0" err="1" smtClean="0">
                <a:latin typeface="Roboto Slab" panose="020B0604020202020204" charset="0"/>
                <a:ea typeface="Roboto Slab" panose="020B0604020202020204" charset="0"/>
              </a:rPr>
              <a:t>stderr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9048" y="1527343"/>
            <a:ext cx="2023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Monitor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ing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host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2681" y="2273054"/>
            <a:ext cx="2808313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282681" y="2729982"/>
            <a:ext cx="2808313" cy="241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258803" y="1"/>
            <a:ext cx="8892480" cy="9875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94BF6E"/>
                </a:solidFill>
                <a:latin typeface="Roboto Slab" panose="020B0604020202020204" charset="0"/>
                <a:ea typeface="Roboto Slab" panose="020B0604020202020204" charset="0"/>
              </a:rPr>
              <a:t>SSH-security</a:t>
            </a:r>
            <a:endParaRPr lang="en" sz="6000" dirty="0">
              <a:solidFill>
                <a:srgbClr val="94BF6E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67" y="1546625"/>
            <a:ext cx="1944216" cy="19442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149350" y="1527343"/>
            <a:ext cx="2023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Monitor</a:t>
            </a:r>
            <a:r>
              <a:rPr lang="en-US" dirty="0" smtClean="0">
                <a:solidFill>
                  <a:srgbClr val="00B050"/>
                </a:solidFill>
                <a:latin typeface="Roboto Slab" panose="020B0604020202020204" charset="0"/>
                <a:ea typeface="Roboto Slab" panose="020B0604020202020204" charset="0"/>
              </a:rPr>
              <a:t>ed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host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50955" y="3267442"/>
            <a:ext cx="3819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Monitored host configured to run </a:t>
            </a:r>
            <a:r>
              <a:rPr lang="en-US" dirty="0" smtClean="0">
                <a:solidFill>
                  <a:srgbClr val="23FD3D"/>
                </a:solidFill>
                <a:latin typeface="Roboto Slab" panose="020B0604020202020204" charset="0"/>
                <a:ea typeface="Roboto Slab" panose="020B0604020202020204" charset="0"/>
              </a:rPr>
              <a:t>ProxyCommand.sh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on particular </a:t>
            </a:r>
            <a:r>
              <a:rPr lang="en-US" dirty="0" err="1" smtClean="0">
                <a:latin typeface="Roboto Slab" panose="020B0604020202020204" charset="0"/>
                <a:ea typeface="Roboto Slab" panose="020B0604020202020204" charset="0"/>
              </a:rPr>
              <a:t>ssh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key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32" y="1397252"/>
            <a:ext cx="567960" cy="5679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250956" y="4011910"/>
            <a:ext cx="3819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3FD3D"/>
                </a:solidFill>
                <a:latin typeface="Roboto Slab" panose="020B0604020202020204" charset="0"/>
                <a:ea typeface="Roboto Slab" panose="020B0604020202020204" charset="0"/>
              </a:rPr>
              <a:t>ProxyCommand.sh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contains list with allowed commands. Passing </a:t>
            </a:r>
            <a:r>
              <a:rPr lang="en-US" i="1" dirty="0" smtClean="0">
                <a:latin typeface="Roboto Slab" panose="020B0604020202020204" charset="0"/>
                <a:ea typeface="Roboto Slab" panose="020B0604020202020204" charset="0"/>
              </a:rPr>
              <a:t>test1</a:t>
            </a:r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 as parameter could lead to executing </a:t>
            </a:r>
            <a:r>
              <a:rPr lang="en-US" dirty="0" smtClean="0">
                <a:latin typeface="Miriam Fixed" panose="020B0509050101010101" pitchFamily="49" charset="-79"/>
                <a:ea typeface="Roboto Slab" panose="020B0604020202020204" charset="0"/>
                <a:cs typeface="Miriam Fixed" panose="020B0509050101010101" pitchFamily="49" charset="-79"/>
              </a:rPr>
              <a:t>/opt/</a:t>
            </a:r>
            <a:r>
              <a:rPr lang="en-US" dirty="0" err="1" smtClean="0">
                <a:latin typeface="Miriam Fixed" panose="020B0509050101010101" pitchFamily="49" charset="-79"/>
                <a:ea typeface="Roboto Slab" panose="020B0604020202020204" charset="0"/>
                <a:cs typeface="Miriam Fixed" panose="020B0509050101010101" pitchFamily="49" charset="-79"/>
              </a:rPr>
              <a:t>adm</a:t>
            </a:r>
            <a:r>
              <a:rPr lang="en-US" dirty="0" smtClean="0">
                <a:latin typeface="Miriam Fixed" panose="020B0509050101010101" pitchFamily="49" charset="-79"/>
                <a:ea typeface="Roboto Slab" panose="020B0604020202020204" charset="0"/>
                <a:cs typeface="Miriam Fixed" panose="020B0509050101010101" pitchFamily="49" charset="-79"/>
              </a:rPr>
              <a:t>/</a:t>
            </a:r>
            <a:r>
              <a:rPr lang="en-US" dirty="0" err="1" smtClean="0">
                <a:latin typeface="Miriam Fixed" panose="020B0509050101010101" pitchFamily="49" charset="-79"/>
                <a:ea typeface="Roboto Slab" panose="020B0604020202020204" charset="0"/>
                <a:cs typeface="Miriam Fixed" panose="020B0509050101010101" pitchFamily="49" charset="-79"/>
              </a:rPr>
              <a:t>qsub</a:t>
            </a:r>
            <a:r>
              <a:rPr lang="en-US" dirty="0" smtClean="0">
                <a:latin typeface="Miriam Fixed" panose="020B0509050101010101" pitchFamily="49" charset="-79"/>
                <a:ea typeface="Roboto Slab" panose="020B0604020202020204" charset="0"/>
                <a:cs typeface="Miriam Fixed" panose="020B0509050101010101" pitchFamily="49" charset="-79"/>
              </a:rPr>
              <a:t> -q</a:t>
            </a:r>
            <a:endParaRPr lang="ru-RU" dirty="0">
              <a:latin typeface="Roboto Slab" panose="020B0604020202020204" charset="0"/>
              <a:ea typeface="Roboto Slab" panose="020B0604020202020204" charset="0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99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258803" y="1"/>
            <a:ext cx="8892480" cy="9875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94BF6E"/>
                </a:solidFill>
                <a:latin typeface="Roboto Slab" panose="020B0604020202020204" charset="0"/>
                <a:ea typeface="Roboto Slab" panose="020B0604020202020204" charset="0"/>
              </a:rPr>
              <a:t>First iteration</a:t>
            </a:r>
            <a:endParaRPr lang="en" sz="6000" dirty="0">
              <a:solidFill>
                <a:srgbClr val="94BF6E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04285" y="1655374"/>
            <a:ext cx="1984139" cy="27958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5664" y="1648136"/>
            <a:ext cx="2016224" cy="2291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5704" y="1200237"/>
            <a:ext cx="12961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Collection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2317" y="119641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Visualization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3872" y="3169930"/>
            <a:ext cx="1687996" cy="5622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Retrievers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3872" y="1814954"/>
            <a:ext cx="1687996" cy="5877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Executors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cxnSp>
        <p:nvCxnSpPr>
          <p:cNvPr id="32" name="Прямая со стрелкой 31"/>
          <p:cNvCxnSpPr>
            <a:stCxn id="30" idx="0"/>
          </p:cNvCxnSpPr>
          <p:nvPr/>
        </p:nvCxnSpPr>
        <p:spPr>
          <a:xfrm flipV="1">
            <a:off x="1777870" y="2402753"/>
            <a:ext cx="0" cy="767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37" y="888896"/>
            <a:ext cx="954651" cy="954651"/>
          </a:xfrm>
          <a:prstGeom prst="rect">
            <a:avLst/>
          </a:prstGeom>
        </p:spPr>
      </p:pic>
      <p:cxnSp>
        <p:nvCxnSpPr>
          <p:cNvPr id="34" name="Прямая со стрелкой 33"/>
          <p:cNvCxnSpPr>
            <a:stCxn id="31" idx="3"/>
            <a:endCxn id="33" idx="1"/>
          </p:cNvCxnSpPr>
          <p:nvPr/>
        </p:nvCxnSpPr>
        <p:spPr>
          <a:xfrm flipV="1">
            <a:off x="2621868" y="1366222"/>
            <a:ext cx="1449169" cy="742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42" y="1744776"/>
            <a:ext cx="1567981" cy="5461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95" y="4044129"/>
            <a:ext cx="814134" cy="814134"/>
          </a:xfrm>
          <a:prstGeom prst="rect">
            <a:avLst/>
          </a:prstGeom>
        </p:spPr>
      </p:pic>
      <p:cxnSp>
        <p:nvCxnSpPr>
          <p:cNvPr id="37" name="Прямая со стрелкой 36"/>
          <p:cNvCxnSpPr/>
          <p:nvPr/>
        </p:nvCxnSpPr>
        <p:spPr>
          <a:xfrm flipH="1">
            <a:off x="4860033" y="4155926"/>
            <a:ext cx="21527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19577" y="1366222"/>
            <a:ext cx="1384708" cy="805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65" y="3556313"/>
            <a:ext cx="767177" cy="7671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20534"/>
            <a:ext cx="1368151" cy="136815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333490"/>
            <a:ext cx="1368151" cy="1368151"/>
          </a:xfrm>
          <a:prstGeom prst="rect">
            <a:avLst/>
          </a:prstGeom>
        </p:spPr>
      </p:pic>
      <p:cxnSp>
        <p:nvCxnSpPr>
          <p:cNvPr id="59" name="Прямая со стрелкой 58"/>
          <p:cNvCxnSpPr>
            <a:stCxn id="36" idx="3"/>
          </p:cNvCxnSpPr>
          <p:nvPr/>
        </p:nvCxnSpPr>
        <p:spPr>
          <a:xfrm>
            <a:off x="4955429" y="4451196"/>
            <a:ext cx="1448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66785" y="4192202"/>
            <a:ext cx="1221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 Request</a:t>
            </a:r>
            <a:endParaRPr lang="ru-RU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5004048" y="3867894"/>
            <a:ext cx="154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HTML response</a:t>
            </a:r>
            <a:endParaRPr lang="ru-RU" sz="1200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5220072" y="3613456"/>
            <a:ext cx="11842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220072" y="3499698"/>
            <a:ext cx="11842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220072" y="3380078"/>
            <a:ext cx="11842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81002" y="3109674"/>
            <a:ext cx="1335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 Requests</a:t>
            </a:r>
            <a:endParaRPr lang="ru-RU" sz="12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H="1">
            <a:off x="5220072" y="3003798"/>
            <a:ext cx="11679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>
            <a:off x="5220071" y="2893690"/>
            <a:ext cx="11679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5220072" y="2794019"/>
            <a:ext cx="11842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240864" y="2505115"/>
            <a:ext cx="1163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JSONs</a:t>
            </a:r>
            <a:endParaRPr lang="ru-RU" sz="1200" dirty="0"/>
          </a:p>
        </p:txBody>
      </p:sp>
      <p:sp>
        <p:nvSpPr>
          <p:cNvPr id="85" name="Shape 171"/>
          <p:cNvSpPr/>
          <p:nvPr/>
        </p:nvSpPr>
        <p:spPr>
          <a:xfrm rot="20350624">
            <a:off x="3690821" y="3434239"/>
            <a:ext cx="375388" cy="358434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6" name="Shape 171"/>
          <p:cNvSpPr/>
          <p:nvPr/>
        </p:nvSpPr>
        <p:spPr>
          <a:xfrm rot="2384392">
            <a:off x="5127426" y="2156350"/>
            <a:ext cx="226877" cy="21663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7" name="Shape 170"/>
          <p:cNvSpPr/>
          <p:nvPr/>
        </p:nvSpPr>
        <p:spPr>
          <a:xfrm rot="1447427">
            <a:off x="3691042" y="2022452"/>
            <a:ext cx="374945" cy="358011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482993" y="2239516"/>
            <a:ext cx="253467" cy="6290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8" grpId="0"/>
      <p:bldP spid="84" grpId="0"/>
      <p:bldP spid="85" grpId="0" animBg="1"/>
      <p:bldP spid="86" grpId="0" animBg="1"/>
      <p:bldP spid="8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67544" y="771550"/>
            <a:ext cx="8352928" cy="4361300"/>
            <a:chOff x="3347864" y="1635646"/>
            <a:chExt cx="5688631" cy="2952328"/>
          </a:xfrm>
        </p:grpSpPr>
        <p:sp>
          <p:nvSpPr>
            <p:cNvPr id="399" name="Shape 399"/>
            <p:cNvSpPr/>
            <p:nvPr/>
          </p:nvSpPr>
          <p:spPr>
            <a:xfrm>
              <a:off x="3347864" y="1635646"/>
              <a:ext cx="5688631" cy="2952328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114454"/>
            </a:solidFill>
            <a:ln w="19050" cap="flat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pic>
          <p:nvPicPr>
            <p:cNvPr id="8" name="Объект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345" y="1851670"/>
              <a:ext cx="5171668" cy="2143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01" name="Shape 401"/>
          <p:cNvSpPr txBox="1">
            <a:spLocks noGrp="1"/>
          </p:cNvSpPr>
          <p:nvPr>
            <p:ph type="body" idx="4294967295"/>
          </p:nvPr>
        </p:nvSpPr>
        <p:spPr>
          <a:xfrm>
            <a:off x="323528" y="-1682"/>
            <a:ext cx="3506099" cy="7732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Dashboard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169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99592" y="679004"/>
            <a:ext cx="7632848" cy="4464496"/>
            <a:chOff x="467544" y="195486"/>
            <a:chExt cx="8352928" cy="4937364"/>
          </a:xfrm>
        </p:grpSpPr>
        <p:sp>
          <p:nvSpPr>
            <p:cNvPr id="399" name="Shape 399"/>
            <p:cNvSpPr/>
            <p:nvPr/>
          </p:nvSpPr>
          <p:spPr>
            <a:xfrm>
              <a:off x="467544" y="195486"/>
              <a:ext cx="8352928" cy="4937364"/>
            </a:xfrm>
            <a:custGeom>
              <a:avLst/>
              <a:gdLst/>
              <a:ahLst/>
              <a:cxnLst/>
              <a:rect l="0" t="0" r="0" b="0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114454"/>
            </a:solidFill>
            <a:ln w="19050" cap="flat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96" y="455606"/>
              <a:ext cx="7680903" cy="36876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01" name="Shape 401"/>
          <p:cNvSpPr txBox="1">
            <a:spLocks noGrp="1"/>
          </p:cNvSpPr>
          <p:nvPr>
            <p:ph type="body" idx="4294967295"/>
          </p:nvPr>
        </p:nvSpPr>
        <p:spPr>
          <a:xfrm>
            <a:off x="323528" y="-1682"/>
            <a:ext cx="3506099" cy="7732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Transfer Service - Phedex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4666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06" y="627533"/>
            <a:ext cx="4944244" cy="347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1" name="Shape 401"/>
          <p:cNvSpPr txBox="1">
            <a:spLocks noGrp="1"/>
          </p:cNvSpPr>
          <p:nvPr>
            <p:ph type="body" idx="4294967295"/>
          </p:nvPr>
        </p:nvSpPr>
        <p:spPr>
          <a:xfrm>
            <a:off x="539552" y="-1682"/>
            <a:ext cx="2376264" cy="7732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Phedex - Quality</a:t>
            </a:r>
            <a:endParaRPr sz="2400" dirty="0"/>
          </a:p>
        </p:txBody>
      </p:sp>
      <p:sp>
        <p:nvSpPr>
          <p:cNvPr id="399" name="Shape 399"/>
          <p:cNvSpPr/>
          <p:nvPr/>
        </p:nvSpPr>
        <p:spPr>
          <a:xfrm>
            <a:off x="3297902" y="411510"/>
            <a:ext cx="5400600" cy="458797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8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66" y="642939"/>
            <a:ext cx="5188077" cy="3440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1" name="Shape 401"/>
          <p:cNvSpPr txBox="1">
            <a:spLocks noGrp="1"/>
          </p:cNvSpPr>
          <p:nvPr>
            <p:ph type="body" idx="4294967295"/>
          </p:nvPr>
        </p:nvSpPr>
        <p:spPr>
          <a:xfrm>
            <a:off x="417532" y="51470"/>
            <a:ext cx="2376264" cy="77323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HappyFace</a:t>
            </a:r>
            <a:endParaRPr sz="2400" dirty="0"/>
          </a:p>
        </p:txBody>
      </p:sp>
      <p:sp>
        <p:nvSpPr>
          <p:cNvPr id="399" name="Shape 399"/>
          <p:cNvSpPr/>
          <p:nvPr/>
        </p:nvSpPr>
        <p:spPr>
          <a:xfrm>
            <a:off x="3059832" y="411510"/>
            <a:ext cx="5638670" cy="4587974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14454"/>
          </a:solidFill>
          <a:ln w="19050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0841" y="987574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Simple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841" y="1450024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Aggregation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841" y="2391799"/>
            <a:ext cx="1809646" cy="395975"/>
          </a:xfrm>
          <a:prstGeom prst="round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Detalisation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841" y="1923678"/>
            <a:ext cx="1809646" cy="395975"/>
          </a:xfrm>
          <a:prstGeom prst="round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Alarms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79513" y="497807"/>
            <a:ext cx="2448272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Task2.0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043608" y="747478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4" y="774998"/>
            <a:ext cx="504056" cy="504056"/>
          </a:xfrm>
          <a:prstGeom prst="rect">
            <a:avLst/>
          </a:prstGeom>
        </p:spPr>
      </p:pic>
      <p:sp>
        <p:nvSpPr>
          <p:cNvPr id="39" name="Shape 159"/>
          <p:cNvSpPr txBox="1">
            <a:spLocks/>
          </p:cNvSpPr>
          <p:nvPr/>
        </p:nvSpPr>
        <p:spPr>
          <a:xfrm>
            <a:off x="2843808" y="598091"/>
            <a:ext cx="6300192" cy="85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" sz="4800" dirty="0" smtClean="0">
                <a:solidFill>
                  <a:srgbClr val="94BF6E"/>
                </a:solidFill>
              </a:rPr>
              <a:t>Deploy a system</a:t>
            </a:r>
            <a:endParaRPr lang="en" sz="4800" dirty="0">
              <a:solidFill>
                <a:srgbClr val="94BF6E"/>
              </a:solidFill>
            </a:endParaRPr>
          </a:p>
        </p:txBody>
      </p:sp>
      <p:sp>
        <p:nvSpPr>
          <p:cNvPr id="41" name="Shape 330"/>
          <p:cNvSpPr txBox="1">
            <a:spLocks/>
          </p:cNvSpPr>
          <p:nvPr/>
        </p:nvSpPr>
        <p:spPr>
          <a:xfrm>
            <a:off x="539551" y="1491630"/>
            <a:ext cx="7128793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4400" dirty="0" smtClean="0">
                <a:solidFill>
                  <a:srgbClr val="3B8D61"/>
                </a:solidFill>
              </a:rPr>
              <a:t>to show status of services</a:t>
            </a:r>
            <a:endParaRPr lang="en" sz="4400" dirty="0">
              <a:solidFill>
                <a:srgbClr val="3B8D61"/>
              </a:solidFill>
            </a:endParaRPr>
          </a:p>
        </p:txBody>
      </p:sp>
      <p:sp>
        <p:nvSpPr>
          <p:cNvPr id="52" name="Shape 328"/>
          <p:cNvSpPr txBox="1">
            <a:spLocks/>
          </p:cNvSpPr>
          <p:nvPr/>
        </p:nvSpPr>
        <p:spPr>
          <a:xfrm>
            <a:off x="2987824" y="2211710"/>
            <a:ext cx="570638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4800" dirty="0" smtClean="0">
                <a:solidFill>
                  <a:srgbClr val="165751"/>
                </a:solidFill>
              </a:rPr>
              <a:t>on different scales</a:t>
            </a:r>
            <a:endParaRPr lang="en" sz="4800" dirty="0">
              <a:solidFill>
                <a:srgbClr val="165751"/>
              </a:solidFill>
            </a:endParaRPr>
          </a:p>
        </p:txBody>
      </p:sp>
      <p:sp>
        <p:nvSpPr>
          <p:cNvPr id="53" name="Shape 330"/>
          <p:cNvSpPr txBox="1">
            <a:spLocks/>
          </p:cNvSpPr>
          <p:nvPr/>
        </p:nvSpPr>
        <p:spPr>
          <a:xfrm>
            <a:off x="638606" y="2931790"/>
            <a:ext cx="7965842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3600" dirty="0" smtClean="0">
                <a:solidFill>
                  <a:srgbClr val="3B8D61"/>
                </a:solidFill>
              </a:rPr>
              <a:t>with ability to react automatically</a:t>
            </a:r>
            <a:endParaRPr lang="en" sz="3600" dirty="0">
              <a:solidFill>
                <a:srgbClr val="3B8D61"/>
              </a:solidFill>
            </a:endParaRPr>
          </a:p>
        </p:txBody>
      </p:sp>
      <p:sp>
        <p:nvSpPr>
          <p:cNvPr id="54" name="Shape 159"/>
          <p:cNvSpPr txBox="1">
            <a:spLocks/>
          </p:cNvSpPr>
          <p:nvPr/>
        </p:nvSpPr>
        <p:spPr>
          <a:xfrm>
            <a:off x="3096344" y="3579862"/>
            <a:ext cx="6300192" cy="85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4000" dirty="0">
                <a:solidFill>
                  <a:srgbClr val="94BF6E"/>
                </a:solidFill>
              </a:rPr>
              <a:t>o</a:t>
            </a:r>
            <a:r>
              <a:rPr lang="en-US" sz="4000" dirty="0" smtClean="0">
                <a:solidFill>
                  <a:srgbClr val="94BF6E"/>
                </a:solidFill>
              </a:rPr>
              <a:t>n occurring events,</a:t>
            </a:r>
          </a:p>
        </p:txBody>
      </p:sp>
      <p:sp>
        <p:nvSpPr>
          <p:cNvPr id="11" name="Shape 328"/>
          <p:cNvSpPr txBox="1">
            <a:spLocks/>
          </p:cNvSpPr>
          <p:nvPr/>
        </p:nvSpPr>
        <p:spPr>
          <a:xfrm>
            <a:off x="619670" y="4232092"/>
            <a:ext cx="8560841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3600" dirty="0" smtClean="0">
                <a:solidFill>
                  <a:srgbClr val="165751"/>
                </a:solidFill>
              </a:rPr>
              <a:t>and alow forecast based on past data.</a:t>
            </a:r>
            <a:endParaRPr lang="en" sz="3600" dirty="0">
              <a:solidFill>
                <a:srgbClr val="1657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8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Next Steps</a:t>
            </a:r>
            <a:endParaRPr lang="en" dirty="0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To the Future</a:t>
            </a:r>
            <a:endParaRPr lang="en" dirty="0"/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10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258803" y="1"/>
            <a:ext cx="8892480" cy="9875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94BF6E"/>
                </a:solidFill>
                <a:latin typeface="Roboto Slab" panose="020B0604020202020204" charset="0"/>
                <a:ea typeface="Roboto Slab" panose="020B0604020202020204" charset="0"/>
              </a:rPr>
              <a:t>Architecture</a:t>
            </a:r>
            <a:endParaRPr lang="en" sz="6000" dirty="0">
              <a:solidFill>
                <a:srgbClr val="94BF6E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660774" y="1115751"/>
            <a:ext cx="822994" cy="1327821"/>
            <a:chOff x="1" y="1179"/>
            <a:chExt cx="1039018" cy="1484312"/>
          </a:xfrm>
        </p:grpSpPr>
        <p:sp>
          <p:nvSpPr>
            <p:cNvPr id="9" name="Нашивка 8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Nixie One"/>
              </a:endParaRPr>
            </a:p>
          </p:txBody>
        </p:sp>
        <p:sp>
          <p:nvSpPr>
            <p:cNvPr id="10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Nixie One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60774" y="2187563"/>
            <a:ext cx="822994" cy="1327821"/>
            <a:chOff x="1" y="1289843"/>
            <a:chExt cx="1039018" cy="1484312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222646" y="1512490"/>
              <a:ext cx="1484312" cy="1039018"/>
            </a:xfrm>
            <a:prstGeom prst="chevron">
              <a:avLst/>
            </a:prstGeom>
            <a:solidFill>
              <a:srgbClr val="3B8D61"/>
            </a:solidFill>
            <a:ln>
              <a:noFill/>
            </a:ln>
          </p:spPr>
        </p:sp>
        <p:sp>
          <p:nvSpPr>
            <p:cNvPr id="13" name="Нашивка 6"/>
            <p:cNvSpPr/>
            <p:nvPr/>
          </p:nvSpPr>
          <p:spPr>
            <a:xfrm>
              <a:off x="1" y="1809352"/>
              <a:ext cx="1039018" cy="445294"/>
            </a:xfrm>
            <a:prstGeom prst="rect">
              <a:avLst/>
            </a:prstGeom>
            <a:solidFill>
              <a:srgbClr val="3B8D6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ru-RU" sz="2000" b="1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Nixie One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660774" y="3292708"/>
            <a:ext cx="822994" cy="1327821"/>
            <a:chOff x="1" y="2578507"/>
            <a:chExt cx="1039018" cy="1484312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222646" y="2801154"/>
              <a:ext cx="1484312" cy="1039018"/>
            </a:xfrm>
            <a:prstGeom prst="chevron">
              <a:avLst/>
            </a:prstGeom>
            <a:solidFill>
              <a:srgbClr val="165751"/>
            </a:solidFill>
            <a:ln>
              <a:noFill/>
            </a:ln>
          </p:spPr>
        </p:sp>
        <p:sp>
          <p:nvSpPr>
            <p:cNvPr id="16" name="Нашивка 8"/>
            <p:cNvSpPr/>
            <p:nvPr/>
          </p:nvSpPr>
          <p:spPr>
            <a:xfrm>
              <a:off x="1" y="3098016"/>
              <a:ext cx="1039018" cy="445294"/>
            </a:xfrm>
            <a:prstGeom prst="rect">
              <a:avLst/>
            </a:prstGeom>
            <a:solidFill>
              <a:srgbClr val="16575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ru-RU" sz="2000" b="1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Nixie One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16187" y="15849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Collect</a:t>
            </a:r>
            <a:endParaRPr lang="ru-RU" dirty="0">
              <a:solidFill>
                <a:schemeClr val="bg1">
                  <a:lumMod val="9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187" y="269183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Analyze</a:t>
            </a:r>
            <a:endParaRPr lang="ru-RU" dirty="0">
              <a:solidFill>
                <a:schemeClr val="bg1">
                  <a:lumMod val="9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6187" y="381162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React</a:t>
            </a:r>
            <a:endParaRPr lang="ru-RU" dirty="0">
              <a:solidFill>
                <a:schemeClr val="bg1">
                  <a:lumMod val="8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6" name="Нашивка 25"/>
          <p:cNvSpPr/>
          <p:nvPr/>
        </p:nvSpPr>
        <p:spPr>
          <a:xfrm rot="5400000">
            <a:off x="487709" y="3368550"/>
            <a:ext cx="1327822" cy="822994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</p:sp>
      <p:sp>
        <p:nvSpPr>
          <p:cNvPr id="28" name="Нашивка 4"/>
          <p:cNvSpPr/>
          <p:nvPr/>
        </p:nvSpPr>
        <p:spPr>
          <a:xfrm>
            <a:off x="740123" y="3580874"/>
            <a:ext cx="822994" cy="3983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34783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Forecast</a:t>
            </a:r>
            <a:endParaRPr lang="ru-RU" dirty="0">
              <a:solidFill>
                <a:schemeClr val="bg1">
                  <a:lumMod val="9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634507" y="2202468"/>
            <a:ext cx="1224136" cy="2109228"/>
          </a:xfrm>
          <a:prstGeom prst="flowChartMagneticDisk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rtlCol="0" anchor="ctr"/>
          <a:lstStyle/>
          <a:p>
            <a:pPr algn="ctr"/>
            <a:r>
              <a:rPr lang="en-US" dirty="0" smtClean="0">
                <a:latin typeface="Roboto Slab" panose="020B0604020202020204" charset="0"/>
                <a:ea typeface="Roboto Slab" panose="020B0604020202020204" charset="0"/>
              </a:rPr>
              <a:t>DB</a:t>
            </a: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8002986">
            <a:off x="2911311" y="1425447"/>
            <a:ext cx="432048" cy="934569"/>
          </a:xfrm>
          <a:prstGeom prst="downArrow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8002986">
            <a:off x="2971519" y="2336321"/>
            <a:ext cx="250458" cy="863895"/>
          </a:xfrm>
          <a:prstGeom prst="downArrow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8002986">
            <a:off x="3047865" y="3282694"/>
            <a:ext cx="180410" cy="808944"/>
          </a:xfrm>
          <a:prstGeom prst="downArrow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5237477" y="1895154"/>
            <a:ext cx="432048" cy="1096837"/>
          </a:xfrm>
          <a:prstGeom prst="downArrow">
            <a:avLst/>
          </a:prstGeom>
          <a:solidFill>
            <a:srgbClr val="94BF6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5217996" y="2855248"/>
            <a:ext cx="250458" cy="874919"/>
          </a:xfrm>
          <a:prstGeom prst="downArrow">
            <a:avLst/>
          </a:prstGeom>
          <a:solidFill>
            <a:srgbClr val="3B8D6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5152642" y="3743775"/>
            <a:ext cx="165141" cy="658893"/>
          </a:xfrm>
          <a:prstGeom prst="downArrow">
            <a:avLst/>
          </a:prstGeom>
          <a:solidFill>
            <a:srgbClr val="16575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rgbClr val="FFFFFF"/>
              </a:solidFill>
              <a:latin typeface="Roboto Slab" panose="020B0604020202020204" charset="0"/>
              <a:ea typeface="Roboto Slab" panose="020B0604020202020204" charset="0"/>
              <a:cs typeface="Nixie One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23" y="1678115"/>
            <a:ext cx="2520280" cy="2520280"/>
          </a:xfrm>
          <a:prstGeom prst="rect">
            <a:avLst/>
          </a:prstGeom>
        </p:spPr>
      </p:pic>
      <p:grpSp>
        <p:nvGrpSpPr>
          <p:cNvPr id="29" name="Shape 592"/>
          <p:cNvGrpSpPr/>
          <p:nvPr/>
        </p:nvGrpSpPr>
        <p:grpSpPr>
          <a:xfrm>
            <a:off x="1926633" y="2959702"/>
            <a:ext cx="291276" cy="297380"/>
            <a:chOff x="3951850" y="2985350"/>
            <a:chExt cx="407950" cy="416500"/>
          </a:xfrm>
        </p:grpSpPr>
        <p:sp>
          <p:nvSpPr>
            <p:cNvPr id="31" name="Shape 59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0" t="0" r="0" b="0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2" name="Shape 59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0" t="0" r="0" b="0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3" name="Shape 59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4" name="Shape 59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0" t="0" r="0" b="0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792705"/>
            <a:ext cx="411497" cy="411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39" y="4010232"/>
            <a:ext cx="376326" cy="376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4" y="3784996"/>
            <a:ext cx="324872" cy="324872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611560" y="339502"/>
            <a:ext cx="2012668" cy="4468088"/>
            <a:chOff x="611560" y="339502"/>
            <a:chExt cx="2012668" cy="44680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611560" y="343094"/>
              <a:ext cx="2005798" cy="4464496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Shape 159"/>
            <p:cNvSpPr txBox="1">
              <a:spLocks/>
            </p:cNvSpPr>
            <p:nvPr/>
          </p:nvSpPr>
          <p:spPr>
            <a:xfrm>
              <a:off x="611560" y="339502"/>
              <a:ext cx="2012668" cy="9875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Slab"/>
                <a:buNone/>
                <a:defRPr sz="1800" b="1" i="0" u="none" strike="noStrike" cap="none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Slab"/>
                <a:buNone/>
                <a:defRPr sz="1800" b="1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defRPr>
              </a:lvl9pPr>
            </a:lstStyle>
            <a:p>
              <a:pPr algn="ctr"/>
              <a:r>
                <a:rPr lang="en" sz="2400" dirty="0" smtClean="0">
                  <a:solidFill>
                    <a:srgbClr val="94BF6E"/>
                  </a:solidFill>
                  <a:latin typeface="Roboto Slab" panose="020B0604020202020204" charset="0"/>
                  <a:ea typeface="Roboto Slab" panose="020B0604020202020204" charset="0"/>
                </a:rPr>
                <a:t>Module</a:t>
              </a:r>
              <a:endParaRPr lang="en" sz="3200" dirty="0">
                <a:solidFill>
                  <a:srgbClr val="94BF6E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8983" y="1275606"/>
            <a:ext cx="895828" cy="895828"/>
            <a:chOff x="688983" y="1344791"/>
            <a:chExt cx="895828" cy="895828"/>
          </a:xfrm>
        </p:grpSpPr>
        <p:sp>
          <p:nvSpPr>
            <p:cNvPr id="37" name="Овал 36"/>
            <p:cNvSpPr/>
            <p:nvPr/>
          </p:nvSpPr>
          <p:spPr>
            <a:xfrm>
              <a:off x="688983" y="1344791"/>
              <a:ext cx="895828" cy="895828"/>
            </a:xfrm>
            <a:prstGeom prst="ellipse">
              <a:avLst/>
            </a:prstGeom>
            <a:noFill/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3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0123" y="1638816"/>
              <a:ext cx="82299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REST</a:t>
              </a:r>
              <a:endParaRPr lang="ru-RU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88983" y="2261940"/>
            <a:ext cx="895828" cy="895828"/>
            <a:chOff x="688983" y="1344791"/>
            <a:chExt cx="895828" cy="895828"/>
          </a:xfrm>
        </p:grpSpPr>
        <p:sp>
          <p:nvSpPr>
            <p:cNvPr id="41" name="Овал 40"/>
            <p:cNvSpPr/>
            <p:nvPr/>
          </p:nvSpPr>
          <p:spPr>
            <a:xfrm>
              <a:off x="688983" y="1344791"/>
              <a:ext cx="895828" cy="895828"/>
            </a:xfrm>
            <a:prstGeom prst="ellipse">
              <a:avLst/>
            </a:prstGeom>
            <a:noFill/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3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5400" y="1423373"/>
              <a:ext cx="822994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HTML,</a:t>
              </a:r>
            </a:p>
            <a:p>
              <a:pPr algn="ct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CSS,</a:t>
              </a:r>
            </a:p>
            <a:p>
              <a:pPr algn="ctr"/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JS</a:t>
              </a:r>
              <a:endParaRPr lang="ru-RU" dirty="0">
                <a:solidFill>
                  <a:schemeClr val="accent3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0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Introduction</a:t>
            </a:r>
            <a:endParaRPr lang="en" dirty="0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Why it is important and complicated</a:t>
            </a:r>
            <a:endParaRPr lang="en" dirty="0"/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06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258803" y="1"/>
            <a:ext cx="8892480" cy="9875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dirty="0" smtClean="0">
                <a:solidFill>
                  <a:srgbClr val="94BF6E"/>
                </a:solidFill>
                <a:latin typeface="Roboto Slab" panose="020B0604020202020204" charset="0"/>
                <a:ea typeface="Roboto Slab" panose="020B0604020202020204" charset="0"/>
              </a:rPr>
              <a:t>JavaScript</a:t>
            </a:r>
            <a:endParaRPr lang="en" sz="6000" dirty="0">
              <a:solidFill>
                <a:srgbClr val="94BF6E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92988"/>
            <a:ext cx="3381375" cy="8858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0626"/>
            <a:ext cx="2352675" cy="5905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82397"/>
            <a:ext cx="1376930" cy="130700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48" y="2427734"/>
            <a:ext cx="40100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Want big impact?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371633" y="913341"/>
            <a:ext cx="316516" cy="263465"/>
            <a:chOff x="1247825" y="322750"/>
            <a:chExt cx="443300" cy="369000"/>
          </a:xfrm>
        </p:grpSpPr>
        <p:sp>
          <p:nvSpPr>
            <p:cNvPr id="220" name="Shape 220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0" t="0" r="0" b="0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0" t="0" r="0" b="0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0" t="0" r="0" b="0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3" name="Shape 22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0" t="0" r="0" b="0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0" t="0" r="0" b="0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02"/>
            <a:ext cx="9144000" cy="506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79512" y="497807"/>
            <a:ext cx="2664295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New  Techs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016376" y="743195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0" y="781539"/>
            <a:ext cx="473752" cy="473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6" y="2995008"/>
            <a:ext cx="2497460" cy="832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Группа 7"/>
          <p:cNvGrpSpPr/>
          <p:nvPr/>
        </p:nvGrpSpPr>
        <p:grpSpPr>
          <a:xfrm>
            <a:off x="649384" y="1847325"/>
            <a:ext cx="900050" cy="900050"/>
            <a:chOff x="680922" y="2879749"/>
            <a:chExt cx="900050" cy="9000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8" y="3075806"/>
              <a:ext cx="812698" cy="507937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680922" y="2879749"/>
              <a:ext cx="900050" cy="90005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0" y="4043519"/>
            <a:ext cx="2949072" cy="8324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29504" y="2128073"/>
            <a:ext cx="6082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Landscape.io – Coding style check</a:t>
            </a:r>
            <a:endParaRPr lang="ru-RU" sz="20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3097" y="2949586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Travis CI – Continuous Integration</a:t>
            </a:r>
          </a:p>
          <a:p>
            <a:r>
              <a:rPr lang="en-US" sz="1800" dirty="0" smtClean="0">
                <a:latin typeface="Roboto Slab" panose="020B0604020202020204" charset="0"/>
                <a:ea typeface="Roboto Slab" panose="020B0604020202020204" charset="0"/>
              </a:rPr>
              <a:t>Installation, Regressive, Compatibility, Functionality, …</a:t>
            </a:r>
            <a:endParaRPr lang="ru-RU" sz="18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7889" y="4290485"/>
            <a:ext cx="415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Covetalls.io – Code coverage</a:t>
            </a:r>
            <a:endParaRPr lang="ru-RU" sz="20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7" y="718774"/>
            <a:ext cx="1685696" cy="599281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31" y="679389"/>
            <a:ext cx="1957885" cy="691604"/>
          </a:xfrm>
          <a:prstGeom prst="rect">
            <a:avLst/>
          </a:prstGeom>
          <a:ln>
            <a:noFill/>
          </a:ln>
        </p:spPr>
      </p:pic>
      <p:grpSp>
        <p:nvGrpSpPr>
          <p:cNvPr id="16" name="Группа 15"/>
          <p:cNvGrpSpPr/>
          <p:nvPr/>
        </p:nvGrpSpPr>
        <p:grpSpPr>
          <a:xfrm rot="16200000">
            <a:off x="5857348" y="707313"/>
            <a:ext cx="225300" cy="635755"/>
            <a:chOff x="1" y="1179"/>
            <a:chExt cx="1039018" cy="1484312"/>
          </a:xfrm>
        </p:grpSpPr>
        <p:sp>
          <p:nvSpPr>
            <p:cNvPr id="17" name="Нашивка 16"/>
            <p:cNvSpPr/>
            <p:nvPr/>
          </p:nvSpPr>
          <p:spPr>
            <a:xfrm rot="5400000">
              <a:off x="-222646" y="223826"/>
              <a:ext cx="1484312" cy="1039018"/>
            </a:xfrm>
            <a:prstGeom prst="chevron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Nixie One"/>
              </a:endParaRPr>
            </a:p>
          </p:txBody>
        </p:sp>
        <p:sp>
          <p:nvSpPr>
            <p:cNvPr id="18" name="Нашивка 4"/>
            <p:cNvSpPr/>
            <p:nvPr/>
          </p:nvSpPr>
          <p:spPr>
            <a:xfrm>
              <a:off x="1" y="520688"/>
              <a:ext cx="1039018" cy="445294"/>
            </a:xfrm>
            <a:prstGeom prst="rect">
              <a:avLst/>
            </a:prstGeom>
            <a:solidFill>
              <a:srgbClr val="94BF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  <a:cs typeface="Nixie One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21617" y="1318055"/>
            <a:ext cx="5310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oboto Slab" panose="020B0604020202020204" charset="0"/>
                <a:ea typeface="Roboto Slab" panose="020B0604020202020204" charset="0"/>
              </a:rPr>
              <a:t>https://github.com/tier-one-monitoring</a:t>
            </a:r>
            <a:endParaRPr lang="ru-RU" sz="2000" dirty="0"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Concusion</a:t>
            </a:r>
            <a:endParaRPr lang="en" dirty="0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Wrap up!</a:t>
            </a:r>
            <a:endParaRPr lang="en" dirty="0"/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 smtClean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lang="en"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893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79512" y="497807"/>
            <a:ext cx="2664295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Conclusion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016376" y="743195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7" y="825203"/>
            <a:ext cx="450404" cy="4504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8" y="1846191"/>
            <a:ext cx="531784" cy="5317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57046" y="1912028"/>
            <a:ext cx="2978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Alarm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system required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8" y="2530375"/>
            <a:ext cx="531784" cy="5317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8" y="3227990"/>
            <a:ext cx="531784" cy="5317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157046" y="2596212"/>
            <a:ext cx="3602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Model of service interaction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57046" y="3293827"/>
            <a:ext cx="4851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Complex Event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Processing techniques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68" y="4200206"/>
            <a:ext cx="531784" cy="53178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157046" y="4266043"/>
            <a:ext cx="4583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More, more, and even more modules</a:t>
            </a:r>
          </a:p>
        </p:txBody>
      </p:sp>
    </p:spTree>
    <p:extLst>
      <p:ext uri="{BB962C8B-B14F-4D97-AF65-F5344CB8AC3E}">
        <p14:creationId xmlns:p14="http://schemas.microsoft.com/office/powerpoint/2010/main" val="38617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b="1" dirty="0" smtClean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THANKS!</a:t>
            </a:r>
            <a:endParaRPr lang="en" sz="1800" b="1" dirty="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FFFFFF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You can </a:t>
            </a:r>
            <a:r>
              <a:rPr lang="en" sz="2400" dirty="0" smtClean="0">
                <a:solidFill>
                  <a:srgbClr val="FFFFFF"/>
                </a:solidFill>
              </a:rPr>
              <a:t>write me to Pelevanyuk (at) jinr.ru</a:t>
            </a:r>
            <a:endParaRPr lang="en" sz="2400" dirty="0">
              <a:solidFill>
                <a:srgbClr val="FFFFFF"/>
              </a:solidFill>
            </a:endParaRPr>
          </a:p>
        </p:txBody>
      </p:sp>
      <p:grpSp>
        <p:nvGrpSpPr>
          <p:cNvPr id="3" name="Shape 654"/>
          <p:cNvGrpSpPr/>
          <p:nvPr/>
        </p:nvGrpSpPr>
        <p:grpSpPr>
          <a:xfrm>
            <a:off x="6228184" y="1563203"/>
            <a:ext cx="1081302" cy="1081240"/>
            <a:chOff x="576250" y="4319400"/>
            <a:chExt cx="442075" cy="442050"/>
          </a:xfrm>
        </p:grpSpPr>
        <p:sp>
          <p:nvSpPr>
            <p:cNvPr id="4" name="Shape 655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" name="Shape 656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" name="Shape 65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" name="Shape 65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8" name="Shape 170"/>
          <p:cNvSpPr/>
          <p:nvPr/>
        </p:nvSpPr>
        <p:spPr>
          <a:xfrm>
            <a:off x="8558837" y="2103823"/>
            <a:ext cx="585163" cy="5587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" name="Shape 161"/>
          <p:cNvSpPr/>
          <p:nvPr/>
        </p:nvSpPr>
        <p:spPr>
          <a:xfrm>
            <a:off x="6173320" y="906346"/>
            <a:ext cx="354080" cy="33808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171"/>
          <p:cNvSpPr/>
          <p:nvPr/>
        </p:nvSpPr>
        <p:spPr>
          <a:xfrm rot="2384392">
            <a:off x="7679147" y="1250578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71"/>
          <p:cNvSpPr/>
          <p:nvPr/>
        </p:nvSpPr>
        <p:spPr>
          <a:xfrm rot="20350624">
            <a:off x="8477849" y="648594"/>
            <a:ext cx="585856" cy="559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" name="Shape 481"/>
          <p:cNvSpPr/>
          <p:nvPr/>
        </p:nvSpPr>
        <p:spPr>
          <a:xfrm>
            <a:off x="7995519" y="3075806"/>
            <a:ext cx="209748" cy="213967"/>
          </a:xfrm>
          <a:custGeom>
            <a:avLst/>
            <a:gdLst/>
            <a:ahLst/>
            <a:cxnLst/>
            <a:rect l="0" t="0" r="0" b="0"/>
            <a:pathLst>
              <a:path w="6066" h="6188" fill="none" extrusionOk="0">
                <a:moveTo>
                  <a:pt x="2680" y="74"/>
                </a:moveTo>
                <a:lnTo>
                  <a:pt x="2680" y="74"/>
                </a:lnTo>
                <a:lnTo>
                  <a:pt x="2607" y="1"/>
                </a:lnTo>
                <a:lnTo>
                  <a:pt x="2534" y="1"/>
                </a:lnTo>
                <a:lnTo>
                  <a:pt x="2461" y="25"/>
                </a:lnTo>
                <a:lnTo>
                  <a:pt x="2436" y="147"/>
                </a:lnTo>
                <a:lnTo>
                  <a:pt x="2095" y="1803"/>
                </a:lnTo>
                <a:lnTo>
                  <a:pt x="2095" y="1803"/>
                </a:lnTo>
                <a:lnTo>
                  <a:pt x="2047" y="1925"/>
                </a:lnTo>
                <a:lnTo>
                  <a:pt x="1974" y="2047"/>
                </a:lnTo>
                <a:lnTo>
                  <a:pt x="1852" y="2169"/>
                </a:lnTo>
                <a:lnTo>
                  <a:pt x="1730" y="2217"/>
                </a:lnTo>
                <a:lnTo>
                  <a:pt x="123" y="2753"/>
                </a:lnTo>
                <a:lnTo>
                  <a:pt x="123" y="2753"/>
                </a:lnTo>
                <a:lnTo>
                  <a:pt x="25" y="2826"/>
                </a:lnTo>
                <a:lnTo>
                  <a:pt x="1" y="2875"/>
                </a:lnTo>
                <a:lnTo>
                  <a:pt x="25" y="2948"/>
                </a:lnTo>
                <a:lnTo>
                  <a:pt x="98" y="3021"/>
                </a:lnTo>
                <a:lnTo>
                  <a:pt x="1584" y="3849"/>
                </a:lnTo>
                <a:lnTo>
                  <a:pt x="1584" y="3849"/>
                </a:lnTo>
                <a:lnTo>
                  <a:pt x="1706" y="3922"/>
                </a:lnTo>
                <a:lnTo>
                  <a:pt x="1803" y="4044"/>
                </a:lnTo>
                <a:lnTo>
                  <a:pt x="1852" y="4190"/>
                </a:lnTo>
                <a:lnTo>
                  <a:pt x="1876" y="4312"/>
                </a:lnTo>
                <a:lnTo>
                  <a:pt x="1901" y="6017"/>
                </a:lnTo>
                <a:lnTo>
                  <a:pt x="1901" y="6017"/>
                </a:lnTo>
                <a:lnTo>
                  <a:pt x="1925" y="6114"/>
                </a:lnTo>
                <a:lnTo>
                  <a:pt x="1974" y="6187"/>
                </a:lnTo>
                <a:lnTo>
                  <a:pt x="2047" y="6187"/>
                </a:lnTo>
                <a:lnTo>
                  <a:pt x="2120" y="6114"/>
                </a:lnTo>
                <a:lnTo>
                  <a:pt x="3362" y="4969"/>
                </a:lnTo>
                <a:lnTo>
                  <a:pt x="3362" y="4969"/>
                </a:lnTo>
                <a:lnTo>
                  <a:pt x="3484" y="4872"/>
                </a:lnTo>
                <a:lnTo>
                  <a:pt x="3630" y="4823"/>
                </a:lnTo>
                <a:lnTo>
                  <a:pt x="3776" y="4823"/>
                </a:lnTo>
                <a:lnTo>
                  <a:pt x="3922" y="4848"/>
                </a:lnTo>
                <a:lnTo>
                  <a:pt x="5530" y="5335"/>
                </a:lnTo>
                <a:lnTo>
                  <a:pt x="5530" y="5335"/>
                </a:lnTo>
                <a:lnTo>
                  <a:pt x="5651" y="5359"/>
                </a:lnTo>
                <a:lnTo>
                  <a:pt x="5700" y="5335"/>
                </a:lnTo>
                <a:lnTo>
                  <a:pt x="5724" y="5262"/>
                </a:lnTo>
                <a:lnTo>
                  <a:pt x="5700" y="5164"/>
                </a:lnTo>
                <a:lnTo>
                  <a:pt x="4994" y="3606"/>
                </a:lnTo>
                <a:lnTo>
                  <a:pt x="4994" y="3606"/>
                </a:lnTo>
                <a:lnTo>
                  <a:pt x="4945" y="3484"/>
                </a:lnTo>
                <a:lnTo>
                  <a:pt x="4945" y="3338"/>
                </a:lnTo>
                <a:lnTo>
                  <a:pt x="4969" y="3191"/>
                </a:lnTo>
                <a:lnTo>
                  <a:pt x="5042" y="3070"/>
                </a:lnTo>
                <a:lnTo>
                  <a:pt x="6017" y="1681"/>
                </a:lnTo>
                <a:lnTo>
                  <a:pt x="6017" y="1681"/>
                </a:lnTo>
                <a:lnTo>
                  <a:pt x="6065" y="1584"/>
                </a:lnTo>
                <a:lnTo>
                  <a:pt x="6065" y="1511"/>
                </a:lnTo>
                <a:lnTo>
                  <a:pt x="5992" y="1462"/>
                </a:lnTo>
                <a:lnTo>
                  <a:pt x="5895" y="1462"/>
                </a:lnTo>
                <a:lnTo>
                  <a:pt x="4190" y="1657"/>
                </a:lnTo>
                <a:lnTo>
                  <a:pt x="4190" y="1657"/>
                </a:lnTo>
                <a:lnTo>
                  <a:pt x="4068" y="1657"/>
                </a:lnTo>
                <a:lnTo>
                  <a:pt x="3922" y="1608"/>
                </a:lnTo>
                <a:lnTo>
                  <a:pt x="3800" y="1535"/>
                </a:lnTo>
                <a:lnTo>
                  <a:pt x="3703" y="1438"/>
                </a:lnTo>
                <a:lnTo>
                  <a:pt x="2680" y="74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482"/>
          <p:cNvSpPr/>
          <p:nvPr/>
        </p:nvSpPr>
        <p:spPr>
          <a:xfrm>
            <a:off x="5004048" y="1356202"/>
            <a:ext cx="576064" cy="576895"/>
          </a:xfrm>
          <a:custGeom>
            <a:avLst/>
            <a:gdLst/>
            <a:ahLst/>
            <a:cxnLst/>
            <a:rect l="0" t="0" r="0" b="0"/>
            <a:pathLst>
              <a:path w="16660" h="16684" fill="none" extrusionOk="0">
                <a:moveTo>
                  <a:pt x="4872" y="12202"/>
                </a:moveTo>
                <a:lnTo>
                  <a:pt x="4872" y="12202"/>
                </a:lnTo>
                <a:lnTo>
                  <a:pt x="5261" y="12178"/>
                </a:lnTo>
                <a:lnTo>
                  <a:pt x="5627" y="12154"/>
                </a:lnTo>
                <a:lnTo>
                  <a:pt x="5992" y="12105"/>
                </a:lnTo>
                <a:lnTo>
                  <a:pt x="6357" y="12032"/>
                </a:lnTo>
                <a:lnTo>
                  <a:pt x="6698" y="11959"/>
                </a:lnTo>
                <a:lnTo>
                  <a:pt x="7039" y="11861"/>
                </a:lnTo>
                <a:lnTo>
                  <a:pt x="7380" y="11740"/>
                </a:lnTo>
                <a:lnTo>
                  <a:pt x="7721" y="11618"/>
                </a:lnTo>
                <a:lnTo>
                  <a:pt x="8038" y="11472"/>
                </a:lnTo>
                <a:lnTo>
                  <a:pt x="8355" y="11301"/>
                </a:lnTo>
                <a:lnTo>
                  <a:pt x="8671" y="11131"/>
                </a:lnTo>
                <a:lnTo>
                  <a:pt x="8963" y="10936"/>
                </a:lnTo>
                <a:lnTo>
                  <a:pt x="9256" y="10741"/>
                </a:lnTo>
                <a:lnTo>
                  <a:pt x="9524" y="10522"/>
                </a:lnTo>
                <a:lnTo>
                  <a:pt x="9792" y="10303"/>
                </a:lnTo>
                <a:lnTo>
                  <a:pt x="10035" y="10059"/>
                </a:lnTo>
                <a:lnTo>
                  <a:pt x="10279" y="9791"/>
                </a:lnTo>
                <a:lnTo>
                  <a:pt x="10522" y="9523"/>
                </a:lnTo>
                <a:lnTo>
                  <a:pt x="10741" y="9255"/>
                </a:lnTo>
                <a:lnTo>
                  <a:pt x="10936" y="8963"/>
                </a:lnTo>
                <a:lnTo>
                  <a:pt x="11131" y="8671"/>
                </a:lnTo>
                <a:lnTo>
                  <a:pt x="11302" y="8379"/>
                </a:lnTo>
                <a:lnTo>
                  <a:pt x="11472" y="8062"/>
                </a:lnTo>
                <a:lnTo>
                  <a:pt x="11618" y="7721"/>
                </a:lnTo>
                <a:lnTo>
                  <a:pt x="11740" y="7404"/>
                </a:lnTo>
                <a:lnTo>
                  <a:pt x="11862" y="7063"/>
                </a:lnTo>
                <a:lnTo>
                  <a:pt x="11959" y="6722"/>
                </a:lnTo>
                <a:lnTo>
                  <a:pt x="12032" y="6357"/>
                </a:lnTo>
                <a:lnTo>
                  <a:pt x="12105" y="5992"/>
                </a:lnTo>
                <a:lnTo>
                  <a:pt x="12154" y="5626"/>
                </a:lnTo>
                <a:lnTo>
                  <a:pt x="12178" y="5261"/>
                </a:lnTo>
                <a:lnTo>
                  <a:pt x="12178" y="4896"/>
                </a:lnTo>
                <a:lnTo>
                  <a:pt x="12178" y="4896"/>
                </a:lnTo>
                <a:lnTo>
                  <a:pt x="12178" y="4531"/>
                </a:lnTo>
                <a:lnTo>
                  <a:pt x="12154" y="4190"/>
                </a:lnTo>
                <a:lnTo>
                  <a:pt x="12105" y="3849"/>
                </a:lnTo>
                <a:lnTo>
                  <a:pt x="12057" y="3508"/>
                </a:lnTo>
                <a:lnTo>
                  <a:pt x="11983" y="3191"/>
                </a:lnTo>
                <a:lnTo>
                  <a:pt x="11886" y="2850"/>
                </a:lnTo>
                <a:lnTo>
                  <a:pt x="11789" y="2533"/>
                </a:lnTo>
                <a:lnTo>
                  <a:pt x="11691" y="2217"/>
                </a:lnTo>
                <a:lnTo>
                  <a:pt x="11545" y="1925"/>
                </a:lnTo>
                <a:lnTo>
                  <a:pt x="11423" y="1632"/>
                </a:lnTo>
                <a:lnTo>
                  <a:pt x="11253" y="1340"/>
                </a:lnTo>
                <a:lnTo>
                  <a:pt x="11107" y="1048"/>
                </a:lnTo>
                <a:lnTo>
                  <a:pt x="10912" y="780"/>
                </a:lnTo>
                <a:lnTo>
                  <a:pt x="10717" y="512"/>
                </a:lnTo>
                <a:lnTo>
                  <a:pt x="10303" y="0"/>
                </a:lnTo>
                <a:lnTo>
                  <a:pt x="10303" y="0"/>
                </a:lnTo>
                <a:lnTo>
                  <a:pt x="10644" y="98"/>
                </a:lnTo>
                <a:lnTo>
                  <a:pt x="10985" y="220"/>
                </a:lnTo>
                <a:lnTo>
                  <a:pt x="11642" y="463"/>
                </a:lnTo>
                <a:lnTo>
                  <a:pt x="12251" y="780"/>
                </a:lnTo>
                <a:lnTo>
                  <a:pt x="12836" y="1121"/>
                </a:lnTo>
                <a:lnTo>
                  <a:pt x="13396" y="1535"/>
                </a:lnTo>
                <a:lnTo>
                  <a:pt x="13932" y="1973"/>
                </a:lnTo>
                <a:lnTo>
                  <a:pt x="14419" y="2460"/>
                </a:lnTo>
                <a:lnTo>
                  <a:pt x="14857" y="2972"/>
                </a:lnTo>
                <a:lnTo>
                  <a:pt x="15271" y="3532"/>
                </a:lnTo>
                <a:lnTo>
                  <a:pt x="15612" y="4116"/>
                </a:lnTo>
                <a:lnTo>
                  <a:pt x="15929" y="4750"/>
                </a:lnTo>
                <a:lnTo>
                  <a:pt x="16197" y="5383"/>
                </a:lnTo>
                <a:lnTo>
                  <a:pt x="16294" y="5724"/>
                </a:lnTo>
                <a:lnTo>
                  <a:pt x="16392" y="6065"/>
                </a:lnTo>
                <a:lnTo>
                  <a:pt x="16465" y="6406"/>
                </a:lnTo>
                <a:lnTo>
                  <a:pt x="16538" y="6771"/>
                </a:lnTo>
                <a:lnTo>
                  <a:pt x="16587" y="7112"/>
                </a:lnTo>
                <a:lnTo>
                  <a:pt x="16635" y="7477"/>
                </a:lnTo>
                <a:lnTo>
                  <a:pt x="16660" y="7843"/>
                </a:lnTo>
                <a:lnTo>
                  <a:pt x="16660" y="8208"/>
                </a:lnTo>
                <a:lnTo>
                  <a:pt x="16660" y="8208"/>
                </a:lnTo>
                <a:lnTo>
                  <a:pt x="16660" y="8647"/>
                </a:lnTo>
                <a:lnTo>
                  <a:pt x="16611" y="9061"/>
                </a:lnTo>
                <a:lnTo>
                  <a:pt x="16562" y="9499"/>
                </a:lnTo>
                <a:lnTo>
                  <a:pt x="16489" y="9913"/>
                </a:lnTo>
                <a:lnTo>
                  <a:pt x="16392" y="10327"/>
                </a:lnTo>
                <a:lnTo>
                  <a:pt x="16294" y="10717"/>
                </a:lnTo>
                <a:lnTo>
                  <a:pt x="16148" y="11131"/>
                </a:lnTo>
                <a:lnTo>
                  <a:pt x="16002" y="11496"/>
                </a:lnTo>
                <a:lnTo>
                  <a:pt x="15832" y="11886"/>
                </a:lnTo>
                <a:lnTo>
                  <a:pt x="15637" y="12251"/>
                </a:lnTo>
                <a:lnTo>
                  <a:pt x="15442" y="12592"/>
                </a:lnTo>
                <a:lnTo>
                  <a:pt x="15223" y="12933"/>
                </a:lnTo>
                <a:lnTo>
                  <a:pt x="14979" y="13274"/>
                </a:lnTo>
                <a:lnTo>
                  <a:pt x="14736" y="13591"/>
                </a:lnTo>
                <a:lnTo>
                  <a:pt x="14468" y="13907"/>
                </a:lnTo>
                <a:lnTo>
                  <a:pt x="14175" y="14199"/>
                </a:lnTo>
                <a:lnTo>
                  <a:pt x="13883" y="14467"/>
                </a:lnTo>
                <a:lnTo>
                  <a:pt x="13591" y="14735"/>
                </a:lnTo>
                <a:lnTo>
                  <a:pt x="13274" y="15003"/>
                </a:lnTo>
                <a:lnTo>
                  <a:pt x="12933" y="15222"/>
                </a:lnTo>
                <a:lnTo>
                  <a:pt x="12592" y="15442"/>
                </a:lnTo>
                <a:lnTo>
                  <a:pt x="12227" y="15661"/>
                </a:lnTo>
                <a:lnTo>
                  <a:pt x="11862" y="15831"/>
                </a:lnTo>
                <a:lnTo>
                  <a:pt x="11496" y="16002"/>
                </a:lnTo>
                <a:lnTo>
                  <a:pt x="11107" y="16172"/>
                </a:lnTo>
                <a:lnTo>
                  <a:pt x="10717" y="16294"/>
                </a:lnTo>
                <a:lnTo>
                  <a:pt x="10303" y="16416"/>
                </a:lnTo>
                <a:lnTo>
                  <a:pt x="9913" y="16513"/>
                </a:lnTo>
                <a:lnTo>
                  <a:pt x="9475" y="16586"/>
                </a:lnTo>
                <a:lnTo>
                  <a:pt x="9061" y="16635"/>
                </a:lnTo>
                <a:lnTo>
                  <a:pt x="8622" y="16659"/>
                </a:lnTo>
                <a:lnTo>
                  <a:pt x="8208" y="16684"/>
                </a:lnTo>
                <a:lnTo>
                  <a:pt x="8208" y="16684"/>
                </a:lnTo>
                <a:lnTo>
                  <a:pt x="7819" y="16659"/>
                </a:lnTo>
                <a:lnTo>
                  <a:pt x="7453" y="16635"/>
                </a:lnTo>
                <a:lnTo>
                  <a:pt x="7112" y="16611"/>
                </a:lnTo>
                <a:lnTo>
                  <a:pt x="6747" y="16562"/>
                </a:lnTo>
                <a:lnTo>
                  <a:pt x="6406" y="16489"/>
                </a:lnTo>
                <a:lnTo>
                  <a:pt x="6065" y="16391"/>
                </a:lnTo>
                <a:lnTo>
                  <a:pt x="5724" y="16294"/>
                </a:lnTo>
                <a:lnTo>
                  <a:pt x="5383" y="16197"/>
                </a:lnTo>
                <a:lnTo>
                  <a:pt x="4726" y="15929"/>
                </a:lnTo>
                <a:lnTo>
                  <a:pt x="4117" y="15636"/>
                </a:lnTo>
                <a:lnTo>
                  <a:pt x="3532" y="15271"/>
                </a:lnTo>
                <a:lnTo>
                  <a:pt x="2972" y="14857"/>
                </a:lnTo>
                <a:lnTo>
                  <a:pt x="2436" y="14419"/>
                </a:lnTo>
                <a:lnTo>
                  <a:pt x="1974" y="13932"/>
                </a:lnTo>
                <a:lnTo>
                  <a:pt x="1511" y="13420"/>
                </a:lnTo>
                <a:lnTo>
                  <a:pt x="1121" y="12860"/>
                </a:lnTo>
                <a:lnTo>
                  <a:pt x="756" y="12275"/>
                </a:lnTo>
                <a:lnTo>
                  <a:pt x="464" y="11642"/>
                </a:lnTo>
                <a:lnTo>
                  <a:pt x="196" y="10985"/>
                </a:lnTo>
                <a:lnTo>
                  <a:pt x="98" y="10668"/>
                </a:lnTo>
                <a:lnTo>
                  <a:pt x="1" y="10327"/>
                </a:lnTo>
                <a:lnTo>
                  <a:pt x="1" y="10327"/>
                </a:lnTo>
                <a:lnTo>
                  <a:pt x="488" y="10741"/>
                </a:lnTo>
                <a:lnTo>
                  <a:pt x="756" y="10936"/>
                </a:lnTo>
                <a:lnTo>
                  <a:pt x="1048" y="11106"/>
                </a:lnTo>
                <a:lnTo>
                  <a:pt x="1316" y="11277"/>
                </a:lnTo>
                <a:lnTo>
                  <a:pt x="1608" y="11423"/>
                </a:lnTo>
                <a:lnTo>
                  <a:pt x="1901" y="11569"/>
                </a:lnTo>
                <a:lnTo>
                  <a:pt x="2217" y="11691"/>
                </a:lnTo>
                <a:lnTo>
                  <a:pt x="2534" y="11813"/>
                </a:lnTo>
                <a:lnTo>
                  <a:pt x="2850" y="11910"/>
                </a:lnTo>
                <a:lnTo>
                  <a:pt x="3167" y="11983"/>
                </a:lnTo>
                <a:lnTo>
                  <a:pt x="3508" y="12056"/>
                </a:lnTo>
                <a:lnTo>
                  <a:pt x="3849" y="12129"/>
                </a:lnTo>
                <a:lnTo>
                  <a:pt x="4190" y="12154"/>
                </a:lnTo>
                <a:lnTo>
                  <a:pt x="4531" y="12178"/>
                </a:lnTo>
                <a:lnTo>
                  <a:pt x="4872" y="12202"/>
                </a:lnTo>
                <a:lnTo>
                  <a:pt x="4872" y="12202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8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ctrTitle" idx="4294967295"/>
          </p:nvPr>
        </p:nvSpPr>
        <p:spPr>
          <a:xfrm>
            <a:off x="611560" y="51470"/>
            <a:ext cx="5291554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dirty="0" smtClean="0">
                <a:solidFill>
                  <a:srgbClr val="94BF6E"/>
                </a:solidFill>
              </a:rPr>
              <a:t>WLCG</a:t>
            </a:r>
            <a:endParaRPr lang="en" sz="6000" dirty="0">
              <a:solidFill>
                <a:srgbClr val="94BF6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71550"/>
            <a:ext cx="3763619" cy="35283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3827" y="172229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Tier-0: 20% of compute capacity.</a:t>
            </a:r>
            <a:endParaRPr lang="ru-RU" sz="1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827" y="239869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Tier-1: Highly reliable. Serve T2 centers.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5965" y="3097292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Tier-2: 160 centers. Serve users’ tasks.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1663"/>
            <a:ext cx="649185" cy="6491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117953"/>
            <a:ext cx="645698" cy="6456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1" y="2894692"/>
            <a:ext cx="562640" cy="5626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73827" y="374536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Roboto Slab" panose="020B0604020202020204" charset="0"/>
                <a:ea typeface="Roboto Slab" panose="020B0604020202020204" charset="0"/>
              </a:rPr>
              <a:t>Tier-3: Centers serving specific groups.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0" y="3583064"/>
            <a:ext cx="572862" cy="572862"/>
          </a:xfrm>
          <a:prstGeom prst="rect">
            <a:avLst/>
          </a:prstGeom>
        </p:spPr>
      </p:pic>
      <p:sp>
        <p:nvSpPr>
          <p:cNvPr id="24" name="Shape 135"/>
          <p:cNvSpPr txBox="1">
            <a:spLocks/>
          </p:cNvSpPr>
          <p:nvPr/>
        </p:nvSpPr>
        <p:spPr>
          <a:xfrm>
            <a:off x="973827" y="914896"/>
            <a:ext cx="4505699" cy="4967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dirty="0" smtClean="0">
                <a:solidFill>
                  <a:schemeClr val="accent3">
                    <a:lumMod val="75000"/>
                  </a:schemeClr>
                </a:solidFill>
                <a:latin typeface="Nixie One" panose="020B0604020202020204" charset="0"/>
              </a:rPr>
              <a:t>W</a:t>
            </a:r>
            <a:r>
              <a:rPr lang="en" sz="1600" dirty="0" smtClean="0">
                <a:latin typeface="Nixie One" panose="020B0604020202020204" charset="0"/>
              </a:rPr>
              <a:t>orld </a:t>
            </a:r>
            <a:r>
              <a:rPr lang="en" sz="1600" dirty="0" smtClean="0">
                <a:solidFill>
                  <a:schemeClr val="accent3">
                    <a:lumMod val="75000"/>
                  </a:schemeClr>
                </a:solidFill>
                <a:latin typeface="Nixie One" panose="020B0604020202020204" charset="0"/>
              </a:rPr>
              <a:t>L</a:t>
            </a:r>
            <a:r>
              <a:rPr lang="en" sz="1600" dirty="0" smtClean="0">
                <a:latin typeface="Nixie One" panose="020B0604020202020204" charset="0"/>
              </a:rPr>
              <a:t>HC </a:t>
            </a:r>
            <a:r>
              <a:rPr lang="en" sz="1600" dirty="0" smtClean="0">
                <a:solidFill>
                  <a:schemeClr val="accent3">
                    <a:lumMod val="75000"/>
                  </a:schemeClr>
                </a:solidFill>
                <a:latin typeface="Nixie One" panose="020B0604020202020204" charset="0"/>
              </a:rPr>
              <a:t>C</a:t>
            </a:r>
            <a:r>
              <a:rPr lang="en" sz="1600" dirty="0" smtClean="0">
                <a:latin typeface="Nixie One" panose="020B0604020202020204" charset="0"/>
              </a:rPr>
              <a:t>omputing </a:t>
            </a:r>
            <a:r>
              <a:rPr lang="en" sz="1600" dirty="0" smtClean="0">
                <a:solidFill>
                  <a:schemeClr val="accent3">
                    <a:lumMod val="75000"/>
                  </a:schemeClr>
                </a:solidFill>
                <a:latin typeface="Nixie One" panose="020B0604020202020204" charset="0"/>
              </a:rPr>
              <a:t>G</a:t>
            </a:r>
            <a:r>
              <a:rPr lang="en" sz="1600" dirty="0" smtClean="0">
                <a:latin typeface="Nixie One" panose="020B0604020202020204" charset="0"/>
              </a:rPr>
              <a:t>rid</a:t>
            </a:r>
            <a:endParaRPr lang="en" sz="1600" dirty="0">
              <a:latin typeface="Nixie One" panose="020B060402020202020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770498" y="1976142"/>
            <a:ext cx="489416" cy="489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5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799" cy="102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Purpose</a:t>
            </a:r>
            <a:endParaRPr lang="en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755576" y="1877474"/>
            <a:ext cx="5000998" cy="1846404"/>
            <a:chOff x="1222225" y="1707654"/>
            <a:chExt cx="6883128" cy="2541300"/>
          </a:xfrm>
        </p:grpSpPr>
        <p:sp>
          <p:nvSpPr>
            <p:cNvPr id="231" name="Shape 231"/>
            <p:cNvSpPr/>
            <p:nvPr/>
          </p:nvSpPr>
          <p:spPr>
            <a:xfrm>
              <a:off x="1222225" y="1707654"/>
              <a:ext cx="2541300" cy="2541300"/>
            </a:xfrm>
            <a:prstGeom prst="ellipse">
              <a:avLst/>
            </a:prstGeom>
            <a:noFill/>
            <a:ln w="76200" cap="flat" cmpd="sng">
              <a:solidFill>
                <a:srgbClr val="94BF6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 dirty="0" smtClean="0">
                  <a:solidFill>
                    <a:srgbClr val="3B8D61"/>
                  </a:solidFill>
                  <a:latin typeface="Roboto Slab" panose="020B0604020202020204" charset="0"/>
                  <a:ea typeface="Roboto Slab" panose="020B0604020202020204" charset="0"/>
                  <a:cs typeface="Nixie One"/>
                  <a:sym typeface="Nixie One"/>
                </a:rPr>
                <a:t>Store</a:t>
              </a:r>
              <a:endParaRPr lang="en" sz="1050" b="1" dirty="0">
                <a:solidFill>
                  <a:srgbClr val="3B8D61"/>
                </a:solidFill>
                <a:latin typeface="Roboto Slab" panose="020B0604020202020204" charset="0"/>
                <a:ea typeface="Roboto Slab" panose="020B0604020202020204" charset="0"/>
                <a:cs typeface="Nixie One"/>
                <a:sym typeface="Nixie One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564053" y="1707654"/>
              <a:ext cx="2541300" cy="2541300"/>
            </a:xfrm>
            <a:prstGeom prst="ellipse">
              <a:avLst/>
            </a:prstGeom>
            <a:noFill/>
            <a:ln w="76200" cap="flat" cmpd="sng">
              <a:solidFill>
                <a:srgbClr val="18637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 dirty="0" smtClean="0">
                  <a:solidFill>
                    <a:srgbClr val="18637B"/>
                  </a:solidFill>
                  <a:latin typeface="Roboto Slab" panose="020B0604020202020204" charset="0"/>
                  <a:ea typeface="Roboto Slab" panose="020B0604020202020204" charset="0"/>
                  <a:cs typeface="Nixie One"/>
                  <a:sym typeface="Nixie One"/>
                </a:rPr>
                <a:t>Deliver</a:t>
              </a:r>
              <a:endParaRPr lang="en" sz="1050" b="1" dirty="0">
                <a:solidFill>
                  <a:srgbClr val="18637B"/>
                </a:solidFill>
                <a:latin typeface="Roboto Slab" panose="020B0604020202020204" charset="0"/>
                <a:ea typeface="Roboto Slab" panose="020B0604020202020204" charset="0"/>
                <a:cs typeface="Nixie One"/>
                <a:sym typeface="Nixie One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393139" y="1707654"/>
              <a:ext cx="2541300" cy="2541300"/>
            </a:xfrm>
            <a:prstGeom prst="ellipse">
              <a:avLst/>
            </a:prstGeom>
            <a:solidFill>
              <a:srgbClr val="0E3142">
                <a:alpha val="2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2000" b="1" dirty="0" smtClean="0">
                  <a:solidFill>
                    <a:srgbClr val="114454"/>
                  </a:solidFill>
                  <a:latin typeface="Roboto Slab" panose="020B0604020202020204" charset="0"/>
                  <a:ea typeface="Roboto Slab" panose="020B0604020202020204" charset="0"/>
                  <a:cs typeface="Nixie One"/>
                  <a:sym typeface="Nixie One"/>
                </a:rPr>
                <a:t>Process</a:t>
              </a:r>
              <a:endParaRPr lang="en" sz="2800" b="1" dirty="0">
                <a:solidFill>
                  <a:srgbClr val="114454"/>
                </a:solidFill>
                <a:latin typeface="Roboto Slab" panose="020B0604020202020204" charset="0"/>
                <a:ea typeface="Roboto Slab" panose="020B0604020202020204" charset="0"/>
                <a:cs typeface="Nixie One"/>
                <a:sym typeface="Nixie One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4" y="774998"/>
            <a:ext cx="504056" cy="50405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81689" y="3867894"/>
            <a:ext cx="4948771" cy="720080"/>
          </a:xfrm>
          <a:prstGeom prst="roundRect">
            <a:avLst/>
          </a:prstGeom>
          <a:solidFill>
            <a:schemeClr val="accent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Data coming from Large Hadron Collider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200511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boto Slab" panose="020B0604020202020204" charset="0"/>
                <a:ea typeface="Roboto Slab" panose="020B0604020202020204" charset="0"/>
              </a:rPr>
              <a:t>For</a:t>
            </a:r>
          </a:p>
          <a:p>
            <a:pPr algn="ctr"/>
            <a:r>
              <a:rPr lang="en-US" sz="3600" dirty="0">
                <a:latin typeface="Roboto Slab" panose="020B0604020202020204" charset="0"/>
                <a:ea typeface="Roboto Slab" panose="020B0604020202020204" charset="0"/>
              </a:rPr>
              <a:t>T</a:t>
            </a:r>
            <a:r>
              <a:rPr lang="en-US" sz="3600" dirty="0" smtClean="0">
                <a:latin typeface="Roboto Slab" panose="020B0604020202020204" charset="0"/>
                <a:ea typeface="Roboto Slab" panose="020B0604020202020204" charset="0"/>
              </a:rPr>
              <a:t>o</a:t>
            </a:r>
            <a:endParaRPr lang="en-US" sz="36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48264" y="1932352"/>
            <a:ext cx="2016224" cy="153233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Other T1s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T2s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T3s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79513" y="497807"/>
            <a:ext cx="2448272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Services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043608" y="747478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6" y="844058"/>
            <a:ext cx="362265" cy="362265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3707904" y="610380"/>
            <a:ext cx="4051091" cy="4051387"/>
            <a:chOff x="4067944" y="610380"/>
            <a:chExt cx="4051091" cy="405138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067944" y="610380"/>
              <a:ext cx="4051091" cy="4051387"/>
              <a:chOff x="3329222" y="1833029"/>
              <a:chExt cx="2828843" cy="2829050"/>
            </a:xfrm>
          </p:grpSpPr>
          <p:sp>
            <p:nvSpPr>
              <p:cNvPr id="52" name="Shape 537"/>
              <p:cNvSpPr/>
              <p:nvPr/>
            </p:nvSpPr>
            <p:spPr>
              <a:xfrm rot="5400000">
                <a:off x="3329222" y="1833030"/>
                <a:ext cx="1365299" cy="1365299"/>
              </a:xfrm>
              <a:prstGeom prst="teardrop">
                <a:avLst>
                  <a:gd name="adj" fmla="val 100000"/>
                </a:avLst>
              </a:prstGeom>
              <a:solidFill>
                <a:srgbClr val="00CEF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 dirty="0"/>
              </a:p>
            </p:txBody>
          </p:sp>
          <p:sp>
            <p:nvSpPr>
              <p:cNvPr id="53" name="Shape 538"/>
              <p:cNvSpPr/>
              <p:nvPr/>
            </p:nvSpPr>
            <p:spPr>
              <a:xfrm rot="5400000" flipH="1">
                <a:off x="3329224" y="3296780"/>
                <a:ext cx="1365299" cy="1365299"/>
              </a:xfrm>
              <a:prstGeom prst="teardrop">
                <a:avLst>
                  <a:gd name="adj" fmla="val 100000"/>
                </a:avLst>
              </a:prstGeom>
              <a:solidFill>
                <a:srgbClr val="3C78D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  <p:sp>
            <p:nvSpPr>
              <p:cNvPr id="54" name="Shape 539"/>
              <p:cNvSpPr/>
              <p:nvPr/>
            </p:nvSpPr>
            <p:spPr>
              <a:xfrm rot="10800000">
                <a:off x="4792766" y="1833029"/>
                <a:ext cx="1365299" cy="1365299"/>
              </a:xfrm>
              <a:prstGeom prst="teardrop">
                <a:avLst>
                  <a:gd name="adj" fmla="val 100000"/>
                </a:avLst>
              </a:prstGeom>
              <a:solidFill>
                <a:srgbClr val="AFF0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  <p:sp>
            <p:nvSpPr>
              <p:cNvPr id="55" name="Shape 540"/>
              <p:cNvSpPr/>
              <p:nvPr/>
            </p:nvSpPr>
            <p:spPr>
              <a:xfrm flipH="1">
                <a:off x="4792875" y="3296780"/>
                <a:ext cx="1365190" cy="1365190"/>
              </a:xfrm>
              <a:prstGeom prst="teardrop">
                <a:avLst>
                  <a:gd name="adj" fmla="val 100000"/>
                </a:avLst>
              </a:prstGeom>
              <a:solidFill>
                <a:srgbClr val="28324A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180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525709" y="1403314"/>
              <a:ext cx="1097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>
                      <a:lumMod val="50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Process</a:t>
              </a:r>
              <a:endParaRPr lang="ru-RU" sz="1800" dirty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25154" y="1403314"/>
              <a:ext cx="814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Roboto Slab" panose="020B0604020202020204" charset="0"/>
                  <a:ea typeface="Roboto Slab" panose="020B0604020202020204" charset="0"/>
                </a:rPr>
                <a:t>Store</a:t>
              </a:r>
              <a:endParaRPr lang="ru-RU" sz="1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43759" y="3499501"/>
              <a:ext cx="1203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Transfer</a:t>
              </a:r>
              <a:endParaRPr lang="ru-RU" sz="1800" dirty="0">
                <a:solidFill>
                  <a:schemeClr val="bg1">
                    <a:lumMod val="95000"/>
                  </a:schemeClr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09465" y="3499501"/>
              <a:ext cx="886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9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rPr>
                <a:t>Other</a:t>
              </a:r>
              <a:endParaRPr lang="ru-RU" sz="1800" dirty="0">
                <a:solidFill>
                  <a:schemeClr val="bg1">
                    <a:lumMod val="95000"/>
                  </a:schemeClr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818729"/>
              <a:ext cx="637589" cy="63758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571" y="2787775"/>
              <a:ext cx="576064" cy="576064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4900" y="2787776"/>
              <a:ext cx="620874" cy="6208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946" y="1818728"/>
              <a:ext cx="637589" cy="637589"/>
            </a:xfrm>
            <a:prstGeom prst="rect">
              <a:avLst/>
            </a:prstGeom>
          </p:spPr>
        </p:pic>
      </p:grpSp>
      <p:sp>
        <p:nvSpPr>
          <p:cNvPr id="61" name="Shape 171"/>
          <p:cNvSpPr/>
          <p:nvPr/>
        </p:nvSpPr>
        <p:spPr>
          <a:xfrm rot="20350624">
            <a:off x="1135555" y="3494511"/>
            <a:ext cx="585856" cy="5593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2" name="Shape 171"/>
          <p:cNvSpPr/>
          <p:nvPr/>
        </p:nvSpPr>
        <p:spPr>
          <a:xfrm rot="2384392">
            <a:off x="8167560" y="1037279"/>
            <a:ext cx="354079" cy="33808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3" name="Shape 170"/>
          <p:cNvSpPr/>
          <p:nvPr/>
        </p:nvSpPr>
        <p:spPr>
          <a:xfrm>
            <a:off x="7718477" y="4402753"/>
            <a:ext cx="585163" cy="558736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18637B"/>
          </a:solidFill>
          <a:ln w="19050" cap="rnd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9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26636" y="994201"/>
            <a:ext cx="4185724" cy="3281855"/>
            <a:chOff x="2443321" y="747478"/>
            <a:chExt cx="4185724" cy="3281855"/>
          </a:xfrm>
        </p:grpSpPr>
        <p:sp>
          <p:nvSpPr>
            <p:cNvPr id="16" name="Shape 1591"/>
            <p:cNvSpPr/>
            <p:nvPr/>
          </p:nvSpPr>
          <p:spPr>
            <a:xfrm rot="10800000">
              <a:off x="3997112" y="796147"/>
              <a:ext cx="1004686" cy="718298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592"/>
            <p:cNvSpPr/>
            <p:nvPr/>
          </p:nvSpPr>
          <p:spPr>
            <a:xfrm rot="10800000">
              <a:off x="3300660" y="2538475"/>
              <a:ext cx="2406559" cy="632171"/>
            </a:xfrm>
            <a:prstGeom prst="ellipse">
              <a:avLst/>
            </a:prstGeom>
            <a:gradFill>
              <a:gsLst>
                <a:gs pos="0">
                  <a:srgbClr val="1ED7BE">
                    <a:alpha val="9803"/>
                  </a:srgbClr>
                </a:gs>
                <a:gs pos="80000">
                  <a:srgbClr val="1BC5C5">
                    <a:alpha val="9803"/>
                  </a:srgbClr>
                </a:gs>
                <a:gs pos="100000">
                  <a:srgbClr val="1CD9BD">
                    <a:alpha val="9803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593"/>
            <p:cNvSpPr/>
            <p:nvPr/>
          </p:nvSpPr>
          <p:spPr>
            <a:xfrm rot="10800000">
              <a:off x="2869668" y="3190034"/>
              <a:ext cx="3288325" cy="687637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594"/>
            <p:cNvSpPr/>
            <p:nvPr/>
          </p:nvSpPr>
          <p:spPr>
            <a:xfrm rot="10800000">
              <a:off x="3880596" y="1462763"/>
              <a:ext cx="1241649" cy="463362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1595"/>
            <p:cNvSpPr/>
            <p:nvPr/>
          </p:nvSpPr>
          <p:spPr>
            <a:xfrm>
              <a:off x="3719916" y="1449960"/>
              <a:ext cx="1580571" cy="5643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82971" y="85119"/>
                    <a:pt x="59918" y="87052"/>
                  </a:cubicBezTo>
                  <a:cubicBezTo>
                    <a:pt x="36865" y="88984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1596"/>
            <p:cNvSpPr/>
            <p:nvPr/>
          </p:nvSpPr>
          <p:spPr>
            <a:xfrm rot="10800000">
              <a:off x="3642025" y="1914825"/>
              <a:ext cx="1712373" cy="600822"/>
            </a:xfrm>
            <a:prstGeom prst="ellipse">
              <a:avLst/>
            </a:pr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1597"/>
            <p:cNvSpPr/>
            <p:nvPr/>
          </p:nvSpPr>
          <p:spPr>
            <a:xfrm>
              <a:off x="3420349" y="1914760"/>
              <a:ext cx="2176349" cy="7341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64135" y="93695"/>
                    <a:pt x="60529" y="93738"/>
                  </a:cubicBezTo>
                  <a:cubicBezTo>
                    <a:pt x="45054" y="93837"/>
                    <a:pt x="41994" y="92997"/>
                    <a:pt x="31663" y="96697"/>
                  </a:cubicBezTo>
                  <a:cubicBezTo>
                    <a:pt x="21331" y="100396"/>
                    <a:pt x="13050" y="106171"/>
                    <a:pt x="0" y="120000"/>
                  </a:cubicBez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1598"/>
            <p:cNvSpPr/>
            <p:nvPr/>
          </p:nvSpPr>
          <p:spPr>
            <a:xfrm rot="10800000">
              <a:off x="2915921" y="3168119"/>
              <a:ext cx="3217274" cy="766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3137" y="0"/>
                    <a:pt x="120000" y="27671"/>
                    <a:pt x="120000" y="61804"/>
                  </a:cubicBezTo>
                  <a:cubicBezTo>
                    <a:pt x="120000" y="87405"/>
                    <a:pt x="104889" y="109370"/>
                    <a:pt x="83354" y="118752"/>
                  </a:cubicBezTo>
                  <a:lnTo>
                    <a:pt x="79454" y="120000"/>
                  </a:lnTo>
                  <a:lnTo>
                    <a:pt x="76579" y="118085"/>
                  </a:lnTo>
                  <a:cubicBezTo>
                    <a:pt x="71483" y="115441"/>
                    <a:pt x="65881" y="113979"/>
                    <a:pt x="59999" y="113979"/>
                  </a:cubicBezTo>
                  <a:cubicBezTo>
                    <a:pt x="54118" y="113979"/>
                    <a:pt x="48516" y="115441"/>
                    <a:pt x="43420" y="118085"/>
                  </a:cubicBezTo>
                  <a:lnTo>
                    <a:pt x="40545" y="120000"/>
                  </a:lnTo>
                  <a:lnTo>
                    <a:pt x="36645" y="118752"/>
                  </a:lnTo>
                  <a:cubicBezTo>
                    <a:pt x="15110" y="109370"/>
                    <a:pt x="0" y="87405"/>
                    <a:pt x="0" y="61804"/>
                  </a:cubicBezTo>
                  <a:cubicBezTo>
                    <a:pt x="0" y="27671"/>
                    <a:pt x="26862" y="0"/>
                    <a:pt x="60000" y="0"/>
                  </a:cubicBezTo>
                  <a:close/>
                </a:path>
              </a:pathLst>
            </a:custGeom>
            <a:gradFill>
              <a:gsLst>
                <a:gs pos="0">
                  <a:srgbClr val="1ED7BE">
                    <a:alpha val="9803"/>
                  </a:srgbClr>
                </a:gs>
                <a:gs pos="80000">
                  <a:srgbClr val="1BC5C5">
                    <a:alpha val="9803"/>
                  </a:srgbClr>
                </a:gs>
                <a:gs pos="100000">
                  <a:srgbClr val="1CD9BD">
                    <a:alpha val="9803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1599"/>
            <p:cNvSpPr/>
            <p:nvPr/>
          </p:nvSpPr>
          <p:spPr>
            <a:xfrm>
              <a:off x="2443321" y="3190112"/>
              <a:ext cx="4185724" cy="8392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82971" y="78054"/>
                    <a:pt x="59918" y="79987"/>
                  </a:cubicBezTo>
                  <a:cubicBezTo>
                    <a:pt x="36865" y="81920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1600"/>
            <p:cNvSpPr/>
            <p:nvPr/>
          </p:nvSpPr>
          <p:spPr>
            <a:xfrm>
              <a:off x="2978563" y="2538784"/>
              <a:ext cx="3065930" cy="7954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9385" y="119290"/>
                  </a:lnTo>
                  <a:lnTo>
                    <a:pt x="115298" y="112860"/>
                  </a:lnTo>
                  <a:cubicBezTo>
                    <a:pt x="103296" y="97691"/>
                    <a:pt x="82511" y="86907"/>
                    <a:pt x="59458" y="88840"/>
                  </a:cubicBezTo>
                  <a:cubicBezTo>
                    <a:pt x="36405" y="90772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1601"/>
            <p:cNvSpPr/>
            <p:nvPr/>
          </p:nvSpPr>
          <p:spPr>
            <a:xfrm>
              <a:off x="3910300" y="747478"/>
              <a:ext cx="1172016" cy="7782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533" y="25191"/>
                  </a:moveTo>
                  <a:lnTo>
                    <a:pt x="16113" y="25191"/>
                  </a:lnTo>
                  <a:lnTo>
                    <a:pt x="16468" y="24492"/>
                  </a:lnTo>
                  <a:cubicBezTo>
                    <a:pt x="24817" y="9903"/>
                    <a:pt x="41101" y="0"/>
                    <a:pt x="59823" y="0"/>
                  </a:cubicBezTo>
                  <a:cubicBezTo>
                    <a:pt x="78544" y="0"/>
                    <a:pt x="94829" y="9903"/>
                    <a:pt x="103178" y="24492"/>
                  </a:cubicBezTo>
                  <a:lnTo>
                    <a:pt x="103533" y="25191"/>
                  </a:lnTo>
                  <a:close/>
                  <a:moveTo>
                    <a:pt x="0" y="120000"/>
                  </a:moveTo>
                  <a:lnTo>
                    <a:pt x="15886" y="25191"/>
                  </a:lnTo>
                  <a:lnTo>
                    <a:pt x="103500" y="25191"/>
                  </a:lnTo>
                  <a:lnTo>
                    <a:pt x="120000" y="119286"/>
                  </a:lnTo>
                  <a:lnTo>
                    <a:pt x="118167" y="117026"/>
                  </a:lnTo>
                  <a:lnTo>
                    <a:pt x="115298" y="112860"/>
                  </a:lnTo>
                  <a:cubicBezTo>
                    <a:pt x="104108" y="98257"/>
                    <a:pt x="61154" y="97749"/>
                    <a:pt x="58935" y="97745"/>
                  </a:cubicBezTo>
                  <a:cubicBezTo>
                    <a:pt x="56715" y="97741"/>
                    <a:pt x="16540" y="97691"/>
                    <a:pt x="4538" y="11286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1ED7BE">
                    <a:alpha val="74901"/>
                  </a:srgbClr>
                </a:gs>
                <a:gs pos="75000">
                  <a:srgbClr val="1BC5C5">
                    <a:alpha val="74901"/>
                  </a:srgbClr>
                </a:gs>
                <a:gs pos="100000">
                  <a:srgbClr val="1CD9BD">
                    <a:alpha val="7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Трапеция 4"/>
          <p:cNvSpPr/>
          <p:nvPr/>
        </p:nvSpPr>
        <p:spPr>
          <a:xfrm>
            <a:off x="5232665" y="987574"/>
            <a:ext cx="921702" cy="734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Services</a:t>
            </a:r>
            <a:endParaRPr lang="ru-RU" sz="1600" kern="1200" dirty="0">
              <a:solidFill>
                <a:schemeClr val="accent1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8" name="Трапеция 8"/>
          <p:cNvSpPr/>
          <p:nvPr/>
        </p:nvSpPr>
        <p:spPr>
          <a:xfrm>
            <a:off x="4798485" y="2094718"/>
            <a:ext cx="1797319" cy="734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Hardware</a:t>
            </a:r>
            <a:endParaRPr lang="ru-RU" sz="1600" kern="1200" dirty="0">
              <a:solidFill>
                <a:schemeClr val="accent1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6" name="Трапеция 10"/>
          <p:cNvSpPr/>
          <p:nvPr/>
        </p:nvSpPr>
        <p:spPr>
          <a:xfrm>
            <a:off x="4459809" y="2734043"/>
            <a:ext cx="2396426" cy="734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Network</a:t>
            </a:r>
            <a:endParaRPr lang="ru-RU" sz="1600" kern="1200" dirty="0">
              <a:solidFill>
                <a:schemeClr val="accent1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34" name="Трапеция 12"/>
          <p:cNvSpPr/>
          <p:nvPr/>
        </p:nvSpPr>
        <p:spPr>
          <a:xfrm>
            <a:off x="4199943" y="3349437"/>
            <a:ext cx="2995532" cy="734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Infrastructure</a:t>
            </a:r>
            <a:endParaRPr lang="ru-RU" sz="1600" kern="1200" dirty="0">
              <a:solidFill>
                <a:schemeClr val="accent1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43" name="Трапеция 6"/>
          <p:cNvSpPr/>
          <p:nvPr/>
        </p:nvSpPr>
        <p:spPr>
          <a:xfrm>
            <a:off x="4596173" y="1573927"/>
            <a:ext cx="2246650" cy="7344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OS/Software</a:t>
            </a:r>
            <a:endParaRPr lang="ru-RU" sz="1600" kern="1200" dirty="0">
              <a:solidFill>
                <a:schemeClr val="accent1">
                  <a:lumMod val="75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79513" y="497807"/>
            <a:ext cx="2448272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Hierarchy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17" y="850285"/>
              <a:ext cx="360040" cy="360040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043608" y="747478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31" y="3643601"/>
            <a:ext cx="451756" cy="4517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885" y="2961638"/>
            <a:ext cx="443206" cy="4432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3" y="2379829"/>
            <a:ext cx="297454" cy="297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87" y="2961638"/>
            <a:ext cx="443206" cy="443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43" y="2333033"/>
            <a:ext cx="255868" cy="2558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35" y="1692057"/>
            <a:ext cx="460563" cy="46056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77" y="3614222"/>
            <a:ext cx="539154" cy="53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75" y="2528556"/>
            <a:ext cx="326805" cy="32680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445" y="2355629"/>
            <a:ext cx="406742" cy="40674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95" y="1749206"/>
            <a:ext cx="383921" cy="38392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07" y="938837"/>
            <a:ext cx="770652" cy="77064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38" y="3654968"/>
            <a:ext cx="474839" cy="47483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595637" y="4845809"/>
            <a:ext cx="21602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Icons are Designed by </a:t>
            </a:r>
            <a:r>
              <a:rPr lang="en-US" sz="800" dirty="0" err="1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Freepik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8315">
            <a:off x="4625637" y="2637571"/>
            <a:ext cx="2858431" cy="748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5378">
            <a:off x="3846595" y="1988194"/>
            <a:ext cx="2772139" cy="18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79513" y="497807"/>
            <a:ext cx="2448272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Task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043608" y="747478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4" y="774998"/>
            <a:ext cx="504056" cy="504056"/>
          </a:xfrm>
          <a:prstGeom prst="rect">
            <a:avLst/>
          </a:prstGeom>
        </p:spPr>
      </p:pic>
      <p:sp>
        <p:nvSpPr>
          <p:cNvPr id="39" name="Shape 159"/>
          <p:cNvSpPr txBox="1">
            <a:spLocks/>
          </p:cNvSpPr>
          <p:nvPr/>
        </p:nvSpPr>
        <p:spPr>
          <a:xfrm>
            <a:off x="2843808" y="598091"/>
            <a:ext cx="6300192" cy="85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" sz="4800" dirty="0" smtClean="0">
                <a:solidFill>
                  <a:srgbClr val="94BF6E"/>
                </a:solidFill>
              </a:rPr>
              <a:t>Deploy a system</a:t>
            </a:r>
            <a:endParaRPr lang="en" sz="4800" dirty="0">
              <a:solidFill>
                <a:srgbClr val="94BF6E"/>
              </a:solidFill>
            </a:endParaRPr>
          </a:p>
        </p:txBody>
      </p:sp>
      <p:sp>
        <p:nvSpPr>
          <p:cNvPr id="41" name="Shape 330"/>
          <p:cNvSpPr txBox="1">
            <a:spLocks/>
          </p:cNvSpPr>
          <p:nvPr/>
        </p:nvSpPr>
        <p:spPr>
          <a:xfrm>
            <a:off x="539551" y="1635646"/>
            <a:ext cx="7128793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4400" dirty="0" smtClean="0">
                <a:solidFill>
                  <a:srgbClr val="3B8D61"/>
                </a:solidFill>
              </a:rPr>
              <a:t>to show status of services</a:t>
            </a:r>
            <a:endParaRPr lang="en" sz="4400" dirty="0">
              <a:solidFill>
                <a:srgbClr val="3B8D61"/>
              </a:solidFill>
            </a:endParaRPr>
          </a:p>
        </p:txBody>
      </p:sp>
      <p:sp>
        <p:nvSpPr>
          <p:cNvPr id="52" name="Shape 328"/>
          <p:cNvSpPr txBox="1">
            <a:spLocks/>
          </p:cNvSpPr>
          <p:nvPr/>
        </p:nvSpPr>
        <p:spPr>
          <a:xfrm>
            <a:off x="395537" y="3651870"/>
            <a:ext cx="8748463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sz="2800" dirty="0" smtClean="0">
                <a:solidFill>
                  <a:srgbClr val="165751"/>
                </a:solidFill>
              </a:rPr>
              <a:t>with ability to investigate reasons of problems.</a:t>
            </a:r>
            <a:endParaRPr lang="en" sz="2800" dirty="0">
              <a:solidFill>
                <a:srgbClr val="165751"/>
              </a:solidFill>
            </a:endParaRPr>
          </a:p>
        </p:txBody>
      </p:sp>
      <p:sp>
        <p:nvSpPr>
          <p:cNvPr id="55" name="Shape 159"/>
          <p:cNvSpPr txBox="1">
            <a:spLocks/>
          </p:cNvSpPr>
          <p:nvPr/>
        </p:nvSpPr>
        <p:spPr>
          <a:xfrm>
            <a:off x="3528392" y="2643758"/>
            <a:ext cx="6300192" cy="85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4000" dirty="0">
                <a:solidFill>
                  <a:srgbClr val="94BF6E"/>
                </a:solidFill>
              </a:rPr>
              <a:t>o</a:t>
            </a:r>
            <a:r>
              <a:rPr lang="en" sz="4000" dirty="0" smtClean="0">
                <a:solidFill>
                  <a:srgbClr val="94BF6E"/>
                </a:solidFill>
              </a:rPr>
              <a:t>n a single page</a:t>
            </a:r>
            <a:endParaRPr lang="en" sz="4000" dirty="0">
              <a:solidFill>
                <a:srgbClr val="94BF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Work done</a:t>
            </a:r>
            <a:endParaRPr lang="en" dirty="0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6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What we have already achieved</a:t>
            </a:r>
            <a:endParaRPr lang="en" dirty="0"/>
          </a:p>
        </p:txBody>
      </p:sp>
      <p:sp>
        <p:nvSpPr>
          <p:cNvPr id="136" name="Shape 136"/>
          <p:cNvSpPr txBox="1"/>
          <p:nvPr/>
        </p:nvSpPr>
        <p:spPr>
          <a:xfrm>
            <a:off x="0" y="503350"/>
            <a:ext cx="3471299" cy="381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466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79513" y="497807"/>
            <a:ext cx="2448272" cy="1054768"/>
            <a:chOff x="179513" y="494117"/>
            <a:chExt cx="2448272" cy="1028700"/>
          </a:xfrm>
        </p:grpSpPr>
        <p:sp>
          <p:nvSpPr>
            <p:cNvPr id="40" name="Shape 218"/>
            <p:cNvSpPr txBox="1">
              <a:spLocks/>
            </p:cNvSpPr>
            <p:nvPr/>
          </p:nvSpPr>
          <p:spPr>
            <a:xfrm>
              <a:off x="179513" y="494117"/>
              <a:ext cx="2448272" cy="1028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lang="en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                       </a:t>
              </a:r>
              <a:r>
                <a:rPr lang="en" sz="1800" b="1" dirty="0" smtClean="0">
                  <a:solidFill>
                    <a:schemeClr val="bg1"/>
                  </a:solidFill>
                  <a:latin typeface="Roboto Slab" panose="020B0604020202020204" charset="0"/>
                  <a:ea typeface="Roboto Slab" panose="020B0604020202020204" charset="0"/>
                </a:rPr>
                <a:t>Sources</a:t>
              </a:r>
              <a:endParaRPr lang="en" b="1" dirty="0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1043608" y="747478"/>
              <a:ext cx="0" cy="579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0" y="781539"/>
            <a:ext cx="473752" cy="4737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3" y="1761539"/>
            <a:ext cx="1143642" cy="114364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7014"/>
            <a:ext cx="1487640" cy="148764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42" y="845720"/>
            <a:ext cx="1487640" cy="148764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20" y="815374"/>
            <a:ext cx="331324" cy="3313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953800" y="885088"/>
            <a:ext cx="1283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xie One" panose="020B0604020202020204" charset="0"/>
              </a:rPr>
              <a:t>Local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6251" y="2901388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Fast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06251" y="4308104"/>
            <a:ext cx="1809646" cy="395975"/>
          </a:xfrm>
          <a:prstGeom prst="round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Security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6251" y="3363838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Controllable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0841" y="3831959"/>
            <a:ext cx="1809646" cy="395975"/>
          </a:xfrm>
          <a:prstGeom prst="round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Parsing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690917" y="2905181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Fast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690917" y="3367631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Controllable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690917" y="4308104"/>
            <a:ext cx="1809646" cy="395975"/>
          </a:xfrm>
          <a:prstGeom prst="round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Parsing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3690917" y="3831959"/>
            <a:ext cx="1809646" cy="395975"/>
          </a:xfrm>
          <a:prstGeom prst="round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Security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758755" y="4308103"/>
            <a:ext cx="1809646" cy="395975"/>
          </a:xfrm>
          <a:prstGeom prst="round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Important data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6758755" y="2891018"/>
            <a:ext cx="1809646" cy="395975"/>
          </a:xfrm>
          <a:prstGeom prst="round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Slow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758755" y="3832396"/>
            <a:ext cx="1809646" cy="395975"/>
          </a:xfrm>
          <a:prstGeom prst="roundRect">
            <a:avLst/>
          </a:prstGeom>
          <a:solidFill>
            <a:srgbClr val="FFC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Uncontrollable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758755" y="3363837"/>
            <a:ext cx="1809646" cy="395975"/>
          </a:xfrm>
          <a:prstGeom prst="round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Security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58755" y="2416666"/>
            <a:ext cx="1809646" cy="395975"/>
          </a:xfrm>
          <a:prstGeom prst="round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Parsing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352</Words>
  <Application>Microsoft Office PowerPoint</Application>
  <PresentationFormat>Экран (16:9)</PresentationFormat>
  <Paragraphs>131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Nixie One</vt:lpstr>
      <vt:lpstr>Miriam Fixed</vt:lpstr>
      <vt:lpstr>Calibri</vt:lpstr>
      <vt:lpstr>Roboto Slab</vt:lpstr>
      <vt:lpstr>Warwick template</vt:lpstr>
      <vt:lpstr>JINR Tier-1 service monitoring system: Ideas and Design</vt:lpstr>
      <vt:lpstr>Introduction</vt:lpstr>
      <vt:lpstr>WLCG</vt:lpstr>
      <vt:lpstr>Purpose</vt:lpstr>
      <vt:lpstr>Презентация PowerPoint</vt:lpstr>
      <vt:lpstr>Презентация PowerPoint</vt:lpstr>
      <vt:lpstr>Презентация PowerPoint</vt:lpstr>
      <vt:lpstr>Work done</vt:lpstr>
      <vt:lpstr>Презентация PowerPoint</vt:lpstr>
      <vt:lpstr>Web-security</vt:lpstr>
      <vt:lpstr>SSH-security</vt:lpstr>
      <vt:lpstr>First iteration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Next Steps</vt:lpstr>
      <vt:lpstr>Architecture</vt:lpstr>
      <vt:lpstr>JavaScript</vt:lpstr>
      <vt:lpstr>Want big impact?</vt:lpstr>
      <vt:lpstr>Презентация PowerPoint</vt:lpstr>
      <vt:lpstr>Concusion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Monitoring System for Tier-1 in JINR</dc:title>
  <cp:lastModifiedBy>Пеле Игорь</cp:lastModifiedBy>
  <cp:revision>70</cp:revision>
  <dcterms:modified xsi:type="dcterms:W3CDTF">2016-07-07T11:31:24Z</dcterms:modified>
</cp:coreProperties>
</file>