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1" r:id="rId3"/>
    <p:sldId id="264" r:id="rId4"/>
    <p:sldId id="259" r:id="rId5"/>
    <p:sldId id="261" r:id="rId6"/>
    <p:sldId id="262" r:id="rId7"/>
    <p:sldId id="265" r:id="rId8"/>
    <p:sldId id="275" r:id="rId9"/>
    <p:sldId id="266" r:id="rId10"/>
    <p:sldId id="274" r:id="rId11"/>
    <p:sldId id="281" r:id="rId12"/>
    <p:sldId id="258" r:id="rId13"/>
    <p:sldId id="263" r:id="rId14"/>
    <p:sldId id="267" r:id="rId15"/>
    <p:sldId id="280" r:id="rId16"/>
    <p:sldId id="276" r:id="rId17"/>
    <p:sldId id="272" r:id="rId18"/>
    <p:sldId id="277" r:id="rId19"/>
    <p:sldId id="278" r:id="rId20"/>
    <p:sldId id="279" r:id="rId21"/>
    <p:sldId id="268" r:id="rId22"/>
    <p:sldId id="269" r:id="rId23"/>
    <p:sldId id="270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KA" initials="B" lastIdx="1" clrIdx="0">
    <p:extLst>
      <p:ext uri="{19B8F6BF-5375-455C-9EA6-DF929625EA0E}">
        <p15:presenceInfo xmlns:p15="http://schemas.microsoft.com/office/powerpoint/2012/main" userId="BEK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1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Percentage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United States</c:v>
                </c:pt>
                <c:pt idx="1">
                  <c:v>China</c:v>
                </c:pt>
                <c:pt idx="2">
                  <c:v>Japan</c:v>
                </c:pt>
                <c:pt idx="3">
                  <c:v>England</c:v>
                </c:pt>
                <c:pt idx="4">
                  <c:v>France</c:v>
                </c:pt>
                <c:pt idx="5">
                  <c:v>Germany</c:v>
                </c:pt>
                <c:pt idx="6">
                  <c:v>Australia</c:v>
                </c:pt>
                <c:pt idx="7">
                  <c:v>Russia</c:v>
                </c:pt>
                <c:pt idx="8">
                  <c:v>Other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45.4</c:v>
                </c:pt>
                <c:pt idx="1">
                  <c:v>12</c:v>
                </c:pt>
                <c:pt idx="2">
                  <c:v>6.3</c:v>
                </c:pt>
                <c:pt idx="3">
                  <c:v>5.9</c:v>
                </c:pt>
                <c:pt idx="4">
                  <c:v>5.9</c:v>
                </c:pt>
                <c:pt idx="5">
                  <c:v>5.0999999999999996</c:v>
                </c:pt>
                <c:pt idx="6">
                  <c:v>1.8</c:v>
                </c:pt>
                <c:pt idx="7">
                  <c:v>1.8</c:v>
                </c:pt>
                <c:pt idx="8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56-47E7-BF47-99C4A75164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5721120"/>
        <c:axId val="451648296"/>
      </c:barChart>
      <c:catAx>
        <c:axId val="445721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1648296"/>
        <c:crosses val="autoZero"/>
        <c:auto val="1"/>
        <c:lblAlgn val="ctr"/>
        <c:lblOffset val="100"/>
        <c:noMultiLvlLbl val="0"/>
      </c:catAx>
      <c:valAx>
        <c:axId val="451648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5721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Market</a:t>
            </a:r>
            <a:r>
              <a:rPr lang="en-US" baseline="0" dirty="0"/>
              <a:t> s</a:t>
            </a:r>
            <a:r>
              <a:rPr lang="en-US" dirty="0"/>
              <a:t>hares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95A-41D5-9E47-4EAC3EB0F10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95A-41D5-9E47-4EAC3EB0F10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95A-41D5-9E47-4EAC3EB0F10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C95A-41D5-9E47-4EAC3EB0F10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C95A-41D5-9E47-4EAC3EB0F10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C95A-41D5-9E47-4EAC3EB0F10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C95A-41D5-9E47-4EAC3EB0F100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C95A-41D5-9E47-4EAC3EB0F100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C95A-41D5-9E47-4EAC3EB0F100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C95A-41D5-9E47-4EAC3EB0F100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C95A-41D5-9E47-4EAC3EB0F10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Sheet1!$A$2:$A$12</c:f>
              <c:strCache>
                <c:ptCount val="11"/>
                <c:pt idx="0">
                  <c:v>HP</c:v>
                </c:pt>
                <c:pt idx="1">
                  <c:v>IBM</c:v>
                </c:pt>
                <c:pt idx="2">
                  <c:v>Cray Inc</c:v>
                </c:pt>
                <c:pt idx="3">
                  <c:v>SGI</c:v>
                </c:pt>
                <c:pt idx="4">
                  <c:v>Bull</c:v>
                </c:pt>
                <c:pt idx="5">
                  <c:v>Dell</c:v>
                </c:pt>
                <c:pt idx="6">
                  <c:v>Fujitsu</c:v>
                </c:pt>
                <c:pt idx="7">
                  <c:v>Nudt</c:v>
                </c:pt>
                <c:pt idx="8">
                  <c:v>RSC Group</c:v>
                </c:pt>
                <c:pt idx="9">
                  <c:v>Atipa</c:v>
                </c:pt>
                <c:pt idx="10">
                  <c:v>Other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35.6</c:v>
                </c:pt>
                <c:pt idx="1">
                  <c:v>30.4</c:v>
                </c:pt>
                <c:pt idx="2">
                  <c:v>12.3</c:v>
                </c:pt>
                <c:pt idx="3">
                  <c:v>4.5999999999999996</c:v>
                </c:pt>
                <c:pt idx="4">
                  <c:v>3.6</c:v>
                </c:pt>
                <c:pt idx="5">
                  <c:v>1.8</c:v>
                </c:pt>
                <c:pt idx="6">
                  <c:v>1.6</c:v>
                </c:pt>
                <c:pt idx="7">
                  <c:v>1</c:v>
                </c:pt>
                <c:pt idx="8">
                  <c:v>0.8</c:v>
                </c:pt>
                <c:pt idx="9">
                  <c:v>0.6</c:v>
                </c:pt>
                <c:pt idx="10">
                  <c:v>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EF-4710-8947-D34C5E21A0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7/7/2016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10170167" cy="2387600"/>
          </a:xfrm>
        </p:spPr>
        <p:txBody>
          <a:bodyPr>
            <a:normAutofit/>
          </a:bodyPr>
          <a:lstStyle/>
          <a:p>
            <a:r>
              <a:rPr lang="en-US" dirty="0"/>
              <a:t>New approaches to supercomputer industry and Georgian supercomputer Project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Authors: </a:t>
            </a:r>
            <a:r>
              <a:rPr lang="en-US" dirty="0" err="1"/>
              <a:t>bekar</a:t>
            </a:r>
            <a:r>
              <a:rPr lang="en-US" dirty="0"/>
              <a:t> </a:t>
            </a:r>
            <a:r>
              <a:rPr lang="en-US" dirty="0" err="1"/>
              <a:t>oikashvili</a:t>
            </a:r>
            <a:endParaRPr lang="en-US" dirty="0"/>
          </a:p>
          <a:p>
            <a:r>
              <a:rPr lang="en-US" dirty="0"/>
              <a:t>                </a:t>
            </a:r>
            <a:r>
              <a:rPr lang="en-US" dirty="0" err="1"/>
              <a:t>Zurab</a:t>
            </a:r>
            <a:r>
              <a:rPr lang="en-US" dirty="0"/>
              <a:t> </a:t>
            </a:r>
            <a:r>
              <a:rPr lang="en-US" dirty="0" err="1"/>
              <a:t>modebadze</a:t>
            </a:r>
            <a:endParaRPr lang="en-US" dirty="0"/>
          </a:p>
          <a:p>
            <a:r>
              <a:rPr lang="en-US" dirty="0"/>
              <a:t>                </a:t>
            </a:r>
            <a:r>
              <a:rPr lang="en-US" dirty="0" err="1"/>
              <a:t>archil</a:t>
            </a:r>
            <a:r>
              <a:rPr lang="en-US" dirty="0"/>
              <a:t> </a:t>
            </a:r>
            <a:r>
              <a:rPr lang="en-US" dirty="0" err="1"/>
              <a:t>prangishvili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441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478570"/>
          </a:xfrm>
        </p:spPr>
        <p:txBody>
          <a:bodyPr/>
          <a:lstStyle/>
          <a:p>
            <a:r>
              <a:rPr lang="en-US" dirty="0"/>
              <a:t>Sunway SW26010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761092"/>
            <a:ext cx="9905999" cy="255439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Developer:                          NRCPC, China</a:t>
            </a:r>
            <a:endParaRPr lang="en-US" dirty="0"/>
          </a:p>
          <a:p>
            <a:r>
              <a:rPr lang="en-US" dirty="0" smtClean="0"/>
              <a:t>Processor:                            Sunway SW26010 (4</a:t>
            </a:r>
            <a:r>
              <a:rPr lang="en-US" baseline="30000" dirty="0" smtClean="0"/>
              <a:t>th</a:t>
            </a:r>
            <a:r>
              <a:rPr lang="en-US" dirty="0" smtClean="0"/>
              <a:t> generation Sunway)</a:t>
            </a:r>
          </a:p>
          <a:p>
            <a:r>
              <a:rPr lang="en-US" dirty="0" smtClean="0"/>
              <a:t>Architecture:                        Shenwei-64 </a:t>
            </a:r>
            <a:r>
              <a:rPr lang="en-US" dirty="0"/>
              <a:t>Instruction Set</a:t>
            </a:r>
            <a:endParaRPr lang="en-US" dirty="0" smtClean="0"/>
          </a:p>
          <a:p>
            <a:r>
              <a:rPr lang="en-US" dirty="0" smtClean="0"/>
              <a:t>Core count:                          260 Cores (</a:t>
            </a:r>
            <a:r>
              <a:rPr lang="en-US" dirty="0"/>
              <a:t>Many core 64 bit </a:t>
            </a:r>
            <a:r>
              <a:rPr lang="en-US" dirty="0" smtClean="0"/>
              <a:t>RISC)</a:t>
            </a:r>
          </a:p>
          <a:p>
            <a:r>
              <a:rPr lang="en-US" dirty="0" smtClean="0"/>
              <a:t>Process technology:              </a:t>
            </a:r>
            <a:r>
              <a:rPr lang="ka-GE" dirty="0" smtClean="0"/>
              <a:t>N/</a:t>
            </a:r>
            <a:r>
              <a:rPr lang="en-US" dirty="0" smtClean="0"/>
              <a:t>A</a:t>
            </a:r>
            <a:endParaRPr lang="en-US" dirty="0"/>
          </a:p>
          <a:p>
            <a:r>
              <a:rPr lang="en-US" dirty="0" smtClean="0"/>
              <a:t>Performance</a:t>
            </a:r>
            <a:r>
              <a:rPr lang="en-US" dirty="0"/>
              <a:t>:                       </a:t>
            </a:r>
            <a:r>
              <a:rPr lang="en-US" dirty="0" smtClean="0"/>
              <a:t>3.06 </a:t>
            </a:r>
            <a:r>
              <a:rPr lang="en-US" dirty="0" err="1" smtClean="0"/>
              <a:t>TeraFLOPS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622" y="3315486"/>
            <a:ext cx="8805778" cy="340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862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458097"/>
          </a:xfrm>
        </p:spPr>
        <p:txBody>
          <a:bodyPr/>
          <a:lstStyle/>
          <a:p>
            <a:r>
              <a:rPr lang="en-US" dirty="0"/>
              <a:t>Sunway </a:t>
            </a:r>
            <a:r>
              <a:rPr lang="en-US" dirty="0" err="1" smtClean="0"/>
              <a:t>TaihuLight</a:t>
            </a:r>
            <a:r>
              <a:rPr lang="en-US" dirty="0" smtClean="0"/>
              <a:t> interconnect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202060"/>
            <a:ext cx="10745787" cy="4593259"/>
          </a:xfrm>
        </p:spPr>
        <p:txBody>
          <a:bodyPr>
            <a:normAutofit/>
          </a:bodyPr>
          <a:lstStyle/>
          <a:p>
            <a:r>
              <a:rPr lang="en-US" dirty="0"/>
              <a:t>Sunway has built their own </a:t>
            </a:r>
            <a:r>
              <a:rPr lang="en-US" dirty="0" smtClean="0"/>
              <a:t>interconnect.</a:t>
            </a:r>
            <a:endParaRPr lang="en-US" dirty="0"/>
          </a:p>
          <a:p>
            <a:r>
              <a:rPr lang="en-US" dirty="0"/>
              <a:t>There is a five-level integrated hierarchy, </a:t>
            </a:r>
            <a:r>
              <a:rPr lang="en-US" dirty="0" smtClean="0"/>
              <a:t>connecting the </a:t>
            </a:r>
            <a:r>
              <a:rPr lang="en-US" dirty="0"/>
              <a:t>computing node, </a:t>
            </a:r>
            <a:r>
              <a:rPr lang="en-US" dirty="0" smtClean="0"/>
              <a:t>computing </a:t>
            </a:r>
            <a:r>
              <a:rPr lang="en-US" dirty="0"/>
              <a:t>board, super-nodes, cabinet, to the </a:t>
            </a:r>
            <a:r>
              <a:rPr lang="en-US" dirty="0" smtClean="0"/>
              <a:t>complete system.</a:t>
            </a:r>
          </a:p>
          <a:p>
            <a:r>
              <a:rPr lang="en-US" dirty="0"/>
              <a:t>Nodes are connected using PCI-E 3.0 connections in what’s called a Sunway Network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041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-385894"/>
            <a:ext cx="9905998" cy="1478570"/>
          </a:xfrm>
        </p:spPr>
        <p:txBody>
          <a:bodyPr/>
          <a:lstStyle/>
          <a:p>
            <a:r>
              <a:rPr lang="en-US" dirty="0"/>
              <a:t>Modern supercomputer processor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861978"/>
            <a:ext cx="10309560" cy="5694018"/>
          </a:xfrm>
        </p:spPr>
        <p:txBody>
          <a:bodyPr/>
          <a:lstStyle/>
          <a:p>
            <a:r>
              <a:rPr lang="en-US" dirty="0"/>
              <a:t>Homogeneous model includes in itself only one type of processor: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Heterogeneous model includes in itself two or more different types of processors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089" y="1531698"/>
            <a:ext cx="2481072" cy="20848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089" y="4240466"/>
            <a:ext cx="2481072" cy="20848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10320" y="509821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033" y="4246562"/>
            <a:ext cx="2602992" cy="20787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98025" y="509821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6579" y="4241974"/>
            <a:ext cx="4298623" cy="208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783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 in performance between processor types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7045" y="2097088"/>
            <a:ext cx="7014733" cy="4253378"/>
          </a:xfrm>
        </p:spPr>
      </p:pic>
    </p:spTree>
    <p:extLst>
      <p:ext uri="{BB962C8B-B14F-4D97-AF65-F5344CB8AC3E}">
        <p14:creationId xmlns:p14="http://schemas.microsoft.com/office/powerpoint/2010/main" val="656438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0"/>
            <a:ext cx="9905998" cy="1478570"/>
          </a:xfrm>
        </p:spPr>
        <p:txBody>
          <a:bodyPr/>
          <a:lstStyle/>
          <a:p>
            <a:r>
              <a:rPr lang="en-US" dirty="0"/>
              <a:t>Heterogeneous Processor architecture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478570"/>
            <a:ext cx="10938735" cy="5157122"/>
          </a:xfrm>
        </p:spPr>
        <p:txBody>
          <a:bodyPr/>
          <a:lstStyle/>
          <a:p>
            <a:r>
              <a:rPr lang="en-US" dirty="0"/>
              <a:t>Today this architecture is intensively developed for consumer sector as well</a:t>
            </a:r>
          </a:p>
          <a:p>
            <a:r>
              <a:rPr lang="en-US" dirty="0"/>
              <a:t>They power modern computers, laptops, smartphones and other consumer technologies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3051" y="2944577"/>
            <a:ext cx="8002719" cy="358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741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79" y="0"/>
            <a:ext cx="10622455" cy="1478570"/>
          </a:xfrm>
        </p:spPr>
        <p:txBody>
          <a:bodyPr/>
          <a:lstStyle/>
          <a:p>
            <a:r>
              <a:rPr lang="en-US" dirty="0" smtClean="0"/>
              <a:t>From heterogeneous back to homogeneous?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175" y="1478570"/>
            <a:ext cx="8225009" cy="4636850"/>
          </a:xfrm>
        </p:spPr>
      </p:pic>
    </p:spTree>
    <p:extLst>
      <p:ext uri="{BB962C8B-B14F-4D97-AF65-F5344CB8AC3E}">
        <p14:creationId xmlns:p14="http://schemas.microsoft.com/office/powerpoint/2010/main" val="37360657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478570"/>
          </a:xfrm>
        </p:spPr>
        <p:txBody>
          <a:bodyPr/>
          <a:lstStyle/>
          <a:p>
            <a:r>
              <a:rPr lang="en-US" dirty="0"/>
              <a:t>Intel Xeon Phi (Knights </a:t>
            </a:r>
            <a:r>
              <a:rPr lang="en-US" dirty="0" smtClean="0"/>
              <a:t>landing)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478570"/>
            <a:ext cx="9905999" cy="518172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newest and </a:t>
            </a:r>
            <a:r>
              <a:rPr lang="en-US" dirty="0" smtClean="0"/>
              <a:t>one of the most </a:t>
            </a:r>
            <a:r>
              <a:rPr lang="en-US" dirty="0"/>
              <a:t>advanced processor for parallel </a:t>
            </a:r>
            <a:r>
              <a:rPr lang="en-US" dirty="0" smtClean="0"/>
              <a:t>calculations</a:t>
            </a:r>
          </a:p>
          <a:p>
            <a:r>
              <a:rPr lang="en-US" dirty="0" smtClean="0"/>
              <a:t>Two forms: Co-processor or Host processor</a:t>
            </a:r>
            <a:endParaRPr lang="en-US" dirty="0"/>
          </a:p>
          <a:p>
            <a:r>
              <a:rPr lang="en-US" dirty="0"/>
              <a:t>Self Boot Processor 	</a:t>
            </a:r>
          </a:p>
          <a:p>
            <a:r>
              <a:rPr lang="en-US" dirty="0"/>
              <a:t>Binary Compatibility with </a:t>
            </a:r>
            <a:r>
              <a:rPr lang="en-US" dirty="0" smtClean="0"/>
              <a:t>Xeon: Runs </a:t>
            </a:r>
            <a:r>
              <a:rPr lang="en-US" dirty="0"/>
              <a:t>all legacy software. No recompilation 	</a:t>
            </a:r>
          </a:p>
          <a:p>
            <a:r>
              <a:rPr lang="en-US" dirty="0" smtClean="0"/>
              <a:t>14nm </a:t>
            </a:r>
            <a:r>
              <a:rPr lang="en-US" dirty="0"/>
              <a:t>HPC Intel Xeon </a:t>
            </a:r>
            <a:r>
              <a:rPr lang="en-US" dirty="0" smtClean="0"/>
              <a:t>Phi</a:t>
            </a:r>
          </a:p>
          <a:p>
            <a:r>
              <a:rPr lang="en-US" dirty="0" smtClean="0"/>
              <a:t>8 billion transistors</a:t>
            </a:r>
            <a:endParaRPr lang="en-US" dirty="0"/>
          </a:p>
          <a:p>
            <a:r>
              <a:rPr lang="en-US" dirty="0" smtClean="0"/>
              <a:t>72 </a:t>
            </a:r>
            <a:r>
              <a:rPr lang="en-US" dirty="0" err="1" smtClean="0"/>
              <a:t>Silvermont</a:t>
            </a:r>
            <a:r>
              <a:rPr lang="en-US" dirty="0" smtClean="0"/>
              <a:t> (Atom) cores </a:t>
            </a:r>
            <a:r>
              <a:rPr lang="en-US" dirty="0"/>
              <a:t>on single physical </a:t>
            </a:r>
            <a:r>
              <a:rPr lang="en-US" dirty="0" smtClean="0"/>
              <a:t>crystal</a:t>
            </a:r>
          </a:p>
          <a:p>
            <a:r>
              <a:rPr lang="en-US" dirty="0" smtClean="0"/>
              <a:t>6 DDR4 channels with 384GB Capacity</a:t>
            </a:r>
          </a:p>
          <a:p>
            <a:r>
              <a:rPr lang="en-US" dirty="0" smtClean="0"/>
              <a:t>4 threads per core </a:t>
            </a:r>
          </a:p>
          <a:p>
            <a:r>
              <a:rPr lang="en-US" dirty="0" smtClean="0"/>
              <a:t>16 GB Memory </a:t>
            </a:r>
            <a:r>
              <a:rPr lang="en-US" dirty="0"/>
              <a:t>built-in </a:t>
            </a:r>
            <a:r>
              <a:rPr lang="en-US" dirty="0" smtClean="0"/>
              <a:t>crystal. 3 modes: Memory, Cache, Hybrid</a:t>
            </a:r>
            <a:endParaRPr lang="en-US" dirty="0"/>
          </a:p>
          <a:p>
            <a:r>
              <a:rPr lang="en-US" dirty="0" smtClean="0"/>
              <a:t>3+ </a:t>
            </a:r>
            <a:r>
              <a:rPr lang="en-US" dirty="0" err="1"/>
              <a:t>TeraFLOPS</a:t>
            </a:r>
            <a:r>
              <a:rPr lang="en-US" dirty="0"/>
              <a:t> (double-precision floating-point performance</a:t>
            </a:r>
            <a:r>
              <a:rPr lang="en-US" dirty="0" smtClean="0"/>
              <a:t>) per socket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8353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61318"/>
            <a:ext cx="9905998" cy="1478570"/>
          </a:xfrm>
        </p:spPr>
        <p:txBody>
          <a:bodyPr/>
          <a:lstStyle/>
          <a:p>
            <a:r>
              <a:rPr lang="en-US" dirty="0"/>
              <a:t>Intel Xeon </a:t>
            </a:r>
            <a:r>
              <a:rPr lang="en-US" dirty="0" smtClean="0"/>
              <a:t>Phi Blade </a:t>
            </a:r>
            <a:r>
              <a:rPr lang="en-US" dirty="0"/>
              <a:t>(Knights </a:t>
            </a:r>
            <a:r>
              <a:rPr lang="en-US" dirty="0" smtClean="0"/>
              <a:t>landing)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478" y="1639887"/>
            <a:ext cx="10031572" cy="504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5455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-264371"/>
            <a:ext cx="10338014" cy="1478570"/>
          </a:xfrm>
        </p:spPr>
        <p:txBody>
          <a:bodyPr/>
          <a:lstStyle/>
          <a:p>
            <a:r>
              <a:rPr lang="en-US" dirty="0"/>
              <a:t>Intel Xeon </a:t>
            </a:r>
            <a:r>
              <a:rPr lang="en-US" dirty="0" smtClean="0"/>
              <a:t>Phi Blade Chassis </a:t>
            </a:r>
            <a:r>
              <a:rPr lang="en-US" dirty="0"/>
              <a:t>(Knights </a:t>
            </a:r>
            <a:r>
              <a:rPr lang="en-US" dirty="0" smtClean="0"/>
              <a:t>landing)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2" y="725487"/>
            <a:ext cx="8719280" cy="643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0731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-264371"/>
            <a:ext cx="10338014" cy="1478570"/>
          </a:xfrm>
        </p:spPr>
        <p:txBody>
          <a:bodyPr/>
          <a:lstStyle/>
          <a:p>
            <a:r>
              <a:rPr lang="en-US" dirty="0"/>
              <a:t>Intel Xeon </a:t>
            </a:r>
            <a:r>
              <a:rPr lang="en-US" dirty="0" smtClean="0"/>
              <a:t>Phi Blade Chassis </a:t>
            </a:r>
            <a:r>
              <a:rPr lang="en-US" dirty="0"/>
              <a:t>(Knights </a:t>
            </a:r>
            <a:r>
              <a:rPr lang="en-US" dirty="0" smtClean="0"/>
              <a:t>landing)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434" y="1214199"/>
            <a:ext cx="8227953" cy="521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200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478570"/>
          </a:xfrm>
        </p:spPr>
        <p:txBody>
          <a:bodyPr/>
          <a:lstStyle/>
          <a:p>
            <a:r>
              <a:rPr lang="en-US" dirty="0"/>
              <a:t>Areas of usage for supercomputers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478570"/>
            <a:ext cx="9905999" cy="5140344"/>
          </a:xfrm>
        </p:spPr>
        <p:txBody>
          <a:bodyPr/>
          <a:lstStyle/>
          <a:p>
            <a:r>
              <a:rPr lang="en-US" dirty="0"/>
              <a:t>Aeronautics</a:t>
            </a:r>
          </a:p>
          <a:p>
            <a:r>
              <a:rPr lang="en-US" dirty="0"/>
              <a:t>Auto industry</a:t>
            </a:r>
          </a:p>
          <a:p>
            <a:r>
              <a:rPr lang="en-US" dirty="0"/>
              <a:t>Space technologies</a:t>
            </a:r>
          </a:p>
          <a:p>
            <a:r>
              <a:rPr lang="en-US" dirty="0"/>
              <a:t>Military</a:t>
            </a:r>
          </a:p>
          <a:p>
            <a:r>
              <a:rPr lang="en-US" dirty="0"/>
              <a:t>Seismology</a:t>
            </a:r>
          </a:p>
          <a:p>
            <a:r>
              <a:rPr lang="en-US" dirty="0"/>
              <a:t>Weather forecast</a:t>
            </a:r>
          </a:p>
          <a:p>
            <a:r>
              <a:rPr lang="en-US" dirty="0"/>
              <a:t>Several visualizations (ex: Global warming simulation and </a:t>
            </a:r>
            <a:r>
              <a:rPr lang="en-US" dirty="0" smtClean="0"/>
              <a:t>analysis)</a:t>
            </a:r>
            <a:endParaRPr lang="en-US" dirty="0"/>
          </a:p>
          <a:p>
            <a:r>
              <a:rPr lang="en-US" dirty="0"/>
              <a:t>Development of nuclear technologies</a:t>
            </a:r>
          </a:p>
          <a:p>
            <a:r>
              <a:rPr lang="en-US" dirty="0"/>
              <a:t>Other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5004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-264371"/>
            <a:ext cx="10338014" cy="1478570"/>
          </a:xfrm>
        </p:spPr>
        <p:txBody>
          <a:bodyPr/>
          <a:lstStyle/>
          <a:p>
            <a:r>
              <a:rPr lang="en-US" dirty="0"/>
              <a:t>Intel Xeon </a:t>
            </a:r>
            <a:r>
              <a:rPr lang="en-US" dirty="0" smtClean="0"/>
              <a:t>Phi Blade </a:t>
            </a:r>
            <a:r>
              <a:rPr lang="en-US" dirty="0"/>
              <a:t>(Knights </a:t>
            </a:r>
            <a:r>
              <a:rPr lang="en-US" dirty="0" smtClean="0"/>
              <a:t>landing)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2" y="1621972"/>
            <a:ext cx="10205446" cy="448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9582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478570"/>
          </a:xfrm>
        </p:spPr>
        <p:txBody>
          <a:bodyPr/>
          <a:lstStyle/>
          <a:p>
            <a:r>
              <a:rPr lang="en-US" dirty="0"/>
              <a:t>Georgian supercomputer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8524" y="1688296"/>
            <a:ext cx="10359893" cy="442728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Name:                            </a:t>
            </a:r>
            <a:r>
              <a:rPr lang="en-US" dirty="0" err="1"/>
              <a:t>GeoGrid</a:t>
            </a:r>
            <a:r>
              <a:rPr lang="en-US" dirty="0"/>
              <a:t> System (working name)</a:t>
            </a:r>
          </a:p>
          <a:p>
            <a:r>
              <a:rPr lang="en-US" dirty="0"/>
              <a:t>Physical Location:             Niko </a:t>
            </a:r>
            <a:r>
              <a:rPr lang="en-US" dirty="0" err="1"/>
              <a:t>Muskhelishvili</a:t>
            </a:r>
            <a:r>
              <a:rPr lang="en-US" dirty="0"/>
              <a:t> </a:t>
            </a:r>
            <a:r>
              <a:rPr lang="en-US" dirty="0" smtClean="0"/>
              <a:t>Institute of Computational Mathematics,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Tbilisi</a:t>
            </a:r>
            <a:r>
              <a:rPr lang="en-US" dirty="0"/>
              <a:t>, Georgia</a:t>
            </a:r>
          </a:p>
          <a:p>
            <a:r>
              <a:rPr lang="en-US" dirty="0"/>
              <a:t>Architecture:                    Intel Xeon Phi Knights </a:t>
            </a:r>
            <a:r>
              <a:rPr lang="en-US" dirty="0" smtClean="0"/>
              <a:t>Landing </a:t>
            </a:r>
            <a:r>
              <a:rPr lang="en-US" dirty="0"/>
              <a:t>(Gen </a:t>
            </a:r>
            <a:r>
              <a:rPr lang="en-US" dirty="0" smtClean="0"/>
              <a:t>2)</a:t>
            </a:r>
            <a:endParaRPr lang="en-US" dirty="0"/>
          </a:p>
          <a:p>
            <a:r>
              <a:rPr lang="en-US" dirty="0"/>
              <a:t>RAM:                              6 Terabytes</a:t>
            </a:r>
          </a:p>
          <a:p>
            <a:r>
              <a:rPr lang="en-US" dirty="0"/>
              <a:t>HDD:                              1.5 </a:t>
            </a:r>
            <a:r>
              <a:rPr lang="en-US" dirty="0" smtClean="0"/>
              <a:t>Petabytes</a:t>
            </a:r>
          </a:p>
          <a:p>
            <a:r>
              <a:rPr lang="en-US" dirty="0" smtClean="0"/>
              <a:t>Performance:                  500 </a:t>
            </a:r>
            <a:r>
              <a:rPr lang="en-US" dirty="0" err="1" smtClean="0"/>
              <a:t>TerraFLOPS</a:t>
            </a:r>
            <a:endParaRPr lang="en-US" dirty="0"/>
          </a:p>
          <a:p>
            <a:r>
              <a:rPr lang="en-US" dirty="0"/>
              <a:t>Operating system:           </a:t>
            </a:r>
            <a:r>
              <a:rPr lang="en-US" dirty="0" smtClean="0"/>
              <a:t>Scientific Linux</a:t>
            </a:r>
            <a:endParaRPr lang="en-US" dirty="0"/>
          </a:p>
          <a:p>
            <a:r>
              <a:rPr lang="en-US" dirty="0"/>
              <a:t>Usage:                           </a:t>
            </a:r>
            <a:r>
              <a:rPr lang="en-US" dirty="0" err="1" smtClean="0"/>
              <a:t>Genenal</a:t>
            </a:r>
            <a:r>
              <a:rPr lang="en-US" dirty="0" smtClean="0"/>
              <a:t> purpose, Complex </a:t>
            </a:r>
            <a:r>
              <a:rPr lang="en-US" dirty="0"/>
              <a:t>math </a:t>
            </a:r>
            <a:r>
              <a:rPr lang="en-US" dirty="0" smtClean="0"/>
              <a:t>equations, simulations, other.                                 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8192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aim according to this supercomputer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connect to world supercomputer </a:t>
            </a:r>
            <a:r>
              <a:rPr lang="en-US" dirty="0" smtClean="0"/>
              <a:t>Grid Network.</a:t>
            </a:r>
            <a:endParaRPr lang="en-US" dirty="0"/>
          </a:p>
          <a:p>
            <a:r>
              <a:rPr lang="en-US" dirty="0"/>
              <a:t>To connect CERN Tier 2 </a:t>
            </a:r>
            <a:r>
              <a:rPr lang="en-US" dirty="0" smtClean="0"/>
              <a:t>network.</a:t>
            </a:r>
          </a:p>
          <a:p>
            <a:r>
              <a:rPr lang="en-US" dirty="0" smtClean="0"/>
              <a:t>To deploy Weather Forecast System (WRF) for monitoring Georgian territory. </a:t>
            </a:r>
            <a:endParaRPr lang="en-US" dirty="0"/>
          </a:p>
          <a:p>
            <a:r>
              <a:rPr lang="en-US" dirty="0"/>
              <a:t>To deploy platform for scientists for different tests and </a:t>
            </a:r>
            <a:r>
              <a:rPr lang="en-US" dirty="0" smtClean="0"/>
              <a:t>modellings.</a:t>
            </a:r>
            <a:endParaRPr lang="en-US" dirty="0"/>
          </a:p>
          <a:p>
            <a:r>
              <a:rPr lang="en-US" dirty="0"/>
              <a:t>Scientific research </a:t>
            </a:r>
            <a:r>
              <a:rPr lang="en-US" dirty="0" smtClean="0"/>
              <a:t>applications.</a:t>
            </a:r>
            <a:endParaRPr lang="en-US" dirty="0"/>
          </a:p>
          <a:p>
            <a:r>
              <a:rPr lang="en-US" dirty="0"/>
              <a:t>To create good parallel programming platform for students and </a:t>
            </a:r>
            <a:r>
              <a:rPr lang="en-US" dirty="0" smtClean="0"/>
              <a:t>researchers.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6383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Questions </a:t>
            </a:r>
          </a:p>
        </p:txBody>
      </p:sp>
    </p:spTree>
    <p:extLst>
      <p:ext uri="{BB962C8B-B14F-4D97-AF65-F5344CB8AC3E}">
        <p14:creationId xmlns:p14="http://schemas.microsoft.com/office/powerpoint/2010/main" val="2626454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Supercomputers usage in different countries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1712131"/>
              </p:ext>
            </p:extLst>
          </p:nvPr>
        </p:nvGraphicFramePr>
        <p:xfrm>
          <a:off x="1141413" y="2097088"/>
          <a:ext cx="9906000" cy="4521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60790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54461"/>
            <a:ext cx="9905998" cy="1478570"/>
          </a:xfrm>
        </p:spPr>
        <p:txBody>
          <a:bodyPr/>
          <a:lstStyle/>
          <a:p>
            <a:r>
              <a:rPr lang="en-US" dirty="0"/>
              <a:t>First supercomputer: </a:t>
            </a:r>
            <a:r>
              <a:rPr lang="en-US" dirty="0" err="1"/>
              <a:t>cdc</a:t>
            </a:r>
            <a:r>
              <a:rPr lang="en-US" dirty="0"/>
              <a:t> 6600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3966" y="1533030"/>
            <a:ext cx="11168034" cy="4666433"/>
          </a:xfrm>
        </p:spPr>
        <p:txBody>
          <a:bodyPr/>
          <a:lstStyle/>
          <a:p>
            <a:r>
              <a:rPr lang="en-US" dirty="0"/>
              <a:t>Was created in 1960s and was used by CERN and Lawrence Radiation Laboratory</a:t>
            </a:r>
          </a:p>
          <a:p>
            <a:r>
              <a:rPr lang="en-US" dirty="0"/>
              <a:t>Performance: 3 </a:t>
            </a:r>
            <a:r>
              <a:rPr lang="en-US" dirty="0" err="1"/>
              <a:t>MegaFLOPS</a:t>
            </a:r>
            <a:endParaRPr lang="en-US" dirty="0"/>
          </a:p>
          <a:p>
            <a:r>
              <a:rPr lang="en-US" dirty="0"/>
              <a:t>For comparison today’s desktop computer has average performance of </a:t>
            </a:r>
            <a:r>
              <a:rPr lang="en-US" dirty="0" smtClean="0"/>
              <a:t>50 </a:t>
            </a:r>
            <a:r>
              <a:rPr lang="en-US" dirty="0" err="1"/>
              <a:t>GigaFLOPS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060" y="3335125"/>
            <a:ext cx="5632704" cy="288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721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478570"/>
          </a:xfrm>
        </p:spPr>
        <p:txBody>
          <a:bodyPr/>
          <a:lstStyle/>
          <a:p>
            <a:r>
              <a:rPr lang="en-US" dirty="0"/>
              <a:t>Modern supercomputers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3" y="1611361"/>
            <a:ext cx="4250635" cy="1912015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413" y="4211497"/>
            <a:ext cx="4240696" cy="19080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4666" y="1611362"/>
            <a:ext cx="3026328" cy="191323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08015" y="3615488"/>
            <a:ext cx="1779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IBM </a:t>
            </a:r>
            <a:r>
              <a:rPr lang="en-US" dirty="0" err="1"/>
              <a:t>BlueGene</a:t>
            </a:r>
            <a:r>
              <a:rPr lang="en-US" dirty="0"/>
              <a:t>/Q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08015" y="6119545"/>
            <a:ext cx="1098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CRAY xk7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4666" y="4192937"/>
            <a:ext cx="3076420" cy="192660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664666" y="3615488"/>
            <a:ext cx="1717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IBM </a:t>
            </a:r>
            <a:r>
              <a:rPr lang="en-US" dirty="0" err="1"/>
              <a:t>BlueGene</a:t>
            </a:r>
            <a:r>
              <a:rPr lang="en-US" dirty="0"/>
              <a:t>/P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64666" y="6121738"/>
            <a:ext cx="1673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HP Apollo 8000</a:t>
            </a:r>
          </a:p>
        </p:txBody>
      </p:sp>
    </p:spTree>
    <p:extLst>
      <p:ext uri="{BB962C8B-B14F-4D97-AF65-F5344CB8AC3E}">
        <p14:creationId xmlns:p14="http://schemas.microsoft.com/office/powerpoint/2010/main" val="1068435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Supercomputer vendor companies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9844163"/>
              </p:ext>
            </p:extLst>
          </p:nvPr>
        </p:nvGraphicFramePr>
        <p:xfrm>
          <a:off x="1141413" y="1963025"/>
          <a:ext cx="9906000" cy="4622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6835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9121" y="0"/>
            <a:ext cx="8212653" cy="1478570"/>
          </a:xfrm>
        </p:spPr>
        <p:txBody>
          <a:bodyPr>
            <a:normAutofit fontScale="90000"/>
          </a:bodyPr>
          <a:lstStyle/>
          <a:p>
            <a:r>
              <a:rPr lang="en-US" dirty="0"/>
              <a:t>Most powerful supercomputer today: Sunway </a:t>
            </a:r>
            <a:r>
              <a:rPr lang="en-US" dirty="0" err="1"/>
              <a:t>TaihuLight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778" y="1775133"/>
            <a:ext cx="8879915" cy="4937186"/>
          </a:xfrm>
        </p:spPr>
      </p:pic>
      <p:sp>
        <p:nvSpPr>
          <p:cNvPr id="4" name="TextBox 3"/>
          <p:cNvSpPr txBox="1"/>
          <p:nvPr/>
        </p:nvSpPr>
        <p:spPr>
          <a:xfrm>
            <a:off x="1625778" y="1293904"/>
            <a:ext cx="4726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complete system is composed of 40 </a:t>
            </a:r>
            <a:r>
              <a:rPr lang="en-US" dirty="0" smtClean="0"/>
              <a:t>Cabinets.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136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9121" y="0"/>
            <a:ext cx="8212653" cy="1478570"/>
          </a:xfrm>
        </p:spPr>
        <p:txBody>
          <a:bodyPr>
            <a:normAutofit fontScale="90000"/>
          </a:bodyPr>
          <a:lstStyle/>
          <a:p>
            <a:r>
              <a:rPr lang="en-US" dirty="0"/>
              <a:t>Most powerful supercomputer today: Sunway </a:t>
            </a:r>
            <a:r>
              <a:rPr lang="en-US" dirty="0" err="1"/>
              <a:t>TaihuLight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121" y="1359800"/>
            <a:ext cx="9755332" cy="5337561"/>
          </a:xfrm>
        </p:spPr>
      </p:pic>
    </p:spTree>
    <p:extLst>
      <p:ext uri="{BB962C8B-B14F-4D97-AF65-F5344CB8AC3E}">
        <p14:creationId xmlns:p14="http://schemas.microsoft.com/office/powerpoint/2010/main" val="3007652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478570"/>
          </a:xfrm>
        </p:spPr>
        <p:txBody>
          <a:bodyPr/>
          <a:lstStyle/>
          <a:p>
            <a:r>
              <a:rPr lang="en-US" dirty="0"/>
              <a:t>Sunway </a:t>
            </a:r>
            <a:r>
              <a:rPr lang="en-US" dirty="0" err="1" smtClean="0"/>
              <a:t>TaihuLight</a:t>
            </a:r>
            <a:r>
              <a:rPr lang="en-US" dirty="0"/>
              <a:t> </a:t>
            </a:r>
            <a:r>
              <a:rPr lang="en-US" dirty="0" smtClean="0"/>
              <a:t>specifications: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478570"/>
            <a:ext cx="9905999" cy="519067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Physical location:                  </a:t>
            </a:r>
            <a:r>
              <a:rPr lang="en-US" dirty="0" smtClean="0"/>
              <a:t>National Supercomputer Center, China</a:t>
            </a:r>
            <a:endParaRPr lang="en-US" dirty="0"/>
          </a:p>
          <a:p>
            <a:r>
              <a:rPr lang="en-US" dirty="0" smtClean="0"/>
              <a:t>CPU:                                   Shenwei-64  (Sunway SW26010)</a:t>
            </a:r>
            <a:endParaRPr lang="en-US" dirty="0"/>
          </a:p>
          <a:p>
            <a:r>
              <a:rPr lang="en-US" dirty="0" smtClean="0"/>
              <a:t>RAM</a:t>
            </a:r>
            <a:r>
              <a:rPr lang="en-US" dirty="0"/>
              <a:t>:                                  </a:t>
            </a:r>
            <a:r>
              <a:rPr lang="en-US" dirty="0" smtClean="0"/>
              <a:t>1.31 PB</a:t>
            </a:r>
          </a:p>
          <a:p>
            <a:r>
              <a:rPr lang="en-US" dirty="0" smtClean="0"/>
              <a:t>Total Nodes:                        40 960</a:t>
            </a:r>
          </a:p>
          <a:p>
            <a:r>
              <a:rPr lang="en-US" dirty="0" smtClean="0"/>
              <a:t>Total Cores:                         10 649 600</a:t>
            </a:r>
            <a:endParaRPr lang="en-US" dirty="0"/>
          </a:p>
          <a:p>
            <a:r>
              <a:rPr lang="en-US" dirty="0" smtClean="0"/>
              <a:t>Performance</a:t>
            </a:r>
            <a:r>
              <a:rPr lang="en-US" dirty="0"/>
              <a:t>:                       </a:t>
            </a:r>
            <a:r>
              <a:rPr lang="en-US" dirty="0" smtClean="0"/>
              <a:t>93 </a:t>
            </a:r>
            <a:r>
              <a:rPr lang="en-US" dirty="0" err="1"/>
              <a:t>PetaFLOPS</a:t>
            </a:r>
            <a:endParaRPr lang="en-US" dirty="0"/>
          </a:p>
          <a:p>
            <a:r>
              <a:rPr lang="en-US" dirty="0"/>
              <a:t>Operating System:               </a:t>
            </a:r>
            <a:r>
              <a:rPr lang="en-US" dirty="0" smtClean="0"/>
              <a:t>Sunway </a:t>
            </a:r>
            <a:r>
              <a:rPr lang="en-US" dirty="0" err="1" smtClean="0"/>
              <a:t>RaiseOS</a:t>
            </a:r>
            <a:r>
              <a:rPr lang="en-US" dirty="0" smtClean="0"/>
              <a:t> (Linux based)</a:t>
            </a:r>
            <a:endParaRPr lang="en-US" dirty="0"/>
          </a:p>
          <a:p>
            <a:r>
              <a:rPr lang="en-US" dirty="0"/>
              <a:t>Power consumption:              </a:t>
            </a:r>
            <a:r>
              <a:rPr lang="en-US" dirty="0" smtClean="0"/>
              <a:t>15 MW</a:t>
            </a:r>
            <a:endParaRPr lang="en-US" dirty="0"/>
          </a:p>
          <a:p>
            <a:r>
              <a:rPr lang="en-US" dirty="0"/>
              <a:t>Price:                                  </a:t>
            </a:r>
            <a:r>
              <a:rPr lang="en-US" dirty="0" smtClean="0"/>
              <a:t>273 </a:t>
            </a:r>
            <a:r>
              <a:rPr lang="en-US" dirty="0"/>
              <a:t>Million US </a:t>
            </a:r>
            <a:r>
              <a:rPr lang="en-US" dirty="0" smtClean="0"/>
              <a:t>Dollars</a:t>
            </a:r>
          </a:p>
          <a:p>
            <a:r>
              <a:rPr lang="en-US" dirty="0" smtClean="0"/>
              <a:t>Active from:                         June 2016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0529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1060</TotalTime>
  <Words>543</Words>
  <Application>Microsoft Office PowerPoint</Application>
  <PresentationFormat>Widescreen</PresentationFormat>
  <Paragraphs>107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Sylfaen</vt:lpstr>
      <vt:lpstr>Trebuchet MS</vt:lpstr>
      <vt:lpstr>Tw Cen MT</vt:lpstr>
      <vt:lpstr>Circuit</vt:lpstr>
      <vt:lpstr>New approaches to supercomputer industry and Georgian supercomputer Project</vt:lpstr>
      <vt:lpstr>Areas of usage for supercomputers</vt:lpstr>
      <vt:lpstr>Supercomputers usage in different countries</vt:lpstr>
      <vt:lpstr>First supercomputer: cdc 6600</vt:lpstr>
      <vt:lpstr>Modern supercomputers</vt:lpstr>
      <vt:lpstr>Supercomputer vendor companies</vt:lpstr>
      <vt:lpstr>Most powerful supercomputer today: Sunway TaihuLight </vt:lpstr>
      <vt:lpstr>Most powerful supercomputer today: Sunway TaihuLight </vt:lpstr>
      <vt:lpstr>Sunway TaihuLight specifications:</vt:lpstr>
      <vt:lpstr>Sunway SW26010 </vt:lpstr>
      <vt:lpstr>Sunway TaihuLight interconnect </vt:lpstr>
      <vt:lpstr>Modern supercomputer processor types</vt:lpstr>
      <vt:lpstr>Difference in performance between processor types</vt:lpstr>
      <vt:lpstr>Heterogeneous Processor architecture </vt:lpstr>
      <vt:lpstr>From heterogeneous back to homogeneous?</vt:lpstr>
      <vt:lpstr>Intel Xeon Phi (Knights landing)</vt:lpstr>
      <vt:lpstr>Intel Xeon Phi Blade (Knights landing)</vt:lpstr>
      <vt:lpstr>Intel Xeon Phi Blade Chassis (Knights landing)</vt:lpstr>
      <vt:lpstr>Intel Xeon Phi Blade Chassis (Knights landing)</vt:lpstr>
      <vt:lpstr>Intel Xeon Phi Blade (Knights landing)</vt:lpstr>
      <vt:lpstr>Georgian supercomputer project</vt:lpstr>
      <vt:lpstr>Our aim according to this supercomputer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approaches to supercomputer industry and Georgian supercomputer Project</dc:title>
  <dc:creator>BEKA</dc:creator>
  <cp:lastModifiedBy>BEKA</cp:lastModifiedBy>
  <cp:revision>41</cp:revision>
  <dcterms:created xsi:type="dcterms:W3CDTF">2016-05-05T20:44:14Z</dcterms:created>
  <dcterms:modified xsi:type="dcterms:W3CDTF">2016-07-07T13:29:39Z</dcterms:modified>
</cp:coreProperties>
</file>