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7559675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54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9072424477149"/>
          <c:y val="3.3690240742003698E-2"/>
          <c:w val="0.84299961270333101"/>
          <c:h val="0.86326126986291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label 1</c:f>
              <c:strCache>
                <c:ptCount val="1"/>
                <c:pt idx="0">
                  <c:v>5-th tubesL64</c:v>
                </c:pt>
              </c:strCache>
            </c:strRef>
          </c:tx>
          <c:spPr>
            <a:ln w="28800">
              <a:noFill/>
            </a:ln>
          </c:spPr>
          <c:marker>
            <c:symbol val="square"/>
            <c:size val="8"/>
            <c:spPr>
              <a:solidFill>
                <a:srgbClr val="004586"/>
              </a:solidFill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0</c:f>
              <c:numCache>
                <c:formatCode>General</c:formatCode>
                <c:ptCount val="23"/>
                <c:pt idx="0">
                  <c:v>1150</c:v>
                </c:pt>
                <c:pt idx="1">
                  <c:v>1200</c:v>
                </c:pt>
                <c:pt idx="2">
                  <c:v>1250</c:v>
                </c:pt>
                <c:pt idx="3">
                  <c:v>1300</c:v>
                </c:pt>
                <c:pt idx="4">
                  <c:v>1350</c:v>
                </c:pt>
                <c:pt idx="5">
                  <c:v>1400</c:v>
                </c:pt>
                <c:pt idx="6">
                  <c:v>1450</c:v>
                </c:pt>
                <c:pt idx="7">
                  <c:v>1500</c:v>
                </c:pt>
                <c:pt idx="8">
                  <c:v>1550</c:v>
                </c:pt>
                <c:pt idx="9">
                  <c:v>1600</c:v>
                </c:pt>
                <c:pt idx="10">
                  <c:v>1650</c:v>
                </c:pt>
                <c:pt idx="11">
                  <c:v>1700</c:v>
                </c:pt>
                <c:pt idx="12">
                  <c:v>1750</c:v>
                </c:pt>
                <c:pt idx="13">
                  <c:v>1800</c:v>
                </c:pt>
                <c:pt idx="14">
                  <c:v>1850</c:v>
                </c:pt>
                <c:pt idx="15">
                  <c:v>1900</c:v>
                </c:pt>
                <c:pt idx="16">
                  <c:v>1950</c:v>
                </c:pt>
                <c:pt idx="17">
                  <c:v>2000</c:v>
                </c:pt>
                <c:pt idx="18">
                  <c:v>2050</c:v>
                </c:pt>
                <c:pt idx="19">
                  <c:v>2100</c:v>
                </c:pt>
                <c:pt idx="20">
                  <c:v>2150</c:v>
                </c:pt>
                <c:pt idx="21">
                  <c:v>2200</c:v>
                </c:pt>
                <c:pt idx="22">
                  <c:v>2300</c:v>
                </c:pt>
              </c:numCache>
            </c:numRef>
          </c:xVal>
          <c:yVal>
            <c:numRef>
              <c:f>1</c:f>
              <c:numCache>
                <c:formatCode>General</c:formatCode>
                <c:ptCount val="23"/>
                <c:pt idx="0">
                  <c:v>1</c:v>
                </c:pt>
                <c:pt idx="1">
                  <c:v>13</c:v>
                </c:pt>
                <c:pt idx="2">
                  <c:v>40</c:v>
                </c:pt>
                <c:pt idx="3">
                  <c:v>2735</c:v>
                </c:pt>
                <c:pt idx="4">
                  <c:v>7089</c:v>
                </c:pt>
                <c:pt idx="5">
                  <c:v>10387</c:v>
                </c:pt>
                <c:pt idx="6">
                  <c:v>13126</c:v>
                </c:pt>
                <c:pt idx="7">
                  <c:v>15317</c:v>
                </c:pt>
                <c:pt idx="8">
                  <c:v>16042</c:v>
                </c:pt>
                <c:pt idx="9">
                  <c:v>16201</c:v>
                </c:pt>
                <c:pt idx="10">
                  <c:v>16144</c:v>
                </c:pt>
                <c:pt idx="11">
                  <c:v>16493</c:v>
                </c:pt>
                <c:pt idx="12">
                  <c:v>17502</c:v>
                </c:pt>
                <c:pt idx="13">
                  <c:v>18842</c:v>
                </c:pt>
                <c:pt idx="14">
                  <c:v>20775</c:v>
                </c:pt>
                <c:pt idx="15">
                  <c:v>24705</c:v>
                </c:pt>
                <c:pt idx="16">
                  <c:v>29738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4-th tubes V1 L62</c:v>
                </c:pt>
              </c:strCache>
            </c:strRef>
          </c:tx>
          <c:spPr>
            <a:ln w="28800">
              <a:noFill/>
            </a:ln>
          </c:spPr>
          <c:marker>
            <c:symbol val="diamond"/>
            <c:size val="8"/>
            <c:spPr>
              <a:solidFill>
                <a:srgbClr val="FF420E"/>
              </a:solidFill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0</c:f>
              <c:numCache>
                <c:formatCode>General</c:formatCode>
                <c:ptCount val="23"/>
                <c:pt idx="0">
                  <c:v>1150</c:v>
                </c:pt>
                <c:pt idx="1">
                  <c:v>1200</c:v>
                </c:pt>
                <c:pt idx="2">
                  <c:v>1250</c:v>
                </c:pt>
                <c:pt idx="3">
                  <c:v>1300</c:v>
                </c:pt>
                <c:pt idx="4">
                  <c:v>1350</c:v>
                </c:pt>
                <c:pt idx="5">
                  <c:v>1400</c:v>
                </c:pt>
                <c:pt idx="6">
                  <c:v>1450</c:v>
                </c:pt>
                <c:pt idx="7">
                  <c:v>1500</c:v>
                </c:pt>
                <c:pt idx="8">
                  <c:v>1550</c:v>
                </c:pt>
                <c:pt idx="9">
                  <c:v>1600</c:v>
                </c:pt>
                <c:pt idx="10">
                  <c:v>1650</c:v>
                </c:pt>
                <c:pt idx="11">
                  <c:v>1700</c:v>
                </c:pt>
                <c:pt idx="12">
                  <c:v>1750</c:v>
                </c:pt>
                <c:pt idx="13">
                  <c:v>1800</c:v>
                </c:pt>
                <c:pt idx="14">
                  <c:v>1850</c:v>
                </c:pt>
                <c:pt idx="15">
                  <c:v>1900</c:v>
                </c:pt>
                <c:pt idx="16">
                  <c:v>1950</c:v>
                </c:pt>
                <c:pt idx="17">
                  <c:v>2000</c:v>
                </c:pt>
                <c:pt idx="18">
                  <c:v>2050</c:v>
                </c:pt>
                <c:pt idx="19">
                  <c:v>2100</c:v>
                </c:pt>
                <c:pt idx="20">
                  <c:v>2150</c:v>
                </c:pt>
                <c:pt idx="21">
                  <c:v>2200</c:v>
                </c:pt>
                <c:pt idx="22">
                  <c:v>2300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23"/>
                <c:pt idx="0">
                  <c:v>0</c:v>
                </c:pt>
                <c:pt idx="1">
                  <c:v>34</c:v>
                </c:pt>
                <c:pt idx="2">
                  <c:v>29</c:v>
                </c:pt>
                <c:pt idx="3">
                  <c:v>2496</c:v>
                </c:pt>
                <c:pt idx="4">
                  <c:v>5924</c:v>
                </c:pt>
                <c:pt idx="5">
                  <c:v>8945</c:v>
                </c:pt>
                <c:pt idx="6">
                  <c:v>11201</c:v>
                </c:pt>
                <c:pt idx="7">
                  <c:v>13334</c:v>
                </c:pt>
                <c:pt idx="8">
                  <c:v>13496</c:v>
                </c:pt>
                <c:pt idx="9">
                  <c:v>13572</c:v>
                </c:pt>
                <c:pt idx="10">
                  <c:v>13643</c:v>
                </c:pt>
                <c:pt idx="11">
                  <c:v>13901</c:v>
                </c:pt>
                <c:pt idx="12">
                  <c:v>14506</c:v>
                </c:pt>
                <c:pt idx="13">
                  <c:v>15664</c:v>
                </c:pt>
                <c:pt idx="14">
                  <c:v>17183</c:v>
                </c:pt>
                <c:pt idx="15">
                  <c:v>20346</c:v>
                </c:pt>
                <c:pt idx="16">
                  <c:v>25047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4-th tubes V1 L64</c:v>
                </c:pt>
              </c:strCache>
            </c:strRef>
          </c:tx>
          <c:spPr>
            <a:ln w="28800">
              <a:noFill/>
            </a:ln>
          </c:spPr>
          <c:marker>
            <c:symbol val="triangle"/>
            <c:size val="8"/>
            <c:spPr>
              <a:solidFill>
                <a:srgbClr val="FFD320"/>
              </a:solidFill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0</c:f>
              <c:numCache>
                <c:formatCode>General</c:formatCode>
                <c:ptCount val="23"/>
                <c:pt idx="0">
                  <c:v>1150</c:v>
                </c:pt>
                <c:pt idx="1">
                  <c:v>1200</c:v>
                </c:pt>
                <c:pt idx="2">
                  <c:v>1250</c:v>
                </c:pt>
                <c:pt idx="3">
                  <c:v>1300</c:v>
                </c:pt>
                <c:pt idx="4">
                  <c:v>1350</c:v>
                </c:pt>
                <c:pt idx="5">
                  <c:v>1400</c:v>
                </c:pt>
                <c:pt idx="6">
                  <c:v>1450</c:v>
                </c:pt>
                <c:pt idx="7">
                  <c:v>1500</c:v>
                </c:pt>
                <c:pt idx="8">
                  <c:v>1550</c:v>
                </c:pt>
                <c:pt idx="9">
                  <c:v>1600</c:v>
                </c:pt>
                <c:pt idx="10">
                  <c:v>1650</c:v>
                </c:pt>
                <c:pt idx="11">
                  <c:v>1700</c:v>
                </c:pt>
                <c:pt idx="12">
                  <c:v>1750</c:v>
                </c:pt>
                <c:pt idx="13">
                  <c:v>1800</c:v>
                </c:pt>
                <c:pt idx="14">
                  <c:v>1850</c:v>
                </c:pt>
                <c:pt idx="15">
                  <c:v>1900</c:v>
                </c:pt>
                <c:pt idx="16">
                  <c:v>1950</c:v>
                </c:pt>
                <c:pt idx="17">
                  <c:v>2000</c:v>
                </c:pt>
                <c:pt idx="18">
                  <c:v>2050</c:v>
                </c:pt>
                <c:pt idx="19">
                  <c:v>2100</c:v>
                </c:pt>
                <c:pt idx="20">
                  <c:v>2150</c:v>
                </c:pt>
                <c:pt idx="21">
                  <c:v>2200</c:v>
                </c:pt>
                <c:pt idx="22">
                  <c:v>2300</c:v>
                </c:pt>
              </c:numCache>
            </c:numRef>
          </c:xVal>
          <c:yVal>
            <c:numRef>
              <c:f>3</c:f>
              <c:numCache>
                <c:formatCode>General</c:formatCode>
                <c:ptCount val="23"/>
                <c:pt idx="6">
                  <c:v>11324</c:v>
                </c:pt>
                <c:pt idx="7">
                  <c:v>13386</c:v>
                </c:pt>
                <c:pt idx="8">
                  <c:v>13776</c:v>
                </c:pt>
                <c:pt idx="9">
                  <c:v>13672</c:v>
                </c:pt>
                <c:pt idx="10">
                  <c:v>13923</c:v>
                </c:pt>
                <c:pt idx="11">
                  <c:v>14103</c:v>
                </c:pt>
                <c:pt idx="12">
                  <c:v>14802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label 4</c:f>
              <c:strCache>
                <c:ptCount val="1"/>
                <c:pt idx="0">
                  <c:v>standart box СНМ75 N25</c:v>
                </c:pt>
              </c:strCache>
            </c:strRef>
          </c:tx>
          <c:spPr>
            <a:ln w="28800">
              <a:noFill/>
            </a:ln>
          </c:spPr>
          <c:marker>
            <c:symbol val="triangle"/>
            <c:size val="8"/>
            <c:spPr>
              <a:solidFill>
                <a:srgbClr val="579D1C"/>
              </a:solidFill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0</c:f>
              <c:numCache>
                <c:formatCode>General</c:formatCode>
                <c:ptCount val="23"/>
                <c:pt idx="0">
                  <c:v>1150</c:v>
                </c:pt>
                <c:pt idx="1">
                  <c:v>1200</c:v>
                </c:pt>
                <c:pt idx="2">
                  <c:v>1250</c:v>
                </c:pt>
                <c:pt idx="3">
                  <c:v>1300</c:v>
                </c:pt>
                <c:pt idx="4">
                  <c:v>1350</c:v>
                </c:pt>
                <c:pt idx="5">
                  <c:v>1400</c:v>
                </c:pt>
                <c:pt idx="6">
                  <c:v>1450</c:v>
                </c:pt>
                <c:pt idx="7">
                  <c:v>1500</c:v>
                </c:pt>
                <c:pt idx="8">
                  <c:v>1550</c:v>
                </c:pt>
                <c:pt idx="9">
                  <c:v>1600</c:v>
                </c:pt>
                <c:pt idx="10">
                  <c:v>1650</c:v>
                </c:pt>
                <c:pt idx="11">
                  <c:v>1700</c:v>
                </c:pt>
                <c:pt idx="12">
                  <c:v>1750</c:v>
                </c:pt>
                <c:pt idx="13">
                  <c:v>1800</c:v>
                </c:pt>
                <c:pt idx="14">
                  <c:v>1850</c:v>
                </c:pt>
                <c:pt idx="15">
                  <c:v>1900</c:v>
                </c:pt>
                <c:pt idx="16">
                  <c:v>1950</c:v>
                </c:pt>
                <c:pt idx="17">
                  <c:v>2000</c:v>
                </c:pt>
                <c:pt idx="18">
                  <c:v>2050</c:v>
                </c:pt>
                <c:pt idx="19">
                  <c:v>2100</c:v>
                </c:pt>
                <c:pt idx="20">
                  <c:v>2150</c:v>
                </c:pt>
                <c:pt idx="21">
                  <c:v>2200</c:v>
                </c:pt>
                <c:pt idx="22">
                  <c:v>2300</c:v>
                </c:pt>
              </c:numCache>
            </c:numRef>
          </c:xVal>
          <c:yVal>
            <c:numRef>
              <c:f>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89</c:v>
                </c:pt>
                <c:pt idx="6">
                  <c:v>665</c:v>
                </c:pt>
                <c:pt idx="7">
                  <c:v>1594</c:v>
                </c:pt>
                <c:pt idx="8">
                  <c:v>2636</c:v>
                </c:pt>
                <c:pt idx="9">
                  <c:v>3923</c:v>
                </c:pt>
                <c:pt idx="10">
                  <c:v>5582</c:v>
                </c:pt>
                <c:pt idx="11">
                  <c:v>7074</c:v>
                </c:pt>
                <c:pt idx="12">
                  <c:v>8322</c:v>
                </c:pt>
                <c:pt idx="13">
                  <c:v>9479</c:v>
                </c:pt>
                <c:pt idx="14">
                  <c:v>10375</c:v>
                </c:pt>
                <c:pt idx="15">
                  <c:v>11069</c:v>
                </c:pt>
                <c:pt idx="16">
                  <c:v>11594</c:v>
                </c:pt>
                <c:pt idx="17">
                  <c:v>11989</c:v>
                </c:pt>
                <c:pt idx="18">
                  <c:v>12661</c:v>
                </c:pt>
                <c:pt idx="19">
                  <c:v>13365</c:v>
                </c:pt>
                <c:pt idx="20">
                  <c:v>14523</c:v>
                </c:pt>
                <c:pt idx="21">
                  <c:v>15703</c:v>
                </c:pt>
                <c:pt idx="22">
                  <c:v>18514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25664"/>
        <c:axId val="35026816"/>
      </c:scatterChart>
      <c:valAx>
        <c:axId val="3502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ru-RU"/>
          </a:p>
        </c:txPr>
        <c:crossAx val="35026816"/>
        <c:crosses val="autoZero"/>
        <c:crossBetween val="midCat"/>
      </c:valAx>
      <c:valAx>
        <c:axId val="3502681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ru-RU"/>
          </a:p>
        </c:txPr>
        <c:crossAx val="35025664"/>
        <c:crosses val="autoZero"/>
        <c:crossBetween val="midCat"/>
      </c:valAx>
      <c:spPr>
        <a:noFill/>
        <a:ln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12998644461657599"/>
          <c:y val="6.6971288276614596E-2"/>
        </c:manualLayout>
      </c:layout>
      <c:overlay val="1"/>
      <c:spPr>
        <a:noFill/>
        <a:ln>
          <a:noFill/>
        </a:ln>
      </c:spPr>
    </c:legend>
    <c:plotVisOnly val="1"/>
    <c:dispBlanksAs val="span"/>
    <c:showDLblsOverMax val="1"/>
  </c:chart>
  <c:spPr>
    <a:solidFill>
      <a:srgbClr val="FFFFFF"/>
    </a:solidFill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04000" y="6887160"/>
            <a:ext cx="234720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3447360" y="6887160"/>
            <a:ext cx="319392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&lt;footer&gt;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7227360" y="6887160"/>
            <a:ext cx="234720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7ADA290-8D2B-402A-B75B-091D42ABF78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04000" y="6887160"/>
            <a:ext cx="234720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3447360" y="6887160"/>
            <a:ext cx="319392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&lt;footer&gt;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7227360" y="6887160"/>
            <a:ext cx="234720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ED9CA5F-EB61-4BA1-BC20-010DA800A5A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6887160"/>
            <a:ext cx="234720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3447360" y="6887160"/>
            <a:ext cx="319392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&lt;footer&gt;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7227360" y="6887160"/>
            <a:ext cx="234720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28635A6-B9C4-439F-81BA-16F726F8271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65760" y="201240"/>
            <a:ext cx="80197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Lohit Devanagari"/>
              </a:rPr>
              <a:t>Calculation of efficiency of cylindrical thermal neutron counter assemblies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2"/>
          <a:stretch/>
        </p:blipFill>
        <p:spPr>
          <a:xfrm>
            <a:off x="1097280" y="3840480"/>
            <a:ext cx="7752240" cy="293652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1510560" y="1463040"/>
            <a:ext cx="473472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A. Kurilkin</a:t>
            </a:r>
            <a:r>
              <a:rPr lang="en-US" sz="2200" b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*1</a:t>
            </a: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A.Churakov</a:t>
            </a:r>
            <a:r>
              <a:rPr lang="en-US" sz="2200" b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</a:t>
            </a: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A.Glazkov</a:t>
            </a:r>
            <a:r>
              <a:rPr lang="en-US" sz="2200" b="1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Рисунок 119"/>
          <p:cNvPicPr/>
          <p:nvPr/>
        </p:nvPicPr>
        <p:blipFill>
          <a:blip r:embed="rId3"/>
          <a:stretch/>
        </p:blipFill>
        <p:spPr>
          <a:xfrm>
            <a:off x="8306280" y="383400"/>
            <a:ext cx="1659600" cy="62136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4"/>
          <a:stretch/>
        </p:blipFill>
        <p:spPr>
          <a:xfrm>
            <a:off x="8538480" y="1040400"/>
            <a:ext cx="1427400" cy="142740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1371600" y="2214000"/>
            <a:ext cx="6228360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 – Joint Institute for Nuclear Research, Dubna, Russia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2 -  V. N. Karazin Kharkiv National University, Kharkiv, Ukraine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Email: akurilkin@jinr.ru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4"/>
          <p:cNvSpPr txBox="1"/>
          <p:nvPr/>
        </p:nvSpPr>
        <p:spPr>
          <a:xfrm>
            <a:off x="38628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  <p:sp>
        <p:nvSpPr>
          <p:cNvPr id="124" name="TextShape 5"/>
          <p:cNvSpPr txBox="1"/>
          <p:nvPr/>
        </p:nvSpPr>
        <p:spPr>
          <a:xfrm>
            <a:off x="457200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Рисунок 183"/>
          <p:cNvPicPr/>
          <p:nvPr/>
        </p:nvPicPr>
        <p:blipFill>
          <a:blip r:embed="rId2"/>
          <a:srcRect l="710" t="6490" b="7630"/>
          <a:stretch/>
        </p:blipFill>
        <p:spPr>
          <a:xfrm>
            <a:off x="462960" y="4233240"/>
            <a:ext cx="2495160" cy="161856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822960" y="183600"/>
            <a:ext cx="8320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Experimental results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291840" y="4480560"/>
            <a:ext cx="6583320" cy="25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Assemblies from 5 (N35),  4 (N25, N33) and 3(N28) tubes have been constructed.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Width of sensitive region: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64mm – N35, N25, old; 62mm – N33, ~50mm - N28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Ratio of number of counts normalized by time: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N35/old = 1.454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N25/old = 1.21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N33/old = 1.08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N28/old = 1.14   – 3 tubes 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(more counts than assemblies N33)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457920" y="6328800"/>
            <a:ext cx="914292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Possible reasons of disagreement with simulation 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width of the reflected beam, its falling angle on the sensitive surface of the detector and the intensity distribution in space.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8" name="Диаграмма 187"/>
          <p:cNvGraphicFramePr/>
          <p:nvPr/>
        </p:nvGraphicFramePr>
        <p:xfrm>
          <a:off x="91440" y="713880"/>
          <a:ext cx="4846320" cy="321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9" name="TextShape 4"/>
          <p:cNvSpPr txBox="1"/>
          <p:nvPr/>
        </p:nvSpPr>
        <p:spPr>
          <a:xfrm>
            <a:off x="457920" y="6858000"/>
            <a:ext cx="53031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  <p:pic>
        <p:nvPicPr>
          <p:cNvPr id="190" name="Рисунок 189"/>
          <p:cNvPicPr/>
          <p:nvPr/>
        </p:nvPicPr>
        <p:blipFill>
          <a:blip r:embed="rId4"/>
          <a:srcRect l="49713" t="33722" r="24898" b="32731"/>
          <a:stretch/>
        </p:blipFill>
        <p:spPr>
          <a:xfrm>
            <a:off x="4754880" y="640440"/>
            <a:ext cx="4923000" cy="365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40440" y="274320"/>
            <a:ext cx="8320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Conclusion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66120" y="914400"/>
            <a:ext cx="9143640" cy="610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NERA spectrometer: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a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ssembly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from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5-th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standard counters covers maximum possible area with low sensitivity to the width of the beam and neutron falling angle. This construction has been chosen to upgrade the spectrometer. 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Simulation: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The simulation results using Geant4 show that it is possible to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choose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the geometrical placement of tubes that the difference in efficiency between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r>
            <a:r>
              <a:rPr lang="en-US" sz="2000" spc="-1" baseline="101000" dirty="0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and 4</a:t>
            </a:r>
            <a:r>
              <a:rPr lang="en-US" sz="2000" spc="-1" baseline="101000" dirty="0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counter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assemblies covered the same area are very small at thermal energies. 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This fact shows clearly that is possible to decrease the cost of detection part of spectrometers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using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less number of standard counters. It is very important in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construction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of detector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with a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large counting area. 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457920" y="6858000"/>
            <a:ext cx="53031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468880" y="668520"/>
            <a:ext cx="5165280" cy="70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Thank you for attention!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Рисунок 194"/>
          <p:cNvPicPr/>
          <p:nvPr/>
        </p:nvPicPr>
        <p:blipFill>
          <a:blip r:embed="rId2"/>
          <a:stretch/>
        </p:blipFill>
        <p:spPr>
          <a:xfrm>
            <a:off x="731520" y="3017520"/>
            <a:ext cx="8595000" cy="3255840"/>
          </a:xfrm>
          <a:prstGeom prst="rect">
            <a:avLst/>
          </a:prstGeom>
          <a:ln>
            <a:noFill/>
          </a:ln>
        </p:spPr>
      </p:pic>
      <p:sp>
        <p:nvSpPr>
          <p:cNvPr id="196" name="TextShape 2"/>
          <p:cNvSpPr txBox="1"/>
          <p:nvPr/>
        </p:nvSpPr>
        <p:spPr>
          <a:xfrm>
            <a:off x="457920" y="6858000"/>
            <a:ext cx="53031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914400" y="457200"/>
            <a:ext cx="6766200" cy="77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Simulation results:  beam angle 45 deg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Рисунок 197"/>
          <p:cNvPicPr/>
          <p:nvPr/>
        </p:nvPicPr>
        <p:blipFill>
          <a:blip r:embed="rId2"/>
          <a:stretch/>
        </p:blipFill>
        <p:spPr>
          <a:xfrm>
            <a:off x="1397520" y="914400"/>
            <a:ext cx="2899800" cy="375012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198"/>
          <p:cNvPicPr/>
          <p:nvPr/>
        </p:nvPicPr>
        <p:blipFill>
          <a:blip r:embed="rId3"/>
          <a:stretch/>
        </p:blipFill>
        <p:spPr>
          <a:xfrm>
            <a:off x="4719600" y="1097280"/>
            <a:ext cx="2686680" cy="3474360"/>
          </a:xfrm>
          <a:prstGeom prst="rect">
            <a:avLst/>
          </a:prstGeom>
          <a:ln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822960" y="4865760"/>
            <a:ext cx="6453000" cy="11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Efficiency of 4 tubes assemble </a:t>
            </a:r>
            <a:r>
              <a:rPr lang="en-US" sz="1800" b="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decreases </a:t>
            </a: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from 93.7% to 64.5%</a:t>
            </a:r>
          </a:p>
          <a:p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Efficiency of 5 tubes assemble </a:t>
            </a:r>
            <a:r>
              <a:rPr lang="en-US" sz="1800" b="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decrease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s </a:t>
            </a:r>
            <a:r>
              <a:rPr lang="en-US" sz="1800" b="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94.7% to 87.4%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Ratio 5t/4t = 1.353     ~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1.343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200"/>
          <p:cNvPicPr/>
          <p:nvPr/>
        </p:nvPicPr>
        <p:blipFill>
          <a:blip r:embed="rId2"/>
          <a:srcRect l="49713" t="33722" r="24898" b="32731"/>
          <a:stretch/>
        </p:blipFill>
        <p:spPr>
          <a:xfrm>
            <a:off x="91440" y="752400"/>
            <a:ext cx="6126120" cy="455112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822960" y="183600"/>
            <a:ext cx="8320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Experimental results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274320" y="5191560"/>
            <a:ext cx="5486040" cy="18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Ratio of number of counts normalized by time: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5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lang="en-US" sz="1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N35/old = 1.45   – 5 tubes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N25/old = 1.21   – 4 tubes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N33/old = 1.08   – 4 tubes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5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5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N28/old = 1.14   – 3 tubes 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(more counts than assemblies N33)</a:t>
            </a:r>
            <a:r>
              <a:rPr lang="en-US" sz="1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065960" y="548640"/>
            <a:ext cx="1401840" cy="58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Outline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005840" y="1645920"/>
            <a:ext cx="3656520" cy="25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Introduction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Experimental setup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Simulation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Results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Conclusion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Рисунок 126"/>
          <p:cNvPicPr/>
          <p:nvPr/>
        </p:nvPicPr>
        <p:blipFill>
          <a:blip r:embed="rId2"/>
          <a:stretch/>
        </p:blipFill>
        <p:spPr>
          <a:xfrm>
            <a:off x="8306280" y="383400"/>
            <a:ext cx="1659600" cy="621360"/>
          </a:xfrm>
          <a:prstGeom prst="rect">
            <a:avLst/>
          </a:prstGeom>
          <a:ln>
            <a:noFill/>
          </a:ln>
        </p:spPr>
      </p:pic>
      <p:sp>
        <p:nvSpPr>
          <p:cNvPr id="128" name="TextShape 3"/>
          <p:cNvSpPr txBox="1"/>
          <p:nvPr/>
        </p:nvSpPr>
        <p:spPr>
          <a:xfrm>
            <a:off x="45756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  <p:sp>
        <p:nvSpPr>
          <p:cNvPr id="129" name="TextShape 4"/>
          <p:cNvSpPr txBox="1"/>
          <p:nvPr/>
        </p:nvSpPr>
        <p:spPr>
          <a:xfrm>
            <a:off x="450108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655800" y="274320"/>
            <a:ext cx="2196000" cy="58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Introduction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731520" y="914400"/>
            <a:ext cx="873000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n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eutron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scattering techniques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are widely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used in 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</a:t>
            </a:r>
            <a:r>
              <a:rPr lang="en-US" sz="2000" dirty="0" smtClean="0"/>
              <a:t> 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modern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science 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at 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studying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atomic and magnetic structure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dynamics of simple crystals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nanostructures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complex chemical reactions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catalytic processes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complex liquids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self-organizing systems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exotic electronic states 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One of the main tools to measure thermal neutron fluxes is </a:t>
            </a:r>
            <a:r>
              <a:rPr lang="en-US" sz="22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gaseous 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detector.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Particularly, cylindrical proportional counters are widely used on many spectrometers. 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Advantages 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of cylindrical </a:t>
            </a: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counters: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detectors with large counting area can be constructed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well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known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work stability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Рисунок 131"/>
          <p:cNvPicPr/>
          <p:nvPr/>
        </p:nvPicPr>
        <p:blipFill>
          <a:blip r:embed="rId2"/>
          <a:stretch/>
        </p:blipFill>
        <p:spPr>
          <a:xfrm>
            <a:off x="8032680" y="384120"/>
            <a:ext cx="1659600" cy="621360"/>
          </a:xfrm>
          <a:prstGeom prst="rect">
            <a:avLst/>
          </a:prstGeom>
          <a:ln>
            <a:noFill/>
          </a:ln>
        </p:spPr>
      </p:pic>
      <p:sp>
        <p:nvSpPr>
          <p:cNvPr id="133" name="TextShape 3"/>
          <p:cNvSpPr txBox="1"/>
          <p:nvPr/>
        </p:nvSpPr>
        <p:spPr>
          <a:xfrm>
            <a:off x="45720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  <p:sp>
        <p:nvSpPr>
          <p:cNvPr id="134" name="TextShape 4"/>
          <p:cNvSpPr txBox="1"/>
          <p:nvPr/>
        </p:nvSpPr>
        <p:spPr>
          <a:xfrm>
            <a:off x="448056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/>
          <p:nvPr/>
        </p:nvPicPr>
        <p:blipFill>
          <a:blip r:embed="rId2"/>
          <a:stretch/>
        </p:blipFill>
        <p:spPr>
          <a:xfrm>
            <a:off x="366120" y="738360"/>
            <a:ext cx="6033960" cy="282708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549000" y="3291840"/>
            <a:ext cx="5211000" cy="224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 – IBR-2 reactor core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 – thermal and cold moderators of radial 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horizontal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beamlines 7-11 and tangential beamlines 1-9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 – beam shutter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 – fast neutron background chopper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 – common vacuum splitter of three neutron beams by  Ni-mirror neutron guides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 – I-chopper of beamline 7b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 – vacuum Ni-mirror guide tube of neutron beamline 7b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 – vacuum sections of beamline 7b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9-10 – monitor and diaphragms of 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incident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beam 7b, respectively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11 – sample position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 – NPD sections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13 – INS and QENS sections of the NERA spectrometer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371960" y="183600"/>
            <a:ext cx="7131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Multi-purpose inverse geometry spectrometer NERA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548640" y="5329440"/>
            <a:ext cx="7954200" cy="52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NERA spectrometer is designated predominantly for the study of molecular dynamics</a:t>
            </a:r>
            <a:r>
              <a: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548640" y="5715720"/>
            <a:ext cx="8912160" cy="10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Main research </a:t>
            </a:r>
            <a:r>
              <a:rPr lang="en-US" sz="15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fields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3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Dynamics and structure of </a:t>
            </a:r>
            <a:r>
              <a:rPr lang="en-US" sz="13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condensed </a:t>
            </a:r>
            <a:r>
              <a:rPr lang="en-US" sz="13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matter</a:t>
            </a:r>
            <a:r>
              <a:rPr lang="en-US" sz="13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particularly</a:t>
            </a:r>
            <a:r>
              <a:rPr lang="en-US" sz="13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of the substances exhibiting phase polymorphism.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3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Investigation of substances in which </a:t>
            </a: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phase transitions are accompanied by changes in the structure, lattice dynamics or in the character of stochastic motion of molecules or molecular groups.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Рисунок 139"/>
          <p:cNvPicPr/>
          <p:nvPr/>
        </p:nvPicPr>
        <p:blipFill>
          <a:blip r:embed="rId3"/>
          <a:stretch/>
        </p:blipFill>
        <p:spPr>
          <a:xfrm>
            <a:off x="6309360" y="1005840"/>
            <a:ext cx="3108240" cy="310824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140"/>
          <p:cNvPicPr/>
          <p:nvPr/>
        </p:nvPicPr>
        <p:blipFill>
          <a:blip r:embed="rId4"/>
          <a:stretch/>
        </p:blipFill>
        <p:spPr>
          <a:xfrm>
            <a:off x="8229600" y="201240"/>
            <a:ext cx="1659600" cy="621360"/>
          </a:xfrm>
          <a:prstGeom prst="rect">
            <a:avLst/>
          </a:prstGeom>
          <a:ln>
            <a:noFill/>
          </a:ln>
        </p:spPr>
      </p:pic>
      <p:sp>
        <p:nvSpPr>
          <p:cNvPr id="142" name="TextShape 5"/>
          <p:cNvSpPr txBox="1"/>
          <p:nvPr/>
        </p:nvSpPr>
        <p:spPr>
          <a:xfrm>
            <a:off x="450108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  <p:sp>
        <p:nvSpPr>
          <p:cNvPr id="143" name="TextShape 6"/>
          <p:cNvSpPr txBox="1"/>
          <p:nvPr/>
        </p:nvSpPr>
        <p:spPr>
          <a:xfrm>
            <a:off x="45756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/>
          <p:nvPr/>
        </p:nvPicPr>
        <p:blipFill>
          <a:blip r:embed="rId2"/>
          <a:stretch/>
        </p:blipFill>
        <p:spPr>
          <a:xfrm>
            <a:off x="8306280" y="182880"/>
            <a:ext cx="1659600" cy="62136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371960" y="183600"/>
            <a:ext cx="7131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Multi-purpose inverse geometry spectrometer NERA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359792" y="5499360"/>
            <a:ext cx="8783848" cy="205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Task: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   To upgrade the spectrometer by new detectors with characteristics better than </a:t>
            </a:r>
            <a:r>
              <a:rPr lang="en-US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old </a:t>
            </a: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one.</a:t>
            </a:r>
            <a:r>
              <a:rPr lang="en-US" sz="16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Restrictions: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r>
              <a:rPr lang="en-US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he sensitive </a:t>
            </a: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area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of detector must be equal in geometrical size to the old boxes.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pic>
        <p:nvPicPr>
          <p:cNvPr id="147" name="Рисунок 146"/>
          <p:cNvPicPr/>
          <p:nvPr/>
        </p:nvPicPr>
        <p:blipFill>
          <a:blip r:embed="rId3"/>
          <a:srcRect l="4043" t="22623" r="2528" b="26993"/>
          <a:stretch/>
        </p:blipFill>
        <p:spPr>
          <a:xfrm rot="5400000">
            <a:off x="7735320" y="2065680"/>
            <a:ext cx="2377080" cy="62316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147"/>
          <p:cNvPicPr/>
          <p:nvPr/>
        </p:nvPicPr>
        <p:blipFill>
          <a:blip r:embed="rId4"/>
          <a:srcRect l="23022" t="27416" r="22683" b="3241"/>
          <a:stretch/>
        </p:blipFill>
        <p:spPr>
          <a:xfrm>
            <a:off x="1384560" y="640080"/>
            <a:ext cx="6844680" cy="4916520"/>
          </a:xfrm>
          <a:prstGeom prst="rect">
            <a:avLst/>
          </a:prstGeom>
          <a:ln>
            <a:noFill/>
          </a:ln>
        </p:spPr>
      </p:pic>
      <p:sp>
        <p:nvSpPr>
          <p:cNvPr id="149" name="TextShape 3"/>
          <p:cNvSpPr txBox="1"/>
          <p:nvPr/>
        </p:nvSpPr>
        <p:spPr>
          <a:xfrm>
            <a:off x="45756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  <p:sp>
        <p:nvSpPr>
          <p:cNvPr id="150" name="TextShape 4"/>
          <p:cNvSpPr txBox="1"/>
          <p:nvPr/>
        </p:nvSpPr>
        <p:spPr>
          <a:xfrm>
            <a:off x="4480560" y="6858000"/>
            <a:ext cx="10767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150"/>
          <p:cNvPicPr/>
          <p:nvPr/>
        </p:nvPicPr>
        <p:blipFill>
          <a:blip r:embed="rId2"/>
          <a:stretch/>
        </p:blipFill>
        <p:spPr>
          <a:xfrm>
            <a:off x="365760" y="1737360"/>
            <a:ext cx="2742840" cy="182844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1188720" y="274320"/>
            <a:ext cx="6949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Thermal neutron counters Helium-18/200-8.0/L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3"/>
          <a:srcRect l="25815" t="20098" r="26114" b="12542"/>
          <a:stretch/>
        </p:blipFill>
        <p:spPr>
          <a:xfrm>
            <a:off x="2926080" y="916200"/>
            <a:ext cx="6766200" cy="53319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365760" y="4902480"/>
            <a:ext cx="8595000" cy="22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Advantages: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1 - well known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2 - stability of work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3 - efficiency ~70% at En=0.025eV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Work reaction :  n+</a:t>
            </a:r>
            <a:r>
              <a:rPr lang="en-US" sz="1600" b="0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He → p + </a:t>
            </a:r>
            <a:r>
              <a:rPr lang="en-US" sz="1600" b="0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 + 764keV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Рисунок 154"/>
          <p:cNvPicPr/>
          <p:nvPr/>
        </p:nvPicPr>
        <p:blipFill>
          <a:blip r:embed="rId4"/>
          <a:stretch/>
        </p:blipFill>
        <p:spPr>
          <a:xfrm>
            <a:off x="8306280" y="182880"/>
            <a:ext cx="1659600" cy="621360"/>
          </a:xfrm>
          <a:prstGeom prst="rect">
            <a:avLst/>
          </a:prstGeom>
          <a:ln>
            <a:noFill/>
          </a:ln>
        </p:spPr>
      </p:pic>
      <p:sp>
        <p:nvSpPr>
          <p:cNvPr id="156" name="TextShape 3"/>
          <p:cNvSpPr txBox="1"/>
          <p:nvPr/>
        </p:nvSpPr>
        <p:spPr>
          <a:xfrm>
            <a:off x="457560" y="6858000"/>
            <a:ext cx="53031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731520" y="274320"/>
            <a:ext cx="8320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Geant4 simulation of thermal neutron counters assemblies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333000" y="1155240"/>
            <a:ext cx="5115240" cy="254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Geant4 is a toolkit for the simulation of the passage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of particles through matter.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Physics : QGSP_BERT_HP hadronic model.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(uses the data driven high precision neutron package (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NeutronHP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 transport neutrons below 20 MeV down to thermal energies.)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00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It a</a:t>
            </a:r>
            <a:r>
              <a:rPr lang="en-US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llows </a:t>
            </a:r>
            <a:r>
              <a:rPr lang="en-US" sz="16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to estimate efficiency of </a:t>
            </a:r>
            <a:r>
              <a:rPr lang="en-US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detector </a:t>
            </a:r>
            <a:r>
              <a:rPr lang="en-US" sz="16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and track lengths of </a:t>
            </a:r>
            <a:r>
              <a:rPr lang="en-US" sz="1600" b="0" strike="noStrike" spc="-1" baseline="33000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en-US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H </a:t>
            </a:r>
            <a:r>
              <a:rPr lang="en-US" sz="16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and proton. 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Рисунок 158"/>
          <p:cNvPicPr/>
          <p:nvPr/>
        </p:nvPicPr>
        <p:blipFill>
          <a:blip r:embed="rId2"/>
          <a:stretch/>
        </p:blipFill>
        <p:spPr>
          <a:xfrm>
            <a:off x="514440" y="3657600"/>
            <a:ext cx="4514400" cy="255996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159"/>
          <p:cNvPicPr/>
          <p:nvPr/>
        </p:nvPicPr>
        <p:blipFill>
          <a:blip r:embed="rId3"/>
          <a:stretch/>
        </p:blipFill>
        <p:spPr>
          <a:xfrm rot="21588600">
            <a:off x="5876280" y="3826440"/>
            <a:ext cx="3510000" cy="300528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60"/>
          <p:cNvPicPr/>
          <p:nvPr/>
        </p:nvPicPr>
        <p:blipFill>
          <a:blip r:embed="rId4"/>
          <a:stretch/>
        </p:blipFill>
        <p:spPr>
          <a:xfrm>
            <a:off x="5852160" y="873000"/>
            <a:ext cx="3534840" cy="302652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550800" y="6430320"/>
            <a:ext cx="383796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Work reaction :  n+</a:t>
            </a:r>
            <a:r>
              <a:rPr lang="en-US" sz="1600" b="0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He → p + </a:t>
            </a:r>
            <a:r>
              <a:rPr lang="en-US" sz="1600" b="0" strike="noStrike" spc="-1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 + 764keV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4"/>
          <p:cNvSpPr txBox="1"/>
          <p:nvPr/>
        </p:nvSpPr>
        <p:spPr>
          <a:xfrm>
            <a:off x="457920" y="6858000"/>
            <a:ext cx="53031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744480" y="4061520"/>
            <a:ext cx="6021720" cy="3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Efficiency of  assemblies for 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neutron </a:t>
            </a:r>
            <a:r>
              <a:rPr lang="en-US" sz="1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beam with vertex from 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point </a:t>
            </a:r>
            <a:r>
              <a:rPr lang="en-US" sz="1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source 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5" name="Table 2"/>
          <p:cNvGraphicFramePr/>
          <p:nvPr/>
        </p:nvGraphicFramePr>
        <p:xfrm>
          <a:off x="1261800" y="4462200"/>
          <a:ext cx="7425000" cy="1047600"/>
        </p:xfrm>
        <a:graphic>
          <a:graphicData uri="http://schemas.openxmlformats.org/drawingml/2006/table">
            <a:tbl>
              <a:tblPr/>
              <a:tblGrid>
                <a:gridCol w="2470320"/>
                <a:gridCol w="2552760"/>
                <a:gridCol w="2401920"/>
              </a:tblGrid>
              <a:tr h="347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Energy 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of beam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5-th tubes </a:t>
                      </a: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assemblies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4-th tubes assemblies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9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0.025 эВ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82.5 %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76.7 %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50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0.00465 эВ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94.0 %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92.1 %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" name="Table 3"/>
          <p:cNvGraphicFramePr/>
          <p:nvPr/>
        </p:nvGraphicFramePr>
        <p:xfrm>
          <a:off x="1221120" y="5889240"/>
          <a:ext cx="7544520" cy="1022760"/>
        </p:xfrm>
        <a:graphic>
          <a:graphicData uri="http://schemas.openxmlformats.org/drawingml/2006/table">
            <a:tbl>
              <a:tblPr/>
              <a:tblGrid>
                <a:gridCol w="2509920"/>
                <a:gridCol w="2593800"/>
                <a:gridCol w="2440800"/>
              </a:tblGrid>
              <a:tr h="354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Energy of beam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 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5-th tubes </a:t>
                      </a: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assemblies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4-th tubes assemblies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28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0.025 эВ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83.6 %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78.3 %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28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0.00465 эВ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94.7 %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93.7 %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67" name="Рисунок 166"/>
          <p:cNvPicPr/>
          <p:nvPr/>
        </p:nvPicPr>
        <p:blipFill>
          <a:blip r:embed="rId2"/>
          <a:stretch/>
        </p:blipFill>
        <p:spPr>
          <a:xfrm>
            <a:off x="2648160" y="731520"/>
            <a:ext cx="2197800" cy="284508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167"/>
          <p:cNvPicPr/>
          <p:nvPr/>
        </p:nvPicPr>
        <p:blipFill>
          <a:blip r:embed="rId3"/>
          <a:stretch/>
        </p:blipFill>
        <p:spPr>
          <a:xfrm>
            <a:off x="182880" y="731520"/>
            <a:ext cx="2583360" cy="283428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168"/>
          <p:cNvPicPr/>
          <p:nvPr/>
        </p:nvPicPr>
        <p:blipFill>
          <a:blip r:embed="rId4"/>
          <a:stretch/>
        </p:blipFill>
        <p:spPr>
          <a:xfrm>
            <a:off x="7615080" y="640080"/>
            <a:ext cx="2260080" cy="292572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169"/>
          <p:cNvPicPr/>
          <p:nvPr/>
        </p:nvPicPr>
        <p:blipFill>
          <a:blip r:embed="rId5"/>
          <a:stretch/>
        </p:blipFill>
        <p:spPr>
          <a:xfrm>
            <a:off x="5080320" y="731520"/>
            <a:ext cx="2691720" cy="2834280"/>
          </a:xfrm>
          <a:prstGeom prst="rect">
            <a:avLst/>
          </a:prstGeom>
          <a:ln>
            <a:noFill/>
          </a:ln>
        </p:spPr>
      </p:pic>
      <p:sp>
        <p:nvSpPr>
          <p:cNvPr id="171" name="CustomShape 4"/>
          <p:cNvSpPr/>
          <p:nvPr/>
        </p:nvSpPr>
        <p:spPr>
          <a:xfrm>
            <a:off x="1128240" y="3576960"/>
            <a:ext cx="2045880" cy="30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Assembly from 5-th tubes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6457680" y="3566160"/>
            <a:ext cx="2045880" cy="30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Assembly from 4-th tubes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822960" y="183600"/>
            <a:ext cx="8320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Simulation of thermal neutron counters assemblies (Geant4)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744480" y="5509800"/>
            <a:ext cx="6021720" cy="3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Efficiency of  assemblies for 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neutron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beam with uniformly distributed vertex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TextShape 8"/>
          <p:cNvSpPr txBox="1"/>
          <p:nvPr/>
        </p:nvSpPr>
        <p:spPr>
          <a:xfrm>
            <a:off x="457920" y="6900480"/>
            <a:ext cx="53031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822960" y="183600"/>
            <a:ext cx="8320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Dependence of efficiency from beam displacement value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457920" y="5491440"/>
            <a:ext cx="4646880" cy="136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 g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oal </a:t>
            </a:r>
            <a:r>
              <a:rPr lang="en-US" sz="1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is to compare the efficiency of assemblies if 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beam </a:t>
            </a:r>
            <a:r>
              <a:rPr lang="en-US" sz="1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has 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a width of 35mm </a:t>
            </a:r>
            <a:r>
              <a:rPr lang="en-US" sz="1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and 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hits in the </a:t>
            </a:r>
            <a:r>
              <a:rPr lang="en-US" sz="1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different 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areas </a:t>
            </a:r>
            <a:r>
              <a:rPr lang="en-US" sz="1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of </a:t>
            </a:r>
            <a:r>
              <a:rPr lang="en-US" sz="14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the detector</a:t>
            </a:r>
            <a:r>
              <a:rPr lang="en-US" sz="1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2704320" y="4137120"/>
            <a:ext cx="1164960" cy="2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displacement, mm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731520" y="4846320"/>
            <a:ext cx="3330360" cy="62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Energy of beam : 0.00465 эВ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Рисунок 179"/>
          <p:cNvPicPr/>
          <p:nvPr/>
        </p:nvPicPr>
        <p:blipFill>
          <a:blip r:embed="rId2"/>
          <a:stretch/>
        </p:blipFill>
        <p:spPr>
          <a:xfrm>
            <a:off x="5577840" y="1188720"/>
            <a:ext cx="3108600" cy="306792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180"/>
          <p:cNvPicPr/>
          <p:nvPr/>
        </p:nvPicPr>
        <p:blipFill>
          <a:blip r:embed="rId3"/>
          <a:srcRect r="11"/>
          <a:stretch/>
        </p:blipFill>
        <p:spPr>
          <a:xfrm>
            <a:off x="5580360" y="4114800"/>
            <a:ext cx="3105720" cy="3092760"/>
          </a:xfrm>
          <a:prstGeom prst="rect">
            <a:avLst/>
          </a:prstGeom>
          <a:ln>
            <a:noFill/>
          </a:ln>
        </p:spPr>
      </p:pic>
      <p:sp>
        <p:nvSpPr>
          <p:cNvPr id="182" name="TextShape 5"/>
          <p:cNvSpPr txBox="1"/>
          <p:nvPr/>
        </p:nvSpPr>
        <p:spPr>
          <a:xfrm>
            <a:off x="457920" y="6858000"/>
            <a:ext cx="530316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</a:t>
            </a:r>
          </a:p>
        </p:txBody>
      </p:sp>
      <p:pic>
        <p:nvPicPr>
          <p:cNvPr id="183" name="Рисунок 182"/>
          <p:cNvPicPr/>
          <p:nvPr/>
        </p:nvPicPr>
        <p:blipFill>
          <a:blip r:embed="rId4"/>
          <a:stretch/>
        </p:blipFill>
        <p:spPr>
          <a:xfrm>
            <a:off x="544680" y="1188720"/>
            <a:ext cx="4575960" cy="351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11834</TotalTime>
  <Words>935</Words>
  <Application>Microsoft Office PowerPoint</Application>
  <PresentationFormat>Произвольный</PresentationFormat>
  <Paragraphs>159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119</cp:revision>
  <dcterms:created xsi:type="dcterms:W3CDTF">2019-09-10T14:04:57Z</dcterms:created>
  <dcterms:modified xsi:type="dcterms:W3CDTF">2019-09-27T12:45:57Z</dcterms:modified>
  <dc:language>en-US</dc:language>
</cp:coreProperties>
</file>