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9"/>
  </p:notesMasterIdLst>
  <p:sldIdLst>
    <p:sldId id="273" r:id="rId3"/>
    <p:sldId id="258" r:id="rId4"/>
    <p:sldId id="274" r:id="rId5"/>
    <p:sldId id="267" r:id="rId6"/>
    <p:sldId id="257" r:id="rId7"/>
    <p:sldId id="264" r:id="rId8"/>
    <p:sldId id="270" r:id="rId9"/>
    <p:sldId id="271" r:id="rId10"/>
    <p:sldId id="269" r:id="rId11"/>
    <p:sldId id="259" r:id="rId12"/>
    <p:sldId id="261" r:id="rId13"/>
    <p:sldId id="260" r:id="rId14"/>
    <p:sldId id="272" r:id="rId15"/>
    <p:sldId id="277" r:id="rId16"/>
    <p:sldId id="275" r:id="rId17"/>
    <p:sldId id="262" r:id="rId18"/>
  </p:sldIdLst>
  <p:sldSz cx="9144000" cy="5715000" type="screen16x10"/>
  <p:notesSz cx="6858000" cy="9144000"/>
  <p:defaultTextStyle>
    <a:defPPr>
      <a:defRPr lang="ru-RU"/>
    </a:defPPr>
    <a:lvl1pPr marL="0" algn="l" defTabSz="9508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13" algn="l" defTabSz="9508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26" algn="l" defTabSz="9508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239" algn="l" defTabSz="9508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651" algn="l" defTabSz="9508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064" algn="l" defTabSz="9508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478" algn="l" defTabSz="9508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7890" algn="l" defTabSz="9508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303" algn="l" defTabSz="95082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FF822-06A3-45B3-AF64-2C47013E09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0DA3E6-CE3F-449B-A59F-2F4D3FC9F60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endParaRPr lang="ru-RU" dirty="0"/>
        </a:p>
      </dgm:t>
    </dgm:pt>
    <dgm:pt modelId="{1390F84B-BA0B-40BD-B290-45EC6CEDBE10}" type="parTrans" cxnId="{7369405A-19FA-408E-9B9E-76A00468347A}">
      <dgm:prSet/>
      <dgm:spPr/>
      <dgm:t>
        <a:bodyPr/>
        <a:lstStyle/>
        <a:p>
          <a:endParaRPr lang="ru-RU"/>
        </a:p>
      </dgm:t>
    </dgm:pt>
    <dgm:pt modelId="{987EF160-2F27-4763-8A8F-C8246F63655B}" type="sibTrans" cxnId="{7369405A-19FA-408E-9B9E-76A00468347A}">
      <dgm:prSet/>
      <dgm:spPr/>
      <dgm:t>
        <a:bodyPr/>
        <a:lstStyle/>
        <a:p>
          <a:endParaRPr lang="ru-RU"/>
        </a:p>
      </dgm:t>
    </dgm:pt>
    <dgm:pt modelId="{5DDE6AF7-2E0B-4CEB-854B-B992DD126137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endParaRPr lang="ru-RU" dirty="0"/>
        </a:p>
      </dgm:t>
    </dgm:pt>
    <dgm:pt modelId="{018C7446-E5E1-4877-98FD-7C0D7ABFF432}" type="parTrans" cxnId="{C7607C3D-7F44-4D0D-895B-44C43E8C6B30}">
      <dgm:prSet/>
      <dgm:spPr/>
      <dgm:t>
        <a:bodyPr/>
        <a:lstStyle/>
        <a:p>
          <a:endParaRPr lang="ru-RU"/>
        </a:p>
      </dgm:t>
    </dgm:pt>
    <dgm:pt modelId="{25442611-8865-49E4-AE39-2821C3C38C37}" type="sibTrans" cxnId="{C7607C3D-7F44-4D0D-895B-44C43E8C6B30}">
      <dgm:prSet/>
      <dgm:spPr/>
      <dgm:t>
        <a:bodyPr/>
        <a:lstStyle/>
        <a:p>
          <a:endParaRPr lang="ru-RU"/>
        </a:p>
      </dgm:t>
    </dgm:pt>
    <dgm:pt modelId="{E778DA0C-C4D3-4BFB-ADD4-5E88FA8A3226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endParaRPr lang="ru-RU" dirty="0"/>
        </a:p>
      </dgm:t>
    </dgm:pt>
    <dgm:pt modelId="{6486B1DD-42BA-4502-A9A9-6F15CA52C8E2}" type="parTrans" cxnId="{473E6265-4A0C-4CA8-A880-C86B2652417F}">
      <dgm:prSet/>
      <dgm:spPr/>
      <dgm:t>
        <a:bodyPr/>
        <a:lstStyle/>
        <a:p>
          <a:endParaRPr lang="ru-RU"/>
        </a:p>
      </dgm:t>
    </dgm:pt>
    <dgm:pt modelId="{E8B863B7-066F-4CD7-8782-2DF11DF699F1}" type="sibTrans" cxnId="{473E6265-4A0C-4CA8-A880-C86B2652417F}">
      <dgm:prSet/>
      <dgm:spPr/>
      <dgm:t>
        <a:bodyPr/>
        <a:lstStyle/>
        <a:p>
          <a:endParaRPr lang="ru-RU"/>
        </a:p>
      </dgm:t>
    </dgm:pt>
    <dgm:pt modelId="{395ECF4C-3A73-45F2-A785-73D815F6865C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>
            <a:spcAft>
              <a:spcPts val="0"/>
            </a:spcAft>
          </a:pPr>
          <a:endParaRPr lang="ru-RU" dirty="0"/>
        </a:p>
      </dgm:t>
    </dgm:pt>
    <dgm:pt modelId="{008C3996-8EE8-4D77-87EE-24AEE53AFDA2}" type="parTrans" cxnId="{3A22F9A6-15AD-45B0-B222-C355BBF962E1}">
      <dgm:prSet/>
      <dgm:spPr/>
      <dgm:t>
        <a:bodyPr/>
        <a:lstStyle/>
        <a:p>
          <a:endParaRPr lang="ru-RU"/>
        </a:p>
      </dgm:t>
    </dgm:pt>
    <dgm:pt modelId="{5128E775-1701-404B-A84A-D0CA8E781641}" type="sibTrans" cxnId="{3A22F9A6-15AD-45B0-B222-C355BBF962E1}">
      <dgm:prSet/>
      <dgm:spPr/>
      <dgm:t>
        <a:bodyPr/>
        <a:lstStyle/>
        <a:p>
          <a:endParaRPr lang="ru-RU"/>
        </a:p>
      </dgm:t>
    </dgm:pt>
    <dgm:pt modelId="{AC70C2FC-B284-4618-B12C-36ADA25955AA}" type="pres">
      <dgm:prSet presAssocID="{4B2FF822-06A3-45B3-AF64-2C47013E09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3994A-B908-42BD-A900-CDC01D37D523}" type="pres">
      <dgm:prSet presAssocID="{680DA3E6-CE3F-449B-A59F-2F4D3FC9F60F}" presName="node" presStyleLbl="node1" presStyleIdx="0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7C2B3-ADE8-402E-8745-E636E2036E55}" type="pres">
      <dgm:prSet presAssocID="{987EF160-2F27-4763-8A8F-C8246F63655B}" presName="sibTrans" presStyleCnt="0"/>
      <dgm:spPr/>
    </dgm:pt>
    <dgm:pt modelId="{825E8DC5-47FC-4A25-BFD5-24BEB379B3AB}" type="pres">
      <dgm:prSet presAssocID="{5DDE6AF7-2E0B-4CEB-854B-B992DD126137}" presName="node" presStyleLbl="node1" presStyleIdx="1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DA0D9-8B36-43E1-A5D6-DF666F952D8D}" type="pres">
      <dgm:prSet presAssocID="{25442611-8865-49E4-AE39-2821C3C38C37}" presName="sibTrans" presStyleCnt="0"/>
      <dgm:spPr/>
    </dgm:pt>
    <dgm:pt modelId="{E1BABF8C-A7C4-40A4-9BD8-6A1B4819C43E}" type="pres">
      <dgm:prSet presAssocID="{E778DA0C-C4D3-4BFB-ADD4-5E88FA8A3226}" presName="node" presStyleLbl="node1" presStyleIdx="2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78BA8-90EC-4323-B9CA-E64ACC9A5FB9}" type="pres">
      <dgm:prSet presAssocID="{E8B863B7-066F-4CD7-8782-2DF11DF699F1}" presName="sibTrans" presStyleCnt="0"/>
      <dgm:spPr/>
    </dgm:pt>
    <dgm:pt modelId="{4CCB0441-0B2F-49D7-A2B2-776C6CEE93CD}" type="pres">
      <dgm:prSet presAssocID="{395ECF4C-3A73-45F2-A785-73D815F6865C}" presName="node" presStyleLbl="node1" presStyleIdx="3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E6265-4A0C-4CA8-A880-C86B2652417F}" srcId="{4B2FF822-06A3-45B3-AF64-2C47013E0964}" destId="{E778DA0C-C4D3-4BFB-ADD4-5E88FA8A3226}" srcOrd="2" destOrd="0" parTransId="{6486B1DD-42BA-4502-A9A9-6F15CA52C8E2}" sibTransId="{E8B863B7-066F-4CD7-8782-2DF11DF699F1}"/>
    <dgm:cxn modelId="{3A22F9A6-15AD-45B0-B222-C355BBF962E1}" srcId="{4B2FF822-06A3-45B3-AF64-2C47013E0964}" destId="{395ECF4C-3A73-45F2-A785-73D815F6865C}" srcOrd="3" destOrd="0" parTransId="{008C3996-8EE8-4D77-87EE-24AEE53AFDA2}" sibTransId="{5128E775-1701-404B-A84A-D0CA8E781641}"/>
    <dgm:cxn modelId="{1B844B4D-FB89-4131-9123-B8ECC56082E8}" type="presOf" srcId="{395ECF4C-3A73-45F2-A785-73D815F6865C}" destId="{4CCB0441-0B2F-49D7-A2B2-776C6CEE93CD}" srcOrd="0" destOrd="0" presId="urn:microsoft.com/office/officeart/2005/8/layout/default"/>
    <dgm:cxn modelId="{E418D028-49BE-4B0C-B13E-22EBE1D28E78}" type="presOf" srcId="{E778DA0C-C4D3-4BFB-ADD4-5E88FA8A3226}" destId="{E1BABF8C-A7C4-40A4-9BD8-6A1B4819C43E}" srcOrd="0" destOrd="0" presId="urn:microsoft.com/office/officeart/2005/8/layout/default"/>
    <dgm:cxn modelId="{B58C9B6C-F7EB-4209-BC0C-05D6518FF484}" type="presOf" srcId="{5DDE6AF7-2E0B-4CEB-854B-B992DD126137}" destId="{825E8DC5-47FC-4A25-BFD5-24BEB379B3AB}" srcOrd="0" destOrd="0" presId="urn:microsoft.com/office/officeart/2005/8/layout/default"/>
    <dgm:cxn modelId="{C7607C3D-7F44-4D0D-895B-44C43E8C6B30}" srcId="{4B2FF822-06A3-45B3-AF64-2C47013E0964}" destId="{5DDE6AF7-2E0B-4CEB-854B-B992DD126137}" srcOrd="1" destOrd="0" parTransId="{018C7446-E5E1-4877-98FD-7C0D7ABFF432}" sibTransId="{25442611-8865-49E4-AE39-2821C3C38C37}"/>
    <dgm:cxn modelId="{662AC12C-7A12-4686-A2A3-65E0136E3609}" type="presOf" srcId="{4B2FF822-06A3-45B3-AF64-2C47013E0964}" destId="{AC70C2FC-B284-4618-B12C-36ADA25955AA}" srcOrd="0" destOrd="0" presId="urn:microsoft.com/office/officeart/2005/8/layout/default"/>
    <dgm:cxn modelId="{34C346AB-F637-4C9F-9FBA-CDA9C6FB5E96}" type="presOf" srcId="{680DA3E6-CE3F-449B-A59F-2F4D3FC9F60F}" destId="{6743994A-B908-42BD-A900-CDC01D37D523}" srcOrd="0" destOrd="0" presId="urn:microsoft.com/office/officeart/2005/8/layout/default"/>
    <dgm:cxn modelId="{7369405A-19FA-408E-9B9E-76A00468347A}" srcId="{4B2FF822-06A3-45B3-AF64-2C47013E0964}" destId="{680DA3E6-CE3F-449B-A59F-2F4D3FC9F60F}" srcOrd="0" destOrd="0" parTransId="{1390F84B-BA0B-40BD-B290-45EC6CEDBE10}" sibTransId="{987EF160-2F27-4763-8A8F-C8246F63655B}"/>
    <dgm:cxn modelId="{7BFE05DA-EC06-428F-9759-B6C0D544CBDD}" type="presParOf" srcId="{AC70C2FC-B284-4618-B12C-36ADA25955AA}" destId="{6743994A-B908-42BD-A900-CDC01D37D523}" srcOrd="0" destOrd="0" presId="urn:microsoft.com/office/officeart/2005/8/layout/default"/>
    <dgm:cxn modelId="{FCBD6A35-CB35-4AE1-B615-4772C163A2CE}" type="presParOf" srcId="{AC70C2FC-B284-4618-B12C-36ADA25955AA}" destId="{2107C2B3-ADE8-402E-8745-E636E2036E55}" srcOrd="1" destOrd="0" presId="urn:microsoft.com/office/officeart/2005/8/layout/default"/>
    <dgm:cxn modelId="{ABC5058D-6A6B-48D8-B389-3B9D61739F2E}" type="presParOf" srcId="{AC70C2FC-B284-4618-B12C-36ADA25955AA}" destId="{825E8DC5-47FC-4A25-BFD5-24BEB379B3AB}" srcOrd="2" destOrd="0" presId="urn:microsoft.com/office/officeart/2005/8/layout/default"/>
    <dgm:cxn modelId="{9C273CC6-E17B-48FD-B05F-C346E2407CA0}" type="presParOf" srcId="{AC70C2FC-B284-4618-B12C-36ADA25955AA}" destId="{E2EDA0D9-8B36-43E1-A5D6-DF666F952D8D}" srcOrd="3" destOrd="0" presId="urn:microsoft.com/office/officeart/2005/8/layout/default"/>
    <dgm:cxn modelId="{C73F6CDE-0031-4E1A-A509-44536B922061}" type="presParOf" srcId="{AC70C2FC-B284-4618-B12C-36ADA25955AA}" destId="{E1BABF8C-A7C4-40A4-9BD8-6A1B4819C43E}" srcOrd="4" destOrd="0" presId="urn:microsoft.com/office/officeart/2005/8/layout/default"/>
    <dgm:cxn modelId="{E848A6BB-216B-40E9-A525-EDE46DD9CDBB}" type="presParOf" srcId="{AC70C2FC-B284-4618-B12C-36ADA25955AA}" destId="{42778BA8-90EC-4323-B9CA-E64ACC9A5FB9}" srcOrd="5" destOrd="0" presId="urn:microsoft.com/office/officeart/2005/8/layout/default"/>
    <dgm:cxn modelId="{7D552F7C-F9E3-4D1C-91B4-BD7D2E2DBDC3}" type="presParOf" srcId="{AC70C2FC-B284-4618-B12C-36ADA25955AA}" destId="{4CCB0441-0B2F-49D7-A2B2-776C6CEE93C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3994A-B908-42BD-A900-CDC01D37D523}">
      <dsp:nvSpPr>
        <dsp:cNvPr id="0" name=""/>
        <dsp:cNvSpPr/>
      </dsp:nvSpPr>
      <dsp:spPr>
        <a:xfrm>
          <a:off x="282054" y="2273"/>
          <a:ext cx="3741040" cy="224462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6500" kern="1200" dirty="0"/>
        </a:p>
      </dsp:txBody>
      <dsp:txXfrm>
        <a:off x="282054" y="2273"/>
        <a:ext cx="3741040" cy="2244624"/>
      </dsp:txXfrm>
    </dsp:sp>
    <dsp:sp modelId="{825E8DC5-47FC-4A25-BFD5-24BEB379B3AB}">
      <dsp:nvSpPr>
        <dsp:cNvPr id="0" name=""/>
        <dsp:cNvSpPr/>
      </dsp:nvSpPr>
      <dsp:spPr>
        <a:xfrm>
          <a:off x="4041800" y="2273"/>
          <a:ext cx="3741040" cy="224462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6500" kern="1200" dirty="0"/>
        </a:p>
      </dsp:txBody>
      <dsp:txXfrm>
        <a:off x="4041800" y="2273"/>
        <a:ext cx="3741040" cy="2244624"/>
      </dsp:txXfrm>
    </dsp:sp>
    <dsp:sp modelId="{E1BABF8C-A7C4-40A4-9BD8-6A1B4819C43E}">
      <dsp:nvSpPr>
        <dsp:cNvPr id="0" name=""/>
        <dsp:cNvSpPr/>
      </dsp:nvSpPr>
      <dsp:spPr>
        <a:xfrm>
          <a:off x="282054" y="2265603"/>
          <a:ext cx="3741040" cy="224462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6500" kern="1200" dirty="0"/>
        </a:p>
      </dsp:txBody>
      <dsp:txXfrm>
        <a:off x="282054" y="2265603"/>
        <a:ext cx="3741040" cy="2244624"/>
      </dsp:txXfrm>
    </dsp:sp>
    <dsp:sp modelId="{4CCB0441-0B2F-49D7-A2B2-776C6CEE93CD}">
      <dsp:nvSpPr>
        <dsp:cNvPr id="0" name=""/>
        <dsp:cNvSpPr/>
      </dsp:nvSpPr>
      <dsp:spPr>
        <a:xfrm>
          <a:off x="4041800" y="2265603"/>
          <a:ext cx="3741040" cy="2244624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6500" kern="1200" dirty="0"/>
        </a:p>
      </dsp:txBody>
      <dsp:txXfrm>
        <a:off x="4041800" y="2265603"/>
        <a:ext cx="3741040" cy="224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D5E27-C93F-47EE-A8B5-4B239B3132AA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E4F46-15C4-4779-B491-0F6205027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9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8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5413" algn="l" defTabSz="9508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0826" algn="l" defTabSz="9508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6239" algn="l" defTabSz="9508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1651" algn="l" defTabSz="9508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77064" algn="l" defTabSz="9508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2478" algn="l" defTabSz="9508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27890" algn="l" defTabSz="9508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03303" algn="l" defTabSz="9508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3A935-7217-4DD3-B36B-AC5AD038CB2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</p:spPr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The MICC grid components are the Tier1 for the CMS  at LHC and the Tier2 center for Alice, ATLAS, CMS, LHCb, BES, BIOMED, СOMPASS, MPD, NOvA, STAR, ILC etc. 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Tier1 (JINR-T1) took a second place among other Tier1 centers for CMS  providing 18 % of the total CPU work for CMS. 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JINR Tier2 site is the best one in Russian Data Intensive Grid (RDIG) federation and provides 52% of the total CPU work of RDIG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The  Tier2 also provides carrying out computations  outside the grid for experiments and  the local users of the JINR Laboratories. More than 3 millions jobs were processed in 2019.</a:t>
            </a:r>
          </a:p>
          <a:p>
            <a:pPr marL="216000" indent="-216000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Грид компонента многофункционального информационно-вычислительного центра в ЛИТ включает Tier1 центр для эксперимента CMS на LHC и Tier2 для Alice, ATLAS, CMS, LHCb, BES, BIOMED, COMPASS, MPD, NOvA, STAR, ILC и т. д. 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Tier1 (JINR-T1) занял второе место среди других центров Tier1 для CMS, что составляет 18% от общего процессорного времени для эксперимента CMS.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Сайт Tier2 ОИЯИ является лучшим в Российском гриде для интенсивных операций с данными Russian Data Intensive Grid (RDIG) и обеспечивает 52% общего процессорного времени RDIG</a:t>
            </a:r>
          </a:p>
          <a:p>
            <a:pPr marL="216000" indent="-216000">
              <a:lnSpc>
                <a:spcPct val="100000"/>
              </a:lnSpc>
            </a:pPr>
            <a:r>
              <a:rPr lang="ru-RU" sz="2000" b="0" strike="noStrike" spc="-1">
                <a:latin typeface="Arial"/>
              </a:rPr>
              <a:t>Tier2 также обеспечивает проведение вычислений для экспериментов и локальных пользователей из лабораторий ОИЯИ. Которые не пользуются грид сервисами. В 2019 году было выполнено более 3 миллионов заданий.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3A935-7217-4DD3-B36B-AC5AD038CB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2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FD0CC-1EED-4E65-87BB-82550BEE182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2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82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0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6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3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0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92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28892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3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92" y="97195"/>
            <a:ext cx="1122363" cy="64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9843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75401"/>
            <a:ext cx="7772040" cy="12249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37100"/>
            <a:ext cx="8229240" cy="33147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92" y="37189"/>
            <a:ext cx="1122363" cy="64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04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68625" y="5302258"/>
            <a:ext cx="2133600" cy="304271"/>
          </a:xfrm>
        </p:spPr>
        <p:txBody>
          <a:bodyPr/>
          <a:lstStyle>
            <a:lvl1pPr algn="l">
              <a:defRPr sz="900">
                <a:solidFill>
                  <a:srgbClr val="0C377B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GB"/>
              <a:t>28 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3188" y="5296967"/>
            <a:ext cx="2895600" cy="304271"/>
          </a:xfrm>
        </p:spPr>
        <p:txBody>
          <a:bodyPr/>
          <a:lstStyle>
            <a:lvl1pPr algn="ctr">
              <a:defRPr sz="900">
                <a:solidFill>
                  <a:srgbClr val="0C377B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Ian Bird; NEC'2015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150" y="5296967"/>
            <a:ext cx="501650" cy="304271"/>
          </a:xfrm>
        </p:spPr>
        <p:txBody>
          <a:bodyPr/>
          <a:lstStyle>
            <a:lvl1pPr algn="r">
              <a:defRPr sz="900">
                <a:solidFill>
                  <a:srgbClr val="0C377B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83780FA5-09A8-406D-ABE1-F44697978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83" y="97195"/>
            <a:ext cx="1122363" cy="64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45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73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CB2A-71C1-4993-94AE-5092088B1C02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CD08-D0DE-4A15-AC33-992D0272B4E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1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3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868-166F-4F44-9A64-B27058B657C8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1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852A-259C-463E-8E19-3BEF59D0F97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27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03DD-0E52-49EF-B749-96C81B836CD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3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9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47760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1FFC-1D1B-4599-8BEB-A2332BDA9F3C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17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60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18E4-C3B7-422A-893B-86B844708836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86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A61A-A808-403C-92AF-06A740E807C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71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13FF-88E0-4372-90C0-3BEE9BD40150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62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84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84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C428-5CEA-48D8-86CF-A30B95C665E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57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28517"/>
            <a:ext cx="834585" cy="4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54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75400"/>
            <a:ext cx="7772040" cy="12249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37100"/>
            <a:ext cx="8229240" cy="33147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/>
              <a:t>Образец подзаголовка</a:t>
            </a:r>
            <a:endParaRPr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77" y="37186"/>
            <a:ext cx="730262" cy="42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915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968625" y="5302250"/>
            <a:ext cx="2133600" cy="304271"/>
          </a:xfrm>
        </p:spPr>
        <p:txBody>
          <a:bodyPr/>
          <a:lstStyle>
            <a:lvl1pPr algn="l">
              <a:defRPr sz="900">
                <a:solidFill>
                  <a:srgbClr val="0C377B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8A2D8DFA-7B41-4F9C-929F-57C516331821}" type="datetime1">
              <a:rPr lang="ru-RU" smtClean="0"/>
              <a:pPr>
                <a:defRPr/>
              </a:pPr>
              <a:t>30.09.2019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3188" y="5296959"/>
            <a:ext cx="2895600" cy="304271"/>
          </a:xfrm>
        </p:spPr>
        <p:txBody>
          <a:bodyPr/>
          <a:lstStyle>
            <a:lvl1pPr algn="ctr">
              <a:defRPr sz="900">
                <a:solidFill>
                  <a:srgbClr val="0C377B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50th meeting of the PAC for Nuclear Physics,    24 June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150" y="5296959"/>
            <a:ext cx="501650" cy="304271"/>
          </a:xfrm>
        </p:spPr>
        <p:txBody>
          <a:bodyPr/>
          <a:lstStyle>
            <a:lvl1pPr algn="r">
              <a:defRPr sz="900">
                <a:solidFill>
                  <a:srgbClr val="0C377B">
                    <a:tint val="75000"/>
                  </a:srgbClr>
                </a:solidFill>
                <a:latin typeface="Arial"/>
              </a:defRPr>
            </a:lvl1pPr>
          </a:lstStyle>
          <a:p>
            <a:pPr>
              <a:defRPr/>
            </a:pPr>
            <a:fld id="{83780FA5-09A8-406D-ABE1-F44697978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5" y="97193"/>
            <a:ext cx="618307" cy="3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741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97193"/>
            <a:ext cx="1122363" cy="64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81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35"/>
            <a:ext cx="7772400" cy="1135063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4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08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262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16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70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24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2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33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9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6"/>
            <a:ext cx="4038600" cy="377163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6"/>
            <a:ext cx="4038600" cy="377163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3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13" indent="0">
              <a:buNone/>
              <a:defRPr sz="2100" b="1"/>
            </a:lvl2pPr>
            <a:lvl3pPr marL="950826" indent="0">
              <a:buNone/>
              <a:defRPr sz="1900" b="1"/>
            </a:lvl3pPr>
            <a:lvl4pPr marL="1426239" indent="0">
              <a:buNone/>
              <a:defRPr sz="1600" b="1"/>
            </a:lvl4pPr>
            <a:lvl5pPr marL="1901651" indent="0">
              <a:buNone/>
              <a:defRPr sz="1600" b="1"/>
            </a:lvl5pPr>
            <a:lvl6pPr marL="2377064" indent="0">
              <a:buNone/>
              <a:defRPr sz="1600" b="1"/>
            </a:lvl6pPr>
            <a:lvl7pPr marL="2852478" indent="0">
              <a:buNone/>
              <a:defRPr sz="1600" b="1"/>
            </a:lvl7pPr>
            <a:lvl8pPr marL="3327890" indent="0">
              <a:buNone/>
              <a:defRPr sz="1600" b="1"/>
            </a:lvl8pPr>
            <a:lvl9pPr marL="38033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1" y="1279261"/>
            <a:ext cx="4041775" cy="53313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413" indent="0">
              <a:buNone/>
              <a:defRPr sz="2100" b="1"/>
            </a:lvl2pPr>
            <a:lvl3pPr marL="950826" indent="0">
              <a:buNone/>
              <a:defRPr sz="1900" b="1"/>
            </a:lvl3pPr>
            <a:lvl4pPr marL="1426239" indent="0">
              <a:buNone/>
              <a:defRPr sz="1600" b="1"/>
            </a:lvl4pPr>
            <a:lvl5pPr marL="1901651" indent="0">
              <a:buNone/>
              <a:defRPr sz="1600" b="1"/>
            </a:lvl5pPr>
            <a:lvl6pPr marL="2377064" indent="0">
              <a:buNone/>
              <a:defRPr sz="1600" b="1"/>
            </a:lvl6pPr>
            <a:lvl7pPr marL="2852478" indent="0">
              <a:buNone/>
              <a:defRPr sz="1600" b="1"/>
            </a:lvl7pPr>
            <a:lvl8pPr marL="3327890" indent="0">
              <a:buNone/>
              <a:defRPr sz="1600" b="1"/>
            </a:lvl8pPr>
            <a:lvl9pPr marL="38033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1" y="1812396"/>
            <a:ext cx="4041775" cy="32927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61"/>
            <a:ext cx="5111750" cy="48775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29"/>
            <a:ext cx="3008313" cy="3909219"/>
          </a:xfrm>
        </p:spPr>
        <p:txBody>
          <a:bodyPr/>
          <a:lstStyle>
            <a:lvl1pPr marL="0" indent="0">
              <a:buNone/>
              <a:defRPr sz="1500"/>
            </a:lvl1pPr>
            <a:lvl2pPr marL="475413" indent="0">
              <a:buNone/>
              <a:defRPr sz="1300"/>
            </a:lvl2pPr>
            <a:lvl3pPr marL="950826" indent="0">
              <a:buNone/>
              <a:defRPr sz="1000"/>
            </a:lvl3pPr>
            <a:lvl4pPr marL="1426239" indent="0">
              <a:buNone/>
              <a:defRPr sz="900"/>
            </a:lvl4pPr>
            <a:lvl5pPr marL="1901651" indent="0">
              <a:buNone/>
              <a:defRPr sz="900"/>
            </a:lvl5pPr>
            <a:lvl6pPr marL="2377064" indent="0">
              <a:buNone/>
              <a:defRPr sz="900"/>
            </a:lvl6pPr>
            <a:lvl7pPr marL="2852478" indent="0">
              <a:buNone/>
              <a:defRPr sz="900"/>
            </a:lvl7pPr>
            <a:lvl8pPr marL="3327890" indent="0">
              <a:buNone/>
              <a:defRPr sz="900"/>
            </a:lvl8pPr>
            <a:lvl9pPr marL="38033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499"/>
            <a:ext cx="5486400" cy="47228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400"/>
            </a:lvl1pPr>
            <a:lvl2pPr marL="475413" indent="0">
              <a:buNone/>
              <a:defRPr sz="2900"/>
            </a:lvl2pPr>
            <a:lvl3pPr marL="950826" indent="0">
              <a:buNone/>
              <a:defRPr sz="2500"/>
            </a:lvl3pPr>
            <a:lvl4pPr marL="1426239" indent="0">
              <a:buNone/>
              <a:defRPr sz="2100"/>
            </a:lvl4pPr>
            <a:lvl5pPr marL="1901651" indent="0">
              <a:buNone/>
              <a:defRPr sz="2100"/>
            </a:lvl5pPr>
            <a:lvl6pPr marL="2377064" indent="0">
              <a:buNone/>
              <a:defRPr sz="2100"/>
            </a:lvl6pPr>
            <a:lvl7pPr marL="2852478" indent="0">
              <a:buNone/>
              <a:defRPr sz="2100"/>
            </a:lvl7pPr>
            <a:lvl8pPr marL="3327890" indent="0">
              <a:buNone/>
              <a:defRPr sz="2100"/>
            </a:lvl8pPr>
            <a:lvl9pPr marL="380330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90"/>
            <a:ext cx="5486400" cy="670719"/>
          </a:xfrm>
        </p:spPr>
        <p:txBody>
          <a:bodyPr/>
          <a:lstStyle>
            <a:lvl1pPr marL="0" indent="0">
              <a:buNone/>
              <a:defRPr sz="1500"/>
            </a:lvl1pPr>
            <a:lvl2pPr marL="475413" indent="0">
              <a:buNone/>
              <a:defRPr sz="1300"/>
            </a:lvl2pPr>
            <a:lvl3pPr marL="950826" indent="0">
              <a:buNone/>
              <a:defRPr sz="1000"/>
            </a:lvl3pPr>
            <a:lvl4pPr marL="1426239" indent="0">
              <a:buNone/>
              <a:defRPr sz="900"/>
            </a:lvl4pPr>
            <a:lvl5pPr marL="1901651" indent="0">
              <a:buNone/>
              <a:defRPr sz="900"/>
            </a:lvl5pPr>
            <a:lvl6pPr marL="2377064" indent="0">
              <a:buNone/>
              <a:defRPr sz="900"/>
            </a:lvl6pPr>
            <a:lvl7pPr marL="2852478" indent="0">
              <a:buNone/>
              <a:defRPr sz="900"/>
            </a:lvl7pPr>
            <a:lvl8pPr marL="3327890" indent="0">
              <a:buNone/>
              <a:defRPr sz="900"/>
            </a:lvl8pPr>
            <a:lvl9pPr marL="38033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5082" tIns="47541" rIns="95082" bIns="4754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6"/>
            <a:ext cx="8229600" cy="3771636"/>
          </a:xfrm>
          <a:prstGeom prst="rect">
            <a:avLst/>
          </a:prstGeom>
        </p:spPr>
        <p:txBody>
          <a:bodyPr vert="horz" lIns="95082" tIns="47541" rIns="95082" bIns="4754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85"/>
            <a:ext cx="2133600" cy="304271"/>
          </a:xfrm>
          <a:prstGeom prst="rect">
            <a:avLst/>
          </a:prstGeom>
        </p:spPr>
        <p:txBody>
          <a:bodyPr vert="horz" lIns="95082" tIns="47541" rIns="95082" bIns="475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82E0-DB55-4377-B816-7751886783B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85"/>
            <a:ext cx="2895600" cy="304271"/>
          </a:xfrm>
          <a:prstGeom prst="rect">
            <a:avLst/>
          </a:prstGeom>
        </p:spPr>
        <p:txBody>
          <a:bodyPr vert="horz" lIns="95082" tIns="47541" rIns="95082" bIns="475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85"/>
            <a:ext cx="2133600" cy="304271"/>
          </a:xfrm>
          <a:prstGeom prst="rect">
            <a:avLst/>
          </a:prstGeom>
        </p:spPr>
        <p:txBody>
          <a:bodyPr vert="horz" lIns="95082" tIns="47541" rIns="95082" bIns="475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77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5082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560" indent="-356560" algn="l" defTabSz="95082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2546" indent="-297133" algn="l" defTabSz="95082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33" indent="-237706" algn="l" defTabSz="95082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3944" indent="-237706" algn="l" defTabSz="95082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357" indent="-237706" algn="l" defTabSz="95082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4771" indent="-237706" algn="l" defTabSz="9508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0185" indent="-237706" algn="l" defTabSz="9508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598" indent="-237706" algn="l" defTabSz="9508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1009" indent="-237706" algn="l" defTabSz="9508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08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13" algn="l" defTabSz="9508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0826" algn="l" defTabSz="9508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239" algn="l" defTabSz="9508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1651" algn="l" defTabSz="9508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7064" algn="l" defTabSz="9508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2478" algn="l" defTabSz="9508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7890" algn="l" defTabSz="9508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303" algn="l" defTabSz="9508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5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B48F9753-B872-42B5-87B0-54F3825DB1BF}" type="datetime1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354"/>
              <a:t>30.09.2019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77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r>
              <a:rPr lang="en-US">
                <a:solidFill>
                  <a:prstClr val="white">
                    <a:tint val="75000"/>
                  </a:prstClr>
                </a:solidFill>
              </a:rPr>
              <a:t>50th meeting of the PAC for Nuclear Physics,    24 June 2019</a:t>
            </a: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55EEDC78-991F-4BEC-89D4-11809CCD4C5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354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95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81436"/>
            <a:ext cx="7772400" cy="12250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  <a:ea typeface="+mn-ea"/>
                <a:cs typeface="+mn-cs"/>
              </a:rPr>
              <a:t>GRID @ JINR</a:t>
            </a:r>
            <a:endParaRPr lang="ru-RU" sz="48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649588"/>
            <a:ext cx="6400800" cy="1460500"/>
          </a:xfrm>
        </p:spPr>
        <p:txBody>
          <a:bodyPr/>
          <a:lstStyle/>
          <a:p>
            <a:r>
              <a:rPr lang="en-US" dirty="0" smtClean="0"/>
              <a:t>Tatiana </a:t>
            </a:r>
            <a:r>
              <a:rPr lang="en-US" dirty="0" err="1" smtClean="0"/>
              <a:t>STRIZH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n behalf of JINR Grid team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196"/>
            <a:ext cx="7692727" cy="20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t="32995" r="56076" b="-141"/>
          <a:stretch/>
        </p:blipFill>
        <p:spPr bwMode="auto">
          <a:xfrm>
            <a:off x="323528" y="1777380"/>
            <a:ext cx="4104456" cy="298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98" y="1777380"/>
            <a:ext cx="4267200" cy="291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54B74F4-5E76-4967-948E-CB44C80D50AD}"/>
              </a:ext>
            </a:extLst>
          </p:cNvPr>
          <p:cNvSpPr txBox="1">
            <a:spLocks/>
          </p:cNvSpPr>
          <p:nvPr/>
        </p:nvSpPr>
        <p:spPr>
          <a:xfrm>
            <a:off x="16428" y="409228"/>
            <a:ext cx="8823112" cy="124344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508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latin typeface="Arial Black" panose="020B0A04020102020204" pitchFamily="34" charset="0"/>
                <a:ea typeface="+mn-ea"/>
                <a:cs typeface="+mn-cs"/>
              </a:rPr>
              <a:t>JINR Tier1 CMS  Availability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505572"/>
            <a:ext cx="8249926" cy="21602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7300"/>
            <a:ext cx="734481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54B74F4-5E76-4967-948E-CB44C80D50AD}"/>
              </a:ext>
            </a:extLst>
          </p:cNvPr>
          <p:cNvSpPr txBox="1">
            <a:spLocks/>
          </p:cNvSpPr>
          <p:nvPr/>
        </p:nvSpPr>
        <p:spPr>
          <a:xfrm>
            <a:off x="107504" y="61413"/>
            <a:ext cx="8823112" cy="12434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508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latin typeface="Arial Black" panose="020B0A04020102020204" pitchFamily="34" charset="0"/>
                <a:ea typeface="+mn-ea"/>
                <a:cs typeface="+mn-cs"/>
              </a:rPr>
              <a:t>Availability of WLCG Tier0+Tier1 Sites for CMS  Feb.2019- Jul.2019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3145532"/>
            <a:ext cx="1728192" cy="100811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4360"/>
            <a:ext cx="8208912" cy="398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54B74F4-5E76-4967-948E-CB44C80D50AD}"/>
              </a:ext>
            </a:extLst>
          </p:cNvPr>
          <p:cNvSpPr txBox="1">
            <a:spLocks/>
          </p:cNvSpPr>
          <p:nvPr/>
        </p:nvSpPr>
        <p:spPr>
          <a:xfrm>
            <a:off x="107504" y="61413"/>
            <a:ext cx="8823112" cy="12434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508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Arial Black" panose="020B0A04020102020204" pitchFamily="34" charset="0"/>
                <a:ea typeface="+mn-ea"/>
                <a:cs typeface="+mn-cs"/>
              </a:rPr>
              <a:t>JINR Tier1 CMS </a:t>
            </a:r>
            <a:r>
              <a:rPr lang="en-US" sz="2700" dirty="0" smtClean="0">
                <a:latin typeface="Arial Black" panose="020B0A04020102020204" pitchFamily="34" charset="0"/>
                <a:ea typeface="+mn-ea"/>
                <a:cs typeface="+mn-cs"/>
              </a:rPr>
              <a:t>Reliability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61556"/>
            <a:ext cx="7704856" cy="288032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MPASS Grid Production System provides automated task processing from definition till archiving…"/>
          <p:cNvSpPr txBox="1">
            <a:spLocks noGrp="1"/>
          </p:cNvSpPr>
          <p:nvPr>
            <p:ph type="body" sz="half" idx="4294967295"/>
          </p:nvPr>
        </p:nvSpPr>
        <p:spPr>
          <a:xfrm>
            <a:off x="0" y="736600"/>
            <a:ext cx="4738688" cy="4978400"/>
          </a:xfrm>
          <a:prstGeom prst="rect">
            <a:avLst/>
          </a:prstGeom>
        </p:spPr>
        <p:txBody>
          <a:bodyPr lIns="32145" tIns="32145" rIns="32145" bIns="32145">
            <a:normAutofit/>
          </a:bodyPr>
          <a:lstStyle/>
          <a:p>
            <a:pPr marL="0" indent="0" defTabSz="184836">
              <a:spcBef>
                <a:spcPts val="0"/>
              </a:spcBef>
              <a:buSzTx/>
              <a:buNone/>
              <a:defRPr sz="1600" b="1"/>
            </a:pPr>
            <a:r>
              <a:rPr dirty="0" smtClean="0">
                <a:solidFill>
                  <a:srgbClr val="FFFF00"/>
                </a:solidFill>
              </a:rPr>
              <a:t>Key </a:t>
            </a:r>
            <a:r>
              <a:rPr dirty="0">
                <a:solidFill>
                  <a:srgbClr val="FFFF00"/>
                </a:solidFill>
              </a:rPr>
              <a:t>features</a:t>
            </a:r>
            <a:r>
              <a:rPr dirty="0"/>
              <a:t>: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/>
            </a:pPr>
            <a:r>
              <a:rPr dirty="0"/>
              <a:t>Production management via Web UI, allows one to define a task, send, follow and manage it during lifecycle.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/>
            </a:pPr>
            <a:r>
              <a:rPr dirty="0"/>
              <a:t>Via </a:t>
            </a:r>
            <a:r>
              <a:rPr b="1" dirty="0" err="1"/>
              <a:t>PanDA</a:t>
            </a:r>
            <a:r>
              <a:rPr dirty="0"/>
              <a:t> job execution layer jobs are being sent to any available type of computing resource: </a:t>
            </a:r>
            <a:r>
              <a:rPr b="1" dirty="0"/>
              <a:t>Condor, LSF, PBS, etc.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 b="1"/>
            </a:pPr>
            <a:r>
              <a:rPr dirty="0"/>
              <a:t>Computing sites: </a:t>
            </a:r>
            <a:r>
              <a:rPr b="0" dirty="0"/>
              <a:t>CERN Tier1, JINR Tier2, </a:t>
            </a:r>
            <a:r>
              <a:rPr b="0" dirty="0" smtClean="0"/>
              <a:t>HPC</a:t>
            </a:r>
            <a:endParaRPr b="0" dirty="0"/>
          </a:p>
          <a:p>
            <a:pPr marL="0" indent="0" defTabSz="184836">
              <a:spcBef>
                <a:spcPts val="0"/>
              </a:spcBef>
              <a:buSzTx/>
              <a:buNone/>
              <a:defRPr sz="1600" b="1"/>
            </a:pPr>
            <a:r>
              <a:rPr dirty="0"/>
              <a:t>Storage: </a:t>
            </a:r>
            <a:r>
              <a:rPr b="0" dirty="0"/>
              <a:t>EOS and CASTOR at CERN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 b="1">
                <a:solidFill>
                  <a:srgbClr val="FFFF00"/>
                </a:solidFill>
              </a:defRPr>
            </a:pPr>
            <a:endParaRPr lang="ru-RU" dirty="0" smtClean="0"/>
          </a:p>
          <a:p>
            <a:pPr marL="0" indent="0" defTabSz="184836">
              <a:spcBef>
                <a:spcPts val="0"/>
              </a:spcBef>
              <a:buSzTx/>
              <a:buNone/>
              <a:defRPr sz="1600" b="1">
                <a:solidFill>
                  <a:srgbClr val="FFFF00"/>
                </a:solidFill>
              </a:defRPr>
            </a:pPr>
            <a:r>
              <a:rPr dirty="0" smtClean="0"/>
              <a:t>All </a:t>
            </a:r>
            <a:r>
              <a:rPr dirty="0"/>
              <a:t>management services deployed at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 b="1">
                <a:solidFill>
                  <a:srgbClr val="FFFF00"/>
                </a:solidFill>
              </a:defRPr>
            </a:pPr>
            <a:r>
              <a:rPr dirty="0"/>
              <a:t>JINR Cloud Service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/>
            </a:pPr>
            <a:r>
              <a:rPr lang="en-US" dirty="0"/>
              <a:t>Since August 2017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/>
            </a:pPr>
            <a:r>
              <a:rPr lang="en-US" dirty="0"/>
              <a:t>~5 000 000 chunks of raw data processed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/>
            </a:pPr>
            <a:r>
              <a:rPr lang="en-US" dirty="0"/>
              <a:t>~100 000 000 of events processed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/>
            </a:pPr>
            <a:r>
              <a:rPr lang="en-US" dirty="0"/>
              <a:t>~700TB of merged data produced </a:t>
            </a:r>
            <a:endParaRPr lang="ru-RU" dirty="0" smtClean="0"/>
          </a:p>
          <a:p>
            <a:pPr marL="0" indent="0" defTabSz="184836">
              <a:spcBef>
                <a:spcPts val="0"/>
              </a:spcBef>
              <a:buSzTx/>
              <a:buNone/>
              <a:defRPr sz="1600"/>
            </a:pPr>
            <a:r>
              <a:rPr lang="ru-RU" dirty="0"/>
              <a:t>	</a:t>
            </a:r>
            <a:r>
              <a:rPr lang="ru-RU" dirty="0" smtClean="0"/>
              <a:t>			</a:t>
            </a:r>
            <a:r>
              <a:rPr lang="en-US" dirty="0" smtClean="0"/>
              <a:t>and </a:t>
            </a:r>
            <a:r>
              <a:rPr lang="en-US" dirty="0"/>
              <a:t>migrated to Castor</a:t>
            </a:r>
          </a:p>
          <a:p>
            <a:pPr marL="0" indent="0" defTabSz="184836">
              <a:spcBef>
                <a:spcPts val="0"/>
              </a:spcBef>
              <a:buSzTx/>
              <a:buNone/>
              <a:defRPr sz="1600"/>
            </a:pPr>
            <a:r>
              <a:rPr lang="en-US" dirty="0"/>
              <a:t>~9 000 000 jobs processed: mc gen, </a:t>
            </a:r>
            <a:endParaRPr lang="ru-RU" dirty="0" smtClean="0"/>
          </a:p>
          <a:p>
            <a:pPr marL="0" indent="0" defTabSz="184836">
              <a:spcBef>
                <a:spcPts val="0"/>
              </a:spcBef>
              <a:buSzTx/>
              <a:buNone/>
              <a:defRPr sz="1600"/>
            </a:pPr>
            <a:r>
              <a:rPr lang="ru-RU" dirty="0"/>
              <a:t>	</a:t>
            </a:r>
            <a:r>
              <a:rPr lang="ru-RU" dirty="0" smtClean="0"/>
              <a:t>			</a:t>
            </a:r>
            <a:r>
              <a:rPr lang="en-US" dirty="0" smtClean="0"/>
              <a:t>mc </a:t>
            </a:r>
            <a:r>
              <a:rPr lang="en-US" dirty="0" err="1"/>
              <a:t>reco</a:t>
            </a:r>
            <a:r>
              <a:rPr lang="en-US" dirty="0"/>
              <a:t>, data </a:t>
            </a:r>
            <a:r>
              <a:rPr lang="en-US" dirty="0" err="1"/>
              <a:t>reco</a:t>
            </a:r>
            <a:r>
              <a:rPr lang="en-US" dirty="0"/>
              <a:t>, </a:t>
            </a:r>
            <a:r>
              <a:rPr lang="en-US" dirty="0" err="1"/>
              <a:t>ddd</a:t>
            </a:r>
            <a:r>
              <a:rPr lang="en-US" dirty="0"/>
              <a:t> filtering </a:t>
            </a:r>
            <a:endParaRPr dirty="0"/>
          </a:p>
        </p:txBody>
      </p:sp>
      <p:sp>
        <p:nvSpPr>
          <p:cNvPr id="147" name="New COMPASS Production System"/>
          <p:cNvSpPr txBox="1">
            <a:spLocks noGrp="1"/>
          </p:cNvSpPr>
          <p:nvPr>
            <p:ph type="title" idx="4294967295"/>
          </p:nvPr>
        </p:nvSpPr>
        <p:spPr>
          <a:xfrm>
            <a:off x="0" y="58738"/>
            <a:ext cx="7804150" cy="563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3200" b="1">
                <a:ln w="6600">
                  <a:solidFill>
                    <a:schemeClr val="accent2"/>
                  </a:solidFill>
                </a:ln>
                <a:effectLst>
                  <a:outerShdw dist="38100" dir="2700000" rotWithShape="0">
                    <a:schemeClr val="accent2"/>
                  </a:outerShdw>
                </a:effectLst>
              </a:defRPr>
            </a:lvl1pPr>
          </a:lstStyle>
          <a:p>
            <a:pPr>
              <a:lnSpc>
                <a:spcPct val="90000"/>
              </a:lnSpc>
            </a:pPr>
            <a:r>
              <a:rPr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COMPASS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GB" sz="24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ProdSys</a:t>
            </a:r>
            <a:endParaRPr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48" name="compass-0.25.gif" descr="compass-0.25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96" y="0"/>
            <a:ext cx="906033" cy="7550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" name="Схема 1"/>
          <p:cNvGrpSpPr/>
          <p:nvPr/>
        </p:nvGrpSpPr>
        <p:grpSpPr>
          <a:xfrm>
            <a:off x="4860038" y="961303"/>
            <a:ext cx="3768083" cy="2479704"/>
            <a:chOff x="0" y="-43203"/>
            <a:chExt cx="3768082" cy="2975644"/>
          </a:xfrm>
        </p:grpSpPr>
        <p:grpSp>
          <p:nvGrpSpPr>
            <p:cNvPr id="151" name="Group"/>
            <p:cNvGrpSpPr/>
            <p:nvPr/>
          </p:nvGrpSpPr>
          <p:grpSpPr>
            <a:xfrm>
              <a:off x="0" y="-43203"/>
              <a:ext cx="3014466" cy="722040"/>
              <a:chOff x="0" y="-43203"/>
              <a:chExt cx="3014465" cy="722039"/>
            </a:xfrm>
          </p:grpSpPr>
          <p:sp>
            <p:nvSpPr>
              <p:cNvPr id="149" name="Rounded Rectangle"/>
              <p:cNvSpPr/>
              <p:nvPr/>
            </p:nvSpPr>
            <p:spPr>
              <a:xfrm>
                <a:off x="0" y="0"/>
                <a:ext cx="3014465" cy="635632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 hangingPunct="0">
                  <a:lnSpc>
                    <a:spcPct val="90000"/>
                  </a:lnSpc>
                  <a:spcBef>
                    <a:spcPts val="700"/>
                  </a:spcBef>
                  <a:defRPr sz="1700" b="1">
                    <a:solidFill>
                      <a:srgbClr val="FFFFFF"/>
                    </a:solidFill>
                  </a:defRPr>
                </a:pPr>
                <a:endParaRPr sz="1700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Tasks requests layer: Web UI"/>
              <p:cNvSpPr txBox="1"/>
              <p:nvPr/>
            </p:nvSpPr>
            <p:spPr>
              <a:xfrm>
                <a:off x="18617" y="-43203"/>
                <a:ext cx="2274856" cy="722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 b="1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kern="0">
                    <a:latin typeface="Arial"/>
                    <a:cs typeface="Arial"/>
                    <a:sym typeface="Arial"/>
                  </a:rPr>
                  <a:t>Tasks requests layer: Web UI</a:t>
                </a:r>
              </a:p>
            </p:txBody>
          </p:sp>
        </p:grpSp>
        <p:grpSp>
          <p:nvGrpSpPr>
            <p:cNvPr id="154" name="Group"/>
            <p:cNvGrpSpPr/>
            <p:nvPr/>
          </p:nvGrpSpPr>
          <p:grpSpPr>
            <a:xfrm>
              <a:off x="252460" y="707997"/>
              <a:ext cx="3014467" cy="722041"/>
              <a:chOff x="0" y="-43203"/>
              <a:chExt cx="3014465" cy="722039"/>
            </a:xfrm>
          </p:grpSpPr>
          <p:sp>
            <p:nvSpPr>
              <p:cNvPr id="152" name="Rounded Rectangle"/>
              <p:cNvSpPr/>
              <p:nvPr/>
            </p:nvSpPr>
            <p:spPr>
              <a:xfrm>
                <a:off x="0" y="0"/>
                <a:ext cx="3014465" cy="635632"/>
              </a:xfrm>
              <a:prstGeom prst="roundRect">
                <a:avLst>
                  <a:gd name="adj" fmla="val 1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 hangingPunct="0">
                  <a:lnSpc>
                    <a:spcPct val="90000"/>
                  </a:lnSpc>
                  <a:spcBef>
                    <a:spcPts val="700"/>
                  </a:spcBef>
                  <a:defRPr sz="1700" b="1">
                    <a:solidFill>
                      <a:srgbClr val="FFFFFF"/>
                    </a:solidFill>
                  </a:defRPr>
                </a:pPr>
                <a:endParaRPr sz="1700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Task definition layer: ProdSys"/>
              <p:cNvSpPr txBox="1"/>
              <p:nvPr/>
            </p:nvSpPr>
            <p:spPr>
              <a:xfrm>
                <a:off x="18617" y="-43203"/>
                <a:ext cx="2311607" cy="722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 b="1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kern="0">
                    <a:latin typeface="Arial"/>
                    <a:cs typeface="Arial"/>
                    <a:sym typeface="Arial"/>
                  </a:rPr>
                  <a:t>Task definition layer: ProdSys</a:t>
                </a:r>
              </a:p>
            </p:txBody>
          </p:sp>
        </p:grpSp>
        <p:grpSp>
          <p:nvGrpSpPr>
            <p:cNvPr id="157" name="Group"/>
            <p:cNvGrpSpPr/>
            <p:nvPr/>
          </p:nvGrpSpPr>
          <p:grpSpPr>
            <a:xfrm>
              <a:off x="501154" y="1459199"/>
              <a:ext cx="3014466" cy="722041"/>
              <a:chOff x="0" y="-43203"/>
              <a:chExt cx="3014465" cy="722039"/>
            </a:xfrm>
          </p:grpSpPr>
          <p:sp>
            <p:nvSpPr>
              <p:cNvPr id="155" name="Rounded Rectangle"/>
              <p:cNvSpPr/>
              <p:nvPr/>
            </p:nvSpPr>
            <p:spPr>
              <a:xfrm>
                <a:off x="0" y="0"/>
                <a:ext cx="3014465" cy="635632"/>
              </a:xfrm>
              <a:prstGeom prst="roundRect">
                <a:avLst>
                  <a:gd name="adj" fmla="val 100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 hangingPunct="0">
                  <a:lnSpc>
                    <a:spcPct val="90000"/>
                  </a:lnSpc>
                  <a:spcBef>
                    <a:spcPts val="700"/>
                  </a:spcBef>
                  <a:defRPr sz="1700" b="1">
                    <a:solidFill>
                      <a:srgbClr val="FFFFFF"/>
                    </a:solidFill>
                  </a:defRPr>
                </a:pPr>
                <a:endParaRPr sz="1700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Job definition layer: ProdSys"/>
              <p:cNvSpPr txBox="1"/>
              <p:nvPr/>
            </p:nvSpPr>
            <p:spPr>
              <a:xfrm>
                <a:off x="18616" y="-43203"/>
                <a:ext cx="2315376" cy="722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 b="1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kern="0">
                    <a:latin typeface="Arial"/>
                    <a:cs typeface="Arial"/>
                    <a:sym typeface="Arial"/>
                  </a:rPr>
                  <a:t>Job definition layer: ProdSys</a:t>
                </a:r>
              </a:p>
            </p:txBody>
          </p:sp>
        </p:grpSp>
        <p:grpSp>
          <p:nvGrpSpPr>
            <p:cNvPr id="160" name="Group"/>
            <p:cNvGrpSpPr/>
            <p:nvPr/>
          </p:nvGrpSpPr>
          <p:grpSpPr>
            <a:xfrm>
              <a:off x="753616" y="2210400"/>
              <a:ext cx="3014466" cy="722041"/>
              <a:chOff x="0" y="-43203"/>
              <a:chExt cx="3014465" cy="722039"/>
            </a:xfrm>
          </p:grpSpPr>
          <p:sp>
            <p:nvSpPr>
              <p:cNvPr id="158" name="Rounded Rectangle"/>
              <p:cNvSpPr/>
              <p:nvPr/>
            </p:nvSpPr>
            <p:spPr>
              <a:xfrm>
                <a:off x="0" y="0"/>
                <a:ext cx="3014465" cy="635632"/>
              </a:xfrm>
              <a:prstGeom prst="roundRect">
                <a:avLst>
                  <a:gd name="adj" fmla="val 10000"/>
                </a:avLst>
              </a:prstGeom>
              <a:solidFill>
                <a:schemeClr val="accent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55650" hangingPunct="0">
                  <a:lnSpc>
                    <a:spcPct val="90000"/>
                  </a:lnSpc>
                  <a:spcBef>
                    <a:spcPts val="700"/>
                  </a:spcBef>
                  <a:defRPr sz="1700" b="1">
                    <a:solidFill>
                      <a:srgbClr val="FFFFFF"/>
                    </a:solidFill>
                  </a:defRPr>
                </a:pPr>
                <a:endParaRPr sz="1700" b="1" kern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Job execution layer: PanDA"/>
              <p:cNvSpPr txBox="1"/>
              <p:nvPr/>
            </p:nvSpPr>
            <p:spPr>
              <a:xfrm>
                <a:off x="18616" y="-43203"/>
                <a:ext cx="2311608" cy="722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4769" tIns="64769" rIns="64769" bIns="64769" numCol="1" anchor="ctr">
                <a:spAutoFit/>
              </a:bodyPr>
              <a:lstStyle>
                <a:lvl1pPr defTabSz="755650">
                  <a:lnSpc>
                    <a:spcPct val="90000"/>
                  </a:lnSpc>
                  <a:spcBef>
                    <a:spcPts val="700"/>
                  </a:spcBef>
                  <a:defRPr sz="1700" b="1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kern="0">
                    <a:latin typeface="Arial"/>
                    <a:cs typeface="Arial"/>
                    <a:sym typeface="Arial"/>
                  </a:rPr>
                  <a:t>Job execution layer: PanDA</a:t>
                </a:r>
              </a:p>
            </p:txBody>
          </p:sp>
        </p:grpSp>
        <p:sp>
          <p:nvSpPr>
            <p:cNvPr id="161" name="Shape"/>
            <p:cNvSpPr/>
            <p:nvPr/>
          </p:nvSpPr>
          <p:spPr>
            <a:xfrm>
              <a:off x="2601303" y="486835"/>
              <a:ext cx="413161" cy="41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E8CFCF">
                <a:alpha val="90000"/>
              </a:srgbClr>
            </a:solidFill>
            <a:ln w="25400" cap="flat">
              <a:solidFill>
                <a:srgbClr val="E8CFCF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44550" hangingPunct="0">
                <a:lnSpc>
                  <a:spcPct val="90000"/>
                </a:lnSpc>
                <a:spcBef>
                  <a:spcPts val="700"/>
                </a:spcBef>
                <a:defRPr sz="1900">
                  <a:solidFill>
                    <a:srgbClr val="FFFFFF"/>
                  </a:solidFill>
                </a:defRPr>
              </a:pPr>
              <a:endParaRPr sz="19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Shape"/>
            <p:cNvSpPr/>
            <p:nvPr/>
          </p:nvSpPr>
          <p:spPr>
            <a:xfrm>
              <a:off x="2853763" y="1238037"/>
              <a:ext cx="413161" cy="41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DEE7D0">
                <a:alpha val="90000"/>
              </a:srgbClr>
            </a:solidFill>
            <a:ln w="25400" cap="flat">
              <a:solidFill>
                <a:srgbClr val="DEE7D0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44550" hangingPunct="0">
                <a:lnSpc>
                  <a:spcPct val="90000"/>
                </a:lnSpc>
                <a:spcBef>
                  <a:spcPts val="700"/>
                </a:spcBef>
                <a:defRPr sz="1900">
                  <a:solidFill>
                    <a:srgbClr val="FFFFFF"/>
                  </a:solidFill>
                </a:defRPr>
              </a:pPr>
              <a:endParaRPr sz="19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Shape"/>
            <p:cNvSpPr/>
            <p:nvPr/>
          </p:nvSpPr>
          <p:spPr>
            <a:xfrm>
              <a:off x="3102456" y="1989239"/>
              <a:ext cx="413161" cy="41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0"/>
                  </a:moveTo>
                  <a:lnTo>
                    <a:pt x="4860" y="11880"/>
                  </a:lnTo>
                  <a:lnTo>
                    <a:pt x="4860" y="0"/>
                  </a:lnTo>
                  <a:lnTo>
                    <a:pt x="16740" y="0"/>
                  </a:lnTo>
                  <a:lnTo>
                    <a:pt x="16740" y="11880"/>
                  </a:lnTo>
                  <a:lnTo>
                    <a:pt x="21600" y="1188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D7D2DF">
                <a:alpha val="90000"/>
              </a:srgbClr>
            </a:solidFill>
            <a:ln w="25400" cap="flat">
              <a:solidFill>
                <a:srgbClr val="D7D2DF">
                  <a:alpha val="90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44550" hangingPunct="0">
                <a:lnSpc>
                  <a:spcPct val="90000"/>
                </a:lnSpc>
                <a:spcBef>
                  <a:spcPts val="700"/>
                </a:spcBef>
                <a:defRPr sz="1900">
                  <a:solidFill>
                    <a:srgbClr val="FFFFFF"/>
                  </a:solidFill>
                </a:defRPr>
              </a:pPr>
              <a:endParaRPr sz="19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5" name="Рисунок 2" descr="Рисунок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08373" y="3577580"/>
            <a:ext cx="5258247" cy="142085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3923928" y="5089748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Artem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Petrosyan</a:t>
            </a:r>
            <a:r>
              <a:rPr lang="en-US" sz="1400" i="1" dirty="0" smtClean="0"/>
              <a:t> report “Distributed </a:t>
            </a:r>
            <a:r>
              <a:rPr lang="en-US" sz="1400" i="1" dirty="0"/>
              <a:t>data processing of COMPASS </a:t>
            </a:r>
            <a:r>
              <a:rPr lang="en-US" sz="1400" i="1" dirty="0" smtClean="0"/>
              <a:t>experiment” today after coffee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3344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2533583" y="1346393"/>
            <a:ext cx="2034835" cy="65314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323" tIns="35662" rIns="71323" bIns="356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986466" y="5313066"/>
            <a:ext cx="1585912" cy="288163"/>
          </a:xfrm>
        </p:spPr>
        <p:txBody>
          <a:bodyPr/>
          <a:lstStyle/>
          <a:p>
            <a:pPr defTabSz="713196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Gill Sans MT" panose="020B0502020104020203"/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5650" y="1381533"/>
            <a:ext cx="1782198" cy="606290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endCxn id="50" idx="1"/>
          </p:cNvCxnSpPr>
          <p:nvPr/>
        </p:nvCxnSpPr>
        <p:spPr>
          <a:xfrm flipV="1">
            <a:off x="1463222" y="1672965"/>
            <a:ext cx="1070360" cy="23428"/>
          </a:xfrm>
          <a:prstGeom prst="straightConnector1">
            <a:avLst/>
          </a:prstGeom>
          <a:ln w="1016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220197" y="1999537"/>
            <a:ext cx="1849561" cy="1578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264649" y="1999537"/>
            <a:ext cx="370261" cy="157804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233432" y="1999537"/>
            <a:ext cx="1129542" cy="1578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899219" y="1999537"/>
            <a:ext cx="366304" cy="1578043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433167" y="1160572"/>
            <a:ext cx="3305941" cy="2417008"/>
            <a:chOff x="1832095" y="1124744"/>
            <a:chExt cx="4407921" cy="2900409"/>
          </a:xfrm>
        </p:grpSpPr>
        <p:cxnSp>
          <p:nvCxnSpPr>
            <p:cNvPr id="5" name="Прямая со стрелкой 4"/>
            <p:cNvCxnSpPr/>
            <p:nvPr/>
          </p:nvCxnSpPr>
          <p:spPr>
            <a:xfrm flipH="1">
              <a:off x="2166476" y="2482720"/>
              <a:ext cx="324036" cy="15424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2621615" y="2482720"/>
              <a:ext cx="974845" cy="1542433"/>
            </a:xfrm>
            <a:prstGeom prst="straightConnector1">
              <a:avLst/>
            </a:prstGeom>
            <a:ln w="50800">
              <a:solidFill>
                <a:srgbClr val="7030A0">
                  <a:alpha val="50000"/>
                </a:srgb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737452" y="2482720"/>
              <a:ext cx="2134412" cy="15424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2881468" y="2482720"/>
              <a:ext cx="3358548" cy="1542433"/>
            </a:xfrm>
            <a:prstGeom prst="straightConnector1">
              <a:avLst/>
            </a:prstGeom>
            <a:ln w="50800">
              <a:solidFill>
                <a:srgbClr val="FF0000">
                  <a:alpha val="50000"/>
                </a:srgb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095" y="1124744"/>
              <a:ext cx="1357976" cy="135797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0" y="969451"/>
            <a:ext cx="1252253" cy="14070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7" y="3577580"/>
            <a:ext cx="44196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942408" y="2292219"/>
            <a:ext cx="814033" cy="12853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62AF8389-3A72-4C5A-8A72-FBA11F72F3B7}"/>
              </a:ext>
            </a:extLst>
          </p:cNvPr>
          <p:cNvSpPr txBox="1">
            <a:spLocks/>
          </p:cNvSpPr>
          <p:nvPr/>
        </p:nvSpPr>
        <p:spPr>
          <a:xfrm>
            <a:off x="260145" y="-85195"/>
            <a:ext cx="7984263" cy="1243443"/>
          </a:xfrm>
          <a:prstGeom prst="rect">
            <a:avLst/>
          </a:prstGeom>
        </p:spPr>
        <p:txBody>
          <a:bodyPr vert="horz" lIns="95082" tIns="47541" rIns="95082" bIns="47541" rtlCol="0" anchor="ctr">
            <a:normAutofit/>
          </a:bodyPr>
          <a:lstStyle>
            <a:lvl1pPr algn="ctr" defTabSz="9508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latin typeface="Arial Black" panose="020B0A04020102020204" pitchFamily="34" charset="0"/>
                <a:ea typeface="+mn-ea"/>
                <a:cs typeface="+mn-cs"/>
              </a:rPr>
              <a:t>Integration of distributed resources </a:t>
            </a:r>
            <a:endParaRPr lang="ru-RU" sz="26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500268" y="1384764"/>
            <a:ext cx="3291462" cy="3606432"/>
            <a:chOff x="5500268" y="1384764"/>
            <a:chExt cx="3291462" cy="3606432"/>
          </a:xfrm>
        </p:grpSpPr>
        <p:sp>
          <p:nvSpPr>
            <p:cNvPr id="53" name="CustomShape 1"/>
            <p:cNvSpPr/>
            <p:nvPr/>
          </p:nvSpPr>
          <p:spPr>
            <a:xfrm>
              <a:off x="5500268" y="1384764"/>
              <a:ext cx="3291462" cy="1055771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70200" tIns="35100" rIns="70200" bIns="35100">
              <a:spAutoFit/>
            </a:bodyPr>
            <a:lstStyle/>
            <a:p>
              <a:pPr defTabSz="184836">
                <a:lnSpc>
                  <a:spcPct val="100000"/>
                </a:lnSpc>
                <a:defRPr sz="1600"/>
              </a:pPr>
              <a:r>
                <a:rPr lang="en-US" sz="1600" dirty="0" smtClean="0"/>
                <a:t>More </a:t>
              </a:r>
              <a:r>
                <a:rPr lang="en-US" sz="1600" dirty="0"/>
                <a:t>than 50000 of </a:t>
              </a:r>
              <a:r>
                <a:rPr lang="en-US" sz="1600" dirty="0" smtClean="0"/>
                <a:t>NICA  MPD experiment Monte-Carlo </a:t>
              </a:r>
              <a:r>
                <a:rPr lang="en-US" sz="1600" dirty="0"/>
                <a:t>simulation jobs were </a:t>
              </a:r>
              <a:r>
                <a:rPr lang="en-US" sz="1600" dirty="0" smtClean="0"/>
                <a:t>done at JINR Tier1 and Tier2 MICC </a:t>
              </a:r>
              <a:r>
                <a:rPr lang="en-US" sz="1600" dirty="0"/>
                <a:t>using </a:t>
              </a:r>
              <a:r>
                <a:rPr lang="en-US" sz="1600" dirty="0" smtClean="0"/>
                <a:t>DIRAC</a:t>
              </a:r>
              <a:r>
                <a:rPr lang="en-US" sz="1500" spc="-1" dirty="0" smtClean="0">
                  <a:latin typeface="Book Antiqua"/>
                </a:rPr>
                <a:t>.</a:t>
              </a:r>
              <a:endParaRPr lang="ru-RU" sz="1500" spc="-1" dirty="0">
                <a:latin typeface="Arial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9" r="15955" b="5726"/>
            <a:stretch/>
          </p:blipFill>
          <p:spPr bwMode="auto">
            <a:xfrm>
              <a:off x="5652120" y="2518946"/>
              <a:ext cx="2699727" cy="247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Прямоугольник 17"/>
          <p:cNvSpPr/>
          <p:nvPr/>
        </p:nvSpPr>
        <p:spPr>
          <a:xfrm>
            <a:off x="4582967" y="72593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The DIRAC </a:t>
            </a:r>
            <a:r>
              <a:rPr lang="en-US" sz="1400" dirty="0" err="1"/>
              <a:t>Interware</a:t>
            </a:r>
            <a:r>
              <a:rPr lang="en-US" sz="1400" dirty="0"/>
              <a:t> provides various interfaces for the integration of distributed heterogeneous computing and storage resources.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13927" y="51869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Igor </a:t>
            </a:r>
            <a:r>
              <a:rPr lang="en-US" sz="1400" dirty="0" err="1" smtClean="0"/>
              <a:t>Pelevanyuk</a:t>
            </a:r>
            <a:r>
              <a:rPr lang="en-US" sz="1400" dirty="0" smtClean="0"/>
              <a:t> </a:t>
            </a:r>
            <a:r>
              <a:rPr lang="en-US" sz="1400" dirty="0"/>
              <a:t>report </a:t>
            </a:r>
            <a:r>
              <a:rPr lang="en-US" sz="1400" dirty="0" smtClean="0"/>
              <a:t>“</a:t>
            </a:r>
            <a:r>
              <a:rPr lang="en-US" sz="1400" dirty="0"/>
              <a:t>Cloud integration within DIRAC </a:t>
            </a:r>
            <a:r>
              <a:rPr lang="en-US" sz="1400" dirty="0" err="1" smtClean="0"/>
              <a:t>Interware</a:t>
            </a:r>
            <a:r>
              <a:rPr lang="en-US" sz="1400" dirty="0" smtClean="0"/>
              <a:t> ” </a:t>
            </a:r>
            <a:r>
              <a:rPr lang="en-US" sz="1400" dirty="0"/>
              <a:t>today after </a:t>
            </a:r>
            <a:r>
              <a:rPr lang="en-US" sz="1400" dirty="0" smtClean="0"/>
              <a:t>coffee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50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7834C7-1833-4719-BCCA-32B00ADD0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84" y="171502"/>
            <a:ext cx="5399532" cy="3474720"/>
          </a:xfrm>
          <a:prstGeom prst="rect">
            <a:avLst/>
          </a:prstGeom>
          <a:effectLst>
            <a:softEdge rad="5842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620A17-3D6D-42BF-9CC2-FA8C8A36F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5830" y="2207645"/>
            <a:ext cx="3098322" cy="3974903"/>
          </a:xfrm>
          <a:prstGeom prst="rect">
            <a:avLst/>
          </a:prstGeom>
          <a:effectLst>
            <a:softEdge rad="5207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96B714-7756-47EA-86CE-37C6B69FB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60" y="2281848"/>
            <a:ext cx="3738491" cy="3659705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ADB90E-F51B-4EA1-B3E2-0CA521E5B2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6"/>
          <a:stretch/>
        </p:blipFill>
        <p:spPr>
          <a:xfrm>
            <a:off x="217810" y="455175"/>
            <a:ext cx="3498715" cy="3591820"/>
          </a:xfrm>
          <a:prstGeom prst="rect">
            <a:avLst/>
          </a:prstGeom>
          <a:effectLst>
            <a:softEdge rad="5842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6B4E7D-22CB-4421-94BF-0E41E5A08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137">
            <a:off x="5943806" y="2971196"/>
            <a:ext cx="3273856" cy="2790586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14" name="Скругленный прямоугольник 3">
            <a:extLst>
              <a:ext uri="{FF2B5EF4-FFF2-40B4-BE49-F238E27FC236}">
                <a16:creationId xmlns:a16="http://schemas.microsoft.com/office/drawing/2014/main" id="{E1222D50-F88A-4F15-8FF5-2D9E88513A38}"/>
              </a:ext>
            </a:extLst>
          </p:cNvPr>
          <p:cNvSpPr/>
          <p:nvPr/>
        </p:nvSpPr>
        <p:spPr>
          <a:xfrm>
            <a:off x="5594877" y="913284"/>
            <a:ext cx="3335740" cy="4350625"/>
          </a:xfrm>
          <a:prstGeom prst="roundRect">
            <a:avLst>
              <a:gd name="adj" fmla="val 2967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0" tIns="35661" rIns="71320" bIns="35661" rtlCol="0" anchor="ctr"/>
          <a:lstStyle/>
          <a:p>
            <a:pPr marL="222876" indent="-222876"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</a:endParaRPr>
          </a:p>
          <a:p>
            <a:pPr marL="222876" indent="-222876"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</a:endParaRPr>
          </a:p>
          <a:p>
            <a:pPr marL="222876" indent="-222876">
              <a:buFont typeface="Wingdings" panose="05000000000000000000" pitchFamily="2" charset="2"/>
              <a:buChar char="ü"/>
            </a:pPr>
            <a:endParaRPr lang="ru-RU" sz="1600" dirty="0">
              <a:solidFill>
                <a:prstClr val="black"/>
              </a:solidFill>
            </a:endParaRPr>
          </a:p>
          <a:p>
            <a:pPr marL="222876" indent="-222876">
              <a:buClr>
                <a:srgbClr val="70AD47">
                  <a:lumMod val="75000"/>
                </a:srgbClr>
              </a:buClr>
              <a:buSzPct val="15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</a:rPr>
              <a:t>Increase in computing resources of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Tier1 CMS up to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350 </a:t>
            </a:r>
            <a:r>
              <a:rPr lang="en-US" sz="1600" b="1" dirty="0">
                <a:solidFill>
                  <a:prstClr val="black"/>
                </a:solidFill>
              </a:rPr>
              <a:t>kHS06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</a:p>
          <a:p>
            <a:pPr marL="222876" indent="-222876">
              <a:buClr>
                <a:srgbClr val="70AD47">
                  <a:lumMod val="75000"/>
                </a:srgbClr>
              </a:buClr>
              <a:buSzPct val="15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</a:rPr>
              <a:t>Increase in computing resources of</a:t>
            </a:r>
            <a:r>
              <a:rPr lang="ru-RU" sz="1600" dirty="0">
                <a:solidFill>
                  <a:prstClr val="black"/>
                </a:solidFill>
              </a:rPr>
              <a:t> Tier2 </a:t>
            </a:r>
            <a:r>
              <a:rPr lang="en-US" sz="1600" dirty="0">
                <a:solidFill>
                  <a:prstClr val="black"/>
                </a:solidFill>
              </a:rPr>
              <a:t>up to     </a:t>
            </a:r>
            <a:r>
              <a:rPr lang="en-US" sz="1600" b="1" dirty="0">
                <a:solidFill>
                  <a:prstClr val="black"/>
                </a:solidFill>
              </a:rPr>
              <a:t>170 kHS06</a:t>
            </a:r>
            <a:endParaRPr lang="ru-RU" sz="1600" b="1" dirty="0">
              <a:solidFill>
                <a:prstClr val="black"/>
              </a:solidFill>
            </a:endParaRPr>
          </a:p>
          <a:p>
            <a:pPr marL="222876" indent="-222876">
              <a:buClr>
                <a:srgbClr val="70AD47">
                  <a:lumMod val="75000"/>
                </a:srgbClr>
              </a:buClr>
              <a:buSzPct val="15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</a:rPr>
              <a:t>Expansion of the storage system of</a:t>
            </a:r>
            <a:r>
              <a:rPr lang="ru-RU" sz="1600" dirty="0">
                <a:solidFill>
                  <a:prstClr val="black"/>
                </a:solidFill>
              </a:rPr>
              <a:t> Tier1 CMS </a:t>
            </a:r>
            <a:r>
              <a:rPr lang="en-US" sz="1600" dirty="0">
                <a:solidFill>
                  <a:prstClr val="black"/>
                </a:solidFill>
              </a:rPr>
              <a:t>on disks up to </a:t>
            </a:r>
            <a:r>
              <a:rPr lang="ru-RU" sz="1600" b="1" dirty="0">
                <a:solidFill>
                  <a:prstClr val="black"/>
                </a:solidFill>
              </a:rPr>
              <a:t>16 </a:t>
            </a:r>
            <a:r>
              <a:rPr lang="en-US" sz="1600" b="1" dirty="0">
                <a:solidFill>
                  <a:prstClr val="black"/>
                </a:solidFill>
              </a:rPr>
              <a:t>PB</a:t>
            </a:r>
            <a:endParaRPr lang="ru-RU" sz="1600" b="1" dirty="0">
              <a:solidFill>
                <a:prstClr val="black"/>
              </a:solidFill>
            </a:endParaRPr>
          </a:p>
          <a:p>
            <a:pPr marL="222876" indent="-222876">
              <a:buClr>
                <a:srgbClr val="70AD47">
                  <a:lumMod val="75000"/>
                </a:srgbClr>
              </a:buClr>
              <a:buSzPct val="15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</a:rPr>
              <a:t>Expansion of the storage system of</a:t>
            </a:r>
            <a:r>
              <a:rPr lang="ru-RU" sz="1600" dirty="0">
                <a:solidFill>
                  <a:prstClr val="black"/>
                </a:solidFill>
              </a:rPr>
              <a:t> Tier1 CMS </a:t>
            </a:r>
            <a:r>
              <a:rPr lang="en-US" sz="1600" dirty="0">
                <a:solidFill>
                  <a:prstClr val="black"/>
                </a:solidFill>
              </a:rPr>
              <a:t>on tapes up to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42 </a:t>
            </a:r>
            <a:r>
              <a:rPr lang="en-US" sz="1600" b="1" dirty="0">
                <a:solidFill>
                  <a:prstClr val="black"/>
                </a:solidFill>
              </a:rPr>
              <a:t>PB</a:t>
            </a:r>
            <a:endParaRPr lang="ru-RU" sz="1600" b="1" dirty="0">
              <a:solidFill>
                <a:prstClr val="black"/>
              </a:solidFill>
            </a:endParaRPr>
          </a:p>
          <a:p>
            <a:pPr marL="222876" indent="-222876">
              <a:buClr>
                <a:srgbClr val="70AD47">
                  <a:lumMod val="75000"/>
                </a:srgbClr>
              </a:buClr>
              <a:buSzPct val="155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</a:rPr>
              <a:t>Expansion of the MICC storage system on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EOS up to </a:t>
            </a:r>
            <a:r>
              <a:rPr lang="ru-RU" sz="1600" b="1" dirty="0">
                <a:solidFill>
                  <a:prstClr val="black"/>
                </a:solidFill>
              </a:rPr>
              <a:t>60 </a:t>
            </a:r>
            <a:r>
              <a:rPr lang="en-US" sz="1600" b="1" dirty="0">
                <a:solidFill>
                  <a:prstClr val="black"/>
                </a:solidFill>
              </a:rPr>
              <a:t>PB</a:t>
            </a:r>
            <a:endParaRPr lang="ru-RU" sz="1600" b="1" dirty="0">
              <a:solidFill>
                <a:prstClr val="black"/>
              </a:solidFill>
            </a:endParaRPr>
          </a:p>
          <a:p>
            <a:pPr marL="222876" indent="-222876" algn="ctr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marL="222876" indent="-222876" algn="ctr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B74F4-5E76-4967-948E-CB44C80D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61413"/>
            <a:ext cx="9073008" cy="1243443"/>
          </a:xfrm>
        </p:spPr>
        <p:txBody>
          <a:bodyPr>
            <a:normAutofit fontScale="90000"/>
          </a:bodyPr>
          <a:lstStyle/>
          <a:p>
            <a:r>
              <a:rPr lang="en-US" sz="2900" dirty="0">
                <a:latin typeface="Arial Black" panose="020B0A04020102020204" pitchFamily="34" charset="0"/>
                <a:ea typeface="+mn-ea"/>
                <a:cs typeface="+mn-cs"/>
              </a:rPr>
              <a:t>Development of resources </a:t>
            </a:r>
            <a:r>
              <a:rPr lang="en-US" sz="2900" dirty="0" smtClean="0"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en-US" sz="2900" dirty="0" smtClean="0"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US" sz="2900" dirty="0" smtClean="0">
                <a:latin typeface="Arial Black" panose="020B0A04020102020204" pitchFamily="34" charset="0"/>
                <a:ea typeface="+mn-ea"/>
                <a:cs typeface="+mn-cs"/>
              </a:rPr>
              <a:t>of </a:t>
            </a:r>
            <a:r>
              <a:rPr lang="en-US" sz="2900" dirty="0">
                <a:latin typeface="Arial Black" panose="020B0A04020102020204" pitchFamily="34" charset="0"/>
                <a:ea typeface="+mn-ea"/>
                <a:cs typeface="+mn-cs"/>
              </a:rPr>
              <a:t>Tier1 CMS  and Tier2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3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27584" y="2281436"/>
            <a:ext cx="831641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 dirty="0" err="1">
                <a:latin typeface="Gill Sans MT"/>
              </a:rPr>
              <a:t>Thank</a:t>
            </a:r>
            <a:r>
              <a:rPr lang="ru-RU" sz="4400" b="1" strike="noStrike" spc="-1" dirty="0">
                <a:latin typeface="Gill Sans MT"/>
              </a:rPr>
              <a:t> </a:t>
            </a:r>
            <a:r>
              <a:rPr lang="ru-RU" sz="4400" b="1" strike="noStrike" spc="-1" dirty="0" err="1">
                <a:latin typeface="Gill Sans MT"/>
              </a:rPr>
              <a:t>you</a:t>
            </a:r>
            <a:r>
              <a:rPr lang="ru-RU" sz="4400" b="1" strike="noStrike" spc="-1" dirty="0">
                <a:latin typeface="Gill Sans MT"/>
              </a:rPr>
              <a:t> </a:t>
            </a:r>
            <a:r>
              <a:rPr lang="ru-RU" sz="4400" b="1" strike="noStrike" spc="-1" dirty="0" err="1">
                <a:latin typeface="Gill Sans MT"/>
              </a:rPr>
              <a:t>for</a:t>
            </a:r>
            <a:r>
              <a:rPr lang="ru-RU" sz="4400" b="1" strike="noStrike" spc="-1" dirty="0">
                <a:latin typeface="Gill Sans MT"/>
              </a:rPr>
              <a:t> </a:t>
            </a:r>
            <a:r>
              <a:rPr lang="ru-RU" sz="4400" b="1" strike="noStrike" spc="-1" dirty="0" err="1">
                <a:latin typeface="Gill Sans MT"/>
              </a:rPr>
              <a:t>your</a:t>
            </a:r>
            <a:r>
              <a:rPr lang="ru-RU" sz="4400" b="1" strike="noStrike" spc="-1" dirty="0">
                <a:latin typeface="Gill Sans MT"/>
              </a:rPr>
              <a:t> </a:t>
            </a:r>
            <a:r>
              <a:rPr lang="ru-RU" sz="4400" b="1" strike="noStrike" spc="-1" dirty="0" err="1">
                <a:latin typeface="Gill Sans MT"/>
              </a:rPr>
              <a:t>attention</a:t>
            </a:r>
            <a:r>
              <a:rPr lang="ru-RU" sz="4400" b="1" strike="noStrike" spc="-1" dirty="0">
                <a:latin typeface="Gill Sans MT"/>
              </a:rPr>
              <a:t>!</a:t>
            </a:r>
            <a:endParaRPr lang="ru-RU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7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8" t="32301" r="15003" b="8076"/>
          <a:stretch/>
        </p:blipFill>
        <p:spPr bwMode="auto">
          <a:xfrm>
            <a:off x="1547664" y="1921396"/>
            <a:ext cx="7420396" cy="36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6953" y="859563"/>
            <a:ext cx="583392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Global collaboration</a:t>
            </a:r>
          </a:p>
          <a:p>
            <a:r>
              <a:rPr lang="en-US" dirty="0" smtClean="0"/>
              <a:t>42 </a:t>
            </a:r>
            <a:r>
              <a:rPr lang="en-US" dirty="0"/>
              <a:t>countries</a:t>
            </a:r>
          </a:p>
          <a:p>
            <a:r>
              <a:rPr lang="en-US" dirty="0"/>
              <a:t>170 computing </a:t>
            </a:r>
            <a:r>
              <a:rPr lang="en-US" dirty="0" smtClean="0"/>
              <a:t>centres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99665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Over 2 million tasks run every day</a:t>
            </a:r>
          </a:p>
          <a:p>
            <a:r>
              <a:rPr lang="en-US" dirty="0"/>
              <a:t>1 million computer cores</a:t>
            </a:r>
          </a:p>
          <a:p>
            <a:r>
              <a:rPr lang="en-US" dirty="0"/>
              <a:t>1 </a:t>
            </a:r>
            <a:r>
              <a:rPr lang="en-US" dirty="0" err="1"/>
              <a:t>exabyte</a:t>
            </a:r>
            <a:r>
              <a:rPr lang="en-US" dirty="0"/>
              <a:t> of storage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954"/>
            <a:ext cx="3810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0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61" y="733400"/>
            <a:ext cx="6283289" cy="465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7B38A4-44E0-4300-A048-C7BB280C24FD}"/>
              </a:ext>
            </a:extLst>
          </p:cNvPr>
          <p:cNvSpPr/>
          <p:nvPr/>
        </p:nvSpPr>
        <p:spPr>
          <a:xfrm>
            <a:off x="1638525" y="2646871"/>
            <a:ext cx="1468658" cy="111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b="1" kern="0" dirty="0">
                <a:solidFill>
                  <a:prstClr val="white"/>
                </a:solidFill>
                <a:cs typeface="Arial" panose="020B0604020202020204" pitchFamily="34" charset="0"/>
              </a:rPr>
              <a:t>Grid-Tier1: </a:t>
            </a:r>
          </a:p>
          <a:p>
            <a:r>
              <a:rPr lang="en-US" sz="1667" b="1" kern="0" dirty="0">
                <a:solidFill>
                  <a:prstClr val="white"/>
                </a:solidFill>
                <a:cs typeface="Arial" panose="020B0604020202020204" pitchFamily="34" charset="0"/>
              </a:rPr>
              <a:t>10688 cores</a:t>
            </a:r>
          </a:p>
          <a:p>
            <a:r>
              <a:rPr lang="en-US" sz="1667" b="1" kern="0" dirty="0">
                <a:solidFill>
                  <a:prstClr val="white"/>
                </a:solidFill>
                <a:cs typeface="Arial" panose="020B0604020202020204" pitchFamily="34" charset="0"/>
              </a:rPr>
              <a:t>10.4 PB disk</a:t>
            </a:r>
          </a:p>
          <a:p>
            <a:r>
              <a:rPr lang="en-US" sz="1667" b="1" kern="0" dirty="0">
                <a:solidFill>
                  <a:prstClr val="white"/>
                </a:solidFill>
                <a:cs typeface="Arial" panose="020B0604020202020204" pitchFamily="34" charset="0"/>
              </a:rPr>
              <a:t>11 PB tape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5144" y="2545591"/>
            <a:ext cx="1544960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US" sz="1667" b="1" kern="0" dirty="0">
                <a:solidFill>
                  <a:prstClr val="white"/>
                </a:solidFill>
              </a:rPr>
              <a:t>Cloud:</a:t>
            </a:r>
            <a:r>
              <a:rPr lang="en-US" sz="1583" b="1" kern="0" dirty="0">
                <a:solidFill>
                  <a:prstClr val="white"/>
                </a:solidFill>
              </a:rPr>
              <a:t> </a:t>
            </a:r>
          </a:p>
          <a:p>
            <a:pPr>
              <a:buClr>
                <a:srgbClr val="C00000"/>
              </a:buClr>
              <a:buSzPct val="110000"/>
            </a:pPr>
            <a:r>
              <a:rPr lang="en-US" sz="1583" b="1" kern="0" dirty="0">
                <a:solidFill>
                  <a:prstClr val="white"/>
                </a:solidFill>
              </a:rPr>
              <a:t>1</a:t>
            </a:r>
            <a:r>
              <a:rPr lang="ru-RU" sz="1583" b="1" kern="0" dirty="0">
                <a:solidFill>
                  <a:prstClr val="white"/>
                </a:solidFill>
              </a:rPr>
              <a:t>5</a:t>
            </a:r>
            <a:r>
              <a:rPr lang="en-US" sz="1583" b="1" kern="0" dirty="0">
                <a:solidFill>
                  <a:prstClr val="white"/>
                </a:solidFill>
              </a:rPr>
              <a:t>72 CPU </a:t>
            </a:r>
          </a:p>
          <a:p>
            <a:pPr>
              <a:buClr>
                <a:srgbClr val="C00000"/>
              </a:buClr>
              <a:buSzPct val="110000"/>
            </a:pPr>
            <a:r>
              <a:rPr lang="en-US" sz="1583" b="1" kern="0" dirty="0">
                <a:solidFill>
                  <a:prstClr val="white"/>
                </a:solidFill>
              </a:rPr>
              <a:t>8.142 TB RAM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sz="1583" b="1" kern="0" dirty="0">
                <a:solidFill>
                  <a:prstClr val="white"/>
                </a:solidFill>
              </a:rPr>
              <a:t>1.1</a:t>
            </a:r>
            <a:r>
              <a:rPr lang="en-US" sz="1583" b="1" kern="0" dirty="0">
                <a:solidFill>
                  <a:prstClr val="white"/>
                </a:solidFill>
              </a:rPr>
              <a:t> P</a:t>
            </a:r>
            <a:r>
              <a:rPr lang="ru-RU" sz="1583" b="1" kern="0" dirty="0">
                <a:solidFill>
                  <a:prstClr val="white"/>
                </a:solidFill>
              </a:rPr>
              <a:t>В </a:t>
            </a:r>
            <a:r>
              <a:rPr lang="en-US" sz="1583" b="1" kern="0" dirty="0">
                <a:solidFill>
                  <a:prstClr val="white"/>
                </a:solidFill>
              </a:rPr>
              <a:t>disk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1B899A-E55E-4633-9021-BA0C1FAD487D}"/>
              </a:ext>
            </a:extLst>
          </p:cNvPr>
          <p:cNvSpPr/>
          <p:nvPr/>
        </p:nvSpPr>
        <p:spPr>
          <a:xfrm>
            <a:off x="3107183" y="2646871"/>
            <a:ext cx="1464629" cy="9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67"/>
              </a:lnSpc>
              <a:buClr>
                <a:srgbClr val="C00000"/>
              </a:buClr>
              <a:buSzPct val="110000"/>
            </a:pPr>
            <a:r>
              <a:rPr lang="en-US" sz="1667" b="1" kern="0" dirty="0">
                <a:solidFill>
                  <a:prstClr val="white"/>
                </a:solidFill>
                <a:cs typeface="Arial" panose="020B0604020202020204" pitchFamily="34" charset="0"/>
              </a:rPr>
              <a:t>Grid-Tier2</a:t>
            </a:r>
          </a:p>
          <a:p>
            <a:pPr>
              <a:lnSpc>
                <a:spcPts val="1667"/>
              </a:lnSpc>
              <a:buClr>
                <a:srgbClr val="C00000"/>
              </a:buClr>
              <a:buSzPct val="110000"/>
            </a:pPr>
            <a:r>
              <a:rPr lang="en-US" sz="1667" b="1" kern="0" dirty="0">
                <a:solidFill>
                  <a:prstClr val="white"/>
                </a:solidFill>
                <a:cs typeface="Arial" panose="020B0604020202020204" pitchFamily="34" charset="0"/>
              </a:rPr>
              <a:t>CICC</a:t>
            </a:r>
            <a:r>
              <a:rPr lang="ru-RU" sz="2000" b="1" kern="0" dirty="0">
                <a:solidFill>
                  <a:prstClr val="white"/>
                </a:solidFill>
                <a:cs typeface="Arial" panose="020B0604020202020204" pitchFamily="34" charset="0"/>
              </a:rPr>
              <a:t>: </a:t>
            </a:r>
            <a:endParaRPr lang="en-US" sz="2000" b="1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lnSpc>
                <a:spcPts val="1667"/>
              </a:lnSpc>
              <a:buClr>
                <a:srgbClr val="C00000"/>
              </a:buClr>
              <a:buSzPct val="110000"/>
            </a:pPr>
            <a:r>
              <a:rPr lang="en-US" sz="1583" b="1" kern="0" dirty="0">
                <a:solidFill>
                  <a:prstClr val="white"/>
                </a:solidFill>
                <a:cs typeface="Arial" panose="020B0604020202020204" pitchFamily="34" charset="0"/>
              </a:rPr>
              <a:t>4128</a:t>
            </a:r>
            <a:r>
              <a:rPr lang="en-US" sz="2667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sz="1583" b="1" kern="0" dirty="0">
                <a:solidFill>
                  <a:prstClr val="white"/>
                </a:solidFill>
              </a:rPr>
              <a:t>cores </a:t>
            </a:r>
          </a:p>
          <a:p>
            <a:pPr>
              <a:buClr>
                <a:srgbClr val="C00000"/>
              </a:buClr>
              <a:buSzPct val="110000"/>
            </a:pPr>
            <a:r>
              <a:rPr lang="en-US" sz="1583" b="1" kern="0" dirty="0">
                <a:solidFill>
                  <a:prstClr val="white"/>
                </a:solidFill>
              </a:rPr>
              <a:t>2.7 PB disk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4EDC45-81B7-44EE-A3B5-B4882022BECF}"/>
              </a:ext>
            </a:extLst>
          </p:cNvPr>
          <p:cNvSpPr/>
          <p:nvPr/>
        </p:nvSpPr>
        <p:spPr>
          <a:xfrm>
            <a:off x="6170104" y="2558751"/>
            <a:ext cx="1717725" cy="13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en-US" sz="1667" b="1" kern="0" dirty="0">
                <a:solidFill>
                  <a:prstClr val="white"/>
                </a:solidFill>
              </a:rPr>
              <a:t>HPC </a:t>
            </a:r>
            <a:r>
              <a:rPr lang="en-US" sz="1667" b="1" kern="0" dirty="0" err="1">
                <a:solidFill>
                  <a:prstClr val="white"/>
                </a:solidFill>
              </a:rPr>
              <a:t>Govorun</a:t>
            </a:r>
            <a:endParaRPr lang="en-US" sz="1667" b="1" kern="0" dirty="0">
              <a:solidFill>
                <a:prstClr val="white"/>
              </a:solidFill>
            </a:endParaRPr>
          </a:p>
          <a:p>
            <a:pPr>
              <a:buClr>
                <a:srgbClr val="C00000"/>
              </a:buClr>
              <a:buSzPct val="110000"/>
            </a:pPr>
            <a:r>
              <a:rPr lang="en-US" sz="1583" b="1" kern="0" dirty="0">
                <a:solidFill>
                  <a:prstClr val="white"/>
                </a:solidFill>
              </a:rPr>
              <a:t>Peak ~0.5 </a:t>
            </a:r>
            <a:r>
              <a:rPr lang="en-US" sz="1583" b="1" kern="0" dirty="0" err="1">
                <a:solidFill>
                  <a:prstClr val="white"/>
                </a:solidFill>
              </a:rPr>
              <a:t>Pflops</a:t>
            </a:r>
            <a:endParaRPr lang="en-US" sz="1583" b="1" kern="0" dirty="0">
              <a:solidFill>
                <a:prstClr val="white"/>
              </a:solidFill>
            </a:endParaRPr>
          </a:p>
          <a:p>
            <a:pPr>
              <a:buClr>
                <a:srgbClr val="C00000"/>
              </a:buClr>
              <a:buSzPct val="110000"/>
            </a:pPr>
            <a:r>
              <a:rPr lang="en-US" sz="1667" b="1" kern="0" dirty="0" err="1">
                <a:solidFill>
                  <a:prstClr val="white"/>
                </a:solidFill>
              </a:rPr>
              <a:t>HybriLIT</a:t>
            </a:r>
            <a:r>
              <a:rPr lang="en-US" sz="1583" b="1" kern="0" dirty="0">
                <a:solidFill>
                  <a:prstClr val="white"/>
                </a:solidFill>
              </a:rPr>
              <a:t>: </a:t>
            </a:r>
          </a:p>
          <a:p>
            <a:pPr>
              <a:buClr>
                <a:srgbClr val="C00000"/>
              </a:buClr>
              <a:buSzPct val="110000"/>
            </a:pPr>
            <a:r>
              <a:rPr lang="en-US" sz="1583" b="1" kern="0" dirty="0">
                <a:solidFill>
                  <a:prstClr val="white"/>
                </a:solidFill>
              </a:rPr>
              <a:t>~ 70 </a:t>
            </a:r>
            <a:r>
              <a:rPr lang="en-US" sz="1583" b="1" kern="0" dirty="0" err="1">
                <a:solidFill>
                  <a:prstClr val="white"/>
                </a:solidFill>
              </a:rPr>
              <a:t>Tflops</a:t>
            </a:r>
            <a:r>
              <a:rPr lang="en-US" sz="1583" b="1" kern="0" dirty="0">
                <a:solidFill>
                  <a:prstClr val="white"/>
                </a:solidFill>
              </a:rPr>
              <a:t> </a:t>
            </a:r>
            <a:endParaRPr lang="ru-RU" sz="1583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16" y="3695098"/>
            <a:ext cx="5013854" cy="63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D63918-FD23-4DFE-BF6F-5B8AA2CE734C}"/>
              </a:ext>
            </a:extLst>
          </p:cNvPr>
          <p:cNvSpPr/>
          <p:nvPr/>
        </p:nvSpPr>
        <p:spPr>
          <a:xfrm>
            <a:off x="986814" y="5257768"/>
            <a:ext cx="7350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cs typeface="Arial" panose="020B0604020202020204" pitchFamily="34" charset="0"/>
              </a:rPr>
              <a:t>LIT IT-infrastructure is the one of JINR basic facilities</a:t>
            </a:r>
            <a:endParaRPr lang="ru-RU" altLang="ru-RU" sz="20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474439"/>
            <a:ext cx="6524318" cy="597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525" y="4065804"/>
            <a:ext cx="6101828" cy="62794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6F1CE9-926F-4872-87AD-F3B22522D6C5}"/>
              </a:ext>
            </a:extLst>
          </p:cNvPr>
          <p:cNvSpPr/>
          <p:nvPr/>
        </p:nvSpPr>
        <p:spPr>
          <a:xfrm>
            <a:off x="1" y="-25903"/>
            <a:ext cx="9180512" cy="834674"/>
          </a:xfrm>
          <a:prstGeom prst="rect">
            <a:avLst/>
          </a:prstGeom>
        </p:spPr>
        <p:txBody>
          <a:bodyPr wrap="square" lIns="95082" tIns="47541" rIns="95082" bIns="4754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Arial Black" panose="020B0A04020102020204" pitchFamily="34" charset="0"/>
              </a:rPr>
              <a:t>Multifunctional  Information and  Computing Complex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Arial Black" panose="020B0A04020102020204" pitchFamily="34" charset="0"/>
              </a:rPr>
              <a:t>Main components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79226-EB06-4970-B0DD-D1970D98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5212"/>
            <a:ext cx="8208912" cy="328959"/>
          </a:xfrm>
        </p:spPr>
        <p:txBody>
          <a:bodyPr>
            <a:noAutofit/>
          </a:bodyPr>
          <a:lstStyle/>
          <a:p>
            <a:pPr defTabSz="950826"/>
            <a:r>
              <a:rPr lang="en-US" sz="2400" dirty="0">
                <a:latin typeface="Arial Black" panose="020B0A04020102020204" pitchFamily="34" charset="0"/>
                <a:ea typeface="+mn-ea"/>
                <a:cs typeface="+mn-cs"/>
              </a:rPr>
              <a:t>NETWORK INFRASTRUCTURE</a:t>
            </a:r>
            <a:endParaRPr lang="ru-RU" sz="24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863BED-8BF1-4B33-9E1E-66EECFF39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1" t="6784" r="10091" b="7212"/>
          <a:stretch/>
        </p:blipFill>
        <p:spPr>
          <a:xfrm>
            <a:off x="611560" y="881928"/>
            <a:ext cx="3537491" cy="4566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5292"/>
            <a:ext cx="3524250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0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871574"/>
            <a:ext cx="4716016" cy="52797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700" b="1" dirty="0"/>
          </a:p>
          <a:p>
            <a:pPr marL="0" indent="0">
              <a:buNone/>
            </a:pPr>
            <a:r>
              <a:rPr lang="en-GB" sz="5100" b="1" dirty="0">
                <a:solidFill>
                  <a:srgbClr val="FFC000"/>
                </a:solidFill>
              </a:rPr>
              <a:t>Computing Elements (CE)</a:t>
            </a:r>
          </a:p>
          <a:p>
            <a:pPr marL="0" indent="0">
              <a:buNone/>
            </a:pPr>
            <a:r>
              <a:rPr lang="en-GB" sz="5100" b="1" i="1" dirty="0"/>
              <a:t>Worker Node (WN)</a:t>
            </a:r>
          </a:p>
          <a:p>
            <a:pPr marL="0" indent="0">
              <a:buNone/>
            </a:pPr>
            <a:r>
              <a:rPr lang="en-GB" sz="5100" b="1" dirty="0"/>
              <a:t>   </a:t>
            </a:r>
            <a:r>
              <a:rPr lang="en-US" sz="5100" b="1" dirty="0"/>
              <a:t>Typically </a:t>
            </a:r>
            <a:r>
              <a:rPr lang="en-US" sz="5100" b="1" dirty="0" err="1"/>
              <a:t>SuperMicro</a:t>
            </a:r>
            <a:r>
              <a:rPr lang="en-US" sz="5100" b="1" dirty="0"/>
              <a:t> Blade</a:t>
            </a:r>
            <a:endParaRPr lang="ru-RU" sz="5100" b="1" dirty="0"/>
          </a:p>
          <a:p>
            <a:pPr marL="0" indent="0">
              <a:buNone/>
            </a:pPr>
            <a:r>
              <a:rPr lang="ru-RU" sz="5100" b="1" dirty="0"/>
              <a:t>400</a:t>
            </a:r>
            <a:r>
              <a:rPr lang="en-GB" sz="5100" b="1" dirty="0"/>
              <a:t> 64-bit machines: 2 x CPU</a:t>
            </a:r>
            <a:r>
              <a:rPr lang="ru-RU" sz="5100" b="1" dirty="0"/>
              <a:t>, 10-16  </a:t>
            </a:r>
            <a:r>
              <a:rPr lang="en-US" sz="5100" b="1" dirty="0"/>
              <a:t>core/CPU</a:t>
            </a:r>
            <a:endParaRPr lang="en-GB" sz="5100" b="1" dirty="0"/>
          </a:p>
          <a:p>
            <a:pPr marL="0" indent="0">
              <a:buNone/>
            </a:pPr>
            <a:r>
              <a:rPr lang="en-GB" sz="5100" b="1" dirty="0">
                <a:solidFill>
                  <a:srgbClr val="FFC000"/>
                </a:solidFill>
              </a:rPr>
              <a:t>Total: </a:t>
            </a:r>
            <a:r>
              <a:rPr lang="ru-RU" sz="5100" b="1" dirty="0">
                <a:solidFill>
                  <a:srgbClr val="FFC000"/>
                </a:solidFill>
              </a:rPr>
              <a:t>10688</a:t>
            </a:r>
            <a:r>
              <a:rPr lang="en-GB" sz="5100" b="1" dirty="0">
                <a:solidFill>
                  <a:srgbClr val="FFC000"/>
                </a:solidFill>
              </a:rPr>
              <a:t> core/slots </a:t>
            </a:r>
            <a:endParaRPr lang="ru-RU" sz="51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51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rgbClr val="FFC000"/>
                </a:solidFill>
              </a:rPr>
              <a:t>Storage Elements(SE)</a:t>
            </a:r>
          </a:p>
          <a:p>
            <a:pPr marL="0" indent="0">
              <a:buNone/>
            </a:pPr>
            <a:r>
              <a:rPr lang="en-US" sz="5100" b="1" dirty="0">
                <a:solidFill>
                  <a:srgbClr val="FFC000"/>
                </a:solidFill>
              </a:rPr>
              <a:t>Storage System:  dCache</a:t>
            </a:r>
            <a:r>
              <a:rPr lang="en-US" sz="5100" b="1" dirty="0"/>
              <a:t> </a:t>
            </a:r>
          </a:p>
          <a:p>
            <a:pPr marL="0" indent="0">
              <a:buNone/>
            </a:pPr>
            <a:r>
              <a:rPr lang="en-US" sz="5100" b="1" dirty="0"/>
              <a:t>    Typically Supermicro and DELL</a:t>
            </a:r>
          </a:p>
          <a:p>
            <a:pPr marL="0" indent="0">
              <a:buNone/>
            </a:pPr>
            <a:r>
              <a:rPr lang="en-US" sz="5100" b="1" dirty="0"/>
              <a:t>1st - Disk Only: </a:t>
            </a:r>
            <a:r>
              <a:rPr lang="ru-RU" sz="5100" b="1" dirty="0">
                <a:solidFill>
                  <a:srgbClr val="FFC000"/>
                </a:solidFill>
              </a:rPr>
              <a:t>9.3</a:t>
            </a:r>
            <a:r>
              <a:rPr lang="en-US" sz="5100" b="1" dirty="0">
                <a:solidFill>
                  <a:srgbClr val="FFC000"/>
                </a:solidFill>
              </a:rPr>
              <a:t> PB</a:t>
            </a:r>
          </a:p>
          <a:p>
            <a:pPr marL="0" indent="0">
              <a:buNone/>
            </a:pPr>
            <a:r>
              <a:rPr lang="en-US" sz="5100" b="1" dirty="0"/>
              <a:t>2nd - support Mass Storage System:</a:t>
            </a:r>
            <a:r>
              <a:rPr lang="en-US" sz="5100" b="1" dirty="0">
                <a:solidFill>
                  <a:srgbClr val="FFC000"/>
                </a:solidFill>
              </a:rPr>
              <a:t>1.1PB</a:t>
            </a:r>
            <a:r>
              <a:rPr lang="en-US" sz="5100" b="1" dirty="0"/>
              <a:t>.</a:t>
            </a:r>
          </a:p>
          <a:p>
            <a:pPr marL="0" indent="0">
              <a:buNone/>
            </a:pPr>
            <a:r>
              <a:rPr lang="nb-NO" sz="5100" b="1" dirty="0"/>
              <a:t>1 tape robot: IBM TS3500, 3440xLTO-6 data cartridges; 12xLTO-6 tape drives FC8, </a:t>
            </a:r>
            <a:r>
              <a:rPr lang="ru-RU" sz="5100" b="1" dirty="0">
                <a:solidFill>
                  <a:srgbClr val="FFC000"/>
                </a:solidFill>
              </a:rPr>
              <a:t>11</a:t>
            </a:r>
            <a:r>
              <a:rPr lang="nb-NO" sz="5100" b="1" dirty="0">
                <a:solidFill>
                  <a:srgbClr val="FFC000"/>
                </a:solidFill>
              </a:rPr>
              <a:t> PB</a:t>
            </a:r>
          </a:p>
          <a:p>
            <a:pPr marL="0" indent="0">
              <a:buNone/>
            </a:pPr>
            <a:r>
              <a:rPr lang="en-GB" sz="5100" b="1" i="1" dirty="0">
                <a:solidFill>
                  <a:srgbClr val="FFC000"/>
                </a:solidFill>
              </a:rPr>
              <a:t>Software</a:t>
            </a:r>
          </a:p>
          <a:p>
            <a:pPr marL="0" indent="0">
              <a:buNone/>
            </a:pPr>
            <a:r>
              <a:rPr lang="en-GB" sz="5100" b="1" dirty="0"/>
              <a:t>    OS: Scientific Linux release 6 x86_64.</a:t>
            </a:r>
          </a:p>
          <a:p>
            <a:pPr marL="0" indent="0">
              <a:buNone/>
            </a:pPr>
            <a:r>
              <a:rPr lang="en-GB" sz="5100" b="1" dirty="0"/>
              <a:t>    BATCH : Torque </a:t>
            </a:r>
            <a:r>
              <a:rPr lang="ru-RU" sz="5100" b="1" dirty="0"/>
              <a:t>4.2.10</a:t>
            </a:r>
            <a:r>
              <a:rPr lang="en-GB" sz="5100" b="1" dirty="0"/>
              <a:t> (home made)</a:t>
            </a:r>
          </a:p>
          <a:p>
            <a:pPr marL="0" indent="0">
              <a:buNone/>
            </a:pPr>
            <a:r>
              <a:rPr lang="en-GB" sz="5100" b="1" dirty="0"/>
              <a:t>    Maui 3.3.2 (home made)</a:t>
            </a:r>
          </a:p>
          <a:p>
            <a:pPr marL="0" indent="0">
              <a:buNone/>
            </a:pPr>
            <a:r>
              <a:rPr lang="en-GB" sz="5100" b="1" dirty="0"/>
              <a:t>    CMS </a:t>
            </a:r>
            <a:r>
              <a:rPr lang="en-GB" sz="5100" b="1" dirty="0" err="1"/>
              <a:t>Phedex</a:t>
            </a:r>
            <a:r>
              <a:rPr lang="en-GB" sz="5100" b="1" dirty="0"/>
              <a:t> </a:t>
            </a:r>
          </a:p>
          <a:p>
            <a:pPr marL="0" indent="0">
              <a:buNone/>
            </a:pPr>
            <a:r>
              <a:rPr lang="nb-NO" sz="5100" b="1" dirty="0"/>
              <a:t>    dCache-</a:t>
            </a:r>
            <a:r>
              <a:rPr lang="ru-RU" sz="5100" b="1" dirty="0"/>
              <a:t>5</a:t>
            </a:r>
            <a:r>
              <a:rPr lang="nb-NO" sz="5100" b="1" dirty="0"/>
              <a:t>.2</a:t>
            </a:r>
          </a:p>
          <a:p>
            <a:pPr marL="0" indent="0">
              <a:buNone/>
            </a:pPr>
            <a:r>
              <a:rPr lang="nb-NO" sz="5100" b="1" dirty="0"/>
              <a:t>    Enstore 4.2.2 for tape robot. </a:t>
            </a:r>
          </a:p>
          <a:p>
            <a:pPr marL="0" indent="0">
              <a:buNone/>
            </a:pPr>
            <a:endParaRPr lang="en-GB" sz="5100" b="1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913" y="157204"/>
            <a:ext cx="3400784" cy="834674"/>
          </a:xfrm>
          <a:prstGeom prst="rect">
            <a:avLst/>
          </a:prstGeom>
        </p:spPr>
        <p:txBody>
          <a:bodyPr wrap="none" lIns="95082" tIns="47541" rIns="95082" bIns="47541">
            <a:spAutoFit/>
          </a:bodyPr>
          <a:lstStyle/>
          <a:p>
            <a:pPr algn="ctr"/>
            <a:r>
              <a:rPr lang="en-US" altLang="ru-RU" sz="2400" dirty="0">
                <a:latin typeface="Arial Black" panose="020B0A04020102020204" pitchFamily="34" charset="0"/>
              </a:rPr>
              <a:t>JINR Tier1 for CMS</a:t>
            </a:r>
            <a:endParaRPr lang="ru-RU" altLang="ru-RU" sz="2400" dirty="0">
              <a:latin typeface="Arial Black" panose="020B0A04020102020204" pitchFamily="34" charset="0"/>
            </a:endParaRPr>
          </a:p>
          <a:p>
            <a:pPr algn="ctr"/>
            <a:r>
              <a:rPr lang="en-US" altLang="ru-RU" sz="2400" dirty="0">
                <a:latin typeface="Arial Black" panose="020B0A04020102020204" pitchFamily="34" charset="0"/>
              </a:rPr>
              <a:t>Resources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2357" y="157204"/>
            <a:ext cx="3644889" cy="834674"/>
          </a:xfrm>
          <a:prstGeom prst="rect">
            <a:avLst/>
          </a:prstGeom>
        </p:spPr>
        <p:txBody>
          <a:bodyPr wrap="none" lIns="95082" tIns="47541" rIns="95082" bIns="47541">
            <a:spAutoFit/>
          </a:bodyPr>
          <a:lstStyle/>
          <a:p>
            <a:pPr algn="ctr"/>
            <a:r>
              <a:rPr lang="en-US" altLang="ru-RU" sz="2400" dirty="0">
                <a:latin typeface="Arial Black" panose="020B0A04020102020204" pitchFamily="34" charset="0"/>
              </a:rPr>
              <a:t>JINR Tier2 and </a:t>
            </a:r>
            <a:r>
              <a:rPr lang="en-US" altLang="ru-RU" sz="2400" dirty="0" err="1">
                <a:latin typeface="Arial Black" panose="020B0A04020102020204" pitchFamily="34" charset="0"/>
              </a:rPr>
              <a:t>CCIC</a:t>
            </a:r>
            <a:endParaRPr lang="ru-RU" altLang="ru-RU" sz="2400" dirty="0">
              <a:latin typeface="Arial Black" panose="020B0A04020102020204" pitchFamily="34" charset="0"/>
            </a:endParaRPr>
          </a:p>
          <a:p>
            <a:pPr algn="ctr"/>
            <a:r>
              <a:rPr lang="en-US" altLang="ru-RU" sz="2400" dirty="0">
                <a:latin typeface="Arial Black" panose="020B0A04020102020204" pitchFamily="34" charset="0"/>
              </a:rPr>
              <a:t>Resources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02224" y="1173059"/>
            <a:ext cx="4572000" cy="4103688"/>
          </a:xfrm>
          <a:prstGeom prst="rect">
            <a:avLst/>
          </a:prstGeom>
        </p:spPr>
        <p:txBody>
          <a:bodyPr vert="horz" lIns="95082" tIns="47541" rIns="95082" bIns="47541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600" b="1" dirty="0">
                <a:solidFill>
                  <a:srgbClr val="FFFF00"/>
                </a:solidFill>
              </a:rPr>
              <a:t>Computing Elements (CE)</a:t>
            </a:r>
          </a:p>
          <a:p>
            <a:pPr marL="0" indent="0">
              <a:buNone/>
            </a:pPr>
            <a:r>
              <a:rPr lang="en-GB" sz="5600" b="1" i="1" dirty="0">
                <a:solidFill>
                  <a:prstClr val="white"/>
                </a:solidFill>
              </a:rPr>
              <a:t> Worker Node (</a:t>
            </a:r>
            <a:r>
              <a:rPr lang="en-GB" sz="5600" b="1" i="1" dirty="0" err="1">
                <a:solidFill>
                  <a:prstClr val="white"/>
                </a:solidFill>
              </a:rPr>
              <a:t>WN</a:t>
            </a:r>
            <a:r>
              <a:rPr lang="en-GB" sz="5600" b="1" i="1" dirty="0">
                <a:solidFill>
                  <a:prstClr val="white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5600" b="1" dirty="0">
                <a:solidFill>
                  <a:prstClr val="white"/>
                </a:solidFill>
              </a:rPr>
              <a:t>   Typically </a:t>
            </a:r>
            <a:r>
              <a:rPr lang="en-GB" sz="5600" b="1" dirty="0" err="1">
                <a:solidFill>
                  <a:prstClr val="white"/>
                </a:solidFill>
              </a:rPr>
              <a:t>SuperMicro</a:t>
            </a:r>
            <a:r>
              <a:rPr lang="en-GB" sz="5600" b="1" dirty="0">
                <a:solidFill>
                  <a:prstClr val="white"/>
                </a:solidFill>
              </a:rPr>
              <a:t> Blade, SuperMicroTwin2, </a:t>
            </a:r>
            <a:endParaRPr lang="ru-RU" sz="56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ru-RU" sz="5600" b="1" dirty="0">
                <a:solidFill>
                  <a:prstClr val="white"/>
                </a:solidFill>
              </a:rPr>
              <a:t>    </a:t>
            </a:r>
            <a:r>
              <a:rPr lang="en-GB" sz="5600" b="1" dirty="0">
                <a:solidFill>
                  <a:prstClr val="white"/>
                </a:solidFill>
              </a:rPr>
              <a:t>Dell FX</a:t>
            </a:r>
            <a:endParaRPr lang="ru-RU" sz="56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GB" sz="5600" b="1" dirty="0">
                <a:solidFill>
                  <a:prstClr val="white"/>
                </a:solidFill>
              </a:rPr>
              <a:t>240 machines: 2 x CPU Xeon, 4-14</a:t>
            </a:r>
            <a:r>
              <a:rPr lang="ru-RU" sz="5600" b="1" dirty="0">
                <a:solidFill>
                  <a:prstClr val="white"/>
                </a:solidFill>
              </a:rPr>
              <a:t>/</a:t>
            </a:r>
            <a:r>
              <a:rPr lang="en-GB" sz="5600" b="1" dirty="0">
                <a:solidFill>
                  <a:prstClr val="white"/>
                </a:solidFill>
              </a:rPr>
              <a:t> CPU</a:t>
            </a:r>
            <a:endParaRPr lang="ru-RU" sz="56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GB" sz="5600" b="1" dirty="0">
                <a:solidFill>
                  <a:srgbClr val="FFFF00"/>
                </a:solidFill>
              </a:rPr>
              <a:t>Total: 4128 core/slots </a:t>
            </a:r>
            <a:endParaRPr lang="ru-RU" sz="56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Clr>
                <a:srgbClr val="DC9E1F"/>
              </a:buClr>
              <a:buNone/>
              <a:defRPr/>
            </a:pPr>
            <a:endParaRPr lang="ru-RU" sz="5600" b="1" spc="31" dirty="0">
              <a:solidFill>
                <a:srgbClr val="FFFF00"/>
              </a:solidFill>
              <a:latin typeface="Arial Narrow"/>
            </a:endParaRPr>
          </a:p>
          <a:p>
            <a:pPr marL="0" indent="0">
              <a:spcBef>
                <a:spcPts val="0"/>
              </a:spcBef>
              <a:buClr>
                <a:srgbClr val="DC9E1F"/>
              </a:buClr>
              <a:buNone/>
              <a:defRPr/>
            </a:pPr>
            <a:r>
              <a:rPr lang="en-GB" sz="5600" b="1" spc="31" dirty="0">
                <a:solidFill>
                  <a:srgbClr val="FFFF00"/>
                </a:solidFill>
                <a:latin typeface="Arial Narrow"/>
              </a:rPr>
              <a:t>Storage Elements(SE)</a:t>
            </a:r>
          </a:p>
          <a:p>
            <a:pPr marL="0" indent="0">
              <a:spcBef>
                <a:spcPts val="0"/>
              </a:spcBef>
              <a:buClr>
                <a:srgbClr val="DC9E1F"/>
              </a:buClr>
              <a:buNone/>
              <a:defRPr/>
            </a:pPr>
            <a:r>
              <a:rPr lang="en-GB" sz="5600" b="1" spc="31" dirty="0">
                <a:solidFill>
                  <a:srgbClr val="FFFF00"/>
                </a:solidFill>
                <a:latin typeface="Arial Narrow"/>
              </a:rPr>
              <a:t>Storage System: dCache</a:t>
            </a:r>
          </a:p>
          <a:p>
            <a:pPr marL="0" indent="0">
              <a:spcBef>
                <a:spcPts val="0"/>
              </a:spcBef>
              <a:buClr>
                <a:srgbClr val="DC9E1F"/>
              </a:buClr>
              <a:buNone/>
              <a:defRPr/>
            </a:pPr>
            <a:r>
              <a:rPr lang="en-GB" sz="5600" b="1" spc="31" dirty="0">
                <a:solidFill>
                  <a:srgbClr val="FFFFFF"/>
                </a:solidFill>
                <a:latin typeface="Arial Narrow"/>
              </a:rPr>
              <a:t>Typically Supermicro and DELL</a:t>
            </a:r>
          </a:p>
          <a:p>
            <a:pPr marL="0" indent="0">
              <a:spcBef>
                <a:spcPts val="0"/>
              </a:spcBef>
              <a:buClr>
                <a:srgbClr val="DC9E1F"/>
              </a:buClr>
              <a:buNone/>
              <a:defRPr/>
            </a:pPr>
            <a:r>
              <a:rPr lang="en-US" sz="5600" b="1" u="sng" spc="31" dirty="0">
                <a:solidFill>
                  <a:srgbClr val="FFFFFF"/>
                </a:solidFill>
                <a:latin typeface="Arial Narrow"/>
              </a:rPr>
              <a:t>1st - Disk for ATLAS &amp; CMS</a:t>
            </a:r>
            <a:r>
              <a:rPr lang="ru-RU" sz="5600" b="1" u="sng" spc="31" dirty="0">
                <a:solidFill>
                  <a:srgbClr val="FFFFFF"/>
                </a:solidFill>
                <a:latin typeface="Arial Narrow"/>
              </a:rPr>
              <a:t> </a:t>
            </a:r>
            <a:r>
              <a:rPr lang="en-GB" sz="5600" b="1" spc="31" dirty="0">
                <a:solidFill>
                  <a:srgbClr val="FFFF00"/>
                </a:solidFill>
                <a:latin typeface="Arial Narrow"/>
              </a:rPr>
              <a:t> 2070</a:t>
            </a:r>
            <a:r>
              <a:rPr lang="ru-RU" sz="5600" b="1" spc="31" dirty="0">
                <a:solidFill>
                  <a:srgbClr val="FFFF00"/>
                </a:solidFill>
                <a:latin typeface="Arial Narrow"/>
              </a:rPr>
              <a:t>Т</a:t>
            </a:r>
            <a:r>
              <a:rPr lang="en-GB" sz="5600" b="1" spc="31" dirty="0">
                <a:solidFill>
                  <a:srgbClr val="FFFF00"/>
                </a:solidFill>
                <a:latin typeface="Arial Narrow"/>
              </a:rPr>
              <a:t>B</a:t>
            </a:r>
          </a:p>
          <a:p>
            <a:pPr marL="0" indent="0">
              <a:buClr>
                <a:srgbClr val="DC9E1F"/>
              </a:buClr>
              <a:buNone/>
              <a:defRPr/>
            </a:pPr>
            <a:r>
              <a:rPr lang="en-GB" sz="5600" b="1" u="sng" spc="31" dirty="0">
                <a:solidFill>
                  <a:srgbClr val="FFFFFF"/>
                </a:solidFill>
                <a:latin typeface="Arial Narrow"/>
              </a:rPr>
              <a:t>2nd – Disk for ALICE, EOS</a:t>
            </a:r>
            <a:r>
              <a:rPr lang="ru-RU" sz="5600" b="1" u="sng" spc="31" dirty="0">
                <a:solidFill>
                  <a:srgbClr val="FFFFFF"/>
                </a:solidFill>
                <a:latin typeface="Arial Narrow"/>
              </a:rPr>
              <a:t> </a:t>
            </a:r>
            <a:r>
              <a:rPr lang="en-GB" sz="5600" b="1" spc="31" dirty="0">
                <a:solidFill>
                  <a:srgbClr val="FFFF00"/>
                </a:solidFill>
                <a:latin typeface="Arial Narrow"/>
              </a:rPr>
              <a:t> 712</a:t>
            </a:r>
            <a:r>
              <a:rPr lang="ru-RU" sz="5600" b="1" spc="31" dirty="0">
                <a:solidFill>
                  <a:srgbClr val="FFFF00"/>
                </a:solidFill>
                <a:latin typeface="Arial Narrow"/>
              </a:rPr>
              <a:t>Т</a:t>
            </a:r>
            <a:r>
              <a:rPr lang="en-GB" sz="5600" b="1" spc="31" dirty="0">
                <a:solidFill>
                  <a:srgbClr val="FFFF00"/>
                </a:solidFill>
                <a:latin typeface="Arial Narrow"/>
              </a:rPr>
              <a:t>B</a:t>
            </a:r>
          </a:p>
          <a:p>
            <a:pPr marL="0" indent="0">
              <a:buClr>
                <a:srgbClr val="DC9E1F"/>
              </a:buClr>
              <a:buNone/>
              <a:defRPr/>
            </a:pPr>
            <a:r>
              <a:rPr lang="en-GB" sz="5600" b="1" u="sng" spc="31" dirty="0">
                <a:solidFill>
                  <a:srgbClr val="FFFFFF"/>
                </a:solidFill>
                <a:latin typeface="Arial Narrow"/>
              </a:rPr>
              <a:t>3-rd Disk for some </a:t>
            </a:r>
            <a:r>
              <a:rPr lang="en-GB" sz="5600" b="1" u="sng" spc="31" dirty="0" err="1">
                <a:solidFill>
                  <a:srgbClr val="FFFFFF"/>
                </a:solidFill>
                <a:latin typeface="Arial Narrow"/>
              </a:rPr>
              <a:t>EGI</a:t>
            </a:r>
            <a:r>
              <a:rPr lang="en-GB" sz="5600" b="1" u="sng" spc="31" dirty="0">
                <a:solidFill>
                  <a:srgbClr val="FFFFFF"/>
                </a:solidFill>
                <a:latin typeface="Arial Narrow"/>
              </a:rPr>
              <a:t> V</a:t>
            </a:r>
            <a:r>
              <a:rPr lang="ru-RU" sz="5600" b="1" u="sng" spc="31" dirty="0">
                <a:solidFill>
                  <a:srgbClr val="FFFFFF"/>
                </a:solidFill>
                <a:latin typeface="Arial Narrow"/>
              </a:rPr>
              <a:t>О</a:t>
            </a:r>
            <a:r>
              <a:rPr lang="en-GB" sz="5600" b="1" u="sng" spc="31" dirty="0">
                <a:solidFill>
                  <a:srgbClr val="FFFFFF"/>
                </a:solidFill>
                <a:latin typeface="Arial Narrow"/>
              </a:rPr>
              <a:t>s &amp; local users</a:t>
            </a:r>
            <a:r>
              <a:rPr lang="ru-RU" sz="5600" b="1" u="sng" spc="31" dirty="0">
                <a:solidFill>
                  <a:srgbClr val="FFFFFF"/>
                </a:solidFill>
                <a:latin typeface="Arial Narrow"/>
              </a:rPr>
              <a:t> </a:t>
            </a:r>
            <a:r>
              <a:rPr lang="en-GB" sz="5600" b="1" spc="31" dirty="0">
                <a:solidFill>
                  <a:srgbClr val="FFFF00"/>
                </a:solidFill>
                <a:latin typeface="Arial Narrow"/>
              </a:rPr>
              <a:t> 147TB</a:t>
            </a:r>
          </a:p>
          <a:p>
            <a:pPr marL="0" indent="0">
              <a:spcBef>
                <a:spcPts val="0"/>
              </a:spcBef>
              <a:buClr>
                <a:srgbClr val="DC9E1F"/>
              </a:buClr>
              <a:buNone/>
              <a:defRPr/>
            </a:pPr>
            <a:endParaRPr lang="ru-RU" sz="5600" b="1" i="1" spc="31" dirty="0">
              <a:solidFill>
                <a:srgbClr val="FFFFFF"/>
              </a:solidFill>
              <a:latin typeface="Arial Narrow"/>
            </a:endParaRPr>
          </a:p>
          <a:p>
            <a:pPr marL="0" indent="0">
              <a:spcBef>
                <a:spcPts val="0"/>
              </a:spcBef>
              <a:buClr>
                <a:srgbClr val="DC9E1F"/>
              </a:buClr>
              <a:buNone/>
              <a:defRPr/>
            </a:pPr>
            <a:r>
              <a:rPr lang="en-GB" sz="5600" b="1" i="1" spc="31" dirty="0">
                <a:solidFill>
                  <a:srgbClr val="FFFF00"/>
                </a:solidFill>
                <a:latin typeface="Arial Narrow"/>
              </a:rPr>
              <a:t>Software</a:t>
            </a:r>
          </a:p>
          <a:p>
            <a:pPr marL="0" indent="0">
              <a:buNone/>
            </a:pPr>
            <a:r>
              <a:rPr lang="ru-RU" sz="5600" b="1" dirty="0">
                <a:solidFill>
                  <a:prstClr val="white"/>
                </a:solidFill>
              </a:rPr>
              <a:t>    </a:t>
            </a:r>
            <a:r>
              <a:rPr lang="en-GB" sz="5600" b="1" dirty="0">
                <a:solidFill>
                  <a:prstClr val="white"/>
                </a:solidFill>
              </a:rPr>
              <a:t>OS: Scientific Linux release 6 x86_64</a:t>
            </a:r>
          </a:p>
          <a:p>
            <a:pPr marL="0" indent="0">
              <a:buNone/>
            </a:pPr>
            <a:r>
              <a:rPr lang="en-GB" sz="5600" b="1" dirty="0">
                <a:solidFill>
                  <a:prstClr val="white"/>
                </a:solidFill>
              </a:rPr>
              <a:t>    BATCH: Torque 4.2.10 (home made)</a:t>
            </a:r>
          </a:p>
          <a:p>
            <a:pPr marL="0" indent="0">
              <a:buNone/>
            </a:pPr>
            <a:r>
              <a:rPr lang="en-GB" sz="5600" b="1" dirty="0">
                <a:solidFill>
                  <a:prstClr val="white"/>
                </a:solidFill>
              </a:rPr>
              <a:t>    Maui 3.3.2 (home made)</a:t>
            </a:r>
          </a:p>
          <a:p>
            <a:pPr marL="0" indent="0">
              <a:buNone/>
            </a:pPr>
            <a:r>
              <a:rPr lang="en-GB" sz="5600" b="1" dirty="0">
                <a:solidFill>
                  <a:prstClr val="white"/>
                </a:solidFill>
              </a:rPr>
              <a:t>    CMS </a:t>
            </a:r>
            <a:r>
              <a:rPr lang="en-GB" sz="5600" b="1" dirty="0" err="1">
                <a:solidFill>
                  <a:prstClr val="white"/>
                </a:solidFill>
              </a:rPr>
              <a:t>Phedex</a:t>
            </a:r>
            <a:endParaRPr lang="en-GB" sz="56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GB" sz="5600" b="1" dirty="0">
                <a:solidFill>
                  <a:prstClr val="white"/>
                </a:solidFill>
              </a:rPr>
              <a:t>    ALICE </a:t>
            </a:r>
            <a:r>
              <a:rPr lang="en-GB" sz="5600" b="1" dirty="0" err="1">
                <a:solidFill>
                  <a:prstClr val="white"/>
                </a:solidFill>
              </a:rPr>
              <a:t>Vobox</a:t>
            </a:r>
            <a:endParaRPr lang="ru-RU" sz="56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ru-RU" sz="5600" b="1" spc="31" dirty="0">
                <a:solidFill>
                  <a:srgbClr val="FFFFFF"/>
                </a:solidFill>
                <a:latin typeface="Arial Narrow"/>
              </a:rPr>
              <a:t>    </a:t>
            </a:r>
            <a:r>
              <a:rPr lang="en-GB" sz="5600" b="1" spc="31" dirty="0">
                <a:solidFill>
                  <a:srgbClr val="FFFFFF"/>
                </a:solidFill>
                <a:latin typeface="Arial Narrow"/>
              </a:rPr>
              <a:t>dCache-</a:t>
            </a:r>
            <a:r>
              <a:rPr lang="ru-RU" sz="5600" b="1" spc="31" dirty="0">
                <a:solidFill>
                  <a:srgbClr val="FFFFFF"/>
                </a:solidFill>
                <a:latin typeface="Arial Narrow"/>
              </a:rPr>
              <a:t>5</a:t>
            </a:r>
            <a:r>
              <a:rPr lang="en-GB" sz="5600" b="1" spc="31" dirty="0">
                <a:solidFill>
                  <a:srgbClr val="FFFFFF"/>
                </a:solidFill>
                <a:latin typeface="Arial Narrow"/>
              </a:rPr>
              <a:t>.</a:t>
            </a:r>
            <a:r>
              <a:rPr lang="ru-RU" sz="5600" b="1" spc="31" dirty="0">
                <a:solidFill>
                  <a:srgbClr val="FFFFFF"/>
                </a:solidFill>
                <a:latin typeface="Arial Narrow"/>
              </a:rPr>
              <a:t>2</a:t>
            </a:r>
          </a:p>
          <a:p>
            <a:pPr marL="0" indent="0">
              <a:buNone/>
            </a:pPr>
            <a:r>
              <a:rPr lang="ru-RU" sz="5600" b="1" spc="31" dirty="0">
                <a:solidFill>
                  <a:srgbClr val="FFFFFF"/>
                </a:solidFill>
                <a:latin typeface="Arial Narrow"/>
              </a:rPr>
              <a:t>    </a:t>
            </a:r>
            <a:r>
              <a:rPr lang="en-GB" sz="5600" b="1" spc="31" dirty="0">
                <a:solidFill>
                  <a:srgbClr val="FFFFFF"/>
                </a:solidFill>
                <a:latin typeface="Arial Narrow"/>
              </a:rPr>
              <a:t>EOS aquamarine</a:t>
            </a:r>
          </a:p>
          <a:p>
            <a:pPr marL="0" indent="0">
              <a:buNone/>
            </a:pPr>
            <a:endParaRPr lang="en-GB" sz="56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8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331640" y="193204"/>
            <a:ext cx="7429050" cy="786997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585" tIns="46793" rIns="93585" bIns="46793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500" b="1" spc="-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Grid</a:t>
            </a:r>
            <a:r>
              <a:rPr lang="ru-RU" sz="2400" dirty="0">
                <a:latin typeface="Arial Black" panose="020B0A04020102020204" pitchFamily="34" charset="0"/>
              </a:rPr>
              <a:t> @ JINR 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latin typeface="Arial Black" panose="020B0A04020102020204" pitchFamily="34" charset="0"/>
              </a:rPr>
              <a:t>Tier1 </a:t>
            </a:r>
            <a:r>
              <a:rPr lang="ru-RU" sz="2400" dirty="0" err="1">
                <a:latin typeface="Arial Black" panose="020B0A04020102020204" pitchFamily="34" charset="0"/>
              </a:rPr>
              <a:t>for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CMS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experiment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and</a:t>
            </a:r>
            <a:r>
              <a:rPr lang="ru-RU" sz="2400" dirty="0">
                <a:latin typeface="Arial Black" panose="020B0A04020102020204" pitchFamily="34" charset="0"/>
              </a:rPr>
              <a:t> Tier2</a:t>
            </a:r>
          </a:p>
        </p:txBody>
      </p:sp>
      <p:grpSp>
        <p:nvGrpSpPr>
          <p:cNvPr id="298" name="Group 2"/>
          <p:cNvGrpSpPr/>
          <p:nvPr/>
        </p:nvGrpSpPr>
        <p:grpSpPr>
          <a:xfrm>
            <a:off x="3203848" y="1345332"/>
            <a:ext cx="2981340" cy="3776769"/>
            <a:chOff x="4424760" y="1371600"/>
            <a:chExt cx="3975120" cy="4778966"/>
          </a:xfrm>
        </p:grpSpPr>
        <p:pic>
          <p:nvPicPr>
            <p:cNvPr id="299" name="Picture 3"/>
            <p:cNvPicPr/>
            <p:nvPr/>
          </p:nvPicPr>
          <p:blipFill>
            <a:blip r:embed="rId3"/>
            <a:srcRect l="21359" b="6046"/>
            <a:stretch/>
          </p:blipFill>
          <p:spPr>
            <a:xfrm>
              <a:off x="4424760" y="1371600"/>
              <a:ext cx="3975120" cy="3067920"/>
            </a:xfrm>
            <a:prstGeom prst="rect">
              <a:avLst/>
            </a:prstGeom>
            <a:ln>
              <a:noFill/>
            </a:ln>
            <a:effectLst>
              <a:outerShdw blurRad="292100" dist="139498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0" name="CustomShape 3"/>
            <p:cNvSpPr/>
            <p:nvPr/>
          </p:nvSpPr>
          <p:spPr>
            <a:xfrm>
              <a:off x="4729320" y="4633560"/>
              <a:ext cx="3670560" cy="15170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r>
                <a:rPr lang="ru-RU" sz="1800" spc="-1" dirty="0" err="1">
                  <a:latin typeface="Gill Sans MT"/>
                </a:rPr>
                <a:t>World</a:t>
              </a:r>
              <a:r>
                <a:rPr lang="ru-RU" sz="1800" spc="-1" dirty="0">
                  <a:latin typeface="Gill Sans MT"/>
                </a:rPr>
                <a:t> Tier1 </a:t>
              </a:r>
              <a:r>
                <a:rPr lang="ru-RU" sz="1800" spc="-1" dirty="0" err="1">
                  <a:latin typeface="Gill Sans MT"/>
                </a:rPr>
                <a:t>for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CMS</a:t>
              </a:r>
              <a:r>
                <a:rPr lang="ru-RU" sz="1800" spc="-1" dirty="0">
                  <a:latin typeface="Gill Sans MT"/>
                </a:rPr>
                <a:t> — </a:t>
              </a:r>
              <a:r>
                <a:rPr lang="ru-RU" sz="1800" spc="-1" dirty="0" err="1">
                  <a:latin typeface="Gill Sans MT"/>
                </a:rPr>
                <a:t>Sum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CPU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Work</a:t>
              </a:r>
              <a:r>
                <a:rPr lang="ru-RU" sz="1800" spc="-1" dirty="0">
                  <a:latin typeface="Gill Sans MT"/>
                </a:rPr>
                <a:t> (HS06 </a:t>
              </a:r>
              <a:r>
                <a:rPr lang="ru-RU" sz="1800" spc="-1" dirty="0" err="1">
                  <a:latin typeface="Gill Sans MT"/>
                </a:rPr>
                <a:t>hours</a:t>
              </a:r>
              <a:r>
                <a:rPr lang="ru-RU" sz="1800" spc="-1" dirty="0">
                  <a:latin typeface="Gill Sans MT"/>
                </a:rPr>
                <a:t>) </a:t>
              </a:r>
              <a:r>
                <a:rPr lang="ru-RU" sz="1800" spc="-1" dirty="0" err="1">
                  <a:latin typeface="Gill Sans MT"/>
                </a:rPr>
                <a:t>by</a:t>
              </a:r>
              <a:r>
                <a:rPr lang="ru-RU" sz="1800" spc="-1" dirty="0">
                  <a:latin typeface="Gill Sans MT"/>
                </a:rPr>
                <a:t> Tier 1 </a:t>
              </a:r>
              <a:r>
                <a:rPr lang="ru-RU" sz="1800" spc="-1" dirty="0" err="1">
                  <a:latin typeface="Gill Sans MT"/>
                </a:rPr>
                <a:t>Node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and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Year</a:t>
              </a:r>
              <a:r>
                <a:rPr lang="ru-RU" sz="1800" spc="-1" dirty="0">
                  <a:latin typeface="Gill Sans MT"/>
                </a:rPr>
                <a:t> 2019</a:t>
              </a:r>
              <a:endParaRPr lang="ru-RU" sz="1800" spc="-1" dirty="0"/>
            </a:p>
          </p:txBody>
        </p:sp>
      </p:grpSp>
      <p:grpSp>
        <p:nvGrpSpPr>
          <p:cNvPr id="301" name="Group 4"/>
          <p:cNvGrpSpPr/>
          <p:nvPr/>
        </p:nvGrpSpPr>
        <p:grpSpPr>
          <a:xfrm>
            <a:off x="6300192" y="1284412"/>
            <a:ext cx="2628720" cy="3741478"/>
            <a:chOff x="8639640" y="1371600"/>
            <a:chExt cx="3504960" cy="4826510"/>
          </a:xfrm>
        </p:grpSpPr>
        <p:pic>
          <p:nvPicPr>
            <p:cNvPr id="302" name="Picture 2"/>
            <p:cNvPicPr/>
            <p:nvPr/>
          </p:nvPicPr>
          <p:blipFill>
            <a:blip r:embed="rId4"/>
            <a:srcRect l="21236" r="12499" b="8571"/>
            <a:stretch/>
          </p:blipFill>
          <p:spPr>
            <a:xfrm>
              <a:off x="8677440" y="1371600"/>
              <a:ext cx="3428640" cy="3088080"/>
            </a:xfrm>
            <a:prstGeom prst="rect">
              <a:avLst/>
            </a:prstGeom>
            <a:ln>
              <a:noFill/>
            </a:ln>
            <a:effectLst>
              <a:outerShdw blurRad="292100" dist="139498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3" name="CustomShape 5"/>
            <p:cNvSpPr/>
            <p:nvPr/>
          </p:nvSpPr>
          <p:spPr>
            <a:xfrm>
              <a:off x="8639640" y="4651560"/>
              <a:ext cx="3504960" cy="15465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r>
                <a:rPr lang="ru-RU" sz="1800" spc="-1" dirty="0" err="1">
                  <a:latin typeface="Gill Sans MT"/>
                </a:rPr>
                <a:t>Federation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RU</a:t>
              </a:r>
              <a:r>
                <a:rPr lang="ru-RU" sz="1800" spc="-1" dirty="0">
                  <a:latin typeface="Gill Sans MT"/>
                </a:rPr>
                <a:t>-RDIG — </a:t>
              </a:r>
              <a:r>
                <a:rPr lang="ru-RU" sz="1800" spc="-1" dirty="0" err="1">
                  <a:latin typeface="Gill Sans MT"/>
                </a:rPr>
                <a:t>Sum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CPU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Work</a:t>
              </a:r>
              <a:r>
                <a:rPr lang="ru-RU" sz="1800" spc="-1" dirty="0">
                  <a:latin typeface="Gill Sans MT"/>
                </a:rPr>
                <a:t> (HS06 </a:t>
              </a:r>
              <a:r>
                <a:rPr lang="ru-RU" sz="1800" spc="-1" dirty="0" err="1">
                  <a:latin typeface="Gill Sans MT"/>
                </a:rPr>
                <a:t>hours</a:t>
              </a:r>
              <a:r>
                <a:rPr lang="ru-RU" sz="1800" spc="-1" dirty="0">
                  <a:latin typeface="Gill Sans MT"/>
                </a:rPr>
                <a:t>) </a:t>
              </a:r>
              <a:r>
                <a:rPr lang="ru-RU" sz="1800" spc="-1" dirty="0" err="1">
                  <a:latin typeface="Gill Sans MT"/>
                </a:rPr>
                <a:t>by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Site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and</a:t>
              </a:r>
              <a:r>
                <a:rPr lang="ru-RU" sz="1800" spc="-1" dirty="0">
                  <a:latin typeface="Gill Sans MT"/>
                </a:rPr>
                <a:t> </a:t>
              </a:r>
              <a:r>
                <a:rPr lang="ru-RU" sz="1800" spc="-1" dirty="0" err="1">
                  <a:latin typeface="Gill Sans MT"/>
                </a:rPr>
                <a:t>Year</a:t>
              </a:r>
              <a:r>
                <a:rPr lang="ru-RU" sz="1800" spc="-1" dirty="0">
                  <a:latin typeface="Gill Sans MT"/>
                </a:rPr>
                <a:t> 2019  (LHC </a:t>
              </a:r>
              <a:r>
                <a:rPr lang="ru-RU" sz="1800" spc="-1" dirty="0" err="1">
                  <a:latin typeface="Gill Sans MT"/>
                </a:rPr>
                <a:t>VOs</a:t>
              </a:r>
              <a:r>
                <a:rPr lang="ru-RU" sz="1800" spc="-1" dirty="0">
                  <a:latin typeface="Gill Sans MT"/>
                </a:rPr>
                <a:t>) </a:t>
              </a:r>
              <a:endParaRPr lang="ru-RU" sz="1800" spc="-1" dirty="0"/>
            </a:p>
          </p:txBody>
        </p:sp>
      </p:grpSp>
      <p:sp>
        <p:nvSpPr>
          <p:cNvPr id="304" name="CustomShape 6"/>
          <p:cNvSpPr/>
          <p:nvPr/>
        </p:nvSpPr>
        <p:spPr>
          <a:xfrm>
            <a:off x="467544" y="911643"/>
            <a:ext cx="2646000" cy="4618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585" tIns="46793" rIns="93585" bIns="46793">
            <a:spAutoFit/>
          </a:bodyPr>
          <a:lstStyle/>
          <a:p>
            <a:pPr marL="297227" indent="-296852">
              <a:buClr>
                <a:srgbClr val="002060"/>
              </a:buClr>
              <a:buFont typeface="Wingdings" charset="2"/>
              <a:buChar char=""/>
            </a:pPr>
            <a:r>
              <a:rPr lang="ru-RU" sz="1400" b="1" spc="-1" dirty="0"/>
              <a:t>Tier1 </a:t>
            </a:r>
            <a:r>
              <a:rPr lang="ru-RU" sz="1400" b="1" spc="-1" dirty="0" err="1"/>
              <a:t>for</a:t>
            </a:r>
            <a:r>
              <a:rPr lang="ru-RU" sz="1400" b="1" spc="-1" dirty="0"/>
              <a:t> </a:t>
            </a:r>
            <a:r>
              <a:rPr lang="ru-RU" sz="1400" b="1" spc="-1" dirty="0" err="1"/>
              <a:t>CMS</a:t>
            </a:r>
            <a:r>
              <a:rPr lang="ru-RU" sz="1400" b="1" spc="-1" dirty="0"/>
              <a:t>: </a:t>
            </a:r>
            <a:r>
              <a:rPr lang="ru-RU" sz="1400" i="1" spc="-1" dirty="0" err="1"/>
              <a:t>permanent</a:t>
            </a:r>
            <a:r>
              <a:rPr lang="ru-RU" sz="1400" i="1" spc="-1" dirty="0"/>
              <a:t> </a:t>
            </a:r>
            <a:r>
              <a:rPr lang="ru-RU" sz="1400" i="1" spc="-1" dirty="0" err="1"/>
              <a:t>storage</a:t>
            </a:r>
            <a:r>
              <a:rPr lang="ru-RU" sz="1400" i="1" spc="-1" dirty="0"/>
              <a:t>, </a:t>
            </a:r>
            <a:r>
              <a:rPr lang="ru-RU" sz="1400" i="1" spc="-1" dirty="0" err="1"/>
              <a:t>re-processing</a:t>
            </a:r>
            <a:r>
              <a:rPr lang="ru-RU" sz="1400" i="1" spc="-1" dirty="0"/>
              <a:t>, </a:t>
            </a:r>
            <a:r>
              <a:rPr lang="ru-RU" sz="1400" i="1" spc="-1" dirty="0" err="1"/>
              <a:t>analysis</a:t>
            </a:r>
            <a:endParaRPr lang="ru-RU" sz="1400" spc="-1" dirty="0"/>
          </a:p>
          <a:p>
            <a:pPr marL="297227" indent="-296852">
              <a:buClr>
                <a:srgbClr val="C00000"/>
              </a:buClr>
              <a:buFont typeface="Wingdings" charset="2"/>
              <a:buChar char=""/>
            </a:pPr>
            <a:r>
              <a:rPr lang="en-US" sz="1400" b="1" spc="-1" dirty="0" smtClean="0">
                <a:solidFill>
                  <a:srgbClr val="FFFF00"/>
                </a:solidFill>
              </a:rPr>
              <a:t>WLCG </a:t>
            </a:r>
            <a:r>
              <a:rPr lang="ru-RU" sz="1400" b="1" spc="-1" dirty="0" smtClean="0">
                <a:solidFill>
                  <a:srgbClr val="FFFF00"/>
                </a:solidFill>
              </a:rPr>
              <a:t>Tier1 </a:t>
            </a:r>
            <a:r>
              <a:rPr lang="ru-RU" sz="1400" b="1" spc="-1" dirty="0" err="1">
                <a:solidFill>
                  <a:srgbClr val="FFFF00"/>
                </a:solidFill>
              </a:rPr>
              <a:t>for</a:t>
            </a:r>
            <a:r>
              <a:rPr lang="ru-RU" sz="1400" b="1" spc="-1" dirty="0">
                <a:solidFill>
                  <a:srgbClr val="FFFF00"/>
                </a:solidFill>
              </a:rPr>
              <a:t> </a:t>
            </a:r>
            <a:r>
              <a:rPr lang="ru-RU" sz="1400" b="1" spc="-1" dirty="0" err="1">
                <a:solidFill>
                  <a:srgbClr val="FFFF00"/>
                </a:solidFill>
              </a:rPr>
              <a:t>CMS</a:t>
            </a:r>
            <a:r>
              <a:rPr lang="ru-RU" sz="1400" b="1" spc="-1" dirty="0">
                <a:solidFill>
                  <a:srgbClr val="FFFF00"/>
                </a:solidFill>
              </a:rPr>
              <a:t> </a:t>
            </a:r>
            <a:r>
              <a:rPr lang="en-US" sz="1400" b="1" spc="-1" dirty="0" smtClean="0">
                <a:solidFill>
                  <a:srgbClr val="FFFF00"/>
                </a:solidFill>
              </a:rPr>
              <a:t>in JINR </a:t>
            </a:r>
            <a:r>
              <a:rPr lang="ru-RU" sz="1400" b="1" spc="-1" dirty="0" err="1" smtClean="0">
                <a:solidFill>
                  <a:srgbClr val="FFFF00"/>
                </a:solidFill>
              </a:rPr>
              <a:t>site</a:t>
            </a:r>
            <a:r>
              <a:rPr lang="ru-RU" sz="1400" b="1" spc="-1" dirty="0" smtClean="0">
                <a:solidFill>
                  <a:srgbClr val="FFFF00"/>
                </a:solidFill>
              </a:rPr>
              <a:t> </a:t>
            </a:r>
            <a:r>
              <a:rPr lang="ru-RU" sz="1400" b="1" spc="-1" dirty="0" err="1">
                <a:solidFill>
                  <a:srgbClr val="FFFF00"/>
                </a:solidFill>
              </a:rPr>
              <a:t>is</a:t>
            </a:r>
            <a:r>
              <a:rPr lang="ru-RU" sz="1400" b="1" spc="-1" dirty="0">
                <a:solidFill>
                  <a:srgbClr val="FFFF00"/>
                </a:solidFill>
              </a:rPr>
              <a:t> </a:t>
            </a:r>
            <a:r>
              <a:rPr lang="ru-RU" sz="1400" b="1" spc="-1" dirty="0" err="1">
                <a:solidFill>
                  <a:srgbClr val="FFFF00"/>
                </a:solidFill>
              </a:rPr>
              <a:t>ranked</a:t>
            </a:r>
            <a:r>
              <a:rPr lang="ru-RU" sz="1400" b="1" spc="-1" dirty="0">
                <a:solidFill>
                  <a:srgbClr val="FFFF00"/>
                </a:solidFill>
              </a:rPr>
              <a:t> </a:t>
            </a:r>
            <a:r>
              <a:rPr lang="ru-RU" sz="1400" b="1" spc="-1" dirty="0" err="1">
                <a:solidFill>
                  <a:srgbClr val="FFFF00"/>
                </a:solidFill>
              </a:rPr>
              <a:t>second</a:t>
            </a:r>
            <a:r>
              <a:rPr lang="ru-RU" sz="1400" b="1" spc="-1" dirty="0">
                <a:solidFill>
                  <a:srgbClr val="FFFF00"/>
                </a:solidFill>
              </a:rPr>
              <a:t> </a:t>
            </a:r>
            <a:r>
              <a:rPr lang="ru-RU" sz="1400" b="1" spc="-1" dirty="0" err="1">
                <a:solidFill>
                  <a:srgbClr val="FFFF00"/>
                </a:solidFill>
              </a:rPr>
              <a:t>among</a:t>
            </a:r>
            <a:r>
              <a:rPr lang="ru-RU" sz="1400" b="1" spc="-1" dirty="0">
                <a:solidFill>
                  <a:srgbClr val="FFFF00"/>
                </a:solidFill>
              </a:rPr>
              <a:t> </a:t>
            </a:r>
            <a:r>
              <a:rPr lang="ru-RU" sz="1400" b="1" spc="-1" dirty="0" err="1">
                <a:solidFill>
                  <a:srgbClr val="FFFF00"/>
                </a:solidFill>
              </a:rPr>
              <a:t>world</a:t>
            </a:r>
            <a:r>
              <a:rPr lang="ru-RU" sz="1400" b="1" spc="-1" dirty="0">
                <a:solidFill>
                  <a:srgbClr val="FFFF00"/>
                </a:solidFill>
              </a:rPr>
              <a:t> Tier1 </a:t>
            </a:r>
            <a:r>
              <a:rPr lang="ru-RU" sz="1400" b="1" spc="-1" dirty="0" err="1">
                <a:solidFill>
                  <a:srgbClr val="FFFF00"/>
                </a:solidFill>
              </a:rPr>
              <a:t>for</a:t>
            </a:r>
            <a:r>
              <a:rPr lang="ru-RU" sz="1400" b="1" spc="-1" dirty="0">
                <a:solidFill>
                  <a:srgbClr val="FFFF00"/>
                </a:solidFill>
              </a:rPr>
              <a:t> </a:t>
            </a:r>
            <a:r>
              <a:rPr lang="ru-RU" sz="1400" b="1" spc="-1" dirty="0" err="1">
                <a:solidFill>
                  <a:srgbClr val="FFFF00"/>
                </a:solidFill>
              </a:rPr>
              <a:t>CMS</a:t>
            </a:r>
            <a:r>
              <a:rPr lang="ru-RU" sz="1400" b="1" spc="-1" dirty="0">
                <a:solidFill>
                  <a:srgbClr val="FFFF00"/>
                </a:solidFill>
              </a:rPr>
              <a:t>.</a:t>
            </a:r>
            <a:endParaRPr lang="ru-RU" sz="1400" spc="-1" dirty="0">
              <a:solidFill>
                <a:srgbClr val="FFFF00"/>
              </a:solidFill>
            </a:endParaRPr>
          </a:p>
          <a:p>
            <a:endParaRPr lang="ru-RU" sz="1400" spc="-1" dirty="0">
              <a:solidFill>
                <a:prstClr val="black"/>
              </a:solidFill>
            </a:endParaRPr>
          </a:p>
          <a:p>
            <a:pPr marL="297227" indent="-296852">
              <a:buClr>
                <a:srgbClr val="002060"/>
              </a:buClr>
              <a:buFont typeface="Wingdings" charset="2"/>
              <a:buChar char=""/>
            </a:pPr>
            <a:r>
              <a:rPr lang="ru-RU" sz="1400" b="1" spc="-1" dirty="0"/>
              <a:t>Tier2</a:t>
            </a:r>
            <a:r>
              <a:rPr lang="ru-RU" sz="1400" spc="-1" dirty="0"/>
              <a:t> </a:t>
            </a:r>
            <a:r>
              <a:rPr lang="ru-RU" sz="1400" b="1" spc="-1" dirty="0" err="1"/>
              <a:t>for</a:t>
            </a:r>
            <a:r>
              <a:rPr lang="ru-RU" sz="1400" b="1" spc="-1" dirty="0"/>
              <a:t> </a:t>
            </a:r>
            <a:r>
              <a:rPr lang="ru-RU" sz="1400" b="1" spc="-1" dirty="0" err="1"/>
              <a:t>all</a:t>
            </a:r>
            <a:r>
              <a:rPr lang="ru-RU" sz="1400" b="1" spc="-1" dirty="0"/>
              <a:t> </a:t>
            </a:r>
            <a:r>
              <a:rPr lang="ru-RU" sz="1400" b="1" spc="-1" dirty="0" err="1"/>
              <a:t>four</a:t>
            </a:r>
            <a:r>
              <a:rPr lang="ru-RU" sz="1400" b="1" spc="-1" dirty="0"/>
              <a:t> </a:t>
            </a:r>
            <a:r>
              <a:rPr lang="ru-RU" sz="1400" b="1" spc="-1" dirty="0" err="1"/>
              <a:t>experiments</a:t>
            </a:r>
            <a:r>
              <a:rPr lang="ru-RU" sz="1400" b="1" spc="-1" dirty="0"/>
              <a:t> </a:t>
            </a:r>
            <a:r>
              <a:rPr lang="ru-RU" sz="1400" b="1" spc="-1" dirty="0" err="1"/>
              <a:t>at</a:t>
            </a:r>
            <a:r>
              <a:rPr lang="ru-RU" sz="1400" b="1" spc="-1" dirty="0"/>
              <a:t> LHC (</a:t>
            </a:r>
            <a:r>
              <a:rPr lang="ru-RU" sz="1400" b="1" spc="-1" dirty="0" err="1"/>
              <a:t>Alice</a:t>
            </a:r>
            <a:r>
              <a:rPr lang="ru-RU" sz="1400" b="1" spc="-1" dirty="0"/>
              <a:t>, </a:t>
            </a:r>
            <a:r>
              <a:rPr lang="ru-RU" sz="1400" b="1" spc="-1" dirty="0" err="1"/>
              <a:t>ATLAS</a:t>
            </a:r>
            <a:r>
              <a:rPr lang="ru-RU" sz="1400" b="1" spc="-1" dirty="0"/>
              <a:t>, </a:t>
            </a:r>
            <a:r>
              <a:rPr lang="ru-RU" sz="1400" b="1" spc="-1" dirty="0" err="1"/>
              <a:t>CMS</a:t>
            </a:r>
            <a:r>
              <a:rPr lang="ru-RU" sz="1400" b="1" spc="-1" dirty="0"/>
              <a:t>, LHCb) </a:t>
            </a:r>
            <a:r>
              <a:rPr lang="ru-RU" sz="1400" b="1" spc="-1" dirty="0" err="1"/>
              <a:t>and</a:t>
            </a:r>
            <a:r>
              <a:rPr lang="ru-RU" sz="1400" b="1" spc="-1" dirty="0"/>
              <a:t>  </a:t>
            </a:r>
            <a:r>
              <a:rPr lang="ru-RU" sz="1400" b="1" spc="-1" dirty="0" err="1"/>
              <a:t>other</a:t>
            </a:r>
            <a:r>
              <a:rPr lang="ru-RU" sz="1400" b="1" spc="-1" dirty="0"/>
              <a:t> </a:t>
            </a:r>
            <a:r>
              <a:rPr lang="ru-RU" sz="1400" b="1" spc="-1" dirty="0" err="1"/>
              <a:t>virtual</a:t>
            </a:r>
            <a:r>
              <a:rPr lang="ru-RU" sz="1400" b="1" spc="-1" dirty="0"/>
              <a:t> </a:t>
            </a:r>
            <a:r>
              <a:rPr lang="ru-RU" sz="1400" b="1" spc="-1" dirty="0" err="1"/>
              <a:t>organizations</a:t>
            </a:r>
            <a:r>
              <a:rPr lang="ru-RU" sz="1400" b="1" spc="-1" dirty="0"/>
              <a:t> </a:t>
            </a:r>
            <a:r>
              <a:rPr lang="ru-RU" sz="1400" b="1" spc="-1" dirty="0" err="1"/>
              <a:t>BES</a:t>
            </a:r>
            <a:r>
              <a:rPr lang="ru-RU" sz="1400" b="1" spc="-1" dirty="0"/>
              <a:t>, </a:t>
            </a:r>
            <a:r>
              <a:rPr lang="ru-RU" sz="1400" b="1" spc="-1" dirty="0" err="1"/>
              <a:t>BIOMED</a:t>
            </a:r>
            <a:r>
              <a:rPr lang="ru-RU" sz="1400" b="1" spc="-1" dirty="0"/>
              <a:t>, </a:t>
            </a:r>
            <a:r>
              <a:rPr lang="ru-RU" sz="1400" b="1" spc="-1" dirty="0" err="1"/>
              <a:t>СOMPASS</a:t>
            </a:r>
            <a:r>
              <a:rPr lang="ru-RU" sz="1400" b="1" spc="-1" dirty="0"/>
              <a:t>, MPD, </a:t>
            </a:r>
            <a:r>
              <a:rPr lang="ru-RU" sz="1400" b="1" spc="-1" dirty="0" err="1"/>
              <a:t>NOvA</a:t>
            </a:r>
            <a:r>
              <a:rPr lang="ru-RU" sz="1400" b="1" spc="-1" dirty="0"/>
              <a:t>, </a:t>
            </a:r>
            <a:r>
              <a:rPr lang="ru-RU" sz="1400" b="1" spc="-1" dirty="0" err="1"/>
              <a:t>STAR</a:t>
            </a:r>
            <a:r>
              <a:rPr lang="ru-RU" sz="1400" b="1" spc="-1" dirty="0"/>
              <a:t>, </a:t>
            </a:r>
            <a:r>
              <a:rPr lang="ru-RU" sz="1400" b="1" spc="-1" dirty="0" err="1"/>
              <a:t>ILC</a:t>
            </a:r>
            <a:r>
              <a:rPr lang="ru-RU" sz="1400" b="1" spc="-1" dirty="0"/>
              <a:t>: </a:t>
            </a:r>
            <a:r>
              <a:rPr lang="ru-RU" sz="1400" i="1" spc="-1" dirty="0" err="1"/>
              <a:t>simulation</a:t>
            </a:r>
            <a:r>
              <a:rPr lang="ru-RU" sz="1400" i="1" spc="-1" dirty="0"/>
              <a:t>, </a:t>
            </a:r>
            <a:r>
              <a:rPr lang="ru-RU" sz="1400" i="1" spc="-1" dirty="0" err="1"/>
              <a:t>processing</a:t>
            </a:r>
            <a:r>
              <a:rPr lang="ru-RU" sz="1400" i="1" spc="-1" dirty="0"/>
              <a:t>, </a:t>
            </a:r>
            <a:r>
              <a:rPr lang="ru-RU" sz="1400" i="1" spc="-1" dirty="0" err="1"/>
              <a:t>end-user</a:t>
            </a:r>
            <a:r>
              <a:rPr lang="ru-RU" sz="1400" i="1" spc="-1" dirty="0"/>
              <a:t> </a:t>
            </a:r>
            <a:r>
              <a:rPr lang="ru-RU" sz="1400" i="1" spc="-1" dirty="0" err="1"/>
              <a:t>analysis</a:t>
            </a:r>
            <a:endParaRPr lang="ru-RU" sz="1400" spc="-1" dirty="0"/>
          </a:p>
          <a:p>
            <a:pPr marL="297227" indent="-296852">
              <a:buClr>
                <a:srgbClr val="C00000"/>
              </a:buClr>
              <a:buFont typeface="Wingdings" charset="2"/>
              <a:buChar char=""/>
            </a:pPr>
            <a:r>
              <a:rPr lang="en-US" sz="1400" b="1" spc="-1" dirty="0">
                <a:solidFill>
                  <a:srgbClr val="FFFF00"/>
                </a:solidFill>
              </a:rPr>
              <a:t>WLCG Tier2 site in JINR is the most productive in the Russian Data-Intensive Grid (RDIG)</a:t>
            </a:r>
            <a:endParaRPr lang="ru-RU" sz="1400" spc="-1" dirty="0">
              <a:solidFill>
                <a:srgbClr val="FFFF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2812870">
            <a:off x="2395979" y="2543915"/>
            <a:ext cx="1536183" cy="4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 rot="4001800">
            <a:off x="4628711" y="1612226"/>
            <a:ext cx="360040" cy="49108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5" y="1152661"/>
            <a:ext cx="6750750" cy="399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186" y="344721"/>
            <a:ext cx="81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Sum CPU Work (HS06 hours) by RDIG Sites from Sep.2017 to Sep. 2019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1377321"/>
              </p:ext>
            </p:extLst>
          </p:nvPr>
        </p:nvGraphicFramePr>
        <p:xfrm>
          <a:off x="697190" y="955980"/>
          <a:ext cx="8064896" cy="451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1186" y="157200"/>
            <a:ext cx="81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Sum CPU Work (HS06 hours) by RDIG Sites from Sep.2017 to Sep. 2019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560219"/>
            <a:ext cx="388843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Buffer and </a:t>
            </a:r>
            <a:r>
              <a:rPr lang="en-US" b="1" dirty="0" smtClean="0">
                <a:solidFill>
                  <a:srgbClr val="FFFF00"/>
                </a:solidFill>
              </a:rPr>
              <a:t>TAPE usage: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157 </a:t>
            </a:r>
            <a:r>
              <a:rPr lang="en-US" b="1" dirty="0"/>
              <a:t>sites worldwide </a:t>
            </a:r>
            <a:r>
              <a:rPr lang="en-US" b="1" dirty="0" smtClean="0"/>
              <a:t>transfer </a:t>
            </a:r>
            <a:r>
              <a:rPr lang="en-US" b="1" dirty="0"/>
              <a:t>data </a:t>
            </a:r>
            <a:r>
              <a:rPr lang="en-US" b="1" dirty="0" smtClean="0"/>
              <a:t>FROM us;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140 sites </a:t>
            </a:r>
            <a:r>
              <a:rPr lang="en-US" b="1" dirty="0" smtClean="0"/>
              <a:t>transfer data TO us;</a:t>
            </a:r>
            <a:endParaRPr lang="en-US" b="1" dirty="0"/>
          </a:p>
          <a:p>
            <a:r>
              <a:rPr lang="en-US" b="1" dirty="0"/>
              <a:t>Leaders are CERN, KIT(Germany), RAL (UK</a:t>
            </a:r>
            <a:r>
              <a:rPr lang="en-US" b="1" dirty="0" smtClean="0"/>
              <a:t>).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Storage Element </a:t>
            </a:r>
            <a:r>
              <a:rPr lang="en-US" b="1" dirty="0">
                <a:solidFill>
                  <a:srgbClr val="FFFF00"/>
                </a:solidFill>
              </a:rPr>
              <a:t>Disk </a:t>
            </a:r>
            <a:r>
              <a:rPr lang="en-US" b="1" dirty="0" smtClean="0">
                <a:solidFill>
                  <a:srgbClr val="FFFF00"/>
                </a:solidFill>
              </a:rPr>
              <a:t>only usage:</a:t>
            </a: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316 sites</a:t>
            </a:r>
            <a:r>
              <a:rPr lang="ru-RU" b="1" dirty="0"/>
              <a:t> </a:t>
            </a:r>
            <a:r>
              <a:rPr lang="en-US" b="1" dirty="0"/>
              <a:t>worldwide transfer data FROM us;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150 sites transfer data TO </a:t>
            </a:r>
            <a:r>
              <a:rPr lang="en-US" b="1" dirty="0" smtClean="0"/>
              <a:t>us.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15135"/>
          <a:stretch/>
        </p:blipFill>
        <p:spPr bwMode="auto">
          <a:xfrm>
            <a:off x="4024198" y="307483"/>
            <a:ext cx="5021010" cy="24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9"/>
          <a:stretch/>
        </p:blipFill>
        <p:spPr bwMode="auto">
          <a:xfrm>
            <a:off x="4024198" y="2771733"/>
            <a:ext cx="5021010" cy="28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2570" y="318005"/>
            <a:ext cx="4724266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 2019 loaded  was </a:t>
            </a:r>
            <a:r>
              <a:rPr lang="en-US" sz="1200" b="1" dirty="0" smtClean="0">
                <a:solidFill>
                  <a:schemeClr val="bg1"/>
                </a:solidFill>
              </a:rPr>
              <a:t>16.8 </a:t>
            </a:r>
            <a:r>
              <a:rPr lang="en-US" sz="1200" b="1" dirty="0">
                <a:solidFill>
                  <a:schemeClr val="bg1"/>
                </a:solidFill>
              </a:rPr>
              <a:t>PB  to Т1 </a:t>
            </a:r>
            <a:r>
              <a:rPr lang="en-US" sz="1200" b="1" dirty="0" smtClean="0">
                <a:solidFill>
                  <a:schemeClr val="bg1"/>
                </a:solidFill>
              </a:rPr>
              <a:t>Disk, 0.969 </a:t>
            </a:r>
            <a:r>
              <a:rPr lang="en-US" sz="1200" b="1" dirty="0">
                <a:solidFill>
                  <a:schemeClr val="bg1"/>
                </a:solidFill>
              </a:rPr>
              <a:t>PB to T1 </a:t>
            </a:r>
            <a:r>
              <a:rPr lang="en-US" sz="1200" b="1" dirty="0" smtClean="0">
                <a:solidFill>
                  <a:schemeClr val="bg1"/>
                </a:solidFill>
              </a:rPr>
              <a:t>Tape</a:t>
            </a:r>
            <a:endParaRPr lang="en-US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24198" y="2662746"/>
            <a:ext cx="502101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 2019 </a:t>
            </a:r>
            <a:r>
              <a:rPr lang="en-US" sz="1200" b="1" dirty="0" smtClean="0">
                <a:solidFill>
                  <a:schemeClr val="bg1"/>
                </a:solidFill>
              </a:rPr>
              <a:t>36.4PB </a:t>
            </a:r>
            <a:r>
              <a:rPr lang="en-US" sz="1200" b="1" dirty="0">
                <a:solidFill>
                  <a:schemeClr val="bg1"/>
                </a:solidFill>
              </a:rPr>
              <a:t>was downloaded from T1 </a:t>
            </a:r>
            <a:r>
              <a:rPr lang="en-US" sz="1200" b="1" dirty="0" smtClean="0">
                <a:solidFill>
                  <a:schemeClr val="bg1"/>
                </a:solidFill>
              </a:rPr>
              <a:t>Disk,  3.5PB </a:t>
            </a:r>
            <a:r>
              <a:rPr lang="en-US" sz="1200" b="1" dirty="0">
                <a:solidFill>
                  <a:schemeClr val="bg1"/>
                </a:solidFill>
              </a:rPr>
              <a:t>from T1 Tape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54B74F4-5E76-4967-948E-CB44C80D50AD}"/>
              </a:ext>
            </a:extLst>
          </p:cNvPr>
          <p:cNvSpPr txBox="1">
            <a:spLocks/>
          </p:cNvSpPr>
          <p:nvPr/>
        </p:nvSpPr>
        <p:spPr>
          <a:xfrm>
            <a:off x="107504" y="297644"/>
            <a:ext cx="3816424" cy="1243443"/>
          </a:xfrm>
          <a:prstGeom prst="rect">
            <a:avLst/>
          </a:prstGeom>
        </p:spPr>
        <p:txBody>
          <a:bodyPr vert="horz" lIns="95082" tIns="47541" rIns="95082" bIns="47541" rtlCol="0" anchor="ctr">
            <a:normAutofit fontScale="60000" lnSpcReduction="20000"/>
          </a:bodyPr>
          <a:lstStyle>
            <a:lvl1pPr algn="ctr" defTabSz="950826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dirty="0" smtClean="0">
                <a:latin typeface="Arial Black" panose="020B0A04020102020204" pitchFamily="34" charset="0"/>
                <a:ea typeface="+mn-ea"/>
                <a:cs typeface="+mn-cs"/>
              </a:rPr>
              <a:t>JINR Tier1 CMS data exchange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8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1114</Words>
  <Application>Microsoft Office PowerPoint</Application>
  <PresentationFormat>Экран (16:10)</PresentationFormat>
  <Paragraphs>149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Arial Narrow</vt:lpstr>
      <vt:lpstr>Book Antiqua</vt:lpstr>
      <vt:lpstr>Calibri</vt:lpstr>
      <vt:lpstr>Corbel</vt:lpstr>
      <vt:lpstr>Gill Sans MT</vt:lpstr>
      <vt:lpstr>Times New Roman</vt:lpstr>
      <vt:lpstr>Wingdings</vt:lpstr>
      <vt:lpstr>2_Тема Office</vt:lpstr>
      <vt:lpstr>3_Тема Office</vt:lpstr>
      <vt:lpstr>GRID @ JINR</vt:lpstr>
      <vt:lpstr>Презентация PowerPoint</vt:lpstr>
      <vt:lpstr>Презентация PowerPoint</vt:lpstr>
      <vt:lpstr>NETWORK INFRASTRUCTURE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COMPASS ProdSys</vt:lpstr>
      <vt:lpstr>Презентация PowerPoint</vt:lpstr>
      <vt:lpstr>Development of resources  of Tier1 CMS  and Tier2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pikk</cp:lastModifiedBy>
  <cp:revision>35</cp:revision>
  <dcterms:created xsi:type="dcterms:W3CDTF">2019-09-17T09:45:53Z</dcterms:created>
  <dcterms:modified xsi:type="dcterms:W3CDTF">2019-09-30T15:40:16Z</dcterms:modified>
</cp:coreProperties>
</file>