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2"/>
    <p:sldMasterId id="2147483771" r:id="rId3"/>
    <p:sldMasterId id="2147483784" r:id="rId4"/>
    <p:sldMasterId id="2147483820" r:id="rId5"/>
    <p:sldMasterId id="2147483834" r:id="rId6"/>
  </p:sldMasterIdLst>
  <p:notesMasterIdLst>
    <p:notesMasterId r:id="rId31"/>
  </p:notesMasterIdLst>
  <p:sldIdLst>
    <p:sldId id="447" r:id="rId7"/>
    <p:sldId id="509" r:id="rId8"/>
    <p:sldId id="510" r:id="rId9"/>
    <p:sldId id="512" r:id="rId10"/>
    <p:sldId id="513" r:id="rId11"/>
    <p:sldId id="511" r:id="rId12"/>
    <p:sldId id="367" r:id="rId13"/>
    <p:sldId id="452" r:id="rId14"/>
    <p:sldId id="451" r:id="rId15"/>
    <p:sldId id="381" r:id="rId16"/>
    <p:sldId id="514" r:id="rId17"/>
    <p:sldId id="378" r:id="rId18"/>
    <p:sldId id="266" r:id="rId19"/>
    <p:sldId id="500" r:id="rId20"/>
    <p:sldId id="501" r:id="rId21"/>
    <p:sldId id="385" r:id="rId22"/>
    <p:sldId id="515" r:id="rId23"/>
    <p:sldId id="383" r:id="rId24"/>
    <p:sldId id="506" r:id="rId25"/>
    <p:sldId id="508" r:id="rId26"/>
    <p:sldId id="497" r:id="rId27"/>
    <p:sldId id="285" r:id="rId28"/>
    <p:sldId id="276" r:id="rId29"/>
    <p:sldId id="44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826276"/>
    <a:srgbClr val="003366"/>
    <a:srgbClr val="0043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Средний стиль 3 - акцент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Средний стиль 3 - акцент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6241" autoAdjust="0"/>
  </p:normalViewPr>
  <p:slideViewPr>
    <p:cSldViewPr>
      <p:cViewPr varScale="1">
        <p:scale>
          <a:sx n="66" d="100"/>
          <a:sy n="66" d="100"/>
        </p:scale>
        <p:origin x="16" y="35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54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2.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4.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3.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6CAF62-70D9-4A80-82E6-98181A45D84D}" type="doc">
      <dgm:prSet loTypeId="urn:microsoft.com/office/officeart/2005/8/layout/venn1" loCatId="relationship" qsTypeId="urn:microsoft.com/office/officeart/2005/8/quickstyle/simple1" qsCatId="simple" csTypeId="urn:microsoft.com/office/officeart/2005/8/colors/colorful3" csCatId="colorful" phldr="1"/>
      <dgm:spPr/>
      <dgm:t>
        <a:bodyPr/>
        <a:lstStyle/>
        <a:p>
          <a:endParaRPr lang="ru-RU"/>
        </a:p>
      </dgm:t>
    </dgm:pt>
    <dgm:pt modelId="{0DAD605E-689A-4F90-88C0-B353479D87F4}">
      <dgm:prSet custT="1"/>
      <dgm:spPr/>
      <dgm:t>
        <a:bodyPr/>
        <a:lstStyle/>
        <a:p>
          <a:r>
            <a:rPr lang="en-US" sz="1400" b="1" dirty="0"/>
            <a:t>Physics Generators </a:t>
          </a:r>
          <a:endParaRPr lang="ru-RU" sz="1400" dirty="0"/>
        </a:p>
      </dgm:t>
    </dgm:pt>
    <dgm:pt modelId="{55C14AE0-F53B-46AB-A477-101568FBD440}" type="parTrans" cxnId="{E6E55EC4-CB26-4282-83E1-D948F3711730}">
      <dgm:prSet/>
      <dgm:spPr/>
      <dgm:t>
        <a:bodyPr/>
        <a:lstStyle/>
        <a:p>
          <a:endParaRPr lang="ru-RU"/>
        </a:p>
      </dgm:t>
    </dgm:pt>
    <dgm:pt modelId="{1A941A12-D552-48DF-A39F-97A12D06820C}" type="sibTrans" cxnId="{E6E55EC4-CB26-4282-83E1-D948F3711730}">
      <dgm:prSet/>
      <dgm:spPr/>
      <dgm:t>
        <a:bodyPr/>
        <a:lstStyle/>
        <a:p>
          <a:endParaRPr lang="ru-RU"/>
        </a:p>
      </dgm:t>
    </dgm:pt>
    <dgm:pt modelId="{2517421E-7A37-4DAE-B978-FDAC4A59C13C}">
      <dgm:prSet custT="1"/>
      <dgm:spPr/>
      <dgm:t>
        <a:bodyPr/>
        <a:lstStyle/>
        <a:p>
          <a:r>
            <a:rPr lang="en-US" sz="1400" b="1" dirty="0"/>
            <a:t>Detector Simulation </a:t>
          </a:r>
          <a:endParaRPr lang="ru-RU" sz="1400" dirty="0"/>
        </a:p>
      </dgm:t>
    </dgm:pt>
    <dgm:pt modelId="{052B45A6-EE69-4914-8604-B4D72B264167}" type="parTrans" cxnId="{5A562C63-AF0C-4600-AB4C-598BD415C493}">
      <dgm:prSet/>
      <dgm:spPr/>
      <dgm:t>
        <a:bodyPr/>
        <a:lstStyle/>
        <a:p>
          <a:endParaRPr lang="ru-RU"/>
        </a:p>
      </dgm:t>
    </dgm:pt>
    <dgm:pt modelId="{B15A5B58-F4C8-425C-BFC6-CE61C5EC6AF1}" type="sibTrans" cxnId="{5A562C63-AF0C-4600-AB4C-598BD415C493}">
      <dgm:prSet/>
      <dgm:spPr/>
      <dgm:t>
        <a:bodyPr/>
        <a:lstStyle/>
        <a:p>
          <a:endParaRPr lang="ru-RU"/>
        </a:p>
      </dgm:t>
    </dgm:pt>
    <dgm:pt modelId="{F46C83E1-D4AF-442C-B6C6-E289D33D01C7}">
      <dgm:prSet custT="1"/>
      <dgm:spPr/>
      <dgm:t>
        <a:bodyPr/>
        <a:lstStyle/>
        <a:p>
          <a:r>
            <a:rPr lang="en-US" sz="1400" b="1" dirty="0"/>
            <a:t>Software Trigger and Event Reconstruction</a:t>
          </a:r>
          <a:endParaRPr lang="ru-RU" sz="1400" dirty="0"/>
        </a:p>
      </dgm:t>
    </dgm:pt>
    <dgm:pt modelId="{9ABA1B52-36F4-4887-84B2-DD79359860B3}" type="parTrans" cxnId="{AC139A2B-DF43-4FD8-B8CC-C15876FD6510}">
      <dgm:prSet/>
      <dgm:spPr/>
      <dgm:t>
        <a:bodyPr/>
        <a:lstStyle/>
        <a:p>
          <a:endParaRPr lang="ru-RU"/>
        </a:p>
      </dgm:t>
    </dgm:pt>
    <dgm:pt modelId="{A7DFB5EF-8DCC-41D9-9D1C-31E2061A2104}" type="sibTrans" cxnId="{AC139A2B-DF43-4FD8-B8CC-C15876FD6510}">
      <dgm:prSet/>
      <dgm:spPr/>
      <dgm:t>
        <a:bodyPr/>
        <a:lstStyle/>
        <a:p>
          <a:endParaRPr lang="ru-RU"/>
        </a:p>
      </dgm:t>
    </dgm:pt>
    <dgm:pt modelId="{123075D9-07CA-410A-A6A2-EC4B444E9534}">
      <dgm:prSet custT="1"/>
      <dgm:spPr/>
      <dgm:t>
        <a:bodyPr/>
        <a:lstStyle/>
        <a:p>
          <a:r>
            <a:rPr lang="en-US" sz="1400" b="1" dirty="0"/>
            <a:t>Machine Learning </a:t>
          </a:r>
          <a:endParaRPr lang="ru-RU" sz="1400" dirty="0"/>
        </a:p>
      </dgm:t>
    </dgm:pt>
    <dgm:pt modelId="{D6641EB6-108C-404C-9AA2-C5919B04EBDA}" type="parTrans" cxnId="{A8021143-A44C-4E96-AF41-517811D0A12D}">
      <dgm:prSet/>
      <dgm:spPr/>
      <dgm:t>
        <a:bodyPr/>
        <a:lstStyle/>
        <a:p>
          <a:endParaRPr lang="ru-RU"/>
        </a:p>
      </dgm:t>
    </dgm:pt>
    <dgm:pt modelId="{2861D2EF-058B-4708-939D-F74DD61855DE}" type="sibTrans" cxnId="{A8021143-A44C-4E96-AF41-517811D0A12D}">
      <dgm:prSet/>
      <dgm:spPr/>
      <dgm:t>
        <a:bodyPr/>
        <a:lstStyle/>
        <a:p>
          <a:endParaRPr lang="ru-RU"/>
        </a:p>
      </dgm:t>
    </dgm:pt>
    <dgm:pt modelId="{30CE801B-DF73-4BD2-8D1C-4B8E9BD7D0B8}">
      <dgm:prSet custT="1"/>
      <dgm:spPr/>
      <dgm:t>
        <a:bodyPr/>
        <a:lstStyle/>
        <a:p>
          <a:r>
            <a:rPr lang="en-US" sz="1400" b="1" dirty="0"/>
            <a:t>Facilities and Distributed Computing</a:t>
          </a:r>
          <a:endParaRPr lang="ru-RU" sz="1400" dirty="0"/>
        </a:p>
      </dgm:t>
    </dgm:pt>
    <dgm:pt modelId="{5B28AEC5-FC2F-4E1E-8F2B-2C692CE549BC}" type="parTrans" cxnId="{3E8ACA72-D09A-4F62-BE2A-0E444BD92EA7}">
      <dgm:prSet/>
      <dgm:spPr/>
      <dgm:t>
        <a:bodyPr/>
        <a:lstStyle/>
        <a:p>
          <a:endParaRPr lang="ru-RU"/>
        </a:p>
      </dgm:t>
    </dgm:pt>
    <dgm:pt modelId="{41E04F75-C8DD-460D-8C0D-00C7CBAAE0E8}" type="sibTrans" cxnId="{3E8ACA72-D09A-4F62-BE2A-0E444BD92EA7}">
      <dgm:prSet/>
      <dgm:spPr/>
      <dgm:t>
        <a:bodyPr/>
        <a:lstStyle/>
        <a:p>
          <a:endParaRPr lang="ru-RU"/>
        </a:p>
      </dgm:t>
    </dgm:pt>
    <dgm:pt modelId="{27659E6D-6D0E-41CA-9721-C8715C691E83}">
      <dgm:prSet custT="1"/>
      <dgm:spPr/>
      <dgm:t>
        <a:bodyPr/>
        <a:lstStyle/>
        <a:p>
          <a:r>
            <a:rPr lang="en-US" sz="1400" b="1" dirty="0"/>
            <a:t>Security</a:t>
          </a:r>
          <a:endParaRPr lang="ru-RU" sz="1400" dirty="0"/>
        </a:p>
      </dgm:t>
    </dgm:pt>
    <dgm:pt modelId="{555085F7-DF72-4C6B-9B56-C6C2392AE23B}" type="parTrans" cxnId="{8F2CE507-A975-4AA0-A076-7AE5E009E298}">
      <dgm:prSet/>
      <dgm:spPr/>
      <dgm:t>
        <a:bodyPr/>
        <a:lstStyle/>
        <a:p>
          <a:endParaRPr lang="ru-RU"/>
        </a:p>
      </dgm:t>
    </dgm:pt>
    <dgm:pt modelId="{24AA2F5C-27DB-44F1-8BBB-20292E2B46C5}" type="sibTrans" cxnId="{8F2CE507-A975-4AA0-A076-7AE5E009E298}">
      <dgm:prSet/>
      <dgm:spPr/>
      <dgm:t>
        <a:bodyPr/>
        <a:lstStyle/>
        <a:p>
          <a:endParaRPr lang="ru-RU"/>
        </a:p>
      </dgm:t>
    </dgm:pt>
    <dgm:pt modelId="{D3055B9C-222B-4E96-8462-B36ECA0DD085}" type="pres">
      <dgm:prSet presAssocID="{AF6CAF62-70D9-4A80-82E6-98181A45D84D}" presName="compositeShape" presStyleCnt="0">
        <dgm:presLayoutVars>
          <dgm:chMax val="7"/>
          <dgm:dir/>
          <dgm:resizeHandles val="exact"/>
        </dgm:presLayoutVars>
      </dgm:prSet>
      <dgm:spPr/>
      <dgm:t>
        <a:bodyPr/>
        <a:lstStyle/>
        <a:p>
          <a:endParaRPr lang="ru-RU"/>
        </a:p>
      </dgm:t>
    </dgm:pt>
    <dgm:pt modelId="{4F55CDFD-8B7C-4944-92B7-BC93E0442E6E}" type="pres">
      <dgm:prSet presAssocID="{0DAD605E-689A-4F90-88C0-B353479D87F4}" presName="circ1" presStyleLbl="vennNode1" presStyleIdx="0" presStyleCnt="6"/>
      <dgm:spPr/>
    </dgm:pt>
    <dgm:pt modelId="{02F6A33C-2F90-489F-B0DF-C3343EC0383B}" type="pres">
      <dgm:prSet presAssocID="{0DAD605E-689A-4F90-88C0-B353479D87F4}" presName="circ1Tx" presStyleLbl="revTx" presStyleIdx="0" presStyleCnt="0" custScaleX="176251" custLinFactNeighborX="3622" custLinFactNeighborY="39485">
        <dgm:presLayoutVars>
          <dgm:chMax val="0"/>
          <dgm:chPref val="0"/>
          <dgm:bulletEnabled val="1"/>
        </dgm:presLayoutVars>
      </dgm:prSet>
      <dgm:spPr/>
      <dgm:t>
        <a:bodyPr/>
        <a:lstStyle/>
        <a:p>
          <a:endParaRPr lang="ru-RU"/>
        </a:p>
      </dgm:t>
    </dgm:pt>
    <dgm:pt modelId="{75DC361F-CC93-4CC1-9D91-5AEB0C09D9CA}" type="pres">
      <dgm:prSet presAssocID="{2517421E-7A37-4DAE-B978-FDAC4A59C13C}" presName="circ2" presStyleLbl="vennNode1" presStyleIdx="1" presStyleCnt="6"/>
      <dgm:spPr/>
    </dgm:pt>
    <dgm:pt modelId="{11DDBDBF-C3E4-4C52-9E12-58BDF37239F6}" type="pres">
      <dgm:prSet presAssocID="{2517421E-7A37-4DAE-B978-FDAC4A59C13C}" presName="circ2Tx" presStyleLbl="revTx" presStyleIdx="0" presStyleCnt="0" custLinFactNeighborX="-16945" custLinFactNeighborY="17683">
        <dgm:presLayoutVars>
          <dgm:chMax val="0"/>
          <dgm:chPref val="0"/>
          <dgm:bulletEnabled val="1"/>
        </dgm:presLayoutVars>
      </dgm:prSet>
      <dgm:spPr/>
      <dgm:t>
        <a:bodyPr/>
        <a:lstStyle/>
        <a:p>
          <a:endParaRPr lang="ru-RU"/>
        </a:p>
      </dgm:t>
    </dgm:pt>
    <dgm:pt modelId="{8020A310-CE66-4356-8931-B83AC6277033}" type="pres">
      <dgm:prSet presAssocID="{F46C83E1-D4AF-442C-B6C6-E289D33D01C7}" presName="circ3" presStyleLbl="vennNode1" presStyleIdx="2" presStyleCnt="6"/>
      <dgm:spPr/>
    </dgm:pt>
    <dgm:pt modelId="{EBAEB68A-F6BB-4C9D-BEC9-1D9898843A40}" type="pres">
      <dgm:prSet presAssocID="{F46C83E1-D4AF-442C-B6C6-E289D33D01C7}" presName="circ3Tx" presStyleLbl="revTx" presStyleIdx="0" presStyleCnt="0" custScaleX="110838" custLinFactNeighborX="-2494" custLinFactNeighborY="26014">
        <dgm:presLayoutVars>
          <dgm:chMax val="0"/>
          <dgm:chPref val="0"/>
          <dgm:bulletEnabled val="1"/>
        </dgm:presLayoutVars>
      </dgm:prSet>
      <dgm:spPr/>
      <dgm:t>
        <a:bodyPr/>
        <a:lstStyle/>
        <a:p>
          <a:endParaRPr lang="ru-RU"/>
        </a:p>
      </dgm:t>
    </dgm:pt>
    <dgm:pt modelId="{AD44D0A4-21EF-48C9-8C1B-80C1E4E10A44}" type="pres">
      <dgm:prSet presAssocID="{123075D9-07CA-410A-A6A2-EC4B444E9534}" presName="circ4" presStyleLbl="vennNode1" presStyleIdx="3" presStyleCnt="6"/>
      <dgm:spPr/>
    </dgm:pt>
    <dgm:pt modelId="{924D7CD0-5E53-4205-8570-27D2DEBCDC70}" type="pres">
      <dgm:prSet presAssocID="{123075D9-07CA-410A-A6A2-EC4B444E9534}" presName="circ4Tx" presStyleLbl="revTx" presStyleIdx="0" presStyleCnt="0" custLinFactNeighborX="-2303" custLinFactNeighborY="-27182">
        <dgm:presLayoutVars>
          <dgm:chMax val="0"/>
          <dgm:chPref val="0"/>
          <dgm:bulletEnabled val="1"/>
        </dgm:presLayoutVars>
      </dgm:prSet>
      <dgm:spPr/>
      <dgm:t>
        <a:bodyPr/>
        <a:lstStyle/>
        <a:p>
          <a:endParaRPr lang="ru-RU"/>
        </a:p>
      </dgm:t>
    </dgm:pt>
    <dgm:pt modelId="{0C3BD2F8-04C5-4D19-A13A-3D520403623E}" type="pres">
      <dgm:prSet presAssocID="{30CE801B-DF73-4BD2-8D1C-4B8E9BD7D0B8}" presName="circ5" presStyleLbl="vennNode1" presStyleIdx="4" presStyleCnt="6" custLinFactNeighborX="-2598" custLinFactNeighborY="4594"/>
      <dgm:spPr/>
    </dgm:pt>
    <dgm:pt modelId="{B42D26D8-7D39-46E5-96C9-8795F9DE2656}" type="pres">
      <dgm:prSet presAssocID="{30CE801B-DF73-4BD2-8D1C-4B8E9BD7D0B8}" presName="circ5Tx" presStyleLbl="revTx" presStyleIdx="0" presStyleCnt="0" custLinFactNeighborX="7380" custLinFactNeighborY="-13889">
        <dgm:presLayoutVars>
          <dgm:chMax val="0"/>
          <dgm:chPref val="0"/>
          <dgm:bulletEnabled val="1"/>
        </dgm:presLayoutVars>
      </dgm:prSet>
      <dgm:spPr/>
      <dgm:t>
        <a:bodyPr/>
        <a:lstStyle/>
        <a:p>
          <a:endParaRPr lang="ru-RU"/>
        </a:p>
      </dgm:t>
    </dgm:pt>
    <dgm:pt modelId="{210E8985-88E7-4FA5-AF56-0A5F83E6922B}" type="pres">
      <dgm:prSet presAssocID="{27659E6D-6D0E-41CA-9721-C8715C691E83}" presName="circ6" presStyleLbl="vennNode1" presStyleIdx="5" presStyleCnt="6"/>
      <dgm:spPr/>
    </dgm:pt>
    <dgm:pt modelId="{A07C7A3C-19A3-442E-A44B-FBA87D3B7BDB}" type="pres">
      <dgm:prSet presAssocID="{27659E6D-6D0E-41CA-9721-C8715C691E83}" presName="circ6Tx" presStyleLbl="revTx" presStyleIdx="0" presStyleCnt="0" custLinFactNeighborX="28916" custLinFactNeighborY="21942">
        <dgm:presLayoutVars>
          <dgm:chMax val="0"/>
          <dgm:chPref val="0"/>
          <dgm:bulletEnabled val="1"/>
        </dgm:presLayoutVars>
      </dgm:prSet>
      <dgm:spPr/>
      <dgm:t>
        <a:bodyPr/>
        <a:lstStyle/>
        <a:p>
          <a:endParaRPr lang="ru-RU"/>
        </a:p>
      </dgm:t>
    </dgm:pt>
  </dgm:ptLst>
  <dgm:cxnLst>
    <dgm:cxn modelId="{8F2CE507-A975-4AA0-A076-7AE5E009E298}" srcId="{AF6CAF62-70D9-4A80-82E6-98181A45D84D}" destId="{27659E6D-6D0E-41CA-9721-C8715C691E83}" srcOrd="5" destOrd="0" parTransId="{555085F7-DF72-4C6B-9B56-C6C2392AE23B}" sibTransId="{24AA2F5C-27DB-44F1-8BBB-20292E2B46C5}"/>
    <dgm:cxn modelId="{FDA54E41-6AD9-4A55-984B-24F0F65D9DF3}" type="presOf" srcId="{27659E6D-6D0E-41CA-9721-C8715C691E83}" destId="{A07C7A3C-19A3-442E-A44B-FBA87D3B7BDB}" srcOrd="0" destOrd="0" presId="urn:microsoft.com/office/officeart/2005/8/layout/venn1"/>
    <dgm:cxn modelId="{372F79FA-4B5D-42F9-95BF-74D5ECE3DEB1}" type="presOf" srcId="{AF6CAF62-70D9-4A80-82E6-98181A45D84D}" destId="{D3055B9C-222B-4E96-8462-B36ECA0DD085}" srcOrd="0" destOrd="0" presId="urn:microsoft.com/office/officeart/2005/8/layout/venn1"/>
    <dgm:cxn modelId="{FAA9BAFA-B64C-4388-A51B-776985C7330B}" type="presOf" srcId="{2517421E-7A37-4DAE-B978-FDAC4A59C13C}" destId="{11DDBDBF-C3E4-4C52-9E12-58BDF37239F6}" srcOrd="0" destOrd="0" presId="urn:microsoft.com/office/officeart/2005/8/layout/venn1"/>
    <dgm:cxn modelId="{5A562C63-AF0C-4600-AB4C-598BD415C493}" srcId="{AF6CAF62-70D9-4A80-82E6-98181A45D84D}" destId="{2517421E-7A37-4DAE-B978-FDAC4A59C13C}" srcOrd="1" destOrd="0" parTransId="{052B45A6-EE69-4914-8604-B4D72B264167}" sibTransId="{B15A5B58-F4C8-425C-BFC6-CE61C5EC6AF1}"/>
    <dgm:cxn modelId="{8197BE8E-0BE7-496D-BE44-F811B920106C}" type="presOf" srcId="{F46C83E1-D4AF-442C-B6C6-E289D33D01C7}" destId="{EBAEB68A-F6BB-4C9D-BEC9-1D9898843A40}" srcOrd="0" destOrd="0" presId="urn:microsoft.com/office/officeart/2005/8/layout/venn1"/>
    <dgm:cxn modelId="{3E8ACA72-D09A-4F62-BE2A-0E444BD92EA7}" srcId="{AF6CAF62-70D9-4A80-82E6-98181A45D84D}" destId="{30CE801B-DF73-4BD2-8D1C-4B8E9BD7D0B8}" srcOrd="4" destOrd="0" parTransId="{5B28AEC5-FC2F-4E1E-8F2B-2C692CE549BC}" sibTransId="{41E04F75-C8DD-460D-8C0D-00C7CBAAE0E8}"/>
    <dgm:cxn modelId="{7AA9B4AA-28AA-49A3-89E7-C09DD07889B5}" type="presOf" srcId="{30CE801B-DF73-4BD2-8D1C-4B8E9BD7D0B8}" destId="{B42D26D8-7D39-46E5-96C9-8795F9DE2656}" srcOrd="0" destOrd="0" presId="urn:microsoft.com/office/officeart/2005/8/layout/venn1"/>
    <dgm:cxn modelId="{AC139A2B-DF43-4FD8-B8CC-C15876FD6510}" srcId="{AF6CAF62-70D9-4A80-82E6-98181A45D84D}" destId="{F46C83E1-D4AF-442C-B6C6-E289D33D01C7}" srcOrd="2" destOrd="0" parTransId="{9ABA1B52-36F4-4887-84B2-DD79359860B3}" sibTransId="{A7DFB5EF-8DCC-41D9-9D1C-31E2061A2104}"/>
    <dgm:cxn modelId="{E6E55EC4-CB26-4282-83E1-D948F3711730}" srcId="{AF6CAF62-70D9-4A80-82E6-98181A45D84D}" destId="{0DAD605E-689A-4F90-88C0-B353479D87F4}" srcOrd="0" destOrd="0" parTransId="{55C14AE0-F53B-46AB-A477-101568FBD440}" sibTransId="{1A941A12-D552-48DF-A39F-97A12D06820C}"/>
    <dgm:cxn modelId="{A8021143-A44C-4E96-AF41-517811D0A12D}" srcId="{AF6CAF62-70D9-4A80-82E6-98181A45D84D}" destId="{123075D9-07CA-410A-A6A2-EC4B444E9534}" srcOrd="3" destOrd="0" parTransId="{D6641EB6-108C-404C-9AA2-C5919B04EBDA}" sibTransId="{2861D2EF-058B-4708-939D-F74DD61855DE}"/>
    <dgm:cxn modelId="{31482278-D0DE-4BF0-9FC6-64637B6FFCAF}" type="presOf" srcId="{123075D9-07CA-410A-A6A2-EC4B444E9534}" destId="{924D7CD0-5E53-4205-8570-27D2DEBCDC70}" srcOrd="0" destOrd="0" presId="urn:microsoft.com/office/officeart/2005/8/layout/venn1"/>
    <dgm:cxn modelId="{04C97796-77B5-4744-876F-FD84B970CD97}" type="presOf" srcId="{0DAD605E-689A-4F90-88C0-B353479D87F4}" destId="{02F6A33C-2F90-489F-B0DF-C3343EC0383B}" srcOrd="0" destOrd="0" presId="urn:microsoft.com/office/officeart/2005/8/layout/venn1"/>
    <dgm:cxn modelId="{018625D2-BEA2-4AB5-BD0B-950F6EA1730A}" type="presParOf" srcId="{D3055B9C-222B-4E96-8462-B36ECA0DD085}" destId="{4F55CDFD-8B7C-4944-92B7-BC93E0442E6E}" srcOrd="0" destOrd="0" presId="urn:microsoft.com/office/officeart/2005/8/layout/venn1"/>
    <dgm:cxn modelId="{8C7A2DFA-743B-4D5D-8309-F577BCC50C63}" type="presParOf" srcId="{D3055B9C-222B-4E96-8462-B36ECA0DD085}" destId="{02F6A33C-2F90-489F-B0DF-C3343EC0383B}" srcOrd="1" destOrd="0" presId="urn:microsoft.com/office/officeart/2005/8/layout/venn1"/>
    <dgm:cxn modelId="{D8DFDAED-BEA1-481A-97A1-440F01A9CFE0}" type="presParOf" srcId="{D3055B9C-222B-4E96-8462-B36ECA0DD085}" destId="{75DC361F-CC93-4CC1-9D91-5AEB0C09D9CA}" srcOrd="2" destOrd="0" presId="urn:microsoft.com/office/officeart/2005/8/layout/venn1"/>
    <dgm:cxn modelId="{7600B3B1-B74D-40B9-A88B-6BA0D899C102}" type="presParOf" srcId="{D3055B9C-222B-4E96-8462-B36ECA0DD085}" destId="{11DDBDBF-C3E4-4C52-9E12-58BDF37239F6}" srcOrd="3" destOrd="0" presId="urn:microsoft.com/office/officeart/2005/8/layout/venn1"/>
    <dgm:cxn modelId="{28D66168-2CAB-46E1-AF88-823641813995}" type="presParOf" srcId="{D3055B9C-222B-4E96-8462-B36ECA0DD085}" destId="{8020A310-CE66-4356-8931-B83AC6277033}" srcOrd="4" destOrd="0" presId="urn:microsoft.com/office/officeart/2005/8/layout/venn1"/>
    <dgm:cxn modelId="{9EF48E86-BE84-4197-96F2-8904F046BF72}" type="presParOf" srcId="{D3055B9C-222B-4E96-8462-B36ECA0DD085}" destId="{EBAEB68A-F6BB-4C9D-BEC9-1D9898843A40}" srcOrd="5" destOrd="0" presId="urn:microsoft.com/office/officeart/2005/8/layout/venn1"/>
    <dgm:cxn modelId="{591093BC-D557-47E4-976F-D4324DF2E29E}" type="presParOf" srcId="{D3055B9C-222B-4E96-8462-B36ECA0DD085}" destId="{AD44D0A4-21EF-48C9-8C1B-80C1E4E10A44}" srcOrd="6" destOrd="0" presId="urn:microsoft.com/office/officeart/2005/8/layout/venn1"/>
    <dgm:cxn modelId="{68EC82BF-ED2F-4C1A-A50C-77B31A2EE2EC}" type="presParOf" srcId="{D3055B9C-222B-4E96-8462-B36ECA0DD085}" destId="{924D7CD0-5E53-4205-8570-27D2DEBCDC70}" srcOrd="7" destOrd="0" presId="urn:microsoft.com/office/officeart/2005/8/layout/venn1"/>
    <dgm:cxn modelId="{79A1E96C-75B6-41F7-A236-84DE03E43F4C}" type="presParOf" srcId="{D3055B9C-222B-4E96-8462-B36ECA0DD085}" destId="{0C3BD2F8-04C5-4D19-A13A-3D520403623E}" srcOrd="8" destOrd="0" presId="urn:microsoft.com/office/officeart/2005/8/layout/venn1"/>
    <dgm:cxn modelId="{08B853C5-1461-4C2E-B731-554C6841BA58}" type="presParOf" srcId="{D3055B9C-222B-4E96-8462-B36ECA0DD085}" destId="{B42D26D8-7D39-46E5-96C9-8795F9DE2656}" srcOrd="9" destOrd="0" presId="urn:microsoft.com/office/officeart/2005/8/layout/venn1"/>
    <dgm:cxn modelId="{FDF32886-839C-4FDF-AE1C-D730E32FF680}" type="presParOf" srcId="{D3055B9C-222B-4E96-8462-B36ECA0DD085}" destId="{210E8985-88E7-4FA5-AF56-0A5F83E6922B}" srcOrd="10" destOrd="0" presId="urn:microsoft.com/office/officeart/2005/8/layout/venn1"/>
    <dgm:cxn modelId="{792B5BA5-B3FA-4B03-A18B-35B407EA5A8F}" type="presParOf" srcId="{D3055B9C-222B-4E96-8462-B36ECA0DD085}" destId="{A07C7A3C-19A3-442E-A44B-FBA87D3B7BDB}" srcOrd="11"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AE932B-DE9A-4B87-94C6-1DAB10499D51}" type="doc">
      <dgm:prSet loTypeId="urn:microsoft.com/office/officeart/2005/8/layout/venn1" loCatId="relationship" qsTypeId="urn:microsoft.com/office/officeart/2005/8/quickstyle/simple1" qsCatId="simple" csTypeId="urn:microsoft.com/office/officeart/2005/8/colors/colorful3" csCatId="colorful"/>
      <dgm:spPr/>
      <dgm:t>
        <a:bodyPr/>
        <a:lstStyle/>
        <a:p>
          <a:endParaRPr lang="ru-RU"/>
        </a:p>
      </dgm:t>
    </dgm:pt>
    <dgm:pt modelId="{99664F62-D0AE-4BFF-BB05-ACE7D9AB9FC6}">
      <dgm:prSet/>
      <dgm:spPr/>
      <dgm:t>
        <a:bodyPr/>
        <a:lstStyle/>
        <a:p>
          <a:r>
            <a:rPr lang="en-US" b="1" dirty="0"/>
            <a:t>Data Analysis and Interpretation</a:t>
          </a:r>
          <a:endParaRPr lang="ru-RU" dirty="0"/>
        </a:p>
      </dgm:t>
    </dgm:pt>
    <dgm:pt modelId="{6A810CC2-1F93-4B5C-94E5-282B08F8F6C3}" type="parTrans" cxnId="{249DBA6F-9825-4759-9EC1-3F3B76E58B5D}">
      <dgm:prSet/>
      <dgm:spPr/>
      <dgm:t>
        <a:bodyPr/>
        <a:lstStyle/>
        <a:p>
          <a:endParaRPr lang="ru-RU"/>
        </a:p>
      </dgm:t>
    </dgm:pt>
    <dgm:pt modelId="{F640BD42-069F-4E48-AEF0-8991DAC84FE6}" type="sibTrans" cxnId="{249DBA6F-9825-4759-9EC1-3F3B76E58B5D}">
      <dgm:prSet/>
      <dgm:spPr/>
      <dgm:t>
        <a:bodyPr/>
        <a:lstStyle/>
        <a:p>
          <a:endParaRPr lang="ru-RU"/>
        </a:p>
      </dgm:t>
    </dgm:pt>
    <dgm:pt modelId="{108140E0-3714-42FD-BC17-9F239D994542}">
      <dgm:prSet/>
      <dgm:spPr/>
      <dgm:t>
        <a:bodyPr/>
        <a:lstStyle/>
        <a:p>
          <a:r>
            <a:rPr lang="en-US" b="1" dirty="0"/>
            <a:t>Data </a:t>
          </a:r>
          <a:r>
            <a:rPr lang="en-US" b="1" dirty="0" err="1"/>
            <a:t>Organisation</a:t>
          </a:r>
          <a:r>
            <a:rPr lang="en-US" b="1" dirty="0"/>
            <a:t>, Management and Access</a:t>
          </a:r>
          <a:endParaRPr lang="ru-RU" dirty="0"/>
        </a:p>
      </dgm:t>
    </dgm:pt>
    <dgm:pt modelId="{322F7124-4300-420F-9ADC-3830F005A408}" type="parTrans" cxnId="{CD390B16-8350-4B89-8362-1ACC1B605E78}">
      <dgm:prSet/>
      <dgm:spPr/>
      <dgm:t>
        <a:bodyPr/>
        <a:lstStyle/>
        <a:p>
          <a:endParaRPr lang="ru-RU"/>
        </a:p>
      </dgm:t>
    </dgm:pt>
    <dgm:pt modelId="{6EF1A576-13E7-434B-92C0-885CA9184162}" type="sibTrans" cxnId="{CD390B16-8350-4B89-8362-1ACC1B605E78}">
      <dgm:prSet/>
      <dgm:spPr/>
      <dgm:t>
        <a:bodyPr/>
        <a:lstStyle/>
        <a:p>
          <a:endParaRPr lang="ru-RU"/>
        </a:p>
      </dgm:t>
    </dgm:pt>
    <dgm:pt modelId="{49BF3EBF-3A5C-474B-96E9-2B6586FA0668}">
      <dgm:prSet/>
      <dgm:spPr/>
      <dgm:t>
        <a:bodyPr/>
        <a:lstStyle/>
        <a:p>
          <a:r>
            <a:rPr lang="en-US" b="1" dirty="0"/>
            <a:t>Data-Flow Processing Framework </a:t>
          </a:r>
          <a:endParaRPr lang="ru-RU" dirty="0"/>
        </a:p>
      </dgm:t>
    </dgm:pt>
    <dgm:pt modelId="{DDC9E777-46C6-49A8-86E8-6F8E3097B896}" type="parTrans" cxnId="{1783CF47-4210-405B-B49A-990F0BF58452}">
      <dgm:prSet/>
      <dgm:spPr/>
      <dgm:t>
        <a:bodyPr/>
        <a:lstStyle/>
        <a:p>
          <a:endParaRPr lang="ru-RU"/>
        </a:p>
      </dgm:t>
    </dgm:pt>
    <dgm:pt modelId="{B5E26832-C40B-4275-A35A-675AA0151AE9}" type="sibTrans" cxnId="{1783CF47-4210-405B-B49A-990F0BF58452}">
      <dgm:prSet/>
      <dgm:spPr/>
      <dgm:t>
        <a:bodyPr/>
        <a:lstStyle/>
        <a:p>
          <a:endParaRPr lang="ru-RU"/>
        </a:p>
      </dgm:t>
    </dgm:pt>
    <dgm:pt modelId="{29CE84EF-0D5F-45DC-A215-1D579FBC3661}">
      <dgm:prSet/>
      <dgm:spPr/>
      <dgm:t>
        <a:bodyPr/>
        <a:lstStyle/>
        <a:p>
          <a:r>
            <a:rPr lang="en-US" b="1" dirty="0"/>
            <a:t>Conditions Data</a:t>
          </a:r>
          <a:endParaRPr lang="ru-RU" dirty="0"/>
        </a:p>
      </dgm:t>
    </dgm:pt>
    <dgm:pt modelId="{7AD9DFB4-A209-4836-8C7F-C561AD4A0CA1}" type="parTrans" cxnId="{9FEDD361-68E6-4394-9A31-5016F8B2B6D8}">
      <dgm:prSet/>
      <dgm:spPr/>
      <dgm:t>
        <a:bodyPr/>
        <a:lstStyle/>
        <a:p>
          <a:endParaRPr lang="ru-RU"/>
        </a:p>
      </dgm:t>
    </dgm:pt>
    <dgm:pt modelId="{74F63487-C1D0-421D-99C1-074F6F3595AF}" type="sibTrans" cxnId="{9FEDD361-68E6-4394-9A31-5016F8B2B6D8}">
      <dgm:prSet/>
      <dgm:spPr/>
      <dgm:t>
        <a:bodyPr/>
        <a:lstStyle/>
        <a:p>
          <a:endParaRPr lang="ru-RU"/>
        </a:p>
      </dgm:t>
    </dgm:pt>
    <dgm:pt modelId="{4DFE7F43-15F0-4B31-893C-56F1666511DF}">
      <dgm:prSet/>
      <dgm:spPr/>
      <dgm:t>
        <a:bodyPr/>
        <a:lstStyle/>
        <a:p>
          <a:r>
            <a:rPr lang="en-US" b="1" dirty="0" err="1"/>
            <a:t>Visualisation</a:t>
          </a:r>
          <a:endParaRPr lang="ru-RU" dirty="0"/>
        </a:p>
      </dgm:t>
    </dgm:pt>
    <dgm:pt modelId="{50AB535F-647E-4BF3-B8FC-7116BB516CAD}" type="parTrans" cxnId="{806F1D5B-B0C9-4CBB-AEF4-0238DDC66ABB}">
      <dgm:prSet/>
      <dgm:spPr/>
      <dgm:t>
        <a:bodyPr/>
        <a:lstStyle/>
        <a:p>
          <a:endParaRPr lang="ru-RU"/>
        </a:p>
      </dgm:t>
    </dgm:pt>
    <dgm:pt modelId="{D588D96A-592F-4883-8687-EE7301044EDB}" type="sibTrans" cxnId="{806F1D5B-B0C9-4CBB-AEF4-0238DDC66ABB}">
      <dgm:prSet/>
      <dgm:spPr/>
      <dgm:t>
        <a:bodyPr/>
        <a:lstStyle/>
        <a:p>
          <a:endParaRPr lang="ru-RU"/>
        </a:p>
      </dgm:t>
    </dgm:pt>
    <dgm:pt modelId="{FB5358F1-4B5D-4AF9-9974-AB1909B2EDF4}">
      <dgm:prSet/>
      <dgm:spPr/>
      <dgm:t>
        <a:bodyPr/>
        <a:lstStyle/>
        <a:p>
          <a:r>
            <a:rPr lang="en-US" b="1" dirty="0"/>
            <a:t>Software Development, Deployment, Validation and Verification</a:t>
          </a:r>
          <a:endParaRPr lang="ru-RU" dirty="0"/>
        </a:p>
      </dgm:t>
    </dgm:pt>
    <dgm:pt modelId="{34C19C4A-A475-484E-B275-0FBCED0EDB79}" type="parTrans" cxnId="{E1DB3E54-AD9C-4A5E-8DA2-8ED1BFAA3271}">
      <dgm:prSet/>
      <dgm:spPr/>
      <dgm:t>
        <a:bodyPr/>
        <a:lstStyle/>
        <a:p>
          <a:endParaRPr lang="ru-RU"/>
        </a:p>
      </dgm:t>
    </dgm:pt>
    <dgm:pt modelId="{41298C4F-3B22-4E56-88C1-781BA3A74C7D}" type="sibTrans" cxnId="{E1DB3E54-AD9C-4A5E-8DA2-8ED1BFAA3271}">
      <dgm:prSet/>
      <dgm:spPr/>
      <dgm:t>
        <a:bodyPr/>
        <a:lstStyle/>
        <a:p>
          <a:endParaRPr lang="ru-RU"/>
        </a:p>
      </dgm:t>
    </dgm:pt>
    <dgm:pt modelId="{5085D958-9BE7-469E-B642-08DF547C59CB}">
      <dgm:prSet/>
      <dgm:spPr/>
      <dgm:t>
        <a:bodyPr/>
        <a:lstStyle/>
        <a:p>
          <a:r>
            <a:rPr lang="en-US" b="1" dirty="0"/>
            <a:t>Data and Software Preservation</a:t>
          </a:r>
          <a:endParaRPr lang="ru-RU" dirty="0"/>
        </a:p>
      </dgm:t>
    </dgm:pt>
    <dgm:pt modelId="{1C38E4A1-7BCC-44DE-83E8-D3BA82635F74}" type="parTrans" cxnId="{F300C3FA-15A9-4154-A315-15A0E78EF78C}">
      <dgm:prSet/>
      <dgm:spPr/>
      <dgm:t>
        <a:bodyPr/>
        <a:lstStyle/>
        <a:p>
          <a:endParaRPr lang="ru-RU"/>
        </a:p>
      </dgm:t>
    </dgm:pt>
    <dgm:pt modelId="{A5A58C55-16A9-449A-A550-38ACBA43A9E8}" type="sibTrans" cxnId="{F300C3FA-15A9-4154-A315-15A0E78EF78C}">
      <dgm:prSet/>
      <dgm:spPr/>
      <dgm:t>
        <a:bodyPr/>
        <a:lstStyle/>
        <a:p>
          <a:endParaRPr lang="ru-RU"/>
        </a:p>
      </dgm:t>
    </dgm:pt>
    <dgm:pt modelId="{FF743295-73B2-405D-8F00-BF37258BDB57}">
      <dgm:prSet/>
      <dgm:spPr/>
      <dgm:t>
        <a:bodyPr/>
        <a:lstStyle/>
        <a:p>
          <a:endParaRPr lang="ru-RU"/>
        </a:p>
      </dgm:t>
    </dgm:pt>
    <dgm:pt modelId="{5FBE9556-7079-438B-8C4C-F2FFB13B5E41}" type="parTrans" cxnId="{8AF64465-B4DE-46D9-BD2B-1144565BD87F}">
      <dgm:prSet/>
      <dgm:spPr/>
      <dgm:t>
        <a:bodyPr/>
        <a:lstStyle/>
        <a:p>
          <a:endParaRPr lang="ru-RU"/>
        </a:p>
      </dgm:t>
    </dgm:pt>
    <dgm:pt modelId="{2069FC64-F4BA-4DB5-BC7C-6DC523969189}" type="sibTrans" cxnId="{8AF64465-B4DE-46D9-BD2B-1144565BD87F}">
      <dgm:prSet/>
      <dgm:spPr/>
      <dgm:t>
        <a:bodyPr/>
        <a:lstStyle/>
        <a:p>
          <a:endParaRPr lang="ru-RU"/>
        </a:p>
      </dgm:t>
    </dgm:pt>
    <dgm:pt modelId="{AE8C5BBD-5DC7-4B13-8203-CA9E49677381}" type="pres">
      <dgm:prSet presAssocID="{C1AE932B-DE9A-4B87-94C6-1DAB10499D51}" presName="compositeShape" presStyleCnt="0">
        <dgm:presLayoutVars>
          <dgm:chMax val="7"/>
          <dgm:dir/>
          <dgm:resizeHandles val="exact"/>
        </dgm:presLayoutVars>
      </dgm:prSet>
      <dgm:spPr/>
      <dgm:t>
        <a:bodyPr/>
        <a:lstStyle/>
        <a:p>
          <a:endParaRPr lang="ru-RU"/>
        </a:p>
      </dgm:t>
    </dgm:pt>
    <dgm:pt modelId="{281BCEFA-AFF9-45B9-8CE6-AF03FE9A0D9D}" type="pres">
      <dgm:prSet presAssocID="{99664F62-D0AE-4BFF-BB05-ACE7D9AB9FC6}" presName="circ1" presStyleLbl="vennNode1" presStyleIdx="0" presStyleCnt="7"/>
      <dgm:spPr/>
    </dgm:pt>
    <dgm:pt modelId="{A71D748B-636E-46E9-82C5-19BECF96D786}" type="pres">
      <dgm:prSet presAssocID="{99664F62-D0AE-4BFF-BB05-ACE7D9AB9FC6}" presName="circ1Tx" presStyleLbl="revTx" presStyleIdx="0" presStyleCnt="0" custLinFactNeighborX="-3119" custLinFactNeighborY="41565">
        <dgm:presLayoutVars>
          <dgm:chMax val="0"/>
          <dgm:chPref val="0"/>
          <dgm:bulletEnabled val="1"/>
        </dgm:presLayoutVars>
      </dgm:prSet>
      <dgm:spPr/>
      <dgm:t>
        <a:bodyPr/>
        <a:lstStyle/>
        <a:p>
          <a:endParaRPr lang="ru-RU"/>
        </a:p>
      </dgm:t>
    </dgm:pt>
    <dgm:pt modelId="{9CFD52E3-E78C-4910-B850-39C73D1CCBCF}" type="pres">
      <dgm:prSet presAssocID="{108140E0-3714-42FD-BC17-9F239D994542}" presName="circ2" presStyleLbl="vennNode1" presStyleIdx="1" presStyleCnt="7"/>
      <dgm:spPr/>
    </dgm:pt>
    <dgm:pt modelId="{69A26981-5F2C-46B7-A02F-9964DD6E29F3}" type="pres">
      <dgm:prSet presAssocID="{108140E0-3714-42FD-BC17-9F239D994542}" presName="circ2Tx" presStyleLbl="revTx" presStyleIdx="0" presStyleCnt="0" custLinFactNeighborX="-30792" custLinFactNeighborY="-10438">
        <dgm:presLayoutVars>
          <dgm:chMax val="0"/>
          <dgm:chPref val="0"/>
          <dgm:bulletEnabled val="1"/>
        </dgm:presLayoutVars>
      </dgm:prSet>
      <dgm:spPr/>
      <dgm:t>
        <a:bodyPr/>
        <a:lstStyle/>
        <a:p>
          <a:endParaRPr lang="ru-RU"/>
        </a:p>
      </dgm:t>
    </dgm:pt>
    <dgm:pt modelId="{86F646BD-B409-4F9E-8F7E-6DB8A5D9E4DC}" type="pres">
      <dgm:prSet presAssocID="{49BF3EBF-3A5C-474B-96E9-2B6586FA0668}" presName="circ3" presStyleLbl="vennNode1" presStyleIdx="2" presStyleCnt="7"/>
      <dgm:spPr/>
    </dgm:pt>
    <dgm:pt modelId="{D8DA0663-9267-407F-8F7B-77C18DFF3B73}" type="pres">
      <dgm:prSet presAssocID="{49BF3EBF-3A5C-474B-96E9-2B6586FA0668}" presName="circ3Tx" presStyleLbl="revTx" presStyleIdx="0" presStyleCnt="0" custLinFactNeighborX="-27093" custLinFactNeighborY="5155">
        <dgm:presLayoutVars>
          <dgm:chMax val="0"/>
          <dgm:chPref val="0"/>
          <dgm:bulletEnabled val="1"/>
        </dgm:presLayoutVars>
      </dgm:prSet>
      <dgm:spPr/>
      <dgm:t>
        <a:bodyPr/>
        <a:lstStyle/>
        <a:p>
          <a:endParaRPr lang="ru-RU"/>
        </a:p>
      </dgm:t>
    </dgm:pt>
    <dgm:pt modelId="{64F622B5-564E-4222-88CA-C3FB50020F5D}" type="pres">
      <dgm:prSet presAssocID="{29CE84EF-0D5F-45DC-A215-1D579FBC3661}" presName="circ4" presStyleLbl="vennNode1" presStyleIdx="3" presStyleCnt="7"/>
      <dgm:spPr/>
    </dgm:pt>
    <dgm:pt modelId="{9319E23B-5A8C-451C-9E36-5CDC329A4CEA}" type="pres">
      <dgm:prSet presAssocID="{29CE84EF-0D5F-45DC-A215-1D579FBC3661}" presName="circ4Tx" presStyleLbl="revTx" presStyleIdx="0" presStyleCnt="0" custLinFactNeighborX="-15221" custLinFactNeighborY="-42472">
        <dgm:presLayoutVars>
          <dgm:chMax val="0"/>
          <dgm:chPref val="0"/>
          <dgm:bulletEnabled val="1"/>
        </dgm:presLayoutVars>
      </dgm:prSet>
      <dgm:spPr/>
      <dgm:t>
        <a:bodyPr/>
        <a:lstStyle/>
        <a:p>
          <a:endParaRPr lang="ru-RU"/>
        </a:p>
      </dgm:t>
    </dgm:pt>
    <dgm:pt modelId="{F42F01AD-CB05-469E-8C69-C6CF3BBBF513}" type="pres">
      <dgm:prSet presAssocID="{4DFE7F43-15F0-4B31-893C-56F1666511DF}" presName="circ5" presStyleLbl="vennNode1" presStyleIdx="4" presStyleCnt="7"/>
      <dgm:spPr/>
    </dgm:pt>
    <dgm:pt modelId="{2022F437-12C2-4058-AC65-BBE0815B181E}" type="pres">
      <dgm:prSet presAssocID="{4DFE7F43-15F0-4B31-893C-56F1666511DF}" presName="circ5Tx" presStyleLbl="revTx" presStyleIdx="0" presStyleCnt="0" custLinFactNeighborX="20418" custLinFactNeighborY="-31574">
        <dgm:presLayoutVars>
          <dgm:chMax val="0"/>
          <dgm:chPref val="0"/>
          <dgm:bulletEnabled val="1"/>
        </dgm:presLayoutVars>
      </dgm:prSet>
      <dgm:spPr/>
      <dgm:t>
        <a:bodyPr/>
        <a:lstStyle/>
        <a:p>
          <a:endParaRPr lang="ru-RU"/>
        </a:p>
      </dgm:t>
    </dgm:pt>
    <dgm:pt modelId="{989AFDD2-9593-4A98-9EAB-83E1D47CAD20}" type="pres">
      <dgm:prSet presAssocID="{FB5358F1-4B5D-4AF9-9974-AB1909B2EDF4}" presName="circ6" presStyleLbl="vennNode1" presStyleIdx="5" presStyleCnt="7"/>
      <dgm:spPr/>
    </dgm:pt>
    <dgm:pt modelId="{5C228733-5955-4217-91A2-72D2C8A393E5}" type="pres">
      <dgm:prSet presAssocID="{FB5358F1-4B5D-4AF9-9974-AB1909B2EDF4}" presName="circ6Tx" presStyleLbl="revTx" presStyleIdx="0" presStyleCnt="0" custLinFactNeighborX="19284" custLinFactNeighborY="5155">
        <dgm:presLayoutVars>
          <dgm:chMax val="0"/>
          <dgm:chPref val="0"/>
          <dgm:bulletEnabled val="1"/>
        </dgm:presLayoutVars>
      </dgm:prSet>
      <dgm:spPr/>
      <dgm:t>
        <a:bodyPr/>
        <a:lstStyle/>
        <a:p>
          <a:endParaRPr lang="ru-RU"/>
        </a:p>
      </dgm:t>
    </dgm:pt>
    <dgm:pt modelId="{27073CC3-7BE9-468C-83BB-F5FE2ADFDD34}" type="pres">
      <dgm:prSet presAssocID="{5085D958-9BE7-469E-B642-08DF547C59CB}" presName="circ7" presStyleLbl="vennNode1" presStyleIdx="6" presStyleCnt="7" custLinFactNeighborX="-282" custLinFactNeighborY="-668"/>
      <dgm:spPr/>
    </dgm:pt>
    <dgm:pt modelId="{600FEAEE-7FB6-4911-B618-C81F78BE64CB}" type="pres">
      <dgm:prSet presAssocID="{5085D958-9BE7-469E-B642-08DF547C59CB}" presName="circ7Tx" presStyleLbl="revTx" presStyleIdx="0" presStyleCnt="0" custLinFactNeighborX="17046" custLinFactNeighborY="16779">
        <dgm:presLayoutVars>
          <dgm:chMax val="0"/>
          <dgm:chPref val="0"/>
          <dgm:bulletEnabled val="1"/>
        </dgm:presLayoutVars>
      </dgm:prSet>
      <dgm:spPr/>
      <dgm:t>
        <a:bodyPr/>
        <a:lstStyle/>
        <a:p>
          <a:endParaRPr lang="ru-RU"/>
        </a:p>
      </dgm:t>
    </dgm:pt>
  </dgm:ptLst>
  <dgm:cxnLst>
    <dgm:cxn modelId="{7D8A8922-B4F4-46D1-9AA6-DFED6BC3ABB3}" type="presOf" srcId="{49BF3EBF-3A5C-474B-96E9-2B6586FA0668}" destId="{D8DA0663-9267-407F-8F7B-77C18DFF3B73}" srcOrd="0" destOrd="0" presId="urn:microsoft.com/office/officeart/2005/8/layout/venn1"/>
    <dgm:cxn modelId="{CD390B16-8350-4B89-8362-1ACC1B605E78}" srcId="{C1AE932B-DE9A-4B87-94C6-1DAB10499D51}" destId="{108140E0-3714-42FD-BC17-9F239D994542}" srcOrd="1" destOrd="0" parTransId="{322F7124-4300-420F-9ADC-3830F005A408}" sibTransId="{6EF1A576-13E7-434B-92C0-885CA9184162}"/>
    <dgm:cxn modelId="{806F1D5B-B0C9-4CBB-AEF4-0238DDC66ABB}" srcId="{C1AE932B-DE9A-4B87-94C6-1DAB10499D51}" destId="{4DFE7F43-15F0-4B31-893C-56F1666511DF}" srcOrd="4" destOrd="0" parTransId="{50AB535F-647E-4BF3-B8FC-7116BB516CAD}" sibTransId="{D588D96A-592F-4883-8687-EE7301044EDB}"/>
    <dgm:cxn modelId="{4ECDBF45-58BC-447F-B915-2042A17BEAA5}" type="presOf" srcId="{4DFE7F43-15F0-4B31-893C-56F1666511DF}" destId="{2022F437-12C2-4058-AC65-BBE0815B181E}" srcOrd="0" destOrd="0" presId="urn:microsoft.com/office/officeart/2005/8/layout/venn1"/>
    <dgm:cxn modelId="{05251D07-78D0-4D01-A684-CC0F045FAD35}" type="presOf" srcId="{5085D958-9BE7-469E-B642-08DF547C59CB}" destId="{600FEAEE-7FB6-4911-B618-C81F78BE64CB}" srcOrd="0" destOrd="0" presId="urn:microsoft.com/office/officeart/2005/8/layout/venn1"/>
    <dgm:cxn modelId="{8AF64465-B4DE-46D9-BD2B-1144565BD87F}" srcId="{C1AE932B-DE9A-4B87-94C6-1DAB10499D51}" destId="{FF743295-73B2-405D-8F00-BF37258BDB57}" srcOrd="7" destOrd="0" parTransId="{5FBE9556-7079-438B-8C4C-F2FFB13B5E41}" sibTransId="{2069FC64-F4BA-4DB5-BC7C-6DC523969189}"/>
    <dgm:cxn modelId="{539E1C6C-F465-4D53-ABBC-180D69AA38BA}" type="presOf" srcId="{29CE84EF-0D5F-45DC-A215-1D579FBC3661}" destId="{9319E23B-5A8C-451C-9E36-5CDC329A4CEA}" srcOrd="0" destOrd="0" presId="urn:microsoft.com/office/officeart/2005/8/layout/venn1"/>
    <dgm:cxn modelId="{434470D0-2605-4E1F-9FC4-34B0ECA22D55}" type="presOf" srcId="{108140E0-3714-42FD-BC17-9F239D994542}" destId="{69A26981-5F2C-46B7-A02F-9964DD6E29F3}" srcOrd="0" destOrd="0" presId="urn:microsoft.com/office/officeart/2005/8/layout/venn1"/>
    <dgm:cxn modelId="{F300C3FA-15A9-4154-A315-15A0E78EF78C}" srcId="{C1AE932B-DE9A-4B87-94C6-1DAB10499D51}" destId="{5085D958-9BE7-469E-B642-08DF547C59CB}" srcOrd="6" destOrd="0" parTransId="{1C38E4A1-7BCC-44DE-83E8-D3BA82635F74}" sibTransId="{A5A58C55-16A9-449A-A550-38ACBA43A9E8}"/>
    <dgm:cxn modelId="{D987C3EA-F56A-4B05-BD8D-42E0618F0E7C}" type="presOf" srcId="{99664F62-D0AE-4BFF-BB05-ACE7D9AB9FC6}" destId="{A71D748B-636E-46E9-82C5-19BECF96D786}" srcOrd="0" destOrd="0" presId="urn:microsoft.com/office/officeart/2005/8/layout/venn1"/>
    <dgm:cxn modelId="{E1DB3E54-AD9C-4A5E-8DA2-8ED1BFAA3271}" srcId="{C1AE932B-DE9A-4B87-94C6-1DAB10499D51}" destId="{FB5358F1-4B5D-4AF9-9974-AB1909B2EDF4}" srcOrd="5" destOrd="0" parTransId="{34C19C4A-A475-484E-B275-0FBCED0EDB79}" sibTransId="{41298C4F-3B22-4E56-88C1-781BA3A74C7D}"/>
    <dgm:cxn modelId="{8EAC6D8F-5E4B-4C10-A379-DC69F2C02D06}" type="presOf" srcId="{C1AE932B-DE9A-4B87-94C6-1DAB10499D51}" destId="{AE8C5BBD-5DC7-4B13-8203-CA9E49677381}" srcOrd="0" destOrd="0" presId="urn:microsoft.com/office/officeart/2005/8/layout/venn1"/>
    <dgm:cxn modelId="{249DBA6F-9825-4759-9EC1-3F3B76E58B5D}" srcId="{C1AE932B-DE9A-4B87-94C6-1DAB10499D51}" destId="{99664F62-D0AE-4BFF-BB05-ACE7D9AB9FC6}" srcOrd="0" destOrd="0" parTransId="{6A810CC2-1F93-4B5C-94E5-282B08F8F6C3}" sibTransId="{F640BD42-069F-4E48-AEF0-8991DAC84FE6}"/>
    <dgm:cxn modelId="{AC0C3330-4AF5-4994-8F35-828B02358F97}" type="presOf" srcId="{FB5358F1-4B5D-4AF9-9974-AB1909B2EDF4}" destId="{5C228733-5955-4217-91A2-72D2C8A393E5}" srcOrd="0" destOrd="0" presId="urn:microsoft.com/office/officeart/2005/8/layout/venn1"/>
    <dgm:cxn modelId="{9FEDD361-68E6-4394-9A31-5016F8B2B6D8}" srcId="{C1AE932B-DE9A-4B87-94C6-1DAB10499D51}" destId="{29CE84EF-0D5F-45DC-A215-1D579FBC3661}" srcOrd="3" destOrd="0" parTransId="{7AD9DFB4-A209-4836-8C7F-C561AD4A0CA1}" sibTransId="{74F63487-C1D0-421D-99C1-074F6F3595AF}"/>
    <dgm:cxn modelId="{1783CF47-4210-405B-B49A-990F0BF58452}" srcId="{C1AE932B-DE9A-4B87-94C6-1DAB10499D51}" destId="{49BF3EBF-3A5C-474B-96E9-2B6586FA0668}" srcOrd="2" destOrd="0" parTransId="{DDC9E777-46C6-49A8-86E8-6F8E3097B896}" sibTransId="{B5E26832-C40B-4275-A35A-675AA0151AE9}"/>
    <dgm:cxn modelId="{44FB940F-3AB2-4F5C-B0FA-020C76D1A9D4}" type="presParOf" srcId="{AE8C5BBD-5DC7-4B13-8203-CA9E49677381}" destId="{281BCEFA-AFF9-45B9-8CE6-AF03FE9A0D9D}" srcOrd="0" destOrd="0" presId="urn:microsoft.com/office/officeart/2005/8/layout/venn1"/>
    <dgm:cxn modelId="{690925C9-74F3-4038-BECA-CF2DE9B71ABE}" type="presParOf" srcId="{AE8C5BBD-5DC7-4B13-8203-CA9E49677381}" destId="{A71D748B-636E-46E9-82C5-19BECF96D786}" srcOrd="1" destOrd="0" presId="urn:microsoft.com/office/officeart/2005/8/layout/venn1"/>
    <dgm:cxn modelId="{57E8A1A7-8646-46DE-B96C-5AFB01688F87}" type="presParOf" srcId="{AE8C5BBD-5DC7-4B13-8203-CA9E49677381}" destId="{9CFD52E3-E78C-4910-B850-39C73D1CCBCF}" srcOrd="2" destOrd="0" presId="urn:microsoft.com/office/officeart/2005/8/layout/venn1"/>
    <dgm:cxn modelId="{32FBA303-7DC0-4332-829D-D248B0FAB56D}" type="presParOf" srcId="{AE8C5BBD-5DC7-4B13-8203-CA9E49677381}" destId="{69A26981-5F2C-46B7-A02F-9964DD6E29F3}" srcOrd="3" destOrd="0" presId="urn:microsoft.com/office/officeart/2005/8/layout/venn1"/>
    <dgm:cxn modelId="{350B3FCB-699A-4156-99EE-FDF2AE64820F}" type="presParOf" srcId="{AE8C5BBD-5DC7-4B13-8203-CA9E49677381}" destId="{86F646BD-B409-4F9E-8F7E-6DB8A5D9E4DC}" srcOrd="4" destOrd="0" presId="urn:microsoft.com/office/officeart/2005/8/layout/venn1"/>
    <dgm:cxn modelId="{BE93CFB0-876D-4BC2-A6CA-9046C6B6022A}" type="presParOf" srcId="{AE8C5BBD-5DC7-4B13-8203-CA9E49677381}" destId="{D8DA0663-9267-407F-8F7B-77C18DFF3B73}" srcOrd="5" destOrd="0" presId="urn:microsoft.com/office/officeart/2005/8/layout/venn1"/>
    <dgm:cxn modelId="{F574AE45-14B4-4533-83C1-A43DF54F0D51}" type="presParOf" srcId="{AE8C5BBD-5DC7-4B13-8203-CA9E49677381}" destId="{64F622B5-564E-4222-88CA-C3FB50020F5D}" srcOrd="6" destOrd="0" presId="urn:microsoft.com/office/officeart/2005/8/layout/venn1"/>
    <dgm:cxn modelId="{6F8F83F0-EFAE-4174-987E-E937DAE43C3D}" type="presParOf" srcId="{AE8C5BBD-5DC7-4B13-8203-CA9E49677381}" destId="{9319E23B-5A8C-451C-9E36-5CDC329A4CEA}" srcOrd="7" destOrd="0" presId="urn:microsoft.com/office/officeart/2005/8/layout/venn1"/>
    <dgm:cxn modelId="{49E528D7-152C-43C1-8FA6-52E70D91E2FB}" type="presParOf" srcId="{AE8C5BBD-5DC7-4B13-8203-CA9E49677381}" destId="{F42F01AD-CB05-469E-8C69-C6CF3BBBF513}" srcOrd="8" destOrd="0" presId="urn:microsoft.com/office/officeart/2005/8/layout/venn1"/>
    <dgm:cxn modelId="{87ED88C9-9C0D-4BAF-A4DD-E7CC0B50ACC8}" type="presParOf" srcId="{AE8C5BBD-5DC7-4B13-8203-CA9E49677381}" destId="{2022F437-12C2-4058-AC65-BBE0815B181E}" srcOrd="9" destOrd="0" presId="urn:microsoft.com/office/officeart/2005/8/layout/venn1"/>
    <dgm:cxn modelId="{0BB50531-D4FF-4A94-AB33-B0C473A555A8}" type="presParOf" srcId="{AE8C5BBD-5DC7-4B13-8203-CA9E49677381}" destId="{989AFDD2-9593-4A98-9EAB-83E1D47CAD20}" srcOrd="10" destOrd="0" presId="urn:microsoft.com/office/officeart/2005/8/layout/venn1"/>
    <dgm:cxn modelId="{5F1B0386-4F30-41BB-9403-DC70F267299D}" type="presParOf" srcId="{AE8C5BBD-5DC7-4B13-8203-CA9E49677381}" destId="{5C228733-5955-4217-91A2-72D2C8A393E5}" srcOrd="11" destOrd="0" presId="urn:microsoft.com/office/officeart/2005/8/layout/venn1"/>
    <dgm:cxn modelId="{09BC933A-7C58-4AC0-81D7-056D374951F2}" type="presParOf" srcId="{AE8C5BBD-5DC7-4B13-8203-CA9E49677381}" destId="{27073CC3-7BE9-468C-83BB-F5FE2ADFDD34}" srcOrd="12" destOrd="0" presId="urn:microsoft.com/office/officeart/2005/8/layout/venn1"/>
    <dgm:cxn modelId="{6CE53726-2E48-41D3-A206-39AB813FB3B7}" type="presParOf" srcId="{AE8C5BBD-5DC7-4B13-8203-CA9E49677381}" destId="{600FEAEE-7FB6-4911-B618-C81F78BE64CB}" srcOrd="13"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5CDFD-8B7C-4944-92B7-BC93E0442E6E}">
      <dsp:nvSpPr>
        <dsp:cNvPr id="0" name=""/>
        <dsp:cNvSpPr/>
      </dsp:nvSpPr>
      <dsp:spPr>
        <a:xfrm>
          <a:off x="1679588" y="1330825"/>
          <a:ext cx="1082741" cy="1082741"/>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2F6A33C-2F90-489F-B0DF-C3343EC0383B}">
      <dsp:nvSpPr>
        <dsp:cNvPr id="0" name=""/>
        <dsp:cNvSpPr/>
      </dsp:nvSpPr>
      <dsp:spPr>
        <a:xfrm>
          <a:off x="1077266" y="813744"/>
          <a:ext cx="2385428" cy="73727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t>Physics Generators </a:t>
          </a:r>
          <a:endParaRPr lang="ru-RU" sz="1400" kern="1200" dirty="0"/>
        </a:p>
      </dsp:txBody>
      <dsp:txXfrm>
        <a:off x="1077266" y="813744"/>
        <a:ext cx="2385428" cy="737275"/>
      </dsp:txXfrm>
    </dsp:sp>
    <dsp:sp modelId="{75DC361F-CC93-4CC1-9D91-5AEB0C09D9CA}">
      <dsp:nvSpPr>
        <dsp:cNvPr id="0" name=""/>
        <dsp:cNvSpPr/>
      </dsp:nvSpPr>
      <dsp:spPr>
        <a:xfrm>
          <a:off x="2031028" y="1533751"/>
          <a:ext cx="1082741" cy="1082741"/>
        </a:xfrm>
        <a:prstGeom prst="ellipse">
          <a:avLst/>
        </a:prstGeom>
        <a:solidFill>
          <a:schemeClr val="accent3">
            <a:alpha val="50000"/>
            <a:hueOff val="-3365288"/>
            <a:satOff val="-1730"/>
            <a:lumOff val="-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1DDBDBF-C3E4-4C52-9E12-58BDF37239F6}">
      <dsp:nvSpPr>
        <dsp:cNvPr id="0" name=""/>
        <dsp:cNvSpPr/>
      </dsp:nvSpPr>
      <dsp:spPr>
        <a:xfrm>
          <a:off x="2976737" y="1367587"/>
          <a:ext cx="1282597" cy="80749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t>Detector Simulation </a:t>
          </a:r>
          <a:endParaRPr lang="ru-RU" sz="1400" kern="1200" dirty="0"/>
        </a:p>
      </dsp:txBody>
      <dsp:txXfrm>
        <a:off x="2976737" y="1367587"/>
        <a:ext cx="1282597" cy="807492"/>
      </dsp:txXfrm>
    </dsp:sp>
    <dsp:sp modelId="{8020A310-CE66-4356-8931-B83AC6277033}">
      <dsp:nvSpPr>
        <dsp:cNvPr id="0" name=""/>
        <dsp:cNvSpPr/>
      </dsp:nvSpPr>
      <dsp:spPr>
        <a:xfrm>
          <a:off x="2031028" y="1939604"/>
          <a:ext cx="1082741" cy="1082741"/>
        </a:xfrm>
        <a:prstGeom prst="ellipse">
          <a:avLst/>
        </a:prstGeom>
        <a:solidFill>
          <a:schemeClr val="accent3">
            <a:alpha val="50000"/>
            <a:hueOff val="-6730576"/>
            <a:satOff val="-3461"/>
            <a:lumOff val="-1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BAEB68A-F6BB-4C9D-BEC9-1D9898843A40}">
      <dsp:nvSpPr>
        <dsp:cNvPr id="0" name=""/>
        <dsp:cNvSpPr/>
      </dsp:nvSpPr>
      <dsp:spPr>
        <a:xfrm>
          <a:off x="3092581" y="2663735"/>
          <a:ext cx="1421605" cy="90228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t>Software Trigger and Event Reconstruction</a:t>
          </a:r>
          <a:endParaRPr lang="ru-RU" sz="1400" kern="1200" dirty="0"/>
        </a:p>
      </dsp:txBody>
      <dsp:txXfrm>
        <a:off x="3092581" y="2663735"/>
        <a:ext cx="1421605" cy="902284"/>
      </dsp:txXfrm>
    </dsp:sp>
    <dsp:sp modelId="{AD44D0A4-21EF-48C9-8C1B-80C1E4E10A44}">
      <dsp:nvSpPr>
        <dsp:cNvPr id="0" name=""/>
        <dsp:cNvSpPr/>
      </dsp:nvSpPr>
      <dsp:spPr>
        <a:xfrm>
          <a:off x="1679588" y="2142881"/>
          <a:ext cx="1082741" cy="1082741"/>
        </a:xfrm>
        <a:prstGeom prst="ellipse">
          <a:avLst/>
        </a:prstGeom>
        <a:solidFill>
          <a:schemeClr val="accent3">
            <a:alpha val="50000"/>
            <a:hueOff val="-10095864"/>
            <a:satOff val="-5191"/>
            <a:lumOff val="-2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24D7CD0-5E53-4205-8570-27D2DEBCDC70}">
      <dsp:nvSpPr>
        <dsp:cNvPr id="0" name=""/>
        <dsp:cNvSpPr/>
      </dsp:nvSpPr>
      <dsp:spPr>
        <a:xfrm>
          <a:off x="1513076" y="3095784"/>
          <a:ext cx="1353426" cy="73727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t>Machine Learning </a:t>
          </a:r>
          <a:endParaRPr lang="ru-RU" sz="1400" kern="1200" dirty="0"/>
        </a:p>
      </dsp:txBody>
      <dsp:txXfrm>
        <a:off x="1513076" y="3095784"/>
        <a:ext cx="1353426" cy="737275"/>
      </dsp:txXfrm>
    </dsp:sp>
    <dsp:sp modelId="{0C3BD2F8-04C5-4D19-A13A-3D520403623E}">
      <dsp:nvSpPr>
        <dsp:cNvPr id="0" name=""/>
        <dsp:cNvSpPr/>
      </dsp:nvSpPr>
      <dsp:spPr>
        <a:xfrm>
          <a:off x="1300019" y="1989345"/>
          <a:ext cx="1082741" cy="1082741"/>
        </a:xfrm>
        <a:prstGeom prst="ellipse">
          <a:avLst/>
        </a:prstGeom>
        <a:solidFill>
          <a:schemeClr val="accent3">
            <a:alpha val="50000"/>
            <a:hueOff val="-13461152"/>
            <a:satOff val="-6922"/>
            <a:lumOff val="-2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42D26D8-7D39-46E5-96C9-8795F9DE2656}">
      <dsp:nvSpPr>
        <dsp:cNvPr id="0" name=""/>
        <dsp:cNvSpPr/>
      </dsp:nvSpPr>
      <dsp:spPr>
        <a:xfrm>
          <a:off x="59903" y="2303696"/>
          <a:ext cx="1282597" cy="90228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t>Facilities and Distributed Computing</a:t>
          </a:r>
          <a:endParaRPr lang="ru-RU" sz="1400" kern="1200" dirty="0"/>
        </a:p>
      </dsp:txBody>
      <dsp:txXfrm>
        <a:off x="59903" y="2303696"/>
        <a:ext cx="1282597" cy="902284"/>
      </dsp:txXfrm>
    </dsp:sp>
    <dsp:sp modelId="{210E8985-88E7-4FA5-AF56-0A5F83E6922B}">
      <dsp:nvSpPr>
        <dsp:cNvPr id="0" name=""/>
        <dsp:cNvSpPr/>
      </dsp:nvSpPr>
      <dsp:spPr>
        <a:xfrm>
          <a:off x="1328148" y="1533751"/>
          <a:ext cx="1082741" cy="1082741"/>
        </a:xfrm>
        <a:prstGeom prst="ellipse">
          <a:avLst/>
        </a:prstGeom>
        <a:solidFill>
          <a:schemeClr val="accent3">
            <a:alpha val="50000"/>
            <a:hueOff val="-16826440"/>
            <a:satOff val="-8652"/>
            <a:lumOff val="-3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07C7A3C-19A3-442E-A44B-FBA87D3B7BDB}">
      <dsp:nvSpPr>
        <dsp:cNvPr id="0" name=""/>
        <dsp:cNvSpPr/>
      </dsp:nvSpPr>
      <dsp:spPr>
        <a:xfrm>
          <a:off x="336123" y="1422777"/>
          <a:ext cx="1282597" cy="90228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t>Security</a:t>
          </a:r>
          <a:endParaRPr lang="ru-RU" sz="1400" kern="1200" dirty="0"/>
        </a:p>
      </dsp:txBody>
      <dsp:txXfrm>
        <a:off x="336123" y="1422777"/>
        <a:ext cx="1282597" cy="9022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1BCEFA-AFF9-45B9-8CE6-AF03FE9A0D9D}">
      <dsp:nvSpPr>
        <dsp:cNvPr id="0" name=""/>
        <dsp:cNvSpPr/>
      </dsp:nvSpPr>
      <dsp:spPr>
        <a:xfrm>
          <a:off x="1833951" y="1827522"/>
          <a:ext cx="1158285" cy="1158427"/>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71D748B-636E-46E9-82C5-19BECF96D786}">
      <dsp:nvSpPr>
        <dsp:cNvPr id="0" name=""/>
        <dsp:cNvSpPr/>
      </dsp:nvSpPr>
      <dsp:spPr>
        <a:xfrm>
          <a:off x="1708097" y="1218584"/>
          <a:ext cx="1327201" cy="7102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1" kern="1200" dirty="0"/>
            <a:t>Data Analysis and Interpretation</a:t>
          </a:r>
          <a:endParaRPr lang="ru-RU" sz="1200" kern="1200" dirty="0"/>
        </a:p>
      </dsp:txBody>
      <dsp:txXfrm>
        <a:off x="1708097" y="1218584"/>
        <a:ext cx="1327201" cy="710255"/>
      </dsp:txXfrm>
    </dsp:sp>
    <dsp:sp modelId="{9CFD52E3-E78C-4910-B850-39C73D1CCBCF}">
      <dsp:nvSpPr>
        <dsp:cNvPr id="0" name=""/>
        <dsp:cNvSpPr/>
      </dsp:nvSpPr>
      <dsp:spPr>
        <a:xfrm>
          <a:off x="2173715" y="1990880"/>
          <a:ext cx="1158285" cy="1158427"/>
        </a:xfrm>
        <a:prstGeom prst="ellipse">
          <a:avLst/>
        </a:prstGeom>
        <a:solidFill>
          <a:schemeClr val="accent3">
            <a:alpha val="50000"/>
            <a:hueOff val="-2804407"/>
            <a:satOff val="-1442"/>
            <a:lumOff val="-6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9A26981-5F2C-46B7-A02F-9964DD6E29F3}">
      <dsp:nvSpPr>
        <dsp:cNvPr id="0" name=""/>
        <dsp:cNvSpPr/>
      </dsp:nvSpPr>
      <dsp:spPr>
        <a:xfrm>
          <a:off x="3088474" y="1516559"/>
          <a:ext cx="1254808" cy="78128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1" kern="1200" dirty="0"/>
            <a:t>Data </a:t>
          </a:r>
          <a:r>
            <a:rPr lang="en-US" sz="1200" b="1" kern="1200" dirty="0" err="1"/>
            <a:t>Organisation</a:t>
          </a:r>
          <a:r>
            <a:rPr lang="en-US" sz="1200" b="1" kern="1200" dirty="0"/>
            <a:t>, Management and Access</a:t>
          </a:r>
          <a:endParaRPr lang="ru-RU" sz="1200" kern="1200" dirty="0"/>
        </a:p>
      </dsp:txBody>
      <dsp:txXfrm>
        <a:off x="3088474" y="1516559"/>
        <a:ext cx="1254808" cy="781281"/>
      </dsp:txXfrm>
    </dsp:sp>
    <dsp:sp modelId="{86F646BD-B409-4F9E-8F7E-6DB8A5D9E4DC}">
      <dsp:nvSpPr>
        <dsp:cNvPr id="0" name=""/>
        <dsp:cNvSpPr/>
      </dsp:nvSpPr>
      <dsp:spPr>
        <a:xfrm>
          <a:off x="2257208" y="2358438"/>
          <a:ext cx="1158285" cy="1158427"/>
        </a:xfrm>
        <a:prstGeom prst="ellipse">
          <a:avLst/>
        </a:prstGeom>
        <a:solidFill>
          <a:schemeClr val="accent3">
            <a:alpha val="50000"/>
            <a:hueOff val="-5608813"/>
            <a:satOff val="-2884"/>
            <a:lumOff val="-12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8DA0663-9267-407F-8F7B-77C18DFF3B73}">
      <dsp:nvSpPr>
        <dsp:cNvPr id="0" name=""/>
        <dsp:cNvSpPr/>
      </dsp:nvSpPr>
      <dsp:spPr>
        <a:xfrm>
          <a:off x="3262082" y="2635488"/>
          <a:ext cx="1230677" cy="83455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1" kern="1200" dirty="0"/>
            <a:t>Data-Flow Processing Framework </a:t>
          </a:r>
          <a:endParaRPr lang="ru-RU" sz="1200" kern="1200" dirty="0"/>
        </a:p>
      </dsp:txBody>
      <dsp:txXfrm>
        <a:off x="3262082" y="2635488"/>
        <a:ext cx="1230677" cy="834550"/>
      </dsp:txXfrm>
    </dsp:sp>
    <dsp:sp modelId="{64F622B5-564E-4222-88CA-C3FB50020F5D}">
      <dsp:nvSpPr>
        <dsp:cNvPr id="0" name=""/>
        <dsp:cNvSpPr/>
      </dsp:nvSpPr>
      <dsp:spPr>
        <a:xfrm>
          <a:off x="2022172" y="2653194"/>
          <a:ext cx="1158285" cy="1158427"/>
        </a:xfrm>
        <a:prstGeom prst="ellipse">
          <a:avLst/>
        </a:prstGeom>
        <a:solidFill>
          <a:schemeClr val="accent3">
            <a:alpha val="50000"/>
            <a:hueOff val="-8413220"/>
            <a:satOff val="-4326"/>
            <a:lumOff val="-18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319E23B-5A8C-451C-9E36-5CDC329A4CEA}">
      <dsp:nvSpPr>
        <dsp:cNvPr id="0" name=""/>
        <dsp:cNvSpPr/>
      </dsp:nvSpPr>
      <dsp:spPr>
        <a:xfrm>
          <a:off x="2862616" y="3386836"/>
          <a:ext cx="1327201" cy="76352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1" kern="1200" dirty="0"/>
            <a:t>Conditions Data</a:t>
          </a:r>
          <a:endParaRPr lang="ru-RU" sz="1200" kern="1200" dirty="0"/>
        </a:p>
      </dsp:txBody>
      <dsp:txXfrm>
        <a:off x="2862616" y="3386836"/>
        <a:ext cx="1327201" cy="763524"/>
      </dsp:txXfrm>
    </dsp:sp>
    <dsp:sp modelId="{F42F01AD-CB05-469E-8C69-C6CF3BBBF513}">
      <dsp:nvSpPr>
        <dsp:cNvPr id="0" name=""/>
        <dsp:cNvSpPr/>
      </dsp:nvSpPr>
      <dsp:spPr>
        <a:xfrm>
          <a:off x="1645730" y="2653194"/>
          <a:ext cx="1158285" cy="1158427"/>
        </a:xfrm>
        <a:prstGeom prst="ellipse">
          <a:avLst/>
        </a:prstGeom>
        <a:solidFill>
          <a:schemeClr val="accent3">
            <a:alpha val="50000"/>
            <a:hueOff val="-11217627"/>
            <a:satOff val="-5768"/>
            <a:lumOff val="-24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022F437-12C2-4058-AC65-BBE0815B181E}">
      <dsp:nvSpPr>
        <dsp:cNvPr id="0" name=""/>
        <dsp:cNvSpPr/>
      </dsp:nvSpPr>
      <dsp:spPr>
        <a:xfrm>
          <a:off x="705344" y="3470045"/>
          <a:ext cx="1327201" cy="76352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1" kern="1200" dirty="0" err="1"/>
            <a:t>Visualisation</a:t>
          </a:r>
          <a:endParaRPr lang="ru-RU" sz="1200" kern="1200" dirty="0"/>
        </a:p>
      </dsp:txBody>
      <dsp:txXfrm>
        <a:off x="705344" y="3470045"/>
        <a:ext cx="1327201" cy="763524"/>
      </dsp:txXfrm>
    </dsp:sp>
    <dsp:sp modelId="{989AFDD2-9593-4A98-9EAB-83E1D47CAD20}">
      <dsp:nvSpPr>
        <dsp:cNvPr id="0" name=""/>
        <dsp:cNvSpPr/>
      </dsp:nvSpPr>
      <dsp:spPr>
        <a:xfrm>
          <a:off x="1410694" y="2358438"/>
          <a:ext cx="1158285" cy="1158427"/>
        </a:xfrm>
        <a:prstGeom prst="ellipse">
          <a:avLst/>
        </a:prstGeom>
        <a:solidFill>
          <a:schemeClr val="accent3">
            <a:alpha val="50000"/>
            <a:hueOff val="-14022034"/>
            <a:satOff val="-7210"/>
            <a:lumOff val="-31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C228733-5955-4217-91A2-72D2C8A393E5}">
      <dsp:nvSpPr>
        <dsp:cNvPr id="0" name=""/>
        <dsp:cNvSpPr/>
      </dsp:nvSpPr>
      <dsp:spPr>
        <a:xfrm>
          <a:off x="237323" y="2635488"/>
          <a:ext cx="1230677" cy="83455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1" kern="1200" dirty="0"/>
            <a:t>Software Development, Deployment, Validation and Verification</a:t>
          </a:r>
          <a:endParaRPr lang="ru-RU" sz="1200" kern="1200" dirty="0"/>
        </a:p>
      </dsp:txBody>
      <dsp:txXfrm>
        <a:off x="237323" y="2635488"/>
        <a:ext cx="1230677" cy="834550"/>
      </dsp:txXfrm>
    </dsp:sp>
    <dsp:sp modelId="{27073CC3-7BE9-468C-83BB-F5FE2ADFDD34}">
      <dsp:nvSpPr>
        <dsp:cNvPr id="0" name=""/>
        <dsp:cNvSpPr/>
      </dsp:nvSpPr>
      <dsp:spPr>
        <a:xfrm>
          <a:off x="1490921" y="1983142"/>
          <a:ext cx="1158285" cy="1158427"/>
        </a:xfrm>
        <a:prstGeom prst="ellipse">
          <a:avLst/>
        </a:prstGeom>
        <a:solidFill>
          <a:schemeClr val="accent3">
            <a:alpha val="50000"/>
            <a:hueOff val="-16826440"/>
            <a:satOff val="-8652"/>
            <a:lumOff val="-3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00FEAEE-7FB6-4911-B618-C81F78BE64CB}">
      <dsp:nvSpPr>
        <dsp:cNvPr id="0" name=""/>
        <dsp:cNvSpPr/>
      </dsp:nvSpPr>
      <dsp:spPr>
        <a:xfrm>
          <a:off x="310418" y="1729200"/>
          <a:ext cx="1254808" cy="78128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1" kern="1200" dirty="0"/>
            <a:t>Data and Software Preservation</a:t>
          </a:r>
          <a:endParaRPr lang="ru-RU" sz="1200" kern="1200" dirty="0"/>
        </a:p>
      </dsp:txBody>
      <dsp:txXfrm>
        <a:off x="310418" y="1729200"/>
        <a:ext cx="1254808" cy="78128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309847-C8BA-4D6C-9188-5217FAC7C39B}" type="datetimeFigureOut">
              <a:rPr lang="ru-RU" smtClean="0"/>
              <a:pPr/>
              <a:t>01.10.2019</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B7507D-0F1E-4FBA-98F4-B379B01E6DAC}" type="slidenum">
              <a:rPr lang="ru-RU" smtClean="0"/>
              <a:pPr/>
              <a:t>‹#›</a:t>
            </a:fld>
            <a:endParaRPr lang="ru-RU"/>
          </a:p>
        </p:txBody>
      </p:sp>
    </p:spTree>
    <p:extLst>
      <p:ext uri="{BB962C8B-B14F-4D97-AF65-F5344CB8AC3E}">
        <p14:creationId xmlns:p14="http://schemas.microsoft.com/office/powerpoint/2010/main" val="1034197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33400" y="763588"/>
            <a:ext cx="6704013" cy="3771900"/>
          </a:xfrm>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есть несколько экспериментов, есть несколько типов ферм-кластеров для обработки  и есть сеть между всеми центрами . Сегодня сделано 400 </a:t>
            </a:r>
            <a:r>
              <a:rPr lang="ru-RU" sz="1200" b="0" i="0" kern="1200" dirty="0" err="1" smtClean="0">
                <a:solidFill>
                  <a:schemeClr val="tx1"/>
                </a:solidFill>
                <a:effectLst/>
                <a:latin typeface="+mn-lt"/>
                <a:ea typeface="+mn-ea"/>
                <a:cs typeface="+mn-cs"/>
              </a:rPr>
              <a:t>гбитсек</a:t>
            </a:r>
            <a:r>
              <a:rPr lang="ru-RU" sz="1200" b="0" i="0" kern="1200" dirty="0" smtClean="0">
                <a:solidFill>
                  <a:schemeClr val="tx1"/>
                </a:solidFill>
                <a:effectLst/>
                <a:latin typeface="+mn-lt"/>
                <a:ea typeface="+mn-ea"/>
                <a:cs typeface="+mn-cs"/>
              </a:rPr>
              <a:t> сеть для этого и сегодня активно используем свободные ядра на суперкомпьютере говорун для моделирования и отладки программ обработки</a:t>
            </a:r>
            <a:r>
              <a:rPr lang="en-US" sz="1200" b="0" i="0" kern="1200" dirty="0" smtClean="0">
                <a:solidFill>
                  <a:schemeClr val="tx1"/>
                </a:solidFill>
                <a:effectLst/>
                <a:latin typeface="+mn-lt"/>
                <a:ea typeface="+mn-ea"/>
                <a:cs typeface="+mn-cs"/>
              </a:rPr>
              <a:t>/</a:t>
            </a:r>
          </a:p>
          <a:p>
            <a:pPr marL="216000" indent="-216000" algn="just">
              <a:lnSpc>
                <a:spcPct val="100000"/>
              </a:lnSpc>
            </a:pPr>
            <a:r>
              <a:rPr lang="ru-RU" sz="1200" b="0" strike="noStrike" spc="-1" dirty="0" err="1" smtClean="0">
                <a:latin typeface="Book Antiqua"/>
              </a:rPr>
              <a:t>At</a:t>
            </a:r>
            <a:r>
              <a:rPr lang="ru-RU" sz="1200" b="0" strike="noStrike" spc="-1" dirty="0" smtClean="0">
                <a:latin typeface="Book Antiqua"/>
              </a:rPr>
              <a:t> </a:t>
            </a:r>
            <a:r>
              <a:rPr lang="ru-RU" sz="1200" b="0" strike="noStrike" spc="-1" dirty="0" err="1" smtClean="0">
                <a:latin typeface="Book Antiqua"/>
              </a:rPr>
              <a:t>present</a:t>
            </a:r>
            <a:r>
              <a:rPr lang="ru-RU" sz="1200" b="0" strike="noStrike" spc="-1" dirty="0" smtClean="0">
                <a:latin typeface="Book Antiqua"/>
              </a:rPr>
              <a:t>, </a:t>
            </a:r>
            <a:r>
              <a:rPr lang="ru-RU" sz="1200" b="0" strike="noStrike" spc="-1" dirty="0" err="1" smtClean="0">
                <a:latin typeface="Book Antiqua"/>
              </a:rPr>
              <a:t>the</a:t>
            </a:r>
            <a:r>
              <a:rPr lang="ru-RU" sz="1200" b="0" strike="noStrike" spc="-1" dirty="0" smtClean="0">
                <a:latin typeface="Book Antiqua"/>
              </a:rPr>
              <a:t> </a:t>
            </a:r>
            <a:r>
              <a:rPr lang="ru-RU" sz="1200" b="0" strike="noStrike" spc="-1" dirty="0" err="1" smtClean="0">
                <a:latin typeface="Book Antiqua"/>
              </a:rPr>
              <a:t>Govorun</a:t>
            </a:r>
            <a:r>
              <a:rPr lang="ru-RU" sz="1200" b="0" strike="noStrike" spc="-1" dirty="0" smtClean="0">
                <a:latin typeface="Book Antiqua"/>
              </a:rPr>
              <a:t> </a:t>
            </a:r>
            <a:r>
              <a:rPr lang="ru-RU" sz="1200" b="0" strike="noStrike" spc="-1" dirty="0" err="1" smtClean="0">
                <a:latin typeface="Book Antiqua"/>
              </a:rPr>
              <a:t>supercomputer</a:t>
            </a:r>
            <a:r>
              <a:rPr lang="ru-RU" sz="1200" b="0" strike="noStrike" spc="-1" dirty="0" smtClean="0">
                <a:latin typeface="Book Antiqua"/>
              </a:rPr>
              <a:t> </a:t>
            </a:r>
            <a:r>
              <a:rPr lang="ru-RU" sz="1200" b="0" strike="noStrike" spc="-1" dirty="0" err="1" smtClean="0">
                <a:latin typeface="Book Antiqua"/>
              </a:rPr>
              <a:t>is</a:t>
            </a:r>
            <a:r>
              <a:rPr lang="ru-RU" sz="1200" b="0" strike="noStrike" spc="-1" dirty="0" smtClean="0">
                <a:latin typeface="Book Antiqua"/>
              </a:rPr>
              <a:t> </a:t>
            </a:r>
            <a:r>
              <a:rPr lang="ru-RU" sz="1200" b="0" strike="noStrike" spc="-1" dirty="0" err="1" smtClean="0">
                <a:latin typeface="Book Antiqua"/>
              </a:rPr>
              <a:t>used</a:t>
            </a:r>
            <a:r>
              <a:rPr lang="ru-RU" sz="1200" b="0" strike="noStrike" spc="-1" dirty="0" smtClean="0">
                <a:latin typeface="Book Antiqua"/>
              </a:rPr>
              <a:t> </a:t>
            </a:r>
            <a:r>
              <a:rPr lang="ru-RU" sz="1200" b="0" strike="noStrike" spc="-1" dirty="0" err="1" smtClean="0">
                <a:latin typeface="Book Antiqua"/>
              </a:rPr>
              <a:t>for</a:t>
            </a:r>
            <a:r>
              <a:rPr lang="ru-RU" sz="1200" b="0" strike="noStrike" spc="-1" dirty="0" smtClean="0">
                <a:latin typeface="Book Antiqua"/>
              </a:rPr>
              <a:t> </a:t>
            </a:r>
            <a:r>
              <a:rPr lang="ru-RU" sz="1200" b="0" strike="noStrike" spc="-1" dirty="0" err="1" smtClean="0">
                <a:latin typeface="Book Antiqua"/>
              </a:rPr>
              <a:t>both</a:t>
            </a:r>
            <a:r>
              <a:rPr lang="ru-RU" sz="1200" b="0" strike="noStrike" spc="-1" dirty="0" smtClean="0">
                <a:latin typeface="Book Antiqua"/>
              </a:rPr>
              <a:t> </a:t>
            </a:r>
            <a:r>
              <a:rPr lang="ru-RU" sz="1200" b="0" strike="noStrike" spc="-1" dirty="0" err="1" smtClean="0">
                <a:latin typeface="Book Antiqua"/>
              </a:rPr>
              <a:t>theoretical</a:t>
            </a:r>
            <a:r>
              <a:rPr lang="ru-RU" sz="1200" b="0" strike="noStrike" spc="-1" dirty="0" smtClean="0">
                <a:latin typeface="Book Antiqua"/>
              </a:rPr>
              <a:t> </a:t>
            </a:r>
            <a:r>
              <a:rPr lang="ru-RU" sz="1200" b="0" strike="noStrike" spc="-1" dirty="0" err="1" smtClean="0">
                <a:latin typeface="Book Antiqua"/>
              </a:rPr>
              <a:t>studies</a:t>
            </a:r>
            <a:r>
              <a:rPr lang="ru-RU" sz="1200" b="0" strike="noStrike" spc="-1" dirty="0" smtClean="0">
                <a:latin typeface="Book Antiqua"/>
              </a:rPr>
              <a:t> </a:t>
            </a:r>
            <a:r>
              <a:rPr lang="ru-RU" sz="1200" b="0" strike="noStrike" spc="-1" dirty="0" err="1" smtClean="0">
                <a:latin typeface="Book Antiqua"/>
              </a:rPr>
              <a:t>and</a:t>
            </a:r>
            <a:r>
              <a:rPr lang="ru-RU" sz="1200" b="0" strike="noStrike" spc="-1" dirty="0" smtClean="0">
                <a:latin typeface="Book Antiqua"/>
              </a:rPr>
              <a:t> </a:t>
            </a:r>
            <a:r>
              <a:rPr lang="ru-RU" sz="1200" b="0" strike="noStrike" spc="-1" dirty="0" err="1" smtClean="0">
                <a:latin typeface="Book Antiqua"/>
              </a:rPr>
              <a:t>event</a:t>
            </a:r>
            <a:r>
              <a:rPr lang="ru-RU" sz="1200" b="0" strike="noStrike" spc="-1" dirty="0" smtClean="0">
                <a:latin typeface="Book Antiqua"/>
              </a:rPr>
              <a:t> </a:t>
            </a:r>
            <a:r>
              <a:rPr lang="ru-RU" sz="1200" b="0" strike="noStrike" spc="-1" dirty="0" err="1" smtClean="0">
                <a:latin typeface="Book Antiqua"/>
              </a:rPr>
              <a:t>simulation</a:t>
            </a:r>
            <a:r>
              <a:rPr lang="ru-RU" sz="1200" b="0" strike="noStrike" spc="-1" dirty="0" smtClean="0">
                <a:latin typeface="Book Antiqua"/>
              </a:rPr>
              <a:t> </a:t>
            </a:r>
            <a:r>
              <a:rPr lang="ru-RU" sz="1200" b="0" strike="noStrike" spc="-1" dirty="0" err="1" smtClean="0">
                <a:latin typeface="Book Antiqua"/>
              </a:rPr>
              <a:t>for</a:t>
            </a:r>
            <a:r>
              <a:rPr lang="ru-RU" sz="1200" b="0" strike="noStrike" spc="-1" dirty="0" smtClean="0">
                <a:latin typeface="Book Antiqua"/>
              </a:rPr>
              <a:t> </a:t>
            </a:r>
            <a:r>
              <a:rPr lang="ru-RU" sz="1200" b="0" strike="noStrike" spc="-1" dirty="0" err="1" smtClean="0">
                <a:latin typeface="Book Antiqua"/>
              </a:rPr>
              <a:t>the</a:t>
            </a:r>
            <a:r>
              <a:rPr lang="ru-RU" sz="1200" b="0" strike="noStrike" spc="-1" dirty="0" smtClean="0">
                <a:latin typeface="Book Antiqua"/>
              </a:rPr>
              <a:t> MPD </a:t>
            </a:r>
            <a:r>
              <a:rPr lang="ru-RU" sz="1200" b="0" strike="noStrike" spc="-1" dirty="0" err="1" smtClean="0">
                <a:latin typeface="Book Antiqua"/>
              </a:rPr>
              <a:t>experiment</a:t>
            </a:r>
            <a:r>
              <a:rPr lang="ru-RU" sz="1200" b="0" strike="noStrike" spc="-1" dirty="0" smtClean="0">
                <a:latin typeface="Book Antiqua"/>
              </a:rPr>
              <a:t> </a:t>
            </a:r>
            <a:r>
              <a:rPr lang="ru-RU" sz="1200" b="0" strike="noStrike" spc="-1" dirty="0" err="1" smtClean="0">
                <a:latin typeface="Book Antiqua"/>
              </a:rPr>
              <a:t>of</a:t>
            </a:r>
            <a:r>
              <a:rPr lang="ru-RU" sz="1200" b="0" strike="noStrike" spc="-1" dirty="0" smtClean="0">
                <a:latin typeface="Book Antiqua"/>
              </a:rPr>
              <a:t> </a:t>
            </a:r>
            <a:r>
              <a:rPr lang="ru-RU" sz="1200" b="0" strike="noStrike" spc="-1" dirty="0" err="1" smtClean="0">
                <a:latin typeface="Book Antiqua"/>
              </a:rPr>
              <a:t>the</a:t>
            </a:r>
            <a:r>
              <a:rPr lang="ru-RU" sz="1200" b="0" strike="noStrike" spc="-1" dirty="0" smtClean="0">
                <a:latin typeface="Book Antiqua"/>
              </a:rPr>
              <a:t> NICA </a:t>
            </a:r>
            <a:r>
              <a:rPr lang="ru-RU" sz="1200" b="0" strike="noStrike" spc="-1" dirty="0" err="1" smtClean="0">
                <a:latin typeface="Book Antiqua"/>
              </a:rPr>
              <a:t>megaproject</a:t>
            </a:r>
            <a:r>
              <a:rPr lang="ru-RU" sz="1200" b="0" strike="noStrike" spc="-1" dirty="0" smtClean="0">
                <a:latin typeface="Book Antiqua"/>
              </a:rPr>
              <a:t>. </a:t>
            </a:r>
            <a:r>
              <a:rPr lang="ru-RU" sz="1200" b="0" strike="noStrike" spc="-1" dirty="0" err="1" smtClean="0">
                <a:latin typeface="Book Antiqua"/>
              </a:rPr>
              <a:t>To</a:t>
            </a:r>
            <a:r>
              <a:rPr lang="ru-RU" sz="1200" b="0" strike="noStrike" spc="-1" dirty="0" smtClean="0">
                <a:latin typeface="Book Antiqua"/>
              </a:rPr>
              <a:t> </a:t>
            </a:r>
            <a:r>
              <a:rPr lang="ru-RU" sz="1200" b="0" strike="noStrike" spc="-1" dirty="0" err="1" smtClean="0">
                <a:latin typeface="Book Antiqua"/>
              </a:rPr>
              <a:t>generate</a:t>
            </a:r>
            <a:r>
              <a:rPr lang="ru-RU" sz="1200" b="0" strike="noStrike" spc="-1" dirty="0" smtClean="0">
                <a:latin typeface="Book Antiqua"/>
              </a:rPr>
              <a:t> </a:t>
            </a:r>
            <a:r>
              <a:rPr lang="ru-RU" sz="1200" b="0" strike="noStrike" spc="-1" dirty="0" err="1" smtClean="0">
                <a:latin typeface="Book Antiqua"/>
              </a:rPr>
              <a:t>simulated</a:t>
            </a:r>
            <a:r>
              <a:rPr lang="ru-RU" sz="1200" b="0" strike="noStrike" spc="-1" dirty="0" smtClean="0">
                <a:latin typeface="Book Antiqua"/>
              </a:rPr>
              <a:t> </a:t>
            </a:r>
            <a:r>
              <a:rPr lang="ru-RU" sz="1200" b="0" strike="noStrike" spc="-1" dirty="0" err="1" smtClean="0">
                <a:latin typeface="Book Antiqua"/>
              </a:rPr>
              <a:t>data</a:t>
            </a:r>
            <a:r>
              <a:rPr lang="ru-RU" sz="1200" b="0" strike="noStrike" spc="-1" dirty="0" smtClean="0">
                <a:latin typeface="Book Antiqua"/>
              </a:rPr>
              <a:t> </a:t>
            </a:r>
            <a:r>
              <a:rPr lang="ru-RU" sz="1200" b="0" strike="noStrike" spc="-1" dirty="0" err="1" smtClean="0">
                <a:latin typeface="Book Antiqua"/>
              </a:rPr>
              <a:t>of</a:t>
            </a:r>
            <a:r>
              <a:rPr lang="ru-RU" sz="1200" b="0" strike="noStrike" spc="-1" dirty="0" smtClean="0">
                <a:latin typeface="Book Antiqua"/>
              </a:rPr>
              <a:t> </a:t>
            </a:r>
            <a:r>
              <a:rPr lang="ru-RU" sz="1200" b="0" strike="noStrike" spc="-1" dirty="0" err="1" smtClean="0">
                <a:latin typeface="Book Antiqua"/>
              </a:rPr>
              <a:t>the</a:t>
            </a:r>
            <a:r>
              <a:rPr lang="ru-RU" sz="1200" b="0" strike="noStrike" spc="-1" dirty="0" smtClean="0">
                <a:latin typeface="Book Antiqua"/>
              </a:rPr>
              <a:t> MPD </a:t>
            </a:r>
            <a:r>
              <a:rPr lang="ru-RU" sz="1200" b="0" strike="noStrike" spc="-1" dirty="0" err="1" smtClean="0">
                <a:latin typeface="Book Antiqua"/>
              </a:rPr>
              <a:t>experiment</a:t>
            </a:r>
            <a:r>
              <a:rPr lang="ru-RU" sz="1200" b="0" strike="noStrike" spc="-1" dirty="0" smtClean="0">
                <a:latin typeface="Book Antiqua"/>
              </a:rPr>
              <a:t>, CPU </a:t>
            </a:r>
            <a:r>
              <a:rPr lang="ru-RU" sz="1200" b="0" strike="noStrike" spc="-1" dirty="0" err="1" smtClean="0">
                <a:latin typeface="Book Antiqua"/>
              </a:rPr>
              <a:t>computing</a:t>
            </a:r>
            <a:r>
              <a:rPr lang="ru-RU" sz="1200" b="0" strike="noStrike" spc="-1" dirty="0" smtClean="0">
                <a:latin typeface="Book Antiqua"/>
              </a:rPr>
              <a:t> </a:t>
            </a:r>
            <a:r>
              <a:rPr lang="ru-RU" sz="1200" b="0" strike="noStrike" spc="-1" dirty="0" err="1" smtClean="0">
                <a:latin typeface="Book Antiqua"/>
              </a:rPr>
              <a:t>components</a:t>
            </a:r>
            <a:r>
              <a:rPr lang="ru-RU" sz="1200" b="0" strike="noStrike" spc="-1" dirty="0" smtClean="0">
                <a:latin typeface="Book Antiqua"/>
              </a:rPr>
              <a:t> </a:t>
            </a:r>
            <a:r>
              <a:rPr lang="ru-RU" sz="1200" b="0" strike="noStrike" spc="-1" dirty="0" err="1" smtClean="0">
                <a:latin typeface="Book Antiqua"/>
              </a:rPr>
              <a:t>of</a:t>
            </a:r>
            <a:r>
              <a:rPr lang="ru-RU" sz="1200" b="0" strike="noStrike" spc="-1" dirty="0" smtClean="0">
                <a:latin typeface="Book Antiqua"/>
              </a:rPr>
              <a:t> </a:t>
            </a:r>
            <a:r>
              <a:rPr lang="ru-RU" sz="1200" b="0" strike="noStrike" spc="-1" dirty="0" err="1" smtClean="0">
                <a:latin typeface="Book Antiqua"/>
              </a:rPr>
              <a:t>the</a:t>
            </a:r>
            <a:r>
              <a:rPr lang="ru-RU" sz="1200" b="0" strike="noStrike" spc="-1" dirty="0" smtClean="0">
                <a:latin typeface="Book Antiqua"/>
              </a:rPr>
              <a:t> </a:t>
            </a:r>
            <a:r>
              <a:rPr lang="ru-RU" sz="1200" b="0" strike="noStrike" spc="-1" dirty="0" err="1" smtClean="0">
                <a:latin typeface="Book Antiqua"/>
              </a:rPr>
              <a:t>Govorun</a:t>
            </a:r>
            <a:r>
              <a:rPr lang="ru-RU" sz="1200" b="0" strike="noStrike" spc="-1" dirty="0" smtClean="0">
                <a:latin typeface="Book Antiqua"/>
              </a:rPr>
              <a:t> </a:t>
            </a:r>
            <a:r>
              <a:rPr lang="ru-RU" sz="1200" b="0" strike="noStrike" spc="-1" dirty="0" err="1" smtClean="0">
                <a:latin typeface="Book Antiqua"/>
              </a:rPr>
              <a:t>supercomputer</a:t>
            </a:r>
            <a:r>
              <a:rPr lang="ru-RU" sz="1200" b="0" strike="noStrike" spc="-1" dirty="0" smtClean="0">
                <a:latin typeface="Book Antiqua"/>
              </a:rPr>
              <a:t>, </a:t>
            </a:r>
            <a:r>
              <a:rPr lang="ru-RU" sz="1200" b="0" strike="noStrike" spc="-1" dirty="0" err="1" smtClean="0">
                <a:latin typeface="Book Antiqua"/>
              </a:rPr>
              <a:t>i.e</a:t>
            </a:r>
            <a:r>
              <a:rPr lang="ru-RU" sz="1200" b="0" strike="noStrike" spc="-1" dirty="0" smtClean="0">
                <a:latin typeface="Book Antiqua"/>
              </a:rPr>
              <a:t>. </a:t>
            </a:r>
            <a:r>
              <a:rPr lang="ru-RU" sz="1200" b="0" strike="noStrike" spc="-1" dirty="0" err="1" smtClean="0">
                <a:latin typeface="Book Antiqua"/>
              </a:rPr>
              <a:t>Skylake</a:t>
            </a:r>
            <a:r>
              <a:rPr lang="ru-RU" sz="1200" b="0" strike="noStrike" spc="-1" dirty="0" smtClean="0">
                <a:latin typeface="Book Antiqua"/>
              </a:rPr>
              <a:t> (</a:t>
            </a:r>
            <a:r>
              <a:rPr lang="ru-RU" sz="1200" b="0" strike="noStrike" spc="-1" dirty="0" smtClean="0">
                <a:solidFill>
                  <a:srgbClr val="C00000"/>
                </a:solidFill>
                <a:latin typeface="Book Antiqua"/>
              </a:rPr>
              <a:t>2880 </a:t>
            </a:r>
            <a:r>
              <a:rPr lang="ru-RU" sz="1200" b="0" strike="noStrike" spc="-1" dirty="0" err="1" smtClean="0">
                <a:solidFill>
                  <a:srgbClr val="C00000"/>
                </a:solidFill>
                <a:latin typeface="Book Antiqua"/>
              </a:rPr>
              <a:t>cores</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and</a:t>
            </a:r>
            <a:r>
              <a:rPr lang="ru-RU" sz="1200" b="0" strike="noStrike" spc="-1" dirty="0" smtClean="0">
                <a:solidFill>
                  <a:srgbClr val="C00000"/>
                </a:solidFill>
                <a:latin typeface="Book Antiqua"/>
              </a:rPr>
              <a:t> KNL (6048 </a:t>
            </a:r>
            <a:r>
              <a:rPr lang="ru-RU" sz="1200" b="0" strike="noStrike" spc="-1" dirty="0" err="1" smtClean="0">
                <a:solidFill>
                  <a:srgbClr val="C00000"/>
                </a:solidFill>
                <a:latin typeface="Book Antiqua"/>
              </a:rPr>
              <a:t>cores</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are</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used</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data</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are</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stored</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on</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the</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ultrafast</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data</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storage</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system</a:t>
            </a:r>
            <a:r>
              <a:rPr lang="ru-RU" sz="1200" b="0" strike="noStrike" spc="-1" dirty="0" smtClean="0">
                <a:solidFill>
                  <a:srgbClr val="C00000"/>
                </a:solidFill>
                <a:latin typeface="Book Antiqua"/>
              </a:rPr>
              <a:t> (UDSS) </a:t>
            </a:r>
            <a:r>
              <a:rPr lang="ru-RU" sz="1200" b="0" strike="noStrike" spc="-1" dirty="0" err="1" smtClean="0">
                <a:solidFill>
                  <a:srgbClr val="C00000"/>
                </a:solidFill>
                <a:latin typeface="Book Antiqua"/>
              </a:rPr>
              <a:t>under</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the</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management</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of</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the</a:t>
            </a:r>
            <a:r>
              <a:rPr lang="ru-RU" sz="1200" b="0" strike="noStrike" spc="-1" dirty="0" smtClean="0">
                <a:solidFill>
                  <a:srgbClr val="C00000"/>
                </a:solidFill>
                <a:latin typeface="Book Antiqua"/>
              </a:rPr>
              <a:t> </a:t>
            </a:r>
            <a:r>
              <a:rPr lang="ru-RU" sz="1200" b="0" i="1" strike="noStrike" spc="-1" dirty="0" err="1" smtClean="0">
                <a:solidFill>
                  <a:srgbClr val="C00000"/>
                </a:solidFill>
                <a:latin typeface="Book Antiqua"/>
              </a:rPr>
              <a:t>Lustre</a:t>
            </a:r>
            <a:r>
              <a:rPr lang="ru-RU" sz="1200" b="0" i="1" strike="noStrike" spc="-1" dirty="0" smtClean="0">
                <a:solidFill>
                  <a:srgbClr val="C00000"/>
                </a:solidFill>
                <a:latin typeface="Book Antiqua"/>
              </a:rPr>
              <a:t> </a:t>
            </a:r>
            <a:r>
              <a:rPr lang="ru-RU" sz="1200" b="0" i="1" strike="noStrike" spc="-1" dirty="0" err="1" smtClean="0">
                <a:solidFill>
                  <a:srgbClr val="C00000"/>
                </a:solidFill>
                <a:latin typeface="Book Antiqua"/>
              </a:rPr>
              <a:t>file</a:t>
            </a:r>
            <a:r>
              <a:rPr lang="ru-RU" sz="1200" b="0" i="1" strike="noStrike" spc="-1" dirty="0" smtClean="0">
                <a:solidFill>
                  <a:srgbClr val="C00000"/>
                </a:solidFill>
                <a:latin typeface="Book Antiqua"/>
              </a:rPr>
              <a:t> </a:t>
            </a:r>
            <a:r>
              <a:rPr lang="ru-RU" sz="1200" b="0" i="1" strike="noStrike" spc="-1" dirty="0" err="1" smtClean="0">
                <a:solidFill>
                  <a:srgbClr val="C00000"/>
                </a:solidFill>
                <a:latin typeface="Book Antiqua"/>
              </a:rPr>
              <a:t>system</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with</a:t>
            </a:r>
            <a:r>
              <a:rPr lang="ru-RU" sz="1200" b="0" strike="noStrike" spc="-1" dirty="0" smtClean="0">
                <a:solidFill>
                  <a:srgbClr val="C00000"/>
                </a:solidFill>
                <a:latin typeface="Book Antiqua"/>
              </a:rPr>
              <a:t> a </a:t>
            </a:r>
            <a:r>
              <a:rPr lang="ru-RU" sz="1200" b="0" strike="noStrike" spc="-1" dirty="0" err="1" smtClean="0">
                <a:solidFill>
                  <a:srgbClr val="C00000"/>
                </a:solidFill>
                <a:latin typeface="Book Antiqua"/>
              </a:rPr>
              <a:t>subsequent</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transfer</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to</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cold</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storages</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controlled</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by</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the</a:t>
            </a:r>
            <a:r>
              <a:rPr lang="ru-RU" sz="1200" b="0" strike="noStrike" spc="-1" dirty="0" smtClean="0">
                <a:solidFill>
                  <a:srgbClr val="C00000"/>
                </a:solidFill>
                <a:latin typeface="Book Antiqua"/>
              </a:rPr>
              <a:t> </a:t>
            </a:r>
            <a:r>
              <a:rPr lang="ru-RU" sz="1200" b="0" i="1" strike="noStrike" spc="-1" dirty="0" smtClean="0">
                <a:solidFill>
                  <a:srgbClr val="C00000"/>
                </a:solidFill>
                <a:latin typeface="Book Antiqua"/>
              </a:rPr>
              <a:t>EOS </a:t>
            </a:r>
            <a:r>
              <a:rPr lang="ru-RU" sz="1200" b="0" strike="noStrike" spc="-1" dirty="0" err="1" smtClean="0">
                <a:solidFill>
                  <a:srgbClr val="C00000"/>
                </a:solidFill>
                <a:latin typeface="Book Antiqua"/>
              </a:rPr>
              <a:t>and</a:t>
            </a:r>
            <a:r>
              <a:rPr lang="ru-RU" sz="1200" b="0" strike="noStrike" spc="-1" dirty="0" smtClean="0">
                <a:solidFill>
                  <a:srgbClr val="C00000"/>
                </a:solidFill>
                <a:latin typeface="Book Antiqua"/>
              </a:rPr>
              <a:t> </a:t>
            </a:r>
            <a:r>
              <a:rPr lang="ru-RU" sz="1200" b="0" i="1" strike="noStrike" spc="-1" dirty="0" smtClean="0">
                <a:solidFill>
                  <a:srgbClr val="C00000"/>
                </a:solidFill>
                <a:latin typeface="Book Antiqua"/>
              </a:rPr>
              <a:t>ZFS</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file</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systems</a:t>
            </a:r>
            <a:r>
              <a:rPr lang="ru-RU" sz="1200" b="0" strike="noStrike" spc="-1" dirty="0" smtClean="0">
                <a:solidFill>
                  <a:srgbClr val="C00000"/>
                </a:solidFill>
                <a:latin typeface="Book Antiqua"/>
              </a:rPr>
              <a:t>. UDSS </a:t>
            </a:r>
            <a:r>
              <a:rPr lang="ru-RU" sz="1200" b="0" strike="noStrike" spc="-1" dirty="0" err="1" smtClean="0">
                <a:solidFill>
                  <a:srgbClr val="C00000"/>
                </a:solidFill>
                <a:latin typeface="Book Antiqua"/>
              </a:rPr>
              <a:t>currently</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has</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five</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storage</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servers</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with</a:t>
            </a:r>
            <a:r>
              <a:rPr lang="ru-RU" sz="1200" b="0" strike="noStrike" spc="-1" dirty="0" smtClean="0">
                <a:solidFill>
                  <a:srgbClr val="C00000"/>
                </a:solidFill>
                <a:latin typeface="Book Antiqua"/>
              </a:rPr>
              <a:t> 12 SSD </a:t>
            </a:r>
            <a:r>
              <a:rPr lang="ru-RU" sz="1200" b="0" strike="noStrike" spc="-1" dirty="0" err="1" smtClean="0">
                <a:solidFill>
                  <a:srgbClr val="C00000"/>
                </a:solidFill>
                <a:latin typeface="Book Antiqua"/>
              </a:rPr>
              <a:t>disks</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using</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the</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NVMe</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connection</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technology</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and</a:t>
            </a:r>
            <a:r>
              <a:rPr lang="ru-RU" sz="1200" b="0" strike="noStrike" spc="-1" dirty="0" smtClean="0">
                <a:solidFill>
                  <a:srgbClr val="C00000"/>
                </a:solidFill>
                <a:latin typeface="Book Antiqua"/>
              </a:rPr>
              <a:t> a </a:t>
            </a:r>
            <a:r>
              <a:rPr lang="ru-RU" sz="1200" b="0" strike="noStrike" spc="-1" dirty="0" err="1" smtClean="0">
                <a:solidFill>
                  <a:srgbClr val="C00000"/>
                </a:solidFill>
                <a:latin typeface="Book Antiqua"/>
              </a:rPr>
              <a:t>total</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capacity</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of</a:t>
            </a:r>
            <a:r>
              <a:rPr lang="ru-RU" sz="1200" b="0" strike="noStrike" spc="-1" dirty="0" smtClean="0">
                <a:solidFill>
                  <a:srgbClr val="C00000"/>
                </a:solidFill>
                <a:latin typeface="Book Antiqua"/>
              </a:rPr>
              <a:t> 120 TB, </a:t>
            </a:r>
            <a:r>
              <a:rPr lang="ru-RU" sz="1200" b="0" strike="noStrike" spc="-1" dirty="0" err="1" smtClean="0">
                <a:solidFill>
                  <a:srgbClr val="C00000"/>
                </a:solidFill>
                <a:latin typeface="Book Antiqua"/>
              </a:rPr>
              <a:t>which</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ensures</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low</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time</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of</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access</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to</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data</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and</a:t>
            </a:r>
            <a:r>
              <a:rPr lang="ru-RU" sz="1200" b="0" strike="noStrike" spc="-1" dirty="0" smtClean="0">
                <a:solidFill>
                  <a:srgbClr val="C00000"/>
                </a:solidFill>
                <a:latin typeface="Book Antiqua"/>
              </a:rPr>
              <a:t> a </a:t>
            </a:r>
            <a:r>
              <a:rPr lang="ru-RU" sz="1200" b="0" strike="noStrike" spc="-1" dirty="0" err="1" smtClean="0">
                <a:solidFill>
                  <a:srgbClr val="C00000"/>
                </a:solidFill>
                <a:latin typeface="Book Antiqua"/>
              </a:rPr>
              <a:t>data</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acquisition</a:t>
            </a:r>
            <a:r>
              <a:rPr lang="ru-RU" sz="1200" b="0" strike="noStrike" spc="-1" dirty="0" smtClean="0">
                <a:solidFill>
                  <a:srgbClr val="C00000"/>
                </a:solidFill>
                <a:latin typeface="Book Antiqua"/>
              </a:rPr>
              <a:t>/</a:t>
            </a:r>
            <a:r>
              <a:rPr lang="ru-RU" sz="1200" b="0" strike="noStrike" spc="-1" dirty="0" err="1" smtClean="0">
                <a:solidFill>
                  <a:srgbClr val="C00000"/>
                </a:solidFill>
                <a:latin typeface="Book Antiqua"/>
              </a:rPr>
              <a:t>output</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rate</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of</a:t>
            </a:r>
            <a:r>
              <a:rPr lang="ru-RU" sz="1200" b="0" strike="noStrike" spc="-1" dirty="0" smtClean="0">
                <a:solidFill>
                  <a:srgbClr val="C00000"/>
                </a:solidFill>
                <a:latin typeface="Book Antiqua"/>
              </a:rPr>
              <a:t> 30 TB </a:t>
            </a:r>
            <a:r>
              <a:rPr lang="ru-RU" sz="1200" b="0" strike="noStrike" spc="-1" dirty="0" err="1" smtClean="0">
                <a:solidFill>
                  <a:srgbClr val="C00000"/>
                </a:solidFill>
                <a:latin typeface="Book Antiqua"/>
              </a:rPr>
              <a:t>per</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second</a:t>
            </a:r>
            <a:r>
              <a:rPr lang="ru-RU" sz="1200" b="0" strike="noStrike" spc="-1" dirty="0" smtClean="0">
                <a:solidFill>
                  <a:srgbClr val="C00000"/>
                </a:solidFill>
                <a:latin typeface="Book Antiqua"/>
              </a:rPr>
              <a:t>. </a:t>
            </a:r>
            <a:endParaRPr lang="ru-RU" sz="1200" b="0" strike="noStrike" spc="-1" dirty="0" smtClean="0">
              <a:latin typeface="+mn-lt"/>
            </a:endParaRPr>
          </a:p>
          <a:p>
            <a:pPr marL="216000" indent="-216000" algn="just">
              <a:lnSpc>
                <a:spcPct val="100000"/>
              </a:lnSpc>
            </a:pPr>
            <a:r>
              <a:rPr lang="ru-RU" sz="1200" b="0" strike="noStrike" spc="-1" dirty="0" err="1" smtClean="0">
                <a:solidFill>
                  <a:srgbClr val="C00000"/>
                </a:solidFill>
                <a:latin typeface="Book Antiqua"/>
              </a:rPr>
              <a:t>The</a:t>
            </a:r>
            <a:r>
              <a:rPr lang="ru-RU" sz="1200" b="0" strike="noStrike" spc="-1" dirty="0" smtClean="0">
                <a:solidFill>
                  <a:srgbClr val="C00000"/>
                </a:solidFill>
                <a:latin typeface="Book Antiqua"/>
              </a:rPr>
              <a:t> </a:t>
            </a:r>
            <a:r>
              <a:rPr lang="ru-RU" sz="1200" b="0" i="1" strike="noStrike" spc="-1" dirty="0" smtClean="0">
                <a:solidFill>
                  <a:srgbClr val="C00000"/>
                </a:solidFill>
                <a:latin typeface="Book Antiqua"/>
              </a:rPr>
              <a:t>DIRAC</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software</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is</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used</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for</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managing</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jobs</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and</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the</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process</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of</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reading</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out</a:t>
            </a:r>
            <a:r>
              <a:rPr lang="ru-RU" sz="1200" b="0" strike="noStrike" spc="-1" dirty="0" smtClean="0">
                <a:solidFill>
                  <a:srgbClr val="C00000"/>
                </a:solidFill>
                <a:latin typeface="Book Antiqua"/>
              </a:rPr>
              <a:t>/</a:t>
            </a:r>
            <a:r>
              <a:rPr lang="ru-RU" sz="1200" b="0" strike="noStrike" spc="-1" dirty="0" err="1" smtClean="0">
                <a:solidFill>
                  <a:srgbClr val="C00000"/>
                </a:solidFill>
                <a:latin typeface="Book Antiqua"/>
              </a:rPr>
              <a:t>recording</a:t>
            </a:r>
            <a:r>
              <a:rPr lang="ru-RU" sz="1200" b="0" strike="noStrike" spc="-1" dirty="0" smtClean="0">
                <a:solidFill>
                  <a:srgbClr val="C00000"/>
                </a:solidFill>
                <a:latin typeface="Book Antiqua"/>
              </a:rPr>
              <a:t>/</a:t>
            </a:r>
            <a:r>
              <a:rPr lang="ru-RU" sz="1200" b="0" strike="noStrike" spc="-1" dirty="0" err="1" smtClean="0">
                <a:solidFill>
                  <a:srgbClr val="C00000"/>
                </a:solidFill>
                <a:latin typeface="Book Antiqua"/>
              </a:rPr>
              <a:t>processing</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data</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from</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various</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types</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of</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storages</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and</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file</a:t>
            </a:r>
            <a:r>
              <a:rPr lang="ru-RU" sz="1200" b="0" strike="noStrike" spc="-1" dirty="0" smtClean="0">
                <a:solidFill>
                  <a:srgbClr val="C00000"/>
                </a:solidFill>
                <a:latin typeface="Book Antiqua"/>
              </a:rPr>
              <a:t> </a:t>
            </a:r>
            <a:r>
              <a:rPr lang="ru-RU" sz="1200" b="0" strike="noStrike" spc="-1" dirty="0" err="1" smtClean="0">
                <a:solidFill>
                  <a:srgbClr val="C00000"/>
                </a:solidFill>
                <a:latin typeface="Book Antiqua"/>
              </a:rPr>
              <a:t>systems</a:t>
            </a:r>
            <a:endParaRPr lang="ru-RU" sz="1200" b="0" strike="noStrike" spc="-1" dirty="0" smtClean="0">
              <a:latin typeface="+mn-lt"/>
            </a:endParaRPr>
          </a:p>
          <a:p>
            <a:endParaRPr lang="ru-RU" dirty="0"/>
          </a:p>
        </p:txBody>
      </p:sp>
      <p:sp>
        <p:nvSpPr>
          <p:cNvPr id="4" name="Номер слайда 3"/>
          <p:cNvSpPr>
            <a:spLocks noGrp="1"/>
          </p:cNvSpPr>
          <p:nvPr>
            <p:ph type="sldNum" idx="10"/>
          </p:nvPr>
        </p:nvSpPr>
        <p:spPr/>
        <p:txBody>
          <a:bodyPr/>
          <a:lstStyle/>
          <a:p>
            <a:pPr algn="r"/>
            <a:fld id="{383979DB-8223-4B98-B1E8-A2A93976B8AD}" type="slidenum">
              <a:rPr lang="ru-RU" sz="1400" b="0" strike="noStrike" spc="-1" smtClean="0">
                <a:latin typeface="Times New Roman"/>
              </a:rPr>
              <a:t>4</a:t>
            </a:fld>
            <a:endParaRPr lang="ru-RU" sz="1400" b="0" strike="noStrike" spc="-1">
              <a:latin typeface="Times New Roman"/>
            </a:endParaRPr>
          </a:p>
        </p:txBody>
      </p:sp>
      <p:sp>
        <p:nvSpPr>
          <p:cNvPr id="5" name="Нижний колонтитул 4"/>
          <p:cNvSpPr>
            <a:spLocks noGrp="1"/>
          </p:cNvSpPr>
          <p:nvPr>
            <p:ph type="ftr" idx="11"/>
          </p:nvPr>
        </p:nvSpPr>
        <p:spPr/>
        <p:txBody>
          <a:bodyPr/>
          <a:lstStyle/>
          <a:p>
            <a:r>
              <a:rPr lang="ru-RU" sz="1400" b="0" strike="noStrike" spc="-1" smtClean="0">
                <a:latin typeface="Times New Roman"/>
              </a:rPr>
              <a:t>&lt;нижний колонтитул&gt;</a:t>
            </a:r>
            <a:endParaRPr lang="ru-RU" sz="1400" b="0" strike="noStrike" spc="-1">
              <a:latin typeface="Times New Roman"/>
            </a:endParaRPr>
          </a:p>
        </p:txBody>
      </p:sp>
    </p:spTree>
    <p:extLst>
      <p:ext uri="{BB962C8B-B14F-4D97-AF65-F5344CB8AC3E}">
        <p14:creationId xmlns:p14="http://schemas.microsoft.com/office/powerpoint/2010/main" val="4015444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PlaceHolder 1"/>
          <p:cNvSpPr>
            <a:spLocks noGrp="1" noRot="1" noChangeAspect="1"/>
          </p:cNvSpPr>
          <p:nvPr>
            <p:ph type="sldImg"/>
          </p:nvPr>
        </p:nvSpPr>
        <p:spPr>
          <a:xfrm>
            <a:off x="381000" y="685800"/>
            <a:ext cx="6096000" cy="3429000"/>
          </a:xfrm>
          <a:prstGeom prst="rect">
            <a:avLst/>
          </a:prstGeom>
        </p:spPr>
      </p:sp>
      <p:sp>
        <p:nvSpPr>
          <p:cNvPr id="627" name="PlaceHolder 2"/>
          <p:cNvSpPr>
            <a:spLocks noGrp="1"/>
          </p:cNvSpPr>
          <p:nvPr>
            <p:ph type="body"/>
          </p:nvPr>
        </p:nvSpPr>
        <p:spPr>
          <a:xfrm>
            <a:off x="685800" y="4343400"/>
            <a:ext cx="5486040" cy="4114440"/>
          </a:xfrm>
          <a:prstGeom prst="rect">
            <a:avLst/>
          </a:prstGeom>
        </p:spPr>
        <p:txBody>
          <a:bodyPr>
            <a:noAutofit/>
          </a:bodyPr>
          <a:lstStyle/>
          <a:p>
            <a:pPr>
              <a:lnSpc>
                <a:spcPct val="100000"/>
              </a:lnSpc>
            </a:pPr>
            <a:r>
              <a:rPr lang="ru-RU" sz="1200" b="0" strike="noStrike" spc="-1" dirty="0">
                <a:solidFill>
                  <a:srgbClr val="000000"/>
                </a:solidFill>
                <a:latin typeface="+mn-lt"/>
                <a:ea typeface="+mn-ea"/>
              </a:rPr>
              <a:t>LIT </a:t>
            </a:r>
            <a:r>
              <a:rPr lang="ru-RU" sz="1200" b="0" strike="noStrike" spc="-1" dirty="0" err="1">
                <a:solidFill>
                  <a:srgbClr val="000000"/>
                </a:solidFill>
                <a:latin typeface="+mn-lt"/>
                <a:ea typeface="+mn-ea"/>
              </a:rPr>
              <a:t>provides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support</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for</a:t>
            </a:r>
            <a:r>
              <a:rPr lang="ru-RU" sz="1200" b="0" strike="noStrike" spc="-1" dirty="0">
                <a:solidFill>
                  <a:srgbClr val="000000"/>
                </a:solidFill>
                <a:latin typeface="+mn-lt"/>
                <a:ea typeface="+mn-ea"/>
              </a:rPr>
              <a:t> IT </a:t>
            </a:r>
            <a:r>
              <a:rPr lang="ru-RU" sz="1200" b="0" strike="noStrike" spc="-1" dirty="0" err="1">
                <a:solidFill>
                  <a:srgbClr val="000000"/>
                </a:solidFill>
                <a:latin typeface="+mn-lt"/>
                <a:ea typeface="+mn-ea"/>
              </a:rPr>
              <a:t>services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computing</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infrastructures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trainings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etc</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for</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the</a:t>
            </a:r>
            <a:r>
              <a:rPr lang="ru-RU" sz="1200" b="0" strike="noStrike" spc="-1" dirty="0">
                <a:solidFill>
                  <a:srgbClr val="000000"/>
                </a:solidFill>
                <a:latin typeface="+mn-lt"/>
                <a:ea typeface="+mn-ea"/>
              </a:rPr>
              <a:t> JINR </a:t>
            </a:r>
            <a:r>
              <a:rPr lang="ru-RU" sz="1200" b="0" strike="noStrike" spc="-1" dirty="0" err="1">
                <a:solidFill>
                  <a:srgbClr val="000000"/>
                </a:solidFill>
                <a:latin typeface="+mn-lt"/>
                <a:ea typeface="+mn-ea"/>
              </a:rPr>
              <a:t>neutrino</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program</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The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NOvA</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experiment</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team</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was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the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first</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to</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actively</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use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the</a:t>
            </a:r>
            <a:r>
              <a:rPr lang="ru-RU" sz="1200" b="0" strike="noStrike" spc="-1" dirty="0">
                <a:solidFill>
                  <a:srgbClr val="000000"/>
                </a:solidFill>
                <a:latin typeface="+mn-lt"/>
                <a:ea typeface="+mn-ea"/>
              </a:rPr>
              <a:t> LIT </a:t>
            </a:r>
            <a:r>
              <a:rPr lang="ru-RU" sz="1200" b="0" strike="noStrike" spc="-1" dirty="0" err="1">
                <a:solidFill>
                  <a:srgbClr val="000000"/>
                </a:solidFill>
                <a:latin typeface="+mn-lt"/>
                <a:ea typeface="+mn-ea"/>
              </a:rPr>
              <a:t>cloud</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resources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these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resources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are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also</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used</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by</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the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Baikal</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experiments</a:t>
            </a:r>
            <a:r>
              <a:rPr lang="ru-RU" sz="1200" b="0" strike="noStrike" spc="-1" dirty="0">
                <a:solidFill>
                  <a:srgbClr val="000000"/>
                </a:solidFill>
                <a:latin typeface="+mn-lt"/>
                <a:ea typeface="+mn-ea"/>
              </a:rPr>
              <a:t> </a:t>
            </a:r>
            <a:r>
              <a:rPr lang="ru-RU" sz="1200" b="0" strike="noStrike" spc="-1" dirty="0" smtClean="0">
                <a:solidFill>
                  <a:srgbClr val="000000"/>
                </a:solidFill>
                <a:latin typeface="+mn-lt"/>
                <a:ea typeface="+mn-ea"/>
              </a:rPr>
              <a:t>-</a:t>
            </a:r>
            <a:r>
              <a:rPr lang="en-US" sz="1200" b="0" strike="noStrike" spc="-1" dirty="0" smtClean="0">
                <a:solidFill>
                  <a:srgbClr val="000000"/>
                </a:solidFill>
                <a:latin typeface="+mn-lt"/>
                <a:ea typeface="+mn-ea"/>
              </a:rPr>
              <a:t> </a:t>
            </a:r>
            <a:r>
              <a:rPr lang="ru-RU" sz="1200" b="0" strike="noStrike" spc="-1" dirty="0" smtClean="0">
                <a:solidFill>
                  <a:srgbClr val="000000"/>
                </a:solidFill>
                <a:latin typeface="+mn-lt"/>
                <a:ea typeface="+mn-ea"/>
              </a:rPr>
              <a:t>GVD </a:t>
            </a:r>
            <a:r>
              <a:rPr lang="ru-RU" sz="1200" b="0" strike="noStrike" spc="-1" dirty="0" err="1">
                <a:solidFill>
                  <a:srgbClr val="000000"/>
                </a:solidFill>
                <a:latin typeface="+mn-lt"/>
                <a:ea typeface="+mn-ea"/>
              </a:rPr>
              <a:t>and</a:t>
            </a:r>
            <a:r>
              <a:rPr lang="ru-RU" sz="1200" b="0" strike="noStrike" spc="-1" dirty="0">
                <a:solidFill>
                  <a:srgbClr val="000000"/>
                </a:solidFill>
                <a:latin typeface="+mn-lt"/>
                <a:ea typeface="+mn-ea"/>
              </a:rPr>
              <a:t> JUNO. </a:t>
            </a:r>
            <a:r>
              <a:rPr lang="ru-RU" sz="1200" b="0" strike="noStrike" spc="-1" dirty="0" err="1">
                <a:solidFill>
                  <a:srgbClr val="000000"/>
                </a:solidFill>
                <a:latin typeface="+mn-lt"/>
                <a:ea typeface="+mn-ea"/>
              </a:rPr>
              <a:t>This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slide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shows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the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ratio</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of</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the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neutrino</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experiments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in</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the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consumption</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of</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cloud</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resources</a:t>
            </a:r>
            <a:r>
              <a:rPr lang="ru-RU" sz="1200" b="0" strike="noStrike" spc="-1" dirty="0">
                <a:solidFill>
                  <a:srgbClr val="000000"/>
                </a:solidFill>
                <a:latin typeface="+mn-lt"/>
                <a:ea typeface="+mn-ea"/>
              </a:rPr>
              <a:t>.</a:t>
            </a:r>
            <a:endParaRPr lang="ru-RU" sz="1200" b="0" strike="noStrike" spc="-1" dirty="0">
              <a:latin typeface="Arial"/>
            </a:endParaRPr>
          </a:p>
          <a:p>
            <a:pPr>
              <a:lnSpc>
                <a:spcPct val="100000"/>
              </a:lnSpc>
            </a:pPr>
            <a:r>
              <a:rPr lang="ru-RU" sz="1200" b="0" strike="noStrike" spc="-1" dirty="0" err="1">
                <a:solidFill>
                  <a:srgbClr val="000000"/>
                </a:solidFill>
                <a:latin typeface="+mn-lt"/>
                <a:ea typeface="+mn-ea"/>
              </a:rPr>
              <a:t>In</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order</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to</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effectively</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use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resources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of</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the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information</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and</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computing</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environment</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of</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neutrino</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experiments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in</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which</a:t>
            </a:r>
            <a:r>
              <a:rPr lang="ru-RU" sz="1200" b="0" strike="noStrike" spc="-1" dirty="0">
                <a:solidFill>
                  <a:srgbClr val="000000"/>
                </a:solidFill>
                <a:latin typeface="+mn-lt"/>
                <a:ea typeface="+mn-ea"/>
              </a:rPr>
              <a:t> JINR </a:t>
            </a:r>
            <a:r>
              <a:rPr lang="ru-RU" sz="1200" b="0" strike="noStrike" spc="-1" dirty="0" err="1">
                <a:solidFill>
                  <a:srgbClr val="000000"/>
                </a:solidFill>
                <a:latin typeface="+mn-lt"/>
                <a:ea typeface="+mn-ea"/>
              </a:rPr>
              <a:t>employees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participate</a:t>
            </a:r>
            <a:r>
              <a:rPr lang="ru-RU" sz="1200" b="0" strike="noStrike" spc="-1" dirty="0">
                <a:solidFill>
                  <a:srgbClr val="000000"/>
                </a:solidFill>
                <a:latin typeface="+mn-lt"/>
                <a:ea typeface="+mn-ea"/>
              </a:rPr>
              <a:t>, a </a:t>
            </a:r>
            <a:r>
              <a:rPr lang="ru-RU" sz="1200" b="0" strike="noStrike" spc="-1" dirty="0" err="1">
                <a:solidFill>
                  <a:srgbClr val="000000"/>
                </a:solidFill>
                <a:latin typeface="+mn-lt"/>
                <a:ea typeface="+mn-ea"/>
              </a:rPr>
              <a:t>decision</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on</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the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creation</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of</a:t>
            </a:r>
            <a:r>
              <a:rPr lang="ru-RU" sz="1200" b="0" strike="noStrike" spc="-1" dirty="0">
                <a:solidFill>
                  <a:srgbClr val="000000"/>
                </a:solidFill>
                <a:latin typeface="+mn-lt"/>
                <a:ea typeface="+mn-ea"/>
              </a:rPr>
              <a:t> a </a:t>
            </a:r>
            <a:r>
              <a:rPr lang="ru-RU" sz="1200" b="0" strike="noStrike" spc="-1" dirty="0" err="1">
                <a:solidFill>
                  <a:srgbClr val="000000"/>
                </a:solidFill>
                <a:latin typeface="+mn-lt"/>
                <a:ea typeface="+mn-ea"/>
              </a:rPr>
              <a:t>unified</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neutrino</a:t>
            </a:r>
            <a:endParaRPr lang="ru-RU" sz="1200" b="0" strike="noStrike" spc="-1" dirty="0">
              <a:latin typeface="Arial"/>
            </a:endParaRPr>
          </a:p>
          <a:p>
            <a:pPr>
              <a:lnSpc>
                <a:spcPct val="100000"/>
              </a:lnSpc>
            </a:pPr>
            <a:r>
              <a:rPr lang="ru-RU" sz="1200" b="0" strike="noStrike" spc="-1" dirty="0" err="1">
                <a:solidFill>
                  <a:srgbClr val="000000"/>
                </a:solidFill>
                <a:latin typeface="+mn-lt"/>
                <a:ea typeface="+mn-ea"/>
              </a:rPr>
              <a:t>information</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and</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computing</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platform</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environment</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based</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on</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the</a:t>
            </a:r>
            <a:r>
              <a:rPr lang="ru-RU" sz="1200" b="0" strike="noStrike" spc="-1" dirty="0">
                <a:solidFill>
                  <a:srgbClr val="000000"/>
                </a:solidFill>
                <a:latin typeface="+mn-lt"/>
                <a:ea typeface="+mn-ea"/>
              </a:rPr>
              <a:t> MICC </a:t>
            </a:r>
            <a:r>
              <a:rPr lang="ru-RU" sz="1200" b="0" strike="noStrike" spc="-1" dirty="0" err="1">
                <a:solidFill>
                  <a:srgbClr val="000000"/>
                </a:solidFill>
                <a:latin typeface="+mn-lt"/>
                <a:ea typeface="+mn-ea"/>
              </a:rPr>
              <a:t>resources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was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made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by</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the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directorate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of</a:t>
            </a:r>
            <a:r>
              <a:rPr lang="ru-RU" sz="1200" b="0" strike="noStrike" spc="-1" dirty="0">
                <a:solidFill>
                  <a:srgbClr val="000000"/>
                </a:solidFill>
                <a:latin typeface="+mn-lt"/>
                <a:ea typeface="+mn-ea"/>
              </a:rPr>
              <a:t> LIT </a:t>
            </a:r>
            <a:r>
              <a:rPr lang="ru-RU" sz="1200" b="0" strike="noStrike" spc="-1" dirty="0" err="1">
                <a:solidFill>
                  <a:srgbClr val="000000"/>
                </a:solidFill>
                <a:latin typeface="+mn-lt"/>
                <a:ea typeface="+mn-ea"/>
              </a:rPr>
              <a:t>and</a:t>
            </a:r>
            <a:r>
              <a:rPr lang="ru-RU" sz="1200" b="0" strike="noStrike" spc="-1" dirty="0">
                <a:solidFill>
                  <a:srgbClr val="000000"/>
                </a:solidFill>
                <a:latin typeface="+mn-lt"/>
                <a:ea typeface="+mn-ea"/>
              </a:rPr>
              <a:t> DLNP.</a:t>
            </a:r>
            <a:endParaRPr lang="ru-RU" sz="1200" b="0" strike="noStrike" spc="-1" dirty="0">
              <a:latin typeface="Arial"/>
            </a:endParaRPr>
          </a:p>
          <a:p>
            <a:pPr>
              <a:lnSpc>
                <a:spcPct val="100000"/>
              </a:lnSpc>
            </a:pPr>
            <a:r>
              <a:rPr lang="ru-RU" sz="1200" b="0" strike="noStrike" spc="-1" dirty="0" err="1">
                <a:solidFill>
                  <a:srgbClr val="000000"/>
                </a:solidFill>
                <a:latin typeface="+mn-lt"/>
                <a:ea typeface="+mn-ea"/>
              </a:rPr>
              <a:t>All</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hardware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resources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for</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neutrino</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experiments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are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planned</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to</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be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purchased</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due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to</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the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budgets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of</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the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experiments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The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infrastructure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support</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racks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power</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supply</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and</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cooling</a:t>
            </a:r>
            <a:r>
              <a:rPr lang="ru-RU" sz="1200" b="0" strike="noStrike" spc="-1" dirty="0">
                <a:solidFill>
                  <a:srgbClr val="000000"/>
                </a:solidFill>
                <a:latin typeface="+mn-lt"/>
                <a:ea typeface="+mn-ea"/>
              </a:rPr>
              <a:t>)</a:t>
            </a:r>
            <a:endParaRPr lang="ru-RU" sz="1200" b="0" strike="noStrike" spc="-1" dirty="0">
              <a:latin typeface="Arial"/>
            </a:endParaRPr>
          </a:p>
          <a:p>
            <a:pPr>
              <a:lnSpc>
                <a:spcPct val="100000"/>
              </a:lnSpc>
            </a:pPr>
            <a:r>
              <a:rPr lang="ru-RU" sz="1200" b="0" strike="noStrike" spc="-1" dirty="0" err="1">
                <a:solidFill>
                  <a:srgbClr val="000000"/>
                </a:solidFill>
                <a:latin typeface="+mn-lt"/>
                <a:ea typeface="+mn-ea"/>
              </a:rPr>
              <a:t>is</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provided</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by</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the</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Laboratory</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of</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Information</a:t>
            </a:r>
            <a:r>
              <a:rPr lang="ru-RU" sz="1200" b="0" strike="noStrike" spc="-1" dirty="0">
                <a:solidFill>
                  <a:srgbClr val="000000"/>
                </a:solidFill>
                <a:latin typeface="+mn-lt"/>
                <a:ea typeface="+mn-ea"/>
              </a:rPr>
              <a:t> </a:t>
            </a:r>
            <a:r>
              <a:rPr lang="ru-RU" sz="1200" b="0" strike="noStrike" spc="-1" dirty="0" err="1">
                <a:solidFill>
                  <a:srgbClr val="000000"/>
                </a:solidFill>
                <a:latin typeface="+mn-lt"/>
                <a:ea typeface="+mn-ea"/>
              </a:rPr>
              <a:t>Technologies</a:t>
            </a:r>
            <a:r>
              <a:rPr lang="ru-RU" sz="1200" b="0" strike="noStrike" spc="-1" dirty="0">
                <a:solidFill>
                  <a:srgbClr val="000000"/>
                </a:solidFill>
                <a:latin typeface="+mn-lt"/>
                <a:ea typeface="+mn-ea"/>
              </a:rPr>
              <a:t>.</a:t>
            </a:r>
            <a:endParaRPr lang="ru-RU" sz="1200" b="0" strike="noStrike" spc="-1" dirty="0">
              <a:latin typeface="Arial"/>
            </a:endParaRPr>
          </a:p>
          <a:p>
            <a:pPr>
              <a:lnSpc>
                <a:spcPct val="100000"/>
              </a:lnSpc>
            </a:pPr>
            <a:endParaRPr lang="ru-RU" sz="1200" b="0" strike="noStrike" spc="-1" dirty="0">
              <a:latin typeface="Arial"/>
            </a:endParaRPr>
          </a:p>
          <a:p>
            <a:pPr>
              <a:lnSpc>
                <a:spcPct val="100000"/>
              </a:lnSpc>
            </a:pPr>
            <a:r>
              <a:rPr lang="ru-RU" sz="1200" b="0" strike="noStrike" spc="-1" dirty="0">
                <a:solidFill>
                  <a:srgbClr val="000000"/>
                </a:solidFill>
                <a:latin typeface="+mn-lt"/>
                <a:ea typeface="+mn-ea"/>
              </a:rPr>
              <a:t>Для нейтринной программы ОИЯИ ЛИТ обеспечивает поддержку общих IT – сервисов, вычислительных инфраструктур, проводит тренинги, развертывает и поддерживает дополнительные IT – сервисов по требованию и многое другое. Эксперимент </a:t>
            </a:r>
            <a:r>
              <a:rPr lang="ru-RU" sz="1200" b="0" strike="noStrike" spc="-1" dirty="0" err="1">
                <a:solidFill>
                  <a:srgbClr val="000000"/>
                </a:solidFill>
                <a:latin typeface="+mn-lt"/>
                <a:ea typeface="+mn-ea"/>
              </a:rPr>
              <a:t>NOvA</a:t>
            </a:r>
            <a:r>
              <a:rPr lang="ru-RU" sz="1200" b="0" strike="noStrike" spc="-1" dirty="0">
                <a:solidFill>
                  <a:srgbClr val="000000"/>
                </a:solidFill>
                <a:latin typeface="+mn-lt"/>
                <a:ea typeface="+mn-ea"/>
              </a:rPr>
              <a:t> первым начал активно использовать облачные ресурсы ЛИТ, и теперь обладает наибольшим количеством выделенных ресурсов, за ним следуют эксперименты </a:t>
            </a:r>
            <a:r>
              <a:rPr lang="ru-RU" sz="1200" b="0" strike="noStrike" spc="-1" dirty="0" err="1">
                <a:solidFill>
                  <a:srgbClr val="000000"/>
                </a:solidFill>
                <a:latin typeface="+mn-lt"/>
                <a:ea typeface="+mn-ea"/>
              </a:rPr>
              <a:t>Baikal</a:t>
            </a:r>
            <a:r>
              <a:rPr lang="ru-RU" sz="1200" b="0" strike="noStrike" spc="-1" dirty="0">
                <a:solidFill>
                  <a:srgbClr val="000000"/>
                </a:solidFill>
                <a:latin typeface="+mn-lt"/>
                <a:ea typeface="+mn-ea"/>
              </a:rPr>
              <a:t> -GVD и JUNO. За счет нейтринной программы ЛЯП количество вычислительных ядер в облачной инфраструктуре возросло в 2 раза.  На слайде представлено соотношение долей нейтринных экспериментов в потреблении облачных ресурсов.</a:t>
            </a:r>
            <a:endParaRPr lang="ru-RU" sz="1200" b="0" strike="noStrike" spc="-1" dirty="0">
              <a:latin typeface="Arial"/>
            </a:endParaRPr>
          </a:p>
          <a:p>
            <a:pPr>
              <a:lnSpc>
                <a:spcPct val="100000"/>
              </a:lnSpc>
            </a:pPr>
            <a:r>
              <a:rPr lang="ru-RU" sz="1200" b="0" strike="noStrike" spc="-1" dirty="0">
                <a:solidFill>
                  <a:srgbClr val="000000"/>
                </a:solidFill>
                <a:latin typeface="+mn-lt"/>
                <a:ea typeface="+mn-ea"/>
              </a:rPr>
              <a:t>Для эффективного использования ресурсов информационно-вычислительной среды нейтринных экспериментов, в которых принимают участие сотрудники ОИЯИ, руководствами ЛИТ и ЛЯП было принято решение о создании единой нейтринной информационно-вычислительной платформы (среды) на базе ресурсов МИВК.</a:t>
            </a:r>
            <a:endParaRPr lang="ru-RU" sz="1200" b="0" strike="noStrike" spc="-1" dirty="0">
              <a:latin typeface="Arial"/>
            </a:endParaRPr>
          </a:p>
          <a:p>
            <a:pPr>
              <a:lnSpc>
                <a:spcPct val="100000"/>
              </a:lnSpc>
            </a:pPr>
            <a:r>
              <a:rPr lang="ru-RU" sz="1200" b="0" strike="noStrike" spc="-1" dirty="0">
                <a:solidFill>
                  <a:srgbClr val="000000"/>
                </a:solidFill>
                <a:latin typeface="+mn-lt"/>
                <a:ea typeface="+mn-ea"/>
              </a:rPr>
              <a:t>Все аппаратные ресурсы для нейтринных экспериментов планируется приобретать за счёт средств самих экспериментов. Инфраструктурное обеспечение (стойки, питание и охлаждение) предоставляется Лабораторией информационных технологий.</a:t>
            </a:r>
            <a:endParaRPr lang="ru-RU" sz="1200" b="0" strike="noStrike" spc="-1" dirty="0">
              <a:latin typeface="Arial"/>
            </a:endParaRPr>
          </a:p>
          <a:p>
            <a:pPr>
              <a:lnSpc>
                <a:spcPct val="100000"/>
              </a:lnSpc>
            </a:pPr>
            <a:endParaRPr lang="ru-RU" sz="1200" b="0" strike="noStrike" spc="-1" dirty="0">
              <a:latin typeface="Arial"/>
            </a:endParaRPr>
          </a:p>
        </p:txBody>
      </p:sp>
      <p:sp>
        <p:nvSpPr>
          <p:cNvPr id="628" name="TextShape 3"/>
          <p:cNvSpPr txBox="1"/>
          <p:nvPr/>
        </p:nvSpPr>
        <p:spPr>
          <a:xfrm>
            <a:off x="3884760" y="8685360"/>
            <a:ext cx="2971440" cy="456840"/>
          </a:xfrm>
          <a:prstGeom prst="rect">
            <a:avLst/>
          </a:prstGeom>
          <a:noFill/>
          <a:ln>
            <a:noFill/>
          </a:ln>
        </p:spPr>
        <p:txBody>
          <a:bodyPr anchor="b">
            <a:noAutofit/>
          </a:bodyPr>
          <a:lstStyle/>
          <a:p>
            <a:pPr algn="r">
              <a:lnSpc>
                <a:spcPct val="100000"/>
              </a:lnSpc>
            </a:pPr>
            <a:fld id="{10033F36-7D63-454B-8EE7-12447733B50E}" type="slidenum">
              <a:rPr lang="ru-RU" sz="1200" b="0" strike="noStrike" spc="-1">
                <a:solidFill>
                  <a:srgbClr val="000000"/>
                </a:solidFill>
                <a:latin typeface="+mn-lt"/>
                <a:ea typeface="+mn-ea"/>
              </a:rPr>
              <a:t>5</a:t>
            </a:fld>
            <a:endParaRPr lang="ru-RU" sz="1200" b="0" strike="noStrike" spc="-1">
              <a:latin typeface="Times New Roman"/>
            </a:endParaRPr>
          </a:p>
        </p:txBody>
      </p:sp>
      <p:sp>
        <p:nvSpPr>
          <p:cNvPr id="2" name="Нижний колонтитул 1"/>
          <p:cNvSpPr>
            <a:spLocks noGrp="1"/>
          </p:cNvSpPr>
          <p:nvPr>
            <p:ph type="ftr" idx="10"/>
          </p:nvPr>
        </p:nvSpPr>
        <p:spPr/>
        <p:txBody>
          <a:bodyPr/>
          <a:lstStyle/>
          <a:p>
            <a:r>
              <a:rPr lang="ru-RU" sz="1400" b="0" strike="noStrike" spc="-1" smtClean="0">
                <a:latin typeface="Times New Roman"/>
              </a:rPr>
              <a:t>&lt;нижний колонтитул&gt;</a:t>
            </a:r>
            <a:endParaRPr lang="ru-RU" sz="1400" b="0" strike="noStrike" spc="-1">
              <a:latin typeface="Times New Roman"/>
            </a:endParaRPr>
          </a:p>
        </p:txBody>
      </p:sp>
    </p:spTree>
    <p:extLst>
      <p:ext uri="{BB962C8B-B14F-4D97-AF65-F5344CB8AC3E}">
        <p14:creationId xmlns:p14="http://schemas.microsoft.com/office/powerpoint/2010/main" val="1494395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33400" y="763588"/>
            <a:ext cx="6704013" cy="3771900"/>
          </a:xfrm>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idx="10"/>
          </p:nvPr>
        </p:nvSpPr>
        <p:spPr/>
        <p:txBody>
          <a:bodyPr/>
          <a:lstStyle/>
          <a:p>
            <a:r>
              <a:rPr lang="ru-RU" sz="1400" b="0" strike="noStrike" spc="-1" smtClean="0">
                <a:latin typeface="Times New Roman"/>
              </a:rPr>
              <a:t>&lt;нижний колонтитул&gt;</a:t>
            </a:r>
            <a:endParaRPr lang="ru-RU" sz="1400" b="0" strike="noStrike" spc="-1">
              <a:latin typeface="Times New Roman"/>
            </a:endParaRPr>
          </a:p>
        </p:txBody>
      </p:sp>
      <p:sp>
        <p:nvSpPr>
          <p:cNvPr id="5" name="Номер слайда 4"/>
          <p:cNvSpPr>
            <a:spLocks noGrp="1"/>
          </p:cNvSpPr>
          <p:nvPr>
            <p:ph type="sldNum" idx="11"/>
          </p:nvPr>
        </p:nvSpPr>
        <p:spPr/>
        <p:txBody>
          <a:bodyPr/>
          <a:lstStyle/>
          <a:p>
            <a:pPr algn="r"/>
            <a:fld id="{383979DB-8223-4B98-B1E8-A2A93976B8AD}" type="slidenum">
              <a:rPr lang="ru-RU" sz="1400" b="0" strike="noStrike" spc="-1" smtClean="0">
                <a:latin typeface="Times New Roman"/>
              </a:rPr>
              <a:t>11</a:t>
            </a:fld>
            <a:endParaRPr lang="ru-RU" sz="1400" b="0" strike="noStrike" spc="-1">
              <a:latin typeface="Times New Roman"/>
            </a:endParaRPr>
          </a:p>
        </p:txBody>
      </p:sp>
    </p:spTree>
    <p:extLst>
      <p:ext uri="{BB962C8B-B14F-4D97-AF65-F5344CB8AC3E}">
        <p14:creationId xmlns:p14="http://schemas.microsoft.com/office/powerpoint/2010/main" val="2690190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FC5EE12-D8F2-4A70-B61A-FB3584059279}" type="slidenum">
              <a:rPr lang="ru-RU" altLang="ru-RU">
                <a:solidFill>
                  <a:prstClr val="black"/>
                </a:solidFill>
              </a:rPr>
              <a:pPr/>
              <a:t>12</a:t>
            </a:fld>
            <a:endParaRPr lang="ru-RU" altLang="ru-RU">
              <a:solidFill>
                <a:prstClr val="black"/>
              </a:solidFill>
            </a:endParaRPr>
          </a:p>
        </p:txBody>
      </p:sp>
      <p:sp>
        <p:nvSpPr>
          <p:cNvPr id="4097" name="Rectangle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extLst>
      <p:ext uri="{BB962C8B-B14F-4D97-AF65-F5344CB8AC3E}">
        <p14:creationId xmlns:p14="http://schemas.microsoft.com/office/powerpoint/2010/main" val="965709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514600" y="857250"/>
            <a:ext cx="4114800" cy="2314575"/>
          </a:xfrm>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2558822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514600" y="857250"/>
            <a:ext cx="4114800" cy="2314575"/>
          </a:xfrm>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096617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мещающий образ слайда 1"/>
          <p:cNvSpPr>
            <a:spLocks noGrp="1" noRot="1" noChangeAspect="1" noTextEdit="1"/>
          </p:cNvSpPr>
          <p:nvPr>
            <p:ph type="sldImg" idx="2"/>
          </p:nvPr>
        </p:nvSpPr>
        <p:spPr>
          <a:ln/>
        </p:spPr>
      </p:sp>
      <p:sp>
        <p:nvSpPr>
          <p:cNvPr id="27651" name="Замещающий текст 2"/>
          <p:cNvSpPr>
            <a:spLocks noGrp="1"/>
          </p:cNvSpPr>
          <p:nvPr>
            <p:ph type="body"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139692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extLst>
      <p:ext uri="{BB962C8B-B14F-4D97-AF65-F5344CB8AC3E}">
        <p14:creationId xmlns:p14="http://schemas.microsoft.com/office/powerpoint/2010/main" val="894864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extLst>
      <p:ext uri="{BB962C8B-B14F-4D97-AF65-F5344CB8AC3E}">
        <p14:creationId xmlns:p14="http://schemas.microsoft.com/office/powerpoint/2010/main" val="580635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extLst>
      <p:ext uri="{BB962C8B-B14F-4D97-AF65-F5344CB8AC3E}">
        <p14:creationId xmlns:p14="http://schemas.microsoft.com/office/powerpoint/2010/main" val="3521096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Титульный слайд">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66" name="Group 65"/>
          <p:cNvGrpSpPr/>
          <p:nvPr/>
        </p:nvGrpSpPr>
        <p:grpSpPr>
          <a:xfrm>
            <a:off x="1" y="1"/>
            <a:ext cx="3073401" cy="6858001"/>
            <a:chOff x="0" y="0"/>
            <a:chExt cx="2305051" cy="6858001"/>
          </a:xfrm>
          <a:gradFill flip="none" rotWithShape="1">
            <a:gsLst>
              <a:gs pos="0">
                <a:schemeClr val="tx2"/>
              </a:gs>
              <a:gs pos="100000">
                <a:schemeClr val="tx2">
                  <a:lumMod val="5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5" name="Footer Placeholder 4"/>
          <p:cNvSpPr>
            <a:spLocks noGrp="1"/>
          </p:cNvSpPr>
          <p:nvPr>
            <p:ph type="ftr" sz="quarter" idx="11"/>
          </p:nvPr>
        </p:nvSpPr>
        <p:spPr>
          <a:xfrm>
            <a:off x="3215681" y="6483351"/>
            <a:ext cx="5124887" cy="365125"/>
          </a:xfrm>
        </p:spPr>
        <p:txBody>
          <a:bodyPr/>
          <a:lstStyle>
            <a:lvl1pPr>
              <a:defRPr>
                <a:latin typeface="Arial" panose="020B0604020202020204" pitchFamily="34" charset="0"/>
                <a:cs typeface="Arial" panose="020B0604020202020204" pitchFamily="34" charset="0"/>
              </a:defRPr>
            </a:lvl1pPr>
          </a:lstStyle>
          <a:p>
            <a:r>
              <a:rPr lang="en-US" smtClean="0">
                <a:solidFill>
                  <a:prstClr val="black">
                    <a:tint val="75000"/>
                  </a:prstClr>
                </a:solidFill>
              </a:rPr>
              <a:t>51st meeting of the PAC for Particle Physics,    19 June 2019</a:t>
            </a:r>
            <a:endParaRPr lang="ru-RU" dirty="0">
              <a:solidFill>
                <a:prstClr val="black">
                  <a:tint val="75000"/>
                </a:prstClr>
              </a:solidFill>
            </a:endParaRPr>
          </a:p>
        </p:txBody>
      </p:sp>
      <p:sp>
        <p:nvSpPr>
          <p:cNvPr id="6" name="Slide Number Placeholder 5"/>
          <p:cNvSpPr>
            <a:spLocks noGrp="1"/>
          </p:cNvSpPr>
          <p:nvPr>
            <p:ph type="sldNum" sz="quarter" idx="12"/>
          </p:nvPr>
        </p:nvSpPr>
        <p:spPr>
          <a:xfrm>
            <a:off x="11376588" y="6434523"/>
            <a:ext cx="771089" cy="365125"/>
          </a:xfrm>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99288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467302-A51C-4729-BF17-373402CAAC5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DD41B72C-F539-48D2-9A5B-61F120C79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B5CBA5BD-4D69-4531-B5AC-17FF6678E6AA}"/>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E2A96A4F-C497-40FC-9C35-AC537E01EC59}"/>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6" name="Номер слайда 5">
            <a:extLst>
              <a:ext uri="{FF2B5EF4-FFF2-40B4-BE49-F238E27FC236}">
                <a16:creationId xmlns:a16="http://schemas.microsoft.com/office/drawing/2014/main" id="{B34DAE07-6906-4B83-8470-5CB43CB9A887}"/>
              </a:ext>
            </a:extLst>
          </p:cNvPr>
          <p:cNvSpPr>
            <a:spLocks noGrp="1"/>
          </p:cNvSpPr>
          <p:nvPr>
            <p:ph type="sldNum" sz="quarter" idx="12"/>
          </p:nvPr>
        </p:nvSpPr>
        <p:spPr/>
        <p:txBody>
          <a:bodyPr/>
          <a:lstStyle/>
          <a:p>
            <a:fld id="{8552551A-8E65-4E8B-BA42-34621AD17E12}" type="slidenum">
              <a:rPr lang="ru-RU" smtClean="0"/>
              <a:t>‹#›</a:t>
            </a:fld>
            <a:endParaRPr lang="ru-RU"/>
          </a:p>
        </p:txBody>
      </p:sp>
    </p:spTree>
    <p:extLst>
      <p:ext uri="{BB962C8B-B14F-4D97-AF65-F5344CB8AC3E}">
        <p14:creationId xmlns:p14="http://schemas.microsoft.com/office/powerpoint/2010/main" val="1997511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C19121-3093-488F-B997-CCE674865FE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88DE7AB-50BD-45DA-AE7A-094886CA40A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C21DE62-58A4-408A-A559-A8D6B6CF908E}"/>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DFEC09BA-5EA4-4259-A8AA-EF908EE6F028}"/>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6" name="Номер слайда 5">
            <a:extLst>
              <a:ext uri="{FF2B5EF4-FFF2-40B4-BE49-F238E27FC236}">
                <a16:creationId xmlns:a16="http://schemas.microsoft.com/office/drawing/2014/main" id="{ED6E6656-31FA-434A-A8D3-6840B36CDA45}"/>
              </a:ext>
            </a:extLst>
          </p:cNvPr>
          <p:cNvSpPr>
            <a:spLocks noGrp="1"/>
          </p:cNvSpPr>
          <p:nvPr>
            <p:ph type="sldNum" sz="quarter" idx="12"/>
          </p:nvPr>
        </p:nvSpPr>
        <p:spPr/>
        <p:txBody>
          <a:bodyPr/>
          <a:lstStyle/>
          <a:p>
            <a:fld id="{8552551A-8E65-4E8B-BA42-34621AD17E12}" type="slidenum">
              <a:rPr lang="ru-RU" smtClean="0"/>
              <a:t>‹#›</a:t>
            </a:fld>
            <a:endParaRPr lang="ru-RU"/>
          </a:p>
        </p:txBody>
      </p:sp>
    </p:spTree>
    <p:extLst>
      <p:ext uri="{BB962C8B-B14F-4D97-AF65-F5344CB8AC3E}">
        <p14:creationId xmlns:p14="http://schemas.microsoft.com/office/powerpoint/2010/main" val="2176900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8D1FA9-FB7B-4604-B6F5-B74391D6C01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0C765E01-C475-452F-B336-2E1A236A60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41BF49-D5C6-430F-8299-347DD41F2312}"/>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5FE0D58F-74E3-4AC4-AFEE-DDC66F7464E0}"/>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6" name="Номер слайда 5">
            <a:extLst>
              <a:ext uri="{FF2B5EF4-FFF2-40B4-BE49-F238E27FC236}">
                <a16:creationId xmlns:a16="http://schemas.microsoft.com/office/drawing/2014/main" id="{0C66605F-E8FE-427C-BD1B-245CF17D2B18}"/>
              </a:ext>
            </a:extLst>
          </p:cNvPr>
          <p:cNvSpPr>
            <a:spLocks noGrp="1"/>
          </p:cNvSpPr>
          <p:nvPr>
            <p:ph type="sldNum" sz="quarter" idx="12"/>
          </p:nvPr>
        </p:nvSpPr>
        <p:spPr/>
        <p:txBody>
          <a:bodyPr/>
          <a:lstStyle/>
          <a:p>
            <a:fld id="{8552551A-8E65-4E8B-BA42-34621AD17E12}" type="slidenum">
              <a:rPr lang="ru-RU" smtClean="0"/>
              <a:t>‹#›</a:t>
            </a:fld>
            <a:endParaRPr lang="ru-RU"/>
          </a:p>
        </p:txBody>
      </p:sp>
    </p:spTree>
    <p:extLst>
      <p:ext uri="{BB962C8B-B14F-4D97-AF65-F5344CB8AC3E}">
        <p14:creationId xmlns:p14="http://schemas.microsoft.com/office/powerpoint/2010/main" val="488462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424188-3A42-45D0-8B57-82946C03884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6ED2DA5-6C47-4482-A3E5-EC4615421BA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DC15EE1-4BB6-4834-87B1-E20CD6AA156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EB7B840E-CD0F-45E2-A33F-6D5897C43425}"/>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7C976F6C-7583-4122-B700-E0441B29D8D0}"/>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7" name="Номер слайда 6">
            <a:extLst>
              <a:ext uri="{FF2B5EF4-FFF2-40B4-BE49-F238E27FC236}">
                <a16:creationId xmlns:a16="http://schemas.microsoft.com/office/drawing/2014/main" id="{00DF2956-B71D-4418-855D-BD2467E89FA4}"/>
              </a:ext>
            </a:extLst>
          </p:cNvPr>
          <p:cNvSpPr>
            <a:spLocks noGrp="1"/>
          </p:cNvSpPr>
          <p:nvPr>
            <p:ph type="sldNum" sz="quarter" idx="12"/>
          </p:nvPr>
        </p:nvSpPr>
        <p:spPr/>
        <p:txBody>
          <a:bodyPr/>
          <a:lstStyle/>
          <a:p>
            <a:fld id="{8552551A-8E65-4E8B-BA42-34621AD17E12}" type="slidenum">
              <a:rPr lang="ru-RU" smtClean="0"/>
              <a:t>‹#›</a:t>
            </a:fld>
            <a:endParaRPr lang="ru-RU"/>
          </a:p>
        </p:txBody>
      </p:sp>
    </p:spTree>
    <p:extLst>
      <p:ext uri="{BB962C8B-B14F-4D97-AF65-F5344CB8AC3E}">
        <p14:creationId xmlns:p14="http://schemas.microsoft.com/office/powerpoint/2010/main" val="2184302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AFA731-C9DD-4E17-A38A-5E9FA1A63F57}"/>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A8EF6293-A13A-4BB9-B4B4-6BA285F0BC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B27C9EF-CA3F-46FA-BA41-479F045B692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30D5522-D6B2-4F58-96E9-9A0B0920A2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4858713C-CE02-428D-9788-16CDE8ADF66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34DBD811-483F-448B-9F85-F53F697B8118}"/>
              </a:ext>
            </a:extLst>
          </p:cNvPr>
          <p:cNvSpPr>
            <a:spLocks noGrp="1"/>
          </p:cNvSpPr>
          <p:nvPr>
            <p:ph type="dt" sz="half" idx="10"/>
          </p:nvPr>
        </p:nvSpPr>
        <p:spPr/>
        <p:txBody>
          <a:bodyPr/>
          <a:lstStyle/>
          <a:p>
            <a:endParaRPr lang="ru-RU"/>
          </a:p>
        </p:txBody>
      </p:sp>
      <p:sp>
        <p:nvSpPr>
          <p:cNvPr id="8" name="Нижний колонтитул 7">
            <a:extLst>
              <a:ext uri="{FF2B5EF4-FFF2-40B4-BE49-F238E27FC236}">
                <a16:creationId xmlns:a16="http://schemas.microsoft.com/office/drawing/2014/main" id="{BD0D8E98-CFCE-497A-804B-FF3CBD760C05}"/>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9" name="Номер слайда 8">
            <a:extLst>
              <a:ext uri="{FF2B5EF4-FFF2-40B4-BE49-F238E27FC236}">
                <a16:creationId xmlns:a16="http://schemas.microsoft.com/office/drawing/2014/main" id="{DB60CD10-7E12-4381-8338-762592409B69}"/>
              </a:ext>
            </a:extLst>
          </p:cNvPr>
          <p:cNvSpPr>
            <a:spLocks noGrp="1"/>
          </p:cNvSpPr>
          <p:nvPr>
            <p:ph type="sldNum" sz="quarter" idx="12"/>
          </p:nvPr>
        </p:nvSpPr>
        <p:spPr/>
        <p:txBody>
          <a:bodyPr/>
          <a:lstStyle/>
          <a:p>
            <a:fld id="{8552551A-8E65-4E8B-BA42-34621AD17E12}" type="slidenum">
              <a:rPr lang="ru-RU" smtClean="0"/>
              <a:t>‹#›</a:t>
            </a:fld>
            <a:endParaRPr lang="ru-RU"/>
          </a:p>
        </p:txBody>
      </p:sp>
    </p:spTree>
    <p:extLst>
      <p:ext uri="{BB962C8B-B14F-4D97-AF65-F5344CB8AC3E}">
        <p14:creationId xmlns:p14="http://schemas.microsoft.com/office/powerpoint/2010/main" val="1730783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84193E-3372-47D0-870D-834BDC55004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22001F0-2DE5-47E3-ABB8-913A439227A3}"/>
              </a:ext>
            </a:extLst>
          </p:cNvPr>
          <p:cNvSpPr>
            <a:spLocks noGrp="1"/>
          </p:cNvSpPr>
          <p:nvPr>
            <p:ph type="dt" sz="half" idx="10"/>
          </p:nvPr>
        </p:nvSpPr>
        <p:spPr/>
        <p:txBody>
          <a:bodyPr/>
          <a:lstStyle/>
          <a:p>
            <a:endParaRPr lang="ru-RU"/>
          </a:p>
        </p:txBody>
      </p:sp>
      <p:sp>
        <p:nvSpPr>
          <p:cNvPr id="4" name="Нижний колонтитул 3">
            <a:extLst>
              <a:ext uri="{FF2B5EF4-FFF2-40B4-BE49-F238E27FC236}">
                <a16:creationId xmlns:a16="http://schemas.microsoft.com/office/drawing/2014/main" id="{5DA3660B-7268-44E8-9B1C-EEC001E4F2EB}"/>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5" name="Номер слайда 4">
            <a:extLst>
              <a:ext uri="{FF2B5EF4-FFF2-40B4-BE49-F238E27FC236}">
                <a16:creationId xmlns:a16="http://schemas.microsoft.com/office/drawing/2014/main" id="{03C96C93-D853-4EFC-9A27-32367FF17DA5}"/>
              </a:ext>
            </a:extLst>
          </p:cNvPr>
          <p:cNvSpPr>
            <a:spLocks noGrp="1"/>
          </p:cNvSpPr>
          <p:nvPr>
            <p:ph type="sldNum" sz="quarter" idx="12"/>
          </p:nvPr>
        </p:nvSpPr>
        <p:spPr/>
        <p:txBody>
          <a:bodyPr/>
          <a:lstStyle/>
          <a:p>
            <a:fld id="{8552551A-8E65-4E8B-BA42-34621AD17E12}" type="slidenum">
              <a:rPr lang="ru-RU" smtClean="0"/>
              <a:t>‹#›</a:t>
            </a:fld>
            <a:endParaRPr lang="ru-RU"/>
          </a:p>
        </p:txBody>
      </p:sp>
    </p:spTree>
    <p:extLst>
      <p:ext uri="{BB962C8B-B14F-4D97-AF65-F5344CB8AC3E}">
        <p14:creationId xmlns:p14="http://schemas.microsoft.com/office/powerpoint/2010/main" val="3270593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1EDC398-62B6-4DC1-8625-5564CD5AFF75}"/>
              </a:ext>
            </a:extLst>
          </p:cNvPr>
          <p:cNvSpPr>
            <a:spLocks noGrp="1"/>
          </p:cNvSpPr>
          <p:nvPr>
            <p:ph type="dt" sz="half" idx="10"/>
          </p:nvPr>
        </p:nvSpPr>
        <p:spPr/>
        <p:txBody>
          <a:bodyPr/>
          <a:lstStyle/>
          <a:p>
            <a:endParaRPr lang="ru-RU"/>
          </a:p>
        </p:txBody>
      </p:sp>
      <p:sp>
        <p:nvSpPr>
          <p:cNvPr id="3" name="Нижний колонтитул 2">
            <a:extLst>
              <a:ext uri="{FF2B5EF4-FFF2-40B4-BE49-F238E27FC236}">
                <a16:creationId xmlns:a16="http://schemas.microsoft.com/office/drawing/2014/main" id="{FC08ADB3-3AAA-4C27-8DDC-BD1703A22B2E}"/>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4" name="Номер слайда 3">
            <a:extLst>
              <a:ext uri="{FF2B5EF4-FFF2-40B4-BE49-F238E27FC236}">
                <a16:creationId xmlns:a16="http://schemas.microsoft.com/office/drawing/2014/main" id="{94B04309-ACBA-444E-8E2C-C90B8ACFD5BE}"/>
              </a:ext>
            </a:extLst>
          </p:cNvPr>
          <p:cNvSpPr>
            <a:spLocks noGrp="1"/>
          </p:cNvSpPr>
          <p:nvPr>
            <p:ph type="sldNum" sz="quarter" idx="12"/>
          </p:nvPr>
        </p:nvSpPr>
        <p:spPr/>
        <p:txBody>
          <a:bodyPr/>
          <a:lstStyle/>
          <a:p>
            <a:fld id="{8552551A-8E65-4E8B-BA42-34621AD17E12}" type="slidenum">
              <a:rPr lang="ru-RU" smtClean="0"/>
              <a:t>‹#›</a:t>
            </a:fld>
            <a:endParaRPr lang="ru-RU"/>
          </a:p>
        </p:txBody>
      </p:sp>
    </p:spTree>
    <p:extLst>
      <p:ext uri="{BB962C8B-B14F-4D97-AF65-F5344CB8AC3E}">
        <p14:creationId xmlns:p14="http://schemas.microsoft.com/office/powerpoint/2010/main" val="769927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extLst>
      <p:ext uri="{BB962C8B-B14F-4D97-AF65-F5344CB8AC3E}">
        <p14:creationId xmlns:p14="http://schemas.microsoft.com/office/powerpoint/2010/main" val="375887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E42C10-D829-4638-8E46-5E5970AB3DA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768390B1-49A1-43B8-98FA-D82B3630D6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29D7FB2-E41E-481F-962D-7A94F96F8E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2AE8F6B-5AE4-4D9E-8721-68EC14AECE26}"/>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A3097F99-6E94-4789-8706-516967A562F2}"/>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7" name="Номер слайда 6">
            <a:extLst>
              <a:ext uri="{FF2B5EF4-FFF2-40B4-BE49-F238E27FC236}">
                <a16:creationId xmlns:a16="http://schemas.microsoft.com/office/drawing/2014/main" id="{8DE97DAA-B267-4A50-AF2B-5EF365DD860E}"/>
              </a:ext>
            </a:extLst>
          </p:cNvPr>
          <p:cNvSpPr>
            <a:spLocks noGrp="1"/>
          </p:cNvSpPr>
          <p:nvPr>
            <p:ph type="sldNum" sz="quarter" idx="12"/>
          </p:nvPr>
        </p:nvSpPr>
        <p:spPr/>
        <p:txBody>
          <a:bodyPr/>
          <a:lstStyle/>
          <a:p>
            <a:fld id="{8552551A-8E65-4E8B-BA42-34621AD17E12}" type="slidenum">
              <a:rPr lang="ru-RU" smtClean="0"/>
              <a:t>‹#›</a:t>
            </a:fld>
            <a:endParaRPr lang="ru-RU"/>
          </a:p>
        </p:txBody>
      </p:sp>
    </p:spTree>
    <p:extLst>
      <p:ext uri="{BB962C8B-B14F-4D97-AF65-F5344CB8AC3E}">
        <p14:creationId xmlns:p14="http://schemas.microsoft.com/office/powerpoint/2010/main" val="1728164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6B66FE-D4E3-47BB-B3EC-A909CD68C07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9241065F-646C-465E-9E1D-2C3ACB88FA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7C3D0C3F-B22C-4BE9-A900-3D3300F96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34264EC-8D73-4D90-BA6A-A9ACB0DFA2B6}"/>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FD11127D-41FE-455A-B677-C69BC75922E5}"/>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7" name="Номер слайда 6">
            <a:extLst>
              <a:ext uri="{FF2B5EF4-FFF2-40B4-BE49-F238E27FC236}">
                <a16:creationId xmlns:a16="http://schemas.microsoft.com/office/drawing/2014/main" id="{866D589B-D38A-48B8-ABB0-6E1422A1F27D}"/>
              </a:ext>
            </a:extLst>
          </p:cNvPr>
          <p:cNvSpPr>
            <a:spLocks noGrp="1"/>
          </p:cNvSpPr>
          <p:nvPr>
            <p:ph type="sldNum" sz="quarter" idx="12"/>
          </p:nvPr>
        </p:nvSpPr>
        <p:spPr/>
        <p:txBody>
          <a:bodyPr/>
          <a:lstStyle/>
          <a:p>
            <a:fld id="{8552551A-8E65-4E8B-BA42-34621AD17E12}" type="slidenum">
              <a:rPr lang="ru-RU" smtClean="0"/>
              <a:t>‹#›</a:t>
            </a:fld>
            <a:endParaRPr lang="ru-RU"/>
          </a:p>
        </p:txBody>
      </p:sp>
    </p:spTree>
    <p:extLst>
      <p:ext uri="{BB962C8B-B14F-4D97-AF65-F5344CB8AC3E}">
        <p14:creationId xmlns:p14="http://schemas.microsoft.com/office/powerpoint/2010/main" val="3248086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B101EC-5199-43F6-B675-0A03E2F6AE4B}"/>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E8592182-8823-4DEB-92B5-1BA17FB3A88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AD60560-0127-459D-8F00-830473C0810F}"/>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F0624A5C-4F64-446F-94E1-3586120EFCD3}"/>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6" name="Номер слайда 5">
            <a:extLst>
              <a:ext uri="{FF2B5EF4-FFF2-40B4-BE49-F238E27FC236}">
                <a16:creationId xmlns:a16="http://schemas.microsoft.com/office/drawing/2014/main" id="{96D3A3ED-E5CC-4D81-BB34-3A4D0FD3CBB9}"/>
              </a:ext>
            </a:extLst>
          </p:cNvPr>
          <p:cNvSpPr>
            <a:spLocks noGrp="1"/>
          </p:cNvSpPr>
          <p:nvPr>
            <p:ph type="sldNum" sz="quarter" idx="12"/>
          </p:nvPr>
        </p:nvSpPr>
        <p:spPr/>
        <p:txBody>
          <a:bodyPr/>
          <a:lstStyle/>
          <a:p>
            <a:fld id="{8552551A-8E65-4E8B-BA42-34621AD17E12}" type="slidenum">
              <a:rPr lang="ru-RU" smtClean="0"/>
              <a:t>‹#›</a:t>
            </a:fld>
            <a:endParaRPr lang="ru-RU"/>
          </a:p>
        </p:txBody>
      </p:sp>
    </p:spTree>
    <p:extLst>
      <p:ext uri="{BB962C8B-B14F-4D97-AF65-F5344CB8AC3E}">
        <p14:creationId xmlns:p14="http://schemas.microsoft.com/office/powerpoint/2010/main" val="3881238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BA145BA-5144-4CF3-9A1E-A0A460FEC7A9}"/>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890E298-E89D-44A0-A5DD-5C2874C537B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12E8177-D2D4-4CB9-9547-108CE43314BF}"/>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4ACB015E-F344-478A-9186-6D449C1B6A9F}"/>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6" name="Номер слайда 5">
            <a:extLst>
              <a:ext uri="{FF2B5EF4-FFF2-40B4-BE49-F238E27FC236}">
                <a16:creationId xmlns:a16="http://schemas.microsoft.com/office/drawing/2014/main" id="{B415EE6D-0A13-450F-80AA-9527BD02BA98}"/>
              </a:ext>
            </a:extLst>
          </p:cNvPr>
          <p:cNvSpPr>
            <a:spLocks noGrp="1"/>
          </p:cNvSpPr>
          <p:nvPr>
            <p:ph type="sldNum" sz="quarter" idx="12"/>
          </p:nvPr>
        </p:nvSpPr>
        <p:spPr/>
        <p:txBody>
          <a:bodyPr/>
          <a:lstStyle/>
          <a:p>
            <a:fld id="{8552551A-8E65-4E8B-BA42-34621AD17E12}" type="slidenum">
              <a:rPr lang="ru-RU" smtClean="0"/>
              <a:t>‹#›</a:t>
            </a:fld>
            <a:endParaRPr lang="ru-RU"/>
          </a:p>
        </p:txBody>
      </p:sp>
    </p:spTree>
    <p:extLst>
      <p:ext uri="{BB962C8B-B14F-4D97-AF65-F5344CB8AC3E}">
        <p14:creationId xmlns:p14="http://schemas.microsoft.com/office/powerpoint/2010/main" val="4282906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26F4C7-6A95-484E-B95B-501636905AB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89A195DA-EB49-4281-9FEE-BC189C3EE945}"/>
              </a:ext>
            </a:extLst>
          </p:cNvPr>
          <p:cNvSpPr>
            <a:spLocks noGrp="1"/>
          </p:cNvSpPr>
          <p:nvPr>
            <p:ph type="dt" sz="half" idx="10"/>
          </p:nvPr>
        </p:nvSpPr>
        <p:spPr/>
        <p:txBody>
          <a:bodyPr/>
          <a:lstStyle/>
          <a:p>
            <a:endParaRPr lang="ru-RU"/>
          </a:p>
        </p:txBody>
      </p:sp>
      <p:sp>
        <p:nvSpPr>
          <p:cNvPr id="4" name="Нижний колонтитул 3">
            <a:extLst>
              <a:ext uri="{FF2B5EF4-FFF2-40B4-BE49-F238E27FC236}">
                <a16:creationId xmlns:a16="http://schemas.microsoft.com/office/drawing/2014/main" id="{8D7270DC-7960-4E1D-881F-0F5D3CFBB397}"/>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5" name="Номер слайда 4">
            <a:extLst>
              <a:ext uri="{FF2B5EF4-FFF2-40B4-BE49-F238E27FC236}">
                <a16:creationId xmlns:a16="http://schemas.microsoft.com/office/drawing/2014/main" id="{7D3854CB-099C-49D5-BCBC-DB7AF394EC33}"/>
              </a:ext>
            </a:extLst>
          </p:cNvPr>
          <p:cNvSpPr>
            <a:spLocks noGrp="1"/>
          </p:cNvSpPr>
          <p:nvPr>
            <p:ph type="sldNum" sz="quarter" idx="12"/>
          </p:nvPr>
        </p:nvSpPr>
        <p:spPr/>
        <p:txBody>
          <a:bodyPr/>
          <a:lstStyle/>
          <a:p>
            <a:fld id="{8552551A-8E65-4E8B-BA42-34621AD17E12}" type="slidenum">
              <a:rPr lang="ru-RU" smtClean="0"/>
              <a:t>‹#›</a:t>
            </a:fld>
            <a:endParaRPr lang="ru-RU"/>
          </a:p>
        </p:txBody>
      </p:sp>
    </p:spTree>
    <p:extLst>
      <p:ext uri="{BB962C8B-B14F-4D97-AF65-F5344CB8AC3E}">
        <p14:creationId xmlns:p14="http://schemas.microsoft.com/office/powerpoint/2010/main" val="22505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C4154A-6F5E-40D3-B86F-76559C9C068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D9CB5064-93CC-44FE-9A19-AFE0534637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BB39CC3E-91E4-45D9-BD8D-0B46753716B9}"/>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592C990D-B0EE-4C0A-AF43-2F12179924FB}"/>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6" name="Номер слайда 5">
            <a:extLst>
              <a:ext uri="{FF2B5EF4-FFF2-40B4-BE49-F238E27FC236}">
                <a16:creationId xmlns:a16="http://schemas.microsoft.com/office/drawing/2014/main" id="{E394F7A6-F916-4200-B9B6-B5D952C3AF17}"/>
              </a:ext>
            </a:extLst>
          </p:cNvPr>
          <p:cNvSpPr>
            <a:spLocks noGrp="1"/>
          </p:cNvSpPr>
          <p:nvPr>
            <p:ph type="sldNum" sz="quarter" idx="12"/>
          </p:nvPr>
        </p:nvSpPr>
        <p:spPr/>
        <p:txBody>
          <a:bodyPr/>
          <a:lstStyle/>
          <a:p>
            <a:fld id="{32720252-034E-49F2-A9D0-67D101BC343F}" type="slidenum">
              <a:rPr lang="ru-RU" smtClean="0"/>
              <a:t>‹#›</a:t>
            </a:fld>
            <a:endParaRPr lang="ru-RU"/>
          </a:p>
        </p:txBody>
      </p:sp>
    </p:spTree>
    <p:extLst>
      <p:ext uri="{BB962C8B-B14F-4D97-AF65-F5344CB8AC3E}">
        <p14:creationId xmlns:p14="http://schemas.microsoft.com/office/powerpoint/2010/main" val="3091500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70C9F3-0DF6-495F-8101-7510D71FC40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E23EE1E-D14E-4B4A-9568-33DB13FC69A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C07CDC6-D348-492B-980D-E5C1B8211A44}"/>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BFBB8BFD-7FC3-4C44-BE8D-CFB1C2448AA8}"/>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6" name="Номер слайда 5">
            <a:extLst>
              <a:ext uri="{FF2B5EF4-FFF2-40B4-BE49-F238E27FC236}">
                <a16:creationId xmlns:a16="http://schemas.microsoft.com/office/drawing/2014/main" id="{CFA08E3D-D845-4753-8003-F242D61E842B}"/>
              </a:ext>
            </a:extLst>
          </p:cNvPr>
          <p:cNvSpPr>
            <a:spLocks noGrp="1"/>
          </p:cNvSpPr>
          <p:nvPr>
            <p:ph type="sldNum" sz="quarter" idx="12"/>
          </p:nvPr>
        </p:nvSpPr>
        <p:spPr/>
        <p:txBody>
          <a:bodyPr/>
          <a:lstStyle/>
          <a:p>
            <a:fld id="{32720252-034E-49F2-A9D0-67D101BC343F}" type="slidenum">
              <a:rPr lang="ru-RU" smtClean="0"/>
              <a:t>‹#›</a:t>
            </a:fld>
            <a:endParaRPr lang="ru-RU"/>
          </a:p>
        </p:txBody>
      </p:sp>
    </p:spTree>
    <p:extLst>
      <p:ext uri="{BB962C8B-B14F-4D97-AF65-F5344CB8AC3E}">
        <p14:creationId xmlns:p14="http://schemas.microsoft.com/office/powerpoint/2010/main" val="1709536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ACFA92-FEED-4DBD-8731-DBCCB89173A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A0B6A258-C71B-4862-A359-897939043E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B42BCD1-8BF2-4CAF-8149-F94B41649239}"/>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B2DCA2C7-D8A6-446D-9FFE-D70EC6F6FF17}"/>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6" name="Номер слайда 5">
            <a:extLst>
              <a:ext uri="{FF2B5EF4-FFF2-40B4-BE49-F238E27FC236}">
                <a16:creationId xmlns:a16="http://schemas.microsoft.com/office/drawing/2014/main" id="{03BD211C-34C2-4D2A-AD5D-865FD6D8AD7B}"/>
              </a:ext>
            </a:extLst>
          </p:cNvPr>
          <p:cNvSpPr>
            <a:spLocks noGrp="1"/>
          </p:cNvSpPr>
          <p:nvPr>
            <p:ph type="sldNum" sz="quarter" idx="12"/>
          </p:nvPr>
        </p:nvSpPr>
        <p:spPr/>
        <p:txBody>
          <a:bodyPr/>
          <a:lstStyle/>
          <a:p>
            <a:fld id="{32720252-034E-49F2-A9D0-67D101BC343F}" type="slidenum">
              <a:rPr lang="ru-RU" smtClean="0"/>
              <a:t>‹#›</a:t>
            </a:fld>
            <a:endParaRPr lang="ru-RU"/>
          </a:p>
        </p:txBody>
      </p:sp>
    </p:spTree>
    <p:extLst>
      <p:ext uri="{BB962C8B-B14F-4D97-AF65-F5344CB8AC3E}">
        <p14:creationId xmlns:p14="http://schemas.microsoft.com/office/powerpoint/2010/main" val="1606993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86C626-628F-4054-ADF1-B87E0158422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214D794-C8D3-4930-95D4-8EE24E910B4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5AA3B6D0-B411-46EB-A810-3D00027C2AB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DDD90E39-1D3A-478F-9489-FB44227D2A94}"/>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BFA1A8E9-ED8B-4D18-9E60-C6FFCA9F6D26}"/>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7" name="Номер слайда 6">
            <a:extLst>
              <a:ext uri="{FF2B5EF4-FFF2-40B4-BE49-F238E27FC236}">
                <a16:creationId xmlns:a16="http://schemas.microsoft.com/office/drawing/2014/main" id="{40687EDD-0838-4604-9A51-66DA906846F0}"/>
              </a:ext>
            </a:extLst>
          </p:cNvPr>
          <p:cNvSpPr>
            <a:spLocks noGrp="1"/>
          </p:cNvSpPr>
          <p:nvPr>
            <p:ph type="sldNum" sz="quarter" idx="12"/>
          </p:nvPr>
        </p:nvSpPr>
        <p:spPr/>
        <p:txBody>
          <a:bodyPr/>
          <a:lstStyle/>
          <a:p>
            <a:fld id="{32720252-034E-49F2-A9D0-67D101BC343F}" type="slidenum">
              <a:rPr lang="ru-RU" smtClean="0"/>
              <a:t>‹#›</a:t>
            </a:fld>
            <a:endParaRPr lang="ru-RU"/>
          </a:p>
        </p:txBody>
      </p:sp>
    </p:spTree>
    <p:extLst>
      <p:ext uri="{BB962C8B-B14F-4D97-AF65-F5344CB8AC3E}">
        <p14:creationId xmlns:p14="http://schemas.microsoft.com/office/powerpoint/2010/main" val="2286351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F57A80-F1DF-42FC-9070-95BD3B4B36EB}"/>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28DEDF09-5029-4978-A32C-6787B37FEE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DB5A61E-2BA6-429E-B763-4C9FD3D13602}"/>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0834E56E-8648-4535-93D7-62EF8FD987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75AD08BE-61CF-4147-951A-E572F6C4579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72F28310-6FEB-453F-9231-A9B585545641}"/>
              </a:ext>
            </a:extLst>
          </p:cNvPr>
          <p:cNvSpPr>
            <a:spLocks noGrp="1"/>
          </p:cNvSpPr>
          <p:nvPr>
            <p:ph type="dt" sz="half" idx="10"/>
          </p:nvPr>
        </p:nvSpPr>
        <p:spPr/>
        <p:txBody>
          <a:bodyPr/>
          <a:lstStyle/>
          <a:p>
            <a:endParaRPr lang="ru-RU"/>
          </a:p>
        </p:txBody>
      </p:sp>
      <p:sp>
        <p:nvSpPr>
          <p:cNvPr id="8" name="Нижний колонтитул 7">
            <a:extLst>
              <a:ext uri="{FF2B5EF4-FFF2-40B4-BE49-F238E27FC236}">
                <a16:creationId xmlns:a16="http://schemas.microsoft.com/office/drawing/2014/main" id="{C652A29C-76D3-491A-92DF-AE99F8D66A1F}"/>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9" name="Номер слайда 8">
            <a:extLst>
              <a:ext uri="{FF2B5EF4-FFF2-40B4-BE49-F238E27FC236}">
                <a16:creationId xmlns:a16="http://schemas.microsoft.com/office/drawing/2014/main" id="{B23F5B34-B686-489A-999F-9CB0052937D7}"/>
              </a:ext>
            </a:extLst>
          </p:cNvPr>
          <p:cNvSpPr>
            <a:spLocks noGrp="1"/>
          </p:cNvSpPr>
          <p:nvPr>
            <p:ph type="sldNum" sz="quarter" idx="12"/>
          </p:nvPr>
        </p:nvSpPr>
        <p:spPr/>
        <p:txBody>
          <a:bodyPr/>
          <a:lstStyle/>
          <a:p>
            <a:fld id="{32720252-034E-49F2-A9D0-67D101BC343F}" type="slidenum">
              <a:rPr lang="ru-RU" smtClean="0"/>
              <a:t>‹#›</a:t>
            </a:fld>
            <a:endParaRPr lang="ru-RU"/>
          </a:p>
        </p:txBody>
      </p:sp>
    </p:spTree>
    <p:extLst>
      <p:ext uri="{BB962C8B-B14F-4D97-AF65-F5344CB8AC3E}">
        <p14:creationId xmlns:p14="http://schemas.microsoft.com/office/powerpoint/2010/main" val="2832770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ru-RU"/>
              <a:t>Образец заголовка</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extLst>
      <p:ext uri="{BB962C8B-B14F-4D97-AF65-F5344CB8AC3E}">
        <p14:creationId xmlns:p14="http://schemas.microsoft.com/office/powerpoint/2010/main" val="33084693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1EDFC2-F5D8-48D6-AC95-392E145A137D}"/>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0DB9D06F-6E9E-4F3D-A931-AA2127F3CEEB}"/>
              </a:ext>
            </a:extLst>
          </p:cNvPr>
          <p:cNvSpPr>
            <a:spLocks noGrp="1"/>
          </p:cNvSpPr>
          <p:nvPr>
            <p:ph type="dt" sz="half" idx="10"/>
          </p:nvPr>
        </p:nvSpPr>
        <p:spPr/>
        <p:txBody>
          <a:bodyPr/>
          <a:lstStyle/>
          <a:p>
            <a:endParaRPr lang="ru-RU"/>
          </a:p>
        </p:txBody>
      </p:sp>
      <p:sp>
        <p:nvSpPr>
          <p:cNvPr id="4" name="Нижний колонтитул 3">
            <a:extLst>
              <a:ext uri="{FF2B5EF4-FFF2-40B4-BE49-F238E27FC236}">
                <a16:creationId xmlns:a16="http://schemas.microsoft.com/office/drawing/2014/main" id="{531A0F35-0F46-4DB8-ADD6-115B70DB5D19}"/>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5" name="Номер слайда 4">
            <a:extLst>
              <a:ext uri="{FF2B5EF4-FFF2-40B4-BE49-F238E27FC236}">
                <a16:creationId xmlns:a16="http://schemas.microsoft.com/office/drawing/2014/main" id="{BA68B664-2B57-4650-B4C2-6C4F529D57A8}"/>
              </a:ext>
            </a:extLst>
          </p:cNvPr>
          <p:cNvSpPr>
            <a:spLocks noGrp="1"/>
          </p:cNvSpPr>
          <p:nvPr>
            <p:ph type="sldNum" sz="quarter" idx="12"/>
          </p:nvPr>
        </p:nvSpPr>
        <p:spPr/>
        <p:txBody>
          <a:bodyPr/>
          <a:lstStyle/>
          <a:p>
            <a:fld id="{32720252-034E-49F2-A9D0-67D101BC343F}" type="slidenum">
              <a:rPr lang="ru-RU" smtClean="0"/>
              <a:t>‹#›</a:t>
            </a:fld>
            <a:endParaRPr lang="ru-RU"/>
          </a:p>
        </p:txBody>
      </p:sp>
    </p:spTree>
    <p:extLst>
      <p:ext uri="{BB962C8B-B14F-4D97-AF65-F5344CB8AC3E}">
        <p14:creationId xmlns:p14="http://schemas.microsoft.com/office/powerpoint/2010/main" val="3117958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86C4A41-3DFA-48AD-940A-5D774FF75550}"/>
              </a:ext>
            </a:extLst>
          </p:cNvPr>
          <p:cNvSpPr>
            <a:spLocks noGrp="1"/>
          </p:cNvSpPr>
          <p:nvPr>
            <p:ph type="dt" sz="half" idx="10"/>
          </p:nvPr>
        </p:nvSpPr>
        <p:spPr/>
        <p:txBody>
          <a:bodyPr/>
          <a:lstStyle/>
          <a:p>
            <a:endParaRPr lang="ru-RU"/>
          </a:p>
        </p:txBody>
      </p:sp>
      <p:sp>
        <p:nvSpPr>
          <p:cNvPr id="3" name="Нижний колонтитул 2">
            <a:extLst>
              <a:ext uri="{FF2B5EF4-FFF2-40B4-BE49-F238E27FC236}">
                <a16:creationId xmlns:a16="http://schemas.microsoft.com/office/drawing/2014/main" id="{EA391B11-32FC-41B5-9A33-1DF18C369E3E}"/>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4" name="Номер слайда 3">
            <a:extLst>
              <a:ext uri="{FF2B5EF4-FFF2-40B4-BE49-F238E27FC236}">
                <a16:creationId xmlns:a16="http://schemas.microsoft.com/office/drawing/2014/main" id="{F5D11AB3-A2C0-4DD0-A97F-D7669AA6FCFF}"/>
              </a:ext>
            </a:extLst>
          </p:cNvPr>
          <p:cNvSpPr>
            <a:spLocks noGrp="1"/>
          </p:cNvSpPr>
          <p:nvPr>
            <p:ph type="sldNum" sz="quarter" idx="12"/>
          </p:nvPr>
        </p:nvSpPr>
        <p:spPr/>
        <p:txBody>
          <a:bodyPr/>
          <a:lstStyle/>
          <a:p>
            <a:fld id="{32720252-034E-49F2-A9D0-67D101BC343F}" type="slidenum">
              <a:rPr lang="ru-RU" smtClean="0"/>
              <a:t>‹#›</a:t>
            </a:fld>
            <a:endParaRPr lang="ru-RU"/>
          </a:p>
        </p:txBody>
      </p:sp>
    </p:spTree>
    <p:extLst>
      <p:ext uri="{BB962C8B-B14F-4D97-AF65-F5344CB8AC3E}">
        <p14:creationId xmlns:p14="http://schemas.microsoft.com/office/powerpoint/2010/main" val="2611250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61D9C8-84D0-4616-A418-5013A9E5941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FAE4895A-8C6B-45AF-A88C-A5158517CE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000FA7DC-87DE-43AA-A224-A512C30011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F59318B-5794-4C20-A4CF-B3E609CD936B}"/>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D021C02B-AB7E-4CBF-8AF0-CCDB388A8A74}"/>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7" name="Номер слайда 6">
            <a:extLst>
              <a:ext uri="{FF2B5EF4-FFF2-40B4-BE49-F238E27FC236}">
                <a16:creationId xmlns:a16="http://schemas.microsoft.com/office/drawing/2014/main" id="{81B845A4-1959-4FC1-8CCD-636406C20A57}"/>
              </a:ext>
            </a:extLst>
          </p:cNvPr>
          <p:cNvSpPr>
            <a:spLocks noGrp="1"/>
          </p:cNvSpPr>
          <p:nvPr>
            <p:ph type="sldNum" sz="quarter" idx="12"/>
          </p:nvPr>
        </p:nvSpPr>
        <p:spPr/>
        <p:txBody>
          <a:bodyPr/>
          <a:lstStyle/>
          <a:p>
            <a:fld id="{32720252-034E-49F2-A9D0-67D101BC343F}" type="slidenum">
              <a:rPr lang="ru-RU" smtClean="0"/>
              <a:t>‹#›</a:t>
            </a:fld>
            <a:endParaRPr lang="ru-RU"/>
          </a:p>
        </p:txBody>
      </p:sp>
    </p:spTree>
    <p:extLst>
      <p:ext uri="{BB962C8B-B14F-4D97-AF65-F5344CB8AC3E}">
        <p14:creationId xmlns:p14="http://schemas.microsoft.com/office/powerpoint/2010/main" val="3772986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8B3D00-E50F-40C4-81AC-845EAA8523B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E1184A80-7F22-4B1C-B0D0-4622C6F69E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9865C2EC-B796-4E27-8F73-26C61E020E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47C760D-7267-472D-9F8F-865DB9F601C9}"/>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BEF02FE2-EF0B-44F3-B8FC-68E4209A0F0B}"/>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7" name="Номер слайда 6">
            <a:extLst>
              <a:ext uri="{FF2B5EF4-FFF2-40B4-BE49-F238E27FC236}">
                <a16:creationId xmlns:a16="http://schemas.microsoft.com/office/drawing/2014/main" id="{A425CDDE-42A2-499B-B8F7-51A8C3496733}"/>
              </a:ext>
            </a:extLst>
          </p:cNvPr>
          <p:cNvSpPr>
            <a:spLocks noGrp="1"/>
          </p:cNvSpPr>
          <p:nvPr>
            <p:ph type="sldNum" sz="quarter" idx="12"/>
          </p:nvPr>
        </p:nvSpPr>
        <p:spPr/>
        <p:txBody>
          <a:bodyPr/>
          <a:lstStyle/>
          <a:p>
            <a:fld id="{32720252-034E-49F2-A9D0-67D101BC343F}" type="slidenum">
              <a:rPr lang="ru-RU" smtClean="0"/>
              <a:t>‹#›</a:t>
            </a:fld>
            <a:endParaRPr lang="ru-RU"/>
          </a:p>
        </p:txBody>
      </p:sp>
    </p:spTree>
    <p:extLst>
      <p:ext uri="{BB962C8B-B14F-4D97-AF65-F5344CB8AC3E}">
        <p14:creationId xmlns:p14="http://schemas.microsoft.com/office/powerpoint/2010/main" val="1821565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BB68D4-F2CF-42B5-B926-B57B7567B72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B8813CE-5875-417D-8316-596251860B4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BDCDB59-0495-4087-B484-46A373CB3E30}"/>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8F5DB6CF-F4B2-4589-9928-9F126B0D4FD4}"/>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6" name="Номер слайда 5">
            <a:extLst>
              <a:ext uri="{FF2B5EF4-FFF2-40B4-BE49-F238E27FC236}">
                <a16:creationId xmlns:a16="http://schemas.microsoft.com/office/drawing/2014/main" id="{329D3F9C-5D80-4A74-B394-66EB5EC0D5E4}"/>
              </a:ext>
            </a:extLst>
          </p:cNvPr>
          <p:cNvSpPr>
            <a:spLocks noGrp="1"/>
          </p:cNvSpPr>
          <p:nvPr>
            <p:ph type="sldNum" sz="quarter" idx="12"/>
          </p:nvPr>
        </p:nvSpPr>
        <p:spPr/>
        <p:txBody>
          <a:bodyPr/>
          <a:lstStyle/>
          <a:p>
            <a:fld id="{32720252-034E-49F2-A9D0-67D101BC343F}" type="slidenum">
              <a:rPr lang="ru-RU" smtClean="0"/>
              <a:t>‹#›</a:t>
            </a:fld>
            <a:endParaRPr lang="ru-RU"/>
          </a:p>
        </p:txBody>
      </p:sp>
    </p:spTree>
    <p:extLst>
      <p:ext uri="{BB962C8B-B14F-4D97-AF65-F5344CB8AC3E}">
        <p14:creationId xmlns:p14="http://schemas.microsoft.com/office/powerpoint/2010/main" val="367874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07A8836-A55F-4DC3-AE09-E37FAC6DFDF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ECBFC07-6D63-4340-A026-585DCCB7AE2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4AD5B54-8A9F-4ED3-B528-D94D1AEBBD65}"/>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C0B1AF0A-F7A8-4762-A006-71F7DE4AD81B}"/>
              </a:ext>
            </a:extLst>
          </p:cNvPr>
          <p:cNvSpPr>
            <a:spLocks noGrp="1"/>
          </p:cNvSpPr>
          <p:nvPr>
            <p:ph type="ftr" sz="quarter" idx="11"/>
          </p:nvPr>
        </p:nvSpPr>
        <p:spPr/>
        <p:txBody>
          <a:bodyPr/>
          <a:lstStyle/>
          <a:p>
            <a:r>
              <a:rPr lang="en-US" smtClean="0"/>
              <a:t>51st meeting of the PAC for Particle Physics,    19 June 2019</a:t>
            </a:r>
            <a:endParaRPr lang="ru-RU" dirty="0"/>
          </a:p>
        </p:txBody>
      </p:sp>
      <p:sp>
        <p:nvSpPr>
          <p:cNvPr id="6" name="Номер слайда 5">
            <a:extLst>
              <a:ext uri="{FF2B5EF4-FFF2-40B4-BE49-F238E27FC236}">
                <a16:creationId xmlns:a16="http://schemas.microsoft.com/office/drawing/2014/main" id="{14F0A587-2E25-4317-801F-8137E44A1334}"/>
              </a:ext>
            </a:extLst>
          </p:cNvPr>
          <p:cNvSpPr>
            <a:spLocks noGrp="1"/>
          </p:cNvSpPr>
          <p:nvPr>
            <p:ph type="sldNum" sz="quarter" idx="12"/>
          </p:nvPr>
        </p:nvSpPr>
        <p:spPr/>
        <p:txBody>
          <a:bodyPr/>
          <a:lstStyle/>
          <a:p>
            <a:fld id="{32720252-034E-49F2-A9D0-67D101BC343F}" type="slidenum">
              <a:rPr lang="ru-RU" smtClean="0"/>
              <a:t>‹#›</a:t>
            </a:fld>
            <a:endParaRPr lang="ru-RU"/>
          </a:p>
        </p:txBody>
      </p:sp>
    </p:spTree>
    <p:extLst>
      <p:ext uri="{BB962C8B-B14F-4D97-AF65-F5344CB8AC3E}">
        <p14:creationId xmlns:p14="http://schemas.microsoft.com/office/powerpoint/2010/main" val="23223412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ru-RU" dirty="0"/>
              <a:t>Образец заголовка</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342988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extLst>
      <p:ext uri="{BB962C8B-B14F-4D97-AF65-F5344CB8AC3E}">
        <p14:creationId xmlns:p14="http://schemas.microsoft.com/office/powerpoint/2010/main" val="24158950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pPr fontAlgn="base">
              <a:spcBef>
                <a:spcPct val="0"/>
              </a:spcBef>
              <a:spcAft>
                <a:spcPct val="0"/>
              </a:spcAft>
              <a:defRPr/>
            </a:pPr>
            <a:endParaRPr lang="ru-RU">
              <a:solidFill>
                <a:prstClr val="white">
                  <a:tint val="75000"/>
                </a:prstClr>
              </a:solidFill>
            </a:endParaRP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185364206"/>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extLst>
      <p:ext uri="{BB962C8B-B14F-4D97-AF65-F5344CB8AC3E}">
        <p14:creationId xmlns:p14="http://schemas.microsoft.com/office/powerpoint/2010/main" val="212756961"/>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extLst>
      <p:ext uri="{BB962C8B-B14F-4D97-AF65-F5344CB8AC3E}">
        <p14:creationId xmlns:p14="http://schemas.microsoft.com/office/powerpoint/2010/main" val="2947299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257300" y="2909102"/>
            <a:ext cx="4800600" cy="299639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633864" y="2909102"/>
            <a:ext cx="4800600" cy="299639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extLst>
      <p:ext uri="{BB962C8B-B14F-4D97-AF65-F5344CB8AC3E}">
        <p14:creationId xmlns:p14="http://schemas.microsoft.com/office/powerpoint/2010/main" val="2396122511"/>
      </p:ext>
    </p:extLst>
  </p:cSld>
  <p:clrMapOvr>
    <a:masterClrMapping/>
  </p:clrMapOvr>
  <p:extLst mod="1">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extLst>
      <p:ext uri="{BB962C8B-B14F-4D97-AF65-F5344CB8AC3E}">
        <p14:creationId xmlns:p14="http://schemas.microsoft.com/office/powerpoint/2010/main" val="42496513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extLst>
      <p:ext uri="{BB962C8B-B14F-4D97-AF65-F5344CB8AC3E}">
        <p14:creationId xmlns:p14="http://schemas.microsoft.com/office/powerpoint/2010/main" val="2524706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ru-RU"/>
              <a:t>Образец заголовка</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65051" y="6375679"/>
            <a:ext cx="1233355" cy="348462"/>
          </a:xfrm>
        </p:spPr>
        <p:txBody>
          <a:bodyPr/>
          <a:lstStyle/>
          <a:p>
            <a:pPr fontAlgn="base">
              <a:spcBef>
                <a:spcPct val="0"/>
              </a:spcBef>
              <a:spcAft>
                <a:spcPct val="0"/>
              </a:spcAft>
              <a:defRPr/>
            </a:pPr>
            <a:endParaRPr lang="ru-RU">
              <a:solidFill>
                <a:prstClr val="white">
                  <a:tint val="75000"/>
                </a:prstClr>
              </a:solidFill>
            </a:endParaRPr>
          </a:p>
        </p:txBody>
      </p:sp>
      <p:sp>
        <p:nvSpPr>
          <p:cNvPr id="6" name="Footer Placeholder 5"/>
          <p:cNvSpPr>
            <a:spLocks noGrp="1"/>
          </p:cNvSpPr>
          <p:nvPr>
            <p:ph type="ftr" sz="quarter" idx="11"/>
          </p:nvPr>
        </p:nvSpPr>
        <p:spPr>
          <a:xfrm>
            <a:off x="2103620" y="6375679"/>
            <a:ext cx="3482179" cy="345796"/>
          </a:xfrm>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7" name="Slide Number Placeholder 6"/>
          <p:cNvSpPr>
            <a:spLocks noGrp="1"/>
          </p:cNvSpPr>
          <p:nvPr>
            <p:ph type="sldNum" sz="quarter" idx="12"/>
          </p:nvPr>
        </p:nvSpPr>
        <p:spPr>
          <a:xfrm>
            <a:off x="5691014" y="6375679"/>
            <a:ext cx="1232456" cy="345796"/>
          </a:xfrm>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21568539"/>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ru-RU"/>
              <a:t>Образец заголовка</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65950" y="6375679"/>
            <a:ext cx="1232456" cy="348462"/>
          </a:xfrm>
        </p:spPr>
        <p:txBody>
          <a:bodyPr/>
          <a:lstStyle/>
          <a:p>
            <a:pPr fontAlgn="base">
              <a:spcBef>
                <a:spcPct val="0"/>
              </a:spcBef>
              <a:spcAft>
                <a:spcPct val="0"/>
              </a:spcAft>
              <a:defRPr/>
            </a:pPr>
            <a:endParaRPr lang="ru-RU">
              <a:solidFill>
                <a:prstClr val="white">
                  <a:tint val="75000"/>
                </a:prstClr>
              </a:solidFill>
            </a:endParaRPr>
          </a:p>
        </p:txBody>
      </p:sp>
      <p:sp>
        <p:nvSpPr>
          <p:cNvPr id="6" name="Footer Placeholder 5"/>
          <p:cNvSpPr>
            <a:spLocks noGrp="1"/>
          </p:cNvSpPr>
          <p:nvPr>
            <p:ph type="ftr" sz="quarter" idx="11"/>
          </p:nvPr>
        </p:nvSpPr>
        <p:spPr>
          <a:xfrm>
            <a:off x="2103621" y="6375679"/>
            <a:ext cx="3482178" cy="345796"/>
          </a:xfrm>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7" name="Slide Number Placeholder 6"/>
          <p:cNvSpPr>
            <a:spLocks noGrp="1"/>
          </p:cNvSpPr>
          <p:nvPr>
            <p:ph type="sldNum" sz="quarter" idx="12"/>
          </p:nvPr>
        </p:nvSpPr>
        <p:spPr>
          <a:xfrm>
            <a:off x="5687568" y="6375679"/>
            <a:ext cx="1234440" cy="345796"/>
          </a:xfrm>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extLst>
      <p:ext uri="{BB962C8B-B14F-4D97-AF65-F5344CB8AC3E}">
        <p14:creationId xmlns:p14="http://schemas.microsoft.com/office/powerpoint/2010/main" val="163953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extLst>
      <p:ext uri="{BB962C8B-B14F-4D97-AF65-F5344CB8AC3E}">
        <p14:creationId xmlns:p14="http://schemas.microsoft.com/office/powerpoint/2010/main" val="15727757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extLst>
      <p:ext uri="{BB962C8B-B14F-4D97-AF65-F5344CB8AC3E}">
        <p14:creationId xmlns:p14="http://schemas.microsoft.com/office/powerpoint/2010/main" val="1989269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Титульный слайд">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66" name="Group 65"/>
          <p:cNvGrpSpPr/>
          <p:nvPr/>
        </p:nvGrpSpPr>
        <p:grpSpPr>
          <a:xfrm>
            <a:off x="1" y="1"/>
            <a:ext cx="3073401" cy="6858001"/>
            <a:chOff x="0" y="0"/>
            <a:chExt cx="2305051" cy="6858001"/>
          </a:xfrm>
          <a:gradFill flip="none" rotWithShape="1">
            <a:gsLst>
              <a:gs pos="0">
                <a:schemeClr val="tx2"/>
              </a:gs>
              <a:gs pos="100000">
                <a:schemeClr val="tx2">
                  <a:lumMod val="5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5" name="Footer Placeholder 4"/>
          <p:cNvSpPr>
            <a:spLocks noGrp="1"/>
          </p:cNvSpPr>
          <p:nvPr>
            <p:ph type="ftr" sz="quarter" idx="11"/>
          </p:nvPr>
        </p:nvSpPr>
        <p:spPr>
          <a:xfrm>
            <a:off x="3215681" y="6483351"/>
            <a:ext cx="5124887" cy="365125"/>
          </a:xfrm>
        </p:spPr>
        <p:txBody>
          <a:bodyPr/>
          <a:lstStyle>
            <a:lvl1pPr>
              <a:defRPr>
                <a:latin typeface="Arial" panose="020B0604020202020204" pitchFamily="34" charset="0"/>
                <a:cs typeface="Arial" panose="020B0604020202020204" pitchFamily="34" charset="0"/>
              </a:defRPr>
            </a:lvl1pPr>
          </a:lstStyle>
          <a:p>
            <a:r>
              <a:rPr lang="en-US" smtClean="0">
                <a:solidFill>
                  <a:prstClr val="black">
                    <a:tint val="75000"/>
                  </a:prstClr>
                </a:solidFill>
              </a:rPr>
              <a:t>51st meeting of the PAC for Particle Physics,    19 June 2019</a:t>
            </a:r>
            <a:endParaRPr lang="ru-RU" dirty="0">
              <a:solidFill>
                <a:prstClr val="black">
                  <a:tint val="75000"/>
                </a:prstClr>
              </a:solidFill>
            </a:endParaRPr>
          </a:p>
        </p:txBody>
      </p:sp>
      <p:sp>
        <p:nvSpPr>
          <p:cNvPr id="6" name="Slide Number Placeholder 5"/>
          <p:cNvSpPr>
            <a:spLocks noGrp="1"/>
          </p:cNvSpPr>
          <p:nvPr>
            <p:ph type="sldNum" sz="quarter" idx="12"/>
          </p:nvPr>
        </p:nvSpPr>
        <p:spPr>
          <a:xfrm>
            <a:off x="11376588" y="6434523"/>
            <a:ext cx="771089" cy="365125"/>
          </a:xfrm>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18688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910080" y="359898"/>
            <a:ext cx="987552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p>
            <a:endParaRPr lang="en-US"/>
          </a:p>
        </p:txBody>
      </p:sp>
      <p:sp>
        <p:nvSpPr>
          <p:cNvPr id="20" name="Нижний колонтитул 19"/>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10" name="Номер слайда 9"/>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
        <p:nvSpPr>
          <p:cNvPr id="8" name="Овал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pic>
        <p:nvPicPr>
          <p:cNvPr id="11" name="Рисунок 10">
            <a:extLst>
              <a:ext uri="{FF2B5EF4-FFF2-40B4-BE49-F238E27FC236}">
                <a16:creationId xmlns:a16="http://schemas.microsoft.com/office/drawing/2014/main" id="{D6B9DA27-7DBC-41BD-87E7-50913F4744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959"/>
          <a:stretch/>
        </p:blipFill>
        <p:spPr>
          <a:xfrm>
            <a:off x="7620000" y="406562"/>
            <a:ext cx="4331770" cy="405829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45127" y="2507550"/>
            <a:ext cx="5156200"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7550"/>
            <a:ext cx="5181601"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1345504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endParaRPr lang="en-US"/>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en-US" altLang="ru-RU" dirty="0">
              <a:solidFill>
                <a:prstClr val="white">
                  <a:tint val="75000"/>
                </a:prstClr>
              </a:solidFill>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
        <p:nvSpPr>
          <p:cNvPr id="10" name="Прямоугольник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pic>
        <p:nvPicPr>
          <p:cNvPr id="11" name="Рисунок 10"/>
          <p:cNvPicPr>
            <a:picLocks noChangeAspect="1"/>
          </p:cNvPicPr>
          <p:nvPr userDrawn="1"/>
        </p:nvPicPr>
        <p:blipFill>
          <a:blip r:embed="rId2"/>
          <a:stretch>
            <a:fillRect/>
          </a:stretch>
        </p:blipFill>
        <p:spPr>
          <a:xfrm>
            <a:off x="72992" y="116632"/>
            <a:ext cx="1841152" cy="481626"/>
          </a:xfrm>
          <a:prstGeom prst="rect">
            <a:avLst/>
          </a:prstGeom>
        </p:spPr>
      </p:pic>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4144" y="274320"/>
            <a:ext cx="9997440" cy="1143000"/>
          </a:xfrm>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r>
              <a:rPr lang="en-US" altLang="ru-RU" smtClean="0">
                <a:solidFill>
                  <a:schemeClr val="tx1"/>
                </a:solidFill>
              </a:rPr>
              <a:t>51st meeting of the PAC for Particle Physics,    19 June 2019</a:t>
            </a:r>
            <a:endParaRPr lang="ru-RU" altLang="ru-RU" dirty="0">
              <a:solidFill>
                <a:prstClr val="white">
                  <a:tint val="75000"/>
                </a:prstClr>
              </a:solidFill>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pPr fontAlgn="base">
              <a:spcBef>
                <a:spcPct val="0"/>
              </a:spcBef>
              <a:spcAft>
                <a:spcPct val="0"/>
              </a:spcAft>
              <a:defRPr/>
            </a:pPr>
            <a:r>
              <a:rPr lang="en-US" altLang="ru-RU" smtClean="0"/>
              <a:t>51st meeting of the PAC for Particle Physics,    19 June 2019</a:t>
            </a:r>
            <a:endParaRPr lang="en-US" altLang="ru-RU" dirty="0"/>
          </a:p>
        </p:txBody>
      </p:sp>
      <p:sp>
        <p:nvSpPr>
          <p:cNvPr id="9" name="Номер слайда 8"/>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4144" y="274320"/>
            <a:ext cx="9997440" cy="1143000"/>
          </a:xfrm>
        </p:spPr>
        <p:txBody>
          <a:bodyPr anchor="ct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5" name="Номер слайда 4"/>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pic>
        <p:nvPicPr>
          <p:cNvPr id="6" name="Рисунок 5"/>
          <p:cNvPicPr>
            <a:picLocks noChangeAspect="1"/>
          </p:cNvPicPr>
          <p:nvPr userDrawn="1"/>
        </p:nvPicPr>
        <p:blipFill>
          <a:blip r:embed="rId2"/>
          <a:stretch>
            <a:fillRect/>
          </a:stretch>
        </p:blipFill>
        <p:spPr>
          <a:xfrm>
            <a:off x="72992" y="116632"/>
            <a:ext cx="1841152" cy="481626"/>
          </a:xfrm>
          <a:prstGeom prst="rect">
            <a:avLst/>
          </a:prstGeom>
        </p:spPr>
      </p:pic>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353312" y="21451"/>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Нижний колонтитул 2"/>
          <p:cNvSpPr>
            <a:spLocks noGrp="1"/>
          </p:cNvSpPr>
          <p:nvPr>
            <p:ph type="ftr" sz="quarter" idx="11"/>
          </p:nvPr>
        </p:nvSpPr>
        <p:spPr/>
        <p:txBody>
          <a:bodyPr/>
          <a:lstStyle/>
          <a:p>
            <a:pPr fontAlgn="base">
              <a:spcBef>
                <a:spcPct val="0"/>
              </a:spcBef>
              <a:spcAft>
                <a:spcPct val="0"/>
              </a:spcAft>
              <a:defRPr/>
            </a:pPr>
            <a:endParaRPr lang="en-US" altLang="ru-RU" dirty="0">
              <a:solidFill>
                <a:schemeClr val="tx1"/>
              </a:solidFill>
            </a:endParaRPr>
          </a:p>
        </p:txBody>
      </p:sp>
      <p:sp>
        <p:nvSpPr>
          <p:cNvPr id="4" name="Номер слайда 3"/>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
        <p:nvSpPr>
          <p:cNvPr id="6" name="Прямоугольник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7" name="Рисунок 6"/>
          <p:cNvPicPr>
            <a:picLocks noChangeAspect="1"/>
          </p:cNvPicPr>
          <p:nvPr userDrawn="1"/>
        </p:nvPicPr>
        <p:blipFill>
          <a:blip r:embed="rId2"/>
          <a:stretch>
            <a:fillRect/>
          </a:stretch>
        </p:blipFill>
        <p:spPr>
          <a:xfrm>
            <a:off x="72992" y="116632"/>
            <a:ext cx="1841152" cy="481626"/>
          </a:xfrm>
          <a:prstGeom prst="rect">
            <a:avLst/>
          </a:prstGeom>
        </p:spPr>
      </p:pic>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pic>
        <p:nvPicPr>
          <p:cNvPr id="8" name="Рисунок 7"/>
          <p:cNvPicPr>
            <a:picLocks noChangeAspect="1"/>
          </p:cNvPicPr>
          <p:nvPr userDrawn="1"/>
        </p:nvPicPr>
        <p:blipFill>
          <a:blip r:embed="rId2"/>
          <a:stretch>
            <a:fillRect/>
          </a:stretch>
        </p:blipFill>
        <p:spPr>
          <a:xfrm>
            <a:off x="72992" y="116632"/>
            <a:ext cx="1841152" cy="481626"/>
          </a:xfrm>
          <a:prstGeom prst="rect">
            <a:avLst/>
          </a:prstGeom>
        </p:spPr>
      </p:pic>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
        <p:nvSpPr>
          <p:cNvPr id="8" name="Прямоугольник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Блок-схема: процесс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Текст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pic>
        <p:nvPicPr>
          <p:cNvPr id="11" name="Рисунок 10"/>
          <p:cNvPicPr>
            <a:picLocks noChangeAspect="1"/>
          </p:cNvPicPr>
          <p:nvPr userDrawn="1"/>
        </p:nvPicPr>
        <p:blipFill>
          <a:blip r:embed="rId2"/>
          <a:stretch>
            <a:fillRect/>
          </a:stretch>
        </p:blipFill>
        <p:spPr>
          <a:xfrm>
            <a:off x="72992" y="116632"/>
            <a:ext cx="1841152" cy="481626"/>
          </a:xfrm>
          <a:prstGeom prst="rect">
            <a:avLst/>
          </a:prstGeom>
        </p:spPr>
      </p:pic>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pic>
        <p:nvPicPr>
          <p:cNvPr id="7" name="Рисунок 6"/>
          <p:cNvPicPr>
            <a:picLocks noChangeAspect="1"/>
          </p:cNvPicPr>
          <p:nvPr userDrawn="1"/>
        </p:nvPicPr>
        <p:blipFill>
          <a:blip r:embed="rId2"/>
          <a:stretch>
            <a:fillRect/>
          </a:stretch>
        </p:blipFill>
        <p:spPr>
          <a:xfrm>
            <a:off x="72992" y="116632"/>
            <a:ext cx="1841152" cy="481626"/>
          </a:xfrm>
          <a:prstGeom prst="rect">
            <a:avLst/>
          </a:prstGeom>
        </p:spPr>
      </p:pic>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44000" y="274639"/>
            <a:ext cx="2438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524000" y="274640"/>
            <a:ext cx="7416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pic>
        <p:nvPicPr>
          <p:cNvPr id="7" name="Рисунок 6"/>
          <p:cNvPicPr>
            <a:picLocks noChangeAspect="1"/>
          </p:cNvPicPr>
          <p:nvPr userDrawn="1"/>
        </p:nvPicPr>
        <p:blipFill>
          <a:blip r:embed="rId2"/>
          <a:stretch>
            <a:fillRect/>
          </a:stretch>
        </p:blipFill>
        <p:spPr>
          <a:xfrm>
            <a:off x="72992" y="116632"/>
            <a:ext cx="1841152" cy="481626"/>
          </a:xfrm>
          <a:prstGeom prst="rect">
            <a:avLst/>
          </a:prstGeom>
        </p:spPr>
      </p:pic>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_Титульный слайд">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66" name="Group 65"/>
          <p:cNvGrpSpPr/>
          <p:nvPr/>
        </p:nvGrpSpPr>
        <p:grpSpPr>
          <a:xfrm>
            <a:off x="1" y="1"/>
            <a:ext cx="3073401" cy="6858001"/>
            <a:chOff x="0" y="0"/>
            <a:chExt cx="2305051" cy="6858001"/>
          </a:xfrm>
          <a:gradFill flip="none" rotWithShape="1">
            <a:gsLst>
              <a:gs pos="0">
                <a:schemeClr val="tx2"/>
              </a:gs>
              <a:gs pos="100000">
                <a:schemeClr val="tx2">
                  <a:lumMod val="5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5" name="Footer Placeholder 4"/>
          <p:cNvSpPr>
            <a:spLocks noGrp="1"/>
          </p:cNvSpPr>
          <p:nvPr>
            <p:ph type="ftr" sz="quarter" idx="11"/>
          </p:nvPr>
        </p:nvSpPr>
        <p:spPr>
          <a:xfrm>
            <a:off x="3215681" y="6483351"/>
            <a:ext cx="5124887" cy="365125"/>
          </a:xfrm>
        </p:spPr>
        <p:txBody>
          <a:bodyPr/>
          <a:lstStyle>
            <a:lvl1pPr>
              <a:defRPr>
                <a:latin typeface="Arial" panose="020B0604020202020204" pitchFamily="34" charset="0"/>
                <a:cs typeface="Arial" panose="020B0604020202020204" pitchFamily="34" charset="0"/>
              </a:defRPr>
            </a:lvl1pPr>
          </a:lstStyle>
          <a:p>
            <a:r>
              <a:rPr lang="en-US" smtClean="0">
                <a:solidFill>
                  <a:prstClr val="black">
                    <a:tint val="75000"/>
                  </a:prstClr>
                </a:solidFill>
              </a:rPr>
              <a:t>51st meeting of the PAC for Particle Physics,    19 June 2019</a:t>
            </a:r>
            <a:endParaRPr lang="ru-RU" dirty="0">
              <a:solidFill>
                <a:prstClr val="black">
                  <a:tint val="75000"/>
                </a:prstClr>
              </a:solidFill>
            </a:endParaRPr>
          </a:p>
        </p:txBody>
      </p:sp>
      <p:sp>
        <p:nvSpPr>
          <p:cNvPr id="6" name="Slide Number Placeholder 5"/>
          <p:cNvSpPr>
            <a:spLocks noGrp="1"/>
          </p:cNvSpPr>
          <p:nvPr>
            <p:ph type="sldNum" sz="quarter" idx="12"/>
          </p:nvPr>
        </p:nvSpPr>
        <p:spPr>
          <a:xfrm>
            <a:off x="11376588" y="6434523"/>
            <a:ext cx="771089" cy="365125"/>
          </a:xfrm>
        </p:spPr>
        <p:txBody>
          <a:bodyPr/>
          <a:lstStyle/>
          <a:p>
            <a:fld id="{C75420B3-53D9-432E-BB6C-510EB706E06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39261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
        <p:nvSpPr>
          <p:cNvPr id="6" name="Title 5"/>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3778359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extLst>
      <p:ext uri="{BB962C8B-B14F-4D97-AF65-F5344CB8AC3E}">
        <p14:creationId xmlns:p14="http://schemas.microsoft.com/office/powerpoint/2010/main" val="4172320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ru-RU"/>
              <a:t>Образец заголовка</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extLst>
      <p:ext uri="{BB962C8B-B14F-4D97-AF65-F5344CB8AC3E}">
        <p14:creationId xmlns:p14="http://schemas.microsoft.com/office/powerpoint/2010/main" val="3424092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ru-RU"/>
              <a:t>Образец заголовка</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ru-RU">
              <a:solidFill>
                <a:prstClr val="white">
                  <a:tint val="75000"/>
                </a:prstClr>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Tree>
    <p:extLst>
      <p:ext uri="{BB962C8B-B14F-4D97-AF65-F5344CB8AC3E}">
        <p14:creationId xmlns:p14="http://schemas.microsoft.com/office/powerpoint/2010/main" val="3478074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fontAlgn="base">
              <a:spcBef>
                <a:spcPct val="0"/>
              </a:spcBef>
              <a:spcAft>
                <a:spcPct val="0"/>
              </a:spcAft>
              <a:defRPr/>
            </a:pPr>
            <a:endParaRPr lang="ru-RU">
              <a:solidFill>
                <a:prstClr val="white">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pic>
        <p:nvPicPr>
          <p:cNvPr id="7" name="Picture 3">
            <a:extLst>
              <a:ext uri="{FF2B5EF4-FFF2-40B4-BE49-F238E27FC236}">
                <a16:creationId xmlns:a16="http://schemas.microsoft.com/office/drawing/2014/main" id="{6163F7BF-AE96-4194-8266-754E519A16A1}"/>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560389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3A5D62-7EDD-438D-ABD5-AD79DE7532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9756D990-25E1-4A79-8248-C77D243E02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B7D633D-9F47-4F48-94AE-182CC964AC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a:extLst>
              <a:ext uri="{FF2B5EF4-FFF2-40B4-BE49-F238E27FC236}">
                <a16:creationId xmlns:a16="http://schemas.microsoft.com/office/drawing/2014/main" id="{1878CFE4-91A9-4BF8-86BB-B81F9F78C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51st meeting of the PAC for Particle Physics,    19 June 2019</a:t>
            </a:r>
            <a:endParaRPr lang="ru-RU" dirty="0"/>
          </a:p>
        </p:txBody>
      </p:sp>
      <p:sp>
        <p:nvSpPr>
          <p:cNvPr id="6" name="Номер слайда 5">
            <a:extLst>
              <a:ext uri="{FF2B5EF4-FFF2-40B4-BE49-F238E27FC236}">
                <a16:creationId xmlns:a16="http://schemas.microsoft.com/office/drawing/2014/main" id="{AAB2E6CE-3309-44CF-BAAB-02324EDF84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52551A-8E65-4E8B-BA42-34621AD17E12}" type="slidenum">
              <a:rPr lang="ru-RU" smtClean="0"/>
              <a:t>‹#›</a:t>
            </a:fld>
            <a:endParaRPr lang="ru-RU"/>
          </a:p>
        </p:txBody>
      </p:sp>
    </p:spTree>
    <p:extLst>
      <p:ext uri="{BB962C8B-B14F-4D97-AF65-F5344CB8AC3E}">
        <p14:creationId xmlns:p14="http://schemas.microsoft.com/office/powerpoint/2010/main" val="312417297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C20145-AF91-45F9-94BF-8FB504BDEE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5F610954-F3A2-4811-BD57-FF61C25830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9C56706-997B-451D-BDCB-93693E6831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a:extLst>
              <a:ext uri="{FF2B5EF4-FFF2-40B4-BE49-F238E27FC236}">
                <a16:creationId xmlns:a16="http://schemas.microsoft.com/office/drawing/2014/main" id="{3CAFBE74-4A11-439F-913D-6890A46F2F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51st meeting of the PAC for Particle Physics,    19 June 2019</a:t>
            </a:r>
            <a:endParaRPr lang="ru-RU" dirty="0"/>
          </a:p>
        </p:txBody>
      </p:sp>
      <p:sp>
        <p:nvSpPr>
          <p:cNvPr id="6" name="Номер слайда 5">
            <a:extLst>
              <a:ext uri="{FF2B5EF4-FFF2-40B4-BE49-F238E27FC236}">
                <a16:creationId xmlns:a16="http://schemas.microsoft.com/office/drawing/2014/main" id="{873A4D82-8BB6-43B8-A364-0782E8CAF4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20252-034E-49F2-A9D0-67D101BC343F}" type="slidenum">
              <a:rPr lang="ru-RU" smtClean="0"/>
              <a:t>‹#›</a:t>
            </a:fld>
            <a:endParaRPr lang="ru-RU"/>
          </a:p>
        </p:txBody>
      </p:sp>
    </p:spTree>
    <p:extLst>
      <p:ext uri="{BB962C8B-B14F-4D97-AF65-F5344CB8AC3E}">
        <p14:creationId xmlns:p14="http://schemas.microsoft.com/office/powerpoint/2010/main" val="74217793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fontAlgn="base">
              <a:spcBef>
                <a:spcPct val="0"/>
              </a:spcBef>
              <a:spcAft>
                <a:spcPct val="0"/>
              </a:spcAft>
              <a:defRPr/>
            </a:pPr>
            <a:endParaRPr lang="ru-RU">
              <a:solidFill>
                <a:prstClr val="white">
                  <a:tint val="75000"/>
                </a:prstClr>
              </a:solidFill>
            </a:endParaRP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11093122"/>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hf hd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Кольцо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title"/>
          </p:nvPr>
        </p:nvSpPr>
        <p:spPr>
          <a:xfrm>
            <a:off x="1914144" y="274638"/>
            <a:ext cx="9997440" cy="1143000"/>
          </a:xfrm>
          <a:prstGeom prst="rect">
            <a:avLst/>
          </a:prstGeom>
        </p:spPr>
        <p:txBody>
          <a:bodyPr anchor="ctr">
            <a:normAutofit/>
          </a:bodyPr>
          <a:lstStyle/>
          <a:p>
            <a:r>
              <a:rPr kumimoji="0" lang="ru-RU" smtClean="0"/>
              <a:t>Образец заголовка</a:t>
            </a:r>
            <a:endParaRPr kumimoji="0" lang="en-US"/>
          </a:p>
        </p:txBody>
      </p:sp>
      <p:sp>
        <p:nvSpPr>
          <p:cNvPr id="9" name="Текст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fontAlgn="base">
              <a:spcBef>
                <a:spcPct val="0"/>
              </a:spcBef>
              <a:spcAft>
                <a:spcPct val="0"/>
              </a:spcAft>
              <a:defRPr/>
            </a:pPr>
            <a:endParaRPr lang="ru-RU">
              <a:solidFill>
                <a:prstClr val="white">
                  <a:tint val="75000"/>
                </a:prstClr>
              </a:solidFill>
            </a:endParaRPr>
          </a:p>
        </p:txBody>
      </p:sp>
      <p:sp>
        <p:nvSpPr>
          <p:cNvPr id="10" name="Нижний колонтитул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22" name="Номер слайда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a:t>
            </a:fld>
            <a:endParaRPr lang="ru-RU">
              <a:solidFill>
                <a:prstClr val="white">
                  <a:tint val="75000"/>
                </a:prstClr>
              </a:solidFill>
            </a:endParaRPr>
          </a:p>
        </p:txBody>
      </p:sp>
      <p:sp>
        <p:nvSpPr>
          <p:cNvPr id="15" name="Прямоугольник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Рисунок 12"/>
          <p:cNvPicPr>
            <a:picLocks noChangeAspect="1"/>
          </p:cNvPicPr>
          <p:nvPr userDrawn="1"/>
        </p:nvPicPr>
        <p:blipFill>
          <a:blip r:embed="rId14"/>
          <a:stretch>
            <a:fillRect/>
          </a:stretch>
        </p:blipFill>
        <p:spPr>
          <a:xfrm>
            <a:off x="72992" y="116632"/>
            <a:ext cx="1841152" cy="481626"/>
          </a:xfrm>
          <a:prstGeom prst="rect">
            <a:avLst/>
          </a:prstGeom>
        </p:spPr>
      </p:pic>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758" r:id="rId12"/>
  </p:sldLayoutIdLst>
  <p:timing>
    <p:tnLst>
      <p:par>
        <p:cTn id="1" dur="indefinite" restart="never" nodeType="tmRoot"/>
      </p:par>
    </p:tnLst>
  </p:timing>
  <p:hf hd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3.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5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54.xml"/><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53.xml"/><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54.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4.xml"/><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81.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0.png"/><Relationship Id="rId2" Type="http://schemas.openxmlformats.org/officeDocument/2006/relationships/diagramData" Target="../diagrams/data1.xml"/><Relationship Id="rId16" Type="http://schemas.openxmlformats.org/officeDocument/2006/relationships/image" Target="../media/image84.png"/><Relationship Id="rId1" Type="http://schemas.openxmlformats.org/officeDocument/2006/relationships/slideLayout" Target="../slideLayouts/slideLayout5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83.png"/><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png"/><Relationship Id="rId3" Type="http://schemas.openxmlformats.org/officeDocument/2006/relationships/image" Target="../media/image85.jpeg"/><Relationship Id="rId7" Type="http://schemas.openxmlformats.org/officeDocument/2006/relationships/image" Target="../media/image89.png"/><Relationship Id="rId12" Type="http://schemas.openxmlformats.org/officeDocument/2006/relationships/image" Target="../media/image94.jpeg"/><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image" Target="../media/image88.png"/><Relationship Id="rId11" Type="http://schemas.openxmlformats.org/officeDocument/2006/relationships/image" Target="../media/image93.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png"/><Relationship Id="rId14" Type="http://schemas.openxmlformats.org/officeDocument/2006/relationships/image" Target="../media/image96.jpeg"/></Relationships>
</file>

<file path=ppt/slides/_rels/slide2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53.xml"/><Relationship Id="rId6" Type="http://schemas.openxmlformats.org/officeDocument/2006/relationships/image" Target="../media/image102.jpeg"/><Relationship Id="rId5" Type="http://schemas.openxmlformats.org/officeDocument/2006/relationships/image" Target="../media/image101.jpg"/><Relationship Id="rId4" Type="http://schemas.openxmlformats.org/officeDocument/2006/relationships/image" Target="../media/image100.jpeg"/></Relationships>
</file>

<file path=ppt/slides/_rels/slide2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118.png"/><Relationship Id="rId3" Type="http://schemas.openxmlformats.org/officeDocument/2006/relationships/image" Target="../media/image104.png"/><Relationship Id="rId21" Type="http://schemas.openxmlformats.org/officeDocument/2006/relationships/image" Target="../media/image121.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image" Target="../media/image103.png"/><Relationship Id="rId16" Type="http://schemas.openxmlformats.org/officeDocument/2006/relationships/image" Target="../media/image116.jpeg"/><Relationship Id="rId20" Type="http://schemas.openxmlformats.org/officeDocument/2006/relationships/image" Target="../media/image120.jpeg"/><Relationship Id="rId1" Type="http://schemas.openxmlformats.org/officeDocument/2006/relationships/slideLayout" Target="../slideLayouts/slideLayout49.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23" Type="http://schemas.openxmlformats.org/officeDocument/2006/relationships/image" Target="../media/image123.png"/><Relationship Id="rId10" Type="http://schemas.openxmlformats.org/officeDocument/2006/relationships/image" Target="../media/image110.png"/><Relationship Id="rId19" Type="http://schemas.openxmlformats.org/officeDocument/2006/relationships/image" Target="../media/image119.jpeg"/><Relationship Id="rId4" Type="http://schemas.microsoft.com/office/2007/relationships/hdphoto" Target="../media/hdphoto1.wdp"/><Relationship Id="rId9" Type="http://schemas.openxmlformats.org/officeDocument/2006/relationships/image" Target="../media/image109.png"/><Relationship Id="rId14" Type="http://schemas.openxmlformats.org/officeDocument/2006/relationships/image" Target="../media/image114.png"/><Relationship Id="rId22" Type="http://schemas.openxmlformats.org/officeDocument/2006/relationships/image" Target="../media/image1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54.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28.png"/><Relationship Id="rId1" Type="http://schemas.openxmlformats.org/officeDocument/2006/relationships/slideLayout" Target="../slideLayouts/slideLayout54.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gif"/><Relationship Id="rId15" Type="http://schemas.openxmlformats.org/officeDocument/2006/relationships/image" Target="../media/image2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4.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6.xml"/><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76B25A-3980-4511-9870-B5CE8073BCB5}"/>
              </a:ext>
            </a:extLst>
          </p:cNvPr>
          <p:cNvSpPr>
            <a:spLocks noGrp="1"/>
          </p:cNvSpPr>
          <p:nvPr>
            <p:ph type="ctrTitle"/>
          </p:nvPr>
        </p:nvSpPr>
        <p:spPr>
          <a:xfrm>
            <a:off x="1199456" y="2492896"/>
            <a:ext cx="7344816" cy="4394988"/>
          </a:xfrm>
        </p:spPr>
        <p:txBody>
          <a:bodyPr/>
          <a:lstStyle/>
          <a:p>
            <a:pPr algn="ctr"/>
            <a:r>
              <a:rPr lang="en-US" sz="4000" dirty="0"/>
              <a:t> </a:t>
            </a:r>
            <a:br>
              <a:rPr lang="en-US" sz="4000" dirty="0"/>
            </a:br>
            <a:r>
              <a:rPr lang="en-US" sz="4000" dirty="0" smtClean="0"/>
              <a:t>JINR </a:t>
            </a:r>
            <a:r>
              <a:rPr lang="en-US" sz="4000" dirty="0"/>
              <a:t>Multifunctional Information and Computing Complex (</a:t>
            </a:r>
            <a:r>
              <a:rPr lang="en-US" sz="4000" dirty="0" smtClean="0"/>
              <a:t>MICC)</a:t>
            </a:r>
            <a:br>
              <a:rPr lang="en-US" sz="4000" dirty="0" smtClean="0"/>
            </a:br>
            <a:r>
              <a:rPr lang="en-US" sz="4000" dirty="0" smtClean="0"/>
              <a:t/>
            </a:r>
            <a:br>
              <a:rPr lang="en-US" sz="4000" dirty="0" smtClean="0"/>
            </a:br>
            <a:r>
              <a:rPr lang="en-US" sz="2800" dirty="0" smtClean="0"/>
              <a:t>Tatiana </a:t>
            </a:r>
            <a:r>
              <a:rPr lang="en-US" sz="2800" dirty="0" err="1" smtClean="0"/>
              <a:t>Strizh</a:t>
            </a:r>
            <a:r>
              <a:rPr lang="en-US" sz="2800" dirty="0" smtClean="0"/>
              <a:t/>
            </a:r>
            <a:br>
              <a:rPr lang="en-US" sz="2800" dirty="0" smtClean="0"/>
            </a:br>
            <a:r>
              <a:rPr lang="en-US" sz="2800" dirty="0" smtClean="0"/>
              <a:t> on behalf of MICC team</a:t>
            </a:r>
            <a:r>
              <a:rPr lang="en-US" sz="2800" dirty="0"/>
              <a:t/>
            </a:r>
            <a:br>
              <a:rPr lang="en-US" sz="2800" dirty="0"/>
            </a:br>
            <a:endParaRPr lang="ru-RU" sz="2800" dirty="0"/>
          </a:p>
        </p:txBody>
      </p:sp>
      <p:sp>
        <p:nvSpPr>
          <p:cNvPr id="4" name="Нижний колонтитул 3">
            <a:extLst>
              <a:ext uri="{FF2B5EF4-FFF2-40B4-BE49-F238E27FC236}">
                <a16:creationId xmlns:a16="http://schemas.microsoft.com/office/drawing/2014/main" id="{C5E287C5-565E-4D2B-A6F4-73FB1E4B3135}"/>
              </a:ext>
            </a:extLst>
          </p:cNvPr>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5" name="Номер слайда 4">
            <a:extLst>
              <a:ext uri="{FF2B5EF4-FFF2-40B4-BE49-F238E27FC236}">
                <a16:creationId xmlns:a16="http://schemas.microsoft.com/office/drawing/2014/main" id="{6B09584B-7F35-49E9-8C25-12173B668E1B}"/>
              </a:ext>
            </a:extLst>
          </p:cNvPr>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1</a:t>
            </a:fld>
            <a:endParaRPr lang="ru-RU">
              <a:solidFill>
                <a:prstClr val="white">
                  <a:tint val="75000"/>
                </a:prstClr>
              </a:solidFill>
            </a:endParaRPr>
          </a:p>
        </p:txBody>
      </p:sp>
      <p:sp>
        <p:nvSpPr>
          <p:cNvPr id="6" name="Подзаголовок 5"/>
          <p:cNvSpPr>
            <a:spLocks noGrp="1"/>
          </p:cNvSpPr>
          <p:nvPr>
            <p:ph type="subTitle" idx="1"/>
          </p:nvPr>
        </p:nvSpPr>
        <p:spPr/>
        <p:txBody>
          <a:bodyPr/>
          <a:lstStyle/>
          <a:p>
            <a:endParaRPr lang="ru-RU" dirty="0"/>
          </a:p>
        </p:txBody>
      </p:sp>
      <p:pic>
        <p:nvPicPr>
          <p:cNvPr id="3" name="Рисунок 2"/>
          <p:cNvPicPr>
            <a:picLocks noChangeAspect="1"/>
          </p:cNvPicPr>
          <p:nvPr/>
        </p:nvPicPr>
        <p:blipFill>
          <a:blip r:embed="rId2"/>
          <a:stretch>
            <a:fillRect/>
          </a:stretch>
        </p:blipFill>
        <p:spPr>
          <a:xfrm>
            <a:off x="1406528" y="1850064"/>
            <a:ext cx="6192688" cy="1620608"/>
          </a:xfrm>
          <a:prstGeom prst="rect">
            <a:avLst/>
          </a:prstGeom>
        </p:spPr>
      </p:pic>
    </p:spTree>
    <p:extLst>
      <p:ext uri="{BB962C8B-B14F-4D97-AF65-F5344CB8AC3E}">
        <p14:creationId xmlns:p14="http://schemas.microsoft.com/office/powerpoint/2010/main" val="376787401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5CB361CA-BB22-4264-A225-A7CB933319CE}"/>
              </a:ext>
            </a:extLst>
          </p:cNvPr>
          <p:cNvSpPr>
            <a:spLocks noGrp="1"/>
          </p:cNvSpPr>
          <p:nvPr>
            <p:ph type="title"/>
          </p:nvPr>
        </p:nvSpPr>
        <p:spPr>
          <a:xfrm>
            <a:off x="2279576" y="-99572"/>
            <a:ext cx="10178322" cy="1492132"/>
          </a:xfrm>
        </p:spPr>
        <p:txBody>
          <a:bodyPr>
            <a:normAutofit/>
          </a:bodyPr>
          <a:lstStyle/>
          <a:p>
            <a:r>
              <a:rPr lang="en-US" sz="3600" cap="all" spc="199" dirty="0">
                <a:solidFill>
                  <a:srgbClr val="2A1A00"/>
                </a:solidFill>
                <a:latin typeface="Impact"/>
                <a:ea typeface="+mn-ea"/>
                <a:cs typeface="+mn-cs"/>
              </a:rPr>
              <a:t>Grid resource </a:t>
            </a:r>
            <a:r>
              <a:rPr lang="en-US" sz="3600" cap="all" spc="199" dirty="0">
                <a:solidFill>
                  <a:srgbClr val="2A1A00"/>
                </a:solidFill>
                <a:latin typeface="Impact"/>
                <a:ea typeface="+mn-ea"/>
                <a:cs typeface="+mn-cs"/>
              </a:rPr>
              <a:t>usage 2017-2019</a:t>
            </a:r>
            <a:br>
              <a:rPr lang="en-US" sz="3600" cap="all" spc="199" dirty="0">
                <a:solidFill>
                  <a:srgbClr val="2A1A00"/>
                </a:solidFill>
                <a:latin typeface="Impact"/>
                <a:ea typeface="+mn-ea"/>
                <a:cs typeface="+mn-cs"/>
              </a:rPr>
            </a:br>
            <a:endParaRPr lang="ru-RU" sz="3600" cap="all" spc="199" dirty="0">
              <a:solidFill>
                <a:srgbClr val="2A1A00"/>
              </a:solidFill>
              <a:latin typeface="Impact"/>
              <a:ea typeface="+mn-ea"/>
              <a:cs typeface="+mn-cs"/>
            </a:endParaRPr>
          </a:p>
        </p:txBody>
      </p:sp>
      <p:sp>
        <p:nvSpPr>
          <p:cNvPr id="2" name="Нижний колонтитул 1"/>
          <p:cNvSpPr>
            <a:spLocks noGrp="1"/>
          </p:cNvSpPr>
          <p:nvPr>
            <p:ph type="ftr" sz="quarter" idx="11"/>
          </p:nvPr>
        </p:nvSpPr>
        <p:spPr/>
        <p:txBody>
          <a:bodyPr/>
          <a:lstStyle/>
          <a:p>
            <a:r>
              <a:rPr lang="en-US" smtClean="0">
                <a:solidFill>
                  <a:prstClr val="black">
                    <a:tint val="75000"/>
                  </a:prstClr>
                </a:solidFill>
              </a:rPr>
              <a:t>51st meeting of the PAC for Particle Physics,    19 June 2019</a:t>
            </a:r>
            <a:endParaRPr lang="ru-RU" dirty="0">
              <a:solidFill>
                <a:prstClr val="black">
                  <a:tint val="75000"/>
                </a:prstClr>
              </a:solidFill>
            </a:endParaRPr>
          </a:p>
        </p:txBody>
      </p:sp>
      <p:sp>
        <p:nvSpPr>
          <p:cNvPr id="3" name="Номер слайда 2"/>
          <p:cNvSpPr>
            <a:spLocks noGrp="1"/>
          </p:cNvSpPr>
          <p:nvPr>
            <p:ph type="sldNum" sz="quarter" idx="12"/>
          </p:nvPr>
        </p:nvSpPr>
        <p:spPr/>
        <p:txBody>
          <a:bodyPr/>
          <a:lstStyle/>
          <a:p>
            <a:fld id="{C75420B3-53D9-432E-BB6C-510EB706E06B}" type="slidenum">
              <a:rPr lang="ru-RU" smtClean="0">
                <a:solidFill>
                  <a:prstClr val="black">
                    <a:tint val="75000"/>
                  </a:prstClr>
                </a:solidFill>
              </a:rPr>
              <a:pPr/>
              <a:t>10</a:t>
            </a:fld>
            <a:endParaRPr lang="ru-RU" dirty="0">
              <a:solidFill>
                <a:prstClr val="black">
                  <a:tint val="75000"/>
                </a:prstClr>
              </a:solidFill>
            </a:endParaRPr>
          </a:p>
        </p:txBody>
      </p:sp>
      <p:sp>
        <p:nvSpPr>
          <p:cNvPr id="5" name="TextBox 4"/>
          <p:cNvSpPr txBox="1"/>
          <p:nvPr/>
        </p:nvSpPr>
        <p:spPr>
          <a:xfrm>
            <a:off x="2796261" y="-61392"/>
            <a:ext cx="184731" cy="707886"/>
          </a:xfrm>
          <a:prstGeom prst="rect">
            <a:avLst/>
          </a:prstGeom>
          <a:noFill/>
        </p:spPr>
        <p:txBody>
          <a:bodyPr wrap="none" rtlCol="0">
            <a:spAutoFit/>
          </a:bodyPr>
          <a:lstStyle/>
          <a:p>
            <a:endParaRPr lang="ru-RU" sz="4000" b="1" dirty="0">
              <a:solidFill>
                <a:srgbClr val="000099"/>
              </a:solidFill>
              <a:latin typeface="Arial" panose="020B0604020202020204" pitchFamily="34" charset="0"/>
              <a:cs typeface="Arial" panose="020B0604020202020204" pitchFamily="34" charset="0"/>
            </a:endParaRPr>
          </a:p>
        </p:txBody>
      </p:sp>
      <p:pic>
        <p:nvPicPr>
          <p:cNvPr id="8" name="Рисунок 7">
            <a:extLst>
              <a:ext uri="{FF2B5EF4-FFF2-40B4-BE49-F238E27FC236}">
                <a16:creationId xmlns:a16="http://schemas.microsoft.com/office/drawing/2014/main" id="{F96792AD-0F79-4071-9F8D-F8507EE1BDD1}"/>
              </a:ext>
            </a:extLst>
          </p:cNvPr>
          <p:cNvPicPr>
            <a:picLocks noChangeAspect="1"/>
          </p:cNvPicPr>
          <p:nvPr/>
        </p:nvPicPr>
        <p:blipFill>
          <a:blip r:embed="rId2"/>
          <a:stretch>
            <a:fillRect/>
          </a:stretch>
        </p:blipFill>
        <p:spPr>
          <a:xfrm>
            <a:off x="953474" y="4008797"/>
            <a:ext cx="3685574" cy="2385493"/>
          </a:xfrm>
          <a:prstGeom prst="rect">
            <a:avLst/>
          </a:prstGeom>
        </p:spPr>
      </p:pic>
      <p:pic>
        <p:nvPicPr>
          <p:cNvPr id="10" name="Рисунок 9">
            <a:extLst>
              <a:ext uri="{FF2B5EF4-FFF2-40B4-BE49-F238E27FC236}">
                <a16:creationId xmlns:a16="http://schemas.microsoft.com/office/drawing/2014/main" id="{146DAA2E-98DA-41B0-BED9-4658D67DE9D5}"/>
              </a:ext>
            </a:extLst>
          </p:cNvPr>
          <p:cNvPicPr>
            <a:picLocks noChangeAspect="1"/>
          </p:cNvPicPr>
          <p:nvPr/>
        </p:nvPicPr>
        <p:blipFill rotWithShape="1">
          <a:blip r:embed="rId3"/>
          <a:srcRect l="12679" r="13910"/>
          <a:stretch/>
        </p:blipFill>
        <p:spPr>
          <a:xfrm>
            <a:off x="8831203" y="3972799"/>
            <a:ext cx="2918363" cy="2389468"/>
          </a:xfrm>
          <a:prstGeom prst="rect">
            <a:avLst/>
          </a:prstGeom>
        </p:spPr>
      </p:pic>
      <p:pic>
        <p:nvPicPr>
          <p:cNvPr id="11" name="Рисунок 10">
            <a:extLst>
              <a:ext uri="{FF2B5EF4-FFF2-40B4-BE49-F238E27FC236}">
                <a16:creationId xmlns:a16="http://schemas.microsoft.com/office/drawing/2014/main" id="{87A0D16C-18F1-4F25-A6C7-B015B29556C6}"/>
              </a:ext>
            </a:extLst>
          </p:cNvPr>
          <p:cNvPicPr>
            <a:picLocks noChangeAspect="1"/>
          </p:cNvPicPr>
          <p:nvPr/>
        </p:nvPicPr>
        <p:blipFill>
          <a:blip r:embed="rId4"/>
          <a:stretch>
            <a:fillRect/>
          </a:stretch>
        </p:blipFill>
        <p:spPr>
          <a:xfrm>
            <a:off x="1068289" y="804027"/>
            <a:ext cx="5603775" cy="2830257"/>
          </a:xfrm>
          <a:prstGeom prst="rect">
            <a:avLst/>
          </a:prstGeom>
        </p:spPr>
      </p:pic>
      <p:sp>
        <p:nvSpPr>
          <p:cNvPr id="12" name="Прямоугольник 11">
            <a:extLst>
              <a:ext uri="{FF2B5EF4-FFF2-40B4-BE49-F238E27FC236}">
                <a16:creationId xmlns:a16="http://schemas.microsoft.com/office/drawing/2014/main" id="{B8463BF2-8BB0-4680-B3CA-F98E8AD0F389}"/>
              </a:ext>
            </a:extLst>
          </p:cNvPr>
          <p:cNvSpPr/>
          <p:nvPr/>
        </p:nvSpPr>
        <p:spPr>
          <a:xfrm>
            <a:off x="6744073" y="596281"/>
            <a:ext cx="5256584" cy="3139321"/>
          </a:xfrm>
          <a:prstGeom prst="rect">
            <a:avLst/>
          </a:prstGeom>
        </p:spPr>
        <p:txBody>
          <a:bodyPr wrap="square">
            <a:spAutoFit/>
          </a:bodyPr>
          <a:lstStyle/>
          <a:p>
            <a:r>
              <a:rPr lang="en-US" dirty="0"/>
              <a:t>The MICC grid components are the Tier1 for the CMS  at LHC and the Tier2 center </a:t>
            </a:r>
            <a:r>
              <a:rPr lang="en-US"/>
              <a:t>for Alice, ATLAS, CMS, LHCb, BES, BIOMED, СOMPASS, MPD, NOvA, STAR, </a:t>
            </a:r>
            <a:r>
              <a:rPr lang="en-US" dirty="0"/>
              <a:t>ILC etc. </a:t>
            </a:r>
            <a:r>
              <a:rPr lang="en-US" dirty="0">
                <a:solidFill>
                  <a:srgbClr val="C00000"/>
                </a:solidFill>
              </a:rPr>
              <a:t>Tier1 ( T1_JINR) took a second place among other Tier1 centers for CMS </a:t>
            </a:r>
            <a:r>
              <a:rPr lang="en-US" dirty="0"/>
              <a:t>by completing over 19.9 million jobs and over 359 billion </a:t>
            </a:r>
            <a:r>
              <a:rPr lang="en-US"/>
              <a:t>processed events, </a:t>
            </a:r>
            <a:r>
              <a:rPr lang="en-US" dirty="0"/>
              <a:t>which is </a:t>
            </a:r>
            <a:r>
              <a:rPr lang="en-US" dirty="0">
                <a:solidFill>
                  <a:srgbClr val="C00000"/>
                </a:solidFill>
              </a:rPr>
              <a:t>19.3%</a:t>
            </a:r>
            <a:r>
              <a:rPr lang="en-US" dirty="0"/>
              <a:t> of the total number of CMS events.</a:t>
            </a:r>
          </a:p>
          <a:p>
            <a:r>
              <a:rPr lang="en-US" dirty="0"/>
              <a:t>The  Tier2 provides carrying out computations  outside the grid for experiments and  the local users of the JINR Laboratories. More than 11.9 millions jobs were processed. </a:t>
            </a:r>
          </a:p>
        </p:txBody>
      </p:sp>
      <p:pic>
        <p:nvPicPr>
          <p:cNvPr id="13" name="Рисунок 12">
            <a:extLst>
              <a:ext uri="{FF2B5EF4-FFF2-40B4-BE49-F238E27FC236}">
                <a16:creationId xmlns:a16="http://schemas.microsoft.com/office/drawing/2014/main" id="{D9F1491B-0E0F-47DA-8406-3181EFE7A72B}"/>
              </a:ext>
            </a:extLst>
          </p:cNvPr>
          <p:cNvPicPr>
            <a:picLocks noChangeAspect="1"/>
          </p:cNvPicPr>
          <p:nvPr/>
        </p:nvPicPr>
        <p:blipFill>
          <a:blip r:embed="rId5"/>
          <a:stretch>
            <a:fillRect/>
          </a:stretch>
        </p:blipFill>
        <p:spPr>
          <a:xfrm>
            <a:off x="4746059" y="3994047"/>
            <a:ext cx="3978132" cy="2400243"/>
          </a:xfrm>
          <a:prstGeom prst="rect">
            <a:avLst/>
          </a:prstGeom>
        </p:spPr>
      </p:pic>
      <p:sp>
        <p:nvSpPr>
          <p:cNvPr id="14" name="TextBox 13">
            <a:extLst>
              <a:ext uri="{FF2B5EF4-FFF2-40B4-BE49-F238E27FC236}">
                <a16:creationId xmlns:a16="http://schemas.microsoft.com/office/drawing/2014/main" id="{D4E98CBD-A066-4057-BBF9-BBD5B3125E00}"/>
              </a:ext>
            </a:extLst>
          </p:cNvPr>
          <p:cNvSpPr txBox="1"/>
          <p:nvPr/>
        </p:nvSpPr>
        <p:spPr>
          <a:xfrm>
            <a:off x="1199456" y="3639465"/>
            <a:ext cx="10550110" cy="369332"/>
          </a:xfrm>
          <a:prstGeom prst="rect">
            <a:avLst/>
          </a:prstGeom>
          <a:solidFill>
            <a:schemeClr val="tx2">
              <a:lumMod val="50000"/>
              <a:lumOff val="50000"/>
            </a:schemeClr>
          </a:solidFill>
        </p:spPr>
        <p:txBody>
          <a:bodyPr wrap="square" rtlCol="0">
            <a:spAutoFit/>
          </a:bodyPr>
          <a:lstStyle/>
          <a:p>
            <a:pPr algn="ctr"/>
            <a:r>
              <a:rPr lang="en-US" b="1" dirty="0"/>
              <a:t>Tier2 and CICC</a:t>
            </a:r>
            <a:endParaRPr lang="ru-RU" b="1" dirty="0"/>
          </a:p>
        </p:txBody>
      </p:sp>
    </p:spTree>
    <p:extLst>
      <p:ext uri="{BB962C8B-B14F-4D97-AF65-F5344CB8AC3E}">
        <p14:creationId xmlns:p14="http://schemas.microsoft.com/office/powerpoint/2010/main" val="87677129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CustomShape 1"/>
          <p:cNvSpPr/>
          <p:nvPr/>
        </p:nvSpPr>
        <p:spPr>
          <a:xfrm>
            <a:off x="2063880" y="-27000"/>
            <a:ext cx="9000720" cy="1142640"/>
          </a:xfrm>
          <a:prstGeom prst="rect">
            <a:avLst/>
          </a:prstGeom>
          <a:noFill/>
          <a:ln w="9360">
            <a:noFill/>
          </a:ln>
        </p:spPr>
        <p:style>
          <a:lnRef idx="0">
            <a:scrgbClr r="0" g="0" b="0"/>
          </a:lnRef>
          <a:fillRef idx="0">
            <a:scrgbClr r="0" g="0" b="0"/>
          </a:fillRef>
          <a:effectRef idx="0">
            <a:scrgbClr r="0" g="0" b="0"/>
          </a:effectRef>
          <a:fontRef idx="minor"/>
        </p:style>
      </p:sp>
      <p:pic>
        <p:nvPicPr>
          <p:cNvPr id="307" name="Picture 2"/>
          <p:cNvPicPr/>
          <p:nvPr/>
        </p:nvPicPr>
        <p:blipFill>
          <a:blip r:embed="rId3"/>
          <a:stretch/>
        </p:blipFill>
        <p:spPr>
          <a:xfrm>
            <a:off x="6816240" y="692640"/>
            <a:ext cx="5083560" cy="2820600"/>
          </a:xfrm>
          <a:prstGeom prst="rect">
            <a:avLst/>
          </a:prstGeom>
          <a:ln w="9360">
            <a:noFill/>
          </a:ln>
        </p:spPr>
      </p:pic>
      <p:sp>
        <p:nvSpPr>
          <p:cNvPr id="308" name="CustomShape 2"/>
          <p:cNvSpPr/>
          <p:nvPr/>
        </p:nvSpPr>
        <p:spPr>
          <a:xfrm>
            <a:off x="987666" y="3553560"/>
            <a:ext cx="5341320" cy="3477875"/>
          </a:xfrm>
          <a:prstGeom prst="rect">
            <a:avLst/>
          </a:prstGeom>
          <a:noFill/>
          <a:ln w="9360">
            <a:noFill/>
          </a:ln>
        </p:spPr>
        <p:style>
          <a:lnRef idx="0">
            <a:scrgbClr r="0" g="0" b="0"/>
          </a:lnRef>
          <a:fillRef idx="0">
            <a:scrgbClr r="0" g="0" b="0"/>
          </a:fillRef>
          <a:effectRef idx="0">
            <a:scrgbClr r="0" g="0" b="0"/>
          </a:effectRef>
          <a:fontRef idx="minor"/>
        </p:style>
        <p:txBody>
          <a:bodyPr anchor="ctr">
            <a:spAutoFit/>
          </a:bodyPr>
          <a:lstStyle/>
          <a:p>
            <a:pPr marL="285840" indent="-285480">
              <a:lnSpc>
                <a:spcPct val="100000"/>
              </a:lnSpc>
              <a:buClr>
                <a:srgbClr val="FF0000"/>
              </a:buClr>
              <a:buSzPct val="123000"/>
              <a:buFont typeface="Wingdings" charset="2"/>
              <a:buChar char=""/>
            </a:pPr>
            <a:r>
              <a:rPr lang="ru-RU" sz="2000" b="0" strike="noStrike" spc="-1" dirty="0" err="1">
                <a:solidFill>
                  <a:srgbClr val="000000"/>
                </a:solidFill>
                <a:latin typeface="Book Antiqua" panose="02040602050305030304" pitchFamily="18" charset="0"/>
                <a:ea typeface="ＭＳ Ｐゴシック"/>
              </a:rPr>
              <a:t>The</a:t>
            </a:r>
            <a:r>
              <a:rPr lang="ru-RU" sz="2000" b="0" strike="noStrike" spc="-1" dirty="0">
                <a:solidFill>
                  <a:srgbClr val="000000"/>
                </a:solidFill>
                <a:latin typeface="Book Antiqua" panose="02040602050305030304" pitchFamily="18" charset="0"/>
                <a:ea typeface="ＭＳ Ｐゴシック"/>
              </a:rPr>
              <a:t> JINR </a:t>
            </a:r>
            <a:r>
              <a:rPr lang="ru-RU" sz="2000" b="0" strike="noStrike" spc="-1" dirty="0" err="1">
                <a:solidFill>
                  <a:srgbClr val="000000"/>
                </a:solidFill>
                <a:latin typeface="Book Antiqua" panose="02040602050305030304" pitchFamily="18" charset="0"/>
                <a:ea typeface="ＭＳ Ｐゴシック"/>
              </a:rPr>
              <a:t>DataLake</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prototype</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was</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built</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as</a:t>
            </a:r>
            <a:r>
              <a:rPr lang="ru-RU" sz="2000" b="0" strike="noStrike" spc="-1" dirty="0">
                <a:solidFill>
                  <a:srgbClr val="000000"/>
                </a:solidFill>
                <a:latin typeface="Book Antiqua" panose="02040602050305030304" pitchFamily="18" charset="0"/>
                <a:ea typeface="ＭＳ Ｐゴシック"/>
              </a:rPr>
              <a:t> a </a:t>
            </a:r>
            <a:r>
              <a:rPr lang="ru-RU" sz="2000" b="0" strike="noStrike" spc="-1" dirty="0" err="1">
                <a:solidFill>
                  <a:srgbClr val="000000"/>
                </a:solidFill>
                <a:latin typeface="Book Antiqua" panose="02040602050305030304" pitchFamily="18" charset="0"/>
                <a:ea typeface="ＭＳ Ｐゴシック"/>
              </a:rPr>
              <a:t>distributed</a:t>
            </a:r>
            <a:r>
              <a:rPr lang="ru-RU" sz="2000" b="0" strike="noStrike" spc="-1" dirty="0">
                <a:solidFill>
                  <a:srgbClr val="000000"/>
                </a:solidFill>
                <a:latin typeface="Book Antiqua" panose="02040602050305030304" pitchFamily="18" charset="0"/>
                <a:ea typeface="ＭＳ Ｐゴシック"/>
              </a:rPr>
              <a:t> EOS </a:t>
            </a:r>
            <a:r>
              <a:rPr lang="ru-RU" sz="2000" b="0" strike="noStrike" spc="-1" dirty="0" err="1">
                <a:solidFill>
                  <a:srgbClr val="000000"/>
                </a:solidFill>
                <a:latin typeface="Book Antiqua" panose="02040602050305030304" pitchFamily="18" charset="0"/>
                <a:ea typeface="ＭＳ Ｐゴシック"/>
              </a:rPr>
              <a:t>storage</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system</a:t>
            </a:r>
            <a:r>
              <a:rPr lang="ru-RU" sz="2000" b="0" strike="noStrike" spc="-1" dirty="0">
                <a:solidFill>
                  <a:srgbClr val="000000"/>
                </a:solidFill>
                <a:latin typeface="Book Antiqua" panose="02040602050305030304" pitchFamily="18" charset="0"/>
                <a:ea typeface="ＭＳ Ｐゴシック"/>
              </a:rPr>
              <a:t>. </a:t>
            </a:r>
            <a:endParaRPr lang="ru-RU" sz="2000" b="0" strike="noStrike" spc="-1" dirty="0">
              <a:latin typeface="Book Antiqua" panose="02040602050305030304" pitchFamily="18" charset="0"/>
            </a:endParaRPr>
          </a:p>
          <a:p>
            <a:pPr marL="285840" indent="-285480">
              <a:lnSpc>
                <a:spcPct val="100000"/>
              </a:lnSpc>
              <a:buClr>
                <a:srgbClr val="FF0000"/>
              </a:buClr>
              <a:buSzPct val="123000"/>
              <a:buFont typeface="Wingdings" charset="2"/>
              <a:buChar char=""/>
            </a:pPr>
            <a:r>
              <a:rPr lang="ru-RU" sz="2000" b="0" strike="noStrike" spc="-1" dirty="0">
                <a:solidFill>
                  <a:srgbClr val="000000"/>
                </a:solidFill>
                <a:latin typeface="Book Antiqua" panose="02040602050305030304" pitchFamily="18" charset="0"/>
                <a:ea typeface="ＭＳ Ｐゴシック"/>
              </a:rPr>
              <a:t>EOS </a:t>
            </a:r>
            <a:r>
              <a:rPr lang="ru-RU" sz="2000" b="0" strike="noStrike" spc="-1" dirty="0" err="1">
                <a:solidFill>
                  <a:srgbClr val="000000"/>
                </a:solidFill>
                <a:latin typeface="Book Antiqua" panose="02040602050305030304" pitchFamily="18" charset="0"/>
                <a:ea typeface="ＭＳ Ｐゴシック"/>
              </a:rPr>
              <a:t>was</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successfully</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integrated</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into</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the</a:t>
            </a:r>
            <a:r>
              <a:rPr lang="ru-RU" sz="2000" b="0" strike="noStrike" spc="-1" dirty="0">
                <a:solidFill>
                  <a:srgbClr val="000000"/>
                </a:solidFill>
                <a:latin typeface="Book Antiqua" panose="02040602050305030304" pitchFamily="18" charset="0"/>
                <a:ea typeface="ＭＳ Ｐゴシック"/>
              </a:rPr>
              <a:t> MICC </a:t>
            </a:r>
            <a:r>
              <a:rPr lang="ru-RU" sz="2000" b="0" strike="noStrike" spc="-1" dirty="0" err="1">
                <a:solidFill>
                  <a:srgbClr val="000000"/>
                </a:solidFill>
                <a:latin typeface="Book Antiqua" panose="02040602050305030304" pitchFamily="18" charset="0"/>
                <a:ea typeface="ＭＳ Ｐゴシック"/>
              </a:rPr>
              <a:t>structure</a:t>
            </a:r>
            <a:r>
              <a:rPr lang="ru-RU" sz="2000" b="0" strike="noStrike" spc="-1" dirty="0">
                <a:solidFill>
                  <a:srgbClr val="000000"/>
                </a:solidFill>
                <a:latin typeface="Book Antiqua" panose="02040602050305030304" pitchFamily="18" charset="0"/>
                <a:ea typeface="ＭＳ Ｐゴシック"/>
              </a:rPr>
              <a:t>.</a:t>
            </a:r>
            <a:endParaRPr lang="ru-RU" sz="2000" b="0" strike="noStrike" spc="-1" dirty="0">
              <a:latin typeface="Book Antiqua" panose="02040602050305030304" pitchFamily="18" charset="0"/>
            </a:endParaRPr>
          </a:p>
          <a:p>
            <a:pPr marL="285840" indent="-285480">
              <a:lnSpc>
                <a:spcPct val="100000"/>
              </a:lnSpc>
              <a:buClr>
                <a:srgbClr val="FF0000"/>
              </a:buClr>
              <a:buSzPct val="123000"/>
              <a:buFont typeface="Wingdings" charset="2"/>
              <a:buChar char=""/>
            </a:pPr>
            <a:r>
              <a:rPr lang="ru-RU" sz="2000" b="0" strike="noStrike" spc="-1" dirty="0">
                <a:solidFill>
                  <a:srgbClr val="000000"/>
                </a:solidFill>
                <a:latin typeface="Book Antiqua" panose="02040602050305030304" pitchFamily="18" charset="0"/>
                <a:ea typeface="ＭＳ Ｐゴシック"/>
              </a:rPr>
              <a:t>EOS </a:t>
            </a:r>
            <a:r>
              <a:rPr lang="ru-RU" sz="2000" b="0" strike="noStrike" spc="-1" dirty="0" err="1">
                <a:solidFill>
                  <a:srgbClr val="000000"/>
                </a:solidFill>
                <a:latin typeface="Book Antiqua" panose="02040602050305030304" pitchFamily="18" charset="0"/>
                <a:ea typeface="ＭＳ Ｐゴシック"/>
              </a:rPr>
              <a:t>is</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used</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for</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storing</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and</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accessing</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big</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arrays</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of</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information</a:t>
            </a:r>
            <a:r>
              <a:rPr lang="ru-RU" sz="2000" b="0" strike="noStrike" spc="-1" dirty="0">
                <a:solidFill>
                  <a:srgbClr val="000000"/>
                </a:solidFill>
                <a:latin typeface="Book Antiqua" panose="02040602050305030304" pitchFamily="18" charset="0"/>
                <a:ea typeface="ＭＳ Ｐゴシック"/>
              </a:rPr>
              <a:t>. </a:t>
            </a:r>
            <a:endParaRPr lang="ru-RU" sz="2000" b="0" strike="noStrike" spc="-1" dirty="0">
              <a:latin typeface="Book Antiqua" panose="02040602050305030304" pitchFamily="18" charset="0"/>
            </a:endParaRPr>
          </a:p>
          <a:p>
            <a:pPr marL="285840" indent="-285480">
              <a:lnSpc>
                <a:spcPct val="100000"/>
              </a:lnSpc>
              <a:buClr>
                <a:srgbClr val="FF0000"/>
              </a:buClr>
              <a:buSzPct val="123000"/>
              <a:buFont typeface="Wingdings" charset="2"/>
              <a:buChar char=""/>
            </a:pPr>
            <a:r>
              <a:rPr lang="ru-RU" sz="2000" b="0" strike="noStrike" spc="-1" dirty="0" err="1">
                <a:solidFill>
                  <a:srgbClr val="000000"/>
                </a:solidFill>
                <a:latin typeface="Book Antiqua" panose="02040602050305030304" pitchFamily="18" charset="0"/>
                <a:ea typeface="ＭＳ Ｐゴシック"/>
              </a:rPr>
              <a:t>It</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can</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be</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applied</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for</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collective</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data</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simulation</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storage</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of</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raw</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data</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gathered</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from</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experimental</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setups</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data</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processing</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and</a:t>
            </a:r>
            <a:r>
              <a:rPr lang="ru-RU" sz="2000" b="0" strike="noStrike" spc="-1" dirty="0">
                <a:solidFill>
                  <a:srgbClr val="000000"/>
                </a:solidFill>
                <a:latin typeface="Book Antiqua" panose="02040602050305030304" pitchFamily="18" charset="0"/>
                <a:ea typeface="ＭＳ Ｐゴシック"/>
              </a:rPr>
              <a:t> </a:t>
            </a:r>
            <a:r>
              <a:rPr lang="ru-RU" sz="2000" b="0" strike="noStrike" spc="-1" dirty="0" err="1">
                <a:solidFill>
                  <a:srgbClr val="000000"/>
                </a:solidFill>
                <a:latin typeface="Book Antiqua" panose="02040602050305030304" pitchFamily="18" charset="0"/>
                <a:ea typeface="ＭＳ Ｐゴシック"/>
              </a:rPr>
              <a:t>analysis</a:t>
            </a:r>
            <a:r>
              <a:rPr lang="ru-RU" sz="2000" b="0" strike="noStrike" spc="-1" dirty="0">
                <a:solidFill>
                  <a:srgbClr val="000000"/>
                </a:solidFill>
                <a:latin typeface="Book Antiqua" panose="02040602050305030304" pitchFamily="18" charset="0"/>
                <a:ea typeface="ＭＳ Ｐゴシック"/>
              </a:rPr>
              <a:t>.</a:t>
            </a:r>
            <a:r>
              <a:rPr lang="ru-RU" sz="2000" b="0" strike="noStrike" spc="-1" dirty="0">
                <a:solidFill>
                  <a:srgbClr val="000000"/>
                </a:solidFill>
                <a:latin typeface="Book Antiqua" panose="02040602050305030304" pitchFamily="18" charset="0"/>
                <a:ea typeface="HGｺﾞｼｯｸE"/>
              </a:rPr>
              <a:t> </a:t>
            </a:r>
            <a:endParaRPr lang="ru-RU" sz="2000" b="0" strike="noStrike" spc="-1" dirty="0">
              <a:latin typeface="Book Antiqua" panose="02040602050305030304" pitchFamily="18" charset="0"/>
            </a:endParaRPr>
          </a:p>
          <a:p>
            <a:pPr>
              <a:lnSpc>
                <a:spcPct val="100000"/>
              </a:lnSpc>
            </a:pPr>
            <a:endParaRPr lang="ru-RU" sz="2000" b="0" strike="noStrike" spc="-1" dirty="0">
              <a:latin typeface="Book Antiqua" panose="02040602050305030304" pitchFamily="18" charset="0"/>
            </a:endParaRPr>
          </a:p>
        </p:txBody>
      </p:sp>
      <p:pic>
        <p:nvPicPr>
          <p:cNvPr id="309" name="Picture 2"/>
          <p:cNvPicPr/>
          <p:nvPr/>
        </p:nvPicPr>
        <p:blipFill>
          <a:blip r:embed="rId4"/>
          <a:stretch/>
        </p:blipFill>
        <p:spPr>
          <a:xfrm>
            <a:off x="6311880" y="3553560"/>
            <a:ext cx="5804640" cy="321264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0" name="TextShape 3"/>
          <p:cNvSpPr txBox="1"/>
          <p:nvPr/>
        </p:nvSpPr>
        <p:spPr>
          <a:xfrm>
            <a:off x="2567608" y="277825"/>
            <a:ext cx="10177920" cy="500400"/>
          </a:xfrm>
          <a:prstGeom prst="rect">
            <a:avLst/>
          </a:prstGeom>
          <a:noFill/>
          <a:ln>
            <a:noFill/>
          </a:ln>
        </p:spPr>
        <p:txBody>
          <a:bodyPr>
            <a:noAutofit/>
          </a:bodyPr>
          <a:lstStyle/>
          <a:p>
            <a:pPr>
              <a:lnSpc>
                <a:spcPct val="90000"/>
              </a:lnSpc>
            </a:pPr>
            <a:r>
              <a:rPr lang="en-US" sz="3600" b="0" strike="noStrike" cap="all" spc="199" dirty="0">
                <a:solidFill>
                  <a:srgbClr val="2A1A00"/>
                </a:solidFill>
                <a:latin typeface="Impact"/>
              </a:rPr>
              <a:t>JINR </a:t>
            </a:r>
            <a:r>
              <a:rPr lang="en-US" sz="3600" b="0" strike="noStrike" cap="all" spc="199" dirty="0" err="1">
                <a:solidFill>
                  <a:srgbClr val="2A1A00"/>
                </a:solidFill>
                <a:latin typeface="Impact"/>
              </a:rPr>
              <a:t>DataLake</a:t>
            </a:r>
            <a:endParaRPr lang="en-US" sz="3600" b="0" strike="noStrike" spc="-1" dirty="0">
              <a:solidFill>
                <a:srgbClr val="000000"/>
              </a:solidFill>
              <a:latin typeface="Gill Sans MT"/>
            </a:endParaRPr>
          </a:p>
        </p:txBody>
      </p:sp>
      <p:pic>
        <p:nvPicPr>
          <p:cNvPr id="311" name="Рисунок 7"/>
          <p:cNvPicPr/>
          <p:nvPr/>
        </p:nvPicPr>
        <p:blipFill>
          <a:blip r:embed="rId5"/>
          <a:srcRect l="50416" t="37557" r="18223" b="17650"/>
          <a:stretch/>
        </p:blipFill>
        <p:spPr>
          <a:xfrm>
            <a:off x="648360" y="748800"/>
            <a:ext cx="2676600" cy="2708280"/>
          </a:xfrm>
          <a:prstGeom prst="rect">
            <a:avLst/>
          </a:prstGeom>
          <a:ln>
            <a:noFill/>
          </a:ln>
        </p:spPr>
      </p:pic>
      <p:sp>
        <p:nvSpPr>
          <p:cNvPr id="312" name="CustomShape 4"/>
          <p:cNvSpPr/>
          <p:nvPr/>
        </p:nvSpPr>
        <p:spPr>
          <a:xfrm>
            <a:off x="1127520" y="2159280"/>
            <a:ext cx="1081080" cy="72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a:solidFill>
                  <a:srgbClr val="000000"/>
                </a:solidFill>
                <a:latin typeface="Gill Sans MT"/>
              </a:rPr>
              <a:t>CMS estimation</a:t>
            </a:r>
            <a:endParaRPr lang="ru-RU" sz="1400" b="0" strike="noStrike" spc="-1">
              <a:latin typeface="Arial"/>
            </a:endParaRPr>
          </a:p>
        </p:txBody>
      </p:sp>
      <p:sp>
        <p:nvSpPr>
          <p:cNvPr id="314" name="CustomShape 5"/>
          <p:cNvSpPr/>
          <p:nvPr/>
        </p:nvSpPr>
        <p:spPr>
          <a:xfrm>
            <a:off x="8184240" y="188640"/>
            <a:ext cx="2592000" cy="37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900" b="0" strike="noStrike" spc="-1">
                <a:solidFill>
                  <a:srgbClr val="000000"/>
                </a:solidFill>
                <a:latin typeface="Gill Sans MT"/>
              </a:rPr>
              <a:t>EU DataLake </a:t>
            </a:r>
            <a:endParaRPr lang="ru-RU" sz="1900" b="0" strike="noStrike" spc="-1">
              <a:latin typeface="Arial"/>
            </a:endParaRPr>
          </a:p>
        </p:txBody>
      </p:sp>
      <p:pic>
        <p:nvPicPr>
          <p:cNvPr id="2" name="Рисунок 1"/>
          <p:cNvPicPr>
            <a:picLocks noChangeAspect="1"/>
          </p:cNvPicPr>
          <p:nvPr/>
        </p:nvPicPr>
        <p:blipFill>
          <a:blip r:embed="rId6"/>
          <a:stretch>
            <a:fillRect/>
          </a:stretch>
        </p:blipFill>
        <p:spPr>
          <a:xfrm>
            <a:off x="3324960" y="908720"/>
            <a:ext cx="3299420" cy="2405249"/>
          </a:xfrm>
          <a:prstGeom prst="rect">
            <a:avLst/>
          </a:prstGeom>
        </p:spPr>
      </p:pic>
    </p:spTree>
    <p:extLst>
      <p:ext uri="{BB962C8B-B14F-4D97-AF65-F5344CB8AC3E}">
        <p14:creationId xmlns:p14="http://schemas.microsoft.com/office/powerpoint/2010/main" val="381309830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2472486" y="-203522"/>
            <a:ext cx="9677434" cy="946365"/>
          </a:xfrm>
          <a:ln/>
        </p:spPr>
        <p:txBody>
          <a:bodyPr vert="horz" lIns="91440" tIns="35203" rIns="91440" bIns="45720" rtlCol="0" anchor="ctr">
            <a:normAutofit/>
          </a:bodyPr>
          <a:lstStyle/>
          <a:p>
            <a:pP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n-GB" altLang="ru-RU" sz="3600" cap="all" spc="199" dirty="0">
                <a:solidFill>
                  <a:srgbClr val="2A1A00"/>
                </a:solidFill>
                <a:latin typeface="Impact"/>
                <a:ea typeface="+mn-ea"/>
                <a:cs typeface="+mn-cs"/>
              </a:rPr>
              <a:t>Cloud </a:t>
            </a:r>
            <a:r>
              <a:rPr lang="en-GB" altLang="ru-RU" sz="3600" cap="all" spc="199" dirty="0">
                <a:solidFill>
                  <a:srgbClr val="2A1A00"/>
                </a:solidFill>
                <a:latin typeface="Impact"/>
                <a:ea typeface="+mn-ea"/>
                <a:cs typeface="+mn-cs"/>
              </a:rPr>
              <a:t>infrastructure</a:t>
            </a:r>
            <a:endParaRPr lang="ru-RU" altLang="ru-RU" sz="3600" cap="all" spc="199" dirty="0">
              <a:solidFill>
                <a:srgbClr val="2A1A00"/>
              </a:solidFill>
              <a:latin typeface="Impact"/>
              <a:ea typeface="+mn-ea"/>
              <a:cs typeface="+mn-cs"/>
            </a:endParaRPr>
          </a:p>
        </p:txBody>
      </p:sp>
      <p:sp>
        <p:nvSpPr>
          <p:cNvPr id="4" name="Номер слайда 3"/>
          <p:cNvSpPr>
            <a:spLocks noGrp="1"/>
          </p:cNvSpPr>
          <p:nvPr>
            <p:ph type="sldNum" sz="quarter" idx="12"/>
          </p:nvPr>
        </p:nvSpPr>
        <p:spPr/>
        <p:txBody>
          <a:bodyPr/>
          <a:lstStyle/>
          <a:p>
            <a:fld id="{C75420B3-53D9-432E-BB6C-510EB706E06B}" type="slidenum">
              <a:rPr lang="ru-RU" smtClean="0">
                <a:solidFill>
                  <a:prstClr val="black">
                    <a:tint val="75000"/>
                  </a:prstClr>
                </a:solidFill>
              </a:rPr>
              <a:pPr/>
              <a:t>12</a:t>
            </a:fld>
            <a:endParaRPr lang="ru-RU">
              <a:solidFill>
                <a:prstClr val="black">
                  <a:tint val="75000"/>
                </a:prstClr>
              </a:solidFill>
            </a:endParaRPr>
          </a:p>
        </p:txBody>
      </p:sp>
      <p:pic>
        <p:nvPicPr>
          <p:cNvPr id="6" name="Рисунок 5">
            <a:extLst>
              <a:ext uri="{FF2B5EF4-FFF2-40B4-BE49-F238E27FC236}">
                <a16:creationId xmlns:a16="http://schemas.microsoft.com/office/drawing/2014/main" id="{F0F391BF-4296-45AB-811A-823361C78C99}"/>
              </a:ext>
            </a:extLst>
          </p:cNvPr>
          <p:cNvPicPr>
            <a:picLocks noChangeAspect="1"/>
          </p:cNvPicPr>
          <p:nvPr/>
        </p:nvPicPr>
        <p:blipFill>
          <a:blip r:embed="rId3"/>
          <a:stretch>
            <a:fillRect/>
          </a:stretch>
        </p:blipFill>
        <p:spPr>
          <a:xfrm>
            <a:off x="7479765" y="2243671"/>
            <a:ext cx="4680519" cy="1915087"/>
          </a:xfrm>
          <a:prstGeom prst="rect">
            <a:avLst/>
          </a:prstGeom>
        </p:spPr>
      </p:pic>
      <p:sp>
        <p:nvSpPr>
          <p:cNvPr id="9" name="Прямоугольник 8">
            <a:extLst>
              <a:ext uri="{FF2B5EF4-FFF2-40B4-BE49-F238E27FC236}">
                <a16:creationId xmlns:a16="http://schemas.microsoft.com/office/drawing/2014/main" id="{85CB6DC6-4BE8-4A24-8279-04B2430069D8}"/>
              </a:ext>
            </a:extLst>
          </p:cNvPr>
          <p:cNvSpPr/>
          <p:nvPr/>
        </p:nvSpPr>
        <p:spPr>
          <a:xfrm>
            <a:off x="1631504" y="2554266"/>
            <a:ext cx="5651218" cy="1569660"/>
          </a:xfrm>
          <a:prstGeom prst="rect">
            <a:avLst/>
          </a:prstGeom>
          <a:solidFill>
            <a:schemeClr val="accent1">
              <a:lumMod val="20000"/>
              <a:lumOff val="80000"/>
            </a:schemeClr>
          </a:solidFill>
        </p:spPr>
        <p:txBody>
          <a:bodyPr wrap="square">
            <a:spAutoFit/>
          </a:bodyPr>
          <a:lstStyle/>
          <a:p>
            <a:r>
              <a:rPr lang="en-US" sz="1600" dirty="0"/>
              <a:t>Total CPU cores: 1572: LIT </a:t>
            </a:r>
            <a:r>
              <a:rPr lang="en-US" sz="1600"/>
              <a:t>— 972, </a:t>
            </a:r>
            <a:r>
              <a:rPr lang="en-US" sz="1600" dirty="0"/>
              <a:t>DLNP: </a:t>
            </a:r>
            <a:r>
              <a:rPr lang="en-US" sz="1600" dirty="0" err="1"/>
              <a:t>NOvA</a:t>
            </a:r>
            <a:r>
              <a:rPr lang="en-US" sz="1600" dirty="0"/>
              <a:t> </a:t>
            </a:r>
            <a:r>
              <a:rPr lang="en-US" sz="1600"/>
              <a:t>— 420,              </a:t>
            </a:r>
            <a:r>
              <a:rPr lang="en-US" sz="1600" dirty="0"/>
              <a:t>JUNO </a:t>
            </a:r>
            <a:r>
              <a:rPr lang="en-US" sz="1600"/>
              <a:t>— 96, </a:t>
            </a:r>
            <a:r>
              <a:rPr lang="en-US" sz="1600" dirty="0"/>
              <a:t>Baikal-GVD — 84 </a:t>
            </a:r>
          </a:p>
          <a:p>
            <a:r>
              <a:rPr lang="en-US" sz="1600" dirty="0"/>
              <a:t>Total RAM: 8142: LIT</a:t>
            </a:r>
            <a:r>
              <a:rPr lang="en-US" sz="1600"/>
              <a:t>: 5020, </a:t>
            </a:r>
            <a:r>
              <a:rPr lang="en-US" sz="1600" dirty="0"/>
              <a:t>DLNP: </a:t>
            </a:r>
            <a:r>
              <a:rPr lang="en-US" sz="1600" dirty="0" err="1"/>
              <a:t>NOvA</a:t>
            </a:r>
            <a:r>
              <a:rPr lang="en-US" sz="1600" dirty="0"/>
              <a:t> </a:t>
            </a:r>
            <a:r>
              <a:rPr lang="en-US" sz="1600"/>
              <a:t>— 1864, </a:t>
            </a:r>
            <a:r>
              <a:rPr lang="en-US" sz="1600" dirty="0"/>
              <a:t>JUNO </a:t>
            </a:r>
            <a:r>
              <a:rPr lang="en-US" sz="1600"/>
              <a:t>— 502, </a:t>
            </a:r>
            <a:r>
              <a:rPr lang="en-US" sz="1600" dirty="0"/>
              <a:t>Baikal-GVD — 756</a:t>
            </a:r>
          </a:p>
          <a:p>
            <a:r>
              <a:rPr lang="en-US" sz="1600" dirty="0"/>
              <a:t>Total </a:t>
            </a:r>
            <a:r>
              <a:rPr lang="en-US" sz="1600" dirty="0" err="1"/>
              <a:t>Ceph</a:t>
            </a:r>
            <a:r>
              <a:rPr lang="en-US" sz="1600" dirty="0"/>
              <a:t>-based software defined storage </a:t>
            </a:r>
            <a:r>
              <a:rPr lang="en-US" sz="1600"/>
              <a:t>— 1.1PB, </a:t>
            </a:r>
            <a:endParaRPr lang="en-US" sz="1600" dirty="0"/>
          </a:p>
          <a:p>
            <a:r>
              <a:rPr lang="en-US" sz="1600" dirty="0"/>
              <a:t>effective capacity: ~360 TB due to 3x replication</a:t>
            </a:r>
          </a:p>
        </p:txBody>
      </p:sp>
      <p:sp>
        <p:nvSpPr>
          <p:cNvPr id="11" name="Прямоугольник 10">
            <a:extLst>
              <a:ext uri="{FF2B5EF4-FFF2-40B4-BE49-F238E27FC236}">
                <a16:creationId xmlns:a16="http://schemas.microsoft.com/office/drawing/2014/main" id="{B2BFA95F-B22A-4733-B026-90598BACBF80}"/>
              </a:ext>
            </a:extLst>
          </p:cNvPr>
          <p:cNvSpPr/>
          <p:nvPr/>
        </p:nvSpPr>
        <p:spPr>
          <a:xfrm>
            <a:off x="1282958" y="496217"/>
            <a:ext cx="6167287" cy="2092881"/>
          </a:xfrm>
          <a:prstGeom prst="rect">
            <a:avLst/>
          </a:prstGeom>
        </p:spPr>
        <p:txBody>
          <a:bodyPr wrap="square">
            <a:spAutoFit/>
          </a:bodyPr>
          <a:lstStyle/>
          <a:p>
            <a:pPr marL="285750" indent="-285750">
              <a:buClr>
                <a:srgbClr val="FF0000"/>
              </a:buClr>
              <a:buSzPct val="126000"/>
              <a:buFont typeface="Wingdings" panose="05000000000000000000" pitchFamily="2" charset="2"/>
              <a:buChar char="v"/>
            </a:pPr>
            <a:r>
              <a:rPr lang="ru-RU" sz="1600" dirty="0" err="1">
                <a:latin typeface="Arial" panose="020B0604020202020204" pitchFamily="34" charset="0"/>
                <a:cs typeface="Arial" panose="020B0604020202020204" pitchFamily="34" charset="0"/>
              </a:rPr>
              <a:t>One</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of</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the</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key</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components</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of</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the</a:t>
            </a:r>
            <a:r>
              <a:rPr lang="ru-RU" sz="1600" dirty="0">
                <a:latin typeface="Arial" panose="020B0604020202020204" pitchFamily="34" charset="0"/>
                <a:cs typeface="Arial" panose="020B0604020202020204" pitchFamily="34" charset="0"/>
              </a:rPr>
              <a:t> JINR </a:t>
            </a:r>
            <a:r>
              <a:rPr lang="ru-RU" sz="1600" dirty="0" err="1" smtClean="0">
                <a:latin typeface="Arial" panose="020B0604020202020204" pitchFamily="34" charset="0"/>
                <a:cs typeface="Arial" panose="020B0604020202020204" pitchFamily="34" charset="0"/>
              </a:rPr>
              <a:t>cloud</a:t>
            </a:r>
            <a:r>
              <a:rPr lang="ru-RU" sz="1600" dirty="0" smtClean="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infrastructure</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is</a:t>
            </a:r>
            <a:r>
              <a:rPr lang="ru-RU" sz="1600" dirty="0">
                <a:latin typeface="Arial" panose="020B0604020202020204" pitchFamily="34" charset="0"/>
                <a:cs typeface="Arial" panose="020B0604020202020204" pitchFamily="34" charset="0"/>
              </a:rPr>
              <a:t> a </a:t>
            </a:r>
            <a:r>
              <a:rPr lang="ru-RU" sz="1600" dirty="0" err="1">
                <a:latin typeface="Arial" panose="020B0604020202020204" pitchFamily="34" charset="0"/>
                <a:cs typeface="Arial" panose="020B0604020202020204" pitchFamily="34" charset="0"/>
              </a:rPr>
              <a:t>software-defined</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storage</a:t>
            </a:r>
            <a:r>
              <a:rPr lang="ru-RU" sz="1600" dirty="0">
                <a:latin typeface="Arial" panose="020B0604020202020204" pitchFamily="34" charset="0"/>
                <a:cs typeface="Arial" panose="020B0604020202020204" pitchFamily="34" charset="0"/>
              </a:rPr>
              <a:t> (SDS) </a:t>
            </a:r>
            <a:r>
              <a:rPr lang="ru-RU" sz="1600" dirty="0" err="1">
                <a:latin typeface="Arial" panose="020B0604020202020204" pitchFamily="34" charset="0"/>
                <a:cs typeface="Arial" panose="020B0604020202020204" pitchFamily="34" charset="0"/>
              </a:rPr>
              <a:t>based</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on</a:t>
            </a:r>
            <a:r>
              <a:rPr lang="ru-RU" sz="1600" dirty="0">
                <a:latin typeface="Arial" panose="020B0604020202020204" pitchFamily="34" charset="0"/>
                <a:cs typeface="Arial" panose="020B0604020202020204" pitchFamily="34" charset="0"/>
              </a:rPr>
              <a:t> Ceph. </a:t>
            </a:r>
            <a:endParaRPr lang="en-US" sz="1600" dirty="0">
              <a:latin typeface="Arial" panose="020B0604020202020204" pitchFamily="34" charset="0"/>
              <a:cs typeface="Arial" panose="020B0604020202020204" pitchFamily="34" charset="0"/>
            </a:endParaRPr>
          </a:p>
          <a:p>
            <a:pPr marL="285750" indent="-285750">
              <a:buClr>
                <a:srgbClr val="FF0000"/>
              </a:buClr>
              <a:buSzPct val="126000"/>
              <a:buFont typeface="Wingdings" panose="05000000000000000000" pitchFamily="2" charset="2"/>
              <a:buChar char="v"/>
            </a:pPr>
            <a:r>
              <a:rPr lang="en-US" sz="1600" dirty="0">
                <a:latin typeface="Arial" panose="020B0604020202020204" pitchFamily="34" charset="0"/>
                <a:cs typeface="Arial" panose="020B0604020202020204" pitchFamily="34" charset="0"/>
              </a:rPr>
              <a:t>New fault-tolerant cloud architecture was designed to optimize the architecture of the cloud storage based on </a:t>
            </a:r>
            <a:r>
              <a:rPr lang="en-US" sz="1600" dirty="0" err="1">
                <a:latin typeface="Arial" panose="020B0604020202020204" pitchFamily="34" charset="0"/>
                <a:cs typeface="Arial" panose="020B0604020202020204" pitchFamily="34" charset="0"/>
              </a:rPr>
              <a:t>ceph</a:t>
            </a:r>
            <a:endParaRPr lang="ru-RU" sz="1600" dirty="0">
              <a:latin typeface="Arial" panose="020B0604020202020204" pitchFamily="34" charset="0"/>
              <a:cs typeface="Arial" panose="020B0604020202020204" pitchFamily="34" charset="0"/>
            </a:endParaRPr>
          </a:p>
          <a:p>
            <a:pPr marL="285750" indent="-285750">
              <a:buClr>
                <a:srgbClr val="FF0000"/>
              </a:buClr>
              <a:buSzPct val="126000"/>
              <a:buFont typeface="Wingdings" panose="05000000000000000000" pitchFamily="2" charset="2"/>
              <a:buChar char="v"/>
            </a:pPr>
            <a:r>
              <a:rPr lang="en-US" sz="1600" dirty="0">
                <a:latin typeface="Arial" panose="020B0604020202020204" pitchFamily="34" charset="0"/>
                <a:cs typeface="Arial" panose="020B0604020202020204" pitchFamily="34" charset="0"/>
              </a:rPr>
              <a:t>Smart cloud scheduler</a:t>
            </a:r>
            <a:r>
              <a:rPr lang="ru-RU"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was developed</a:t>
            </a:r>
          </a:p>
          <a:p>
            <a:pPr marL="285750" indent="-285750">
              <a:buClr>
                <a:srgbClr val="FF0000"/>
              </a:buClr>
              <a:buSzPct val="126000"/>
              <a:buFont typeface="Wingdings" panose="05000000000000000000" pitchFamily="2" charset="2"/>
              <a:buChar char="v"/>
            </a:pPr>
            <a:r>
              <a:rPr lang="en-US" sz="1600" dirty="0">
                <a:latin typeface="Arial" panose="020B0604020202020204" pitchFamily="34" charset="0"/>
                <a:cs typeface="Arial" panose="020B0604020202020204" pitchFamily="34" charset="0"/>
              </a:rPr>
              <a:t>T</a:t>
            </a:r>
            <a:r>
              <a:rPr lang="ru-RU" sz="1600" dirty="0" err="1">
                <a:latin typeface="Arial" panose="020B0604020202020204" pitchFamily="34" charset="0"/>
                <a:cs typeface="Arial" panose="020B0604020202020204" pitchFamily="34" charset="0"/>
              </a:rPr>
              <a:t>ransform</a:t>
            </a:r>
            <a:r>
              <a:rPr lang="en-US" sz="1600" dirty="0" err="1">
                <a:latin typeface="Arial" panose="020B0604020202020204" pitchFamily="34" charset="0"/>
                <a:cs typeface="Arial" panose="020B0604020202020204" pitchFamily="34" charset="0"/>
              </a:rPr>
              <a:t>ation</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the</a:t>
            </a:r>
            <a:r>
              <a:rPr lang="ru-RU" sz="1600" dirty="0">
                <a:latin typeface="Arial" panose="020B0604020202020204" pitchFamily="34" charset="0"/>
                <a:cs typeface="Arial" panose="020B0604020202020204" pitchFamily="34" charset="0"/>
              </a:rPr>
              <a:t> JINR </a:t>
            </a:r>
            <a:r>
              <a:rPr lang="ru-RU" sz="1600" dirty="0" err="1">
                <a:latin typeface="Arial" panose="020B0604020202020204" pitchFamily="34" charset="0"/>
                <a:cs typeface="Arial" panose="020B0604020202020204" pitchFamily="34" charset="0"/>
              </a:rPr>
              <a:t>cloud</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from</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IaaS</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into</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the</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Software</a:t>
            </a:r>
            <a:r>
              <a:rPr lang="ru-RU" sz="1600" dirty="0">
                <a:latin typeface="Arial" panose="020B0604020202020204" pitchFamily="34" charset="0"/>
                <a:cs typeface="Arial" panose="020B0604020202020204" pitchFamily="34" charset="0"/>
              </a:rPr>
              <a:t>-</a:t>
            </a:r>
            <a:r>
              <a:rPr lang="ru-RU" sz="1600" dirty="0" err="1">
                <a:latin typeface="Arial" panose="020B0604020202020204" pitchFamily="34" charset="0"/>
                <a:cs typeface="Arial" panose="020B0604020202020204" pitchFamily="34" charset="0"/>
              </a:rPr>
              <a:t>as</a:t>
            </a:r>
            <a:r>
              <a:rPr lang="ru-RU" sz="1600" dirty="0">
                <a:latin typeface="Arial" panose="020B0604020202020204" pitchFamily="34" charset="0"/>
                <a:cs typeface="Arial" panose="020B0604020202020204" pitchFamily="34" charset="0"/>
              </a:rPr>
              <a:t>-a-</a:t>
            </a:r>
            <a:r>
              <a:rPr lang="ru-RU" sz="1600" dirty="0" err="1">
                <a:latin typeface="Arial" panose="020B0604020202020204" pitchFamily="34" charset="0"/>
                <a:cs typeface="Arial" panose="020B0604020202020204" pitchFamily="34" charset="0"/>
              </a:rPr>
              <a:t>Service</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SaaS</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platform</a:t>
            </a:r>
            <a:r>
              <a:rPr lang="ru-RU" sz="1600" dirty="0">
                <a:latin typeface="Arial" panose="020B0604020202020204" pitchFamily="34" charset="0"/>
                <a:cs typeface="Arial" panose="020B0604020202020204" pitchFamily="34" charset="0"/>
              </a:rPr>
              <a:t> – </a:t>
            </a:r>
            <a:r>
              <a:rPr lang="ru-RU" sz="1600" dirty="0" err="1">
                <a:latin typeface="Arial" panose="020B0604020202020204" pitchFamily="34" charset="0"/>
                <a:cs typeface="Arial" panose="020B0604020202020204" pitchFamily="34" charset="0"/>
              </a:rPr>
              <a:t>the</a:t>
            </a:r>
            <a:r>
              <a:rPr lang="ru-RU" sz="1600" dirty="0">
                <a:latin typeface="Arial" panose="020B0604020202020204" pitchFamily="34" charset="0"/>
                <a:cs typeface="Arial" panose="020B0604020202020204" pitchFamily="34" charset="0"/>
              </a:rPr>
              <a:t> JINR </a:t>
            </a:r>
            <a:r>
              <a:rPr lang="ru-RU" sz="1600" dirty="0" err="1">
                <a:latin typeface="Arial" panose="020B0604020202020204" pitchFamily="34" charset="0"/>
                <a:cs typeface="Arial" panose="020B0604020202020204" pitchFamily="34" charset="0"/>
              </a:rPr>
              <a:t>service</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for</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scientific</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and</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engineering</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computations</a:t>
            </a:r>
            <a:r>
              <a:rPr lang="en-US" sz="1600" dirty="0">
                <a:latin typeface="Arial" panose="020B0604020202020204" pitchFamily="34" charset="0"/>
                <a:cs typeface="Arial" panose="020B0604020202020204" pitchFamily="34" charset="0"/>
              </a:rPr>
              <a:t>	</a:t>
            </a:r>
            <a:r>
              <a:rPr lang="en-US" dirty="0"/>
              <a:t>	</a:t>
            </a:r>
            <a:endParaRPr lang="ru-RU" dirty="0"/>
          </a:p>
        </p:txBody>
      </p:sp>
      <p:pic>
        <p:nvPicPr>
          <p:cNvPr id="10" name="Рисунок 9"/>
          <p:cNvPicPr>
            <a:picLocks noChangeAspect="1"/>
          </p:cNvPicPr>
          <p:nvPr/>
        </p:nvPicPr>
        <p:blipFill>
          <a:blip r:embed="rId4"/>
          <a:stretch>
            <a:fillRect/>
          </a:stretch>
        </p:blipFill>
        <p:spPr>
          <a:xfrm>
            <a:off x="7437602" y="-136241"/>
            <a:ext cx="4345881" cy="2442870"/>
          </a:xfrm>
          <a:prstGeom prst="rect">
            <a:avLst/>
          </a:prstGeom>
        </p:spPr>
      </p:pic>
      <p:pic>
        <p:nvPicPr>
          <p:cNvPr id="12" name="Рисунок 11"/>
          <p:cNvPicPr>
            <a:picLocks noChangeAspect="1"/>
          </p:cNvPicPr>
          <p:nvPr/>
        </p:nvPicPr>
        <p:blipFill>
          <a:blip r:embed="rId5"/>
          <a:stretch>
            <a:fillRect/>
          </a:stretch>
        </p:blipFill>
        <p:spPr>
          <a:xfrm>
            <a:off x="1941352" y="4158758"/>
            <a:ext cx="5031522" cy="2576353"/>
          </a:xfrm>
          <a:prstGeom prst="rect">
            <a:avLst/>
          </a:prstGeom>
        </p:spPr>
      </p:pic>
      <p:pic>
        <p:nvPicPr>
          <p:cNvPr id="14" name="Рисунок 13"/>
          <p:cNvPicPr>
            <a:picLocks noChangeAspect="1"/>
          </p:cNvPicPr>
          <p:nvPr/>
        </p:nvPicPr>
        <p:blipFill>
          <a:blip r:embed="rId6"/>
          <a:stretch>
            <a:fillRect/>
          </a:stretch>
        </p:blipFill>
        <p:spPr>
          <a:xfrm>
            <a:off x="7932894" y="4272269"/>
            <a:ext cx="3355296" cy="2349329"/>
          </a:xfrm>
          <a:prstGeom prst="rect">
            <a:avLst/>
          </a:prstGeom>
        </p:spPr>
      </p:pic>
    </p:spTree>
    <p:extLst>
      <p:ext uri="{BB962C8B-B14F-4D97-AF65-F5344CB8AC3E}">
        <p14:creationId xmlns:p14="http://schemas.microsoft.com/office/powerpoint/2010/main" val="64658703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D1E4D638-37E3-4C56-8049-49357713B66A}"/>
              </a:ext>
            </a:extLst>
          </p:cNvPr>
          <p:cNvGrpSpPr/>
          <p:nvPr/>
        </p:nvGrpSpPr>
        <p:grpSpPr>
          <a:xfrm>
            <a:off x="899983" y="798218"/>
            <a:ext cx="7900982" cy="5611744"/>
            <a:chOff x="2495553" y="908052"/>
            <a:chExt cx="7900982" cy="5611744"/>
          </a:xfrm>
        </p:grpSpPr>
        <p:pic>
          <p:nvPicPr>
            <p:cNvPr id="23554" name="Рисунок 3"/>
            <p:cNvPicPr>
              <a:picLocks noChangeAspect="1"/>
            </p:cNvPicPr>
            <p:nvPr/>
          </p:nvPicPr>
          <p:blipFill>
            <a:blip r:embed="rId2"/>
            <a:srcRect/>
            <a:stretch>
              <a:fillRect/>
            </a:stretch>
          </p:blipFill>
          <p:spPr bwMode="auto">
            <a:xfrm>
              <a:off x="6167445" y="1125541"/>
              <a:ext cx="1800225" cy="3049587"/>
            </a:xfrm>
            <a:prstGeom prst="rect">
              <a:avLst/>
            </a:prstGeom>
            <a:noFill/>
            <a:ln w="9525">
              <a:noFill/>
              <a:miter lim="800000"/>
              <a:headEnd/>
              <a:tailEnd/>
            </a:ln>
          </p:spPr>
        </p:pic>
        <p:pic>
          <p:nvPicPr>
            <p:cNvPr id="23555" name="Рисунок 4"/>
            <p:cNvPicPr>
              <a:picLocks noChangeAspect="1"/>
            </p:cNvPicPr>
            <p:nvPr/>
          </p:nvPicPr>
          <p:blipFill>
            <a:blip r:embed="rId3"/>
            <a:srcRect/>
            <a:stretch>
              <a:fillRect/>
            </a:stretch>
          </p:blipFill>
          <p:spPr bwMode="auto">
            <a:xfrm>
              <a:off x="5283200" y="3573463"/>
              <a:ext cx="2325688" cy="1816100"/>
            </a:xfrm>
            <a:prstGeom prst="rect">
              <a:avLst/>
            </a:prstGeom>
            <a:noFill/>
            <a:ln w="9525">
              <a:noFill/>
              <a:miter lim="800000"/>
              <a:headEnd/>
              <a:tailEnd/>
            </a:ln>
          </p:spPr>
        </p:pic>
        <p:pic>
          <p:nvPicPr>
            <p:cNvPr id="6" name="Рисунок 5"/>
            <p:cNvPicPr>
              <a:picLocks noChangeAspect="1"/>
            </p:cNvPicPr>
            <p:nvPr/>
          </p:nvPicPr>
          <p:blipFill rotWithShape="1">
            <a:blip r:embed="rId4"/>
            <a:srcRect l="7404" t="4474" r="10684" b="11228"/>
            <a:stretch/>
          </p:blipFill>
          <p:spPr>
            <a:xfrm>
              <a:off x="8080777" y="935294"/>
              <a:ext cx="2246051" cy="3461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558" name="Рисунок 7"/>
            <p:cNvPicPr>
              <a:picLocks noChangeAspect="1"/>
            </p:cNvPicPr>
            <p:nvPr/>
          </p:nvPicPr>
          <p:blipFill>
            <a:blip r:embed="rId5"/>
            <a:srcRect/>
            <a:stretch>
              <a:fillRect/>
            </a:stretch>
          </p:blipFill>
          <p:spPr bwMode="auto">
            <a:xfrm>
              <a:off x="2640020" y="908052"/>
              <a:ext cx="3214687" cy="2543175"/>
            </a:xfrm>
            <a:prstGeom prst="rect">
              <a:avLst/>
            </a:prstGeom>
            <a:noFill/>
            <a:ln w="9525">
              <a:noFill/>
              <a:miter lim="800000"/>
              <a:headEnd/>
              <a:tailEnd/>
            </a:ln>
          </p:spPr>
        </p:pic>
        <p:sp>
          <p:nvSpPr>
            <p:cNvPr id="23559" name="TextBox 8"/>
            <p:cNvSpPr txBox="1">
              <a:spLocks noChangeArrowheads="1"/>
            </p:cNvSpPr>
            <p:nvPr/>
          </p:nvSpPr>
          <p:spPr bwMode="auto">
            <a:xfrm>
              <a:off x="2495553" y="3500441"/>
              <a:ext cx="2803525" cy="2585323"/>
            </a:xfrm>
            <a:prstGeom prst="rect">
              <a:avLst/>
            </a:prstGeom>
            <a:noFill/>
            <a:ln w="9525">
              <a:noFill/>
              <a:miter lim="800000"/>
              <a:headEnd/>
              <a:tailEnd/>
            </a:ln>
          </p:spPr>
          <p:txBody>
            <a:bodyPr>
              <a:spAutoFit/>
            </a:bodyPr>
            <a:lstStyle/>
            <a:p>
              <a:pPr algn="ctr"/>
              <a:r>
                <a:rPr lang="en-US" dirty="0">
                  <a:solidFill>
                    <a:srgbClr val="FF0000"/>
                  </a:solidFill>
                  <a:latin typeface="Gill Sans MT" pitchFamily="34" charset="0"/>
                  <a:ea typeface="DejaVu Sans"/>
                  <a:cs typeface="DejaVu Sans"/>
                </a:rPr>
                <a:t>100% liquid cooling </a:t>
              </a:r>
              <a:r>
                <a:rPr lang="en-US" dirty="0">
                  <a:latin typeface="Gill Sans MT" pitchFamily="34" charset="0"/>
                  <a:ea typeface="DejaVu Sans"/>
                  <a:cs typeface="DejaVu Sans"/>
                </a:rPr>
                <a:t>in ’hot water’ mode engineering infrastructure for ultra high dense scalable and energy efficient cluster solution. </a:t>
              </a:r>
              <a:r>
                <a:rPr lang="en-US">
                  <a:latin typeface="Gill Sans MT" pitchFamily="34" charset="0"/>
                  <a:ea typeface="DejaVu Sans"/>
                  <a:cs typeface="DejaVu Sans"/>
                </a:rPr>
                <a:t>Equipment racks, additional redundancy, </a:t>
              </a:r>
              <a:r>
                <a:rPr lang="en-US" dirty="0">
                  <a:latin typeface="Gill Sans MT" pitchFamily="34" charset="0"/>
                  <a:ea typeface="DejaVu Sans"/>
                  <a:cs typeface="DejaVu Sans"/>
                </a:rPr>
                <a:t>automated monitoring and control system</a:t>
              </a:r>
              <a:endParaRPr lang="ru-RU" dirty="0">
                <a:latin typeface="Gill Sans MT" pitchFamily="34" charset="0"/>
                <a:ea typeface="DejaVu Sans"/>
                <a:cs typeface="DejaVu Sans"/>
              </a:endParaRPr>
            </a:p>
          </p:txBody>
        </p:sp>
        <p:sp>
          <p:nvSpPr>
            <p:cNvPr id="23560" name="TextBox 9"/>
            <p:cNvSpPr txBox="1">
              <a:spLocks noChangeArrowheads="1"/>
            </p:cNvSpPr>
            <p:nvPr/>
          </p:nvSpPr>
          <p:spPr bwMode="auto">
            <a:xfrm>
              <a:off x="5159378" y="5373697"/>
              <a:ext cx="2803525" cy="646331"/>
            </a:xfrm>
            <a:prstGeom prst="rect">
              <a:avLst/>
            </a:prstGeom>
            <a:noFill/>
            <a:ln w="9525">
              <a:noFill/>
              <a:miter lim="800000"/>
              <a:headEnd/>
              <a:tailEnd/>
            </a:ln>
          </p:spPr>
          <p:txBody>
            <a:bodyPr>
              <a:spAutoFit/>
            </a:bodyPr>
            <a:lstStyle/>
            <a:p>
              <a:pPr algn="ctr"/>
              <a:r>
                <a:rPr lang="en-GB" dirty="0">
                  <a:latin typeface="Gill Sans MT" pitchFamily="34" charset="0"/>
                  <a:ea typeface="DejaVu Sans"/>
                  <a:cs typeface="DejaVu Sans"/>
                </a:rPr>
                <a:t>GPU-component based </a:t>
              </a:r>
            </a:p>
            <a:p>
              <a:pPr algn="ctr"/>
              <a:r>
                <a:rPr lang="en-GB" dirty="0">
                  <a:latin typeface="Gill Sans MT" pitchFamily="34" charset="0"/>
                  <a:ea typeface="DejaVu Sans"/>
                  <a:cs typeface="DejaVu Sans"/>
                </a:rPr>
                <a:t>on NVIDIA DGX-1 Volta.</a:t>
              </a:r>
              <a:endParaRPr lang="ru-RU" dirty="0">
                <a:ea typeface="DejaVu Sans"/>
                <a:cs typeface="DejaVu Sans"/>
              </a:endParaRPr>
            </a:p>
          </p:txBody>
        </p:sp>
        <p:sp>
          <p:nvSpPr>
            <p:cNvPr id="23561" name="TextBox 10"/>
            <p:cNvSpPr txBox="1">
              <a:spLocks noChangeArrowheads="1"/>
            </p:cNvSpPr>
            <p:nvPr/>
          </p:nvSpPr>
          <p:spPr bwMode="auto">
            <a:xfrm>
              <a:off x="7593010" y="5042468"/>
              <a:ext cx="2803525" cy="1477328"/>
            </a:xfrm>
            <a:prstGeom prst="rect">
              <a:avLst/>
            </a:prstGeom>
            <a:noFill/>
            <a:ln w="9525">
              <a:noFill/>
              <a:miter lim="800000"/>
              <a:headEnd/>
              <a:tailEnd/>
            </a:ln>
          </p:spPr>
          <p:txBody>
            <a:bodyPr>
              <a:spAutoFit/>
            </a:bodyPr>
            <a:lstStyle/>
            <a:p>
              <a:pPr algn="ctr"/>
              <a:r>
                <a:rPr lang="en-GB" dirty="0">
                  <a:latin typeface="Gill Sans MT" pitchFamily="34" charset="0"/>
                  <a:ea typeface="DejaVu Sans"/>
                  <a:cs typeface="DejaVu Sans"/>
                </a:rPr>
                <a:t>CPU-component based on the newest Intel architectures (Intel Xeon Phi and Intel Skylake processors)</a:t>
              </a:r>
              <a:endParaRPr lang="ru-RU" b="1" dirty="0">
                <a:latin typeface="Gill Sans MT" pitchFamily="34" charset="0"/>
                <a:ea typeface="DejaVu Sans"/>
                <a:cs typeface="DejaVu Sans"/>
              </a:endParaRPr>
            </a:p>
          </p:txBody>
        </p:sp>
      </p:grpSp>
      <p:pic>
        <p:nvPicPr>
          <p:cNvPr id="23557" name="Рисунок 6"/>
          <p:cNvPicPr>
            <a:picLocks noChangeAspect="1"/>
          </p:cNvPicPr>
          <p:nvPr/>
        </p:nvPicPr>
        <p:blipFill>
          <a:blip r:embed="rId6"/>
          <a:srcRect/>
          <a:stretch>
            <a:fillRect/>
          </a:stretch>
        </p:blipFill>
        <p:spPr bwMode="auto">
          <a:xfrm>
            <a:off x="6027703" y="3701211"/>
            <a:ext cx="3481388" cy="1970087"/>
          </a:xfrm>
          <a:prstGeom prst="rect">
            <a:avLst/>
          </a:prstGeom>
          <a:noFill/>
          <a:ln w="9525">
            <a:noFill/>
            <a:miter lim="800000"/>
            <a:headEnd/>
            <a:tailEnd/>
          </a:ln>
        </p:spPr>
      </p:pic>
      <p:sp>
        <p:nvSpPr>
          <p:cNvPr id="3" name="Заголовок 2">
            <a:extLst>
              <a:ext uri="{FF2B5EF4-FFF2-40B4-BE49-F238E27FC236}">
                <a16:creationId xmlns:a16="http://schemas.microsoft.com/office/drawing/2014/main" id="{DFECE79D-BC47-46C7-A58D-0213CDB1F1E4}"/>
              </a:ext>
            </a:extLst>
          </p:cNvPr>
          <p:cNvSpPr>
            <a:spLocks noGrp="1"/>
          </p:cNvSpPr>
          <p:nvPr>
            <p:ph type="title"/>
          </p:nvPr>
        </p:nvSpPr>
        <p:spPr>
          <a:xfrm>
            <a:off x="2013678" y="145866"/>
            <a:ext cx="10178322" cy="634972"/>
          </a:xfrm>
        </p:spPr>
        <p:txBody>
          <a:bodyPr>
            <a:noAutofit/>
          </a:bodyPr>
          <a:lstStyle/>
          <a:p>
            <a:pP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n-US" sz="3600" cap="all" spc="199" dirty="0">
                <a:solidFill>
                  <a:srgbClr val="2A1A00"/>
                </a:solidFill>
                <a:latin typeface="Impact"/>
                <a:ea typeface="+mn-ea"/>
                <a:cs typeface="+mn-cs"/>
              </a:rPr>
              <a:t>Supercomputer “GOVORUN” </a:t>
            </a:r>
            <a:endParaRPr lang="ru-RU" sz="3600" cap="all" spc="199" dirty="0">
              <a:solidFill>
                <a:srgbClr val="2A1A00"/>
              </a:solidFill>
              <a:latin typeface="Impact"/>
              <a:ea typeface="+mn-ea"/>
              <a:cs typeface="+mn-cs"/>
            </a:endParaRPr>
          </a:p>
        </p:txBody>
      </p:sp>
      <p:pic>
        <p:nvPicPr>
          <p:cNvPr id="13" name="Picture 3">
            <a:extLst>
              <a:ext uri="{FF2B5EF4-FFF2-40B4-BE49-F238E27FC236}">
                <a16:creationId xmlns:a16="http://schemas.microsoft.com/office/drawing/2014/main" id="{5408B135-624C-4BDA-827E-AB3F0AEED4F2}"/>
              </a:ext>
            </a:extLst>
          </p:cNvPr>
          <p:cNvPicPr>
            <a:picLocks noChangeAspect="1" noChangeArrowheads="1"/>
          </p:cNvPicPr>
          <p:nvPr/>
        </p:nvPicPr>
        <p:blipFill>
          <a:blip r:embed="rId7"/>
          <a:srcRect/>
          <a:stretch>
            <a:fillRect/>
          </a:stretch>
        </p:blipFill>
        <p:spPr bwMode="auto">
          <a:xfrm>
            <a:off x="10553496" y="183536"/>
            <a:ext cx="1165225" cy="792163"/>
          </a:xfrm>
          <a:prstGeom prst="rect">
            <a:avLst/>
          </a:prstGeom>
          <a:noFill/>
          <a:ln w="9525">
            <a:noFill/>
            <a:miter lim="800000"/>
            <a:headEnd/>
            <a:tailEnd/>
          </a:ln>
        </p:spPr>
      </p:pic>
      <p:pic>
        <p:nvPicPr>
          <p:cNvPr id="14" name="Picture 5">
            <a:extLst>
              <a:ext uri="{FF2B5EF4-FFF2-40B4-BE49-F238E27FC236}">
                <a16:creationId xmlns:a16="http://schemas.microsoft.com/office/drawing/2014/main" id="{5027836A-0DC3-4A83-B2FE-ED2078EE66D0}"/>
              </a:ext>
            </a:extLst>
          </p:cNvPr>
          <p:cNvPicPr>
            <a:picLocks noChangeAspect="1" noChangeArrowheads="1"/>
          </p:cNvPicPr>
          <p:nvPr/>
        </p:nvPicPr>
        <p:blipFill>
          <a:blip r:embed="rId8"/>
          <a:srcRect/>
          <a:stretch>
            <a:fillRect/>
          </a:stretch>
        </p:blipFill>
        <p:spPr bwMode="auto">
          <a:xfrm>
            <a:off x="8038011" y="175795"/>
            <a:ext cx="1328737" cy="695325"/>
          </a:xfrm>
          <a:prstGeom prst="rect">
            <a:avLst/>
          </a:prstGeom>
          <a:noFill/>
          <a:ln w="9525">
            <a:noFill/>
            <a:miter lim="800000"/>
            <a:headEnd/>
            <a:tailEnd/>
          </a:ln>
        </p:spPr>
      </p:pic>
      <p:pic>
        <p:nvPicPr>
          <p:cNvPr id="15" name="Picture 7" descr="G:\MONGOLIA\LIT_logo_rus_v2.png">
            <a:extLst>
              <a:ext uri="{FF2B5EF4-FFF2-40B4-BE49-F238E27FC236}">
                <a16:creationId xmlns:a16="http://schemas.microsoft.com/office/drawing/2014/main" id="{0D857C98-60D2-48B2-9460-B9833D7B23B4}"/>
              </a:ext>
            </a:extLst>
          </p:cNvPr>
          <p:cNvPicPr>
            <a:picLocks noChangeAspect="1" noChangeArrowheads="1"/>
          </p:cNvPicPr>
          <p:nvPr/>
        </p:nvPicPr>
        <p:blipFill>
          <a:blip r:embed="rId9"/>
          <a:srcRect/>
          <a:stretch>
            <a:fillRect/>
          </a:stretch>
        </p:blipFill>
        <p:spPr bwMode="auto">
          <a:xfrm>
            <a:off x="9366748" y="115040"/>
            <a:ext cx="1295400" cy="890588"/>
          </a:xfrm>
          <a:prstGeom prst="rect">
            <a:avLst/>
          </a:prstGeom>
          <a:noFill/>
          <a:ln w="9525">
            <a:noFill/>
            <a:miter lim="800000"/>
            <a:headEnd/>
            <a:tailEnd/>
          </a:ln>
        </p:spPr>
      </p:pic>
      <p:sp>
        <p:nvSpPr>
          <p:cNvPr id="4" name="Прямоугольник 3">
            <a:extLst>
              <a:ext uri="{FF2B5EF4-FFF2-40B4-BE49-F238E27FC236}">
                <a16:creationId xmlns:a16="http://schemas.microsoft.com/office/drawing/2014/main" id="{C210D0B2-A814-4B1A-B831-E4BAE278C1D1}"/>
              </a:ext>
            </a:extLst>
          </p:cNvPr>
          <p:cNvSpPr/>
          <p:nvPr/>
        </p:nvSpPr>
        <p:spPr>
          <a:xfrm>
            <a:off x="8825783" y="926947"/>
            <a:ext cx="3000834" cy="1754326"/>
          </a:xfrm>
          <a:prstGeom prst="rect">
            <a:avLst/>
          </a:prstGeom>
        </p:spPr>
        <p:txBody>
          <a:bodyPr wrap="square">
            <a:spAutoFit/>
          </a:bodyPr>
          <a:lstStyle/>
          <a:p>
            <a:r>
              <a:rPr lang="en-US" dirty="0" smtClean="0">
                <a:latin typeface="Gill Sans MT" pitchFamily="34" charset="0"/>
              </a:rPr>
              <a:t>It</a:t>
            </a:r>
            <a:r>
              <a:rPr lang="en-US" altLang="ja-JP" dirty="0" smtClean="0">
                <a:latin typeface="Gill Sans MT" pitchFamily="34" charset="0"/>
                <a:ea typeface="ＭＳ Ｐゴシック" charset="-128"/>
              </a:rPr>
              <a:t> </a:t>
            </a:r>
            <a:r>
              <a:rPr lang="en-US" altLang="ja-JP" dirty="0">
                <a:latin typeface="Gill Sans MT" pitchFamily="34" charset="0"/>
                <a:ea typeface="ＭＳ Ｐゴシック" charset="-128"/>
              </a:rPr>
              <a:t>named after Nikolai </a:t>
            </a:r>
            <a:r>
              <a:rPr lang="en-US" altLang="ja-JP" dirty="0" err="1">
                <a:latin typeface="Gill Sans MT" pitchFamily="34" charset="0"/>
                <a:ea typeface="ＭＳ Ｐゴシック" charset="-128"/>
              </a:rPr>
              <a:t>Nikolaevich</a:t>
            </a:r>
            <a:r>
              <a:rPr lang="en-US" altLang="ja-JP" dirty="0">
                <a:latin typeface="Gill Sans MT" pitchFamily="34" charset="0"/>
                <a:ea typeface="ＭＳ Ｐゴシック" charset="-128"/>
              </a:rPr>
              <a:t> </a:t>
            </a:r>
            <a:r>
              <a:rPr lang="en-US" altLang="ja-JP" dirty="0" err="1">
                <a:latin typeface="Gill Sans MT" pitchFamily="34" charset="0"/>
                <a:ea typeface="ＭＳ Ｐゴシック" charset="-128"/>
              </a:rPr>
              <a:t>Govorun</a:t>
            </a:r>
            <a:r>
              <a:rPr lang="en-US" altLang="ja-JP" dirty="0">
                <a:latin typeface="Gill Sans MT" pitchFamily="34" charset="0"/>
                <a:ea typeface="ＭＳ Ｐゴシック" charset="-128"/>
              </a:rPr>
              <a:t>, with whom the development of information technologies </a:t>
            </a:r>
          </a:p>
          <a:p>
            <a:r>
              <a:rPr lang="en-US" altLang="ja-JP" dirty="0">
                <a:latin typeface="Gill Sans MT" pitchFamily="34" charset="0"/>
                <a:ea typeface="ＭＳ Ｐゴシック" charset="-128"/>
              </a:rPr>
              <a:t>at JINR has been connected since 1966</a:t>
            </a:r>
            <a:r>
              <a:rPr lang="ru-RU" altLang="ja-JP" dirty="0">
                <a:latin typeface="Gill Sans MT" pitchFamily="34" charset="0"/>
                <a:cs typeface="HGｺﾞｼｯｸE"/>
              </a:rPr>
              <a:t> </a:t>
            </a:r>
            <a:endParaRPr lang="en-US" dirty="0">
              <a:latin typeface="Gill Sans MT" pitchFamily="34" charset="0"/>
            </a:endParaRPr>
          </a:p>
        </p:txBody>
      </p:sp>
      <p:sp>
        <p:nvSpPr>
          <p:cNvPr id="7" name="Прямоугольник 6">
            <a:extLst>
              <a:ext uri="{FF2B5EF4-FFF2-40B4-BE49-F238E27FC236}">
                <a16:creationId xmlns:a16="http://schemas.microsoft.com/office/drawing/2014/main" id="{45A089DC-1A72-4134-8471-9A478F28A5EB}"/>
              </a:ext>
            </a:extLst>
          </p:cNvPr>
          <p:cNvSpPr/>
          <p:nvPr/>
        </p:nvSpPr>
        <p:spPr>
          <a:xfrm>
            <a:off x="8649118" y="2626508"/>
            <a:ext cx="3269397" cy="3693319"/>
          </a:xfrm>
          <a:prstGeom prst="rect">
            <a:avLst/>
          </a:prstGeom>
        </p:spPr>
        <p:txBody>
          <a:bodyPr wrap="square">
            <a:spAutoFit/>
          </a:bodyPr>
          <a:lstStyle/>
          <a:p>
            <a:pPr marL="285750" indent="-285750">
              <a:buClr>
                <a:srgbClr val="FF0000"/>
              </a:buClr>
              <a:buSzPct val="127000"/>
              <a:buFont typeface="Wingdings" panose="05000000000000000000" pitchFamily="2" charset="2"/>
              <a:buChar char="v"/>
            </a:pPr>
            <a:r>
              <a:rPr lang="en-US" dirty="0"/>
              <a:t>Unique heterogeneous and hyper-converged system</a:t>
            </a:r>
          </a:p>
          <a:p>
            <a:pPr marL="285750" indent="-285750">
              <a:buClr>
                <a:srgbClr val="FF0000"/>
              </a:buClr>
              <a:buSzPct val="127000"/>
              <a:buFont typeface="Wingdings" panose="05000000000000000000" pitchFamily="2" charset="2"/>
              <a:buChar char="v"/>
            </a:pPr>
            <a:r>
              <a:rPr lang="en-US" dirty="0"/>
              <a:t>Multipurpose high-performance system with direct hot liquid cooling of all system components</a:t>
            </a:r>
          </a:p>
          <a:p>
            <a:pPr marL="285750" indent="-285750">
              <a:buClr>
                <a:srgbClr val="FF0000"/>
              </a:buClr>
              <a:buSzPct val="127000"/>
              <a:buFont typeface="Wingdings" panose="05000000000000000000" pitchFamily="2" charset="2"/>
              <a:buChar char="v"/>
            </a:pPr>
            <a:r>
              <a:rPr lang="en-US" dirty="0"/>
              <a:t>The most energy-efficient system in Russia (</a:t>
            </a:r>
            <a:r>
              <a:rPr lang="en-US" dirty="0">
                <a:solidFill>
                  <a:srgbClr val="FF0000"/>
                </a:solidFill>
              </a:rPr>
              <a:t>PUE = </a:t>
            </a:r>
            <a:r>
              <a:rPr lang="en-US" dirty="0" smtClean="0">
                <a:solidFill>
                  <a:srgbClr val="FF0000"/>
                </a:solidFill>
              </a:rPr>
              <a:t>1,06</a:t>
            </a:r>
            <a:r>
              <a:rPr lang="en-US" dirty="0" smtClean="0"/>
              <a:t>)</a:t>
            </a:r>
            <a:endParaRPr lang="en-US" dirty="0"/>
          </a:p>
          <a:p>
            <a:pPr marL="285750" indent="-285750">
              <a:buClr>
                <a:srgbClr val="FF0000"/>
              </a:buClr>
              <a:buSzPct val="127000"/>
              <a:buFont typeface="Wingdings" panose="05000000000000000000" pitchFamily="2" charset="2"/>
              <a:buChar char="v"/>
            </a:pPr>
            <a:r>
              <a:rPr lang="en-US" dirty="0"/>
              <a:t>First 100% hot liquid cooling of Intel® Omni-Path interconnect</a:t>
            </a:r>
          </a:p>
          <a:p>
            <a:pPr marL="285750" indent="-285750">
              <a:buClr>
                <a:srgbClr val="FF0000"/>
              </a:buClr>
              <a:buSzPct val="127000"/>
              <a:buFont typeface="Wingdings" panose="05000000000000000000" pitchFamily="2" charset="2"/>
              <a:buChar char="v"/>
            </a:pPr>
            <a:r>
              <a:rPr lang="en-US" dirty="0"/>
              <a:t>Record power density – up to </a:t>
            </a:r>
            <a:r>
              <a:rPr lang="en-US" dirty="0">
                <a:solidFill>
                  <a:srgbClr val="FF0000"/>
                </a:solidFill>
              </a:rPr>
              <a:t>100 kW per 42U cabinet </a:t>
            </a: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8" name="Номер слайда 7"/>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13</a:t>
            </a:fld>
            <a:endParaRPr lang="ru-RU">
              <a:solidFill>
                <a:prstClr val="white">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766302" y="92731"/>
            <a:ext cx="7109831" cy="523220"/>
          </a:xfrm>
          <a:prstGeom prst="rect">
            <a:avLst/>
          </a:prstGeom>
          <a:noFill/>
        </p:spPr>
        <p:txBody>
          <a:bodyPr wrap="none" rtlCol="0">
            <a:spAutoFit/>
          </a:bodyPr>
          <a:lstStyle/>
          <a:p>
            <a:pPr>
              <a:spcBef>
                <a:spcPct val="0"/>
              </a:spcBef>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n-US" sz="2800" cap="all" spc="199" dirty="0">
                <a:solidFill>
                  <a:srgbClr val="2A1A00"/>
                </a:solidFill>
                <a:effectLst>
                  <a:outerShdw blurRad="50000" dist="30000" dir="5400000" algn="tl" rotWithShape="0">
                    <a:srgbClr val="000000">
                      <a:alpha val="30000"/>
                    </a:srgbClr>
                  </a:outerShdw>
                </a:effectLst>
                <a:latin typeface="Impact"/>
              </a:rPr>
              <a:t>Supercomputer GOVORUN for the NICA </a:t>
            </a:r>
            <a:endParaRPr lang="ru-RU" sz="2800" cap="all" spc="199" dirty="0">
              <a:solidFill>
                <a:srgbClr val="2A1A00"/>
              </a:solidFill>
              <a:effectLst>
                <a:outerShdw blurRad="50000" dist="30000" dir="5400000" algn="tl" rotWithShape="0">
                  <a:srgbClr val="000000">
                    <a:alpha val="30000"/>
                  </a:srgbClr>
                </a:outerShdw>
              </a:effectLst>
              <a:latin typeface="Impac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659" y="4122072"/>
            <a:ext cx="5032236" cy="273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456040" y="692696"/>
            <a:ext cx="5109240" cy="5909310"/>
          </a:xfrm>
          <a:prstGeom prst="rect">
            <a:avLst/>
          </a:prstGeom>
        </p:spPr>
        <p:txBody>
          <a:bodyPr wrap="square">
            <a:spAutoFit/>
          </a:bodyPr>
          <a:lstStyle/>
          <a:p>
            <a:pPr algn="just"/>
            <a:r>
              <a:rPr lang="en-US" dirty="0">
                <a:latin typeface="Book Antiqua" panose="02040602050305030304" pitchFamily="18" charset="0"/>
              </a:rPr>
              <a:t>At present, the GOVORUN supercomputer is used for both theoretical studies and event simulation for the MPD experiment of the NICA megaproject. To generate simulated data of the MPD experiment, the </a:t>
            </a:r>
            <a:r>
              <a:rPr lang="en-US" dirty="0" smtClean="0">
                <a:latin typeface="Book Antiqua" panose="02040602050305030304" pitchFamily="18" charset="0"/>
              </a:rPr>
              <a:t>CPU computing </a:t>
            </a:r>
            <a:r>
              <a:rPr lang="en-US" dirty="0">
                <a:latin typeface="Book Antiqua" panose="02040602050305030304" pitchFamily="18" charset="0"/>
              </a:rPr>
              <a:t>components of the GOROVUN supercomputer, i.e. </a:t>
            </a:r>
            <a:r>
              <a:rPr lang="en-US" dirty="0" err="1">
                <a:latin typeface="Book Antiqua" panose="02040602050305030304" pitchFamily="18" charset="0"/>
              </a:rPr>
              <a:t>Skylake</a:t>
            </a:r>
            <a:r>
              <a:rPr lang="en-US" dirty="0">
                <a:latin typeface="Book Antiqua" panose="02040602050305030304" pitchFamily="18" charset="0"/>
              </a:rPr>
              <a:t> (</a:t>
            </a:r>
            <a:r>
              <a:rPr lang="en-US" dirty="0">
                <a:solidFill>
                  <a:srgbClr val="C00000"/>
                </a:solidFill>
                <a:latin typeface="Book Antiqua" panose="02040602050305030304" pitchFamily="18" charset="0"/>
              </a:rPr>
              <a:t>2880</a:t>
            </a:r>
            <a:r>
              <a:rPr lang="en-US" dirty="0">
                <a:latin typeface="Book Antiqua" panose="02040602050305030304" pitchFamily="18" charset="0"/>
              </a:rPr>
              <a:t> </a:t>
            </a:r>
            <a:r>
              <a:rPr lang="en-US" dirty="0" smtClean="0">
                <a:latin typeface="Book Antiqua" panose="02040602050305030304" pitchFamily="18" charset="0"/>
              </a:rPr>
              <a:t>cores</a:t>
            </a:r>
            <a:r>
              <a:rPr lang="en-US" dirty="0">
                <a:latin typeface="Book Antiqua" panose="02040602050305030304" pitchFamily="18" charset="0"/>
              </a:rPr>
              <a:t>) and KNL (</a:t>
            </a:r>
            <a:r>
              <a:rPr lang="en-US" dirty="0">
                <a:solidFill>
                  <a:srgbClr val="C00000"/>
                </a:solidFill>
                <a:latin typeface="Book Antiqua" panose="02040602050305030304" pitchFamily="18" charset="0"/>
              </a:rPr>
              <a:t>6048</a:t>
            </a:r>
            <a:r>
              <a:rPr lang="en-US" dirty="0">
                <a:latin typeface="Book Antiqua" panose="02040602050305030304" pitchFamily="18" charset="0"/>
              </a:rPr>
              <a:t> </a:t>
            </a:r>
            <a:r>
              <a:rPr lang="en-US" dirty="0" smtClean="0">
                <a:latin typeface="Book Antiqua" panose="02040602050305030304" pitchFamily="18" charset="0"/>
              </a:rPr>
              <a:t>cores</a:t>
            </a:r>
            <a:r>
              <a:rPr lang="en-US" dirty="0">
                <a:latin typeface="Book Antiqua" panose="02040602050305030304" pitchFamily="18" charset="0"/>
              </a:rPr>
              <a:t>), are used; data are stored on the ultrafast data storage system (</a:t>
            </a:r>
            <a:r>
              <a:rPr lang="en-US" dirty="0">
                <a:solidFill>
                  <a:srgbClr val="C00000"/>
                </a:solidFill>
                <a:latin typeface="Book Antiqua" panose="02040602050305030304" pitchFamily="18" charset="0"/>
              </a:rPr>
              <a:t>UDSS</a:t>
            </a:r>
            <a:r>
              <a:rPr lang="en-US" dirty="0">
                <a:latin typeface="Book Antiqua" panose="02040602050305030304" pitchFamily="18" charset="0"/>
              </a:rPr>
              <a:t>) under the management of the </a:t>
            </a:r>
            <a:r>
              <a:rPr lang="en-US" i="1" dirty="0" err="1">
                <a:latin typeface="Book Antiqua" panose="02040602050305030304" pitchFamily="18" charset="0"/>
              </a:rPr>
              <a:t>Lustre</a:t>
            </a:r>
            <a:r>
              <a:rPr lang="en-US" i="1" dirty="0">
                <a:latin typeface="Book Antiqua" panose="02040602050305030304" pitchFamily="18" charset="0"/>
              </a:rPr>
              <a:t> file system</a:t>
            </a:r>
            <a:r>
              <a:rPr lang="en-US" dirty="0">
                <a:latin typeface="Book Antiqua" panose="02040602050305030304" pitchFamily="18" charset="0"/>
              </a:rPr>
              <a:t> with a subsequent transfer to cold storages controlled by the </a:t>
            </a:r>
            <a:r>
              <a:rPr lang="en-US" i="1" dirty="0">
                <a:latin typeface="Book Antiqua" panose="02040602050305030304" pitchFamily="18" charset="0"/>
              </a:rPr>
              <a:t>EOS </a:t>
            </a:r>
            <a:r>
              <a:rPr lang="en-US" dirty="0">
                <a:latin typeface="Book Antiqua" panose="02040602050305030304" pitchFamily="18" charset="0"/>
              </a:rPr>
              <a:t>and </a:t>
            </a:r>
            <a:r>
              <a:rPr lang="en-US" i="1" dirty="0">
                <a:latin typeface="Book Antiqua" panose="02040602050305030304" pitchFamily="18" charset="0"/>
              </a:rPr>
              <a:t>ZFS</a:t>
            </a:r>
            <a:r>
              <a:rPr lang="en-US" dirty="0">
                <a:latin typeface="Book Antiqua" panose="02040602050305030304" pitchFamily="18" charset="0"/>
              </a:rPr>
              <a:t> file systems. UDSS currently has five storage servers with </a:t>
            </a:r>
            <a:r>
              <a:rPr lang="en-US" dirty="0">
                <a:solidFill>
                  <a:srgbClr val="C00000"/>
                </a:solidFill>
                <a:latin typeface="Book Antiqua" panose="02040602050305030304" pitchFamily="18" charset="0"/>
              </a:rPr>
              <a:t>12</a:t>
            </a:r>
            <a:r>
              <a:rPr lang="en-US" dirty="0">
                <a:latin typeface="Book Antiqua" panose="02040602050305030304" pitchFamily="18" charset="0"/>
              </a:rPr>
              <a:t> SSD disks using the </a:t>
            </a:r>
            <a:r>
              <a:rPr lang="en-US" dirty="0" err="1">
                <a:latin typeface="Book Antiqua" panose="02040602050305030304" pitchFamily="18" charset="0"/>
              </a:rPr>
              <a:t>NVMe</a:t>
            </a:r>
            <a:r>
              <a:rPr lang="en-US" dirty="0">
                <a:latin typeface="Book Antiqua" panose="02040602050305030304" pitchFamily="18" charset="0"/>
              </a:rPr>
              <a:t> connection technology and a total capacity of </a:t>
            </a:r>
            <a:r>
              <a:rPr lang="en-US" dirty="0">
                <a:solidFill>
                  <a:srgbClr val="C00000"/>
                </a:solidFill>
                <a:latin typeface="Book Antiqua" panose="02040602050305030304" pitchFamily="18" charset="0"/>
              </a:rPr>
              <a:t>120</a:t>
            </a:r>
            <a:r>
              <a:rPr lang="en-US" dirty="0">
                <a:latin typeface="Book Antiqua" panose="02040602050305030304" pitchFamily="18" charset="0"/>
              </a:rPr>
              <a:t> TB, which ensures low time of access to data and a data acquisition/output rate of 30 TB per second. </a:t>
            </a:r>
          </a:p>
          <a:p>
            <a:pPr algn="just"/>
            <a:r>
              <a:rPr lang="en-US" dirty="0">
                <a:latin typeface="Book Antiqua" panose="02040602050305030304" pitchFamily="18" charset="0"/>
              </a:rPr>
              <a:t>The </a:t>
            </a:r>
            <a:r>
              <a:rPr lang="en-US" i="1" dirty="0">
                <a:latin typeface="Book Antiqua" panose="02040602050305030304" pitchFamily="18" charset="0"/>
              </a:rPr>
              <a:t>DIRAC</a:t>
            </a:r>
            <a:r>
              <a:rPr lang="en-US" dirty="0">
                <a:latin typeface="Book Antiqua" panose="02040602050305030304" pitchFamily="18" charset="0"/>
              </a:rPr>
              <a:t> software is used for managing jobs and the process of reading out/recording/processing data from various types of storages and file systems.</a:t>
            </a:r>
            <a:endParaRPr lang="ru-RU" dirty="0">
              <a:latin typeface="Book Antiqua" panose="02040602050305030304" pitchFamily="18" charset="0"/>
            </a:endParaRPr>
          </a:p>
        </p:txBody>
      </p:sp>
      <p:pic>
        <p:nvPicPr>
          <p:cNvPr id="3" name="Рисунок 2"/>
          <p:cNvPicPr>
            <a:picLocks noChangeAspect="1"/>
          </p:cNvPicPr>
          <p:nvPr/>
        </p:nvPicPr>
        <p:blipFill>
          <a:blip r:embed="rId4"/>
          <a:stretch>
            <a:fillRect/>
          </a:stretch>
        </p:blipFill>
        <p:spPr>
          <a:xfrm>
            <a:off x="891161" y="621428"/>
            <a:ext cx="5006734" cy="3408246"/>
          </a:xfrm>
          <a:prstGeom prst="rect">
            <a:avLst/>
          </a:prstGeom>
        </p:spPr>
      </p:pic>
    </p:spTree>
    <p:extLst>
      <p:ext uri="{BB962C8B-B14F-4D97-AF65-F5344CB8AC3E}">
        <p14:creationId xmlns:p14="http://schemas.microsoft.com/office/powerpoint/2010/main" val="70995976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991544" y="316221"/>
            <a:ext cx="12191999" cy="523220"/>
          </a:xfrm>
          <a:prstGeom prst="rect">
            <a:avLst/>
          </a:prstGeom>
          <a:noFill/>
        </p:spPr>
        <p:txBody>
          <a:bodyPr wrap="square" rtlCol="0">
            <a:spAutoFit/>
          </a:bodyPr>
          <a:lstStyle/>
          <a:p>
            <a:pPr>
              <a:spcBef>
                <a:spcPct val="0"/>
              </a:spcBef>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n-US" sz="2800" cap="all" spc="199" dirty="0">
                <a:solidFill>
                  <a:srgbClr val="2A1A00"/>
                </a:solidFill>
                <a:effectLst>
                  <a:outerShdw blurRad="50000" dist="30000" dir="5400000" algn="tl" rotWithShape="0">
                    <a:srgbClr val="000000">
                      <a:alpha val="30000"/>
                    </a:srgbClr>
                  </a:outerShdw>
                </a:effectLst>
                <a:latin typeface="Impact"/>
              </a:rPr>
              <a:t>Statistics of using </a:t>
            </a:r>
            <a:r>
              <a:rPr lang="en-US" sz="2800" cap="all" spc="199" dirty="0" smtClean="0">
                <a:solidFill>
                  <a:srgbClr val="2A1A00"/>
                </a:solidFill>
                <a:effectLst>
                  <a:outerShdw blurRad="50000" dist="30000" dir="5400000" algn="tl" rotWithShape="0">
                    <a:srgbClr val="000000">
                      <a:alpha val="30000"/>
                    </a:srgbClr>
                  </a:outerShdw>
                </a:effectLst>
                <a:latin typeface="Impact"/>
              </a:rPr>
              <a:t>the </a:t>
            </a:r>
            <a:r>
              <a:rPr lang="en-US" sz="2800" cap="all" spc="199" dirty="0">
                <a:solidFill>
                  <a:srgbClr val="2A1A00"/>
                </a:solidFill>
                <a:effectLst>
                  <a:outerShdw blurRad="50000" dist="30000" dir="5400000" algn="tl" rotWithShape="0">
                    <a:srgbClr val="000000">
                      <a:alpha val="30000"/>
                    </a:srgbClr>
                  </a:outerShdw>
                </a:effectLst>
                <a:latin typeface="Impact"/>
              </a:rPr>
              <a:t>supercomputer  for </a:t>
            </a:r>
            <a:r>
              <a:rPr lang="en-US" sz="2800" cap="all" spc="199" dirty="0" smtClean="0">
                <a:solidFill>
                  <a:srgbClr val="2A1A00"/>
                </a:solidFill>
                <a:effectLst>
                  <a:outerShdw blurRad="50000" dist="30000" dir="5400000" algn="tl" rotWithShape="0">
                    <a:srgbClr val="000000">
                      <a:alpha val="30000"/>
                    </a:srgbClr>
                  </a:outerShdw>
                </a:effectLst>
                <a:latin typeface="Impact"/>
              </a:rPr>
              <a:t>the NICA</a:t>
            </a:r>
            <a:endParaRPr lang="ru-RU" sz="2800" cap="all" spc="199" dirty="0">
              <a:solidFill>
                <a:srgbClr val="2A1A00"/>
              </a:solidFill>
              <a:effectLst>
                <a:outerShdw blurRad="50000" dist="30000" dir="5400000" algn="tl" rotWithShape="0">
                  <a:srgbClr val="000000">
                    <a:alpha val="30000"/>
                  </a:srgbClr>
                </a:outerShdw>
              </a:effectLst>
              <a:latin typeface="Impact"/>
            </a:endParaRPr>
          </a:p>
        </p:txBody>
      </p:sp>
      <p:grpSp>
        <p:nvGrpSpPr>
          <p:cNvPr id="5" name="Группа 4"/>
          <p:cNvGrpSpPr/>
          <p:nvPr/>
        </p:nvGrpSpPr>
        <p:grpSpPr>
          <a:xfrm>
            <a:off x="1587078" y="1065672"/>
            <a:ext cx="5640057" cy="5159996"/>
            <a:chOff x="992867" y="1066800"/>
            <a:chExt cx="5640057" cy="5159996"/>
          </a:xfrm>
        </p:grpSpPr>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867" y="1066800"/>
              <a:ext cx="5263174" cy="272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Группа 3"/>
            <p:cNvGrpSpPr/>
            <p:nvPr/>
          </p:nvGrpSpPr>
          <p:grpSpPr>
            <a:xfrm>
              <a:off x="992867" y="3984614"/>
              <a:ext cx="5640057" cy="2242182"/>
              <a:chOff x="1753138" y="3984614"/>
              <a:chExt cx="5312602" cy="2072070"/>
            </a:xfrm>
          </p:grpSpPr>
          <p:pic>
            <p:nvPicPr>
              <p:cNvPr id="20" name="Picture 164">
                <a:extLst>
                  <a:ext uri="{FF2B5EF4-FFF2-40B4-BE49-F238E27FC236}">
                    <a16:creationId xmlns:a16="http://schemas.microsoft.com/office/drawing/2014/main" id="{E181BBF9-6E57-4502-ABB8-3C010F5C3C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3138" y="3984614"/>
                <a:ext cx="2797548" cy="2008047"/>
              </a:xfrm>
              <a:prstGeom prst="rect">
                <a:avLst/>
              </a:prstGeom>
              <a:ln>
                <a:noFill/>
              </a:ln>
            </p:spPr>
          </p:pic>
          <p:pic>
            <p:nvPicPr>
              <p:cNvPr id="21" name="Picture 165">
                <a:extLst>
                  <a:ext uri="{FF2B5EF4-FFF2-40B4-BE49-F238E27FC236}">
                    <a16:creationId xmlns:a16="http://schemas.microsoft.com/office/drawing/2014/main" id="{DBAEEF95-A1CF-4E41-BBA6-E46BB7E2B1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8192" y="3990355"/>
                <a:ext cx="2797548" cy="2066329"/>
              </a:xfrm>
              <a:prstGeom prst="rect">
                <a:avLst/>
              </a:prstGeom>
              <a:ln>
                <a:noFill/>
              </a:ln>
            </p:spPr>
          </p:pic>
        </p:grpSp>
      </p:grpSp>
      <p:grpSp>
        <p:nvGrpSpPr>
          <p:cNvPr id="6" name="Группа 5"/>
          <p:cNvGrpSpPr/>
          <p:nvPr/>
        </p:nvGrpSpPr>
        <p:grpSpPr>
          <a:xfrm>
            <a:off x="7341442" y="908720"/>
            <a:ext cx="4574099" cy="5062460"/>
            <a:chOff x="7223931" y="1319755"/>
            <a:chExt cx="4439816" cy="4907041"/>
          </a:xfrm>
        </p:grpSpPr>
        <p:sp>
          <p:nvSpPr>
            <p:cNvPr id="2" name="Прямоугольник 1"/>
            <p:cNvSpPr/>
            <p:nvPr/>
          </p:nvSpPr>
          <p:spPr>
            <a:xfrm>
              <a:off x="7223931" y="1319755"/>
              <a:ext cx="4439816" cy="2862322"/>
            </a:xfrm>
            <a:prstGeom prst="rect">
              <a:avLst/>
            </a:prstGeom>
          </p:spPr>
          <p:txBody>
            <a:bodyPr wrap="square">
              <a:spAutoFit/>
            </a:bodyPr>
            <a:lstStyle/>
            <a:p>
              <a:pPr algn="just"/>
              <a:r>
                <a:rPr lang="en-US" dirty="0">
                  <a:latin typeface="Book Antiqua" panose="02040602050305030304" pitchFamily="18" charset="0"/>
                </a:rPr>
                <a:t>Since commissioning, more than </a:t>
              </a:r>
              <a:r>
                <a:rPr lang="en-US" dirty="0">
                  <a:solidFill>
                    <a:srgbClr val="C00000"/>
                  </a:solidFill>
                  <a:latin typeface="Book Antiqua" panose="02040602050305030304" pitchFamily="18" charset="0"/>
                </a:rPr>
                <a:t>164,000</a:t>
              </a:r>
              <a:r>
                <a:rPr lang="en-US" dirty="0">
                  <a:latin typeface="Book Antiqua" panose="02040602050305030304" pitchFamily="18" charset="0"/>
                </a:rPr>
                <a:t> tasks were performed on the GOVORUN supercomputer. One third of them refer to computing for the NICA megaproject. Moreover, more than half are theoretical calculations carried out on all computing components of the supercomputer. More than 40% directly relate to the event generation and reconstruction for the MPD experiment.</a:t>
              </a:r>
              <a:endParaRPr lang="ru-RU" dirty="0">
                <a:latin typeface="Book Antiqua" panose="02040602050305030304" pitchFamily="18" charset="0"/>
              </a:endParaRPr>
            </a:p>
          </p:txBody>
        </p:sp>
        <p:sp>
          <p:nvSpPr>
            <p:cNvPr id="3" name="Прямоугольник 2"/>
            <p:cNvSpPr/>
            <p:nvPr/>
          </p:nvSpPr>
          <p:spPr>
            <a:xfrm>
              <a:off x="7223931" y="4195471"/>
              <a:ext cx="4439816" cy="2031325"/>
            </a:xfrm>
            <a:prstGeom prst="rect">
              <a:avLst/>
            </a:prstGeom>
          </p:spPr>
          <p:txBody>
            <a:bodyPr wrap="square">
              <a:spAutoFit/>
            </a:bodyPr>
            <a:lstStyle/>
            <a:p>
              <a:pPr algn="just"/>
              <a:r>
                <a:rPr lang="en-US" dirty="0">
                  <a:latin typeface="Book Antiqua" panose="02040602050305030304" pitchFamily="18" charset="0"/>
                </a:rPr>
                <a:t>By June 2019 over </a:t>
              </a:r>
              <a:r>
                <a:rPr lang="en-US" dirty="0">
                  <a:solidFill>
                    <a:srgbClr val="C00000"/>
                  </a:solidFill>
                  <a:latin typeface="Book Antiqua" panose="02040602050305030304" pitchFamily="18" charset="0"/>
                </a:rPr>
                <a:t>75 million events</a:t>
              </a:r>
              <a:r>
                <a:rPr lang="en-US" dirty="0">
                  <a:latin typeface="Book Antiqua" panose="02040602050305030304" pitchFamily="18" charset="0"/>
                </a:rPr>
                <a:t> for the MPD experiment have already been generated using the </a:t>
              </a:r>
              <a:r>
                <a:rPr lang="en-US" i="1" dirty="0" err="1">
                  <a:latin typeface="Book Antiqua" panose="02040602050305030304" pitchFamily="18" charset="0"/>
                </a:rPr>
                <a:t>UrQMD</a:t>
              </a:r>
              <a:r>
                <a:rPr lang="en-US" dirty="0">
                  <a:latin typeface="Book Antiqua" panose="02040602050305030304" pitchFamily="18" charset="0"/>
                </a:rPr>
                <a:t> generator. At the present time reconstructed almost </a:t>
              </a:r>
              <a:r>
                <a:rPr lang="en-US" dirty="0">
                  <a:solidFill>
                    <a:srgbClr val="C00000"/>
                  </a:solidFill>
                  <a:latin typeface="Book Antiqua" panose="02040602050305030304" pitchFamily="18" charset="0"/>
                </a:rPr>
                <a:t>6.5 million events</a:t>
              </a:r>
              <a:r>
                <a:rPr lang="en-US" dirty="0">
                  <a:latin typeface="Book Antiqua" panose="02040602050305030304" pitchFamily="18" charset="0"/>
                </a:rPr>
                <a:t>. The CPU component and the UDSS are used for the solution of these problems.</a:t>
              </a:r>
              <a:endParaRPr lang="ru-RU" dirty="0">
                <a:latin typeface="Book Antiqua" panose="02040602050305030304" pitchFamily="18" charset="0"/>
              </a:endParaRPr>
            </a:p>
          </p:txBody>
        </p:sp>
      </p:grpSp>
    </p:spTree>
    <p:extLst>
      <p:ext uri="{BB962C8B-B14F-4D97-AF65-F5344CB8AC3E}">
        <p14:creationId xmlns:p14="http://schemas.microsoft.com/office/powerpoint/2010/main" val="417027370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C75420B3-53D9-432E-BB6C-510EB706E06B}" type="slidenum">
              <a:rPr lang="ru-RU" smtClean="0">
                <a:solidFill>
                  <a:prstClr val="black">
                    <a:tint val="75000"/>
                  </a:prstClr>
                </a:solidFill>
              </a:rPr>
              <a:pPr/>
              <a:t>16</a:t>
            </a:fld>
            <a:endParaRPr lang="ru-RU">
              <a:solidFill>
                <a:prstClr val="black">
                  <a:tint val="75000"/>
                </a:prstClr>
              </a:solidFill>
            </a:endParaRPr>
          </a:p>
        </p:txBody>
      </p:sp>
      <p:sp>
        <p:nvSpPr>
          <p:cNvPr id="2" name="Заголовок 1"/>
          <p:cNvSpPr>
            <a:spLocks noGrp="1"/>
          </p:cNvSpPr>
          <p:nvPr>
            <p:ph type="title" idx="4294967295"/>
          </p:nvPr>
        </p:nvSpPr>
        <p:spPr>
          <a:xfrm>
            <a:off x="2208213" y="128200"/>
            <a:ext cx="9983787" cy="574675"/>
          </a:xfrm>
        </p:spPr>
        <p:txBody>
          <a:bodyPr>
            <a:noAutofit/>
          </a:bodyPr>
          <a:lstStyle/>
          <a:p>
            <a:pP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n-US" sz="3600" cap="all" spc="199" dirty="0">
                <a:solidFill>
                  <a:srgbClr val="2A1A00"/>
                </a:solidFill>
                <a:latin typeface="Impact"/>
                <a:ea typeface="+mn-ea"/>
                <a:cs typeface="+mn-cs"/>
              </a:rPr>
              <a:t>JINR MICC </a:t>
            </a:r>
            <a:r>
              <a:rPr lang="en-US" sz="3600" cap="all" spc="199" dirty="0">
                <a:solidFill>
                  <a:srgbClr val="2A1A00"/>
                </a:solidFill>
                <a:latin typeface="Impact"/>
                <a:ea typeface="+mn-ea"/>
                <a:cs typeface="+mn-cs"/>
              </a:rPr>
              <a:t>monitoring </a:t>
            </a:r>
            <a:endParaRPr lang="ru-RU" sz="3600" cap="all" spc="199" dirty="0">
              <a:solidFill>
                <a:srgbClr val="2A1A00"/>
              </a:solidFill>
              <a:latin typeface="Impact"/>
              <a:ea typeface="+mn-ea"/>
              <a:cs typeface="+mn-cs"/>
            </a:endParaRPr>
          </a:p>
        </p:txBody>
      </p:sp>
      <p:sp>
        <p:nvSpPr>
          <p:cNvPr id="6" name="Прямоугольник 2"/>
          <p:cNvSpPr>
            <a:spLocks noChangeArrowheads="1"/>
          </p:cNvSpPr>
          <p:nvPr/>
        </p:nvSpPr>
        <p:spPr bwMode="auto">
          <a:xfrm>
            <a:off x="1559496" y="1019124"/>
            <a:ext cx="504055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sz="1600" dirty="0">
                <a:latin typeface="Arial Narrow" panose="020B0606020202030204" pitchFamily="34" charset="0"/>
              </a:rPr>
              <a:t>1. Monitoring the states of all MICC nodes and services- from the supply system to the robotized tape library</a:t>
            </a:r>
          </a:p>
          <a:p>
            <a:pPr eaLnBrk="1" fontAlgn="base" hangingPunct="1">
              <a:spcBef>
                <a:spcPct val="0"/>
              </a:spcBef>
              <a:spcAft>
                <a:spcPct val="0"/>
              </a:spcAft>
            </a:pPr>
            <a:r>
              <a:rPr lang="en-US" altLang="ru-RU" sz="1600" dirty="0">
                <a:latin typeface="Arial Narrow" panose="020B0606020202030204" pitchFamily="34" charset="0"/>
              </a:rPr>
              <a:t>2. </a:t>
            </a:r>
            <a:r>
              <a:rPr lang="en-US" altLang="ru-RU" sz="1600" dirty="0">
                <a:latin typeface="Arial Narrow" panose="020B0606020202030204" pitchFamily="34" charset="0"/>
                <a:cs typeface="+mn-cs"/>
              </a:rPr>
              <a:t>Global real time </a:t>
            </a:r>
            <a:r>
              <a:rPr lang="en-US" altLang="ru-RU" sz="1600" dirty="0">
                <a:latin typeface="Arial Narrow" panose="020B0606020202030204" pitchFamily="34" charset="0"/>
              </a:rPr>
              <a:t>survey of the state of the whole computing complex </a:t>
            </a:r>
          </a:p>
          <a:p>
            <a:pPr eaLnBrk="1" fontAlgn="base" hangingPunct="1">
              <a:spcBef>
                <a:spcPct val="0"/>
              </a:spcBef>
              <a:spcAft>
                <a:spcPct val="0"/>
              </a:spcAft>
            </a:pPr>
            <a:r>
              <a:rPr lang="en-US" altLang="ru-RU" sz="1600" dirty="0">
                <a:latin typeface="Arial Narrow" panose="020B0606020202030204" pitchFamily="34" charset="0"/>
              </a:rPr>
              <a:t>3. In case of emergency, alerts are sent to habilitated persons via e-mail, SMS, etc.  </a:t>
            </a:r>
          </a:p>
          <a:p>
            <a:pPr eaLnBrk="1" fontAlgn="base" hangingPunct="1">
              <a:spcBef>
                <a:spcPct val="0"/>
              </a:spcBef>
              <a:spcAft>
                <a:spcPct val="0"/>
              </a:spcAft>
            </a:pPr>
            <a:r>
              <a:rPr lang="en-US" altLang="ru-RU" sz="1600" b="1" dirty="0">
                <a:solidFill>
                  <a:srgbClr val="000099"/>
                </a:solidFill>
                <a:latin typeface="Arial Narrow" panose="020B0606020202030204" pitchFamily="34" charset="0"/>
              </a:rPr>
              <a:t>4. </a:t>
            </a:r>
            <a:r>
              <a:rPr lang="ru-RU" altLang="ru-RU" sz="1600" b="1" dirty="0">
                <a:solidFill>
                  <a:srgbClr val="000099"/>
                </a:solidFill>
                <a:latin typeface="Arial Narrow" panose="020B0606020202030204" pitchFamily="34" charset="0"/>
              </a:rPr>
              <a:t>1250 </a:t>
            </a:r>
            <a:r>
              <a:rPr lang="en-US" altLang="ru-RU" sz="1600" b="1" dirty="0">
                <a:solidFill>
                  <a:srgbClr val="000099"/>
                </a:solidFill>
                <a:latin typeface="Arial Narrow" panose="020B0606020202030204" pitchFamily="34" charset="0"/>
              </a:rPr>
              <a:t>hosts are under observation</a:t>
            </a:r>
          </a:p>
          <a:p>
            <a:pPr eaLnBrk="1" fontAlgn="base" hangingPunct="1">
              <a:spcBef>
                <a:spcPct val="0"/>
              </a:spcBef>
              <a:spcAft>
                <a:spcPct val="0"/>
              </a:spcAft>
            </a:pPr>
            <a:r>
              <a:rPr lang="en-US" altLang="ru-RU" sz="1600" b="1" dirty="0">
                <a:solidFill>
                  <a:srgbClr val="000099"/>
                </a:solidFill>
                <a:latin typeface="Arial Narrow" panose="020B0606020202030204" pitchFamily="34" charset="0"/>
              </a:rPr>
              <a:t>5. 10 295 services controlled  in real time</a:t>
            </a:r>
          </a:p>
          <a:p>
            <a:pPr eaLnBrk="1" fontAlgn="base" hangingPunct="1">
              <a:spcBef>
                <a:spcPct val="0"/>
              </a:spcBef>
              <a:spcAft>
                <a:spcPct val="0"/>
              </a:spcAft>
            </a:pPr>
            <a:endParaRPr lang="en-US" altLang="ru-RU" sz="1600" b="1" dirty="0">
              <a:solidFill>
                <a:srgbClr val="000099"/>
              </a:solidFill>
              <a:latin typeface="Arial Narrow" panose="020B0606020202030204" pitchFamily="34" charset="0"/>
            </a:endParaRPr>
          </a:p>
          <a:p>
            <a:pPr eaLnBrk="1" fontAlgn="base" hangingPunct="1">
              <a:spcBef>
                <a:spcPct val="0"/>
              </a:spcBef>
              <a:spcAft>
                <a:spcPct val="0"/>
              </a:spcAft>
            </a:pPr>
            <a:endParaRPr lang="ru-RU" altLang="ru-RU" sz="1600" dirty="0">
              <a:solidFill>
                <a:srgbClr val="000099"/>
              </a:solidFill>
              <a:latin typeface="Arial Narrow" panose="020B0606020202030204" pitchFamily="34" charset="0"/>
            </a:endParaRPr>
          </a:p>
        </p:txBody>
      </p:sp>
      <p:sp>
        <p:nvSpPr>
          <p:cNvPr id="11" name="Шестиугольник 10">
            <a:extLst>
              <a:ext uri="{FF2B5EF4-FFF2-40B4-BE49-F238E27FC236}">
                <a16:creationId xmlns:a16="http://schemas.microsoft.com/office/drawing/2014/main" id="{18408D21-C327-45BC-9AF0-C515513836E3}"/>
              </a:ext>
            </a:extLst>
          </p:cNvPr>
          <p:cNvSpPr/>
          <p:nvPr/>
        </p:nvSpPr>
        <p:spPr>
          <a:xfrm>
            <a:off x="6907348" y="2673567"/>
            <a:ext cx="1844271" cy="1536165"/>
          </a:xfrm>
          <a:prstGeom prst="hexagon">
            <a:avLst>
              <a:gd name="adj" fmla="val 25000"/>
              <a:gd name="vf" fmla="val 115470"/>
            </a:avLst>
          </a:prstGeom>
          <a:blipFill>
            <a:blip r:embed="rId2"/>
            <a:srcRect/>
            <a:stretch>
              <a:fillRect l="-2000" r="-2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Шестиугольник 11">
            <a:extLst>
              <a:ext uri="{FF2B5EF4-FFF2-40B4-BE49-F238E27FC236}">
                <a16:creationId xmlns:a16="http://schemas.microsoft.com/office/drawing/2014/main" id="{586DBEE1-0EF9-45DD-9408-D3CA8E0FBC2A}"/>
              </a:ext>
            </a:extLst>
          </p:cNvPr>
          <p:cNvSpPr/>
          <p:nvPr/>
        </p:nvSpPr>
        <p:spPr>
          <a:xfrm>
            <a:off x="8452943" y="3573669"/>
            <a:ext cx="1859590" cy="1543746"/>
          </a:xfrm>
          <a:prstGeom prst="hexagon">
            <a:avLst>
              <a:gd name="adj" fmla="val 25000"/>
              <a:gd name="vf" fmla="val 115470"/>
            </a:avLst>
          </a:prstGeom>
          <a:blipFill>
            <a:blip r:embed="rId3"/>
            <a:srcRect/>
            <a:stretch>
              <a:fillRect l="-28000" r="-28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Шестиугольник 12">
            <a:extLst>
              <a:ext uri="{FF2B5EF4-FFF2-40B4-BE49-F238E27FC236}">
                <a16:creationId xmlns:a16="http://schemas.microsoft.com/office/drawing/2014/main" id="{4A0F2649-FE73-4AA2-B615-684D7329DD16}"/>
              </a:ext>
            </a:extLst>
          </p:cNvPr>
          <p:cNvSpPr/>
          <p:nvPr/>
        </p:nvSpPr>
        <p:spPr>
          <a:xfrm>
            <a:off x="10046221" y="4430069"/>
            <a:ext cx="1844271" cy="1517421"/>
          </a:xfrm>
          <a:prstGeom prst="hexagon">
            <a:avLst>
              <a:gd name="adj" fmla="val 25000"/>
              <a:gd name="vf" fmla="val 115470"/>
            </a:avLst>
          </a:prstGeom>
          <a:blipFill>
            <a:blip r:embed="rId4"/>
            <a:srcRect/>
            <a:stretch>
              <a:fillRect l="-37000" r="-37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Шестиугольник 13">
            <a:extLst>
              <a:ext uri="{FF2B5EF4-FFF2-40B4-BE49-F238E27FC236}">
                <a16:creationId xmlns:a16="http://schemas.microsoft.com/office/drawing/2014/main" id="{4A9A1F76-B410-47BD-8198-51CB26B335D5}"/>
              </a:ext>
            </a:extLst>
          </p:cNvPr>
          <p:cNvSpPr/>
          <p:nvPr/>
        </p:nvSpPr>
        <p:spPr>
          <a:xfrm>
            <a:off x="8398334" y="5260143"/>
            <a:ext cx="1914199" cy="1543746"/>
          </a:xfrm>
          <a:prstGeom prst="hexagon">
            <a:avLst>
              <a:gd name="adj" fmla="val 25000"/>
              <a:gd name="vf" fmla="val 115470"/>
            </a:avLst>
          </a:prstGeom>
          <a:blipFill>
            <a:blip r:embed="rId5"/>
            <a:srcRect/>
            <a:stretch>
              <a:fillRect l="-72000" r="-72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Шестиугольник 14">
            <a:extLst>
              <a:ext uri="{FF2B5EF4-FFF2-40B4-BE49-F238E27FC236}">
                <a16:creationId xmlns:a16="http://schemas.microsoft.com/office/drawing/2014/main" id="{A3B28A73-E056-4929-A7A3-717F64608A43}"/>
              </a:ext>
            </a:extLst>
          </p:cNvPr>
          <p:cNvSpPr/>
          <p:nvPr/>
        </p:nvSpPr>
        <p:spPr>
          <a:xfrm>
            <a:off x="6874984" y="4369836"/>
            <a:ext cx="1860709" cy="1545392"/>
          </a:xfrm>
          <a:prstGeom prst="hexagon">
            <a:avLst>
              <a:gd name="adj" fmla="val 25000"/>
              <a:gd name="vf" fmla="val 115470"/>
            </a:avLst>
          </a:prstGeom>
          <a:blipFill>
            <a:blip r:embed="rId6"/>
            <a:srcRect/>
            <a:stretch>
              <a:fillRect l="-36000" r="-36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Шестиугольник 15">
            <a:extLst>
              <a:ext uri="{FF2B5EF4-FFF2-40B4-BE49-F238E27FC236}">
                <a16:creationId xmlns:a16="http://schemas.microsoft.com/office/drawing/2014/main" id="{9DB0D4EA-A486-4215-ABDF-B9CF155D249D}"/>
              </a:ext>
            </a:extLst>
          </p:cNvPr>
          <p:cNvSpPr/>
          <p:nvPr/>
        </p:nvSpPr>
        <p:spPr>
          <a:xfrm>
            <a:off x="6766466" y="931796"/>
            <a:ext cx="1969227" cy="1697479"/>
          </a:xfrm>
          <a:prstGeom prst="hexagon">
            <a:avLst>
              <a:gd name="adj" fmla="val 25000"/>
              <a:gd name="vf" fmla="val 115470"/>
            </a:avLst>
          </a:prstGeom>
          <a:blipFill>
            <a:blip r:embed="rId7"/>
            <a:srcRect/>
            <a:stretch>
              <a:fillRect l="-31000" r="-31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Шестиугольник 16">
            <a:extLst>
              <a:ext uri="{FF2B5EF4-FFF2-40B4-BE49-F238E27FC236}">
                <a16:creationId xmlns:a16="http://schemas.microsoft.com/office/drawing/2014/main" id="{9F085259-2C33-420C-9750-259E4A389B1C}"/>
              </a:ext>
            </a:extLst>
          </p:cNvPr>
          <p:cNvSpPr/>
          <p:nvPr/>
        </p:nvSpPr>
        <p:spPr>
          <a:xfrm>
            <a:off x="10013857" y="905978"/>
            <a:ext cx="1908998" cy="1645562"/>
          </a:xfrm>
          <a:prstGeom prst="hexagon">
            <a:avLst>
              <a:gd name="adj" fmla="val 25000"/>
              <a:gd name="vf" fmla="val 115470"/>
            </a:avLst>
          </a:prstGeom>
          <a:blipFill rotWithShape="1">
            <a:blip r:embed="rId8" cstate="print">
              <a:extLst>
                <a:ext uri="{28A0092B-C50C-407E-A947-70E740481C1C}">
                  <a14:useLocalDpi xmlns:a14="http://schemas.microsoft.com/office/drawing/2010/main" val="0"/>
                </a:ext>
              </a:extLst>
            </a:blip>
            <a:srcRect/>
            <a:stretch>
              <a:fillRect l="-24000" r="-24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Шестиугольник 17">
            <a:extLst>
              <a:ext uri="{FF2B5EF4-FFF2-40B4-BE49-F238E27FC236}">
                <a16:creationId xmlns:a16="http://schemas.microsoft.com/office/drawing/2014/main" id="{5531EEFC-4AB1-428D-8B29-E2BBFA5A3C63}"/>
              </a:ext>
            </a:extLst>
          </p:cNvPr>
          <p:cNvSpPr/>
          <p:nvPr/>
        </p:nvSpPr>
        <p:spPr>
          <a:xfrm>
            <a:off x="10013857" y="2633865"/>
            <a:ext cx="1908998" cy="1640032"/>
          </a:xfrm>
          <a:prstGeom prst="hexagon">
            <a:avLst>
              <a:gd name="adj" fmla="val 25000"/>
              <a:gd name="vf" fmla="val 115470"/>
            </a:avLst>
          </a:prstGeom>
          <a:blipFill>
            <a:blip r:embed="rId9"/>
            <a:srcRect/>
            <a:stretch>
              <a:fillRect l="-84000" r="-84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Блок-схема: объединение 18">
            <a:extLst>
              <a:ext uri="{FF2B5EF4-FFF2-40B4-BE49-F238E27FC236}">
                <a16:creationId xmlns:a16="http://schemas.microsoft.com/office/drawing/2014/main" id="{B57A5288-8A3E-4442-B357-2040028D3CE6}"/>
              </a:ext>
            </a:extLst>
          </p:cNvPr>
          <p:cNvSpPr/>
          <p:nvPr/>
        </p:nvSpPr>
        <p:spPr>
          <a:xfrm>
            <a:off x="8428238" y="857273"/>
            <a:ext cx="1908998" cy="1645562"/>
          </a:xfrm>
          <a:prstGeom prst="flowChartMerge">
            <a:avLst/>
          </a:prstGeom>
          <a:blipFill rotWithShape="1">
            <a:blip r:embed="rId8" cstate="print">
              <a:extLst>
                <a:ext uri="{28A0092B-C50C-407E-A947-70E740481C1C}">
                  <a14:useLocalDpi xmlns:a14="http://schemas.microsoft.com/office/drawing/2010/main" val="0"/>
                </a:ext>
              </a:extLst>
            </a:blip>
            <a:srcRect/>
            <a:stretch>
              <a:fillRect l="-24000" r="-24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Шестиугольник 19">
            <a:extLst>
              <a:ext uri="{FF2B5EF4-FFF2-40B4-BE49-F238E27FC236}">
                <a16:creationId xmlns:a16="http://schemas.microsoft.com/office/drawing/2014/main" id="{4230584B-BFFA-49AF-8DC0-FD8E5E976144}"/>
              </a:ext>
            </a:extLst>
          </p:cNvPr>
          <p:cNvSpPr/>
          <p:nvPr/>
        </p:nvSpPr>
        <p:spPr>
          <a:xfrm>
            <a:off x="8444372" y="1826730"/>
            <a:ext cx="1876731" cy="1605091"/>
          </a:xfrm>
          <a:prstGeom prst="hexagon">
            <a:avLst>
              <a:gd name="adj" fmla="val 25000"/>
              <a:gd name="vf" fmla="val 115470"/>
            </a:avLst>
          </a:prstGeom>
          <a:blipFill>
            <a:blip r:embed="rId10"/>
            <a:srcRect/>
            <a:stretch>
              <a:fillRect l="-31000" r="-31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9" name="Рисунок 8">
            <a:extLst>
              <a:ext uri="{FF2B5EF4-FFF2-40B4-BE49-F238E27FC236}">
                <a16:creationId xmlns:a16="http://schemas.microsoft.com/office/drawing/2014/main" id="{BD23851E-5E18-4066-AAFA-08468528FAA9}"/>
              </a:ext>
            </a:extLst>
          </p:cNvPr>
          <p:cNvPicPr>
            <a:picLocks noChangeAspect="1"/>
          </p:cNvPicPr>
          <p:nvPr/>
        </p:nvPicPr>
        <p:blipFill>
          <a:blip r:embed="rId11"/>
          <a:stretch>
            <a:fillRect/>
          </a:stretch>
        </p:blipFill>
        <p:spPr>
          <a:xfrm>
            <a:off x="1126601" y="3265326"/>
            <a:ext cx="5548423" cy="3384674"/>
          </a:xfrm>
          <a:prstGeom prst="rect">
            <a:avLst/>
          </a:prstGeom>
        </p:spPr>
      </p:pic>
    </p:spTree>
    <p:extLst>
      <p:ext uri="{BB962C8B-B14F-4D97-AF65-F5344CB8AC3E}">
        <p14:creationId xmlns:p14="http://schemas.microsoft.com/office/powerpoint/2010/main" val="53565935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pPr fontAlgn="base">
              <a:spcBef>
                <a:spcPct val="0"/>
              </a:spcBef>
              <a:spcAft>
                <a:spcPct val="0"/>
              </a:spcAft>
              <a:defRPr/>
            </a:pPr>
            <a:endParaRPr lang="en-US" altLang="ru-RU" dirty="0">
              <a:solidFill>
                <a:schemeClr val="tx1"/>
              </a:solidFill>
            </a:endParaRPr>
          </a:p>
        </p:txBody>
      </p:sp>
      <p:sp>
        <p:nvSpPr>
          <p:cNvPr id="3" name="Номер слайда 2"/>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17</a:t>
            </a:fld>
            <a:endParaRPr lang="ru-RU">
              <a:solidFill>
                <a:prstClr val="white">
                  <a:tint val="75000"/>
                </a:prstClr>
              </a:solidFill>
            </a:endParaRPr>
          </a:p>
        </p:txBody>
      </p:sp>
      <p:pic>
        <p:nvPicPr>
          <p:cNvPr id="4" name="Рисунок 3"/>
          <p:cNvPicPr>
            <a:picLocks noChangeAspect="1"/>
          </p:cNvPicPr>
          <p:nvPr/>
        </p:nvPicPr>
        <p:blipFill rotWithShape="1">
          <a:blip r:embed="rId2"/>
          <a:srcRect t="10377" r="24008" b="10319"/>
          <a:stretch/>
        </p:blipFill>
        <p:spPr>
          <a:xfrm>
            <a:off x="1501198" y="908720"/>
            <a:ext cx="10288466" cy="5703968"/>
          </a:xfrm>
          <a:prstGeom prst="rect">
            <a:avLst/>
          </a:prstGeom>
        </p:spPr>
      </p:pic>
      <p:pic>
        <p:nvPicPr>
          <p:cNvPr id="5" name="Рисунок 4"/>
          <p:cNvPicPr>
            <a:picLocks noChangeAspect="1"/>
          </p:cNvPicPr>
          <p:nvPr/>
        </p:nvPicPr>
        <p:blipFill>
          <a:blip r:embed="rId3"/>
          <a:stretch>
            <a:fillRect/>
          </a:stretch>
        </p:blipFill>
        <p:spPr>
          <a:xfrm>
            <a:off x="1341451" y="497870"/>
            <a:ext cx="10607959" cy="6114818"/>
          </a:xfrm>
          <a:prstGeom prst="rect">
            <a:avLst/>
          </a:prstGeom>
        </p:spPr>
      </p:pic>
      <p:pic>
        <p:nvPicPr>
          <p:cNvPr id="6" name="Рисунок 5"/>
          <p:cNvPicPr>
            <a:picLocks noChangeAspect="1"/>
          </p:cNvPicPr>
          <p:nvPr/>
        </p:nvPicPr>
        <p:blipFill>
          <a:blip r:embed="rId4"/>
          <a:stretch>
            <a:fillRect/>
          </a:stretch>
        </p:blipFill>
        <p:spPr>
          <a:xfrm>
            <a:off x="1341451" y="558835"/>
            <a:ext cx="10583573" cy="6053853"/>
          </a:xfrm>
          <a:prstGeom prst="rect">
            <a:avLst/>
          </a:prstGeom>
        </p:spPr>
      </p:pic>
      <p:sp>
        <p:nvSpPr>
          <p:cNvPr id="7" name="Заголовок 1"/>
          <p:cNvSpPr txBox="1">
            <a:spLocks/>
          </p:cNvSpPr>
          <p:nvPr/>
        </p:nvSpPr>
        <p:spPr>
          <a:xfrm>
            <a:off x="2567608" y="41420"/>
            <a:ext cx="9983787" cy="574675"/>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n-US" sz="3600" cap="all" spc="199" dirty="0">
                <a:solidFill>
                  <a:srgbClr val="2A1A00"/>
                </a:solidFill>
                <a:latin typeface="Impact"/>
                <a:ea typeface="+mn-ea"/>
                <a:cs typeface="+mn-cs"/>
              </a:rPr>
              <a:t>JINR MICC monitoring </a:t>
            </a:r>
            <a:endParaRPr lang="ru-RU" sz="3600" cap="all" spc="199" dirty="0">
              <a:solidFill>
                <a:srgbClr val="2A1A00"/>
              </a:solidFill>
              <a:latin typeface="Impact"/>
              <a:ea typeface="+mn-ea"/>
              <a:cs typeface="+mn-cs"/>
            </a:endParaRPr>
          </a:p>
        </p:txBody>
      </p:sp>
    </p:spTree>
    <p:extLst>
      <p:ext uri="{BB962C8B-B14F-4D97-AF65-F5344CB8AC3E}">
        <p14:creationId xmlns:p14="http://schemas.microsoft.com/office/powerpoint/2010/main" val="262635986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fld id="{C75420B3-53D9-432E-BB6C-510EB706E06B}" type="slidenum">
              <a:rPr lang="ru-RU" smtClean="0">
                <a:solidFill>
                  <a:prstClr val="black">
                    <a:tint val="75000"/>
                  </a:prstClr>
                </a:solidFill>
              </a:rPr>
              <a:pPr/>
              <a:t>18</a:t>
            </a:fld>
            <a:endParaRPr lang="ru-RU">
              <a:solidFill>
                <a:prstClr val="black">
                  <a:tint val="75000"/>
                </a:prstClr>
              </a:solidFill>
            </a:endParaRPr>
          </a:p>
        </p:txBody>
      </p:sp>
      <p:sp>
        <p:nvSpPr>
          <p:cNvPr id="3" name="Объект 2"/>
          <p:cNvSpPr>
            <a:spLocks noGrp="1"/>
          </p:cNvSpPr>
          <p:nvPr>
            <p:ph idx="4294967295"/>
          </p:nvPr>
        </p:nvSpPr>
        <p:spPr>
          <a:xfrm>
            <a:off x="983432" y="1168400"/>
            <a:ext cx="4536504" cy="5689600"/>
          </a:xfrm>
        </p:spPr>
        <p:txBody>
          <a:bodyPr>
            <a:noAutofit/>
          </a:bodyPr>
          <a:lstStyle/>
          <a:p>
            <a:pPr marL="0" indent="0" algn="ctr">
              <a:lnSpc>
                <a:spcPct val="100000"/>
              </a:lnSpc>
              <a:buNone/>
            </a:pPr>
            <a:endParaRPr lang="en-US" sz="2400" b="1" dirty="0"/>
          </a:p>
          <a:p>
            <a:pPr>
              <a:lnSpc>
                <a:spcPct val="100000"/>
              </a:lnSpc>
              <a:buClr>
                <a:srgbClr val="C00000"/>
              </a:buClr>
              <a:buSzPct val="141000"/>
              <a:buFont typeface="Wingdings" panose="05000000000000000000" pitchFamily="2" charset="2"/>
              <a:buChar char="q"/>
            </a:pPr>
            <a:r>
              <a:rPr lang="en-US" sz="1800" b="1" dirty="0"/>
              <a:t> is a fault-tolerant infrastructure with electrical power storage and distribution facilities with expected availability of 99.995%</a:t>
            </a:r>
          </a:p>
          <a:p>
            <a:pPr>
              <a:lnSpc>
                <a:spcPct val="100000"/>
              </a:lnSpc>
              <a:buClr>
                <a:srgbClr val="C00000"/>
              </a:buClr>
              <a:buSzPct val="141000"/>
              <a:buFont typeface="Wingdings" panose="05000000000000000000" pitchFamily="2" charset="2"/>
              <a:buChar char="q"/>
            </a:pPr>
            <a:r>
              <a:rPr lang="en-US" sz="1800" b="1" dirty="0"/>
              <a:t>supports and uses a large variety of architectures, platforms, operating systems, network protocols and software products</a:t>
            </a:r>
          </a:p>
          <a:p>
            <a:pPr>
              <a:lnSpc>
                <a:spcPct val="100000"/>
              </a:lnSpc>
              <a:buClr>
                <a:srgbClr val="C00000"/>
              </a:buClr>
              <a:buSzPct val="141000"/>
              <a:buFont typeface="Wingdings" panose="05000000000000000000" pitchFamily="2" charset="2"/>
              <a:buChar char="q"/>
            </a:pPr>
            <a:r>
              <a:rPr lang="en-US" sz="1800" b="1" dirty="0"/>
              <a:t>provides means for organization of collective development </a:t>
            </a:r>
          </a:p>
          <a:p>
            <a:pPr>
              <a:lnSpc>
                <a:spcPct val="100000"/>
              </a:lnSpc>
              <a:buClr>
                <a:srgbClr val="C00000"/>
              </a:buClr>
              <a:buSzPct val="141000"/>
              <a:buFont typeface="Wingdings" panose="05000000000000000000" pitchFamily="2" charset="2"/>
              <a:buChar char="q"/>
            </a:pPr>
            <a:r>
              <a:rPr lang="en-US" sz="1800" b="1" dirty="0"/>
              <a:t>supports solution of problems of various complexity and subject matter</a:t>
            </a:r>
          </a:p>
          <a:p>
            <a:pPr>
              <a:lnSpc>
                <a:spcPct val="100000"/>
              </a:lnSpc>
              <a:buClr>
                <a:srgbClr val="C00000"/>
              </a:buClr>
              <a:buSzPct val="141000"/>
              <a:buFont typeface="Wingdings" panose="05000000000000000000" pitchFamily="2" charset="2"/>
              <a:buChar char="q"/>
            </a:pPr>
            <a:r>
              <a:rPr lang="en-US" sz="1800" b="1" dirty="0"/>
              <a:t>enables management and processing of data of very large volumes and structures (Big Data)</a:t>
            </a:r>
          </a:p>
        </p:txBody>
      </p:sp>
      <p:pic>
        <p:nvPicPr>
          <p:cNvPr id="2" name="Рисунок 1"/>
          <p:cNvPicPr>
            <a:picLocks noChangeAspect="1"/>
          </p:cNvPicPr>
          <p:nvPr/>
        </p:nvPicPr>
        <p:blipFill>
          <a:blip r:embed="rId2"/>
          <a:stretch>
            <a:fillRect/>
          </a:stretch>
        </p:blipFill>
        <p:spPr>
          <a:xfrm>
            <a:off x="5087888" y="139626"/>
            <a:ext cx="8132769" cy="6718374"/>
          </a:xfrm>
          <a:prstGeom prst="rect">
            <a:avLst/>
          </a:prstGeom>
        </p:spPr>
      </p:pic>
      <p:sp>
        <p:nvSpPr>
          <p:cNvPr id="4" name="Прямоугольник 3"/>
          <p:cNvSpPr/>
          <p:nvPr/>
        </p:nvSpPr>
        <p:spPr>
          <a:xfrm>
            <a:off x="1991544" y="476672"/>
            <a:ext cx="6696744" cy="1200329"/>
          </a:xfrm>
          <a:prstGeom prst="rect">
            <a:avLst/>
          </a:prstGeom>
        </p:spPr>
        <p:txBody>
          <a:bodyPr wrap="square">
            <a:spAutoFit/>
          </a:bodyPr>
          <a:lstStyle/>
          <a:p>
            <a:r>
              <a:rPr lang="en-US" sz="2400" dirty="0">
                <a:latin typeface="Arial Black" panose="020B0A04020102020204" pitchFamily="34" charset="0"/>
              </a:rPr>
              <a:t>The built up Multifunctional Information and Computing Complex  (MICC)</a:t>
            </a:r>
          </a:p>
        </p:txBody>
      </p:sp>
    </p:spTree>
    <p:extLst>
      <p:ext uri="{BB962C8B-B14F-4D97-AF65-F5344CB8AC3E}">
        <p14:creationId xmlns:p14="http://schemas.microsoft.com/office/powerpoint/2010/main" val="238519093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Схема 11">
            <a:extLst>
              <a:ext uri="{FF2B5EF4-FFF2-40B4-BE49-F238E27FC236}">
                <a16:creationId xmlns:a16="http://schemas.microsoft.com/office/drawing/2014/main" id="{5F6638B6-52F8-42F8-80A5-71875EFA6268}"/>
              </a:ext>
            </a:extLst>
          </p:cNvPr>
          <p:cNvGraphicFramePr/>
          <p:nvPr/>
        </p:nvGraphicFramePr>
        <p:xfrm>
          <a:off x="1607099" y="765266"/>
          <a:ext cx="4511423" cy="4556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Схема 13">
            <a:extLst>
              <a:ext uri="{FF2B5EF4-FFF2-40B4-BE49-F238E27FC236}">
                <a16:creationId xmlns:a16="http://schemas.microsoft.com/office/drawing/2014/main" id="{FEE27F74-F020-4D83-9F8D-14B9EA99A3E6}"/>
              </a:ext>
            </a:extLst>
          </p:cNvPr>
          <p:cNvGraphicFramePr/>
          <p:nvPr>
            <p:extLst>
              <p:ext uri="{D42A27DB-BD31-4B8C-83A1-F6EECF244321}">
                <p14:modId xmlns:p14="http://schemas.microsoft.com/office/powerpoint/2010/main" val="3764183659"/>
              </p:ext>
            </p:extLst>
          </p:nvPr>
        </p:nvGraphicFramePr>
        <p:xfrm>
          <a:off x="6814428" y="302509"/>
          <a:ext cx="4826188" cy="53980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30725" name="Группа 6"/>
          <p:cNvGrpSpPr>
            <a:grpSpLocks/>
          </p:cNvGrpSpPr>
          <p:nvPr/>
        </p:nvGrpSpPr>
        <p:grpSpPr bwMode="auto">
          <a:xfrm>
            <a:off x="1574519" y="1417320"/>
            <a:ext cx="4478957" cy="5327507"/>
            <a:chOff x="50764" y="1417086"/>
            <a:chExt cx="4478677" cy="5327270"/>
          </a:xfrm>
        </p:grpSpPr>
        <p:pic>
          <p:nvPicPr>
            <p:cNvPr id="30726" name="Рисунок 1"/>
            <p:cNvPicPr>
              <a:picLocks noChangeAspect="1"/>
            </p:cNvPicPr>
            <p:nvPr/>
          </p:nvPicPr>
          <p:blipFill>
            <a:blip r:embed="rId12" cstate="print">
              <a:extLst>
                <a:ext uri="{28A0092B-C50C-407E-A947-70E740481C1C}">
                  <a14:useLocalDpi xmlns:a14="http://schemas.microsoft.com/office/drawing/2010/main" val="0"/>
                </a:ext>
              </a:extLst>
            </a:blip>
            <a:srcRect l="50421" t="37563" r="18225" b="17651"/>
            <a:stretch>
              <a:fillRect/>
            </a:stretch>
          </p:blipFill>
          <p:spPr bwMode="auto">
            <a:xfrm>
              <a:off x="2565910" y="4757611"/>
              <a:ext cx="1963531" cy="198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Рисунок 2"/>
            <p:cNvPicPr>
              <a:picLocks noChangeAspect="1"/>
            </p:cNvPicPr>
            <p:nvPr/>
          </p:nvPicPr>
          <p:blipFill>
            <a:blip r:embed="rId13">
              <a:extLst>
                <a:ext uri="{28A0092B-C50C-407E-A947-70E740481C1C}">
                  <a14:useLocalDpi xmlns:a14="http://schemas.microsoft.com/office/drawing/2010/main" val="0"/>
                </a:ext>
              </a:extLst>
            </a:blip>
            <a:srcRect l="15205" t="37563" r="52216" b="17651"/>
            <a:stretch>
              <a:fillRect/>
            </a:stretch>
          </p:blipFill>
          <p:spPr bwMode="auto">
            <a:xfrm>
              <a:off x="268045" y="4758191"/>
              <a:ext cx="2039598" cy="198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Рисунок 15"/>
            <p:cNvPicPr>
              <a:picLocks noChangeAspect="1"/>
            </p:cNvPicPr>
            <p:nvPr/>
          </p:nvPicPr>
          <p:blipFill>
            <a:blip r:embed="rId14">
              <a:extLst>
                <a:ext uri="{28A0092B-C50C-407E-A947-70E740481C1C}">
                  <a14:useLocalDpi xmlns:a14="http://schemas.microsoft.com/office/drawing/2010/main" val="0"/>
                </a:ext>
              </a:extLst>
            </a:blip>
            <a:srcRect t="38724" r="28568" b="17668"/>
            <a:stretch>
              <a:fillRect/>
            </a:stretch>
          </p:blipFill>
          <p:spPr bwMode="auto">
            <a:xfrm>
              <a:off x="50764" y="1417086"/>
              <a:ext cx="1237080" cy="103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TextBox 5"/>
            <p:cNvSpPr txBox="1">
              <a:spLocks noChangeArrowheads="1"/>
            </p:cNvSpPr>
            <p:nvPr/>
          </p:nvSpPr>
          <p:spPr bwMode="auto">
            <a:xfrm>
              <a:off x="631476" y="5508164"/>
              <a:ext cx="9078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n-US" altLang="ru-RU" sz="1200">
                  <a:solidFill>
                    <a:srgbClr val="000000"/>
                  </a:solidFill>
                  <a:latin typeface="Times New Roman" panose="02020603050405020304" pitchFamily="18" charset="0"/>
                </a:rPr>
                <a:t>CMS estimation</a:t>
              </a:r>
              <a:endParaRPr lang="ru-RU" altLang="ru-RU" sz="1200">
                <a:solidFill>
                  <a:srgbClr val="000000"/>
                </a:solidFill>
                <a:latin typeface="Times New Roman" panose="02020603050405020304" pitchFamily="18" charset="0"/>
              </a:endParaRPr>
            </a:p>
          </p:txBody>
        </p:sp>
        <p:sp>
          <p:nvSpPr>
            <p:cNvPr id="30732" name="TextBox 10"/>
            <p:cNvSpPr txBox="1">
              <a:spLocks noChangeArrowheads="1"/>
            </p:cNvSpPr>
            <p:nvPr/>
          </p:nvSpPr>
          <p:spPr bwMode="auto">
            <a:xfrm>
              <a:off x="2915816" y="5700096"/>
              <a:ext cx="9078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n-US" altLang="ru-RU" sz="1200">
                  <a:solidFill>
                    <a:srgbClr val="000000"/>
                  </a:solidFill>
                  <a:latin typeface="Times New Roman" panose="02020603050405020304" pitchFamily="18" charset="0"/>
                </a:rPr>
                <a:t>CMS estimation</a:t>
              </a:r>
              <a:endParaRPr lang="ru-RU" altLang="ru-RU" sz="1200">
                <a:solidFill>
                  <a:srgbClr val="000000"/>
                </a:solidFill>
                <a:latin typeface="Times New Roman" panose="02020603050405020304" pitchFamily="18" charset="0"/>
              </a:endParaRPr>
            </a:p>
          </p:txBody>
        </p:sp>
      </p:grpSp>
      <p:sp>
        <p:nvSpPr>
          <p:cNvPr id="2" name="Заголовок 1"/>
          <p:cNvSpPr>
            <a:spLocks noGrp="1"/>
          </p:cNvSpPr>
          <p:nvPr>
            <p:ph type="title"/>
          </p:nvPr>
        </p:nvSpPr>
        <p:spPr/>
        <p:txBody>
          <a:bodyPr>
            <a:noAutofit/>
          </a:bodyPr>
          <a:lstStyle/>
          <a:p>
            <a:pP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n-US" sz="2800" cap="all" spc="199" dirty="0">
                <a:solidFill>
                  <a:srgbClr val="2A1A00"/>
                </a:solidFill>
                <a:latin typeface="Impact"/>
                <a:ea typeface="+mn-ea"/>
                <a:cs typeface="+mn-cs"/>
              </a:rPr>
              <a:t>CHALLENGE:  R&amp;D of software to acquire, manage, process, and </a:t>
            </a:r>
            <a:r>
              <a:rPr lang="en-US" sz="2800" cap="all" spc="199" dirty="0" err="1">
                <a:solidFill>
                  <a:srgbClr val="2A1A00"/>
                </a:solidFill>
                <a:latin typeface="Impact"/>
                <a:ea typeface="+mn-ea"/>
                <a:cs typeface="+mn-cs"/>
              </a:rPr>
              <a:t>analyse</a:t>
            </a:r>
            <a:r>
              <a:rPr lang="en-US" sz="2800" cap="all" spc="199" dirty="0">
                <a:solidFill>
                  <a:srgbClr val="2A1A00"/>
                </a:solidFill>
                <a:latin typeface="Impact"/>
                <a:ea typeface="+mn-ea"/>
                <a:cs typeface="+mn-cs"/>
              </a:rPr>
              <a:t> the big amounts of data to be recorded</a:t>
            </a:r>
            <a:br>
              <a:rPr lang="en-US" sz="2800" cap="all" spc="199" dirty="0">
                <a:solidFill>
                  <a:srgbClr val="2A1A00"/>
                </a:solidFill>
                <a:latin typeface="Impact"/>
                <a:ea typeface="+mn-ea"/>
                <a:cs typeface="+mn-cs"/>
              </a:rPr>
            </a:br>
            <a:endParaRPr lang="ru-RU" sz="2800" cap="all" spc="199" dirty="0">
              <a:solidFill>
                <a:srgbClr val="2A1A00"/>
              </a:solidFill>
              <a:latin typeface="Impact"/>
              <a:ea typeface="+mn-ea"/>
              <a:cs typeface="+mn-cs"/>
            </a:endParaRPr>
          </a:p>
        </p:txBody>
      </p:sp>
      <p:pic>
        <p:nvPicPr>
          <p:cNvPr id="4" name="Рисунок 3"/>
          <p:cNvPicPr>
            <a:picLocks noChangeAspect="1"/>
          </p:cNvPicPr>
          <p:nvPr/>
        </p:nvPicPr>
        <p:blipFill>
          <a:blip r:embed="rId15"/>
          <a:stretch>
            <a:fillRect/>
          </a:stretch>
        </p:blipFill>
        <p:spPr>
          <a:xfrm>
            <a:off x="6043605" y="4643302"/>
            <a:ext cx="2897029" cy="2120139"/>
          </a:xfrm>
          <a:prstGeom prst="rect">
            <a:avLst/>
          </a:prstGeom>
        </p:spPr>
      </p:pic>
      <p:pic>
        <p:nvPicPr>
          <p:cNvPr id="5" name="Рисунок 4"/>
          <p:cNvPicPr>
            <a:picLocks noChangeAspect="1"/>
          </p:cNvPicPr>
          <p:nvPr/>
        </p:nvPicPr>
        <p:blipFill>
          <a:blip r:embed="rId16"/>
          <a:stretch>
            <a:fillRect/>
          </a:stretch>
        </p:blipFill>
        <p:spPr>
          <a:xfrm>
            <a:off x="8908154" y="4643302"/>
            <a:ext cx="3003430" cy="2198007"/>
          </a:xfrm>
          <a:prstGeom prst="rect">
            <a:avLst/>
          </a:prstGeom>
        </p:spPr>
      </p:pic>
    </p:spTree>
    <p:extLst>
      <p:ext uri="{BB962C8B-B14F-4D97-AF65-F5344CB8AC3E}">
        <p14:creationId xmlns:p14="http://schemas.microsoft.com/office/powerpoint/2010/main" val="342527599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198FE453-A0B8-44AF-BD62-D669A74C7CD3}"/>
              </a:ext>
            </a:extLst>
          </p:cNvPr>
          <p:cNvSpPr/>
          <p:nvPr/>
        </p:nvSpPr>
        <p:spPr>
          <a:xfrm>
            <a:off x="1540997" y="5584188"/>
            <a:ext cx="9036496" cy="1200329"/>
          </a:xfrm>
          <a:prstGeom prst="rect">
            <a:avLst/>
          </a:prstGeom>
        </p:spPr>
        <p:txBody>
          <a:bodyPr wrap="square">
            <a:spAutoFit/>
          </a:bodyPr>
          <a:lstStyle/>
          <a:p>
            <a:pPr algn="ctr"/>
            <a:r>
              <a:rPr lang="en-US" b="1" dirty="0"/>
              <a:t>The interface of the uniform environment should provide a way for organization of collective development, solution of problems of various complexity and subject matter, management and processing of data of various volumes and structures, training and organization of scientific and research processes.</a:t>
            </a:r>
          </a:p>
        </p:txBody>
      </p:sp>
      <p:sp>
        <p:nvSpPr>
          <p:cNvPr id="7" name="TextBox 6">
            <a:extLst>
              <a:ext uri="{FF2B5EF4-FFF2-40B4-BE49-F238E27FC236}">
                <a16:creationId xmlns:a16="http://schemas.microsoft.com/office/drawing/2014/main" id="{C06198F2-7C15-4D6D-A374-6004FB489EC9}"/>
              </a:ext>
            </a:extLst>
          </p:cNvPr>
          <p:cNvSpPr txBox="1"/>
          <p:nvPr/>
        </p:nvSpPr>
        <p:spPr>
          <a:xfrm>
            <a:off x="1991545" y="200698"/>
            <a:ext cx="8424935" cy="523220"/>
          </a:xfrm>
          <a:prstGeom prst="rect">
            <a:avLst/>
          </a:prstGeom>
          <a:noFill/>
        </p:spPr>
        <p:txBody>
          <a:bodyPr wrap="square" rtlCol="0">
            <a:spAutoFit/>
          </a:bodyPr>
          <a:lstStyle/>
          <a:p>
            <a:pPr algn="ctr"/>
            <a:r>
              <a:rPr lang="en-US" sz="2800" dirty="0">
                <a:ln w="6600">
                  <a:solidFill>
                    <a:srgbClr val="C0504D"/>
                  </a:solidFill>
                  <a:prstDash val="solid"/>
                </a:ln>
                <a:latin typeface="Impact" panose="020B0806030902050204" pitchFamily="34" charset="0"/>
                <a:cs typeface="Arial" panose="020B0604020202020204" pitchFamily="34" charset="0"/>
                <a:sym typeface="Arial"/>
              </a:rPr>
              <a:t>Computing in High Energy and Nuclear Physics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2" y="804614"/>
            <a:ext cx="7130181" cy="4828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Стрелка: пятиугольник 5">
            <a:extLst>
              <a:ext uri="{FF2B5EF4-FFF2-40B4-BE49-F238E27FC236}">
                <a16:creationId xmlns:a16="http://schemas.microsoft.com/office/drawing/2014/main" id="{72CD5F56-D3A0-4D04-B200-44913A7278D7}"/>
              </a:ext>
            </a:extLst>
          </p:cNvPr>
          <p:cNvSpPr/>
          <p:nvPr/>
        </p:nvSpPr>
        <p:spPr>
          <a:xfrm flipH="1">
            <a:off x="6944025" y="2210884"/>
            <a:ext cx="3633475" cy="2016224"/>
          </a:xfrm>
          <a:prstGeom prst="homePlate">
            <a:avLst>
              <a:gd name="adj" fmla="val 41718"/>
            </a:avLst>
          </a:prstGeom>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 name="Прямоугольник 3">
            <a:extLst>
              <a:ext uri="{FF2B5EF4-FFF2-40B4-BE49-F238E27FC236}">
                <a16:creationId xmlns:a16="http://schemas.microsoft.com/office/drawing/2014/main" id="{B7FAEB85-ACE3-44F6-8EB8-A4BE9375DD66}"/>
              </a:ext>
            </a:extLst>
          </p:cNvPr>
          <p:cNvSpPr/>
          <p:nvPr/>
        </p:nvSpPr>
        <p:spPr>
          <a:xfrm>
            <a:off x="7637524" y="2284365"/>
            <a:ext cx="3256436" cy="1569660"/>
          </a:xfrm>
          <a:prstGeom prst="rect">
            <a:avLst/>
          </a:prstGeom>
        </p:spPr>
        <p:txBody>
          <a:bodyPr wrap="square">
            <a:spAutoFit/>
          </a:bodyPr>
          <a:lstStyle/>
          <a:p>
            <a:r>
              <a:rPr lang="en-US" sz="1600" b="1" dirty="0">
                <a:solidFill>
                  <a:schemeClr val="accent1">
                    <a:lumMod val="75000"/>
                  </a:schemeClr>
                </a:solidFill>
                <a:effectLst>
                  <a:outerShdw blurRad="38100" dist="38100" dir="2700000" algn="tl">
                    <a:srgbClr val="000000">
                      <a:alpha val="43137"/>
                    </a:srgbClr>
                  </a:outerShdw>
                </a:effectLst>
              </a:rPr>
              <a:t>Big variety of </a:t>
            </a:r>
          </a:p>
          <a:p>
            <a:pPr marL="742950" lvl="1" indent="-285750">
              <a:buFont typeface="Wingdings" panose="05000000000000000000" pitchFamily="2" charset="2"/>
              <a:buChar char="Ø"/>
            </a:pPr>
            <a:r>
              <a:rPr lang="en-US" sz="1600" b="1" dirty="0">
                <a:solidFill>
                  <a:schemeClr val="accent1">
                    <a:lumMod val="75000"/>
                  </a:schemeClr>
                </a:solidFill>
                <a:effectLst>
                  <a:outerShdw blurRad="38100" dist="38100" dir="2700000" algn="tl">
                    <a:srgbClr val="000000">
                      <a:alpha val="43137"/>
                    </a:srgbClr>
                  </a:outerShdw>
                </a:effectLst>
              </a:rPr>
              <a:t>architectures, </a:t>
            </a:r>
          </a:p>
          <a:p>
            <a:pPr marL="742950" lvl="1" indent="-285750">
              <a:buFont typeface="Wingdings" panose="05000000000000000000" pitchFamily="2" charset="2"/>
              <a:buChar char="Ø"/>
            </a:pPr>
            <a:r>
              <a:rPr lang="en-US" sz="1600" b="1" dirty="0">
                <a:solidFill>
                  <a:schemeClr val="accent1">
                    <a:lumMod val="75000"/>
                  </a:schemeClr>
                </a:solidFill>
                <a:effectLst>
                  <a:outerShdw blurRad="38100" dist="38100" dir="2700000" algn="tl">
                    <a:srgbClr val="000000">
                      <a:alpha val="43137"/>
                    </a:srgbClr>
                  </a:outerShdw>
                </a:effectLst>
              </a:rPr>
              <a:t>platforms, </a:t>
            </a:r>
          </a:p>
          <a:p>
            <a:pPr marL="742950" lvl="1" indent="-285750">
              <a:buFont typeface="Wingdings" panose="05000000000000000000" pitchFamily="2" charset="2"/>
              <a:buChar char="Ø"/>
            </a:pPr>
            <a:r>
              <a:rPr lang="en-US" sz="1600" b="1" dirty="0">
                <a:solidFill>
                  <a:schemeClr val="accent1">
                    <a:lumMod val="75000"/>
                  </a:schemeClr>
                </a:solidFill>
                <a:effectLst>
                  <a:outerShdw blurRad="38100" dist="38100" dir="2700000" algn="tl">
                    <a:srgbClr val="000000">
                      <a:alpha val="43137"/>
                    </a:srgbClr>
                  </a:outerShdw>
                </a:effectLst>
              </a:rPr>
              <a:t>operational systems, </a:t>
            </a:r>
          </a:p>
          <a:p>
            <a:pPr marL="742950" lvl="1" indent="-285750">
              <a:buFont typeface="Wingdings" panose="05000000000000000000" pitchFamily="2" charset="2"/>
              <a:buChar char="Ø"/>
            </a:pPr>
            <a:r>
              <a:rPr lang="en-US" sz="1600" b="1" dirty="0">
                <a:solidFill>
                  <a:schemeClr val="accent1">
                    <a:lumMod val="75000"/>
                  </a:schemeClr>
                </a:solidFill>
                <a:effectLst>
                  <a:outerShdw blurRad="38100" dist="38100" dir="2700000" algn="tl">
                    <a:srgbClr val="000000">
                      <a:alpha val="43137"/>
                    </a:srgbClr>
                  </a:outerShdw>
                </a:effectLst>
              </a:rPr>
              <a:t>network protocols,</a:t>
            </a:r>
          </a:p>
          <a:p>
            <a:pPr marL="742950" lvl="1" indent="-285750">
              <a:buFont typeface="Wingdings" panose="05000000000000000000" pitchFamily="2" charset="2"/>
              <a:buChar char="Ø"/>
            </a:pPr>
            <a:r>
              <a:rPr lang="en-US" sz="1600" b="1" dirty="0">
                <a:solidFill>
                  <a:schemeClr val="accent1">
                    <a:lumMod val="75000"/>
                  </a:schemeClr>
                </a:solidFill>
                <a:effectLst>
                  <a:outerShdw blurRad="38100" dist="38100" dir="2700000" algn="tl">
                    <a:srgbClr val="000000">
                      <a:alpha val="43137"/>
                    </a:srgbClr>
                  </a:outerShdw>
                </a:effectLst>
              </a:rPr>
              <a:t>software products. </a:t>
            </a:r>
          </a:p>
        </p:txBody>
      </p:sp>
      <p:pic>
        <p:nvPicPr>
          <p:cNvPr id="2" name="Рисунок 1"/>
          <p:cNvPicPr>
            <a:picLocks noChangeAspect="1"/>
          </p:cNvPicPr>
          <p:nvPr/>
        </p:nvPicPr>
        <p:blipFill>
          <a:blip r:embed="rId3"/>
          <a:stretch>
            <a:fillRect/>
          </a:stretch>
        </p:blipFill>
        <p:spPr>
          <a:xfrm>
            <a:off x="17917" y="116632"/>
            <a:ext cx="1842070" cy="482274"/>
          </a:xfrm>
          <a:prstGeom prst="rect">
            <a:avLst/>
          </a:prstGeom>
        </p:spPr>
      </p:pic>
    </p:spTree>
    <p:extLst>
      <p:ext uri="{BB962C8B-B14F-4D97-AF65-F5344CB8AC3E}">
        <p14:creationId xmlns:p14="http://schemas.microsoft.com/office/powerpoint/2010/main" val="324172001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Изображение 1" descr="84912_web"/>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27951" y="5024438"/>
            <a:ext cx="260032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Изображение 3" descr="ska_logo_box_web.scre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1651" y="4206875"/>
            <a:ext cx="1597025"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Изображение 5" descr="logo_Stars_smalle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27951" y="4206875"/>
            <a:ext cx="26003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Изображение 6" descr="Large_Synoptic_Survey_Telescope_3_4_render_20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8626" y="4206876"/>
            <a:ext cx="112871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Изображение 8" descr="cern-lhc-map.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1189" y="1671639"/>
            <a:ext cx="3671887"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Изображение 10" descr="cern"/>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48326" y="1671639"/>
            <a:ext cx="1312863"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Текстовое поле 11"/>
          <p:cNvSpPr txBox="1">
            <a:spLocks noChangeArrowheads="1"/>
          </p:cNvSpPr>
          <p:nvPr/>
        </p:nvSpPr>
        <p:spPr bwMode="auto">
          <a:xfrm>
            <a:off x="7224714" y="3136900"/>
            <a:ext cx="3298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en-US" altLang="ru-RU" sz="1600" b="1">
                <a:solidFill>
                  <a:schemeClr val="tx1"/>
                </a:solidFill>
                <a:latin typeface="Times New Roman" panose="02020603050405020304" pitchFamily="18" charset="0"/>
              </a:rPr>
              <a:t>CERN  Large Hadron Collider</a:t>
            </a:r>
          </a:p>
          <a:p>
            <a:pPr eaLnBrk="1" hangingPunct="1">
              <a:spcBef>
                <a:spcPct val="0"/>
              </a:spcBef>
              <a:buClrTx/>
              <a:buSzTx/>
              <a:buFontTx/>
              <a:buNone/>
            </a:pPr>
            <a:r>
              <a:rPr lang="en-US" altLang="ru-RU" sz="1600" b="1">
                <a:solidFill>
                  <a:schemeClr val="tx1"/>
                </a:solidFill>
                <a:latin typeface="Times New Roman" panose="02020603050405020304" pitchFamily="18" charset="0"/>
              </a:rPr>
              <a:t> &gt; 20 Pb/Year, &gt; 200 Pb stored</a:t>
            </a:r>
          </a:p>
        </p:txBody>
      </p:sp>
      <p:pic>
        <p:nvPicPr>
          <p:cNvPr id="26634" name="Рисунок 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7350" y="695326"/>
            <a:ext cx="233045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Текстовое поле 15"/>
          <p:cNvSpPr txBox="1">
            <a:spLocks noChangeArrowheads="1"/>
          </p:cNvSpPr>
          <p:nvPr/>
        </p:nvSpPr>
        <p:spPr bwMode="auto">
          <a:xfrm>
            <a:off x="5624513" y="3198814"/>
            <a:ext cx="1600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en-US" altLang="ru-RU" sz="2800" b="1">
                <a:solidFill>
                  <a:srgbClr val="FF0000"/>
                </a:solidFill>
                <a:latin typeface="Times New Roman" panose="02020603050405020304" pitchFamily="18" charset="0"/>
              </a:rPr>
              <a:t>Science</a:t>
            </a:r>
          </a:p>
        </p:txBody>
      </p:sp>
      <p:pic>
        <p:nvPicPr>
          <p:cNvPr id="26636" name="Picture 5" descr="bigdata"/>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57350" y="2570164"/>
            <a:ext cx="1384300"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7" descr="13940119000081_PhotoI"/>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54375" y="2570164"/>
            <a:ext cx="2211388"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6" descr="shining_stars"/>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778625" y="5067300"/>
            <a:ext cx="8953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9" descr="climate-model"/>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41475" y="4699000"/>
            <a:ext cx="132873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0" name="Текстовое поле 16"/>
          <p:cNvSpPr txBox="1">
            <a:spLocks noChangeArrowheads="1"/>
          </p:cNvSpPr>
          <p:nvPr/>
        </p:nvSpPr>
        <p:spPr bwMode="auto">
          <a:xfrm>
            <a:off x="1722438" y="4206875"/>
            <a:ext cx="1166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en-US" altLang="ru-RU" sz="1800" b="1" i="1">
                <a:solidFill>
                  <a:schemeClr val="tx1"/>
                </a:solidFill>
                <a:latin typeface="Times New Roman" panose="02020603050405020304" pitchFamily="18" charset="0"/>
              </a:rPr>
              <a:t>Climate</a:t>
            </a:r>
          </a:p>
        </p:txBody>
      </p:sp>
      <p:sp>
        <p:nvSpPr>
          <p:cNvPr id="26641" name="Текстовое поле 17"/>
          <p:cNvSpPr txBox="1">
            <a:spLocks noChangeArrowheads="1"/>
          </p:cNvSpPr>
          <p:nvPr/>
        </p:nvSpPr>
        <p:spPr bwMode="auto">
          <a:xfrm>
            <a:off x="1874838" y="2587625"/>
            <a:ext cx="1166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en-US" altLang="ru-RU" sz="1800" b="1" i="1">
                <a:solidFill>
                  <a:srgbClr val="FFFF00"/>
                </a:solidFill>
                <a:latin typeface="Times New Roman" panose="02020603050405020304" pitchFamily="18" charset="0"/>
              </a:rPr>
              <a:t>Biology</a:t>
            </a:r>
          </a:p>
        </p:txBody>
      </p:sp>
      <p:sp>
        <p:nvSpPr>
          <p:cNvPr id="26642" name="Текстовое поле 18"/>
          <p:cNvSpPr txBox="1">
            <a:spLocks noChangeArrowheads="1"/>
          </p:cNvSpPr>
          <p:nvPr/>
        </p:nvSpPr>
        <p:spPr bwMode="auto">
          <a:xfrm>
            <a:off x="3389313" y="2587625"/>
            <a:ext cx="2387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en-US" altLang="ru-RU" sz="1800" b="1" i="1">
                <a:solidFill>
                  <a:srgbClr val="FFFF00"/>
                </a:solidFill>
                <a:latin typeface="Times New Roman" panose="02020603050405020304" pitchFamily="18" charset="0"/>
              </a:rPr>
              <a:t>Nanotechnology</a:t>
            </a:r>
          </a:p>
        </p:txBody>
      </p:sp>
      <p:sp>
        <p:nvSpPr>
          <p:cNvPr id="26643" name="Текстовое поле 19"/>
          <p:cNvSpPr txBox="1">
            <a:spLocks noChangeArrowheads="1"/>
          </p:cNvSpPr>
          <p:nvPr/>
        </p:nvSpPr>
        <p:spPr bwMode="auto">
          <a:xfrm>
            <a:off x="7486651" y="1281113"/>
            <a:ext cx="2589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en-US" altLang="ru-RU" sz="1800" b="1" i="1">
                <a:solidFill>
                  <a:schemeClr val="tx1"/>
                </a:solidFill>
                <a:latin typeface="Times New Roman" panose="02020603050405020304" pitchFamily="18" charset="0"/>
              </a:rPr>
              <a:t>High Energy Physics</a:t>
            </a:r>
          </a:p>
        </p:txBody>
      </p:sp>
      <p:sp>
        <p:nvSpPr>
          <p:cNvPr id="26644" name="Текстовое поле 20"/>
          <p:cNvSpPr txBox="1">
            <a:spLocks noChangeArrowheads="1"/>
          </p:cNvSpPr>
          <p:nvPr/>
        </p:nvSpPr>
        <p:spPr bwMode="auto">
          <a:xfrm>
            <a:off x="5921375" y="3702050"/>
            <a:ext cx="1849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en-US" altLang="ru-RU" sz="1800" b="1" i="1">
                <a:solidFill>
                  <a:schemeClr val="tx1"/>
                </a:solidFill>
                <a:latin typeface="Times New Roman" panose="02020603050405020304" pitchFamily="18" charset="0"/>
              </a:rPr>
              <a:t>Astrophysics</a:t>
            </a:r>
          </a:p>
        </p:txBody>
      </p:sp>
      <p:sp>
        <p:nvSpPr>
          <p:cNvPr id="26645" name="Текстовое поле 21"/>
          <p:cNvSpPr txBox="1">
            <a:spLocks noChangeArrowheads="1"/>
          </p:cNvSpPr>
          <p:nvPr/>
        </p:nvSpPr>
        <p:spPr bwMode="auto">
          <a:xfrm>
            <a:off x="3987801" y="695326"/>
            <a:ext cx="16621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ru-RU" altLang="en-US" sz="1400" b="1" i="1">
                <a:solidFill>
                  <a:schemeClr val="tx1"/>
                </a:solidFill>
                <a:latin typeface="Times New Roman" panose="02020603050405020304" pitchFamily="18" charset="0"/>
              </a:rPr>
              <a:t>Annual </a:t>
            </a:r>
            <a:r>
              <a:rPr lang="en-US" altLang="ru-RU" sz="1400" b="1" i="1">
                <a:solidFill>
                  <a:schemeClr val="tx1"/>
                </a:solidFill>
                <a:latin typeface="Times New Roman" panose="02020603050405020304" pitchFamily="18" charset="0"/>
              </a:rPr>
              <a:t>data </a:t>
            </a:r>
            <a:r>
              <a:rPr lang="ru-RU" altLang="en-US" sz="1400" b="1" i="1">
                <a:solidFill>
                  <a:schemeClr val="tx1"/>
                </a:solidFill>
                <a:latin typeface="Times New Roman" panose="02020603050405020304" pitchFamily="18" charset="0"/>
              </a:rPr>
              <a:t>production follows to exponential law. </a:t>
            </a:r>
          </a:p>
        </p:txBody>
      </p:sp>
      <p:sp>
        <p:nvSpPr>
          <p:cNvPr id="26646" name="Текстовое поле 22"/>
          <p:cNvSpPr txBox="1">
            <a:spLocks noChangeArrowheads="1"/>
          </p:cNvSpPr>
          <p:nvPr/>
        </p:nvSpPr>
        <p:spPr bwMode="auto">
          <a:xfrm>
            <a:off x="2016126" y="841376"/>
            <a:ext cx="18764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en-US" altLang="ru-RU" sz="1600" b="1" i="1">
                <a:solidFill>
                  <a:schemeClr val="tx1"/>
                </a:solidFill>
                <a:latin typeface="Times New Roman" panose="02020603050405020304" pitchFamily="18" charset="0"/>
              </a:rPr>
              <a:t>I</a:t>
            </a:r>
            <a:r>
              <a:rPr lang="ru-RU" altLang="en-US" sz="1600" b="1" i="1">
                <a:solidFill>
                  <a:schemeClr val="tx1"/>
                </a:solidFill>
                <a:latin typeface="Times New Roman" panose="02020603050405020304" pitchFamily="18" charset="0"/>
              </a:rPr>
              <a:t>n 2020</a:t>
            </a:r>
          </a:p>
          <a:p>
            <a:pPr eaLnBrk="1" hangingPunct="1">
              <a:spcBef>
                <a:spcPct val="0"/>
              </a:spcBef>
              <a:buClrTx/>
              <a:buSzTx/>
              <a:buFontTx/>
              <a:buNone/>
            </a:pPr>
            <a:r>
              <a:rPr lang="ru-RU" altLang="en-US" sz="1600" b="1" i="1">
                <a:solidFill>
                  <a:schemeClr val="tx1"/>
                </a:solidFill>
                <a:latin typeface="Times New Roman" panose="02020603050405020304" pitchFamily="18" charset="0"/>
              </a:rPr>
              <a:t>&gt; 40 ZB data</a:t>
            </a:r>
          </a:p>
          <a:p>
            <a:pPr eaLnBrk="1" hangingPunct="1">
              <a:spcBef>
                <a:spcPct val="0"/>
              </a:spcBef>
              <a:buClrTx/>
              <a:buSzTx/>
              <a:buFontTx/>
              <a:buNone/>
            </a:pPr>
            <a:r>
              <a:rPr lang="ru-RU" altLang="en-US" sz="1600" b="1" i="1">
                <a:solidFill>
                  <a:schemeClr val="tx1"/>
                </a:solidFill>
                <a:latin typeface="Times New Roman" panose="02020603050405020304" pitchFamily="18" charset="0"/>
              </a:rPr>
              <a:t>will be</a:t>
            </a:r>
          </a:p>
          <a:p>
            <a:pPr eaLnBrk="1" hangingPunct="1">
              <a:spcBef>
                <a:spcPct val="0"/>
              </a:spcBef>
              <a:buClrTx/>
              <a:buSzTx/>
              <a:buFontTx/>
              <a:buNone/>
            </a:pPr>
            <a:r>
              <a:rPr lang="ru-RU" altLang="en-US" sz="1600" b="1" i="1">
                <a:solidFill>
                  <a:schemeClr val="tx1"/>
                </a:solidFill>
                <a:latin typeface="Times New Roman" panose="02020603050405020304" pitchFamily="18" charset="0"/>
              </a:rPr>
              <a:t>created</a:t>
            </a:r>
          </a:p>
        </p:txBody>
      </p:sp>
      <p:sp>
        <p:nvSpPr>
          <p:cNvPr id="26647" name="Текстовое поле 23"/>
          <p:cNvSpPr txBox="1">
            <a:spLocks noChangeArrowheads="1"/>
          </p:cNvSpPr>
          <p:nvPr/>
        </p:nvSpPr>
        <p:spPr bwMode="auto">
          <a:xfrm>
            <a:off x="1657351" y="6286500"/>
            <a:ext cx="1471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en-US" altLang="ru-RU" sz="1800" b="1" i="1">
                <a:solidFill>
                  <a:schemeClr val="tx1"/>
                </a:solidFill>
                <a:latin typeface="Times New Roman" panose="02020603050405020304" pitchFamily="18" charset="0"/>
              </a:rPr>
              <a:t>...et cetera</a:t>
            </a:r>
          </a:p>
        </p:txBody>
      </p:sp>
      <p:pic>
        <p:nvPicPr>
          <p:cNvPr id="26648" name="Изображение 24" descr="front_ska"/>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41651" y="5395913"/>
            <a:ext cx="3662363"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9" name="Текстовое поле 12"/>
          <p:cNvSpPr txBox="1">
            <a:spLocks noChangeArrowheads="1"/>
          </p:cNvSpPr>
          <p:nvPr/>
        </p:nvSpPr>
        <p:spPr bwMode="auto">
          <a:xfrm>
            <a:off x="4638676" y="4203701"/>
            <a:ext cx="22971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en-US" altLang="ru-RU" sz="1600" b="1">
                <a:solidFill>
                  <a:schemeClr val="tx1"/>
                </a:solidFill>
                <a:latin typeface="Times New Roman" panose="02020603050405020304" pitchFamily="18" charset="0"/>
              </a:rPr>
              <a:t>Square Kilometer Array radio telescope (SKA)  &gt; 20 Pb/Day (estimation)</a:t>
            </a:r>
          </a:p>
        </p:txBody>
      </p:sp>
      <p:sp>
        <p:nvSpPr>
          <p:cNvPr id="26650" name="Текстовое поле 13"/>
          <p:cNvSpPr txBox="1">
            <a:spLocks noChangeArrowheads="1"/>
          </p:cNvSpPr>
          <p:nvPr/>
        </p:nvSpPr>
        <p:spPr bwMode="auto">
          <a:xfrm>
            <a:off x="6486526" y="6286500"/>
            <a:ext cx="4418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en-US" altLang="ru-RU" sz="1600" b="1">
                <a:solidFill>
                  <a:schemeClr val="bg1"/>
                </a:solidFill>
                <a:latin typeface="Times New Roman" panose="02020603050405020304" pitchFamily="18" charset="0"/>
              </a:rPr>
              <a:t> </a:t>
            </a:r>
            <a:r>
              <a:rPr lang="en-US" altLang="ru-RU" sz="1600" b="1">
                <a:solidFill>
                  <a:schemeClr val="tx1"/>
                </a:solidFill>
                <a:latin typeface="Times New Roman" panose="02020603050405020304" pitchFamily="18" charset="0"/>
              </a:rPr>
              <a:t>Large Synoptic  Survey Telescope (LSST)  &gt; 10 Pb/Year (estimation)</a:t>
            </a:r>
          </a:p>
        </p:txBody>
      </p:sp>
      <p:sp>
        <p:nvSpPr>
          <p:cNvPr id="26" name="Текстовое поле 25"/>
          <p:cNvSpPr txBox="1"/>
          <p:nvPr/>
        </p:nvSpPr>
        <p:spPr>
          <a:xfrm>
            <a:off x="2954338" y="5918200"/>
            <a:ext cx="4132262" cy="520700"/>
          </a:xfrm>
          <a:prstGeom prst="rect">
            <a:avLst/>
          </a:prstGeom>
          <a:noFill/>
        </p:spPr>
        <p:txBody>
          <a:bodyPr>
            <a:spAutoFit/>
          </a:bodyPr>
          <a:lstStyle/>
          <a:p>
            <a:pPr algn="ctr" eaLnBrk="1" hangingPunct="1">
              <a:defRPr/>
            </a:pPr>
            <a:r>
              <a:rPr lang="ru-RU" altLang="en-US" sz="1400" b="1" dirty="0" err="1">
                <a:solidFill>
                  <a:schemeClr val="accent6">
                    <a:lumMod val="40000"/>
                    <a:lumOff val="60000"/>
                  </a:schemeClr>
                </a:solidFill>
              </a:rPr>
              <a:t>An</a:t>
            </a:r>
            <a:r>
              <a:rPr lang="ru-RU" altLang="en-US" sz="1400" b="1" dirty="0">
                <a:solidFill>
                  <a:schemeClr val="accent6">
                    <a:lumMod val="40000"/>
                    <a:lumOff val="60000"/>
                  </a:schemeClr>
                </a:solidFill>
              </a:rPr>
              <a:t> </a:t>
            </a:r>
            <a:r>
              <a:rPr lang="ru-RU" altLang="en-US" sz="1400" b="1" dirty="0" err="1">
                <a:solidFill>
                  <a:schemeClr val="accent6">
                    <a:lumMod val="40000"/>
                    <a:lumOff val="60000"/>
                  </a:schemeClr>
                </a:solidFill>
              </a:rPr>
              <a:t>International</a:t>
            </a:r>
            <a:r>
              <a:rPr lang="ru-RU" altLang="en-US" sz="1400" b="1" dirty="0">
                <a:solidFill>
                  <a:schemeClr val="accent6">
                    <a:lumMod val="40000"/>
                    <a:lumOff val="60000"/>
                  </a:schemeClr>
                </a:solidFill>
              </a:rPr>
              <a:t> </a:t>
            </a:r>
            <a:r>
              <a:rPr lang="ru-RU" altLang="en-US" sz="1400" b="1" dirty="0" err="1">
                <a:solidFill>
                  <a:schemeClr val="accent6">
                    <a:lumMod val="40000"/>
                    <a:lumOff val="60000"/>
                  </a:schemeClr>
                </a:solidFill>
              </a:rPr>
              <a:t>radiotelescope</a:t>
            </a:r>
            <a:r>
              <a:rPr lang="ru-RU" altLang="en-US" sz="1400" b="1" dirty="0">
                <a:solidFill>
                  <a:schemeClr val="accent6">
                    <a:lumMod val="40000"/>
                    <a:lumOff val="60000"/>
                  </a:schemeClr>
                </a:solidFill>
              </a:rPr>
              <a:t> </a:t>
            </a:r>
          </a:p>
          <a:p>
            <a:pPr algn="ctr" eaLnBrk="1" hangingPunct="1">
              <a:defRPr/>
            </a:pPr>
            <a:r>
              <a:rPr lang="ru-RU" altLang="en-US" sz="1400" b="1" dirty="0" err="1">
                <a:solidFill>
                  <a:schemeClr val="accent6">
                    <a:lumMod val="40000"/>
                    <a:lumOff val="60000"/>
                  </a:schemeClr>
                </a:solidFill>
              </a:rPr>
              <a:t>for</a:t>
            </a:r>
            <a:r>
              <a:rPr lang="ru-RU" altLang="en-US" sz="1400" b="1" dirty="0">
                <a:solidFill>
                  <a:schemeClr val="accent6">
                    <a:lumMod val="40000"/>
                    <a:lumOff val="60000"/>
                  </a:schemeClr>
                </a:solidFill>
              </a:rPr>
              <a:t> </a:t>
            </a:r>
            <a:r>
              <a:rPr lang="ru-RU" altLang="en-US" sz="1400" b="1" dirty="0" err="1">
                <a:solidFill>
                  <a:schemeClr val="accent6">
                    <a:lumMod val="40000"/>
                    <a:lumOff val="60000"/>
                  </a:schemeClr>
                </a:solidFill>
              </a:rPr>
              <a:t>the</a:t>
            </a:r>
            <a:r>
              <a:rPr lang="ru-RU" altLang="en-US" sz="1400" b="1" dirty="0">
                <a:solidFill>
                  <a:schemeClr val="accent6">
                    <a:lumMod val="40000"/>
                    <a:lumOff val="60000"/>
                  </a:schemeClr>
                </a:solidFill>
              </a:rPr>
              <a:t> 21st </a:t>
            </a:r>
            <a:r>
              <a:rPr lang="ru-RU" altLang="en-US" sz="1400" b="1" dirty="0" err="1">
                <a:solidFill>
                  <a:schemeClr val="accent6">
                    <a:lumMod val="40000"/>
                    <a:lumOff val="60000"/>
                  </a:schemeClr>
                </a:solidFill>
              </a:rPr>
              <a:t>century</a:t>
            </a:r>
            <a:endParaRPr lang="ru-RU" altLang="en-US" sz="1400" b="1" i="1" dirty="0">
              <a:solidFill>
                <a:schemeClr val="accent6">
                  <a:lumMod val="40000"/>
                  <a:lumOff val="60000"/>
                </a:schemeClr>
              </a:solidFill>
            </a:endParaRPr>
          </a:p>
        </p:txBody>
      </p:sp>
      <p:sp>
        <p:nvSpPr>
          <p:cNvPr id="2" name="Заголовок 1"/>
          <p:cNvSpPr>
            <a:spLocks noGrp="1"/>
          </p:cNvSpPr>
          <p:nvPr>
            <p:ph type="title"/>
          </p:nvPr>
        </p:nvSpPr>
        <p:spPr>
          <a:xfrm>
            <a:off x="2161443" y="59705"/>
            <a:ext cx="9997440" cy="1143000"/>
          </a:xfrm>
        </p:spPr>
        <p:txBody>
          <a:bodyPr>
            <a:noAutofit/>
          </a:bodyPr>
          <a:lstStyle/>
          <a:p>
            <a:pP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en-US" sz="2800" cap="all" spc="199" dirty="0">
                <a:solidFill>
                  <a:srgbClr val="2A1A00"/>
                </a:solidFill>
                <a:latin typeface="Impact"/>
                <a:ea typeface="+mn-ea"/>
                <a:cs typeface="+mn-cs"/>
              </a:rPr>
              <a:t>Big Data + HPC (</a:t>
            </a:r>
            <a:r>
              <a:rPr lang="en-US" sz="2800" cap="all" spc="199" dirty="0" err="1">
                <a:solidFill>
                  <a:srgbClr val="2A1A00"/>
                </a:solidFill>
                <a:latin typeface="Impact"/>
                <a:ea typeface="+mn-ea"/>
                <a:cs typeface="+mn-cs"/>
              </a:rPr>
              <a:t>HPDA</a:t>
            </a:r>
            <a:r>
              <a:rPr lang="en-US" sz="2800" cap="all" spc="199" dirty="0">
                <a:solidFill>
                  <a:srgbClr val="2A1A00"/>
                </a:solidFill>
                <a:latin typeface="Impact"/>
                <a:ea typeface="+mn-ea"/>
                <a:cs typeface="+mn-cs"/>
              </a:rPr>
              <a:t> - High Performance Data Analysis)</a:t>
            </a:r>
            <a:r>
              <a:rPr lang="en-US" sz="3600" cap="all" spc="199" dirty="0">
                <a:solidFill>
                  <a:srgbClr val="2A1A00"/>
                </a:solidFill>
                <a:latin typeface="Impact"/>
                <a:ea typeface="+mn-ea"/>
                <a:cs typeface="+mn-cs"/>
              </a:rPr>
              <a:t> </a:t>
            </a:r>
            <a:br>
              <a:rPr lang="en-US" sz="3600" cap="all" spc="199" dirty="0">
                <a:solidFill>
                  <a:srgbClr val="2A1A00"/>
                </a:solidFill>
                <a:latin typeface="Impact"/>
                <a:ea typeface="+mn-ea"/>
                <a:cs typeface="+mn-cs"/>
              </a:rPr>
            </a:br>
            <a:endParaRPr lang="ru-RU" sz="3600" cap="all" spc="199" dirty="0">
              <a:solidFill>
                <a:srgbClr val="2A1A00"/>
              </a:solidFill>
              <a:latin typeface="Impact"/>
              <a:ea typeface="+mn-ea"/>
              <a:cs typeface="+mn-cs"/>
            </a:endParaRPr>
          </a:p>
        </p:txBody>
      </p:sp>
    </p:spTree>
    <p:extLst>
      <p:ext uri="{BB962C8B-B14F-4D97-AF65-F5344CB8AC3E}">
        <p14:creationId xmlns:p14="http://schemas.microsoft.com/office/powerpoint/2010/main" val="46284528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Унифицированная система управления ресурсами"/>
          <p:cNvSpPr txBox="1">
            <a:spLocks/>
          </p:cNvSpPr>
          <p:nvPr/>
        </p:nvSpPr>
        <p:spPr bwMode="auto">
          <a:xfrm>
            <a:off x="1775520" y="0"/>
            <a:ext cx="10513168" cy="785813"/>
          </a:xfrm>
          <a:prstGeom prst="rect">
            <a:avLst/>
          </a:prstGeom>
          <a:noFill/>
          <a:ln w="12700">
            <a:noFill/>
            <a:miter lim="400000"/>
            <a:headEnd/>
            <a:tailEnd/>
          </a:ln>
        </p:spPr>
        <p:txBody>
          <a:bodyPr lIns="50800" tIns="50800" rIns="50800" bIns="50800" anchor="ctr"/>
          <a:lstStyle/>
          <a:p>
            <a:pPr defTabSz="244475" eaLnBrk="0" fontAlgn="base" hangingPunct="0">
              <a:spcBef>
                <a:spcPct val="0"/>
              </a:spcBef>
              <a:spcAft>
                <a:spcPct val="0"/>
              </a:spcAft>
            </a:pPr>
            <a:r>
              <a:rPr lang="en-US" sz="2800" cap="all" spc="199" dirty="0">
                <a:solidFill>
                  <a:srgbClr val="2A1A00"/>
                </a:solidFill>
                <a:effectLst>
                  <a:outerShdw blurRad="50000" dist="30000" dir="5400000" algn="tl" rotWithShape="0">
                    <a:srgbClr val="000000">
                      <a:alpha val="30000"/>
                    </a:srgbClr>
                  </a:outerShdw>
                </a:effectLst>
                <a:latin typeface="Impact"/>
              </a:rPr>
              <a:t>MICC unified resource and </a:t>
            </a:r>
            <a:r>
              <a:rPr lang="en-US" sz="2800" cap="all" spc="199" dirty="0">
                <a:solidFill>
                  <a:srgbClr val="2A1A00"/>
                </a:solidFill>
                <a:effectLst>
                  <a:outerShdw blurRad="50000" dist="30000" dir="5400000" algn="tl" rotWithShape="0">
                    <a:srgbClr val="000000">
                      <a:alpha val="30000"/>
                    </a:srgbClr>
                  </a:outerShdw>
                </a:effectLst>
                <a:latin typeface="Impact"/>
              </a:rPr>
              <a:t>data flow </a:t>
            </a:r>
            <a:r>
              <a:rPr lang="en-US" sz="2800" cap="all" spc="199" dirty="0">
                <a:solidFill>
                  <a:srgbClr val="2A1A00"/>
                </a:solidFill>
                <a:effectLst>
                  <a:outerShdw blurRad="50000" dist="30000" dir="5400000" algn="tl" rotWithShape="0">
                    <a:srgbClr val="000000">
                      <a:alpha val="30000"/>
                    </a:srgbClr>
                  </a:outerShdw>
                </a:effectLst>
                <a:latin typeface="Impact"/>
              </a:rPr>
              <a:t>management </a:t>
            </a:r>
            <a:r>
              <a:rPr lang="en-US" sz="2800" cap="all" spc="199" dirty="0">
                <a:solidFill>
                  <a:srgbClr val="2A1A00"/>
                </a:solidFill>
                <a:effectLst>
                  <a:outerShdw blurRad="50000" dist="30000" dir="5400000" algn="tl" rotWithShape="0">
                    <a:srgbClr val="000000">
                      <a:alpha val="30000"/>
                    </a:srgbClr>
                  </a:outerShdw>
                </a:effectLst>
                <a:latin typeface="Impact"/>
              </a:rPr>
              <a:t>system</a:t>
            </a:r>
            <a:endParaRPr lang="ru-RU" sz="2800" cap="all" spc="199" dirty="0">
              <a:solidFill>
                <a:srgbClr val="2A1A00"/>
              </a:solidFill>
              <a:effectLst>
                <a:outerShdw blurRad="50000" dist="30000" dir="5400000" algn="tl" rotWithShape="0">
                  <a:srgbClr val="000000">
                    <a:alpha val="30000"/>
                  </a:srgbClr>
                </a:outerShdw>
              </a:effectLst>
              <a:latin typeface="Impact"/>
            </a:endParaRPr>
          </a:p>
        </p:txBody>
      </p:sp>
      <p:pic>
        <p:nvPicPr>
          <p:cNvPr id="39941" name="URMS_schema_v0_300.png" descr="URMS_schema_v0_300.png"/>
          <p:cNvPicPr>
            <a:picLocks noChangeAspect="1"/>
          </p:cNvPicPr>
          <p:nvPr/>
        </p:nvPicPr>
        <p:blipFill rotWithShape="1">
          <a:blip r:embed="rId2"/>
          <a:srcRect r="20731"/>
          <a:stretch/>
        </p:blipFill>
        <p:spPr bwMode="auto">
          <a:xfrm>
            <a:off x="6584903" y="649807"/>
            <a:ext cx="5544268" cy="3759076"/>
          </a:xfrm>
          <a:prstGeom prst="rect">
            <a:avLst/>
          </a:prstGeom>
          <a:noFill/>
          <a:ln w="12700">
            <a:noFill/>
            <a:miter lim="400000"/>
            <a:headEnd/>
            <a:tailEnd/>
          </a:ln>
        </p:spPr>
      </p:pic>
      <p:sp>
        <p:nvSpPr>
          <p:cNvPr id="2" name="Прямоугольник 1"/>
          <p:cNvSpPr/>
          <p:nvPr/>
        </p:nvSpPr>
        <p:spPr>
          <a:xfrm>
            <a:off x="1343472" y="836712"/>
            <a:ext cx="5256584" cy="2677656"/>
          </a:xfrm>
          <a:prstGeom prst="rect">
            <a:avLst/>
          </a:prstGeom>
        </p:spPr>
        <p:txBody>
          <a:bodyPr wrap="square">
            <a:spAutoFit/>
          </a:bodyPr>
          <a:lstStyle/>
          <a:p>
            <a:pPr fontAlgn="base">
              <a:spcBef>
                <a:spcPct val="0"/>
              </a:spcBef>
              <a:spcAft>
                <a:spcPct val="0"/>
              </a:spcAft>
            </a:pPr>
            <a:r>
              <a:rPr lang="en-US" sz="2000" b="1" dirty="0">
                <a:solidFill>
                  <a:srgbClr val="C00000"/>
                </a:solidFill>
              </a:rPr>
              <a:t>The main </a:t>
            </a:r>
            <a:r>
              <a:rPr lang="en-US" sz="2000" b="1" dirty="0">
                <a:solidFill>
                  <a:srgbClr val="C00000"/>
                </a:solidFill>
              </a:rPr>
              <a:t>objectives of a unified resource management system are</a:t>
            </a:r>
            <a:r>
              <a:rPr lang="ru-RU" sz="2000" b="1" dirty="0">
                <a:solidFill>
                  <a:srgbClr val="C00000"/>
                </a:solidFill>
              </a:rPr>
              <a:t>:</a:t>
            </a:r>
          </a:p>
          <a:p>
            <a:pPr algn="just" fontAlgn="base">
              <a:spcBef>
                <a:spcPct val="0"/>
              </a:spcBef>
              <a:spcAft>
                <a:spcPct val="0"/>
              </a:spcAft>
              <a:buClr>
                <a:srgbClr val="000000"/>
              </a:buClr>
              <a:buFont typeface="Symbol" pitchFamily="18" charset="2"/>
              <a:buChar char="-"/>
            </a:pPr>
            <a:r>
              <a:rPr lang="en-US" sz="1600" dirty="0">
                <a:solidFill>
                  <a:prstClr val="black"/>
                </a:solidFill>
                <a:latin typeface="Gill Sans MT" pitchFamily="34" charset="0"/>
                <a:ea typeface="Helvetica Neue Medium"/>
                <a:cs typeface="Helvetica Neue Medium"/>
              </a:rPr>
              <a:t>to provide the ability to process large amounts of data</a:t>
            </a:r>
            <a:r>
              <a:rPr lang="ru-RU" sz="1600" dirty="0">
                <a:solidFill>
                  <a:prstClr val="black"/>
                </a:solidFill>
                <a:latin typeface="Gill Sans MT" pitchFamily="34" charset="0"/>
                <a:cs typeface="Arial" charset="0"/>
              </a:rPr>
              <a:t>;</a:t>
            </a:r>
            <a:endParaRPr lang="ru-RU" sz="1600" dirty="0">
              <a:solidFill>
                <a:prstClr val="black"/>
              </a:solidFill>
              <a:effectLst>
                <a:outerShdw blurRad="38100" dist="38100" dir="2700000" algn="tl">
                  <a:srgbClr val="C0C0C0"/>
                </a:outerShdw>
              </a:effectLst>
              <a:latin typeface="Gill Sans MT" pitchFamily="34" charset="0"/>
              <a:cs typeface="Arial" charset="0"/>
            </a:endParaRPr>
          </a:p>
          <a:p>
            <a:pPr algn="just" fontAlgn="base">
              <a:spcBef>
                <a:spcPct val="0"/>
              </a:spcBef>
              <a:spcAft>
                <a:spcPct val="0"/>
              </a:spcAft>
              <a:buClr>
                <a:srgbClr val="000000"/>
              </a:buClr>
              <a:buFont typeface="Symbol" pitchFamily="18" charset="2"/>
              <a:buChar char="-"/>
            </a:pPr>
            <a:r>
              <a:rPr lang="en-US" sz="1600" dirty="0">
                <a:solidFill>
                  <a:prstClr val="black"/>
                </a:solidFill>
                <a:latin typeface="Gill Sans MT" pitchFamily="34" charset="0"/>
                <a:ea typeface="Helvetica Neue Medium"/>
                <a:cs typeface="Helvetica Neue Medium"/>
              </a:rPr>
              <a:t>to provide the possibility to organize massive computing tasks</a:t>
            </a:r>
            <a:r>
              <a:rPr lang="ru-RU" sz="1600" dirty="0">
                <a:solidFill>
                  <a:prstClr val="black"/>
                </a:solidFill>
                <a:latin typeface="Gill Sans MT" pitchFamily="34" charset="0"/>
                <a:cs typeface="Arial" charset="0"/>
              </a:rPr>
              <a:t>;</a:t>
            </a:r>
            <a:endParaRPr lang="ru-RU" sz="1600" dirty="0">
              <a:solidFill>
                <a:prstClr val="black"/>
              </a:solidFill>
              <a:effectLst>
                <a:outerShdw blurRad="38100" dist="38100" dir="2700000" algn="tl">
                  <a:srgbClr val="C0C0C0"/>
                </a:outerShdw>
              </a:effectLst>
              <a:latin typeface="Gill Sans MT" pitchFamily="34" charset="0"/>
              <a:cs typeface="Arial" charset="0"/>
            </a:endParaRPr>
          </a:p>
          <a:p>
            <a:pPr algn="just" fontAlgn="base">
              <a:spcBef>
                <a:spcPct val="0"/>
              </a:spcBef>
              <a:spcAft>
                <a:spcPct val="0"/>
              </a:spcAft>
              <a:buClr>
                <a:srgbClr val="000000"/>
              </a:buClr>
              <a:buFont typeface="Symbol" pitchFamily="18" charset="2"/>
              <a:buChar char="-"/>
            </a:pPr>
            <a:r>
              <a:rPr lang="en-US" sz="1600" dirty="0">
                <a:solidFill>
                  <a:prstClr val="black"/>
                </a:solidFill>
                <a:latin typeface="Gill Sans MT" pitchFamily="34" charset="0"/>
                <a:ea typeface="Helvetica Neue Medium"/>
                <a:cs typeface="Helvetica Neue Medium"/>
              </a:rPr>
              <a:t>to optimize the efficiency of the use of computing and storage resources</a:t>
            </a:r>
            <a:r>
              <a:rPr lang="ru-RU" sz="1600" dirty="0">
                <a:solidFill>
                  <a:prstClr val="black"/>
                </a:solidFill>
                <a:latin typeface="Gill Sans MT" pitchFamily="34" charset="0"/>
                <a:cs typeface="Arial" charset="0"/>
              </a:rPr>
              <a:t>;</a:t>
            </a:r>
            <a:endParaRPr lang="ru-RU" sz="1600" dirty="0">
              <a:solidFill>
                <a:prstClr val="black"/>
              </a:solidFill>
              <a:effectLst>
                <a:outerShdw blurRad="38100" dist="38100" dir="2700000" algn="tl">
                  <a:srgbClr val="C0C0C0"/>
                </a:outerShdw>
              </a:effectLst>
              <a:latin typeface="Gill Sans MT" pitchFamily="34" charset="0"/>
              <a:cs typeface="Arial" charset="0"/>
            </a:endParaRPr>
          </a:p>
          <a:p>
            <a:pPr algn="just" fontAlgn="base">
              <a:spcBef>
                <a:spcPct val="0"/>
              </a:spcBef>
              <a:spcAft>
                <a:spcPct val="0"/>
              </a:spcAft>
              <a:buClr>
                <a:srgbClr val="000000"/>
              </a:buClr>
              <a:buFont typeface="Symbol" pitchFamily="18" charset="2"/>
              <a:buChar char="-"/>
            </a:pPr>
            <a:r>
              <a:rPr lang="en-US" sz="1600" dirty="0">
                <a:solidFill>
                  <a:prstClr val="black"/>
                </a:solidFill>
                <a:latin typeface="Gill Sans MT" pitchFamily="34" charset="0"/>
                <a:ea typeface="Helvetica Neue Medium"/>
                <a:cs typeface="Helvetica Neue Medium"/>
              </a:rPr>
              <a:t>to effectively monitor the resource loading</a:t>
            </a:r>
            <a:r>
              <a:rPr lang="ru-RU" sz="1600" dirty="0">
                <a:solidFill>
                  <a:prstClr val="black"/>
                </a:solidFill>
                <a:latin typeface="Gill Sans MT" pitchFamily="34" charset="0"/>
                <a:cs typeface="Arial" charset="0"/>
              </a:rPr>
              <a:t>;</a:t>
            </a:r>
            <a:endParaRPr lang="ru-RU" sz="1600" dirty="0">
              <a:solidFill>
                <a:prstClr val="black"/>
              </a:solidFill>
              <a:effectLst>
                <a:outerShdw blurRad="38100" dist="38100" dir="2700000" algn="tl">
                  <a:srgbClr val="C0C0C0"/>
                </a:outerShdw>
              </a:effectLst>
              <a:latin typeface="Gill Sans MT" pitchFamily="34" charset="0"/>
              <a:cs typeface="Arial" charset="0"/>
            </a:endParaRPr>
          </a:p>
          <a:p>
            <a:pPr algn="just" fontAlgn="base">
              <a:spcBef>
                <a:spcPct val="0"/>
              </a:spcBef>
              <a:spcAft>
                <a:spcPct val="0"/>
              </a:spcAft>
              <a:buClr>
                <a:srgbClr val="000000"/>
              </a:buClr>
              <a:buFont typeface="Symbol" pitchFamily="18" charset="2"/>
              <a:buChar char="-"/>
            </a:pPr>
            <a:r>
              <a:rPr lang="en-US" sz="1600" dirty="0">
                <a:solidFill>
                  <a:prstClr val="black"/>
                </a:solidFill>
                <a:latin typeface="Gill Sans MT" pitchFamily="34" charset="0"/>
                <a:ea typeface="Helvetica Neue Medium"/>
                <a:cs typeface="Helvetica Neue Medium"/>
              </a:rPr>
              <a:t>to consolidate the accounting for the use of resources</a:t>
            </a:r>
            <a:r>
              <a:rPr lang="ru-RU" sz="1600" dirty="0">
                <a:solidFill>
                  <a:prstClr val="black"/>
                </a:solidFill>
                <a:latin typeface="Gill Sans MT" pitchFamily="34" charset="0"/>
                <a:cs typeface="Arial" charset="0"/>
              </a:rPr>
              <a:t>;</a:t>
            </a:r>
          </a:p>
          <a:p>
            <a:pPr algn="just" fontAlgn="base">
              <a:spcBef>
                <a:spcPct val="0"/>
              </a:spcBef>
              <a:spcAft>
                <a:spcPct val="0"/>
              </a:spcAft>
              <a:buClr>
                <a:srgbClr val="000000"/>
              </a:buClr>
              <a:buFont typeface="Symbol" pitchFamily="18" charset="2"/>
              <a:buChar char="-"/>
            </a:pPr>
            <a:r>
              <a:rPr lang="en-US" sz="1600" dirty="0">
                <a:solidFill>
                  <a:prstClr val="black"/>
                </a:solidFill>
                <a:latin typeface="Gill Sans MT" pitchFamily="34" charset="0"/>
                <a:ea typeface="Helvetica Neue Medium"/>
                <a:cs typeface="Helvetica Neue Medium"/>
              </a:rPr>
              <a:t>to provide a unified interface of access to resources</a:t>
            </a:r>
            <a:r>
              <a:rPr lang="ru-RU" sz="1600" dirty="0">
                <a:solidFill>
                  <a:prstClr val="black"/>
                </a:solidFill>
                <a:latin typeface="Gill Sans MT" pitchFamily="34" charset="0"/>
                <a:cs typeface="Arial" charset="0"/>
              </a:rPr>
              <a:t>.</a:t>
            </a:r>
            <a:endParaRPr lang="ru-RU" sz="1600" dirty="0">
              <a:solidFill>
                <a:prstClr val="black"/>
              </a:solidFill>
              <a:latin typeface="Gill Sans MT" pitchFamily="34" charset="0"/>
              <a:ea typeface="Helvetica Neue Medium"/>
              <a:cs typeface="Helvetica Neue Medium"/>
            </a:endParaRPr>
          </a:p>
        </p:txBody>
      </p:sp>
      <p:sp>
        <p:nvSpPr>
          <p:cNvPr id="3" name="Нижний колонтитул 2"/>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4" name="Номер слайда 3"/>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21</a:t>
            </a:fld>
            <a:endParaRPr lang="ru-RU">
              <a:solidFill>
                <a:prstClr val="white">
                  <a:tint val="75000"/>
                </a:prstClr>
              </a:solidFill>
            </a:endParaRPr>
          </a:p>
        </p:txBody>
      </p:sp>
      <p:sp>
        <p:nvSpPr>
          <p:cNvPr id="5" name="Прямоугольник 4"/>
          <p:cNvSpPr/>
          <p:nvPr/>
        </p:nvSpPr>
        <p:spPr>
          <a:xfrm>
            <a:off x="1312818" y="3487173"/>
            <a:ext cx="5112568" cy="3416320"/>
          </a:xfrm>
          <a:prstGeom prst="rect">
            <a:avLst/>
          </a:prstGeom>
        </p:spPr>
        <p:txBody>
          <a:bodyPr wrap="square">
            <a:spAutoFit/>
          </a:bodyPr>
          <a:lstStyle/>
          <a:p>
            <a:r>
              <a:rPr lang="en-US" sz="2000" b="1" dirty="0" smtClean="0">
                <a:solidFill>
                  <a:srgbClr val="C00000"/>
                </a:solidFill>
              </a:rPr>
              <a:t>The data flow management system should provide:</a:t>
            </a:r>
          </a:p>
          <a:p>
            <a:pPr marL="285750" indent="-285750">
              <a:buFont typeface="Wingdings" panose="05000000000000000000" pitchFamily="2" charset="2"/>
              <a:buChar char="Ø"/>
            </a:pPr>
            <a:r>
              <a:rPr lang="en-US" sz="1600" dirty="0" smtClean="0"/>
              <a:t>an </a:t>
            </a:r>
            <a:r>
              <a:rPr lang="en-US" sz="1600" dirty="0"/>
              <a:t>interface for the formation of jobs, chains and groups of jobs;</a:t>
            </a:r>
          </a:p>
          <a:p>
            <a:pPr marL="285750" indent="-285750">
              <a:buFont typeface="Wingdings" panose="05000000000000000000" pitchFamily="2" charset="2"/>
              <a:buChar char="Ø"/>
            </a:pPr>
            <a:r>
              <a:rPr lang="en-US" sz="1600" dirty="0" smtClean="0"/>
              <a:t>a </a:t>
            </a:r>
            <a:r>
              <a:rPr lang="en-US" sz="1600" dirty="0"/>
              <a:t>database for storing job definitions;</a:t>
            </a:r>
          </a:p>
          <a:p>
            <a:pPr marL="285750" indent="-285750">
              <a:buFont typeface="Wingdings" panose="05000000000000000000" pitchFamily="2" charset="2"/>
              <a:buChar char="Ø"/>
            </a:pPr>
            <a:r>
              <a:rPr lang="en-US" sz="1600" dirty="0" smtClean="0"/>
              <a:t>a </a:t>
            </a:r>
            <a:r>
              <a:rPr lang="en-US" sz="1600" dirty="0"/>
              <a:t>job generation system based on certain </a:t>
            </a:r>
            <a:r>
              <a:rPr lang="en-US" sz="1600" dirty="0" smtClean="0"/>
              <a:t>parameters;</a:t>
            </a:r>
          </a:p>
          <a:p>
            <a:pPr marL="285750" indent="-285750">
              <a:buFont typeface="Wingdings" panose="05000000000000000000" pitchFamily="2" charset="2"/>
              <a:buChar char="Ø"/>
            </a:pPr>
            <a:r>
              <a:rPr lang="en-US" sz="1600" dirty="0" smtClean="0"/>
              <a:t>the </a:t>
            </a:r>
            <a:r>
              <a:rPr lang="en-US" sz="1600" dirty="0"/>
              <a:t>preparation of </a:t>
            </a:r>
            <a:r>
              <a:rPr lang="en-US" sz="1600" dirty="0" smtClean="0"/>
              <a:t>input data </a:t>
            </a:r>
            <a:r>
              <a:rPr lang="en-US" sz="1600" dirty="0"/>
              <a:t>through the data management system of the MICC unified </a:t>
            </a:r>
            <a:r>
              <a:rPr lang="en-US" sz="1600" dirty="0" smtClean="0"/>
              <a:t>resource management system; </a:t>
            </a:r>
            <a:r>
              <a:rPr lang="en-US" sz="1600" dirty="0"/>
              <a:t>the selection of suitable computing </a:t>
            </a:r>
            <a:r>
              <a:rPr lang="en-US" sz="1600" dirty="0" smtClean="0"/>
              <a:t>resources;</a:t>
            </a:r>
          </a:p>
          <a:p>
            <a:pPr marL="285750" indent="-285750">
              <a:buFont typeface="Wingdings" panose="05000000000000000000" pitchFamily="2" charset="2"/>
              <a:buChar char="Ø"/>
            </a:pPr>
            <a:r>
              <a:rPr lang="en-US" sz="1600" dirty="0" smtClean="0"/>
              <a:t>sending jobs </a:t>
            </a:r>
            <a:r>
              <a:rPr lang="en-US" sz="1600" dirty="0"/>
              <a:t>to the load management system of the MICC unified </a:t>
            </a:r>
            <a:r>
              <a:rPr lang="en-US" sz="1600" dirty="0" smtClean="0"/>
              <a:t>resource management system;</a:t>
            </a:r>
          </a:p>
          <a:p>
            <a:pPr marL="285750" indent="-285750">
              <a:buFont typeface="Wingdings" panose="05000000000000000000" pitchFamily="2" charset="2"/>
              <a:buChar char="Ø"/>
            </a:pPr>
            <a:r>
              <a:rPr lang="en-US" sz="1600" dirty="0" smtClean="0"/>
              <a:t>control over their implementation.</a:t>
            </a:r>
            <a:endParaRPr lang="ru-RU" sz="1600" dirty="0"/>
          </a:p>
        </p:txBody>
      </p:sp>
      <p:sp>
        <p:nvSpPr>
          <p:cNvPr id="6" name="Прямоугольник 5"/>
          <p:cNvSpPr/>
          <p:nvPr/>
        </p:nvSpPr>
        <p:spPr>
          <a:xfrm>
            <a:off x="6713418" y="4437112"/>
            <a:ext cx="5287238" cy="2215991"/>
          </a:xfrm>
          <a:prstGeom prst="rect">
            <a:avLst/>
          </a:prstGeom>
        </p:spPr>
        <p:txBody>
          <a:bodyPr wrap="square">
            <a:spAutoFit/>
          </a:bodyPr>
          <a:lstStyle/>
          <a:p>
            <a:r>
              <a:rPr lang="en-US" sz="2400" b="1" dirty="0" smtClean="0">
                <a:solidFill>
                  <a:srgbClr val="C00000"/>
                </a:solidFill>
              </a:rPr>
              <a:t>For experiments the system </a:t>
            </a:r>
            <a:r>
              <a:rPr lang="en-US" sz="2400" b="1" dirty="0">
                <a:solidFill>
                  <a:srgbClr val="C00000"/>
                </a:solidFill>
              </a:rPr>
              <a:t>should provide</a:t>
            </a:r>
            <a:r>
              <a:rPr lang="en-US" sz="2400" b="1" dirty="0"/>
              <a:t>:</a:t>
            </a:r>
          </a:p>
          <a:p>
            <a:pPr marL="342900" indent="-342900">
              <a:buFont typeface="Wingdings" panose="05000000000000000000" pitchFamily="2" charset="2"/>
              <a:buChar char="Ø"/>
            </a:pPr>
            <a:r>
              <a:rPr lang="en-US" dirty="0" smtClean="0"/>
              <a:t>the </a:t>
            </a:r>
            <a:r>
              <a:rPr lang="en-US" dirty="0"/>
              <a:t>ability to ensure an isolated interface for each experiment;</a:t>
            </a:r>
          </a:p>
          <a:p>
            <a:pPr marL="342900" indent="-342900">
              <a:buFont typeface="Wingdings" panose="05000000000000000000" pitchFamily="2" charset="2"/>
              <a:buChar char="Ø"/>
            </a:pPr>
            <a:r>
              <a:rPr lang="en-US" dirty="0" smtClean="0"/>
              <a:t>the </a:t>
            </a:r>
            <a:r>
              <a:rPr lang="en-US" dirty="0"/>
              <a:t>possibility to form a chain of data processing in accordance with </a:t>
            </a:r>
            <a:r>
              <a:rPr lang="en-US" dirty="0" smtClean="0"/>
              <a:t>the experiment </a:t>
            </a:r>
            <a:r>
              <a:rPr lang="en-US" dirty="0"/>
              <a:t>computing model;</a:t>
            </a:r>
          </a:p>
          <a:p>
            <a:pPr marL="342900" indent="-342900">
              <a:buFont typeface="Wingdings" panose="05000000000000000000" pitchFamily="2" charset="2"/>
              <a:buChar char="Ø"/>
            </a:pPr>
            <a:r>
              <a:rPr lang="en-US" dirty="0" smtClean="0"/>
              <a:t>processing </a:t>
            </a:r>
            <a:r>
              <a:rPr lang="en-US" dirty="0"/>
              <a:t>on available computing resources.</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97834C7-1833-4719-BCCA-32B00ADD03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2645" y="205803"/>
            <a:ext cx="7199376" cy="4169664"/>
          </a:xfrm>
          <a:prstGeom prst="rect">
            <a:avLst/>
          </a:prstGeom>
          <a:effectLst>
            <a:softEdge rad="584200"/>
          </a:effectLst>
        </p:spPr>
      </p:pic>
      <p:pic>
        <p:nvPicPr>
          <p:cNvPr id="7" name="Рисунок 6">
            <a:extLst>
              <a:ext uri="{FF2B5EF4-FFF2-40B4-BE49-F238E27FC236}">
                <a16:creationId xmlns:a16="http://schemas.microsoft.com/office/drawing/2014/main" id="{C6620A17-3D6D-42BF-9CC2-FA8C8A36FB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494328" y="2384180"/>
            <a:ext cx="3717986" cy="5299870"/>
          </a:xfrm>
          <a:prstGeom prst="rect">
            <a:avLst/>
          </a:prstGeom>
          <a:effectLst>
            <a:softEdge rad="520700"/>
          </a:effectLst>
        </p:spPr>
      </p:pic>
      <p:pic>
        <p:nvPicPr>
          <p:cNvPr id="9" name="Рисунок 8">
            <a:extLst>
              <a:ext uri="{FF2B5EF4-FFF2-40B4-BE49-F238E27FC236}">
                <a16:creationId xmlns:a16="http://schemas.microsoft.com/office/drawing/2014/main" id="{3896B714-7756-47EA-86CE-37C6B69FB2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616" y="2738217"/>
            <a:ext cx="4984655" cy="4391646"/>
          </a:xfrm>
          <a:prstGeom prst="rect">
            <a:avLst/>
          </a:prstGeom>
          <a:effectLst>
            <a:softEdge rad="596900"/>
          </a:effectLst>
        </p:spPr>
      </p:pic>
      <p:pic>
        <p:nvPicPr>
          <p:cNvPr id="11" name="Рисунок 10">
            <a:extLst>
              <a:ext uri="{FF2B5EF4-FFF2-40B4-BE49-F238E27FC236}">
                <a16:creationId xmlns:a16="http://schemas.microsoft.com/office/drawing/2014/main" id="{B4ADB90E-F51B-4EA1-B3E2-0CA521E5B2C6}"/>
              </a:ext>
            </a:extLst>
          </p:cNvPr>
          <p:cNvPicPr>
            <a:picLocks noChangeAspect="1"/>
          </p:cNvPicPr>
          <p:nvPr/>
        </p:nvPicPr>
        <p:blipFill rotWithShape="1">
          <a:blip r:embed="rId5">
            <a:extLst>
              <a:ext uri="{28A0092B-C50C-407E-A947-70E740481C1C}">
                <a14:useLocalDpi xmlns:a14="http://schemas.microsoft.com/office/drawing/2010/main" val="0"/>
              </a:ext>
            </a:extLst>
          </a:blip>
          <a:srcRect l="31956"/>
          <a:stretch/>
        </p:blipFill>
        <p:spPr>
          <a:xfrm>
            <a:off x="290412" y="546210"/>
            <a:ext cx="4664953" cy="4310184"/>
          </a:xfrm>
          <a:prstGeom prst="rect">
            <a:avLst/>
          </a:prstGeom>
          <a:effectLst>
            <a:softEdge rad="584200"/>
          </a:effectLst>
        </p:spPr>
      </p:pic>
      <p:pic>
        <p:nvPicPr>
          <p:cNvPr id="13" name="Рисунок 12">
            <a:extLst>
              <a:ext uri="{FF2B5EF4-FFF2-40B4-BE49-F238E27FC236}">
                <a16:creationId xmlns:a16="http://schemas.microsoft.com/office/drawing/2014/main" id="{A26B4E7D-22CB-4421-94BF-0E41E5A08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71137">
            <a:off x="7925073" y="3565435"/>
            <a:ext cx="4365141" cy="3348703"/>
          </a:xfrm>
          <a:prstGeom prst="rect">
            <a:avLst/>
          </a:prstGeom>
          <a:effectLst>
            <a:softEdge rad="533400"/>
          </a:effectLst>
        </p:spPr>
      </p:pic>
      <p:sp>
        <p:nvSpPr>
          <p:cNvPr id="14" name="Скругленный прямоугольник 3">
            <a:extLst>
              <a:ext uri="{FF2B5EF4-FFF2-40B4-BE49-F238E27FC236}">
                <a16:creationId xmlns:a16="http://schemas.microsoft.com/office/drawing/2014/main" id="{E1222D50-F88A-4F15-8FF5-2D9E88513A38}"/>
              </a:ext>
            </a:extLst>
          </p:cNvPr>
          <p:cNvSpPr/>
          <p:nvPr/>
        </p:nvSpPr>
        <p:spPr>
          <a:xfrm>
            <a:off x="7824192" y="714126"/>
            <a:ext cx="4297089" cy="6027242"/>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endParaRPr lang="ru-RU" dirty="0" smtClean="0">
              <a:solidFill>
                <a:prstClr val="black"/>
              </a:solidFill>
            </a:endParaRPr>
          </a:p>
          <a:p>
            <a:pPr marL="285750" indent="-285750">
              <a:buFont typeface="Wingdings" panose="05000000000000000000" pitchFamily="2" charset="2"/>
              <a:buChar char="ü"/>
            </a:pPr>
            <a:endParaRPr lang="ru-RU" dirty="0" smtClean="0">
              <a:solidFill>
                <a:prstClr val="black"/>
              </a:solidFill>
            </a:endParaRPr>
          </a:p>
          <a:p>
            <a:pPr marL="285750" indent="-285750">
              <a:buFont typeface="Wingdings" panose="05000000000000000000" pitchFamily="2" charset="2"/>
              <a:buChar char="ü"/>
            </a:pPr>
            <a:endParaRPr lang="ru-RU" dirty="0" smtClean="0">
              <a:solidFill>
                <a:prstClr val="black"/>
              </a:solidFill>
            </a:endParaRPr>
          </a:p>
          <a:p>
            <a:pPr marL="285750" indent="-285750">
              <a:buClr>
                <a:srgbClr val="70AD47">
                  <a:lumMod val="75000"/>
                </a:srgbClr>
              </a:buClr>
              <a:buSzPct val="155000"/>
              <a:buFont typeface="Wingdings" panose="05000000000000000000" pitchFamily="2" charset="2"/>
              <a:buChar char="ü"/>
            </a:pPr>
            <a:r>
              <a:rPr lang="en-US" dirty="0" smtClean="0">
                <a:solidFill>
                  <a:prstClr val="black"/>
                </a:solidFill>
              </a:rPr>
              <a:t>Increase in computing resources of</a:t>
            </a:r>
            <a:r>
              <a:rPr lang="ru-RU" dirty="0" smtClean="0">
                <a:solidFill>
                  <a:prstClr val="black"/>
                </a:solidFill>
              </a:rPr>
              <a:t> </a:t>
            </a:r>
            <a:r>
              <a:rPr lang="en-US" dirty="0" smtClean="0">
                <a:solidFill>
                  <a:prstClr val="black"/>
                </a:solidFill>
              </a:rPr>
              <a:t>Tier1 CMS up to</a:t>
            </a:r>
            <a:r>
              <a:rPr lang="ru-RU" dirty="0" smtClean="0">
                <a:solidFill>
                  <a:prstClr val="black"/>
                </a:solidFill>
              </a:rPr>
              <a:t> </a:t>
            </a:r>
            <a:r>
              <a:rPr lang="ru-RU" b="1" dirty="0" smtClean="0">
                <a:solidFill>
                  <a:prstClr val="black"/>
                </a:solidFill>
              </a:rPr>
              <a:t>350 </a:t>
            </a:r>
            <a:r>
              <a:rPr lang="en-US" b="1" dirty="0" smtClean="0">
                <a:solidFill>
                  <a:prstClr val="black"/>
                </a:solidFill>
              </a:rPr>
              <a:t>kHS06</a:t>
            </a:r>
            <a:r>
              <a:rPr lang="ru-RU" b="1" dirty="0" smtClean="0">
                <a:solidFill>
                  <a:prstClr val="black"/>
                </a:solidFill>
              </a:rPr>
              <a:t> </a:t>
            </a:r>
          </a:p>
          <a:p>
            <a:pPr marL="285750" indent="-285750">
              <a:buClr>
                <a:srgbClr val="70AD47">
                  <a:lumMod val="75000"/>
                </a:srgbClr>
              </a:buClr>
              <a:buSzPct val="155000"/>
              <a:buFont typeface="Wingdings" panose="05000000000000000000" pitchFamily="2" charset="2"/>
              <a:buChar char="ü"/>
            </a:pPr>
            <a:r>
              <a:rPr lang="en-US" dirty="0" smtClean="0">
                <a:solidFill>
                  <a:prstClr val="black"/>
                </a:solidFill>
              </a:rPr>
              <a:t>Increase in computing resources of</a:t>
            </a:r>
            <a:r>
              <a:rPr lang="ru-RU" dirty="0" smtClean="0">
                <a:solidFill>
                  <a:prstClr val="black"/>
                </a:solidFill>
              </a:rPr>
              <a:t> Tier2 </a:t>
            </a:r>
            <a:r>
              <a:rPr lang="en-US" dirty="0" smtClean="0">
                <a:solidFill>
                  <a:prstClr val="black"/>
                </a:solidFill>
              </a:rPr>
              <a:t>up to     </a:t>
            </a:r>
            <a:r>
              <a:rPr lang="en-US" b="1" dirty="0" smtClean="0">
                <a:solidFill>
                  <a:prstClr val="black"/>
                </a:solidFill>
              </a:rPr>
              <a:t>170 kHS06</a:t>
            </a:r>
            <a:endParaRPr lang="ru-RU" b="1" dirty="0" smtClean="0">
              <a:solidFill>
                <a:prstClr val="black"/>
              </a:solidFill>
            </a:endParaRPr>
          </a:p>
          <a:p>
            <a:pPr marL="285750" indent="-285750">
              <a:buClr>
                <a:srgbClr val="70AD47">
                  <a:lumMod val="75000"/>
                </a:srgbClr>
              </a:buClr>
              <a:buSzPct val="155000"/>
              <a:buFont typeface="Wingdings" panose="05000000000000000000" pitchFamily="2" charset="2"/>
              <a:buChar char="ü"/>
            </a:pPr>
            <a:r>
              <a:rPr lang="en-US" dirty="0" smtClean="0">
                <a:solidFill>
                  <a:prstClr val="black"/>
                </a:solidFill>
              </a:rPr>
              <a:t>Expansion of the storage system of</a:t>
            </a:r>
            <a:r>
              <a:rPr lang="ru-RU" dirty="0" smtClean="0">
                <a:solidFill>
                  <a:prstClr val="black"/>
                </a:solidFill>
              </a:rPr>
              <a:t> Tier1 CMS </a:t>
            </a:r>
            <a:r>
              <a:rPr lang="en-US" dirty="0" smtClean="0">
                <a:solidFill>
                  <a:prstClr val="black"/>
                </a:solidFill>
              </a:rPr>
              <a:t>on disks up to </a:t>
            </a:r>
            <a:r>
              <a:rPr lang="ru-RU" b="1" dirty="0" smtClean="0">
                <a:solidFill>
                  <a:prstClr val="black"/>
                </a:solidFill>
              </a:rPr>
              <a:t>16 </a:t>
            </a:r>
            <a:r>
              <a:rPr lang="en-US" b="1" dirty="0" smtClean="0">
                <a:solidFill>
                  <a:prstClr val="black"/>
                </a:solidFill>
              </a:rPr>
              <a:t>PB</a:t>
            </a:r>
            <a:endParaRPr lang="ru-RU" b="1" dirty="0" smtClean="0">
              <a:solidFill>
                <a:prstClr val="black"/>
              </a:solidFill>
            </a:endParaRPr>
          </a:p>
          <a:p>
            <a:pPr marL="285750" indent="-285750">
              <a:buClr>
                <a:srgbClr val="70AD47">
                  <a:lumMod val="75000"/>
                </a:srgbClr>
              </a:buClr>
              <a:buSzPct val="155000"/>
              <a:buFont typeface="Wingdings" panose="05000000000000000000" pitchFamily="2" charset="2"/>
              <a:buChar char="ü"/>
            </a:pPr>
            <a:r>
              <a:rPr lang="en-US" dirty="0" smtClean="0">
                <a:solidFill>
                  <a:prstClr val="black"/>
                </a:solidFill>
              </a:rPr>
              <a:t>Expansion of the storage system of</a:t>
            </a:r>
            <a:r>
              <a:rPr lang="ru-RU" dirty="0" smtClean="0">
                <a:solidFill>
                  <a:prstClr val="black"/>
                </a:solidFill>
              </a:rPr>
              <a:t> Tier1 CMS </a:t>
            </a:r>
            <a:r>
              <a:rPr lang="en-US" dirty="0" smtClean="0">
                <a:solidFill>
                  <a:prstClr val="black"/>
                </a:solidFill>
              </a:rPr>
              <a:t>on tapes up to</a:t>
            </a:r>
            <a:r>
              <a:rPr lang="ru-RU" dirty="0" smtClean="0">
                <a:solidFill>
                  <a:prstClr val="black"/>
                </a:solidFill>
              </a:rPr>
              <a:t> </a:t>
            </a:r>
            <a:r>
              <a:rPr lang="ru-RU" b="1" dirty="0" smtClean="0">
                <a:solidFill>
                  <a:prstClr val="black"/>
                </a:solidFill>
              </a:rPr>
              <a:t>42 </a:t>
            </a:r>
            <a:r>
              <a:rPr lang="en-US" b="1" dirty="0" smtClean="0">
                <a:solidFill>
                  <a:prstClr val="black"/>
                </a:solidFill>
              </a:rPr>
              <a:t>PB</a:t>
            </a:r>
            <a:endParaRPr lang="ru-RU" b="1" dirty="0" smtClean="0">
              <a:solidFill>
                <a:prstClr val="black"/>
              </a:solidFill>
            </a:endParaRPr>
          </a:p>
          <a:p>
            <a:pPr marL="285750" indent="-285750">
              <a:buClr>
                <a:srgbClr val="70AD47">
                  <a:lumMod val="75000"/>
                </a:srgbClr>
              </a:buClr>
              <a:buSzPct val="155000"/>
              <a:buFont typeface="Wingdings" panose="05000000000000000000" pitchFamily="2" charset="2"/>
              <a:buChar char="ü"/>
            </a:pPr>
            <a:r>
              <a:rPr lang="en-US" dirty="0" smtClean="0">
                <a:solidFill>
                  <a:prstClr val="black"/>
                </a:solidFill>
              </a:rPr>
              <a:t>Expansion of the MICC storage system on</a:t>
            </a:r>
            <a:r>
              <a:rPr lang="ru-RU" dirty="0" smtClean="0">
                <a:solidFill>
                  <a:prstClr val="black"/>
                </a:solidFill>
              </a:rPr>
              <a:t> </a:t>
            </a:r>
            <a:r>
              <a:rPr lang="en-US" dirty="0" smtClean="0">
                <a:solidFill>
                  <a:prstClr val="black"/>
                </a:solidFill>
              </a:rPr>
              <a:t>EOS up to </a:t>
            </a:r>
            <a:r>
              <a:rPr lang="ru-RU" b="1" dirty="0" smtClean="0">
                <a:solidFill>
                  <a:prstClr val="black"/>
                </a:solidFill>
              </a:rPr>
              <a:t>60 </a:t>
            </a:r>
            <a:r>
              <a:rPr lang="en-US" b="1" dirty="0" smtClean="0">
                <a:solidFill>
                  <a:prstClr val="black"/>
                </a:solidFill>
              </a:rPr>
              <a:t>PB</a:t>
            </a:r>
          </a:p>
          <a:p>
            <a:pPr marL="285750" indent="-285750">
              <a:buClr>
                <a:srgbClr val="70AD47">
                  <a:lumMod val="75000"/>
                </a:srgbClr>
              </a:buClr>
              <a:buSzPct val="155000"/>
              <a:buFont typeface="Wingdings" panose="05000000000000000000" pitchFamily="2" charset="2"/>
              <a:buChar char="ü"/>
            </a:pPr>
            <a:r>
              <a:rPr lang="en-US" dirty="0" smtClean="0">
                <a:solidFill>
                  <a:prstClr val="black"/>
                </a:solidFill>
              </a:rPr>
              <a:t>Increase in CLOUD total recourses up to </a:t>
            </a:r>
            <a:r>
              <a:rPr lang="en-US" b="1" dirty="0" smtClean="0">
                <a:solidFill>
                  <a:prstClr val="black"/>
                </a:solidFill>
              </a:rPr>
              <a:t>11000</a:t>
            </a:r>
            <a:r>
              <a:rPr lang="en-US" dirty="0" smtClean="0">
                <a:solidFill>
                  <a:prstClr val="black"/>
                </a:solidFill>
              </a:rPr>
              <a:t> cores, ~</a:t>
            </a:r>
            <a:r>
              <a:rPr lang="en-US" b="1" dirty="0" smtClean="0">
                <a:solidFill>
                  <a:prstClr val="black"/>
                </a:solidFill>
              </a:rPr>
              <a:t>7PB</a:t>
            </a:r>
            <a:r>
              <a:rPr lang="en-US" dirty="0" smtClean="0">
                <a:solidFill>
                  <a:prstClr val="black"/>
                </a:solidFill>
              </a:rPr>
              <a:t> storage,  ~7 TB </a:t>
            </a:r>
            <a:r>
              <a:rPr lang="en-US" b="1" dirty="0" smtClean="0">
                <a:solidFill>
                  <a:prstClr val="black"/>
                </a:solidFill>
              </a:rPr>
              <a:t>RAM</a:t>
            </a:r>
          </a:p>
          <a:p>
            <a:pPr marL="285750" indent="-285750">
              <a:buClr>
                <a:srgbClr val="70AD47">
                  <a:lumMod val="75000"/>
                </a:srgbClr>
              </a:buClr>
              <a:buSzPct val="155000"/>
              <a:buFont typeface="Wingdings" panose="05000000000000000000" pitchFamily="2" charset="2"/>
              <a:buChar char="ü"/>
            </a:pPr>
            <a:r>
              <a:rPr lang="en-US" dirty="0" smtClean="0">
                <a:solidFill>
                  <a:prstClr val="black"/>
                </a:solidFill>
              </a:rPr>
              <a:t>Increase “</a:t>
            </a:r>
            <a:r>
              <a:rPr lang="en-US" dirty="0" err="1" smtClean="0">
                <a:solidFill>
                  <a:prstClr val="black"/>
                </a:solidFill>
              </a:rPr>
              <a:t>Govorun</a:t>
            </a:r>
            <a:r>
              <a:rPr lang="en-US" dirty="0" smtClean="0">
                <a:solidFill>
                  <a:prstClr val="black"/>
                </a:solidFill>
              </a:rPr>
              <a:t>” performance by </a:t>
            </a:r>
            <a:r>
              <a:rPr lang="en-US" b="1" dirty="0" smtClean="0">
                <a:solidFill>
                  <a:prstClr val="black"/>
                </a:solidFill>
              </a:rPr>
              <a:t>90 </a:t>
            </a:r>
            <a:r>
              <a:rPr lang="en-US" b="1" dirty="0" err="1">
                <a:solidFill>
                  <a:prstClr val="black"/>
                </a:solidFill>
              </a:rPr>
              <a:t>TFlops</a:t>
            </a:r>
            <a:r>
              <a:rPr lang="en-US" b="1" dirty="0">
                <a:solidFill>
                  <a:prstClr val="black"/>
                </a:solidFill>
              </a:rPr>
              <a:t> </a:t>
            </a:r>
            <a:r>
              <a:rPr lang="en-US" dirty="0">
                <a:solidFill>
                  <a:prstClr val="black"/>
                </a:solidFill>
              </a:rPr>
              <a:t>for double-precision operations per year</a:t>
            </a:r>
            <a:endParaRPr lang="en-US" dirty="0" smtClean="0">
              <a:solidFill>
                <a:prstClr val="black"/>
              </a:solidFill>
            </a:endParaRPr>
          </a:p>
          <a:p>
            <a:pPr marL="285750" indent="-285750">
              <a:buClr>
                <a:srgbClr val="70AD47">
                  <a:lumMod val="75000"/>
                </a:srgbClr>
              </a:buClr>
              <a:buSzPct val="155000"/>
              <a:buFont typeface="Wingdings" panose="05000000000000000000" pitchFamily="2" charset="2"/>
              <a:buChar char="ü"/>
            </a:pPr>
            <a:endParaRPr lang="ru-RU" b="1" dirty="0" smtClean="0">
              <a:solidFill>
                <a:prstClr val="black"/>
              </a:solidFill>
            </a:endParaRPr>
          </a:p>
          <a:p>
            <a:pPr marL="285750" indent="-285750" algn="ctr">
              <a:buFont typeface="Wingdings" panose="05000000000000000000" pitchFamily="2" charset="2"/>
              <a:buChar char="ü"/>
            </a:pPr>
            <a:endParaRPr lang="ru-RU" dirty="0" smtClean="0">
              <a:solidFill>
                <a:prstClr val="black"/>
              </a:solidFill>
            </a:endParaRPr>
          </a:p>
          <a:p>
            <a:pPr marL="285750" indent="-285750" algn="ctr">
              <a:buFont typeface="Wingdings" panose="05000000000000000000" pitchFamily="2" charset="2"/>
              <a:buChar char="ü"/>
            </a:pPr>
            <a:endParaRPr lang="ru-RU" dirty="0" smtClean="0">
              <a:solidFill>
                <a:prstClr val="black"/>
              </a:solidFill>
            </a:endParaRPr>
          </a:p>
          <a:p>
            <a:pPr algn="ctr"/>
            <a:r>
              <a:rPr lang="en-US" dirty="0" smtClean="0">
                <a:solidFill>
                  <a:prstClr val="black"/>
                </a:solidFill>
              </a:rPr>
              <a:t>Se </a:t>
            </a:r>
            <a:endParaRPr lang="ru-RU" dirty="0">
              <a:solidFill>
                <a:prstClr val="black"/>
              </a:solidFill>
            </a:endParaRPr>
          </a:p>
        </p:txBody>
      </p:sp>
      <p:sp>
        <p:nvSpPr>
          <p:cNvPr id="2" name="Заголовок 1">
            <a:extLst>
              <a:ext uri="{FF2B5EF4-FFF2-40B4-BE49-F238E27FC236}">
                <a16:creationId xmlns:a16="http://schemas.microsoft.com/office/drawing/2014/main" id="{054B74F4-5E76-4967-948E-CB44C80D50AD}"/>
              </a:ext>
            </a:extLst>
          </p:cNvPr>
          <p:cNvSpPr>
            <a:spLocks noGrp="1"/>
          </p:cNvSpPr>
          <p:nvPr>
            <p:ph type="title"/>
          </p:nvPr>
        </p:nvSpPr>
        <p:spPr>
          <a:xfrm>
            <a:off x="2135560" y="-311164"/>
            <a:ext cx="11106779" cy="1492132"/>
          </a:xfrm>
        </p:spPr>
        <p:txBody>
          <a:bodyPr>
            <a:normAutofit/>
          </a:bodyPr>
          <a:lstStyle/>
          <a:p>
            <a:r>
              <a:rPr lang="en-US" sz="3600" cap="all" spc="199" dirty="0">
                <a:solidFill>
                  <a:srgbClr val="2A1A00"/>
                </a:solidFill>
                <a:latin typeface="Impact"/>
                <a:ea typeface="+mn-ea"/>
                <a:cs typeface="+mn-cs"/>
              </a:rPr>
              <a:t>Development of resources of </a:t>
            </a:r>
            <a:r>
              <a:rPr lang="en-US" sz="3600" cap="all" spc="199" dirty="0" smtClean="0">
                <a:solidFill>
                  <a:srgbClr val="2A1A00"/>
                </a:solidFill>
                <a:latin typeface="Impact"/>
                <a:ea typeface="+mn-ea"/>
                <a:cs typeface="+mn-cs"/>
              </a:rPr>
              <a:t>MICC </a:t>
            </a:r>
            <a:endParaRPr lang="ru-RU" dirty="0"/>
          </a:p>
        </p:txBody>
      </p:sp>
      <p:sp>
        <p:nvSpPr>
          <p:cNvPr id="3" name="Нижний колонтитул 2"/>
          <p:cNvSpPr>
            <a:spLocks noGrp="1"/>
          </p:cNvSpPr>
          <p:nvPr>
            <p:ph type="ftr" sz="quarter" idx="11"/>
          </p:nvPr>
        </p:nvSpPr>
        <p:spPr>
          <a:xfrm>
            <a:off x="5159896" y="6305550"/>
            <a:ext cx="6320904" cy="476250"/>
          </a:xfrm>
        </p:spPr>
        <p:txBody>
          <a:bodyPr/>
          <a:lstStyle/>
          <a:p>
            <a:pPr fontAlgn="base">
              <a:spcBef>
                <a:spcPct val="0"/>
              </a:spcBef>
              <a:spcAft>
                <a:spcPct val="0"/>
              </a:spcAft>
              <a:defRPr/>
            </a:pPr>
            <a:r>
              <a:rPr lang="en-US" altLang="ru-RU" dirty="0"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4" name="Номер слайда 3"/>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22</a:t>
            </a:fld>
            <a:endParaRPr lang="ru-RU">
              <a:solidFill>
                <a:prstClr val="white">
                  <a:tint val="75000"/>
                </a:prstClr>
              </a:solidFill>
            </a:endParaRPr>
          </a:p>
        </p:txBody>
      </p:sp>
    </p:spTree>
    <p:extLst>
      <p:ext uri="{BB962C8B-B14F-4D97-AF65-F5344CB8AC3E}">
        <p14:creationId xmlns:p14="http://schemas.microsoft.com/office/powerpoint/2010/main" val="305900653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 descr="G:\MONGOLIA\FON_dow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4643" b="48311"/>
          <a:stretch/>
        </p:blipFill>
        <p:spPr bwMode="auto">
          <a:xfrm>
            <a:off x="0" y="5167394"/>
            <a:ext cx="12143232" cy="16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Рисунок 1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7000" contrast="-39000"/>
                    </a14:imgEffect>
                  </a14:imgLayer>
                </a14:imgProps>
              </a:ext>
            </a:extLst>
          </a:blip>
          <a:stretch>
            <a:fillRect/>
          </a:stretch>
        </p:blipFill>
        <p:spPr>
          <a:xfrm>
            <a:off x="93649" y="5813758"/>
            <a:ext cx="2247103" cy="1027247"/>
          </a:xfrm>
          <a:prstGeom prst="ellipse">
            <a:avLst/>
          </a:prstGeom>
          <a:ln>
            <a:noFill/>
          </a:ln>
          <a:effectLst>
            <a:softEdge rad="112500"/>
          </a:effectLst>
        </p:spPr>
      </p:pic>
      <p:sp>
        <p:nvSpPr>
          <p:cNvPr id="9" name="Прямоугольник 8"/>
          <p:cNvSpPr/>
          <p:nvPr/>
        </p:nvSpPr>
        <p:spPr>
          <a:xfrm>
            <a:off x="1740174" y="64072"/>
            <a:ext cx="10326623" cy="59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sz="3200" b="1" dirty="0">
                <a:solidFill>
                  <a:srgbClr val="0070C0"/>
                </a:solidFill>
                <a:latin typeface="Arial" panose="020B0604020202020204" pitchFamily="34" charset="0"/>
                <a:ea typeface="+mj-ea"/>
                <a:cs typeface="Arial" panose="020B0604020202020204" pitchFamily="34" charset="0"/>
              </a:rPr>
              <a:t>Educational program on the </a:t>
            </a:r>
            <a:r>
              <a:rPr lang="en-US" sz="3200" b="1" dirty="0" err="1">
                <a:solidFill>
                  <a:srgbClr val="0070C0"/>
                </a:solidFill>
                <a:latin typeface="Arial" panose="020B0604020202020204" pitchFamily="34" charset="0"/>
                <a:ea typeface="+mj-ea"/>
                <a:cs typeface="Arial" panose="020B0604020202020204" pitchFamily="34" charset="0"/>
              </a:rPr>
              <a:t>HybriLIT</a:t>
            </a:r>
            <a:r>
              <a:rPr lang="en-US" sz="3200" b="1" dirty="0">
                <a:solidFill>
                  <a:srgbClr val="0070C0"/>
                </a:solidFill>
                <a:latin typeface="Arial" panose="020B0604020202020204" pitchFamily="34" charset="0"/>
                <a:ea typeface="+mj-ea"/>
                <a:cs typeface="Arial" panose="020B0604020202020204" pitchFamily="34" charset="0"/>
              </a:rPr>
              <a:t> platform </a:t>
            </a:r>
          </a:p>
        </p:txBody>
      </p:sp>
      <p:pic>
        <p:nvPicPr>
          <p:cNvPr id="19" name="Picture 6" descr="G:\MONGOLIA\logov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0918" y="6249407"/>
            <a:ext cx="1280664" cy="49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Группа 25"/>
          <p:cNvGrpSpPr/>
          <p:nvPr/>
        </p:nvGrpSpPr>
        <p:grpSpPr>
          <a:xfrm>
            <a:off x="1524001" y="2621097"/>
            <a:ext cx="8961457" cy="2926104"/>
            <a:chOff x="55439" y="2746508"/>
            <a:chExt cx="8961457" cy="2926104"/>
          </a:xfrm>
        </p:grpSpPr>
        <p:grpSp>
          <p:nvGrpSpPr>
            <p:cNvPr id="21" name="Группа 20"/>
            <p:cNvGrpSpPr/>
            <p:nvPr/>
          </p:nvGrpSpPr>
          <p:grpSpPr>
            <a:xfrm>
              <a:off x="55439" y="2800634"/>
              <a:ext cx="2716361" cy="2871978"/>
              <a:chOff x="623279" y="1252714"/>
              <a:chExt cx="2741353" cy="2871978"/>
            </a:xfrm>
          </p:grpSpPr>
          <p:sp>
            <p:nvSpPr>
              <p:cNvPr id="4" name="Скругленный прямоугольник 3"/>
              <p:cNvSpPr/>
              <p:nvPr/>
            </p:nvSpPr>
            <p:spPr>
              <a:xfrm>
                <a:off x="623279" y="1252714"/>
                <a:ext cx="2741353" cy="287197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002060"/>
                    </a:solidFill>
                    <a:latin typeface="Corbel" panose="020B0503020204020204" pitchFamily="34" charset="0"/>
                  </a:rPr>
                  <a:t>Parallel programming technologies</a:t>
                </a: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pic>
            <p:nvPicPr>
              <p:cNvPr id="5" name="Рисунок 4" descr="logo_m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8330" y="2927255"/>
                <a:ext cx="1241288" cy="333150"/>
              </a:xfrm>
              <a:prstGeom prst="rect">
                <a:avLst/>
              </a:prstGeom>
              <a:noFill/>
              <a:ln>
                <a:noFill/>
              </a:ln>
            </p:spPr>
          </p:pic>
          <p:pic>
            <p:nvPicPr>
              <p:cNvPr id="6" name="Рисунок 5" descr="logo_openmp"/>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8967" y="2524177"/>
                <a:ext cx="1237156" cy="329051"/>
              </a:xfrm>
              <a:prstGeom prst="rect">
                <a:avLst/>
              </a:prstGeom>
              <a:noFill/>
              <a:ln>
                <a:noFill/>
              </a:ln>
            </p:spPr>
          </p:pic>
          <p:pic>
            <p:nvPicPr>
              <p:cNvPr id="7" name="Рисунок 6" descr="logo_cuda"/>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2510" y="3524566"/>
                <a:ext cx="964274" cy="474715"/>
              </a:xfrm>
              <a:prstGeom prst="rect">
                <a:avLst/>
              </a:prstGeom>
              <a:noFill/>
              <a:ln>
                <a:noFill/>
              </a:ln>
            </p:spPr>
          </p:pic>
          <p:pic>
            <p:nvPicPr>
              <p:cNvPr id="8" name="Рисунок 7" descr="logo_opencl"/>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8431" y="3208453"/>
                <a:ext cx="610344" cy="589863"/>
              </a:xfrm>
              <a:prstGeom prst="rect">
                <a:avLst/>
              </a:prstGeom>
              <a:noFill/>
              <a:ln>
                <a:noFill/>
              </a:ln>
            </p:spPr>
          </p:pic>
        </p:grpSp>
        <p:grpSp>
          <p:nvGrpSpPr>
            <p:cNvPr id="24" name="Группа 23"/>
            <p:cNvGrpSpPr/>
            <p:nvPr/>
          </p:nvGrpSpPr>
          <p:grpSpPr>
            <a:xfrm>
              <a:off x="2829018" y="2800634"/>
              <a:ext cx="3312367" cy="1113817"/>
              <a:chOff x="2786997" y="1301946"/>
              <a:chExt cx="3139157" cy="1113817"/>
            </a:xfrm>
          </p:grpSpPr>
          <p:sp>
            <p:nvSpPr>
              <p:cNvPr id="22" name="Скругленный прямоугольник 21"/>
              <p:cNvSpPr/>
              <p:nvPr/>
            </p:nvSpPr>
            <p:spPr>
              <a:xfrm>
                <a:off x="2786997" y="1301946"/>
                <a:ext cx="3139157" cy="111381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ru-RU" sz="2000" b="1" dirty="0">
                  <a:solidFill>
                    <a:srgbClr val="002060"/>
                  </a:solidFill>
                  <a:latin typeface="Corbel" panose="020B0503020204020204" pitchFamily="34" charset="0"/>
                </a:endParaRPr>
              </a:p>
              <a:p>
                <a:pPr>
                  <a:spcBef>
                    <a:spcPts val="1200"/>
                  </a:spcBef>
                </a:pPr>
                <a:r>
                  <a:rPr lang="en-US" sz="1600" b="1" dirty="0">
                    <a:solidFill>
                      <a:srgbClr val="002060"/>
                    </a:solidFill>
                    <a:latin typeface="Corbel" panose="020B0503020204020204" pitchFamily="34" charset="0"/>
                  </a:rPr>
                  <a:t>Tools for debugging and </a:t>
                </a:r>
                <a:br>
                  <a:rPr lang="en-US" sz="1600" b="1" dirty="0">
                    <a:solidFill>
                      <a:srgbClr val="002060"/>
                    </a:solidFill>
                    <a:latin typeface="Corbel" panose="020B0503020204020204" pitchFamily="34" charset="0"/>
                  </a:rPr>
                </a:br>
                <a:r>
                  <a:rPr lang="en-US" sz="1600" b="1" dirty="0">
                    <a:solidFill>
                      <a:srgbClr val="002060"/>
                    </a:solidFill>
                    <a:latin typeface="Corbel" panose="020B0503020204020204" pitchFamily="34" charset="0"/>
                  </a:rPr>
                  <a:t>profiling of parallel </a:t>
                </a:r>
                <a:br>
                  <a:rPr lang="en-US" sz="1600" b="1" dirty="0">
                    <a:solidFill>
                      <a:srgbClr val="002060"/>
                    </a:solidFill>
                    <a:latin typeface="Corbel" panose="020B0503020204020204" pitchFamily="34" charset="0"/>
                  </a:rPr>
                </a:br>
                <a:r>
                  <a:rPr lang="en-US" sz="1600" b="1" dirty="0">
                    <a:solidFill>
                      <a:srgbClr val="002060"/>
                    </a:solidFill>
                    <a:latin typeface="Corbel" panose="020B0503020204020204" pitchFamily="34" charset="0"/>
                  </a:rPr>
                  <a:t>applications</a:t>
                </a: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pic>
            <p:nvPicPr>
              <p:cNvPr id="23" name="Рисунок 22" descr="logo_IntelClusterStudio"/>
              <p:cNvPicPr/>
              <p:nvPr/>
            </p:nvPicPr>
            <p:blipFill rotWithShape="1">
              <a:blip r:embed="rId10" cstate="print">
                <a:extLst>
                  <a:ext uri="{28A0092B-C50C-407E-A947-70E740481C1C}">
                    <a14:useLocalDpi xmlns:a14="http://schemas.microsoft.com/office/drawing/2010/main" val="0"/>
                  </a:ext>
                </a:extLst>
              </a:blip>
              <a:srcRect l="13935" r="11916"/>
              <a:stretch/>
            </p:blipFill>
            <p:spPr bwMode="auto">
              <a:xfrm>
                <a:off x="5011565" y="1407651"/>
                <a:ext cx="625045" cy="713881"/>
              </a:xfrm>
              <a:prstGeom prst="rect">
                <a:avLst/>
              </a:prstGeom>
              <a:ln>
                <a:noFill/>
              </a:ln>
            </p:spPr>
            <p:style>
              <a:lnRef idx="2">
                <a:schemeClr val="accent3"/>
              </a:lnRef>
              <a:fillRef idx="1">
                <a:schemeClr val="lt1"/>
              </a:fillRef>
              <a:effectRef idx="0">
                <a:schemeClr val="accent3"/>
              </a:effectRef>
              <a:fontRef idx="minor">
                <a:schemeClr val="dk1"/>
              </a:fontRef>
            </p:style>
          </p:pic>
        </p:grpSp>
        <p:grpSp>
          <p:nvGrpSpPr>
            <p:cNvPr id="30" name="Группа 29"/>
            <p:cNvGrpSpPr/>
            <p:nvPr/>
          </p:nvGrpSpPr>
          <p:grpSpPr>
            <a:xfrm>
              <a:off x="6298896" y="2746508"/>
              <a:ext cx="2718000" cy="2926103"/>
              <a:chOff x="5674089" y="2340850"/>
              <a:chExt cx="2868601" cy="2926103"/>
            </a:xfrm>
          </p:grpSpPr>
          <p:sp>
            <p:nvSpPr>
              <p:cNvPr id="27" name="Скругленный прямоугольник 26"/>
              <p:cNvSpPr/>
              <p:nvPr/>
            </p:nvSpPr>
            <p:spPr>
              <a:xfrm>
                <a:off x="5674089" y="2340850"/>
                <a:ext cx="2868601" cy="292610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002060"/>
                    </a:solidFill>
                    <a:latin typeface="Corbel" panose="020B0503020204020204" pitchFamily="34" charset="0"/>
                  </a:rPr>
                  <a:t>Frameworks and tools for</a:t>
                </a:r>
                <a:r>
                  <a:rPr lang="ru-RU" sz="2000" b="1" dirty="0">
                    <a:solidFill>
                      <a:srgbClr val="002060"/>
                    </a:solidFill>
                    <a:latin typeface="Corbel" panose="020B0503020204020204" pitchFamily="34" charset="0"/>
                  </a:rPr>
                  <a:t> </a:t>
                </a:r>
                <a:r>
                  <a:rPr lang="en-US" sz="2000" b="1" dirty="0">
                    <a:solidFill>
                      <a:srgbClr val="002060"/>
                    </a:solidFill>
                    <a:latin typeface="Corbel" panose="020B0503020204020204" pitchFamily="34" charset="0"/>
                  </a:rPr>
                  <a:t>ML/DL tasks</a:t>
                </a: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grpSp>
            <p:nvGrpSpPr>
              <p:cNvPr id="25" name="Группа 24"/>
              <p:cNvGrpSpPr/>
              <p:nvPr/>
            </p:nvGrpSpPr>
            <p:grpSpPr>
              <a:xfrm>
                <a:off x="6081434" y="3673602"/>
                <a:ext cx="2324785" cy="1276218"/>
                <a:chOff x="6081434" y="3673602"/>
                <a:chExt cx="2324785" cy="1276218"/>
              </a:xfrm>
            </p:grpSpPr>
            <p:pic>
              <p:nvPicPr>
                <p:cNvPr id="12" name="Picture 3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728" t="16199" r="13363" b="12325"/>
                <a:stretch/>
              </p:blipFill>
              <p:spPr bwMode="auto">
                <a:xfrm>
                  <a:off x="6081434" y="4147462"/>
                  <a:ext cx="654355" cy="359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descr="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73991" y="4242777"/>
                  <a:ext cx="668797" cy="2424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NumP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19007" y="4255184"/>
                  <a:ext cx="687212" cy="2328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scip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37213" y="4584302"/>
                  <a:ext cx="365518" cy="3655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matplotlib"/>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20113" y="4625840"/>
                  <a:ext cx="301287" cy="3012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1" descr="pandas badg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77640" y="4610247"/>
                  <a:ext cx="285561" cy="2855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735790" y="3673602"/>
                  <a:ext cx="852064" cy="496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sp>
        <p:nvSpPr>
          <p:cNvPr id="2" name="Скругленный прямоугольник 1"/>
          <p:cNvSpPr/>
          <p:nvPr/>
        </p:nvSpPr>
        <p:spPr>
          <a:xfrm>
            <a:off x="1716750" y="1412776"/>
            <a:ext cx="4551377" cy="115212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dirty="0" err="1">
                <a:solidFill>
                  <a:prstClr val="black"/>
                </a:solidFill>
              </a:rPr>
              <a:t>HybriLIT</a:t>
            </a:r>
            <a:r>
              <a:rPr lang="en-US" sz="2000" b="1" dirty="0">
                <a:solidFill>
                  <a:prstClr val="black"/>
                </a:solidFill>
              </a:rPr>
              <a:t> group</a:t>
            </a:r>
            <a:endParaRPr lang="ru-RU" sz="2000" b="1" dirty="0">
              <a:solidFill>
                <a:prstClr val="black"/>
              </a:solidFill>
            </a:endParaRPr>
          </a:p>
          <a:p>
            <a:pPr algn="ctr"/>
            <a:r>
              <a:rPr lang="en-US" sz="2000" b="1" dirty="0">
                <a:solidFill>
                  <a:prstClr val="black"/>
                </a:solidFill>
              </a:rPr>
              <a:t>leading scientists from JINR and its Member States</a:t>
            </a:r>
            <a:endParaRPr lang="ru-RU" sz="2000" b="1" dirty="0">
              <a:solidFill>
                <a:prstClr val="black"/>
              </a:solidFill>
            </a:endParaRPr>
          </a:p>
        </p:txBody>
      </p:sp>
      <p:sp>
        <p:nvSpPr>
          <p:cNvPr id="28" name="Скругленный прямоугольник 27"/>
          <p:cNvSpPr/>
          <p:nvPr/>
        </p:nvSpPr>
        <p:spPr>
          <a:xfrm>
            <a:off x="6644894" y="1412776"/>
            <a:ext cx="3896003"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Leading manufacturers of modern computing architectures and software</a:t>
            </a:r>
            <a:endParaRPr lang="ru-RU" sz="2000" b="1" dirty="0">
              <a:solidFill>
                <a:prstClr val="white"/>
              </a:solidFill>
            </a:endParaRPr>
          </a:p>
        </p:txBody>
      </p:sp>
      <p:sp>
        <p:nvSpPr>
          <p:cNvPr id="3" name="Прямоугольник 2"/>
          <p:cNvSpPr/>
          <p:nvPr/>
        </p:nvSpPr>
        <p:spPr>
          <a:xfrm>
            <a:off x="3152268" y="816929"/>
            <a:ext cx="6119111" cy="523220"/>
          </a:xfrm>
          <a:prstGeom prst="rect">
            <a:avLst/>
          </a:prstGeom>
        </p:spPr>
        <p:txBody>
          <a:bodyPr wrap="none">
            <a:spAutoFit/>
          </a:bodyPr>
          <a:lstStyle/>
          <a:p>
            <a:r>
              <a:rPr lang="en-US" sz="2800" b="1">
                <a:solidFill>
                  <a:srgbClr val="002060"/>
                </a:solidFill>
              </a:rPr>
              <a:t>Training courses, </a:t>
            </a:r>
            <a:r>
              <a:rPr lang="en-US" sz="2800" b="1" dirty="0">
                <a:solidFill>
                  <a:srgbClr val="002060"/>
                </a:solidFill>
              </a:rPr>
              <a:t>tutorials and lectures</a:t>
            </a:r>
            <a:endParaRPr lang="ru-RU" sz="2800" dirty="0">
              <a:solidFill>
                <a:srgbClr val="002060"/>
              </a:solidFill>
            </a:endParaRPr>
          </a:p>
        </p:txBody>
      </p:sp>
      <p:sp>
        <p:nvSpPr>
          <p:cNvPr id="37" name="Скругленный прямоугольник 36"/>
          <p:cNvSpPr/>
          <p:nvPr/>
        </p:nvSpPr>
        <p:spPr>
          <a:xfrm>
            <a:off x="4297580" y="3946687"/>
            <a:ext cx="3312367" cy="160051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solidFill>
                  <a:srgbClr val="002060"/>
                </a:solidFill>
                <a:latin typeface="Corbel" panose="020B0503020204020204" pitchFamily="34" charset="0"/>
              </a:rPr>
              <a:t> </a:t>
            </a: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r>
              <a:rPr lang="en-US" sz="1600" b="1" dirty="0">
                <a:solidFill>
                  <a:srgbClr val="002060"/>
                </a:solidFill>
                <a:latin typeface="Corbel" panose="020B0503020204020204" pitchFamily="34" charset="0"/>
              </a:rPr>
              <a:t>Work with packages of applied software</a:t>
            </a:r>
            <a:endParaRPr lang="ru-RU" sz="1600" b="1" dirty="0">
              <a:solidFill>
                <a:srgbClr val="002060"/>
              </a:solidFill>
              <a:latin typeface="Corbel" panose="020B0503020204020204" pitchFamily="34" charset="0"/>
            </a:endParaRPr>
          </a:p>
          <a:p>
            <a:pPr algn="ctr"/>
            <a:endParaRPr lang="ru-RU" sz="1600" b="1" dirty="0">
              <a:solidFill>
                <a:srgbClr val="002060"/>
              </a:solidFill>
              <a:latin typeface="Corbel" panose="020B0503020204020204" pitchFamily="34" charset="0"/>
            </a:endParaRPr>
          </a:p>
          <a:p>
            <a:pPr algn="ctr"/>
            <a:endParaRPr lang="ru-RU" sz="16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grpSp>
        <p:nvGrpSpPr>
          <p:cNvPr id="38" name="Группа 37"/>
          <p:cNvGrpSpPr/>
          <p:nvPr/>
        </p:nvGrpSpPr>
        <p:grpSpPr>
          <a:xfrm>
            <a:off x="4494255" y="4550995"/>
            <a:ext cx="3022079" cy="968571"/>
            <a:chOff x="3294021" y="4291036"/>
            <a:chExt cx="3245670" cy="1055660"/>
          </a:xfrm>
        </p:grpSpPr>
        <p:pic>
          <p:nvPicPr>
            <p:cNvPr id="39" name="Picture 2" descr="http://hlit.jinr.ru/wp-content/uploads/2016/12/Matlab.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40127" y="4291036"/>
              <a:ext cx="497338" cy="4737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hlit.jinr.ru/wp-content/uploads/2018/07/Maple_2015_logo-1.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648390" y="5020875"/>
              <a:ext cx="891301" cy="2842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http://hlit.jinr.ru/wp-content/uploads/2018/07/COMSOL-1.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294021" y="4449124"/>
              <a:ext cx="1205874" cy="28547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http://hlit.jinr.ru/wp-content/uploads/2018/07/Wolfram-web-banner-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294021" y="5042276"/>
              <a:ext cx="1217681" cy="3044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http://hlit.jinr.ru/wp-content/uploads/2018/07/generic-logo-color-plustext-512-e1532076981908.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722884" y="4497419"/>
              <a:ext cx="952500" cy="266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http://hlit.jinr.ru/wp-content/uploads/2018/07/43-Geant4-bannerV9-e1532077005464.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702048" y="5176054"/>
            <a:ext cx="819120" cy="245736"/>
          </a:xfrm>
          <a:prstGeom prst="rect">
            <a:avLst/>
          </a:prstGeom>
          <a:noFill/>
          <a:extLst>
            <a:ext uri="{909E8E84-426E-40DD-AFC4-6F175D3DCCD1}">
              <a14:hiddenFill xmlns:a14="http://schemas.microsoft.com/office/drawing/2010/main">
                <a:solidFill>
                  <a:srgbClr val="FFFFFF"/>
                </a:solidFill>
              </a14:hiddenFill>
            </a:ext>
          </a:extLst>
        </p:spPr>
      </p:pic>
      <p:sp>
        <p:nvSpPr>
          <p:cNvPr id="44" name="Скругленный прямоугольник 43"/>
          <p:cNvSpPr/>
          <p:nvPr/>
        </p:nvSpPr>
        <p:spPr>
          <a:xfrm>
            <a:off x="4012565" y="5647344"/>
            <a:ext cx="4824537" cy="9500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Regular training courses</a:t>
            </a:r>
            <a:endParaRPr lang="ru-RU" sz="2000" b="1" dirty="0">
              <a:solidFill>
                <a:prstClr val="white"/>
              </a:solidFill>
            </a:endParaRPr>
          </a:p>
          <a:p>
            <a:pPr algn="ctr"/>
            <a:r>
              <a:rPr lang="en-US" sz="2000" b="1" dirty="0">
                <a:solidFill>
                  <a:prstClr val="white"/>
                </a:solidFill>
              </a:rPr>
              <a:t>Courses within conferences and schools</a:t>
            </a:r>
            <a:endParaRPr lang="ru-RU" sz="2000" b="1" dirty="0">
              <a:solidFill>
                <a:prstClr val="white"/>
              </a:solidFill>
            </a:endParaRPr>
          </a:p>
        </p:txBody>
      </p:sp>
      <p:sp>
        <p:nvSpPr>
          <p:cNvPr id="10" name="Нижний колонтитул 9"/>
          <p:cNvSpPr>
            <a:spLocks noGrp="1"/>
          </p:cNvSpPr>
          <p:nvPr>
            <p:ph type="ftr" sz="quarter" idx="11"/>
          </p:nvPr>
        </p:nvSpPr>
        <p:spPr>
          <a:xfrm>
            <a:off x="3078154" y="6381750"/>
            <a:ext cx="8409136" cy="476250"/>
          </a:xfrm>
        </p:spPr>
        <p:txBody>
          <a:bodyPr/>
          <a:lstStyle/>
          <a:p>
            <a:pPr fontAlgn="base">
              <a:spcBef>
                <a:spcPct val="0"/>
              </a:spcBef>
              <a:spcAft>
                <a:spcPct val="0"/>
              </a:spcAft>
              <a:defRPr/>
            </a:pPr>
            <a:r>
              <a:rPr lang="en-US" altLang="ru-RU" dirty="0" smtClean="0">
                <a:solidFill>
                  <a:schemeClr val="bg1">
                    <a:lumMod val="75000"/>
                  </a:schemeClr>
                </a:solidFill>
              </a:rPr>
              <a:t>51st meeting of the PAC for Particle Physics,    19 June 2019</a:t>
            </a:r>
            <a:endParaRPr lang="ru-RU" altLang="ru-RU" dirty="0">
              <a:solidFill>
                <a:schemeClr val="bg1">
                  <a:lumMod val="75000"/>
                </a:schemeClr>
              </a:solidFill>
            </a:endParaRPr>
          </a:p>
        </p:txBody>
      </p:sp>
      <p:sp>
        <p:nvSpPr>
          <p:cNvPr id="11" name="Номер слайда 10"/>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23</a:t>
            </a:fld>
            <a:endParaRPr lang="ru-RU">
              <a:solidFill>
                <a:prstClr val="white">
                  <a:tint val="75000"/>
                </a:prstClr>
              </a:solidFill>
            </a:endParaRPr>
          </a:p>
        </p:txBody>
      </p:sp>
    </p:spTree>
    <p:extLst>
      <p:ext uri="{BB962C8B-B14F-4D97-AF65-F5344CB8AC3E}">
        <p14:creationId xmlns:p14="http://schemas.microsoft.com/office/powerpoint/2010/main" val="230863728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71665" y="2852937"/>
            <a:ext cx="7547707" cy="769441"/>
          </a:xfrm>
          <a:prstGeom prst="rect">
            <a:avLst/>
          </a:prstGeom>
        </p:spPr>
        <p:txBody>
          <a:bodyPr wrap="none">
            <a:spAutoFit/>
          </a:bodyPr>
          <a:lstStyle/>
          <a:p>
            <a:r>
              <a:rPr lang="en-US" sz="4400" b="1" dirty="0"/>
              <a:t>Thank you for your attention !</a:t>
            </a:r>
            <a:endParaRPr lang="ru-RU" sz="4400" b="1" dirty="0"/>
          </a:p>
        </p:txBody>
      </p:sp>
      <p:sp>
        <p:nvSpPr>
          <p:cNvPr id="4" name="Номер слайда 3">
            <a:extLst>
              <a:ext uri="{FF2B5EF4-FFF2-40B4-BE49-F238E27FC236}">
                <a16:creationId xmlns:a16="http://schemas.microsoft.com/office/drawing/2014/main" id="{01EC79A5-552C-4EFD-BEF1-517C29CD9C8B}"/>
              </a:ext>
            </a:extLst>
          </p:cNvPr>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24</a:t>
            </a:fld>
            <a:endParaRPr lang="ru-RU">
              <a:solidFill>
                <a:prstClr val="white">
                  <a:tint val="75000"/>
                </a:prstClr>
              </a:solidFill>
            </a:endParaRPr>
          </a:p>
        </p:txBody>
      </p:sp>
    </p:spTree>
    <p:extLst>
      <p:ext uri="{BB962C8B-B14F-4D97-AF65-F5344CB8AC3E}">
        <p14:creationId xmlns:p14="http://schemas.microsoft.com/office/powerpoint/2010/main" val="126403165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CustomShape 1"/>
          <p:cNvSpPr/>
          <p:nvPr/>
        </p:nvSpPr>
        <p:spPr>
          <a:xfrm>
            <a:off x="1991544" y="689523"/>
            <a:ext cx="8424936" cy="1083822"/>
          </a:xfrm>
          <a:prstGeom prst="rect">
            <a:avLst/>
          </a:prstGeom>
          <a:noFill/>
          <a:ln w="9360">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gn="just">
              <a:lnSpc>
                <a:spcPct val="100000"/>
              </a:lnSpc>
            </a:pPr>
            <a:r>
              <a:rPr lang="ru-RU" b="1" spc="-1" dirty="0">
                <a:solidFill>
                  <a:srgbClr val="C00000"/>
                </a:solidFill>
                <a:ea typeface="ＭＳ Ｐゴシック"/>
              </a:rPr>
              <a:t>WLCG</a:t>
            </a:r>
            <a:r>
              <a:rPr lang="ru-RU" b="1" spc="-1" dirty="0">
                <a:ea typeface="ＭＳ Ｐゴシック"/>
              </a:rPr>
              <a:t>:</a:t>
            </a:r>
            <a:endParaRPr lang="ru-RU" b="1" spc="-1" dirty="0"/>
          </a:p>
          <a:p>
            <a:pPr algn="just">
              <a:lnSpc>
                <a:spcPct val="100000"/>
              </a:lnSpc>
            </a:pPr>
            <a:r>
              <a:rPr lang="ru-RU" sz="1600" spc="-1" dirty="0" err="1">
                <a:ea typeface="ＭＳ Ｐゴシック"/>
              </a:rPr>
              <a:t>An</a:t>
            </a:r>
            <a:r>
              <a:rPr lang="ru-RU" sz="1600" spc="-1" dirty="0">
                <a:ea typeface="ＭＳ Ｐゴシック"/>
              </a:rPr>
              <a:t> </a:t>
            </a:r>
            <a:r>
              <a:rPr lang="ru-RU" sz="1600" spc="-1" dirty="0" err="1">
                <a:ea typeface="ＭＳ Ｐゴシック"/>
              </a:rPr>
              <a:t>International</a:t>
            </a:r>
            <a:r>
              <a:rPr lang="ru-RU" sz="1600" spc="-1" dirty="0">
                <a:ea typeface="ＭＳ Ｐゴシック"/>
              </a:rPr>
              <a:t> </a:t>
            </a:r>
            <a:r>
              <a:rPr lang="ru-RU" sz="1600" spc="-1" dirty="0" err="1">
                <a:ea typeface="ＭＳ Ｐゴシック"/>
              </a:rPr>
              <a:t>collaboration</a:t>
            </a:r>
            <a:r>
              <a:rPr lang="ru-RU" sz="1600" spc="-1" dirty="0">
                <a:ea typeface="ＭＳ Ｐゴシック"/>
              </a:rPr>
              <a:t> </a:t>
            </a:r>
            <a:r>
              <a:rPr lang="ru-RU" sz="1600" spc="-1" dirty="0" err="1">
                <a:ea typeface="ＭＳ Ｐゴシック"/>
              </a:rPr>
              <a:t>to</a:t>
            </a:r>
            <a:r>
              <a:rPr lang="ru-RU" sz="1600" spc="-1" dirty="0">
                <a:ea typeface="ＭＳ Ｐゴシック"/>
              </a:rPr>
              <a:t> </a:t>
            </a:r>
            <a:r>
              <a:rPr lang="ru-RU" sz="1600" spc="-1" dirty="0" err="1">
                <a:ea typeface="ＭＳ Ｐゴシック"/>
              </a:rPr>
              <a:t>distribute</a:t>
            </a:r>
            <a:r>
              <a:rPr lang="ru-RU" sz="1600" spc="-1" dirty="0">
                <a:ea typeface="ＭＳ Ｐゴシック"/>
              </a:rPr>
              <a:t> </a:t>
            </a:r>
            <a:r>
              <a:rPr lang="ru-RU" sz="1600" spc="-1" dirty="0" err="1">
                <a:ea typeface="ＭＳ Ｐゴシック"/>
              </a:rPr>
              <a:t>and</a:t>
            </a:r>
            <a:r>
              <a:rPr lang="ru-RU" sz="1600" spc="-1" dirty="0">
                <a:ea typeface="ＭＳ Ｐゴシック"/>
              </a:rPr>
              <a:t> </a:t>
            </a:r>
            <a:r>
              <a:rPr lang="ru-RU" sz="1600" spc="-1" dirty="0" err="1">
                <a:ea typeface="ＭＳ Ｐゴシック"/>
              </a:rPr>
              <a:t>analyse</a:t>
            </a:r>
            <a:r>
              <a:rPr lang="ru-RU" sz="1600" spc="-1" dirty="0">
                <a:ea typeface="ＭＳ Ｐゴシック"/>
              </a:rPr>
              <a:t> LHC </a:t>
            </a:r>
            <a:r>
              <a:rPr lang="ru-RU" sz="1600" spc="-1" dirty="0" err="1">
                <a:ea typeface="ＭＳ Ｐゴシック"/>
              </a:rPr>
              <a:t>data</a:t>
            </a:r>
            <a:r>
              <a:rPr lang="ru-RU" sz="1600" spc="-1" dirty="0">
                <a:ea typeface="ＭＳ Ｐゴシック"/>
              </a:rPr>
              <a:t> </a:t>
            </a:r>
            <a:r>
              <a:rPr lang="ru-RU" sz="1600" spc="-1" dirty="0" err="1">
                <a:ea typeface="ＭＳ Ｐゴシック"/>
              </a:rPr>
              <a:t>Integrates</a:t>
            </a:r>
            <a:r>
              <a:rPr lang="ru-RU" sz="1600" spc="-1" dirty="0">
                <a:ea typeface="ＭＳ Ｐゴシック"/>
              </a:rPr>
              <a:t> </a:t>
            </a:r>
            <a:r>
              <a:rPr lang="ru-RU" sz="1600" spc="-1" dirty="0" err="1">
                <a:ea typeface="ＭＳ Ｐゴシック"/>
              </a:rPr>
              <a:t>computer</a:t>
            </a:r>
            <a:r>
              <a:rPr lang="ru-RU" sz="1600" spc="-1" dirty="0">
                <a:ea typeface="ＭＳ Ｐゴシック"/>
              </a:rPr>
              <a:t> </a:t>
            </a:r>
            <a:r>
              <a:rPr lang="ru-RU" sz="1600" spc="-1" dirty="0" err="1">
                <a:ea typeface="ＭＳ Ｐゴシック"/>
              </a:rPr>
              <a:t>centres</a:t>
            </a:r>
            <a:r>
              <a:rPr lang="ru-RU" sz="1600" spc="-1" dirty="0">
                <a:ea typeface="ＭＳ Ｐゴシック"/>
              </a:rPr>
              <a:t> </a:t>
            </a:r>
            <a:r>
              <a:rPr lang="ru-RU" sz="1600" spc="-1" dirty="0" err="1">
                <a:ea typeface="ＭＳ Ｐゴシック"/>
              </a:rPr>
              <a:t>worldwide</a:t>
            </a:r>
            <a:r>
              <a:rPr lang="ru-RU" sz="1600" spc="-1" dirty="0">
                <a:ea typeface="ＭＳ Ｐゴシック"/>
              </a:rPr>
              <a:t> </a:t>
            </a:r>
            <a:r>
              <a:rPr lang="ru-RU" sz="1600" spc="-1" dirty="0" err="1">
                <a:ea typeface="ＭＳ Ｐゴシック"/>
              </a:rPr>
              <a:t>that</a:t>
            </a:r>
            <a:r>
              <a:rPr lang="ru-RU" sz="1600" spc="-1" dirty="0">
                <a:ea typeface="ＭＳ Ｐゴシック"/>
              </a:rPr>
              <a:t> </a:t>
            </a:r>
            <a:r>
              <a:rPr lang="ru-RU" sz="1600" spc="-1" dirty="0" err="1">
                <a:ea typeface="ＭＳ Ｐゴシック"/>
              </a:rPr>
              <a:t>provide</a:t>
            </a:r>
            <a:r>
              <a:rPr lang="ru-RU" sz="1600" spc="-1" dirty="0">
                <a:ea typeface="ＭＳ Ｐゴシック"/>
              </a:rPr>
              <a:t> </a:t>
            </a:r>
            <a:r>
              <a:rPr lang="ru-RU" sz="1600" spc="-1" dirty="0" err="1">
                <a:ea typeface="ＭＳ Ｐゴシック"/>
              </a:rPr>
              <a:t>computing</a:t>
            </a:r>
            <a:r>
              <a:rPr lang="ru-RU" sz="1600" spc="-1" dirty="0">
                <a:ea typeface="ＭＳ Ｐゴシック"/>
              </a:rPr>
              <a:t> </a:t>
            </a:r>
            <a:r>
              <a:rPr lang="ru-RU" sz="1600" spc="-1" dirty="0" err="1">
                <a:ea typeface="ＭＳ Ｐゴシック"/>
              </a:rPr>
              <a:t>and</a:t>
            </a:r>
            <a:r>
              <a:rPr lang="ru-RU" sz="1600" spc="-1" dirty="0">
                <a:ea typeface="ＭＳ Ｐゴシック"/>
              </a:rPr>
              <a:t> </a:t>
            </a:r>
            <a:r>
              <a:rPr lang="ru-RU" sz="1600" spc="-1" dirty="0" err="1">
                <a:ea typeface="ＭＳ Ｐゴシック"/>
              </a:rPr>
              <a:t>storage</a:t>
            </a:r>
            <a:r>
              <a:rPr lang="ru-RU" sz="1600" spc="-1" dirty="0">
                <a:ea typeface="ＭＳ Ｐゴシック"/>
              </a:rPr>
              <a:t> </a:t>
            </a:r>
            <a:r>
              <a:rPr lang="ru-RU" sz="1600" spc="-1" dirty="0" err="1">
                <a:ea typeface="ＭＳ Ｐゴシック"/>
              </a:rPr>
              <a:t>resource</a:t>
            </a:r>
            <a:r>
              <a:rPr lang="ru-RU" sz="1600" spc="-1" dirty="0">
                <a:ea typeface="ＭＳ Ｐゴシック"/>
              </a:rPr>
              <a:t> </a:t>
            </a:r>
            <a:r>
              <a:rPr lang="ru-RU" sz="1600" spc="-1" dirty="0" err="1">
                <a:ea typeface="ＭＳ Ｐゴシック"/>
              </a:rPr>
              <a:t>into</a:t>
            </a:r>
            <a:r>
              <a:rPr lang="ru-RU" sz="1600" spc="-1" dirty="0">
                <a:ea typeface="ＭＳ Ｐゴシック"/>
              </a:rPr>
              <a:t> a </a:t>
            </a:r>
            <a:r>
              <a:rPr lang="ru-RU" sz="1600" spc="-1" dirty="0" err="1">
                <a:ea typeface="ＭＳ Ｐゴシック"/>
              </a:rPr>
              <a:t>single</a:t>
            </a:r>
            <a:r>
              <a:rPr lang="ru-RU" sz="1600" spc="-1" dirty="0">
                <a:ea typeface="ＭＳ Ｐゴシック"/>
              </a:rPr>
              <a:t> </a:t>
            </a:r>
            <a:r>
              <a:rPr lang="ru-RU" sz="1600" spc="-1" dirty="0" err="1">
                <a:ea typeface="ＭＳ Ｐゴシック"/>
              </a:rPr>
              <a:t>infrastructure</a:t>
            </a:r>
            <a:r>
              <a:rPr lang="ru-RU" sz="1600" spc="-1" dirty="0">
                <a:ea typeface="ＭＳ Ｐゴシック"/>
              </a:rPr>
              <a:t> </a:t>
            </a:r>
            <a:r>
              <a:rPr lang="ru-RU" sz="1600" spc="-1" dirty="0" err="1">
                <a:ea typeface="ＭＳ Ｐゴシック"/>
              </a:rPr>
              <a:t>accessible</a:t>
            </a:r>
            <a:r>
              <a:rPr lang="ru-RU" sz="1600" spc="-1" dirty="0">
                <a:ea typeface="ＭＳ Ｐゴシック"/>
              </a:rPr>
              <a:t> </a:t>
            </a:r>
            <a:r>
              <a:rPr lang="ru-RU" sz="1600" spc="-1" dirty="0" err="1">
                <a:ea typeface="ＭＳ Ｐゴシック"/>
              </a:rPr>
              <a:t>by</a:t>
            </a:r>
            <a:r>
              <a:rPr lang="ru-RU" sz="1600" spc="-1" dirty="0">
                <a:ea typeface="ＭＳ Ｐゴシック"/>
              </a:rPr>
              <a:t> </a:t>
            </a:r>
            <a:r>
              <a:rPr lang="ru-RU" sz="1600" spc="-1" dirty="0" err="1">
                <a:ea typeface="ＭＳ Ｐゴシック"/>
              </a:rPr>
              <a:t>all</a:t>
            </a:r>
            <a:r>
              <a:rPr lang="ru-RU" sz="1600" spc="-1" dirty="0">
                <a:ea typeface="ＭＳ Ｐゴシック"/>
              </a:rPr>
              <a:t> LHC </a:t>
            </a:r>
            <a:r>
              <a:rPr lang="ru-RU" sz="1600" spc="-1" dirty="0" err="1">
                <a:ea typeface="ＭＳ Ｐゴシック"/>
              </a:rPr>
              <a:t>physicists</a:t>
            </a:r>
            <a:endParaRPr lang="ru-RU" sz="1600" spc="-1" dirty="0"/>
          </a:p>
        </p:txBody>
      </p:sp>
      <p:sp>
        <p:nvSpPr>
          <p:cNvPr id="204" name="CustomShape 2"/>
          <p:cNvSpPr/>
          <p:nvPr/>
        </p:nvSpPr>
        <p:spPr>
          <a:xfrm>
            <a:off x="6836521" y="6367559"/>
            <a:ext cx="3236847" cy="283603"/>
          </a:xfrm>
          <a:prstGeom prst="rect">
            <a:avLst/>
          </a:prstGeom>
          <a:noFill/>
          <a:ln w="9360">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ru-RU" sz="1400" i="1" spc="-1" dirty="0" err="1">
                <a:latin typeface="Arial" panose="020B0604020202020204" pitchFamily="34" charset="0"/>
                <a:cs typeface="Arial" panose="020B0604020202020204" pitchFamily="34" charset="0"/>
              </a:rPr>
              <a:t>Worldwide</a:t>
            </a:r>
            <a:r>
              <a:rPr lang="ru-RU" sz="1400" i="1" spc="-1" dirty="0">
                <a:latin typeface="Arial" panose="020B0604020202020204" pitchFamily="34" charset="0"/>
                <a:cs typeface="Arial" panose="020B0604020202020204" pitchFamily="34" charset="0"/>
              </a:rPr>
              <a:t> LHC </a:t>
            </a:r>
            <a:r>
              <a:rPr lang="ru-RU" sz="1400" i="1" spc="-1" dirty="0" err="1">
                <a:latin typeface="Arial" panose="020B0604020202020204" pitchFamily="34" charset="0"/>
                <a:cs typeface="Arial" panose="020B0604020202020204" pitchFamily="34" charset="0"/>
              </a:rPr>
              <a:t>Computing</a:t>
            </a:r>
            <a:r>
              <a:rPr lang="ru-RU" sz="1400" i="1" spc="-1" dirty="0">
                <a:latin typeface="Arial" panose="020B0604020202020204" pitchFamily="34" charset="0"/>
                <a:cs typeface="Arial" panose="020B0604020202020204" pitchFamily="34" charset="0"/>
              </a:rPr>
              <a:t> </a:t>
            </a:r>
            <a:r>
              <a:rPr lang="ru-RU" sz="1400" i="1" spc="-1" dirty="0" err="1">
                <a:latin typeface="Arial" panose="020B0604020202020204" pitchFamily="34" charset="0"/>
                <a:cs typeface="Arial" panose="020B0604020202020204" pitchFamily="34" charset="0"/>
              </a:rPr>
              <a:t>Grid</a:t>
            </a:r>
            <a:r>
              <a:rPr lang="ru-RU" sz="1400" i="1" spc="-1" dirty="0">
                <a:latin typeface="Arial" panose="020B0604020202020204" pitchFamily="34" charset="0"/>
                <a:cs typeface="Arial" panose="020B0604020202020204" pitchFamily="34" charset="0"/>
              </a:rPr>
              <a:t> - 2019</a:t>
            </a:r>
            <a:endParaRPr lang="ru-RU" sz="1400" spc="-1" dirty="0">
              <a:latin typeface="Arial" panose="020B0604020202020204" pitchFamily="34" charset="0"/>
              <a:cs typeface="Arial" panose="020B0604020202020204" pitchFamily="34" charset="0"/>
            </a:endParaRPr>
          </a:p>
        </p:txBody>
      </p:sp>
      <p:grpSp>
        <p:nvGrpSpPr>
          <p:cNvPr id="205" name="Group 3"/>
          <p:cNvGrpSpPr/>
          <p:nvPr/>
        </p:nvGrpSpPr>
        <p:grpSpPr>
          <a:xfrm>
            <a:off x="1703512" y="973419"/>
            <a:ext cx="8596920" cy="4655475"/>
            <a:chOff x="239349" y="101520"/>
            <a:chExt cx="11462560" cy="6207300"/>
          </a:xfrm>
        </p:grpSpPr>
        <p:sp>
          <p:nvSpPr>
            <p:cNvPr id="206" name="CustomShape 4"/>
            <p:cNvSpPr/>
            <p:nvPr/>
          </p:nvSpPr>
          <p:spPr>
            <a:xfrm>
              <a:off x="1982880" y="101520"/>
              <a:ext cx="8354520" cy="78372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ormAutofit/>
            </a:bodyPr>
            <a:lstStyle/>
            <a:p>
              <a:pPr marL="266760"/>
              <a:endParaRPr lang="ru-RU" sz="2400" spc="-1" dirty="0">
                <a:latin typeface="Arial"/>
              </a:endParaRPr>
            </a:p>
          </p:txBody>
        </p:sp>
        <p:sp>
          <p:nvSpPr>
            <p:cNvPr id="207" name="CustomShape 5"/>
            <p:cNvSpPr/>
            <p:nvPr/>
          </p:nvSpPr>
          <p:spPr>
            <a:xfrm>
              <a:off x="5064753" y="3591581"/>
              <a:ext cx="2032920" cy="2717239"/>
            </a:xfrm>
            <a:prstGeom prst="rect">
              <a:avLst/>
            </a:prstGeom>
            <a:noFill/>
            <a:ln w="9360">
              <a:noFill/>
            </a:ln>
          </p:spPr>
          <p:style>
            <a:lnRef idx="0">
              <a:scrgbClr r="0" g="0" b="0"/>
            </a:lnRef>
            <a:fillRef idx="0">
              <a:scrgbClr r="0" g="0" b="0"/>
            </a:fillRef>
            <a:effectRef idx="0">
              <a:scrgbClr r="0" g="0" b="0"/>
            </a:effectRef>
            <a:fontRef idx="minor"/>
          </p:style>
          <p:txBody>
            <a:bodyPr lIns="67500" tIns="33750" rIns="67500" bIns="33750">
              <a:spAutoFit/>
            </a:bodyPr>
            <a:lstStyle/>
            <a:p>
              <a:pPr>
                <a:lnSpc>
                  <a:spcPct val="100000"/>
                </a:lnSpc>
              </a:pPr>
              <a:r>
                <a:rPr lang="ru-RU" sz="1600" b="1" spc="-1" dirty="0" err="1">
                  <a:ea typeface="ＭＳ Ｐゴシック"/>
                </a:rPr>
                <a:t>nearly</a:t>
              </a:r>
              <a:r>
                <a:rPr lang="ru-RU" sz="1600" b="1" spc="-1" dirty="0">
                  <a:ea typeface="ＭＳ Ｐゴシック"/>
                </a:rPr>
                <a:t> 170 </a:t>
              </a:r>
              <a:r>
                <a:rPr lang="ru-RU" sz="1600" b="1" spc="-1" dirty="0" err="1">
                  <a:ea typeface="ＭＳ Ｐゴシック"/>
                </a:rPr>
                <a:t>sites</a:t>
              </a:r>
              <a:r>
                <a:rPr lang="ru-RU" sz="1600" b="1" spc="-1" dirty="0">
                  <a:ea typeface="ＭＳ Ｐゴシック"/>
                </a:rPr>
                <a:t>, </a:t>
              </a:r>
              <a:r>
                <a:rPr sz="1600" dirty="0"/>
                <a:t/>
              </a:r>
              <a:br>
                <a:rPr sz="1600" dirty="0"/>
              </a:br>
              <a:r>
                <a:rPr lang="ru-RU" sz="1600" b="1" spc="-1" dirty="0">
                  <a:ea typeface="ＭＳ Ｐゴシック"/>
                </a:rPr>
                <a:t>42 </a:t>
              </a:r>
              <a:r>
                <a:rPr lang="ru-RU" sz="1600" b="1" spc="-1" dirty="0" err="1">
                  <a:ea typeface="ＭＳ Ｐゴシック"/>
                </a:rPr>
                <a:t>countries</a:t>
              </a:r>
              <a:endParaRPr lang="ru-RU" sz="1600" spc="-1" dirty="0"/>
            </a:p>
            <a:p>
              <a:pPr>
                <a:lnSpc>
                  <a:spcPct val="100000"/>
                </a:lnSpc>
              </a:pPr>
              <a:r>
                <a:rPr lang="ru-RU" sz="1600" b="1" spc="-1" dirty="0">
                  <a:ea typeface="ＭＳ Ｐゴシック"/>
                </a:rPr>
                <a:t>1 000 000 </a:t>
              </a:r>
              <a:r>
                <a:rPr lang="ru-RU" sz="1600" b="1" spc="-1" dirty="0" err="1">
                  <a:ea typeface="ＭＳ Ｐゴシック"/>
                </a:rPr>
                <a:t>cores</a:t>
              </a:r>
              <a:endParaRPr lang="ru-RU" sz="1600" spc="-1" dirty="0"/>
            </a:p>
            <a:p>
              <a:pPr>
                <a:lnSpc>
                  <a:spcPct val="100000"/>
                </a:lnSpc>
              </a:pPr>
              <a:r>
                <a:rPr lang="ru-RU" sz="1600" b="1" spc="-1" dirty="0">
                  <a:ea typeface="ＭＳ Ｐゴシック"/>
                </a:rPr>
                <a:t>1 EB </a:t>
              </a:r>
              <a:r>
                <a:rPr lang="ru-RU" sz="1600" b="1" spc="-1" dirty="0" err="1">
                  <a:ea typeface="ＭＳ Ｐゴシック"/>
                </a:rPr>
                <a:t>of</a:t>
              </a:r>
              <a:r>
                <a:rPr lang="ru-RU" sz="1600" b="1" spc="-1" dirty="0">
                  <a:ea typeface="ＭＳ Ｐゴシック"/>
                </a:rPr>
                <a:t> </a:t>
              </a:r>
              <a:r>
                <a:rPr lang="ru-RU" sz="1600" b="1" spc="-1" dirty="0" err="1">
                  <a:ea typeface="ＭＳ Ｐゴシック"/>
                </a:rPr>
                <a:t>storage</a:t>
              </a:r>
              <a:endParaRPr lang="ru-RU" sz="1600" spc="-1" dirty="0"/>
            </a:p>
            <a:p>
              <a:pPr>
                <a:lnSpc>
                  <a:spcPct val="100000"/>
                </a:lnSpc>
              </a:pPr>
              <a:r>
                <a:rPr lang="ru-RU" sz="1600" b="1" spc="-1" dirty="0">
                  <a:ea typeface="ＭＳ Ｐゴシック"/>
                </a:rPr>
                <a:t>&gt; 3 </a:t>
              </a:r>
              <a:r>
                <a:rPr lang="ru-RU" sz="1600" b="1" spc="-1" dirty="0" err="1">
                  <a:ea typeface="ＭＳ Ｐゴシック"/>
                </a:rPr>
                <a:t>million</a:t>
              </a:r>
              <a:r>
                <a:rPr lang="ru-RU" sz="1600" b="1" spc="-1" dirty="0">
                  <a:ea typeface="ＭＳ Ｐゴシック"/>
                </a:rPr>
                <a:t> </a:t>
              </a:r>
              <a:r>
                <a:rPr lang="ru-RU" sz="1600" b="1" spc="-1" dirty="0" err="1">
                  <a:ea typeface="ＭＳ Ｐゴシック"/>
                </a:rPr>
                <a:t>jobs</a:t>
              </a:r>
              <a:r>
                <a:rPr lang="ru-RU" sz="1600" b="1" spc="-1" dirty="0">
                  <a:ea typeface="ＭＳ Ｐゴシック"/>
                </a:rPr>
                <a:t>/</a:t>
              </a:r>
              <a:r>
                <a:rPr lang="ru-RU" sz="1600" b="1" spc="-1" dirty="0" err="1">
                  <a:ea typeface="ＭＳ Ｐゴシック"/>
                </a:rPr>
                <a:t>day</a:t>
              </a:r>
              <a:endParaRPr lang="ru-RU" sz="1600" spc="-1" dirty="0"/>
            </a:p>
            <a:p>
              <a:pPr>
                <a:lnSpc>
                  <a:spcPct val="100000"/>
                </a:lnSpc>
              </a:pPr>
              <a:r>
                <a:rPr lang="ru-RU" sz="1600" b="1" spc="-1" dirty="0">
                  <a:ea typeface="ＭＳ Ｐゴシック"/>
                </a:rPr>
                <a:t>10-100 </a:t>
              </a:r>
              <a:r>
                <a:rPr lang="ru-RU" sz="1600" b="1" spc="-1" dirty="0" err="1">
                  <a:ea typeface="ＭＳ Ｐゴシック"/>
                </a:rPr>
                <a:t>Gb</a:t>
              </a:r>
              <a:r>
                <a:rPr lang="ru-RU" sz="1600" b="1" spc="-1" dirty="0">
                  <a:ea typeface="ＭＳ Ｐゴシック"/>
                </a:rPr>
                <a:t> </a:t>
              </a:r>
              <a:r>
                <a:rPr lang="ru-RU" sz="1600" b="1" spc="-1" dirty="0" err="1">
                  <a:ea typeface="ＭＳ Ｐゴシック"/>
                </a:rPr>
                <a:t>links</a:t>
              </a:r>
              <a:endParaRPr lang="ru-RU" sz="1600" spc="-1" dirty="0"/>
            </a:p>
          </p:txBody>
        </p:sp>
        <p:pic>
          <p:nvPicPr>
            <p:cNvPr id="208" name="Рисунок 4"/>
            <p:cNvPicPr/>
            <p:nvPr/>
          </p:nvPicPr>
          <p:blipFill>
            <a:blip r:embed="rId2"/>
            <a:stretch/>
          </p:blipFill>
          <p:spPr>
            <a:xfrm>
              <a:off x="239349" y="1417645"/>
              <a:ext cx="4608512" cy="4142952"/>
            </a:xfrm>
            <a:prstGeom prst="rect">
              <a:avLst/>
            </a:prstGeom>
            <a:ln w="9360">
              <a:noFill/>
            </a:ln>
          </p:spPr>
        </p:pic>
        <p:sp>
          <p:nvSpPr>
            <p:cNvPr id="210" name="CustomShape 6"/>
            <p:cNvSpPr/>
            <p:nvPr/>
          </p:nvSpPr>
          <p:spPr>
            <a:xfrm>
              <a:off x="4847861" y="1153441"/>
              <a:ext cx="6854048" cy="1404059"/>
            </a:xfrm>
            <a:prstGeom prst="rect">
              <a:avLst/>
            </a:prstGeom>
            <a:noFill/>
            <a:ln w="9360">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gn="just">
                <a:lnSpc>
                  <a:spcPct val="100000"/>
                </a:lnSpc>
              </a:pPr>
              <a:r>
                <a:rPr lang="ru-RU" sz="1600" spc="-1" dirty="0" err="1"/>
                <a:t>The</a:t>
              </a:r>
              <a:r>
                <a:rPr lang="ru-RU" sz="1600" spc="-1" dirty="0"/>
                <a:t> </a:t>
              </a:r>
              <a:r>
                <a:rPr lang="ru-RU" sz="1600" spc="-1" dirty="0" err="1"/>
                <a:t>mission</a:t>
              </a:r>
              <a:r>
                <a:rPr lang="ru-RU" sz="1600" spc="-1" dirty="0"/>
                <a:t> </a:t>
              </a:r>
              <a:r>
                <a:rPr lang="ru-RU" sz="1600" spc="-1" dirty="0" err="1"/>
                <a:t>of</a:t>
              </a:r>
              <a:r>
                <a:rPr lang="ru-RU" sz="1600" spc="-1" dirty="0"/>
                <a:t> </a:t>
              </a:r>
              <a:r>
                <a:rPr lang="ru-RU" sz="1600" spc="-1" dirty="0" err="1"/>
                <a:t>the</a:t>
              </a:r>
              <a:r>
                <a:rPr lang="ru-RU" sz="1600" spc="-1" dirty="0"/>
                <a:t> WLCG </a:t>
              </a:r>
              <a:r>
                <a:rPr lang="ru-RU" sz="1600" spc="-1" dirty="0" err="1"/>
                <a:t>project</a:t>
              </a:r>
              <a:r>
                <a:rPr lang="ru-RU" sz="1600" spc="-1" dirty="0"/>
                <a:t> </a:t>
              </a:r>
              <a:r>
                <a:rPr lang="ru-RU" sz="1600" spc="-1" dirty="0" err="1"/>
                <a:t>is</a:t>
              </a:r>
              <a:r>
                <a:rPr lang="ru-RU" sz="1600" spc="-1" dirty="0"/>
                <a:t> </a:t>
              </a:r>
              <a:r>
                <a:rPr lang="ru-RU" sz="1600" spc="-1" dirty="0" err="1"/>
                <a:t>to</a:t>
              </a:r>
              <a:r>
                <a:rPr lang="ru-RU" sz="1600" spc="-1" dirty="0"/>
                <a:t> </a:t>
              </a:r>
              <a:r>
                <a:rPr lang="ru-RU" sz="1600" spc="-1" dirty="0" err="1"/>
                <a:t>provide</a:t>
              </a:r>
              <a:r>
                <a:rPr lang="ru-RU" sz="1600" spc="-1" dirty="0"/>
                <a:t> </a:t>
              </a:r>
              <a:r>
                <a:rPr lang="ru-RU" sz="1600" spc="-1" dirty="0" err="1"/>
                <a:t>global</a:t>
              </a:r>
              <a:r>
                <a:rPr lang="ru-RU" sz="1600" spc="-1" dirty="0"/>
                <a:t> </a:t>
              </a:r>
              <a:r>
                <a:rPr lang="ru-RU" sz="1600" spc="-1" dirty="0" err="1"/>
                <a:t>computing</a:t>
              </a:r>
              <a:r>
                <a:rPr lang="ru-RU" sz="1600" spc="-1" dirty="0"/>
                <a:t> </a:t>
              </a:r>
              <a:r>
                <a:rPr lang="ru-RU" sz="1600" spc="-1" dirty="0" err="1"/>
                <a:t>resources</a:t>
              </a:r>
              <a:r>
                <a:rPr lang="ru-RU" sz="1600" spc="-1" dirty="0"/>
                <a:t> </a:t>
              </a:r>
              <a:r>
                <a:rPr lang="ru-RU" sz="1600" spc="-1" dirty="0" err="1"/>
                <a:t>to</a:t>
              </a:r>
              <a:r>
                <a:rPr lang="ru-RU" sz="1600" spc="-1" dirty="0"/>
                <a:t> </a:t>
              </a:r>
              <a:r>
                <a:rPr lang="ru-RU" sz="1600" spc="-1" dirty="0" err="1"/>
                <a:t>store</a:t>
              </a:r>
              <a:r>
                <a:rPr lang="ru-RU" sz="1600" spc="-1" dirty="0"/>
                <a:t>, </a:t>
              </a:r>
              <a:r>
                <a:rPr lang="ru-RU" sz="1600" spc="-1" dirty="0" err="1"/>
                <a:t>distribute</a:t>
              </a:r>
              <a:r>
                <a:rPr lang="ru-RU" sz="1600" spc="-1" dirty="0"/>
                <a:t> </a:t>
              </a:r>
              <a:r>
                <a:rPr lang="ru-RU" sz="1600" spc="-1" dirty="0" err="1"/>
                <a:t>and</a:t>
              </a:r>
              <a:r>
                <a:rPr lang="ru-RU" sz="1600" spc="-1" dirty="0"/>
                <a:t> </a:t>
              </a:r>
              <a:r>
                <a:rPr lang="ru-RU" sz="1600" spc="-1" dirty="0" err="1"/>
                <a:t>analyse</a:t>
              </a:r>
              <a:r>
                <a:rPr lang="ru-RU" sz="1600" spc="-1" dirty="0"/>
                <a:t> </a:t>
              </a:r>
              <a:r>
                <a:rPr lang="ru-RU" sz="1600" spc="-1" dirty="0" err="1"/>
                <a:t>the</a:t>
              </a:r>
              <a:r>
                <a:rPr lang="ru-RU" sz="1600" spc="-1" dirty="0"/>
                <a:t> ~50-70 </a:t>
              </a:r>
              <a:r>
                <a:rPr lang="ru-RU" sz="1600" spc="-1" dirty="0" err="1"/>
                <a:t>Petabytes</a:t>
              </a:r>
              <a:r>
                <a:rPr lang="ru-RU" sz="1600" spc="-1" dirty="0"/>
                <a:t> </a:t>
              </a:r>
              <a:r>
                <a:rPr lang="ru-RU" sz="1600" spc="-1" dirty="0" err="1"/>
                <a:t>of</a:t>
              </a:r>
              <a:r>
                <a:rPr lang="ru-RU" sz="1600" spc="-1" dirty="0"/>
                <a:t> </a:t>
              </a:r>
              <a:r>
                <a:rPr lang="ru-RU" sz="1600" spc="-1" dirty="0" err="1"/>
                <a:t>data</a:t>
              </a:r>
              <a:r>
                <a:rPr lang="ru-RU" sz="1600" spc="-1" dirty="0"/>
                <a:t> </a:t>
              </a:r>
              <a:r>
                <a:rPr lang="ru-RU" sz="1600" spc="-1" dirty="0" err="1"/>
                <a:t>expected</a:t>
              </a:r>
              <a:r>
                <a:rPr lang="ru-RU" sz="1600" spc="-1" dirty="0"/>
                <a:t> </a:t>
              </a:r>
              <a:r>
                <a:rPr lang="ru-RU" sz="1600" spc="-1" dirty="0" err="1"/>
                <a:t>every</a:t>
              </a:r>
              <a:r>
                <a:rPr lang="ru-RU" sz="1600" spc="-1" dirty="0"/>
                <a:t> </a:t>
              </a:r>
              <a:r>
                <a:rPr lang="ru-RU" sz="1600" spc="-1" dirty="0" err="1"/>
                <a:t>year</a:t>
              </a:r>
              <a:r>
                <a:rPr lang="ru-RU" sz="1600" spc="-1" dirty="0"/>
                <a:t> </a:t>
              </a:r>
              <a:r>
                <a:rPr lang="ru-RU" sz="1600" spc="-1" dirty="0" err="1"/>
                <a:t>of</a:t>
              </a:r>
              <a:r>
                <a:rPr lang="ru-RU" sz="1600" spc="-1" dirty="0"/>
                <a:t> </a:t>
              </a:r>
              <a:r>
                <a:rPr lang="ru-RU" sz="1600" spc="-1" dirty="0" err="1"/>
                <a:t>operations</a:t>
              </a:r>
              <a:r>
                <a:rPr lang="ru-RU" sz="1600" spc="-1" dirty="0"/>
                <a:t> </a:t>
              </a:r>
              <a:r>
                <a:rPr lang="ru-RU" sz="1600" spc="-1" dirty="0" err="1"/>
                <a:t>from</a:t>
              </a:r>
              <a:r>
                <a:rPr lang="ru-RU" sz="1600" spc="-1" dirty="0"/>
                <a:t> </a:t>
              </a:r>
              <a:r>
                <a:rPr lang="ru-RU" sz="1600" spc="-1" dirty="0" err="1"/>
                <a:t>the</a:t>
              </a:r>
              <a:r>
                <a:rPr lang="ru-RU" sz="1600" spc="-1" dirty="0"/>
                <a:t> </a:t>
              </a:r>
              <a:r>
                <a:rPr lang="ru-RU" sz="1600" spc="-1" dirty="0" err="1"/>
                <a:t>Large</a:t>
              </a:r>
              <a:r>
                <a:rPr lang="ru-RU" sz="1600" spc="-1" dirty="0"/>
                <a:t> </a:t>
              </a:r>
              <a:r>
                <a:rPr lang="ru-RU" sz="1600" spc="-1" dirty="0" err="1"/>
                <a:t>Hadron</a:t>
              </a:r>
              <a:r>
                <a:rPr lang="ru-RU" sz="1600" spc="-1" dirty="0"/>
                <a:t> </a:t>
              </a:r>
              <a:r>
                <a:rPr lang="ru-RU" sz="1600" spc="-1" dirty="0" err="1"/>
                <a:t>Collider</a:t>
              </a:r>
              <a:r>
                <a:rPr lang="ru-RU" sz="1600" spc="-1" dirty="0"/>
                <a:t>.</a:t>
              </a:r>
            </a:p>
          </p:txBody>
        </p:sp>
        <p:sp>
          <p:nvSpPr>
            <p:cNvPr id="211" name="CustomShape 7"/>
            <p:cNvSpPr/>
            <p:nvPr/>
          </p:nvSpPr>
          <p:spPr>
            <a:xfrm>
              <a:off x="5231904" y="2564280"/>
              <a:ext cx="6435696" cy="747469"/>
            </a:xfrm>
            <a:prstGeom prst="rect">
              <a:avLst/>
            </a:prstGeom>
            <a:noFill/>
            <a:ln w="9360">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gn="ctr">
                <a:lnSpc>
                  <a:spcPct val="100000"/>
                </a:lnSpc>
              </a:pPr>
              <a:r>
                <a:rPr lang="ru-RU" sz="1600" b="1" spc="-1" dirty="0">
                  <a:solidFill>
                    <a:srgbClr val="C00000"/>
                  </a:solidFill>
                </a:rPr>
                <a:t>WLCG </a:t>
              </a:r>
              <a:r>
                <a:rPr lang="ru-RU" sz="1600" b="1" spc="-1" dirty="0" err="1">
                  <a:solidFill>
                    <a:srgbClr val="C00000"/>
                  </a:solidFill>
                </a:rPr>
                <a:t>computing</a:t>
              </a:r>
              <a:r>
                <a:rPr lang="ru-RU" sz="1600" b="1" spc="-1" dirty="0">
                  <a:solidFill>
                    <a:srgbClr val="C00000"/>
                  </a:solidFill>
                </a:rPr>
                <a:t> </a:t>
              </a:r>
              <a:r>
                <a:rPr lang="ru-RU" sz="1600" b="1" spc="-1" dirty="0" err="1">
                  <a:solidFill>
                    <a:srgbClr val="C00000"/>
                  </a:solidFill>
                </a:rPr>
                <a:t>enabled</a:t>
              </a:r>
              <a:r>
                <a:rPr lang="ru-RU" sz="1600" b="1" spc="-1" dirty="0">
                  <a:solidFill>
                    <a:srgbClr val="C00000"/>
                  </a:solidFill>
                </a:rPr>
                <a:t> </a:t>
              </a:r>
              <a:r>
                <a:rPr lang="ru-RU" sz="1600" b="1" spc="-1" dirty="0" err="1">
                  <a:solidFill>
                    <a:srgbClr val="C00000"/>
                  </a:solidFill>
                </a:rPr>
                <a:t>physicists</a:t>
              </a:r>
              <a:r>
                <a:rPr lang="ru-RU" sz="1600" b="1" spc="-1" dirty="0">
                  <a:solidFill>
                    <a:srgbClr val="C00000"/>
                  </a:solidFill>
                </a:rPr>
                <a:t> </a:t>
              </a:r>
              <a:r>
                <a:rPr lang="ru-RU" sz="1600" b="1" spc="-1" dirty="0" err="1">
                  <a:solidFill>
                    <a:srgbClr val="C00000"/>
                  </a:solidFill>
                </a:rPr>
                <a:t>to</a:t>
              </a:r>
              <a:r>
                <a:rPr lang="ru-RU" sz="1600" b="1" spc="-1" dirty="0">
                  <a:solidFill>
                    <a:srgbClr val="C00000"/>
                  </a:solidFill>
                </a:rPr>
                <a:t> </a:t>
              </a:r>
              <a:r>
                <a:rPr lang="ru-RU" sz="1600" b="1" spc="-1" dirty="0" err="1">
                  <a:solidFill>
                    <a:srgbClr val="C00000"/>
                  </a:solidFill>
                </a:rPr>
                <a:t>announce</a:t>
              </a:r>
              <a:r>
                <a:rPr lang="ru-RU" sz="1600" b="1" spc="-1" dirty="0">
                  <a:solidFill>
                    <a:srgbClr val="C00000"/>
                  </a:solidFill>
                </a:rPr>
                <a:t> </a:t>
              </a:r>
              <a:r>
                <a:rPr lang="ru-RU" sz="1600" b="1" spc="-1" dirty="0" err="1">
                  <a:solidFill>
                    <a:srgbClr val="C00000"/>
                  </a:solidFill>
                </a:rPr>
                <a:t>the</a:t>
              </a:r>
              <a:r>
                <a:rPr lang="ru-RU" sz="1600" b="1" spc="-1" dirty="0">
                  <a:solidFill>
                    <a:srgbClr val="C00000"/>
                  </a:solidFill>
                </a:rPr>
                <a:t> </a:t>
              </a:r>
              <a:r>
                <a:rPr lang="ru-RU" sz="1600" b="1" spc="-1" dirty="0" err="1">
                  <a:solidFill>
                    <a:srgbClr val="C00000"/>
                  </a:solidFill>
                </a:rPr>
                <a:t>discovery</a:t>
              </a:r>
              <a:r>
                <a:rPr lang="ru-RU" sz="1600" b="1" spc="-1" dirty="0">
                  <a:solidFill>
                    <a:srgbClr val="C00000"/>
                  </a:solidFill>
                </a:rPr>
                <a:t> </a:t>
              </a:r>
              <a:r>
                <a:rPr lang="ru-RU" sz="1600" b="1" spc="-1" dirty="0" err="1">
                  <a:solidFill>
                    <a:srgbClr val="C00000"/>
                  </a:solidFill>
                </a:rPr>
                <a:t>of</a:t>
              </a:r>
              <a:r>
                <a:rPr lang="ru-RU" sz="1600" b="1" spc="-1" dirty="0">
                  <a:solidFill>
                    <a:srgbClr val="C00000"/>
                  </a:solidFill>
                </a:rPr>
                <a:t> </a:t>
              </a:r>
              <a:r>
                <a:rPr lang="ru-RU" sz="1600" b="1" spc="-1" dirty="0" err="1">
                  <a:solidFill>
                    <a:srgbClr val="C00000"/>
                  </a:solidFill>
                </a:rPr>
                <a:t>the</a:t>
              </a:r>
              <a:r>
                <a:rPr lang="ru-RU" sz="1600" b="1" spc="-1" dirty="0">
                  <a:solidFill>
                    <a:srgbClr val="C00000"/>
                  </a:solidFill>
                </a:rPr>
                <a:t> </a:t>
              </a:r>
              <a:r>
                <a:rPr lang="ru-RU" sz="1600" b="1" spc="-1" dirty="0" err="1">
                  <a:solidFill>
                    <a:srgbClr val="C00000"/>
                  </a:solidFill>
                </a:rPr>
                <a:t>Higgs</a:t>
              </a:r>
              <a:r>
                <a:rPr lang="ru-RU" sz="1600" b="1" spc="-1" dirty="0">
                  <a:solidFill>
                    <a:srgbClr val="C00000"/>
                  </a:solidFill>
                </a:rPr>
                <a:t> </a:t>
              </a:r>
              <a:r>
                <a:rPr lang="ru-RU" sz="1600" b="1" spc="-1" dirty="0" err="1">
                  <a:solidFill>
                    <a:srgbClr val="C00000"/>
                  </a:solidFill>
                </a:rPr>
                <a:t>Boson</a:t>
              </a:r>
              <a:r>
                <a:rPr lang="ru-RU" sz="1600" b="1" spc="-1" dirty="0">
                  <a:solidFill>
                    <a:srgbClr val="C00000"/>
                  </a:solidFill>
                </a:rPr>
                <a:t> </a:t>
              </a:r>
              <a:r>
                <a:rPr lang="ru-RU" sz="1600" b="1" spc="-1" dirty="0" err="1">
                  <a:solidFill>
                    <a:srgbClr val="C00000"/>
                  </a:solidFill>
                </a:rPr>
                <a:t>on</a:t>
              </a:r>
              <a:r>
                <a:rPr lang="ru-RU" sz="1600" b="1" spc="-1" dirty="0">
                  <a:solidFill>
                    <a:srgbClr val="C00000"/>
                  </a:solidFill>
                </a:rPr>
                <a:t> 4 </a:t>
              </a:r>
              <a:r>
                <a:rPr lang="ru-RU" sz="1600" b="1" spc="-1" dirty="0" err="1">
                  <a:solidFill>
                    <a:srgbClr val="C00000"/>
                  </a:solidFill>
                </a:rPr>
                <a:t>July</a:t>
              </a:r>
              <a:r>
                <a:rPr lang="ru-RU" sz="1600" b="1" spc="-1" dirty="0">
                  <a:solidFill>
                    <a:srgbClr val="C00000"/>
                  </a:solidFill>
                </a:rPr>
                <a:t> 2012.</a:t>
              </a:r>
            </a:p>
          </p:txBody>
        </p:sp>
      </p:grpSp>
      <p:graphicFrame>
        <p:nvGraphicFramePr>
          <p:cNvPr id="214" name="Table 10"/>
          <p:cNvGraphicFramePr/>
          <p:nvPr>
            <p:extLst>
              <p:ext uri="{D42A27DB-BD31-4B8C-83A1-F6EECF244321}">
                <p14:modId xmlns:p14="http://schemas.microsoft.com/office/powerpoint/2010/main" val="2646796645"/>
              </p:ext>
            </p:extLst>
          </p:nvPr>
        </p:nvGraphicFramePr>
        <p:xfrm>
          <a:off x="1703513" y="5160620"/>
          <a:ext cx="4160373" cy="1135380"/>
        </p:xfrm>
        <a:graphic>
          <a:graphicData uri="http://schemas.openxmlformats.org/drawingml/2006/table">
            <a:tbl>
              <a:tblPr/>
              <a:tblGrid>
                <a:gridCol w="1386791">
                  <a:extLst>
                    <a:ext uri="{9D8B030D-6E8A-4147-A177-3AD203B41FA5}">
                      <a16:colId xmlns:a16="http://schemas.microsoft.com/office/drawing/2014/main" val="20000"/>
                    </a:ext>
                  </a:extLst>
                </a:gridCol>
                <a:gridCol w="1180035">
                  <a:extLst>
                    <a:ext uri="{9D8B030D-6E8A-4147-A177-3AD203B41FA5}">
                      <a16:colId xmlns:a16="http://schemas.microsoft.com/office/drawing/2014/main" val="20001"/>
                    </a:ext>
                  </a:extLst>
                </a:gridCol>
                <a:gridCol w="1593547">
                  <a:extLst>
                    <a:ext uri="{9D8B030D-6E8A-4147-A177-3AD203B41FA5}">
                      <a16:colId xmlns:a16="http://schemas.microsoft.com/office/drawing/2014/main" val="20002"/>
                    </a:ext>
                  </a:extLst>
                </a:gridCol>
              </a:tblGrid>
              <a:tr h="1097280">
                <a:tc>
                  <a:txBody>
                    <a:bodyPr/>
                    <a:lstStyle/>
                    <a:p>
                      <a:pPr>
                        <a:lnSpc>
                          <a:spcPct val="100000"/>
                        </a:lnSpc>
                      </a:pPr>
                      <a:r>
                        <a:rPr lang="ru-RU" sz="1400" b="1" strike="noStrike" spc="-1" dirty="0">
                          <a:solidFill>
                            <a:srgbClr val="C00000"/>
                          </a:solidFill>
                          <a:latin typeface="+mn-lt"/>
                          <a:ea typeface="ＭＳ Ｐゴシック"/>
                        </a:rPr>
                        <a:t>Tier-0 (CERN): </a:t>
                      </a:r>
                      <a:endParaRPr lang="ru-RU" sz="1400" b="1" strike="noStrike" spc="-1" dirty="0">
                        <a:solidFill>
                          <a:srgbClr val="C00000"/>
                        </a:solidFill>
                        <a:latin typeface="+mn-lt"/>
                      </a:endParaRPr>
                    </a:p>
                    <a:p>
                      <a:pPr>
                        <a:lnSpc>
                          <a:spcPct val="100000"/>
                        </a:lnSpc>
                      </a:pPr>
                      <a:r>
                        <a:rPr lang="ru-RU" sz="1400" b="1" strike="noStrike" spc="-1" dirty="0" err="1">
                          <a:solidFill>
                            <a:schemeClr val="tx1"/>
                          </a:solidFill>
                          <a:latin typeface="+mn-lt"/>
                          <a:ea typeface="ＭＳ Ｐゴシック"/>
                        </a:rPr>
                        <a:t>data</a:t>
                      </a:r>
                      <a:r>
                        <a:rPr lang="ru-RU" sz="1400" b="1" strike="noStrike" spc="-1" dirty="0">
                          <a:solidFill>
                            <a:schemeClr val="tx1"/>
                          </a:solidFill>
                          <a:latin typeface="+mn-lt"/>
                          <a:ea typeface="ＭＳ Ｐゴシック"/>
                        </a:rPr>
                        <a:t> </a:t>
                      </a:r>
                      <a:r>
                        <a:rPr lang="ru-RU" sz="1400" b="1" strike="noStrike" spc="-1" dirty="0" err="1">
                          <a:solidFill>
                            <a:schemeClr val="tx1"/>
                          </a:solidFill>
                          <a:latin typeface="+mn-lt"/>
                          <a:ea typeface="ＭＳ Ｐゴシック"/>
                        </a:rPr>
                        <a:t>recording</a:t>
                      </a:r>
                      <a:r>
                        <a:rPr lang="ru-RU" sz="1400" b="1" strike="noStrike" spc="-1" dirty="0">
                          <a:solidFill>
                            <a:schemeClr val="tx1"/>
                          </a:solidFill>
                          <a:latin typeface="+mn-lt"/>
                          <a:ea typeface="ＭＳ Ｐゴシック"/>
                        </a:rPr>
                        <a:t>, </a:t>
                      </a:r>
                      <a:r>
                        <a:rPr lang="ru-RU" sz="1400" b="1" strike="noStrike" spc="-1" dirty="0" err="1">
                          <a:solidFill>
                            <a:schemeClr val="tx1"/>
                          </a:solidFill>
                          <a:latin typeface="+mn-lt"/>
                          <a:ea typeface="ＭＳ Ｐゴシック"/>
                        </a:rPr>
                        <a:t>reconstruction</a:t>
                      </a:r>
                      <a:r>
                        <a:rPr lang="ru-RU" sz="1400" b="1" strike="noStrike" spc="-1" dirty="0">
                          <a:solidFill>
                            <a:schemeClr val="tx1"/>
                          </a:solidFill>
                          <a:latin typeface="+mn-lt"/>
                          <a:ea typeface="ＭＳ Ｐゴシック"/>
                        </a:rPr>
                        <a:t> </a:t>
                      </a:r>
                      <a:r>
                        <a:rPr lang="ru-RU" sz="1400" b="1" strike="noStrike" spc="-1" dirty="0" err="1">
                          <a:solidFill>
                            <a:schemeClr val="tx1"/>
                          </a:solidFill>
                          <a:latin typeface="+mn-lt"/>
                          <a:ea typeface="ＭＳ Ｐゴシック"/>
                        </a:rPr>
                        <a:t>and</a:t>
                      </a:r>
                      <a:r>
                        <a:rPr lang="ru-RU" sz="1400" b="1" strike="noStrike" spc="-1" dirty="0">
                          <a:solidFill>
                            <a:schemeClr val="tx1"/>
                          </a:solidFill>
                          <a:latin typeface="+mn-lt"/>
                          <a:ea typeface="ＭＳ Ｐゴシック"/>
                        </a:rPr>
                        <a:t> </a:t>
                      </a:r>
                      <a:r>
                        <a:rPr lang="ru-RU" sz="1400" b="1" strike="noStrike" spc="-1" dirty="0" err="1">
                          <a:solidFill>
                            <a:schemeClr val="tx1"/>
                          </a:solidFill>
                          <a:latin typeface="+mn-lt"/>
                          <a:ea typeface="ＭＳ Ｐゴシック"/>
                        </a:rPr>
                        <a:t>distribution</a:t>
                      </a:r>
                      <a:endParaRPr lang="ru-RU" sz="1400" b="0" strike="noStrike" spc="-1" dirty="0">
                        <a:solidFill>
                          <a:schemeClr val="tx1"/>
                        </a:solidFill>
                        <a:latin typeface="+mn-lt"/>
                      </a:endParaRPr>
                    </a:p>
                  </a:txBody>
                  <a:tcPr marL="68580" marR="68580" marT="34290" marB="34290">
                    <a:lnL w="12240">
                      <a:noFill/>
                    </a:lnL>
                    <a:lnR w="12240">
                      <a:noFill/>
                    </a:lnR>
                    <a:lnT w="12240">
                      <a:noFill/>
                    </a:lnT>
                    <a:lnB w="12240">
                      <a:noFill/>
                    </a:lnB>
                    <a:noFill/>
                  </a:tcPr>
                </a:tc>
                <a:tc>
                  <a:txBody>
                    <a:bodyPr/>
                    <a:lstStyle/>
                    <a:p>
                      <a:pPr>
                        <a:lnSpc>
                          <a:spcPct val="100000"/>
                        </a:lnSpc>
                      </a:pPr>
                      <a:r>
                        <a:rPr lang="ru-RU" sz="1400" b="1" strike="noStrike" spc="-1" dirty="0">
                          <a:solidFill>
                            <a:srgbClr val="C00000"/>
                          </a:solidFill>
                          <a:latin typeface="+mn-lt"/>
                          <a:ea typeface="ＭＳ Ｐゴシック"/>
                        </a:rPr>
                        <a:t>Tier-1: </a:t>
                      </a:r>
                      <a:r>
                        <a:rPr sz="1400" dirty="0">
                          <a:solidFill>
                            <a:schemeClr val="tx1"/>
                          </a:solidFill>
                          <a:latin typeface="+mn-lt"/>
                        </a:rPr>
                        <a:t/>
                      </a:r>
                      <a:br>
                        <a:rPr sz="1400" dirty="0">
                          <a:solidFill>
                            <a:schemeClr val="tx1"/>
                          </a:solidFill>
                          <a:latin typeface="+mn-lt"/>
                        </a:rPr>
                      </a:br>
                      <a:r>
                        <a:rPr lang="ru-RU" sz="1400" b="1" strike="noStrike" spc="-1" dirty="0" err="1">
                          <a:solidFill>
                            <a:schemeClr val="tx1"/>
                          </a:solidFill>
                          <a:latin typeface="+mn-lt"/>
                          <a:ea typeface="ＭＳ Ｐゴシック"/>
                        </a:rPr>
                        <a:t>permanent</a:t>
                      </a:r>
                      <a:r>
                        <a:rPr lang="ru-RU" sz="1400" b="1" strike="noStrike" spc="-1" dirty="0">
                          <a:solidFill>
                            <a:schemeClr val="tx1"/>
                          </a:solidFill>
                          <a:latin typeface="+mn-lt"/>
                          <a:ea typeface="ＭＳ Ｐゴシック"/>
                        </a:rPr>
                        <a:t> </a:t>
                      </a:r>
                      <a:r>
                        <a:rPr lang="ru-RU" sz="1400" b="1" strike="noStrike" spc="-1" dirty="0" err="1">
                          <a:solidFill>
                            <a:schemeClr val="tx1"/>
                          </a:solidFill>
                          <a:latin typeface="+mn-lt"/>
                          <a:ea typeface="ＭＳ Ｐゴシック"/>
                        </a:rPr>
                        <a:t>storage</a:t>
                      </a:r>
                      <a:r>
                        <a:rPr lang="ru-RU" sz="1400" b="1" strike="noStrike" spc="-1" dirty="0">
                          <a:solidFill>
                            <a:schemeClr val="tx1"/>
                          </a:solidFill>
                          <a:latin typeface="+mn-lt"/>
                          <a:ea typeface="ＭＳ Ｐゴシック"/>
                        </a:rPr>
                        <a:t>, </a:t>
                      </a:r>
                      <a:r>
                        <a:rPr lang="ru-RU" sz="1400" b="1" strike="noStrike" spc="-1" dirty="0" err="1">
                          <a:solidFill>
                            <a:schemeClr val="tx1"/>
                          </a:solidFill>
                          <a:latin typeface="+mn-lt"/>
                          <a:ea typeface="ＭＳ Ｐゴシック"/>
                        </a:rPr>
                        <a:t>re-processing</a:t>
                      </a:r>
                      <a:r>
                        <a:rPr lang="ru-RU" sz="1400" b="1" strike="noStrike" spc="-1" dirty="0">
                          <a:solidFill>
                            <a:schemeClr val="tx1"/>
                          </a:solidFill>
                          <a:latin typeface="+mn-lt"/>
                          <a:ea typeface="ＭＳ Ｐゴシック"/>
                        </a:rPr>
                        <a:t>, </a:t>
                      </a:r>
                      <a:r>
                        <a:rPr lang="ru-RU" sz="1400" b="1" strike="noStrike" spc="-1" dirty="0" err="1">
                          <a:solidFill>
                            <a:schemeClr val="tx1"/>
                          </a:solidFill>
                          <a:latin typeface="+mn-lt"/>
                          <a:ea typeface="ＭＳ Ｐゴシック"/>
                        </a:rPr>
                        <a:t>analysis</a:t>
                      </a:r>
                      <a:endParaRPr lang="ru-RU" sz="1400" b="0" strike="noStrike" spc="-1" dirty="0">
                        <a:solidFill>
                          <a:schemeClr val="tx1"/>
                        </a:solidFill>
                        <a:latin typeface="+mn-lt"/>
                      </a:endParaRPr>
                    </a:p>
                  </a:txBody>
                  <a:tcPr marL="68580" marR="68580" marT="34290" marB="34290">
                    <a:lnL w="12240">
                      <a:noFill/>
                    </a:lnL>
                    <a:lnR w="12240">
                      <a:noFill/>
                    </a:lnR>
                    <a:lnT w="12240">
                      <a:noFill/>
                    </a:lnT>
                    <a:lnB w="12240">
                      <a:noFill/>
                    </a:lnB>
                    <a:noFill/>
                  </a:tcPr>
                </a:tc>
                <a:tc>
                  <a:txBody>
                    <a:bodyPr/>
                    <a:lstStyle/>
                    <a:p>
                      <a:pPr>
                        <a:lnSpc>
                          <a:spcPct val="100000"/>
                        </a:lnSpc>
                      </a:pPr>
                      <a:r>
                        <a:rPr lang="ru-RU" sz="1400" b="1" strike="noStrike" spc="-1" dirty="0">
                          <a:solidFill>
                            <a:srgbClr val="C00000"/>
                          </a:solidFill>
                          <a:latin typeface="+mn-lt"/>
                          <a:ea typeface="ＭＳ Ｐゴシック"/>
                        </a:rPr>
                        <a:t>Tier-2: </a:t>
                      </a:r>
                      <a:r>
                        <a:rPr sz="1400" dirty="0">
                          <a:solidFill>
                            <a:schemeClr val="tx1"/>
                          </a:solidFill>
                          <a:latin typeface="+mn-lt"/>
                        </a:rPr>
                        <a:t/>
                      </a:r>
                      <a:br>
                        <a:rPr sz="1400" dirty="0">
                          <a:solidFill>
                            <a:schemeClr val="tx1"/>
                          </a:solidFill>
                          <a:latin typeface="+mn-lt"/>
                        </a:rPr>
                      </a:br>
                      <a:r>
                        <a:rPr lang="ru-RU" sz="1400" b="1" strike="noStrike" spc="-1" dirty="0" err="1">
                          <a:solidFill>
                            <a:schemeClr val="tx1"/>
                          </a:solidFill>
                          <a:latin typeface="+mn-lt"/>
                          <a:ea typeface="ＭＳ Ｐゴシック"/>
                        </a:rPr>
                        <a:t>Simulation</a:t>
                      </a:r>
                      <a:r>
                        <a:rPr lang="ru-RU" sz="1400" b="1" strike="noStrike" spc="-1" dirty="0">
                          <a:solidFill>
                            <a:schemeClr val="tx1"/>
                          </a:solidFill>
                          <a:latin typeface="+mn-lt"/>
                          <a:ea typeface="ＭＳ Ｐゴシック"/>
                        </a:rPr>
                        <a:t>,</a:t>
                      </a:r>
                      <a:endParaRPr lang="ru-RU" sz="1400" b="0" strike="noStrike" spc="-1" dirty="0">
                        <a:solidFill>
                          <a:schemeClr val="tx1"/>
                        </a:solidFill>
                        <a:latin typeface="+mn-lt"/>
                      </a:endParaRPr>
                    </a:p>
                    <a:p>
                      <a:pPr>
                        <a:lnSpc>
                          <a:spcPct val="100000"/>
                        </a:lnSpc>
                      </a:pPr>
                      <a:r>
                        <a:rPr lang="ru-RU" sz="1400" b="1" strike="noStrike" spc="-1" dirty="0" err="1">
                          <a:solidFill>
                            <a:schemeClr val="tx1"/>
                          </a:solidFill>
                          <a:latin typeface="+mn-lt"/>
                          <a:ea typeface="ＭＳ Ｐゴシック"/>
                        </a:rPr>
                        <a:t>end-user</a:t>
                      </a:r>
                      <a:r>
                        <a:rPr lang="ru-RU" sz="1400" b="1" strike="noStrike" spc="-1" dirty="0">
                          <a:solidFill>
                            <a:schemeClr val="tx1"/>
                          </a:solidFill>
                          <a:latin typeface="+mn-lt"/>
                          <a:ea typeface="ＭＳ Ｐゴシック"/>
                        </a:rPr>
                        <a:t> </a:t>
                      </a:r>
                      <a:r>
                        <a:rPr lang="ru-RU" sz="1400" b="1" strike="noStrike" spc="-1" dirty="0" err="1">
                          <a:solidFill>
                            <a:schemeClr val="tx1"/>
                          </a:solidFill>
                          <a:latin typeface="+mn-lt"/>
                          <a:ea typeface="ＭＳ Ｐゴシック"/>
                        </a:rPr>
                        <a:t>analysis</a:t>
                      </a:r>
                      <a:endParaRPr lang="ru-RU" sz="1400" b="0" strike="noStrike" spc="-1" dirty="0">
                        <a:solidFill>
                          <a:schemeClr val="tx1"/>
                        </a:solidFill>
                        <a:latin typeface="+mn-lt"/>
                      </a:endParaRPr>
                    </a:p>
                  </a:txBody>
                  <a:tcPr marL="68580" marR="68580" marT="34290" marB="34290">
                    <a:lnL w="12240">
                      <a:noFill/>
                    </a:lnL>
                    <a:lnR w="12240">
                      <a:noFill/>
                    </a:lnR>
                    <a:lnT w="12240">
                      <a:noFill/>
                    </a:lnT>
                    <a:lnB w="12240">
                      <a:noFill/>
                    </a:lnB>
                    <a:noFill/>
                  </a:tcPr>
                </a:tc>
                <a:extLst>
                  <a:ext uri="{0D108BD9-81ED-4DB2-BD59-A6C34878D82A}">
                    <a16:rowId xmlns:a16="http://schemas.microsoft.com/office/drawing/2014/main" val="10000"/>
                  </a:ext>
                </a:extLst>
              </a:tr>
            </a:tbl>
          </a:graphicData>
        </a:graphic>
      </p:graphicFrame>
      <p:sp>
        <p:nvSpPr>
          <p:cNvPr id="2" name="Заголовок 1">
            <a:extLst>
              <a:ext uri="{FF2B5EF4-FFF2-40B4-BE49-F238E27FC236}">
                <a16:creationId xmlns:a16="http://schemas.microsoft.com/office/drawing/2014/main" id="{2D4F5856-90C7-45C4-9919-737D04E6C909}"/>
              </a:ext>
            </a:extLst>
          </p:cNvPr>
          <p:cNvSpPr>
            <a:spLocks noGrp="1"/>
          </p:cNvSpPr>
          <p:nvPr>
            <p:ph type="title"/>
          </p:nvPr>
        </p:nvSpPr>
        <p:spPr>
          <a:xfrm>
            <a:off x="2497935" y="290143"/>
            <a:ext cx="7498080" cy="857250"/>
          </a:xfrm>
        </p:spPr>
        <p:txBody>
          <a:bodyPr>
            <a:normAutofit fontScale="90000"/>
          </a:bodyPr>
          <a:lstStyle/>
          <a:p>
            <a:r>
              <a:rPr lang="en-US" dirty="0">
                <a:solidFill>
                  <a:schemeClr val="tx1"/>
                </a:solidFill>
                <a:latin typeface="Impact" panose="020B0806030902050204" pitchFamily="34" charset="0"/>
              </a:rPr>
              <a:t>The Worldwide LHC Computing Grid</a:t>
            </a:r>
            <a:r>
              <a:rPr lang="en-US" dirty="0"/>
              <a:t/>
            </a:r>
            <a:br>
              <a:rPr lang="en-US" dirty="0"/>
            </a:br>
            <a:endParaRPr lang="ru-RU" dirty="0"/>
          </a:p>
        </p:txBody>
      </p:sp>
      <p:pic>
        <p:nvPicPr>
          <p:cNvPr id="3" name="Рисунок 2"/>
          <p:cNvPicPr>
            <a:picLocks noChangeAspect="1"/>
          </p:cNvPicPr>
          <p:nvPr/>
        </p:nvPicPr>
        <p:blipFill>
          <a:blip r:embed="rId3"/>
          <a:stretch>
            <a:fillRect/>
          </a:stretch>
        </p:blipFill>
        <p:spPr>
          <a:xfrm>
            <a:off x="6744072" y="3430372"/>
            <a:ext cx="5291491" cy="2920768"/>
          </a:xfrm>
          <a:prstGeom prst="rect">
            <a:avLst/>
          </a:prstGeom>
        </p:spPr>
      </p:pic>
    </p:spTree>
    <p:extLst>
      <p:ext uri="{BB962C8B-B14F-4D97-AF65-F5344CB8AC3E}">
        <p14:creationId xmlns:p14="http://schemas.microsoft.com/office/powerpoint/2010/main" val="327850567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7802" y="860983"/>
            <a:ext cx="8163964" cy="5734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1738" y="365113"/>
            <a:ext cx="8712968" cy="1200329"/>
          </a:xfrm>
          <a:prstGeom prst="rect">
            <a:avLst/>
          </a:prstGeom>
          <a:noFill/>
        </p:spPr>
        <p:txBody>
          <a:bodyPr wrap="square" rtlCol="0">
            <a:spAutoFit/>
          </a:bodyPr>
          <a:lstStyle/>
          <a:p>
            <a:pPr algn="ctr"/>
            <a:r>
              <a:rPr lang="en-US" sz="3600" cap="all" spc="199" dirty="0">
                <a:solidFill>
                  <a:srgbClr val="2A1A00"/>
                </a:solidFill>
                <a:latin typeface="Impact"/>
              </a:rPr>
              <a:t>NICA </a:t>
            </a:r>
            <a:r>
              <a:rPr lang="en-US" sz="3600" cap="all" spc="199" dirty="0" smtClean="0">
                <a:solidFill>
                  <a:srgbClr val="2A1A00"/>
                </a:solidFill>
                <a:latin typeface="Impact"/>
              </a:rPr>
              <a:t>computing concept </a:t>
            </a:r>
          </a:p>
          <a:p>
            <a:pPr algn="ctr"/>
            <a:r>
              <a:rPr lang="en-US" sz="3600" cap="all" spc="199" dirty="0" smtClean="0">
                <a:solidFill>
                  <a:srgbClr val="2A1A00"/>
                </a:solidFill>
                <a:latin typeface="Impact"/>
              </a:rPr>
              <a:t>&amp; challenges</a:t>
            </a:r>
            <a:endParaRPr lang="ru-RU" sz="3600" cap="all" spc="199" dirty="0">
              <a:solidFill>
                <a:srgbClr val="2A1A00"/>
              </a:solidFill>
              <a:latin typeface="Impact"/>
            </a:endParaRPr>
          </a:p>
        </p:txBody>
      </p:sp>
      <p:pic>
        <p:nvPicPr>
          <p:cNvPr id="4" name="Picture 5"/>
          <p:cNvPicPr/>
          <p:nvPr/>
        </p:nvPicPr>
        <p:blipFill>
          <a:blip r:embed="rId4"/>
          <a:stretch/>
        </p:blipFill>
        <p:spPr>
          <a:xfrm>
            <a:off x="9336360" y="618560"/>
            <a:ext cx="2160240" cy="1292375"/>
          </a:xfrm>
          <a:prstGeom prst="rect">
            <a:avLst/>
          </a:prstGeom>
          <a:ln>
            <a:noFill/>
          </a:ln>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6400" y="2276872"/>
            <a:ext cx="2229580" cy="12549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C:\Users\Николай\Downloads\76j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696400" y="3936327"/>
            <a:ext cx="2229580" cy="11426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p:cNvPicPr/>
          <p:nvPr/>
        </p:nvPicPr>
        <p:blipFill>
          <a:blip r:embed="rId7"/>
          <a:stretch/>
        </p:blipFill>
        <p:spPr>
          <a:xfrm>
            <a:off x="8472264" y="5224848"/>
            <a:ext cx="2160240" cy="1444512"/>
          </a:xfrm>
          <a:prstGeom prst="rect">
            <a:avLst/>
          </a:prstGeom>
          <a:ln>
            <a:noFill/>
          </a:ln>
        </p:spPr>
      </p:pic>
      <p:sp>
        <p:nvSpPr>
          <p:cNvPr id="8" name="CustomShape 4"/>
          <p:cNvSpPr/>
          <p:nvPr/>
        </p:nvSpPr>
        <p:spPr>
          <a:xfrm>
            <a:off x="9662104" y="1842696"/>
            <a:ext cx="2410560" cy="290160"/>
          </a:xfrm>
          <a:prstGeom prst="rect">
            <a:avLst/>
          </a:prstGeom>
          <a:noFill/>
          <a:ln>
            <a:noFill/>
          </a:ln>
        </p:spPr>
        <p:style>
          <a:lnRef idx="0">
            <a:scrgbClr r="0" g="0" b="0"/>
          </a:lnRef>
          <a:fillRef idx="0">
            <a:scrgbClr r="0" g="0" b="0"/>
          </a:fillRef>
          <a:effectRef idx="0">
            <a:scrgbClr r="0" g="0" b="0"/>
          </a:effectRef>
          <a:fontRef idx="minor"/>
        </p:style>
        <p:txBody>
          <a:bodyPr wrap="none" lIns="90000" tIns="57600" rIns="90000" bIns="45000">
            <a:noAutofit/>
          </a:bodyPr>
          <a:lstStyle/>
          <a:p>
            <a:pPr>
              <a:lnSpc>
                <a:spcPct val="100000"/>
              </a:lnSpc>
            </a:pPr>
            <a:r>
              <a:rPr lang="ru-RU" sz="1100" b="1" strike="noStrike" spc="-1" dirty="0">
                <a:solidFill>
                  <a:srgbClr val="000000"/>
                </a:solidFill>
                <a:latin typeface="Arial"/>
                <a:ea typeface="Noto Sans CJK SC Regular"/>
              </a:rPr>
              <a:t>QCD </a:t>
            </a:r>
            <a:r>
              <a:rPr lang="ru-RU" sz="1100" b="1" strike="noStrike" spc="-1" dirty="0" err="1">
                <a:solidFill>
                  <a:srgbClr val="000000"/>
                </a:solidFill>
                <a:latin typeface="Arial"/>
                <a:ea typeface="Noto Sans CJK SC Regular"/>
              </a:rPr>
              <a:t>phase</a:t>
            </a:r>
            <a:r>
              <a:rPr lang="ru-RU" sz="1100" b="1" strike="noStrike" spc="-1" dirty="0">
                <a:solidFill>
                  <a:srgbClr val="000000"/>
                </a:solidFill>
                <a:latin typeface="Arial"/>
                <a:ea typeface="Noto Sans CJK SC Regular"/>
              </a:rPr>
              <a:t> </a:t>
            </a:r>
            <a:r>
              <a:rPr lang="ru-RU" sz="1100" b="1" strike="noStrike" spc="-1" dirty="0" err="1">
                <a:solidFill>
                  <a:srgbClr val="000000"/>
                </a:solidFill>
                <a:latin typeface="Arial"/>
                <a:ea typeface="Noto Sans CJK SC Regular"/>
              </a:rPr>
              <a:t>diagram</a:t>
            </a:r>
            <a:endParaRPr lang="ru-RU" sz="1100" b="0" strike="noStrike" spc="-1" dirty="0">
              <a:latin typeface="Arial"/>
            </a:endParaRPr>
          </a:p>
        </p:txBody>
      </p:sp>
      <p:sp>
        <p:nvSpPr>
          <p:cNvPr id="9" name="CustomShape 5"/>
          <p:cNvSpPr/>
          <p:nvPr/>
        </p:nvSpPr>
        <p:spPr>
          <a:xfrm>
            <a:off x="10410043" y="3501008"/>
            <a:ext cx="1470600" cy="290160"/>
          </a:xfrm>
          <a:prstGeom prst="rect">
            <a:avLst/>
          </a:prstGeom>
          <a:noFill/>
          <a:ln>
            <a:noFill/>
          </a:ln>
        </p:spPr>
        <p:style>
          <a:lnRef idx="0">
            <a:scrgbClr r="0" g="0" b="0"/>
          </a:lnRef>
          <a:fillRef idx="0">
            <a:scrgbClr r="0" g="0" b="0"/>
          </a:fillRef>
          <a:effectRef idx="0">
            <a:scrgbClr r="0" g="0" b="0"/>
          </a:effectRef>
          <a:fontRef idx="minor"/>
        </p:style>
        <p:txBody>
          <a:bodyPr wrap="none" lIns="90000" tIns="57600" rIns="90000" bIns="45000">
            <a:noAutofit/>
          </a:bodyPr>
          <a:lstStyle/>
          <a:p>
            <a:pPr>
              <a:lnSpc>
                <a:spcPct val="100000"/>
              </a:lnSpc>
            </a:pPr>
            <a:r>
              <a:rPr lang="ru-RU" sz="1100" b="1" strike="noStrike" spc="-1" dirty="0" err="1">
                <a:solidFill>
                  <a:srgbClr val="000000"/>
                </a:solidFill>
                <a:latin typeface="Arial"/>
                <a:ea typeface="Noto Sans CJK SC Regular"/>
              </a:rPr>
              <a:t>Simulations</a:t>
            </a:r>
            <a:endParaRPr lang="ru-RU" sz="1100" b="0" strike="noStrike" spc="-1" dirty="0">
              <a:latin typeface="Arial"/>
            </a:endParaRPr>
          </a:p>
        </p:txBody>
      </p:sp>
      <p:sp>
        <p:nvSpPr>
          <p:cNvPr id="10" name="CustomShape 2"/>
          <p:cNvSpPr/>
          <p:nvPr/>
        </p:nvSpPr>
        <p:spPr>
          <a:xfrm>
            <a:off x="10082452" y="5011048"/>
            <a:ext cx="1786700" cy="290160"/>
          </a:xfrm>
          <a:prstGeom prst="rect">
            <a:avLst/>
          </a:prstGeom>
          <a:noFill/>
          <a:ln>
            <a:noFill/>
          </a:ln>
        </p:spPr>
        <p:style>
          <a:lnRef idx="0">
            <a:scrgbClr r="0" g="0" b="0"/>
          </a:lnRef>
          <a:fillRef idx="0">
            <a:scrgbClr r="0" g="0" b="0"/>
          </a:fillRef>
          <a:effectRef idx="0">
            <a:scrgbClr r="0" g="0" b="0"/>
          </a:effectRef>
          <a:fontRef idx="minor"/>
        </p:style>
        <p:txBody>
          <a:bodyPr wrap="none" lIns="90000" tIns="57600" rIns="90000" bIns="45000">
            <a:noAutofit/>
          </a:bodyPr>
          <a:lstStyle/>
          <a:p>
            <a:pPr>
              <a:lnSpc>
                <a:spcPct val="100000"/>
              </a:lnSpc>
            </a:pPr>
            <a:r>
              <a:rPr lang="ru-RU" sz="1100" b="1" strike="noStrike" spc="-1" dirty="0" err="1">
                <a:solidFill>
                  <a:srgbClr val="000000"/>
                </a:solidFill>
                <a:latin typeface="Arial"/>
                <a:ea typeface="Noto Sans CJK SC Regular"/>
              </a:rPr>
              <a:t>Event</a:t>
            </a:r>
            <a:r>
              <a:rPr lang="ru-RU" sz="1100" b="1" strike="noStrike" spc="-1" dirty="0">
                <a:solidFill>
                  <a:srgbClr val="000000"/>
                </a:solidFill>
                <a:latin typeface="Arial"/>
                <a:ea typeface="Noto Sans CJK SC Regular"/>
              </a:rPr>
              <a:t> </a:t>
            </a:r>
            <a:r>
              <a:rPr lang="ru-RU" sz="1100" b="1" strike="noStrike" spc="-1" dirty="0" err="1">
                <a:solidFill>
                  <a:srgbClr val="000000"/>
                </a:solidFill>
                <a:latin typeface="Arial"/>
                <a:ea typeface="Noto Sans CJK SC Regular"/>
              </a:rPr>
              <a:t>reconstruction</a:t>
            </a:r>
            <a:endParaRPr lang="ru-RU" sz="1100" b="0" strike="noStrike" spc="-1" dirty="0">
              <a:latin typeface="Arial"/>
            </a:endParaRPr>
          </a:p>
        </p:txBody>
      </p:sp>
      <p:sp>
        <p:nvSpPr>
          <p:cNvPr id="11" name="CustomShape 3"/>
          <p:cNvSpPr/>
          <p:nvPr/>
        </p:nvSpPr>
        <p:spPr>
          <a:xfrm>
            <a:off x="8929016" y="6595224"/>
            <a:ext cx="1991520" cy="290160"/>
          </a:xfrm>
          <a:prstGeom prst="rect">
            <a:avLst/>
          </a:prstGeom>
          <a:noFill/>
          <a:ln>
            <a:noFill/>
          </a:ln>
        </p:spPr>
        <p:style>
          <a:lnRef idx="0">
            <a:scrgbClr r="0" g="0" b="0"/>
          </a:lnRef>
          <a:fillRef idx="0">
            <a:scrgbClr r="0" g="0" b="0"/>
          </a:fillRef>
          <a:effectRef idx="0">
            <a:scrgbClr r="0" g="0" b="0"/>
          </a:effectRef>
          <a:fontRef idx="minor"/>
        </p:style>
        <p:txBody>
          <a:bodyPr wrap="none" lIns="90000" tIns="57600" rIns="90000" bIns="45000">
            <a:noAutofit/>
          </a:bodyPr>
          <a:lstStyle/>
          <a:p>
            <a:pPr>
              <a:lnSpc>
                <a:spcPct val="100000"/>
              </a:lnSpc>
            </a:pPr>
            <a:r>
              <a:rPr lang="ru-RU" sz="1100" b="1" strike="noStrike" spc="-1" dirty="0" err="1">
                <a:solidFill>
                  <a:srgbClr val="000000"/>
                </a:solidFill>
                <a:latin typeface="Arial"/>
                <a:ea typeface="Noto Sans CJK SC Regular"/>
              </a:rPr>
              <a:t>Physics</a:t>
            </a:r>
            <a:r>
              <a:rPr lang="ru-RU" sz="1100" b="1" strike="noStrike" spc="-1" dirty="0">
                <a:solidFill>
                  <a:srgbClr val="000000"/>
                </a:solidFill>
                <a:latin typeface="Arial"/>
                <a:ea typeface="Noto Sans CJK SC Regular"/>
              </a:rPr>
              <a:t> </a:t>
            </a:r>
            <a:r>
              <a:rPr lang="ru-RU" sz="1100" b="1" strike="noStrike" spc="-1" dirty="0" err="1">
                <a:solidFill>
                  <a:srgbClr val="000000"/>
                </a:solidFill>
                <a:latin typeface="Arial"/>
                <a:ea typeface="Noto Sans CJK SC Regular"/>
              </a:rPr>
              <a:t>analysis</a:t>
            </a:r>
            <a:endParaRPr lang="ru-RU" sz="1100" b="0" strike="noStrike" spc="-1" dirty="0">
              <a:latin typeface="Arial"/>
            </a:endParaRPr>
          </a:p>
        </p:txBody>
      </p:sp>
      <p:sp>
        <p:nvSpPr>
          <p:cNvPr id="14" name="CustomShape 10"/>
          <p:cNvSpPr/>
          <p:nvPr/>
        </p:nvSpPr>
        <p:spPr>
          <a:xfrm rot="14245725">
            <a:off x="8452312" y="1571715"/>
            <a:ext cx="352401" cy="1098191"/>
          </a:xfrm>
          <a:prstGeom prst="upArrow">
            <a:avLst>
              <a:gd name="adj1" fmla="val 50000"/>
              <a:gd name="adj2" fmla="val 59983"/>
            </a:avLst>
          </a:prstGeom>
          <a:solidFill>
            <a:srgbClr val="CFE7F5"/>
          </a:solidFill>
          <a:ln w="9360">
            <a:solidFill>
              <a:srgbClr val="3465A4"/>
            </a:solidFill>
            <a:round/>
          </a:ln>
        </p:spPr>
        <p:style>
          <a:lnRef idx="0">
            <a:scrgbClr r="0" g="0" b="0"/>
          </a:lnRef>
          <a:fillRef idx="0">
            <a:scrgbClr r="0" g="0" b="0"/>
          </a:fillRef>
          <a:effectRef idx="0">
            <a:scrgbClr r="0" g="0" b="0"/>
          </a:effectRef>
          <a:fontRef idx="minor"/>
        </p:style>
      </p:sp>
      <p:sp>
        <p:nvSpPr>
          <p:cNvPr id="15" name="CustomShape 10"/>
          <p:cNvSpPr/>
          <p:nvPr/>
        </p:nvSpPr>
        <p:spPr>
          <a:xfrm rot="16200000">
            <a:off x="8745669" y="2622285"/>
            <a:ext cx="360041" cy="1253389"/>
          </a:xfrm>
          <a:prstGeom prst="upArrow">
            <a:avLst>
              <a:gd name="adj1" fmla="val 50000"/>
              <a:gd name="adj2" fmla="val 59983"/>
            </a:avLst>
          </a:prstGeom>
          <a:solidFill>
            <a:srgbClr val="CFE7F5"/>
          </a:solidFill>
          <a:ln w="9360">
            <a:solidFill>
              <a:srgbClr val="3465A4"/>
            </a:solidFill>
            <a:round/>
          </a:ln>
        </p:spPr>
        <p:style>
          <a:lnRef idx="0">
            <a:scrgbClr r="0" g="0" b="0"/>
          </a:lnRef>
          <a:fillRef idx="0">
            <a:scrgbClr r="0" g="0" b="0"/>
          </a:fillRef>
          <a:effectRef idx="0">
            <a:scrgbClr r="0" g="0" b="0"/>
          </a:effectRef>
          <a:fontRef idx="minor"/>
        </p:style>
      </p:sp>
      <p:sp>
        <p:nvSpPr>
          <p:cNvPr id="17" name="CustomShape 10"/>
          <p:cNvSpPr/>
          <p:nvPr/>
        </p:nvSpPr>
        <p:spPr>
          <a:xfrm rot="18019405">
            <a:off x="8158099" y="4770357"/>
            <a:ext cx="314885" cy="620589"/>
          </a:xfrm>
          <a:prstGeom prst="upArrow">
            <a:avLst>
              <a:gd name="adj1" fmla="val 50000"/>
              <a:gd name="adj2" fmla="val 59983"/>
            </a:avLst>
          </a:prstGeom>
          <a:solidFill>
            <a:srgbClr val="CFE7F5"/>
          </a:solidFill>
          <a:ln w="9360">
            <a:solidFill>
              <a:srgbClr val="3465A4"/>
            </a:solidFill>
            <a:round/>
          </a:ln>
        </p:spPr>
        <p:style>
          <a:lnRef idx="0">
            <a:scrgbClr r="0" g="0" b="0"/>
          </a:lnRef>
          <a:fillRef idx="0">
            <a:scrgbClr r="0" g="0" b="0"/>
          </a:fillRef>
          <a:effectRef idx="0">
            <a:scrgbClr r="0" g="0" b="0"/>
          </a:effectRef>
          <a:fontRef idx="minor"/>
        </p:style>
      </p:sp>
      <p:sp>
        <p:nvSpPr>
          <p:cNvPr id="18" name="TextShape 4"/>
          <p:cNvSpPr txBox="1"/>
          <p:nvPr/>
        </p:nvSpPr>
        <p:spPr>
          <a:xfrm>
            <a:off x="9109488" y="6467776"/>
            <a:ext cx="2819160" cy="345600"/>
          </a:xfrm>
          <a:prstGeom prst="rect">
            <a:avLst/>
          </a:prstGeom>
          <a:noFill/>
          <a:ln>
            <a:noFill/>
          </a:ln>
        </p:spPr>
        <p:txBody>
          <a:bodyPr anchor="ctr">
            <a:noAutofit/>
          </a:bodyPr>
          <a:lstStyle/>
          <a:p>
            <a:pPr algn="r">
              <a:lnSpc>
                <a:spcPct val="100000"/>
              </a:lnSpc>
            </a:pPr>
            <a:fld id="{61D9E42D-48FC-4384-8390-5AD088B13897}" type="slidenum">
              <a:rPr lang="ru-RU" sz="1200" b="0" strike="noStrike" spc="-1">
                <a:latin typeface="Gill Sans MT"/>
              </a:rPr>
              <a:t>4</a:t>
            </a:fld>
            <a:endParaRPr lang="ru-RU" sz="1200" b="0" strike="noStrike" spc="-1" dirty="0">
              <a:latin typeface="Times New Roman"/>
            </a:endParaRPr>
          </a:p>
        </p:txBody>
      </p:sp>
      <p:sp>
        <p:nvSpPr>
          <p:cNvPr id="20" name="CustomShape 10"/>
          <p:cNvSpPr/>
          <p:nvPr/>
        </p:nvSpPr>
        <p:spPr>
          <a:xfrm rot="16200000">
            <a:off x="8774922" y="3558390"/>
            <a:ext cx="360041" cy="1253389"/>
          </a:xfrm>
          <a:prstGeom prst="upArrow">
            <a:avLst>
              <a:gd name="adj1" fmla="val 50000"/>
              <a:gd name="adj2" fmla="val 59983"/>
            </a:avLst>
          </a:prstGeom>
          <a:solidFill>
            <a:srgbClr val="CFE7F5"/>
          </a:solidFill>
          <a:ln w="9360">
            <a:solidFill>
              <a:srgbClr val="3465A4"/>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56625944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CustomShape 3"/>
          <p:cNvSpPr/>
          <p:nvPr/>
        </p:nvSpPr>
        <p:spPr>
          <a:xfrm>
            <a:off x="6744072" y="762840"/>
            <a:ext cx="5137560" cy="674280"/>
          </a:xfrm>
          <a:prstGeom prst="rect">
            <a:avLst/>
          </a:prstGeom>
          <a:noFill/>
          <a:ln>
            <a:noFill/>
          </a:ln>
        </p:spPr>
        <p:style>
          <a:lnRef idx="0">
            <a:scrgbClr r="0" g="0" b="0"/>
          </a:lnRef>
          <a:fillRef idx="0">
            <a:scrgbClr r="0" g="0" b="0"/>
          </a:fillRef>
          <a:effectRef idx="0">
            <a:scrgbClr r="0" g="0" b="0"/>
          </a:effectRef>
          <a:fontRef idx="minor"/>
        </p:style>
        <p:txBody>
          <a:bodyPr lIns="81720" tIns="40680" rIns="81720" bIns="40680">
            <a:noAutofit/>
          </a:bodyPr>
          <a:lstStyle/>
          <a:p>
            <a:pPr algn="just">
              <a:lnSpc>
                <a:spcPct val="100000"/>
              </a:lnSpc>
            </a:pPr>
            <a:r>
              <a:rPr lang="ru-RU" sz="1900" b="0" strike="noStrike" spc="-1" dirty="0" smtClean="0">
                <a:solidFill>
                  <a:srgbClr val="002060"/>
                </a:solidFill>
                <a:latin typeface="Book Antiqua" panose="02040602050305030304" pitchFamily="18" charset="0"/>
                <a:ea typeface="DejaVu Sans"/>
              </a:rPr>
              <a:t>LIT </a:t>
            </a:r>
            <a:r>
              <a:rPr lang="ru-RU" sz="1900" b="0" strike="noStrike" spc="-1" dirty="0" err="1">
                <a:solidFill>
                  <a:srgbClr val="002060"/>
                </a:solidFill>
                <a:latin typeface="Book Antiqua" panose="02040602050305030304" pitchFamily="18" charset="0"/>
                <a:ea typeface="DejaVu Sans"/>
              </a:rPr>
              <a:t>and</a:t>
            </a:r>
            <a:r>
              <a:rPr lang="ru-RU" sz="1900" b="0" strike="noStrike" spc="-1" dirty="0">
                <a:solidFill>
                  <a:srgbClr val="002060"/>
                </a:solidFill>
                <a:latin typeface="Book Antiqua" panose="02040602050305030304" pitchFamily="18" charset="0"/>
                <a:ea typeface="DejaVu Sans"/>
              </a:rPr>
              <a:t> DLNP </a:t>
            </a:r>
            <a:r>
              <a:rPr lang="ru-RU" sz="1900" b="0" strike="noStrike" spc="-1" dirty="0" smtClean="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agreed</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to</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establish</a:t>
            </a:r>
            <a:r>
              <a:rPr lang="ru-RU" sz="1900" b="0" strike="noStrike" spc="-1" dirty="0">
                <a:solidFill>
                  <a:srgbClr val="002060"/>
                </a:solidFill>
                <a:latin typeface="Book Antiqua" panose="02040602050305030304" pitchFamily="18" charset="0"/>
                <a:ea typeface="DejaVu Sans"/>
              </a:rPr>
              <a:t> a </a:t>
            </a:r>
            <a:r>
              <a:rPr lang="ru-RU" sz="1900" b="0" strike="noStrike" spc="-1" dirty="0" err="1">
                <a:solidFill>
                  <a:srgbClr val="002060"/>
                </a:solidFill>
                <a:latin typeface="Book Antiqua" panose="02040602050305030304" pitchFamily="18" charset="0"/>
                <a:ea typeface="DejaVu Sans"/>
              </a:rPr>
              <a:t>joint</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working</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group</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on</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writing</a:t>
            </a:r>
            <a:r>
              <a:rPr lang="ru-RU" sz="1900" b="0" strike="noStrike" spc="-1" dirty="0">
                <a:solidFill>
                  <a:srgbClr val="002060"/>
                </a:solidFill>
                <a:latin typeface="Book Antiqua" panose="02040602050305030304" pitchFamily="18" charset="0"/>
                <a:ea typeface="DejaVu Sans"/>
              </a:rPr>
              <a:t> a </a:t>
            </a:r>
            <a:r>
              <a:rPr lang="ru-RU" sz="1900" b="0" strike="noStrike" spc="-1" dirty="0" err="1">
                <a:solidFill>
                  <a:srgbClr val="002060"/>
                </a:solidFill>
                <a:latin typeface="Book Antiqua" panose="02040602050305030304" pitchFamily="18" charset="0"/>
                <a:ea typeface="DejaVu Sans"/>
              </a:rPr>
              <a:t>proposal</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about</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the</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dedicated</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project</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for</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developing</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computing</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facilities</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at</a:t>
            </a:r>
            <a:r>
              <a:rPr lang="ru-RU" sz="1900" b="0" strike="noStrike" spc="-1" dirty="0">
                <a:solidFill>
                  <a:srgbClr val="002060"/>
                </a:solidFill>
                <a:latin typeface="Book Antiqua" panose="02040602050305030304" pitchFamily="18" charset="0"/>
                <a:ea typeface="DejaVu Sans"/>
              </a:rPr>
              <a:t> JINR </a:t>
            </a:r>
            <a:r>
              <a:rPr lang="ru-RU" sz="1900" b="0" strike="noStrike" spc="-1" dirty="0" err="1">
                <a:solidFill>
                  <a:srgbClr val="002060"/>
                </a:solidFill>
                <a:latin typeface="Book Antiqua" panose="02040602050305030304" pitchFamily="18" charset="0"/>
                <a:ea typeface="DejaVu Sans"/>
              </a:rPr>
              <a:t>for</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neutrino</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experiments</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the</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Institute</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participates</a:t>
            </a:r>
            <a:r>
              <a:rPr lang="ru-RU" sz="1900" b="0" strike="noStrike" spc="-1" dirty="0">
                <a:solidFill>
                  <a:srgbClr val="002060"/>
                </a:solidFill>
                <a:latin typeface="Book Antiqua" panose="02040602050305030304" pitchFamily="18" charset="0"/>
                <a:ea typeface="DejaVu Sans"/>
              </a:rPr>
              <a:t> </a:t>
            </a:r>
            <a:r>
              <a:rPr lang="ru-RU" sz="1900" b="0" strike="noStrike" spc="-1" dirty="0" err="1">
                <a:solidFill>
                  <a:srgbClr val="002060"/>
                </a:solidFill>
                <a:latin typeface="Book Antiqua" panose="02040602050305030304" pitchFamily="18" charset="0"/>
                <a:ea typeface="DejaVu Sans"/>
              </a:rPr>
              <a:t>in</a:t>
            </a:r>
            <a:r>
              <a:rPr lang="ru-RU" sz="1900" b="0" strike="noStrike" spc="-1" dirty="0">
                <a:solidFill>
                  <a:srgbClr val="002060"/>
                </a:solidFill>
                <a:latin typeface="Book Antiqua" panose="02040602050305030304" pitchFamily="18" charset="0"/>
                <a:ea typeface="DejaVu Sans"/>
              </a:rPr>
              <a:t>.</a:t>
            </a:r>
            <a:endParaRPr lang="ru-RU" sz="1900" b="0" strike="noStrike" spc="-1" dirty="0">
              <a:latin typeface="Book Antiqua" panose="02040602050305030304" pitchFamily="18" charset="0"/>
            </a:endParaRPr>
          </a:p>
        </p:txBody>
      </p:sp>
      <p:graphicFrame>
        <p:nvGraphicFramePr>
          <p:cNvPr id="393" name="Table 4"/>
          <p:cNvGraphicFramePr/>
          <p:nvPr/>
        </p:nvGraphicFramePr>
        <p:xfrm>
          <a:off x="6672240" y="2592360"/>
          <a:ext cx="5430960" cy="2088360"/>
        </p:xfrm>
        <a:graphic>
          <a:graphicData uri="http://schemas.openxmlformats.org/drawingml/2006/table">
            <a:tbl>
              <a:tblPr/>
              <a:tblGrid>
                <a:gridCol w="2694600">
                  <a:extLst>
                    <a:ext uri="{9D8B030D-6E8A-4147-A177-3AD203B41FA5}">
                      <a16:colId xmlns:a16="http://schemas.microsoft.com/office/drawing/2014/main" val="20000"/>
                    </a:ext>
                  </a:extLst>
                </a:gridCol>
                <a:gridCol w="2736360">
                  <a:extLst>
                    <a:ext uri="{9D8B030D-6E8A-4147-A177-3AD203B41FA5}">
                      <a16:colId xmlns:a16="http://schemas.microsoft.com/office/drawing/2014/main" val="20001"/>
                    </a:ext>
                  </a:extLst>
                </a:gridCol>
              </a:tblGrid>
              <a:tr h="2088360">
                <a:tc>
                  <a:txBody>
                    <a:bodyPr/>
                    <a:lstStyle/>
                    <a:p>
                      <a:pPr algn="ctr">
                        <a:lnSpc>
                          <a:spcPct val="100000"/>
                        </a:lnSpc>
                        <a:spcAft>
                          <a:spcPts val="601"/>
                        </a:spcAft>
                      </a:pPr>
                      <a:r>
                        <a:rPr lang="ru-RU" sz="1800" b="0" strike="noStrike" spc="-1" dirty="0">
                          <a:solidFill>
                            <a:srgbClr val="C00000"/>
                          </a:solidFill>
                          <a:latin typeface="Impact"/>
                          <a:ea typeface="DejaVu Sans"/>
                        </a:rPr>
                        <a:t>LIT </a:t>
                      </a:r>
                      <a:r>
                        <a:rPr lang="ru-RU" sz="1800" b="0" strike="noStrike" spc="-1" dirty="0" err="1">
                          <a:solidFill>
                            <a:srgbClr val="C00000"/>
                          </a:solidFill>
                          <a:latin typeface="Impact"/>
                          <a:ea typeface="DejaVu Sans"/>
                        </a:rPr>
                        <a:t>contribution</a:t>
                      </a:r>
                      <a:r>
                        <a:rPr lang="ru-RU" sz="1800" b="0" strike="noStrike" spc="-1" dirty="0">
                          <a:solidFill>
                            <a:srgbClr val="C00000"/>
                          </a:solidFill>
                          <a:latin typeface="Impact"/>
                          <a:ea typeface="DejaVu Sans"/>
                        </a:rPr>
                        <a:t>: </a:t>
                      </a:r>
                      <a:endParaRPr lang="ru-RU" sz="1800" b="0" strike="noStrike" spc="-1" dirty="0">
                        <a:latin typeface="Arial"/>
                      </a:endParaRPr>
                    </a:p>
                    <a:p>
                      <a:pPr algn="ctr">
                        <a:lnSpc>
                          <a:spcPct val="100000"/>
                        </a:lnSpc>
                      </a:pPr>
                      <a:r>
                        <a:rPr lang="ru-RU" sz="1800" b="0" strike="noStrike" spc="-1" dirty="0" err="1">
                          <a:solidFill>
                            <a:srgbClr val="002060"/>
                          </a:solidFill>
                          <a:latin typeface="Impact"/>
                          <a:ea typeface="DejaVu Sans"/>
                        </a:rPr>
                        <a:t>engineering</a:t>
                      </a:r>
                      <a:r>
                        <a:rPr lang="ru-RU" sz="1800" b="0" strike="noStrike" spc="-1" dirty="0">
                          <a:solidFill>
                            <a:srgbClr val="002060"/>
                          </a:solidFill>
                          <a:latin typeface="Impact"/>
                          <a:ea typeface="DejaVu Sans"/>
                        </a:rPr>
                        <a:t> </a:t>
                      </a:r>
                      <a:r>
                        <a:rPr lang="ru-RU" sz="1800" b="0" strike="noStrike" spc="-1" dirty="0" err="1">
                          <a:solidFill>
                            <a:srgbClr val="002060"/>
                          </a:solidFill>
                          <a:latin typeface="Impact"/>
                          <a:ea typeface="DejaVu Sans"/>
                        </a:rPr>
                        <a:t>infrastructure</a:t>
                      </a:r>
                      <a:r>
                        <a:rPr lang="ru-RU" sz="1800" b="0" strike="noStrike" spc="-1" dirty="0">
                          <a:solidFill>
                            <a:srgbClr val="002060"/>
                          </a:solidFill>
                          <a:latin typeface="Impact"/>
                          <a:ea typeface="DejaVu Sans"/>
                        </a:rPr>
                        <a:t> (</a:t>
                      </a:r>
                      <a:r>
                        <a:rPr lang="ru-RU" sz="1800" b="0" strike="noStrike" spc="-1" dirty="0" err="1">
                          <a:solidFill>
                            <a:srgbClr val="002060"/>
                          </a:solidFill>
                          <a:latin typeface="Impact"/>
                          <a:ea typeface="DejaVu Sans"/>
                        </a:rPr>
                        <a:t>electricity</a:t>
                      </a:r>
                      <a:r>
                        <a:rPr lang="ru-RU" sz="1800" b="0" strike="noStrike" spc="-1" dirty="0">
                          <a:solidFill>
                            <a:srgbClr val="002060"/>
                          </a:solidFill>
                          <a:latin typeface="Impact"/>
                          <a:ea typeface="DejaVu Sans"/>
                        </a:rPr>
                        <a:t>, UPS, </a:t>
                      </a:r>
                      <a:r>
                        <a:rPr lang="ru-RU" sz="1800" b="0" strike="noStrike" spc="-1" dirty="0" err="1">
                          <a:solidFill>
                            <a:srgbClr val="002060"/>
                          </a:solidFill>
                          <a:latin typeface="Impact"/>
                          <a:ea typeface="DejaVu Sans"/>
                        </a:rPr>
                        <a:t>cooling</a:t>
                      </a:r>
                      <a:r>
                        <a:rPr lang="ru-RU" sz="1800" b="0" strike="noStrike" spc="-1" dirty="0">
                          <a:solidFill>
                            <a:srgbClr val="002060"/>
                          </a:solidFill>
                          <a:latin typeface="Impact"/>
                          <a:ea typeface="DejaVu Sans"/>
                        </a:rPr>
                        <a:t>, </a:t>
                      </a:r>
                      <a:r>
                        <a:rPr lang="ru-RU" sz="1800" b="0" strike="noStrike" spc="-1" dirty="0" err="1">
                          <a:solidFill>
                            <a:srgbClr val="002060"/>
                          </a:solidFill>
                          <a:latin typeface="Impact"/>
                          <a:ea typeface="DejaVu Sans"/>
                        </a:rPr>
                        <a:t>network</a:t>
                      </a:r>
                      <a:r>
                        <a:rPr lang="ru-RU" sz="1800" b="0" strike="noStrike" spc="-1" dirty="0">
                          <a:solidFill>
                            <a:srgbClr val="002060"/>
                          </a:solidFill>
                          <a:latin typeface="Impact"/>
                          <a:ea typeface="DejaVu Sans"/>
                        </a:rPr>
                        <a:t>, </a:t>
                      </a:r>
                      <a:r>
                        <a:rPr lang="ru-RU" sz="1800" b="0" strike="noStrike" spc="-1" dirty="0" err="1">
                          <a:solidFill>
                            <a:srgbClr val="002060"/>
                          </a:solidFill>
                          <a:latin typeface="Impact"/>
                          <a:ea typeface="DejaVu Sans"/>
                        </a:rPr>
                        <a:t>racks</a:t>
                      </a:r>
                      <a:r>
                        <a:rPr lang="ru-RU" sz="1800" b="0" strike="noStrike" spc="-1" dirty="0">
                          <a:solidFill>
                            <a:srgbClr val="002060"/>
                          </a:solidFill>
                          <a:latin typeface="Impact"/>
                          <a:ea typeface="DejaVu Sans"/>
                        </a:rPr>
                        <a:t>, </a:t>
                      </a:r>
                      <a:r>
                        <a:rPr lang="ru-RU" sz="1800" b="0" strike="noStrike" spc="-1" dirty="0" err="1">
                          <a:solidFill>
                            <a:srgbClr val="002060"/>
                          </a:solidFill>
                          <a:latin typeface="Impact"/>
                          <a:ea typeface="DejaVu Sans"/>
                        </a:rPr>
                        <a:t>manpower</a:t>
                      </a:r>
                      <a:r>
                        <a:rPr lang="ru-RU" sz="1800" b="0" strike="noStrike" spc="-1" dirty="0">
                          <a:solidFill>
                            <a:srgbClr val="002060"/>
                          </a:solidFill>
                          <a:latin typeface="Impact"/>
                          <a:ea typeface="DejaVu Sans"/>
                        </a:rPr>
                        <a:t>)</a:t>
                      </a:r>
                      <a:endParaRPr lang="ru-RU" sz="1800" b="0" strike="noStrike" spc="-1" dirty="0">
                        <a:latin typeface="Arial"/>
                      </a:endParaRPr>
                    </a:p>
                    <a:p>
                      <a:pPr algn="ctr">
                        <a:lnSpc>
                          <a:spcPct val="100000"/>
                        </a:lnSpc>
                      </a:pPr>
                      <a:endParaRPr lang="ru-RU" sz="1800" b="0" strike="noStrike" spc="-1" dirty="0">
                        <a:latin typeface="Arial"/>
                      </a:endParaRPr>
                    </a:p>
                  </a:txBody>
                  <a:tcPr>
                    <a:lnL w="12240">
                      <a:noFill/>
                    </a:lnL>
                    <a:lnR w="12240">
                      <a:noFill/>
                    </a:lnR>
                    <a:lnT w="12240">
                      <a:noFill/>
                    </a:lnT>
                    <a:lnB w="12240">
                      <a:noFill/>
                    </a:lnB>
                    <a:noFill/>
                  </a:tcPr>
                </a:tc>
                <a:tc>
                  <a:txBody>
                    <a:bodyPr/>
                    <a:lstStyle/>
                    <a:p>
                      <a:pPr algn="ctr">
                        <a:lnSpc>
                          <a:spcPct val="100000"/>
                        </a:lnSpc>
                        <a:spcAft>
                          <a:spcPts val="601"/>
                        </a:spcAft>
                      </a:pPr>
                      <a:r>
                        <a:rPr lang="ru-RU" sz="1800" b="0" strike="noStrike" spc="-1" dirty="0">
                          <a:solidFill>
                            <a:srgbClr val="C00000"/>
                          </a:solidFill>
                          <a:latin typeface="Impact"/>
                          <a:ea typeface="DejaVu Sans"/>
                        </a:rPr>
                        <a:t>DLNP </a:t>
                      </a:r>
                      <a:r>
                        <a:rPr lang="ru-RU" sz="1800" b="0" strike="noStrike" spc="-1" dirty="0" err="1">
                          <a:solidFill>
                            <a:srgbClr val="C00000"/>
                          </a:solidFill>
                          <a:latin typeface="Impact"/>
                          <a:ea typeface="DejaVu Sans"/>
                        </a:rPr>
                        <a:t>contribution</a:t>
                      </a:r>
                      <a:r>
                        <a:rPr lang="ru-RU" sz="1800" b="0" strike="noStrike" spc="-1" dirty="0">
                          <a:solidFill>
                            <a:srgbClr val="C00000"/>
                          </a:solidFill>
                          <a:latin typeface="Impact"/>
                          <a:ea typeface="DejaVu Sans"/>
                        </a:rPr>
                        <a:t>:</a:t>
                      </a:r>
                      <a:r>
                        <a:rPr lang="ru-RU" sz="1800" b="0" strike="noStrike" spc="-1" dirty="0">
                          <a:solidFill>
                            <a:srgbClr val="0070C0"/>
                          </a:solidFill>
                          <a:latin typeface="Impact"/>
                          <a:ea typeface="DejaVu Sans"/>
                        </a:rPr>
                        <a:t> </a:t>
                      </a:r>
                      <a:endParaRPr lang="ru-RU" sz="1800" b="0" strike="noStrike" spc="-1" dirty="0">
                        <a:latin typeface="Arial"/>
                      </a:endParaRPr>
                    </a:p>
                    <a:p>
                      <a:pPr algn="ctr">
                        <a:lnSpc>
                          <a:spcPct val="100000"/>
                        </a:lnSpc>
                      </a:pPr>
                      <a:r>
                        <a:rPr lang="ru-RU" sz="1800" b="0" strike="noStrike" spc="-1" dirty="0" err="1">
                          <a:solidFill>
                            <a:srgbClr val="002060"/>
                          </a:solidFill>
                          <a:latin typeface="Impact"/>
                          <a:ea typeface="DejaVu Sans"/>
                        </a:rPr>
                        <a:t>computing</a:t>
                      </a:r>
                      <a:r>
                        <a:rPr lang="ru-RU" sz="1800" b="0" strike="noStrike" spc="-1" dirty="0">
                          <a:solidFill>
                            <a:srgbClr val="002060"/>
                          </a:solidFill>
                          <a:latin typeface="Impact"/>
                          <a:ea typeface="DejaVu Sans"/>
                        </a:rPr>
                        <a:t> </a:t>
                      </a:r>
                      <a:r>
                        <a:rPr lang="ru-RU" sz="1800" b="0" strike="noStrike" spc="-1" dirty="0" err="1">
                          <a:solidFill>
                            <a:srgbClr val="002060"/>
                          </a:solidFill>
                          <a:latin typeface="Impact"/>
                          <a:ea typeface="DejaVu Sans"/>
                        </a:rPr>
                        <a:t>and</a:t>
                      </a:r>
                      <a:r>
                        <a:rPr lang="ru-RU" sz="1800" b="0" strike="noStrike" spc="-1" dirty="0">
                          <a:solidFill>
                            <a:srgbClr val="002060"/>
                          </a:solidFill>
                          <a:latin typeface="Impact"/>
                          <a:ea typeface="DejaVu Sans"/>
                        </a:rPr>
                        <a:t> </a:t>
                      </a:r>
                      <a:r>
                        <a:rPr lang="ru-RU" sz="1800" b="0" strike="noStrike" spc="-1" dirty="0" err="1">
                          <a:solidFill>
                            <a:srgbClr val="002060"/>
                          </a:solidFill>
                          <a:latin typeface="Impact"/>
                          <a:ea typeface="DejaVu Sans"/>
                        </a:rPr>
                        <a:t>storage</a:t>
                      </a:r>
                      <a:r>
                        <a:rPr lang="ru-RU" sz="1800" b="0" strike="noStrike" spc="-1" dirty="0">
                          <a:solidFill>
                            <a:srgbClr val="002060"/>
                          </a:solidFill>
                          <a:latin typeface="Impact"/>
                          <a:ea typeface="DejaVu Sans"/>
                        </a:rPr>
                        <a:t> </a:t>
                      </a:r>
                      <a:r>
                        <a:rPr lang="ru-RU" sz="1800" b="0" strike="noStrike" spc="-1" dirty="0" err="1">
                          <a:solidFill>
                            <a:srgbClr val="002060"/>
                          </a:solidFill>
                          <a:latin typeface="Impact"/>
                          <a:ea typeface="DejaVu Sans"/>
                        </a:rPr>
                        <a:t>resources</a:t>
                      </a:r>
                      <a:r>
                        <a:rPr lang="ru-RU" sz="1800" b="0" strike="noStrike" spc="-1" dirty="0">
                          <a:solidFill>
                            <a:srgbClr val="002060"/>
                          </a:solidFill>
                          <a:latin typeface="Impact"/>
                          <a:ea typeface="DejaVu Sans"/>
                        </a:rPr>
                        <a:t>             (</a:t>
                      </a:r>
                      <a:r>
                        <a:rPr lang="ru-RU" sz="1800" b="0" strike="noStrike" spc="-1" dirty="0" err="1">
                          <a:solidFill>
                            <a:srgbClr val="002060"/>
                          </a:solidFill>
                          <a:latin typeface="Impact"/>
                          <a:ea typeface="DejaVu Sans"/>
                        </a:rPr>
                        <a:t>CPUs</a:t>
                      </a:r>
                      <a:r>
                        <a:rPr lang="ru-RU" sz="1800" b="0" strike="noStrike" spc="-1" dirty="0">
                          <a:solidFill>
                            <a:srgbClr val="002060"/>
                          </a:solidFill>
                          <a:latin typeface="Impact"/>
                          <a:ea typeface="DejaVu Sans"/>
                        </a:rPr>
                        <a:t>/</a:t>
                      </a:r>
                      <a:r>
                        <a:rPr lang="ru-RU" sz="1800" b="0" strike="noStrike" spc="-1" dirty="0" err="1">
                          <a:solidFill>
                            <a:srgbClr val="002060"/>
                          </a:solidFill>
                          <a:latin typeface="Impact"/>
                          <a:ea typeface="DejaVu Sans"/>
                        </a:rPr>
                        <a:t>GPUs&amp;disks</a:t>
                      </a:r>
                      <a:r>
                        <a:rPr lang="ru-RU" sz="2000" b="0" strike="noStrike" spc="-1" dirty="0">
                          <a:solidFill>
                            <a:srgbClr val="002060"/>
                          </a:solidFill>
                          <a:latin typeface="Impact"/>
                          <a:ea typeface="DejaVu Sans"/>
                        </a:rPr>
                        <a:t>)</a:t>
                      </a:r>
                      <a:endParaRPr lang="ru-RU" sz="2000" b="0" strike="noStrike" spc="-1" dirty="0">
                        <a:latin typeface="Arial"/>
                      </a:endParaRPr>
                    </a:p>
                    <a:p>
                      <a:pPr algn="ctr">
                        <a:lnSpc>
                          <a:spcPct val="100000"/>
                        </a:lnSpc>
                      </a:pPr>
                      <a:endParaRPr lang="ru-RU" sz="2000" b="0" strike="noStrike" spc="-1" dirty="0">
                        <a:latin typeface="Arial"/>
                      </a:endParaRPr>
                    </a:p>
                  </a:txBody>
                  <a:tcPr>
                    <a:lnL w="12240">
                      <a:noFill/>
                    </a:lnL>
                    <a:lnR w="12240">
                      <a:noFill/>
                    </a:lnR>
                    <a:lnT w="12240">
                      <a:noFill/>
                    </a:lnT>
                    <a:lnB w="12240">
                      <a:noFill/>
                    </a:lnB>
                    <a:noFill/>
                  </a:tcPr>
                </a:tc>
                <a:extLst>
                  <a:ext uri="{0D108BD9-81ED-4DB2-BD59-A6C34878D82A}">
                    <a16:rowId xmlns:a16="http://schemas.microsoft.com/office/drawing/2014/main" val="10000"/>
                  </a:ext>
                </a:extLst>
              </a:tr>
            </a:tbl>
          </a:graphicData>
        </a:graphic>
      </p:graphicFrame>
      <p:sp>
        <p:nvSpPr>
          <p:cNvPr id="394" name="CustomShape 5"/>
          <p:cNvSpPr/>
          <p:nvPr/>
        </p:nvSpPr>
        <p:spPr>
          <a:xfrm>
            <a:off x="819138" y="3573016"/>
            <a:ext cx="2612566" cy="365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16000" indent="-213840">
              <a:lnSpc>
                <a:spcPct val="100000"/>
              </a:lnSpc>
              <a:spcBef>
                <a:spcPts val="564"/>
              </a:spcBef>
              <a:spcAft>
                <a:spcPts val="564"/>
              </a:spcAft>
              <a:buClr>
                <a:srgbClr val="000099"/>
              </a:buClr>
              <a:buFont typeface="Wingdings" charset="2"/>
              <a:buChar char=""/>
            </a:pPr>
            <a:r>
              <a:rPr lang="ru-RU" sz="1600" b="0" strike="noStrike" spc="-1" dirty="0" err="1">
                <a:solidFill>
                  <a:srgbClr val="000000"/>
                </a:solidFill>
                <a:latin typeface="Book Antiqua" panose="02040602050305030304" pitchFamily="18" charset="0"/>
                <a:ea typeface="DejaVu Sans"/>
              </a:rPr>
              <a:t>HTCondor</a:t>
            </a:r>
            <a:r>
              <a:rPr lang="ru-RU" sz="1600" b="0" strike="noStrike" spc="-1" dirty="0">
                <a:solidFill>
                  <a:srgbClr val="000000"/>
                </a:solidFill>
                <a:latin typeface="Book Antiqua" panose="02040602050305030304" pitchFamily="18" charset="0"/>
                <a:ea typeface="DejaVu Sans"/>
              </a:rPr>
              <a:t> - </a:t>
            </a:r>
            <a:r>
              <a:rPr lang="ru-RU" sz="1600" b="0" strike="noStrike" spc="-1" dirty="0" err="1">
                <a:solidFill>
                  <a:srgbClr val="000000"/>
                </a:solidFill>
                <a:latin typeface="Book Antiqua" panose="02040602050305030304" pitchFamily="18" charset="0"/>
                <a:ea typeface="DejaVu Sans"/>
              </a:rPr>
              <a:t>production</a:t>
            </a:r>
            <a:r>
              <a:rPr lang="ru-RU" sz="1600" b="0" strike="noStrike" spc="-1" dirty="0">
                <a:solidFill>
                  <a:srgbClr val="000000"/>
                </a:solidFill>
                <a:latin typeface="Book Antiqua" panose="02040602050305030304" pitchFamily="18" charset="0"/>
                <a:ea typeface="DejaVu Sans"/>
              </a:rPr>
              <a:t> </a:t>
            </a:r>
            <a:r>
              <a:rPr lang="ru-RU" sz="1600" b="0" strike="noStrike" spc="-1" dirty="0" err="1">
                <a:solidFill>
                  <a:srgbClr val="000000"/>
                </a:solidFill>
                <a:latin typeface="Book Antiqua" panose="02040602050305030304" pitchFamily="18" charset="0"/>
                <a:ea typeface="DejaVu Sans"/>
              </a:rPr>
              <a:t>and</a:t>
            </a:r>
            <a:r>
              <a:rPr lang="ru-RU" sz="1600" b="0" strike="noStrike" spc="-1" dirty="0">
                <a:solidFill>
                  <a:srgbClr val="000000"/>
                </a:solidFill>
                <a:latin typeface="Book Antiqua" panose="02040602050305030304" pitchFamily="18" charset="0"/>
                <a:ea typeface="DejaVu Sans"/>
              </a:rPr>
              <a:t> </a:t>
            </a:r>
            <a:r>
              <a:rPr lang="ru-RU" sz="1600" b="0" strike="noStrike" spc="-1" dirty="0" err="1">
                <a:solidFill>
                  <a:srgbClr val="000000"/>
                </a:solidFill>
                <a:latin typeface="Book Antiqua" panose="02040602050305030304" pitchFamily="18" charset="0"/>
                <a:ea typeface="DejaVu Sans"/>
              </a:rPr>
              <a:t>analysis</a:t>
            </a:r>
            <a:r>
              <a:rPr lang="ru-RU" sz="1600" b="0" strike="noStrike" spc="-1" dirty="0">
                <a:solidFill>
                  <a:srgbClr val="000000"/>
                </a:solidFill>
                <a:latin typeface="Book Antiqua" panose="02040602050305030304" pitchFamily="18" charset="0"/>
                <a:ea typeface="DejaVu Sans"/>
              </a:rPr>
              <a:t>, </a:t>
            </a:r>
            <a:r>
              <a:rPr lang="ru-RU" sz="1600" b="0" strike="noStrike" spc="-1" dirty="0" err="1">
                <a:solidFill>
                  <a:srgbClr val="000000"/>
                </a:solidFill>
                <a:latin typeface="Book Antiqua" panose="02040602050305030304" pitchFamily="18" charset="0"/>
                <a:ea typeface="DejaVu Sans"/>
              </a:rPr>
              <a:t>job</a:t>
            </a:r>
            <a:r>
              <a:rPr lang="ru-RU" sz="1600" b="0" strike="noStrike" spc="-1" dirty="0">
                <a:solidFill>
                  <a:srgbClr val="000000"/>
                </a:solidFill>
                <a:latin typeface="Book Antiqua" panose="02040602050305030304" pitchFamily="18" charset="0"/>
                <a:ea typeface="DejaVu Sans"/>
              </a:rPr>
              <a:t> </a:t>
            </a:r>
            <a:r>
              <a:rPr lang="ru-RU" sz="1600" b="0" strike="noStrike" spc="-1" dirty="0" err="1">
                <a:solidFill>
                  <a:srgbClr val="000000"/>
                </a:solidFill>
                <a:latin typeface="Book Antiqua" panose="02040602050305030304" pitchFamily="18" charset="0"/>
                <a:ea typeface="DejaVu Sans"/>
              </a:rPr>
              <a:t>processing</a:t>
            </a:r>
            <a:r>
              <a:rPr lang="ru-RU" sz="1600" b="0" strike="noStrike" spc="-1" dirty="0">
                <a:solidFill>
                  <a:srgbClr val="000000"/>
                </a:solidFill>
                <a:latin typeface="Book Antiqua" panose="02040602050305030304" pitchFamily="18" charset="0"/>
                <a:ea typeface="DejaVu Sans"/>
              </a:rPr>
              <a:t>;</a:t>
            </a:r>
            <a:endParaRPr lang="ru-RU" sz="1600" b="0" strike="noStrike" spc="-1" dirty="0">
              <a:latin typeface="Book Antiqua" panose="02040602050305030304" pitchFamily="18" charset="0"/>
            </a:endParaRPr>
          </a:p>
          <a:p>
            <a:pPr marL="216000" indent="-213840">
              <a:lnSpc>
                <a:spcPct val="100000"/>
              </a:lnSpc>
              <a:spcBef>
                <a:spcPts val="564"/>
              </a:spcBef>
              <a:spcAft>
                <a:spcPts val="564"/>
              </a:spcAft>
              <a:buClr>
                <a:srgbClr val="000099"/>
              </a:buClr>
              <a:buFont typeface="Wingdings" charset="2"/>
              <a:buChar char=""/>
            </a:pPr>
            <a:r>
              <a:rPr lang="ru-RU" sz="1600" b="0" strike="noStrike" spc="-1" dirty="0" err="1">
                <a:solidFill>
                  <a:srgbClr val="000000"/>
                </a:solidFill>
                <a:latin typeface="Book Antiqua" panose="02040602050305030304" pitchFamily="18" charset="0"/>
                <a:ea typeface="DejaVu Sans"/>
              </a:rPr>
              <a:t>JupyterHub</a:t>
            </a:r>
            <a:r>
              <a:rPr lang="ru-RU" sz="1600" b="0" strike="noStrike" spc="-1" dirty="0">
                <a:solidFill>
                  <a:srgbClr val="000000"/>
                </a:solidFill>
                <a:latin typeface="Book Antiqua" panose="02040602050305030304" pitchFamily="18" charset="0"/>
                <a:ea typeface="DejaVu Sans"/>
              </a:rPr>
              <a:t> </a:t>
            </a:r>
            <a:r>
              <a:rPr lang="ru-RU" sz="1600" b="0" strike="noStrike" spc="-1" dirty="0" smtClean="0">
                <a:solidFill>
                  <a:srgbClr val="000000"/>
                </a:solidFill>
                <a:latin typeface="Book Antiqua" panose="02040602050305030304" pitchFamily="18" charset="0"/>
                <a:ea typeface="DejaVu Sans"/>
              </a:rPr>
              <a:t>– d</a:t>
            </a:r>
            <a:r>
              <a:rPr lang="en-US" sz="1600" b="0" strike="noStrike" spc="-1" dirty="0" err="1" smtClean="0">
                <a:solidFill>
                  <a:srgbClr val="000000"/>
                </a:solidFill>
                <a:latin typeface="Book Antiqua" panose="02040602050305030304" pitchFamily="18" charset="0"/>
                <a:ea typeface="DejaVu Sans"/>
              </a:rPr>
              <a:t>evelopment</a:t>
            </a:r>
            <a:r>
              <a:rPr lang="en-US" sz="1600" b="0" strike="noStrike" spc="-1" dirty="0" smtClean="0">
                <a:solidFill>
                  <a:srgbClr val="000000"/>
                </a:solidFill>
                <a:latin typeface="Book Antiqua" panose="02040602050305030304" pitchFamily="18" charset="0"/>
                <a:ea typeface="DejaVu Sans"/>
              </a:rPr>
              <a:t> tool</a:t>
            </a:r>
            <a:r>
              <a:rPr lang="ru-RU" sz="1600" b="0" strike="noStrike" spc="-1" dirty="0" smtClean="0">
                <a:solidFill>
                  <a:srgbClr val="000000"/>
                </a:solidFill>
                <a:latin typeface="Book Antiqua" panose="02040602050305030304" pitchFamily="18" charset="0"/>
                <a:ea typeface="DejaVu Sans"/>
              </a:rPr>
              <a:t>;</a:t>
            </a:r>
            <a:endParaRPr lang="ru-RU" sz="1600" b="0" strike="noStrike" spc="-1" dirty="0">
              <a:latin typeface="Book Antiqua" panose="02040602050305030304" pitchFamily="18" charset="0"/>
            </a:endParaRPr>
          </a:p>
          <a:p>
            <a:pPr marL="216000" indent="-213840">
              <a:lnSpc>
                <a:spcPct val="100000"/>
              </a:lnSpc>
              <a:spcBef>
                <a:spcPts val="564"/>
              </a:spcBef>
              <a:spcAft>
                <a:spcPts val="564"/>
              </a:spcAft>
              <a:buClr>
                <a:srgbClr val="000099"/>
              </a:buClr>
              <a:buFont typeface="Wingdings" charset="2"/>
              <a:buChar char=""/>
            </a:pPr>
            <a:r>
              <a:rPr lang="ru-RU" sz="1600" b="0" strike="noStrike" spc="-1" dirty="0" err="1">
                <a:solidFill>
                  <a:srgbClr val="000000"/>
                </a:solidFill>
                <a:latin typeface="Book Antiqua" panose="02040602050305030304" pitchFamily="18" charset="0"/>
                <a:ea typeface="DejaVu Sans"/>
              </a:rPr>
              <a:t>Personal</a:t>
            </a:r>
            <a:r>
              <a:rPr lang="ru-RU" sz="1600" b="0" strike="noStrike" spc="-1" dirty="0">
                <a:solidFill>
                  <a:srgbClr val="000000"/>
                </a:solidFill>
                <a:latin typeface="Book Antiqua" panose="02040602050305030304" pitchFamily="18" charset="0"/>
                <a:ea typeface="DejaVu Sans"/>
              </a:rPr>
              <a:t> </a:t>
            </a:r>
            <a:r>
              <a:rPr lang="ru-RU" sz="1600" b="0" strike="noStrike" spc="-1" dirty="0" err="1">
                <a:solidFill>
                  <a:srgbClr val="000000"/>
                </a:solidFill>
                <a:latin typeface="Book Antiqua" panose="02040602050305030304" pitchFamily="18" charset="0"/>
                <a:ea typeface="DejaVu Sans"/>
              </a:rPr>
              <a:t>virtual</a:t>
            </a:r>
            <a:r>
              <a:rPr lang="ru-RU" sz="1600" b="0" strike="noStrike" spc="-1" dirty="0">
                <a:solidFill>
                  <a:srgbClr val="000000"/>
                </a:solidFill>
                <a:latin typeface="Book Antiqua" panose="02040602050305030304" pitchFamily="18" charset="0"/>
                <a:ea typeface="DejaVu Sans"/>
              </a:rPr>
              <a:t> </a:t>
            </a:r>
            <a:r>
              <a:rPr lang="ru-RU" sz="1600" b="0" strike="noStrike" spc="-1" dirty="0" err="1">
                <a:solidFill>
                  <a:srgbClr val="000000"/>
                </a:solidFill>
                <a:latin typeface="Book Antiqua" panose="02040602050305030304" pitchFamily="18" charset="0"/>
                <a:ea typeface="DejaVu Sans"/>
              </a:rPr>
              <a:t>machines</a:t>
            </a:r>
            <a:r>
              <a:rPr lang="ru-RU" sz="1600" b="0" strike="noStrike" spc="-1" dirty="0">
                <a:solidFill>
                  <a:srgbClr val="000000"/>
                </a:solidFill>
                <a:latin typeface="Book Antiqua" panose="02040602050305030304" pitchFamily="18" charset="0"/>
                <a:ea typeface="DejaVu Sans"/>
              </a:rPr>
              <a:t> - </a:t>
            </a:r>
            <a:r>
              <a:rPr lang="ru-RU" sz="1600" b="0" strike="noStrike" spc="-1" dirty="0" err="1">
                <a:solidFill>
                  <a:srgbClr val="000000"/>
                </a:solidFill>
                <a:latin typeface="Book Antiqua" panose="02040602050305030304" pitchFamily="18" charset="0"/>
                <a:ea typeface="DejaVu Sans"/>
              </a:rPr>
              <a:t>traditional</a:t>
            </a:r>
            <a:r>
              <a:rPr lang="ru-RU" sz="1600" b="0" strike="noStrike" spc="-1" dirty="0">
                <a:solidFill>
                  <a:srgbClr val="000000"/>
                </a:solidFill>
                <a:latin typeface="Book Antiqua" panose="02040602050305030304" pitchFamily="18" charset="0"/>
                <a:ea typeface="DejaVu Sans"/>
              </a:rPr>
              <a:t> </a:t>
            </a:r>
            <a:r>
              <a:rPr lang="ru-RU" sz="1600" b="0" strike="noStrike" spc="-1" dirty="0" err="1">
                <a:solidFill>
                  <a:srgbClr val="000000"/>
                </a:solidFill>
                <a:latin typeface="Book Antiqua" panose="02040602050305030304" pitchFamily="18" charset="0"/>
                <a:ea typeface="DejaVu Sans"/>
              </a:rPr>
              <a:t>interactive</a:t>
            </a:r>
            <a:r>
              <a:rPr lang="ru-RU" sz="1600" b="0" strike="noStrike" spc="-1" dirty="0">
                <a:solidFill>
                  <a:srgbClr val="000000"/>
                </a:solidFill>
                <a:latin typeface="Book Antiqua" panose="02040602050305030304" pitchFamily="18" charset="0"/>
                <a:ea typeface="DejaVu Sans"/>
              </a:rPr>
              <a:t> </a:t>
            </a:r>
            <a:r>
              <a:rPr lang="ru-RU" sz="1600" b="0" strike="noStrike" spc="-1" dirty="0" err="1">
                <a:solidFill>
                  <a:srgbClr val="000000"/>
                </a:solidFill>
                <a:latin typeface="Book Antiqua" panose="02040602050305030304" pitchFamily="18" charset="0"/>
                <a:ea typeface="DejaVu Sans"/>
              </a:rPr>
              <a:t>applications</a:t>
            </a:r>
            <a:r>
              <a:rPr lang="ru-RU" sz="1600" b="0" strike="noStrike" spc="-1" dirty="0">
                <a:solidFill>
                  <a:srgbClr val="000000"/>
                </a:solidFill>
                <a:latin typeface="Book Antiqua" panose="02040602050305030304" pitchFamily="18" charset="0"/>
                <a:ea typeface="DejaVu Sans"/>
              </a:rPr>
              <a:t>;</a:t>
            </a:r>
            <a:endParaRPr lang="ru-RU" sz="1600" b="0" strike="noStrike" spc="-1" dirty="0">
              <a:latin typeface="Book Antiqua" panose="02040602050305030304" pitchFamily="18" charset="0"/>
            </a:endParaRPr>
          </a:p>
          <a:p>
            <a:pPr marL="216000" indent="-213840">
              <a:lnSpc>
                <a:spcPct val="100000"/>
              </a:lnSpc>
              <a:spcBef>
                <a:spcPts val="564"/>
              </a:spcBef>
              <a:spcAft>
                <a:spcPts val="564"/>
              </a:spcAft>
              <a:buClr>
                <a:srgbClr val="000099"/>
              </a:buClr>
              <a:buFont typeface="Wingdings" charset="2"/>
              <a:buChar char=""/>
            </a:pPr>
            <a:r>
              <a:rPr lang="ru-RU" sz="1600" b="0" strike="noStrike" spc="-1" dirty="0" err="1">
                <a:solidFill>
                  <a:srgbClr val="000000"/>
                </a:solidFill>
                <a:latin typeface="Book Antiqua" panose="02040602050305030304" pitchFamily="18" charset="0"/>
                <a:ea typeface="DejaVu Sans"/>
              </a:rPr>
              <a:t>GitLab</a:t>
            </a:r>
            <a:r>
              <a:rPr lang="ru-RU" sz="1600" b="0" strike="noStrike" spc="-1" dirty="0">
                <a:solidFill>
                  <a:srgbClr val="000000"/>
                </a:solidFill>
                <a:latin typeface="Book Antiqua" panose="02040602050305030304" pitchFamily="18" charset="0"/>
                <a:ea typeface="DejaVu Sans"/>
              </a:rPr>
              <a:t> CI - </a:t>
            </a:r>
            <a:r>
              <a:rPr lang="ru-RU" sz="1600" b="0" strike="noStrike" spc="-1" dirty="0" err="1">
                <a:solidFill>
                  <a:srgbClr val="000000"/>
                </a:solidFill>
                <a:latin typeface="Book Antiqua" panose="02040602050305030304" pitchFamily="18" charset="0"/>
                <a:ea typeface="DejaVu Sans"/>
              </a:rPr>
              <a:t>automated</a:t>
            </a:r>
            <a:r>
              <a:rPr lang="ru-RU" sz="1600" b="0" strike="noStrike" spc="-1" dirty="0">
                <a:solidFill>
                  <a:srgbClr val="000000"/>
                </a:solidFill>
                <a:latin typeface="Book Antiqua" panose="02040602050305030304" pitchFamily="18" charset="0"/>
                <a:ea typeface="DejaVu Sans"/>
              </a:rPr>
              <a:t> </a:t>
            </a:r>
            <a:r>
              <a:rPr lang="ru-RU" sz="1600" b="0" strike="noStrike" spc="-1" dirty="0" err="1">
                <a:solidFill>
                  <a:srgbClr val="000000"/>
                </a:solidFill>
                <a:latin typeface="Book Antiqua" panose="02040602050305030304" pitchFamily="18" charset="0"/>
                <a:ea typeface="DejaVu Sans"/>
              </a:rPr>
              <a:t>software</a:t>
            </a:r>
            <a:r>
              <a:rPr lang="ru-RU" sz="1600" b="0" strike="noStrike" spc="-1" dirty="0">
                <a:solidFill>
                  <a:srgbClr val="000000"/>
                </a:solidFill>
                <a:latin typeface="Book Antiqua" panose="02040602050305030304" pitchFamily="18" charset="0"/>
                <a:ea typeface="DejaVu Sans"/>
              </a:rPr>
              <a:t> </a:t>
            </a:r>
            <a:r>
              <a:rPr lang="ru-RU" sz="1600" b="0" strike="noStrike" spc="-1" dirty="0" err="1">
                <a:solidFill>
                  <a:srgbClr val="000000"/>
                </a:solidFill>
                <a:latin typeface="Book Antiqua" panose="02040602050305030304" pitchFamily="18" charset="0"/>
                <a:ea typeface="DejaVu Sans"/>
              </a:rPr>
              <a:t>testing</a:t>
            </a:r>
            <a:r>
              <a:rPr lang="ru-RU" sz="1600" b="0" strike="noStrike" spc="-1" dirty="0">
                <a:solidFill>
                  <a:srgbClr val="000000"/>
                </a:solidFill>
                <a:latin typeface="Book Antiqua" panose="02040602050305030304" pitchFamily="18" charset="0"/>
                <a:ea typeface="DejaVu Sans"/>
              </a:rPr>
              <a:t> </a:t>
            </a:r>
            <a:r>
              <a:rPr lang="ru-RU" sz="1600" b="0" strike="noStrike" spc="-1" dirty="0" err="1">
                <a:solidFill>
                  <a:srgbClr val="000000"/>
                </a:solidFill>
                <a:latin typeface="Book Antiqua" panose="02040602050305030304" pitchFamily="18" charset="0"/>
                <a:ea typeface="DejaVu Sans"/>
              </a:rPr>
              <a:t>and</a:t>
            </a:r>
            <a:r>
              <a:rPr lang="ru-RU" sz="1600" b="0" strike="noStrike" spc="-1" dirty="0">
                <a:solidFill>
                  <a:srgbClr val="000000"/>
                </a:solidFill>
                <a:latin typeface="Book Antiqua" panose="02040602050305030304" pitchFamily="18" charset="0"/>
                <a:ea typeface="DejaVu Sans"/>
              </a:rPr>
              <a:t> </a:t>
            </a:r>
            <a:r>
              <a:rPr lang="ru-RU" sz="1600" b="0" strike="noStrike" spc="-1" dirty="0" err="1">
                <a:solidFill>
                  <a:srgbClr val="000000"/>
                </a:solidFill>
                <a:latin typeface="Book Antiqua" panose="02040602050305030304" pitchFamily="18" charset="0"/>
                <a:ea typeface="DejaVu Sans"/>
              </a:rPr>
              <a:t>deployment</a:t>
            </a:r>
            <a:r>
              <a:rPr lang="ru-RU" sz="1600" b="0" strike="noStrike" spc="-1" dirty="0">
                <a:solidFill>
                  <a:srgbClr val="000000"/>
                </a:solidFill>
                <a:latin typeface="Book Antiqua" panose="02040602050305030304" pitchFamily="18" charset="0"/>
                <a:ea typeface="DejaVu Sans"/>
              </a:rPr>
              <a:t>.</a:t>
            </a:r>
            <a:endParaRPr lang="ru-RU" sz="1600" b="0" strike="noStrike" spc="-1" dirty="0">
              <a:latin typeface="Book Antiqua" panose="02040602050305030304" pitchFamily="18" charset="0"/>
            </a:endParaRPr>
          </a:p>
          <a:p>
            <a:pPr marL="216000" indent="-213840">
              <a:lnSpc>
                <a:spcPct val="100000"/>
              </a:lnSpc>
            </a:pPr>
            <a:endParaRPr lang="ru-RU" sz="1600" b="0" strike="noStrike" spc="-1" dirty="0">
              <a:latin typeface="Book Antiqua" panose="02040602050305030304" pitchFamily="18" charset="0"/>
            </a:endParaRPr>
          </a:p>
          <a:p>
            <a:pPr marL="216000" indent="-213840">
              <a:lnSpc>
                <a:spcPct val="100000"/>
              </a:lnSpc>
            </a:pPr>
            <a:endParaRPr lang="ru-RU" sz="1600" b="0" strike="noStrike" spc="-1" dirty="0">
              <a:latin typeface="Book Antiqua" panose="02040602050305030304" pitchFamily="18" charset="0"/>
            </a:endParaRPr>
          </a:p>
        </p:txBody>
      </p:sp>
      <p:pic>
        <p:nvPicPr>
          <p:cNvPr id="395" name="Рисунок 46"/>
          <p:cNvPicPr/>
          <p:nvPr/>
        </p:nvPicPr>
        <p:blipFill>
          <a:blip r:embed="rId3"/>
          <a:stretch/>
        </p:blipFill>
        <p:spPr>
          <a:xfrm>
            <a:off x="142200" y="729360"/>
            <a:ext cx="3497400" cy="2770920"/>
          </a:xfrm>
          <a:prstGeom prst="rect">
            <a:avLst/>
          </a:prstGeom>
          <a:ln w="9360">
            <a:noFill/>
          </a:ln>
        </p:spPr>
      </p:pic>
      <p:pic>
        <p:nvPicPr>
          <p:cNvPr id="396" name="Рисунок 27"/>
          <p:cNvPicPr/>
          <p:nvPr/>
        </p:nvPicPr>
        <p:blipFill>
          <a:blip r:embed="rId4"/>
          <a:stretch/>
        </p:blipFill>
        <p:spPr>
          <a:xfrm>
            <a:off x="3647880" y="932040"/>
            <a:ext cx="2930760" cy="3746880"/>
          </a:xfrm>
          <a:prstGeom prst="rect">
            <a:avLst/>
          </a:prstGeom>
          <a:ln>
            <a:noFill/>
          </a:ln>
        </p:spPr>
      </p:pic>
      <p:pic>
        <p:nvPicPr>
          <p:cNvPr id="21" name="Picture 2" descr="C:\Users\Николай\Desktop\стратегия Лит\MUon.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31704" y="4937022"/>
            <a:ext cx="3257838" cy="1832534"/>
          </a:xfrm>
          <a:prstGeom prst="rect">
            <a:avLst/>
          </a:prstGeom>
          <a:noFill/>
          <a:extLst>
            <a:ext uri="{909E8E84-426E-40DD-AFC4-6F175D3DCCD1}">
              <a14:hiddenFill xmlns:a14="http://schemas.microsoft.com/office/drawing/2010/main">
                <a:solidFill>
                  <a:srgbClr val="FFFFFF"/>
                </a:solidFill>
              </a14:hiddenFill>
            </a:ext>
          </a:extLst>
        </p:spPr>
      </p:pic>
      <p:grpSp>
        <p:nvGrpSpPr>
          <p:cNvPr id="380" name="Group 2"/>
          <p:cNvGrpSpPr/>
          <p:nvPr/>
        </p:nvGrpSpPr>
        <p:grpSpPr>
          <a:xfrm>
            <a:off x="6825600" y="4149000"/>
            <a:ext cx="5174640" cy="2561760"/>
            <a:chOff x="6825600" y="4149000"/>
            <a:chExt cx="5174640" cy="2561760"/>
          </a:xfrm>
        </p:grpSpPr>
        <p:pic>
          <p:nvPicPr>
            <p:cNvPr id="381" name="Рисунок 519"/>
            <p:cNvPicPr/>
            <p:nvPr/>
          </p:nvPicPr>
          <p:blipFill>
            <a:blip r:embed="rId6"/>
            <a:stretch/>
          </p:blipFill>
          <p:spPr>
            <a:xfrm>
              <a:off x="8831520" y="4769280"/>
              <a:ext cx="258120" cy="233640"/>
            </a:xfrm>
            <a:prstGeom prst="rect">
              <a:avLst/>
            </a:prstGeom>
            <a:ln w="9360">
              <a:noFill/>
            </a:ln>
          </p:spPr>
        </p:pic>
        <p:pic>
          <p:nvPicPr>
            <p:cNvPr id="382" name="Рисунок 520"/>
            <p:cNvPicPr/>
            <p:nvPr/>
          </p:nvPicPr>
          <p:blipFill>
            <a:blip r:embed="rId7"/>
            <a:stretch/>
          </p:blipFill>
          <p:spPr>
            <a:xfrm>
              <a:off x="6825600" y="4581360"/>
              <a:ext cx="1066320" cy="818640"/>
            </a:xfrm>
            <a:prstGeom prst="rect">
              <a:avLst/>
            </a:prstGeom>
            <a:ln w="9360">
              <a:noFill/>
            </a:ln>
          </p:spPr>
        </p:pic>
        <p:pic>
          <p:nvPicPr>
            <p:cNvPr id="383" name="Рисунок 521"/>
            <p:cNvPicPr/>
            <p:nvPr/>
          </p:nvPicPr>
          <p:blipFill>
            <a:blip r:embed="rId8"/>
            <a:stretch/>
          </p:blipFill>
          <p:spPr>
            <a:xfrm>
              <a:off x="11005560" y="4425840"/>
              <a:ext cx="994680" cy="1111320"/>
            </a:xfrm>
            <a:prstGeom prst="rect">
              <a:avLst/>
            </a:prstGeom>
            <a:ln w="9360">
              <a:noFill/>
            </a:ln>
          </p:spPr>
        </p:pic>
        <p:pic>
          <p:nvPicPr>
            <p:cNvPr id="384" name="Рисунок 522"/>
            <p:cNvPicPr/>
            <p:nvPr/>
          </p:nvPicPr>
          <p:blipFill>
            <a:blip r:embed="rId9"/>
            <a:stretch/>
          </p:blipFill>
          <p:spPr>
            <a:xfrm>
              <a:off x="9293400" y="5729040"/>
              <a:ext cx="336240" cy="437760"/>
            </a:xfrm>
            <a:prstGeom prst="rect">
              <a:avLst/>
            </a:prstGeom>
            <a:ln w="9360">
              <a:noFill/>
            </a:ln>
          </p:spPr>
        </p:pic>
        <p:pic>
          <p:nvPicPr>
            <p:cNvPr id="385" name="Рисунок 523"/>
            <p:cNvPicPr/>
            <p:nvPr/>
          </p:nvPicPr>
          <p:blipFill>
            <a:blip r:embed="rId10"/>
            <a:stretch/>
          </p:blipFill>
          <p:spPr>
            <a:xfrm>
              <a:off x="9564840" y="4418280"/>
              <a:ext cx="335520" cy="292320"/>
            </a:xfrm>
            <a:prstGeom prst="rect">
              <a:avLst/>
            </a:prstGeom>
            <a:ln w="9360">
              <a:noFill/>
            </a:ln>
          </p:spPr>
        </p:pic>
        <p:pic>
          <p:nvPicPr>
            <p:cNvPr id="386" name="Рисунок 524"/>
            <p:cNvPicPr/>
            <p:nvPr/>
          </p:nvPicPr>
          <p:blipFill>
            <a:blip r:embed="rId11"/>
            <a:stretch/>
          </p:blipFill>
          <p:spPr>
            <a:xfrm>
              <a:off x="9983880" y="4593960"/>
              <a:ext cx="313920" cy="350640"/>
            </a:xfrm>
            <a:prstGeom prst="rect">
              <a:avLst/>
            </a:prstGeom>
            <a:ln w="9360">
              <a:noFill/>
            </a:ln>
          </p:spPr>
        </p:pic>
        <p:pic>
          <p:nvPicPr>
            <p:cNvPr id="387" name="Рисунок 525"/>
            <p:cNvPicPr/>
            <p:nvPr/>
          </p:nvPicPr>
          <p:blipFill>
            <a:blip r:embed="rId12"/>
            <a:stretch/>
          </p:blipFill>
          <p:spPr>
            <a:xfrm>
              <a:off x="9451440" y="5378040"/>
              <a:ext cx="636840" cy="285480"/>
            </a:xfrm>
            <a:prstGeom prst="rect">
              <a:avLst/>
            </a:prstGeom>
            <a:ln w="9360">
              <a:noFill/>
            </a:ln>
          </p:spPr>
        </p:pic>
        <p:pic>
          <p:nvPicPr>
            <p:cNvPr id="388" name="Рисунок 526"/>
            <p:cNvPicPr/>
            <p:nvPr/>
          </p:nvPicPr>
          <p:blipFill>
            <a:blip r:embed="rId13"/>
            <a:stretch/>
          </p:blipFill>
          <p:spPr>
            <a:xfrm>
              <a:off x="9198360" y="4535280"/>
              <a:ext cx="210600" cy="233640"/>
            </a:xfrm>
            <a:prstGeom prst="rect">
              <a:avLst/>
            </a:prstGeom>
            <a:ln w="9360">
              <a:noFill/>
            </a:ln>
          </p:spPr>
        </p:pic>
        <p:pic>
          <p:nvPicPr>
            <p:cNvPr id="389" name="Рисунок 527"/>
            <p:cNvPicPr/>
            <p:nvPr/>
          </p:nvPicPr>
          <p:blipFill>
            <a:blip r:embed="rId14"/>
            <a:stretch/>
          </p:blipFill>
          <p:spPr>
            <a:xfrm>
              <a:off x="8674560" y="5501880"/>
              <a:ext cx="467280" cy="345240"/>
            </a:xfrm>
            <a:prstGeom prst="rect">
              <a:avLst/>
            </a:prstGeom>
            <a:ln w="9360">
              <a:noFill/>
            </a:ln>
          </p:spPr>
        </p:pic>
        <p:pic>
          <p:nvPicPr>
            <p:cNvPr id="390" name="Рисунок 528"/>
            <p:cNvPicPr/>
            <p:nvPr/>
          </p:nvPicPr>
          <p:blipFill>
            <a:blip r:embed="rId15"/>
            <a:stretch/>
          </p:blipFill>
          <p:spPr>
            <a:xfrm>
              <a:off x="9145800" y="5116680"/>
              <a:ext cx="590760" cy="202320"/>
            </a:xfrm>
            <a:prstGeom prst="rect">
              <a:avLst/>
            </a:prstGeom>
            <a:ln w="9360">
              <a:noFill/>
            </a:ln>
          </p:spPr>
        </p:pic>
        <p:pic>
          <p:nvPicPr>
            <p:cNvPr id="391" name="Рисунок 529"/>
            <p:cNvPicPr/>
            <p:nvPr/>
          </p:nvPicPr>
          <p:blipFill>
            <a:blip r:embed="rId16"/>
            <a:stretch/>
          </p:blipFill>
          <p:spPr>
            <a:xfrm>
              <a:off x="7387200" y="4149000"/>
              <a:ext cx="4291200" cy="2561760"/>
            </a:xfrm>
            <a:prstGeom prst="rect">
              <a:avLst/>
            </a:prstGeom>
            <a:ln w="9360">
              <a:noFill/>
            </a:ln>
          </p:spPr>
        </p:pic>
      </p:grpSp>
      <p:sp>
        <p:nvSpPr>
          <p:cNvPr id="22" name="TextBox 21"/>
          <p:cNvSpPr txBox="1"/>
          <p:nvPr/>
        </p:nvSpPr>
        <p:spPr>
          <a:xfrm>
            <a:off x="1847528" y="44624"/>
            <a:ext cx="8712968" cy="590931"/>
          </a:xfrm>
          <a:prstGeom prst="rect">
            <a:avLst/>
          </a:prstGeom>
          <a:noFill/>
        </p:spPr>
        <p:txBody>
          <a:bodyPr wrap="square" rtlCol="0">
            <a:spAutoFit/>
          </a:bodyPr>
          <a:lstStyle/>
          <a:p>
            <a:pPr algn="ctr">
              <a:lnSpc>
                <a:spcPct val="90000"/>
              </a:lnSpc>
            </a:pPr>
            <a:r>
              <a:rPr lang="ru-RU" sz="3600" cap="all" spc="199" dirty="0">
                <a:solidFill>
                  <a:srgbClr val="2A1A00"/>
                </a:solidFill>
                <a:latin typeface="Impact"/>
              </a:rPr>
              <a:t>JINR </a:t>
            </a:r>
            <a:r>
              <a:rPr lang="ru-RU" sz="3600" cap="all" spc="199" dirty="0" err="1">
                <a:solidFill>
                  <a:srgbClr val="2A1A00"/>
                </a:solidFill>
                <a:latin typeface="Impact"/>
              </a:rPr>
              <a:t>Neutrino</a:t>
            </a:r>
            <a:r>
              <a:rPr lang="ru-RU" sz="3600" cap="all" spc="199" dirty="0">
                <a:solidFill>
                  <a:srgbClr val="2A1A00"/>
                </a:solidFill>
                <a:latin typeface="Impact"/>
              </a:rPr>
              <a:t> </a:t>
            </a:r>
            <a:r>
              <a:rPr lang="ru-RU" sz="3600" cap="all" spc="199" dirty="0" err="1">
                <a:solidFill>
                  <a:srgbClr val="2A1A00"/>
                </a:solidFill>
                <a:latin typeface="Impact"/>
              </a:rPr>
              <a:t>computing</a:t>
            </a:r>
            <a:r>
              <a:rPr lang="ru-RU" sz="3600" cap="all" spc="199" dirty="0">
                <a:solidFill>
                  <a:srgbClr val="2A1A00"/>
                </a:solidFill>
                <a:latin typeface="Impact"/>
              </a:rPr>
              <a:t> </a:t>
            </a:r>
            <a:r>
              <a:rPr lang="ru-RU" sz="3600" cap="all" spc="199" dirty="0" err="1">
                <a:solidFill>
                  <a:srgbClr val="2A1A00"/>
                </a:solidFill>
                <a:latin typeface="Impact"/>
              </a:rPr>
              <a:t>platform</a:t>
            </a:r>
            <a:endParaRPr lang="ru-RU" sz="3600" cap="all" spc="199" dirty="0">
              <a:solidFill>
                <a:srgbClr val="2A1A00"/>
              </a:solidFill>
              <a:latin typeface="Impact"/>
            </a:endParaRPr>
          </a:p>
        </p:txBody>
      </p:sp>
      <p:sp>
        <p:nvSpPr>
          <p:cNvPr id="23" name="TextShape 4"/>
          <p:cNvSpPr txBox="1"/>
          <p:nvPr/>
        </p:nvSpPr>
        <p:spPr>
          <a:xfrm>
            <a:off x="9037480" y="6467776"/>
            <a:ext cx="2819160" cy="345600"/>
          </a:xfrm>
          <a:prstGeom prst="rect">
            <a:avLst/>
          </a:prstGeom>
          <a:noFill/>
          <a:ln>
            <a:noFill/>
          </a:ln>
        </p:spPr>
        <p:txBody>
          <a:bodyPr anchor="ctr">
            <a:noAutofit/>
          </a:bodyPr>
          <a:lstStyle/>
          <a:p>
            <a:pPr algn="r">
              <a:lnSpc>
                <a:spcPct val="100000"/>
              </a:lnSpc>
            </a:pPr>
            <a:fld id="{61D9E42D-48FC-4384-8390-5AD088B13897}" type="slidenum">
              <a:rPr lang="ru-RU" sz="1200" b="0" strike="noStrike" spc="-1">
                <a:latin typeface="Gill Sans MT"/>
              </a:rPr>
              <a:t>5</a:t>
            </a:fld>
            <a:endParaRPr lang="ru-RU" sz="1200" b="0" strike="noStrike" spc="-1" dirty="0">
              <a:latin typeface="Times New Roman"/>
            </a:endParaRPr>
          </a:p>
        </p:txBody>
      </p:sp>
    </p:spTree>
    <p:extLst>
      <p:ext uri="{BB962C8B-B14F-4D97-AF65-F5344CB8AC3E}">
        <p14:creationId xmlns:p14="http://schemas.microsoft.com/office/powerpoint/2010/main" val="258944363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10" y="933859"/>
            <a:ext cx="7539947" cy="5587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a:extLst>
              <a:ext uri="{FF2B5EF4-FFF2-40B4-BE49-F238E27FC236}">
                <a16:creationId xmlns:a16="http://schemas.microsoft.com/office/drawing/2014/main" id="{CF7B38A4-44E0-4300-A048-C7BB280C24FD}"/>
              </a:ext>
            </a:extLst>
          </p:cNvPr>
          <p:cNvSpPr/>
          <p:nvPr/>
        </p:nvSpPr>
        <p:spPr>
          <a:xfrm>
            <a:off x="779101" y="3157625"/>
            <a:ext cx="1762390" cy="1323439"/>
          </a:xfrm>
          <a:prstGeom prst="rect">
            <a:avLst/>
          </a:prstGeom>
        </p:spPr>
        <p:txBody>
          <a:bodyPr wrap="square">
            <a:spAutoFit/>
          </a:bodyPr>
          <a:lstStyle/>
          <a:p>
            <a:r>
              <a:rPr lang="en-US" sz="2000" b="1" kern="0" dirty="0">
                <a:solidFill>
                  <a:prstClr val="white"/>
                </a:solidFill>
                <a:latin typeface="Arial" panose="020B0604020202020204" pitchFamily="34" charset="0"/>
                <a:cs typeface="Arial" panose="020B0604020202020204" pitchFamily="34" charset="0"/>
              </a:rPr>
              <a:t>Grid-Tier1: </a:t>
            </a:r>
          </a:p>
          <a:p>
            <a:r>
              <a:rPr lang="en-US" sz="2000" b="1" kern="0" dirty="0">
                <a:solidFill>
                  <a:prstClr val="white"/>
                </a:solidFill>
                <a:latin typeface="Arial" panose="020B0604020202020204" pitchFamily="34" charset="0"/>
                <a:cs typeface="Arial" panose="020B0604020202020204" pitchFamily="34" charset="0"/>
              </a:rPr>
              <a:t>10688 cores</a:t>
            </a:r>
          </a:p>
          <a:p>
            <a:r>
              <a:rPr lang="en-US" sz="2000" b="1" kern="0" dirty="0">
                <a:solidFill>
                  <a:prstClr val="white"/>
                </a:solidFill>
                <a:latin typeface="Arial" panose="020B0604020202020204" pitchFamily="34" charset="0"/>
                <a:cs typeface="Arial" panose="020B0604020202020204" pitchFamily="34" charset="0"/>
              </a:rPr>
              <a:t>10.4 PB disk</a:t>
            </a:r>
          </a:p>
          <a:p>
            <a:r>
              <a:rPr lang="en-US" sz="2000" b="1" kern="0" dirty="0">
                <a:solidFill>
                  <a:prstClr val="white"/>
                </a:solidFill>
                <a:latin typeface="Arial" panose="020B0604020202020204" pitchFamily="34" charset="0"/>
                <a:cs typeface="Arial" panose="020B0604020202020204" pitchFamily="34" charset="0"/>
              </a:rPr>
              <a:t>11 PB tape</a:t>
            </a:r>
          </a:p>
        </p:txBody>
      </p:sp>
      <p:sp>
        <p:nvSpPr>
          <p:cNvPr id="4" name="Прямоугольник 3"/>
          <p:cNvSpPr/>
          <p:nvPr/>
        </p:nvSpPr>
        <p:spPr>
          <a:xfrm>
            <a:off x="4434603" y="3036088"/>
            <a:ext cx="1853952" cy="1631216"/>
          </a:xfrm>
          <a:prstGeom prst="rect">
            <a:avLst/>
          </a:prstGeom>
        </p:spPr>
        <p:txBody>
          <a:bodyPr wrap="square">
            <a:spAutoFit/>
          </a:bodyPr>
          <a:lstStyle/>
          <a:p>
            <a:pPr>
              <a:buClr>
                <a:srgbClr val="C00000"/>
              </a:buClr>
              <a:buSzPct val="110000"/>
            </a:pPr>
            <a:r>
              <a:rPr lang="en-US" sz="2000" b="1" kern="0" dirty="0">
                <a:solidFill>
                  <a:prstClr val="white"/>
                </a:solidFill>
                <a:latin typeface="Arial" panose="020B0604020202020204" pitchFamily="34" charset="0"/>
                <a:cs typeface="Arial" panose="020B0604020202020204" pitchFamily="34" charset="0"/>
              </a:rPr>
              <a:t>Cloud: </a:t>
            </a:r>
          </a:p>
          <a:p>
            <a:pPr>
              <a:buClr>
                <a:srgbClr val="C00000"/>
              </a:buClr>
              <a:buSzPct val="110000"/>
            </a:pPr>
            <a:r>
              <a:rPr lang="en-US" sz="2000" b="1" kern="0" dirty="0">
                <a:solidFill>
                  <a:prstClr val="white"/>
                </a:solidFill>
                <a:latin typeface="Arial" panose="020B0604020202020204" pitchFamily="34" charset="0"/>
                <a:cs typeface="Arial" panose="020B0604020202020204" pitchFamily="34" charset="0"/>
              </a:rPr>
              <a:t>1</a:t>
            </a:r>
            <a:r>
              <a:rPr lang="ru-RU" sz="2000" b="1" kern="0" dirty="0">
                <a:solidFill>
                  <a:prstClr val="white"/>
                </a:solidFill>
                <a:latin typeface="Arial" panose="020B0604020202020204" pitchFamily="34" charset="0"/>
                <a:cs typeface="Arial" panose="020B0604020202020204" pitchFamily="34" charset="0"/>
              </a:rPr>
              <a:t>5</a:t>
            </a:r>
            <a:r>
              <a:rPr lang="en-US" sz="2000" b="1" kern="0" dirty="0">
                <a:solidFill>
                  <a:prstClr val="white"/>
                </a:solidFill>
                <a:latin typeface="Arial" panose="020B0604020202020204" pitchFamily="34" charset="0"/>
                <a:cs typeface="Arial" panose="020B0604020202020204" pitchFamily="34" charset="0"/>
              </a:rPr>
              <a:t>72 CPU </a:t>
            </a:r>
          </a:p>
          <a:p>
            <a:pPr>
              <a:buClr>
                <a:srgbClr val="C00000"/>
              </a:buClr>
              <a:buSzPct val="110000"/>
            </a:pPr>
            <a:r>
              <a:rPr lang="en-US" sz="2000" b="1" kern="0" dirty="0">
                <a:solidFill>
                  <a:prstClr val="white"/>
                </a:solidFill>
                <a:latin typeface="Arial" panose="020B0604020202020204" pitchFamily="34" charset="0"/>
                <a:cs typeface="Arial" panose="020B0604020202020204" pitchFamily="34" charset="0"/>
              </a:rPr>
              <a:t>8.142 TB RAM</a:t>
            </a:r>
          </a:p>
          <a:p>
            <a:pPr>
              <a:buClr>
                <a:srgbClr val="C00000"/>
              </a:buClr>
              <a:buSzPct val="110000"/>
            </a:pPr>
            <a:r>
              <a:rPr lang="ru-RU" sz="2000" b="1" kern="0" dirty="0">
                <a:solidFill>
                  <a:prstClr val="white"/>
                </a:solidFill>
                <a:latin typeface="Arial" panose="020B0604020202020204" pitchFamily="34" charset="0"/>
                <a:cs typeface="Arial" panose="020B0604020202020204" pitchFamily="34" charset="0"/>
              </a:rPr>
              <a:t>1.1</a:t>
            </a:r>
            <a:r>
              <a:rPr lang="en-US" sz="2000" b="1" kern="0" dirty="0">
                <a:solidFill>
                  <a:prstClr val="white"/>
                </a:solidFill>
                <a:latin typeface="Arial" panose="020B0604020202020204" pitchFamily="34" charset="0"/>
                <a:cs typeface="Arial" panose="020B0604020202020204" pitchFamily="34" charset="0"/>
              </a:rPr>
              <a:t> P</a:t>
            </a:r>
            <a:r>
              <a:rPr lang="ru-RU" sz="2000" b="1" kern="0" dirty="0">
                <a:solidFill>
                  <a:prstClr val="white"/>
                </a:solidFill>
                <a:latin typeface="Arial" panose="020B0604020202020204" pitchFamily="34" charset="0"/>
                <a:cs typeface="Arial" panose="020B0604020202020204" pitchFamily="34" charset="0"/>
              </a:rPr>
              <a:t>В </a:t>
            </a:r>
            <a:r>
              <a:rPr lang="en-US" sz="2000" b="1" kern="0" dirty="0">
                <a:solidFill>
                  <a:prstClr val="white"/>
                </a:solidFill>
                <a:latin typeface="Arial" panose="020B0604020202020204" pitchFamily="34" charset="0"/>
                <a:cs typeface="Arial" panose="020B0604020202020204" pitchFamily="34" charset="0"/>
              </a:rPr>
              <a:t>disk</a:t>
            </a:r>
          </a:p>
        </p:txBody>
      </p:sp>
      <p:sp>
        <p:nvSpPr>
          <p:cNvPr id="6" name="Прямоугольник 5">
            <a:extLst>
              <a:ext uri="{FF2B5EF4-FFF2-40B4-BE49-F238E27FC236}">
                <a16:creationId xmlns:a16="http://schemas.microsoft.com/office/drawing/2014/main" id="{491B899A-E55E-4633-9021-BA0C1FAD487D}"/>
              </a:ext>
            </a:extLst>
          </p:cNvPr>
          <p:cNvSpPr/>
          <p:nvPr/>
        </p:nvSpPr>
        <p:spPr>
          <a:xfrm>
            <a:off x="2541491" y="3157624"/>
            <a:ext cx="1757555" cy="1169551"/>
          </a:xfrm>
          <a:prstGeom prst="rect">
            <a:avLst/>
          </a:prstGeom>
        </p:spPr>
        <p:txBody>
          <a:bodyPr wrap="square">
            <a:spAutoFit/>
          </a:bodyPr>
          <a:lstStyle/>
          <a:p>
            <a:pPr>
              <a:lnSpc>
                <a:spcPts val="2000"/>
              </a:lnSpc>
              <a:buClr>
                <a:srgbClr val="C00000"/>
              </a:buClr>
              <a:buSzPct val="110000"/>
            </a:pPr>
            <a:r>
              <a:rPr lang="en-US" sz="2000" b="1" kern="0" dirty="0">
                <a:solidFill>
                  <a:prstClr val="white"/>
                </a:solidFill>
                <a:latin typeface="Arial" panose="020B0604020202020204" pitchFamily="34" charset="0"/>
                <a:cs typeface="Arial" panose="020B0604020202020204" pitchFamily="34" charset="0"/>
              </a:rPr>
              <a:t>Grid-Tier2</a:t>
            </a:r>
          </a:p>
          <a:p>
            <a:pPr>
              <a:lnSpc>
                <a:spcPts val="2000"/>
              </a:lnSpc>
              <a:buClr>
                <a:srgbClr val="C00000"/>
              </a:buClr>
              <a:buSzPct val="110000"/>
            </a:pPr>
            <a:r>
              <a:rPr lang="en-US" sz="2000" b="1" kern="0" dirty="0">
                <a:solidFill>
                  <a:prstClr val="white"/>
                </a:solidFill>
                <a:latin typeface="Arial" panose="020B0604020202020204" pitchFamily="34" charset="0"/>
                <a:cs typeface="Arial" panose="020B0604020202020204" pitchFamily="34" charset="0"/>
              </a:rPr>
              <a:t>CICC</a:t>
            </a:r>
            <a:r>
              <a:rPr lang="ru-RU" sz="2000" b="1" kern="0" dirty="0">
                <a:solidFill>
                  <a:prstClr val="white"/>
                </a:solidFill>
                <a:latin typeface="Arial" panose="020B0604020202020204" pitchFamily="34" charset="0"/>
                <a:cs typeface="Arial" panose="020B0604020202020204" pitchFamily="34" charset="0"/>
              </a:rPr>
              <a:t>: </a:t>
            </a:r>
            <a:endParaRPr lang="en-US" sz="2000" b="1" kern="0" dirty="0">
              <a:solidFill>
                <a:prstClr val="white"/>
              </a:solidFill>
              <a:latin typeface="Arial" panose="020B0604020202020204" pitchFamily="34" charset="0"/>
              <a:cs typeface="Arial" panose="020B0604020202020204" pitchFamily="34" charset="0"/>
            </a:endParaRPr>
          </a:p>
          <a:p>
            <a:pPr>
              <a:lnSpc>
                <a:spcPts val="2000"/>
              </a:lnSpc>
              <a:buClr>
                <a:srgbClr val="C00000"/>
              </a:buClr>
              <a:buSzPct val="110000"/>
            </a:pPr>
            <a:r>
              <a:rPr lang="en-US" sz="2000" b="1" kern="0" dirty="0">
                <a:solidFill>
                  <a:prstClr val="white"/>
                </a:solidFill>
                <a:latin typeface="Arial" panose="020B0604020202020204" pitchFamily="34" charset="0"/>
                <a:cs typeface="Arial" panose="020B0604020202020204" pitchFamily="34" charset="0"/>
              </a:rPr>
              <a:t>4128 cores </a:t>
            </a:r>
          </a:p>
          <a:p>
            <a:pPr>
              <a:buClr>
                <a:srgbClr val="C00000"/>
              </a:buClr>
              <a:buSzPct val="110000"/>
            </a:pPr>
            <a:r>
              <a:rPr lang="en-US" sz="2000" b="1" kern="0" dirty="0">
                <a:solidFill>
                  <a:prstClr val="white"/>
                </a:solidFill>
                <a:latin typeface="Arial" panose="020B0604020202020204" pitchFamily="34" charset="0"/>
                <a:cs typeface="Arial" panose="020B0604020202020204" pitchFamily="34" charset="0"/>
              </a:rPr>
              <a:t>2.7 PB disk</a:t>
            </a:r>
          </a:p>
        </p:txBody>
      </p:sp>
      <p:sp>
        <p:nvSpPr>
          <p:cNvPr id="7" name="Прямоугольник 6">
            <a:extLst>
              <a:ext uri="{FF2B5EF4-FFF2-40B4-BE49-F238E27FC236}">
                <a16:creationId xmlns:a16="http://schemas.microsoft.com/office/drawing/2014/main" id="{004EDC45-81B7-44EE-A3B5-B4882022BECF}"/>
              </a:ext>
            </a:extLst>
          </p:cNvPr>
          <p:cNvSpPr/>
          <p:nvPr/>
        </p:nvSpPr>
        <p:spPr>
          <a:xfrm>
            <a:off x="6320359" y="3051880"/>
            <a:ext cx="2061270" cy="1631216"/>
          </a:xfrm>
          <a:prstGeom prst="rect">
            <a:avLst/>
          </a:prstGeom>
        </p:spPr>
        <p:txBody>
          <a:bodyPr wrap="square">
            <a:spAutoFit/>
          </a:bodyPr>
          <a:lstStyle/>
          <a:p>
            <a:pPr>
              <a:buClr>
                <a:srgbClr val="C00000"/>
              </a:buClr>
              <a:buSzPct val="110000"/>
            </a:pPr>
            <a:r>
              <a:rPr lang="en-US" sz="2000" b="1" kern="0" dirty="0">
                <a:solidFill>
                  <a:prstClr val="white"/>
                </a:solidFill>
                <a:latin typeface="Arial" panose="020B0604020202020204" pitchFamily="34" charset="0"/>
                <a:cs typeface="Arial" panose="020B0604020202020204" pitchFamily="34" charset="0"/>
              </a:rPr>
              <a:t>HPC </a:t>
            </a:r>
            <a:r>
              <a:rPr lang="en-US" sz="2000" b="1" kern="0" dirty="0" err="1">
                <a:solidFill>
                  <a:prstClr val="white"/>
                </a:solidFill>
                <a:latin typeface="Arial" panose="020B0604020202020204" pitchFamily="34" charset="0"/>
                <a:cs typeface="Arial" panose="020B0604020202020204" pitchFamily="34" charset="0"/>
              </a:rPr>
              <a:t>Govorun</a:t>
            </a:r>
            <a:endParaRPr lang="en-US" sz="2000" b="1" kern="0" dirty="0">
              <a:solidFill>
                <a:prstClr val="white"/>
              </a:solidFill>
              <a:latin typeface="Arial" panose="020B0604020202020204" pitchFamily="34" charset="0"/>
              <a:cs typeface="Arial" panose="020B0604020202020204" pitchFamily="34" charset="0"/>
            </a:endParaRPr>
          </a:p>
          <a:p>
            <a:pPr>
              <a:buClr>
                <a:srgbClr val="C00000"/>
              </a:buClr>
              <a:buSzPct val="110000"/>
            </a:pPr>
            <a:r>
              <a:rPr lang="en-US" sz="2000" b="1" kern="0" dirty="0">
                <a:solidFill>
                  <a:prstClr val="white"/>
                </a:solidFill>
                <a:latin typeface="Arial" panose="020B0604020202020204" pitchFamily="34" charset="0"/>
                <a:cs typeface="Arial" panose="020B0604020202020204" pitchFamily="34" charset="0"/>
              </a:rPr>
              <a:t>Peak ~0.5 </a:t>
            </a:r>
            <a:r>
              <a:rPr lang="en-US" sz="2000" b="1" kern="0" dirty="0" err="1">
                <a:solidFill>
                  <a:prstClr val="white"/>
                </a:solidFill>
                <a:latin typeface="Arial" panose="020B0604020202020204" pitchFamily="34" charset="0"/>
                <a:cs typeface="Arial" panose="020B0604020202020204" pitchFamily="34" charset="0"/>
              </a:rPr>
              <a:t>Pflops</a:t>
            </a:r>
            <a:endParaRPr lang="en-US" sz="2000" b="1" kern="0" dirty="0">
              <a:solidFill>
                <a:prstClr val="white"/>
              </a:solidFill>
              <a:latin typeface="Arial" panose="020B0604020202020204" pitchFamily="34" charset="0"/>
              <a:cs typeface="Arial" panose="020B0604020202020204" pitchFamily="34" charset="0"/>
            </a:endParaRPr>
          </a:p>
          <a:p>
            <a:pPr>
              <a:buClr>
                <a:srgbClr val="C00000"/>
              </a:buClr>
              <a:buSzPct val="110000"/>
            </a:pPr>
            <a:r>
              <a:rPr lang="en-US" sz="2000" b="1" kern="0" dirty="0" err="1">
                <a:solidFill>
                  <a:prstClr val="white"/>
                </a:solidFill>
                <a:latin typeface="Arial" panose="020B0604020202020204" pitchFamily="34" charset="0"/>
                <a:cs typeface="Arial" panose="020B0604020202020204" pitchFamily="34" charset="0"/>
              </a:rPr>
              <a:t>HybriLIT</a:t>
            </a:r>
            <a:r>
              <a:rPr lang="en-US" sz="2000" b="1" kern="0" dirty="0">
                <a:solidFill>
                  <a:prstClr val="white"/>
                </a:solidFill>
                <a:latin typeface="Arial" panose="020B0604020202020204" pitchFamily="34" charset="0"/>
                <a:cs typeface="Arial" panose="020B0604020202020204" pitchFamily="34" charset="0"/>
              </a:rPr>
              <a:t>: </a:t>
            </a:r>
          </a:p>
          <a:p>
            <a:pPr>
              <a:buClr>
                <a:srgbClr val="C00000"/>
              </a:buClr>
              <a:buSzPct val="110000"/>
            </a:pPr>
            <a:r>
              <a:rPr lang="en-US" sz="2000" b="1" kern="0" dirty="0">
                <a:solidFill>
                  <a:prstClr val="white"/>
                </a:solidFill>
                <a:latin typeface="Arial" panose="020B0604020202020204" pitchFamily="34" charset="0"/>
                <a:cs typeface="Arial" panose="020B0604020202020204" pitchFamily="34" charset="0"/>
              </a:rPr>
              <a:t>~ 70 </a:t>
            </a:r>
            <a:r>
              <a:rPr lang="en-US" sz="2000" b="1" kern="0" dirty="0" err="1">
                <a:solidFill>
                  <a:prstClr val="white"/>
                </a:solidFill>
                <a:latin typeface="Arial" panose="020B0604020202020204" pitchFamily="34" charset="0"/>
                <a:cs typeface="Arial" panose="020B0604020202020204" pitchFamily="34" charset="0"/>
              </a:rPr>
              <a:t>Tflops</a:t>
            </a:r>
            <a:r>
              <a:rPr lang="en-US" sz="2000" b="1" kern="0" dirty="0">
                <a:solidFill>
                  <a:prstClr val="white"/>
                </a:solidFill>
                <a:latin typeface="Arial" panose="020B0604020202020204" pitchFamily="34" charset="0"/>
                <a:cs typeface="Arial" panose="020B0604020202020204" pitchFamily="34" charset="0"/>
              </a:rPr>
              <a:t> </a:t>
            </a:r>
            <a:endParaRPr lang="ru-RU" sz="2000" b="1" kern="0" dirty="0">
              <a:solidFill>
                <a:prstClr val="white"/>
              </a:solidFill>
              <a:latin typeface="Arial" panose="020B0604020202020204" pitchFamily="34" charset="0"/>
              <a:cs typeface="Arial" panose="020B0604020202020204" pitchFamily="34" charset="0"/>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731" y="4442695"/>
            <a:ext cx="6016625" cy="766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Прямоугольник 14">
            <a:extLst>
              <a:ext uri="{FF2B5EF4-FFF2-40B4-BE49-F238E27FC236}">
                <a16:creationId xmlns:a16="http://schemas.microsoft.com/office/drawing/2014/main" id="{536F1CE9-926F-4872-87AD-F3B22522D6C5}"/>
              </a:ext>
            </a:extLst>
          </p:cNvPr>
          <p:cNvSpPr/>
          <p:nvPr/>
        </p:nvSpPr>
        <p:spPr>
          <a:xfrm>
            <a:off x="1524000" y="-31092"/>
            <a:ext cx="10620671" cy="1077218"/>
          </a:xfrm>
          <a:prstGeom prst="rect">
            <a:avLst/>
          </a:prstGeom>
        </p:spPr>
        <p:txBody>
          <a:bodyPr wrap="square">
            <a:spAutoFit/>
          </a:bodyPr>
          <a:lstStyle/>
          <a:p>
            <a:pPr algn="ctr"/>
            <a:r>
              <a:rPr lang="en-US" sz="3200" cap="all" spc="199" dirty="0">
                <a:solidFill>
                  <a:srgbClr val="2A1A00"/>
                </a:solidFill>
                <a:latin typeface="Impact"/>
              </a:rPr>
              <a:t>Multifunctional  Information and  Computing </a:t>
            </a:r>
            <a:r>
              <a:rPr lang="en-US" sz="3200" cap="all" spc="199" dirty="0" smtClean="0">
                <a:solidFill>
                  <a:srgbClr val="2A1A00"/>
                </a:solidFill>
                <a:latin typeface="Impact"/>
              </a:rPr>
              <a:t>Complex</a:t>
            </a:r>
            <a:endParaRPr lang="en-US" sz="3200" cap="all" spc="199" dirty="0">
              <a:solidFill>
                <a:srgbClr val="2A1A00"/>
              </a:solidFill>
              <a:latin typeface="Impact"/>
            </a:endParaRPr>
          </a:p>
        </p:txBody>
      </p:sp>
      <p:sp>
        <p:nvSpPr>
          <p:cNvPr id="16" name="Прямоугольник 15">
            <a:extLst>
              <a:ext uri="{FF2B5EF4-FFF2-40B4-BE49-F238E27FC236}">
                <a16:creationId xmlns:a16="http://schemas.microsoft.com/office/drawing/2014/main" id="{70D63918-FD23-4DFE-BF6F-5B8AA2CE734C}"/>
              </a:ext>
            </a:extLst>
          </p:cNvPr>
          <p:cNvSpPr/>
          <p:nvPr/>
        </p:nvSpPr>
        <p:spPr>
          <a:xfrm>
            <a:off x="29962" y="6440078"/>
            <a:ext cx="8820472" cy="461665"/>
          </a:xfrm>
          <a:prstGeom prst="rect">
            <a:avLst/>
          </a:prstGeom>
        </p:spPr>
        <p:txBody>
          <a:bodyPr wrap="square">
            <a:spAutoFit/>
          </a:bodyPr>
          <a:lstStyle/>
          <a:p>
            <a:pPr lvl="0" algn="ctr"/>
            <a:r>
              <a:rPr lang="en-US" altLang="ru-RU" sz="2400" b="1" dirty="0">
                <a:ln w="6600">
                  <a:solidFill>
                    <a:srgbClr val="C0504D"/>
                  </a:solidFill>
                  <a:prstDash val="solid"/>
                </a:ln>
                <a:solidFill>
                  <a:srgbClr val="0070C0"/>
                </a:solidFill>
                <a:effectLst>
                  <a:outerShdw dist="38100" dir="2700000" algn="tl" rotWithShape="0">
                    <a:srgbClr val="C0504D"/>
                  </a:outerShdw>
                </a:effectLst>
                <a:latin typeface="Arial" panose="020B0604020202020204" pitchFamily="34" charset="0"/>
                <a:cs typeface="Arial" panose="020B0604020202020204" pitchFamily="34" charset="0"/>
              </a:rPr>
              <a:t>LIT IT-infrastructure is the one of JINR basic facilities</a:t>
            </a:r>
            <a:endParaRPr lang="ru-RU" altLang="ru-RU" sz="2400" b="1" dirty="0">
              <a:ln w="6600">
                <a:solidFill>
                  <a:srgbClr val="C0504D"/>
                </a:solidFill>
                <a:prstDash val="solid"/>
              </a:ln>
              <a:solidFill>
                <a:srgbClr val="0070C0"/>
              </a:solidFill>
              <a:effectLst>
                <a:outerShdw dist="38100" dir="2700000" algn="tl" rotWithShape="0">
                  <a:srgbClr val="C0504D"/>
                </a:outerShdw>
              </a:effectLst>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4"/>
          <a:stretch>
            <a:fillRect/>
          </a:stretch>
        </p:blipFill>
        <p:spPr>
          <a:xfrm>
            <a:off x="371986" y="5437082"/>
            <a:ext cx="7829182" cy="716952"/>
          </a:xfrm>
          <a:prstGeom prst="rect">
            <a:avLst/>
          </a:prstGeom>
        </p:spPr>
      </p:pic>
      <p:pic>
        <p:nvPicPr>
          <p:cNvPr id="8" name="Рисунок 7"/>
          <p:cNvPicPr>
            <a:picLocks noChangeAspect="1"/>
          </p:cNvPicPr>
          <p:nvPr/>
        </p:nvPicPr>
        <p:blipFill>
          <a:blip r:embed="rId5"/>
          <a:stretch>
            <a:fillRect/>
          </a:stretch>
        </p:blipFill>
        <p:spPr>
          <a:xfrm>
            <a:off x="779101" y="4988970"/>
            <a:ext cx="7322194" cy="753530"/>
          </a:xfrm>
          <a:prstGeom prst="rect">
            <a:avLst/>
          </a:prstGeom>
        </p:spPr>
      </p:pic>
      <p:sp>
        <p:nvSpPr>
          <p:cNvPr id="12" name="Прямоугольник 11"/>
          <p:cNvSpPr/>
          <p:nvPr/>
        </p:nvSpPr>
        <p:spPr>
          <a:xfrm>
            <a:off x="8458253" y="1624759"/>
            <a:ext cx="3162963" cy="440120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buClr>
                <a:srgbClr val="FF0000"/>
              </a:buClr>
              <a:buSzPct val="131000"/>
              <a:buFont typeface="Wingdings" panose="05000000000000000000" pitchFamily="2" charset="2"/>
              <a:buChar char="Ø"/>
            </a:pPr>
            <a:r>
              <a:rPr lang="en-US" sz="2000" dirty="0">
                <a:latin typeface="Arial" panose="020B0604020202020204" pitchFamily="34" charset="0"/>
                <a:cs typeface="Arial" panose="020B0604020202020204" pitchFamily="34" charset="0"/>
              </a:rPr>
              <a:t>Increase of total computational nodes by  </a:t>
            </a:r>
            <a:r>
              <a:rPr lang="en-US" sz="2000" b="1" dirty="0">
                <a:solidFill>
                  <a:srgbClr val="C00000"/>
                </a:solidFill>
                <a:latin typeface="Arial" panose="020B0604020202020204" pitchFamily="34" charset="0"/>
                <a:cs typeface="Arial" panose="020B0604020202020204" pitchFamily="34" charset="0"/>
              </a:rPr>
              <a:t>~4 </a:t>
            </a:r>
            <a:r>
              <a:rPr lang="en-US" sz="2000" dirty="0">
                <a:latin typeface="Arial" panose="020B0604020202020204" pitchFamily="34" charset="0"/>
                <a:cs typeface="Arial" panose="020B0604020202020204" pitchFamily="34" charset="0"/>
              </a:rPr>
              <a:t>times</a:t>
            </a:r>
            <a:endParaRPr lang="en-US" sz="2000" b="1" dirty="0">
              <a:latin typeface="Arial" panose="020B0604020202020204" pitchFamily="34" charset="0"/>
              <a:cs typeface="Arial" panose="020B0604020202020204" pitchFamily="34" charset="0"/>
            </a:endParaRPr>
          </a:p>
          <a:p>
            <a:pPr marL="342900" indent="-342900">
              <a:buClr>
                <a:srgbClr val="FF0000"/>
              </a:buClr>
              <a:buSzPct val="131000"/>
              <a:buFont typeface="Wingdings" panose="05000000000000000000" pitchFamily="2" charset="2"/>
              <a:buChar char="Ø"/>
            </a:pPr>
            <a:r>
              <a:rPr lang="en-US" sz="2000" dirty="0">
                <a:latin typeface="Arial" panose="020B0604020202020204" pitchFamily="34" charset="0"/>
                <a:cs typeface="Arial" panose="020B0604020202020204" pitchFamily="34" charset="0"/>
              </a:rPr>
              <a:t>Increase of disk file system by </a:t>
            </a:r>
            <a:r>
              <a:rPr lang="en-US" sz="2000" b="1" dirty="0">
                <a:solidFill>
                  <a:srgbClr val="C00000"/>
                </a:solidFill>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times</a:t>
            </a:r>
          </a:p>
          <a:p>
            <a:pPr marL="342900" indent="-342900">
              <a:buClr>
                <a:srgbClr val="FF0000"/>
              </a:buClr>
              <a:buSzPct val="131000"/>
              <a:buFont typeface="Wingdings" panose="05000000000000000000" pitchFamily="2" charset="2"/>
              <a:buChar char="Ø"/>
            </a:pPr>
            <a:r>
              <a:rPr lang="en-US" sz="2000" dirty="0">
                <a:latin typeface="Arial" panose="020B0604020202020204" pitchFamily="34" charset="0"/>
                <a:cs typeface="Arial" panose="020B0604020202020204" pitchFamily="34" charset="0"/>
              </a:rPr>
              <a:t>Tape robot capacity increase by </a:t>
            </a:r>
            <a:r>
              <a:rPr lang="en-US" sz="2000" b="1" dirty="0">
                <a:solidFill>
                  <a:srgbClr val="C00000"/>
                </a:solidFill>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times </a:t>
            </a:r>
          </a:p>
          <a:p>
            <a:pPr marL="342900" indent="-342900">
              <a:buClr>
                <a:srgbClr val="FF0000"/>
              </a:buClr>
              <a:buSzPct val="131000"/>
              <a:buFont typeface="Wingdings" panose="05000000000000000000" pitchFamily="2" charset="2"/>
              <a:buChar char="Ø"/>
            </a:pPr>
            <a:r>
              <a:rPr lang="en-US" sz="2000" dirty="0">
                <a:latin typeface="Arial" panose="020B0604020202020204" pitchFamily="34" charset="0"/>
                <a:cs typeface="Arial" panose="020B0604020202020204" pitchFamily="34" charset="0"/>
              </a:rPr>
              <a:t>Supercomputer GOVORUN with total pear performance 1Pflops (single precision) or 0.5 </a:t>
            </a:r>
            <a:r>
              <a:rPr lang="en-US" sz="2000" dirty="0" err="1">
                <a:latin typeface="Arial" panose="020B0604020202020204" pitchFamily="34" charset="0"/>
                <a:cs typeface="Arial" panose="020B0604020202020204" pitchFamily="34" charset="0"/>
              </a:rPr>
              <a:t>Pflops</a:t>
            </a:r>
            <a:r>
              <a:rPr lang="en-US" sz="2000" dirty="0">
                <a:latin typeface="Arial" panose="020B0604020202020204" pitchFamily="34" charset="0"/>
                <a:cs typeface="Arial" panose="020B0604020202020204" pitchFamily="34" charset="0"/>
              </a:rPr>
              <a:t> (double precision) was put in operation</a:t>
            </a:r>
          </a:p>
        </p:txBody>
      </p:sp>
    </p:spTree>
    <p:extLst>
      <p:ext uri="{BB962C8B-B14F-4D97-AF65-F5344CB8AC3E}">
        <p14:creationId xmlns:p14="http://schemas.microsoft.com/office/powerpoint/2010/main" val="181363589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16"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EE5EEDC0-3CFF-44A7-B712-C5C80C821AB8}"/>
              </a:ext>
            </a:extLst>
          </p:cNvPr>
          <p:cNvSpPr>
            <a:spLocks noGrp="1"/>
          </p:cNvSpPr>
          <p:nvPr>
            <p:ph type="title"/>
          </p:nvPr>
        </p:nvSpPr>
        <p:spPr>
          <a:xfrm>
            <a:off x="8184232" y="211469"/>
            <a:ext cx="3092117" cy="1196670"/>
          </a:xfrm>
        </p:spPr>
        <p:txBody>
          <a:bodyPr>
            <a:normAutofit/>
          </a:bodyPr>
          <a:lstStyle/>
          <a:p>
            <a:pPr algn="ctr"/>
            <a:r>
              <a:rPr lang="en-US" dirty="0"/>
              <a:t>Main achievements last years:</a:t>
            </a:r>
            <a:br>
              <a:rPr lang="en-US" dirty="0"/>
            </a:br>
            <a:r>
              <a:rPr lang="en-US" dirty="0"/>
              <a:t>“GOVORUN” HPC</a:t>
            </a:r>
            <a:endParaRPr lang="ru-RU" dirty="0"/>
          </a:p>
        </p:txBody>
      </p:sp>
      <p:sp>
        <p:nvSpPr>
          <p:cNvPr id="12" name="Номер слайда 11"/>
          <p:cNvSpPr>
            <a:spLocks noGrp="1"/>
          </p:cNvSpPr>
          <p:nvPr>
            <p:ph type="sldNum" sz="quarter" idx="12"/>
          </p:nvPr>
        </p:nvSpPr>
        <p:spPr/>
        <p:txBody>
          <a:bodyPr/>
          <a:lstStyle/>
          <a:p>
            <a:fld id="{C75420B3-53D9-432E-BB6C-510EB706E06B}" type="slidenum">
              <a:rPr lang="ru-RU" smtClean="0">
                <a:solidFill>
                  <a:prstClr val="black">
                    <a:tint val="75000"/>
                  </a:prstClr>
                </a:solidFill>
              </a:rPr>
              <a:pPr/>
              <a:t>7</a:t>
            </a:fld>
            <a:endParaRPr lang="ru-RU">
              <a:solidFill>
                <a:prstClr val="black">
                  <a:tint val="75000"/>
                </a:prstClr>
              </a:solidFill>
            </a:endParaRPr>
          </a:p>
        </p:txBody>
      </p:sp>
      <p:pic>
        <p:nvPicPr>
          <p:cNvPr id="17" name="Рисунок 16">
            <a:extLst>
              <a:ext uri="{FF2B5EF4-FFF2-40B4-BE49-F238E27FC236}">
                <a16:creationId xmlns:a16="http://schemas.microsoft.com/office/drawing/2014/main" id="{01E7F208-9C2A-430E-9FD9-D4948D997BE3}"/>
              </a:ext>
            </a:extLst>
          </p:cNvPr>
          <p:cNvPicPr>
            <a:picLocks noChangeAspect="1"/>
          </p:cNvPicPr>
          <p:nvPr/>
        </p:nvPicPr>
        <p:blipFill>
          <a:blip r:embed="rId2"/>
          <a:stretch>
            <a:fillRect/>
          </a:stretch>
        </p:blipFill>
        <p:spPr>
          <a:xfrm>
            <a:off x="7849913" y="1843827"/>
            <a:ext cx="4041038" cy="4104455"/>
          </a:xfrm>
          <a:prstGeom prst="rect">
            <a:avLst/>
          </a:prstGeom>
        </p:spPr>
      </p:pic>
      <p:sp>
        <p:nvSpPr>
          <p:cNvPr id="18" name="Прямоугольник 17">
            <a:extLst>
              <a:ext uri="{FF2B5EF4-FFF2-40B4-BE49-F238E27FC236}">
                <a16:creationId xmlns:a16="http://schemas.microsoft.com/office/drawing/2014/main" id="{5778DDE8-3E9C-46D7-812C-3A6F6AF84350}"/>
              </a:ext>
            </a:extLst>
          </p:cNvPr>
          <p:cNvSpPr/>
          <p:nvPr/>
        </p:nvSpPr>
        <p:spPr>
          <a:xfrm>
            <a:off x="953663" y="1196752"/>
            <a:ext cx="6150449" cy="3108543"/>
          </a:xfrm>
          <a:prstGeom prst="rect">
            <a:avLst/>
          </a:prstGeom>
        </p:spPr>
        <p:txBody>
          <a:bodyPr wrap="square">
            <a:spAutoFit/>
          </a:bodyPr>
          <a:lstStyle/>
          <a:p>
            <a:pPr marL="285750" indent="-285750">
              <a:buClr>
                <a:srgbClr val="FF0000"/>
              </a:buClr>
              <a:buSzPct val="138000"/>
              <a:buFont typeface="Wingdings" panose="05000000000000000000" pitchFamily="2" charset="2"/>
              <a:buChar char="Ø"/>
            </a:pPr>
            <a:r>
              <a:rPr lang="en-US" dirty="0"/>
              <a:t>“GOVORUN” supercomputer (a natural development of the heterogeneous cluster </a:t>
            </a:r>
            <a:r>
              <a:rPr lang="en-US" dirty="0" err="1"/>
              <a:t>HybriLIT</a:t>
            </a:r>
            <a:r>
              <a:rPr lang="en-US" dirty="0"/>
              <a:t>) was put into operation </a:t>
            </a:r>
          </a:p>
          <a:p>
            <a:pPr marL="285750" indent="-285750">
              <a:buClr>
                <a:srgbClr val="FF0000"/>
              </a:buClr>
              <a:buSzPct val="138000"/>
              <a:buFont typeface="Wingdings" panose="05000000000000000000" pitchFamily="2" charset="2"/>
              <a:buChar char="Ø"/>
            </a:pPr>
            <a:r>
              <a:rPr lang="en-US" dirty="0" smtClean="0"/>
              <a:t>it </a:t>
            </a:r>
            <a:r>
              <a:rPr lang="en-US" dirty="0"/>
              <a:t>was the result of requests from scientific groups of JINR Laboratories, primarily BLTP, with the aim of cardinally accelerating complex theoretical and experimental studies in nuclear physics and condensed matter physics underway at the Institute as well as for the development of computing for the NICA megaproject</a:t>
            </a:r>
          </a:p>
          <a:p>
            <a:pPr marL="285750" indent="-285750">
              <a:buClr>
                <a:srgbClr val="FF0000"/>
              </a:buClr>
              <a:buSzPct val="138000"/>
              <a:buFont typeface="Wingdings" panose="05000000000000000000" pitchFamily="2" charset="2"/>
              <a:buChar char="Ø"/>
            </a:pPr>
            <a:r>
              <a:rPr lang="en-US" dirty="0"/>
              <a:t>supported by JINR Directors Grant</a:t>
            </a:r>
          </a:p>
          <a:p>
            <a:pPr marL="285750" indent="-285750">
              <a:buClr>
                <a:srgbClr val="FF0000"/>
              </a:buClr>
              <a:buSzPct val="138000"/>
              <a:buFont typeface="Wingdings" panose="05000000000000000000" pitchFamily="2" charset="2"/>
              <a:buChar char="Ø"/>
            </a:pPr>
            <a:r>
              <a:rPr lang="en-US" dirty="0" smtClean="0"/>
              <a:t>inaugurated </a:t>
            </a:r>
            <a:r>
              <a:rPr lang="en-US" dirty="0"/>
              <a:t>was on 27 March 2018</a:t>
            </a:r>
          </a:p>
          <a:p>
            <a:endParaRPr lang="en-US" sz="1600" dirty="0"/>
          </a:p>
        </p:txBody>
      </p:sp>
      <p:sp>
        <p:nvSpPr>
          <p:cNvPr id="21" name="Заголовок 1">
            <a:extLst>
              <a:ext uri="{FF2B5EF4-FFF2-40B4-BE49-F238E27FC236}">
                <a16:creationId xmlns:a16="http://schemas.microsoft.com/office/drawing/2014/main" id="{A97D227D-4707-4EE5-AF25-71B4B7E375BD}"/>
              </a:ext>
            </a:extLst>
          </p:cNvPr>
          <p:cNvSpPr txBox="1">
            <a:spLocks/>
          </p:cNvSpPr>
          <p:nvPr/>
        </p:nvSpPr>
        <p:spPr>
          <a:xfrm>
            <a:off x="2783632" y="220576"/>
            <a:ext cx="9596292" cy="540488"/>
          </a:xfrm>
          <a:prstGeom prst="rect">
            <a:avLst/>
          </a:prstGeom>
        </p:spPr>
        <p:txBody>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3600" spc="199" dirty="0">
                <a:solidFill>
                  <a:srgbClr val="2A1A00"/>
                </a:solidFill>
                <a:latin typeface="Impact"/>
                <a:ea typeface="+mn-ea"/>
                <a:cs typeface="+mn-cs"/>
              </a:rPr>
              <a:t>MICC NEW Component</a:t>
            </a:r>
            <a:endParaRPr lang="ru-RU" sz="3600" spc="199" dirty="0">
              <a:solidFill>
                <a:srgbClr val="2A1A00"/>
              </a:solidFill>
              <a:latin typeface="Impact"/>
              <a:ea typeface="+mn-ea"/>
              <a:cs typeface="+mn-cs"/>
            </a:endParaRPr>
          </a:p>
        </p:txBody>
      </p:sp>
      <p:pic>
        <p:nvPicPr>
          <p:cNvPr id="20" name="Рисунок 19">
            <a:extLst>
              <a:ext uri="{FF2B5EF4-FFF2-40B4-BE49-F238E27FC236}">
                <a16:creationId xmlns:a16="http://schemas.microsoft.com/office/drawing/2014/main" id="{A6DAF3A8-81E8-4614-8E04-87B8FE1DF27F}"/>
              </a:ext>
            </a:extLst>
          </p:cNvPr>
          <p:cNvPicPr>
            <a:picLocks noChangeAspect="1"/>
          </p:cNvPicPr>
          <p:nvPr/>
        </p:nvPicPr>
        <p:blipFill>
          <a:blip r:embed="rId3"/>
          <a:stretch>
            <a:fillRect/>
          </a:stretch>
        </p:blipFill>
        <p:spPr>
          <a:xfrm>
            <a:off x="7849913" y="6009960"/>
            <a:ext cx="2664296" cy="695033"/>
          </a:xfrm>
          <a:prstGeom prst="rect">
            <a:avLst/>
          </a:prstGeom>
        </p:spPr>
      </p:pic>
      <p:pic>
        <p:nvPicPr>
          <p:cNvPr id="22" name="Рисунок 21">
            <a:extLst>
              <a:ext uri="{FF2B5EF4-FFF2-40B4-BE49-F238E27FC236}">
                <a16:creationId xmlns:a16="http://schemas.microsoft.com/office/drawing/2014/main" id="{D8A5B05C-E22E-4953-8EC8-1B47C3AE9DD8}"/>
              </a:ext>
            </a:extLst>
          </p:cNvPr>
          <p:cNvPicPr>
            <a:picLocks noChangeAspect="1"/>
          </p:cNvPicPr>
          <p:nvPr/>
        </p:nvPicPr>
        <p:blipFill>
          <a:blip r:embed="rId4"/>
          <a:stretch>
            <a:fillRect/>
          </a:stretch>
        </p:blipFill>
        <p:spPr>
          <a:xfrm>
            <a:off x="10632504" y="6009960"/>
            <a:ext cx="1176630" cy="737680"/>
          </a:xfrm>
          <a:prstGeom prst="rect">
            <a:avLst/>
          </a:prstGeom>
        </p:spPr>
      </p:pic>
      <p:pic>
        <p:nvPicPr>
          <p:cNvPr id="23" name="Рисунок 22">
            <a:extLst>
              <a:ext uri="{FF2B5EF4-FFF2-40B4-BE49-F238E27FC236}">
                <a16:creationId xmlns:a16="http://schemas.microsoft.com/office/drawing/2014/main" id="{3714FFE9-6C16-418A-BA60-51AE91A60599}"/>
              </a:ext>
            </a:extLst>
          </p:cNvPr>
          <p:cNvPicPr>
            <a:picLocks noChangeAspect="1"/>
          </p:cNvPicPr>
          <p:nvPr/>
        </p:nvPicPr>
        <p:blipFill>
          <a:blip r:embed="rId5"/>
          <a:stretch>
            <a:fillRect/>
          </a:stretch>
        </p:blipFill>
        <p:spPr>
          <a:xfrm>
            <a:off x="1642391" y="3939019"/>
            <a:ext cx="6113810" cy="2918981"/>
          </a:xfrm>
          <a:prstGeom prst="rect">
            <a:avLst/>
          </a:prstGeom>
        </p:spPr>
      </p:pic>
      <p:sp>
        <p:nvSpPr>
          <p:cNvPr id="2" name="Текст 1"/>
          <p:cNvSpPr>
            <a:spLocks noGrp="1"/>
          </p:cNvSpPr>
          <p:nvPr>
            <p:ph type="body" sz="half" idx="2"/>
          </p:nvPr>
        </p:nvSpPr>
        <p:spPr/>
        <p:txBody>
          <a:bodyPr/>
          <a:lstStyle/>
          <a:p>
            <a:endParaRPr lang="ru-RU"/>
          </a:p>
        </p:txBody>
      </p:sp>
    </p:spTree>
    <p:extLst>
      <p:ext uri="{BB962C8B-B14F-4D97-AF65-F5344CB8AC3E}">
        <p14:creationId xmlns:p14="http://schemas.microsoft.com/office/powerpoint/2010/main" val="421721519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25">
            <a:extLst>
              <a:ext uri="{FF2B5EF4-FFF2-40B4-BE49-F238E27FC236}">
                <a16:creationId xmlns:a16="http://schemas.microsoft.com/office/drawing/2014/main" id="{126731BC-81E7-4BC8-909C-4ACDF5C39C11}"/>
              </a:ext>
            </a:extLst>
          </p:cNvPr>
          <p:cNvPicPr>
            <a:picLocks noChangeAspect="1"/>
          </p:cNvPicPr>
          <p:nvPr/>
        </p:nvPicPr>
        <p:blipFill>
          <a:blip r:embed="rId2"/>
          <a:stretch>
            <a:fillRect/>
          </a:stretch>
        </p:blipFill>
        <p:spPr>
          <a:xfrm>
            <a:off x="511984" y="324318"/>
            <a:ext cx="11553266" cy="6669360"/>
          </a:xfrm>
          <a:prstGeom prst="rect">
            <a:avLst/>
          </a:prstGeom>
        </p:spPr>
      </p:pic>
      <p:sp>
        <p:nvSpPr>
          <p:cNvPr id="2" name="Заголовок 1">
            <a:extLst>
              <a:ext uri="{FF2B5EF4-FFF2-40B4-BE49-F238E27FC236}">
                <a16:creationId xmlns:a16="http://schemas.microsoft.com/office/drawing/2014/main" id="{EBC38FF8-ADDB-43CD-B614-12E9C8691E0B}"/>
              </a:ext>
            </a:extLst>
          </p:cNvPr>
          <p:cNvSpPr>
            <a:spLocks noGrp="1"/>
          </p:cNvSpPr>
          <p:nvPr>
            <p:ph type="title"/>
          </p:nvPr>
        </p:nvSpPr>
        <p:spPr>
          <a:xfrm>
            <a:off x="2279576" y="341320"/>
            <a:ext cx="10178322" cy="598343"/>
          </a:xfrm>
        </p:spPr>
        <p:txBody>
          <a:bodyPr>
            <a:normAutofit fontScale="90000"/>
          </a:bodyPr>
          <a:lstStyle/>
          <a:p>
            <a:pPr>
              <a:lnSpc>
                <a:spcPct val="90000"/>
              </a:lnSpc>
            </a:pPr>
            <a:r>
              <a:rPr lang="en-US" sz="3600" cap="all" spc="199" dirty="0">
                <a:solidFill>
                  <a:srgbClr val="2A1A00"/>
                </a:solidFill>
                <a:latin typeface="Impact"/>
                <a:ea typeface="+mn-ea"/>
                <a:cs typeface="+mn-cs"/>
              </a:rPr>
              <a:t>MICC engineering infrastructure</a:t>
            </a:r>
            <a:br>
              <a:rPr lang="en-US" sz="3600" cap="all" spc="199" dirty="0">
                <a:solidFill>
                  <a:srgbClr val="2A1A00"/>
                </a:solidFill>
                <a:latin typeface="Impact"/>
                <a:ea typeface="+mn-ea"/>
                <a:cs typeface="+mn-cs"/>
              </a:rPr>
            </a:br>
            <a:endParaRPr lang="ru-RU" sz="3600" cap="all" spc="199" dirty="0">
              <a:solidFill>
                <a:srgbClr val="2A1A00"/>
              </a:solidFill>
              <a:latin typeface="Impact"/>
              <a:ea typeface="+mn-ea"/>
              <a:cs typeface="+mn-cs"/>
            </a:endParaRPr>
          </a:p>
        </p:txBody>
      </p:sp>
      <p:sp>
        <p:nvSpPr>
          <p:cNvPr id="3" name="Нижний колонтитул 2">
            <a:extLst>
              <a:ext uri="{FF2B5EF4-FFF2-40B4-BE49-F238E27FC236}">
                <a16:creationId xmlns:a16="http://schemas.microsoft.com/office/drawing/2014/main" id="{7FAA3036-FDF2-4A8C-A026-CFD3A56BD73F}"/>
              </a:ext>
            </a:extLst>
          </p:cNvPr>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4" name="Номер слайда 3">
            <a:extLst>
              <a:ext uri="{FF2B5EF4-FFF2-40B4-BE49-F238E27FC236}">
                <a16:creationId xmlns:a16="http://schemas.microsoft.com/office/drawing/2014/main" id="{9349A087-408E-45F5-8C7B-3FDE1542A8AF}"/>
              </a:ext>
            </a:extLst>
          </p:cNvPr>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8</a:t>
            </a:fld>
            <a:endParaRPr lang="ru-RU">
              <a:solidFill>
                <a:prstClr val="white">
                  <a:tint val="75000"/>
                </a:prstClr>
              </a:solidFill>
            </a:endParaRPr>
          </a:p>
        </p:txBody>
      </p:sp>
      <p:grpSp>
        <p:nvGrpSpPr>
          <p:cNvPr id="25" name="Группа 24">
            <a:extLst>
              <a:ext uri="{FF2B5EF4-FFF2-40B4-BE49-F238E27FC236}">
                <a16:creationId xmlns:a16="http://schemas.microsoft.com/office/drawing/2014/main" id="{7D641FA8-6530-495B-800C-4349594D6762}"/>
              </a:ext>
            </a:extLst>
          </p:cNvPr>
          <p:cNvGrpSpPr/>
          <p:nvPr/>
        </p:nvGrpSpPr>
        <p:grpSpPr>
          <a:xfrm>
            <a:off x="8913159" y="899681"/>
            <a:ext cx="2722134" cy="3312368"/>
            <a:chOff x="8846474" y="1412776"/>
            <a:chExt cx="2509609" cy="2736304"/>
          </a:xfrm>
        </p:grpSpPr>
        <p:sp>
          <p:nvSpPr>
            <p:cNvPr id="7" name="Скругленный прямоугольник 3">
              <a:extLst>
                <a:ext uri="{FF2B5EF4-FFF2-40B4-BE49-F238E27FC236}">
                  <a16:creationId xmlns:a16="http://schemas.microsoft.com/office/drawing/2014/main" id="{B55A1FF7-D95F-43AD-A84F-C79E3AED6227}"/>
                </a:ext>
              </a:extLst>
            </p:cNvPr>
            <p:cNvSpPr/>
            <p:nvPr/>
          </p:nvSpPr>
          <p:spPr>
            <a:xfrm>
              <a:off x="8846474" y="1412776"/>
              <a:ext cx="2462816" cy="2736304"/>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dirty="0">
                <a:solidFill>
                  <a:prstClr val="white"/>
                </a:solidFill>
                <a:latin typeface="Calibri" panose="020F0502020204030204"/>
              </a:endParaRPr>
            </a:p>
          </p:txBody>
        </p:sp>
        <p:sp>
          <p:nvSpPr>
            <p:cNvPr id="8" name="TextBox 7">
              <a:extLst>
                <a:ext uri="{FF2B5EF4-FFF2-40B4-BE49-F238E27FC236}">
                  <a16:creationId xmlns:a16="http://schemas.microsoft.com/office/drawing/2014/main" id="{42E0084C-7B1D-47AF-A9B9-6FD3EC3B96A3}"/>
                </a:ext>
              </a:extLst>
            </p:cNvPr>
            <p:cNvSpPr txBox="1"/>
            <p:nvPr/>
          </p:nvSpPr>
          <p:spPr>
            <a:xfrm>
              <a:off x="9180945" y="1711335"/>
              <a:ext cx="2136173" cy="265335"/>
            </a:xfrm>
            <a:prstGeom prst="rect">
              <a:avLst/>
            </a:prstGeom>
            <a:noFill/>
          </p:spPr>
          <p:txBody>
            <a:bodyPr wrap="square" rtlCol="0">
              <a:spAutoFit/>
            </a:bodyPr>
            <a:lstStyle/>
            <a:p>
              <a:pPr defTabSz="685800"/>
              <a:r>
                <a:rPr lang="en-US" sz="1200" dirty="0">
                  <a:ln w="0"/>
                  <a:solidFill>
                    <a:prstClr val="black"/>
                  </a:solidFill>
                  <a:effectLst>
                    <a:outerShdw blurRad="38100" dist="19050" dir="2700000" algn="tl" rotWithShape="0">
                      <a:prstClr val="black">
                        <a:alpha val="40000"/>
                      </a:prstClr>
                    </a:outerShdw>
                  </a:effectLst>
                  <a:latin typeface="Calibri" panose="020F0502020204030204"/>
                </a:rPr>
                <a:t>Power supply expansion</a:t>
              </a:r>
              <a:endParaRPr lang="ru-RU" sz="1200" dirty="0">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9" name="Прямоугольник 8">
              <a:extLst>
                <a:ext uri="{FF2B5EF4-FFF2-40B4-BE49-F238E27FC236}">
                  <a16:creationId xmlns:a16="http://schemas.microsoft.com/office/drawing/2014/main" id="{9FEAC37C-AC2F-4E05-9934-896BDB89F5C0}"/>
                </a:ext>
              </a:extLst>
            </p:cNvPr>
            <p:cNvSpPr/>
            <p:nvPr/>
          </p:nvSpPr>
          <p:spPr>
            <a:xfrm>
              <a:off x="9139013" y="2045848"/>
              <a:ext cx="840486" cy="287446"/>
            </a:xfrm>
            <a:prstGeom prst="rect">
              <a:avLst/>
            </a:prstGeom>
          </p:spPr>
          <p:txBody>
            <a:bodyPr wrap="none">
              <a:spAutoFit/>
            </a:bodyPr>
            <a:lstStyle/>
            <a:p>
              <a:pPr defTabSz="685800"/>
              <a:r>
                <a:rPr lang="ru-RU" sz="1350" dirty="0">
                  <a:solidFill>
                    <a:prstClr val="black"/>
                  </a:solidFill>
                  <a:latin typeface="Times New Roman" panose="02020603050405020304" pitchFamily="18" charset="0"/>
                  <a:ea typeface="Calibri" panose="020F0502020204030204" pitchFamily="34" charset="0"/>
                </a:rPr>
                <a:t>0.5 </a:t>
              </a:r>
              <a:r>
                <a:rPr lang="en-US" sz="1350" dirty="0" err="1">
                  <a:solidFill>
                    <a:prstClr val="black"/>
                  </a:solidFill>
                  <a:latin typeface="Times New Roman" panose="02020603050405020304" pitchFamily="18" charset="0"/>
                  <a:ea typeface="Calibri" panose="020F0502020204030204" pitchFamily="34" charset="0"/>
                </a:rPr>
                <a:t>mVA</a:t>
              </a:r>
              <a:r>
                <a:rPr lang="ru-RU" sz="1350" dirty="0">
                  <a:solidFill>
                    <a:prstClr val="black"/>
                  </a:solidFill>
                  <a:latin typeface="Times New Roman" panose="02020603050405020304" pitchFamily="18" charset="0"/>
                  <a:ea typeface="Calibri" panose="020F0502020204030204" pitchFamily="34" charset="0"/>
                </a:rPr>
                <a:t> </a:t>
              </a:r>
              <a:endParaRPr lang="ru-RU" sz="1350" dirty="0">
                <a:solidFill>
                  <a:prstClr val="black"/>
                </a:solidFill>
                <a:latin typeface="Calibri" panose="020F0502020204030204"/>
              </a:endParaRPr>
            </a:p>
          </p:txBody>
        </p:sp>
        <p:sp>
          <p:nvSpPr>
            <p:cNvPr id="10" name="Прямоугольник 9">
              <a:extLst>
                <a:ext uri="{FF2B5EF4-FFF2-40B4-BE49-F238E27FC236}">
                  <a16:creationId xmlns:a16="http://schemas.microsoft.com/office/drawing/2014/main" id="{3F8F8D65-132C-4EE8-884F-7FB3D3380D14}"/>
                </a:ext>
              </a:extLst>
            </p:cNvPr>
            <p:cNvSpPr/>
            <p:nvPr/>
          </p:nvSpPr>
          <p:spPr>
            <a:xfrm>
              <a:off x="10521396" y="2056646"/>
              <a:ext cx="806759" cy="287446"/>
            </a:xfrm>
            <a:prstGeom prst="rect">
              <a:avLst/>
            </a:prstGeom>
          </p:spPr>
          <p:txBody>
            <a:bodyPr wrap="none">
              <a:spAutoFit/>
            </a:bodyPr>
            <a:lstStyle/>
            <a:p>
              <a:pPr defTabSz="685800"/>
              <a:r>
                <a:rPr lang="ru-RU" sz="1350" dirty="0">
                  <a:solidFill>
                    <a:prstClr val="black"/>
                  </a:solidFill>
                  <a:latin typeface="Times New Roman" panose="02020603050405020304" pitchFamily="18" charset="0"/>
                  <a:ea typeface="Calibri" panose="020F0502020204030204" pitchFamily="34" charset="0"/>
                </a:rPr>
                <a:t>1</a:t>
              </a:r>
              <a:r>
                <a:rPr lang="en-US" sz="1350" dirty="0">
                  <a:solidFill>
                    <a:prstClr val="black"/>
                  </a:solidFill>
                  <a:latin typeface="Times New Roman" panose="02020603050405020304" pitchFamily="18" charset="0"/>
                  <a:ea typeface="Calibri" panose="020F0502020204030204" pitchFamily="34" charset="0"/>
                </a:rPr>
                <a:t>.</a:t>
              </a:r>
              <a:r>
                <a:rPr lang="ru-RU" sz="1350" dirty="0">
                  <a:solidFill>
                    <a:prstClr val="black"/>
                  </a:solidFill>
                  <a:latin typeface="Times New Roman" panose="02020603050405020304" pitchFamily="18" charset="0"/>
                  <a:ea typeface="Calibri" panose="020F0502020204030204" pitchFamily="34" charset="0"/>
                </a:rPr>
                <a:t>6 </a:t>
              </a:r>
              <a:r>
                <a:rPr lang="en-US" sz="1350" dirty="0" err="1">
                  <a:solidFill>
                    <a:prstClr val="black"/>
                  </a:solidFill>
                  <a:latin typeface="Times New Roman" panose="02020603050405020304" pitchFamily="18" charset="0"/>
                  <a:ea typeface="Calibri" panose="020F0502020204030204" pitchFamily="34" charset="0"/>
                </a:rPr>
                <a:t>mVA</a:t>
              </a:r>
              <a:endParaRPr lang="ru-RU" sz="1350" dirty="0">
                <a:solidFill>
                  <a:prstClr val="black"/>
                </a:solidFill>
                <a:latin typeface="Calibri" panose="020F0502020204030204"/>
              </a:endParaRPr>
            </a:p>
          </p:txBody>
        </p:sp>
        <p:sp>
          <p:nvSpPr>
            <p:cNvPr id="11" name="Стрелка вправо 14">
              <a:extLst>
                <a:ext uri="{FF2B5EF4-FFF2-40B4-BE49-F238E27FC236}">
                  <a16:creationId xmlns:a16="http://schemas.microsoft.com/office/drawing/2014/main" id="{DD08A125-D75C-47CC-8996-7AF8D9671D71}"/>
                </a:ext>
              </a:extLst>
            </p:cNvPr>
            <p:cNvSpPr/>
            <p:nvPr/>
          </p:nvSpPr>
          <p:spPr>
            <a:xfrm>
              <a:off x="9909956" y="2162776"/>
              <a:ext cx="620345" cy="125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a:solidFill>
                  <a:prstClr val="white"/>
                </a:solidFill>
                <a:latin typeface="Calibri" panose="020F0502020204030204"/>
              </a:endParaRPr>
            </a:p>
          </p:txBody>
        </p:sp>
        <p:sp>
          <p:nvSpPr>
            <p:cNvPr id="12" name="Прямоугольник 11">
              <a:extLst>
                <a:ext uri="{FF2B5EF4-FFF2-40B4-BE49-F238E27FC236}">
                  <a16:creationId xmlns:a16="http://schemas.microsoft.com/office/drawing/2014/main" id="{5E2FA58D-E831-4046-B140-33497F5E2085}"/>
                </a:ext>
              </a:extLst>
            </p:cNvPr>
            <p:cNvSpPr/>
            <p:nvPr/>
          </p:nvSpPr>
          <p:spPr>
            <a:xfrm>
              <a:off x="9121464" y="3240559"/>
              <a:ext cx="2226027" cy="442226"/>
            </a:xfrm>
            <a:prstGeom prst="rect">
              <a:avLst/>
            </a:prstGeom>
            <a:noFill/>
          </p:spPr>
          <p:txBody>
            <a:bodyPr wrap="square" rtlCol="0">
              <a:spAutoFit/>
            </a:bodyPr>
            <a:lstStyle/>
            <a:p>
              <a:pPr algn="just" defTabSz="685800"/>
              <a:r>
                <a:rPr lang="en-US" sz="1200" dirty="0">
                  <a:ln w="0"/>
                  <a:solidFill>
                    <a:prstClr val="black"/>
                  </a:solidFill>
                  <a:effectLst>
                    <a:outerShdw blurRad="38100" dist="19050" dir="2700000" algn="tl" rotWithShape="0">
                      <a:prstClr val="black">
                        <a:alpha val="40000"/>
                      </a:prstClr>
                    </a:outerShdw>
                  </a:effectLst>
                  <a:latin typeface="Calibri" panose="020F0502020204030204"/>
                </a:rPr>
                <a:t>Providing the guaranteed power supply</a:t>
              </a:r>
              <a:endParaRPr lang="ru-RU" sz="1200" dirty="0">
                <a:ln w="0"/>
                <a:solidFill>
                  <a:prstClr val="black"/>
                </a:solidFill>
                <a:effectLst>
                  <a:outerShdw blurRad="38100" dist="19050" dir="2700000" algn="tl" rotWithShape="0">
                    <a:prstClr val="black">
                      <a:alpha val="40000"/>
                    </a:prstClr>
                  </a:outerShdw>
                </a:effectLst>
                <a:latin typeface="Calibri" panose="020F0502020204030204"/>
              </a:endParaRPr>
            </a:p>
          </p:txBody>
        </p:sp>
        <p:pic>
          <p:nvPicPr>
            <p:cNvPr id="14" name="Рисунок 13">
              <a:extLst>
                <a:ext uri="{FF2B5EF4-FFF2-40B4-BE49-F238E27FC236}">
                  <a16:creationId xmlns:a16="http://schemas.microsoft.com/office/drawing/2014/main" id="{E83C5BCC-A163-4CC8-864B-6DF3B991A6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4312" y="1751426"/>
              <a:ext cx="330638" cy="283952"/>
            </a:xfrm>
            <a:prstGeom prst="rect">
              <a:avLst/>
            </a:prstGeom>
          </p:spPr>
        </p:pic>
        <p:pic>
          <p:nvPicPr>
            <p:cNvPr id="16" name="Рисунок 15">
              <a:extLst>
                <a:ext uri="{FF2B5EF4-FFF2-40B4-BE49-F238E27FC236}">
                  <a16:creationId xmlns:a16="http://schemas.microsoft.com/office/drawing/2014/main" id="{C256929D-D552-4D5B-AC11-1B4037AC6A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7294" y="3240559"/>
              <a:ext cx="330638" cy="283952"/>
            </a:xfrm>
            <a:prstGeom prst="rect">
              <a:avLst/>
            </a:prstGeom>
          </p:spPr>
        </p:pic>
        <p:sp>
          <p:nvSpPr>
            <p:cNvPr id="17" name="Прямоугольник 16">
              <a:extLst>
                <a:ext uri="{FF2B5EF4-FFF2-40B4-BE49-F238E27FC236}">
                  <a16:creationId xmlns:a16="http://schemas.microsoft.com/office/drawing/2014/main" id="{0BCE14E2-EEC9-4183-A7E1-86FAE7F70849}"/>
                </a:ext>
              </a:extLst>
            </p:cNvPr>
            <p:cNvSpPr/>
            <p:nvPr/>
          </p:nvSpPr>
          <p:spPr>
            <a:xfrm>
              <a:off x="9151059" y="2478618"/>
              <a:ext cx="2060529" cy="459160"/>
            </a:xfrm>
            <a:prstGeom prst="rect">
              <a:avLst/>
            </a:prstGeom>
            <a:noFill/>
          </p:spPr>
          <p:txBody>
            <a:bodyPr wrap="square" rtlCol="0">
              <a:spAutoFit/>
            </a:bodyPr>
            <a:lstStyle/>
            <a:p>
              <a:pPr algn="just" defTabSz="685800"/>
              <a:r>
                <a:rPr lang="en-US" sz="1200" dirty="0">
                  <a:ln w="0"/>
                  <a:solidFill>
                    <a:prstClr val="black"/>
                  </a:solidFill>
                  <a:effectLst>
                    <a:outerShdw blurRad="38100" dist="19050" dir="2700000" algn="tl" rotWithShape="0">
                      <a:prstClr val="black">
                        <a:alpha val="40000"/>
                      </a:prstClr>
                    </a:outerShdw>
                  </a:effectLst>
                  <a:latin typeface="Calibri" panose="020F0502020204030204"/>
                </a:rPr>
                <a:t>New 100% water cooling of the GOVORUN </a:t>
              </a:r>
              <a:endParaRPr lang="ru-RU" sz="1200" dirty="0">
                <a:ln w="0"/>
                <a:solidFill>
                  <a:prstClr val="black"/>
                </a:solidFill>
                <a:effectLst>
                  <a:outerShdw blurRad="38100" dist="19050" dir="2700000" algn="tl" rotWithShape="0">
                    <a:prstClr val="black">
                      <a:alpha val="40000"/>
                    </a:prstClr>
                  </a:outerShdw>
                </a:effectLst>
                <a:latin typeface="Calibri" panose="020F0502020204030204"/>
              </a:endParaRPr>
            </a:p>
          </p:txBody>
        </p:sp>
        <p:pic>
          <p:nvPicPr>
            <p:cNvPr id="18" name="Рисунок 17">
              <a:extLst>
                <a:ext uri="{FF2B5EF4-FFF2-40B4-BE49-F238E27FC236}">
                  <a16:creationId xmlns:a16="http://schemas.microsoft.com/office/drawing/2014/main" id="{B4A44DCF-6D80-41BE-AD12-FB39FF4106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4312" y="2545567"/>
              <a:ext cx="330638" cy="283952"/>
            </a:xfrm>
            <a:prstGeom prst="rect">
              <a:avLst/>
            </a:prstGeom>
          </p:spPr>
        </p:pic>
        <p:sp>
          <p:nvSpPr>
            <p:cNvPr id="19" name="Прямоугольник 18">
              <a:extLst>
                <a:ext uri="{FF2B5EF4-FFF2-40B4-BE49-F238E27FC236}">
                  <a16:creationId xmlns:a16="http://schemas.microsoft.com/office/drawing/2014/main" id="{32DC1BB5-8C9C-49C3-8105-A09B19872C37}"/>
                </a:ext>
              </a:extLst>
            </p:cNvPr>
            <p:cNvSpPr/>
            <p:nvPr/>
          </p:nvSpPr>
          <p:spPr>
            <a:xfrm>
              <a:off x="9171749" y="2956906"/>
              <a:ext cx="835678" cy="287446"/>
            </a:xfrm>
            <a:prstGeom prst="rect">
              <a:avLst/>
            </a:prstGeom>
          </p:spPr>
          <p:txBody>
            <a:bodyPr wrap="none">
              <a:spAutoFit/>
            </a:bodyPr>
            <a:lstStyle/>
            <a:p>
              <a:pPr defTabSz="685800"/>
              <a:r>
                <a:rPr lang="ru-RU" sz="1350" dirty="0">
                  <a:solidFill>
                    <a:prstClr val="black"/>
                  </a:solidFill>
                  <a:latin typeface="Times New Roman" panose="02020603050405020304" pitchFamily="18" charset="0"/>
                  <a:ea typeface="Calibri" panose="020F0502020204030204" pitchFamily="34" charset="0"/>
                </a:rPr>
                <a:t>100 </a:t>
              </a:r>
              <a:r>
                <a:rPr lang="en-US" sz="1350" dirty="0">
                  <a:solidFill>
                    <a:prstClr val="black"/>
                  </a:solidFill>
                  <a:latin typeface="Times New Roman" panose="02020603050405020304" pitchFamily="18" charset="0"/>
                  <a:ea typeface="Calibri" panose="020F0502020204030204" pitchFamily="34" charset="0"/>
                </a:rPr>
                <a:t>kVA</a:t>
              </a:r>
              <a:r>
                <a:rPr lang="ru-RU" sz="1350" dirty="0">
                  <a:solidFill>
                    <a:prstClr val="black"/>
                  </a:solidFill>
                  <a:latin typeface="Times New Roman" panose="02020603050405020304" pitchFamily="18" charset="0"/>
                  <a:ea typeface="Calibri" panose="020F0502020204030204" pitchFamily="34" charset="0"/>
                </a:rPr>
                <a:t> </a:t>
              </a:r>
              <a:endParaRPr lang="ru-RU" sz="1350" dirty="0">
                <a:solidFill>
                  <a:prstClr val="black"/>
                </a:solidFill>
                <a:latin typeface="Calibri" panose="020F0502020204030204"/>
              </a:endParaRPr>
            </a:p>
          </p:txBody>
        </p:sp>
        <p:sp>
          <p:nvSpPr>
            <p:cNvPr id="20" name="Прямоугольник 19">
              <a:extLst>
                <a:ext uri="{FF2B5EF4-FFF2-40B4-BE49-F238E27FC236}">
                  <a16:creationId xmlns:a16="http://schemas.microsoft.com/office/drawing/2014/main" id="{A8517274-ABD2-4516-A00E-308FEDC399D6}"/>
                </a:ext>
              </a:extLst>
            </p:cNvPr>
            <p:cNvSpPr/>
            <p:nvPr/>
          </p:nvSpPr>
          <p:spPr>
            <a:xfrm>
              <a:off x="10554132" y="2967704"/>
              <a:ext cx="801951" cy="287446"/>
            </a:xfrm>
            <a:prstGeom prst="rect">
              <a:avLst/>
            </a:prstGeom>
          </p:spPr>
          <p:txBody>
            <a:bodyPr wrap="none">
              <a:spAutoFit/>
            </a:bodyPr>
            <a:lstStyle/>
            <a:p>
              <a:pPr defTabSz="685800"/>
              <a:r>
                <a:rPr lang="ru-RU" sz="1350" dirty="0">
                  <a:solidFill>
                    <a:prstClr val="black"/>
                  </a:solidFill>
                  <a:latin typeface="Times New Roman" panose="02020603050405020304" pitchFamily="18" charset="0"/>
                  <a:ea typeface="Calibri" panose="020F0502020204030204" pitchFamily="34" charset="0"/>
                </a:rPr>
                <a:t>300 </a:t>
              </a:r>
              <a:r>
                <a:rPr lang="en-US" sz="1350" dirty="0">
                  <a:solidFill>
                    <a:prstClr val="black"/>
                  </a:solidFill>
                  <a:latin typeface="Times New Roman" panose="02020603050405020304" pitchFamily="18" charset="0"/>
                  <a:ea typeface="Calibri" panose="020F0502020204030204" pitchFamily="34" charset="0"/>
                </a:rPr>
                <a:t>kVA</a:t>
              </a:r>
              <a:endParaRPr lang="ru-RU" sz="1350" dirty="0">
                <a:solidFill>
                  <a:prstClr val="black"/>
                </a:solidFill>
                <a:latin typeface="Calibri" panose="020F0502020204030204"/>
              </a:endParaRPr>
            </a:p>
          </p:txBody>
        </p:sp>
        <p:sp>
          <p:nvSpPr>
            <p:cNvPr id="21" name="Стрелка вправо 32">
              <a:extLst>
                <a:ext uri="{FF2B5EF4-FFF2-40B4-BE49-F238E27FC236}">
                  <a16:creationId xmlns:a16="http://schemas.microsoft.com/office/drawing/2014/main" id="{3EA19410-D89D-4190-9CD6-D4FC06A25F2F}"/>
                </a:ext>
              </a:extLst>
            </p:cNvPr>
            <p:cNvSpPr/>
            <p:nvPr/>
          </p:nvSpPr>
          <p:spPr>
            <a:xfrm>
              <a:off x="9870813" y="3027629"/>
              <a:ext cx="620345" cy="125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a:solidFill>
                  <a:prstClr val="white"/>
                </a:solidFill>
                <a:latin typeface="Calibri" panose="020F0502020204030204"/>
              </a:endParaRPr>
            </a:p>
          </p:txBody>
        </p:sp>
        <p:sp>
          <p:nvSpPr>
            <p:cNvPr id="22" name="Прямоугольник 21">
              <a:extLst>
                <a:ext uri="{FF2B5EF4-FFF2-40B4-BE49-F238E27FC236}">
                  <a16:creationId xmlns:a16="http://schemas.microsoft.com/office/drawing/2014/main" id="{468B9B9A-D94B-41B3-8783-839D2CE06A1B}"/>
                </a:ext>
              </a:extLst>
            </p:cNvPr>
            <p:cNvSpPr/>
            <p:nvPr/>
          </p:nvSpPr>
          <p:spPr>
            <a:xfrm>
              <a:off x="9220356" y="3658998"/>
              <a:ext cx="840486" cy="287446"/>
            </a:xfrm>
            <a:prstGeom prst="rect">
              <a:avLst/>
            </a:prstGeom>
          </p:spPr>
          <p:txBody>
            <a:bodyPr wrap="none">
              <a:spAutoFit/>
            </a:bodyPr>
            <a:lstStyle/>
            <a:p>
              <a:pPr defTabSz="685800"/>
              <a:r>
                <a:rPr lang="ru-RU" sz="1350" dirty="0">
                  <a:solidFill>
                    <a:prstClr val="black"/>
                  </a:solidFill>
                  <a:latin typeface="Times New Roman" panose="02020603050405020304" pitchFamily="18" charset="0"/>
                  <a:ea typeface="Calibri" panose="020F0502020204030204" pitchFamily="34" charset="0"/>
                </a:rPr>
                <a:t>0.4 </a:t>
              </a:r>
              <a:r>
                <a:rPr lang="en-US" sz="1350" dirty="0" err="1">
                  <a:solidFill>
                    <a:prstClr val="black"/>
                  </a:solidFill>
                  <a:latin typeface="Times New Roman" panose="02020603050405020304" pitchFamily="18" charset="0"/>
                  <a:ea typeface="Calibri" panose="020F0502020204030204" pitchFamily="34" charset="0"/>
                </a:rPr>
                <a:t>mVA</a:t>
              </a:r>
              <a:r>
                <a:rPr lang="ru-RU" sz="1350" dirty="0">
                  <a:solidFill>
                    <a:prstClr val="black"/>
                  </a:solidFill>
                  <a:latin typeface="Times New Roman" panose="02020603050405020304" pitchFamily="18" charset="0"/>
                  <a:ea typeface="Calibri" panose="020F0502020204030204" pitchFamily="34" charset="0"/>
                </a:rPr>
                <a:t> </a:t>
              </a:r>
              <a:endParaRPr lang="ru-RU" sz="1350" dirty="0">
                <a:solidFill>
                  <a:prstClr val="black"/>
                </a:solidFill>
                <a:latin typeface="Calibri" panose="020F0502020204030204"/>
              </a:endParaRPr>
            </a:p>
          </p:txBody>
        </p:sp>
        <p:sp>
          <p:nvSpPr>
            <p:cNvPr id="23" name="Прямоугольник 22">
              <a:extLst>
                <a:ext uri="{FF2B5EF4-FFF2-40B4-BE49-F238E27FC236}">
                  <a16:creationId xmlns:a16="http://schemas.microsoft.com/office/drawing/2014/main" id="{2042BB25-C95A-48C1-BA6B-2A536CAFC82B}"/>
                </a:ext>
              </a:extLst>
            </p:cNvPr>
            <p:cNvSpPr/>
            <p:nvPr/>
          </p:nvSpPr>
          <p:spPr>
            <a:xfrm>
              <a:off x="10518188" y="3669796"/>
              <a:ext cx="806759" cy="287446"/>
            </a:xfrm>
            <a:prstGeom prst="rect">
              <a:avLst/>
            </a:prstGeom>
          </p:spPr>
          <p:txBody>
            <a:bodyPr wrap="none">
              <a:spAutoFit/>
            </a:bodyPr>
            <a:lstStyle/>
            <a:p>
              <a:pPr defTabSz="685800"/>
              <a:r>
                <a:rPr lang="ru-RU" sz="1350" dirty="0">
                  <a:solidFill>
                    <a:prstClr val="black"/>
                  </a:solidFill>
                  <a:latin typeface="Times New Roman" panose="02020603050405020304" pitchFamily="18" charset="0"/>
                  <a:ea typeface="Calibri" panose="020F0502020204030204" pitchFamily="34" charset="0"/>
                </a:rPr>
                <a:t>1.2 </a:t>
              </a:r>
              <a:r>
                <a:rPr lang="en-US" sz="1350" dirty="0" err="1">
                  <a:solidFill>
                    <a:prstClr val="black"/>
                  </a:solidFill>
                  <a:latin typeface="Times New Roman" panose="02020603050405020304" pitchFamily="18" charset="0"/>
                  <a:ea typeface="Calibri" panose="020F0502020204030204" pitchFamily="34" charset="0"/>
                </a:rPr>
                <a:t>mVA</a:t>
              </a:r>
              <a:endParaRPr lang="ru-RU" sz="1350" dirty="0">
                <a:solidFill>
                  <a:prstClr val="black"/>
                </a:solidFill>
                <a:latin typeface="Calibri" panose="020F0502020204030204"/>
              </a:endParaRPr>
            </a:p>
          </p:txBody>
        </p:sp>
        <p:sp>
          <p:nvSpPr>
            <p:cNvPr id="24" name="Стрелка вправо 36">
              <a:extLst>
                <a:ext uri="{FF2B5EF4-FFF2-40B4-BE49-F238E27FC236}">
                  <a16:creationId xmlns:a16="http://schemas.microsoft.com/office/drawing/2014/main" id="{260231FC-B570-4F88-99EA-351FE2E5BD61}"/>
                </a:ext>
              </a:extLst>
            </p:cNvPr>
            <p:cNvSpPr/>
            <p:nvPr/>
          </p:nvSpPr>
          <p:spPr>
            <a:xfrm>
              <a:off x="9909957" y="3731045"/>
              <a:ext cx="620345" cy="125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a:solidFill>
                  <a:prstClr val="white"/>
                </a:solidFill>
                <a:latin typeface="Calibri" panose="020F0502020204030204"/>
              </a:endParaRPr>
            </a:p>
          </p:txBody>
        </p:sp>
      </p:grpSp>
    </p:spTree>
    <p:extLst>
      <p:ext uri="{BB962C8B-B14F-4D97-AF65-F5344CB8AC3E}">
        <p14:creationId xmlns:p14="http://schemas.microsoft.com/office/powerpoint/2010/main" val="73666373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a:extLst>
              <a:ext uri="{FF2B5EF4-FFF2-40B4-BE49-F238E27FC236}">
                <a16:creationId xmlns:a16="http://schemas.microsoft.com/office/drawing/2014/main" id="{6E079B2A-84C5-4352-B6DE-9F6D31912C56}"/>
              </a:ext>
            </a:extLst>
          </p:cNvPr>
          <p:cNvSpPr>
            <a:spLocks noGrp="1"/>
          </p:cNvSpPr>
          <p:nvPr>
            <p:ph type="ftr" sz="quarter" idx="11"/>
          </p:nvPr>
        </p:nvSpPr>
        <p:spPr/>
        <p:txBody>
          <a:bodyPr/>
          <a:lstStyle/>
          <a:p>
            <a:pPr fontAlgn="base">
              <a:spcBef>
                <a:spcPct val="0"/>
              </a:spcBef>
              <a:spcAft>
                <a:spcPct val="0"/>
              </a:spcAft>
              <a:defRPr/>
            </a:pPr>
            <a:r>
              <a:rPr lang="en-US" altLang="ru-RU" smtClean="0">
                <a:solidFill>
                  <a:prstClr val="white">
                    <a:tint val="75000"/>
                  </a:prstClr>
                </a:solidFill>
              </a:rPr>
              <a:t>51st meeting of the PAC for Particle Physics,    19 June 2019</a:t>
            </a:r>
            <a:endParaRPr lang="ru-RU" altLang="ru-RU" dirty="0">
              <a:solidFill>
                <a:prstClr val="white">
                  <a:tint val="75000"/>
                </a:prstClr>
              </a:solidFill>
            </a:endParaRPr>
          </a:p>
        </p:txBody>
      </p:sp>
      <p:sp>
        <p:nvSpPr>
          <p:cNvPr id="4" name="Номер слайда 3">
            <a:extLst>
              <a:ext uri="{FF2B5EF4-FFF2-40B4-BE49-F238E27FC236}">
                <a16:creationId xmlns:a16="http://schemas.microsoft.com/office/drawing/2014/main" id="{ADACF632-9533-4D34-8C96-F602344F27C4}"/>
              </a:ext>
            </a:extLst>
          </p:cNvPr>
          <p:cNvSpPr>
            <a:spLocks noGrp="1"/>
          </p:cNvSpPr>
          <p:nvPr>
            <p:ph type="sldNum" sz="quarter" idx="12"/>
          </p:nvPr>
        </p:nvSpPr>
        <p:spPr/>
        <p:txBody>
          <a:bodyPr/>
          <a:lstStyle/>
          <a:p>
            <a:pPr fontAlgn="base">
              <a:spcBef>
                <a:spcPct val="0"/>
              </a:spcBef>
              <a:spcAft>
                <a:spcPct val="0"/>
              </a:spcAft>
              <a:defRPr/>
            </a:pPr>
            <a:fld id="{72DFEF13-9A62-40CA-83B3-54499E5CAD44}" type="slidenum">
              <a:rPr lang="ru-RU" smtClean="0">
                <a:solidFill>
                  <a:prstClr val="white">
                    <a:tint val="75000"/>
                  </a:prstClr>
                </a:solidFill>
              </a:rPr>
              <a:pPr fontAlgn="base">
                <a:spcBef>
                  <a:spcPct val="0"/>
                </a:spcBef>
                <a:spcAft>
                  <a:spcPct val="0"/>
                </a:spcAft>
                <a:defRPr/>
              </a:pPr>
              <a:t>9</a:t>
            </a:fld>
            <a:endParaRPr lang="ru-RU" dirty="0">
              <a:solidFill>
                <a:prstClr val="white">
                  <a:tint val="75000"/>
                </a:prstClr>
              </a:solidFill>
            </a:endParaRPr>
          </a:p>
        </p:txBody>
      </p:sp>
      <p:grpSp>
        <p:nvGrpSpPr>
          <p:cNvPr id="9" name="Группа 8">
            <a:extLst>
              <a:ext uri="{FF2B5EF4-FFF2-40B4-BE49-F238E27FC236}">
                <a16:creationId xmlns:a16="http://schemas.microsoft.com/office/drawing/2014/main" id="{557DF2B1-BF71-4559-97F6-8DFA9A1F376E}"/>
              </a:ext>
            </a:extLst>
          </p:cNvPr>
          <p:cNvGrpSpPr/>
          <p:nvPr/>
        </p:nvGrpSpPr>
        <p:grpSpPr>
          <a:xfrm>
            <a:off x="1199456" y="407031"/>
            <a:ext cx="10884523" cy="6065526"/>
            <a:chOff x="839416" y="620688"/>
            <a:chExt cx="10884523" cy="6065526"/>
          </a:xfrm>
        </p:grpSpPr>
        <p:pic>
          <p:nvPicPr>
            <p:cNvPr id="7" name="Рисунок 6">
              <a:extLst>
                <a:ext uri="{FF2B5EF4-FFF2-40B4-BE49-F238E27FC236}">
                  <a16:creationId xmlns:a16="http://schemas.microsoft.com/office/drawing/2014/main" id="{29516953-256E-4F06-8D85-901B06F19592}"/>
                </a:ext>
              </a:extLst>
            </p:cNvPr>
            <p:cNvPicPr>
              <a:picLocks noChangeAspect="1"/>
            </p:cNvPicPr>
            <p:nvPr/>
          </p:nvPicPr>
          <p:blipFill>
            <a:blip r:embed="rId2"/>
            <a:stretch>
              <a:fillRect/>
            </a:stretch>
          </p:blipFill>
          <p:spPr>
            <a:xfrm>
              <a:off x="839416" y="620688"/>
              <a:ext cx="10783157" cy="6065526"/>
            </a:xfrm>
            <a:prstGeom prst="rect">
              <a:avLst/>
            </a:prstGeom>
          </p:spPr>
        </p:pic>
        <p:pic>
          <p:nvPicPr>
            <p:cNvPr id="8" name="Рисунок 7">
              <a:extLst>
                <a:ext uri="{FF2B5EF4-FFF2-40B4-BE49-F238E27FC236}">
                  <a16:creationId xmlns:a16="http://schemas.microsoft.com/office/drawing/2014/main" id="{E7EA5C11-F54E-40A4-ACE3-4FE6FE2DB172}"/>
                </a:ext>
              </a:extLst>
            </p:cNvPr>
            <p:cNvPicPr>
              <a:picLocks noChangeAspect="1"/>
            </p:cNvPicPr>
            <p:nvPr/>
          </p:nvPicPr>
          <p:blipFill>
            <a:blip r:embed="rId3"/>
            <a:stretch>
              <a:fillRect/>
            </a:stretch>
          </p:blipFill>
          <p:spPr>
            <a:xfrm>
              <a:off x="8519696" y="1651304"/>
              <a:ext cx="3204243" cy="3555392"/>
            </a:xfrm>
            <a:prstGeom prst="rect">
              <a:avLst/>
            </a:prstGeom>
          </p:spPr>
        </p:pic>
      </p:grpSp>
      <p:sp>
        <p:nvSpPr>
          <p:cNvPr id="10" name="Прямоугольник 9">
            <a:extLst>
              <a:ext uri="{FF2B5EF4-FFF2-40B4-BE49-F238E27FC236}">
                <a16:creationId xmlns:a16="http://schemas.microsoft.com/office/drawing/2014/main" id="{269437BD-041C-46D8-8F91-C7E3E16C0DCC}"/>
              </a:ext>
            </a:extLst>
          </p:cNvPr>
          <p:cNvSpPr/>
          <p:nvPr/>
        </p:nvSpPr>
        <p:spPr>
          <a:xfrm>
            <a:off x="758386" y="6292708"/>
            <a:ext cx="11665296" cy="584775"/>
          </a:xfrm>
          <a:prstGeom prst="rect">
            <a:avLst/>
          </a:prstGeom>
        </p:spPr>
        <p:txBody>
          <a:bodyPr wrap="square">
            <a:spAutoFit/>
          </a:bodyPr>
          <a:lstStyle/>
          <a:p>
            <a:pPr>
              <a:defRPr/>
            </a:pPr>
            <a:r>
              <a:rPr lang="en-US" altLang="ru-RU" sz="1600" b="1" dirty="0">
                <a:solidFill>
                  <a:srgbClr val="000099"/>
                </a:solidFill>
                <a:effectLst>
                  <a:outerShdw blurRad="38100" dist="38100" dir="2700000" algn="tl">
                    <a:srgbClr val="C0C0C0"/>
                  </a:outerShdw>
                </a:effectLst>
                <a:latin typeface="Arial" panose="020B0604020202020204" pitchFamily="34" charset="0"/>
                <a:cs typeface="Arial" panose="020B0604020202020204" pitchFamily="34" charset="0"/>
              </a:rPr>
              <a:t>Comprises </a:t>
            </a:r>
            <a:r>
              <a:rPr lang="en-US" altLang="ru-RU" sz="1600" b="1" dirty="0" smtClean="0">
                <a:solidFill>
                  <a:srgbClr val="000099"/>
                </a:solidFill>
                <a:effectLst>
                  <a:outerShdw blurRad="38100" dist="38100" dir="2700000" algn="tl">
                    <a:srgbClr val="C0C0C0"/>
                  </a:outerShdw>
                </a:effectLst>
                <a:latin typeface="Arial" panose="020B0604020202020204" pitchFamily="34" charset="0"/>
                <a:cs typeface="Arial" panose="020B0604020202020204" pitchFamily="34" charset="0"/>
              </a:rPr>
              <a:t>8008 computers </a:t>
            </a:r>
            <a:r>
              <a:rPr lang="en-US" altLang="ru-RU" sz="1600" b="1" dirty="0">
                <a:solidFill>
                  <a:srgbClr val="000099"/>
                </a:solidFill>
                <a:effectLst>
                  <a:outerShdw blurRad="38100" dist="38100" dir="2700000" algn="tl">
                    <a:srgbClr val="C0C0C0"/>
                  </a:outerShdw>
                </a:effectLst>
                <a:latin typeface="Arial" panose="020B0604020202020204" pitchFamily="34" charset="0"/>
                <a:cs typeface="Arial" panose="020B0604020202020204" pitchFamily="34" charset="0"/>
              </a:rPr>
              <a:t>&amp; nodes, Users – </a:t>
            </a:r>
            <a:r>
              <a:rPr lang="en-US" altLang="ru-RU" sz="1600" b="1" dirty="0" smtClean="0">
                <a:solidFill>
                  <a:srgbClr val="000099"/>
                </a:solidFill>
                <a:effectLst>
                  <a:outerShdw blurRad="38100" dist="38100" dir="2700000" algn="tl">
                    <a:srgbClr val="C0C0C0"/>
                  </a:outerShdw>
                </a:effectLst>
                <a:latin typeface="Arial" panose="020B0604020202020204" pitchFamily="34" charset="0"/>
                <a:cs typeface="Arial" panose="020B0604020202020204" pitchFamily="34" charset="0"/>
              </a:rPr>
              <a:t>7715, </a:t>
            </a:r>
            <a:r>
              <a:rPr lang="en-US" altLang="ru-RU" sz="1600" b="1" dirty="0">
                <a:solidFill>
                  <a:srgbClr val="000099"/>
                </a:solidFill>
                <a:effectLst>
                  <a:outerShdw blurRad="38100" dist="38100" dir="2700000" algn="tl">
                    <a:srgbClr val="C0C0C0"/>
                  </a:outerShdw>
                </a:effectLst>
                <a:latin typeface="Arial" panose="020B0604020202020204" pitchFamily="34" charset="0"/>
                <a:cs typeface="Arial" panose="020B0604020202020204" pitchFamily="34" charset="0"/>
              </a:rPr>
              <a:t>IP – </a:t>
            </a:r>
            <a:r>
              <a:rPr lang="en-US" altLang="ru-RU" sz="1600" b="1" dirty="0" smtClean="0">
                <a:solidFill>
                  <a:srgbClr val="000099"/>
                </a:solidFill>
                <a:effectLst>
                  <a:outerShdw blurRad="38100" dist="38100" dir="2700000" algn="tl">
                    <a:srgbClr val="C0C0C0"/>
                  </a:outerShdw>
                </a:effectLst>
                <a:latin typeface="Arial" panose="020B0604020202020204" pitchFamily="34" charset="0"/>
                <a:cs typeface="Arial" panose="020B0604020202020204" pitchFamily="34" charset="0"/>
              </a:rPr>
              <a:t>14154, </a:t>
            </a:r>
            <a:r>
              <a:rPr lang="en-US" altLang="ru-RU" sz="1600" b="1" dirty="0">
                <a:solidFill>
                  <a:srgbClr val="000099"/>
                </a:solidFill>
                <a:effectLst>
                  <a:outerShdw blurRad="38100" dist="38100" dir="2700000" algn="tl">
                    <a:srgbClr val="C0C0C0"/>
                  </a:outerShdw>
                </a:effectLst>
                <a:latin typeface="Arial" panose="020B0604020202020204" pitchFamily="34" charset="0"/>
                <a:cs typeface="Arial" panose="020B0604020202020204" pitchFamily="34" charset="0"/>
              </a:rPr>
              <a:t>Remote VPN </a:t>
            </a:r>
            <a:r>
              <a:rPr lang="en-US" altLang="ru-RU" sz="1600" b="1" dirty="0" smtClean="0">
                <a:solidFill>
                  <a:srgbClr val="000099"/>
                </a:solidFill>
                <a:effectLst>
                  <a:outerShdw blurRad="38100" dist="38100" dir="2700000" algn="tl">
                    <a:srgbClr val="C0C0C0"/>
                  </a:outerShdw>
                </a:effectLst>
                <a:latin typeface="Arial" panose="020B0604020202020204" pitchFamily="34" charset="0"/>
                <a:cs typeface="Arial" panose="020B0604020202020204" pitchFamily="34" charset="0"/>
              </a:rPr>
              <a:t>and </a:t>
            </a:r>
            <a:r>
              <a:rPr lang="en-US" altLang="ru-RU" sz="1600" b="1" dirty="0" err="1" smtClean="0">
                <a:solidFill>
                  <a:srgbClr val="000099"/>
                </a:solidFill>
                <a:effectLst>
                  <a:outerShdw blurRad="38100" dist="38100" dir="2700000" algn="tl">
                    <a:srgbClr val="C0C0C0"/>
                  </a:outerShdw>
                </a:effectLst>
                <a:latin typeface="Arial" panose="020B0604020202020204" pitchFamily="34" charset="0"/>
                <a:cs typeface="Arial" panose="020B0604020202020204" pitchFamily="34" charset="0"/>
              </a:rPr>
              <a:t>EDUROAM</a:t>
            </a:r>
            <a:r>
              <a:rPr lang="en-US" altLang="ru-RU" sz="1600" b="1" dirty="0" smtClean="0">
                <a:solidFill>
                  <a:srgbClr val="000099"/>
                </a:solidFill>
                <a:effectLst>
                  <a:outerShdw blurRad="38100" dist="38100" dir="2700000" algn="tl">
                    <a:srgbClr val="C0C0C0"/>
                  </a:outerShdw>
                </a:effectLst>
                <a:latin typeface="Arial" panose="020B0604020202020204" pitchFamily="34" charset="0"/>
                <a:cs typeface="Arial" panose="020B0604020202020204" pitchFamily="34" charset="0"/>
              </a:rPr>
              <a:t> users </a:t>
            </a:r>
            <a:r>
              <a:rPr lang="en-US" altLang="ru-RU" sz="1600" b="1" dirty="0">
                <a:solidFill>
                  <a:srgbClr val="000099"/>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altLang="ru-RU" sz="1600" b="1" dirty="0" smtClean="0">
                <a:solidFill>
                  <a:srgbClr val="000099"/>
                </a:solidFill>
                <a:effectLst>
                  <a:outerShdw blurRad="38100" dist="38100" dir="2700000" algn="tl">
                    <a:srgbClr val="C0C0C0"/>
                  </a:outerShdw>
                </a:effectLst>
                <a:latin typeface="Arial" panose="020B0604020202020204" pitchFamily="34" charset="0"/>
                <a:cs typeface="Arial" panose="020B0604020202020204" pitchFamily="34" charset="0"/>
              </a:rPr>
              <a:t>396</a:t>
            </a:r>
            <a:r>
              <a:rPr lang="en-US" altLang="ru-RU" sz="1600" b="1" dirty="0">
                <a:solidFill>
                  <a:srgbClr val="000099"/>
                </a:solidFill>
                <a:effectLst>
                  <a:outerShdw blurRad="38100" dist="38100" dir="2700000" algn="tl">
                    <a:srgbClr val="C0C0C0"/>
                  </a:outerShdw>
                </a:effectLst>
                <a:latin typeface="Arial" panose="020B0604020202020204" pitchFamily="34" charset="0"/>
                <a:cs typeface="Arial" panose="020B0604020202020204" pitchFamily="34" charset="0"/>
              </a:rPr>
              <a:t>, </a:t>
            </a:r>
          </a:p>
          <a:p>
            <a:pPr>
              <a:defRPr/>
            </a:pPr>
            <a:r>
              <a:rPr lang="en-US" altLang="ru-RU" sz="1600" b="1" dirty="0">
                <a:solidFill>
                  <a:srgbClr val="000099"/>
                </a:solidFill>
                <a:effectLst>
                  <a:outerShdw blurRad="38100" dist="38100" dir="2700000" algn="tl">
                    <a:srgbClr val="C0C0C0"/>
                  </a:outerShdw>
                </a:effectLst>
                <a:latin typeface="Arial" panose="020B0604020202020204" pitchFamily="34" charset="0"/>
                <a:cs typeface="Arial" panose="020B0604020202020204" pitchFamily="34" charset="0"/>
              </a:rPr>
              <a:t>E-library- 1505, </a:t>
            </a:r>
            <a:r>
              <a:rPr lang="en-US" altLang="ru-RU" sz="1600" b="1" dirty="0" smtClean="0">
                <a:solidFill>
                  <a:srgbClr val="000099"/>
                </a:solidFill>
                <a:effectLst>
                  <a:outerShdw blurRad="38100" dist="38100" dir="2700000" algn="tl">
                    <a:srgbClr val="C0C0C0"/>
                  </a:outerShdw>
                </a:effectLst>
                <a:latin typeface="Arial" panose="020B0604020202020204" pitchFamily="34" charset="0"/>
                <a:cs typeface="Arial" panose="020B0604020202020204" pitchFamily="34" charset="0"/>
              </a:rPr>
              <a:t>mail.jinr.ru-2677, </a:t>
            </a:r>
            <a:r>
              <a:rPr lang="en-US" altLang="ru-RU" sz="1600" b="1" dirty="0">
                <a:solidFill>
                  <a:srgbClr val="000099"/>
                </a:solidFill>
                <a:effectLst>
                  <a:outerShdw blurRad="38100" dist="38100" dir="2700000" algn="tl">
                    <a:srgbClr val="C0C0C0"/>
                  </a:outerShdw>
                </a:effectLst>
                <a:latin typeface="Arial" panose="020B0604020202020204" pitchFamily="34" charset="0"/>
                <a:cs typeface="Arial" panose="020B0604020202020204" pitchFamily="34" charset="0"/>
              </a:rPr>
              <a:t>AFS -369, VOIP – 131</a:t>
            </a:r>
          </a:p>
        </p:txBody>
      </p:sp>
      <p:sp>
        <p:nvSpPr>
          <p:cNvPr id="2" name="Заголовок 1">
            <a:extLst>
              <a:ext uri="{FF2B5EF4-FFF2-40B4-BE49-F238E27FC236}">
                <a16:creationId xmlns:a16="http://schemas.microsoft.com/office/drawing/2014/main" id="{18435F95-DE56-4E21-9762-0AD00C7F6433}"/>
              </a:ext>
            </a:extLst>
          </p:cNvPr>
          <p:cNvSpPr>
            <a:spLocks noGrp="1"/>
          </p:cNvSpPr>
          <p:nvPr>
            <p:ph type="title"/>
          </p:nvPr>
        </p:nvSpPr>
        <p:spPr>
          <a:xfrm>
            <a:off x="1415480" y="-54485"/>
            <a:ext cx="10178322" cy="1492132"/>
          </a:xfrm>
        </p:spPr>
        <p:txBody>
          <a:bodyPr anchor="ctr">
            <a:normAutofit/>
          </a:bodyPr>
          <a:lstStyle/>
          <a:p>
            <a:pPr>
              <a:lnSpc>
                <a:spcPct val="90000"/>
              </a:lnSpc>
            </a:pPr>
            <a:r>
              <a:rPr lang="en-US" sz="3600" cap="all" spc="199" dirty="0">
                <a:solidFill>
                  <a:srgbClr val="2A1A00"/>
                </a:solidFill>
                <a:latin typeface="Impact"/>
                <a:ea typeface="+mn-ea"/>
                <a:cs typeface="+mn-cs"/>
              </a:rPr>
              <a:t>	JINR Network and telecommunication </a:t>
            </a:r>
            <a:br>
              <a:rPr lang="en-US" sz="3600" cap="all" spc="199" dirty="0">
                <a:solidFill>
                  <a:srgbClr val="2A1A00"/>
                </a:solidFill>
                <a:latin typeface="Impact"/>
                <a:ea typeface="+mn-ea"/>
                <a:cs typeface="+mn-cs"/>
              </a:rPr>
            </a:br>
            <a:endParaRPr lang="ru-RU" sz="3600" cap="all" spc="199" dirty="0">
              <a:solidFill>
                <a:srgbClr val="2A1A00"/>
              </a:solidFill>
              <a:latin typeface="Impact"/>
              <a:ea typeface="+mn-ea"/>
              <a:cs typeface="+mn-cs"/>
            </a:endParaRPr>
          </a:p>
        </p:txBody>
      </p:sp>
    </p:spTree>
    <p:extLst>
      <p:ext uri="{BB962C8B-B14F-4D97-AF65-F5344CB8AC3E}">
        <p14:creationId xmlns:p14="http://schemas.microsoft.com/office/powerpoint/2010/main" val="72960473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HDOfficeLightV0">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Специальное оформление">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Эмблема">
  <a:themeElements>
    <a:clrScheme name="Эмблема">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Эмблема">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Эмблема">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5.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6508171-41B7-4922-A65E-723FBB8EAE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Аспект</Template>
  <TotalTime>14340</TotalTime>
  <Words>2355</Words>
  <Application>Microsoft Office PowerPoint</Application>
  <PresentationFormat>Широкоэкранный</PresentationFormat>
  <Paragraphs>270</Paragraphs>
  <Slides>24</Slides>
  <Notes>7</Notes>
  <HiddenSlides>0</HiddenSlides>
  <MMClips>0</MMClips>
  <ScaleCrop>false</ScaleCrop>
  <HeadingPairs>
    <vt:vector size="6" baseType="variant">
      <vt:variant>
        <vt:lpstr>Использованные шрифты</vt:lpstr>
      </vt:variant>
      <vt:variant>
        <vt:i4>19</vt:i4>
      </vt:variant>
      <vt:variant>
        <vt:lpstr>Тема</vt:lpstr>
      </vt:variant>
      <vt:variant>
        <vt:i4>5</vt:i4>
      </vt:variant>
      <vt:variant>
        <vt:lpstr>Заголовки слайдов</vt:lpstr>
      </vt:variant>
      <vt:variant>
        <vt:i4>24</vt:i4>
      </vt:variant>
    </vt:vector>
  </HeadingPairs>
  <TitlesOfParts>
    <vt:vector size="48" baseType="lpstr">
      <vt:lpstr>ＭＳ Ｐゴシック</vt:lpstr>
      <vt:lpstr>Arial</vt:lpstr>
      <vt:lpstr>Arial Black</vt:lpstr>
      <vt:lpstr>Arial Narrow</vt:lpstr>
      <vt:lpstr>Book Antiqua</vt:lpstr>
      <vt:lpstr>Calibri</vt:lpstr>
      <vt:lpstr>Calibri Light</vt:lpstr>
      <vt:lpstr>Corbel</vt:lpstr>
      <vt:lpstr>DejaVu Sans</vt:lpstr>
      <vt:lpstr>Gill Sans MT</vt:lpstr>
      <vt:lpstr>Helvetica Neue Medium</vt:lpstr>
      <vt:lpstr>HGｺﾞｼｯｸE</vt:lpstr>
      <vt:lpstr>Impact</vt:lpstr>
      <vt:lpstr>Noto Sans CJK SC Regular</vt:lpstr>
      <vt:lpstr>Symbol</vt:lpstr>
      <vt:lpstr>Times New Roman</vt:lpstr>
      <vt:lpstr>Verdana</vt:lpstr>
      <vt:lpstr>Wingdings</vt:lpstr>
      <vt:lpstr>Wingdings 2</vt:lpstr>
      <vt:lpstr>HDOfficeLightV0</vt:lpstr>
      <vt:lpstr>Специальное оформление</vt:lpstr>
      <vt:lpstr>1_Специальное оформление</vt:lpstr>
      <vt:lpstr>1_Эмблема</vt:lpstr>
      <vt:lpstr>Солнцестояние</vt:lpstr>
      <vt:lpstr>  JINR Multifunctional Information and Computing Complex (MICC)  Tatiana Strizh  on behalf of MICC team </vt:lpstr>
      <vt:lpstr>Презентация PowerPoint</vt:lpstr>
      <vt:lpstr>The Worldwide LHC Computing Grid </vt:lpstr>
      <vt:lpstr>Презентация PowerPoint</vt:lpstr>
      <vt:lpstr>Презентация PowerPoint</vt:lpstr>
      <vt:lpstr>Презентация PowerPoint</vt:lpstr>
      <vt:lpstr>Main achievements last years: “GOVORUN” HPC</vt:lpstr>
      <vt:lpstr>MICC engineering infrastructure </vt:lpstr>
      <vt:lpstr> JINR Network and telecommunication  </vt:lpstr>
      <vt:lpstr>Grid resource usage 2017-2019 </vt:lpstr>
      <vt:lpstr>Презентация PowerPoint</vt:lpstr>
      <vt:lpstr>Cloud infrastructure</vt:lpstr>
      <vt:lpstr>Supercomputer “GOVORUN” </vt:lpstr>
      <vt:lpstr>Презентация PowerPoint</vt:lpstr>
      <vt:lpstr>Презентация PowerPoint</vt:lpstr>
      <vt:lpstr>JINR MICC monitoring </vt:lpstr>
      <vt:lpstr>Презентация PowerPoint</vt:lpstr>
      <vt:lpstr>Презентация PowerPoint</vt:lpstr>
      <vt:lpstr>CHALLENGE:  R&amp;D of software to acquire, manage, process, and analyse the big amounts of data to be recorded </vt:lpstr>
      <vt:lpstr>Big Data + HPC (HPDA - High Performance Data Analysis)  </vt:lpstr>
      <vt:lpstr>Презентация PowerPoint</vt:lpstr>
      <vt:lpstr>Development of resources of MICC </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pikk</cp:lastModifiedBy>
  <cp:revision>494</cp:revision>
  <cp:lastPrinted>2015-06-03T06:04:42Z</cp:lastPrinted>
  <dcterms:created xsi:type="dcterms:W3CDTF">2015-03-22T06:29:21Z</dcterms:created>
  <dcterms:modified xsi:type="dcterms:W3CDTF">2019-10-01T21:16:16Z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TC024835759991</vt:lpwstr>
  </property>
</Properties>
</file>