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1"/>
  </p:sldMasterIdLst>
  <p:notesMasterIdLst>
    <p:notesMasterId r:id="rId33"/>
  </p:notesMasterIdLst>
  <p:handoutMasterIdLst>
    <p:handoutMasterId r:id="rId34"/>
  </p:handoutMasterIdLst>
  <p:sldIdLst>
    <p:sldId id="256" r:id="rId2"/>
    <p:sldId id="493" r:id="rId3"/>
    <p:sldId id="495" r:id="rId4"/>
    <p:sldId id="496" r:id="rId5"/>
    <p:sldId id="497" r:id="rId6"/>
    <p:sldId id="498" r:id="rId7"/>
    <p:sldId id="499" r:id="rId8"/>
    <p:sldId id="500" r:id="rId9"/>
    <p:sldId id="501" r:id="rId10"/>
    <p:sldId id="502" r:id="rId11"/>
    <p:sldId id="503" r:id="rId12"/>
    <p:sldId id="520" r:id="rId13"/>
    <p:sldId id="530" r:id="rId14"/>
    <p:sldId id="504" r:id="rId15"/>
    <p:sldId id="505" r:id="rId16"/>
    <p:sldId id="507" r:id="rId17"/>
    <p:sldId id="506" r:id="rId18"/>
    <p:sldId id="521" r:id="rId19"/>
    <p:sldId id="517" r:id="rId20"/>
    <p:sldId id="494" r:id="rId21"/>
    <p:sldId id="470" r:id="rId22"/>
    <p:sldId id="508" r:id="rId23"/>
    <p:sldId id="509" r:id="rId24"/>
    <p:sldId id="510" r:id="rId25"/>
    <p:sldId id="511" r:id="rId26"/>
    <p:sldId id="512" r:id="rId27"/>
    <p:sldId id="513" r:id="rId28"/>
    <p:sldId id="514" r:id="rId29"/>
    <p:sldId id="515" r:id="rId30"/>
    <p:sldId id="518" r:id="rId31"/>
    <p:sldId id="519"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e Faucci Giannelli" initials="MFG" lastIdx="1" clrIdx="0">
    <p:extLst>
      <p:ext uri="{19B8F6BF-5375-455C-9EA6-DF929625EA0E}">
        <p15:presenceInfo xmlns:p15="http://schemas.microsoft.com/office/powerpoint/2012/main" userId="4d0a29167cdded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p:cViewPr varScale="1">
        <p:scale>
          <a:sx n="72" d="100"/>
          <a:sy n="72" d="100"/>
        </p:scale>
        <p:origin x="1350" y="66"/>
      </p:cViewPr>
      <p:guideLst>
        <p:guide orient="horz" pos="2160"/>
        <p:guide pos="2880"/>
      </p:guideLst>
    </p:cSldViewPr>
  </p:slideViewPr>
  <p:notesTextViewPr>
    <p:cViewPr>
      <p:scale>
        <a:sx n="1" d="1"/>
        <a:sy n="1" d="1"/>
      </p:scale>
      <p:origin x="0" y="0"/>
    </p:cViewPr>
  </p:notesTextViewPr>
  <p:notesViewPr>
    <p:cSldViewPr>
      <p:cViewPr varScale="1">
        <p:scale>
          <a:sx n="88" d="100"/>
          <a:sy n="88" d="100"/>
        </p:scale>
        <p:origin x="-3858"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48F701B-3D53-4196-94CB-F81F14FBFB95}" type="datetimeFigureOut">
              <a:rPr lang="en-GB" smtClean="0"/>
              <a:t>02/10/2019</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CB8270E-8F93-41A3-A24D-0FCAB7069FFA}" type="slidenum">
              <a:rPr lang="en-GB" smtClean="0"/>
              <a:t>‹#›</a:t>
            </a:fld>
            <a:endParaRPr lang="en-GB"/>
          </a:p>
        </p:txBody>
      </p:sp>
    </p:spTree>
    <p:extLst>
      <p:ext uri="{BB962C8B-B14F-4D97-AF65-F5344CB8AC3E}">
        <p14:creationId xmlns:p14="http://schemas.microsoft.com/office/powerpoint/2010/main" val="423496680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2A99F1-5FEF-4E21-B1C2-187B0C1BEA6C}" type="datetimeFigureOut">
              <a:rPr lang="en-GB" smtClean="0"/>
              <a:t>02/10/2019</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42D005-2300-4395-9D3A-47F0544A48DA}" type="slidenum">
              <a:rPr lang="en-GB" smtClean="0"/>
              <a:t>‹#›</a:t>
            </a:fld>
            <a:endParaRPr lang="en-GB"/>
          </a:p>
        </p:txBody>
      </p:sp>
    </p:spTree>
    <p:extLst>
      <p:ext uri="{BB962C8B-B14F-4D97-AF65-F5344CB8AC3E}">
        <p14:creationId xmlns:p14="http://schemas.microsoft.com/office/powerpoint/2010/main" val="3773784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B42D005-2300-4395-9D3A-47F0544A48DA}" type="slidenum">
              <a:rPr lang="en-GB" smtClean="0"/>
              <a:t>1</a:t>
            </a:fld>
            <a:endParaRPr lang="en-GB"/>
          </a:p>
        </p:txBody>
      </p:sp>
    </p:spTree>
    <p:extLst>
      <p:ext uri="{BB962C8B-B14F-4D97-AF65-F5344CB8AC3E}">
        <p14:creationId xmlns:p14="http://schemas.microsoft.com/office/powerpoint/2010/main" val="23818010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vl1pPr>
          </a:lstStyle>
          <a:p>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r>
              <a:rPr lang="en-US"/>
              <a:t>03/10/2019</a:t>
            </a:r>
          </a:p>
        </p:txBody>
      </p:sp>
      <p:sp>
        <p:nvSpPr>
          <p:cNvPr id="5" name="Footer Placeholder 4"/>
          <p:cNvSpPr>
            <a:spLocks noGrp="1"/>
          </p:cNvSpPr>
          <p:nvPr>
            <p:ph type="ftr" sz="quarter" idx="11"/>
          </p:nvPr>
        </p:nvSpPr>
        <p:spPr/>
        <p:txBody>
          <a:bodyPr/>
          <a:lstStyle/>
          <a:p>
            <a:r>
              <a:rPr lang="it-IT"/>
              <a:t>Michele Faucci Giannelli, University of Edinburgh</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pic>
        <p:nvPicPr>
          <p:cNvPr id="1027"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85800" y="381000"/>
            <a:ext cx="1440000" cy="144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1241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03/10/2019</a:t>
            </a:r>
          </a:p>
        </p:txBody>
      </p:sp>
      <p:sp>
        <p:nvSpPr>
          <p:cNvPr id="5" name="Footer Placeholder 4"/>
          <p:cNvSpPr>
            <a:spLocks noGrp="1"/>
          </p:cNvSpPr>
          <p:nvPr>
            <p:ph type="ftr" sz="quarter" idx="11"/>
          </p:nvPr>
        </p:nvSpPr>
        <p:spPr/>
        <p:txBody>
          <a:bodyPr/>
          <a:lstStyle/>
          <a:p>
            <a:r>
              <a:rPr lang="it-IT"/>
              <a:t>Michele Faucci Giannelli, University of Edinburgh</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498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03/10/2019</a:t>
            </a:r>
          </a:p>
        </p:txBody>
      </p:sp>
      <p:sp>
        <p:nvSpPr>
          <p:cNvPr id="5" name="Footer Placeholder 4"/>
          <p:cNvSpPr>
            <a:spLocks noGrp="1"/>
          </p:cNvSpPr>
          <p:nvPr>
            <p:ph type="ftr" sz="quarter" idx="11"/>
          </p:nvPr>
        </p:nvSpPr>
        <p:spPr/>
        <p:txBody>
          <a:bodyPr/>
          <a:lstStyle/>
          <a:p>
            <a:r>
              <a:rPr lang="it-IT"/>
              <a:t>Michele Faucci Giannelli, University of Edinburgh</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6270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p>
        </p:txBody>
      </p:sp>
      <p:sp>
        <p:nvSpPr>
          <p:cNvPr id="3" name="Content Placeholder 2"/>
          <p:cNvSpPr>
            <a:spLocks noGrp="1"/>
          </p:cNvSpPr>
          <p:nvPr>
            <p:ph idx="1"/>
          </p:nvPr>
        </p:nvSpPr>
        <p:spPr>
          <a:xfrm>
            <a:off x="457200" y="1771375"/>
            <a:ext cx="3904974" cy="4363278"/>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Slide Number Placeholder 5"/>
          <p:cNvSpPr>
            <a:spLocks noGrp="1"/>
          </p:cNvSpPr>
          <p:nvPr>
            <p:ph type="sldNum" sz="quarter" idx="12"/>
          </p:nvPr>
        </p:nvSpPr>
        <p:spPr/>
        <p:txBody>
          <a:bodyPr/>
          <a:lstStyle/>
          <a:p>
            <a:fld id="{6B49BB3D-90E4-C946-BCF9-8FBC622A1A06}" type="slidenum">
              <a:rPr lang="en-GB" smtClean="0"/>
              <a:t>‹#›</a:t>
            </a:fld>
            <a:endParaRPr lang="en-GB"/>
          </a:p>
        </p:txBody>
      </p:sp>
      <p:sp>
        <p:nvSpPr>
          <p:cNvPr id="9" name="Content Placeholder 8"/>
          <p:cNvSpPr>
            <a:spLocks noGrp="1"/>
          </p:cNvSpPr>
          <p:nvPr>
            <p:ph sz="quarter" idx="13"/>
          </p:nvPr>
        </p:nvSpPr>
        <p:spPr>
          <a:xfrm>
            <a:off x="4660900" y="1771375"/>
            <a:ext cx="4025900" cy="4363950"/>
          </a:xfrm>
          <a:prstGeom prst="rect">
            <a:avLst/>
          </a:prstGeom>
        </p:spPr>
        <p:txBody>
          <a:bodyPr/>
          <a:lstStyle>
            <a:lvl1pPr marL="285750" indent="-285750">
              <a:buSzPct val="120000"/>
              <a:buFont typeface="Wingdings" charset="2"/>
              <a:buChar char="§"/>
              <a:defRPr/>
            </a:lvl1pPr>
            <a:lvl2pPr marL="285750" indent="-285750">
              <a:buSzPct val="120000"/>
              <a:buFont typeface="Wingdings" charset="2"/>
              <a:buChar char="§"/>
              <a:defRPr/>
            </a:lvl2pPr>
            <a:lvl3pPr marL="173038" indent="-171450">
              <a:buSzPct val="120000"/>
              <a:buFont typeface="Wingdings" charset="2"/>
              <a:buChar char="§"/>
              <a:defRPr/>
            </a:lvl3pPr>
            <a:lvl4pPr marL="173038" indent="-171450">
              <a:buSzPct val="120000"/>
              <a:buFont typeface="Wingdings" charset="2"/>
              <a:buChar char="§"/>
              <a:defRPr/>
            </a:lvl4pPr>
            <a:lvl5pPr marL="173038" indent="-171450">
              <a:buSzPct val="120000"/>
              <a:buFont typeface="Wingdings" charset="2"/>
              <a:buChar cha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0243449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Section Header">
    <p:bg>
      <p:bgPr>
        <a:solidFill>
          <a:schemeClr val="tx2"/>
        </a:solidFill>
        <a:effectLst/>
      </p:bgPr>
    </p:bg>
    <p:spTree>
      <p:nvGrpSpPr>
        <p:cNvPr id="1" name=""/>
        <p:cNvGrpSpPr/>
        <p:nvPr/>
      </p:nvGrpSpPr>
      <p:grpSpPr>
        <a:xfrm>
          <a:off x="0" y="0"/>
          <a:ext cx="0" cy="0"/>
          <a:chOff x="0" y="0"/>
          <a:chExt cx="0" cy="0"/>
        </a:xfrm>
      </p:grpSpPr>
      <p:pic>
        <p:nvPicPr>
          <p:cNvPr id="9" name="Picture 8" descr="music_dia_divider_page_white.png"/>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0" y="0"/>
            <a:ext cx="9142984" cy="6858000"/>
          </a:xfrm>
          <a:prstGeom prst="rect">
            <a:avLst/>
          </a:prstGeom>
        </p:spPr>
      </p:pic>
      <p:sp>
        <p:nvSpPr>
          <p:cNvPr id="8" name="Rectangle 7"/>
          <p:cNvSpPr/>
          <p:nvPr userDrawn="1"/>
        </p:nvSpPr>
        <p:spPr>
          <a:xfrm>
            <a:off x="-1015" y="4091608"/>
            <a:ext cx="9143999" cy="18387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1"/>
          <p:cNvSpPr>
            <a:spLocks noGrp="1"/>
          </p:cNvSpPr>
          <p:nvPr>
            <p:ph type="title" hasCustomPrompt="1"/>
          </p:nvPr>
        </p:nvSpPr>
        <p:spPr>
          <a:xfrm>
            <a:off x="436978" y="4406900"/>
            <a:ext cx="6892209" cy="1362075"/>
          </a:xfrm>
        </p:spPr>
        <p:txBody>
          <a:bodyPr anchor="t">
            <a:normAutofit/>
          </a:bodyPr>
          <a:lstStyle>
            <a:lvl1pPr algn="l">
              <a:defRPr sz="3600" b="0" cap="none"/>
            </a:lvl1pPr>
          </a:lstStyle>
          <a:p>
            <a:r>
              <a:rPr lang="en-GB" dirty="0"/>
              <a:t>Click to edit master title style</a:t>
            </a:r>
          </a:p>
        </p:txBody>
      </p:sp>
    </p:spTree>
    <p:extLst>
      <p:ext uri="{BB962C8B-B14F-4D97-AF65-F5344CB8AC3E}">
        <p14:creationId xmlns:p14="http://schemas.microsoft.com/office/powerpoint/2010/main" val="34035057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alphaModFix amt="30000"/>
            <a:extLst>
              <a:ext uri="{28A0092B-C50C-407E-A947-70E740481C1C}">
                <a14:useLocalDpi xmlns:a14="http://schemas.microsoft.com/office/drawing/2010/main"/>
              </a:ext>
            </a:extLst>
          </a:blip>
          <a:stretch>
            <a:fillRect/>
          </a:stretch>
        </p:blipFill>
        <p:spPr>
          <a:xfrm>
            <a:off x="0" y="0"/>
            <a:ext cx="9142984" cy="6857999"/>
          </a:xfrm>
          <a:prstGeom prst="rect">
            <a:avLst/>
          </a:prstGeom>
        </p:spPr>
      </p:pic>
      <p:sp>
        <p:nvSpPr>
          <p:cNvPr id="8" name="Rectangle 7"/>
          <p:cNvSpPr/>
          <p:nvPr userDrawn="1"/>
        </p:nvSpPr>
        <p:spPr>
          <a:xfrm>
            <a:off x="-1015" y="4091608"/>
            <a:ext cx="9143999" cy="1838739"/>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a:p>
        </p:txBody>
      </p:sp>
      <p:sp>
        <p:nvSpPr>
          <p:cNvPr id="2" name="Title 1"/>
          <p:cNvSpPr>
            <a:spLocks noGrp="1"/>
          </p:cNvSpPr>
          <p:nvPr>
            <p:ph type="title" hasCustomPrompt="1"/>
          </p:nvPr>
        </p:nvSpPr>
        <p:spPr>
          <a:xfrm>
            <a:off x="436978" y="4406900"/>
            <a:ext cx="6892209" cy="1362075"/>
          </a:xfrm>
        </p:spPr>
        <p:txBody>
          <a:bodyPr anchor="t">
            <a:normAutofit/>
          </a:bodyPr>
          <a:lstStyle>
            <a:lvl1pPr algn="l">
              <a:defRPr sz="3600" b="0" cap="none"/>
            </a:lvl1pPr>
          </a:lstStyle>
          <a:p>
            <a:r>
              <a:rPr lang="en-GB" dirty="0"/>
              <a:t>Click to edit master title style</a:t>
            </a:r>
          </a:p>
        </p:txBody>
      </p:sp>
    </p:spTree>
    <p:extLst>
      <p:ext uri="{BB962C8B-B14F-4D97-AF65-F5344CB8AC3E}">
        <p14:creationId xmlns:p14="http://schemas.microsoft.com/office/powerpoint/2010/main" val="3986504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a:latin typeface="Times New Roman" panose="02020603050405020304" pitchFamily="18" charset="0"/>
                <a:cs typeface="Times New Roman" panose="02020603050405020304" pitchFamily="18" charset="0"/>
              </a:defRPr>
            </a:lvl1pPr>
            <a:lvl2pPr>
              <a:defRPr>
                <a:latin typeface="Times New Roman" panose="02020603050405020304" pitchFamily="18" charset="0"/>
                <a:cs typeface="Times New Roman" panose="02020603050405020304" pitchFamily="18" charset="0"/>
              </a:defRPr>
            </a:lvl2pPr>
            <a:lvl3pPr>
              <a:defRPr>
                <a:latin typeface="Times New Roman" panose="02020603050405020304" pitchFamily="18" charset="0"/>
                <a:cs typeface="Times New Roman" panose="02020603050405020304" pitchFamily="18" charset="0"/>
              </a:defRPr>
            </a:lvl3pPr>
            <a:lvl4pPr>
              <a:defRPr>
                <a:latin typeface="Times New Roman" panose="02020603050405020304" pitchFamily="18" charset="0"/>
                <a:cs typeface="Times New Roman" panose="02020603050405020304" pitchFamily="18" charset="0"/>
              </a:defRPr>
            </a:lvl4pPr>
            <a:lvl5pPr>
              <a:defRPr>
                <a:latin typeface="Times New Roman" panose="02020603050405020304" pitchFamily="18" charset="0"/>
                <a:cs typeface="Times New Roman" panose="020206030504050203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sz="1400">
                <a:solidFill>
                  <a:schemeClr val="bg1"/>
                </a:solidFill>
                <a:latin typeface="Times New Roman" panose="02020603050405020304" pitchFamily="18" charset="0"/>
                <a:cs typeface="Times New Roman" panose="02020603050405020304" pitchFamily="18" charset="0"/>
              </a:defRPr>
            </a:lvl1pPr>
          </a:lstStyle>
          <a:p>
            <a:r>
              <a:rPr lang="en-US"/>
              <a:t>03/10/2019</a:t>
            </a:r>
            <a:endParaRPr lang="en-US" dirty="0"/>
          </a:p>
        </p:txBody>
      </p:sp>
      <p:sp>
        <p:nvSpPr>
          <p:cNvPr id="5" name="Footer Placeholder 4"/>
          <p:cNvSpPr>
            <a:spLocks noGrp="1"/>
          </p:cNvSpPr>
          <p:nvPr>
            <p:ph type="ftr" sz="quarter" idx="11"/>
          </p:nvPr>
        </p:nvSpPr>
        <p:spPr>
          <a:xfrm>
            <a:off x="2627784" y="6492875"/>
            <a:ext cx="3960440" cy="365125"/>
          </a:xfrm>
        </p:spPr>
        <p:txBody>
          <a:bodyPr/>
          <a:lstStyle>
            <a:lvl1pPr>
              <a:defRPr sz="1400">
                <a:solidFill>
                  <a:schemeClr val="bg1"/>
                </a:solidFill>
                <a:latin typeface="Times New Roman" panose="02020603050405020304" pitchFamily="18" charset="0"/>
                <a:cs typeface="Times New Roman" panose="02020603050405020304" pitchFamily="18" charset="0"/>
              </a:defRPr>
            </a:lvl1pPr>
          </a:lstStyle>
          <a:p>
            <a:r>
              <a:rPr lang="it-IT" dirty="0"/>
              <a:t>Michele Faucci Giannelli, University of Edinburgh</a:t>
            </a:r>
            <a:endParaRPr lang="en-US" dirty="0"/>
          </a:p>
        </p:txBody>
      </p:sp>
      <p:sp>
        <p:nvSpPr>
          <p:cNvPr id="6" name="Slide Number Placeholder 5"/>
          <p:cNvSpPr>
            <a:spLocks noGrp="1"/>
          </p:cNvSpPr>
          <p:nvPr>
            <p:ph type="sldNum" sz="quarter" idx="12"/>
          </p:nvPr>
        </p:nvSpPr>
        <p:spPr/>
        <p:txBody>
          <a:bodyPr/>
          <a:lstStyle>
            <a:lvl1pPr>
              <a:defRPr sz="1400">
                <a:solidFill>
                  <a:schemeClr val="bg1"/>
                </a:solidFill>
                <a:latin typeface="Times New Roman" panose="02020603050405020304" pitchFamily="18" charset="0"/>
                <a:cs typeface="Times New Roman" panose="02020603050405020304" pitchFamily="18" charset="0"/>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6571818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r>
              <a:rPr lang="en-US"/>
              <a:t>03/10/2019</a:t>
            </a:r>
          </a:p>
        </p:txBody>
      </p:sp>
      <p:sp>
        <p:nvSpPr>
          <p:cNvPr id="5" name="Footer Placeholder 4"/>
          <p:cNvSpPr>
            <a:spLocks noGrp="1"/>
          </p:cNvSpPr>
          <p:nvPr>
            <p:ph type="ftr" sz="quarter" idx="11"/>
          </p:nvPr>
        </p:nvSpPr>
        <p:spPr/>
        <p:txBody>
          <a:bodyPr/>
          <a:lstStyle/>
          <a:p>
            <a:r>
              <a:rPr lang="it-IT"/>
              <a:t>Michele Faucci Giannelli, University of Edinburgh</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02647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03/10/2019</a:t>
            </a:r>
          </a:p>
        </p:txBody>
      </p:sp>
      <p:sp>
        <p:nvSpPr>
          <p:cNvPr id="6" name="Footer Placeholder 5"/>
          <p:cNvSpPr>
            <a:spLocks noGrp="1"/>
          </p:cNvSpPr>
          <p:nvPr>
            <p:ph type="ftr" sz="quarter" idx="11"/>
          </p:nvPr>
        </p:nvSpPr>
        <p:spPr/>
        <p:txBody>
          <a:bodyPr/>
          <a:lstStyle/>
          <a:p>
            <a:r>
              <a:rPr lang="it-IT"/>
              <a:t>Michele Faucci Giannelli, University of Edinburgh</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49256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03/10/2019</a:t>
            </a:r>
          </a:p>
        </p:txBody>
      </p:sp>
      <p:sp>
        <p:nvSpPr>
          <p:cNvPr id="8" name="Footer Placeholder 7"/>
          <p:cNvSpPr>
            <a:spLocks noGrp="1"/>
          </p:cNvSpPr>
          <p:nvPr>
            <p:ph type="ftr" sz="quarter" idx="11"/>
          </p:nvPr>
        </p:nvSpPr>
        <p:spPr/>
        <p:txBody>
          <a:bodyPr/>
          <a:lstStyle/>
          <a:p>
            <a:r>
              <a:rPr lang="it-IT"/>
              <a:t>Michele Faucci Giannelli, University of Edinburgh</a:t>
            </a:r>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9905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03/10/2019</a:t>
            </a:r>
          </a:p>
        </p:txBody>
      </p:sp>
      <p:sp>
        <p:nvSpPr>
          <p:cNvPr id="4" name="Footer Placeholder 3"/>
          <p:cNvSpPr>
            <a:spLocks noGrp="1"/>
          </p:cNvSpPr>
          <p:nvPr>
            <p:ph type="ftr" sz="quarter" idx="11"/>
          </p:nvPr>
        </p:nvSpPr>
        <p:spPr/>
        <p:txBody>
          <a:bodyPr/>
          <a:lstStyle/>
          <a:p>
            <a:r>
              <a:rPr lang="it-IT"/>
              <a:t>Michele Faucci Giannelli, University of Edinburgh</a:t>
            </a:r>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8142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03/10/2019</a:t>
            </a:r>
          </a:p>
        </p:txBody>
      </p:sp>
      <p:sp>
        <p:nvSpPr>
          <p:cNvPr id="3" name="Footer Placeholder 2"/>
          <p:cNvSpPr>
            <a:spLocks noGrp="1"/>
          </p:cNvSpPr>
          <p:nvPr>
            <p:ph type="ftr" sz="quarter" idx="11"/>
          </p:nvPr>
        </p:nvSpPr>
        <p:spPr/>
        <p:txBody>
          <a:bodyPr/>
          <a:lstStyle/>
          <a:p>
            <a:r>
              <a:rPr lang="it-IT"/>
              <a:t>Michele Faucci Giannelli, University of Edinburgh</a:t>
            </a:r>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77295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03/10/2019</a:t>
            </a:r>
          </a:p>
        </p:txBody>
      </p:sp>
      <p:sp>
        <p:nvSpPr>
          <p:cNvPr id="6" name="Footer Placeholder 5"/>
          <p:cNvSpPr>
            <a:spLocks noGrp="1"/>
          </p:cNvSpPr>
          <p:nvPr>
            <p:ph type="ftr" sz="quarter" idx="11"/>
          </p:nvPr>
        </p:nvSpPr>
        <p:spPr/>
        <p:txBody>
          <a:bodyPr/>
          <a:lstStyle/>
          <a:p>
            <a:r>
              <a:rPr lang="it-IT"/>
              <a:t>Michele Faucci Giannelli, University of Edinburgh</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398537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en-US"/>
              <a:t>03/10/2019</a:t>
            </a:r>
          </a:p>
        </p:txBody>
      </p:sp>
      <p:sp>
        <p:nvSpPr>
          <p:cNvPr id="6" name="Footer Placeholder 5"/>
          <p:cNvSpPr>
            <a:spLocks noGrp="1"/>
          </p:cNvSpPr>
          <p:nvPr>
            <p:ph type="ftr" sz="quarter" idx="11"/>
          </p:nvPr>
        </p:nvSpPr>
        <p:spPr/>
        <p:txBody>
          <a:bodyPr/>
          <a:lstStyle/>
          <a:p>
            <a:r>
              <a:rPr lang="it-IT"/>
              <a:t>Michele Faucci Giannelli, University of Edinburgh</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59988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3373"/>
            <a:ext cx="8229600" cy="914400"/>
          </a:xfrm>
          <a:prstGeom prst="rect">
            <a:avLst/>
          </a:prstGeom>
          <a:solidFill>
            <a:srgbClr val="04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33CC"/>
              </a:solidFill>
            </a:endParaRPr>
          </a:p>
        </p:txBody>
      </p:sp>
      <p:sp>
        <p:nvSpPr>
          <p:cNvPr id="2" name="Title Placeholder 1"/>
          <p:cNvSpPr>
            <a:spLocks noGrp="1"/>
          </p:cNvSpPr>
          <p:nvPr>
            <p:ph type="title"/>
          </p:nvPr>
        </p:nvSpPr>
        <p:spPr>
          <a:xfrm>
            <a:off x="0" y="76200"/>
            <a:ext cx="8229600" cy="71596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6200" y="990600"/>
            <a:ext cx="8991600" cy="54102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0" y="649287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03/10/2019</a:t>
            </a:r>
          </a:p>
        </p:txBody>
      </p:sp>
      <p:sp>
        <p:nvSpPr>
          <p:cNvPr id="5" name="Footer Placeholder 4"/>
          <p:cNvSpPr>
            <a:spLocks noGrp="1"/>
          </p:cNvSpPr>
          <p:nvPr>
            <p:ph type="ftr" sz="quarter" idx="3"/>
          </p:nvPr>
        </p:nvSpPr>
        <p:spPr>
          <a:xfrm>
            <a:off x="3124200" y="649287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it-IT"/>
              <a:t>Michele Faucci Giannelli, University of Edinburgh</a:t>
            </a:r>
            <a:endParaRPr lang="en-US" dirty="0"/>
          </a:p>
        </p:txBody>
      </p:sp>
      <p:sp>
        <p:nvSpPr>
          <p:cNvPr id="6" name="Slide Number Placeholder 5"/>
          <p:cNvSpPr>
            <a:spLocks noGrp="1"/>
          </p:cNvSpPr>
          <p:nvPr>
            <p:ph type="sldNum" sz="quarter" idx="4"/>
          </p:nvPr>
        </p:nvSpPr>
        <p:spPr>
          <a:xfrm>
            <a:off x="6934200" y="649287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2050"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8229600" y="3373"/>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userDrawn="1"/>
        </p:nvSpPr>
        <p:spPr>
          <a:xfrm>
            <a:off x="0" y="6477000"/>
            <a:ext cx="9144000" cy="381001"/>
          </a:xfrm>
          <a:prstGeom prst="rect">
            <a:avLst/>
          </a:prstGeom>
          <a:solidFill>
            <a:srgbClr val="041E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033CC"/>
              </a:solidFill>
            </a:endParaRPr>
          </a:p>
        </p:txBody>
      </p:sp>
    </p:spTree>
    <p:extLst>
      <p:ext uri="{BB962C8B-B14F-4D97-AF65-F5344CB8AC3E}">
        <p14:creationId xmlns:p14="http://schemas.microsoft.com/office/powerpoint/2010/main" val="223919356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63" r:id="rId12"/>
    <p:sldLayoutId id="2147483665" r:id="rId13"/>
    <p:sldLayoutId id="2147483666" r:id="rId14"/>
  </p:sldLayoutIdLst>
  <p:hf sldNum="0" hdr="0" ftr="0"/>
  <p:txStyles>
    <p:titleStyle>
      <a:lvl1pPr algn="l" defTabSz="914400" rtl="0" eaLnBrk="1" latinLnBrk="0" hangingPunct="1">
        <a:spcBef>
          <a:spcPct val="0"/>
        </a:spcBef>
        <a:buNone/>
        <a:defRPr sz="4400"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jp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0.gi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gitlab.cern.ch/disipio/DiJetGAN" TargetMode="External"/><Relationship Id="rId2" Type="http://schemas.openxmlformats.org/officeDocument/2006/relationships/hyperlink" Target="https://link.springer.com/article/10.1007/JHEP08(2019)110"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5536" y="2204864"/>
            <a:ext cx="8424936" cy="2160240"/>
          </a:xfrm>
        </p:spPr>
        <p:txBody>
          <a:bodyPr>
            <a:noAutofit/>
          </a:bodyPr>
          <a:lstStyle/>
          <a:p>
            <a:pPr algn="ctr"/>
            <a:r>
              <a:rPr lang="en-GB" sz="3600" dirty="0" err="1">
                <a:solidFill>
                  <a:schemeClr val="tx1"/>
                </a:solidFill>
              </a:rPr>
              <a:t>DijetGAN</a:t>
            </a:r>
            <a:r>
              <a:rPr lang="en-GB" sz="3600" dirty="0">
                <a:solidFill>
                  <a:schemeClr val="tx1"/>
                </a:solidFill>
              </a:rPr>
              <a:t>: A Generative-Adversarial Network approach for the Generation and Simulation of QCD Dijet Events at the LHC</a:t>
            </a:r>
          </a:p>
        </p:txBody>
      </p:sp>
      <p:sp>
        <p:nvSpPr>
          <p:cNvPr id="3" name="Subtitle 2"/>
          <p:cNvSpPr>
            <a:spLocks noGrp="1"/>
          </p:cNvSpPr>
          <p:nvPr>
            <p:ph type="subTitle" idx="1"/>
          </p:nvPr>
        </p:nvSpPr>
        <p:spPr>
          <a:xfrm>
            <a:off x="1828248" y="4725144"/>
            <a:ext cx="5487504" cy="994589"/>
          </a:xfrm>
        </p:spPr>
        <p:txBody>
          <a:bodyPr>
            <a:normAutofit fontScale="92500"/>
          </a:bodyPr>
          <a:lstStyle/>
          <a:p>
            <a:r>
              <a:rPr lang="en-GB" sz="2400" dirty="0">
                <a:solidFill>
                  <a:schemeClr val="tx1"/>
                </a:solidFill>
                <a:latin typeface="Times New Roman" panose="02020603050405020304" pitchFamily="18" charset="0"/>
                <a:cs typeface="Times New Roman" panose="02020603050405020304" pitchFamily="18" charset="0"/>
              </a:rPr>
              <a:t>Riccardo di </a:t>
            </a:r>
            <a:r>
              <a:rPr lang="en-GB" sz="2400" dirty="0" err="1">
                <a:solidFill>
                  <a:schemeClr val="tx1"/>
                </a:solidFill>
                <a:latin typeface="Times New Roman" panose="02020603050405020304" pitchFamily="18" charset="0"/>
                <a:cs typeface="Times New Roman" panose="02020603050405020304" pitchFamily="18" charset="0"/>
              </a:rPr>
              <a:t>Sipio</a:t>
            </a:r>
            <a:r>
              <a:rPr lang="en-GB" sz="2400" dirty="0">
                <a:solidFill>
                  <a:schemeClr val="tx1"/>
                </a:solidFill>
                <a:latin typeface="Times New Roman" panose="02020603050405020304" pitchFamily="18" charset="0"/>
                <a:cs typeface="Times New Roman" panose="02020603050405020304" pitchFamily="18" charset="0"/>
              </a:rPr>
              <a:t>, </a:t>
            </a:r>
            <a:r>
              <a:rPr lang="en-GB" sz="2400" u="sng" dirty="0">
                <a:solidFill>
                  <a:schemeClr val="tx1"/>
                </a:solidFill>
                <a:latin typeface="Times New Roman" panose="02020603050405020304" pitchFamily="18" charset="0"/>
                <a:cs typeface="Times New Roman" panose="02020603050405020304" pitchFamily="18" charset="0"/>
              </a:rPr>
              <a:t>Michele Faucci Giannelli</a:t>
            </a:r>
            <a:r>
              <a:rPr lang="en-GB" sz="2400" dirty="0">
                <a:solidFill>
                  <a:schemeClr val="tx1"/>
                </a:solidFill>
                <a:latin typeface="Times New Roman" panose="02020603050405020304" pitchFamily="18" charset="0"/>
                <a:cs typeface="Times New Roman" panose="02020603050405020304" pitchFamily="18" charset="0"/>
              </a:rPr>
              <a:t>, Sana </a:t>
            </a:r>
            <a:r>
              <a:rPr lang="en-GB" sz="2400" dirty="0" err="1">
                <a:solidFill>
                  <a:schemeClr val="tx1"/>
                </a:solidFill>
                <a:latin typeface="Times New Roman" panose="02020603050405020304" pitchFamily="18" charset="0"/>
                <a:cs typeface="Times New Roman" panose="02020603050405020304" pitchFamily="18" charset="0"/>
              </a:rPr>
              <a:t>Ketabchi</a:t>
            </a:r>
            <a:r>
              <a:rPr lang="en-GB" sz="2400" dirty="0">
                <a:solidFill>
                  <a:schemeClr val="tx1"/>
                </a:solidFill>
                <a:latin typeface="Times New Roman" panose="02020603050405020304" pitchFamily="18" charset="0"/>
                <a:cs typeface="Times New Roman" panose="02020603050405020304" pitchFamily="18" charset="0"/>
              </a:rPr>
              <a:t> </a:t>
            </a:r>
            <a:r>
              <a:rPr lang="en-GB" sz="2400" dirty="0" err="1">
                <a:solidFill>
                  <a:schemeClr val="tx1"/>
                </a:solidFill>
                <a:latin typeface="Times New Roman" panose="02020603050405020304" pitchFamily="18" charset="0"/>
                <a:cs typeface="Times New Roman" panose="02020603050405020304" pitchFamily="18" charset="0"/>
              </a:rPr>
              <a:t>Haghighat</a:t>
            </a:r>
            <a:r>
              <a:rPr lang="en-GB" sz="2400" dirty="0">
                <a:solidFill>
                  <a:schemeClr val="tx1"/>
                </a:solidFill>
                <a:latin typeface="Times New Roman" panose="02020603050405020304" pitchFamily="18" charset="0"/>
                <a:cs typeface="Times New Roman" panose="02020603050405020304" pitchFamily="18" charset="0"/>
              </a:rPr>
              <a:t>, Serena Palazzo </a:t>
            </a:r>
          </a:p>
        </p:txBody>
      </p:sp>
      <p:pic>
        <p:nvPicPr>
          <p:cNvPr id="4" name="Picture 3">
            <a:extLst>
              <a:ext uri="{FF2B5EF4-FFF2-40B4-BE49-F238E27FC236}">
                <a16:creationId xmlns:a16="http://schemas.microsoft.com/office/drawing/2014/main" id="{1E25F2A8-256A-415A-A550-FA18DD7AB4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745" y="383501"/>
            <a:ext cx="2052661" cy="1440000"/>
          </a:xfrm>
          <a:prstGeom prst="rect">
            <a:avLst/>
          </a:prstGeom>
        </p:spPr>
      </p:pic>
      <p:sp>
        <p:nvSpPr>
          <p:cNvPr id="5" name="TextBox 4">
            <a:extLst>
              <a:ext uri="{FF2B5EF4-FFF2-40B4-BE49-F238E27FC236}">
                <a16:creationId xmlns:a16="http://schemas.microsoft.com/office/drawing/2014/main" id="{1F7A581F-6AB9-4365-81BC-99B5456FC770}"/>
              </a:ext>
            </a:extLst>
          </p:cNvPr>
          <p:cNvSpPr txBox="1"/>
          <p:nvPr/>
        </p:nvSpPr>
        <p:spPr>
          <a:xfrm>
            <a:off x="3851920" y="6381328"/>
            <a:ext cx="1620957" cy="369332"/>
          </a:xfrm>
          <a:prstGeom prst="rect">
            <a:avLst/>
          </a:prstGeom>
          <a:noFill/>
        </p:spPr>
        <p:txBody>
          <a:bodyPr wrap="none" rtlCol="0">
            <a:spAutoFit/>
          </a:bodyPr>
          <a:lstStyle/>
          <a:p>
            <a:pPr algn="l"/>
            <a:r>
              <a:rPr lang="en-GB" dirty="0">
                <a:latin typeface="Times New Roman" panose="02020603050405020304" pitchFamily="18" charset="0"/>
                <a:cs typeface="Times New Roman" panose="02020603050405020304" pitchFamily="18" charset="0"/>
              </a:rPr>
              <a:t>3 October 2019</a:t>
            </a:r>
          </a:p>
        </p:txBody>
      </p:sp>
      <p:pic>
        <p:nvPicPr>
          <p:cNvPr id="7" name="Picture 6">
            <a:extLst>
              <a:ext uri="{FF2B5EF4-FFF2-40B4-BE49-F238E27FC236}">
                <a16:creationId xmlns:a16="http://schemas.microsoft.com/office/drawing/2014/main" id="{14B77001-EC1D-4315-9FD5-65A7863B0C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2000" y="383501"/>
            <a:ext cx="2036996" cy="1440000"/>
          </a:xfrm>
          <a:prstGeom prst="rect">
            <a:avLst/>
          </a:prstGeom>
        </p:spPr>
      </p:pic>
      <p:pic>
        <p:nvPicPr>
          <p:cNvPr id="11" name="Picture 10">
            <a:extLst>
              <a:ext uri="{FF2B5EF4-FFF2-40B4-BE49-F238E27FC236}">
                <a16:creationId xmlns:a16="http://schemas.microsoft.com/office/drawing/2014/main" id="{752332B8-398B-49FC-980A-27210CB707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36296" y="383501"/>
            <a:ext cx="1440000" cy="1440000"/>
          </a:xfrm>
          <a:prstGeom prst="rect">
            <a:avLst/>
          </a:prstGeom>
        </p:spPr>
      </p:pic>
    </p:spTree>
    <p:extLst>
      <p:ext uri="{BB962C8B-B14F-4D97-AF65-F5344CB8AC3E}">
        <p14:creationId xmlns:p14="http://schemas.microsoft.com/office/powerpoint/2010/main" val="18233358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145EF-81D9-495F-B525-EAFEB486E43D}"/>
              </a:ext>
            </a:extLst>
          </p:cNvPr>
          <p:cNvSpPr>
            <a:spLocks noGrp="1"/>
          </p:cNvSpPr>
          <p:nvPr>
            <p:ph type="title"/>
          </p:nvPr>
        </p:nvSpPr>
        <p:spPr/>
        <p:txBody>
          <a:bodyPr>
            <a:normAutofit fontScale="90000"/>
          </a:bodyPr>
          <a:lstStyle/>
          <a:p>
            <a:r>
              <a:rPr lang="en-GB" dirty="0"/>
              <a:t>The training</a:t>
            </a:r>
          </a:p>
        </p:txBody>
      </p:sp>
      <p:sp>
        <p:nvSpPr>
          <p:cNvPr id="3" name="Content Placeholder 2">
            <a:extLst>
              <a:ext uri="{FF2B5EF4-FFF2-40B4-BE49-F238E27FC236}">
                <a16:creationId xmlns:a16="http://schemas.microsoft.com/office/drawing/2014/main" id="{48445FCC-9DB6-4FF7-BC8E-53AEAE4C6A20}"/>
              </a:ext>
            </a:extLst>
          </p:cNvPr>
          <p:cNvSpPr>
            <a:spLocks noGrp="1"/>
          </p:cNvSpPr>
          <p:nvPr>
            <p:ph idx="1"/>
          </p:nvPr>
        </p:nvSpPr>
        <p:spPr>
          <a:xfrm>
            <a:off x="40704" y="968478"/>
            <a:ext cx="9067800" cy="5410200"/>
          </a:xfrm>
        </p:spPr>
        <p:txBody>
          <a:bodyPr>
            <a:normAutofit fontScale="85000" lnSpcReduction="10000"/>
          </a:bodyPr>
          <a:lstStyle/>
          <a:p>
            <a:r>
              <a:rPr lang="en-GB" dirty="0"/>
              <a:t>The </a:t>
            </a:r>
            <a:r>
              <a:rPr lang="en-GB" b="1" dirty="0"/>
              <a:t>Generator </a:t>
            </a:r>
            <a:r>
              <a:rPr lang="en-GB" dirty="0"/>
              <a:t>transform a vector or 128 random numbers into 7 physics quantities:</a:t>
            </a:r>
          </a:p>
          <a:p>
            <a:pPr lvl="1"/>
            <a:r>
              <a:rPr lang="en-GB" dirty="0" err="1"/>
              <a:t>p</a:t>
            </a:r>
            <a:r>
              <a:rPr lang="en-GB" baseline="-25000" dirty="0" err="1"/>
              <a:t>T</a:t>
            </a:r>
            <a:r>
              <a:rPr lang="en-GB" dirty="0"/>
              <a:t>, η and m of the leading jet</a:t>
            </a:r>
          </a:p>
          <a:p>
            <a:pPr lvl="1"/>
            <a:r>
              <a:rPr lang="en-GB" dirty="0" err="1"/>
              <a:t>p</a:t>
            </a:r>
            <a:r>
              <a:rPr lang="en-GB" baseline="-25000" dirty="0" err="1"/>
              <a:t>T</a:t>
            </a:r>
            <a:r>
              <a:rPr lang="en-GB" dirty="0"/>
              <a:t>, η, m and </a:t>
            </a:r>
            <a:r>
              <a:rPr lang="el-GR" dirty="0"/>
              <a:t>φ</a:t>
            </a:r>
            <a:r>
              <a:rPr lang="en-GB" dirty="0"/>
              <a:t> of the sub-leading jet</a:t>
            </a:r>
          </a:p>
          <a:p>
            <a:r>
              <a:rPr lang="en-GB" dirty="0"/>
              <a:t>The </a:t>
            </a:r>
            <a:r>
              <a:rPr lang="en-GB" b="1" dirty="0"/>
              <a:t>Discriminator </a:t>
            </a:r>
            <a:r>
              <a:rPr lang="en-GB" dirty="0"/>
              <a:t>compares the generator with the MC events</a:t>
            </a:r>
          </a:p>
          <a:p>
            <a:r>
              <a:rPr lang="en-GB" dirty="0"/>
              <a:t>The loss functions are:</a:t>
            </a:r>
          </a:p>
          <a:p>
            <a:pPr lvl="1"/>
            <a:r>
              <a:rPr lang="en-GB" b="1" dirty="0"/>
              <a:t>G</a:t>
            </a:r>
            <a:r>
              <a:rPr lang="en-GB" dirty="0"/>
              <a:t>: Mean square error</a:t>
            </a:r>
          </a:p>
          <a:p>
            <a:pPr lvl="1"/>
            <a:r>
              <a:rPr lang="en-GB" b="1" dirty="0"/>
              <a:t>D</a:t>
            </a:r>
            <a:r>
              <a:rPr lang="en-GB" dirty="0"/>
              <a:t>: Binary cross-entropy</a:t>
            </a:r>
          </a:p>
          <a:p>
            <a:r>
              <a:rPr lang="en-GB" dirty="0"/>
              <a:t>Both </a:t>
            </a:r>
            <a:r>
              <a:rPr lang="en-GB" b="1" dirty="0"/>
              <a:t>G</a:t>
            </a:r>
            <a:r>
              <a:rPr lang="en-GB" dirty="0"/>
              <a:t> and </a:t>
            </a:r>
            <a:r>
              <a:rPr lang="en-GB" b="1" dirty="0"/>
              <a:t>D</a:t>
            </a:r>
            <a:r>
              <a:rPr lang="en-GB" dirty="0"/>
              <a:t> use Adam optimiser with a learning rate </a:t>
            </a:r>
            <a:r>
              <a:rPr lang="el-GR" dirty="0"/>
              <a:t>λ</a:t>
            </a:r>
            <a:r>
              <a:rPr lang="en-GB" dirty="0"/>
              <a:t>=10</a:t>
            </a:r>
            <a:r>
              <a:rPr lang="en-GB" baseline="30000" dirty="0"/>
              <a:t>-5</a:t>
            </a:r>
            <a:r>
              <a:rPr lang="en-GB" dirty="0"/>
              <a:t> </a:t>
            </a:r>
          </a:p>
          <a:p>
            <a:r>
              <a:rPr lang="en-GB" dirty="0"/>
              <a:t>We train for 100k iterations with batches of 32 events</a:t>
            </a:r>
          </a:p>
          <a:p>
            <a:r>
              <a:rPr lang="en-GB" dirty="0"/>
              <a:t>1 hour for training on a GPU NVIDIA Quadro P6000</a:t>
            </a:r>
          </a:p>
          <a:p>
            <a:endParaRPr lang="en-GB" dirty="0"/>
          </a:p>
          <a:p>
            <a:pPr marL="0" indent="0">
              <a:buNone/>
            </a:pPr>
            <a:endParaRPr lang="en-GB" dirty="0"/>
          </a:p>
        </p:txBody>
      </p:sp>
      <p:sp>
        <p:nvSpPr>
          <p:cNvPr id="4" name="Date Placeholder 3">
            <a:extLst>
              <a:ext uri="{FF2B5EF4-FFF2-40B4-BE49-F238E27FC236}">
                <a16:creationId xmlns:a16="http://schemas.microsoft.com/office/drawing/2014/main" id="{EAB334F8-9A01-4E1A-9112-6669E4FCC29C}"/>
              </a:ext>
            </a:extLst>
          </p:cNvPr>
          <p:cNvSpPr>
            <a:spLocks noGrp="1"/>
          </p:cNvSpPr>
          <p:nvPr>
            <p:ph type="dt" sz="half" idx="10"/>
          </p:nvPr>
        </p:nvSpPr>
        <p:spPr/>
        <p:txBody>
          <a:bodyPr/>
          <a:lstStyle/>
          <a:p>
            <a:r>
              <a:rPr lang="en-US"/>
              <a:t>03/10/2019</a:t>
            </a:r>
            <a:endParaRPr lang="en-US" dirty="0"/>
          </a:p>
        </p:txBody>
      </p:sp>
    </p:spTree>
    <p:extLst>
      <p:ext uri="{BB962C8B-B14F-4D97-AF65-F5344CB8AC3E}">
        <p14:creationId xmlns:p14="http://schemas.microsoft.com/office/powerpoint/2010/main" val="8419017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6D8F4C99-70C1-4EC7-8CD6-8B7F662ED8C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8" y="2962995"/>
            <a:ext cx="4608000" cy="1728000"/>
          </a:xfrm>
        </p:spPr>
      </p:pic>
      <p:pic>
        <p:nvPicPr>
          <p:cNvPr id="10" name="Picture 9">
            <a:extLst>
              <a:ext uri="{FF2B5EF4-FFF2-40B4-BE49-F238E27FC236}">
                <a16:creationId xmlns:a16="http://schemas.microsoft.com/office/drawing/2014/main" id="{18588722-8158-4D38-9D99-F697846A4DCC}"/>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358" y="1120969"/>
            <a:ext cx="4608000" cy="1728000"/>
          </a:xfrm>
          <a:prstGeom prst="rect">
            <a:avLst/>
          </a:prstGeom>
        </p:spPr>
      </p:pic>
      <p:pic>
        <p:nvPicPr>
          <p:cNvPr id="16" name="Content Placeholder 16">
            <a:extLst>
              <a:ext uri="{FF2B5EF4-FFF2-40B4-BE49-F238E27FC236}">
                <a16:creationId xmlns:a16="http://schemas.microsoft.com/office/drawing/2014/main" id="{20EFCA32-4857-4B8B-926B-B78300C6E664}"/>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4394229" y="2972366"/>
            <a:ext cx="4608000" cy="1728000"/>
          </a:xfrm>
          <a:prstGeom prst="rect">
            <a:avLst/>
          </a:prstGeom>
        </p:spPr>
      </p:pic>
      <p:pic>
        <p:nvPicPr>
          <p:cNvPr id="17" name="Picture 16">
            <a:extLst>
              <a:ext uri="{FF2B5EF4-FFF2-40B4-BE49-F238E27FC236}">
                <a16:creationId xmlns:a16="http://schemas.microsoft.com/office/drawing/2014/main" id="{530963B9-8139-4047-90E7-07993EFBAFB8}"/>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4385911" y="1120969"/>
            <a:ext cx="4608000" cy="1728000"/>
          </a:xfrm>
          <a:prstGeom prst="rect">
            <a:avLst/>
          </a:prstGeom>
        </p:spPr>
      </p:pic>
      <p:sp>
        <p:nvSpPr>
          <p:cNvPr id="2" name="Title 1">
            <a:extLst>
              <a:ext uri="{FF2B5EF4-FFF2-40B4-BE49-F238E27FC236}">
                <a16:creationId xmlns:a16="http://schemas.microsoft.com/office/drawing/2014/main" id="{E7AF5748-D404-4461-ABD9-BE90F8BC12CF}"/>
              </a:ext>
            </a:extLst>
          </p:cNvPr>
          <p:cNvSpPr>
            <a:spLocks noGrp="1"/>
          </p:cNvSpPr>
          <p:nvPr>
            <p:ph type="title"/>
          </p:nvPr>
        </p:nvSpPr>
        <p:spPr/>
        <p:txBody>
          <a:bodyPr>
            <a:normAutofit fontScale="90000"/>
          </a:bodyPr>
          <a:lstStyle/>
          <a:p>
            <a:r>
              <a:rPr lang="en-GB" dirty="0"/>
              <a:t>Loss and accuracy vs epochs</a:t>
            </a:r>
          </a:p>
        </p:txBody>
      </p:sp>
      <p:sp>
        <p:nvSpPr>
          <p:cNvPr id="4" name="Date Placeholder 3">
            <a:extLst>
              <a:ext uri="{FF2B5EF4-FFF2-40B4-BE49-F238E27FC236}">
                <a16:creationId xmlns:a16="http://schemas.microsoft.com/office/drawing/2014/main" id="{F71D2D93-8BB8-441C-8E82-E100253ABA1E}"/>
              </a:ext>
            </a:extLst>
          </p:cNvPr>
          <p:cNvSpPr>
            <a:spLocks noGrp="1"/>
          </p:cNvSpPr>
          <p:nvPr>
            <p:ph type="dt" sz="half" idx="10"/>
          </p:nvPr>
        </p:nvSpPr>
        <p:spPr/>
        <p:txBody>
          <a:bodyPr/>
          <a:lstStyle/>
          <a:p>
            <a:r>
              <a:rPr lang="en-US"/>
              <a:t>03/10/2019</a:t>
            </a:r>
            <a:endParaRPr lang="en-US" dirty="0"/>
          </a:p>
        </p:txBody>
      </p:sp>
      <p:sp>
        <p:nvSpPr>
          <p:cNvPr id="11" name="TextBox 10">
            <a:extLst>
              <a:ext uri="{FF2B5EF4-FFF2-40B4-BE49-F238E27FC236}">
                <a16:creationId xmlns:a16="http://schemas.microsoft.com/office/drawing/2014/main" id="{F219CC03-14C9-4B17-A866-554C347A2AC5}"/>
              </a:ext>
            </a:extLst>
          </p:cNvPr>
          <p:cNvSpPr txBox="1"/>
          <p:nvPr/>
        </p:nvSpPr>
        <p:spPr>
          <a:xfrm>
            <a:off x="3979530" y="823371"/>
            <a:ext cx="1184940" cy="369332"/>
          </a:xfrm>
          <a:prstGeom prst="rect">
            <a:avLst/>
          </a:prstGeom>
          <a:noFill/>
        </p:spPr>
        <p:txBody>
          <a:bodyPr wrap="none" rtlCol="0">
            <a:spAutoFit/>
          </a:bodyPr>
          <a:lstStyle/>
          <a:p>
            <a:pPr algn="l"/>
            <a:r>
              <a:rPr lang="en-GB" dirty="0" err="1">
                <a:latin typeface="Times New Roman" panose="02020603050405020304" pitchFamily="18" charset="0"/>
                <a:cs typeface="Times New Roman" panose="02020603050405020304" pitchFamily="18" charset="0"/>
              </a:rPr>
              <a:t>Reco</a:t>
            </a:r>
            <a:r>
              <a:rPr lang="en-GB" dirty="0">
                <a:latin typeface="Times New Roman" panose="02020603050405020304" pitchFamily="18" charset="0"/>
                <a:cs typeface="Times New Roman" panose="02020603050405020304" pitchFamily="18" charset="0"/>
              </a:rPr>
              <a:t> level</a:t>
            </a:r>
          </a:p>
        </p:txBody>
      </p:sp>
      <p:sp>
        <p:nvSpPr>
          <p:cNvPr id="12" name="TextBox 11">
            <a:extLst>
              <a:ext uri="{FF2B5EF4-FFF2-40B4-BE49-F238E27FC236}">
                <a16:creationId xmlns:a16="http://schemas.microsoft.com/office/drawing/2014/main" id="{7F3F091E-0E3A-412B-A4B2-EEC4B9A53A33}"/>
              </a:ext>
            </a:extLst>
          </p:cNvPr>
          <p:cNvSpPr txBox="1"/>
          <p:nvPr/>
        </p:nvSpPr>
        <p:spPr>
          <a:xfrm>
            <a:off x="3748698" y="2721316"/>
            <a:ext cx="1415772" cy="369332"/>
          </a:xfrm>
          <a:prstGeom prst="rect">
            <a:avLst/>
          </a:prstGeom>
          <a:noFill/>
        </p:spPr>
        <p:txBody>
          <a:bodyPr wrap="none" rtlCol="0">
            <a:spAutoFit/>
          </a:bodyPr>
          <a:lstStyle/>
          <a:p>
            <a:pPr algn="l"/>
            <a:r>
              <a:rPr lang="en-GB" dirty="0">
                <a:latin typeface="Times New Roman" panose="02020603050405020304" pitchFamily="18" charset="0"/>
                <a:cs typeface="Times New Roman" panose="02020603050405020304" pitchFamily="18" charset="0"/>
              </a:rPr>
              <a:t>Particle level</a:t>
            </a:r>
          </a:p>
        </p:txBody>
      </p:sp>
      <p:sp>
        <p:nvSpPr>
          <p:cNvPr id="13" name="Content Placeholder 2">
            <a:extLst>
              <a:ext uri="{FF2B5EF4-FFF2-40B4-BE49-F238E27FC236}">
                <a16:creationId xmlns:a16="http://schemas.microsoft.com/office/drawing/2014/main" id="{97B35A16-3476-4E63-9CC3-E1B3550E1FA4}"/>
              </a:ext>
            </a:extLst>
          </p:cNvPr>
          <p:cNvSpPr txBox="1">
            <a:spLocks/>
          </p:cNvSpPr>
          <p:nvPr/>
        </p:nvSpPr>
        <p:spPr>
          <a:xfrm>
            <a:off x="76200" y="4859868"/>
            <a:ext cx="8991600" cy="1540931"/>
          </a:xfrm>
          <a:prstGeom prst="rect">
            <a:avLst/>
          </a:prstGeom>
        </p:spPr>
        <p:txBody>
          <a:bodyPr vert="horz" lIns="91440" tIns="45720" rIns="91440" bIns="45720" rtlCol="0">
            <a:normAutofit fontScale="8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Nash equilibrium reached after 10k iterations</a:t>
            </a:r>
          </a:p>
          <a:p>
            <a:pPr lvl="1"/>
            <a:r>
              <a:rPr lang="en-GB" dirty="0"/>
              <a:t>this does not provide any information on the performances</a:t>
            </a:r>
          </a:p>
          <a:p>
            <a:pPr lvl="1"/>
            <a:r>
              <a:rPr lang="en-GB" dirty="0"/>
              <a:t>Accuracy getting more stable after 60k iteration also not an indication of better performances</a:t>
            </a:r>
          </a:p>
          <a:p>
            <a:pPr marL="0" indent="0">
              <a:buFont typeface="Arial" pitchFamily="34" charset="0"/>
              <a:buNone/>
            </a:pPr>
            <a:endParaRPr lang="en-GB" dirty="0"/>
          </a:p>
        </p:txBody>
      </p:sp>
    </p:spTree>
    <p:extLst>
      <p:ext uri="{BB962C8B-B14F-4D97-AF65-F5344CB8AC3E}">
        <p14:creationId xmlns:p14="http://schemas.microsoft.com/office/powerpoint/2010/main" val="4028144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36FEA-63EF-46B0-9CD7-C0235FDC53B7}"/>
              </a:ext>
            </a:extLst>
          </p:cNvPr>
          <p:cNvSpPr>
            <a:spLocks noGrp="1"/>
          </p:cNvSpPr>
          <p:nvPr>
            <p:ph type="title"/>
          </p:nvPr>
        </p:nvSpPr>
        <p:spPr/>
        <p:txBody>
          <a:bodyPr>
            <a:normAutofit fontScale="90000"/>
          </a:bodyPr>
          <a:lstStyle/>
          <a:p>
            <a:r>
              <a:rPr lang="en-GB" dirty="0"/>
              <a:t>Simulation</a:t>
            </a:r>
          </a:p>
        </p:txBody>
      </p:sp>
      <p:sp>
        <p:nvSpPr>
          <p:cNvPr id="3" name="Content Placeholder 2">
            <a:extLst>
              <a:ext uri="{FF2B5EF4-FFF2-40B4-BE49-F238E27FC236}">
                <a16:creationId xmlns:a16="http://schemas.microsoft.com/office/drawing/2014/main" id="{68BB4D66-1533-475F-AC64-C8DF843F9E18}"/>
              </a:ext>
            </a:extLst>
          </p:cNvPr>
          <p:cNvSpPr>
            <a:spLocks noGrp="1"/>
          </p:cNvSpPr>
          <p:nvPr>
            <p:ph idx="1"/>
          </p:nvPr>
        </p:nvSpPr>
        <p:spPr/>
        <p:txBody>
          <a:bodyPr/>
          <a:lstStyle/>
          <a:p>
            <a:r>
              <a:rPr lang="en-GB" dirty="0"/>
              <a:t>The GAN can simulate 1M events in 80s</a:t>
            </a:r>
          </a:p>
          <a:p>
            <a:r>
              <a:rPr lang="en-GB" dirty="0"/>
              <a:t>The values outputted by the GAN are manipulated to revert the exploited symmetries</a:t>
            </a:r>
          </a:p>
          <a:p>
            <a:r>
              <a:rPr lang="en-GB" dirty="0"/>
              <a:t>The 4-vectors of the simulated jets are used to build physics observables which we compare to the MC sample</a:t>
            </a:r>
          </a:p>
          <a:p>
            <a:r>
              <a:rPr lang="en-GB" dirty="0"/>
              <a:t>This is done every few thousands epochs</a:t>
            </a:r>
          </a:p>
        </p:txBody>
      </p:sp>
      <p:sp>
        <p:nvSpPr>
          <p:cNvPr id="4" name="Date Placeholder 3">
            <a:extLst>
              <a:ext uri="{FF2B5EF4-FFF2-40B4-BE49-F238E27FC236}">
                <a16:creationId xmlns:a16="http://schemas.microsoft.com/office/drawing/2014/main" id="{8CBA75CA-0D54-447D-9D71-0CE6BEEBE34A}"/>
              </a:ext>
            </a:extLst>
          </p:cNvPr>
          <p:cNvSpPr>
            <a:spLocks noGrp="1"/>
          </p:cNvSpPr>
          <p:nvPr>
            <p:ph type="dt" sz="half" idx="10"/>
          </p:nvPr>
        </p:nvSpPr>
        <p:spPr/>
        <p:txBody>
          <a:bodyPr/>
          <a:lstStyle/>
          <a:p>
            <a:r>
              <a:rPr lang="en-US"/>
              <a:t>03/10/2019</a:t>
            </a:r>
            <a:endParaRPr lang="en-US" dirty="0"/>
          </a:p>
        </p:txBody>
      </p:sp>
    </p:spTree>
    <p:extLst>
      <p:ext uri="{BB962C8B-B14F-4D97-AF65-F5344CB8AC3E}">
        <p14:creationId xmlns:p14="http://schemas.microsoft.com/office/powerpoint/2010/main" val="2183356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E322F-C386-49D2-AB9C-4DD4D8A61BEF}"/>
              </a:ext>
            </a:extLst>
          </p:cNvPr>
          <p:cNvSpPr>
            <a:spLocks noGrp="1"/>
          </p:cNvSpPr>
          <p:nvPr>
            <p:ph type="title"/>
          </p:nvPr>
        </p:nvSpPr>
        <p:spPr/>
        <p:txBody>
          <a:bodyPr>
            <a:normAutofit fontScale="90000"/>
          </a:bodyPr>
          <a:lstStyle/>
          <a:p>
            <a:r>
              <a:rPr lang="en-GB" dirty="0"/>
              <a:t>Going beyond other GANs</a:t>
            </a:r>
          </a:p>
        </p:txBody>
      </p:sp>
      <p:sp>
        <p:nvSpPr>
          <p:cNvPr id="4" name="Date Placeholder 3">
            <a:extLst>
              <a:ext uri="{FF2B5EF4-FFF2-40B4-BE49-F238E27FC236}">
                <a16:creationId xmlns:a16="http://schemas.microsoft.com/office/drawing/2014/main" id="{23128F33-50B2-48E2-A3BD-3C2BEDBFBB15}"/>
              </a:ext>
            </a:extLst>
          </p:cNvPr>
          <p:cNvSpPr>
            <a:spLocks noGrp="1"/>
          </p:cNvSpPr>
          <p:nvPr>
            <p:ph type="dt" sz="half" idx="10"/>
          </p:nvPr>
        </p:nvSpPr>
        <p:spPr/>
        <p:txBody>
          <a:bodyPr/>
          <a:lstStyle/>
          <a:p>
            <a:r>
              <a:rPr lang="en-US"/>
              <a:t>03/10/2019</a:t>
            </a:r>
            <a:endParaRPr lang="en-US" dirty="0"/>
          </a:p>
        </p:txBody>
      </p:sp>
      <p:sp>
        <p:nvSpPr>
          <p:cNvPr id="11" name="Content Placeholder 10">
            <a:extLst>
              <a:ext uri="{FF2B5EF4-FFF2-40B4-BE49-F238E27FC236}">
                <a16:creationId xmlns:a16="http://schemas.microsoft.com/office/drawing/2014/main" id="{0C6EC9B2-8926-4C4F-B3ED-2264DDAEA44C}"/>
              </a:ext>
            </a:extLst>
          </p:cNvPr>
          <p:cNvSpPr>
            <a:spLocks noGrp="1"/>
          </p:cNvSpPr>
          <p:nvPr>
            <p:ph idx="1"/>
          </p:nvPr>
        </p:nvSpPr>
        <p:spPr>
          <a:xfrm>
            <a:off x="76200" y="990600"/>
            <a:ext cx="5359896" cy="5410200"/>
          </a:xfrm>
        </p:spPr>
        <p:txBody>
          <a:bodyPr>
            <a:normAutofit lnSpcReduction="10000"/>
          </a:bodyPr>
          <a:lstStyle/>
          <a:p>
            <a:r>
              <a:rPr lang="en-GB" dirty="0"/>
              <a:t>All images looks like humans</a:t>
            </a:r>
          </a:p>
          <a:p>
            <a:r>
              <a:rPr lang="en-GB" dirty="0"/>
              <a:t>But are the features preserved from the training sample?</a:t>
            </a:r>
          </a:p>
          <a:p>
            <a:pPr lvl="1"/>
            <a:r>
              <a:rPr lang="en-GB" dirty="0"/>
              <a:t>Distance between eyes</a:t>
            </a:r>
          </a:p>
          <a:p>
            <a:pPr lvl="1"/>
            <a:r>
              <a:rPr lang="en-GB" dirty="0"/>
              <a:t>Length and width of nose</a:t>
            </a:r>
          </a:p>
          <a:p>
            <a:pPr lvl="1"/>
            <a:r>
              <a:rPr lang="en-GB" dirty="0"/>
              <a:t>Mouth width</a:t>
            </a:r>
          </a:p>
          <a:p>
            <a:pPr lvl="1"/>
            <a:r>
              <a:rPr lang="en-GB" dirty="0"/>
              <a:t>Forehead height</a:t>
            </a:r>
          </a:p>
          <a:p>
            <a:r>
              <a:rPr lang="en-GB" dirty="0"/>
              <a:t>Not just the average but also the distribution</a:t>
            </a:r>
          </a:p>
          <a:p>
            <a:pPr lvl="1"/>
            <a:r>
              <a:rPr lang="en-GB" dirty="0"/>
              <a:t>Are faces too rounded?</a:t>
            </a:r>
          </a:p>
        </p:txBody>
      </p:sp>
      <p:pic>
        <p:nvPicPr>
          <p:cNvPr id="12" name="Picture 11">
            <a:extLst>
              <a:ext uri="{FF2B5EF4-FFF2-40B4-BE49-F238E27FC236}">
                <a16:creationId xmlns:a16="http://schemas.microsoft.com/office/drawing/2014/main" id="{AC022256-3A78-4E3F-AE6A-B4462D5A695F}"/>
              </a:ext>
            </a:extLst>
          </p:cNvPr>
          <p:cNvPicPr>
            <a:picLocks noChangeAspect="1"/>
          </p:cNvPicPr>
          <p:nvPr/>
        </p:nvPicPr>
        <p:blipFill>
          <a:blip r:embed="rId2"/>
          <a:stretch>
            <a:fillRect/>
          </a:stretch>
        </p:blipFill>
        <p:spPr>
          <a:xfrm>
            <a:off x="5465043" y="1434444"/>
            <a:ext cx="3602757" cy="4807385"/>
          </a:xfrm>
          <a:prstGeom prst="rect">
            <a:avLst/>
          </a:prstGeom>
        </p:spPr>
      </p:pic>
      <p:sp>
        <p:nvSpPr>
          <p:cNvPr id="13" name="TextBox 12">
            <a:extLst>
              <a:ext uri="{FF2B5EF4-FFF2-40B4-BE49-F238E27FC236}">
                <a16:creationId xmlns:a16="http://schemas.microsoft.com/office/drawing/2014/main" id="{2546CADF-B7E9-4246-B331-BAC66B0938BE}"/>
              </a:ext>
            </a:extLst>
          </p:cNvPr>
          <p:cNvSpPr txBox="1"/>
          <p:nvPr/>
        </p:nvSpPr>
        <p:spPr>
          <a:xfrm>
            <a:off x="7215267" y="1065112"/>
            <a:ext cx="1928733" cy="369332"/>
          </a:xfrm>
          <a:prstGeom prst="rect">
            <a:avLst/>
          </a:prstGeom>
          <a:noFill/>
        </p:spPr>
        <p:txBody>
          <a:bodyPr wrap="none" rtlCol="0">
            <a:spAutoFit/>
          </a:bodyPr>
          <a:lstStyle/>
          <a:p>
            <a:pPr algn="l"/>
            <a:r>
              <a:rPr lang="en-GB" dirty="0">
                <a:latin typeface="Times New Roman" panose="02020603050405020304" pitchFamily="18" charset="0"/>
                <a:cs typeface="Times New Roman" panose="02020603050405020304" pitchFamily="18" charset="0"/>
              </a:rPr>
              <a:t>Image by NVIDIA</a:t>
            </a:r>
          </a:p>
        </p:txBody>
      </p:sp>
    </p:spTree>
    <p:extLst>
      <p:ext uri="{BB962C8B-B14F-4D97-AF65-F5344CB8AC3E}">
        <p14:creationId xmlns:p14="http://schemas.microsoft.com/office/powerpoint/2010/main" val="38274851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AB82-E950-40D3-B8D5-95966D084D1A}"/>
              </a:ext>
            </a:extLst>
          </p:cNvPr>
          <p:cNvSpPr>
            <a:spLocks noGrp="1"/>
          </p:cNvSpPr>
          <p:nvPr>
            <p:ph type="title"/>
          </p:nvPr>
        </p:nvSpPr>
        <p:spPr/>
        <p:txBody>
          <a:bodyPr>
            <a:normAutofit fontScale="90000"/>
          </a:bodyPr>
          <a:lstStyle/>
          <a:p>
            <a:r>
              <a:rPr lang="en-GB" dirty="0"/>
              <a:t>Training of the GAN</a:t>
            </a:r>
          </a:p>
        </p:txBody>
      </p:sp>
      <p:sp>
        <p:nvSpPr>
          <p:cNvPr id="4" name="Date Placeholder 3">
            <a:extLst>
              <a:ext uri="{FF2B5EF4-FFF2-40B4-BE49-F238E27FC236}">
                <a16:creationId xmlns:a16="http://schemas.microsoft.com/office/drawing/2014/main" id="{64CC352D-48F5-4E58-9489-F57A4E507A8F}"/>
              </a:ext>
            </a:extLst>
          </p:cNvPr>
          <p:cNvSpPr>
            <a:spLocks noGrp="1"/>
          </p:cNvSpPr>
          <p:nvPr>
            <p:ph type="dt" sz="half" idx="10"/>
          </p:nvPr>
        </p:nvSpPr>
        <p:spPr/>
        <p:txBody>
          <a:bodyPr/>
          <a:lstStyle/>
          <a:p>
            <a:r>
              <a:rPr lang="en-US"/>
              <a:t>03/10/2019</a:t>
            </a:r>
            <a:endParaRPr lang="en-US" dirty="0"/>
          </a:p>
        </p:txBody>
      </p:sp>
      <p:pic>
        <p:nvPicPr>
          <p:cNvPr id="10" name="Picture 9">
            <a:extLst>
              <a:ext uri="{FF2B5EF4-FFF2-40B4-BE49-F238E27FC236}">
                <a16:creationId xmlns:a16="http://schemas.microsoft.com/office/drawing/2014/main" id="{79AD8342-12BC-420F-8738-815C39C356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3184" y="1124744"/>
            <a:ext cx="5439176" cy="5322493"/>
          </a:xfrm>
          <a:prstGeom prst="rect">
            <a:avLst/>
          </a:prstGeom>
        </p:spPr>
      </p:pic>
      <p:sp>
        <p:nvSpPr>
          <p:cNvPr id="5" name="TextBox 4">
            <a:extLst>
              <a:ext uri="{FF2B5EF4-FFF2-40B4-BE49-F238E27FC236}">
                <a16:creationId xmlns:a16="http://schemas.microsoft.com/office/drawing/2014/main" id="{17B7BDF2-6D1F-4987-90E6-BE284FF21661}"/>
              </a:ext>
            </a:extLst>
          </p:cNvPr>
          <p:cNvSpPr txBox="1"/>
          <p:nvPr/>
        </p:nvSpPr>
        <p:spPr>
          <a:xfrm>
            <a:off x="251520" y="1772816"/>
            <a:ext cx="1574470" cy="461665"/>
          </a:xfrm>
          <a:prstGeom prst="rect">
            <a:avLst/>
          </a:prstGeom>
          <a:noFill/>
        </p:spPr>
        <p:txBody>
          <a:bodyPr wrap="none" rtlCol="0">
            <a:spAutoFit/>
          </a:bodyPr>
          <a:lstStyle/>
          <a:p>
            <a:pPr algn="l"/>
            <a:r>
              <a:rPr lang="en-GB" sz="2400" dirty="0">
                <a:latin typeface="Times New Roman" panose="02020603050405020304" pitchFamily="18" charset="0"/>
                <a:cs typeface="Times New Roman" panose="02020603050405020304" pitchFamily="18" charset="0"/>
              </a:rPr>
              <a:t>Leading jet</a:t>
            </a:r>
          </a:p>
        </p:txBody>
      </p:sp>
      <p:sp>
        <p:nvSpPr>
          <p:cNvPr id="7" name="TextBox 6">
            <a:extLst>
              <a:ext uri="{FF2B5EF4-FFF2-40B4-BE49-F238E27FC236}">
                <a16:creationId xmlns:a16="http://schemas.microsoft.com/office/drawing/2014/main" id="{8E97F393-A90F-421E-B996-15187123F913}"/>
              </a:ext>
            </a:extLst>
          </p:cNvPr>
          <p:cNvSpPr txBox="1"/>
          <p:nvPr/>
        </p:nvSpPr>
        <p:spPr>
          <a:xfrm>
            <a:off x="202147" y="3484578"/>
            <a:ext cx="2156360" cy="461665"/>
          </a:xfrm>
          <a:prstGeom prst="rect">
            <a:avLst/>
          </a:prstGeom>
          <a:noFill/>
        </p:spPr>
        <p:txBody>
          <a:bodyPr wrap="none" rtlCol="0">
            <a:spAutoFit/>
          </a:bodyPr>
          <a:lstStyle/>
          <a:p>
            <a:pPr algn="l"/>
            <a:r>
              <a:rPr lang="en-GB" sz="2400" dirty="0">
                <a:latin typeface="Times New Roman" panose="02020603050405020304" pitchFamily="18" charset="0"/>
                <a:cs typeface="Times New Roman" panose="02020603050405020304" pitchFamily="18" charset="0"/>
              </a:rPr>
              <a:t>Sub-Leading jet</a:t>
            </a:r>
          </a:p>
        </p:txBody>
      </p:sp>
      <p:sp>
        <p:nvSpPr>
          <p:cNvPr id="8" name="TextBox 7">
            <a:extLst>
              <a:ext uri="{FF2B5EF4-FFF2-40B4-BE49-F238E27FC236}">
                <a16:creationId xmlns:a16="http://schemas.microsoft.com/office/drawing/2014/main" id="{E9BEA85E-1AE3-41AF-BCF0-3C59C7DC76F1}"/>
              </a:ext>
            </a:extLst>
          </p:cNvPr>
          <p:cNvSpPr txBox="1"/>
          <p:nvPr/>
        </p:nvSpPr>
        <p:spPr>
          <a:xfrm>
            <a:off x="174560" y="5301208"/>
            <a:ext cx="1763624" cy="461665"/>
          </a:xfrm>
          <a:prstGeom prst="rect">
            <a:avLst/>
          </a:prstGeom>
          <a:noFill/>
        </p:spPr>
        <p:txBody>
          <a:bodyPr wrap="none" rtlCol="0">
            <a:spAutoFit/>
          </a:bodyPr>
          <a:lstStyle/>
          <a:p>
            <a:pPr algn="l"/>
            <a:r>
              <a:rPr lang="en-GB" sz="2400" dirty="0">
                <a:latin typeface="Times New Roman" panose="02020603050405020304" pitchFamily="18" charset="0"/>
                <a:cs typeface="Times New Roman" panose="02020603050405020304" pitchFamily="18" charset="0"/>
              </a:rPr>
              <a:t>di-jet system</a:t>
            </a:r>
          </a:p>
        </p:txBody>
      </p:sp>
      <p:sp>
        <p:nvSpPr>
          <p:cNvPr id="9" name="TextBox 8">
            <a:extLst>
              <a:ext uri="{FF2B5EF4-FFF2-40B4-BE49-F238E27FC236}">
                <a16:creationId xmlns:a16="http://schemas.microsoft.com/office/drawing/2014/main" id="{112AFD43-B33F-4DF0-8F68-56044B7DE1E9}"/>
              </a:ext>
            </a:extLst>
          </p:cNvPr>
          <p:cNvSpPr txBox="1"/>
          <p:nvPr/>
        </p:nvSpPr>
        <p:spPr>
          <a:xfrm>
            <a:off x="3203848" y="767815"/>
            <a:ext cx="463588" cy="461665"/>
          </a:xfrm>
          <a:prstGeom prst="rect">
            <a:avLst/>
          </a:prstGeom>
          <a:noFill/>
        </p:spPr>
        <p:txBody>
          <a:bodyPr wrap="none" rtlCol="0">
            <a:spAutoFit/>
          </a:bodyPr>
          <a:lstStyle/>
          <a:p>
            <a:pPr algn="l"/>
            <a:r>
              <a:rPr lang="en-GB" sz="2400" dirty="0" err="1">
                <a:latin typeface="Times New Roman" panose="02020603050405020304" pitchFamily="18" charset="0"/>
                <a:cs typeface="Times New Roman" panose="02020603050405020304" pitchFamily="18" charset="0"/>
              </a:rPr>
              <a:t>p</a:t>
            </a:r>
            <a:r>
              <a:rPr lang="en-GB" sz="2400" baseline="-25000" dirty="0" err="1">
                <a:latin typeface="Times New Roman" panose="02020603050405020304" pitchFamily="18" charset="0"/>
                <a:cs typeface="Times New Roman" panose="02020603050405020304" pitchFamily="18" charset="0"/>
              </a:rPr>
              <a:t>T</a:t>
            </a:r>
            <a:endParaRPr lang="en-GB" sz="2400" baseline="-25000" dirty="0">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50B7024D-C95E-49E3-8A79-92F9BDD132C7}"/>
              </a:ext>
            </a:extLst>
          </p:cNvPr>
          <p:cNvSpPr txBox="1"/>
          <p:nvPr/>
        </p:nvSpPr>
        <p:spPr>
          <a:xfrm>
            <a:off x="5004048" y="802262"/>
            <a:ext cx="526106" cy="461665"/>
          </a:xfrm>
          <a:prstGeom prst="rect">
            <a:avLst/>
          </a:prstGeom>
          <a:noFill/>
        </p:spPr>
        <p:txBody>
          <a:bodyPr wrap="square" rtlCol="0">
            <a:spAutoFit/>
          </a:bodyPr>
          <a:lstStyle/>
          <a:p>
            <a:pPr algn="l"/>
            <a:r>
              <a:rPr lang="el-GR" sz="2400" dirty="0">
                <a:latin typeface="Times New Roman" panose="02020603050405020304" pitchFamily="18" charset="0"/>
                <a:cs typeface="Times New Roman" panose="02020603050405020304" pitchFamily="18" charset="0"/>
              </a:rPr>
              <a:t>η</a:t>
            </a:r>
            <a:endParaRPr lang="en-GB" sz="2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652143F8-DDFA-4258-8E4F-BE0582D1084B}"/>
              </a:ext>
            </a:extLst>
          </p:cNvPr>
          <p:cNvSpPr txBox="1"/>
          <p:nvPr/>
        </p:nvSpPr>
        <p:spPr>
          <a:xfrm>
            <a:off x="6512921" y="796141"/>
            <a:ext cx="1299439" cy="461665"/>
          </a:xfrm>
          <a:prstGeom prst="rect">
            <a:avLst/>
          </a:prstGeom>
          <a:noFill/>
        </p:spPr>
        <p:txBody>
          <a:bodyPr wrap="square" rtlCol="0">
            <a:spAutoFit/>
          </a:bodyPr>
          <a:lstStyle/>
          <a:p>
            <a:pPr algn="l"/>
            <a:r>
              <a:rPr lang="en-GB" sz="2400" dirty="0">
                <a:latin typeface="Times New Roman" panose="02020603050405020304" pitchFamily="18" charset="0"/>
                <a:cs typeface="Times New Roman" panose="02020603050405020304" pitchFamily="18" charset="0"/>
              </a:rPr>
              <a:t>Mass</a:t>
            </a:r>
          </a:p>
        </p:txBody>
      </p:sp>
    </p:spTree>
    <p:extLst>
      <p:ext uri="{BB962C8B-B14F-4D97-AF65-F5344CB8AC3E}">
        <p14:creationId xmlns:p14="http://schemas.microsoft.com/office/powerpoint/2010/main" val="867892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7B34F-D31B-4111-9879-0131F85EC27E}"/>
              </a:ext>
            </a:extLst>
          </p:cNvPr>
          <p:cNvSpPr>
            <a:spLocks noGrp="1"/>
          </p:cNvSpPr>
          <p:nvPr>
            <p:ph type="title"/>
          </p:nvPr>
        </p:nvSpPr>
        <p:spPr/>
        <p:txBody>
          <a:bodyPr>
            <a:normAutofit fontScale="90000"/>
          </a:bodyPr>
          <a:lstStyle/>
          <a:p>
            <a:r>
              <a:rPr lang="en-GB" dirty="0"/>
              <a:t>Results</a:t>
            </a:r>
          </a:p>
        </p:txBody>
      </p:sp>
      <p:sp>
        <p:nvSpPr>
          <p:cNvPr id="4" name="Date Placeholder 3">
            <a:extLst>
              <a:ext uri="{FF2B5EF4-FFF2-40B4-BE49-F238E27FC236}">
                <a16:creationId xmlns:a16="http://schemas.microsoft.com/office/drawing/2014/main" id="{5028ED9D-F542-428C-AEC6-C5A395CD0AC3}"/>
              </a:ext>
            </a:extLst>
          </p:cNvPr>
          <p:cNvSpPr>
            <a:spLocks noGrp="1"/>
          </p:cNvSpPr>
          <p:nvPr>
            <p:ph type="dt" sz="half" idx="10"/>
          </p:nvPr>
        </p:nvSpPr>
        <p:spPr/>
        <p:txBody>
          <a:bodyPr/>
          <a:lstStyle/>
          <a:p>
            <a:r>
              <a:rPr lang="en-US"/>
              <a:t>03/10/2019</a:t>
            </a:r>
            <a:endParaRPr lang="en-US" dirty="0"/>
          </a:p>
        </p:txBody>
      </p:sp>
      <p:sp>
        <p:nvSpPr>
          <p:cNvPr id="11" name="TextBox 10">
            <a:extLst>
              <a:ext uri="{FF2B5EF4-FFF2-40B4-BE49-F238E27FC236}">
                <a16:creationId xmlns:a16="http://schemas.microsoft.com/office/drawing/2014/main" id="{ACC86057-F69C-4FB6-9A23-AD7C47291D73}"/>
              </a:ext>
            </a:extLst>
          </p:cNvPr>
          <p:cNvSpPr txBox="1"/>
          <p:nvPr/>
        </p:nvSpPr>
        <p:spPr>
          <a:xfrm>
            <a:off x="1442844" y="845474"/>
            <a:ext cx="1184940" cy="369332"/>
          </a:xfrm>
          <a:prstGeom prst="rect">
            <a:avLst/>
          </a:prstGeom>
          <a:noFill/>
        </p:spPr>
        <p:txBody>
          <a:bodyPr wrap="none" rtlCol="0">
            <a:spAutoFit/>
          </a:bodyPr>
          <a:lstStyle/>
          <a:p>
            <a:pPr algn="l"/>
            <a:r>
              <a:rPr lang="en-GB" dirty="0" err="1">
                <a:latin typeface="Times New Roman" panose="02020603050405020304" pitchFamily="18" charset="0"/>
                <a:cs typeface="Times New Roman" panose="02020603050405020304" pitchFamily="18" charset="0"/>
              </a:rPr>
              <a:t>Reco</a:t>
            </a:r>
            <a:r>
              <a:rPr lang="en-GB" dirty="0">
                <a:latin typeface="Times New Roman" panose="02020603050405020304" pitchFamily="18" charset="0"/>
                <a:cs typeface="Times New Roman" panose="02020603050405020304" pitchFamily="18" charset="0"/>
              </a:rPr>
              <a:t> level</a:t>
            </a:r>
          </a:p>
        </p:txBody>
      </p:sp>
      <p:sp>
        <p:nvSpPr>
          <p:cNvPr id="12" name="TextBox 11">
            <a:extLst>
              <a:ext uri="{FF2B5EF4-FFF2-40B4-BE49-F238E27FC236}">
                <a16:creationId xmlns:a16="http://schemas.microsoft.com/office/drawing/2014/main" id="{191B1672-C554-4CA0-8E57-84C8B6DE18DF}"/>
              </a:ext>
            </a:extLst>
          </p:cNvPr>
          <p:cNvSpPr txBox="1"/>
          <p:nvPr/>
        </p:nvSpPr>
        <p:spPr>
          <a:xfrm>
            <a:off x="6070816" y="845474"/>
            <a:ext cx="1415772" cy="369332"/>
          </a:xfrm>
          <a:prstGeom prst="rect">
            <a:avLst/>
          </a:prstGeom>
          <a:noFill/>
        </p:spPr>
        <p:txBody>
          <a:bodyPr wrap="none" rtlCol="0">
            <a:spAutoFit/>
          </a:bodyPr>
          <a:lstStyle/>
          <a:p>
            <a:pPr algn="l"/>
            <a:r>
              <a:rPr lang="en-GB" dirty="0">
                <a:latin typeface="Times New Roman" panose="02020603050405020304" pitchFamily="18" charset="0"/>
                <a:cs typeface="Times New Roman" panose="02020603050405020304" pitchFamily="18" charset="0"/>
              </a:rPr>
              <a:t>Particle level</a:t>
            </a:r>
          </a:p>
        </p:txBody>
      </p:sp>
      <p:sp>
        <p:nvSpPr>
          <p:cNvPr id="13" name="Content Placeholder 2">
            <a:extLst>
              <a:ext uri="{FF2B5EF4-FFF2-40B4-BE49-F238E27FC236}">
                <a16:creationId xmlns:a16="http://schemas.microsoft.com/office/drawing/2014/main" id="{76B87581-0DEC-4F8C-97B6-A61648B191B1}"/>
              </a:ext>
            </a:extLst>
          </p:cNvPr>
          <p:cNvSpPr txBox="1">
            <a:spLocks/>
          </p:cNvSpPr>
          <p:nvPr/>
        </p:nvSpPr>
        <p:spPr>
          <a:xfrm>
            <a:off x="0" y="5805264"/>
            <a:ext cx="9067800" cy="59553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2400" dirty="0"/>
              <a:t>Although not perfect, the GAN can reproduce the shapes of all variables </a:t>
            </a:r>
          </a:p>
          <a:p>
            <a:pPr marL="0" indent="0">
              <a:buFont typeface="Arial" pitchFamily="34" charset="0"/>
              <a:buNone/>
            </a:pPr>
            <a:endParaRPr lang="en-GB" sz="2400" dirty="0"/>
          </a:p>
        </p:txBody>
      </p:sp>
      <p:pic>
        <p:nvPicPr>
          <p:cNvPr id="9" name="Content Placeholder 8" descr="A close up of a map&#10;&#10;Description automatically generated">
            <a:extLst>
              <a:ext uri="{FF2B5EF4-FFF2-40B4-BE49-F238E27FC236}">
                <a16:creationId xmlns:a16="http://schemas.microsoft.com/office/drawing/2014/main" id="{DEA2381C-CD49-47AE-8547-A1184FE2FCCE}"/>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673416" y="1211031"/>
            <a:ext cx="4394384" cy="4306201"/>
          </a:xfrm>
        </p:spPr>
      </p:pic>
      <p:pic>
        <p:nvPicPr>
          <p:cNvPr id="15" name="Picture 14" descr="A picture containing text, map&#10;&#10;Description automatically generated">
            <a:extLst>
              <a:ext uri="{FF2B5EF4-FFF2-40B4-BE49-F238E27FC236}">
                <a16:creationId xmlns:a16="http://schemas.microsoft.com/office/drawing/2014/main" id="{BEDF6D6B-8BBB-4FE0-9499-5418221ABC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36" y="1186555"/>
            <a:ext cx="4394384" cy="4306204"/>
          </a:xfrm>
          <a:prstGeom prst="rect">
            <a:avLst/>
          </a:prstGeom>
        </p:spPr>
      </p:pic>
    </p:spTree>
    <p:extLst>
      <p:ext uri="{BB962C8B-B14F-4D97-AF65-F5344CB8AC3E}">
        <p14:creationId xmlns:p14="http://schemas.microsoft.com/office/powerpoint/2010/main" val="958041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9B9608-0ECA-4429-B33D-02F02CBE5C20}"/>
              </a:ext>
            </a:extLst>
          </p:cNvPr>
          <p:cNvSpPr>
            <a:spLocks noGrp="1"/>
          </p:cNvSpPr>
          <p:nvPr>
            <p:ph type="title"/>
          </p:nvPr>
        </p:nvSpPr>
        <p:spPr/>
        <p:txBody>
          <a:bodyPr>
            <a:normAutofit fontScale="90000"/>
          </a:bodyPr>
          <a:lstStyle/>
          <a:p>
            <a:r>
              <a:rPr lang="en-GB" dirty="0"/>
              <a:t>Boosted top events</a:t>
            </a:r>
          </a:p>
        </p:txBody>
      </p:sp>
      <p:sp>
        <p:nvSpPr>
          <p:cNvPr id="3" name="Content Placeholder 2">
            <a:extLst>
              <a:ext uri="{FF2B5EF4-FFF2-40B4-BE49-F238E27FC236}">
                <a16:creationId xmlns:a16="http://schemas.microsoft.com/office/drawing/2014/main" id="{732F477A-3D92-46F8-9BFC-7C424E6B86A0}"/>
              </a:ext>
            </a:extLst>
          </p:cNvPr>
          <p:cNvSpPr>
            <a:spLocks noGrp="1"/>
          </p:cNvSpPr>
          <p:nvPr>
            <p:ph idx="1"/>
          </p:nvPr>
        </p:nvSpPr>
        <p:spPr/>
        <p:txBody>
          <a:bodyPr/>
          <a:lstStyle/>
          <a:p>
            <a:r>
              <a:rPr lang="en-GB" dirty="0"/>
              <a:t>The same GAN was trained on all-hadronic top pair boosted events</a:t>
            </a:r>
          </a:p>
          <a:p>
            <a:pPr lvl="1"/>
            <a:r>
              <a:rPr lang="en-GB" dirty="0" err="1"/>
              <a:t>p</a:t>
            </a:r>
            <a:r>
              <a:rPr lang="en-GB" baseline="-25000" dirty="0" err="1"/>
              <a:t>T</a:t>
            </a:r>
            <a:r>
              <a:rPr lang="en-GB" baseline="-25000" dirty="0"/>
              <a:t> </a:t>
            </a:r>
            <a:r>
              <a:rPr lang="en-GB" dirty="0"/>
              <a:t>&gt; 350 GeV</a:t>
            </a:r>
          </a:p>
          <a:p>
            <a:pPr lvl="1"/>
            <a:r>
              <a:rPr lang="en-GB" dirty="0"/>
              <a:t>M &lt; 500 GeV</a:t>
            </a:r>
          </a:p>
          <a:p>
            <a:r>
              <a:rPr lang="en-GB" dirty="0"/>
              <a:t>Expected double peak in the mass distribution</a:t>
            </a:r>
          </a:p>
          <a:p>
            <a:pPr lvl="1"/>
            <a:r>
              <a:rPr lang="en-GB" dirty="0"/>
              <a:t>At the top mass (172.5 GeV)</a:t>
            </a:r>
          </a:p>
          <a:p>
            <a:pPr lvl="1"/>
            <a:r>
              <a:rPr lang="en-GB" dirty="0"/>
              <a:t>At the W mass, for events in which the b-jets is not contained in the large-R jet (80 GeV)</a:t>
            </a:r>
          </a:p>
        </p:txBody>
      </p:sp>
      <p:sp>
        <p:nvSpPr>
          <p:cNvPr id="4" name="Date Placeholder 3">
            <a:extLst>
              <a:ext uri="{FF2B5EF4-FFF2-40B4-BE49-F238E27FC236}">
                <a16:creationId xmlns:a16="http://schemas.microsoft.com/office/drawing/2014/main" id="{C9099203-D8F4-4D46-A257-29EE7A5FFE7D}"/>
              </a:ext>
            </a:extLst>
          </p:cNvPr>
          <p:cNvSpPr>
            <a:spLocks noGrp="1"/>
          </p:cNvSpPr>
          <p:nvPr>
            <p:ph type="dt" sz="half" idx="10"/>
          </p:nvPr>
        </p:nvSpPr>
        <p:spPr/>
        <p:txBody>
          <a:bodyPr/>
          <a:lstStyle/>
          <a:p>
            <a:r>
              <a:rPr lang="en-US"/>
              <a:t>03/10/2019</a:t>
            </a:r>
            <a:endParaRPr lang="en-US" dirty="0"/>
          </a:p>
        </p:txBody>
      </p:sp>
    </p:spTree>
    <p:extLst>
      <p:ext uri="{BB962C8B-B14F-4D97-AF65-F5344CB8AC3E}">
        <p14:creationId xmlns:p14="http://schemas.microsoft.com/office/powerpoint/2010/main" val="1657408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EC756-1632-49F5-B26F-E87A2623E7A8}"/>
              </a:ext>
            </a:extLst>
          </p:cNvPr>
          <p:cNvSpPr>
            <a:spLocks noGrp="1"/>
          </p:cNvSpPr>
          <p:nvPr>
            <p:ph type="title"/>
          </p:nvPr>
        </p:nvSpPr>
        <p:spPr/>
        <p:txBody>
          <a:bodyPr>
            <a:normAutofit fontScale="90000"/>
          </a:bodyPr>
          <a:lstStyle/>
          <a:p>
            <a:r>
              <a:rPr lang="en-GB" dirty="0"/>
              <a:t>Top events</a:t>
            </a:r>
          </a:p>
        </p:txBody>
      </p:sp>
      <p:sp>
        <p:nvSpPr>
          <p:cNvPr id="4" name="Date Placeholder 3">
            <a:extLst>
              <a:ext uri="{FF2B5EF4-FFF2-40B4-BE49-F238E27FC236}">
                <a16:creationId xmlns:a16="http://schemas.microsoft.com/office/drawing/2014/main" id="{6DD49E11-60B0-4321-905C-B4AEDB8EAA14}"/>
              </a:ext>
            </a:extLst>
          </p:cNvPr>
          <p:cNvSpPr>
            <a:spLocks noGrp="1"/>
          </p:cNvSpPr>
          <p:nvPr>
            <p:ph type="dt" sz="half" idx="10"/>
          </p:nvPr>
        </p:nvSpPr>
        <p:spPr/>
        <p:txBody>
          <a:bodyPr/>
          <a:lstStyle/>
          <a:p>
            <a:r>
              <a:rPr lang="en-US"/>
              <a:t>03/10/2019</a:t>
            </a:r>
            <a:endParaRPr lang="en-US" dirty="0"/>
          </a:p>
        </p:txBody>
      </p:sp>
      <p:pic>
        <p:nvPicPr>
          <p:cNvPr id="12" name="Content Placeholder 11">
            <a:extLst>
              <a:ext uri="{FF2B5EF4-FFF2-40B4-BE49-F238E27FC236}">
                <a16:creationId xmlns:a16="http://schemas.microsoft.com/office/drawing/2014/main" id="{D1B67C06-FEF7-4787-ABB8-421D729149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11505" y="990600"/>
            <a:ext cx="5520989" cy="5410200"/>
          </a:xfrm>
        </p:spPr>
      </p:pic>
    </p:spTree>
    <p:extLst>
      <p:ext uri="{BB962C8B-B14F-4D97-AF65-F5344CB8AC3E}">
        <p14:creationId xmlns:p14="http://schemas.microsoft.com/office/powerpoint/2010/main" val="4051409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69E773-4FC2-4986-86CE-89D967361FCA}"/>
              </a:ext>
            </a:extLst>
          </p:cNvPr>
          <p:cNvSpPr>
            <a:spLocks noGrp="1"/>
          </p:cNvSpPr>
          <p:nvPr>
            <p:ph type="title"/>
          </p:nvPr>
        </p:nvSpPr>
        <p:spPr/>
        <p:txBody>
          <a:bodyPr>
            <a:normAutofit fontScale="90000"/>
          </a:bodyPr>
          <a:lstStyle/>
          <a:p>
            <a:r>
              <a:rPr lang="en-GB" dirty="0"/>
              <a:t>Extrapolation at high </a:t>
            </a:r>
            <a:r>
              <a:rPr lang="en-GB" dirty="0" err="1"/>
              <a:t>M</a:t>
            </a:r>
            <a:r>
              <a:rPr lang="en-GB" baseline="-25000" dirty="0" err="1"/>
              <a:t>jj</a:t>
            </a:r>
            <a:endParaRPr lang="en-GB" baseline="-25000" dirty="0"/>
          </a:p>
        </p:txBody>
      </p:sp>
      <p:sp>
        <p:nvSpPr>
          <p:cNvPr id="4" name="Date Placeholder 3">
            <a:extLst>
              <a:ext uri="{FF2B5EF4-FFF2-40B4-BE49-F238E27FC236}">
                <a16:creationId xmlns:a16="http://schemas.microsoft.com/office/drawing/2014/main" id="{AB70AA90-691F-48BA-ABDF-6C858C1C0875}"/>
              </a:ext>
            </a:extLst>
          </p:cNvPr>
          <p:cNvSpPr>
            <a:spLocks noGrp="1"/>
          </p:cNvSpPr>
          <p:nvPr>
            <p:ph type="dt" sz="half" idx="10"/>
          </p:nvPr>
        </p:nvSpPr>
        <p:spPr/>
        <p:txBody>
          <a:bodyPr/>
          <a:lstStyle/>
          <a:p>
            <a:r>
              <a:rPr lang="en-US"/>
              <a:t>03/10/2019</a:t>
            </a:r>
            <a:endParaRPr lang="en-US" dirty="0"/>
          </a:p>
        </p:txBody>
      </p:sp>
      <p:sp>
        <p:nvSpPr>
          <p:cNvPr id="9" name="Content Placeholder 2">
            <a:extLst>
              <a:ext uri="{FF2B5EF4-FFF2-40B4-BE49-F238E27FC236}">
                <a16:creationId xmlns:a16="http://schemas.microsoft.com/office/drawing/2014/main" id="{8E1765F6-9BB5-4957-A02C-697C6AB87861}"/>
              </a:ext>
            </a:extLst>
          </p:cNvPr>
          <p:cNvSpPr txBox="1">
            <a:spLocks/>
          </p:cNvSpPr>
          <p:nvPr/>
        </p:nvSpPr>
        <p:spPr>
          <a:xfrm>
            <a:off x="76200" y="990600"/>
            <a:ext cx="8991600" cy="5410200"/>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Restricting to a small phase space at high </a:t>
            </a:r>
            <a:r>
              <a:rPr lang="en-GB" dirty="0" err="1"/>
              <a:t>M</a:t>
            </a:r>
            <a:r>
              <a:rPr lang="en-GB" baseline="-25000" dirty="0" err="1"/>
              <a:t>jj</a:t>
            </a:r>
            <a:r>
              <a:rPr lang="en-GB" baseline="-25000" dirty="0"/>
              <a:t> </a:t>
            </a:r>
            <a:r>
              <a:rPr lang="en-GB" dirty="0"/>
              <a:t>which is a region for BSM searches</a:t>
            </a:r>
          </a:p>
          <a:p>
            <a:r>
              <a:rPr lang="en-GB" dirty="0"/>
              <a:t>MC fitted with 4p analytic function </a:t>
            </a:r>
          </a:p>
          <a:p>
            <a:pPr marL="0" indent="0">
              <a:buFont typeface="Arial" pitchFamily="34" charset="0"/>
              <a:buNone/>
            </a:pPr>
            <a:endParaRPr lang="en-GB" dirty="0"/>
          </a:p>
        </p:txBody>
      </p:sp>
      <p:sp>
        <p:nvSpPr>
          <p:cNvPr id="10" name="Content Placeholder 2">
            <a:extLst>
              <a:ext uri="{FF2B5EF4-FFF2-40B4-BE49-F238E27FC236}">
                <a16:creationId xmlns:a16="http://schemas.microsoft.com/office/drawing/2014/main" id="{E052B5FF-1BCC-4811-812F-DC35D312C22D}"/>
              </a:ext>
            </a:extLst>
          </p:cNvPr>
          <p:cNvSpPr txBox="1">
            <a:spLocks/>
          </p:cNvSpPr>
          <p:nvPr/>
        </p:nvSpPr>
        <p:spPr>
          <a:xfrm>
            <a:off x="5112568" y="2687723"/>
            <a:ext cx="4107632" cy="375434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Times New Roman" panose="02020603050405020304" pitchFamily="18" charset="0"/>
                <a:ea typeface="+mn-ea"/>
                <a:cs typeface="Times New Roman" panose="02020603050405020304" pitchFamily="18"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dirty="0"/>
              <a:t>40k events used for training (</a:t>
            </a:r>
            <a:r>
              <a:rPr lang="en-GB" dirty="0" err="1"/>
              <a:t>M</a:t>
            </a:r>
            <a:r>
              <a:rPr lang="en-GB" baseline="-25000" dirty="0" err="1"/>
              <a:t>jj</a:t>
            </a:r>
            <a:r>
              <a:rPr lang="en-GB" dirty="0"/>
              <a:t>&gt;1.5TeV)</a:t>
            </a:r>
          </a:p>
          <a:p>
            <a:r>
              <a:rPr lang="en-GB" dirty="0"/>
              <a:t>Fitting between 3 and 10 </a:t>
            </a:r>
            <a:r>
              <a:rPr lang="en-GB" dirty="0" err="1"/>
              <a:t>TeV</a:t>
            </a:r>
            <a:r>
              <a:rPr lang="en-GB" dirty="0"/>
              <a:t> we have a </a:t>
            </a:r>
            <a:br>
              <a:rPr lang="en-GB" dirty="0"/>
            </a:br>
            <a:r>
              <a:rPr lang="en-GB" dirty="0"/>
              <a:t>χ</a:t>
            </a:r>
            <a:r>
              <a:rPr lang="en-GB" baseline="30000" dirty="0"/>
              <a:t>2 </a:t>
            </a:r>
            <a:r>
              <a:rPr lang="en-GB" dirty="0"/>
              <a:t>/NDF=1.04</a:t>
            </a:r>
          </a:p>
          <a:p>
            <a:r>
              <a:rPr lang="en-GB" dirty="0"/>
              <a:t>The GAN as </a:t>
            </a:r>
            <a:br>
              <a:rPr lang="en-GB" dirty="0"/>
            </a:br>
            <a:r>
              <a:rPr lang="en-GB" dirty="0"/>
              <a:t>χ</a:t>
            </a:r>
            <a:r>
              <a:rPr lang="en-GB" baseline="30000" dirty="0"/>
              <a:t>2 </a:t>
            </a:r>
            <a:r>
              <a:rPr lang="en-GB" dirty="0"/>
              <a:t>/NDF=1.29</a:t>
            </a:r>
          </a:p>
          <a:p>
            <a:endParaRPr lang="en-GB" dirty="0"/>
          </a:p>
          <a:p>
            <a:pPr marL="0" indent="0">
              <a:buFont typeface="Arial" pitchFamily="34" charset="0"/>
              <a:buNone/>
            </a:pPr>
            <a:endParaRPr lang="en-GB" dirty="0"/>
          </a:p>
        </p:txBody>
      </p:sp>
      <p:pic>
        <p:nvPicPr>
          <p:cNvPr id="11" name="Content Placeholder 6">
            <a:extLst>
              <a:ext uri="{FF2B5EF4-FFF2-40B4-BE49-F238E27FC236}">
                <a16:creationId xmlns:a16="http://schemas.microsoft.com/office/drawing/2014/main" id="{B1388FF0-8FE2-4A5C-A807-588F6EBCC137}"/>
              </a:ext>
            </a:extLst>
          </p:cNvPr>
          <p:cNvPicPr>
            <a:picLocks noChangeAspect="1"/>
          </p:cNvPicPr>
          <p:nvPr/>
        </p:nvPicPr>
        <p:blipFill>
          <a:blip r:embed="rId2"/>
          <a:stretch>
            <a:fillRect/>
          </a:stretch>
        </p:blipFill>
        <p:spPr>
          <a:xfrm>
            <a:off x="38100" y="2653882"/>
            <a:ext cx="5074468" cy="3726364"/>
          </a:xfrm>
          <a:prstGeom prst="rect">
            <a:avLst/>
          </a:prstGeom>
        </p:spPr>
      </p:pic>
    </p:spTree>
    <p:extLst>
      <p:ext uri="{BB962C8B-B14F-4D97-AF65-F5344CB8AC3E}">
        <p14:creationId xmlns:p14="http://schemas.microsoft.com/office/powerpoint/2010/main" val="34492386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CA500-AC13-4AA1-B7DD-2509E38D072A}"/>
              </a:ext>
            </a:extLst>
          </p:cNvPr>
          <p:cNvSpPr>
            <a:spLocks noGrp="1"/>
          </p:cNvSpPr>
          <p:nvPr>
            <p:ph type="title"/>
          </p:nvPr>
        </p:nvSpPr>
        <p:spPr/>
        <p:txBody>
          <a:bodyPr>
            <a:normAutofit fontScale="90000"/>
          </a:bodyPr>
          <a:lstStyle/>
          <a:p>
            <a:r>
              <a:rPr lang="en-GB" dirty="0"/>
              <a:t>Possible developments</a:t>
            </a:r>
          </a:p>
        </p:txBody>
      </p:sp>
      <p:sp>
        <p:nvSpPr>
          <p:cNvPr id="3" name="Content Placeholder 2">
            <a:extLst>
              <a:ext uri="{FF2B5EF4-FFF2-40B4-BE49-F238E27FC236}">
                <a16:creationId xmlns:a16="http://schemas.microsoft.com/office/drawing/2014/main" id="{B4EE36AE-BD01-40E3-95F2-EBE2EAFE750A}"/>
              </a:ext>
            </a:extLst>
          </p:cNvPr>
          <p:cNvSpPr>
            <a:spLocks noGrp="1"/>
          </p:cNvSpPr>
          <p:nvPr>
            <p:ph idx="1"/>
          </p:nvPr>
        </p:nvSpPr>
        <p:spPr/>
        <p:txBody>
          <a:bodyPr/>
          <a:lstStyle/>
          <a:p>
            <a:r>
              <a:rPr lang="en-GB" dirty="0"/>
              <a:t>The GAN hyper-parameters could be further improved </a:t>
            </a:r>
          </a:p>
          <a:p>
            <a:r>
              <a:rPr lang="en-GB" dirty="0"/>
              <a:t>WGAN-GP are considered better architectures for a large variety of problems, </a:t>
            </a:r>
          </a:p>
          <a:p>
            <a:pPr lvl="1"/>
            <a:r>
              <a:rPr lang="en-GB" dirty="0"/>
              <a:t>we tried it without observing any significant improvements but other changes may be required too</a:t>
            </a:r>
          </a:p>
          <a:p>
            <a:r>
              <a:rPr lang="en-GB" dirty="0"/>
              <a:t>Conditioning on some variables would make the training dataset more homogeneous making it easier for the GAN to learn features</a:t>
            </a:r>
          </a:p>
          <a:p>
            <a:r>
              <a:rPr lang="en-GB" dirty="0"/>
              <a:t>Test in a real analysis</a:t>
            </a:r>
          </a:p>
        </p:txBody>
      </p:sp>
      <p:sp>
        <p:nvSpPr>
          <p:cNvPr id="4" name="Date Placeholder 3">
            <a:extLst>
              <a:ext uri="{FF2B5EF4-FFF2-40B4-BE49-F238E27FC236}">
                <a16:creationId xmlns:a16="http://schemas.microsoft.com/office/drawing/2014/main" id="{B4DFB6C4-4775-4517-B3B0-F13FC15BEB00}"/>
              </a:ext>
            </a:extLst>
          </p:cNvPr>
          <p:cNvSpPr>
            <a:spLocks noGrp="1"/>
          </p:cNvSpPr>
          <p:nvPr>
            <p:ph type="dt" sz="half" idx="10"/>
          </p:nvPr>
        </p:nvSpPr>
        <p:spPr/>
        <p:txBody>
          <a:bodyPr/>
          <a:lstStyle/>
          <a:p>
            <a:r>
              <a:rPr lang="en-US"/>
              <a:t>03/10/2019</a:t>
            </a:r>
            <a:endParaRPr lang="en-US" dirty="0"/>
          </a:p>
        </p:txBody>
      </p:sp>
    </p:spTree>
    <p:extLst>
      <p:ext uri="{BB962C8B-B14F-4D97-AF65-F5344CB8AC3E}">
        <p14:creationId xmlns:p14="http://schemas.microsoft.com/office/powerpoint/2010/main" val="3652342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0E4627-45EA-47E1-ACFD-521D5CB851BA}"/>
              </a:ext>
            </a:extLst>
          </p:cNvPr>
          <p:cNvSpPr>
            <a:spLocks noGrp="1"/>
          </p:cNvSpPr>
          <p:nvPr>
            <p:ph type="title"/>
          </p:nvPr>
        </p:nvSpPr>
        <p:spPr/>
        <p:txBody>
          <a:bodyPr>
            <a:normAutofit fontScale="90000"/>
          </a:bodyPr>
          <a:lstStyle/>
          <a:p>
            <a:r>
              <a:rPr lang="en-GB" dirty="0"/>
              <a:t>Introduction</a:t>
            </a:r>
          </a:p>
        </p:txBody>
      </p:sp>
      <p:sp>
        <p:nvSpPr>
          <p:cNvPr id="3" name="Content Placeholder 2">
            <a:extLst>
              <a:ext uri="{FF2B5EF4-FFF2-40B4-BE49-F238E27FC236}">
                <a16:creationId xmlns:a16="http://schemas.microsoft.com/office/drawing/2014/main" id="{9CA27544-70B1-4EE9-AC75-68204D6885D8}"/>
              </a:ext>
            </a:extLst>
          </p:cNvPr>
          <p:cNvSpPr>
            <a:spLocks noGrp="1"/>
          </p:cNvSpPr>
          <p:nvPr>
            <p:ph idx="1"/>
          </p:nvPr>
        </p:nvSpPr>
        <p:spPr/>
        <p:txBody>
          <a:bodyPr>
            <a:normAutofit/>
          </a:bodyPr>
          <a:lstStyle/>
          <a:p>
            <a:r>
              <a:rPr lang="en-GB" dirty="0"/>
              <a:t>The LHC experiments use Monte Carlo (MC) simulation to perform measurement and searches </a:t>
            </a:r>
          </a:p>
          <a:p>
            <a:r>
              <a:rPr lang="en-GB" dirty="0"/>
              <a:t>The production and simulation of MC event requires large computing resources which are, in many ways, constraining the reach of LHC measurements</a:t>
            </a:r>
          </a:p>
          <a:p>
            <a:r>
              <a:rPr lang="en-GB" dirty="0"/>
              <a:t>Our work describes how GANs could be used to produce the required amount of events in a fraction of time</a:t>
            </a:r>
          </a:p>
        </p:txBody>
      </p:sp>
      <p:sp>
        <p:nvSpPr>
          <p:cNvPr id="4" name="Date Placeholder 3">
            <a:extLst>
              <a:ext uri="{FF2B5EF4-FFF2-40B4-BE49-F238E27FC236}">
                <a16:creationId xmlns:a16="http://schemas.microsoft.com/office/drawing/2014/main" id="{D2492EEB-66BC-4273-B406-BB3BC8B654BF}"/>
              </a:ext>
            </a:extLst>
          </p:cNvPr>
          <p:cNvSpPr>
            <a:spLocks noGrp="1"/>
          </p:cNvSpPr>
          <p:nvPr>
            <p:ph type="dt" sz="half" idx="10"/>
          </p:nvPr>
        </p:nvSpPr>
        <p:spPr/>
        <p:txBody>
          <a:bodyPr/>
          <a:lstStyle/>
          <a:p>
            <a:r>
              <a:rPr lang="en-US"/>
              <a:t>03/10/2019</a:t>
            </a:r>
            <a:endParaRPr lang="en-US" dirty="0"/>
          </a:p>
        </p:txBody>
      </p:sp>
    </p:spTree>
    <p:extLst>
      <p:ext uri="{BB962C8B-B14F-4D97-AF65-F5344CB8AC3E}">
        <p14:creationId xmlns:p14="http://schemas.microsoft.com/office/powerpoint/2010/main" val="35598529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34857-99C0-4488-AB13-E596A2C83994}"/>
              </a:ext>
            </a:extLst>
          </p:cNvPr>
          <p:cNvSpPr>
            <a:spLocks noGrp="1"/>
          </p:cNvSpPr>
          <p:nvPr>
            <p:ph type="title"/>
          </p:nvPr>
        </p:nvSpPr>
        <p:spPr/>
        <p:txBody>
          <a:bodyPr>
            <a:normAutofit fontScale="90000"/>
          </a:bodyPr>
          <a:lstStyle/>
          <a:p>
            <a:r>
              <a:rPr lang="en-GB" dirty="0"/>
              <a:t>Conclusion</a:t>
            </a:r>
          </a:p>
        </p:txBody>
      </p:sp>
      <p:sp>
        <p:nvSpPr>
          <p:cNvPr id="3" name="Content Placeholder 2">
            <a:extLst>
              <a:ext uri="{FF2B5EF4-FFF2-40B4-BE49-F238E27FC236}">
                <a16:creationId xmlns:a16="http://schemas.microsoft.com/office/drawing/2014/main" id="{5852669A-455B-40D9-9D72-9B7D059EFAFD}"/>
              </a:ext>
            </a:extLst>
          </p:cNvPr>
          <p:cNvSpPr>
            <a:spLocks noGrp="1"/>
          </p:cNvSpPr>
          <p:nvPr>
            <p:ph idx="1"/>
          </p:nvPr>
        </p:nvSpPr>
        <p:spPr/>
        <p:txBody>
          <a:bodyPr>
            <a:normAutofit/>
          </a:bodyPr>
          <a:lstStyle/>
          <a:p>
            <a:r>
              <a:rPr lang="en-GB" dirty="0"/>
              <a:t>We demonstrated that GANs can be used to produce di-jet and top events learning many features from the training MC sample</a:t>
            </a:r>
          </a:p>
          <a:p>
            <a:r>
              <a:rPr lang="en-GB" dirty="0"/>
              <a:t>This work can open the door to the use of high accuracy MC samples in the LHC experiments, thus improving the predictions which are crucial for many searches and high-priority SM measurements</a:t>
            </a:r>
          </a:p>
          <a:p>
            <a:r>
              <a:rPr lang="en-GB" dirty="0"/>
              <a:t>The paper was published in </a:t>
            </a:r>
            <a:r>
              <a:rPr lang="en-GB" dirty="0">
                <a:hlinkClick r:id="rId2"/>
              </a:rPr>
              <a:t>JHEP</a:t>
            </a:r>
            <a:endParaRPr lang="en-GB" dirty="0"/>
          </a:p>
          <a:p>
            <a:r>
              <a:rPr lang="en-GB" dirty="0"/>
              <a:t>Our code is available on </a:t>
            </a:r>
            <a:r>
              <a:rPr lang="en-GB" dirty="0">
                <a:hlinkClick r:id="rId3"/>
              </a:rPr>
              <a:t>GitLab</a:t>
            </a:r>
            <a:endParaRPr lang="en-GB" dirty="0"/>
          </a:p>
          <a:p>
            <a:pPr marL="0" indent="0">
              <a:buNone/>
            </a:pPr>
            <a:endParaRPr lang="en-GB" dirty="0"/>
          </a:p>
        </p:txBody>
      </p:sp>
      <p:sp>
        <p:nvSpPr>
          <p:cNvPr id="4" name="Date Placeholder 3">
            <a:extLst>
              <a:ext uri="{FF2B5EF4-FFF2-40B4-BE49-F238E27FC236}">
                <a16:creationId xmlns:a16="http://schemas.microsoft.com/office/drawing/2014/main" id="{C54579FD-79FA-4403-8083-3C3EF4EE0034}"/>
              </a:ext>
            </a:extLst>
          </p:cNvPr>
          <p:cNvSpPr>
            <a:spLocks noGrp="1"/>
          </p:cNvSpPr>
          <p:nvPr>
            <p:ph type="dt" sz="half" idx="10"/>
          </p:nvPr>
        </p:nvSpPr>
        <p:spPr/>
        <p:txBody>
          <a:bodyPr/>
          <a:lstStyle/>
          <a:p>
            <a:r>
              <a:rPr lang="en-US"/>
              <a:t>03/10/2019</a:t>
            </a:r>
            <a:endParaRPr lang="en-US" dirty="0"/>
          </a:p>
        </p:txBody>
      </p:sp>
    </p:spTree>
    <p:extLst>
      <p:ext uri="{BB962C8B-B14F-4D97-AF65-F5344CB8AC3E}">
        <p14:creationId xmlns:p14="http://schemas.microsoft.com/office/powerpoint/2010/main" val="2182383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Backup</a:t>
            </a:r>
          </a:p>
        </p:txBody>
      </p:sp>
      <p:sp>
        <p:nvSpPr>
          <p:cNvPr id="3" name="Content Placeholder 2"/>
          <p:cNvSpPr>
            <a:spLocks noGrp="1"/>
          </p:cNvSpPr>
          <p:nvPr>
            <p:ph idx="1"/>
          </p:nvPr>
        </p:nvSpPr>
        <p:spPr/>
        <p:txBody>
          <a:bodyPr/>
          <a:lstStyle/>
          <a:p>
            <a:endParaRPr lang="en-GB"/>
          </a:p>
        </p:txBody>
      </p:sp>
      <p:sp>
        <p:nvSpPr>
          <p:cNvPr id="4" name="Date Placeholder 3"/>
          <p:cNvSpPr>
            <a:spLocks noGrp="1"/>
          </p:cNvSpPr>
          <p:nvPr>
            <p:ph type="dt" sz="half" idx="10"/>
          </p:nvPr>
        </p:nvSpPr>
        <p:spPr/>
        <p:txBody>
          <a:bodyPr/>
          <a:lstStyle/>
          <a:p>
            <a:r>
              <a:rPr lang="en-US"/>
              <a:t>03/10/2019</a:t>
            </a:r>
            <a:endParaRPr lang="en-US" dirty="0"/>
          </a:p>
        </p:txBody>
      </p:sp>
    </p:spTree>
    <p:extLst>
      <p:ext uri="{BB962C8B-B14F-4D97-AF65-F5344CB8AC3E}">
        <p14:creationId xmlns:p14="http://schemas.microsoft.com/office/powerpoint/2010/main" val="2883430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758172-17E5-4ED7-9831-F790D5BDDECB}"/>
              </a:ext>
            </a:extLst>
          </p:cNvPr>
          <p:cNvSpPr>
            <a:spLocks noGrp="1"/>
          </p:cNvSpPr>
          <p:nvPr>
            <p:ph type="title"/>
          </p:nvPr>
        </p:nvSpPr>
        <p:spPr/>
        <p:txBody>
          <a:bodyPr>
            <a:normAutofit fontScale="90000"/>
          </a:bodyPr>
          <a:lstStyle/>
          <a:p>
            <a:r>
              <a:rPr lang="en-GB" dirty="0"/>
              <a:t>What I learnt from this project</a:t>
            </a:r>
          </a:p>
        </p:txBody>
      </p:sp>
      <p:sp>
        <p:nvSpPr>
          <p:cNvPr id="3" name="Content Placeholder 2">
            <a:extLst>
              <a:ext uri="{FF2B5EF4-FFF2-40B4-BE49-F238E27FC236}">
                <a16:creationId xmlns:a16="http://schemas.microsoft.com/office/drawing/2014/main" id="{525AA92D-81BC-4074-A2DF-4F46187A93F6}"/>
              </a:ext>
            </a:extLst>
          </p:cNvPr>
          <p:cNvSpPr>
            <a:spLocks noGrp="1"/>
          </p:cNvSpPr>
          <p:nvPr>
            <p:ph idx="1"/>
          </p:nvPr>
        </p:nvSpPr>
        <p:spPr/>
        <p:txBody>
          <a:bodyPr>
            <a:normAutofit fontScale="92500" lnSpcReduction="20000"/>
          </a:bodyPr>
          <a:lstStyle/>
          <a:p>
            <a:r>
              <a:rPr lang="en-GB" dirty="0"/>
              <a:t>AKA, pointer for your ML project</a:t>
            </a:r>
          </a:p>
          <a:p>
            <a:r>
              <a:rPr lang="en-GB" dirty="0"/>
              <a:t>Understanding the input data is more important than optimising the network</a:t>
            </a:r>
          </a:p>
          <a:p>
            <a:r>
              <a:rPr lang="en-GB" dirty="0"/>
              <a:t>If you have a symmetry, exploit it and do not have the GAN try to learn it</a:t>
            </a:r>
          </a:p>
          <a:p>
            <a:pPr lvl="1"/>
            <a:r>
              <a:rPr lang="en-GB" dirty="0"/>
              <a:t>In many cases it cannot learn it</a:t>
            </a:r>
          </a:p>
          <a:p>
            <a:pPr lvl="1"/>
            <a:r>
              <a:rPr lang="en-GB" dirty="0"/>
              <a:t>If it can, it will learn other features with lower precision</a:t>
            </a:r>
          </a:p>
          <a:p>
            <a:r>
              <a:rPr lang="en-GB" dirty="0"/>
              <a:t>GPU are overrated</a:t>
            </a:r>
          </a:p>
          <a:p>
            <a:pPr lvl="1"/>
            <a:r>
              <a:rPr lang="en-GB" dirty="0"/>
              <a:t>Most of the time we are limited by I/O not CPU</a:t>
            </a:r>
          </a:p>
          <a:p>
            <a:r>
              <a:rPr lang="en-GB" dirty="0"/>
              <a:t>GAN are NOT a minimisation problem</a:t>
            </a:r>
          </a:p>
          <a:p>
            <a:pPr lvl="1"/>
            <a:r>
              <a:rPr lang="en-GB" dirty="0"/>
              <a:t>They do not naturally converge and picking the best iteration is not trivial</a:t>
            </a:r>
          </a:p>
          <a:p>
            <a:endParaRPr lang="en-GB" dirty="0"/>
          </a:p>
        </p:txBody>
      </p:sp>
      <p:sp>
        <p:nvSpPr>
          <p:cNvPr id="4" name="Date Placeholder 3">
            <a:extLst>
              <a:ext uri="{FF2B5EF4-FFF2-40B4-BE49-F238E27FC236}">
                <a16:creationId xmlns:a16="http://schemas.microsoft.com/office/drawing/2014/main" id="{3C76CFB3-F499-4155-9631-64DB1D06113D}"/>
              </a:ext>
            </a:extLst>
          </p:cNvPr>
          <p:cNvSpPr>
            <a:spLocks noGrp="1"/>
          </p:cNvSpPr>
          <p:nvPr>
            <p:ph type="dt" sz="half" idx="10"/>
          </p:nvPr>
        </p:nvSpPr>
        <p:spPr/>
        <p:txBody>
          <a:bodyPr/>
          <a:lstStyle/>
          <a:p>
            <a:r>
              <a:rPr lang="en-US"/>
              <a:t>03/10/2019</a:t>
            </a:r>
            <a:endParaRPr lang="en-US" dirty="0"/>
          </a:p>
        </p:txBody>
      </p:sp>
    </p:spTree>
    <p:extLst>
      <p:ext uri="{BB962C8B-B14F-4D97-AF65-F5344CB8AC3E}">
        <p14:creationId xmlns:p14="http://schemas.microsoft.com/office/powerpoint/2010/main" val="3237326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18CDD-B496-445A-96CE-91FABDBCDCAF}"/>
              </a:ext>
            </a:extLst>
          </p:cNvPr>
          <p:cNvSpPr>
            <a:spLocks noGrp="1"/>
          </p:cNvSpPr>
          <p:nvPr>
            <p:ph type="title"/>
          </p:nvPr>
        </p:nvSpPr>
        <p:spPr/>
        <p:txBody>
          <a:bodyPr>
            <a:normAutofit fontScale="90000"/>
          </a:bodyPr>
          <a:lstStyle/>
          <a:p>
            <a:r>
              <a:rPr lang="en-GB" dirty="0"/>
              <a:t>Data manipulation</a:t>
            </a:r>
          </a:p>
        </p:txBody>
      </p:sp>
      <p:sp>
        <p:nvSpPr>
          <p:cNvPr id="3" name="Content Placeholder 2">
            <a:extLst>
              <a:ext uri="{FF2B5EF4-FFF2-40B4-BE49-F238E27FC236}">
                <a16:creationId xmlns:a16="http://schemas.microsoft.com/office/drawing/2014/main" id="{6F891D6A-580C-4829-8DDF-EC7E93087BB5}"/>
              </a:ext>
            </a:extLst>
          </p:cNvPr>
          <p:cNvSpPr>
            <a:spLocks noGrp="1"/>
          </p:cNvSpPr>
          <p:nvPr>
            <p:ph idx="1"/>
          </p:nvPr>
        </p:nvSpPr>
        <p:spPr/>
        <p:txBody>
          <a:bodyPr/>
          <a:lstStyle/>
          <a:p>
            <a:r>
              <a:rPr lang="en-GB" dirty="0"/>
              <a:t>A GAN cannot learn about two jets going in any direction</a:t>
            </a:r>
          </a:p>
        </p:txBody>
      </p:sp>
      <p:sp>
        <p:nvSpPr>
          <p:cNvPr id="4" name="Date Placeholder 3">
            <a:extLst>
              <a:ext uri="{FF2B5EF4-FFF2-40B4-BE49-F238E27FC236}">
                <a16:creationId xmlns:a16="http://schemas.microsoft.com/office/drawing/2014/main" id="{242ABE42-1964-440C-8E16-0507797CB33B}"/>
              </a:ext>
            </a:extLst>
          </p:cNvPr>
          <p:cNvSpPr>
            <a:spLocks noGrp="1"/>
          </p:cNvSpPr>
          <p:nvPr>
            <p:ph type="dt" sz="half" idx="10"/>
          </p:nvPr>
        </p:nvSpPr>
        <p:spPr/>
        <p:txBody>
          <a:bodyPr/>
          <a:lstStyle/>
          <a:p>
            <a:r>
              <a:rPr lang="en-US"/>
              <a:t>03/10/2019</a:t>
            </a:r>
            <a:endParaRPr lang="en-US" dirty="0"/>
          </a:p>
        </p:txBody>
      </p:sp>
      <p:pic>
        <p:nvPicPr>
          <p:cNvPr id="12" name="Picture 11">
            <a:extLst>
              <a:ext uri="{FF2B5EF4-FFF2-40B4-BE49-F238E27FC236}">
                <a16:creationId xmlns:a16="http://schemas.microsoft.com/office/drawing/2014/main" id="{ADB5CF7C-6F64-44BE-8121-15803B1F81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00" y="2054863"/>
            <a:ext cx="4536504" cy="4399725"/>
          </a:xfrm>
          <a:prstGeom prst="rect">
            <a:avLst/>
          </a:prstGeom>
        </p:spPr>
      </p:pic>
      <p:pic>
        <p:nvPicPr>
          <p:cNvPr id="14" name="Picture 13">
            <a:extLst>
              <a:ext uri="{FF2B5EF4-FFF2-40B4-BE49-F238E27FC236}">
                <a16:creationId xmlns:a16="http://schemas.microsoft.com/office/drawing/2014/main" id="{1214A3B9-A02F-4864-A2D1-10C0A9742C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2041814"/>
            <a:ext cx="4536504" cy="4399725"/>
          </a:xfrm>
          <a:prstGeom prst="rect">
            <a:avLst/>
          </a:prstGeom>
        </p:spPr>
      </p:pic>
    </p:spTree>
    <p:extLst>
      <p:ext uri="{BB962C8B-B14F-4D97-AF65-F5344CB8AC3E}">
        <p14:creationId xmlns:p14="http://schemas.microsoft.com/office/powerpoint/2010/main" val="17273194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B86E9-E8E8-40E1-9CBE-F0AFD524BC9C}"/>
              </a:ext>
            </a:extLst>
          </p:cNvPr>
          <p:cNvSpPr>
            <a:spLocks noGrp="1"/>
          </p:cNvSpPr>
          <p:nvPr>
            <p:ph type="title"/>
          </p:nvPr>
        </p:nvSpPr>
        <p:spPr/>
        <p:txBody>
          <a:bodyPr>
            <a:normAutofit fontScale="90000"/>
          </a:bodyPr>
          <a:lstStyle/>
          <a:p>
            <a:r>
              <a:rPr lang="en-GB" dirty="0"/>
              <a:t>First improvement</a:t>
            </a:r>
          </a:p>
        </p:txBody>
      </p:sp>
      <p:sp>
        <p:nvSpPr>
          <p:cNvPr id="3" name="Content Placeholder 2">
            <a:extLst>
              <a:ext uri="{FF2B5EF4-FFF2-40B4-BE49-F238E27FC236}">
                <a16:creationId xmlns:a16="http://schemas.microsoft.com/office/drawing/2014/main" id="{E2110BDB-F1D3-4E34-9073-B07144696F94}"/>
              </a:ext>
            </a:extLst>
          </p:cNvPr>
          <p:cNvSpPr>
            <a:spLocks noGrp="1"/>
          </p:cNvSpPr>
          <p:nvPr>
            <p:ph idx="1"/>
          </p:nvPr>
        </p:nvSpPr>
        <p:spPr/>
        <p:txBody>
          <a:bodyPr/>
          <a:lstStyle/>
          <a:p>
            <a:r>
              <a:rPr lang="en-GB" dirty="0"/>
              <a:t>Di-jet production is </a:t>
            </a:r>
            <a:r>
              <a:rPr lang="el-GR" dirty="0"/>
              <a:t>φ</a:t>
            </a:r>
            <a:r>
              <a:rPr lang="en-GB" dirty="0"/>
              <a:t> invariant</a:t>
            </a:r>
          </a:p>
          <a:p>
            <a:r>
              <a:rPr lang="en-GB" dirty="0"/>
              <a:t>We fix the leading jet </a:t>
            </a:r>
            <a:r>
              <a:rPr lang="el-GR" dirty="0"/>
              <a:t>φ</a:t>
            </a:r>
            <a:r>
              <a:rPr lang="en-GB" dirty="0"/>
              <a:t> = 0 (equivalent to a rotation)</a:t>
            </a:r>
          </a:p>
          <a:p>
            <a:r>
              <a:rPr lang="en-GB" dirty="0"/>
              <a:t>The sub-leading jet </a:t>
            </a:r>
            <a:r>
              <a:rPr lang="el-GR" dirty="0"/>
              <a:t>φ</a:t>
            </a:r>
            <a:r>
              <a:rPr lang="en-GB" dirty="0"/>
              <a:t> =  </a:t>
            </a:r>
            <a:r>
              <a:rPr lang="el-GR" dirty="0"/>
              <a:t>Δ</a:t>
            </a:r>
            <a:r>
              <a:rPr lang="en-GB" dirty="0"/>
              <a:t>(</a:t>
            </a:r>
            <a:r>
              <a:rPr lang="el-GR" dirty="0"/>
              <a:t>φ</a:t>
            </a:r>
            <a:r>
              <a:rPr lang="en-GB" baseline="-25000" dirty="0"/>
              <a:t>1</a:t>
            </a:r>
            <a:r>
              <a:rPr lang="en-GB" dirty="0"/>
              <a:t> –</a:t>
            </a:r>
            <a:r>
              <a:rPr lang="el-GR" dirty="0"/>
              <a:t> φ</a:t>
            </a:r>
            <a:r>
              <a:rPr lang="en-GB" baseline="-25000" dirty="0"/>
              <a:t>2</a:t>
            </a:r>
            <a:r>
              <a:rPr lang="en-GB" dirty="0"/>
              <a:t> )</a:t>
            </a:r>
          </a:p>
          <a:p>
            <a:endParaRPr lang="en-GB" dirty="0"/>
          </a:p>
          <a:p>
            <a:r>
              <a:rPr lang="en-GB" dirty="0"/>
              <a:t>The symmetry is reverted when simulating events by randomising the value of the leading jet </a:t>
            </a:r>
            <a:r>
              <a:rPr lang="el-GR" dirty="0"/>
              <a:t>φ</a:t>
            </a:r>
            <a:r>
              <a:rPr lang="en-GB" dirty="0"/>
              <a:t> and rotating the sub-leading jet accordingly</a:t>
            </a:r>
          </a:p>
          <a:p>
            <a:endParaRPr lang="en-GB" dirty="0"/>
          </a:p>
        </p:txBody>
      </p:sp>
      <p:sp>
        <p:nvSpPr>
          <p:cNvPr id="4" name="Date Placeholder 3">
            <a:extLst>
              <a:ext uri="{FF2B5EF4-FFF2-40B4-BE49-F238E27FC236}">
                <a16:creationId xmlns:a16="http://schemas.microsoft.com/office/drawing/2014/main" id="{B788CD3C-1C29-4EB0-ACBD-0B7CC10B1799}"/>
              </a:ext>
            </a:extLst>
          </p:cNvPr>
          <p:cNvSpPr>
            <a:spLocks noGrp="1"/>
          </p:cNvSpPr>
          <p:nvPr>
            <p:ph type="dt" sz="half" idx="10"/>
          </p:nvPr>
        </p:nvSpPr>
        <p:spPr/>
        <p:txBody>
          <a:bodyPr/>
          <a:lstStyle/>
          <a:p>
            <a:r>
              <a:rPr lang="en-US"/>
              <a:t>03/10/2019</a:t>
            </a:r>
            <a:endParaRPr lang="en-US" dirty="0"/>
          </a:p>
        </p:txBody>
      </p:sp>
    </p:spTree>
    <p:extLst>
      <p:ext uri="{BB962C8B-B14F-4D97-AF65-F5344CB8AC3E}">
        <p14:creationId xmlns:p14="http://schemas.microsoft.com/office/powerpoint/2010/main" val="25750514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7A624-D1E7-4951-B7FD-05599089D45B}"/>
              </a:ext>
            </a:extLst>
          </p:cNvPr>
          <p:cNvSpPr>
            <a:spLocks noGrp="1"/>
          </p:cNvSpPr>
          <p:nvPr>
            <p:ph type="title"/>
          </p:nvPr>
        </p:nvSpPr>
        <p:spPr/>
        <p:txBody>
          <a:bodyPr>
            <a:normAutofit fontScale="90000"/>
          </a:bodyPr>
          <a:lstStyle/>
          <a:p>
            <a:r>
              <a:rPr lang="en-GB" dirty="0"/>
              <a:t>Result</a:t>
            </a:r>
          </a:p>
        </p:txBody>
      </p:sp>
      <p:pic>
        <p:nvPicPr>
          <p:cNvPr id="9" name="Content Placeholder 8">
            <a:extLst>
              <a:ext uri="{FF2B5EF4-FFF2-40B4-BE49-F238E27FC236}">
                <a16:creationId xmlns:a16="http://schemas.microsoft.com/office/drawing/2014/main" id="{1696BBEF-E556-4128-B4E0-36AE593395C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21309" y="1265365"/>
            <a:ext cx="4421316" cy="4288011"/>
          </a:xfrm>
        </p:spPr>
      </p:pic>
      <p:sp>
        <p:nvSpPr>
          <p:cNvPr id="4" name="Date Placeholder 3">
            <a:extLst>
              <a:ext uri="{FF2B5EF4-FFF2-40B4-BE49-F238E27FC236}">
                <a16:creationId xmlns:a16="http://schemas.microsoft.com/office/drawing/2014/main" id="{3C833A04-EB10-46A6-AAF4-FCAD9B47EAFD}"/>
              </a:ext>
            </a:extLst>
          </p:cNvPr>
          <p:cNvSpPr>
            <a:spLocks noGrp="1"/>
          </p:cNvSpPr>
          <p:nvPr>
            <p:ph type="dt" sz="half" idx="10"/>
          </p:nvPr>
        </p:nvSpPr>
        <p:spPr/>
        <p:txBody>
          <a:bodyPr/>
          <a:lstStyle/>
          <a:p>
            <a:r>
              <a:rPr lang="en-US"/>
              <a:t>03/10/2019</a:t>
            </a:r>
            <a:endParaRPr lang="en-US" dirty="0"/>
          </a:p>
        </p:txBody>
      </p:sp>
      <p:pic>
        <p:nvPicPr>
          <p:cNvPr id="7" name="Picture 6">
            <a:extLst>
              <a:ext uri="{FF2B5EF4-FFF2-40B4-BE49-F238E27FC236}">
                <a16:creationId xmlns:a16="http://schemas.microsoft.com/office/drawing/2014/main" id="{90422903-383C-4703-ABCD-F03A4A7A64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36" y="1265365"/>
            <a:ext cx="4795362" cy="4699134"/>
          </a:xfrm>
          <a:prstGeom prst="rect">
            <a:avLst/>
          </a:prstGeom>
        </p:spPr>
      </p:pic>
    </p:spTree>
    <p:extLst>
      <p:ext uri="{BB962C8B-B14F-4D97-AF65-F5344CB8AC3E}">
        <p14:creationId xmlns:p14="http://schemas.microsoft.com/office/powerpoint/2010/main" val="3062017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CDE4D9-9BD7-42C7-8E02-384946F4C41D}"/>
              </a:ext>
            </a:extLst>
          </p:cNvPr>
          <p:cNvSpPr>
            <a:spLocks noGrp="1"/>
          </p:cNvSpPr>
          <p:nvPr>
            <p:ph type="title"/>
          </p:nvPr>
        </p:nvSpPr>
        <p:spPr/>
        <p:txBody>
          <a:bodyPr>
            <a:normAutofit fontScale="90000"/>
          </a:bodyPr>
          <a:lstStyle/>
          <a:p>
            <a:r>
              <a:rPr lang="en-GB" dirty="0"/>
              <a:t>Further symmetry exploitation</a:t>
            </a:r>
          </a:p>
        </p:txBody>
      </p:sp>
      <p:sp>
        <p:nvSpPr>
          <p:cNvPr id="3" name="Content Placeholder 2">
            <a:extLst>
              <a:ext uri="{FF2B5EF4-FFF2-40B4-BE49-F238E27FC236}">
                <a16:creationId xmlns:a16="http://schemas.microsoft.com/office/drawing/2014/main" id="{ADE0B876-ECD8-4DF7-B5B3-DDD1337134DB}"/>
              </a:ext>
            </a:extLst>
          </p:cNvPr>
          <p:cNvSpPr>
            <a:spLocks noGrp="1"/>
          </p:cNvSpPr>
          <p:nvPr>
            <p:ph idx="1"/>
          </p:nvPr>
        </p:nvSpPr>
        <p:spPr/>
        <p:txBody>
          <a:bodyPr/>
          <a:lstStyle/>
          <a:p>
            <a:r>
              <a:rPr lang="en-GB" dirty="0"/>
              <a:t>After fixing the </a:t>
            </a:r>
            <a:r>
              <a:rPr lang="el-GR" dirty="0"/>
              <a:t>φ</a:t>
            </a:r>
            <a:r>
              <a:rPr lang="en-GB" dirty="0"/>
              <a:t> of the leading jet, the system has another left-right symmetry</a:t>
            </a:r>
          </a:p>
          <a:p>
            <a:r>
              <a:rPr lang="en-GB" dirty="0"/>
              <a:t>Fixed by setting the sub-leading jet to</a:t>
            </a:r>
          </a:p>
          <a:p>
            <a:pPr marL="0" indent="0">
              <a:buNone/>
            </a:pPr>
            <a:r>
              <a:rPr lang="en-GB" dirty="0"/>
              <a:t>    </a:t>
            </a:r>
            <a:r>
              <a:rPr lang="el-GR" dirty="0"/>
              <a:t>φ</a:t>
            </a:r>
            <a:r>
              <a:rPr lang="en-GB" dirty="0"/>
              <a:t> =  |</a:t>
            </a:r>
            <a:r>
              <a:rPr lang="el-GR" dirty="0"/>
              <a:t>Δ</a:t>
            </a:r>
            <a:r>
              <a:rPr lang="en-GB" dirty="0"/>
              <a:t>(</a:t>
            </a:r>
            <a:r>
              <a:rPr lang="el-GR" dirty="0"/>
              <a:t>φ</a:t>
            </a:r>
            <a:r>
              <a:rPr lang="en-GB" baseline="-25000" dirty="0"/>
              <a:t>1</a:t>
            </a:r>
            <a:r>
              <a:rPr lang="en-GB" dirty="0"/>
              <a:t> –</a:t>
            </a:r>
            <a:r>
              <a:rPr lang="el-GR" dirty="0"/>
              <a:t> φ</a:t>
            </a:r>
            <a:r>
              <a:rPr lang="en-GB" baseline="-25000" dirty="0"/>
              <a:t>2</a:t>
            </a:r>
            <a:r>
              <a:rPr lang="en-GB" dirty="0"/>
              <a:t> )|</a:t>
            </a:r>
          </a:p>
          <a:p>
            <a:pPr marL="0" indent="0">
              <a:buNone/>
            </a:pPr>
            <a:endParaRPr lang="en-GB" dirty="0"/>
          </a:p>
          <a:p>
            <a:r>
              <a:rPr lang="en-GB" dirty="0"/>
              <a:t>The symmetry is reverted when simulating events by randomising the sign of the sub-leading jet </a:t>
            </a:r>
            <a:r>
              <a:rPr lang="el-GR" dirty="0"/>
              <a:t>φ</a:t>
            </a:r>
            <a:r>
              <a:rPr lang="en-GB" dirty="0"/>
              <a:t> </a:t>
            </a:r>
          </a:p>
          <a:p>
            <a:endParaRPr lang="en-GB" dirty="0"/>
          </a:p>
        </p:txBody>
      </p:sp>
      <p:sp>
        <p:nvSpPr>
          <p:cNvPr id="4" name="Date Placeholder 3">
            <a:extLst>
              <a:ext uri="{FF2B5EF4-FFF2-40B4-BE49-F238E27FC236}">
                <a16:creationId xmlns:a16="http://schemas.microsoft.com/office/drawing/2014/main" id="{38FBCF5B-4D1B-4286-84C1-8DC998993F59}"/>
              </a:ext>
            </a:extLst>
          </p:cNvPr>
          <p:cNvSpPr>
            <a:spLocks noGrp="1"/>
          </p:cNvSpPr>
          <p:nvPr>
            <p:ph type="dt" sz="half" idx="10"/>
          </p:nvPr>
        </p:nvSpPr>
        <p:spPr/>
        <p:txBody>
          <a:bodyPr/>
          <a:lstStyle/>
          <a:p>
            <a:r>
              <a:rPr lang="en-US"/>
              <a:t>03/10/2019</a:t>
            </a:r>
            <a:endParaRPr lang="en-US" dirty="0"/>
          </a:p>
        </p:txBody>
      </p:sp>
    </p:spTree>
    <p:extLst>
      <p:ext uri="{BB962C8B-B14F-4D97-AF65-F5344CB8AC3E}">
        <p14:creationId xmlns:p14="http://schemas.microsoft.com/office/powerpoint/2010/main" val="42142713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489AD-0404-4908-B425-AF867353A3C7}"/>
              </a:ext>
            </a:extLst>
          </p:cNvPr>
          <p:cNvSpPr>
            <a:spLocks noGrp="1"/>
          </p:cNvSpPr>
          <p:nvPr>
            <p:ph type="title"/>
          </p:nvPr>
        </p:nvSpPr>
        <p:spPr/>
        <p:txBody>
          <a:bodyPr>
            <a:normAutofit fontScale="90000"/>
          </a:bodyPr>
          <a:lstStyle/>
          <a:p>
            <a:r>
              <a:rPr lang="en-GB" dirty="0"/>
              <a:t>Effect of the fix</a:t>
            </a:r>
          </a:p>
        </p:txBody>
      </p:sp>
      <p:pic>
        <p:nvPicPr>
          <p:cNvPr id="8" name="Content Placeholder 7">
            <a:extLst>
              <a:ext uri="{FF2B5EF4-FFF2-40B4-BE49-F238E27FC236}">
                <a16:creationId xmlns:a16="http://schemas.microsoft.com/office/drawing/2014/main" id="{243D1469-B251-48EF-8438-082A2C35486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72312" y="1298449"/>
            <a:ext cx="4421317" cy="4288011"/>
          </a:xfrm>
        </p:spPr>
      </p:pic>
      <p:sp>
        <p:nvSpPr>
          <p:cNvPr id="4" name="Date Placeholder 3">
            <a:extLst>
              <a:ext uri="{FF2B5EF4-FFF2-40B4-BE49-F238E27FC236}">
                <a16:creationId xmlns:a16="http://schemas.microsoft.com/office/drawing/2014/main" id="{931D0838-3A72-45D2-8D7D-2C9EF299B120}"/>
              </a:ext>
            </a:extLst>
          </p:cNvPr>
          <p:cNvSpPr>
            <a:spLocks noGrp="1"/>
          </p:cNvSpPr>
          <p:nvPr>
            <p:ph type="dt" sz="half" idx="10"/>
          </p:nvPr>
        </p:nvSpPr>
        <p:spPr/>
        <p:txBody>
          <a:bodyPr/>
          <a:lstStyle/>
          <a:p>
            <a:r>
              <a:rPr lang="en-US"/>
              <a:t>03/10/2019</a:t>
            </a:r>
            <a:endParaRPr lang="en-US" dirty="0"/>
          </a:p>
        </p:txBody>
      </p:sp>
      <p:pic>
        <p:nvPicPr>
          <p:cNvPr id="9" name="Content Placeholder 8">
            <a:extLst>
              <a:ext uri="{FF2B5EF4-FFF2-40B4-BE49-F238E27FC236}">
                <a16:creationId xmlns:a16="http://schemas.microsoft.com/office/drawing/2014/main" id="{DDB6E296-5C83-49DA-82C6-5E1AFC42E5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0" y="1284994"/>
            <a:ext cx="4421316" cy="4288011"/>
          </a:xfrm>
          <a:prstGeom prst="rect">
            <a:avLst/>
          </a:prstGeom>
        </p:spPr>
      </p:pic>
    </p:spTree>
    <p:extLst>
      <p:ext uri="{BB962C8B-B14F-4D97-AF65-F5344CB8AC3E}">
        <p14:creationId xmlns:p14="http://schemas.microsoft.com/office/powerpoint/2010/main" val="31394438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7B3B5-FB2E-4BCB-9C33-8DEAEF93E0B2}"/>
              </a:ext>
            </a:extLst>
          </p:cNvPr>
          <p:cNvSpPr>
            <a:spLocks noGrp="1"/>
          </p:cNvSpPr>
          <p:nvPr>
            <p:ph type="title"/>
          </p:nvPr>
        </p:nvSpPr>
        <p:spPr/>
        <p:txBody>
          <a:bodyPr>
            <a:normAutofit fontScale="90000"/>
          </a:bodyPr>
          <a:lstStyle/>
          <a:p>
            <a:r>
              <a:rPr lang="en-GB" dirty="0"/>
              <a:t>GPU vs CPU</a:t>
            </a:r>
          </a:p>
        </p:txBody>
      </p:sp>
      <p:sp>
        <p:nvSpPr>
          <p:cNvPr id="3" name="Content Placeholder 2">
            <a:extLst>
              <a:ext uri="{FF2B5EF4-FFF2-40B4-BE49-F238E27FC236}">
                <a16:creationId xmlns:a16="http://schemas.microsoft.com/office/drawing/2014/main" id="{A2061B43-9028-4C17-B8D9-F2E7EDCD7D8D}"/>
              </a:ext>
            </a:extLst>
          </p:cNvPr>
          <p:cNvSpPr>
            <a:spLocks noGrp="1"/>
          </p:cNvSpPr>
          <p:nvPr>
            <p:ph idx="1"/>
          </p:nvPr>
        </p:nvSpPr>
        <p:spPr/>
        <p:txBody>
          <a:bodyPr/>
          <a:lstStyle/>
          <a:p>
            <a:r>
              <a:rPr lang="en-GB" dirty="0"/>
              <a:t>GPU in principle should perform significantly better than CPU but we observe similar training time for CPU and GPU</a:t>
            </a:r>
          </a:p>
          <a:p>
            <a:r>
              <a:rPr lang="en-GB" dirty="0"/>
              <a:t>The problem is caused by the significant amount </a:t>
            </a:r>
            <a:r>
              <a:rPr lang="en-GB" dirty="0" err="1"/>
              <a:t>og</a:t>
            </a:r>
            <a:r>
              <a:rPr lang="en-GB" dirty="0"/>
              <a:t> I/O required to train a GAN which causes a bottleneck as the CPU does not run at 100%</a:t>
            </a:r>
          </a:p>
          <a:p>
            <a:r>
              <a:rPr lang="en-GB" dirty="0"/>
              <a:t>This problem was seen also in GANs developed by us and other groups for fast simulation in ATLAS</a:t>
            </a:r>
          </a:p>
          <a:p>
            <a:pPr lvl="1"/>
            <a:r>
              <a:rPr lang="en-GB" dirty="0"/>
              <a:t>Probably not a general problem of GANs, just reporting what we observe</a:t>
            </a:r>
          </a:p>
        </p:txBody>
      </p:sp>
      <p:sp>
        <p:nvSpPr>
          <p:cNvPr id="4" name="Date Placeholder 3">
            <a:extLst>
              <a:ext uri="{FF2B5EF4-FFF2-40B4-BE49-F238E27FC236}">
                <a16:creationId xmlns:a16="http://schemas.microsoft.com/office/drawing/2014/main" id="{17F95400-BD93-436D-A66A-363546D13189}"/>
              </a:ext>
            </a:extLst>
          </p:cNvPr>
          <p:cNvSpPr>
            <a:spLocks noGrp="1"/>
          </p:cNvSpPr>
          <p:nvPr>
            <p:ph type="dt" sz="half" idx="10"/>
          </p:nvPr>
        </p:nvSpPr>
        <p:spPr/>
        <p:txBody>
          <a:bodyPr/>
          <a:lstStyle/>
          <a:p>
            <a:r>
              <a:rPr lang="en-US"/>
              <a:t>03/10/2019</a:t>
            </a:r>
            <a:endParaRPr lang="en-US" dirty="0"/>
          </a:p>
        </p:txBody>
      </p:sp>
    </p:spTree>
    <p:extLst>
      <p:ext uri="{BB962C8B-B14F-4D97-AF65-F5344CB8AC3E}">
        <p14:creationId xmlns:p14="http://schemas.microsoft.com/office/powerpoint/2010/main" val="22522276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E3D5EF-85C3-4697-BA9A-918DDD648E28}"/>
              </a:ext>
            </a:extLst>
          </p:cNvPr>
          <p:cNvSpPr>
            <a:spLocks noGrp="1"/>
          </p:cNvSpPr>
          <p:nvPr>
            <p:ph type="title"/>
          </p:nvPr>
        </p:nvSpPr>
        <p:spPr/>
        <p:txBody>
          <a:bodyPr>
            <a:normAutofit fontScale="90000"/>
          </a:bodyPr>
          <a:lstStyle/>
          <a:p>
            <a:r>
              <a:rPr lang="en-GB" dirty="0"/>
              <a:t>Not a minimisation</a:t>
            </a:r>
          </a:p>
        </p:txBody>
      </p:sp>
      <p:sp>
        <p:nvSpPr>
          <p:cNvPr id="3" name="Content Placeholder 2">
            <a:extLst>
              <a:ext uri="{FF2B5EF4-FFF2-40B4-BE49-F238E27FC236}">
                <a16:creationId xmlns:a16="http://schemas.microsoft.com/office/drawing/2014/main" id="{D3F4421A-4EEF-429E-AA83-5129D32B6AEF}"/>
              </a:ext>
            </a:extLst>
          </p:cNvPr>
          <p:cNvSpPr>
            <a:spLocks noGrp="1"/>
          </p:cNvSpPr>
          <p:nvPr>
            <p:ph idx="1"/>
          </p:nvPr>
        </p:nvSpPr>
        <p:spPr/>
        <p:txBody>
          <a:bodyPr>
            <a:normAutofit fontScale="92500"/>
          </a:bodyPr>
          <a:lstStyle/>
          <a:p>
            <a:r>
              <a:rPr lang="en-GB" dirty="0"/>
              <a:t>GAN do not converge like fits, there is no minimisation as there is no metric to minimise</a:t>
            </a:r>
          </a:p>
          <a:p>
            <a:r>
              <a:rPr lang="en-GB" dirty="0"/>
              <a:t>This is an issue as there is no natural way to evaluate the performance for choosing the best epoch</a:t>
            </a:r>
          </a:p>
          <a:p>
            <a:r>
              <a:rPr lang="en-GB" dirty="0"/>
              <a:t>The first GANs were simply used to reproduce faces that could pass as humans</a:t>
            </a:r>
          </a:p>
          <a:p>
            <a:pPr lvl="1"/>
            <a:r>
              <a:rPr lang="en-GB" dirty="0"/>
              <a:t>There was no control on average distributions</a:t>
            </a:r>
          </a:p>
          <a:p>
            <a:r>
              <a:rPr lang="en-GB" dirty="0"/>
              <a:t>In HEP we need high accuracy on a large number of observables which are correlated</a:t>
            </a:r>
          </a:p>
          <a:p>
            <a:pPr lvl="1"/>
            <a:r>
              <a:rPr lang="en-GB" dirty="0"/>
              <a:t>No simple solution, we simply took the epoch with the smallest sum of </a:t>
            </a:r>
            <a:r>
              <a:rPr lang="el-GR" dirty="0"/>
              <a:t>χ</a:t>
            </a:r>
            <a:r>
              <a:rPr lang="en-GB" baseline="30000" dirty="0"/>
              <a:t>2</a:t>
            </a:r>
            <a:r>
              <a:rPr lang="en-GB" dirty="0"/>
              <a:t> </a:t>
            </a:r>
          </a:p>
        </p:txBody>
      </p:sp>
      <p:sp>
        <p:nvSpPr>
          <p:cNvPr id="4" name="Date Placeholder 3">
            <a:extLst>
              <a:ext uri="{FF2B5EF4-FFF2-40B4-BE49-F238E27FC236}">
                <a16:creationId xmlns:a16="http://schemas.microsoft.com/office/drawing/2014/main" id="{581956C9-8F85-4A14-9670-E4A3D20D5C77}"/>
              </a:ext>
            </a:extLst>
          </p:cNvPr>
          <p:cNvSpPr>
            <a:spLocks noGrp="1"/>
          </p:cNvSpPr>
          <p:nvPr>
            <p:ph type="dt" sz="half" idx="10"/>
          </p:nvPr>
        </p:nvSpPr>
        <p:spPr/>
        <p:txBody>
          <a:bodyPr/>
          <a:lstStyle/>
          <a:p>
            <a:r>
              <a:rPr lang="en-US"/>
              <a:t>03/10/2019</a:t>
            </a:r>
            <a:endParaRPr lang="en-US" dirty="0"/>
          </a:p>
        </p:txBody>
      </p:sp>
    </p:spTree>
    <p:extLst>
      <p:ext uri="{BB962C8B-B14F-4D97-AF65-F5344CB8AC3E}">
        <p14:creationId xmlns:p14="http://schemas.microsoft.com/office/powerpoint/2010/main" val="34542965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8056A-C90B-4057-B524-3EC7A4DDF573}"/>
              </a:ext>
            </a:extLst>
          </p:cNvPr>
          <p:cNvSpPr>
            <a:spLocks noGrp="1"/>
          </p:cNvSpPr>
          <p:nvPr>
            <p:ph type="title"/>
          </p:nvPr>
        </p:nvSpPr>
        <p:spPr/>
        <p:txBody>
          <a:bodyPr>
            <a:noAutofit/>
          </a:bodyPr>
          <a:lstStyle/>
          <a:p>
            <a:r>
              <a:rPr lang="en-GB" sz="3600" dirty="0"/>
              <a:t>Monte Carlo in LHC experiments</a:t>
            </a:r>
          </a:p>
        </p:txBody>
      </p:sp>
      <p:sp>
        <p:nvSpPr>
          <p:cNvPr id="3" name="Content Placeholder 2">
            <a:extLst>
              <a:ext uri="{FF2B5EF4-FFF2-40B4-BE49-F238E27FC236}">
                <a16:creationId xmlns:a16="http://schemas.microsoft.com/office/drawing/2014/main" id="{0A5F7229-B8F6-4DF4-AB1A-E111779F613D}"/>
              </a:ext>
            </a:extLst>
          </p:cNvPr>
          <p:cNvSpPr>
            <a:spLocks noGrp="1"/>
          </p:cNvSpPr>
          <p:nvPr>
            <p:ph idx="1"/>
          </p:nvPr>
        </p:nvSpPr>
        <p:spPr/>
        <p:txBody>
          <a:bodyPr>
            <a:normAutofit fontScale="85000" lnSpcReduction="20000"/>
          </a:bodyPr>
          <a:lstStyle/>
          <a:p>
            <a:r>
              <a:rPr lang="en-GB" dirty="0"/>
              <a:t>Several problems of the current model</a:t>
            </a:r>
          </a:p>
          <a:p>
            <a:pPr lvl="1"/>
            <a:r>
              <a:rPr lang="en-GB" dirty="0"/>
              <a:t>Simulation takes most of the GRID resource but these resources will not scale with the luminosity increase of LHC </a:t>
            </a:r>
          </a:p>
          <a:p>
            <a:pPr lvl="1"/>
            <a:r>
              <a:rPr lang="en-GB" dirty="0"/>
              <a:t>New (more accurate but slow) MC generators are being developed that require more of CPU time</a:t>
            </a:r>
          </a:p>
          <a:p>
            <a:pPr lvl="2"/>
            <a:r>
              <a:rPr lang="en-GB" dirty="0"/>
              <a:t>For example, in the ATLAS top group, the best generators cannot be used to produce the billions of events required by the experiment</a:t>
            </a:r>
          </a:p>
          <a:p>
            <a:r>
              <a:rPr lang="en-GB" dirty="0"/>
              <a:t>Yesterday I showed how we are tackling the simulation in ATLAS</a:t>
            </a:r>
          </a:p>
          <a:p>
            <a:r>
              <a:rPr lang="en-GB" dirty="0"/>
              <a:t>In our paper we show that a GAN can be used for both stages (generation and simulation) of the MC production</a:t>
            </a:r>
          </a:p>
          <a:p>
            <a:pPr lvl="1"/>
            <a:r>
              <a:rPr lang="en-GB" dirty="0"/>
              <a:t>We are aware that the simulation will always be handled with specialised tools by each experiment but we show that it possible to use GAN to simulate complex events, instead of the low level approach shown yesterday</a:t>
            </a:r>
          </a:p>
        </p:txBody>
      </p:sp>
      <p:sp>
        <p:nvSpPr>
          <p:cNvPr id="4" name="Date Placeholder 3">
            <a:extLst>
              <a:ext uri="{FF2B5EF4-FFF2-40B4-BE49-F238E27FC236}">
                <a16:creationId xmlns:a16="http://schemas.microsoft.com/office/drawing/2014/main" id="{D8D75B0C-AF70-4A12-BDDD-3561FE587339}"/>
              </a:ext>
            </a:extLst>
          </p:cNvPr>
          <p:cNvSpPr>
            <a:spLocks noGrp="1"/>
          </p:cNvSpPr>
          <p:nvPr>
            <p:ph type="dt" sz="half" idx="10"/>
          </p:nvPr>
        </p:nvSpPr>
        <p:spPr/>
        <p:txBody>
          <a:bodyPr/>
          <a:lstStyle/>
          <a:p>
            <a:r>
              <a:rPr lang="en-US"/>
              <a:t>03/10/2019</a:t>
            </a:r>
            <a:endParaRPr lang="en-US" dirty="0"/>
          </a:p>
        </p:txBody>
      </p:sp>
    </p:spTree>
    <p:extLst>
      <p:ext uri="{BB962C8B-B14F-4D97-AF65-F5344CB8AC3E}">
        <p14:creationId xmlns:p14="http://schemas.microsoft.com/office/powerpoint/2010/main" val="42151506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BFCFE-6353-4129-ACAA-81336875E31A}"/>
              </a:ext>
            </a:extLst>
          </p:cNvPr>
          <p:cNvSpPr>
            <a:spLocks noGrp="1"/>
          </p:cNvSpPr>
          <p:nvPr>
            <p:ph type="title"/>
          </p:nvPr>
        </p:nvSpPr>
        <p:spPr/>
        <p:txBody>
          <a:bodyPr>
            <a:normAutofit fontScale="90000"/>
          </a:bodyPr>
          <a:lstStyle/>
          <a:p>
            <a:r>
              <a:rPr lang="en-GB" dirty="0"/>
              <a:t>Small variation on consecutive epochs</a:t>
            </a:r>
          </a:p>
        </p:txBody>
      </p:sp>
      <p:pic>
        <p:nvPicPr>
          <p:cNvPr id="40" name="Content Placeholder 39">
            <a:extLst>
              <a:ext uri="{FF2B5EF4-FFF2-40B4-BE49-F238E27FC236}">
                <a16:creationId xmlns:a16="http://schemas.microsoft.com/office/drawing/2014/main" id="{47E353F4-0140-4B55-B08B-DFA426312386}"/>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2667" y="923153"/>
            <a:ext cx="2938976" cy="2880000"/>
          </a:xfrm>
        </p:spPr>
      </p:pic>
      <p:sp>
        <p:nvSpPr>
          <p:cNvPr id="4" name="Date Placeholder 3">
            <a:extLst>
              <a:ext uri="{FF2B5EF4-FFF2-40B4-BE49-F238E27FC236}">
                <a16:creationId xmlns:a16="http://schemas.microsoft.com/office/drawing/2014/main" id="{4E36CFEB-01FC-4EA4-919D-E5E5F756D02C}"/>
              </a:ext>
            </a:extLst>
          </p:cNvPr>
          <p:cNvSpPr>
            <a:spLocks noGrp="1"/>
          </p:cNvSpPr>
          <p:nvPr>
            <p:ph type="dt" sz="half" idx="10"/>
          </p:nvPr>
        </p:nvSpPr>
        <p:spPr/>
        <p:txBody>
          <a:bodyPr/>
          <a:lstStyle/>
          <a:p>
            <a:r>
              <a:rPr lang="en-US"/>
              <a:t>03/10/2019</a:t>
            </a:r>
            <a:endParaRPr lang="en-US" dirty="0"/>
          </a:p>
        </p:txBody>
      </p:sp>
      <p:pic>
        <p:nvPicPr>
          <p:cNvPr id="42" name="Picture 41">
            <a:extLst>
              <a:ext uri="{FF2B5EF4-FFF2-40B4-BE49-F238E27FC236}">
                <a16:creationId xmlns:a16="http://schemas.microsoft.com/office/drawing/2014/main" id="{E04B3604-6640-4E52-B546-477C85D713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0782" y="923153"/>
            <a:ext cx="2938976" cy="2880000"/>
          </a:xfrm>
          <a:prstGeom prst="rect">
            <a:avLst/>
          </a:prstGeom>
        </p:spPr>
      </p:pic>
      <p:pic>
        <p:nvPicPr>
          <p:cNvPr id="44" name="Picture 43">
            <a:extLst>
              <a:ext uri="{FF2B5EF4-FFF2-40B4-BE49-F238E27FC236}">
                <a16:creationId xmlns:a16="http://schemas.microsoft.com/office/drawing/2014/main" id="{D8A00652-FBC2-4454-BDDE-34DC661521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78799" y="918696"/>
            <a:ext cx="2939074" cy="2880000"/>
          </a:xfrm>
          <a:prstGeom prst="rect">
            <a:avLst/>
          </a:prstGeom>
        </p:spPr>
      </p:pic>
      <p:pic>
        <p:nvPicPr>
          <p:cNvPr id="46" name="Picture 45">
            <a:extLst>
              <a:ext uri="{FF2B5EF4-FFF2-40B4-BE49-F238E27FC236}">
                <a16:creationId xmlns:a16="http://schemas.microsoft.com/office/drawing/2014/main" id="{E476A4FC-D039-4230-A4BA-1135B914F7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3825910"/>
            <a:ext cx="2940866" cy="2880000"/>
          </a:xfrm>
          <a:prstGeom prst="rect">
            <a:avLst/>
          </a:prstGeom>
        </p:spPr>
      </p:pic>
      <p:pic>
        <p:nvPicPr>
          <p:cNvPr id="48" name="Picture 47">
            <a:extLst>
              <a:ext uri="{FF2B5EF4-FFF2-40B4-BE49-F238E27FC236}">
                <a16:creationId xmlns:a16="http://schemas.microsoft.com/office/drawing/2014/main" id="{10140AA3-D0C6-4E3F-AEEE-0A5D593210E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45192" y="3796414"/>
            <a:ext cx="2938976" cy="2880000"/>
          </a:xfrm>
          <a:prstGeom prst="rect">
            <a:avLst/>
          </a:prstGeom>
        </p:spPr>
      </p:pic>
      <p:sp>
        <p:nvSpPr>
          <p:cNvPr id="49" name="TextBox 48">
            <a:extLst>
              <a:ext uri="{FF2B5EF4-FFF2-40B4-BE49-F238E27FC236}">
                <a16:creationId xmlns:a16="http://schemas.microsoft.com/office/drawing/2014/main" id="{1F0AC714-019B-486A-84C7-7F4E0F433B30}"/>
              </a:ext>
            </a:extLst>
          </p:cNvPr>
          <p:cNvSpPr txBox="1"/>
          <p:nvPr/>
        </p:nvSpPr>
        <p:spPr>
          <a:xfrm>
            <a:off x="6660232" y="4437112"/>
            <a:ext cx="1510350" cy="369332"/>
          </a:xfrm>
          <a:prstGeom prst="rect">
            <a:avLst/>
          </a:prstGeom>
          <a:noFill/>
        </p:spPr>
        <p:txBody>
          <a:bodyPr wrap="none" rtlCol="0">
            <a:spAutoFit/>
          </a:bodyPr>
          <a:lstStyle/>
          <a:p>
            <a:pPr algn="l"/>
            <a:r>
              <a:rPr lang="en-GB" dirty="0">
                <a:latin typeface="Times New Roman" panose="02020603050405020304" pitchFamily="18" charset="0"/>
                <a:cs typeface="Times New Roman" panose="02020603050405020304" pitchFamily="18" charset="0"/>
              </a:rPr>
              <a:t>Epochs 55k±2</a:t>
            </a:r>
          </a:p>
        </p:txBody>
      </p:sp>
      <p:sp>
        <p:nvSpPr>
          <p:cNvPr id="50" name="TextBox 49">
            <a:extLst>
              <a:ext uri="{FF2B5EF4-FFF2-40B4-BE49-F238E27FC236}">
                <a16:creationId xmlns:a16="http://schemas.microsoft.com/office/drawing/2014/main" id="{C17C8269-92F1-4C57-8C94-02D7A631976B}"/>
              </a:ext>
            </a:extLst>
          </p:cNvPr>
          <p:cNvSpPr txBox="1"/>
          <p:nvPr/>
        </p:nvSpPr>
        <p:spPr>
          <a:xfrm>
            <a:off x="6444208" y="5157192"/>
            <a:ext cx="184731" cy="369332"/>
          </a:xfrm>
          <a:prstGeom prst="rect">
            <a:avLst/>
          </a:prstGeom>
          <a:noFill/>
        </p:spPr>
        <p:txBody>
          <a:bodyPr wrap="none" rtlCol="0">
            <a:spAutoFit/>
          </a:bodyPr>
          <a:lstStyle/>
          <a:p>
            <a:pPr algn="l"/>
            <a:endParaRPr lang="en-GB" dirty="0">
              <a:latin typeface="Times New Roman" panose="02020603050405020304" pitchFamily="18" charset="0"/>
              <a:cs typeface="Times New Roman" panose="02020603050405020304" pitchFamily="18" charset="0"/>
            </a:endParaRPr>
          </a:p>
        </p:txBody>
      </p:sp>
      <p:sp>
        <p:nvSpPr>
          <p:cNvPr id="51" name="Rectangle 50">
            <a:extLst>
              <a:ext uri="{FF2B5EF4-FFF2-40B4-BE49-F238E27FC236}">
                <a16:creationId xmlns:a16="http://schemas.microsoft.com/office/drawing/2014/main" id="{5B2DE921-A762-456B-A61D-B8DB6BAB9522}"/>
              </a:ext>
            </a:extLst>
          </p:cNvPr>
          <p:cNvSpPr/>
          <p:nvPr/>
        </p:nvSpPr>
        <p:spPr>
          <a:xfrm>
            <a:off x="14748" y="918696"/>
            <a:ext cx="3070969" cy="288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5D44D9E5-F851-4BE9-A75D-2FA1C2A571D4}"/>
              </a:ext>
            </a:extLst>
          </p:cNvPr>
          <p:cNvSpPr/>
          <p:nvPr/>
        </p:nvSpPr>
        <p:spPr>
          <a:xfrm>
            <a:off x="3078907" y="918696"/>
            <a:ext cx="3023452" cy="288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DBA1EC5C-9DE2-4CAE-A9A1-9E1591115159}"/>
              </a:ext>
            </a:extLst>
          </p:cNvPr>
          <p:cNvSpPr/>
          <p:nvPr/>
        </p:nvSpPr>
        <p:spPr>
          <a:xfrm>
            <a:off x="6102359" y="918696"/>
            <a:ext cx="3023452" cy="288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4" name="Rectangle 53">
            <a:extLst>
              <a:ext uri="{FF2B5EF4-FFF2-40B4-BE49-F238E27FC236}">
                <a16:creationId xmlns:a16="http://schemas.microsoft.com/office/drawing/2014/main" id="{900E4B96-2995-4BC9-9294-630ACC90AA59}"/>
              </a:ext>
            </a:extLst>
          </p:cNvPr>
          <p:cNvSpPr/>
          <p:nvPr/>
        </p:nvSpPr>
        <p:spPr>
          <a:xfrm>
            <a:off x="18189" y="3797942"/>
            <a:ext cx="3067857" cy="288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5" name="Rectangle 54">
            <a:extLst>
              <a:ext uri="{FF2B5EF4-FFF2-40B4-BE49-F238E27FC236}">
                <a16:creationId xmlns:a16="http://schemas.microsoft.com/office/drawing/2014/main" id="{F8A21943-D05F-402A-A8A4-CD3715232403}"/>
              </a:ext>
            </a:extLst>
          </p:cNvPr>
          <p:cNvSpPr/>
          <p:nvPr/>
        </p:nvSpPr>
        <p:spPr>
          <a:xfrm>
            <a:off x="3085634" y="3797414"/>
            <a:ext cx="3017372" cy="28800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743747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D39C3-1C7A-4D67-9542-6D11F51F9970}"/>
              </a:ext>
            </a:extLst>
          </p:cNvPr>
          <p:cNvSpPr>
            <a:spLocks noGrp="1"/>
          </p:cNvSpPr>
          <p:nvPr>
            <p:ph type="title"/>
          </p:nvPr>
        </p:nvSpPr>
        <p:spPr/>
        <p:txBody>
          <a:bodyPr>
            <a:normAutofit fontScale="90000"/>
          </a:bodyPr>
          <a:lstStyle/>
          <a:p>
            <a:r>
              <a:rPr lang="en-GB" dirty="0"/>
              <a:t>On a larger scale</a:t>
            </a:r>
          </a:p>
        </p:txBody>
      </p:sp>
      <p:pic>
        <p:nvPicPr>
          <p:cNvPr id="8" name="Content Placeholder 7">
            <a:extLst>
              <a:ext uri="{FF2B5EF4-FFF2-40B4-BE49-F238E27FC236}">
                <a16:creationId xmlns:a16="http://schemas.microsoft.com/office/drawing/2014/main" id="{4173226F-12AF-4A5E-A797-3D437D864E2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1084" y="1700808"/>
            <a:ext cx="2865502" cy="2808000"/>
          </a:xfrm>
        </p:spPr>
      </p:pic>
      <p:sp>
        <p:nvSpPr>
          <p:cNvPr id="4" name="Date Placeholder 3">
            <a:extLst>
              <a:ext uri="{FF2B5EF4-FFF2-40B4-BE49-F238E27FC236}">
                <a16:creationId xmlns:a16="http://schemas.microsoft.com/office/drawing/2014/main" id="{66CA9355-4EB7-49DD-80C7-00AF68B66FB7}"/>
              </a:ext>
            </a:extLst>
          </p:cNvPr>
          <p:cNvSpPr>
            <a:spLocks noGrp="1"/>
          </p:cNvSpPr>
          <p:nvPr>
            <p:ph type="dt" sz="half" idx="10"/>
          </p:nvPr>
        </p:nvSpPr>
        <p:spPr/>
        <p:txBody>
          <a:bodyPr/>
          <a:lstStyle/>
          <a:p>
            <a:r>
              <a:rPr lang="en-US"/>
              <a:t>03/10/2019</a:t>
            </a:r>
            <a:endParaRPr lang="en-US" dirty="0"/>
          </a:p>
        </p:txBody>
      </p:sp>
      <p:pic>
        <p:nvPicPr>
          <p:cNvPr id="10" name="Picture 9">
            <a:extLst>
              <a:ext uri="{FF2B5EF4-FFF2-40B4-BE49-F238E27FC236}">
                <a16:creationId xmlns:a16="http://schemas.microsoft.com/office/drawing/2014/main" id="{0B1F2C0D-6DB8-4289-BD1F-DB307BE387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49791" y="1700808"/>
            <a:ext cx="2865502" cy="2808000"/>
          </a:xfrm>
          <a:prstGeom prst="rect">
            <a:avLst/>
          </a:prstGeom>
        </p:spPr>
      </p:pic>
      <p:pic>
        <p:nvPicPr>
          <p:cNvPr id="12" name="Picture 11">
            <a:extLst>
              <a:ext uri="{FF2B5EF4-FFF2-40B4-BE49-F238E27FC236}">
                <a16:creationId xmlns:a16="http://schemas.microsoft.com/office/drawing/2014/main" id="{B6D3A2FB-B1DB-438E-883E-C68062510B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8498" y="1700808"/>
            <a:ext cx="2865502" cy="2808000"/>
          </a:xfrm>
          <a:prstGeom prst="rect">
            <a:avLst/>
          </a:prstGeom>
        </p:spPr>
      </p:pic>
      <p:sp>
        <p:nvSpPr>
          <p:cNvPr id="13" name="TextBox 12">
            <a:extLst>
              <a:ext uri="{FF2B5EF4-FFF2-40B4-BE49-F238E27FC236}">
                <a16:creationId xmlns:a16="http://schemas.microsoft.com/office/drawing/2014/main" id="{34B8F70D-E1F6-43E4-9436-AA44BF1DD38B}"/>
              </a:ext>
            </a:extLst>
          </p:cNvPr>
          <p:cNvSpPr txBox="1"/>
          <p:nvPr/>
        </p:nvSpPr>
        <p:spPr>
          <a:xfrm>
            <a:off x="1188377" y="1309001"/>
            <a:ext cx="530915" cy="369332"/>
          </a:xfrm>
          <a:prstGeom prst="rect">
            <a:avLst/>
          </a:prstGeom>
          <a:noFill/>
        </p:spPr>
        <p:txBody>
          <a:bodyPr wrap="none" rtlCol="0">
            <a:spAutoFit/>
          </a:bodyPr>
          <a:lstStyle/>
          <a:p>
            <a:pPr algn="l"/>
            <a:r>
              <a:rPr lang="en-GB" dirty="0">
                <a:latin typeface="Times New Roman" panose="02020603050405020304" pitchFamily="18" charset="0"/>
                <a:cs typeface="Times New Roman" panose="02020603050405020304" pitchFamily="18" charset="0"/>
              </a:rPr>
              <a:t>50k</a:t>
            </a:r>
          </a:p>
        </p:txBody>
      </p:sp>
      <p:sp>
        <p:nvSpPr>
          <p:cNvPr id="14" name="TextBox 13">
            <a:extLst>
              <a:ext uri="{FF2B5EF4-FFF2-40B4-BE49-F238E27FC236}">
                <a16:creationId xmlns:a16="http://schemas.microsoft.com/office/drawing/2014/main" id="{D40D36CC-2E1A-415F-B2D3-BAE3602F83D4}"/>
              </a:ext>
            </a:extLst>
          </p:cNvPr>
          <p:cNvSpPr txBox="1"/>
          <p:nvPr/>
        </p:nvSpPr>
        <p:spPr>
          <a:xfrm>
            <a:off x="4342546" y="1317126"/>
            <a:ext cx="530915" cy="369332"/>
          </a:xfrm>
          <a:prstGeom prst="rect">
            <a:avLst/>
          </a:prstGeom>
          <a:noFill/>
        </p:spPr>
        <p:txBody>
          <a:bodyPr wrap="none" rtlCol="0">
            <a:spAutoFit/>
          </a:bodyPr>
          <a:lstStyle/>
          <a:p>
            <a:pPr algn="l"/>
            <a:r>
              <a:rPr lang="en-GB" dirty="0">
                <a:latin typeface="Times New Roman" panose="02020603050405020304" pitchFamily="18" charset="0"/>
                <a:cs typeface="Times New Roman" panose="02020603050405020304" pitchFamily="18" charset="0"/>
              </a:rPr>
              <a:t>60k</a:t>
            </a:r>
          </a:p>
        </p:txBody>
      </p:sp>
      <p:sp>
        <p:nvSpPr>
          <p:cNvPr id="15" name="TextBox 14">
            <a:extLst>
              <a:ext uri="{FF2B5EF4-FFF2-40B4-BE49-F238E27FC236}">
                <a16:creationId xmlns:a16="http://schemas.microsoft.com/office/drawing/2014/main" id="{C30E9B89-977F-4A3D-A499-E156DB17CAF7}"/>
              </a:ext>
            </a:extLst>
          </p:cNvPr>
          <p:cNvSpPr txBox="1"/>
          <p:nvPr/>
        </p:nvSpPr>
        <p:spPr>
          <a:xfrm>
            <a:off x="7439771" y="1314271"/>
            <a:ext cx="530915" cy="369332"/>
          </a:xfrm>
          <a:prstGeom prst="rect">
            <a:avLst/>
          </a:prstGeom>
          <a:noFill/>
        </p:spPr>
        <p:txBody>
          <a:bodyPr wrap="none" rtlCol="0">
            <a:spAutoFit/>
          </a:bodyPr>
          <a:lstStyle/>
          <a:p>
            <a:pPr algn="l"/>
            <a:r>
              <a:rPr lang="en-GB" dirty="0">
                <a:latin typeface="Times New Roman" panose="02020603050405020304" pitchFamily="18" charset="0"/>
                <a:cs typeface="Times New Roman" panose="02020603050405020304" pitchFamily="18" charset="0"/>
              </a:rPr>
              <a:t>70k</a:t>
            </a:r>
          </a:p>
        </p:txBody>
      </p:sp>
      <p:sp>
        <p:nvSpPr>
          <p:cNvPr id="16" name="TextBox 15">
            <a:extLst>
              <a:ext uri="{FF2B5EF4-FFF2-40B4-BE49-F238E27FC236}">
                <a16:creationId xmlns:a16="http://schemas.microsoft.com/office/drawing/2014/main" id="{B6B0FB90-2948-4E01-83B5-386451666188}"/>
              </a:ext>
            </a:extLst>
          </p:cNvPr>
          <p:cNvSpPr txBox="1"/>
          <p:nvPr/>
        </p:nvSpPr>
        <p:spPr>
          <a:xfrm>
            <a:off x="58070" y="4727370"/>
            <a:ext cx="9009730" cy="1569660"/>
          </a:xfrm>
          <a:prstGeom prst="rect">
            <a:avLst/>
          </a:prstGeom>
          <a:noFill/>
        </p:spPr>
        <p:txBody>
          <a:bodyPr wrap="square" rtlCol="0">
            <a:spAutoFit/>
          </a:bodyPr>
          <a:lstStyle/>
          <a:p>
            <a:pPr algn="l"/>
            <a:r>
              <a:rPr lang="en-GB" sz="2400" dirty="0">
                <a:latin typeface="Times New Roman" panose="02020603050405020304" pitchFamily="18" charset="0"/>
                <a:cs typeface="Times New Roman" panose="02020603050405020304" pitchFamily="18" charset="0"/>
              </a:rPr>
              <a:t>The agreement of the GAN with the MC for the eta distributions degrades at higher epochs but the sub-leading jet </a:t>
            </a:r>
            <a:r>
              <a:rPr lang="en-GB" sz="2400" dirty="0" err="1">
                <a:latin typeface="Times New Roman" panose="02020603050405020304" pitchFamily="18" charset="0"/>
                <a:cs typeface="Times New Roman" panose="02020603050405020304" pitchFamily="18" charset="0"/>
              </a:rPr>
              <a:t>p</a:t>
            </a:r>
            <a:r>
              <a:rPr lang="en-GB" sz="2400" baseline="-25000" dirty="0" err="1">
                <a:latin typeface="Times New Roman" panose="02020603050405020304" pitchFamily="18" charset="0"/>
                <a:cs typeface="Times New Roman" panose="02020603050405020304" pitchFamily="18" charset="0"/>
              </a:rPr>
              <a:t>T</a:t>
            </a:r>
            <a:r>
              <a:rPr lang="en-GB" sz="2400" dirty="0">
                <a:latin typeface="Times New Roman" panose="02020603050405020304" pitchFamily="18" charset="0"/>
                <a:cs typeface="Times New Roman" panose="02020603050405020304" pitchFamily="18" charset="0"/>
              </a:rPr>
              <a:t> and mass distributions improve</a:t>
            </a:r>
          </a:p>
          <a:p>
            <a:pPr algn="l"/>
            <a:r>
              <a:rPr lang="en-GB" sz="2400" dirty="0" err="1">
                <a:latin typeface="Times New Roman" panose="02020603050405020304" pitchFamily="18" charset="0"/>
                <a:cs typeface="Times New Roman" panose="02020603050405020304" pitchFamily="18" charset="0"/>
              </a:rPr>
              <a:t>p</a:t>
            </a:r>
            <a:r>
              <a:rPr lang="en-GB" sz="2400" baseline="-25000" dirty="0" err="1">
                <a:latin typeface="Times New Roman" panose="02020603050405020304" pitchFamily="18" charset="0"/>
                <a:cs typeface="Times New Roman" panose="02020603050405020304" pitchFamily="18" charset="0"/>
              </a:rPr>
              <a:t>T</a:t>
            </a:r>
            <a:r>
              <a:rPr lang="en-GB" sz="2400" dirty="0">
                <a:latin typeface="Times New Roman" panose="02020603050405020304" pitchFamily="18" charset="0"/>
                <a:cs typeface="Times New Roman" panose="02020603050405020304" pitchFamily="18" charset="0"/>
              </a:rPr>
              <a:t> of the system is best modelled at 60k</a:t>
            </a:r>
          </a:p>
        </p:txBody>
      </p:sp>
    </p:spTree>
    <p:extLst>
      <p:ext uri="{BB962C8B-B14F-4D97-AF65-F5344CB8AC3E}">
        <p14:creationId xmlns:p14="http://schemas.microsoft.com/office/powerpoint/2010/main" val="18622767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72FB2-3E56-4A39-A1DF-B6502367D5C8}"/>
              </a:ext>
            </a:extLst>
          </p:cNvPr>
          <p:cNvSpPr>
            <a:spLocks noGrp="1"/>
          </p:cNvSpPr>
          <p:nvPr>
            <p:ph type="title"/>
          </p:nvPr>
        </p:nvSpPr>
        <p:spPr/>
        <p:txBody>
          <a:bodyPr>
            <a:normAutofit fontScale="90000"/>
          </a:bodyPr>
          <a:lstStyle/>
          <a:p>
            <a:r>
              <a:rPr lang="en-GB" dirty="0"/>
              <a:t>Di-jet physics</a:t>
            </a:r>
          </a:p>
        </p:txBody>
      </p:sp>
      <p:sp>
        <p:nvSpPr>
          <p:cNvPr id="30" name="Content Placeholder 29">
            <a:extLst>
              <a:ext uri="{FF2B5EF4-FFF2-40B4-BE49-F238E27FC236}">
                <a16:creationId xmlns:a16="http://schemas.microsoft.com/office/drawing/2014/main" id="{FE9509F6-1DB7-4D8A-AF86-CE57DF1B4583}"/>
              </a:ext>
            </a:extLst>
          </p:cNvPr>
          <p:cNvSpPr>
            <a:spLocks noGrp="1"/>
          </p:cNvSpPr>
          <p:nvPr>
            <p:ph idx="1"/>
          </p:nvPr>
        </p:nvSpPr>
        <p:spPr>
          <a:xfrm>
            <a:off x="76200" y="4221088"/>
            <a:ext cx="8991600" cy="2179711"/>
          </a:xfrm>
        </p:spPr>
        <p:txBody>
          <a:bodyPr/>
          <a:lstStyle/>
          <a:p>
            <a:r>
              <a:rPr lang="en-GB" dirty="0"/>
              <a:t>The system is described by the two jets 4-vectors</a:t>
            </a:r>
          </a:p>
          <a:p>
            <a:r>
              <a:rPr lang="en-GB" dirty="0"/>
              <a:t>However there are symmetries that can and have to be exploited</a:t>
            </a:r>
          </a:p>
          <a:p>
            <a:pPr lvl="1"/>
            <a:endParaRPr lang="en-GB" dirty="0"/>
          </a:p>
        </p:txBody>
      </p:sp>
      <p:sp>
        <p:nvSpPr>
          <p:cNvPr id="4" name="Date Placeholder 3">
            <a:extLst>
              <a:ext uri="{FF2B5EF4-FFF2-40B4-BE49-F238E27FC236}">
                <a16:creationId xmlns:a16="http://schemas.microsoft.com/office/drawing/2014/main" id="{C6D0EDBA-4281-4F30-8C6A-3250DC962AB0}"/>
              </a:ext>
            </a:extLst>
          </p:cNvPr>
          <p:cNvSpPr>
            <a:spLocks noGrp="1"/>
          </p:cNvSpPr>
          <p:nvPr>
            <p:ph type="dt" sz="half" idx="10"/>
          </p:nvPr>
        </p:nvSpPr>
        <p:spPr/>
        <p:txBody>
          <a:bodyPr/>
          <a:lstStyle/>
          <a:p>
            <a:r>
              <a:rPr lang="en-US"/>
              <a:t>03/10/2019</a:t>
            </a:r>
            <a:endParaRPr lang="en-US" dirty="0"/>
          </a:p>
        </p:txBody>
      </p:sp>
      <p:cxnSp>
        <p:nvCxnSpPr>
          <p:cNvPr id="7" name="Straight Arrow Connector 6">
            <a:extLst>
              <a:ext uri="{FF2B5EF4-FFF2-40B4-BE49-F238E27FC236}">
                <a16:creationId xmlns:a16="http://schemas.microsoft.com/office/drawing/2014/main" id="{24001FC2-0F1C-4233-9FF3-D99565430725}"/>
              </a:ext>
            </a:extLst>
          </p:cNvPr>
          <p:cNvCxnSpPr>
            <a:cxnSpLocks/>
          </p:cNvCxnSpPr>
          <p:nvPr/>
        </p:nvCxnSpPr>
        <p:spPr>
          <a:xfrm>
            <a:off x="4538204" y="2721127"/>
            <a:ext cx="971707" cy="13064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5919FDCD-18FC-4C5F-B97D-C3637137AFEC}"/>
              </a:ext>
            </a:extLst>
          </p:cNvPr>
          <p:cNvCxnSpPr>
            <a:cxnSpLocks/>
          </p:cNvCxnSpPr>
          <p:nvPr/>
        </p:nvCxnSpPr>
        <p:spPr>
          <a:xfrm flipH="1" flipV="1">
            <a:off x="2565648" y="1340768"/>
            <a:ext cx="1923806" cy="134338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9" name="32-Point Star 8">
            <a:extLst>
              <a:ext uri="{FF2B5EF4-FFF2-40B4-BE49-F238E27FC236}">
                <a16:creationId xmlns:a16="http://schemas.microsoft.com/office/drawing/2014/main" id="{7D483B9E-7D79-4F3E-8E75-8DE0DA6E3F7B}"/>
              </a:ext>
            </a:extLst>
          </p:cNvPr>
          <p:cNvSpPr/>
          <p:nvPr/>
        </p:nvSpPr>
        <p:spPr>
          <a:xfrm>
            <a:off x="4339272" y="2552951"/>
            <a:ext cx="294198" cy="262394"/>
          </a:xfrm>
          <a:prstGeom prst="star32">
            <a:avLst/>
          </a:prstGeom>
          <a:solidFill>
            <a:srgbClr val="FF0000"/>
          </a:solidFill>
          <a:ln>
            <a:solidFill>
              <a:srgbClr val="FFC000"/>
            </a:solidFill>
          </a:ln>
          <a:effectLst>
            <a:glow rad="101600">
              <a:srgbClr val="FFFF00">
                <a:alpha val="60000"/>
              </a:srgbClr>
            </a:glo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1AAC0BC-A694-438C-9790-C0527D512ABC}"/>
              </a:ext>
            </a:extLst>
          </p:cNvPr>
          <p:cNvSpPr txBox="1"/>
          <p:nvPr/>
        </p:nvSpPr>
        <p:spPr>
          <a:xfrm>
            <a:off x="3453668" y="1604710"/>
            <a:ext cx="1046324" cy="369332"/>
          </a:xfrm>
          <a:prstGeom prst="rect">
            <a:avLst/>
          </a:prstGeom>
          <a:noFill/>
        </p:spPr>
        <p:txBody>
          <a:bodyPr wrap="square" rtlCol="0">
            <a:spAutoFit/>
          </a:bodyPr>
          <a:lstStyle/>
          <a:p>
            <a:r>
              <a:rPr lang="en-GB" dirty="0">
                <a:solidFill>
                  <a:schemeClr val="accent6"/>
                </a:solidFill>
                <a:latin typeface="Times New Roman" panose="02020603050405020304" pitchFamily="18" charset="0"/>
                <a:cs typeface="Times New Roman" panose="02020603050405020304" pitchFamily="18" charset="0"/>
              </a:rPr>
              <a:t>jet 1</a:t>
            </a:r>
          </a:p>
        </p:txBody>
      </p:sp>
      <p:cxnSp>
        <p:nvCxnSpPr>
          <p:cNvPr id="12" name="Straight Arrow Connector 11">
            <a:extLst>
              <a:ext uri="{FF2B5EF4-FFF2-40B4-BE49-F238E27FC236}">
                <a16:creationId xmlns:a16="http://schemas.microsoft.com/office/drawing/2014/main" id="{90048EEE-759C-447B-90A5-AEF396CD5E99}"/>
              </a:ext>
            </a:extLst>
          </p:cNvPr>
          <p:cNvCxnSpPr>
            <a:cxnSpLocks/>
          </p:cNvCxnSpPr>
          <p:nvPr/>
        </p:nvCxnSpPr>
        <p:spPr>
          <a:xfrm flipV="1">
            <a:off x="1403648" y="2681980"/>
            <a:ext cx="3060040" cy="39147"/>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a:extLst>
              <a:ext uri="{FF2B5EF4-FFF2-40B4-BE49-F238E27FC236}">
                <a16:creationId xmlns:a16="http://schemas.microsoft.com/office/drawing/2014/main" id="{9EE73607-3A6B-469A-A173-71BFFF235D8C}"/>
              </a:ext>
            </a:extLst>
          </p:cNvPr>
          <p:cNvCxnSpPr>
            <a:cxnSpLocks/>
          </p:cNvCxnSpPr>
          <p:nvPr/>
        </p:nvCxnSpPr>
        <p:spPr>
          <a:xfrm flipH="1">
            <a:off x="4489454" y="2677204"/>
            <a:ext cx="2674834"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74FA87C9-33B7-4B4F-8B64-38A7A2C96AF9}"/>
              </a:ext>
            </a:extLst>
          </p:cNvPr>
          <p:cNvSpPr txBox="1"/>
          <p:nvPr/>
        </p:nvSpPr>
        <p:spPr>
          <a:xfrm>
            <a:off x="5104583" y="3199199"/>
            <a:ext cx="1046324" cy="369332"/>
          </a:xfrm>
          <a:prstGeom prst="rect">
            <a:avLst/>
          </a:prstGeom>
          <a:noFill/>
        </p:spPr>
        <p:txBody>
          <a:bodyPr wrap="square" rtlCol="0">
            <a:spAutoFit/>
          </a:bodyPr>
          <a:lstStyle/>
          <a:p>
            <a:r>
              <a:rPr lang="en-GB" dirty="0">
                <a:solidFill>
                  <a:schemeClr val="accent6"/>
                </a:solidFill>
                <a:latin typeface="Times New Roman" panose="02020603050405020304" pitchFamily="18" charset="0"/>
                <a:cs typeface="Times New Roman" panose="02020603050405020304" pitchFamily="18" charset="0"/>
              </a:rPr>
              <a:t>jet 2</a:t>
            </a:r>
          </a:p>
        </p:txBody>
      </p:sp>
    </p:spTree>
    <p:extLst>
      <p:ext uri="{BB962C8B-B14F-4D97-AF65-F5344CB8AC3E}">
        <p14:creationId xmlns:p14="http://schemas.microsoft.com/office/powerpoint/2010/main" val="130194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xit" presetSubtype="0" fill="hold" nodeType="withEffect">
                                  <p:stCondLst>
                                    <p:cond delay="0"/>
                                  </p:stCondLst>
                                  <p:childTnLst>
                                    <p:set>
                                      <p:cBhvr>
                                        <p:cTn id="17" dur="1" fill="hold">
                                          <p:stCondLst>
                                            <p:cond delay="0"/>
                                          </p:stCondLst>
                                        </p:cTn>
                                        <p:tgtEl>
                                          <p:spTgt spid="13"/>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12"/>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right)">
                                      <p:cBhvr>
                                        <p:cTn id="24" dur="500"/>
                                        <p:tgtEl>
                                          <p:spTgt spid="8"/>
                                        </p:tgtEl>
                                      </p:cBhvr>
                                    </p:animEffect>
                                  </p:childTnLst>
                                </p:cTn>
                              </p:par>
                              <p:par>
                                <p:cTn id="25" presetID="22" presetClass="entr" presetSubtype="8"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left)">
                                      <p:cBhvr>
                                        <p:cTn id="27" dur="500"/>
                                        <p:tgtEl>
                                          <p:spTgt spid="7"/>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30">
                                            <p:txEl>
                                              <p:pRg st="0" end="0"/>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uiExpand="1" build="p"/>
      <p:bldP spid="9" grpId="0" animBg="1"/>
      <p:bldP spid="10"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D955A-01A5-4FB0-A5FD-5A08FE887515}"/>
              </a:ext>
            </a:extLst>
          </p:cNvPr>
          <p:cNvSpPr>
            <a:spLocks noGrp="1"/>
          </p:cNvSpPr>
          <p:nvPr>
            <p:ph type="title"/>
          </p:nvPr>
        </p:nvSpPr>
        <p:spPr/>
        <p:txBody>
          <a:bodyPr>
            <a:normAutofit fontScale="90000"/>
          </a:bodyPr>
          <a:lstStyle/>
          <a:p>
            <a:r>
              <a:rPr lang="en-GB" dirty="0"/>
              <a:t>Monte Carlo training sample</a:t>
            </a:r>
          </a:p>
        </p:txBody>
      </p:sp>
      <p:sp>
        <p:nvSpPr>
          <p:cNvPr id="3" name="Content Placeholder 2">
            <a:extLst>
              <a:ext uri="{FF2B5EF4-FFF2-40B4-BE49-F238E27FC236}">
                <a16:creationId xmlns:a16="http://schemas.microsoft.com/office/drawing/2014/main" id="{4399C32F-DF75-4DEF-8330-47B974B0A06F}"/>
              </a:ext>
            </a:extLst>
          </p:cNvPr>
          <p:cNvSpPr>
            <a:spLocks noGrp="1"/>
          </p:cNvSpPr>
          <p:nvPr>
            <p:ph idx="1"/>
          </p:nvPr>
        </p:nvSpPr>
        <p:spPr/>
        <p:txBody>
          <a:bodyPr>
            <a:normAutofit fontScale="92500" lnSpcReduction="10000"/>
          </a:bodyPr>
          <a:lstStyle/>
          <a:p>
            <a:pPr marL="0" indent="0">
              <a:buNone/>
            </a:pPr>
            <a:r>
              <a:rPr lang="en-GB" b="1" dirty="0">
                <a:solidFill>
                  <a:srgbClr val="0070C0"/>
                </a:solidFill>
              </a:rPr>
              <a:t>Generation</a:t>
            </a:r>
          </a:p>
          <a:p>
            <a:r>
              <a:rPr lang="en-GB" dirty="0"/>
              <a:t>2 million events were produced with </a:t>
            </a:r>
            <a:r>
              <a:rPr lang="en-GB" dirty="0" err="1"/>
              <a:t>MadGraph</a:t>
            </a:r>
            <a:r>
              <a:rPr lang="en-GB" dirty="0"/>
              <a:t> and showered using Pythia8</a:t>
            </a:r>
          </a:p>
          <a:p>
            <a:pPr marL="0" indent="0">
              <a:buNone/>
            </a:pPr>
            <a:r>
              <a:rPr lang="en-GB" b="1" dirty="0">
                <a:solidFill>
                  <a:srgbClr val="0070C0"/>
                </a:solidFill>
              </a:rPr>
              <a:t>Detector simulation</a:t>
            </a:r>
          </a:p>
          <a:p>
            <a:r>
              <a:rPr lang="en-GB" dirty="0"/>
              <a:t>Delphes3 was used with an ATLAS geometry</a:t>
            </a:r>
          </a:p>
          <a:p>
            <a:pPr lvl="1"/>
            <a:r>
              <a:rPr lang="en-GB" dirty="0"/>
              <a:t>A pile-up compatible with Run2 conditions was used</a:t>
            </a:r>
          </a:p>
          <a:p>
            <a:pPr marL="0" indent="0">
              <a:buNone/>
            </a:pPr>
            <a:r>
              <a:rPr lang="en-GB" b="1" dirty="0">
                <a:solidFill>
                  <a:srgbClr val="0070C0"/>
                </a:solidFill>
              </a:rPr>
              <a:t>Object reconstruction</a:t>
            </a:r>
            <a:endParaRPr lang="en-GB" dirty="0"/>
          </a:p>
          <a:p>
            <a:r>
              <a:rPr lang="en-GB" dirty="0"/>
              <a:t>Leptons, jets and missing energy were reconstructed in Delphes3</a:t>
            </a:r>
          </a:p>
          <a:p>
            <a:pPr lvl="1"/>
            <a:r>
              <a:rPr lang="en-GB" dirty="0"/>
              <a:t>We used the ATLAS definition of large-R jets by setting R=1.0</a:t>
            </a:r>
          </a:p>
        </p:txBody>
      </p:sp>
      <p:sp>
        <p:nvSpPr>
          <p:cNvPr id="4" name="Date Placeholder 3">
            <a:extLst>
              <a:ext uri="{FF2B5EF4-FFF2-40B4-BE49-F238E27FC236}">
                <a16:creationId xmlns:a16="http://schemas.microsoft.com/office/drawing/2014/main" id="{8DBF8E18-4B8E-49FB-A747-28C12784067F}"/>
              </a:ext>
            </a:extLst>
          </p:cNvPr>
          <p:cNvSpPr>
            <a:spLocks noGrp="1"/>
          </p:cNvSpPr>
          <p:nvPr>
            <p:ph type="dt" sz="half" idx="10"/>
          </p:nvPr>
        </p:nvSpPr>
        <p:spPr/>
        <p:txBody>
          <a:bodyPr/>
          <a:lstStyle/>
          <a:p>
            <a:r>
              <a:rPr lang="en-US"/>
              <a:t>03/10/2019</a:t>
            </a:r>
            <a:endParaRPr lang="en-US" dirty="0"/>
          </a:p>
        </p:txBody>
      </p:sp>
    </p:spTree>
    <p:extLst>
      <p:ext uri="{BB962C8B-B14F-4D97-AF65-F5344CB8AC3E}">
        <p14:creationId xmlns:p14="http://schemas.microsoft.com/office/powerpoint/2010/main" val="15403873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C087B-B286-4181-8505-3D5733A8EE51}"/>
              </a:ext>
            </a:extLst>
          </p:cNvPr>
          <p:cNvSpPr>
            <a:spLocks noGrp="1"/>
          </p:cNvSpPr>
          <p:nvPr>
            <p:ph type="title"/>
          </p:nvPr>
        </p:nvSpPr>
        <p:spPr/>
        <p:txBody>
          <a:bodyPr>
            <a:normAutofit fontScale="90000"/>
          </a:bodyPr>
          <a:lstStyle/>
          <a:p>
            <a:r>
              <a:rPr lang="en-GB" dirty="0"/>
              <a:t>Object level definition</a:t>
            </a:r>
          </a:p>
        </p:txBody>
      </p:sp>
      <p:sp>
        <p:nvSpPr>
          <p:cNvPr id="3" name="Content Placeholder 2">
            <a:extLst>
              <a:ext uri="{FF2B5EF4-FFF2-40B4-BE49-F238E27FC236}">
                <a16:creationId xmlns:a16="http://schemas.microsoft.com/office/drawing/2014/main" id="{93AE37D3-29E2-41F8-B46C-2F946A73458D}"/>
              </a:ext>
            </a:extLst>
          </p:cNvPr>
          <p:cNvSpPr>
            <a:spLocks noGrp="1"/>
          </p:cNvSpPr>
          <p:nvPr>
            <p:ph idx="1"/>
          </p:nvPr>
        </p:nvSpPr>
        <p:spPr/>
        <p:txBody>
          <a:bodyPr>
            <a:normAutofit fontScale="92500"/>
          </a:bodyPr>
          <a:lstStyle/>
          <a:p>
            <a:r>
              <a:rPr lang="en-GB" dirty="0"/>
              <a:t>The object reconstruction was performed twice, before and after the detector simulation</a:t>
            </a:r>
          </a:p>
          <a:p>
            <a:r>
              <a:rPr lang="en-GB" dirty="0"/>
              <a:t>The object reconstructed using only the generator information define what is commonly known as the </a:t>
            </a:r>
            <a:r>
              <a:rPr lang="en-GB" u="sng" dirty="0"/>
              <a:t>particle level</a:t>
            </a:r>
          </a:p>
          <a:p>
            <a:pPr lvl="1"/>
            <a:r>
              <a:rPr lang="en-GB" dirty="0"/>
              <a:t>The GAN trained on these objects aims at reproducing only the generator</a:t>
            </a:r>
          </a:p>
          <a:p>
            <a:r>
              <a:rPr lang="en-GB" dirty="0"/>
              <a:t>The object reconstructed after the simulation step are defined as </a:t>
            </a:r>
            <a:r>
              <a:rPr lang="en-GB" u="sng" dirty="0"/>
              <a:t>reconstruction level</a:t>
            </a:r>
            <a:r>
              <a:rPr lang="en-GB" dirty="0"/>
              <a:t> (or detector level)</a:t>
            </a:r>
          </a:p>
          <a:p>
            <a:pPr lvl="1"/>
            <a:r>
              <a:rPr lang="en-GB" dirty="0"/>
              <a:t>By training on these events we evaluate the ability of a GAN to reproduce the full chain</a:t>
            </a:r>
          </a:p>
          <a:p>
            <a:endParaRPr lang="en-GB" dirty="0"/>
          </a:p>
        </p:txBody>
      </p:sp>
      <p:sp>
        <p:nvSpPr>
          <p:cNvPr id="4" name="Date Placeholder 3">
            <a:extLst>
              <a:ext uri="{FF2B5EF4-FFF2-40B4-BE49-F238E27FC236}">
                <a16:creationId xmlns:a16="http://schemas.microsoft.com/office/drawing/2014/main" id="{87BD0AC2-8086-4907-B8D5-307D0580D944}"/>
              </a:ext>
            </a:extLst>
          </p:cNvPr>
          <p:cNvSpPr>
            <a:spLocks noGrp="1"/>
          </p:cNvSpPr>
          <p:nvPr>
            <p:ph type="dt" sz="half" idx="10"/>
          </p:nvPr>
        </p:nvSpPr>
        <p:spPr/>
        <p:txBody>
          <a:bodyPr/>
          <a:lstStyle/>
          <a:p>
            <a:r>
              <a:rPr lang="en-US"/>
              <a:t>03/10/2019</a:t>
            </a:r>
            <a:endParaRPr lang="en-US" dirty="0"/>
          </a:p>
        </p:txBody>
      </p:sp>
    </p:spTree>
    <p:extLst>
      <p:ext uri="{BB962C8B-B14F-4D97-AF65-F5344CB8AC3E}">
        <p14:creationId xmlns:p14="http://schemas.microsoft.com/office/powerpoint/2010/main" val="9499665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C8E79-3216-4B59-93B3-C3985AC3D49A}"/>
              </a:ext>
            </a:extLst>
          </p:cNvPr>
          <p:cNvSpPr>
            <a:spLocks noGrp="1"/>
          </p:cNvSpPr>
          <p:nvPr>
            <p:ph type="title"/>
          </p:nvPr>
        </p:nvSpPr>
        <p:spPr/>
        <p:txBody>
          <a:bodyPr>
            <a:normAutofit fontScale="90000"/>
          </a:bodyPr>
          <a:lstStyle/>
          <a:p>
            <a:r>
              <a:rPr lang="en-GB" dirty="0"/>
              <a:t>Object selection</a:t>
            </a:r>
          </a:p>
        </p:txBody>
      </p:sp>
      <p:sp>
        <p:nvSpPr>
          <p:cNvPr id="3" name="Content Placeholder 2">
            <a:extLst>
              <a:ext uri="{FF2B5EF4-FFF2-40B4-BE49-F238E27FC236}">
                <a16:creationId xmlns:a16="http://schemas.microsoft.com/office/drawing/2014/main" id="{9F85D1ED-EF5D-4717-9A86-8724CCD9F50E}"/>
              </a:ext>
            </a:extLst>
          </p:cNvPr>
          <p:cNvSpPr>
            <a:spLocks noGrp="1"/>
          </p:cNvSpPr>
          <p:nvPr>
            <p:ph idx="1"/>
          </p:nvPr>
        </p:nvSpPr>
        <p:spPr/>
        <p:txBody>
          <a:bodyPr/>
          <a:lstStyle/>
          <a:p>
            <a:r>
              <a:rPr lang="en-GB" dirty="0"/>
              <a:t>Our study focuses on boosted objects</a:t>
            </a:r>
          </a:p>
          <a:p>
            <a:r>
              <a:rPr lang="en-GB" dirty="0"/>
              <a:t>We apply a cut on the scalar sum of the </a:t>
            </a:r>
            <a:r>
              <a:rPr lang="en-GB" dirty="0" err="1"/>
              <a:t>p</a:t>
            </a:r>
            <a:r>
              <a:rPr lang="en-GB" baseline="-25000" dirty="0" err="1"/>
              <a:t>T</a:t>
            </a:r>
            <a:r>
              <a:rPr lang="en-GB" dirty="0"/>
              <a:t> of the two jets (H</a:t>
            </a:r>
            <a:r>
              <a:rPr lang="en-GB" baseline="-25000" dirty="0"/>
              <a:t>T </a:t>
            </a:r>
            <a:r>
              <a:rPr lang="en-GB" dirty="0"/>
              <a:t>&gt;500 GeV) was used to select events with high </a:t>
            </a:r>
            <a:r>
              <a:rPr lang="en-GB" dirty="0" err="1"/>
              <a:t>p</a:t>
            </a:r>
            <a:r>
              <a:rPr lang="en-GB" baseline="-25000" dirty="0" err="1"/>
              <a:t>T</a:t>
            </a:r>
            <a:r>
              <a:rPr lang="en-GB" dirty="0"/>
              <a:t> jets:</a:t>
            </a:r>
          </a:p>
          <a:p>
            <a:pPr lvl="1"/>
            <a:r>
              <a:rPr lang="en-GB" dirty="0"/>
              <a:t>1.5M events selected at particle level </a:t>
            </a:r>
          </a:p>
          <a:p>
            <a:pPr lvl="1"/>
            <a:r>
              <a:rPr lang="en-GB" dirty="0"/>
              <a:t>800k events selected at </a:t>
            </a:r>
            <a:r>
              <a:rPr lang="en-GB" dirty="0" err="1"/>
              <a:t>reco</a:t>
            </a:r>
            <a:r>
              <a:rPr lang="en-GB" dirty="0"/>
              <a:t> level </a:t>
            </a:r>
          </a:p>
          <a:p>
            <a:pPr lvl="1"/>
            <a:endParaRPr lang="en-GB" dirty="0"/>
          </a:p>
        </p:txBody>
      </p:sp>
      <p:sp>
        <p:nvSpPr>
          <p:cNvPr id="4" name="Date Placeholder 3">
            <a:extLst>
              <a:ext uri="{FF2B5EF4-FFF2-40B4-BE49-F238E27FC236}">
                <a16:creationId xmlns:a16="http://schemas.microsoft.com/office/drawing/2014/main" id="{7B262C16-DDE4-4F3D-B0CE-C4EC93A801F7}"/>
              </a:ext>
            </a:extLst>
          </p:cNvPr>
          <p:cNvSpPr>
            <a:spLocks noGrp="1"/>
          </p:cNvSpPr>
          <p:nvPr>
            <p:ph type="dt" sz="half" idx="10"/>
          </p:nvPr>
        </p:nvSpPr>
        <p:spPr/>
        <p:txBody>
          <a:bodyPr/>
          <a:lstStyle/>
          <a:p>
            <a:r>
              <a:rPr lang="en-US"/>
              <a:t>03/10/2019</a:t>
            </a:r>
            <a:endParaRPr lang="en-US" dirty="0"/>
          </a:p>
        </p:txBody>
      </p:sp>
    </p:spTree>
    <p:extLst>
      <p:ext uri="{BB962C8B-B14F-4D97-AF65-F5344CB8AC3E}">
        <p14:creationId xmlns:p14="http://schemas.microsoft.com/office/powerpoint/2010/main" val="900928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1E27D0-61AD-4240-8231-CC4B749DBEF0}"/>
              </a:ext>
            </a:extLst>
          </p:cNvPr>
          <p:cNvSpPr>
            <a:spLocks noGrp="1"/>
          </p:cNvSpPr>
          <p:nvPr>
            <p:ph type="title"/>
          </p:nvPr>
        </p:nvSpPr>
        <p:spPr/>
        <p:txBody>
          <a:bodyPr>
            <a:normAutofit fontScale="90000"/>
          </a:bodyPr>
          <a:lstStyle/>
          <a:p>
            <a:r>
              <a:rPr lang="en-GB" dirty="0"/>
              <a:t>The GAN</a:t>
            </a:r>
          </a:p>
        </p:txBody>
      </p:sp>
      <p:pic>
        <p:nvPicPr>
          <p:cNvPr id="8" name="Content Placeholder 7">
            <a:extLst>
              <a:ext uri="{FF2B5EF4-FFF2-40B4-BE49-F238E27FC236}">
                <a16:creationId xmlns:a16="http://schemas.microsoft.com/office/drawing/2014/main" id="{97E25CF3-6B52-4C2B-A865-5D5CCB13FCF1}"/>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200" y="1166812"/>
            <a:ext cx="8991600" cy="5057775"/>
          </a:xfrm>
        </p:spPr>
      </p:pic>
      <p:sp>
        <p:nvSpPr>
          <p:cNvPr id="4" name="Date Placeholder 3">
            <a:extLst>
              <a:ext uri="{FF2B5EF4-FFF2-40B4-BE49-F238E27FC236}">
                <a16:creationId xmlns:a16="http://schemas.microsoft.com/office/drawing/2014/main" id="{9213757E-E3FF-4B9B-8D4C-A65392B1822B}"/>
              </a:ext>
            </a:extLst>
          </p:cNvPr>
          <p:cNvSpPr>
            <a:spLocks noGrp="1"/>
          </p:cNvSpPr>
          <p:nvPr>
            <p:ph type="dt" sz="half" idx="10"/>
          </p:nvPr>
        </p:nvSpPr>
        <p:spPr/>
        <p:txBody>
          <a:bodyPr/>
          <a:lstStyle/>
          <a:p>
            <a:r>
              <a:rPr lang="en-US"/>
              <a:t>03/10/2019</a:t>
            </a:r>
            <a:endParaRPr lang="en-US" dirty="0"/>
          </a:p>
        </p:txBody>
      </p:sp>
    </p:spTree>
    <p:extLst>
      <p:ext uri="{BB962C8B-B14F-4D97-AF65-F5344CB8AC3E}">
        <p14:creationId xmlns:p14="http://schemas.microsoft.com/office/powerpoint/2010/main" val="607272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B2847-E0FE-454A-9860-7F6C4E539157}"/>
              </a:ext>
            </a:extLst>
          </p:cNvPr>
          <p:cNvSpPr>
            <a:spLocks noGrp="1"/>
          </p:cNvSpPr>
          <p:nvPr>
            <p:ph type="title"/>
          </p:nvPr>
        </p:nvSpPr>
        <p:spPr/>
        <p:txBody>
          <a:bodyPr>
            <a:normAutofit fontScale="90000"/>
          </a:bodyPr>
          <a:lstStyle/>
          <a:p>
            <a:r>
              <a:rPr lang="en-GB" dirty="0"/>
              <a:t>Implementation</a:t>
            </a:r>
          </a:p>
        </p:txBody>
      </p:sp>
      <p:sp>
        <p:nvSpPr>
          <p:cNvPr id="3" name="Content Placeholder 2">
            <a:extLst>
              <a:ext uri="{FF2B5EF4-FFF2-40B4-BE49-F238E27FC236}">
                <a16:creationId xmlns:a16="http://schemas.microsoft.com/office/drawing/2014/main" id="{1F679E4A-6A72-47D5-B8AB-C307697246DC}"/>
              </a:ext>
            </a:extLst>
          </p:cNvPr>
          <p:cNvSpPr>
            <a:spLocks noGrp="1"/>
          </p:cNvSpPr>
          <p:nvPr>
            <p:ph idx="1"/>
          </p:nvPr>
        </p:nvSpPr>
        <p:spPr/>
        <p:txBody>
          <a:bodyPr/>
          <a:lstStyle/>
          <a:p>
            <a:r>
              <a:rPr lang="en-GB" dirty="0" err="1"/>
              <a:t>Keras</a:t>
            </a:r>
            <a:r>
              <a:rPr lang="en-GB" dirty="0"/>
              <a:t> v2.2.4</a:t>
            </a:r>
          </a:p>
          <a:p>
            <a:r>
              <a:rPr lang="en-GB" dirty="0" err="1"/>
              <a:t>Tensorflow</a:t>
            </a:r>
            <a:r>
              <a:rPr lang="en-GB" dirty="0"/>
              <a:t> v1.12</a:t>
            </a:r>
          </a:p>
          <a:p>
            <a:r>
              <a:rPr lang="en-GB" dirty="0"/>
              <a:t>Inputs scaled in the [-1,1] range and pre-processed using </a:t>
            </a:r>
            <a:r>
              <a:rPr lang="en-GB" dirty="0" err="1"/>
              <a:t>Scikit</a:t>
            </a:r>
            <a:r>
              <a:rPr lang="en-GB" dirty="0"/>
              <a:t>-learn and Pandas libraries </a:t>
            </a:r>
          </a:p>
        </p:txBody>
      </p:sp>
      <p:sp>
        <p:nvSpPr>
          <p:cNvPr id="4" name="Date Placeholder 3">
            <a:extLst>
              <a:ext uri="{FF2B5EF4-FFF2-40B4-BE49-F238E27FC236}">
                <a16:creationId xmlns:a16="http://schemas.microsoft.com/office/drawing/2014/main" id="{196AFBB6-63B7-4DC2-8640-2C6B157A341F}"/>
              </a:ext>
            </a:extLst>
          </p:cNvPr>
          <p:cNvSpPr>
            <a:spLocks noGrp="1"/>
          </p:cNvSpPr>
          <p:nvPr>
            <p:ph type="dt" sz="half" idx="10"/>
          </p:nvPr>
        </p:nvSpPr>
        <p:spPr/>
        <p:txBody>
          <a:bodyPr/>
          <a:lstStyle/>
          <a:p>
            <a:r>
              <a:rPr lang="en-US"/>
              <a:t>03/10/2019</a:t>
            </a:r>
            <a:endParaRPr lang="en-US" dirty="0"/>
          </a:p>
        </p:txBody>
      </p:sp>
      <p:pic>
        <p:nvPicPr>
          <p:cNvPr id="8" name="Picture 7">
            <a:extLst>
              <a:ext uri="{FF2B5EF4-FFF2-40B4-BE49-F238E27FC236}">
                <a16:creationId xmlns:a16="http://schemas.microsoft.com/office/drawing/2014/main" id="{39FBB0D9-3D59-41EF-9AC9-8C6408492C9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1054" y="1056375"/>
            <a:ext cx="1512168" cy="438529"/>
          </a:xfrm>
          <a:prstGeom prst="rect">
            <a:avLst/>
          </a:prstGeom>
        </p:spPr>
      </p:pic>
      <p:pic>
        <p:nvPicPr>
          <p:cNvPr id="10" name="Picture 9">
            <a:extLst>
              <a:ext uri="{FF2B5EF4-FFF2-40B4-BE49-F238E27FC236}">
                <a16:creationId xmlns:a16="http://schemas.microsoft.com/office/drawing/2014/main" id="{0E43CEC2-2BF8-4731-B1B8-557435266CA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7944" y="3250637"/>
            <a:ext cx="1270232" cy="658993"/>
          </a:xfrm>
          <a:prstGeom prst="rect">
            <a:avLst/>
          </a:prstGeom>
        </p:spPr>
      </p:pic>
      <p:pic>
        <p:nvPicPr>
          <p:cNvPr id="12" name="Picture 11">
            <a:extLst>
              <a:ext uri="{FF2B5EF4-FFF2-40B4-BE49-F238E27FC236}">
                <a16:creationId xmlns:a16="http://schemas.microsoft.com/office/drawing/2014/main" id="{4DD0B745-BC16-40E8-9ECB-ED3A69D159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91680" y="3250637"/>
            <a:ext cx="1224136" cy="658993"/>
          </a:xfrm>
          <a:prstGeom prst="rect">
            <a:avLst/>
          </a:prstGeom>
        </p:spPr>
      </p:pic>
      <p:pic>
        <p:nvPicPr>
          <p:cNvPr id="14" name="Picture 13">
            <a:extLst>
              <a:ext uri="{FF2B5EF4-FFF2-40B4-BE49-F238E27FC236}">
                <a16:creationId xmlns:a16="http://schemas.microsoft.com/office/drawing/2014/main" id="{BE1839DC-41B7-4918-A8BE-32986F0EFDE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5896" y="1583340"/>
            <a:ext cx="636364" cy="530409"/>
          </a:xfrm>
          <a:prstGeom prst="rect">
            <a:avLst/>
          </a:prstGeom>
        </p:spPr>
      </p:pic>
    </p:spTree>
    <p:extLst>
      <p:ext uri="{BB962C8B-B14F-4D97-AF65-F5344CB8AC3E}">
        <p14:creationId xmlns:p14="http://schemas.microsoft.com/office/powerpoint/2010/main" val="32845734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lgn="l">
          <a:defRPr dirty="0" smtClean="0">
            <a:latin typeface="Times New Roman" panose="02020603050405020304" pitchFamily="18" charset="0"/>
            <a:cs typeface="Times New Roman" panose="02020603050405020304" pitchFamily="18"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67652</TotalTime>
  <Words>1447</Words>
  <Application>Microsoft Office PowerPoint</Application>
  <PresentationFormat>On-screen Show (4:3)</PresentationFormat>
  <Paragraphs>191</Paragraphs>
  <Slides>31</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Calibri</vt:lpstr>
      <vt:lpstr>Times New Roman</vt:lpstr>
      <vt:lpstr>Wingdings</vt:lpstr>
      <vt:lpstr>Office Theme</vt:lpstr>
      <vt:lpstr>DijetGAN: A Generative-Adversarial Network approach for the Generation and Simulation of QCD Dijet Events at the LHC</vt:lpstr>
      <vt:lpstr>Introduction</vt:lpstr>
      <vt:lpstr>Monte Carlo in LHC experiments</vt:lpstr>
      <vt:lpstr>Di-jet physics</vt:lpstr>
      <vt:lpstr>Monte Carlo training sample</vt:lpstr>
      <vt:lpstr>Object level definition</vt:lpstr>
      <vt:lpstr>Object selection</vt:lpstr>
      <vt:lpstr>The GAN</vt:lpstr>
      <vt:lpstr>Implementation</vt:lpstr>
      <vt:lpstr>The training</vt:lpstr>
      <vt:lpstr>Loss and accuracy vs epochs</vt:lpstr>
      <vt:lpstr>Simulation</vt:lpstr>
      <vt:lpstr>Going beyond other GANs</vt:lpstr>
      <vt:lpstr>Training of the GAN</vt:lpstr>
      <vt:lpstr>Results</vt:lpstr>
      <vt:lpstr>Boosted top events</vt:lpstr>
      <vt:lpstr>Top events</vt:lpstr>
      <vt:lpstr>Extrapolation at high Mjj</vt:lpstr>
      <vt:lpstr>Possible developments</vt:lpstr>
      <vt:lpstr>Conclusion</vt:lpstr>
      <vt:lpstr>Backup</vt:lpstr>
      <vt:lpstr>What I learnt from this project</vt:lpstr>
      <vt:lpstr>Data manipulation</vt:lpstr>
      <vt:lpstr>First improvement</vt:lpstr>
      <vt:lpstr>Result</vt:lpstr>
      <vt:lpstr>Further symmetry exploitation</vt:lpstr>
      <vt:lpstr>Effect of the fix</vt:lpstr>
      <vt:lpstr>GPU vs CPU</vt:lpstr>
      <vt:lpstr>Not a minimisation</vt:lpstr>
      <vt:lpstr>Small variation on consecutive epochs</vt:lpstr>
      <vt:lpstr>On a larger scale</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Top differential cross section at 8 TeV</dc:title>
  <dc:creator>Michele</dc:creator>
  <cp:lastModifiedBy>Michele Faucci Giannelli</cp:lastModifiedBy>
  <cp:revision>444</cp:revision>
  <dcterms:created xsi:type="dcterms:W3CDTF">2014-10-09T08:04:08Z</dcterms:created>
  <dcterms:modified xsi:type="dcterms:W3CDTF">2019-10-02T21:11:54Z</dcterms:modified>
</cp:coreProperties>
</file>