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81" r:id="rId3"/>
    <p:sldId id="282" r:id="rId4"/>
    <p:sldId id="278" r:id="rId5"/>
    <p:sldId id="303" r:id="rId6"/>
    <p:sldId id="264" r:id="rId7"/>
    <p:sldId id="304" r:id="rId8"/>
    <p:sldId id="262" r:id="rId9"/>
    <p:sldId id="266" r:id="rId10"/>
    <p:sldId id="301" r:id="rId11"/>
    <p:sldId id="267" r:id="rId12"/>
    <p:sldId id="258" r:id="rId13"/>
    <p:sldId id="283" r:id="rId14"/>
    <p:sldId id="299" r:id="rId15"/>
    <p:sldId id="295" r:id="rId16"/>
    <p:sldId id="261" r:id="rId17"/>
    <p:sldId id="257" r:id="rId18"/>
    <p:sldId id="268" r:id="rId19"/>
    <p:sldId id="302" r:id="rId20"/>
    <p:sldId id="29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5" autoAdjust="0"/>
    <p:restoredTop sz="75561" autoAdjust="0"/>
  </p:normalViewPr>
  <p:slideViewPr>
    <p:cSldViewPr>
      <p:cViewPr>
        <p:scale>
          <a:sx n="66" d="100"/>
          <a:sy n="66" d="100"/>
        </p:scale>
        <p:origin x="-786" y="-4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396A8-2925-4E8D-B946-24C164A630BD}" type="datetimeFigureOut">
              <a:rPr lang="ru-RU" smtClean="0"/>
              <a:pPr/>
              <a:t>19.10.2019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9484C-1672-46B9-9CD8-FEB743A48C50}" type="slidenum">
              <a:rPr lang="ru-RU" smtClean="0"/>
              <a:pPr/>
              <a:t>‹#›</a:t>
            </a:fld>
            <a:endParaRPr lang="ru-RU"/>
          </a:p>
        </p:txBody>
      </p:sp>
    </p:spTree>
    <p:extLst>
      <p:ext uri="{BB962C8B-B14F-4D97-AF65-F5344CB8AC3E}">
        <p14:creationId xmlns:p14="http://schemas.microsoft.com/office/powerpoint/2010/main" val="196296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At present,</a:t>
            </a:r>
            <a:r>
              <a:rPr lang="en-US" baseline="0" dirty="0" smtClean="0"/>
              <a:t> we cannot say that we understand the </a:t>
            </a:r>
            <a:r>
              <a:rPr lang="en-US" dirty="0" smtClean="0"/>
              <a:t>nuclear fission process </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a:t>
            </a:fld>
            <a:endParaRPr lang="ru-RU"/>
          </a:p>
        </p:txBody>
      </p:sp>
    </p:spTree>
    <p:extLst>
      <p:ext uri="{BB962C8B-B14F-4D97-AF65-F5344CB8AC3E}">
        <p14:creationId xmlns:p14="http://schemas.microsoft.com/office/powerpoint/2010/main" val="390574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if the correction procedure is applied to the ramp voltage recorded in the recorder memory (on the left), then the obtained values will have the following form (on the right).</a:t>
            </a:r>
          </a:p>
          <a:p>
            <a:r>
              <a:rPr lang="en-US" dirty="0" smtClean="0"/>
              <a:t>Data correction procedure takes a lot of time,</a:t>
            </a:r>
            <a:r>
              <a:rPr lang="en-US" baseline="0" dirty="0" smtClean="0"/>
              <a:t> and now we do it offline.</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10</a:t>
            </a:fld>
            <a:endParaRPr lang="ru-RU"/>
          </a:p>
        </p:txBody>
      </p:sp>
    </p:spTree>
    <p:extLst>
      <p:ext uri="{BB962C8B-B14F-4D97-AF65-F5344CB8AC3E}">
        <p14:creationId xmlns:p14="http://schemas.microsoft.com/office/powerpoint/2010/main" val="376779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ru-RU" dirty="0" smtClean="0"/>
              <a:t> </a:t>
            </a:r>
            <a:r>
              <a:rPr lang="en-US" dirty="0" err="1" smtClean="0"/>
              <a:t>ortec</a:t>
            </a:r>
            <a:r>
              <a:rPr lang="en-US" baseline="0" dirty="0" smtClean="0"/>
              <a:t> time</a:t>
            </a:r>
            <a:r>
              <a:rPr lang="en-US" dirty="0" smtClean="0"/>
              <a:t> calibrator generates test signals with a duration increasing by 10 ns for each next pulse.</a:t>
            </a:r>
            <a:endParaRPr lang="ru-RU" dirty="0" smtClean="0"/>
          </a:p>
          <a:p>
            <a:r>
              <a:rPr lang="en-US" dirty="0" smtClean="0"/>
              <a:t>The time distribution for one dc4 circuit looks like this</a:t>
            </a:r>
            <a:r>
              <a:rPr lang="ru-RU" dirty="0" smtClean="0"/>
              <a:t>. </a:t>
            </a:r>
            <a:r>
              <a:rPr lang="en-US" dirty="0" smtClean="0"/>
              <a:t>If the start signal is taken from one circuit, and the stop comes to another, then the resolution becomes very</a:t>
            </a:r>
            <a:r>
              <a:rPr lang="en-US" baseline="0" dirty="0" smtClean="0"/>
              <a:t> </a:t>
            </a:r>
            <a:r>
              <a:rPr lang="en-US" dirty="0" smtClean="0"/>
              <a:t>poor. But if we take into account the time shift between the recorded trigger signals, then this correction allow adequately restore the correct distribution</a:t>
            </a:r>
            <a:r>
              <a:rPr lang="ru-RU" dirty="0" smtClean="0"/>
              <a:t>.</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11</a:t>
            </a:fld>
            <a:endParaRPr lang="ru-RU"/>
          </a:p>
        </p:txBody>
      </p:sp>
    </p:spTree>
    <p:extLst>
      <p:ext uri="{BB962C8B-B14F-4D97-AF65-F5344CB8AC3E}">
        <p14:creationId xmlns:p14="http://schemas.microsoft.com/office/powerpoint/2010/main" val="203700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when measuring time, the blue line is the real signal. The error of the moment of determining the zero line intersection is associated with an error due to the ADC bit depth and the interpolation error</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12</a:t>
            </a:fld>
            <a:endParaRPr lang="ru-RU"/>
          </a:p>
        </p:txBody>
      </p:sp>
    </p:spTree>
    <p:extLst>
      <p:ext uri="{BB962C8B-B14F-4D97-AF65-F5344CB8AC3E}">
        <p14:creationId xmlns:p14="http://schemas.microsoft.com/office/powerpoint/2010/main" val="113772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13</a:t>
            </a:fld>
            <a:endParaRPr lang="ru-RU"/>
          </a:p>
        </p:txBody>
      </p:sp>
    </p:spTree>
    <p:extLst>
      <p:ext uri="{BB962C8B-B14F-4D97-AF65-F5344CB8AC3E}">
        <p14:creationId xmlns:p14="http://schemas.microsoft.com/office/powerpoint/2010/main" val="374939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when restoring the mass of fragments, we use the well-known distribution of spontaneous fission of Cf. This allows one to take into account the effect of pulse height deficit and plasma delay.</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14</a:t>
            </a:fld>
            <a:endParaRPr lang="ru-RU"/>
          </a:p>
        </p:txBody>
      </p:sp>
    </p:spTree>
    <p:extLst>
      <p:ext uri="{BB962C8B-B14F-4D97-AF65-F5344CB8AC3E}">
        <p14:creationId xmlns:p14="http://schemas.microsoft.com/office/powerpoint/2010/main" val="215413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correctness of the reconstruction method was verified experimentally at the cyclotron in FLNR.</a:t>
            </a:r>
            <a:endParaRPr lang="ru-RU" dirty="0"/>
          </a:p>
        </p:txBody>
      </p:sp>
      <p:sp>
        <p:nvSpPr>
          <p:cNvPr id="4" name="Номер слайда 3"/>
          <p:cNvSpPr>
            <a:spLocks noGrp="1"/>
          </p:cNvSpPr>
          <p:nvPr>
            <p:ph type="sldNum" sz="quarter" idx="10"/>
          </p:nvPr>
        </p:nvSpPr>
        <p:spPr/>
        <p:txBody>
          <a:bodyPr/>
          <a:lstStyle/>
          <a:p>
            <a:fld id="{71792462-49A0-4F72-91AC-A239023C02AE}" type="slidenum">
              <a:rPr lang="ru-RU" smtClean="0"/>
              <a:pPr/>
              <a:t>15</a:t>
            </a:fld>
            <a:endParaRPr lang="ru-RU"/>
          </a:p>
        </p:txBody>
      </p:sp>
    </p:spTree>
    <p:extLst>
      <p:ext uri="{BB962C8B-B14F-4D97-AF65-F5344CB8AC3E}">
        <p14:creationId xmlns:p14="http://schemas.microsoft.com/office/powerpoint/2010/main" val="240104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F6809566-9B48-455F-91F3-20F274C46CA2}" type="slidenum">
              <a:rPr lang="ru-RU" altLang="ru-RU"/>
              <a:pPr/>
              <a:t>16</a:t>
            </a:fld>
            <a:endParaRPr lang="ru-RU" altLang="ru-RU"/>
          </a:p>
        </p:txBody>
      </p:sp>
      <p:sp>
        <p:nvSpPr>
          <p:cNvPr id="32769" name="Rectangle 1"/>
          <p:cNvSpPr txBox="1">
            <a:spLocks noGrp="1" noRot="1" noChangeAspect="1" noChangeArrowheads="1"/>
          </p:cNvSpPr>
          <p:nvPr>
            <p:ph type="sldImg"/>
          </p:nvPr>
        </p:nvSpPr>
        <p:spPr bwMode="auto">
          <a:xfrm>
            <a:off x="1143000" y="695325"/>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basis of the data collection system are 32-channel digitizers. The B895 discriminators, together with the trigger unit, allow you to generate a data acquisition trigger. The data recorded in the buffer over the fiber-optic  network is transmitted to a PC and then to 120 TB of the </a:t>
            </a:r>
            <a:r>
              <a:rPr lang="en-US" dirty="0" err="1" smtClean="0"/>
              <a:t>SInology</a:t>
            </a:r>
            <a:r>
              <a:rPr lang="en-US" dirty="0" smtClean="0"/>
              <a:t> storage.</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17</a:t>
            </a:fld>
            <a:endParaRPr lang="ru-RU"/>
          </a:p>
        </p:txBody>
      </p:sp>
    </p:spTree>
    <p:extLst>
      <p:ext uri="{BB962C8B-B14F-4D97-AF65-F5344CB8AC3E}">
        <p14:creationId xmlns:p14="http://schemas.microsoft.com/office/powerpoint/2010/main" val="46689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all spectrometer electronics installed in one VME</a:t>
            </a:r>
            <a:r>
              <a:rPr lang="en-US" baseline="0" dirty="0" smtClean="0"/>
              <a:t> crate</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18</a:t>
            </a:fld>
            <a:endParaRPr lang="ru-RU"/>
          </a:p>
        </p:txBody>
      </p:sp>
    </p:spTree>
    <p:extLst>
      <p:ext uri="{BB962C8B-B14F-4D97-AF65-F5344CB8AC3E}">
        <p14:creationId xmlns:p14="http://schemas.microsoft.com/office/powerpoint/2010/main" val="187106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software for data collection system developed in LV environment.</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19</a:t>
            </a:fld>
            <a:endParaRPr lang="ru-RU"/>
          </a:p>
        </p:txBody>
      </p:sp>
    </p:spTree>
    <p:extLst>
      <p:ext uri="{BB962C8B-B14F-4D97-AF65-F5344CB8AC3E}">
        <p14:creationId xmlns:p14="http://schemas.microsoft.com/office/powerpoint/2010/main" val="216069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 our group of</a:t>
            </a:r>
            <a:r>
              <a:rPr lang="en-US" baseline="0" dirty="0" smtClean="0"/>
              <a:t> the </a:t>
            </a:r>
            <a:r>
              <a:rPr lang="en-US" baseline="0" dirty="0" err="1" smtClean="0"/>
              <a:t>Flerov</a:t>
            </a:r>
            <a:r>
              <a:rPr lang="en-US" dirty="0" smtClean="0"/>
              <a:t> LNR we study nuclear decay.</a:t>
            </a:r>
            <a:r>
              <a:rPr lang="en-US" baseline="0" dirty="0" smtClean="0"/>
              <a:t> At first at </a:t>
            </a:r>
            <a:r>
              <a:rPr lang="en-US" baseline="0" dirty="0" err="1" smtClean="0"/>
              <a:t>Fobos</a:t>
            </a:r>
            <a:r>
              <a:rPr lang="en-US" baseline="0" dirty="0" smtClean="0"/>
              <a:t>  spectrometer installed  on U400 accelerator </a:t>
            </a:r>
          </a:p>
          <a:p>
            <a:r>
              <a:rPr lang="en-US" baseline="0" dirty="0" smtClean="0"/>
              <a:t>Then at </a:t>
            </a:r>
            <a:r>
              <a:rPr lang="en-US" baseline="0" dirty="0" err="1" smtClean="0"/>
              <a:t>minifobos</a:t>
            </a:r>
            <a:r>
              <a:rPr lang="en-US" baseline="0" dirty="0" smtClean="0"/>
              <a:t> two arms spectrometer with neutron belt and now </a:t>
            </a:r>
          </a:p>
          <a:p>
            <a:r>
              <a:rPr lang="en-US" baseline="0" dirty="0" smtClean="0"/>
              <a:t>at  the Pin </a:t>
            </a:r>
            <a:r>
              <a:rPr lang="en-US" baseline="0" dirty="0" err="1" smtClean="0"/>
              <a:t>diods</a:t>
            </a:r>
            <a:r>
              <a:rPr lang="en-US" baseline="0" dirty="0" smtClean="0"/>
              <a:t> spectrometer</a:t>
            </a:r>
          </a:p>
          <a:p>
            <a:r>
              <a:rPr lang="en-US" baseline="0" dirty="0" smtClean="0"/>
              <a:t>One unusual effect was found at </a:t>
            </a:r>
            <a:r>
              <a:rPr lang="en-US" baseline="0" dirty="0" err="1" smtClean="0"/>
              <a:t>fobos</a:t>
            </a:r>
            <a:r>
              <a:rPr lang="en-US" baseline="0" dirty="0" smtClean="0"/>
              <a:t> experiments, which was called collinear cluster </a:t>
            </a:r>
            <a:r>
              <a:rPr lang="en-US" baseline="0" dirty="0" smtClean="0">
                <a:solidFill>
                  <a:srgbClr val="FF0000"/>
                </a:solidFill>
              </a:rPr>
              <a:t>tri-partition (three-particle,</a:t>
            </a:r>
            <a:r>
              <a:rPr lang="ru-RU" baseline="0" dirty="0" smtClean="0">
                <a:solidFill>
                  <a:srgbClr val="FF0000"/>
                </a:solidFill>
              </a:rPr>
              <a:t>?</a:t>
            </a:r>
            <a:r>
              <a:rPr lang="en-US" baseline="0" dirty="0" smtClean="0">
                <a:solidFill>
                  <a:srgbClr val="FF0000"/>
                </a:solidFill>
              </a:rPr>
              <a:t>)</a:t>
            </a:r>
            <a:r>
              <a:rPr lang="en-US" baseline="0" dirty="0" smtClean="0"/>
              <a:t> decay </a:t>
            </a:r>
            <a:endParaRPr lang="ru-RU" dirty="0"/>
          </a:p>
        </p:txBody>
      </p:sp>
      <p:sp>
        <p:nvSpPr>
          <p:cNvPr id="4" name="Номер слайда 3"/>
          <p:cNvSpPr>
            <a:spLocks noGrp="1"/>
          </p:cNvSpPr>
          <p:nvPr>
            <p:ph type="sldNum" sz="quarter" idx="10"/>
          </p:nvPr>
        </p:nvSpPr>
        <p:spPr/>
        <p:txBody>
          <a:bodyPr/>
          <a:lstStyle/>
          <a:p>
            <a:fld id="{71792462-49A0-4F72-91AC-A239023C02AE}" type="slidenum">
              <a:rPr lang="ru-RU" smtClean="0"/>
              <a:pPr/>
              <a:t>2</a:t>
            </a:fld>
            <a:endParaRPr lang="ru-RU"/>
          </a:p>
        </p:txBody>
      </p:sp>
    </p:spTree>
    <p:extLst>
      <p:ext uri="{BB962C8B-B14F-4D97-AF65-F5344CB8AC3E}">
        <p14:creationId xmlns:p14="http://schemas.microsoft.com/office/powerpoint/2010/main" val="93016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certainly,</a:t>
            </a:r>
            <a:r>
              <a:rPr lang="en-US" baseline="0" dirty="0" smtClean="0"/>
              <a:t> t</a:t>
            </a:r>
            <a:r>
              <a:rPr lang="en-US" dirty="0" smtClean="0"/>
              <a:t>he</a:t>
            </a:r>
            <a:r>
              <a:rPr lang="en-US" baseline="0" dirty="0" smtClean="0"/>
              <a:t> results were published in European physical journal</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3</a:t>
            </a:fld>
            <a:endParaRPr lang="ru-RU"/>
          </a:p>
        </p:txBody>
      </p:sp>
    </p:spTree>
    <p:extLst>
      <p:ext uri="{BB962C8B-B14F-4D97-AF65-F5344CB8AC3E}">
        <p14:creationId xmlns:p14="http://schemas.microsoft.com/office/powerpoint/2010/main" val="368353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At first effect was</a:t>
            </a:r>
            <a:r>
              <a:rPr lang="en-US" baseline="0" dirty="0" smtClean="0"/>
              <a:t> found using ordinary for </a:t>
            </a:r>
            <a:r>
              <a:rPr lang="en-US" baseline="0" dirty="0" err="1" smtClean="0"/>
              <a:t>millenium</a:t>
            </a:r>
            <a:r>
              <a:rPr lang="en-US" baseline="0" dirty="0" smtClean="0"/>
              <a:t> analogue electronic and set of coordinate-sensitive avalanche counters, Bragg ionization cameras, </a:t>
            </a:r>
            <a:r>
              <a:rPr lang="en-US" baseline="0" dirty="0" err="1" smtClean="0"/>
              <a:t>phosvich</a:t>
            </a:r>
            <a:r>
              <a:rPr lang="en-US" baseline="0" dirty="0" smtClean="0"/>
              <a:t> detectors. Now we used </a:t>
            </a:r>
            <a:r>
              <a:rPr lang="en-US" baseline="0" dirty="0" err="1" smtClean="0"/>
              <a:t>absolutey</a:t>
            </a:r>
            <a:r>
              <a:rPr lang="en-US" baseline="0" dirty="0" smtClean="0"/>
              <a:t> different digital electronics, detectors and saw the same effect.</a:t>
            </a:r>
          </a:p>
          <a:p>
            <a:r>
              <a:rPr lang="en-US" baseline="0" dirty="0" smtClean="0"/>
              <a:t>Two </a:t>
            </a:r>
            <a:r>
              <a:rPr lang="en-US" baseline="0" dirty="0" err="1" smtClean="0"/>
              <a:t>arme</a:t>
            </a:r>
            <a:r>
              <a:rPr lang="en-US" baseline="0" dirty="0" smtClean="0"/>
              <a:t> spectrometer </a:t>
            </a:r>
            <a:r>
              <a:rPr lang="en-US" baseline="0" dirty="0" err="1" smtClean="0"/>
              <a:t>Cometa</a:t>
            </a:r>
            <a:r>
              <a:rPr lang="en-US" baseline="0" dirty="0" smtClean="0"/>
              <a:t> consist of start detector and a few matrix of PIN diodes</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4</a:t>
            </a:fld>
            <a:endParaRPr lang="ru-RU"/>
          </a:p>
        </p:txBody>
      </p:sp>
    </p:spTree>
    <p:extLst>
      <p:ext uri="{BB962C8B-B14F-4D97-AF65-F5344CB8AC3E}">
        <p14:creationId xmlns:p14="http://schemas.microsoft.com/office/powerpoint/2010/main" val="109590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Start signal for time interval</a:t>
            </a:r>
            <a:r>
              <a:rPr lang="en-US" baseline="0" dirty="0" smtClean="0"/>
              <a:t> </a:t>
            </a:r>
            <a:r>
              <a:rPr lang="en-US" dirty="0" smtClean="0"/>
              <a:t>measurement is taken from</a:t>
            </a:r>
            <a:r>
              <a:rPr lang="en-US" baseline="0" dirty="0" smtClean="0"/>
              <a:t> start detector</a:t>
            </a:r>
            <a:r>
              <a:rPr lang="ru-RU" baseline="0" dirty="0" smtClean="0"/>
              <a:t>,</a:t>
            </a:r>
            <a:r>
              <a:rPr lang="en-US" baseline="0" dirty="0" smtClean="0"/>
              <a:t> which consists of Au foil and </a:t>
            </a:r>
            <a:r>
              <a:rPr lang="en-US" baseline="0" dirty="0" err="1" smtClean="0"/>
              <a:t>shevron</a:t>
            </a:r>
            <a:r>
              <a:rPr lang="en-US" baseline="0" dirty="0" smtClean="0"/>
              <a:t> of two multi channel plates. Pin diode is used for simultaneous energy </a:t>
            </a:r>
          </a:p>
          <a:p>
            <a:r>
              <a:rPr lang="en-US" baseline="0" dirty="0" smtClean="0"/>
              <a:t>and stop-time of ion registration. We used home made fast transistor amplifiers, placed very close to detector and which worked in vacuum.    </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5</a:t>
            </a:fld>
            <a:endParaRPr lang="ru-RU"/>
          </a:p>
        </p:txBody>
      </p:sp>
    </p:spTree>
    <p:extLst>
      <p:ext uri="{BB962C8B-B14F-4D97-AF65-F5344CB8AC3E}">
        <p14:creationId xmlns:p14="http://schemas.microsoft.com/office/powerpoint/2010/main" val="138090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 the three-particle fission model, two fragments are expected to move in one direction and one fragment in the opposite. The flight time is tens of ns. We need a registration system with good energy and time resolution. The registration of the waveform eliminates pile-ups</a:t>
            </a:r>
            <a:r>
              <a:rPr lang="en-US" baseline="0" dirty="0" smtClean="0"/>
              <a:t> </a:t>
            </a:r>
            <a:r>
              <a:rPr lang="en-US" dirty="0" smtClean="0"/>
              <a:t>and noise and allows the use of different mathematical methods for analysis.</a:t>
            </a:r>
            <a:endParaRPr lang="ru-RU" dirty="0" smtClean="0"/>
          </a:p>
          <a:p>
            <a:r>
              <a:rPr lang="en-US" dirty="0" smtClean="0"/>
              <a:t>Fast ADCs with more than 12 bits are expensive</a:t>
            </a:r>
            <a:endParaRPr lang="ru-RU" dirty="0" smtClean="0"/>
          </a:p>
          <a:p>
            <a:r>
              <a:rPr lang="en-US" dirty="0" smtClean="0"/>
              <a:t>The solution was the use of multi-channel recorders based on the DRS4 chip</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6</a:t>
            </a:fld>
            <a:endParaRPr lang="ru-RU"/>
          </a:p>
        </p:txBody>
      </p:sp>
    </p:spTree>
    <p:extLst>
      <p:ext uri="{BB962C8B-B14F-4D97-AF65-F5344CB8AC3E}">
        <p14:creationId xmlns:p14="http://schemas.microsoft.com/office/powerpoint/2010/main" val="254999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8B9A9DB-91E9-4FD2-9EEB-67FA51EE5EFE}" type="slidenum">
              <a:rPr lang="ru-RU" altLang="ru-RU"/>
              <a:pPr/>
              <a:t>7</a:t>
            </a:fld>
            <a:endParaRPr lang="ru-RU" altLang="ru-RU"/>
          </a:p>
        </p:txBody>
      </p:sp>
      <p:sp>
        <p:nvSpPr>
          <p:cNvPr id="39937" name="Text Box 1"/>
          <p:cNvSpPr txBox="1">
            <a:spLocks noChangeArrowheads="1"/>
          </p:cNvSpPr>
          <p:nvPr/>
        </p:nvSpPr>
        <p:spPr bwMode="auto">
          <a:xfrm>
            <a:off x="3881209" y="8686460"/>
            <a:ext cx="2975352" cy="456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eaLnBrk="1">
              <a:lnSpc>
                <a:spcPct val="95000"/>
              </a:lnSpc>
              <a:buClrTx/>
              <a:buFontTx/>
              <a:buNone/>
            </a:pPr>
            <a:fld id="{0E15E338-8DFD-45CD-BBF6-91BC889F3AB0}" type="slidenum">
              <a:rPr lang="ru-RU" altLang="ru-RU" sz="1200">
                <a:latin typeface="Times New Roman" pitchFamily="16" charset="0"/>
              </a:rPr>
              <a:pPr algn="r" eaLnBrk="1">
                <a:lnSpc>
                  <a:spcPct val="95000"/>
                </a:lnSpc>
                <a:buClrTx/>
                <a:buFontTx/>
                <a:buNone/>
              </a:pPr>
              <a:t>7</a:t>
            </a:fld>
            <a:endParaRPr lang="ru-RU" altLang="ru-RU" sz="1200">
              <a:latin typeface="Times New Roman" pitchFamily="16" charset="0"/>
            </a:endParaRPr>
          </a:p>
        </p:txBody>
      </p:sp>
      <p:sp>
        <p:nvSpPr>
          <p:cNvPr id="39938" name="Rectangle 2"/>
          <p:cNvSpPr txBox="1">
            <a:spLocks noGrp="1" noRot="1" noChangeAspect="1" noChangeArrowheads="1"/>
          </p:cNvSpPr>
          <p:nvPr>
            <p:ph type="sldImg"/>
          </p:nvPr>
        </p:nvSpPr>
        <p:spPr bwMode="auto">
          <a:xfrm>
            <a:off x="1106488" y="811213"/>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Rectangle 3"/>
          <p:cNvSpPr txBox="1">
            <a:spLocks noGrp="1" noChangeArrowheads="1"/>
          </p:cNvSpPr>
          <p:nvPr>
            <p:ph type="body" idx="1"/>
          </p:nvPr>
        </p:nvSpPr>
        <p:spPr bwMode="auto">
          <a:xfrm>
            <a:off x="756080" y="5079095"/>
            <a:ext cx="6048635" cy="48116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ru-RU" dirty="0" smtClean="0"/>
              <a:t>chip was</a:t>
            </a:r>
            <a:r>
              <a:rPr lang="en-US" altLang="ru-RU" baseline="0" dirty="0" smtClean="0"/>
              <a:t> </a:t>
            </a:r>
            <a:r>
              <a:rPr lang="en-US" altLang="ru-RU" dirty="0" smtClean="0"/>
              <a:t>developed at the</a:t>
            </a:r>
            <a:r>
              <a:rPr lang="ru-RU" altLang="ru-RU" dirty="0" smtClean="0"/>
              <a:t> </a:t>
            </a:r>
            <a:r>
              <a:rPr lang="en-US" altLang="ru-RU" dirty="0" smtClean="0"/>
              <a:t>Paul</a:t>
            </a:r>
            <a:r>
              <a:rPr lang="en-US" altLang="ru-RU" baseline="0" dirty="0" smtClean="0"/>
              <a:t> </a:t>
            </a:r>
            <a:r>
              <a:rPr lang="en-US" altLang="ru-RU" baseline="0" dirty="0" err="1" smtClean="0"/>
              <a:t>Scherrer</a:t>
            </a:r>
            <a:r>
              <a:rPr lang="en-US" altLang="ru-RU" dirty="0" smtClean="0"/>
              <a:t> institute. Switch</a:t>
            </a:r>
            <a:r>
              <a:rPr lang="en-US" altLang="ru-RU" baseline="0" dirty="0" smtClean="0"/>
              <a:t> capacity array consists of 1024 capacitors.</a:t>
            </a:r>
          </a:p>
          <a:p>
            <a:endParaRPr lang="ru-RU" alt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6776B4BB-5994-4CC6-8639-475720514D80}" type="slidenum">
              <a:rPr lang="ru-RU" altLang="ru-RU"/>
              <a:pPr/>
              <a:t>8</a:t>
            </a:fld>
            <a:endParaRPr lang="ru-RU" altLang="ru-RU"/>
          </a:p>
        </p:txBody>
      </p:sp>
      <p:sp>
        <p:nvSpPr>
          <p:cNvPr id="37889" name="Rectangle 1"/>
          <p:cNvSpPr txBox="1">
            <a:spLocks noGrp="1" noRot="1" noChangeAspect="1" noChangeArrowheads="1"/>
          </p:cNvSpPr>
          <p:nvPr>
            <p:ph type="sldImg"/>
          </p:nvPr>
        </p:nvSpPr>
        <p:spPr bwMode="auto">
          <a:xfrm>
            <a:off x="1143000" y="695325"/>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ru-RU" dirty="0" smtClean="0"/>
              <a:t>A fiber optic network is used for</a:t>
            </a:r>
            <a:r>
              <a:rPr lang="en-US" altLang="ru-RU" baseline="0" dirty="0" smtClean="0"/>
              <a:t> the </a:t>
            </a:r>
            <a:r>
              <a:rPr lang="en-US" altLang="ru-RU" dirty="0" smtClean="0"/>
              <a:t>connection to the PC.</a:t>
            </a:r>
            <a:endParaRPr lang="ru-RU" alt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Each of registered events looks like this one.  </a:t>
            </a:r>
            <a:endParaRPr lang="ru-RU" dirty="0"/>
          </a:p>
        </p:txBody>
      </p:sp>
      <p:sp>
        <p:nvSpPr>
          <p:cNvPr id="4" name="Номер слайда 3"/>
          <p:cNvSpPr>
            <a:spLocks noGrp="1"/>
          </p:cNvSpPr>
          <p:nvPr>
            <p:ph type="sldNum" sz="quarter" idx="10"/>
          </p:nvPr>
        </p:nvSpPr>
        <p:spPr/>
        <p:txBody>
          <a:bodyPr/>
          <a:lstStyle/>
          <a:p>
            <a:fld id="{3589484C-1672-46B9-9CD8-FEB743A48C50}" type="slidenum">
              <a:rPr lang="ru-RU" smtClean="0"/>
              <a:pPr/>
              <a:t>9</a:t>
            </a:fld>
            <a:endParaRPr lang="ru-RU"/>
          </a:p>
        </p:txBody>
      </p:sp>
    </p:spTree>
    <p:extLst>
      <p:ext uri="{BB962C8B-B14F-4D97-AF65-F5344CB8AC3E}">
        <p14:creationId xmlns:p14="http://schemas.microsoft.com/office/powerpoint/2010/main" val="301019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3666330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32175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32465739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9118157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63293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303369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134518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420252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24690308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7475723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EF6D23-7EF8-4208-AB3F-FA6B1939A349}" type="datetimeFigureOut">
              <a:rPr lang="ru-RU" smtClean="0"/>
              <a:pPr/>
              <a:t>19.10.2019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AB1017-8D1A-4F17-9E4A-8CECA9A60733}" type="slidenum">
              <a:rPr lang="ru-RU" smtClean="0"/>
              <a:pPr/>
              <a:t>‹#›</a:t>
            </a:fld>
            <a:endParaRPr lang="ru-RU"/>
          </a:p>
        </p:txBody>
      </p:sp>
    </p:spTree>
    <p:extLst>
      <p:ext uri="{BB962C8B-B14F-4D97-AF65-F5344CB8AC3E}">
        <p14:creationId xmlns:p14="http://schemas.microsoft.com/office/powerpoint/2010/main" val="280572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F6D23-7EF8-4208-AB3F-FA6B1939A349}" type="datetimeFigureOut">
              <a:rPr lang="ru-RU" smtClean="0"/>
              <a:pPr/>
              <a:t>19.10.2019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B1017-8D1A-4F17-9E4A-8CECA9A60733}" type="slidenum">
              <a:rPr lang="ru-RU" smtClean="0"/>
              <a:pPr/>
              <a:t>‹#›</a:t>
            </a:fld>
            <a:endParaRPr lang="ru-RU"/>
          </a:p>
        </p:txBody>
      </p:sp>
    </p:spTree>
    <p:extLst>
      <p:ext uri="{BB962C8B-B14F-4D97-AF65-F5344CB8AC3E}">
        <p14:creationId xmlns:p14="http://schemas.microsoft.com/office/powerpoint/2010/main" val="64271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tif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tif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87835" y="2420888"/>
            <a:ext cx="5976664" cy="830997"/>
          </a:xfrm>
          <a:prstGeom prst="rect">
            <a:avLst/>
          </a:prstGeom>
        </p:spPr>
        <p:txBody>
          <a:bodyPr wrap="square">
            <a:spAutoFit/>
          </a:bodyPr>
          <a:lstStyle/>
          <a:p>
            <a:r>
              <a:rPr lang="ru-RU" sz="2400" dirty="0"/>
              <a:t>ELECTRONICS OF THE FISSION FRAGMENTS SPECTROMETER "COMETA-F"</a:t>
            </a:r>
          </a:p>
        </p:txBody>
      </p:sp>
      <p:sp>
        <p:nvSpPr>
          <p:cNvPr id="8" name="Прямоугольник 7"/>
          <p:cNvSpPr/>
          <p:nvPr/>
        </p:nvSpPr>
        <p:spPr>
          <a:xfrm>
            <a:off x="2051720" y="3501008"/>
            <a:ext cx="4572000" cy="1754326"/>
          </a:xfrm>
          <a:prstGeom prst="rect">
            <a:avLst/>
          </a:prstGeom>
        </p:spPr>
        <p:txBody>
          <a:bodyPr>
            <a:spAutoFit/>
          </a:bodyPr>
          <a:lstStyle/>
          <a:p>
            <a:r>
              <a:rPr lang="en-US" b="1" dirty="0"/>
              <a:t>Oleg </a:t>
            </a:r>
            <a:r>
              <a:rPr lang="en-US" b="1" dirty="0" smtClean="0"/>
              <a:t>Strekalovsky</a:t>
            </a:r>
            <a:r>
              <a:rPr lang="en-US" b="1" baseline="30000" dirty="0" smtClean="0"/>
              <a:t>1,3</a:t>
            </a:r>
            <a:r>
              <a:rPr lang="en-US" b="1" dirty="0" smtClean="0"/>
              <a:t>, Dmitry</a:t>
            </a:r>
            <a:r>
              <a:rPr lang="en-US" b="1" dirty="0"/>
              <a:t> Kamanin</a:t>
            </a:r>
            <a:r>
              <a:rPr lang="en-US" b="1" baseline="30000" dirty="0"/>
              <a:t>1</a:t>
            </a:r>
            <a:r>
              <a:rPr lang="en-US" b="1" dirty="0"/>
              <a:t>, </a:t>
            </a:r>
            <a:r>
              <a:rPr lang="en-US" b="1" dirty="0" err="1"/>
              <a:t>Yury</a:t>
            </a:r>
            <a:r>
              <a:rPr lang="en-US" b="1" dirty="0"/>
              <a:t> </a:t>
            </a:r>
            <a:r>
              <a:rPr lang="en-US" b="1" dirty="0" smtClean="0"/>
              <a:t>Pyatkov</a:t>
            </a:r>
            <a:r>
              <a:rPr lang="en-US" b="1" baseline="30000" dirty="0" smtClean="0"/>
              <a:t>1,2</a:t>
            </a:r>
            <a:r>
              <a:rPr lang="en-US" b="1" dirty="0" smtClean="0"/>
              <a:t>, </a:t>
            </a:r>
            <a:r>
              <a:rPr lang="en-US" b="1" dirty="0" err="1"/>
              <a:t>Alexandr</a:t>
            </a:r>
            <a:r>
              <a:rPr lang="en-US" b="1" dirty="0"/>
              <a:t> </a:t>
            </a:r>
            <a:r>
              <a:rPr lang="en-US" b="1" dirty="0" smtClean="0"/>
              <a:t>Strekalovsky</a:t>
            </a:r>
            <a:r>
              <a:rPr lang="en-US" b="1" baseline="30000" dirty="0" smtClean="0"/>
              <a:t>1</a:t>
            </a:r>
            <a:r>
              <a:rPr lang="en-US" b="1" dirty="0"/>
              <a:t> </a:t>
            </a:r>
            <a:r>
              <a:rPr lang="en-US" b="1" dirty="0" smtClean="0"/>
              <a:t>Vladimir</a:t>
            </a:r>
            <a:r>
              <a:rPr lang="en-US" b="1" dirty="0"/>
              <a:t> </a:t>
            </a:r>
            <a:r>
              <a:rPr lang="en-US" b="1" dirty="0" smtClean="0"/>
              <a:t>Juchko</a:t>
            </a:r>
            <a:r>
              <a:rPr lang="en-US" b="1" baseline="30000" dirty="0" smtClean="0"/>
              <a:t>1</a:t>
            </a:r>
            <a:endParaRPr lang="ru-RU" b="1" dirty="0"/>
          </a:p>
          <a:p>
            <a:r>
              <a:rPr lang="en-US" i="1" baseline="30000" dirty="0"/>
              <a:t>1</a:t>
            </a:r>
            <a:r>
              <a:rPr lang="en-US" i="1" dirty="0"/>
              <a:t>Joint Institute for Nuclear Research</a:t>
            </a:r>
            <a:endParaRPr lang="ru-RU" i="1" dirty="0"/>
          </a:p>
          <a:p>
            <a:r>
              <a:rPr lang="en-US" i="1" baseline="30000" dirty="0"/>
              <a:t>2</a:t>
            </a:r>
            <a:r>
              <a:rPr lang="en-US" i="1" dirty="0"/>
              <a:t>National Nuclear Research University “MEPHI</a:t>
            </a:r>
            <a:r>
              <a:rPr lang="en-US" i="1" dirty="0" smtClean="0"/>
              <a:t>”</a:t>
            </a:r>
          </a:p>
          <a:p>
            <a:r>
              <a:rPr lang="en-US" i="1" baseline="30000" dirty="0" smtClean="0"/>
              <a:t>3</a:t>
            </a:r>
            <a:r>
              <a:rPr lang="en-US" i="1" dirty="0" smtClean="0"/>
              <a:t> University “</a:t>
            </a:r>
            <a:r>
              <a:rPr lang="en-US" i="1" dirty="0" err="1" smtClean="0"/>
              <a:t>Dubna</a:t>
            </a:r>
            <a:r>
              <a:rPr lang="en-US" i="1" dirty="0" smtClean="0"/>
              <a:t>”</a:t>
            </a:r>
            <a:endParaRPr lang="en-US" i="1" dirty="0"/>
          </a:p>
        </p:txBody>
      </p:sp>
      <p:pic>
        <p:nvPicPr>
          <p:cNvPr id="7170" name="Picture 2" descr="C:\Users\strol\Pictures\ne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24669"/>
            <a:ext cx="6408712" cy="7200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trol\Pictures\nec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5945188"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17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est_nocorrec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191" y="1628800"/>
            <a:ext cx="3538793" cy="3364356"/>
          </a:xfrm>
          <a:prstGeom prst="rect">
            <a:avLst/>
          </a:prstGeom>
          <a:noFill/>
          <a:ln>
            <a:noFill/>
          </a:ln>
        </p:spPr>
      </p:pic>
      <p:pic>
        <p:nvPicPr>
          <p:cNvPr id="5" name="Рисунок 4" descr="C:\Users\admin\AppData\Local\Microsoft\Windows\INetCache\Content.Word\Test_correction.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436" y="1102620"/>
            <a:ext cx="3428220" cy="4249136"/>
          </a:xfrm>
          <a:prstGeom prst="rect">
            <a:avLst/>
          </a:prstGeom>
          <a:noFill/>
          <a:ln>
            <a:noFill/>
          </a:ln>
        </p:spPr>
      </p:pic>
    </p:spTree>
    <p:extLst>
      <p:ext uri="{BB962C8B-B14F-4D97-AF65-F5344CB8AC3E}">
        <p14:creationId xmlns:p14="http://schemas.microsoft.com/office/powerpoint/2010/main" val="351781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772400" cy="1143000"/>
          </a:xfrm>
        </p:spPr>
        <p:txBody>
          <a:bodyPr>
            <a:normAutofit/>
          </a:bodyPr>
          <a:lstStyle/>
          <a:p>
            <a:pPr algn="ctr"/>
            <a:r>
              <a:rPr lang="ru-RU" sz="2800" b="1" i="1" dirty="0" smtClean="0">
                <a:latin typeface="Times New Roman" panose="02020603050405020304" pitchFamily="18" charset="0"/>
                <a:cs typeface="Times New Roman" panose="02020603050405020304" pitchFamily="18" charset="0"/>
              </a:rPr>
              <a:t>Измерения временных интервалов несколькими регистраторами</a:t>
            </a:r>
            <a:endParaRPr lang="ru-RU" sz="2800" b="1" i="1" dirty="0">
              <a:latin typeface="Times New Roman" panose="02020603050405020304" pitchFamily="18" charset="0"/>
              <a:cs typeface="Times New Roman" panose="02020603050405020304" pitchFamily="18" charset="0"/>
            </a:endParaRPr>
          </a:p>
        </p:txBody>
      </p:sp>
      <p:pic>
        <p:nvPicPr>
          <p:cNvPr id="5" name="Объект 4" descr="схема с линиями и названиями (1)"/>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340768"/>
            <a:ext cx="4176464" cy="1872208"/>
          </a:xfrm>
          <a:prstGeom prst="rect">
            <a:avLst/>
          </a:prstGeom>
          <a:noFill/>
          <a:ln>
            <a:noFill/>
          </a:ln>
        </p:spPr>
      </p:pic>
      <p:sp>
        <p:nvSpPr>
          <p:cNvPr id="6" name="Прямоугольник 5"/>
          <p:cNvSpPr/>
          <p:nvPr/>
        </p:nvSpPr>
        <p:spPr>
          <a:xfrm>
            <a:off x="2123728" y="2492896"/>
            <a:ext cx="4572000" cy="1015663"/>
          </a:xfrm>
          <a:prstGeom prst="rect">
            <a:avLst/>
          </a:prstGeom>
        </p:spPr>
        <p:txBody>
          <a:bodyPr>
            <a:spAutoFit/>
          </a:bodyPr>
          <a:lstStyle/>
          <a:p>
            <a:r>
              <a:rPr lang="ru-RU" dirty="0"/>
              <a:t/>
            </a:r>
            <a:br>
              <a:rPr lang="ru-RU" dirty="0"/>
            </a:br>
            <a:endParaRPr lang="ru-RU" dirty="0"/>
          </a:p>
          <a:p>
            <a:pPr algn="ct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Схема подключения временного калибратора </a:t>
            </a:r>
            <a:r>
              <a:rPr lang="en-US" sz="1200" i="1" dirty="0">
                <a:latin typeface="Times New Roman" panose="02020603050405020304" pitchFamily="18" charset="0"/>
                <a:cs typeface="Times New Roman" panose="02020603050405020304" pitchFamily="18" charset="0"/>
              </a:rPr>
              <a:t>ORTEC</a:t>
            </a:r>
            <a:r>
              <a:rPr lang="ru-RU" sz="1200" dirty="0">
                <a:latin typeface="Times New Roman" panose="02020603050405020304" pitchFamily="18" charset="0"/>
                <a:cs typeface="Times New Roman" panose="02020603050405020304" pitchFamily="18" charset="0"/>
              </a:rPr>
              <a:t> 462 к </a:t>
            </a:r>
            <a:r>
              <a:rPr lang="ru-RU" sz="1200" dirty="0" err="1">
                <a:latin typeface="Times New Roman" panose="02020603050405020304" pitchFamily="18" charset="0"/>
                <a:cs typeface="Times New Roman" panose="02020603050405020304" pitchFamily="18" charset="0"/>
              </a:rPr>
              <a:t>оцифраторам</a:t>
            </a:r>
            <a:r>
              <a:rPr lang="ru-RU" sz="1200" dirty="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D</a:t>
            </a:r>
            <a:r>
              <a:rPr lang="en-US" sz="1200" i="1" dirty="0">
                <a:latin typeface="Times New Roman" panose="02020603050405020304" pitchFamily="18" charset="0"/>
                <a:cs typeface="Times New Roman" panose="02020603050405020304" pitchFamily="18" charset="0"/>
              </a:rPr>
              <a:t>T</a:t>
            </a:r>
            <a:r>
              <a:rPr lang="ru-RU" sz="1200" i="1" dirty="0" smtClean="0">
                <a:latin typeface="Times New Roman" panose="02020603050405020304" pitchFamily="18" charset="0"/>
                <a:cs typeface="Times New Roman" panose="02020603050405020304" pitchFamily="18" charset="0"/>
              </a:rPr>
              <a:t>5742</a:t>
            </a:r>
            <a:endParaRPr lang="ru-RU" sz="1200" i="1" dirty="0">
              <a:latin typeface="Times New Roman" panose="02020603050405020304" pitchFamily="18" charset="0"/>
              <a:cs typeface="Times New Roman" panose="02020603050405020304" pitchFamily="18" charset="0"/>
            </a:endParaRPr>
          </a:p>
        </p:txBody>
      </p:sp>
      <p:pic>
        <p:nvPicPr>
          <p:cNvPr id="7" name="Рисунок 6" descr="C:\Users\admin\AppData\Local\Microsoft\Windows\INetCache\Content.Word\Time1.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199" y="3508559"/>
            <a:ext cx="3438525" cy="2487295"/>
          </a:xfrm>
          <a:prstGeom prst="rect">
            <a:avLst/>
          </a:prstGeom>
          <a:noFill/>
          <a:ln>
            <a:noFill/>
          </a:ln>
        </p:spPr>
      </p:pic>
      <p:sp>
        <p:nvSpPr>
          <p:cNvPr id="8" name="Прямоугольник 7"/>
          <p:cNvSpPr/>
          <p:nvPr/>
        </p:nvSpPr>
        <p:spPr>
          <a:xfrm>
            <a:off x="299359" y="6006880"/>
            <a:ext cx="3534204" cy="769441"/>
          </a:xfrm>
          <a:prstGeom prst="rect">
            <a:avLst/>
          </a:prstGeom>
        </p:spPr>
        <p:txBody>
          <a:bodyPr wrap="square">
            <a:spAutoFit/>
          </a:bodyPr>
          <a:lstStyle/>
          <a:p>
            <a:pPr algn="ctr"/>
            <a:r>
              <a:rPr lang="ru-RU" sz="1100" dirty="0" smtClean="0">
                <a:latin typeface="Times New Roman" panose="02020603050405020304" pitchFamily="18" charset="0"/>
                <a:cs typeface="Times New Roman" panose="02020603050405020304" pitchFamily="18" charset="0"/>
              </a:rPr>
              <a:t>Распределение временных интервалов </a:t>
            </a:r>
            <a:r>
              <a:rPr lang="ru-RU" sz="1100" dirty="0">
                <a:latin typeface="Times New Roman" panose="02020603050405020304" pitchFamily="18" charset="0"/>
                <a:cs typeface="Times New Roman" panose="02020603050405020304" pitchFamily="18" charset="0"/>
              </a:rPr>
              <a:t>при подаче сигнала Старт на вход одного </a:t>
            </a:r>
            <a:endParaRPr lang="ru-RU" sz="1100" dirty="0" smtClean="0">
              <a:latin typeface="Times New Roman" panose="02020603050405020304" pitchFamily="18" charset="0"/>
              <a:cs typeface="Times New Roman" panose="02020603050405020304" pitchFamily="18" charset="0"/>
            </a:endParaRPr>
          </a:p>
          <a:p>
            <a:pPr algn="ctr"/>
            <a:r>
              <a:rPr lang="ru-RU" sz="1100" dirty="0" smtClean="0">
                <a:latin typeface="Times New Roman" panose="02020603050405020304" pitchFamily="18" charset="0"/>
                <a:cs typeface="Times New Roman" panose="02020603050405020304" pitchFamily="18" charset="0"/>
              </a:rPr>
              <a:t>регистратора</a:t>
            </a:r>
            <a:r>
              <a:rPr lang="ru-RU" sz="1100" dirty="0">
                <a:latin typeface="Times New Roman" panose="02020603050405020304" pitchFamily="18" charset="0"/>
                <a:cs typeface="Times New Roman" panose="02020603050405020304" pitchFamily="18" charset="0"/>
              </a:rPr>
              <a:t>, а сигнала Стоп на вход другого </a:t>
            </a:r>
            <a:endParaRPr lang="ru-RU" sz="1100" dirty="0" smtClean="0">
              <a:latin typeface="Times New Roman" panose="02020603050405020304" pitchFamily="18" charset="0"/>
              <a:cs typeface="Times New Roman" panose="02020603050405020304" pitchFamily="18" charset="0"/>
            </a:endParaRPr>
          </a:p>
          <a:p>
            <a:pPr algn="ctr"/>
            <a:r>
              <a:rPr lang="ru-RU" sz="1100" dirty="0" smtClean="0">
                <a:latin typeface="Times New Roman" panose="02020603050405020304" pitchFamily="18" charset="0"/>
                <a:cs typeface="Times New Roman" panose="02020603050405020304" pitchFamily="18" charset="0"/>
              </a:rPr>
              <a:t>регистратора</a:t>
            </a:r>
            <a:endParaRPr lang="ru-RU" sz="1100" dirty="0">
              <a:latin typeface="Times New Roman" panose="02020603050405020304" pitchFamily="18" charset="0"/>
              <a:cs typeface="Times New Roman" panose="02020603050405020304" pitchFamily="18" charset="0"/>
            </a:endParaRPr>
          </a:p>
        </p:txBody>
      </p:sp>
      <p:pic>
        <p:nvPicPr>
          <p:cNvPr id="9" name="Рисунок 8" descr="C:\Users\admin\AppData\Local\Microsoft\Windows\INetCache\Content.Word\Time2.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3508559"/>
            <a:ext cx="3213100" cy="2333625"/>
          </a:xfrm>
          <a:prstGeom prst="rect">
            <a:avLst/>
          </a:prstGeom>
          <a:noFill/>
          <a:ln>
            <a:noFill/>
          </a:ln>
        </p:spPr>
      </p:pic>
      <p:sp>
        <p:nvSpPr>
          <p:cNvPr id="10" name="Прямоугольник 9"/>
          <p:cNvSpPr/>
          <p:nvPr/>
        </p:nvSpPr>
        <p:spPr>
          <a:xfrm>
            <a:off x="4067944" y="5823238"/>
            <a:ext cx="4572000" cy="1015663"/>
          </a:xfrm>
          <a:prstGeom prst="rect">
            <a:avLst/>
          </a:prstGeom>
        </p:spPr>
        <p:txBody>
          <a:bodyPr>
            <a:spAutoFit/>
          </a:bodyPr>
          <a:lstStyle/>
          <a:p>
            <a:pPr algn="ctr"/>
            <a:r>
              <a:rPr lang="ru-RU" sz="1200" dirty="0" smtClean="0">
                <a:latin typeface="Times New Roman" panose="02020603050405020304" pitchFamily="18" charset="0"/>
                <a:cs typeface="Times New Roman" panose="02020603050405020304" pitchFamily="18" charset="0"/>
              </a:rPr>
              <a:t>Распределение времени, полученное </a:t>
            </a:r>
            <a:r>
              <a:rPr lang="ru-RU" sz="1200" dirty="0">
                <a:latin typeface="Times New Roman" panose="02020603050405020304" pitchFamily="18" charset="0"/>
                <a:cs typeface="Times New Roman" panose="02020603050405020304" pitchFamily="18" charset="0"/>
              </a:rPr>
              <a:t>при измерении временных интервалов от калибратора при подаче сигналов на входы разных микросхем </a:t>
            </a:r>
            <a:r>
              <a:rPr lang="en-US" sz="1200" dirty="0">
                <a:latin typeface="Times New Roman" panose="02020603050405020304" pitchFamily="18" charset="0"/>
                <a:cs typeface="Times New Roman" panose="02020603050405020304" pitchFamily="18" charset="0"/>
              </a:rPr>
              <a:t>DRS</a:t>
            </a:r>
            <a:r>
              <a:rPr lang="ru-RU" sz="1200" dirty="0">
                <a:latin typeface="Times New Roman" panose="02020603050405020304" pitchFamily="18" charset="0"/>
                <a:cs typeface="Times New Roman" panose="02020603050405020304" pitchFamily="18" charset="0"/>
              </a:rPr>
              <a:t>4 после учета поправки положения сигналов в соответствии с положением соответствующих триггерных сигналов</a:t>
            </a:r>
          </a:p>
        </p:txBody>
      </p:sp>
      <p:pic>
        <p:nvPicPr>
          <p:cNvPr id="11" name="Рисунок 10" descr="C:\Users\admin\AppData\Local\Microsoft\Windows\INetCache\Content.Word\ggg0826.b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2109" y="1196752"/>
            <a:ext cx="2757835" cy="1631057"/>
          </a:xfrm>
          <a:prstGeom prst="rect">
            <a:avLst/>
          </a:prstGeom>
          <a:noFill/>
          <a:ln>
            <a:noFill/>
          </a:ln>
        </p:spPr>
      </p:pic>
    </p:spTree>
    <p:extLst>
      <p:ext uri="{BB962C8B-B14F-4D97-AF65-F5344CB8AC3E}">
        <p14:creationId xmlns:p14="http://schemas.microsoft.com/office/powerpoint/2010/main" val="676866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rol\Desktop\work\Terr_DG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838" y="1928813"/>
            <a:ext cx="7173912" cy="4086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8230" y="963090"/>
            <a:ext cx="6667210" cy="923330"/>
          </a:xfrm>
          <a:prstGeom prst="rect">
            <a:avLst/>
          </a:prstGeom>
          <a:noFill/>
        </p:spPr>
        <p:txBody>
          <a:bodyPr wrap="none" rtlCol="0">
            <a:spAutoFit/>
          </a:bodyPr>
          <a:lstStyle/>
          <a:p>
            <a:r>
              <a:rPr lang="ru-RU" dirty="0" smtClean="0">
                <a:latin typeface="Tahoma" panose="020B0604030504040204" pitchFamily="34" charset="0"/>
                <a:ea typeface="Tahoma" panose="020B0604030504040204" pitchFamily="34" charset="0"/>
                <a:cs typeface="Tahoma" panose="020B0604030504040204" pitchFamily="34" charset="0"/>
              </a:rPr>
              <a:t>Разрешение </a:t>
            </a:r>
            <a:r>
              <a:rPr lang="en-GB" altLang="ru-RU" dirty="0" smtClean="0">
                <a:solidFill>
                  <a:srgbClr val="003546"/>
                </a:solidFill>
                <a:latin typeface="Tahoma" pitchFamily="34" charset="0"/>
                <a:ea typeface="Tahoma" panose="020B0604030504040204" pitchFamily="34" charset="0"/>
                <a:cs typeface="Tahoma" panose="020B0604030504040204" pitchFamily="34" charset="0"/>
              </a:rPr>
              <a:t> </a:t>
            </a:r>
            <a:r>
              <a:rPr lang="en-GB" altLang="ru-RU" dirty="0">
                <a:solidFill>
                  <a:srgbClr val="003546"/>
                </a:solidFill>
                <a:latin typeface="Tahoma" pitchFamily="34" charset="0"/>
                <a:ea typeface="Tahoma" panose="020B0604030504040204" pitchFamily="34" charset="0"/>
                <a:cs typeface="Tahoma" panose="020B0604030504040204" pitchFamily="34" charset="0"/>
              </a:rPr>
              <a:t>= </a:t>
            </a:r>
            <a:r>
              <a:rPr lang="en-GB" altLang="ru-RU" dirty="0" err="1" smtClean="0">
                <a:solidFill>
                  <a:srgbClr val="003546"/>
                </a:solidFill>
                <a:latin typeface="Tahoma" pitchFamily="34" charset="0"/>
                <a:ea typeface="Tahoma" panose="020B0604030504040204" pitchFamily="34" charset="0"/>
                <a:cs typeface="Tahoma" panose="020B0604030504040204" pitchFamily="34" charset="0"/>
              </a:rPr>
              <a:t>Tsample</a:t>
            </a:r>
            <a:r>
              <a:rPr lang="en-GB" altLang="ru-RU" dirty="0" smtClean="0">
                <a:solidFill>
                  <a:srgbClr val="003546"/>
                </a:solidFill>
                <a:latin typeface="Tahoma" pitchFamily="34" charset="0"/>
                <a:ea typeface="Tahoma" panose="020B0604030504040204" pitchFamily="34" charset="0"/>
                <a:cs typeface="Tahoma" panose="020B0604030504040204" pitchFamily="34" charset="0"/>
              </a:rPr>
              <a:t>/</a:t>
            </a:r>
            <a:r>
              <a:rPr lang="en-GB" altLang="ru-RU" dirty="0">
                <a:solidFill>
                  <a:srgbClr val="003546"/>
                </a:solidFill>
                <a:latin typeface="Tahoma" pitchFamily="34" charset="0"/>
                <a:ea typeface="Tahoma" panose="020B0604030504040204" pitchFamily="34" charset="0"/>
                <a:cs typeface="Tahoma" panose="020B0604030504040204" pitchFamily="34" charset="0"/>
                <a:sym typeface="Symbol" pitchFamily="18" charset="2"/>
              </a:rPr>
              <a:t></a:t>
            </a:r>
            <a:r>
              <a:rPr lang="en-GB" altLang="ru-RU" dirty="0" smtClean="0">
                <a:solidFill>
                  <a:srgbClr val="003546"/>
                </a:solidFill>
                <a:latin typeface="Tahoma" pitchFamily="34" charset="0"/>
                <a:ea typeface="Tahoma" panose="020B0604030504040204" pitchFamily="34" charset="0"/>
                <a:cs typeface="Tahoma" panose="020B0604030504040204" pitchFamily="34" charset="0"/>
                <a:sym typeface="Symbol" pitchFamily="18" charset="2"/>
              </a:rPr>
              <a:t>12        </a:t>
            </a:r>
            <a:r>
              <a:rPr lang="en-GB" altLang="ru-RU" dirty="0" err="1" smtClean="0">
                <a:solidFill>
                  <a:srgbClr val="003546"/>
                </a:solidFill>
                <a:latin typeface="Tahoma" pitchFamily="34" charset="0"/>
                <a:ea typeface="Lucida Sans Unicode" pitchFamily="34" charset="0"/>
                <a:cs typeface="Lucida Sans Unicode" pitchFamily="34" charset="0"/>
                <a:sym typeface="Symbol" pitchFamily="18" charset="2"/>
              </a:rPr>
              <a:t>Tsample</a:t>
            </a:r>
            <a:r>
              <a:rPr lang="en-GB" altLang="ru-RU" dirty="0" smtClean="0">
                <a:solidFill>
                  <a:srgbClr val="003546"/>
                </a:solidFill>
                <a:latin typeface="Tahoma" pitchFamily="34" charset="0"/>
                <a:ea typeface="Lucida Sans Unicode" pitchFamily="34" charset="0"/>
                <a:cs typeface="Lucida Sans Unicode" pitchFamily="34" charset="0"/>
                <a:sym typeface="Symbol" pitchFamily="18" charset="2"/>
              </a:rPr>
              <a:t> = 200 </a:t>
            </a:r>
            <a:r>
              <a:rPr lang="ru-RU" altLang="ru-RU" dirty="0" err="1" smtClean="0">
                <a:solidFill>
                  <a:srgbClr val="003546"/>
                </a:solidFill>
                <a:latin typeface="Tahoma" pitchFamily="34" charset="0"/>
                <a:ea typeface="Lucida Sans Unicode" pitchFamily="34" charset="0"/>
                <a:cs typeface="Lucida Sans Unicode" pitchFamily="34" charset="0"/>
                <a:sym typeface="Symbol" pitchFamily="18" charset="2"/>
              </a:rPr>
              <a:t>пс</a:t>
            </a:r>
            <a:endParaRPr lang="ru-RU" altLang="ru-RU" dirty="0" smtClean="0">
              <a:solidFill>
                <a:srgbClr val="003546"/>
              </a:solidFill>
              <a:latin typeface="Tahoma" pitchFamily="34" charset="0"/>
              <a:ea typeface="Lucida Sans Unicode" pitchFamily="34" charset="0"/>
              <a:cs typeface="Lucida Sans Unicode" pitchFamily="34" charset="0"/>
              <a:sym typeface="Symbol" pitchFamily="18" charset="2"/>
            </a:endParaRPr>
          </a:p>
          <a:p>
            <a:r>
              <a:rPr lang="ru-RU" altLang="ru-RU" dirty="0" smtClean="0">
                <a:solidFill>
                  <a:srgbClr val="003546"/>
                </a:solidFill>
                <a:latin typeface="Tahoma" pitchFamily="34" charset="0"/>
                <a:ea typeface="Lucida Sans Unicode" pitchFamily="34" charset="0"/>
                <a:cs typeface="Lucida Sans Unicode" pitchFamily="34" charset="0"/>
                <a:sym typeface="Symbol" pitchFamily="18" charset="2"/>
              </a:rPr>
              <a:t>Интерполяция позволяет улучшить временное разрешение</a:t>
            </a:r>
          </a:p>
          <a:p>
            <a:r>
              <a:rPr lang="ru-RU" altLang="ru-RU" dirty="0" smtClean="0">
                <a:solidFill>
                  <a:srgbClr val="003546"/>
                </a:solidFill>
                <a:latin typeface="Tahoma" pitchFamily="34" charset="0"/>
                <a:ea typeface="Lucida Sans Unicode" pitchFamily="34" charset="0"/>
                <a:cs typeface="Lucida Sans Unicode" pitchFamily="34" charset="0"/>
                <a:sym typeface="Symbol" pitchFamily="18" charset="2"/>
              </a:rPr>
              <a:t>Зависимость от времени нарастания </a:t>
            </a:r>
            <a:r>
              <a:rPr lang="en-GB" altLang="ru-RU" dirty="0" smtClean="0">
                <a:solidFill>
                  <a:srgbClr val="003546"/>
                </a:solidFill>
                <a:latin typeface="Tahoma" pitchFamily="34" charset="0"/>
                <a:ea typeface="Lucida Sans Unicode" pitchFamily="34" charset="0"/>
                <a:cs typeface="Lucida Sans Unicode" pitchFamily="34" charset="0"/>
                <a:sym typeface="Symbol" pitchFamily="18" charset="2"/>
              </a:rPr>
              <a:t> </a:t>
            </a:r>
            <a:r>
              <a:rPr lang="ru-RU" altLang="ru-RU" dirty="0" smtClean="0">
                <a:solidFill>
                  <a:srgbClr val="003546"/>
                </a:solidFill>
                <a:latin typeface="Tahoma" pitchFamily="34" charset="0"/>
                <a:ea typeface="Lucida Sans Unicode" pitchFamily="34" charset="0"/>
                <a:cs typeface="Lucida Sans Unicode" pitchFamily="34" charset="0"/>
                <a:sym typeface="Symbol" pitchFamily="18" charset="2"/>
              </a:rPr>
              <a:t>и амплитуды импульса</a:t>
            </a:r>
            <a:endParaRPr lang="ru-RU" dirty="0"/>
          </a:p>
        </p:txBody>
      </p:sp>
      <p:sp>
        <p:nvSpPr>
          <p:cNvPr id="4" name="TextBox 3"/>
          <p:cNvSpPr txBox="1"/>
          <p:nvPr/>
        </p:nvSpPr>
        <p:spPr>
          <a:xfrm>
            <a:off x="5004048" y="5805264"/>
            <a:ext cx="3025315" cy="369332"/>
          </a:xfrm>
          <a:prstGeom prst="rect">
            <a:avLst/>
          </a:prstGeom>
          <a:noFill/>
        </p:spPr>
        <p:txBody>
          <a:bodyPr wrap="none" rtlCol="0">
            <a:spAutoFit/>
          </a:bodyPr>
          <a:lstStyle/>
          <a:p>
            <a:r>
              <a:rPr lang="en-US" dirty="0" smtClean="0"/>
              <a:t>CFD</a:t>
            </a:r>
            <a:r>
              <a:rPr lang="ru-RU" dirty="0" smtClean="0"/>
              <a:t>,</a:t>
            </a:r>
            <a:r>
              <a:rPr lang="en-US" dirty="0" smtClean="0"/>
              <a:t>   LED</a:t>
            </a:r>
            <a:r>
              <a:rPr lang="ru-RU" dirty="0" smtClean="0"/>
              <a:t>,  другие привязки?</a:t>
            </a:r>
            <a:endParaRPr lang="ru-RU" dirty="0"/>
          </a:p>
        </p:txBody>
      </p:sp>
    </p:spTree>
    <p:extLst>
      <p:ext uri="{BB962C8B-B14F-4D97-AF65-F5344CB8AC3E}">
        <p14:creationId xmlns:p14="http://schemas.microsoft.com/office/powerpoint/2010/main" val="3608382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809625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390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292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9796"/>
            <a:ext cx="8229600" cy="686302"/>
          </a:xfrm>
        </p:spPr>
        <p:txBody>
          <a:bodyPr>
            <a:normAutofit/>
          </a:bodyPr>
          <a:lstStyle/>
          <a:p>
            <a:r>
              <a:rPr lang="en-US" sz="3200" dirty="0" smtClean="0"/>
              <a:t>HI mass reconstruction at different energies</a:t>
            </a:r>
            <a:endParaRPr lang="ru-RU" sz="3200" dirty="0"/>
          </a:p>
        </p:txBody>
      </p:sp>
      <p:pic>
        <p:nvPicPr>
          <p:cNvPr id="5" name="Picture 5"/>
          <p:cNvPicPr/>
          <p:nvPr/>
        </p:nvPicPr>
        <p:blipFill rotWithShape="1">
          <a:blip r:embed="rId3" cstate="print">
            <a:extLst>
              <a:ext uri="{28A0092B-C50C-407E-A947-70E740481C1C}">
                <a14:useLocalDpi xmlns:a14="http://schemas.microsoft.com/office/drawing/2010/main" val="0"/>
              </a:ext>
            </a:extLst>
          </a:blip>
          <a:srcRect l="6906" t="9469" r="11951" b="5634"/>
          <a:stretch/>
        </p:blipFill>
        <p:spPr bwMode="auto">
          <a:xfrm>
            <a:off x="3275856" y="1772816"/>
            <a:ext cx="4756616" cy="3528392"/>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457200" y="776098"/>
            <a:ext cx="7995394" cy="1169551"/>
          </a:xfrm>
          <a:prstGeom prst="rect">
            <a:avLst/>
          </a:prstGeom>
          <a:noFill/>
        </p:spPr>
        <p:txBody>
          <a:bodyPr wrap="none" rtlCol="0">
            <a:spAutoFit/>
          </a:bodyPr>
          <a:lstStyle/>
          <a:p>
            <a:r>
              <a:rPr lang="en-US" sz="1400" b="1" dirty="0" smtClean="0"/>
              <a:t>Time-of-flight </a:t>
            </a:r>
            <a:r>
              <a:rPr lang="en-US" sz="1400" b="1" dirty="0"/>
              <a:t>mass-spectrometry of heavy ions in a wide range of masses and energies using PIN diodes. </a:t>
            </a:r>
            <a:endParaRPr lang="ru-RU" sz="1400" dirty="0"/>
          </a:p>
          <a:p>
            <a:pPr algn="ctr"/>
            <a:r>
              <a:rPr lang="en-US" sz="1400" dirty="0" err="1"/>
              <a:t>Kamanin</a:t>
            </a:r>
            <a:r>
              <a:rPr lang="en-US" sz="1400" dirty="0"/>
              <a:t> D.V.</a:t>
            </a:r>
            <a:r>
              <a:rPr lang="en-US" sz="1400" baseline="30000" dirty="0"/>
              <a:t>1</a:t>
            </a:r>
            <a:r>
              <a:rPr lang="en-US" sz="1400" dirty="0"/>
              <a:t>,  </a:t>
            </a:r>
            <a:r>
              <a:rPr lang="en-US" sz="1400" dirty="0" err="1"/>
              <a:t>Pyatkov</a:t>
            </a:r>
            <a:r>
              <a:rPr lang="en-US" sz="1400" dirty="0"/>
              <a:t> Yu.V.</a:t>
            </a:r>
            <a:r>
              <a:rPr lang="en-US" sz="1400" baseline="30000" dirty="0"/>
              <a:t>2,1</a:t>
            </a:r>
            <a:r>
              <a:rPr lang="en-US" sz="1400" dirty="0"/>
              <a:t>,  </a:t>
            </a:r>
            <a:r>
              <a:rPr lang="en-US" sz="1400" dirty="0" err="1"/>
              <a:t>Zhuchko</a:t>
            </a:r>
            <a:r>
              <a:rPr lang="en-US" sz="1400" dirty="0"/>
              <a:t> V.E.</a:t>
            </a:r>
            <a:r>
              <a:rPr lang="en-US" sz="1400" baseline="30000" dirty="0"/>
              <a:t>1 </a:t>
            </a:r>
            <a:r>
              <a:rPr lang="en-US" sz="1400" dirty="0"/>
              <a:t>,  </a:t>
            </a:r>
            <a:r>
              <a:rPr lang="en-US" sz="1400" dirty="0" err="1"/>
              <a:t>Strekalovsky</a:t>
            </a:r>
            <a:r>
              <a:rPr lang="en-US" sz="1400" dirty="0"/>
              <a:t> A.O.</a:t>
            </a:r>
            <a:r>
              <a:rPr lang="en-US" sz="1400" baseline="30000" dirty="0"/>
              <a:t>1</a:t>
            </a:r>
            <a:r>
              <a:rPr lang="en-US" sz="1400" dirty="0"/>
              <a:t> , </a:t>
            </a:r>
            <a:r>
              <a:rPr lang="en-US" sz="1400" dirty="0" err="1"/>
              <a:t>Strekalovsky</a:t>
            </a:r>
            <a:r>
              <a:rPr lang="en-US" sz="1400" dirty="0"/>
              <a:t> O.V.</a:t>
            </a:r>
            <a:r>
              <a:rPr lang="en-US" sz="1400" baseline="30000" dirty="0"/>
              <a:t>1</a:t>
            </a:r>
            <a:r>
              <a:rPr lang="en-US" sz="1400" dirty="0"/>
              <a:t>, S. Heinz</a:t>
            </a:r>
            <a:r>
              <a:rPr lang="en-US" sz="1400" baseline="30000" dirty="0"/>
              <a:t> 3</a:t>
            </a:r>
            <a:r>
              <a:rPr lang="en-US" sz="1400" dirty="0"/>
              <a:t>,  </a:t>
            </a:r>
            <a:r>
              <a:rPr lang="en-US" sz="1400" dirty="0" err="1"/>
              <a:t>Ilić</a:t>
            </a:r>
            <a:r>
              <a:rPr lang="en-US" sz="1400" dirty="0"/>
              <a:t> S. </a:t>
            </a:r>
            <a:r>
              <a:rPr lang="en-US" sz="1400" baseline="30000" dirty="0"/>
              <a:t>4,1 </a:t>
            </a:r>
            <a:r>
              <a:rPr lang="en-US" sz="1400" dirty="0"/>
              <a:t>,  </a:t>
            </a:r>
            <a:r>
              <a:rPr lang="en-US" sz="1400" dirty="0" smtClean="0"/>
              <a:t/>
            </a:r>
            <a:br>
              <a:rPr lang="en-US" sz="1400" dirty="0" smtClean="0"/>
            </a:br>
            <a:r>
              <a:rPr lang="en-US" sz="1400" dirty="0" err="1" smtClean="0"/>
              <a:t>Alexandrov</a:t>
            </a:r>
            <a:r>
              <a:rPr lang="en-US" sz="1400" dirty="0" smtClean="0"/>
              <a:t> </a:t>
            </a:r>
            <a:r>
              <a:rPr lang="en-US" sz="1400" dirty="0"/>
              <a:t>A.A.</a:t>
            </a:r>
            <a:r>
              <a:rPr lang="en-US" sz="1400" baseline="30000" dirty="0"/>
              <a:t>1</a:t>
            </a:r>
            <a:r>
              <a:rPr lang="en-US" sz="1400" dirty="0"/>
              <a:t>, </a:t>
            </a:r>
            <a:r>
              <a:rPr lang="en-US" sz="1400" dirty="0" err="1"/>
              <a:t>Alexandrova</a:t>
            </a:r>
            <a:r>
              <a:rPr lang="en-US" sz="1400" dirty="0"/>
              <a:t> I.A.</a:t>
            </a:r>
            <a:r>
              <a:rPr lang="en-US" sz="1400" baseline="30000" dirty="0"/>
              <a:t>1</a:t>
            </a:r>
            <a:r>
              <a:rPr lang="en-US" sz="1400" dirty="0"/>
              <a:t>, Jacobs N.</a:t>
            </a:r>
            <a:r>
              <a:rPr lang="en-US" sz="1400" baseline="30000" dirty="0"/>
              <a:t>5</a:t>
            </a:r>
            <a:r>
              <a:rPr lang="en-US" sz="1400" dirty="0"/>
              <a:t>, Kuznetsova E.A.</a:t>
            </a:r>
            <a:r>
              <a:rPr lang="en-US" sz="1400" baseline="30000" dirty="0"/>
              <a:t>1</a:t>
            </a:r>
            <a:r>
              <a:rPr lang="en-US" sz="1400" dirty="0"/>
              <a:t>, </a:t>
            </a:r>
            <a:r>
              <a:rPr lang="en-US" sz="1400" dirty="0" err="1"/>
              <a:t>Malaza</a:t>
            </a:r>
            <a:r>
              <a:rPr lang="en-US" sz="1400" dirty="0"/>
              <a:t> V</a:t>
            </a:r>
            <a:r>
              <a:rPr lang="en-US" sz="1400" baseline="30000" dirty="0"/>
              <a:t>5</a:t>
            </a:r>
            <a:r>
              <a:rPr lang="en-US" sz="1400" dirty="0" smtClean="0"/>
              <a:t>.</a:t>
            </a:r>
            <a:br>
              <a:rPr lang="en-US" sz="1400" dirty="0" smtClean="0"/>
            </a:br>
            <a:r>
              <a:rPr lang="en-US" sz="1400" i="1" dirty="0" smtClean="0"/>
              <a:t>(submitted to NIM A in November 2015)</a:t>
            </a:r>
            <a:endParaRPr lang="ru-RU" sz="1400" i="1" dirty="0"/>
          </a:p>
          <a:p>
            <a:r>
              <a:rPr lang="en-US" sz="1400" dirty="0" smtClean="0"/>
              <a:t> </a:t>
            </a:r>
            <a:endParaRPr lang="ru-RU" sz="1400" dirty="0"/>
          </a:p>
        </p:txBody>
      </p:sp>
      <p:pic>
        <p:nvPicPr>
          <p:cNvPr id="13" name="Picture 33"/>
          <p:cNvPicPr/>
          <p:nvPr/>
        </p:nvPicPr>
        <p:blipFill rotWithShape="1">
          <a:blip r:embed="rId4" cstate="print">
            <a:extLst>
              <a:ext uri="{28A0092B-C50C-407E-A947-70E740481C1C}">
                <a14:useLocalDpi xmlns:a14="http://schemas.microsoft.com/office/drawing/2010/main" val="0"/>
              </a:ext>
            </a:extLst>
          </a:blip>
          <a:srcRect l="17176" t="10979" r="33630" b="15883"/>
          <a:stretch/>
        </p:blipFill>
        <p:spPr bwMode="auto">
          <a:xfrm>
            <a:off x="469546" y="2017691"/>
            <a:ext cx="2446270" cy="1987373"/>
          </a:xfrm>
          <a:prstGeom prst="rect">
            <a:avLst/>
          </a:prstGeom>
          <a:ln>
            <a:noFill/>
          </a:ln>
          <a:extLst>
            <a:ext uri="{53640926-AAD7-44D8-BBD7-CCE9431645EC}">
              <a14:shadowObscured xmlns:a14="http://schemas.microsoft.com/office/drawing/2010/main"/>
            </a:ext>
          </a:extLst>
        </p:spPr>
      </p:pic>
      <p:pic>
        <p:nvPicPr>
          <p:cNvPr id="14" name="Picture 4"/>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Lst>
          </a:blip>
          <a:srcRect l="25883" t="43508" r="53232" b="29841"/>
          <a:stretch/>
        </p:blipFill>
        <p:spPr bwMode="auto">
          <a:xfrm>
            <a:off x="457200" y="3931443"/>
            <a:ext cx="2434978" cy="1894740"/>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683568" y="5801948"/>
            <a:ext cx="2059666" cy="646331"/>
          </a:xfrm>
          <a:prstGeom prst="rect">
            <a:avLst/>
          </a:prstGeom>
          <a:noFill/>
        </p:spPr>
        <p:txBody>
          <a:bodyPr wrap="none" rtlCol="0">
            <a:spAutoFit/>
          </a:bodyPr>
          <a:lstStyle/>
          <a:p>
            <a:r>
              <a:rPr lang="en-US" dirty="0" smtClean="0"/>
              <a:t>Experimental setup </a:t>
            </a:r>
          </a:p>
          <a:p>
            <a:r>
              <a:rPr lang="en-US" dirty="0" smtClean="0"/>
              <a:t>at IC-100 beam line </a:t>
            </a:r>
            <a:endParaRPr lang="ru-RU" dirty="0"/>
          </a:p>
        </p:txBody>
      </p:sp>
      <p:sp>
        <p:nvSpPr>
          <p:cNvPr id="12" name="Прямоугольник 11"/>
          <p:cNvSpPr/>
          <p:nvPr/>
        </p:nvSpPr>
        <p:spPr>
          <a:xfrm>
            <a:off x="3604488" y="5519957"/>
            <a:ext cx="4572000" cy="646331"/>
          </a:xfrm>
          <a:prstGeom prst="rect">
            <a:avLst/>
          </a:prstGeom>
        </p:spPr>
        <p:txBody>
          <a:bodyPr>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The developed mass recovery procedure allows </a:t>
            </a:r>
            <a:r>
              <a:rPr lang="en-US" sz="1200" dirty="0" smtClean="0">
                <a:latin typeface="Calibri" panose="020F0502020204030204" pitchFamily="34" charset="0"/>
                <a:ea typeface="Calibri" panose="020F0502020204030204" pitchFamily="34" charset="0"/>
                <a:cs typeface="Times New Roman" panose="02020603050405020304" pitchFamily="18" charset="0"/>
              </a:rPr>
              <a:t>determining mass </a:t>
            </a:r>
            <a:r>
              <a:rPr lang="en-US" sz="1200" dirty="0">
                <a:latin typeface="Calibri" panose="020F0502020204030204" pitchFamily="34" charset="0"/>
                <a:ea typeface="Calibri" panose="020F0502020204030204" pitchFamily="34" charset="0"/>
                <a:cs typeface="Times New Roman" panose="02020603050405020304" pitchFamily="18" charset="0"/>
              </a:rPr>
              <a:t>in a wide range of masses and energies (ions from 12С to 132Хе in the energy range ~ (10-100) MeV).</a:t>
            </a:r>
            <a:endParaRPr lang="ru-RU" sz="1200" dirty="0"/>
          </a:p>
        </p:txBody>
      </p:sp>
    </p:spTree>
    <p:extLst>
      <p:ext uri="{BB962C8B-B14F-4D97-AF65-F5344CB8AC3E}">
        <p14:creationId xmlns:p14="http://schemas.microsoft.com/office/powerpoint/2010/main" val="273107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27371"/>
            <a:ext cx="9144000" cy="3603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p:cNvSpPr txBox="1">
            <a:spLocks noChangeArrowheads="1"/>
          </p:cNvSpPr>
          <p:nvPr/>
        </p:nvSpPr>
        <p:spPr bwMode="auto">
          <a:xfrm>
            <a:off x="2939040" y="849689"/>
            <a:ext cx="1365120" cy="31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9pPr>
          </a:lstStyle>
          <a:p>
            <a:r>
              <a:rPr lang="ru-RU" altLang="ru-RU"/>
              <a:t>COMETA - F</a:t>
            </a:r>
          </a:p>
        </p:txBody>
      </p:sp>
    </p:spTree>
    <p:extLst>
      <p:ext uri="{BB962C8B-B14F-4D97-AF65-F5344CB8AC3E}">
        <p14:creationId xmlns:p14="http://schemas.microsoft.com/office/powerpoint/2010/main" val="13753301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rol\Desktop\work\блок-схема спкр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16632"/>
            <a:ext cx="6619386" cy="624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80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772400" cy="908720"/>
          </a:xfrm>
        </p:spPr>
        <p:txBody>
          <a:bodyPr/>
          <a:lstStyle/>
          <a:p>
            <a:pPr algn="ctr"/>
            <a:r>
              <a:rPr lang="ru-RU" b="1" i="1" dirty="0" smtClean="0">
                <a:latin typeface="Times New Roman" panose="02020603050405020304" pitchFamily="18" charset="0"/>
                <a:cs typeface="Times New Roman" panose="02020603050405020304" pitchFamily="18" charset="0"/>
              </a:rPr>
              <a:t>Установка Комета </a:t>
            </a:r>
            <a:endParaRPr lang="ru-RU" b="1"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p:blipFill>
        <p:spPr>
          <a:xfrm>
            <a:off x="179512" y="1340768"/>
            <a:ext cx="4301282" cy="2827387"/>
          </a:xfrm>
          <a:prstGeom prst="rect">
            <a:avLst/>
          </a:prstGeom>
          <a:ln>
            <a:noFill/>
          </a:ln>
        </p:spPr>
      </p:pic>
      <p:sp>
        <p:nvSpPr>
          <p:cNvPr id="6" name="Прямоугольник 5"/>
          <p:cNvSpPr/>
          <p:nvPr/>
        </p:nvSpPr>
        <p:spPr>
          <a:xfrm>
            <a:off x="2330153" y="4437112"/>
            <a:ext cx="4572000" cy="369332"/>
          </a:xfrm>
          <a:prstGeom prst="rect">
            <a:avLst/>
          </a:prstGeom>
        </p:spPr>
        <p:txBody>
          <a:bodyPr>
            <a:spAutoFit/>
          </a:bodyPr>
          <a:lstStyle/>
          <a:p>
            <a:pPr algn="ctr"/>
            <a:r>
              <a:rPr lang="ru-RU" dirty="0">
                <a:latin typeface="Times New Roman" panose="02020603050405020304" pitchFamily="18" charset="0"/>
                <a:cs typeface="Times New Roman" panose="02020603050405020304" pitchFamily="18" charset="0"/>
              </a:rPr>
              <a:t>Общий вид спектрометра Комета </a:t>
            </a: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480793" y="1289039"/>
            <a:ext cx="4532305" cy="2879115"/>
          </a:xfrm>
          <a:prstGeom prst="rect">
            <a:avLst/>
          </a:prstGeom>
        </p:spPr>
      </p:pic>
    </p:spTree>
    <p:extLst>
      <p:ext uri="{BB962C8B-B14F-4D97-AF65-F5344CB8AC3E}">
        <p14:creationId xmlns:p14="http://schemas.microsoft.com/office/powerpoint/2010/main" val="3232316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na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59" y="377222"/>
            <a:ext cx="5417796" cy="5350916"/>
          </a:xfrm>
          <a:prstGeom prst="rect">
            <a:avLst/>
          </a:prstGeom>
          <a:noFill/>
          <a:ln>
            <a:noFill/>
          </a:ln>
        </p:spPr>
      </p:pic>
      <p:pic>
        <p:nvPicPr>
          <p:cNvPr id="4" name="Рисунок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6722" y="1571625"/>
            <a:ext cx="5835582" cy="5286375"/>
          </a:xfrm>
          <a:prstGeom prst="rect">
            <a:avLst/>
          </a:prstGeom>
          <a:noFill/>
          <a:ln>
            <a:noFill/>
          </a:ln>
        </p:spPr>
      </p:pic>
    </p:spTree>
    <p:extLst>
      <p:ext uri="{BB962C8B-B14F-4D97-AF65-F5344CB8AC3E}">
        <p14:creationId xmlns:p14="http://schemas.microsoft.com/office/powerpoint/2010/main" val="1268736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7" descr="build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211960" cy="390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
          <p:cNvSpPr txBox="1">
            <a:spLocks noChangeArrowheads="1"/>
          </p:cNvSpPr>
          <p:nvPr/>
        </p:nvSpPr>
        <p:spPr bwMode="auto">
          <a:xfrm>
            <a:off x="0" y="-556"/>
            <a:ext cx="10795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FOBOS</a:t>
            </a:r>
            <a:endParaRPr lang="ru-RU" b="1" dirty="0"/>
          </a:p>
        </p:txBody>
      </p:sp>
      <p:pic>
        <p:nvPicPr>
          <p:cNvPr id="27652"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6" t="21251" r="1658" b="1202"/>
          <a:stretch/>
        </p:blipFill>
        <p:spPr bwMode="auto">
          <a:xfrm>
            <a:off x="4139952" y="1603157"/>
            <a:ext cx="5004048" cy="23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2"/>
          <p:cNvSpPr txBox="1">
            <a:spLocks noChangeArrowheads="1"/>
          </p:cNvSpPr>
          <p:nvPr/>
        </p:nvSpPr>
        <p:spPr bwMode="auto">
          <a:xfrm>
            <a:off x="7559824" y="3533981"/>
            <a:ext cx="1584176"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mini-FOBOS</a:t>
            </a:r>
            <a:endParaRPr lang="ru-RU" b="1" dirty="0"/>
          </a:p>
        </p:txBody>
      </p:sp>
      <p:sp>
        <p:nvSpPr>
          <p:cNvPr id="3" name="Прямоугольник 2"/>
          <p:cNvSpPr/>
          <p:nvPr/>
        </p:nvSpPr>
        <p:spPr>
          <a:xfrm>
            <a:off x="4222758" y="369332"/>
            <a:ext cx="4813738" cy="1200329"/>
          </a:xfrm>
          <a:prstGeom prst="rect">
            <a:avLst/>
          </a:prstGeom>
        </p:spPr>
        <p:txBody>
          <a:bodyPr wrap="square">
            <a:spAutoFit/>
          </a:bodyPr>
          <a:lstStyle/>
          <a:p>
            <a:r>
              <a:rPr lang="ru-RU" dirty="0"/>
              <a:t>FLNR / </a:t>
            </a:r>
            <a:r>
              <a:rPr lang="ru-RU" dirty="0" err="1"/>
              <a:t>Sector</a:t>
            </a:r>
            <a:r>
              <a:rPr lang="ru-RU" dirty="0"/>
              <a:t> №</a:t>
            </a:r>
            <a:r>
              <a:rPr lang="ru-RU" dirty="0" smtClean="0"/>
              <a:t>5</a:t>
            </a:r>
            <a:r>
              <a:rPr lang="en-US" dirty="0"/>
              <a:t>:</a:t>
            </a:r>
            <a:r>
              <a:rPr lang="ru-RU" dirty="0" smtClean="0"/>
              <a:t> </a:t>
            </a:r>
            <a:r>
              <a:rPr lang="ru-RU" dirty="0" err="1"/>
              <a:t>dynamics</a:t>
            </a:r>
            <a:r>
              <a:rPr lang="ru-RU" dirty="0"/>
              <a:t> </a:t>
            </a:r>
            <a:r>
              <a:rPr lang="ru-RU" dirty="0" err="1"/>
              <a:t>of</a:t>
            </a:r>
            <a:r>
              <a:rPr lang="ru-RU" dirty="0"/>
              <a:t> </a:t>
            </a:r>
            <a:r>
              <a:rPr lang="ru-RU" dirty="0" err="1"/>
              <a:t>heavy</a:t>
            </a:r>
            <a:r>
              <a:rPr lang="ru-RU" dirty="0"/>
              <a:t> </a:t>
            </a:r>
            <a:r>
              <a:rPr lang="ru-RU" dirty="0" err="1"/>
              <a:t>nuclei</a:t>
            </a:r>
            <a:r>
              <a:rPr lang="ru-RU" dirty="0"/>
              <a:t> </a:t>
            </a:r>
            <a:r>
              <a:rPr lang="ru-RU" dirty="0" err="1"/>
              <a:t>interaction</a:t>
            </a:r>
            <a:r>
              <a:rPr lang="ru-RU" dirty="0"/>
              <a:t>, </a:t>
            </a:r>
            <a:r>
              <a:rPr lang="ru-RU" dirty="0" err="1"/>
              <a:t>fission</a:t>
            </a:r>
            <a:r>
              <a:rPr lang="ru-RU" dirty="0"/>
              <a:t> </a:t>
            </a:r>
            <a:r>
              <a:rPr lang="ru-RU" dirty="0" err="1"/>
              <a:t>of</a:t>
            </a:r>
            <a:r>
              <a:rPr lang="ru-RU" dirty="0"/>
              <a:t> </a:t>
            </a:r>
            <a:r>
              <a:rPr lang="ru-RU" dirty="0" err="1"/>
              <a:t>heavy</a:t>
            </a:r>
            <a:r>
              <a:rPr lang="ru-RU" dirty="0"/>
              <a:t> </a:t>
            </a:r>
            <a:r>
              <a:rPr lang="ru-RU" dirty="0" err="1"/>
              <a:t>and</a:t>
            </a:r>
            <a:r>
              <a:rPr lang="ru-RU" dirty="0"/>
              <a:t> </a:t>
            </a:r>
            <a:r>
              <a:rPr lang="ru-RU" dirty="0" err="1"/>
              <a:t>superheavy</a:t>
            </a:r>
            <a:r>
              <a:rPr lang="ru-RU" dirty="0"/>
              <a:t> </a:t>
            </a:r>
            <a:r>
              <a:rPr lang="ru-RU" dirty="0" err="1"/>
              <a:t>nuclei</a:t>
            </a:r>
            <a:r>
              <a:rPr lang="ru-RU" dirty="0"/>
              <a:t> / </a:t>
            </a:r>
            <a:r>
              <a:rPr lang="ru-RU" dirty="0" err="1">
                <a:solidFill>
                  <a:srgbClr val="00B050"/>
                </a:solidFill>
              </a:rPr>
              <a:t>Group</a:t>
            </a:r>
            <a:r>
              <a:rPr lang="ru-RU" dirty="0">
                <a:solidFill>
                  <a:srgbClr val="00B050"/>
                </a:solidFill>
              </a:rPr>
              <a:t> </a:t>
            </a:r>
            <a:r>
              <a:rPr lang="ru-RU" dirty="0"/>
              <a:t>№</a:t>
            </a:r>
            <a:r>
              <a:rPr lang="ru-RU" dirty="0" smtClean="0"/>
              <a:t>1: </a:t>
            </a:r>
            <a:r>
              <a:rPr lang="en-US" dirty="0" smtClean="0">
                <a:solidFill>
                  <a:srgbClr val="00B050"/>
                </a:solidFill>
              </a:rPr>
              <a:t>of</a:t>
            </a:r>
            <a:r>
              <a:rPr lang="en-US" dirty="0" smtClean="0"/>
              <a:t> </a:t>
            </a:r>
            <a:r>
              <a:rPr lang="ru-RU" dirty="0" err="1" smtClean="0">
                <a:solidFill>
                  <a:srgbClr val="00B050"/>
                </a:solidFill>
              </a:rPr>
              <a:t>fission</a:t>
            </a:r>
            <a:r>
              <a:rPr lang="ru-RU" dirty="0" smtClean="0">
                <a:solidFill>
                  <a:srgbClr val="00B050"/>
                </a:solidFill>
              </a:rPr>
              <a:t> </a:t>
            </a:r>
            <a:r>
              <a:rPr lang="ru-RU" dirty="0" err="1">
                <a:solidFill>
                  <a:srgbClr val="00B050"/>
                </a:solidFill>
              </a:rPr>
              <a:t>of</a:t>
            </a:r>
            <a:r>
              <a:rPr lang="ru-RU" dirty="0">
                <a:solidFill>
                  <a:srgbClr val="00B050"/>
                </a:solidFill>
              </a:rPr>
              <a:t> </a:t>
            </a:r>
            <a:r>
              <a:rPr lang="ru-RU" dirty="0" err="1">
                <a:solidFill>
                  <a:srgbClr val="00B050"/>
                </a:solidFill>
              </a:rPr>
              <a:t>weakly</a:t>
            </a:r>
            <a:r>
              <a:rPr lang="ru-RU" dirty="0">
                <a:solidFill>
                  <a:srgbClr val="00B050"/>
                </a:solidFill>
              </a:rPr>
              <a:t> </a:t>
            </a:r>
            <a:r>
              <a:rPr lang="ru-RU" dirty="0" err="1">
                <a:solidFill>
                  <a:srgbClr val="00B050"/>
                </a:solidFill>
              </a:rPr>
              <a:t>excited</a:t>
            </a:r>
            <a:r>
              <a:rPr lang="ru-RU" dirty="0">
                <a:solidFill>
                  <a:srgbClr val="00B050"/>
                </a:solidFill>
              </a:rPr>
              <a:t> </a:t>
            </a:r>
            <a:r>
              <a:rPr lang="ru-RU" dirty="0" err="1" smtClean="0">
                <a:solidFill>
                  <a:srgbClr val="00B050"/>
                </a:solidFill>
              </a:rPr>
              <a:t>nuclei</a:t>
            </a:r>
            <a:endParaRPr lang="ru-RU" dirty="0">
              <a:solidFill>
                <a:srgbClr val="00B050"/>
              </a:solidFill>
            </a:endParaRPr>
          </a:p>
        </p:txBody>
      </p:sp>
      <p:sp>
        <p:nvSpPr>
          <p:cNvPr id="12" name="Прямоугольник 11"/>
          <p:cNvSpPr/>
          <p:nvPr/>
        </p:nvSpPr>
        <p:spPr>
          <a:xfrm>
            <a:off x="4319464" y="0"/>
            <a:ext cx="4319464" cy="369332"/>
          </a:xfrm>
          <a:prstGeom prst="rect">
            <a:avLst/>
          </a:prstGeom>
        </p:spPr>
        <p:txBody>
          <a:bodyPr wrap="square">
            <a:spAutoFit/>
          </a:bodyPr>
          <a:lstStyle/>
          <a:p>
            <a:r>
              <a:rPr lang="en-US" dirty="0" smtClean="0"/>
              <a:t>&gt;</a:t>
            </a:r>
            <a:r>
              <a:rPr lang="ru-RU" dirty="0" smtClean="0"/>
              <a:t>1990</a:t>
            </a:r>
            <a:r>
              <a:rPr lang="en-US" dirty="0" smtClean="0"/>
              <a:t>y</a:t>
            </a:r>
            <a:endParaRPr lang="ru-RU" dirty="0"/>
          </a:p>
        </p:txBody>
      </p:sp>
      <p:sp>
        <p:nvSpPr>
          <p:cNvPr id="13" name="Прямоугольник 12"/>
          <p:cNvSpPr/>
          <p:nvPr/>
        </p:nvSpPr>
        <p:spPr>
          <a:xfrm>
            <a:off x="0" y="4090554"/>
            <a:ext cx="5937149" cy="369332"/>
          </a:xfrm>
          <a:prstGeom prst="rect">
            <a:avLst/>
          </a:prstGeom>
        </p:spPr>
        <p:txBody>
          <a:bodyPr wrap="square">
            <a:spAutoFit/>
          </a:bodyPr>
          <a:lstStyle/>
          <a:p>
            <a:r>
              <a:rPr lang="en-US" dirty="0" smtClean="0">
                <a:solidFill>
                  <a:schemeClr val="accent1"/>
                </a:solidFill>
              </a:rPr>
              <a:t>Rare processes: </a:t>
            </a:r>
            <a:r>
              <a:rPr lang="en-US" dirty="0" err="1" smtClean="0">
                <a:solidFill>
                  <a:schemeClr val="accent1"/>
                </a:solidFill>
              </a:rPr>
              <a:t>multibody</a:t>
            </a:r>
            <a:r>
              <a:rPr lang="en-US" dirty="0" smtClean="0">
                <a:solidFill>
                  <a:schemeClr val="accent1"/>
                </a:solidFill>
              </a:rPr>
              <a:t> decays and their “fine structures”.</a:t>
            </a:r>
            <a:endParaRPr lang="ru-RU" dirty="0">
              <a:solidFill>
                <a:schemeClr val="accent1"/>
              </a:solidFill>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8937" t="16582" r="28783" b="12920"/>
          <a:stretch>
            <a:fillRect/>
          </a:stretch>
        </p:blipFill>
        <p:spPr bwMode="auto">
          <a:xfrm>
            <a:off x="6666684" y="3875714"/>
            <a:ext cx="2483767" cy="310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7680" b="3692"/>
          <a:stretch/>
        </p:blipFill>
        <p:spPr bwMode="auto">
          <a:xfrm>
            <a:off x="1506157" y="4890305"/>
            <a:ext cx="514806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p:cNvSpPr/>
          <p:nvPr/>
        </p:nvSpPr>
        <p:spPr>
          <a:xfrm>
            <a:off x="1619672" y="4521552"/>
            <a:ext cx="3053604" cy="369332"/>
          </a:xfrm>
          <a:prstGeom prst="rect">
            <a:avLst/>
          </a:prstGeom>
        </p:spPr>
        <p:txBody>
          <a:bodyPr wrap="square">
            <a:spAutoFit/>
          </a:bodyPr>
          <a:lstStyle/>
          <a:p>
            <a:r>
              <a:rPr lang="en-US" b="1" dirty="0" smtClean="0"/>
              <a:t>Eur. Phys. J. A 45, 29-37 (2010)</a:t>
            </a:r>
            <a:endParaRPr lang="ru-RU" b="1" dirty="0"/>
          </a:p>
        </p:txBody>
      </p:sp>
    </p:spTree>
    <p:extLst>
      <p:ext uri="{BB962C8B-B14F-4D97-AF65-F5344CB8AC3E}">
        <p14:creationId xmlns:p14="http://schemas.microsoft.com/office/powerpoint/2010/main" val="760391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348880"/>
            <a:ext cx="7620000" cy="1143000"/>
          </a:xfrm>
        </p:spPr>
        <p:txBody>
          <a:bodyPr/>
          <a:lstStyle/>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hank </a:t>
            </a:r>
            <a:r>
              <a:rPr lang="en-US" dirty="0">
                <a:latin typeface="Times New Roman" panose="02020603050405020304" pitchFamily="18" charset="0"/>
                <a:cs typeface="Times New Roman" panose="02020603050405020304" pitchFamily="18" charset="0"/>
              </a:rPr>
              <a:t>you for your attention</a:t>
            </a:r>
            <a:endParaRPr lang="ru-RU" dirty="0">
              <a:latin typeface="Times New Roman" panose="02020603050405020304" pitchFamily="18" charset="0"/>
              <a:cs typeface="Times New Roman" panose="02020603050405020304" pitchFamily="18" charset="0"/>
            </a:endParaRPr>
          </a:p>
        </p:txBody>
      </p:sp>
      <p:pic>
        <p:nvPicPr>
          <p:cNvPr id="5" name="Picture 3" descr="C:\Users\strol\Pictures\nec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07138"/>
            <a:ext cx="5945188"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992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https://webmail.jinr.ru/?_task=mail&amp;_framed=1&amp;_action=get&amp;_mbox=INBOX&amp;_uid=39250&amp;_part=2"/>
          <p:cNvSpPr>
            <a:spLocks noChangeAspect="1" noChangeArrowheads="1"/>
          </p:cNvSpPr>
          <p:nvPr/>
        </p:nvSpPr>
        <p:spPr bwMode="auto">
          <a:xfrm>
            <a:off x="155575" y="-3184525"/>
            <a:ext cx="432435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41987" name="AutoShape 4" descr="https://webmail.jinr.ru/?_task=mail&amp;_framed=1&amp;_action=get&amp;_mbox=INBOX&amp;_uid=39250&amp;_part=2"/>
          <p:cNvSpPr>
            <a:spLocks noChangeAspect="1" noChangeArrowheads="1"/>
          </p:cNvSpPr>
          <p:nvPr/>
        </p:nvSpPr>
        <p:spPr bwMode="auto">
          <a:xfrm>
            <a:off x="307975" y="-3032125"/>
            <a:ext cx="432435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419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7650" y="620688"/>
            <a:ext cx="2951343" cy="452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Прямоугольник 5"/>
          <p:cNvSpPr>
            <a:spLocks noChangeArrowheads="1"/>
          </p:cNvSpPr>
          <p:nvPr/>
        </p:nvSpPr>
        <p:spPr bwMode="auto">
          <a:xfrm>
            <a:off x="5436096" y="5227259"/>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D.V.  </a:t>
            </a:r>
            <a:r>
              <a:rPr lang="en-US" dirty="0" err="1"/>
              <a:t>Kamanin</a:t>
            </a:r>
            <a:r>
              <a:rPr lang="en-US" dirty="0"/>
              <a:t>, Yu. V. </a:t>
            </a:r>
            <a:r>
              <a:rPr lang="en-US" dirty="0" err="1"/>
              <a:t>Pyatkov</a:t>
            </a:r>
            <a:endParaRPr lang="en-US" dirty="0"/>
          </a:p>
          <a:p>
            <a:r>
              <a:rPr lang="en-US" b="1" dirty="0"/>
              <a:t>"Clusters in Nuclei - Vol.3"</a:t>
            </a:r>
            <a:r>
              <a:rPr lang="en-US" dirty="0"/>
              <a:t> </a:t>
            </a:r>
          </a:p>
          <a:p>
            <a:r>
              <a:rPr lang="en-US" dirty="0"/>
              <a:t>ed. by C. Beck,</a:t>
            </a:r>
            <a:endParaRPr lang="ru-RU" dirty="0"/>
          </a:p>
          <a:p>
            <a:r>
              <a:rPr lang="en-US" dirty="0"/>
              <a:t>Lecture Notes in Physics 875, </a:t>
            </a:r>
          </a:p>
          <a:p>
            <a:r>
              <a:rPr lang="en-US" dirty="0"/>
              <a:t>pp. 183-246 (</a:t>
            </a:r>
            <a:r>
              <a:rPr lang="en-US" b="1" dirty="0"/>
              <a:t>2013</a:t>
            </a:r>
            <a:r>
              <a:rPr lang="en-US" dirty="0"/>
              <a:t>)</a:t>
            </a:r>
            <a:endParaRPr lang="ru-RU"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763876"/>
            <a:ext cx="5148064" cy="296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8937" t="16582" r="28783" b="12920"/>
          <a:stretch>
            <a:fillRect/>
          </a:stretch>
        </p:blipFill>
        <p:spPr bwMode="auto">
          <a:xfrm>
            <a:off x="179512" y="620688"/>
            <a:ext cx="3577369" cy="447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7624" y="44624"/>
            <a:ext cx="6845977" cy="584775"/>
          </a:xfrm>
          <a:prstGeom prst="rect">
            <a:avLst/>
          </a:prstGeom>
          <a:noFill/>
        </p:spPr>
        <p:txBody>
          <a:bodyPr wrap="none" rtlCol="0">
            <a:spAutoFit/>
          </a:bodyPr>
          <a:lstStyle/>
          <a:p>
            <a:r>
              <a:rPr lang="en-US" sz="3200" dirty="0" smtClean="0">
                <a:solidFill>
                  <a:srgbClr val="0070C0"/>
                </a:solidFill>
              </a:rPr>
              <a:t>Summary of the previous results on CCT</a:t>
            </a:r>
            <a:endParaRPr lang="ru-RU" sz="3200" dirty="0">
              <a:solidFill>
                <a:srgbClr val="0070C0"/>
              </a:solidFill>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4151" y="3932472"/>
            <a:ext cx="23526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50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a:ext>
            </a:extLst>
          </a:blip>
          <a:srcRect/>
          <a:stretch/>
        </p:blipFill>
        <p:spPr bwMode="auto">
          <a:xfrm>
            <a:off x="93663" y="692696"/>
            <a:ext cx="4320480" cy="2808312"/>
          </a:xfrm>
          <a:prstGeom prst="rect">
            <a:avLst/>
          </a:prstGeom>
          <a:ln>
            <a:noFill/>
          </a:ln>
          <a:extLst>
            <a:ext uri="{53640926-AAD7-44D8-BBD7-CCE9431645EC}">
              <a14:shadowObscured xmlns:a14="http://schemas.microsoft.com/office/drawing/2010/main"/>
            </a:ext>
          </a:extLst>
        </p:spPr>
      </p:pic>
      <p:pic>
        <p:nvPicPr>
          <p:cNvPr id="4" name="Picture 3" descr="IMG74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307" y="3626883"/>
            <a:ext cx="4010660" cy="2999740"/>
          </a:xfrm>
          <a:prstGeom prst="rect">
            <a:avLst/>
          </a:prstGeom>
          <a:noFill/>
          <a:ln>
            <a:noFill/>
          </a:ln>
        </p:spPr>
      </p:pic>
      <p:sp>
        <p:nvSpPr>
          <p:cNvPr id="6" name="TextBox 5"/>
          <p:cNvSpPr txBox="1"/>
          <p:nvPr/>
        </p:nvSpPr>
        <p:spPr>
          <a:xfrm>
            <a:off x="2198391" y="43371"/>
            <a:ext cx="4752528" cy="400110"/>
          </a:xfrm>
          <a:prstGeom prst="rect">
            <a:avLst/>
          </a:prstGeom>
          <a:noFill/>
        </p:spPr>
        <p:txBody>
          <a:bodyPr wrap="square" rtlCol="0">
            <a:spAutoFit/>
          </a:bodyPr>
          <a:lstStyle/>
          <a:p>
            <a:r>
              <a:rPr lang="en-US" sz="2000" b="1" dirty="0">
                <a:solidFill>
                  <a:schemeClr val="accent4"/>
                </a:solidFill>
              </a:rPr>
              <a:t>Angular dependence of the </a:t>
            </a:r>
            <a:r>
              <a:rPr lang="en-US" sz="2000" b="1" dirty="0" smtClean="0">
                <a:solidFill>
                  <a:schemeClr val="accent4"/>
                </a:solidFill>
              </a:rPr>
              <a:t>break-up </a:t>
            </a:r>
            <a:r>
              <a:rPr lang="en-US" sz="2000" b="1" dirty="0">
                <a:solidFill>
                  <a:schemeClr val="accent4"/>
                </a:solidFill>
              </a:rPr>
              <a:t>yield </a:t>
            </a:r>
            <a:endParaRPr lang="ru-RU" sz="2000" b="1" dirty="0">
              <a:solidFill>
                <a:schemeClr val="accent4"/>
              </a:solidFill>
            </a:endParaRPr>
          </a:p>
        </p:txBody>
      </p:sp>
      <p:sp>
        <p:nvSpPr>
          <p:cNvPr id="7" name="TextBox 6"/>
          <p:cNvSpPr txBox="1"/>
          <p:nvPr/>
        </p:nvSpPr>
        <p:spPr>
          <a:xfrm>
            <a:off x="5076056" y="5164336"/>
            <a:ext cx="3528392" cy="1200329"/>
          </a:xfrm>
          <a:prstGeom prst="rect">
            <a:avLst/>
          </a:prstGeom>
          <a:noFill/>
          <a:ln>
            <a:solidFill>
              <a:schemeClr val="accent4"/>
            </a:solidFill>
          </a:ln>
        </p:spPr>
        <p:txBody>
          <a:bodyPr wrap="square" rtlCol="0">
            <a:spAutoFit/>
          </a:bodyPr>
          <a:lstStyle/>
          <a:p>
            <a:r>
              <a:rPr lang="en-US" b="1" dirty="0" smtClean="0"/>
              <a:t>At the large angles of scattering  of the knocked–out ions from the foil</a:t>
            </a:r>
          </a:p>
          <a:p>
            <a:r>
              <a:rPr lang="en-US" b="1" dirty="0"/>
              <a:t>c</a:t>
            </a:r>
            <a:r>
              <a:rPr lang="en-US" b="1" dirty="0" smtClean="0"/>
              <a:t>onventional  elastic Rutherford </a:t>
            </a:r>
          </a:p>
          <a:p>
            <a:r>
              <a:rPr lang="en-US" b="1" dirty="0" smtClean="0"/>
              <a:t>scattering takes place.</a:t>
            </a:r>
            <a:endParaRPr lang="ru-RU" b="1" dirty="0"/>
          </a:p>
        </p:txBody>
      </p:sp>
      <p:sp>
        <p:nvSpPr>
          <p:cNvPr id="8" name="Down Arrow 7"/>
          <p:cNvSpPr/>
          <p:nvPr/>
        </p:nvSpPr>
        <p:spPr>
          <a:xfrm>
            <a:off x="6840252" y="4653134"/>
            <a:ext cx="1368152" cy="473617"/>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9"/>
          <p:cNvPicPr/>
          <p:nvPr/>
        </p:nvPicPr>
        <p:blipFill rotWithShape="1">
          <a:blip r:embed="rId5" cstate="print">
            <a:extLst>
              <a:ext uri="{28A0092B-C50C-407E-A947-70E740481C1C}">
                <a14:useLocalDpi xmlns:a14="http://schemas.microsoft.com/office/drawing/2010/main" val="0"/>
              </a:ext>
            </a:extLst>
          </a:blip>
          <a:srcRect/>
          <a:stretch/>
        </p:blipFill>
        <p:spPr bwMode="auto">
          <a:xfrm>
            <a:off x="4377690" y="854814"/>
            <a:ext cx="4766310" cy="3581400"/>
          </a:xfrm>
          <a:prstGeom prst="rect">
            <a:avLst/>
          </a:prstGeom>
          <a:ln>
            <a:noFill/>
          </a:ln>
          <a:extLst>
            <a:ext uri="{53640926-AAD7-44D8-BBD7-CCE9431645EC}">
              <a14:shadowObscured xmlns:a14="http://schemas.microsoft.com/office/drawing/2010/main"/>
            </a:ext>
          </a:extLst>
        </p:spPr>
      </p:pic>
      <p:cxnSp>
        <p:nvCxnSpPr>
          <p:cNvPr id="5" name="Straight Connector 4"/>
          <p:cNvCxnSpPr/>
          <p:nvPr/>
        </p:nvCxnSpPr>
        <p:spPr>
          <a:xfrm>
            <a:off x="7545887" y="3933056"/>
            <a:ext cx="0" cy="72007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75856" y="854814"/>
            <a:ext cx="28083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84168" y="854814"/>
            <a:ext cx="0" cy="19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139952" y="1772816"/>
            <a:ext cx="936104" cy="32403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139952" y="2096852"/>
            <a:ext cx="936104" cy="828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380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rol\Pictures\foto_amp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097" y="3789040"/>
            <a:ext cx="4243561" cy="2859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91820" y="5877357"/>
            <a:ext cx="1279517" cy="369332"/>
          </a:xfrm>
          <a:prstGeom prst="rect">
            <a:avLst/>
          </a:prstGeom>
          <a:noFill/>
        </p:spPr>
        <p:txBody>
          <a:bodyPr wrap="none" rtlCol="0">
            <a:spAutoFit/>
          </a:bodyPr>
          <a:lstStyle/>
          <a:p>
            <a:r>
              <a:rPr lang="en-US" dirty="0" smtClean="0"/>
              <a:t>18x18mm   </a:t>
            </a:r>
            <a:endParaRPr lang="ru-RU" dirty="0"/>
          </a:p>
        </p:txBody>
      </p:sp>
      <p:pic>
        <p:nvPicPr>
          <p:cNvPr id="3" name="Picture 2" descr="C:\Users\strol\Pictures\startd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61655"/>
            <a:ext cx="3212221" cy="39187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TimeD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7549" y="352846"/>
            <a:ext cx="5363073"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65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490066"/>
          </a:xfrm>
        </p:spPr>
        <p:txBody>
          <a:bodyPr>
            <a:normAutofit fontScale="90000"/>
          </a:bodyPr>
          <a:lstStyle/>
          <a:p>
            <a:pPr algn="ctr"/>
            <a:r>
              <a:rPr lang="en-US" sz="2800" b="1" i="1" dirty="0" smtClean="0">
                <a:latin typeface="Times New Roman" panose="02020603050405020304" pitchFamily="18" charset="0"/>
                <a:cs typeface="Times New Roman" panose="02020603050405020304" pitchFamily="18" charset="0"/>
              </a:rPr>
              <a:t>SWITCH CAPACITY  ARRAY </a:t>
            </a:r>
            <a:r>
              <a:rPr lang="ru-RU" sz="2800" b="1" i="1" dirty="0" smtClean="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DT</a:t>
            </a:r>
            <a:r>
              <a:rPr lang="ru-RU" sz="2800" b="1" i="1" dirty="0" smtClean="0">
                <a:latin typeface="Times New Roman" panose="02020603050405020304" pitchFamily="18" charset="0"/>
                <a:cs typeface="Times New Roman" panose="02020603050405020304" pitchFamily="18" charset="0"/>
              </a:rPr>
              <a:t>5742</a:t>
            </a:r>
            <a:r>
              <a:rPr lang="en-US" sz="2800" b="1" i="1" dirty="0" smtClean="0">
                <a:latin typeface="Times New Roman" panose="02020603050405020304" pitchFamily="18" charset="0"/>
                <a:cs typeface="Times New Roman" panose="02020603050405020304" pitchFamily="18" charset="0"/>
              </a:rPr>
              <a:t>,  V1742</a:t>
            </a:r>
            <a:endParaRPr lang="ru-RU" sz="2800" b="1" i="1" dirty="0">
              <a:latin typeface="Times New Roman" panose="02020603050405020304" pitchFamily="18" charset="0"/>
              <a:cs typeface="Times New Roman" panose="02020603050405020304" pitchFamily="18" charset="0"/>
            </a:endParaRPr>
          </a:p>
        </p:txBody>
      </p:sp>
      <p:pic>
        <p:nvPicPr>
          <p:cNvPr id="4" name="Объект 3"/>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675824" y="4221088"/>
            <a:ext cx="4184208" cy="1368152"/>
          </a:xfrm>
          <a:prstGeom prst="rect">
            <a:avLst/>
          </a:prstGeom>
          <a:noFill/>
          <a:ln>
            <a:noFill/>
          </a:ln>
        </p:spPr>
      </p:pic>
      <p:sp>
        <p:nvSpPr>
          <p:cNvPr id="6" name="Прямоугольник 5"/>
          <p:cNvSpPr/>
          <p:nvPr/>
        </p:nvSpPr>
        <p:spPr>
          <a:xfrm>
            <a:off x="907502" y="3782679"/>
            <a:ext cx="941283" cy="369332"/>
          </a:xfrm>
          <a:prstGeom prst="rect">
            <a:avLst/>
          </a:prstGeom>
        </p:spPr>
        <p:txBody>
          <a:bodyPr wrap="none">
            <a:spAutoFit/>
          </a:bodyPr>
          <a:lstStyle/>
          <a:p>
            <a:r>
              <a:rPr lang="en-US" i="1" dirty="0" smtClean="0">
                <a:latin typeface="Times New Roman" panose="02020603050405020304" pitchFamily="18" charset="0"/>
                <a:cs typeface="Times New Roman" panose="02020603050405020304" pitchFamily="18" charset="0"/>
              </a:rPr>
              <a:t>DT</a:t>
            </a:r>
            <a:r>
              <a:rPr lang="ru-RU" i="1" dirty="0">
                <a:latin typeface="Times New Roman" panose="02020603050405020304" pitchFamily="18" charset="0"/>
                <a:cs typeface="Times New Roman" panose="02020603050405020304" pitchFamily="18" charset="0"/>
              </a:rPr>
              <a:t>5742</a:t>
            </a:r>
            <a:endParaRPr lang="ru-RU" dirty="0">
              <a:latin typeface="Times New Roman" panose="02020603050405020304" pitchFamily="18" charset="0"/>
              <a:cs typeface="Times New Roman" panose="02020603050405020304" pitchFamily="18" charset="0"/>
            </a:endParaRPr>
          </a:p>
        </p:txBody>
      </p:sp>
      <p:pic>
        <p:nvPicPr>
          <p:cNvPr id="1026" name="Picture 2" descr="https://www.caen.it/wp-content/uploads/2017/10/1452_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6076" y="1305764"/>
            <a:ext cx="1600299" cy="4991189"/>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5217768" y="5824196"/>
            <a:ext cx="845103" cy="369332"/>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a:t>
            </a:r>
            <a:r>
              <a:rPr lang="en-US" i="1" dirty="0" smtClean="0">
                <a:latin typeface="Times New Roman" panose="02020603050405020304" pitchFamily="18" charset="0"/>
                <a:cs typeface="Times New Roman" panose="02020603050405020304" pitchFamily="18" charset="0"/>
              </a:rPr>
              <a:t>17</a:t>
            </a:r>
            <a:r>
              <a:rPr lang="ru-RU" i="1" dirty="0" smtClean="0">
                <a:latin typeface="Times New Roman" panose="02020603050405020304" pitchFamily="18" charset="0"/>
                <a:cs typeface="Times New Roman" panose="02020603050405020304" pitchFamily="18" charset="0"/>
              </a:rPr>
              <a:t>42</a:t>
            </a:r>
            <a:endParaRPr lang="ru-RU" dirty="0">
              <a:latin typeface="Times New Roman" panose="02020603050405020304" pitchFamily="18" charset="0"/>
              <a:cs typeface="Times New Roman" panose="02020603050405020304" pitchFamily="18" charset="0"/>
            </a:endParaRPr>
          </a:p>
        </p:txBody>
      </p:sp>
      <p:sp>
        <p:nvSpPr>
          <p:cNvPr id="8" name="Text Box 72"/>
          <p:cNvSpPr txBox="1">
            <a:spLocks noChangeArrowheads="1"/>
          </p:cNvSpPr>
          <p:nvPr/>
        </p:nvSpPr>
        <p:spPr bwMode="auto">
          <a:xfrm>
            <a:off x="2733869" y="2062063"/>
            <a:ext cx="674687" cy="339725"/>
          </a:xfrm>
          <a:prstGeom prst="rect">
            <a:avLst/>
          </a:prstGeom>
          <a:solidFill>
            <a:srgbClr val="FFCC00"/>
          </a:solidFill>
          <a:ln w="3175">
            <a:solidFill>
              <a:schemeClr val="tx1"/>
            </a:solidFill>
            <a:miter lim="800000"/>
            <a:headEnd/>
            <a:tailEnd/>
          </a:ln>
          <a:effectLst>
            <a:outerShdw dist="107763" dir="2700000" algn="ctr" rotWithShape="0">
              <a:schemeClr val="bg2">
                <a:alpha val="50000"/>
              </a:schemeClr>
            </a:outerShdw>
          </a:effectLst>
        </p:spPr>
        <p:txBody>
          <a:bodyPr wrap="none">
            <a:spAutoFit/>
          </a:bodyPr>
          <a:lstStyle/>
          <a:p>
            <a:r>
              <a:rPr lang="en-US" altLang="ru-RU" sz="1600" b="0"/>
              <a:t>DRS4</a:t>
            </a:r>
          </a:p>
        </p:txBody>
      </p:sp>
      <p:sp>
        <p:nvSpPr>
          <p:cNvPr id="9" name="Rectangle 73"/>
          <p:cNvSpPr>
            <a:spLocks noChangeArrowheads="1"/>
          </p:cNvSpPr>
          <p:nvPr/>
        </p:nvSpPr>
        <p:spPr bwMode="auto">
          <a:xfrm>
            <a:off x="1294006" y="2349401"/>
            <a:ext cx="1368425" cy="503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400" b="0" dirty="0"/>
              <a:t>PLL-regulated</a:t>
            </a:r>
          </a:p>
          <a:p>
            <a:pPr algn="ctr"/>
            <a:r>
              <a:rPr lang="en-US" altLang="ru-RU" sz="1400" b="0" dirty="0"/>
              <a:t>Sampling Speed</a:t>
            </a:r>
          </a:p>
        </p:txBody>
      </p:sp>
      <p:sp>
        <p:nvSpPr>
          <p:cNvPr id="11" name="Line 84"/>
          <p:cNvSpPr>
            <a:spLocks noChangeShapeType="1"/>
          </p:cNvSpPr>
          <p:nvPr/>
        </p:nvSpPr>
        <p:spPr bwMode="auto">
          <a:xfrm>
            <a:off x="781244" y="2197001"/>
            <a:ext cx="3143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 name="Line 85"/>
          <p:cNvSpPr>
            <a:spLocks noChangeShapeType="1"/>
          </p:cNvSpPr>
          <p:nvPr/>
        </p:nvSpPr>
        <p:spPr bwMode="auto">
          <a:xfrm>
            <a:off x="781244" y="2249388"/>
            <a:ext cx="3143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 name="Line 86"/>
          <p:cNvSpPr>
            <a:spLocks noChangeShapeType="1"/>
          </p:cNvSpPr>
          <p:nvPr/>
        </p:nvSpPr>
        <p:spPr bwMode="auto">
          <a:xfrm>
            <a:off x="938406" y="2249388"/>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 name="Line 87"/>
          <p:cNvSpPr>
            <a:spLocks noChangeShapeType="1"/>
          </p:cNvSpPr>
          <p:nvPr/>
        </p:nvSpPr>
        <p:spPr bwMode="auto">
          <a:xfrm>
            <a:off x="833631" y="2511326"/>
            <a:ext cx="20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 name="Line 88"/>
          <p:cNvSpPr>
            <a:spLocks noChangeShapeType="1"/>
          </p:cNvSpPr>
          <p:nvPr/>
        </p:nvSpPr>
        <p:spPr bwMode="auto">
          <a:xfrm flipH="1" flipV="1">
            <a:off x="936819" y="1630263"/>
            <a:ext cx="1587"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89"/>
          <p:cNvSpPr>
            <a:spLocks noChangeShapeType="1"/>
          </p:cNvSpPr>
          <p:nvPr/>
        </p:nvSpPr>
        <p:spPr bwMode="auto">
          <a:xfrm flipV="1">
            <a:off x="936819" y="1628676"/>
            <a:ext cx="657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90"/>
          <p:cNvSpPr>
            <a:spLocks noChangeShapeType="1"/>
          </p:cNvSpPr>
          <p:nvPr/>
        </p:nvSpPr>
        <p:spPr bwMode="auto">
          <a:xfrm flipV="1">
            <a:off x="2370331" y="1615976"/>
            <a:ext cx="417513" cy="17621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91"/>
          <p:cNvSpPr>
            <a:spLocks noChangeShapeType="1"/>
          </p:cNvSpPr>
          <p:nvPr/>
        </p:nvSpPr>
        <p:spPr bwMode="auto">
          <a:xfrm>
            <a:off x="2840231" y="1773138"/>
            <a:ext cx="48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Oval 92"/>
          <p:cNvSpPr>
            <a:spLocks noChangeArrowheads="1"/>
          </p:cNvSpPr>
          <p:nvPr/>
        </p:nvSpPr>
        <p:spPr bwMode="auto">
          <a:xfrm>
            <a:off x="3249806" y="1720751"/>
            <a:ext cx="104775" cy="1063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 name="Oval 93"/>
          <p:cNvSpPr>
            <a:spLocks noChangeArrowheads="1"/>
          </p:cNvSpPr>
          <p:nvPr/>
        </p:nvSpPr>
        <p:spPr bwMode="auto">
          <a:xfrm>
            <a:off x="2787844" y="1720751"/>
            <a:ext cx="111125" cy="111125"/>
          </a:xfrm>
          <a:prstGeom prst="ellipse">
            <a:avLst/>
          </a:prstGeom>
          <a:solidFill>
            <a:schemeClr val="bg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 name="Freeform 94"/>
          <p:cNvSpPr>
            <a:spLocks/>
          </p:cNvSpPr>
          <p:nvPr/>
        </p:nvSpPr>
        <p:spPr bwMode="auto">
          <a:xfrm>
            <a:off x="1535306" y="1412776"/>
            <a:ext cx="520700" cy="733425"/>
          </a:xfrm>
          <a:custGeom>
            <a:avLst/>
            <a:gdLst>
              <a:gd name="T0" fmla="*/ 0 w 453"/>
              <a:gd name="T1" fmla="*/ 0 h 635"/>
              <a:gd name="T2" fmla="*/ 453 w 453"/>
              <a:gd name="T3" fmla="*/ 317 h 635"/>
              <a:gd name="T4" fmla="*/ 0 w 453"/>
              <a:gd name="T5" fmla="*/ 635 h 635"/>
              <a:gd name="T6" fmla="*/ 0 w 453"/>
              <a:gd name="T7" fmla="*/ 0 h 635"/>
            </a:gdLst>
            <a:ahLst/>
            <a:cxnLst>
              <a:cxn ang="0">
                <a:pos x="T0" y="T1"/>
              </a:cxn>
              <a:cxn ang="0">
                <a:pos x="T2" y="T3"/>
              </a:cxn>
              <a:cxn ang="0">
                <a:pos x="T4" y="T5"/>
              </a:cxn>
              <a:cxn ang="0">
                <a:pos x="T6" y="T7"/>
              </a:cxn>
            </a:cxnLst>
            <a:rect l="0" t="0" r="r" b="b"/>
            <a:pathLst>
              <a:path w="453" h="635">
                <a:moveTo>
                  <a:pt x="0" y="0"/>
                </a:moveTo>
                <a:lnTo>
                  <a:pt x="453" y="317"/>
                </a:lnTo>
                <a:lnTo>
                  <a:pt x="0" y="635"/>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Line 95"/>
          <p:cNvSpPr>
            <a:spLocks noChangeShapeType="1"/>
          </p:cNvSpPr>
          <p:nvPr/>
        </p:nvSpPr>
        <p:spPr bwMode="auto">
          <a:xfrm>
            <a:off x="1586106" y="1622326"/>
            <a:ext cx="104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 name="Line 96"/>
          <p:cNvSpPr>
            <a:spLocks noChangeShapeType="1"/>
          </p:cNvSpPr>
          <p:nvPr/>
        </p:nvSpPr>
        <p:spPr bwMode="auto">
          <a:xfrm>
            <a:off x="1640081" y="1569938"/>
            <a:ext cx="0" cy="104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 name="Line 97"/>
          <p:cNvSpPr>
            <a:spLocks noChangeShapeType="1"/>
          </p:cNvSpPr>
          <p:nvPr/>
        </p:nvSpPr>
        <p:spPr bwMode="auto">
          <a:xfrm>
            <a:off x="1586106" y="1936651"/>
            <a:ext cx="104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98"/>
          <p:cNvSpPr>
            <a:spLocks noChangeShapeType="1"/>
          </p:cNvSpPr>
          <p:nvPr/>
        </p:nvSpPr>
        <p:spPr bwMode="auto">
          <a:xfrm>
            <a:off x="2056006" y="1779488"/>
            <a:ext cx="31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Oval 99"/>
          <p:cNvSpPr>
            <a:spLocks noChangeArrowheads="1"/>
          </p:cNvSpPr>
          <p:nvPr/>
        </p:nvSpPr>
        <p:spPr bwMode="auto">
          <a:xfrm>
            <a:off x="2317944" y="1720751"/>
            <a:ext cx="111125" cy="111125"/>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 name="Freeform 100"/>
          <p:cNvSpPr>
            <a:spLocks/>
          </p:cNvSpPr>
          <p:nvPr/>
        </p:nvSpPr>
        <p:spPr bwMode="auto">
          <a:xfrm>
            <a:off x="1378144" y="1779488"/>
            <a:ext cx="782637" cy="523875"/>
          </a:xfrm>
          <a:custGeom>
            <a:avLst/>
            <a:gdLst>
              <a:gd name="T0" fmla="*/ 680 w 680"/>
              <a:gd name="T1" fmla="*/ 0 h 454"/>
              <a:gd name="T2" fmla="*/ 680 w 680"/>
              <a:gd name="T3" fmla="*/ 454 h 454"/>
              <a:gd name="T4" fmla="*/ 0 w 680"/>
              <a:gd name="T5" fmla="*/ 454 h 454"/>
              <a:gd name="T6" fmla="*/ 0 w 680"/>
              <a:gd name="T7" fmla="*/ 136 h 454"/>
              <a:gd name="T8" fmla="*/ 136 w 680"/>
              <a:gd name="T9" fmla="*/ 136 h 454"/>
            </a:gdLst>
            <a:ahLst/>
            <a:cxnLst>
              <a:cxn ang="0">
                <a:pos x="T0" y="T1"/>
              </a:cxn>
              <a:cxn ang="0">
                <a:pos x="T2" y="T3"/>
              </a:cxn>
              <a:cxn ang="0">
                <a:pos x="T4" y="T5"/>
              </a:cxn>
              <a:cxn ang="0">
                <a:pos x="T6" y="T7"/>
              </a:cxn>
              <a:cxn ang="0">
                <a:pos x="T8" y="T9"/>
              </a:cxn>
            </a:cxnLst>
            <a:rect l="0" t="0" r="r" b="b"/>
            <a:pathLst>
              <a:path w="680" h="454">
                <a:moveTo>
                  <a:pt x="680" y="0"/>
                </a:moveTo>
                <a:lnTo>
                  <a:pt x="680" y="454"/>
                </a:lnTo>
                <a:lnTo>
                  <a:pt x="0" y="454"/>
                </a:lnTo>
                <a:lnTo>
                  <a:pt x="0" y="136"/>
                </a:lnTo>
                <a:lnTo>
                  <a:pt x="136" y="1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 name="Oval 102"/>
          <p:cNvSpPr>
            <a:spLocks noChangeArrowheads="1"/>
          </p:cNvSpPr>
          <p:nvPr/>
        </p:nvSpPr>
        <p:spPr bwMode="auto">
          <a:xfrm>
            <a:off x="2132206" y="1750913"/>
            <a:ext cx="53975" cy="523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9" name="Picture 1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6490" y="2303363"/>
            <a:ext cx="104298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Line 135"/>
          <p:cNvSpPr>
            <a:spLocks noChangeShapeType="1"/>
          </p:cNvSpPr>
          <p:nvPr/>
        </p:nvSpPr>
        <p:spPr bwMode="auto">
          <a:xfrm>
            <a:off x="573281" y="223192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 name="Line 136"/>
          <p:cNvSpPr>
            <a:spLocks noChangeShapeType="1"/>
          </p:cNvSpPr>
          <p:nvPr/>
        </p:nvSpPr>
        <p:spPr bwMode="auto">
          <a:xfrm>
            <a:off x="444694" y="2476400"/>
            <a:ext cx="20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 name="Line 137"/>
          <p:cNvSpPr>
            <a:spLocks noChangeShapeType="1"/>
          </p:cNvSpPr>
          <p:nvPr/>
        </p:nvSpPr>
        <p:spPr bwMode="auto">
          <a:xfrm>
            <a:off x="573281" y="162867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 name="Line 138"/>
          <p:cNvSpPr>
            <a:spLocks noChangeShapeType="1"/>
          </p:cNvSpPr>
          <p:nvPr/>
        </p:nvSpPr>
        <p:spPr bwMode="auto">
          <a:xfrm flipH="1" flipV="1">
            <a:off x="573281" y="1628676"/>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 name="Oval 134"/>
          <p:cNvSpPr>
            <a:spLocks noChangeArrowheads="1"/>
          </p:cNvSpPr>
          <p:nvPr/>
        </p:nvSpPr>
        <p:spPr bwMode="auto">
          <a:xfrm>
            <a:off x="517719" y="2127151"/>
            <a:ext cx="111125" cy="111125"/>
          </a:xfrm>
          <a:prstGeom prst="ellipse">
            <a:avLst/>
          </a:prstGeom>
          <a:solidFill>
            <a:schemeClr val="bg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5" name="Line 139"/>
          <p:cNvSpPr>
            <a:spLocks noChangeShapeType="1"/>
          </p:cNvSpPr>
          <p:nvPr/>
        </p:nvSpPr>
        <p:spPr bwMode="auto">
          <a:xfrm flipH="1">
            <a:off x="451044" y="1882675"/>
            <a:ext cx="133350" cy="22066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6" name="Oval 133"/>
          <p:cNvSpPr>
            <a:spLocks noChangeArrowheads="1"/>
          </p:cNvSpPr>
          <p:nvPr/>
        </p:nvSpPr>
        <p:spPr bwMode="auto">
          <a:xfrm>
            <a:off x="517719" y="1838226"/>
            <a:ext cx="111125" cy="111125"/>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75367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281" y="6166728"/>
            <a:ext cx="5018400" cy="5616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00" y="4441427"/>
            <a:ext cx="7547040" cy="16331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040" y="326915"/>
            <a:ext cx="6945120" cy="40497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92469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6480" y="6356827"/>
            <a:ext cx="2131200" cy="362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ea typeface="Microsoft YaHei" pitchFamily="34" charset="-122"/>
              </a:defRPr>
            </a:lvl9pPr>
          </a:lstStyle>
          <a:p>
            <a:pPr eaLnBrk="1" hangingPunct="1">
              <a:lnSpc>
                <a:spcPct val="100000"/>
              </a:lnSpc>
              <a:buClrTx/>
              <a:buFontTx/>
              <a:buNone/>
            </a:pPr>
            <a:endParaRPr lang="ru-RU" altLang="ru-RU" dirty="0">
              <a:latin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225"/>
            <a:ext cx="5652120" cy="56890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descr="G:\last_save2019\archiv\NEC2015\A38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142" y="1772816"/>
            <a:ext cx="1981515"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90756" y="5661248"/>
            <a:ext cx="1003801" cy="369332"/>
          </a:xfrm>
          <a:prstGeom prst="rect">
            <a:avLst/>
          </a:prstGeom>
          <a:noFill/>
        </p:spPr>
        <p:txBody>
          <a:bodyPr wrap="none" rtlCol="0">
            <a:spAutoFit/>
          </a:bodyPr>
          <a:lstStyle/>
          <a:p>
            <a:r>
              <a:rPr lang="en-US" dirty="0" smtClean="0"/>
              <a:t>SONET-2</a:t>
            </a:r>
            <a:endParaRPr lang="ru-RU" dirty="0"/>
          </a:p>
        </p:txBody>
      </p:sp>
    </p:spTree>
    <p:extLst>
      <p:ext uri="{BB962C8B-B14F-4D97-AF65-F5344CB8AC3E}">
        <p14:creationId xmlns:p14="http://schemas.microsoft.com/office/powerpoint/2010/main" val="6530677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Диплом(магистратура)\сигналы.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60647"/>
            <a:ext cx="7704856" cy="597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528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3467</TotalTime>
  <Words>964</Words>
  <Application>Microsoft Office PowerPoint</Application>
  <PresentationFormat>Экран (4:3)</PresentationFormat>
  <Paragraphs>97</Paragraphs>
  <Slides>20</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SWITCH CAPACITY  ARRAY   DT5742,  V1742</vt:lpstr>
      <vt:lpstr>Презентация PowerPoint</vt:lpstr>
      <vt:lpstr>Презентация PowerPoint</vt:lpstr>
      <vt:lpstr>Презентация PowerPoint</vt:lpstr>
      <vt:lpstr>Презентация PowerPoint</vt:lpstr>
      <vt:lpstr>Измерения временных интервалов несколькими регистраторами</vt:lpstr>
      <vt:lpstr>Презентация PowerPoint</vt:lpstr>
      <vt:lpstr>Презентация PowerPoint</vt:lpstr>
      <vt:lpstr>Презентация PowerPoint</vt:lpstr>
      <vt:lpstr>HI mass reconstruction at different energies</vt:lpstr>
      <vt:lpstr>Презентация PowerPoint</vt:lpstr>
      <vt:lpstr>Презентация PowerPoint</vt:lpstr>
      <vt:lpstr>Установка Комета </vt:lpstr>
      <vt:lpstr>Презентация PowerPoint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stroleg2@outlook.com</dc:creator>
  <cp:lastModifiedBy>stroleg2@outlook.com</cp:lastModifiedBy>
  <cp:revision>86</cp:revision>
  <dcterms:created xsi:type="dcterms:W3CDTF">2019-04-21T06:28:00Z</dcterms:created>
  <dcterms:modified xsi:type="dcterms:W3CDTF">2019-10-19T05:54:36Z</dcterms:modified>
</cp:coreProperties>
</file>