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Cabin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abin-bold.fntdata"/><Relationship Id="rId21" Type="http://schemas.openxmlformats.org/officeDocument/2006/relationships/font" Target="fonts/Cabin-regular.fntdata"/><Relationship Id="rId24" Type="http://schemas.openxmlformats.org/officeDocument/2006/relationships/font" Target="fonts/Cabin-boldItalic.fntdata"/><Relationship Id="rId23" Type="http://schemas.openxmlformats.org/officeDocument/2006/relationships/font" Target="fonts/Cabin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3f23ec5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603f23ec5e_0_2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03f23ec5e_0_3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603f23ec5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03f23ec5e_0_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03f23ec5e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3f23ec5e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603f23ec5e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03f23ec5e_0_3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603f23ec5e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03f23ec5e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g603f23ec5e_0_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03f23ec5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603f23ec5e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03f23ec5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603f23ec5e_0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3f23ec5e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603f23ec5e_0_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16cd354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616cd3540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3f23ec5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03f23ec5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03f23ec5e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603f23ec5e_0_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16cd3540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616cd3540c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03f23ec5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g603f23ec5e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mi.in2p3.fr" TargetMode="External"/><Relationship Id="rId4" Type="http://schemas.openxmlformats.org/officeDocument/2006/relationships/hyperlink" Target="https://rucio.cern.ch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ru" sz="4100"/>
              <a:t>Data streams processing</a:t>
            </a:r>
            <a:endParaRPr sz="4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ru" sz="4100"/>
              <a:t>in</a:t>
            </a:r>
            <a:r>
              <a:rPr lang="ru" sz="4100"/>
              <a:t> metadata integration system for HENP experiments</a:t>
            </a:r>
            <a:endParaRPr sz="4100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43000" y="2926245"/>
            <a:ext cx="68580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500" u="sng"/>
              <a:t>Anastasiia Kaida</a:t>
            </a:r>
            <a:r>
              <a:rPr baseline="30000" lang="ru" sz="1500"/>
              <a:t>1</a:t>
            </a:r>
            <a:r>
              <a:rPr lang="ru" sz="1500"/>
              <a:t>, Marina Golosova</a:t>
            </a:r>
            <a:r>
              <a:rPr baseline="30000" lang="ru" sz="1500"/>
              <a:t>2</a:t>
            </a:r>
            <a:r>
              <a:rPr lang="ru" sz="1500"/>
              <a:t>, Maria Grigorieva</a:t>
            </a:r>
            <a:r>
              <a:rPr baseline="30000" lang="ru" sz="1500"/>
              <a:t>3</a:t>
            </a:r>
            <a:r>
              <a:rPr lang="ru" sz="1500"/>
              <a:t>, Vasilii Aulov</a:t>
            </a:r>
            <a:r>
              <a:rPr baseline="30000" lang="ru" sz="1500"/>
              <a:t>2</a:t>
            </a:r>
            <a:endParaRPr baseline="30000" sz="1500"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ru" sz="1200">
                <a:solidFill>
                  <a:srgbClr val="666666"/>
                </a:solidFill>
              </a:rPr>
              <a:t>on behalf of ATLAS Collaboration</a:t>
            </a:r>
            <a:endParaRPr i="1" sz="12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5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aseline="30000" lang="ru" sz="1200">
                <a:solidFill>
                  <a:srgbClr val="000000"/>
                </a:solidFill>
              </a:rPr>
              <a:t>1 </a:t>
            </a:r>
            <a:r>
              <a:rPr lang="ru" sz="1200">
                <a:solidFill>
                  <a:srgbClr val="000000"/>
                </a:solidFill>
              </a:rPr>
              <a:t>National Research Tomsk Polytechnic University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aseline="30000" lang="ru" sz="1200">
                <a:solidFill>
                  <a:srgbClr val="000000"/>
                </a:solidFill>
              </a:rPr>
              <a:t>2</a:t>
            </a:r>
            <a:r>
              <a:rPr lang="ru" sz="1200">
                <a:solidFill>
                  <a:srgbClr val="000000"/>
                </a:solidFill>
              </a:rPr>
              <a:t>National Research Center “Kurchatov Institute”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aseline="30000" lang="ru" sz="1200">
                <a:solidFill>
                  <a:srgbClr val="000000"/>
                </a:solidFill>
              </a:rPr>
              <a:t>3 </a:t>
            </a:r>
            <a:r>
              <a:rPr lang="ru" sz="1200">
                <a:solidFill>
                  <a:srgbClr val="000000"/>
                </a:solidFill>
              </a:rPr>
              <a:t>Lomonosov Moscow State University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2308162" y="4486302"/>
            <a:ext cx="49740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Symposium on Nuclear Electronics and Computing - NEC'2019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3113882" y="4772169"/>
            <a:ext cx="291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30.09.2019 – 04.09.2019 Budva, Montenegro</a:t>
            </a:r>
            <a:endParaRPr i="0" sz="11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Acknowledgements</a:t>
            </a:r>
            <a:endParaRPr/>
          </a:p>
        </p:txBody>
      </p:sp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This work is supported by Russian Foundation for Basic Research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№18-37-20003.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Special thanks to: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Alexei Klimentov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500">
                <a:solidFill>
                  <a:srgbClr val="7F7F7F"/>
                </a:solidFill>
              </a:rPr>
              <a:t>Brookhaven National Laboratory</a:t>
            </a:r>
            <a:endParaRPr sz="1500"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Alexei Saveliev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500">
                <a:solidFill>
                  <a:srgbClr val="7F7F7F"/>
                </a:solidFill>
              </a:rPr>
              <a:t>National Research Tomsk Polytechnic University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Dmitry Golubkov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500">
                <a:solidFill>
                  <a:srgbClr val="7F7F7F"/>
                </a:solidFill>
              </a:rPr>
              <a:t>National Research Center “Kurchatov Institute”</a:t>
            </a:r>
            <a:endParaRPr sz="1500">
              <a:solidFill>
                <a:srgbClr val="7F7F7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34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Backups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Glossary</a:t>
            </a:r>
            <a:endParaRPr/>
          </a:p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/>
              <a:t>AMI – ATLAS Metadata Interface (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https://ami.in2p3.fr</a:t>
            </a:r>
            <a:r>
              <a:rPr lang="ru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/>
              <a:t>ProdSys2 (ATLAS Production System 2) – top level workflow management system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/>
              <a:t>Rucio – Distributed Data Management system (</a:t>
            </a:r>
            <a:r>
              <a:rPr lang="ru" u="sng">
                <a:solidFill>
                  <a:schemeClr val="hlink"/>
                </a:solidFill>
                <a:hlinkClick r:id="rId4"/>
              </a:rPr>
              <a:t>https://rucio.cern.ch</a:t>
            </a:r>
            <a:r>
              <a:rPr lang="ru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9636" y="52456"/>
            <a:ext cx="6106500" cy="50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ctrTitle"/>
          </p:nvPr>
        </p:nvSpPr>
        <p:spPr>
          <a:xfrm>
            <a:off x="1143000" y="841772"/>
            <a:ext cx="68580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ru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Outline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"/>
              <a:t>Data Knowledge Base (DKB</a:t>
            </a:r>
            <a:r>
              <a:rPr lang="ru"/>
              <a:t>) metadata integration</a:t>
            </a:r>
            <a:endParaRPr/>
          </a:p>
          <a:p>
            <a:pPr indent="-171450" lvl="0" marL="177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ru"/>
              <a:t>Architecture of metadata integration system</a:t>
            </a:r>
            <a:endParaRPr/>
          </a:p>
          <a:p>
            <a:pPr indent="-171450" lvl="0" marL="1778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2100"/>
              <a:buChar char="•"/>
            </a:pPr>
            <a:r>
              <a:rPr lang="ru"/>
              <a:t>PoC: usage in DKB prototype</a:t>
            </a:r>
            <a:endParaRPr/>
          </a:p>
        </p:txBody>
      </p:sp>
      <p:sp>
        <p:nvSpPr>
          <p:cNvPr id="139" name="Google Shape;139;p26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Data Knowledge Base</a:t>
            </a:r>
            <a:endParaRPr i="1"/>
          </a:p>
        </p:txBody>
      </p:sp>
      <p:sp>
        <p:nvSpPr>
          <p:cNvPr id="145" name="Google Shape;145;p27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27"/>
          <p:cNvGrpSpPr/>
          <p:nvPr/>
        </p:nvGrpSpPr>
        <p:grpSpPr>
          <a:xfrm>
            <a:off x="367962" y="3365472"/>
            <a:ext cx="579486" cy="314688"/>
            <a:chOff x="4024217" y="2173062"/>
            <a:chExt cx="2795400" cy="1197900"/>
          </a:xfrm>
        </p:grpSpPr>
        <p:sp>
          <p:nvSpPr>
            <p:cNvPr id="147" name="Google Shape;147;p27"/>
            <p:cNvSpPr/>
            <p:nvPr/>
          </p:nvSpPr>
          <p:spPr>
            <a:xfrm>
              <a:off x="4024217" y="2173062"/>
              <a:ext cx="2795400" cy="1197900"/>
            </a:xfrm>
            <a:prstGeom prst="roundRect">
              <a:avLst>
                <a:gd fmla="val 16667" name="adj"/>
              </a:avLst>
            </a:prstGeom>
            <a:solidFill>
              <a:srgbClr val="999999"/>
            </a:solidFill>
            <a:ln cap="flat" cmpd="sng" w="19050">
              <a:solidFill>
                <a:srgbClr val="535A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48" name="Google Shape;148;p27"/>
            <p:cNvSpPr txBox="1"/>
            <p:nvPr/>
          </p:nvSpPr>
          <p:spPr>
            <a:xfrm>
              <a:off x="4082698" y="2529136"/>
              <a:ext cx="2678400" cy="486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rPr b="1" lang="ru" sz="900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S3</a:t>
              </a:r>
              <a:endParaRPr b="1" sz="900"/>
            </a:p>
          </p:txBody>
        </p:sp>
      </p:grpSp>
      <p:grpSp>
        <p:nvGrpSpPr>
          <p:cNvPr id="149" name="Google Shape;149;p27"/>
          <p:cNvGrpSpPr/>
          <p:nvPr/>
        </p:nvGrpSpPr>
        <p:grpSpPr>
          <a:xfrm>
            <a:off x="374398" y="2779723"/>
            <a:ext cx="566610" cy="312568"/>
            <a:chOff x="0" y="0"/>
            <a:chExt cx="2036700" cy="1032600"/>
          </a:xfrm>
        </p:grpSpPr>
        <p:sp>
          <p:nvSpPr>
            <p:cNvPr id="150" name="Google Shape;150;p27"/>
            <p:cNvSpPr/>
            <p:nvPr/>
          </p:nvSpPr>
          <p:spPr>
            <a:xfrm>
              <a:off x="0" y="0"/>
              <a:ext cx="2036700" cy="1032600"/>
            </a:xfrm>
            <a:prstGeom prst="roundRect">
              <a:avLst>
                <a:gd fmla="val 16667" name="adj"/>
              </a:avLst>
            </a:prstGeom>
            <a:solidFill>
              <a:srgbClr val="999999"/>
            </a:solidFill>
            <a:ln cap="flat" cmpd="sng" w="19050">
              <a:solidFill>
                <a:srgbClr val="535A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51" name="Google Shape;151;p27"/>
            <p:cNvSpPr txBox="1"/>
            <p:nvPr/>
          </p:nvSpPr>
          <p:spPr>
            <a:xfrm>
              <a:off x="50409" y="273388"/>
              <a:ext cx="1935900" cy="486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rPr b="1" lang="ru" sz="900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S2</a:t>
              </a:r>
              <a:endParaRPr b="1" sz="900"/>
            </a:p>
          </p:txBody>
        </p:sp>
      </p:grpSp>
      <p:grpSp>
        <p:nvGrpSpPr>
          <p:cNvPr id="152" name="Google Shape;152;p27"/>
          <p:cNvGrpSpPr/>
          <p:nvPr/>
        </p:nvGrpSpPr>
        <p:grpSpPr>
          <a:xfrm>
            <a:off x="374400" y="2193977"/>
            <a:ext cx="566610" cy="312568"/>
            <a:chOff x="0" y="0"/>
            <a:chExt cx="2036700" cy="1032600"/>
          </a:xfrm>
        </p:grpSpPr>
        <p:sp>
          <p:nvSpPr>
            <p:cNvPr id="153" name="Google Shape;153;p27"/>
            <p:cNvSpPr/>
            <p:nvPr/>
          </p:nvSpPr>
          <p:spPr>
            <a:xfrm>
              <a:off x="0" y="0"/>
              <a:ext cx="2036700" cy="1032600"/>
            </a:xfrm>
            <a:prstGeom prst="roundRect">
              <a:avLst>
                <a:gd fmla="val 16667" name="adj"/>
              </a:avLst>
            </a:prstGeom>
            <a:solidFill>
              <a:srgbClr val="999999"/>
            </a:solidFill>
            <a:ln cap="flat" cmpd="sng" w="19050">
              <a:solidFill>
                <a:srgbClr val="535A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54" name="Google Shape;154;p27"/>
            <p:cNvSpPr txBox="1"/>
            <p:nvPr/>
          </p:nvSpPr>
          <p:spPr>
            <a:xfrm>
              <a:off x="50409" y="273388"/>
              <a:ext cx="1935900" cy="486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rPr b="1" lang="ru" sz="900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S1</a:t>
              </a:r>
              <a:endParaRPr b="1" sz="900"/>
            </a:p>
          </p:txBody>
        </p:sp>
      </p:grpSp>
      <p:grpSp>
        <p:nvGrpSpPr>
          <p:cNvPr id="155" name="Google Shape;155;p27"/>
          <p:cNvGrpSpPr/>
          <p:nvPr/>
        </p:nvGrpSpPr>
        <p:grpSpPr>
          <a:xfrm>
            <a:off x="374390" y="3945975"/>
            <a:ext cx="566610" cy="312568"/>
            <a:chOff x="3296031" y="0"/>
            <a:chExt cx="2036700" cy="1032600"/>
          </a:xfrm>
        </p:grpSpPr>
        <p:sp>
          <p:nvSpPr>
            <p:cNvPr id="156" name="Google Shape;156;p27"/>
            <p:cNvSpPr/>
            <p:nvPr/>
          </p:nvSpPr>
          <p:spPr>
            <a:xfrm>
              <a:off x="3296031" y="0"/>
              <a:ext cx="2036700" cy="1032600"/>
            </a:xfrm>
            <a:prstGeom prst="roundRect">
              <a:avLst>
                <a:gd fmla="val 16667" name="adj"/>
              </a:avLst>
            </a:prstGeom>
            <a:solidFill>
              <a:srgbClr val="999999"/>
            </a:solidFill>
            <a:ln cap="flat" cmpd="sng" w="19050">
              <a:solidFill>
                <a:srgbClr val="535A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57" name="Google Shape;157;p27"/>
            <p:cNvSpPr txBox="1"/>
            <p:nvPr/>
          </p:nvSpPr>
          <p:spPr>
            <a:xfrm>
              <a:off x="3346440" y="273388"/>
              <a:ext cx="1935900" cy="486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bin"/>
                <a:buNone/>
              </a:pPr>
              <a:r>
                <a:rPr b="1" lang="ru" sz="900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S*</a:t>
              </a:r>
              <a:endParaRPr b="1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58" name="Google Shape;158;p27"/>
          <p:cNvSpPr/>
          <p:nvPr/>
        </p:nvSpPr>
        <p:spPr>
          <a:xfrm>
            <a:off x="1379939" y="3239294"/>
            <a:ext cx="1077600" cy="1010100"/>
          </a:xfrm>
          <a:prstGeom prst="rect">
            <a:avLst/>
          </a:prstGeom>
          <a:solidFill>
            <a:srgbClr val="FFD966"/>
          </a:solidFill>
          <a:ln cap="flat" cmpd="sng" w="38100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500" lIns="13500" spcFirstLastPara="1" rIns="13500" wrap="square" tIns="1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Metadata integration system</a:t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27"/>
          <p:cNvGrpSpPr/>
          <p:nvPr/>
        </p:nvGrpSpPr>
        <p:grpSpPr>
          <a:xfrm>
            <a:off x="5876763" y="3285783"/>
            <a:ext cx="373093" cy="482985"/>
            <a:chOff x="4294200" y="4011600"/>
            <a:chExt cx="444000" cy="470700"/>
          </a:xfrm>
        </p:grpSpPr>
        <p:sp>
          <p:nvSpPr>
            <p:cNvPr id="160" name="Google Shape;160;p27"/>
            <p:cNvSpPr/>
            <p:nvPr/>
          </p:nvSpPr>
          <p:spPr>
            <a:xfrm>
              <a:off x="4294200" y="4224600"/>
              <a:ext cx="444000" cy="257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4387350" y="4011600"/>
              <a:ext cx="257700" cy="257700"/>
            </a:xfrm>
            <a:prstGeom prst="ellipse">
              <a:avLst/>
            </a:prstGeom>
            <a:solidFill>
              <a:srgbClr val="666666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2" name="Google Shape;162;p27"/>
          <p:cNvCxnSpPr>
            <a:stCxn id="161" idx="2"/>
            <a:endCxn id="163" idx="3"/>
          </p:cNvCxnSpPr>
          <p:nvPr/>
        </p:nvCxnSpPr>
        <p:spPr>
          <a:xfrm rot="10800000">
            <a:off x="5459437" y="3043896"/>
            <a:ext cx="495600" cy="374100"/>
          </a:xfrm>
          <a:prstGeom prst="straightConnector1">
            <a:avLst/>
          </a:prstGeom>
          <a:noFill/>
          <a:ln cap="flat" cmpd="sng" w="28575">
            <a:solidFill>
              <a:srgbClr val="5E5E5E"/>
            </a:solidFill>
            <a:prstDash val="solid"/>
            <a:round/>
            <a:headEnd len="sm" w="sm" type="none"/>
            <a:tailEnd len="sm" w="sm" type="stealth"/>
          </a:ln>
        </p:spPr>
      </p:cxnSp>
      <p:sp>
        <p:nvSpPr>
          <p:cNvPr id="164" name="Google Shape;164;p27"/>
          <p:cNvSpPr txBox="1"/>
          <p:nvPr/>
        </p:nvSpPr>
        <p:spPr>
          <a:xfrm rot="-793174">
            <a:off x="4187232" y="3134443"/>
            <a:ext cx="234823" cy="3341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5" name="Google Shape;165;p27"/>
          <p:cNvCxnSpPr>
            <a:stCxn id="158" idx="1"/>
            <a:endCxn id="151" idx="3"/>
          </p:cNvCxnSpPr>
          <p:nvPr/>
        </p:nvCxnSpPr>
        <p:spPr>
          <a:xfrm rot="10800000">
            <a:off x="926939" y="2936144"/>
            <a:ext cx="453000" cy="8082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rgbClr val="5E5E5E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6" name="Google Shape;166;p27"/>
          <p:cNvCxnSpPr>
            <a:stCxn id="158" idx="1"/>
            <a:endCxn id="148" idx="3"/>
          </p:cNvCxnSpPr>
          <p:nvPr/>
        </p:nvCxnSpPr>
        <p:spPr>
          <a:xfrm rot="10800000">
            <a:off x="935339" y="3522944"/>
            <a:ext cx="444600" cy="221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5E5E5E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7" name="Google Shape;167;p27"/>
          <p:cNvSpPr txBox="1"/>
          <p:nvPr/>
        </p:nvSpPr>
        <p:spPr>
          <a:xfrm rot="1435558">
            <a:off x="867336" y="2723743"/>
            <a:ext cx="238931" cy="54035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 rot="1435558">
            <a:off x="953985" y="3353453"/>
            <a:ext cx="238931" cy="54035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 rot="1435558">
            <a:off x="930043" y="2121805"/>
            <a:ext cx="238931" cy="54035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4673138" y="2346919"/>
            <a:ext cx="786300" cy="13941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500" lIns="13500" spcFirstLastPara="1" rIns="13500" wrap="square" tIns="1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latin typeface="Calibri"/>
                <a:ea typeface="Calibri"/>
                <a:cs typeface="Calibri"/>
                <a:sym typeface="Calibri"/>
              </a:rPr>
              <a:t>Access point</a:t>
            </a:r>
            <a:endParaRPr sz="9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700">
                <a:latin typeface="Calibri"/>
                <a:ea typeface="Calibri"/>
                <a:cs typeface="Calibri"/>
                <a:sym typeface="Calibri"/>
              </a:rPr>
              <a:t>accepts requests in </a:t>
            </a:r>
            <a:r>
              <a:rPr i="1" lang="ru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(predefined) </a:t>
            </a:r>
            <a:r>
              <a:rPr i="1" lang="ru" sz="700">
                <a:latin typeface="Calibri"/>
                <a:ea typeface="Calibri"/>
                <a:cs typeface="Calibri"/>
                <a:sym typeface="Calibri"/>
              </a:rPr>
              <a:t>user-friendly form</a:t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2919517" y="3328050"/>
            <a:ext cx="1077600" cy="841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500" lIns="13500" spcFirstLastPara="1" rIns="13500" wrap="square" tIns="1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Integrated analytical storage</a:t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27"/>
          <p:cNvCxnSpPr>
            <a:stCxn id="158" idx="1"/>
            <a:endCxn id="156" idx="2"/>
          </p:cNvCxnSpPr>
          <p:nvPr/>
        </p:nvCxnSpPr>
        <p:spPr>
          <a:xfrm flipH="1">
            <a:off x="657839" y="3744344"/>
            <a:ext cx="722100" cy="514200"/>
          </a:xfrm>
          <a:prstGeom prst="curvedConnector4">
            <a:avLst>
              <a:gd fmla="val 30393" name="adj1"/>
              <a:gd fmla="val 146309" name="adj2"/>
            </a:avLst>
          </a:prstGeom>
          <a:noFill/>
          <a:ln cap="flat" cmpd="sng" w="9525">
            <a:solidFill>
              <a:srgbClr val="5E5E5E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2" name="Google Shape;172;p27"/>
          <p:cNvCxnSpPr>
            <a:stCxn id="158" idx="1"/>
            <a:endCxn id="154" idx="3"/>
          </p:cNvCxnSpPr>
          <p:nvPr/>
        </p:nvCxnSpPr>
        <p:spPr>
          <a:xfrm rot="10800000">
            <a:off x="926939" y="2350244"/>
            <a:ext cx="453000" cy="1394100"/>
          </a:xfrm>
          <a:prstGeom prst="curvedConnector3">
            <a:avLst>
              <a:gd fmla="val 50008" name="adj1"/>
            </a:avLst>
          </a:prstGeom>
          <a:noFill/>
          <a:ln cap="flat" cmpd="sng" w="9525">
            <a:solidFill>
              <a:srgbClr val="5E5E5E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3" name="Google Shape;173;p27"/>
          <p:cNvSpPr txBox="1"/>
          <p:nvPr/>
        </p:nvSpPr>
        <p:spPr>
          <a:xfrm rot="1435558">
            <a:off x="724829" y="4256868"/>
            <a:ext cx="238931" cy="54035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4" name="Google Shape;174;p27"/>
          <p:cNvCxnSpPr>
            <a:stCxn id="158" idx="3"/>
            <a:endCxn id="170" idx="1"/>
          </p:cNvCxnSpPr>
          <p:nvPr/>
        </p:nvCxnSpPr>
        <p:spPr>
          <a:xfrm>
            <a:off x="2457539" y="3744344"/>
            <a:ext cx="462000" cy="4200"/>
          </a:xfrm>
          <a:prstGeom prst="straightConnector1">
            <a:avLst/>
          </a:prstGeom>
          <a:noFill/>
          <a:ln cap="flat" cmpd="sng" w="38100">
            <a:solidFill>
              <a:srgbClr val="5E5E5E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175" name="Google Shape;175;p27"/>
          <p:cNvCxnSpPr>
            <a:stCxn id="163" idx="1"/>
            <a:endCxn id="170" idx="3"/>
          </p:cNvCxnSpPr>
          <p:nvPr/>
        </p:nvCxnSpPr>
        <p:spPr>
          <a:xfrm flipH="1">
            <a:off x="3997238" y="3043969"/>
            <a:ext cx="675900" cy="704700"/>
          </a:xfrm>
          <a:prstGeom prst="straightConnector1">
            <a:avLst/>
          </a:prstGeom>
          <a:noFill/>
          <a:ln cap="flat" cmpd="sng" w="9525">
            <a:solidFill>
              <a:srgbClr val="5E5E5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27"/>
          <p:cNvSpPr/>
          <p:nvPr/>
        </p:nvSpPr>
        <p:spPr>
          <a:xfrm>
            <a:off x="2919525" y="2550900"/>
            <a:ext cx="1410900" cy="614700"/>
          </a:xfrm>
          <a:prstGeom prst="wedgeRectCallout">
            <a:avLst>
              <a:gd fmla="val 1438" name="adj1"/>
              <a:gd fmla="val 73501" name="adj2"/>
            </a:avLst>
          </a:prstGeom>
          <a:solidFill>
            <a:srgbClr val="EFEFEF"/>
          </a:solidFill>
          <a:ln cap="flat" cmpd="sng" w="19050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upports a wide range of analytical requests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1181164" y="2164856"/>
            <a:ext cx="1677000" cy="994200"/>
          </a:xfrm>
          <a:prstGeom prst="wedgeRectCallout">
            <a:avLst>
              <a:gd fmla="val 6049" name="adj1"/>
              <a:gd fmla="val 59074" name="adj2"/>
            </a:avLst>
          </a:prstGeom>
          <a:solidFill>
            <a:srgbClr val="EFEFEF"/>
          </a:solidFill>
          <a:ln cap="flat" cmpd="sng" w="19050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Links reconstruction (semantic integration) and metadata preparation for further usage, according to a set of predefined rules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7"/>
          <p:cNvCxnSpPr>
            <a:stCxn id="179" idx="2"/>
            <a:endCxn id="170" idx="3"/>
          </p:cNvCxnSpPr>
          <p:nvPr/>
        </p:nvCxnSpPr>
        <p:spPr>
          <a:xfrm rot="10800000">
            <a:off x="3996986" y="3748541"/>
            <a:ext cx="1157400" cy="184200"/>
          </a:xfrm>
          <a:prstGeom prst="curvedConnector3">
            <a:avLst>
              <a:gd fmla="val 50003" name="adj1"/>
            </a:avLst>
          </a:prstGeom>
          <a:noFill/>
          <a:ln cap="flat" cmpd="sng" w="28575">
            <a:solidFill>
              <a:srgbClr val="5E5E5E"/>
            </a:solidFill>
            <a:prstDash val="dot"/>
            <a:round/>
            <a:headEnd len="sm" w="sm" type="none"/>
            <a:tailEnd len="sm" w="sm" type="stealth"/>
          </a:ln>
        </p:spPr>
      </p:cxnSp>
      <p:grpSp>
        <p:nvGrpSpPr>
          <p:cNvPr id="180" name="Google Shape;180;p27"/>
          <p:cNvGrpSpPr/>
          <p:nvPr/>
        </p:nvGrpSpPr>
        <p:grpSpPr>
          <a:xfrm>
            <a:off x="5095524" y="3834518"/>
            <a:ext cx="280564" cy="358815"/>
            <a:chOff x="4294200" y="4011600"/>
            <a:chExt cx="444000" cy="470700"/>
          </a:xfrm>
        </p:grpSpPr>
        <p:sp>
          <p:nvSpPr>
            <p:cNvPr id="181" name="Google Shape;181;p27"/>
            <p:cNvSpPr/>
            <p:nvPr/>
          </p:nvSpPr>
          <p:spPr>
            <a:xfrm>
              <a:off x="4294200" y="4224600"/>
              <a:ext cx="444000" cy="257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4387350" y="4011600"/>
              <a:ext cx="257700" cy="257700"/>
            </a:xfrm>
            <a:prstGeom prst="ellipse">
              <a:avLst/>
            </a:prstGeom>
            <a:solidFill>
              <a:srgbClr val="666666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27"/>
          <p:cNvSpPr txBox="1"/>
          <p:nvPr/>
        </p:nvSpPr>
        <p:spPr>
          <a:xfrm>
            <a:off x="3997331" y="3860125"/>
            <a:ext cx="16770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latin typeface="Helvetica Neue"/>
                <a:ea typeface="Helvetica Neue"/>
                <a:cs typeface="Helvetica Neue"/>
                <a:sym typeface="Helvetica Neue"/>
              </a:rPr>
              <a:t>Custom analytical request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 rot="296843">
            <a:off x="5719652" y="3063165"/>
            <a:ext cx="233068" cy="33538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390938" y="4719788"/>
            <a:ext cx="6173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M.Golosova, “Data Knowledge Base: metadata integration system for HENP experiments”, NEC’2019 </a:t>
            </a:r>
            <a:r>
              <a:rPr lang="ru" sz="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©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407138" y="1090425"/>
            <a:ext cx="8329800" cy="994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158750" lvl="0" marL="1778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DKB is a system aimed at knowledge acquisition and providing fast response for a variety of analytical queries in the context of complicated information infrastructure, such as </a:t>
            </a: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infrastructure of HENP experiment</a:t>
            </a: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s.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7800" rtl="0" algn="just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PoC prototype system is being developed for the ATLAS experiment at LHC.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7800" rtl="0" algn="just"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Calibri"/>
              <a:buChar char="●"/>
            </a:pP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etadata integration system is a part of DKB responsible for metadata gathering from </a:t>
            </a: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various </a:t>
            </a:r>
            <a:r>
              <a:rPr lang="ru" sz="1100">
                <a:latin typeface="Calibri"/>
                <a:ea typeface="Calibri"/>
                <a:cs typeface="Calibri"/>
                <a:sym typeface="Calibri"/>
              </a:rPr>
              <a:t>external systems.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5870081" y="2548122"/>
            <a:ext cx="642900" cy="2643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FFFF"/>
                </a:solidFill>
              </a:rPr>
              <a:t>ProdSys2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6550238" y="2568206"/>
            <a:ext cx="1304100" cy="28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7341859" y="2948527"/>
            <a:ext cx="463200" cy="2643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FFFF"/>
                </a:solidFill>
              </a:rPr>
              <a:t>Rucio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6570546" y="2948527"/>
            <a:ext cx="416100" cy="2643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FFFF"/>
                </a:solidFill>
              </a:rPr>
              <a:t>AMI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6713641" y="2200040"/>
            <a:ext cx="723300" cy="2850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</a:rPr>
              <a:t>Chicago ES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6734831" y="2680886"/>
            <a:ext cx="267600" cy="285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7439732" y="2680886"/>
            <a:ext cx="267600" cy="285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 flipH="1" rot="10800000">
            <a:off x="7057720" y="2462506"/>
            <a:ext cx="267600" cy="276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7854304" y="2193977"/>
            <a:ext cx="895800" cy="2172000"/>
          </a:xfrm>
          <a:prstGeom prst="rect">
            <a:avLst/>
          </a:prstGeom>
          <a:noFill/>
          <a:ln cap="flat" cmpd="sng" w="9525">
            <a:solidFill>
              <a:srgbClr val="5E5E5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/>
              <a:t>DKB@CERN</a:t>
            </a:r>
            <a:endParaRPr sz="800"/>
          </a:p>
        </p:txBody>
      </p:sp>
      <p:sp>
        <p:nvSpPr>
          <p:cNvPr id="195" name="Google Shape;195;p27"/>
          <p:cNvSpPr/>
          <p:nvPr/>
        </p:nvSpPr>
        <p:spPr>
          <a:xfrm>
            <a:off x="7891452" y="2421755"/>
            <a:ext cx="822600" cy="14541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</a:rPr>
              <a:t>ES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8033548" y="2744806"/>
            <a:ext cx="564000" cy="2253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task</a:t>
            </a:r>
            <a:endParaRPr sz="1100"/>
          </a:p>
        </p:txBody>
      </p:sp>
      <p:sp>
        <p:nvSpPr>
          <p:cNvPr id="197" name="Google Shape;197;p27"/>
          <p:cNvSpPr/>
          <p:nvPr/>
        </p:nvSpPr>
        <p:spPr>
          <a:xfrm>
            <a:off x="8043515" y="3159398"/>
            <a:ext cx="564000" cy="189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/>
              <a:t>output_ds</a:t>
            </a:r>
            <a:endParaRPr sz="700"/>
          </a:p>
        </p:txBody>
      </p:sp>
      <p:sp>
        <p:nvSpPr>
          <p:cNvPr id="198" name="Google Shape;198;p27"/>
          <p:cNvSpPr/>
          <p:nvPr/>
        </p:nvSpPr>
        <p:spPr>
          <a:xfrm>
            <a:off x="8043515" y="3402554"/>
            <a:ext cx="564000" cy="189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/>
              <a:t>output_ds</a:t>
            </a:r>
            <a:endParaRPr sz="700"/>
          </a:p>
        </p:txBody>
      </p:sp>
      <p:sp>
        <p:nvSpPr>
          <p:cNvPr id="199" name="Google Shape;199;p27"/>
          <p:cNvSpPr/>
          <p:nvPr/>
        </p:nvSpPr>
        <p:spPr>
          <a:xfrm>
            <a:off x="8043515" y="3645709"/>
            <a:ext cx="564000" cy="189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/>
              <a:t>output_ds</a:t>
            </a:r>
            <a:endParaRPr sz="700"/>
          </a:p>
        </p:txBody>
      </p:sp>
      <p:cxnSp>
        <p:nvCxnSpPr>
          <p:cNvPr id="200" name="Google Shape;200;p27"/>
          <p:cNvCxnSpPr>
            <a:stCxn id="196" idx="3"/>
            <a:endCxn id="197" idx="1"/>
          </p:cNvCxnSpPr>
          <p:nvPr/>
        </p:nvCxnSpPr>
        <p:spPr>
          <a:xfrm flipH="1">
            <a:off x="8043448" y="2857456"/>
            <a:ext cx="554100" cy="396600"/>
          </a:xfrm>
          <a:prstGeom prst="bentConnector5">
            <a:avLst>
              <a:gd fmla="val -15551" name="adj1"/>
              <a:gd fmla="val 53991" name="adj2"/>
              <a:gd fmla="val 119776" name="adj3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1" name="Google Shape;201;p27"/>
          <p:cNvCxnSpPr>
            <a:stCxn id="196" idx="3"/>
            <a:endCxn id="198" idx="1"/>
          </p:cNvCxnSpPr>
          <p:nvPr/>
        </p:nvCxnSpPr>
        <p:spPr>
          <a:xfrm flipH="1">
            <a:off x="8043448" y="2857456"/>
            <a:ext cx="554100" cy="639900"/>
          </a:xfrm>
          <a:prstGeom prst="bentConnector5">
            <a:avLst>
              <a:gd fmla="val -16829" name="adj1"/>
              <a:gd fmla="val 34593" name="adj2"/>
              <a:gd fmla="val 121051" name="adj3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2" name="Google Shape;202;p27"/>
          <p:cNvCxnSpPr>
            <a:stCxn id="196" idx="3"/>
            <a:endCxn id="199" idx="1"/>
          </p:cNvCxnSpPr>
          <p:nvPr/>
        </p:nvCxnSpPr>
        <p:spPr>
          <a:xfrm flipH="1">
            <a:off x="8043448" y="2857456"/>
            <a:ext cx="554100" cy="883200"/>
          </a:xfrm>
          <a:prstGeom prst="bentConnector5">
            <a:avLst>
              <a:gd fmla="val -16829" name="adj1"/>
              <a:gd fmla="val 24265" name="adj2"/>
              <a:gd fmla="val 121051" name="adj3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3" name="Google Shape;203;p27"/>
          <p:cNvSpPr/>
          <p:nvPr/>
        </p:nvSpPr>
        <p:spPr>
          <a:xfrm>
            <a:off x="7890643" y="4032492"/>
            <a:ext cx="822600" cy="225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500" lIns="13500" spcFirstLastPara="1" rIns="13500" wrap="square" tIns="1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User Interface</a:t>
            </a:r>
            <a:endParaRPr i="1" sz="700"/>
          </a:p>
        </p:txBody>
      </p:sp>
      <p:grpSp>
        <p:nvGrpSpPr>
          <p:cNvPr id="204" name="Google Shape;204;p27"/>
          <p:cNvGrpSpPr/>
          <p:nvPr/>
        </p:nvGrpSpPr>
        <p:grpSpPr>
          <a:xfrm>
            <a:off x="8428055" y="4436119"/>
            <a:ext cx="207481" cy="225277"/>
            <a:chOff x="4294200" y="4011600"/>
            <a:chExt cx="444000" cy="470700"/>
          </a:xfrm>
        </p:grpSpPr>
        <p:sp>
          <p:nvSpPr>
            <p:cNvPr id="205" name="Google Shape;205;p27"/>
            <p:cNvSpPr/>
            <p:nvPr/>
          </p:nvSpPr>
          <p:spPr>
            <a:xfrm>
              <a:off x="4294200" y="4224600"/>
              <a:ext cx="444000" cy="257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387350" y="4011600"/>
              <a:ext cx="257700" cy="257700"/>
            </a:xfrm>
            <a:prstGeom prst="ellipse">
              <a:avLst/>
            </a:prstGeom>
            <a:solidFill>
              <a:srgbClr val="45818E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7" name="Google Shape;207;p27"/>
          <p:cNvCxnSpPr>
            <a:stCxn id="206" idx="1"/>
            <a:endCxn id="203" idx="2"/>
          </p:cNvCxnSpPr>
          <p:nvPr/>
        </p:nvCxnSpPr>
        <p:spPr>
          <a:xfrm rot="10800000">
            <a:off x="8302019" y="4257681"/>
            <a:ext cx="187200" cy="196500"/>
          </a:xfrm>
          <a:prstGeom prst="straightConnector1">
            <a:avLst/>
          </a:prstGeom>
          <a:noFill/>
          <a:ln cap="flat" cmpd="sng" w="28575">
            <a:solidFill>
              <a:srgbClr val="5E5E5E"/>
            </a:solidFill>
            <a:prstDash val="solid"/>
            <a:round/>
            <a:headEnd len="sm" w="sm" type="none"/>
            <a:tailEnd len="sm" w="sm" type="stealth"/>
          </a:ln>
        </p:spPr>
      </p:cxnSp>
      <p:grpSp>
        <p:nvGrpSpPr>
          <p:cNvPr id="208" name="Google Shape;208;p27"/>
          <p:cNvGrpSpPr/>
          <p:nvPr/>
        </p:nvGrpSpPr>
        <p:grpSpPr>
          <a:xfrm>
            <a:off x="7870877" y="4414388"/>
            <a:ext cx="207481" cy="225277"/>
            <a:chOff x="4294200" y="4011600"/>
            <a:chExt cx="444000" cy="470700"/>
          </a:xfrm>
        </p:grpSpPr>
        <p:sp>
          <p:nvSpPr>
            <p:cNvPr id="209" name="Google Shape;209;p27"/>
            <p:cNvSpPr/>
            <p:nvPr/>
          </p:nvSpPr>
          <p:spPr>
            <a:xfrm>
              <a:off x="4294200" y="4224600"/>
              <a:ext cx="444000" cy="2577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387350" y="4011600"/>
              <a:ext cx="257700" cy="257700"/>
            </a:xfrm>
            <a:prstGeom prst="ellipse">
              <a:avLst/>
            </a:prstGeom>
            <a:solidFill>
              <a:srgbClr val="45818E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11" name="Google Shape;211;p27"/>
          <p:cNvCxnSpPr>
            <a:stCxn id="210" idx="7"/>
            <a:endCxn id="203" idx="2"/>
          </p:cNvCxnSpPr>
          <p:nvPr/>
        </p:nvCxnSpPr>
        <p:spPr>
          <a:xfrm flipH="1" rot="10800000">
            <a:off x="8017194" y="4257850"/>
            <a:ext cx="284700" cy="174600"/>
          </a:xfrm>
          <a:prstGeom prst="straightConnector1">
            <a:avLst/>
          </a:prstGeom>
          <a:noFill/>
          <a:ln cap="flat" cmpd="sng" w="28575">
            <a:solidFill>
              <a:srgbClr val="5E5E5E"/>
            </a:solidFill>
            <a:prstDash val="solid"/>
            <a:round/>
            <a:headEnd len="sm" w="sm" type="none"/>
            <a:tailEnd len="sm" w="sm" type="stealth"/>
          </a:ln>
        </p:spPr>
      </p:cxnSp>
      <p:cxnSp>
        <p:nvCxnSpPr>
          <p:cNvPr id="212" name="Google Shape;212;p27"/>
          <p:cNvCxnSpPr>
            <a:stCxn id="203" idx="0"/>
            <a:endCxn id="195" idx="2"/>
          </p:cNvCxnSpPr>
          <p:nvPr/>
        </p:nvCxnSpPr>
        <p:spPr>
          <a:xfrm flipH="1" rot="10800000">
            <a:off x="8301943" y="3875892"/>
            <a:ext cx="900" cy="156600"/>
          </a:xfrm>
          <a:prstGeom prst="straightConnector1">
            <a:avLst/>
          </a:prstGeom>
          <a:noFill/>
          <a:ln cap="flat" cmpd="sng" w="9525">
            <a:solidFill>
              <a:srgbClr val="5E5E5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 sz="3000"/>
              <a:t>Data Extraction, Transformation, and Load (ETL)</a:t>
            </a:r>
            <a:endParaRPr sz="3000"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683075" y="1432900"/>
            <a:ext cx="31329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" sz="1400">
                <a:solidFill>
                  <a:srgbClr val="000000"/>
                </a:solidFill>
              </a:rPr>
              <a:t>The metadata integration process can be presented as a set of logically independent operations. To simplify the development process and reduce re-implementation of common logical operations that may be useful for different integration processes, each operation was treated as an essentially separate unit </a:t>
            </a:r>
            <a:r>
              <a:rPr lang="ru" sz="1400"/>
              <a:t>–</a:t>
            </a:r>
            <a:r>
              <a:rPr lang="ru" sz="1400">
                <a:solidFill>
                  <a:srgbClr val="000000"/>
                </a:solidFill>
              </a:rPr>
              <a:t> integration module. </a:t>
            </a:r>
            <a:r>
              <a:rPr lang="ru" sz="1400">
                <a:solidFill>
                  <a:srgbClr val="000000"/>
                </a:solidFill>
              </a:rPr>
              <a:t>This concept</a:t>
            </a:r>
            <a:r>
              <a:rPr lang="ru" sz="1400">
                <a:solidFill>
                  <a:srgbClr val="000000"/>
                </a:solidFill>
              </a:rPr>
              <a:t> allows building and </a:t>
            </a:r>
            <a:r>
              <a:rPr lang="ru" sz="1400">
                <a:solidFill>
                  <a:srgbClr val="000000"/>
                </a:solidFill>
              </a:rPr>
              <a:t>moderniz</a:t>
            </a:r>
            <a:r>
              <a:rPr lang="ru" sz="1400">
                <a:solidFill>
                  <a:srgbClr val="000000"/>
                </a:solidFill>
              </a:rPr>
              <a:t>ation</a:t>
            </a:r>
            <a:r>
              <a:rPr lang="ru" sz="1400">
                <a:solidFill>
                  <a:srgbClr val="000000"/>
                </a:solidFill>
              </a:rPr>
              <a:t> the integration process on the logical level.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/>
              <a:t>Pipeline</a:t>
            </a:r>
            <a:r>
              <a:rPr lang="ru" sz="1400"/>
              <a:t> – processing chain </a:t>
            </a:r>
            <a:r>
              <a:rPr lang="ru" sz="1400"/>
              <a:t>co</a:t>
            </a:r>
            <a:r>
              <a:rPr lang="ru" sz="1400"/>
              <a:t>mbined of </a:t>
            </a:r>
            <a:r>
              <a:rPr lang="ru" sz="1400"/>
              <a:t>integration modules</a:t>
            </a:r>
            <a:r>
              <a:rPr lang="ru" sz="1400"/>
              <a:t>. Pipeline arranges data flow from data sources to the main DKB storage.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0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500"/>
          </a:p>
        </p:txBody>
      </p:sp>
      <p:sp>
        <p:nvSpPr>
          <p:cNvPr id="219" name="Google Shape;219;p28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3995175" y="3446402"/>
            <a:ext cx="1123500" cy="4794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ProdSys2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5183600" y="3173550"/>
            <a:ext cx="2278500" cy="102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5070750" y="4310648"/>
            <a:ext cx="727200" cy="3534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AMI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5219150" y="2668350"/>
            <a:ext cx="1237500" cy="3534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Chicago 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7462175" y="3173550"/>
            <a:ext cx="1565400" cy="962100"/>
          </a:xfrm>
          <a:prstGeom prst="rect">
            <a:avLst/>
          </a:prstGeom>
          <a:noFill/>
          <a:ln cap="flat" cmpd="sng" w="9525">
            <a:solidFill>
              <a:srgbClr val="5E5E5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DKB@CERN</a:t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7527025" y="3589976"/>
            <a:ext cx="1437600" cy="4068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5885725" y="4310650"/>
            <a:ext cx="628500" cy="353400"/>
          </a:xfrm>
          <a:prstGeom prst="rect">
            <a:avLst/>
          </a:prstGeom>
          <a:solidFill>
            <a:srgbClr val="727CA3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Rucio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5272500" y="3509400"/>
            <a:ext cx="323700" cy="353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5638313" y="3509400"/>
            <a:ext cx="323700" cy="3534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6004138" y="3509400"/>
            <a:ext cx="323700" cy="3534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10800000">
            <a:off x="5764114" y="2998973"/>
            <a:ext cx="467700" cy="591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6367338" y="3509400"/>
            <a:ext cx="323700" cy="3534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6056583" y="3740247"/>
            <a:ext cx="467700" cy="610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5386691" y="3740247"/>
            <a:ext cx="467700" cy="610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A4C2F4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6733163" y="3509400"/>
            <a:ext cx="323700" cy="3534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5E5E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3995175" y="1491450"/>
            <a:ext cx="5032500" cy="689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modules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(E/T/L)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combinable logically independent components, each of which implements one 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logical unit 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ETL-process carrying out only one operation: metadata extraction, transformation or uploading.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Topologies building</a:t>
            </a:r>
            <a:endParaRPr/>
          </a:p>
        </p:txBody>
      </p:sp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500"/>
          </a:p>
        </p:txBody>
      </p:sp>
      <p:sp>
        <p:nvSpPr>
          <p:cNvPr id="242" name="Google Shape;242;p29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4680725" y="1088925"/>
            <a:ext cx="4299600" cy="3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The integration system must run the integration process according to the human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 defined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 description and 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keep it alive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ru">
                <a:latin typeface="Calibri"/>
                <a:ea typeface="Calibri"/>
                <a:cs typeface="Calibri"/>
                <a:sym typeface="Calibri"/>
              </a:rPr>
              <a:t>Topology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 is a description of integration process as a directed acyclic graph in terms of modules and links between them.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 Physically, this description can exist as a configuration file.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ru">
                <a:latin typeface="Calibri"/>
                <a:ea typeface="Calibri"/>
                <a:cs typeface="Calibri"/>
                <a:sym typeface="Calibri"/>
              </a:rPr>
              <a:t>Topology builder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 an integration system component that runs modules sequence according to a topology.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Once all modules are initiated, data stream starts running from source (E-module) to sink (L-module).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i="1" lang="ru" sz="12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i="1" lang="ru" sz="1200">
                <a:latin typeface="Calibri"/>
                <a:ea typeface="Calibri"/>
                <a:cs typeface="Calibri"/>
                <a:sym typeface="Calibri"/>
              </a:rPr>
              <a:t>data transfer</a:t>
            </a:r>
            <a:r>
              <a:rPr i="1" lang="ru" sz="1200">
                <a:latin typeface="Calibri"/>
                <a:ea typeface="Calibri"/>
                <a:cs typeface="Calibri"/>
                <a:sym typeface="Calibri"/>
              </a:rPr>
              <a:t> between linked modules can be implemented using message-oriented middleware (MOM).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161550" y="3281925"/>
            <a:ext cx="4262400" cy="1046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stream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metadata flow generated by 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extraction module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(E-module). It goes through all the transformation modules (T-modules) and 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sinks through the upload module (L-module) to the final storage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operational unit in data stream is a 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00" y="1233075"/>
            <a:ext cx="4366900" cy="20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Integration module components</a:t>
            </a:r>
            <a:endParaRPr/>
          </a:p>
        </p:txBody>
      </p:sp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4453150" y="1598950"/>
            <a:ext cx="41118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Each ETL module consists of two following </a:t>
            </a:r>
            <a:r>
              <a:rPr lang="ru" sz="1400"/>
              <a:t>processes</a:t>
            </a:r>
            <a:r>
              <a:rPr lang="ru" sz="1400"/>
              <a:t>:</a:t>
            </a:r>
            <a:endParaRPr sz="1400"/>
          </a:p>
          <a:p>
            <a:pPr indent="-127000" lvl="0" marL="177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b="1" lang="ru" sz="1400"/>
              <a:t>Worker</a:t>
            </a:r>
            <a:r>
              <a:rPr lang="ru" sz="1400"/>
              <a:t> – </a:t>
            </a:r>
            <a:r>
              <a:rPr lang="ru" sz="1400"/>
              <a:t>executes one of ETL operations after process initialization with each message in the data stream: generating new messages or processing input messages with medata.</a:t>
            </a:r>
            <a:r>
              <a:rPr lang="ru" sz="1400"/>
              <a:t> Worker processes are aimed to carry out case-</a:t>
            </a:r>
            <a:r>
              <a:rPr lang="ru" sz="1400"/>
              <a:t>specific tasks</a:t>
            </a:r>
            <a:r>
              <a:rPr lang="ru" sz="1400"/>
              <a:t>. Any executable that supports supervisor/worker communication procedures (transfer of data stream messages via standard I/O), can be used as a worker for integration module.</a:t>
            </a:r>
            <a:endParaRPr sz="1400"/>
          </a:p>
          <a:p>
            <a:pPr indent="-127000" lvl="0" marL="177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ru" sz="1400"/>
              <a:t>Supervisor</a:t>
            </a:r>
            <a:r>
              <a:rPr lang="ru" sz="1400"/>
              <a:t> – addresses the common objectives for all ETL-modules of a particular type (E/T/L).</a:t>
            </a:r>
            <a:r>
              <a:rPr lang="ru" sz="1400"/>
              <a:t> Supervisor provides metadata transfer between ETL-modules and communicates with a worker.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252" name="Google Shape;2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75" y="1636650"/>
            <a:ext cx="4331772" cy="2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Metadata processing pipelines</a:t>
            </a:r>
            <a:endParaRPr i="1"/>
          </a:p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4617950" y="1332550"/>
            <a:ext cx="4311000" cy="3300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The pipeline implementation for the DKB prototype gathers metadata from four external systems: AMI, Chicago ES, Rucio, ProdSys2).</a:t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400"/>
              <a:t>An external system may act as a starting point for a processing pipeline (here: ProdSys2)</a:t>
            </a:r>
            <a:r>
              <a:rPr lang="ru" sz="1400"/>
              <a:t> </a:t>
            </a:r>
            <a:r>
              <a:rPr lang="ru" sz="1400"/>
              <a:t>or an </a:t>
            </a:r>
            <a:r>
              <a:rPr lang="ru" sz="1400"/>
              <a:t>extra source of additional data</a:t>
            </a:r>
            <a:r>
              <a:rPr lang="ru" sz="1400"/>
              <a:t> at transformation stage (AMI, Rucio, Chicago ES)</a:t>
            </a:r>
            <a:r>
              <a:rPr lang="ru" sz="1400"/>
              <a:t>.</a:t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400"/>
              <a:t>Each transformation stage executes only one operation (e.g. metadata transformation and adding new fields should be executed separately). This approach allows for avoiding unnecessary interference in the code.</a:t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00" y="1350988"/>
            <a:ext cx="4013031" cy="329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Metadata processing pipelines (2)</a:t>
            </a:r>
            <a:endParaRPr i="1"/>
          </a:p>
        </p:txBody>
      </p:sp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5761031" y="974194"/>
            <a:ext cx="3190500" cy="3354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2"/>
          <p:cNvSpPr txBox="1"/>
          <p:nvPr>
            <p:ph idx="1" type="body"/>
          </p:nvPr>
        </p:nvSpPr>
        <p:spPr>
          <a:xfrm>
            <a:off x="5378675" y="1369275"/>
            <a:ext cx="3550200" cy="3263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The architecture of the metadata integration system was designed</a:t>
            </a:r>
            <a:r>
              <a:rPr lang="ru" sz="1400"/>
              <a:t> to build an arbitrary structure for data streams processing.</a:t>
            </a:r>
            <a:endParaRPr sz="1400"/>
          </a:p>
          <a:p>
            <a:pPr indent="0" lvl="0" marL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400"/>
              <a:t>The variety of data sources and final storages may change during the DKB project lifetime, so the architecture allows the following changes: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Change an existed pipeline structure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Add</a:t>
            </a:r>
            <a:r>
              <a:rPr lang="ru" sz="1400"/>
              <a:t>/remove an external source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Add/remove a DKB final storage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" sz="1400"/>
              <a:t>Build a new pipeline and plug it </a:t>
            </a:r>
            <a:r>
              <a:rPr lang="ru" sz="1400"/>
              <a:t>to an existing pipeline (Y.Y -&gt; Z.Z -&gt; N)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0444"/>
            <a:ext cx="5182343" cy="357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/>
              <a:t>Conclusion</a:t>
            </a:r>
            <a:endParaRPr i="1"/>
          </a:p>
        </p:txBody>
      </p:sp>
      <p:sp>
        <p:nvSpPr>
          <p:cNvPr id="276" name="Google Shape;276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39700" lvl="0" marL="177800" rtl="0" algn="just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ru" sz="1600"/>
              <a:t>The proposed </a:t>
            </a:r>
            <a:r>
              <a:rPr lang="ru" sz="1600"/>
              <a:t>architecture</a:t>
            </a:r>
            <a:r>
              <a:rPr lang="ru" sz="1600"/>
              <a:t> allows automation and simplifies </a:t>
            </a:r>
            <a:r>
              <a:rPr lang="ru" sz="1600"/>
              <a:t>management</a:t>
            </a:r>
            <a:r>
              <a:rPr lang="ru" sz="1600"/>
              <a:t> of metadata gathering processes</a:t>
            </a:r>
            <a:endParaRPr sz="1600"/>
          </a:p>
          <a:p>
            <a:pPr indent="-139700" lvl="0" marL="177800" rtl="0" algn="just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ru" sz="1600"/>
              <a:t>The concept of plug-in modules provides possibility for flexible redesign of</a:t>
            </a:r>
            <a:r>
              <a:rPr lang="ru" sz="1600"/>
              <a:t> </a:t>
            </a:r>
            <a:r>
              <a:rPr lang="ru" sz="1600"/>
              <a:t>integration processes</a:t>
            </a:r>
            <a:endParaRPr sz="1600"/>
          </a:p>
          <a:p>
            <a:pPr indent="-139700" lvl="0" marL="177800" rtl="0" algn="just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ru" sz="1600"/>
              <a:t>PoC: the metadata integration process was </a:t>
            </a:r>
            <a:r>
              <a:rPr lang="ru" sz="1600"/>
              <a:t>implemented</a:t>
            </a:r>
            <a:r>
              <a:rPr lang="ru" sz="1600"/>
              <a:t> according to the proposed solution in the context of DKB prototype</a:t>
            </a:r>
            <a:endParaRPr sz="1600"/>
          </a:p>
          <a:p>
            <a:pPr indent="-139700" lvl="0" marL="177800" rtl="0" algn="just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ru" sz="1600"/>
              <a:t>The implemented solution allowed the execution of an initial load of metadata to the final storage and setting up the process of metadata updating</a:t>
            </a:r>
            <a:endParaRPr sz="1600"/>
          </a:p>
          <a:p>
            <a:pPr indent="-139700" lvl="0" marL="177800" rtl="0" algn="just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ru" sz="1600"/>
              <a:t>Some of the developed modules for the storage </a:t>
            </a:r>
            <a:r>
              <a:rPr lang="ru" sz="1600"/>
              <a:t>filling</a:t>
            </a:r>
            <a:r>
              <a:rPr lang="ru" sz="1600"/>
              <a:t> and metadata updating were reused for the task</a:t>
            </a:r>
            <a:r>
              <a:rPr lang="ru" sz="1600"/>
              <a:t> </a:t>
            </a:r>
            <a:r>
              <a:rPr lang="ru" sz="1600"/>
              <a:t>of metadata consistency check between the DKB final storage and original external sources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7" name="Google Shape;277;p33"/>
          <p:cNvSpPr txBox="1"/>
          <p:nvPr/>
        </p:nvSpPr>
        <p:spPr>
          <a:xfrm>
            <a:off x="8515350" y="4733925"/>
            <a:ext cx="628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