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1"/>
  </p:notesMasterIdLst>
  <p:sldIdLst>
    <p:sldId id="256" r:id="rId2"/>
    <p:sldId id="391" r:id="rId3"/>
    <p:sldId id="412" r:id="rId4"/>
    <p:sldId id="394" r:id="rId5"/>
    <p:sldId id="395" r:id="rId6"/>
    <p:sldId id="397" r:id="rId7"/>
    <p:sldId id="399" r:id="rId8"/>
    <p:sldId id="415" r:id="rId9"/>
    <p:sldId id="413" r:id="rId10"/>
    <p:sldId id="405" r:id="rId11"/>
    <p:sldId id="409" r:id="rId12"/>
    <p:sldId id="407" r:id="rId13"/>
    <p:sldId id="411" r:id="rId14"/>
    <p:sldId id="404" r:id="rId15"/>
    <p:sldId id="419" r:id="rId16"/>
    <p:sldId id="420" r:id="rId17"/>
    <p:sldId id="421" r:id="rId18"/>
    <p:sldId id="423" r:id="rId19"/>
    <p:sldId id="425" r:id="rId20"/>
    <p:sldId id="422" r:id="rId21"/>
    <p:sldId id="426" r:id="rId22"/>
    <p:sldId id="392" r:id="rId23"/>
    <p:sldId id="428" r:id="rId24"/>
    <p:sldId id="429" r:id="rId25"/>
    <p:sldId id="431" r:id="rId26"/>
    <p:sldId id="417" r:id="rId27"/>
    <p:sldId id="430" r:id="rId28"/>
    <p:sldId id="427" r:id="rId29"/>
    <p:sldId id="418" r:id="rId3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FCCFF"/>
    <a:srgbClr val="CCCC00"/>
    <a:srgbClr val="008000"/>
    <a:srgbClr val="FF9900"/>
    <a:srgbClr val="0055A0"/>
    <a:srgbClr val="FFFF00"/>
    <a:srgbClr val="33CC33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5296" autoAdjust="0"/>
  </p:normalViewPr>
  <p:slideViewPr>
    <p:cSldViewPr snapToGrid="0">
      <p:cViewPr varScale="1">
        <p:scale>
          <a:sx n="88" d="100"/>
          <a:sy n="88" d="100"/>
        </p:scale>
        <p:origin x="13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53688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7452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tpty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ERN White Small Layou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Shape 65" descr="logoBadgeWeb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53089" y="2878268"/>
            <a:ext cx="1221946" cy="153584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/>
          <p:nvPr/>
        </p:nvSpPr>
        <p:spPr>
          <a:xfrm>
            <a:off x="8534400" y="6324600"/>
            <a:ext cx="457200" cy="3834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89476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8082"/>
            <a:ext cx="8229600" cy="4825999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0A18B-1B2F-A548-9FFD-0E8ACB5EE6FD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t>01-Oct-19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55A0">
                    <a:tint val="75000"/>
                  </a:srgbClr>
                </a:solidFill>
              </a:rPr>
              <a:t>markus.schulz@cern.ch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40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xtra Small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180000" y="197493"/>
            <a:ext cx="8791199" cy="7313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80000" y="1144800"/>
            <a:ext cx="8791199" cy="48482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14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spcBef>
                <a:spcPts val="320"/>
              </a:spcBef>
              <a:buClr>
                <a:srgbClr val="00000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39700" algn="l" rtl="0">
              <a:spcBef>
                <a:spcPts val="280"/>
              </a:spcBef>
              <a:buClr>
                <a:srgbClr val="000000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39700" algn="l" rtl="0">
              <a:spcBef>
                <a:spcPts val="280"/>
              </a:spcBef>
              <a:buClr>
                <a:srgbClr val="000000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3"/>
            <a:endParaRPr lang="en-US" dirty="0" smtClean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626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y Small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80000" y="197493"/>
            <a:ext cx="8791199" cy="7313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180000" y="1144800"/>
            <a:ext cx="8791199" cy="48482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000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000000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000000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247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y Small Layout Uniform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80000" y="197493"/>
            <a:ext cx="8791199" cy="7313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180000" y="1144800"/>
            <a:ext cx="8791199" cy="48482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000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000000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000000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7155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Columns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665600" y="1159200"/>
            <a:ext cx="4305599" cy="48422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0000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000000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000000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180000" y="1159200"/>
            <a:ext cx="4298400" cy="48422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0000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000000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000000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80000" y="197493"/>
            <a:ext cx="8791199" cy="7313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White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3391123"/>
            <a:ext cx="2743199" cy="4196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/>
          <p:nvPr/>
        </p:nvSpPr>
        <p:spPr>
          <a:xfrm>
            <a:off x="8534400" y="6324600"/>
            <a:ext cx="457200" cy="3834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DarkBlue Layou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0" y="6152400"/>
            <a:ext cx="9144000" cy="705600"/>
          </a:xfrm>
          <a:prstGeom prst="rect">
            <a:avLst/>
          </a:prstGeom>
          <a:solidFill>
            <a:srgbClr val="104282"/>
          </a:solidFill>
          <a:ln w="25400" cap="flat" cmpd="sng">
            <a:solidFill>
              <a:srgbClr val="10428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Shape 47" descr="LOGOfin.eps"/>
          <p:cNvPicPr preferRelativeResize="0"/>
          <p:nvPr/>
        </p:nvPicPr>
        <p:blipFill rotWithShape="1">
          <a:blip r:embed="rId2">
            <a:alphaModFix/>
          </a:blip>
          <a:srcRect b="19511"/>
          <a:stretch/>
        </p:blipFill>
        <p:spPr>
          <a:xfrm>
            <a:off x="123867" y="6281664"/>
            <a:ext cx="516932" cy="52061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457200" y="3391123"/>
            <a:ext cx="2743199" cy="4196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/>
          <p:nvPr/>
        </p:nvSpPr>
        <p:spPr>
          <a:xfrm>
            <a:off x="8534400" y="6324600"/>
            <a:ext cx="457200" cy="3834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ERN DarkBlue Layout">
    <p:bg>
      <p:bgPr>
        <a:solidFill>
          <a:srgbClr val="10428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04282"/>
          </a:solidFill>
          <a:ln w="25400" cap="flat" cmpd="sng">
            <a:solidFill>
              <a:srgbClr val="1E5AA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Shape 53" descr="logooutline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2000" y="2181663"/>
            <a:ext cx="2519999" cy="249467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/>
          <p:nvPr/>
        </p:nvSpPr>
        <p:spPr>
          <a:xfrm>
            <a:off x="8534400" y="6324600"/>
            <a:ext cx="457200" cy="3834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ERN DarkBlue Small Layout">
    <p:bg>
      <p:bgPr>
        <a:solidFill>
          <a:srgbClr val="104282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04282"/>
          </a:solidFill>
          <a:ln w="25400" cap="flat" cmpd="sng">
            <a:solidFill>
              <a:srgbClr val="1E5AA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Shape 57" descr="LOGOfin.eps"/>
          <p:cNvPicPr preferRelativeResize="0"/>
          <p:nvPr/>
        </p:nvPicPr>
        <p:blipFill rotWithShape="1">
          <a:blip r:embed="rId2">
            <a:alphaModFix/>
          </a:blip>
          <a:srcRect b="19511"/>
          <a:stretch/>
        </p:blipFill>
        <p:spPr>
          <a:xfrm>
            <a:off x="3521067" y="2976141"/>
            <a:ext cx="1172454" cy="118079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/>
          <p:nvPr/>
        </p:nvSpPr>
        <p:spPr>
          <a:xfrm>
            <a:off x="8534400" y="6324600"/>
            <a:ext cx="457200" cy="3834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ERN White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Shape 61" descr="LogoOutline.ai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2000" y="2169000"/>
            <a:ext cx="2519999" cy="25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/>
          <p:nvPr/>
        </p:nvSpPr>
        <p:spPr>
          <a:xfrm>
            <a:off x="8534400" y="6324600"/>
            <a:ext cx="457200" cy="3834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0" y="6152400"/>
            <a:ext cx="9144000" cy="705600"/>
          </a:xfrm>
          <a:prstGeom prst="rect">
            <a:avLst/>
          </a:prstGeom>
          <a:solidFill>
            <a:srgbClr val="1E5AAE"/>
          </a:solidFill>
          <a:ln w="25400" cap="flat" cmpd="sng">
            <a:solidFill>
              <a:srgbClr val="1E5AA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Shape 7" descr="LOGOfin.eps"/>
          <p:cNvPicPr preferRelativeResize="0"/>
          <p:nvPr/>
        </p:nvPicPr>
        <p:blipFill rotWithShape="1">
          <a:blip r:embed="rId14">
            <a:alphaModFix/>
          </a:blip>
          <a:srcRect b="19511"/>
          <a:stretch/>
        </p:blipFill>
        <p:spPr>
          <a:xfrm>
            <a:off x="123867" y="6281664"/>
            <a:ext cx="516932" cy="52061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"/>
          <p:cNvSpPr/>
          <p:nvPr/>
        </p:nvSpPr>
        <p:spPr>
          <a:xfrm>
            <a:off x="684006" y="6324600"/>
            <a:ext cx="5091954" cy="3834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A. Valassi </a:t>
            </a:r>
            <a:r>
              <a:rPr lang="en-GB" sz="12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1200" b="0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Benchmarking WLCG resources using HEP workloads</a:t>
            </a:r>
            <a:endParaRPr lang="en-GB"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9"/>
          <p:cNvSpPr/>
          <p:nvPr/>
        </p:nvSpPr>
        <p:spPr>
          <a:xfrm>
            <a:off x="4411087" y="6322130"/>
            <a:ext cx="4241202" cy="3834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NEC Symposium, Budva </a:t>
            </a:r>
            <a:r>
              <a:rPr lang="en-GB" sz="12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– 2</a:t>
            </a:r>
            <a:r>
              <a:rPr lang="en-GB" sz="1200" b="0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Oct</a:t>
            </a:r>
            <a:r>
              <a:rPr lang="en-GB" sz="12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2019</a:t>
            </a:r>
            <a:endParaRPr lang="en-GB"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8566674" y="6324600"/>
            <a:ext cx="457200" cy="3834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3" r:id="rId2"/>
    <p:sldLayoutId id="2147483665" r:id="rId3"/>
    <p:sldLayoutId id="2147483653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4" r:id="rId11"/>
    <p:sldLayoutId id="214748366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jinr.ru/event/738/session/2/contribution/16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s://indico.cern.ch/event/587955/contributions/2937888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indico.cern.ch/event/587955/contributions/2937846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indico.cern.ch/event/739878/contributions/3380141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hyperlink" Target="https://indico.cern.ch/event/739878/contributions/3380141" TargetMode="Externa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jimgray.azurewebsites.net/BenchmarkHandbook/chapter1.pdf" TargetMode="Externa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ts.cern.ch/jira/secure/RapidBoard.jspa?rapidView=6519&amp;view=planning.nodetail" TargetMode="External"/><Relationship Id="rId2" Type="http://schemas.openxmlformats.org/officeDocument/2006/relationships/hyperlink" Target="https://gitlab.cern.ch/hep-benchmark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ki.cern.ch/twiki/bin/view/HEPIX/HEP-Workloads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20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lab.cern.ch/hep-benchmarks/hep-workloads/container_registry" TargetMode="Externa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jimgray.azurewebsites.net/benchmarkhandbook/toc.htm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612774/contributions/2470203" TargetMode="External"/><Relationship Id="rId2" Type="http://schemas.openxmlformats.org/officeDocument/2006/relationships/hyperlink" Target="https://iopscience.iop.org/article/10.1088/1742-6596/898/9/09205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hyperlink" Target="https://indico.cern.ch/event/587955/contributions/293788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08335/contributions/3365192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99564/contributions/3322692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doi.org/10.1088/1742-6596/219/5/052009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/>
        </p:nvSpPr>
        <p:spPr>
          <a:xfrm>
            <a:off x="457200" y="1677999"/>
            <a:ext cx="8226854" cy="42617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4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sz="4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3600" b="1" dirty="0" smtClean="0">
                <a:solidFill>
                  <a:schemeClr val="dk1"/>
                </a:solidFill>
              </a:rPr>
              <a:t>Benchmarking WLCG resources using HEP experiment workloads</a:t>
            </a:r>
            <a:endParaRPr lang="en-GB" sz="4000" b="1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GB" sz="26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Andrea Valassi (CERN IT-DI)</a:t>
            </a:r>
            <a:endParaRPr lang="en-GB" sz="26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b="0" i="1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behalf of the HEPiX CPU Benchmarking WG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20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2000" dirty="0" smtClean="0">
                <a:solidFill>
                  <a:schemeClr val="dk1"/>
                </a:solidFill>
              </a:rPr>
              <a:t>NEC Symposium, 2 October 2019 – Budva, Montenegro</a:t>
            </a:r>
          </a:p>
          <a:p>
            <a:pPr lvl="0" algn="ctr">
              <a:lnSpc>
                <a:spcPct val="90000"/>
              </a:lnSpc>
              <a:spcBef>
                <a:spcPts val="200"/>
              </a:spcBef>
              <a:buClr>
                <a:schemeClr val="dk1"/>
              </a:buClr>
              <a:buSzPct val="25000"/>
            </a:pPr>
            <a:r>
              <a:rPr lang="en-GB" sz="2000" dirty="0" smtClean="0">
                <a:solidFill>
                  <a:schemeClr val="dk1"/>
                </a:solidFill>
                <a:hlinkClick r:id="rId3"/>
              </a:rPr>
              <a:t>https://indico.jinr.ru/event/738</a:t>
            </a:r>
            <a:endParaRPr lang="en-GB" sz="2000" dirty="0" smtClean="0">
              <a:solidFill>
                <a:schemeClr val="dk1"/>
              </a:solidFill>
            </a:endParaRPr>
          </a:p>
          <a:p>
            <a:pPr lvl="0" algn="ctr">
              <a:lnSpc>
                <a:spcPct val="90000"/>
              </a:lnSpc>
              <a:spcBef>
                <a:spcPts val="200"/>
              </a:spcBef>
              <a:buClr>
                <a:schemeClr val="dk1"/>
              </a:buClr>
              <a:buSzPct val="25000"/>
            </a:pPr>
            <a:endParaRPr lang="en-GB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7" y="69155"/>
            <a:ext cx="4393747" cy="1664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28" y="1433036"/>
            <a:ext cx="3211926" cy="602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593" y="187040"/>
            <a:ext cx="1194407" cy="1027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7493"/>
            <a:ext cx="9144000" cy="731307"/>
          </a:xfrm>
        </p:spPr>
        <p:txBody>
          <a:bodyPr/>
          <a:lstStyle/>
          <a:p>
            <a:r>
              <a:rPr lang="en-US" dirty="0" smtClean="0"/>
              <a:t>After 10 years, </a:t>
            </a:r>
            <a:br>
              <a:rPr lang="en-US" dirty="0" smtClean="0"/>
            </a:br>
            <a:r>
              <a:rPr lang="en-US" dirty="0" smtClean="0"/>
              <a:t>HS06 shows some limitations (1)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5316" y="1230086"/>
            <a:ext cx="8971199" cy="4762940"/>
          </a:xfrm>
        </p:spPr>
        <p:txBody>
          <a:bodyPr/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Poor correlation of HS06 score with throughput of HEP workloads</a:t>
            </a:r>
            <a:endParaRPr lang="en-GB" sz="2000" i="1" dirty="0" smtClean="0">
              <a:solidFill>
                <a:srgbClr val="FF0000"/>
              </a:solidFill>
            </a:endParaRPr>
          </a:p>
          <a:p>
            <a:pPr lvl="1"/>
            <a:r>
              <a:rPr lang="en-US" sz="1800" dirty="0" smtClean="0"/>
              <a:t>ALICE and LHCb: HS06 no longer scales with their applications</a:t>
            </a:r>
          </a:p>
          <a:p>
            <a:pPr lvl="1"/>
            <a:r>
              <a:rPr lang="en-US" sz="1800" dirty="0" smtClean="0"/>
              <a:t>Somewhat better agreement for ATLAS and CMS</a:t>
            </a:r>
          </a:p>
          <a:p>
            <a:pPr lvl="1"/>
            <a:r>
              <a:rPr lang="en-US" sz="1800" dirty="0" smtClean="0"/>
              <a:t>Use of 32-bit benchmark for 64-bit applications explains part of the discrepancy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228600" y="3004455"/>
            <a:ext cx="4426555" cy="2780442"/>
            <a:chOff x="4402486" y="1992086"/>
            <a:chExt cx="4511689" cy="2845755"/>
          </a:xfrm>
        </p:grpSpPr>
        <p:sp>
          <p:nvSpPr>
            <p:cNvPr id="11" name="TextBox 10"/>
            <p:cNvSpPr txBox="1"/>
            <p:nvPr/>
          </p:nvSpPr>
          <p:spPr>
            <a:xfrm>
              <a:off x="4402486" y="4530064"/>
              <a:ext cx="3642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hlinkClick r:id="rId2"/>
                </a:rPr>
                <a:t>D. Giordano, CHEP2018, Sofia, July 2018</a:t>
              </a:r>
              <a:endParaRPr lang="en-GB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413372" y="1992086"/>
              <a:ext cx="4500803" cy="2505320"/>
              <a:chOff x="4413372" y="1992086"/>
              <a:chExt cx="4500803" cy="250532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B7CB9EB-C39B-7746-9F73-68B39D7A9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3372" y="1992086"/>
                <a:ext cx="4424601" cy="2505320"/>
              </a:xfrm>
              <a:prstGeom prst="rect">
                <a:avLst/>
              </a:prstGeom>
              <a:ln>
                <a:solidFill>
                  <a:srgbClr val="17161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704634" y="4187749"/>
                <a:ext cx="1209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 smtClean="0"/>
                  <a:t>Plot by M. Alef</a:t>
                </a:r>
                <a:endParaRPr lang="en-GB" sz="1200" i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057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7493"/>
            <a:ext cx="9144000" cy="731307"/>
          </a:xfrm>
        </p:spPr>
        <p:txBody>
          <a:bodyPr/>
          <a:lstStyle/>
          <a:p>
            <a:r>
              <a:rPr lang="en-US" dirty="0" smtClean="0"/>
              <a:t>After 10 years, </a:t>
            </a:r>
            <a:br>
              <a:rPr lang="en-US" dirty="0" smtClean="0"/>
            </a:br>
            <a:r>
              <a:rPr lang="en-US" dirty="0" smtClean="0"/>
              <a:t>HS06 shows some limitations (2)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5316" y="1230086"/>
            <a:ext cx="8971199" cy="4762940"/>
          </a:xfrm>
        </p:spPr>
        <p:txBody>
          <a:bodyPr/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Discrepancy between HS06 and HEP workloads on CPU usage patterns</a:t>
            </a:r>
            <a:endParaRPr lang="en-GB" sz="2000" i="1" dirty="0" smtClean="0">
              <a:solidFill>
                <a:srgbClr val="FF0000"/>
              </a:solidFill>
            </a:endParaRPr>
          </a:p>
          <a:p>
            <a:pPr lvl="1"/>
            <a:r>
              <a:rPr lang="en-US" sz="1800" dirty="0" smtClean="0"/>
              <a:t>Analysis of hardware performance counters using the </a:t>
            </a:r>
            <a:r>
              <a:rPr lang="en-US" sz="1800" dirty="0" smtClean="0">
                <a:hlinkClick r:id="rId2"/>
              </a:rPr>
              <a:t>Trident</a:t>
            </a:r>
            <a:r>
              <a:rPr lang="en-US" sz="1800" dirty="0" smtClean="0"/>
              <a:t> toolkit</a:t>
            </a:r>
          </a:p>
          <a:p>
            <a:pPr lvl="2"/>
            <a:r>
              <a:rPr lang="en-US" sz="1600" dirty="0" smtClean="0"/>
              <a:t>Similar to that done with perfmon in the past</a:t>
            </a:r>
          </a:p>
          <a:p>
            <a:pPr lvl="1"/>
            <a:r>
              <a:rPr lang="en-US" sz="1800" dirty="0" smtClean="0"/>
              <a:t>Characterization in terms of:</a:t>
            </a:r>
          </a:p>
          <a:p>
            <a:pPr lvl="2"/>
            <a:r>
              <a:rPr lang="en-US" sz="1600" dirty="0" smtClean="0"/>
              <a:t>Front-end</a:t>
            </a:r>
          </a:p>
          <a:p>
            <a:pPr lvl="3"/>
            <a:r>
              <a:rPr lang="en-US" sz="1400" dirty="0" smtClean="0"/>
              <a:t>Fetch and decode program code</a:t>
            </a:r>
          </a:p>
          <a:p>
            <a:pPr lvl="2"/>
            <a:r>
              <a:rPr lang="en-US" sz="1600" dirty="0" smtClean="0"/>
              <a:t>Back-end</a:t>
            </a:r>
          </a:p>
          <a:p>
            <a:pPr lvl="3"/>
            <a:r>
              <a:rPr lang="en-US" sz="1400" dirty="0" smtClean="0"/>
              <a:t>Monitoring and execution of uOP</a:t>
            </a:r>
          </a:p>
          <a:p>
            <a:pPr lvl="2"/>
            <a:r>
              <a:rPr lang="en-US" sz="1600" dirty="0" smtClean="0"/>
              <a:t>Retiring</a:t>
            </a:r>
          </a:p>
          <a:p>
            <a:pPr lvl="3"/>
            <a:r>
              <a:rPr lang="en-US" sz="1400" dirty="0" smtClean="0"/>
              <a:t>Completion of uOP</a:t>
            </a:r>
          </a:p>
          <a:p>
            <a:pPr lvl="2"/>
            <a:r>
              <a:rPr lang="en-US" sz="1600" dirty="0" smtClean="0"/>
              <a:t>Bad speculation</a:t>
            </a:r>
          </a:p>
          <a:p>
            <a:pPr lvl="3"/>
            <a:r>
              <a:rPr lang="en-US" sz="1400" dirty="0" smtClean="0"/>
              <a:t>Cancelled uOP (branch misprediction)</a:t>
            </a:r>
          </a:p>
          <a:p>
            <a:pPr lvl="2"/>
            <a:endParaRPr lang="en-US" sz="1600" dirty="0" smtClean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286722" y="2111829"/>
            <a:ext cx="3847767" cy="3924742"/>
            <a:chOff x="5230049" y="2144529"/>
            <a:chExt cx="3773017" cy="3848497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5230049" y="2144529"/>
              <a:ext cx="3454854" cy="3848497"/>
              <a:chOff x="3139992" y="2574890"/>
              <a:chExt cx="3454854" cy="384849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DBB9951-AE28-A84F-84E9-EBD8DDF1B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48179" y="4516118"/>
                <a:ext cx="3446667" cy="1907269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91B8D41-59AD-7F4D-8E2C-764AF21CCC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9992" y="2574890"/>
                <a:ext cx="3454854" cy="182206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472546" y="3254831"/>
                <a:ext cx="28302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/>
                  <a:t>HEP-SPEC06 workload</a:t>
                </a:r>
                <a:endParaRPr lang="en-GB" sz="18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472546" y="5198394"/>
                <a:ext cx="30915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/>
                  <a:t>HEP workload (CMS DIGI)</a:t>
                </a:r>
                <a:endParaRPr lang="en-GB" sz="1800" b="1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 rot="16200000">
              <a:off x="7222486" y="3813231"/>
              <a:ext cx="32533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hlinkClick r:id="rId5"/>
                </a:rPr>
                <a:t>D. Giordano, WLCG GDB, May 2019</a:t>
              </a:r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87601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7493"/>
            <a:ext cx="9144000" cy="731307"/>
          </a:xfrm>
        </p:spPr>
        <p:txBody>
          <a:bodyPr/>
          <a:lstStyle/>
          <a:p>
            <a:r>
              <a:rPr lang="en-US" dirty="0" smtClean="0"/>
              <a:t>SPEC2017 has been evaluated,</a:t>
            </a:r>
            <a:br>
              <a:rPr lang="en-US" dirty="0" smtClean="0"/>
            </a:br>
            <a:r>
              <a:rPr lang="en-US" dirty="0" smtClean="0"/>
              <a:t>but it would not solve the issue (1)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5316" y="1230086"/>
            <a:ext cx="9078684" cy="1045028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SPEC2017 score is highly correlated to HS06 score</a:t>
            </a:r>
          </a:p>
          <a:p>
            <a:pPr lvl="1"/>
            <a:r>
              <a:rPr lang="en-US" sz="1800" dirty="0" smtClean="0"/>
              <a:t>Hence it is also poorly correlated to HEP workload throughputs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93029" y="1763486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22966" y="1631301"/>
            <a:ext cx="7320057" cy="4379755"/>
            <a:chOff x="3115451" y="2543034"/>
            <a:chExt cx="5336536" cy="3192970"/>
          </a:xfrm>
        </p:grpSpPr>
        <p:sp>
          <p:nvSpPr>
            <p:cNvPr id="11" name="TextBox 10"/>
            <p:cNvSpPr txBox="1"/>
            <p:nvPr/>
          </p:nvSpPr>
          <p:spPr>
            <a:xfrm rot="16200000">
              <a:off x="6743313" y="4004892"/>
              <a:ext cx="3170531" cy="246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hlinkClick r:id="rId2"/>
                </a:rPr>
                <a:t>D. Giordano, WLCG GDB, May 2019</a:t>
              </a:r>
              <a:endParaRPr lang="en-US" sz="1600" dirty="0" smtClean="0"/>
            </a:p>
          </p:txBody>
        </p:sp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3115451" y="3239858"/>
              <a:ext cx="4896186" cy="2496146"/>
              <a:chOff x="3539994" y="2792232"/>
              <a:chExt cx="4896186" cy="249614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F36B584-36FD-4542-8F6A-47B5BFED60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193" t="4454" b="4665"/>
              <a:stretch/>
            </p:blipFill>
            <p:spPr>
              <a:xfrm>
                <a:off x="3801901" y="2792233"/>
                <a:ext cx="4634279" cy="2252985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9C1F06-55D2-C640-B330-8B9D01264B70}"/>
                  </a:ext>
                </a:extLst>
              </p:cNvPr>
              <p:cNvSpPr txBox="1"/>
              <p:nvPr/>
            </p:nvSpPr>
            <p:spPr>
              <a:xfrm rot="16200000">
                <a:off x="2935907" y="3396319"/>
                <a:ext cx="1454989" cy="24681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effectLst/>
                    <a:latin typeface="Helvetica Neue Light" charset="0"/>
                    <a:ea typeface="Helvetica Neue Light" charset="0"/>
                    <a:cs typeface="Helvetica Neue Light" charset="0"/>
                  </a:rPr>
                  <a:t>SC17 score/core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58C404-4B25-A741-AECA-F088EF4E8481}"/>
                  </a:ext>
                </a:extLst>
              </p:cNvPr>
              <p:cNvSpPr txBox="1"/>
              <p:nvPr/>
            </p:nvSpPr>
            <p:spPr>
              <a:xfrm>
                <a:off x="6379017" y="5041562"/>
                <a:ext cx="2057163" cy="24681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effectLst/>
                    <a:latin typeface="Helvetica Neue Light" charset="0"/>
                    <a:ea typeface="Helvetica Neue Light" charset="0"/>
                    <a:cs typeface="Helvetica Neue Light" charset="0"/>
                  </a:rPr>
                  <a:t>HS06 (64-bits) score/core</a:t>
                </a:r>
                <a:endParaRPr lang="en-US" sz="1600" dirty="0">
                  <a:effectLst/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E5FA3BE-0204-814F-80EC-6332E5249C33}"/>
                  </a:ext>
                </a:extLst>
              </p:cNvPr>
              <p:cNvSpPr/>
              <p:nvPr/>
            </p:nvSpPr>
            <p:spPr>
              <a:xfrm>
                <a:off x="6135949" y="4531216"/>
                <a:ext cx="1897779" cy="291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Correlation </a:t>
                </a:r>
                <a:r>
                  <a:rPr lang="en-US" sz="2000" dirty="0">
                    <a:solidFill>
                      <a:srgbClr val="FF0000"/>
                    </a:solidFill>
                  </a:rPr>
                  <a:t>0.975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192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7493"/>
            <a:ext cx="9144000" cy="731307"/>
          </a:xfrm>
        </p:spPr>
        <p:txBody>
          <a:bodyPr/>
          <a:lstStyle/>
          <a:p>
            <a:r>
              <a:rPr lang="en-US" dirty="0" smtClean="0"/>
              <a:t>SPEC2017 has been evaluated,</a:t>
            </a:r>
            <a:br>
              <a:rPr lang="en-US" dirty="0" smtClean="0"/>
            </a:br>
            <a:r>
              <a:rPr lang="en-US" dirty="0" smtClean="0"/>
              <a:t>but it would not solve the issue (2)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5316" y="1230086"/>
            <a:ext cx="9078684" cy="1668704"/>
          </a:xfrm>
        </p:spPr>
        <p:txBody>
          <a:bodyPr/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SPEC2017 and HS06 benchmarks have similar CPU usage patterns</a:t>
            </a:r>
          </a:p>
          <a:p>
            <a:pPr lvl="1"/>
            <a:r>
              <a:rPr lang="en-US" sz="1800" dirty="0" smtClean="0"/>
              <a:t>And they both differ from those of HEP experiment workloads</a:t>
            </a:r>
          </a:p>
          <a:p>
            <a:pPr lvl="1"/>
            <a:endParaRPr lang="en-US" sz="1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093029" y="1763486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26354" y="2186870"/>
            <a:ext cx="3646932" cy="3893336"/>
            <a:chOff x="326354" y="2186870"/>
            <a:chExt cx="3646932" cy="389333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3F5B3E-3A26-C94B-B20E-F6B6CB0AD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4" t="2299" r="2266" b="6833"/>
            <a:stretch/>
          </p:blipFill>
          <p:spPr>
            <a:xfrm>
              <a:off x="436700" y="2186870"/>
              <a:ext cx="3536586" cy="350176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2727394">
              <a:off x="-39831" y="5060903"/>
              <a:ext cx="17308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Bad-spec</a:t>
              </a:r>
              <a:endParaRPr lang="en-GB" b="1" dirty="0"/>
            </a:p>
          </p:txBody>
        </p:sp>
        <p:sp>
          <p:nvSpPr>
            <p:cNvPr id="14" name="TextBox 13"/>
            <p:cNvSpPr txBox="1"/>
            <p:nvPr/>
          </p:nvSpPr>
          <p:spPr>
            <a:xfrm rot="20971112">
              <a:off x="2155372" y="5458549"/>
              <a:ext cx="10668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Front-end</a:t>
              </a:r>
              <a:endParaRPr lang="en-GB" b="1" dirty="0"/>
            </a:p>
          </p:txBody>
        </p:sp>
        <p:sp>
          <p:nvSpPr>
            <p:cNvPr id="19" name="TextBox 18"/>
            <p:cNvSpPr txBox="1"/>
            <p:nvPr/>
          </p:nvSpPr>
          <p:spPr>
            <a:xfrm rot="5400000">
              <a:off x="-53157" y="3751207"/>
              <a:ext cx="10668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Back-end</a:t>
              </a:r>
              <a:endParaRPr lang="en-GB" b="1" dirty="0"/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316032" y="2284335"/>
            <a:ext cx="3415914" cy="3769486"/>
            <a:chOff x="5316032" y="2284335"/>
            <a:chExt cx="3415914" cy="3769486"/>
          </a:xfrm>
        </p:grpSpPr>
        <p:grpSp>
          <p:nvGrpSpPr>
            <p:cNvPr id="3" name="Group 2"/>
            <p:cNvGrpSpPr/>
            <p:nvPr/>
          </p:nvGrpSpPr>
          <p:grpSpPr>
            <a:xfrm>
              <a:off x="5316032" y="2284335"/>
              <a:ext cx="3367593" cy="3473787"/>
              <a:chOff x="5316032" y="2284335"/>
              <a:chExt cx="3367593" cy="347378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C9BBF10-402E-364E-84AA-520DA6321E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4353" y="2294010"/>
                <a:ext cx="3319272" cy="3464112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</p:pic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184FEBF-D994-4644-B071-C74A33F75C0C}"/>
                  </a:ext>
                </a:extLst>
              </p:cNvPr>
              <p:cNvSpPr/>
              <p:nvPr/>
            </p:nvSpPr>
            <p:spPr>
              <a:xfrm>
                <a:off x="5364352" y="2284335"/>
                <a:ext cx="1266907" cy="1164227"/>
              </a:xfrm>
              <a:prstGeom prst="ellipse">
                <a:avLst/>
              </a:prstGeom>
              <a:noFill/>
              <a:ln w="38100">
                <a:solidFill>
                  <a:srgbClr val="BC00B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F1CED8-B116-3F49-AD83-E828A5940AFD}"/>
                  </a:ext>
                </a:extLst>
              </p:cNvPr>
              <p:cNvSpPr txBox="1"/>
              <p:nvPr/>
            </p:nvSpPr>
            <p:spPr>
              <a:xfrm>
                <a:off x="6626279" y="2564190"/>
                <a:ext cx="1489510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b="1" dirty="0">
                    <a:solidFill>
                      <a:srgbClr val="BD00BD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HEP workloads</a:t>
                </a:r>
                <a:endParaRPr lang="en-US" b="1" dirty="0">
                  <a:solidFill>
                    <a:srgbClr val="BD00BD"/>
                  </a:solidFill>
                  <a:effectLst/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61F8396-4DA9-604C-8433-BEEBA6BF1853}"/>
                  </a:ext>
                </a:extLst>
              </p:cNvPr>
              <p:cNvSpPr/>
              <p:nvPr/>
            </p:nvSpPr>
            <p:spPr>
              <a:xfrm>
                <a:off x="5316032" y="3752577"/>
                <a:ext cx="1266907" cy="194073"/>
              </a:xfrm>
              <a:prstGeom prst="ellipse">
                <a:avLst/>
              </a:prstGeom>
              <a:noFill/>
              <a:ln w="38100">
                <a:solidFill>
                  <a:srgbClr val="BC00B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629295" y="5746044"/>
              <a:ext cx="3102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Dendrogram of workload similarity</a:t>
              </a:r>
              <a:endParaRPr lang="en-GB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4567256" y="3371695"/>
            <a:ext cx="3030969" cy="2445494"/>
          </a:xfrm>
          <a:prstGeom prst="ellipse">
            <a:avLst/>
          </a:prstGeom>
          <a:noFill/>
          <a:ln>
            <a:solidFill>
              <a:srgbClr val="CCC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474626" y="3701104"/>
            <a:ext cx="1222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CCCC00"/>
                </a:solidFill>
              </a:rPr>
              <a:t>SPEC2017</a:t>
            </a:r>
          </a:p>
          <a:p>
            <a:r>
              <a:rPr lang="en-US" i="1" dirty="0" smtClean="0">
                <a:solidFill>
                  <a:srgbClr val="CCCC00"/>
                </a:solidFill>
              </a:rPr>
              <a:t>SPEC2006</a:t>
            </a:r>
            <a:endParaRPr lang="en-GB" i="1" dirty="0">
              <a:solidFill>
                <a:srgbClr val="CC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690256" y="3603171"/>
            <a:ext cx="5366658" cy="2373086"/>
            <a:chOff x="3690256" y="3603171"/>
            <a:chExt cx="5366658" cy="2373086"/>
          </a:xfrm>
        </p:grpSpPr>
        <p:sp>
          <p:nvSpPr>
            <p:cNvPr id="10" name="Rectangle 9"/>
            <p:cNvSpPr/>
            <p:nvPr/>
          </p:nvSpPr>
          <p:spPr>
            <a:xfrm>
              <a:off x="3690256" y="3603171"/>
              <a:ext cx="5366658" cy="2373086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2" descr="undefined">
              <a:extLst>
                <a:ext uri="{FF2B5EF4-FFF2-40B4-BE49-F238E27FC236}">
                  <a16:creationId xmlns:a16="http://schemas.microsoft.com/office/drawing/2014/main" id="{01B2376F-7F5F-0441-B4B9-7EB3A8325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1986" y="5464654"/>
              <a:ext cx="1380430" cy="327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335487" y="3979706"/>
              <a:ext cx="2679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What enables doing this now is the availability of </a:t>
              </a:r>
              <a:r>
                <a:rPr lang="en-US" sz="1800" i="1" dirty="0" smtClean="0">
                  <a:solidFill>
                    <a:srgbClr val="FF0000"/>
                  </a:solidFill>
                </a:rPr>
                <a:t>container technology!</a:t>
              </a:r>
              <a:endParaRPr lang="en-GB" sz="1800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We are developing an alternative solution:</a:t>
            </a:r>
            <a:br>
              <a:rPr lang="en-US" sz="3200" dirty="0" smtClean="0"/>
            </a:br>
            <a:r>
              <a:rPr lang="en-US" sz="3200" dirty="0" smtClean="0"/>
              <a:t>benchmarking CPUs using HEP workloads</a:t>
            </a: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086" y="1144800"/>
            <a:ext cx="8969828" cy="238217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dirty="0"/>
              <a:t>For comparison, how did we converge on HEP-SPEC06 in the past?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We analysed several subsets of the SPEC benchmark suite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We chose one with high correlation and similar patterns as HEP WLs</a:t>
            </a:r>
          </a:p>
          <a:p>
            <a:pPr lvl="2">
              <a:spcBef>
                <a:spcPts val="0"/>
              </a:spcBef>
            </a:pPr>
            <a:endParaRPr lang="en-GB" sz="1600" dirty="0"/>
          </a:p>
          <a:p>
            <a:pPr>
              <a:spcBef>
                <a:spcPts val="0"/>
              </a:spcBef>
            </a:pPr>
            <a:r>
              <a:rPr lang="en-US" sz="1800" i="1" dirty="0" smtClean="0"/>
              <a:t>By construction</a:t>
            </a:r>
            <a:r>
              <a:rPr lang="en-US" sz="1800" dirty="0" smtClean="0"/>
              <a:t>, using HEP workloads directly is guaranteed to give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A score with high correlation to the throughput of HEP workloads 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A CPU usage pattern that is similar to that of HEP workloads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For event generation, detector simulation, digitization, reconstruction….</a:t>
            </a:r>
          </a:p>
          <a:p>
            <a:pPr lvl="2">
              <a:spcBef>
                <a:spcPts val="0"/>
              </a:spcBef>
            </a:pPr>
            <a:endParaRPr lang="en-US" sz="1600" dirty="0" smtClean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351307" y="3708903"/>
            <a:ext cx="6021101" cy="2166846"/>
            <a:chOff x="351307" y="3567385"/>
            <a:chExt cx="6021101" cy="2166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8CA437F-87A4-A34E-BEE1-28E23E285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307" y="3649156"/>
              <a:ext cx="2354729" cy="208507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67F464-7AF6-3440-9C12-8AF48B5F2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4715" y="3567385"/>
              <a:ext cx="2617693" cy="2117987"/>
            </a:xfrm>
            <a:prstGeom prst="rect">
              <a:avLst/>
            </a:prstGeom>
          </p:spPr>
        </p:pic>
        <p:sp>
          <p:nvSpPr>
            <p:cNvPr id="6" name="Notched Right Arrow 5">
              <a:extLst>
                <a:ext uri="{FF2B5EF4-FFF2-40B4-BE49-F238E27FC236}">
                  <a16:creationId xmlns:a16="http://schemas.microsoft.com/office/drawing/2014/main" id="{086B04CF-5E9C-954F-BB3C-D748CB8E3FDE}"/>
                </a:ext>
              </a:extLst>
            </p:cNvPr>
            <p:cNvSpPr/>
            <p:nvPr/>
          </p:nvSpPr>
          <p:spPr>
            <a:xfrm>
              <a:off x="2568461" y="4288971"/>
              <a:ext cx="1067365" cy="496648"/>
            </a:xfrm>
            <a:prstGeom prst="notchedRightArrow">
              <a:avLst/>
            </a:prstGeom>
            <a:solidFill>
              <a:srgbClr val="5283BE"/>
            </a:solidFill>
            <a:ln>
              <a:noFill/>
            </a:ln>
            <a:effectLst/>
            <a:scene3d>
              <a:camera prst="perspectiveRelaxedModerately">
                <a:rot lat="20390637" lon="0" rev="0"/>
              </a:camera>
              <a:lightRig rig="freezing" dir="t"/>
            </a:scene3d>
            <a:sp3d extrusionH="31750" prstMaterial="softEdge">
              <a:bevelT w="101600" prst="riblet"/>
              <a:bevelB w="101600" prst="ribl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72094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</a:t>
            </a:r>
            <a:r>
              <a:rPr lang="en-GB" dirty="0"/>
              <a:t>HEP reference workloads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to benchmark containers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44800"/>
            <a:ext cx="9056914" cy="484822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 smtClean="0"/>
              <a:t>Requirements </a:t>
            </a:r>
            <a:r>
              <a:rPr lang="en-US" sz="1200" dirty="0" smtClean="0"/>
              <a:t>(</a:t>
            </a:r>
            <a:r>
              <a:rPr lang="en-US" sz="1200" dirty="0"/>
              <a:t>see </a:t>
            </a:r>
            <a:r>
              <a:rPr lang="en-GB" sz="1200" dirty="0" smtClean="0">
                <a:hlinkClick r:id="rId2"/>
              </a:rPr>
              <a:t>J. Gray, The Benchmark Handbook for Database and Transaction Systems, 1993</a:t>
            </a:r>
            <a:r>
              <a:rPr lang="en-GB" sz="1200" dirty="0" smtClean="0"/>
              <a:t>)</a:t>
            </a:r>
            <a:endParaRPr lang="en-GB" dirty="0" smtClean="0"/>
          </a:p>
          <a:p>
            <a:pPr lvl="1">
              <a:spcBef>
                <a:spcPts val="0"/>
              </a:spcBef>
            </a:pPr>
            <a:r>
              <a:rPr lang="en-GB" dirty="0" smtClean="0"/>
              <a:t>Reproducible results (relevant to describe HEP workloads)</a:t>
            </a:r>
            <a:endParaRPr lang="en-GB" dirty="0"/>
          </a:p>
          <a:p>
            <a:pPr lvl="1">
              <a:spcBef>
                <a:spcPts val="0"/>
              </a:spcBef>
            </a:pPr>
            <a:r>
              <a:rPr lang="en-GB" dirty="0" smtClean="0"/>
              <a:t>Portable </a:t>
            </a:r>
            <a:r>
              <a:rPr lang="en-GB" dirty="0"/>
              <a:t>and self-contained (no need for network connectivity)</a:t>
            </a:r>
          </a:p>
          <a:p>
            <a:pPr lvl="1">
              <a:spcBef>
                <a:spcPts val="0"/>
              </a:spcBef>
            </a:pPr>
            <a:r>
              <a:rPr lang="en-GB" dirty="0" smtClean="0"/>
              <a:t>Simple and understandable, easy </a:t>
            </a:r>
            <a:r>
              <a:rPr lang="en-GB" dirty="0"/>
              <a:t>to use, execution not too slow, storage not too large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Long </a:t>
            </a:r>
            <a:r>
              <a:rPr lang="en-US" dirty="0"/>
              <a:t>term </a:t>
            </a:r>
            <a:r>
              <a:rPr lang="en-US" dirty="0" smtClean="0"/>
              <a:t>support, scalable and extensible</a:t>
            </a:r>
            <a:endParaRPr lang="en-GB" dirty="0"/>
          </a:p>
          <a:p>
            <a:pPr lvl="2"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US" i="1" dirty="0" smtClean="0">
                <a:solidFill>
                  <a:srgbClr val="FF0000"/>
                </a:solidFill>
              </a:rPr>
              <a:t>Approach: for each HEP workload, build a </a:t>
            </a:r>
            <a:r>
              <a:rPr lang="en-US" b="1" i="1" u="sng" dirty="0" smtClean="0">
                <a:solidFill>
                  <a:srgbClr val="FF0000"/>
                </a:solidFill>
              </a:rPr>
              <a:t>standalone container </a:t>
            </a:r>
            <a:r>
              <a:rPr lang="en-US" i="1" u="sng" dirty="0">
                <a:solidFill>
                  <a:srgbClr val="FF0000"/>
                </a:solidFill>
              </a:rPr>
              <a:t>encapsulating </a:t>
            </a:r>
            <a:r>
              <a:rPr lang="en-US" b="1" i="1" u="sng" dirty="0">
                <a:solidFill>
                  <a:srgbClr val="FF0000"/>
                </a:solidFill>
              </a:rPr>
              <a:t>all and only </a:t>
            </a:r>
            <a:r>
              <a:rPr lang="en-US" i="1" u="sng" dirty="0">
                <a:solidFill>
                  <a:srgbClr val="FF0000"/>
                </a:solidFill>
              </a:rPr>
              <a:t>the dependencies needed to run the </a:t>
            </a:r>
            <a:r>
              <a:rPr lang="en-US" i="1" u="sng" dirty="0" smtClean="0">
                <a:solidFill>
                  <a:srgbClr val="FF0000"/>
                </a:solidFill>
              </a:rPr>
              <a:t>workload as a benchmark </a:t>
            </a:r>
            <a:endParaRPr lang="en-US" i="1" u="sng" dirty="0">
              <a:solidFill>
                <a:srgbClr val="FF0000"/>
              </a:solidFill>
            </a:endParaRPr>
          </a:p>
          <a:p>
            <a:pPr lvl="2">
              <a:spcBef>
                <a:spcPts val="0"/>
              </a:spcBef>
            </a:pPr>
            <a:endParaRPr lang="en-GB" dirty="0" smtClean="0"/>
          </a:p>
          <a:p>
            <a:pPr>
              <a:spcBef>
                <a:spcPts val="0"/>
              </a:spcBef>
            </a:pPr>
            <a:r>
              <a:rPr lang="en-GB" dirty="0" smtClean="0"/>
              <a:t>Components </a:t>
            </a:r>
            <a:r>
              <a:rPr lang="en-GB" dirty="0"/>
              <a:t>of </a:t>
            </a:r>
            <a:r>
              <a:rPr lang="en-GB" dirty="0" smtClean="0"/>
              <a:t>each </a:t>
            </a:r>
            <a:r>
              <a:rPr lang="en-GB" dirty="0"/>
              <a:t>HEP </a:t>
            </a:r>
            <a:r>
              <a:rPr lang="en-GB" dirty="0" smtClean="0"/>
              <a:t>WL container</a:t>
            </a:r>
            <a:endParaRPr lang="en-GB" dirty="0"/>
          </a:p>
          <a:p>
            <a:pPr lvl="1">
              <a:spcBef>
                <a:spcPts val="0"/>
              </a:spcBef>
            </a:pPr>
            <a:r>
              <a:rPr lang="en-GB" dirty="0" smtClean="0"/>
              <a:t>Software </a:t>
            </a:r>
            <a:r>
              <a:rPr lang="en-GB" dirty="0"/>
              <a:t>repository </a:t>
            </a:r>
            <a:r>
              <a:rPr lang="en-GB" dirty="0" smtClean="0"/>
              <a:t>(O/S and /cvmfs)</a:t>
            </a:r>
            <a:endParaRPr lang="en-GB" dirty="0"/>
          </a:p>
          <a:p>
            <a:pPr lvl="1">
              <a:spcBef>
                <a:spcPts val="0"/>
              </a:spcBef>
            </a:pPr>
            <a:r>
              <a:rPr lang="en-GB" dirty="0"/>
              <a:t>Input data (event and conditions data)</a:t>
            </a:r>
          </a:p>
          <a:p>
            <a:pPr lvl="1">
              <a:spcBef>
                <a:spcPts val="0"/>
              </a:spcBef>
            </a:pPr>
            <a:r>
              <a:rPr lang="en-GB" dirty="0"/>
              <a:t>An orchestrator script </a:t>
            </a:r>
            <a:r>
              <a:rPr lang="en-GB" dirty="0" smtClean="0"/>
              <a:t>(benchmark driver)</a:t>
            </a:r>
            <a:endParaRPr lang="en-GB" dirty="0"/>
          </a:p>
          <a:p>
            <a:pPr lvl="2">
              <a:spcBef>
                <a:spcPts val="0"/>
              </a:spcBef>
            </a:pPr>
            <a:r>
              <a:rPr lang="en-GB" dirty="0"/>
              <a:t>Sets the environment</a:t>
            </a:r>
          </a:p>
          <a:p>
            <a:pPr lvl="2">
              <a:spcBef>
                <a:spcPts val="0"/>
              </a:spcBef>
            </a:pPr>
            <a:r>
              <a:rPr lang="en-GB" dirty="0"/>
              <a:t>Runs </a:t>
            </a:r>
            <a:r>
              <a:rPr lang="en-GB" dirty="0" smtClean="0"/>
              <a:t>(many copies of) the </a:t>
            </a:r>
            <a:r>
              <a:rPr lang="en-GB" dirty="0"/>
              <a:t>application</a:t>
            </a:r>
          </a:p>
          <a:p>
            <a:pPr lvl="3">
              <a:spcBef>
                <a:spcPts val="0"/>
              </a:spcBef>
            </a:pPr>
            <a:r>
              <a:rPr lang="en-US" dirty="0" smtClean="0"/>
              <a:t>Each copy may be multi-process or multi-threaded</a:t>
            </a:r>
            <a:endParaRPr lang="en-GB" dirty="0" smtClean="0"/>
          </a:p>
          <a:p>
            <a:pPr lvl="2">
              <a:spcBef>
                <a:spcPts val="0"/>
              </a:spcBef>
            </a:pPr>
            <a:r>
              <a:rPr lang="en-GB" dirty="0" smtClean="0"/>
              <a:t>Parses </a:t>
            </a:r>
            <a:r>
              <a:rPr lang="en-GB" dirty="0"/>
              <a:t>the output to generate </a:t>
            </a:r>
            <a:r>
              <a:rPr lang="en-GB" dirty="0" smtClean="0"/>
              <a:t>scores (json)</a:t>
            </a:r>
          </a:p>
          <a:p>
            <a:pPr lvl="2">
              <a:spcBef>
                <a:spcPts val="0"/>
              </a:spcBef>
            </a:pPr>
            <a:endParaRPr lang="en-GB" dirty="0" smtClean="0"/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Combine many WLs into a single “HEP score”</a:t>
            </a:r>
          </a:p>
          <a:p>
            <a:pPr marL="127000" indent="0">
              <a:spcBef>
                <a:spcPts val="0"/>
              </a:spcBef>
              <a:buNone/>
            </a:pPr>
            <a:endParaRPr lang="en-GB" dirty="0"/>
          </a:p>
          <a:p>
            <a:pPr>
              <a:spcBef>
                <a:spcPts val="0"/>
              </a:spcBef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800A0-C009-BD47-94F9-1F068D38F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27" y="3374569"/>
            <a:ext cx="3500129" cy="24106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976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Project organization</a:t>
            </a: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44800"/>
            <a:ext cx="9144000" cy="4848226"/>
          </a:xfrm>
        </p:spPr>
        <p:txBody>
          <a:bodyPr/>
          <a:lstStyle/>
          <a:p>
            <a:r>
              <a:rPr lang="en-US" dirty="0" smtClean="0"/>
              <a:t>Current contributors</a:t>
            </a:r>
          </a:p>
          <a:p>
            <a:pPr lvl="1"/>
            <a:r>
              <a:rPr lang="en-US" dirty="0"/>
              <a:t>M. Alef, J</a:t>
            </a:r>
            <a:r>
              <a:rPr lang="en-US" dirty="0" smtClean="0"/>
              <a:t>. M</a:t>
            </a:r>
            <a:r>
              <a:rPr lang="en-US" dirty="0"/>
              <a:t>. Barbet, </a:t>
            </a:r>
            <a:r>
              <a:rPr lang="en-US" dirty="0" smtClean="0"/>
              <a:t>J. </a:t>
            </a:r>
            <a:r>
              <a:rPr lang="en-US" dirty="0"/>
              <a:t>C</a:t>
            </a:r>
            <a:r>
              <a:rPr lang="en-US" dirty="0" smtClean="0"/>
              <a:t>astro, O</a:t>
            </a:r>
            <a:r>
              <a:rPr lang="en-US" dirty="0" smtClean="0"/>
              <a:t>. Datskova, D. Giordano, C. Grigoras, C.</a:t>
            </a:r>
            <a:r>
              <a:rPr lang="en-US" dirty="0" smtClean="0">
                <a:solidFill>
                  <a:schemeClr val="bg1"/>
                </a:solidFill>
              </a:rPr>
              <a:t>’</a:t>
            </a:r>
            <a:r>
              <a:rPr lang="en-US" dirty="0" smtClean="0"/>
              <a:t>Hollowell</a:t>
            </a:r>
            <a:r>
              <a:rPr lang="en-US" dirty="0"/>
              <a:t>, M. </a:t>
            </a:r>
            <a:r>
              <a:rPr lang="en-US" dirty="0" smtClean="0"/>
              <a:t>Javurkova-Pagacova, V. Khristenko</a:t>
            </a:r>
            <a:r>
              <a:rPr lang="en-US" dirty="0"/>
              <a:t>, </a:t>
            </a:r>
            <a:r>
              <a:rPr lang="en-US" dirty="0" smtClean="0"/>
              <a:t>D. Lange, S. Mete, M</a:t>
            </a:r>
            <a:r>
              <a:rPr lang="en-US" dirty="0"/>
              <a:t>. Michelotto</a:t>
            </a:r>
            <a:r>
              <a:rPr lang="en-US" dirty="0" smtClean="0"/>
              <a:t>,, L.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Rinaldi, E</a:t>
            </a:r>
            <a:r>
              <a:rPr lang="en-US" dirty="0"/>
              <a:t>. Santorinaiou, A. </a:t>
            </a:r>
            <a:r>
              <a:rPr lang="en-US" dirty="0" smtClean="0"/>
              <a:t>Sciabà, A. Valassi</a:t>
            </a:r>
            <a:endParaRPr lang="en-GB" dirty="0"/>
          </a:p>
          <a:p>
            <a:pPr lvl="1"/>
            <a:r>
              <a:rPr lang="en-US" dirty="0" smtClean="0"/>
              <a:t>Core team for common infrastructure development and overall testing</a:t>
            </a:r>
          </a:p>
          <a:p>
            <a:pPr lvl="1"/>
            <a:r>
              <a:rPr lang="en-US" dirty="0" smtClean="0"/>
              <a:t>Experiment contacts for experiment-specific software, workloads, metrics</a:t>
            </a:r>
          </a:p>
          <a:p>
            <a:pPr lvl="2"/>
            <a:endParaRPr lang="en-US" dirty="0"/>
          </a:p>
          <a:p>
            <a:r>
              <a:rPr lang="en-US" dirty="0"/>
              <a:t>Three repositories under </a:t>
            </a:r>
            <a:r>
              <a:rPr lang="en-GB" dirty="0">
                <a:hlinkClick r:id="rId2"/>
              </a:rPr>
              <a:t>https://gitlab.cern.ch/hep-benchmarks</a:t>
            </a:r>
            <a:r>
              <a:rPr lang="en-GB" dirty="0"/>
              <a:t>:</a:t>
            </a:r>
          </a:p>
          <a:p>
            <a:pPr lvl="1"/>
            <a:r>
              <a:rPr lang="en-GB" i="1" dirty="0" smtClean="0">
                <a:solidFill>
                  <a:srgbClr val="FF0000"/>
                </a:solidFill>
              </a:rPr>
              <a:t>hep-workloads</a:t>
            </a:r>
            <a:r>
              <a:rPr lang="en-GB" dirty="0" smtClean="0"/>
              <a:t> (the common infrastructure and individual workloads)</a:t>
            </a:r>
            <a:endParaRPr lang="en-GB" dirty="0"/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hep-score</a:t>
            </a:r>
            <a:r>
              <a:rPr lang="en-US" dirty="0" smtClean="0"/>
              <a:t> (single-number benchmark aggregator from several WLs)</a:t>
            </a:r>
            <a:endParaRPr lang="en-US" dirty="0"/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hep-benchmark-suite</a:t>
            </a:r>
            <a:r>
              <a:rPr lang="en-US" dirty="0" smtClean="0"/>
              <a:t> (automate execution, collect results in a database)</a:t>
            </a:r>
            <a:endParaRPr lang="en-GB" dirty="0"/>
          </a:p>
          <a:p>
            <a:pPr lvl="2"/>
            <a:endParaRPr lang="en-GB" dirty="0" smtClean="0"/>
          </a:p>
          <a:p>
            <a:r>
              <a:rPr lang="en-GB" dirty="0" smtClean="0"/>
              <a:t>Track </a:t>
            </a:r>
            <a:r>
              <a:rPr lang="en-GB" dirty="0"/>
              <a:t>work progress via </a:t>
            </a:r>
            <a:r>
              <a:rPr lang="en-GB" dirty="0" smtClean="0">
                <a:hlinkClick r:id="rId3"/>
              </a:rPr>
              <a:t>Jira Project</a:t>
            </a:r>
            <a:r>
              <a:rPr lang="en-GB" dirty="0" smtClean="0"/>
              <a:t> and </a:t>
            </a:r>
            <a:r>
              <a:rPr lang="en-GB" dirty="0" smtClean="0">
                <a:hlinkClick r:id="rId4"/>
              </a:rPr>
              <a:t>Twiki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10404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hep-workloads CI and registry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00" y="1144800"/>
            <a:ext cx="8964000" cy="4848226"/>
          </a:xfrm>
        </p:spPr>
        <p:txBody>
          <a:bodyPr/>
          <a:lstStyle/>
          <a:p>
            <a:r>
              <a:rPr lang="en-US" dirty="0" smtClean="0"/>
              <a:t>Individual HEP workload container images are built and distributed via gitlab</a:t>
            </a:r>
          </a:p>
          <a:p>
            <a:pPr lvl="1"/>
            <a:r>
              <a:rPr lang="en-US" dirty="0" smtClean="0"/>
              <a:t>The </a:t>
            </a:r>
            <a:r>
              <a:rPr lang="en-US" b="1" dirty="0" smtClean="0"/>
              <a:t>gitlab CI </a:t>
            </a:r>
            <a:r>
              <a:rPr lang="en-US" dirty="0"/>
              <a:t>(continuous integration</a:t>
            </a:r>
            <a:r>
              <a:rPr lang="en-US" dirty="0" smtClean="0"/>
              <a:t>) builds and tests new images on commit</a:t>
            </a:r>
          </a:p>
          <a:p>
            <a:pPr lvl="1"/>
            <a:r>
              <a:rPr lang="en-US" dirty="0" smtClean="0"/>
              <a:t> If the build is successful, the CI pushes these (versioned) images to the </a:t>
            </a:r>
            <a:r>
              <a:rPr lang="en-US" b="1" dirty="0" smtClean="0"/>
              <a:t>gitlab registry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The images are built as Docker containers</a:t>
            </a:r>
          </a:p>
          <a:p>
            <a:pPr lvl="1"/>
            <a:r>
              <a:rPr lang="en-US" dirty="0" smtClean="0"/>
              <a:t>But they can be executed both via </a:t>
            </a:r>
            <a:r>
              <a:rPr lang="en-US" b="1" dirty="0" smtClean="0"/>
              <a:t>Docker</a:t>
            </a:r>
            <a:r>
              <a:rPr lang="en-US" dirty="0" smtClean="0"/>
              <a:t> and </a:t>
            </a:r>
            <a:r>
              <a:rPr lang="en-US" b="1" dirty="0" smtClean="0"/>
              <a:t>Singularity</a:t>
            </a:r>
          </a:p>
          <a:p>
            <a:pPr marL="342900" lvl="1" indent="0">
              <a:buNone/>
            </a:pPr>
            <a:r>
              <a:rPr lang="en-GB" dirty="0" smtClean="0">
                <a:solidFill>
                  <a:srgbClr val="01BA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$ </a:t>
            </a:r>
            <a:r>
              <a:rPr lang="en-GB" dirty="0">
                <a:solidFill>
                  <a:srgbClr val="01BA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docker run -v </a:t>
            </a:r>
            <a:r>
              <a:rPr lang="en-GB" dirty="0" smtClean="0">
                <a:solidFill>
                  <a:srgbClr val="01BA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/my_host_path</a:t>
            </a:r>
            <a:r>
              <a:rPr lang="en-GB" dirty="0">
                <a:solidFill>
                  <a:srgbClr val="01BA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:/results $IMAGE</a:t>
            </a:r>
            <a:br>
              <a:rPr lang="en-GB" dirty="0">
                <a:solidFill>
                  <a:srgbClr val="01BA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dirty="0" smtClean="0">
                <a:solidFill>
                  <a:srgbClr val="01BA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$ </a:t>
            </a:r>
            <a:r>
              <a:rPr lang="en-GB" dirty="0">
                <a:solidFill>
                  <a:srgbClr val="01BA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singularity run -B </a:t>
            </a:r>
            <a:r>
              <a:rPr lang="en-GB" dirty="0" smtClean="0">
                <a:solidFill>
                  <a:srgbClr val="01BA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/my_host_path</a:t>
            </a:r>
            <a:r>
              <a:rPr lang="en-GB" dirty="0">
                <a:solidFill>
                  <a:srgbClr val="01BA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:/results docker://$</a:t>
            </a:r>
            <a:r>
              <a:rPr lang="en-GB" dirty="0" smtClean="0">
                <a:solidFill>
                  <a:srgbClr val="01BA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IMAGE</a:t>
            </a:r>
            <a:endParaRPr lang="en-US" dirty="0" smtClean="0"/>
          </a:p>
          <a:p>
            <a:pPr lvl="1"/>
            <a:r>
              <a:rPr lang="en-US" dirty="0" smtClean="0"/>
              <a:t>A json summary and detailed logs are then found in /my_host_path on the host system</a:t>
            </a:r>
          </a:p>
        </p:txBody>
      </p:sp>
    </p:spTree>
    <p:extLst>
      <p:ext uri="{BB962C8B-B14F-4D97-AF65-F5344CB8AC3E}">
        <p14:creationId xmlns:p14="http://schemas.microsoft.com/office/powerpoint/2010/main" val="159561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92912" y="990600"/>
            <a:ext cx="8845629" cy="707571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197493"/>
            <a:ext cx="8791199" cy="548903"/>
          </a:xfrm>
        </p:spPr>
        <p:txBody>
          <a:bodyPr/>
          <a:lstStyle/>
          <a:p>
            <a:r>
              <a:rPr lang="en-US" dirty="0" smtClean="0"/>
              <a:t>Build procedure in the hep-workloads CI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36172"/>
            <a:ext cx="9144000" cy="5056854"/>
          </a:xfrm>
        </p:spPr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Main idea: experiment software is on /cvmfs, discover what is needed in a dry run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Enabling technology: cvmfs tracing mechanism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Starting from a gitlab repo containing only the CI and WL orchestrator scripts:</a:t>
            </a:r>
          </a:p>
          <a:p>
            <a:pPr marL="914400" lvl="1" indent="-342900">
              <a:buAutoNum type="arabicPeriod"/>
            </a:pPr>
            <a:r>
              <a:rPr lang="en-US" dirty="0" smtClean="0"/>
              <a:t>Build an interim image, where /cvmfs is the standard network-connected service</a:t>
            </a:r>
          </a:p>
          <a:p>
            <a:pPr marL="914400" lvl="1" indent="-342900">
              <a:buAutoNum type="arabicPeriod"/>
            </a:pPr>
            <a:r>
              <a:rPr lang="en-US" dirty="0" smtClean="0"/>
              <a:t>Run the WL from that image, generating cvmfs traces listing which files were accessed</a:t>
            </a:r>
          </a:p>
          <a:p>
            <a:pPr marL="914400" lvl="1" indent="-342900">
              <a:buAutoNum type="arabicPeriod"/>
            </a:pPr>
            <a:r>
              <a:rPr lang="en-US" dirty="0" smtClean="0"/>
              <a:t>Build the final standalone image, where /cvmfs is a local folder, copying </a:t>
            </a:r>
            <a:r>
              <a:rPr lang="en-US" dirty="0"/>
              <a:t>all relevant </a:t>
            </a:r>
            <a:r>
              <a:rPr lang="en-US" dirty="0" smtClean="0"/>
              <a:t>files</a:t>
            </a:r>
          </a:p>
          <a:p>
            <a:pPr marL="914400" lvl="1" indent="-342900">
              <a:buAutoNum type="arabicPeriod"/>
            </a:pPr>
            <a:r>
              <a:rPr lang="en-US" dirty="0" smtClean="0"/>
              <a:t>Test the WL from that image (both in Docker and Singularity), push it to the gitlab registry</a:t>
            </a:r>
          </a:p>
        </p:txBody>
      </p: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315157" y="2431835"/>
            <a:ext cx="8513686" cy="1626034"/>
            <a:chOff x="86244" y="886055"/>
            <a:chExt cx="8513686" cy="1626034"/>
          </a:xfrm>
        </p:grpSpPr>
        <p:sp>
          <p:nvSpPr>
            <p:cNvPr id="4" name="Notched Right Arrow 3">
              <a:extLst>
                <a:ext uri="{FF2B5EF4-FFF2-40B4-BE49-F238E27FC236}">
                  <a16:creationId xmlns:a16="http://schemas.microsoft.com/office/drawing/2014/main" id="{346F9C8B-0C3E-E646-A9B0-58120C0420E6}"/>
                </a:ext>
              </a:extLst>
            </p:cNvPr>
            <p:cNvSpPr/>
            <p:nvPr/>
          </p:nvSpPr>
          <p:spPr>
            <a:xfrm>
              <a:off x="5769890" y="1186304"/>
              <a:ext cx="468119" cy="297200"/>
            </a:xfrm>
            <a:prstGeom prst="notchedRightArrow">
              <a:avLst/>
            </a:prstGeom>
            <a:solidFill>
              <a:srgbClr val="5283BE"/>
            </a:solidFill>
            <a:ln>
              <a:noFill/>
            </a:ln>
            <a:effectLst/>
            <a:scene3d>
              <a:camera prst="perspectiveRelaxedModerately">
                <a:rot lat="20390637" lon="0" rev="0"/>
              </a:camera>
              <a:lightRig rig="freezing" dir="t"/>
            </a:scene3d>
            <a:sp3d extrusionH="31750" prstMaterial="softEdge">
              <a:bevelT w="101600" prst="riblet"/>
              <a:bevelB w="101600" prst="ribl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A055A7-0628-C941-AB73-52185419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5327" y="1171278"/>
              <a:ext cx="504603" cy="43000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>
              <a:solidFill>
                <a:srgbClr val="292929"/>
              </a:solidFill>
              <a:miter lim="800000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DEC1BA-593A-2440-85E7-99A5EE59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582" y="1743180"/>
              <a:ext cx="871614" cy="2062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1A6A51-8E29-7E44-A00E-1205178C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768" y="1812173"/>
              <a:ext cx="871614" cy="2062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50D7E6-0DF5-EC4F-8AA8-D046BCA9B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7260" y="1971159"/>
              <a:ext cx="871614" cy="2062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A67C95-54B0-0746-AB6C-B4534F4CC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0809" y="1834474"/>
              <a:ext cx="871614" cy="2062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E045F3-402B-134A-8D17-D76BF5BB7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171" y="1989412"/>
              <a:ext cx="871614" cy="206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4729C1A-EFBD-4B4C-B691-D4B9E7478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389" y="2149351"/>
              <a:ext cx="871614" cy="2062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7AC408-950C-D54C-BDB9-2B1A832A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559" y="1161425"/>
              <a:ext cx="1176688" cy="68210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B74719-4FD7-FE49-99FA-26897BE2A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513" y="1474229"/>
              <a:ext cx="136753" cy="145300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16EDE5D-0803-9B45-AF79-520883AB043A}"/>
                </a:ext>
              </a:extLst>
            </p:cNvPr>
            <p:cNvCxnSpPr>
              <a:cxnSpLocks/>
              <a:stCxn id="22" idx="3"/>
              <a:endCxn id="21" idx="1"/>
            </p:cNvCxnSpPr>
            <p:nvPr/>
          </p:nvCxnSpPr>
          <p:spPr>
            <a:xfrm flipV="1">
              <a:off x="4366275" y="1409810"/>
              <a:ext cx="385281" cy="92495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DBD428-F0D4-3346-BDED-2AE72A866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44" y="932443"/>
              <a:ext cx="807375" cy="157964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>
              <a:solidFill>
                <a:srgbClr val="292929"/>
              </a:solidFill>
              <a:miter lim="800000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100E8E-C815-E949-8837-465385D2D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507" y="1942884"/>
              <a:ext cx="902012" cy="21345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0937A9-EAB1-D442-A398-3838A4D96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8835" y="2090101"/>
              <a:ext cx="868766" cy="2055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14D064-0398-F144-A251-446F3A3F9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718" y="2245519"/>
              <a:ext cx="868766" cy="20558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92C9109-2E70-0C4F-A558-052B84756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897" y="1174869"/>
              <a:ext cx="938261" cy="51206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80E134-DD0D-2F4E-A6AD-E8804E78C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3032" y="1080918"/>
              <a:ext cx="932899" cy="64252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B36353-9329-144C-B854-DD710187D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556" y="1086939"/>
              <a:ext cx="937566" cy="6457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182320B-8FB7-9441-B6AE-AF4AE5E13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522" y="2262116"/>
              <a:ext cx="136753" cy="14530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5AE9472-4321-AA41-ACCE-7DA29E5368AF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3001122" y="1654604"/>
              <a:ext cx="1228400" cy="68016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4FDD815-64FB-2C40-B3A5-905674AEE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333292" y="1967410"/>
              <a:ext cx="304446" cy="113767"/>
            </a:xfrm>
            <a:prstGeom prst="roundRect">
              <a:avLst>
                <a:gd name="adj" fmla="val 16667"/>
              </a:avLst>
            </a:prstGeom>
            <a:ln>
              <a:solidFill>
                <a:srgbClr val="0000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B250311-BD0A-7C42-8F5C-463E9CE4D0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2262" y="989457"/>
              <a:ext cx="142640" cy="138352"/>
            </a:xfrm>
            <a:prstGeom prst="ellipse">
              <a:avLst/>
            </a:prstGeom>
            <a:solidFill>
              <a:schemeClr val="tx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1</a:t>
              </a:r>
              <a:endParaRPr lang="en-US" sz="10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FE10432-4F7F-A84B-8056-CEFA2C639F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75082" y="978795"/>
              <a:ext cx="142640" cy="138352"/>
            </a:xfrm>
            <a:prstGeom prst="ellipse">
              <a:avLst/>
            </a:prstGeom>
            <a:solidFill>
              <a:schemeClr val="tx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/>
                <a:t>2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90814E4-38F8-344D-B440-48C783DF79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6699" y="921056"/>
              <a:ext cx="142640" cy="138352"/>
            </a:xfrm>
            <a:prstGeom prst="ellipse">
              <a:avLst/>
            </a:prstGeom>
            <a:solidFill>
              <a:schemeClr val="tx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/>
                <a:t>3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5ED09D7-12E3-A548-A715-6C7CACE517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91068" y="917765"/>
              <a:ext cx="142640" cy="138352"/>
            </a:xfrm>
            <a:prstGeom prst="ellipse">
              <a:avLst/>
            </a:prstGeom>
            <a:solidFill>
              <a:schemeClr val="tx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/>
                <a:t>4</a:t>
              </a:r>
            </a:p>
          </p:txBody>
        </p:sp>
        <p:pic>
          <p:nvPicPr>
            <p:cNvPr id="29" name="Picture 2" descr="undefined">
              <a:extLst>
                <a:ext uri="{FF2B5EF4-FFF2-40B4-BE49-F238E27FC236}">
                  <a16:creationId xmlns:a16="http://schemas.microsoft.com/office/drawing/2014/main" id="{0A79F4B9-F810-5F41-BBA2-1DBB3EB42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131" y="886055"/>
              <a:ext cx="988190" cy="234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undefined">
              <a:extLst>
                <a:ext uri="{FF2B5EF4-FFF2-40B4-BE49-F238E27FC236}">
                  <a16:creationId xmlns:a16="http://schemas.microsoft.com/office/drawing/2014/main" id="{01B2376F-7F5F-0441-B4B9-7EB3A8325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0758" y="1824222"/>
              <a:ext cx="456980" cy="108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https://www.sylabs.io/wp-content/uploads/2018/10/s-icon.png">
              <a:extLst>
                <a:ext uri="{FF2B5EF4-FFF2-40B4-BE49-F238E27FC236}">
                  <a16:creationId xmlns:a16="http://schemas.microsoft.com/office/drawing/2014/main" id="{FB41B71F-CA25-BB40-ADC7-ECE9248414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793" y="1786773"/>
              <a:ext cx="181563" cy="18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Notched Right Arrow 31">
              <a:extLst>
                <a:ext uri="{FF2B5EF4-FFF2-40B4-BE49-F238E27FC236}">
                  <a16:creationId xmlns:a16="http://schemas.microsoft.com/office/drawing/2014/main" id="{98769909-9DF1-2C4F-8BC4-24F2F4188F1B}"/>
                </a:ext>
              </a:extLst>
            </p:cNvPr>
            <p:cNvSpPr/>
            <p:nvPr/>
          </p:nvSpPr>
          <p:spPr>
            <a:xfrm>
              <a:off x="4188492" y="1219215"/>
              <a:ext cx="448329" cy="297200"/>
            </a:xfrm>
            <a:prstGeom prst="notchedRightArrow">
              <a:avLst/>
            </a:prstGeom>
            <a:solidFill>
              <a:srgbClr val="5283BE"/>
            </a:solidFill>
            <a:ln>
              <a:noFill/>
            </a:ln>
            <a:effectLst/>
            <a:scene3d>
              <a:camera prst="perspectiveRelaxedModerately">
                <a:rot lat="20390637" lon="0" rev="0"/>
              </a:camera>
              <a:lightRig rig="freezing" dir="t"/>
            </a:scene3d>
            <a:sp3d extrusionH="31750" prstMaterial="softEdge">
              <a:bevelT w="101600" prst="riblet"/>
              <a:bevelB w="101600" prst="ribl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Notched Right Arrow 32">
              <a:extLst>
                <a:ext uri="{FF2B5EF4-FFF2-40B4-BE49-F238E27FC236}">
                  <a16:creationId xmlns:a16="http://schemas.microsoft.com/office/drawing/2014/main" id="{7111C37D-8054-FC4B-9382-DC06F4CE1F2F}"/>
                </a:ext>
              </a:extLst>
            </p:cNvPr>
            <p:cNvSpPr/>
            <p:nvPr/>
          </p:nvSpPr>
          <p:spPr>
            <a:xfrm>
              <a:off x="2301209" y="1217211"/>
              <a:ext cx="442823" cy="297200"/>
            </a:xfrm>
            <a:prstGeom prst="notchedRightArrow">
              <a:avLst/>
            </a:prstGeom>
            <a:solidFill>
              <a:srgbClr val="5283BE"/>
            </a:solidFill>
            <a:ln>
              <a:noFill/>
            </a:ln>
            <a:effectLst/>
            <a:scene3d>
              <a:camera prst="perspectiveRelaxedModerately">
                <a:rot lat="20390637" lon="0" rev="0"/>
              </a:camera>
              <a:lightRig rig="freezing" dir="t"/>
            </a:scene3d>
            <a:sp3d extrusionH="31750" prstMaterial="softEdge">
              <a:bevelT w="101600" prst="riblet"/>
              <a:bevelB w="101600" prst="ribl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Notched Right Arrow 33">
              <a:extLst>
                <a:ext uri="{FF2B5EF4-FFF2-40B4-BE49-F238E27FC236}">
                  <a16:creationId xmlns:a16="http://schemas.microsoft.com/office/drawing/2014/main" id="{5F123345-BD87-3D45-8062-8C9775F441E9}"/>
                </a:ext>
              </a:extLst>
            </p:cNvPr>
            <p:cNvSpPr/>
            <p:nvPr/>
          </p:nvSpPr>
          <p:spPr>
            <a:xfrm>
              <a:off x="7510884" y="1168936"/>
              <a:ext cx="428823" cy="297200"/>
            </a:xfrm>
            <a:prstGeom prst="notchedRightArrow">
              <a:avLst/>
            </a:prstGeom>
            <a:solidFill>
              <a:srgbClr val="5283BE"/>
            </a:solidFill>
            <a:ln>
              <a:noFill/>
            </a:ln>
            <a:effectLst/>
            <a:scene3d>
              <a:camera prst="perspectiveRelaxedModerately">
                <a:rot lat="20390637" lon="0" rev="0"/>
              </a:camera>
              <a:lightRig rig="freezing" dir="t"/>
            </a:scene3d>
            <a:sp3d extrusionH="31750" prstMaterial="softEdge">
              <a:bevelT w="101600" prst="riblet"/>
              <a:bevelB w="101600" prst="ribl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5" name="Picture 2" descr="undefined">
              <a:extLst>
                <a:ext uri="{FF2B5EF4-FFF2-40B4-BE49-F238E27FC236}">
                  <a16:creationId xmlns:a16="http://schemas.microsoft.com/office/drawing/2014/main" id="{01B2376F-7F5F-0441-B4B9-7EB3A8325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457" y="2321400"/>
              <a:ext cx="456980" cy="108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undefined">
              <a:extLst>
                <a:ext uri="{FF2B5EF4-FFF2-40B4-BE49-F238E27FC236}">
                  <a16:creationId xmlns:a16="http://schemas.microsoft.com/office/drawing/2014/main" id="{01B2376F-7F5F-0441-B4B9-7EB3A8325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256" y="2228892"/>
              <a:ext cx="456980" cy="108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081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45" y="1804853"/>
            <a:ext cx="4168591" cy="403848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197493"/>
            <a:ext cx="6558257" cy="731307"/>
          </a:xfrm>
        </p:spPr>
        <p:txBody>
          <a:bodyPr/>
          <a:lstStyle/>
          <a:p>
            <a:r>
              <a:rPr lang="en-US" dirty="0" smtClean="0"/>
              <a:t>The hep-workloads output report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30629" y="1227596"/>
            <a:ext cx="5344887" cy="3311747"/>
          </a:xfrm>
        </p:spPr>
        <p:txBody>
          <a:bodyPr/>
          <a:lstStyle/>
          <a:p>
            <a:pPr marL="127000" indent="0">
              <a:buNone/>
            </a:pPr>
            <a:r>
              <a:rPr lang="en-US" dirty="0" smtClean="0"/>
              <a:t>JSON </a:t>
            </a:r>
            <a:r>
              <a:rPr lang="en-US" dirty="0"/>
              <a:t>document with the essential information</a:t>
            </a:r>
          </a:p>
          <a:p>
            <a:pPr lvl="1"/>
            <a:r>
              <a:rPr lang="en-US" dirty="0"/>
              <a:t>Configuration parameters</a:t>
            </a:r>
          </a:p>
          <a:p>
            <a:pPr lvl="2"/>
            <a:r>
              <a:rPr lang="en-US" dirty="0"/>
              <a:t>#copies, #threads, #events, status</a:t>
            </a:r>
          </a:p>
          <a:p>
            <a:pPr lvl="1"/>
            <a:r>
              <a:rPr lang="en-US" dirty="0" smtClean="0"/>
              <a:t>Benchmark </a:t>
            </a:r>
            <a:r>
              <a:rPr lang="en-US" dirty="0"/>
              <a:t>score: </a:t>
            </a:r>
            <a:r>
              <a:rPr lang="en-US" b="1" dirty="0" smtClean="0">
                <a:solidFill>
                  <a:srgbClr val="FF0000"/>
                </a:solidFill>
              </a:rPr>
              <a:t>total node throughput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Events per wall second </a:t>
            </a:r>
            <a:r>
              <a:rPr lang="en-US" dirty="0" smtClean="0"/>
              <a:t>(sum over all copies)</a:t>
            </a:r>
          </a:p>
          <a:p>
            <a:pPr lvl="3"/>
            <a:r>
              <a:rPr lang="en-US" dirty="0" smtClean="0"/>
              <a:t>Or events per CPU second in some cases</a:t>
            </a:r>
          </a:p>
          <a:p>
            <a:pPr lvl="2"/>
            <a:r>
              <a:rPr lang="en-US" dirty="0" smtClean="0"/>
              <a:t>Details for each application copy</a:t>
            </a:r>
          </a:p>
          <a:p>
            <a:pPr lvl="3"/>
            <a:r>
              <a:rPr lang="en-US" dirty="0"/>
              <a:t>S</a:t>
            </a:r>
            <a:r>
              <a:rPr lang="en-US" dirty="0" smtClean="0"/>
              <a:t>tatistics</a:t>
            </a:r>
            <a:r>
              <a:rPr lang="en-US" dirty="0"/>
              <a:t>: mean, median, max, </a:t>
            </a:r>
            <a:r>
              <a:rPr lang="en-US" dirty="0" smtClean="0"/>
              <a:t>min…</a:t>
            </a:r>
            <a:endParaRPr lang="en-US" dirty="0"/>
          </a:p>
          <a:p>
            <a:pPr lvl="1"/>
            <a:r>
              <a:rPr lang="en-US" dirty="0" smtClean="0"/>
              <a:t>Additional metrics for performance studies:</a:t>
            </a:r>
          </a:p>
          <a:p>
            <a:pPr lvl="2"/>
            <a:r>
              <a:rPr lang="en-US" dirty="0"/>
              <a:t>M</a:t>
            </a:r>
            <a:r>
              <a:rPr lang="en-US" dirty="0" smtClean="0"/>
              <a:t>emory </a:t>
            </a:r>
            <a:r>
              <a:rPr lang="en-US" dirty="0"/>
              <a:t>and CPU utilization </a:t>
            </a:r>
          </a:p>
          <a:p>
            <a:pPr lvl="1"/>
            <a:r>
              <a:rPr lang="en-US" dirty="0" smtClean="0"/>
              <a:t>Workload metadata</a:t>
            </a:r>
            <a:endParaRPr lang="en-US" dirty="0"/>
          </a:p>
          <a:p>
            <a:pPr lvl="2"/>
            <a:r>
              <a:rPr lang="en-US" dirty="0"/>
              <a:t>Description, version</a:t>
            </a:r>
            <a:r>
              <a:rPr lang="en-US" dirty="0" smtClean="0"/>
              <a:t>, checksum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C967B-02B8-C84E-A553-8B1DC97FF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57" y="101027"/>
            <a:ext cx="2080878" cy="14331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Down Arrow 10"/>
          <p:cNvSpPr/>
          <p:nvPr/>
        </p:nvSpPr>
        <p:spPr>
          <a:xfrm>
            <a:off x="8610599" y="1017838"/>
            <a:ext cx="119743" cy="1240972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8521806" y="563146"/>
            <a:ext cx="297329" cy="454692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0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44800"/>
            <a:ext cx="9144000" cy="4848226"/>
          </a:xfrm>
        </p:spPr>
        <p:txBody>
          <a:bodyPr/>
          <a:lstStyle/>
          <a:p>
            <a:r>
              <a:rPr lang="en-US" dirty="0" smtClean="0"/>
              <a:t>Overview: CPU benchmarking in WLCG (Worldwide LHC Computing Grid)</a:t>
            </a:r>
          </a:p>
          <a:p>
            <a:pPr lvl="1"/>
            <a:r>
              <a:rPr lang="en-US" dirty="0" smtClean="0"/>
              <a:t>Why benchmarking compute resources in WLCG</a:t>
            </a:r>
          </a:p>
          <a:p>
            <a:pPr lvl="1"/>
            <a:r>
              <a:rPr lang="en-US" dirty="0" smtClean="0"/>
              <a:t>Benchmarking past, present, future: HEP-SPEC06 and its limitations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Benchmarking compute resources using HEP experiment workloads (WL’s) </a:t>
            </a:r>
          </a:p>
          <a:p>
            <a:pPr lvl="1"/>
            <a:r>
              <a:rPr lang="en-US" dirty="0" smtClean="0"/>
              <a:t>Overview and technical implementation details</a:t>
            </a:r>
          </a:p>
          <a:p>
            <a:pPr lvl="1"/>
            <a:r>
              <a:rPr lang="en-US" dirty="0" smtClean="0"/>
              <a:t>Status and outlook: HEP score for CPU resources</a:t>
            </a:r>
          </a:p>
          <a:p>
            <a:pPr lvl="1"/>
            <a:r>
              <a:rPr lang="en-US" dirty="0" smtClean="0"/>
              <a:t>Applicability to HPCs (supercomputers) and GPUs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Conclusions</a:t>
            </a:r>
            <a:endParaRPr lang="en-US" dirty="0"/>
          </a:p>
          <a:p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12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197493"/>
            <a:ext cx="8791199" cy="863864"/>
          </a:xfrm>
        </p:spPr>
        <p:txBody>
          <a:bodyPr/>
          <a:lstStyle/>
          <a:p>
            <a:r>
              <a:rPr lang="en-US" dirty="0" smtClean="0"/>
              <a:t>The hep-workloads containers:</a:t>
            </a:r>
            <a:br>
              <a:rPr lang="en-US" dirty="0" smtClean="0"/>
            </a:br>
            <a:r>
              <a:rPr lang="en-US" dirty="0" smtClean="0"/>
              <a:t>available images and work in progress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00" y="1387928"/>
            <a:ext cx="8791199" cy="4605097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GEN and SIM workloads are available for all four LHC experiments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 smtClean="0"/>
              <a:t>DIGI and RECO workloads are available for CMS, work in progress for ATLAS</a:t>
            </a:r>
          </a:p>
          <a:p>
            <a:endParaRPr lang="en-US" dirty="0" smtClean="0"/>
          </a:p>
          <a:p>
            <a:r>
              <a:rPr lang="en-US" dirty="0" smtClean="0"/>
              <a:t>Download the container images from the </a:t>
            </a:r>
            <a:r>
              <a:rPr lang="en-US" dirty="0" smtClean="0">
                <a:hlinkClick r:id="rId2"/>
              </a:rPr>
              <a:t>gitlab registry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gitlab-registry.cern.ch/hep-benchmarks/hep-workloads/</a:t>
            </a:r>
            <a:r>
              <a:rPr lang="en-US" dirty="0" err="1" smtClean="0"/>
              <a:t>alice-gen-sim-bmk:latest</a:t>
            </a:r>
            <a:endParaRPr lang="en-US" dirty="0"/>
          </a:p>
          <a:p>
            <a:pPr lvl="1"/>
            <a:r>
              <a:rPr lang="en-US" dirty="0" smtClean="0"/>
              <a:t>gitlab-registry.cern.ch/hep-benchmarks/hep-workloads/</a:t>
            </a:r>
            <a:r>
              <a:rPr lang="en-US" dirty="0" err="1" smtClean="0"/>
              <a:t>atlas-gen-bmk:latest</a:t>
            </a:r>
            <a:endParaRPr lang="en-US" dirty="0"/>
          </a:p>
          <a:p>
            <a:pPr lvl="1"/>
            <a:r>
              <a:rPr lang="en-US" dirty="0"/>
              <a:t>gitlab-registry.cern.ch/hep-benchmarks/hep-workloads/</a:t>
            </a:r>
            <a:r>
              <a:rPr lang="en-US" dirty="0" err="1"/>
              <a:t>atlas-sim-bmk:latest</a:t>
            </a:r>
            <a:endParaRPr lang="en-US" dirty="0"/>
          </a:p>
          <a:p>
            <a:pPr lvl="1"/>
            <a:r>
              <a:rPr lang="en-US" dirty="0" smtClean="0"/>
              <a:t>gitlab-registry.cern.ch/hep-benchmarks/hep-workloads/</a:t>
            </a:r>
            <a:r>
              <a:rPr lang="en-US" dirty="0" err="1" smtClean="0"/>
              <a:t>cms-gen-sim-bmk:latest</a:t>
            </a:r>
            <a:endParaRPr lang="en-US" dirty="0" smtClean="0"/>
          </a:p>
          <a:p>
            <a:pPr lvl="1"/>
            <a:r>
              <a:rPr lang="en-US" dirty="0" smtClean="0"/>
              <a:t>gitlab-registry.cern.ch/hep-benchmarks/hep-workloads/</a:t>
            </a:r>
            <a:r>
              <a:rPr lang="en-US" dirty="0" err="1" smtClean="0"/>
              <a:t>cms-digi-bmk:latest</a:t>
            </a:r>
            <a:endParaRPr lang="en-US" dirty="0" smtClean="0"/>
          </a:p>
          <a:p>
            <a:pPr lvl="1"/>
            <a:r>
              <a:rPr lang="en-US" dirty="0" smtClean="0"/>
              <a:t>gitlab-registry.cern.ch/hep-benchmarks/hep-workloads/</a:t>
            </a:r>
            <a:r>
              <a:rPr lang="en-US" dirty="0" err="1" smtClean="0"/>
              <a:t>cms-reco-bmk:latest</a:t>
            </a:r>
            <a:endParaRPr lang="en-US" dirty="0" smtClean="0"/>
          </a:p>
          <a:p>
            <a:pPr lvl="1"/>
            <a:r>
              <a:rPr lang="en-US" dirty="0" smtClean="0"/>
              <a:t>gitlab-registry.cern.ch/hep-benchmarks/hep-workloads/</a:t>
            </a:r>
            <a:r>
              <a:rPr lang="en-US" dirty="0" err="1" smtClean="0"/>
              <a:t>lhcb-gen-sim-bmk:latest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506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studies for hep-workloads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44800"/>
            <a:ext cx="9144000" cy="4657286"/>
          </a:xfrm>
        </p:spPr>
        <p:txBody>
          <a:bodyPr/>
          <a:lstStyle/>
          <a:p>
            <a:r>
              <a:rPr lang="en-US" dirty="0" smtClean="0"/>
              <a:t>Careful analysis of robustness </a:t>
            </a:r>
            <a:r>
              <a:rPr lang="en-US" dirty="0"/>
              <a:t>and accuracy of </a:t>
            </a:r>
            <a:r>
              <a:rPr lang="en-US" dirty="0" smtClean="0"/>
              <a:t>individual HEP benchmarks</a:t>
            </a:r>
            <a:endParaRPr lang="en-US" dirty="0"/>
          </a:p>
          <a:p>
            <a:pPr lvl="1"/>
            <a:r>
              <a:rPr lang="en-US" dirty="0"/>
              <a:t>Are the results of multiple measures reproducible?</a:t>
            </a:r>
          </a:p>
          <a:p>
            <a:pPr lvl="1"/>
            <a:r>
              <a:rPr lang="en-US" dirty="0"/>
              <a:t>How do </a:t>
            </a:r>
            <a:r>
              <a:rPr lang="en-US" dirty="0" smtClean="0"/>
              <a:t>results </a:t>
            </a:r>
            <a:r>
              <a:rPr lang="en-US" dirty="0"/>
              <a:t>change as a function of </a:t>
            </a:r>
            <a:r>
              <a:rPr lang="en-US" dirty="0" smtClean="0"/>
              <a:t>input parameters </a:t>
            </a:r>
            <a:r>
              <a:rPr lang="en-US" dirty="0"/>
              <a:t>(#events, #threads, #copies)</a:t>
            </a:r>
          </a:p>
          <a:p>
            <a:pPr lvl="1"/>
            <a:r>
              <a:rPr lang="en-US" dirty="0" smtClean="0"/>
              <a:t>Are </a:t>
            </a:r>
            <a:r>
              <a:rPr lang="en-US" dirty="0"/>
              <a:t>the results obtained with singularity and docker containers compatible?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Use the most stable and best understood workloads for the first hep-score prototype!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CEC12-A655-8642-868F-4BCFBBD04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708" y="2805956"/>
            <a:ext cx="2395500" cy="1649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B6E98-6D3C-4345-9DDA-519E5580D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23" y="2805956"/>
            <a:ext cx="2053274" cy="1649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F79C30-23E8-F446-A0F8-FF441C4E0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975" y="2805956"/>
            <a:ext cx="1816755" cy="1649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D66FDE-1566-524C-8907-4933B3F40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186" y="2805956"/>
            <a:ext cx="2199460" cy="16495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52AE3E-998F-D84B-82EB-A61448453C7E}"/>
              </a:ext>
            </a:extLst>
          </p:cNvPr>
          <p:cNvSpPr txBox="1"/>
          <p:nvPr/>
        </p:nvSpPr>
        <p:spPr>
          <a:xfrm rot="2716611">
            <a:off x="7830555" y="500852"/>
            <a:ext cx="153818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400605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hep-score benchmark: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many degrees of freedom, one number</a:t>
            </a: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44800"/>
            <a:ext cx="8971199" cy="484822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1800" dirty="0" smtClean="0"/>
              <a:t>“A </a:t>
            </a:r>
            <a:r>
              <a:rPr lang="en-GB" sz="1800" dirty="0"/>
              <a:t>computer system’s performance cannot be characterized by a single number or a </a:t>
            </a:r>
            <a:r>
              <a:rPr lang="en-GB" sz="1800" dirty="0" smtClean="0"/>
              <a:t>single benchmark. […] Many </a:t>
            </a:r>
            <a:r>
              <a:rPr lang="en-GB" sz="1800" dirty="0"/>
              <a:t>users (decision makers), however, </a:t>
            </a:r>
            <a:r>
              <a:rPr lang="en-GB" sz="1800" dirty="0" smtClean="0"/>
              <a:t>are looking </a:t>
            </a:r>
            <a:r>
              <a:rPr lang="en-GB" sz="1800" dirty="0"/>
              <a:t>for a single-number performance characterization. </a:t>
            </a:r>
            <a:r>
              <a:rPr lang="en-GB" sz="1800" dirty="0" smtClean="0"/>
              <a:t>[…] There </a:t>
            </a:r>
            <a:r>
              <a:rPr lang="en-GB" sz="1800" dirty="0"/>
              <a:t>are no simple answers. </a:t>
            </a:r>
            <a:r>
              <a:rPr lang="en-GB" sz="1800" i="1" dirty="0">
                <a:solidFill>
                  <a:srgbClr val="FF0000"/>
                </a:solidFill>
              </a:rPr>
              <a:t>Both the press and the </a:t>
            </a:r>
            <a:r>
              <a:rPr lang="en-GB" sz="1800" i="1" dirty="0" smtClean="0">
                <a:solidFill>
                  <a:srgbClr val="FF0000"/>
                </a:solidFill>
              </a:rPr>
              <a:t>customer, however</a:t>
            </a:r>
            <a:r>
              <a:rPr lang="en-GB" sz="1800" i="1" dirty="0">
                <a:solidFill>
                  <a:srgbClr val="FF0000"/>
                </a:solidFill>
              </a:rPr>
              <a:t>, must be informed about the danger and the folly of relying on either a </a:t>
            </a:r>
            <a:r>
              <a:rPr lang="en-GB" sz="1800" i="1" dirty="0" smtClean="0">
                <a:solidFill>
                  <a:srgbClr val="FF0000"/>
                </a:solidFill>
              </a:rPr>
              <a:t>single performance </a:t>
            </a:r>
            <a:r>
              <a:rPr lang="en-GB" sz="1800" i="1" dirty="0">
                <a:solidFill>
                  <a:srgbClr val="FF0000"/>
                </a:solidFill>
              </a:rPr>
              <a:t>number or a single </a:t>
            </a:r>
            <a:r>
              <a:rPr lang="en-GB" sz="1800" i="1" dirty="0" smtClean="0">
                <a:solidFill>
                  <a:srgbClr val="FF0000"/>
                </a:solidFill>
              </a:rPr>
              <a:t>benchmark.</a:t>
            </a:r>
            <a:r>
              <a:rPr lang="en-GB" sz="1800" dirty="0" smtClean="0"/>
              <a:t>”</a:t>
            </a:r>
            <a:endParaRPr lang="en-GB" sz="1800" i="1" dirty="0" smtClean="0">
              <a:solidFill>
                <a:srgbClr val="FF0000"/>
              </a:solidFill>
            </a:endParaRPr>
          </a:p>
          <a:p>
            <a:pPr marL="152400" indent="0" algn="r">
              <a:spcBef>
                <a:spcPts val="0"/>
              </a:spcBef>
              <a:buNone/>
            </a:pPr>
            <a:endParaRPr lang="en-US" sz="1200" dirty="0" smtClean="0">
              <a:hlinkClick r:id="rId2"/>
            </a:endParaRPr>
          </a:p>
          <a:p>
            <a:pPr marL="152400" indent="0" algn="r">
              <a:spcBef>
                <a:spcPts val="0"/>
              </a:spcBef>
              <a:buNone/>
            </a:pPr>
            <a:r>
              <a:rPr lang="en-US" sz="1200" dirty="0" smtClean="0">
                <a:hlinkClick r:id="rId2"/>
              </a:rPr>
              <a:t>Kaivalya </a:t>
            </a:r>
            <a:r>
              <a:rPr lang="en-US" sz="1200" dirty="0">
                <a:hlinkClick r:id="rId2"/>
              </a:rPr>
              <a:t>M. </a:t>
            </a:r>
            <a:r>
              <a:rPr lang="en-US" sz="1200" dirty="0" smtClean="0">
                <a:hlinkClick r:id="rId2"/>
              </a:rPr>
              <a:t>Dixit, </a:t>
            </a:r>
            <a:r>
              <a:rPr lang="en-US" sz="1200" dirty="0">
                <a:hlinkClick r:id="rId2"/>
              </a:rPr>
              <a:t>Overview of the SPEC </a:t>
            </a:r>
            <a:r>
              <a:rPr lang="en-US" sz="1200" dirty="0" smtClean="0">
                <a:hlinkClick r:id="rId2"/>
              </a:rPr>
              <a:t>Benchmarks</a:t>
            </a:r>
            <a:r>
              <a:rPr lang="en-US" sz="1200" dirty="0"/>
              <a:t>,</a:t>
            </a:r>
            <a:endParaRPr lang="en-US" sz="1200" dirty="0" smtClean="0"/>
          </a:p>
          <a:p>
            <a:pPr marL="152400" indent="0" algn="r">
              <a:spcBef>
                <a:spcPts val="0"/>
              </a:spcBef>
              <a:buNone/>
            </a:pPr>
            <a:r>
              <a:rPr lang="en-US" sz="1200" dirty="0" smtClean="0"/>
              <a:t> in </a:t>
            </a:r>
            <a:r>
              <a:rPr lang="en-GB" sz="1200" dirty="0" smtClean="0"/>
              <a:t>J. </a:t>
            </a:r>
            <a:r>
              <a:rPr lang="en-GB" sz="1200" dirty="0"/>
              <a:t>Gray (Ed</a:t>
            </a:r>
            <a:r>
              <a:rPr lang="en-GB" sz="1200" dirty="0" smtClean="0"/>
              <a:t>.), </a:t>
            </a:r>
            <a:r>
              <a:rPr lang="en-GB" sz="1200" dirty="0"/>
              <a:t>The Benchmark Handbook for Database and Transaction </a:t>
            </a:r>
            <a:r>
              <a:rPr lang="en-GB" sz="1200" dirty="0" smtClean="0"/>
              <a:t>Systems, 1993.</a:t>
            </a:r>
            <a:endParaRPr lang="en-US" sz="1200" dirty="0"/>
          </a:p>
          <a:p>
            <a:pPr lvl="2">
              <a:spcBef>
                <a:spcPts val="0"/>
              </a:spcBef>
            </a:pPr>
            <a:endParaRPr lang="en-US" sz="1600" dirty="0" smtClean="0"/>
          </a:p>
          <a:p>
            <a:pPr lvl="2">
              <a:spcBef>
                <a:spcPts val="0"/>
              </a:spcBef>
            </a:pPr>
            <a:endParaRPr lang="en-US" sz="1600" dirty="0" smtClean="0"/>
          </a:p>
          <a:p>
            <a:pPr>
              <a:spcBef>
                <a:spcPts val="0"/>
              </a:spcBef>
            </a:pPr>
            <a:endParaRPr lang="en-US" sz="1800" dirty="0" smtClean="0"/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 smtClean="0"/>
              <a:t>Each HEP workload stresses different components of a computer system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Some are I/O intensive, others not; some are vectorized, others not…</a:t>
            </a:r>
          </a:p>
          <a:p>
            <a:pPr lvl="1">
              <a:spcBef>
                <a:spcPts val="0"/>
              </a:spcBef>
            </a:pPr>
            <a:r>
              <a:rPr lang="en-US" sz="1800" i="1" dirty="0" smtClean="0">
                <a:solidFill>
                  <a:srgbClr val="FF0000"/>
                </a:solidFill>
              </a:rPr>
              <a:t>Presently, HEP score is the geometric mean of a small subset of WL’s</a:t>
            </a:r>
          </a:p>
          <a:p>
            <a:pPr lvl="2">
              <a:spcBef>
                <a:spcPts val="0"/>
              </a:spcBef>
            </a:pPr>
            <a:r>
              <a:rPr lang="en-US" sz="1600" dirty="0" smtClean="0"/>
              <a:t>Eventually, more complex averages may be necessary</a:t>
            </a:r>
          </a:p>
          <a:p>
            <a:pPr lvl="1">
              <a:spcBef>
                <a:spcPts val="0"/>
              </a:spcBef>
            </a:pPr>
            <a:r>
              <a:rPr lang="en-US" sz="1800" i="1" u="sng" dirty="0" smtClean="0"/>
              <a:t>In any case, our infrastructure will make it possible to separately measure and record several different WL benchmarks independently</a:t>
            </a:r>
            <a:endParaRPr lang="en-GB" sz="1800" i="1" u="sng" dirty="0" smtClean="0"/>
          </a:p>
          <a:p>
            <a:pPr>
              <a:spcBef>
                <a:spcPts val="0"/>
              </a:spcBef>
            </a:pPr>
            <a:endParaRPr lang="en-GB" sz="18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2AE3E-998F-D84B-82EB-A61448453C7E}"/>
              </a:ext>
            </a:extLst>
          </p:cNvPr>
          <p:cNvSpPr txBox="1"/>
          <p:nvPr/>
        </p:nvSpPr>
        <p:spPr>
          <a:xfrm rot="2716611">
            <a:off x="7551572" y="4299966"/>
            <a:ext cx="153818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24167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hep-benchmark-suite toolkit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44800"/>
            <a:ext cx="9144000" cy="457020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single </a:t>
            </a:r>
            <a:r>
              <a:rPr lang="en-US" dirty="0" smtClean="0"/>
              <a:t>toolkit to </a:t>
            </a:r>
            <a:r>
              <a:rPr lang="en-US" dirty="0"/>
              <a:t>coordinate </a:t>
            </a:r>
            <a:r>
              <a:rPr lang="en-US" dirty="0" smtClean="0"/>
              <a:t>execution and result collection for several benchmarks</a:t>
            </a:r>
          </a:p>
          <a:p>
            <a:pPr lvl="1"/>
            <a:r>
              <a:rPr lang="en-US" dirty="0" smtClean="0"/>
              <a:t>Example: execute HS06, SPEC2017 and HEP-SCORE on a set of reference machines</a:t>
            </a:r>
          </a:p>
          <a:p>
            <a:pPr lvl="1"/>
            <a:r>
              <a:rPr lang="en-US" dirty="0" smtClean="0"/>
              <a:t>Collect </a:t>
            </a:r>
            <a:r>
              <a:rPr lang="en-US" dirty="0"/>
              <a:t>results of </a:t>
            </a:r>
            <a:r>
              <a:rPr lang="en-US" dirty="0" smtClean="0"/>
              <a:t>all benchmarks </a:t>
            </a:r>
            <a:r>
              <a:rPr lang="en-US" dirty="0"/>
              <a:t>in a global JSON </a:t>
            </a:r>
            <a:r>
              <a:rPr lang="en-US" dirty="0" smtClean="0"/>
              <a:t>document and upload it to a database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Next steps:</a:t>
            </a:r>
          </a:p>
          <a:p>
            <a:pPr lvl="1"/>
            <a:r>
              <a:rPr lang="en-US" dirty="0" smtClean="0"/>
              <a:t>Identify a set of reference machines (like the “lxbench” cluster used for HS06 studies)</a:t>
            </a:r>
          </a:p>
          <a:p>
            <a:pPr lvl="1"/>
            <a:r>
              <a:rPr lang="en-US" dirty="0" smtClean="0"/>
              <a:t>Systematically study the correlation of individual HEP WL’s to one another and to HS06</a:t>
            </a:r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5E986-0B3A-1A43-BCE3-11175E42D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48656"/>
            <a:ext cx="4125874" cy="216968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52AE3E-998F-D84B-82EB-A61448453C7E}"/>
              </a:ext>
            </a:extLst>
          </p:cNvPr>
          <p:cNvSpPr txBox="1"/>
          <p:nvPr/>
        </p:nvSpPr>
        <p:spPr>
          <a:xfrm rot="2716611">
            <a:off x="7830555" y="500852"/>
            <a:ext cx="153818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82857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7493"/>
            <a:ext cx="9144000" cy="731307"/>
          </a:xfrm>
        </p:spPr>
        <p:txBody>
          <a:bodyPr/>
          <a:lstStyle/>
          <a:p>
            <a:r>
              <a:rPr lang="en-US" dirty="0" smtClean="0"/>
              <a:t>Outlook </a:t>
            </a:r>
            <a:br>
              <a:rPr lang="en-US" dirty="0" smtClean="0"/>
            </a:br>
            <a:r>
              <a:rPr lang="en-US" dirty="0" smtClean="0"/>
              <a:t>on heterogeneous resources (HPCs, GPUs…)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62742"/>
            <a:ext cx="9144000" cy="4730283"/>
          </a:xfrm>
        </p:spPr>
        <p:txBody>
          <a:bodyPr/>
          <a:lstStyle/>
          <a:p>
            <a:r>
              <a:rPr lang="en-US" dirty="0" smtClean="0"/>
              <a:t>All of the work on hep-workloads described so far refers to x86 architectures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WLCG computing is expected to go well beyond x86 in the medium term future</a:t>
            </a:r>
          </a:p>
          <a:p>
            <a:pPr lvl="1"/>
            <a:r>
              <a:rPr lang="en-US" dirty="0" smtClean="0"/>
              <a:t>Non-x86 HPC supercomputers (ARM, Power9, GPUs…) will probably play a large role 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By and large, the software of the experiments is not yet production-ready for this</a:t>
            </a:r>
          </a:p>
          <a:p>
            <a:pPr lvl="1"/>
            <a:r>
              <a:rPr lang="en-US" dirty="0" smtClean="0"/>
              <a:t>Porting and validating it (and having the people to do that) is one of the first priorities</a:t>
            </a:r>
          </a:p>
          <a:p>
            <a:pPr lvl="1"/>
            <a:r>
              <a:rPr lang="en-US" dirty="0" smtClean="0"/>
              <a:t>But our new benchmarks must be ready in time to do the accounting for these resources!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i="1" dirty="0" smtClean="0">
                <a:solidFill>
                  <a:srgbClr val="FF0000"/>
                </a:solidFill>
              </a:rPr>
              <a:t>Specifically: work is in progress on a HEP workload container involving GPUs 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CMS event reconstruction, with optional GPU offload of pixel tracking </a:t>
            </a:r>
            <a:r>
              <a:rPr lang="en-US" i="1" dirty="0" smtClean="0"/>
              <a:t>(Patatrack)</a:t>
            </a:r>
          </a:p>
          <a:p>
            <a:pPr lvl="2"/>
            <a:r>
              <a:rPr lang="en-US" dirty="0" smtClean="0"/>
              <a:t>IMO, this is likely to be the first LHC experiment software deployable on a GPU-enabled Grid </a:t>
            </a:r>
            <a:endParaRPr lang="en-GB" dirty="0" smtClean="0"/>
          </a:p>
          <a:p>
            <a:pPr lvl="1"/>
            <a:r>
              <a:rPr lang="en-GB" dirty="0" smtClean="0"/>
              <a:t>The </a:t>
            </a:r>
            <a:r>
              <a:rPr lang="en-GB" dirty="0"/>
              <a:t>container build approach described earlier applies also in this case</a:t>
            </a:r>
          </a:p>
          <a:p>
            <a:pPr marL="12700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2AE3E-998F-D84B-82EB-A61448453C7E}"/>
              </a:ext>
            </a:extLst>
          </p:cNvPr>
          <p:cNvSpPr txBox="1"/>
          <p:nvPr/>
        </p:nvSpPr>
        <p:spPr>
          <a:xfrm rot="2716611">
            <a:off x="7724372" y="4485025"/>
            <a:ext cx="153818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296864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197493"/>
            <a:ext cx="8791199" cy="575393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912" y="1001486"/>
            <a:ext cx="9029316" cy="4991540"/>
          </a:xfrm>
        </p:spPr>
        <p:txBody>
          <a:bodyPr/>
          <a:lstStyle/>
          <a:p>
            <a:r>
              <a:rPr lang="en-US" dirty="0" smtClean="0"/>
              <a:t>After 10 years, HEP-SPEC06 no longer describes well enough HEP workloads</a:t>
            </a:r>
          </a:p>
          <a:p>
            <a:pPr lvl="2"/>
            <a:endParaRPr lang="en-US" dirty="0"/>
          </a:p>
          <a:p>
            <a:r>
              <a:rPr lang="en-US" dirty="0" smtClean="0"/>
              <a:t>Our solution: build a new benchmark directly from HEP workload throughputs</a:t>
            </a:r>
          </a:p>
          <a:p>
            <a:pPr lvl="1"/>
            <a:r>
              <a:rPr lang="en-US" dirty="0" smtClean="0"/>
              <a:t>Enabling technologies: Docker containers and cvmfs tracing mechanism</a:t>
            </a:r>
          </a:p>
          <a:p>
            <a:pPr lvl="2"/>
            <a:endParaRPr lang="en-US" dirty="0"/>
          </a:p>
          <a:p>
            <a:r>
              <a:rPr lang="en-US" dirty="0" smtClean="0"/>
              <a:t>Status: individual containers exist for GEN-SIM workloads of all four experiments</a:t>
            </a:r>
          </a:p>
          <a:p>
            <a:pPr lvl="1"/>
            <a:r>
              <a:rPr lang="en-US" dirty="0" smtClean="0"/>
              <a:t>And for the DIGI and RECO of CMS (and soon for ATLAS too)</a:t>
            </a:r>
            <a:endParaRPr lang="en-GB" dirty="0" smtClean="0"/>
          </a:p>
          <a:p>
            <a:pPr lvl="2"/>
            <a:endParaRPr lang="en-US" dirty="0"/>
          </a:p>
          <a:p>
            <a:r>
              <a:rPr lang="en-US" dirty="0" smtClean="0"/>
              <a:t>WIP: a first HEP-SCORE prototype built from a subset of those workloads exist</a:t>
            </a:r>
          </a:p>
          <a:p>
            <a:pPr lvl="1"/>
            <a:r>
              <a:rPr lang="en-US" dirty="0" smtClean="0"/>
              <a:t>It presently defines the new overall benchmark as the geometric mean of individual scores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WIP: the basic infrastructure to run the WLs on a set of reference machines exists</a:t>
            </a:r>
          </a:p>
          <a:p>
            <a:pPr lvl="1"/>
            <a:r>
              <a:rPr lang="en-US" dirty="0" smtClean="0"/>
              <a:t>We will then systematically collect the data to compare WL’s to one another and to HS06</a:t>
            </a:r>
          </a:p>
          <a:p>
            <a:pPr lvl="2"/>
            <a:endParaRPr lang="en-US" dirty="0"/>
          </a:p>
          <a:p>
            <a:r>
              <a:rPr lang="en-US" dirty="0" smtClean="0"/>
              <a:t>Outlook: can extend the idea and implementation to HPCs and non-x86 resources</a:t>
            </a:r>
          </a:p>
          <a:p>
            <a:pPr lvl="1"/>
            <a:r>
              <a:rPr lang="en-US" dirty="0" smtClean="0"/>
              <a:t>A container for a workload with optional GPU offload (CMS Patatrack) is being prepared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613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00" y="827314"/>
            <a:ext cx="8791199" cy="5165712"/>
          </a:xfrm>
        </p:spPr>
        <p:txBody>
          <a:bodyPr/>
          <a:lstStyle/>
          <a:p>
            <a:pPr marL="152400" indent="0" algn="ctr">
              <a:buNone/>
            </a:pPr>
            <a:endParaRPr lang="en-US" sz="5400" dirty="0"/>
          </a:p>
          <a:p>
            <a:pPr marL="152400" indent="0" algn="ctr">
              <a:buNone/>
            </a:pPr>
            <a:endParaRPr lang="en-US" sz="5400" dirty="0"/>
          </a:p>
          <a:p>
            <a:pPr marL="152400" indent="0" algn="ctr">
              <a:buNone/>
            </a:pPr>
            <a:r>
              <a:rPr lang="en-US" sz="5400" dirty="0" smtClean="0"/>
              <a:t>Backup slides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82961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Docker layers in hep-workloads images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39686"/>
            <a:ext cx="9144000" cy="252196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Docker container images are always made up of </a:t>
            </a:r>
            <a:r>
              <a:rPr lang="en-US" i="1" dirty="0" smtClean="0"/>
              <a:t>layers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Translating Docker images to Singularity also keeps this layer structure unchanged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From the bottom up, these layers can be </a:t>
            </a:r>
            <a:r>
              <a:rPr lang="en-US" i="1" dirty="0" smtClean="0"/>
              <a:t>cached</a:t>
            </a:r>
            <a:r>
              <a:rPr lang="en-US" dirty="0" smtClean="0"/>
              <a:t> until the first difference is found</a:t>
            </a:r>
          </a:p>
          <a:p>
            <a:pPr lvl="2"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The hep-workloads CI builds these layers to make them as cacheable as possible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The bottom layers contain what is expected to change least often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The top layers may change more frequently (across different workloads or versions)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Advantage in the CI: faster builds/tests, save storage space (both Docker and Singularity)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Advantage for users: faster tests, save storage space (if Docker and Singularity caches are set up)</a:t>
            </a:r>
          </a:p>
        </p:txBody>
      </p:sp>
      <p:sp>
        <p:nvSpPr>
          <p:cNvPr id="4" name="Rectangle 3"/>
          <p:cNvSpPr/>
          <p:nvPr/>
        </p:nvSpPr>
        <p:spPr>
          <a:xfrm>
            <a:off x="772886" y="5475514"/>
            <a:ext cx="5083628" cy="402772"/>
          </a:xfrm>
          <a:prstGeom prst="rect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O/S: Scientific Linux CERN 6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2886" y="5072742"/>
            <a:ext cx="5083628" cy="402772"/>
          </a:xfrm>
          <a:prstGeom prst="rect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O/S add-ons via yum install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2886" y="4669970"/>
            <a:ext cx="5083628" cy="402772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Experiment WL data files: /data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2886" y="4267198"/>
            <a:ext cx="5083628" cy="40277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Experiment WL software: /cvmfs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2886" y="3864426"/>
            <a:ext cx="5083628" cy="402772"/>
          </a:xfrm>
          <a:prstGeom prst="rect">
            <a:avLst/>
          </a:prstGeom>
          <a:solidFill>
            <a:srgbClr val="FFCC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Common and WL scripts: /bmk</a:t>
            </a:r>
            <a:endParaRPr lang="en-GB" sz="1600" b="1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074228" y="3733799"/>
            <a:ext cx="0" cy="2133603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83086" y="5519056"/>
            <a:ext cx="1839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Changes less often: caching more likely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183086" y="3683754"/>
            <a:ext cx="1839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Changes more often: caching less likely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934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Redistribution: </a:t>
            </a:r>
            <a:br>
              <a:rPr lang="en-US" dirty="0" smtClean="0"/>
            </a:br>
            <a:r>
              <a:rPr lang="en-US" dirty="0" smtClean="0"/>
              <a:t>software and data licensing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00" y="1309480"/>
            <a:ext cx="8791199" cy="4683545"/>
          </a:xfrm>
        </p:spPr>
        <p:txBody>
          <a:bodyPr/>
          <a:lstStyle/>
          <a:p>
            <a:r>
              <a:rPr lang="en-US" dirty="0" smtClean="0"/>
              <a:t>The software stacks of the four LHC experiments are all Open-Sourced</a:t>
            </a:r>
          </a:p>
          <a:p>
            <a:pPr lvl="1"/>
            <a:r>
              <a:rPr lang="en-US" dirty="0" smtClean="0"/>
              <a:t>With slightly different licenses and copyright clauses</a:t>
            </a:r>
          </a:p>
          <a:p>
            <a:endParaRPr lang="en-US" dirty="0"/>
          </a:p>
          <a:p>
            <a:r>
              <a:rPr lang="en-US" dirty="0" smtClean="0"/>
              <a:t>Data-intensive experiment workload benchmarks (e.g. digi-reco) use Open Data</a:t>
            </a:r>
          </a:p>
          <a:p>
            <a:pPr lvl="1"/>
            <a:r>
              <a:rPr lang="en-US" dirty="0" smtClean="0"/>
              <a:t>Approved by the relevant experiments</a:t>
            </a:r>
          </a:p>
          <a:p>
            <a:endParaRPr lang="en-US" dirty="0"/>
          </a:p>
          <a:p>
            <a:r>
              <a:rPr lang="en-US" dirty="0" smtClean="0"/>
              <a:t>We are in the process of clarifying the details of how to Open-Source our benchmark suite, while allowing its use by all interested parties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2AE3E-998F-D84B-82EB-A61448453C7E}"/>
              </a:ext>
            </a:extLst>
          </p:cNvPr>
          <p:cNvSpPr txBox="1"/>
          <p:nvPr/>
        </p:nvSpPr>
        <p:spPr>
          <a:xfrm rot="2716611">
            <a:off x="7830555" y="500852"/>
            <a:ext cx="153818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42330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197494"/>
            <a:ext cx="8791199" cy="466536"/>
          </a:xfrm>
        </p:spPr>
        <p:txBody>
          <a:bodyPr/>
          <a:lstStyle/>
          <a:p>
            <a:r>
              <a:rPr lang="en-US" dirty="0" smtClean="0"/>
              <a:t>Fast benchmarks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00" y="774685"/>
            <a:ext cx="8964000" cy="398237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Two fast benchmarks have been found useful by the LHC experiments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ATLAS </a:t>
            </a:r>
            <a:r>
              <a:rPr lang="en-US" dirty="0"/>
              <a:t>KV (KitValidation)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Essentially GEANT4 detector simulation (default: 100 single muon events)</a:t>
            </a:r>
          </a:p>
          <a:p>
            <a:pPr lvl="2">
              <a:spcBef>
                <a:spcPts val="0"/>
              </a:spcBef>
            </a:pPr>
            <a:r>
              <a:rPr lang="en-US" dirty="0"/>
              <a:t>A</a:t>
            </a:r>
            <a:r>
              <a:rPr lang="en-US" dirty="0" smtClean="0"/>
              <a:t>greement </a:t>
            </a:r>
            <a:r>
              <a:rPr lang="en-US" dirty="0"/>
              <a:t>with </a:t>
            </a:r>
            <a:r>
              <a:rPr lang="en-US" dirty="0" smtClean="0"/>
              <a:t>ATLAS </a:t>
            </a:r>
            <a:r>
              <a:rPr lang="en-US" dirty="0"/>
              <a:t>and CMS simulation </a:t>
            </a:r>
            <a:r>
              <a:rPr lang="en-US" sz="1400" dirty="0" smtClean="0"/>
              <a:t>(</a:t>
            </a:r>
            <a:r>
              <a:rPr lang="en-US" sz="1400" dirty="0" smtClean="0">
                <a:hlinkClick r:id="rId2"/>
              </a:rPr>
              <a:t>M. Alef et al, Proc. CHEP2016</a:t>
            </a:r>
            <a:r>
              <a:rPr lang="en-US" sz="1400" dirty="0" smtClean="0"/>
              <a:t>)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DIRAC Benchmark 2012 (DB12)</a:t>
            </a:r>
          </a:p>
          <a:p>
            <a:pPr lvl="2">
              <a:spcBef>
                <a:spcPts val="0"/>
              </a:spcBef>
            </a:pPr>
            <a:r>
              <a:rPr lang="en-US" dirty="0"/>
              <a:t>A</a:t>
            </a:r>
            <a:r>
              <a:rPr lang="en-US" dirty="0" smtClean="0"/>
              <a:t>greement </a:t>
            </a:r>
            <a:r>
              <a:rPr lang="en-US" dirty="0"/>
              <a:t>with </a:t>
            </a:r>
            <a:r>
              <a:rPr lang="en-US" dirty="0" smtClean="0"/>
              <a:t>ALICE and </a:t>
            </a:r>
            <a:r>
              <a:rPr lang="en-US" dirty="0"/>
              <a:t>LHCb (</a:t>
            </a:r>
            <a:r>
              <a:rPr lang="en-US" dirty="0" smtClean="0"/>
              <a:t>when </a:t>
            </a:r>
            <a:r>
              <a:rPr lang="en-US" dirty="0"/>
              <a:t>DB12 runs at job </a:t>
            </a:r>
            <a:r>
              <a:rPr lang="en-US" dirty="0" smtClean="0"/>
              <a:t>time)</a:t>
            </a:r>
            <a:endParaRPr lang="en-US" dirty="0"/>
          </a:p>
          <a:p>
            <a:pPr lvl="3"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Not robust </a:t>
            </a:r>
            <a:r>
              <a:rPr lang="en-US" dirty="0"/>
              <a:t>enough to replace long-running benchmarks</a:t>
            </a:r>
          </a:p>
          <a:p>
            <a:pPr lvl="1">
              <a:spcBef>
                <a:spcPts val="0"/>
              </a:spcBef>
            </a:pPr>
            <a:r>
              <a:rPr lang="en-US" dirty="0"/>
              <a:t>DB12 dominated by the front-end call and branch prediction unit </a:t>
            </a:r>
          </a:p>
          <a:p>
            <a:pPr lvl="1">
              <a:spcBef>
                <a:spcPts val="0"/>
              </a:spcBef>
            </a:pPr>
            <a:r>
              <a:rPr lang="en-US" dirty="0"/>
              <a:t>SMT is not beneficial at all for DB12 when loading all CPU threads </a:t>
            </a:r>
          </a:p>
          <a:p>
            <a:pPr lvl="1">
              <a:spcBef>
                <a:spcPts val="0"/>
              </a:spcBef>
            </a:pPr>
            <a:r>
              <a:rPr lang="en-US" dirty="0"/>
              <a:t>KV shortness and event simplicity affected by systematics </a:t>
            </a:r>
          </a:p>
          <a:p>
            <a:pPr lvl="2">
              <a:spcBef>
                <a:spcPts val="0"/>
              </a:spcBef>
            </a:pPr>
            <a:r>
              <a:rPr lang="en-US" dirty="0"/>
              <a:t>Found in the performance studies of </a:t>
            </a:r>
            <a:r>
              <a:rPr lang="en-US" dirty="0" smtClean="0"/>
              <a:t>Meltdown/Spectre </a:t>
            </a:r>
            <a:r>
              <a:rPr lang="en-US" dirty="0"/>
              <a:t>patches</a:t>
            </a:r>
          </a:p>
          <a:p>
            <a:pPr lvl="2">
              <a:spcBef>
                <a:spcPts val="0"/>
              </a:spcBef>
            </a:pPr>
            <a:r>
              <a:rPr lang="en-US" dirty="0"/>
              <a:t>Can be improved extending the test duration and event complexity</a:t>
            </a:r>
          </a:p>
          <a:p>
            <a:pPr>
              <a:spcBef>
                <a:spcPts val="0"/>
              </a:spcBef>
            </a:pP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304202" y="5479830"/>
            <a:ext cx="35596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M. Guerri, CERN ITTF, April 2017</a:t>
            </a:r>
            <a:endParaRPr lang="en-US" dirty="0" smtClean="0"/>
          </a:p>
          <a:p>
            <a:pPr algn="ctr"/>
            <a:endParaRPr lang="en-US" sz="600" dirty="0" smtClean="0"/>
          </a:p>
          <a:p>
            <a:pPr algn="ctr"/>
            <a:r>
              <a:rPr lang="en-US" dirty="0">
                <a:hlinkClick r:id="rId4"/>
              </a:rPr>
              <a:t>D. Giordano, CHEP2018, Sofia, July </a:t>
            </a:r>
            <a:r>
              <a:rPr lang="en-US" dirty="0" smtClean="0">
                <a:hlinkClick r:id="rId4"/>
              </a:rPr>
              <a:t>2018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199" y="4742839"/>
            <a:ext cx="2064883" cy="15804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7648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65" y="677448"/>
            <a:ext cx="8525211" cy="479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105286"/>
            <a:ext cx="8791199" cy="432596"/>
          </a:xfrm>
        </p:spPr>
        <p:txBody>
          <a:bodyPr/>
          <a:lstStyle/>
          <a:p>
            <a:r>
              <a:rPr lang="en-US" dirty="0" smtClean="0"/>
              <a:t>WLCG – a varied computing landscape</a:t>
            </a:r>
            <a:endParaRPr lang="en-US" dirty="0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571542" y="708884"/>
            <a:ext cx="8078074" cy="4438001"/>
            <a:chOff x="236133" y="675228"/>
            <a:chExt cx="8972826" cy="4929567"/>
          </a:xfrm>
        </p:grpSpPr>
        <p:grpSp>
          <p:nvGrpSpPr>
            <p:cNvPr id="7" name="Group 6"/>
            <p:cNvGrpSpPr/>
            <p:nvPr/>
          </p:nvGrpSpPr>
          <p:grpSpPr>
            <a:xfrm>
              <a:off x="236133" y="675228"/>
              <a:ext cx="8972826" cy="4734332"/>
              <a:chOff x="128557" y="851960"/>
              <a:chExt cx="9175530" cy="498740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8557" y="851960"/>
                <a:ext cx="8873378" cy="4987408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 rot="16200000">
                <a:off x="7366563" y="3901843"/>
                <a:ext cx="3577897" cy="297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hlinkClick r:id="rId3"/>
                  </a:rPr>
                  <a:t>S. Campana, ESPP, Grenada, May 2019</a:t>
                </a:r>
                <a:endParaRPr lang="en-US" sz="1100" dirty="0"/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545566" y="3265714"/>
              <a:ext cx="1813432" cy="34578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668460" y="2204037"/>
              <a:ext cx="1813432" cy="34578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8" idx="2"/>
            </p:cNvCxnSpPr>
            <p:nvPr/>
          </p:nvCxnSpPr>
          <p:spPr>
            <a:xfrm flipH="1">
              <a:off x="671422" y="3611496"/>
              <a:ext cx="780860" cy="199329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9" idx="2"/>
            </p:cNvCxnSpPr>
            <p:nvPr/>
          </p:nvCxnSpPr>
          <p:spPr>
            <a:xfrm flipH="1">
              <a:off x="782380" y="2549818"/>
              <a:ext cx="6792796" cy="305497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>
          <a:xfrm>
            <a:off x="0" y="5094514"/>
            <a:ext cx="9144000" cy="898513"/>
          </a:xfrm>
        </p:spPr>
        <p:txBody>
          <a:bodyPr/>
          <a:lstStyle/>
          <a:p>
            <a:r>
              <a:rPr lang="en-US" dirty="0" smtClean="0"/>
              <a:t>“CPU cores” are not all equivalent to one another (sites are managed independently):</a:t>
            </a:r>
          </a:p>
          <a:p>
            <a:pPr lvl="1"/>
            <a:r>
              <a:rPr lang="en-US" dirty="0" smtClean="0"/>
              <a:t>Some CPU cores are able to do more “work” than others per unit time (throughput)</a:t>
            </a:r>
          </a:p>
          <a:p>
            <a:pPr lvl="1"/>
            <a:r>
              <a:rPr lang="en-US" dirty="0" smtClean="0"/>
              <a:t>Some CPU cores are more expensive than others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6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7493"/>
            <a:ext cx="9144000" cy="731307"/>
          </a:xfrm>
        </p:spPr>
        <p:txBody>
          <a:bodyPr/>
          <a:lstStyle/>
          <a:p>
            <a:r>
              <a:rPr lang="en-US" dirty="0" smtClean="0"/>
              <a:t>Why benchmarking CPU resources in WLCG?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80000" y="1144800"/>
            <a:ext cx="8791199" cy="4848226"/>
          </a:xfrm>
        </p:spPr>
        <p:txBody>
          <a:bodyPr/>
          <a:lstStyle/>
          <a:p>
            <a:pPr marL="127000" indent="0">
              <a:spcBef>
                <a:spcPts val="0"/>
              </a:spcBef>
              <a:buNone/>
            </a:pPr>
            <a:r>
              <a:rPr lang="en-US" sz="1400" dirty="0" smtClean="0"/>
              <a:t>Two main use cases for WLCG:</a:t>
            </a:r>
          </a:p>
          <a:p>
            <a:pPr lvl="2"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b="1" dirty="0" smtClean="0"/>
              <a:t>Accounting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Experiments need and request “X” CPU resources to do their computing for one year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Funding agencies and computing sites provide “X” CPU resources to the experiments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Resource review boards compare the “X” actually used to the “X” which was requested </a:t>
            </a:r>
          </a:p>
          <a:p>
            <a:pPr lvl="2"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 smtClean="0"/>
              <a:t>Procurement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Computing sites buy the CPU resources providing the best “X” per CHF/EUR/…</a:t>
            </a:r>
          </a:p>
          <a:p>
            <a:pPr lvl="2">
              <a:spcBef>
                <a:spcPts val="0"/>
              </a:spcBef>
            </a:pPr>
            <a:endParaRPr lang="en-US" dirty="0" smtClean="0"/>
          </a:p>
          <a:p>
            <a:pPr lvl="2">
              <a:spcBef>
                <a:spcPts val="0"/>
              </a:spcBef>
            </a:pPr>
            <a:endParaRPr lang="en-US" dirty="0" smtClean="0"/>
          </a:p>
          <a:p>
            <a:pPr marL="1016000" lvl="2" indent="0">
              <a:spcBef>
                <a:spcPts val="0"/>
              </a:spcBef>
              <a:buNone/>
            </a:pPr>
            <a:endParaRPr lang="en-US" dirty="0"/>
          </a:p>
          <a:p>
            <a:pPr marL="127000" indent="0">
              <a:spcBef>
                <a:spcPts val="0"/>
              </a:spcBef>
              <a:buNone/>
            </a:pPr>
            <a:r>
              <a:rPr lang="en-US" sz="1400" dirty="0" smtClean="0"/>
              <a:t>In addition:</a:t>
            </a:r>
            <a:endParaRPr lang="en-US" sz="1400" dirty="0"/>
          </a:p>
          <a:p>
            <a:pPr lvl="2"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b="1" dirty="0" smtClean="0"/>
              <a:t>Scheduling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I have a 1hr slot on a node with “X” CPU: how many events can I send for processing?</a:t>
            </a:r>
          </a:p>
          <a:p>
            <a:pPr lvl="2"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b="1" dirty="0" smtClean="0"/>
              <a:t>Software optimizations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By tuning my software, how much “faster” can I go on this CPU of benchmark “X”?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 lvl="1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81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159073"/>
            <a:ext cx="8791199" cy="752123"/>
          </a:xfrm>
        </p:spPr>
        <p:txBody>
          <a:bodyPr/>
          <a:lstStyle/>
          <a:p>
            <a:r>
              <a:rPr lang="en-US" dirty="0" smtClean="0"/>
              <a:t>WLCG accounting: </a:t>
            </a:r>
            <a:br>
              <a:rPr lang="en-US" dirty="0" smtClean="0"/>
            </a:br>
            <a:r>
              <a:rPr lang="en-US" dirty="0" smtClean="0"/>
              <a:t>current benchmark is HEP-SPEC06 (HS06)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>
          <a:xfrm>
            <a:off x="0" y="5592832"/>
            <a:ext cx="9144000" cy="650565"/>
          </a:xfrm>
        </p:spPr>
        <p:txBody>
          <a:bodyPr/>
          <a:lstStyle/>
          <a:p>
            <a:pPr marL="127000" indent="0">
              <a:buNone/>
            </a:pPr>
            <a:r>
              <a:rPr lang="en-US" dirty="0"/>
              <a:t>9M HS06 is ~0.9M </a:t>
            </a:r>
            <a:r>
              <a:rPr lang="en-US" dirty="0" smtClean="0"/>
              <a:t>cores </a:t>
            </a:r>
            <a:r>
              <a:rPr lang="en-US" dirty="0" smtClean="0">
                <a:sym typeface="Symbol" panose="05050102010706020507" pitchFamily="18" charset="2"/>
              </a:rPr>
              <a:t> </a:t>
            </a:r>
            <a:r>
              <a:rPr lang="en-US" i="1" dirty="0" smtClean="0"/>
              <a:t>very approximate rule of thumb: 10 HS06 per core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886794" y="1220616"/>
            <a:ext cx="7222234" cy="4062794"/>
            <a:chOff x="395016" y="768404"/>
            <a:chExt cx="8137422" cy="45776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016" y="768404"/>
              <a:ext cx="8137422" cy="4577626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2266790" y="4636958"/>
              <a:ext cx="2082373" cy="676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Ian Bird, April 2019,</a:t>
              </a:r>
            </a:p>
            <a:p>
              <a:pPr algn="ctr"/>
              <a:r>
                <a:rPr lang="en-US" sz="1100" dirty="0" smtClean="0">
                  <a:hlinkClick r:id="rId3"/>
                </a:rPr>
                <a:t>Computing Resources </a:t>
              </a:r>
            </a:p>
            <a:p>
              <a:pPr algn="ctr"/>
              <a:r>
                <a:rPr lang="en-US" sz="1100" dirty="0" smtClean="0">
                  <a:hlinkClick r:id="rId3"/>
                </a:rPr>
                <a:t>Review Board</a:t>
              </a:r>
              <a:endParaRPr lang="en-US" sz="1100" dirty="0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922584" y="3712585"/>
            <a:ext cx="2008553" cy="5104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15" idx="2"/>
          </p:cNvCxnSpPr>
          <p:nvPr/>
        </p:nvCxnSpPr>
        <p:spPr>
          <a:xfrm flipH="1">
            <a:off x="2259106" y="4223015"/>
            <a:ext cx="667755" cy="14830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7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243423"/>
            <a:ext cx="8791199" cy="466536"/>
          </a:xfrm>
        </p:spPr>
        <p:txBody>
          <a:bodyPr/>
          <a:lstStyle/>
          <a:p>
            <a:r>
              <a:rPr lang="en-US" dirty="0" smtClean="0"/>
              <a:t>A reminder about HS06 (1)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847492"/>
            <a:ext cx="9144000" cy="3659193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dirty="0" smtClean="0"/>
              <a:t>Derived from SPEC CPU2006®: industry-standard, CPU-intensive, benchmark suite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Standard </a:t>
            </a:r>
            <a:r>
              <a:rPr lang="en-US" dirty="0"/>
              <a:t>Performance Evaluation Corporation was founded in 1988 by a few vendors</a:t>
            </a:r>
          </a:p>
          <a:p>
            <a:pPr lvl="1">
              <a:spcBef>
                <a:spcPts val="200"/>
              </a:spcBef>
            </a:pPr>
            <a:r>
              <a:rPr lang="en-US" dirty="0"/>
              <a:t>Not a </a:t>
            </a:r>
            <a:r>
              <a:rPr lang="en-US" dirty="0" smtClean="0"/>
              <a:t>kernel or a synthetic </a:t>
            </a:r>
            <a:r>
              <a:rPr lang="en-US" dirty="0"/>
              <a:t>benchmark: real applications (but not from the HEP domain)</a:t>
            </a:r>
          </a:p>
          <a:p>
            <a:pPr lvl="3">
              <a:spcBef>
                <a:spcPts val="200"/>
              </a:spcBef>
            </a:pPr>
            <a:endParaRPr lang="en-US" dirty="0" smtClean="0"/>
          </a:p>
          <a:p>
            <a:pPr>
              <a:spcBef>
                <a:spcPts val="200"/>
              </a:spcBef>
            </a:pPr>
            <a:r>
              <a:rPr lang="en-US" dirty="0" smtClean="0"/>
              <a:t>HS06 is derived from “all_cpp” CPU2006 suite </a:t>
            </a:r>
            <a:r>
              <a:rPr lang="en-US" dirty="0"/>
              <a:t>of 7 C++ </a:t>
            </a:r>
            <a:r>
              <a:rPr lang="en-US" dirty="0" smtClean="0"/>
              <a:t>benchmarks (4 FP, 3 INT)</a:t>
            </a:r>
          </a:p>
          <a:p>
            <a:pPr lvl="1">
              <a:spcBef>
                <a:spcPts val="200"/>
              </a:spcBef>
            </a:pPr>
            <a:r>
              <a:rPr lang="en-US" dirty="0"/>
              <a:t>Tuned for HEP: recompiled with gcc optimizer switches of LHC experiment 32-bit software</a:t>
            </a:r>
          </a:p>
          <a:p>
            <a:pPr lvl="1">
              <a:spcBef>
                <a:spcPts val="200"/>
              </a:spcBef>
            </a:pPr>
            <a:r>
              <a:rPr lang="en-US" dirty="0"/>
              <a:t>Execution time of the full HS06 suite: O(4h)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The </a:t>
            </a:r>
            <a:r>
              <a:rPr lang="en-US" dirty="0"/>
              <a:t>overall HS06 score is the geometric mean of the 7 individual benchmark scores </a:t>
            </a:r>
          </a:p>
          <a:p>
            <a:pPr lvl="3">
              <a:spcBef>
                <a:spcPts val="200"/>
              </a:spcBef>
            </a:pPr>
            <a:endParaRPr lang="en-US" dirty="0" smtClean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07907" y="3280195"/>
            <a:ext cx="6738564" cy="2732001"/>
            <a:chOff x="407907" y="3280195"/>
            <a:chExt cx="6738564" cy="2732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55F7A7-432D-554A-A1AE-DAD9D20F1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907" y="3280195"/>
              <a:ext cx="4741036" cy="2732001"/>
            </a:xfrm>
            <a:prstGeom prst="rect">
              <a:avLst/>
            </a:prstGeom>
            <a:ln>
              <a:solidFill>
                <a:srgbClr val="17161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ight Brace 7"/>
            <p:cNvSpPr/>
            <p:nvPr/>
          </p:nvSpPr>
          <p:spPr>
            <a:xfrm>
              <a:off x="5246913" y="3690257"/>
              <a:ext cx="195943" cy="1306286"/>
            </a:xfrm>
            <a:prstGeom prst="rightBrac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ight Brace 8"/>
            <p:cNvSpPr/>
            <p:nvPr/>
          </p:nvSpPr>
          <p:spPr>
            <a:xfrm>
              <a:off x="5246913" y="5083629"/>
              <a:ext cx="195943" cy="914400"/>
            </a:xfrm>
            <a:prstGeom prst="rightBrac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02728" y="4189511"/>
              <a:ext cx="16437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 FP benchmarks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02728" y="5386940"/>
              <a:ext cx="16437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  <a:r>
                <a:rPr lang="en-US" dirty="0" smtClean="0"/>
                <a:t> INT benchmarks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14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243423"/>
            <a:ext cx="8791199" cy="466536"/>
          </a:xfrm>
        </p:spPr>
        <p:txBody>
          <a:bodyPr/>
          <a:lstStyle/>
          <a:p>
            <a:r>
              <a:rPr lang="en-US" dirty="0" smtClean="0"/>
              <a:t>A reminder about HS06 (2)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847492"/>
            <a:ext cx="9144000" cy="3659193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i="1" dirty="0" smtClean="0">
                <a:solidFill>
                  <a:srgbClr val="FF0000"/>
                </a:solidFill>
              </a:rPr>
              <a:t>HS06 </a:t>
            </a:r>
            <a:r>
              <a:rPr lang="en-US" i="1" dirty="0">
                <a:solidFill>
                  <a:srgbClr val="FF0000"/>
                </a:solidFill>
              </a:rPr>
              <a:t>was chosen because (in 2009) it seemed representative of HEP workloads</a:t>
            </a:r>
          </a:p>
          <a:p>
            <a:pPr lvl="1">
              <a:spcBef>
                <a:spcPts val="200"/>
              </a:spcBef>
            </a:pPr>
            <a:r>
              <a:rPr lang="en-US" dirty="0"/>
              <a:t>High correlation with the throughput (events per second) of experiment workloads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Matched usage pattern on LHC compute nodes as seen from hardware counters (perfmon)</a:t>
            </a:r>
          </a:p>
          <a:p>
            <a:pPr lvl="2">
              <a:spcBef>
                <a:spcPts val="200"/>
              </a:spcBef>
            </a:pPr>
            <a:r>
              <a:rPr lang="en-US" dirty="0" smtClean="0"/>
              <a:t>Fractions of FP+SIMD, </a:t>
            </a:r>
            <a:r>
              <a:rPr lang="en-GB" dirty="0" smtClean="0"/>
              <a:t>Loads and Stores</a:t>
            </a:r>
            <a:r>
              <a:rPr lang="en-GB" dirty="0"/>
              <a:t>, Mispredicted </a:t>
            </a:r>
            <a:r>
              <a:rPr lang="en-GB" dirty="0" smtClean="0"/>
              <a:t>Branches…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32041" y="4859893"/>
            <a:ext cx="2786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M. </a:t>
            </a:r>
            <a:r>
              <a:rPr lang="en-GB" sz="1200" dirty="0"/>
              <a:t>Michelotto et </a:t>
            </a:r>
            <a:r>
              <a:rPr lang="en-GB" sz="1200" dirty="0" smtClean="0"/>
              <a:t>al. (2010)</a:t>
            </a:r>
          </a:p>
          <a:p>
            <a:pPr algn="ctr"/>
            <a:r>
              <a:rPr lang="en-GB" sz="1200" dirty="0" smtClean="0">
                <a:hlinkClick r:id="rId2"/>
              </a:rPr>
              <a:t>J. Phys. Conf</a:t>
            </a:r>
            <a:r>
              <a:rPr lang="en-GB" sz="1200" dirty="0">
                <a:hlinkClick r:id="rId2"/>
              </a:rPr>
              <a:t>. Ser. 219 052009</a:t>
            </a:r>
            <a:endParaRPr lang="en-GB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41" y="3684151"/>
            <a:ext cx="5308930" cy="2351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340" y="2262379"/>
            <a:ext cx="4140215" cy="20992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8283" y="3202359"/>
            <a:ext cx="4427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FLOATING POINT fraction is ok (~10%) for “all_cpp”</a:t>
            </a:r>
          </a:p>
          <a:p>
            <a:pPr algn="ctr"/>
            <a:r>
              <a:rPr lang="en-US" sz="1200" dirty="0" smtClean="0"/>
              <a:t>(lower for SPEC INT, higher for SPEC FP)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8685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 </a:t>
            </a:r>
            <a:r>
              <a:rPr lang="en-US" dirty="0" smtClean="0"/>
              <a:t>software and computing </a:t>
            </a:r>
            <a:r>
              <a:rPr lang="en-US" dirty="0"/>
              <a:t>evolves… </a:t>
            </a:r>
            <a:br>
              <a:rPr lang="en-US" dirty="0"/>
            </a:br>
            <a:r>
              <a:rPr lang="en-US" dirty="0"/>
              <a:t>so do HEP CPU benchmarks!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00" y="4441372"/>
            <a:ext cx="8791199" cy="1551654"/>
          </a:xfrm>
        </p:spPr>
        <p:txBody>
          <a:bodyPr/>
          <a:lstStyle/>
          <a:p>
            <a:r>
              <a:rPr lang="en-US" dirty="0" smtClean="0"/>
              <a:t>As time goes by, </a:t>
            </a:r>
            <a:r>
              <a:rPr lang="en-US" i="1" u="sng" dirty="0" smtClean="0"/>
              <a:t>WLCG computing is becoming more and more heterogeneous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One of the challenges is how to summarize performance using a single number</a:t>
            </a:r>
          </a:p>
          <a:p>
            <a:pPr lvl="1"/>
            <a:r>
              <a:rPr lang="en-US" dirty="0" smtClean="0"/>
              <a:t>Unfortunately, this is needed at least for accounting purposes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50437" y="2316155"/>
            <a:ext cx="8534334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542" y="1338943"/>
            <a:ext cx="1817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1980’s</a:t>
            </a:r>
          </a:p>
          <a:p>
            <a:r>
              <a:rPr lang="en-US" sz="1200" i="1" dirty="0" smtClean="0">
                <a:solidFill>
                  <a:srgbClr val="FF0000"/>
                </a:solidFill>
              </a:rPr>
              <a:t>MIPS (M Instr Per Sec)</a:t>
            </a:r>
          </a:p>
          <a:p>
            <a:r>
              <a:rPr lang="en-US" sz="1200" i="1" dirty="0" smtClean="0">
                <a:solidFill>
                  <a:srgbClr val="FF0000"/>
                </a:solidFill>
              </a:rPr>
              <a:t>VUPS (VAX units)</a:t>
            </a:r>
          </a:p>
          <a:p>
            <a:r>
              <a:rPr lang="en-US" sz="1200" i="1" dirty="0" smtClean="0">
                <a:solidFill>
                  <a:srgbClr val="FF0000"/>
                </a:solidFill>
              </a:rPr>
              <a:t>CERN units</a:t>
            </a:r>
            <a:endParaRPr lang="en-GB" sz="1200" i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6140" y="1348451"/>
            <a:ext cx="17634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1990’s – 2000’s</a:t>
            </a:r>
          </a:p>
          <a:p>
            <a:r>
              <a:rPr lang="en-US" sz="1200" b="1" i="1" dirty="0" smtClean="0">
                <a:solidFill>
                  <a:srgbClr val="FF0000"/>
                </a:solidFill>
              </a:rPr>
              <a:t>SI2k (SPEC INT 2000)</a:t>
            </a:r>
          </a:p>
          <a:p>
            <a:r>
              <a:rPr lang="en-US" sz="1200" dirty="0" smtClean="0"/>
              <a:t>INTEGER benchmarks</a:t>
            </a:r>
          </a:p>
          <a:p>
            <a:r>
              <a:rPr lang="en-US" sz="1200" dirty="0" smtClean="0"/>
              <a:t>200 MB footprint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98910" y="2377440"/>
            <a:ext cx="28135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2009</a:t>
            </a:r>
          </a:p>
          <a:p>
            <a:r>
              <a:rPr lang="en-US" sz="1200" b="1" i="1" dirty="0" smtClean="0">
                <a:solidFill>
                  <a:srgbClr val="FF0000"/>
                </a:solidFill>
              </a:rPr>
              <a:t>HS06 (SPEC CPU 2006 all_cpp)</a:t>
            </a:r>
          </a:p>
          <a:p>
            <a:r>
              <a:rPr lang="en-US" sz="1200" dirty="0" smtClean="0"/>
              <a:t>INTEGER + FP benchmarks</a:t>
            </a:r>
          </a:p>
          <a:p>
            <a:r>
              <a:rPr lang="en-US" sz="1200" dirty="0" smtClean="0"/>
              <a:t>1 GB footprint</a:t>
            </a:r>
          </a:p>
          <a:p>
            <a:r>
              <a:rPr lang="en-US" sz="1200" dirty="0" smtClean="0"/>
              <a:t>32-bit</a:t>
            </a:r>
          </a:p>
          <a:p>
            <a:r>
              <a:rPr lang="en-US" sz="1200" dirty="0" smtClean="0"/>
              <a:t>x86 servers</a:t>
            </a:r>
          </a:p>
          <a:p>
            <a:r>
              <a:rPr lang="en-US" sz="1200" dirty="0" smtClean="0"/>
              <a:t>single-threaded/process on multi-core</a:t>
            </a:r>
            <a:endParaRPr lang="en-GB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869606" y="2377440"/>
            <a:ext cx="24703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2019</a:t>
            </a:r>
          </a:p>
          <a:p>
            <a:r>
              <a:rPr lang="en-US" sz="1200" dirty="0" smtClean="0"/>
              <a:t>2 GB footprint (or more)</a:t>
            </a:r>
          </a:p>
          <a:p>
            <a:r>
              <a:rPr lang="en-US" sz="1200" dirty="0" smtClean="0"/>
              <a:t>64-bit</a:t>
            </a:r>
          </a:p>
          <a:p>
            <a:r>
              <a:rPr lang="en-US" sz="1200" dirty="0" smtClean="0"/>
              <a:t>multi-threaded, multi-process</a:t>
            </a:r>
          </a:p>
          <a:p>
            <a:r>
              <a:rPr lang="en-US" sz="1200" dirty="0"/>
              <a:t>m</a:t>
            </a:r>
            <a:r>
              <a:rPr lang="en-US" sz="1200" dirty="0" smtClean="0"/>
              <a:t>ulti-core, many-core</a:t>
            </a:r>
          </a:p>
          <a:p>
            <a:r>
              <a:rPr lang="en-US" sz="1200" dirty="0" smtClean="0"/>
              <a:t>vectorization (SSE, … AVX512)</a:t>
            </a:r>
          </a:p>
          <a:p>
            <a:r>
              <a:rPr lang="en-US" sz="1200" dirty="0" smtClean="0"/>
              <a:t>x86 servers, HPCs</a:t>
            </a:r>
          </a:p>
          <a:p>
            <a:r>
              <a:rPr lang="en-US" sz="1200" dirty="0" smtClean="0"/>
              <a:t>ARM, Power9, GPUs…?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5518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CERN2015-AV-MasterLayout">
  <a:themeElements>
    <a:clrScheme name="CERN2015-AV">
      <a:dk1>
        <a:srgbClr val="0055A0"/>
      </a:dk1>
      <a:lt1>
        <a:srgbClr val="FFFFFF"/>
      </a:lt1>
      <a:dk2>
        <a:srgbClr val="0055A0"/>
      </a:dk2>
      <a:lt2>
        <a:srgbClr val="FFFFFF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45120</TotalTime>
  <Words>2521</Words>
  <Application>Microsoft Office PowerPoint</Application>
  <PresentationFormat>On-screen Show (4:3)</PresentationFormat>
  <Paragraphs>359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Courier New</vt:lpstr>
      <vt:lpstr>Helvetica Neue Light</vt:lpstr>
      <vt:lpstr>Symbol</vt:lpstr>
      <vt:lpstr>CERN2015-AV-MasterLayout</vt:lpstr>
      <vt:lpstr>PowerPoint Presentation</vt:lpstr>
      <vt:lpstr>Outline</vt:lpstr>
      <vt:lpstr>PowerPoint Presentation</vt:lpstr>
      <vt:lpstr>WLCG – a varied computing landscape</vt:lpstr>
      <vt:lpstr>Why benchmarking CPU resources in WLCG?</vt:lpstr>
      <vt:lpstr>WLCG accounting:  current benchmark is HEP-SPEC06 (HS06)</vt:lpstr>
      <vt:lpstr>A reminder about HS06 (1)</vt:lpstr>
      <vt:lpstr>A reminder about HS06 (2)</vt:lpstr>
      <vt:lpstr>HEP software and computing evolves…  so do HEP CPU benchmarks!</vt:lpstr>
      <vt:lpstr>After 10 years,  HS06 shows some limitations (1)</vt:lpstr>
      <vt:lpstr>After 10 years,  HS06 shows some limitations (2)</vt:lpstr>
      <vt:lpstr>SPEC2017 has been evaluated, but it would not solve the issue (1)</vt:lpstr>
      <vt:lpstr>SPEC2017 has been evaluated, but it would not solve the issue (2)</vt:lpstr>
      <vt:lpstr>We are developing an alternative solution: benchmarking CPUs using HEP workloads</vt:lpstr>
      <vt:lpstr>From HEP reference workloads  to benchmark containers</vt:lpstr>
      <vt:lpstr>Project organization</vt:lpstr>
      <vt:lpstr>The hep-workloads CI and registry</vt:lpstr>
      <vt:lpstr>Build procedure in the hep-workloads CI</vt:lpstr>
      <vt:lpstr>The hep-workloads output report</vt:lpstr>
      <vt:lpstr>The hep-workloads containers: available images and work in progress</vt:lpstr>
      <vt:lpstr>Validation studies for hep-workloads</vt:lpstr>
      <vt:lpstr>The hep-score benchmark: many degrees of freedom, one number</vt:lpstr>
      <vt:lpstr>The hep-benchmark-suite toolkit</vt:lpstr>
      <vt:lpstr>Outlook  on heterogeneous resources (HPCs, GPUs…)</vt:lpstr>
      <vt:lpstr>Conclusions</vt:lpstr>
      <vt:lpstr>PowerPoint Presentation</vt:lpstr>
      <vt:lpstr>Docker layers in hep-workloads images</vt:lpstr>
      <vt:lpstr>Redistribution:  software and data licensing</vt:lpstr>
      <vt:lpstr>Fast benchmarks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Valassi</dc:creator>
  <cp:lastModifiedBy>Andrea</cp:lastModifiedBy>
  <cp:revision>356</cp:revision>
  <dcterms:modified xsi:type="dcterms:W3CDTF">2019-10-01T20:02:21Z</dcterms:modified>
</cp:coreProperties>
</file>