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0" r:id="rId2"/>
    <p:sldId id="294" r:id="rId3"/>
    <p:sldId id="299" r:id="rId4"/>
    <p:sldId id="296" r:id="rId5"/>
    <p:sldId id="297" r:id="rId6"/>
    <p:sldId id="323" r:id="rId7"/>
    <p:sldId id="265" r:id="rId8"/>
    <p:sldId id="321" r:id="rId9"/>
    <p:sldId id="314" r:id="rId10"/>
    <p:sldId id="315" r:id="rId11"/>
    <p:sldId id="316" r:id="rId12"/>
    <p:sldId id="282" r:id="rId13"/>
    <p:sldId id="319" r:id="rId14"/>
    <p:sldId id="317" r:id="rId15"/>
    <p:sldId id="322" r:id="rId16"/>
    <p:sldId id="31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FC0EE1-3ECC-4CCF-ADFA-2347CC4CD640}" v="15" dt="2019-09-26T08:03:32.613"/>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103" autoAdjust="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56"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Андрей Поляков" userId="1ca7cb66b6b039bc" providerId="LiveId" clId="{A8FC0EE1-3ECC-4CCF-ADFA-2347CC4CD640}"/>
    <pc:docChg chg="undo custSel addSld delSld modSld sldOrd">
      <pc:chgData name="Андрей Поляков" userId="1ca7cb66b6b039bc" providerId="LiveId" clId="{A8FC0EE1-3ECC-4CCF-ADFA-2347CC4CD640}" dt="2019-09-26T08:03:32.613" v="135"/>
      <pc:docMkLst>
        <pc:docMk/>
      </pc:docMkLst>
      <pc:sldChg chg="modSp">
        <pc:chgData name="Андрей Поляков" userId="1ca7cb66b6b039bc" providerId="LiveId" clId="{A8FC0EE1-3ECC-4CCF-ADFA-2347CC4CD640}" dt="2019-09-26T07:55:40.453" v="133" actId="20577"/>
        <pc:sldMkLst>
          <pc:docMk/>
          <pc:sldMk cId="2784828777" sldId="259"/>
        </pc:sldMkLst>
        <pc:spChg chg="mod">
          <ac:chgData name="Андрей Поляков" userId="1ca7cb66b6b039bc" providerId="LiveId" clId="{A8FC0EE1-3ECC-4CCF-ADFA-2347CC4CD640}" dt="2019-09-26T07:55:40.453" v="133" actId="20577"/>
          <ac:spMkLst>
            <pc:docMk/>
            <pc:sldMk cId="2784828777" sldId="259"/>
            <ac:spMk id="3" creationId="{115E65E9-C961-4C95-85D6-C448A488352D}"/>
          </ac:spMkLst>
        </pc:spChg>
      </pc:sldChg>
      <pc:sldChg chg="del">
        <pc:chgData name="Андрей Поляков" userId="1ca7cb66b6b039bc" providerId="LiveId" clId="{A8FC0EE1-3ECC-4CCF-ADFA-2347CC4CD640}" dt="2019-09-26T07:31:23.616" v="0" actId="2696"/>
        <pc:sldMkLst>
          <pc:docMk/>
          <pc:sldMk cId="3774966249" sldId="260"/>
        </pc:sldMkLst>
      </pc:sldChg>
      <pc:sldChg chg="modSp">
        <pc:chgData name="Андрей Поляков" userId="1ca7cb66b6b039bc" providerId="LiveId" clId="{A8FC0EE1-3ECC-4CCF-ADFA-2347CC4CD640}" dt="2019-09-26T07:33:15.563" v="9" actId="20577"/>
        <pc:sldMkLst>
          <pc:docMk/>
          <pc:sldMk cId="423509005" sldId="263"/>
        </pc:sldMkLst>
        <pc:spChg chg="mod">
          <ac:chgData name="Андрей Поляков" userId="1ca7cb66b6b039bc" providerId="LiveId" clId="{A8FC0EE1-3ECC-4CCF-ADFA-2347CC4CD640}" dt="2019-09-26T07:33:15.563" v="9" actId="20577"/>
          <ac:spMkLst>
            <pc:docMk/>
            <pc:sldMk cId="423509005" sldId="263"/>
            <ac:spMk id="2" creationId="{51E997D2-79BC-4204-B029-857A425988C8}"/>
          </ac:spMkLst>
        </pc:spChg>
        <pc:spChg chg="mod">
          <ac:chgData name="Андрей Поляков" userId="1ca7cb66b6b039bc" providerId="LiveId" clId="{A8FC0EE1-3ECC-4CCF-ADFA-2347CC4CD640}" dt="2019-09-26T07:33:05.912" v="3" actId="27636"/>
          <ac:spMkLst>
            <pc:docMk/>
            <pc:sldMk cId="423509005" sldId="263"/>
            <ac:spMk id="3" creationId="{75A08F7B-98E6-4750-B84D-DBC5B945D27F}"/>
          </ac:spMkLst>
        </pc:spChg>
      </pc:sldChg>
      <pc:sldChg chg="addSp modSp">
        <pc:chgData name="Андрей Поляков" userId="1ca7cb66b6b039bc" providerId="LiveId" clId="{A8FC0EE1-3ECC-4CCF-ADFA-2347CC4CD640}" dt="2019-09-26T07:36:25.690" v="44" actId="1076"/>
        <pc:sldMkLst>
          <pc:docMk/>
          <pc:sldMk cId="3417011877" sldId="264"/>
        </pc:sldMkLst>
        <pc:spChg chg="add mod">
          <ac:chgData name="Андрей Поляков" userId="1ca7cb66b6b039bc" providerId="LiveId" clId="{A8FC0EE1-3ECC-4CCF-ADFA-2347CC4CD640}" dt="2019-09-26T07:35:58.868" v="40" actId="6549"/>
          <ac:spMkLst>
            <pc:docMk/>
            <pc:sldMk cId="3417011877" sldId="264"/>
            <ac:spMk id="5" creationId="{4D84415F-C5CA-4D47-9A0F-7045C79FD0E7}"/>
          </ac:spMkLst>
        </pc:spChg>
        <pc:picChg chg="mod">
          <ac:chgData name="Андрей Поляков" userId="1ca7cb66b6b039bc" providerId="LiveId" clId="{A8FC0EE1-3ECC-4CCF-ADFA-2347CC4CD640}" dt="2019-09-26T07:36:25.690" v="44" actId="1076"/>
          <ac:picMkLst>
            <pc:docMk/>
            <pc:sldMk cId="3417011877" sldId="264"/>
            <ac:picMk id="4" creationId="{38557D3C-636C-4D0B-ADB1-4F166082C1CF}"/>
          </ac:picMkLst>
        </pc:picChg>
      </pc:sldChg>
      <pc:sldChg chg="modSp">
        <pc:chgData name="Андрей Поляков" userId="1ca7cb66b6b039bc" providerId="LiveId" clId="{A8FC0EE1-3ECC-4CCF-ADFA-2347CC4CD640}" dt="2019-09-26T07:43:27.660" v="131" actId="20577"/>
        <pc:sldMkLst>
          <pc:docMk/>
          <pc:sldMk cId="647261819" sldId="265"/>
        </pc:sldMkLst>
        <pc:spChg chg="mod">
          <ac:chgData name="Андрей Поляков" userId="1ca7cb66b6b039bc" providerId="LiveId" clId="{A8FC0EE1-3ECC-4CCF-ADFA-2347CC4CD640}" dt="2019-09-26T07:43:27.660" v="131" actId="20577"/>
          <ac:spMkLst>
            <pc:docMk/>
            <pc:sldMk cId="647261819" sldId="265"/>
            <ac:spMk id="2" creationId="{D1B18424-DEEA-4DD6-AE33-7190F10271BB}"/>
          </ac:spMkLst>
        </pc:spChg>
        <pc:spChg chg="mod">
          <ac:chgData name="Андрей Поляков" userId="1ca7cb66b6b039bc" providerId="LiveId" clId="{A8FC0EE1-3ECC-4CCF-ADFA-2347CC4CD640}" dt="2019-09-26T07:34:30.852" v="29" actId="20577"/>
          <ac:spMkLst>
            <pc:docMk/>
            <pc:sldMk cId="647261819" sldId="265"/>
            <ac:spMk id="3" creationId="{C2C7E689-56ED-48EB-AC63-C4CE25336EB1}"/>
          </ac:spMkLst>
        </pc:spChg>
      </pc:sldChg>
      <pc:sldChg chg="modSp add ord">
        <pc:chgData name="Андрей Поляков" userId="1ca7cb66b6b039bc" providerId="LiveId" clId="{A8FC0EE1-3ECC-4CCF-ADFA-2347CC4CD640}" dt="2019-09-26T08:03:32.613" v="135"/>
        <pc:sldMkLst>
          <pc:docMk/>
          <pc:sldMk cId="9255121" sldId="266"/>
        </pc:sldMkLst>
        <pc:spChg chg="mod">
          <ac:chgData name="Андрей Поляков" userId="1ca7cb66b6b039bc" providerId="LiveId" clId="{A8FC0EE1-3ECC-4CCF-ADFA-2347CC4CD640}" dt="2019-09-26T07:33:20.214" v="10"/>
          <ac:spMkLst>
            <pc:docMk/>
            <pc:sldMk cId="9255121" sldId="266"/>
            <ac:spMk id="2" creationId="{47B43D5E-AD75-4294-AC54-564C89BACEBD}"/>
          </ac:spMkLst>
        </pc:spChg>
        <pc:spChg chg="mod">
          <ac:chgData name="Андрей Поляков" userId="1ca7cb66b6b039bc" providerId="LiveId" clId="{A8FC0EE1-3ECC-4CCF-ADFA-2347CC4CD640}" dt="2019-09-26T08:03:32.613" v="135"/>
          <ac:spMkLst>
            <pc:docMk/>
            <pc:sldMk cId="9255121" sldId="266"/>
            <ac:spMk id="3" creationId="{6C361042-420B-4E65-B076-4F0CF4690345}"/>
          </ac:spMkLst>
        </pc:spChg>
      </pc:sldChg>
      <pc:sldChg chg="modSp add">
        <pc:chgData name="Андрей Поляков" userId="1ca7cb66b6b039bc" providerId="LiveId" clId="{A8FC0EE1-3ECC-4CCF-ADFA-2347CC4CD640}" dt="2019-09-26T07:39:49.787" v="50" actId="5793"/>
        <pc:sldMkLst>
          <pc:docMk/>
          <pc:sldMk cId="4270458864" sldId="267"/>
        </pc:sldMkLst>
        <pc:spChg chg="mod">
          <ac:chgData name="Андрей Поляков" userId="1ca7cb66b6b039bc" providerId="LiveId" clId="{A8FC0EE1-3ECC-4CCF-ADFA-2347CC4CD640}" dt="2019-09-26T07:39:33.128" v="46"/>
          <ac:spMkLst>
            <pc:docMk/>
            <pc:sldMk cId="4270458864" sldId="267"/>
            <ac:spMk id="2" creationId="{A1E17F9D-1DC2-483F-B8DF-4B1F364E45E2}"/>
          </ac:spMkLst>
        </pc:spChg>
        <pc:spChg chg="mod">
          <ac:chgData name="Андрей Поляков" userId="1ca7cb66b6b039bc" providerId="LiveId" clId="{A8FC0EE1-3ECC-4CCF-ADFA-2347CC4CD640}" dt="2019-09-26T07:39:49.787" v="50" actId="5793"/>
          <ac:spMkLst>
            <pc:docMk/>
            <pc:sldMk cId="4270458864" sldId="267"/>
            <ac:spMk id="3" creationId="{36685724-5095-4AF3-AD7B-9EAD0B4F885A}"/>
          </ac:spMkLst>
        </pc:spChg>
      </pc:sldChg>
      <pc:sldChg chg="modSp add">
        <pc:chgData name="Андрей Поляков" userId="1ca7cb66b6b039bc" providerId="LiveId" clId="{A8FC0EE1-3ECC-4CCF-ADFA-2347CC4CD640}" dt="2019-09-26T07:42:13.082" v="108" actId="20577"/>
        <pc:sldMkLst>
          <pc:docMk/>
          <pc:sldMk cId="2433711649" sldId="268"/>
        </pc:sldMkLst>
        <pc:spChg chg="mod">
          <ac:chgData name="Андрей Поляков" userId="1ca7cb66b6b039bc" providerId="LiveId" clId="{A8FC0EE1-3ECC-4CCF-ADFA-2347CC4CD640}" dt="2019-09-26T07:42:13.082" v="108" actId="20577"/>
          <ac:spMkLst>
            <pc:docMk/>
            <pc:sldMk cId="2433711649" sldId="268"/>
            <ac:spMk id="2" creationId="{DF823820-A4EC-4B89-8A96-94D32EFE554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3F13B-6C81-4005-B26E-2BDA64B451BB}" type="datetimeFigureOut">
              <a:rPr lang="ru-RU" smtClean="0"/>
              <a:t>21.10.2019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7B1142-9BD5-4AC4-A53C-62E3D96E0977}" type="slidenum">
              <a:rPr lang="ru-RU" smtClean="0"/>
              <a:t>‹#›</a:t>
            </a:fld>
            <a:endParaRPr lang="ru-RU"/>
          </a:p>
        </p:txBody>
      </p:sp>
    </p:spTree>
    <p:extLst>
      <p:ext uri="{BB962C8B-B14F-4D97-AF65-F5344CB8AC3E}">
        <p14:creationId xmlns:p14="http://schemas.microsoft.com/office/powerpoint/2010/main" val="675169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A7B1142-9BD5-4AC4-A53C-62E3D96E0977}" type="slidenum">
              <a:rPr lang="ru-RU" smtClean="0"/>
              <a:t>12</a:t>
            </a:fld>
            <a:endParaRPr lang="ru-RU"/>
          </a:p>
        </p:txBody>
      </p:sp>
    </p:spTree>
    <p:extLst>
      <p:ext uri="{BB962C8B-B14F-4D97-AF65-F5344CB8AC3E}">
        <p14:creationId xmlns:p14="http://schemas.microsoft.com/office/powerpoint/2010/main" val="2626925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514ADAC-F8ED-41BC-B5AB-F60D3DCD910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CCD746CF-B566-4826-9894-4103C9B4E8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10B3D09B-07A6-4D75-9BBE-44FD56AEA746}"/>
              </a:ext>
            </a:extLst>
          </p:cNvPr>
          <p:cNvSpPr>
            <a:spLocks noGrp="1"/>
          </p:cNvSpPr>
          <p:nvPr>
            <p:ph type="dt" sz="half" idx="10"/>
          </p:nvPr>
        </p:nvSpPr>
        <p:spPr/>
        <p:txBody>
          <a:bodyPr/>
          <a:lstStyle/>
          <a:p>
            <a:fld id="{BA175E6B-F9D2-4EE5-A32E-E634D99FFC3F}" type="datetimeFigureOut">
              <a:rPr lang="ru-RU" smtClean="0"/>
              <a:t>21.10.2019</a:t>
            </a:fld>
            <a:endParaRPr lang="ru-RU"/>
          </a:p>
        </p:txBody>
      </p:sp>
      <p:sp>
        <p:nvSpPr>
          <p:cNvPr id="5" name="Нижний колонтитул 4">
            <a:extLst>
              <a:ext uri="{FF2B5EF4-FFF2-40B4-BE49-F238E27FC236}">
                <a16:creationId xmlns="" xmlns:a16="http://schemas.microsoft.com/office/drawing/2014/main" id="{199DE6ED-8BEF-43E3-A98E-E3DA32EBCC0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A81C5E3F-0F7E-41A5-BF84-1781C647E8B4}"/>
              </a:ext>
            </a:extLst>
          </p:cNvPr>
          <p:cNvSpPr>
            <a:spLocks noGrp="1"/>
          </p:cNvSpPr>
          <p:nvPr>
            <p:ph type="sldNum" sz="quarter" idx="12"/>
          </p:nvPr>
        </p:nvSpPr>
        <p:spPr/>
        <p:txBody>
          <a:bodyPr/>
          <a:lstStyle/>
          <a:p>
            <a:fld id="{ABF91E1B-E4D8-44B6-AD52-EA1BEC4B2455}" type="slidenum">
              <a:rPr lang="ru-RU" smtClean="0"/>
              <a:t>‹#›</a:t>
            </a:fld>
            <a:endParaRPr lang="ru-RU"/>
          </a:p>
        </p:txBody>
      </p:sp>
    </p:spTree>
    <p:extLst>
      <p:ext uri="{BB962C8B-B14F-4D97-AF65-F5344CB8AC3E}">
        <p14:creationId xmlns:p14="http://schemas.microsoft.com/office/powerpoint/2010/main" val="4062130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98386B1-4623-4504-812A-3CA08C3B684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47996328-387C-4FD9-9FE7-1A419A9C1E3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465D1FDB-1734-4846-9743-FB87B2486D3B}"/>
              </a:ext>
            </a:extLst>
          </p:cNvPr>
          <p:cNvSpPr>
            <a:spLocks noGrp="1"/>
          </p:cNvSpPr>
          <p:nvPr>
            <p:ph type="dt" sz="half" idx="10"/>
          </p:nvPr>
        </p:nvSpPr>
        <p:spPr/>
        <p:txBody>
          <a:bodyPr/>
          <a:lstStyle/>
          <a:p>
            <a:fld id="{BA175E6B-F9D2-4EE5-A32E-E634D99FFC3F}" type="datetimeFigureOut">
              <a:rPr lang="ru-RU" smtClean="0"/>
              <a:t>21.10.2019</a:t>
            </a:fld>
            <a:endParaRPr lang="ru-RU"/>
          </a:p>
        </p:txBody>
      </p:sp>
      <p:sp>
        <p:nvSpPr>
          <p:cNvPr id="5" name="Нижний колонтитул 4">
            <a:extLst>
              <a:ext uri="{FF2B5EF4-FFF2-40B4-BE49-F238E27FC236}">
                <a16:creationId xmlns="" xmlns:a16="http://schemas.microsoft.com/office/drawing/2014/main" id="{16404D4D-D7AA-40B3-B17B-500FC8C42AA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A6AD8B86-B0E7-4AF8-896C-D0D026686E8E}"/>
              </a:ext>
            </a:extLst>
          </p:cNvPr>
          <p:cNvSpPr>
            <a:spLocks noGrp="1"/>
          </p:cNvSpPr>
          <p:nvPr>
            <p:ph type="sldNum" sz="quarter" idx="12"/>
          </p:nvPr>
        </p:nvSpPr>
        <p:spPr/>
        <p:txBody>
          <a:bodyPr/>
          <a:lstStyle/>
          <a:p>
            <a:fld id="{ABF91E1B-E4D8-44B6-AD52-EA1BEC4B2455}" type="slidenum">
              <a:rPr lang="ru-RU" smtClean="0"/>
              <a:t>‹#›</a:t>
            </a:fld>
            <a:endParaRPr lang="ru-RU"/>
          </a:p>
        </p:txBody>
      </p:sp>
    </p:spTree>
    <p:extLst>
      <p:ext uri="{BB962C8B-B14F-4D97-AF65-F5344CB8AC3E}">
        <p14:creationId xmlns:p14="http://schemas.microsoft.com/office/powerpoint/2010/main" val="295344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D71A4EC0-55A5-465C-97CB-FB694CEEE6A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5FBD2A28-E4AC-42C2-84AE-D4368D92C4A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3D965467-B2C8-4A2A-A684-579BDFF997A7}"/>
              </a:ext>
            </a:extLst>
          </p:cNvPr>
          <p:cNvSpPr>
            <a:spLocks noGrp="1"/>
          </p:cNvSpPr>
          <p:nvPr>
            <p:ph type="dt" sz="half" idx="10"/>
          </p:nvPr>
        </p:nvSpPr>
        <p:spPr/>
        <p:txBody>
          <a:bodyPr/>
          <a:lstStyle/>
          <a:p>
            <a:fld id="{BA175E6B-F9D2-4EE5-A32E-E634D99FFC3F}" type="datetimeFigureOut">
              <a:rPr lang="ru-RU" smtClean="0"/>
              <a:t>21.10.2019</a:t>
            </a:fld>
            <a:endParaRPr lang="ru-RU"/>
          </a:p>
        </p:txBody>
      </p:sp>
      <p:sp>
        <p:nvSpPr>
          <p:cNvPr id="5" name="Нижний колонтитул 4">
            <a:extLst>
              <a:ext uri="{FF2B5EF4-FFF2-40B4-BE49-F238E27FC236}">
                <a16:creationId xmlns="" xmlns:a16="http://schemas.microsoft.com/office/drawing/2014/main" id="{AE93C3C6-DE8D-44FD-8B1F-93BD40BEA2E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07184B0D-5623-43AC-9098-CAF22D1BFC70}"/>
              </a:ext>
            </a:extLst>
          </p:cNvPr>
          <p:cNvSpPr>
            <a:spLocks noGrp="1"/>
          </p:cNvSpPr>
          <p:nvPr>
            <p:ph type="sldNum" sz="quarter" idx="12"/>
          </p:nvPr>
        </p:nvSpPr>
        <p:spPr/>
        <p:txBody>
          <a:bodyPr/>
          <a:lstStyle/>
          <a:p>
            <a:fld id="{ABF91E1B-E4D8-44B6-AD52-EA1BEC4B2455}" type="slidenum">
              <a:rPr lang="ru-RU" smtClean="0"/>
              <a:t>‹#›</a:t>
            </a:fld>
            <a:endParaRPr lang="ru-RU"/>
          </a:p>
        </p:txBody>
      </p:sp>
    </p:spTree>
    <p:extLst>
      <p:ext uri="{BB962C8B-B14F-4D97-AF65-F5344CB8AC3E}">
        <p14:creationId xmlns:p14="http://schemas.microsoft.com/office/powerpoint/2010/main" val="311100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116C0F5-5534-4F16-8BB1-BC21A8B32C2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8E82BCFF-844C-4E9E-A1BC-27B1275D377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6388AE0C-0036-46B2-93BE-28346DBF64D5}"/>
              </a:ext>
            </a:extLst>
          </p:cNvPr>
          <p:cNvSpPr>
            <a:spLocks noGrp="1"/>
          </p:cNvSpPr>
          <p:nvPr>
            <p:ph type="dt" sz="half" idx="10"/>
          </p:nvPr>
        </p:nvSpPr>
        <p:spPr/>
        <p:txBody>
          <a:bodyPr/>
          <a:lstStyle/>
          <a:p>
            <a:fld id="{BA175E6B-F9D2-4EE5-A32E-E634D99FFC3F}" type="datetimeFigureOut">
              <a:rPr lang="ru-RU" smtClean="0"/>
              <a:t>21.10.2019</a:t>
            </a:fld>
            <a:endParaRPr lang="ru-RU"/>
          </a:p>
        </p:txBody>
      </p:sp>
      <p:sp>
        <p:nvSpPr>
          <p:cNvPr id="5" name="Нижний колонтитул 4">
            <a:extLst>
              <a:ext uri="{FF2B5EF4-FFF2-40B4-BE49-F238E27FC236}">
                <a16:creationId xmlns="" xmlns:a16="http://schemas.microsoft.com/office/drawing/2014/main" id="{091F84C8-E4D7-47A1-B1CC-25D39AAAB49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EA9CD9DA-2DE0-4F38-B0A4-EC70558C9042}"/>
              </a:ext>
            </a:extLst>
          </p:cNvPr>
          <p:cNvSpPr>
            <a:spLocks noGrp="1"/>
          </p:cNvSpPr>
          <p:nvPr>
            <p:ph type="sldNum" sz="quarter" idx="12"/>
          </p:nvPr>
        </p:nvSpPr>
        <p:spPr/>
        <p:txBody>
          <a:bodyPr/>
          <a:lstStyle/>
          <a:p>
            <a:fld id="{ABF91E1B-E4D8-44B6-AD52-EA1BEC4B2455}" type="slidenum">
              <a:rPr lang="ru-RU" smtClean="0"/>
              <a:t>‹#›</a:t>
            </a:fld>
            <a:endParaRPr lang="ru-RU"/>
          </a:p>
        </p:txBody>
      </p:sp>
    </p:spTree>
    <p:extLst>
      <p:ext uri="{BB962C8B-B14F-4D97-AF65-F5344CB8AC3E}">
        <p14:creationId xmlns:p14="http://schemas.microsoft.com/office/powerpoint/2010/main" val="339822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119B43F-F420-434B-8D86-B0226928901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8346EA1E-7BF7-400C-ACB8-6FA576366B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4539C8B3-3D5C-4C99-9D10-97B53FF4237C}"/>
              </a:ext>
            </a:extLst>
          </p:cNvPr>
          <p:cNvSpPr>
            <a:spLocks noGrp="1"/>
          </p:cNvSpPr>
          <p:nvPr>
            <p:ph type="dt" sz="half" idx="10"/>
          </p:nvPr>
        </p:nvSpPr>
        <p:spPr/>
        <p:txBody>
          <a:bodyPr/>
          <a:lstStyle/>
          <a:p>
            <a:fld id="{BA175E6B-F9D2-4EE5-A32E-E634D99FFC3F}" type="datetimeFigureOut">
              <a:rPr lang="ru-RU" smtClean="0"/>
              <a:t>21.10.2019</a:t>
            </a:fld>
            <a:endParaRPr lang="ru-RU"/>
          </a:p>
        </p:txBody>
      </p:sp>
      <p:sp>
        <p:nvSpPr>
          <p:cNvPr id="5" name="Нижний колонтитул 4">
            <a:extLst>
              <a:ext uri="{FF2B5EF4-FFF2-40B4-BE49-F238E27FC236}">
                <a16:creationId xmlns="" xmlns:a16="http://schemas.microsoft.com/office/drawing/2014/main" id="{4D28134E-92A7-4320-BCB6-ECB2DC5BF3A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1FDA10BF-6C68-4EAE-A3A8-74EB0BC2B152}"/>
              </a:ext>
            </a:extLst>
          </p:cNvPr>
          <p:cNvSpPr>
            <a:spLocks noGrp="1"/>
          </p:cNvSpPr>
          <p:nvPr>
            <p:ph type="sldNum" sz="quarter" idx="12"/>
          </p:nvPr>
        </p:nvSpPr>
        <p:spPr/>
        <p:txBody>
          <a:bodyPr/>
          <a:lstStyle/>
          <a:p>
            <a:fld id="{ABF91E1B-E4D8-44B6-AD52-EA1BEC4B2455}" type="slidenum">
              <a:rPr lang="ru-RU" smtClean="0"/>
              <a:t>‹#›</a:t>
            </a:fld>
            <a:endParaRPr lang="ru-RU"/>
          </a:p>
        </p:txBody>
      </p:sp>
    </p:spTree>
    <p:extLst>
      <p:ext uri="{BB962C8B-B14F-4D97-AF65-F5344CB8AC3E}">
        <p14:creationId xmlns:p14="http://schemas.microsoft.com/office/powerpoint/2010/main" val="3534204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75D2DA5-116F-4E25-8BEF-501710C1AA4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17888165-1946-4347-8A59-5320AF60085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332A49B9-123C-4797-9FBF-1D3FF95A756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0DFE006C-AC90-4745-AE1F-DDCF0F9F15E5}"/>
              </a:ext>
            </a:extLst>
          </p:cNvPr>
          <p:cNvSpPr>
            <a:spLocks noGrp="1"/>
          </p:cNvSpPr>
          <p:nvPr>
            <p:ph type="dt" sz="half" idx="10"/>
          </p:nvPr>
        </p:nvSpPr>
        <p:spPr/>
        <p:txBody>
          <a:bodyPr/>
          <a:lstStyle/>
          <a:p>
            <a:fld id="{BA175E6B-F9D2-4EE5-A32E-E634D99FFC3F}" type="datetimeFigureOut">
              <a:rPr lang="ru-RU" smtClean="0"/>
              <a:t>21.10.2019</a:t>
            </a:fld>
            <a:endParaRPr lang="ru-RU"/>
          </a:p>
        </p:txBody>
      </p:sp>
      <p:sp>
        <p:nvSpPr>
          <p:cNvPr id="6" name="Нижний колонтитул 5">
            <a:extLst>
              <a:ext uri="{FF2B5EF4-FFF2-40B4-BE49-F238E27FC236}">
                <a16:creationId xmlns="" xmlns:a16="http://schemas.microsoft.com/office/drawing/2014/main" id="{DCACBBAD-936F-4F3B-B78F-7F09F328699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864C5926-BEF8-4E82-892C-688F779AB21D}"/>
              </a:ext>
            </a:extLst>
          </p:cNvPr>
          <p:cNvSpPr>
            <a:spLocks noGrp="1"/>
          </p:cNvSpPr>
          <p:nvPr>
            <p:ph type="sldNum" sz="quarter" idx="12"/>
          </p:nvPr>
        </p:nvSpPr>
        <p:spPr/>
        <p:txBody>
          <a:bodyPr/>
          <a:lstStyle/>
          <a:p>
            <a:fld id="{ABF91E1B-E4D8-44B6-AD52-EA1BEC4B2455}" type="slidenum">
              <a:rPr lang="ru-RU" smtClean="0"/>
              <a:t>‹#›</a:t>
            </a:fld>
            <a:endParaRPr lang="ru-RU"/>
          </a:p>
        </p:txBody>
      </p:sp>
    </p:spTree>
    <p:extLst>
      <p:ext uri="{BB962C8B-B14F-4D97-AF65-F5344CB8AC3E}">
        <p14:creationId xmlns:p14="http://schemas.microsoft.com/office/powerpoint/2010/main" val="185449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9EEA81D-AEB8-42C1-9AE4-9A56ACC02BE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EBAABDD9-46EA-4EE2-83C8-DE05057E68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ACC12D4F-E130-468C-8E48-C931B68A726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B7888B24-E775-4637-B254-A6EFB8DC4C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97840DC6-676E-404C-8260-797409DCD90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A0A4BC96-F60F-41CA-9CF8-4BE7238DFFA7}"/>
              </a:ext>
            </a:extLst>
          </p:cNvPr>
          <p:cNvSpPr>
            <a:spLocks noGrp="1"/>
          </p:cNvSpPr>
          <p:nvPr>
            <p:ph type="dt" sz="half" idx="10"/>
          </p:nvPr>
        </p:nvSpPr>
        <p:spPr/>
        <p:txBody>
          <a:bodyPr/>
          <a:lstStyle/>
          <a:p>
            <a:fld id="{BA175E6B-F9D2-4EE5-A32E-E634D99FFC3F}" type="datetimeFigureOut">
              <a:rPr lang="ru-RU" smtClean="0"/>
              <a:t>21.10.2019</a:t>
            </a:fld>
            <a:endParaRPr lang="ru-RU"/>
          </a:p>
        </p:txBody>
      </p:sp>
      <p:sp>
        <p:nvSpPr>
          <p:cNvPr id="8" name="Нижний колонтитул 7">
            <a:extLst>
              <a:ext uri="{FF2B5EF4-FFF2-40B4-BE49-F238E27FC236}">
                <a16:creationId xmlns="" xmlns:a16="http://schemas.microsoft.com/office/drawing/2014/main" id="{5A632D3F-A9A7-4B19-BD0A-77EAB89D7A6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D4003B16-E29B-4225-AA0F-A2CE70F7A9DD}"/>
              </a:ext>
            </a:extLst>
          </p:cNvPr>
          <p:cNvSpPr>
            <a:spLocks noGrp="1"/>
          </p:cNvSpPr>
          <p:nvPr>
            <p:ph type="sldNum" sz="quarter" idx="12"/>
          </p:nvPr>
        </p:nvSpPr>
        <p:spPr/>
        <p:txBody>
          <a:bodyPr/>
          <a:lstStyle/>
          <a:p>
            <a:fld id="{ABF91E1B-E4D8-44B6-AD52-EA1BEC4B2455}" type="slidenum">
              <a:rPr lang="ru-RU" smtClean="0"/>
              <a:t>‹#›</a:t>
            </a:fld>
            <a:endParaRPr lang="ru-RU"/>
          </a:p>
        </p:txBody>
      </p:sp>
    </p:spTree>
    <p:extLst>
      <p:ext uri="{BB962C8B-B14F-4D97-AF65-F5344CB8AC3E}">
        <p14:creationId xmlns:p14="http://schemas.microsoft.com/office/powerpoint/2010/main" val="48491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F91B0C8-46F7-447E-80D9-D69D398C8B5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93708F5D-1421-435A-9150-43D24EC3BC72}"/>
              </a:ext>
            </a:extLst>
          </p:cNvPr>
          <p:cNvSpPr>
            <a:spLocks noGrp="1"/>
          </p:cNvSpPr>
          <p:nvPr>
            <p:ph type="dt" sz="half" idx="10"/>
          </p:nvPr>
        </p:nvSpPr>
        <p:spPr/>
        <p:txBody>
          <a:bodyPr/>
          <a:lstStyle/>
          <a:p>
            <a:fld id="{BA175E6B-F9D2-4EE5-A32E-E634D99FFC3F}" type="datetimeFigureOut">
              <a:rPr lang="ru-RU" smtClean="0"/>
              <a:t>21.10.2019</a:t>
            </a:fld>
            <a:endParaRPr lang="ru-RU"/>
          </a:p>
        </p:txBody>
      </p:sp>
      <p:sp>
        <p:nvSpPr>
          <p:cNvPr id="4" name="Нижний колонтитул 3">
            <a:extLst>
              <a:ext uri="{FF2B5EF4-FFF2-40B4-BE49-F238E27FC236}">
                <a16:creationId xmlns="" xmlns:a16="http://schemas.microsoft.com/office/drawing/2014/main" id="{BD87AF2D-6B34-40B9-B5F1-5343F8139A3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E612BF9A-4752-4E19-97FE-BED003C7253F}"/>
              </a:ext>
            </a:extLst>
          </p:cNvPr>
          <p:cNvSpPr>
            <a:spLocks noGrp="1"/>
          </p:cNvSpPr>
          <p:nvPr>
            <p:ph type="sldNum" sz="quarter" idx="12"/>
          </p:nvPr>
        </p:nvSpPr>
        <p:spPr/>
        <p:txBody>
          <a:bodyPr/>
          <a:lstStyle/>
          <a:p>
            <a:fld id="{ABF91E1B-E4D8-44B6-AD52-EA1BEC4B2455}" type="slidenum">
              <a:rPr lang="ru-RU" smtClean="0"/>
              <a:t>‹#›</a:t>
            </a:fld>
            <a:endParaRPr lang="ru-RU"/>
          </a:p>
        </p:txBody>
      </p:sp>
    </p:spTree>
    <p:extLst>
      <p:ext uri="{BB962C8B-B14F-4D97-AF65-F5344CB8AC3E}">
        <p14:creationId xmlns:p14="http://schemas.microsoft.com/office/powerpoint/2010/main" val="292348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25553EFA-2C0F-4E6F-9770-0D71F6514983}"/>
              </a:ext>
            </a:extLst>
          </p:cNvPr>
          <p:cNvSpPr>
            <a:spLocks noGrp="1"/>
          </p:cNvSpPr>
          <p:nvPr>
            <p:ph type="dt" sz="half" idx="10"/>
          </p:nvPr>
        </p:nvSpPr>
        <p:spPr/>
        <p:txBody>
          <a:bodyPr/>
          <a:lstStyle/>
          <a:p>
            <a:fld id="{BA175E6B-F9D2-4EE5-A32E-E634D99FFC3F}" type="datetimeFigureOut">
              <a:rPr lang="ru-RU" smtClean="0"/>
              <a:t>21.10.2019</a:t>
            </a:fld>
            <a:endParaRPr lang="ru-RU"/>
          </a:p>
        </p:txBody>
      </p:sp>
      <p:sp>
        <p:nvSpPr>
          <p:cNvPr id="3" name="Нижний колонтитул 2">
            <a:extLst>
              <a:ext uri="{FF2B5EF4-FFF2-40B4-BE49-F238E27FC236}">
                <a16:creationId xmlns="" xmlns:a16="http://schemas.microsoft.com/office/drawing/2014/main" id="{9ACEC215-2702-4900-AD9A-CF39FAED57C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BBD546DA-0F54-4119-AC06-309C6C87B806}"/>
              </a:ext>
            </a:extLst>
          </p:cNvPr>
          <p:cNvSpPr>
            <a:spLocks noGrp="1"/>
          </p:cNvSpPr>
          <p:nvPr>
            <p:ph type="sldNum" sz="quarter" idx="12"/>
          </p:nvPr>
        </p:nvSpPr>
        <p:spPr/>
        <p:txBody>
          <a:bodyPr/>
          <a:lstStyle/>
          <a:p>
            <a:fld id="{ABF91E1B-E4D8-44B6-AD52-EA1BEC4B2455}" type="slidenum">
              <a:rPr lang="ru-RU" smtClean="0"/>
              <a:t>‹#›</a:t>
            </a:fld>
            <a:endParaRPr lang="ru-RU"/>
          </a:p>
        </p:txBody>
      </p:sp>
    </p:spTree>
    <p:extLst>
      <p:ext uri="{BB962C8B-B14F-4D97-AF65-F5344CB8AC3E}">
        <p14:creationId xmlns:p14="http://schemas.microsoft.com/office/powerpoint/2010/main" val="251299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EDF9BEF-02BA-4FB3-B0A0-D815B55717D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9F329B5E-6741-4719-92F8-72C5E52207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CE73641E-4103-4ACA-9B48-3C936D766A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7C38CA28-985E-4F18-8747-FE84B681EA96}"/>
              </a:ext>
            </a:extLst>
          </p:cNvPr>
          <p:cNvSpPr>
            <a:spLocks noGrp="1"/>
          </p:cNvSpPr>
          <p:nvPr>
            <p:ph type="dt" sz="half" idx="10"/>
          </p:nvPr>
        </p:nvSpPr>
        <p:spPr/>
        <p:txBody>
          <a:bodyPr/>
          <a:lstStyle/>
          <a:p>
            <a:fld id="{BA175E6B-F9D2-4EE5-A32E-E634D99FFC3F}" type="datetimeFigureOut">
              <a:rPr lang="ru-RU" smtClean="0"/>
              <a:t>21.10.2019</a:t>
            </a:fld>
            <a:endParaRPr lang="ru-RU"/>
          </a:p>
        </p:txBody>
      </p:sp>
      <p:sp>
        <p:nvSpPr>
          <p:cNvPr id="6" name="Нижний колонтитул 5">
            <a:extLst>
              <a:ext uri="{FF2B5EF4-FFF2-40B4-BE49-F238E27FC236}">
                <a16:creationId xmlns="" xmlns:a16="http://schemas.microsoft.com/office/drawing/2014/main" id="{93161D36-9D1C-4E01-AE74-587DA30F181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8B628D30-8BAA-40BB-BDDE-18317D9B7CA9}"/>
              </a:ext>
            </a:extLst>
          </p:cNvPr>
          <p:cNvSpPr>
            <a:spLocks noGrp="1"/>
          </p:cNvSpPr>
          <p:nvPr>
            <p:ph type="sldNum" sz="quarter" idx="12"/>
          </p:nvPr>
        </p:nvSpPr>
        <p:spPr/>
        <p:txBody>
          <a:bodyPr/>
          <a:lstStyle/>
          <a:p>
            <a:fld id="{ABF91E1B-E4D8-44B6-AD52-EA1BEC4B2455}" type="slidenum">
              <a:rPr lang="ru-RU" smtClean="0"/>
              <a:t>‹#›</a:t>
            </a:fld>
            <a:endParaRPr lang="ru-RU"/>
          </a:p>
        </p:txBody>
      </p:sp>
    </p:spTree>
    <p:extLst>
      <p:ext uri="{BB962C8B-B14F-4D97-AF65-F5344CB8AC3E}">
        <p14:creationId xmlns:p14="http://schemas.microsoft.com/office/powerpoint/2010/main" val="327084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D44EAE2-7C4A-46C8-975A-3F36B5AEED4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AD6E5DC9-A897-456E-80AB-CB19FE0780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C045B674-B5BD-4859-97C8-CAE0E8EA71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D3E7C69C-782A-4B1A-9D00-FD1BE0E933E6}"/>
              </a:ext>
            </a:extLst>
          </p:cNvPr>
          <p:cNvSpPr>
            <a:spLocks noGrp="1"/>
          </p:cNvSpPr>
          <p:nvPr>
            <p:ph type="dt" sz="half" idx="10"/>
          </p:nvPr>
        </p:nvSpPr>
        <p:spPr/>
        <p:txBody>
          <a:bodyPr/>
          <a:lstStyle/>
          <a:p>
            <a:fld id="{BA175E6B-F9D2-4EE5-A32E-E634D99FFC3F}" type="datetimeFigureOut">
              <a:rPr lang="ru-RU" smtClean="0"/>
              <a:t>21.10.2019</a:t>
            </a:fld>
            <a:endParaRPr lang="ru-RU"/>
          </a:p>
        </p:txBody>
      </p:sp>
      <p:sp>
        <p:nvSpPr>
          <p:cNvPr id="6" name="Нижний колонтитул 5">
            <a:extLst>
              <a:ext uri="{FF2B5EF4-FFF2-40B4-BE49-F238E27FC236}">
                <a16:creationId xmlns="" xmlns:a16="http://schemas.microsoft.com/office/drawing/2014/main" id="{88AA4520-CBD3-4352-AF0A-144918D1BFC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5F6000D3-AB45-42CD-A3BE-A83139219876}"/>
              </a:ext>
            </a:extLst>
          </p:cNvPr>
          <p:cNvSpPr>
            <a:spLocks noGrp="1"/>
          </p:cNvSpPr>
          <p:nvPr>
            <p:ph type="sldNum" sz="quarter" idx="12"/>
          </p:nvPr>
        </p:nvSpPr>
        <p:spPr/>
        <p:txBody>
          <a:bodyPr/>
          <a:lstStyle/>
          <a:p>
            <a:fld id="{ABF91E1B-E4D8-44B6-AD52-EA1BEC4B2455}" type="slidenum">
              <a:rPr lang="ru-RU" smtClean="0"/>
              <a:t>‹#›</a:t>
            </a:fld>
            <a:endParaRPr lang="ru-RU"/>
          </a:p>
        </p:txBody>
      </p:sp>
    </p:spTree>
    <p:extLst>
      <p:ext uri="{BB962C8B-B14F-4D97-AF65-F5344CB8AC3E}">
        <p14:creationId xmlns:p14="http://schemas.microsoft.com/office/powerpoint/2010/main" val="136181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61FFA3D-2000-494D-ABBD-4A6BB23DA4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E5CE0710-794F-4F48-9905-9D98827B2D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D3911B22-2997-41AA-A37D-DC375510FC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75E6B-F9D2-4EE5-A32E-E634D99FFC3F}" type="datetimeFigureOut">
              <a:rPr lang="ru-RU" smtClean="0"/>
              <a:t>21.10.2019</a:t>
            </a:fld>
            <a:endParaRPr lang="ru-RU"/>
          </a:p>
        </p:txBody>
      </p:sp>
      <p:sp>
        <p:nvSpPr>
          <p:cNvPr id="5" name="Нижний колонтитул 4">
            <a:extLst>
              <a:ext uri="{FF2B5EF4-FFF2-40B4-BE49-F238E27FC236}">
                <a16:creationId xmlns="" xmlns:a16="http://schemas.microsoft.com/office/drawing/2014/main" id="{79B78943-818E-4140-A708-4180E7DE01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EAE68627-512F-43B5-97E0-80BA8C584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91E1B-E4D8-44B6-AD52-EA1BEC4B2455}" type="slidenum">
              <a:rPr lang="ru-RU" smtClean="0"/>
              <a:t>‹#›</a:t>
            </a:fld>
            <a:endParaRPr lang="ru-RU"/>
          </a:p>
        </p:txBody>
      </p:sp>
    </p:spTree>
    <p:extLst>
      <p:ext uri="{BB962C8B-B14F-4D97-AF65-F5344CB8AC3E}">
        <p14:creationId xmlns:p14="http://schemas.microsoft.com/office/powerpoint/2010/main" val="3384539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5250" y="1036508"/>
            <a:ext cx="10159652" cy="3411347"/>
          </a:xfrm>
        </p:spPr>
        <p:txBody>
          <a:bodyPr>
            <a:normAutofit/>
          </a:bodyPr>
          <a:lstStyle/>
          <a:p>
            <a:r>
              <a:rPr lang="en-US" dirty="0" smtClean="0"/>
              <a:t/>
            </a:r>
            <a:br>
              <a:rPr lang="en-US" dirty="0" smtClean="0"/>
            </a:br>
            <a:r>
              <a:rPr lang="en-US" sz="3600" dirty="0">
                <a:solidFill>
                  <a:srgbClr val="002060"/>
                </a:solidFill>
              </a:rPr>
              <a:t>Digital Lab </a:t>
            </a:r>
            <a:r>
              <a:rPr lang="en-US" sz="3600" dirty="0" smtClean="0">
                <a:solidFill>
                  <a:srgbClr val="002060"/>
                </a:solidFill>
              </a:rPr>
              <a:t>Platform implementation </a:t>
            </a:r>
            <a:r>
              <a:rPr lang="en-US" sz="3600" dirty="0">
                <a:solidFill>
                  <a:srgbClr val="002060"/>
                </a:solidFill>
              </a:rPr>
              <a:t>for processing and  analysis heterogeneous  neurobiological data of the Kurchatov Institute Resource Center "Cognimed"</a:t>
            </a:r>
            <a:endParaRPr lang="ru-RU" sz="3600" dirty="0">
              <a:solidFill>
                <a:srgbClr val="002060"/>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6398" y="377886"/>
            <a:ext cx="3680535" cy="658622"/>
          </a:xfrm>
          <a:prstGeom prst="rect">
            <a:avLst/>
          </a:prstGeom>
        </p:spPr>
      </p:pic>
      <p:pic>
        <p:nvPicPr>
          <p:cNvPr id="4" name="Рисунок 3"/>
          <p:cNvPicPr>
            <a:picLocks noChangeAspect="1"/>
          </p:cNvPicPr>
          <p:nvPr/>
        </p:nvPicPr>
        <p:blipFill>
          <a:blip r:embed="rId3"/>
          <a:stretch>
            <a:fillRect/>
          </a:stretch>
        </p:blipFill>
        <p:spPr>
          <a:xfrm>
            <a:off x="0" y="0"/>
            <a:ext cx="1152244" cy="1414395"/>
          </a:xfrm>
          <a:prstGeom prst="rect">
            <a:avLst/>
          </a:prstGeom>
        </p:spPr>
      </p:pic>
      <p:sp>
        <p:nvSpPr>
          <p:cNvPr id="8" name="Подзаголовок 2"/>
          <p:cNvSpPr txBox="1">
            <a:spLocks/>
          </p:cNvSpPr>
          <p:nvPr/>
        </p:nvSpPr>
        <p:spPr>
          <a:xfrm>
            <a:off x="477999" y="4464018"/>
            <a:ext cx="10163503" cy="1776039"/>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7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500" b="0" i="0" u="none" strike="noStrike" kern="1200" cap="none" spc="0" normalizeH="0" baseline="0" noProof="0" dirty="0" smtClean="0">
                <a:ln>
                  <a:noFill/>
                </a:ln>
                <a:solidFill>
                  <a:sysClr val="windowText" lastClr="000000"/>
                </a:solidFill>
                <a:effectLst/>
                <a:uLnTx/>
                <a:uFillTx/>
                <a:latin typeface="+mj-lt"/>
              </a:rPr>
              <a:t>Irina M. Enyagina, Andrey N. </a:t>
            </a:r>
            <a:r>
              <a:rPr kumimoji="0" lang="en-US" sz="4500" b="0" i="0" u="none" strike="noStrike" kern="1200" cap="none" spc="0" normalizeH="0" baseline="0" noProof="0" dirty="0" err="1" smtClean="0">
                <a:ln>
                  <a:noFill/>
                </a:ln>
                <a:solidFill>
                  <a:sysClr val="windowText" lastClr="000000"/>
                </a:solidFill>
                <a:effectLst/>
                <a:uLnTx/>
                <a:uFillTx/>
                <a:latin typeface="+mj-lt"/>
              </a:rPr>
              <a:t>Polyakov</a:t>
            </a:r>
            <a:r>
              <a:rPr lang="en-US" sz="4500" dirty="0">
                <a:solidFill>
                  <a:sysClr val="windowText" lastClr="000000"/>
                </a:solidFill>
                <a:latin typeface="+mj-lt"/>
              </a:rPr>
              <a:t>.</a:t>
            </a:r>
            <a:endParaRPr kumimoji="0" lang="en-US" sz="4500" b="0" i="0" u="none" strike="noStrike" kern="1200" cap="none" spc="0" normalizeH="0" baseline="0" noProof="0" dirty="0" smtClean="0">
              <a:ln>
                <a:noFill/>
              </a:ln>
              <a:solidFill>
                <a:sysClr val="windowText" lastClr="000000"/>
              </a:solidFill>
              <a:effectLst/>
              <a:uLnTx/>
              <a:uFillTx/>
              <a:latin typeface="+mj-lt"/>
            </a:endParaRPr>
          </a:p>
          <a:p>
            <a:r>
              <a:rPr lang="en-US" sz="4500" dirty="0" smtClean="0">
                <a:solidFill>
                  <a:sysClr val="windowText" lastClr="000000"/>
                </a:solidFill>
                <a:latin typeface="+mj-lt"/>
              </a:rPr>
              <a:t>NRC «Kurchatov </a:t>
            </a:r>
            <a:r>
              <a:rPr lang="en-US" sz="4500" dirty="0">
                <a:solidFill>
                  <a:sysClr val="windowText" lastClr="000000"/>
                </a:solidFill>
                <a:latin typeface="+mj-lt"/>
              </a:rPr>
              <a:t>Institute</a:t>
            </a:r>
            <a:r>
              <a:rPr lang="en-US" sz="4500" dirty="0" smtClean="0">
                <a:solidFill>
                  <a:sysClr val="windowText" lastClr="000000"/>
                </a:solidFill>
                <a:latin typeface="+mj-lt"/>
              </a:rPr>
              <a:t>», Department </a:t>
            </a:r>
            <a:r>
              <a:rPr lang="en-US" sz="4500" dirty="0">
                <a:solidFill>
                  <a:sysClr val="windowText" lastClr="000000"/>
                </a:solidFill>
                <a:latin typeface="+mj-lt"/>
              </a:rPr>
              <a:t>of Neurocognitive Sciences</a:t>
            </a:r>
            <a:endParaRPr kumimoji="0" lang="en-US" sz="4500" b="0" i="0" u="none" strike="noStrike" kern="1200" cap="none" spc="0" normalizeH="0" baseline="0" noProof="0" dirty="0" smtClean="0">
              <a:ln>
                <a:noFill/>
              </a:ln>
              <a:solidFill>
                <a:sysClr val="windowText" lastClr="000000"/>
              </a:solidFill>
              <a:effectLst/>
              <a:uLnTx/>
              <a:uFillTx/>
              <a:latin typeface="+mj-lt"/>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4500" b="0" i="0" u="none" strike="noStrike" kern="1200" cap="none" spc="0" normalizeH="0" baseline="0" noProof="0" dirty="0" smtClean="0">
                <a:ln>
                  <a:noFill/>
                </a:ln>
                <a:solidFill>
                  <a:srgbClr val="003B71"/>
                </a:solidFill>
                <a:effectLst/>
                <a:uLnTx/>
                <a:uFillTx/>
                <a:latin typeface="+mj-lt"/>
              </a:rPr>
              <a:t>2019</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3800" b="0" i="0" u="none" strike="noStrike" kern="1200" cap="none" spc="0" normalizeH="0" baseline="0" noProof="0" dirty="0" smtClean="0">
                <a:ln>
                  <a:noFill/>
                </a:ln>
                <a:solidFill>
                  <a:srgbClr val="003B71"/>
                </a:solidFill>
                <a:effectLst/>
                <a:uLnTx/>
                <a:uFillTx/>
                <a:latin typeface="Calibri" panose="020F0502020204030204"/>
                <a:ea typeface="+mn-ea"/>
                <a:cs typeface="+mn-cs"/>
              </a:rPr>
              <a:t> </a:t>
            </a:r>
            <a:endParaRPr kumimoji="0" lang="ru-RU" sz="3800" b="0" i="0" u="none" strike="noStrike" kern="1200" cap="none" spc="0" normalizeH="0" baseline="0" noProof="0" dirty="0">
              <a:ln>
                <a:noFill/>
              </a:ln>
              <a:solidFill>
                <a:srgbClr val="003B7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976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707571" cy="868553"/>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1063" y="203168"/>
            <a:ext cx="2582966" cy="462215"/>
          </a:xfrm>
          <a:prstGeom prst="rect">
            <a:avLst/>
          </a:prstGeom>
        </p:spPr>
      </p:pic>
      <p:sp>
        <p:nvSpPr>
          <p:cNvPr id="12" name="Заголовок 1"/>
          <p:cNvSpPr>
            <a:spLocks noGrp="1"/>
          </p:cNvSpPr>
          <p:nvPr>
            <p:ph type="title"/>
          </p:nvPr>
        </p:nvSpPr>
        <p:spPr>
          <a:xfrm>
            <a:off x="512104" y="105176"/>
            <a:ext cx="9786657" cy="747249"/>
          </a:xfrm>
        </p:spPr>
        <p:txBody>
          <a:bodyPr>
            <a:normAutofit/>
          </a:bodyPr>
          <a:lstStyle/>
          <a:p>
            <a:pPr algn="ctr"/>
            <a:r>
              <a:rPr lang="en-US" sz="3600" b="1" dirty="0">
                <a:solidFill>
                  <a:srgbClr val="002060"/>
                </a:solidFill>
              </a:rPr>
              <a:t>MRI/fMRI experiments data work flows</a:t>
            </a:r>
            <a:endParaRPr lang="ru-RU" sz="3600" dirty="0"/>
          </a:p>
        </p:txBody>
      </p:sp>
      <p:sp>
        <p:nvSpPr>
          <p:cNvPr id="3" name="Прямоугольник 2"/>
          <p:cNvSpPr/>
          <p:nvPr/>
        </p:nvSpPr>
        <p:spPr>
          <a:xfrm>
            <a:off x="633999" y="1272911"/>
            <a:ext cx="5766801" cy="5509200"/>
          </a:xfrm>
          <a:prstGeom prst="rect">
            <a:avLst/>
          </a:prstGeom>
        </p:spPr>
        <p:txBody>
          <a:bodyPr wrap="square">
            <a:spAutoFit/>
          </a:bodyPr>
          <a:lstStyle/>
          <a:p>
            <a:r>
              <a:rPr lang="en-US" sz="1600" dirty="0">
                <a:latin typeface="+mj-lt"/>
              </a:rPr>
              <a:t>MRI/fMRI tomography experiment signal converted on Tomograph operator’s PC to a set of DICOM files (2D DICOM files for MRI, 3D DICOM for fMRI). One set DICOM files is one MRI/fMRI experiment, and this is «Input Data» for our System. </a:t>
            </a:r>
            <a:endParaRPr lang="en-US" sz="1600" dirty="0" smtClean="0">
              <a:latin typeface="+mj-lt"/>
            </a:endParaRPr>
          </a:p>
          <a:p>
            <a:r>
              <a:rPr lang="en-US" sz="1600" dirty="0" smtClean="0">
                <a:latin typeface="+mj-lt"/>
              </a:rPr>
              <a:t>Then </a:t>
            </a:r>
            <a:r>
              <a:rPr lang="en-US" sz="1600" dirty="0">
                <a:latin typeface="+mj-lt"/>
              </a:rPr>
              <a:t>the set of DICOM files converts to one NIFTI file (3D NIFTI ~ 50 MB `for MRI, 4D NIFTI ~ 6-10 GB for fMRI), and this NIFTI file is «Raw Data» for our System.  </a:t>
            </a:r>
            <a:endParaRPr lang="en-US" sz="1600" dirty="0" smtClean="0">
              <a:latin typeface="+mj-lt"/>
            </a:endParaRPr>
          </a:p>
          <a:p>
            <a:r>
              <a:rPr lang="en-US" sz="1600" dirty="0" smtClean="0">
                <a:latin typeface="+mj-lt"/>
              </a:rPr>
              <a:t>Then </a:t>
            </a:r>
            <a:r>
              <a:rPr lang="en-US" sz="1600" dirty="0">
                <a:latin typeface="+mj-lt"/>
              </a:rPr>
              <a:t>"Data Preprocessing" stage is start:  «Raw Data» are prepare for analysis. This stage start and finish with NIFTI file.  </a:t>
            </a:r>
            <a:endParaRPr lang="en-US" sz="1600" dirty="0" smtClean="0">
              <a:latin typeface="+mj-lt"/>
            </a:endParaRPr>
          </a:p>
          <a:p>
            <a:r>
              <a:rPr lang="en-US" sz="1600" dirty="0" smtClean="0">
                <a:latin typeface="+mj-lt"/>
              </a:rPr>
              <a:t>After </a:t>
            </a:r>
            <a:r>
              <a:rPr lang="en-US" sz="1600" dirty="0">
                <a:latin typeface="+mj-lt"/>
              </a:rPr>
              <a:t>then the main stage of working with data begins – «Data Analysis». Part one of this stage - «Individual Data Analysis» (for one experiment).  And the second part (if necessary) is «Group Data Analysis» (some number of experiments, usually for groups from 20 to 200 patients).  This stage start with NIFTI file, but at finish we have a data in a different format, which depends on the specialized software, which was chose for analysis: it is can be single file or a directories of files. </a:t>
            </a:r>
            <a:endParaRPr lang="en-US" sz="1600" dirty="0" smtClean="0">
              <a:latin typeface="+mj-lt"/>
            </a:endParaRPr>
          </a:p>
          <a:p>
            <a:r>
              <a:rPr lang="en-US" sz="1600" dirty="0" smtClean="0">
                <a:latin typeface="+mj-lt"/>
              </a:rPr>
              <a:t>It </a:t>
            </a:r>
            <a:r>
              <a:rPr lang="en-US" sz="1600" dirty="0">
                <a:latin typeface="+mj-lt"/>
              </a:rPr>
              <a:t>is possible to neurovisualization results of data analysis by special visualizing editors (FreeView, for example). </a:t>
            </a:r>
            <a:endParaRPr lang="en-US" sz="1600" dirty="0" smtClean="0">
              <a:latin typeface="+mj-lt"/>
            </a:endParaRPr>
          </a:p>
          <a:p>
            <a:r>
              <a:rPr lang="en-US" sz="1600" dirty="0" smtClean="0">
                <a:latin typeface="+mj-lt"/>
              </a:rPr>
              <a:t>The </a:t>
            </a:r>
            <a:r>
              <a:rPr lang="en-US" sz="1600" dirty="0">
                <a:latin typeface="+mj-lt"/>
              </a:rPr>
              <a:t>results of data analysis then used in scientists research (usually, results of group analysis) and in clinical practice (usually, results of individual analysis).</a:t>
            </a:r>
            <a:endParaRPr lang="ru-RU" sz="1600" dirty="0">
              <a:latin typeface="+mj-lt"/>
            </a:endParaRPr>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6828" y="1320823"/>
            <a:ext cx="5296102" cy="2179111"/>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8037" y="3781290"/>
            <a:ext cx="5413685" cy="2285905"/>
          </a:xfrm>
          <a:prstGeom prst="rect">
            <a:avLst/>
          </a:prstGeom>
        </p:spPr>
      </p:pic>
    </p:spTree>
    <p:extLst>
      <p:ext uri="{BB962C8B-B14F-4D97-AF65-F5344CB8AC3E}">
        <p14:creationId xmlns:p14="http://schemas.microsoft.com/office/powerpoint/2010/main" val="2765832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707571" cy="868553"/>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1063" y="203168"/>
            <a:ext cx="2582966" cy="462215"/>
          </a:xfrm>
          <a:prstGeom prst="rect">
            <a:avLst/>
          </a:prstGeom>
        </p:spPr>
      </p:pic>
      <p:sp>
        <p:nvSpPr>
          <p:cNvPr id="12" name="Заголовок 1"/>
          <p:cNvSpPr>
            <a:spLocks noGrp="1"/>
          </p:cNvSpPr>
          <p:nvPr>
            <p:ph type="title"/>
          </p:nvPr>
        </p:nvSpPr>
        <p:spPr>
          <a:xfrm>
            <a:off x="533125" y="106988"/>
            <a:ext cx="9786657" cy="747249"/>
          </a:xfrm>
        </p:spPr>
        <p:txBody>
          <a:bodyPr>
            <a:normAutofit/>
          </a:bodyPr>
          <a:lstStyle/>
          <a:p>
            <a:pPr algn="ctr"/>
            <a:r>
              <a:rPr lang="en-US" sz="3600" b="1" dirty="0" smtClean="0">
                <a:solidFill>
                  <a:srgbClr val="002060"/>
                </a:solidFill>
              </a:rPr>
              <a:t>System </a:t>
            </a:r>
            <a:r>
              <a:rPr lang="en-US" sz="3600" b="1" dirty="0">
                <a:solidFill>
                  <a:srgbClr val="002060"/>
                </a:solidFill>
              </a:rPr>
              <a:t>«</a:t>
            </a:r>
            <a:r>
              <a:rPr lang="en-US" sz="3600" b="1" dirty="0" smtClean="0">
                <a:solidFill>
                  <a:srgbClr val="002060"/>
                </a:solidFill>
              </a:rPr>
              <a:t>Neuroimaging» Architecture</a:t>
            </a:r>
            <a:endParaRPr lang="ru-RU" sz="3600" dirty="0"/>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5909" y="1160923"/>
            <a:ext cx="7099760" cy="4630278"/>
          </a:xfrm>
          <a:prstGeom prst="rect">
            <a:avLst/>
          </a:prstGeom>
        </p:spPr>
      </p:pic>
      <p:sp>
        <p:nvSpPr>
          <p:cNvPr id="4" name="Прямоугольник 3"/>
          <p:cNvSpPr/>
          <p:nvPr/>
        </p:nvSpPr>
        <p:spPr>
          <a:xfrm>
            <a:off x="115615" y="1050773"/>
            <a:ext cx="4498428" cy="5262979"/>
          </a:xfrm>
          <a:prstGeom prst="rect">
            <a:avLst/>
          </a:prstGeom>
        </p:spPr>
        <p:txBody>
          <a:bodyPr wrap="square">
            <a:spAutoFit/>
          </a:bodyPr>
          <a:lstStyle/>
          <a:p>
            <a:r>
              <a:rPr lang="en-US" sz="1400" dirty="0">
                <a:latin typeface="+mj-lt"/>
              </a:rPr>
              <a:t>The System «NEUROIMAGING» has the following structure: </a:t>
            </a:r>
            <a:endParaRPr lang="en-US" sz="1400" dirty="0" smtClean="0">
              <a:latin typeface="+mj-lt"/>
            </a:endParaRPr>
          </a:p>
          <a:p>
            <a:endParaRPr lang="en-US" sz="1400" dirty="0">
              <a:latin typeface="+mj-lt"/>
            </a:endParaRPr>
          </a:p>
          <a:p>
            <a:r>
              <a:rPr lang="en-US" sz="1400" dirty="0">
                <a:latin typeface="+mj-lt"/>
              </a:rPr>
              <a:t>1. </a:t>
            </a:r>
            <a:r>
              <a:rPr lang="en-US" sz="1400" dirty="0">
                <a:solidFill>
                  <a:srgbClr val="0070C0"/>
                </a:solidFill>
                <a:latin typeface="+mj-lt"/>
              </a:rPr>
              <a:t>Data Storage</a:t>
            </a:r>
            <a:r>
              <a:rPr lang="en-US" sz="1400" dirty="0">
                <a:latin typeface="+mj-lt"/>
              </a:rPr>
              <a:t>: Uniﬁed storage of data and results of their processing and analysis.</a:t>
            </a:r>
          </a:p>
          <a:p>
            <a:endParaRPr lang="en-US" sz="1400" dirty="0" smtClean="0">
              <a:latin typeface="+mj-lt"/>
            </a:endParaRPr>
          </a:p>
          <a:p>
            <a:r>
              <a:rPr lang="en-US" sz="1400" dirty="0" smtClean="0">
                <a:latin typeface="+mj-lt"/>
              </a:rPr>
              <a:t>2</a:t>
            </a:r>
            <a:r>
              <a:rPr lang="en-US" sz="1400" dirty="0">
                <a:latin typeface="+mj-lt"/>
              </a:rPr>
              <a:t>. </a:t>
            </a:r>
            <a:r>
              <a:rPr lang="en-US" sz="1400" dirty="0">
                <a:solidFill>
                  <a:srgbClr val="0070C0"/>
                </a:solidFill>
                <a:latin typeface="+mj-lt"/>
              </a:rPr>
              <a:t>Computing Module</a:t>
            </a:r>
            <a:r>
              <a:rPr lang="en-US" sz="1400" dirty="0">
                <a:latin typeface="+mj-lt"/>
              </a:rPr>
              <a:t>: Data processing and analysis using specialized software (standard tools (FreeSurfer, FSL, SPM, etc.) and own developed by Kurchatov Institute researchers tools (unique methods for rest-fMRI, etc.). Parallelization of calculations on supercomputer’s nodes.</a:t>
            </a:r>
          </a:p>
          <a:p>
            <a:endParaRPr lang="en-US" sz="1400" dirty="0" smtClean="0">
              <a:latin typeface="+mj-lt"/>
            </a:endParaRPr>
          </a:p>
          <a:p>
            <a:r>
              <a:rPr lang="en-US" sz="1400" dirty="0" smtClean="0">
                <a:latin typeface="+mj-lt"/>
              </a:rPr>
              <a:t>3</a:t>
            </a:r>
            <a:r>
              <a:rPr lang="en-US" sz="1400" dirty="0">
                <a:latin typeface="+mj-lt"/>
              </a:rPr>
              <a:t>. </a:t>
            </a:r>
            <a:r>
              <a:rPr lang="en-US" sz="1400" dirty="0">
                <a:solidFill>
                  <a:srgbClr val="0070C0"/>
                </a:solidFill>
                <a:latin typeface="+mj-lt"/>
              </a:rPr>
              <a:t>Analytics and Statistic Module</a:t>
            </a:r>
            <a:r>
              <a:rPr lang="en-US" sz="1400" dirty="0">
                <a:latin typeface="+mj-lt"/>
              </a:rPr>
              <a:t>: Data group’s formation by set of parameters; analytics and statistic reports generated.</a:t>
            </a:r>
          </a:p>
          <a:p>
            <a:endParaRPr lang="en-US" sz="1400" dirty="0" smtClean="0">
              <a:latin typeface="+mj-lt"/>
            </a:endParaRPr>
          </a:p>
          <a:p>
            <a:r>
              <a:rPr lang="en-US" sz="1400" dirty="0" smtClean="0">
                <a:latin typeface="+mj-lt"/>
              </a:rPr>
              <a:t>4</a:t>
            </a:r>
            <a:r>
              <a:rPr lang="en-US" sz="1400" dirty="0">
                <a:latin typeface="+mj-lt"/>
              </a:rPr>
              <a:t>. </a:t>
            </a:r>
            <a:r>
              <a:rPr lang="en-US" sz="1400" dirty="0">
                <a:solidFill>
                  <a:srgbClr val="0070C0"/>
                </a:solidFill>
                <a:latin typeface="+mj-lt"/>
              </a:rPr>
              <a:t>Data Visualization Module</a:t>
            </a:r>
            <a:r>
              <a:rPr lang="en-US" sz="1400" dirty="0">
                <a:latin typeface="+mj-lt"/>
              </a:rPr>
              <a:t>: Creating the models of data neuroimaging with Viewer Editors (FreeView, etc).</a:t>
            </a:r>
          </a:p>
          <a:p>
            <a:endParaRPr lang="en-US" sz="1400" dirty="0" smtClean="0">
              <a:latin typeface="+mj-lt"/>
            </a:endParaRPr>
          </a:p>
          <a:p>
            <a:r>
              <a:rPr lang="en-US" sz="1400" dirty="0" smtClean="0">
                <a:latin typeface="+mj-lt"/>
              </a:rPr>
              <a:t>5</a:t>
            </a:r>
            <a:r>
              <a:rPr lang="en-US" sz="1400" dirty="0">
                <a:latin typeface="+mj-lt"/>
              </a:rPr>
              <a:t>. </a:t>
            </a:r>
            <a:r>
              <a:rPr lang="en-US" sz="1400" dirty="0">
                <a:solidFill>
                  <a:srgbClr val="0070C0"/>
                </a:solidFill>
                <a:latin typeface="+mj-lt"/>
              </a:rPr>
              <a:t>Data Management Module</a:t>
            </a:r>
            <a:r>
              <a:rPr lang="en-US" sz="1400" dirty="0">
                <a:latin typeface="+mj-lt"/>
              </a:rPr>
              <a:t>: Organizes the exchange of data between Web Portal, Data Storage, Computing Module and other modules of System.</a:t>
            </a:r>
          </a:p>
          <a:p>
            <a:endParaRPr lang="en-US" sz="1400" dirty="0" smtClean="0">
              <a:latin typeface="+mj-lt"/>
            </a:endParaRPr>
          </a:p>
          <a:p>
            <a:r>
              <a:rPr lang="en-US" sz="1400" dirty="0" smtClean="0">
                <a:latin typeface="+mj-lt"/>
              </a:rPr>
              <a:t>6</a:t>
            </a:r>
            <a:r>
              <a:rPr lang="en-US" sz="1400" dirty="0">
                <a:latin typeface="+mj-lt"/>
              </a:rPr>
              <a:t>. </a:t>
            </a:r>
            <a:r>
              <a:rPr lang="en-US" sz="1400" dirty="0">
                <a:solidFill>
                  <a:srgbClr val="0070C0"/>
                </a:solidFill>
                <a:latin typeface="+mj-lt"/>
              </a:rPr>
              <a:t>Web interface</a:t>
            </a:r>
            <a:r>
              <a:rPr lang="en-US" sz="1400" dirty="0">
                <a:latin typeface="+mj-lt"/>
              </a:rPr>
              <a:t>: Organization of System interaction with external devices (Tomograph operator's PC, User’s PC of medical and scientific organizations, etc.).  </a:t>
            </a:r>
          </a:p>
        </p:txBody>
      </p:sp>
    </p:spTree>
    <p:extLst>
      <p:ext uri="{BB962C8B-B14F-4D97-AF65-F5344CB8AC3E}">
        <p14:creationId xmlns:p14="http://schemas.microsoft.com/office/powerpoint/2010/main" val="3573446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15" y="1306286"/>
            <a:ext cx="5949756" cy="5395463"/>
          </a:xfrm>
          <a:prstGeom prst="rect">
            <a:avLst/>
          </a:prstGeom>
        </p:spPr>
      </p:pic>
      <p:sp>
        <p:nvSpPr>
          <p:cNvPr id="5" name="Прямоугольник 4">
            <a:extLst>
              <a:ext uri="{FF2B5EF4-FFF2-40B4-BE49-F238E27FC236}">
                <a16:creationId xmlns="" xmlns:a16="http://schemas.microsoft.com/office/drawing/2014/main" id="{C6B3EF65-278E-46E0-B20F-469ED3644DDF}"/>
              </a:ext>
            </a:extLst>
          </p:cNvPr>
          <p:cNvSpPr/>
          <p:nvPr/>
        </p:nvSpPr>
        <p:spPr>
          <a:xfrm>
            <a:off x="6508559" y="1617497"/>
            <a:ext cx="5402318" cy="5029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200" dirty="0">
                <a:solidFill>
                  <a:schemeClr val="bg1"/>
                </a:solidFill>
                <a:highlight>
                  <a:srgbClr val="003B71"/>
                </a:highlight>
                <a:latin typeface="+mj-lt"/>
              </a:rPr>
              <a:t> Step 1 </a:t>
            </a:r>
            <a:r>
              <a:rPr lang="ru-RU" sz="2200" dirty="0">
                <a:solidFill>
                  <a:schemeClr val="tx1"/>
                </a:solidFill>
                <a:latin typeface="+mj-lt"/>
              </a:rPr>
              <a:t> </a:t>
            </a:r>
            <a:r>
              <a:rPr lang="en-US" sz="2200" dirty="0">
                <a:solidFill>
                  <a:schemeClr val="tx1"/>
                </a:solidFill>
                <a:latin typeface="+mj-lt"/>
              </a:rPr>
              <a:t>L</a:t>
            </a:r>
            <a:r>
              <a:rPr lang="en-US" sz="2200" dirty="0" smtClean="0">
                <a:solidFill>
                  <a:schemeClr val="tx1"/>
                </a:solidFill>
                <a:latin typeface="+mj-lt"/>
              </a:rPr>
              <a:t>og </a:t>
            </a:r>
            <a:r>
              <a:rPr lang="en-US" sz="2200" dirty="0">
                <a:solidFill>
                  <a:schemeClr val="tx1"/>
                </a:solidFill>
                <a:latin typeface="+mj-lt"/>
              </a:rPr>
              <a:t>in to the </a:t>
            </a:r>
            <a:r>
              <a:rPr lang="en-US" sz="2200" dirty="0" smtClean="0">
                <a:solidFill>
                  <a:schemeClr val="tx1"/>
                </a:solidFill>
                <a:latin typeface="+mj-lt"/>
              </a:rPr>
              <a:t>portal</a:t>
            </a:r>
            <a:endParaRPr lang="ru-RU" sz="2200" dirty="0" smtClean="0">
              <a:solidFill>
                <a:schemeClr val="tx1"/>
              </a:solidFill>
              <a:latin typeface="+mj-lt"/>
            </a:endParaRPr>
          </a:p>
          <a:p>
            <a:pPr marL="285750" indent="-285750">
              <a:buFont typeface="Arial" panose="020B0604020202020204" pitchFamily="34" charset="0"/>
              <a:buChar char="•"/>
            </a:pPr>
            <a:endParaRPr lang="ru-RU" sz="2200" dirty="0">
              <a:solidFill>
                <a:schemeClr val="bg1"/>
              </a:solidFill>
              <a:highlight>
                <a:srgbClr val="003B71"/>
              </a:highlight>
              <a:latin typeface="+mj-lt"/>
            </a:endParaRPr>
          </a:p>
          <a:p>
            <a:pPr marL="285750" indent="-285750">
              <a:buFont typeface="Arial" panose="020B0604020202020204" pitchFamily="34" charset="0"/>
              <a:buChar char="•"/>
            </a:pPr>
            <a:r>
              <a:rPr lang="en-US" sz="2200" dirty="0">
                <a:solidFill>
                  <a:schemeClr val="bg1"/>
                </a:solidFill>
                <a:highlight>
                  <a:srgbClr val="003B71"/>
                </a:highlight>
                <a:latin typeface="+mj-lt"/>
              </a:rPr>
              <a:t> Step 2 </a:t>
            </a:r>
            <a:r>
              <a:rPr lang="en-US" sz="2200" dirty="0">
                <a:solidFill>
                  <a:schemeClr val="tx1"/>
                </a:solidFill>
                <a:latin typeface="+mj-lt"/>
              </a:rPr>
              <a:t> Create </a:t>
            </a:r>
            <a:r>
              <a:rPr lang="en-US" sz="2200" dirty="0" smtClean="0">
                <a:solidFill>
                  <a:schemeClr val="tx1"/>
                </a:solidFill>
                <a:latin typeface="+mj-lt"/>
              </a:rPr>
              <a:t>new patient </a:t>
            </a:r>
            <a:r>
              <a:rPr lang="en-US" sz="2200" dirty="0">
                <a:solidFill>
                  <a:schemeClr val="tx1"/>
                </a:solidFill>
                <a:latin typeface="+mj-lt"/>
              </a:rPr>
              <a:t>record</a:t>
            </a:r>
          </a:p>
          <a:p>
            <a:endParaRPr lang="en-US" sz="2200" dirty="0">
              <a:solidFill>
                <a:schemeClr val="tx1"/>
              </a:solidFill>
              <a:latin typeface="+mj-lt"/>
            </a:endParaRPr>
          </a:p>
          <a:p>
            <a:pPr marL="285750" indent="-285750">
              <a:buFont typeface="Arial" panose="020B0604020202020204" pitchFamily="34" charset="0"/>
              <a:buChar char="•"/>
            </a:pPr>
            <a:r>
              <a:rPr lang="en-US" sz="2200" dirty="0">
                <a:solidFill>
                  <a:schemeClr val="bg1"/>
                </a:solidFill>
                <a:highlight>
                  <a:srgbClr val="003B71"/>
                </a:highlight>
                <a:latin typeface="+mj-lt"/>
              </a:rPr>
              <a:t> Step 3 </a:t>
            </a:r>
            <a:r>
              <a:rPr lang="en-US" sz="2200" dirty="0">
                <a:solidFill>
                  <a:schemeClr val="tx1"/>
                </a:solidFill>
                <a:highlight>
                  <a:srgbClr val="003B71"/>
                </a:highlight>
                <a:latin typeface="+mj-lt"/>
              </a:rPr>
              <a:t> </a:t>
            </a:r>
            <a:r>
              <a:rPr lang="en-US" sz="2200" dirty="0">
                <a:solidFill>
                  <a:schemeClr val="tx1"/>
                </a:solidFill>
                <a:latin typeface="+mj-lt"/>
              </a:rPr>
              <a:t> Attach </a:t>
            </a:r>
            <a:r>
              <a:rPr lang="en-US" sz="2200" dirty="0" smtClean="0">
                <a:solidFill>
                  <a:schemeClr val="tx1"/>
                </a:solidFill>
                <a:latin typeface="+mj-lt"/>
              </a:rPr>
              <a:t>MRI/fMRI </a:t>
            </a:r>
            <a:r>
              <a:rPr lang="en-US" sz="2200" dirty="0">
                <a:solidFill>
                  <a:schemeClr val="tx1"/>
                </a:solidFill>
                <a:latin typeface="+mj-lt"/>
              </a:rPr>
              <a:t>data </a:t>
            </a:r>
            <a:r>
              <a:rPr lang="en-US" sz="2200" dirty="0" smtClean="0">
                <a:solidFill>
                  <a:schemeClr val="tx1"/>
                </a:solidFill>
                <a:latin typeface="+mj-lt"/>
              </a:rPr>
              <a:t>(DICOM files or NIFTI file).</a:t>
            </a:r>
            <a:endParaRPr lang="en-US" sz="2200" dirty="0">
              <a:solidFill>
                <a:schemeClr val="tx1"/>
              </a:solidFill>
              <a:latin typeface="+mj-lt"/>
            </a:endParaRPr>
          </a:p>
          <a:p>
            <a:endParaRPr lang="en-US" sz="2200" dirty="0">
              <a:solidFill>
                <a:schemeClr val="tx1"/>
              </a:solidFill>
              <a:latin typeface="+mj-lt"/>
            </a:endParaRPr>
          </a:p>
          <a:p>
            <a:pPr marL="285750" indent="-285750">
              <a:buFont typeface="Arial" panose="020B0604020202020204" pitchFamily="34" charset="0"/>
              <a:buChar char="•"/>
            </a:pPr>
            <a:r>
              <a:rPr lang="en-US" sz="2200" dirty="0">
                <a:solidFill>
                  <a:schemeClr val="bg1"/>
                </a:solidFill>
                <a:highlight>
                  <a:srgbClr val="003B71"/>
                </a:highlight>
                <a:latin typeface="+mj-lt"/>
              </a:rPr>
              <a:t> Step 4 </a:t>
            </a:r>
            <a:r>
              <a:rPr lang="en-US" sz="2200" dirty="0">
                <a:solidFill>
                  <a:schemeClr val="tx1"/>
                </a:solidFill>
                <a:highlight>
                  <a:srgbClr val="003B71"/>
                </a:highlight>
                <a:latin typeface="+mj-lt"/>
              </a:rPr>
              <a:t> </a:t>
            </a:r>
            <a:r>
              <a:rPr lang="en-US" sz="2200" dirty="0">
                <a:solidFill>
                  <a:schemeClr val="tx1"/>
                </a:solidFill>
                <a:latin typeface="+mj-lt"/>
              </a:rPr>
              <a:t> Start task by </a:t>
            </a:r>
            <a:r>
              <a:rPr lang="en-US" sz="2200" dirty="0" smtClean="0">
                <a:solidFill>
                  <a:schemeClr val="tx1"/>
                </a:solidFill>
                <a:latin typeface="+mj-lt"/>
              </a:rPr>
              <a:t>pressing </a:t>
            </a:r>
            <a:r>
              <a:rPr lang="ru-RU" sz="2200" dirty="0">
                <a:solidFill>
                  <a:schemeClr val="tx1"/>
                </a:solidFill>
                <a:latin typeface="+mj-lt"/>
              </a:rPr>
              <a:t>«</a:t>
            </a:r>
            <a:r>
              <a:rPr lang="en-US" sz="2200" dirty="0">
                <a:solidFill>
                  <a:schemeClr val="tx1"/>
                </a:solidFill>
                <a:latin typeface="+mj-lt"/>
              </a:rPr>
              <a:t>Start</a:t>
            </a:r>
            <a:r>
              <a:rPr lang="ru-RU" sz="2200" dirty="0">
                <a:solidFill>
                  <a:schemeClr val="tx1"/>
                </a:solidFill>
                <a:latin typeface="+mj-lt"/>
              </a:rPr>
              <a:t>»</a:t>
            </a:r>
            <a:r>
              <a:rPr lang="en-US" sz="2200" dirty="0">
                <a:solidFill>
                  <a:schemeClr val="tx1"/>
                </a:solidFill>
                <a:latin typeface="+mj-lt"/>
              </a:rPr>
              <a:t> </a:t>
            </a:r>
            <a:r>
              <a:rPr lang="en-US" sz="2200" dirty="0" smtClean="0">
                <a:solidFill>
                  <a:schemeClr val="tx1"/>
                </a:solidFill>
                <a:latin typeface="+mj-lt"/>
              </a:rPr>
              <a:t>button</a:t>
            </a:r>
          </a:p>
          <a:p>
            <a:pPr marL="285750" indent="-285750">
              <a:buFont typeface="Arial" panose="020B0604020202020204" pitchFamily="34" charset="0"/>
              <a:buChar char="•"/>
            </a:pPr>
            <a:endParaRPr lang="en-US" sz="2200" dirty="0">
              <a:solidFill>
                <a:schemeClr val="tx1"/>
              </a:solidFill>
              <a:latin typeface="+mj-lt"/>
            </a:endParaRPr>
          </a:p>
          <a:p>
            <a:pPr marL="285750" indent="-285750">
              <a:buFont typeface="Arial" panose="020B0604020202020204" pitchFamily="34" charset="0"/>
              <a:buChar char="•"/>
            </a:pPr>
            <a:r>
              <a:rPr lang="en-US" sz="2200" dirty="0" smtClean="0">
                <a:solidFill>
                  <a:schemeClr val="bg1"/>
                </a:solidFill>
                <a:highlight>
                  <a:srgbClr val="003B71"/>
                </a:highlight>
                <a:latin typeface="+mj-lt"/>
              </a:rPr>
              <a:t> </a:t>
            </a:r>
            <a:r>
              <a:rPr lang="en-US" sz="2200" dirty="0">
                <a:solidFill>
                  <a:schemeClr val="bg1"/>
                </a:solidFill>
                <a:highlight>
                  <a:srgbClr val="003B71"/>
                </a:highlight>
                <a:latin typeface="+mj-lt"/>
              </a:rPr>
              <a:t>Step 5 </a:t>
            </a:r>
            <a:r>
              <a:rPr lang="en-US" sz="2200" dirty="0">
                <a:solidFill>
                  <a:schemeClr val="tx1"/>
                </a:solidFill>
                <a:highlight>
                  <a:srgbClr val="003B71"/>
                </a:highlight>
                <a:latin typeface="+mj-lt"/>
              </a:rPr>
              <a:t> </a:t>
            </a:r>
            <a:r>
              <a:rPr lang="en-US" sz="2200" dirty="0">
                <a:solidFill>
                  <a:schemeClr val="tx1"/>
                </a:solidFill>
                <a:latin typeface="+mj-lt"/>
              </a:rPr>
              <a:t> Waiting of results </a:t>
            </a:r>
            <a:endParaRPr lang="en-US" sz="2200" dirty="0" smtClean="0">
              <a:solidFill>
                <a:schemeClr val="tx1"/>
              </a:solidFill>
              <a:latin typeface="+mj-lt"/>
            </a:endParaRPr>
          </a:p>
          <a:p>
            <a:r>
              <a:rPr lang="en-US" sz="2200" dirty="0">
                <a:solidFill>
                  <a:schemeClr val="tx1"/>
                </a:solidFill>
                <a:latin typeface="+mj-lt"/>
              </a:rPr>
              <a:t> </a:t>
            </a:r>
            <a:r>
              <a:rPr lang="en-US" sz="2200" dirty="0" smtClean="0">
                <a:solidFill>
                  <a:schemeClr val="tx1"/>
                </a:solidFill>
                <a:latin typeface="+mj-lt"/>
              </a:rPr>
              <a:t>    (</a:t>
            </a:r>
            <a:r>
              <a:rPr lang="en-US" sz="2200" dirty="0">
                <a:solidFill>
                  <a:schemeClr val="tx1"/>
                </a:solidFill>
                <a:latin typeface="+mj-lt"/>
              </a:rPr>
              <a:t>interactive log is provided for </a:t>
            </a:r>
            <a:r>
              <a:rPr lang="en-US" sz="2200" dirty="0" smtClean="0">
                <a:solidFill>
                  <a:schemeClr val="tx1"/>
                </a:solidFill>
                <a:latin typeface="+mj-lt"/>
              </a:rPr>
              <a:t>job              status </a:t>
            </a:r>
            <a:r>
              <a:rPr lang="en-US" sz="2200" dirty="0">
                <a:solidFill>
                  <a:schemeClr val="tx1"/>
                </a:solidFill>
                <a:latin typeface="+mj-lt"/>
              </a:rPr>
              <a:t>monitoring</a:t>
            </a:r>
            <a:r>
              <a:rPr lang="en-US" sz="2200" dirty="0" smtClean="0">
                <a:solidFill>
                  <a:schemeClr val="tx1"/>
                </a:solidFill>
                <a:latin typeface="+mj-lt"/>
              </a:rPr>
              <a:t>)</a:t>
            </a:r>
          </a:p>
          <a:p>
            <a:endParaRPr lang="en-US" sz="2200" dirty="0" smtClean="0">
              <a:solidFill>
                <a:schemeClr val="bg1"/>
              </a:solidFill>
              <a:highlight>
                <a:srgbClr val="003B71"/>
              </a:highlight>
              <a:latin typeface="+mj-lt"/>
            </a:endParaRPr>
          </a:p>
          <a:p>
            <a:pPr marL="285750" indent="-285750">
              <a:buFont typeface="Arial" panose="020B0604020202020204" pitchFamily="34" charset="0"/>
              <a:buChar char="•"/>
            </a:pPr>
            <a:r>
              <a:rPr lang="en-US" sz="2200" dirty="0" smtClean="0">
                <a:solidFill>
                  <a:schemeClr val="bg1"/>
                </a:solidFill>
                <a:highlight>
                  <a:srgbClr val="003B71"/>
                </a:highlight>
                <a:latin typeface="+mj-lt"/>
              </a:rPr>
              <a:t> </a:t>
            </a:r>
            <a:r>
              <a:rPr lang="en-US" sz="2200" dirty="0">
                <a:solidFill>
                  <a:schemeClr val="bg1"/>
                </a:solidFill>
                <a:highlight>
                  <a:srgbClr val="003B71"/>
                </a:highlight>
                <a:latin typeface="+mj-lt"/>
              </a:rPr>
              <a:t>Step 6 </a:t>
            </a:r>
            <a:r>
              <a:rPr lang="en-US" sz="2200" dirty="0">
                <a:solidFill>
                  <a:schemeClr val="tx1"/>
                </a:solidFill>
                <a:highlight>
                  <a:srgbClr val="003B71"/>
                </a:highlight>
                <a:latin typeface="+mj-lt"/>
              </a:rPr>
              <a:t> </a:t>
            </a:r>
            <a:r>
              <a:rPr lang="en-US" sz="2200" dirty="0">
                <a:solidFill>
                  <a:schemeClr val="tx1"/>
                </a:solidFill>
                <a:latin typeface="+mj-lt"/>
              </a:rPr>
              <a:t> Download </a:t>
            </a:r>
            <a:r>
              <a:rPr lang="en-US" sz="2200" dirty="0" smtClean="0">
                <a:solidFill>
                  <a:schemeClr val="tx1"/>
                </a:solidFill>
                <a:latin typeface="+mj-lt"/>
              </a:rPr>
              <a:t>.rar </a:t>
            </a:r>
            <a:r>
              <a:rPr lang="en-US" sz="2200" dirty="0">
                <a:solidFill>
                  <a:schemeClr val="tx1"/>
                </a:solidFill>
                <a:latin typeface="+mj-lt"/>
              </a:rPr>
              <a:t>file with </a:t>
            </a:r>
            <a:r>
              <a:rPr lang="en-US" sz="2200" dirty="0" smtClean="0">
                <a:solidFill>
                  <a:schemeClr val="tx1"/>
                </a:solidFill>
                <a:latin typeface="+mj-lt"/>
              </a:rPr>
              <a:t>results</a:t>
            </a:r>
            <a:endParaRPr lang="ru-RU" sz="2200" dirty="0">
              <a:solidFill>
                <a:schemeClr val="tx1"/>
              </a:solidFill>
              <a:latin typeface="+mj-lt"/>
            </a:endParaRPr>
          </a:p>
        </p:txBody>
      </p:sp>
      <p:cxnSp>
        <p:nvCxnSpPr>
          <p:cNvPr id="12" name="Прямая соединительная линия 11"/>
          <p:cNvCxnSpPr/>
          <p:nvPr/>
        </p:nvCxnSpPr>
        <p:spPr>
          <a:xfrm flipH="1">
            <a:off x="7295322" y="3697357"/>
            <a:ext cx="7951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264478" y="1140767"/>
            <a:ext cx="2707536" cy="461665"/>
          </a:xfrm>
          <a:prstGeom prst="rect">
            <a:avLst/>
          </a:prstGeom>
          <a:noFill/>
        </p:spPr>
        <p:txBody>
          <a:bodyPr wrap="none" rtlCol="0">
            <a:spAutoFit/>
          </a:bodyPr>
          <a:lstStyle/>
          <a:p>
            <a:r>
              <a:rPr lang="en-US" sz="2400" dirty="0">
                <a:solidFill>
                  <a:srgbClr val="003B71"/>
                </a:solidFill>
                <a:latin typeface="+mj-lt"/>
              </a:rPr>
              <a:t>Algorithm for users </a:t>
            </a:r>
            <a:endParaRPr lang="ru-RU" sz="2400" dirty="0">
              <a:solidFill>
                <a:srgbClr val="003B71"/>
              </a:solidFill>
              <a:latin typeface="+mj-lt"/>
            </a:endParaRPr>
          </a:p>
        </p:txBody>
      </p:sp>
      <p:cxnSp>
        <p:nvCxnSpPr>
          <p:cNvPr id="9" name="Прямая со стрелкой 8"/>
          <p:cNvCxnSpPr/>
          <p:nvPr/>
        </p:nvCxnSpPr>
        <p:spPr>
          <a:xfrm flipH="1">
            <a:off x="6674971" y="1839951"/>
            <a:ext cx="6998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6674971" y="2520176"/>
            <a:ext cx="6998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4760647" y="3200401"/>
            <a:ext cx="2434844" cy="1092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a:off x="4860478" y="4107380"/>
            <a:ext cx="2514357" cy="501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H="1">
            <a:off x="3823414" y="5200199"/>
            <a:ext cx="3471908" cy="22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a:off x="3823414" y="6469048"/>
            <a:ext cx="35276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Рисунок 13"/>
          <p:cNvPicPr>
            <a:picLocks noChangeAspect="1"/>
          </p:cNvPicPr>
          <p:nvPr/>
        </p:nvPicPr>
        <p:blipFill>
          <a:blip r:embed="rId4"/>
          <a:stretch>
            <a:fillRect/>
          </a:stretch>
        </p:blipFill>
        <p:spPr>
          <a:xfrm>
            <a:off x="0" y="0"/>
            <a:ext cx="707571" cy="868553"/>
          </a:xfrm>
          <a:prstGeom prst="rect">
            <a:avLst/>
          </a:prstGeom>
        </p:spPr>
      </p:pic>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1063" y="203168"/>
            <a:ext cx="2582966" cy="462215"/>
          </a:xfrm>
          <a:prstGeom prst="rect">
            <a:avLst/>
          </a:prstGeom>
        </p:spPr>
      </p:pic>
      <p:sp>
        <p:nvSpPr>
          <p:cNvPr id="16" name="Заголовок 1"/>
          <p:cNvSpPr>
            <a:spLocks noGrp="1"/>
          </p:cNvSpPr>
          <p:nvPr>
            <p:ph type="title"/>
          </p:nvPr>
        </p:nvSpPr>
        <p:spPr>
          <a:xfrm>
            <a:off x="533125" y="106988"/>
            <a:ext cx="9786657" cy="747249"/>
          </a:xfrm>
        </p:spPr>
        <p:txBody>
          <a:bodyPr>
            <a:normAutofit fontScale="90000"/>
          </a:bodyPr>
          <a:lstStyle/>
          <a:p>
            <a:pPr algn="ctr"/>
            <a:r>
              <a:rPr lang="en-US" sz="3600" b="1" dirty="0">
                <a:solidFill>
                  <a:srgbClr val="002060"/>
                </a:solidFill>
              </a:rPr>
              <a:t>System «Neuroimaging» i</a:t>
            </a:r>
            <a:r>
              <a:rPr lang="en-US" sz="3600" b="1" dirty="0" smtClean="0">
                <a:solidFill>
                  <a:srgbClr val="002060"/>
                </a:solidFill>
              </a:rPr>
              <a:t>mplementation </a:t>
            </a:r>
            <a:br>
              <a:rPr lang="en-US" sz="3600" b="1" dirty="0" smtClean="0">
                <a:solidFill>
                  <a:srgbClr val="002060"/>
                </a:solidFill>
              </a:rPr>
            </a:br>
            <a:r>
              <a:rPr lang="en-US" sz="2700" b="1" dirty="0" smtClean="0">
                <a:solidFill>
                  <a:srgbClr val="002060"/>
                </a:solidFill>
              </a:rPr>
              <a:t>Example 1: Module </a:t>
            </a:r>
            <a:r>
              <a:rPr lang="ru-RU" sz="2700" b="1" dirty="0" smtClean="0">
                <a:solidFill>
                  <a:srgbClr val="002060"/>
                </a:solidFill>
              </a:rPr>
              <a:t>«</a:t>
            </a:r>
            <a:r>
              <a:rPr lang="en-US" sz="2700" b="1" dirty="0" smtClean="0">
                <a:solidFill>
                  <a:srgbClr val="002060"/>
                </a:solidFill>
              </a:rPr>
              <a:t>FreeSurfer</a:t>
            </a:r>
            <a:r>
              <a:rPr lang="ru-RU" sz="2700" b="1" dirty="0" smtClean="0">
                <a:solidFill>
                  <a:srgbClr val="002060"/>
                </a:solidFill>
              </a:rPr>
              <a:t>»</a:t>
            </a:r>
            <a:endParaRPr lang="ru-RU" sz="2700" dirty="0"/>
          </a:p>
        </p:txBody>
      </p:sp>
    </p:spTree>
    <p:extLst>
      <p:ext uri="{BB962C8B-B14F-4D97-AF65-F5344CB8AC3E}">
        <p14:creationId xmlns:p14="http://schemas.microsoft.com/office/powerpoint/2010/main" val="3735211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707571" cy="868553"/>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1063" y="203168"/>
            <a:ext cx="2582966" cy="462215"/>
          </a:xfrm>
          <a:prstGeom prst="rect">
            <a:avLst/>
          </a:prstGeom>
        </p:spPr>
      </p:pic>
      <p:sp>
        <p:nvSpPr>
          <p:cNvPr id="12" name="Заголовок 1"/>
          <p:cNvSpPr>
            <a:spLocks noGrp="1"/>
          </p:cNvSpPr>
          <p:nvPr>
            <p:ph type="title"/>
          </p:nvPr>
        </p:nvSpPr>
        <p:spPr>
          <a:xfrm>
            <a:off x="512104" y="105176"/>
            <a:ext cx="9565547" cy="1205480"/>
          </a:xfrm>
        </p:spPr>
        <p:txBody>
          <a:bodyPr>
            <a:noAutofit/>
          </a:bodyPr>
          <a:lstStyle/>
          <a:p>
            <a:pPr algn="ctr"/>
            <a:r>
              <a:rPr lang="en-US" sz="3200" b="1" dirty="0">
                <a:solidFill>
                  <a:srgbClr val="002060"/>
                </a:solidFill>
              </a:rPr>
              <a:t>System «Neuroimaging» implementation </a:t>
            </a:r>
            <a:br>
              <a:rPr lang="en-US" sz="3200" b="1" dirty="0">
                <a:solidFill>
                  <a:srgbClr val="002060"/>
                </a:solidFill>
              </a:rPr>
            </a:br>
            <a:r>
              <a:rPr lang="en-US" sz="2400" b="1" dirty="0">
                <a:solidFill>
                  <a:srgbClr val="002060"/>
                </a:solidFill>
              </a:rPr>
              <a:t>Example </a:t>
            </a:r>
            <a:r>
              <a:rPr lang="en-US" sz="2400" b="1" dirty="0" smtClean="0">
                <a:solidFill>
                  <a:srgbClr val="002060"/>
                </a:solidFill>
              </a:rPr>
              <a:t>2: </a:t>
            </a:r>
            <a:r>
              <a:rPr lang="en-US" sz="2400" b="1" dirty="0">
                <a:solidFill>
                  <a:srgbClr val="002060"/>
                </a:solidFill>
              </a:rPr>
              <a:t>Module </a:t>
            </a:r>
            <a:r>
              <a:rPr lang="ru-RU" sz="2400" b="1" dirty="0" smtClean="0">
                <a:solidFill>
                  <a:srgbClr val="002060"/>
                </a:solidFill>
              </a:rPr>
              <a:t>«</a:t>
            </a:r>
            <a:r>
              <a:rPr lang="en-US" sz="2400" b="1" dirty="0" smtClean="0">
                <a:solidFill>
                  <a:srgbClr val="002060"/>
                </a:solidFill>
              </a:rPr>
              <a:t>PCA-based algorithm </a:t>
            </a:r>
            <a:r>
              <a:rPr lang="en-US" sz="2400" b="1" dirty="0">
                <a:solidFill>
                  <a:srgbClr val="002060"/>
                </a:solidFill>
              </a:rPr>
              <a:t>for </a:t>
            </a:r>
            <a:r>
              <a:rPr lang="en-US" sz="2400" b="1" dirty="0" smtClean="0">
                <a:solidFill>
                  <a:srgbClr val="002060"/>
                </a:solidFill>
              </a:rPr>
              <a:t>RSN automatically select</a:t>
            </a:r>
            <a:r>
              <a:rPr lang="ru-RU" sz="2400" b="1" dirty="0" smtClean="0">
                <a:solidFill>
                  <a:srgbClr val="002060"/>
                </a:solidFill>
              </a:rPr>
              <a:t>»</a:t>
            </a:r>
            <a:endParaRPr lang="ru-RU" sz="2400" dirty="0"/>
          </a:p>
        </p:txBody>
      </p:sp>
      <p:sp>
        <p:nvSpPr>
          <p:cNvPr id="7" name="Прямоугольник 6"/>
          <p:cNvSpPr/>
          <p:nvPr/>
        </p:nvSpPr>
        <p:spPr>
          <a:xfrm>
            <a:off x="328920" y="1917048"/>
            <a:ext cx="2338827" cy="3539430"/>
          </a:xfrm>
          <a:prstGeom prst="rect">
            <a:avLst/>
          </a:prstGeom>
        </p:spPr>
        <p:txBody>
          <a:bodyPr wrap="square">
            <a:spAutoFit/>
          </a:bodyPr>
          <a:lstStyle/>
          <a:p>
            <a:r>
              <a:rPr lang="en-US" sz="1600" dirty="0" smtClean="0">
                <a:latin typeface="+mj-lt"/>
              </a:rPr>
              <a:t>PICA-based </a:t>
            </a:r>
            <a:r>
              <a:rPr lang="en-US" sz="1600" dirty="0">
                <a:latin typeface="+mj-lt"/>
              </a:rPr>
              <a:t>algorithm for automatically select resting-state functional networks on Digital Lab Platform, including data processing on the Kurchatov Institute Supercomputer and Data Analysis Module, which can used to detect neural networks and reduce subjectivity in ICA component assessment.  </a:t>
            </a:r>
            <a:endParaRPr lang="en-US" sz="1600" dirty="0" smtClean="0">
              <a:latin typeface="+mj-lt"/>
            </a:endParaRPr>
          </a:p>
          <a:p>
            <a:endParaRPr lang="en-US" sz="1600" dirty="0">
              <a:latin typeface="+mj-lt"/>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9453" y="1441864"/>
            <a:ext cx="9132085" cy="5094088"/>
          </a:xfrm>
          <a:prstGeom prst="rect">
            <a:avLst/>
          </a:prstGeom>
        </p:spPr>
      </p:pic>
    </p:spTree>
    <p:extLst>
      <p:ext uri="{BB962C8B-B14F-4D97-AF65-F5344CB8AC3E}">
        <p14:creationId xmlns:p14="http://schemas.microsoft.com/office/powerpoint/2010/main" val="1635489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707571" cy="868553"/>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1063" y="203168"/>
            <a:ext cx="2582966" cy="462215"/>
          </a:xfrm>
          <a:prstGeom prst="rect">
            <a:avLst/>
          </a:prstGeom>
        </p:spPr>
      </p:pic>
      <p:sp>
        <p:nvSpPr>
          <p:cNvPr id="12" name="Заголовок 1"/>
          <p:cNvSpPr>
            <a:spLocks noGrp="1"/>
          </p:cNvSpPr>
          <p:nvPr>
            <p:ph type="title"/>
          </p:nvPr>
        </p:nvSpPr>
        <p:spPr>
          <a:xfrm>
            <a:off x="286408" y="291758"/>
            <a:ext cx="9786657" cy="747249"/>
          </a:xfrm>
        </p:spPr>
        <p:txBody>
          <a:bodyPr>
            <a:noAutofit/>
          </a:bodyPr>
          <a:lstStyle/>
          <a:p>
            <a:pPr algn="ctr"/>
            <a:r>
              <a:rPr lang="en-US" sz="3200" b="1" dirty="0">
                <a:solidFill>
                  <a:srgbClr val="002060"/>
                </a:solidFill>
              </a:rPr>
              <a:t>Benefits </a:t>
            </a:r>
            <a:r>
              <a:rPr lang="en-US" sz="3200" b="1" dirty="0" smtClean="0">
                <a:solidFill>
                  <a:srgbClr val="002060"/>
                </a:solidFill>
              </a:rPr>
              <a:t/>
            </a:r>
            <a:br>
              <a:rPr lang="en-US" sz="3200" b="1" dirty="0" smtClean="0">
                <a:solidFill>
                  <a:srgbClr val="002060"/>
                </a:solidFill>
              </a:rPr>
            </a:br>
            <a:r>
              <a:rPr lang="en-US" sz="3200" b="1" dirty="0" smtClean="0">
                <a:solidFill>
                  <a:srgbClr val="002060"/>
                </a:solidFill>
              </a:rPr>
              <a:t>of </a:t>
            </a:r>
            <a:r>
              <a:rPr lang="en-US" sz="3200" b="1" dirty="0">
                <a:solidFill>
                  <a:srgbClr val="002060"/>
                </a:solidFill>
              </a:rPr>
              <a:t>System «Neuroimaging» implementation</a:t>
            </a:r>
            <a:endParaRPr lang="ru-RU" sz="3200" dirty="0"/>
          </a:p>
        </p:txBody>
      </p:sp>
      <p:sp>
        <p:nvSpPr>
          <p:cNvPr id="7" name="Прямоугольник 6"/>
          <p:cNvSpPr/>
          <p:nvPr/>
        </p:nvSpPr>
        <p:spPr>
          <a:xfrm>
            <a:off x="1001139" y="1358781"/>
            <a:ext cx="10039038" cy="5386090"/>
          </a:xfrm>
          <a:prstGeom prst="rect">
            <a:avLst/>
          </a:prstGeom>
        </p:spPr>
        <p:txBody>
          <a:bodyPr wrap="square">
            <a:spAutoFit/>
          </a:bodyPr>
          <a:lstStyle/>
          <a:p>
            <a:pPr marL="342900" indent="-342900">
              <a:buFont typeface="Wingdings" panose="05000000000000000000" pitchFamily="2" charset="2"/>
              <a:buChar char="Ø"/>
            </a:pPr>
            <a:r>
              <a:rPr lang="en-US" sz="2400" dirty="0" smtClean="0">
                <a:latin typeface="+mj-lt"/>
              </a:rPr>
              <a:t>Many </a:t>
            </a:r>
            <a:r>
              <a:rPr lang="en-US" sz="2400" dirty="0">
                <a:latin typeface="+mj-lt"/>
              </a:rPr>
              <a:t>times speed up of processing and analysis MRI and fMRI data due to parallelization of computations on supercomputer nodes</a:t>
            </a:r>
            <a:r>
              <a:rPr lang="en-US" sz="2400" dirty="0" smtClean="0">
                <a:latin typeface="+mj-lt"/>
              </a:rPr>
              <a:t>.</a:t>
            </a:r>
          </a:p>
          <a:p>
            <a:pPr marL="342900" indent="-342900">
              <a:buFont typeface="Wingdings" panose="05000000000000000000" pitchFamily="2" charset="2"/>
              <a:buChar char="Ø"/>
            </a:pPr>
            <a:endParaRPr lang="en-US" sz="2400" dirty="0">
              <a:latin typeface="+mj-lt"/>
            </a:endParaRPr>
          </a:p>
          <a:p>
            <a:pPr marL="342900" indent="-342900">
              <a:buFont typeface="Wingdings" panose="05000000000000000000" pitchFamily="2" charset="2"/>
              <a:buChar char="Ø"/>
            </a:pPr>
            <a:r>
              <a:rPr lang="en-US" sz="2400" dirty="0">
                <a:latin typeface="+mj-lt"/>
              </a:rPr>
              <a:t>Wide choice of tools for processing and analyzing data due to the installation of a set of modern specialized software packages on a supercomputer</a:t>
            </a:r>
            <a:r>
              <a:rPr lang="en-US" sz="2400" dirty="0" smtClean="0">
                <a:latin typeface="+mj-lt"/>
              </a:rPr>
              <a:t>.</a:t>
            </a:r>
          </a:p>
          <a:p>
            <a:pPr marL="342900" indent="-342900">
              <a:buFont typeface="Wingdings" panose="05000000000000000000" pitchFamily="2" charset="2"/>
              <a:buChar char="Ø"/>
            </a:pPr>
            <a:endParaRPr lang="en-US" sz="2400" dirty="0">
              <a:latin typeface="+mj-lt"/>
            </a:endParaRPr>
          </a:p>
          <a:p>
            <a:pPr marL="342900" indent="-342900">
              <a:buFont typeface="Wingdings" panose="05000000000000000000" pitchFamily="2" charset="2"/>
              <a:buChar char="Ø"/>
            </a:pPr>
            <a:r>
              <a:rPr lang="en-US" sz="2400" dirty="0">
                <a:latin typeface="+mj-lt"/>
              </a:rPr>
              <a:t>Centralized data storage, with the possibility of searching on a set of parameters, what make possible in the future to reuse this data for various scientiﬁc studies</a:t>
            </a:r>
            <a:r>
              <a:rPr lang="en-US" sz="2400" dirty="0" smtClean="0">
                <a:latin typeface="+mj-lt"/>
              </a:rPr>
              <a:t>.</a:t>
            </a:r>
          </a:p>
          <a:p>
            <a:pPr marL="342900" indent="-342900">
              <a:buFont typeface="Wingdings" panose="05000000000000000000" pitchFamily="2" charset="2"/>
              <a:buChar char="Ø"/>
            </a:pPr>
            <a:endParaRPr lang="en-US" sz="2400" dirty="0" smtClean="0">
              <a:latin typeface="+mj-lt"/>
            </a:endParaRPr>
          </a:p>
          <a:p>
            <a:pPr marL="342900" indent="-342900">
              <a:buFont typeface="Wingdings" panose="05000000000000000000" pitchFamily="2" charset="2"/>
              <a:buChar char="Ø"/>
            </a:pPr>
            <a:r>
              <a:rPr lang="en-US" sz="2400" dirty="0" smtClean="0">
                <a:latin typeface="+mj-lt"/>
              </a:rPr>
              <a:t> </a:t>
            </a:r>
            <a:r>
              <a:rPr lang="en-US" sz="2400" dirty="0">
                <a:latin typeface="+mj-lt"/>
              </a:rPr>
              <a:t>U</a:t>
            </a:r>
            <a:r>
              <a:rPr lang="en-US" sz="2400" dirty="0" smtClean="0">
                <a:latin typeface="+mj-lt"/>
              </a:rPr>
              <a:t>nique </a:t>
            </a:r>
            <a:r>
              <a:rPr lang="en-US" sz="2400" dirty="0">
                <a:latin typeface="+mj-lt"/>
              </a:rPr>
              <a:t>mathematical </a:t>
            </a:r>
            <a:r>
              <a:rPr lang="en-US" sz="2400" dirty="0" smtClean="0">
                <a:latin typeface="+mj-lt"/>
              </a:rPr>
              <a:t>methods implementation.</a:t>
            </a:r>
          </a:p>
          <a:p>
            <a:pPr marL="342900" indent="-342900">
              <a:buFont typeface="Wingdings" panose="05000000000000000000" pitchFamily="2" charset="2"/>
              <a:buChar char="Ø"/>
            </a:pPr>
            <a:endParaRPr lang="en-US" sz="2400" dirty="0">
              <a:latin typeface="+mj-lt"/>
            </a:endParaRPr>
          </a:p>
          <a:p>
            <a:pPr marL="342900" indent="-342900">
              <a:buFont typeface="Wingdings" panose="05000000000000000000" pitchFamily="2" charset="2"/>
              <a:buChar char="Ø"/>
            </a:pPr>
            <a:r>
              <a:rPr lang="en-US" sz="2400" dirty="0">
                <a:latin typeface="+mj-lt"/>
              </a:rPr>
              <a:t> Work with data at any time from any place using web-portal.</a:t>
            </a:r>
          </a:p>
          <a:p>
            <a:r>
              <a:rPr lang="en-US" sz="1600" dirty="0" smtClean="0">
                <a:latin typeface="+mj-lt"/>
              </a:rPr>
              <a:t> </a:t>
            </a:r>
          </a:p>
          <a:p>
            <a:endParaRPr lang="en-US" sz="1600" dirty="0">
              <a:latin typeface="+mj-lt"/>
            </a:endParaRPr>
          </a:p>
        </p:txBody>
      </p:sp>
    </p:spTree>
    <p:extLst>
      <p:ext uri="{BB962C8B-B14F-4D97-AF65-F5344CB8AC3E}">
        <p14:creationId xmlns:p14="http://schemas.microsoft.com/office/powerpoint/2010/main" val="2401726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solidFill>
                  <a:srgbClr val="002060"/>
                </a:solidFill>
              </a:rPr>
              <a:t>Acknowledgement</a:t>
            </a:r>
            <a:endParaRPr lang="ru-RU" dirty="0">
              <a:solidFill>
                <a:srgbClr val="002060"/>
              </a:solidFill>
            </a:endParaRPr>
          </a:p>
        </p:txBody>
      </p:sp>
      <p:sp>
        <p:nvSpPr>
          <p:cNvPr id="3" name="Объект 2"/>
          <p:cNvSpPr>
            <a:spLocks noGrp="1"/>
          </p:cNvSpPr>
          <p:nvPr>
            <p:ph idx="1"/>
          </p:nvPr>
        </p:nvSpPr>
        <p:spPr/>
        <p:txBody>
          <a:bodyPr>
            <a:normAutofit/>
          </a:bodyPr>
          <a:lstStyle/>
          <a:p>
            <a:pPr marL="0" indent="0">
              <a:buNone/>
            </a:pPr>
            <a:r>
              <a:rPr lang="en-US" dirty="0" smtClean="0">
                <a:latin typeface="+mj-lt"/>
              </a:rPr>
              <a:t>These </a:t>
            </a:r>
            <a:r>
              <a:rPr lang="en-US" dirty="0">
                <a:latin typeface="+mj-lt"/>
              </a:rPr>
              <a:t>works were performed as </a:t>
            </a:r>
            <a:r>
              <a:rPr lang="en-US" dirty="0" smtClean="0">
                <a:latin typeface="+mj-lt"/>
              </a:rPr>
              <a:t>a part </a:t>
            </a:r>
            <a:r>
              <a:rPr lang="en-US" dirty="0">
                <a:latin typeface="+mj-lt"/>
              </a:rPr>
              <a:t>of </a:t>
            </a:r>
            <a:r>
              <a:rPr lang="en-US" dirty="0" smtClean="0">
                <a:latin typeface="+mj-lt"/>
              </a:rPr>
              <a:t>the </a:t>
            </a:r>
            <a:r>
              <a:rPr lang="en-US" dirty="0">
                <a:latin typeface="+mj-lt"/>
              </a:rPr>
              <a:t>Kurchatov Institute research activities on the project “Creation of a distributed modular research and development platform "Digital laboratory”” </a:t>
            </a:r>
            <a:r>
              <a:rPr lang="ru-RU" dirty="0" smtClean="0">
                <a:latin typeface="+mj-lt"/>
              </a:rPr>
              <a:t>(</a:t>
            </a:r>
            <a:r>
              <a:rPr lang="en-US" dirty="0" smtClean="0">
                <a:latin typeface="+mj-lt"/>
              </a:rPr>
              <a:t>No</a:t>
            </a:r>
            <a:r>
              <a:rPr lang="en-US" dirty="0">
                <a:latin typeface="+mj-lt"/>
              </a:rPr>
              <a:t>. </a:t>
            </a:r>
            <a:r>
              <a:rPr lang="en-US" dirty="0" smtClean="0">
                <a:latin typeface="+mj-lt"/>
              </a:rPr>
              <a:t>1359</a:t>
            </a:r>
            <a:r>
              <a:rPr lang="ru-RU" dirty="0" smtClean="0">
                <a:latin typeface="+mj-lt"/>
              </a:rPr>
              <a:t>)</a:t>
            </a:r>
            <a:r>
              <a:rPr lang="en-US" dirty="0" smtClean="0">
                <a:latin typeface="+mj-lt"/>
              </a:rPr>
              <a:t>.</a:t>
            </a:r>
          </a:p>
          <a:p>
            <a:pPr marL="0" indent="0">
              <a:buNone/>
            </a:pPr>
            <a:r>
              <a:rPr lang="en-US" dirty="0">
                <a:latin typeface="+mj-lt"/>
              </a:rPr>
              <a:t>As computational recourse are using the Kurchatov Institute Supercomputer, </a:t>
            </a:r>
            <a:r>
              <a:rPr lang="en-US" dirty="0" smtClean="0">
                <a:latin typeface="+mj-lt"/>
              </a:rPr>
              <a:t>Cluster </a:t>
            </a:r>
            <a:r>
              <a:rPr lang="en-US" dirty="0">
                <a:latin typeface="+mj-lt"/>
              </a:rPr>
              <a:t>HPC 4.</a:t>
            </a:r>
          </a:p>
          <a:p>
            <a:pPr marL="0" indent="0">
              <a:buNone/>
            </a:pPr>
            <a:r>
              <a:rPr lang="en-US" dirty="0" smtClean="0">
                <a:latin typeface="+mj-lt"/>
              </a:rPr>
              <a:t>The </a:t>
            </a:r>
            <a:r>
              <a:rPr lang="en-US" dirty="0">
                <a:latin typeface="+mj-lt"/>
              </a:rPr>
              <a:t>MRI and fMRI data obtained on a Siemens Verio Magnetom 3T tomograph of the Kurchatov Institute Resource Center</a:t>
            </a:r>
            <a:r>
              <a:rPr lang="en-US" dirty="0" smtClean="0">
                <a:latin typeface="+mj-lt"/>
              </a:rPr>
              <a:t>.</a:t>
            </a:r>
          </a:p>
          <a:p>
            <a:pPr marL="0" indent="0">
              <a:buNone/>
            </a:pPr>
            <a:endParaRPr lang="en-US" dirty="0">
              <a:latin typeface="+mj-lt"/>
            </a:endParaRPr>
          </a:p>
        </p:txBody>
      </p:sp>
      <p:pic>
        <p:nvPicPr>
          <p:cNvPr id="7" name="Рисунок 6"/>
          <p:cNvPicPr>
            <a:picLocks noChangeAspect="1"/>
          </p:cNvPicPr>
          <p:nvPr/>
        </p:nvPicPr>
        <p:blipFill>
          <a:blip r:embed="rId2"/>
          <a:stretch>
            <a:fillRect/>
          </a:stretch>
        </p:blipFill>
        <p:spPr>
          <a:xfrm>
            <a:off x="0" y="0"/>
            <a:ext cx="707571" cy="868553"/>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1063" y="203168"/>
            <a:ext cx="2582966" cy="462215"/>
          </a:xfrm>
          <a:prstGeom prst="rect">
            <a:avLst/>
          </a:prstGeom>
        </p:spPr>
      </p:pic>
    </p:spTree>
    <p:extLst>
      <p:ext uri="{BB962C8B-B14F-4D97-AF65-F5344CB8AC3E}">
        <p14:creationId xmlns:p14="http://schemas.microsoft.com/office/powerpoint/2010/main" val="3609439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55005" y="1153976"/>
            <a:ext cx="8849710" cy="2387600"/>
          </a:xfrm>
        </p:spPr>
        <p:txBody>
          <a:bodyPr>
            <a:normAutofit/>
          </a:bodyPr>
          <a:lstStyle/>
          <a:p>
            <a:r>
              <a:rPr lang="en-US" sz="5400" b="1" dirty="0">
                <a:solidFill>
                  <a:srgbClr val="003B71"/>
                </a:solidFill>
              </a:rPr>
              <a:t>THANKS</a:t>
            </a:r>
            <a:r>
              <a:rPr lang="ru-RU" sz="5400" b="1" dirty="0">
                <a:solidFill>
                  <a:srgbClr val="003B71"/>
                </a:solidFill>
              </a:rPr>
              <a:t>!</a:t>
            </a:r>
            <a:endParaRPr lang="ru-RU" sz="5400" dirty="0">
              <a:solidFill>
                <a:srgbClr val="003B71"/>
              </a:solidFill>
            </a:endParaRPr>
          </a:p>
        </p:txBody>
      </p:sp>
      <p:pic>
        <p:nvPicPr>
          <p:cNvPr id="5" name="Picture 2" descr="http://eng.nrcki.ru/dyn_images/img54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79" y="135436"/>
            <a:ext cx="1149035" cy="1412748"/>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398" y="377886"/>
            <a:ext cx="3680535" cy="658622"/>
          </a:xfrm>
          <a:prstGeom prst="rect">
            <a:avLst/>
          </a:prstGeom>
        </p:spPr>
      </p:pic>
    </p:spTree>
    <p:extLst>
      <p:ext uri="{BB962C8B-B14F-4D97-AF65-F5344CB8AC3E}">
        <p14:creationId xmlns:p14="http://schemas.microsoft.com/office/powerpoint/2010/main" val="574184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81026" y="1241659"/>
            <a:ext cx="5627270" cy="2708549"/>
          </a:xfrm>
        </p:spPr>
        <p:txBody>
          <a:bodyPr>
            <a:noAutofit/>
          </a:bodyPr>
          <a:lstStyle/>
          <a:p>
            <a:pPr marL="0" indent="0" algn="just">
              <a:buNone/>
            </a:pPr>
            <a:r>
              <a:rPr lang="en-US" sz="2200" dirty="0">
                <a:latin typeface="+mj-lt"/>
              </a:rPr>
              <a:t>This report presented the project of </a:t>
            </a:r>
            <a:r>
              <a:rPr lang="en-US" sz="2200" dirty="0">
                <a:solidFill>
                  <a:srgbClr val="0070C0"/>
                </a:solidFill>
                <a:latin typeface="+mj-lt"/>
              </a:rPr>
              <a:t>Digital Lab Platform </a:t>
            </a:r>
            <a:r>
              <a:rPr lang="en-US" sz="2200" dirty="0">
                <a:latin typeface="+mj-lt"/>
              </a:rPr>
              <a:t>implementation </a:t>
            </a:r>
            <a:r>
              <a:rPr lang="en-US" sz="2200" dirty="0" smtClean="0">
                <a:latin typeface="+mj-lt"/>
              </a:rPr>
              <a:t>to </a:t>
            </a:r>
            <a:r>
              <a:rPr lang="en-US" sz="2200" dirty="0">
                <a:latin typeface="+mj-lt"/>
              </a:rPr>
              <a:t>organize  storage, processing and  analysis of heterogeneous  neurobiological data (MRI, fMRI, EEG), obtained at Kurchatov Institute Resource Center of Nuclear Physical Research Methods "Cognimed". </a:t>
            </a:r>
            <a:r>
              <a:rPr lang="en-US" sz="2200" dirty="0" smtClean="0">
                <a:latin typeface="+mj-lt"/>
              </a:rPr>
              <a:t>To </a:t>
            </a:r>
            <a:r>
              <a:rPr lang="en-US" sz="2200" dirty="0">
                <a:latin typeface="+mj-lt"/>
              </a:rPr>
              <a:t>this goal was created a new Digital Lab module - </a:t>
            </a:r>
            <a:r>
              <a:rPr lang="en-US" sz="2200" dirty="0">
                <a:solidFill>
                  <a:srgbClr val="0070C0"/>
                </a:solidFill>
                <a:latin typeface="+mj-lt"/>
              </a:rPr>
              <a:t>System "Neuroimaging".</a:t>
            </a:r>
            <a:endParaRPr lang="ru-RU" sz="2200" dirty="0" smtClean="0">
              <a:solidFill>
                <a:srgbClr val="0070C0"/>
              </a:solidFill>
              <a:latin typeface="+mj-lt"/>
            </a:endParaRPr>
          </a:p>
        </p:txBody>
      </p:sp>
      <p:sp>
        <p:nvSpPr>
          <p:cNvPr id="4" name="Заголовок 1"/>
          <p:cNvSpPr txBox="1">
            <a:spLocks/>
          </p:cNvSpPr>
          <p:nvPr/>
        </p:nvSpPr>
        <p:spPr>
          <a:xfrm>
            <a:off x="-301752" y="-96373"/>
            <a:ext cx="12192000" cy="1020277"/>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rgbClr val="002060"/>
                </a:solidFill>
              </a:rPr>
              <a:t>TOPIC OF REPORT</a:t>
            </a:r>
            <a:endParaRPr lang="ru-RU" sz="3600" b="1" dirty="0">
              <a:solidFill>
                <a:srgbClr val="002060"/>
              </a:solidFill>
            </a:endParaRPr>
          </a:p>
        </p:txBody>
      </p:sp>
      <p:pic>
        <p:nvPicPr>
          <p:cNvPr id="2" name="Рисунок 1"/>
          <p:cNvPicPr>
            <a:picLocks noChangeAspect="1"/>
          </p:cNvPicPr>
          <p:nvPr/>
        </p:nvPicPr>
        <p:blipFill>
          <a:blip r:embed="rId2"/>
          <a:stretch>
            <a:fillRect/>
          </a:stretch>
        </p:blipFill>
        <p:spPr>
          <a:xfrm>
            <a:off x="611075" y="4171590"/>
            <a:ext cx="4520184" cy="2537468"/>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1063" y="203168"/>
            <a:ext cx="2582966" cy="462215"/>
          </a:xfrm>
          <a:prstGeom prst="rect">
            <a:avLst/>
          </a:prstGeom>
        </p:spPr>
      </p:pic>
      <p:pic>
        <p:nvPicPr>
          <p:cNvPr id="9" name="Рисунок 8"/>
          <p:cNvPicPr>
            <a:picLocks noChangeAspect="1"/>
          </p:cNvPicPr>
          <p:nvPr/>
        </p:nvPicPr>
        <p:blipFill>
          <a:blip r:embed="rId4"/>
          <a:stretch>
            <a:fillRect/>
          </a:stretch>
        </p:blipFill>
        <p:spPr>
          <a:xfrm>
            <a:off x="0" y="0"/>
            <a:ext cx="707571" cy="868553"/>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9286" y="1295852"/>
            <a:ext cx="3563258" cy="2351750"/>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7000" y="3950208"/>
            <a:ext cx="2159000" cy="1511300"/>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2019" y="1517623"/>
            <a:ext cx="2159000" cy="1511300"/>
          </a:xfrm>
          <a:prstGeom prst="rect">
            <a:avLst/>
          </a:prstGeom>
        </p:spPr>
      </p:pic>
      <p:pic>
        <p:nvPicPr>
          <p:cNvPr id="11" name="Рисунок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81286" y="1284707"/>
            <a:ext cx="991258" cy="860829"/>
          </a:xfrm>
          <a:prstGeom prst="rect">
            <a:avLst/>
          </a:prstGeom>
        </p:spPr>
      </p:pic>
      <p:sp>
        <p:nvSpPr>
          <p:cNvPr id="14" name="Прямоугольник 13"/>
          <p:cNvSpPr/>
          <p:nvPr/>
        </p:nvSpPr>
        <p:spPr>
          <a:xfrm>
            <a:off x="6600649" y="4102886"/>
            <a:ext cx="5222543" cy="2462213"/>
          </a:xfrm>
          <a:prstGeom prst="rect">
            <a:avLst/>
          </a:prstGeom>
        </p:spPr>
        <p:txBody>
          <a:bodyPr wrap="square">
            <a:spAutoFit/>
          </a:bodyPr>
          <a:lstStyle/>
          <a:p>
            <a:pPr algn="just"/>
            <a:r>
              <a:rPr lang="en-US" sz="2200" dirty="0">
                <a:latin typeface="+mj-lt"/>
              </a:rPr>
              <a:t>System "</a:t>
            </a:r>
            <a:r>
              <a:rPr lang="en-US" sz="2200" dirty="0" smtClean="0">
                <a:latin typeface="+mj-lt"/>
              </a:rPr>
              <a:t>Neuroimaging“ allows </a:t>
            </a:r>
            <a:r>
              <a:rPr lang="en-US" sz="2200" dirty="0">
                <a:latin typeface="+mj-lt"/>
              </a:rPr>
              <a:t>to organize the interaction </a:t>
            </a:r>
            <a:r>
              <a:rPr lang="en-US" sz="2200" dirty="0" smtClean="0">
                <a:latin typeface="+mj-lt"/>
              </a:rPr>
              <a:t>between the </a:t>
            </a:r>
            <a:r>
              <a:rPr lang="en-US" sz="2200" dirty="0" smtClean="0">
                <a:solidFill>
                  <a:srgbClr val="0070C0"/>
                </a:solidFill>
                <a:latin typeface="+mj-lt"/>
              </a:rPr>
              <a:t>Resource Center </a:t>
            </a:r>
            <a:r>
              <a:rPr lang="ru-RU" sz="2200" dirty="0" smtClean="0">
                <a:solidFill>
                  <a:srgbClr val="0070C0"/>
                </a:solidFill>
                <a:latin typeface="+mj-lt"/>
              </a:rPr>
              <a:t>«</a:t>
            </a:r>
            <a:r>
              <a:rPr lang="en-US" sz="2200" dirty="0" smtClean="0">
                <a:solidFill>
                  <a:srgbClr val="0070C0"/>
                </a:solidFill>
                <a:latin typeface="+mj-lt"/>
              </a:rPr>
              <a:t>Cognimed</a:t>
            </a:r>
            <a:r>
              <a:rPr lang="ru-RU" sz="2200" dirty="0" smtClean="0">
                <a:solidFill>
                  <a:srgbClr val="0070C0"/>
                </a:solidFill>
                <a:latin typeface="+mj-lt"/>
              </a:rPr>
              <a:t>»</a:t>
            </a:r>
            <a:r>
              <a:rPr lang="en-US" sz="2200" dirty="0">
                <a:latin typeface="+mj-lt"/>
              </a:rPr>
              <a:t>, </a:t>
            </a:r>
            <a:r>
              <a:rPr lang="en-US" sz="2200" dirty="0" smtClean="0">
                <a:latin typeface="+mj-lt"/>
              </a:rPr>
              <a:t>the Computer Center </a:t>
            </a:r>
            <a:r>
              <a:rPr lang="en-US" sz="2200" dirty="0" smtClean="0">
                <a:solidFill>
                  <a:srgbClr val="0070C0"/>
                </a:solidFill>
                <a:latin typeface="+mj-lt"/>
              </a:rPr>
              <a:t>Complex </a:t>
            </a:r>
            <a:r>
              <a:rPr lang="en-US" sz="2200" dirty="0">
                <a:solidFill>
                  <a:srgbClr val="0070C0"/>
                </a:solidFill>
                <a:latin typeface="+mj-lt"/>
              </a:rPr>
              <a:t>for Simulation and Data Processing </a:t>
            </a:r>
            <a:r>
              <a:rPr lang="en-US" sz="2200" dirty="0" smtClean="0">
                <a:latin typeface="+mj-lt"/>
              </a:rPr>
              <a:t>and the </a:t>
            </a:r>
            <a:r>
              <a:rPr lang="en-US" sz="2200" dirty="0" smtClean="0">
                <a:solidFill>
                  <a:srgbClr val="0070C0"/>
                </a:solidFill>
                <a:latin typeface="+mj-lt"/>
              </a:rPr>
              <a:t>scientists</a:t>
            </a:r>
            <a:r>
              <a:rPr lang="en-US" sz="2200" dirty="0" smtClean="0">
                <a:latin typeface="+mj-lt"/>
              </a:rPr>
              <a:t> at </a:t>
            </a:r>
            <a:r>
              <a:rPr lang="en-US" sz="2200" dirty="0">
                <a:latin typeface="+mj-lt"/>
              </a:rPr>
              <a:t>the Kurchatov </a:t>
            </a:r>
            <a:r>
              <a:rPr lang="en-US" sz="2200" dirty="0" smtClean="0">
                <a:latin typeface="+mj-lt"/>
              </a:rPr>
              <a:t>Institute (Moscow).</a:t>
            </a:r>
            <a:endParaRPr lang="en-US" sz="2200" dirty="0">
              <a:latin typeface="+mj-lt"/>
            </a:endParaRPr>
          </a:p>
          <a:p>
            <a:pPr algn="just"/>
            <a:endParaRPr lang="en-US" sz="2200" dirty="0">
              <a:latin typeface="+mj-lt"/>
            </a:endParaRPr>
          </a:p>
        </p:txBody>
      </p:sp>
      <p:cxnSp>
        <p:nvCxnSpPr>
          <p:cNvPr id="6" name="Прямая со стрелкой 5"/>
          <p:cNvCxnSpPr/>
          <p:nvPr/>
        </p:nvCxnSpPr>
        <p:spPr>
          <a:xfrm flipV="1">
            <a:off x="6208296" y="3127248"/>
            <a:ext cx="475968" cy="704088"/>
          </a:xfrm>
          <a:prstGeom prst="straightConnector1">
            <a:avLst/>
          </a:prstGeom>
          <a:ln w="889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746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stretch>
            <a:fillRect/>
          </a:stretch>
        </p:blipFill>
        <p:spPr>
          <a:xfrm>
            <a:off x="5405433" y="1678283"/>
            <a:ext cx="6331939" cy="3159539"/>
          </a:xfrm>
          <a:prstGeom prst="rect">
            <a:avLst/>
          </a:prstGeom>
        </p:spPr>
      </p:pic>
      <p:sp>
        <p:nvSpPr>
          <p:cNvPr id="2" name="Заголовок 1"/>
          <p:cNvSpPr>
            <a:spLocks noGrp="1"/>
          </p:cNvSpPr>
          <p:nvPr>
            <p:ph type="title"/>
          </p:nvPr>
        </p:nvSpPr>
        <p:spPr>
          <a:xfrm>
            <a:off x="512104" y="105176"/>
            <a:ext cx="9786657" cy="747249"/>
          </a:xfrm>
        </p:spPr>
        <p:txBody>
          <a:bodyPr>
            <a:normAutofit/>
          </a:bodyPr>
          <a:lstStyle/>
          <a:p>
            <a:pPr algn="ctr"/>
            <a:r>
              <a:rPr lang="en-US" sz="3600" b="1" dirty="0" smtClean="0">
                <a:solidFill>
                  <a:srgbClr val="002060"/>
                </a:solidFill>
              </a:rPr>
              <a:t>INTRODUCTION</a:t>
            </a:r>
            <a:endParaRPr lang="ru-RU" sz="3600" dirty="0"/>
          </a:p>
        </p:txBody>
      </p:sp>
      <p:sp>
        <p:nvSpPr>
          <p:cNvPr id="3" name="Объект 2"/>
          <p:cNvSpPr>
            <a:spLocks noGrp="1"/>
          </p:cNvSpPr>
          <p:nvPr>
            <p:ph idx="1"/>
          </p:nvPr>
        </p:nvSpPr>
        <p:spPr>
          <a:xfrm>
            <a:off x="636359" y="884550"/>
            <a:ext cx="11076669" cy="2083167"/>
          </a:xfrm>
        </p:spPr>
        <p:txBody>
          <a:bodyPr>
            <a:normAutofit/>
          </a:bodyPr>
          <a:lstStyle/>
          <a:p>
            <a:pPr marL="0" indent="0">
              <a:buNone/>
            </a:pPr>
            <a:r>
              <a:rPr lang="en-US" sz="2000" dirty="0" smtClean="0">
                <a:latin typeface="+mj-lt"/>
              </a:rPr>
              <a:t>Integration </a:t>
            </a:r>
            <a:r>
              <a:rPr lang="en-US" sz="2000" dirty="0">
                <a:latin typeface="+mj-lt"/>
              </a:rPr>
              <a:t>and analysis of heterogeneous (obtained at disparate equipment) experimental data is very actual question today, because it allows to get of higher-level scientific </a:t>
            </a:r>
            <a:r>
              <a:rPr lang="en-US" sz="2000" dirty="0" smtClean="0">
                <a:latin typeface="+mj-lt"/>
              </a:rPr>
              <a:t>results. </a:t>
            </a:r>
          </a:p>
          <a:p>
            <a:pPr marL="0" indent="0">
              <a:buNone/>
            </a:pPr>
            <a:endParaRPr lang="en-US" sz="2000" dirty="0">
              <a:latin typeface="+mj-lt"/>
            </a:endParaRPr>
          </a:p>
          <a:p>
            <a:pPr marL="0" indent="0">
              <a:buNone/>
            </a:pPr>
            <a:endParaRPr lang="ru-RU" dirty="0" smtClean="0">
              <a:latin typeface="+mj-lt"/>
            </a:endParaRPr>
          </a:p>
        </p:txBody>
      </p:sp>
      <p:sp>
        <p:nvSpPr>
          <p:cNvPr id="10" name="Прямоугольник 9"/>
          <p:cNvSpPr/>
          <p:nvPr/>
        </p:nvSpPr>
        <p:spPr>
          <a:xfrm>
            <a:off x="6531057" y="5112058"/>
            <a:ext cx="4354657" cy="1477328"/>
          </a:xfrm>
          <a:prstGeom prst="rect">
            <a:avLst/>
          </a:prstGeom>
        </p:spPr>
        <p:txBody>
          <a:bodyPr wrap="square">
            <a:spAutoFit/>
          </a:bodyPr>
          <a:lstStyle/>
          <a:p>
            <a:r>
              <a:rPr lang="en-US" dirty="0">
                <a:latin typeface="+mj-lt"/>
              </a:rPr>
              <a:t>Kurchatov </a:t>
            </a:r>
            <a:r>
              <a:rPr lang="en-US" dirty="0" smtClean="0">
                <a:latin typeface="+mj-lt"/>
              </a:rPr>
              <a:t>Institute Computing </a:t>
            </a:r>
            <a:r>
              <a:rPr lang="en-US" dirty="0">
                <a:latin typeface="+mj-lt"/>
              </a:rPr>
              <a:t>Center includes a </a:t>
            </a:r>
            <a:r>
              <a:rPr lang="en-US" dirty="0">
                <a:solidFill>
                  <a:srgbClr val="0070C0"/>
                </a:solidFill>
                <a:latin typeface="+mj-lt"/>
              </a:rPr>
              <a:t>Complex for Simulation and Data Processing</a:t>
            </a:r>
            <a:r>
              <a:rPr lang="en-US" dirty="0">
                <a:latin typeface="+mj-lt"/>
              </a:rPr>
              <a:t> for Mega-science Facilities providing of high-performance computing for Big Scientific Data analytics.</a:t>
            </a:r>
            <a:endParaRPr lang="ru-RU" dirty="0">
              <a:latin typeface="+mj-lt"/>
            </a:endParaRPr>
          </a:p>
        </p:txBody>
      </p:sp>
      <p:pic>
        <p:nvPicPr>
          <p:cNvPr id="8" name="Рисунок 7"/>
          <p:cNvPicPr>
            <a:picLocks noChangeAspect="1"/>
          </p:cNvPicPr>
          <p:nvPr/>
        </p:nvPicPr>
        <p:blipFill>
          <a:blip r:embed="rId3"/>
          <a:stretch>
            <a:fillRect/>
          </a:stretch>
        </p:blipFill>
        <p:spPr>
          <a:xfrm>
            <a:off x="0" y="0"/>
            <a:ext cx="707571" cy="868553"/>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1063" y="203168"/>
            <a:ext cx="2582966" cy="462215"/>
          </a:xfrm>
          <a:prstGeom prst="rect">
            <a:avLst/>
          </a:prstGeom>
        </p:spPr>
      </p:pic>
      <p:sp>
        <p:nvSpPr>
          <p:cNvPr id="6" name="Прямоугольник 5"/>
          <p:cNvSpPr/>
          <p:nvPr/>
        </p:nvSpPr>
        <p:spPr>
          <a:xfrm>
            <a:off x="1153818" y="2071060"/>
            <a:ext cx="3908720" cy="1477328"/>
          </a:xfrm>
          <a:prstGeom prst="rect">
            <a:avLst/>
          </a:prstGeom>
        </p:spPr>
        <p:txBody>
          <a:bodyPr wrap="square">
            <a:spAutoFit/>
          </a:bodyPr>
          <a:lstStyle/>
          <a:p>
            <a:r>
              <a:rPr lang="en-US" dirty="0">
                <a:latin typeface="+mj-lt"/>
              </a:rPr>
              <a:t>Kurchatov Institute </a:t>
            </a:r>
            <a:r>
              <a:rPr lang="en-US" dirty="0">
                <a:solidFill>
                  <a:srgbClr val="0070C0"/>
                </a:solidFill>
                <a:latin typeface="+mj-lt"/>
              </a:rPr>
              <a:t>Resource Centers </a:t>
            </a:r>
            <a:r>
              <a:rPr lang="en-US" dirty="0">
                <a:latin typeface="+mj-lt"/>
              </a:rPr>
              <a:t>have more than 400 units of modern experimental devices and installations, what allows to obtain a various kind of scientific data. </a:t>
            </a:r>
          </a:p>
        </p:txBody>
      </p:sp>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571" y="4236564"/>
            <a:ext cx="4337571" cy="961299"/>
          </a:xfrm>
          <a:prstGeom prst="rect">
            <a:avLst/>
          </a:prstGeom>
        </p:spPr>
      </p:pic>
      <p:sp>
        <p:nvSpPr>
          <p:cNvPr id="16" name="Стрелка вправо 15"/>
          <p:cNvSpPr/>
          <p:nvPr/>
        </p:nvSpPr>
        <p:spPr>
          <a:xfrm>
            <a:off x="4894727" y="2558414"/>
            <a:ext cx="510706" cy="4042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лево 16"/>
          <p:cNvSpPr/>
          <p:nvPr/>
        </p:nvSpPr>
        <p:spPr>
          <a:xfrm>
            <a:off x="5628889" y="5505652"/>
            <a:ext cx="560155" cy="3854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8" name="Таблица 17"/>
          <p:cNvGraphicFramePr>
            <a:graphicFrameLocks noGrp="1"/>
          </p:cNvGraphicFramePr>
          <p:nvPr>
            <p:extLst>
              <p:ext uri="{D42A27DB-BD31-4B8C-83A1-F6EECF244321}">
                <p14:modId xmlns:p14="http://schemas.microsoft.com/office/powerpoint/2010/main" val="2912847760"/>
              </p:ext>
            </p:extLst>
          </p:nvPr>
        </p:nvGraphicFramePr>
        <p:xfrm>
          <a:off x="719253" y="5173511"/>
          <a:ext cx="4343285" cy="1614818"/>
        </p:xfrm>
        <a:graphic>
          <a:graphicData uri="http://schemas.openxmlformats.org/drawingml/2006/table">
            <a:tbl>
              <a:tblPr firstRow="1" firstCol="1" bandRow="1">
                <a:tableStyleId>{5C22544A-7EE6-4342-B048-85BDC9FD1C3A}</a:tableStyleId>
              </a:tblPr>
              <a:tblGrid>
                <a:gridCol w="2255881"/>
                <a:gridCol w="2087404"/>
              </a:tblGrid>
              <a:tr h="191702">
                <a:tc gridSpan="2">
                  <a:txBody>
                    <a:bodyPr/>
                    <a:lstStyle/>
                    <a:p>
                      <a:pPr algn="ctr">
                        <a:lnSpc>
                          <a:spcPct val="115000"/>
                        </a:lnSpc>
                        <a:spcAft>
                          <a:spcPts val="0"/>
                        </a:spcAft>
                      </a:pPr>
                      <a:r>
                        <a:rPr lang="en-US" sz="1100" dirty="0">
                          <a:effectLst/>
                        </a:rPr>
                        <a:t>Supercomputing clusters – 5 generations</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r>
              <a:tr h="265316">
                <a:tc>
                  <a:txBody>
                    <a:bodyPr/>
                    <a:lstStyle/>
                    <a:p>
                      <a:pPr>
                        <a:lnSpc>
                          <a:spcPct val="115000"/>
                        </a:lnSpc>
                        <a:spcAft>
                          <a:spcPts val="0"/>
                        </a:spcAft>
                      </a:pPr>
                      <a:r>
                        <a:rPr lang="en-US" sz="1100" dirty="0">
                          <a:effectLst/>
                        </a:rPr>
                        <a:t>HPC 1 – 34 Tflops (2007</a:t>
                      </a:r>
                      <a:r>
                        <a:rPr lang="en-US" sz="1100" dirty="0" smtClean="0">
                          <a:effectLst/>
                        </a:rPr>
                        <a:t>)</a:t>
                      </a:r>
                      <a:r>
                        <a:rPr lang="en-US" sz="11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INTEL </a:t>
                      </a:r>
                      <a:r>
                        <a:rPr lang="en-US" sz="1100" dirty="0" smtClean="0">
                          <a:effectLst/>
                        </a:rPr>
                        <a:t>Xeon</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3403">
                <a:tc>
                  <a:txBody>
                    <a:bodyPr/>
                    <a:lstStyle/>
                    <a:p>
                      <a:pPr>
                        <a:lnSpc>
                          <a:spcPct val="115000"/>
                        </a:lnSpc>
                        <a:spcAft>
                          <a:spcPts val="0"/>
                        </a:spcAft>
                      </a:pPr>
                      <a:r>
                        <a:rPr lang="en-US" sz="1100" dirty="0">
                          <a:effectLst/>
                        </a:rPr>
                        <a:t>HPC 2 &amp; HPC 3 – 300 Tflops (2009 &amp; 2013)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INTEL Xeon</a:t>
                      </a:r>
                      <a:endParaRPr lang="ru-RU" sz="1100" dirty="0">
                        <a:effectLst/>
                      </a:endParaRPr>
                    </a:p>
                    <a:p>
                      <a:pPr>
                        <a:lnSpc>
                          <a:spcPct val="115000"/>
                        </a:lnSpc>
                        <a:spcAft>
                          <a:spcPts val="0"/>
                        </a:spcAft>
                      </a:pPr>
                      <a:r>
                        <a:rPr lang="en-US" sz="1100" dirty="0" err="1" smtClean="0">
                          <a:effectLst/>
                        </a:rPr>
                        <a:t>Nvidia</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3403">
                <a:tc>
                  <a:txBody>
                    <a:bodyPr/>
                    <a:lstStyle/>
                    <a:p>
                      <a:pPr>
                        <a:lnSpc>
                          <a:spcPct val="115000"/>
                        </a:lnSpc>
                        <a:spcAft>
                          <a:spcPts val="0"/>
                        </a:spcAft>
                      </a:pPr>
                      <a:r>
                        <a:rPr lang="en-US" sz="1100" dirty="0">
                          <a:effectLst/>
                        </a:rPr>
                        <a:t>HPC 4 – 500 Tflops (2015)</a:t>
                      </a:r>
                      <a:endParaRPr lang="ru-RU" sz="1100" dirty="0">
                        <a:effectLst/>
                      </a:endParaRPr>
                    </a:p>
                    <a:p>
                      <a:pPr>
                        <a:lnSpc>
                          <a:spcPct val="115000"/>
                        </a:lnSpc>
                        <a:spcAft>
                          <a:spcPts val="0"/>
                        </a:spcAft>
                      </a:pPr>
                      <a:r>
                        <a:rPr lang="ru-RU" sz="11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INTEL</a:t>
                      </a:r>
                      <a:endParaRPr lang="ru-RU" sz="1100" dirty="0">
                        <a:effectLst/>
                      </a:endParaRPr>
                    </a:p>
                    <a:p>
                      <a:pPr>
                        <a:lnSpc>
                          <a:spcPct val="115000"/>
                        </a:lnSpc>
                        <a:spcAft>
                          <a:spcPts val="0"/>
                        </a:spcAft>
                      </a:pPr>
                      <a:r>
                        <a:rPr lang="en-US" sz="1100" dirty="0">
                          <a:effectLst/>
                        </a:rPr>
                        <a:t>Xeon </a:t>
                      </a:r>
                      <a:r>
                        <a:rPr lang="en-US" sz="1100" dirty="0" smtClean="0">
                          <a:effectLst/>
                        </a:rPr>
                        <a:t>Haswell</a:t>
                      </a:r>
                      <a:r>
                        <a:rPr lang="ru-RU" sz="11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3403">
                <a:tc>
                  <a:txBody>
                    <a:bodyPr/>
                    <a:lstStyle/>
                    <a:p>
                      <a:pPr>
                        <a:lnSpc>
                          <a:spcPct val="115000"/>
                        </a:lnSpc>
                        <a:spcAft>
                          <a:spcPts val="0"/>
                        </a:spcAft>
                      </a:pPr>
                      <a:r>
                        <a:rPr lang="en-US" sz="1100" dirty="0">
                          <a:effectLst/>
                        </a:rPr>
                        <a:t>HPC 5 – 600 Tflops (2015)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NVidia</a:t>
                      </a:r>
                      <a:endParaRPr lang="ru-RU" sz="1100" dirty="0">
                        <a:effectLst/>
                      </a:endParaRPr>
                    </a:p>
                    <a:p>
                      <a:pPr>
                        <a:lnSpc>
                          <a:spcPct val="115000"/>
                        </a:lnSpc>
                        <a:spcAft>
                          <a:spcPts val="0"/>
                        </a:spcAft>
                      </a:pPr>
                      <a:r>
                        <a:rPr lang="en-US" sz="1100" dirty="0">
                          <a:effectLst/>
                        </a:rPr>
                        <a:t>Tesla K80 Kepler</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5" name="Рисунок 14"/>
          <p:cNvPicPr>
            <a:picLocks noChangeAspect="1"/>
          </p:cNvPicPr>
          <p:nvPr/>
        </p:nvPicPr>
        <p:blipFill>
          <a:blip r:embed="rId6"/>
          <a:stretch>
            <a:fillRect/>
          </a:stretch>
        </p:blipFill>
        <p:spPr>
          <a:xfrm>
            <a:off x="4252074" y="5886039"/>
            <a:ext cx="1429481" cy="802459"/>
          </a:xfrm>
          <a:prstGeom prst="rect">
            <a:avLst/>
          </a:prstGeom>
        </p:spPr>
      </p:pic>
    </p:spTree>
    <p:extLst>
      <p:ext uri="{BB962C8B-B14F-4D97-AF65-F5344CB8AC3E}">
        <p14:creationId xmlns:p14="http://schemas.microsoft.com/office/powerpoint/2010/main" val="2034867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2"/>
          <a:stretch>
            <a:fillRect/>
          </a:stretch>
        </p:blipFill>
        <p:spPr>
          <a:xfrm>
            <a:off x="10653695" y="1320686"/>
            <a:ext cx="1154141" cy="647893"/>
          </a:xfrm>
          <a:prstGeom prst="rect">
            <a:avLst/>
          </a:prstGeom>
        </p:spPr>
      </p:pic>
      <p:sp>
        <p:nvSpPr>
          <p:cNvPr id="20" name="Двойная стрелка вверх/вниз 19"/>
          <p:cNvSpPr/>
          <p:nvPr/>
        </p:nvSpPr>
        <p:spPr>
          <a:xfrm>
            <a:off x="10701359" y="4743185"/>
            <a:ext cx="202369" cy="109518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7130941" y="3429000"/>
            <a:ext cx="4607721" cy="1277277"/>
          </a:xfrm>
          <a:prstGeom prst="round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DIGITAL LAB PLATFORM</a:t>
            </a:r>
          </a:p>
        </p:txBody>
      </p:sp>
      <p:sp>
        <p:nvSpPr>
          <p:cNvPr id="3" name="Объект 2"/>
          <p:cNvSpPr>
            <a:spLocks noGrp="1"/>
          </p:cNvSpPr>
          <p:nvPr>
            <p:ph idx="1"/>
          </p:nvPr>
        </p:nvSpPr>
        <p:spPr>
          <a:xfrm>
            <a:off x="551393" y="1473612"/>
            <a:ext cx="6116833" cy="2474346"/>
          </a:xfrm>
        </p:spPr>
        <p:txBody>
          <a:bodyPr>
            <a:noAutofit/>
          </a:bodyPr>
          <a:lstStyle/>
          <a:p>
            <a:pPr>
              <a:buFont typeface="Wingdings" panose="05000000000000000000" pitchFamily="2" charset="2"/>
              <a:buChar char="Ø"/>
            </a:pPr>
            <a:r>
              <a:rPr lang="en-US" sz="1600" dirty="0" smtClean="0">
                <a:latin typeface="+mj-lt"/>
              </a:rPr>
              <a:t>There is a general  task is to </a:t>
            </a:r>
            <a:r>
              <a:rPr lang="en-US" sz="1600" dirty="0" smtClean="0">
                <a:solidFill>
                  <a:srgbClr val="0070C0"/>
                </a:solidFill>
                <a:latin typeface="+mj-lt"/>
              </a:rPr>
              <a:t>organize of better collaboration between the KI Computing Center and KI Resources </a:t>
            </a:r>
            <a:r>
              <a:rPr lang="en-US" sz="1600" dirty="0" smtClean="0">
                <a:solidFill>
                  <a:schemeClr val="accent1"/>
                </a:solidFill>
                <a:latin typeface="+mj-lt"/>
              </a:rPr>
              <a:t>Centers</a:t>
            </a:r>
            <a:r>
              <a:rPr lang="en-US" sz="1600" dirty="0" smtClean="0">
                <a:latin typeface="+mj-lt"/>
              </a:rPr>
              <a:t> for improving of processing and analysis experimental scientific data. </a:t>
            </a:r>
          </a:p>
          <a:p>
            <a:pPr>
              <a:buFont typeface="Wingdings" panose="05000000000000000000" pitchFamily="2" charset="2"/>
              <a:buChar char="Ø"/>
            </a:pPr>
            <a:r>
              <a:rPr lang="en-US" sz="1600" dirty="0" smtClean="0">
                <a:latin typeface="+mj-lt"/>
              </a:rPr>
              <a:t>Another important task </a:t>
            </a:r>
            <a:r>
              <a:rPr lang="en-US" sz="1600" dirty="0">
                <a:latin typeface="+mj-lt"/>
              </a:rPr>
              <a:t>is to </a:t>
            </a:r>
            <a:r>
              <a:rPr lang="en-US" sz="1600" dirty="0">
                <a:solidFill>
                  <a:srgbClr val="0070C0"/>
                </a:solidFill>
                <a:latin typeface="+mj-lt"/>
              </a:rPr>
              <a:t>integration of heterogeneous (obtained on various equipment) </a:t>
            </a:r>
            <a:r>
              <a:rPr lang="en-US" sz="1600" dirty="0" smtClean="0">
                <a:solidFill>
                  <a:srgbClr val="0070C0"/>
                </a:solidFill>
                <a:latin typeface="+mj-lt"/>
              </a:rPr>
              <a:t>experimental data </a:t>
            </a:r>
            <a:r>
              <a:rPr lang="en-US" sz="1600" dirty="0">
                <a:latin typeface="+mj-lt"/>
              </a:rPr>
              <a:t>for </a:t>
            </a:r>
            <a:r>
              <a:rPr lang="en-US" sz="1600" dirty="0" smtClean="0">
                <a:latin typeface="+mj-lt"/>
              </a:rPr>
              <a:t>getting  of higher </a:t>
            </a:r>
            <a:r>
              <a:rPr lang="en-US" sz="1600" dirty="0">
                <a:latin typeface="+mj-lt"/>
              </a:rPr>
              <a:t>level scientific results.</a:t>
            </a:r>
          </a:p>
          <a:p>
            <a:pPr>
              <a:buFont typeface="Wingdings" panose="05000000000000000000" pitchFamily="2" charset="2"/>
              <a:buChar char="Ø"/>
            </a:pPr>
            <a:r>
              <a:rPr lang="en-US" sz="1600" dirty="0" smtClean="0">
                <a:latin typeface="+mj-lt"/>
              </a:rPr>
              <a:t>The </a:t>
            </a:r>
            <a:r>
              <a:rPr lang="en-US" sz="1600" dirty="0">
                <a:latin typeface="+mj-lt"/>
              </a:rPr>
              <a:t>third task is are </a:t>
            </a:r>
            <a:r>
              <a:rPr lang="en-US" sz="1600" dirty="0">
                <a:solidFill>
                  <a:srgbClr val="0070C0"/>
                </a:solidFill>
                <a:latin typeface="+mj-lt"/>
              </a:rPr>
              <a:t>creating of a centralized unified data storage</a:t>
            </a:r>
            <a:r>
              <a:rPr lang="en-US" sz="1600" dirty="0">
                <a:latin typeface="+mj-lt"/>
              </a:rPr>
              <a:t>, which will allows use heterogeneous  experimental data many times for various scientific studies</a:t>
            </a:r>
            <a:r>
              <a:rPr lang="en-US" sz="1600" dirty="0" smtClean="0">
                <a:latin typeface="+mj-lt"/>
              </a:rPr>
              <a:t>.</a:t>
            </a:r>
            <a:endParaRPr lang="en-US" sz="1600" dirty="0">
              <a:latin typeface="+mj-lt"/>
            </a:endParaRPr>
          </a:p>
        </p:txBody>
      </p:sp>
      <p:pic>
        <p:nvPicPr>
          <p:cNvPr id="4" name="Рисунок 3"/>
          <p:cNvPicPr>
            <a:picLocks noChangeAspect="1"/>
          </p:cNvPicPr>
          <p:nvPr/>
        </p:nvPicPr>
        <p:blipFill>
          <a:blip r:embed="rId3"/>
          <a:stretch>
            <a:fillRect/>
          </a:stretch>
        </p:blipFill>
        <p:spPr>
          <a:xfrm>
            <a:off x="0" y="0"/>
            <a:ext cx="707571" cy="868553"/>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1063" y="203168"/>
            <a:ext cx="2582966" cy="462215"/>
          </a:xfrm>
          <a:prstGeom prst="rect">
            <a:avLst/>
          </a:prstGeom>
        </p:spPr>
      </p:pic>
      <p:sp>
        <p:nvSpPr>
          <p:cNvPr id="7" name="Овал 6"/>
          <p:cNvSpPr/>
          <p:nvPr/>
        </p:nvSpPr>
        <p:spPr>
          <a:xfrm>
            <a:off x="9536384" y="1743641"/>
            <a:ext cx="1957279" cy="80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KI</a:t>
            </a:r>
            <a:br>
              <a:rPr lang="en-US" sz="1400" dirty="0" smtClean="0"/>
            </a:br>
            <a:r>
              <a:rPr lang="en-US" sz="1400" dirty="0" smtClean="0"/>
              <a:t>COMPUTING CENTER</a:t>
            </a:r>
            <a:endParaRPr lang="ru-RU" sz="1400" dirty="0"/>
          </a:p>
        </p:txBody>
      </p:sp>
      <p:sp>
        <p:nvSpPr>
          <p:cNvPr id="8" name="Овал 7"/>
          <p:cNvSpPr/>
          <p:nvPr/>
        </p:nvSpPr>
        <p:spPr>
          <a:xfrm>
            <a:off x="9866427" y="5821243"/>
            <a:ext cx="1872235" cy="854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KI</a:t>
            </a:r>
          </a:p>
          <a:p>
            <a:pPr algn="ctr"/>
            <a:r>
              <a:rPr lang="en-US" sz="1400" dirty="0" smtClean="0"/>
              <a:t>SCIENTISTS</a:t>
            </a:r>
            <a:endParaRPr lang="ru-RU" sz="1400" dirty="0"/>
          </a:p>
        </p:txBody>
      </p:sp>
      <p:sp>
        <p:nvSpPr>
          <p:cNvPr id="15" name="Скругленный прямоугольник 14"/>
          <p:cNvSpPr/>
          <p:nvPr/>
        </p:nvSpPr>
        <p:spPr>
          <a:xfrm>
            <a:off x="9708531" y="5004516"/>
            <a:ext cx="2188029" cy="54464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Web-portal</a:t>
            </a:r>
            <a:endParaRPr lang="ru-RU" dirty="0">
              <a:solidFill>
                <a:schemeClr val="tx1"/>
              </a:solidFill>
            </a:endParaRPr>
          </a:p>
        </p:txBody>
      </p:sp>
      <p:sp>
        <p:nvSpPr>
          <p:cNvPr id="16" name="Стрелка вниз 15"/>
          <p:cNvSpPr/>
          <p:nvPr/>
        </p:nvSpPr>
        <p:spPr>
          <a:xfrm>
            <a:off x="8184953" y="2543740"/>
            <a:ext cx="247127" cy="897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Двойная стрелка вверх/вниз 16"/>
          <p:cNvSpPr/>
          <p:nvPr/>
        </p:nvSpPr>
        <p:spPr>
          <a:xfrm>
            <a:off x="10357180" y="2543740"/>
            <a:ext cx="212849" cy="88526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Двойная стрелка вверх/вниз 18"/>
          <p:cNvSpPr/>
          <p:nvPr/>
        </p:nvSpPr>
        <p:spPr>
          <a:xfrm>
            <a:off x="8432080" y="4743185"/>
            <a:ext cx="208979" cy="62845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p:cNvPicPr>
            <a:picLocks noChangeAspect="1"/>
          </p:cNvPicPr>
          <p:nvPr/>
        </p:nvPicPr>
        <p:blipFill>
          <a:blip r:embed="rId5"/>
          <a:stretch>
            <a:fillRect/>
          </a:stretch>
        </p:blipFill>
        <p:spPr>
          <a:xfrm>
            <a:off x="7074101" y="5383741"/>
            <a:ext cx="1956986" cy="1292464"/>
          </a:xfrm>
          <a:prstGeom prst="rect">
            <a:avLst/>
          </a:prstGeom>
        </p:spPr>
      </p:pic>
      <p:pic>
        <p:nvPicPr>
          <p:cNvPr id="22" name="Рисунок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9393" y="1270459"/>
            <a:ext cx="1133861" cy="748348"/>
          </a:xfrm>
          <a:prstGeom prst="rect">
            <a:avLst/>
          </a:prstGeom>
        </p:spPr>
      </p:pic>
      <p:sp>
        <p:nvSpPr>
          <p:cNvPr id="9" name="Прямоугольник 8"/>
          <p:cNvSpPr/>
          <p:nvPr/>
        </p:nvSpPr>
        <p:spPr>
          <a:xfrm>
            <a:off x="673843" y="5230358"/>
            <a:ext cx="5187942" cy="1569660"/>
          </a:xfrm>
          <a:prstGeom prst="rect">
            <a:avLst/>
          </a:prstGeom>
        </p:spPr>
        <p:txBody>
          <a:bodyPr wrap="square">
            <a:spAutoFit/>
          </a:bodyPr>
          <a:lstStyle/>
          <a:p>
            <a:r>
              <a:rPr lang="en-US" sz="1600" dirty="0">
                <a:solidFill>
                  <a:srgbClr val="0070C0"/>
                </a:solidFill>
                <a:latin typeface="+mj-lt"/>
              </a:rPr>
              <a:t>To solve these tasks we are propose apply the Digital Lab Platform</a:t>
            </a:r>
            <a:r>
              <a:rPr lang="en-US" sz="1600" dirty="0">
                <a:latin typeface="+mj-lt"/>
              </a:rPr>
              <a:t>, which allows to organize the interaction between the </a:t>
            </a:r>
            <a:r>
              <a:rPr lang="en-US" sz="1600" dirty="0" smtClean="0">
                <a:latin typeface="+mj-lt"/>
              </a:rPr>
              <a:t>Resource </a:t>
            </a:r>
            <a:r>
              <a:rPr lang="en-US" sz="1600" dirty="0">
                <a:latin typeface="+mj-lt"/>
              </a:rPr>
              <a:t>C</a:t>
            </a:r>
            <a:r>
              <a:rPr lang="en-US" sz="1600" dirty="0" smtClean="0">
                <a:latin typeface="+mj-lt"/>
              </a:rPr>
              <a:t>enters</a:t>
            </a:r>
            <a:r>
              <a:rPr lang="en-US" sz="1600" dirty="0">
                <a:latin typeface="+mj-lt"/>
              </a:rPr>
              <a:t>,  </a:t>
            </a:r>
            <a:r>
              <a:rPr lang="en-US" sz="1600" dirty="0" smtClean="0">
                <a:latin typeface="+mj-lt"/>
              </a:rPr>
              <a:t>Computing </a:t>
            </a:r>
            <a:r>
              <a:rPr lang="en-US" sz="1600" dirty="0">
                <a:latin typeface="+mj-lt"/>
              </a:rPr>
              <a:t>C</a:t>
            </a:r>
            <a:r>
              <a:rPr lang="en-US" sz="1600" dirty="0" smtClean="0">
                <a:latin typeface="+mj-lt"/>
              </a:rPr>
              <a:t>enter </a:t>
            </a:r>
            <a:r>
              <a:rPr lang="en-US" sz="1600" dirty="0">
                <a:latin typeface="+mj-lt"/>
              </a:rPr>
              <a:t>and </a:t>
            </a:r>
            <a:r>
              <a:rPr lang="en-US" sz="1600" dirty="0" smtClean="0">
                <a:latin typeface="+mj-lt"/>
              </a:rPr>
              <a:t>scientists at </a:t>
            </a:r>
            <a:r>
              <a:rPr lang="en-US" sz="1600" dirty="0">
                <a:latin typeface="+mj-lt"/>
              </a:rPr>
              <a:t>the Kurchatov Institute (Moscow) . </a:t>
            </a:r>
            <a:endParaRPr lang="en-US" sz="1600" dirty="0" smtClean="0">
              <a:latin typeface="+mj-lt"/>
            </a:endParaRPr>
          </a:p>
          <a:p>
            <a:r>
              <a:rPr lang="en-US" sz="1600" dirty="0" smtClean="0">
                <a:latin typeface="+mj-lt"/>
              </a:rPr>
              <a:t>The pilot module on </a:t>
            </a:r>
            <a:r>
              <a:rPr lang="en-US" sz="1600" dirty="0">
                <a:latin typeface="+mj-lt"/>
              </a:rPr>
              <a:t>this direction is </a:t>
            </a:r>
            <a:r>
              <a:rPr lang="en-US" sz="1600" dirty="0" smtClean="0">
                <a:latin typeface="+mj-lt"/>
              </a:rPr>
              <a:t>the System </a:t>
            </a:r>
            <a:r>
              <a:rPr lang="en-US" sz="1600" dirty="0">
                <a:latin typeface="+mj-lt"/>
              </a:rPr>
              <a:t>"</a:t>
            </a:r>
            <a:r>
              <a:rPr lang="en-US" sz="1600" dirty="0" smtClean="0">
                <a:latin typeface="+mj-lt"/>
              </a:rPr>
              <a:t>Neuroimaging“.</a:t>
            </a:r>
            <a:endParaRPr lang="en-US" sz="1600" dirty="0">
              <a:latin typeface="+mj-lt"/>
            </a:endParaRPr>
          </a:p>
        </p:txBody>
      </p:sp>
      <p:sp>
        <p:nvSpPr>
          <p:cNvPr id="23" name="Заголовок 1"/>
          <p:cNvSpPr txBox="1">
            <a:spLocks/>
          </p:cNvSpPr>
          <p:nvPr/>
        </p:nvSpPr>
        <p:spPr>
          <a:xfrm>
            <a:off x="-121900" y="605059"/>
            <a:ext cx="4911840" cy="7824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solidFill>
                  <a:srgbClr val="002060"/>
                </a:solidFill>
              </a:rPr>
              <a:t>THE MAIN TASKS </a:t>
            </a:r>
            <a:endParaRPr lang="ru-RU" sz="2400" b="1" dirty="0">
              <a:solidFill>
                <a:srgbClr val="002060"/>
              </a:solidFill>
            </a:endParaRPr>
          </a:p>
        </p:txBody>
      </p:sp>
      <p:pic>
        <p:nvPicPr>
          <p:cNvPr id="24" name="Рисунок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45822" y="6248724"/>
            <a:ext cx="638946" cy="447263"/>
          </a:xfrm>
          <a:prstGeom prst="rect">
            <a:avLst/>
          </a:prstGeom>
        </p:spPr>
      </p:pic>
      <p:sp>
        <p:nvSpPr>
          <p:cNvPr id="10" name="Стрелка вправо 9"/>
          <p:cNvSpPr/>
          <p:nvPr/>
        </p:nvSpPr>
        <p:spPr>
          <a:xfrm>
            <a:off x="814555" y="3728206"/>
            <a:ext cx="6125884" cy="1276310"/>
          </a:xfrm>
          <a:prstGeom prst="right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mj-lt"/>
              </a:rPr>
              <a:t>PROPOSED SOLUTION</a:t>
            </a:r>
            <a:endParaRPr lang="ru-RU" sz="2400" dirty="0">
              <a:latin typeface="+mj-lt"/>
            </a:endParaRPr>
          </a:p>
        </p:txBody>
      </p:sp>
      <p:sp>
        <p:nvSpPr>
          <p:cNvPr id="6" name="Овал 5"/>
          <p:cNvSpPr/>
          <p:nvPr/>
        </p:nvSpPr>
        <p:spPr>
          <a:xfrm>
            <a:off x="7269971" y="1769578"/>
            <a:ext cx="2099201" cy="806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KI </a:t>
            </a:r>
            <a:endParaRPr lang="ru-RU" sz="1400" dirty="0" smtClean="0"/>
          </a:p>
          <a:p>
            <a:pPr algn="ctr"/>
            <a:r>
              <a:rPr lang="en-US" sz="1400" dirty="0" smtClean="0"/>
              <a:t>RECOURCES CENTERS</a:t>
            </a:r>
            <a:endParaRPr lang="ru-RU" sz="1400" dirty="0"/>
          </a:p>
        </p:txBody>
      </p:sp>
    </p:spTree>
    <p:extLst>
      <p:ext uri="{BB962C8B-B14F-4D97-AF65-F5344CB8AC3E}">
        <p14:creationId xmlns:p14="http://schemas.microsoft.com/office/powerpoint/2010/main" val="1211162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22114" y="121304"/>
            <a:ext cx="9786657" cy="7472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rgbClr val="002060"/>
                </a:solidFill>
              </a:rPr>
              <a:t>WHAT IS DIGITAL LAB PLATFORM</a:t>
            </a:r>
            <a:r>
              <a:rPr lang="ru-RU" sz="3600" b="1" dirty="0" smtClean="0">
                <a:solidFill>
                  <a:srgbClr val="002060"/>
                </a:solidFill>
              </a:rPr>
              <a:t>?</a:t>
            </a:r>
            <a:endParaRPr lang="ru-RU" sz="3600" dirty="0"/>
          </a:p>
        </p:txBody>
      </p:sp>
      <p:pic>
        <p:nvPicPr>
          <p:cNvPr id="5" name="Рисунок 4"/>
          <p:cNvPicPr>
            <a:picLocks noChangeAspect="1"/>
          </p:cNvPicPr>
          <p:nvPr/>
        </p:nvPicPr>
        <p:blipFill>
          <a:blip r:embed="rId2"/>
          <a:stretch>
            <a:fillRect/>
          </a:stretch>
        </p:blipFill>
        <p:spPr>
          <a:xfrm>
            <a:off x="0" y="0"/>
            <a:ext cx="707571" cy="868553"/>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1063" y="203168"/>
            <a:ext cx="2582966" cy="462215"/>
          </a:xfrm>
          <a:prstGeom prst="rect">
            <a:avLst/>
          </a:prstGeom>
        </p:spPr>
      </p:pic>
      <p:sp>
        <p:nvSpPr>
          <p:cNvPr id="7" name="Прямоугольник 6"/>
          <p:cNvSpPr/>
          <p:nvPr/>
        </p:nvSpPr>
        <p:spPr>
          <a:xfrm>
            <a:off x="707571" y="989857"/>
            <a:ext cx="11130455" cy="1477328"/>
          </a:xfrm>
          <a:prstGeom prst="rect">
            <a:avLst/>
          </a:prstGeom>
        </p:spPr>
        <p:txBody>
          <a:bodyPr wrap="square">
            <a:spAutoFit/>
          </a:bodyPr>
          <a:lstStyle/>
          <a:p>
            <a:r>
              <a:rPr lang="en-US" dirty="0">
                <a:latin typeface="+mj-lt"/>
              </a:rPr>
              <a:t>Digital Lab Platform is  an information system for intensive work with metadata in heterogeneous data store with a function of the dynamic modification by user of both the data and the metadata models. Digital </a:t>
            </a:r>
            <a:r>
              <a:rPr lang="en-US" dirty="0" smtClean="0">
                <a:latin typeface="+mj-lt"/>
              </a:rPr>
              <a:t>Lab Platform performs a </a:t>
            </a:r>
            <a:r>
              <a:rPr lang="en-US" dirty="0">
                <a:latin typeface="+mj-lt"/>
              </a:rPr>
              <a:t>role of data flows manager for organizing the conversion and transfer of data between </a:t>
            </a:r>
            <a:r>
              <a:rPr lang="en-US" dirty="0" smtClean="0">
                <a:latin typeface="+mj-lt"/>
              </a:rPr>
              <a:t>separate elements of System for data processing and analysis. Based </a:t>
            </a:r>
            <a:r>
              <a:rPr lang="en-US" dirty="0">
                <a:latin typeface="+mj-lt"/>
              </a:rPr>
              <a:t>on the Digital Lab Platform it is possible to create </a:t>
            </a:r>
            <a:r>
              <a:rPr lang="en-US" dirty="0" smtClean="0">
                <a:latin typeface="+mj-lt"/>
              </a:rPr>
              <a:t>as </a:t>
            </a:r>
            <a:r>
              <a:rPr lang="en-US" dirty="0">
                <a:latin typeface="+mj-lt"/>
              </a:rPr>
              <a:t>a simple modules for processing and analysis homogeneous data, and a complex modules for processing and analysis heterogeneous data.</a:t>
            </a:r>
            <a:endParaRPr lang="ru-RU" dirty="0">
              <a:latin typeface="+mj-lt"/>
            </a:endParaRPr>
          </a:p>
        </p:txBody>
      </p:sp>
      <p:sp>
        <p:nvSpPr>
          <p:cNvPr id="13" name="Прямоугольник 12"/>
          <p:cNvSpPr/>
          <p:nvPr/>
        </p:nvSpPr>
        <p:spPr>
          <a:xfrm>
            <a:off x="707571" y="2526887"/>
            <a:ext cx="1400512" cy="369332"/>
          </a:xfrm>
          <a:prstGeom prst="rect">
            <a:avLst/>
          </a:prstGeom>
        </p:spPr>
        <p:txBody>
          <a:bodyPr wrap="none">
            <a:spAutoFit/>
          </a:bodyPr>
          <a:lstStyle/>
          <a:p>
            <a:r>
              <a:rPr lang="en-US" b="1" dirty="0">
                <a:solidFill>
                  <a:srgbClr val="002060"/>
                </a:solidFill>
                <a:latin typeface="+mj-lt"/>
              </a:rPr>
              <a:t>Key functions</a:t>
            </a:r>
            <a:endParaRPr lang="ru-RU" b="1" dirty="0">
              <a:solidFill>
                <a:srgbClr val="002060"/>
              </a:solidFill>
              <a:latin typeface="+mj-lt"/>
            </a:endParaRPr>
          </a:p>
        </p:txBody>
      </p:sp>
      <p:sp>
        <p:nvSpPr>
          <p:cNvPr id="2" name="Прямоугольник 1"/>
          <p:cNvSpPr/>
          <p:nvPr/>
        </p:nvSpPr>
        <p:spPr>
          <a:xfrm>
            <a:off x="794199" y="3141153"/>
            <a:ext cx="6001237" cy="2862322"/>
          </a:xfrm>
          <a:prstGeom prst="rect">
            <a:avLst/>
          </a:prstGeom>
        </p:spPr>
        <p:txBody>
          <a:bodyPr wrap="square">
            <a:spAutoFit/>
          </a:bodyPr>
          <a:lstStyle/>
          <a:p>
            <a:pPr marL="285750" lvl="0" indent="-285750">
              <a:buFont typeface="Wingdings" panose="05000000000000000000" pitchFamily="2" charset="2"/>
              <a:buChar char="Ø"/>
            </a:pPr>
            <a:r>
              <a:rPr lang="en-GB" dirty="0">
                <a:latin typeface="+mj-lt"/>
              </a:rPr>
              <a:t>design of new data and metadata models with function of their dynamical modification;</a:t>
            </a:r>
            <a:endParaRPr lang="ru-RU" dirty="0">
              <a:latin typeface="+mj-lt"/>
            </a:endParaRPr>
          </a:p>
          <a:p>
            <a:pPr marL="285750" lvl="0" indent="-285750">
              <a:buFont typeface="Wingdings" panose="05000000000000000000" pitchFamily="2" charset="2"/>
              <a:buChar char="Ø"/>
            </a:pPr>
            <a:r>
              <a:rPr lang="en-GB" dirty="0">
                <a:latin typeface="+mj-lt"/>
              </a:rPr>
              <a:t>registration of input data with extraction of initial metadata;</a:t>
            </a:r>
            <a:endParaRPr lang="ru-RU" dirty="0">
              <a:latin typeface="+mj-lt"/>
            </a:endParaRPr>
          </a:p>
          <a:p>
            <a:pPr marL="285750" lvl="0" indent="-285750">
              <a:buFont typeface="Wingdings" panose="05000000000000000000" pitchFamily="2" charset="2"/>
              <a:buChar char="Ø"/>
            </a:pPr>
            <a:r>
              <a:rPr lang="en-GB" dirty="0">
                <a:latin typeface="+mj-lt"/>
              </a:rPr>
              <a:t>multi-criteria search on metadata attributes;</a:t>
            </a:r>
            <a:endParaRPr lang="ru-RU" dirty="0">
              <a:latin typeface="+mj-lt"/>
            </a:endParaRPr>
          </a:p>
          <a:p>
            <a:pPr marL="285750" lvl="0" indent="-285750">
              <a:buFont typeface="Wingdings" panose="05000000000000000000" pitchFamily="2" charset="2"/>
              <a:buChar char="Ø"/>
            </a:pPr>
            <a:r>
              <a:rPr lang="en-GB" dirty="0">
                <a:latin typeface="+mj-lt"/>
              </a:rPr>
              <a:t>easy integration of external applications and services by users;</a:t>
            </a:r>
            <a:endParaRPr lang="ru-RU" dirty="0">
              <a:latin typeface="+mj-lt"/>
            </a:endParaRPr>
          </a:p>
          <a:p>
            <a:pPr marL="285750" lvl="0" indent="-285750">
              <a:buFont typeface="Wingdings" panose="05000000000000000000" pitchFamily="2" charset="2"/>
              <a:buChar char="Ø"/>
            </a:pPr>
            <a:r>
              <a:rPr lang="en-GB" dirty="0">
                <a:latin typeface="+mj-lt"/>
              </a:rPr>
              <a:t>ingesting, restructuring and data processing jobs and workflows;</a:t>
            </a:r>
            <a:endParaRPr lang="ru-RU" dirty="0">
              <a:latin typeface="+mj-lt"/>
            </a:endParaRPr>
          </a:p>
          <a:p>
            <a:pPr marL="285750" lvl="0" indent="-285750">
              <a:buFont typeface="Wingdings" panose="05000000000000000000" pitchFamily="2" charset="2"/>
              <a:buChar char="Ø"/>
            </a:pPr>
            <a:r>
              <a:rPr lang="en-GB" dirty="0">
                <a:latin typeface="+mj-lt"/>
              </a:rPr>
              <a:t>data share and access permissions to the toolkit resources;</a:t>
            </a:r>
            <a:endParaRPr lang="ru-RU" dirty="0">
              <a:latin typeface="+mj-lt"/>
            </a:endParaRPr>
          </a:p>
          <a:p>
            <a:pPr marL="285750" lvl="0" indent="-285750">
              <a:buFont typeface="Wingdings" panose="05000000000000000000" pitchFamily="2" charset="2"/>
              <a:buChar char="Ø"/>
            </a:pPr>
            <a:r>
              <a:rPr lang="en-GB" dirty="0">
                <a:latin typeface="+mj-lt"/>
              </a:rPr>
              <a:t>collaborative work for multiple users.</a:t>
            </a:r>
            <a:endParaRPr lang="ru-RU" dirty="0">
              <a:latin typeface="+mj-lt"/>
            </a:endParaRPr>
          </a:p>
        </p:txBody>
      </p:sp>
    </p:spTree>
    <p:extLst>
      <p:ext uri="{BB962C8B-B14F-4D97-AF65-F5344CB8AC3E}">
        <p14:creationId xmlns:p14="http://schemas.microsoft.com/office/powerpoint/2010/main" val="2867695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3753853" y="1350882"/>
            <a:ext cx="8164213" cy="4633475"/>
          </a:xfrm>
          <a:prstGeom prst="rect">
            <a:avLst/>
          </a:prstGeom>
        </p:spPr>
      </p:pic>
      <p:sp>
        <p:nvSpPr>
          <p:cNvPr id="3" name="Объект 2"/>
          <p:cNvSpPr>
            <a:spLocks noGrp="1"/>
          </p:cNvSpPr>
          <p:nvPr>
            <p:ph idx="1"/>
          </p:nvPr>
        </p:nvSpPr>
        <p:spPr>
          <a:xfrm>
            <a:off x="209406" y="1350882"/>
            <a:ext cx="3544447" cy="4835911"/>
          </a:xfrm>
        </p:spPr>
        <p:txBody>
          <a:bodyPr>
            <a:normAutofit fontScale="77500" lnSpcReduction="20000"/>
          </a:bodyPr>
          <a:lstStyle/>
          <a:p>
            <a:pPr marL="0" indent="0" algn="just">
              <a:buNone/>
            </a:pPr>
            <a:r>
              <a:rPr lang="en-US" sz="2600" dirty="0" smtClean="0">
                <a:latin typeface="+mj-lt"/>
              </a:rPr>
              <a:t>Key </a:t>
            </a:r>
            <a:r>
              <a:rPr lang="en-US" sz="2600" dirty="0">
                <a:latin typeface="+mj-lt"/>
              </a:rPr>
              <a:t>component is Metadata Storage, main elements of this storage are data and metadata models. Interface to these models have standardized format and will be provided by services. </a:t>
            </a:r>
            <a:endParaRPr lang="en-US" sz="2600" dirty="0" smtClean="0">
              <a:latin typeface="+mj-lt"/>
            </a:endParaRPr>
          </a:p>
          <a:p>
            <a:pPr marL="0" indent="0" algn="just">
              <a:buNone/>
            </a:pPr>
            <a:r>
              <a:rPr lang="en-US" sz="2600" dirty="0" smtClean="0">
                <a:latin typeface="+mj-lt"/>
              </a:rPr>
              <a:t>Services  </a:t>
            </a:r>
            <a:r>
              <a:rPr lang="en-US" sz="2600" dirty="0">
                <a:latin typeface="+mj-lt"/>
              </a:rPr>
              <a:t>are at of three groups </a:t>
            </a:r>
            <a:r>
              <a:rPr lang="en-US" sz="2600" dirty="0" smtClean="0">
                <a:latin typeface="+mj-lt"/>
              </a:rPr>
              <a:t> </a:t>
            </a:r>
            <a:r>
              <a:rPr lang="en-US" sz="2600" dirty="0">
                <a:latin typeface="+mj-lt"/>
              </a:rPr>
              <a:t>system, application and user’s. One of the basic functions for system services are extracting initial set of metadata from input data as well creation of further metadata during the user work. System services are provide also the job loading on computing resources, processing inquires to the storage (file) system etc.</a:t>
            </a:r>
          </a:p>
          <a:p>
            <a:pPr marL="0" indent="0">
              <a:buNone/>
            </a:pPr>
            <a:endParaRPr lang="en-US" sz="2400" dirty="0">
              <a:latin typeface="+mj-lt"/>
            </a:endParaRPr>
          </a:p>
          <a:p>
            <a:pPr marL="0" indent="0">
              <a:buNone/>
            </a:pPr>
            <a:endParaRPr lang="ru-RU" dirty="0"/>
          </a:p>
        </p:txBody>
      </p:sp>
      <p:sp>
        <p:nvSpPr>
          <p:cNvPr id="4" name="Заголовок 1"/>
          <p:cNvSpPr txBox="1">
            <a:spLocks/>
          </p:cNvSpPr>
          <p:nvPr/>
        </p:nvSpPr>
        <p:spPr>
          <a:xfrm>
            <a:off x="522114" y="121304"/>
            <a:ext cx="9786657" cy="7472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rgbClr val="002060"/>
                </a:solidFill>
              </a:rPr>
              <a:t>DIGITAL LAB ARCHITECTURE</a:t>
            </a:r>
            <a:endParaRPr lang="en-US" sz="3600" b="1" dirty="0">
              <a:solidFill>
                <a:srgbClr val="002060"/>
              </a:solidFill>
            </a:endParaRPr>
          </a:p>
        </p:txBody>
      </p:sp>
      <p:pic>
        <p:nvPicPr>
          <p:cNvPr id="5" name="Рисунок 4"/>
          <p:cNvPicPr>
            <a:picLocks noChangeAspect="1"/>
          </p:cNvPicPr>
          <p:nvPr/>
        </p:nvPicPr>
        <p:blipFill>
          <a:blip r:embed="rId3"/>
          <a:stretch>
            <a:fillRect/>
          </a:stretch>
        </p:blipFill>
        <p:spPr>
          <a:xfrm>
            <a:off x="0" y="0"/>
            <a:ext cx="707571" cy="868553"/>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1063" y="203168"/>
            <a:ext cx="2582966" cy="462215"/>
          </a:xfrm>
          <a:prstGeom prst="rect">
            <a:avLst/>
          </a:prstGeom>
        </p:spPr>
      </p:pic>
    </p:spTree>
    <p:extLst>
      <p:ext uri="{BB962C8B-B14F-4D97-AF65-F5344CB8AC3E}">
        <p14:creationId xmlns:p14="http://schemas.microsoft.com/office/powerpoint/2010/main" val="819575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C2C7E689-56ED-48EB-AC63-C4CE25336EB1}"/>
              </a:ext>
            </a:extLst>
          </p:cNvPr>
          <p:cNvSpPr>
            <a:spLocks noGrp="1"/>
          </p:cNvSpPr>
          <p:nvPr>
            <p:ph idx="1"/>
          </p:nvPr>
        </p:nvSpPr>
        <p:spPr>
          <a:xfrm>
            <a:off x="838200" y="5286703"/>
            <a:ext cx="10515600" cy="890260"/>
          </a:xfrm>
        </p:spPr>
        <p:txBody>
          <a:bodyPr>
            <a:normAutofit fontScale="62500" lnSpcReduction="20000"/>
          </a:bodyPr>
          <a:lstStyle/>
          <a:p>
            <a:pPr marL="0" indent="0">
              <a:buNone/>
            </a:pPr>
            <a:r>
              <a:rPr lang="en-US" dirty="0">
                <a:latin typeface="+mj-lt"/>
              </a:rPr>
              <a:t>The scheme includes different types of the fields: text, number, reference etc. There has been created special service to make syntactic analysis of the model (written on XML) and to transmit his model to the corresponding SQL requirements by use of the rules defined for object-relational mapping.</a:t>
            </a:r>
            <a:endParaRPr lang="ru-RU" i="1" dirty="0">
              <a:latin typeface="+mj-lt"/>
            </a:endParaRPr>
          </a:p>
          <a:p>
            <a:endParaRPr lang="ru-RU" dirty="0"/>
          </a:p>
        </p:txBody>
      </p:sp>
      <p:pic>
        <p:nvPicPr>
          <p:cNvPr id="4" name="Рисунок 3" descr="Изображение выглядит как снимок экрана&#10;&#10;Описание создано с очень высокой степенью достоверности">
            <a:extLst>
              <a:ext uri="{FF2B5EF4-FFF2-40B4-BE49-F238E27FC236}">
                <a16:creationId xmlns="" xmlns:a16="http://schemas.microsoft.com/office/drawing/2014/main" id="{378E0189-0B28-4817-9CC7-43E1CBFCD64B}"/>
              </a:ext>
            </a:extLst>
          </p:cNvPr>
          <p:cNvPicPr>
            <a:picLocks noChangeAspect="1"/>
          </p:cNvPicPr>
          <p:nvPr/>
        </p:nvPicPr>
        <p:blipFill>
          <a:blip r:embed="rId2"/>
          <a:stretch>
            <a:fillRect/>
          </a:stretch>
        </p:blipFill>
        <p:spPr>
          <a:xfrm>
            <a:off x="6063916" y="1821450"/>
            <a:ext cx="3052430" cy="3199931"/>
          </a:xfrm>
          <a:prstGeom prst="rect">
            <a:avLst/>
          </a:prstGeom>
        </p:spPr>
      </p:pic>
      <p:pic>
        <p:nvPicPr>
          <p:cNvPr id="5" name="Рисунок 4" descr="Изображение выглядит как снимок экрана&#10;&#10;Описание создано с очень высокой степенью достоверности">
            <a:extLst>
              <a:ext uri="{FF2B5EF4-FFF2-40B4-BE49-F238E27FC236}">
                <a16:creationId xmlns="" xmlns:a16="http://schemas.microsoft.com/office/drawing/2014/main" id="{BB7FF3FC-B4DD-419E-9B1C-8FC2CAA86D21}"/>
              </a:ext>
            </a:extLst>
          </p:cNvPr>
          <p:cNvPicPr>
            <a:picLocks noChangeAspect="1"/>
          </p:cNvPicPr>
          <p:nvPr/>
        </p:nvPicPr>
        <p:blipFill>
          <a:blip r:embed="rId3"/>
          <a:stretch>
            <a:fillRect/>
          </a:stretch>
        </p:blipFill>
        <p:spPr>
          <a:xfrm>
            <a:off x="838200" y="1847829"/>
            <a:ext cx="4883927" cy="3162342"/>
          </a:xfrm>
          <a:prstGeom prst="rect">
            <a:avLst/>
          </a:prstGeom>
        </p:spPr>
      </p:pic>
      <p:pic>
        <p:nvPicPr>
          <p:cNvPr id="6" name="Рисунок 5"/>
          <p:cNvPicPr>
            <a:picLocks noChangeAspect="1"/>
          </p:cNvPicPr>
          <p:nvPr/>
        </p:nvPicPr>
        <p:blipFill>
          <a:blip r:embed="rId4"/>
          <a:stretch>
            <a:fillRect/>
          </a:stretch>
        </p:blipFill>
        <p:spPr>
          <a:xfrm>
            <a:off x="0" y="0"/>
            <a:ext cx="707571" cy="868553"/>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1063" y="203168"/>
            <a:ext cx="2582966" cy="462215"/>
          </a:xfrm>
          <a:prstGeom prst="rect">
            <a:avLst/>
          </a:prstGeom>
        </p:spPr>
      </p:pic>
      <p:sp>
        <p:nvSpPr>
          <p:cNvPr id="9" name="Заголовок 1"/>
          <p:cNvSpPr txBox="1">
            <a:spLocks/>
          </p:cNvSpPr>
          <p:nvPr/>
        </p:nvSpPr>
        <p:spPr>
          <a:xfrm>
            <a:off x="522114" y="121304"/>
            <a:ext cx="9786657" cy="1168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rgbClr val="002060"/>
                </a:solidFill>
              </a:rPr>
              <a:t>DIGITAL LAB PLATFORM</a:t>
            </a:r>
          </a:p>
          <a:p>
            <a:pPr algn="ctr"/>
            <a:r>
              <a:rPr lang="en-US" sz="3600" b="1" dirty="0" smtClean="0">
                <a:solidFill>
                  <a:srgbClr val="002060"/>
                </a:solidFill>
              </a:rPr>
              <a:t>Metadata </a:t>
            </a:r>
            <a:r>
              <a:rPr lang="en-US" sz="3600" b="1" dirty="0">
                <a:solidFill>
                  <a:srgbClr val="002060"/>
                </a:solidFill>
              </a:rPr>
              <a:t>model design and XML representation</a:t>
            </a:r>
            <a:endParaRPr lang="ru-RU" sz="3600" dirty="0"/>
          </a:p>
        </p:txBody>
      </p:sp>
    </p:spTree>
    <p:extLst>
      <p:ext uri="{BB962C8B-B14F-4D97-AF65-F5344CB8AC3E}">
        <p14:creationId xmlns:p14="http://schemas.microsoft.com/office/powerpoint/2010/main" val="64726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36685724-5095-4AF3-AD7B-9EAD0B4F885A}"/>
              </a:ext>
            </a:extLst>
          </p:cNvPr>
          <p:cNvSpPr>
            <a:spLocks noGrp="1"/>
          </p:cNvSpPr>
          <p:nvPr>
            <p:ph idx="1"/>
          </p:nvPr>
        </p:nvSpPr>
        <p:spPr/>
        <p:txBody>
          <a:bodyPr>
            <a:normAutofit lnSpcReduction="10000"/>
          </a:bodyPr>
          <a:lstStyle/>
          <a:p>
            <a:r>
              <a:rPr lang="en-US" dirty="0">
                <a:latin typeface="+mj-lt"/>
              </a:rPr>
              <a:t>Java 8 (programming language)</a:t>
            </a:r>
          </a:p>
          <a:p>
            <a:r>
              <a:rPr lang="en-US" dirty="0">
                <a:latin typeface="+mj-lt"/>
              </a:rPr>
              <a:t>Tomcat 7 (application deployment and access) </a:t>
            </a:r>
          </a:p>
          <a:p>
            <a:r>
              <a:rPr lang="en-US" dirty="0">
                <a:latin typeface="+mj-lt"/>
              </a:rPr>
              <a:t>MySQL</a:t>
            </a:r>
            <a:r>
              <a:rPr lang="ru-RU" dirty="0">
                <a:latin typeface="+mj-lt"/>
              </a:rPr>
              <a:t> 5.1 </a:t>
            </a:r>
            <a:r>
              <a:rPr lang="en-US" dirty="0">
                <a:latin typeface="+mj-lt"/>
              </a:rPr>
              <a:t> (metadata register)</a:t>
            </a:r>
          </a:p>
          <a:p>
            <a:r>
              <a:rPr lang="en-US" dirty="0">
                <a:latin typeface="+mj-lt"/>
              </a:rPr>
              <a:t>Java</a:t>
            </a:r>
            <a:r>
              <a:rPr lang="ru-RU" dirty="0">
                <a:latin typeface="+mj-lt"/>
              </a:rPr>
              <a:t> 2 </a:t>
            </a:r>
            <a:r>
              <a:rPr lang="en-US" dirty="0">
                <a:latin typeface="+mj-lt"/>
              </a:rPr>
              <a:t>Enterprise Edition (architecture)</a:t>
            </a:r>
          </a:p>
          <a:p>
            <a:r>
              <a:rPr lang="ru-RU" dirty="0">
                <a:latin typeface="+mj-lt"/>
              </a:rPr>
              <a:t>Apache Struts 2.0</a:t>
            </a:r>
            <a:r>
              <a:rPr lang="en-US" dirty="0">
                <a:latin typeface="+mj-lt"/>
              </a:rPr>
              <a:t> (application logic</a:t>
            </a:r>
            <a:r>
              <a:rPr lang="en-US" dirty="0" smtClean="0">
                <a:latin typeface="+mj-lt"/>
              </a:rPr>
              <a:t>)</a:t>
            </a:r>
          </a:p>
          <a:p>
            <a:r>
              <a:rPr lang="en-US" dirty="0">
                <a:latin typeface="+mj-lt"/>
              </a:rPr>
              <a:t>Application server</a:t>
            </a:r>
            <a:r>
              <a:rPr lang="ru-RU" dirty="0">
                <a:latin typeface="+mj-lt"/>
              </a:rPr>
              <a:t> (</a:t>
            </a:r>
            <a:r>
              <a:rPr lang="en-US" dirty="0" smtClean="0">
                <a:latin typeface="+mj-lt"/>
              </a:rPr>
              <a:t>Apache </a:t>
            </a:r>
            <a:r>
              <a:rPr lang="en-US" dirty="0">
                <a:latin typeface="+mj-lt"/>
              </a:rPr>
              <a:t>TomCat </a:t>
            </a:r>
            <a:r>
              <a:rPr lang="en-US" dirty="0" smtClean="0">
                <a:latin typeface="+mj-lt"/>
              </a:rPr>
              <a:t>8.5)</a:t>
            </a:r>
            <a:endParaRPr lang="ru-RU" dirty="0">
              <a:latin typeface="+mj-lt"/>
            </a:endParaRPr>
          </a:p>
          <a:p>
            <a:r>
              <a:rPr lang="ru-RU" dirty="0" smtClean="0">
                <a:latin typeface="+mj-lt"/>
              </a:rPr>
              <a:t>EJB </a:t>
            </a:r>
            <a:r>
              <a:rPr lang="ru-RU" dirty="0">
                <a:latin typeface="+mj-lt"/>
              </a:rPr>
              <a:t>2.0, Servlets 2.3, JSP 1.2. </a:t>
            </a:r>
            <a:r>
              <a:rPr lang="en-US" dirty="0">
                <a:latin typeface="+mj-lt"/>
              </a:rPr>
              <a:t>specifications (interface)</a:t>
            </a:r>
          </a:p>
          <a:p>
            <a:endParaRPr lang="en-US" dirty="0">
              <a:latin typeface="+mj-lt"/>
            </a:endParaRPr>
          </a:p>
          <a:p>
            <a:pPr marL="0" indent="0">
              <a:buNone/>
            </a:pPr>
            <a:r>
              <a:rPr lang="en-US" dirty="0">
                <a:latin typeface="+mj-lt"/>
              </a:rPr>
              <a:t>XML is used for the data/metadata models storing</a:t>
            </a:r>
            <a:endParaRPr lang="ru-RU" dirty="0">
              <a:latin typeface="+mj-lt"/>
            </a:endParaRPr>
          </a:p>
        </p:txBody>
      </p:sp>
      <p:pic>
        <p:nvPicPr>
          <p:cNvPr id="4" name="Рисунок 3"/>
          <p:cNvPicPr>
            <a:picLocks noChangeAspect="1"/>
          </p:cNvPicPr>
          <p:nvPr/>
        </p:nvPicPr>
        <p:blipFill>
          <a:blip r:embed="rId2"/>
          <a:stretch>
            <a:fillRect/>
          </a:stretch>
        </p:blipFill>
        <p:spPr>
          <a:xfrm>
            <a:off x="0" y="0"/>
            <a:ext cx="707571" cy="868553"/>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1063" y="203168"/>
            <a:ext cx="2582966" cy="462215"/>
          </a:xfrm>
          <a:prstGeom prst="rect">
            <a:avLst/>
          </a:prstGeom>
        </p:spPr>
      </p:pic>
      <p:sp>
        <p:nvSpPr>
          <p:cNvPr id="7" name="Заголовок 1"/>
          <p:cNvSpPr txBox="1">
            <a:spLocks/>
          </p:cNvSpPr>
          <p:nvPr/>
        </p:nvSpPr>
        <p:spPr>
          <a:xfrm>
            <a:off x="522114" y="121304"/>
            <a:ext cx="9786657" cy="13802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2060"/>
                </a:solidFill>
              </a:rPr>
              <a:t>DIGITAL LAB PLATFORM</a:t>
            </a:r>
            <a:r>
              <a:rPr lang="ru-RU" sz="3200" b="1" dirty="0" smtClean="0">
                <a:solidFill>
                  <a:srgbClr val="002060"/>
                </a:solidFill>
              </a:rPr>
              <a:t> </a:t>
            </a:r>
            <a:endParaRPr lang="en-US" sz="3200" b="1" dirty="0" smtClean="0">
              <a:solidFill>
                <a:srgbClr val="002060"/>
              </a:solidFill>
            </a:endParaRPr>
          </a:p>
          <a:p>
            <a:pPr algn="ctr"/>
            <a:r>
              <a:rPr lang="en-US" sz="3200" b="1" dirty="0" smtClean="0">
                <a:solidFill>
                  <a:srgbClr val="002060"/>
                </a:solidFill>
              </a:rPr>
              <a:t>software requirements</a:t>
            </a:r>
            <a:endParaRPr lang="ru-RU" sz="3200" dirty="0"/>
          </a:p>
        </p:txBody>
      </p:sp>
    </p:spTree>
    <p:extLst>
      <p:ext uri="{BB962C8B-B14F-4D97-AF65-F5344CB8AC3E}">
        <p14:creationId xmlns:p14="http://schemas.microsoft.com/office/powerpoint/2010/main" val="3321328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91730" y="2780782"/>
            <a:ext cx="6300270" cy="3918401"/>
          </a:xfrm>
        </p:spPr>
      </p:pic>
      <p:pic>
        <p:nvPicPr>
          <p:cNvPr id="5" name="Рисунок 4"/>
          <p:cNvPicPr>
            <a:picLocks noChangeAspect="1"/>
          </p:cNvPicPr>
          <p:nvPr/>
        </p:nvPicPr>
        <p:blipFill>
          <a:blip r:embed="rId3"/>
          <a:stretch>
            <a:fillRect/>
          </a:stretch>
        </p:blipFill>
        <p:spPr>
          <a:xfrm>
            <a:off x="0" y="0"/>
            <a:ext cx="707571" cy="868553"/>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1063" y="203168"/>
            <a:ext cx="2582966" cy="462215"/>
          </a:xfrm>
          <a:prstGeom prst="rect">
            <a:avLst/>
          </a:prstGeom>
        </p:spPr>
      </p:pic>
      <p:sp>
        <p:nvSpPr>
          <p:cNvPr id="10" name="Прямоугольник 9"/>
          <p:cNvSpPr/>
          <p:nvPr/>
        </p:nvSpPr>
        <p:spPr>
          <a:xfrm>
            <a:off x="2357432" y="770955"/>
            <a:ext cx="6096000" cy="646331"/>
          </a:xfrm>
          <a:prstGeom prst="rect">
            <a:avLst/>
          </a:prstGeom>
        </p:spPr>
        <p:txBody>
          <a:bodyPr>
            <a:spAutoFit/>
          </a:bodyPr>
          <a:lstStyle/>
          <a:p>
            <a:pPr algn="ctr"/>
            <a:r>
              <a:rPr lang="en-US" dirty="0">
                <a:solidFill>
                  <a:srgbClr val="002060"/>
                </a:solidFill>
                <a:latin typeface="+mj-lt"/>
              </a:rPr>
              <a:t>Digital Lab Platform module for  processing and  analysis heterogeneous  neurobiological data </a:t>
            </a:r>
            <a:r>
              <a:rPr lang="ru-RU" dirty="0">
                <a:solidFill>
                  <a:srgbClr val="002060"/>
                </a:solidFill>
                <a:latin typeface="+mj-lt"/>
              </a:rPr>
              <a:t> </a:t>
            </a:r>
          </a:p>
        </p:txBody>
      </p:sp>
      <p:sp>
        <p:nvSpPr>
          <p:cNvPr id="12" name="Заголовок 1"/>
          <p:cNvSpPr>
            <a:spLocks noGrp="1"/>
          </p:cNvSpPr>
          <p:nvPr>
            <p:ph type="title"/>
          </p:nvPr>
        </p:nvSpPr>
        <p:spPr>
          <a:xfrm>
            <a:off x="512104" y="105176"/>
            <a:ext cx="9786657" cy="747249"/>
          </a:xfrm>
        </p:spPr>
        <p:txBody>
          <a:bodyPr>
            <a:normAutofit/>
          </a:bodyPr>
          <a:lstStyle/>
          <a:p>
            <a:pPr algn="ctr"/>
            <a:r>
              <a:rPr lang="en-US" sz="3600" b="1" dirty="0" smtClean="0">
                <a:solidFill>
                  <a:srgbClr val="002060"/>
                </a:solidFill>
              </a:rPr>
              <a:t>SYSTEM </a:t>
            </a:r>
            <a:r>
              <a:rPr lang="ru-RU" sz="3600" b="1" dirty="0" smtClean="0">
                <a:solidFill>
                  <a:srgbClr val="002060"/>
                </a:solidFill>
              </a:rPr>
              <a:t>«</a:t>
            </a:r>
            <a:r>
              <a:rPr lang="en-US" sz="3600" b="1" dirty="0" smtClean="0">
                <a:solidFill>
                  <a:srgbClr val="002060"/>
                </a:solidFill>
              </a:rPr>
              <a:t>NEUROIMAGING</a:t>
            </a:r>
            <a:r>
              <a:rPr lang="ru-RU" sz="3600" b="1" dirty="0" smtClean="0">
                <a:solidFill>
                  <a:srgbClr val="002060"/>
                </a:solidFill>
              </a:rPr>
              <a:t>»</a:t>
            </a:r>
            <a:endParaRPr lang="ru-RU" sz="3600" dirty="0"/>
          </a:p>
        </p:txBody>
      </p:sp>
      <p:sp>
        <p:nvSpPr>
          <p:cNvPr id="14" name="Прямоугольник 13"/>
          <p:cNvSpPr/>
          <p:nvPr/>
        </p:nvSpPr>
        <p:spPr>
          <a:xfrm>
            <a:off x="189186" y="1582342"/>
            <a:ext cx="6413745" cy="5755422"/>
          </a:xfrm>
          <a:prstGeom prst="rect">
            <a:avLst/>
          </a:prstGeom>
        </p:spPr>
        <p:txBody>
          <a:bodyPr wrap="square">
            <a:spAutoFit/>
          </a:bodyPr>
          <a:lstStyle/>
          <a:p>
            <a:r>
              <a:rPr lang="en-US" sz="1600" dirty="0" smtClean="0">
                <a:latin typeface="+mj-lt"/>
              </a:rPr>
              <a:t>Understanding of the human brain architecture and its neuronal functional connectivity is an important neuroscience goal</a:t>
            </a:r>
            <a:r>
              <a:rPr lang="en-US" sz="1600" dirty="0">
                <a:latin typeface="+mj-lt"/>
              </a:rPr>
              <a:t>. There are two areas of research: anatomical structure </a:t>
            </a:r>
            <a:r>
              <a:rPr lang="en-US" sz="1600" dirty="0" smtClean="0">
                <a:latin typeface="+mj-lt"/>
              </a:rPr>
              <a:t>(MRI) and </a:t>
            </a:r>
            <a:r>
              <a:rPr lang="en-US" sz="1600" dirty="0">
                <a:latin typeface="+mj-lt"/>
              </a:rPr>
              <a:t>functional </a:t>
            </a:r>
            <a:r>
              <a:rPr lang="en-US" sz="1600" dirty="0" smtClean="0">
                <a:latin typeface="+mj-lt"/>
              </a:rPr>
              <a:t>connectivity (fMRI, EEG). </a:t>
            </a:r>
            <a:r>
              <a:rPr lang="en-US" sz="1600" dirty="0">
                <a:latin typeface="+mj-lt"/>
              </a:rPr>
              <a:t>Results of these researchers are used in machine intelligence and bioinformatics scientific studies (brain-computer interface, thought recognition, polygraph, etc.), and in clinical practice (neuropsychology, neurology, neuroradiology, neurosurgery, psychiatry, rehabilitation). </a:t>
            </a:r>
            <a:endParaRPr lang="en-US" sz="1600" dirty="0" smtClean="0">
              <a:latin typeface="+mj-lt"/>
            </a:endParaRPr>
          </a:p>
          <a:p>
            <a:endParaRPr lang="en-US" sz="1600" dirty="0" smtClean="0">
              <a:latin typeface="+mj-lt"/>
            </a:endParaRPr>
          </a:p>
          <a:p>
            <a:r>
              <a:rPr lang="en-US" sz="1600" dirty="0" smtClean="0">
                <a:latin typeface="+mj-lt"/>
              </a:rPr>
              <a:t>There </a:t>
            </a:r>
            <a:r>
              <a:rPr lang="en-US" sz="1600" dirty="0">
                <a:latin typeface="+mj-lt"/>
              </a:rPr>
              <a:t>is growing interest in combining EEG, MRI and fMRI </a:t>
            </a:r>
            <a:r>
              <a:rPr lang="en-US" sz="1600" dirty="0" smtClean="0">
                <a:latin typeface="+mj-lt"/>
              </a:rPr>
              <a:t>experimental data for study of human brain functional connectivity</a:t>
            </a:r>
            <a:r>
              <a:rPr lang="en-US" sz="1600" dirty="0">
                <a:latin typeface="+mj-lt"/>
              </a:rPr>
              <a:t>. To implement this methodology was </a:t>
            </a:r>
            <a:r>
              <a:rPr lang="en-US" sz="1600" dirty="0" smtClean="0">
                <a:latin typeface="+mj-lt"/>
              </a:rPr>
              <a:t>developed  </a:t>
            </a:r>
            <a:r>
              <a:rPr lang="en-US" sz="1600" dirty="0">
                <a:latin typeface="+mj-lt"/>
              </a:rPr>
              <a:t>the </a:t>
            </a:r>
            <a:r>
              <a:rPr lang="en-US" sz="1600" dirty="0" smtClean="0">
                <a:latin typeface="+mj-lt"/>
              </a:rPr>
              <a:t>new module of Digital Lab Platform - System </a:t>
            </a:r>
            <a:r>
              <a:rPr lang="ru-RU" sz="1600" dirty="0" smtClean="0">
                <a:latin typeface="+mj-lt"/>
              </a:rPr>
              <a:t>«</a:t>
            </a:r>
            <a:r>
              <a:rPr lang="en-US" sz="1600" dirty="0" smtClean="0">
                <a:latin typeface="+mj-lt"/>
              </a:rPr>
              <a:t>Neuroimaging</a:t>
            </a:r>
            <a:r>
              <a:rPr lang="ru-RU" sz="1600" dirty="0" smtClean="0">
                <a:latin typeface="+mj-lt"/>
              </a:rPr>
              <a:t>»</a:t>
            </a:r>
            <a:r>
              <a:rPr lang="en-US" sz="1600" dirty="0" smtClean="0">
                <a:latin typeface="+mj-lt"/>
              </a:rPr>
              <a:t> for </a:t>
            </a:r>
            <a:r>
              <a:rPr lang="en-US" sz="1600" dirty="0">
                <a:latin typeface="+mj-lt"/>
              </a:rPr>
              <a:t>automatic processing, analysis and storage of heterogeneous  neurobiological data (MRI, fMRI, EEG) of the Kurchatov Institute Resource Center of Nuclear Physical Research Methods "Cognimed</a:t>
            </a:r>
            <a:r>
              <a:rPr lang="en-US" sz="1600" dirty="0" smtClean="0">
                <a:latin typeface="+mj-lt"/>
              </a:rPr>
              <a:t>". </a:t>
            </a:r>
          </a:p>
          <a:p>
            <a:endParaRPr lang="en-US" sz="1600" dirty="0" smtClean="0">
              <a:latin typeface="+mj-lt"/>
            </a:endParaRPr>
          </a:p>
          <a:p>
            <a:r>
              <a:rPr lang="en-US" sz="1600" dirty="0" smtClean="0">
                <a:latin typeface="+mj-lt"/>
              </a:rPr>
              <a:t>At </a:t>
            </a:r>
            <a:r>
              <a:rPr lang="en-US" sz="1600" dirty="0">
                <a:latin typeface="+mj-lt"/>
              </a:rPr>
              <a:t>this time the System are using at the Kurchatov Institute for the integration and analysis </a:t>
            </a:r>
            <a:r>
              <a:rPr lang="en-US" sz="1600" dirty="0" smtClean="0">
                <a:latin typeface="+mj-lt"/>
              </a:rPr>
              <a:t>of MRI </a:t>
            </a:r>
            <a:r>
              <a:rPr lang="en-US" sz="1600" dirty="0">
                <a:latin typeface="+mj-lt"/>
              </a:rPr>
              <a:t>and fMRI </a:t>
            </a:r>
            <a:r>
              <a:rPr lang="en-US" sz="1600" dirty="0" smtClean="0">
                <a:latin typeface="+mj-lt"/>
              </a:rPr>
              <a:t>data, obtained </a:t>
            </a:r>
            <a:r>
              <a:rPr lang="en-US" sz="1600" dirty="0">
                <a:latin typeface="+mj-lt"/>
              </a:rPr>
              <a:t>on a Siemens Verio Magnetom 3T Tomograph of the Kurchatov Institute Resource </a:t>
            </a:r>
            <a:r>
              <a:rPr lang="en-US" sz="1600" dirty="0" smtClean="0">
                <a:latin typeface="+mj-lt"/>
              </a:rPr>
              <a:t>Center "</a:t>
            </a:r>
            <a:r>
              <a:rPr lang="en-US" sz="1600" dirty="0">
                <a:latin typeface="+mj-lt"/>
              </a:rPr>
              <a:t>Cognimed". </a:t>
            </a:r>
            <a:r>
              <a:rPr lang="en-US" sz="1600" dirty="0" smtClean="0">
                <a:latin typeface="+mj-lt"/>
              </a:rPr>
              <a:t> </a:t>
            </a:r>
            <a:endParaRPr lang="en-US" sz="1600" dirty="0">
              <a:latin typeface="+mj-lt"/>
            </a:endParaRPr>
          </a:p>
          <a:p>
            <a:endParaRPr lang="en-US" sz="1600" dirty="0" smtClean="0">
              <a:latin typeface="+mj-lt"/>
            </a:endParaRPr>
          </a:p>
          <a:p>
            <a:endParaRPr lang="en-US" sz="1600" dirty="0">
              <a:latin typeface="+mj-lt"/>
            </a:endParaRPr>
          </a:p>
          <a:p>
            <a:endParaRPr lang="ru-RU" sz="1600" dirty="0">
              <a:latin typeface="+mj-lt"/>
            </a:endParaRPr>
          </a:p>
        </p:txBody>
      </p:sp>
      <p:pic>
        <p:nvPicPr>
          <p:cNvPr id="18" name="Рисунок 17"/>
          <p:cNvPicPr>
            <a:picLocks noChangeAspect="1"/>
          </p:cNvPicPr>
          <p:nvPr/>
        </p:nvPicPr>
        <p:blipFill>
          <a:blip r:embed="rId5"/>
          <a:stretch>
            <a:fillRect/>
          </a:stretch>
        </p:blipFill>
        <p:spPr>
          <a:xfrm>
            <a:off x="7510655" y="1279376"/>
            <a:ext cx="1885553" cy="1370544"/>
          </a:xfrm>
          <a:prstGeom prst="rect">
            <a:avLst/>
          </a:prstGeom>
        </p:spPr>
      </p:pic>
      <p:pic>
        <p:nvPicPr>
          <p:cNvPr id="2" name="Рисунок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60532" y="1279376"/>
            <a:ext cx="1240194" cy="1370414"/>
          </a:xfrm>
          <a:prstGeom prst="rect">
            <a:avLst/>
          </a:prstGeom>
        </p:spPr>
      </p:pic>
      <p:sp>
        <p:nvSpPr>
          <p:cNvPr id="3" name="Стрелка вниз 2"/>
          <p:cNvSpPr/>
          <p:nvPr/>
        </p:nvSpPr>
        <p:spPr>
          <a:xfrm>
            <a:off x="7719461" y="2649790"/>
            <a:ext cx="144379" cy="165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53409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1930</TotalTime>
  <Words>1734</Words>
  <Application>Microsoft Office PowerPoint</Application>
  <PresentationFormat>Широкоэкранный</PresentationFormat>
  <Paragraphs>129</Paragraphs>
  <Slides>16</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Calibri</vt:lpstr>
      <vt:lpstr>Calibri Light</vt:lpstr>
      <vt:lpstr>Times New Roman</vt:lpstr>
      <vt:lpstr>Wingdings</vt:lpstr>
      <vt:lpstr>Тема Office</vt:lpstr>
      <vt:lpstr> Digital Lab Platform implementation for processing and  analysis heterogeneous  neurobiological data of the Kurchatov Institute Resource Center "Cognimed"</vt:lpstr>
      <vt:lpstr>Презентация PowerPoint</vt:lpstr>
      <vt:lpstr>INTRODUCTION</vt:lpstr>
      <vt:lpstr>Презентация PowerPoint</vt:lpstr>
      <vt:lpstr>Презентация PowerPoint</vt:lpstr>
      <vt:lpstr>Презентация PowerPoint</vt:lpstr>
      <vt:lpstr>Презентация PowerPoint</vt:lpstr>
      <vt:lpstr>Презентация PowerPoint</vt:lpstr>
      <vt:lpstr>SYSTEM «NEUROIMAGING»</vt:lpstr>
      <vt:lpstr>MRI/fMRI experiments data work flows</vt:lpstr>
      <vt:lpstr>System «Neuroimaging» Architecture</vt:lpstr>
      <vt:lpstr>System «Neuroimaging» implementation  Example 1: Module «FreeSurfer»</vt:lpstr>
      <vt:lpstr>System «Neuroimaging» implementation  Example 2: Module «PCA-based algorithm for RSN automatically select»</vt:lpstr>
      <vt:lpstr>Benefits  of System «Neuroimaging» implementation</vt:lpstr>
      <vt:lpstr>Acknowledgement</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Lab Platform for intensive work with metadata in specialized scientific information systems</dc:title>
  <dc:creator>Андрей Поляков</dc:creator>
  <cp:lastModifiedBy>RePack by Diakov</cp:lastModifiedBy>
  <cp:revision>254</cp:revision>
  <dcterms:created xsi:type="dcterms:W3CDTF">2019-09-26T06:50:21Z</dcterms:created>
  <dcterms:modified xsi:type="dcterms:W3CDTF">2019-10-21T10:35:48Z</dcterms:modified>
</cp:coreProperties>
</file>