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theme/themeOverride1.xml" ContentType="application/vnd.openxmlformats-officedocument.themeOverrid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theme/themeOverride2.xml" ContentType="application/vnd.openxmlformats-officedocument.themeOverrid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2.xml" ContentType="application/vnd.openxmlformats-officedocument.theme+xml"/>
  <Override PartName="/ppt/theme/themeOverride4.xml" ContentType="application/vnd.openxmlformats-officedocument.themeOverride+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611" r:id="rId1"/>
    <p:sldMasterId id="2147487623" r:id="rId2"/>
    <p:sldMasterId id="2147487635" r:id="rId3"/>
    <p:sldMasterId id="2147487647" r:id="rId4"/>
    <p:sldMasterId id="2147487659" r:id="rId5"/>
    <p:sldMasterId id="2147487671" r:id="rId6"/>
    <p:sldMasterId id="2147488067" r:id="rId7"/>
    <p:sldMasterId id="2147488407" r:id="rId8"/>
    <p:sldMasterId id="2147495286" r:id="rId9"/>
    <p:sldMasterId id="2147495306" r:id="rId10"/>
    <p:sldMasterId id="2147495326" r:id="rId11"/>
    <p:sldMasterId id="2147495346" r:id="rId12"/>
  </p:sldMasterIdLst>
  <p:notesMasterIdLst>
    <p:notesMasterId r:id="rId33"/>
  </p:notesMasterIdLst>
  <p:handoutMasterIdLst>
    <p:handoutMasterId r:id="rId34"/>
  </p:handoutMasterIdLst>
  <p:sldIdLst>
    <p:sldId id="787" r:id="rId13"/>
    <p:sldId id="845" r:id="rId14"/>
    <p:sldId id="992" r:id="rId15"/>
    <p:sldId id="993" r:id="rId16"/>
    <p:sldId id="1005" r:id="rId17"/>
    <p:sldId id="1006" r:id="rId18"/>
    <p:sldId id="1008" r:id="rId19"/>
    <p:sldId id="1007" r:id="rId20"/>
    <p:sldId id="1009" r:id="rId21"/>
    <p:sldId id="1010" r:id="rId22"/>
    <p:sldId id="1011" r:id="rId23"/>
    <p:sldId id="1012" r:id="rId24"/>
    <p:sldId id="994" r:id="rId25"/>
    <p:sldId id="996" r:id="rId26"/>
    <p:sldId id="1002" r:id="rId27"/>
    <p:sldId id="1013" r:id="rId28"/>
    <p:sldId id="1003" r:id="rId29"/>
    <p:sldId id="1014" r:id="rId30"/>
    <p:sldId id="1004" r:id="rId31"/>
    <p:sldId id="991" r:id="rId32"/>
  </p:sldIdLst>
  <p:sldSz cx="12192000" cy="6858000"/>
  <p:notesSz cx="6858000" cy="9144000"/>
  <p:defaultTextStyle>
    <a:defPPr>
      <a:defRPr lang="ru-RU"/>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FF"/>
    <a:srgbClr val="CC3399"/>
    <a:srgbClr val="CC00CC"/>
    <a:srgbClr val="FFFFCC"/>
    <a:srgbClr val="004176"/>
    <a:srgbClr val="E4EDF8"/>
    <a:srgbClr val="00682F"/>
    <a:srgbClr val="DFF6F9"/>
    <a:srgbClr val="FFFF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01" autoAdjust="0"/>
    <p:restoredTop sz="86578" autoAdjust="0"/>
  </p:normalViewPr>
  <p:slideViewPr>
    <p:cSldViewPr snapToGrid="0">
      <p:cViewPr varScale="1">
        <p:scale>
          <a:sx n="92" d="100"/>
          <a:sy n="92" d="100"/>
        </p:scale>
        <p:origin x="1530" y="90"/>
      </p:cViewPr>
      <p:guideLst>
        <p:guide orient="horz" pos="2160"/>
        <p:guide pos="3840"/>
      </p:guideLst>
    </p:cSldViewPr>
  </p:slideViewPr>
  <p:notesTextViewPr>
    <p:cViewPr>
      <p:scale>
        <a:sx n="150" d="100"/>
        <a:sy n="150" d="100"/>
      </p:scale>
      <p:origin x="0" y="0"/>
    </p:cViewPr>
  </p:notesTextViewPr>
  <p:sorterViewPr>
    <p:cViewPr>
      <p:scale>
        <a:sx n="200" d="100"/>
        <a:sy n="200" d="100"/>
      </p:scale>
      <p:origin x="0" y="0"/>
    </p:cViewPr>
  </p:sorterViewPr>
  <p:notesViewPr>
    <p:cSldViewPr snapToGrid="0">
      <p:cViewPr varScale="1">
        <p:scale>
          <a:sx n="81" d="100"/>
          <a:sy n="81" d="100"/>
        </p:scale>
        <p:origin x="-248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A35CC3AD-BE77-4058-93E1-968FA19484EA}" type="datetimeFigureOut">
              <a:rPr lang="ru-RU"/>
              <a:pPr>
                <a:defRPr/>
              </a:pPr>
              <a:t>20.02.2019</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6999DE92-8B3C-4CF0-93D4-337118085964}" type="slidenum">
              <a:rPr lang="ru-RU" altLang="hu-HU"/>
              <a:pPr/>
              <a:t>‹#›</a:t>
            </a:fld>
            <a:endParaRPr lang="ru-RU" altLang="hu-HU"/>
          </a:p>
        </p:txBody>
      </p:sp>
    </p:spTree>
    <p:extLst>
      <p:ext uri="{BB962C8B-B14F-4D97-AF65-F5344CB8AC3E}">
        <p14:creationId xmlns:p14="http://schemas.microsoft.com/office/powerpoint/2010/main" val="32450479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ru-RU"/>
          </a:p>
        </p:txBody>
      </p:sp>
      <p:sp>
        <p:nvSpPr>
          <p:cNvPr id="12697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ru-RU"/>
          </a:p>
        </p:txBody>
      </p:sp>
      <p:sp>
        <p:nvSpPr>
          <p:cNvPr id="27443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8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noProof="0" smtClean="0"/>
              <a:t>Click to edit Master text styles</a:t>
            </a:r>
          </a:p>
          <a:p>
            <a:pPr lvl="1"/>
            <a:r>
              <a:rPr lang="ru-RU" noProof="0" smtClean="0"/>
              <a:t>Second level</a:t>
            </a:r>
          </a:p>
          <a:p>
            <a:pPr lvl="2"/>
            <a:r>
              <a:rPr lang="ru-RU" noProof="0" smtClean="0"/>
              <a:t>Third level</a:t>
            </a:r>
          </a:p>
          <a:p>
            <a:pPr lvl="3"/>
            <a:r>
              <a:rPr lang="ru-RU" noProof="0" smtClean="0"/>
              <a:t>Fourth level</a:t>
            </a:r>
          </a:p>
          <a:p>
            <a:pPr lvl="4"/>
            <a:r>
              <a:rPr lang="ru-RU" noProof="0" smtClean="0"/>
              <a:t>Fifth level</a:t>
            </a:r>
          </a:p>
        </p:txBody>
      </p:sp>
      <p:sp>
        <p:nvSpPr>
          <p:cNvPr id="12698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ru-RU"/>
          </a:p>
        </p:txBody>
      </p:sp>
      <p:sp>
        <p:nvSpPr>
          <p:cNvPr id="12698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7DB37EC-C76D-4713-9379-AD017256D6F4}" type="slidenum">
              <a:rPr lang="ru-RU" altLang="hu-HU"/>
              <a:pPr/>
              <a:t>‹#›</a:t>
            </a:fld>
            <a:endParaRPr lang="ru-RU" altLang="hu-HU"/>
          </a:p>
        </p:txBody>
      </p:sp>
    </p:spTree>
    <p:extLst>
      <p:ext uri="{BB962C8B-B14F-4D97-AF65-F5344CB8AC3E}">
        <p14:creationId xmlns:p14="http://schemas.microsoft.com/office/powerpoint/2010/main" val="3462491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97DB37EC-C76D-4713-9379-AD017256D6F4}" type="slidenum">
              <a:rPr lang="ru-RU" altLang="hu-HU" smtClean="0"/>
              <a:pPr/>
              <a:t>1</a:t>
            </a:fld>
            <a:endParaRPr lang="ru-RU" altLang="hu-HU"/>
          </a:p>
        </p:txBody>
      </p:sp>
    </p:spTree>
    <p:extLst>
      <p:ext uri="{BB962C8B-B14F-4D97-AF65-F5344CB8AC3E}">
        <p14:creationId xmlns:p14="http://schemas.microsoft.com/office/powerpoint/2010/main" val="2618506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7DB37EC-C76D-4713-9379-AD017256D6F4}" type="slidenum">
              <a:rPr lang="ru-RU" altLang="hu-HU" smtClean="0"/>
              <a:pPr/>
              <a:t>11</a:t>
            </a:fld>
            <a:endParaRPr lang="ru-RU" altLang="hu-HU"/>
          </a:p>
        </p:txBody>
      </p:sp>
    </p:spTree>
    <p:extLst>
      <p:ext uri="{BB962C8B-B14F-4D97-AF65-F5344CB8AC3E}">
        <p14:creationId xmlns:p14="http://schemas.microsoft.com/office/powerpoint/2010/main" val="420741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hemeOverride" Target="../theme/themeOverride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hemeOverride" Target="../theme/themeOverride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hemeOverride" Target="../theme/themeOverride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9503860-4979-43A5-9B0F-09D72875C399}" type="slidenum">
              <a:rPr lang="ru-RU" altLang="hu-HU"/>
              <a:pPr/>
              <a:t>‹#›</a:t>
            </a:fld>
            <a:endParaRPr lang="ru-RU" altLang="hu-HU"/>
          </a:p>
        </p:txBody>
      </p:sp>
    </p:spTree>
    <p:extLst>
      <p:ext uri="{BB962C8B-B14F-4D97-AF65-F5344CB8AC3E}">
        <p14:creationId xmlns:p14="http://schemas.microsoft.com/office/powerpoint/2010/main" val="302749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25967E4-1189-4A47-9583-7E797A2C7A05}" type="slidenum">
              <a:rPr lang="ru-RU" altLang="hu-HU"/>
              <a:pPr/>
              <a:t>‹#›</a:t>
            </a:fld>
            <a:endParaRPr lang="ru-RU" altLang="hu-HU"/>
          </a:p>
        </p:txBody>
      </p:sp>
    </p:spTree>
    <p:extLst>
      <p:ext uri="{BB962C8B-B14F-4D97-AF65-F5344CB8AC3E}">
        <p14:creationId xmlns:p14="http://schemas.microsoft.com/office/powerpoint/2010/main" val="411588308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241917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6241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789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9924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600894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2553057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3671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1450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8308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225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731388B-1BA9-4E32-BCE1-E11676BB130B}" type="slidenum">
              <a:rPr lang="ru-RU" altLang="hu-HU"/>
              <a:pPr/>
              <a:t>‹#›</a:t>
            </a:fld>
            <a:endParaRPr lang="ru-RU" altLang="hu-HU"/>
          </a:p>
        </p:txBody>
      </p:sp>
    </p:spTree>
    <p:extLst>
      <p:ext uri="{BB962C8B-B14F-4D97-AF65-F5344CB8AC3E}">
        <p14:creationId xmlns:p14="http://schemas.microsoft.com/office/powerpoint/2010/main" val="1674715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0535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1946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39449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3130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1461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953763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03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027288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054285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4779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5A2FEEC-B675-45C7-92C6-2DE5D897B1FE}" type="slidenum">
              <a:rPr lang="ru-RU" altLang="hu-HU"/>
              <a:pPr/>
              <a:t>‹#›</a:t>
            </a:fld>
            <a:endParaRPr lang="ru-RU" altLang="hu-HU"/>
          </a:p>
        </p:txBody>
      </p:sp>
    </p:spTree>
    <p:extLst>
      <p:ext uri="{BB962C8B-B14F-4D97-AF65-F5344CB8AC3E}">
        <p14:creationId xmlns:p14="http://schemas.microsoft.com/office/powerpoint/2010/main" val="411005050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6832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49219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0812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99089983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7263578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791512"/>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02874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8031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02311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4559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4612FA6-C4CB-4585-AF45-E2FFC0E45EA4}" type="slidenum">
              <a:rPr lang="ru-RU" altLang="hu-HU"/>
              <a:pPr/>
              <a:t>‹#›</a:t>
            </a:fld>
            <a:endParaRPr lang="ru-RU" altLang="hu-HU"/>
          </a:p>
        </p:txBody>
      </p:sp>
    </p:spTree>
    <p:extLst>
      <p:ext uri="{BB962C8B-B14F-4D97-AF65-F5344CB8AC3E}">
        <p14:creationId xmlns:p14="http://schemas.microsoft.com/office/powerpoint/2010/main" val="16314031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319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641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7264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10683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90385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2879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3492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79423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16849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13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1"/>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24175D8-4A12-4ADE-9E17-741AABE7A9F3}" type="slidenum">
              <a:rPr lang="ru-RU" altLang="hu-HU"/>
              <a:pPr/>
              <a:t>‹#›</a:t>
            </a:fld>
            <a:endParaRPr lang="ru-RU" altLang="hu-HU"/>
          </a:p>
        </p:txBody>
      </p:sp>
    </p:spTree>
    <p:extLst>
      <p:ext uri="{BB962C8B-B14F-4D97-AF65-F5344CB8AC3E}">
        <p14:creationId xmlns:p14="http://schemas.microsoft.com/office/powerpoint/2010/main" val="206751233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40794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617503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35815334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116002481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615504"/>
      </p:ext>
    </p:extLst>
  </p:cSld>
  <p:clrMapOvr>
    <a:overrideClrMapping bg1="dk1" tx1="lt1" bg2="dk2" tx2="lt2" accent1="accent1" accent2="accent2" accent3="accent3" accent4="accent4" accent5="accent5" accent6="accent6" hlink="hlink" folHlink="folHlink"/>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275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5509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73217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2458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416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3E9E029-2D20-4A92-88AA-7310FFA0722B}" type="slidenum">
              <a:rPr lang="ru-RU" altLang="hu-HU"/>
              <a:pPr/>
              <a:t>‹#›</a:t>
            </a:fld>
            <a:endParaRPr lang="ru-RU" altLang="hu-HU"/>
          </a:p>
        </p:txBody>
      </p:sp>
    </p:spTree>
    <p:extLst>
      <p:ext uri="{BB962C8B-B14F-4D97-AF65-F5344CB8AC3E}">
        <p14:creationId xmlns:p14="http://schemas.microsoft.com/office/powerpoint/2010/main" val="122645720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914053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021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8286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523740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9604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55318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33385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Рисунок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ru-RU"/>
              <a:t>Вставка рисунка</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5258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69564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463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59F1F47D-1486-4EF5-8B86-6B48431BF2E3}" type="slidenum">
              <a:rPr lang="ru-RU" altLang="hu-HU"/>
              <a:pPr/>
              <a:t>‹#›</a:t>
            </a:fld>
            <a:endParaRPr lang="ru-RU" altLang="hu-HU"/>
          </a:p>
        </p:txBody>
      </p:sp>
    </p:spTree>
    <p:extLst>
      <p:ext uri="{BB962C8B-B14F-4D97-AF65-F5344CB8AC3E}">
        <p14:creationId xmlns:p14="http://schemas.microsoft.com/office/powerpoint/2010/main" val="79924168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AndTx">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850900"/>
          </a:xfrm>
        </p:spPr>
        <p:txBody>
          <a:bodyPr/>
          <a:lstStyle/>
          <a:p>
            <a:r>
              <a:rPr lang="ru-RU"/>
              <a:t>Образец заголовка</a:t>
            </a:r>
          </a:p>
        </p:txBody>
      </p:sp>
      <p:sp>
        <p:nvSpPr>
          <p:cNvPr id="3" name="Содержимое 2"/>
          <p:cNvSpPr>
            <a:spLocks noGrp="1"/>
          </p:cNvSpPr>
          <p:nvPr>
            <p:ph sz="quarter" idx="1"/>
          </p:nvPr>
        </p:nvSpPr>
        <p:spPr>
          <a:xfrm>
            <a:off x="624417" y="1268413"/>
            <a:ext cx="5384800" cy="222726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24417" y="3648075"/>
            <a:ext cx="5384800" cy="222885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212417" y="1268413"/>
            <a:ext cx="5384800" cy="46085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5630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аблица 2"/>
          <p:cNvSpPr>
            <a:spLocks noGrp="1"/>
          </p:cNvSpPr>
          <p:nvPr>
            <p:ph type="tbl" idx="1"/>
          </p:nvPr>
        </p:nvSpPr>
        <p:spPr>
          <a:xfrm>
            <a:off x="914400" y="1981200"/>
            <a:ext cx="10363200" cy="4114800"/>
          </a:xfrm>
        </p:spPr>
        <p:txBody>
          <a:bodyPr/>
          <a:lstStyle/>
          <a:p>
            <a:pPr lvl="0"/>
            <a:r>
              <a:rPr lang="ru-RU" noProof="0"/>
              <a:t>Вставка таблицы</a:t>
            </a:r>
          </a:p>
        </p:txBody>
      </p:sp>
      <p:sp>
        <p:nvSpPr>
          <p:cNvPr id="4" name="Нижний колонтитул 3"/>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44749121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609600"/>
            <a:ext cx="10363200" cy="1143000"/>
          </a:xfrm>
        </p:spPr>
        <p:txBody>
          <a:bodyPr/>
          <a:lstStyle/>
          <a:p>
            <a:r>
              <a:rPr lang="ru-RU"/>
              <a:t>Образец заголовка</a:t>
            </a:r>
          </a:p>
        </p:txBody>
      </p:sp>
      <p:sp>
        <p:nvSpPr>
          <p:cNvPr id="3" name="Текст 2"/>
          <p:cNvSpPr>
            <a:spLocks noGrp="1"/>
          </p:cNvSpPr>
          <p:nvPr>
            <p:ph type="body"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Нижний колонтитул 4"/>
          <p:cNvSpPr>
            <a:spLocks noGrp="1"/>
          </p:cNvSpPr>
          <p:nvPr>
            <p:ph type="ftr" sz="quarter" idx="10"/>
          </p:nvPr>
        </p:nvSpPr>
        <p:spPr/>
        <p:txBody>
          <a:bodyPr/>
          <a:lstStyle>
            <a:lvl1pPr>
              <a:defRPr/>
            </a:lvl1pPr>
          </a:lstStyle>
          <a:p>
            <a:endParaRPr lang="en-US">
              <a:solidFill>
                <a:prstClr val="black">
                  <a:tint val="75000"/>
                </a:prstClr>
              </a:solidFill>
            </a:endParaRPr>
          </a:p>
        </p:txBody>
      </p:sp>
    </p:spTree>
    <p:extLst>
      <p:ext uri="{BB962C8B-B14F-4D97-AF65-F5344CB8AC3E}">
        <p14:creationId xmlns:p14="http://schemas.microsoft.com/office/powerpoint/2010/main" val="6150277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cSld name="1_Заголовок и объект">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727563"/>
      </p:ext>
    </p:extLst>
  </p:cSld>
  <p:clrMapOvr>
    <a:overrideClrMapping bg1="dk1" tx1="lt1" bg2="dk2" tx2="lt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x">
  <p:cSld name="Заголовок, объект и текст">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half" idx="1"/>
          </p:nvPr>
        </p:nvSpPr>
        <p:spPr>
          <a:xfrm>
            <a:off x="9144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Text Placeholder 3"/>
          <p:cNvSpPr>
            <a:spLocks noGrp="1"/>
          </p:cNvSpPr>
          <p:nvPr>
            <p:ph type="body" sz="half" idx="2"/>
          </p:nvPr>
        </p:nvSpPr>
        <p:spPr>
          <a:xfrm>
            <a:off x="6197600" y="1981200"/>
            <a:ext cx="50800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675446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OverTx">
  <p:cSld name="Заголовок и два объекта над текстом">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ru-RU"/>
              <a:t>Образец заголовка</a:t>
            </a:r>
            <a:endParaRPr lang="de-DE"/>
          </a:p>
        </p:txBody>
      </p:sp>
      <p:sp>
        <p:nvSpPr>
          <p:cNvPr id="3" name="Content Placeholder 2"/>
          <p:cNvSpPr>
            <a:spLocks noGrp="1"/>
          </p:cNvSpPr>
          <p:nvPr>
            <p:ph sz="quarter" idx="1"/>
          </p:nvPr>
        </p:nvSpPr>
        <p:spPr>
          <a:xfrm>
            <a:off x="9144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4" name="Content Placeholder 3"/>
          <p:cNvSpPr>
            <a:spLocks noGrp="1"/>
          </p:cNvSpPr>
          <p:nvPr>
            <p:ph sz="quarter" idx="2"/>
          </p:nvPr>
        </p:nvSpPr>
        <p:spPr>
          <a:xfrm>
            <a:off x="6197600" y="1981200"/>
            <a:ext cx="50800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5" name="Text Placeholder 4"/>
          <p:cNvSpPr>
            <a:spLocks noGrp="1"/>
          </p:cNvSpPr>
          <p:nvPr>
            <p:ph type="body" sz="half" idx="3"/>
          </p:nvPr>
        </p:nvSpPr>
        <p:spPr>
          <a:xfrm>
            <a:off x="914400" y="4114800"/>
            <a:ext cx="103632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de-DE"/>
          </a:p>
        </p:txBody>
      </p:sp>
      <p:sp>
        <p:nvSpPr>
          <p:cNvPr id="6" name="Rectangle 4"/>
          <p:cNvSpPr>
            <a:spLocks noGrp="1" noChangeArrowheads="1"/>
          </p:cNvSpPr>
          <p:nvPr>
            <p:ph type="dt" sz="half" idx="10"/>
          </p:nvPr>
        </p:nvSpPr>
        <p:spPr>
          <a:ln/>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7" name="Rectangle 5"/>
          <p:cNvSpPr>
            <a:spLocks noGrp="1" noChangeArrowheads="1"/>
          </p:cNvSpPr>
          <p:nvPr>
            <p:ph type="ftr" sz="quarter" idx="11"/>
          </p:nvPr>
        </p:nvSpPr>
        <p:spPr>
          <a:ln/>
        </p:spPr>
        <p:txBody>
          <a:bodyPr/>
          <a:lstStyle>
            <a:lvl1pPr>
              <a:defRPr/>
            </a:lvl1pPr>
          </a:lstStyle>
          <a:p>
            <a:endParaRPr lang="en-US">
              <a:solidFill>
                <a:prstClr val="black">
                  <a:tint val="75000"/>
                </a:prstClr>
              </a:solidFill>
            </a:endParaRPr>
          </a:p>
        </p:txBody>
      </p:sp>
      <p:sp>
        <p:nvSpPr>
          <p:cNvPr id="8" name="Rectangle 6"/>
          <p:cNvSpPr>
            <a:spLocks noGrp="1" noChangeArrowheads="1"/>
          </p:cNvSpPr>
          <p:nvPr>
            <p:ph type="sldNum" sz="quarter" idx="12"/>
          </p:nvPr>
        </p:nvSpPr>
        <p:spPr>
          <a:ln/>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07421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Only">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41"/>
            <a:ext cx="10972800" cy="585152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3" name="Rectangle 4"/>
          <p:cNvSpPr>
            <a:spLocks noGrp="1" noChangeArrowheads="1"/>
          </p:cNvSpPr>
          <p:nvPr>
            <p:ph type="dt" sz="half" idx="10"/>
          </p:nvPr>
        </p:nvSpPr>
        <p:spPr/>
        <p:txBody>
          <a:bodyPr/>
          <a:lstStyle>
            <a:lvl1pPr>
              <a:defRPr/>
            </a:lvl1p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Rectangle 5"/>
          <p:cNvSpPr>
            <a:spLocks noGrp="1" noChangeArrowheads="1"/>
          </p:cNvSpPr>
          <p:nvPr>
            <p:ph type="ftr" sz="quarter" idx="11"/>
          </p:nvPr>
        </p:nvSpPr>
        <p:spPr/>
        <p:txBody>
          <a:bodyPr/>
          <a:lstStyle>
            <a:lvl1pPr>
              <a:defRPr/>
            </a:lvl1pPr>
          </a:lstStyle>
          <a:p>
            <a:endParaRPr lang="en-US">
              <a:solidFill>
                <a:prstClr val="black">
                  <a:tint val="75000"/>
                </a:prstClr>
              </a:solidFill>
            </a:endParaRPr>
          </a:p>
        </p:txBody>
      </p:sp>
      <p:sp>
        <p:nvSpPr>
          <p:cNvPr id="5" name="Rectangle 6"/>
          <p:cNvSpPr>
            <a:spLocks noGrp="1" noChangeArrowheads="1"/>
          </p:cNvSpPr>
          <p:nvPr>
            <p:ph type="sldNum" sz="quarter" idx="12"/>
          </p:nvPr>
        </p:nvSpPr>
        <p:spPr/>
        <p:txBody>
          <a:bodyPr/>
          <a:lstStyle>
            <a:lvl1pPr>
              <a:defRPr/>
            </a:lvl1p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628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9429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E0D10C1-3006-4582-8AA2-A86DE48F8583}" type="slidenum">
              <a:rPr lang="ru-RU" altLang="hu-HU"/>
              <a:pPr/>
              <a:t>‹#›</a:t>
            </a:fld>
            <a:endParaRPr lang="ru-RU" altLang="hu-HU"/>
          </a:p>
        </p:txBody>
      </p:sp>
    </p:spTree>
    <p:extLst>
      <p:ext uri="{BB962C8B-B14F-4D97-AF65-F5344CB8AC3E}">
        <p14:creationId xmlns:p14="http://schemas.microsoft.com/office/powerpoint/2010/main" val="346313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8B2FFD9-B265-4008-92D6-7BE83C0532DF}" type="slidenum">
              <a:rPr lang="ru-RU" altLang="hu-HU"/>
              <a:pPr/>
              <a:t>‹#›</a:t>
            </a:fld>
            <a:endParaRPr lang="ru-RU" altLang="hu-HU"/>
          </a:p>
        </p:txBody>
      </p:sp>
    </p:spTree>
    <p:extLst>
      <p:ext uri="{BB962C8B-B14F-4D97-AF65-F5344CB8AC3E}">
        <p14:creationId xmlns:p14="http://schemas.microsoft.com/office/powerpoint/2010/main" val="36114901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6ED22D-F371-4F50-9EEF-DABE639C0F32}" type="slidenum">
              <a:rPr lang="ru-RU" altLang="hu-HU"/>
              <a:pPr/>
              <a:t>‹#›</a:t>
            </a:fld>
            <a:endParaRPr lang="ru-RU" altLang="hu-HU"/>
          </a:p>
        </p:txBody>
      </p:sp>
    </p:spTree>
    <p:extLst>
      <p:ext uri="{BB962C8B-B14F-4D97-AF65-F5344CB8AC3E}">
        <p14:creationId xmlns:p14="http://schemas.microsoft.com/office/powerpoint/2010/main" val="2074980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87889FF-429C-4246-9AEB-4410F61D96C8}" type="slidenum">
              <a:rPr lang="ru-RU" altLang="hu-HU"/>
              <a:pPr/>
              <a:t>‹#›</a:t>
            </a:fld>
            <a:endParaRPr lang="ru-RU" altLang="hu-HU"/>
          </a:p>
        </p:txBody>
      </p:sp>
    </p:spTree>
    <p:extLst>
      <p:ext uri="{BB962C8B-B14F-4D97-AF65-F5344CB8AC3E}">
        <p14:creationId xmlns:p14="http://schemas.microsoft.com/office/powerpoint/2010/main" val="2501236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7951226-88F4-412E-8073-4BEA8E2F05A8}" type="slidenum">
              <a:rPr lang="ru-RU" altLang="hu-HU"/>
              <a:pPr/>
              <a:t>‹#›</a:t>
            </a:fld>
            <a:endParaRPr lang="ru-RU" altLang="hu-HU"/>
          </a:p>
        </p:txBody>
      </p:sp>
    </p:spTree>
    <p:extLst>
      <p:ext uri="{BB962C8B-B14F-4D97-AF65-F5344CB8AC3E}">
        <p14:creationId xmlns:p14="http://schemas.microsoft.com/office/powerpoint/2010/main" val="4159756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FE429F6-22BD-460D-82C5-58B7FB1C7461}" type="slidenum">
              <a:rPr lang="ru-RU" altLang="hu-HU"/>
              <a:pPr/>
              <a:t>‹#›</a:t>
            </a:fld>
            <a:endParaRPr lang="ru-RU" altLang="hu-HU"/>
          </a:p>
        </p:txBody>
      </p:sp>
    </p:spTree>
    <p:extLst>
      <p:ext uri="{BB962C8B-B14F-4D97-AF65-F5344CB8AC3E}">
        <p14:creationId xmlns:p14="http://schemas.microsoft.com/office/powerpoint/2010/main" val="924361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E153D4F-D1B2-4337-84D2-49971AE2158F}" type="slidenum">
              <a:rPr lang="ru-RU" altLang="hu-HU"/>
              <a:pPr/>
              <a:t>‹#›</a:t>
            </a:fld>
            <a:endParaRPr lang="ru-RU" altLang="hu-HU"/>
          </a:p>
        </p:txBody>
      </p:sp>
    </p:spTree>
    <p:extLst>
      <p:ext uri="{BB962C8B-B14F-4D97-AF65-F5344CB8AC3E}">
        <p14:creationId xmlns:p14="http://schemas.microsoft.com/office/powerpoint/2010/main" val="32135492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30815DAF-3DB1-4168-A7E8-8A3FA54D4A57}" type="slidenum">
              <a:rPr lang="ru-RU" altLang="hu-HU"/>
              <a:pPr/>
              <a:t>‹#›</a:t>
            </a:fld>
            <a:endParaRPr lang="ru-RU" altLang="hu-HU"/>
          </a:p>
        </p:txBody>
      </p:sp>
    </p:spTree>
    <p:extLst>
      <p:ext uri="{BB962C8B-B14F-4D97-AF65-F5344CB8AC3E}">
        <p14:creationId xmlns:p14="http://schemas.microsoft.com/office/powerpoint/2010/main" val="21597497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87B1B2FB-7291-4B0F-BB5D-0955A86F1995}" type="slidenum">
              <a:rPr lang="ru-RU" altLang="hu-HU"/>
              <a:pPr/>
              <a:t>‹#›</a:t>
            </a:fld>
            <a:endParaRPr lang="ru-RU" altLang="hu-HU"/>
          </a:p>
        </p:txBody>
      </p:sp>
    </p:spTree>
    <p:extLst>
      <p:ext uri="{BB962C8B-B14F-4D97-AF65-F5344CB8AC3E}">
        <p14:creationId xmlns:p14="http://schemas.microsoft.com/office/powerpoint/2010/main" val="2135329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9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453598F5-E602-42A3-B79C-4EFC07275E50}" type="slidenum">
              <a:rPr lang="ru-RU" altLang="hu-HU"/>
              <a:pPr/>
              <a:t>‹#›</a:t>
            </a:fld>
            <a:endParaRPr lang="ru-RU" altLang="hu-HU"/>
          </a:p>
        </p:txBody>
      </p:sp>
    </p:spTree>
    <p:extLst>
      <p:ext uri="{BB962C8B-B14F-4D97-AF65-F5344CB8AC3E}">
        <p14:creationId xmlns:p14="http://schemas.microsoft.com/office/powerpoint/2010/main" val="11022251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E584AE2D-2D2F-4ADC-86F3-726FE0930018}" type="slidenum">
              <a:rPr lang="ru-RU" altLang="hu-HU"/>
              <a:pPr/>
              <a:t>‹#›</a:t>
            </a:fld>
            <a:endParaRPr lang="ru-RU" altLang="hu-HU"/>
          </a:p>
        </p:txBody>
      </p:sp>
    </p:spTree>
    <p:extLst>
      <p:ext uri="{BB962C8B-B14F-4D97-AF65-F5344CB8AC3E}">
        <p14:creationId xmlns:p14="http://schemas.microsoft.com/office/powerpoint/2010/main" val="25807015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2682357-24F0-4BB8-A6DC-064ADE9A0D2F}" type="slidenum">
              <a:rPr lang="ru-RU" altLang="hu-HU"/>
              <a:pPr/>
              <a:t>‹#›</a:t>
            </a:fld>
            <a:endParaRPr lang="ru-RU" altLang="hu-HU"/>
          </a:p>
        </p:txBody>
      </p:sp>
    </p:spTree>
    <p:extLst>
      <p:ext uri="{BB962C8B-B14F-4D97-AF65-F5344CB8AC3E}">
        <p14:creationId xmlns:p14="http://schemas.microsoft.com/office/powerpoint/2010/main" val="1678958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257841F-0B41-4862-8988-716DD18F3A56}" type="slidenum">
              <a:rPr lang="ru-RU" altLang="hu-HU"/>
              <a:pPr/>
              <a:t>‹#›</a:t>
            </a:fld>
            <a:endParaRPr lang="ru-RU" altLang="hu-HU"/>
          </a:p>
        </p:txBody>
      </p:sp>
    </p:spTree>
    <p:extLst>
      <p:ext uri="{BB962C8B-B14F-4D97-AF65-F5344CB8AC3E}">
        <p14:creationId xmlns:p14="http://schemas.microsoft.com/office/powerpoint/2010/main" val="1800467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1590FD36-45D4-43CA-AE2D-B7372E05813A}" type="slidenum">
              <a:rPr lang="ru-RU" altLang="hu-HU"/>
              <a:pPr/>
              <a:t>‹#›</a:t>
            </a:fld>
            <a:endParaRPr lang="ru-RU" altLang="hu-HU"/>
          </a:p>
        </p:txBody>
      </p:sp>
    </p:spTree>
    <p:extLst>
      <p:ext uri="{BB962C8B-B14F-4D97-AF65-F5344CB8AC3E}">
        <p14:creationId xmlns:p14="http://schemas.microsoft.com/office/powerpoint/2010/main" val="3030241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50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983345F-1286-4497-9018-788142C20D24}" type="slidenum">
              <a:rPr lang="ru-RU" altLang="hu-HU"/>
              <a:pPr/>
              <a:t>‹#›</a:t>
            </a:fld>
            <a:endParaRPr lang="ru-RU" altLang="hu-HU"/>
          </a:p>
        </p:txBody>
      </p:sp>
    </p:spTree>
    <p:extLst>
      <p:ext uri="{BB962C8B-B14F-4D97-AF65-F5344CB8AC3E}">
        <p14:creationId xmlns:p14="http://schemas.microsoft.com/office/powerpoint/2010/main" val="1440433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CA5BF87-5963-449C-B8E0-B374D73C5D62}" type="slidenum">
              <a:rPr lang="ru-RU" altLang="hu-HU"/>
              <a:pPr/>
              <a:t>‹#›</a:t>
            </a:fld>
            <a:endParaRPr lang="ru-RU" altLang="hu-HU"/>
          </a:p>
        </p:txBody>
      </p:sp>
    </p:spTree>
    <p:extLst>
      <p:ext uri="{BB962C8B-B14F-4D97-AF65-F5344CB8AC3E}">
        <p14:creationId xmlns:p14="http://schemas.microsoft.com/office/powerpoint/2010/main" val="8682810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7D968E7B-4157-429C-BE56-42695CE122A9}" type="slidenum">
              <a:rPr lang="ru-RU" altLang="hu-HU"/>
              <a:pPr/>
              <a:t>‹#›</a:t>
            </a:fld>
            <a:endParaRPr lang="ru-RU" altLang="hu-HU"/>
          </a:p>
        </p:txBody>
      </p:sp>
    </p:spTree>
    <p:extLst>
      <p:ext uri="{BB962C8B-B14F-4D97-AF65-F5344CB8AC3E}">
        <p14:creationId xmlns:p14="http://schemas.microsoft.com/office/powerpoint/2010/main" val="4204786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290CE67-37D7-4EB6-9C15-18F52BF6B1FB}" type="slidenum">
              <a:rPr lang="ru-RU" altLang="hu-HU"/>
              <a:pPr/>
              <a:t>‹#›</a:t>
            </a:fld>
            <a:endParaRPr lang="ru-RU" altLang="hu-HU"/>
          </a:p>
        </p:txBody>
      </p:sp>
    </p:spTree>
    <p:extLst>
      <p:ext uri="{BB962C8B-B14F-4D97-AF65-F5344CB8AC3E}">
        <p14:creationId xmlns:p14="http://schemas.microsoft.com/office/powerpoint/2010/main" val="21735300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1B47F6-999A-429F-85AA-278D4F694128}" type="slidenum">
              <a:rPr lang="ru-RU" altLang="hu-HU"/>
              <a:pPr/>
              <a:t>‹#›</a:t>
            </a:fld>
            <a:endParaRPr lang="ru-RU" altLang="hu-HU"/>
          </a:p>
        </p:txBody>
      </p:sp>
    </p:spTree>
    <p:extLst>
      <p:ext uri="{BB962C8B-B14F-4D97-AF65-F5344CB8AC3E}">
        <p14:creationId xmlns:p14="http://schemas.microsoft.com/office/powerpoint/2010/main" val="34468661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D3609EBF-D1AD-42DF-9812-AD7AE39EDB3E}" type="slidenum">
              <a:rPr lang="ru-RU" altLang="hu-HU"/>
              <a:pPr/>
              <a:t>‹#›</a:t>
            </a:fld>
            <a:endParaRPr lang="ru-RU" altLang="hu-HU"/>
          </a:p>
        </p:txBody>
      </p:sp>
    </p:spTree>
    <p:extLst>
      <p:ext uri="{BB962C8B-B14F-4D97-AF65-F5344CB8AC3E}">
        <p14:creationId xmlns:p14="http://schemas.microsoft.com/office/powerpoint/2010/main" val="6812549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7EBB1C3-8A40-4B16-A1BC-ADFA782014DB}" type="slidenum">
              <a:rPr lang="ru-RU" altLang="hu-HU"/>
              <a:pPr/>
              <a:t>‹#›</a:t>
            </a:fld>
            <a:endParaRPr lang="ru-RU" altLang="hu-HU"/>
          </a:p>
        </p:txBody>
      </p:sp>
    </p:spTree>
    <p:extLst>
      <p:ext uri="{BB962C8B-B14F-4D97-AF65-F5344CB8AC3E}">
        <p14:creationId xmlns:p14="http://schemas.microsoft.com/office/powerpoint/2010/main" val="2836678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8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0481CCA-1355-4A5D-AE3E-A7FF3D253401}" type="slidenum">
              <a:rPr lang="ru-RU" altLang="hu-HU"/>
              <a:pPr/>
              <a:t>‹#›</a:t>
            </a:fld>
            <a:endParaRPr lang="ru-RU" altLang="hu-HU"/>
          </a:p>
        </p:txBody>
      </p:sp>
    </p:spTree>
    <p:extLst>
      <p:ext uri="{BB962C8B-B14F-4D97-AF65-F5344CB8AC3E}">
        <p14:creationId xmlns:p14="http://schemas.microsoft.com/office/powerpoint/2010/main" val="3729697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7CA90DB-B68D-4924-AB64-76451ECAD23A}" type="slidenum">
              <a:rPr lang="ru-RU" altLang="hu-HU"/>
              <a:pPr/>
              <a:t>‹#›</a:t>
            </a:fld>
            <a:endParaRPr lang="ru-RU" altLang="hu-HU"/>
          </a:p>
        </p:txBody>
      </p:sp>
    </p:spTree>
    <p:extLst>
      <p:ext uri="{BB962C8B-B14F-4D97-AF65-F5344CB8AC3E}">
        <p14:creationId xmlns:p14="http://schemas.microsoft.com/office/powerpoint/2010/main" val="358253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7ED38B7E-BB27-409D-9586-199D356A5407}" type="slidenum">
              <a:rPr lang="ru-RU" altLang="hu-HU"/>
              <a:pPr/>
              <a:t>‹#›</a:t>
            </a:fld>
            <a:endParaRPr lang="ru-RU" altLang="hu-HU"/>
          </a:p>
        </p:txBody>
      </p:sp>
    </p:spTree>
    <p:extLst>
      <p:ext uri="{BB962C8B-B14F-4D97-AF65-F5344CB8AC3E}">
        <p14:creationId xmlns:p14="http://schemas.microsoft.com/office/powerpoint/2010/main" val="41218133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AEEF9D0-BB73-4316-B507-1F328D426A30}" type="slidenum">
              <a:rPr lang="ru-RU" altLang="hu-HU"/>
              <a:pPr/>
              <a:t>‹#›</a:t>
            </a:fld>
            <a:endParaRPr lang="ru-RU" altLang="hu-HU"/>
          </a:p>
        </p:txBody>
      </p:sp>
    </p:spTree>
    <p:extLst>
      <p:ext uri="{BB962C8B-B14F-4D97-AF65-F5344CB8AC3E}">
        <p14:creationId xmlns:p14="http://schemas.microsoft.com/office/powerpoint/2010/main" val="409871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89FACAB1-85E5-494A-A70F-DEB83CC058DB}" type="slidenum">
              <a:rPr lang="ru-RU" altLang="hu-HU"/>
              <a:pPr/>
              <a:t>‹#›</a:t>
            </a:fld>
            <a:endParaRPr lang="ru-RU" altLang="hu-HU"/>
          </a:p>
        </p:txBody>
      </p:sp>
    </p:spTree>
    <p:extLst>
      <p:ext uri="{BB962C8B-B14F-4D97-AF65-F5344CB8AC3E}">
        <p14:creationId xmlns:p14="http://schemas.microsoft.com/office/powerpoint/2010/main" val="9350793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43D61FB-6A35-4C72-9736-BAD7D9EC9AA6}" type="slidenum">
              <a:rPr lang="ru-RU" altLang="hu-HU"/>
              <a:pPr/>
              <a:t>‹#›</a:t>
            </a:fld>
            <a:endParaRPr lang="ru-RU" altLang="hu-HU"/>
          </a:p>
        </p:txBody>
      </p:sp>
    </p:spTree>
    <p:extLst>
      <p:ext uri="{BB962C8B-B14F-4D97-AF65-F5344CB8AC3E}">
        <p14:creationId xmlns:p14="http://schemas.microsoft.com/office/powerpoint/2010/main" val="16318913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1B15343-8A5C-4CD8-BA2D-42EDEADF52D7}" type="slidenum">
              <a:rPr lang="ru-RU" altLang="hu-HU"/>
              <a:pPr/>
              <a:t>‹#›</a:t>
            </a:fld>
            <a:endParaRPr lang="ru-RU" altLang="hu-HU"/>
          </a:p>
        </p:txBody>
      </p:sp>
    </p:spTree>
    <p:extLst>
      <p:ext uri="{BB962C8B-B14F-4D97-AF65-F5344CB8AC3E}">
        <p14:creationId xmlns:p14="http://schemas.microsoft.com/office/powerpoint/2010/main" val="41582522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C19D67-9FBC-42F5-A47A-A5E3E3906A43}" type="slidenum">
              <a:rPr lang="ru-RU" altLang="hu-HU"/>
              <a:pPr/>
              <a:t>‹#›</a:t>
            </a:fld>
            <a:endParaRPr lang="ru-RU" altLang="hu-HU"/>
          </a:p>
        </p:txBody>
      </p:sp>
    </p:spTree>
    <p:extLst>
      <p:ext uri="{BB962C8B-B14F-4D97-AF65-F5344CB8AC3E}">
        <p14:creationId xmlns:p14="http://schemas.microsoft.com/office/powerpoint/2010/main" val="18554330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03C766A5-689F-4094-BE7A-6C2541ED8FCE}" type="slidenum">
              <a:rPr lang="ru-RU" altLang="hu-HU"/>
              <a:pPr/>
              <a:t>‹#›</a:t>
            </a:fld>
            <a:endParaRPr lang="ru-RU" altLang="hu-HU"/>
          </a:p>
        </p:txBody>
      </p:sp>
    </p:spTree>
    <p:extLst>
      <p:ext uri="{BB962C8B-B14F-4D97-AF65-F5344CB8AC3E}">
        <p14:creationId xmlns:p14="http://schemas.microsoft.com/office/powerpoint/2010/main" val="1336608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7F29BB1-3807-4A19-9C67-D20F9DE65A6E}" type="slidenum">
              <a:rPr lang="ru-RU" altLang="hu-HU"/>
              <a:pPr/>
              <a:t>‹#›</a:t>
            </a:fld>
            <a:endParaRPr lang="ru-RU" altLang="hu-HU"/>
          </a:p>
        </p:txBody>
      </p:sp>
    </p:spTree>
    <p:extLst>
      <p:ext uri="{BB962C8B-B14F-4D97-AF65-F5344CB8AC3E}">
        <p14:creationId xmlns:p14="http://schemas.microsoft.com/office/powerpoint/2010/main" val="2459264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6AA4F99B-5B77-4451-9FDD-2CB621F7FCE1}" type="slidenum">
              <a:rPr lang="ru-RU" altLang="hu-HU"/>
              <a:pPr/>
              <a:t>‹#›</a:t>
            </a:fld>
            <a:endParaRPr lang="ru-RU" altLang="hu-HU"/>
          </a:p>
        </p:txBody>
      </p:sp>
    </p:spTree>
    <p:extLst>
      <p:ext uri="{BB962C8B-B14F-4D97-AF65-F5344CB8AC3E}">
        <p14:creationId xmlns:p14="http://schemas.microsoft.com/office/powerpoint/2010/main" val="25058481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CC17122B-085B-41D4-85CA-E520DA2FDE9C}" type="slidenum">
              <a:rPr lang="ru-RU" altLang="hu-HU"/>
              <a:pPr/>
              <a:t>‹#›</a:t>
            </a:fld>
            <a:endParaRPr lang="ru-RU" altLang="hu-HU"/>
          </a:p>
        </p:txBody>
      </p:sp>
    </p:spTree>
    <p:extLst>
      <p:ext uri="{BB962C8B-B14F-4D97-AF65-F5344CB8AC3E}">
        <p14:creationId xmlns:p14="http://schemas.microsoft.com/office/powerpoint/2010/main" val="33951855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9A70F65-9079-4600-98B3-749139A69472}" type="slidenum">
              <a:rPr lang="ru-RU" altLang="hu-HU"/>
              <a:pPr/>
              <a:t>‹#›</a:t>
            </a:fld>
            <a:endParaRPr lang="ru-RU" altLang="hu-HU"/>
          </a:p>
        </p:txBody>
      </p:sp>
    </p:spTree>
    <p:extLst>
      <p:ext uri="{BB962C8B-B14F-4D97-AF65-F5344CB8AC3E}">
        <p14:creationId xmlns:p14="http://schemas.microsoft.com/office/powerpoint/2010/main" val="19948935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B2FB4E5-D990-469B-9D20-984BB393AC8F}" type="slidenum">
              <a:rPr lang="ru-RU" altLang="hu-HU"/>
              <a:pPr/>
              <a:t>‹#›</a:t>
            </a:fld>
            <a:endParaRPr lang="ru-RU" altLang="hu-HU"/>
          </a:p>
        </p:txBody>
      </p:sp>
    </p:spTree>
    <p:extLst>
      <p:ext uri="{BB962C8B-B14F-4D97-AF65-F5344CB8AC3E}">
        <p14:creationId xmlns:p14="http://schemas.microsoft.com/office/powerpoint/2010/main" val="12598498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138345CE-8AC5-4395-AD79-5818271967F9}" type="slidenum">
              <a:rPr lang="ru-RU" altLang="hu-HU"/>
              <a:pPr/>
              <a:t>‹#›</a:t>
            </a:fld>
            <a:endParaRPr lang="ru-RU" altLang="hu-HU"/>
          </a:p>
        </p:txBody>
      </p:sp>
    </p:spTree>
    <p:extLst>
      <p:ext uri="{BB962C8B-B14F-4D97-AF65-F5344CB8AC3E}">
        <p14:creationId xmlns:p14="http://schemas.microsoft.com/office/powerpoint/2010/main" val="911343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3"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03FE8239-9E6C-409A-B62F-FCE61E583E94}" type="slidenum">
              <a:rPr lang="ru-RU" altLang="hu-HU"/>
              <a:pPr/>
              <a:t>‹#›</a:t>
            </a:fld>
            <a:endParaRPr lang="ru-RU" altLang="hu-HU"/>
          </a:p>
        </p:txBody>
      </p:sp>
    </p:spTree>
    <p:extLst>
      <p:ext uri="{BB962C8B-B14F-4D97-AF65-F5344CB8AC3E}">
        <p14:creationId xmlns:p14="http://schemas.microsoft.com/office/powerpoint/2010/main" val="3895149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1F40D8DB-BB74-402E-8E1D-98F1E1A7A42A}" type="slidenum">
              <a:rPr lang="ru-RU" altLang="hu-HU"/>
              <a:pPr/>
              <a:t>‹#›</a:t>
            </a:fld>
            <a:endParaRPr lang="ru-RU" altLang="hu-HU"/>
          </a:p>
        </p:txBody>
      </p:sp>
    </p:spTree>
    <p:extLst>
      <p:ext uri="{BB962C8B-B14F-4D97-AF65-F5344CB8AC3E}">
        <p14:creationId xmlns:p14="http://schemas.microsoft.com/office/powerpoint/2010/main" val="198862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D0C2B34F-8A7B-499B-807C-37F489B49442}" type="slidenum">
              <a:rPr lang="ru-RU" altLang="hu-HU"/>
              <a:pPr/>
              <a:t>‹#›</a:t>
            </a:fld>
            <a:endParaRPr lang="ru-RU" altLang="hu-HU"/>
          </a:p>
        </p:txBody>
      </p:sp>
    </p:spTree>
    <p:extLst>
      <p:ext uri="{BB962C8B-B14F-4D97-AF65-F5344CB8AC3E}">
        <p14:creationId xmlns:p14="http://schemas.microsoft.com/office/powerpoint/2010/main" val="62732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B41C3F0D-118F-4812-AA02-10EAC644FDF1}" type="slidenum">
              <a:rPr lang="ru-RU" altLang="hu-HU"/>
              <a:pPr/>
              <a:t>‹#›</a:t>
            </a:fld>
            <a:endParaRPr lang="ru-RU" altLang="hu-HU"/>
          </a:p>
        </p:txBody>
      </p:sp>
    </p:spTree>
    <p:extLst>
      <p:ext uri="{BB962C8B-B14F-4D97-AF65-F5344CB8AC3E}">
        <p14:creationId xmlns:p14="http://schemas.microsoft.com/office/powerpoint/2010/main" val="6177100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69B38E7-A156-488D-A464-D18FE95DDBCB}" type="slidenum">
              <a:rPr lang="ru-RU" altLang="hu-HU"/>
              <a:pPr/>
              <a:t>‹#›</a:t>
            </a:fld>
            <a:endParaRPr lang="ru-RU" altLang="hu-HU"/>
          </a:p>
        </p:txBody>
      </p:sp>
    </p:spTree>
    <p:extLst>
      <p:ext uri="{BB962C8B-B14F-4D97-AF65-F5344CB8AC3E}">
        <p14:creationId xmlns:p14="http://schemas.microsoft.com/office/powerpoint/2010/main" val="31569807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ADBADC-3A2A-4954-8C4D-EEA78E13907E}" type="slidenum">
              <a:rPr lang="ru-RU" altLang="hu-HU"/>
              <a:pPr/>
              <a:t>‹#›</a:t>
            </a:fld>
            <a:endParaRPr lang="ru-RU" altLang="hu-HU"/>
          </a:p>
        </p:txBody>
      </p:sp>
    </p:spTree>
    <p:extLst>
      <p:ext uri="{BB962C8B-B14F-4D97-AF65-F5344CB8AC3E}">
        <p14:creationId xmlns:p14="http://schemas.microsoft.com/office/powerpoint/2010/main" val="34966967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2"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3"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770E2475-D888-4039-9333-B5962B2069B7}" type="slidenum">
              <a:rPr lang="ru-RU" altLang="hu-HU"/>
              <a:pPr/>
              <a:t>‹#›</a:t>
            </a:fld>
            <a:endParaRPr lang="ru-RU" altLang="hu-HU"/>
          </a:p>
        </p:txBody>
      </p:sp>
    </p:spTree>
    <p:extLst>
      <p:ext uri="{BB962C8B-B14F-4D97-AF65-F5344CB8AC3E}">
        <p14:creationId xmlns:p14="http://schemas.microsoft.com/office/powerpoint/2010/main" val="533932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EED50E7D-6081-41C4-BC16-399ADA42AB8C}" type="slidenum">
              <a:rPr lang="ru-RU" altLang="hu-HU"/>
              <a:pPr/>
              <a:t>‹#›</a:t>
            </a:fld>
            <a:endParaRPr lang="ru-RU" altLang="hu-HU"/>
          </a:p>
        </p:txBody>
      </p:sp>
    </p:spTree>
    <p:extLst>
      <p:ext uri="{BB962C8B-B14F-4D97-AF65-F5344CB8AC3E}">
        <p14:creationId xmlns:p14="http://schemas.microsoft.com/office/powerpoint/2010/main" val="11957079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F48A1B88-16CB-478C-9D37-B57EA78C91B3}" type="slidenum">
              <a:rPr lang="ru-RU" altLang="hu-HU"/>
              <a:pPr/>
              <a:t>‹#›</a:t>
            </a:fld>
            <a:endParaRPr lang="ru-RU" altLang="hu-HU"/>
          </a:p>
        </p:txBody>
      </p:sp>
    </p:spTree>
    <p:extLst>
      <p:ext uri="{BB962C8B-B14F-4D97-AF65-F5344CB8AC3E}">
        <p14:creationId xmlns:p14="http://schemas.microsoft.com/office/powerpoint/2010/main" val="2640418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49" y="1709739"/>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49"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5E6E540A-E3C5-4783-B8DF-C52C6171A994}" type="slidenum">
              <a:rPr lang="ru-RU" altLang="hu-HU"/>
              <a:pPr/>
              <a:t>‹#›</a:t>
            </a:fld>
            <a:endParaRPr lang="ru-RU" altLang="hu-HU"/>
          </a:p>
        </p:txBody>
      </p:sp>
    </p:spTree>
    <p:extLst>
      <p:ext uri="{BB962C8B-B14F-4D97-AF65-F5344CB8AC3E}">
        <p14:creationId xmlns:p14="http://schemas.microsoft.com/office/powerpoint/2010/main" val="7261555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4917E603-FC17-452B-879E-4C6226DE2BE9}" type="slidenum">
              <a:rPr lang="ru-RU" altLang="hu-HU"/>
              <a:pPr/>
              <a:t>‹#›</a:t>
            </a:fld>
            <a:endParaRPr lang="ru-RU" altLang="hu-HU"/>
          </a:p>
        </p:txBody>
      </p:sp>
    </p:spTree>
    <p:extLst>
      <p:ext uri="{BB962C8B-B14F-4D97-AF65-F5344CB8AC3E}">
        <p14:creationId xmlns:p14="http://schemas.microsoft.com/office/powerpoint/2010/main" val="1532847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DBF24399-C23C-4FBA-A303-E23402274EF7}" type="slidenum">
              <a:rPr lang="ru-RU" altLang="hu-HU"/>
              <a:pPr/>
              <a:t>‹#›</a:t>
            </a:fld>
            <a:endParaRPr lang="ru-RU" altLang="hu-HU"/>
          </a:p>
        </p:txBody>
      </p:sp>
    </p:spTree>
    <p:extLst>
      <p:ext uri="{BB962C8B-B14F-4D97-AF65-F5344CB8AC3E}">
        <p14:creationId xmlns:p14="http://schemas.microsoft.com/office/powerpoint/2010/main" val="4143189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8" name="Нижний колонтитул 7"/>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9" name="Номер слайда 8"/>
          <p:cNvSpPr>
            <a:spLocks noGrp="1"/>
          </p:cNvSpPr>
          <p:nvPr>
            <p:ph type="sldNum" sz="quarter" idx="12"/>
          </p:nvPr>
        </p:nvSpPr>
        <p:spPr/>
        <p:txBody>
          <a:bodyPr/>
          <a:lstStyle>
            <a:lvl1pPr>
              <a:defRPr>
                <a:latin typeface="Arial" panose="020B0604020202020204" pitchFamily="34" charset="0"/>
              </a:defRPr>
            </a:lvl1pPr>
          </a:lstStyle>
          <a:p>
            <a:fld id="{C2720085-A57E-499F-B1C7-F349D31A8B32}" type="slidenum">
              <a:rPr lang="ru-RU" altLang="hu-HU"/>
              <a:pPr/>
              <a:t>‹#›</a:t>
            </a:fld>
            <a:endParaRPr lang="ru-RU" altLang="hu-HU"/>
          </a:p>
        </p:txBody>
      </p:sp>
    </p:spTree>
    <p:extLst>
      <p:ext uri="{BB962C8B-B14F-4D97-AF65-F5344CB8AC3E}">
        <p14:creationId xmlns:p14="http://schemas.microsoft.com/office/powerpoint/2010/main" val="2738355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4" name="Нижний колонтитул 3"/>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5" name="Номер слайда 4"/>
          <p:cNvSpPr>
            <a:spLocks noGrp="1"/>
          </p:cNvSpPr>
          <p:nvPr>
            <p:ph type="sldNum" sz="quarter" idx="12"/>
          </p:nvPr>
        </p:nvSpPr>
        <p:spPr/>
        <p:txBody>
          <a:bodyPr/>
          <a:lstStyle>
            <a:lvl1pPr>
              <a:defRPr>
                <a:latin typeface="Arial" panose="020B0604020202020204" pitchFamily="34" charset="0"/>
              </a:defRPr>
            </a:lvl1pPr>
          </a:lstStyle>
          <a:p>
            <a:fld id="{C0F76D7B-368C-4031-AC5E-9F38ABED344A}" type="slidenum">
              <a:rPr lang="ru-RU" altLang="hu-HU"/>
              <a:pPr/>
              <a:t>‹#›</a:t>
            </a:fld>
            <a:endParaRPr lang="ru-RU" altLang="hu-HU"/>
          </a:p>
        </p:txBody>
      </p:sp>
    </p:spTree>
    <p:extLst>
      <p:ext uri="{BB962C8B-B14F-4D97-AF65-F5344CB8AC3E}">
        <p14:creationId xmlns:p14="http://schemas.microsoft.com/office/powerpoint/2010/main" val="2342808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A072D55-5A19-49AB-AC9E-122B9DB2F889}" type="slidenum">
              <a:rPr lang="ru-RU" altLang="hu-HU"/>
              <a:pPr/>
              <a:t>‹#›</a:t>
            </a:fld>
            <a:endParaRPr lang="ru-RU" altLang="hu-HU"/>
          </a:p>
        </p:txBody>
      </p:sp>
    </p:spTree>
    <p:extLst>
      <p:ext uri="{BB962C8B-B14F-4D97-AF65-F5344CB8AC3E}">
        <p14:creationId xmlns:p14="http://schemas.microsoft.com/office/powerpoint/2010/main" val="110415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1E3EAE57-6F79-46AE-AB11-C598B8B6513E}" type="slidenum">
              <a:rPr lang="ru-RU" altLang="hu-HU"/>
              <a:pPr/>
              <a:t>‹#›</a:t>
            </a:fld>
            <a:endParaRPr lang="ru-RU" altLang="hu-HU"/>
          </a:p>
        </p:txBody>
      </p:sp>
    </p:spTree>
    <p:extLst>
      <p:ext uri="{BB962C8B-B14F-4D97-AF65-F5344CB8AC3E}">
        <p14:creationId xmlns:p14="http://schemas.microsoft.com/office/powerpoint/2010/main" val="5449106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6397D967-B4A4-4176-B154-FFFA3F0A2F8B}" type="slidenum">
              <a:rPr lang="ru-RU" altLang="hu-HU"/>
              <a:pPr/>
              <a:t>‹#›</a:t>
            </a:fld>
            <a:endParaRPr lang="ru-RU" altLang="hu-HU"/>
          </a:p>
        </p:txBody>
      </p:sp>
    </p:spTree>
    <p:extLst>
      <p:ext uri="{BB962C8B-B14F-4D97-AF65-F5344CB8AC3E}">
        <p14:creationId xmlns:p14="http://schemas.microsoft.com/office/powerpoint/2010/main" val="23581593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8BD1377-1AA4-4391-B3AF-4CB0EF04EE58}" type="slidenum">
              <a:rPr lang="ru-RU" altLang="hu-HU"/>
              <a:pPr/>
              <a:t>‹#›</a:t>
            </a:fld>
            <a:endParaRPr lang="ru-RU" altLang="hu-HU"/>
          </a:p>
        </p:txBody>
      </p:sp>
    </p:spTree>
    <p:extLst>
      <p:ext uri="{BB962C8B-B14F-4D97-AF65-F5344CB8AC3E}">
        <p14:creationId xmlns:p14="http://schemas.microsoft.com/office/powerpoint/2010/main" val="38206529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1"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1"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5" name="Нижний колонтитул 4"/>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12"/>
          </p:nvPr>
        </p:nvSpPr>
        <p:spPr/>
        <p:txBody>
          <a:bodyPr/>
          <a:lstStyle>
            <a:lvl1pPr>
              <a:defRPr>
                <a:latin typeface="Arial" panose="020B0604020202020204" pitchFamily="34" charset="0"/>
              </a:defRPr>
            </a:lvl1pPr>
          </a:lstStyle>
          <a:p>
            <a:fld id="{1BED4CA9-809A-4E77-9984-4948A99526E4}" type="slidenum">
              <a:rPr lang="ru-RU" altLang="hu-HU"/>
              <a:pPr/>
              <a:t>‹#›</a:t>
            </a:fld>
            <a:endParaRPr lang="ru-RU" altLang="hu-HU"/>
          </a:p>
        </p:txBody>
      </p:sp>
    </p:spTree>
    <p:extLst>
      <p:ext uri="{BB962C8B-B14F-4D97-AF65-F5344CB8AC3E}">
        <p14:creationId xmlns:p14="http://schemas.microsoft.com/office/powerpoint/2010/main" val="4120823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03163B7D-FAEC-4701-B7C2-DFBD35843872}" type="slidenum">
              <a:rPr lang="en-US" altLang="ru-RU"/>
              <a:pPr/>
              <a:t>‹#›</a:t>
            </a:fld>
            <a:endParaRPr lang="en-US" altLang="ru-RU"/>
          </a:p>
        </p:txBody>
      </p:sp>
    </p:spTree>
    <p:extLst>
      <p:ext uri="{BB962C8B-B14F-4D97-AF65-F5344CB8AC3E}">
        <p14:creationId xmlns:p14="http://schemas.microsoft.com/office/powerpoint/2010/main" val="1428034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0"/>
            <a:ext cx="11525331" cy="857250"/>
          </a:xfrm>
        </p:spPr>
        <p:txBody>
          <a:bodyPr/>
          <a:lstStyle/>
          <a:p>
            <a:r>
              <a:rPr lang="ru-RU" dirty="0" smtClean="0"/>
              <a:t>Образец заголовка</a:t>
            </a:r>
            <a:endParaRPr lang="ru-RU" dirty="0"/>
          </a:p>
        </p:txBody>
      </p:sp>
      <p:sp>
        <p:nvSpPr>
          <p:cNvPr id="3" name="Содержимое 2"/>
          <p:cNvSpPr>
            <a:spLocks noGrp="1"/>
          </p:cNvSpPr>
          <p:nvPr>
            <p:ph idx="1"/>
          </p:nvPr>
        </p:nvSpPr>
        <p:spPr>
          <a:xfrm>
            <a:off x="609600" y="1604963"/>
            <a:ext cx="10915688" cy="4383087"/>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5FB16EAF-C4BB-40FB-9A61-2E296FF9141F}" type="slidenum">
              <a:rPr lang="en-US" altLang="ru-RU"/>
              <a:pPr/>
              <a:t>‹#›</a:t>
            </a:fld>
            <a:endParaRPr lang="en-US" altLang="ru-RU"/>
          </a:p>
        </p:txBody>
      </p:sp>
    </p:spTree>
    <p:extLst>
      <p:ext uri="{BB962C8B-B14F-4D97-AF65-F5344CB8AC3E}">
        <p14:creationId xmlns:p14="http://schemas.microsoft.com/office/powerpoint/2010/main" val="9441016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7BA6103B-AC58-469B-9BE3-26E92496F1F1}" type="slidenum">
              <a:rPr lang="en-US" altLang="ru-RU"/>
              <a:pPr/>
              <a:t>‹#›</a:t>
            </a:fld>
            <a:endParaRPr lang="en-US" altLang="ru-RU"/>
          </a:p>
        </p:txBody>
      </p:sp>
    </p:spTree>
    <p:extLst>
      <p:ext uri="{BB962C8B-B14F-4D97-AF65-F5344CB8AC3E}">
        <p14:creationId xmlns:p14="http://schemas.microsoft.com/office/powerpoint/2010/main" val="2254117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3" name="Нижний колонтитул 2"/>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4" name="Номер слайда 3"/>
          <p:cNvSpPr>
            <a:spLocks noGrp="1"/>
          </p:cNvSpPr>
          <p:nvPr>
            <p:ph type="sldNum" sz="quarter" idx="12"/>
          </p:nvPr>
        </p:nvSpPr>
        <p:spPr/>
        <p:txBody>
          <a:bodyPr/>
          <a:lstStyle>
            <a:lvl1pPr>
              <a:defRPr>
                <a:latin typeface="Arial" panose="020B0604020202020204" pitchFamily="34" charset="0"/>
              </a:defRPr>
            </a:lvl1pPr>
          </a:lstStyle>
          <a:p>
            <a:fld id="{72999D68-B07E-4DDC-BE51-E964BDBC5AEA}" type="slidenum">
              <a:rPr lang="ru-RU" altLang="hu-HU"/>
              <a:pPr/>
              <a:t>‹#›</a:t>
            </a:fld>
            <a:endParaRPr lang="ru-RU" altLang="hu-HU"/>
          </a:p>
        </p:txBody>
      </p:sp>
    </p:spTree>
    <p:extLst>
      <p:ext uri="{BB962C8B-B14F-4D97-AF65-F5344CB8AC3E}">
        <p14:creationId xmlns:p14="http://schemas.microsoft.com/office/powerpoint/2010/main" val="25017738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1"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074834" y="1604963"/>
            <a:ext cx="5262033" cy="43830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DBE83D4-BC04-4B26-947C-23131B7FE79E}" type="slidenum">
              <a:rPr lang="en-US" altLang="ru-RU"/>
              <a:pPr/>
              <a:t>‹#›</a:t>
            </a:fld>
            <a:endParaRPr lang="en-US" altLang="ru-RU"/>
          </a:p>
        </p:txBody>
      </p:sp>
    </p:spTree>
    <p:extLst>
      <p:ext uri="{BB962C8B-B14F-4D97-AF65-F5344CB8AC3E}">
        <p14:creationId xmlns:p14="http://schemas.microsoft.com/office/powerpoint/2010/main" val="2729258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fld id="{269AE1DB-9190-4DF5-9B1A-6062D9A14C78}" type="slidenum">
              <a:rPr lang="en-US" altLang="ru-RU"/>
              <a:pPr/>
              <a:t>‹#›</a:t>
            </a:fld>
            <a:endParaRPr lang="en-US" altLang="ru-RU"/>
          </a:p>
        </p:txBody>
      </p:sp>
    </p:spTree>
    <p:extLst>
      <p:ext uri="{BB962C8B-B14F-4D97-AF65-F5344CB8AC3E}">
        <p14:creationId xmlns:p14="http://schemas.microsoft.com/office/powerpoint/2010/main" val="32482929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FC8BA979-5FBB-4069-8111-2A64615051DC}" type="slidenum">
              <a:rPr lang="en-US" altLang="ru-RU"/>
              <a:pPr/>
              <a:t>‹#›</a:t>
            </a:fld>
            <a:endParaRPr lang="en-US" altLang="ru-RU"/>
          </a:p>
        </p:txBody>
      </p:sp>
    </p:spTree>
    <p:extLst>
      <p:ext uri="{BB962C8B-B14F-4D97-AF65-F5344CB8AC3E}">
        <p14:creationId xmlns:p14="http://schemas.microsoft.com/office/powerpoint/2010/main" val="1688167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fld id="{0688CC42-52A8-469F-8C2E-44B66DC1AF95}" type="slidenum">
              <a:rPr lang="en-US" altLang="ru-RU"/>
              <a:pPr/>
              <a:t>‹#›</a:t>
            </a:fld>
            <a:endParaRPr lang="en-US" altLang="ru-RU"/>
          </a:p>
        </p:txBody>
      </p:sp>
    </p:spTree>
    <p:extLst>
      <p:ext uri="{BB962C8B-B14F-4D97-AF65-F5344CB8AC3E}">
        <p14:creationId xmlns:p14="http://schemas.microsoft.com/office/powerpoint/2010/main" val="3755181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7BEB9795-3499-4C21-86AD-58EAA22FDB30}" type="slidenum">
              <a:rPr lang="en-US" altLang="ru-RU"/>
              <a:pPr/>
              <a:t>‹#›</a:t>
            </a:fld>
            <a:endParaRPr lang="en-US" altLang="ru-RU"/>
          </a:p>
        </p:txBody>
      </p:sp>
    </p:spTree>
    <p:extLst>
      <p:ext uri="{BB962C8B-B14F-4D97-AF65-F5344CB8AC3E}">
        <p14:creationId xmlns:p14="http://schemas.microsoft.com/office/powerpoint/2010/main" val="12262211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fld id="{91B5F25F-C849-41E7-9B1D-1BF236A22780}" type="slidenum">
              <a:rPr lang="en-US" altLang="ru-RU"/>
              <a:pPr/>
              <a:t>‹#›</a:t>
            </a:fld>
            <a:endParaRPr lang="en-US" altLang="ru-RU"/>
          </a:p>
        </p:txBody>
      </p:sp>
    </p:spTree>
    <p:extLst>
      <p:ext uri="{BB962C8B-B14F-4D97-AF65-F5344CB8AC3E}">
        <p14:creationId xmlns:p14="http://schemas.microsoft.com/office/powerpoint/2010/main" val="35266368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A0007D2-D49A-4D6B-A118-D66EE434993F}" type="slidenum">
              <a:rPr lang="en-US" altLang="ru-RU"/>
              <a:pPr/>
              <a:t>‹#›</a:t>
            </a:fld>
            <a:endParaRPr lang="en-US" altLang="ru-RU"/>
          </a:p>
        </p:txBody>
      </p:sp>
    </p:spTree>
    <p:extLst>
      <p:ext uri="{BB962C8B-B14F-4D97-AF65-F5344CB8AC3E}">
        <p14:creationId xmlns:p14="http://schemas.microsoft.com/office/powerpoint/2010/main" val="4174560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3050"/>
            <a:ext cx="7842251"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fld id="{A6F3F4EE-9D4C-4C9D-BFBD-AD83653453A2}" type="slidenum">
              <a:rPr lang="en-US" altLang="ru-RU"/>
              <a:pPr/>
              <a:t>‹#›</a:t>
            </a:fld>
            <a:endParaRPr lang="en-US" altLang="ru-RU"/>
          </a:p>
        </p:txBody>
      </p:sp>
    </p:spTree>
    <p:extLst>
      <p:ext uri="{BB962C8B-B14F-4D97-AF65-F5344CB8AC3E}">
        <p14:creationId xmlns:p14="http://schemas.microsoft.com/office/powerpoint/2010/main" val="19852725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fld id="{EC9C0B4D-A193-45C3-96F3-D92A8923D6A3}" type="slidenum">
              <a:rPr lang="en-US" altLang="ru-RU"/>
              <a:pPr/>
              <a:t>‹#›</a:t>
            </a:fld>
            <a:endParaRPr lang="en-US" altLang="ru-RU"/>
          </a:p>
        </p:txBody>
      </p:sp>
    </p:spTree>
    <p:extLst>
      <p:ext uri="{BB962C8B-B14F-4D97-AF65-F5344CB8AC3E}">
        <p14:creationId xmlns:p14="http://schemas.microsoft.com/office/powerpoint/2010/main" val="201163466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4" y="273050"/>
            <a:ext cx="6443133" cy="857250"/>
          </a:xfrm>
        </p:spPr>
        <p:txBody>
          <a:bodyPr/>
          <a:lstStyle/>
          <a:p>
            <a:r>
              <a:rPr lang="ru-RU" smtClean="0"/>
              <a:t>Образец заголовка</a:t>
            </a:r>
            <a:endParaRPr lang="ru-RU"/>
          </a:p>
        </p:txBody>
      </p:sp>
      <p:sp>
        <p:nvSpPr>
          <p:cNvPr id="3" name="Содержимое 2"/>
          <p:cNvSpPr>
            <a:spLocks noGrp="1"/>
          </p:cNvSpPr>
          <p:nvPr>
            <p:ph sz="quarter" idx="1"/>
          </p:nvPr>
        </p:nvSpPr>
        <p:spPr>
          <a:xfrm>
            <a:off x="609601" y="1604963"/>
            <a:ext cx="5262033" cy="211455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quarter" idx="2"/>
          </p:nvPr>
        </p:nvSpPr>
        <p:spPr>
          <a:xfrm>
            <a:off x="609601" y="3871914"/>
            <a:ext cx="5262033" cy="211613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half" idx="3"/>
          </p:nvPr>
        </p:nvSpPr>
        <p:spPr>
          <a:xfrm>
            <a:off x="6074834" y="1604963"/>
            <a:ext cx="5262033" cy="4383087"/>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fld id="{A20E49F7-EB72-423C-A80C-BBC389EB97E3}" type="slidenum">
              <a:rPr lang="en-US" altLang="ru-RU"/>
              <a:pPr/>
              <a:t>‹#›</a:t>
            </a:fld>
            <a:endParaRPr lang="en-US" altLang="ru-RU"/>
          </a:p>
        </p:txBody>
      </p:sp>
    </p:spTree>
    <p:extLst>
      <p:ext uri="{BB962C8B-B14F-4D97-AF65-F5344CB8AC3E}">
        <p14:creationId xmlns:p14="http://schemas.microsoft.com/office/powerpoint/2010/main" val="314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CC665B29-CB3A-4942-8C05-723ECF07338F}" type="slidenum">
              <a:rPr lang="ru-RU" altLang="hu-HU"/>
              <a:pPr/>
              <a:t>‹#›</a:t>
            </a:fld>
            <a:endParaRPr lang="ru-RU" altLang="hu-HU"/>
          </a:p>
        </p:txBody>
      </p:sp>
    </p:spTree>
    <p:extLst>
      <p:ext uri="{BB962C8B-B14F-4D97-AF65-F5344CB8AC3E}">
        <p14:creationId xmlns:p14="http://schemas.microsoft.com/office/powerpoint/2010/main" val="271527701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a:prstGeom prst="rect">
            <a:avLst/>
          </a:prstGeo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5" name="Объект 4"/>
          <p:cNvSpPr>
            <a:spLocks noGrp="1"/>
          </p:cNvSpPr>
          <p:nvPr>
            <p:ph sz="quarter" idx="10"/>
          </p:nvPr>
        </p:nvSpPr>
        <p:spPr>
          <a:xfrm>
            <a:off x="10837333" y="5935890"/>
            <a:ext cx="1354667" cy="595313"/>
          </a:xfrm>
          <a:prstGeom prst="rect">
            <a:avLst/>
          </a:prstGeom>
        </p:spPr>
        <p:txBody>
          <a:bodyPr/>
          <a:lstStyle>
            <a:lvl1pPr marL="0" indent="0">
              <a:buNone/>
              <a:defRPr sz="2500" b="0"/>
            </a:lvl1pPr>
          </a:lstStyle>
          <a:p>
            <a:pPr lvl="0"/>
            <a:r>
              <a:rPr lang="ru-RU" smtClean="0"/>
              <a:t>Образец текста</a:t>
            </a:r>
          </a:p>
        </p:txBody>
      </p:sp>
      <p:sp>
        <p:nvSpPr>
          <p:cNvPr id="6" name="Rectangle 5"/>
          <p:cNvSpPr>
            <a:spLocks noGrp="1" noChangeArrowheads="1"/>
          </p:cNvSpPr>
          <p:nvPr>
            <p:ph type="sldNum" sz="quarter" idx="11"/>
          </p:nvPr>
        </p:nvSpPr>
        <p:spPr/>
        <p:txBody>
          <a:bodyPr/>
          <a:lstStyle>
            <a:lvl1pPr algn="l">
              <a:defRPr b="0"/>
            </a:lvl1pPr>
          </a:lstStyle>
          <a:p>
            <a:fld id="{BCA3C160-F1A7-4B7C-BA53-D8027B8373CD}" type="slidenum">
              <a:rPr lang="en-GB" altLang="fr-FR"/>
              <a:pPr/>
              <a:t>‹#›</a:t>
            </a:fld>
            <a:endParaRPr lang="en-GB" altLang="fr-FR"/>
          </a:p>
        </p:txBody>
      </p:sp>
    </p:spTree>
    <p:extLst>
      <p:ext uri="{BB962C8B-B14F-4D97-AF65-F5344CB8AC3E}">
        <p14:creationId xmlns:p14="http://schemas.microsoft.com/office/powerpoint/2010/main" val="29566800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idx="1"/>
          </p:nvPr>
        </p:nvSpPr>
        <p:spPr>
          <a:xfrm>
            <a:off x="609600" y="1600201"/>
            <a:ext cx="10972800" cy="4525963"/>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CC00856F-85A5-4DBA-BA14-90E2189B52AB}" type="slidenum">
              <a:rPr lang="en-GB" altLang="fr-FR"/>
              <a:pPr/>
              <a:t>‹#›</a:t>
            </a:fld>
            <a:endParaRPr lang="en-GB" altLang="fr-FR"/>
          </a:p>
        </p:txBody>
      </p:sp>
    </p:spTree>
    <p:extLst>
      <p:ext uri="{BB962C8B-B14F-4D97-AF65-F5344CB8AC3E}">
        <p14:creationId xmlns:p14="http://schemas.microsoft.com/office/powerpoint/2010/main" val="1776105272"/>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3"/>
          <p:cNvSpPr>
            <a:spLocks noGrp="1" noChangeArrowheads="1"/>
          </p:cNvSpPr>
          <p:nvPr>
            <p:ph type="sldNum" sz="quarter" idx="10"/>
          </p:nvPr>
        </p:nvSpPr>
        <p:spPr/>
        <p:txBody>
          <a:bodyPr/>
          <a:lstStyle>
            <a:lvl1pPr algn="l">
              <a:defRPr b="0"/>
            </a:lvl1pPr>
          </a:lstStyle>
          <a:p>
            <a:fld id="{B55CFCFD-D305-4213-8AB4-B10E3832B305}" type="slidenum">
              <a:rPr lang="en-GB" altLang="fr-FR"/>
              <a:pPr/>
              <a:t>‹#›</a:t>
            </a:fld>
            <a:endParaRPr lang="en-GB" altLang="fr-FR"/>
          </a:p>
        </p:txBody>
      </p:sp>
    </p:spTree>
    <p:extLst>
      <p:ext uri="{BB962C8B-B14F-4D97-AF65-F5344CB8AC3E}">
        <p14:creationId xmlns:p14="http://schemas.microsoft.com/office/powerpoint/2010/main" val="586570870"/>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Содержимое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sldNum" sz="quarter" idx="10"/>
          </p:nvPr>
        </p:nvSpPr>
        <p:spPr/>
        <p:txBody>
          <a:bodyPr/>
          <a:lstStyle>
            <a:lvl1pPr algn="l">
              <a:defRPr b="0"/>
            </a:lvl1pPr>
          </a:lstStyle>
          <a:p>
            <a:fld id="{5B01F2E0-523B-4E45-8638-A95B87AC9DA1}" type="slidenum">
              <a:rPr lang="en-GB" altLang="fr-FR"/>
              <a:pPr/>
              <a:t>‹#›</a:t>
            </a:fld>
            <a:endParaRPr lang="en-GB" altLang="fr-FR"/>
          </a:p>
        </p:txBody>
      </p:sp>
    </p:spTree>
    <p:extLst>
      <p:ext uri="{BB962C8B-B14F-4D97-AF65-F5344CB8AC3E}">
        <p14:creationId xmlns:p14="http://schemas.microsoft.com/office/powerpoint/2010/main" val="272521633"/>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6"/>
          <p:cNvSpPr>
            <a:spLocks noGrp="1" noChangeArrowheads="1"/>
          </p:cNvSpPr>
          <p:nvPr>
            <p:ph type="sldNum" sz="quarter" idx="10"/>
          </p:nvPr>
        </p:nvSpPr>
        <p:spPr/>
        <p:txBody>
          <a:bodyPr/>
          <a:lstStyle>
            <a:lvl1pPr algn="l">
              <a:defRPr b="0"/>
            </a:lvl1pPr>
          </a:lstStyle>
          <a:p>
            <a:fld id="{10CB322A-6FCC-4BBA-B03F-3EEE1F5C490D}" type="slidenum">
              <a:rPr lang="en-GB" altLang="fr-FR"/>
              <a:pPr/>
              <a:t>‹#›</a:t>
            </a:fld>
            <a:endParaRPr lang="en-GB" altLang="fr-FR"/>
          </a:p>
        </p:txBody>
      </p:sp>
    </p:spTree>
    <p:extLst>
      <p:ext uri="{BB962C8B-B14F-4D97-AF65-F5344CB8AC3E}">
        <p14:creationId xmlns:p14="http://schemas.microsoft.com/office/powerpoint/2010/main" val="84905192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Rectangle 2"/>
          <p:cNvSpPr>
            <a:spLocks noGrp="1" noChangeArrowheads="1"/>
          </p:cNvSpPr>
          <p:nvPr>
            <p:ph type="sldNum" sz="quarter" idx="10"/>
          </p:nvPr>
        </p:nvSpPr>
        <p:spPr/>
        <p:txBody>
          <a:bodyPr/>
          <a:lstStyle>
            <a:lvl1pPr algn="l">
              <a:defRPr b="0"/>
            </a:lvl1pPr>
          </a:lstStyle>
          <a:p>
            <a:fld id="{E1EEB26C-779F-435F-A24F-445BE06E9FE5}" type="slidenum">
              <a:rPr lang="en-GB" altLang="fr-FR"/>
              <a:pPr/>
              <a:t>‹#›</a:t>
            </a:fld>
            <a:endParaRPr lang="en-GB" altLang="fr-FR"/>
          </a:p>
        </p:txBody>
      </p:sp>
    </p:spTree>
    <p:extLst>
      <p:ext uri="{BB962C8B-B14F-4D97-AF65-F5344CB8AC3E}">
        <p14:creationId xmlns:p14="http://schemas.microsoft.com/office/powerpoint/2010/main" val="1155732820"/>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1"/>
          <p:cNvSpPr>
            <a:spLocks noGrp="1" noChangeArrowheads="1"/>
          </p:cNvSpPr>
          <p:nvPr>
            <p:ph type="sldNum" sz="quarter" idx="10"/>
          </p:nvPr>
        </p:nvSpPr>
        <p:spPr/>
        <p:txBody>
          <a:bodyPr/>
          <a:lstStyle>
            <a:lvl1pPr algn="l">
              <a:defRPr b="0"/>
            </a:lvl1pPr>
          </a:lstStyle>
          <a:p>
            <a:fld id="{ECEF4312-8F74-4F24-A1F4-57138FF53D0A}" type="slidenum">
              <a:rPr lang="en-GB" altLang="fr-FR"/>
              <a:pPr/>
              <a:t>‹#›</a:t>
            </a:fld>
            <a:endParaRPr lang="en-GB" altLang="fr-FR"/>
          </a:p>
        </p:txBody>
      </p:sp>
    </p:spTree>
    <p:extLst>
      <p:ext uri="{BB962C8B-B14F-4D97-AF65-F5344CB8AC3E}">
        <p14:creationId xmlns:p14="http://schemas.microsoft.com/office/powerpoint/2010/main" val="1370098743"/>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a:prstGeom prst="rect">
            <a:avLst/>
          </a:prstGeo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C0AC6265-586F-4233-9070-8A4FA8FECDD9}" type="slidenum">
              <a:rPr lang="en-GB" altLang="fr-FR"/>
              <a:pPr/>
              <a:t>‹#›</a:t>
            </a:fld>
            <a:endParaRPr lang="en-GB" altLang="fr-FR"/>
          </a:p>
        </p:txBody>
      </p:sp>
    </p:spTree>
    <p:extLst>
      <p:ext uri="{BB962C8B-B14F-4D97-AF65-F5344CB8AC3E}">
        <p14:creationId xmlns:p14="http://schemas.microsoft.com/office/powerpoint/2010/main" val="372261693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a:prstGeom prst="rect">
            <a:avLst/>
          </a:prstGeo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sldNum" sz="quarter" idx="10"/>
          </p:nvPr>
        </p:nvSpPr>
        <p:spPr/>
        <p:txBody>
          <a:bodyPr/>
          <a:lstStyle>
            <a:lvl1pPr algn="l">
              <a:defRPr b="0"/>
            </a:lvl1pPr>
          </a:lstStyle>
          <a:p>
            <a:fld id="{043A8262-A163-4BB5-A067-50C61EA2CA4B}" type="slidenum">
              <a:rPr lang="en-GB" altLang="fr-FR"/>
              <a:pPr/>
              <a:t>‹#›</a:t>
            </a:fld>
            <a:endParaRPr lang="en-GB" altLang="fr-FR"/>
          </a:p>
        </p:txBody>
      </p:sp>
    </p:spTree>
    <p:extLst>
      <p:ext uri="{BB962C8B-B14F-4D97-AF65-F5344CB8AC3E}">
        <p14:creationId xmlns:p14="http://schemas.microsoft.com/office/powerpoint/2010/main" val="58015193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1600201"/>
            <a:ext cx="10972800" cy="4525963"/>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7EFE2E63-B651-433A-8B99-678401FC0914}" type="slidenum">
              <a:rPr lang="en-GB" altLang="fr-FR"/>
              <a:pPr/>
              <a:t>‹#›</a:t>
            </a:fld>
            <a:endParaRPr lang="en-GB" altLang="fr-FR"/>
          </a:p>
        </p:txBody>
      </p:sp>
    </p:spTree>
    <p:extLst>
      <p:ext uri="{BB962C8B-B14F-4D97-AF65-F5344CB8AC3E}">
        <p14:creationId xmlns:p14="http://schemas.microsoft.com/office/powerpoint/2010/main" val="128436145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lvl1pPr fontAlgn="base">
              <a:spcBef>
                <a:spcPct val="0"/>
              </a:spcBef>
              <a:spcAft>
                <a:spcPct val="0"/>
              </a:spcAft>
              <a:defRPr>
                <a:latin typeface="Arial" pitchFamily="34" charset="0"/>
              </a:defRPr>
            </a:lvl1pPr>
          </a:lstStyle>
          <a:p>
            <a:pPr>
              <a:defRPr/>
            </a:pPr>
            <a:r>
              <a:rPr lang="ru-RU"/>
              <a:t>22.06.2015</a:t>
            </a:r>
          </a:p>
        </p:txBody>
      </p:sp>
      <p:sp>
        <p:nvSpPr>
          <p:cNvPr id="6" name="Нижний колонтитул 5"/>
          <p:cNvSpPr>
            <a:spLocks noGrp="1"/>
          </p:cNvSpPr>
          <p:nvPr>
            <p:ph type="ftr" sz="quarter" idx="11"/>
          </p:nvPr>
        </p:nvSpPr>
        <p:spPr/>
        <p:txBody>
          <a:bodyPr/>
          <a:lstStyle>
            <a:lvl1pPr fontAlgn="base">
              <a:spcBef>
                <a:spcPct val="0"/>
              </a:spcBef>
              <a:spcAft>
                <a:spcPct val="0"/>
              </a:spcAft>
              <a:defRPr>
                <a:latin typeface="Arial" pitchFamily="34" charset="0"/>
              </a:defRPr>
            </a:lvl1pPr>
          </a:lstStyle>
          <a:p>
            <a:pPr>
              <a:defRPr/>
            </a:pPr>
            <a:r>
              <a:rPr lang="en-US"/>
              <a:t>42nd meeting of the PAC for for Condensed Matter Physics, June 22-23 2015, Dubna</a:t>
            </a:r>
            <a:endParaRPr lang="ru-RU"/>
          </a:p>
        </p:txBody>
      </p:sp>
      <p:sp>
        <p:nvSpPr>
          <p:cNvPr id="7" name="Номер слайда 6"/>
          <p:cNvSpPr>
            <a:spLocks noGrp="1"/>
          </p:cNvSpPr>
          <p:nvPr>
            <p:ph type="sldNum" sz="quarter" idx="12"/>
          </p:nvPr>
        </p:nvSpPr>
        <p:spPr/>
        <p:txBody>
          <a:bodyPr/>
          <a:lstStyle>
            <a:lvl1pPr>
              <a:defRPr>
                <a:latin typeface="Arial" panose="020B0604020202020204" pitchFamily="34" charset="0"/>
              </a:defRPr>
            </a:lvl1pPr>
          </a:lstStyle>
          <a:p>
            <a:fld id="{D42F0A7B-D9D7-46E9-844F-62BCA0407DEA}" type="slidenum">
              <a:rPr lang="ru-RU" altLang="hu-HU"/>
              <a:pPr/>
              <a:t>‹#›</a:t>
            </a:fld>
            <a:endParaRPr lang="ru-RU" altLang="hu-HU"/>
          </a:p>
        </p:txBody>
      </p:sp>
    </p:spTree>
    <p:extLst>
      <p:ext uri="{BB962C8B-B14F-4D97-AF65-F5344CB8AC3E}">
        <p14:creationId xmlns:p14="http://schemas.microsoft.com/office/powerpoint/2010/main" val="401500730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09600" y="274639"/>
            <a:ext cx="8026400" cy="5851525"/>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3"/>
          <p:cNvSpPr>
            <a:spLocks noGrp="1" noChangeArrowheads="1"/>
          </p:cNvSpPr>
          <p:nvPr>
            <p:ph type="sldNum" sz="quarter" idx="10"/>
          </p:nvPr>
        </p:nvSpPr>
        <p:spPr/>
        <p:txBody>
          <a:bodyPr/>
          <a:lstStyle>
            <a:lvl1pPr algn="l">
              <a:defRPr b="0"/>
            </a:lvl1pPr>
          </a:lstStyle>
          <a:p>
            <a:fld id="{DFB9D400-0ACE-49B3-A7DA-079508F21B8F}" type="slidenum">
              <a:rPr lang="en-GB" altLang="fr-FR"/>
              <a:pPr/>
              <a:t>‹#›</a:t>
            </a:fld>
            <a:endParaRPr lang="en-GB" altLang="fr-FR"/>
          </a:p>
        </p:txBody>
      </p:sp>
    </p:spTree>
    <p:extLst>
      <p:ext uri="{BB962C8B-B14F-4D97-AF65-F5344CB8AC3E}">
        <p14:creationId xmlns:p14="http://schemas.microsoft.com/office/powerpoint/2010/main" val="1962904456"/>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Объект">
    <p:spTree>
      <p:nvGrpSpPr>
        <p:cNvPr id="1" name=""/>
        <p:cNvGrpSpPr/>
        <p:nvPr/>
      </p:nvGrpSpPr>
      <p:grpSpPr>
        <a:xfrm>
          <a:off x="0" y="0"/>
          <a:ext cx="0" cy="0"/>
          <a:chOff x="0" y="0"/>
          <a:chExt cx="0" cy="0"/>
        </a:xfrm>
      </p:grpSpPr>
      <p:sp>
        <p:nvSpPr>
          <p:cNvPr id="2" name="Объект 1"/>
          <p:cNvSpPr>
            <a:spLocks noGrp="1"/>
          </p:cNvSpPr>
          <p:nvPr>
            <p:ph/>
          </p:nvPr>
        </p:nvSpPr>
        <p:spPr>
          <a:xfrm>
            <a:off x="609600" y="274639"/>
            <a:ext cx="10972800" cy="5851525"/>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3" name="Rectangle 2"/>
          <p:cNvSpPr>
            <a:spLocks noGrp="1" noChangeArrowheads="1"/>
          </p:cNvSpPr>
          <p:nvPr>
            <p:ph type="sldNum" sz="quarter" idx="10"/>
          </p:nvPr>
        </p:nvSpPr>
        <p:spPr/>
        <p:txBody>
          <a:bodyPr/>
          <a:lstStyle>
            <a:lvl1pPr algn="l">
              <a:defRPr b="0"/>
            </a:lvl1pPr>
          </a:lstStyle>
          <a:p>
            <a:fld id="{83109009-15EB-48C6-A10F-02DE50F88864}" type="slidenum">
              <a:rPr lang="en-GB" altLang="fr-FR"/>
              <a:pPr/>
              <a:t>‹#›</a:t>
            </a:fld>
            <a:endParaRPr lang="en-GB" altLang="fr-FR"/>
          </a:p>
        </p:txBody>
      </p:sp>
    </p:spTree>
    <p:extLst>
      <p:ext uri="{BB962C8B-B14F-4D97-AF65-F5344CB8AC3E}">
        <p14:creationId xmlns:p14="http://schemas.microsoft.com/office/powerpoint/2010/main" val="360958387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45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a:t>Образец подзаголовка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401280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2588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1" y="1709740"/>
            <a:ext cx="10515600" cy="2852737"/>
          </a:xfrm>
        </p:spPr>
        <p:txBody>
          <a:bodyPr anchor="b"/>
          <a:lstStyle>
            <a:lvl1pPr>
              <a:defRPr sz="4500"/>
            </a:lvl1pPr>
          </a:lstStyle>
          <a:p>
            <a:r>
              <a:rPr lang="ru-RU"/>
              <a:t>Образец заголовка</a:t>
            </a:r>
          </a:p>
        </p:txBody>
      </p:sp>
      <p:sp>
        <p:nvSpPr>
          <p:cNvPr id="3" name="Текст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en-US">
              <a:solidFill>
                <a:prstClr val="black">
                  <a:tint val="75000"/>
                </a:prstClr>
              </a:solidFill>
            </a:endParaRPr>
          </a:p>
        </p:txBody>
      </p:sp>
      <p:sp>
        <p:nvSpPr>
          <p:cNvPr id="6" name="Номер слайда 5"/>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51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2396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7"/>
            <a:ext cx="10515600" cy="1325563"/>
          </a:xfrm>
        </p:spPr>
        <p:txBody>
          <a:bodyPr/>
          <a:lstStyle/>
          <a:p>
            <a:r>
              <a:rPr lang="ru-RU"/>
              <a:t>Образец заголовка</a:t>
            </a:r>
          </a:p>
        </p:txBody>
      </p:sp>
      <p:sp>
        <p:nvSpPr>
          <p:cNvPr id="3" name="Текст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4" name="Объект 3"/>
          <p:cNvSpPr>
            <a:spLocks noGrp="1"/>
          </p:cNvSpPr>
          <p:nvPr>
            <p:ph sz="half" idx="2"/>
          </p:nvPr>
        </p:nvSpPr>
        <p:spPr>
          <a:xfrm>
            <a:off x="839789"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a:t>Образец текста</a:t>
            </a:r>
          </a:p>
        </p:txBody>
      </p:sp>
      <p:sp>
        <p:nvSpPr>
          <p:cNvPr id="6" name="Объект 5"/>
          <p:cNvSpPr>
            <a:spLocks noGrp="1"/>
          </p:cNvSpPr>
          <p:nvPr>
            <p:ph sz="quarter" idx="4"/>
          </p:nvPr>
        </p:nvSpPr>
        <p:spPr>
          <a:xfrm>
            <a:off x="6172201"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en-US">
              <a:solidFill>
                <a:prstClr val="black">
                  <a:tint val="75000"/>
                </a:prstClr>
              </a:solidFill>
            </a:endParaRPr>
          </a:p>
        </p:txBody>
      </p:sp>
      <p:sp>
        <p:nvSpPr>
          <p:cNvPr id="9" name="Номер слайда 8"/>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3128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en-US">
              <a:solidFill>
                <a:prstClr val="black">
                  <a:tint val="75000"/>
                </a:prstClr>
              </a:solidFill>
            </a:endParaRPr>
          </a:p>
        </p:txBody>
      </p:sp>
      <p:sp>
        <p:nvSpPr>
          <p:cNvPr id="5" name="Номер слайда 4"/>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5763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en-US">
              <a:solidFill>
                <a:prstClr val="black">
                  <a:tint val="75000"/>
                </a:prstClr>
              </a:solidFill>
            </a:endParaRPr>
          </a:p>
        </p:txBody>
      </p:sp>
      <p:sp>
        <p:nvSpPr>
          <p:cNvPr id="4" name="Номер слайда 3"/>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76575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2400"/>
            </a:lvl1pPr>
          </a:lstStyle>
          <a:p>
            <a:r>
              <a:rPr lang="ru-RU"/>
              <a:t>Образец заголовка</a:t>
            </a:r>
          </a:p>
        </p:txBody>
      </p:sp>
      <p:sp>
        <p:nvSpPr>
          <p:cNvPr id="3" name="Объект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a:t>Образец текста</a:t>
            </a:r>
          </a:p>
        </p:txBody>
      </p:sp>
      <p:sp>
        <p:nvSpPr>
          <p:cNvPr id="5" name="Дата 4"/>
          <p:cNvSpPr>
            <a:spLocks noGrp="1"/>
          </p:cNvSpPr>
          <p:nvPr>
            <p:ph type="dt" sz="half" idx="10"/>
          </p:nvPr>
        </p:nvSpPr>
        <p:spPr/>
        <p:txBody>
          <a:bodyPr/>
          <a:lstStyle/>
          <a:p>
            <a:fld id="{83CAC67B-886C-4ABF-A2D4-FFA5F1E3E7D4}" type="datetimeFigureOut">
              <a:rPr lang="en-US" smtClean="0">
                <a:solidFill>
                  <a:prstClr val="black">
                    <a:tint val="75000"/>
                  </a:prstClr>
                </a:solidFill>
              </a:rPr>
              <a:pPr/>
              <a:t>2/20/2019</a:t>
            </a:fld>
            <a:endParaRPr lang="en-US">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en-US">
              <a:solidFill>
                <a:prstClr val="black">
                  <a:tint val="75000"/>
                </a:prstClr>
              </a:solidFill>
            </a:endParaRPr>
          </a:p>
        </p:txBody>
      </p:sp>
      <p:sp>
        <p:nvSpPr>
          <p:cNvPr id="7" name="Номер слайда 6"/>
          <p:cNvSpPr>
            <a:spLocks noGrp="1"/>
          </p:cNvSpPr>
          <p:nvPr>
            <p:ph type="sldNum" sz="quarter" idx="12"/>
          </p:nvPr>
        </p:nvSpPr>
        <p:spPr/>
        <p:txBody>
          <a:bodyPr/>
          <a:lstStyle/>
          <a:p>
            <a:fld id="{32A75B3B-75F3-40EE-A299-99E920743ED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103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 Type="http://schemas.openxmlformats.org/officeDocument/2006/relationships/slideLayout" Target="../slideLayouts/slideLayout113.xml"/><Relationship Id="rId21" Type="http://schemas.openxmlformats.org/officeDocument/2006/relationships/image" Target="../media/image4.png"/><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theme" Target="../theme/theme10.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image" Target="../media/image6.png"/><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image" Target="../media/image5.png"/><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microsoft.com/office/2007/relationships/hdphoto" Target="../media/hdphoto1.wdp"/></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18" Type="http://schemas.openxmlformats.org/officeDocument/2006/relationships/slideLayout" Target="../slideLayouts/slideLayout147.xml"/><Relationship Id="rId3" Type="http://schemas.openxmlformats.org/officeDocument/2006/relationships/slideLayout" Target="../slideLayouts/slideLayout132.xml"/><Relationship Id="rId21" Type="http://schemas.openxmlformats.org/officeDocument/2006/relationships/image" Target="../media/image4.png"/><Relationship Id="rId7" Type="http://schemas.openxmlformats.org/officeDocument/2006/relationships/slideLayout" Target="../slideLayouts/slideLayout136.xml"/><Relationship Id="rId12" Type="http://schemas.openxmlformats.org/officeDocument/2006/relationships/slideLayout" Target="../slideLayouts/slideLayout141.xml"/><Relationship Id="rId17" Type="http://schemas.openxmlformats.org/officeDocument/2006/relationships/slideLayout" Target="../slideLayouts/slideLayout146.xml"/><Relationship Id="rId2" Type="http://schemas.openxmlformats.org/officeDocument/2006/relationships/slideLayout" Target="../slideLayouts/slideLayout131.xml"/><Relationship Id="rId16" Type="http://schemas.openxmlformats.org/officeDocument/2006/relationships/slideLayout" Target="../slideLayouts/slideLayout145.xml"/><Relationship Id="rId20" Type="http://schemas.openxmlformats.org/officeDocument/2006/relationships/theme" Target="../theme/theme1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24" Type="http://schemas.openxmlformats.org/officeDocument/2006/relationships/image" Target="../media/image6.png"/><Relationship Id="rId5" Type="http://schemas.openxmlformats.org/officeDocument/2006/relationships/slideLayout" Target="../slideLayouts/slideLayout134.xml"/><Relationship Id="rId15" Type="http://schemas.openxmlformats.org/officeDocument/2006/relationships/slideLayout" Target="../slideLayouts/slideLayout144.xml"/><Relationship Id="rId23" Type="http://schemas.openxmlformats.org/officeDocument/2006/relationships/image" Target="../media/image5.png"/><Relationship Id="rId10" Type="http://schemas.openxmlformats.org/officeDocument/2006/relationships/slideLayout" Target="../slideLayouts/slideLayout139.xml"/><Relationship Id="rId19" Type="http://schemas.openxmlformats.org/officeDocument/2006/relationships/slideLayout" Target="../slideLayouts/slideLayout148.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 Id="rId22" Type="http://schemas.microsoft.com/office/2007/relationships/hdphoto" Target="../media/hdphoto1.wdp"/></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slideLayout" Target="../slideLayouts/slideLayout161.xml"/><Relationship Id="rId18" Type="http://schemas.openxmlformats.org/officeDocument/2006/relationships/slideLayout" Target="../slideLayouts/slideLayout166.xml"/><Relationship Id="rId3" Type="http://schemas.openxmlformats.org/officeDocument/2006/relationships/slideLayout" Target="../slideLayouts/slideLayout151.xml"/><Relationship Id="rId21" Type="http://schemas.openxmlformats.org/officeDocument/2006/relationships/image" Target="../media/image4.png"/><Relationship Id="rId7" Type="http://schemas.openxmlformats.org/officeDocument/2006/relationships/slideLayout" Target="../slideLayouts/slideLayout155.xml"/><Relationship Id="rId12" Type="http://schemas.openxmlformats.org/officeDocument/2006/relationships/slideLayout" Target="../slideLayouts/slideLayout160.xml"/><Relationship Id="rId17" Type="http://schemas.openxmlformats.org/officeDocument/2006/relationships/slideLayout" Target="../slideLayouts/slideLayout165.xml"/><Relationship Id="rId2" Type="http://schemas.openxmlformats.org/officeDocument/2006/relationships/slideLayout" Target="../slideLayouts/slideLayout150.xml"/><Relationship Id="rId16" Type="http://schemas.openxmlformats.org/officeDocument/2006/relationships/slideLayout" Target="../slideLayouts/slideLayout164.xml"/><Relationship Id="rId20" Type="http://schemas.openxmlformats.org/officeDocument/2006/relationships/theme" Target="../theme/theme12.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24" Type="http://schemas.openxmlformats.org/officeDocument/2006/relationships/image" Target="../media/image6.png"/><Relationship Id="rId5" Type="http://schemas.openxmlformats.org/officeDocument/2006/relationships/slideLayout" Target="../slideLayouts/slideLayout153.xml"/><Relationship Id="rId15" Type="http://schemas.openxmlformats.org/officeDocument/2006/relationships/slideLayout" Target="../slideLayouts/slideLayout163.xml"/><Relationship Id="rId23" Type="http://schemas.openxmlformats.org/officeDocument/2006/relationships/image" Target="../media/image5.png"/><Relationship Id="rId10" Type="http://schemas.openxmlformats.org/officeDocument/2006/relationships/slideLayout" Target="../slideLayouts/slideLayout158.xml"/><Relationship Id="rId19" Type="http://schemas.openxmlformats.org/officeDocument/2006/relationships/slideLayout" Target="../slideLayouts/slideLayout167.xml"/><Relationship Id="rId4" Type="http://schemas.openxmlformats.org/officeDocument/2006/relationships/slideLayout" Target="../slideLayouts/slideLayout152.xml"/><Relationship Id="rId9" Type="http://schemas.openxmlformats.org/officeDocument/2006/relationships/slideLayout" Target="../slideLayouts/slideLayout157.xml"/><Relationship Id="rId14" Type="http://schemas.openxmlformats.org/officeDocument/2006/relationships/slideLayout" Target="../slideLayouts/slideLayout162.xml"/><Relationship Id="rId22"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slideLayout" Target="../slideLayouts/slideLayout109.xml"/><Relationship Id="rId3" Type="http://schemas.openxmlformats.org/officeDocument/2006/relationships/slideLayout" Target="../slideLayouts/slideLayout94.xml"/><Relationship Id="rId21" Type="http://schemas.openxmlformats.org/officeDocument/2006/relationships/image" Target="../media/image4.png"/><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slideLayout" Target="../slideLayouts/slideLayout108.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20" Type="http://schemas.openxmlformats.org/officeDocument/2006/relationships/theme" Target="../theme/theme9.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24" Type="http://schemas.openxmlformats.org/officeDocument/2006/relationships/image" Target="../media/image6.png"/><Relationship Id="rId5" Type="http://schemas.openxmlformats.org/officeDocument/2006/relationships/slideLayout" Target="../slideLayouts/slideLayout96.xml"/><Relationship Id="rId15" Type="http://schemas.openxmlformats.org/officeDocument/2006/relationships/slideLayout" Target="../slideLayouts/slideLayout106.xml"/><Relationship Id="rId23" Type="http://schemas.openxmlformats.org/officeDocument/2006/relationships/image" Target="../media/image5.png"/><Relationship Id="rId10" Type="http://schemas.openxmlformats.org/officeDocument/2006/relationships/slideLayout" Target="../slideLayouts/slideLayout101.xml"/><Relationship Id="rId19" Type="http://schemas.openxmlformats.org/officeDocument/2006/relationships/slideLayout" Target="../slideLayouts/slideLayout110.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 Id="rId22"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dirty="0"/>
              <a:t>42nd meeting of the PAC for </a:t>
            </a:r>
            <a:r>
              <a:rPr lang="en-US" dirty="0" err="1"/>
              <a:t>for</a:t>
            </a:r>
            <a:r>
              <a:rPr lang="en-US" dirty="0"/>
              <a:t> Condensed Matter Physics, June 22-23 2015, Dubna</a:t>
            </a:r>
            <a:endParaRPr lang="ru-RU" dirty="0"/>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A7C18D72-307C-4295-8135-E6CC3D34BC96}" type="slidenum">
              <a:rPr lang="ru-RU" altLang="hu-HU"/>
              <a:pPr/>
              <a:t>‹#›</a:t>
            </a:fld>
            <a:endParaRPr lang="ru-RU" altLang="hu-HU"/>
          </a:p>
        </p:txBody>
      </p:sp>
      <p:pic>
        <p:nvPicPr>
          <p:cNvPr id="103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73" r:id="rId1"/>
    <p:sldLayoutId id="2147495074" r:id="rId2"/>
    <p:sldLayoutId id="2147495075" r:id="rId3"/>
    <p:sldLayoutId id="2147495076" r:id="rId4"/>
    <p:sldLayoutId id="2147495077" r:id="rId5"/>
    <p:sldLayoutId id="2147495078" r:id="rId6"/>
    <p:sldLayoutId id="2147495079" r:id="rId7"/>
    <p:sldLayoutId id="2147495080" r:id="rId8"/>
    <p:sldLayoutId id="2147495081" r:id="rId9"/>
    <p:sldLayoutId id="2147495082" r:id="rId10"/>
    <p:sldLayoutId id="2147495083"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2/20/2019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164487135"/>
      </p:ext>
    </p:extLst>
  </p:cSld>
  <p:clrMap bg1="lt1" tx1="dk1" bg2="lt2" tx2="dk2" accent1="accent1" accent2="accent2" accent3="accent3" accent4="accent4" accent5="accent5" accent6="accent6" hlink="hlink" folHlink="folHlink"/>
  <p:sldLayoutIdLst>
    <p:sldLayoutId id="2147495307" r:id="rId1"/>
    <p:sldLayoutId id="2147495308" r:id="rId2"/>
    <p:sldLayoutId id="2147495309" r:id="rId3"/>
    <p:sldLayoutId id="2147495310" r:id="rId4"/>
    <p:sldLayoutId id="2147495311" r:id="rId5"/>
    <p:sldLayoutId id="2147495312" r:id="rId6"/>
    <p:sldLayoutId id="2147495313" r:id="rId7"/>
    <p:sldLayoutId id="2147495314" r:id="rId8"/>
    <p:sldLayoutId id="2147495315" r:id="rId9"/>
    <p:sldLayoutId id="2147495316" r:id="rId10"/>
    <p:sldLayoutId id="2147495317" r:id="rId11"/>
    <p:sldLayoutId id="2147495318" r:id="rId12"/>
    <p:sldLayoutId id="2147495319" r:id="rId13"/>
    <p:sldLayoutId id="2147495320" r:id="rId14"/>
    <p:sldLayoutId id="2147495321" r:id="rId15"/>
    <p:sldLayoutId id="2147495322" r:id="rId16"/>
    <p:sldLayoutId id="2147495323" r:id="rId17"/>
    <p:sldLayoutId id="2147495324" r:id="rId18"/>
    <p:sldLayoutId id="214749532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2/20/2019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3799556034"/>
      </p:ext>
    </p:extLst>
  </p:cSld>
  <p:clrMap bg1="lt1" tx1="dk1" bg2="lt2" tx2="dk2" accent1="accent1" accent2="accent2" accent3="accent3" accent4="accent4" accent5="accent5" accent6="accent6" hlink="hlink" folHlink="folHlink"/>
  <p:sldLayoutIdLst>
    <p:sldLayoutId id="2147495327" r:id="rId1"/>
    <p:sldLayoutId id="2147495328" r:id="rId2"/>
    <p:sldLayoutId id="2147495329" r:id="rId3"/>
    <p:sldLayoutId id="2147495330" r:id="rId4"/>
    <p:sldLayoutId id="2147495331" r:id="rId5"/>
    <p:sldLayoutId id="2147495332" r:id="rId6"/>
    <p:sldLayoutId id="2147495333" r:id="rId7"/>
    <p:sldLayoutId id="2147495334" r:id="rId8"/>
    <p:sldLayoutId id="2147495335" r:id="rId9"/>
    <p:sldLayoutId id="2147495336" r:id="rId10"/>
    <p:sldLayoutId id="2147495337" r:id="rId11"/>
    <p:sldLayoutId id="2147495338" r:id="rId12"/>
    <p:sldLayoutId id="2147495339" r:id="rId13"/>
    <p:sldLayoutId id="2147495340" r:id="rId14"/>
    <p:sldLayoutId id="2147495341" r:id="rId15"/>
    <p:sldLayoutId id="2147495342" r:id="rId16"/>
    <p:sldLayoutId id="2147495343" r:id="rId17"/>
    <p:sldLayoutId id="2147495344" r:id="rId18"/>
    <p:sldLayoutId id="214749534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2/20/2019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1011221327"/>
      </p:ext>
    </p:extLst>
  </p:cSld>
  <p:clrMap bg1="lt1" tx1="dk1" bg2="lt2" tx2="dk2" accent1="accent1" accent2="accent2" accent3="accent3" accent4="accent4" accent5="accent5" accent6="accent6" hlink="hlink" folHlink="folHlink"/>
  <p:sldLayoutIdLst>
    <p:sldLayoutId id="2147495347" r:id="rId1"/>
    <p:sldLayoutId id="2147495348" r:id="rId2"/>
    <p:sldLayoutId id="2147495349" r:id="rId3"/>
    <p:sldLayoutId id="2147495350" r:id="rId4"/>
    <p:sldLayoutId id="2147495351" r:id="rId5"/>
    <p:sldLayoutId id="2147495352" r:id="rId6"/>
    <p:sldLayoutId id="2147495353" r:id="rId7"/>
    <p:sldLayoutId id="2147495354" r:id="rId8"/>
    <p:sldLayoutId id="2147495355" r:id="rId9"/>
    <p:sldLayoutId id="2147495356" r:id="rId10"/>
    <p:sldLayoutId id="2147495357" r:id="rId11"/>
    <p:sldLayoutId id="2147495358" r:id="rId12"/>
    <p:sldLayoutId id="2147495359" r:id="rId13"/>
    <p:sldLayoutId id="2147495360" r:id="rId14"/>
    <p:sldLayoutId id="2147495361" r:id="rId15"/>
    <p:sldLayoutId id="2147495362" r:id="rId16"/>
    <p:sldLayoutId id="2147495363" r:id="rId17"/>
    <p:sldLayoutId id="2147495364" r:id="rId18"/>
    <p:sldLayoutId id="214749536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7AFD9A7C-2457-4727-B7B9-C58292A53405}" type="slidenum">
              <a:rPr lang="ru-RU" altLang="hu-HU"/>
              <a:pPr/>
              <a:t>‹#›</a:t>
            </a:fld>
            <a:endParaRPr lang="ru-RU" altLang="hu-HU"/>
          </a:p>
        </p:txBody>
      </p:sp>
      <p:pic>
        <p:nvPicPr>
          <p:cNvPr id="2055"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84" r:id="rId1"/>
    <p:sldLayoutId id="2147495085" r:id="rId2"/>
    <p:sldLayoutId id="2147495086" r:id="rId3"/>
    <p:sldLayoutId id="2147495087" r:id="rId4"/>
    <p:sldLayoutId id="2147495088" r:id="rId5"/>
    <p:sldLayoutId id="2147495089" r:id="rId6"/>
    <p:sldLayoutId id="2147495090" r:id="rId7"/>
    <p:sldLayoutId id="2147495091" r:id="rId8"/>
    <p:sldLayoutId id="2147495092" r:id="rId9"/>
    <p:sldLayoutId id="2147495093" r:id="rId10"/>
    <p:sldLayoutId id="2147495094"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3DD1EA87-538B-407A-8EB0-9CD592B471AB}" type="slidenum">
              <a:rPr lang="ru-RU" altLang="hu-HU"/>
              <a:pPr/>
              <a:t>‹#›</a:t>
            </a:fld>
            <a:endParaRPr lang="ru-RU" altLang="hu-HU"/>
          </a:p>
        </p:txBody>
      </p:sp>
      <p:pic>
        <p:nvPicPr>
          <p:cNvPr id="3079"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095" r:id="rId1"/>
    <p:sldLayoutId id="2147495096" r:id="rId2"/>
    <p:sldLayoutId id="2147495097" r:id="rId3"/>
    <p:sldLayoutId id="2147495098" r:id="rId4"/>
    <p:sldLayoutId id="2147495099" r:id="rId5"/>
    <p:sldLayoutId id="2147495100" r:id="rId6"/>
    <p:sldLayoutId id="2147495101" r:id="rId7"/>
    <p:sldLayoutId id="2147495102" r:id="rId8"/>
    <p:sldLayoutId id="2147495103" r:id="rId9"/>
    <p:sldLayoutId id="2147495104" r:id="rId10"/>
    <p:sldLayoutId id="2147495105"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69204161-784A-4E46-80F0-E362732D2A5A}" type="slidenum">
              <a:rPr lang="ru-RU" altLang="hu-HU"/>
              <a:pPr/>
              <a:t>‹#›</a:t>
            </a:fld>
            <a:endParaRPr lang="ru-RU" altLang="hu-HU"/>
          </a:p>
        </p:txBody>
      </p:sp>
      <p:pic>
        <p:nvPicPr>
          <p:cNvPr id="4103"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06" r:id="rId1"/>
    <p:sldLayoutId id="2147495107" r:id="rId2"/>
    <p:sldLayoutId id="2147495108" r:id="rId3"/>
    <p:sldLayoutId id="2147495109" r:id="rId4"/>
    <p:sldLayoutId id="2147495110" r:id="rId5"/>
    <p:sldLayoutId id="2147495111" r:id="rId6"/>
    <p:sldLayoutId id="2147495112" r:id="rId7"/>
    <p:sldLayoutId id="2147495113" r:id="rId8"/>
    <p:sldLayoutId id="2147495114" r:id="rId9"/>
    <p:sldLayoutId id="2147495115" r:id="rId10"/>
    <p:sldLayoutId id="2147495116"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9F5F85BD-CE2A-4A32-A0FF-E1E14769F815}" type="slidenum">
              <a:rPr lang="ru-RU" altLang="hu-HU"/>
              <a:pPr/>
              <a:t>‹#›</a:t>
            </a:fld>
            <a:endParaRPr lang="ru-RU" altLang="hu-HU"/>
          </a:p>
        </p:txBody>
      </p:sp>
      <p:pic>
        <p:nvPicPr>
          <p:cNvPr id="5127"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17" r:id="rId1"/>
    <p:sldLayoutId id="2147495118" r:id="rId2"/>
    <p:sldLayoutId id="2147495119" r:id="rId3"/>
    <p:sldLayoutId id="2147495120" r:id="rId4"/>
    <p:sldLayoutId id="2147495121" r:id="rId5"/>
    <p:sldLayoutId id="2147495122" r:id="rId6"/>
    <p:sldLayoutId id="2147495123" r:id="rId7"/>
    <p:sldLayoutId id="2147495124" r:id="rId8"/>
    <p:sldLayoutId id="2147495125" r:id="rId9"/>
    <p:sldLayoutId id="2147495126" r:id="rId10"/>
    <p:sldLayoutId id="2147495127"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FFCF2"/>
            </a:gs>
            <a:gs pos="74001">
              <a:srgbClr val="FFE38C"/>
            </a:gs>
            <a:gs pos="83000">
              <a:srgbClr val="FFE38C"/>
            </a:gs>
            <a:gs pos="100000">
              <a:srgbClr val="FFECB3"/>
            </a:gs>
          </a:gsLst>
          <a:lin ang="54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14288"/>
            <a:ext cx="10515600" cy="773112"/>
          </a:xfrm>
          <a:prstGeom prst="rect">
            <a:avLst/>
          </a:prstGeom>
        </p:spPr>
        <p:txBody>
          <a:bodyPr vert="horz" lIns="91440" tIns="45720" rIns="91440" bIns="45720" rtlCol="0" anchor="ctr">
            <a:normAutofit/>
          </a:bodyPr>
          <a:lstStyle/>
          <a:p>
            <a:r>
              <a:rPr lang="ru-RU" dirty="0" smtClean="0"/>
              <a:t>Образец заголовка</a:t>
            </a:r>
            <a:endParaRPr lang="ru-RU" dirty="0"/>
          </a:p>
        </p:txBody>
      </p:sp>
      <p:sp>
        <p:nvSpPr>
          <p:cNvPr id="3" name="Текст 2"/>
          <p:cNvSpPr>
            <a:spLocks noGrp="1"/>
          </p:cNvSpPr>
          <p:nvPr>
            <p:ph type="body" idx="1"/>
          </p:nvPr>
        </p:nvSpPr>
        <p:spPr>
          <a:xfrm>
            <a:off x="838200" y="871539"/>
            <a:ext cx="10515600" cy="5305425"/>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Дата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r>
              <a:rPr lang="ru-RU"/>
              <a:t>22.06.2015</a:t>
            </a:r>
          </a:p>
        </p:txBody>
      </p:sp>
      <p:sp>
        <p:nvSpPr>
          <p:cNvPr id="5" name="Нижний колонтитул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r>
              <a:rPr lang="en-US"/>
              <a:t>42nd meeting of the PAC for for Condensed Matter Physics, June 22-23 2015, Dubna</a:t>
            </a:r>
            <a:endParaRPr lang="ru-RU"/>
          </a:p>
        </p:txBody>
      </p:sp>
      <p:sp>
        <p:nvSpPr>
          <p:cNvPr id="6" name="Номер слайда 5"/>
          <p:cNvSpPr>
            <a:spLocks noGrp="1"/>
          </p:cNvSpPr>
          <p:nvPr>
            <p:ph type="sldNum" sz="quarter" idx="4"/>
          </p:nvPr>
        </p:nvSpPr>
        <p:spPr>
          <a:xfrm>
            <a:off x="8610600" y="6356351"/>
            <a:ext cx="1439333"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D5029733-04EE-4877-B35D-E6C16548F165}" type="slidenum">
              <a:rPr lang="ru-RU" altLang="hu-HU"/>
              <a:pPr/>
              <a:t>‹#›</a:t>
            </a:fld>
            <a:endParaRPr lang="ru-RU" altLang="hu-HU"/>
          </a:p>
        </p:txBody>
      </p:sp>
      <p:pic>
        <p:nvPicPr>
          <p:cNvPr id="6151" name="Рисунок 7"/>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6934" y="406401"/>
            <a:ext cx="789517"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Рисунок 8"/>
          <p:cNvPicPr>
            <a:picLocks noChangeAspect="1"/>
          </p:cNvPicPr>
          <p:nvPr/>
        </p:nvPicPr>
        <p:blipFill>
          <a:blip r:embed="rId14" cstate="print">
            <a:extLst>
              <a:ext uri="{28A0092B-C50C-407E-A947-70E740481C1C}">
                <a14:useLocalDpi xmlns:a14="http://schemas.microsoft.com/office/drawing/2010/main"/>
              </a:ext>
            </a:extLst>
          </a:blip>
          <a:srcRect/>
          <a:stretch>
            <a:fillRect/>
          </a:stretch>
        </p:blipFill>
        <p:spPr bwMode="auto">
          <a:xfrm>
            <a:off x="0" y="3206751"/>
            <a:ext cx="8382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5128" r:id="rId1"/>
    <p:sldLayoutId id="2147495129" r:id="rId2"/>
    <p:sldLayoutId id="2147495130" r:id="rId3"/>
    <p:sldLayoutId id="2147495131" r:id="rId4"/>
    <p:sldLayoutId id="2147495132" r:id="rId5"/>
    <p:sldLayoutId id="2147495133" r:id="rId6"/>
    <p:sldLayoutId id="2147495134" r:id="rId7"/>
    <p:sldLayoutId id="2147495135" r:id="rId8"/>
    <p:sldLayoutId id="2147495136" r:id="rId9"/>
    <p:sldLayoutId id="2147495137" r:id="rId10"/>
    <p:sldLayoutId id="2147495138" r:id="rId11"/>
  </p:sldLayoutIdLst>
  <p:hf sldNum="0" hdr="0" dt="0"/>
  <p:txStyles>
    <p:titleStyle>
      <a:lvl1pPr algn="l" rtl="0" eaLnBrk="0" fontAlgn="base" hangingPunct="0">
        <a:lnSpc>
          <a:spcPct val="90000"/>
        </a:lnSpc>
        <a:spcBef>
          <a:spcPct val="0"/>
        </a:spcBef>
        <a:spcAft>
          <a:spcPct val="0"/>
        </a:spcAft>
        <a:defRPr sz="4400" b="1" kern="1200">
          <a:solidFill>
            <a:srgbClr val="002060"/>
          </a:solidFill>
          <a:effectLst>
            <a:outerShdw blurRad="38100" dist="38100" dir="2700000" algn="tl">
              <a:srgbClr val="000000">
                <a:alpha val="43137"/>
              </a:srgbClr>
            </a:outerShdw>
          </a:effectLst>
          <a:latin typeface="Comic Sans MS" panose="030F0702030302020204" pitchFamily="66" charset="0"/>
          <a:ea typeface="+mj-ea"/>
          <a:cs typeface="+mj-cs"/>
        </a:defRPr>
      </a:lvl1pPr>
      <a:lvl2pPr algn="l" rtl="0" eaLnBrk="0" fontAlgn="base" hangingPunct="0">
        <a:lnSpc>
          <a:spcPct val="90000"/>
        </a:lnSpc>
        <a:spcBef>
          <a:spcPct val="0"/>
        </a:spcBef>
        <a:spcAft>
          <a:spcPct val="0"/>
        </a:spcAft>
        <a:defRPr sz="4400" b="1">
          <a:solidFill>
            <a:srgbClr val="002060"/>
          </a:solidFill>
          <a:latin typeface="Comic Sans MS" pitchFamily="66" charset="0"/>
        </a:defRPr>
      </a:lvl2pPr>
      <a:lvl3pPr algn="l" rtl="0" eaLnBrk="0" fontAlgn="base" hangingPunct="0">
        <a:lnSpc>
          <a:spcPct val="90000"/>
        </a:lnSpc>
        <a:spcBef>
          <a:spcPct val="0"/>
        </a:spcBef>
        <a:spcAft>
          <a:spcPct val="0"/>
        </a:spcAft>
        <a:defRPr sz="4400" b="1">
          <a:solidFill>
            <a:srgbClr val="002060"/>
          </a:solidFill>
          <a:latin typeface="Comic Sans MS" pitchFamily="66" charset="0"/>
        </a:defRPr>
      </a:lvl3pPr>
      <a:lvl4pPr algn="l" rtl="0" eaLnBrk="0" fontAlgn="base" hangingPunct="0">
        <a:lnSpc>
          <a:spcPct val="90000"/>
        </a:lnSpc>
        <a:spcBef>
          <a:spcPct val="0"/>
        </a:spcBef>
        <a:spcAft>
          <a:spcPct val="0"/>
        </a:spcAft>
        <a:defRPr sz="4400" b="1">
          <a:solidFill>
            <a:srgbClr val="002060"/>
          </a:solidFill>
          <a:latin typeface="Comic Sans MS" pitchFamily="66" charset="0"/>
        </a:defRPr>
      </a:lvl4pPr>
      <a:lvl5pPr algn="l" rtl="0" eaLnBrk="0" fontAlgn="base" hangingPunct="0">
        <a:lnSpc>
          <a:spcPct val="90000"/>
        </a:lnSpc>
        <a:spcBef>
          <a:spcPct val="0"/>
        </a:spcBef>
        <a:spcAft>
          <a:spcPct val="0"/>
        </a:spcAft>
        <a:defRPr sz="4400" b="1">
          <a:solidFill>
            <a:srgbClr val="002060"/>
          </a:solidFill>
          <a:latin typeface="Comic Sans MS" pitchFamily="66" charset="0"/>
        </a:defRPr>
      </a:lvl5pPr>
      <a:lvl6pPr marL="457200" algn="l" rtl="0" fontAlgn="base">
        <a:lnSpc>
          <a:spcPct val="90000"/>
        </a:lnSpc>
        <a:spcBef>
          <a:spcPct val="0"/>
        </a:spcBef>
        <a:spcAft>
          <a:spcPct val="0"/>
        </a:spcAft>
        <a:defRPr sz="4400" b="1">
          <a:solidFill>
            <a:srgbClr val="002060"/>
          </a:solidFill>
          <a:latin typeface="Comic Sans MS" pitchFamily="66" charset="0"/>
        </a:defRPr>
      </a:lvl6pPr>
      <a:lvl7pPr marL="914400" algn="l" rtl="0" fontAlgn="base">
        <a:lnSpc>
          <a:spcPct val="90000"/>
        </a:lnSpc>
        <a:spcBef>
          <a:spcPct val="0"/>
        </a:spcBef>
        <a:spcAft>
          <a:spcPct val="0"/>
        </a:spcAft>
        <a:defRPr sz="4400" b="1">
          <a:solidFill>
            <a:srgbClr val="002060"/>
          </a:solidFill>
          <a:latin typeface="Comic Sans MS" pitchFamily="66" charset="0"/>
        </a:defRPr>
      </a:lvl7pPr>
      <a:lvl8pPr marL="1371600" algn="l" rtl="0" fontAlgn="base">
        <a:lnSpc>
          <a:spcPct val="90000"/>
        </a:lnSpc>
        <a:spcBef>
          <a:spcPct val="0"/>
        </a:spcBef>
        <a:spcAft>
          <a:spcPct val="0"/>
        </a:spcAft>
        <a:defRPr sz="4400" b="1">
          <a:solidFill>
            <a:srgbClr val="002060"/>
          </a:solidFill>
          <a:latin typeface="Comic Sans MS" pitchFamily="66" charset="0"/>
        </a:defRPr>
      </a:lvl8pPr>
      <a:lvl9pPr marL="1828800" algn="l" rtl="0" fontAlgn="base">
        <a:lnSpc>
          <a:spcPct val="90000"/>
        </a:lnSpc>
        <a:spcBef>
          <a:spcPct val="0"/>
        </a:spcBef>
        <a:spcAft>
          <a:spcPct val="0"/>
        </a:spcAft>
        <a:defRPr sz="4400" b="1">
          <a:solidFill>
            <a:srgbClr val="002060"/>
          </a:solidFill>
          <a:latin typeface="Comic Sans MS" pitchFamily="66"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1" kern="1200">
          <a:solidFill>
            <a:schemeClr val="tx1"/>
          </a:solidFill>
          <a:effectLst>
            <a:outerShdw blurRad="38100" dist="38100" dir="2700000" algn="tl">
              <a:srgbClr val="000000">
                <a:alpha val="43137"/>
              </a:srgbClr>
            </a:outerShdw>
          </a:effectLst>
          <a:latin typeface="Comic Sans MS" panose="030F0702030302020204" pitchFamily="66"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7170" name="Picture 1"/>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171" name="Rectangle 2"/>
          <p:cNvSpPr>
            <a:spLocks noGrp="1" noChangeArrowheads="1"/>
          </p:cNvSpPr>
          <p:nvPr>
            <p:ph type="title"/>
          </p:nvPr>
        </p:nvSpPr>
        <p:spPr bwMode="auto">
          <a:xfrm>
            <a:off x="2874434" y="273050"/>
            <a:ext cx="6443133"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ru-RU" smtClean="0"/>
              <a:t>Click to edit the title text format</a:t>
            </a:r>
          </a:p>
        </p:txBody>
      </p:sp>
      <p:sp>
        <p:nvSpPr>
          <p:cNvPr id="7172" name="Rectangle 3"/>
          <p:cNvSpPr>
            <a:spLocks noGrp="1" noChangeArrowheads="1"/>
          </p:cNvSpPr>
          <p:nvPr>
            <p:ph type="body" idx="1"/>
          </p:nvPr>
        </p:nvSpPr>
        <p:spPr bwMode="auto">
          <a:xfrm>
            <a:off x="609600" y="1604963"/>
            <a:ext cx="10727267" cy="438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578" rIns="0" bIns="0" numCol="1" anchor="t" anchorCtr="0" compatLnSpc="1">
            <a:prstTxWarp prst="textNoShape">
              <a:avLst/>
            </a:prstTxWarp>
          </a:bodyPr>
          <a:lstStyle/>
          <a:p>
            <a:pPr lvl="0"/>
            <a:r>
              <a:rPr lang="en-GB" altLang="ru-RU" smtClean="0"/>
              <a:t>Click to edit the outline text format</a:t>
            </a:r>
          </a:p>
          <a:p>
            <a:pPr lvl="1"/>
            <a:r>
              <a:rPr lang="en-GB" altLang="ru-RU" smtClean="0"/>
              <a:t>Second Outline Level</a:t>
            </a:r>
          </a:p>
          <a:p>
            <a:pPr lvl="2"/>
            <a:r>
              <a:rPr lang="en-GB" altLang="ru-RU" smtClean="0"/>
              <a:t>Third Outline Level</a:t>
            </a:r>
          </a:p>
          <a:p>
            <a:pPr lvl="3"/>
            <a:r>
              <a:rPr lang="en-GB" altLang="ru-RU" smtClean="0"/>
              <a:t>Fourth Outline Level</a:t>
            </a:r>
          </a:p>
          <a:p>
            <a:pPr lvl="4"/>
            <a:r>
              <a:rPr lang="en-GB" altLang="ru-RU" smtClean="0"/>
              <a:t>Fifth Outline Level</a:t>
            </a:r>
          </a:p>
          <a:p>
            <a:pPr lvl="4"/>
            <a:r>
              <a:rPr lang="en-GB" altLang="ru-RU" smtClean="0"/>
              <a:t>Sixth Outline Level</a:t>
            </a:r>
          </a:p>
          <a:p>
            <a:pPr lvl="4"/>
            <a:r>
              <a:rPr lang="en-GB" altLang="ru-RU" smtClean="0"/>
              <a:t>Seventh Outline Level</a:t>
            </a:r>
          </a:p>
        </p:txBody>
      </p:sp>
      <p:sp>
        <p:nvSpPr>
          <p:cNvPr id="2" name="Rectangle 4"/>
          <p:cNvSpPr>
            <a:spLocks noGrp="1" noChangeArrowheads="1"/>
          </p:cNvSpPr>
          <p:nvPr>
            <p:ph type="dt"/>
          </p:nvPr>
        </p:nvSpPr>
        <p:spPr bwMode="auto">
          <a:xfrm>
            <a:off x="609600"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449263" algn="l"/>
                <a:tab pos="898525" algn="l"/>
                <a:tab pos="1347788" algn="l"/>
                <a:tab pos="1797050"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7" name="Rectangle 5"/>
          <p:cNvSpPr>
            <a:spLocks noGrp="1" noChangeArrowheads="1"/>
          </p:cNvSpPr>
          <p:nvPr>
            <p:ph type="ftr"/>
          </p:nvPr>
        </p:nvSpPr>
        <p:spPr bwMode="auto">
          <a:xfrm>
            <a:off x="4169834" y="6246814"/>
            <a:ext cx="386291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449263" algn="l"/>
                <a:tab pos="898525" algn="l"/>
                <a:tab pos="1347788" algn="l"/>
                <a:tab pos="1797050" algn="l"/>
                <a:tab pos="2246313" algn="l"/>
                <a:tab pos="2695575" algn="l"/>
              </a:tabLst>
              <a:defRPr sz="1400">
                <a:solidFill>
                  <a:srgbClr val="FFFFFF"/>
                </a:solidFill>
                <a:latin typeface="Times New Roman" pitchFamily="16" charset="0"/>
                <a:ea typeface="SimSun" charset="-122"/>
                <a:cs typeface="+mn-cs"/>
              </a:defRPr>
            </a:lvl1pPr>
          </a:lstStyle>
          <a:p>
            <a:pPr>
              <a:defRPr/>
            </a:pPr>
            <a:endParaRPr lang="en-US"/>
          </a:p>
        </p:txBody>
      </p:sp>
      <p:sp>
        <p:nvSpPr>
          <p:cNvPr id="3078" name="Rectangle 6"/>
          <p:cNvSpPr>
            <a:spLocks noGrp="1" noChangeArrowheads="1"/>
          </p:cNvSpPr>
          <p:nvPr>
            <p:ph type="sldNum"/>
          </p:nvPr>
        </p:nvSpPr>
        <p:spPr bwMode="auto">
          <a:xfrm>
            <a:off x="8741833" y="6246814"/>
            <a:ext cx="2838451"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anose="02020603050405020304" pitchFamily="18" charset="0"/>
              <a:buNone/>
              <a:defRPr sz="1400">
                <a:solidFill>
                  <a:srgbClr val="FFFFFF"/>
                </a:solidFill>
                <a:latin typeface="Times New Roman" panose="02020603050405020304" pitchFamily="18" charset="0"/>
                <a:cs typeface="Droid Sans Fallback"/>
              </a:defRPr>
            </a:lvl1pPr>
          </a:lstStyle>
          <a:p>
            <a:fld id="{818F3881-8502-4181-91F3-4563BC4405D1}" type="slidenum">
              <a:rPr lang="en-US" altLang="ru-RU"/>
              <a:pPr/>
              <a:t>‹#›</a:t>
            </a:fld>
            <a:endParaRPr lang="en-US" altLang="ru-RU"/>
          </a:p>
        </p:txBody>
      </p:sp>
    </p:spTree>
  </p:cSld>
  <p:clrMap bg1="lt1" tx1="dk1" bg2="lt2" tx2="dk2" accent1="accent1" accent2="accent2" accent3="accent3" accent4="accent4" accent5="accent5" accent6="accent6" hlink="hlink" folHlink="folHlink"/>
  <p:sldLayoutIdLst>
    <p:sldLayoutId id="2147495050" r:id="rId1"/>
    <p:sldLayoutId id="2147495051" r:id="rId2"/>
    <p:sldLayoutId id="2147495052" r:id="rId3"/>
    <p:sldLayoutId id="2147495053" r:id="rId4"/>
    <p:sldLayoutId id="2147495054" r:id="rId5"/>
    <p:sldLayoutId id="2147495055" r:id="rId6"/>
    <p:sldLayoutId id="2147495056" r:id="rId7"/>
    <p:sldLayoutId id="2147495057" r:id="rId8"/>
    <p:sldLayoutId id="2147495058" r:id="rId9"/>
    <p:sldLayoutId id="2147495059" r:id="rId10"/>
    <p:sldLayoutId id="2147495060" r:id="rId11"/>
    <p:sldLayoutId id="2147495061" r:id="rId12"/>
    <p:sldLayoutId id="2147495062" r:id="rId13"/>
  </p:sldLayoutIdLst>
  <p:timing>
    <p:tnLst>
      <p:par>
        <p:cTn id="1" dur="indefinite" restart="never" nodeType="tmRoot"/>
      </p:par>
    </p:tnLst>
  </p:timing>
  <p:txStyles>
    <p:titleStyle>
      <a:lvl1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2pPr>
      <a:lvl3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3pPr>
      <a:lvl4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4pPr>
      <a:lvl5pPr algn="ctr" defTabSz="449263" rtl="0" eaLnBrk="0" fontAlgn="base" hangingPunct="0">
        <a:lnSpc>
          <a:spcPct val="93000"/>
        </a:lnSpc>
        <a:spcBef>
          <a:spcPct val="0"/>
        </a:spcBef>
        <a:spcAft>
          <a:spcPct val="0"/>
        </a:spcAft>
        <a:buClr>
          <a:srgbClr val="000000"/>
        </a:buClr>
        <a:buSzPct val="100000"/>
        <a:buFont typeface="Times New Roman" pitchFamily="18" charset="0"/>
        <a:defRPr sz="4000">
          <a:solidFill>
            <a:srgbClr val="FFFFFF"/>
          </a:solidFill>
          <a:latin typeface="Arial" charset="0"/>
          <a:ea typeface="Droid Sans Fallback" charset="0"/>
          <a:cs typeface="Droid Sans Fallback" charset="0"/>
        </a:defRPr>
      </a:lvl5pPr>
      <a:lvl6pPr marL="25146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6pPr>
      <a:lvl7pPr marL="29718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7pPr>
      <a:lvl8pPr marL="34290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8pPr>
      <a:lvl9pPr marL="3886200" indent="-228600" algn="ctr" defTabSz="449263" rtl="0" eaLnBrk="1" fontAlgn="base" hangingPunct="1">
        <a:lnSpc>
          <a:spcPct val="93000"/>
        </a:lnSpc>
        <a:spcBef>
          <a:spcPct val="0"/>
        </a:spcBef>
        <a:spcAft>
          <a:spcPct val="0"/>
        </a:spcAft>
        <a:buClr>
          <a:srgbClr val="000000"/>
        </a:buClr>
        <a:buSzPct val="100000"/>
        <a:buFont typeface="Times New Roman" pitchFamily="16" charset="0"/>
        <a:defRPr sz="4000">
          <a:solidFill>
            <a:srgbClr val="FFFFFF"/>
          </a:solidFill>
          <a:latin typeface="Arial" charset="0"/>
          <a:ea typeface="Droid Sans Fallback" charset="0"/>
          <a:cs typeface="Droid Sans Fallback" charset="0"/>
        </a:defRPr>
      </a:lvl9pPr>
    </p:titleStyle>
    <p:bodyStyle>
      <a:lvl1pPr marL="342900" indent="-342900" algn="l" defTabSz="449263" rtl="0" eaLnBrk="0" fontAlgn="base" hangingPunct="0">
        <a:lnSpc>
          <a:spcPct val="93000"/>
        </a:lnSpc>
        <a:spcBef>
          <a:spcPct val="0"/>
        </a:spcBef>
        <a:spcAft>
          <a:spcPts val="1288"/>
        </a:spcAft>
        <a:buClr>
          <a:srgbClr val="000000"/>
        </a:buClr>
        <a:buSzPct val="100000"/>
        <a:buFont typeface="Times New Roman" pitchFamily="18" charset="0"/>
        <a:buChar char="•"/>
        <a:defRPr sz="2900">
          <a:solidFill>
            <a:srgbClr val="FFFFFF"/>
          </a:solidFill>
          <a:latin typeface="+mn-lt"/>
          <a:ea typeface="+mn-ea"/>
          <a:cs typeface="+mn-cs"/>
        </a:defRPr>
      </a:lvl1pPr>
      <a:lvl2pPr marL="742950" indent="-285750" algn="l" defTabSz="449263" rtl="0" eaLnBrk="0" fontAlgn="base" hangingPunct="0">
        <a:lnSpc>
          <a:spcPct val="93000"/>
        </a:lnSpc>
        <a:spcBef>
          <a:spcPct val="0"/>
        </a:spcBef>
        <a:spcAft>
          <a:spcPts val="1025"/>
        </a:spcAft>
        <a:buClr>
          <a:srgbClr val="000000"/>
        </a:buClr>
        <a:buSzPct val="100000"/>
        <a:buFont typeface="Times New Roman" pitchFamily="18" charset="0"/>
        <a:buChar char="–"/>
        <a:defRPr sz="2500">
          <a:solidFill>
            <a:srgbClr val="FFFFFF"/>
          </a:solidFill>
          <a:latin typeface="+mn-lt"/>
          <a:ea typeface="+mn-ea"/>
          <a:cs typeface="+mn-cs"/>
        </a:defRPr>
      </a:lvl2pPr>
      <a:lvl3pPr marL="1143000" indent="-228600" algn="l" defTabSz="449263" rtl="0" eaLnBrk="0" fontAlgn="base" hangingPunct="0">
        <a:lnSpc>
          <a:spcPct val="93000"/>
        </a:lnSpc>
        <a:spcBef>
          <a:spcPct val="0"/>
        </a:spcBef>
        <a:spcAft>
          <a:spcPts val="775"/>
        </a:spcAft>
        <a:buClr>
          <a:srgbClr val="000000"/>
        </a:buClr>
        <a:buSzPct val="100000"/>
        <a:buFont typeface="Times New Roman" pitchFamily="18" charset="0"/>
        <a:buChar char="•"/>
        <a:defRPr sz="2200">
          <a:solidFill>
            <a:srgbClr val="FFFFFF"/>
          </a:solidFill>
          <a:latin typeface="+mn-lt"/>
          <a:ea typeface="+mn-ea"/>
          <a:cs typeface="+mn-cs"/>
        </a:defRPr>
      </a:lvl3pPr>
      <a:lvl4pPr marL="1600200" indent="-228600" algn="l" defTabSz="449263" rtl="0" eaLnBrk="0" fontAlgn="base" hangingPunct="0">
        <a:lnSpc>
          <a:spcPct val="93000"/>
        </a:lnSpc>
        <a:spcBef>
          <a:spcPct val="0"/>
        </a:spcBef>
        <a:spcAft>
          <a:spcPts val="513"/>
        </a:spcAft>
        <a:buClr>
          <a:srgbClr val="000000"/>
        </a:buClr>
        <a:buSzPct val="100000"/>
        <a:buFont typeface="Times New Roman" pitchFamily="18" charset="0"/>
        <a:buChar char="–"/>
        <a:defRPr sz="2000">
          <a:solidFill>
            <a:srgbClr val="FFFFFF"/>
          </a:solidFill>
          <a:latin typeface="+mn-lt"/>
          <a:ea typeface="+mn-ea"/>
          <a:cs typeface="+mn-cs"/>
        </a:defRPr>
      </a:lvl4pPr>
      <a:lvl5pPr marL="2057400" indent="-228600" algn="l" defTabSz="449263" rtl="0" eaLnBrk="0" fontAlgn="base" hangingPunct="0">
        <a:lnSpc>
          <a:spcPct val="93000"/>
        </a:lnSpc>
        <a:spcBef>
          <a:spcPct val="0"/>
        </a:spcBef>
        <a:spcAft>
          <a:spcPts val="250"/>
        </a:spcAft>
        <a:buClr>
          <a:srgbClr val="000000"/>
        </a:buClr>
        <a:buSzPct val="100000"/>
        <a:buFont typeface="Times New Roman" pitchFamily="18" charset="0"/>
        <a:buChar char="»"/>
        <a:defRPr sz="2000">
          <a:solidFill>
            <a:srgbClr val="FFFFFF"/>
          </a:solidFill>
          <a:latin typeface="+mn-lt"/>
          <a:ea typeface="+mn-ea"/>
          <a:cs typeface="+mn-cs"/>
        </a:defRPr>
      </a:lvl5pPr>
      <a:lvl6pPr marL="25146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6pPr>
      <a:lvl7pPr marL="29718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7pPr>
      <a:lvl8pPr marL="34290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8pPr>
      <a:lvl9pPr marL="3886200" indent="-228600" algn="l" defTabSz="449263" rtl="0" eaLnBrk="1" fontAlgn="base" hangingPunct="1">
        <a:lnSpc>
          <a:spcPct val="93000"/>
        </a:lnSpc>
        <a:spcBef>
          <a:spcPct val="0"/>
        </a:spcBef>
        <a:spcAft>
          <a:spcPts val="25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ChangeArrowheads="1"/>
          </p:cNvSpPr>
          <p:nvPr userDrawn="1"/>
        </p:nvSpPr>
        <p:spPr bwMode="auto">
          <a:xfrm>
            <a:off x="0" y="6597650"/>
            <a:ext cx="12192000" cy="260350"/>
          </a:xfrm>
          <a:prstGeom prst="rect">
            <a:avLst/>
          </a:prstGeom>
          <a:solidFill>
            <a:srgbClr val="22456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19" name="Rectangle 3"/>
          <p:cNvSpPr>
            <a:spLocks noChangeArrowheads="1"/>
          </p:cNvSpPr>
          <p:nvPr userDrawn="1"/>
        </p:nvSpPr>
        <p:spPr bwMode="black">
          <a:xfrm>
            <a:off x="0" y="6589714"/>
            <a:ext cx="916940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b="1">
              <a:solidFill>
                <a:srgbClr val="FF0000"/>
              </a:solidFill>
            </a:endParaRPr>
          </a:p>
        </p:txBody>
      </p:sp>
      <p:sp>
        <p:nvSpPr>
          <p:cNvPr id="9220" name="Rectangle 4"/>
          <p:cNvSpPr>
            <a:spLocks noChangeArrowheads="1"/>
          </p:cNvSpPr>
          <p:nvPr userDrawn="1"/>
        </p:nvSpPr>
        <p:spPr bwMode="auto">
          <a:xfrm>
            <a:off x="0" y="1"/>
            <a:ext cx="12192000" cy="765175"/>
          </a:xfrm>
          <a:prstGeom prst="rect">
            <a:avLst/>
          </a:prstGeom>
          <a:solidFill>
            <a:srgbClr val="224568"/>
          </a:solidFill>
          <a:ln>
            <a:noFill/>
          </a:ln>
          <a:effectLst>
            <a:outerShdw dist="107763" dir="2700000" algn="ctr" rotWithShape="0">
              <a:schemeClr val="bg2">
                <a:alpha val="50000"/>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600">
              <a:solidFill>
                <a:srgbClr val="000000"/>
              </a:solidFill>
            </a:endParaRPr>
          </a:p>
        </p:txBody>
      </p:sp>
      <p:sp>
        <p:nvSpPr>
          <p:cNvPr id="9221" name="Rectangle 4"/>
          <p:cNvSpPr>
            <a:spLocks noChangeArrowheads="1"/>
          </p:cNvSpPr>
          <p:nvPr userDrawn="1"/>
        </p:nvSpPr>
        <p:spPr bwMode="black">
          <a:xfrm>
            <a:off x="1" y="6589714"/>
            <a:ext cx="8591551"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hu-HU" altLang="hu-HU" sz="1400" b="1">
              <a:solidFill>
                <a:srgbClr val="FF0000"/>
              </a:solidFill>
            </a:endParaRPr>
          </a:p>
        </p:txBody>
      </p:sp>
      <p:sp>
        <p:nvSpPr>
          <p:cNvPr id="6" name="Rectangle 6"/>
          <p:cNvSpPr>
            <a:spLocks noGrp="1" noChangeArrowheads="1"/>
          </p:cNvSpPr>
          <p:nvPr>
            <p:ph type="sldNum" sz="quarter" idx="4"/>
          </p:nvPr>
        </p:nvSpPr>
        <p:spPr>
          <a:xfrm>
            <a:off x="10972800" y="6553200"/>
            <a:ext cx="1219200" cy="304800"/>
          </a:xfrm>
          <a:prstGeom prst="rect">
            <a:avLst/>
          </a:prstGeom>
          <a:ln/>
        </p:spPr>
        <p:txBody>
          <a:bodyPr vert="horz" wrap="square" lIns="91440" tIns="45720" rIns="91440" bIns="45720" numCol="1" anchor="t" anchorCtr="0" compatLnSpc="1">
            <a:prstTxWarp prst="textNoShape">
              <a:avLst/>
            </a:prstTxWarp>
          </a:bodyPr>
          <a:lstStyle>
            <a:lvl1pPr algn="ctr">
              <a:defRPr sz="1500" b="1">
                <a:solidFill>
                  <a:srgbClr val="FF0000"/>
                </a:solidFill>
              </a:defRPr>
            </a:lvl1pPr>
          </a:lstStyle>
          <a:p>
            <a:fld id="{02257C04-AE68-48D2-BF8A-823F9286CEFA}" type="slidenum">
              <a:rPr lang="en-GB" altLang="fr-FR"/>
              <a:pPr/>
              <a:t>‹#›</a:t>
            </a:fld>
            <a:endParaRPr lang="en-GB" altLang="fr-FR"/>
          </a:p>
        </p:txBody>
      </p:sp>
    </p:spTree>
  </p:cSld>
  <p:clrMap bg1="lt1" tx1="dk1" bg2="lt2" tx2="dk2" accent1="accent1" accent2="accent2" accent3="accent3" accent4="accent4" accent5="accent5" accent6="accent6" hlink="hlink" folHlink="folHlink"/>
  <p:sldLayoutIdLst>
    <p:sldLayoutId id="2147495140" r:id="rId1"/>
    <p:sldLayoutId id="2147495141" r:id="rId2"/>
    <p:sldLayoutId id="2147495142" r:id="rId3"/>
    <p:sldLayoutId id="2147495143" r:id="rId4"/>
    <p:sldLayoutId id="2147495144" r:id="rId5"/>
    <p:sldLayoutId id="2147495145" r:id="rId6"/>
    <p:sldLayoutId id="2147495146" r:id="rId7"/>
    <p:sldLayoutId id="2147495147" r:id="rId8"/>
    <p:sldLayoutId id="2147495148" r:id="rId9"/>
    <p:sldLayoutId id="2147495149" r:id="rId10"/>
    <p:sldLayoutId id="2147495150" r:id="rId11"/>
    <p:sldLayoutId id="2147495151" r:id="rId12"/>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Рисунок 8"/>
          <p:cNvPicPr>
            <a:picLocks noChangeAspect="1"/>
          </p:cNvPicPr>
          <p:nvPr/>
        </p:nvPicPr>
        <p:blipFill rotWithShape="1">
          <a:blip r:embed="rId21" cstate="screen">
            <a:lum bright="70000" contrast="-70000"/>
            <a:extLst>
              <a:ext uri="{BEBA8EAE-BF5A-486C-A8C5-ECC9F3942E4B}">
                <a14:imgProps xmlns:a14="http://schemas.microsoft.com/office/drawing/2010/main">
                  <a14:imgLayer r:embed="rId22">
                    <a14:imgEffect>
                      <a14:saturation sat="33000"/>
                    </a14:imgEffect>
                  </a14:imgLayer>
                </a14:imgProps>
              </a:ext>
              <a:ext uri="{28A0092B-C50C-407E-A947-70E740481C1C}">
                <a14:useLocalDpi xmlns:a14="http://schemas.microsoft.com/office/drawing/2010/main"/>
              </a:ext>
            </a:extLst>
          </a:blip>
          <a:srcRect/>
          <a:stretch/>
        </p:blipFill>
        <p:spPr>
          <a:xfrm>
            <a:off x="1" y="731521"/>
            <a:ext cx="12186089" cy="6112052"/>
          </a:xfrm>
          <a:prstGeom prst="rect">
            <a:avLst/>
          </a:prstGeom>
        </p:spPr>
      </p:pic>
      <p:sp>
        <p:nvSpPr>
          <p:cNvPr id="10" name="TextBox 9">
            <a:extLst>
              <a:ext uri="{FF2B5EF4-FFF2-40B4-BE49-F238E27FC236}">
                <a16:creationId xmlns="" xmlns:a16="http://schemas.microsoft.com/office/drawing/2014/main" id="{48A9DF09-F029-408A-BA9B-219FF3446A02}"/>
              </a:ext>
            </a:extLst>
          </p:cNvPr>
          <p:cNvSpPr txBox="1"/>
          <p:nvPr userDrawn="1"/>
        </p:nvSpPr>
        <p:spPr>
          <a:xfrm>
            <a:off x="11686610" y="1517510"/>
            <a:ext cx="553998" cy="4183049"/>
          </a:xfrm>
          <a:prstGeom prst="rect">
            <a:avLst/>
          </a:prstGeom>
          <a:noFill/>
        </p:spPr>
        <p:txBody>
          <a:bodyPr vert="vert" wrap="square" rtlCol="0">
            <a:spAutoFit/>
          </a:bodyPr>
          <a:lstStyle/>
          <a:p>
            <a:pPr algn="ctr" fontAlgn="auto">
              <a:spcBef>
                <a:spcPts val="0"/>
              </a:spcBef>
              <a:spcAft>
                <a:spcPts val="0"/>
              </a:spcAft>
            </a:pPr>
            <a:r>
              <a:rPr lang="en-US"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SOLARIS: JU &amp; JINR</a:t>
            </a:r>
            <a:endParaRPr lang="ru-RU" sz="2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Рисунок 6" descr="poster_naglowek.png"/>
          <p:cNvPicPr>
            <a:picLocks noChangeAspect="1"/>
          </p:cNvPicPr>
          <p:nvPr/>
        </p:nvPicPr>
        <p:blipFill rotWithShape="1">
          <a:blip r:embed="rId23" cstate="screen">
            <a:extLst>
              <a:ext uri="{28A0092B-C50C-407E-A947-70E740481C1C}">
                <a14:useLocalDpi xmlns:a14="http://schemas.microsoft.com/office/drawing/2010/main"/>
              </a:ext>
            </a:extLst>
          </a:blip>
          <a:srcRect b="5869"/>
          <a:stretch/>
        </p:blipFill>
        <p:spPr>
          <a:xfrm>
            <a:off x="0" y="2"/>
            <a:ext cx="12192000" cy="1201783"/>
          </a:xfrm>
          <a:prstGeom prst="rect">
            <a:avLst/>
          </a:prstGeom>
          <a:noFill/>
        </p:spPr>
      </p:pic>
      <p:sp>
        <p:nvSpPr>
          <p:cNvPr id="2" name="Заголовок 1"/>
          <p:cNvSpPr>
            <a:spLocks noGrp="1"/>
          </p:cNvSpPr>
          <p:nvPr>
            <p:ph type="title"/>
          </p:nvPr>
        </p:nvSpPr>
        <p:spPr>
          <a:xfrm>
            <a:off x="1204486" y="882292"/>
            <a:ext cx="10351975" cy="888670"/>
          </a:xfrm>
          <a:prstGeom prst="rect">
            <a:avLst/>
          </a:prstGeom>
        </p:spPr>
        <p:txBody>
          <a:bodyPr vert="horz" lIns="91440" tIns="45720" rIns="91440" bIns="45720" rtlCol="0" anchor="ctr">
            <a:normAutofit/>
          </a:bodyPr>
          <a:lstStyle/>
          <a:p>
            <a:r>
              <a:rPr lang="ru-RU" dirty="0"/>
              <a:t>Образец заголовка</a:t>
            </a:r>
          </a:p>
        </p:txBody>
      </p:sp>
      <p:sp>
        <p:nvSpPr>
          <p:cNvPr id="3" name="Текст 2"/>
          <p:cNvSpPr>
            <a:spLocks noGrp="1"/>
          </p:cNvSpPr>
          <p:nvPr>
            <p:ph type="body" idx="1"/>
          </p:nvPr>
        </p:nvSpPr>
        <p:spPr>
          <a:xfrm>
            <a:off x="1204486" y="1809881"/>
            <a:ext cx="10351975" cy="4443020"/>
          </a:xfrm>
          <a:prstGeom prst="rect">
            <a:avLst/>
          </a:prstGeom>
        </p:spPr>
        <p:txBody>
          <a:bodyPr vert="horz" lIns="91440" tIns="45720" rIns="91440" bIns="45720" rtlCol="0">
            <a:normAutofit/>
          </a:body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Дата 3"/>
          <p:cNvSpPr>
            <a:spLocks noGrp="1"/>
          </p:cNvSpPr>
          <p:nvPr>
            <p:ph type="dt" sz="half" idx="2"/>
          </p:nvPr>
        </p:nvSpPr>
        <p:spPr>
          <a:xfrm>
            <a:off x="1204484" y="6365369"/>
            <a:ext cx="2464677"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83CAC67B-886C-4ABF-A2D4-FFA5F1E3E7D4}" type="datetimeFigureOut">
              <a:rPr lang="en-US" smtClean="0">
                <a:solidFill>
                  <a:prstClr val="black">
                    <a:tint val="75000"/>
                  </a:prstClr>
                </a:solidFill>
                <a:latin typeface="Calibri" panose="020F0502020204030204"/>
                <a:cs typeface="+mn-cs"/>
              </a:rPr>
              <a:pPr fontAlgn="auto">
                <a:spcBef>
                  <a:spcPts val="0"/>
                </a:spcBef>
                <a:spcAft>
                  <a:spcPts val="0"/>
                </a:spcAft>
              </a:pPr>
              <a:t>2/20/2019</a:t>
            </a:fld>
            <a:endParaRPr lang="en-US">
              <a:solidFill>
                <a:prstClr val="black">
                  <a:tint val="75000"/>
                </a:prstClr>
              </a:solidFill>
              <a:latin typeface="Calibri" panose="020F0502020204030204"/>
              <a:cs typeface="+mn-cs"/>
            </a:endParaRPr>
          </a:p>
        </p:txBody>
      </p:sp>
      <p:sp>
        <p:nvSpPr>
          <p:cNvPr id="5" name="Нижний колонтитул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Номер слайда 5"/>
          <p:cNvSpPr>
            <a:spLocks noGrp="1"/>
          </p:cNvSpPr>
          <p:nvPr>
            <p:ph type="sldNum" sz="quarter" idx="4"/>
          </p:nvPr>
        </p:nvSpPr>
        <p:spPr>
          <a:xfrm>
            <a:off x="8698363" y="6365368"/>
            <a:ext cx="209934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2A75B3B-75F3-40EE-A299-99E920743EDF}"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
        <p:nvSpPr>
          <p:cNvPr id="8" name="TextBox 7">
            <a:extLst>
              <a:ext uri="{FF2B5EF4-FFF2-40B4-BE49-F238E27FC236}">
                <a16:creationId xmlns="" xmlns:a16="http://schemas.microsoft.com/office/drawing/2014/main" id="{2DFC7D3F-C689-4698-B1EB-DCA96EC6305D}"/>
              </a:ext>
            </a:extLst>
          </p:cNvPr>
          <p:cNvSpPr txBox="1"/>
          <p:nvPr/>
        </p:nvSpPr>
        <p:spPr>
          <a:xfrm>
            <a:off x="0" y="1326627"/>
            <a:ext cx="600164" cy="4862774"/>
          </a:xfrm>
          <a:prstGeom prst="rect">
            <a:avLst/>
          </a:prstGeom>
          <a:noFill/>
        </p:spPr>
        <p:txBody>
          <a:bodyPr vert="vert270" wrap="square" rtlCol="0">
            <a:spAutoFit/>
          </a:bodyPr>
          <a:lstStyle/>
          <a:p>
            <a:pPr algn="ctr" fontAlgn="auto">
              <a:spcBef>
                <a:spcPts val="0"/>
              </a:spcBef>
              <a:spcAft>
                <a:spcPts val="0"/>
              </a:spcAft>
            </a:pPr>
            <a:r>
              <a:rPr lang="en-US"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IBR-2: JINR</a:t>
            </a:r>
            <a:endParaRPr lang="ru-RU" sz="27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1" name="Рисунок 10">
            <a:extLst>
              <a:ext uri="{FF2B5EF4-FFF2-40B4-BE49-F238E27FC236}">
                <a16:creationId xmlns="" xmlns:a16="http://schemas.microsoft.com/office/drawing/2014/main" id="{38615DFF-E344-46AF-AE1B-099864636311}"/>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0881800" y="6011694"/>
            <a:ext cx="1310200" cy="982650"/>
          </a:xfrm>
          <a:prstGeom prst="rect">
            <a:avLst/>
          </a:prstGeom>
        </p:spPr>
      </p:pic>
    </p:spTree>
    <p:extLst>
      <p:ext uri="{BB962C8B-B14F-4D97-AF65-F5344CB8AC3E}">
        <p14:creationId xmlns:p14="http://schemas.microsoft.com/office/powerpoint/2010/main" val="2808635620"/>
      </p:ext>
    </p:extLst>
  </p:cSld>
  <p:clrMap bg1="lt1" tx1="dk1" bg2="lt2" tx2="dk2" accent1="accent1" accent2="accent2" accent3="accent3" accent4="accent4" accent5="accent5" accent6="accent6" hlink="hlink" folHlink="folHlink"/>
  <p:sldLayoutIdLst>
    <p:sldLayoutId id="2147495287" r:id="rId1"/>
    <p:sldLayoutId id="2147495288" r:id="rId2"/>
    <p:sldLayoutId id="2147495289" r:id="rId3"/>
    <p:sldLayoutId id="2147495290" r:id="rId4"/>
    <p:sldLayoutId id="2147495291" r:id="rId5"/>
    <p:sldLayoutId id="2147495292" r:id="rId6"/>
    <p:sldLayoutId id="2147495293" r:id="rId7"/>
    <p:sldLayoutId id="2147495294" r:id="rId8"/>
    <p:sldLayoutId id="2147495295" r:id="rId9"/>
    <p:sldLayoutId id="2147495296" r:id="rId10"/>
    <p:sldLayoutId id="2147495297" r:id="rId11"/>
    <p:sldLayoutId id="2147495298" r:id="rId12"/>
    <p:sldLayoutId id="2147495299" r:id="rId13"/>
    <p:sldLayoutId id="2147495300" r:id="rId14"/>
    <p:sldLayoutId id="2147495301" r:id="rId15"/>
    <p:sldLayoutId id="2147495302" r:id="rId16"/>
    <p:sldLayoutId id="2147495303" r:id="rId17"/>
    <p:sldLayoutId id="2147495304" r:id="rId18"/>
    <p:sldLayoutId id="2147495305" r:id="rId19"/>
  </p:sldLayoutIdLst>
  <p:txStyles>
    <p:titleStyle>
      <a:lvl1pPr algn="l" defTabSz="685800" rtl="0" eaLnBrk="1" latinLnBrk="0" hangingPunct="1">
        <a:lnSpc>
          <a:spcPct val="90000"/>
        </a:lnSpc>
        <a:spcBef>
          <a:spcPct val="0"/>
        </a:spcBef>
        <a:buNone/>
        <a:defRPr sz="3300" b="1" kern="1200">
          <a:solidFill>
            <a:srgbClr val="00206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b="1" kern="1200">
          <a:solidFill>
            <a:schemeClr val="tx1"/>
          </a:solidFill>
          <a:effectLst>
            <a:outerShdw blurRad="38100" dist="38100" dir="2700000" algn="tl">
              <a:srgbClr val="000000">
                <a:alpha val="43137"/>
              </a:srgbClr>
            </a:outerShdw>
          </a:effectLst>
          <a:latin typeface="Times New Roman" panose="02020603050405020304" pitchFamily="18" charset="0"/>
          <a:ea typeface="+mn-ea"/>
          <a:cs typeface="Times New Roman" panose="02020603050405020304" pitchFamily="18"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6.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86.xml"/><Relationship Id="rId4" Type="http://schemas.openxmlformats.org/officeDocument/2006/relationships/image" Target="../media/image39.jpg"/></Relationships>
</file>

<file path=ppt/slides/_rels/slide1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86.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1.png"/><Relationship Id="rId1" Type="http://schemas.openxmlformats.org/officeDocument/2006/relationships/slideLayout" Target="../slideLayouts/slideLayout86.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6.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flnp.jinr.ru/ibr2/current.html" TargetMode="External"/><Relationship Id="rId1" Type="http://schemas.openxmlformats.org/officeDocument/2006/relationships/slideLayout" Target="../slideLayouts/slideLayout86.xml"/><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86.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86.xml"/><Relationship Id="rId6" Type="http://schemas.openxmlformats.org/officeDocument/2006/relationships/image" Target="../media/image22.png"/><Relationship Id="rId11"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5.png"/><Relationship Id="rId4" Type="http://schemas.openxmlformats.org/officeDocument/2006/relationships/image" Target="../media/image20.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86.xml"/><Relationship Id="rId4" Type="http://schemas.openxmlformats.org/officeDocument/2006/relationships/image" Target="../media/image28.emf"/></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6.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86.xml"/><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6.xml"/><Relationship Id="rId5" Type="http://schemas.openxmlformats.org/officeDocument/2006/relationships/image" Target="../media/image37.jp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Прямоугольник 5"/>
          <p:cNvSpPr>
            <a:spLocks noChangeArrowheads="1"/>
          </p:cNvSpPr>
          <p:nvPr/>
        </p:nvSpPr>
        <p:spPr bwMode="auto">
          <a:xfrm>
            <a:off x="1438728" y="4890305"/>
            <a:ext cx="9144000"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sz="2500" b="1" dirty="0" err="1">
                <a:solidFill>
                  <a:srgbClr val="024674"/>
                </a:solidFill>
                <a:effectLst>
                  <a:outerShdw blurRad="38100" dist="38100" dir="2700000" algn="tl">
                    <a:srgbClr val="000000">
                      <a:alpha val="43137"/>
                    </a:srgbClr>
                  </a:outerShdw>
                </a:effectLst>
              </a:rPr>
              <a:t>Dénes</a:t>
            </a:r>
            <a:r>
              <a:rPr lang="en-GB" altLang="hu-HU" sz="2500" b="1" dirty="0">
                <a:solidFill>
                  <a:srgbClr val="024674"/>
                </a:solidFill>
                <a:effectLst>
                  <a:outerShdw blurRad="38100" dist="38100" dir="2700000" algn="tl">
                    <a:srgbClr val="000000">
                      <a:alpha val="43137"/>
                    </a:srgbClr>
                  </a:outerShdw>
                </a:effectLst>
              </a:rPr>
              <a:t> Lajos Nagy </a:t>
            </a:r>
          </a:p>
        </p:txBody>
      </p:sp>
      <p:sp>
        <p:nvSpPr>
          <p:cNvPr id="2" name="Прямоугольник 1"/>
          <p:cNvSpPr/>
          <p:nvPr/>
        </p:nvSpPr>
        <p:spPr>
          <a:xfrm>
            <a:off x="1117600" y="1358909"/>
            <a:ext cx="9869714" cy="2825389"/>
          </a:xfrm>
          <a:prstGeom prst="rect">
            <a:avLst/>
          </a:prstGeom>
        </p:spPr>
        <p:txBody>
          <a:bodyPr wrap="square">
            <a:spAutoFit/>
          </a:bodyPr>
          <a:lstStyle/>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Programme Advisory Committee</a:t>
            </a:r>
          </a:p>
          <a:p>
            <a:pPr algn="ctr" eaLnBrk="1" hangingPunct="1">
              <a:lnSpc>
                <a:spcPct val="120000"/>
              </a:lnSpc>
            </a:pPr>
            <a:r>
              <a:rPr lang="en-GB" altLang="hu-HU" sz="3800" b="1" dirty="0">
                <a:solidFill>
                  <a:srgbClr val="C00000"/>
                </a:solidFill>
                <a:effectLst>
                  <a:outerShdw blurRad="38100" dist="38100" dir="2700000" algn="tl">
                    <a:srgbClr val="000000">
                      <a:alpha val="43137"/>
                    </a:srgbClr>
                  </a:outerShdw>
                </a:effectLst>
              </a:rPr>
              <a:t>for Condensed Matter Physics</a:t>
            </a:r>
          </a:p>
          <a:p>
            <a:pPr algn="ctr" eaLnBrk="1" hangingPunct="1">
              <a:lnSpc>
                <a:spcPct val="120000"/>
              </a:lnSpc>
            </a:pPr>
            <a:endParaRPr lang="en-GB" altLang="hu-HU" sz="4000" b="1" dirty="0">
              <a:solidFill>
                <a:srgbClr val="C00000"/>
              </a:solidFill>
              <a:effectLst>
                <a:outerShdw blurRad="38100" dist="38100" dir="2700000" algn="tl">
                  <a:srgbClr val="000000">
                    <a:alpha val="43137"/>
                  </a:srgbClr>
                </a:outerShdw>
              </a:effectLst>
            </a:endParaRPr>
          </a:p>
          <a:p>
            <a:pPr algn="ctr" eaLnBrk="1" hangingPunct="1">
              <a:lnSpc>
                <a:spcPct val="120000"/>
              </a:lnSpc>
            </a:pPr>
            <a:r>
              <a:rPr lang="en-GB" altLang="hu-HU" sz="2800" b="1" dirty="0" smtClean="0">
                <a:solidFill>
                  <a:srgbClr val="C00000"/>
                </a:solidFill>
                <a:effectLst>
                  <a:outerShdw blurRad="38100" dist="38100" dir="2700000" algn="tl">
                    <a:srgbClr val="000000">
                      <a:alpha val="43137"/>
                    </a:srgbClr>
                  </a:outerShdw>
                </a:effectLst>
              </a:rPr>
              <a:t>49th </a:t>
            </a:r>
            <a:r>
              <a:rPr lang="en-GB" altLang="hu-HU" sz="2800" b="1" dirty="0">
                <a:solidFill>
                  <a:srgbClr val="C00000"/>
                </a:solidFill>
                <a:effectLst>
                  <a:outerShdw blurRad="38100" dist="38100" dir="2700000" algn="tl">
                    <a:srgbClr val="000000">
                      <a:alpha val="43137"/>
                    </a:srgbClr>
                  </a:outerShdw>
                </a:effectLst>
              </a:rPr>
              <a:t>meeting </a:t>
            </a:r>
            <a:r>
              <a:rPr lang="en-GB" altLang="hu-HU" sz="2800" b="1" dirty="0" smtClean="0">
                <a:solidFill>
                  <a:srgbClr val="C00000"/>
                </a:solidFill>
                <a:effectLst>
                  <a:outerShdw blurRad="38100" dist="38100" dir="2700000" algn="tl">
                    <a:srgbClr val="000000">
                      <a:alpha val="43137"/>
                    </a:srgbClr>
                  </a:outerShdw>
                </a:effectLst>
              </a:rPr>
              <a:t>(24 </a:t>
            </a:r>
            <a:r>
              <a:rPr lang="en-GB" altLang="hu-HU" sz="2800" b="1" dirty="0">
                <a:solidFill>
                  <a:srgbClr val="C00000"/>
                </a:solidFill>
                <a:effectLst>
                  <a:outerShdw blurRad="38100" dist="38100" dir="2700000" algn="tl">
                    <a:srgbClr val="000000">
                      <a:alpha val="43137"/>
                    </a:srgbClr>
                  </a:outerShdw>
                </a:effectLst>
              </a:rPr>
              <a:t>– </a:t>
            </a:r>
            <a:r>
              <a:rPr lang="en-GB" altLang="hu-HU" sz="2800" b="1" dirty="0" smtClean="0">
                <a:solidFill>
                  <a:srgbClr val="C00000"/>
                </a:solidFill>
                <a:effectLst>
                  <a:outerShdw blurRad="38100" dist="38100" dir="2700000" algn="tl">
                    <a:srgbClr val="000000">
                      <a:alpha val="43137"/>
                    </a:srgbClr>
                  </a:outerShdw>
                </a:effectLst>
              </a:rPr>
              <a:t>25 January 2019)</a:t>
            </a:r>
            <a:endParaRPr lang="en-GB" altLang="hu-HU" sz="2800" b="1" dirty="0">
              <a:solidFill>
                <a:srgbClr val="C00000"/>
              </a:solidFill>
              <a:effectLst>
                <a:outerShdw blurRad="38100" dist="38100" dir="2700000" algn="tl">
                  <a:srgbClr val="000000">
                    <a:alpha val="43137"/>
                  </a:srgbClr>
                </a:outerShdw>
              </a:effectLst>
            </a:endParaRPr>
          </a:p>
        </p:txBody>
      </p:sp>
      <p:sp>
        <p:nvSpPr>
          <p:cNvPr id="5" name="Прямоугольник 5"/>
          <p:cNvSpPr>
            <a:spLocks noChangeArrowheads="1"/>
          </p:cNvSpPr>
          <p:nvPr/>
        </p:nvSpPr>
        <p:spPr bwMode="auto">
          <a:xfrm>
            <a:off x="116114" y="6203848"/>
            <a:ext cx="120758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altLang="hu-HU" b="1" dirty="0" smtClean="0">
                <a:solidFill>
                  <a:srgbClr val="024674"/>
                </a:solidFill>
                <a:effectLst>
                  <a:outerShdw blurRad="38100" dist="38100" dir="2700000" algn="tl">
                    <a:srgbClr val="000000">
                      <a:alpha val="43137"/>
                    </a:srgbClr>
                  </a:outerShdw>
                </a:effectLst>
              </a:rPr>
              <a:t>125th session of the JINR Scientific Council, 21–22 </a:t>
            </a:r>
            <a:r>
              <a:rPr lang="en-GB" altLang="hu-HU" b="1" dirty="0">
                <a:solidFill>
                  <a:srgbClr val="024674"/>
                </a:solidFill>
                <a:effectLst>
                  <a:outerShdw blurRad="38100" dist="38100" dir="2700000" algn="tl">
                    <a:srgbClr val="000000">
                      <a:alpha val="43137"/>
                    </a:srgbClr>
                  </a:outerShdw>
                </a:effectLst>
              </a:rPr>
              <a:t>February 2019, </a:t>
            </a:r>
            <a:r>
              <a:rPr lang="en-GB" altLang="hu-HU" b="1" dirty="0" err="1" smtClean="0">
                <a:solidFill>
                  <a:srgbClr val="024674"/>
                </a:solidFill>
                <a:effectLst>
                  <a:outerShdw blurRad="38100" dist="38100" dir="2700000" algn="tl">
                    <a:srgbClr val="000000">
                      <a:alpha val="43137"/>
                    </a:srgbClr>
                  </a:outerShdw>
                </a:effectLst>
              </a:rPr>
              <a:t>Dubna</a:t>
            </a:r>
            <a:endParaRPr lang="en-GB" altLang="hu-HU" b="1" dirty="0">
              <a:solidFill>
                <a:srgbClr val="024674"/>
              </a:solidFill>
              <a:effectLst>
                <a:outerShdw blurRad="38100" dist="38100" dir="2700000" algn="tl">
                  <a:srgbClr val="000000">
                    <a:alpha val="43137"/>
                  </a:srgbClr>
                </a:outerShdw>
              </a:effectLst>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8543" y="1713985"/>
            <a:ext cx="4923757" cy="3505715"/>
          </a:xfrm>
          <a:prstGeom prst="rect">
            <a:avLst/>
          </a:prstGeom>
        </p:spPr>
      </p:pic>
      <p:sp>
        <p:nvSpPr>
          <p:cNvPr id="3" name="Прямоугольник 2"/>
          <p:cNvSpPr/>
          <p:nvPr/>
        </p:nvSpPr>
        <p:spPr>
          <a:xfrm>
            <a:off x="393700" y="1114842"/>
            <a:ext cx="6464300" cy="5170646"/>
          </a:xfrm>
          <a:prstGeom prst="rect">
            <a:avLst/>
          </a:prstGeom>
        </p:spPr>
        <p:txBody>
          <a:bodyPr wrap="square">
            <a:spAutoFit/>
          </a:bodyPr>
          <a:lstStyle/>
          <a:p>
            <a:pPr algn="just">
              <a:lnSpc>
                <a:spcPct val="150000"/>
              </a:lnSpc>
              <a:spcAft>
                <a:spcPts val="0"/>
              </a:spcAft>
            </a:pPr>
            <a:r>
              <a:rPr lang="en-GB" sz="2000" dirty="0">
                <a:solidFill>
                  <a:srgbClr val="004176"/>
                </a:solidFill>
                <a:ea typeface="Times New Roman" panose="02020603050405020304" pitchFamily="18" charset="0"/>
              </a:rPr>
              <a:t>The PAC is pleased to note that the IBR-2 facility has been operating stably according to the User Policy Programme since 2012 with calls for proposals being issued twice a year. In 2018, due to technical reasons at the reactor, less than originally scheduled number of cycles were assigned for experiments within the User Programme</a:t>
            </a:r>
            <a:r>
              <a:rPr lang="en-GB" sz="2000" dirty="0" smtClean="0">
                <a:solidFill>
                  <a:srgbClr val="004176"/>
                </a:solidFill>
                <a:ea typeface="Times New Roman" panose="02020603050405020304" pitchFamily="18" charset="0"/>
              </a:rPr>
              <a:t>.</a:t>
            </a:r>
          </a:p>
          <a:p>
            <a:pPr algn="just">
              <a:lnSpc>
                <a:spcPct val="150000"/>
              </a:lnSpc>
              <a:spcAft>
                <a:spcPts val="0"/>
              </a:spcAft>
            </a:pPr>
            <a:endParaRPr lang="ru-RU" sz="2000" dirty="0">
              <a:solidFill>
                <a:srgbClr val="C00000"/>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recommends making detailed statistics and its analysis for each particular instrument with relation to the FLNP User Programme.</a:t>
            </a:r>
            <a:endParaRPr lang="ru-RU" sz="2000" dirty="0">
              <a:solidFill>
                <a:srgbClr val="C00000"/>
              </a:solidFill>
              <a:ea typeface="Times New Roman" panose="02020603050405020304" pitchFamily="18" charset="0"/>
              <a:cs typeface="Times New Roman" panose="02020603050405020304" pitchFamily="18" charset="0"/>
            </a:endParaRPr>
          </a:p>
        </p:txBody>
      </p:sp>
      <p:sp>
        <p:nvSpPr>
          <p:cNvPr id="4" name="Прямоугольник 3"/>
          <p:cNvSpPr/>
          <p:nvPr/>
        </p:nvSpPr>
        <p:spPr>
          <a:xfrm>
            <a:off x="3937634" y="127392"/>
            <a:ext cx="4110356" cy="523220"/>
          </a:xfrm>
          <a:prstGeom prst="rect">
            <a:avLst/>
          </a:prstGeom>
        </p:spPr>
        <p:txBody>
          <a:bodyPr wrap="none">
            <a:spAutoFit/>
          </a:bodyPr>
          <a:lstStyle/>
          <a:p>
            <a:r>
              <a:rPr lang="en-US" sz="2800" b="1" dirty="0" smtClean="0">
                <a:solidFill>
                  <a:schemeClr val="bg1"/>
                </a:solidFill>
              </a:rPr>
              <a:t>FLNP </a:t>
            </a:r>
            <a:r>
              <a:rPr lang="en-US" sz="2800" b="1" dirty="0">
                <a:solidFill>
                  <a:schemeClr val="bg1"/>
                </a:solidFill>
              </a:rPr>
              <a:t>User </a:t>
            </a:r>
            <a:r>
              <a:rPr lang="en-US" sz="2800" b="1" dirty="0" err="1">
                <a:solidFill>
                  <a:schemeClr val="bg1"/>
                </a:solidFill>
              </a:rPr>
              <a:t>Programme</a:t>
            </a:r>
            <a:endParaRPr lang="ru-RU" sz="2800" b="1" dirty="0">
              <a:solidFill>
                <a:schemeClr val="bg1"/>
              </a:solidFill>
            </a:endParaRPr>
          </a:p>
        </p:txBody>
      </p:sp>
    </p:spTree>
    <p:extLst>
      <p:ext uri="{BB962C8B-B14F-4D97-AF65-F5344CB8AC3E}">
        <p14:creationId xmlns:p14="http://schemas.microsoft.com/office/powerpoint/2010/main" val="244784163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8100" y="0"/>
            <a:ext cx="11823700" cy="732508"/>
          </a:xfrm>
          <a:prstGeom prst="rect">
            <a:avLst/>
          </a:prstGeom>
        </p:spPr>
        <p:txBody>
          <a:bodyPr wrap="square">
            <a:spAutoFit/>
          </a:bodyPr>
          <a:lstStyle/>
          <a:p>
            <a:pPr marL="381000" algn="ctr">
              <a:lnSpc>
                <a:spcPct val="130000"/>
              </a:lnSpc>
              <a:spcAft>
                <a:spcPts val="1200"/>
              </a:spcAft>
              <a:defRPr/>
            </a:pPr>
            <a:r>
              <a:rPr lang="en-US" sz="3200" b="1" dirty="0">
                <a:solidFill>
                  <a:schemeClr val="bg1"/>
                </a:solidFill>
              </a:rPr>
              <a:t>Development of a concept for JINR’s new neutron source</a:t>
            </a:r>
          </a:p>
        </p:txBody>
      </p:sp>
      <p:grpSp>
        <p:nvGrpSpPr>
          <p:cNvPr id="2" name="Group 1"/>
          <p:cNvGrpSpPr/>
          <p:nvPr/>
        </p:nvGrpSpPr>
        <p:grpSpPr>
          <a:xfrm>
            <a:off x="197756" y="923530"/>
            <a:ext cx="5738587" cy="3169052"/>
            <a:chOff x="197756" y="923530"/>
            <a:chExt cx="5738587" cy="3169052"/>
          </a:xfrm>
        </p:grpSpPr>
        <p:sp>
          <p:nvSpPr>
            <p:cNvPr id="5" name="Прямоугольник 4"/>
            <p:cNvSpPr/>
            <p:nvPr/>
          </p:nvSpPr>
          <p:spPr>
            <a:xfrm>
              <a:off x="241300" y="923530"/>
              <a:ext cx="5695043" cy="1200329"/>
            </a:xfrm>
            <a:prstGeom prst="rect">
              <a:avLst/>
            </a:prstGeom>
          </p:spPr>
          <p:txBody>
            <a:bodyPr wrap="square">
              <a:spAutoFit/>
            </a:bodyPr>
            <a:lstStyle/>
            <a:p>
              <a:pPr algn="just">
                <a:lnSpc>
                  <a:spcPct val="150000"/>
                </a:lnSpc>
                <a:spcAft>
                  <a:spcPts val="0"/>
                </a:spcAft>
              </a:pPr>
              <a:r>
                <a:rPr lang="en-GB" sz="1600" dirty="0">
                  <a:solidFill>
                    <a:srgbClr val="004176"/>
                  </a:solidFill>
                  <a:ea typeface="Times New Roman" panose="02020603050405020304" pitchFamily="18" charset="0"/>
                </a:rPr>
                <a:t>The PAC heard a series of reports in connection with the development of a general concept for a new source of neutrons at JINR.</a:t>
              </a:r>
              <a:endParaRPr lang="ru-RU" sz="1600" dirty="0">
                <a:solidFill>
                  <a:srgbClr val="004176"/>
                </a:solidFill>
                <a:ea typeface="Times New Roman" panose="02020603050405020304" pitchFamily="18" charset="0"/>
              </a:endParaRPr>
            </a:p>
          </p:txBody>
        </p:sp>
        <p:sp>
          <p:nvSpPr>
            <p:cNvPr id="6" name="Прямоугольник 5"/>
            <p:cNvSpPr/>
            <p:nvPr/>
          </p:nvSpPr>
          <p:spPr>
            <a:xfrm>
              <a:off x="197756" y="2153590"/>
              <a:ext cx="5636987" cy="1938992"/>
            </a:xfrm>
            <a:prstGeom prst="rect">
              <a:avLst/>
            </a:prstGeom>
          </p:spPr>
          <p:txBody>
            <a:bodyPr wrap="square">
              <a:spAutoFit/>
            </a:bodyPr>
            <a:lstStyle/>
            <a:p>
              <a:pPr algn="just">
                <a:lnSpc>
                  <a:spcPct val="150000"/>
                </a:lnSpc>
                <a:spcAft>
                  <a:spcPts val="0"/>
                </a:spcAft>
              </a:pPr>
              <a:r>
                <a:rPr lang="en-GB" sz="1600" dirty="0">
                  <a:solidFill>
                    <a:srgbClr val="004176"/>
                  </a:solidFill>
                  <a:ea typeface="Times New Roman" panose="02020603050405020304" pitchFamily="18" charset="0"/>
                </a:rPr>
                <a:t>The PAC appreciated the report on instrumentation and moderators at long-pulse neutron sources presented by </a:t>
              </a:r>
              <a:r>
                <a:rPr lang="en-GB" sz="1600" b="1" dirty="0">
                  <a:solidFill>
                    <a:srgbClr val="0000FF"/>
                  </a:solidFill>
                  <a:ea typeface="Times New Roman" panose="02020603050405020304" pitchFamily="18" charset="0"/>
                </a:rPr>
                <a:t>F. </a:t>
              </a:r>
              <a:r>
                <a:rPr lang="en-GB" sz="1600" b="1" dirty="0" err="1">
                  <a:solidFill>
                    <a:srgbClr val="0000FF"/>
                  </a:solidFill>
                  <a:ea typeface="Times New Roman" panose="02020603050405020304" pitchFamily="18" charset="0"/>
                </a:rPr>
                <a:t>Mezei</a:t>
              </a:r>
              <a:r>
                <a:rPr lang="en-GB" sz="1600" b="1" dirty="0">
                  <a:solidFill>
                    <a:srgbClr val="0000FF"/>
                  </a:solidFill>
                  <a:ea typeface="Times New Roman" panose="02020603050405020304" pitchFamily="18" charset="0"/>
                </a:rPr>
                <a:t>, </a:t>
              </a:r>
              <a:r>
                <a:rPr lang="en-GB" sz="1600" dirty="0">
                  <a:solidFill>
                    <a:srgbClr val="004176"/>
                  </a:solidFill>
                  <a:ea typeface="Times New Roman" panose="02020603050405020304" pitchFamily="18" charset="0"/>
                </a:rPr>
                <a:t>providing a comprehensive analysis of main parameters of existing neutron sources and their instruments with the focus on </a:t>
              </a:r>
              <a:r>
                <a:rPr lang="en-GB" sz="1600" dirty="0">
                  <a:solidFill>
                    <a:srgbClr val="CC00CC"/>
                  </a:solidFill>
                  <a:ea typeface="Times New Roman" panose="02020603050405020304" pitchFamily="18" charset="0"/>
                </a:rPr>
                <a:t>ESS.</a:t>
              </a:r>
              <a:endParaRPr lang="ru-RU" sz="1600" dirty="0">
                <a:solidFill>
                  <a:srgbClr val="CC00CC"/>
                </a:solidFill>
                <a:ea typeface="Times New Roman" panose="02020603050405020304" pitchFamily="18" charset="0"/>
              </a:endParaRPr>
            </a:p>
          </p:txBody>
        </p:sp>
      </p:grpSp>
      <p:sp>
        <p:nvSpPr>
          <p:cNvPr id="37" name="Szövegdoboz 30"/>
          <p:cNvSpPr txBox="1"/>
          <p:nvPr/>
        </p:nvSpPr>
        <p:spPr>
          <a:xfrm>
            <a:off x="241299" y="4257041"/>
            <a:ext cx="5593443" cy="1815882"/>
          </a:xfrm>
          <a:prstGeom prst="rect">
            <a:avLst/>
          </a:prstGeom>
          <a:noFill/>
          <a:ln w="9525">
            <a:solidFill>
              <a:schemeClr val="tx1"/>
            </a:solidFill>
          </a:ln>
        </p:spPr>
        <p:txBody>
          <a:bodyPr wrap="square">
            <a:spAutoFit/>
          </a:bodyPr>
          <a:lstStyle/>
          <a:p>
            <a:pPr eaLnBrk="0" hangingPunct="0">
              <a:defRPr/>
            </a:pPr>
            <a:r>
              <a:rPr lang="en-US" sz="1600" b="1" dirty="0">
                <a:cs typeface="+mn-cs"/>
              </a:rPr>
              <a:t>If we find ways to control pulse parameters by neutron beam choppers</a:t>
            </a:r>
            <a:r>
              <a:rPr lang="en-US" sz="1600" b="1" dirty="0">
                <a:solidFill>
                  <a:schemeClr val="accent2">
                    <a:lumMod val="75000"/>
                  </a:schemeClr>
                </a:solidFill>
                <a:cs typeface="+mn-cs"/>
              </a:rPr>
              <a:t> </a:t>
            </a:r>
            <a:r>
              <a:rPr lang="en-US" sz="1600" b="1" dirty="0">
                <a:cs typeface="+mn-cs"/>
              </a:rPr>
              <a:t>(pulse length, repetition rate): </a:t>
            </a:r>
          </a:p>
          <a:p>
            <a:pPr eaLnBrk="0" hangingPunct="0">
              <a:defRPr/>
            </a:pPr>
            <a:endParaRPr lang="en-US" sz="1600" b="1" dirty="0">
              <a:solidFill>
                <a:schemeClr val="accent2">
                  <a:lumMod val="75000"/>
                </a:schemeClr>
              </a:solidFill>
              <a:cs typeface="+mn-cs"/>
            </a:endParaRPr>
          </a:p>
          <a:p>
            <a:pPr eaLnBrk="0" hangingPunct="0">
              <a:defRPr/>
            </a:pPr>
            <a:r>
              <a:rPr lang="en-US" sz="1600" b="1" dirty="0" smtClean="0">
                <a:cs typeface="+mn-cs"/>
                <a:sym typeface="Symbol"/>
              </a:rPr>
              <a:t> </a:t>
            </a:r>
            <a:r>
              <a:rPr lang="en-US" sz="1600" b="1" dirty="0" smtClean="0">
                <a:cs typeface="+mn-cs"/>
              </a:rPr>
              <a:t>Leave </a:t>
            </a:r>
            <a:r>
              <a:rPr lang="en-US" sz="1600" b="1" dirty="0">
                <a:cs typeface="+mn-cs"/>
              </a:rPr>
              <a:t>the linac on for more neutrons per pulse and higher peak brightness  </a:t>
            </a:r>
            <a:r>
              <a:rPr lang="en-US" sz="1600" b="1" dirty="0">
                <a:solidFill>
                  <a:srgbClr val="FF0000"/>
                </a:solidFill>
                <a:cs typeface="+mn-cs"/>
              </a:rPr>
              <a:t>(Long Pulse source</a:t>
            </a:r>
            <a:r>
              <a:rPr lang="en-US" sz="1600" b="1" dirty="0" smtClean="0">
                <a:solidFill>
                  <a:srgbClr val="FF0000"/>
                </a:solidFill>
                <a:cs typeface="+mn-cs"/>
              </a:rPr>
              <a:t>)</a:t>
            </a:r>
          </a:p>
          <a:p>
            <a:pPr eaLnBrk="0" hangingPunct="0">
              <a:defRPr/>
            </a:pPr>
            <a:endParaRPr lang="en-US" sz="1600" b="1" dirty="0" smtClean="0">
              <a:solidFill>
                <a:srgbClr val="FF0000"/>
              </a:solidFill>
              <a:cs typeface="+mn-cs"/>
            </a:endParaRPr>
          </a:p>
          <a:p>
            <a:pPr eaLnBrk="0" hangingPunct="0">
              <a:defRPr/>
            </a:pPr>
            <a:r>
              <a:rPr lang="en-US" sz="1600" b="1" dirty="0" smtClean="0">
                <a:solidFill>
                  <a:srgbClr val="FF0000"/>
                </a:solidFill>
                <a:cs typeface="+mn-cs"/>
              </a:rPr>
              <a:t>Higher peak flux than short pulses for equal costs!!</a:t>
            </a:r>
            <a:endParaRPr lang="en-US" sz="1600" b="1" dirty="0">
              <a:solidFill>
                <a:srgbClr val="FF0000"/>
              </a:solidFill>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1042" y="893050"/>
            <a:ext cx="7689917" cy="56601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6650" y="893050"/>
            <a:ext cx="9678701" cy="5598860"/>
          </a:xfrm>
          <a:prstGeom prst="rect">
            <a:avLst/>
          </a:prstGeom>
        </p:spPr>
      </p:pic>
      <p:sp>
        <p:nvSpPr>
          <p:cNvPr id="51" name="Text Box 2"/>
          <p:cNvSpPr txBox="1">
            <a:spLocks noChangeArrowheads="1"/>
          </p:cNvSpPr>
          <p:nvPr/>
        </p:nvSpPr>
        <p:spPr bwMode="auto">
          <a:xfrm>
            <a:off x="6502400" y="2611120"/>
            <a:ext cx="54356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algn="just" eaLnBrk="1" hangingPunct="1"/>
            <a:r>
              <a:rPr lang="en-US" altLang="en-US" sz="2000" b="1" dirty="0" smtClean="0">
                <a:sym typeface="Wingdings" panose="05000000000000000000" pitchFamily="2" charset="2"/>
              </a:rPr>
              <a:t>In </a:t>
            </a:r>
            <a:r>
              <a:rPr lang="en-US" altLang="en-US" sz="2000" b="1" dirty="0">
                <a:sym typeface="Wingdings" panose="05000000000000000000" pitchFamily="2" charset="2"/>
              </a:rPr>
              <a:t>neutron scattering work for a neutron source </a:t>
            </a:r>
            <a:r>
              <a:rPr lang="en-US" altLang="en-US" sz="2000" b="1" dirty="0">
                <a:solidFill>
                  <a:srgbClr val="FF0000"/>
                </a:solidFill>
                <a:sym typeface="Wingdings" panose="05000000000000000000" pitchFamily="2" charset="2"/>
              </a:rPr>
              <a:t>with sufficiently long source pulses </a:t>
            </a:r>
            <a:r>
              <a:rPr lang="en-US" altLang="en-US" sz="2000" b="1" dirty="0">
                <a:solidFill>
                  <a:srgbClr val="FF3300"/>
                </a:solidFill>
                <a:sym typeface="Wingdings" panose="05000000000000000000" pitchFamily="2" charset="2"/>
              </a:rPr>
              <a:t>the peak flux alone matters</a:t>
            </a:r>
            <a:r>
              <a:rPr lang="en-US" altLang="en-US" sz="2000" b="1" dirty="0">
                <a:sym typeface="Wingdings" panose="05000000000000000000" pitchFamily="2" charset="2"/>
              </a:rPr>
              <a:t>, independently of any reasonable source time structure </a:t>
            </a:r>
            <a:r>
              <a:rPr lang="hu-HU" altLang="en-US" sz="2000" b="1" dirty="0" smtClean="0">
                <a:sym typeface="Wingdings" panose="05000000000000000000" pitchFamily="2" charset="2"/>
              </a:rPr>
              <a:t>(</a:t>
            </a:r>
            <a:r>
              <a:rPr lang="en-US" altLang="en-US" sz="2000" b="1" dirty="0" smtClean="0">
                <a:sym typeface="Wingdings" panose="05000000000000000000" pitchFamily="2" charset="2"/>
              </a:rPr>
              <a:t>continuous </a:t>
            </a:r>
            <a:r>
              <a:rPr lang="en-US" altLang="en-US" sz="2000" b="1" dirty="0">
                <a:sym typeface="Wingdings" panose="05000000000000000000" pitchFamily="2" charset="2"/>
              </a:rPr>
              <a:t>or pulsed</a:t>
            </a:r>
            <a:r>
              <a:rPr lang="en-US" altLang="en-US" sz="2000" b="1" dirty="0" smtClean="0">
                <a:sym typeface="Wingdings" panose="05000000000000000000" pitchFamily="2" charset="2"/>
              </a:rPr>
              <a:t>)</a:t>
            </a:r>
            <a:r>
              <a:rPr lang="hu-HU" altLang="en-US" sz="2000" b="1" dirty="0" smtClean="0">
                <a:sym typeface="Wingdings" panose="05000000000000000000" pitchFamily="2" charset="2"/>
              </a:rPr>
              <a:t>. </a:t>
            </a:r>
            <a:endParaRPr lang="en-US" altLang="en-US" sz="2000" b="1" dirty="0">
              <a:sym typeface="Symbol" panose="05050102010706020507" pitchFamily="18" charset="2"/>
            </a:endParaRPr>
          </a:p>
          <a:p>
            <a:pPr algn="just" eaLnBrk="1" hangingPunct="1"/>
            <a:endParaRPr lang="en-US" altLang="en-US" sz="2000" b="1" dirty="0">
              <a:sym typeface="Symbol" panose="05050102010706020507" pitchFamily="18" charset="2"/>
            </a:endParaRPr>
          </a:p>
        </p:txBody>
      </p:sp>
      <p:sp>
        <p:nvSpPr>
          <p:cNvPr id="52" name="Text Box 2"/>
          <p:cNvSpPr txBox="1">
            <a:spLocks noChangeArrowheads="1"/>
          </p:cNvSpPr>
          <p:nvPr/>
        </p:nvSpPr>
        <p:spPr bwMode="auto">
          <a:xfrm>
            <a:off x="6502400" y="1940560"/>
            <a:ext cx="5435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a:solidFill>
                  <a:schemeClr val="tx1"/>
                </a:solidFill>
                <a:latin typeface="Arial" panose="020B0604020202020204" pitchFamily="34" charset="0"/>
                <a:cs typeface="Arial" panose="020B0604020202020204" pitchFamily="34" charset="0"/>
              </a:defRPr>
            </a:lvl1pPr>
            <a:lvl2pPr marL="742950" indent="-285750" eaLnBrk="0" hangingPunct="0">
              <a:defRPr sz="2200">
                <a:solidFill>
                  <a:schemeClr val="tx1"/>
                </a:solidFill>
                <a:latin typeface="Arial" panose="020B0604020202020204" pitchFamily="34" charset="0"/>
                <a:cs typeface="Arial" panose="020B0604020202020204" pitchFamily="34" charset="0"/>
              </a:defRPr>
            </a:lvl2pPr>
            <a:lvl3pPr marL="1143000" indent="-228600" eaLnBrk="0" hangingPunct="0">
              <a:defRPr sz="2200">
                <a:solidFill>
                  <a:schemeClr val="tx1"/>
                </a:solidFill>
                <a:latin typeface="Arial" panose="020B0604020202020204" pitchFamily="34" charset="0"/>
                <a:cs typeface="Arial" panose="020B0604020202020204" pitchFamily="34" charset="0"/>
              </a:defRPr>
            </a:lvl3pPr>
            <a:lvl4pPr marL="1600200" indent="-228600" eaLnBrk="0" hangingPunct="0">
              <a:defRPr sz="2200">
                <a:solidFill>
                  <a:schemeClr val="tx1"/>
                </a:solidFill>
                <a:latin typeface="Arial" panose="020B0604020202020204" pitchFamily="34" charset="0"/>
                <a:cs typeface="Arial" panose="020B0604020202020204" pitchFamily="34" charset="0"/>
              </a:defRPr>
            </a:lvl4pPr>
            <a:lvl5pPr marL="2057400" indent="-228600" eaLnBrk="0" hangingPunct="0">
              <a:defRPr sz="2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200">
                <a:solidFill>
                  <a:schemeClr val="tx1"/>
                </a:solidFill>
                <a:latin typeface="Arial" panose="020B0604020202020204" pitchFamily="34" charset="0"/>
                <a:cs typeface="Arial" panose="020B0604020202020204" pitchFamily="34" charset="0"/>
              </a:defRPr>
            </a:lvl9pPr>
          </a:lstStyle>
          <a:p>
            <a:pPr eaLnBrk="1" hangingPunct="1"/>
            <a:r>
              <a:rPr lang="hu-HU" altLang="en-US" sz="2000" b="1" dirty="0" err="1" smtClean="0">
                <a:sym typeface="Wingdings" panose="05000000000000000000" pitchFamily="2" charset="2"/>
              </a:rPr>
              <a:t>Peak</a:t>
            </a:r>
            <a:r>
              <a:rPr lang="hu-HU" altLang="en-US" sz="2000" b="1" dirty="0" smtClean="0">
                <a:sym typeface="Wingdings" panose="05000000000000000000" pitchFamily="2" charset="2"/>
              </a:rPr>
              <a:t> </a:t>
            </a:r>
            <a:r>
              <a:rPr lang="hu-HU" altLang="en-US" sz="2000" b="1" dirty="0" err="1" smtClean="0">
                <a:sym typeface="Wingdings" panose="05000000000000000000" pitchFamily="2" charset="2"/>
              </a:rPr>
              <a:t>flux</a:t>
            </a:r>
            <a:r>
              <a:rPr lang="hu-HU" altLang="en-US" sz="2000" b="1" dirty="0" smtClean="0">
                <a:sym typeface="Wingdings" panose="05000000000000000000" pitchFamily="2" charset="2"/>
              </a:rPr>
              <a:t> </a:t>
            </a:r>
            <a:r>
              <a:rPr lang="hu-HU" altLang="en-US" sz="2000" b="1" dirty="0" err="1" smtClean="0">
                <a:sym typeface="Wingdings" panose="05000000000000000000" pitchFamily="2" charset="2"/>
              </a:rPr>
              <a:t>theoreme</a:t>
            </a:r>
            <a:r>
              <a:rPr lang="hu-HU" altLang="en-US" sz="2000" b="1" dirty="0" smtClean="0">
                <a:sym typeface="Wingdings" panose="05000000000000000000" pitchFamily="2" charset="2"/>
              </a:rPr>
              <a:t>:</a:t>
            </a:r>
            <a:endParaRPr lang="en-US" altLang="en-US" sz="2000" b="1" dirty="0">
              <a:sym typeface="Symbol" panose="05050102010706020507" pitchFamily="18" charset="2"/>
            </a:endParaRPr>
          </a:p>
        </p:txBody>
      </p:sp>
    </p:spTree>
    <p:extLst>
      <p:ext uri="{BB962C8B-B14F-4D97-AF65-F5344CB8AC3E}">
        <p14:creationId xmlns:p14="http://schemas.microsoft.com/office/powerpoint/2010/main" val="4027290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nodeType="clickEffect">
                                  <p:stCondLst>
                                    <p:cond delay="0"/>
                                  </p:stCondLst>
                                  <p:childTnLst>
                                    <p:anim calcmode="lin" valueType="num">
                                      <p:cBhvr>
                                        <p:cTn id="21" dur="500"/>
                                        <p:tgtEl>
                                          <p:spTgt spid="3"/>
                                        </p:tgtEl>
                                        <p:attrNameLst>
                                          <p:attrName>ppt_w</p:attrName>
                                        </p:attrNameLst>
                                      </p:cBhvr>
                                      <p:tavLst>
                                        <p:tav tm="0">
                                          <p:val>
                                            <p:strVal val="ppt_w"/>
                                          </p:val>
                                        </p:tav>
                                        <p:tav tm="100000">
                                          <p:val>
                                            <p:fltVal val="0"/>
                                          </p:val>
                                        </p:tav>
                                      </p:tavLst>
                                    </p:anim>
                                    <p:anim calcmode="lin" valueType="num">
                                      <p:cBhvr>
                                        <p:cTn id="22" dur="500"/>
                                        <p:tgtEl>
                                          <p:spTgt spid="3"/>
                                        </p:tgtEl>
                                        <p:attrNameLst>
                                          <p:attrName>ppt_h</p:attrName>
                                        </p:attrNameLst>
                                      </p:cBhvr>
                                      <p:tavLst>
                                        <p:tav tm="0">
                                          <p:val>
                                            <p:strVal val="ppt_h"/>
                                          </p:val>
                                        </p:tav>
                                        <p:tav tm="100000">
                                          <p:val>
                                            <p:fltVal val="0"/>
                                          </p:val>
                                        </p:tav>
                                      </p:tavLst>
                                    </p:anim>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7"/>
                                        </p:tgtEl>
                                        <p:attrNameLst>
                                          <p:attrName>ppt_w</p:attrName>
                                        </p:attrNameLst>
                                      </p:cBhvr>
                                      <p:tavLst>
                                        <p:tav tm="0">
                                          <p:val>
                                            <p:strVal val="ppt_w"/>
                                          </p:val>
                                        </p:tav>
                                        <p:tav tm="100000">
                                          <p:val>
                                            <p:fltVal val="0"/>
                                          </p:val>
                                        </p:tav>
                                      </p:tavLst>
                                    </p:anim>
                                    <p:anim calcmode="lin" valueType="num">
                                      <p:cBhvr>
                                        <p:cTn id="34" dur="500"/>
                                        <p:tgtEl>
                                          <p:spTgt spid="7"/>
                                        </p:tgtEl>
                                        <p:attrNameLst>
                                          <p:attrName>ppt_h</p:attrName>
                                        </p:attrNameLst>
                                      </p:cBhvr>
                                      <p:tavLst>
                                        <p:tav tm="0">
                                          <p:val>
                                            <p:strVal val="ppt_h"/>
                                          </p:val>
                                        </p:tav>
                                        <p:tav tm="100000">
                                          <p:val>
                                            <p:fltVal val="0"/>
                                          </p:val>
                                        </p:tav>
                                      </p:tavLst>
                                    </p:anim>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grpId="2"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7" grpId="1" animBg="1"/>
      <p:bldP spid="37" grpId="2" animBg="1"/>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90500" y="958758"/>
            <a:ext cx="5778500" cy="6232475"/>
          </a:xfrm>
          <a:prstGeom prst="rect">
            <a:avLst/>
          </a:prstGeom>
        </p:spPr>
        <p:txBody>
          <a:bodyPr wrap="square">
            <a:spAutoFit/>
          </a:bodyPr>
          <a:lstStyle/>
          <a:p>
            <a:pPr algn="just">
              <a:lnSpc>
                <a:spcPct val="150000"/>
              </a:lnSpc>
              <a:spcAft>
                <a:spcPts val="0"/>
              </a:spcAft>
            </a:pPr>
            <a:r>
              <a:rPr lang="en-GB" sz="1600" dirty="0">
                <a:solidFill>
                  <a:srgbClr val="004176"/>
                </a:solidFill>
                <a:ea typeface="Times New Roman" panose="02020603050405020304" pitchFamily="18" charset="0"/>
              </a:rPr>
              <a:t>The PAC heard with interest the reports presented by </a:t>
            </a:r>
            <a:r>
              <a:rPr lang="en-GB" sz="1600" b="1" dirty="0">
                <a:solidFill>
                  <a:srgbClr val="0000FF"/>
                </a:solidFill>
                <a:ea typeface="Times New Roman" panose="02020603050405020304" pitchFamily="18" charset="0"/>
              </a:rPr>
              <a:t>A. </a:t>
            </a:r>
            <a:r>
              <a:rPr lang="en-GB" sz="1600" b="1" dirty="0" err="1">
                <a:solidFill>
                  <a:srgbClr val="0000FF"/>
                </a:solidFill>
                <a:ea typeface="Times New Roman" panose="02020603050405020304" pitchFamily="18" charset="0"/>
              </a:rPr>
              <a:t>Balagurov</a:t>
            </a:r>
            <a:r>
              <a:rPr lang="en-GB" sz="1600" b="1" dirty="0">
                <a:solidFill>
                  <a:srgbClr val="0000FF"/>
                </a:solidFill>
                <a:ea typeface="Times New Roman" panose="02020603050405020304" pitchFamily="18" charset="0"/>
              </a:rPr>
              <a:t> </a:t>
            </a:r>
            <a:r>
              <a:rPr lang="en-GB" sz="1600" dirty="0">
                <a:solidFill>
                  <a:srgbClr val="004176"/>
                </a:solidFill>
                <a:ea typeface="Times New Roman" panose="02020603050405020304" pitchFamily="18" charset="0"/>
              </a:rPr>
              <a:t>and </a:t>
            </a:r>
            <a:r>
              <a:rPr lang="en-GB" sz="1600" b="1" dirty="0">
                <a:solidFill>
                  <a:srgbClr val="0000FF"/>
                </a:solidFill>
                <a:ea typeface="Times New Roman" panose="02020603050405020304" pitchFamily="18" charset="0"/>
              </a:rPr>
              <a:t>A. </a:t>
            </a:r>
            <a:r>
              <a:rPr lang="en-GB" sz="1600" b="1" dirty="0" err="1">
                <a:solidFill>
                  <a:srgbClr val="0000FF"/>
                </a:solidFill>
                <a:ea typeface="Times New Roman" panose="02020603050405020304" pitchFamily="18" charset="0"/>
              </a:rPr>
              <a:t>Ioffe</a:t>
            </a:r>
            <a:r>
              <a:rPr lang="en-GB" sz="1600" dirty="0">
                <a:solidFill>
                  <a:srgbClr val="0000FF"/>
                </a:solidFill>
                <a:ea typeface="Times New Roman" panose="02020603050405020304" pitchFamily="18" charset="0"/>
              </a:rPr>
              <a:t> </a:t>
            </a:r>
            <a:r>
              <a:rPr lang="en-GB" sz="1600" dirty="0">
                <a:solidFill>
                  <a:srgbClr val="004176"/>
                </a:solidFill>
                <a:ea typeface="Times New Roman" panose="02020603050405020304" pitchFamily="18" charset="0"/>
              </a:rPr>
              <a:t>covering the present state and trends in the development of a concept for JINR’s new neutron source following its discussion by the </a:t>
            </a:r>
            <a:r>
              <a:rPr lang="en-GB" sz="1600" dirty="0" smtClean="0">
                <a:solidFill>
                  <a:srgbClr val="004176"/>
                </a:solidFill>
                <a:ea typeface="Times New Roman" panose="02020603050405020304" pitchFamily="18" charset="0"/>
              </a:rPr>
              <a:t>Working </a:t>
            </a:r>
            <a:r>
              <a:rPr lang="en-GB" sz="1600" dirty="0">
                <a:solidFill>
                  <a:srgbClr val="004176"/>
                </a:solidFill>
                <a:ea typeface="Times New Roman" panose="02020603050405020304" pitchFamily="18" charset="0"/>
              </a:rPr>
              <a:t>Subgroup (WSG) on Condensed Matter and </a:t>
            </a:r>
            <a:r>
              <a:rPr lang="en-GB" sz="1600" dirty="0" smtClean="0">
                <a:solidFill>
                  <a:srgbClr val="004176"/>
                </a:solidFill>
                <a:ea typeface="Times New Roman" panose="02020603050405020304" pitchFamily="18" charset="0"/>
              </a:rPr>
              <a:t>Neutron Nuclear </a:t>
            </a:r>
            <a:r>
              <a:rPr lang="en-GB" sz="1600" dirty="0">
                <a:solidFill>
                  <a:srgbClr val="004176"/>
                </a:solidFill>
                <a:ea typeface="Times New Roman" panose="02020603050405020304" pitchFamily="18" charset="0"/>
              </a:rPr>
              <a:t>Physics of the Working Group for the preparation of JINR’s strategic long-range development </a:t>
            </a:r>
            <a:r>
              <a:rPr lang="en-GB" sz="1600" dirty="0" smtClean="0">
                <a:solidFill>
                  <a:srgbClr val="004176"/>
                </a:solidFill>
                <a:ea typeface="Times New Roman" panose="02020603050405020304" pitchFamily="18" charset="0"/>
              </a:rPr>
              <a:t>plan.</a:t>
            </a:r>
          </a:p>
          <a:p>
            <a:pPr algn="just">
              <a:lnSpc>
                <a:spcPct val="150000"/>
              </a:lnSpc>
              <a:spcAft>
                <a:spcPts val="0"/>
              </a:spcAft>
            </a:pPr>
            <a:endParaRPr lang="en-GB" sz="1000" dirty="0">
              <a:solidFill>
                <a:srgbClr val="004176"/>
              </a:solidFill>
              <a:ea typeface="Times New Roman" panose="02020603050405020304" pitchFamily="18" charset="0"/>
            </a:endParaRPr>
          </a:p>
          <a:p>
            <a:pPr algn="just">
              <a:lnSpc>
                <a:spcPct val="150000"/>
              </a:lnSpc>
              <a:spcAft>
                <a:spcPts val="0"/>
              </a:spcAft>
            </a:pPr>
            <a:r>
              <a:rPr lang="en-GB" sz="1600" dirty="0" smtClean="0">
                <a:solidFill>
                  <a:srgbClr val="004176"/>
                </a:solidFill>
                <a:ea typeface="Times New Roman" panose="02020603050405020304" pitchFamily="18" charset="0"/>
              </a:rPr>
              <a:t>The </a:t>
            </a:r>
            <a:r>
              <a:rPr lang="en-GB" sz="1600" dirty="0">
                <a:solidFill>
                  <a:srgbClr val="004176"/>
                </a:solidFill>
                <a:ea typeface="Times New Roman" panose="02020603050405020304" pitchFamily="18" charset="0"/>
              </a:rPr>
              <a:t>PAC notes the progress in developing the conceptual research stage and welcomes the </a:t>
            </a:r>
            <a:r>
              <a:rPr lang="en-GB" sz="1600" dirty="0">
                <a:solidFill>
                  <a:srgbClr val="CC00CC"/>
                </a:solidFill>
                <a:ea typeface="Times New Roman" panose="02020603050405020304" pitchFamily="18" charset="0"/>
              </a:rPr>
              <a:t>two proposals</a:t>
            </a:r>
            <a:r>
              <a:rPr lang="en-GB" sz="1600" dirty="0">
                <a:solidFill>
                  <a:srgbClr val="004176"/>
                </a:solidFill>
                <a:ea typeface="Times New Roman" panose="02020603050405020304" pitchFamily="18" charset="0"/>
              </a:rPr>
              <a:t> recommended by the WSG: </a:t>
            </a:r>
            <a:r>
              <a:rPr lang="en-GB" sz="1600" dirty="0">
                <a:solidFill>
                  <a:srgbClr val="CC00CC"/>
                </a:solidFill>
                <a:ea typeface="Times New Roman" panose="02020603050405020304" pitchFamily="18" charset="0"/>
              </a:rPr>
              <a:t>the pulsed fast reactor IBR-3 (NEPTUN) </a:t>
            </a:r>
            <a:r>
              <a:rPr lang="en-GB" sz="1600" dirty="0">
                <a:solidFill>
                  <a:srgbClr val="004176"/>
                </a:solidFill>
                <a:ea typeface="Times New Roman" panose="02020603050405020304" pitchFamily="18" charset="0"/>
              </a:rPr>
              <a:t>and the </a:t>
            </a:r>
            <a:r>
              <a:rPr lang="en-GB" sz="1600" dirty="0">
                <a:solidFill>
                  <a:srgbClr val="CC00CC"/>
                </a:solidFill>
                <a:ea typeface="Times New Roman" panose="02020603050405020304" pitchFamily="18" charset="0"/>
              </a:rPr>
              <a:t>pulsed neutron source driven by a proton accelerator. </a:t>
            </a:r>
            <a:r>
              <a:rPr lang="en-GB" sz="1600" dirty="0">
                <a:solidFill>
                  <a:srgbClr val="004176"/>
                </a:solidFill>
                <a:ea typeface="Times New Roman" panose="02020603050405020304" pitchFamily="18" charset="0"/>
              </a:rPr>
              <a:t>The PAC is pleased with the WSG’s activity to work out recommendations about the next stage of the concept development, which is going to be a technical study.</a:t>
            </a:r>
            <a:endParaRPr lang="ru-RU" sz="1600" dirty="0">
              <a:solidFill>
                <a:srgbClr val="004176"/>
              </a:solidFill>
              <a:ea typeface="Times New Roman" panose="02020603050405020304" pitchFamily="18" charset="0"/>
            </a:endParaRPr>
          </a:p>
          <a:p>
            <a:pPr algn="just">
              <a:lnSpc>
                <a:spcPct val="150000"/>
              </a:lnSpc>
              <a:spcAft>
                <a:spcPts val="0"/>
              </a:spcAft>
            </a:pPr>
            <a:r>
              <a:rPr lang="en-GB" sz="1600" dirty="0" smtClean="0">
                <a:solidFill>
                  <a:srgbClr val="004176"/>
                </a:solidFill>
                <a:ea typeface="Times New Roman" panose="02020603050405020304" pitchFamily="18" charset="0"/>
              </a:rPr>
              <a:t/>
            </a:r>
            <a:br>
              <a:rPr lang="en-GB" sz="1600" dirty="0" smtClean="0">
                <a:solidFill>
                  <a:srgbClr val="004176"/>
                </a:solidFill>
                <a:ea typeface="Times New Roman" panose="02020603050405020304" pitchFamily="18" charset="0"/>
              </a:rPr>
            </a:br>
            <a:endParaRPr lang="en-GB" sz="1600" dirty="0" smtClean="0">
              <a:solidFill>
                <a:srgbClr val="004176"/>
              </a:solidFill>
              <a:ea typeface="Times New Roman" panose="02020603050405020304" pitchFamily="18" charset="0"/>
            </a:endParaRPr>
          </a:p>
        </p:txBody>
      </p:sp>
      <p:sp>
        <p:nvSpPr>
          <p:cNvPr id="7" name="Прямоугольник 6"/>
          <p:cNvSpPr/>
          <p:nvPr/>
        </p:nvSpPr>
        <p:spPr>
          <a:xfrm>
            <a:off x="6154056" y="5157392"/>
            <a:ext cx="5791201" cy="1339341"/>
          </a:xfrm>
          <a:prstGeom prst="rect">
            <a:avLst/>
          </a:prstGeom>
        </p:spPr>
        <p:txBody>
          <a:bodyPr wrap="square">
            <a:spAutoFit/>
          </a:bodyPr>
          <a:lstStyle/>
          <a:p>
            <a:pPr algn="just">
              <a:lnSpc>
                <a:spcPct val="130000"/>
              </a:lnSpc>
              <a:spcAft>
                <a:spcPts val="0"/>
              </a:spcAft>
            </a:pPr>
            <a:r>
              <a:rPr lang="en-GB" sz="1600" u="sng" dirty="0" smtClean="0">
                <a:solidFill>
                  <a:srgbClr val="C00000"/>
                </a:solidFill>
                <a:ea typeface="Times New Roman" panose="02020603050405020304" pitchFamily="18" charset="0"/>
              </a:rPr>
              <a:t>Recommendation</a:t>
            </a:r>
            <a:r>
              <a:rPr lang="en-GB" sz="1600" u="sng" dirty="0">
                <a:solidFill>
                  <a:srgbClr val="C00000"/>
                </a:solidFill>
                <a:ea typeface="Times New Roman" panose="02020603050405020304" pitchFamily="18" charset="0"/>
              </a:rPr>
              <a:t>.</a:t>
            </a:r>
            <a:r>
              <a:rPr lang="en-GB" sz="1600" dirty="0">
                <a:solidFill>
                  <a:srgbClr val="C00000"/>
                </a:solidFill>
                <a:ea typeface="Times New Roman" panose="02020603050405020304" pitchFamily="18" charset="0"/>
              </a:rPr>
              <a:t> The PAC expects additional details on the proposals for the source already made. In addition, it looks forward to a detailed proposal for an instrumental suite based on the scientific case.</a:t>
            </a:r>
            <a:endParaRPr lang="ru-RU" sz="1600" dirty="0">
              <a:solidFill>
                <a:srgbClr val="C00000"/>
              </a:solidFill>
              <a:ea typeface="Times New Roman" panose="02020603050405020304" pitchFamily="18" charset="0"/>
            </a:endParaRPr>
          </a:p>
        </p:txBody>
      </p:sp>
      <p:sp>
        <p:nvSpPr>
          <p:cNvPr id="8" name="Прямоугольник 7"/>
          <p:cNvSpPr/>
          <p:nvPr/>
        </p:nvSpPr>
        <p:spPr>
          <a:xfrm>
            <a:off x="38100" y="0"/>
            <a:ext cx="11823700" cy="732508"/>
          </a:xfrm>
          <a:prstGeom prst="rect">
            <a:avLst/>
          </a:prstGeom>
        </p:spPr>
        <p:txBody>
          <a:bodyPr wrap="square">
            <a:spAutoFit/>
          </a:bodyPr>
          <a:lstStyle/>
          <a:p>
            <a:pPr marL="381000" algn="ctr">
              <a:lnSpc>
                <a:spcPct val="130000"/>
              </a:lnSpc>
              <a:spcAft>
                <a:spcPts val="1200"/>
              </a:spcAft>
              <a:defRPr/>
            </a:pPr>
            <a:r>
              <a:rPr lang="en-US" sz="3200" b="1" dirty="0">
                <a:solidFill>
                  <a:schemeClr val="bg1"/>
                </a:solidFill>
              </a:rPr>
              <a:t>Development of a concept for JINR’s new neutron source</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056" y="1186713"/>
            <a:ext cx="5791201" cy="3533119"/>
          </a:xfrm>
          <a:prstGeom prst="rect">
            <a:avLst/>
          </a:prstGeom>
        </p:spPr>
      </p:pic>
    </p:spTree>
    <p:extLst>
      <p:ext uri="{BB962C8B-B14F-4D97-AF65-F5344CB8AC3E}">
        <p14:creationId xmlns:p14="http://schemas.microsoft.com/office/powerpoint/2010/main" val="93787562"/>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3">
            <a:extLst>
              <a:ext uri="{FF2B5EF4-FFF2-40B4-BE49-F238E27FC236}">
                <a16:creationId xmlns="" xmlns:a16="http://schemas.microsoft.com/office/drawing/2014/main" id="{867C246A-C4A2-466A-AD68-472DAE0E8BAA}"/>
              </a:ext>
            </a:extLst>
          </p:cNvPr>
          <p:cNvPicPr>
            <a:picLocks noChangeAspect="1"/>
          </p:cNvPicPr>
          <p:nvPr/>
        </p:nvPicPr>
        <p:blipFill rotWithShape="1">
          <a:blip r:embed="rId2" cstate="print">
            <a:lum bright="70000" contrast="-70000"/>
            <a:extLst>
              <a:ext uri="{BEBA8EAE-BF5A-486C-A8C5-ECC9F3942E4B}">
                <a14:imgProps xmlns:a14="http://schemas.microsoft.com/office/drawing/2010/main">
                  <a14:imgLayer r:embed="rId3">
                    <a14:imgEffect>
                      <a14:sharpenSoften amount="50000"/>
                    </a14:imgEffect>
                    <a14:imgEffect>
                      <a14:saturation sat="98000"/>
                    </a14:imgEffect>
                  </a14:imgLayer>
                </a14:imgProps>
              </a:ext>
              <a:ext uri="{28A0092B-C50C-407E-A947-70E740481C1C}">
                <a14:useLocalDpi xmlns:a14="http://schemas.microsoft.com/office/drawing/2010/main" val="0"/>
              </a:ext>
            </a:extLst>
          </a:blip>
          <a:srcRect/>
          <a:stretch/>
        </p:blipFill>
        <p:spPr>
          <a:xfrm>
            <a:off x="112976" y="1628572"/>
            <a:ext cx="7656678" cy="4220685"/>
          </a:xfrm>
          <a:prstGeom prst="roundRect">
            <a:avLst>
              <a:gd name="adj" fmla="val 34279"/>
            </a:avLst>
          </a:prstGeom>
        </p:spPr>
      </p:pic>
      <p:sp>
        <p:nvSpPr>
          <p:cNvPr id="6" name="Прямоугольник 5"/>
          <p:cNvSpPr/>
          <p:nvPr/>
        </p:nvSpPr>
        <p:spPr>
          <a:xfrm>
            <a:off x="7982857" y="1059543"/>
            <a:ext cx="4020457" cy="506548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Прямоугольник 2"/>
          <p:cNvSpPr/>
          <p:nvPr/>
        </p:nvSpPr>
        <p:spPr>
          <a:xfrm>
            <a:off x="310968" y="1106058"/>
            <a:ext cx="7628346" cy="1200329"/>
          </a:xfrm>
          <a:prstGeom prst="rect">
            <a:avLst/>
          </a:prstGeom>
        </p:spPr>
        <p:txBody>
          <a:bodyPr wrap="square">
            <a:spAutoFit/>
          </a:bodyPr>
          <a:lstStyle/>
          <a:p>
            <a:r>
              <a:rPr lang="en-US" sz="2400" dirty="0" smtClean="0">
                <a:solidFill>
                  <a:srgbClr val="004176"/>
                </a:solidFill>
              </a:rPr>
              <a:t>SOLCRYS — JINR's new laboratory for structural research at the National Synchrotron Radiation Centre SOLARIS of the Jagiellonian University in </a:t>
            </a:r>
            <a:r>
              <a:rPr lang="en-US" sz="2400" dirty="0" err="1" smtClean="0">
                <a:solidFill>
                  <a:srgbClr val="004176"/>
                </a:solidFill>
              </a:rPr>
              <a:t>Kraków</a:t>
            </a:r>
            <a:r>
              <a:rPr lang="en-US" sz="2400" dirty="0" smtClean="0">
                <a:solidFill>
                  <a:srgbClr val="004176"/>
                </a:solidFill>
              </a:rPr>
              <a:t> </a:t>
            </a:r>
            <a:endParaRPr lang="ru-RU" sz="2400" dirty="0">
              <a:solidFill>
                <a:srgbClr val="004176"/>
              </a:solidFill>
            </a:endParaRPr>
          </a:p>
        </p:txBody>
      </p:sp>
      <p:sp>
        <p:nvSpPr>
          <p:cNvPr id="4" name="Прямоугольник 3"/>
          <p:cNvSpPr/>
          <p:nvPr/>
        </p:nvSpPr>
        <p:spPr>
          <a:xfrm>
            <a:off x="427083" y="2452655"/>
            <a:ext cx="7033260" cy="2539157"/>
          </a:xfrm>
          <a:prstGeom prst="rect">
            <a:avLst/>
          </a:prstGeom>
        </p:spPr>
        <p:txBody>
          <a:bodyPr wrap="square">
            <a:spAutoFit/>
          </a:bodyPr>
          <a:lstStyle/>
          <a:p>
            <a:pPr algn="just">
              <a:lnSpc>
                <a:spcPct val="150000"/>
              </a:lnSpc>
              <a:spcAft>
                <a:spcPts val="0"/>
              </a:spcAft>
            </a:pPr>
            <a:r>
              <a:rPr lang="en-GB" b="1" dirty="0"/>
              <a:t>The PAC heard with interest the developments regarding the joint facility for structural research using synchrotron X-rays presented </a:t>
            </a:r>
            <a:r>
              <a:rPr lang="en-GB" b="1" dirty="0" smtClean="0"/>
              <a:t>by </a:t>
            </a:r>
            <a:r>
              <a:rPr lang="en-GB" b="1" dirty="0" smtClean="0">
                <a:solidFill>
                  <a:srgbClr val="0000FF"/>
                </a:solidFill>
              </a:rPr>
              <a:t>N</a:t>
            </a:r>
            <a:r>
              <a:rPr lang="en-GB" b="1" dirty="0">
                <a:solidFill>
                  <a:srgbClr val="0000FF"/>
                </a:solidFill>
              </a:rPr>
              <a:t>. </a:t>
            </a:r>
            <a:r>
              <a:rPr lang="en-GB" b="1" dirty="0" err="1">
                <a:solidFill>
                  <a:srgbClr val="0000FF"/>
                </a:solidFill>
              </a:rPr>
              <a:t>Kučerka</a:t>
            </a:r>
            <a:r>
              <a:rPr lang="en-GB" b="1" dirty="0">
                <a:solidFill>
                  <a:srgbClr val="0000FF"/>
                </a:solidFill>
              </a:rPr>
              <a:t>. </a:t>
            </a:r>
            <a:r>
              <a:rPr lang="en-GB" b="1" dirty="0"/>
              <a:t>These JINR-SOLARIS collaborative efforts will extend the variety of experimental approaches to the condensed matter research at JINR.</a:t>
            </a:r>
            <a:endParaRPr lang="ru-RU" b="1" dirty="0"/>
          </a:p>
          <a:p>
            <a:pPr>
              <a:lnSpc>
                <a:spcPct val="150000"/>
              </a:lnSpc>
              <a:spcAft>
                <a:spcPts val="0"/>
              </a:spcAft>
            </a:pPr>
            <a:endParaRPr lang="ru-RU" sz="1600" dirty="0">
              <a:ea typeface="Times New Roman" panose="02020603050405020304" pitchFamily="18" charset="0"/>
              <a:cs typeface="Times New Roman" panose="02020603050405020304" pitchFamily="18" charset="0"/>
            </a:endParaRPr>
          </a:p>
        </p:txBody>
      </p:sp>
      <p:sp>
        <p:nvSpPr>
          <p:cNvPr id="13" name="Title 3"/>
          <p:cNvSpPr txBox="1">
            <a:spLocks/>
          </p:cNvSpPr>
          <p:nvPr/>
        </p:nvSpPr>
        <p:spPr>
          <a:xfrm>
            <a:off x="8120741" y="1315086"/>
            <a:ext cx="3897086" cy="1660342"/>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dirty="0">
                <a:solidFill>
                  <a:srgbClr val="04617B">
                    <a:lumMod val="90000"/>
                  </a:srgbClr>
                </a:solidFill>
                <a:effectLst>
                  <a:outerShdw blurRad="38100" dist="25400" dir="5400000" algn="tl" rotWithShape="0">
                    <a:srgbClr val="000000">
                      <a:alpha val="43000"/>
                    </a:srgbClr>
                  </a:outerShdw>
                </a:effectLst>
                <a:latin typeface="Calibri"/>
              </a:rPr>
              <a:t>SOLCRYS – </a:t>
            </a:r>
            <a:r>
              <a:rPr lang="en-US" sz="3200" b="1" dirty="0" err="1">
                <a:solidFill>
                  <a:srgbClr val="04617B">
                    <a:lumMod val="90000"/>
                  </a:srgbClr>
                </a:solidFill>
                <a:effectLst>
                  <a:outerShdw blurRad="38100" dist="25400" dir="5400000" algn="tl" rotWithShape="0">
                    <a:srgbClr val="000000">
                      <a:alpha val="43000"/>
                    </a:srgbClr>
                  </a:outerShdw>
                </a:effectLst>
                <a:latin typeface="Calibri"/>
              </a:rPr>
              <a:t>beamlines</a:t>
            </a:r>
            <a:r>
              <a:rPr lang="en-US" sz="3200" b="1" dirty="0">
                <a:solidFill>
                  <a:srgbClr val="04617B">
                    <a:lumMod val="90000"/>
                  </a:srgbClr>
                </a:solidFill>
                <a:effectLst>
                  <a:outerShdw blurRad="38100" dist="25400" dir="5400000" algn="tl" rotWithShape="0">
                    <a:srgbClr val="000000">
                      <a:alpha val="43000"/>
                    </a:srgbClr>
                  </a:outerShdw>
                </a:effectLst>
                <a:latin typeface="Calibri"/>
              </a:rPr>
              <a:t> proposed</a:t>
            </a:r>
            <a:endParaRPr lang="en-CA" sz="3200" b="1" dirty="0">
              <a:solidFill>
                <a:srgbClr val="04617B">
                  <a:lumMod val="90000"/>
                </a:srgbClr>
              </a:solidFill>
              <a:effectLst>
                <a:outerShdw blurRad="38100" dist="25400" dir="5400000" algn="tl" rotWithShape="0">
                  <a:srgbClr val="000000">
                    <a:alpha val="43000"/>
                  </a:srgbClr>
                </a:outerShdw>
              </a:effectLst>
              <a:latin typeface="Calibri"/>
            </a:endParaRPr>
          </a:p>
        </p:txBody>
      </p:sp>
      <p:sp>
        <p:nvSpPr>
          <p:cNvPr id="15" name="Rectangle 3">
            <a:extLst>
              <a:ext uri="{FF2B5EF4-FFF2-40B4-BE49-F238E27FC236}">
                <a16:creationId xmlns:a16="http://schemas.microsoft.com/office/drawing/2014/main" xmlns="" id="{A18F8EC1-96D7-4B0E-87E6-2FA628F445B6}"/>
              </a:ext>
            </a:extLst>
          </p:cNvPr>
          <p:cNvSpPr txBox="1">
            <a:spLocks noChangeArrowheads="1"/>
          </p:cNvSpPr>
          <p:nvPr/>
        </p:nvSpPr>
        <p:spPr>
          <a:xfrm>
            <a:off x="8040916" y="2466586"/>
            <a:ext cx="3904343" cy="3139321"/>
          </a:xfrm>
          <a:prstGeom prst="rect">
            <a:avLst/>
          </a:prstGeom>
        </p:spPr>
        <p:txBody>
          <a:bodyPr wrap="square">
            <a:spAutoFit/>
          </a:bodyPr>
          <a:lstStyle/>
          <a:p>
            <a:pPr marL="342900" indent="-342900">
              <a:buFont typeface="Arial" panose="020B0604020202020204" pitchFamily="34" charset="0"/>
              <a:buChar char="•"/>
            </a:pPr>
            <a:endParaRPr lang="en-US" b="1" dirty="0">
              <a:latin typeface="+mj-lt"/>
              <a:ea typeface="+mn-ea"/>
            </a:endParaRPr>
          </a:p>
          <a:p>
            <a:pPr marL="342900" indent="-342900">
              <a:buFont typeface="Arial" panose="020B0604020202020204" pitchFamily="34" charset="0"/>
              <a:buChar char="•"/>
            </a:pPr>
            <a:r>
              <a:rPr lang="en-US" b="1" dirty="0" smtClean="0">
                <a:latin typeface="+mj-lt"/>
                <a:ea typeface="+mn-ea"/>
              </a:rPr>
              <a:t>MX - </a:t>
            </a:r>
            <a:r>
              <a:rPr lang="en-US" b="1" dirty="0">
                <a:latin typeface="+mj-lt"/>
                <a:ea typeface="+mn-ea"/>
              </a:rPr>
              <a:t>Macromolecular X-ray Crystallography</a:t>
            </a:r>
          </a:p>
          <a:p>
            <a:endParaRPr lang="en-US" b="1" dirty="0">
              <a:latin typeface="+mj-lt"/>
              <a:ea typeface="+mn-ea"/>
            </a:endParaRPr>
          </a:p>
          <a:p>
            <a:pPr marL="342900" indent="-342900">
              <a:buFont typeface="Arial" panose="020B0604020202020204" pitchFamily="34" charset="0"/>
              <a:buChar char="•"/>
            </a:pPr>
            <a:r>
              <a:rPr lang="en-US" b="1" dirty="0" err="1" smtClean="0">
                <a:latin typeface="+mj-lt"/>
                <a:ea typeface="+mn-ea"/>
              </a:rPr>
              <a:t>BioSAXS</a:t>
            </a:r>
            <a:r>
              <a:rPr lang="en-US" b="1" dirty="0">
                <a:latin typeface="+mj-lt"/>
              </a:rPr>
              <a:t> </a:t>
            </a:r>
            <a:r>
              <a:rPr lang="en-US" b="1" dirty="0" smtClean="0">
                <a:latin typeface="+mj-lt"/>
                <a:ea typeface="+mn-ea"/>
              </a:rPr>
              <a:t>- </a:t>
            </a:r>
            <a:r>
              <a:rPr lang="en-US" b="1" dirty="0">
                <a:latin typeface="+mj-lt"/>
                <a:ea typeface="+mn-ea"/>
              </a:rPr>
              <a:t>Small-Angle X-ray Scattering of Bio-macromolecular solutions</a:t>
            </a:r>
          </a:p>
          <a:p>
            <a:endParaRPr lang="en-US" b="1" dirty="0">
              <a:latin typeface="+mj-lt"/>
              <a:ea typeface="+mn-ea"/>
            </a:endParaRPr>
          </a:p>
          <a:p>
            <a:pPr marL="342900" indent="-342900">
              <a:buFont typeface="Arial" panose="020B0604020202020204" pitchFamily="34" charset="0"/>
              <a:buChar char="•"/>
            </a:pPr>
            <a:r>
              <a:rPr lang="en-US" b="1" dirty="0" smtClean="0">
                <a:latin typeface="+mj-lt"/>
                <a:ea typeface="+mn-ea"/>
              </a:rPr>
              <a:t>PD  - </a:t>
            </a:r>
            <a:r>
              <a:rPr lang="en-US" b="1" dirty="0">
                <a:latin typeface="+mj-lt"/>
                <a:ea typeface="+mn-ea"/>
              </a:rPr>
              <a:t>Powder Diffraction in a wide range of temperature &amp; pressure</a:t>
            </a:r>
          </a:p>
        </p:txBody>
      </p:sp>
      <p:sp>
        <p:nvSpPr>
          <p:cNvPr id="9" name="Прямоугольник 8"/>
          <p:cNvSpPr/>
          <p:nvPr/>
        </p:nvSpPr>
        <p:spPr>
          <a:xfrm>
            <a:off x="493485" y="4685436"/>
            <a:ext cx="6981371" cy="1754326"/>
          </a:xfrm>
          <a:prstGeom prst="rect">
            <a:avLst/>
          </a:prstGeom>
        </p:spPr>
        <p:txBody>
          <a:bodyPr wrap="square">
            <a:spAutoFit/>
          </a:bodyPr>
          <a:lstStyle/>
          <a:p>
            <a:pPr algn="just">
              <a:lnSpc>
                <a:spcPct val="150000"/>
              </a:lnSpc>
              <a:spcAft>
                <a:spcPts val="0"/>
              </a:spcAft>
            </a:pPr>
            <a:r>
              <a:rPr lang="en-GB" b="1" u="sng" dirty="0">
                <a:solidFill>
                  <a:srgbClr val="C00000"/>
                </a:solidFill>
                <a:ea typeface="Times New Roman" panose="02020603050405020304" pitchFamily="18" charset="0"/>
              </a:rPr>
              <a:t>Recommendation.</a:t>
            </a:r>
            <a:r>
              <a:rPr lang="en-GB" b="1" dirty="0">
                <a:solidFill>
                  <a:srgbClr val="C00000"/>
                </a:solidFill>
                <a:ea typeface="Times New Roman" panose="02020603050405020304" pitchFamily="18" charset="0"/>
              </a:rPr>
              <a:t> The PAC expects more technical details based on potential scientific use of the proposed facility and, furthermore, interaction with the infrastructure of the SOLARIS Centre has to be explained.</a:t>
            </a:r>
            <a:endParaRPr lang="ru-RU" b="1"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105208177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601924" y="-58056"/>
            <a:ext cx="6930102" cy="820674"/>
          </a:xfrm>
          <a:prstGeom prst="rect">
            <a:avLst/>
          </a:prstGeom>
        </p:spPr>
        <p:txBody>
          <a:bodyPr wrap="none">
            <a:spAutoFit/>
          </a:bodyPr>
          <a:lstStyle/>
          <a:p>
            <a:pPr algn="just">
              <a:lnSpc>
                <a:spcPct val="150000"/>
              </a:lnSpc>
              <a:spcAft>
                <a:spcPts val="0"/>
              </a:spcAft>
            </a:pPr>
            <a:r>
              <a:rPr lang="en-GB" sz="3600" b="1" dirty="0" smtClean="0">
                <a:solidFill>
                  <a:schemeClr val="bg1"/>
                </a:solidFill>
                <a:ea typeface="Times New Roman" panose="02020603050405020304" pitchFamily="18" charset="0"/>
              </a:rPr>
              <a:t>Intent to open two new </a:t>
            </a:r>
            <a:r>
              <a:rPr lang="en-GB" sz="3600" b="1" dirty="0">
                <a:solidFill>
                  <a:schemeClr val="bg1"/>
                </a:solidFill>
                <a:ea typeface="Times New Roman" panose="02020603050405020304" pitchFamily="18" charset="0"/>
              </a:rPr>
              <a:t>themes</a:t>
            </a:r>
            <a:endParaRPr lang="ru-RU" sz="3600" dirty="0">
              <a:solidFill>
                <a:schemeClr val="bg1"/>
              </a:solidFill>
              <a:ea typeface="Times New Roman" panose="02020603050405020304" pitchFamily="18" charset="0"/>
            </a:endParaRPr>
          </a:p>
        </p:txBody>
      </p:sp>
      <p:sp>
        <p:nvSpPr>
          <p:cNvPr id="5" name="Прямоугольник 4"/>
          <p:cNvSpPr/>
          <p:nvPr/>
        </p:nvSpPr>
        <p:spPr>
          <a:xfrm>
            <a:off x="290287" y="1083079"/>
            <a:ext cx="5936343" cy="3831818"/>
          </a:xfrm>
          <a:prstGeom prst="rect">
            <a:avLst/>
          </a:prstGeom>
        </p:spPr>
        <p:txBody>
          <a:bodyPr wrap="square">
            <a:spAutoFit/>
          </a:bodyPr>
          <a:lstStyle/>
          <a:p>
            <a:pPr algn="just">
              <a:lnSpc>
                <a:spcPct val="150000"/>
              </a:lnSpc>
              <a:spcAft>
                <a:spcPts val="0"/>
              </a:spcAft>
            </a:pPr>
            <a:r>
              <a:rPr lang="en-GB" dirty="0">
                <a:solidFill>
                  <a:srgbClr val="003399"/>
                </a:solidFill>
                <a:ea typeface="Times New Roman" panose="02020603050405020304" pitchFamily="18" charset="0"/>
              </a:rPr>
              <a:t>The PAC took note of the intent to open new themes “Development of the critical design report for a new </a:t>
            </a:r>
            <a:r>
              <a:rPr lang="en-GB" dirty="0" err="1">
                <a:solidFill>
                  <a:srgbClr val="003399"/>
                </a:solidFill>
                <a:ea typeface="Times New Roman" panose="02020603050405020304" pitchFamily="18" charset="0"/>
              </a:rPr>
              <a:t>Dubna</a:t>
            </a:r>
            <a:r>
              <a:rPr lang="en-GB" dirty="0">
                <a:solidFill>
                  <a:srgbClr val="003399"/>
                </a:solidFill>
                <a:ea typeface="Times New Roman" panose="02020603050405020304" pitchFamily="18" charset="0"/>
              </a:rPr>
              <a:t> Neutron Source (DNS-IV)” and “Construction of the Laboratory for Structural Research of Macromolecules and New Materials at the SOLARIS National Synchrotron Radiation Centre of the </a:t>
            </a:r>
            <a:r>
              <a:rPr lang="en-GB" dirty="0" err="1">
                <a:solidFill>
                  <a:srgbClr val="003399"/>
                </a:solidFill>
                <a:ea typeface="Times New Roman" panose="02020603050405020304" pitchFamily="18" charset="0"/>
              </a:rPr>
              <a:t>Jagiellonian</a:t>
            </a:r>
            <a:r>
              <a:rPr lang="en-GB" dirty="0">
                <a:solidFill>
                  <a:srgbClr val="003399"/>
                </a:solidFill>
                <a:ea typeface="Times New Roman" panose="02020603050405020304" pitchFamily="18" charset="0"/>
              </a:rPr>
              <a:t> University (</a:t>
            </a:r>
            <a:r>
              <a:rPr lang="en-GB" dirty="0" err="1">
                <a:solidFill>
                  <a:srgbClr val="003399"/>
                </a:solidFill>
                <a:ea typeface="Times New Roman" panose="02020603050405020304" pitchFamily="18" charset="0"/>
              </a:rPr>
              <a:t>Kraków</a:t>
            </a:r>
            <a:r>
              <a:rPr lang="en-GB" dirty="0">
                <a:solidFill>
                  <a:srgbClr val="003399"/>
                </a:solidFill>
                <a:ea typeface="Times New Roman" panose="02020603050405020304" pitchFamily="18" charset="0"/>
              </a:rPr>
              <a:t>, Poland)”, presented by </a:t>
            </a:r>
            <a:r>
              <a:rPr lang="en-GB" b="1" dirty="0">
                <a:solidFill>
                  <a:srgbClr val="0000FF"/>
                </a:solidFill>
                <a:ea typeface="Times New Roman" panose="02020603050405020304" pitchFamily="18" charset="0"/>
              </a:rPr>
              <a:t>V. </a:t>
            </a:r>
            <a:r>
              <a:rPr lang="en-GB" b="1" dirty="0" err="1">
                <a:solidFill>
                  <a:srgbClr val="0000FF"/>
                </a:solidFill>
                <a:ea typeface="Times New Roman" panose="02020603050405020304" pitchFamily="18" charset="0"/>
              </a:rPr>
              <a:t>Shvetsov</a:t>
            </a:r>
            <a:r>
              <a:rPr lang="en-GB" b="1" dirty="0" smtClean="0">
                <a:solidFill>
                  <a:srgbClr val="0000FF"/>
                </a:solidFill>
                <a:ea typeface="Times New Roman" panose="02020603050405020304" pitchFamily="18" charset="0"/>
              </a:rPr>
              <a:t>.</a:t>
            </a:r>
            <a:endParaRPr lang="en-GB" b="1" dirty="0">
              <a:solidFill>
                <a:srgbClr val="0000FF"/>
              </a:solidFill>
              <a:ea typeface="Times New Roman" panose="02020603050405020304" pitchFamily="18" charset="0"/>
            </a:endParaRPr>
          </a:p>
          <a:p>
            <a:pPr algn="just">
              <a:lnSpc>
                <a:spcPct val="150000"/>
              </a:lnSpc>
              <a:spcAft>
                <a:spcPts val="0"/>
              </a:spcAft>
            </a:pPr>
            <a:endParaRPr lang="ru-RU" dirty="0">
              <a:solidFill>
                <a:srgbClr val="C00000"/>
              </a:solidFill>
              <a:ea typeface="Times New Roman" panose="02020603050405020304" pitchFamily="18" charset="0"/>
            </a:endParaRPr>
          </a:p>
        </p:txBody>
      </p:sp>
      <p:sp>
        <p:nvSpPr>
          <p:cNvPr id="7" name="Title 3">
            <a:extLst>
              <a:ext uri="{FF2B5EF4-FFF2-40B4-BE49-F238E27FC236}">
                <a16:creationId xmlns:a16="http://schemas.microsoft.com/office/drawing/2014/main" xmlns="" id="{226D353F-A3F7-4117-82FD-F87980698D86}"/>
              </a:ext>
            </a:extLst>
          </p:cNvPr>
          <p:cNvSpPr txBox="1">
            <a:spLocks/>
          </p:cNvSpPr>
          <p:nvPr/>
        </p:nvSpPr>
        <p:spPr>
          <a:xfrm>
            <a:off x="6633029" y="978473"/>
            <a:ext cx="5370285" cy="3293715"/>
          </a:xfrm>
          <a:prstGeom prst="rect">
            <a:avLst/>
          </a:prstGeom>
        </p:spPr>
        <p:txBody>
          <a:bodyPr>
            <a:normAutofit fontScale="97500"/>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a:r>
              <a:rPr lang="en-US" sz="2200" kern="0" dirty="0" smtClean="0">
                <a:solidFill>
                  <a:srgbClr val="C00000"/>
                </a:solidFill>
              </a:rPr>
              <a:t>"Development of the critical design report for a new </a:t>
            </a:r>
            <a:r>
              <a:rPr lang="en-US" sz="2200" kern="0" dirty="0" err="1" smtClean="0">
                <a:solidFill>
                  <a:srgbClr val="C00000"/>
                </a:solidFill>
              </a:rPr>
              <a:t>Dubna</a:t>
            </a:r>
            <a:r>
              <a:rPr lang="en-US" sz="2200" kern="0" dirty="0" smtClean="0">
                <a:solidFill>
                  <a:srgbClr val="C00000"/>
                </a:solidFill>
              </a:rPr>
              <a:t> Neutron Source (DNS-IV)" </a:t>
            </a:r>
            <a:endParaRPr lang="ru-RU" sz="2200" kern="0" dirty="0">
              <a:solidFill>
                <a:srgbClr val="C00000"/>
              </a:solidFill>
            </a:endParaRPr>
          </a:p>
        </p:txBody>
      </p:sp>
      <p:pic>
        <p:nvPicPr>
          <p:cNvPr id="8" name="Picture 3">
            <a:extLst>
              <a:ext uri="{FF2B5EF4-FFF2-40B4-BE49-F238E27FC236}">
                <a16:creationId xmlns:a16="http://schemas.microsoft.com/office/drawing/2014/main" xmlns="" id="{BEC41113-4225-4726-B4B8-7533429C4CC6}"/>
              </a:ext>
            </a:extLst>
          </p:cNvPr>
          <p:cNvPicPr>
            <a:picLocks noChangeAspect="1"/>
          </p:cNvPicPr>
          <p:nvPr/>
        </p:nvPicPr>
        <p:blipFill>
          <a:blip r:embed="rId2"/>
          <a:stretch>
            <a:fillRect/>
          </a:stretch>
        </p:blipFill>
        <p:spPr>
          <a:xfrm>
            <a:off x="6708823" y="1843833"/>
            <a:ext cx="3799520" cy="2849640"/>
          </a:xfrm>
          <a:prstGeom prst="rect">
            <a:avLst/>
          </a:prstGeom>
        </p:spPr>
      </p:pic>
      <p:pic>
        <p:nvPicPr>
          <p:cNvPr id="6" name="Picture 7">
            <a:extLst>
              <a:ext uri="{FF2B5EF4-FFF2-40B4-BE49-F238E27FC236}">
                <a16:creationId xmlns:a16="http://schemas.microsoft.com/office/drawing/2014/main" xmlns="" id="{CF5D07E1-4A35-4630-922D-CCEF5F626C6A}"/>
              </a:ext>
            </a:extLst>
          </p:cNvPr>
          <p:cNvPicPr>
            <a:picLocks noChangeAspect="1"/>
          </p:cNvPicPr>
          <p:nvPr/>
        </p:nvPicPr>
        <p:blipFill rotWithShape="1">
          <a:blip r:embed="rId3"/>
          <a:srcRect b="11845"/>
          <a:stretch/>
        </p:blipFill>
        <p:spPr>
          <a:xfrm>
            <a:off x="8337523" y="3367315"/>
            <a:ext cx="3752877" cy="2481278"/>
          </a:xfrm>
          <a:prstGeom prst="rect">
            <a:avLst/>
          </a:prstGeom>
          <a:ln>
            <a:solidFill>
              <a:schemeClr val="accent1">
                <a:shade val="50000"/>
              </a:schemeClr>
            </a:solidFill>
          </a:ln>
        </p:spPr>
      </p:pic>
      <p:sp>
        <p:nvSpPr>
          <p:cNvPr id="10" name="Прямоугольник 9"/>
          <p:cNvSpPr/>
          <p:nvPr/>
        </p:nvSpPr>
        <p:spPr>
          <a:xfrm>
            <a:off x="275773" y="4670922"/>
            <a:ext cx="5950858" cy="1754326"/>
          </a:xfrm>
          <a:prstGeom prst="rect">
            <a:avLst/>
          </a:prstGeom>
        </p:spPr>
        <p:txBody>
          <a:bodyPr wrap="square">
            <a:spAutoFit/>
          </a:bodyPr>
          <a:lstStyle/>
          <a:p>
            <a:pPr algn="just">
              <a:lnSpc>
                <a:spcPct val="150000"/>
              </a:lnSpc>
              <a:spcAft>
                <a:spcPts val="0"/>
              </a:spcAft>
            </a:pPr>
            <a:r>
              <a:rPr lang="en-GB" u="sng" dirty="0">
                <a:solidFill>
                  <a:srgbClr val="C00000"/>
                </a:solidFill>
                <a:ea typeface="Times New Roman" panose="02020603050405020304" pitchFamily="18" charset="0"/>
              </a:rPr>
              <a:t>Recommendation.</a:t>
            </a:r>
            <a:r>
              <a:rPr lang="en-GB" dirty="0">
                <a:solidFill>
                  <a:srgbClr val="C00000"/>
                </a:solidFill>
                <a:ea typeface="Times New Roman" panose="02020603050405020304" pitchFamily="18" charset="0"/>
              </a:rPr>
              <a:t> The PAC finds this intent timely and recommends that full proposals on these themes be submitted for consideration at the next meeting of the PAC.</a:t>
            </a:r>
            <a:endParaRPr lang="ru-RU" dirty="0">
              <a:solidFill>
                <a:srgbClr val="C00000"/>
              </a:solidFill>
              <a:ea typeface="Times New Roman" panose="02020603050405020304" pitchFamily="18" charset="0"/>
            </a:endParaRPr>
          </a:p>
        </p:txBody>
      </p:sp>
      <p:sp>
        <p:nvSpPr>
          <p:cNvPr id="11" name="Прямоугольник 10"/>
          <p:cNvSpPr/>
          <p:nvPr/>
        </p:nvSpPr>
        <p:spPr>
          <a:xfrm>
            <a:off x="8737602" y="5268685"/>
            <a:ext cx="3033485" cy="50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6662056" y="5460409"/>
            <a:ext cx="5529944" cy="1107996"/>
          </a:xfrm>
          <a:prstGeom prst="rect">
            <a:avLst/>
          </a:prstGeom>
        </p:spPr>
        <p:txBody>
          <a:bodyPr wrap="square">
            <a:spAutoFit/>
          </a:bodyPr>
          <a:lstStyle/>
          <a:p>
            <a:r>
              <a:rPr lang="en-GB" sz="2200" kern="0" dirty="0">
                <a:solidFill>
                  <a:srgbClr val="C00000"/>
                </a:solidFill>
                <a:latin typeface="+mj-lt"/>
                <a:ea typeface="+mj-ea"/>
                <a:cs typeface="+mj-cs"/>
              </a:rPr>
              <a:t>“Construction of the Laboratory for Structural Research of Macromolecules and New Materials at </a:t>
            </a:r>
            <a:r>
              <a:rPr lang="en-GB" sz="2200" kern="0" dirty="0" smtClean="0">
                <a:solidFill>
                  <a:srgbClr val="C00000"/>
                </a:solidFill>
                <a:latin typeface="+mj-lt"/>
                <a:ea typeface="+mj-ea"/>
                <a:cs typeface="+mj-cs"/>
              </a:rPr>
              <a:t>SOLARIS”</a:t>
            </a:r>
            <a:endParaRPr lang="ru-RU" sz="2200" kern="0" dirty="0">
              <a:solidFill>
                <a:srgbClr val="C00000"/>
              </a:solidFill>
              <a:latin typeface="+mj-lt"/>
              <a:ea typeface="+mj-ea"/>
              <a:cs typeface="+mj-cs"/>
            </a:endParaRPr>
          </a:p>
        </p:txBody>
      </p:sp>
    </p:spTree>
    <p:extLst>
      <p:ext uri="{BB962C8B-B14F-4D97-AF65-F5344CB8AC3E}">
        <p14:creationId xmlns:p14="http://schemas.microsoft.com/office/powerpoint/2010/main" val="34638393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66016" y="87086"/>
            <a:ext cx="3326552"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Scientific reports</a:t>
            </a:r>
            <a:endParaRPr lang="ru-RU" sz="3000" dirty="0">
              <a:solidFill>
                <a:schemeClr val="bg1"/>
              </a:solidFill>
            </a:endParaRPr>
          </a:p>
        </p:txBody>
      </p:sp>
      <p:sp>
        <p:nvSpPr>
          <p:cNvPr id="4" name="Прямоугольник 3"/>
          <p:cNvSpPr/>
          <p:nvPr/>
        </p:nvSpPr>
        <p:spPr>
          <a:xfrm>
            <a:off x="537029" y="1115791"/>
            <a:ext cx="11480799" cy="3362459"/>
          </a:xfrm>
          <a:prstGeom prst="rect">
            <a:avLst/>
          </a:prstGeom>
        </p:spPr>
        <p:txBody>
          <a:bodyPr wrap="square">
            <a:spAutoFit/>
          </a:bodyPr>
          <a:lstStyle/>
          <a:p>
            <a:pPr algn="just">
              <a:lnSpc>
                <a:spcPct val="150000"/>
              </a:lnSpc>
              <a:spcAft>
                <a:spcPts val="1200"/>
              </a:spcAft>
            </a:pPr>
            <a:r>
              <a:rPr lang="en-GB" sz="2200" b="1" dirty="0">
                <a:solidFill>
                  <a:srgbClr val="004176"/>
                </a:solidFill>
                <a:ea typeface="Times New Roman" panose="02020603050405020304" pitchFamily="18" charset="0"/>
              </a:rPr>
              <a:t>The PAC heard with interest the scientific reports</a:t>
            </a:r>
            <a:r>
              <a:rPr lang="en-US" sz="2200" b="1" dirty="0" smtClean="0">
                <a:solidFill>
                  <a:srgbClr val="004176"/>
                </a:solidFill>
                <a:ea typeface="Times New Roman" panose="02020603050405020304" pitchFamily="18" charset="0"/>
              </a:rPr>
              <a:t>:</a:t>
            </a:r>
          </a:p>
          <a:p>
            <a:pPr algn="just">
              <a:lnSpc>
                <a:spcPct val="150000"/>
              </a:lnSpc>
              <a:spcAft>
                <a:spcPts val="1200"/>
              </a:spcAft>
            </a:pPr>
            <a:endParaRPr lang="en-US" sz="500" dirty="0" smtClean="0">
              <a:solidFill>
                <a:srgbClr val="004176"/>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GB" sz="2200" dirty="0" smtClean="0">
                <a:solidFill>
                  <a:srgbClr val="004176"/>
                </a:solidFill>
                <a:ea typeface="Times New Roman" panose="02020603050405020304" pitchFamily="18" charset="0"/>
              </a:rPr>
              <a:t>“</a:t>
            </a:r>
            <a:r>
              <a:rPr lang="en-US" sz="2200" dirty="0">
                <a:solidFill>
                  <a:srgbClr val="004176"/>
                </a:solidFill>
                <a:ea typeface="Times New Roman" panose="02020603050405020304" pitchFamily="18" charset="0"/>
              </a:rPr>
              <a:t>"Structure and properties of aqueous solutions of C</a:t>
            </a:r>
            <a:r>
              <a:rPr lang="en-US" sz="2200" baseline="-25000" dirty="0">
                <a:solidFill>
                  <a:srgbClr val="004176"/>
                </a:solidFill>
                <a:ea typeface="Times New Roman" panose="02020603050405020304" pitchFamily="18" charset="0"/>
              </a:rPr>
              <a:t>60 </a:t>
            </a:r>
            <a:r>
              <a:rPr lang="en-US" sz="2200" dirty="0">
                <a:solidFill>
                  <a:srgbClr val="004176"/>
                </a:solidFill>
                <a:ea typeface="Times New Roman" panose="02020603050405020304" pitchFamily="18" charset="0"/>
              </a:rPr>
              <a:t>and C</a:t>
            </a:r>
            <a:r>
              <a:rPr lang="en-US" sz="2200" baseline="-25000" dirty="0">
                <a:solidFill>
                  <a:srgbClr val="004176"/>
                </a:solidFill>
                <a:ea typeface="Times New Roman" panose="02020603050405020304" pitchFamily="18" charset="0"/>
              </a:rPr>
              <a:t>70</a:t>
            </a:r>
            <a:r>
              <a:rPr lang="en-US" sz="2200" dirty="0">
                <a:solidFill>
                  <a:srgbClr val="004176"/>
                </a:solidFill>
                <a:ea typeface="Times New Roman" panose="02020603050405020304" pitchFamily="18" charset="0"/>
              </a:rPr>
              <a:t> fullerenes for biological applications</a:t>
            </a:r>
            <a:r>
              <a:rPr lang="en-GB" sz="2200" dirty="0" smtClean="0">
                <a:solidFill>
                  <a:srgbClr val="004176"/>
                </a:solidFill>
                <a:ea typeface="Times New Roman" panose="02020603050405020304" pitchFamily="18" charset="0"/>
              </a:rPr>
              <a:t>” </a:t>
            </a:r>
            <a:r>
              <a:rPr lang="en-GB" sz="2200" dirty="0" smtClean="0">
                <a:solidFill>
                  <a:srgbClr val="0000FF"/>
                </a:solidFill>
                <a:ea typeface="Times New Roman" panose="02020603050405020304" pitchFamily="18" charset="0"/>
              </a:rPr>
              <a:t>(</a:t>
            </a:r>
            <a:r>
              <a:rPr lang="en-US" sz="2200" dirty="0" smtClean="0">
                <a:solidFill>
                  <a:srgbClr val="0000FF"/>
                </a:solidFill>
                <a:ea typeface="Times New Roman" panose="02020603050405020304" pitchFamily="18" charset="0"/>
              </a:rPr>
              <a:t>E</a:t>
            </a:r>
            <a:r>
              <a:rPr lang="en-US" sz="2200" dirty="0">
                <a:solidFill>
                  <a:srgbClr val="0000FF"/>
                </a:solidFill>
                <a:ea typeface="Times New Roman" panose="02020603050405020304" pitchFamily="18" charset="0"/>
              </a:rPr>
              <a:t>. </a:t>
            </a:r>
            <a:r>
              <a:rPr lang="en-US" sz="2200" dirty="0" err="1">
                <a:solidFill>
                  <a:srgbClr val="0000FF"/>
                </a:solidFill>
                <a:ea typeface="Times New Roman" panose="02020603050405020304" pitchFamily="18" charset="0"/>
              </a:rPr>
              <a:t>Kyzyma</a:t>
            </a:r>
            <a:r>
              <a:rPr lang="en-US" sz="2200" dirty="0">
                <a:solidFill>
                  <a:srgbClr val="0000FF"/>
                </a:solidFill>
                <a:ea typeface="Times New Roman" panose="02020603050405020304" pitchFamily="18" charset="0"/>
              </a:rPr>
              <a:t>)</a:t>
            </a:r>
            <a:endParaRPr lang="en-GB" sz="2200" dirty="0">
              <a:solidFill>
                <a:srgbClr val="0000FF"/>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US" sz="2200" dirty="0">
                <a:solidFill>
                  <a:srgbClr val="004176"/>
                </a:solidFill>
                <a:ea typeface="Times New Roman" panose="02020603050405020304" pitchFamily="18" charset="0"/>
              </a:rPr>
              <a:t>“Structural and functional properties of mutant NMDA synaptic receptors” </a:t>
            </a:r>
            <a:r>
              <a:rPr lang="en-US" sz="2200" dirty="0" smtClean="0">
                <a:solidFill>
                  <a:srgbClr val="0000FF"/>
                </a:solidFill>
                <a:ea typeface="Times New Roman" panose="02020603050405020304" pitchFamily="18" charset="0"/>
              </a:rPr>
              <a:t>(E</a:t>
            </a:r>
            <a:r>
              <a:rPr lang="en-US" sz="2200" dirty="0">
                <a:solidFill>
                  <a:srgbClr val="0000FF"/>
                </a:solidFill>
                <a:ea typeface="Times New Roman" panose="02020603050405020304" pitchFamily="18" charset="0"/>
              </a:rPr>
              <a:t>. </a:t>
            </a:r>
            <a:r>
              <a:rPr lang="en-US" sz="2200" dirty="0" err="1">
                <a:solidFill>
                  <a:srgbClr val="0000FF"/>
                </a:solidFill>
                <a:ea typeface="Times New Roman" panose="02020603050405020304" pitchFamily="18" charset="0"/>
              </a:rPr>
              <a:t>Dushanov</a:t>
            </a:r>
            <a:r>
              <a:rPr lang="en-US" sz="2200" dirty="0">
                <a:solidFill>
                  <a:srgbClr val="0000FF"/>
                </a:solidFill>
                <a:ea typeface="Times New Roman" panose="02020603050405020304" pitchFamily="18" charset="0"/>
              </a:rPr>
              <a:t>)</a:t>
            </a:r>
            <a:endParaRPr lang="en-US" sz="2200" dirty="0" smtClean="0">
              <a:solidFill>
                <a:srgbClr val="0000FF"/>
              </a:solidFill>
              <a:ea typeface="Times New Roman" panose="02020603050405020304" pitchFamily="18" charset="0"/>
            </a:endParaRPr>
          </a:p>
          <a:p>
            <a:pPr marL="342900" indent="-342900" algn="just">
              <a:lnSpc>
                <a:spcPct val="150000"/>
              </a:lnSpc>
              <a:spcAft>
                <a:spcPts val="1200"/>
              </a:spcAft>
              <a:buFont typeface="Arial" panose="020B0604020202020204" pitchFamily="34" charset="0"/>
              <a:buChar char="•"/>
            </a:pPr>
            <a:r>
              <a:rPr lang="en-US" sz="2200" dirty="0">
                <a:solidFill>
                  <a:srgbClr val="004176"/>
                </a:solidFill>
                <a:ea typeface="Times New Roman" panose="02020603050405020304" pitchFamily="18" charset="0"/>
              </a:rPr>
              <a:t>“CPT study of the Fermi surface reconstruction in the t-J model” </a:t>
            </a:r>
            <a:r>
              <a:rPr lang="en-US" sz="2200" dirty="0">
                <a:solidFill>
                  <a:srgbClr val="0000FF"/>
                </a:solidFill>
                <a:ea typeface="Times New Roman" panose="02020603050405020304" pitchFamily="18" charset="0"/>
              </a:rPr>
              <a:t>(I. </a:t>
            </a:r>
            <a:r>
              <a:rPr lang="en-US" sz="2200" dirty="0" err="1">
                <a:solidFill>
                  <a:srgbClr val="0000FF"/>
                </a:solidFill>
                <a:ea typeface="Times New Roman" panose="02020603050405020304" pitchFamily="18" charset="0"/>
              </a:rPr>
              <a:t>Ivantsov</a:t>
            </a:r>
            <a:r>
              <a:rPr lang="en-US" sz="2200" dirty="0">
                <a:solidFill>
                  <a:srgbClr val="0000FF"/>
                </a:solidFill>
                <a:ea typeface="Times New Roman" panose="02020603050405020304" pitchFamily="18" charset="0"/>
              </a:rPr>
              <a:t>)</a:t>
            </a:r>
            <a:endParaRPr lang="ru-RU" sz="2200" dirty="0">
              <a:solidFill>
                <a:srgbClr val="0000FF"/>
              </a:solidFill>
              <a:ea typeface="Times New Roman" panose="02020603050405020304" pitchFamily="18" charset="0"/>
            </a:endParaRPr>
          </a:p>
        </p:txBody>
      </p:sp>
      <p:sp>
        <p:nvSpPr>
          <p:cNvPr id="2" name="Прямоугольник 1"/>
          <p:cNvSpPr/>
          <p:nvPr/>
        </p:nvSpPr>
        <p:spPr>
          <a:xfrm>
            <a:off x="885371" y="4980270"/>
            <a:ext cx="10406743" cy="958660"/>
          </a:xfrm>
          <a:prstGeom prst="rect">
            <a:avLst/>
          </a:prstGeom>
        </p:spPr>
        <p:txBody>
          <a:bodyPr wrap="square">
            <a:spAutoFit/>
          </a:bodyPr>
          <a:lstStyle/>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expects that the presentation level of reports be considerably improved; this comment concerns the speakers of two latter talks.</a:t>
            </a:r>
            <a:endParaRPr lang="ru-RU" sz="2000" dirty="0">
              <a:solidFill>
                <a:srgbClr val="C00000"/>
              </a:solidFill>
              <a:ea typeface="Times New Roman" panose="02020603050405020304" pitchFamily="18" charset="0"/>
            </a:endParaRPr>
          </a:p>
        </p:txBody>
      </p:sp>
    </p:spTree>
    <p:extLst>
      <p:ext uri="{BB962C8B-B14F-4D97-AF65-F5344CB8AC3E}">
        <p14:creationId xmlns:p14="http://schemas.microsoft.com/office/powerpoint/2010/main" val="215255208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738816" y="101600"/>
            <a:ext cx="7027886"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Information about scientific meetings</a:t>
            </a:r>
            <a:endParaRPr lang="ru-RU" sz="3000" dirty="0">
              <a:solidFill>
                <a:schemeClr val="bg1"/>
              </a:solidFill>
            </a:endParaRPr>
          </a:p>
        </p:txBody>
      </p:sp>
      <p:sp>
        <p:nvSpPr>
          <p:cNvPr id="4" name="Прямоугольник 3"/>
          <p:cNvSpPr/>
          <p:nvPr/>
        </p:nvSpPr>
        <p:spPr>
          <a:xfrm>
            <a:off x="783772" y="1227137"/>
            <a:ext cx="10493829" cy="4708981"/>
          </a:xfrm>
          <a:prstGeom prst="rect">
            <a:avLst/>
          </a:prstGeom>
        </p:spPr>
        <p:txBody>
          <a:bodyPr wrap="square">
            <a:spAutoFit/>
          </a:bodyPr>
          <a:lstStyle/>
          <a:p>
            <a:pPr algn="just">
              <a:lnSpc>
                <a:spcPct val="150000"/>
              </a:lnSpc>
              <a:spcAft>
                <a:spcPts val="0"/>
              </a:spcAft>
            </a:pPr>
            <a:r>
              <a:rPr lang="en-GB" sz="2000" dirty="0">
                <a:solidFill>
                  <a:srgbClr val="003399"/>
                </a:solidFill>
                <a:ea typeface="Times New Roman" panose="02020603050405020304" pitchFamily="18" charset="0"/>
              </a:rPr>
              <a:t>The PAC took note of the report about </a:t>
            </a:r>
            <a:r>
              <a:rPr lang="en-GB" sz="2000" dirty="0">
                <a:solidFill>
                  <a:srgbClr val="C00000"/>
                </a:solidFill>
                <a:ea typeface="Times New Roman" panose="02020603050405020304" pitchFamily="18" charset="0"/>
              </a:rPr>
              <a:t>the Conference on Neutron Scattering in Condensed Matter (NSCM-2018)</a:t>
            </a:r>
            <a:r>
              <a:rPr lang="en-GB" sz="2000" dirty="0">
                <a:solidFill>
                  <a:srgbClr val="003399"/>
                </a:solidFill>
                <a:ea typeface="Times New Roman" panose="02020603050405020304" pitchFamily="18" charset="0"/>
              </a:rPr>
              <a:t> (Saint Petersburg, 17–21 September 2018) presented by </a:t>
            </a:r>
            <a:r>
              <a:rPr lang="en-GB" sz="2000" b="1" dirty="0">
                <a:solidFill>
                  <a:srgbClr val="0000FF"/>
                </a:solidFill>
                <a:ea typeface="Times New Roman" panose="02020603050405020304" pitchFamily="18" charset="0"/>
              </a:rPr>
              <a:t>M. </a:t>
            </a:r>
            <a:r>
              <a:rPr lang="en-GB" sz="2000" b="1" dirty="0" err="1" smtClean="0">
                <a:solidFill>
                  <a:srgbClr val="0000FF"/>
                </a:solidFill>
                <a:ea typeface="Times New Roman" panose="02020603050405020304" pitchFamily="18" charset="0"/>
              </a:rPr>
              <a:t>Avdeev</a:t>
            </a:r>
            <a:r>
              <a:rPr lang="en-GB" sz="2000" b="1" dirty="0" smtClean="0">
                <a:solidFill>
                  <a:srgbClr val="0000FF"/>
                </a:solidFill>
                <a:ea typeface="Times New Roman" panose="02020603050405020304" pitchFamily="18" charset="0"/>
              </a:rPr>
              <a:t>.</a:t>
            </a:r>
          </a:p>
          <a:p>
            <a:pPr algn="just">
              <a:lnSpc>
                <a:spcPct val="150000"/>
              </a:lnSpc>
              <a:spcAft>
                <a:spcPts val="0"/>
              </a:spcAft>
            </a:pPr>
            <a:endParaRPr lang="en-GB" sz="2000" dirty="0">
              <a:solidFill>
                <a:srgbClr val="003399"/>
              </a:solidFill>
              <a:ea typeface="Times New Roman" panose="02020603050405020304" pitchFamily="18" charset="0"/>
            </a:endParaRPr>
          </a:p>
          <a:p>
            <a:pPr algn="just">
              <a:lnSpc>
                <a:spcPct val="150000"/>
              </a:lnSpc>
              <a:spcAft>
                <a:spcPts val="0"/>
              </a:spcAft>
            </a:pPr>
            <a:r>
              <a:rPr lang="en-GB" sz="2000" dirty="0" smtClean="0">
                <a:solidFill>
                  <a:srgbClr val="003399"/>
                </a:solidFill>
                <a:ea typeface="Times New Roman" panose="02020603050405020304" pitchFamily="18" charset="0"/>
              </a:rPr>
              <a:t>The </a:t>
            </a:r>
            <a:r>
              <a:rPr lang="en-GB" sz="2000" dirty="0">
                <a:solidFill>
                  <a:srgbClr val="003399"/>
                </a:solidFill>
                <a:ea typeface="Times New Roman" panose="02020603050405020304" pitchFamily="18" charset="0"/>
              </a:rPr>
              <a:t>PAC was informed by </a:t>
            </a:r>
            <a:r>
              <a:rPr lang="en-GB" sz="2000" b="1" dirty="0">
                <a:solidFill>
                  <a:srgbClr val="0000FF"/>
                </a:solidFill>
                <a:ea typeface="Times New Roman" panose="02020603050405020304" pitchFamily="18" charset="0"/>
              </a:rPr>
              <a:t>A. </a:t>
            </a:r>
            <a:r>
              <a:rPr lang="en-GB" sz="2000" b="1" dirty="0" err="1">
                <a:solidFill>
                  <a:srgbClr val="0000FF"/>
                </a:solidFill>
                <a:ea typeface="Times New Roman" panose="02020603050405020304" pitchFamily="18" charset="0"/>
              </a:rPr>
              <a:t>Rogachev</a:t>
            </a:r>
            <a:r>
              <a:rPr lang="en-GB" sz="2000" b="1" dirty="0">
                <a:solidFill>
                  <a:srgbClr val="0000FF"/>
                </a:solidFill>
                <a:ea typeface="Times New Roman" panose="02020603050405020304" pitchFamily="18" charset="0"/>
              </a:rPr>
              <a:t> </a:t>
            </a:r>
            <a:r>
              <a:rPr lang="en-GB" sz="2000" dirty="0">
                <a:solidFill>
                  <a:srgbClr val="003399"/>
                </a:solidFill>
                <a:ea typeface="Times New Roman" panose="02020603050405020304" pitchFamily="18" charset="0"/>
              </a:rPr>
              <a:t>about the </a:t>
            </a:r>
            <a:r>
              <a:rPr lang="en-GB" sz="2000" dirty="0" smtClean="0">
                <a:solidFill>
                  <a:srgbClr val="C00000"/>
                </a:solidFill>
                <a:ea typeface="Times New Roman" panose="02020603050405020304" pitchFamily="18" charset="0"/>
              </a:rPr>
              <a:t>International Conference “</a:t>
            </a:r>
            <a:r>
              <a:rPr lang="en-GB" sz="2000" dirty="0" err="1" smtClean="0">
                <a:solidFill>
                  <a:srgbClr val="C00000"/>
                </a:solidFill>
                <a:ea typeface="Times New Roman" panose="02020603050405020304" pitchFamily="18" charset="0"/>
              </a:rPr>
              <a:t>Biomembranes</a:t>
            </a:r>
            <a:r>
              <a:rPr lang="en-GB" sz="2000" dirty="0" smtClean="0">
                <a:solidFill>
                  <a:srgbClr val="C00000"/>
                </a:solidFill>
                <a:ea typeface="Times New Roman" panose="02020603050405020304" pitchFamily="18" charset="0"/>
              </a:rPr>
              <a:t> – 2018” </a:t>
            </a:r>
            <a:r>
              <a:rPr lang="en-GB" sz="2000" dirty="0" smtClean="0">
                <a:solidFill>
                  <a:srgbClr val="003399"/>
                </a:solidFill>
                <a:ea typeface="Times New Roman" panose="02020603050405020304" pitchFamily="18" charset="0"/>
              </a:rPr>
              <a:t>(</a:t>
            </a:r>
            <a:r>
              <a:rPr lang="en-GB" sz="2000" dirty="0">
                <a:solidFill>
                  <a:srgbClr val="003399"/>
                </a:solidFill>
                <a:ea typeface="Times New Roman" panose="02020603050405020304" pitchFamily="18" charset="0"/>
              </a:rPr>
              <a:t>Moscow, 1–5 October 2018), which was organized in partnership with JINR</a:t>
            </a:r>
            <a:r>
              <a:rPr lang="en-GB" sz="2000" dirty="0" smtClean="0">
                <a:solidFill>
                  <a:srgbClr val="003399"/>
                </a:solidFill>
                <a:ea typeface="Times New Roman" panose="02020603050405020304" pitchFamily="18" charset="0"/>
              </a:rPr>
              <a:t>.</a:t>
            </a:r>
            <a:endParaRPr lang="ru-RU" sz="2000" dirty="0">
              <a:solidFill>
                <a:srgbClr val="003399"/>
              </a:solidFill>
              <a:ea typeface="Times New Roman" panose="02020603050405020304" pitchFamily="18" charset="0"/>
            </a:endParaRPr>
          </a:p>
          <a:p>
            <a:pPr algn="just">
              <a:lnSpc>
                <a:spcPct val="150000"/>
              </a:lnSpc>
              <a:spcAft>
                <a:spcPts val="0"/>
              </a:spcAft>
            </a:pPr>
            <a:endParaRPr lang="en-GB" sz="2000" dirty="0" smtClean="0">
              <a:solidFill>
                <a:srgbClr val="003399"/>
              </a:solidFill>
              <a:ea typeface="Times New Roman" panose="02020603050405020304" pitchFamily="18" charset="0"/>
            </a:endParaRPr>
          </a:p>
          <a:p>
            <a:pPr algn="just">
              <a:lnSpc>
                <a:spcPct val="150000"/>
              </a:lnSpc>
              <a:spcAft>
                <a:spcPts val="0"/>
              </a:spcAft>
            </a:pPr>
            <a:r>
              <a:rPr lang="en-GB" sz="2000" dirty="0" smtClean="0">
                <a:solidFill>
                  <a:srgbClr val="003399"/>
                </a:solidFill>
                <a:ea typeface="Times New Roman" panose="02020603050405020304" pitchFamily="18" charset="0"/>
              </a:rPr>
              <a:t>The </a:t>
            </a:r>
            <a:r>
              <a:rPr lang="en-GB" sz="2000" dirty="0">
                <a:solidFill>
                  <a:srgbClr val="003399"/>
                </a:solidFill>
                <a:ea typeface="Times New Roman" panose="02020603050405020304" pitchFamily="18" charset="0"/>
              </a:rPr>
              <a:t>PAC took note of the information about the </a:t>
            </a:r>
            <a:r>
              <a:rPr lang="en-GB" sz="2000" dirty="0">
                <a:solidFill>
                  <a:srgbClr val="C00000"/>
                </a:solidFill>
                <a:ea typeface="Times New Roman" panose="02020603050405020304" pitchFamily="18" charset="0"/>
              </a:rPr>
              <a:t>International Conference “Modern Problems of Space Radiobiology and Astrobiology” </a:t>
            </a:r>
            <a:r>
              <a:rPr lang="en-GB" sz="2000" dirty="0">
                <a:solidFill>
                  <a:srgbClr val="003399"/>
                </a:solidFill>
                <a:ea typeface="Times New Roman" panose="02020603050405020304" pitchFamily="18" charset="0"/>
              </a:rPr>
              <a:t>(</a:t>
            </a:r>
            <a:r>
              <a:rPr lang="en-GB" sz="2000" dirty="0" err="1">
                <a:solidFill>
                  <a:srgbClr val="003399"/>
                </a:solidFill>
                <a:ea typeface="Times New Roman" panose="02020603050405020304" pitchFamily="18" charset="0"/>
              </a:rPr>
              <a:t>Dubna</a:t>
            </a:r>
            <a:r>
              <a:rPr lang="en-GB" sz="2000" dirty="0">
                <a:solidFill>
                  <a:srgbClr val="003399"/>
                </a:solidFill>
                <a:ea typeface="Times New Roman" panose="02020603050405020304" pitchFamily="18" charset="0"/>
              </a:rPr>
              <a:t>, 17–19 October 2018) presented by </a:t>
            </a:r>
            <a:r>
              <a:rPr lang="en-GB" sz="2000" b="1" dirty="0">
                <a:solidFill>
                  <a:srgbClr val="0000FF"/>
                </a:solidFill>
                <a:ea typeface="Times New Roman" panose="02020603050405020304" pitchFamily="18" charset="0"/>
              </a:rPr>
              <a:t>V. </a:t>
            </a:r>
            <a:r>
              <a:rPr lang="en-GB" sz="2000" b="1" dirty="0" err="1">
                <a:solidFill>
                  <a:srgbClr val="0000FF"/>
                </a:solidFill>
                <a:ea typeface="Times New Roman" panose="02020603050405020304" pitchFamily="18" charset="0"/>
              </a:rPr>
              <a:t>Chausov</a:t>
            </a:r>
            <a:r>
              <a:rPr lang="en-GB" sz="2000" b="1" dirty="0">
                <a:solidFill>
                  <a:srgbClr val="0000FF"/>
                </a:solidFill>
                <a:ea typeface="Times New Roman" panose="02020603050405020304" pitchFamily="18" charset="0"/>
              </a:rPr>
              <a:t>.</a:t>
            </a:r>
            <a:endParaRPr lang="ru-RU" sz="2000" b="1" dirty="0">
              <a:solidFill>
                <a:srgbClr val="0000FF"/>
              </a:solidFill>
              <a:ea typeface="Times New Roman" panose="02020603050405020304" pitchFamily="18" charset="0"/>
            </a:endParaRPr>
          </a:p>
        </p:txBody>
      </p:sp>
    </p:spTree>
    <p:extLst>
      <p:ext uri="{BB962C8B-B14F-4D97-AF65-F5344CB8AC3E}">
        <p14:creationId xmlns:p14="http://schemas.microsoft.com/office/powerpoint/2010/main" val="18443932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057630" y="109249"/>
            <a:ext cx="4009431" cy="553998"/>
          </a:xfrm>
          <a:prstGeom prst="rect">
            <a:avLst/>
          </a:prstGeom>
        </p:spPr>
        <p:txBody>
          <a:bodyPr wrap="none">
            <a:spAutoFit/>
          </a:bodyPr>
          <a:lstStyle/>
          <a:p>
            <a:r>
              <a:rPr lang="en-GB" sz="3000" b="1" dirty="0">
                <a:solidFill>
                  <a:schemeClr val="bg1"/>
                </a:solidFill>
                <a:ea typeface="Times New Roman" panose="02020603050405020304" pitchFamily="18" charset="0"/>
                <a:cs typeface="Times New Roman" panose="02020603050405020304" pitchFamily="18" charset="0"/>
              </a:rPr>
              <a:t>Poster presentations</a:t>
            </a:r>
            <a:endParaRPr lang="ru-RU" sz="3000" dirty="0">
              <a:solidFill>
                <a:schemeClr val="bg1"/>
              </a:solidFill>
            </a:endParaRPr>
          </a:p>
        </p:txBody>
      </p:sp>
      <p:sp>
        <p:nvSpPr>
          <p:cNvPr id="4" name="Прямоугольник 3"/>
          <p:cNvSpPr/>
          <p:nvPr/>
        </p:nvSpPr>
        <p:spPr>
          <a:xfrm>
            <a:off x="682172" y="1045819"/>
            <a:ext cx="10624456" cy="5955476"/>
          </a:xfrm>
          <a:prstGeom prst="rect">
            <a:avLst/>
          </a:prstGeom>
        </p:spPr>
        <p:txBody>
          <a:bodyPr wrap="square">
            <a:spAutoFit/>
          </a:bodyPr>
          <a:lstStyle/>
          <a:p>
            <a:pPr algn="just">
              <a:lnSpc>
                <a:spcPct val="150000"/>
              </a:lnSpc>
              <a:spcAft>
                <a:spcPts val="0"/>
              </a:spcAft>
            </a:pPr>
            <a:r>
              <a:rPr lang="en-US" dirty="0">
                <a:solidFill>
                  <a:srgbClr val="000000"/>
                </a:solidFill>
                <a:ea typeface="Times New Roman" panose="02020603050405020304" pitchFamily="18" charset="0"/>
              </a:rPr>
              <a:t>The PAC reviewed </a:t>
            </a:r>
            <a:r>
              <a:rPr lang="en-US" b="1" dirty="0" smtClean="0">
                <a:solidFill>
                  <a:srgbClr val="000000"/>
                </a:solidFill>
                <a:ea typeface="Times New Roman" panose="02020603050405020304" pitchFamily="18" charset="0"/>
              </a:rPr>
              <a:t>16</a:t>
            </a:r>
            <a:r>
              <a:rPr lang="en-US" dirty="0" smtClean="0">
                <a:solidFill>
                  <a:srgbClr val="000000"/>
                </a:solidFill>
                <a:ea typeface="Times New Roman" panose="02020603050405020304" pitchFamily="18" charset="0"/>
              </a:rPr>
              <a:t> </a:t>
            </a:r>
            <a:r>
              <a:rPr lang="en-US" dirty="0">
                <a:solidFill>
                  <a:srgbClr val="000000"/>
                </a:solidFill>
                <a:ea typeface="Times New Roman" panose="02020603050405020304" pitchFamily="18" charset="0"/>
              </a:rPr>
              <a:t>poster presentations by young scientists in fields of condensed matter </a:t>
            </a:r>
            <a:r>
              <a:rPr lang="en-US" dirty="0" smtClean="0">
                <a:solidFill>
                  <a:srgbClr val="000000"/>
                </a:solidFill>
                <a:ea typeface="Times New Roman" panose="02020603050405020304" pitchFamily="18" charset="0"/>
              </a:rPr>
              <a:t>physics.</a:t>
            </a:r>
          </a:p>
          <a:p>
            <a:pPr algn="just">
              <a:lnSpc>
                <a:spcPct val="150000"/>
              </a:lnSpc>
              <a:spcAft>
                <a:spcPts val="0"/>
              </a:spcAft>
            </a:pPr>
            <a:endParaRPr lang="en-US" sz="1000" dirty="0" smtClean="0">
              <a:solidFill>
                <a:srgbClr val="000000"/>
              </a:solidFill>
              <a:ea typeface="Times New Roman" panose="02020603050405020304" pitchFamily="18" charset="0"/>
            </a:endParaRPr>
          </a:p>
          <a:p>
            <a:pPr algn="just">
              <a:lnSpc>
                <a:spcPct val="150000"/>
              </a:lnSpc>
              <a:spcAft>
                <a:spcPts val="0"/>
              </a:spcAft>
            </a:pPr>
            <a:r>
              <a:rPr lang="en-US" dirty="0" smtClean="0">
                <a:solidFill>
                  <a:srgbClr val="000000"/>
                </a:solidFill>
                <a:ea typeface="Times New Roman" panose="02020603050405020304" pitchFamily="18" charset="0"/>
              </a:rPr>
              <a:t>The </a:t>
            </a:r>
            <a:r>
              <a:rPr lang="en-US" dirty="0">
                <a:solidFill>
                  <a:srgbClr val="000000"/>
                </a:solidFill>
                <a:ea typeface="Times New Roman" panose="02020603050405020304" pitchFamily="18" charset="0"/>
              </a:rPr>
              <a:t>poster </a:t>
            </a:r>
            <a:r>
              <a:rPr lang="en-US" b="1" dirty="0">
                <a:solidFill>
                  <a:srgbClr val="C00000"/>
                </a:solidFill>
                <a:ea typeface="Times New Roman" panose="02020603050405020304" pitchFamily="18" charset="0"/>
              </a:rPr>
              <a:t>“</a:t>
            </a:r>
            <a:r>
              <a:rPr lang="en-US" b="1" dirty="0" err="1">
                <a:solidFill>
                  <a:srgbClr val="C00000"/>
                </a:solidFill>
                <a:ea typeface="Times New Roman" panose="02020603050405020304" pitchFamily="18" charset="0"/>
              </a:rPr>
              <a:t>Сlusterization</a:t>
            </a:r>
            <a:r>
              <a:rPr lang="en-US" b="1" dirty="0">
                <a:solidFill>
                  <a:srgbClr val="C00000"/>
                </a:solidFill>
                <a:ea typeface="Times New Roman" panose="02020603050405020304" pitchFamily="18" charset="0"/>
              </a:rPr>
              <a:t> aspects of fullerene C</a:t>
            </a:r>
            <a:r>
              <a:rPr lang="en-US" b="1" baseline="-25000" dirty="0">
                <a:solidFill>
                  <a:srgbClr val="C00000"/>
                </a:solidFill>
                <a:ea typeface="Times New Roman" panose="02020603050405020304" pitchFamily="18" charset="0"/>
              </a:rPr>
              <a:t>70</a:t>
            </a:r>
            <a:r>
              <a:rPr lang="en-US" b="1" dirty="0">
                <a:solidFill>
                  <a:srgbClr val="C00000"/>
                </a:solidFill>
                <a:ea typeface="Times New Roman" panose="02020603050405020304" pitchFamily="18" charset="0"/>
              </a:rPr>
              <a:t> in toluene/N-methyl-2-pyrrolidone mixture according to SANS, SAXS and DLS data” </a:t>
            </a:r>
            <a:r>
              <a:rPr lang="en-US" dirty="0">
                <a:solidFill>
                  <a:srgbClr val="000000"/>
                </a:solidFill>
                <a:ea typeface="Times New Roman" panose="02020603050405020304" pitchFamily="18" charset="0"/>
              </a:rPr>
              <a:t>by </a:t>
            </a:r>
            <a:r>
              <a:rPr lang="en-US" b="1" dirty="0">
                <a:solidFill>
                  <a:srgbClr val="C00000"/>
                </a:solidFill>
                <a:ea typeface="Times New Roman" panose="02020603050405020304" pitchFamily="18" charset="0"/>
              </a:rPr>
              <a:t>T. </a:t>
            </a:r>
            <a:r>
              <a:rPr lang="en-US" b="1" dirty="0" err="1" smtClean="0">
                <a:solidFill>
                  <a:srgbClr val="C00000"/>
                </a:solidFill>
                <a:ea typeface="Times New Roman" panose="02020603050405020304" pitchFamily="18" charset="0"/>
              </a:rPr>
              <a:t>Nagorna</a:t>
            </a:r>
            <a:r>
              <a:rPr lang="en-US" b="1" dirty="0" smtClean="0">
                <a:solidFill>
                  <a:srgbClr val="C00000"/>
                </a:solidFill>
                <a:ea typeface="Times New Roman" panose="02020603050405020304" pitchFamily="18" charset="0"/>
              </a:rPr>
              <a:t> </a:t>
            </a:r>
            <a:r>
              <a:rPr lang="en-US" dirty="0" smtClean="0">
                <a:solidFill>
                  <a:srgbClr val="000000"/>
                </a:solidFill>
                <a:ea typeface="Times New Roman" panose="02020603050405020304" pitchFamily="18" charset="0"/>
              </a:rPr>
              <a:t>was </a:t>
            </a:r>
            <a:r>
              <a:rPr lang="en-US" dirty="0">
                <a:solidFill>
                  <a:srgbClr val="000000"/>
                </a:solidFill>
                <a:ea typeface="Times New Roman" panose="02020603050405020304" pitchFamily="18" charset="0"/>
              </a:rPr>
              <a:t>selected as the best poster at the </a:t>
            </a:r>
            <a:r>
              <a:rPr lang="en-US" dirty="0" smtClean="0">
                <a:solidFill>
                  <a:srgbClr val="000000"/>
                </a:solidFill>
                <a:ea typeface="Times New Roman" panose="02020603050405020304" pitchFamily="18" charset="0"/>
              </a:rPr>
              <a:t>session.</a:t>
            </a:r>
          </a:p>
          <a:p>
            <a:pPr algn="just">
              <a:lnSpc>
                <a:spcPct val="150000"/>
              </a:lnSpc>
              <a:spcAft>
                <a:spcPts val="0"/>
              </a:spcAft>
            </a:pPr>
            <a:endParaRPr lang="en-US" sz="1000" dirty="0" smtClean="0">
              <a:solidFill>
                <a:srgbClr val="000000"/>
              </a:solidFill>
              <a:ea typeface="Times New Roman" panose="02020603050405020304" pitchFamily="18" charset="0"/>
            </a:endParaRPr>
          </a:p>
          <a:p>
            <a:pPr algn="just">
              <a:lnSpc>
                <a:spcPct val="150000"/>
              </a:lnSpc>
              <a:spcAft>
                <a:spcPts val="0"/>
              </a:spcAft>
            </a:pPr>
            <a:r>
              <a:rPr lang="en-US" dirty="0" smtClean="0">
                <a:solidFill>
                  <a:srgbClr val="000000"/>
                </a:solidFill>
                <a:ea typeface="Times New Roman" panose="02020603050405020304" pitchFamily="18" charset="0"/>
              </a:rPr>
              <a:t>The </a:t>
            </a:r>
            <a:r>
              <a:rPr lang="en-US" dirty="0">
                <a:solidFill>
                  <a:srgbClr val="000000"/>
                </a:solidFill>
                <a:ea typeface="Times New Roman" panose="02020603050405020304" pitchFamily="18" charset="0"/>
              </a:rPr>
              <a:t>PAC also noted two other high-quality posters</a:t>
            </a:r>
            <a:r>
              <a:rPr lang="en-US" dirty="0" smtClean="0">
                <a:solidFill>
                  <a:srgbClr val="0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r>
              <a:rPr lang="en-US" dirty="0">
                <a:solidFill>
                  <a:srgbClr val="000000"/>
                </a:solidFill>
                <a:ea typeface="Times New Roman" panose="02020603050405020304" pitchFamily="18" charset="0"/>
              </a:rPr>
              <a:t>“Investigation of crystal and magnetic structure of nanostructured complex oxides of transition metals in wide temperature range” </a:t>
            </a:r>
            <a:r>
              <a:rPr lang="en-US" dirty="0">
                <a:solidFill>
                  <a:srgbClr val="C00000"/>
                </a:solidFill>
                <a:ea typeface="Times New Roman" panose="02020603050405020304" pitchFamily="18" charset="0"/>
              </a:rPr>
              <a:t>(N. </a:t>
            </a:r>
            <a:r>
              <a:rPr lang="en-US" dirty="0" err="1">
                <a:solidFill>
                  <a:srgbClr val="C00000"/>
                </a:solidFill>
                <a:ea typeface="Times New Roman" panose="02020603050405020304" pitchFamily="18" charset="0"/>
              </a:rPr>
              <a:t>Belozerova</a:t>
            </a:r>
            <a:r>
              <a:rPr lang="en-US" dirty="0">
                <a:solidFill>
                  <a:srgbClr val="C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r>
              <a:rPr lang="en-US" dirty="0">
                <a:solidFill>
                  <a:srgbClr val="000000"/>
                </a:solidFill>
                <a:ea typeface="Times New Roman" panose="02020603050405020304" pitchFamily="18" charset="0"/>
              </a:rPr>
              <a:t>“Isotope-identifying neutron </a:t>
            </a:r>
            <a:r>
              <a:rPr lang="en-US" dirty="0" err="1">
                <a:solidFill>
                  <a:srgbClr val="000000"/>
                </a:solidFill>
                <a:ea typeface="Times New Roman" panose="02020603050405020304" pitchFamily="18" charset="0"/>
              </a:rPr>
              <a:t>reflectometry</a:t>
            </a:r>
            <a:r>
              <a:rPr lang="en-US" dirty="0">
                <a:solidFill>
                  <a:srgbClr val="000000"/>
                </a:solidFill>
                <a:ea typeface="Times New Roman" panose="02020603050405020304" pitchFamily="18" charset="0"/>
              </a:rPr>
              <a:t> at the pulsed neutron reactor IBR-2” </a:t>
            </a:r>
            <a:r>
              <a:rPr lang="en-US" dirty="0">
                <a:solidFill>
                  <a:srgbClr val="C00000"/>
                </a:solidFill>
                <a:ea typeface="Times New Roman" panose="02020603050405020304" pitchFamily="18" charset="0"/>
              </a:rPr>
              <a:t>(V. </a:t>
            </a:r>
            <a:r>
              <a:rPr lang="en-US" dirty="0" err="1">
                <a:solidFill>
                  <a:srgbClr val="C00000"/>
                </a:solidFill>
                <a:ea typeface="Times New Roman" panose="02020603050405020304" pitchFamily="18" charset="0"/>
              </a:rPr>
              <a:t>Zhaketov</a:t>
            </a:r>
            <a:r>
              <a:rPr lang="en-US" dirty="0" smtClean="0">
                <a:solidFill>
                  <a:srgbClr val="C00000"/>
                </a:solidFill>
                <a:ea typeface="Times New Roman" panose="02020603050405020304" pitchFamily="18" charset="0"/>
              </a:rPr>
              <a:t>)</a:t>
            </a:r>
          </a:p>
          <a:p>
            <a:pPr marL="285750" indent="-285750" algn="just">
              <a:lnSpc>
                <a:spcPct val="150000"/>
              </a:lnSpc>
              <a:spcAft>
                <a:spcPts val="0"/>
              </a:spcAft>
              <a:buFont typeface="Arial" panose="020B0604020202020204" pitchFamily="34" charset="0"/>
              <a:buChar char="•"/>
            </a:pPr>
            <a:endParaRPr lang="en-US" dirty="0" smtClean="0">
              <a:solidFill>
                <a:srgbClr val="C00000"/>
              </a:solidFill>
              <a:ea typeface="Times New Roman" panose="02020603050405020304" pitchFamily="18" charset="0"/>
            </a:endParaRPr>
          </a:p>
          <a:p>
            <a:pPr algn="just">
              <a:lnSpc>
                <a:spcPct val="150000"/>
              </a:lnSpc>
              <a:spcAft>
                <a:spcPts val="0"/>
              </a:spcAft>
            </a:pPr>
            <a:r>
              <a:rPr lang="en-GB" u="sng" dirty="0">
                <a:solidFill>
                  <a:srgbClr val="0000FF"/>
                </a:solidFill>
              </a:rPr>
              <a:t>Recommendation.</a:t>
            </a:r>
            <a:r>
              <a:rPr lang="en-GB" dirty="0">
                <a:solidFill>
                  <a:srgbClr val="0000FF"/>
                </a:solidFill>
              </a:rPr>
              <a:t> The PAC recommends the poster “</a:t>
            </a:r>
            <a:r>
              <a:rPr lang="en-GB" dirty="0" err="1">
                <a:solidFill>
                  <a:srgbClr val="0000FF"/>
                </a:solidFill>
              </a:rPr>
              <a:t>Сlusterization</a:t>
            </a:r>
            <a:r>
              <a:rPr lang="en-GB" dirty="0">
                <a:solidFill>
                  <a:srgbClr val="0000FF"/>
                </a:solidFill>
              </a:rPr>
              <a:t> aspects of fullerene C</a:t>
            </a:r>
            <a:r>
              <a:rPr lang="en-GB" baseline="-25000" dirty="0">
                <a:solidFill>
                  <a:srgbClr val="0000FF"/>
                </a:solidFill>
              </a:rPr>
              <a:t>70</a:t>
            </a:r>
            <a:r>
              <a:rPr lang="en-GB" dirty="0">
                <a:solidFill>
                  <a:srgbClr val="0000FF"/>
                </a:solidFill>
              </a:rPr>
              <a:t> in toluene/N-methyl-2-pyrrolidone mixture according to SANS, SAXS and DLS data” to be reported at the session of the Scientific Council in February 2019.</a:t>
            </a:r>
            <a:endParaRPr lang="ru-RU" dirty="0">
              <a:solidFill>
                <a:srgbClr val="0000FF"/>
              </a:solidFill>
            </a:endParaRPr>
          </a:p>
          <a:p>
            <a:pPr algn="just">
              <a:lnSpc>
                <a:spcPct val="150000"/>
              </a:lnSpc>
              <a:spcAft>
                <a:spcPts val="0"/>
              </a:spcAft>
            </a:pPr>
            <a:endParaRPr lang="en-US" dirty="0">
              <a:solidFill>
                <a:srgbClr val="000000"/>
              </a:solidFill>
              <a:ea typeface="Times New Roman" panose="02020603050405020304" pitchFamily="18" charset="0"/>
            </a:endParaRPr>
          </a:p>
        </p:txBody>
      </p:sp>
    </p:spTree>
    <p:extLst>
      <p:ext uri="{BB962C8B-B14F-4D97-AF65-F5344CB8AC3E}">
        <p14:creationId xmlns:p14="http://schemas.microsoft.com/office/powerpoint/2010/main" val="267938038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9315" y="1100408"/>
            <a:ext cx="6096000" cy="1420325"/>
          </a:xfrm>
          <a:prstGeom prst="rect">
            <a:avLst/>
          </a:prstGeom>
        </p:spPr>
        <p:txBody>
          <a:bodyPr>
            <a:spAutoFit/>
          </a:bodyPr>
          <a:lstStyle/>
          <a:p>
            <a:pPr algn="just">
              <a:lnSpc>
                <a:spcPct val="150000"/>
              </a:lnSpc>
              <a:spcAft>
                <a:spcPts val="0"/>
              </a:spcAft>
            </a:pPr>
            <a:r>
              <a:rPr lang="en-GB" sz="2000" dirty="0" smtClean="0">
                <a:solidFill>
                  <a:srgbClr val="003399"/>
                </a:solidFill>
                <a:ea typeface="Times New Roman" panose="02020603050405020304" pitchFamily="18" charset="0"/>
              </a:rPr>
              <a:t>The </a:t>
            </a:r>
            <a:r>
              <a:rPr lang="en-GB" sz="2000" dirty="0">
                <a:solidFill>
                  <a:srgbClr val="003399"/>
                </a:solidFill>
                <a:ea typeface="Times New Roman" panose="02020603050405020304" pitchFamily="18" charset="0"/>
              </a:rPr>
              <a:t>PAC thanks the Directorates of JINR and </a:t>
            </a:r>
            <a:r>
              <a:rPr lang="en-GB" sz="2000" dirty="0" err="1">
                <a:solidFill>
                  <a:srgbClr val="003399"/>
                </a:solidFill>
                <a:ea typeface="Times New Roman" panose="02020603050405020304" pitchFamily="18" charset="0"/>
              </a:rPr>
              <a:t>Flerov</a:t>
            </a:r>
            <a:r>
              <a:rPr lang="en-GB" sz="2000" dirty="0">
                <a:solidFill>
                  <a:srgbClr val="003399"/>
                </a:solidFill>
                <a:ea typeface="Times New Roman" panose="02020603050405020304" pitchFamily="18" charset="0"/>
              </a:rPr>
              <a:t> Laboratory of Nuclear Reactions for the organization of the visit to this Laboratory.</a:t>
            </a:r>
            <a:endParaRPr lang="ru-RU" sz="2000" dirty="0">
              <a:solidFill>
                <a:srgbClr val="003399"/>
              </a:solidFill>
              <a:ea typeface="Times New Roman" panose="02020603050405020304" pitchFamily="18" charset="0"/>
            </a:endParaRPr>
          </a:p>
        </p:txBody>
      </p:sp>
      <p:sp>
        <p:nvSpPr>
          <p:cNvPr id="4" name="Прямоугольник 3"/>
          <p:cNvSpPr/>
          <p:nvPr/>
        </p:nvSpPr>
        <p:spPr>
          <a:xfrm>
            <a:off x="2049440" y="0"/>
            <a:ext cx="8209235" cy="658835"/>
          </a:xfrm>
          <a:prstGeom prst="rect">
            <a:avLst/>
          </a:prstGeom>
        </p:spPr>
        <p:txBody>
          <a:bodyPr wrap="none">
            <a:spAutoFit/>
          </a:bodyPr>
          <a:lstStyle/>
          <a:p>
            <a:pPr algn="just">
              <a:lnSpc>
                <a:spcPct val="150000"/>
              </a:lnSpc>
              <a:spcAft>
                <a:spcPts val="0"/>
              </a:spcAft>
            </a:pPr>
            <a:r>
              <a:rPr lang="en-GB" sz="2800" b="1" dirty="0">
                <a:solidFill>
                  <a:schemeClr val="bg1"/>
                </a:solidFill>
                <a:ea typeface="Times New Roman" panose="02020603050405020304" pitchFamily="18" charset="0"/>
              </a:rPr>
              <a:t>Visit to </a:t>
            </a:r>
            <a:r>
              <a:rPr lang="en-US" sz="2800" b="1" dirty="0" err="1">
                <a:solidFill>
                  <a:schemeClr val="bg1"/>
                </a:solidFill>
                <a:ea typeface="Times New Roman" panose="02020603050405020304" pitchFamily="18" charset="0"/>
              </a:rPr>
              <a:t>Flerov</a:t>
            </a:r>
            <a:r>
              <a:rPr lang="en-US" sz="2800" b="1" dirty="0">
                <a:solidFill>
                  <a:schemeClr val="bg1"/>
                </a:solidFill>
                <a:ea typeface="Times New Roman" panose="02020603050405020304" pitchFamily="18" charset="0"/>
              </a:rPr>
              <a:t> Laboratory of Nuclear Reactions</a:t>
            </a:r>
            <a:endParaRPr lang="ru-RU" sz="2800" dirty="0">
              <a:solidFill>
                <a:schemeClr val="bg1"/>
              </a:solidFill>
              <a:ea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7283" y="4426857"/>
            <a:ext cx="3993252" cy="2067632"/>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12" y="3351089"/>
            <a:ext cx="4702774" cy="313584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6514" y="1006131"/>
            <a:ext cx="4920487" cy="3053952"/>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448" y="4446679"/>
            <a:ext cx="2858866" cy="2028560"/>
          </a:xfrm>
          <a:prstGeom prst="rect">
            <a:avLst/>
          </a:prstGeom>
        </p:spPr>
      </p:pic>
      <p:sp>
        <p:nvSpPr>
          <p:cNvPr id="13" name="Прямоугольник 12"/>
          <p:cNvSpPr/>
          <p:nvPr/>
        </p:nvSpPr>
        <p:spPr>
          <a:xfrm>
            <a:off x="630200" y="2939535"/>
            <a:ext cx="3775264" cy="338554"/>
          </a:xfrm>
          <a:prstGeom prst="rect">
            <a:avLst/>
          </a:prstGeom>
        </p:spPr>
        <p:txBody>
          <a:bodyPr wrap="none">
            <a:spAutoFit/>
          </a:bodyPr>
          <a:lstStyle/>
          <a:p>
            <a:r>
              <a:rPr lang="en-GB" sz="1600" dirty="0" err="1"/>
              <a:t>Center</a:t>
            </a:r>
            <a:r>
              <a:rPr lang="en-GB" sz="1600" dirty="0"/>
              <a:t> of Applied </a:t>
            </a:r>
            <a:r>
              <a:rPr lang="en-GB" sz="1600" dirty="0" smtClean="0"/>
              <a:t>Physics (</a:t>
            </a:r>
            <a:r>
              <a:rPr lang="en-GB" sz="1600" dirty="0" err="1" smtClean="0"/>
              <a:t>Nanocenter</a:t>
            </a:r>
            <a:r>
              <a:rPr lang="en-GB" sz="1600" dirty="0" smtClean="0"/>
              <a:t>)</a:t>
            </a:r>
            <a:endParaRPr lang="ru-RU" sz="1600" dirty="0"/>
          </a:p>
        </p:txBody>
      </p:sp>
      <p:sp>
        <p:nvSpPr>
          <p:cNvPr id="14" name="Прямоугольник 13"/>
          <p:cNvSpPr/>
          <p:nvPr/>
        </p:nvSpPr>
        <p:spPr>
          <a:xfrm>
            <a:off x="5223971" y="3193536"/>
            <a:ext cx="1888029" cy="830997"/>
          </a:xfrm>
          <a:prstGeom prst="rect">
            <a:avLst/>
          </a:prstGeom>
        </p:spPr>
        <p:txBody>
          <a:bodyPr wrap="square">
            <a:spAutoFit/>
          </a:bodyPr>
          <a:lstStyle/>
          <a:p>
            <a:pPr algn="r"/>
            <a:r>
              <a:rPr lang="en-GB" sz="1600" dirty="0" smtClean="0"/>
              <a:t>Factory of </a:t>
            </a:r>
            <a:r>
              <a:rPr lang="en-GB" sz="1600" dirty="0" err="1" smtClean="0"/>
              <a:t>SuperHeavy</a:t>
            </a:r>
            <a:r>
              <a:rPr lang="en-GB" sz="1600" dirty="0" smtClean="0"/>
              <a:t> Elements (SHE)</a:t>
            </a:r>
            <a:endParaRPr lang="ru-RU" sz="1600" dirty="0"/>
          </a:p>
        </p:txBody>
      </p:sp>
    </p:spTree>
    <p:extLst>
      <p:ext uri="{BB962C8B-B14F-4D97-AF65-F5344CB8AC3E}">
        <p14:creationId xmlns:p14="http://schemas.microsoft.com/office/powerpoint/2010/main" val="2189032221"/>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93483" y="995612"/>
            <a:ext cx="11335659" cy="5570756"/>
          </a:xfrm>
          <a:prstGeom prst="rect">
            <a:avLst/>
          </a:prstGeom>
        </p:spPr>
        <p:txBody>
          <a:bodyPr wrap="square">
            <a:spAutoFit/>
          </a:bodyPr>
          <a:lstStyle/>
          <a:p>
            <a:pPr>
              <a:lnSpc>
                <a:spcPct val="130000"/>
              </a:lnSpc>
              <a:spcAft>
                <a:spcPts val="600"/>
              </a:spcAft>
            </a:pPr>
            <a:r>
              <a:rPr lang="en-GB" dirty="0" smtClean="0">
                <a:ea typeface="Times New Roman" panose="02020603050405020304" pitchFamily="18" charset="0"/>
              </a:rPr>
              <a:t>The </a:t>
            </a:r>
            <a:r>
              <a:rPr lang="en-GB" dirty="0">
                <a:ea typeface="Times New Roman" panose="02020603050405020304" pitchFamily="18" charset="0"/>
              </a:rPr>
              <a:t>next meeting of the PAC for Condensed Matter Physics will be held </a:t>
            </a:r>
            <a:r>
              <a:rPr lang="en-GB" dirty="0" smtClean="0">
                <a:ea typeface="Times New Roman" panose="02020603050405020304" pitchFamily="18" charset="0"/>
              </a:rPr>
              <a:t>on </a:t>
            </a:r>
            <a:r>
              <a:rPr lang="en-GB" dirty="0">
                <a:ea typeface="Times New Roman" panose="02020603050405020304" pitchFamily="18" charset="0"/>
              </a:rPr>
              <a:t>17–18 June 2019.</a:t>
            </a:r>
            <a:endParaRPr lang="ru-RU" sz="1200" dirty="0">
              <a:latin typeface="Times New Roman" panose="02020603050405020304" pitchFamily="18" charset="0"/>
              <a:ea typeface="Times New Roman" panose="02020603050405020304" pitchFamily="18" charset="0"/>
            </a:endParaRPr>
          </a:p>
          <a:p>
            <a:pPr>
              <a:lnSpc>
                <a:spcPct val="130000"/>
              </a:lnSpc>
              <a:spcAft>
                <a:spcPts val="0"/>
              </a:spcAft>
            </a:pPr>
            <a:r>
              <a:rPr lang="en-GB" dirty="0">
                <a:solidFill>
                  <a:srgbClr val="0000FF"/>
                </a:solidFill>
                <a:ea typeface="Times New Roman" panose="02020603050405020304" pitchFamily="18" charset="0"/>
              </a:rPr>
              <a:t>Its tentative agenda will include:</a:t>
            </a:r>
            <a:endParaRPr lang="ru-RU" dirty="0">
              <a:solidFill>
                <a:srgbClr val="0000FF"/>
              </a:solidFill>
              <a:ea typeface="Times New Roman" panose="02020603050405020304" pitchFamily="18" charset="0"/>
              <a:cs typeface="Times New Roman" panose="02020603050405020304" pitchFamily="18" charset="0"/>
            </a:endParaRP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cs typeface="Times New Roman" panose="02020603050405020304" pitchFamily="18" charset="0"/>
              </a:rPr>
              <a:t>information</a:t>
            </a:r>
            <a:r>
              <a:rPr lang="en-GB" dirty="0" smtClean="0">
                <a:ea typeface="Times New Roman" panose="02020603050405020304" pitchFamily="18" charset="0"/>
              </a:rPr>
              <a:t> </a:t>
            </a:r>
            <a:r>
              <a:rPr lang="en-GB" dirty="0">
                <a:ea typeface="Times New Roman" panose="02020603050405020304" pitchFamily="18" charset="0"/>
              </a:rPr>
              <a:t>by the PAC Chairman on the implementation of the recommendations of the current PAC </a:t>
            </a:r>
            <a:r>
              <a:rPr lang="en-GB" dirty="0" smtClean="0">
                <a:ea typeface="Times New Roman" panose="02020603050405020304" pitchFamily="18" charset="0"/>
              </a:rPr>
              <a:t>meeting;</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information </a:t>
            </a:r>
            <a:r>
              <a:rPr lang="en-GB" dirty="0">
                <a:ea typeface="Times New Roman" panose="02020603050405020304" pitchFamily="18" charset="0"/>
              </a:rPr>
              <a:t>by the JINR Directorate on the sessions of the Scientific </a:t>
            </a:r>
            <a:r>
              <a:rPr lang="en-GB" dirty="0" smtClean="0">
                <a:ea typeface="Times New Roman" panose="02020603050405020304" pitchFamily="18" charset="0"/>
              </a:rPr>
              <a:t>Council (February </a:t>
            </a:r>
            <a:r>
              <a:rPr lang="en-GB" dirty="0">
                <a:ea typeface="Times New Roman" panose="02020603050405020304" pitchFamily="18" charset="0"/>
              </a:rPr>
              <a:t>2019) and of the Committee of Plenipotentiaries (March 2019</a:t>
            </a:r>
            <a:r>
              <a:rPr lang="en-GB" dirty="0" smtClean="0">
                <a:ea typeface="Times New Roman" panose="02020603050405020304" pitchFamily="18" charset="0"/>
              </a:rPr>
              <a:t>);</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reports </a:t>
            </a:r>
            <a:r>
              <a:rPr lang="en-GB" dirty="0">
                <a:ea typeface="Times New Roman" panose="02020603050405020304" pitchFamily="18" charset="0"/>
              </a:rPr>
              <a:t>and recommendations on themes and projects to be completed in </a:t>
            </a:r>
            <a:r>
              <a:rPr lang="en-GB" dirty="0" smtClean="0">
                <a:ea typeface="Times New Roman" panose="02020603050405020304" pitchFamily="18" charset="0"/>
              </a:rPr>
              <a:t>2019;</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progress </a:t>
            </a:r>
            <a:r>
              <a:rPr lang="en-GB" dirty="0">
                <a:ea typeface="Times New Roman" panose="02020603050405020304" pitchFamily="18" charset="0"/>
              </a:rPr>
              <a:t>in the development of a concept for JINR’s new neutron </a:t>
            </a:r>
            <a:r>
              <a:rPr lang="en-GB" dirty="0" smtClean="0">
                <a:ea typeface="Times New Roman" panose="02020603050405020304" pitchFamily="18" charset="0"/>
              </a:rPr>
              <a:t>source;</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status </a:t>
            </a:r>
            <a:r>
              <a:rPr lang="en-GB" dirty="0">
                <a:ea typeface="Times New Roman" panose="02020603050405020304" pitchFamily="18" charset="0"/>
              </a:rPr>
              <a:t>reports on upgrades of FLNP instruments in the context of the JINR Seven-year </a:t>
            </a:r>
            <a:r>
              <a:rPr lang="en-GB" dirty="0" smtClean="0">
                <a:ea typeface="Times New Roman" panose="02020603050405020304" pitchFamily="18" charset="0"/>
              </a:rPr>
              <a:t>plan;</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information </a:t>
            </a:r>
            <a:r>
              <a:rPr lang="en-GB" dirty="0">
                <a:ea typeface="Times New Roman" panose="02020603050405020304" pitchFamily="18" charset="0"/>
              </a:rPr>
              <a:t>on the progress of the SOLCRYS activity</a:t>
            </a:r>
            <a:r>
              <a:rPr lang="en-US" dirty="0">
                <a:ea typeface="Times New Roman" panose="02020603050405020304" pitchFamily="18" charset="0"/>
              </a:rPr>
              <a:t> at SOLARIS Centre</a:t>
            </a:r>
            <a:r>
              <a:rPr lang="en-GB" dirty="0" smtClean="0">
                <a:ea typeface="Times New Roman" panose="02020603050405020304" pitchFamily="18" charset="0"/>
              </a:rPr>
              <a:t>;</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information </a:t>
            </a:r>
            <a:r>
              <a:rPr lang="en-GB" dirty="0">
                <a:ea typeface="Times New Roman" panose="02020603050405020304" pitchFamily="18" charset="0"/>
              </a:rPr>
              <a:t>on the progress of the activity of the Working Subgroup on Radiobiology and Astrobiology for the preparation of JINR’s strategic long-range </a:t>
            </a:r>
            <a:r>
              <a:rPr lang="en-GB" dirty="0" smtClean="0">
                <a:ea typeface="Times New Roman" panose="02020603050405020304" pitchFamily="18" charset="0"/>
              </a:rPr>
              <a:t>plan;</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information </a:t>
            </a:r>
            <a:r>
              <a:rPr lang="en-GB" dirty="0">
                <a:ea typeface="Times New Roman" panose="02020603050405020304" pitchFamily="18" charset="0"/>
              </a:rPr>
              <a:t>about scientific </a:t>
            </a:r>
            <a:r>
              <a:rPr lang="en-GB" dirty="0" smtClean="0">
                <a:ea typeface="Times New Roman" panose="02020603050405020304" pitchFamily="18" charset="0"/>
              </a:rPr>
              <a:t>meetings;</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scientific reports;</a:t>
            </a:r>
          </a:p>
          <a:p>
            <a:pPr marL="623888" lvl="0" indent="-342900">
              <a:lnSpc>
                <a:spcPct val="130000"/>
              </a:lnSpc>
              <a:spcAft>
                <a:spcPts val="0"/>
              </a:spcAft>
              <a:buFont typeface="Arial" panose="020B0604020202020204" pitchFamily="34" charset="0"/>
              <a:buChar char="–"/>
              <a:tabLst>
                <a:tab pos="144145" algn="l"/>
              </a:tabLst>
            </a:pPr>
            <a:r>
              <a:rPr lang="en-GB" dirty="0" smtClean="0">
                <a:ea typeface="Times New Roman" panose="02020603050405020304" pitchFamily="18" charset="0"/>
              </a:rPr>
              <a:t>poster </a:t>
            </a:r>
            <a:r>
              <a:rPr lang="en-GB" dirty="0">
                <a:ea typeface="Times New Roman" panose="02020603050405020304" pitchFamily="18" charset="0"/>
              </a:rPr>
              <a:t>session</a:t>
            </a:r>
            <a:r>
              <a:rPr lang="en-GB" dirty="0" smtClean="0">
                <a:ea typeface="Times New Roman" panose="02020603050405020304" pitchFamily="18" charset="0"/>
              </a:rPr>
              <a:t>.</a:t>
            </a:r>
            <a:endParaRPr lang="ru-RU" dirty="0">
              <a:ea typeface="Times New Roman" panose="02020603050405020304" pitchFamily="18" charset="0"/>
            </a:endParaRPr>
          </a:p>
        </p:txBody>
      </p:sp>
      <p:sp>
        <p:nvSpPr>
          <p:cNvPr id="4" name="Прямоугольник 3"/>
          <p:cNvSpPr/>
          <p:nvPr/>
        </p:nvSpPr>
        <p:spPr>
          <a:xfrm>
            <a:off x="3643100" y="-29028"/>
            <a:ext cx="4644541" cy="699230"/>
          </a:xfrm>
          <a:prstGeom prst="rect">
            <a:avLst/>
          </a:prstGeom>
        </p:spPr>
        <p:txBody>
          <a:bodyPr wrap="none">
            <a:spAutoFit/>
          </a:bodyPr>
          <a:lstStyle/>
          <a:p>
            <a:pPr algn="just">
              <a:lnSpc>
                <a:spcPct val="150000"/>
              </a:lnSpc>
              <a:spcAft>
                <a:spcPts val="0"/>
              </a:spcAft>
            </a:pPr>
            <a:r>
              <a:rPr lang="en-GB" sz="3000" b="1" dirty="0" smtClean="0">
                <a:solidFill>
                  <a:schemeClr val="bg1"/>
                </a:solidFill>
                <a:ea typeface="Times New Roman" panose="02020603050405020304" pitchFamily="18" charset="0"/>
              </a:rPr>
              <a:t>Next </a:t>
            </a:r>
            <a:r>
              <a:rPr lang="en-GB" sz="3000" b="1" dirty="0">
                <a:solidFill>
                  <a:schemeClr val="bg1"/>
                </a:solidFill>
                <a:ea typeface="Times New Roman" panose="02020603050405020304" pitchFamily="18" charset="0"/>
              </a:rPr>
              <a:t>meeting of the PAC</a:t>
            </a:r>
            <a:endParaRPr lang="ru-RU" sz="300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406546090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2844800"/>
            <a:ext cx="12192000" cy="401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pic>
        <p:nvPicPr>
          <p:cNvPr id="3" name="Рисунок 2"/>
          <p:cNvPicPr>
            <a:picLocks noChangeAspect="1"/>
          </p:cNvPicPr>
          <p:nvPr/>
        </p:nvPicPr>
        <p:blipFill rotWithShape="1">
          <a:blip r:embed="rId2"/>
          <a:srcRect b="9840"/>
          <a:stretch/>
        </p:blipFill>
        <p:spPr>
          <a:xfrm>
            <a:off x="1423937" y="892870"/>
            <a:ext cx="4670424" cy="5957873"/>
          </a:xfrm>
          <a:prstGeom prst="rect">
            <a:avLst/>
          </a:prstGeom>
        </p:spPr>
      </p:pic>
      <p:pic>
        <p:nvPicPr>
          <p:cNvPr id="5" name="Рисунок 4"/>
          <p:cNvPicPr>
            <a:picLocks noChangeAspect="1"/>
          </p:cNvPicPr>
          <p:nvPr/>
        </p:nvPicPr>
        <p:blipFill rotWithShape="1">
          <a:blip r:embed="rId3"/>
          <a:srcRect b="9887"/>
          <a:stretch/>
        </p:blipFill>
        <p:spPr>
          <a:xfrm>
            <a:off x="5997576" y="910509"/>
            <a:ext cx="4670424" cy="5954748"/>
          </a:xfrm>
          <a:prstGeom prst="rect">
            <a:avLst/>
          </a:prstGeom>
        </p:spPr>
      </p:pic>
      <p:sp>
        <p:nvSpPr>
          <p:cNvPr id="7" name="Rectangle 2"/>
          <p:cNvSpPr txBox="1">
            <a:spLocks noChangeArrowheads="1"/>
          </p:cNvSpPr>
          <p:nvPr/>
        </p:nvSpPr>
        <p:spPr>
          <a:xfrm>
            <a:off x="1616076" y="61913"/>
            <a:ext cx="8950325" cy="869950"/>
          </a:xfrm>
          <a:prstGeom prst="rect">
            <a:avLst/>
          </a:prstGeom>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cs typeface="Arial" pitchFamily="34" charset="0"/>
              </a:defRPr>
            </a:lvl2pPr>
            <a:lvl3pPr algn="ctr" rtl="0" fontAlgn="base">
              <a:spcBef>
                <a:spcPct val="0"/>
              </a:spcBef>
              <a:spcAft>
                <a:spcPct val="0"/>
              </a:spcAft>
              <a:defRPr sz="4400">
                <a:solidFill>
                  <a:schemeClr val="tx2"/>
                </a:solidFill>
                <a:latin typeface="Arial" pitchFamily="34" charset="0"/>
                <a:cs typeface="Arial" pitchFamily="34" charset="0"/>
              </a:defRPr>
            </a:lvl3pPr>
            <a:lvl4pPr algn="ctr" rtl="0" fontAlgn="base">
              <a:spcBef>
                <a:spcPct val="0"/>
              </a:spcBef>
              <a:spcAft>
                <a:spcPct val="0"/>
              </a:spcAft>
              <a:defRPr sz="4400">
                <a:solidFill>
                  <a:schemeClr val="tx2"/>
                </a:solidFill>
                <a:latin typeface="Arial" pitchFamily="34" charset="0"/>
                <a:cs typeface="Arial" pitchFamily="34" charset="0"/>
              </a:defRPr>
            </a:lvl4pPr>
            <a:lvl5pPr algn="ctr" rtl="0" fontAlgn="base">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GB" sz="3200" dirty="0">
                <a:solidFill>
                  <a:srgbClr val="FFFF00"/>
                </a:solidFill>
                <a:effectLst>
                  <a:outerShdw blurRad="38100" dist="38100" dir="2700000" algn="tl">
                    <a:srgbClr val="C0C0C0"/>
                  </a:outerShdw>
                </a:effectLst>
              </a:rPr>
              <a:t>Agenda of the </a:t>
            </a:r>
            <a:r>
              <a:rPr lang="en-GB" sz="3200" dirty="0" smtClean="0">
                <a:solidFill>
                  <a:srgbClr val="FFFF00"/>
                </a:solidFill>
                <a:effectLst>
                  <a:outerShdw blurRad="38100" dist="38100" dir="2700000" algn="tl">
                    <a:srgbClr val="C0C0C0"/>
                  </a:outerShdw>
                </a:effectLst>
              </a:rPr>
              <a:t>49th </a:t>
            </a:r>
            <a:r>
              <a:rPr lang="en-GB" sz="3200" dirty="0">
                <a:solidFill>
                  <a:srgbClr val="FFFF00"/>
                </a:solidFill>
                <a:effectLst>
                  <a:outerShdw blurRad="38100" dist="38100" dir="2700000" algn="tl">
                    <a:srgbClr val="C0C0C0"/>
                  </a:outerShdw>
                </a:effectLst>
              </a:rPr>
              <a:t>PAC meeting</a:t>
            </a:r>
          </a:p>
        </p:txBody>
      </p:sp>
      <p:sp>
        <p:nvSpPr>
          <p:cNvPr id="2" name="Прямоугольник 1"/>
          <p:cNvSpPr/>
          <p:nvPr/>
        </p:nvSpPr>
        <p:spPr>
          <a:xfrm>
            <a:off x="1616076" y="931863"/>
            <a:ext cx="8950325" cy="5834697"/>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cxnSp>
        <p:nvCxnSpPr>
          <p:cNvPr id="4" name="Прямая соединительная линия 3"/>
          <p:cNvCxnSpPr>
            <a:stCxn id="2" idx="0"/>
            <a:endCxn id="2" idx="2"/>
          </p:cNvCxnSpPr>
          <p:nvPr/>
        </p:nvCxnSpPr>
        <p:spPr>
          <a:xfrm>
            <a:off x="6091238" y="931863"/>
            <a:ext cx="0" cy="5834697"/>
          </a:xfrm>
          <a:prstGeom prst="line">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cxnSp>
      <p:sp>
        <p:nvSpPr>
          <p:cNvPr id="9" name="Прямоугольник 8"/>
          <p:cNvSpPr/>
          <p:nvPr/>
        </p:nvSpPr>
        <p:spPr>
          <a:xfrm>
            <a:off x="705527" y="1828374"/>
            <a:ext cx="10900227" cy="3348609"/>
          </a:xfrm>
          <a:prstGeom prst="rect">
            <a:avLst/>
          </a:prstGeom>
          <a:solidFill>
            <a:srgbClr val="FFFF00"/>
          </a:solidFill>
          <a:ln w="47625">
            <a:solidFill>
              <a:srgbClr val="FF9900"/>
            </a:solidFill>
          </a:ln>
        </p:spPr>
        <p:txBody>
          <a:bodyPr wrap="square">
            <a:spAutoFit/>
          </a:bodyPr>
          <a:lstStyle/>
          <a:p>
            <a:pPr algn="ctr">
              <a:lnSpc>
                <a:spcPct val="130000"/>
              </a:lnSpc>
              <a:spcAft>
                <a:spcPts val="1200"/>
              </a:spcAft>
              <a:defRPr/>
            </a:pPr>
            <a:r>
              <a:rPr lang="en-GB" sz="2200" b="1" dirty="0">
                <a:solidFill>
                  <a:srgbClr val="0000FF"/>
                </a:solidFill>
              </a:rPr>
              <a:t>Highlights of the PAC-CMP meeting: </a:t>
            </a:r>
          </a:p>
          <a:p>
            <a:pPr marL="723900" indent="-342900">
              <a:lnSpc>
                <a:spcPct val="130000"/>
              </a:lnSpc>
              <a:spcAft>
                <a:spcPts val="1200"/>
              </a:spcAft>
              <a:buFont typeface="Wingdings" pitchFamily="2" charset="2"/>
              <a:buChar char="ü"/>
              <a:defRPr/>
            </a:pPr>
            <a:r>
              <a:rPr lang="en-US" sz="2200" b="1" dirty="0" smtClean="0">
                <a:solidFill>
                  <a:srgbClr val="0000FF"/>
                </a:solidFill>
              </a:rPr>
              <a:t>Status of the IBR-2 reactor</a:t>
            </a:r>
          </a:p>
          <a:p>
            <a:pPr marL="723900" indent="-342900">
              <a:lnSpc>
                <a:spcPct val="130000"/>
              </a:lnSpc>
              <a:spcAft>
                <a:spcPts val="1200"/>
              </a:spcAft>
              <a:buFont typeface="Wingdings" pitchFamily="2" charset="2"/>
              <a:buChar char="ü"/>
              <a:defRPr/>
            </a:pPr>
            <a:r>
              <a:rPr lang="en-US" sz="2200" b="1" dirty="0">
                <a:solidFill>
                  <a:srgbClr val="0000FF"/>
                </a:solidFill>
              </a:rPr>
              <a:t>Main scientific results and instrumentation developments at IBR-2 in 2018</a:t>
            </a:r>
          </a:p>
          <a:p>
            <a:pPr marL="723900" indent="-342900">
              <a:lnSpc>
                <a:spcPct val="130000"/>
              </a:lnSpc>
              <a:spcAft>
                <a:spcPts val="1200"/>
              </a:spcAft>
              <a:buFont typeface="Wingdings" pitchFamily="2" charset="2"/>
              <a:buChar char="ü"/>
              <a:defRPr/>
            </a:pPr>
            <a:r>
              <a:rPr lang="en-US" sz="2200" b="1" dirty="0" smtClean="0">
                <a:solidFill>
                  <a:srgbClr val="0000FF"/>
                </a:solidFill>
              </a:rPr>
              <a:t>Development of a concept for JINR’s </a:t>
            </a:r>
            <a:r>
              <a:rPr lang="en-US" sz="2200" b="1" dirty="0">
                <a:solidFill>
                  <a:srgbClr val="0000FF"/>
                </a:solidFill>
              </a:rPr>
              <a:t>new </a:t>
            </a:r>
            <a:r>
              <a:rPr lang="en-US" sz="2200" b="1" dirty="0" smtClean="0">
                <a:solidFill>
                  <a:srgbClr val="0000FF"/>
                </a:solidFill>
              </a:rPr>
              <a:t>neutron source</a:t>
            </a:r>
          </a:p>
          <a:p>
            <a:pPr marL="723900" indent="-342900">
              <a:lnSpc>
                <a:spcPct val="130000"/>
              </a:lnSpc>
              <a:spcAft>
                <a:spcPts val="1200"/>
              </a:spcAft>
              <a:buFont typeface="Wingdings" pitchFamily="2" charset="2"/>
              <a:buChar char="ü"/>
              <a:defRPr/>
            </a:pPr>
            <a:r>
              <a:rPr lang="en-US" sz="2200" b="1" dirty="0" smtClean="0">
                <a:solidFill>
                  <a:srgbClr val="0000FF"/>
                </a:solidFill>
              </a:rPr>
              <a:t>JINR's laboratory for </a:t>
            </a:r>
            <a:r>
              <a:rPr lang="en-US" sz="2200" b="1" dirty="0">
                <a:solidFill>
                  <a:srgbClr val="0000FF"/>
                </a:solidFill>
              </a:rPr>
              <a:t>structural research </a:t>
            </a:r>
            <a:r>
              <a:rPr lang="en-US" sz="2200" b="1" dirty="0" smtClean="0">
                <a:solidFill>
                  <a:srgbClr val="0000FF"/>
                </a:solidFill>
              </a:rPr>
              <a:t>at </a:t>
            </a:r>
            <a:r>
              <a:rPr lang="en-US" sz="2200" b="1" dirty="0">
                <a:solidFill>
                  <a:srgbClr val="0000FF"/>
                </a:solidFill>
              </a:rPr>
              <a:t>the SOLARIS National Synchrotron Radiation Centre of the Jagiellonian University </a:t>
            </a:r>
            <a:r>
              <a:rPr lang="en-US" sz="2200" b="1" dirty="0" smtClean="0">
                <a:solidFill>
                  <a:srgbClr val="0000FF"/>
                </a:solidFill>
              </a:rPr>
              <a:t>in </a:t>
            </a:r>
            <a:r>
              <a:rPr lang="en-US" sz="2200" b="1" dirty="0" err="1" smtClean="0">
                <a:solidFill>
                  <a:srgbClr val="0000FF"/>
                </a:solidFill>
              </a:rPr>
              <a:t>Kraków</a:t>
            </a:r>
            <a:endParaRPr lang="en-US" sz="2200" b="1" dirty="0" smtClean="0">
              <a:solidFill>
                <a:srgbClr val="0000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19807" y="2939534"/>
            <a:ext cx="5404043" cy="553998"/>
          </a:xfrm>
          <a:prstGeom prst="rect">
            <a:avLst/>
          </a:prstGeom>
        </p:spPr>
        <p:txBody>
          <a:bodyPr wrap="none">
            <a:spAutoFit/>
          </a:bodyPr>
          <a:lstStyle/>
          <a:p>
            <a:pPr algn="ctr" eaLnBrk="1" hangingPunct="1"/>
            <a:r>
              <a:rPr lang="en-GB" altLang="hu-HU" sz="3000" b="1" dirty="0">
                <a:solidFill>
                  <a:srgbClr val="C00000"/>
                </a:solidFill>
                <a:effectLst>
                  <a:outerShdw blurRad="38100" dist="38100" dir="2700000" algn="tl">
                    <a:srgbClr val="000000">
                      <a:alpha val="43137"/>
                    </a:srgbClr>
                  </a:outerShdw>
                </a:effectLst>
              </a:rPr>
              <a:t>Thank you for your attention</a:t>
            </a:r>
          </a:p>
        </p:txBody>
      </p:sp>
    </p:spTree>
    <p:extLst>
      <p:ext uri="{BB962C8B-B14F-4D97-AF65-F5344CB8AC3E}">
        <p14:creationId xmlns:p14="http://schemas.microsoft.com/office/powerpoint/2010/main" val="136582179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323850" y="1012389"/>
            <a:ext cx="6018893" cy="3323987"/>
          </a:xfrm>
          <a:prstGeom prst="rect">
            <a:avLst/>
          </a:prstGeom>
        </p:spPr>
        <p:txBody>
          <a:bodyPr wrap="square">
            <a:spAutoFit/>
          </a:bodyPr>
          <a:lstStyle/>
          <a:p>
            <a:pPr>
              <a:lnSpc>
                <a:spcPct val="150000"/>
              </a:lnSpc>
              <a:spcAft>
                <a:spcPts val="0"/>
              </a:spcAft>
            </a:pPr>
            <a:r>
              <a:rPr lang="en-US" sz="2000" dirty="0" smtClean="0">
                <a:solidFill>
                  <a:srgbClr val="002060"/>
                </a:solidFill>
                <a:ea typeface="Times New Roman" panose="02020603050405020304" pitchFamily="18" charset="0"/>
              </a:rPr>
              <a:t>The </a:t>
            </a:r>
            <a:r>
              <a:rPr lang="en-US" sz="2000" dirty="0">
                <a:solidFill>
                  <a:srgbClr val="002060"/>
                </a:solidFill>
                <a:ea typeface="Times New Roman" panose="02020603050405020304" pitchFamily="18" charset="0"/>
              </a:rPr>
              <a:t>PAC was informed by </a:t>
            </a:r>
            <a:r>
              <a:rPr lang="en-US" sz="2000" b="1" dirty="0">
                <a:solidFill>
                  <a:srgbClr val="0000FF"/>
                </a:solidFill>
                <a:ea typeface="Times New Roman" panose="02020603050405020304" pitchFamily="18" charset="0"/>
              </a:rPr>
              <a:t>V. </a:t>
            </a:r>
            <a:r>
              <a:rPr lang="en-US" sz="2000" b="1" dirty="0" err="1">
                <a:solidFill>
                  <a:srgbClr val="0000FF"/>
                </a:solidFill>
                <a:ea typeface="Times New Roman" panose="02020603050405020304" pitchFamily="18" charset="0"/>
              </a:rPr>
              <a:t>Shvetsov</a:t>
            </a:r>
            <a:r>
              <a:rPr lang="en-US" sz="2000" b="1" dirty="0">
                <a:solidFill>
                  <a:srgbClr val="0000FF"/>
                </a:solidFill>
                <a:ea typeface="Times New Roman" panose="02020603050405020304" pitchFamily="18" charset="0"/>
              </a:rPr>
              <a:t> </a:t>
            </a:r>
            <a:r>
              <a:rPr lang="en-US" sz="2000" dirty="0">
                <a:solidFill>
                  <a:srgbClr val="002060"/>
                </a:solidFill>
                <a:ea typeface="Times New Roman" panose="02020603050405020304" pitchFamily="18" charset="0"/>
              </a:rPr>
              <a:t>on the current state of the IBR-2 facility as well as on the results of theoretical and experimental studies of the reactor’s dynamical characteristics. The PAC appreciates the comprehensive analysis of the technical conditions of the IBR-2 facility and FLNP’s plans for its maintenance and upgrade.</a:t>
            </a:r>
            <a:endParaRPr lang="ru-RU" sz="2000" dirty="0">
              <a:solidFill>
                <a:srgbClr val="002060"/>
              </a:solidFill>
              <a:ea typeface="Times New Roman" panose="02020603050405020304" pitchFamily="18" charset="0"/>
              <a:cs typeface="Times New Roman" panose="02020603050405020304" pitchFamily="18" charset="0"/>
            </a:endParaRPr>
          </a:p>
        </p:txBody>
      </p:sp>
      <p:sp>
        <p:nvSpPr>
          <p:cNvPr id="13" name="Прямоугольник 12"/>
          <p:cNvSpPr/>
          <p:nvPr/>
        </p:nvSpPr>
        <p:spPr>
          <a:xfrm>
            <a:off x="329291" y="4301716"/>
            <a:ext cx="5955395" cy="1338828"/>
          </a:xfrm>
          <a:prstGeom prst="rect">
            <a:avLst/>
          </a:prstGeom>
        </p:spPr>
        <p:txBody>
          <a:bodyPr wrap="square">
            <a:spAutoFit/>
          </a:bodyPr>
          <a:lstStyle/>
          <a:p>
            <a:pPr algn="just">
              <a:lnSpc>
                <a:spcPct val="150000"/>
              </a:lnSpc>
              <a:spcAft>
                <a:spcPts val="0"/>
              </a:spcAft>
            </a:pPr>
            <a:r>
              <a:rPr lang="en-GB" u="sng" dirty="0">
                <a:solidFill>
                  <a:srgbClr val="C00000"/>
                </a:solidFill>
                <a:ea typeface="Times New Roman" panose="02020603050405020304" pitchFamily="18" charset="0"/>
              </a:rPr>
              <a:t>Recommendation.</a:t>
            </a:r>
            <a:r>
              <a:rPr lang="en-GB" dirty="0">
                <a:solidFill>
                  <a:srgbClr val="C00000"/>
                </a:solidFill>
                <a:ea typeface="Times New Roman" panose="02020603050405020304" pitchFamily="18" charset="0"/>
              </a:rPr>
              <a:t> </a:t>
            </a:r>
            <a:r>
              <a:rPr lang="en-US" dirty="0" smtClean="0">
                <a:solidFill>
                  <a:srgbClr val="C00000"/>
                </a:solidFill>
                <a:ea typeface="Times New Roman" panose="02020603050405020304" pitchFamily="18" charset="0"/>
              </a:rPr>
              <a:t>The </a:t>
            </a:r>
            <a:r>
              <a:rPr lang="en-US" dirty="0">
                <a:solidFill>
                  <a:srgbClr val="C00000"/>
                </a:solidFill>
                <a:ea typeface="Times New Roman" panose="02020603050405020304" pitchFamily="18" charset="0"/>
              </a:rPr>
              <a:t>PAC supports the efforts of the FLNP Directorate to secure the operational conditions of IBR-2.</a:t>
            </a:r>
            <a:endParaRPr lang="ru-RU" dirty="0">
              <a:solidFill>
                <a:srgbClr val="C00000"/>
              </a:solidFill>
              <a:ea typeface="Times New Roman" panose="02020603050405020304" pitchFamily="18" charset="0"/>
              <a:cs typeface="Times New Roman" panose="02020603050405020304" pitchFamily="18" charset="0"/>
            </a:endParaRPr>
          </a:p>
        </p:txBody>
      </p:sp>
      <p:sp>
        <p:nvSpPr>
          <p:cNvPr id="14" name="Прямоугольник 13"/>
          <p:cNvSpPr/>
          <p:nvPr/>
        </p:nvSpPr>
        <p:spPr>
          <a:xfrm>
            <a:off x="876300" y="38100"/>
            <a:ext cx="10725150" cy="629981"/>
          </a:xfrm>
          <a:prstGeom prst="rect">
            <a:avLst/>
          </a:prstGeom>
        </p:spPr>
        <p:txBody>
          <a:bodyPr wrap="square">
            <a:spAutoFit/>
          </a:bodyPr>
          <a:lstStyle/>
          <a:p>
            <a:pPr marL="381000" algn="ctr">
              <a:lnSpc>
                <a:spcPct val="130000"/>
              </a:lnSpc>
              <a:spcAft>
                <a:spcPts val="1200"/>
              </a:spcAft>
              <a:defRPr/>
            </a:pPr>
            <a:r>
              <a:rPr lang="en-US" sz="3000" b="1" dirty="0">
                <a:solidFill>
                  <a:schemeClr val="bg1"/>
                </a:solidFill>
              </a:rPr>
              <a:t>Status of the IBR-2 reactor</a:t>
            </a:r>
          </a:p>
        </p:txBody>
      </p:sp>
      <p:pic>
        <p:nvPicPr>
          <p:cNvPr id="8" name="Picture 3">
            <a:hlinkClick r:id="rId2"/>
            <a:extLst>
              <a:ext uri="{FF2B5EF4-FFF2-40B4-BE49-F238E27FC236}">
                <a16:creationId xmlns:a16="http://schemas.microsoft.com/office/drawing/2014/main" xmlns="" id="{7E015C6A-496E-4360-8E3A-B0DAE36DC726}"/>
              </a:ext>
            </a:extLst>
          </p:cNvPr>
          <p:cNvPicPr>
            <a:picLocks noChangeAspect="1"/>
          </p:cNvPicPr>
          <p:nvPr/>
        </p:nvPicPr>
        <p:blipFill rotWithShape="1">
          <a:blip r:embed="rId3"/>
          <a:srcRect l="794" t="22095" r="51852" b="11269"/>
          <a:stretch/>
        </p:blipFill>
        <p:spPr>
          <a:xfrm>
            <a:off x="6577082" y="1021806"/>
            <a:ext cx="5470895" cy="5132251"/>
          </a:xfrm>
          <a:prstGeom prst="rect">
            <a:avLst/>
          </a:prstGeom>
        </p:spPr>
      </p:pic>
      <p:pic>
        <p:nvPicPr>
          <p:cNvPr id="15" name="Рисунок 3">
            <a:extLst>
              <a:ext uri="{FF2B5EF4-FFF2-40B4-BE49-F238E27FC236}">
                <a16:creationId xmlns:a16="http://schemas.microsoft.com/office/drawing/2014/main" xmlns="" id="{F60BFA7D-A497-4922-97C8-62E1A2C78D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14172" y="5339030"/>
            <a:ext cx="1349827" cy="1204986"/>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44276" y="5159315"/>
            <a:ext cx="1942009" cy="1382710"/>
          </a:xfrm>
          <a:prstGeom prst="rect">
            <a:avLst/>
          </a:prstGeom>
        </p:spPr>
      </p:pic>
      <p:sp>
        <p:nvSpPr>
          <p:cNvPr id="10" name="Title 1">
            <a:extLst>
              <a:ext uri="{FF2B5EF4-FFF2-40B4-BE49-F238E27FC236}">
                <a16:creationId xmlns="" xmlns:a16="http://schemas.microsoft.com/office/drawing/2014/main" id="{B1B2FA57-E4DE-4690-A213-1CC6725BEECE}"/>
              </a:ext>
            </a:extLst>
          </p:cNvPr>
          <p:cNvSpPr txBox="1">
            <a:spLocks/>
          </p:cNvSpPr>
          <p:nvPr/>
        </p:nvSpPr>
        <p:spPr>
          <a:xfrm>
            <a:off x="1565001" y="996044"/>
            <a:ext cx="9518162" cy="446676"/>
          </a:xfrm>
          <a:prstGeom prst="rect">
            <a:avLst/>
          </a:prstGeom>
          <a:solidFill>
            <a:schemeClr val="bg1"/>
          </a:solidFill>
        </p:spPr>
        <p:txBody>
          <a:bodyPr>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800" kern="0" dirty="0" smtClean="0"/>
              <a:t>IBR-2 2018 OPERATION STATISTICS</a:t>
            </a:r>
            <a:endParaRPr lang="ru-RU" sz="2800" kern="0" dirty="0"/>
          </a:p>
        </p:txBody>
      </p:sp>
      <p:graphicFrame>
        <p:nvGraphicFramePr>
          <p:cNvPr id="11" name="Таблица 4">
            <a:extLst>
              <a:ext uri="{FF2B5EF4-FFF2-40B4-BE49-F238E27FC236}">
                <a16:creationId xmlns="" xmlns:a16="http://schemas.microsoft.com/office/drawing/2014/main" id="{8E9ACBD6-C8F0-4EEE-8941-D3C9E62B9827}"/>
              </a:ext>
            </a:extLst>
          </p:cNvPr>
          <p:cNvGraphicFramePr>
            <a:graphicFrameLocks noGrp="1"/>
          </p:cNvGraphicFramePr>
          <p:nvPr>
            <p:extLst>
              <p:ext uri="{D42A27DB-BD31-4B8C-83A1-F6EECF244321}">
                <p14:modId xmlns:p14="http://schemas.microsoft.com/office/powerpoint/2010/main" val="4109071863"/>
              </p:ext>
            </p:extLst>
          </p:nvPr>
        </p:nvGraphicFramePr>
        <p:xfrm>
          <a:off x="2137629" y="1455983"/>
          <a:ext cx="8372907" cy="5386663"/>
        </p:xfrm>
        <a:graphic>
          <a:graphicData uri="http://schemas.openxmlformats.org/drawingml/2006/table">
            <a:tbl>
              <a:tblPr firstRow="1" firstCol="1" bandRow="1">
                <a:tableStyleId>{5C22544A-7EE6-4342-B048-85BDC9FD1C3A}</a:tableStyleId>
              </a:tblPr>
              <a:tblGrid>
                <a:gridCol w="634300">
                  <a:extLst>
                    <a:ext uri="{9D8B030D-6E8A-4147-A177-3AD203B41FA5}">
                      <a16:colId xmlns="" xmlns:a16="http://schemas.microsoft.com/office/drawing/2014/main" val="20000"/>
                    </a:ext>
                  </a:extLst>
                </a:gridCol>
                <a:gridCol w="1354076">
                  <a:extLst>
                    <a:ext uri="{9D8B030D-6E8A-4147-A177-3AD203B41FA5}">
                      <a16:colId xmlns="" xmlns:a16="http://schemas.microsoft.com/office/drawing/2014/main" val="20001"/>
                    </a:ext>
                  </a:extLst>
                </a:gridCol>
                <a:gridCol w="1354076">
                  <a:extLst>
                    <a:ext uri="{9D8B030D-6E8A-4147-A177-3AD203B41FA5}">
                      <a16:colId xmlns="" xmlns:a16="http://schemas.microsoft.com/office/drawing/2014/main" val="20002"/>
                    </a:ext>
                  </a:extLst>
                </a:gridCol>
                <a:gridCol w="1780671">
                  <a:extLst>
                    <a:ext uri="{9D8B030D-6E8A-4147-A177-3AD203B41FA5}">
                      <a16:colId xmlns="" xmlns:a16="http://schemas.microsoft.com/office/drawing/2014/main" val="20003"/>
                    </a:ext>
                  </a:extLst>
                </a:gridCol>
                <a:gridCol w="1729544">
                  <a:extLst>
                    <a:ext uri="{9D8B030D-6E8A-4147-A177-3AD203B41FA5}">
                      <a16:colId xmlns="" xmlns:a16="http://schemas.microsoft.com/office/drawing/2014/main" val="20004"/>
                    </a:ext>
                  </a:extLst>
                </a:gridCol>
                <a:gridCol w="1520240">
                  <a:extLst>
                    <a:ext uri="{9D8B030D-6E8A-4147-A177-3AD203B41FA5}">
                      <a16:colId xmlns="" xmlns:a16="http://schemas.microsoft.com/office/drawing/2014/main" val="20005"/>
                    </a:ext>
                  </a:extLst>
                </a:gridCol>
              </a:tblGrid>
              <a:tr h="746979">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Cycle #</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Time period</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Power level, </a:t>
                      </a:r>
                      <a:r>
                        <a:rPr lang="en-US" sz="1600" dirty="0">
                          <a:solidFill>
                            <a:schemeClr val="tx1"/>
                          </a:solidFill>
                          <a:effectLst>
                            <a:outerShdw blurRad="38100" dist="38100" dir="2700000" algn="tl">
                              <a:srgbClr val="000000">
                                <a:alpha val="43137"/>
                              </a:srgbClr>
                            </a:outerShdw>
                          </a:effectLst>
                          <a:latin typeface="Times New Roman" panose="02020603050405020304" pitchFamily="18" charset="0"/>
                        </a:rPr>
                        <a:t>MW</a:t>
                      </a:r>
                      <a:endParaRPr lang="en-US" sz="1600" dirty="0">
                        <a:solidFill>
                          <a:schemeClr val="tx1"/>
                        </a:solidFill>
                        <a:effectLst>
                          <a:outerShdw blurRad="38100" dist="38100" dir="2700000" algn="tl">
                            <a:srgbClr val="000000">
                              <a:alpha val="43137"/>
                            </a:srgbClr>
                          </a:outerShdw>
                        </a:effectLst>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Time of operation</a:t>
                      </a:r>
                      <a:r>
                        <a:rPr lang="ru-RU" sz="1600" dirty="0">
                          <a:solidFill>
                            <a:schemeClr val="tx1"/>
                          </a:solidFill>
                          <a:effectLst>
                            <a:outerShdw blurRad="38100" dist="38100" dir="2700000" algn="tl">
                              <a:srgbClr val="000000">
                                <a:alpha val="43137"/>
                              </a:srgbClr>
                            </a:outerShdw>
                          </a:effectLst>
                        </a:rPr>
                        <a:t>, </a:t>
                      </a:r>
                      <a:r>
                        <a:rPr lang="en-US" sz="1600" dirty="0">
                          <a:solidFill>
                            <a:schemeClr val="tx1"/>
                          </a:solidFill>
                          <a:effectLst>
                            <a:outerShdw blurRad="38100" dist="38100" dir="2700000" algn="tl">
                              <a:srgbClr val="000000">
                                <a:alpha val="43137"/>
                              </a:srgbClr>
                            </a:outerShdw>
                          </a:effectLst>
                        </a:rPr>
                        <a:t>hours</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rPr>
                        <a:t>Power generation</a:t>
                      </a:r>
                      <a:r>
                        <a:rPr lang="ru-RU" sz="1600" dirty="0">
                          <a:solidFill>
                            <a:schemeClr val="tx1"/>
                          </a:solidFill>
                          <a:effectLst>
                            <a:outerShdw blurRad="38100" dist="38100" dir="2700000" algn="tl">
                              <a:srgbClr val="000000">
                                <a:alpha val="43137"/>
                              </a:srgbClr>
                            </a:outerShdw>
                          </a:effectLst>
                        </a:rPr>
                        <a:t>,</a:t>
                      </a:r>
                    </a:p>
                    <a:p>
                      <a:pPr algn="ctr">
                        <a:lnSpc>
                          <a:spcPct val="115000"/>
                        </a:lnSpc>
                        <a:spcAft>
                          <a:spcPts val="0"/>
                        </a:spcAft>
                      </a:pPr>
                      <a:r>
                        <a:rPr lang="en-US" sz="1400" dirty="0" err="1">
                          <a:solidFill>
                            <a:schemeClr val="tx1"/>
                          </a:solidFill>
                          <a:effectLst>
                            <a:outerShdw blurRad="38100" dist="38100" dir="2700000" algn="tl">
                              <a:srgbClr val="000000">
                                <a:alpha val="43137"/>
                              </a:srgbClr>
                            </a:outerShdw>
                          </a:effectLst>
                        </a:rPr>
                        <a:t>MW</a:t>
                      </a:r>
                      <a:r>
                        <a:rPr lang="en-US" sz="1400" dirty="0" err="1">
                          <a:solidFill>
                            <a:schemeClr val="tx1"/>
                          </a:solidFill>
                          <a:effectLst>
                            <a:outerShdw blurRad="38100" dist="38100" dir="2700000" algn="tl">
                              <a:srgbClr val="000000">
                                <a:alpha val="43137"/>
                              </a:srgbClr>
                            </a:outerShdw>
                          </a:effectLst>
                          <a:sym typeface="Symbol" panose="05050102010706020507" pitchFamily="18" charset="2"/>
                        </a:rPr>
                        <a:t>hour</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en-US"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The number of </a:t>
                      </a:r>
                      <a:r>
                        <a:rPr lang="en-US" sz="160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emergency shut-downs</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0"/>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15.01.2018 г. ÷ 28.01.2018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2,0</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262</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551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1"/>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06.02.2018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18.02.2018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1,8</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272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503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2"/>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3</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14.03.2018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17.03.2018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56</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103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3"/>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4</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09.04.2018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21.04.2018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283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513</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4"/>
                  </a:ext>
                </a:extLst>
              </a:tr>
              <a:tr h="304123">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5</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a:t>
                      </a:r>
                      <a:r>
                        <a:rPr lang="en-US" sz="1400" b="1" dirty="0">
                          <a:solidFill>
                            <a:schemeClr val="tx1"/>
                          </a:solidFill>
                          <a:effectLst>
                            <a:outerShdw blurRad="38100" dist="38100" dir="2700000" algn="tl">
                              <a:srgbClr val="000000">
                                <a:alpha val="43137"/>
                              </a:srgbClr>
                            </a:outerShdw>
                          </a:effectLst>
                        </a:rPr>
                        <a:t>6</a:t>
                      </a:r>
                      <a:r>
                        <a:rPr lang="ru-RU" sz="1400" b="1" dirty="0">
                          <a:solidFill>
                            <a:schemeClr val="tx1"/>
                          </a:solidFill>
                          <a:effectLst>
                            <a:outerShdw blurRad="38100" dist="38100" dir="2700000" algn="tl">
                              <a:srgbClr val="000000">
                                <a:alpha val="43137"/>
                              </a:srgbClr>
                            </a:outerShdw>
                          </a:effectLst>
                        </a:rPr>
                        <a:t>.05.2018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45</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80</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5"/>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6</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24.09.2018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05.10.2018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algn="ctr">
                        <a:lnSpc>
                          <a:spcPct val="115000"/>
                        </a:lnSpc>
                        <a:spcAft>
                          <a:spcPts val="0"/>
                        </a:spcAft>
                      </a:pPr>
                      <a:r>
                        <a:rPr lang="en-US" sz="1400" b="1" dirty="0">
                          <a:solidFill>
                            <a:schemeClr val="tx1"/>
                          </a:solidFill>
                          <a:effectLst>
                            <a:outerShdw blurRad="38100" dist="38100" dir="2700000" algn="tl">
                              <a:srgbClr val="000000">
                                <a:alpha val="43137"/>
                              </a:srgbClr>
                            </a:outerShdw>
                          </a:effectLst>
                        </a:rPr>
                        <a:t>cancelled</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6"/>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7</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16.10.2018 г. ÷</a:t>
                      </a:r>
                    </a:p>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02.11.2018 г.</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gridSpan="4">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tx1"/>
                          </a:solidFill>
                          <a:effectLst>
                            <a:outerShdw blurRad="38100" dist="38100" dir="2700000" algn="tl">
                              <a:srgbClr val="000000">
                                <a:alpha val="43137"/>
                              </a:srgbClr>
                            </a:outerShdw>
                          </a:effectLst>
                        </a:rPr>
                        <a:t>cancelled</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7"/>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19.11.2018 г.÷</a:t>
                      </a:r>
                    </a:p>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04.12.2018 г.</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1,8</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247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454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8"/>
                  </a:ext>
                </a:extLst>
              </a:tr>
              <a:tr h="435738">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9</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10.12.2018</a:t>
                      </a:r>
                      <a:r>
                        <a:rPr lang="ru-RU" sz="1400" b="1" kern="1200" baseline="0" dirty="0">
                          <a:solidFill>
                            <a:schemeClr val="tx1"/>
                          </a:solidFill>
                          <a:effectLst>
                            <a:outerShdw blurRad="38100" dist="38100" dir="2700000" algn="tl">
                              <a:srgbClr val="000000">
                                <a:alpha val="43137"/>
                              </a:srgbClr>
                            </a:outerShdw>
                          </a:effectLst>
                          <a:latin typeface="+mn-lt"/>
                          <a:ea typeface="+mn-ea"/>
                          <a:cs typeface="+mn-cs"/>
                        </a:rPr>
                        <a:t> </a:t>
                      </a:r>
                      <a:r>
                        <a:rPr lang="ru-RU" sz="1400" b="1" kern="1200" dirty="0">
                          <a:solidFill>
                            <a:schemeClr val="tx1"/>
                          </a:solidFill>
                          <a:effectLst>
                            <a:outerShdw blurRad="38100" dist="38100" dir="2700000" algn="tl">
                              <a:srgbClr val="000000">
                                <a:alpha val="43137"/>
                              </a:srgbClr>
                            </a:outerShdw>
                          </a:effectLst>
                          <a:latin typeface="+mn-lt"/>
                          <a:ea typeface="+mn-ea"/>
                          <a:cs typeface="+mn-cs"/>
                        </a:rPr>
                        <a:t>г.÷</a:t>
                      </a:r>
                    </a:p>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2</a:t>
                      </a:r>
                      <a:r>
                        <a:rPr lang="en-US" sz="1400" b="1" kern="1200" dirty="0">
                          <a:solidFill>
                            <a:schemeClr val="tx1"/>
                          </a:solidFill>
                          <a:effectLst>
                            <a:outerShdw blurRad="38100" dist="38100" dir="2700000" algn="tl">
                              <a:srgbClr val="000000">
                                <a:alpha val="43137"/>
                              </a:srgbClr>
                            </a:outerShdw>
                          </a:effectLst>
                          <a:latin typeface="+mn-lt"/>
                          <a:ea typeface="+mn-ea"/>
                          <a:cs typeface="+mn-cs"/>
                        </a:rPr>
                        <a:t>5</a:t>
                      </a:r>
                      <a:r>
                        <a:rPr lang="ru-RU" sz="1400" b="1" kern="1200" dirty="0">
                          <a:solidFill>
                            <a:schemeClr val="tx1"/>
                          </a:solidFill>
                          <a:effectLst>
                            <a:outerShdw blurRad="38100" dist="38100" dir="2700000" algn="tl">
                              <a:srgbClr val="000000">
                                <a:alpha val="43137"/>
                              </a:srgbClr>
                            </a:outerShdw>
                          </a:effectLst>
                          <a:latin typeface="+mn-lt"/>
                          <a:ea typeface="+mn-ea"/>
                          <a:cs typeface="+mn-cs"/>
                        </a:rPr>
                        <a:t>.12.2018 г.</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1,7</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3</a:t>
                      </a:r>
                      <a:r>
                        <a:rPr lang="en-US" sz="1400" b="1" kern="1200" dirty="0">
                          <a:solidFill>
                            <a:schemeClr val="tx1"/>
                          </a:solidFill>
                          <a:effectLst>
                            <a:outerShdw blurRad="38100" dist="38100" dir="2700000" algn="tl">
                              <a:srgbClr val="000000">
                                <a:alpha val="43137"/>
                              </a:srgbClr>
                            </a:outerShdw>
                          </a:effectLst>
                          <a:latin typeface="+mn-lt"/>
                          <a:ea typeface="+mn-ea"/>
                          <a:cs typeface="+mn-cs"/>
                        </a:rPr>
                        <a:t>3</a:t>
                      </a:r>
                      <a:r>
                        <a:rPr lang="ru-RU" sz="1400" b="1" kern="1200" dirty="0">
                          <a:solidFill>
                            <a:schemeClr val="tx1"/>
                          </a:solidFill>
                          <a:effectLst>
                            <a:outerShdw blurRad="38100" dist="38100" dir="2700000" algn="tl">
                              <a:srgbClr val="000000">
                                <a:alpha val="43137"/>
                              </a:srgbClr>
                            </a:outerShdw>
                          </a:effectLst>
                          <a:latin typeface="+mn-lt"/>
                          <a:ea typeface="+mn-ea"/>
                          <a:cs typeface="+mn-cs"/>
                        </a:rPr>
                        <a:t>2</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5</a:t>
                      </a:r>
                      <a:r>
                        <a:rPr lang="en-US" sz="1400" b="1" kern="1200" dirty="0">
                          <a:solidFill>
                            <a:schemeClr val="tx1"/>
                          </a:solidFill>
                          <a:effectLst>
                            <a:outerShdw blurRad="38100" dist="38100" dir="2700000" algn="tl">
                              <a:srgbClr val="000000">
                                <a:alpha val="43137"/>
                              </a:srgbClr>
                            </a:outerShdw>
                          </a:effectLst>
                          <a:latin typeface="+mn-lt"/>
                          <a:ea typeface="+mn-ea"/>
                          <a:cs typeface="+mn-cs"/>
                        </a:rPr>
                        <a:t>6</a:t>
                      </a:r>
                      <a:r>
                        <a:rPr lang="ru-RU" sz="1400" b="1" kern="1200" dirty="0">
                          <a:solidFill>
                            <a:schemeClr val="tx1"/>
                          </a:solidFill>
                          <a:effectLst>
                            <a:outerShdw blurRad="38100" dist="38100" dir="2700000" algn="tl">
                              <a:srgbClr val="000000">
                                <a:alpha val="43137"/>
                              </a:srgbClr>
                            </a:outerShdw>
                          </a:effectLst>
                          <a:latin typeface="+mn-lt"/>
                          <a:ea typeface="+mn-ea"/>
                          <a:cs typeface="+mn-cs"/>
                        </a:rPr>
                        <a:t>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kern="1200" dirty="0">
                          <a:solidFill>
                            <a:schemeClr val="tx1"/>
                          </a:solidFill>
                          <a:effectLst>
                            <a:outerShdw blurRad="38100" dist="38100" dir="2700000" algn="tl">
                              <a:srgbClr val="000000">
                                <a:alpha val="43137"/>
                              </a:srgbClr>
                            </a:outerShdw>
                          </a:effectLst>
                          <a:latin typeface="+mn-lt"/>
                          <a:ea typeface="+mn-ea"/>
                          <a:cs typeface="+mn-cs"/>
                        </a:rPr>
                        <a:t>1</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09"/>
                  </a:ext>
                </a:extLst>
              </a:tr>
              <a:tr h="304123">
                <a:tc gridSpan="3">
                  <a:txBody>
                    <a:bodyPr/>
                    <a:lstStyle/>
                    <a:p>
                      <a:pPr algn="r">
                        <a:lnSpc>
                          <a:spcPct val="115000"/>
                        </a:lnSpc>
                        <a:spcAft>
                          <a:spcPts val="0"/>
                        </a:spcAft>
                      </a:pPr>
                      <a:r>
                        <a:rPr lang="ru-RU" sz="1400" b="1" dirty="0">
                          <a:solidFill>
                            <a:schemeClr val="tx1"/>
                          </a:solidFill>
                          <a:effectLst>
                            <a:outerShdw blurRad="38100" dist="38100" dir="2700000" algn="tl">
                              <a:srgbClr val="000000">
                                <a:alpha val="43137"/>
                              </a:srgbClr>
                            </a:outerShdw>
                          </a:effectLst>
                        </a:rPr>
                        <a:t>Σ</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hMerge="1">
                  <a:txBody>
                    <a:bodyPr/>
                    <a:lstStyle/>
                    <a:p>
                      <a:endParaRPr lang="ru-RU"/>
                    </a:p>
                  </a:txBody>
                  <a:tcPr/>
                </a:tc>
                <a:tc hMerge="1">
                  <a:txBody>
                    <a:bodyPr/>
                    <a:lstStyle/>
                    <a:p>
                      <a:endParaRPr lang="ru-RU"/>
                    </a:p>
                  </a:txBody>
                  <a:tcPr/>
                </a:tc>
                <a:tc>
                  <a:txBody>
                    <a:bodyPr/>
                    <a:lstStyle/>
                    <a:p>
                      <a:pPr algn="ctr">
                        <a:lnSpc>
                          <a:spcPct val="115000"/>
                        </a:lnSpc>
                        <a:spcAft>
                          <a:spcPts val="0"/>
                        </a:spcAft>
                      </a:pPr>
                      <a:r>
                        <a:rPr lang="ru-RU" sz="1800" b="1" dirty="0">
                          <a:solidFill>
                            <a:srgbClr val="FF0000"/>
                          </a:solidFill>
                          <a:effectLst>
                            <a:outerShdw blurRad="38100" dist="38100" dir="2700000" algn="tl">
                              <a:srgbClr val="000000">
                                <a:alpha val="43137"/>
                              </a:srgbClr>
                            </a:outerShdw>
                          </a:effectLst>
                        </a:rPr>
                        <a:t>14</a:t>
                      </a:r>
                      <a:r>
                        <a:rPr lang="en-US" sz="1800" b="1" dirty="0">
                          <a:solidFill>
                            <a:srgbClr val="FF0000"/>
                          </a:solidFill>
                          <a:effectLst>
                            <a:outerShdw blurRad="38100" dist="38100" dir="2700000" algn="tl">
                              <a:srgbClr val="000000">
                                <a:alpha val="43137"/>
                              </a:srgbClr>
                            </a:outerShdw>
                          </a:effectLst>
                        </a:rPr>
                        <a:t>9</a:t>
                      </a:r>
                      <a:r>
                        <a:rPr lang="ru-RU" sz="1800" b="1" dirty="0">
                          <a:solidFill>
                            <a:srgbClr val="FF0000"/>
                          </a:solidFill>
                          <a:effectLst>
                            <a:outerShdw blurRad="38100" dist="38100" dir="2700000" algn="tl">
                              <a:srgbClr val="000000">
                                <a:alpha val="43137"/>
                              </a:srgbClr>
                            </a:outerShdw>
                          </a:effectLst>
                        </a:rPr>
                        <a:t>7</a:t>
                      </a:r>
                      <a:endParaRPr lang="ru-RU" sz="18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chemeClr val="tx1"/>
                          </a:solidFill>
                          <a:effectLst>
                            <a:outerShdw blurRad="38100" dist="38100" dir="2700000" algn="tl">
                              <a:srgbClr val="000000">
                                <a:alpha val="43137"/>
                              </a:srgbClr>
                            </a:outerShdw>
                          </a:effectLst>
                        </a:rPr>
                        <a:t>27</a:t>
                      </a:r>
                      <a:r>
                        <a:rPr lang="en-US" sz="1400" b="1" dirty="0">
                          <a:solidFill>
                            <a:schemeClr val="tx1"/>
                          </a:solidFill>
                          <a:effectLst>
                            <a:outerShdw blurRad="38100" dist="38100" dir="2700000" algn="tl">
                              <a:srgbClr val="000000">
                                <a:alpha val="43137"/>
                              </a:srgbClr>
                            </a:outerShdw>
                          </a:effectLst>
                        </a:rPr>
                        <a:t>6</a:t>
                      </a:r>
                      <a:r>
                        <a:rPr lang="ru-RU" sz="1400" b="1" dirty="0">
                          <a:solidFill>
                            <a:schemeClr val="tx1"/>
                          </a:solidFill>
                          <a:effectLst>
                            <a:outerShdw blurRad="38100" dist="38100" dir="2700000" algn="tl">
                              <a:srgbClr val="000000">
                                <a:alpha val="43137"/>
                              </a:srgbClr>
                            </a:outerShdw>
                          </a:effectLst>
                        </a:rPr>
                        <a:t>8</a:t>
                      </a:r>
                      <a:endParaRPr lang="ru-RU" sz="1400" b="1" dirty="0">
                        <a:solidFill>
                          <a:schemeClr val="tx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lnSpc>
                          <a:spcPct val="115000"/>
                        </a:lnSpc>
                        <a:spcAft>
                          <a:spcPts val="0"/>
                        </a:spcAft>
                      </a:pPr>
                      <a:r>
                        <a:rPr lang="ru-RU" sz="1400" b="1" dirty="0">
                          <a:solidFill>
                            <a:srgbClr val="FF0000"/>
                          </a:solidFill>
                          <a:effectLst>
                            <a:outerShdw blurRad="38100" dist="38100" dir="2700000" algn="tl">
                              <a:srgbClr val="000000">
                                <a:alpha val="43137"/>
                              </a:srgbClr>
                            </a:outerShdw>
                          </a:effectLst>
                          <a:latin typeface="+mn-lt"/>
                          <a:ea typeface="+mn-ea"/>
                        </a:rPr>
                        <a:t>4</a:t>
                      </a:r>
                    </a:p>
                  </a:txBody>
                  <a:tcPr marL="53975" marR="539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 xmlns:a16="http://schemas.microsoft.com/office/drawing/2014/main" val="10010"/>
                  </a:ext>
                </a:extLst>
              </a:tr>
            </a:tbl>
          </a:graphicData>
        </a:graphic>
      </p:graphicFrame>
    </p:spTree>
    <p:extLst>
      <p:ext uri="{BB962C8B-B14F-4D97-AF65-F5344CB8AC3E}">
        <p14:creationId xmlns:p14="http://schemas.microsoft.com/office/powerpoint/2010/main" val="29239322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1"/>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4171" y="119521"/>
            <a:ext cx="12598400" cy="523220"/>
          </a:xfrm>
          <a:prstGeom prst="rect">
            <a:avLst/>
          </a:prstGeom>
        </p:spPr>
        <p:txBody>
          <a:bodyPr wrap="square">
            <a:spAutoFit/>
          </a:bodyPr>
          <a:lstStyle/>
          <a:p>
            <a:pPr algn="ctr"/>
            <a:r>
              <a:rPr lang="en-US" sz="2700" b="1" dirty="0">
                <a:solidFill>
                  <a:schemeClr val="bg1"/>
                </a:solidFill>
                <a:ea typeface="Times New Roman" panose="02020603050405020304" pitchFamily="18" charset="0"/>
              </a:rPr>
              <a:t>Main scientific results </a:t>
            </a:r>
            <a:r>
              <a:rPr lang="en-US" sz="2700" b="1" dirty="0" smtClean="0">
                <a:solidFill>
                  <a:schemeClr val="bg1"/>
                </a:solidFill>
                <a:ea typeface="Times New Roman" panose="02020603050405020304" pitchFamily="18" charset="0"/>
              </a:rPr>
              <a:t>&amp; </a:t>
            </a:r>
            <a:r>
              <a:rPr lang="en-US" sz="2700" b="1" dirty="0">
                <a:solidFill>
                  <a:schemeClr val="bg1"/>
                </a:solidFill>
                <a:ea typeface="Times New Roman" panose="02020603050405020304" pitchFamily="18" charset="0"/>
              </a:rPr>
              <a:t>instrumentation developments at IBR-2 in 2018</a:t>
            </a:r>
          </a:p>
        </p:txBody>
      </p:sp>
      <p:sp>
        <p:nvSpPr>
          <p:cNvPr id="4" name="Прямоугольник 3"/>
          <p:cNvSpPr/>
          <p:nvPr/>
        </p:nvSpPr>
        <p:spPr>
          <a:xfrm>
            <a:off x="299357" y="1078557"/>
            <a:ext cx="6096000" cy="1692771"/>
          </a:xfrm>
          <a:prstGeom prst="rect">
            <a:avLst/>
          </a:prstGeom>
        </p:spPr>
        <p:txBody>
          <a:bodyPr>
            <a:spAutoFit/>
          </a:bodyPr>
          <a:lstStyle/>
          <a:p>
            <a:pPr algn="just">
              <a:lnSpc>
                <a:spcPct val="130000"/>
              </a:lnSpc>
              <a:spcAft>
                <a:spcPts val="0"/>
              </a:spcAft>
            </a:pPr>
            <a:r>
              <a:rPr lang="en-US" sz="2000" dirty="0" smtClean="0">
                <a:solidFill>
                  <a:srgbClr val="002060"/>
                </a:solidFill>
                <a:ea typeface="Times New Roman" panose="02020603050405020304" pitchFamily="18" charset="0"/>
              </a:rPr>
              <a:t>The </a:t>
            </a:r>
            <a:r>
              <a:rPr lang="en-US" sz="2000" dirty="0">
                <a:solidFill>
                  <a:srgbClr val="002060"/>
                </a:solidFill>
                <a:ea typeface="Times New Roman" panose="02020603050405020304" pitchFamily="18" charset="0"/>
              </a:rPr>
              <a:t>PAC was informed by </a:t>
            </a:r>
            <a:r>
              <a:rPr lang="en-US" sz="2000" b="1" dirty="0">
                <a:solidFill>
                  <a:srgbClr val="0000FF"/>
                </a:solidFill>
                <a:ea typeface="Times New Roman" panose="02020603050405020304" pitchFamily="18" charset="0"/>
              </a:rPr>
              <a:t>D. </a:t>
            </a:r>
            <a:r>
              <a:rPr lang="en-US" sz="2000" b="1" dirty="0" err="1">
                <a:solidFill>
                  <a:srgbClr val="0000FF"/>
                </a:solidFill>
                <a:ea typeface="Times New Roman" panose="02020603050405020304" pitchFamily="18" charset="0"/>
              </a:rPr>
              <a:t>Kozlenko</a:t>
            </a:r>
            <a:r>
              <a:rPr lang="en-US" sz="2000" b="1" dirty="0">
                <a:solidFill>
                  <a:srgbClr val="0000FF"/>
                </a:solidFill>
                <a:ea typeface="Times New Roman" panose="02020603050405020304" pitchFamily="18" charset="0"/>
              </a:rPr>
              <a:t> </a:t>
            </a:r>
            <a:r>
              <a:rPr lang="en-US" sz="2000" dirty="0">
                <a:solidFill>
                  <a:srgbClr val="002060"/>
                </a:solidFill>
                <a:ea typeface="Times New Roman" panose="02020603050405020304" pitchFamily="18" charset="0"/>
              </a:rPr>
              <a:t>about the main scientific results in condensed matter research and instrumentation developments at the IBR-2 reactor obtained in 2018</a:t>
            </a:r>
            <a:r>
              <a:rPr lang="en-US" sz="2000" dirty="0" smtClean="0">
                <a:solidFill>
                  <a:srgbClr val="002060"/>
                </a:solidFill>
                <a:ea typeface="Times New Roman" panose="02020603050405020304" pitchFamily="18" charset="0"/>
              </a:rPr>
              <a:t>.</a:t>
            </a:r>
          </a:p>
        </p:txBody>
      </p:sp>
      <p:sp>
        <p:nvSpPr>
          <p:cNvPr id="7" name="Прямоугольник 6"/>
          <p:cNvSpPr/>
          <p:nvPr/>
        </p:nvSpPr>
        <p:spPr>
          <a:xfrm>
            <a:off x="-145142" y="2964889"/>
            <a:ext cx="7593519" cy="461665"/>
          </a:xfrm>
          <a:prstGeom prst="rect">
            <a:avLst/>
          </a:prstGeom>
        </p:spPr>
        <p:txBody>
          <a:bodyPr wrap="square">
            <a:spAutoFit/>
          </a:bodyPr>
          <a:lstStyle/>
          <a:p>
            <a:pPr algn="ctr" fontAlgn="auto">
              <a:spcBef>
                <a:spcPts val="0"/>
              </a:spcBef>
              <a:spcAft>
                <a:spcPts val="0"/>
              </a:spcAft>
              <a:tabLst>
                <a:tab pos="625475" algn="l"/>
              </a:tabLst>
              <a:defRPr/>
            </a:pPr>
            <a:r>
              <a:rPr lang="en-US" sz="2400" b="1" kern="0" dirty="0">
                <a:solidFill>
                  <a:srgbClr val="C00000"/>
                </a:solidFill>
              </a:rPr>
              <a:t>The priority </a:t>
            </a:r>
            <a:r>
              <a:rPr lang="en-US" sz="2400" b="1" kern="0" dirty="0" smtClean="0">
                <a:solidFill>
                  <a:srgbClr val="C00000"/>
                </a:solidFill>
              </a:rPr>
              <a:t>directions of </a:t>
            </a:r>
            <a:r>
              <a:rPr lang="en-US" sz="2400" b="1" kern="0" dirty="0">
                <a:solidFill>
                  <a:srgbClr val="C00000"/>
                </a:solidFill>
              </a:rPr>
              <a:t>scientific research </a:t>
            </a:r>
            <a:r>
              <a:rPr lang="ru-RU" sz="2400" b="1" kern="0" dirty="0">
                <a:solidFill>
                  <a:srgbClr val="C00000"/>
                </a:solidFill>
              </a:rPr>
              <a:t>:</a:t>
            </a:r>
            <a:endParaRPr lang="en-US" sz="2400" b="1" kern="0" dirty="0">
              <a:solidFill>
                <a:srgbClr val="C00000"/>
              </a:solidFill>
            </a:endParaRPr>
          </a:p>
        </p:txBody>
      </p:sp>
      <p:sp>
        <p:nvSpPr>
          <p:cNvPr id="10" name="Rectangle 5"/>
          <p:cNvSpPr>
            <a:spLocks noChangeArrowheads="1"/>
          </p:cNvSpPr>
          <p:nvPr/>
        </p:nvSpPr>
        <p:spPr bwMode="auto">
          <a:xfrm>
            <a:off x="209104" y="3184694"/>
            <a:ext cx="8820150"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ru-RU" sz="2400" b="1" dirty="0">
                <a:solidFill>
                  <a:srgbClr val="0000FF"/>
                </a:solidFill>
              </a:rPr>
              <a:t>        </a:t>
            </a:r>
            <a:endParaRPr lang="ru-RU" sz="2000" b="1" dirty="0" smtClean="0">
              <a:solidFill>
                <a:srgbClr val="FF0066"/>
              </a:solidFill>
            </a:endParaRPr>
          </a:p>
          <a:p>
            <a:pPr marL="457200" lvl="0" indent="-457200">
              <a:buFont typeface="Arial" pitchFamily="34" charset="0"/>
              <a:buChar char="•"/>
            </a:pPr>
            <a:r>
              <a:rPr lang="en-US" sz="2000" b="1" dirty="0" smtClean="0">
                <a:solidFill>
                  <a:srgbClr val="006600"/>
                </a:solidFill>
              </a:rPr>
              <a:t>Physics and chemistry of novel functional materials;</a:t>
            </a:r>
          </a:p>
          <a:p>
            <a:pPr lvl="0"/>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of </a:t>
            </a:r>
            <a:r>
              <a:rPr lang="en-US" sz="2000" b="1" dirty="0" err="1">
                <a:solidFill>
                  <a:srgbClr val="006600"/>
                </a:solidFill>
              </a:rPr>
              <a:t>nanosystems</a:t>
            </a:r>
            <a:r>
              <a:rPr lang="en-US" sz="2000" b="1" dirty="0">
                <a:solidFill>
                  <a:srgbClr val="006600"/>
                </a:solidFill>
              </a:rPr>
              <a:t> and </a:t>
            </a:r>
            <a:r>
              <a:rPr lang="en-US" sz="2000" b="1" dirty="0" err="1">
                <a:solidFill>
                  <a:srgbClr val="006600"/>
                </a:solidFill>
              </a:rPr>
              <a:t>nanoscale</a:t>
            </a:r>
            <a:r>
              <a:rPr lang="en-US" sz="2000" b="1" dirty="0">
                <a:solidFill>
                  <a:srgbClr val="006600"/>
                </a:solidFill>
              </a:rPr>
              <a:t> phenomena;</a:t>
            </a:r>
          </a:p>
          <a:p>
            <a:pPr lvl="0"/>
            <a:endParaRPr lang="ru-RU" sz="2000" b="1" dirty="0">
              <a:solidFill>
                <a:srgbClr val="006600"/>
              </a:solidFill>
            </a:endParaRPr>
          </a:p>
          <a:p>
            <a:pPr marL="457200" lvl="0" indent="-457200">
              <a:buFont typeface="Arial" pitchFamily="34" charset="0"/>
              <a:buChar char="•"/>
            </a:pPr>
            <a:r>
              <a:rPr lang="en-US" sz="2000" b="1" dirty="0">
                <a:solidFill>
                  <a:srgbClr val="006600"/>
                </a:solidFill>
              </a:rPr>
              <a:t>Physics and Chemistry of Complex Liquids and Polymers;</a:t>
            </a:r>
          </a:p>
          <a:p>
            <a:pPr lvl="0"/>
            <a:endParaRPr lang="ru-RU" sz="2000" b="1" dirty="0">
              <a:solidFill>
                <a:srgbClr val="006600"/>
              </a:solidFill>
            </a:endParaRPr>
          </a:p>
          <a:p>
            <a:pPr marL="457200" lvl="0" indent="-457200">
              <a:buFont typeface="Arial" pitchFamily="34" charset="0"/>
              <a:buChar char="•"/>
            </a:pPr>
            <a:r>
              <a:rPr lang="en-US" sz="2000" b="1" dirty="0">
                <a:solidFill>
                  <a:srgbClr val="006600"/>
                </a:solidFill>
              </a:rPr>
              <a:t>Molecular Biology and Pharmacology;</a:t>
            </a:r>
          </a:p>
          <a:p>
            <a:pPr lvl="0"/>
            <a:endParaRPr lang="ru-RU" sz="2000" b="1" dirty="0">
              <a:solidFill>
                <a:srgbClr val="006600"/>
              </a:solidFill>
            </a:endParaRPr>
          </a:p>
          <a:p>
            <a:pPr marL="457200" indent="-457200">
              <a:buFont typeface="Arial" pitchFamily="34" charset="0"/>
              <a:buChar char="•"/>
            </a:pPr>
            <a:r>
              <a:rPr lang="en-US" sz="2000" b="1" dirty="0">
                <a:solidFill>
                  <a:srgbClr val="006600"/>
                </a:solidFill>
              </a:rPr>
              <a:t>Materials and Engineering Sciences.</a:t>
            </a:r>
            <a:endParaRPr lang="ru-RU" sz="2000" b="1" dirty="0">
              <a:solidFill>
                <a:srgbClr val="006600"/>
              </a:solidFill>
            </a:endParaRPr>
          </a:p>
        </p:txBody>
      </p:sp>
      <p:grpSp>
        <p:nvGrpSpPr>
          <p:cNvPr id="11" name="Группа 30"/>
          <p:cNvGrpSpPr>
            <a:grpSpLocks/>
          </p:cNvGrpSpPr>
          <p:nvPr/>
        </p:nvGrpSpPr>
        <p:grpSpPr bwMode="auto">
          <a:xfrm>
            <a:off x="9976492" y="3293415"/>
            <a:ext cx="2055850" cy="2087282"/>
            <a:chOff x="4139952" y="3308224"/>
            <a:chExt cx="2016224" cy="2012416"/>
          </a:xfrm>
        </p:grpSpPr>
        <p:pic>
          <p:nvPicPr>
            <p:cNvPr id="12" name="Picture 5" descr="fig29_sm"/>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9952" y="3428317"/>
              <a:ext cx="2016224" cy="168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13" name="Прямоугольник 12"/>
            <p:cNvSpPr/>
            <p:nvPr/>
          </p:nvSpPr>
          <p:spPr>
            <a:xfrm>
              <a:off x="5270308" y="3308224"/>
              <a:ext cx="642970"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4" name="Прямоугольник 13"/>
            <p:cNvSpPr/>
            <p:nvPr/>
          </p:nvSpPr>
          <p:spPr>
            <a:xfrm>
              <a:off x="4173292" y="3466932"/>
              <a:ext cx="642969" cy="3602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5" name="Прямоугольник 14"/>
            <p:cNvSpPr/>
            <p:nvPr/>
          </p:nvSpPr>
          <p:spPr>
            <a:xfrm>
              <a:off x="4654327" y="4960374"/>
              <a:ext cx="709648"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useBgFill="1">
          <p:nvSpPr>
            <p:cNvPr id="16" name="Прямоугольник 15"/>
            <p:cNvSpPr/>
            <p:nvPr/>
          </p:nvSpPr>
          <p:spPr>
            <a:xfrm>
              <a:off x="4913103" y="4814362"/>
              <a:ext cx="215911" cy="36026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grpSp>
      <p:grpSp>
        <p:nvGrpSpPr>
          <p:cNvPr id="17" name="Группа 16"/>
          <p:cNvGrpSpPr/>
          <p:nvPr/>
        </p:nvGrpSpPr>
        <p:grpSpPr>
          <a:xfrm>
            <a:off x="9764732" y="1169186"/>
            <a:ext cx="3988993" cy="2140071"/>
            <a:chOff x="7380312" y="1412776"/>
            <a:chExt cx="3405188" cy="1872208"/>
          </a:xfrm>
        </p:grpSpPr>
        <p:pic>
          <p:nvPicPr>
            <p:cNvPr id="1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1536812"/>
              <a:ext cx="3405188" cy="139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Прямоугольник 18"/>
            <p:cNvSpPr/>
            <p:nvPr/>
          </p:nvSpPr>
          <p:spPr>
            <a:xfrm>
              <a:off x="8980497" y="1412776"/>
              <a:ext cx="1800200" cy="16561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19"/>
            <p:cNvSpPr/>
            <p:nvPr/>
          </p:nvSpPr>
          <p:spPr>
            <a:xfrm>
              <a:off x="8748464" y="2636912"/>
              <a:ext cx="6480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pic>
        <p:nvPicPr>
          <p:cNvPr id="21" name="Содержимое 10" descr="597566107712982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10947" y="3614057"/>
            <a:ext cx="1889396" cy="138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noChangeArrowheads="1"/>
          </p:cNvPicPr>
          <p:nvPr/>
        </p:nvPicPr>
        <p:blipFill>
          <a:blip r:embed="rId5"/>
          <a:srcRect l="1676" t="25887" r="18437"/>
          <a:stretch>
            <a:fillRect/>
          </a:stretch>
        </p:blipFill>
        <p:spPr bwMode="auto">
          <a:xfrm>
            <a:off x="8099505" y="5268685"/>
            <a:ext cx="1960189" cy="117565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87423" y="5268862"/>
            <a:ext cx="1895145" cy="121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12872" y="1165697"/>
            <a:ext cx="1095586" cy="2041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571898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p:cNvPicPr>
            <a:picLocks noChangeAspect="1"/>
          </p:cNvPicPr>
          <p:nvPr/>
        </p:nvPicPr>
        <p:blipFill>
          <a:blip r:embed="rId2"/>
          <a:stretch>
            <a:fillRect/>
          </a:stretch>
        </p:blipFill>
        <p:spPr>
          <a:xfrm>
            <a:off x="9708046" y="2500041"/>
            <a:ext cx="2454926" cy="2042930"/>
          </a:xfrm>
          <a:prstGeom prst="rect">
            <a:avLst/>
          </a:prstGeom>
        </p:spPr>
      </p:pic>
      <p:sp>
        <p:nvSpPr>
          <p:cNvPr id="3" name="Прямоугольник 2"/>
          <p:cNvSpPr/>
          <p:nvPr/>
        </p:nvSpPr>
        <p:spPr>
          <a:xfrm>
            <a:off x="-174171" y="119521"/>
            <a:ext cx="12598400" cy="523220"/>
          </a:xfrm>
          <a:prstGeom prst="rect">
            <a:avLst/>
          </a:prstGeom>
        </p:spPr>
        <p:txBody>
          <a:bodyPr wrap="square">
            <a:spAutoFit/>
          </a:bodyPr>
          <a:lstStyle/>
          <a:p>
            <a:pPr algn="ctr"/>
            <a:r>
              <a:rPr lang="en-US" sz="2800" b="1" dirty="0" smtClean="0">
                <a:solidFill>
                  <a:schemeClr val="bg1"/>
                </a:solidFill>
                <a:ea typeface="Times New Roman" panose="02020603050405020304" pitchFamily="18" charset="0"/>
              </a:rPr>
              <a:t>A puzzle of selected results</a:t>
            </a:r>
            <a:endParaRPr lang="en-US" sz="2800" b="1" dirty="0">
              <a:solidFill>
                <a:schemeClr val="bg1"/>
              </a:solidFill>
              <a:ea typeface="Times New Roman" panose="02020603050405020304" pitchFamily="18" charset="0"/>
            </a:endParaRPr>
          </a:p>
        </p:txBody>
      </p:sp>
      <p:sp>
        <p:nvSpPr>
          <p:cNvPr id="5" name="TextBox 4">
            <a:extLst>
              <a:ext uri="{FF2B5EF4-FFF2-40B4-BE49-F238E27FC236}">
                <a16:creationId xmlns:a16="http://schemas.microsoft.com/office/drawing/2014/main" xmlns="" id="{C935246C-15E4-43A0-98DA-B91D5A11E232}"/>
              </a:ext>
            </a:extLst>
          </p:cNvPr>
          <p:cNvSpPr txBox="1"/>
          <p:nvPr/>
        </p:nvSpPr>
        <p:spPr>
          <a:xfrm>
            <a:off x="159659" y="956029"/>
            <a:ext cx="4180114" cy="584775"/>
          </a:xfrm>
          <a:prstGeom prst="rect">
            <a:avLst/>
          </a:prstGeom>
          <a:noFill/>
        </p:spPr>
        <p:txBody>
          <a:bodyPr wrap="square" rtlCol="0">
            <a:spAutoFit/>
          </a:bodyPr>
          <a:lstStyle/>
          <a:p>
            <a:pPr algn="ctr"/>
            <a:r>
              <a:rPr lang="en-US" sz="1600" b="1" dirty="0">
                <a:solidFill>
                  <a:srgbClr val="0000FF"/>
                </a:solidFill>
              </a:rPr>
              <a:t>Spin-induced multiferroicity in novel phase of binary oxide Mn</a:t>
            </a:r>
            <a:r>
              <a:rPr lang="en-US" sz="1600" b="1" baseline="-25000" dirty="0">
                <a:solidFill>
                  <a:srgbClr val="0000FF"/>
                </a:solidFill>
              </a:rPr>
              <a:t>2</a:t>
            </a:r>
            <a:r>
              <a:rPr lang="en-US" sz="1600" b="1" dirty="0">
                <a:solidFill>
                  <a:srgbClr val="0000FF"/>
                </a:solidFill>
              </a:rPr>
              <a:t>O</a:t>
            </a:r>
            <a:r>
              <a:rPr lang="en-US" sz="1600" b="1" baseline="-25000" dirty="0">
                <a:solidFill>
                  <a:srgbClr val="0000FF"/>
                </a:solidFill>
              </a:rPr>
              <a:t>3</a:t>
            </a:r>
            <a:endParaRPr lang="ru-RU" sz="1600" b="1" baseline="-25000" dirty="0">
              <a:solidFill>
                <a:srgbClr val="0000FF"/>
              </a:solidFill>
            </a:endParaRPr>
          </a:p>
        </p:txBody>
      </p:sp>
      <p:sp>
        <p:nvSpPr>
          <p:cNvPr id="39" name="TextBox 38">
            <a:extLst>
              <a:ext uri="{FF2B5EF4-FFF2-40B4-BE49-F238E27FC236}">
                <a16:creationId xmlns:a16="http://schemas.microsoft.com/office/drawing/2014/main" xmlns="" id="{0C40FE09-532A-4BCB-AE9F-B7C0D44EBF71}"/>
              </a:ext>
            </a:extLst>
          </p:cNvPr>
          <p:cNvSpPr txBox="1"/>
          <p:nvPr/>
        </p:nvSpPr>
        <p:spPr>
          <a:xfrm>
            <a:off x="4097243" y="978255"/>
            <a:ext cx="4596814" cy="584775"/>
          </a:xfrm>
          <a:prstGeom prst="rect">
            <a:avLst/>
          </a:prstGeom>
          <a:noFill/>
        </p:spPr>
        <p:txBody>
          <a:bodyPr wrap="square" rtlCol="0">
            <a:spAutoFit/>
          </a:bodyPr>
          <a:lstStyle/>
          <a:p>
            <a:pPr algn="ctr"/>
            <a:r>
              <a:rPr lang="en-US" sz="1600" b="1" dirty="0">
                <a:solidFill>
                  <a:srgbClr val="0000FF"/>
                </a:solidFill>
              </a:rPr>
              <a:t>Novel pressure-induced phase in </a:t>
            </a:r>
            <a:r>
              <a:rPr lang="en-US" sz="1600" b="1" dirty="0" smtClean="0">
                <a:solidFill>
                  <a:srgbClr val="0000FF"/>
                </a:solidFill>
              </a:rPr>
              <a:t>the</a:t>
            </a:r>
            <a:br>
              <a:rPr lang="en-US" sz="1600" b="1" dirty="0" smtClean="0">
                <a:solidFill>
                  <a:srgbClr val="0000FF"/>
                </a:solidFill>
              </a:rPr>
            </a:br>
            <a:r>
              <a:rPr lang="en-US" sz="1600" b="1" dirty="0" smtClean="0">
                <a:solidFill>
                  <a:srgbClr val="0000FF"/>
                </a:solidFill>
              </a:rPr>
              <a:t>spin-chain </a:t>
            </a:r>
            <a:r>
              <a:rPr lang="en-US" sz="1600" b="1" dirty="0">
                <a:solidFill>
                  <a:srgbClr val="0000FF"/>
                </a:solidFill>
              </a:rPr>
              <a:t>compound Ca</a:t>
            </a:r>
            <a:r>
              <a:rPr lang="en-US" sz="1600" b="1" baseline="-25000" dirty="0">
                <a:solidFill>
                  <a:srgbClr val="0000FF"/>
                </a:solidFill>
              </a:rPr>
              <a:t>3</a:t>
            </a:r>
            <a:r>
              <a:rPr lang="en-US" sz="1600" b="1" dirty="0">
                <a:solidFill>
                  <a:srgbClr val="0000FF"/>
                </a:solidFill>
              </a:rPr>
              <a:t>Co</a:t>
            </a:r>
            <a:r>
              <a:rPr lang="en-US" sz="1600" b="1" baseline="-25000" dirty="0">
                <a:solidFill>
                  <a:srgbClr val="0000FF"/>
                </a:solidFill>
              </a:rPr>
              <a:t>2</a:t>
            </a:r>
            <a:r>
              <a:rPr lang="en-US" sz="1600" b="1" dirty="0">
                <a:solidFill>
                  <a:srgbClr val="0000FF"/>
                </a:solidFill>
              </a:rPr>
              <a:t>O</a:t>
            </a:r>
            <a:r>
              <a:rPr lang="en-US" sz="1600" b="1" baseline="-25000" dirty="0">
                <a:solidFill>
                  <a:srgbClr val="0000FF"/>
                </a:solidFill>
              </a:rPr>
              <a:t>6</a:t>
            </a:r>
            <a:r>
              <a:rPr lang="en-US" sz="1600" b="1" dirty="0">
                <a:solidFill>
                  <a:srgbClr val="0000FF"/>
                </a:solidFill>
              </a:rPr>
              <a:t> </a:t>
            </a:r>
            <a:endParaRPr lang="ru-RU" sz="1600" b="1" baseline="-25000" dirty="0">
              <a:solidFill>
                <a:srgbClr val="0000FF"/>
              </a:solidFill>
            </a:endParaRPr>
          </a:p>
        </p:txBody>
      </p:sp>
      <p:pic>
        <p:nvPicPr>
          <p:cNvPr id="41" name="Рисунок 40"/>
          <p:cNvPicPr>
            <a:picLocks noChangeAspect="1"/>
          </p:cNvPicPr>
          <p:nvPr/>
        </p:nvPicPr>
        <p:blipFill>
          <a:blip r:embed="rId3"/>
          <a:stretch>
            <a:fillRect/>
          </a:stretch>
        </p:blipFill>
        <p:spPr>
          <a:xfrm>
            <a:off x="150002" y="1569902"/>
            <a:ext cx="4109735" cy="2871470"/>
          </a:xfrm>
          <a:prstGeom prst="rect">
            <a:avLst/>
          </a:prstGeom>
        </p:spPr>
      </p:pic>
      <p:pic>
        <p:nvPicPr>
          <p:cNvPr id="42" name="Рисунок 41"/>
          <p:cNvPicPr>
            <a:picLocks noChangeAspect="1"/>
          </p:cNvPicPr>
          <p:nvPr/>
        </p:nvPicPr>
        <p:blipFill>
          <a:blip r:embed="rId4"/>
          <a:stretch>
            <a:fillRect/>
          </a:stretch>
        </p:blipFill>
        <p:spPr>
          <a:xfrm>
            <a:off x="4151774" y="1697954"/>
            <a:ext cx="4957671" cy="2830504"/>
          </a:xfrm>
          <a:prstGeom prst="rect">
            <a:avLst/>
          </a:prstGeom>
        </p:spPr>
      </p:pic>
      <p:sp>
        <p:nvSpPr>
          <p:cNvPr id="43" name="Прямоугольник 42"/>
          <p:cNvSpPr/>
          <p:nvPr/>
        </p:nvSpPr>
        <p:spPr>
          <a:xfrm>
            <a:off x="8612309" y="967547"/>
            <a:ext cx="3623233" cy="584775"/>
          </a:xfrm>
          <a:prstGeom prst="rect">
            <a:avLst/>
          </a:prstGeom>
        </p:spPr>
        <p:txBody>
          <a:bodyPr wrap="square">
            <a:spAutoFit/>
          </a:bodyPr>
          <a:lstStyle/>
          <a:p>
            <a:pPr algn="ctr"/>
            <a:r>
              <a:rPr lang="en-US" sz="1600" b="1" dirty="0">
                <a:solidFill>
                  <a:srgbClr val="0000FF"/>
                </a:solidFill>
                <a:latin typeface="Arial" panose="020B0604020202020204" pitchFamily="34" charset="0"/>
                <a:cs typeface="Arial" panose="020B0604020202020204" pitchFamily="34" charset="0"/>
              </a:rPr>
              <a:t>The X</a:t>
            </a:r>
            <a:r>
              <a:rPr lang="ru-RU" sz="1600" b="1" dirty="0">
                <a:solidFill>
                  <a:srgbClr val="0000FF"/>
                </a:solidFill>
                <a:latin typeface="Arial" panose="020B0604020202020204" pitchFamily="34" charset="0"/>
                <a:cs typeface="Arial" panose="020B0604020202020204" pitchFamily="34" charset="0"/>
              </a:rPr>
              <a:t>-</a:t>
            </a:r>
            <a:r>
              <a:rPr lang="en-US" sz="1600" b="1" dirty="0">
                <a:solidFill>
                  <a:srgbClr val="0000FF"/>
                </a:solidFill>
                <a:latin typeface="Arial" panose="020B0604020202020204" pitchFamily="34" charset="0"/>
                <a:cs typeface="Arial" panose="020B0604020202020204" pitchFamily="34" charset="0"/>
              </a:rPr>
              <a:t>century</a:t>
            </a:r>
            <a:r>
              <a:rPr lang="ru-RU" sz="1600" b="1" dirty="0">
                <a:solidFill>
                  <a:srgbClr val="0000FF"/>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ancient</a:t>
            </a:r>
            <a:r>
              <a:rPr lang="ru-RU" sz="1600" b="1" dirty="0">
                <a:solidFill>
                  <a:srgbClr val="0000FF"/>
                </a:solidFill>
                <a:latin typeface="Arial" panose="020B0604020202020204" pitchFamily="34" charset="0"/>
                <a:cs typeface="Arial" panose="020B0604020202020204" pitchFamily="34" charset="0"/>
              </a:rPr>
              <a:t> </a:t>
            </a:r>
            <a:r>
              <a:rPr lang="ru-RU" sz="1600" b="1" dirty="0" err="1">
                <a:solidFill>
                  <a:srgbClr val="0000FF"/>
                </a:solidFill>
                <a:latin typeface="Arial" panose="020B0604020202020204" pitchFamily="34" charset="0"/>
                <a:cs typeface="Arial" panose="020B0604020202020204" pitchFamily="34" charset="0"/>
              </a:rPr>
              <a:t>Slavic</a:t>
            </a:r>
            <a:r>
              <a:rPr lang="ru-RU" sz="1600" b="1" dirty="0">
                <a:solidFill>
                  <a:srgbClr val="0000FF"/>
                </a:solidFill>
                <a:latin typeface="Arial" panose="020B0604020202020204" pitchFamily="34" charset="0"/>
                <a:cs typeface="Arial" panose="020B0604020202020204" pitchFamily="34" charset="0"/>
              </a:rPr>
              <a:t> </a:t>
            </a:r>
            <a:r>
              <a:rPr lang="ru-RU" sz="1600" b="1" dirty="0" err="1" smtClean="0">
                <a:solidFill>
                  <a:srgbClr val="0000FF"/>
                </a:solidFill>
                <a:latin typeface="Arial" panose="020B0604020202020204" pitchFamily="34" charset="0"/>
                <a:cs typeface="Arial" panose="020B0604020202020204" pitchFamily="34" charset="0"/>
              </a:rPr>
              <a:t>axe</a:t>
            </a:r>
            <a:r>
              <a:rPr lang="en-US" sz="1600" b="1" dirty="0" smtClean="0">
                <a:solidFill>
                  <a:srgbClr val="0000FF"/>
                </a:solidFill>
                <a:latin typeface="Arial" panose="020B0604020202020204" pitchFamily="34" charset="0"/>
                <a:cs typeface="Arial" panose="020B0604020202020204" pitchFamily="34" charset="0"/>
              </a:rPr>
              <a:t>: </a:t>
            </a:r>
            <a:r>
              <a:rPr lang="en-US" sz="1600" b="1" dirty="0">
                <a:solidFill>
                  <a:srgbClr val="0000FF"/>
                </a:solidFill>
                <a:latin typeface="Arial" panose="020B0604020202020204" pitchFamily="34" charset="0"/>
                <a:cs typeface="Arial" panose="020B0604020202020204" pitchFamily="34" charset="0"/>
              </a:rPr>
              <a:t>the neutron tomography studies </a:t>
            </a:r>
            <a:endParaRPr lang="ru-RU" sz="1600" b="1" dirty="0">
              <a:solidFill>
                <a:srgbClr val="0000FF"/>
              </a:solidFill>
              <a:latin typeface="Arial" panose="020B0604020202020204" pitchFamily="34" charset="0"/>
              <a:cs typeface="Arial" panose="020B0604020202020204" pitchFamily="34" charset="0"/>
            </a:endParaRPr>
          </a:p>
        </p:txBody>
      </p:sp>
      <p:pic>
        <p:nvPicPr>
          <p:cNvPr id="51" name="Рисунок 50"/>
          <p:cNvPicPr>
            <a:picLocks noChangeAspect="1"/>
          </p:cNvPicPr>
          <p:nvPr/>
        </p:nvPicPr>
        <p:blipFill>
          <a:blip r:embed="rId5"/>
          <a:stretch>
            <a:fillRect/>
          </a:stretch>
        </p:blipFill>
        <p:spPr>
          <a:xfrm>
            <a:off x="8892817" y="1776788"/>
            <a:ext cx="1197967" cy="2693612"/>
          </a:xfrm>
          <a:prstGeom prst="rect">
            <a:avLst/>
          </a:prstGeom>
        </p:spPr>
      </p:pic>
      <p:cxnSp>
        <p:nvCxnSpPr>
          <p:cNvPr id="54" name="Прямая соединительная линия 53"/>
          <p:cNvCxnSpPr/>
          <p:nvPr/>
        </p:nvCxnSpPr>
        <p:spPr>
          <a:xfrm>
            <a:off x="4165600" y="972456"/>
            <a:ext cx="0" cy="3425372"/>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a:off x="8715829" y="1052285"/>
            <a:ext cx="0" cy="3425372"/>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Рисунок 55"/>
          <p:cNvPicPr>
            <a:picLocks noChangeAspect="1"/>
          </p:cNvPicPr>
          <p:nvPr/>
        </p:nvPicPr>
        <p:blipFill>
          <a:blip r:embed="rId6"/>
          <a:stretch>
            <a:fillRect/>
          </a:stretch>
        </p:blipFill>
        <p:spPr>
          <a:xfrm>
            <a:off x="8458281" y="5196283"/>
            <a:ext cx="3777261" cy="1364175"/>
          </a:xfrm>
          <a:prstGeom prst="rect">
            <a:avLst/>
          </a:prstGeom>
        </p:spPr>
      </p:pic>
      <p:sp>
        <p:nvSpPr>
          <p:cNvPr id="57" name="TextBox 56">
            <a:extLst>
              <a:ext uri="{FF2B5EF4-FFF2-40B4-BE49-F238E27FC236}">
                <a16:creationId xmlns:a16="http://schemas.microsoft.com/office/drawing/2014/main" xmlns="" id="{A9A0BDC6-0E51-42B0-9C48-D74C9429EAC2}"/>
              </a:ext>
            </a:extLst>
          </p:cNvPr>
          <p:cNvSpPr txBox="1"/>
          <p:nvPr/>
        </p:nvSpPr>
        <p:spPr>
          <a:xfrm>
            <a:off x="8703210" y="4686378"/>
            <a:ext cx="3604904" cy="523220"/>
          </a:xfrm>
          <a:prstGeom prst="rect">
            <a:avLst/>
          </a:prstGeom>
          <a:noFill/>
        </p:spPr>
        <p:txBody>
          <a:bodyPr wrap="square" rtlCol="0">
            <a:spAutoFit/>
          </a:bodyPr>
          <a:lstStyle/>
          <a:p>
            <a:pPr algn="ctr"/>
            <a:r>
              <a:rPr lang="en-US" sz="1400" b="1" dirty="0">
                <a:solidFill>
                  <a:srgbClr val="0000FF"/>
                </a:solidFill>
                <a:latin typeface="Arial" panose="020B0604020202020204" pitchFamily="34" charset="0"/>
                <a:cs typeface="Arial" panose="020B0604020202020204" pitchFamily="34" charset="0"/>
              </a:rPr>
              <a:t>Development of the new Fourier-chopper for the FSD diffractometer</a:t>
            </a:r>
            <a:endParaRPr lang="ru-RU" sz="1400" b="1" dirty="0">
              <a:solidFill>
                <a:srgbClr val="0000FF"/>
              </a:solidFill>
              <a:latin typeface="Arial" panose="020B0604020202020204" pitchFamily="34" charset="0"/>
              <a:cs typeface="Arial" panose="020B0604020202020204" pitchFamily="34" charset="0"/>
            </a:endParaRPr>
          </a:p>
        </p:txBody>
      </p:sp>
      <p:sp>
        <p:nvSpPr>
          <p:cNvPr id="58" name="Rectangle 5"/>
          <p:cNvSpPr>
            <a:spLocks noChangeArrowheads="1"/>
          </p:cNvSpPr>
          <p:nvPr/>
        </p:nvSpPr>
        <p:spPr bwMode="auto">
          <a:xfrm>
            <a:off x="255223" y="4672989"/>
            <a:ext cx="3692663" cy="523220"/>
          </a:xfrm>
          <a:prstGeom prst="rect">
            <a:avLst/>
          </a:prstGeom>
          <a:noFill/>
          <a:ln>
            <a:noFill/>
          </a:ln>
          <a:effectLst/>
          <a:extLst/>
        </p:spPr>
        <p:txBody>
          <a:bodyPr wrap="square" anchor="ctr">
            <a:spAutoFit/>
          </a:bodyPr>
          <a:lstStyle/>
          <a:p>
            <a:pPr algn="ctr">
              <a:tabLst>
                <a:tab pos="1414463" algn="l"/>
              </a:tabLst>
              <a:defRPr/>
            </a:pPr>
            <a:r>
              <a:rPr lang="en-US" altLang="ru-RU" sz="1400" b="1" dirty="0">
                <a:solidFill>
                  <a:srgbClr val="0000FF"/>
                </a:solidFill>
              </a:rPr>
              <a:t>Electrochemical cell for neutron reflectometry and optimization procedure</a:t>
            </a:r>
          </a:p>
        </p:txBody>
      </p:sp>
      <p:pic>
        <p:nvPicPr>
          <p:cNvPr id="67" name="Рисунок 66"/>
          <p:cNvPicPr>
            <a:picLocks noChangeAspect="1"/>
          </p:cNvPicPr>
          <p:nvPr/>
        </p:nvPicPr>
        <p:blipFill rotWithShape="1">
          <a:blip r:embed="rId7"/>
          <a:srcRect r="41711"/>
          <a:stretch/>
        </p:blipFill>
        <p:spPr>
          <a:xfrm>
            <a:off x="379937" y="5222872"/>
            <a:ext cx="3538922" cy="1337585"/>
          </a:xfrm>
          <a:prstGeom prst="rect">
            <a:avLst/>
          </a:prstGeom>
        </p:spPr>
      </p:pic>
      <p:sp>
        <p:nvSpPr>
          <p:cNvPr id="68" name="TextBox 67">
            <a:extLst>
              <a:ext uri="{FF2B5EF4-FFF2-40B4-BE49-F238E27FC236}">
                <a16:creationId xmlns:a16="http://schemas.microsoft.com/office/drawing/2014/main" xmlns="" id="{1D521A6C-9314-4C9C-BD6B-2740CBF07875}"/>
              </a:ext>
            </a:extLst>
          </p:cNvPr>
          <p:cNvSpPr txBox="1"/>
          <p:nvPr/>
        </p:nvSpPr>
        <p:spPr>
          <a:xfrm>
            <a:off x="4078514" y="4749765"/>
            <a:ext cx="4542971" cy="523220"/>
          </a:xfrm>
          <a:prstGeom prst="rect">
            <a:avLst/>
          </a:prstGeom>
          <a:noFill/>
        </p:spPr>
        <p:txBody>
          <a:bodyPr wrap="square" rtlCol="0">
            <a:spAutoFit/>
          </a:bodyPr>
          <a:lstStyle/>
          <a:p>
            <a:pPr algn="ctr"/>
            <a:r>
              <a:rPr lang="en-US" sz="1400" b="1" dirty="0" smtClean="0">
                <a:solidFill>
                  <a:srgbClr val="0000FF"/>
                </a:solidFill>
                <a:latin typeface="Arial" panose="020B0604020202020204" pitchFamily="34" charset="0"/>
                <a:cs typeface="Arial" panose="020B0604020202020204" pitchFamily="34" charset="0"/>
              </a:rPr>
              <a:t>Neutron </a:t>
            </a:r>
            <a:r>
              <a:rPr lang="en-US" sz="1400" b="1" dirty="0">
                <a:solidFill>
                  <a:srgbClr val="0000FF"/>
                </a:solidFill>
                <a:latin typeface="Arial" panose="020B0604020202020204" pitchFamily="34" charset="0"/>
                <a:cs typeface="Arial" panose="020B0604020202020204" pitchFamily="34" charset="0"/>
              </a:rPr>
              <a:t>radiography and tomography spectrometer at </a:t>
            </a:r>
            <a:r>
              <a:rPr lang="en-US" sz="1400" b="1" dirty="0" smtClean="0">
                <a:solidFill>
                  <a:srgbClr val="0000FF"/>
                </a:solidFill>
                <a:latin typeface="Arial" panose="020B0604020202020204" pitchFamily="34" charset="0"/>
                <a:cs typeface="Arial" panose="020B0604020202020204" pitchFamily="34" charset="0"/>
              </a:rPr>
              <a:t>the </a:t>
            </a:r>
            <a:r>
              <a:rPr lang="en-US" sz="1400" b="1" dirty="0" smtClean="0">
                <a:solidFill>
                  <a:srgbClr val="0000FF"/>
                </a:solidFill>
              </a:rPr>
              <a:t>WWR-K </a:t>
            </a:r>
            <a:r>
              <a:rPr lang="en-US" sz="1400" b="1" dirty="0" smtClean="0">
                <a:solidFill>
                  <a:srgbClr val="0000FF"/>
                </a:solidFill>
                <a:latin typeface="Arial" panose="020B0604020202020204" pitchFamily="34" charset="0"/>
                <a:cs typeface="Arial" panose="020B0604020202020204" pitchFamily="34" charset="0"/>
              </a:rPr>
              <a:t>stationary reactor</a:t>
            </a:r>
            <a:endParaRPr lang="ru-RU" sz="1400" b="1" dirty="0">
              <a:solidFill>
                <a:srgbClr val="0000FF"/>
              </a:solidFill>
              <a:latin typeface="Arial" panose="020B0604020202020204" pitchFamily="34" charset="0"/>
              <a:cs typeface="Arial" panose="020B0604020202020204" pitchFamily="34" charset="0"/>
            </a:endParaRPr>
          </a:p>
        </p:txBody>
      </p:sp>
      <p:pic>
        <p:nvPicPr>
          <p:cNvPr id="70" name="Рисунок 69">
            <a:extLst>
              <a:ext uri="{FF2B5EF4-FFF2-40B4-BE49-F238E27FC236}">
                <a16:creationId xmlns:a16="http://schemas.microsoft.com/office/drawing/2014/main" xmlns="" id="{12FBE856-0261-4F3F-945A-B0742764A43E}"/>
              </a:ext>
            </a:extLst>
          </p:cNvPr>
          <p:cNvPicPr/>
          <p:nvPr/>
        </p:nvPicPr>
        <p:blipFill>
          <a:blip r:embed="rId8" cstate="print">
            <a:extLst>
              <a:ext uri="{BEBA8EAE-BF5A-486C-A8C5-ECC9F3942E4B}">
                <a14:imgProps xmlns:a14="http://schemas.microsoft.com/office/drawing/2010/main">
                  <a14:imgLayer r:embed="rId9">
                    <a14:imgEffect>
                      <a14:colorTemperature colorTemp="5900"/>
                    </a14:imgEffect>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397827" y="5197384"/>
            <a:ext cx="2336802" cy="1319530"/>
          </a:xfrm>
          <a:prstGeom prst="rect">
            <a:avLst/>
          </a:prstGeom>
        </p:spPr>
      </p:pic>
      <p:pic>
        <p:nvPicPr>
          <p:cNvPr id="71" name="Рисунок 70">
            <a:extLst>
              <a:ext uri="{FF2B5EF4-FFF2-40B4-BE49-F238E27FC236}">
                <a16:creationId xmlns:a16="http://schemas.microsoft.com/office/drawing/2014/main" xmlns="" id="{7A21FB42-196F-452B-BC4A-0999DBBF74E5}"/>
              </a:ext>
            </a:extLst>
          </p:cNvPr>
          <p:cNvPicPr/>
          <p:nvPr/>
        </p:nvPicPr>
        <p:blipFill>
          <a:blip r:embed="rId10">
            <a:extLst>
              <a:ext uri="{BEBA8EAE-BF5A-486C-A8C5-ECC9F3942E4B}">
                <a14:imgProps xmlns:a14="http://schemas.microsoft.com/office/drawing/2010/main">
                  <a14:imgLayer r:embed="rId11">
                    <a14:imgEffect>
                      <a14:sharpenSoften amount="25000"/>
                    </a14:imgEffect>
                  </a14:imgLayer>
                </a14:imgProps>
              </a:ext>
            </a:extLst>
          </a:blip>
          <a:stretch>
            <a:fillRect/>
          </a:stretch>
        </p:blipFill>
        <p:spPr>
          <a:xfrm>
            <a:off x="6784957" y="5398383"/>
            <a:ext cx="1560757" cy="1106403"/>
          </a:xfrm>
          <a:prstGeom prst="rect">
            <a:avLst/>
          </a:prstGeom>
        </p:spPr>
      </p:pic>
      <p:cxnSp>
        <p:nvCxnSpPr>
          <p:cNvPr id="73" name="Прямая соединительная линия 72"/>
          <p:cNvCxnSpPr/>
          <p:nvPr/>
        </p:nvCxnSpPr>
        <p:spPr>
          <a:xfrm>
            <a:off x="87087" y="4601030"/>
            <a:ext cx="120178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Прямая соединительная линия 75"/>
          <p:cNvCxnSpPr/>
          <p:nvPr/>
        </p:nvCxnSpPr>
        <p:spPr>
          <a:xfrm>
            <a:off x="4172857" y="4818743"/>
            <a:ext cx="0" cy="1611086"/>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Прямая соединительная линия 78"/>
          <p:cNvCxnSpPr/>
          <p:nvPr/>
        </p:nvCxnSpPr>
        <p:spPr>
          <a:xfrm>
            <a:off x="8737601" y="4811486"/>
            <a:ext cx="0" cy="1611086"/>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388488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35427" y="1209158"/>
            <a:ext cx="8490857" cy="4708981"/>
          </a:xfrm>
          <a:prstGeom prst="rect">
            <a:avLst/>
          </a:prstGeom>
        </p:spPr>
        <p:txBody>
          <a:bodyPr wrap="square">
            <a:spAutoFit/>
          </a:bodyPr>
          <a:lstStyle/>
          <a:p>
            <a:pPr algn="just">
              <a:lnSpc>
                <a:spcPct val="150000"/>
              </a:lnSpc>
              <a:spcAft>
                <a:spcPts val="0"/>
              </a:spcAft>
            </a:pPr>
            <a:r>
              <a:rPr lang="en-GB" sz="2000" dirty="0">
                <a:solidFill>
                  <a:srgbClr val="002060"/>
                </a:solidFill>
                <a:ea typeface="Times New Roman" panose="02020603050405020304" pitchFamily="18" charset="0"/>
              </a:rPr>
              <a:t>The PAC appreciates the high scientific level of the results obtained at IBR-2 instruments and their interdisciplinary character</a:t>
            </a:r>
            <a:r>
              <a:rPr lang="en-GB" sz="2000" dirty="0" smtClean="0">
                <a:solidFill>
                  <a:srgbClr val="002060"/>
                </a:solidFill>
                <a:ea typeface="Times New Roman" panose="02020603050405020304" pitchFamily="18" charset="0"/>
              </a:rPr>
              <a:t>.</a:t>
            </a:r>
          </a:p>
          <a:p>
            <a:pPr algn="just">
              <a:lnSpc>
                <a:spcPct val="150000"/>
              </a:lnSpc>
              <a:spcAft>
                <a:spcPts val="0"/>
              </a:spcAft>
            </a:pPr>
            <a:endParaRPr lang="ru-RU" sz="2000" dirty="0">
              <a:solidFill>
                <a:srgbClr val="002060"/>
              </a:solidFill>
              <a:ea typeface="Times New Roman" panose="02020603050405020304" pitchFamily="18" charset="0"/>
              <a:cs typeface="Times New Roman" panose="02020603050405020304" pitchFamily="18" charset="0"/>
            </a:endParaRPr>
          </a:p>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encourages the continuous upgrade of the IBR-2 instruments, which will enable extension of the research areas and opportunities provided for the IBR-2 user community. The PAC also expects critical evaluation of each particular instrument and potential for improvement to be presented at the next meeting of the PAC. Furthermore, scientific results and instrumental developments should be presented in terms of this critical analysis.</a:t>
            </a:r>
            <a:endParaRPr lang="ru-RU" sz="2000" dirty="0">
              <a:solidFill>
                <a:srgbClr val="C00000"/>
              </a:solidFill>
              <a:ea typeface="Times New Roman" panose="02020603050405020304" pitchFamily="18" charset="0"/>
              <a:cs typeface="Times New Roman" panose="02020603050405020304" pitchFamily="18" charset="0"/>
            </a:endParaRPr>
          </a:p>
        </p:txBody>
      </p:sp>
      <p:pic>
        <p:nvPicPr>
          <p:cNvPr id="4" name="Picture 10">
            <a:extLst>
              <a:ext uri="{FF2B5EF4-FFF2-40B4-BE49-F238E27FC236}">
                <a16:creationId xmlns:a16="http://schemas.microsoft.com/office/drawing/2014/main" xmlns="" id="{A664298F-B69D-46E4-BB70-E4AA7F106B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1222" y="868372"/>
            <a:ext cx="2401805" cy="204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3"/>
          <a:stretch>
            <a:fillRect/>
          </a:stretch>
        </p:blipFill>
        <p:spPr>
          <a:xfrm>
            <a:off x="9528678" y="3404911"/>
            <a:ext cx="2387551" cy="1446463"/>
          </a:xfrm>
          <a:prstGeom prst="rect">
            <a:avLst/>
          </a:prstGeom>
        </p:spPr>
      </p:pic>
      <p:sp>
        <p:nvSpPr>
          <p:cNvPr id="6" name="Rectangle 9"/>
          <p:cNvSpPr>
            <a:spLocks noChangeArrowheads="1"/>
          </p:cNvSpPr>
          <p:nvPr/>
        </p:nvSpPr>
        <p:spPr bwMode="auto">
          <a:xfrm>
            <a:off x="9561251" y="4630462"/>
            <a:ext cx="2325946" cy="184666"/>
          </a:xfrm>
          <a:prstGeom prst="rect">
            <a:avLst/>
          </a:prstGeom>
          <a:solidFill>
            <a:schemeClr val="tx1">
              <a:alpha val="51000"/>
            </a:schemeClr>
          </a:solidFill>
          <a:ln>
            <a:noFill/>
          </a:ln>
          <a:effectLst/>
          <a:extLst/>
        </p:spPr>
        <p:txBody>
          <a:bodyPr vert="horz" wrap="square" lIns="0" tIns="0" rIns="0" bIns="0" numCol="1" anchor="ctr" anchorCtr="0" compatLnSpc="1">
            <a:prstTxWarp prst="textNoShape">
              <a:avLst/>
            </a:prstTxWarp>
            <a:spAutoFit/>
          </a:bodyPr>
          <a:lstStyle/>
          <a:p>
            <a:pPr algn="ctr" eaLnBrk="0" fontAlgn="base" hangingPunct="0">
              <a:spcBef>
                <a:spcPct val="0"/>
              </a:spcBef>
              <a:spcAft>
                <a:spcPct val="0"/>
              </a:spcAft>
            </a:pPr>
            <a:r>
              <a:rPr lang="en-US" altLang="ru-RU" sz="1200" b="1" dirty="0" smtClean="0">
                <a:solidFill>
                  <a:schemeClr val="bg1"/>
                </a:solidFill>
                <a:ea typeface="Calibri" panose="020F0502020204030204" pitchFamily="34" charset="0"/>
                <a:cs typeface="Arial" panose="020B0604020202020204" pitchFamily="34" charset="0"/>
              </a:rPr>
              <a:t>FSS: new neutron guide</a:t>
            </a:r>
            <a:endParaRPr lang="ru-RU" altLang="ru-RU" sz="1200" b="1" dirty="0">
              <a:solidFill>
                <a:schemeClr val="bg1"/>
              </a:solidFill>
              <a:ea typeface="Calibri" panose="020F0502020204030204" pitchFamily="34" charset="0"/>
              <a:cs typeface="Arial" panose="020B0604020202020204" pitchFamily="34" charset="0"/>
              <a:sym typeface="Symbol" panose="05050102010706020507" pitchFamily="18" charset="2"/>
            </a:endParaRPr>
          </a:p>
        </p:txBody>
      </p:sp>
      <p:sp>
        <p:nvSpPr>
          <p:cNvPr id="7" name="Прямоугольник 6"/>
          <p:cNvSpPr/>
          <p:nvPr/>
        </p:nvSpPr>
        <p:spPr>
          <a:xfrm>
            <a:off x="9549323" y="2823420"/>
            <a:ext cx="2468506" cy="461665"/>
          </a:xfrm>
          <a:prstGeom prst="rect">
            <a:avLst/>
          </a:prstGeom>
        </p:spPr>
        <p:txBody>
          <a:bodyPr wrap="square">
            <a:spAutoFit/>
          </a:bodyPr>
          <a:lstStyle/>
          <a:p>
            <a:pPr algn="ctr"/>
            <a:r>
              <a:rPr lang="en-US" altLang="ru-RU" sz="1200" b="1" dirty="0"/>
              <a:t>Isotope</a:t>
            </a:r>
            <a:r>
              <a:rPr lang="ru-RU" altLang="ru-RU" sz="1200" b="1" dirty="0"/>
              <a:t>-</a:t>
            </a:r>
            <a:r>
              <a:rPr lang="en-US" altLang="ru-RU" sz="1200" b="1" dirty="0"/>
              <a:t>identifying neutron </a:t>
            </a:r>
            <a:r>
              <a:rPr lang="en-US" altLang="ru-RU" sz="1200" b="1" dirty="0" err="1"/>
              <a:t>reflectometry</a:t>
            </a:r>
            <a:r>
              <a:rPr lang="en-US" altLang="ru-RU" sz="1200" b="1" dirty="0"/>
              <a:t> </a:t>
            </a:r>
            <a:endParaRPr lang="ru-RU" sz="1200" b="1" dirty="0"/>
          </a:p>
        </p:txBody>
      </p:sp>
      <p:pic>
        <p:nvPicPr>
          <p:cNvPr id="8" name="Рисунок 7">
            <a:extLst>
              <a:ext uri="{FF2B5EF4-FFF2-40B4-BE49-F238E27FC236}">
                <a16:creationId xmlns:a16="http://schemas.microsoft.com/office/drawing/2014/main" xmlns="" id="{DA907514-ABFD-4722-B46D-CE026289806C}"/>
              </a:ext>
            </a:extLst>
          </p:cNvPr>
          <p:cNvPicPr>
            <a:picLocks noChangeAspect="1"/>
          </p:cNvPicPr>
          <p:nvPr/>
        </p:nvPicPr>
        <p:blipFill>
          <a:blip r:embed="rId4"/>
          <a:stretch>
            <a:fillRect/>
          </a:stretch>
        </p:blipFill>
        <p:spPr>
          <a:xfrm>
            <a:off x="9342431" y="5036457"/>
            <a:ext cx="2730646" cy="1683656"/>
          </a:xfrm>
          <a:prstGeom prst="rect">
            <a:avLst/>
          </a:prstGeom>
        </p:spPr>
      </p:pic>
      <p:sp>
        <p:nvSpPr>
          <p:cNvPr id="9" name="Прямоугольник 8"/>
          <p:cNvSpPr/>
          <p:nvPr/>
        </p:nvSpPr>
        <p:spPr>
          <a:xfrm>
            <a:off x="6599431" y="6074617"/>
            <a:ext cx="2907426" cy="461665"/>
          </a:xfrm>
          <a:prstGeom prst="rect">
            <a:avLst/>
          </a:prstGeom>
        </p:spPr>
        <p:txBody>
          <a:bodyPr wrap="square">
            <a:spAutoFit/>
          </a:bodyPr>
          <a:lstStyle/>
          <a:p>
            <a:pPr algn="r"/>
            <a:r>
              <a:rPr lang="en-US" sz="1200" b="1" dirty="0"/>
              <a:t>W</a:t>
            </a:r>
            <a:r>
              <a:rPr lang="en-US" sz="1200" b="1" dirty="0" smtClean="0"/>
              <a:t>ater-cooled </a:t>
            </a:r>
            <a:r>
              <a:rPr lang="en-US" sz="1200" b="1" dirty="0"/>
              <a:t>spin rotator </a:t>
            </a:r>
            <a:r>
              <a:rPr lang="en-US" sz="1200" b="1" dirty="0" smtClean="0"/>
              <a:t>coils</a:t>
            </a:r>
            <a:br>
              <a:rPr lang="en-US" sz="1200" b="1" dirty="0" smtClean="0"/>
            </a:br>
            <a:r>
              <a:rPr lang="en-US" sz="1200" b="1" dirty="0" smtClean="0"/>
              <a:t>for </a:t>
            </a:r>
            <a:r>
              <a:rPr lang="en-US" sz="1200" b="1" dirty="0"/>
              <a:t>the SESANS </a:t>
            </a:r>
            <a:r>
              <a:rPr lang="en-US" sz="1200" b="1" dirty="0" smtClean="0"/>
              <a:t>instrument </a:t>
            </a:r>
            <a:endParaRPr lang="ru-RU" sz="1200" b="1" dirty="0"/>
          </a:p>
        </p:txBody>
      </p:sp>
    </p:spTree>
    <p:extLst>
      <p:ext uri="{BB962C8B-B14F-4D97-AF65-F5344CB8AC3E}">
        <p14:creationId xmlns:p14="http://schemas.microsoft.com/office/powerpoint/2010/main" val="307964090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566598" y="123763"/>
            <a:ext cx="6838732" cy="523220"/>
          </a:xfrm>
          <a:prstGeom prst="rect">
            <a:avLst/>
          </a:prstGeom>
        </p:spPr>
        <p:txBody>
          <a:bodyPr wrap="none">
            <a:spAutoFit/>
          </a:bodyPr>
          <a:lstStyle/>
          <a:p>
            <a:r>
              <a:rPr lang="en-US" sz="2800" b="1" dirty="0">
                <a:solidFill>
                  <a:schemeClr val="bg1"/>
                </a:solidFill>
              </a:rPr>
              <a:t>Current state of the FSD </a:t>
            </a:r>
            <a:r>
              <a:rPr lang="en-US" sz="2800" b="1" dirty="0" err="1">
                <a:solidFill>
                  <a:schemeClr val="bg1"/>
                </a:solidFill>
              </a:rPr>
              <a:t>diffractometer</a:t>
            </a:r>
            <a:endParaRPr lang="ru-RU" sz="2800" b="1" dirty="0">
              <a:solidFill>
                <a:schemeClr val="bg1"/>
              </a:solidFill>
            </a:endParaRPr>
          </a:p>
        </p:txBody>
      </p:sp>
      <p:sp>
        <p:nvSpPr>
          <p:cNvPr id="4" name="Прямоугольник 3"/>
          <p:cNvSpPr/>
          <p:nvPr/>
        </p:nvSpPr>
        <p:spPr>
          <a:xfrm>
            <a:off x="246742" y="1077663"/>
            <a:ext cx="5602514" cy="5170646"/>
          </a:xfrm>
          <a:prstGeom prst="rect">
            <a:avLst/>
          </a:prstGeom>
        </p:spPr>
        <p:txBody>
          <a:bodyPr wrap="square">
            <a:spAutoFit/>
          </a:bodyPr>
          <a:lstStyle/>
          <a:p>
            <a:pPr algn="just">
              <a:lnSpc>
                <a:spcPct val="150000"/>
              </a:lnSpc>
              <a:spcAft>
                <a:spcPts val="0"/>
              </a:spcAft>
            </a:pPr>
            <a:r>
              <a:rPr lang="en-GB" sz="2000" dirty="0">
                <a:solidFill>
                  <a:srgbClr val="004176"/>
                </a:solidFill>
                <a:ea typeface="Times New Roman" panose="02020603050405020304" pitchFamily="18" charset="0"/>
              </a:rPr>
              <a:t>The PAC took note of the report by </a:t>
            </a:r>
            <a:r>
              <a:rPr lang="en-GB" sz="2000" b="1" dirty="0">
                <a:solidFill>
                  <a:srgbClr val="0000FF"/>
                </a:solidFill>
                <a:ea typeface="Times New Roman" panose="02020603050405020304" pitchFamily="18" charset="0"/>
              </a:rPr>
              <a:t>G. </a:t>
            </a:r>
            <a:r>
              <a:rPr lang="en-GB" sz="2000" b="1" dirty="0" err="1">
                <a:solidFill>
                  <a:srgbClr val="0000FF"/>
                </a:solidFill>
                <a:ea typeface="Times New Roman" panose="02020603050405020304" pitchFamily="18" charset="0"/>
              </a:rPr>
              <a:t>Bokuchava</a:t>
            </a:r>
            <a:r>
              <a:rPr lang="en-GB" sz="2000" b="1" dirty="0">
                <a:solidFill>
                  <a:srgbClr val="0000FF"/>
                </a:solidFill>
                <a:ea typeface="Times New Roman" panose="02020603050405020304" pitchFamily="18" charset="0"/>
              </a:rPr>
              <a:t> </a:t>
            </a:r>
            <a:r>
              <a:rPr lang="en-GB" sz="2000" dirty="0">
                <a:solidFill>
                  <a:srgbClr val="004176"/>
                </a:solidFill>
                <a:ea typeface="Times New Roman" panose="02020603050405020304" pitchFamily="18" charset="0"/>
              </a:rPr>
              <a:t>about the current state of the FSD Fourier stress </a:t>
            </a:r>
            <a:r>
              <a:rPr lang="en-GB" sz="2000" dirty="0" err="1">
                <a:solidFill>
                  <a:srgbClr val="004176"/>
                </a:solidFill>
                <a:ea typeface="Times New Roman" panose="02020603050405020304" pitchFamily="18" charset="0"/>
              </a:rPr>
              <a:t>diffractometer</a:t>
            </a:r>
            <a:r>
              <a:rPr lang="en-GB" sz="2000" dirty="0">
                <a:solidFill>
                  <a:srgbClr val="004176"/>
                </a:solidFill>
                <a:ea typeface="Times New Roman" panose="02020603050405020304" pitchFamily="18" charset="0"/>
              </a:rPr>
              <a:t> at </a:t>
            </a:r>
            <a:r>
              <a:rPr lang="en-GB" sz="2000" dirty="0" err="1">
                <a:solidFill>
                  <a:srgbClr val="004176"/>
                </a:solidFill>
                <a:ea typeface="Times New Roman" panose="02020603050405020304" pitchFamily="18" charset="0"/>
              </a:rPr>
              <a:t>Beamline</a:t>
            </a:r>
            <a:r>
              <a:rPr lang="en-GB" sz="2000" dirty="0">
                <a:solidFill>
                  <a:srgbClr val="004176"/>
                </a:solidFill>
                <a:ea typeface="Times New Roman" panose="02020603050405020304" pitchFamily="18" charset="0"/>
              </a:rPr>
              <a:t> 11A of the IBR-2 facility. The PAC considers FLNP’s achievements in developing correlation </a:t>
            </a:r>
            <a:r>
              <a:rPr lang="en-GB" sz="2000" dirty="0" err="1">
                <a:solidFill>
                  <a:srgbClr val="004176"/>
                </a:solidFill>
                <a:ea typeface="Times New Roman" panose="02020603050405020304" pitchFamily="18" charset="0"/>
              </a:rPr>
              <a:t>diffractometry</a:t>
            </a:r>
            <a:r>
              <a:rPr lang="en-GB" sz="2000" dirty="0">
                <a:solidFill>
                  <a:srgbClr val="004176"/>
                </a:solidFill>
                <a:ea typeface="Times New Roman" panose="02020603050405020304" pitchFamily="18" charset="0"/>
              </a:rPr>
              <a:t> as particularly </a:t>
            </a:r>
            <a:r>
              <a:rPr lang="en-GB" sz="2000" dirty="0" smtClean="0">
                <a:solidFill>
                  <a:srgbClr val="004176"/>
                </a:solidFill>
                <a:ea typeface="Times New Roman" panose="02020603050405020304" pitchFamily="18" charset="0"/>
              </a:rPr>
              <a:t>successful</a:t>
            </a:r>
            <a:br>
              <a:rPr lang="en-GB" sz="2000" dirty="0" smtClean="0">
                <a:solidFill>
                  <a:srgbClr val="004176"/>
                </a:solidFill>
                <a:ea typeface="Times New Roman" panose="02020603050405020304" pitchFamily="18" charset="0"/>
              </a:rPr>
            </a:br>
            <a:r>
              <a:rPr lang="en-GB" sz="2000" dirty="0" smtClean="0">
                <a:solidFill>
                  <a:srgbClr val="004176"/>
                </a:solidFill>
                <a:ea typeface="Times New Roman" panose="02020603050405020304" pitchFamily="18" charset="0"/>
              </a:rPr>
              <a:t>for </a:t>
            </a:r>
            <a:r>
              <a:rPr lang="en-GB" sz="2000" dirty="0">
                <a:solidFill>
                  <a:srgbClr val="004176"/>
                </a:solidFill>
                <a:ea typeface="Times New Roman" panose="02020603050405020304" pitchFamily="18" charset="0"/>
              </a:rPr>
              <a:t>IBR-2</a:t>
            </a:r>
            <a:r>
              <a:rPr lang="en-GB" sz="2000" dirty="0" smtClean="0">
                <a:solidFill>
                  <a:srgbClr val="004176"/>
                </a:solidFill>
                <a:ea typeface="Times New Roman" panose="02020603050405020304" pitchFamily="18" charset="0"/>
              </a:rPr>
              <a:t>.</a:t>
            </a:r>
          </a:p>
          <a:p>
            <a:pPr algn="just">
              <a:lnSpc>
                <a:spcPct val="150000"/>
              </a:lnSpc>
              <a:spcAft>
                <a:spcPts val="0"/>
              </a:spcAft>
            </a:pPr>
            <a:endParaRPr lang="ru-RU" sz="2000" dirty="0">
              <a:solidFill>
                <a:srgbClr val="004176"/>
              </a:solidFill>
              <a:ea typeface="Times New Roman" panose="02020603050405020304" pitchFamily="18" charset="0"/>
            </a:endParaRPr>
          </a:p>
          <a:p>
            <a:pPr algn="just">
              <a:lnSpc>
                <a:spcPct val="150000"/>
              </a:lnSpc>
              <a:spcAft>
                <a:spcPts val="0"/>
              </a:spcAft>
            </a:pPr>
            <a:r>
              <a:rPr lang="en-GB" sz="2000" u="sng" dirty="0">
                <a:solidFill>
                  <a:srgbClr val="C00000"/>
                </a:solidFill>
                <a:ea typeface="Times New Roman" panose="02020603050405020304" pitchFamily="18" charset="0"/>
              </a:rPr>
              <a:t>Recommendation.</a:t>
            </a:r>
            <a:r>
              <a:rPr lang="en-GB" sz="2000" dirty="0">
                <a:solidFill>
                  <a:srgbClr val="C00000"/>
                </a:solidFill>
                <a:ea typeface="Times New Roman" panose="02020603050405020304" pitchFamily="18" charset="0"/>
              </a:rPr>
              <a:t> The PAC will welcome further suggestions for potential improvements of the FSD </a:t>
            </a:r>
            <a:r>
              <a:rPr lang="en-GB" sz="2000" dirty="0" err="1">
                <a:solidFill>
                  <a:srgbClr val="C00000"/>
                </a:solidFill>
                <a:ea typeface="Times New Roman" panose="02020603050405020304" pitchFamily="18" charset="0"/>
              </a:rPr>
              <a:t>diffractometer</a:t>
            </a:r>
            <a:r>
              <a:rPr lang="en-GB" sz="2000" dirty="0" smtClean="0">
                <a:solidFill>
                  <a:srgbClr val="C00000"/>
                </a:solidFill>
                <a:ea typeface="Times New Roman" panose="02020603050405020304" pitchFamily="18" charset="0"/>
              </a:rPr>
              <a:t>.</a:t>
            </a:r>
            <a:endParaRPr lang="ru-RU" sz="2000" dirty="0">
              <a:solidFill>
                <a:srgbClr val="C00000"/>
              </a:solidFill>
              <a:ea typeface="Times New Roman" panose="02020603050405020304" pitchFamily="18" charset="0"/>
            </a:endParaRPr>
          </a:p>
        </p:txBody>
      </p:sp>
      <p:pic>
        <p:nvPicPr>
          <p:cNvPr id="5" name="Рисунок 4"/>
          <p:cNvPicPr>
            <a:picLocks noChangeAspect="1"/>
          </p:cNvPicPr>
          <p:nvPr/>
        </p:nvPicPr>
        <p:blipFill rotWithShape="1">
          <a:blip r:embed="rId2"/>
          <a:srcRect l="7525" r="9289" b="3001"/>
          <a:stretch/>
        </p:blipFill>
        <p:spPr>
          <a:xfrm>
            <a:off x="6184048" y="1184955"/>
            <a:ext cx="5746724" cy="5027159"/>
          </a:xfrm>
          <a:prstGeom prst="rect">
            <a:avLst/>
          </a:prstGeom>
        </p:spPr>
      </p:pic>
    </p:spTree>
    <p:extLst>
      <p:ext uri="{BB962C8B-B14F-4D97-AF65-F5344CB8AC3E}">
        <p14:creationId xmlns:p14="http://schemas.microsoft.com/office/powerpoint/2010/main" val="6605605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197734" y="152792"/>
            <a:ext cx="7904664" cy="523220"/>
          </a:xfrm>
          <a:prstGeom prst="rect">
            <a:avLst/>
          </a:prstGeom>
        </p:spPr>
        <p:txBody>
          <a:bodyPr wrap="none">
            <a:spAutoFit/>
          </a:bodyPr>
          <a:lstStyle/>
          <a:p>
            <a:r>
              <a:rPr lang="en-US" sz="2800" b="1" dirty="0">
                <a:solidFill>
                  <a:schemeClr val="bg1"/>
                </a:solidFill>
              </a:rPr>
              <a:t>Information about the FLNP User </a:t>
            </a:r>
            <a:r>
              <a:rPr lang="en-US" sz="2800" b="1" dirty="0" err="1">
                <a:solidFill>
                  <a:schemeClr val="bg1"/>
                </a:solidFill>
              </a:rPr>
              <a:t>Programme</a:t>
            </a:r>
            <a:endParaRPr lang="ru-RU" sz="2800" b="1" dirty="0">
              <a:solidFill>
                <a:schemeClr val="bg1"/>
              </a:solidFill>
            </a:endParaRPr>
          </a:p>
        </p:txBody>
      </p:sp>
      <p:pic>
        <p:nvPicPr>
          <p:cNvPr id="4" name="Рисунок 3"/>
          <p:cNvPicPr>
            <a:picLocks noChangeAspect="1"/>
          </p:cNvPicPr>
          <p:nvPr/>
        </p:nvPicPr>
        <p:blipFill>
          <a:blip r:embed="rId2"/>
          <a:stretch>
            <a:fillRect/>
          </a:stretch>
        </p:blipFill>
        <p:spPr>
          <a:xfrm>
            <a:off x="5680012" y="2685143"/>
            <a:ext cx="6511988" cy="3911600"/>
          </a:xfrm>
          <a:prstGeom prst="rect">
            <a:avLst/>
          </a:prstGeom>
        </p:spPr>
      </p:pic>
      <p:sp>
        <p:nvSpPr>
          <p:cNvPr id="5" name="Прямоугольник 4"/>
          <p:cNvSpPr/>
          <p:nvPr/>
        </p:nvSpPr>
        <p:spPr>
          <a:xfrm>
            <a:off x="6700823" y="2208376"/>
            <a:ext cx="5162182" cy="400110"/>
          </a:xfrm>
          <a:prstGeom prst="rect">
            <a:avLst/>
          </a:prstGeom>
        </p:spPr>
        <p:txBody>
          <a:bodyPr wrap="none">
            <a:spAutoFit/>
          </a:bodyPr>
          <a:lstStyle/>
          <a:p>
            <a:r>
              <a:rPr lang="ru-RU" sz="2000" dirty="0" err="1">
                <a:solidFill>
                  <a:srgbClr val="C00000"/>
                </a:solidFill>
              </a:rPr>
              <a:t>Work</a:t>
            </a:r>
            <a:r>
              <a:rPr lang="ru-RU" sz="2000" dirty="0">
                <a:solidFill>
                  <a:srgbClr val="C00000"/>
                </a:solidFill>
              </a:rPr>
              <a:t> </a:t>
            </a:r>
            <a:r>
              <a:rPr lang="ru-RU" sz="2000" dirty="0" err="1">
                <a:solidFill>
                  <a:srgbClr val="C00000"/>
                </a:solidFill>
              </a:rPr>
              <a:t>schedule</a:t>
            </a:r>
            <a:r>
              <a:rPr lang="ru-RU" sz="2000" dirty="0">
                <a:solidFill>
                  <a:srgbClr val="C00000"/>
                </a:solidFill>
              </a:rPr>
              <a:t> </a:t>
            </a:r>
            <a:r>
              <a:rPr lang="ru-RU" sz="2000" dirty="0" err="1">
                <a:solidFill>
                  <a:srgbClr val="C00000"/>
                </a:solidFill>
              </a:rPr>
              <a:t>of</a:t>
            </a:r>
            <a:r>
              <a:rPr lang="ru-RU" sz="2000" dirty="0">
                <a:solidFill>
                  <a:srgbClr val="C00000"/>
                </a:solidFill>
              </a:rPr>
              <a:t> </a:t>
            </a:r>
            <a:r>
              <a:rPr lang="ru-RU" sz="2000" dirty="0" err="1">
                <a:solidFill>
                  <a:srgbClr val="C00000"/>
                </a:solidFill>
              </a:rPr>
              <a:t>the</a:t>
            </a:r>
            <a:r>
              <a:rPr lang="ru-RU" sz="2000" dirty="0">
                <a:solidFill>
                  <a:srgbClr val="C00000"/>
                </a:solidFill>
              </a:rPr>
              <a:t> IBR-2 </a:t>
            </a:r>
            <a:r>
              <a:rPr lang="ru-RU" sz="2000" dirty="0" err="1">
                <a:solidFill>
                  <a:srgbClr val="C00000"/>
                </a:solidFill>
              </a:rPr>
              <a:t>reactor</a:t>
            </a:r>
            <a:r>
              <a:rPr lang="ru-RU" sz="2000" dirty="0">
                <a:solidFill>
                  <a:srgbClr val="C00000"/>
                </a:solidFill>
              </a:rPr>
              <a:t> </a:t>
            </a:r>
            <a:r>
              <a:rPr lang="ru-RU" sz="2000" dirty="0" err="1">
                <a:solidFill>
                  <a:srgbClr val="C00000"/>
                </a:solidFill>
              </a:rPr>
              <a:t>in</a:t>
            </a:r>
            <a:r>
              <a:rPr lang="ru-RU" sz="2000" dirty="0">
                <a:solidFill>
                  <a:srgbClr val="C00000"/>
                </a:solidFill>
              </a:rPr>
              <a:t> 2018 </a:t>
            </a:r>
          </a:p>
        </p:txBody>
      </p:sp>
      <p:sp>
        <p:nvSpPr>
          <p:cNvPr id="6" name="Прямоугольник 5"/>
          <p:cNvSpPr/>
          <p:nvPr/>
        </p:nvSpPr>
        <p:spPr>
          <a:xfrm>
            <a:off x="537027" y="1087121"/>
            <a:ext cx="11103429" cy="1015663"/>
          </a:xfrm>
          <a:prstGeom prst="rect">
            <a:avLst/>
          </a:prstGeom>
        </p:spPr>
        <p:txBody>
          <a:bodyPr wrap="square">
            <a:spAutoFit/>
          </a:bodyPr>
          <a:lstStyle/>
          <a:p>
            <a:r>
              <a:rPr lang="en-GB" sz="2000" dirty="0">
                <a:solidFill>
                  <a:srgbClr val="004176"/>
                </a:solidFill>
                <a:ea typeface="Times New Roman" panose="02020603050405020304" pitchFamily="18" charset="0"/>
              </a:rPr>
              <a:t>The PAC took note of the report presented by </a:t>
            </a:r>
            <a:r>
              <a:rPr lang="en-GB" sz="2000" b="1" dirty="0">
                <a:solidFill>
                  <a:srgbClr val="0000FF"/>
                </a:solidFill>
                <a:ea typeface="Times New Roman" panose="02020603050405020304" pitchFamily="18" charset="0"/>
              </a:rPr>
              <a:t>D. </a:t>
            </a:r>
            <a:r>
              <a:rPr lang="en-GB" sz="2000" b="1" dirty="0" err="1">
                <a:solidFill>
                  <a:srgbClr val="0000FF"/>
                </a:solidFill>
                <a:ea typeface="Times New Roman" panose="02020603050405020304" pitchFamily="18" charset="0"/>
              </a:rPr>
              <a:t>Chudoba</a:t>
            </a:r>
            <a:r>
              <a:rPr lang="en-GB" sz="2000" b="1" dirty="0">
                <a:solidFill>
                  <a:srgbClr val="0000FF"/>
                </a:solidFill>
                <a:ea typeface="Times New Roman" panose="02020603050405020304" pitchFamily="18" charset="0"/>
              </a:rPr>
              <a:t> </a:t>
            </a:r>
            <a:r>
              <a:rPr lang="en-GB" sz="2000" dirty="0">
                <a:solidFill>
                  <a:srgbClr val="004176"/>
                </a:solidFill>
                <a:ea typeface="Times New Roman" panose="02020603050405020304" pitchFamily="18" charset="0"/>
              </a:rPr>
              <a:t>on FLNP’s User Programme statistics for year 2018 and on the implementation of a new web application intended for the collection and evaluation of research proposals. </a:t>
            </a:r>
            <a:endParaRPr lang="ru-RU" sz="2000" dirty="0">
              <a:solidFill>
                <a:srgbClr val="004176"/>
              </a:solidFill>
            </a:endParaRPr>
          </a:p>
        </p:txBody>
      </p:sp>
      <p:pic>
        <p:nvPicPr>
          <p:cNvPr id="10" name="Рисунок 9"/>
          <p:cNvPicPr>
            <a:picLocks noChangeAspect="1"/>
          </p:cNvPicPr>
          <p:nvPr/>
        </p:nvPicPr>
        <p:blipFill rotWithShape="1">
          <a:blip r:embed="rId3"/>
          <a:srcRect t="1485"/>
          <a:stretch/>
        </p:blipFill>
        <p:spPr>
          <a:xfrm>
            <a:off x="66623" y="2461261"/>
            <a:ext cx="5148986" cy="3209832"/>
          </a:xfrm>
          <a:prstGeom prst="rect">
            <a:avLst/>
          </a:prstGeom>
        </p:spPr>
      </p:pic>
      <p:sp>
        <p:nvSpPr>
          <p:cNvPr id="13" name="Прямоугольник 12"/>
          <p:cNvSpPr/>
          <p:nvPr/>
        </p:nvSpPr>
        <p:spPr>
          <a:xfrm>
            <a:off x="3535680" y="3954780"/>
            <a:ext cx="2004060" cy="1348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a:picLocks noChangeAspect="1"/>
          </p:cNvPicPr>
          <p:nvPr/>
        </p:nvPicPr>
        <p:blipFill rotWithShape="1">
          <a:blip r:embed="rId4"/>
          <a:srcRect t="49860" r="10656" b="10836"/>
          <a:stretch/>
        </p:blipFill>
        <p:spPr>
          <a:xfrm>
            <a:off x="3996148" y="4023360"/>
            <a:ext cx="1582055" cy="556260"/>
          </a:xfrm>
          <a:prstGeom prst="rect">
            <a:avLst/>
          </a:prstGeom>
        </p:spPr>
      </p:pic>
      <p:pic>
        <p:nvPicPr>
          <p:cNvPr id="12" name="Рисунок 11"/>
          <p:cNvPicPr>
            <a:picLocks noChangeAspect="1"/>
          </p:cNvPicPr>
          <p:nvPr/>
        </p:nvPicPr>
        <p:blipFill rotWithShape="1">
          <a:blip r:embed="rId4"/>
          <a:srcRect b="49704"/>
          <a:stretch/>
        </p:blipFill>
        <p:spPr>
          <a:xfrm>
            <a:off x="2300515" y="3897314"/>
            <a:ext cx="1770742" cy="711818"/>
          </a:xfrm>
          <a:prstGeom prst="rect">
            <a:avLst/>
          </a:prstGeom>
        </p:spPr>
      </p:pic>
      <p:pic>
        <p:nvPicPr>
          <p:cNvPr id="7" name="Рисунок 6"/>
          <p:cNvPicPr>
            <a:picLocks noChangeAspect="1"/>
          </p:cNvPicPr>
          <p:nvPr/>
        </p:nvPicPr>
        <p:blipFill>
          <a:blip r:embed="rId5"/>
          <a:stretch>
            <a:fillRect/>
          </a:stretch>
        </p:blipFill>
        <p:spPr>
          <a:xfrm>
            <a:off x="2240642" y="4717467"/>
            <a:ext cx="3382175" cy="1881631"/>
          </a:xfrm>
          <a:prstGeom prst="rect">
            <a:avLst/>
          </a:prstGeom>
        </p:spPr>
      </p:pic>
    </p:spTree>
    <p:extLst>
      <p:ext uri="{BB962C8B-B14F-4D97-AF65-F5344CB8AC3E}">
        <p14:creationId xmlns:p14="http://schemas.microsoft.com/office/powerpoint/2010/main" val="407290509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12678" t="11778" r="15559" b="6655"/>
          <a:stretch/>
        </p:blipFill>
        <p:spPr>
          <a:xfrm>
            <a:off x="1" y="862376"/>
            <a:ext cx="6705599" cy="5716224"/>
          </a:xfrm>
          <a:prstGeom prst="rect">
            <a:avLst/>
          </a:prstGeom>
        </p:spPr>
      </p:pic>
      <p:pic>
        <p:nvPicPr>
          <p:cNvPr id="3" name="Рисунок 2"/>
          <p:cNvPicPr>
            <a:picLocks noChangeAspect="1"/>
          </p:cNvPicPr>
          <p:nvPr/>
        </p:nvPicPr>
        <p:blipFill rotWithShape="1">
          <a:blip r:embed="rId3"/>
          <a:srcRect l="-180" t="15440" r="180"/>
          <a:stretch/>
        </p:blipFill>
        <p:spPr>
          <a:xfrm>
            <a:off x="7044048" y="1015999"/>
            <a:ext cx="5046351" cy="3200401"/>
          </a:xfrm>
          <a:prstGeom prst="rect">
            <a:avLst/>
          </a:prstGeom>
          <a:ln>
            <a:solidFill>
              <a:schemeClr val="accent1">
                <a:shade val="50000"/>
              </a:schemeClr>
            </a:solidFill>
          </a:ln>
        </p:spPr>
      </p:pic>
      <p:pic>
        <p:nvPicPr>
          <p:cNvPr id="5" name="Рисунок 4"/>
          <p:cNvPicPr>
            <a:picLocks noChangeAspect="1"/>
          </p:cNvPicPr>
          <p:nvPr/>
        </p:nvPicPr>
        <p:blipFill>
          <a:blip r:embed="rId4"/>
          <a:stretch>
            <a:fillRect/>
          </a:stretch>
        </p:blipFill>
        <p:spPr>
          <a:xfrm>
            <a:off x="8193315" y="4549321"/>
            <a:ext cx="3111500" cy="1898930"/>
          </a:xfrm>
          <a:prstGeom prst="rect">
            <a:avLst/>
          </a:prstGeom>
        </p:spPr>
      </p:pic>
      <p:sp>
        <p:nvSpPr>
          <p:cNvPr id="7" name="Прямоугольник 6"/>
          <p:cNvSpPr/>
          <p:nvPr/>
        </p:nvSpPr>
        <p:spPr>
          <a:xfrm>
            <a:off x="3048634" y="127392"/>
            <a:ext cx="5658921" cy="523220"/>
          </a:xfrm>
          <a:prstGeom prst="rect">
            <a:avLst/>
          </a:prstGeom>
        </p:spPr>
        <p:txBody>
          <a:bodyPr wrap="none">
            <a:spAutoFit/>
          </a:bodyPr>
          <a:lstStyle/>
          <a:p>
            <a:r>
              <a:rPr lang="en-US" sz="2800" b="1" dirty="0" smtClean="0">
                <a:solidFill>
                  <a:schemeClr val="bg1"/>
                </a:solidFill>
              </a:rPr>
              <a:t>New proposal collection system</a:t>
            </a:r>
            <a:endParaRPr lang="ru-RU" sz="2800" b="1" dirty="0">
              <a:solidFill>
                <a:schemeClr val="bg1"/>
              </a:solidFill>
            </a:endParaRPr>
          </a:p>
        </p:txBody>
      </p:sp>
      <p:pic>
        <p:nvPicPr>
          <p:cNvPr id="6" name="Рисунок 2"/>
          <p:cNvPicPr>
            <a:picLocks noChangeAspect="1"/>
          </p:cNvPicPr>
          <p:nvPr/>
        </p:nvPicPr>
        <p:blipFill rotWithShape="1">
          <a:blip r:embed="rId3"/>
          <a:srcRect l="-180" t="15440" r="180"/>
          <a:stretch/>
        </p:blipFill>
        <p:spPr>
          <a:xfrm>
            <a:off x="1498918" y="750964"/>
            <a:ext cx="9194165" cy="5830949"/>
          </a:xfrm>
          <a:prstGeom prst="rect">
            <a:avLst/>
          </a:prstGeom>
          <a:ln>
            <a:solidFill>
              <a:schemeClr val="accent1">
                <a:shade val="50000"/>
              </a:schemeClr>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1712" y="0"/>
            <a:ext cx="9208576" cy="6858000"/>
          </a:xfrm>
          <a:prstGeom prst="rect">
            <a:avLst/>
          </a:prstGeom>
        </p:spPr>
      </p:pic>
    </p:spTree>
    <p:extLst>
      <p:ext uri="{BB962C8B-B14F-4D97-AF65-F5344CB8AC3E}">
        <p14:creationId xmlns:p14="http://schemas.microsoft.com/office/powerpoint/2010/main" val="1237553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ucansV_shvetsov">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Оформление по умолчанию">
  <a:themeElements>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nual_report_2015_nts">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29334</TotalTime>
  <Words>1321</Words>
  <Application>Microsoft Office PowerPoint</Application>
  <PresentationFormat>Широкоэкранный</PresentationFormat>
  <Paragraphs>194</Paragraphs>
  <Slides>20</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12</vt:i4>
      </vt:variant>
      <vt:variant>
        <vt:lpstr>Заголовки слайдов</vt:lpstr>
      </vt:variant>
      <vt:variant>
        <vt:i4>20</vt:i4>
      </vt:variant>
    </vt:vector>
  </HeadingPairs>
  <TitlesOfParts>
    <vt:vector size="40" baseType="lpstr">
      <vt:lpstr>SimSun</vt:lpstr>
      <vt:lpstr>Arial</vt:lpstr>
      <vt:lpstr>Calibri</vt:lpstr>
      <vt:lpstr>Comic Sans MS</vt:lpstr>
      <vt:lpstr>Droid Sans Fallback</vt:lpstr>
      <vt:lpstr>Symbol</vt:lpstr>
      <vt:lpstr>Times New Roman</vt:lpstr>
      <vt:lpstr>Wingdings</vt:lpstr>
      <vt:lpstr>ucansV_shvetsov</vt:lpstr>
      <vt:lpstr>1_ucansV_shvetsov</vt:lpstr>
      <vt:lpstr>2_ucansV_shvetsov</vt:lpstr>
      <vt:lpstr>3_ucansV_shvetsov</vt:lpstr>
      <vt:lpstr>4_ucansV_shvetsov</vt:lpstr>
      <vt:lpstr>5_ucansV_shvetsov</vt:lpstr>
      <vt:lpstr>10_Тема Office</vt:lpstr>
      <vt:lpstr>6_Оформление по умолчанию</vt:lpstr>
      <vt:lpstr>annual_report_2015_nts</vt:lpstr>
      <vt:lpstr>1_annual_report_2015_nts</vt:lpstr>
      <vt:lpstr>2_annual_report_2015_nts</vt:lpstr>
      <vt:lpstr>3_annual_report_2015_nts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PAA</dc:creator>
  <cp:lastModifiedBy>Admin</cp:lastModifiedBy>
  <cp:revision>1247</cp:revision>
  <dcterms:created xsi:type="dcterms:W3CDTF">2006-12-22T14:39:55Z</dcterms:created>
  <dcterms:modified xsi:type="dcterms:W3CDTF">2019-02-20T17:56:48Z</dcterms:modified>
</cp:coreProperties>
</file>