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2"/>
  </p:notesMasterIdLst>
  <p:sldIdLst>
    <p:sldId id="256" r:id="rId5"/>
    <p:sldId id="573" r:id="rId6"/>
    <p:sldId id="574" r:id="rId7"/>
    <p:sldId id="547" r:id="rId8"/>
    <p:sldId id="552" r:id="rId9"/>
    <p:sldId id="553" r:id="rId10"/>
    <p:sldId id="554" r:id="rId11"/>
    <p:sldId id="542" r:id="rId12"/>
    <p:sldId id="257" r:id="rId13"/>
    <p:sldId id="283" r:id="rId14"/>
    <p:sldId id="407" r:id="rId15"/>
    <p:sldId id="401" r:id="rId16"/>
    <p:sldId id="408" r:id="rId17"/>
    <p:sldId id="419" r:id="rId18"/>
    <p:sldId id="415" r:id="rId19"/>
    <p:sldId id="575" r:id="rId20"/>
    <p:sldId id="5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81B88-6786-4681-8165-34F0A755AC1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72217-F2F5-4CFF-992D-EE411158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UNRESTRICTED / </a:t>
            </a:r>
            <a:b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</a:b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04F05-4F59-493F-BDDB-8D8ABAD8E22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41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 pitchFamily="18" charset="0"/>
              </a:rPr>
              <a:t>The research directions are aligned well with the JINR’s scientific program in condensed matter physics. Some of the research will benefit from the complementarity of neutron and X-ray based measurements, some will achieve opportunity for further expansion, and others will help to create new competencies.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UNRESTRICTED / </a:t>
            </a:r>
            <a:b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</a:b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04F05-4F59-493F-BDDB-8D8ABAD8E22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40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UNRESTRICTED / </a:t>
            </a:r>
            <a:b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</a:b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04F05-4F59-493F-BDDB-8D8ABAD8E22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5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UNRESTRICTED / </a:t>
            </a:r>
            <a:b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</a:b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04F05-4F59-493F-BDDB-8D8ABAD8E22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92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448404"/>
            <a:ext cx="3657600" cy="4972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UNRESTRICTED / </a:t>
            </a:r>
            <a:b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</a:b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t>ILLIMITÉE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04F05-4F59-493F-BDDB-8D8ABAD8E22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 W3" pitchFamily="8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ヒラギノ角ゴ Pro W3" pitchFamily="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47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8E1CF-7C13-41C4-92D8-D9E9C94A9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680A3C-9F51-4CD2-A6A7-D9A35C9CA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D6FC1E-0161-4D54-A3E8-4D5C09AA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1CD0F-10BB-4A68-9594-67B602B7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BD1178-D966-4229-9681-2B64EB9F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36EC2-DCFD-44DC-AAD4-C1D3FEAA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9193E6-3C6D-4A12-97DD-721D2C3C3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1DBC4-155C-4D72-86A1-2F4E86DA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4A221E-DA6A-42E1-8B8F-D42F499A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2C9BF-1E15-4CCD-9E31-18519E66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E58CBA-80DE-4354-9E52-351770379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F30022-39D6-4E73-8093-CC3D35822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695EA-0882-48C4-BDF5-5BDFCC7D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0BEF1-C7C7-45ED-8D5D-7E10F1E4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8809D9-34D0-4396-9935-60097EF2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40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62DF-E032-4FF9-B07F-F9D8E9C463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8465-0101-4D9F-B49F-460B7AB08C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CEE6-DAF8-4FDA-910C-62BDE4F00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26C0-376E-494C-9E84-11D714BF88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ED73-3406-48B7-8074-6E9099A8C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64774-9F32-4099-981B-3489F3596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F653-EAB5-4F1D-8658-2A067F173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FA87F-050E-457D-A17B-67A26904F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C4A4-8226-4A43-9C86-7E5B2797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EFF87-BC9B-4981-8113-8F880BA2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398E2-1FB4-41C5-8C94-96D79696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EE64D-4D1B-42D5-9FD5-E7A45EA7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79592-93DC-4B4C-9742-85147D6F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4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1C49-1F6B-4D9F-A21D-91D834F6AE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909A-5B63-4AF9-9A25-80648E296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1747B-D01F-4A39-8D6D-6E7D599E9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62DF-E032-4FF9-B07F-F9D8E9C463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1121194"/>
            <a:ext cx="7776864" cy="57368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38465-0101-4D9F-B49F-460B7AB08C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CEE6-DAF8-4FDA-910C-62BDE4F00D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26C0-376E-494C-9E84-11D714BF88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ED73-3406-48B7-8074-6E9099A8C4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64774-9F32-4099-981B-3489F3596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4F653-EAB5-4F1D-8658-2A067F173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64252-8C3F-4D3D-B1F3-F7423268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48A88-1EC8-40FD-8F18-21902E3CD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B1557-E20D-479F-B6C1-2AA58528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08A67-CCE7-4388-8307-33FC135D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C6475-E585-43F6-BEA2-712B07D0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7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FA87F-050E-457D-A17B-67A26904F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21C49-1F6B-4D9F-A21D-91D834F6AE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909A-5B63-4AF9-9A25-80648E296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4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1747B-D01F-4A39-8D6D-6E7D599E90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170A-71E9-440F-A6E6-6B7D8E3947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7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39BAC6F-964E-43FB-86EC-D0607AEB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80000"/>
            <a:ext cx="10752000" cy="2520000"/>
          </a:xfrm>
          <a:prstGeom prst="rect">
            <a:avLst/>
          </a:prstGeom>
        </p:spPr>
        <p:txBody>
          <a:bodyPr vert="horz" lIns="0" tIns="0" rIns="0" bIns="0" anchor="b">
            <a:noAutofit/>
          </a:bodyPr>
          <a:lstStyle>
            <a:lvl1pPr algn="ctr">
              <a:defRPr kumimoji="0" lang="en-US" sz="5200" b="1" kern="12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chemeClr val="bg1"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7CD2A23-83EE-445C-9131-B7C5708008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3960001"/>
            <a:ext cx="10752000" cy="86518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B379A3BA-2662-4F3C-9406-CFBB767B7E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5004001"/>
            <a:ext cx="10762197" cy="86518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defRPr sz="25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4A96A64-2CA4-4716-85AD-227947A4C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403" y="6192001"/>
            <a:ext cx="10762197" cy="361131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129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B8E195-7640-4ED1-A61D-B5743A7654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000" y="2710800"/>
            <a:ext cx="10680000" cy="3477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US" sz="2400" b="1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US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defRPr>
            </a:lvl2pPr>
            <a:lvl3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US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defRPr>
            </a:lvl3pPr>
            <a:lvl4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US" sz="24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defRPr>
            </a:lvl4pPr>
            <a:lvl5pPr marL="342900" indent="-342900" algn="l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Pct val="95000"/>
              <a:buFont typeface="Arial" panose="020B0604020202020204" pitchFamily="34" charset="0"/>
              <a:buChar char="•"/>
              <a:defRPr kumimoji="0" lang="en-CA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78D1A7F-BACF-4B49-A4F6-2E8D14706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000" y="914400"/>
            <a:ext cx="3072000" cy="792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kumimoji="0" lang="en-CA" sz="5000" b="1" kern="1200" dirty="0">
                <a:ln>
                  <a:solidFill>
                    <a:schemeClr val="tx1"/>
                  </a:solidFill>
                </a:ln>
                <a:solidFill>
                  <a:srgbClr val="87CCF3"/>
                </a:solidFill>
                <a:effectLst>
                  <a:outerShdw blurRad="38100" dist="25400" dir="5400000" algn="tl" rotWithShape="0">
                    <a:schemeClr val="tx1"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087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DA094D55-230C-40D7-9AAE-2B799423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20000"/>
            <a:ext cx="10670400" cy="475200"/>
          </a:xfrm>
          <a:prstGeom prst="rect">
            <a:avLst/>
          </a:prstGeom>
        </p:spPr>
        <p:txBody>
          <a:bodyPr lIns="0" rIns="0" bIns="0"/>
          <a:lstStyle>
            <a:lvl1pPr algn="l" rtl="0" eaLnBrk="1" latinLnBrk="0" hangingPunct="1">
              <a:spcBef>
                <a:spcPct val="0"/>
              </a:spcBef>
              <a:buNone/>
              <a:defRPr kumimoji="0" lang="en-CA" sz="3000" b="1" kern="120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F3B4695D-025E-4E2A-9CD7-FA4DD8E24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76000" y="6526800"/>
            <a:ext cx="672000" cy="216000"/>
          </a:xfrm>
        </p:spPr>
        <p:txBody>
          <a:bodyPr lIns="0" tIns="0" rIns="0" bIns="0"/>
          <a:lstStyle>
            <a:lvl1pPr>
              <a:defRPr kumimoji="0" lang="en-CA" sz="1300" kern="1200" dirty="0">
                <a:solidFill>
                  <a:srgbClr val="87CCF3"/>
                </a:solidFill>
                <a:latin typeface="+mn-lt"/>
                <a:ea typeface="ヒラギノ角ゴ Pro W3" pitchFamily="84" charset="-128"/>
                <a:cs typeface="+mn-cs"/>
              </a:defRPr>
            </a:lvl1pPr>
          </a:lstStyle>
          <a:p>
            <a:r>
              <a:rPr lang="en-CA" dirty="0"/>
              <a:t>p. </a:t>
            </a:r>
            <a:fld id="{437AA501-59D8-4B68-A59B-ECA8EDC684B2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21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5DC04-715C-4259-8F94-6D86E9A3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508A2-6F7E-4EBA-80BA-F815605C9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9CDD76-C0B0-41EF-BC6F-77F771712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B89D3-2B41-4D48-9693-8C3331FF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F4F612-0228-4BD4-8D63-65BFC6B2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B18D7-D761-4EEB-A554-9029B06F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98CDF-A023-4568-BBD0-087E47B7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FB28B-8594-4A29-967C-EAC0DAE23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3ACA6D-8DF6-4368-B659-1C45D93D3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DC1115-35B5-4236-920A-431CD6E5F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8A767C-A9DF-44E9-9741-28D217CCF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3FBCDC-4FB8-4A97-8D8D-FCB78534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B34AC9-C4B3-4D64-B803-1A26F1F13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F971E8-AE21-4ADA-92D0-2833F67B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239C7-7D9B-4690-8B15-C921F467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5987E-8C2E-4BE2-9EF0-45FE95ACE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331CE2-C53C-40DB-B6E7-EA79FB60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CCCB5E-A0E0-40BC-90AB-F227C792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8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CF5A7E-32BE-4E93-8862-DA36D7F2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D2929B-CD14-41A5-BD97-598E2198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D9A7EA-A782-4CA6-AE2D-1BF0BD47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75993-6972-4654-8C21-A32D9B6F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74992-5C31-41AF-898F-6FA40BE5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E6F099-31E2-44B8-8311-BD823D632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13943C-0D28-4A45-AF5C-1ABA69930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87DD1-18F6-45E3-8A03-A46DC489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B8558-C711-4370-AF07-451977C3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2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1F11D-CB76-44E9-8A0B-87083048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0CADBE-431D-45DE-9D43-7963B8C13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0B19C6-DF04-4D06-B4B2-54D025F84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9BD3D-C7E8-4DC7-8BD0-F35684CC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5A6BD-2928-4308-8C66-2F70D305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2E1FE6-2881-41EE-8B92-4EF7A0E0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B2EF8-FB95-4A43-8F8A-9C387A6F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E9A769-7B1C-43F2-95BA-D949D3202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6314"/>
            <a:ext cx="10515600" cy="478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82344-EC64-4F20-9BD5-540F6910A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EF98E-460C-4406-AFAB-0E4C43F054E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22D83-3B19-4977-98B8-13D88A972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C2DBA1-5279-4DA1-8704-4731645AB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448C-BBAF-4F7C-8004-BA887B35B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3A5523D-A542-497D-BC57-3471536B8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9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Kliknij, aby edytować style wzorca tekstu</a:t>
            </a:r>
          </a:p>
          <a:p>
            <a:pPr lvl="1"/>
            <a:r>
              <a:rPr lang="en-US"/>
              <a:t>Drugi poziom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3A5523D-A542-497D-BC57-3471536B8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7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675AD8-21D2-4BBB-BF36-4AF60B5CC3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12192000" cy="95859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173260-8FDD-4536-A8EB-542E550D3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6000" y="6526800"/>
            <a:ext cx="67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kumimoji="0" lang="en-CA" sz="1300" kern="1200" dirty="0">
                <a:solidFill>
                  <a:srgbClr val="87CCF3"/>
                </a:solidFill>
                <a:latin typeface="+mn-lt"/>
                <a:ea typeface="ヒラギノ角ゴ Pro W3" pitchFamily="84" charset="-128"/>
                <a:cs typeface="+mn-cs"/>
              </a:defRPr>
            </a:lvl1pPr>
          </a:lstStyle>
          <a:p>
            <a:r>
              <a:rPr lang="en-CA" dirty="0"/>
              <a:t>p. </a:t>
            </a:r>
            <a:fld id="{437AA501-59D8-4B68-A59B-ECA8EDC684B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2EF27-6A6C-431F-AABF-24389CA6DC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03" y="0"/>
            <a:ext cx="1853676" cy="5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1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5200" b="1" kern="1200" dirty="0">
          <a:ln>
            <a:solidFill>
              <a:schemeClr val="tx1"/>
            </a:solidFill>
          </a:ln>
          <a:solidFill>
            <a:srgbClr val="C00000"/>
          </a:solidFill>
          <a:effectLst>
            <a:outerShdw blurRad="38100" dist="25400" dir="54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rtl="0" eaLnBrk="1" latinLnBrk="0" hangingPunct="1">
        <a:spcBef>
          <a:spcPct val="20000"/>
        </a:spcBef>
        <a:buClr>
          <a:srgbClr val="87CCF3"/>
        </a:buClr>
        <a:buSzPct val="95000"/>
        <a:buFontTx/>
        <a:buNone/>
        <a:defRPr kumimoji="0" lang="en-US" sz="3600" b="1" kern="1200" dirty="0">
          <a:solidFill>
            <a:srgbClr val="223E7E"/>
          </a:solidFill>
          <a:latin typeface="+mn-lt"/>
          <a:ea typeface="+mn-ea"/>
          <a:cs typeface="+mn-cs"/>
        </a:defRPr>
      </a:lvl1pPr>
      <a:lvl2pPr marL="0" indent="0" algn="ctr" rtl="0" eaLnBrk="1" latinLnBrk="0" hangingPunct="1">
        <a:spcBef>
          <a:spcPct val="20000"/>
        </a:spcBef>
        <a:buClr>
          <a:srgbClr val="87CCF3"/>
        </a:buClr>
        <a:buSzPct val="85000"/>
        <a:buFontTx/>
        <a:buNone/>
        <a:defRPr kumimoji="0" lang="en-US" sz="2500" b="1" kern="1200" dirty="0">
          <a:solidFill>
            <a:srgbClr val="223E7E"/>
          </a:solidFill>
          <a:latin typeface="+mn-lt"/>
          <a:ea typeface="+mn-ea"/>
          <a:cs typeface="+mn-cs"/>
        </a:defRPr>
      </a:lvl2pPr>
      <a:lvl3pPr marL="0" indent="0" algn="l" rtl="0" eaLnBrk="1" latinLnBrk="0" hangingPunct="1">
        <a:spcBef>
          <a:spcPct val="20000"/>
        </a:spcBef>
        <a:buClr>
          <a:srgbClr val="87CCF3"/>
        </a:buClr>
        <a:buSzPct val="70000"/>
        <a:buFontTx/>
        <a:buNone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rgbClr val="87CCF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rgbClr val="87CCF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рава, поезд, дерево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9E4A8B8-F943-41F8-A8FA-079F14957E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3" t="9091" r="7540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EAB0C-A1A8-4206-ABC7-624E77D7A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establishment of the SOLCRYS Laboratory at the SOLARIS center of the Jagiellonian University in Kraków (Poland)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FD1DB-2E3B-42BE-A20F-55A895D75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V.Shvetsov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05D7FF-E123-46CF-9541-1A4C31CBB4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00264" y="2711451"/>
            <a:ext cx="8010525" cy="3476625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	</a:t>
            </a:r>
            <a:r>
              <a:rPr lang="en-US" dirty="0"/>
              <a:t>JINR</a:t>
            </a:r>
            <a:r>
              <a:rPr lang="sk-SK" dirty="0"/>
              <a:t>		</a:t>
            </a:r>
            <a:r>
              <a:rPr lang="en-US" dirty="0"/>
              <a:t>		SOLARIS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	</a:t>
            </a:r>
            <a:r>
              <a:rPr lang="en-US" dirty="0"/>
              <a:t>Norbert Ku</a:t>
            </a:r>
            <a:r>
              <a:rPr lang="sk-SK" dirty="0" err="1"/>
              <a:t>čerka</a:t>
            </a:r>
            <a:r>
              <a:rPr lang="sk-SK" dirty="0"/>
              <a:t>		Marek Stankiewicz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sk-SK" dirty="0"/>
              <a:t>Alexander I. Kuklin		Maciej Kozak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	</a:t>
            </a:r>
            <a:r>
              <a:rPr lang="en-CA" dirty="0"/>
              <a:t>Evgeniy </a:t>
            </a:r>
            <a:r>
              <a:rPr lang="sk-SK" dirty="0"/>
              <a:t>V. Lukin		Jacek Szade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k-SK" dirty="0"/>
              <a:t>	</a:t>
            </a:r>
            <a:r>
              <a:rPr lang="en-US" dirty="0"/>
              <a:t>Dorota Chudoba</a:t>
            </a:r>
            <a:r>
              <a:rPr lang="sk-SK" dirty="0"/>
              <a:t>		</a:t>
            </a:r>
            <a:r>
              <a:rPr lang="en-US" dirty="0" err="1"/>
              <a:t>Michał</a:t>
            </a:r>
            <a:r>
              <a:rPr lang="en-US" dirty="0"/>
              <a:t> </a:t>
            </a:r>
            <a:r>
              <a:rPr lang="en-US" dirty="0" err="1"/>
              <a:t>Młynarczyk</a:t>
            </a:r>
            <a:endParaRPr lang="en-US" dirty="0"/>
          </a:p>
          <a:p>
            <a:pPr marL="0" indent="0">
              <a:buNone/>
            </a:pPr>
            <a:r>
              <a:rPr lang="sk-SK" dirty="0"/>
              <a:t>				and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Denis P. Kozlenko</a:t>
            </a:r>
            <a:r>
              <a:rPr lang="sk-SK" dirty="0"/>
              <a:t>, </a:t>
            </a:r>
            <a:r>
              <a:rPr lang="en-US" dirty="0"/>
              <a:t>Mikhail V. Avdeev</a:t>
            </a:r>
            <a:r>
              <a:rPr lang="sk-SK" dirty="0"/>
              <a:t>, Andrey V. Rogachev, Pavel </a:t>
            </a:r>
            <a:r>
              <a:rPr lang="sk-SK" dirty="0" err="1"/>
              <a:t>Yu</a:t>
            </a:r>
            <a:r>
              <a:rPr lang="sk-SK" dirty="0"/>
              <a:t>. Apel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Workgroup</a:t>
            </a:r>
            <a:endParaRPr lang="en-C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1974B5-61E6-4628-9578-D9B581B883E0}"/>
              </a:ext>
            </a:extLst>
          </p:cNvPr>
          <p:cNvSpPr/>
          <p:nvPr/>
        </p:nvSpPr>
        <p:spPr>
          <a:xfrm>
            <a:off x="7438690" y="6338263"/>
            <a:ext cx="2471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N. </a:t>
            </a:r>
            <a:r>
              <a:rPr lang="en-US" dirty="0" err="1"/>
              <a:t>Kučerka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beamlines proposed</a:t>
            </a:r>
            <a:endParaRPr lang="en-CA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latin typeface="Constantia"/>
              </a:rPr>
              <a:t>p.</a:t>
            </a:r>
            <a:fld id="{B26D0A97-99EA-4F59-82E1-B6372FA01846}" type="slidenum">
              <a:rPr lang="en-CA">
                <a:latin typeface="Constantia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dirty="0">
              <a:latin typeface="Constanti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prstClr val="black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9675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MX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Macromolecular X-ray Crystallography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BioSAXS</a:t>
            </a: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Small-Angle X-ray Scattering of Bio-macromolecular solutions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PD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Powder Diffraction in a wide range of temperature &amp; pressure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Cryo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 TEM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</a:t>
            </a:r>
            <a:r>
              <a:rPr lang="en-US" sz="2400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Cryo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 Transmission Electron Microscopy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F6328-68D5-49E7-B1DB-26644C03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463284"/>
            <a:ext cx="1279530" cy="3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2AB2B7-6E2B-4007-901D-95A9431ED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3"/>
          <a:stretch/>
        </p:blipFill>
        <p:spPr>
          <a:xfrm>
            <a:off x="7129197" y="1160255"/>
            <a:ext cx="3707904" cy="56531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laboratory for structural research</a:t>
            </a:r>
            <a:endParaRPr lang="en-CA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latin typeface="Constantia"/>
              </a:rPr>
              <a:t>p.</a:t>
            </a:r>
            <a:fld id="{B26D0A97-99EA-4F59-82E1-B6372FA01846}" type="slidenum">
              <a:rPr lang="en-CA">
                <a:latin typeface="Constantia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dirty="0">
              <a:latin typeface="Constanti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prstClr val="black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EB2753-D7A8-4893-8806-F62F03D2B58D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247750"/>
            <a:ext cx="9144000" cy="556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Materials science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structure of crystalline materials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semiconductors and new electronic materials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alloys and nanocomposites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polymers and fibers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Chemistry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catalysis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porous materials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Pharmacy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drug polymorphism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drug carriers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gels, lotions, creams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Structural biology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proteins and nucleic acids</a:t>
            </a:r>
          </a:p>
          <a:p>
            <a:pPr eaLnBrk="0" fontAlgn="base" hangingPunct="0">
              <a:spcBef>
                <a:spcPct val="0"/>
              </a:spcBef>
              <a:spcAft>
                <a:spcPts val="40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	- </a:t>
            </a:r>
            <a:r>
              <a:rPr lang="en-US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biomacromolecular</a:t>
            </a:r>
            <a:r>
              <a:rPr lang="en-US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 solutions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CB14EA-E6DD-4853-8284-E234F48FA425}"/>
              </a:ext>
            </a:extLst>
          </p:cNvPr>
          <p:cNvSpPr/>
          <p:nvPr/>
        </p:nvSpPr>
        <p:spPr>
          <a:xfrm>
            <a:off x="18956" y="6488668"/>
            <a:ext cx="2471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N. </a:t>
            </a:r>
            <a:r>
              <a:rPr lang="en-US" dirty="0" err="1"/>
              <a:t>Kučerka</a:t>
            </a:r>
            <a:endParaRPr lang="en-US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506BB22-527F-4FAF-94C7-FC7515AE05A0}"/>
              </a:ext>
            </a:extLst>
          </p:cNvPr>
          <p:cNvGrpSpPr/>
          <p:nvPr/>
        </p:nvGrpSpPr>
        <p:grpSpPr>
          <a:xfrm>
            <a:off x="7129197" y="1434476"/>
            <a:ext cx="4033065" cy="5378900"/>
            <a:chOff x="7129197" y="1434476"/>
            <a:chExt cx="4033065" cy="5378900"/>
          </a:xfrm>
        </p:grpSpPr>
        <p:pic>
          <p:nvPicPr>
            <p:cNvPr id="6" name="Рисунок 5" descr="Изображение выглядит как трава, внешний, небо, здание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92908D1D-B4D8-4E26-AFFB-64B8E2E99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197" y="1434476"/>
              <a:ext cx="4033065" cy="53789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ADC937-F9B8-418C-9151-83C05D5B9DCD}"/>
                </a:ext>
              </a:extLst>
            </p:cNvPr>
            <p:cNvSpPr txBox="1"/>
            <p:nvPr/>
          </p:nvSpPr>
          <p:spPr>
            <a:xfrm>
              <a:off x="8753666" y="6265468"/>
              <a:ext cx="1384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Dec 22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45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1CC2FC66-D93F-46FE-9180-98CDF1FC5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92" y="920900"/>
            <a:ext cx="2375768" cy="215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objectives</a:t>
            </a:r>
            <a:endParaRPr lang="en-CA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latin typeface="Constantia"/>
              </a:rPr>
              <a:t>p.</a:t>
            </a:r>
            <a:fld id="{B26D0A97-99EA-4F59-82E1-B6372FA01846}" type="slidenum">
              <a:rPr lang="en-CA">
                <a:latin typeface="Constantia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dirty="0">
              <a:latin typeface="Constanti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prstClr val="black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9675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electronic structure of different materials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     using X-ray absorption spectroscopy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     (topological insulators)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heavy atom diffraction of single crystals and powders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diffraction at high pressure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macromolecular crystallography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structure of bio-macromolecular assemblies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C61933C-3513-46D1-ACA3-DFCC25DDA65D}"/>
              </a:ext>
            </a:extLst>
          </p:cNvPr>
          <p:cNvSpPr txBox="1">
            <a:spLocks/>
          </p:cNvSpPr>
          <p:nvPr/>
        </p:nvSpPr>
        <p:spPr>
          <a:xfrm>
            <a:off x="7464152" y="3080190"/>
            <a:ext cx="3203848" cy="3060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7030A0"/>
                </a:solidFill>
                <a:latin typeface="Calibri"/>
                <a:cs typeface="Arial" pitchFamily="34" charset="0"/>
              </a:rPr>
              <a:t>courtesy of </a:t>
            </a:r>
            <a:r>
              <a:rPr lang="en-US" sz="1600" i="1" dirty="0" err="1">
                <a:solidFill>
                  <a:srgbClr val="7030A0"/>
                </a:solidFill>
                <a:latin typeface="Calibri"/>
                <a:cs typeface="Arial" pitchFamily="34" charset="0"/>
              </a:rPr>
              <a:t>P.Kuzhir</a:t>
            </a:r>
            <a:r>
              <a:rPr lang="en-US" sz="1600" i="1" dirty="0">
                <a:solidFill>
                  <a:srgbClr val="7030A0"/>
                </a:solidFill>
                <a:latin typeface="Calibri"/>
                <a:cs typeface="Arial" pitchFamily="34" charset="0"/>
              </a:rPr>
              <a:t> from BSU, Minsk</a:t>
            </a:r>
            <a:endParaRPr lang="ru-RU" sz="1600" i="1" dirty="0">
              <a:solidFill>
                <a:srgbClr val="7030A0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9" name="Группа 3">
            <a:extLst>
              <a:ext uri="{FF2B5EF4-FFF2-40B4-BE49-F238E27FC236}">
                <a16:creationId xmlns:a16="http://schemas.microsoft.com/office/drawing/2014/main" id="{16D4F23B-97C6-41BB-8633-DF0DF3901E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55398" y="4446541"/>
            <a:ext cx="1435396" cy="1512000"/>
            <a:chOff x="3889459" y="1519792"/>
            <a:chExt cx="1249210" cy="1315662"/>
          </a:xfrm>
        </p:grpSpPr>
        <p:pic>
          <p:nvPicPr>
            <p:cNvPr id="10" name="Picture 4" descr="Different stages in the formation of magnetoferritin.">
              <a:extLst>
                <a:ext uri="{FF2B5EF4-FFF2-40B4-BE49-F238E27FC236}">
                  <a16:creationId xmlns:a16="http://schemas.microsoft.com/office/drawing/2014/main" id="{243B9EAB-E97D-43D7-8E36-248A8D47F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r="67880"/>
            <a:stretch>
              <a:fillRect/>
            </a:stretch>
          </p:blipFill>
          <p:spPr bwMode="auto">
            <a:xfrm>
              <a:off x="3889459" y="1519792"/>
              <a:ext cx="1249210" cy="131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 descr="Different stages in the formation of magnetoferritin.">
              <a:extLst>
                <a:ext uri="{FF2B5EF4-FFF2-40B4-BE49-F238E27FC236}">
                  <a16:creationId xmlns:a16="http://schemas.microsoft.com/office/drawing/2014/main" id="{BCF62B79-23E3-460B-BE4D-84E2F1FF3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0320" t="30244" r="82727" b="52138"/>
            <a:stretch>
              <a:fillRect/>
            </a:stretch>
          </p:blipFill>
          <p:spPr bwMode="auto">
            <a:xfrm>
              <a:off x="4219243" y="2118106"/>
              <a:ext cx="320716" cy="274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983FB4C-5322-456E-974E-A34AD55C42E9}"/>
              </a:ext>
            </a:extLst>
          </p:cNvPr>
          <p:cNvSpPr txBox="1">
            <a:spLocks/>
          </p:cNvSpPr>
          <p:nvPr/>
        </p:nvSpPr>
        <p:spPr>
          <a:xfrm>
            <a:off x="7878192" y="5958541"/>
            <a:ext cx="2789808" cy="571346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pitchFamily="84" charset="-128"/>
                <a:cs typeface="+mn-cs"/>
              </a:defRPr>
            </a:lvl9pPr>
          </a:lstStyle>
          <a:p>
            <a:pPr algn="ctr"/>
            <a:r>
              <a:rPr lang="sk-SK" sz="1600" i="1" dirty="0" err="1">
                <a:solidFill>
                  <a:srgbClr val="7030A0"/>
                </a:solidFill>
                <a:latin typeface="Calibri"/>
                <a:cs typeface="Arial" pitchFamily="34" charset="0"/>
              </a:rPr>
              <a:t>Magnetoferritin</a:t>
            </a:r>
            <a:endParaRPr lang="sk-SK" sz="1600" i="1" dirty="0">
              <a:solidFill>
                <a:srgbClr val="7030A0"/>
              </a:solidFill>
              <a:latin typeface="Calibri"/>
              <a:cs typeface="Arial" pitchFamily="34" charset="0"/>
            </a:endParaRPr>
          </a:p>
          <a:p>
            <a:r>
              <a:rPr lang="en-US" sz="1600" i="1" dirty="0" err="1">
                <a:solidFill>
                  <a:srgbClr val="7030A0"/>
                </a:solidFill>
                <a:latin typeface="Calibri"/>
                <a:cs typeface="Arial" pitchFamily="34" charset="0"/>
              </a:rPr>
              <a:t>P.Kop</a:t>
            </a:r>
            <a:r>
              <a:rPr lang="sk-SK" sz="1600" i="1" dirty="0">
                <a:solidFill>
                  <a:srgbClr val="7030A0"/>
                </a:solidFill>
                <a:latin typeface="Calibri"/>
                <a:cs typeface="Arial" pitchFamily="34" charset="0"/>
              </a:rPr>
              <a:t>č</a:t>
            </a:r>
            <a:r>
              <a:rPr lang="en-US" sz="1600" i="1" dirty="0" err="1">
                <a:solidFill>
                  <a:srgbClr val="7030A0"/>
                </a:solidFill>
                <a:latin typeface="Calibri"/>
                <a:cs typeface="Arial" pitchFamily="34" charset="0"/>
              </a:rPr>
              <a:t>ansk</a:t>
            </a:r>
            <a:r>
              <a:rPr lang="sk-SK" sz="1600" i="1" dirty="0">
                <a:solidFill>
                  <a:srgbClr val="7030A0"/>
                </a:solidFill>
                <a:latin typeface="Calibri"/>
                <a:cs typeface="Arial" pitchFamily="34" charset="0"/>
              </a:rPr>
              <a:t>ý, </a:t>
            </a:r>
            <a:r>
              <a:rPr lang="sk-SK" sz="1600" i="1" dirty="0" err="1">
                <a:solidFill>
                  <a:srgbClr val="7030A0"/>
                </a:solidFill>
                <a:latin typeface="Calibri"/>
                <a:cs typeface="Arial" pitchFamily="34" charset="0"/>
              </a:rPr>
              <a:t>V.I.Pet</a:t>
            </a:r>
            <a:r>
              <a:rPr lang="en-GB" sz="1600" i="1" dirty="0" err="1">
                <a:solidFill>
                  <a:srgbClr val="7030A0"/>
                </a:solidFill>
                <a:latin typeface="Calibri"/>
                <a:cs typeface="Arial" pitchFamily="34" charset="0"/>
              </a:rPr>
              <a:t>renko</a:t>
            </a:r>
            <a:r>
              <a:rPr lang="en-US" sz="1600" i="1" dirty="0">
                <a:solidFill>
                  <a:srgbClr val="7030A0"/>
                </a:solidFill>
                <a:latin typeface="Calibri"/>
                <a:cs typeface="Arial" pitchFamily="34" charset="0"/>
              </a:rPr>
              <a:t>, et al.</a:t>
            </a:r>
            <a:endParaRPr lang="ru-RU" sz="1600" i="1" dirty="0">
              <a:solidFill>
                <a:srgbClr val="7030A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723F32B-C8D4-42CB-BCD2-532DF6777259}"/>
              </a:ext>
            </a:extLst>
          </p:cNvPr>
          <p:cNvSpPr/>
          <p:nvPr/>
        </p:nvSpPr>
        <p:spPr>
          <a:xfrm>
            <a:off x="18956" y="6488668"/>
            <a:ext cx="2471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N. </a:t>
            </a:r>
            <a:r>
              <a:rPr lang="en-US" dirty="0" err="1"/>
              <a:t>Kučerka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3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desires</a:t>
            </a:r>
            <a:endParaRPr lang="en-CA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latin typeface="Constantia"/>
              </a:rPr>
              <a:t>p.</a:t>
            </a:r>
            <a:fld id="{B26D0A97-99EA-4F59-82E1-B6372FA01846}" type="slidenum">
              <a:rPr lang="en-CA">
                <a:latin typeface="Constantia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dirty="0">
              <a:latin typeface="Constanti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prstClr val="black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196752"/>
            <a:ext cx="10058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SuperConducting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 Wiggler providing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     X-rays at the energy up to </a:t>
            </a:r>
            <a:r>
              <a:rPr lang="en-US" sz="2400" b="1" u="sng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20keV (0.6 Å)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Front end infrastructure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Endstations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SAXS/WAXS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Macromolecular crystallography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Powder diffraction with a </a:t>
            </a:r>
            <a:r>
              <a:rPr lang="en-US" sz="2400" b="1" u="sng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high pressure option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459FC8C-D7C3-470A-ACFD-94F8C7C78AFF}"/>
              </a:ext>
            </a:extLst>
          </p:cNvPr>
          <p:cNvGrpSpPr/>
          <p:nvPr/>
        </p:nvGrpSpPr>
        <p:grpSpPr>
          <a:xfrm>
            <a:off x="6769544" y="1330311"/>
            <a:ext cx="4086347" cy="2900288"/>
            <a:chOff x="6581654" y="816744"/>
            <a:chExt cx="4086347" cy="29002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3291F3-1C00-4B70-9A4B-C8A799E00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81654" y="816744"/>
              <a:ext cx="4086347" cy="29002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2A22623-46E5-4F6D-AA02-E4E41690E3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2000" y="1314000"/>
              <a:ext cx="0" cy="20162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464FD6-3BF4-4B99-B827-834856179376}"/>
              </a:ext>
            </a:extLst>
          </p:cNvPr>
          <p:cNvSpPr/>
          <p:nvPr/>
        </p:nvSpPr>
        <p:spPr>
          <a:xfrm>
            <a:off x="18956" y="6488668"/>
            <a:ext cx="2471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N. </a:t>
            </a:r>
            <a:r>
              <a:rPr lang="en-US" dirty="0" err="1"/>
              <a:t>Kučerka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SOLCRYS – desires</a:t>
            </a:r>
            <a:endParaRPr lang="en-CA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36B5AC0-1C96-46C1-B536-0C7D2AB8D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dirty="0">
                <a:latin typeface="Constantia"/>
              </a:rPr>
              <a:t>p.</a:t>
            </a:r>
            <a:fld id="{B26D0A97-99EA-4F59-82E1-B6372FA01846}" type="slidenum">
              <a:rPr lang="en-CA">
                <a:latin typeface="Constantia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dirty="0">
              <a:latin typeface="Constanti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>
              <a:solidFill>
                <a:prstClr val="black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8F8EC1-96D7-4B0E-87E6-2FA628F445B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967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High pressure diffraction (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ALS, Berkeley</a:t>
            </a:r>
            <a:r>
              <a:rPr lang="ru-RU" sz="2400" b="1" i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and/or NSLS, Brookhaven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Energy &gt; 17keV &amp; 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Δ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E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/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E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~2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x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10</a:t>
            </a:r>
            <a:r>
              <a:rPr lang="ru-RU" sz="2400" b="1" baseline="30000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-4</a:t>
            </a:r>
            <a:endParaRPr lang="en-US" sz="2400" b="1" baseline="30000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Calibri"/>
              <a:ea typeface="ヒラギノ角ゴ Pro W3" pitchFamily="8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Focusing </a:t>
            </a:r>
            <a:r>
              <a:rPr lang="en-US" sz="2400" b="1" u="sng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down to 20</a:t>
            </a:r>
            <a:r>
              <a:rPr lang="el-GR" sz="2400" b="1" u="sng" dirty="0">
                <a:solidFill>
                  <a:prstClr val="black"/>
                </a:solidFill>
                <a:latin typeface="Calibri"/>
                <a:ea typeface="ヒラギノ角ゴ Pro W3" pitchFamily="84" charset="-128"/>
                <a:cs typeface="Arial" panose="020B0604020202020204" pitchFamily="34" charset="0"/>
              </a:rPr>
              <a:t>μ</a:t>
            </a:r>
            <a:r>
              <a:rPr lang="en-US" sz="2400" b="1" u="sng" dirty="0">
                <a:solidFill>
                  <a:prstClr val="black"/>
                </a:solidFill>
                <a:latin typeface="Calibri"/>
                <a:ea typeface="ヒラギノ角ゴ Pro W3" pitchFamily="84" charset="-128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A4D004-93FF-154E-AD85-852E3B94D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960" y="1397969"/>
            <a:ext cx="117350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Arial" pitchFamily="34" charset="0"/>
              <a:ea typeface="ヒラギノ角ゴ Pro W3" pitchFamily="84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8B3D0F-4551-F044-9723-137C498CF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06829"/>
              </p:ext>
            </p:extLst>
          </p:nvPr>
        </p:nvGraphicFramePr>
        <p:xfrm>
          <a:off x="1863203" y="4388205"/>
          <a:ext cx="8640961" cy="1071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482">
                  <a:extLst>
                    <a:ext uri="{9D8B030D-6E8A-4147-A177-3AD203B41FA5}">
                      <a16:colId xmlns:a16="http://schemas.microsoft.com/office/drawing/2014/main" val="2604091072"/>
                    </a:ext>
                  </a:extLst>
                </a:gridCol>
                <a:gridCol w="1176127">
                  <a:extLst>
                    <a:ext uri="{9D8B030D-6E8A-4147-A177-3AD203B41FA5}">
                      <a16:colId xmlns:a16="http://schemas.microsoft.com/office/drawing/2014/main" val="4264242334"/>
                    </a:ext>
                  </a:extLst>
                </a:gridCol>
                <a:gridCol w="1524356">
                  <a:extLst>
                    <a:ext uri="{9D8B030D-6E8A-4147-A177-3AD203B41FA5}">
                      <a16:colId xmlns:a16="http://schemas.microsoft.com/office/drawing/2014/main" val="904189723"/>
                    </a:ext>
                  </a:extLst>
                </a:gridCol>
                <a:gridCol w="1807843">
                  <a:extLst>
                    <a:ext uri="{9D8B030D-6E8A-4147-A177-3AD203B41FA5}">
                      <a16:colId xmlns:a16="http://schemas.microsoft.com/office/drawing/2014/main" val="3493686711"/>
                    </a:ext>
                  </a:extLst>
                </a:gridCol>
                <a:gridCol w="1407627">
                  <a:extLst>
                    <a:ext uri="{9D8B030D-6E8A-4147-A177-3AD203B41FA5}">
                      <a16:colId xmlns:a16="http://schemas.microsoft.com/office/drawing/2014/main" val="1340158543"/>
                    </a:ext>
                  </a:extLst>
                </a:gridCol>
                <a:gridCol w="1258526">
                  <a:extLst>
                    <a:ext uri="{9D8B030D-6E8A-4147-A177-3AD203B41FA5}">
                      <a16:colId xmlns:a16="http://schemas.microsoft.com/office/drawing/2014/main" val="1202386316"/>
                    </a:ext>
                  </a:extLst>
                </a:gridCol>
              </a:tblGrid>
              <a:tr h="5281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Parameter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focus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Divergence in the focus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Flux in the focus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Energy resolution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Energy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389501"/>
                  </a:ext>
                </a:extLst>
              </a:tr>
              <a:tr h="543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Value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&lt;20x20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kumimoji="0" lang="el-G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kumimoji="0"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</a:t>
                      </a:r>
                      <a:r>
                        <a:rPr lang="ru-RU" sz="1600" dirty="0">
                          <a:effectLst/>
                        </a:rPr>
                        <a:t> 1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~10</a:t>
                      </a:r>
                      <a:r>
                        <a:rPr lang="en-US" sz="1600" baseline="30000" dirty="0">
                          <a:effectLst/>
                        </a:rPr>
                        <a:t>11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photon/sec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(&gt;10</a:t>
                      </a:r>
                      <a:r>
                        <a:rPr lang="en-US" sz="1600" baseline="30000" dirty="0">
                          <a:effectLst/>
                        </a:rPr>
                        <a:t>10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ru-RU" sz="1600" dirty="0">
                          <a:effectLst/>
                        </a:rPr>
                        <a:t>10</a:t>
                      </a:r>
                      <a:r>
                        <a:rPr lang="ru-RU" sz="1600" baseline="30000" dirty="0">
                          <a:effectLst/>
                        </a:rPr>
                        <a:t>-4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&gt;17 </a:t>
                      </a:r>
                      <a:r>
                        <a:rPr lang="en-US" sz="1600" dirty="0" err="1">
                          <a:effectLst/>
                        </a:rPr>
                        <a:t>keV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592172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87DAFD0-CE5A-4CEE-AF65-659F4C59465E}"/>
              </a:ext>
            </a:extLst>
          </p:cNvPr>
          <p:cNvSpPr/>
          <p:nvPr/>
        </p:nvSpPr>
        <p:spPr>
          <a:xfrm>
            <a:off x="18956" y="6488668"/>
            <a:ext cx="2471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 of N. </a:t>
            </a:r>
            <a:r>
              <a:rPr lang="en-US" dirty="0" err="1"/>
              <a:t>Kučerka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A7808-A78C-4475-87BE-363E6C93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status of the SOLCRYS development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1B156B-D414-4A20-B7AB-43ADAF518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Start of the tendering, first round of SOLCRYS technical dialogue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	February 4th-5th 2019 FMB Oxford Limited (UK);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	February 12th 2019 – IRELEC (France);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	February 13th to 14th 2019 – AXILON (Germany);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	February 22nd 2019 – ARINAX (France);</a:t>
            </a:r>
          </a:p>
          <a:p>
            <a:pPr>
              <a:lnSpc>
                <a:spcPct val="150000"/>
              </a:lnSpc>
            </a:pPr>
            <a:r>
              <a:rPr lang="en-US" dirty="0"/>
              <a:t>Negotiations with </a:t>
            </a:r>
            <a:r>
              <a:rPr lang="en-US" dirty="0" err="1"/>
              <a:t>Budker</a:t>
            </a:r>
            <a:r>
              <a:rPr lang="en-US" dirty="0"/>
              <a:t> Institute of Nuclear Physics on SC wiggler;</a:t>
            </a:r>
          </a:p>
          <a:p>
            <a:pPr>
              <a:lnSpc>
                <a:spcPct val="150000"/>
              </a:lnSpc>
            </a:pPr>
            <a:r>
              <a:rPr lang="en-US" dirty="0"/>
              <a:t>Visit of the JINR financial specialists to Krakow in December 2018;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80B0BE-57EC-421E-AEFD-9400BE4530A9}"/>
              </a:ext>
            </a:extLst>
          </p:cNvPr>
          <p:cNvSpPr txBox="1"/>
          <p:nvPr/>
        </p:nvSpPr>
        <p:spPr>
          <a:xfrm>
            <a:off x="2547496" y="2887249"/>
            <a:ext cx="7097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90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38465-0101-4D9F-B49F-460B7AB08C48}" type="slidenum"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9241" y="1045402"/>
            <a:ext cx="837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National Project, executed by Jagiellonian University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5719" y="1582711"/>
            <a:ext cx="8511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Timetable</a:t>
            </a:r>
          </a:p>
          <a:p>
            <a:pPr marL="857250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Conceptual design 2009</a:t>
            </a:r>
          </a:p>
          <a:p>
            <a:pPr marL="857250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Project approved 2010</a:t>
            </a:r>
          </a:p>
          <a:p>
            <a:pPr marL="857250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Project completed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December</a:t>
            </a: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0264" y="4196287"/>
            <a:ext cx="8511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Deliverables</a:t>
            </a:r>
          </a:p>
          <a:p>
            <a:pPr marL="857250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Building</a:t>
            </a:r>
          </a:p>
          <a:p>
            <a:pPr marL="857250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Machine (linac + synchrotron)</a:t>
            </a:r>
          </a:p>
          <a:p>
            <a:pPr marL="857250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 experimental beamlines</a:t>
            </a:r>
          </a:p>
          <a:p>
            <a:pPr marL="857250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0996" y="3043349"/>
            <a:ext cx="8790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Budget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857250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50 M€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- 	</a:t>
            </a: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European Union Regional Development Fund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571500" algn="just" fontAlgn="base">
              <a:spcAft>
                <a:spcPct val="0"/>
              </a:spcAft>
              <a:defRPr/>
            </a:pP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Innovative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>
                <a:solidFill>
                  <a:srgbClr val="00518E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Economy Operational Program</a:t>
            </a: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KAAoAMBIgACEQEDEQH/xAAbAAEAAgMBAQAAAAAAAAAAAAAAAQYDBAUCB//EAEsQAAEDAwEEBgYFBwgLAQAAAAECAwQABREGEiExQQciUWFxgRMUUpGhwRUjMrHRF0JDYpKy8CVUY3KChKLhJCYzNFNkc5TC8fIW/8QAGQEAAwEBAQAAAAAAAAAAAAAAAAECAwQF/8QAJxEAAgIBAwMEAgMAAAAAAAAAAAECESEDEkEiMVEEEzJSQqEjYXH/2gAMAwEAAhEDEQA/AKLSlK9s8cUpSgBSgpQApSlACoqaGgBSlKAFKUoAUpSgBSlKAFKUoAUpSgBSlKAFKlKSogJSVEnAAGSTVti6NRBiJn6tuDdoiq3pZV1n3O4J5ffUynGPccYyk8FSxigG1uG891WlWqtKWo7Fh0yZq08JVycznvCd+PhWFXSbfwcRItpio5BuHkj3msvf+sTRaK5ZXfRr9hXupsK9lXuq0xelXUbKh6wxbH08x6uUE+YPyqwROlaFNbDVwjPWpz+cRW0Po80qTn3Un6iS/EpaEX+R822Veyr3VGyr2Ve419Hut21pGhG5We5W282wfp4kNBWj+ujiOVVr8pepyAQ/CIP/ACSMUL1DfH7B6CXdld2T2H3GmKsf5SdTn9LAP9yTUflG1KeK7ef7kn8ar35fUn2Y/YrtR7qsg6RNQniLb/2Kfxqfyh38/o7WfGCn8aPffj9h7S8lb3dtPOrIekG+82LQrxgD8a5N7v02+OMLnNQ2yyFBIisejBzjjvOeHxNNatvKJekkrTNClM0rW7IFKUoAV7ZacfdQ0yhS3HFBKEJGSongAK8Yq42JTelNOOapkNpVcJJUxamljcDv2nCOz8O+pnNQjY4RcnRmkPQOj1hKQ21N1Q4jJ2us3CBG7xV/HCqDPnTLpLXMuMlyTIXxccOfIdg7hurG687IfcffcU484orWtRyVKPE1A41yd3b7nQ3il2IAFTgDea3LTbJl3ntwbcwp+Q5wSnkO0nkO+rgtvTmieo623fb+jepJP+jRlfM/HwocuBqGCt2bSt8vmF2y3PONHg8rqN/tH5Zrtno8kRh/K1/skBXNCnytX3CuVe9WX29nE6e4GTwjs/VtgeA4+ZriJbSknCQM91LqY+ngv1k0+q0TUybDrqzIk+yVEJc7lDO8Vtav0dNubYuVstLBlq3v/RklLjLx5qCTgpPhnNfOMA7iBvrNBkv26Ql+E64ysEE+icKNruJFLY+9lblVUeHmHor62JLS2XkfabcSUqHka84r6nd71Gk2C3XC8RPpmxyvq1rcAEqC7zG2MA88Hdw4nIqp37SqY8AXnT8r6RsqjvdA+sY7nE8vHFCn5E4eCsgVmiM+nmRmB+meQ3+0oD51irr6RZ9Z1VaGfalt/A5+VaPCZGLPesbbEtGpptvt4X6uwUpG2raOdkE7/E1xq7OsXhI1beHRwMtYHkcfKuOKS+KG0kyRXqvNK1hOsGcoXk9UpStzE2rZCcuVyiwWc7cl1LYxyycZ92a6XSXcUStSm3RTiDam0xWU8sgDaPv3eVdLouYS5qxD6wCmKw49v5EDHzqlMCRerokNArkzpHUB9pav865tZ3OvBtpprTvyYcgDJ3eO6pSQRuORV01C/B0fL+hrLEivzmED1u4SWUuLKyM7KAdyQMjlXGl6icn29+Ncrfb33lgeilojpada3796QM7t3nWabeUXtSw2bFr1U9aNOSLbbI6Y0uS4fTT0q+sU3ySPZ8uXfVf8KvmpJkazaf0s7EtVoLkyDtvKfhoWVqATvz5muDDuCLtqKyh6325lpMpttbcWMG0OhS052hwNKLWWkU08KzhVNXW93VELXEy0xbJZ34qJiWURfUG9pSTs5AIGc7zv5VkdtNthdLbNthttuQfWEBTCsKSkqRlSPDJo3j2PsUalWzV2mI8NgXrTznrNieVjKd5jLzgpV3Z7eHA1qW5mOvQl7fUw0qQ3NjpbdKBtoSriAeWcU1JVYnFp0dXo4cTc27tpeSr6i4xypj+jeTwI+H7NcGwXu4aYuanGgDglqXFX9h0A4Ukjt476x6XmKt+prTKTnqS2wrHsqUEn4E11+lC3C261nJQnDcgJkIwN3WGFfEH30Ut7XkLe21wNX2SG1Hj3+wErs044Cf5s7zbPduOOzh2VHRoyHtc2rPBClue5Cqz9H01l9+Tpq5H+T7sgoTk/7N7HVUOwn8KzdH0N+26uuKZQCXrdBk+kI4AjAz51LdRcWNK2mVKc6ZFwlvni7IcX71E1iAry1ktpJ4lIzXqtSBU0pTAmlKV0nMXPouBVdrm0Ptu2x5KfHdVN0lPbtd7tVweH1TDza19yeZ8hv8qsvRvKETWUAL+xIKmT/aT+OKrV8tyrVfLhb1jHq8haB4Zyn4EVy6q/kafJvpv+Nf0zv9J1udhasly8FcWeUyGHx9hYIG4HhkEfdVXbbccDhbQpYbTtObKc7I7T2CuvbtT3eBD9QQ81Ig8oktlLzY8Ad48jXidqG4TIa4WYseG5vXHhx0soWe/G8+ZqI7kqLe15LfqW+3Cy6Y0emC6ygOW8lQdYQ4d2z7QOOPKqrbp7911dbZcpSFvOTWNooQEDctPIbq2G9a35uLHjB+KpqMgNtJchtr2UjvIJrXmamus2XClSHWPSwnPSMFuMhASrIO8Ab/sjjUqLSoqUldl5kXpUjV+obA5IagSZEgog3BtpCFtuYThClAZIV28e/hVW0lDlQukS3Rp6FplNTMOheSc4Jzv4545rgXGdJudxfuExYVJfWFrWkbOVAAAgDhwFdKRqq8SbnEuT77K5kQYZf9AkKxjHW3dbzoUGlQOabs2NL6jc07c5TD7frNrkOrRMiK3hYyRkA8/vqx6isMO06LukuzyUyLXcJUZ2MQclABVlJ8Mjv91fPnnVPPOPOY23FqWogYyScn762WrlMbtT9rS9mE+4l1TRGcLTwI7O/tpuGbQlPFMwwElVwhpHEyGgPHbFfSOmlpuQu33Fkb2nXYjniMKHzqoaDt5uOr7W0QNhp4PudwR1vvAqwXGaNRaa1ZskqVFuaZrXc2Ts/cDSn80OHwZQ2nXY7iHo6ih1pQW2RyUDkfGvrN0bbSvUGpI6Qlm4afQ4Mf8AEUSD9ya+SAcq+oSZaR0JMuE/WKCYgP6oexj3CnqLsGm+58xFTTFBWtECppSmIUpSug5zNEfVElMyUfbYdQ6nxSQflV36YbOFvw9TwxmPNbQh4jgleOofMbvIVQhxr6XbL3FXoe2i9o9La1LVbJxO/wBEOLTvdjcPPurn9QqqSN/T07iz5fEcQ1LYcdALaHUKWCNxSFAn4VZOkiCzbtZTmYzSG2VJbdbQhOAApI4DxBrmap05K09cDEfPpYzqdqNJSOq+gjiD29oqwa7P0tZNPakRvU/G9Ukkb8OIzx/xVjeU0aVhplMpSpqyRU0oKBipqcVYdHaZcv8ALU9IV6C1RevLkq3BKRvKQe0/Ab+yk3WWCVnU09/q5o+4X9w7Eu4pMO3jdwOdpfw/w99anRoEu3abaFD6u4292Pj9YDKfnWprO+ovlzQmG2GrZDT6CE0ncA2MdbHLOB5AVp6Xmm26jtk3gluSja346pOD8Camri2yr6kkcsJUnquDCxuUOw86vF9dMbou07CJwZT7kgp7sqx8VCuHq21uxtYXK3RkErXKwwnHEuYKf3q6nSQ621d4lnjEGPaYiI+72+Kv/GqfU4krFlSqaUrQkUqRSgCKUpXQc4q2aOQbpZtQ2BW9ciL6zHH9K2c7vhVTrs6NuX0Tqa3S1HDYeDbn9VXVP31GorgxwdTRl05qiOm2CyaljLn2dRy2QcuxD7SDxwOz/wBVaoljS1pa426PIN4sMtXposuInbciOj20DfjcM7PfuFUXVtr+h9TXKAAQht8lsfqK6w+BrVtdzn2mT6xa5bsV3mW1Y2vEcD51xuF5idalTpmqUkK2VAhadxBGN/nU19Ps1z//AFttdcuFptV4mxxl2PsmPJI9pBGQr4VXlS9ArWoSLJfIrgUQptEgHZPMdZWaanmmgcOUyo/cK9obW4oIbQtazwShJUT5CrX9IaCYO21YbvKI5PytkeeFVvWzVNynTUWrRVkgWx54HC0IC1hPMlRGABzODTcmuBJLyTpjo3mTpDK7+4IDByr1Yn69xI7vzR3mseutSxFsJ03ppKWLPH6rpb3CQod/NORx/OPx9asv6bfGesdpmuzH3cfSV0WrK31c0JPJI7Bu4jtNUfgMDhUxTk90i5NJbUOzhUKBKVbJwcceyvXhXc0tpqRfpC1qWI1uj9aVMXuS2kbyAeBV91avCtmVWXaW7bmbrB1lOUlQFoQ80zje6+OoPMZH8CvmUh96XJelSlbT7yytxXaonJq56jVAuGhmnrRtmNa7othv0n2g0venv4kVSBUaS5L1HmhSlTWxmKippQIilKVuYCnjnypSgR0tU3lV/nMTHYyWnURksuKSva9KU8Fd1cispGaxqGKwlDb2N4z3dzLDlSIMpuVDdWy+0cocQcFNXE3iw6sSlGpU/Rl2xspucdP1bn/UT/HiKpIFZ4kaRNlNRIbSnX3lBCEJ4qNZNJ5NU2jvXLQ94hSojUYxpzMxzYjPRnQQvvI4gAbyd4Fb96nxdHW9dgssgG5O7rjcRuz/AETZ5AcyOztO73NkMaHtzlotbqXb4+nZnTGzujA/o2+w9p8+zGrb+kC+worUQJt78dpOyht6KDgeRFQt8v8ACntiU8ONJwApAHADIrq2yx3a6rAt9tkv5/OSghPvO6rH+Ui8I/3e32ZlR/PREOf3q59x1vqS4pKH7o422RgojgNDHlv+Nadfgjp82dFGk7XYEpkazuTaV8U22Gvbdc7ieXljxrm6k1S9d2EW+HHRb7QyR6KG1uHio8zVfOVKKlHKjvKicknvNMUKGblkTlikW3RmbhYNT2cb1ORBKaT+sg//ADVSSQRkcDVl6OJaYmsoIX9iTtx1g9ih+IFcO5Q1W64yoKsj1d5bYz2A4FOOJNA8xTNapqMUrQgmoxU4pToVkUpStTIUpSgBQ76UoAlph2Q82xHbU684oJQhAyVHsFXR1xnQUJUWOpDuppTf17w3pgoP5qe1R/jlWjYr1btOWtyXCHrF/eGw2txBCIiTxI9pVVhxxx5xbry1OOLUVLWo5KieJPfXJONyrg6oSqN8kKKlqKlqKlqOVKPEntoKUqkSKmgpQMUpSmIyRpS4MlmW39qO4l0f2SD8qs3SZFQxq+Q+0D6Ka03JQeR2hg/u/GqrjjVi1Ld4l2s9h2FrVPhxjHkBSdxA4HPP/Ok/kmJPDRXaClSa1IsilRU0UJsUpStCBSlKAFKUoAgilTSplGy4yogVNKVjRqKmoqaAIpSlUImopSmkQ2M0qKVVEtk0pSmiT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87689" y="81211"/>
            <a:ext cx="5472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SOLARIS</a:t>
            </a:r>
            <a:endParaRPr lang="pl-PL" sz="2400" b="1" dirty="0">
              <a:solidFill>
                <a:srgbClr val="FFFFFF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Project setting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and boundary condition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991AF2-0A31-4C69-A2FA-F7D21F86805F}"/>
              </a:ext>
            </a:extLst>
          </p:cNvPr>
          <p:cNvSpPr txBox="1"/>
          <p:nvPr/>
        </p:nvSpPr>
        <p:spPr>
          <a:xfrm>
            <a:off x="7928976" y="6258751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</a:t>
            </a:r>
            <a:r>
              <a:rPr lang="en-US" dirty="0" err="1"/>
              <a:t>M.Stankiewicz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05000" y="1371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9274" y="580509"/>
            <a:ext cx="91387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SOLARIS - Project setting</a:t>
            </a:r>
            <a:r>
              <a:rPr lang="pl-PL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boundary condition</a:t>
            </a:r>
            <a:r>
              <a:rPr lang="pl-PL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</a:p>
        </p:txBody>
      </p:sp>
      <p:pic>
        <p:nvPicPr>
          <p:cNvPr id="5124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B38465-0101-4D9F-B49F-460B7AB08C48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5488" y="961532"/>
            <a:ext cx="8591513" cy="169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Replica of MAX-IV 1.5 GeV ring – but:</a:t>
            </a:r>
            <a:endParaRPr lang="en-GB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314450" lvl="1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 building</a:t>
            </a:r>
          </a:p>
          <a:p>
            <a:pPr marL="1771650" lvl="2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1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 storage ring tunnel</a:t>
            </a:r>
          </a:p>
          <a:p>
            <a:pPr marL="1771650" lvl="2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51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 building infrastructure</a:t>
            </a:r>
          </a:p>
          <a:p>
            <a:pPr marL="1314450" lvl="1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 injection – linac but not full energy</a:t>
            </a:r>
          </a:p>
          <a:p>
            <a:pPr marL="1314450" lvl="1" indent="-285750" algn="just" fontAlgn="base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51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Ramping</a:t>
            </a:r>
            <a:endParaRPr lang="en-GB" sz="2400" dirty="0">
              <a:solidFill>
                <a:srgbClr val="00518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5494" y="3083630"/>
            <a:ext cx="85114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Uniqueness (first such facility in PL)</a:t>
            </a:r>
          </a:p>
          <a:p>
            <a:pPr marL="1314450" lvl="1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1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There are no commercially available synchrotrons</a:t>
            </a:r>
          </a:p>
          <a:p>
            <a:pPr marL="1314450" lvl="1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1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Tailored made design</a:t>
            </a:r>
          </a:p>
          <a:p>
            <a:pPr marL="1314450" lvl="1" indent="-285750" algn="just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1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Tailored made equipment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35503" y="4910505"/>
            <a:ext cx="8511480" cy="840978"/>
            <a:chOff x="234430" y="1083682"/>
            <a:chExt cx="8511480" cy="840978"/>
          </a:xfrm>
        </p:grpSpPr>
        <p:sp>
          <p:nvSpPr>
            <p:cNvPr id="11" name="TextBox 10"/>
            <p:cNvSpPr txBox="1"/>
            <p:nvPr/>
          </p:nvSpPr>
          <p:spPr>
            <a:xfrm>
              <a:off x="234430" y="1109052"/>
              <a:ext cx="851148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 fontAlgn="base">
                <a:spcBef>
                  <a:spcPct val="5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Funds: </a:t>
              </a:r>
              <a:r>
                <a:rPr lang="en-US" sz="2000" b="1" dirty="0">
                  <a:solidFill>
                    <a:srgbClr val="00518E"/>
                  </a:solidFill>
                  <a:latin typeface="Tahoma" pitchFamily="34" charset="0"/>
                  <a:cs typeface="Arial" charset="0"/>
                </a:rPr>
                <a:t>50 M€  - source:</a:t>
              </a:r>
              <a:endParaRPr lang="en-US" sz="2000" b="1" dirty="0">
                <a:solidFill>
                  <a:srgbClr val="00518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571500" algn="just" fontAlgn="base">
                <a:spcBef>
                  <a:spcPct val="50000"/>
                </a:spcBef>
                <a:spcAft>
                  <a:spcPct val="0"/>
                </a:spcAft>
              </a:pPr>
              <a:endParaRPr lang="en-US" dirty="0">
                <a:solidFill>
                  <a:srgbClr val="003399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549" y="1083682"/>
              <a:ext cx="4958448" cy="840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0FA46AF-E98F-4303-BFF1-7F6945B30270}"/>
              </a:ext>
            </a:extLst>
          </p:cNvPr>
          <p:cNvSpPr txBox="1"/>
          <p:nvPr/>
        </p:nvSpPr>
        <p:spPr>
          <a:xfrm>
            <a:off x="7928976" y="6258751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</a:t>
            </a:r>
            <a:r>
              <a:rPr lang="en-US" dirty="0" err="1"/>
              <a:t>M.Stankiewicz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2new2_geomet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335618"/>
            <a:ext cx="5760640" cy="538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060" y="908721"/>
            <a:ext cx="9134940" cy="426898"/>
          </a:xfrm>
        </p:spPr>
        <p:txBody>
          <a:bodyPr/>
          <a:lstStyle/>
          <a:p>
            <a:pPr eaLnBrk="1" hangingPunct="1"/>
            <a:r>
              <a:rPr lang="pl-PL" sz="18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SOLARIS</a:t>
            </a:r>
            <a:r>
              <a:rPr lang="en-GB" sz="18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1.5 GeV ring</a:t>
            </a:r>
            <a:r>
              <a:rPr lang="pl-PL" sz="18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 </a:t>
            </a:r>
            <a:r>
              <a:rPr lang="en-GB" sz="20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pl-PL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MAX-lab </a:t>
            </a:r>
            <a:r>
              <a:rPr lang="en-GB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accelerator team -</a:t>
            </a:r>
            <a:r>
              <a:rPr lang="pl-PL" sz="1600" b="1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Mikael Eriksson</a:t>
            </a:r>
            <a:endParaRPr lang="en-GB" sz="16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3112" name="Group 56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3071664" y="2459805"/>
          <a:ext cx="3598206" cy="2394012"/>
        </p:xfrm>
        <a:graphic>
          <a:graphicData uri="http://schemas.openxmlformats.org/drawingml/2006/table">
            <a:tbl>
              <a:tblPr/>
              <a:tblGrid>
                <a:gridCol w="1725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Ring circumference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96 m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Electrons’ energy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 GeV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Injection energy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0.4-0.7 GeV,</a:t>
                      </a:r>
                      <a:endParaRPr kumimoji="0" 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upgrade to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1.5 GeV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Current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500 mA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Bends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Straight section length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3.48</a:t>
                      </a: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47729" y="4941169"/>
            <a:ext cx="235352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 charset="0"/>
              </a:rPr>
              <a:t>H beam size: 184 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 charset="0"/>
              </a:rPr>
              <a:t>V beam size:13 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 charset="0"/>
              </a:rPr>
              <a:t>Emmitance: </a:t>
            </a:r>
            <a:r>
              <a:rPr lang="en-US" sz="1600" b="1" dirty="0">
                <a:solidFill>
                  <a:srgbClr val="FF0000"/>
                </a:solidFill>
                <a:latin typeface="Arial"/>
                <a:cs typeface="Arial" charset="0"/>
              </a:rPr>
              <a:t>5.6 nm rad</a:t>
            </a:r>
            <a:endParaRPr lang="pl-PL" sz="1600" b="1" dirty="0">
              <a:solidFill>
                <a:srgbClr val="FF0000"/>
              </a:solidFill>
              <a:latin typeface="Arial"/>
              <a:cs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053" y="1700808"/>
            <a:ext cx="2904148" cy="88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Staszek\Pulpit\Graphic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53" y="2780928"/>
            <a:ext cx="2878804" cy="10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Solaris Model\_Rysunki Solaris\BM-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20" y="4026632"/>
            <a:ext cx="3182354" cy="190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2404" y="281266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SOLARIS – </a:t>
            </a:r>
            <a:r>
              <a:rPr lang="pl-PL" dirty="0">
                <a:solidFill>
                  <a:srgbClr val="FFFFFF"/>
                </a:solidFill>
                <a:latin typeface="Arial"/>
                <a:cs typeface="Arial"/>
              </a:rPr>
              <a:t>unique design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storage ring</a:t>
            </a:r>
            <a:endParaRPr lang="pl-PL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F170A-71E9-440F-A6E6-6B7D8E3947EE}" type="slidenum">
              <a:rPr lang="en-GB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24437" y="1484784"/>
            <a:ext cx="3027121" cy="475252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0" y="971109"/>
            <a:ext cx="9248568" cy="5556680"/>
            <a:chOff x="-19303" y="978154"/>
            <a:chExt cx="9286387" cy="5556680"/>
          </a:xfrm>
        </p:grpSpPr>
        <p:pic>
          <p:nvPicPr>
            <p:cNvPr id="14" name="Picture 2" descr="D:\Solaris Model\_Rysunki Solaris\BM-0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303" y="978154"/>
              <a:ext cx="9163303" cy="555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20233815">
              <a:off x="3983266" y="5273517"/>
              <a:ext cx="5283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Unique, </a:t>
              </a:r>
              <a:r>
                <a:rPr lang="pl-PL" sz="16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revolutionary design:</a:t>
              </a:r>
              <a:endParaRPr lang="en-US" sz="16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6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single yoke magnetic cells (double bend achromats)</a:t>
              </a:r>
            </a:p>
          </p:txBody>
        </p:sp>
      </p:grpSp>
      <p:pic>
        <p:nvPicPr>
          <p:cNvPr id="15" name="Picture 2" descr="C:\Users\Marek\Documents\IFUJs\Krako\Aparatura\Magnesy\Dipoles\DSC000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91" y="927596"/>
            <a:ext cx="7907202" cy="59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8D116B-741D-482A-8323-0B17016EDCEC}"/>
              </a:ext>
            </a:extLst>
          </p:cNvPr>
          <p:cNvSpPr txBox="1"/>
          <p:nvPr/>
        </p:nvSpPr>
        <p:spPr>
          <a:xfrm>
            <a:off x="2334512" y="6317959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Courtesy of </a:t>
            </a:r>
            <a:r>
              <a:rPr lang="en-US" dirty="0" err="1">
                <a:solidFill>
                  <a:schemeClr val="bg1"/>
                </a:solidFill>
              </a:rPr>
              <a:t>M.Stankiewicz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4079777" y="154331"/>
            <a:ext cx="4573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2800" dirty="0">
                <a:solidFill>
                  <a:srgbClr val="FFFFFF"/>
                </a:solidFill>
                <a:latin typeface="Calibri" panose="020F0502020204030204" pitchFamily="34" charset="0"/>
                <a:cs typeface="Arial" charset="0"/>
              </a:rPr>
              <a:t>Machine</a:t>
            </a:r>
            <a:r>
              <a:rPr lang="pl-PL" sz="2800" dirty="0">
                <a:solidFill>
                  <a:srgbClr val="FFFFFF"/>
                </a:solidFill>
                <a:latin typeface="Cambria" pitchFamily="18" charset="0"/>
                <a:cs typeface="Arial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10200456" y="6525344"/>
            <a:ext cx="405408" cy="3048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0E424E-72E2-4F3D-9A35-18DEE1C52DCA}" type="slidenum">
              <a:rPr lang="en-US" sz="1200">
                <a:solidFill>
                  <a:srgbClr val="000000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C:\Users\Ada\AppData\Local\Microsoft\Windows\Temporary Internet Files\Content.Outlook\YKDZUEPW\solaris-widok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12624" b="18440"/>
          <a:stretch/>
        </p:blipFill>
        <p:spPr bwMode="auto">
          <a:xfrm>
            <a:off x="1541090" y="971589"/>
            <a:ext cx="9064774" cy="58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245648" y="1034459"/>
            <a:ext cx="3168352" cy="255454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1.5GeV Storage ring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DBA Cells – 96 m circ.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for ID’s (10 sections) ~ 3.5 m</a:t>
            </a:r>
            <a:endParaRPr lang="pl-PL" sz="16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</a:t>
            </a:r>
            <a:r>
              <a:rPr lang="pl-PL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sections</a:t>
            </a:r>
            <a:r>
              <a:rPr lang="pl-PL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l-PL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lang="pl-PL" sz="16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MHz RF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MHz </a:t>
            </a:r>
            <a:r>
              <a:rPr lang="pl-PL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Landau</a:t>
            </a:r>
            <a:r>
              <a:rPr lang="pl-PL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Cavities</a:t>
            </a:r>
            <a:endParaRPr lang="pl-PL" sz="16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Injection</a:t>
            </a:r>
            <a:r>
              <a:rPr lang="pl-PL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dipole </a:t>
            </a:r>
            <a:r>
              <a:rPr lang="pl-PL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kicker</a:t>
            </a:r>
            <a:endParaRPr lang="pl-PL" sz="16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Ramping</a:t>
            </a:r>
            <a:endParaRPr lang="en-US" sz="16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Current: 500mA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Emmitance</a:t>
            </a: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(bare Lattice): 6nmrad</a:t>
            </a:r>
            <a:endParaRPr lang="pl-PL" sz="16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41090" y="4594839"/>
            <a:ext cx="3127740" cy="22284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MeV </a:t>
            </a:r>
            <a:r>
              <a:rPr lang="en-US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endParaRPr lang="en-US" sz="16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</a:t>
            </a: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Thermionic Gun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accelerating structures (in 3 units)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Accelerating gradient 20 MeV/m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S-band – 2998.5 MHz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RF Units 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ScandiNova</a:t>
            </a: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K2 modulators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Toshiba klystrons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SLED cavities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AF8B8-E2BF-4070-9F7A-386103E4494B}"/>
              </a:ext>
            </a:extLst>
          </p:cNvPr>
          <p:cNvSpPr txBox="1"/>
          <p:nvPr/>
        </p:nvSpPr>
        <p:spPr>
          <a:xfrm>
            <a:off x="4960307" y="640906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</a:t>
            </a:r>
            <a:r>
              <a:rPr lang="en-US" dirty="0" err="1"/>
              <a:t>M.Stankiewicz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023713" y="1009701"/>
            <a:ext cx="8640960" cy="5478423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sz="20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2010 – </a:t>
            </a:r>
            <a:r>
              <a:rPr lang="pl-PL" sz="20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start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2012 – start of the </a:t>
            </a:r>
            <a:r>
              <a:rPr lang="pl-PL" sz="20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2014 – </a:t>
            </a:r>
            <a:r>
              <a:rPr lang="pl-PL" sz="20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handover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sz="20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2014 </a:t>
            </a:r>
            <a:r>
              <a:rPr lang="pl-PL" sz="20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  <a:r>
              <a:rPr lang="pl-PL" sz="2000" b="1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l-PL" sz="2000" b="1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  <a:endParaRPr lang="pl-PL" sz="2000" b="1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ole tekstowe 21"/>
          <p:cNvSpPr txBox="1">
            <a:spLocks noChangeArrowheads="1"/>
          </p:cNvSpPr>
          <p:nvPr/>
        </p:nvSpPr>
        <p:spPr bwMode="auto">
          <a:xfrm>
            <a:off x="3791745" y="241956"/>
            <a:ext cx="4968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sz="3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chedule</a:t>
            </a:r>
            <a:endParaRPr lang="pl-PL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" descr="Solaris Site 2012-04-0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50" r="25539"/>
          <a:stretch/>
        </p:blipFill>
        <p:spPr bwMode="auto">
          <a:xfrm>
            <a:off x="7478236" y="2420888"/>
            <a:ext cx="3189765" cy="15659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1847528" y="1124744"/>
            <a:ext cx="0" cy="5544616"/>
          </a:xfrm>
          <a:prstGeom prst="straightConnector1">
            <a:avLst/>
          </a:prstGeom>
          <a:ln w="76200" cap="sq" cmpd="sng">
            <a:solidFill>
              <a:srgbClr val="FF0000"/>
            </a:solidFill>
            <a:miter lim="800000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980728"/>
            <a:ext cx="2904772" cy="1627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5" descr="E:\Data2014\PHOTOS\DSC_41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5"/>
          <a:stretch/>
        </p:blipFill>
        <p:spPr bwMode="auto">
          <a:xfrm>
            <a:off x="5519936" y="3717032"/>
            <a:ext cx="1872208" cy="21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Data2014\PHOTOS\DSC_41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3" y="4149081"/>
            <a:ext cx="3125640" cy="20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774017-3EF4-4BDF-ADAE-28C5EAB89C07}"/>
              </a:ext>
            </a:extLst>
          </p:cNvPr>
          <p:cNvSpPr txBox="1"/>
          <p:nvPr/>
        </p:nvSpPr>
        <p:spPr>
          <a:xfrm>
            <a:off x="6661145" y="6303458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</a:t>
            </a:r>
            <a:r>
              <a:rPr lang="en-US" dirty="0" err="1"/>
              <a:t>M.Stankiewicz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135560" y="980729"/>
            <a:ext cx="8496944" cy="5478423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sz="2000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</a:t>
            </a:r>
            <a:r>
              <a:rPr lang="pl-PL" sz="2000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2014 </a:t>
            </a:r>
            <a:r>
              <a:rPr lang="pl-PL" sz="2000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pl-PL" sz="2000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conditioning</a:t>
            </a:r>
            <a:r>
              <a:rPr lang="pl-PL" sz="2000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start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sz="2000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</a:t>
            </a:r>
            <a:r>
              <a:rPr lang="pl-PL" sz="2000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 Storage ring </a:t>
            </a:r>
            <a:r>
              <a:rPr lang="pl-PL" sz="2000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</a:t>
            </a:r>
            <a:r>
              <a:rPr lang="pl-PL" sz="2000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</a:t>
            </a:r>
            <a:endParaRPr lang="pl-PL" sz="2000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sz="2000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2015 Solaris </a:t>
            </a:r>
            <a:r>
              <a:rPr lang="pl-PL" sz="2000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commissioning</a:t>
            </a:r>
            <a:r>
              <a:rPr lang="pl-PL" sz="2000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start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u="sng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l-PL" sz="2000" u="sng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l-PL" sz="2000" u="sng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</a:t>
            </a:r>
            <a:r>
              <a:rPr lang="pl-PL" sz="2000" u="sng" dirty="0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2015 end of the </a:t>
            </a:r>
            <a:r>
              <a:rPr lang="pl-PL" sz="2000" u="sng" dirty="0" err="1">
                <a:solidFill>
                  <a:srgbClr val="0051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pl-PL" sz="2000" u="sng" dirty="0">
              <a:solidFill>
                <a:srgbClr val="00518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166689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1847528" y="1124744"/>
            <a:ext cx="0" cy="554461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C:\Users\Ada\AppData\Local\Microsoft\Windows\Temporary Internet Files\Content.Outlook\YKDZUEPW\elektromagnesy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9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12325"/>
          <a:stretch/>
        </p:blipFill>
        <p:spPr bwMode="auto">
          <a:xfrm>
            <a:off x="7176120" y="3645024"/>
            <a:ext cx="315445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a\Dropbox\Przekazane z aparatu\2014-10-14 12.19.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41277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a\Pictures\Od NOKIA Lumia 610 NFC\Z aparatu\WP_001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196752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3791745" y="241956"/>
            <a:ext cx="49680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l-PL" sz="3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chedule</a:t>
            </a:r>
            <a:endParaRPr lang="pl-PL" sz="3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3C3CB-4113-4D2B-A162-66414195AAE7}"/>
              </a:ext>
            </a:extLst>
          </p:cNvPr>
          <p:cNvSpPr txBox="1"/>
          <p:nvPr/>
        </p:nvSpPr>
        <p:spPr>
          <a:xfrm>
            <a:off x="4612260" y="6428484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</a:t>
            </a:r>
            <a:r>
              <a:rPr lang="en-US" dirty="0" err="1"/>
              <a:t>M.Stankiewicz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Documents and Settings\Piotr Zabicki\Pulpit\solari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32" y="166690"/>
            <a:ext cx="16541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Marek\Documents\IFUJs\Krako\Pictures\SOLARIS\SOLARIS -2015-05\synchrotron Solaris 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923661"/>
            <a:ext cx="8903735" cy="59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95CAF7-12F5-4169-978E-A81F090DC46F}"/>
              </a:ext>
            </a:extLst>
          </p:cNvPr>
          <p:cNvSpPr txBox="1"/>
          <p:nvPr/>
        </p:nvSpPr>
        <p:spPr>
          <a:xfrm>
            <a:off x="7567761" y="6415326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Courtesy of </a:t>
            </a:r>
            <a:r>
              <a:rPr lang="en-US" dirty="0" err="1">
                <a:solidFill>
                  <a:schemeClr val="bg1"/>
                </a:solidFill>
              </a:rPr>
              <a:t>M.Stankiewicz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B7963-D7E4-4C44-AF13-4B7587F4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5247-005C-4940-9F90-0E97764C7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First discussions in 2017, draft of the Agreement;</a:t>
            </a:r>
          </a:p>
          <a:p>
            <a:r>
              <a:rPr lang="en-US" dirty="0"/>
              <a:t>Report “Synchrotron Radiation in Modern Sciences” (N.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Ku</a:t>
            </a:r>
            <a:r>
              <a:rPr lang="sk-SK" dirty="0"/>
              <a:t>č</a:t>
            </a:r>
            <a:r>
              <a:rPr lang="en-US" dirty="0" err="1"/>
              <a:t>erka</a:t>
            </a:r>
            <a:r>
              <a:rPr lang="en-US" dirty="0"/>
              <a:t>) at FC meeting, November 21, 2017;</a:t>
            </a:r>
          </a:p>
          <a:p>
            <a:r>
              <a:rPr lang="en-US" dirty="0"/>
              <a:t>Report “Cooperation between JINR and the National Synchrotron Radiation Centre SOLARIS (Kraków, Poland)” (V.Shvetsov) at the 47th meeting of the PAC for Condensed Matter Physics on January 22 2018;</a:t>
            </a:r>
          </a:p>
          <a:p>
            <a:r>
              <a:rPr lang="en-US" dirty="0"/>
              <a:t>Two reports at the 123rd session of the Scientific Council on February 22 2018</a:t>
            </a:r>
          </a:p>
          <a:p>
            <a:pPr lvl="1"/>
            <a:r>
              <a:rPr lang="en-US" dirty="0"/>
              <a:t>SOLCRYS — new laboratory for structural research at the Polish synchrotron SOLARIS: proposed concept (M. </a:t>
            </a:r>
            <a:r>
              <a:rPr lang="en-US" dirty="0" err="1"/>
              <a:t>Stankiewicz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Complementarity between neutron and synchrotron X-ray scattering, the potential of the synergy between IBR-2 and SOLARIS (V.Shvetsov);</a:t>
            </a:r>
          </a:p>
          <a:p>
            <a:r>
              <a:rPr lang="en-US" dirty="0"/>
              <a:t>Report “SOLCRYS — JINR's new laboratory for structural research at the National Synchrotron Radiation Centre SOLARIS of the Jagiellonian University in Kraków” (N.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Ku</a:t>
            </a:r>
            <a:r>
              <a:rPr lang="sk-SK" dirty="0"/>
              <a:t>č</a:t>
            </a:r>
            <a:r>
              <a:rPr lang="en-US" dirty="0" err="1"/>
              <a:t>erka</a:t>
            </a:r>
            <a:r>
              <a:rPr lang="en-US" dirty="0"/>
              <a:t>) at the 48th meeting of the PAC for Condensed Matter Physics on June 14 2018;</a:t>
            </a:r>
          </a:p>
          <a:p>
            <a:r>
              <a:rPr lang="en-US" dirty="0"/>
              <a:t>And finally, Agreement between JINR and JU signed on June 28 2018;</a:t>
            </a:r>
          </a:p>
        </p:txBody>
      </p:sp>
    </p:spTree>
    <p:extLst>
      <p:ext uri="{BB962C8B-B14F-4D97-AF65-F5344CB8AC3E}">
        <p14:creationId xmlns:p14="http://schemas.microsoft.com/office/powerpoint/2010/main" val="3739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Kucerka - JINR+FaFUK+FLNP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887</Words>
  <Application>Microsoft Office PowerPoint</Application>
  <PresentationFormat>Широкоэкранный</PresentationFormat>
  <Paragraphs>233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Cambria</vt:lpstr>
      <vt:lpstr>Constantia</vt:lpstr>
      <vt:lpstr>Tahoma</vt:lpstr>
      <vt:lpstr>Times New Roman</vt:lpstr>
      <vt:lpstr>Wingdings</vt:lpstr>
      <vt:lpstr>Wingdings 2</vt:lpstr>
      <vt:lpstr>ヒラギノ角ゴ Pro W3</vt:lpstr>
      <vt:lpstr>Тема Office</vt:lpstr>
      <vt:lpstr>1_Projekt domyślny</vt:lpstr>
      <vt:lpstr>2_Projekt domyślny</vt:lpstr>
      <vt:lpstr>1_Kucerka - JINR+FaFUK+FLNP</vt:lpstr>
      <vt:lpstr>Status of the establishment of the SOLCRYS Laboratory at the SOLARIS center of the Jagiellonian University in Kraków (Poland)</vt:lpstr>
      <vt:lpstr>Презентация PowerPoint</vt:lpstr>
      <vt:lpstr>Презентация PowerPoint</vt:lpstr>
      <vt:lpstr>SOLARIS 1.5 GeV ring design - MAX-lab accelerator team - Mikael Eriksson</vt:lpstr>
      <vt:lpstr>Презентация PowerPoint</vt:lpstr>
      <vt:lpstr>Презентация PowerPoint</vt:lpstr>
      <vt:lpstr>Презентация PowerPoint</vt:lpstr>
      <vt:lpstr>Презентация PowerPoint</vt:lpstr>
      <vt:lpstr>Brief History</vt:lpstr>
      <vt:lpstr>Workgroup</vt:lpstr>
      <vt:lpstr>SOLCRYS – beamlines proposed</vt:lpstr>
      <vt:lpstr>SOLCRYS – laboratory for structural research</vt:lpstr>
      <vt:lpstr>SOLCRYS – objectives</vt:lpstr>
      <vt:lpstr>SOLCRYS – desires</vt:lpstr>
      <vt:lpstr>SOLCRYS – desires</vt:lpstr>
      <vt:lpstr>Present status of the SOLCRYS development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establishment of the SOLCRYS Laboratory at the SOLARIS center of the Jagiellonian University in Kraków (Poland)</dc:title>
  <dc:creator>Valery Shvetsov</dc:creator>
  <cp:lastModifiedBy>Valery Shvetsov</cp:lastModifiedBy>
  <cp:revision>16</cp:revision>
  <dcterms:created xsi:type="dcterms:W3CDTF">2019-02-20T08:11:30Z</dcterms:created>
  <dcterms:modified xsi:type="dcterms:W3CDTF">2019-02-20T16:24:15Z</dcterms:modified>
</cp:coreProperties>
</file>