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3" r:id="rId2"/>
    <p:sldMasterId id="2147483814" r:id="rId3"/>
    <p:sldMasterId id="2147483947" r:id="rId4"/>
    <p:sldMasterId id="2147483974" r:id="rId5"/>
    <p:sldMasterId id="2147484045" r:id="rId6"/>
    <p:sldMasterId id="2147484058" r:id="rId7"/>
    <p:sldMasterId id="2147484075" r:id="rId8"/>
  </p:sldMasterIdLst>
  <p:notesMasterIdLst>
    <p:notesMasterId r:id="rId48"/>
  </p:notesMasterIdLst>
  <p:sldIdLst>
    <p:sldId id="537" r:id="rId9"/>
    <p:sldId id="387" r:id="rId10"/>
    <p:sldId id="438" r:id="rId11"/>
    <p:sldId id="263" r:id="rId12"/>
    <p:sldId id="370" r:id="rId13"/>
    <p:sldId id="326" r:id="rId14"/>
    <p:sldId id="360" r:id="rId15"/>
    <p:sldId id="280" r:id="rId16"/>
    <p:sldId id="281" r:id="rId17"/>
    <p:sldId id="381" r:id="rId18"/>
    <p:sldId id="586" r:id="rId19"/>
    <p:sldId id="587" r:id="rId20"/>
    <p:sldId id="588" r:id="rId21"/>
    <p:sldId id="590" r:id="rId22"/>
    <p:sldId id="591" r:id="rId23"/>
    <p:sldId id="418" r:id="rId24"/>
    <p:sldId id="417" r:id="rId25"/>
    <p:sldId id="405" r:id="rId26"/>
    <p:sldId id="539" r:id="rId27"/>
    <p:sldId id="538" r:id="rId28"/>
    <p:sldId id="585" r:id="rId29"/>
    <p:sldId id="592" r:id="rId30"/>
    <p:sldId id="572" r:id="rId31"/>
    <p:sldId id="573" r:id="rId32"/>
    <p:sldId id="574" r:id="rId33"/>
    <p:sldId id="576" r:id="rId34"/>
    <p:sldId id="577" r:id="rId35"/>
    <p:sldId id="563" r:id="rId36"/>
    <p:sldId id="557" r:id="rId37"/>
    <p:sldId id="566" r:id="rId38"/>
    <p:sldId id="578" r:id="rId39"/>
    <p:sldId id="579" r:id="rId40"/>
    <p:sldId id="472" r:id="rId41"/>
    <p:sldId id="473" r:id="rId42"/>
    <p:sldId id="571" r:id="rId43"/>
    <p:sldId id="358" r:id="rId44"/>
    <p:sldId id="567" r:id="rId45"/>
    <p:sldId id="308" r:id="rId46"/>
    <p:sldId id="559" r:id="rId4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717" autoAdjust="0"/>
  </p:normalViewPr>
  <p:slideViewPr>
    <p:cSldViewPr>
      <p:cViewPr varScale="1">
        <p:scale>
          <a:sx n="101" d="100"/>
          <a:sy n="101" d="100"/>
        </p:scale>
        <p:origin x="1914" y="120"/>
      </p:cViewPr>
      <p:guideLst>
        <p:guide orient="horz" pos="2160"/>
        <p:guide pos="2880"/>
      </p:guideLst>
    </p:cSldViewPr>
  </p:slideViewPr>
  <p:notesTextViewPr>
    <p:cViewPr>
      <p:scale>
        <a:sx n="1" d="1"/>
        <a:sy n="1" d="1"/>
      </p:scale>
      <p:origin x="0" y="0"/>
    </p:cViewPr>
  </p:notesTextViewPr>
  <p:sorterViewPr>
    <p:cViewPr>
      <p:scale>
        <a:sx n="100" d="100"/>
        <a:sy n="100" d="100"/>
      </p:scale>
      <p:origin x="0" y="764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1EB9F5-530C-42D0-9B9C-D713C8C3781D}" type="datetimeFigureOut">
              <a:rPr lang="ru-RU" smtClean="0"/>
              <a:pPr/>
              <a:t>21.02.2019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DD57E4-5EA2-4D20-A450-F61983416E07}" type="slidenum">
              <a:rPr lang="ru-RU" smtClean="0"/>
              <a:pPr/>
              <a:t>‹#›</a:t>
            </a:fld>
            <a:endParaRPr lang="ru-RU"/>
          </a:p>
        </p:txBody>
      </p:sp>
    </p:spTree>
    <p:extLst>
      <p:ext uri="{BB962C8B-B14F-4D97-AF65-F5344CB8AC3E}">
        <p14:creationId xmlns:p14="http://schemas.microsoft.com/office/powerpoint/2010/main" val="427810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Образ слайда 1"/>
          <p:cNvSpPr>
            <a:spLocks noGrp="1" noRot="1" noChangeAspect="1" noTextEdit="1"/>
          </p:cNvSpPr>
          <p:nvPr>
            <p:ph type="sldImg"/>
          </p:nvPr>
        </p:nvSpPr>
        <p:spPr>
          <a:ln/>
        </p:spPr>
      </p:sp>
      <p:sp>
        <p:nvSpPr>
          <p:cNvPr id="74755"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ru-RU"/>
              <a:t>The project of the SHE factory includes three principal components: i) high current accelerator, ii) new experimental hall and iii) a number of the next generation facilities.</a:t>
            </a:r>
            <a:endParaRPr lang="ru-RU" altLang="ru-RU"/>
          </a:p>
        </p:txBody>
      </p:sp>
      <p:sp>
        <p:nvSpPr>
          <p:cNvPr id="74756"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fld id="{896CD97D-4703-440D-8A7B-C05D1CBE8AE6}" type="slidenum">
              <a:rPr kumimoji="0" lang="ru-RU" altLang="ru-RU" sz="1200">
                <a:solidFill>
                  <a:schemeClr val="tx1"/>
                </a:solidFill>
                <a:latin typeface="Times New Roman" panose="02020603050405020304" pitchFamily="18" charset="0"/>
              </a:rPr>
              <a:pPr/>
              <a:t>7</a:t>
            </a:fld>
            <a:endParaRPr kumimoji="0" lang="ru-RU" altLang="ru-RU"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786870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CDD57E4-5EA2-4D20-A450-F61983416E07}" type="slidenum">
              <a:rPr lang="ru-RU" smtClean="0"/>
              <a:pPr/>
              <a:t>36</a:t>
            </a:fld>
            <a:endParaRPr lang="ru-RU"/>
          </a:p>
        </p:txBody>
      </p:sp>
    </p:spTree>
    <p:extLst>
      <p:ext uri="{BB962C8B-B14F-4D97-AF65-F5344CB8AC3E}">
        <p14:creationId xmlns:p14="http://schemas.microsoft.com/office/powerpoint/2010/main" val="79401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bwMode="auto">
          <a:xfrm>
            <a:off x="1141413"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Tree>
    <p:extLst>
      <p:ext uri="{BB962C8B-B14F-4D97-AF65-F5344CB8AC3E}">
        <p14:creationId xmlns:p14="http://schemas.microsoft.com/office/powerpoint/2010/main" val="3148329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pPr>
              <a:defRPr/>
            </a:pPr>
            <a:fld id="{6AE602BE-860D-41D1-8C79-22452C9B37CB}" type="slidenum">
              <a:rPr lang="ru-RU" altLang="ru-RU" smtClean="0"/>
              <a:pPr>
                <a:defRPr/>
              </a:pPr>
              <a:t>10</a:t>
            </a:fld>
            <a:endParaRPr lang="ru-RU" altLang="ru-RU"/>
          </a:p>
        </p:txBody>
      </p:sp>
    </p:spTree>
    <p:extLst>
      <p:ext uri="{BB962C8B-B14F-4D97-AF65-F5344CB8AC3E}">
        <p14:creationId xmlns:p14="http://schemas.microsoft.com/office/powerpoint/2010/main" val="149811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a:ln/>
        </p:spPr>
      </p:sp>
      <p:sp>
        <p:nvSpPr>
          <p:cNvPr id="326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326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30020493-3BB4-4C47-AFF0-1FED46440826}" type="slidenum">
              <a:rPr lang="ru-RU" altLang="ru-RU" smtClean="0">
                <a:latin typeface="Times New Roman" pitchFamily="18" charset="0"/>
              </a:rPr>
              <a:pPr/>
              <a:t>11</a:t>
            </a:fld>
            <a:endParaRPr lang="ru-RU" altLang="ru-RU" smtClean="0">
              <a:latin typeface="Times New Roman" pitchFamily="18" charset="0"/>
            </a:endParaRPr>
          </a:p>
        </p:txBody>
      </p:sp>
    </p:spTree>
    <p:extLst>
      <p:ext uri="{BB962C8B-B14F-4D97-AF65-F5344CB8AC3E}">
        <p14:creationId xmlns:p14="http://schemas.microsoft.com/office/powerpoint/2010/main" val="1840947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82416084-AEAD-4F3B-A517-109501EF1DB5}" type="slidenum">
              <a:rPr lang="en-US" smtClean="0"/>
              <a:pPr/>
              <a:t>19</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ru-RU" dirty="0"/>
          </a:p>
        </p:txBody>
      </p:sp>
    </p:spTree>
    <p:extLst>
      <p:ext uri="{BB962C8B-B14F-4D97-AF65-F5344CB8AC3E}">
        <p14:creationId xmlns:p14="http://schemas.microsoft.com/office/powerpoint/2010/main" val="914145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CDD57E4-5EA2-4D20-A450-F61983416E07}" type="slidenum">
              <a:rPr lang="ru-RU" smtClean="0"/>
              <a:pPr/>
              <a:t>21</a:t>
            </a:fld>
            <a:endParaRPr lang="ru-RU"/>
          </a:p>
        </p:txBody>
      </p:sp>
    </p:spTree>
    <p:extLst>
      <p:ext uri="{BB962C8B-B14F-4D97-AF65-F5344CB8AC3E}">
        <p14:creationId xmlns:p14="http://schemas.microsoft.com/office/powerpoint/2010/main" val="1582331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75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fld id="{909F6633-3683-43DF-8F8E-B345D86B30F0}" type="slidenum">
              <a:rPr lang="ru-RU" altLang="ru-RU">
                <a:latin typeface="Times New Roman" pitchFamily="18" charset="0"/>
              </a:rPr>
              <a:pPr/>
              <a:t>22</a:t>
            </a:fld>
            <a:endParaRPr lang="ru-RU" altLang="ru-RU">
              <a:latin typeface="Times New Roman" pitchFamily="18" charset="0"/>
            </a:endParaRPr>
          </a:p>
        </p:txBody>
      </p:sp>
    </p:spTree>
    <p:extLst>
      <p:ext uri="{BB962C8B-B14F-4D97-AF65-F5344CB8AC3E}">
        <p14:creationId xmlns:p14="http://schemas.microsoft.com/office/powerpoint/2010/main" val="3947165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Tree>
    <p:extLst>
      <p:ext uri="{BB962C8B-B14F-4D97-AF65-F5344CB8AC3E}">
        <p14:creationId xmlns:p14="http://schemas.microsoft.com/office/powerpoint/2010/main" val="3694411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30"/>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a:solidFill>
                  <a:prstClr val="black"/>
                </a:solidFill>
              </a:rPr>
              <a:t>Prof. Dmitriev S.N. "NRC7" 24-29 August 2008</a:t>
            </a:r>
          </a:p>
        </p:txBody>
      </p:sp>
      <p:sp>
        <p:nvSpPr>
          <p:cNvPr id="44035"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2B42A3C-6434-4051-B578-6F444654FB07}" type="slidenum">
              <a:rPr lang="ru-RU" altLang="ru-RU">
                <a:solidFill>
                  <a:prstClr val="black"/>
                </a:solidFill>
              </a:rPr>
              <a:pPr eaLnBrk="1" hangingPunct="1"/>
              <a:t>31</a:t>
            </a:fld>
            <a:endParaRPr lang="ru-RU" altLang="ru-RU">
              <a:solidFill>
                <a:prstClr val="black"/>
              </a:solidFill>
            </a:endParaRPr>
          </a:p>
        </p:txBody>
      </p:sp>
      <p:sp>
        <p:nvSpPr>
          <p:cNvPr id="4403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7" name="Rectangle 3"/>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Tree>
    <p:extLst>
      <p:ext uri="{BB962C8B-B14F-4D97-AF65-F5344CB8AC3E}">
        <p14:creationId xmlns:p14="http://schemas.microsoft.com/office/powerpoint/2010/main" val="1089216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57"/>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ED84E75C-DDC0-432D-A2D7-087753202356}" type="datetimeFigureOut">
              <a:rPr lang="ru-RU" smtClean="0"/>
              <a:pPr/>
              <a:t>21.02.2019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1254104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D84E75C-DDC0-432D-A2D7-087753202356}" type="datetimeFigureOut">
              <a:rPr lang="ru-RU" smtClean="0"/>
              <a:pPr/>
              <a:t>21.02.2019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612290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70"/>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70"/>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D84E75C-DDC0-432D-A2D7-087753202356}" type="datetimeFigureOut">
              <a:rPr lang="ru-RU" smtClean="0"/>
              <a:pPr/>
              <a:t>21.02.2019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2709557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70"/>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4"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5" name="Rectangle 6"/>
          <p:cNvSpPr>
            <a:spLocks noGrp="1" noChangeArrowheads="1"/>
          </p:cNvSpPr>
          <p:nvPr>
            <p:ph type="sldNum" sz="quarter" idx="12"/>
          </p:nvPr>
        </p:nvSpPr>
        <p:spPr/>
        <p:txBody>
          <a:bodyPr/>
          <a:lstStyle>
            <a:lvl1pPr eaLnBrk="0" hangingPunct="0">
              <a:defRPr>
                <a:cs typeface="Arial" charset="0"/>
              </a:defRPr>
            </a:lvl1pPr>
          </a:lstStyle>
          <a:p>
            <a:pPr>
              <a:defRPr/>
            </a:pPr>
            <a:fld id="{1EC6F7B8-F35C-4A0C-AAEF-BF33B2BF3EDD}" type="slidenum">
              <a:rPr lang="en-US" altLang="ru-RU"/>
              <a:pPr>
                <a:defRPr/>
              </a:pPr>
              <a:t>‹#›</a:t>
            </a:fld>
            <a:endParaRPr lang="en-US" altLang="ru-RU"/>
          </a:p>
        </p:txBody>
      </p:sp>
    </p:spTree>
    <p:extLst>
      <p:ext uri="{BB962C8B-B14F-4D97-AF65-F5344CB8AC3E}">
        <p14:creationId xmlns:p14="http://schemas.microsoft.com/office/powerpoint/2010/main" val="3720763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85800" y="609600"/>
            <a:ext cx="77724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6858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6858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A063C1AE-D7FE-4670-8794-BADE52947CAD}" type="datetime1">
              <a:rPr lang="en-US" altLang="ru-RU" smtClean="0"/>
              <a:t>2/21/2019</a:t>
            </a:fld>
            <a:endParaRPr lang="en-US" altLang="ru-RU"/>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ru-RU"/>
              <a:t>A. Popeko, EMIS-XVII. Grand Rapids, MI, USA</a:t>
            </a:r>
          </a:p>
        </p:txBody>
      </p:sp>
      <p:sp>
        <p:nvSpPr>
          <p:cNvPr id="9" name="Rectangle 6"/>
          <p:cNvSpPr>
            <a:spLocks noGrp="1" noChangeArrowheads="1"/>
          </p:cNvSpPr>
          <p:nvPr>
            <p:ph type="sldNum" sz="quarter" idx="12"/>
          </p:nvPr>
        </p:nvSpPr>
        <p:spPr>
          <a:ln/>
        </p:spPr>
        <p:txBody>
          <a:bodyPr/>
          <a:lstStyle>
            <a:lvl1pPr>
              <a:defRPr/>
            </a:lvl1pPr>
          </a:lstStyle>
          <a:p>
            <a:pPr>
              <a:defRPr/>
            </a:pPr>
            <a:fld id="{5EABC0B9-8E0E-431C-BBE2-4E98486EEF04}" type="slidenum">
              <a:rPr lang="en-US" altLang="ru-RU"/>
              <a:pPr>
                <a:defRPr/>
              </a:pPr>
              <a:t>‹#›</a:t>
            </a:fld>
            <a:endParaRPr lang="en-US" altLang="ru-RU"/>
          </a:p>
        </p:txBody>
      </p:sp>
    </p:spTree>
    <p:extLst>
      <p:ext uri="{BB962C8B-B14F-4D97-AF65-F5344CB8AC3E}">
        <p14:creationId xmlns:p14="http://schemas.microsoft.com/office/powerpoint/2010/main" val="1113014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57"/>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0316F9-F5C1-441A-BFAA-AF03607E940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93939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E909CD-B6C0-46D7-9AB7-CA55B56AEDBC}"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902623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32"/>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3945FE-A1D2-444D-B5E2-C9A66EB11F1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380593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2A957-CA73-469D-8A33-2FB5BED41FA1}"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211397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5ACB0E-73EF-4182-80CC-7D093B53B31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25890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A2078A-62EA-4BA4-8633-EA8DE4EC264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751478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D84E75C-DDC0-432D-A2D7-087753202356}" type="datetimeFigureOut">
              <a:rPr lang="ru-RU" smtClean="0"/>
              <a:pPr/>
              <a:t>21.02.2019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1492826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31710A0-58E1-4381-B758-E8B59BFB4753}"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128784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BB703A-1D60-4D8E-9CCC-482A853E123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748725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495578-99FC-4335-8C6F-FAE2871FE3AE}"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226437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F68EAD-3AEE-4AA0-B4A8-368C9966125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8884099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70"/>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70"/>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E205E7-0120-4DD0-8692-FA210B63812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713890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аблица 2"/>
          <p:cNvSpPr>
            <a:spLocks noGrp="1"/>
          </p:cNvSpPr>
          <p:nvPr>
            <p:ph type="tbl" idx="1"/>
          </p:nvPr>
        </p:nvSpPr>
        <p:spPr>
          <a:xfrm>
            <a:off x="457200" y="1600206"/>
            <a:ext cx="8229600" cy="4525963"/>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42B1D7-1369-403A-AF26-FE0611C9194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197829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a:t>Образец заголовка</a:t>
            </a:r>
          </a:p>
        </p:txBody>
      </p:sp>
      <p:sp>
        <p:nvSpPr>
          <p:cNvPr id="3" name="Содержимое 2"/>
          <p:cNvSpPr>
            <a:spLocks noGrp="1"/>
          </p:cNvSpPr>
          <p:nvPr>
            <p:ph sz="half" idx="1"/>
          </p:nvPr>
        </p:nvSpPr>
        <p:spPr>
          <a:xfrm>
            <a:off x="6858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9812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648200" y="41148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F14001D4-3EA2-4343-9848-0F063BA01A31}" type="slidenum">
              <a:rPr lang="en-US" altLang="ru-RU">
                <a:solidFill>
                  <a:srgbClr val="000000"/>
                </a:solidFill>
              </a:rPr>
              <a:pPr>
                <a:defRPr/>
              </a:pPr>
              <a:t>‹#›</a:t>
            </a:fld>
            <a:endParaRPr lang="en-US" altLang="ru-RU">
              <a:solidFill>
                <a:srgbClr val="000000"/>
              </a:solidFill>
            </a:endParaRPr>
          </a:p>
        </p:txBody>
      </p:sp>
    </p:spTree>
    <p:extLst>
      <p:ext uri="{BB962C8B-B14F-4D97-AF65-F5344CB8AC3E}">
        <p14:creationId xmlns:p14="http://schemas.microsoft.com/office/powerpoint/2010/main" val="3448596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70"/>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ru-RU">
              <a:solidFill>
                <a:srgbClr val="000000">
                  <a:tint val="75000"/>
                </a:srgb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DD68371-3A7F-4A5B-B931-292F9F3A14B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46355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a:t>Образец заголовка</a:t>
            </a:r>
          </a:p>
        </p:txBody>
      </p:sp>
      <p:sp>
        <p:nvSpPr>
          <p:cNvPr id="3" name="Содержимое 2"/>
          <p:cNvSpPr>
            <a:spLocks noGrp="1"/>
          </p:cNvSpPr>
          <p:nvPr>
            <p:ph sz="quarter" idx="1"/>
          </p:nvPr>
        </p:nvSpPr>
        <p:spPr>
          <a:xfrm>
            <a:off x="457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57200" y="3938620"/>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Содержимое 5"/>
          <p:cNvSpPr>
            <a:spLocks noGrp="1"/>
          </p:cNvSpPr>
          <p:nvPr>
            <p:ph sz="quarter" idx="4"/>
          </p:nvPr>
        </p:nvSpPr>
        <p:spPr>
          <a:xfrm>
            <a:off x="4648200" y="3938620"/>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457200" y="6245225"/>
            <a:ext cx="2133600" cy="476250"/>
          </a:xfrm>
        </p:spPr>
        <p:txBody>
          <a:bodyPr/>
          <a:lstStyle>
            <a:lvl1pPr eaLnBrk="0" hangingPunct="0">
              <a:defRPr>
                <a:latin typeface="Calibri" pitchFamily="34" charset="0"/>
                <a:ea typeface="+mn-ea"/>
                <a:cs typeface="Arial" pitchFamily="34" charset="0"/>
              </a:defRPr>
            </a:lvl1pPr>
          </a:lstStyle>
          <a:p>
            <a:pPr>
              <a:defRPr/>
            </a:pPr>
            <a:endParaRPr lang="ru-RU">
              <a:solidFill>
                <a:srgbClr val="000000"/>
              </a:solidFill>
            </a:endParaRPr>
          </a:p>
        </p:txBody>
      </p:sp>
      <p:sp>
        <p:nvSpPr>
          <p:cNvPr id="8" name="Нижний колонтитул 7"/>
          <p:cNvSpPr>
            <a:spLocks noGrp="1"/>
          </p:cNvSpPr>
          <p:nvPr>
            <p:ph type="ftr" sz="quarter" idx="11"/>
          </p:nvPr>
        </p:nvSpPr>
        <p:spPr>
          <a:xfrm>
            <a:off x="3124200" y="6245225"/>
            <a:ext cx="2895600" cy="476250"/>
          </a:xfrm>
        </p:spPr>
        <p:txBody>
          <a:bodyPr/>
          <a:lstStyle>
            <a:lvl1pPr eaLnBrk="0" hangingPunct="0">
              <a:defRPr/>
            </a:lvl1pPr>
          </a:lstStyle>
          <a:p>
            <a:pPr>
              <a:defRPr/>
            </a:pPr>
            <a:endParaRPr lang="ru-RU">
              <a:solidFill>
                <a:srgbClr val="000000"/>
              </a:solidFill>
            </a:endParaRPr>
          </a:p>
        </p:txBody>
      </p:sp>
      <p:sp>
        <p:nvSpPr>
          <p:cNvPr id="9" name="Номер слайда 8"/>
          <p:cNvSpPr>
            <a:spLocks noGrp="1"/>
          </p:cNvSpPr>
          <p:nvPr>
            <p:ph type="sldNum" sz="quarter" idx="12"/>
          </p:nvPr>
        </p:nvSpPr>
        <p:spPr>
          <a:xfrm>
            <a:off x="6553200" y="6245225"/>
            <a:ext cx="2133600" cy="476250"/>
          </a:xfrm>
        </p:spPr>
        <p:txBody>
          <a:bodyPr/>
          <a:lstStyle>
            <a:lvl1pPr eaLnBrk="0" hangingPunct="0">
              <a:defRPr/>
            </a:lvl1pPr>
          </a:lstStyle>
          <a:p>
            <a:pPr>
              <a:defRPr/>
            </a:pPr>
            <a:fld id="{268F8494-A9EF-4BD2-BAD6-7179154E5ED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150215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49"/>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p:txBody>
          <a:bodyPr/>
          <a:lstStyle>
            <a:lvl1pPr>
              <a:defRPr/>
            </a:lvl1pPr>
          </a:lstStyle>
          <a:p>
            <a:pPr>
              <a:defRPr/>
            </a:pPr>
            <a:fld id="{C187ADC0-548E-4B8F-B645-F42AAC8B5E6B}" type="datetimeFigureOut">
              <a:rPr lang="ru-RU"/>
              <a:pPr>
                <a:defRPr/>
              </a:pPr>
              <a:t>21.02.2019</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6F58807A-9633-4686-91A1-18EF8BC87CCD}" type="slidenum">
              <a:rPr lang="ru-RU" altLang="ru-RU"/>
              <a:pPr>
                <a:defRPr/>
              </a:pPr>
              <a:t>‹#›</a:t>
            </a:fld>
            <a:endParaRPr lang="ru-RU" altLang="ru-RU"/>
          </a:p>
        </p:txBody>
      </p:sp>
    </p:spTree>
    <p:extLst>
      <p:ext uri="{BB962C8B-B14F-4D97-AF65-F5344CB8AC3E}">
        <p14:creationId xmlns:p14="http://schemas.microsoft.com/office/powerpoint/2010/main" val="1710934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32"/>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ED84E75C-DDC0-432D-A2D7-087753202356}" type="datetimeFigureOut">
              <a:rPr lang="ru-RU" smtClean="0"/>
              <a:pPr/>
              <a:t>21.02.2019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2579310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a:defRPr/>
            </a:lvl1pPr>
          </a:lstStyle>
          <a:p>
            <a:pPr>
              <a:defRPr/>
            </a:pPr>
            <a:fld id="{191D04F4-2154-4ADA-B64D-619359D4FF6B}" type="datetimeFigureOut">
              <a:rPr lang="ru-RU"/>
              <a:pPr>
                <a:defRPr/>
              </a:pPr>
              <a:t>21.02.2019</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6A079A2E-F182-4EA5-AEC4-C57C0E9C1334}" type="slidenum">
              <a:rPr lang="ru-RU" altLang="ru-RU"/>
              <a:pPr>
                <a:defRPr/>
              </a:pPr>
              <a:t>‹#›</a:t>
            </a:fld>
            <a:endParaRPr lang="ru-RU" altLang="ru-RU"/>
          </a:p>
        </p:txBody>
      </p:sp>
    </p:spTree>
    <p:extLst>
      <p:ext uri="{BB962C8B-B14F-4D97-AF65-F5344CB8AC3E}">
        <p14:creationId xmlns:p14="http://schemas.microsoft.com/office/powerpoint/2010/main" val="1034267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24"/>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p:txBody>
          <a:bodyPr/>
          <a:lstStyle>
            <a:lvl1pPr>
              <a:defRPr/>
            </a:lvl1pPr>
          </a:lstStyle>
          <a:p>
            <a:pPr>
              <a:defRPr/>
            </a:pPr>
            <a:fld id="{F436C12C-AAE5-44E6-9015-0F432F8E1FA9}" type="datetimeFigureOut">
              <a:rPr lang="ru-RU"/>
              <a:pPr>
                <a:defRPr/>
              </a:pPr>
              <a:t>21.02.2019</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C36CB719-9DE0-408B-9243-FCCFA9120B44}" type="slidenum">
              <a:rPr lang="ru-RU" altLang="ru-RU"/>
              <a:pPr>
                <a:defRPr/>
              </a:pPr>
              <a:t>‹#›</a:t>
            </a:fld>
            <a:endParaRPr lang="ru-RU" altLang="ru-RU"/>
          </a:p>
        </p:txBody>
      </p:sp>
    </p:spTree>
    <p:extLst>
      <p:ext uri="{BB962C8B-B14F-4D97-AF65-F5344CB8AC3E}">
        <p14:creationId xmlns:p14="http://schemas.microsoft.com/office/powerpoint/2010/main" val="3622919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p:txBody>
          <a:bodyPr/>
          <a:lstStyle>
            <a:lvl1pPr>
              <a:defRPr/>
            </a:lvl1pPr>
          </a:lstStyle>
          <a:p>
            <a:pPr>
              <a:defRPr/>
            </a:pPr>
            <a:fld id="{53AA12EC-31C7-46D3-8A7C-DD437FE3AADC}" type="datetimeFigureOut">
              <a:rPr lang="ru-RU"/>
              <a:pPr>
                <a:defRPr/>
              </a:pPr>
              <a:t>21.02.2019</a:t>
            </a:fld>
            <a:endParaRPr lang="ru-RU"/>
          </a:p>
        </p:txBody>
      </p:sp>
      <p:sp>
        <p:nvSpPr>
          <p:cNvPr id="6" name="Rectangle 5"/>
          <p:cNvSpPr>
            <a:spLocks noGrp="1" noChangeArrowheads="1"/>
          </p:cNvSpPr>
          <p:nvPr>
            <p:ph type="ftr" sz="quarter" idx="11"/>
          </p:nvPr>
        </p:nvSpPr>
        <p:spPr/>
        <p:txBody>
          <a:bodyPr/>
          <a:lstStyle>
            <a:lvl1pPr>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C0286731-3036-4E92-9148-27A0D632CD10}" type="slidenum">
              <a:rPr lang="ru-RU" altLang="ru-RU"/>
              <a:pPr>
                <a:defRPr/>
              </a:pPr>
              <a:t>‹#›</a:t>
            </a:fld>
            <a:endParaRPr lang="ru-RU" altLang="ru-RU"/>
          </a:p>
        </p:txBody>
      </p:sp>
    </p:spTree>
    <p:extLst>
      <p:ext uri="{BB962C8B-B14F-4D97-AF65-F5344CB8AC3E}">
        <p14:creationId xmlns:p14="http://schemas.microsoft.com/office/powerpoint/2010/main" val="712158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p:txBody>
          <a:bodyPr/>
          <a:lstStyle>
            <a:lvl1pPr>
              <a:defRPr/>
            </a:lvl1pPr>
          </a:lstStyle>
          <a:p>
            <a:pPr>
              <a:defRPr/>
            </a:pPr>
            <a:fld id="{02BA7EAB-1FE7-4BDC-BBD3-B76F301E54C6}" type="datetimeFigureOut">
              <a:rPr lang="ru-RU"/>
              <a:pPr>
                <a:defRPr/>
              </a:pPr>
              <a:t>21.02.2019</a:t>
            </a:fld>
            <a:endParaRPr lang="ru-RU"/>
          </a:p>
        </p:txBody>
      </p:sp>
      <p:sp>
        <p:nvSpPr>
          <p:cNvPr id="8" name="Rectangle 5"/>
          <p:cNvSpPr>
            <a:spLocks noGrp="1" noChangeArrowheads="1"/>
          </p:cNvSpPr>
          <p:nvPr>
            <p:ph type="ftr" sz="quarter" idx="11"/>
          </p:nvPr>
        </p:nvSpPr>
        <p:spPr/>
        <p:txBody>
          <a:bodyPr/>
          <a:lstStyle>
            <a:lvl1pPr>
              <a:defRPr/>
            </a:lvl1pPr>
          </a:lstStyle>
          <a:p>
            <a:pPr>
              <a:defRPr/>
            </a:pPr>
            <a:endParaRPr lang="ru-RU"/>
          </a:p>
        </p:txBody>
      </p:sp>
      <p:sp>
        <p:nvSpPr>
          <p:cNvPr id="9"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71B457F5-E0BD-453A-8D48-5E42A298A847}" type="slidenum">
              <a:rPr lang="ru-RU" altLang="ru-RU"/>
              <a:pPr>
                <a:defRPr/>
              </a:pPr>
              <a:t>‹#›</a:t>
            </a:fld>
            <a:endParaRPr lang="ru-RU" altLang="ru-RU"/>
          </a:p>
        </p:txBody>
      </p:sp>
    </p:spTree>
    <p:extLst>
      <p:ext uri="{BB962C8B-B14F-4D97-AF65-F5344CB8AC3E}">
        <p14:creationId xmlns:p14="http://schemas.microsoft.com/office/powerpoint/2010/main" val="663372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fld id="{CCF55188-3431-403E-AEE0-5FE44074D6E7}" type="datetimeFigureOut">
              <a:rPr lang="ru-RU"/>
              <a:pPr>
                <a:defRPr/>
              </a:pPr>
              <a:t>21.02.2019</a:t>
            </a:fld>
            <a:endParaRPr lang="ru-RU"/>
          </a:p>
        </p:txBody>
      </p:sp>
      <p:sp>
        <p:nvSpPr>
          <p:cNvPr id="4" name="Rectangle 5"/>
          <p:cNvSpPr>
            <a:spLocks noGrp="1" noChangeArrowheads="1"/>
          </p:cNvSpPr>
          <p:nvPr>
            <p:ph type="ftr" sz="quarter" idx="11"/>
          </p:nvPr>
        </p:nvSpPr>
        <p:spPr/>
        <p:txBody>
          <a:bodyPr/>
          <a:lstStyle>
            <a:lvl1pPr>
              <a:defRPr/>
            </a:lvl1pPr>
          </a:lstStyle>
          <a:p>
            <a:pPr>
              <a:defRPr/>
            </a:pPr>
            <a:endParaRPr lang="ru-RU"/>
          </a:p>
        </p:txBody>
      </p:sp>
      <p:sp>
        <p:nvSpPr>
          <p:cNvPr id="5"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AAD06814-3A34-4CD9-852E-12D978B9EC65}" type="slidenum">
              <a:rPr lang="ru-RU" altLang="ru-RU"/>
              <a:pPr>
                <a:defRPr/>
              </a:pPr>
              <a:t>‹#›</a:t>
            </a:fld>
            <a:endParaRPr lang="ru-RU" altLang="ru-RU"/>
          </a:p>
        </p:txBody>
      </p:sp>
    </p:spTree>
    <p:extLst>
      <p:ext uri="{BB962C8B-B14F-4D97-AF65-F5344CB8AC3E}">
        <p14:creationId xmlns:p14="http://schemas.microsoft.com/office/powerpoint/2010/main" val="2255199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C74C5679-42A5-4C80-889D-799CC6040C95}" type="datetimeFigureOut">
              <a:rPr lang="ru-RU"/>
              <a:pPr>
                <a:defRPr/>
              </a:pPr>
              <a:t>21.02.2019</a:t>
            </a:fld>
            <a:endParaRPr lang="ru-RU"/>
          </a:p>
        </p:txBody>
      </p:sp>
      <p:sp>
        <p:nvSpPr>
          <p:cNvPr id="3" name="Rectangle 5"/>
          <p:cNvSpPr>
            <a:spLocks noGrp="1" noChangeArrowheads="1"/>
          </p:cNvSpPr>
          <p:nvPr>
            <p:ph type="ftr" sz="quarter" idx="11"/>
          </p:nvPr>
        </p:nvSpPr>
        <p:spPr/>
        <p:txBody>
          <a:bodyPr/>
          <a:lstStyle>
            <a:lvl1pPr>
              <a:defRPr/>
            </a:lvl1pPr>
          </a:lstStyle>
          <a:p>
            <a:pPr>
              <a:defRPr/>
            </a:pPr>
            <a:endParaRPr lang="ru-RU"/>
          </a:p>
        </p:txBody>
      </p:sp>
      <p:sp>
        <p:nvSpPr>
          <p:cNvPr id="4"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559846B1-9737-4A70-A9E5-B8280C5A3304}" type="slidenum">
              <a:rPr lang="ru-RU" altLang="ru-RU"/>
              <a:pPr>
                <a:defRPr/>
              </a:pPr>
              <a:t>‹#›</a:t>
            </a:fld>
            <a:endParaRPr lang="ru-RU" altLang="ru-RU"/>
          </a:p>
        </p:txBody>
      </p:sp>
    </p:spTree>
    <p:extLst>
      <p:ext uri="{BB962C8B-B14F-4D97-AF65-F5344CB8AC3E}">
        <p14:creationId xmlns:p14="http://schemas.microsoft.com/office/powerpoint/2010/main" val="529926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p:txBody>
          <a:bodyPr/>
          <a:lstStyle>
            <a:lvl1pPr>
              <a:defRPr/>
            </a:lvl1pPr>
          </a:lstStyle>
          <a:p>
            <a:pPr>
              <a:defRPr/>
            </a:pPr>
            <a:fld id="{B2CD211F-AB15-4ADF-AC8F-64B762C50E41}" type="datetimeFigureOut">
              <a:rPr lang="ru-RU"/>
              <a:pPr>
                <a:defRPr/>
              </a:pPr>
              <a:t>21.02.2019</a:t>
            </a:fld>
            <a:endParaRPr lang="ru-RU"/>
          </a:p>
        </p:txBody>
      </p:sp>
      <p:sp>
        <p:nvSpPr>
          <p:cNvPr id="6" name="Rectangle 5"/>
          <p:cNvSpPr>
            <a:spLocks noGrp="1" noChangeArrowheads="1"/>
          </p:cNvSpPr>
          <p:nvPr>
            <p:ph type="ftr" sz="quarter" idx="11"/>
          </p:nvPr>
        </p:nvSpPr>
        <p:spPr/>
        <p:txBody>
          <a:bodyPr/>
          <a:lstStyle>
            <a:lvl1pPr>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E80FA0E8-376D-4571-BB14-A6B4D3119B31}" type="slidenum">
              <a:rPr lang="ru-RU" altLang="ru-RU"/>
              <a:pPr>
                <a:defRPr/>
              </a:pPr>
              <a:t>‹#›</a:t>
            </a:fld>
            <a:endParaRPr lang="ru-RU" altLang="ru-RU"/>
          </a:p>
        </p:txBody>
      </p:sp>
    </p:spTree>
    <p:extLst>
      <p:ext uri="{BB962C8B-B14F-4D97-AF65-F5344CB8AC3E}">
        <p14:creationId xmlns:p14="http://schemas.microsoft.com/office/powerpoint/2010/main" val="3281189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p:txBody>
          <a:bodyPr/>
          <a:lstStyle>
            <a:lvl1pPr>
              <a:defRPr/>
            </a:lvl1pPr>
          </a:lstStyle>
          <a:p>
            <a:pPr>
              <a:defRPr/>
            </a:pPr>
            <a:fld id="{80A14F96-5CE3-4533-A07C-BEAFB94702E8}" type="datetimeFigureOut">
              <a:rPr lang="ru-RU"/>
              <a:pPr>
                <a:defRPr/>
              </a:pPr>
              <a:t>21.02.2019</a:t>
            </a:fld>
            <a:endParaRPr lang="ru-RU"/>
          </a:p>
        </p:txBody>
      </p:sp>
      <p:sp>
        <p:nvSpPr>
          <p:cNvPr id="6" name="Rectangle 5"/>
          <p:cNvSpPr>
            <a:spLocks noGrp="1" noChangeArrowheads="1"/>
          </p:cNvSpPr>
          <p:nvPr>
            <p:ph type="ftr" sz="quarter" idx="11"/>
          </p:nvPr>
        </p:nvSpPr>
        <p:spPr/>
        <p:txBody>
          <a:bodyPr/>
          <a:lstStyle>
            <a:lvl1pPr>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84F461B7-3B97-4009-9FB0-3EEE473A1435}" type="slidenum">
              <a:rPr lang="ru-RU" altLang="ru-RU"/>
              <a:pPr>
                <a:defRPr/>
              </a:pPr>
              <a:t>‹#›</a:t>
            </a:fld>
            <a:endParaRPr lang="ru-RU" altLang="ru-RU"/>
          </a:p>
        </p:txBody>
      </p:sp>
    </p:spTree>
    <p:extLst>
      <p:ext uri="{BB962C8B-B14F-4D97-AF65-F5344CB8AC3E}">
        <p14:creationId xmlns:p14="http://schemas.microsoft.com/office/powerpoint/2010/main" val="3020144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a:defRPr/>
            </a:lvl1pPr>
          </a:lstStyle>
          <a:p>
            <a:pPr>
              <a:defRPr/>
            </a:pPr>
            <a:fld id="{FFB3811A-C475-47DB-B804-4F3C215DD828}" type="datetimeFigureOut">
              <a:rPr lang="ru-RU"/>
              <a:pPr>
                <a:defRPr/>
              </a:pPr>
              <a:t>21.02.2019</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40705C21-799C-4302-94FF-C89FC6A2C011}" type="slidenum">
              <a:rPr lang="ru-RU" altLang="ru-RU"/>
              <a:pPr>
                <a:defRPr/>
              </a:pPr>
              <a:t>‹#›</a:t>
            </a:fld>
            <a:endParaRPr lang="ru-RU" altLang="ru-RU"/>
          </a:p>
        </p:txBody>
      </p:sp>
    </p:spTree>
    <p:extLst>
      <p:ext uri="{BB962C8B-B14F-4D97-AF65-F5344CB8AC3E}">
        <p14:creationId xmlns:p14="http://schemas.microsoft.com/office/powerpoint/2010/main" val="3502254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62"/>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62"/>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a:defRPr/>
            </a:lvl1pPr>
          </a:lstStyle>
          <a:p>
            <a:pPr>
              <a:defRPr/>
            </a:pPr>
            <a:fld id="{956D9CB0-C7C9-4F28-92FC-858A16F31AE3}" type="datetimeFigureOut">
              <a:rPr lang="ru-RU"/>
              <a:pPr>
                <a:defRPr/>
              </a:pPr>
              <a:t>21.02.2019</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50AD3AAA-290E-4760-866A-E7AA0857AEA6}" type="slidenum">
              <a:rPr lang="ru-RU" altLang="ru-RU"/>
              <a:pPr>
                <a:defRPr/>
              </a:pPr>
              <a:t>‹#›</a:t>
            </a:fld>
            <a:endParaRPr lang="ru-RU" altLang="ru-RU"/>
          </a:p>
        </p:txBody>
      </p:sp>
    </p:spTree>
    <p:extLst>
      <p:ext uri="{BB962C8B-B14F-4D97-AF65-F5344CB8AC3E}">
        <p14:creationId xmlns:p14="http://schemas.microsoft.com/office/powerpoint/2010/main" val="2814342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ED84E75C-DDC0-432D-A2D7-087753202356}" type="datetimeFigureOut">
              <a:rPr lang="ru-RU" smtClean="0"/>
              <a:pPr/>
              <a:t>21.02.2019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14867260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аблица 2"/>
          <p:cNvSpPr>
            <a:spLocks noGrp="1"/>
          </p:cNvSpPr>
          <p:nvPr>
            <p:ph type="tbl" idx="1"/>
          </p:nvPr>
        </p:nvSpPr>
        <p:spPr>
          <a:xfrm>
            <a:off x="457200" y="1600206"/>
            <a:ext cx="8229600" cy="4525963"/>
          </a:xfrm>
        </p:spPr>
        <p:txBody>
          <a:bodyPr/>
          <a:lstStyle/>
          <a:p>
            <a:pPr lvl="0"/>
            <a:endParaRPr lang="ru-RU" noProof="0"/>
          </a:p>
        </p:txBody>
      </p:sp>
      <p:sp>
        <p:nvSpPr>
          <p:cNvPr id="4" name="Rectangle 4"/>
          <p:cNvSpPr>
            <a:spLocks noGrp="1" noChangeArrowheads="1"/>
          </p:cNvSpPr>
          <p:nvPr>
            <p:ph type="dt" sz="half" idx="10"/>
          </p:nvPr>
        </p:nvSpPr>
        <p:spPr/>
        <p:txBody>
          <a:bodyPr/>
          <a:lstStyle>
            <a:lvl1pPr>
              <a:defRPr/>
            </a:lvl1pPr>
          </a:lstStyle>
          <a:p>
            <a:pPr>
              <a:defRPr/>
            </a:pPr>
            <a:fld id="{D728D8D1-5954-4271-B928-0D97203B4CB0}" type="datetimeFigureOut">
              <a:rPr lang="ru-RU"/>
              <a:pPr>
                <a:defRPr/>
              </a:pPr>
              <a:t>21.02.2019</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482798A7-91F4-4C66-A3AF-C5EDF2F79FC1}" type="slidenum">
              <a:rPr lang="ru-RU" altLang="ru-RU"/>
              <a:pPr>
                <a:defRPr/>
              </a:pPr>
              <a:t>‹#›</a:t>
            </a:fld>
            <a:endParaRPr lang="ru-RU" altLang="ru-RU"/>
          </a:p>
        </p:txBody>
      </p:sp>
    </p:spTree>
    <p:extLst>
      <p:ext uri="{BB962C8B-B14F-4D97-AF65-F5344CB8AC3E}">
        <p14:creationId xmlns:p14="http://schemas.microsoft.com/office/powerpoint/2010/main" val="38935968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62"/>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pPr>
              <a:defRPr/>
            </a:pPr>
            <a:fld id="{26F7B31C-7467-4EA5-A341-4B8E5754D539}" type="datetimeFigureOut">
              <a:rPr lang="ru-RU"/>
              <a:pPr>
                <a:defRPr/>
              </a:pPr>
              <a:t>21.02.2019</a:t>
            </a:fld>
            <a:endParaRPr lang="ru-RU"/>
          </a:p>
        </p:txBody>
      </p:sp>
      <p:sp>
        <p:nvSpPr>
          <p:cNvPr id="4" name="Rectangle 5"/>
          <p:cNvSpPr>
            <a:spLocks noGrp="1" noChangeArrowheads="1"/>
          </p:cNvSpPr>
          <p:nvPr>
            <p:ph type="ftr" sz="quarter" idx="11"/>
          </p:nvPr>
        </p:nvSpPr>
        <p:spPr/>
        <p:txBody>
          <a:bodyPr/>
          <a:lstStyle>
            <a:lvl1pPr>
              <a:defRPr/>
            </a:lvl1pPr>
          </a:lstStyle>
          <a:p>
            <a:pPr>
              <a:defRPr/>
            </a:pPr>
            <a:endParaRPr lang="ru-RU"/>
          </a:p>
        </p:txBody>
      </p:sp>
      <p:sp>
        <p:nvSpPr>
          <p:cNvPr id="5"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BB7FC435-C2A2-4D7D-A37C-25CF5FD65A4F}" type="slidenum">
              <a:rPr lang="ru-RU" altLang="ru-RU"/>
              <a:pPr>
                <a:defRPr/>
              </a:pPr>
              <a:t>‹#›</a:t>
            </a:fld>
            <a:endParaRPr lang="ru-RU" altLang="ru-RU"/>
          </a:p>
        </p:txBody>
      </p:sp>
    </p:spTree>
    <p:extLst>
      <p:ext uri="{BB962C8B-B14F-4D97-AF65-F5344CB8AC3E}">
        <p14:creationId xmlns:p14="http://schemas.microsoft.com/office/powerpoint/2010/main" val="2762955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397E2017-3F99-4E52-A6FC-868AA372BFE7}" type="datetimeFigureOut">
              <a:rPr lang="ru-RU" smtClean="0">
                <a:solidFill>
                  <a:prstClr val="black">
                    <a:tint val="75000"/>
                  </a:prstClr>
                </a:solidFill>
              </a:rPr>
              <a:pPr/>
              <a:t>21.02.2019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3118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97E2017-3F99-4E52-A6FC-868AA372BFE7}" type="datetimeFigureOut">
              <a:rPr lang="ru-RU" smtClean="0">
                <a:solidFill>
                  <a:prstClr val="black">
                    <a:tint val="75000"/>
                  </a:prstClr>
                </a:solidFill>
              </a:rPr>
              <a:pPr/>
              <a:t>21.02.2019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729381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397E2017-3F99-4E52-A6FC-868AA372BFE7}" type="datetimeFigureOut">
              <a:rPr lang="ru-RU" smtClean="0">
                <a:solidFill>
                  <a:prstClr val="black">
                    <a:tint val="75000"/>
                  </a:prstClr>
                </a:solidFill>
              </a:rPr>
              <a:pPr/>
              <a:t>21.02.2019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62305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397E2017-3F99-4E52-A6FC-868AA372BFE7}" type="datetimeFigureOut">
              <a:rPr lang="ru-RU" smtClean="0">
                <a:solidFill>
                  <a:prstClr val="black">
                    <a:tint val="75000"/>
                  </a:prstClr>
                </a:solidFill>
              </a:rPr>
              <a:pPr/>
              <a:t>21.02.2019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365104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397E2017-3F99-4E52-A6FC-868AA372BFE7}" type="datetimeFigureOut">
              <a:rPr lang="ru-RU" smtClean="0">
                <a:solidFill>
                  <a:prstClr val="black">
                    <a:tint val="75000"/>
                  </a:prstClr>
                </a:solidFill>
              </a:rPr>
              <a:pPr/>
              <a:t>21.02.2019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391132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397E2017-3F99-4E52-A6FC-868AA372BFE7}" type="datetimeFigureOut">
              <a:rPr lang="ru-RU" smtClean="0">
                <a:solidFill>
                  <a:prstClr val="black">
                    <a:tint val="75000"/>
                  </a:prstClr>
                </a:solidFill>
              </a:rPr>
              <a:pPr/>
              <a:t>21.02.2019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33655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97E2017-3F99-4E52-A6FC-868AA372BFE7}" type="datetimeFigureOut">
              <a:rPr lang="ru-RU" smtClean="0">
                <a:solidFill>
                  <a:prstClr val="black">
                    <a:tint val="75000"/>
                  </a:prstClr>
                </a:solidFill>
              </a:rPr>
              <a:pPr/>
              <a:t>21.02.2019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834271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97E2017-3F99-4E52-A6FC-868AA372BFE7}" type="datetimeFigureOut">
              <a:rPr lang="ru-RU" smtClean="0">
                <a:solidFill>
                  <a:prstClr val="black">
                    <a:tint val="75000"/>
                  </a:prstClr>
                </a:solidFill>
              </a:rPr>
              <a:pPr/>
              <a:t>21.02.2019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30689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ED84E75C-DDC0-432D-A2D7-087753202356}" type="datetimeFigureOut">
              <a:rPr lang="ru-RU" smtClean="0"/>
              <a:pPr/>
              <a:t>21.02.2019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2212596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97E2017-3F99-4E52-A6FC-868AA372BFE7}" type="datetimeFigureOut">
              <a:rPr lang="ru-RU" smtClean="0">
                <a:solidFill>
                  <a:prstClr val="black">
                    <a:tint val="75000"/>
                  </a:prstClr>
                </a:solidFill>
              </a:rPr>
              <a:pPr/>
              <a:t>21.02.2019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34871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97E2017-3F99-4E52-A6FC-868AA372BFE7}" type="datetimeFigureOut">
              <a:rPr lang="ru-RU" smtClean="0">
                <a:solidFill>
                  <a:prstClr val="black">
                    <a:tint val="75000"/>
                  </a:prstClr>
                </a:solidFill>
              </a:rPr>
              <a:pPr/>
              <a:t>21.02.2019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73069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97E2017-3F99-4E52-A6FC-868AA372BFE7}" type="datetimeFigureOut">
              <a:rPr lang="ru-RU" smtClean="0">
                <a:solidFill>
                  <a:prstClr val="black">
                    <a:tint val="75000"/>
                  </a:prstClr>
                </a:solidFill>
              </a:rPr>
              <a:pPr/>
              <a:t>21.02.2019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22445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404B7C0A-43F4-4DEF-B512-7AA85690167F}" type="datetimeFigureOut">
              <a:rPr lang="ru-RU" smtClean="0">
                <a:solidFill>
                  <a:prstClr val="black">
                    <a:tint val="75000"/>
                  </a:prstClr>
                </a:solidFill>
              </a:rPr>
              <a:pPr/>
              <a:t>21.02.2019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69097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04B7C0A-43F4-4DEF-B512-7AA85690167F}" type="datetimeFigureOut">
              <a:rPr lang="ru-RU" smtClean="0">
                <a:solidFill>
                  <a:prstClr val="black">
                    <a:tint val="75000"/>
                  </a:prstClr>
                </a:solidFill>
              </a:rPr>
              <a:pPr/>
              <a:t>21.02.2019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256016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04B7C0A-43F4-4DEF-B512-7AA85690167F}" type="datetimeFigureOut">
              <a:rPr lang="ru-RU" smtClean="0">
                <a:solidFill>
                  <a:prstClr val="black">
                    <a:tint val="75000"/>
                  </a:prstClr>
                </a:solidFill>
              </a:rPr>
              <a:pPr/>
              <a:t>21.02.2019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698637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404B7C0A-43F4-4DEF-B512-7AA85690167F}" type="datetimeFigureOut">
              <a:rPr lang="ru-RU" smtClean="0">
                <a:solidFill>
                  <a:prstClr val="black">
                    <a:tint val="75000"/>
                  </a:prstClr>
                </a:solidFill>
              </a:rPr>
              <a:pPr/>
              <a:t>21.02.2019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001105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404B7C0A-43F4-4DEF-B512-7AA85690167F}" type="datetimeFigureOut">
              <a:rPr lang="ru-RU" smtClean="0">
                <a:solidFill>
                  <a:prstClr val="black">
                    <a:tint val="75000"/>
                  </a:prstClr>
                </a:solidFill>
              </a:rPr>
              <a:pPr/>
              <a:t>21.02.2019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726297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04B7C0A-43F4-4DEF-B512-7AA85690167F}" type="datetimeFigureOut">
              <a:rPr lang="ru-RU" smtClean="0">
                <a:solidFill>
                  <a:prstClr val="black">
                    <a:tint val="75000"/>
                  </a:prstClr>
                </a:solidFill>
              </a:rPr>
              <a:pPr/>
              <a:t>21.02.2019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990653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04B7C0A-43F4-4DEF-B512-7AA85690167F}" type="datetimeFigureOut">
              <a:rPr lang="ru-RU" smtClean="0">
                <a:solidFill>
                  <a:prstClr val="black">
                    <a:tint val="75000"/>
                  </a:prstClr>
                </a:solidFill>
              </a:rPr>
              <a:pPr/>
              <a:t>21.02.2019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6813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ED84E75C-DDC0-432D-A2D7-087753202356}" type="datetimeFigureOut">
              <a:rPr lang="ru-RU" smtClean="0"/>
              <a:pPr/>
              <a:t>21.02.2019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4408197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404B7C0A-43F4-4DEF-B512-7AA85690167F}" type="datetimeFigureOut">
              <a:rPr lang="ru-RU" smtClean="0">
                <a:solidFill>
                  <a:prstClr val="black">
                    <a:tint val="75000"/>
                  </a:prstClr>
                </a:solidFill>
              </a:rPr>
              <a:pPr/>
              <a:t>21.02.2019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072580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404B7C0A-43F4-4DEF-B512-7AA85690167F}" type="datetimeFigureOut">
              <a:rPr lang="ru-RU" smtClean="0">
                <a:solidFill>
                  <a:prstClr val="black">
                    <a:tint val="75000"/>
                  </a:prstClr>
                </a:solidFill>
              </a:rPr>
              <a:pPr/>
              <a:t>21.02.2019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932968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04B7C0A-43F4-4DEF-B512-7AA85690167F}" type="datetimeFigureOut">
              <a:rPr lang="ru-RU" smtClean="0">
                <a:solidFill>
                  <a:prstClr val="black">
                    <a:tint val="75000"/>
                  </a:prstClr>
                </a:solidFill>
              </a:rPr>
              <a:pPr/>
              <a:t>21.02.2019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981465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04B7C0A-43F4-4DEF-B512-7AA85690167F}" type="datetimeFigureOut">
              <a:rPr lang="ru-RU" smtClean="0">
                <a:solidFill>
                  <a:prstClr val="black">
                    <a:tint val="75000"/>
                  </a:prstClr>
                </a:solidFill>
              </a:rPr>
              <a:pPr/>
              <a:t>21.02.2019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095610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496DA441-F575-4557-B13D-EC68A0FC2FE2}" type="datetimeFigureOut">
              <a:rPr lang="ru-RU"/>
              <a:pPr>
                <a:defRPr/>
              </a:pPr>
              <a:t>21.02.2019</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0E1F1F21-E406-402F-9AEC-3B2B28FBFD4F}" type="slidenum">
              <a:rPr lang="ru-RU"/>
              <a:pPr>
                <a:defRPr/>
              </a:pPr>
              <a:t>‹#›</a:t>
            </a:fld>
            <a:endParaRPr lang="ru-RU"/>
          </a:p>
        </p:txBody>
      </p:sp>
    </p:spTree>
    <p:extLst>
      <p:ext uri="{BB962C8B-B14F-4D97-AF65-F5344CB8AC3E}">
        <p14:creationId xmlns:p14="http://schemas.microsoft.com/office/powerpoint/2010/main" val="16767209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8128CE1F-C022-4573-9000-9F59AEBF2C95}" type="datetimeFigureOut">
              <a:rPr lang="ru-RU"/>
              <a:pPr>
                <a:defRPr/>
              </a:pPr>
              <a:t>21.02.2019</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27A9A402-307C-4FBC-9F42-B8492B00131A}" type="slidenum">
              <a:rPr lang="ru-RU"/>
              <a:pPr>
                <a:defRPr/>
              </a:pPr>
              <a:t>‹#›</a:t>
            </a:fld>
            <a:endParaRPr lang="ru-RU"/>
          </a:p>
        </p:txBody>
      </p:sp>
    </p:spTree>
    <p:extLst>
      <p:ext uri="{BB962C8B-B14F-4D97-AF65-F5344CB8AC3E}">
        <p14:creationId xmlns:p14="http://schemas.microsoft.com/office/powerpoint/2010/main" val="28909890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0F9AF7FF-0BC6-4682-B5D4-885146F8D43D}" type="datetimeFigureOut">
              <a:rPr lang="ru-RU"/>
              <a:pPr>
                <a:defRPr/>
              </a:pPr>
              <a:t>21.02.2019</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19CC9566-1382-4DB5-92EB-8937D18586D5}" type="slidenum">
              <a:rPr lang="ru-RU"/>
              <a:pPr>
                <a:defRPr/>
              </a:pPr>
              <a:t>‹#›</a:t>
            </a:fld>
            <a:endParaRPr lang="ru-RU"/>
          </a:p>
        </p:txBody>
      </p:sp>
    </p:spTree>
    <p:extLst>
      <p:ext uri="{BB962C8B-B14F-4D97-AF65-F5344CB8AC3E}">
        <p14:creationId xmlns:p14="http://schemas.microsoft.com/office/powerpoint/2010/main" val="10964410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E87B1EC1-8E31-4112-B3B1-B60FC924A608}" type="datetimeFigureOut">
              <a:rPr lang="ru-RU"/>
              <a:pPr>
                <a:defRPr/>
              </a:pPr>
              <a:t>21.02.2019</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C70AFCF9-B586-4916-8A56-6A333EF723FB}" type="slidenum">
              <a:rPr lang="ru-RU"/>
              <a:pPr>
                <a:defRPr/>
              </a:pPr>
              <a:t>‹#›</a:t>
            </a:fld>
            <a:endParaRPr lang="ru-RU"/>
          </a:p>
        </p:txBody>
      </p:sp>
    </p:spTree>
    <p:extLst>
      <p:ext uri="{BB962C8B-B14F-4D97-AF65-F5344CB8AC3E}">
        <p14:creationId xmlns:p14="http://schemas.microsoft.com/office/powerpoint/2010/main" val="1350715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315B3858-6557-498D-8411-A1BC66366066}" type="datetimeFigureOut">
              <a:rPr lang="ru-RU"/>
              <a:pPr>
                <a:defRPr/>
              </a:pPr>
              <a:t>21.02.2019</a:t>
            </a:fld>
            <a:endParaRPr lang="ru-RU"/>
          </a:p>
        </p:txBody>
      </p:sp>
      <p:sp>
        <p:nvSpPr>
          <p:cNvPr id="8" name="Нижний колонтитул 7"/>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9" name="Номер слайда 8"/>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D97A4A44-3135-490A-AC35-501F8B642914}" type="slidenum">
              <a:rPr lang="ru-RU"/>
              <a:pPr>
                <a:defRPr/>
              </a:pPr>
              <a:t>‹#›</a:t>
            </a:fld>
            <a:endParaRPr lang="ru-RU"/>
          </a:p>
        </p:txBody>
      </p:sp>
    </p:spTree>
    <p:extLst>
      <p:ext uri="{BB962C8B-B14F-4D97-AF65-F5344CB8AC3E}">
        <p14:creationId xmlns:p14="http://schemas.microsoft.com/office/powerpoint/2010/main" val="14252057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F2DC95A3-624C-4DAF-A54E-CBD6350F13F9}" type="datetimeFigureOut">
              <a:rPr lang="ru-RU"/>
              <a:pPr>
                <a:defRPr/>
              </a:pPr>
              <a:t>21.02.2019</a:t>
            </a:fld>
            <a:endParaRPr lang="ru-RU"/>
          </a:p>
        </p:txBody>
      </p:sp>
      <p:sp>
        <p:nvSpPr>
          <p:cNvPr id="4" name="Нижний колонтитул 3"/>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E97FC035-951F-43FF-AAB4-4637CA3403A4}" type="slidenum">
              <a:rPr lang="ru-RU"/>
              <a:pPr>
                <a:defRPr/>
              </a:pPr>
              <a:t>‹#›</a:t>
            </a:fld>
            <a:endParaRPr lang="ru-RU"/>
          </a:p>
        </p:txBody>
      </p:sp>
    </p:spTree>
    <p:extLst>
      <p:ext uri="{BB962C8B-B14F-4D97-AF65-F5344CB8AC3E}">
        <p14:creationId xmlns:p14="http://schemas.microsoft.com/office/powerpoint/2010/main" val="1130687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D84E75C-DDC0-432D-A2D7-087753202356}" type="datetimeFigureOut">
              <a:rPr lang="ru-RU" smtClean="0"/>
              <a:pPr/>
              <a:t>21.02.2019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37445964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E84A0D53-498D-4A24-A6BD-9C82DE694BDB}" type="datetimeFigureOut">
              <a:rPr lang="ru-RU"/>
              <a:pPr>
                <a:defRPr/>
              </a:pPr>
              <a:t>21.02.2019</a:t>
            </a:fld>
            <a:endParaRPr lang="ru-RU"/>
          </a:p>
        </p:txBody>
      </p:sp>
      <p:sp>
        <p:nvSpPr>
          <p:cNvPr id="3" name="Нижний колонтитул 2"/>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4" name="Номер слайда 3"/>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5BD7BCCE-CBCB-4452-9A48-E1E187D8D134}" type="slidenum">
              <a:rPr lang="ru-RU"/>
              <a:pPr>
                <a:defRPr/>
              </a:pPr>
              <a:t>‹#›</a:t>
            </a:fld>
            <a:endParaRPr lang="ru-RU"/>
          </a:p>
        </p:txBody>
      </p:sp>
    </p:spTree>
    <p:extLst>
      <p:ext uri="{BB962C8B-B14F-4D97-AF65-F5344CB8AC3E}">
        <p14:creationId xmlns:p14="http://schemas.microsoft.com/office/powerpoint/2010/main" val="22314229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E53DF7AF-D5CC-4EAA-924E-371CB0DFB08E}" type="datetimeFigureOut">
              <a:rPr lang="ru-RU"/>
              <a:pPr>
                <a:defRPr/>
              </a:pPr>
              <a:t>21.02.2019</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087D040E-1C21-455F-B950-A65FE4819B77}" type="slidenum">
              <a:rPr lang="ru-RU"/>
              <a:pPr>
                <a:defRPr/>
              </a:pPr>
              <a:t>‹#›</a:t>
            </a:fld>
            <a:endParaRPr lang="ru-RU"/>
          </a:p>
        </p:txBody>
      </p:sp>
    </p:spTree>
    <p:extLst>
      <p:ext uri="{BB962C8B-B14F-4D97-AF65-F5344CB8AC3E}">
        <p14:creationId xmlns:p14="http://schemas.microsoft.com/office/powerpoint/2010/main" val="19396856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CFF59310-AC62-48AB-9F4D-852BBF8E864D}" type="datetimeFigureOut">
              <a:rPr lang="ru-RU"/>
              <a:pPr>
                <a:defRPr/>
              </a:pPr>
              <a:t>21.02.2019</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C2396A13-4D6E-4082-B550-47D1263D874F}" type="slidenum">
              <a:rPr lang="ru-RU"/>
              <a:pPr>
                <a:defRPr/>
              </a:pPr>
              <a:t>‹#›</a:t>
            </a:fld>
            <a:endParaRPr lang="ru-RU"/>
          </a:p>
        </p:txBody>
      </p:sp>
    </p:spTree>
    <p:extLst>
      <p:ext uri="{BB962C8B-B14F-4D97-AF65-F5344CB8AC3E}">
        <p14:creationId xmlns:p14="http://schemas.microsoft.com/office/powerpoint/2010/main" val="42137598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60F4A09D-F961-43F5-87D0-2FB200DBE030}" type="datetimeFigureOut">
              <a:rPr lang="ru-RU"/>
              <a:pPr>
                <a:defRPr/>
              </a:pPr>
              <a:t>21.02.2019</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347290E2-EC59-42DC-B068-F9EB8C85371F}" type="slidenum">
              <a:rPr lang="ru-RU"/>
              <a:pPr>
                <a:defRPr/>
              </a:pPr>
              <a:t>‹#›</a:t>
            </a:fld>
            <a:endParaRPr lang="ru-RU"/>
          </a:p>
        </p:txBody>
      </p:sp>
    </p:spTree>
    <p:extLst>
      <p:ext uri="{BB962C8B-B14F-4D97-AF65-F5344CB8AC3E}">
        <p14:creationId xmlns:p14="http://schemas.microsoft.com/office/powerpoint/2010/main" val="36926583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3534EB1E-4A76-4A34-ABE1-E640CAF732D9}" type="datetimeFigureOut">
              <a:rPr lang="ru-RU"/>
              <a:pPr>
                <a:defRPr/>
              </a:pPr>
              <a:t>21.02.2019</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2E24E389-A0C4-4751-8E45-8014034D41E4}" type="slidenum">
              <a:rPr lang="ru-RU"/>
              <a:pPr>
                <a:defRPr/>
              </a:pPr>
              <a:t>‹#›</a:t>
            </a:fld>
            <a:endParaRPr lang="ru-RU"/>
          </a:p>
        </p:txBody>
      </p:sp>
    </p:spTree>
    <p:extLst>
      <p:ext uri="{BB962C8B-B14F-4D97-AF65-F5344CB8AC3E}">
        <p14:creationId xmlns:p14="http://schemas.microsoft.com/office/powerpoint/2010/main" val="482610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10" name="Freeform 5"/>
          <p:cNvSpPr>
            <a:spLocks/>
          </p:cNvSpPr>
          <p:nvPr userDrawn="1"/>
        </p:nvSpPr>
        <p:spPr bwMode="auto">
          <a:xfrm>
            <a:off x="5679806" y="0"/>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userDrawn="1"/>
        </p:nvSpPr>
        <p:spPr bwMode="auto">
          <a:xfrm>
            <a:off x="5377263" y="0"/>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8" name="AutoShape 3"/>
          <p:cNvSpPr>
            <a:spLocks noChangeAspect="1" noChangeArrowheads="1" noTextEdit="1"/>
          </p:cNvSpPr>
          <p:nvPr userDrawn="1"/>
        </p:nvSpPr>
        <p:spPr bwMode="auto">
          <a:xfrm rot="16200000">
            <a:off x="3800344" y="1503009"/>
            <a:ext cx="6858002" cy="380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userDrawn="1">
            <p:ph type="ctrTitle"/>
          </p:nvPr>
        </p:nvSpPr>
        <p:spPr>
          <a:xfrm>
            <a:off x="201168" y="235945"/>
            <a:ext cx="4160172" cy="877163"/>
          </a:xfrm>
        </p:spPr>
        <p:txBody>
          <a:bodyPr/>
          <a:lstStyle>
            <a:lvl1pPr algn="l">
              <a:defRPr sz="3000">
                <a:solidFill>
                  <a:schemeClr val="tx2"/>
                </a:solidFill>
              </a:defRPr>
            </a:lvl1pPr>
          </a:lstStyle>
          <a:p>
            <a:r>
              <a:rPr lang="en-US" dirty="0"/>
              <a:t>Click to edit Master title style</a:t>
            </a:r>
          </a:p>
        </p:txBody>
      </p:sp>
      <p:sp>
        <p:nvSpPr>
          <p:cNvPr id="3" name="Subtitle 2"/>
          <p:cNvSpPr>
            <a:spLocks noGrp="1"/>
          </p:cNvSpPr>
          <p:nvPr userDrawn="1">
            <p:ph type="subTitle" idx="1"/>
          </p:nvPr>
        </p:nvSpPr>
        <p:spPr>
          <a:xfrm>
            <a:off x="201168"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9" name="TextBox 18"/>
          <p:cNvSpPr txBox="1"/>
          <p:nvPr userDrawn="1"/>
        </p:nvSpPr>
        <p:spPr>
          <a:xfrm>
            <a:off x="211134" y="6313043"/>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pic>
        <p:nvPicPr>
          <p:cNvPr id="4" name="Picture 3"/>
          <p:cNvPicPr>
            <a:picLocks noChangeAspect="1"/>
          </p:cNvPicPr>
          <p:nvPr userDrawn="1"/>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6180667" y="65"/>
            <a:ext cx="2953546" cy="6192917"/>
          </a:xfrm>
          <a:prstGeom prst="rect">
            <a:avLst/>
          </a:prstGeom>
        </p:spPr>
      </p:pic>
      <p:pic>
        <p:nvPicPr>
          <p:cNvPr id="18"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923919" y="811969"/>
            <a:ext cx="2152274" cy="2152275"/>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21" name="Picture 20" descr="DifScat_better vibe.jpg.jpeg"/>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6610253" y="1402065"/>
            <a:ext cx="1868502" cy="1868502"/>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4" name="Picture 23"/>
          <p:cNvPicPr>
            <a:picLocks noChangeAspect="1"/>
          </p:cNvPicPr>
          <p:nvPr userDrawn="1"/>
        </p:nvPicPr>
        <p:blipFill>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pic>
        <p:nvPicPr>
          <p:cNvPr id="15" name="Picture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52160" y="2715768"/>
            <a:ext cx="1664208" cy="1664208"/>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spTree>
    <p:extLst>
      <p:ext uri="{BB962C8B-B14F-4D97-AF65-F5344CB8AC3E}">
        <p14:creationId xmlns:p14="http://schemas.microsoft.com/office/powerpoint/2010/main" val="23484238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484748"/>
          </a:xfrm>
        </p:spPr>
        <p:txBody>
          <a:bodyPr/>
          <a:lstStyle>
            <a:lvl1pPr>
              <a:defRPr sz="3000"/>
            </a:lvl1pPr>
          </a:lstStyle>
          <a:p>
            <a:r>
              <a:rPr lang="en-US" dirty="0"/>
              <a:t>Click to edit Master title style</a:t>
            </a:r>
          </a:p>
        </p:txBody>
      </p:sp>
      <p:sp>
        <p:nvSpPr>
          <p:cNvPr id="3" name="Content Placeholder 2"/>
          <p:cNvSpPr>
            <a:spLocks noGrp="1"/>
          </p:cNvSpPr>
          <p:nvPr>
            <p:ph idx="1"/>
          </p:nvPr>
        </p:nvSpPr>
        <p:spPr>
          <a:xfrm>
            <a:off x="201168" y="1392525"/>
            <a:ext cx="8642640" cy="419541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70405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 y="236982"/>
            <a:ext cx="8628678" cy="48474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04415" y="1402417"/>
            <a:ext cx="4192528"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04415" y="2227999"/>
            <a:ext cx="4192528" cy="3674610"/>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3492" y="1402417"/>
            <a:ext cx="4194175"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3492" y="2227999"/>
            <a:ext cx="4194175" cy="3674610"/>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69766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7" name="Freeform 13"/>
          <p:cNvSpPr>
            <a:spLocks/>
          </p:cNvSpPr>
          <p:nvPr userDrawn="1"/>
        </p:nvSpPr>
        <p:spPr bwMode="auto">
          <a:xfrm>
            <a:off x="5377263"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201167" y="237744"/>
            <a:ext cx="4341471" cy="1117600"/>
          </a:xfrm>
        </p:spPr>
        <p:txBody>
          <a:bodyPr/>
          <a:lstStyle/>
          <a:p>
            <a:r>
              <a:rPr lang="en-US" dirty="0"/>
              <a:t>Click to edit Master title style</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a:ext>
            </a:extLst>
          </a:blip>
          <a:srcRect l="53628" r="14333" b="9696"/>
          <a:stretch/>
        </p:blipFill>
        <p:spPr>
          <a:xfrm>
            <a:off x="6214534" y="65"/>
            <a:ext cx="2929466" cy="6192917"/>
          </a:xfrm>
          <a:prstGeom prst="rect">
            <a:avLst/>
          </a:prstGeom>
        </p:spPr>
      </p:pic>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spTree>
    <p:extLst>
      <p:ext uri="{BB962C8B-B14F-4D97-AF65-F5344CB8AC3E}">
        <p14:creationId xmlns:p14="http://schemas.microsoft.com/office/powerpoint/2010/main" val="41957736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1168" y="237744"/>
            <a:ext cx="8628678" cy="484748"/>
          </a:xfrm>
        </p:spPr>
        <p:txBody>
          <a:bodyPr/>
          <a:lstStyle/>
          <a:p>
            <a:r>
              <a:rPr lang="en-US" dirty="0"/>
              <a:t>Click to edit Master title style</a:t>
            </a:r>
          </a:p>
        </p:txBody>
      </p:sp>
    </p:spTree>
    <p:extLst>
      <p:ext uri="{BB962C8B-B14F-4D97-AF65-F5344CB8AC3E}">
        <p14:creationId xmlns:p14="http://schemas.microsoft.com/office/powerpoint/2010/main" val="3978516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ED84E75C-DDC0-432D-A2D7-087753202356}" type="datetimeFigureOut">
              <a:rPr lang="ru-RU" smtClean="0"/>
              <a:pPr/>
              <a:t>21.02.2019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3147543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2944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83"/>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p:txBody>
          <a:bodyPr/>
          <a:lstStyle>
            <a:lvl1pPr>
              <a:defRPr>
                <a:latin typeface="Verdana" pitchFamily="34" charset="0"/>
              </a:defRPr>
            </a:lvl1pPr>
          </a:lstStyle>
          <a:p>
            <a:pPr>
              <a:defRPr/>
            </a:pPr>
            <a:fld id="{96AA9698-F8D5-48DD-93D2-67A6AFA0ED2B}" type="datetime1">
              <a:rPr lang="en-US"/>
              <a:pPr>
                <a:defRPr/>
              </a:pPr>
              <a:t>2/21/2019</a:t>
            </a:fld>
            <a:endParaRPr lang="en-US"/>
          </a:p>
        </p:txBody>
      </p:sp>
      <p:sp>
        <p:nvSpPr>
          <p:cNvPr id="5"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93EB8F9A-B656-47DE-B956-6EBD43DA0973}" type="slidenum">
              <a:rPr lang="en-US" altLang="ru-RU"/>
              <a:pPr>
                <a:defRPr/>
              </a:pPr>
              <a:t>‹#›</a:t>
            </a:fld>
            <a:endParaRPr lang="en-US" altLang="ru-RU"/>
          </a:p>
        </p:txBody>
      </p:sp>
    </p:spTree>
    <p:extLst>
      <p:ext uri="{BB962C8B-B14F-4D97-AF65-F5344CB8AC3E}">
        <p14:creationId xmlns:p14="http://schemas.microsoft.com/office/powerpoint/2010/main" val="28550823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a:defRPr>
                <a:latin typeface="Verdana" pitchFamily="34" charset="0"/>
              </a:defRPr>
            </a:lvl1pPr>
          </a:lstStyle>
          <a:p>
            <a:pPr>
              <a:defRPr/>
            </a:pPr>
            <a:fld id="{49EA0BE2-9782-4539-9F83-72E8BEBFFDBD}" type="datetime1">
              <a:rPr lang="en-US"/>
              <a:pPr>
                <a:defRPr/>
              </a:pPr>
              <a:t>2/21/2019</a:t>
            </a:fld>
            <a:endParaRPr lang="en-US"/>
          </a:p>
        </p:txBody>
      </p:sp>
      <p:sp>
        <p:nvSpPr>
          <p:cNvPr id="5"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1B3972B3-1CAE-48DE-A0F8-35C02FF573E8}" type="slidenum">
              <a:rPr lang="en-US" altLang="ru-RU"/>
              <a:pPr>
                <a:defRPr/>
              </a:pPr>
              <a:t>‹#›</a:t>
            </a:fld>
            <a:endParaRPr lang="en-US" altLang="ru-RU"/>
          </a:p>
        </p:txBody>
      </p:sp>
    </p:spTree>
    <p:extLst>
      <p:ext uri="{BB962C8B-B14F-4D97-AF65-F5344CB8AC3E}">
        <p14:creationId xmlns:p14="http://schemas.microsoft.com/office/powerpoint/2010/main" val="10651474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58"/>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p:txBody>
          <a:bodyPr/>
          <a:lstStyle>
            <a:lvl1pPr>
              <a:defRPr>
                <a:latin typeface="Verdana" pitchFamily="34" charset="0"/>
              </a:defRPr>
            </a:lvl1pPr>
          </a:lstStyle>
          <a:p>
            <a:pPr>
              <a:defRPr/>
            </a:pPr>
            <a:fld id="{33264C1B-5B98-49C7-B15A-6558F473DDFC}" type="datetime1">
              <a:rPr lang="en-US"/>
              <a:pPr>
                <a:defRPr/>
              </a:pPr>
              <a:t>2/21/2019</a:t>
            </a:fld>
            <a:endParaRPr lang="en-US"/>
          </a:p>
        </p:txBody>
      </p:sp>
      <p:sp>
        <p:nvSpPr>
          <p:cNvPr id="5"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C1A2001B-4819-450F-8191-E7A8AFD9DBC1}" type="slidenum">
              <a:rPr lang="en-US" altLang="ru-RU"/>
              <a:pPr>
                <a:defRPr/>
              </a:pPr>
              <a:t>‹#›</a:t>
            </a:fld>
            <a:endParaRPr lang="en-US" altLang="ru-RU"/>
          </a:p>
        </p:txBody>
      </p:sp>
    </p:spTree>
    <p:extLst>
      <p:ext uri="{BB962C8B-B14F-4D97-AF65-F5344CB8AC3E}">
        <p14:creationId xmlns:p14="http://schemas.microsoft.com/office/powerpoint/2010/main" val="37616732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p:txBody>
          <a:bodyPr/>
          <a:lstStyle>
            <a:lvl1pPr>
              <a:defRPr>
                <a:latin typeface="Verdana" pitchFamily="34" charset="0"/>
              </a:defRPr>
            </a:lvl1pPr>
          </a:lstStyle>
          <a:p>
            <a:pPr>
              <a:defRPr/>
            </a:pPr>
            <a:fld id="{2C7B4873-F7CD-4C21-B7E8-ECA9DAA7C10D}" type="datetime1">
              <a:rPr lang="en-US"/>
              <a:pPr>
                <a:defRPr/>
              </a:pPr>
              <a:t>2/21/2019</a:t>
            </a:fld>
            <a:endParaRPr lang="en-US"/>
          </a:p>
        </p:txBody>
      </p:sp>
      <p:sp>
        <p:nvSpPr>
          <p:cNvPr id="6"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7" name="Rectangle 6"/>
          <p:cNvSpPr>
            <a:spLocks noGrp="1" noChangeArrowheads="1"/>
          </p:cNvSpPr>
          <p:nvPr>
            <p:ph type="sldNum" sz="quarter" idx="12"/>
          </p:nvPr>
        </p:nvSpPr>
        <p:spPr/>
        <p:txBody>
          <a:bodyPr/>
          <a:lstStyle>
            <a:lvl1pPr>
              <a:defRPr>
                <a:latin typeface="Verdana" pitchFamily="34" charset="0"/>
              </a:defRPr>
            </a:lvl1pPr>
          </a:lstStyle>
          <a:p>
            <a:pPr>
              <a:defRPr/>
            </a:pPr>
            <a:fld id="{C8108384-35F1-4B6A-80AB-3332E9161B99}" type="slidenum">
              <a:rPr lang="en-US" altLang="ru-RU"/>
              <a:pPr>
                <a:defRPr/>
              </a:pPr>
              <a:t>‹#›</a:t>
            </a:fld>
            <a:endParaRPr lang="en-US" altLang="ru-RU"/>
          </a:p>
        </p:txBody>
      </p:sp>
    </p:spTree>
    <p:extLst>
      <p:ext uri="{BB962C8B-B14F-4D97-AF65-F5344CB8AC3E}">
        <p14:creationId xmlns:p14="http://schemas.microsoft.com/office/powerpoint/2010/main" val="40995831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p:txBody>
          <a:bodyPr/>
          <a:lstStyle>
            <a:lvl1pPr>
              <a:defRPr>
                <a:latin typeface="Verdana" pitchFamily="34" charset="0"/>
              </a:defRPr>
            </a:lvl1pPr>
          </a:lstStyle>
          <a:p>
            <a:pPr>
              <a:defRPr/>
            </a:pPr>
            <a:fld id="{805CD574-0BB4-4EC3-B8C2-72DE77213BB0}" type="datetime1">
              <a:rPr lang="en-US"/>
              <a:pPr>
                <a:defRPr/>
              </a:pPr>
              <a:t>2/21/2019</a:t>
            </a:fld>
            <a:endParaRPr lang="en-US"/>
          </a:p>
        </p:txBody>
      </p:sp>
      <p:sp>
        <p:nvSpPr>
          <p:cNvPr id="8"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9" name="Rectangle 6"/>
          <p:cNvSpPr>
            <a:spLocks noGrp="1" noChangeArrowheads="1"/>
          </p:cNvSpPr>
          <p:nvPr>
            <p:ph type="sldNum" sz="quarter" idx="12"/>
          </p:nvPr>
        </p:nvSpPr>
        <p:spPr/>
        <p:txBody>
          <a:bodyPr/>
          <a:lstStyle>
            <a:lvl1pPr>
              <a:defRPr>
                <a:latin typeface="Verdana" pitchFamily="34" charset="0"/>
              </a:defRPr>
            </a:lvl1pPr>
          </a:lstStyle>
          <a:p>
            <a:pPr>
              <a:defRPr/>
            </a:pPr>
            <a:fld id="{CE42FD11-B6AC-403D-BBFB-F4A65F41247B}" type="slidenum">
              <a:rPr lang="en-US" altLang="ru-RU"/>
              <a:pPr>
                <a:defRPr/>
              </a:pPr>
              <a:t>‹#›</a:t>
            </a:fld>
            <a:endParaRPr lang="en-US" altLang="ru-RU"/>
          </a:p>
        </p:txBody>
      </p:sp>
    </p:spTree>
    <p:extLst>
      <p:ext uri="{BB962C8B-B14F-4D97-AF65-F5344CB8AC3E}">
        <p14:creationId xmlns:p14="http://schemas.microsoft.com/office/powerpoint/2010/main" val="42152689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atin typeface="Verdana" pitchFamily="34" charset="0"/>
              </a:defRPr>
            </a:lvl1pPr>
          </a:lstStyle>
          <a:p>
            <a:pPr>
              <a:defRPr/>
            </a:pPr>
            <a:fld id="{591E24D5-3EE0-4DBB-AE24-05F49ADE65DC}" type="datetime1">
              <a:rPr lang="en-US"/>
              <a:pPr>
                <a:defRPr/>
              </a:pPr>
              <a:t>2/21/2019</a:t>
            </a:fld>
            <a:endParaRPr lang="en-US"/>
          </a:p>
        </p:txBody>
      </p:sp>
      <p:sp>
        <p:nvSpPr>
          <p:cNvPr id="4"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5" name="Rectangle 6"/>
          <p:cNvSpPr>
            <a:spLocks noGrp="1" noChangeArrowheads="1"/>
          </p:cNvSpPr>
          <p:nvPr>
            <p:ph type="sldNum" sz="quarter" idx="12"/>
          </p:nvPr>
        </p:nvSpPr>
        <p:spPr/>
        <p:txBody>
          <a:bodyPr/>
          <a:lstStyle>
            <a:lvl1pPr>
              <a:defRPr>
                <a:latin typeface="Verdana" pitchFamily="34" charset="0"/>
              </a:defRPr>
            </a:lvl1pPr>
          </a:lstStyle>
          <a:p>
            <a:pPr>
              <a:defRPr/>
            </a:pPr>
            <a:fld id="{2F77149C-A0D4-41EB-9012-D871263C7C5C}" type="slidenum">
              <a:rPr lang="en-US" altLang="ru-RU"/>
              <a:pPr>
                <a:defRPr/>
              </a:pPr>
              <a:t>‹#›</a:t>
            </a:fld>
            <a:endParaRPr lang="en-US" altLang="ru-RU"/>
          </a:p>
        </p:txBody>
      </p:sp>
    </p:spTree>
    <p:extLst>
      <p:ext uri="{BB962C8B-B14F-4D97-AF65-F5344CB8AC3E}">
        <p14:creationId xmlns:p14="http://schemas.microsoft.com/office/powerpoint/2010/main" val="25713569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Verdana" pitchFamily="34" charset="0"/>
              </a:defRPr>
            </a:lvl1pPr>
          </a:lstStyle>
          <a:p>
            <a:pPr>
              <a:defRPr/>
            </a:pPr>
            <a:fld id="{FC0EAC5D-8279-488E-A5D0-AA2ED6EC139B}" type="datetime1">
              <a:rPr lang="en-US"/>
              <a:pPr>
                <a:defRPr/>
              </a:pPr>
              <a:t>2/21/2019</a:t>
            </a:fld>
            <a:endParaRPr lang="en-US"/>
          </a:p>
        </p:txBody>
      </p:sp>
      <p:sp>
        <p:nvSpPr>
          <p:cNvPr id="3"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4" name="Rectangle 6"/>
          <p:cNvSpPr>
            <a:spLocks noGrp="1" noChangeArrowheads="1"/>
          </p:cNvSpPr>
          <p:nvPr>
            <p:ph type="sldNum" sz="quarter" idx="12"/>
          </p:nvPr>
        </p:nvSpPr>
        <p:spPr/>
        <p:txBody>
          <a:bodyPr/>
          <a:lstStyle>
            <a:lvl1pPr>
              <a:defRPr>
                <a:latin typeface="Verdana" pitchFamily="34" charset="0"/>
              </a:defRPr>
            </a:lvl1pPr>
          </a:lstStyle>
          <a:p>
            <a:pPr>
              <a:defRPr/>
            </a:pPr>
            <a:fld id="{A2F1C026-AE15-43DF-A2B1-D2568A40432E}" type="slidenum">
              <a:rPr lang="en-US" altLang="ru-RU"/>
              <a:pPr>
                <a:defRPr/>
              </a:pPr>
              <a:t>‹#›</a:t>
            </a:fld>
            <a:endParaRPr lang="en-US" altLang="ru-RU"/>
          </a:p>
        </p:txBody>
      </p:sp>
    </p:spTree>
    <p:extLst>
      <p:ext uri="{BB962C8B-B14F-4D97-AF65-F5344CB8AC3E}">
        <p14:creationId xmlns:p14="http://schemas.microsoft.com/office/powerpoint/2010/main" val="14464699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p:txBody>
          <a:bodyPr/>
          <a:lstStyle>
            <a:lvl1pPr>
              <a:defRPr>
                <a:latin typeface="Verdana" pitchFamily="34" charset="0"/>
              </a:defRPr>
            </a:lvl1pPr>
          </a:lstStyle>
          <a:p>
            <a:pPr>
              <a:defRPr/>
            </a:pPr>
            <a:fld id="{3865BE90-0672-4BCC-BD14-BC06BE57CF34}" type="datetime1">
              <a:rPr lang="en-US"/>
              <a:pPr>
                <a:defRPr/>
              </a:pPr>
              <a:t>2/21/2019</a:t>
            </a:fld>
            <a:endParaRPr lang="en-US"/>
          </a:p>
        </p:txBody>
      </p:sp>
      <p:sp>
        <p:nvSpPr>
          <p:cNvPr id="6"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7" name="Rectangle 6"/>
          <p:cNvSpPr>
            <a:spLocks noGrp="1" noChangeArrowheads="1"/>
          </p:cNvSpPr>
          <p:nvPr>
            <p:ph type="sldNum" sz="quarter" idx="12"/>
          </p:nvPr>
        </p:nvSpPr>
        <p:spPr/>
        <p:txBody>
          <a:bodyPr/>
          <a:lstStyle>
            <a:lvl1pPr>
              <a:defRPr>
                <a:latin typeface="Verdana" pitchFamily="34" charset="0"/>
              </a:defRPr>
            </a:lvl1pPr>
          </a:lstStyle>
          <a:p>
            <a:pPr>
              <a:defRPr/>
            </a:pPr>
            <a:fld id="{BB5AACE1-7286-4D16-967D-24442809684F}" type="slidenum">
              <a:rPr lang="en-US" altLang="ru-RU"/>
              <a:pPr>
                <a:defRPr/>
              </a:pPr>
              <a:t>‹#›</a:t>
            </a:fld>
            <a:endParaRPr lang="en-US" altLang="ru-RU"/>
          </a:p>
        </p:txBody>
      </p:sp>
    </p:spTree>
    <p:extLst>
      <p:ext uri="{BB962C8B-B14F-4D97-AF65-F5344CB8AC3E}">
        <p14:creationId xmlns:p14="http://schemas.microsoft.com/office/powerpoint/2010/main" val="33470364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p:txBody>
          <a:bodyPr/>
          <a:lstStyle>
            <a:lvl1pPr>
              <a:defRPr>
                <a:latin typeface="Verdana" pitchFamily="34" charset="0"/>
              </a:defRPr>
            </a:lvl1pPr>
          </a:lstStyle>
          <a:p>
            <a:pPr>
              <a:defRPr/>
            </a:pPr>
            <a:fld id="{310468A8-0E74-43BD-B3D4-92B1289B965A}" type="datetime1">
              <a:rPr lang="en-US"/>
              <a:pPr>
                <a:defRPr/>
              </a:pPr>
              <a:t>2/21/2019</a:t>
            </a:fld>
            <a:endParaRPr lang="en-US"/>
          </a:p>
        </p:txBody>
      </p:sp>
      <p:sp>
        <p:nvSpPr>
          <p:cNvPr id="6"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7" name="Rectangle 6"/>
          <p:cNvSpPr>
            <a:spLocks noGrp="1" noChangeArrowheads="1"/>
          </p:cNvSpPr>
          <p:nvPr>
            <p:ph type="sldNum" sz="quarter" idx="12"/>
          </p:nvPr>
        </p:nvSpPr>
        <p:spPr/>
        <p:txBody>
          <a:bodyPr/>
          <a:lstStyle>
            <a:lvl1pPr>
              <a:defRPr>
                <a:latin typeface="Verdana" pitchFamily="34" charset="0"/>
              </a:defRPr>
            </a:lvl1pPr>
          </a:lstStyle>
          <a:p>
            <a:pPr>
              <a:defRPr/>
            </a:pPr>
            <a:fld id="{65D03083-F2BB-4C56-9033-FB8719C51A40}" type="slidenum">
              <a:rPr lang="en-US" altLang="ru-RU"/>
              <a:pPr>
                <a:defRPr/>
              </a:pPr>
              <a:t>‹#›</a:t>
            </a:fld>
            <a:endParaRPr lang="en-US" altLang="ru-RU"/>
          </a:p>
        </p:txBody>
      </p:sp>
    </p:spTree>
    <p:extLst>
      <p:ext uri="{BB962C8B-B14F-4D97-AF65-F5344CB8AC3E}">
        <p14:creationId xmlns:p14="http://schemas.microsoft.com/office/powerpoint/2010/main" val="1083864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ED84E75C-DDC0-432D-A2D7-087753202356}" type="datetimeFigureOut">
              <a:rPr lang="ru-RU" smtClean="0"/>
              <a:pPr/>
              <a:t>21.02.2019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42413736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a:defRPr>
                <a:latin typeface="Verdana" pitchFamily="34" charset="0"/>
              </a:defRPr>
            </a:lvl1pPr>
          </a:lstStyle>
          <a:p>
            <a:pPr>
              <a:defRPr/>
            </a:pPr>
            <a:fld id="{8244E903-CBB5-452F-82AC-01D47158EAC4}" type="datetime1">
              <a:rPr lang="en-US"/>
              <a:pPr>
                <a:defRPr/>
              </a:pPr>
              <a:t>2/21/2019</a:t>
            </a:fld>
            <a:endParaRPr lang="en-US"/>
          </a:p>
        </p:txBody>
      </p:sp>
      <p:sp>
        <p:nvSpPr>
          <p:cNvPr id="5"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0D77DF36-2959-41C0-8D0E-210F176AF4E7}" type="slidenum">
              <a:rPr lang="en-US" altLang="ru-RU"/>
              <a:pPr>
                <a:defRPr/>
              </a:pPr>
              <a:t>‹#›</a:t>
            </a:fld>
            <a:endParaRPr lang="en-US" altLang="ru-RU"/>
          </a:p>
        </p:txBody>
      </p:sp>
    </p:spTree>
    <p:extLst>
      <p:ext uri="{BB962C8B-B14F-4D97-AF65-F5344CB8AC3E}">
        <p14:creationId xmlns:p14="http://schemas.microsoft.com/office/powerpoint/2010/main" val="22744953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a:defRPr>
                <a:latin typeface="Verdana" pitchFamily="34" charset="0"/>
              </a:defRPr>
            </a:lvl1pPr>
          </a:lstStyle>
          <a:p>
            <a:pPr>
              <a:defRPr/>
            </a:pPr>
            <a:fld id="{12EAEFD6-8E38-43BE-8C6F-BFE4F7F27557}" type="datetime1">
              <a:rPr lang="en-US"/>
              <a:pPr>
                <a:defRPr/>
              </a:pPr>
              <a:t>2/21/2019</a:t>
            </a:fld>
            <a:endParaRPr lang="en-US"/>
          </a:p>
        </p:txBody>
      </p:sp>
      <p:sp>
        <p:nvSpPr>
          <p:cNvPr id="5"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8C83218D-E609-4F1E-AF58-FF81B9480D1A}" type="slidenum">
              <a:rPr lang="en-US" altLang="ru-RU"/>
              <a:pPr>
                <a:defRPr/>
              </a:pPr>
              <a:t>‹#›</a:t>
            </a:fld>
            <a:endParaRPr lang="en-US" altLang="ru-RU"/>
          </a:p>
        </p:txBody>
      </p:sp>
    </p:spTree>
    <p:extLst>
      <p:ext uri="{BB962C8B-B14F-4D97-AF65-F5344CB8AC3E}">
        <p14:creationId xmlns:p14="http://schemas.microsoft.com/office/powerpoint/2010/main" val="31586834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a:t>Образец заголовка</a:t>
            </a:r>
          </a:p>
        </p:txBody>
      </p:sp>
      <p:sp>
        <p:nvSpPr>
          <p:cNvPr id="3" name="Текст 2"/>
          <p:cNvSpPr>
            <a:spLocks noGrp="1"/>
          </p:cNvSpPr>
          <p:nvPr>
            <p:ph type="body" sz="half" idx="1"/>
          </p:nvPr>
        </p:nvSpPr>
        <p:spPr>
          <a:xfrm>
            <a:off x="6858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p:txBody>
          <a:bodyPr/>
          <a:lstStyle>
            <a:lvl1pPr>
              <a:defRPr>
                <a:latin typeface="Verdana" pitchFamily="34" charset="0"/>
              </a:defRPr>
            </a:lvl1pPr>
          </a:lstStyle>
          <a:p>
            <a:pPr>
              <a:defRPr/>
            </a:pPr>
            <a:fld id="{D6D34F3C-E65D-41CF-8689-FCD82FF9380C}" type="datetime1">
              <a:rPr lang="en-US"/>
              <a:pPr>
                <a:defRPr/>
              </a:pPr>
              <a:t>2/21/2019</a:t>
            </a:fld>
            <a:endParaRPr lang="en-US"/>
          </a:p>
        </p:txBody>
      </p:sp>
      <p:sp>
        <p:nvSpPr>
          <p:cNvPr id="6"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7" name="Rectangle 6"/>
          <p:cNvSpPr>
            <a:spLocks noGrp="1" noChangeArrowheads="1"/>
          </p:cNvSpPr>
          <p:nvPr>
            <p:ph type="sldNum" sz="quarter" idx="12"/>
          </p:nvPr>
        </p:nvSpPr>
        <p:spPr/>
        <p:txBody>
          <a:bodyPr/>
          <a:lstStyle>
            <a:lvl1pPr>
              <a:defRPr>
                <a:latin typeface="Verdana" pitchFamily="34" charset="0"/>
              </a:defRPr>
            </a:lvl1pPr>
          </a:lstStyle>
          <a:p>
            <a:pPr>
              <a:defRPr/>
            </a:pPr>
            <a:fld id="{CC4D8564-8244-4C73-82E5-2B8D77099D79}" type="slidenum">
              <a:rPr lang="en-US" altLang="ru-RU"/>
              <a:pPr>
                <a:defRPr/>
              </a:pPr>
              <a:t>‹#›</a:t>
            </a:fld>
            <a:endParaRPr lang="en-US" altLang="ru-RU"/>
          </a:p>
        </p:txBody>
      </p:sp>
    </p:spTree>
    <p:extLst>
      <p:ext uri="{BB962C8B-B14F-4D97-AF65-F5344CB8AC3E}">
        <p14:creationId xmlns:p14="http://schemas.microsoft.com/office/powerpoint/2010/main" val="4456543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a:t>Образец заголовка</a:t>
            </a:r>
          </a:p>
        </p:txBody>
      </p:sp>
      <p:sp>
        <p:nvSpPr>
          <p:cNvPr id="3" name="Текст 2"/>
          <p:cNvSpPr>
            <a:spLocks noGrp="1"/>
          </p:cNvSpPr>
          <p:nvPr>
            <p:ph type="body" sz="half" idx="1"/>
          </p:nvPr>
        </p:nvSpPr>
        <p:spPr>
          <a:xfrm>
            <a:off x="6858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9812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648200" y="41148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atin typeface="Verdana" pitchFamily="34" charset="0"/>
              </a:defRPr>
            </a:lvl1pPr>
          </a:lstStyle>
          <a:p>
            <a:pPr>
              <a:defRPr/>
            </a:pPr>
            <a:fld id="{1A4CB6F8-EFD9-429D-BE8B-886CB1B4F02A}" type="datetime1">
              <a:rPr lang="en-US"/>
              <a:pPr>
                <a:defRPr/>
              </a:pPr>
              <a:t>2/21/2019</a:t>
            </a:fld>
            <a:endParaRPr lang="en-US"/>
          </a:p>
        </p:txBody>
      </p:sp>
      <p:sp>
        <p:nvSpPr>
          <p:cNvPr id="7"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8" name="Rectangle 6"/>
          <p:cNvSpPr>
            <a:spLocks noGrp="1" noChangeArrowheads="1"/>
          </p:cNvSpPr>
          <p:nvPr>
            <p:ph type="sldNum" sz="quarter" idx="12"/>
          </p:nvPr>
        </p:nvSpPr>
        <p:spPr/>
        <p:txBody>
          <a:bodyPr/>
          <a:lstStyle>
            <a:lvl1pPr>
              <a:defRPr>
                <a:latin typeface="Verdana" pitchFamily="34" charset="0"/>
              </a:defRPr>
            </a:lvl1pPr>
          </a:lstStyle>
          <a:p>
            <a:pPr>
              <a:defRPr/>
            </a:pPr>
            <a:fld id="{DD8093F1-F60F-4A0E-A917-E2F7DDB80964}" type="slidenum">
              <a:rPr lang="en-US" altLang="ru-RU"/>
              <a:pPr>
                <a:defRPr/>
              </a:pPr>
              <a:t>‹#›</a:t>
            </a:fld>
            <a:endParaRPr lang="en-US" altLang="ru-RU"/>
          </a:p>
        </p:txBody>
      </p:sp>
    </p:spTree>
    <p:extLst>
      <p:ext uri="{BB962C8B-B14F-4D97-AF65-F5344CB8AC3E}">
        <p14:creationId xmlns:p14="http://schemas.microsoft.com/office/powerpoint/2010/main" val="1021356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85800" y="609600"/>
            <a:ext cx="7772400" cy="1143000"/>
          </a:xfrm>
        </p:spPr>
        <p:txBody>
          <a:bodyPr/>
          <a:lstStyle/>
          <a:p>
            <a:r>
              <a:rPr lang="ru-RU"/>
              <a:t>Образец заголовка</a:t>
            </a:r>
          </a:p>
        </p:txBody>
      </p:sp>
      <p:sp>
        <p:nvSpPr>
          <p:cNvPr id="3" name="Содержимое 2"/>
          <p:cNvSpPr>
            <a:spLocks noGrp="1"/>
          </p:cNvSpPr>
          <p:nvPr>
            <p:ph sz="quarter" idx="1"/>
          </p:nvPr>
        </p:nvSpPr>
        <p:spPr>
          <a:xfrm>
            <a:off x="685800" y="19812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9812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685800" y="41148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Содержимое 5"/>
          <p:cNvSpPr>
            <a:spLocks noGrp="1"/>
          </p:cNvSpPr>
          <p:nvPr>
            <p:ph sz="quarter" idx="4"/>
          </p:nvPr>
        </p:nvSpPr>
        <p:spPr>
          <a:xfrm>
            <a:off x="4648200" y="41148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p:txBody>
          <a:bodyPr/>
          <a:lstStyle>
            <a:lvl1pPr>
              <a:defRPr>
                <a:latin typeface="Verdana" pitchFamily="34" charset="0"/>
              </a:defRPr>
            </a:lvl1pPr>
          </a:lstStyle>
          <a:p>
            <a:pPr>
              <a:defRPr/>
            </a:pPr>
            <a:fld id="{A1BB1268-AF9E-4C65-A356-574C4843A4DF}" type="datetime1">
              <a:rPr lang="en-US"/>
              <a:pPr>
                <a:defRPr/>
              </a:pPr>
              <a:t>2/21/2019</a:t>
            </a:fld>
            <a:endParaRPr lang="en-US"/>
          </a:p>
        </p:txBody>
      </p:sp>
      <p:sp>
        <p:nvSpPr>
          <p:cNvPr id="8"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9" name="Rectangle 6"/>
          <p:cNvSpPr>
            <a:spLocks noGrp="1" noChangeArrowheads="1"/>
          </p:cNvSpPr>
          <p:nvPr>
            <p:ph type="sldNum" sz="quarter" idx="12"/>
          </p:nvPr>
        </p:nvSpPr>
        <p:spPr/>
        <p:txBody>
          <a:bodyPr/>
          <a:lstStyle>
            <a:lvl1pPr>
              <a:defRPr>
                <a:latin typeface="Verdana" pitchFamily="34" charset="0"/>
              </a:defRPr>
            </a:lvl1pPr>
          </a:lstStyle>
          <a:p>
            <a:pPr>
              <a:defRPr/>
            </a:pPr>
            <a:fld id="{86841D5B-C923-400F-B5D1-584640AA7BE9}" type="slidenum">
              <a:rPr lang="en-US" altLang="ru-RU"/>
              <a:pPr>
                <a:defRPr/>
              </a:pPr>
              <a:t>‹#›</a:t>
            </a:fld>
            <a:endParaRPr lang="en-US" altLang="ru-RU"/>
          </a:p>
        </p:txBody>
      </p:sp>
    </p:spTree>
    <p:extLst>
      <p:ext uri="{BB962C8B-B14F-4D97-AF65-F5344CB8AC3E}">
        <p14:creationId xmlns:p14="http://schemas.microsoft.com/office/powerpoint/2010/main" val="22938913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a:t>Образец заголовка</a:t>
            </a:r>
          </a:p>
        </p:txBody>
      </p:sp>
      <p:sp>
        <p:nvSpPr>
          <p:cNvPr id="3" name="Содержимое 2"/>
          <p:cNvSpPr>
            <a:spLocks noGrp="1"/>
          </p:cNvSpPr>
          <p:nvPr>
            <p:ph sz="half" idx="1"/>
          </p:nvPr>
        </p:nvSpPr>
        <p:spPr>
          <a:xfrm>
            <a:off x="6858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9812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648200" y="41148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atin typeface="Verdana" pitchFamily="34" charset="0"/>
              </a:defRPr>
            </a:lvl1pPr>
          </a:lstStyle>
          <a:p>
            <a:pPr>
              <a:defRPr/>
            </a:pPr>
            <a:fld id="{87740134-B63D-4F6D-908B-403F53AC2A70}" type="datetime1">
              <a:rPr lang="en-US"/>
              <a:pPr>
                <a:defRPr/>
              </a:pPr>
              <a:t>2/21/2019</a:t>
            </a:fld>
            <a:endParaRPr lang="en-US"/>
          </a:p>
        </p:txBody>
      </p:sp>
      <p:sp>
        <p:nvSpPr>
          <p:cNvPr id="7"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8" name="Rectangle 6"/>
          <p:cNvSpPr>
            <a:spLocks noGrp="1" noChangeArrowheads="1"/>
          </p:cNvSpPr>
          <p:nvPr>
            <p:ph type="sldNum" sz="quarter" idx="12"/>
          </p:nvPr>
        </p:nvSpPr>
        <p:spPr/>
        <p:txBody>
          <a:bodyPr/>
          <a:lstStyle>
            <a:lvl1pPr>
              <a:defRPr>
                <a:latin typeface="Verdana" pitchFamily="34" charset="0"/>
              </a:defRPr>
            </a:lvl1pPr>
          </a:lstStyle>
          <a:p>
            <a:pPr>
              <a:defRPr/>
            </a:pPr>
            <a:fld id="{FA257F86-E727-484B-8AC6-F28EFBE0FB42}" type="slidenum">
              <a:rPr lang="en-US" altLang="ru-RU"/>
              <a:pPr>
                <a:defRPr/>
              </a:pPr>
              <a:t>‹#›</a:t>
            </a:fld>
            <a:endParaRPr lang="en-US" altLang="ru-RU"/>
          </a:p>
        </p:txBody>
      </p:sp>
    </p:spTree>
    <p:extLst>
      <p:ext uri="{BB962C8B-B14F-4D97-AF65-F5344CB8AC3E}">
        <p14:creationId xmlns:p14="http://schemas.microsoft.com/office/powerpoint/2010/main" val="11790012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a:t>Образец заголовка</a:t>
            </a:r>
          </a:p>
        </p:txBody>
      </p:sp>
      <p:sp>
        <p:nvSpPr>
          <p:cNvPr id="3" name="Таблица 2"/>
          <p:cNvSpPr>
            <a:spLocks noGrp="1"/>
          </p:cNvSpPr>
          <p:nvPr>
            <p:ph type="tbl" idx="1"/>
          </p:nvPr>
        </p:nvSpPr>
        <p:spPr>
          <a:xfrm>
            <a:off x="685800" y="1981200"/>
            <a:ext cx="7772400" cy="4114800"/>
          </a:xfrm>
        </p:spPr>
        <p:txBody>
          <a:bodyPr/>
          <a:lstStyle/>
          <a:p>
            <a:pPr lvl="0"/>
            <a:endParaRPr lang="ru-RU" noProof="0"/>
          </a:p>
        </p:txBody>
      </p:sp>
      <p:sp>
        <p:nvSpPr>
          <p:cNvPr id="4" name="Rectangle 4"/>
          <p:cNvSpPr>
            <a:spLocks noGrp="1" noChangeArrowheads="1"/>
          </p:cNvSpPr>
          <p:nvPr>
            <p:ph type="dt" sz="half" idx="10"/>
          </p:nvPr>
        </p:nvSpPr>
        <p:spPr/>
        <p:txBody>
          <a:bodyPr/>
          <a:lstStyle>
            <a:lvl1pPr>
              <a:defRPr>
                <a:latin typeface="Verdana" pitchFamily="34" charset="0"/>
              </a:defRPr>
            </a:lvl1pPr>
          </a:lstStyle>
          <a:p>
            <a:pPr>
              <a:defRPr/>
            </a:pPr>
            <a:fld id="{E48CAD86-2228-4A59-9622-55BC5491D393}" type="datetime1">
              <a:rPr lang="en-US"/>
              <a:pPr>
                <a:defRPr/>
              </a:pPr>
              <a:t>2/21/2019</a:t>
            </a:fld>
            <a:endParaRPr lang="en-US"/>
          </a:p>
        </p:txBody>
      </p:sp>
      <p:sp>
        <p:nvSpPr>
          <p:cNvPr id="5"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8846ECDF-A696-4CF8-A777-4F4904E6A26B}" type="slidenum">
              <a:rPr lang="en-US" altLang="ru-RU"/>
              <a:pPr>
                <a:defRPr/>
              </a:pPr>
              <a:t>‹#›</a:t>
            </a:fld>
            <a:endParaRPr lang="en-US" altLang="ru-RU"/>
          </a:p>
        </p:txBody>
      </p:sp>
    </p:spTree>
    <p:extLst>
      <p:ext uri="{BB962C8B-B14F-4D97-AF65-F5344CB8AC3E}">
        <p14:creationId xmlns:p14="http://schemas.microsoft.com/office/powerpoint/2010/main" val="40577274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85800" y="609600"/>
            <a:ext cx="7772400" cy="5486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atin typeface="Verdana" pitchFamily="34" charset="0"/>
              </a:defRPr>
            </a:lvl1pPr>
          </a:lstStyle>
          <a:p>
            <a:pPr>
              <a:defRPr/>
            </a:pPr>
            <a:fld id="{CF04E252-A983-4D0E-B69E-4C102071509E}" type="datetime1">
              <a:rPr lang="en-US"/>
              <a:pPr>
                <a:defRPr/>
              </a:pPr>
              <a:t>2/21/2019</a:t>
            </a:fld>
            <a:endParaRPr lang="en-US"/>
          </a:p>
        </p:txBody>
      </p:sp>
      <p:sp>
        <p:nvSpPr>
          <p:cNvPr id="4"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5" name="Rectangle 6"/>
          <p:cNvSpPr>
            <a:spLocks noGrp="1" noChangeArrowheads="1"/>
          </p:cNvSpPr>
          <p:nvPr>
            <p:ph type="sldNum" sz="quarter" idx="12"/>
          </p:nvPr>
        </p:nvSpPr>
        <p:spPr/>
        <p:txBody>
          <a:bodyPr/>
          <a:lstStyle>
            <a:lvl1pPr>
              <a:defRPr>
                <a:latin typeface="Verdana" pitchFamily="34" charset="0"/>
              </a:defRPr>
            </a:lvl1pPr>
          </a:lstStyle>
          <a:p>
            <a:pPr>
              <a:defRPr/>
            </a:pPr>
            <a:fld id="{F7BAE3D6-9F32-495B-9D0C-DF2C621745B7}" type="slidenum">
              <a:rPr lang="en-US" altLang="ru-RU"/>
              <a:pPr>
                <a:defRPr/>
              </a:pPr>
              <a:t>‹#›</a:t>
            </a:fld>
            <a:endParaRPr lang="en-US" altLang="ru-RU"/>
          </a:p>
        </p:txBody>
      </p:sp>
    </p:spTree>
    <p:extLst>
      <p:ext uri="{BB962C8B-B14F-4D97-AF65-F5344CB8AC3E}">
        <p14:creationId xmlns:p14="http://schemas.microsoft.com/office/powerpoint/2010/main" val="1322688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7.xml"/><Relationship Id="rId7"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10" Type="http://schemas.openxmlformats.org/officeDocument/2006/relationships/image" Target="../media/image3.png"/><Relationship Id="rId4" Type="http://schemas.openxmlformats.org/officeDocument/2006/relationships/slideLayout" Target="../slideLayouts/slideLayout78.xml"/><Relationship Id="rId9"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8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84E75C-DDC0-432D-A2D7-087753202356}" type="datetimeFigureOut">
              <a:rPr lang="ru-RU" smtClean="0"/>
              <a:pPr/>
              <a:t>21.02.2019</a:t>
            </a:fld>
            <a:endParaRPr lang="ru-RU"/>
          </a:p>
        </p:txBody>
      </p:sp>
      <p:sp>
        <p:nvSpPr>
          <p:cNvPr id="5" name="Нижний колонтитул 4"/>
          <p:cNvSpPr>
            <a:spLocks noGrp="1"/>
          </p:cNvSpPr>
          <p:nvPr>
            <p:ph type="ftr" sz="quarter" idx="3"/>
          </p:nvPr>
        </p:nvSpPr>
        <p:spPr>
          <a:xfrm>
            <a:off x="3124200" y="635638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8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A7082-9401-47BE-8410-56C09CBA2583}" type="slidenum">
              <a:rPr lang="ru-RU" smtClean="0"/>
              <a:pPr/>
              <a:t>‹#›</a:t>
            </a:fld>
            <a:endParaRPr lang="ru-RU"/>
          </a:p>
        </p:txBody>
      </p:sp>
    </p:spTree>
    <p:extLst>
      <p:ext uri="{BB962C8B-B14F-4D97-AF65-F5344CB8AC3E}">
        <p14:creationId xmlns:p14="http://schemas.microsoft.com/office/powerpoint/2010/main" val="791600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409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51760AB6-3576-424F-A60E-133CFCDE4F10}" type="slidenum">
              <a:rPr lang="ru-RU" altLang="ru-RU">
                <a:solidFill>
                  <a:srgbClr val="000000"/>
                </a:solidFill>
              </a:rPr>
              <a:pPr fontAlgn="base">
                <a:spcBef>
                  <a:spcPct val="0"/>
                </a:spcBef>
                <a:spcAft>
                  <a:spcPct val="0"/>
                </a:spcAft>
                <a:defRPr/>
              </a:pPr>
              <a:t>‹#›</a:t>
            </a:fld>
            <a:endParaRPr lang="ru-RU" altLang="ru-RU">
              <a:solidFill>
                <a:srgbClr val="000000"/>
              </a:solidFill>
            </a:endParaRPr>
          </a:p>
        </p:txBody>
      </p:sp>
    </p:spTree>
    <p:extLst>
      <p:ext uri="{BB962C8B-B14F-4D97-AF65-F5344CB8AC3E}">
        <p14:creationId xmlns:p14="http://schemas.microsoft.com/office/powerpoint/2010/main" val="186726801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3555"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13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fontAlgn="base">
              <a:spcBef>
                <a:spcPct val="0"/>
              </a:spcBef>
              <a:spcAft>
                <a:spcPct val="0"/>
              </a:spcAft>
              <a:defRPr/>
            </a:pPr>
            <a:fld id="{FE4FDB7C-5ED7-48ED-8011-DA6C4B66D845}" type="datetimeFigureOut">
              <a:rPr lang="ru-RU"/>
              <a:pPr fontAlgn="base">
                <a:spcBef>
                  <a:spcPct val="0"/>
                </a:spcBef>
                <a:spcAft>
                  <a:spcPct val="0"/>
                </a:spcAft>
                <a:defRPr/>
              </a:pPr>
              <a:t>21.02.2019</a:t>
            </a:fld>
            <a:endParaRPr lang="ru-RU"/>
          </a:p>
        </p:txBody>
      </p:sp>
      <p:sp>
        <p:nvSpPr>
          <p:cNvPr id="1013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fontAlgn="base">
              <a:spcBef>
                <a:spcPct val="0"/>
              </a:spcBef>
              <a:spcAft>
                <a:spcPct val="0"/>
              </a:spcAft>
              <a:defRPr/>
            </a:pPr>
            <a:endParaRPr lang="ru-RU"/>
          </a:p>
        </p:txBody>
      </p:sp>
      <p:sp>
        <p:nvSpPr>
          <p:cNvPr id="1013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fontAlgn="base">
              <a:spcBef>
                <a:spcPct val="0"/>
              </a:spcBef>
              <a:spcAft>
                <a:spcPct val="0"/>
              </a:spcAft>
              <a:defRPr/>
            </a:pPr>
            <a:fld id="{90967ECF-A8E1-4591-8DE0-A70D8AB9E9B6}" type="slidenum">
              <a:rPr lang="ru-RU" altLang="ru-RU"/>
              <a:pPr fontAlgn="base">
                <a:spcBef>
                  <a:spcPct val="0"/>
                </a:spcBef>
                <a:spcAft>
                  <a:spcPct val="0"/>
                </a:spcAft>
                <a:defRPr/>
              </a:pPr>
              <a:t>‹#›</a:t>
            </a:fld>
            <a:endParaRPr lang="ru-RU" altLang="ru-RU"/>
          </a:p>
        </p:txBody>
      </p:sp>
    </p:spTree>
    <p:extLst>
      <p:ext uri="{BB962C8B-B14F-4D97-AF65-F5344CB8AC3E}">
        <p14:creationId xmlns:p14="http://schemas.microsoft.com/office/powerpoint/2010/main" val="60318951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7E2017-3F99-4E52-A6FC-868AA372BFE7}" type="datetimeFigureOut">
              <a:rPr lang="ru-RU" smtClean="0">
                <a:solidFill>
                  <a:prstClr val="black">
                    <a:tint val="75000"/>
                  </a:prstClr>
                </a:solidFill>
              </a:rPr>
              <a:pPr/>
              <a:t>21.02.2019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533566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B7C0A-43F4-4DEF-B512-7AA85690167F}" type="datetimeFigureOut">
              <a:rPr lang="ru-RU" smtClean="0">
                <a:solidFill>
                  <a:prstClr val="black">
                    <a:tint val="75000"/>
                  </a:prstClr>
                </a:solidFill>
              </a:rPr>
              <a:pPr/>
              <a:t>21.02.2019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20773262"/>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5123"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4DBF824F-3BCE-4B49-81EB-111C956CE779}" type="datetimeFigureOut">
              <a:rPr lang="ru-RU"/>
              <a:pPr>
                <a:defRPr/>
              </a:pPr>
              <a:t>21.02.2019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4E1DF246-9095-4503-A0E7-55BAAD477B07}" type="slidenum">
              <a:rPr lang="ru-RU"/>
              <a:pPr>
                <a:defRPr/>
              </a:pPr>
              <a:t>‹#›</a:t>
            </a:fld>
            <a:endParaRPr lang="ru-RU"/>
          </a:p>
        </p:txBody>
      </p:sp>
    </p:spTree>
    <p:extLst>
      <p:ext uri="{BB962C8B-B14F-4D97-AF65-F5344CB8AC3E}">
        <p14:creationId xmlns:p14="http://schemas.microsoft.com/office/powerpoint/2010/main" val="4230141669"/>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8" cstate="print">
            <a:extLst>
              <a:ext uri="{28A0092B-C50C-407E-A947-70E740481C1C}">
                <a14:useLocalDpi xmlns:a14="http://schemas.microsoft.com/office/drawing/2010/main"/>
              </a:ext>
            </a:extLst>
          </a:blip>
          <a:srcRect b="-1"/>
          <a:stretch/>
        </p:blipFill>
        <p:spPr>
          <a:xfrm>
            <a:off x="5083728" y="1812022"/>
            <a:ext cx="4060272" cy="5045846"/>
          </a:xfrm>
          <a:prstGeom prst="rect">
            <a:avLst/>
          </a:prstGeom>
        </p:spPr>
      </p:pic>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pic>
        <p:nvPicPr>
          <p:cNvPr id="12" name="Picture 11"/>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1026" name="Title Placeholder 1"/>
          <p:cNvSpPr>
            <a:spLocks noGrp="1"/>
          </p:cNvSpPr>
          <p:nvPr>
            <p:ph type="title"/>
          </p:nvPr>
        </p:nvSpPr>
        <p:spPr bwMode="auto">
          <a:xfrm>
            <a:off x="201168" y="237744"/>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01168" y="1392525"/>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8" name="Rectangle 6"/>
          <p:cNvSpPr>
            <a:spLocks noChangeArrowheads="1"/>
          </p:cNvSpPr>
          <p:nvPr/>
        </p:nvSpPr>
        <p:spPr bwMode="auto">
          <a:xfrm flipH="1">
            <a:off x="22695" y="6513051"/>
            <a:ext cx="2103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16122" y="6477000"/>
            <a:ext cx="3224777" cy="178137"/>
          </a:xfrm>
          <a:prstGeom prst="rect">
            <a:avLst/>
          </a:prstGeom>
          <a:ln/>
        </p:spPr>
        <p:txBody>
          <a:bodyPr anchor="ctr"/>
          <a:lstStyle/>
          <a:p>
            <a:pPr algn="l"/>
            <a:r>
              <a:rPr lang="en-US" sz="1000" b="0" dirty="0">
                <a:solidFill>
                  <a:srgbClr val="BFBFBF"/>
                </a:solidFill>
                <a:latin typeface="Arial" pitchFamily="34" charset="0"/>
                <a:cs typeface="Arial" pitchFamily="34" charset="0"/>
              </a:rPr>
              <a:t> SHE</a:t>
            </a:r>
            <a:r>
              <a:rPr lang="en-US" sz="1000" b="0" baseline="0" dirty="0">
                <a:solidFill>
                  <a:srgbClr val="BFBFBF"/>
                </a:solidFill>
                <a:latin typeface="Arial" pitchFamily="34" charset="0"/>
                <a:cs typeface="Arial" pitchFamily="34" charset="0"/>
              </a:rPr>
              <a:t> 2017, Kazimierz, Poland, September 11, 2017</a:t>
            </a:r>
            <a:endParaRPr lang="en-US" sz="1000" b="0" dirty="0">
              <a:solidFill>
                <a:srgbClr val="BFBFBF"/>
              </a:solidFill>
              <a:latin typeface="Arial" pitchFamily="34" charset="0"/>
              <a:cs typeface="Arial" pitchFamily="34" charset="0"/>
            </a:endParaRPr>
          </a:p>
        </p:txBody>
      </p:sp>
      <p:sp>
        <p:nvSpPr>
          <p:cNvPr id="43" name="Rectangle 14"/>
          <p:cNvSpPr>
            <a:spLocks noChangeArrowheads="1"/>
          </p:cNvSpPr>
          <p:nvPr/>
        </p:nvSpPr>
        <p:spPr bwMode="auto">
          <a:xfrm>
            <a:off x="-569913" y="-2814638"/>
            <a:ext cx="25400" cy="1588"/>
          </a:xfrm>
          <a:prstGeom prst="rect">
            <a:avLst/>
          </a:prstGeom>
          <a:solidFill>
            <a:srgbClr val="85B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42735830"/>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Lst>
  <p:hf hdr="0" ftr="0" dt="0"/>
  <p:txStyles>
    <p:titleStyle>
      <a:lvl1pPr algn="l" rtl="0" eaLnBrk="1" fontAlgn="base" hangingPunct="1">
        <a:lnSpc>
          <a:spcPct val="85000"/>
        </a:lnSpc>
        <a:spcBef>
          <a:spcPct val="0"/>
        </a:spcBef>
        <a:spcAft>
          <a:spcPct val="0"/>
        </a:spcAft>
        <a:defRPr sz="30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4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6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a:t>Click to edit Master title style</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a:t>Click to edit Master text styles</a:t>
            </a:r>
          </a:p>
          <a:p>
            <a:pPr lvl="1"/>
            <a:r>
              <a:rPr lang="en-US" altLang="ru-RU"/>
              <a:t>Second level</a:t>
            </a:r>
          </a:p>
          <a:p>
            <a:pPr lvl="2"/>
            <a:r>
              <a:rPr lang="en-US" altLang="ru-RU"/>
              <a:t>Third level</a:t>
            </a:r>
          </a:p>
          <a:p>
            <a:pPr lvl="3"/>
            <a:r>
              <a:rPr lang="en-US" altLang="ru-RU"/>
              <a:t>Fourth level</a:t>
            </a:r>
          </a:p>
          <a:p>
            <a:pPr lvl="4"/>
            <a:r>
              <a:rPr lang="en-US" altLang="ru-RU"/>
              <a:t>Fifth level</a:t>
            </a:r>
          </a:p>
        </p:txBody>
      </p:sp>
      <p:sp>
        <p:nvSpPr>
          <p:cNvPr id="1028" name="Rectangle 4"/>
          <p:cNvSpPr>
            <a:spLocks noGrp="1" noChangeArrowheads="1"/>
          </p:cNvSpPr>
          <p:nvPr>
            <p:ph type="dt" sz="half" idx="2"/>
          </p:nvPr>
        </p:nvSpPr>
        <p:spPr bwMode="auto">
          <a:xfrm>
            <a:off x="152400" y="6400800"/>
            <a:ext cx="1295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anose="02020603050405020304" pitchFamily="18" charset="0"/>
              </a:defRPr>
            </a:lvl1pPr>
          </a:lstStyle>
          <a:p>
            <a:pPr fontAlgn="base">
              <a:spcBef>
                <a:spcPct val="0"/>
              </a:spcBef>
              <a:spcAft>
                <a:spcPct val="0"/>
              </a:spcAft>
              <a:defRPr/>
            </a:pPr>
            <a:fld id="{375B3C17-0AB4-46B9-8B26-3A78C9C5CD47}" type="datetime1">
              <a:rPr lang="en-US"/>
              <a:pPr fontAlgn="base">
                <a:spcBef>
                  <a:spcPct val="0"/>
                </a:spcBef>
                <a:spcAft>
                  <a:spcPct val="0"/>
                </a:spcAft>
                <a:defRPr/>
              </a:pPr>
              <a:t>2/21/2019</a:t>
            </a:fld>
            <a:endParaRPr lang="en-US"/>
          </a:p>
        </p:txBody>
      </p:sp>
      <p:sp>
        <p:nvSpPr>
          <p:cNvPr id="1029" name="Rectangle 5"/>
          <p:cNvSpPr>
            <a:spLocks noGrp="1" noChangeArrowheads="1"/>
          </p:cNvSpPr>
          <p:nvPr>
            <p:ph type="ftr" sz="quarter" idx="3"/>
          </p:nvPr>
        </p:nvSpPr>
        <p:spPr bwMode="auto">
          <a:xfrm>
            <a:off x="228600" y="6400800"/>
            <a:ext cx="4953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3333CC"/>
                </a:solidFill>
                <a:latin typeface="Times New Roman" panose="02020603050405020304" pitchFamily="18" charset="0"/>
              </a:defRPr>
            </a:lvl1pPr>
          </a:lstStyle>
          <a:p>
            <a:pPr fontAlgn="base">
              <a:spcBef>
                <a:spcPct val="0"/>
              </a:spcBef>
              <a:spcAft>
                <a:spcPct val="0"/>
              </a:spcAft>
              <a:defRPr/>
            </a:pPr>
            <a:r>
              <a:rPr lang="en-US"/>
              <a:t>Dr. Andrey G. Popeko, Hirschegg XXII, </a:t>
            </a:r>
            <a:r>
              <a:rPr lang="ru-RU"/>
              <a:t>January 12 - 18, 2003</a:t>
            </a:r>
            <a:endParaRPr lang="en-US"/>
          </a:p>
        </p:txBody>
      </p:sp>
      <p:sp>
        <p:nvSpPr>
          <p:cNvPr id="1030" name="Rectangle 6"/>
          <p:cNvSpPr>
            <a:spLocks noGrp="1" noChangeArrowheads="1"/>
          </p:cNvSpPr>
          <p:nvPr>
            <p:ph type="sldNum" sz="quarter" idx="4"/>
          </p:nvPr>
        </p:nvSpPr>
        <p:spPr bwMode="auto">
          <a:xfrm>
            <a:off x="8305800" y="6400800"/>
            <a:ext cx="609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FF0000"/>
                </a:solidFill>
                <a:latin typeface="Times New Roman" pitchFamily="18" charset="0"/>
              </a:defRPr>
            </a:lvl1pPr>
          </a:lstStyle>
          <a:p>
            <a:pPr fontAlgn="base">
              <a:spcBef>
                <a:spcPct val="0"/>
              </a:spcBef>
              <a:spcAft>
                <a:spcPct val="0"/>
              </a:spcAft>
              <a:defRPr/>
            </a:pPr>
            <a:fld id="{8BB3B124-1932-4FCC-9BD6-F94FB1918D42}" type="slidenum">
              <a:rPr lang="en-US" altLang="ru-RU"/>
              <a:pPr fontAlgn="base">
                <a:spcBef>
                  <a:spcPct val="0"/>
                </a:spcBef>
                <a:spcAft>
                  <a:spcPct val="0"/>
                </a:spcAft>
                <a:defRPr/>
              </a:pPr>
              <a:t>‹#›</a:t>
            </a:fld>
            <a:endParaRPr lang="en-US" altLang="ru-RU"/>
          </a:p>
        </p:txBody>
      </p:sp>
      <p:sp>
        <p:nvSpPr>
          <p:cNvPr id="1031" name="Rectangle 1024"/>
          <p:cNvSpPr>
            <a:spLocks noChangeArrowheads="1"/>
          </p:cNvSpPr>
          <p:nvPr/>
        </p:nvSpPr>
        <p:spPr bwMode="auto">
          <a:xfrm>
            <a:off x="0" y="0"/>
            <a:ext cx="152400" cy="152400"/>
          </a:xfrm>
          <a:prstGeom prst="rect">
            <a:avLst/>
          </a:prstGeom>
          <a:gradFill rotWithShape="0">
            <a:gsLst>
              <a:gs pos="0">
                <a:schemeClr val="hlink"/>
              </a:gs>
              <a:gs pos="100000">
                <a:srgbClr val="333399"/>
              </a:gs>
            </a:gsLst>
            <a:path path="rect">
              <a:fillToRect l="100000" t="100000"/>
            </a:path>
          </a:gradFill>
          <a:ln>
            <a:noFill/>
          </a:ln>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defRPr/>
            </a:pPr>
            <a:endParaRPr lang="ru-RU" altLang="ru-RU">
              <a:solidFill>
                <a:srgbClr val="000000"/>
              </a:solidFill>
            </a:endParaRPr>
          </a:p>
        </p:txBody>
      </p:sp>
      <p:sp>
        <p:nvSpPr>
          <p:cNvPr id="1032" name="Rectangle 1025"/>
          <p:cNvSpPr>
            <a:spLocks noChangeArrowheads="1"/>
          </p:cNvSpPr>
          <p:nvPr/>
        </p:nvSpPr>
        <p:spPr bwMode="auto">
          <a:xfrm>
            <a:off x="0" y="6705600"/>
            <a:ext cx="152400" cy="152400"/>
          </a:xfrm>
          <a:prstGeom prst="rect">
            <a:avLst/>
          </a:prstGeom>
          <a:gradFill rotWithShape="0">
            <a:gsLst>
              <a:gs pos="0">
                <a:schemeClr val="hlink"/>
              </a:gs>
              <a:gs pos="100000">
                <a:srgbClr val="333399"/>
              </a:gs>
            </a:gsLst>
            <a:path path="rect">
              <a:fillToRect l="100000" b="100000"/>
            </a:path>
          </a:gradFill>
          <a:ln>
            <a:noFill/>
          </a:ln>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defRPr/>
            </a:pPr>
            <a:endParaRPr lang="ru-RU" altLang="ru-RU">
              <a:solidFill>
                <a:srgbClr val="000000"/>
              </a:solidFill>
            </a:endParaRPr>
          </a:p>
        </p:txBody>
      </p:sp>
      <p:sp>
        <p:nvSpPr>
          <p:cNvPr id="1033" name="Rectangle 1026"/>
          <p:cNvSpPr>
            <a:spLocks noChangeArrowheads="1"/>
          </p:cNvSpPr>
          <p:nvPr/>
        </p:nvSpPr>
        <p:spPr bwMode="auto">
          <a:xfrm>
            <a:off x="8991600" y="0"/>
            <a:ext cx="152400" cy="152400"/>
          </a:xfrm>
          <a:prstGeom prst="rect">
            <a:avLst/>
          </a:prstGeom>
          <a:gradFill rotWithShape="0">
            <a:gsLst>
              <a:gs pos="0">
                <a:schemeClr val="hlink"/>
              </a:gs>
              <a:gs pos="100000">
                <a:srgbClr val="333399"/>
              </a:gs>
            </a:gsLst>
            <a:path path="rect">
              <a:fillToRect t="100000" r="100000"/>
            </a:path>
          </a:gradFill>
          <a:ln>
            <a:noFill/>
          </a:ln>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defRPr/>
            </a:pPr>
            <a:endParaRPr lang="ru-RU" altLang="ru-RU">
              <a:solidFill>
                <a:srgbClr val="000000"/>
              </a:solidFill>
            </a:endParaRPr>
          </a:p>
        </p:txBody>
      </p:sp>
      <p:sp>
        <p:nvSpPr>
          <p:cNvPr id="1034" name="Rectangle 1027"/>
          <p:cNvSpPr>
            <a:spLocks noChangeArrowheads="1"/>
          </p:cNvSpPr>
          <p:nvPr/>
        </p:nvSpPr>
        <p:spPr bwMode="auto">
          <a:xfrm>
            <a:off x="8991600" y="6705600"/>
            <a:ext cx="152400" cy="152400"/>
          </a:xfrm>
          <a:prstGeom prst="rect">
            <a:avLst/>
          </a:prstGeom>
          <a:gradFill rotWithShape="0">
            <a:gsLst>
              <a:gs pos="0">
                <a:schemeClr val="hlink"/>
              </a:gs>
              <a:gs pos="100000">
                <a:srgbClr val="333399"/>
              </a:gs>
            </a:gsLst>
            <a:path path="rect">
              <a:fillToRect r="100000" b="100000"/>
            </a:path>
          </a:gradFill>
          <a:ln>
            <a:noFill/>
          </a:ln>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defRPr/>
            </a:pPr>
            <a:endParaRPr lang="ru-RU" altLang="ru-RU">
              <a:solidFill>
                <a:srgbClr val="000000"/>
              </a:solidFill>
            </a:endParaRPr>
          </a:p>
        </p:txBody>
      </p:sp>
      <p:sp>
        <p:nvSpPr>
          <p:cNvPr id="1035" name="Rectangle 1028"/>
          <p:cNvSpPr>
            <a:spLocks noChangeArrowheads="1"/>
          </p:cNvSpPr>
          <p:nvPr/>
        </p:nvSpPr>
        <p:spPr bwMode="auto">
          <a:xfrm>
            <a:off x="152400" y="0"/>
            <a:ext cx="8839200" cy="152400"/>
          </a:xfrm>
          <a:prstGeom prst="rect">
            <a:avLst/>
          </a:prstGeom>
          <a:gradFill rotWithShape="0">
            <a:gsLst>
              <a:gs pos="0">
                <a:srgbClr val="333399"/>
              </a:gs>
              <a:gs pos="100000">
                <a:schemeClr val="hlink"/>
              </a:gs>
            </a:gsLst>
            <a:lin ang="5400000" scaled="1"/>
          </a:gradFill>
          <a:ln>
            <a:noFill/>
          </a:ln>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defRPr/>
            </a:pPr>
            <a:endParaRPr lang="ru-RU" altLang="ru-RU">
              <a:solidFill>
                <a:srgbClr val="000000"/>
              </a:solidFill>
            </a:endParaRPr>
          </a:p>
        </p:txBody>
      </p:sp>
      <p:sp>
        <p:nvSpPr>
          <p:cNvPr id="1036" name="Rectangle 1029"/>
          <p:cNvSpPr>
            <a:spLocks noChangeArrowheads="1"/>
          </p:cNvSpPr>
          <p:nvPr/>
        </p:nvSpPr>
        <p:spPr bwMode="auto">
          <a:xfrm>
            <a:off x="152400" y="6705600"/>
            <a:ext cx="8839200" cy="152400"/>
          </a:xfrm>
          <a:prstGeom prst="rect">
            <a:avLst/>
          </a:prstGeom>
          <a:gradFill rotWithShape="0">
            <a:gsLst>
              <a:gs pos="0">
                <a:schemeClr val="hlink"/>
              </a:gs>
              <a:gs pos="100000">
                <a:srgbClr val="333399"/>
              </a:gs>
            </a:gsLst>
            <a:lin ang="5400000" scaled="1"/>
          </a:gradFill>
          <a:ln>
            <a:noFill/>
          </a:ln>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defRPr/>
            </a:pPr>
            <a:endParaRPr lang="ru-RU" altLang="ru-RU">
              <a:solidFill>
                <a:srgbClr val="000000"/>
              </a:solidFill>
            </a:endParaRPr>
          </a:p>
        </p:txBody>
      </p:sp>
      <p:sp>
        <p:nvSpPr>
          <p:cNvPr id="1037" name="Rectangle 1030"/>
          <p:cNvSpPr>
            <a:spLocks noChangeArrowheads="1"/>
          </p:cNvSpPr>
          <p:nvPr/>
        </p:nvSpPr>
        <p:spPr bwMode="auto">
          <a:xfrm>
            <a:off x="0" y="152400"/>
            <a:ext cx="152400" cy="6553200"/>
          </a:xfrm>
          <a:prstGeom prst="rect">
            <a:avLst/>
          </a:prstGeom>
          <a:gradFill rotWithShape="0">
            <a:gsLst>
              <a:gs pos="0">
                <a:srgbClr val="333399"/>
              </a:gs>
              <a:gs pos="100000">
                <a:schemeClr val="hlink"/>
              </a:gs>
            </a:gsLst>
            <a:lin ang="0" scaled="1"/>
          </a:gradFill>
          <a:ln>
            <a:noFill/>
          </a:ln>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defRPr/>
            </a:pPr>
            <a:endParaRPr lang="ru-RU" altLang="ru-RU">
              <a:solidFill>
                <a:srgbClr val="000000"/>
              </a:solidFill>
            </a:endParaRPr>
          </a:p>
        </p:txBody>
      </p:sp>
      <p:sp>
        <p:nvSpPr>
          <p:cNvPr id="1038" name="Rectangle 1031"/>
          <p:cNvSpPr>
            <a:spLocks noChangeArrowheads="1"/>
          </p:cNvSpPr>
          <p:nvPr/>
        </p:nvSpPr>
        <p:spPr bwMode="auto">
          <a:xfrm>
            <a:off x="8991600" y="152400"/>
            <a:ext cx="152400" cy="6553200"/>
          </a:xfrm>
          <a:prstGeom prst="rect">
            <a:avLst/>
          </a:prstGeom>
          <a:gradFill rotWithShape="0">
            <a:gsLst>
              <a:gs pos="0">
                <a:schemeClr val="hlink"/>
              </a:gs>
              <a:gs pos="100000">
                <a:srgbClr val="333399"/>
              </a:gs>
            </a:gsLst>
            <a:lin ang="0" scaled="1"/>
          </a:gradFill>
          <a:ln>
            <a:noFill/>
          </a:ln>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defRPr/>
            </a:pPr>
            <a:endParaRPr lang="ru-RU" altLang="ru-RU">
              <a:solidFill>
                <a:srgbClr val="000000"/>
              </a:solidFill>
            </a:endParaRPr>
          </a:p>
        </p:txBody>
      </p:sp>
    </p:spTree>
    <p:extLst>
      <p:ext uri="{BB962C8B-B14F-4D97-AF65-F5344CB8AC3E}">
        <p14:creationId xmlns:p14="http://schemas.microsoft.com/office/powerpoint/2010/main" val="2848441707"/>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 id="2147484092" r:id="rId17"/>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54.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lideo.ru/embed/4655" TargetMode="Externa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9.png"/><Relationship Id="rId7"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emf"/><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2.xml"/></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13.xml"/><Relationship Id="rId5" Type="http://schemas.microsoft.com/office/2007/relationships/hdphoto" Target="../media/hdphoto10.wdp"/><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oleObject" Target="../embeddings/oleObject1.bin"/><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Объект 2"/>
          <p:cNvSpPr>
            <a:spLocks noGrp="1"/>
          </p:cNvSpPr>
          <p:nvPr>
            <p:ph idx="1"/>
          </p:nvPr>
        </p:nvSpPr>
        <p:spPr>
          <a:xfrm>
            <a:off x="80963" y="1812925"/>
            <a:ext cx="8948737" cy="4953000"/>
          </a:xfrm>
        </p:spPr>
        <p:txBody>
          <a:bodyPr/>
          <a:lstStyle/>
          <a:p>
            <a:pPr marL="0" indent="0" algn="ctr">
              <a:buNone/>
            </a:pPr>
            <a:endParaRPr lang="ru-RU" sz="3600" b="1" cap="all" dirty="0">
              <a:solidFill>
                <a:srgbClr val="FF0000"/>
              </a:solidFill>
            </a:endParaRPr>
          </a:p>
          <a:p>
            <a:pPr marL="0" indent="0" algn="ctr">
              <a:buNone/>
            </a:pPr>
            <a:r>
              <a:rPr lang="en-US" sz="4000" b="1" cap="all" dirty="0" smtClean="0">
                <a:solidFill>
                  <a:srgbClr val="FF0000"/>
                </a:solidFill>
              </a:rPr>
              <a:t>SHE Factory</a:t>
            </a:r>
            <a:endParaRPr lang="ru-RU" sz="4000" b="1" cap="all" dirty="0">
              <a:solidFill>
                <a:srgbClr val="FF0000"/>
              </a:solidFill>
            </a:endParaRPr>
          </a:p>
          <a:p>
            <a:pPr marL="0" indent="0" algn="ctr">
              <a:buNone/>
            </a:pPr>
            <a:r>
              <a:rPr lang="en-US" sz="4000" b="1" dirty="0" smtClean="0">
                <a:solidFill>
                  <a:srgbClr val="FF0000"/>
                </a:solidFill>
              </a:rPr>
              <a:t> </a:t>
            </a:r>
            <a:endParaRPr lang="en-US" altLang="ru-RU" sz="4000" b="1" dirty="0">
              <a:solidFill>
                <a:srgbClr val="FF0000"/>
              </a:solidFill>
            </a:endParaRPr>
          </a:p>
          <a:p>
            <a:pPr marL="0" indent="0">
              <a:buFont typeface="Arial" pitchFamily="34" charset="0"/>
              <a:buNone/>
            </a:pPr>
            <a:endParaRPr lang="ru-RU" altLang="ru-RU" b="1" dirty="0"/>
          </a:p>
          <a:p>
            <a:pPr marL="0" indent="0" algn="ctr">
              <a:buFont typeface="Arial" pitchFamily="34" charset="0"/>
              <a:buNone/>
            </a:pPr>
            <a:r>
              <a:rPr lang="en-US" altLang="ru-RU" sz="2800" b="1" dirty="0">
                <a:solidFill>
                  <a:srgbClr val="002060"/>
                </a:solidFill>
                <a:latin typeface="Times New Roman" pitchFamily="18" charset="0"/>
                <a:cs typeface="Times New Roman" pitchFamily="18" charset="0"/>
              </a:rPr>
              <a:t>Sergey </a:t>
            </a:r>
            <a:r>
              <a:rPr lang="en-US" altLang="ru-RU" sz="2800" b="1" dirty="0" err="1">
                <a:solidFill>
                  <a:srgbClr val="002060"/>
                </a:solidFill>
                <a:latin typeface="Times New Roman" pitchFamily="18" charset="0"/>
                <a:cs typeface="Times New Roman" pitchFamily="18" charset="0"/>
              </a:rPr>
              <a:t>Dmitriev</a:t>
            </a:r>
            <a:r>
              <a:rPr lang="en-US" altLang="ru-RU" sz="2800" b="1" dirty="0">
                <a:solidFill>
                  <a:srgbClr val="002060"/>
                </a:solidFill>
                <a:latin typeface="Times New Roman" pitchFamily="18" charset="0"/>
                <a:cs typeface="Times New Roman" pitchFamily="18" charset="0"/>
              </a:rPr>
              <a:t>  </a:t>
            </a:r>
            <a:endParaRPr lang="ru-RU" altLang="ru-RU" sz="2800" dirty="0">
              <a:solidFill>
                <a:srgbClr val="002060"/>
              </a:solidFill>
              <a:latin typeface="Times New Roman" pitchFamily="18" charset="0"/>
              <a:cs typeface="Times New Roman" pitchFamily="18" charset="0"/>
            </a:endParaRPr>
          </a:p>
          <a:p>
            <a:pPr marL="0" indent="0" algn="ctr">
              <a:buFont typeface="Arial" pitchFamily="34" charset="0"/>
              <a:buNone/>
            </a:pPr>
            <a:r>
              <a:rPr lang="en-US" altLang="ru-RU" sz="2800" dirty="0" err="1">
                <a:solidFill>
                  <a:srgbClr val="002060"/>
                </a:solidFill>
                <a:latin typeface="Times New Roman" pitchFamily="18" charset="0"/>
                <a:cs typeface="Times New Roman" pitchFamily="18" charset="0"/>
              </a:rPr>
              <a:t>Flerov</a:t>
            </a:r>
            <a:r>
              <a:rPr lang="en-US" altLang="ru-RU" sz="2800" dirty="0">
                <a:solidFill>
                  <a:srgbClr val="002060"/>
                </a:solidFill>
                <a:latin typeface="Times New Roman" pitchFamily="18" charset="0"/>
                <a:cs typeface="Times New Roman" pitchFamily="18" charset="0"/>
              </a:rPr>
              <a:t> Laboratory of Nuclear Reactions, JINR</a:t>
            </a:r>
            <a:endParaRPr lang="ru-RU" altLang="ru-RU" sz="2800" dirty="0">
              <a:solidFill>
                <a:srgbClr val="002060"/>
              </a:solidFill>
              <a:latin typeface="Times New Roman" pitchFamily="18" charset="0"/>
              <a:cs typeface="Times New Roman" pitchFamily="18" charset="0"/>
            </a:endParaRPr>
          </a:p>
          <a:p>
            <a:pPr marL="0" indent="0" algn="ctr">
              <a:buFont typeface="Arial" pitchFamily="34" charset="0"/>
              <a:buNone/>
            </a:pPr>
            <a:r>
              <a:rPr lang="ru-RU" altLang="ru-RU" sz="2800" dirty="0">
                <a:solidFill>
                  <a:srgbClr val="002060"/>
                </a:solidFill>
                <a:latin typeface="Times New Roman" pitchFamily="18" charset="0"/>
                <a:cs typeface="Times New Roman" pitchFamily="18" charset="0"/>
              </a:rPr>
              <a:t> </a:t>
            </a:r>
            <a:r>
              <a:rPr lang="en-US" altLang="ru-RU" sz="2800" dirty="0" err="1">
                <a:solidFill>
                  <a:srgbClr val="002060"/>
                </a:solidFill>
                <a:latin typeface="Times New Roman" pitchFamily="18" charset="0"/>
                <a:cs typeface="Times New Roman" pitchFamily="18" charset="0"/>
              </a:rPr>
              <a:t>Dubna</a:t>
            </a:r>
            <a:endParaRPr lang="ru-RU" altLang="ru-RU" sz="2800" dirty="0">
              <a:solidFill>
                <a:srgbClr val="002060"/>
              </a:solidFill>
              <a:latin typeface="Times New Roman" pitchFamily="18" charset="0"/>
              <a:cs typeface="Times New Roman" pitchFamily="18" charset="0"/>
            </a:endParaRPr>
          </a:p>
        </p:txBody>
      </p:sp>
      <p:sp>
        <p:nvSpPr>
          <p:cNvPr id="327684"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fld id="{E0CB9CB2-8E5D-4101-891D-0EA6F8714955}" type="slidenum">
              <a:rPr lang="en-US" altLang="ru-RU" sz="1200">
                <a:solidFill>
                  <a:srgbClr val="898989"/>
                </a:solidFill>
                <a:latin typeface="Verdana" pitchFamily="34" charset="0"/>
              </a:rPr>
              <a:pPr>
                <a:spcBef>
                  <a:spcPct val="0"/>
                </a:spcBef>
                <a:buFontTx/>
                <a:buNone/>
              </a:pPr>
              <a:t>1</a:t>
            </a:fld>
            <a:endParaRPr lang="en-US" altLang="ru-RU" sz="1200">
              <a:solidFill>
                <a:srgbClr val="898989"/>
              </a:solidFill>
              <a:latin typeface="Verdana" pitchFamily="34" charset="0"/>
            </a:endParaRPr>
          </a:p>
        </p:txBody>
      </p:sp>
      <p:sp>
        <p:nvSpPr>
          <p:cNvPr id="2" name="Прямоугольник 1"/>
          <p:cNvSpPr/>
          <p:nvPr/>
        </p:nvSpPr>
        <p:spPr>
          <a:xfrm>
            <a:off x="467544" y="34108"/>
            <a:ext cx="7956376" cy="584775"/>
          </a:xfrm>
          <a:prstGeom prst="rect">
            <a:avLst/>
          </a:prstGeom>
        </p:spPr>
        <p:txBody>
          <a:bodyPr wrap="square">
            <a:spAutoFit/>
          </a:bodyPr>
          <a:lstStyle/>
          <a:p>
            <a:pPr algn="r"/>
            <a:r>
              <a:rPr lang="en-US" sz="3200" dirty="0" smtClean="0">
                <a:latin typeface="Times New Roman" panose="02020603050405020304" pitchFamily="18" charset="0"/>
                <a:cs typeface="Times New Roman" panose="02020603050405020304" pitchFamily="18" charset="0"/>
              </a:rPr>
              <a:t> </a:t>
            </a:r>
            <a:endParaRPr lang="ru-RU" sz="3200" dirty="0">
              <a:solidFill>
                <a:srgbClr val="FF0000"/>
              </a:solidFill>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a:xfrm>
            <a:off x="442248" y="548680"/>
            <a:ext cx="8229600" cy="1143000"/>
          </a:xfrm>
        </p:spPr>
        <p:txBody>
          <a:bodyPr/>
          <a:lstStyle/>
          <a:p>
            <a:pPr algn="r"/>
            <a:r>
              <a:rPr lang="en-US" sz="2800" dirty="0">
                <a:solidFill>
                  <a:srgbClr val="FF0000"/>
                </a:solidFill>
                <a:latin typeface="Times New Roman" panose="02020603050405020304" pitchFamily="18" charset="0"/>
                <a:cs typeface="Times New Roman" panose="02020603050405020304" pitchFamily="18" charset="0"/>
              </a:rPr>
              <a:t>125th session of the Scientific Council</a:t>
            </a:r>
            <a:br>
              <a:rPr lang="en-US" sz="28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rPr>
              <a:t>21 February 2019</a:t>
            </a:r>
            <a:r>
              <a:rPr lang="ru-RU" sz="2400" b="1" dirty="0" smtClean="0">
                <a:solidFill>
                  <a:srgbClr val="FF0000"/>
                </a:solidFill>
              </a:rPr>
              <a:t> </a:t>
            </a:r>
            <a:endParaRPr lang="ru-RU" sz="2400" b="1" dirty="0">
              <a:solidFill>
                <a:srgbClr val="FF0000"/>
              </a:solidFill>
            </a:endParaRPr>
          </a:p>
        </p:txBody>
      </p:sp>
    </p:spTree>
    <p:extLst>
      <p:ext uri="{BB962C8B-B14F-4D97-AF65-F5344CB8AC3E}">
        <p14:creationId xmlns:p14="http://schemas.microsoft.com/office/powerpoint/2010/main" val="9431464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276" y="116632"/>
            <a:ext cx="8229600" cy="562074"/>
          </a:xfrm>
        </p:spPr>
        <p:txBody>
          <a:bodyPr>
            <a:normAutofit fontScale="90000"/>
          </a:bodyPr>
          <a:lstStyle/>
          <a:p>
            <a:r>
              <a:rPr lang="en-US" sz="3200" b="1" dirty="0">
                <a:solidFill>
                  <a:srgbClr val="C00000"/>
                </a:solidFill>
                <a:latin typeface="Times New Roman" panose="02020603050405020304" pitchFamily="18" charset="0"/>
                <a:cs typeface="Times New Roman" panose="02020603050405020304" pitchFamily="18" charset="0"/>
              </a:rPr>
              <a:t>Assembling of the DC280 main magnet</a:t>
            </a:r>
            <a:endParaRPr lang="ru-RU" sz="3200" b="1" dirty="0">
              <a:solidFill>
                <a:srgbClr val="C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836712"/>
            <a:ext cx="5340086" cy="3003798"/>
          </a:xfrm>
          <a:prstGeom prst="rect">
            <a:avLst/>
          </a:prstGeom>
        </p:spPr>
      </p:pic>
      <p:pic>
        <p:nvPicPr>
          <p:cNvPr id="8"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20" y="2770659"/>
            <a:ext cx="5109948" cy="3832461"/>
          </a:xfrm>
          <a:prstGeom prst="rect">
            <a:avLst/>
          </a:prstGeom>
        </p:spPr>
      </p:pic>
      <p:sp>
        <p:nvSpPr>
          <p:cNvPr id="4" name="Прямоугольник 3"/>
          <p:cNvSpPr/>
          <p:nvPr/>
        </p:nvSpPr>
        <p:spPr>
          <a:xfrm>
            <a:off x="172688" y="5151256"/>
            <a:ext cx="2558329" cy="461665"/>
          </a:xfrm>
          <a:prstGeom prst="rect">
            <a:avLst/>
          </a:prstGeom>
        </p:spPr>
        <p:txBody>
          <a:bodyPr wrap="none">
            <a:spAutoFit/>
          </a:bodyPr>
          <a:lstStyle/>
          <a:p>
            <a:r>
              <a:rPr lang="en-US" sz="2400" b="1" dirty="0">
                <a:solidFill>
                  <a:srgbClr val="002060"/>
                </a:solidFill>
                <a:latin typeface="Arial" panose="020B0604020202020204" pitchFamily="34" charset="0"/>
                <a:cs typeface="Arial" panose="020B0604020202020204" pitchFamily="34" charset="0"/>
              </a:rPr>
              <a:t>Same day, 14:35</a:t>
            </a:r>
            <a:endParaRPr lang="ru-RU" sz="2400" dirty="0">
              <a:solidFill>
                <a:srgbClr val="002060"/>
              </a:solidFill>
            </a:endParaRPr>
          </a:p>
        </p:txBody>
      </p:sp>
      <p:sp>
        <p:nvSpPr>
          <p:cNvPr id="9" name="Прямоугольник 8"/>
          <p:cNvSpPr/>
          <p:nvPr/>
        </p:nvSpPr>
        <p:spPr>
          <a:xfrm>
            <a:off x="6300192" y="1485931"/>
            <a:ext cx="2513830" cy="461665"/>
          </a:xfrm>
          <a:prstGeom prst="rect">
            <a:avLst/>
          </a:prstGeom>
        </p:spPr>
        <p:txBody>
          <a:bodyPr wrap="none">
            <a:spAutoFit/>
          </a:bodyPr>
          <a:lstStyle/>
          <a:p>
            <a:r>
              <a:rPr lang="en-US" sz="2400" b="1" dirty="0">
                <a:solidFill>
                  <a:srgbClr val="002060"/>
                </a:solidFill>
                <a:latin typeface="Arial" panose="020B0604020202020204" pitchFamily="34" charset="0"/>
                <a:cs typeface="Arial" panose="020B0604020202020204" pitchFamily="34" charset="0"/>
              </a:rPr>
              <a:t>15/09/2016, 9:00</a:t>
            </a:r>
            <a:endParaRPr lang="ru-RU" sz="2400" dirty="0">
              <a:solidFill>
                <a:srgbClr val="002060"/>
              </a:solidFill>
            </a:endParaRPr>
          </a:p>
        </p:txBody>
      </p:sp>
      <p:sp>
        <p:nvSpPr>
          <p:cNvPr id="10" name="Стрелка вправо 9"/>
          <p:cNvSpPr/>
          <p:nvPr/>
        </p:nvSpPr>
        <p:spPr>
          <a:xfrm rot="10800000">
            <a:off x="5568512" y="1566133"/>
            <a:ext cx="610758" cy="34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2955089" y="5213224"/>
            <a:ext cx="610758" cy="34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587170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38" y="169863"/>
            <a:ext cx="8863012" cy="563562"/>
          </a:xfrm>
        </p:spPr>
        <p:txBody>
          <a:bodyPr>
            <a:normAutofit fontScale="90000"/>
          </a:bodyPr>
          <a:lstStyle/>
          <a:p>
            <a:pPr>
              <a:defRPr/>
            </a:pPr>
            <a:r>
              <a:rPr lang="en-US" sz="3200" b="1" dirty="0" smtClean="0">
                <a:solidFill>
                  <a:srgbClr val="C00000"/>
                </a:solidFill>
                <a:latin typeface="Times New Roman" panose="02020603050405020304" pitchFamily="18" charset="0"/>
                <a:cs typeface="Times New Roman" panose="02020603050405020304" pitchFamily="18" charset="0"/>
              </a:rPr>
              <a:t>Lower part of the DC-280 main magnet is assembled!</a:t>
            </a:r>
            <a:endParaRPr lang="ru-RU" sz="3200" b="1" dirty="0">
              <a:solidFill>
                <a:srgbClr val="C00000"/>
              </a:solidFill>
              <a:latin typeface="Times New Roman" panose="02020603050405020304" pitchFamily="18" charset="0"/>
              <a:cs typeface="Times New Roman" panose="02020603050405020304" pitchFamily="18" charset="0"/>
            </a:endParaRPr>
          </a:p>
        </p:txBody>
      </p:sp>
      <p:sp>
        <p:nvSpPr>
          <p:cNvPr id="274435" name="Прямоугольник 8"/>
          <p:cNvSpPr>
            <a:spLocks noChangeArrowheads="1"/>
          </p:cNvSpPr>
          <p:nvPr/>
        </p:nvSpPr>
        <p:spPr bwMode="auto">
          <a:xfrm>
            <a:off x="5867400" y="5956300"/>
            <a:ext cx="268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ru-RU" sz="2400" b="1">
                <a:solidFill>
                  <a:srgbClr val="002060"/>
                </a:solidFill>
                <a:latin typeface="Arial" pitchFamily="34" charset="0"/>
                <a:cs typeface="Arial" pitchFamily="34" charset="0"/>
              </a:rPr>
              <a:t>21/09/2016, 14:10</a:t>
            </a:r>
            <a:endParaRPr lang="ru-RU" altLang="ru-RU" sz="2400">
              <a:solidFill>
                <a:srgbClr val="002060"/>
              </a:solidFill>
            </a:endParaRPr>
          </a:p>
        </p:txBody>
      </p:sp>
      <p:pic>
        <p:nvPicPr>
          <p:cNvPr id="274436" name="Рисунок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63" y="1125538"/>
            <a:ext cx="8208962"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4126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5298" y="0"/>
            <a:ext cx="4972323" cy="954107"/>
          </a:xfrm>
          <a:prstGeom prst="rect">
            <a:avLst/>
          </a:prstGeom>
          <a:noFill/>
        </p:spPr>
        <p:txBody>
          <a:bodyPr wrap="non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A</a:t>
            </a:r>
            <a:r>
              <a:rPr lang="en-US" sz="2800" b="1" dirty="0" smtClean="0">
                <a:solidFill>
                  <a:srgbClr val="FF0000"/>
                </a:solidFill>
                <a:latin typeface="Times New Roman" panose="02020603050405020304" pitchFamily="18" charset="0"/>
                <a:cs typeface="Times New Roman" panose="02020603050405020304" pitchFamily="18" charset="0"/>
              </a:rPr>
              <a:t>ssembling of DC280’s magnet</a:t>
            </a:r>
          </a:p>
          <a:p>
            <a:pPr algn="ctr"/>
            <a:r>
              <a:rPr lang="en-US" sz="2800" b="1" dirty="0" smtClean="0">
                <a:solidFill>
                  <a:srgbClr val="FF0000"/>
                </a:solidFill>
                <a:latin typeface="Times New Roman" panose="02020603050405020304" pitchFamily="18" charset="0"/>
                <a:cs typeface="Times New Roman" panose="02020603050405020304" pitchFamily="18" charset="0"/>
              </a:rPr>
              <a:t>28 Sep 2016, 08:53</a:t>
            </a:r>
            <a:endParaRPr lang="ru-RU" sz="28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362" y="954107"/>
            <a:ext cx="8324193" cy="5576826"/>
          </a:xfrm>
          <a:prstGeom prst="rect">
            <a:avLst/>
          </a:prstGeom>
        </p:spPr>
      </p:pic>
    </p:spTree>
    <p:extLst>
      <p:ext uri="{BB962C8B-B14F-4D97-AF65-F5344CB8AC3E}">
        <p14:creationId xmlns:p14="http://schemas.microsoft.com/office/powerpoint/2010/main" val="36365773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5298" y="0"/>
            <a:ext cx="4972323" cy="954107"/>
          </a:xfrm>
          <a:prstGeom prst="rect">
            <a:avLst/>
          </a:prstGeom>
          <a:noFill/>
        </p:spPr>
        <p:txBody>
          <a:bodyPr wrap="non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A</a:t>
            </a:r>
            <a:r>
              <a:rPr lang="en-US" sz="2800" b="1" dirty="0" smtClean="0">
                <a:solidFill>
                  <a:srgbClr val="FF0000"/>
                </a:solidFill>
                <a:latin typeface="Times New Roman" panose="02020603050405020304" pitchFamily="18" charset="0"/>
                <a:cs typeface="Times New Roman" panose="02020603050405020304" pitchFamily="18" charset="0"/>
              </a:rPr>
              <a:t>ssembling of DC280’s magnet</a:t>
            </a:r>
          </a:p>
          <a:p>
            <a:pPr algn="ctr"/>
            <a:r>
              <a:rPr lang="en-US" sz="2800" b="1" dirty="0">
                <a:solidFill>
                  <a:srgbClr val="FF0000"/>
                </a:solidFill>
                <a:latin typeface="Times New Roman" panose="02020603050405020304" pitchFamily="18" charset="0"/>
                <a:cs typeface="Times New Roman" panose="02020603050405020304" pitchFamily="18" charset="0"/>
              </a:rPr>
              <a:t>1</a:t>
            </a:r>
            <a:r>
              <a:rPr lang="en-US" sz="2800" b="1" dirty="0" smtClean="0">
                <a:solidFill>
                  <a:srgbClr val="FF0000"/>
                </a:solidFill>
                <a:latin typeface="Times New Roman" panose="02020603050405020304" pitchFamily="18" charset="0"/>
                <a:cs typeface="Times New Roman" panose="02020603050405020304" pitchFamily="18" charset="0"/>
              </a:rPr>
              <a:t>8 Oct 2016, 11:02</a:t>
            </a:r>
            <a:endParaRPr lang="ru-RU" sz="28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242" y="896126"/>
            <a:ext cx="7814433" cy="5898812"/>
          </a:xfrm>
          <a:prstGeom prst="rect">
            <a:avLst/>
          </a:prstGeom>
        </p:spPr>
      </p:pic>
    </p:spTree>
    <p:extLst>
      <p:ext uri="{BB962C8B-B14F-4D97-AF65-F5344CB8AC3E}">
        <p14:creationId xmlns:p14="http://schemas.microsoft.com/office/powerpoint/2010/main" val="611078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5298" y="0"/>
            <a:ext cx="4972323" cy="954107"/>
          </a:xfrm>
          <a:prstGeom prst="rect">
            <a:avLst/>
          </a:prstGeom>
          <a:noFill/>
        </p:spPr>
        <p:txBody>
          <a:bodyPr wrap="non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A</a:t>
            </a:r>
            <a:r>
              <a:rPr lang="en-US" sz="2800" b="1" dirty="0" smtClean="0">
                <a:solidFill>
                  <a:srgbClr val="FF0000"/>
                </a:solidFill>
                <a:latin typeface="Times New Roman" panose="02020603050405020304" pitchFamily="18" charset="0"/>
                <a:cs typeface="Times New Roman" panose="02020603050405020304" pitchFamily="18" charset="0"/>
              </a:rPr>
              <a:t>ssembling of DC280’s magnet</a:t>
            </a:r>
          </a:p>
          <a:p>
            <a:pPr algn="ctr"/>
            <a:r>
              <a:rPr lang="en-US" sz="2800" b="1" dirty="0" smtClean="0">
                <a:solidFill>
                  <a:srgbClr val="FF0000"/>
                </a:solidFill>
                <a:latin typeface="Times New Roman" panose="02020603050405020304" pitchFamily="18" charset="0"/>
                <a:cs typeface="Times New Roman" panose="02020603050405020304" pitchFamily="18" charset="0"/>
              </a:rPr>
              <a:t>03 Nov 2016, 10:00</a:t>
            </a:r>
            <a:endParaRPr lang="ru-RU" sz="28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5503" y="954107"/>
            <a:ext cx="6671912" cy="5860909"/>
          </a:xfrm>
          <a:prstGeom prst="rect">
            <a:avLst/>
          </a:prstGeom>
        </p:spPr>
      </p:pic>
    </p:spTree>
    <p:extLst>
      <p:ext uri="{BB962C8B-B14F-4D97-AF65-F5344CB8AC3E}">
        <p14:creationId xmlns:p14="http://schemas.microsoft.com/office/powerpoint/2010/main" val="29241688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2"/>
          <p:cNvSpPr txBox="1">
            <a:spLocks noChangeArrowheads="1"/>
          </p:cNvSpPr>
          <p:nvPr/>
        </p:nvSpPr>
        <p:spPr bwMode="auto">
          <a:xfrm>
            <a:off x="1227248" y="77700"/>
            <a:ext cx="72953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2800" b="1" dirty="0" smtClean="0">
                <a:solidFill>
                  <a:srgbClr val="FF0000"/>
                </a:solidFill>
                <a:latin typeface="Times New Roman" panose="02020603050405020304" pitchFamily="18" charset="0"/>
                <a:cs typeface="Times New Roman" panose="02020603050405020304" pitchFamily="18" charset="0"/>
              </a:rPr>
              <a:t>Magnet of DC280 cyclotron – ready for testing</a:t>
            </a:r>
            <a:endParaRPr lang="ru-RU" altLang="ru-RU" sz="2800" b="1" dirty="0">
              <a:solidFill>
                <a:srgbClr val="FF0000"/>
              </a:solidFill>
              <a:latin typeface="Times New Roman" panose="02020603050405020304" pitchFamily="18" charset="0"/>
              <a:cs typeface="Times New Roman" panose="02020603050405020304" pitchFamily="18" charset="0"/>
            </a:endParaRPr>
          </a:p>
        </p:txBody>
      </p:sp>
      <p:sp>
        <p:nvSpPr>
          <p:cNvPr id="4099" name="TextBox 3"/>
          <p:cNvSpPr txBox="1">
            <a:spLocks noChangeArrowheads="1"/>
          </p:cNvSpPr>
          <p:nvPr/>
        </p:nvSpPr>
        <p:spPr bwMode="auto">
          <a:xfrm>
            <a:off x="365125" y="6369050"/>
            <a:ext cx="389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1800" b="1" dirty="0" smtClean="0">
                <a:latin typeface="Times New Roman" panose="02020603050405020304" pitchFamily="18" charset="0"/>
                <a:cs typeface="Times New Roman" panose="02020603050405020304" pitchFamily="18" charset="0"/>
              </a:rPr>
              <a:t>18.01.2017 </a:t>
            </a:r>
            <a:r>
              <a:rPr lang="en-US" altLang="ru-RU" sz="1800" b="1" dirty="0">
                <a:latin typeface="Times New Roman" panose="02020603050405020304" pitchFamily="18" charset="0"/>
                <a:cs typeface="Times New Roman" panose="02020603050405020304" pitchFamily="18" charset="0"/>
                <a:hlinkClick r:id="rId2"/>
              </a:rPr>
              <a:t>http://lideo.ru/embed/4655</a:t>
            </a:r>
            <a:endParaRPr lang="ru-RU" altLang="ru-RU" sz="1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655" y="774500"/>
            <a:ext cx="8626892" cy="5559376"/>
          </a:xfrm>
          <a:prstGeom prst="rect">
            <a:avLst/>
          </a:prstGeom>
        </p:spPr>
      </p:pic>
    </p:spTree>
    <p:extLst>
      <p:ext uri="{BB962C8B-B14F-4D97-AF65-F5344CB8AC3E}">
        <p14:creationId xmlns:p14="http://schemas.microsoft.com/office/powerpoint/2010/main" val="32494060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455613" y="59066"/>
            <a:ext cx="7943850" cy="523220"/>
          </a:xfrm>
          <a:prstGeom prst="rect">
            <a:avLst/>
          </a:prstGeom>
          <a:noFill/>
          <a:ln>
            <a:noFill/>
          </a:ln>
          <a:effectLst/>
          <a:extLst/>
        </p:spPr>
        <p:txBody>
          <a:bodyPr anchor="ctr">
            <a:spAutoFit/>
          </a:bodyPr>
          <a:lstStyle/>
          <a:p>
            <a:pPr algn="ctr">
              <a:defRPr/>
            </a:pPr>
            <a:r>
              <a:rPr lang="en-US" altLang="ru-RU" sz="28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rPr>
              <a:t>Control system</a:t>
            </a:r>
          </a:p>
        </p:txBody>
      </p:sp>
      <p:sp>
        <p:nvSpPr>
          <p:cNvPr id="6" name="Прямоугольник 5"/>
          <p:cNvSpPr/>
          <p:nvPr/>
        </p:nvSpPr>
        <p:spPr>
          <a:xfrm>
            <a:off x="1036311" y="5704398"/>
            <a:ext cx="7212231" cy="369332"/>
          </a:xfrm>
          <a:prstGeom prst="rect">
            <a:avLst/>
          </a:prstGeom>
        </p:spPr>
        <p:txBody>
          <a:bodyPr wrap="none">
            <a:spAutoFit/>
          </a:bodyPr>
          <a:lstStyle/>
          <a:p>
            <a:r>
              <a:rPr lang="en-US" b="1" dirty="0">
                <a:solidFill>
                  <a:schemeClr val="bg1"/>
                </a:solidFill>
                <a:cs typeface="Times New Roman" panose="02020603050405020304" pitchFamily="18" charset="0"/>
              </a:rPr>
              <a:t>The control system based on FLNR developments and LabVIEW</a:t>
            </a:r>
            <a:endParaRPr lang="ru-RU" dirty="0">
              <a:solidFill>
                <a:schemeClr val="bg1"/>
              </a:solidFill>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638" y="582286"/>
            <a:ext cx="7674825" cy="5122112"/>
          </a:xfrm>
          <a:prstGeom prst="rect">
            <a:avLst/>
          </a:prstGeom>
        </p:spPr>
      </p:pic>
    </p:spTree>
    <p:extLst>
      <p:ext uri="{BB962C8B-B14F-4D97-AF65-F5344CB8AC3E}">
        <p14:creationId xmlns:p14="http://schemas.microsoft.com/office/powerpoint/2010/main" val="214871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378" y="582286"/>
            <a:ext cx="5946048" cy="3968341"/>
          </a:xfrm>
          <a:prstGeom prst="rect">
            <a:avLst/>
          </a:prstGeom>
        </p:spPr>
      </p:pic>
      <p:sp>
        <p:nvSpPr>
          <p:cNvPr id="5" name="Rectangle 5"/>
          <p:cNvSpPr>
            <a:spLocks noChangeArrowheads="1"/>
          </p:cNvSpPr>
          <p:nvPr/>
        </p:nvSpPr>
        <p:spPr bwMode="auto">
          <a:xfrm>
            <a:off x="455613" y="59066"/>
            <a:ext cx="7943850" cy="523220"/>
          </a:xfrm>
          <a:prstGeom prst="rect">
            <a:avLst/>
          </a:prstGeom>
          <a:noFill/>
          <a:ln>
            <a:noFill/>
          </a:ln>
          <a:effectLst/>
          <a:extLst/>
        </p:spPr>
        <p:txBody>
          <a:bodyPr anchor="ctr">
            <a:spAutoFit/>
          </a:bodyPr>
          <a:lstStyle/>
          <a:p>
            <a:pPr algn="ctr">
              <a:defRPr/>
            </a:pPr>
            <a:r>
              <a:rPr lang="en-US" altLang="ru-RU" sz="28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rPr>
              <a:t>Water cooling system</a:t>
            </a:r>
          </a:p>
        </p:txBody>
      </p:sp>
      <p:sp>
        <p:nvSpPr>
          <p:cNvPr id="3" name="Прямоугольник 2"/>
          <p:cNvSpPr/>
          <p:nvPr/>
        </p:nvSpPr>
        <p:spPr>
          <a:xfrm>
            <a:off x="309699" y="4550627"/>
            <a:ext cx="3824556" cy="923330"/>
          </a:xfrm>
          <a:prstGeom prst="rect">
            <a:avLst/>
          </a:prstGeom>
        </p:spPr>
        <p:txBody>
          <a:bodyPr wrap="square">
            <a:spAutoFit/>
          </a:bodyPr>
          <a:lstStyle/>
          <a:p>
            <a:r>
              <a:rPr lang="en-GB" kern="800"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The water cooling system was developed at the FLNR (equipment suppliers: Russia, Italy, Germany)</a:t>
            </a:r>
            <a:endParaRPr lang="ru-RU" dirty="0">
              <a:solidFill>
                <a:schemeClr val="bg1"/>
              </a:solidFill>
            </a:endParaRPr>
          </a:p>
        </p:txBody>
      </p:sp>
      <p:pic>
        <p:nvPicPr>
          <p:cNvPr id="6" name="Picture 2" descr="C:\Users\Admin\Pictures\2015_01_22 DC280 units\DSCN2951.JPG"/>
          <p:cNvPicPr>
            <a:picLocks noChangeAspect="1" noChangeArrowheads="1"/>
          </p:cNvPicPr>
          <p:nvPr/>
        </p:nvPicPr>
        <p:blipFill rotWithShape="1">
          <a:blip r:embed="rId3" cstate="print"/>
          <a:srcRect l="3479" t="25060" b="25080"/>
          <a:stretch/>
        </p:blipFill>
        <p:spPr bwMode="auto">
          <a:xfrm>
            <a:off x="4427538" y="4620637"/>
            <a:ext cx="4319013" cy="1673159"/>
          </a:xfrm>
          <a:prstGeom prst="rect">
            <a:avLst/>
          </a:prstGeom>
          <a:noFill/>
          <a:ln w="9525">
            <a:noFill/>
            <a:miter lim="800000"/>
            <a:headEnd/>
            <a:tailEnd/>
          </a:ln>
        </p:spPr>
      </p:pic>
    </p:spTree>
    <p:extLst>
      <p:ext uri="{BB962C8B-B14F-4D97-AF65-F5344CB8AC3E}">
        <p14:creationId xmlns:p14="http://schemas.microsoft.com/office/powerpoint/2010/main" val="257761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Прямоугольник 1"/>
          <p:cNvSpPr>
            <a:spLocks noChangeArrowheads="1"/>
          </p:cNvSpPr>
          <p:nvPr/>
        </p:nvSpPr>
        <p:spPr bwMode="auto">
          <a:xfrm>
            <a:off x="1476375" y="115888"/>
            <a:ext cx="63357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ru-RU" sz="3200">
                <a:solidFill>
                  <a:srgbClr val="00B0F0"/>
                </a:solidFill>
              </a:rPr>
              <a:t>DECRIS-PM at the test bench</a:t>
            </a:r>
            <a:endParaRPr lang="ru-RU" altLang="ru-RU" sz="3200">
              <a:solidFill>
                <a:srgbClr val="00B0F0"/>
              </a:solidFill>
            </a:endParaRPr>
          </a:p>
        </p:txBody>
      </p:sp>
      <p:pic>
        <p:nvPicPr>
          <p:cNvPr id="14339"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8375" y="908050"/>
            <a:ext cx="7351713"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6741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3000" contrast="1000"/>
                    </a14:imgEffect>
                  </a14:imgLayer>
                </a14:imgProps>
              </a:ext>
              <a:ext uri="{28A0092B-C50C-407E-A947-70E740481C1C}">
                <a14:useLocalDpi xmlns:a14="http://schemas.microsoft.com/office/drawing/2010/main" val="0"/>
              </a:ext>
            </a:extLst>
          </a:blip>
          <a:srcRect t="16401"/>
          <a:stretch/>
        </p:blipFill>
        <p:spPr>
          <a:xfrm>
            <a:off x="217176" y="491895"/>
            <a:ext cx="5795589" cy="2725361"/>
          </a:xfrm>
          <a:prstGeom prst="rect">
            <a:avLst/>
          </a:prstGeom>
        </p:spPr>
      </p:pic>
      <p:pic>
        <p:nvPicPr>
          <p:cNvPr id="5" name="Рисунок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val="0"/>
              </a:ext>
            </a:extLst>
          </a:blip>
          <a:srcRect t="15268"/>
          <a:stretch/>
        </p:blipFill>
        <p:spPr>
          <a:xfrm>
            <a:off x="6441778" y="420215"/>
            <a:ext cx="2273208" cy="3424236"/>
          </a:xfrm>
          <a:prstGeom prst="rect">
            <a:avLst/>
          </a:prstGeom>
        </p:spPr>
      </p:pic>
      <p:sp>
        <p:nvSpPr>
          <p:cNvPr id="46081" name="Rectangle 14"/>
          <p:cNvSpPr>
            <a:spLocks noChangeArrowheads="1"/>
          </p:cNvSpPr>
          <p:nvPr/>
        </p:nvSpPr>
        <p:spPr bwMode="auto">
          <a:xfrm>
            <a:off x="0" y="2714625"/>
            <a:ext cx="9144000" cy="0"/>
          </a:xfrm>
          <a:prstGeom prst="rect">
            <a:avLst/>
          </a:prstGeom>
          <a:noFill/>
          <a:ln w="9525">
            <a:noFill/>
            <a:miter lim="800000"/>
            <a:headEnd/>
            <a:tailEnd/>
          </a:ln>
        </p:spPr>
        <p:txBody>
          <a:bodyPr wrap="none" anchor="ctr">
            <a:spAutoFit/>
          </a:bodyPr>
          <a:lstStyle/>
          <a:p>
            <a:endParaRPr lang="ru-RU"/>
          </a:p>
        </p:txBody>
      </p:sp>
      <p:sp>
        <p:nvSpPr>
          <p:cNvPr id="46082" name="Rectangle 15"/>
          <p:cNvSpPr>
            <a:spLocks noChangeArrowheads="1"/>
          </p:cNvSpPr>
          <p:nvPr/>
        </p:nvSpPr>
        <p:spPr bwMode="auto">
          <a:xfrm>
            <a:off x="0" y="2714625"/>
            <a:ext cx="2025650" cy="0"/>
          </a:xfrm>
          <a:prstGeom prst="rect">
            <a:avLst/>
          </a:prstGeom>
          <a:noFill/>
          <a:ln w="9525">
            <a:noFill/>
            <a:miter lim="800000"/>
            <a:headEnd/>
            <a:tailEnd/>
          </a:ln>
        </p:spPr>
        <p:txBody>
          <a:bodyPr wrap="none">
            <a:spAutoFit/>
          </a:bodyPr>
          <a:lstStyle/>
          <a:p>
            <a:pPr algn="ctr"/>
            <a:endParaRPr lang="ru-RU"/>
          </a:p>
        </p:txBody>
      </p:sp>
      <p:sp>
        <p:nvSpPr>
          <p:cNvPr id="46083" name="Rectangle 17"/>
          <p:cNvSpPr>
            <a:spLocks noChangeArrowheads="1"/>
          </p:cNvSpPr>
          <p:nvPr/>
        </p:nvSpPr>
        <p:spPr bwMode="auto">
          <a:xfrm>
            <a:off x="0" y="2714625"/>
            <a:ext cx="2025650" cy="0"/>
          </a:xfrm>
          <a:prstGeom prst="rect">
            <a:avLst/>
          </a:prstGeom>
          <a:noFill/>
          <a:ln w="9525">
            <a:noFill/>
            <a:miter lim="800000"/>
            <a:headEnd/>
            <a:tailEnd/>
          </a:ln>
        </p:spPr>
        <p:txBody>
          <a:bodyPr wrap="none">
            <a:spAutoFit/>
          </a:bodyPr>
          <a:lstStyle/>
          <a:p>
            <a:pPr algn="ctr"/>
            <a:endParaRPr lang="ru-RU"/>
          </a:p>
        </p:txBody>
      </p:sp>
      <p:sp>
        <p:nvSpPr>
          <p:cNvPr id="46084" name="Rectangle 19"/>
          <p:cNvSpPr>
            <a:spLocks noChangeArrowheads="1"/>
          </p:cNvSpPr>
          <p:nvPr/>
        </p:nvSpPr>
        <p:spPr bwMode="auto">
          <a:xfrm>
            <a:off x="0" y="2714625"/>
            <a:ext cx="2025650" cy="0"/>
          </a:xfrm>
          <a:prstGeom prst="rect">
            <a:avLst/>
          </a:prstGeom>
          <a:noFill/>
          <a:ln w="9525">
            <a:noFill/>
            <a:miter lim="800000"/>
            <a:headEnd/>
            <a:tailEnd/>
          </a:ln>
        </p:spPr>
        <p:txBody>
          <a:bodyPr wrap="none">
            <a:spAutoFit/>
          </a:bodyPr>
          <a:lstStyle/>
          <a:p>
            <a:pPr algn="ctr"/>
            <a:endParaRPr lang="ru-RU"/>
          </a:p>
        </p:txBody>
      </p:sp>
      <p:sp>
        <p:nvSpPr>
          <p:cNvPr id="11" name="Rectangle 5"/>
          <p:cNvSpPr>
            <a:spLocks noGrp="1" noChangeArrowheads="1"/>
          </p:cNvSpPr>
          <p:nvPr>
            <p:ph type="title"/>
          </p:nvPr>
        </p:nvSpPr>
        <p:spPr bwMode="auto">
          <a:xfrm>
            <a:off x="457200" y="11764"/>
            <a:ext cx="8229600" cy="480131"/>
          </a:xfrm>
          <a:prstGeom prst="rect">
            <a:avLst/>
          </a:prstGeom>
          <a:noFill/>
          <a:ln>
            <a:noFill/>
          </a:ln>
          <a:effectLst/>
          <a:extLst/>
        </p:spPr>
        <p:txBody>
          <a:bodyPr anchor="ctr">
            <a:spAutoFit/>
          </a:bodyPr>
          <a:lstStyle/>
          <a:p>
            <a:pPr algn="ctr">
              <a:defRPr/>
            </a:pPr>
            <a:r>
              <a:rPr lang="en-US" sz="2800" b="1" dirty="0">
                <a:solidFill>
                  <a:srgbClr val="0000CC"/>
                </a:solidFill>
                <a:latin typeface="Times New Roman" panose="02020603050405020304" pitchFamily="18" charset="0"/>
                <a:cs typeface="Times New Roman" panose="02020603050405020304" pitchFamily="18" charset="0"/>
              </a:rPr>
              <a:t>Beam </a:t>
            </a:r>
            <a:r>
              <a:rPr lang="en-US" altLang="ru-RU" sz="2800" b="1"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injection system</a:t>
            </a:r>
          </a:p>
        </p:txBody>
      </p:sp>
      <p:sp>
        <p:nvSpPr>
          <p:cNvPr id="8" name="Прямоугольник 7"/>
          <p:cNvSpPr/>
          <p:nvPr/>
        </p:nvSpPr>
        <p:spPr>
          <a:xfrm>
            <a:off x="2195736" y="3215770"/>
            <a:ext cx="1607620" cy="338554"/>
          </a:xfrm>
          <a:prstGeom prst="rect">
            <a:avLst/>
          </a:prstGeom>
        </p:spPr>
        <p:txBody>
          <a:bodyPr wrap="none">
            <a:spAutoFit/>
          </a:bodyPr>
          <a:lstStyle/>
          <a:p>
            <a:r>
              <a:rPr lang="en-US" altLang="ru-RU" sz="1600" dirty="0">
                <a:solidFill>
                  <a:srgbClr val="990033"/>
                </a:solidFill>
                <a:latin typeface="Times New Roman" panose="02020603050405020304" pitchFamily="18" charset="0"/>
                <a:cs typeface="Times New Roman" panose="02020603050405020304" pitchFamily="18" charset="0"/>
              </a:rPr>
              <a:t>The HV platform</a:t>
            </a:r>
            <a:endParaRPr lang="ru-RU" sz="1600" dirty="0">
              <a:solidFill>
                <a:srgbClr val="990033"/>
              </a:solidFill>
              <a:latin typeface="Times New Roman" panose="02020603050405020304" pitchFamily="18" charset="0"/>
              <a:cs typeface="Times New Roman" panose="02020603050405020304" pitchFamily="18" charset="0"/>
            </a:endParaRPr>
          </a:p>
        </p:txBody>
      </p:sp>
      <p:sp>
        <p:nvSpPr>
          <p:cNvPr id="24" name="Прямоугольник 23"/>
          <p:cNvSpPr/>
          <p:nvPr/>
        </p:nvSpPr>
        <p:spPr>
          <a:xfrm>
            <a:off x="510466" y="6302938"/>
            <a:ext cx="2945037" cy="338554"/>
          </a:xfrm>
          <a:prstGeom prst="rect">
            <a:avLst/>
          </a:prstGeom>
        </p:spPr>
        <p:txBody>
          <a:bodyPr wrap="none">
            <a:spAutoFit/>
          </a:bodyPr>
          <a:lstStyle/>
          <a:p>
            <a:r>
              <a:rPr lang="en-US" altLang="ru-RU" sz="1600" dirty="0">
                <a:solidFill>
                  <a:srgbClr val="990033"/>
                </a:solidFill>
                <a:latin typeface="Times New Roman" panose="02020603050405020304" pitchFamily="18" charset="0"/>
                <a:cs typeface="Times New Roman" panose="02020603050405020304" pitchFamily="18" charset="0"/>
              </a:rPr>
              <a:t>The DECRIS-PM ion source area</a:t>
            </a:r>
            <a:endParaRPr lang="ru-RU" sz="1600" dirty="0">
              <a:solidFill>
                <a:srgbClr val="990033"/>
              </a:solidFill>
              <a:latin typeface="Times New Roman" panose="02020603050405020304" pitchFamily="18" charset="0"/>
              <a:cs typeface="Times New Roman" panose="02020603050405020304" pitchFamily="18" charset="0"/>
            </a:endParaRPr>
          </a:p>
        </p:txBody>
      </p:sp>
      <p:sp>
        <p:nvSpPr>
          <p:cNvPr id="25" name="Прямоугольник 24"/>
          <p:cNvSpPr/>
          <p:nvPr/>
        </p:nvSpPr>
        <p:spPr>
          <a:xfrm>
            <a:off x="5508104" y="3773980"/>
            <a:ext cx="3801692" cy="338554"/>
          </a:xfrm>
          <a:prstGeom prst="rect">
            <a:avLst/>
          </a:prstGeom>
        </p:spPr>
        <p:txBody>
          <a:bodyPr wrap="square">
            <a:spAutoFit/>
          </a:bodyPr>
          <a:lstStyle/>
          <a:p>
            <a:r>
              <a:rPr lang="en-US" altLang="ru-RU" sz="1600" dirty="0">
                <a:solidFill>
                  <a:srgbClr val="990033"/>
                </a:solidFill>
                <a:latin typeface="Times New Roman" panose="02020603050405020304" pitchFamily="18" charset="0"/>
                <a:cs typeface="Times New Roman" panose="02020603050405020304" pitchFamily="18" charset="0"/>
              </a:rPr>
              <a:t>Area of the electrostatic deflector (Bender)</a:t>
            </a:r>
            <a:endParaRPr lang="ru-RU" sz="1600" dirty="0">
              <a:solidFill>
                <a:srgbClr val="990033"/>
              </a:solidFill>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5652120" y="6472215"/>
            <a:ext cx="2736304" cy="338554"/>
          </a:xfrm>
          <a:prstGeom prst="rect">
            <a:avLst/>
          </a:prstGeom>
        </p:spPr>
        <p:txBody>
          <a:bodyPr wrap="square">
            <a:spAutoFit/>
          </a:bodyPr>
          <a:lstStyle/>
          <a:p>
            <a:r>
              <a:rPr lang="en-US" altLang="ru-RU" sz="1600" dirty="0">
                <a:solidFill>
                  <a:srgbClr val="990033"/>
                </a:solidFill>
                <a:latin typeface="Times New Roman" panose="02020603050405020304" pitchFamily="18" charset="0"/>
                <a:cs typeface="Times New Roman" panose="02020603050405020304" pitchFamily="18" charset="0"/>
              </a:rPr>
              <a:t>Area of the </a:t>
            </a:r>
            <a:r>
              <a:rPr lang="en-US" sz="1600" dirty="0">
                <a:solidFill>
                  <a:srgbClr val="990033"/>
                </a:solidFill>
                <a:latin typeface="Times New Roman" panose="02020603050405020304" pitchFamily="18" charset="0"/>
                <a:cs typeface="Times New Roman" panose="02020603050405020304" pitchFamily="18" charset="0"/>
              </a:rPr>
              <a:t>a</a:t>
            </a:r>
            <a:r>
              <a:rPr lang="ru-RU" sz="1600" dirty="0">
                <a:solidFill>
                  <a:srgbClr val="990033"/>
                </a:solidFill>
                <a:latin typeface="Times New Roman" panose="02020603050405020304" pitchFamily="18" charset="0"/>
                <a:cs typeface="Times New Roman" panose="02020603050405020304" pitchFamily="18" charset="0"/>
              </a:rPr>
              <a:t>с</a:t>
            </a:r>
            <a:r>
              <a:rPr lang="en-US" sz="1600" dirty="0" err="1">
                <a:solidFill>
                  <a:srgbClr val="990033"/>
                </a:solidFill>
                <a:latin typeface="Times New Roman" panose="02020603050405020304" pitchFamily="18" charset="0"/>
                <a:cs typeface="Times New Roman" panose="02020603050405020304" pitchFamily="18" charset="0"/>
              </a:rPr>
              <a:t>celerating</a:t>
            </a:r>
            <a:r>
              <a:rPr lang="en-US" sz="1600" dirty="0">
                <a:solidFill>
                  <a:srgbClr val="990033"/>
                </a:solidFill>
                <a:latin typeface="Times New Roman" panose="02020603050405020304" pitchFamily="18" charset="0"/>
                <a:cs typeface="Times New Roman" panose="02020603050405020304" pitchFamily="18" charset="0"/>
              </a:rPr>
              <a:t> tube</a:t>
            </a:r>
            <a:endParaRPr lang="ru-RU" sz="1600" dirty="0">
              <a:solidFill>
                <a:srgbClr val="990033"/>
              </a:solidFill>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27414" y="3554324"/>
            <a:ext cx="4724725" cy="2657658"/>
          </a:xfrm>
          <a:prstGeom prst="rect">
            <a:avLst/>
          </a:prstGeom>
        </p:spPr>
      </p:pic>
      <p:pic>
        <p:nvPicPr>
          <p:cNvPr id="12" name="Рисунок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19593" y="4053227"/>
            <a:ext cx="4300421" cy="2418987"/>
          </a:xfrm>
          <a:prstGeom prst="rect">
            <a:avLst/>
          </a:prstGeom>
        </p:spPr>
      </p:pic>
    </p:spTree>
    <p:extLst>
      <p:ext uri="{BB962C8B-B14F-4D97-AF65-F5344CB8AC3E}">
        <p14:creationId xmlns:p14="http://schemas.microsoft.com/office/powerpoint/2010/main" val="16464118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0" y="116632"/>
            <a:ext cx="9144000" cy="457200"/>
          </a:xfrm>
        </p:spPr>
        <p:txBody>
          <a:bodyPr>
            <a:noAutofit/>
          </a:bodyPr>
          <a:lstStyle/>
          <a:p>
            <a:pPr algn="ctr" eaLnBrk="1" hangingPunct="1">
              <a:defRPr/>
            </a:pPr>
            <a:r>
              <a:rPr lang="en-US" sz="3000" b="1" dirty="0">
                <a:solidFill>
                  <a:srgbClr val="CC3300"/>
                </a:solidFill>
                <a:effectLst/>
                <a:latin typeface="Arial" panose="020B0604020202020204" pitchFamily="34" charset="0"/>
                <a:cs typeface="Arial" panose="020B0604020202020204" pitchFamily="34" charset="0"/>
              </a:rPr>
              <a:t> </a:t>
            </a:r>
            <a:endParaRPr lang="ru-RU" sz="3000" dirty="0">
              <a:solidFill>
                <a:srgbClr val="CC3300"/>
              </a:solidFill>
              <a:effectLst/>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8680"/>
            <a:ext cx="9144000" cy="6292463"/>
          </a:xfrm>
          <a:prstGeom prst="rect">
            <a:avLst/>
          </a:prstGeom>
        </p:spPr>
      </p:pic>
    </p:spTree>
    <p:extLst>
      <p:ext uri="{BB962C8B-B14F-4D97-AF65-F5344CB8AC3E}">
        <p14:creationId xmlns:p14="http://schemas.microsoft.com/office/powerpoint/2010/main" val="955376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адпись 2"/>
          <p:cNvSpPr txBox="1">
            <a:spLocks noChangeArrowheads="1"/>
          </p:cNvSpPr>
          <p:nvPr/>
        </p:nvSpPr>
        <p:spPr bwMode="auto">
          <a:xfrm>
            <a:off x="2822595" y="365265"/>
            <a:ext cx="3381810" cy="619103"/>
          </a:xfrm>
          <a:prstGeom prst="rect">
            <a:avLst/>
          </a:prstGeom>
          <a:solidFill>
            <a:srgbClr val="FFFFFF">
              <a:alpha val="0"/>
            </a:srgbClr>
          </a:solidFill>
          <a:ln w="9525">
            <a:noFill/>
            <a:miter lim="800000"/>
            <a:headEnd/>
            <a:tailEnd/>
          </a:ln>
        </p:spPr>
        <p:txBody>
          <a:bodyPr/>
          <a:lstStyle/>
          <a:p>
            <a:pPr algn="ctr">
              <a:spcAft>
                <a:spcPts val="0"/>
              </a:spcAft>
            </a:pPr>
            <a:r>
              <a:rPr lang="en-GB" sz="2800" b="1" dirty="0">
                <a:solidFill>
                  <a:srgbClr val="3333CC"/>
                </a:solidFill>
                <a:latin typeface="Times" panose="02020603050405020304" pitchFamily="18" charset="0"/>
                <a:ea typeface="Times New Roman" panose="02020603050405020304" pitchFamily="18" charset="0"/>
                <a:cs typeface="Times New Roman" panose="02020603050405020304" pitchFamily="18" charset="0"/>
              </a:rPr>
              <a:t>DC-280 cyclotron</a:t>
            </a:r>
            <a:endParaRPr lang="ru-RU" sz="2800" b="1" dirty="0">
              <a:solidFill>
                <a:srgbClr val="3333CC"/>
              </a:solidFill>
              <a:latin typeface="Times" panose="02020603050405020304" pitchFamily="18" charset="0"/>
              <a:ea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15352" r="8737"/>
          <a:stretch/>
        </p:blipFill>
        <p:spPr>
          <a:xfrm>
            <a:off x="1250300" y="888363"/>
            <a:ext cx="6941181" cy="5143500"/>
          </a:xfrm>
          <a:prstGeom prst="rect">
            <a:avLst/>
          </a:prstGeom>
        </p:spPr>
      </p:pic>
      <p:sp>
        <p:nvSpPr>
          <p:cNvPr id="2" name="Прямоугольник 1"/>
          <p:cNvSpPr/>
          <p:nvPr/>
        </p:nvSpPr>
        <p:spPr>
          <a:xfrm>
            <a:off x="1340637" y="6032258"/>
            <a:ext cx="7818487" cy="369332"/>
          </a:xfrm>
          <a:prstGeom prst="rect">
            <a:avLst/>
          </a:prstGeom>
        </p:spPr>
        <p:txBody>
          <a:bodyPr wrap="none">
            <a:spAutoFit/>
          </a:bodyPr>
          <a:lstStyle/>
          <a:p>
            <a:r>
              <a:rPr lang="en-US" dirty="0">
                <a:solidFill>
                  <a:srgbClr val="990099"/>
                </a:solidFill>
                <a:latin typeface="Times New Roman" panose="02020603050405020304" pitchFamily="18" charset="0"/>
                <a:cs typeface="Times New Roman" panose="02020603050405020304" pitchFamily="18" charset="0"/>
              </a:rPr>
              <a:t>Launching and Tuning Works on the DC-280 systems without ion </a:t>
            </a:r>
            <a:r>
              <a:rPr lang="en-US" dirty="0" smtClean="0">
                <a:solidFill>
                  <a:srgbClr val="990099"/>
                </a:solidFill>
                <a:latin typeface="Times New Roman" panose="02020603050405020304" pitchFamily="18" charset="0"/>
                <a:cs typeface="Times New Roman" panose="02020603050405020304" pitchFamily="18" charset="0"/>
              </a:rPr>
              <a:t>beam, May 2018</a:t>
            </a:r>
            <a:endParaRPr lang="ru-RU" dirty="0">
              <a:solidFill>
                <a:srgbClr val="990099"/>
              </a:solidFill>
            </a:endParaRPr>
          </a:p>
        </p:txBody>
      </p:sp>
    </p:spTree>
    <p:extLst>
      <p:ext uri="{BB962C8B-B14F-4D97-AF65-F5344CB8AC3E}">
        <p14:creationId xmlns:p14="http://schemas.microsoft.com/office/powerpoint/2010/main" val="40776176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16" y="-259"/>
            <a:ext cx="7543800" cy="6234334"/>
          </a:xfrm>
          <a:prstGeom prst="rect">
            <a:avLst/>
          </a:prstGeom>
        </p:spPr>
      </p:pic>
      <p:sp>
        <p:nvSpPr>
          <p:cNvPr id="2" name="Прямоугольник 1"/>
          <p:cNvSpPr/>
          <p:nvPr/>
        </p:nvSpPr>
        <p:spPr>
          <a:xfrm>
            <a:off x="716587" y="6309320"/>
            <a:ext cx="8064896" cy="369332"/>
          </a:xfrm>
          <a:prstGeom prst="rect">
            <a:avLst/>
          </a:prstGeom>
        </p:spPr>
        <p:txBody>
          <a:bodyPr wrap="square">
            <a:spAutoFit/>
          </a:bodyPr>
          <a:lstStyle/>
          <a:p>
            <a:r>
              <a:rPr lang="en-US" dirty="0">
                <a:solidFill>
                  <a:srgbClr val="990099"/>
                </a:solidFill>
                <a:latin typeface="Times New Roman" panose="02020603050405020304" pitchFamily="18" charset="0"/>
                <a:cs typeface="Times New Roman" panose="02020603050405020304" pitchFamily="18" charset="0"/>
              </a:rPr>
              <a:t>Launching and Tuning Works on the DC-280 systems without ion beam, </a:t>
            </a:r>
            <a:r>
              <a:rPr lang="en-US" dirty="0" smtClean="0">
                <a:solidFill>
                  <a:srgbClr val="990099"/>
                </a:solidFill>
                <a:latin typeface="Times New Roman" panose="02020603050405020304" pitchFamily="18" charset="0"/>
                <a:cs typeface="Times New Roman" panose="02020603050405020304" pitchFamily="18" charset="0"/>
              </a:rPr>
              <a:t>Nov. 2018</a:t>
            </a:r>
            <a:endParaRPr lang="ru-RU" dirty="0">
              <a:solidFill>
                <a:srgbClr val="990099"/>
              </a:solidFill>
            </a:endParaRPr>
          </a:p>
        </p:txBody>
      </p:sp>
    </p:spTree>
    <p:extLst>
      <p:ext uri="{BB962C8B-B14F-4D97-AF65-F5344CB8AC3E}">
        <p14:creationId xmlns:p14="http://schemas.microsoft.com/office/powerpoint/2010/main" val="2091133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Прямоугольник 8"/>
          <p:cNvSpPr>
            <a:spLocks noChangeArrowheads="1"/>
          </p:cNvSpPr>
          <p:nvPr/>
        </p:nvSpPr>
        <p:spPr bwMode="auto">
          <a:xfrm>
            <a:off x="1516063" y="6166486"/>
            <a:ext cx="58658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cs typeface="Arial" pitchFamily="34" charset="0"/>
              </a:defRPr>
            </a:lvl1pPr>
            <a:lvl2pPr marL="742950" indent="-285750">
              <a:spcBef>
                <a:spcPct val="20000"/>
              </a:spcBef>
              <a:buChar char="–"/>
              <a:defRPr kumimoji="1" sz="2800">
                <a:solidFill>
                  <a:schemeClr val="tx1"/>
                </a:solidFill>
                <a:latin typeface="Arial" pitchFamily="34" charset="0"/>
                <a:cs typeface="Arial" pitchFamily="34" charset="0"/>
              </a:defRPr>
            </a:lvl2pPr>
            <a:lvl3pPr marL="1143000" indent="-228600">
              <a:spcBef>
                <a:spcPct val="20000"/>
              </a:spcBef>
              <a:buChar char="•"/>
              <a:defRPr kumimoji="1" sz="2400">
                <a:solidFill>
                  <a:schemeClr val="tx1"/>
                </a:solidFill>
                <a:latin typeface="Arial" pitchFamily="34" charset="0"/>
                <a:cs typeface="Arial" pitchFamily="34" charset="0"/>
              </a:defRPr>
            </a:lvl3pPr>
            <a:lvl4pPr marL="1600200" indent="-228600">
              <a:spcBef>
                <a:spcPct val="20000"/>
              </a:spcBef>
              <a:buChar char="–"/>
              <a:defRPr kumimoji="1" sz="2000">
                <a:solidFill>
                  <a:schemeClr val="tx1"/>
                </a:solidFill>
                <a:latin typeface="Arial" pitchFamily="34" charset="0"/>
                <a:cs typeface="Arial" pitchFamily="34" charset="0"/>
              </a:defRPr>
            </a:lvl4pPr>
            <a:lvl5pPr marL="2057400" indent="-228600">
              <a:spcBef>
                <a:spcPct val="20000"/>
              </a:spcBef>
              <a:buChar char="»"/>
              <a:defRPr kumimoji="1"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cs typeface="Arial" pitchFamily="34" charset="0"/>
              </a:defRPr>
            </a:lvl9pPr>
          </a:lstStyle>
          <a:p>
            <a:pPr algn="ctr">
              <a:spcBef>
                <a:spcPct val="0"/>
              </a:spcBef>
              <a:buFontTx/>
              <a:buNone/>
            </a:pPr>
            <a:r>
              <a:rPr kumimoji="0" lang="ru-RU" altLang="ru-RU" sz="2000" b="1">
                <a:solidFill>
                  <a:srgbClr val="002060"/>
                </a:solidFill>
                <a:latin typeface="Times New Roman" pitchFamily="18" charset="0"/>
                <a:cs typeface="Times New Roman" pitchFamily="18" charset="0"/>
              </a:rPr>
              <a:t> </a:t>
            </a:r>
            <a:endParaRPr kumimoji="0" lang="ru-RU" altLang="ru-RU" sz="2000">
              <a:solidFill>
                <a:srgbClr val="000066"/>
              </a:solidFill>
              <a:ea typeface="Arial Unicode MS" pitchFamily="34" charset="-128"/>
              <a:cs typeface="Arial Unicode MS" pitchFamily="34" charset="-128"/>
            </a:endParaRPr>
          </a:p>
        </p:txBody>
      </p:sp>
      <p:sp>
        <p:nvSpPr>
          <p:cNvPr id="236547" name="TextBox 11"/>
          <p:cNvSpPr txBox="1">
            <a:spLocks noChangeArrowheads="1"/>
          </p:cNvSpPr>
          <p:nvPr/>
        </p:nvSpPr>
        <p:spPr bwMode="auto">
          <a:xfrm>
            <a:off x="7802564" y="542926"/>
            <a:ext cx="979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cs typeface="Arial" pitchFamily="34" charset="0"/>
              </a:defRPr>
            </a:lvl1pPr>
            <a:lvl2pPr marL="742950" indent="-285750">
              <a:spcBef>
                <a:spcPct val="20000"/>
              </a:spcBef>
              <a:buChar char="–"/>
              <a:defRPr kumimoji="1" sz="2800">
                <a:solidFill>
                  <a:schemeClr val="tx1"/>
                </a:solidFill>
                <a:latin typeface="Arial" pitchFamily="34" charset="0"/>
                <a:cs typeface="Arial" pitchFamily="34" charset="0"/>
              </a:defRPr>
            </a:lvl2pPr>
            <a:lvl3pPr marL="1143000" indent="-228600">
              <a:spcBef>
                <a:spcPct val="20000"/>
              </a:spcBef>
              <a:buChar char="•"/>
              <a:defRPr kumimoji="1" sz="2400">
                <a:solidFill>
                  <a:schemeClr val="tx1"/>
                </a:solidFill>
                <a:latin typeface="Arial" pitchFamily="34" charset="0"/>
                <a:cs typeface="Arial" pitchFamily="34" charset="0"/>
              </a:defRPr>
            </a:lvl3pPr>
            <a:lvl4pPr marL="1600200" indent="-228600">
              <a:spcBef>
                <a:spcPct val="20000"/>
              </a:spcBef>
              <a:buChar char="–"/>
              <a:defRPr kumimoji="1" sz="2000">
                <a:solidFill>
                  <a:schemeClr val="tx1"/>
                </a:solidFill>
                <a:latin typeface="Arial" pitchFamily="34" charset="0"/>
                <a:cs typeface="Arial" pitchFamily="34" charset="0"/>
              </a:defRPr>
            </a:lvl4pPr>
            <a:lvl5pPr marL="2057400" indent="-228600">
              <a:spcBef>
                <a:spcPct val="20000"/>
              </a:spcBef>
              <a:buChar char="»"/>
              <a:defRPr kumimoji="1"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cs typeface="Arial" pitchFamily="34" charset="0"/>
              </a:defRPr>
            </a:lvl9pPr>
          </a:lstStyle>
          <a:p>
            <a:pPr>
              <a:spcBef>
                <a:spcPct val="0"/>
              </a:spcBef>
              <a:buFontTx/>
              <a:buNone/>
            </a:pPr>
            <a:r>
              <a:rPr kumimoji="0" lang="en-US" altLang="ru-RU" sz="1800" b="1" dirty="0">
                <a:solidFill>
                  <a:srgbClr val="FFFFFF"/>
                </a:solidFill>
              </a:rPr>
              <a:t>DC-280</a:t>
            </a:r>
            <a:endParaRPr kumimoji="0" lang="ru-RU" altLang="ru-RU" sz="1800" b="1" dirty="0">
              <a:solidFill>
                <a:srgbClr val="FFFFFF"/>
              </a:solidFill>
            </a:endParaRPr>
          </a:p>
        </p:txBody>
      </p:sp>
      <p:sp>
        <p:nvSpPr>
          <p:cNvPr id="13" name="Rectangle 2"/>
          <p:cNvSpPr txBox="1">
            <a:spLocks noChangeArrowheads="1"/>
          </p:cNvSpPr>
          <p:nvPr/>
        </p:nvSpPr>
        <p:spPr bwMode="auto">
          <a:xfrm>
            <a:off x="1908175" y="53340"/>
            <a:ext cx="5081588" cy="78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ru-RU" sz="2800" b="1" kern="0" dirty="0" err="1">
                <a:solidFill>
                  <a:srgbClr val="FF0000"/>
                </a:solidFill>
                <a:latin typeface="Times New Roman" panose="02020603050405020304" pitchFamily="18" charset="0"/>
                <a:cs typeface="Times New Roman" panose="02020603050405020304" pitchFamily="18" charset="0"/>
              </a:rPr>
              <a:t>Superheavy</a:t>
            </a:r>
            <a:r>
              <a:rPr lang="en-US" altLang="ru-RU" sz="2800" b="1" kern="0" dirty="0">
                <a:solidFill>
                  <a:srgbClr val="FF0000"/>
                </a:solidFill>
                <a:latin typeface="Times New Roman" panose="02020603050405020304" pitchFamily="18" charset="0"/>
                <a:cs typeface="Times New Roman" panose="02020603050405020304" pitchFamily="18" charset="0"/>
              </a:rPr>
              <a:t> Element </a:t>
            </a:r>
            <a:r>
              <a:rPr lang="en-US" altLang="ru-RU" sz="2800" b="1" kern="0" dirty="0" smtClean="0">
                <a:solidFill>
                  <a:srgbClr val="FF0000"/>
                </a:solidFill>
                <a:latin typeface="Times New Roman" panose="02020603050405020304" pitchFamily="18" charset="0"/>
                <a:cs typeface="Times New Roman" panose="02020603050405020304" pitchFamily="18" charset="0"/>
              </a:rPr>
              <a:t>Factory,  Nov.2018</a:t>
            </a:r>
            <a:endParaRPr lang="en-US" altLang="ru-RU" sz="2800" b="1" kern="0" dirty="0">
              <a:solidFill>
                <a:srgbClr val="FF0000"/>
              </a:solidFill>
              <a:latin typeface="Times New Roman" panose="02020603050405020304" pitchFamily="18" charset="0"/>
              <a:cs typeface="Times New Roman" panose="02020603050405020304" pitchFamily="18" charset="0"/>
            </a:endParaRPr>
          </a:p>
        </p:txBody>
      </p:sp>
      <p:pic>
        <p:nvPicPr>
          <p:cNvPr id="23654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2496"/>
            <a:ext cx="9144000" cy="503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7740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2162"/>
          </a:xfrm>
        </p:spPr>
        <p:txBody>
          <a:bodyPr/>
          <a:lstStyle/>
          <a:p>
            <a:r>
              <a:rPr lang="en-US" sz="3200" b="1" dirty="0">
                <a:solidFill>
                  <a:srgbClr val="FF0000"/>
                </a:solidFill>
                <a:latin typeface="Times New Roman" panose="02020603050405020304" pitchFamily="18" charset="0"/>
                <a:cs typeface="Times New Roman" panose="02020603050405020304" pitchFamily="18" charset="0"/>
              </a:rPr>
              <a:t>A</a:t>
            </a:r>
            <a:r>
              <a:rPr lang="en-US" sz="3200" b="1" dirty="0" smtClean="0">
                <a:solidFill>
                  <a:srgbClr val="FF0000"/>
                </a:solidFill>
                <a:latin typeface="Times New Roman" panose="02020603050405020304" pitchFamily="18" charset="0"/>
                <a:cs typeface="Times New Roman" panose="02020603050405020304" pitchFamily="18" charset="0"/>
              </a:rPr>
              <a:t>pproval </a:t>
            </a:r>
            <a:r>
              <a:rPr lang="en-US" sz="3200" b="1" dirty="0">
                <a:solidFill>
                  <a:srgbClr val="FF0000"/>
                </a:solidFill>
                <a:latin typeface="Times New Roman" panose="02020603050405020304" pitchFamily="18" charset="0"/>
                <a:cs typeface="Times New Roman" panose="02020603050405020304" pitchFamily="18" charset="0"/>
              </a:rPr>
              <a:t>of the </a:t>
            </a:r>
            <a:r>
              <a:rPr lang="en-US" sz="3200" b="1" dirty="0" smtClean="0">
                <a:solidFill>
                  <a:srgbClr val="FF0000"/>
                </a:solidFill>
                <a:latin typeface="Times New Roman" panose="02020603050405020304" pitchFamily="18" charset="0"/>
                <a:cs typeface="Times New Roman" panose="02020603050405020304" pitchFamily="18" charset="0"/>
              </a:rPr>
              <a:t>Statement </a:t>
            </a:r>
            <a:r>
              <a:rPr lang="en-US" sz="3200" b="1" dirty="0">
                <a:solidFill>
                  <a:srgbClr val="FF0000"/>
                </a:solidFill>
                <a:latin typeface="Times New Roman" panose="02020603050405020304" pitchFamily="18" charset="0"/>
                <a:cs typeface="Times New Roman" panose="02020603050405020304" pitchFamily="18" charset="0"/>
              </a:rPr>
              <a:t>of C</a:t>
            </a:r>
            <a:r>
              <a:rPr lang="en-US" sz="3200" b="1" dirty="0" smtClean="0">
                <a:solidFill>
                  <a:srgbClr val="FF0000"/>
                </a:solidFill>
                <a:latin typeface="Times New Roman" panose="02020603050405020304" pitchFamily="18" charset="0"/>
                <a:cs typeface="Times New Roman" panose="02020603050405020304" pitchFamily="18" charset="0"/>
              </a:rPr>
              <a:t>ompliance </a:t>
            </a:r>
            <a:endParaRPr lang="ru-RU" sz="32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724400" y="1295400"/>
            <a:ext cx="4267200" cy="4370427"/>
          </a:xfrm>
          <a:prstGeom prst="rect">
            <a:avLst/>
          </a:prstGeom>
          <a:noFill/>
        </p:spPr>
        <p:txBody>
          <a:bodyPr wrap="square" rtlCol="0">
            <a:spAutoFit/>
          </a:bodyPr>
          <a:lstStyle/>
          <a:p>
            <a:pPr algn="ctr"/>
            <a:r>
              <a:rPr lang="en-US" sz="1000" b="1" dirty="0"/>
              <a:t>Federal Service </a:t>
            </a:r>
            <a:endParaRPr lang="ru-RU" sz="1000" dirty="0"/>
          </a:p>
          <a:p>
            <a:pPr algn="ctr"/>
            <a:r>
              <a:rPr lang="en-US" sz="1000" b="1" dirty="0"/>
              <a:t>For Environmental, Industrial and Nuclear Supervision</a:t>
            </a:r>
            <a:endParaRPr lang="ru-RU" sz="1000" dirty="0"/>
          </a:p>
          <a:p>
            <a:pPr algn="ctr"/>
            <a:r>
              <a:rPr lang="en-US" sz="1000" b="1" dirty="0"/>
              <a:t>(</a:t>
            </a:r>
            <a:r>
              <a:rPr lang="en-US" sz="1000" b="1" dirty="0" err="1"/>
              <a:t>Rostechnadzor</a:t>
            </a:r>
            <a:r>
              <a:rPr lang="en-US" sz="1000" b="1" dirty="0"/>
              <a:t>)</a:t>
            </a:r>
            <a:endParaRPr lang="ru-RU" sz="1000" dirty="0"/>
          </a:p>
          <a:p>
            <a:pPr algn="ctr"/>
            <a:r>
              <a:rPr lang="en-US" sz="1000" b="1" dirty="0"/>
              <a:t>Central Department</a:t>
            </a:r>
            <a:endParaRPr lang="ru-RU" sz="1000" dirty="0"/>
          </a:p>
          <a:p>
            <a:pPr algn="ctr"/>
            <a:r>
              <a:rPr lang="en-US" sz="1000" dirty="0"/>
              <a:t> </a:t>
            </a:r>
            <a:endParaRPr lang="ru-RU" sz="1000" dirty="0"/>
          </a:p>
          <a:p>
            <a:pPr algn="ctr"/>
            <a:r>
              <a:rPr lang="en-US" sz="1000" b="1" dirty="0"/>
              <a:t>ORDER</a:t>
            </a:r>
            <a:endParaRPr lang="ru-RU" sz="1000" dirty="0"/>
          </a:p>
          <a:p>
            <a:r>
              <a:rPr lang="en-US" dirty="0"/>
              <a:t> </a:t>
            </a:r>
            <a:r>
              <a:rPr lang="en-US" sz="1000" dirty="0" smtClean="0"/>
              <a:t>20 </a:t>
            </a:r>
            <a:r>
              <a:rPr lang="en-US" sz="1000" dirty="0"/>
              <a:t>November </a:t>
            </a:r>
            <a:r>
              <a:rPr lang="en-US" sz="1000" dirty="0" smtClean="0"/>
              <a:t>2018                                          </a:t>
            </a:r>
            <a:r>
              <a:rPr lang="en-US" sz="1000" dirty="0"/>
              <a:t>	No. 386</a:t>
            </a:r>
            <a:endParaRPr lang="ru-RU" sz="1000" dirty="0"/>
          </a:p>
          <a:p>
            <a:pPr algn="ctr"/>
            <a:r>
              <a:rPr lang="en-US" sz="1000" dirty="0"/>
              <a:t>Moscow</a:t>
            </a:r>
            <a:endParaRPr lang="ru-RU" sz="1000" dirty="0"/>
          </a:p>
          <a:p>
            <a:pPr algn="ctr"/>
            <a:r>
              <a:rPr lang="en-US" sz="1000" b="1" dirty="0"/>
              <a:t>On approval of the statement of compliance of the built and reconstructed unit of capital construction with engineering requirements, other regulations and design documentation, including  energy efficiency requirements and the requirements for the electricity meter infrastructure at the unit of capital </a:t>
            </a:r>
            <a:r>
              <a:rPr lang="en-US" sz="1000" b="1" dirty="0" smtClean="0"/>
              <a:t>construction</a:t>
            </a:r>
            <a:endParaRPr lang="ru-RU" sz="1000" b="1" dirty="0" smtClean="0"/>
          </a:p>
          <a:p>
            <a:pPr algn="ctr"/>
            <a:endParaRPr lang="ru-RU" sz="1000" dirty="0"/>
          </a:p>
          <a:p>
            <a:pPr algn="just"/>
            <a:r>
              <a:rPr lang="en-US" sz="1000" dirty="0"/>
              <a:t>The statement of compliance as of 20 November 2018 No. 5.4-2943-</a:t>
            </a:r>
            <a:r>
              <a:rPr lang="ru-RU" sz="1000" dirty="0" err="1"/>
              <a:t>пр</a:t>
            </a:r>
            <a:r>
              <a:rPr lang="en-US" sz="1000" dirty="0"/>
              <a:t>-</a:t>
            </a:r>
            <a:r>
              <a:rPr lang="ru-RU" sz="1000" dirty="0" err="1"/>
              <a:t>Зк</a:t>
            </a:r>
            <a:r>
              <a:rPr lang="en-US" sz="1000" dirty="0"/>
              <a:t>/0117-2018 of the build and reconstructed unit of capital construction “Experimental building of the Laboratory of Nuclear Reactions”, located in Moscow region, 141980 </a:t>
            </a:r>
            <a:r>
              <a:rPr lang="en-US" sz="1000" dirty="0" err="1"/>
              <a:t>Dubna</a:t>
            </a:r>
            <a:r>
              <a:rPr lang="en-US" sz="1000" dirty="0"/>
              <a:t>, Joliot-Curie Str. 20, with engineering requirements, other regulations and design documentation, including energy efficiency requirements and the requirements for the electricity meter infrastructure at the unit of capital construction to be approved</a:t>
            </a:r>
            <a:r>
              <a:rPr lang="en-US" sz="1000" dirty="0" smtClean="0"/>
              <a:t>.</a:t>
            </a:r>
            <a:endParaRPr lang="ru-RU" sz="1000" dirty="0" smtClean="0"/>
          </a:p>
          <a:p>
            <a:pPr algn="just"/>
            <a:endParaRPr lang="ru-RU" sz="1000" dirty="0"/>
          </a:p>
          <a:p>
            <a:pPr algn="just"/>
            <a:r>
              <a:rPr lang="en-US" sz="1000" dirty="0"/>
              <a:t>Customer: The Joint Institute for Nuclear Research (JINR, Primary State Registration Number </a:t>
            </a:r>
            <a:r>
              <a:rPr lang="en-US" sz="1000" dirty="0" smtClean="0"/>
              <a:t>PSRN </a:t>
            </a:r>
            <a:r>
              <a:rPr lang="en-US" sz="1000" dirty="0"/>
              <a:t>1035002200221, Taxpayer ID </a:t>
            </a:r>
            <a:r>
              <a:rPr lang="en-US" sz="1000" dirty="0" smtClean="0"/>
              <a:t> </a:t>
            </a:r>
            <a:r>
              <a:rPr lang="en-US" sz="1000" dirty="0"/>
              <a:t>9909125356, </a:t>
            </a:r>
            <a:r>
              <a:rPr lang="en-US" sz="1000" dirty="0" smtClean="0"/>
              <a:t>address: </a:t>
            </a:r>
            <a:r>
              <a:rPr lang="en-US" sz="1000" dirty="0"/>
              <a:t>141980, Moscow region, </a:t>
            </a:r>
            <a:r>
              <a:rPr lang="en-US" sz="1000" dirty="0" err="1"/>
              <a:t>Dubna</a:t>
            </a:r>
            <a:r>
              <a:rPr lang="en-US" sz="1000" dirty="0"/>
              <a:t>, Joliot-Curie Str. 6.</a:t>
            </a:r>
            <a:endParaRPr lang="ru-RU" sz="10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762000"/>
            <a:ext cx="4188896" cy="5943600"/>
          </a:xfrm>
          <a:prstGeom prst="rect">
            <a:avLst/>
          </a:prstGeom>
        </p:spPr>
      </p:pic>
    </p:spTree>
    <p:extLst>
      <p:ext uri="{BB962C8B-B14F-4D97-AF65-F5344CB8AC3E}">
        <p14:creationId xmlns:p14="http://schemas.microsoft.com/office/powerpoint/2010/main" val="4295064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r="33419" b="33333"/>
          <a:stretch/>
        </p:blipFill>
        <p:spPr>
          <a:xfrm>
            <a:off x="4579703" y="86475"/>
            <a:ext cx="4142104" cy="5868994"/>
          </a:xfrm>
          <a:prstGeom prst="rect">
            <a:avLst/>
          </a:prstGeom>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618" y="235868"/>
            <a:ext cx="4618505" cy="6354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64978" y="5759089"/>
            <a:ext cx="4812145" cy="1077218"/>
          </a:xfrm>
          <a:prstGeom prst="rect">
            <a:avLst/>
          </a:prstGeom>
        </p:spPr>
        <p:txBody>
          <a:bodyPr wrap="square">
            <a:spAutoFit/>
          </a:bodyPr>
          <a:lstStyle/>
          <a:p>
            <a:pPr algn="just"/>
            <a:r>
              <a:rPr lang="en-US" sz="1600" b="1" dirty="0" smtClean="0">
                <a:latin typeface="Times New Roman"/>
                <a:ea typeface="Times New Roman"/>
              </a:rPr>
              <a:t>Program </a:t>
            </a:r>
            <a:r>
              <a:rPr lang="en-US" sz="1600" b="1" dirty="0">
                <a:latin typeface="Times New Roman"/>
                <a:ea typeface="Times New Roman"/>
              </a:rPr>
              <a:t>of </a:t>
            </a:r>
            <a:r>
              <a:rPr lang="en-US" sz="1600" b="1" dirty="0" smtClean="0">
                <a:latin typeface="Times New Roman"/>
                <a:ea typeface="Times New Roman"/>
              </a:rPr>
              <a:t>Complex </a:t>
            </a:r>
            <a:r>
              <a:rPr lang="en-US" sz="1600" b="1" dirty="0">
                <a:latin typeface="Times New Roman"/>
                <a:ea typeface="Times New Roman"/>
              </a:rPr>
              <a:t>Launching and Tuning </a:t>
            </a:r>
            <a:r>
              <a:rPr lang="en-US" sz="1600" b="1" dirty="0" smtClean="0">
                <a:latin typeface="Times New Roman"/>
                <a:ea typeface="Times New Roman"/>
              </a:rPr>
              <a:t>Works (LTW) with ion beams on DC-280</a:t>
            </a:r>
            <a:r>
              <a:rPr lang="ru-RU" sz="1600" b="1" dirty="0" smtClean="0">
                <a:latin typeface="Times New Roman"/>
                <a:ea typeface="Times New Roman"/>
              </a:rPr>
              <a:t> </a:t>
            </a:r>
            <a:r>
              <a:rPr lang="en-US" sz="1600" b="1" dirty="0" smtClean="0">
                <a:latin typeface="Times New Roman"/>
                <a:ea typeface="Times New Roman"/>
              </a:rPr>
              <a:t>agreed with the </a:t>
            </a:r>
            <a:r>
              <a:rPr lang="en-US" sz="1600" b="1" dirty="0">
                <a:latin typeface="Times New Roman"/>
                <a:ea typeface="Times New Roman"/>
              </a:rPr>
              <a:t>Federal Medical and Biological Agency of Russia (FMBA) </a:t>
            </a:r>
            <a:endParaRPr lang="ru-RU" sz="1600" dirty="0"/>
          </a:p>
        </p:txBody>
      </p:sp>
      <p:sp>
        <p:nvSpPr>
          <p:cNvPr id="12" name="Прямоугольник 11"/>
          <p:cNvSpPr/>
          <p:nvPr/>
        </p:nvSpPr>
        <p:spPr>
          <a:xfrm>
            <a:off x="4877123" y="5743033"/>
            <a:ext cx="3980549" cy="1077218"/>
          </a:xfrm>
          <a:prstGeom prst="rect">
            <a:avLst/>
          </a:prstGeom>
        </p:spPr>
        <p:txBody>
          <a:bodyPr wrap="square">
            <a:spAutoFit/>
          </a:bodyPr>
          <a:lstStyle/>
          <a:p>
            <a:pPr algn="just"/>
            <a:r>
              <a:rPr lang="en-US" sz="1600" b="1" dirty="0" smtClean="0">
                <a:latin typeface="Times New Roman"/>
                <a:ea typeface="Times New Roman"/>
              </a:rPr>
              <a:t>FMBA letter to JINR Director about possibility to start</a:t>
            </a:r>
            <a:r>
              <a:rPr lang="en-US" sz="1600" b="1" dirty="0">
                <a:latin typeface="Times New Roman"/>
                <a:ea typeface="Times New Roman"/>
              </a:rPr>
              <a:t> </a:t>
            </a:r>
            <a:r>
              <a:rPr lang="en-US" sz="1600" b="1" dirty="0" smtClean="0">
                <a:latin typeface="Times New Roman"/>
                <a:ea typeface="Times New Roman"/>
              </a:rPr>
              <a:t>the Complex </a:t>
            </a:r>
            <a:r>
              <a:rPr lang="en-US" sz="1600" b="1" dirty="0">
                <a:latin typeface="Times New Roman"/>
                <a:ea typeface="Times New Roman"/>
              </a:rPr>
              <a:t>LTW </a:t>
            </a:r>
            <a:r>
              <a:rPr lang="en-US" sz="1600" b="1" dirty="0" smtClean="0">
                <a:latin typeface="Times New Roman"/>
                <a:ea typeface="Times New Roman"/>
              </a:rPr>
              <a:t>with ion beam on </a:t>
            </a:r>
            <a:r>
              <a:rPr lang="en-US" sz="1600" b="1" dirty="0">
                <a:latin typeface="Times New Roman"/>
                <a:ea typeface="Times New Roman"/>
              </a:rPr>
              <a:t>DC-280</a:t>
            </a:r>
            <a:r>
              <a:rPr lang="en-US" sz="1600" b="1" dirty="0" smtClean="0">
                <a:latin typeface="Times New Roman"/>
                <a:ea typeface="Times New Roman"/>
              </a:rPr>
              <a:t> according with the agreed program  </a:t>
            </a:r>
            <a:endParaRPr lang="ru-RU" sz="1600" dirty="0"/>
          </a:p>
        </p:txBody>
      </p:sp>
    </p:spTree>
    <p:extLst>
      <p:ext uri="{BB962C8B-B14F-4D97-AF65-F5344CB8AC3E}">
        <p14:creationId xmlns:p14="http://schemas.microsoft.com/office/powerpoint/2010/main" val="9195824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contrast="17000"/>
                    </a14:imgEffect>
                  </a14:imgLayer>
                </a14:imgProps>
              </a:ext>
              <a:ext uri="{28A0092B-C50C-407E-A947-70E740481C1C}">
                <a14:useLocalDpi xmlns:a14="http://schemas.microsoft.com/office/drawing/2010/main" val="0"/>
              </a:ext>
            </a:extLst>
          </a:blip>
          <a:srcRect l="9899" t="2547" r="6061"/>
          <a:stretch/>
        </p:blipFill>
        <p:spPr>
          <a:xfrm>
            <a:off x="154255" y="564875"/>
            <a:ext cx="8595344" cy="5606473"/>
          </a:xfrm>
          <a:prstGeom prst="rect">
            <a:avLst/>
          </a:prstGeom>
        </p:spPr>
      </p:pic>
      <p:grpSp>
        <p:nvGrpSpPr>
          <p:cNvPr id="10" name="Группа 9"/>
          <p:cNvGrpSpPr/>
          <p:nvPr/>
        </p:nvGrpSpPr>
        <p:grpSpPr>
          <a:xfrm>
            <a:off x="1320799" y="2746376"/>
            <a:ext cx="6585529" cy="1569660"/>
            <a:chOff x="1320799" y="2746376"/>
            <a:chExt cx="6585529" cy="1569660"/>
          </a:xfrm>
        </p:grpSpPr>
        <p:sp>
          <p:nvSpPr>
            <p:cNvPr id="4" name="Прямоугольник 3"/>
            <p:cNvSpPr/>
            <p:nvPr/>
          </p:nvSpPr>
          <p:spPr>
            <a:xfrm>
              <a:off x="1320799" y="2746376"/>
              <a:ext cx="2543206" cy="1569660"/>
            </a:xfrm>
            <a:prstGeom prst="rect">
              <a:avLst/>
            </a:prstGeom>
          </p:spPr>
          <p:txBody>
            <a:bodyPr wrap="square">
              <a:spAutoFit/>
            </a:bodyPr>
            <a:lstStyle/>
            <a:p>
              <a:pPr algn="ctr"/>
              <a:r>
                <a:rPr lang="en-US" altLang="ru-RU" sz="1600" b="1" dirty="0" smtClean="0">
                  <a:solidFill>
                    <a:srgbClr val="FF0000"/>
                  </a:solidFill>
                  <a:latin typeface="Times New Roman" panose="02020603050405020304" pitchFamily="18" charset="0"/>
                  <a:cs typeface="Times New Roman" panose="02020603050405020304" pitchFamily="18" charset="0"/>
                </a:rPr>
                <a:t>26.12.2018</a:t>
              </a:r>
            </a:p>
            <a:p>
              <a:r>
                <a:rPr lang="en-US" altLang="ru-RU" sz="1600" b="1" dirty="0" smtClean="0">
                  <a:solidFill>
                    <a:srgbClr val="FF0000"/>
                  </a:solidFill>
                  <a:latin typeface="Times New Roman" panose="02020603050405020304" pitchFamily="18" charset="0"/>
                  <a:cs typeface="Times New Roman" panose="02020603050405020304" pitchFamily="18" charset="0"/>
                </a:rPr>
                <a:t>The first accelerated beam </a:t>
              </a:r>
            </a:p>
            <a:p>
              <a:r>
                <a:rPr lang="en-US" altLang="ru-RU" sz="1600" b="1" dirty="0" smtClean="0">
                  <a:solidFill>
                    <a:srgbClr val="FF0000"/>
                  </a:solidFill>
                  <a:latin typeface="Times New Roman" panose="02020603050405020304" pitchFamily="18" charset="0"/>
                  <a:cs typeface="Times New Roman" panose="02020603050405020304" pitchFamily="18" charset="0"/>
                </a:rPr>
                <a:t>of </a:t>
              </a:r>
              <a:r>
                <a:rPr lang="en-US" altLang="ru-RU" sz="1600" b="1" baseline="-25000" dirty="0" smtClean="0">
                  <a:solidFill>
                    <a:srgbClr val="FF0000"/>
                  </a:solidFill>
                  <a:latin typeface="Times New Roman" panose="02020603050405020304" pitchFamily="18" charset="0"/>
                  <a:cs typeface="Times New Roman" panose="02020603050405020304" pitchFamily="18" charset="0"/>
                </a:rPr>
                <a:t>84</a:t>
              </a:r>
              <a:r>
                <a:rPr lang="en-US" altLang="ru-RU" sz="1600" b="1" dirty="0" smtClean="0">
                  <a:solidFill>
                    <a:srgbClr val="FF0000"/>
                  </a:solidFill>
                  <a:latin typeface="Times New Roman" panose="02020603050405020304" pitchFamily="18" charset="0"/>
                  <a:cs typeface="Times New Roman" panose="02020603050405020304" pitchFamily="18" charset="0"/>
                </a:rPr>
                <a:t>Kr</a:t>
              </a:r>
              <a:r>
                <a:rPr lang="en-US" altLang="ru-RU" sz="1600" b="1" baseline="30000" dirty="0" smtClean="0">
                  <a:solidFill>
                    <a:srgbClr val="FF0000"/>
                  </a:solidFill>
                  <a:latin typeface="Times New Roman" panose="02020603050405020304" pitchFamily="18" charset="0"/>
                  <a:cs typeface="Times New Roman" panose="02020603050405020304" pitchFamily="18" charset="0"/>
                </a:rPr>
                <a:t>+14</a:t>
              </a:r>
              <a:r>
                <a:rPr lang="en-US" altLang="ru-RU" sz="1600" b="1" dirty="0" smtClean="0">
                  <a:solidFill>
                    <a:srgbClr val="FF0000"/>
                  </a:solidFill>
                  <a:latin typeface="Times New Roman" panose="02020603050405020304" pitchFamily="18" charset="0"/>
                  <a:cs typeface="Times New Roman" panose="02020603050405020304" pitchFamily="18" charset="0"/>
                </a:rPr>
                <a:t>     I</a:t>
              </a:r>
              <a:r>
                <a:rPr lang="en-US" altLang="ru-RU" sz="1600" b="1" baseline="-25000" dirty="0" smtClean="0">
                  <a:solidFill>
                    <a:srgbClr val="FF0000"/>
                  </a:solidFill>
                  <a:latin typeface="Times New Roman" panose="02020603050405020304" pitchFamily="18" charset="0"/>
                  <a:cs typeface="Times New Roman" panose="02020603050405020304" pitchFamily="18" charset="0"/>
                </a:rPr>
                <a:t>RP1</a:t>
              </a:r>
              <a:r>
                <a:rPr lang="en-US" altLang="ru-RU" sz="1600" b="1" dirty="0" smtClean="0">
                  <a:solidFill>
                    <a:srgbClr val="FF0000"/>
                  </a:solidFill>
                  <a:latin typeface="Times New Roman" panose="02020603050405020304" pitchFamily="18" charset="0"/>
                  <a:cs typeface="Times New Roman" panose="02020603050405020304" pitchFamily="18" charset="0"/>
                </a:rPr>
                <a:t>=1nA</a:t>
              </a:r>
            </a:p>
            <a:p>
              <a:pPr algn="ctr"/>
              <a:r>
                <a:rPr lang="en-US" sz="1600" b="1" dirty="0" smtClean="0">
                  <a:solidFill>
                    <a:srgbClr val="FF0000"/>
                  </a:solidFill>
                  <a:latin typeface="Times New Roman" panose="02020603050405020304" pitchFamily="18" charset="0"/>
                  <a:cs typeface="Times New Roman" panose="02020603050405020304" pitchFamily="18" charset="0"/>
                </a:rPr>
                <a:t>R </a:t>
              </a:r>
              <a:r>
                <a:rPr lang="en-US" sz="1200" b="1" dirty="0" smtClean="0">
                  <a:solidFill>
                    <a:srgbClr val="FF0000"/>
                  </a:solidFill>
                  <a:latin typeface="Times New Roman" panose="02020603050405020304" pitchFamily="18" charset="0"/>
                  <a:cs typeface="Times New Roman" panose="02020603050405020304" pitchFamily="18" charset="0"/>
                </a:rPr>
                <a:t>probe 1</a:t>
              </a:r>
              <a:r>
                <a:rPr lang="en-US" sz="1600" b="1" dirty="0" smtClean="0">
                  <a:solidFill>
                    <a:srgbClr val="FF0000"/>
                  </a:solidFill>
                  <a:latin typeface="Times New Roman" panose="02020603050405020304" pitchFamily="18" charset="0"/>
                  <a:cs typeface="Times New Roman" panose="02020603050405020304" pitchFamily="18" charset="0"/>
                </a:rPr>
                <a:t>=281 </a:t>
              </a:r>
              <a:r>
                <a:rPr lang="ru-RU" sz="1600" b="1" dirty="0" smtClean="0">
                  <a:solidFill>
                    <a:srgbClr val="FF0000"/>
                  </a:solidFill>
                  <a:latin typeface="Times New Roman" panose="02020603050405020304" pitchFamily="18" charset="0"/>
                  <a:cs typeface="Times New Roman" panose="02020603050405020304" pitchFamily="18" charset="0"/>
                </a:rPr>
                <a:t>мм </a:t>
              </a:r>
              <a:endParaRPr lang="en-US" sz="1600" b="1" dirty="0" smtClean="0">
                <a:solidFill>
                  <a:srgbClr val="FF0000"/>
                </a:solidFill>
                <a:latin typeface="Times New Roman" panose="02020603050405020304" pitchFamily="18" charset="0"/>
                <a:cs typeface="Times New Roman" panose="02020603050405020304" pitchFamily="18" charset="0"/>
              </a:endParaRPr>
            </a:p>
            <a:p>
              <a:pPr algn="ctr"/>
              <a:r>
                <a:rPr lang="en-US" sz="1600" b="1" dirty="0" err="1" smtClean="0">
                  <a:solidFill>
                    <a:srgbClr val="FF0000"/>
                  </a:solidFill>
                  <a:latin typeface="Times New Roman" panose="02020603050405020304" pitchFamily="18" charset="0"/>
                  <a:cs typeface="Times New Roman" panose="02020603050405020304" pitchFamily="18" charset="0"/>
                </a:rPr>
                <a:t>I</a:t>
              </a:r>
              <a:r>
                <a:rPr lang="en-US" sz="1200" b="1" dirty="0" err="1" smtClean="0">
                  <a:solidFill>
                    <a:srgbClr val="FF0000"/>
                  </a:solidFill>
                  <a:latin typeface="Times New Roman" panose="02020603050405020304" pitchFamily="18" charset="0"/>
                  <a:cs typeface="Times New Roman" panose="02020603050405020304" pitchFamily="18" charset="0"/>
                </a:rPr>
                <a:t>m</a:t>
              </a:r>
              <a:r>
                <a:rPr lang="en-US" sz="1600" b="1" dirty="0" smtClean="0">
                  <a:solidFill>
                    <a:srgbClr val="FF0000"/>
                  </a:solidFill>
                  <a:latin typeface="Times New Roman" panose="02020603050405020304" pitchFamily="18" charset="0"/>
                  <a:cs typeface="Times New Roman" panose="02020603050405020304" pitchFamily="18" charset="0"/>
                </a:rPr>
                <a:t>=831.9 A         </a:t>
              </a:r>
              <a:r>
                <a:rPr lang="ru-RU" sz="1600" b="1" dirty="0" smtClean="0">
                  <a:solidFill>
                    <a:srgbClr val="FF0000"/>
                  </a:solidFill>
                  <a:latin typeface="Times New Roman" panose="02020603050405020304" pitchFamily="18" charset="0"/>
                  <a:cs typeface="Times New Roman" panose="02020603050405020304" pitchFamily="18" charset="0"/>
                </a:rPr>
                <a:t>       </a:t>
              </a:r>
              <a:r>
                <a:rPr lang="en-US" sz="1600" b="1" dirty="0" smtClean="0">
                  <a:solidFill>
                    <a:srgbClr val="FF0000"/>
                  </a:solidFill>
                  <a:latin typeface="Times New Roman" panose="02020603050405020304" pitchFamily="18" charset="0"/>
                  <a:cs typeface="Times New Roman" panose="02020603050405020304" pitchFamily="18" charset="0"/>
                </a:rPr>
                <a:t> </a:t>
              </a:r>
              <a:r>
                <a:rPr lang="ru-RU" sz="1600" b="1" dirty="0" smtClean="0">
                  <a:solidFill>
                    <a:srgbClr val="FF0000"/>
                  </a:solidFill>
                  <a:latin typeface="Times New Roman" panose="02020603050405020304" pitchFamily="18" charset="0"/>
                  <a:cs typeface="Times New Roman" panose="02020603050405020304" pitchFamily="18" charset="0"/>
                </a:rPr>
                <a:t>  </a:t>
              </a:r>
              <a:r>
                <a:rPr lang="en-US" sz="1600" b="1" dirty="0" smtClean="0">
                  <a:solidFill>
                    <a:srgbClr val="FF0000"/>
                  </a:solidFill>
                  <a:latin typeface="Times New Roman" panose="02020603050405020304" pitchFamily="18" charset="0"/>
                  <a:cs typeface="Times New Roman" panose="02020603050405020304" pitchFamily="18" charset="0"/>
                </a:rPr>
                <a:t>10:31 a.m.</a:t>
              </a:r>
              <a:endParaRPr lang="ru-RU" sz="1600" b="1" dirty="0">
                <a:solidFill>
                  <a:srgbClr val="FF0000"/>
                </a:solidFill>
                <a:latin typeface="Times New Roman" panose="02020603050405020304" pitchFamily="18" charset="0"/>
                <a:cs typeface="Times New Roman" panose="02020603050405020304" pitchFamily="18" charset="0"/>
              </a:endParaRPr>
            </a:p>
          </p:txBody>
        </p:sp>
        <p:sp>
          <p:nvSpPr>
            <p:cNvPr id="5" name="Овал 4"/>
            <p:cNvSpPr/>
            <p:nvPr/>
          </p:nvSpPr>
          <p:spPr bwMode="auto">
            <a:xfrm>
              <a:off x="4451927" y="3368112"/>
              <a:ext cx="3454401" cy="668180"/>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t>
              </a:r>
              <a:endParaRPr kumimoji="0" lang="ru-RU" sz="1800" b="0" i="0" u="none" strike="noStrike" cap="none" normalizeH="0" baseline="0" dirty="0" smtClean="0">
                <a:ln>
                  <a:noFill/>
                </a:ln>
                <a:solidFill>
                  <a:schemeClr val="tx1"/>
                </a:solidFill>
                <a:effectLst/>
                <a:latin typeface="Arial" charset="0"/>
              </a:endParaRPr>
            </a:p>
          </p:txBody>
        </p:sp>
        <p:cxnSp>
          <p:nvCxnSpPr>
            <p:cNvPr id="7" name="Прямая со стрелкой 6"/>
            <p:cNvCxnSpPr>
              <a:endCxn id="5" idx="2"/>
            </p:cNvCxnSpPr>
            <p:nvPr/>
          </p:nvCxnSpPr>
          <p:spPr bwMode="auto">
            <a:xfrm>
              <a:off x="3602182" y="3362036"/>
              <a:ext cx="849745" cy="340166"/>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grpSp>
      <p:sp>
        <p:nvSpPr>
          <p:cNvPr id="8" name="Прямоугольник 7"/>
          <p:cNvSpPr/>
          <p:nvPr/>
        </p:nvSpPr>
        <p:spPr>
          <a:xfrm>
            <a:off x="4166509" y="6153005"/>
            <a:ext cx="242374" cy="369332"/>
          </a:xfrm>
          <a:prstGeom prst="rect">
            <a:avLst/>
          </a:prstGeom>
        </p:spPr>
        <p:txBody>
          <a:bodyPr wrap="none">
            <a:spAutoFit/>
          </a:bodyPr>
          <a:lstStyle/>
          <a:p>
            <a:pPr algn="ctr"/>
            <a:r>
              <a:rPr lang="en-US" altLang="ru-RU" b="1" dirty="0" smtClean="0">
                <a:solidFill>
                  <a:srgbClr val="990033"/>
                </a:solidFill>
                <a:latin typeface="Times New Roman" panose="02020603050405020304" pitchFamily="18" charset="0"/>
                <a:cs typeface="Times New Roman" panose="02020603050405020304" pitchFamily="18" charset="0"/>
              </a:rPr>
              <a:t> </a:t>
            </a:r>
            <a:endParaRPr lang="ru-RU" dirty="0"/>
          </a:p>
        </p:txBody>
      </p:sp>
      <p:sp>
        <p:nvSpPr>
          <p:cNvPr id="9" name="Rectangle 5"/>
          <p:cNvSpPr>
            <a:spLocks noChangeArrowheads="1"/>
          </p:cNvSpPr>
          <p:nvPr/>
        </p:nvSpPr>
        <p:spPr bwMode="auto">
          <a:xfrm>
            <a:off x="997528" y="0"/>
            <a:ext cx="6908800" cy="523220"/>
          </a:xfrm>
          <a:prstGeom prst="rect">
            <a:avLst/>
          </a:prstGeom>
          <a:noFill/>
          <a:ln>
            <a:noFill/>
          </a:ln>
          <a:effectLst/>
          <a:extLst/>
        </p:spPr>
        <p:txBody>
          <a:bodyPr wrap="square" anchor="ctr">
            <a:spAutoFit/>
          </a:bodyPr>
          <a:lstStyle/>
          <a:p>
            <a:pPr algn="ctr">
              <a:defRPr/>
            </a:pPr>
            <a:r>
              <a:rPr lang="en-US"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The first </a:t>
            </a:r>
            <a:r>
              <a:rPr lang="en-US" altLang="ru-RU" sz="2800" b="1"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ion beam </a:t>
            </a:r>
            <a:r>
              <a:rPr lang="en-US"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accelerated</a:t>
            </a:r>
            <a:r>
              <a:rPr lang="ru-RU"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in DC-280</a:t>
            </a:r>
            <a:endParaRPr lang="en-US" altLang="ru-RU" sz="2800" b="1" dirty="0">
              <a:solidFill>
                <a:srgbClr val="0000CC"/>
              </a:solidFill>
              <a:latin typeface="Times New Roman" panose="02020603050405020304" pitchFamily="18" charset="0"/>
              <a:cs typeface="Times New Roman" panose="02020603050405020304" pitchFamily="18" charset="0"/>
              <a:sym typeface="Symbol" panose="05050102010706020507" pitchFamily="18" charset="2"/>
            </a:endParaRPr>
          </a:p>
        </p:txBody>
      </p:sp>
    </p:spTree>
    <p:extLst>
      <p:ext uri="{BB962C8B-B14F-4D97-AF65-F5344CB8AC3E}">
        <p14:creationId xmlns:p14="http://schemas.microsoft.com/office/powerpoint/2010/main" val="72667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7000"/>
                    </a14:imgEffect>
                  </a14:imgLayer>
                </a14:imgProps>
              </a:ext>
              <a:ext uri="{28A0092B-C50C-407E-A947-70E740481C1C}">
                <a14:useLocalDpi xmlns:a14="http://schemas.microsoft.com/office/drawing/2010/main" val="0"/>
              </a:ext>
            </a:extLst>
          </a:blip>
          <a:srcRect l="13132" t="2369" r="5657"/>
          <a:stretch/>
        </p:blipFill>
        <p:spPr>
          <a:xfrm>
            <a:off x="180748" y="670176"/>
            <a:ext cx="8843179" cy="5980006"/>
          </a:xfrm>
          <a:prstGeom prst="rect">
            <a:avLst/>
          </a:prstGeom>
        </p:spPr>
      </p:pic>
      <p:grpSp>
        <p:nvGrpSpPr>
          <p:cNvPr id="9" name="Группа 8"/>
          <p:cNvGrpSpPr/>
          <p:nvPr/>
        </p:nvGrpSpPr>
        <p:grpSpPr>
          <a:xfrm>
            <a:off x="1808435" y="2842506"/>
            <a:ext cx="6846039" cy="2026630"/>
            <a:chOff x="930980" y="3253853"/>
            <a:chExt cx="6846039" cy="2026630"/>
          </a:xfrm>
        </p:grpSpPr>
        <p:sp>
          <p:nvSpPr>
            <p:cNvPr id="10" name="Прямоугольник 9"/>
            <p:cNvSpPr/>
            <p:nvPr/>
          </p:nvSpPr>
          <p:spPr>
            <a:xfrm>
              <a:off x="930980" y="4203265"/>
              <a:ext cx="2543206" cy="1077218"/>
            </a:xfrm>
            <a:prstGeom prst="rect">
              <a:avLst/>
            </a:prstGeom>
          </p:spPr>
          <p:txBody>
            <a:bodyPr wrap="square">
              <a:spAutoFit/>
            </a:bodyPr>
            <a:lstStyle/>
            <a:p>
              <a:pPr algn="ctr"/>
              <a:r>
                <a:rPr lang="en-US" altLang="ru-RU" sz="1600" b="1" dirty="0" smtClean="0">
                  <a:solidFill>
                    <a:srgbClr val="FF0000"/>
                  </a:solidFill>
                  <a:latin typeface="Times New Roman" panose="02020603050405020304" pitchFamily="18" charset="0"/>
                  <a:cs typeface="Times New Roman" panose="02020603050405020304" pitchFamily="18" charset="0"/>
                </a:rPr>
                <a:t>17.01.2019</a:t>
              </a:r>
            </a:p>
            <a:p>
              <a:r>
                <a:rPr lang="en-US" altLang="ru-RU" sz="1600" b="1" dirty="0" smtClean="0">
                  <a:solidFill>
                    <a:srgbClr val="FF0000"/>
                  </a:solidFill>
                  <a:latin typeface="Times New Roman" panose="02020603050405020304" pitchFamily="18" charset="0"/>
                  <a:cs typeface="Times New Roman" panose="02020603050405020304" pitchFamily="18" charset="0"/>
                </a:rPr>
                <a:t>The first extracted beam </a:t>
              </a:r>
            </a:p>
            <a:p>
              <a:r>
                <a:rPr lang="en-US" altLang="ru-RU" sz="1600" b="1" dirty="0" smtClean="0">
                  <a:solidFill>
                    <a:srgbClr val="FF0000"/>
                  </a:solidFill>
                  <a:latin typeface="Times New Roman" panose="02020603050405020304" pitchFamily="18" charset="0"/>
                  <a:cs typeface="Times New Roman" panose="02020603050405020304" pitchFamily="18" charset="0"/>
                </a:rPr>
                <a:t>of </a:t>
              </a:r>
              <a:r>
                <a:rPr lang="en-US" altLang="ru-RU" sz="1600" b="1" baseline="-25000" dirty="0" smtClean="0">
                  <a:solidFill>
                    <a:srgbClr val="FF0000"/>
                  </a:solidFill>
                  <a:latin typeface="Times New Roman" panose="02020603050405020304" pitchFamily="18" charset="0"/>
                  <a:cs typeface="Times New Roman" panose="02020603050405020304" pitchFamily="18" charset="0"/>
                </a:rPr>
                <a:t>84</a:t>
              </a:r>
              <a:r>
                <a:rPr lang="en-US" altLang="ru-RU" sz="1600" b="1" dirty="0" smtClean="0">
                  <a:solidFill>
                    <a:srgbClr val="FF0000"/>
                  </a:solidFill>
                  <a:latin typeface="Times New Roman" panose="02020603050405020304" pitchFamily="18" charset="0"/>
                  <a:cs typeface="Times New Roman" panose="02020603050405020304" pitchFamily="18" charset="0"/>
                </a:rPr>
                <a:t>Kr</a:t>
              </a:r>
              <a:r>
                <a:rPr lang="en-US" altLang="ru-RU" sz="1600" b="1" baseline="30000" dirty="0" smtClean="0">
                  <a:solidFill>
                    <a:srgbClr val="FF0000"/>
                  </a:solidFill>
                  <a:latin typeface="Times New Roman" panose="02020603050405020304" pitchFamily="18" charset="0"/>
                  <a:cs typeface="Times New Roman" panose="02020603050405020304" pitchFamily="18" charset="0"/>
                </a:rPr>
                <a:t>+14</a:t>
              </a:r>
              <a:r>
                <a:rPr lang="en-US" altLang="ru-RU" sz="1600" b="1" dirty="0" smtClean="0">
                  <a:solidFill>
                    <a:srgbClr val="FF0000"/>
                  </a:solidFill>
                  <a:latin typeface="Times New Roman" panose="02020603050405020304" pitchFamily="18" charset="0"/>
                  <a:cs typeface="Times New Roman" panose="02020603050405020304" pitchFamily="18" charset="0"/>
                </a:rPr>
                <a:t>     I</a:t>
              </a:r>
              <a:r>
                <a:rPr lang="en-US" altLang="ru-RU" sz="1600" b="1" baseline="-25000" dirty="0" smtClean="0">
                  <a:solidFill>
                    <a:srgbClr val="FF0000"/>
                  </a:solidFill>
                  <a:latin typeface="Times New Roman" panose="02020603050405020304" pitchFamily="18" charset="0"/>
                  <a:cs typeface="Times New Roman" panose="02020603050405020304" pitchFamily="18" charset="0"/>
                </a:rPr>
                <a:t>RP1</a:t>
              </a:r>
              <a:r>
                <a:rPr lang="en-US" altLang="ru-RU" sz="1600" b="1" dirty="0" smtClean="0">
                  <a:solidFill>
                    <a:srgbClr val="FF0000"/>
                  </a:solidFill>
                  <a:latin typeface="Times New Roman" panose="02020603050405020304" pitchFamily="18" charset="0"/>
                  <a:cs typeface="Times New Roman" panose="02020603050405020304" pitchFamily="18" charset="0"/>
                </a:rPr>
                <a:t>=1nA</a:t>
              </a:r>
            </a:p>
            <a:p>
              <a:pPr algn="ctr"/>
              <a:r>
                <a:rPr lang="en-US" sz="1600" b="1" dirty="0" smtClean="0">
                  <a:solidFill>
                    <a:srgbClr val="FF0000"/>
                  </a:solidFill>
                  <a:latin typeface="Times New Roman" panose="02020603050405020304" pitchFamily="18" charset="0"/>
                  <a:cs typeface="Times New Roman" panose="02020603050405020304" pitchFamily="18" charset="0"/>
                </a:rPr>
                <a:t>18:32</a:t>
              </a:r>
              <a:endParaRPr lang="ru-RU" sz="1600" b="1" dirty="0">
                <a:solidFill>
                  <a:srgbClr val="FF0000"/>
                </a:solidFill>
                <a:latin typeface="Times New Roman" panose="02020603050405020304" pitchFamily="18" charset="0"/>
                <a:cs typeface="Times New Roman" panose="02020603050405020304" pitchFamily="18" charset="0"/>
              </a:endParaRPr>
            </a:p>
          </p:txBody>
        </p:sp>
        <p:sp>
          <p:nvSpPr>
            <p:cNvPr id="11" name="Овал 10"/>
            <p:cNvSpPr/>
            <p:nvPr/>
          </p:nvSpPr>
          <p:spPr bwMode="auto">
            <a:xfrm>
              <a:off x="3657601" y="3253853"/>
              <a:ext cx="4119418" cy="668180"/>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t>
              </a:r>
              <a:endParaRPr kumimoji="0" lang="ru-RU" sz="1800" b="0" i="0" u="none" strike="noStrike" cap="none" normalizeH="0" baseline="0" dirty="0" smtClean="0">
                <a:ln>
                  <a:noFill/>
                </a:ln>
                <a:solidFill>
                  <a:schemeClr val="tx1"/>
                </a:solidFill>
                <a:effectLst/>
                <a:latin typeface="Arial" charset="0"/>
              </a:endParaRPr>
            </a:p>
          </p:txBody>
        </p:sp>
        <p:cxnSp>
          <p:nvCxnSpPr>
            <p:cNvPr id="12" name="Прямая со стрелкой 11"/>
            <p:cNvCxnSpPr/>
            <p:nvPr/>
          </p:nvCxnSpPr>
          <p:spPr bwMode="auto">
            <a:xfrm flipV="1">
              <a:off x="3057236" y="3708729"/>
              <a:ext cx="833901" cy="665018"/>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grpSp>
      <p:sp>
        <p:nvSpPr>
          <p:cNvPr id="3" name="Прямоугольник 2"/>
          <p:cNvSpPr/>
          <p:nvPr/>
        </p:nvSpPr>
        <p:spPr>
          <a:xfrm>
            <a:off x="1447843" y="-30901"/>
            <a:ext cx="6641498" cy="523220"/>
          </a:xfrm>
          <a:prstGeom prst="rect">
            <a:avLst/>
          </a:prstGeom>
        </p:spPr>
        <p:txBody>
          <a:bodyPr wrap="none">
            <a:spAutoFit/>
          </a:bodyPr>
          <a:lstStyle/>
          <a:p>
            <a:r>
              <a:rPr lang="en-US" altLang="ru-RU" sz="2800" b="1"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The first ion beam </a:t>
            </a:r>
            <a:r>
              <a:rPr lang="en-US"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extracted from DC-280</a:t>
            </a:r>
            <a:endParaRPr lang="ru-RU" sz="2800" dirty="0"/>
          </a:p>
        </p:txBody>
      </p:sp>
      <p:sp>
        <p:nvSpPr>
          <p:cNvPr id="4" name="Прямоугольник 3"/>
          <p:cNvSpPr/>
          <p:nvPr/>
        </p:nvSpPr>
        <p:spPr>
          <a:xfrm>
            <a:off x="3147037" y="338554"/>
            <a:ext cx="3108543" cy="369332"/>
          </a:xfrm>
          <a:prstGeom prst="rect">
            <a:avLst/>
          </a:prstGeom>
        </p:spPr>
        <p:txBody>
          <a:bodyPr wrap="none">
            <a:spAutoFit/>
          </a:bodyPr>
          <a:lstStyle/>
          <a:p>
            <a:r>
              <a:rPr lang="en-US" b="1" dirty="0">
                <a:solidFill>
                  <a:srgbClr val="CC0000"/>
                </a:solidFill>
                <a:latin typeface="Arial" panose="020B0604020202020204" pitchFamily="34" charset="0"/>
                <a:cs typeface="Arial" panose="020B0604020202020204" pitchFamily="34" charset="0"/>
              </a:rPr>
              <a:t>without flat-top resonators</a:t>
            </a:r>
            <a:endParaRPr lang="ru-RU" dirty="0"/>
          </a:p>
        </p:txBody>
      </p:sp>
    </p:spTree>
    <p:extLst>
      <p:ext uri="{BB962C8B-B14F-4D97-AF65-F5344CB8AC3E}">
        <p14:creationId xmlns:p14="http://schemas.microsoft.com/office/powerpoint/2010/main" val="140836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4557" y="206542"/>
            <a:ext cx="8345103" cy="461665"/>
          </a:xfrm>
          <a:prstGeom prst="rect">
            <a:avLst/>
          </a:prstGeom>
        </p:spPr>
        <p:txBody>
          <a:bodyPr wrap="square">
            <a:spAutoFit/>
          </a:bodyPr>
          <a:lstStyle/>
          <a:p>
            <a:pPr algn="ctr"/>
            <a:r>
              <a:rPr lang="en-GB" sz="2400" b="1" dirty="0" smtClean="0">
                <a:solidFill>
                  <a:srgbClr val="3333CC"/>
                </a:solidFill>
                <a:latin typeface="Times New Roman" panose="02020603050405020304" pitchFamily="18" charset="0"/>
                <a:cs typeface="Times New Roman" panose="02020603050405020304" pitchFamily="18" charset="0"/>
              </a:rPr>
              <a:t>Extraction channels</a:t>
            </a:r>
            <a:endParaRPr lang="ru-RU" sz="2400" b="1" dirty="0">
              <a:solidFill>
                <a:srgbClr val="3333CC"/>
              </a:solidFill>
            </a:endParaRPr>
          </a:p>
        </p:txBody>
      </p:sp>
      <p:grpSp>
        <p:nvGrpSpPr>
          <p:cNvPr id="9" name="Группа 8"/>
          <p:cNvGrpSpPr/>
          <p:nvPr/>
        </p:nvGrpSpPr>
        <p:grpSpPr>
          <a:xfrm>
            <a:off x="285348" y="737319"/>
            <a:ext cx="3854220" cy="2818681"/>
            <a:chOff x="-186749" y="581508"/>
            <a:chExt cx="7996237" cy="5507037"/>
          </a:xfrm>
        </p:grpSpPr>
        <p:pic>
          <p:nvPicPr>
            <p:cNvPr id="10" name="Рисунок 1"/>
            <p:cNvPicPr>
              <a:picLocks noChangeAspect="1"/>
            </p:cNvPicPr>
            <p:nvPr/>
          </p:nvPicPr>
          <p:blipFill>
            <a:blip r:embed="rId2" cstate="print">
              <a:extLst>
                <a:ext uri="{BEBA8EAE-BF5A-486C-A8C5-ECC9F3942E4B}">
                  <a14:imgProps xmlns:a14="http://schemas.microsoft.com/office/drawing/2010/main">
                    <a14:imgLayer r:embed="rId3">
                      <a14:imgEffect>
                        <a14:sharpenSoften amount="32000"/>
                      </a14:imgEffect>
                    </a14:imgLayer>
                  </a14:imgProps>
                </a:ext>
              </a:extLst>
            </a:blip>
            <a:srcRect/>
            <a:stretch>
              <a:fillRect/>
            </a:stretch>
          </p:blipFill>
          <p:spPr bwMode="auto">
            <a:xfrm>
              <a:off x="-186749" y="581508"/>
              <a:ext cx="7996237" cy="5507037"/>
            </a:xfrm>
            <a:prstGeom prst="rect">
              <a:avLst/>
            </a:prstGeom>
            <a:noFill/>
            <a:ln w="9525">
              <a:noFill/>
              <a:miter lim="800000"/>
              <a:headEnd/>
              <a:tailEnd/>
            </a:ln>
          </p:spPr>
        </p:pic>
        <p:sp>
          <p:nvSpPr>
            <p:cNvPr id="11" name="Прямоугольник 6"/>
            <p:cNvSpPr>
              <a:spLocks noChangeArrowheads="1"/>
            </p:cNvSpPr>
            <p:nvPr/>
          </p:nvSpPr>
          <p:spPr bwMode="auto">
            <a:xfrm>
              <a:off x="2597042" y="988379"/>
              <a:ext cx="3148970" cy="950006"/>
            </a:xfrm>
            <a:prstGeom prst="rect">
              <a:avLst/>
            </a:prstGeom>
            <a:noFill/>
            <a:ln w="9525">
              <a:noFill/>
              <a:miter lim="800000"/>
              <a:headEnd/>
              <a:tailEnd/>
            </a:ln>
          </p:spPr>
          <p:txBody>
            <a:bodyPr wrap="square">
              <a:spAutoFit/>
            </a:bodyPr>
            <a:lstStyle/>
            <a:p>
              <a:pPr algn="ctr"/>
              <a:r>
                <a:rPr lang="en-US" altLang="ru-RU" sz="1200" b="1" dirty="0" smtClean="0">
                  <a:solidFill>
                    <a:srgbClr val="FF33CC"/>
                  </a:solidFill>
                </a:rPr>
                <a:t>Bending magnet ±50</a:t>
              </a:r>
              <a:r>
                <a:rPr lang="en-US" altLang="ru-RU" sz="1200" b="1" dirty="0" smtClean="0">
                  <a:solidFill>
                    <a:srgbClr val="FF33CC"/>
                  </a:solidFill>
                  <a:sym typeface="Symbol" panose="05050102010706020507" pitchFamily="18" charset="2"/>
                </a:rPr>
                <a:t></a:t>
              </a:r>
              <a:endParaRPr lang="en-US" altLang="ru-RU" sz="1200" b="1" dirty="0">
                <a:solidFill>
                  <a:srgbClr val="FF33CC"/>
                </a:solidFill>
              </a:endParaRPr>
            </a:p>
          </p:txBody>
        </p:sp>
        <p:cxnSp>
          <p:nvCxnSpPr>
            <p:cNvPr id="12" name="Прямая со стрелкой 21"/>
            <p:cNvCxnSpPr>
              <a:cxnSpLocks noChangeShapeType="1"/>
            </p:cNvCxnSpPr>
            <p:nvPr/>
          </p:nvCxnSpPr>
          <p:spPr bwMode="auto">
            <a:xfrm flipH="1">
              <a:off x="3635579" y="1938385"/>
              <a:ext cx="175791" cy="919984"/>
            </a:xfrm>
            <a:prstGeom prst="straightConnector1">
              <a:avLst/>
            </a:prstGeom>
            <a:noFill/>
            <a:ln w="28575" algn="ctr">
              <a:solidFill>
                <a:srgbClr val="FF33CC"/>
              </a:solidFill>
              <a:round/>
              <a:headEnd/>
              <a:tailEnd type="arrow" w="med" len="med"/>
            </a:ln>
          </p:spPr>
        </p:cxnSp>
        <p:sp>
          <p:nvSpPr>
            <p:cNvPr id="13" name="Прямоугольник 6"/>
            <p:cNvSpPr>
              <a:spLocks noChangeArrowheads="1"/>
            </p:cNvSpPr>
            <p:nvPr/>
          </p:nvSpPr>
          <p:spPr bwMode="auto">
            <a:xfrm>
              <a:off x="2857447" y="5442497"/>
              <a:ext cx="3371037" cy="570003"/>
            </a:xfrm>
            <a:prstGeom prst="rect">
              <a:avLst/>
            </a:prstGeom>
            <a:solidFill>
              <a:schemeClr val="bg1"/>
            </a:solidFill>
            <a:ln w="9525">
              <a:noFill/>
              <a:miter lim="800000"/>
              <a:headEnd/>
              <a:tailEnd/>
            </a:ln>
          </p:spPr>
          <p:txBody>
            <a:bodyPr wrap="square">
              <a:spAutoFit/>
            </a:bodyPr>
            <a:lstStyle/>
            <a:p>
              <a:pPr algn="ctr"/>
              <a:r>
                <a:rPr lang="en-US" altLang="ru-RU" sz="1200" b="1" dirty="0" smtClean="0">
                  <a:solidFill>
                    <a:srgbClr val="CC66FF"/>
                  </a:solidFill>
                </a:rPr>
                <a:t>Quadrupole lenses</a:t>
              </a:r>
              <a:endParaRPr lang="en-US" altLang="ru-RU" sz="1200" b="1" dirty="0">
                <a:solidFill>
                  <a:srgbClr val="CC66FF"/>
                </a:solidFill>
              </a:endParaRPr>
            </a:p>
          </p:txBody>
        </p:sp>
        <p:cxnSp>
          <p:nvCxnSpPr>
            <p:cNvPr id="14" name="Прямая со стрелкой 21"/>
            <p:cNvCxnSpPr>
              <a:cxnSpLocks noChangeShapeType="1"/>
              <a:stCxn id="13" idx="0"/>
            </p:cNvCxnSpPr>
            <p:nvPr/>
          </p:nvCxnSpPr>
          <p:spPr bwMode="auto">
            <a:xfrm rot="16200000" flipV="1">
              <a:off x="3221345" y="4120875"/>
              <a:ext cx="1308962" cy="1334283"/>
            </a:xfrm>
            <a:prstGeom prst="straightConnector1">
              <a:avLst/>
            </a:prstGeom>
            <a:noFill/>
            <a:ln w="28575" algn="ctr">
              <a:solidFill>
                <a:srgbClr val="CC66FF"/>
              </a:solidFill>
              <a:round/>
              <a:headEnd/>
              <a:tailEnd type="arrow" w="med" len="med"/>
            </a:ln>
          </p:spPr>
        </p:cxnSp>
        <p:cxnSp>
          <p:nvCxnSpPr>
            <p:cNvPr id="15" name="Прямая со стрелкой 21"/>
            <p:cNvCxnSpPr>
              <a:cxnSpLocks noChangeShapeType="1"/>
              <a:stCxn id="13" idx="0"/>
            </p:cNvCxnSpPr>
            <p:nvPr/>
          </p:nvCxnSpPr>
          <p:spPr bwMode="auto">
            <a:xfrm rot="16200000" flipV="1">
              <a:off x="3225306" y="4124833"/>
              <a:ext cx="518130" cy="2117197"/>
            </a:xfrm>
            <a:prstGeom prst="straightConnector1">
              <a:avLst/>
            </a:prstGeom>
            <a:noFill/>
            <a:ln w="28575" algn="ctr">
              <a:solidFill>
                <a:srgbClr val="CC66FF"/>
              </a:solidFill>
              <a:round/>
              <a:headEnd/>
              <a:tailEnd type="arrow" w="med" len="med"/>
            </a:ln>
          </p:spPr>
        </p:cxnSp>
      </p:gr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8145" y="730707"/>
            <a:ext cx="4427236" cy="2612857"/>
          </a:xfrm>
          <a:prstGeom prst="rect">
            <a:avLst/>
          </a:prstGeom>
        </p:spPr>
      </p:pic>
      <p:grpSp>
        <p:nvGrpSpPr>
          <p:cNvPr id="45" name="Группа 44"/>
          <p:cNvGrpSpPr/>
          <p:nvPr/>
        </p:nvGrpSpPr>
        <p:grpSpPr>
          <a:xfrm>
            <a:off x="472414" y="3896013"/>
            <a:ext cx="3986171" cy="2242221"/>
            <a:chOff x="472414" y="3896013"/>
            <a:chExt cx="3986171" cy="2242221"/>
          </a:xfrm>
        </p:grpSpPr>
        <p:grpSp>
          <p:nvGrpSpPr>
            <p:cNvPr id="43" name="Группа 42"/>
            <p:cNvGrpSpPr/>
            <p:nvPr/>
          </p:nvGrpSpPr>
          <p:grpSpPr>
            <a:xfrm>
              <a:off x="472414" y="3896013"/>
              <a:ext cx="3986171" cy="2242221"/>
              <a:chOff x="472414" y="3896013"/>
              <a:chExt cx="3986171" cy="2242221"/>
            </a:xfrm>
          </p:grpSpPr>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14" y="3896013"/>
                <a:ext cx="3986171" cy="2242221"/>
              </a:xfrm>
              <a:prstGeom prst="rect">
                <a:avLst/>
              </a:prstGeom>
            </p:spPr>
          </p:pic>
          <p:cxnSp>
            <p:nvCxnSpPr>
              <p:cNvPr id="20" name="Прямая соединительная линия 19"/>
              <p:cNvCxnSpPr/>
              <p:nvPr/>
            </p:nvCxnSpPr>
            <p:spPr bwMode="auto">
              <a:xfrm flipH="1">
                <a:off x="877455" y="5017123"/>
                <a:ext cx="1437248" cy="0"/>
              </a:xfrm>
              <a:prstGeom prst="line">
                <a:avLst/>
              </a:prstGeom>
              <a:solidFill>
                <a:schemeClr val="accent1"/>
              </a:solidFill>
              <a:ln w="19050" cap="flat" cmpd="sng" algn="ctr">
                <a:solidFill>
                  <a:srgbClr val="FF66CC"/>
                </a:solidFill>
                <a:prstDash val="dash"/>
                <a:round/>
                <a:headEnd type="none" w="med" len="med"/>
                <a:tailEnd type="none" w="med" len="med"/>
              </a:ln>
              <a:effectLst/>
            </p:spPr>
          </p:cxnSp>
          <p:cxnSp>
            <p:nvCxnSpPr>
              <p:cNvPr id="21" name="Прямая соединительная линия 20"/>
              <p:cNvCxnSpPr/>
              <p:nvPr/>
            </p:nvCxnSpPr>
            <p:spPr bwMode="auto">
              <a:xfrm flipH="1">
                <a:off x="877455" y="4781596"/>
                <a:ext cx="1437248" cy="0"/>
              </a:xfrm>
              <a:prstGeom prst="line">
                <a:avLst/>
              </a:prstGeom>
              <a:solidFill>
                <a:schemeClr val="accent1"/>
              </a:solidFill>
              <a:ln w="19050" cap="flat" cmpd="sng" algn="ctr">
                <a:solidFill>
                  <a:srgbClr val="FF66CC"/>
                </a:solidFill>
                <a:prstDash val="dash"/>
                <a:round/>
                <a:headEnd type="none" w="med" len="med"/>
                <a:tailEnd type="none" w="med" len="med"/>
              </a:ln>
              <a:effectLst/>
            </p:spPr>
          </p:cxnSp>
          <p:cxnSp>
            <p:nvCxnSpPr>
              <p:cNvPr id="22" name="Прямая соединительная линия 21"/>
              <p:cNvCxnSpPr/>
              <p:nvPr/>
            </p:nvCxnSpPr>
            <p:spPr bwMode="auto">
              <a:xfrm>
                <a:off x="1801461" y="4922982"/>
                <a:ext cx="0" cy="1034473"/>
              </a:xfrm>
              <a:prstGeom prst="line">
                <a:avLst/>
              </a:prstGeom>
              <a:solidFill>
                <a:schemeClr val="accent1"/>
              </a:solidFill>
              <a:ln w="19050" cap="flat" cmpd="sng" algn="ctr">
                <a:solidFill>
                  <a:srgbClr val="FF66CC"/>
                </a:solidFill>
                <a:prstDash val="dash"/>
                <a:round/>
                <a:headEnd type="none" w="med" len="med"/>
                <a:tailEnd type="none" w="med" len="med"/>
              </a:ln>
              <a:effectLst/>
            </p:spPr>
          </p:cxnSp>
          <p:cxnSp>
            <p:nvCxnSpPr>
              <p:cNvPr id="26" name="Прямая соединительная линия 25"/>
              <p:cNvCxnSpPr/>
              <p:nvPr/>
            </p:nvCxnSpPr>
            <p:spPr bwMode="auto">
              <a:xfrm>
                <a:off x="3112708" y="4922982"/>
                <a:ext cx="0" cy="1034473"/>
              </a:xfrm>
              <a:prstGeom prst="line">
                <a:avLst/>
              </a:prstGeom>
              <a:solidFill>
                <a:schemeClr val="accent1"/>
              </a:solidFill>
              <a:ln w="19050" cap="flat" cmpd="sng" algn="ctr">
                <a:solidFill>
                  <a:srgbClr val="FF66CC"/>
                </a:solidFill>
                <a:prstDash val="dash"/>
                <a:round/>
                <a:headEnd type="none" w="med" len="med"/>
                <a:tailEnd type="none" w="med" len="med"/>
              </a:ln>
              <a:effectLst/>
            </p:spPr>
          </p:cxnSp>
          <p:cxnSp>
            <p:nvCxnSpPr>
              <p:cNvPr id="28" name="Прямая со стрелкой 27"/>
              <p:cNvCxnSpPr/>
              <p:nvPr/>
            </p:nvCxnSpPr>
            <p:spPr bwMode="auto">
              <a:xfrm>
                <a:off x="1801461" y="5846618"/>
                <a:ext cx="1292376" cy="0"/>
              </a:xfrm>
              <a:prstGeom prst="straightConnector1">
                <a:avLst/>
              </a:prstGeom>
              <a:solidFill>
                <a:schemeClr val="accent1"/>
              </a:solidFill>
              <a:ln w="15875" cap="flat" cmpd="sng" algn="ctr">
                <a:solidFill>
                  <a:srgbClr val="FF66CC"/>
                </a:solidFill>
                <a:prstDash val="dash"/>
                <a:round/>
                <a:headEnd type="arrow"/>
                <a:tailEnd type="arrow"/>
              </a:ln>
              <a:effectLst/>
            </p:spPr>
          </p:cxnSp>
          <p:cxnSp>
            <p:nvCxnSpPr>
              <p:cNvPr id="33" name="Прямая со стрелкой 32"/>
              <p:cNvCxnSpPr/>
              <p:nvPr/>
            </p:nvCxnSpPr>
            <p:spPr bwMode="auto">
              <a:xfrm>
                <a:off x="1062183" y="4379814"/>
                <a:ext cx="0" cy="401782"/>
              </a:xfrm>
              <a:prstGeom prst="straightConnector1">
                <a:avLst/>
              </a:prstGeom>
              <a:solidFill>
                <a:schemeClr val="accent1"/>
              </a:solidFill>
              <a:ln w="15875" cap="flat" cmpd="sng" algn="ctr">
                <a:solidFill>
                  <a:srgbClr val="FF66CC"/>
                </a:solidFill>
                <a:prstDash val="dash"/>
                <a:round/>
                <a:headEnd type="none" w="med" len="med"/>
                <a:tailEnd type="arrow"/>
              </a:ln>
              <a:effectLst/>
            </p:spPr>
          </p:cxnSp>
          <p:cxnSp>
            <p:nvCxnSpPr>
              <p:cNvPr id="38" name="Прямая со стрелкой 37"/>
              <p:cNvCxnSpPr/>
              <p:nvPr/>
            </p:nvCxnSpPr>
            <p:spPr bwMode="auto">
              <a:xfrm flipV="1">
                <a:off x="1062183" y="5017123"/>
                <a:ext cx="0" cy="690950"/>
              </a:xfrm>
              <a:prstGeom prst="straightConnector1">
                <a:avLst/>
              </a:prstGeom>
              <a:solidFill>
                <a:schemeClr val="accent1"/>
              </a:solidFill>
              <a:ln w="15875" cap="flat" cmpd="sng" algn="ctr">
                <a:solidFill>
                  <a:srgbClr val="FF66CC"/>
                </a:solidFill>
                <a:prstDash val="dash"/>
                <a:round/>
                <a:headEnd type="none" w="med" len="med"/>
                <a:tailEnd type="arrow"/>
              </a:ln>
              <a:effectLst/>
            </p:spPr>
          </p:cxnSp>
          <p:sp>
            <p:nvSpPr>
              <p:cNvPr id="41" name="Прямоугольник 40"/>
              <p:cNvSpPr/>
              <p:nvPr/>
            </p:nvSpPr>
            <p:spPr>
              <a:xfrm>
                <a:off x="2181390" y="5440218"/>
                <a:ext cx="532518" cy="338554"/>
              </a:xfrm>
              <a:prstGeom prst="rect">
                <a:avLst/>
              </a:prstGeom>
            </p:spPr>
            <p:txBody>
              <a:bodyPr wrap="none">
                <a:spAutoFit/>
              </a:bodyPr>
              <a:lstStyle/>
              <a:p>
                <a:r>
                  <a:rPr lang="en-US" altLang="ru-RU" sz="1600" dirty="0" smtClean="0">
                    <a:solidFill>
                      <a:srgbClr val="FF66CC"/>
                    </a:solidFill>
                  </a:rPr>
                  <a:t>~45</a:t>
                </a:r>
                <a:endParaRPr lang="ru-RU" sz="1600" dirty="0">
                  <a:solidFill>
                    <a:srgbClr val="FF66CC"/>
                  </a:solidFill>
                </a:endParaRPr>
              </a:p>
            </p:txBody>
          </p:sp>
          <p:sp>
            <p:nvSpPr>
              <p:cNvPr id="42" name="Прямоугольник 41"/>
              <p:cNvSpPr/>
              <p:nvPr/>
            </p:nvSpPr>
            <p:spPr>
              <a:xfrm rot="16200000">
                <a:off x="611196" y="5283382"/>
                <a:ext cx="532518" cy="338554"/>
              </a:xfrm>
              <a:prstGeom prst="rect">
                <a:avLst/>
              </a:prstGeom>
            </p:spPr>
            <p:txBody>
              <a:bodyPr wrap="none">
                <a:spAutoFit/>
              </a:bodyPr>
              <a:lstStyle/>
              <a:p>
                <a:r>
                  <a:rPr lang="en-US" altLang="ru-RU" sz="1600" dirty="0" smtClean="0">
                    <a:solidFill>
                      <a:srgbClr val="FF66CC"/>
                    </a:solidFill>
                  </a:rPr>
                  <a:t>~10</a:t>
                </a:r>
                <a:endParaRPr lang="ru-RU" sz="1600" dirty="0">
                  <a:solidFill>
                    <a:srgbClr val="FF66CC"/>
                  </a:solidFill>
                </a:endParaRPr>
              </a:p>
            </p:txBody>
          </p:sp>
        </p:grpSp>
        <p:sp>
          <p:nvSpPr>
            <p:cNvPr id="19" name="Овал 18"/>
            <p:cNvSpPr/>
            <p:nvPr/>
          </p:nvSpPr>
          <p:spPr bwMode="auto">
            <a:xfrm>
              <a:off x="1479863" y="4064001"/>
              <a:ext cx="1971271" cy="1782618"/>
            </a:xfrm>
            <a:prstGeom prst="ellipse">
              <a:avLst/>
            </a:prstGeom>
            <a:noFill/>
            <a:ln w="22225" cap="flat" cmpd="sng" algn="ctr">
              <a:solidFill>
                <a:srgbClr val="FFFF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charset="0"/>
              </a:endParaRPr>
            </a:p>
          </p:txBody>
        </p:sp>
      </p:grpSp>
      <p:sp>
        <p:nvSpPr>
          <p:cNvPr id="44" name="Прямоугольник 43"/>
          <p:cNvSpPr/>
          <p:nvPr/>
        </p:nvSpPr>
        <p:spPr>
          <a:xfrm>
            <a:off x="324699" y="6183633"/>
            <a:ext cx="4305730" cy="369332"/>
          </a:xfrm>
          <a:prstGeom prst="rect">
            <a:avLst/>
          </a:prstGeom>
        </p:spPr>
        <p:txBody>
          <a:bodyPr wrap="none">
            <a:spAutoFit/>
          </a:bodyPr>
          <a:lstStyle/>
          <a:p>
            <a:r>
              <a:rPr lang="en-US" b="1" dirty="0" smtClean="0">
                <a:solidFill>
                  <a:srgbClr val="990033"/>
                </a:solidFill>
                <a:latin typeface="Times New Roman" panose="02020603050405020304" pitchFamily="18" charset="0"/>
                <a:cs typeface="Times New Roman" panose="02020603050405020304" pitchFamily="18" charset="0"/>
              </a:rPr>
              <a:t>Beam of 100 </a:t>
            </a:r>
            <a:r>
              <a:rPr lang="en-US" b="1" dirty="0" err="1" smtClean="0">
                <a:solidFill>
                  <a:srgbClr val="990033"/>
                </a:solidFill>
                <a:latin typeface="Times New Roman" panose="02020603050405020304" pitchFamily="18" charset="0"/>
                <a:cs typeface="Times New Roman" panose="02020603050405020304" pitchFamily="18" charset="0"/>
              </a:rPr>
              <a:t>nA</a:t>
            </a:r>
            <a:r>
              <a:rPr lang="en-US" b="1" dirty="0" smtClean="0">
                <a:solidFill>
                  <a:srgbClr val="990033"/>
                </a:solidFill>
                <a:latin typeface="Times New Roman" panose="02020603050405020304" pitchFamily="18" charset="0"/>
                <a:cs typeface="Times New Roman" panose="02020603050405020304" pitchFamily="18" charset="0"/>
              </a:rPr>
              <a:t> on</a:t>
            </a:r>
            <a:r>
              <a:rPr lang="ru-RU" b="1" dirty="0" smtClean="0">
                <a:solidFill>
                  <a:srgbClr val="990033"/>
                </a:solidFill>
                <a:latin typeface="Times New Roman" panose="02020603050405020304" pitchFamily="18" charset="0"/>
                <a:cs typeface="Times New Roman" panose="02020603050405020304" pitchFamily="18" charset="0"/>
              </a:rPr>
              <a:t> </a:t>
            </a:r>
            <a:r>
              <a:rPr lang="en-US" b="1" dirty="0" smtClean="0">
                <a:solidFill>
                  <a:srgbClr val="990033"/>
                </a:solidFill>
                <a:latin typeface="Times New Roman" panose="02020603050405020304" pitchFamily="18" charset="0"/>
                <a:cs typeface="Times New Roman" panose="02020603050405020304" pitchFamily="18" charset="0"/>
              </a:rPr>
              <a:t>the TLF</a:t>
            </a:r>
            <a:r>
              <a:rPr lang="ru-RU" b="1" dirty="0" smtClean="0">
                <a:solidFill>
                  <a:srgbClr val="990033"/>
                </a:solidFill>
                <a:latin typeface="Times New Roman" panose="02020603050405020304" pitchFamily="18" charset="0"/>
                <a:cs typeface="Times New Roman" panose="02020603050405020304" pitchFamily="18" charset="0"/>
              </a:rPr>
              <a:t>0</a:t>
            </a:r>
            <a:r>
              <a:rPr lang="en-US" b="1" dirty="0">
                <a:solidFill>
                  <a:srgbClr val="990033"/>
                </a:solidFill>
                <a:latin typeface="Times New Roman" panose="02020603050405020304" pitchFamily="18" charset="0"/>
                <a:cs typeface="Times New Roman" panose="02020603050405020304" pitchFamily="18" charset="0"/>
              </a:rPr>
              <a:t> </a:t>
            </a:r>
            <a:r>
              <a:rPr lang="en-US" b="1" dirty="0" err="1" smtClean="0">
                <a:solidFill>
                  <a:srgbClr val="990033"/>
                </a:solidFill>
                <a:latin typeface="Times New Roman" panose="02020603050405020304" pitchFamily="18" charset="0"/>
                <a:cs typeface="Times New Roman" panose="02020603050405020304" pitchFamily="18" charset="0"/>
              </a:rPr>
              <a:t>luminophor</a:t>
            </a:r>
            <a:r>
              <a:rPr lang="en-US" b="1" dirty="0" smtClean="0">
                <a:solidFill>
                  <a:srgbClr val="990033"/>
                </a:solidFill>
                <a:latin typeface="Times New Roman" panose="02020603050405020304" pitchFamily="18" charset="0"/>
                <a:cs typeface="Times New Roman" panose="02020603050405020304" pitchFamily="18" charset="0"/>
              </a:rPr>
              <a:t> </a:t>
            </a:r>
            <a:endParaRPr lang="ru-RU" dirty="0"/>
          </a:p>
        </p:txBody>
      </p:sp>
      <p:pic>
        <p:nvPicPr>
          <p:cNvPr id="81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8633" y="3823323"/>
            <a:ext cx="3461040" cy="277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Прямая соединительная линия 47"/>
          <p:cNvCxnSpPr/>
          <p:nvPr/>
        </p:nvCxnSpPr>
        <p:spPr bwMode="auto">
          <a:xfrm>
            <a:off x="5548717" y="4346318"/>
            <a:ext cx="0" cy="1976582"/>
          </a:xfrm>
          <a:prstGeom prst="line">
            <a:avLst/>
          </a:prstGeom>
          <a:solidFill>
            <a:schemeClr val="accent1"/>
          </a:solidFill>
          <a:ln w="19050" cap="flat" cmpd="sng" algn="ctr">
            <a:solidFill>
              <a:srgbClr val="009900"/>
            </a:solidFill>
            <a:prstDash val="dash"/>
            <a:round/>
            <a:headEnd type="none" w="med" len="med"/>
            <a:tailEnd type="none" w="med" len="med"/>
          </a:ln>
          <a:effectLst/>
        </p:spPr>
      </p:cxnSp>
      <p:sp>
        <p:nvSpPr>
          <p:cNvPr id="49" name="Прямоугольник 48"/>
          <p:cNvSpPr/>
          <p:nvPr/>
        </p:nvSpPr>
        <p:spPr>
          <a:xfrm>
            <a:off x="5206315" y="6420004"/>
            <a:ext cx="864339" cy="369332"/>
          </a:xfrm>
          <a:prstGeom prst="rect">
            <a:avLst/>
          </a:prstGeom>
        </p:spPr>
        <p:txBody>
          <a:bodyPr wrap="none">
            <a:spAutoFit/>
          </a:bodyPr>
          <a:lstStyle/>
          <a:p>
            <a:r>
              <a:rPr lang="en-US" altLang="ru-RU" b="1" dirty="0" smtClean="0">
                <a:solidFill>
                  <a:srgbClr val="009900"/>
                </a:solidFill>
                <a:latin typeface="Times New Roman" panose="02020603050405020304" pitchFamily="18" charset="0"/>
                <a:cs typeface="Times New Roman" panose="02020603050405020304" pitchFamily="18" charset="0"/>
              </a:rPr>
              <a:t>T0LF1</a:t>
            </a:r>
            <a:endParaRPr lang="ru-RU" dirty="0">
              <a:solidFill>
                <a:srgbClr val="009900"/>
              </a:solidFill>
            </a:endParaRPr>
          </a:p>
        </p:txBody>
      </p:sp>
      <p:cxnSp>
        <p:nvCxnSpPr>
          <p:cNvPr id="32" name="Прямая со стрелкой 21"/>
          <p:cNvCxnSpPr>
            <a:cxnSpLocks noChangeShapeType="1"/>
          </p:cNvCxnSpPr>
          <p:nvPr/>
        </p:nvCxnSpPr>
        <p:spPr bwMode="auto">
          <a:xfrm flipH="1" flipV="1">
            <a:off x="2890980" y="2146659"/>
            <a:ext cx="655784" cy="1852686"/>
          </a:xfrm>
          <a:prstGeom prst="straightConnector1">
            <a:avLst/>
          </a:prstGeom>
          <a:noFill/>
          <a:ln w="28575" algn="ctr">
            <a:solidFill>
              <a:srgbClr val="FF0000"/>
            </a:solidFill>
            <a:round/>
            <a:headEnd/>
            <a:tailEnd type="arrow" w="med" len="med"/>
          </a:ln>
        </p:spPr>
      </p:cxnSp>
    </p:spTree>
    <p:extLst>
      <p:ext uri="{BB962C8B-B14F-4D97-AF65-F5344CB8AC3E}">
        <p14:creationId xmlns:p14="http://schemas.microsoft.com/office/powerpoint/2010/main" val="31989917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a:spLocks noGrp="1"/>
          </p:cNvSpPr>
          <p:nvPr>
            <p:ph type="ctrTitle" idx="4294967295"/>
          </p:nvPr>
        </p:nvSpPr>
        <p:spPr>
          <a:xfrm>
            <a:off x="711410" y="188641"/>
            <a:ext cx="7794625" cy="664278"/>
          </a:xfrm>
        </p:spPr>
        <p:txBody>
          <a:bodyPr lIns="36000" rIns="36000" anchorCtr="1">
            <a:normAutofit/>
          </a:bodyPr>
          <a:lstStyle/>
          <a:p>
            <a:pPr eaLnBrk="1" hangingPunct="1">
              <a:defRPr/>
            </a:pPr>
            <a:r>
              <a:rPr lang="en-US" sz="3200" b="1" kern="1200" dirty="0" smtClean="0">
                <a:solidFill>
                  <a:srgbClr val="FF0000"/>
                </a:solidFill>
                <a:latin typeface="Times New Roman" pitchFamily="18" charset="0"/>
              </a:rPr>
              <a:t>Gas-filled separator</a:t>
            </a:r>
            <a:r>
              <a:rPr lang="ru-RU" sz="3200" b="1" kern="1200" dirty="0" smtClean="0">
                <a:solidFill>
                  <a:srgbClr val="FF0000"/>
                </a:solidFill>
                <a:latin typeface="Times New Roman" pitchFamily="18" charset="0"/>
              </a:rPr>
              <a:t> </a:t>
            </a:r>
            <a:r>
              <a:rPr lang="en-US" sz="3200" b="1" kern="1200" dirty="0" smtClean="0">
                <a:solidFill>
                  <a:srgbClr val="FF0000"/>
                </a:solidFill>
                <a:latin typeface="Times New Roman" pitchFamily="18" charset="0"/>
              </a:rPr>
              <a:t>GFS-II </a:t>
            </a:r>
            <a:endParaRPr lang="ru-RU" sz="3200" b="1" kern="1200"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5" y="1052736"/>
            <a:ext cx="3342456" cy="233673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886200"/>
            <a:ext cx="3098292" cy="2502144"/>
          </a:xfrm>
          <a:prstGeom prst="rect">
            <a:avLst/>
          </a:prstGeom>
        </p:spPr>
      </p:pic>
      <p:pic>
        <p:nvPicPr>
          <p:cNvPr id="15" name="Picture 5"/>
          <p:cNvPicPr>
            <a:picLocks noChangeAspect="1"/>
          </p:cNvPicPr>
          <p:nvPr/>
        </p:nvPicPr>
        <p:blipFill>
          <a:blip r:embed="rId5" cstate="print">
            <a:clrChange>
              <a:clrFrom>
                <a:srgbClr val="FDFDFD"/>
              </a:clrFrom>
              <a:clrTo>
                <a:srgbClr val="FDFDFD">
                  <a:alpha val="0"/>
                </a:srgbClr>
              </a:clrTo>
            </a:clrChange>
          </a:blip>
          <a:stretch>
            <a:fillRect/>
          </a:stretch>
        </p:blipFill>
        <p:spPr>
          <a:xfrm>
            <a:off x="6705600" y="1297575"/>
            <a:ext cx="1477575" cy="814800"/>
          </a:xfrm>
          <a:prstGeom prst="rect">
            <a:avLst/>
          </a:prstGeom>
        </p:spPr>
      </p:pic>
      <p:pic>
        <p:nvPicPr>
          <p:cNvPr id="12" name="Picture 2" descr="flerovlab new logoty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3402" y="1143000"/>
            <a:ext cx="13652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86200" y="2365944"/>
            <a:ext cx="5191297" cy="3464627"/>
          </a:xfrm>
          <a:prstGeom prst="rect">
            <a:avLst/>
          </a:prstGeom>
        </p:spPr>
      </p:pic>
      <p:sp>
        <p:nvSpPr>
          <p:cNvPr id="2" name="TextBox 1"/>
          <p:cNvSpPr txBox="1"/>
          <p:nvPr/>
        </p:nvSpPr>
        <p:spPr>
          <a:xfrm>
            <a:off x="4876800" y="5926679"/>
            <a:ext cx="3546164" cy="830997"/>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Assembled on 12.06.2018,</a:t>
            </a:r>
          </a:p>
          <a:p>
            <a:r>
              <a:rPr lang="en-US" sz="2400" b="1" dirty="0">
                <a:solidFill>
                  <a:srgbClr val="FF0000"/>
                </a:solidFill>
                <a:latin typeface="Times New Roman" panose="02020603050405020304" pitchFamily="18" charset="0"/>
                <a:cs typeface="Times New Roman" panose="02020603050405020304" pitchFamily="18" charset="0"/>
              </a:rPr>
              <a:t>v</a:t>
            </a:r>
            <a:r>
              <a:rPr lang="en-US" sz="2400" b="1" dirty="0" smtClean="0">
                <a:solidFill>
                  <a:srgbClr val="FF0000"/>
                </a:solidFill>
                <a:latin typeface="Times New Roman" panose="02020603050405020304" pitchFamily="18" charset="0"/>
                <a:cs typeface="Times New Roman" panose="02020603050405020304" pitchFamily="18" charset="0"/>
              </a:rPr>
              <a:t>acuum chamber tested.</a:t>
            </a:r>
            <a:endParaRPr lang="ru-RU"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27175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709" y="634314"/>
            <a:ext cx="7839782" cy="5469924"/>
          </a:xfrm>
          <a:prstGeom prst="rect">
            <a:avLst/>
          </a:prstGeom>
        </p:spPr>
      </p:pic>
    </p:spTree>
    <p:extLst>
      <p:ext uri="{BB962C8B-B14F-4D97-AF65-F5344CB8AC3E}">
        <p14:creationId xmlns:p14="http://schemas.microsoft.com/office/powerpoint/2010/main" val="1540671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357188" y="214313"/>
            <a:ext cx="8501062" cy="500062"/>
          </a:xfrm>
        </p:spPr>
        <p:txBody>
          <a:bodyPr/>
          <a:lstStyle/>
          <a:p>
            <a:pPr eaLnBrk="1" hangingPunct="1"/>
            <a:r>
              <a:rPr lang="en-US" altLang="ja-JP" sz="2400" b="1">
                <a:solidFill>
                  <a:srgbClr val="C00000"/>
                </a:solidFill>
                <a:ea typeface="MS PGothic" pitchFamily="34" charset="-128"/>
              </a:rPr>
              <a:t>Region of superheavy nuclei</a:t>
            </a:r>
            <a:endParaRPr lang="ru-RU" altLang="ru-RU" sz="2400" b="1">
              <a:solidFill>
                <a:srgbClr val="C00000"/>
              </a:solidFill>
            </a:endParaRPr>
          </a:p>
        </p:txBody>
      </p:sp>
      <p:pic>
        <p:nvPicPr>
          <p:cNvPr id="324611" name="Рисунок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163" y="927100"/>
            <a:ext cx="7559675"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664400"/>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215900"/>
            <a:ext cx="7772400" cy="1143000"/>
          </a:xfrm>
        </p:spPr>
        <p:txBody>
          <a:bodyPr/>
          <a:lstStyle/>
          <a:p>
            <a:r>
              <a:rPr lang="en-US" sz="3600" b="1" dirty="0" smtClean="0">
                <a:solidFill>
                  <a:srgbClr val="FF0000"/>
                </a:solidFill>
                <a:latin typeface="Times New Roman" panose="02020603050405020304" pitchFamily="18" charset="0"/>
                <a:cs typeface="Times New Roman" panose="02020603050405020304" pitchFamily="18" charset="0"/>
              </a:rPr>
              <a:t>Power supply units &amp; cables</a:t>
            </a:r>
            <a:endParaRPr lang="ru-RU" sz="3600" b="1" dirty="0">
              <a:solidFill>
                <a:srgbClr val="FF0000"/>
              </a:solidFill>
              <a:latin typeface="Times New Roman" panose="02020603050405020304" pitchFamily="18" charset="0"/>
              <a:cs typeface="Times New Roman" panose="02020603050405020304" pitchFamily="18" charset="0"/>
            </a:endParaRPr>
          </a:p>
        </p:txBody>
      </p:sp>
      <p:pic>
        <p:nvPicPr>
          <p:cNvPr id="9" name="Content Placeholder 8"/>
          <p:cNvPicPr>
            <a:picLocks noGrp="1" noChangeAspect="1"/>
          </p:cNvPicPr>
          <p:nvPr>
            <p:ph sz="quarter"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04800" y="1219200"/>
            <a:ext cx="3015917" cy="4560865"/>
          </a:xfrm>
        </p:spPr>
      </p:pic>
      <p:pic>
        <p:nvPicPr>
          <p:cNvPr id="8" name="Content Placeholder 7"/>
          <p:cNvPicPr>
            <a:picLocks noGrp="1" noChangeAspect="1"/>
          </p:cNvPicPr>
          <p:nvPr>
            <p:ph sz="quarter" idx="2"/>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695367" y="1219200"/>
            <a:ext cx="5105400" cy="2610980"/>
          </a:xfrm>
        </p:spPr>
      </p:pic>
      <p:sp>
        <p:nvSpPr>
          <p:cNvPr id="6" name="Content Placeholder 5"/>
          <p:cNvSpPr>
            <a:spLocks noGrp="1"/>
          </p:cNvSpPr>
          <p:nvPr>
            <p:ph sz="quarter" idx="4"/>
          </p:nvPr>
        </p:nvSpPr>
        <p:spPr>
          <a:xfrm>
            <a:off x="3466767" y="4114800"/>
            <a:ext cx="5334000" cy="1981200"/>
          </a:xfrm>
        </p:spPr>
        <p:txBody>
          <a:bodyPr/>
          <a:lstStyle/>
          <a:p>
            <a:r>
              <a:rPr lang="en-US" sz="2400" b="1" dirty="0" smtClean="0">
                <a:solidFill>
                  <a:srgbClr val="FF0000"/>
                </a:solidFill>
                <a:latin typeface="Times New Roman" panose="02020603050405020304" pitchFamily="18" charset="0"/>
                <a:cs typeface="Times New Roman" panose="02020603050405020304" pitchFamily="18" charset="0"/>
              </a:rPr>
              <a:t>Cooling water;</a:t>
            </a:r>
          </a:p>
          <a:p>
            <a:r>
              <a:rPr lang="en-US" sz="2400" b="1" dirty="0" smtClean="0">
                <a:solidFill>
                  <a:srgbClr val="FF0000"/>
                </a:solidFill>
                <a:latin typeface="Times New Roman" panose="02020603050405020304" pitchFamily="18" charset="0"/>
                <a:cs typeface="Times New Roman" panose="02020603050405020304" pitchFamily="18" charset="0"/>
              </a:rPr>
              <a:t>Pressed air;</a:t>
            </a:r>
          </a:p>
          <a:p>
            <a:r>
              <a:rPr lang="en-US" sz="2400" b="1" dirty="0" smtClean="0">
                <a:solidFill>
                  <a:srgbClr val="FF0000"/>
                </a:solidFill>
                <a:latin typeface="Times New Roman" panose="02020603050405020304" pitchFamily="18" charset="0"/>
                <a:cs typeface="Times New Roman" panose="02020603050405020304" pitchFamily="18" charset="0"/>
              </a:rPr>
              <a:t>Power and control cables </a:t>
            </a:r>
            <a:r>
              <a:rPr lang="en-US" sz="2400" b="1" dirty="0" err="1" smtClean="0">
                <a:solidFill>
                  <a:srgbClr val="FF0000"/>
                </a:solidFill>
                <a:latin typeface="Times New Roman" panose="02020603050405020304" pitchFamily="18" charset="0"/>
                <a:cs typeface="Times New Roman" panose="02020603050405020304" pitchFamily="18" charset="0"/>
              </a:rPr>
              <a:t>underlaid</a:t>
            </a:r>
            <a:r>
              <a:rPr lang="en-US" sz="2400" b="1" dirty="0" smtClean="0">
                <a:solidFill>
                  <a:srgbClr val="FF0000"/>
                </a:solidFill>
                <a:latin typeface="Times New Roman" panose="02020603050405020304" pitchFamily="18" charset="0"/>
                <a:cs typeface="Times New Roman" panose="02020603050405020304" pitchFamily="18" charset="0"/>
              </a:rPr>
              <a:t>;</a:t>
            </a:r>
          </a:p>
          <a:p>
            <a:r>
              <a:rPr lang="en-US" sz="2400" b="1" dirty="0" smtClean="0">
                <a:solidFill>
                  <a:srgbClr val="FF0000"/>
                </a:solidFill>
                <a:latin typeface="Times New Roman" panose="02020603050405020304" pitchFamily="18" charset="0"/>
                <a:cs typeface="Times New Roman" panose="02020603050405020304" pitchFamily="18" charset="0"/>
              </a:rPr>
              <a:t>Tested with magnets.</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pPr>
              <a:defRPr/>
            </a:pPr>
            <a:fld id="{5EABC0B9-8E0E-431C-BBE2-4E98486EEF04}" type="slidenum">
              <a:rPr lang="en-US" altLang="ru-RU" smtClean="0"/>
              <a:pPr>
                <a:defRPr/>
              </a:pPr>
              <a:t>30</a:t>
            </a:fld>
            <a:endParaRPr lang="en-US" altLang="ru-RU"/>
          </a:p>
        </p:txBody>
      </p:sp>
    </p:spTree>
    <p:extLst>
      <p:ext uri="{BB962C8B-B14F-4D97-AF65-F5344CB8AC3E}">
        <p14:creationId xmlns:p14="http://schemas.microsoft.com/office/powerpoint/2010/main" val="28665296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Grp="1" noChangeArrowheads="1"/>
          </p:cNvSpPr>
          <p:nvPr>
            <p:ph type="title" idx="4294967295"/>
          </p:nvPr>
        </p:nvSpPr>
        <p:spPr>
          <a:xfrm>
            <a:off x="1328739" y="315913"/>
            <a:ext cx="6843712" cy="646112"/>
          </a:xfrm>
          <a:effectLst>
            <a:outerShdw dist="35921" dir="2700000" algn="ctr" rotWithShape="0">
              <a:srgbClr val="000000"/>
            </a:outerShdw>
          </a:effectLst>
        </p:spPr>
        <p:txBody>
          <a:bodyPr>
            <a:normAutofit fontScale="90000"/>
          </a:bodyPr>
          <a:lstStyle/>
          <a:p>
            <a:pPr eaLnBrk="1" hangingPunct="1">
              <a:defRPr/>
            </a:pPr>
            <a:r>
              <a:rPr lang="en-US" b="1" smtClean="0">
                <a:solidFill>
                  <a:srgbClr val="FFCC00"/>
                </a:solidFill>
              </a:rPr>
              <a:t>FLNR U400 cyclotron</a:t>
            </a:r>
            <a:endParaRPr lang="ru-RU" b="1" smtClean="0">
              <a:solidFill>
                <a:srgbClr val="FFCC00"/>
              </a:solidFill>
            </a:endParaRPr>
          </a:p>
        </p:txBody>
      </p:sp>
      <p:pic>
        <p:nvPicPr>
          <p:cNvPr id="13315" name="Picture 3" descr="u400"/>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990600" y="1295400"/>
            <a:ext cx="7162800" cy="5130800"/>
          </a:xfrm>
          <a:noFill/>
        </p:spPr>
      </p:pic>
      <p:pic>
        <p:nvPicPr>
          <p:cNvPr id="3074" name="Picture 2" descr="D:\доклады 2019\Fig-3-Cyclotron DC2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088" y="-69850"/>
            <a:ext cx="10799763" cy="69977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доклады 2019\Fig-4-DGFRS-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1111250"/>
            <a:ext cx="7199313"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86640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500034" y="142852"/>
            <a:ext cx="1857388" cy="5000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defRPr/>
            </a:pPr>
            <a:r>
              <a:rPr kumimoji="0" lang="en-US" altLang="ja-JP" sz="20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Test reactions:</a:t>
            </a:r>
            <a:endParaRPr kumimoji="0" lang="ru-RU" sz="20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pic>
        <p:nvPicPr>
          <p:cNvPr id="6" name="Рисунок 5" descr="z2.bmp"/>
          <p:cNvPicPr>
            <a:picLocks noChangeAspect="1"/>
          </p:cNvPicPr>
          <p:nvPr/>
        </p:nvPicPr>
        <p:blipFill>
          <a:blip r:embed="rId2"/>
          <a:srcRect l="4144" t="7731" r="11277" b="3358"/>
          <a:stretch>
            <a:fillRect/>
          </a:stretch>
        </p:blipFill>
        <p:spPr>
          <a:xfrm>
            <a:off x="5893360" y="4357694"/>
            <a:ext cx="2964920" cy="2179035"/>
          </a:xfrm>
          <a:prstGeom prst="rect">
            <a:avLst/>
          </a:prstGeom>
        </p:spPr>
      </p:pic>
      <p:sp>
        <p:nvSpPr>
          <p:cNvPr id="11" name="Rectangle 2"/>
          <p:cNvSpPr txBox="1">
            <a:spLocks noChangeArrowheads="1"/>
          </p:cNvSpPr>
          <p:nvPr/>
        </p:nvSpPr>
        <p:spPr bwMode="auto">
          <a:xfrm>
            <a:off x="500034" y="500042"/>
            <a:ext cx="7786742" cy="5715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defRPr/>
            </a:pPr>
            <a:r>
              <a:rPr kumimoji="0" lang="en-US" altLang="ja-JP" sz="2600" b="1" i="0" u="none" strike="noStrike" kern="0" cap="none" spc="0" normalizeH="0" baseline="30000" noProof="0" dirty="0" err="1" smtClean="0">
                <a:ln>
                  <a:noFill/>
                </a:ln>
                <a:solidFill>
                  <a:srgbClr val="0000FF"/>
                </a:solidFill>
                <a:effectLst>
                  <a:outerShdw blurRad="38100" dist="38100" dir="2700000" algn="tl">
                    <a:srgbClr val="000000">
                      <a:alpha val="43137"/>
                    </a:srgbClr>
                  </a:outerShdw>
                </a:effectLst>
                <a:uLnTx/>
                <a:uFillTx/>
                <a:latin typeface="Calibri" pitchFamily="34" charset="0"/>
                <a:ea typeface="+mj-ea"/>
                <a:cs typeface="Calibri" pitchFamily="34" charset="0"/>
              </a:rPr>
              <a:t>nat</a:t>
            </a:r>
            <a:r>
              <a:rPr kumimoji="0" lang="en-US" altLang="ja-JP" b="1" i="0" u="none" strike="noStrike" kern="0" cap="none" spc="0" normalizeH="0" baseline="0" noProof="0" dirty="0" err="1" smtClean="0">
                <a:ln>
                  <a:noFill/>
                </a:ln>
                <a:solidFill>
                  <a:srgbClr val="0000FF"/>
                </a:solidFill>
                <a:effectLst>
                  <a:outerShdw blurRad="38100" dist="38100" dir="2700000" algn="tl">
                    <a:srgbClr val="000000">
                      <a:alpha val="43137"/>
                    </a:srgbClr>
                  </a:outerShdw>
                </a:effectLst>
                <a:uLnTx/>
                <a:uFillTx/>
                <a:latin typeface="Calibri" pitchFamily="34" charset="0"/>
                <a:ea typeface="+mj-ea"/>
                <a:cs typeface="Calibri" pitchFamily="34" charset="0"/>
              </a:rPr>
              <a:t>Yb</a:t>
            </a:r>
            <a:r>
              <a:rPr lang="en-US" altLang="ja-JP" b="1" kern="0" dirty="0" smtClean="0">
                <a:solidFill>
                  <a:srgbClr val="0000FF"/>
                </a:solidFill>
                <a:effectLst>
                  <a:outerShdw blurRad="38100" dist="38100" dir="2700000" algn="tl">
                    <a:srgbClr val="000000">
                      <a:alpha val="43137"/>
                    </a:srgbClr>
                  </a:outerShdw>
                </a:effectLst>
                <a:latin typeface="Calibri" pitchFamily="34" charset="0"/>
                <a:ea typeface="+mj-ea"/>
                <a:cs typeface="Calibri" pitchFamily="34" charset="0"/>
              </a:rPr>
              <a:t>+</a:t>
            </a:r>
            <a:r>
              <a:rPr lang="en-US" altLang="ja-JP" sz="2400" b="1" kern="0" baseline="30000" dirty="0" smtClean="0">
                <a:solidFill>
                  <a:srgbClr val="0000FF"/>
                </a:solidFill>
                <a:effectLst>
                  <a:outerShdw blurRad="38100" dist="38100" dir="2700000" algn="tl">
                    <a:srgbClr val="000000">
                      <a:alpha val="43137"/>
                    </a:srgbClr>
                  </a:outerShdw>
                </a:effectLst>
                <a:latin typeface="Calibri" pitchFamily="34" charset="0"/>
                <a:ea typeface="+mj-ea"/>
                <a:cs typeface="Calibri" pitchFamily="34" charset="0"/>
              </a:rPr>
              <a:t>40</a:t>
            </a:r>
            <a:r>
              <a:rPr lang="en-US" altLang="ja-JP" b="1" kern="0" dirty="0" smtClean="0">
                <a:solidFill>
                  <a:srgbClr val="0000FF"/>
                </a:solidFill>
                <a:effectLst>
                  <a:outerShdw blurRad="38100" dist="38100" dir="2700000" algn="tl">
                    <a:srgbClr val="000000">
                      <a:alpha val="43137"/>
                    </a:srgbClr>
                  </a:outerShdw>
                </a:effectLst>
                <a:latin typeface="Calibri" pitchFamily="34" charset="0"/>
                <a:ea typeface="+mj-ea"/>
                <a:cs typeface="Calibri" pitchFamily="34" charset="0"/>
              </a:rPr>
              <a:t>Ar</a:t>
            </a:r>
            <a:r>
              <a:rPr lang="en-US" altLang="ja-JP" b="1" kern="0" dirty="0" smtClean="0">
                <a:solidFill>
                  <a:srgbClr val="0000FF"/>
                </a:solidFill>
                <a:effectLst>
                  <a:outerShdw blurRad="38100" dist="38100" dir="2700000" algn="tl">
                    <a:srgbClr val="000000">
                      <a:alpha val="43137"/>
                    </a:srgbClr>
                  </a:outerShdw>
                </a:effectLst>
                <a:latin typeface="Calibri" pitchFamily="34" charset="0"/>
                <a:ea typeface="+mj-ea"/>
                <a:cs typeface="Calibri" pitchFamily="34" charset="0"/>
                <a:sym typeface="Symbol"/>
              </a:rPr>
              <a:t></a:t>
            </a:r>
            <a:r>
              <a:rPr lang="en-US" altLang="ja-JP" b="1" kern="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Ra</a:t>
            </a:r>
            <a:r>
              <a:rPr lang="en-US" altLang="ja-JP" b="1" kern="0" dirty="0" smtClean="0">
                <a:solidFill>
                  <a:srgbClr val="0000FF"/>
                </a:solidFill>
                <a:effectLst>
                  <a:outerShdw blurRad="38100" dist="38100" dir="2700000" algn="tl">
                    <a:srgbClr val="000000">
                      <a:alpha val="43137"/>
                    </a:srgbClr>
                  </a:outerShdw>
                </a:effectLst>
                <a:latin typeface="Calibri" pitchFamily="34" charset="0"/>
                <a:ea typeface="+mj-ea"/>
                <a:cs typeface="Calibri" pitchFamily="34" charset="0"/>
              </a:rPr>
              <a:t>, </a:t>
            </a:r>
            <a:r>
              <a:rPr lang="en-US" altLang="ja-JP" sz="2600" b="1" kern="0" baseline="3000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nat</a:t>
            </a:r>
            <a:r>
              <a:rPr lang="en-US" altLang="ja-JP" b="1" kern="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Yb+</a:t>
            </a:r>
            <a:r>
              <a:rPr lang="en-US" altLang="ja-JP" sz="2400" b="1" kern="0" baseline="3000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48</a:t>
            </a:r>
            <a:r>
              <a:rPr lang="en-US" altLang="ja-JP" b="1" kern="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Ca</a:t>
            </a:r>
            <a:r>
              <a:rPr lang="en-US" altLang="ja-JP" b="1" kern="0" dirty="0" smtClean="0">
                <a:solidFill>
                  <a:srgbClr val="0000FF"/>
                </a:solidFill>
                <a:effectLst>
                  <a:outerShdw blurRad="38100" dist="38100" dir="2700000" algn="tl">
                    <a:srgbClr val="000000">
                      <a:alpha val="43137"/>
                    </a:srgbClr>
                  </a:outerShdw>
                </a:effectLst>
                <a:latin typeface="Calibri" pitchFamily="34" charset="0"/>
                <a:cs typeface="Calibri" pitchFamily="34" charset="0"/>
                <a:sym typeface="Symbol"/>
              </a:rPr>
              <a:t> </a:t>
            </a:r>
            <a:r>
              <a:rPr lang="en-US" altLang="ja-JP" b="1" kern="0" dirty="0" err="1" smtClean="0">
                <a:solidFill>
                  <a:srgbClr val="0000FF"/>
                </a:solidFill>
                <a:effectLst>
                  <a:outerShdw blurRad="38100" dist="38100" dir="2700000" algn="tl">
                    <a:srgbClr val="000000">
                      <a:alpha val="43137"/>
                    </a:srgbClr>
                  </a:outerShdw>
                </a:effectLst>
                <a:latin typeface="Calibri" pitchFamily="34" charset="0"/>
                <a:cs typeface="Calibri" pitchFamily="34" charset="0"/>
              </a:rPr>
              <a:t>Th</a:t>
            </a:r>
            <a:r>
              <a:rPr lang="en-US" altLang="ja-JP" b="1" kern="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a:t>
            </a:r>
            <a:r>
              <a:rPr lang="en-US" altLang="ja-JP" b="1" kern="0" dirty="0" smtClean="0">
                <a:solidFill>
                  <a:srgbClr val="0000FF"/>
                </a:solidFill>
                <a:effectLst>
                  <a:outerShdw blurRad="38100" dist="38100" dir="2700000" algn="tl">
                    <a:srgbClr val="000000">
                      <a:alpha val="43137"/>
                    </a:srgbClr>
                  </a:outerShdw>
                </a:effectLst>
                <a:latin typeface="Calibri" pitchFamily="34" charset="0"/>
                <a:ea typeface="+mj-ea"/>
                <a:cs typeface="Calibri" pitchFamily="34" charset="0"/>
              </a:rPr>
              <a:t> </a:t>
            </a:r>
            <a:r>
              <a:rPr lang="en-US" altLang="ja-JP" sz="2400" b="1" kern="0" baseline="30000" dirty="0" smtClean="0">
                <a:solidFill>
                  <a:srgbClr val="0000FF"/>
                </a:solidFill>
                <a:effectLst>
                  <a:outerShdw blurRad="38100" dist="38100" dir="2700000" algn="tl">
                    <a:srgbClr val="000000">
                      <a:alpha val="43137"/>
                    </a:srgbClr>
                  </a:outerShdw>
                </a:effectLst>
                <a:latin typeface="Calibri" pitchFamily="34" charset="0"/>
                <a:ea typeface="+mj-ea"/>
                <a:cs typeface="Calibri" pitchFamily="34" charset="0"/>
              </a:rPr>
              <a:t>170</a:t>
            </a:r>
            <a:r>
              <a:rPr lang="en-US" altLang="ja-JP" b="1" kern="0" dirty="0" smtClean="0">
                <a:solidFill>
                  <a:srgbClr val="0000FF"/>
                </a:solidFill>
                <a:effectLst>
                  <a:outerShdw blurRad="38100" dist="38100" dir="2700000" algn="tl">
                    <a:srgbClr val="000000">
                      <a:alpha val="43137"/>
                    </a:srgbClr>
                  </a:outerShdw>
                </a:effectLst>
                <a:latin typeface="Calibri" pitchFamily="34" charset="0"/>
                <a:ea typeface="+mj-ea"/>
                <a:cs typeface="Calibri" pitchFamily="34" charset="0"/>
              </a:rPr>
              <a:t>Er+</a:t>
            </a:r>
            <a:r>
              <a:rPr lang="en-US" altLang="ja-JP" sz="2400" b="1" kern="0" baseline="30000" dirty="0" smtClean="0">
                <a:solidFill>
                  <a:srgbClr val="0000FF"/>
                </a:solidFill>
                <a:effectLst>
                  <a:outerShdw blurRad="38100" dist="38100" dir="2700000" algn="tl">
                    <a:srgbClr val="000000">
                      <a:alpha val="43137"/>
                    </a:srgbClr>
                  </a:outerShdw>
                </a:effectLst>
                <a:latin typeface="Calibri" pitchFamily="34" charset="0"/>
                <a:ea typeface="+mj-ea"/>
                <a:cs typeface="Calibri" pitchFamily="34" charset="0"/>
              </a:rPr>
              <a:t>50</a:t>
            </a:r>
            <a:r>
              <a:rPr lang="en-US" altLang="ja-JP" b="1" kern="0" dirty="0" smtClean="0">
                <a:solidFill>
                  <a:srgbClr val="0000FF"/>
                </a:solidFill>
                <a:effectLst>
                  <a:outerShdw blurRad="38100" dist="38100" dir="2700000" algn="tl">
                    <a:srgbClr val="000000">
                      <a:alpha val="43137"/>
                    </a:srgbClr>
                  </a:outerShdw>
                </a:effectLst>
                <a:latin typeface="Calibri" pitchFamily="34" charset="0"/>
                <a:ea typeface="+mj-ea"/>
                <a:cs typeface="Calibri" pitchFamily="34" charset="0"/>
              </a:rPr>
              <a:t>Ti</a:t>
            </a:r>
            <a:r>
              <a:rPr lang="en-US" altLang="ja-JP" b="1" kern="0" dirty="0" smtClean="0">
                <a:solidFill>
                  <a:srgbClr val="0000FF"/>
                </a:solidFill>
                <a:effectLst>
                  <a:outerShdw blurRad="38100" dist="38100" dir="2700000" algn="tl">
                    <a:srgbClr val="000000">
                      <a:alpha val="43137"/>
                    </a:srgbClr>
                  </a:outerShdw>
                </a:effectLst>
                <a:latin typeface="Calibri" pitchFamily="34" charset="0"/>
                <a:cs typeface="Calibri" pitchFamily="34" charset="0"/>
                <a:sym typeface="Symbol"/>
              </a:rPr>
              <a:t> </a:t>
            </a:r>
            <a:r>
              <a:rPr lang="en-US" altLang="ja-JP" b="1" kern="0" dirty="0" err="1" smtClean="0">
                <a:solidFill>
                  <a:srgbClr val="0000FF"/>
                </a:solidFill>
                <a:effectLst>
                  <a:outerShdw blurRad="38100" dist="38100" dir="2700000" algn="tl">
                    <a:srgbClr val="000000">
                      <a:alpha val="43137"/>
                    </a:srgbClr>
                  </a:outerShdw>
                </a:effectLst>
                <a:latin typeface="Calibri" pitchFamily="34" charset="0"/>
                <a:cs typeface="Calibri" pitchFamily="34" charset="0"/>
              </a:rPr>
              <a:t>Th</a:t>
            </a:r>
            <a:r>
              <a:rPr lang="en-US" altLang="ja-JP" b="1" kern="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 and </a:t>
            </a:r>
            <a:r>
              <a:rPr lang="en-US" altLang="ja-JP" sz="2400" b="1" kern="0" baseline="3000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206,208</a:t>
            </a:r>
            <a:r>
              <a:rPr lang="en-US" altLang="ja-JP" b="1" kern="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Pb+</a:t>
            </a:r>
            <a:r>
              <a:rPr lang="en-US" altLang="ja-JP" sz="2400" b="1" kern="0" baseline="3000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48</a:t>
            </a:r>
            <a:r>
              <a:rPr lang="en-US" altLang="ja-JP" b="1" kern="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Ca</a:t>
            </a:r>
            <a:r>
              <a:rPr lang="en-US" altLang="ja-JP" b="1" kern="0" dirty="0" smtClean="0">
                <a:solidFill>
                  <a:srgbClr val="0000FF"/>
                </a:solidFill>
                <a:effectLst>
                  <a:outerShdw blurRad="38100" dist="38100" dir="2700000" algn="tl">
                    <a:srgbClr val="000000">
                      <a:alpha val="43137"/>
                    </a:srgbClr>
                  </a:outerShdw>
                </a:effectLst>
                <a:latin typeface="Calibri" pitchFamily="34" charset="0"/>
                <a:cs typeface="Calibri" pitchFamily="34" charset="0"/>
                <a:sym typeface="Symbol"/>
              </a:rPr>
              <a:t> </a:t>
            </a:r>
            <a:r>
              <a:rPr lang="en-US" altLang="ja-JP" b="1" kern="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No</a:t>
            </a:r>
            <a:endParaRPr kumimoji="0" lang="ru-RU"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pic>
        <p:nvPicPr>
          <p:cNvPr id="5" name="Рисунок 4" descr="z1.bmp"/>
          <p:cNvPicPr>
            <a:picLocks noChangeAspect="1"/>
          </p:cNvPicPr>
          <p:nvPr/>
        </p:nvPicPr>
        <p:blipFill>
          <a:blip r:embed="rId3"/>
          <a:srcRect l="6182" t="9188" r="11277" b="4816"/>
          <a:stretch>
            <a:fillRect/>
          </a:stretch>
        </p:blipFill>
        <p:spPr>
          <a:xfrm>
            <a:off x="2964406" y="4393240"/>
            <a:ext cx="2893478" cy="2107594"/>
          </a:xfrm>
          <a:prstGeom prst="rect">
            <a:avLst/>
          </a:prstGeom>
        </p:spPr>
      </p:pic>
      <p:sp>
        <p:nvSpPr>
          <p:cNvPr id="17" name="TextBox 16"/>
          <p:cNvSpPr txBox="1"/>
          <p:nvPr/>
        </p:nvSpPr>
        <p:spPr>
          <a:xfrm>
            <a:off x="479824" y="1071546"/>
            <a:ext cx="4723344" cy="2662267"/>
          </a:xfrm>
          <a:prstGeom prst="rect">
            <a:avLst/>
          </a:prstGeom>
          <a:noFill/>
        </p:spPr>
        <p:txBody>
          <a:bodyPr wrap="none" rtlCol="0">
            <a:spAutoFit/>
          </a:bodyPr>
          <a:lstStyle/>
          <a:p>
            <a:r>
              <a:rPr lang="en-US" b="1" dirty="0" smtClean="0">
                <a:latin typeface="+mn-lt"/>
              </a:rPr>
              <a:t>Cross section ~10</a:t>
            </a:r>
            <a:r>
              <a:rPr lang="en-US" sz="2400" b="1" baseline="30000" dirty="0" smtClean="0">
                <a:latin typeface="+mn-lt"/>
              </a:rPr>
              <a:t>8-9</a:t>
            </a:r>
            <a:r>
              <a:rPr lang="en-US" b="1" dirty="0" smtClean="0">
                <a:latin typeface="+mn-lt"/>
              </a:rPr>
              <a:t> </a:t>
            </a:r>
            <a:r>
              <a:rPr lang="en-US" b="1" dirty="0" err="1" smtClean="0">
                <a:latin typeface="+mn-lt"/>
              </a:rPr>
              <a:t>pb</a:t>
            </a:r>
            <a:endParaRPr lang="en-US" b="1" dirty="0" smtClean="0">
              <a:latin typeface="+mn-lt"/>
            </a:endParaRPr>
          </a:p>
          <a:p>
            <a:pPr>
              <a:spcBef>
                <a:spcPts val="600"/>
              </a:spcBef>
            </a:pPr>
            <a:r>
              <a:rPr lang="en-US" b="1" dirty="0" smtClean="0">
                <a:solidFill>
                  <a:srgbClr val="C00000"/>
                </a:solidFill>
                <a:latin typeface="+mn-lt"/>
              </a:rPr>
              <a:t>Adjustment of optical elements  </a:t>
            </a:r>
            <a:r>
              <a:rPr lang="en-US" b="1" i="1" dirty="0" err="1" smtClean="0">
                <a:solidFill>
                  <a:srgbClr val="C00000"/>
                </a:solidFill>
                <a:latin typeface="+mn-lt"/>
              </a:rPr>
              <a:t>Q</a:t>
            </a:r>
            <a:r>
              <a:rPr lang="en-US" sz="2000" b="1" baseline="-25000" dirty="0" err="1" smtClean="0">
                <a:solidFill>
                  <a:srgbClr val="C00000"/>
                </a:solidFill>
                <a:latin typeface="+mn-lt"/>
              </a:rPr>
              <a:t>v</a:t>
            </a:r>
            <a:r>
              <a:rPr lang="en-US" b="1" dirty="0" smtClean="0">
                <a:solidFill>
                  <a:srgbClr val="C00000"/>
                </a:solidFill>
                <a:latin typeface="+mn-lt"/>
              </a:rPr>
              <a:t>, </a:t>
            </a:r>
            <a:r>
              <a:rPr lang="en-US" b="1" i="1" dirty="0" smtClean="0">
                <a:solidFill>
                  <a:srgbClr val="C00000"/>
                </a:solidFill>
                <a:latin typeface="+mn-lt"/>
              </a:rPr>
              <a:t>D</a:t>
            </a:r>
            <a:r>
              <a:rPr lang="en-US" b="1" dirty="0" smtClean="0">
                <a:solidFill>
                  <a:srgbClr val="C00000"/>
                </a:solidFill>
                <a:latin typeface="+mn-lt"/>
              </a:rPr>
              <a:t>, </a:t>
            </a:r>
            <a:r>
              <a:rPr lang="en-US" b="1" i="1" dirty="0" err="1" smtClean="0">
                <a:solidFill>
                  <a:srgbClr val="C00000"/>
                </a:solidFill>
                <a:latin typeface="+mn-lt"/>
              </a:rPr>
              <a:t>Q</a:t>
            </a:r>
            <a:r>
              <a:rPr lang="en-US" sz="2000" b="1" baseline="-25000" dirty="0" err="1" smtClean="0">
                <a:solidFill>
                  <a:srgbClr val="C00000"/>
                </a:solidFill>
                <a:latin typeface="+mn-lt"/>
              </a:rPr>
              <a:t>h</a:t>
            </a:r>
            <a:r>
              <a:rPr lang="en-US" b="1" dirty="0" smtClean="0">
                <a:solidFill>
                  <a:srgbClr val="C00000"/>
                </a:solidFill>
                <a:latin typeface="+mn-lt"/>
              </a:rPr>
              <a:t>,</a:t>
            </a:r>
            <a:r>
              <a:rPr lang="en-US" b="1" baseline="-25000" dirty="0" smtClean="0">
                <a:solidFill>
                  <a:srgbClr val="C00000"/>
                </a:solidFill>
                <a:latin typeface="+mn-lt"/>
              </a:rPr>
              <a:t> </a:t>
            </a:r>
            <a:r>
              <a:rPr lang="en-US" b="1" i="1" dirty="0" err="1" smtClean="0">
                <a:solidFill>
                  <a:srgbClr val="C00000"/>
                </a:solidFill>
                <a:latin typeface="+mn-lt"/>
              </a:rPr>
              <a:t>Q</a:t>
            </a:r>
            <a:r>
              <a:rPr lang="en-US" sz="2000" b="1" baseline="-25000" dirty="0" err="1" smtClean="0">
                <a:solidFill>
                  <a:srgbClr val="C00000"/>
                </a:solidFill>
                <a:latin typeface="+mn-lt"/>
              </a:rPr>
              <a:t>v</a:t>
            </a:r>
            <a:r>
              <a:rPr lang="en-US" b="1" dirty="0" smtClean="0">
                <a:solidFill>
                  <a:srgbClr val="C00000"/>
                </a:solidFill>
                <a:latin typeface="+mn-lt"/>
              </a:rPr>
              <a:t>,</a:t>
            </a:r>
            <a:r>
              <a:rPr lang="en-US" b="1" baseline="-25000" dirty="0" smtClean="0">
                <a:solidFill>
                  <a:srgbClr val="C00000"/>
                </a:solidFill>
                <a:latin typeface="+mn-lt"/>
              </a:rPr>
              <a:t> </a:t>
            </a:r>
            <a:r>
              <a:rPr lang="en-US" b="1" i="1" dirty="0" smtClean="0">
                <a:solidFill>
                  <a:srgbClr val="C00000"/>
                </a:solidFill>
                <a:latin typeface="+mn-lt"/>
              </a:rPr>
              <a:t>D</a:t>
            </a:r>
            <a:endParaRPr lang="en-US" b="1" dirty="0" smtClean="0">
              <a:solidFill>
                <a:srgbClr val="C00000"/>
              </a:solidFill>
              <a:latin typeface="+mn-lt"/>
            </a:endParaRPr>
          </a:p>
          <a:p>
            <a:r>
              <a:rPr lang="en-US" b="1" dirty="0" smtClean="0">
                <a:solidFill>
                  <a:srgbClr val="663300"/>
                </a:solidFill>
                <a:latin typeface="+mn-lt"/>
              </a:rPr>
              <a:t>Transmission</a:t>
            </a:r>
          </a:p>
          <a:p>
            <a:r>
              <a:rPr lang="en-US" b="1" dirty="0" smtClean="0">
                <a:solidFill>
                  <a:srgbClr val="663300"/>
                </a:solidFill>
                <a:latin typeface="+mn-lt"/>
              </a:rPr>
              <a:t>Image size on detector</a:t>
            </a:r>
          </a:p>
          <a:p>
            <a:r>
              <a:rPr lang="en-US" b="1" dirty="0" smtClean="0">
                <a:solidFill>
                  <a:srgbClr val="663300"/>
                </a:solidFill>
                <a:latin typeface="+mn-lt"/>
              </a:rPr>
              <a:t>Dispersion</a:t>
            </a:r>
          </a:p>
          <a:p>
            <a:r>
              <a:rPr lang="en-US" b="1" dirty="0" smtClean="0">
                <a:solidFill>
                  <a:srgbClr val="006600"/>
                </a:solidFill>
                <a:latin typeface="+mn-lt"/>
              </a:rPr>
              <a:t>Background</a:t>
            </a:r>
          </a:p>
          <a:p>
            <a:r>
              <a:rPr lang="en-US" b="1" dirty="0" smtClean="0">
                <a:solidFill>
                  <a:srgbClr val="C00000"/>
                </a:solidFill>
                <a:latin typeface="+mn-lt"/>
              </a:rPr>
              <a:t>Optimal gas pressure</a:t>
            </a:r>
          </a:p>
          <a:p>
            <a:r>
              <a:rPr lang="en-US" b="1" dirty="0" smtClean="0">
                <a:solidFill>
                  <a:srgbClr val="7030A0"/>
                </a:solidFill>
                <a:latin typeface="+mn-lt"/>
              </a:rPr>
              <a:t>Yield vs. target thickness</a:t>
            </a:r>
          </a:p>
          <a:p>
            <a:r>
              <a:rPr lang="en-US" b="1" dirty="0" smtClean="0">
                <a:solidFill>
                  <a:srgbClr val="0000FF"/>
                </a:solidFill>
                <a:latin typeface="+mn-lt"/>
              </a:rPr>
              <a:t>Target stability vs. beam intensity and dose</a:t>
            </a:r>
          </a:p>
        </p:txBody>
      </p:sp>
      <p:pic>
        <p:nvPicPr>
          <p:cNvPr id="27" name="Рисунок 26" descr="z1.bmp"/>
          <p:cNvPicPr>
            <a:picLocks noChangeAspect="1"/>
          </p:cNvPicPr>
          <p:nvPr/>
        </p:nvPicPr>
        <p:blipFill>
          <a:blip r:embed="rId4"/>
          <a:stretch>
            <a:fillRect/>
          </a:stretch>
        </p:blipFill>
        <p:spPr>
          <a:xfrm>
            <a:off x="388973" y="4286256"/>
            <a:ext cx="2397077" cy="1182582"/>
          </a:xfrm>
          <a:prstGeom prst="rect">
            <a:avLst/>
          </a:prstGeom>
        </p:spPr>
      </p:pic>
      <p:pic>
        <p:nvPicPr>
          <p:cNvPr id="28" name="Рисунок 27" descr="z3.bmp"/>
          <p:cNvPicPr>
            <a:picLocks noChangeAspect="1"/>
          </p:cNvPicPr>
          <p:nvPr/>
        </p:nvPicPr>
        <p:blipFill>
          <a:blip r:embed="rId5"/>
          <a:stretch>
            <a:fillRect/>
          </a:stretch>
        </p:blipFill>
        <p:spPr>
          <a:xfrm>
            <a:off x="642910" y="5584840"/>
            <a:ext cx="1785950" cy="1058870"/>
          </a:xfrm>
          <a:prstGeom prst="rect">
            <a:avLst/>
          </a:prstGeom>
        </p:spPr>
      </p:pic>
      <p:sp>
        <p:nvSpPr>
          <p:cNvPr id="30" name="TextBox 29"/>
          <p:cNvSpPr txBox="1"/>
          <p:nvPr/>
        </p:nvSpPr>
        <p:spPr>
          <a:xfrm>
            <a:off x="5000628" y="3214686"/>
            <a:ext cx="3286148" cy="646331"/>
          </a:xfrm>
          <a:prstGeom prst="rect">
            <a:avLst/>
          </a:prstGeom>
          <a:noFill/>
        </p:spPr>
        <p:txBody>
          <a:bodyPr wrap="square" rtlCol="0">
            <a:spAutoFit/>
          </a:bodyPr>
          <a:lstStyle/>
          <a:p>
            <a:r>
              <a:rPr lang="en-US" dirty="0" smtClean="0">
                <a:solidFill>
                  <a:srgbClr val="006600"/>
                </a:solidFill>
                <a:effectLst>
                  <a:outerShdw blurRad="38100" dist="38100" dir="2700000" algn="tl">
                    <a:srgbClr val="000000">
                      <a:alpha val="43137"/>
                    </a:srgbClr>
                  </a:outerShdw>
                </a:effectLst>
                <a:latin typeface="+mn-lt"/>
              </a:rPr>
              <a:t>6 targets with different thickness</a:t>
            </a:r>
          </a:p>
          <a:p>
            <a:r>
              <a:rPr lang="en-US" dirty="0" smtClean="0">
                <a:solidFill>
                  <a:srgbClr val="006600"/>
                </a:solidFill>
                <a:effectLst>
                  <a:outerShdw blurRad="38100" dist="38100" dir="2700000" algn="tl">
                    <a:srgbClr val="000000">
                      <a:alpha val="43137"/>
                    </a:srgbClr>
                  </a:outerShdw>
                </a:effectLst>
                <a:latin typeface="+mn-lt"/>
              </a:rPr>
              <a:t>on one wheel</a:t>
            </a:r>
          </a:p>
        </p:txBody>
      </p:sp>
    </p:spTree>
    <p:extLst>
      <p:ext uri="{BB962C8B-B14F-4D97-AF65-F5344CB8AC3E}">
        <p14:creationId xmlns:p14="http://schemas.microsoft.com/office/powerpoint/2010/main" val="6284030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1729" y="116632"/>
            <a:ext cx="5826211" cy="400110"/>
          </a:xfrm>
          <a:prstGeom prst="rect">
            <a:avLst/>
          </a:prstGeom>
          <a:noFill/>
        </p:spPr>
        <p:txBody>
          <a:bodyPr wrap="square" rtlCol="0">
            <a:spAutoFit/>
          </a:bodyPr>
          <a:lstStyle/>
          <a:p>
            <a:pPr algn="ctr"/>
            <a:r>
              <a:rPr lang="en-US" sz="2000" b="1" dirty="0">
                <a:solidFill>
                  <a:srgbClr val="C00000"/>
                </a:solidFill>
                <a:latin typeface="Arial" panose="020B0604020202020204" pitchFamily="34" charset="0"/>
                <a:cs typeface="Arial" panose="020B0604020202020204" pitchFamily="34" charset="0"/>
              </a:rPr>
              <a:t>First-day experiments at SHE Factory</a:t>
            </a:r>
            <a:endParaRPr lang="ru-RU" sz="2000" b="1" dirty="0">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6588224" y="4132396"/>
            <a:ext cx="1273105" cy="338554"/>
          </a:xfrm>
          <a:prstGeom prst="rect">
            <a:avLst/>
          </a:prstGeom>
          <a:noFill/>
        </p:spPr>
        <p:txBody>
          <a:bodyPr wrap="none" rtlCol="0">
            <a:spAutoFit/>
          </a:bodyPr>
          <a:lstStyle/>
          <a:p>
            <a:r>
              <a:rPr lang="en-US" sz="1600" b="1" baseline="30000" dirty="0">
                <a:solidFill>
                  <a:srgbClr val="C00000"/>
                </a:solidFill>
                <a:latin typeface="Arial" panose="020B0604020202020204" pitchFamily="34" charset="0"/>
                <a:cs typeface="Arial" panose="020B0604020202020204" pitchFamily="34" charset="0"/>
              </a:rPr>
              <a:t>48</a:t>
            </a:r>
            <a:r>
              <a:rPr lang="en-US" sz="1600" b="1" dirty="0">
                <a:solidFill>
                  <a:srgbClr val="C00000"/>
                </a:solidFill>
                <a:latin typeface="Arial" panose="020B0604020202020204" pitchFamily="34" charset="0"/>
                <a:cs typeface="Arial" panose="020B0604020202020204" pitchFamily="34" charset="0"/>
              </a:rPr>
              <a:t>Ca+</a:t>
            </a:r>
            <a:r>
              <a:rPr lang="en-US" sz="1600" b="1" baseline="30000" dirty="0">
                <a:solidFill>
                  <a:srgbClr val="C00000"/>
                </a:solidFill>
                <a:latin typeface="Arial" panose="020B0604020202020204" pitchFamily="34" charset="0"/>
                <a:cs typeface="Arial" panose="020B0604020202020204" pitchFamily="34" charset="0"/>
              </a:rPr>
              <a:t>243</a:t>
            </a:r>
            <a:r>
              <a:rPr lang="en-US" sz="1600" b="1" dirty="0">
                <a:solidFill>
                  <a:srgbClr val="C00000"/>
                </a:solidFill>
                <a:latin typeface="Arial" panose="020B0604020202020204" pitchFamily="34" charset="0"/>
                <a:cs typeface="Arial" panose="020B0604020202020204" pitchFamily="34" charset="0"/>
              </a:rPr>
              <a:t>Am</a:t>
            </a:r>
            <a:endParaRPr lang="ru-RU" sz="1600" b="1"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1583963" y="4170566"/>
            <a:ext cx="1204176" cy="338554"/>
          </a:xfrm>
          <a:prstGeom prst="rect">
            <a:avLst/>
          </a:prstGeom>
          <a:noFill/>
        </p:spPr>
        <p:txBody>
          <a:bodyPr wrap="none" rtlCol="0">
            <a:spAutoFit/>
          </a:bodyPr>
          <a:lstStyle/>
          <a:p>
            <a:r>
              <a:rPr lang="en-US" sz="1600" b="1" baseline="30000" dirty="0">
                <a:solidFill>
                  <a:srgbClr val="C00000"/>
                </a:solidFill>
                <a:latin typeface="Arial" panose="020B0604020202020204" pitchFamily="34" charset="0"/>
                <a:cs typeface="Arial" panose="020B0604020202020204" pitchFamily="34" charset="0"/>
              </a:rPr>
              <a:t>48</a:t>
            </a:r>
            <a:r>
              <a:rPr lang="en-US" sz="1600" b="1" dirty="0">
                <a:solidFill>
                  <a:srgbClr val="C00000"/>
                </a:solidFill>
                <a:latin typeface="Arial" panose="020B0604020202020204" pitchFamily="34" charset="0"/>
                <a:cs typeface="Arial" panose="020B0604020202020204" pitchFamily="34" charset="0"/>
              </a:rPr>
              <a:t>Ca+</a:t>
            </a:r>
            <a:r>
              <a:rPr lang="en-US" sz="1600" b="1" baseline="30000" dirty="0">
                <a:solidFill>
                  <a:srgbClr val="C00000"/>
                </a:solidFill>
                <a:latin typeface="Arial" panose="020B0604020202020204" pitchFamily="34" charset="0"/>
                <a:cs typeface="Arial" panose="020B0604020202020204" pitchFamily="34" charset="0"/>
              </a:rPr>
              <a:t>242</a:t>
            </a:r>
            <a:r>
              <a:rPr lang="en-US" sz="1600" b="1" dirty="0">
                <a:solidFill>
                  <a:srgbClr val="C00000"/>
                </a:solidFill>
                <a:latin typeface="Arial" panose="020B0604020202020204" pitchFamily="34" charset="0"/>
                <a:cs typeface="Arial" panose="020B0604020202020204" pitchFamily="34" charset="0"/>
              </a:rPr>
              <a:t>Pu</a:t>
            </a:r>
            <a:endParaRPr lang="ru-RU" sz="1600" b="1" dirty="0">
              <a:solidFill>
                <a:srgbClr val="C00000"/>
              </a:solidFill>
              <a:latin typeface="Arial" panose="020B0604020202020204" pitchFamily="34" charset="0"/>
              <a:cs typeface="Arial" panose="020B0604020202020204" pitchFamily="34" charset="0"/>
            </a:endParaRPr>
          </a:p>
        </p:txBody>
      </p:sp>
      <p:sp>
        <p:nvSpPr>
          <p:cNvPr id="8" name="TextBox 7"/>
          <p:cNvSpPr txBox="1"/>
          <p:nvPr/>
        </p:nvSpPr>
        <p:spPr>
          <a:xfrm>
            <a:off x="441710" y="532998"/>
            <a:ext cx="8334632" cy="1323439"/>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Aims of the experiments:</a:t>
            </a:r>
          </a:p>
          <a:p>
            <a:endParaRPr lang="en-US" sz="1600" dirty="0">
              <a:solidFill>
                <a:srgbClr val="002060"/>
              </a:solidFill>
              <a:latin typeface="Arial" panose="020B0604020202020204" pitchFamily="34" charset="0"/>
              <a:cs typeface="Arial" panose="020B0604020202020204" pitchFamily="34" charset="0"/>
            </a:endParaRPr>
          </a:p>
          <a:p>
            <a:pPr marL="257175" indent="-257175">
              <a:buAutoNum type="arabicPeriod"/>
            </a:pPr>
            <a:r>
              <a:rPr lang="en-US" sz="1600" dirty="0">
                <a:solidFill>
                  <a:srgbClr val="002060"/>
                </a:solidFill>
                <a:latin typeface="Arial" panose="020B0604020202020204" pitchFamily="34" charset="0"/>
                <a:cs typeface="Arial" panose="020B0604020202020204" pitchFamily="34" charset="0"/>
              </a:rPr>
              <a:t>Test of functionalities of all the systems of new accelerator and new gas-filled recoil separator</a:t>
            </a:r>
          </a:p>
          <a:p>
            <a:pPr marL="257175" indent="-257175">
              <a:buAutoNum type="arabicPeriod"/>
            </a:pPr>
            <a:r>
              <a:rPr lang="en-US" sz="1600" dirty="0">
                <a:solidFill>
                  <a:srgbClr val="002060"/>
                </a:solidFill>
                <a:latin typeface="Arial" panose="020B0604020202020204" pitchFamily="34" charset="0"/>
                <a:cs typeface="Arial" panose="020B0604020202020204" pitchFamily="34" charset="0"/>
              </a:rPr>
              <a:t>Accumulate additional statistics for the chosen reactions</a:t>
            </a:r>
          </a:p>
        </p:txBody>
      </p:sp>
      <p:sp>
        <p:nvSpPr>
          <p:cNvPr id="9" name="TextBox 8"/>
          <p:cNvSpPr txBox="1"/>
          <p:nvPr/>
        </p:nvSpPr>
        <p:spPr>
          <a:xfrm>
            <a:off x="441709" y="2363396"/>
            <a:ext cx="8334632" cy="1569660"/>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Chosen reactions: </a:t>
            </a:r>
            <a:r>
              <a:rPr lang="en-US" sz="1600" b="1" baseline="30000" dirty="0">
                <a:solidFill>
                  <a:srgbClr val="C00000"/>
                </a:solidFill>
                <a:latin typeface="Arial" panose="020B0604020202020204" pitchFamily="34" charset="0"/>
                <a:cs typeface="Arial" panose="020B0604020202020204" pitchFamily="34" charset="0"/>
              </a:rPr>
              <a:t>48</a:t>
            </a:r>
            <a:r>
              <a:rPr lang="en-US" sz="1600" b="1" dirty="0">
                <a:solidFill>
                  <a:srgbClr val="C00000"/>
                </a:solidFill>
                <a:latin typeface="Arial" panose="020B0604020202020204" pitchFamily="34" charset="0"/>
                <a:cs typeface="Arial" panose="020B0604020202020204" pitchFamily="34" charset="0"/>
              </a:rPr>
              <a:t>Ca+</a:t>
            </a:r>
            <a:r>
              <a:rPr lang="en-US" sz="1600" b="1" baseline="30000" dirty="0">
                <a:solidFill>
                  <a:srgbClr val="C00000"/>
                </a:solidFill>
                <a:latin typeface="Arial" panose="020B0604020202020204" pitchFamily="34" charset="0"/>
                <a:cs typeface="Arial" panose="020B0604020202020204" pitchFamily="34" charset="0"/>
              </a:rPr>
              <a:t>243</a:t>
            </a:r>
            <a:r>
              <a:rPr lang="en-US" sz="1600" b="1" dirty="0">
                <a:solidFill>
                  <a:srgbClr val="C00000"/>
                </a:solidFill>
                <a:latin typeface="Arial" panose="020B0604020202020204" pitchFamily="34" charset="0"/>
                <a:cs typeface="Arial" panose="020B0604020202020204" pitchFamily="34" charset="0"/>
              </a:rPr>
              <a:t>Am and </a:t>
            </a:r>
            <a:r>
              <a:rPr lang="en-US" sz="1600" b="1" baseline="30000" dirty="0">
                <a:solidFill>
                  <a:srgbClr val="C00000"/>
                </a:solidFill>
                <a:latin typeface="Arial" panose="020B0604020202020204" pitchFamily="34" charset="0"/>
                <a:cs typeface="Arial" panose="020B0604020202020204" pitchFamily="34" charset="0"/>
              </a:rPr>
              <a:t>48</a:t>
            </a:r>
            <a:r>
              <a:rPr lang="en-US" sz="1600" b="1" dirty="0">
                <a:solidFill>
                  <a:srgbClr val="C00000"/>
                </a:solidFill>
                <a:latin typeface="Arial" panose="020B0604020202020204" pitchFamily="34" charset="0"/>
                <a:cs typeface="Arial" panose="020B0604020202020204" pitchFamily="34" charset="0"/>
              </a:rPr>
              <a:t>Ca+</a:t>
            </a:r>
            <a:r>
              <a:rPr lang="en-US" sz="1600" b="1" baseline="30000" dirty="0">
                <a:solidFill>
                  <a:srgbClr val="C00000"/>
                </a:solidFill>
                <a:latin typeface="Arial" panose="020B0604020202020204" pitchFamily="34" charset="0"/>
                <a:cs typeface="Arial" panose="020B0604020202020204" pitchFamily="34" charset="0"/>
              </a:rPr>
              <a:t>242</a:t>
            </a:r>
            <a:r>
              <a:rPr lang="en-US" sz="1600" b="1" dirty="0">
                <a:solidFill>
                  <a:srgbClr val="C00000"/>
                </a:solidFill>
                <a:latin typeface="Arial" panose="020B0604020202020204" pitchFamily="34" charset="0"/>
                <a:cs typeface="Arial" panose="020B0604020202020204" pitchFamily="34" charset="0"/>
              </a:rPr>
              <a:t>Pu</a:t>
            </a:r>
          </a:p>
          <a:p>
            <a:pPr algn="ctr"/>
            <a:endParaRPr lang="en-US" sz="1600" dirty="0">
              <a:solidFill>
                <a:srgbClr val="C00000"/>
              </a:solidFill>
              <a:latin typeface="Arial" panose="020B0604020202020204" pitchFamily="34" charset="0"/>
              <a:cs typeface="Arial" panose="020B0604020202020204" pitchFamily="34" charset="0"/>
            </a:endParaRPr>
          </a:p>
          <a:p>
            <a:pPr marL="257175" indent="-257175">
              <a:buAutoNum type="arabicPeriod"/>
            </a:pPr>
            <a:r>
              <a:rPr lang="en-US" sz="1600" dirty="0">
                <a:solidFill>
                  <a:srgbClr val="002060"/>
                </a:solidFill>
                <a:latin typeface="Arial" panose="020B0604020202020204" pitchFamily="34" charset="0"/>
                <a:cs typeface="Arial" panose="020B0604020202020204" pitchFamily="34" charset="0"/>
              </a:rPr>
              <a:t>Enough material to prepare the targets</a:t>
            </a:r>
          </a:p>
          <a:p>
            <a:pPr marL="257175" indent="-257175">
              <a:buAutoNum type="arabicPeriod"/>
            </a:pPr>
            <a:r>
              <a:rPr lang="en-US" sz="1600" dirty="0">
                <a:solidFill>
                  <a:srgbClr val="002060"/>
                </a:solidFill>
                <a:latin typeface="Arial" panose="020B0604020202020204" pitchFamily="34" charset="0"/>
                <a:cs typeface="Arial" panose="020B0604020202020204" pitchFamily="34" charset="0"/>
              </a:rPr>
              <a:t>Relatively large cross sections and, thus, optimum candidates for spectroscopic experiments</a:t>
            </a:r>
          </a:p>
          <a:p>
            <a:pPr marL="257175" indent="-257175">
              <a:buAutoNum type="arabicPeriod"/>
            </a:pPr>
            <a:r>
              <a:rPr lang="en-US" sz="1600" dirty="0">
                <a:solidFill>
                  <a:srgbClr val="002060"/>
                </a:solidFill>
                <a:latin typeface="Arial" panose="020B0604020202020204" pitchFamily="34" charset="0"/>
                <a:cs typeface="Arial" panose="020B0604020202020204" pitchFamily="34" charset="0"/>
              </a:rPr>
              <a:t>Well-studied in previous experiments. Good for testing of the accelerator complex</a:t>
            </a:r>
          </a:p>
        </p:txBody>
      </p:sp>
      <p:sp>
        <p:nvSpPr>
          <p:cNvPr id="10" name="TextBox 9"/>
          <p:cNvSpPr txBox="1"/>
          <p:nvPr/>
        </p:nvSpPr>
        <p:spPr>
          <a:xfrm>
            <a:off x="3285596" y="4132396"/>
            <a:ext cx="2848230" cy="338554"/>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Existing experimental data</a:t>
            </a:r>
            <a:endParaRPr lang="ru-RU" sz="1600" dirty="0">
              <a:solidFill>
                <a:srgbClr val="002060"/>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4248085"/>
            <a:ext cx="8432057" cy="2992806"/>
          </a:xfrm>
          <a:prstGeom prst="rect">
            <a:avLst/>
          </a:prstGeom>
        </p:spPr>
      </p:pic>
    </p:spTree>
    <p:extLst>
      <p:ext uri="{BB962C8B-B14F-4D97-AF65-F5344CB8AC3E}">
        <p14:creationId xmlns:p14="http://schemas.microsoft.com/office/powerpoint/2010/main" val="27067390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z3.bmp"/>
          <p:cNvPicPr>
            <a:picLocks noChangeAspect="1"/>
          </p:cNvPicPr>
          <p:nvPr/>
        </p:nvPicPr>
        <p:blipFill>
          <a:blip r:embed="rId2" cstate="print"/>
          <a:stretch>
            <a:fillRect/>
          </a:stretch>
        </p:blipFill>
        <p:spPr>
          <a:xfrm>
            <a:off x="362492" y="928671"/>
            <a:ext cx="8465644" cy="5857914"/>
          </a:xfrm>
          <a:prstGeom prst="rect">
            <a:avLst/>
          </a:prstGeom>
        </p:spPr>
      </p:pic>
      <p:sp>
        <p:nvSpPr>
          <p:cNvPr id="5" name="Rectangle 2"/>
          <p:cNvSpPr txBox="1">
            <a:spLocks noChangeArrowheads="1"/>
          </p:cNvSpPr>
          <p:nvPr/>
        </p:nvSpPr>
        <p:spPr bwMode="auto">
          <a:xfrm>
            <a:off x="1500166" y="142852"/>
            <a:ext cx="6500858" cy="6429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ja-JP" sz="2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First experiments at</a:t>
            </a:r>
            <a:r>
              <a:rPr kumimoji="0" lang="ru-RU" altLang="ja-JP" sz="2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 </a:t>
            </a:r>
            <a:r>
              <a:rPr kumimoji="0" lang="en-US" altLang="ja-JP" sz="2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SHE Factory</a:t>
            </a:r>
            <a:br>
              <a:rPr kumimoji="0" lang="en-US" altLang="ja-JP" sz="2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br>
            <a:r>
              <a:rPr kumimoji="0" lang="en-US" altLang="ja-JP" sz="2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                                </a:t>
            </a:r>
            <a:r>
              <a:rPr kumimoji="0" lang="en-US" altLang="ja-JP" sz="2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Synthesis of new elements</a:t>
            </a:r>
            <a:r>
              <a:rPr kumimoji="0" lang="ru-RU" altLang="ja-JP" sz="2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 119 </a:t>
            </a:r>
            <a:r>
              <a:rPr kumimoji="0" lang="en-US" altLang="ja-JP" sz="2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and</a:t>
            </a:r>
            <a:r>
              <a:rPr kumimoji="0" lang="ru-RU" altLang="ja-JP" sz="2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 120</a:t>
            </a:r>
            <a:endParaRPr kumimoji="0" lang="ru-RU" sz="2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spTree>
    <p:extLst>
      <p:ext uri="{BB962C8B-B14F-4D97-AF65-F5344CB8AC3E}">
        <p14:creationId xmlns:p14="http://schemas.microsoft.com/office/powerpoint/2010/main" val="17401173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28600" y="152404"/>
            <a:ext cx="8686800" cy="612775"/>
          </a:xfrm>
          <a:prstGeom prst="rect">
            <a:avLst/>
          </a:prstGeom>
        </p:spPr>
        <p:txBody>
          <a:bodyPr vert="horz" lIns="36000" tIns="45720" rIns="36000" bIns="45720" rtlCol="0" anchor="t" anchorCtr="1">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50000"/>
              </a:spcBef>
            </a:pPr>
            <a:r>
              <a:rPr lang="en-US" altLang="ru-RU" sz="3200" b="1" dirty="0" smtClean="0">
                <a:solidFill>
                  <a:srgbClr val="C00000"/>
                </a:solidFill>
                <a:latin typeface="Times New Roman" pitchFamily="18" charset="0"/>
                <a:ea typeface="Gungsuh" pitchFamily="18" charset="-127"/>
                <a:cs typeface="Times New Roman" pitchFamily="18" charset="0"/>
              </a:rPr>
              <a:t>Stand-alone </a:t>
            </a:r>
            <a:r>
              <a:rPr lang="en-US" altLang="ru-RU" sz="3200" b="1" dirty="0">
                <a:solidFill>
                  <a:srgbClr val="C00000"/>
                </a:solidFill>
                <a:latin typeface="Times New Roman" pitchFamily="18" charset="0"/>
                <a:ea typeface="Gungsuh" pitchFamily="18" charset="-127"/>
                <a:cs typeface="Times New Roman" pitchFamily="18" charset="0"/>
              </a:rPr>
              <a:t>SHE factory </a:t>
            </a:r>
            <a:r>
              <a:rPr lang="en-US" altLang="ru-RU" sz="3200" b="1" dirty="0" smtClean="0">
                <a:solidFill>
                  <a:srgbClr val="C00000"/>
                </a:solidFill>
                <a:latin typeface="Times New Roman" pitchFamily="18" charset="0"/>
                <a:ea typeface="Gungsuh" pitchFamily="18" charset="-127"/>
                <a:cs typeface="Times New Roman" pitchFamily="18" charset="0"/>
              </a:rPr>
              <a:t>with DC-280 cyclotron</a:t>
            </a:r>
            <a:endParaRPr lang="en-US" altLang="ru-RU" sz="3200" b="1" dirty="0">
              <a:solidFill>
                <a:srgbClr val="C00000"/>
              </a:solidFill>
              <a:latin typeface="Times New Roman" pitchFamily="18" charset="0"/>
              <a:ea typeface="Gungsuh" pitchFamily="18" charset="-127"/>
              <a:cs typeface="Times New Roman" pitchFamily="18" charset="0"/>
            </a:endParaRPr>
          </a:p>
        </p:txBody>
      </p:sp>
      <p:graphicFrame>
        <p:nvGraphicFramePr>
          <p:cNvPr id="3" name="Group 58"/>
          <p:cNvGraphicFramePr>
            <a:graphicFrameLocks noGrp="1"/>
          </p:cNvGraphicFramePr>
          <p:nvPr>
            <p:extLst>
              <p:ext uri="{D42A27DB-BD31-4B8C-83A1-F6EECF244321}">
                <p14:modId xmlns:p14="http://schemas.microsoft.com/office/powerpoint/2010/main" val="504886110"/>
              </p:ext>
            </p:extLst>
          </p:nvPr>
        </p:nvGraphicFramePr>
        <p:xfrm>
          <a:off x="5487067" y="1586996"/>
          <a:ext cx="3514598" cy="5153834"/>
        </p:xfrm>
        <a:graphic>
          <a:graphicData uri="http://schemas.openxmlformats.org/drawingml/2006/table">
            <a:tbl>
              <a:tblPr>
                <a:tableStyleId>{69CF1AB2-1976-4502-BF36-3FF5EA218861}</a:tableStyleId>
              </a:tblPr>
              <a:tblGrid>
                <a:gridCol w="931528">
                  <a:extLst>
                    <a:ext uri="{9D8B030D-6E8A-4147-A177-3AD203B41FA5}">
                      <a16:colId xmlns:a16="http://schemas.microsoft.com/office/drawing/2014/main" xmlns="" val="20000"/>
                    </a:ext>
                  </a:extLst>
                </a:gridCol>
                <a:gridCol w="1221599">
                  <a:extLst>
                    <a:ext uri="{9D8B030D-6E8A-4147-A177-3AD203B41FA5}">
                      <a16:colId xmlns:a16="http://schemas.microsoft.com/office/drawing/2014/main" xmlns="" val="20001"/>
                    </a:ext>
                  </a:extLst>
                </a:gridCol>
                <a:gridCol w="1361471">
                  <a:extLst>
                    <a:ext uri="{9D8B030D-6E8A-4147-A177-3AD203B41FA5}">
                      <a16:colId xmlns:a16="http://schemas.microsoft.com/office/drawing/2014/main" xmlns="" val="20002"/>
                    </a:ext>
                  </a:extLst>
                </a:gridCol>
              </a:tblGrid>
              <a:tr h="630460">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DC280 (expected)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E=4÷8 MeV/A</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89820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Ion</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Ion energy</a:t>
                      </a:r>
                      <a:endParaRPr kumimoji="0" lang="ru-RU" sz="1700" b="1"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a:t>
                      </a:r>
                      <a:r>
                        <a:rPr kumimoji="0" lang="en-US" sz="1700" b="1" u="none" strike="noStrike" cap="none" normalizeH="0" baseline="0" dirty="0" err="1">
                          <a:ln>
                            <a:noFill/>
                          </a:ln>
                          <a:effectLst/>
                          <a:latin typeface="Times New Roman" panose="02020603050405020304" pitchFamily="18" charset="0"/>
                          <a:cs typeface="Times New Roman" panose="02020603050405020304" pitchFamily="18" charset="0"/>
                        </a:rPr>
                        <a:t>MeV</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/A]</a:t>
                      </a:r>
                      <a:endParaRPr kumimoji="0" lang="en-US" sz="1700" b="1" i="0" u="none" strike="noStrike" cap="none" normalizeH="0" baseline="0" dirty="0">
                        <a:ln>
                          <a:noFill/>
                        </a:ln>
                        <a:solidFill>
                          <a:srgbClr val="000000"/>
                        </a:solidFill>
                        <a:effectLst/>
                        <a:latin typeface="Times New Roman" pitchFamily="18" charset="0"/>
                        <a:cs typeface="Times New Roman"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Output intensity</a:t>
                      </a:r>
                      <a:endParaRPr kumimoji="0" lang="en-US" sz="1700" b="1" i="0" u="none" strike="noStrike" cap="none" normalizeH="0" baseline="0" dirty="0">
                        <a:ln>
                          <a:noFill/>
                        </a:ln>
                        <a:solidFill>
                          <a:srgbClr val="000000"/>
                        </a:solidFill>
                        <a:effectLst/>
                        <a:latin typeface="Times New Roman" pitchFamily="18" charset="0"/>
                        <a:cs typeface="Times New Roman" pitchFamily="18" charset="0"/>
                      </a:endParaRPr>
                    </a:p>
                  </a:txBody>
                  <a:tcPr marL="91466" marR="91466" marT="45734" marB="45734" horzOverflow="overflow"/>
                </a:tc>
                <a:extLst>
                  <a:ext uri="{0D108BD9-81ED-4DB2-BD59-A6C34878D82A}">
                    <a16:rowId xmlns:a16="http://schemas.microsoft.com/office/drawing/2014/main" xmlns="" val="10001"/>
                  </a:ext>
                </a:extLst>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dirty="0">
                          <a:ln>
                            <a:noFill/>
                          </a:ln>
                          <a:effectLst/>
                          <a:latin typeface="Times New Roman" panose="02020603050405020304" pitchFamily="18" charset="0"/>
                          <a:cs typeface="Times New Roman" panose="02020603050405020304" pitchFamily="18" charset="0"/>
                        </a:rPr>
                        <a:t>7</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Li</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4</a:t>
                      </a:r>
                      <a:endParaRPr kumimoji="0" lang="en-GB" sz="1700" b="1" i="0" u="none" strike="noStrike" cap="none" normalizeH="0" baseline="0" dirty="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2"/>
                  </a:ext>
                </a:extLst>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18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O</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8</a:t>
                      </a:r>
                      <a:endParaRPr kumimoji="0" lang="en-GB" sz="1700" b="1" i="0" u="none" strike="noStrike" cap="none" normalizeH="0" baseline="0" dirty="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3"/>
                  </a:ext>
                </a:extLst>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40</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Ar</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en-US" sz="1700" b="1" i="0" u="none" strike="noStrike" cap="none" normalizeH="0" baseline="0" dirty="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6×10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4"/>
                  </a:ext>
                </a:extLst>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dirty="0">
                          <a:ln>
                            <a:noFill/>
                          </a:ln>
                          <a:effectLst/>
                          <a:latin typeface="Times New Roman" panose="02020603050405020304" pitchFamily="18" charset="0"/>
                          <a:cs typeface="Times New Roman" panose="02020603050405020304" pitchFamily="18" charset="0"/>
                        </a:rPr>
                        <a:t>48</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Ca</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en-US" sz="1700" b="1" i="0" u="none" strike="noStrike" cap="none" normalizeH="0" baseline="0" dirty="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smtClean="0">
                          <a:ln>
                            <a:noFill/>
                          </a:ln>
                          <a:effectLst/>
                          <a:latin typeface="Times New Roman" panose="02020603050405020304" pitchFamily="18" charset="0"/>
                          <a:cs typeface="Times New Roman" panose="02020603050405020304" pitchFamily="18" charset="0"/>
                        </a:rPr>
                        <a:t>6,2×10</a:t>
                      </a:r>
                      <a:r>
                        <a:rPr kumimoji="0" lang="en-GB" sz="1700" b="1" u="none" strike="noStrike" cap="none" normalizeH="0" baseline="30000" dirty="0" smtClean="0">
                          <a:ln>
                            <a:noFill/>
                          </a:ln>
                          <a:effectLst/>
                          <a:latin typeface="Times New Roman" panose="02020603050405020304" pitchFamily="18" charset="0"/>
                          <a:cs typeface="Times New Roman" panose="02020603050405020304" pitchFamily="18" charset="0"/>
                        </a:rPr>
                        <a:t>1</a:t>
                      </a:r>
                      <a:r>
                        <a:rPr kumimoji="0" lang="ru-RU" sz="1700" b="1" u="none" strike="noStrike" cap="none" normalizeH="0" baseline="30000" dirty="0" smtClean="0">
                          <a:ln>
                            <a:noFill/>
                          </a:ln>
                          <a:effectLst/>
                          <a:latin typeface="Times New Roman" panose="02020603050405020304" pitchFamily="18" charset="0"/>
                          <a:cs typeface="Times New Roman" panose="02020603050405020304" pitchFamily="18" charset="0"/>
                        </a:rPr>
                        <a:t>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5"/>
                  </a:ext>
                </a:extLst>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dirty="0" smtClean="0">
                          <a:ln>
                            <a:noFill/>
                          </a:ln>
                          <a:effectLst/>
                          <a:latin typeface="Times New Roman" panose="02020603050405020304" pitchFamily="18" charset="0"/>
                          <a:cs typeface="Times New Roman" panose="02020603050405020304" pitchFamily="18" charset="0"/>
                        </a:rPr>
                        <a:t>50</a:t>
                      </a:r>
                      <a:r>
                        <a:rPr kumimoji="0" lang="en-US" sz="1700" b="1" u="none" strike="noStrike" cap="none" normalizeH="0" baseline="0" dirty="0" smtClean="0">
                          <a:ln>
                            <a:noFill/>
                          </a:ln>
                          <a:effectLst/>
                          <a:latin typeface="Times New Roman" panose="02020603050405020304" pitchFamily="18" charset="0"/>
                          <a:cs typeface="Times New Roman" panose="02020603050405020304" pitchFamily="18" charset="0"/>
                        </a:rPr>
                        <a:t>Ti</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en-US" sz="1700" b="1" i="0" u="none" strike="noStrike" cap="none" normalizeH="0" baseline="0" dirty="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smtClean="0">
                          <a:ln>
                            <a:noFill/>
                          </a:ln>
                          <a:effectLst/>
                          <a:latin typeface="Times New Roman" panose="02020603050405020304" pitchFamily="18" charset="0"/>
                          <a:cs typeface="Times New Roman" panose="02020603050405020304" pitchFamily="18" charset="0"/>
                        </a:rPr>
                        <a:t>3,1×10</a:t>
                      </a:r>
                      <a:r>
                        <a:rPr kumimoji="0" lang="en-GB" sz="1700" b="1" u="none" strike="noStrike" cap="none" normalizeH="0" baseline="30000" dirty="0" smtClean="0">
                          <a:ln>
                            <a:noFill/>
                          </a:ln>
                          <a:effectLst/>
                          <a:latin typeface="Times New Roman" panose="02020603050405020304" pitchFamily="18" charset="0"/>
                          <a:cs typeface="Times New Roman" panose="02020603050405020304" pitchFamily="18" charset="0"/>
                        </a:rPr>
                        <a:t>1</a:t>
                      </a:r>
                      <a:r>
                        <a:rPr kumimoji="0" lang="ru-RU" sz="1700" b="1" u="none" strike="noStrike" cap="none" normalizeH="0" baseline="30000" dirty="0" smtClean="0">
                          <a:ln>
                            <a:noFill/>
                          </a:ln>
                          <a:effectLst/>
                          <a:latin typeface="Times New Roman" panose="02020603050405020304" pitchFamily="18" charset="0"/>
                          <a:cs typeface="Times New Roman" panose="02020603050405020304" pitchFamily="18" charset="0"/>
                        </a:rPr>
                        <a:t>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dirty="0">
                          <a:ln>
                            <a:noFill/>
                          </a:ln>
                          <a:effectLst/>
                          <a:latin typeface="Times New Roman" panose="02020603050405020304" pitchFamily="18" charset="0"/>
                          <a:cs typeface="Times New Roman" panose="02020603050405020304" pitchFamily="18" charset="0"/>
                        </a:rPr>
                        <a:t>54</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Cr</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en-US" sz="1700" b="1" i="0" u="none" strike="noStrike" cap="none" normalizeH="0" baseline="0" dirty="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2×10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6"/>
                  </a:ext>
                </a:extLst>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58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Fe</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dirty="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7"/>
                  </a:ext>
                </a:extLst>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124</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Sn</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dirty="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2×10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12</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8"/>
                  </a:ext>
                </a:extLst>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136</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Xe</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9"/>
                  </a:ext>
                </a:extLst>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238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U</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7</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5×10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10</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10"/>
                  </a:ext>
                </a:extLst>
              </a:tr>
            </a:tbl>
          </a:graphicData>
        </a:graphic>
      </p:graphicFrame>
      <p:sp>
        <p:nvSpPr>
          <p:cNvPr id="10" name="TextBox 9"/>
          <p:cNvSpPr txBox="1">
            <a:spLocks noChangeArrowheads="1"/>
          </p:cNvSpPr>
          <p:nvPr/>
        </p:nvSpPr>
        <p:spPr bwMode="auto">
          <a:xfrm>
            <a:off x="742235" y="6346972"/>
            <a:ext cx="37673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pPr algn="ctr" eaLnBrk="1" hangingPunct="1"/>
            <a:r>
              <a:rPr lang="en-US" altLang="ru-RU" sz="2000" dirty="0">
                <a:solidFill>
                  <a:srgbClr val="4C27A9"/>
                </a:solidFill>
                <a:latin typeface="Times New Roman" pitchFamily="18" charset="0"/>
                <a:ea typeface="Gungsuh" pitchFamily="18" charset="-127"/>
                <a:cs typeface="Times New Roman" pitchFamily="18" charset="0"/>
              </a:rPr>
              <a:t>SHE factory </a:t>
            </a:r>
            <a:r>
              <a:rPr lang="en-US" altLang="ru-RU" sz="2000" dirty="0" smtClean="0">
                <a:solidFill>
                  <a:srgbClr val="4C27A9"/>
                </a:solidFill>
                <a:latin typeface="Times New Roman" pitchFamily="18" charset="0"/>
                <a:ea typeface="Gungsuh" pitchFamily="18" charset="-127"/>
                <a:cs typeface="Times New Roman" pitchFamily="18" charset="0"/>
              </a:rPr>
              <a:t>building </a:t>
            </a:r>
            <a:r>
              <a:rPr lang="en-US" altLang="ru-RU" sz="2000" dirty="0" smtClean="0">
                <a:solidFill>
                  <a:srgbClr val="4C27A9"/>
                </a:solidFill>
                <a:latin typeface="Times New Roman" panose="02020603050405020304" pitchFamily="18" charset="0"/>
                <a:cs typeface="Times New Roman" panose="02020603050405020304" pitchFamily="18" charset="0"/>
              </a:rPr>
              <a:t>2018</a:t>
            </a:r>
            <a:endParaRPr lang="ru-RU" altLang="ru-RU" sz="2000" dirty="0">
              <a:solidFill>
                <a:srgbClr val="4C27A9"/>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530" y="3274131"/>
            <a:ext cx="4991556" cy="302759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4014" y="697079"/>
            <a:ext cx="3599244" cy="2332448"/>
          </a:xfrm>
          <a:prstGeom prst="rect">
            <a:avLst/>
          </a:prstGeom>
        </p:spPr>
      </p:pic>
    </p:spTree>
    <p:extLst>
      <p:ext uri="{BB962C8B-B14F-4D97-AF65-F5344CB8AC3E}">
        <p14:creationId xmlns:p14="http://schemas.microsoft.com/office/powerpoint/2010/main" val="7745314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2" b="11884"/>
          <a:stretch/>
        </p:blipFill>
        <p:spPr>
          <a:xfrm>
            <a:off x="107504" y="116632"/>
            <a:ext cx="8861984" cy="4392488"/>
          </a:xfrm>
          <a:prstGeom prst="rect">
            <a:avLst/>
          </a:prstGeom>
        </p:spPr>
      </p:pic>
      <p:pic>
        <p:nvPicPr>
          <p:cNvPr id="3" name="Picture 3" descr="u400m-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484"/>
          <a:stretch/>
        </p:blipFill>
        <p:spPr bwMode="auto">
          <a:xfrm>
            <a:off x="5924044" y="4737323"/>
            <a:ext cx="2915304" cy="1944000"/>
          </a:xfrm>
          <a:prstGeom prst="rect">
            <a:avLst/>
          </a:prstGeom>
          <a:noFill/>
          <a:ln>
            <a:noFill/>
          </a:ln>
          <a:effectLst>
            <a:outerShdw blurRad="50800" dist="50800" dir="5400000" sx="2000" sy="2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u400c"/>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4" t="7242" r="334" b="2111"/>
          <a:stretch/>
        </p:blipFill>
        <p:spPr bwMode="auto">
          <a:xfrm>
            <a:off x="3300570" y="4737323"/>
            <a:ext cx="2376264" cy="1973133"/>
          </a:xfrm>
          <a:prstGeom prst="rect">
            <a:avLst/>
          </a:prstGeom>
          <a:noFill/>
          <a:ln>
            <a:noFill/>
          </a:ln>
          <a:effectLst>
            <a:outerShdw blurRad="50800" dist="50800" dir="5400000" sx="2000" sy="2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Прямая соединительная линия 6"/>
          <p:cNvCxnSpPr/>
          <p:nvPr/>
        </p:nvCxnSpPr>
        <p:spPr>
          <a:xfrm>
            <a:off x="-108520" y="4572620"/>
            <a:ext cx="9577064" cy="1"/>
          </a:xfrm>
          <a:prstGeom prst="line">
            <a:avLst/>
          </a:prstGeom>
          <a:ln w="120650">
            <a:solidFill>
              <a:srgbClr val="C00000"/>
            </a:solidFill>
          </a:ln>
        </p:spPr>
        <p:style>
          <a:lnRef idx="1">
            <a:schemeClr val="accent1"/>
          </a:lnRef>
          <a:fillRef idx="0">
            <a:schemeClr val="accent1"/>
          </a:fillRef>
          <a:effectRef idx="0">
            <a:schemeClr val="accent1"/>
          </a:effectRef>
          <a:fontRef idx="minor">
            <a:schemeClr val="tx1"/>
          </a:fontRef>
        </p:style>
      </p:cxnSp>
      <p:pic>
        <p:nvPicPr>
          <p:cNvPr id="386290" name="Picture 2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81128"/>
            <a:ext cx="3131840" cy="224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42447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FAC696-B3B9-468C-A9A4-F9364F9F5F24}" type="slidenum">
              <a:rPr lang="ru-RU" altLang="ru-RU" sz="1400" smtClean="0"/>
              <a:pPr>
                <a:spcBef>
                  <a:spcPct val="0"/>
                </a:spcBef>
                <a:buFontTx/>
                <a:buNone/>
              </a:pPr>
              <a:t>37</a:t>
            </a:fld>
            <a:endParaRPr lang="ru-RU" altLang="ru-RU" sz="1400" smtClean="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8849"/>
            <a:ext cx="9144000" cy="6102626"/>
          </a:xfrm>
          <a:prstGeom prst="rect">
            <a:avLst/>
          </a:prstGeom>
        </p:spPr>
      </p:pic>
      <p:sp>
        <p:nvSpPr>
          <p:cNvPr id="7" name="TextBox 6"/>
          <p:cNvSpPr txBox="1"/>
          <p:nvPr/>
        </p:nvSpPr>
        <p:spPr>
          <a:xfrm>
            <a:off x="2362200" y="5930325"/>
            <a:ext cx="5432449" cy="584775"/>
          </a:xfrm>
          <a:prstGeom prst="rect">
            <a:avLst/>
          </a:prstGeom>
          <a:noFill/>
        </p:spPr>
        <p:txBody>
          <a:bodyPr wrap="none" rtlCol="0">
            <a:spAutoFit/>
          </a:bodyPr>
          <a:lstStyle/>
          <a:p>
            <a:r>
              <a:rPr lang="en-US" sz="3200" b="1" dirty="0" smtClean="0">
                <a:solidFill>
                  <a:srgbClr val="FFFF00"/>
                </a:solidFill>
                <a:latin typeface="Times New Roman" panose="02020603050405020304" pitchFamily="18" charset="0"/>
                <a:cs typeface="Times New Roman" panose="02020603050405020304" pitchFamily="18" charset="0"/>
              </a:rPr>
              <a:t>Thank you for your attention</a:t>
            </a:r>
            <a:r>
              <a:rPr lang="ru-RU" sz="3200" b="1" dirty="0" smtClean="0">
                <a:solidFill>
                  <a:srgbClr val="FFFF00"/>
                </a:solidFill>
                <a:latin typeface="Times New Roman" panose="02020603050405020304" pitchFamily="18" charset="0"/>
                <a:cs typeface="Times New Roman" panose="02020603050405020304" pitchFamily="18" charset="0"/>
              </a:rPr>
              <a:t>!</a:t>
            </a:r>
            <a:endParaRPr lang="ru-RU" sz="3200" b="1" dirty="0">
              <a:solidFill>
                <a:srgbClr val="FFFF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614716" y="76200"/>
            <a:ext cx="5852884"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SHE-Factory building, January 2019</a:t>
            </a:r>
            <a:endParaRPr lang="ru-RU"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77031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92" y="64008"/>
            <a:ext cx="8967216" cy="6729984"/>
          </a:xfrm>
          <a:prstGeom prst="rect">
            <a:avLst/>
          </a:prstGeom>
        </p:spPr>
      </p:pic>
      <p:sp>
        <p:nvSpPr>
          <p:cNvPr id="6" name="TextBox 3"/>
          <p:cNvSpPr txBox="1">
            <a:spLocks noChangeArrowheads="1"/>
          </p:cNvSpPr>
          <p:nvPr/>
        </p:nvSpPr>
        <p:spPr bwMode="auto">
          <a:xfrm>
            <a:off x="1187624" y="6165304"/>
            <a:ext cx="6939720" cy="461665"/>
          </a:xfrm>
          <a:prstGeom prst="rect">
            <a:avLst/>
          </a:prstGeom>
          <a:noFill/>
          <a:ln w="9525">
            <a:noFill/>
            <a:miter lim="800000"/>
            <a:headEnd/>
            <a:tailEnd/>
          </a:ln>
        </p:spPr>
        <p:txBody>
          <a:bodyPr wrap="none">
            <a:spAutoFit/>
          </a:bodyPr>
          <a:lstStyle/>
          <a:p>
            <a:pPr eaLnBrk="1" hangingPunct="1"/>
            <a:r>
              <a:rPr lang="en-US" altLang="ru-RU" sz="2400" b="1" dirty="0" err="1">
                <a:solidFill>
                  <a:schemeClr val="bg1"/>
                </a:solidFill>
                <a:latin typeface="Arial" panose="020B0604020202020204" pitchFamily="34" charset="0"/>
                <a:cs typeface="Arial" panose="020B0604020202020204" pitchFamily="34" charset="0"/>
              </a:rPr>
              <a:t>Flerov</a:t>
            </a:r>
            <a:r>
              <a:rPr lang="en-US" altLang="ru-RU" sz="2400" b="1" dirty="0">
                <a:solidFill>
                  <a:schemeClr val="bg1"/>
                </a:solidFill>
                <a:latin typeface="Arial" panose="020B0604020202020204" pitchFamily="34" charset="0"/>
                <a:cs typeface="Arial" panose="020B0604020202020204" pitchFamily="34" charset="0"/>
              </a:rPr>
              <a:t> Laboratory of Nuclear Reactions (JINR)</a:t>
            </a:r>
            <a:endParaRPr lang="ru-RU" altLang="ru-RU" sz="2400" b="1" dirty="0">
              <a:solidFill>
                <a:schemeClr val="bg1"/>
              </a:solidFill>
              <a:latin typeface="Arial" panose="020B0604020202020204" pitchFamily="34" charset="0"/>
              <a:cs typeface="Arial" panose="020B0604020202020204" pitchFamily="34" charset="0"/>
            </a:endParaRPr>
          </a:p>
        </p:txBody>
      </p:sp>
      <p:sp>
        <p:nvSpPr>
          <p:cNvPr id="7" name="Прямоугольник 6"/>
          <p:cNvSpPr>
            <a:spLocks noChangeArrowheads="1"/>
          </p:cNvSpPr>
          <p:nvPr/>
        </p:nvSpPr>
        <p:spPr bwMode="auto">
          <a:xfrm>
            <a:off x="5148263" y="115888"/>
            <a:ext cx="3887787" cy="1939925"/>
          </a:xfrm>
          <a:prstGeom prst="rect">
            <a:avLst/>
          </a:prstGeom>
          <a:noFill/>
          <a:ln>
            <a:noFill/>
          </a:ln>
          <a:extLst/>
        </p:spPr>
        <p:txBody>
          <a:bodyPr>
            <a:spAutoFit/>
          </a:bodyPr>
          <a:lstStyle/>
          <a:p>
            <a:pPr algn="ctr" eaLnBrk="1" fontAlgn="auto" hangingPunct="1">
              <a:spcBef>
                <a:spcPts val="0"/>
              </a:spcBef>
              <a:spcAft>
                <a:spcPts val="0"/>
              </a:spcAft>
              <a:defRPr/>
            </a:pPr>
            <a:r>
              <a:rPr lang="en-US" sz="4000" b="1" dirty="0">
                <a:solidFill>
                  <a:srgbClr val="0033CC"/>
                </a:solidFill>
                <a:latin typeface="Arial" panose="020B0604020202020204" pitchFamily="34" charset="0"/>
                <a:cs typeface="Arial" panose="020B0604020202020204" pitchFamily="34" charset="0"/>
              </a:rPr>
              <a:t>THANK  YOU</a:t>
            </a:r>
          </a:p>
          <a:p>
            <a:pPr algn="ctr" eaLnBrk="1" fontAlgn="auto" hangingPunct="1">
              <a:spcBef>
                <a:spcPts val="0"/>
              </a:spcBef>
              <a:spcAft>
                <a:spcPts val="0"/>
              </a:spcAft>
              <a:defRPr/>
            </a:pPr>
            <a:r>
              <a:rPr lang="en-US" sz="4000" b="1" dirty="0">
                <a:solidFill>
                  <a:srgbClr val="0033CC"/>
                </a:solidFill>
                <a:latin typeface="Arial" panose="020B0604020202020204" pitchFamily="34" charset="0"/>
                <a:cs typeface="Arial" panose="020B0604020202020204" pitchFamily="34" charset="0"/>
              </a:rPr>
              <a:t>FOR  YOUR</a:t>
            </a:r>
          </a:p>
          <a:p>
            <a:pPr algn="ctr" eaLnBrk="1" fontAlgn="auto" hangingPunct="1">
              <a:spcBef>
                <a:spcPts val="0"/>
              </a:spcBef>
              <a:spcAft>
                <a:spcPts val="0"/>
              </a:spcAft>
              <a:defRPr/>
            </a:pPr>
            <a:r>
              <a:rPr lang="en-US" sz="4000" b="1" dirty="0">
                <a:solidFill>
                  <a:srgbClr val="0033CC"/>
                </a:solidFill>
                <a:latin typeface="Arial" panose="020B0604020202020204" pitchFamily="34" charset="0"/>
                <a:cs typeface="Arial" panose="020B0604020202020204" pitchFamily="34" charset="0"/>
              </a:rPr>
              <a:t>ATTENTION !</a:t>
            </a:r>
            <a:endParaRPr lang="ru-RU" sz="4000" b="1"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65750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784"/>
            <a:ext cx="9144000" cy="6504432"/>
          </a:xfrm>
          <a:prstGeom prst="rect">
            <a:avLst/>
          </a:prstGeom>
        </p:spPr>
      </p:pic>
      <p:sp>
        <p:nvSpPr>
          <p:cNvPr id="5" name="Прямоугольник 4"/>
          <p:cNvSpPr>
            <a:spLocks noChangeArrowheads="1"/>
          </p:cNvSpPr>
          <p:nvPr/>
        </p:nvSpPr>
        <p:spPr bwMode="auto">
          <a:xfrm>
            <a:off x="5148263" y="115920"/>
            <a:ext cx="3887787" cy="1939925"/>
          </a:xfrm>
          <a:prstGeom prst="rect">
            <a:avLst/>
          </a:prstGeom>
          <a:noFill/>
          <a:ln>
            <a:noFill/>
          </a:ln>
          <a:extLst/>
        </p:spPr>
        <p:txBody>
          <a:bodyPr>
            <a:spAutoFit/>
          </a:bodyPr>
          <a:lstStyle/>
          <a:p>
            <a:pPr algn="ctr" eaLnBrk="1" hangingPunct="1">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THANK YOU</a:t>
            </a:r>
          </a:p>
          <a:p>
            <a:pPr algn="ctr" eaLnBrk="1" hangingPunct="1">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FOR YOUR</a:t>
            </a:r>
          </a:p>
          <a:p>
            <a:pPr algn="ctr" eaLnBrk="1" hangingPunct="1">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ATTENTION !</a:t>
            </a:r>
            <a:endParaRPr lang="ru-RU"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TextBox 3"/>
          <p:cNvSpPr txBox="1">
            <a:spLocks noChangeArrowheads="1"/>
          </p:cNvSpPr>
          <p:nvPr/>
        </p:nvSpPr>
        <p:spPr bwMode="auto">
          <a:xfrm>
            <a:off x="1835150" y="6237288"/>
            <a:ext cx="5394810" cy="400110"/>
          </a:xfrm>
          <a:prstGeom prst="rect">
            <a:avLst/>
          </a:prstGeom>
          <a:noFill/>
          <a:ln w="9525">
            <a:noFill/>
            <a:miter lim="800000"/>
            <a:headEnd/>
            <a:tailEnd/>
          </a:ln>
        </p:spPr>
        <p:txBody>
          <a:bodyPr wrap="none">
            <a:spAutoFit/>
          </a:bodyPr>
          <a:lstStyle/>
          <a:p>
            <a:pPr eaLnBrk="1" hangingPunct="1"/>
            <a:r>
              <a:rPr lang="en-US" altLang="ru-RU" sz="2000" b="1" dirty="0" err="1">
                <a:solidFill>
                  <a:srgbClr val="FF0000"/>
                </a:solidFill>
                <a:latin typeface="Times New Roman" pitchFamily="18" charset="0"/>
              </a:rPr>
              <a:t>Flerov</a:t>
            </a:r>
            <a:r>
              <a:rPr lang="en-US" altLang="ru-RU" sz="2000" b="1" dirty="0">
                <a:solidFill>
                  <a:srgbClr val="FF0000"/>
                </a:solidFill>
                <a:latin typeface="Times New Roman" pitchFamily="18" charset="0"/>
              </a:rPr>
              <a:t> Laboratory of Nuclear Reactions (JINR)</a:t>
            </a:r>
            <a:endParaRPr lang="ru-RU" altLang="ru-RU" sz="2000" b="1" dirty="0">
              <a:solidFill>
                <a:srgbClr val="FF0000"/>
              </a:solidFill>
              <a:latin typeface="Times New Roman" pitchFamily="18" charset="0"/>
            </a:endParaRPr>
          </a:p>
        </p:txBody>
      </p:sp>
    </p:spTree>
    <p:extLst>
      <p:ext uri="{BB962C8B-B14F-4D97-AF65-F5344CB8AC3E}">
        <p14:creationId xmlns:p14="http://schemas.microsoft.com/office/powerpoint/2010/main" val="4119208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95536" y="4293128"/>
            <a:ext cx="414126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FF3300"/>
              </a:buClr>
              <a:buFont typeface="Wingdings" pitchFamily="2" charset="2"/>
              <a:buChar char="Ø"/>
            </a:pPr>
            <a:r>
              <a:rPr lang="en-US" altLang="ru-RU" sz="2000" b="1" dirty="0">
                <a:solidFill>
                  <a:srgbClr val="002060"/>
                </a:solidFill>
                <a:latin typeface="Times New Roman" pitchFamily="18" charset="0"/>
              </a:rPr>
              <a:t>New heavy isotopes</a:t>
            </a:r>
          </a:p>
          <a:p>
            <a:pPr eaLnBrk="1" hangingPunct="1">
              <a:buClr>
                <a:srgbClr val="FF3300"/>
              </a:buClr>
              <a:buFont typeface="Wingdings" pitchFamily="2" charset="2"/>
              <a:buChar char="Ø"/>
            </a:pPr>
            <a:r>
              <a:rPr lang="en-US" altLang="ru-RU" sz="2000" b="1" dirty="0">
                <a:solidFill>
                  <a:srgbClr val="002060"/>
                </a:solidFill>
                <a:latin typeface="Times New Roman" pitchFamily="18" charset="0"/>
              </a:rPr>
              <a:t>Fusion-fission</a:t>
            </a:r>
          </a:p>
          <a:p>
            <a:pPr eaLnBrk="1" hangingPunct="1">
              <a:buClr>
                <a:srgbClr val="FF3300"/>
              </a:buClr>
              <a:buFont typeface="Wingdings" pitchFamily="2" charset="2"/>
              <a:buChar char="Ø"/>
            </a:pPr>
            <a:r>
              <a:rPr lang="en-US" altLang="ru-RU" sz="2000" b="1" dirty="0">
                <a:solidFill>
                  <a:srgbClr val="002060"/>
                </a:solidFill>
                <a:latin typeface="Times New Roman" pitchFamily="18" charset="0"/>
              </a:rPr>
              <a:t>Nuclear spectroscopy</a:t>
            </a:r>
          </a:p>
          <a:p>
            <a:pPr eaLnBrk="1" hangingPunct="1">
              <a:buClr>
                <a:srgbClr val="FF3300"/>
              </a:buClr>
              <a:buFont typeface="Wingdings" pitchFamily="2" charset="2"/>
              <a:buChar char="Ø"/>
            </a:pPr>
            <a:r>
              <a:rPr lang="en-US" altLang="ru-RU" sz="2000" b="1" dirty="0">
                <a:solidFill>
                  <a:srgbClr val="002060"/>
                </a:solidFill>
                <a:latin typeface="Times New Roman" pitchFamily="18" charset="0"/>
              </a:rPr>
              <a:t>SHE chemistry</a:t>
            </a:r>
          </a:p>
          <a:p>
            <a:pPr eaLnBrk="1" hangingPunct="1">
              <a:buClr>
                <a:srgbClr val="FF3300"/>
              </a:buClr>
              <a:buFont typeface="Wingdings" pitchFamily="2" charset="2"/>
              <a:buChar char="Ø"/>
            </a:pPr>
            <a:r>
              <a:rPr lang="en-US" altLang="ru-RU" sz="2000" b="1" dirty="0">
                <a:solidFill>
                  <a:srgbClr val="002060"/>
                </a:solidFill>
                <a:latin typeface="Times New Roman" pitchFamily="18" charset="0"/>
              </a:rPr>
              <a:t>Multi nucleon transfer reactions;</a:t>
            </a:r>
          </a:p>
          <a:p>
            <a:pPr eaLnBrk="1" hangingPunct="1">
              <a:buClr>
                <a:srgbClr val="FF3300"/>
              </a:buClr>
              <a:buFont typeface="Wingdings" pitchFamily="2" charset="2"/>
              <a:buChar char="Ø"/>
            </a:pPr>
            <a:r>
              <a:rPr lang="en-US" altLang="ru-RU" sz="2000" b="1" dirty="0">
                <a:solidFill>
                  <a:srgbClr val="002060"/>
                </a:solidFill>
                <a:latin typeface="Times New Roman" pitchFamily="18" charset="0"/>
              </a:rPr>
              <a:t>Reactions with exotic nuclei</a:t>
            </a:r>
          </a:p>
          <a:p>
            <a:pPr eaLnBrk="1" hangingPunct="1">
              <a:buClr>
                <a:srgbClr val="FF3300"/>
              </a:buClr>
              <a:buFont typeface="Wingdings" pitchFamily="2" charset="2"/>
              <a:buChar char="Ø"/>
            </a:pPr>
            <a:r>
              <a:rPr lang="en-US" altLang="ru-RU" sz="2000" b="1" dirty="0">
                <a:solidFill>
                  <a:srgbClr val="002060"/>
                </a:solidFill>
                <a:latin typeface="Times New Roman" pitchFamily="18" charset="0"/>
              </a:rPr>
              <a:t>Structure of light exotic nuclei;</a:t>
            </a:r>
          </a:p>
        </p:txBody>
      </p:sp>
      <p:graphicFrame>
        <p:nvGraphicFramePr>
          <p:cNvPr id="3" name="Group 166"/>
          <p:cNvGraphicFramePr>
            <a:graphicFrameLocks noGrp="1"/>
          </p:cNvGraphicFramePr>
          <p:nvPr/>
        </p:nvGraphicFramePr>
        <p:xfrm>
          <a:off x="4787900" y="981075"/>
          <a:ext cx="3913188" cy="5743052"/>
        </p:xfrm>
        <a:graphic>
          <a:graphicData uri="http://schemas.openxmlformats.org/drawingml/2006/table">
            <a:tbl>
              <a:tblPr/>
              <a:tblGrid>
                <a:gridCol w="1112838">
                  <a:extLst>
                    <a:ext uri="{9D8B030D-6E8A-4147-A177-3AD203B41FA5}">
                      <a16:colId xmlns="" xmlns:a16="http://schemas.microsoft.com/office/drawing/2014/main" val="20000"/>
                    </a:ext>
                  </a:extLst>
                </a:gridCol>
                <a:gridCol w="1651000">
                  <a:extLst>
                    <a:ext uri="{9D8B030D-6E8A-4147-A177-3AD203B41FA5}">
                      <a16:colId xmlns="" xmlns:a16="http://schemas.microsoft.com/office/drawing/2014/main" val="20001"/>
                    </a:ext>
                  </a:extLst>
                </a:gridCol>
                <a:gridCol w="1149350">
                  <a:extLst>
                    <a:ext uri="{9D8B030D-6E8A-4147-A177-3AD203B41FA5}">
                      <a16:colId xmlns="" xmlns:a16="http://schemas.microsoft.com/office/drawing/2014/main" val="20002"/>
                    </a:ext>
                  </a:extLst>
                </a:gridCol>
              </a:tblGrid>
              <a:tr h="622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00"/>
                          </a:solidFill>
                          <a:effectLst/>
                          <a:latin typeface="Times New Roman" pitchFamily="18" charset="0"/>
                          <a:cs typeface="Times New Roman" pitchFamily="18" charset="0"/>
                        </a:rPr>
                        <a:t>Ion</a:t>
                      </a:r>
                      <a:endParaRPr kumimoji="0" lang="en-US" sz="1700" b="1" i="0" u="none" strike="noStrike" cap="none" normalizeH="0" baseline="0" dirty="0">
                        <a:ln>
                          <a:noFill/>
                        </a:ln>
                        <a:solidFill>
                          <a:schemeClr val="tx1"/>
                        </a:solidFill>
                        <a:effectLst/>
                        <a:latin typeface="Times New Roman" pitchFamily="18" charset="0"/>
                        <a:cs typeface="Arial"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Ion energy</a:t>
                      </a:r>
                      <a:endParaRPr kumimoji="0" lang="ru-RU" sz="1700" b="1" i="0" u="none" strike="noStrike" cap="none" normalizeH="0" baseline="0">
                        <a:ln>
                          <a:noFill/>
                        </a:ln>
                        <a:solidFill>
                          <a:srgbClr val="FFFF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[MeV/A]</a:t>
                      </a: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Output intensity</a:t>
                      </a:r>
                    </a:p>
                  </a:txBody>
                  <a:tcPr marL="91445" marR="91445" marT="45724" marB="45724"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10000"/>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4</a:t>
                      </a:r>
                      <a:r>
                        <a:rPr kumimoji="0" lang="en-US" sz="1800" b="0" i="0" u="none" strike="noStrike" cap="none" normalizeH="0" baseline="0">
                          <a:ln>
                            <a:noFill/>
                          </a:ln>
                          <a:solidFill>
                            <a:srgbClr val="000000"/>
                          </a:solidFill>
                          <a:effectLst/>
                          <a:latin typeface="Times New Roman" pitchFamily="18" charset="0"/>
                          <a:cs typeface="Times New Roman" pitchFamily="18" charset="0"/>
                        </a:rPr>
                        <a:t> He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imes New Roman" pitchFamily="18" charset="0"/>
                          <a:cs typeface="Times New Roman" pitchFamily="18" charset="0"/>
                        </a:rPr>
                        <a:t>-</a:t>
                      </a:r>
                      <a:endParaRPr kumimoji="0" lang="en-US" sz="1800" b="0" i="0" u="none" strike="noStrike" cap="none" normalizeH="0" baseline="0" dirty="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10001"/>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6</a:t>
                      </a:r>
                      <a:r>
                        <a:rPr kumimoji="0" lang="en-US" sz="1800" b="0" i="0" u="none" strike="noStrike" cap="none" normalizeH="0" baseline="0">
                          <a:ln>
                            <a:noFill/>
                          </a:ln>
                          <a:solidFill>
                            <a:srgbClr val="000000"/>
                          </a:solidFill>
                          <a:effectLst/>
                          <a:latin typeface="Times New Roman" pitchFamily="18" charset="0"/>
                          <a:cs typeface="Times New Roman" pitchFamily="18" charset="0"/>
                        </a:rPr>
                        <a:t> He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11</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a:t>
                      </a:r>
                      <a:r>
                        <a:rPr kumimoji="0" lang="en-US" sz="1800" b="0" i="0" u="none" strike="noStrike" cap="none" normalizeH="0" baseline="0">
                          <a:ln>
                            <a:noFill/>
                          </a:ln>
                          <a:solidFill>
                            <a:srgbClr val="000000"/>
                          </a:solidFill>
                          <a:effectLst/>
                          <a:latin typeface="Times New Roman" pitchFamily="18" charset="0"/>
                          <a:cs typeface="Times New Roman" pitchFamily="18" charset="0"/>
                          <a:sym typeface="Symbol" pitchFamily="18" charset="2"/>
                        </a:rPr>
                        <a:t></a:t>
                      </a:r>
                      <a:r>
                        <a:rPr kumimoji="0" lang="en-US" sz="1800" b="0" i="0" u="none" strike="noStrike" cap="none" normalizeH="0" baseline="0">
                          <a:ln>
                            <a:noFill/>
                          </a:ln>
                          <a:solidFill>
                            <a:srgbClr val="000000"/>
                          </a:solidFill>
                          <a:effectLst/>
                          <a:latin typeface="Times New Roman" pitchFamily="18" charset="0"/>
                          <a:cs typeface="Times New Roman" pitchFamily="18" charset="0"/>
                        </a:rPr>
                        <a:t>10</a:t>
                      </a:r>
                      <a:r>
                        <a:rPr kumimoji="0" lang="en-US" sz="1800" b="0" i="0" u="none" strike="noStrike" cap="none" normalizeH="0" baseline="30000">
                          <a:ln>
                            <a:noFill/>
                          </a:ln>
                          <a:solidFill>
                            <a:srgbClr val="000000"/>
                          </a:solidFill>
                          <a:effectLst/>
                          <a:latin typeface="Times New Roman" pitchFamily="18" charset="0"/>
                          <a:cs typeface="Times New Roman" pitchFamily="18" charset="0"/>
                          <a:sym typeface="Symbol" pitchFamily="18" charset="2"/>
                        </a:rPr>
                        <a:t>7</a:t>
                      </a:r>
                      <a:r>
                        <a:rPr kumimoji="0" lang="en-US" sz="1800" b="0" i="0" u="none" strike="noStrike" cap="none" normalizeH="0" baseline="0">
                          <a:ln>
                            <a:noFill/>
                          </a:ln>
                          <a:solidFill>
                            <a:srgbClr val="000000"/>
                          </a:solidFill>
                          <a:effectLst/>
                          <a:latin typeface="Times New Roman" pitchFamily="18" charset="0"/>
                          <a:cs typeface="Times New Roman" pitchFamily="18" charset="0"/>
                          <a:sym typeface="Symbol" pitchFamily="18" charset="2"/>
                        </a:rPr>
                        <a:t> pps</a:t>
                      </a: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10002"/>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8</a:t>
                      </a:r>
                      <a:r>
                        <a:rPr kumimoji="0" lang="en-US" sz="1800" b="0" i="0" u="none" strike="noStrike" cap="none" normalizeH="0" baseline="0">
                          <a:ln>
                            <a:noFill/>
                          </a:ln>
                          <a:solidFill>
                            <a:srgbClr val="000000"/>
                          </a:solidFill>
                          <a:effectLst/>
                          <a:latin typeface="Times New Roman" pitchFamily="18" charset="0"/>
                          <a:cs typeface="Times New Roman" pitchFamily="18" charset="0"/>
                        </a:rPr>
                        <a:t> He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imes New Roman" pitchFamily="18" charset="0"/>
                          <a:cs typeface="Times New Roman" pitchFamily="18" charset="0"/>
                        </a:rPr>
                        <a:t>7.9</a:t>
                      </a:r>
                      <a:endParaRPr kumimoji="0" lang="en-US" sz="1800" b="0" i="0" u="none" strike="noStrike" cap="none" normalizeH="0" baseline="0" dirty="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10003"/>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16</a:t>
                      </a:r>
                      <a:r>
                        <a:rPr kumimoji="0" lang="en-US" sz="1800" b="0" i="0" u="none" strike="noStrike" cap="none" normalizeH="0" baseline="0">
                          <a:ln>
                            <a:noFill/>
                          </a:ln>
                          <a:solidFill>
                            <a:srgbClr val="000000"/>
                          </a:solidFill>
                          <a:effectLst/>
                          <a:latin typeface="Times New Roman" pitchFamily="18" charset="0"/>
                          <a:cs typeface="Times New Roman" pitchFamily="18" charset="0"/>
                        </a:rPr>
                        <a:t> O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2+</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5.7; 7.9</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5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10004"/>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18</a:t>
                      </a:r>
                      <a:r>
                        <a:rPr kumimoji="0" lang="en-US" sz="1800" b="0" i="0" u="none" strike="noStrike" cap="none" normalizeH="0" baseline="0">
                          <a:ln>
                            <a:noFill/>
                          </a:ln>
                          <a:solidFill>
                            <a:srgbClr val="000000"/>
                          </a:solidFill>
                          <a:effectLst/>
                          <a:latin typeface="Times New Roman" pitchFamily="18" charset="0"/>
                          <a:cs typeface="Times New Roman" pitchFamily="18" charset="0"/>
                        </a:rPr>
                        <a:t>O</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3+</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7.8; 10.5; 15.8</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4.4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10005"/>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40</a:t>
                      </a:r>
                      <a:r>
                        <a:rPr kumimoji="0" lang="en-US" sz="1800" b="0" i="0" u="none" strike="noStrike" cap="none" normalizeH="0" baseline="0">
                          <a:ln>
                            <a:noFill/>
                          </a:ln>
                          <a:solidFill>
                            <a:srgbClr val="000000"/>
                          </a:solidFill>
                          <a:effectLst/>
                          <a:latin typeface="Times New Roman" pitchFamily="18" charset="0"/>
                          <a:cs typeface="Times New Roman" pitchFamily="18" charset="0"/>
                        </a:rPr>
                        <a:t> Ar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4+</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3.8; 5.1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1.7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10006"/>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48</a:t>
                      </a:r>
                      <a:r>
                        <a:rPr kumimoji="0" lang="en-US" sz="1800" b="0" i="0" u="none" strike="noStrike" cap="none" normalizeH="0" baseline="0">
                          <a:ln>
                            <a:noFill/>
                          </a:ln>
                          <a:solidFill>
                            <a:srgbClr val="000000"/>
                          </a:solidFill>
                          <a:effectLst/>
                          <a:latin typeface="Times New Roman" pitchFamily="18" charset="0"/>
                          <a:cs typeface="Times New Roman" pitchFamily="18" charset="0"/>
                        </a:rPr>
                        <a:t> Ca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5+</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3.7; 5.3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1.2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10007"/>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48</a:t>
                      </a:r>
                      <a:r>
                        <a:rPr kumimoji="0" lang="en-US" sz="1800" b="0" i="0" u="none" strike="noStrike" cap="none" normalizeH="0" baseline="0">
                          <a:ln>
                            <a:noFill/>
                          </a:ln>
                          <a:solidFill>
                            <a:srgbClr val="000000"/>
                          </a:solidFill>
                          <a:effectLst/>
                          <a:latin typeface="Times New Roman" pitchFamily="18" charset="0"/>
                          <a:cs typeface="Times New Roman" pitchFamily="18" charset="0"/>
                        </a:rPr>
                        <a:t>Ca</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9+</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8.9; 11; 17.7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1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10008"/>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50</a:t>
                      </a:r>
                      <a:r>
                        <a:rPr kumimoji="0" lang="en-US" sz="1800" b="0" i="0" u="none" strike="noStrike" cap="none" normalizeH="0" baseline="0">
                          <a:ln>
                            <a:noFill/>
                          </a:ln>
                          <a:solidFill>
                            <a:srgbClr val="000000"/>
                          </a:solidFill>
                          <a:effectLst/>
                          <a:latin typeface="Times New Roman" pitchFamily="18" charset="0"/>
                          <a:cs typeface="Times New Roman" pitchFamily="18" charset="0"/>
                        </a:rPr>
                        <a:t> Ti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5+</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3.6; 5.1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0.4 p</a:t>
                      </a:r>
                      <a:r>
                        <a:rPr kumimoji="0" lang="en-US" sz="1800" b="0" i="0" u="none" strike="noStrike" cap="none" normalizeH="0" baseline="0">
                          <a:ln>
                            <a:noFill/>
                          </a:ln>
                          <a:solidFill>
                            <a:srgbClr val="000000"/>
                          </a:solidFill>
                          <a:effectLst/>
                          <a:latin typeface="Times New Roman" pitchFamily="18" charset="0"/>
                          <a:cs typeface="Times New Roman" pitchFamily="18" charset="0"/>
                          <a:sym typeface="Symbol" pitchFamily="18" charset="2"/>
                        </a:rPr>
                        <a:t></a:t>
                      </a:r>
                      <a:r>
                        <a:rPr kumimoji="0" lang="en-US" sz="1800" b="0" i="0" u="none" strike="noStrike" cap="none" normalizeH="0" baseline="0">
                          <a:ln>
                            <a:noFill/>
                          </a:ln>
                          <a:solidFill>
                            <a:srgbClr val="000000"/>
                          </a:solidFill>
                          <a:effectLst/>
                          <a:latin typeface="Times New Roman" pitchFamily="18" charset="0"/>
                          <a:cs typeface="Times New Roman" pitchFamily="18" charset="0"/>
                        </a:rPr>
                        <a:t>A</a:t>
                      </a:r>
                      <a:endParaRPr kumimoji="0" lang="en-US" sz="1800" b="0" i="0" u="none" strike="noStrike" cap="none" normalizeH="0" baseline="0">
                        <a:ln>
                          <a:noFill/>
                        </a:ln>
                        <a:solidFill>
                          <a:srgbClr val="000000"/>
                        </a:solidFill>
                        <a:effectLst/>
                        <a:latin typeface="Times New Roman" pitchFamily="18" charset="0"/>
                        <a:cs typeface="Times New Roman" pitchFamily="18" charset="0"/>
                        <a:sym typeface="Symbol" pitchFamily="18" charset="2"/>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10009"/>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58</a:t>
                      </a:r>
                      <a:r>
                        <a:rPr kumimoji="0" lang="en-US" sz="1800" b="0" i="0" u="none" strike="noStrike" cap="none" normalizeH="0" baseline="0">
                          <a:ln>
                            <a:noFill/>
                          </a:ln>
                          <a:solidFill>
                            <a:srgbClr val="000000"/>
                          </a:solidFill>
                          <a:effectLst/>
                          <a:latin typeface="Times New Roman" pitchFamily="18" charset="0"/>
                          <a:cs typeface="Times New Roman" pitchFamily="18" charset="0"/>
                        </a:rPr>
                        <a:t> Fe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6+</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3.8; 5.4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0.7 p</a:t>
                      </a:r>
                      <a:r>
                        <a:rPr kumimoji="0" lang="en-US" sz="1800" b="0" i="0" u="none" strike="noStrike" cap="none" normalizeH="0" baseline="0">
                          <a:ln>
                            <a:noFill/>
                          </a:ln>
                          <a:solidFill>
                            <a:srgbClr val="000000"/>
                          </a:solidFill>
                          <a:effectLst/>
                          <a:latin typeface="Times New Roman" pitchFamily="18" charset="0"/>
                          <a:cs typeface="Times New Roman" pitchFamily="18" charset="0"/>
                          <a:sym typeface="Symbol" pitchFamily="18" charset="2"/>
                        </a:rPr>
                        <a:t></a:t>
                      </a:r>
                      <a:r>
                        <a:rPr kumimoji="0" lang="en-US" sz="1800" b="0" i="0" u="none" strike="noStrike" cap="none" normalizeH="0" baseline="0">
                          <a:ln>
                            <a:noFill/>
                          </a:ln>
                          <a:solidFill>
                            <a:srgbClr val="000000"/>
                          </a:solidFill>
                          <a:effectLst/>
                          <a:latin typeface="Times New Roman" pitchFamily="18" charset="0"/>
                          <a:cs typeface="Times New Roman" pitchFamily="18" charset="0"/>
                        </a:rPr>
                        <a:t>A</a:t>
                      </a:r>
                      <a:endParaRPr kumimoji="0" lang="en-US" sz="1800" b="0" i="0" u="none" strike="noStrike" cap="none" normalizeH="0" baseline="0">
                        <a:ln>
                          <a:noFill/>
                        </a:ln>
                        <a:solidFill>
                          <a:srgbClr val="000000"/>
                        </a:solidFill>
                        <a:effectLst/>
                        <a:latin typeface="Times New Roman" pitchFamily="18" charset="0"/>
                        <a:cs typeface="Times New Roman" pitchFamily="18" charset="0"/>
                        <a:sym typeface="Symbol" pitchFamily="18" charset="2"/>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10010"/>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84</a:t>
                      </a:r>
                      <a:r>
                        <a:rPr kumimoji="0" lang="en-US" sz="1800" b="0" i="0" u="none" strike="noStrike" cap="none" normalizeH="0" baseline="0">
                          <a:ln>
                            <a:noFill/>
                          </a:ln>
                          <a:solidFill>
                            <a:srgbClr val="000000"/>
                          </a:solidFill>
                          <a:effectLst/>
                          <a:latin typeface="Times New Roman" pitchFamily="18" charset="0"/>
                          <a:cs typeface="Times New Roman" pitchFamily="18" charset="0"/>
                        </a:rPr>
                        <a:t>Kr</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8+</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3.1; 4.4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0.3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10011"/>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136</a:t>
                      </a:r>
                      <a:r>
                        <a:rPr kumimoji="0" lang="en-US" sz="1800" b="0" i="0" u="none" strike="noStrike" cap="none" normalizeH="0" baseline="0">
                          <a:ln>
                            <a:noFill/>
                          </a:ln>
                          <a:solidFill>
                            <a:srgbClr val="000000"/>
                          </a:solidFill>
                          <a:effectLst/>
                          <a:latin typeface="Times New Roman" pitchFamily="18" charset="0"/>
                          <a:cs typeface="Times New Roman" pitchFamily="18" charset="0"/>
                        </a:rPr>
                        <a:t>Xe</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14+</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3.3; 4.6; 6.9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0.08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10012"/>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30000">
                          <a:ln>
                            <a:noFill/>
                          </a:ln>
                          <a:solidFill>
                            <a:schemeClr val="tx1"/>
                          </a:solidFill>
                          <a:effectLst/>
                          <a:latin typeface="Times New Roman" pitchFamily="18" charset="0"/>
                        </a:rPr>
                        <a:t>160</a:t>
                      </a:r>
                      <a:r>
                        <a:rPr kumimoji="0" lang="en-US" sz="1800" b="0" i="0" u="none" strike="noStrike" cap="none" normalizeH="0" baseline="0">
                          <a:ln>
                            <a:noFill/>
                          </a:ln>
                          <a:solidFill>
                            <a:schemeClr val="tx1"/>
                          </a:solidFill>
                          <a:effectLst/>
                          <a:latin typeface="Times New Roman" pitchFamily="18" charset="0"/>
                        </a:rPr>
                        <a:t>Gd</a:t>
                      </a:r>
                      <a:r>
                        <a:rPr kumimoji="0" lang="en-US" sz="1800" b="0" i="0" u="none" strike="noStrike" cap="none" normalizeH="0" baseline="30000">
                          <a:ln>
                            <a:noFill/>
                          </a:ln>
                          <a:solidFill>
                            <a:schemeClr val="tx1"/>
                          </a:solidFill>
                          <a:effectLst/>
                          <a:latin typeface="Times New Roman" pitchFamily="18" charset="0"/>
                        </a:rPr>
                        <a:t>19+</a:t>
                      </a: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5.5</a:t>
                      </a: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0.01 pμA</a:t>
                      </a: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10013"/>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chemeClr val="tx1"/>
                          </a:solidFill>
                          <a:effectLst/>
                          <a:latin typeface="Times New Roman" pitchFamily="18" charset="0"/>
                        </a:rPr>
                        <a:t>209</a:t>
                      </a:r>
                      <a:r>
                        <a:rPr kumimoji="0" lang="en-US" sz="1800" b="0" i="0" u="none" strike="noStrike" cap="none" normalizeH="0" baseline="0">
                          <a:ln>
                            <a:noFill/>
                          </a:ln>
                          <a:solidFill>
                            <a:schemeClr val="tx1"/>
                          </a:solidFill>
                          <a:effectLst/>
                          <a:latin typeface="Times New Roman" pitchFamily="18" charset="0"/>
                        </a:rPr>
                        <a:t>Bi</a:t>
                      </a:r>
                      <a:r>
                        <a:rPr kumimoji="0" lang="en-US" sz="1800" b="0" i="0" u="none" strike="noStrike" cap="none" normalizeH="0" baseline="30000">
                          <a:ln>
                            <a:noFill/>
                          </a:ln>
                          <a:solidFill>
                            <a:schemeClr val="tx1"/>
                          </a:solidFill>
                          <a:effectLst/>
                          <a:latin typeface="Times New Roman" pitchFamily="18" charset="0"/>
                        </a:rPr>
                        <a:t>19+</a:t>
                      </a: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3.4</a:t>
                      </a: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imes New Roman" pitchFamily="18" charset="0"/>
                          <a:cs typeface="Times New Roman" pitchFamily="18" charset="0"/>
                        </a:rPr>
                        <a:t>0.01 </a:t>
                      </a:r>
                      <a:r>
                        <a:rPr kumimoji="0" lang="en-US" sz="1800" b="0" i="0" u="none" strike="noStrike" cap="none" normalizeH="0" baseline="0" dirty="0" err="1">
                          <a:ln>
                            <a:noFill/>
                          </a:ln>
                          <a:solidFill>
                            <a:srgbClr val="000000"/>
                          </a:solidFill>
                          <a:effectLst/>
                          <a:latin typeface="Times New Roman" pitchFamily="18" charset="0"/>
                          <a:cs typeface="Times New Roman" pitchFamily="18" charset="0"/>
                        </a:rPr>
                        <a:t>pμA</a:t>
                      </a:r>
                      <a:endParaRPr kumimoji="0" lang="en-US" sz="1800" b="0" i="0" u="none" strike="noStrike" cap="none" normalizeH="0" baseline="0" dirty="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10014"/>
                  </a:ext>
                </a:extLst>
              </a:tr>
            </a:tbl>
          </a:graphicData>
        </a:graphic>
      </p:graphicFrame>
      <p:sp>
        <p:nvSpPr>
          <p:cNvPr id="4" name="Text Box 2"/>
          <p:cNvSpPr txBox="1">
            <a:spLocks noChangeArrowheads="1"/>
          </p:cNvSpPr>
          <p:nvPr/>
        </p:nvSpPr>
        <p:spPr bwMode="auto">
          <a:xfrm>
            <a:off x="4035152" y="20638"/>
            <a:ext cx="5076825" cy="946150"/>
          </a:xfrm>
          <a:prstGeom prst="rect">
            <a:avLst/>
          </a:prstGeom>
          <a:noFill/>
          <a:ln>
            <a:noFill/>
          </a:ln>
          <a:effectLs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defRPr/>
            </a:pPr>
            <a:r>
              <a:rPr lang="en-US" sz="2800" b="1" dirty="0">
                <a:solidFill>
                  <a:srgbClr val="C00000"/>
                </a:solidFill>
                <a:latin typeface="Times New Roman" pitchFamily="18" charset="0"/>
              </a:rPr>
              <a:t>U400 CYCLOTRON</a:t>
            </a:r>
          </a:p>
          <a:p>
            <a:pPr algn="ctr" eaLnBrk="1" hangingPunct="1">
              <a:defRPr/>
            </a:pPr>
            <a:r>
              <a:rPr lang="en-US" sz="2800" b="1" dirty="0">
                <a:solidFill>
                  <a:srgbClr val="C00000"/>
                </a:solidFill>
                <a:latin typeface="Times New Roman" pitchFamily="18" charset="0"/>
              </a:rPr>
              <a:t>stand-alone &amp; post-accelerator</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328" y="188640"/>
            <a:ext cx="3293390" cy="3962400"/>
          </a:xfrm>
          <a:prstGeom prst="rect">
            <a:avLst/>
          </a:prstGeom>
        </p:spPr>
      </p:pic>
    </p:spTree>
    <p:extLst>
      <p:ext uri="{BB962C8B-B14F-4D97-AF65-F5344CB8AC3E}">
        <p14:creationId xmlns:p14="http://schemas.microsoft.com/office/powerpoint/2010/main" val="2018469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a:xfrm>
            <a:off x="533400" y="381000"/>
            <a:ext cx="8077200" cy="599728"/>
          </a:xfrm>
        </p:spPr>
        <p:txBody>
          <a:bodyPr>
            <a:normAutofit/>
          </a:bodyPr>
          <a:lstStyle/>
          <a:p>
            <a:pPr lvl="0" fontAlgn="base">
              <a:spcAft>
                <a:spcPct val="0"/>
              </a:spcAft>
              <a:defRPr/>
            </a:pPr>
            <a:r>
              <a:rPr lang="en-US" sz="2800" b="1" dirty="0" err="1">
                <a:solidFill>
                  <a:srgbClr val="C00000"/>
                </a:solidFill>
                <a:latin typeface="Arial" panose="020B0604020202020204" pitchFamily="34" charset="0"/>
                <a:ea typeface="+mn-ea"/>
                <a:cs typeface="Arial" panose="020B0604020202020204" pitchFamily="34" charset="0"/>
              </a:rPr>
              <a:t>Dubna</a:t>
            </a:r>
            <a:r>
              <a:rPr lang="en-US" sz="2800" b="1" dirty="0">
                <a:solidFill>
                  <a:srgbClr val="C00000"/>
                </a:solidFill>
                <a:latin typeface="Arial" panose="020B0604020202020204" pitchFamily="34" charset="0"/>
                <a:ea typeface="+mn-ea"/>
                <a:cs typeface="Arial" panose="020B0604020202020204" pitchFamily="34" charset="0"/>
              </a:rPr>
              <a:t> gas-filled recoil separator</a:t>
            </a:r>
            <a:endParaRPr lang="ru-RU" sz="2800" b="1" baseline="30000" dirty="0">
              <a:solidFill>
                <a:srgbClr val="C00000"/>
              </a:solidFill>
              <a:latin typeface="Arial" panose="020B0604020202020204" pitchFamily="34" charset="0"/>
              <a:ea typeface="+mn-ea"/>
              <a:cs typeface="Arial" panose="020B0604020202020204" pitchFamily="34" charset="0"/>
            </a:endParaRPr>
          </a:p>
        </p:txBody>
      </p:sp>
      <p:pic>
        <p:nvPicPr>
          <p:cNvPr id="398339" name="Picture 4" descr="GNSVid"/>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572000" y="1268760"/>
            <a:ext cx="4267200" cy="4422775"/>
          </a:xfrm>
        </p:spPr>
      </p:pic>
      <p:pic>
        <p:nvPicPr>
          <p:cNvPr id="398340" name="Picture 2" descr="q8"/>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715963" y="1271935"/>
            <a:ext cx="3536950" cy="4419600"/>
          </a:xfrm>
        </p:spPr>
      </p:pic>
    </p:spTree>
    <p:extLst>
      <p:ext uri="{BB962C8B-B14F-4D97-AF65-F5344CB8AC3E}">
        <p14:creationId xmlns:p14="http://schemas.microsoft.com/office/powerpoint/2010/main" val="13225389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Заголовок 1"/>
          <p:cNvSpPr>
            <a:spLocks noGrp="1"/>
          </p:cNvSpPr>
          <p:nvPr>
            <p:ph type="title"/>
          </p:nvPr>
        </p:nvSpPr>
        <p:spPr>
          <a:xfrm>
            <a:off x="427954" y="304800"/>
            <a:ext cx="8325297" cy="459904"/>
          </a:xfrm>
        </p:spPr>
        <p:txBody>
          <a:bodyPr/>
          <a:lstStyle/>
          <a:p>
            <a:r>
              <a:rPr lang="en-US" altLang="ru-RU" sz="2800" b="1" dirty="0">
                <a:solidFill>
                  <a:srgbClr val="C00000"/>
                </a:solidFill>
                <a:latin typeface="Times New Roman" panose="02020603050405020304" pitchFamily="18" charset="0"/>
                <a:cs typeface="Times New Roman" panose="02020603050405020304" pitchFamily="18" charset="0"/>
              </a:rPr>
              <a:t>Superheavy Elements (SHE) Factory – the Goals</a:t>
            </a:r>
            <a:endParaRPr lang="ru-RU" altLang="ru-RU" sz="2800" b="1" dirty="0">
              <a:solidFill>
                <a:srgbClr val="C00000"/>
              </a:solidFill>
              <a:latin typeface="Times New Roman" panose="02020603050405020304" pitchFamily="18" charset="0"/>
              <a:cs typeface="Times New Roman" panose="02020603050405020304" pitchFamily="18" charset="0"/>
            </a:endParaRPr>
          </a:p>
        </p:txBody>
      </p:sp>
      <p:sp>
        <p:nvSpPr>
          <p:cNvPr id="80900" name="TextBox 6"/>
          <p:cNvSpPr txBox="1">
            <a:spLocks noChangeArrowheads="1"/>
          </p:cNvSpPr>
          <p:nvPr/>
        </p:nvSpPr>
        <p:spPr bwMode="auto">
          <a:xfrm>
            <a:off x="427954" y="1536174"/>
            <a:ext cx="8536534" cy="362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fontAlgn="base">
              <a:spcBef>
                <a:spcPct val="0"/>
              </a:spcBef>
              <a:spcAft>
                <a:spcPct val="0"/>
              </a:spcAft>
              <a:buClr>
                <a:srgbClr val="FF0000"/>
              </a:buClr>
              <a:buFont typeface="Wingdings" panose="05000000000000000000" pitchFamily="2" charset="2"/>
              <a:buChar char="Ø"/>
            </a:pPr>
            <a:r>
              <a:rPr lang="en-US" altLang="ru-RU" sz="2400" b="1" dirty="0">
                <a:solidFill>
                  <a:srgbClr val="C00000"/>
                </a:solidFill>
                <a:latin typeface="Times New Roman" panose="02020603050405020304" pitchFamily="18" charset="0"/>
                <a:cs typeface="Times New Roman" panose="02020603050405020304" pitchFamily="18" charset="0"/>
              </a:rPr>
              <a:t>Experiments at the extremely low (</a:t>
            </a:r>
            <a:r>
              <a:rPr lang="el-GR" altLang="ru-RU" sz="2400" b="1" dirty="0">
                <a:solidFill>
                  <a:srgbClr val="C00000"/>
                </a:solidFill>
                <a:latin typeface="Times New Roman" panose="02020603050405020304" pitchFamily="18" charset="0"/>
                <a:cs typeface="Times New Roman" panose="02020603050405020304" pitchFamily="18" charset="0"/>
              </a:rPr>
              <a:t>σ</a:t>
            </a:r>
            <a:r>
              <a:rPr lang="en-US" altLang="ru-RU" sz="2400" b="1" dirty="0">
                <a:solidFill>
                  <a:srgbClr val="C00000"/>
                </a:solidFill>
                <a:latin typeface="Times New Roman" panose="02020603050405020304" pitchFamily="18" charset="0"/>
                <a:cs typeface="Times New Roman" panose="02020603050405020304" pitchFamily="18" charset="0"/>
              </a:rPr>
              <a:t>&lt;100 fb) cross sections:</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Synthesis of new SHE in reactions with </a:t>
            </a:r>
            <a:r>
              <a:rPr lang="en-US" altLang="ru-RU" sz="2400" b="1" baseline="30000" dirty="0">
                <a:solidFill>
                  <a:srgbClr val="002060"/>
                </a:solidFill>
                <a:latin typeface="Times New Roman" panose="02020603050405020304" pitchFamily="18" charset="0"/>
                <a:cs typeface="Times New Roman" panose="02020603050405020304" pitchFamily="18" charset="0"/>
              </a:rPr>
              <a:t>50</a:t>
            </a:r>
            <a:r>
              <a:rPr lang="en-US" altLang="ru-RU" sz="2400" b="1" dirty="0">
                <a:solidFill>
                  <a:srgbClr val="002060"/>
                </a:solidFill>
                <a:latin typeface="Times New Roman" panose="02020603050405020304" pitchFamily="18" charset="0"/>
                <a:cs typeface="Times New Roman" panose="02020603050405020304" pitchFamily="18" charset="0"/>
              </a:rPr>
              <a:t>Ti, </a:t>
            </a:r>
            <a:r>
              <a:rPr lang="en-US" altLang="ru-RU" sz="2400" b="1" baseline="30000" dirty="0">
                <a:solidFill>
                  <a:srgbClr val="002060"/>
                </a:solidFill>
                <a:latin typeface="Times New Roman" panose="02020603050405020304" pitchFamily="18" charset="0"/>
                <a:cs typeface="Times New Roman" panose="02020603050405020304" pitchFamily="18" charset="0"/>
              </a:rPr>
              <a:t>54</a:t>
            </a:r>
            <a:r>
              <a:rPr lang="en-US" altLang="ru-RU" sz="2400" b="1" dirty="0">
                <a:solidFill>
                  <a:srgbClr val="002060"/>
                </a:solidFill>
                <a:latin typeface="Times New Roman" panose="02020603050405020304" pitchFamily="18" charset="0"/>
                <a:cs typeface="Times New Roman" panose="02020603050405020304" pitchFamily="18" charset="0"/>
              </a:rPr>
              <a:t>Cr ...;</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Synthesis of new isotopes of SHE;</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Study of decay properties of SHE;</a:t>
            </a:r>
          </a:p>
          <a:p>
            <a:pPr marL="457200" fontAlgn="base">
              <a:spcBef>
                <a:spcPct val="0"/>
              </a:spcBef>
              <a:spcAft>
                <a:spcPct val="0"/>
              </a:spcAft>
              <a:buClr>
                <a:srgbClr val="FF0000"/>
              </a:buClr>
              <a:buNone/>
            </a:pPr>
            <a:endParaRPr lang="en-US" altLang="ru-RU" sz="2400" b="1" dirty="0">
              <a:solidFill>
                <a:srgbClr val="002060"/>
              </a:solidFill>
              <a:latin typeface="Times New Roman" panose="02020603050405020304" pitchFamily="18" charset="0"/>
              <a:cs typeface="Times New Roman" panose="02020603050405020304" pitchFamily="18" charset="0"/>
            </a:endParaRPr>
          </a:p>
          <a:p>
            <a:pPr marL="796925" indent="-339725" fontAlgn="base">
              <a:spcBef>
                <a:spcPct val="0"/>
              </a:spcBef>
              <a:spcAft>
                <a:spcPct val="0"/>
              </a:spcAft>
              <a:buClr>
                <a:srgbClr val="FF0000"/>
              </a:buClr>
            </a:pPr>
            <a:endParaRPr lang="en-US" altLang="ru-RU" sz="2400" b="1" dirty="0">
              <a:solidFill>
                <a:srgbClr val="002060"/>
              </a:solidFill>
              <a:latin typeface="Times New Roman" panose="02020603050405020304" pitchFamily="18" charset="0"/>
              <a:cs typeface="Times New Roman" panose="02020603050405020304" pitchFamily="18" charset="0"/>
            </a:endParaRPr>
          </a:p>
          <a:p>
            <a:pPr marL="457200" indent="-457200" fontAlgn="base">
              <a:spcBef>
                <a:spcPts val="1600"/>
              </a:spcBef>
              <a:spcAft>
                <a:spcPct val="0"/>
              </a:spcAft>
              <a:buClr>
                <a:srgbClr val="FF0000"/>
              </a:buClr>
              <a:buFont typeface="Wingdings" panose="05000000000000000000" pitchFamily="2" charset="2"/>
              <a:buChar char="Ø"/>
            </a:pPr>
            <a:r>
              <a:rPr lang="en-US" altLang="ru-RU" sz="2400" b="1" dirty="0">
                <a:solidFill>
                  <a:srgbClr val="C00000"/>
                </a:solidFill>
                <a:latin typeface="Times New Roman" panose="02020603050405020304" pitchFamily="18" charset="0"/>
                <a:cs typeface="Times New Roman" panose="02020603050405020304" pitchFamily="18" charset="0"/>
              </a:rPr>
              <a:t>Experiments requiring high statistics:</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Nuclear spectroscopy of SHE;</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Study of chemical properties of SHE.</a:t>
            </a:r>
          </a:p>
        </p:txBody>
      </p:sp>
    </p:spTree>
    <p:extLst>
      <p:ext uri="{BB962C8B-B14F-4D97-AF65-F5344CB8AC3E}">
        <p14:creationId xmlns:p14="http://schemas.microsoft.com/office/powerpoint/2010/main" val="3073282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3386779" y="168582"/>
            <a:ext cx="2683123" cy="504031"/>
          </a:xfrm>
        </p:spPr>
        <p:txBody>
          <a:bodyPr>
            <a:normAutofit fontScale="90000"/>
          </a:bodyPr>
          <a:lstStyle/>
          <a:p>
            <a:pPr>
              <a:defRPr/>
            </a:pPr>
            <a:r>
              <a:rPr lang="en-US" sz="3000" b="1" dirty="0">
                <a:solidFill>
                  <a:srgbClr val="C00000"/>
                </a:solidFill>
                <a:effectLst/>
                <a:latin typeface="Arial" panose="020B0604020202020204" pitchFamily="34" charset="0"/>
                <a:cs typeface="Arial" panose="020B0604020202020204" pitchFamily="34" charset="0"/>
              </a:rPr>
              <a:t>SHE Factory</a:t>
            </a:r>
            <a:endParaRPr lang="ru-RU" sz="3000" b="1" dirty="0">
              <a:solidFill>
                <a:srgbClr val="C00000"/>
              </a:solidFill>
              <a:effectLst/>
              <a:latin typeface="Arial" panose="020B0604020202020204" pitchFamily="34" charset="0"/>
              <a:cs typeface="Arial" panose="020B0604020202020204" pitchFamily="34" charset="0"/>
            </a:endParaRPr>
          </a:p>
        </p:txBody>
      </p:sp>
      <p:sp>
        <p:nvSpPr>
          <p:cNvPr id="1030" name="TextBox 7"/>
          <p:cNvSpPr txBox="1">
            <a:spLocks noChangeArrowheads="1"/>
          </p:cNvSpPr>
          <p:nvPr/>
        </p:nvSpPr>
        <p:spPr bwMode="auto">
          <a:xfrm>
            <a:off x="401271" y="3751467"/>
            <a:ext cx="37090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pPr algn="r" eaLnBrk="1" hangingPunct="1"/>
            <a:r>
              <a:rPr lang="en-US" altLang="ru-RU" sz="2000" dirty="0">
                <a:solidFill>
                  <a:srgbClr val="002060"/>
                </a:solidFill>
              </a:rPr>
              <a:t>High-current cyclotron DC-280</a:t>
            </a:r>
            <a:endParaRPr lang="ru-RU" altLang="ru-RU" sz="2000" dirty="0">
              <a:solidFill>
                <a:srgbClr val="002060"/>
              </a:solidFill>
            </a:endParaRPr>
          </a:p>
        </p:txBody>
      </p:sp>
      <p:sp>
        <p:nvSpPr>
          <p:cNvPr id="1031" name="TextBox 8"/>
          <p:cNvSpPr txBox="1">
            <a:spLocks noChangeArrowheads="1"/>
          </p:cNvSpPr>
          <p:nvPr/>
        </p:nvSpPr>
        <p:spPr bwMode="auto">
          <a:xfrm>
            <a:off x="1285006" y="5085184"/>
            <a:ext cx="367240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pPr eaLnBrk="1" hangingPunct="1"/>
            <a:r>
              <a:rPr lang="en-US" altLang="ru-RU" sz="2000" dirty="0">
                <a:solidFill>
                  <a:srgbClr val="C00000"/>
                </a:solidFill>
              </a:rPr>
              <a:t>New facilities:</a:t>
            </a:r>
          </a:p>
          <a:p>
            <a:pPr marL="342900" indent="-342900" eaLnBrk="1" hangingPunct="1">
              <a:lnSpc>
                <a:spcPct val="80000"/>
              </a:lnSpc>
              <a:buClr>
                <a:srgbClr val="FF0000"/>
              </a:buClr>
              <a:buFont typeface="Arial" panose="020B0604020202020204" pitchFamily="34" charset="0"/>
              <a:buChar char="•"/>
            </a:pPr>
            <a:r>
              <a:rPr lang="en-US" altLang="ru-RU" sz="2000" dirty="0">
                <a:solidFill>
                  <a:srgbClr val="000066"/>
                </a:solidFill>
                <a:cs typeface="Times New Roman" panose="02020603050405020304" pitchFamily="18" charset="0"/>
              </a:rPr>
              <a:t>New gas-filled separator</a:t>
            </a:r>
          </a:p>
          <a:p>
            <a:pPr marL="342900" indent="-342900" eaLnBrk="1" hangingPunct="1">
              <a:lnSpc>
                <a:spcPct val="80000"/>
              </a:lnSpc>
              <a:buClr>
                <a:srgbClr val="FF0000"/>
              </a:buClr>
              <a:buFont typeface="Arial" panose="020B0604020202020204" pitchFamily="34" charset="0"/>
              <a:buChar char="•"/>
            </a:pPr>
            <a:r>
              <a:rPr lang="en-US" altLang="ru-RU" sz="2000" dirty="0" err="1">
                <a:solidFill>
                  <a:srgbClr val="000066"/>
                </a:solidFill>
                <a:cs typeface="Times New Roman" panose="02020603050405020304" pitchFamily="18" charset="0"/>
              </a:rPr>
              <a:t>Preseparator</a:t>
            </a:r>
            <a:endParaRPr lang="en-US" altLang="ru-RU" sz="2000" dirty="0">
              <a:solidFill>
                <a:srgbClr val="000066"/>
              </a:solidFill>
              <a:cs typeface="Times New Roman" panose="02020603050405020304" pitchFamily="18" charset="0"/>
            </a:endParaRPr>
          </a:p>
          <a:p>
            <a:pPr marL="342900" indent="-342900" eaLnBrk="1" hangingPunct="1">
              <a:lnSpc>
                <a:spcPct val="80000"/>
              </a:lnSpc>
              <a:buClr>
                <a:srgbClr val="FF0000"/>
              </a:buClr>
              <a:buFont typeface="Arial" panose="020B0604020202020204" pitchFamily="34" charset="0"/>
              <a:buChar char="•"/>
            </a:pPr>
            <a:r>
              <a:rPr lang="en-US" altLang="ru-RU" sz="2000" dirty="0">
                <a:solidFill>
                  <a:srgbClr val="000066"/>
                </a:solidFill>
                <a:cs typeface="Times New Roman" panose="02020603050405020304" pitchFamily="18" charset="0"/>
              </a:rPr>
              <a:t>SHELS</a:t>
            </a:r>
          </a:p>
          <a:p>
            <a:pPr marL="342900" indent="-342900" eaLnBrk="1" hangingPunct="1">
              <a:lnSpc>
                <a:spcPct val="80000"/>
              </a:lnSpc>
              <a:buClr>
                <a:srgbClr val="FF0000"/>
              </a:buClr>
              <a:buFont typeface="Arial" panose="020B0604020202020204" pitchFamily="34" charset="0"/>
              <a:buChar char="•"/>
            </a:pPr>
            <a:r>
              <a:rPr lang="en-US" altLang="ru-RU" sz="2000" dirty="0">
                <a:solidFill>
                  <a:srgbClr val="000066"/>
                </a:solidFill>
                <a:cs typeface="Times New Roman" panose="02020603050405020304" pitchFamily="18" charset="0"/>
              </a:rPr>
              <a:t>Etc.</a:t>
            </a:r>
          </a:p>
          <a:p>
            <a:pPr eaLnBrk="1" hangingPunct="1"/>
            <a:endParaRPr lang="ru-RU" altLang="ru-RU" sz="2000" dirty="0">
              <a:solidFill>
                <a:srgbClr val="C00000"/>
              </a:solidFill>
            </a:endParaRPr>
          </a:p>
        </p:txBody>
      </p:sp>
      <p:sp>
        <p:nvSpPr>
          <p:cNvPr id="8" name="TextBox 7"/>
          <p:cNvSpPr txBox="1">
            <a:spLocks noChangeArrowheads="1"/>
          </p:cNvSpPr>
          <p:nvPr/>
        </p:nvSpPr>
        <p:spPr bwMode="auto">
          <a:xfrm>
            <a:off x="5119605" y="1214543"/>
            <a:ext cx="31417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pPr algn="ctr" eaLnBrk="1" hangingPunct="1"/>
            <a:r>
              <a:rPr lang="en-US" altLang="ru-RU" sz="2000" dirty="0">
                <a:solidFill>
                  <a:srgbClr val="002060"/>
                </a:solidFill>
              </a:rPr>
              <a:t>SHE Factory Building</a:t>
            </a:r>
            <a:endParaRPr lang="ru-RU" altLang="ru-RU" sz="2000" dirty="0">
              <a:solidFill>
                <a:srgbClr val="00206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t="23583" b="265"/>
          <a:stretch/>
        </p:blipFill>
        <p:spPr>
          <a:xfrm>
            <a:off x="403659" y="692696"/>
            <a:ext cx="4312357" cy="2804597"/>
          </a:xfrm>
          <a:prstGeom prst="rect">
            <a:avLst/>
          </a:prstGeom>
        </p:spPr>
      </p:pic>
      <p:graphicFrame>
        <p:nvGraphicFramePr>
          <p:cNvPr id="14" name="Объект 13"/>
          <p:cNvGraphicFramePr>
            <a:graphicFrameLocks noChangeAspect="1"/>
          </p:cNvGraphicFramePr>
          <p:nvPr>
            <p:extLst>
              <p:ext uri="{D42A27DB-BD31-4B8C-83A1-F6EECF244321}">
                <p14:modId xmlns:p14="http://schemas.microsoft.com/office/powerpoint/2010/main" val="1773252717"/>
              </p:ext>
            </p:extLst>
          </p:nvPr>
        </p:nvGraphicFramePr>
        <p:xfrm>
          <a:off x="4211960" y="2088068"/>
          <a:ext cx="3711204" cy="2737488"/>
        </p:xfrm>
        <a:graphic>
          <a:graphicData uri="http://schemas.openxmlformats.org/presentationml/2006/ole">
            <mc:AlternateContent xmlns:mc="http://schemas.openxmlformats.org/markup-compatibility/2006">
              <mc:Choice xmlns:v="urn:schemas-microsoft-com:vml" Requires="v">
                <p:oleObj spid="_x0000_s387312" name="PHOTO-PAINT" r:id="rId5" imgW="2020680" imgH="1490400" progId="">
                  <p:embed/>
                </p:oleObj>
              </mc:Choice>
              <mc:Fallback>
                <p:oleObj name="PHOTO-PAINT" r:id="rId5" imgW="2020680" imgH="1490400" progId="">
                  <p:embed/>
                  <p:pic>
                    <p:nvPicPr>
                      <p:cNvPr id="0" name="Picture 1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60" y="2088068"/>
                        <a:ext cx="3711204" cy="2737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7632" y="4683579"/>
            <a:ext cx="3744416" cy="1912968"/>
          </a:xfrm>
          <a:prstGeom prst="rect">
            <a:avLst/>
          </a:prstGeom>
        </p:spPr>
      </p:pic>
    </p:spTree>
    <p:extLst>
      <p:ext uri="{BB962C8B-B14F-4D97-AF65-F5344CB8AC3E}">
        <p14:creationId xmlns:p14="http://schemas.microsoft.com/office/powerpoint/2010/main" val="38451557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28600" y="152404"/>
            <a:ext cx="8686800" cy="612775"/>
          </a:xfrm>
          <a:prstGeom prst="rect">
            <a:avLst/>
          </a:prstGeom>
        </p:spPr>
        <p:txBody>
          <a:bodyPr vert="horz" lIns="36000" tIns="45720" rIns="36000" bIns="45720" rtlCol="0" anchor="t" anchorCtr="1">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50000"/>
              </a:spcBef>
            </a:pPr>
            <a:r>
              <a:rPr lang="en-US" altLang="ru-RU" sz="3200" b="1" dirty="0">
                <a:solidFill>
                  <a:srgbClr val="C00000"/>
                </a:solidFill>
                <a:latin typeface="Times New Roman" pitchFamily="18" charset="0"/>
                <a:ea typeface="Gungsuh" pitchFamily="18" charset="-127"/>
                <a:cs typeface="Times New Roman" pitchFamily="18" charset="0"/>
              </a:rPr>
              <a:t>DC-280 cyclotron – stand-alone SHE factory</a:t>
            </a:r>
          </a:p>
        </p:txBody>
      </p:sp>
      <p:graphicFrame>
        <p:nvGraphicFramePr>
          <p:cNvPr id="3" name="Group 58"/>
          <p:cNvGraphicFramePr>
            <a:graphicFrameLocks noGrp="1"/>
          </p:cNvGraphicFramePr>
          <p:nvPr>
            <p:extLst>
              <p:ext uri="{D42A27DB-BD31-4B8C-83A1-F6EECF244321}">
                <p14:modId xmlns:p14="http://schemas.microsoft.com/office/powerpoint/2010/main" val="1519516270"/>
              </p:ext>
            </p:extLst>
          </p:nvPr>
        </p:nvGraphicFramePr>
        <p:xfrm>
          <a:off x="5435600" y="989013"/>
          <a:ext cx="3313113" cy="4633972"/>
        </p:xfrm>
        <a:graphic>
          <a:graphicData uri="http://schemas.openxmlformats.org/drawingml/2006/table">
            <a:tbl>
              <a:tblPr>
                <a:tableStyleId>{69CF1AB2-1976-4502-BF36-3FF5EA218861}</a:tableStyleId>
              </a:tblPr>
              <a:tblGrid>
                <a:gridCol w="878125">
                  <a:extLst>
                    <a:ext uri="{9D8B030D-6E8A-4147-A177-3AD203B41FA5}">
                      <a16:colId xmlns="" xmlns:a16="http://schemas.microsoft.com/office/drawing/2014/main" val="20000"/>
                    </a:ext>
                  </a:extLst>
                </a:gridCol>
                <a:gridCol w="1151567">
                  <a:extLst>
                    <a:ext uri="{9D8B030D-6E8A-4147-A177-3AD203B41FA5}">
                      <a16:colId xmlns="" xmlns:a16="http://schemas.microsoft.com/office/drawing/2014/main" val="20001"/>
                    </a:ext>
                  </a:extLst>
                </a:gridCol>
                <a:gridCol w="1283421">
                  <a:extLst>
                    <a:ext uri="{9D8B030D-6E8A-4147-A177-3AD203B41FA5}">
                      <a16:colId xmlns="" xmlns:a16="http://schemas.microsoft.com/office/drawing/2014/main" val="20002"/>
                    </a:ext>
                  </a:extLst>
                </a:gridCol>
              </a:tblGrid>
              <a:tr h="609756">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DC280 (expected)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E=4÷8 MeV/A</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86864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Ion</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Ion energy</a:t>
                      </a:r>
                      <a:endParaRPr kumimoji="0" lang="ru-RU" sz="1700" b="1"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a:t>
                      </a:r>
                      <a:r>
                        <a:rPr kumimoji="0" lang="en-US" sz="1700" b="1" u="none" strike="noStrike" cap="none" normalizeH="0" baseline="0" dirty="0" err="1">
                          <a:ln>
                            <a:noFill/>
                          </a:ln>
                          <a:effectLst/>
                          <a:latin typeface="Times New Roman" panose="02020603050405020304" pitchFamily="18" charset="0"/>
                          <a:cs typeface="Times New Roman" panose="02020603050405020304" pitchFamily="18" charset="0"/>
                        </a:rPr>
                        <a:t>MeV</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/A]</a:t>
                      </a:r>
                      <a:endParaRPr kumimoji="0" lang="en-US" sz="1700" b="1" i="0" u="none" strike="noStrike" cap="none" normalizeH="0" baseline="0" dirty="0">
                        <a:ln>
                          <a:noFill/>
                        </a:ln>
                        <a:solidFill>
                          <a:srgbClr val="000000"/>
                        </a:solidFill>
                        <a:effectLst/>
                        <a:latin typeface="Times New Roman" pitchFamily="18" charset="0"/>
                        <a:cs typeface="Times New Roman"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Output intensity</a:t>
                      </a:r>
                      <a:endParaRPr kumimoji="0" lang="en-US" sz="1700" b="1" i="0" u="none" strike="noStrike" cap="none" normalizeH="0" baseline="0" dirty="0">
                        <a:ln>
                          <a:noFill/>
                        </a:ln>
                        <a:solidFill>
                          <a:srgbClr val="000000"/>
                        </a:solidFill>
                        <a:effectLst/>
                        <a:latin typeface="Times New Roman" pitchFamily="18" charset="0"/>
                        <a:cs typeface="Times New Roman" pitchFamily="18" charset="0"/>
                      </a:endParaRPr>
                    </a:p>
                  </a:txBody>
                  <a:tcPr marL="91466" marR="91466" marT="45734" marB="45734" horzOverflow="overflow"/>
                </a:tc>
                <a:extLst>
                  <a:ext uri="{0D108BD9-81ED-4DB2-BD59-A6C34878D82A}">
                    <a16:rowId xmlns="" xmlns:a16="http://schemas.microsoft.com/office/drawing/2014/main" val="10001"/>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dirty="0">
                          <a:ln>
                            <a:noFill/>
                          </a:ln>
                          <a:effectLst/>
                          <a:latin typeface="Times New Roman" panose="02020603050405020304" pitchFamily="18" charset="0"/>
                          <a:cs typeface="Times New Roman" panose="02020603050405020304" pitchFamily="18" charset="0"/>
                        </a:rPr>
                        <a:t>7</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Li</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4</a:t>
                      </a:r>
                      <a:endParaRPr kumimoji="0" lang="en-GB"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2"/>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18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O</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8</a:t>
                      </a:r>
                      <a:endParaRPr kumimoji="0" lang="en-GB"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3"/>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40</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Ar</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6×10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4"/>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48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Ca</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0,6-1,2×10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5"/>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54</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Cr</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2×10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6"/>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58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Fe</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7"/>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124</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Sn</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2×10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12</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8"/>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136</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Xe</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9"/>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238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U</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7</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5×10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10</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10"/>
                  </a:ext>
                </a:extLst>
              </a:tr>
            </a:tbl>
          </a:graphicData>
        </a:graphic>
      </p:graphicFrame>
      <p:sp>
        <p:nvSpPr>
          <p:cNvPr id="4" name="Объект 2"/>
          <p:cNvSpPr txBox="1">
            <a:spLocks/>
          </p:cNvSpPr>
          <p:nvPr/>
        </p:nvSpPr>
        <p:spPr>
          <a:xfrm>
            <a:off x="138128" y="4473575"/>
            <a:ext cx="4594225" cy="1854200"/>
          </a:xfrm>
          <a:prstGeom prst="rect">
            <a:avLst/>
          </a:prstGeom>
        </p:spPr>
        <p:txBody>
          <a:bodyPr vert="horz" lIns="91440" tIns="45720" rIns="91440" bIns="45720" rtlCol="0" anchorCtr="1">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FF3300"/>
              </a:buClr>
              <a:buFont typeface="Wingdings" pitchFamily="2" charset="2"/>
              <a:buChar char="Ø"/>
            </a:pPr>
            <a:r>
              <a:rPr lang="en-US" altLang="ru-RU" sz="2100" b="1" dirty="0">
                <a:solidFill>
                  <a:srgbClr val="002060"/>
                </a:solidFill>
                <a:latin typeface="Times New Roman" pitchFamily="18" charset="0"/>
                <a:cs typeface="Times New Roman" pitchFamily="18" charset="0"/>
              </a:rPr>
              <a:t>Synthesis and study of properties of superheavy elements.</a:t>
            </a:r>
          </a:p>
          <a:p>
            <a:pPr>
              <a:buClr>
                <a:srgbClr val="FF3300"/>
              </a:buClr>
              <a:buFont typeface="Wingdings" pitchFamily="2" charset="2"/>
              <a:buChar char="Ø"/>
            </a:pPr>
            <a:r>
              <a:rPr lang="en-US" altLang="ru-RU" sz="2100" b="1" dirty="0">
                <a:solidFill>
                  <a:srgbClr val="002060"/>
                </a:solidFill>
                <a:latin typeface="Times New Roman" pitchFamily="18" charset="0"/>
                <a:cs typeface="Times New Roman" pitchFamily="18" charset="0"/>
              </a:rPr>
              <a:t>Search for new reactions for SHE-synthesis.</a:t>
            </a:r>
          </a:p>
          <a:p>
            <a:pPr>
              <a:buClr>
                <a:srgbClr val="FF3300"/>
              </a:buClr>
              <a:buFont typeface="Wingdings" pitchFamily="2" charset="2"/>
              <a:buChar char="Ø"/>
            </a:pPr>
            <a:r>
              <a:rPr lang="en-US" altLang="ru-RU" sz="2100" b="1" dirty="0">
                <a:solidFill>
                  <a:srgbClr val="002060"/>
                </a:solidFill>
                <a:latin typeface="Times New Roman" pitchFamily="18" charset="0"/>
                <a:cs typeface="Times New Roman" pitchFamily="18" charset="0"/>
              </a:rPr>
              <a:t>Chemistry of new elements.</a:t>
            </a:r>
          </a:p>
        </p:txBody>
      </p:sp>
      <p:graphicFrame>
        <p:nvGraphicFramePr>
          <p:cNvPr id="6" name="Объект 5"/>
          <p:cNvGraphicFramePr>
            <a:graphicFrameLocks noChangeAspect="1"/>
          </p:cNvGraphicFramePr>
          <p:nvPr>
            <p:extLst>
              <p:ext uri="{D42A27DB-BD31-4B8C-83A1-F6EECF244321}">
                <p14:modId xmlns:p14="http://schemas.microsoft.com/office/powerpoint/2010/main" val="726222783"/>
              </p:ext>
            </p:extLst>
          </p:nvPr>
        </p:nvGraphicFramePr>
        <p:xfrm>
          <a:off x="323528" y="989012"/>
          <a:ext cx="4576956" cy="3376091"/>
        </p:xfrm>
        <a:graphic>
          <a:graphicData uri="http://schemas.openxmlformats.org/presentationml/2006/ole">
            <mc:AlternateContent xmlns:mc="http://schemas.openxmlformats.org/markup-compatibility/2006">
              <mc:Choice xmlns:v="urn:schemas-microsoft-com:vml" Requires="v">
                <p:oleObj spid="_x0000_s388334" name="PHOTO-PAINT" r:id="rId3" imgW="2020680" imgH="1490400" progId="">
                  <p:embed/>
                </p:oleObj>
              </mc:Choice>
              <mc:Fallback>
                <p:oleObj name="PHOTO-PAINT" r:id="rId3" imgW="2020680" imgH="1490400" progId="">
                  <p:embed/>
                  <p:pic>
                    <p:nvPicPr>
                      <p:cNvPr id="0" name="Picture 1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989012"/>
                        <a:ext cx="4576956" cy="33760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381972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8" name="Group 2"/>
          <p:cNvGraphicFramePr>
            <a:graphicFrameLocks noGrp="1"/>
          </p:cNvGraphicFramePr>
          <p:nvPr>
            <p:ph/>
          </p:nvPr>
        </p:nvGraphicFramePr>
        <p:xfrm>
          <a:off x="971566" y="1052516"/>
          <a:ext cx="7489825" cy="5557839"/>
        </p:xfrm>
        <a:graphic>
          <a:graphicData uri="http://schemas.openxmlformats.org/drawingml/2006/table">
            <a:tbl>
              <a:tblPr/>
              <a:tblGrid>
                <a:gridCol w="4627563">
                  <a:extLst>
                    <a:ext uri="{9D8B030D-6E8A-4147-A177-3AD203B41FA5}">
                      <a16:colId xmlns="" xmlns:a16="http://schemas.microsoft.com/office/drawing/2014/main" val="20000"/>
                    </a:ext>
                  </a:extLst>
                </a:gridCol>
                <a:gridCol w="2862262">
                  <a:extLst>
                    <a:ext uri="{9D8B030D-6E8A-4147-A177-3AD203B41FA5}">
                      <a16:colId xmlns="" xmlns:a16="http://schemas.microsoft.com/office/drawing/2014/main" val="20001"/>
                    </a:ext>
                  </a:extLst>
                </a:gridCol>
              </a:tblGrid>
              <a:tr h="70111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rPr>
                        <a:t>Ion source </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ru-RU" altLang="ja-JP" sz="20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DECRIS-4</a:t>
                      </a:r>
                      <a:r>
                        <a:rPr kumimoji="0" lang="en-US" altLang="ja-JP" sz="2000" b="1" i="0" u="none" strike="noStrike" cap="none" normalizeH="0" baseline="0">
                          <a:ln>
                            <a:noFill/>
                          </a:ln>
                          <a:solidFill>
                            <a:schemeClr val="tx1"/>
                          </a:solidFill>
                          <a:effectLst>
                            <a:outerShdw blurRad="38100" dist="38100" dir="2700000" algn="tl">
                              <a:srgbClr val="FFFFFF"/>
                            </a:outerShdw>
                          </a:effectLst>
                          <a:latin typeface="Times New Roman" pitchFamily="18" charset="0"/>
                          <a:ea typeface="MS PGothic" pitchFamily="34" charset="-128"/>
                        </a:rPr>
                        <a:t>  - 14 GHz</a:t>
                      </a:r>
                    </a:p>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rPr>
                        <a:t>DECRIS-SC3 </a:t>
                      </a:r>
                      <a:r>
                        <a:rPr kumimoji="0" lang="en-US" altLang="ja-JP" sz="2000" b="1" i="0" u="none" strike="noStrike" cap="none" normalizeH="0" baseline="0">
                          <a:ln>
                            <a:noFill/>
                          </a:ln>
                          <a:solidFill>
                            <a:schemeClr val="tx1"/>
                          </a:solidFill>
                          <a:effectLst>
                            <a:outerShdw blurRad="38100" dist="38100" dir="2700000" algn="tl">
                              <a:srgbClr val="FFFFFF"/>
                            </a:outerShdw>
                          </a:effectLst>
                          <a:latin typeface="Times New Roman" pitchFamily="18" charset="0"/>
                          <a:ea typeface="MS PGothic" pitchFamily="34" charset="-128"/>
                        </a:rPr>
                        <a:t>- 18 GHz</a:t>
                      </a:r>
                      <a:endParaRPr kumimoji="0" lang="en-US" sz="2000" b="1" i="0" u="none" strike="noStrike" cap="none" normalizeH="0" baseline="0">
                        <a:ln>
                          <a:noFill/>
                        </a:ln>
                        <a:solidFill>
                          <a:schemeClr val="tx1"/>
                        </a:solidFill>
                        <a:effectLst>
                          <a:outerShdw blurRad="38100" dist="38100" dir="2700000" algn="tl">
                            <a:srgbClr val="FFFFFF"/>
                          </a:outerShdw>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 xmlns:a16="http://schemas.microsoft.com/office/drawing/2014/main" val="10000"/>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Injecting beam potential</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Up to 100 kV</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A/Z range</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4÷7</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 xmlns:a16="http://schemas.microsoft.com/office/drawing/2014/main" val="10002"/>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rPr>
                        <a:t>Energy</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rPr>
                        <a:t>4÷8 MeV/n</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3"/>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Magnetic field level</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0.6÷1.35 T</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4"/>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K factor</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280</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 xmlns:a16="http://schemas.microsoft.com/office/drawing/2014/main" val="10005"/>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Gap between plugs</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400 mm</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6"/>
                  </a:ext>
                </a:extLst>
              </a:tr>
              <a:tr h="403271">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Valley/hill gap</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500/208 mm/mm</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 xmlns:a16="http://schemas.microsoft.com/office/drawing/2014/main" val="10007"/>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Magnet weight</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1000 t</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8"/>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Magnet power</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300 kW</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 xmlns:a16="http://schemas.microsoft.com/office/drawing/2014/main" val="10009"/>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Dee voltage</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2x130 kV</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10"/>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RF power consumption</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2x30 kW</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 xmlns:a16="http://schemas.microsoft.com/office/drawing/2014/main" val="10011"/>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Flat-top dee voltage</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2x14 kV</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12"/>
                  </a:ext>
                </a:extLst>
              </a:tr>
            </a:tbl>
          </a:graphicData>
        </a:graphic>
      </p:graphicFrame>
      <p:sp>
        <p:nvSpPr>
          <p:cNvPr id="11310" name="Text Box 46"/>
          <p:cNvSpPr txBox="1">
            <a:spLocks noChangeArrowheads="1"/>
          </p:cNvSpPr>
          <p:nvPr/>
        </p:nvSpPr>
        <p:spPr bwMode="auto">
          <a:xfrm>
            <a:off x="684229" y="1"/>
            <a:ext cx="79708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sz="2800" b="1" dirty="0">
                <a:solidFill>
                  <a:srgbClr val="C00000"/>
                </a:solidFill>
                <a:latin typeface="Times New Roman" panose="02020603050405020304" pitchFamily="18" charset="0"/>
                <a:cs typeface="Times New Roman" panose="02020603050405020304" pitchFamily="18" charset="0"/>
              </a:rPr>
              <a:t>DC-280 </a:t>
            </a:r>
          </a:p>
          <a:p>
            <a:pPr algn="ctr" eaLnBrk="1" hangingPunct="1">
              <a:defRPr/>
            </a:pPr>
            <a:r>
              <a:rPr lang="en-US" sz="2800" b="1" dirty="0">
                <a:solidFill>
                  <a:srgbClr val="C00000"/>
                </a:solidFill>
                <a:latin typeface="Times New Roman" panose="02020603050405020304" pitchFamily="18" charset="0"/>
                <a:cs typeface="Times New Roman" panose="02020603050405020304" pitchFamily="18" charset="0"/>
              </a:rPr>
              <a:t>Main Parameters</a:t>
            </a:r>
            <a:endParaRPr lang="ru-RU"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909288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Them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_4x3_160226.potx" id="{DF21DB35-F0E5-4B9D-A31C-3B8FCA7CFF42}" vid="{C80A0934-B94A-49A3-9B10-0453C9DE6C2E}"/>
    </a:ext>
  </a:extLst>
</a:theme>
</file>

<file path=ppt/theme/theme8.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6962</TotalTime>
  <Words>1041</Words>
  <Application>Microsoft Office PowerPoint</Application>
  <PresentationFormat>Экран (4:3)</PresentationFormat>
  <Paragraphs>315</Paragraphs>
  <Slides>39</Slides>
  <Notes>10</Notes>
  <HiddenSlides>0</HiddenSlides>
  <MMClips>0</MMClips>
  <ScaleCrop>false</ScaleCrop>
  <HeadingPairs>
    <vt:vector size="8" baseType="variant">
      <vt:variant>
        <vt:lpstr>Использованные шрифты</vt:lpstr>
      </vt:variant>
      <vt:variant>
        <vt:i4>13</vt:i4>
      </vt:variant>
      <vt:variant>
        <vt:lpstr>Тема</vt:lpstr>
      </vt:variant>
      <vt:variant>
        <vt:i4>8</vt:i4>
      </vt:variant>
      <vt:variant>
        <vt:lpstr>Внедренные серверы OLE</vt:lpstr>
      </vt:variant>
      <vt:variant>
        <vt:i4>1</vt:i4>
      </vt:variant>
      <vt:variant>
        <vt:lpstr>Заголовки слайдов</vt:lpstr>
      </vt:variant>
      <vt:variant>
        <vt:i4>39</vt:i4>
      </vt:variant>
    </vt:vector>
  </HeadingPairs>
  <TitlesOfParts>
    <vt:vector size="61" baseType="lpstr">
      <vt:lpstr>Arial Unicode MS</vt:lpstr>
      <vt:lpstr>MS PGothic</vt:lpstr>
      <vt:lpstr>MS PGothic</vt:lpstr>
      <vt:lpstr>Arial</vt:lpstr>
      <vt:lpstr>Arial Black</vt:lpstr>
      <vt:lpstr>Calibri</vt:lpstr>
      <vt:lpstr>Calibri Light</vt:lpstr>
      <vt:lpstr>Gungsuh</vt:lpstr>
      <vt:lpstr>Symbol</vt:lpstr>
      <vt:lpstr>Times</vt:lpstr>
      <vt:lpstr>Times New Roman</vt:lpstr>
      <vt:lpstr>Verdana</vt:lpstr>
      <vt:lpstr>Wingdings</vt:lpstr>
      <vt:lpstr>Тема Office</vt:lpstr>
      <vt:lpstr>Оформление по умолчанию</vt:lpstr>
      <vt:lpstr>5_Оформление по умолчанию</vt:lpstr>
      <vt:lpstr>4_Тема Office</vt:lpstr>
      <vt:lpstr>6_Тема Office</vt:lpstr>
      <vt:lpstr>5_Тема Office</vt:lpstr>
      <vt:lpstr>Default Theme</vt:lpstr>
      <vt:lpstr>5_Default Design</vt:lpstr>
      <vt:lpstr>PHOTO-PAINT</vt:lpstr>
      <vt:lpstr>125th session of the Scientific Council 21 February 2019 </vt:lpstr>
      <vt:lpstr> </vt:lpstr>
      <vt:lpstr>Region of superheavy nuclei</vt:lpstr>
      <vt:lpstr>Презентация PowerPoint</vt:lpstr>
      <vt:lpstr>Dubna gas-filled recoil separator</vt:lpstr>
      <vt:lpstr>Superheavy Elements (SHE) Factory – the Goals</vt:lpstr>
      <vt:lpstr>SHE Factory</vt:lpstr>
      <vt:lpstr>Презентация PowerPoint</vt:lpstr>
      <vt:lpstr>Презентация PowerPoint</vt:lpstr>
      <vt:lpstr>Assembling of the DC280 main magnet</vt:lpstr>
      <vt:lpstr>Lower part of the DC-280 main magnet is assembled!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Beam injection system</vt:lpstr>
      <vt:lpstr>Презентация PowerPoint</vt:lpstr>
      <vt:lpstr>Презентация PowerPoint</vt:lpstr>
      <vt:lpstr>Презентация PowerPoint</vt:lpstr>
      <vt:lpstr>Approval of the Statement of Compliance </vt:lpstr>
      <vt:lpstr>Презентация PowerPoint</vt:lpstr>
      <vt:lpstr>Презентация PowerPoint</vt:lpstr>
      <vt:lpstr>Презентация PowerPoint</vt:lpstr>
      <vt:lpstr>Презентация PowerPoint</vt:lpstr>
      <vt:lpstr>Gas-filled separator GFS-II </vt:lpstr>
      <vt:lpstr>Презентация PowerPoint</vt:lpstr>
      <vt:lpstr>Power supply units &amp; cables</vt:lpstr>
      <vt:lpstr>FLNR U400 cyclotron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Dmitriev</dc:creator>
  <cp:lastModifiedBy>Пользователь Windows</cp:lastModifiedBy>
  <cp:revision>511</cp:revision>
  <dcterms:created xsi:type="dcterms:W3CDTF">2015-05-02T10:22:03Z</dcterms:created>
  <dcterms:modified xsi:type="dcterms:W3CDTF">2019-02-21T06:54:43Z</dcterms:modified>
</cp:coreProperties>
</file>