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0" r:id="rId3"/>
    <p:sldId id="281" r:id="rId4"/>
    <p:sldId id="264" r:id="rId5"/>
    <p:sldId id="261" r:id="rId6"/>
    <p:sldId id="265" r:id="rId7"/>
    <p:sldId id="267" r:id="rId8"/>
    <p:sldId id="268" r:id="rId9"/>
    <p:sldId id="270" r:id="rId10"/>
    <p:sldId id="272" r:id="rId11"/>
    <p:sldId id="279" r:id="rId12"/>
    <p:sldId id="258" r:id="rId13"/>
    <p:sldId id="283" r:id="rId14"/>
    <p:sldId id="282" r:id="rId15"/>
    <p:sldId id="284" r:id="rId16"/>
    <p:sldId id="277" r:id="rId17"/>
    <p:sldId id="28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A13"/>
    <a:srgbClr val="0073D3"/>
    <a:srgbClr val="D65000"/>
    <a:srgbClr val="DADCDD"/>
    <a:srgbClr val="10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0" autoAdjust="0"/>
    <p:restoredTop sz="77816" autoAdjust="0"/>
  </p:normalViewPr>
  <p:slideViewPr>
    <p:cSldViewPr snapToGrid="0">
      <p:cViewPr varScale="1">
        <p:scale>
          <a:sx n="91" d="100"/>
          <a:sy n="91" d="100"/>
        </p:scale>
        <p:origin x="249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DC5E3-11A8-4791-9181-410A0F15E39A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5F478-3481-4CC4-AD1F-CA6D03EB2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29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Neutrinoless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double beta decay is a hypothetical lepton number violating process, where two neutrons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 into two protons and two electrons. If we observe this process, it would mean that the neutrino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its own anti-particle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Majorana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particle). It will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access 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absolute mass scale of neutrinos,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extensions of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Standard Model.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35 isotopes for which the double beta decay (both 2 neutrino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neutrinoless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energetically allowed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however its probability strongly depends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decay energy. So only a few isotopes with the decay energies more than 2 MeV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under consideration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sensitivity of 0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search is proportional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exposure. That is why any 0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experiment should use pretty big mass of isotope and keep the efficiency as high as possible. Another critical point is a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background in the region of interest, since only in the case of “zero” background, sensitivity is linearly increase with exposure.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585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GERDA will take data until the exposure of 100 kg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be reached (at the end of 2019). At that time the sensitivity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be well above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yr. However, this sensitivity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not allow getting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information about neutrino mass hierarchy.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 this question the new generation experiment LEGEND is being built.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foreseen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least two phases of the project. The first phase (LEGEND-200) will operate with ~ 200 kg of enriched isotope and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sensitivity will be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years. The second phase (LEGEND-1000) will use 1000 kg and would be reach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years.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should be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that a germanium experiment has good discovery potential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because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excellent energy resolution of Ge detectors.  LEGEND-200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carried out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modified GERDA infrastructure at LNGS. The goal is to start data taking in the first phase of LEGEND in 2021.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81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F3496-74C2-4F02-87B2-593EFD132A1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0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GERDA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GERmanium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Detector Array) experiment, bare germanium detectors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operated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liquid argon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detectors are made from germanium with the fraction of the 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isotope enriched to about 88%. Since the source and the detector of 0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decay are identical (in this calorimetric approach), the detection efficiency is high.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Germanium detector is a pure material – so it helps to reach very low background level.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experimental signature of 0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decay 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sharp peak 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end of continuous 2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spectrum – so the energy resolution is essential. This gives a serious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advantage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Ge projects thanks to the excellent energy resolution of semiconductor detectors.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595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GERDA experiment is located at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Nazionali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Gran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Sasso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Italy. A rock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overburden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about 3,500 m water equivalent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hadronic components of cosmic ray showers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muon flux to 1.25 muons m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GERDA uses enriched germanium detectors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strings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cryostat filled with liquid argon. The liquid argon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 both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cooling and active shielding medium. The cryostat 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enclosed by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large tank with ultra-pure water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PMTs.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PMTs detect Cherenkov light from muons passing through the setup. A clean room on top of the cryostat and water tank houses a glove box and the lock for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Ge detectors.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 to the detector array we have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veto system, which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 to readout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scintillation light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and, thus, to additionally reduce the background.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important feature of the GERDA is a possibility to reach better background index by pulse shape discrimination in Ge detectors.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53D91-1900-43C6-8F89-BCB433EA8C2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25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collaboration includes ~ 110 members from 16 institutions and 6 countries. The JINR group in GERDA consists of 17 people and plays important role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all parts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experiment: operations with germanium detectors, production and integration of active veto systems (that is plastic muon veto, liquid argon veto, nylon mini-shrouds) and data analysis.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54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GERDA Phase II is taking data since December 2015.  60 kg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data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collected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Phase II by April 2018. Together with Phase I we have more than 80 kg yr. The background index is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 by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almost two times compared to the previous release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best among all double beta decay experiments.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unprecedented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median sensitivity of more than 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reached first time ever. This is very important milestone for 0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νββ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search.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53D91-1900-43C6-8F89-BCB433EA8C2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902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 the GERDA collaboration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upgrade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test the novel Ge detectors and increase the mass of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goal was to show the possibility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background index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robustness and reproducibility of the GERDA approach, which is very important for the future Ge experiments.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85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liquid argon veto system includes new fiber shroud with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 collection and central module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 to view hidden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volume.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liquid argon veto system has been produced, tested and installed in GERDA by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TUM and JINR group.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8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detector cables were exchanged by new ones with better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radiopurity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do this we had to dismount all 40 detectors from strings and holders,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rebond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them with new cables and mount everything back.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also repaired all broken electronic channels. In addition,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routine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signal cables has been changed. That helped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energy resolutions for most of detectors.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9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novel inverted coaxial detectors, which are good candidates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-scale Ge project, were produced, characterized and installed.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 mass is increased by about 6 kg!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upgrade operation was successfully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Spring and Summer 2018. It took less than 2 months (note, that all detectors had to be fully disassembled and assembled again). It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leading role of JINR specialists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brought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very useful experience for the next generation germanium project LEGEND.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5F478-3481-4CC4-AD1F-CA6D03EB27C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1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8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83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8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1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95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5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59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1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2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4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9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E74F3-D927-410B-9587-BC5C2827639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8CDA-1E83-42A0-97D9-4713EA973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94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0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jpe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29.emf"/><Relationship Id="rId10" Type="http://schemas.openxmlformats.org/officeDocument/2006/relationships/image" Target="../media/image3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jpeg"/><Relationship Id="rId11" Type="http://schemas.openxmlformats.org/officeDocument/2006/relationships/image" Target="../media/image43.png"/><Relationship Id="rId5" Type="http://schemas.openxmlformats.org/officeDocument/2006/relationships/image" Target="../media/image39.jpeg"/><Relationship Id="rId10" Type="http://schemas.openxmlformats.org/officeDocument/2006/relationships/image" Target="../media/image37.emf"/><Relationship Id="rId4" Type="http://schemas.openxmlformats.org/officeDocument/2006/relationships/image" Target="../media/image38.jpeg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154" y="1568278"/>
            <a:ext cx="7545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UPGRADE OF THE GERDA EXPERIMENT</a:t>
            </a:r>
            <a:endParaRPr lang="en-US" sz="3200" b="1" i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1" y="78392"/>
            <a:ext cx="1387761" cy="1224000"/>
          </a:xfrm>
          <a:prstGeom prst="rect">
            <a:avLst/>
          </a:prstGeom>
        </p:spPr>
      </p:pic>
      <p:pic>
        <p:nvPicPr>
          <p:cNvPr id="6" name="Picture 6" descr="Gerda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0196" y="78392"/>
            <a:ext cx="1144331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38" y="2386016"/>
            <a:ext cx="3594850" cy="27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04688" y="5680609"/>
            <a:ext cx="175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latin typeface="Cambria" panose="02040503050406030204" pitchFamily="18" charset="0"/>
              </a:rPr>
              <a:t>N. </a:t>
            </a:r>
            <a:r>
              <a:rPr lang="en-US" i="1" dirty="0" err="1" smtClean="0">
                <a:latin typeface="Cambria" panose="02040503050406030204" pitchFamily="18" charset="0"/>
              </a:rPr>
              <a:t>Rumyantseva</a:t>
            </a:r>
            <a:endParaRPr lang="ru-RU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98" y="1927557"/>
            <a:ext cx="2887869" cy="2165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612139"/>
            <a:ext cx="2910813" cy="2183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1085" y="1724555"/>
            <a:ext cx="2989347" cy="2242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37"/>
            <a:ext cx="634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successful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upgrade 2018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14" y="785773"/>
            <a:ext cx="9034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Cambria" panose="02040503050406030204" pitchFamily="18" charset="0"/>
              </a:rPr>
              <a:t>5 </a:t>
            </a:r>
            <a:r>
              <a:rPr lang="ru-RU" sz="1400" i="1" dirty="0" err="1" smtClean="0">
                <a:latin typeface="Cambria" panose="02040503050406030204" pitchFamily="18" charset="0"/>
              </a:rPr>
              <a:t>inverted</a:t>
            </a:r>
            <a:r>
              <a:rPr lang="ru-RU" sz="1400" i="1" dirty="0" smtClean="0">
                <a:latin typeface="Cambria" panose="02040503050406030204" pitchFamily="18" charset="0"/>
              </a:rPr>
              <a:t> </a:t>
            </a:r>
            <a:r>
              <a:rPr lang="ru-RU" sz="1400" i="1" dirty="0" err="1" smtClean="0">
                <a:latin typeface="Cambria" panose="02040503050406030204" pitchFamily="18" charset="0"/>
              </a:rPr>
              <a:t>coaxial</a:t>
            </a:r>
            <a:r>
              <a:rPr lang="ru-RU" sz="1400" i="1" dirty="0" smtClean="0">
                <a:latin typeface="Cambria" panose="02040503050406030204" pitchFamily="18" charset="0"/>
              </a:rPr>
              <a:t> </a:t>
            </a:r>
            <a:r>
              <a:rPr lang="ru-RU" sz="1400" i="1" dirty="0" err="1" smtClean="0">
                <a:latin typeface="Cambria" panose="02040503050406030204" pitchFamily="18" charset="0"/>
              </a:rPr>
              <a:t>detectors</a:t>
            </a:r>
            <a:r>
              <a:rPr lang="ru-RU" sz="1400" i="1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made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from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baseline="30000" dirty="0" smtClean="0">
                <a:latin typeface="Cambria" panose="02040503050406030204" pitchFamily="18" charset="0"/>
              </a:rPr>
              <a:t>76</a:t>
            </a:r>
            <a:r>
              <a:rPr lang="ru-RU" sz="1400" dirty="0" smtClean="0">
                <a:latin typeface="Cambria" panose="02040503050406030204" pitchFamily="18" charset="0"/>
              </a:rPr>
              <a:t>Ge </a:t>
            </a:r>
            <a:r>
              <a:rPr lang="ru-RU" sz="1400" dirty="0" err="1" smtClean="0">
                <a:latin typeface="Cambria" panose="02040503050406030204" pitchFamily="18" charset="0"/>
              </a:rPr>
              <a:t>have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been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produced</a:t>
            </a:r>
            <a:r>
              <a:rPr lang="ru-RU" sz="1400" dirty="0" smtClean="0">
                <a:latin typeface="Cambria" panose="02040503050406030204" pitchFamily="18" charset="0"/>
              </a:rPr>
              <a:t>,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characterized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and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mounted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in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the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smtClean="0">
                <a:latin typeface="Cambria" panose="02040503050406030204" pitchFamily="18" charset="0"/>
              </a:rPr>
              <a:t>GERDA </a:t>
            </a:r>
            <a:r>
              <a:rPr lang="ru-RU" sz="1400" dirty="0" err="1" smtClean="0">
                <a:latin typeface="Cambria" panose="02040503050406030204" pitchFamily="18" charset="0"/>
              </a:rPr>
              <a:t>setup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to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replace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the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detectors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made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from</a:t>
            </a:r>
            <a:r>
              <a:rPr lang="en-US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natural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 err="1" smtClean="0">
                <a:latin typeface="Cambria" panose="02040503050406030204" pitchFamily="18" charset="0"/>
              </a:rPr>
              <a:t>Ge</a:t>
            </a:r>
            <a:endParaRPr lang="ru-RU" sz="1400" dirty="0" smtClean="0"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4932" y="4483706"/>
            <a:ext cx="67398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Entire upgrade operation </a:t>
            </a:r>
            <a:r>
              <a:rPr lang="en-US" sz="1600" dirty="0">
                <a:latin typeface="Cambria" panose="02040503050406030204" pitchFamily="18" charset="0"/>
              </a:rPr>
              <a:t>lasted ~5 weeks in April/May + 1 week in </a:t>
            </a:r>
            <a:r>
              <a:rPr lang="en-US" sz="1600" dirty="0" smtClean="0">
                <a:latin typeface="Cambria" panose="02040503050406030204" pitchFamily="18" charset="0"/>
              </a:rPr>
              <a:t>July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Performed by JINR + MPIK + TUM + INFN team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All </a:t>
            </a:r>
            <a:r>
              <a:rPr lang="en-US" sz="1600" dirty="0">
                <a:latin typeface="Cambria" panose="02040503050406030204" pitchFamily="18" charset="0"/>
              </a:rPr>
              <a:t>electronic channels are </a:t>
            </a:r>
            <a:r>
              <a:rPr lang="en-US" sz="1600" dirty="0" smtClean="0">
                <a:latin typeface="Cambria" panose="02040503050406030204" pitchFamily="18" charset="0"/>
              </a:rPr>
              <a:t>functioning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No </a:t>
            </a:r>
            <a:r>
              <a:rPr lang="en-US" sz="1600" dirty="0">
                <a:latin typeface="Cambria" panose="02040503050406030204" pitchFamily="18" charset="0"/>
              </a:rPr>
              <a:t>deterioration of detectors leakage </a:t>
            </a:r>
            <a:r>
              <a:rPr lang="en-US" sz="1600" dirty="0" smtClean="0">
                <a:latin typeface="Cambria" panose="02040503050406030204" pitchFamily="18" charset="0"/>
              </a:rPr>
              <a:t>current after upgrade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New </a:t>
            </a:r>
            <a:r>
              <a:rPr lang="en-US" sz="1600" dirty="0">
                <a:latin typeface="Cambria" panose="02040503050406030204" pitchFamily="18" charset="0"/>
              </a:rPr>
              <a:t>fiber shroud and central fiber module are </a:t>
            </a:r>
            <a:r>
              <a:rPr lang="en-US" sz="1600" dirty="0" smtClean="0">
                <a:latin typeface="Cambria" panose="02040503050406030204" pitchFamily="18" charset="0"/>
              </a:rPr>
              <a:t>working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Energy </a:t>
            </a:r>
            <a:r>
              <a:rPr lang="en-US" sz="1600" dirty="0">
                <a:latin typeface="Cambria" panose="02040503050406030204" pitchFamily="18" charset="0"/>
              </a:rPr>
              <a:t>resolutions </a:t>
            </a:r>
            <a:r>
              <a:rPr lang="en-US" sz="1600" dirty="0" smtClean="0">
                <a:latin typeface="Cambria" panose="02040503050406030204" pitchFamily="18" charset="0"/>
              </a:rPr>
              <a:t>improved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Novel </a:t>
            </a:r>
            <a:r>
              <a:rPr lang="en-US" sz="1600" baseline="30000" dirty="0" smtClean="0">
                <a:latin typeface="Cambria" panose="02040503050406030204" pitchFamily="18" charset="0"/>
              </a:rPr>
              <a:t>76</a:t>
            </a:r>
            <a:r>
              <a:rPr lang="en-US" sz="1600" dirty="0" smtClean="0">
                <a:latin typeface="Cambria" panose="02040503050406030204" pitchFamily="18" charset="0"/>
              </a:rPr>
              <a:t>Ge detectors installed</a:t>
            </a:r>
          </a:p>
        </p:txBody>
      </p:sp>
      <p:sp>
        <p:nvSpPr>
          <p:cNvPr id="15" name="Rectangle 6"/>
          <p:cNvSpPr/>
          <p:nvPr/>
        </p:nvSpPr>
        <p:spPr>
          <a:xfrm>
            <a:off x="324077" y="4057228"/>
            <a:ext cx="2638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Results of upgrade 2018: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530" y="5915685"/>
            <a:ext cx="364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Only enriched detectors in GERDA now!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18" name="Right Arrow 9"/>
          <p:cNvSpPr/>
          <p:nvPr/>
        </p:nvSpPr>
        <p:spPr>
          <a:xfrm>
            <a:off x="4295086" y="6001105"/>
            <a:ext cx="318906" cy="216024"/>
          </a:xfrm>
          <a:prstGeom prst="rightArrow">
            <a:avLst/>
          </a:prstGeom>
          <a:noFill/>
          <a:ln>
            <a:solidFill>
              <a:srgbClr val="136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2394266" y="6407987"/>
            <a:ext cx="53383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77800" algn="l"/>
              </a:tabLst>
            </a:pPr>
            <a:r>
              <a:rPr lang="en-US" sz="1600" b="1" dirty="0" smtClean="0">
                <a:latin typeface="Cambria" panose="02040503050406030204" pitchFamily="18" charset="0"/>
              </a:rPr>
              <a:t>GERDA will collect data until the end of 2019 then…</a:t>
            </a:r>
          </a:p>
        </p:txBody>
      </p:sp>
    </p:spTree>
    <p:extLst>
      <p:ext uri="{BB962C8B-B14F-4D97-AF65-F5344CB8AC3E}">
        <p14:creationId xmlns:p14="http://schemas.microsoft.com/office/powerpoint/2010/main" val="8495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1275988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L</a:t>
            </a:r>
            <a:r>
              <a:rPr lang="en-US" dirty="0">
                <a:latin typeface="Cambria" panose="02040503050406030204" pitchFamily="18" charset="0"/>
              </a:rPr>
              <a:t>arge </a:t>
            </a:r>
            <a:r>
              <a:rPr lang="en-US" b="1" dirty="0">
                <a:latin typeface="Cambria" panose="02040503050406030204" pitchFamily="18" charset="0"/>
              </a:rPr>
              <a:t>E</a:t>
            </a:r>
            <a:r>
              <a:rPr lang="en-US" dirty="0">
                <a:latin typeface="Cambria" panose="02040503050406030204" pitchFamily="18" charset="0"/>
              </a:rPr>
              <a:t>nriched </a:t>
            </a:r>
            <a:r>
              <a:rPr lang="en-US" b="1" dirty="0">
                <a:latin typeface="Cambria" panose="02040503050406030204" pitchFamily="18" charset="0"/>
              </a:rPr>
              <a:t>G</a:t>
            </a:r>
            <a:r>
              <a:rPr lang="en-US" dirty="0">
                <a:latin typeface="Cambria" panose="02040503050406030204" pitchFamily="18" charset="0"/>
              </a:rPr>
              <a:t>ermanium </a:t>
            </a:r>
            <a:r>
              <a:rPr lang="en-US" b="1" dirty="0">
                <a:latin typeface="Cambria" panose="02040503050406030204" pitchFamily="18" charset="0"/>
              </a:rPr>
              <a:t>E</a:t>
            </a:r>
            <a:r>
              <a:rPr lang="en-US" dirty="0">
                <a:latin typeface="Cambria" panose="02040503050406030204" pitchFamily="18" charset="0"/>
              </a:rPr>
              <a:t>xperiment for </a:t>
            </a:r>
            <a:r>
              <a:rPr lang="en-US" b="1" dirty="0">
                <a:latin typeface="Cambria" panose="02040503050406030204" pitchFamily="18" charset="0"/>
              </a:rPr>
              <a:t>N</a:t>
            </a:r>
            <a:r>
              <a:rPr lang="en-US" dirty="0">
                <a:latin typeface="Cambria" panose="02040503050406030204" pitchFamily="18" charset="0"/>
              </a:rPr>
              <a:t>eutrinoless </a:t>
            </a:r>
            <a:r>
              <a:rPr lang="el-GR" dirty="0">
                <a:latin typeface="Cambria" panose="02040503050406030204" pitchFamily="18" charset="0"/>
              </a:rPr>
              <a:t>ββ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b="1" dirty="0">
                <a:latin typeface="Cambria" panose="02040503050406030204" pitchFamily="18" charset="0"/>
              </a:rPr>
              <a:t>D</a:t>
            </a:r>
            <a:r>
              <a:rPr lang="en-US" dirty="0">
                <a:latin typeface="Cambria" panose="02040503050406030204" pitchFamily="18" charset="0"/>
              </a:rPr>
              <a:t>ecay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308" r="35427" b="-308"/>
          <a:stretch/>
        </p:blipFill>
        <p:spPr>
          <a:xfrm>
            <a:off x="10557" y="1645320"/>
            <a:ext cx="2642576" cy="453650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053" y="1807111"/>
            <a:ext cx="2030508" cy="445874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19497" y="2167723"/>
            <a:ext cx="26876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latin typeface="Cambria" panose="02040503050406030204" pitchFamily="18" charset="0"/>
              </a:rPr>
              <a:t>First stage (</a:t>
            </a:r>
            <a:r>
              <a:rPr lang="en-US" sz="1600" b="1" u="sng" dirty="0">
                <a:latin typeface="Cambria" panose="02040503050406030204" pitchFamily="18" charset="0"/>
              </a:rPr>
              <a:t>L200</a:t>
            </a:r>
            <a:r>
              <a:rPr lang="en-US" sz="1600" u="sng" dirty="0">
                <a:latin typeface="Cambria" panose="02040503050406030204" pitchFamily="18" charset="0"/>
              </a:rPr>
              <a:t>): </a:t>
            </a:r>
            <a:endParaRPr lang="en-US" sz="1600" u="sng" dirty="0" smtClean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(</a:t>
            </a:r>
            <a:r>
              <a:rPr lang="en-US" sz="1600" dirty="0">
                <a:latin typeface="Cambria" panose="02040503050406030204" pitchFamily="18" charset="0"/>
              </a:rPr>
              <a:t>up to) 200 kg in </a:t>
            </a:r>
            <a:r>
              <a:rPr lang="en-US" sz="1600" dirty="0" smtClean="0">
                <a:latin typeface="Cambria" panose="02040503050406030204" pitchFamily="18" charset="0"/>
              </a:rPr>
              <a:t>modified GERDA infrastructure </a:t>
            </a:r>
            <a:r>
              <a:rPr lang="en-US" sz="1600" dirty="0">
                <a:latin typeface="Cambria" panose="02040503050406030204" pitchFamily="18" charset="0"/>
              </a:rPr>
              <a:t>at </a:t>
            </a:r>
            <a:r>
              <a:rPr lang="en-US" sz="1600" dirty="0" smtClean="0">
                <a:latin typeface="Cambria" panose="02040503050406030204" pitchFamily="18" charset="0"/>
              </a:rPr>
              <a:t>LNGS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 smtClean="0">
                <a:latin typeface="Cambria" panose="02040503050406030204" pitchFamily="18" charset="0"/>
              </a:rPr>
              <a:t>bkg</a:t>
            </a:r>
            <a:r>
              <a:rPr lang="en-US" sz="1600" dirty="0" smtClean="0">
                <a:latin typeface="Cambria" panose="02040503050406030204" pitchFamily="18" charset="0"/>
              </a:rPr>
              <a:t> reduction </a:t>
            </a:r>
            <a:r>
              <a:rPr lang="en-US" sz="1600" dirty="0">
                <a:latin typeface="Cambria" panose="02040503050406030204" pitchFamily="18" charset="0"/>
              </a:rPr>
              <a:t>by </a:t>
            </a:r>
            <a:r>
              <a:rPr lang="en-US" sz="1600" dirty="0" smtClean="0">
                <a:latin typeface="Cambria" panose="02040503050406030204" pitchFamily="18" charset="0"/>
              </a:rPr>
              <a:t>factor 3-5 w.r.t  GERDA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mbria" panose="02040503050406030204" pitchFamily="18" charset="0"/>
              </a:rPr>
              <a:t>Sensitivity </a:t>
            </a:r>
            <a:r>
              <a:rPr lang="en-US" sz="1600" b="1" dirty="0">
                <a:latin typeface="Cambria" panose="02040503050406030204" pitchFamily="18" charset="0"/>
              </a:rPr>
              <a:t>10</a:t>
            </a:r>
            <a:r>
              <a:rPr lang="en-US" sz="1600" b="1" baseline="30000" dirty="0">
                <a:latin typeface="Cambria" panose="02040503050406030204" pitchFamily="18" charset="0"/>
              </a:rPr>
              <a:t>27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</a:rPr>
              <a:t>yr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Plan to </a:t>
            </a:r>
            <a:r>
              <a:rPr lang="en-US" sz="1600" b="1" dirty="0" smtClean="0">
                <a:latin typeface="Cambria" panose="02040503050406030204" pitchFamily="18" charset="0"/>
              </a:rPr>
              <a:t>start</a:t>
            </a:r>
            <a:r>
              <a:rPr lang="en-US" sz="1600" dirty="0" smtClean="0">
                <a:latin typeface="Cambria" panose="02040503050406030204" pitchFamily="18" charset="0"/>
              </a:rPr>
              <a:t> data taking in </a:t>
            </a:r>
            <a:r>
              <a:rPr lang="en-US" sz="1600" b="1" dirty="0" smtClean="0">
                <a:latin typeface="Cambria" panose="02040503050406030204" pitchFamily="18" charset="0"/>
              </a:rPr>
              <a:t>2021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13024" y="2161916"/>
            <a:ext cx="2706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Cambria" panose="02040503050406030204" pitchFamily="18" charset="0"/>
              </a:rPr>
              <a:t>Subsequent stages: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1000 </a:t>
            </a:r>
            <a:r>
              <a:rPr lang="en-US" sz="1600" dirty="0">
                <a:latin typeface="Cambria" panose="02040503050406030204" pitchFamily="18" charset="0"/>
              </a:rPr>
              <a:t>kg </a:t>
            </a:r>
            <a:r>
              <a:rPr lang="en-US" sz="1600" dirty="0" smtClean="0">
                <a:latin typeface="Cambria" panose="02040503050406030204" pitchFamily="18" charset="0"/>
              </a:rPr>
              <a:t>(staged)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timeline connected to DOE down select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 smtClean="0">
                <a:latin typeface="Cambria" panose="02040503050406030204" pitchFamily="18" charset="0"/>
              </a:rPr>
              <a:t>bkg</a:t>
            </a:r>
            <a:r>
              <a:rPr lang="en-US" sz="1600" dirty="0" smtClean="0">
                <a:latin typeface="Cambria" panose="02040503050406030204" pitchFamily="18" charset="0"/>
              </a:rPr>
              <a:t> factor 30 w.r.t GERDA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Location </a:t>
            </a:r>
            <a:r>
              <a:rPr lang="en-US" sz="1600" dirty="0" err="1" smtClean="0">
                <a:latin typeface="Cambria" panose="02040503050406030204" pitchFamily="18" charset="0"/>
              </a:rPr>
              <a:t>tbd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mbria" panose="02040503050406030204" pitchFamily="18" charset="0"/>
              </a:rPr>
              <a:t>Sensitivity </a:t>
            </a:r>
            <a:r>
              <a:rPr lang="en-US" sz="1600" b="1" dirty="0" smtClean="0">
                <a:latin typeface="Cambria" panose="02040503050406030204" pitchFamily="18" charset="0"/>
              </a:rPr>
              <a:t>10</a:t>
            </a:r>
            <a:r>
              <a:rPr lang="en-US" sz="1600" b="1" baseline="30000" dirty="0" smtClean="0">
                <a:latin typeface="Cambria" panose="02040503050406030204" pitchFamily="18" charset="0"/>
              </a:rPr>
              <a:t>28</a:t>
            </a: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 err="1" smtClean="0">
                <a:latin typeface="Cambria" panose="02040503050406030204" pitchFamily="18" charset="0"/>
              </a:rPr>
              <a:t>yr</a:t>
            </a:r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56" y="-1542"/>
            <a:ext cx="1810268" cy="724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4737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LEGEND: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the best from GERDA and MJD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6" descr="Gerda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18839" y="74756"/>
            <a:ext cx="494185" cy="52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6685699" y="206903"/>
            <a:ext cx="363682" cy="2642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792" y="3082257"/>
            <a:ext cx="521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Thank you for attention</a:t>
            </a:r>
            <a:endParaRPr lang="ru-RU" sz="36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39" y="222392"/>
            <a:ext cx="2340001" cy="936000"/>
          </a:xfrm>
          <a:prstGeom prst="rect">
            <a:avLst/>
          </a:prstGeom>
        </p:spPr>
      </p:pic>
      <p:pic>
        <p:nvPicPr>
          <p:cNvPr id="4" name="Picture 6" descr="Gerda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7403" y="78392"/>
            <a:ext cx="1144335" cy="12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1" y="78392"/>
            <a:ext cx="1387761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12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813"/>
            <a:ext cx="9144000" cy="5866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3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08582"/>
                </a:solidFill>
                <a:latin typeface="Cambria" panose="02040503050406030204" pitchFamily="18" charset="0"/>
              </a:rPr>
              <a:t>Pulse Shape Discrimination for </a:t>
            </a:r>
            <a:r>
              <a:rPr lang="en-US" sz="3200" b="1" dirty="0" err="1">
                <a:solidFill>
                  <a:srgbClr val="108582"/>
                </a:solidFill>
                <a:latin typeface="Cambria" panose="02040503050406030204" pitchFamily="18" charset="0"/>
              </a:rPr>
              <a:t>BEGe</a:t>
            </a:r>
            <a:r>
              <a:rPr lang="en-US" sz="3200" b="1" dirty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detector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4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56645" y="864563"/>
            <a:ext cx="9017987" cy="5436000"/>
            <a:chOff x="0" y="678447"/>
            <a:chExt cx="9144000" cy="551196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0" y="678447"/>
              <a:ext cx="9144000" cy="5511960"/>
              <a:chOff x="0" y="678447"/>
              <a:chExt cx="9144000" cy="5511960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78447"/>
                <a:ext cx="9144000" cy="5501105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56644" y="5947646"/>
                <a:ext cx="1165253" cy="2427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8537097" y="5947646"/>
              <a:ext cx="459897" cy="242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4737"/>
            <a:ext cx="5976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Background reduction concept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99324" y="5886612"/>
            <a:ext cx="2836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ambria" panose="02040503050406030204" pitchFamily="18" charset="0"/>
              </a:rPr>
              <a:t>Source: AJ </a:t>
            </a:r>
            <a:r>
              <a:rPr lang="en-US" sz="1100" dirty="0" err="1" smtClean="0">
                <a:latin typeface="Cambria" panose="02040503050406030204" pitchFamily="18" charset="0"/>
              </a:rPr>
              <a:t>Zsigmond’s</a:t>
            </a:r>
            <a:r>
              <a:rPr lang="en-US" sz="1100" dirty="0" smtClean="0">
                <a:latin typeface="Cambria" panose="02040503050406030204" pitchFamily="18" charset="0"/>
              </a:rPr>
              <a:t> talk at Neutrino 2018</a:t>
            </a:r>
            <a:endParaRPr lang="ru-RU" sz="11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9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/>
          <a:stretch>
            <a:fillRect/>
          </a:stretch>
        </p:blipFill>
        <p:spPr>
          <a:xfrm>
            <a:off x="4487333" y="1026750"/>
            <a:ext cx="4620381" cy="3190698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71280" y="751728"/>
            <a:ext cx="4512815" cy="3465720"/>
          </a:xfrm>
          <a:prstGeom prst="rect">
            <a:avLst/>
          </a:prstGeom>
        </p:spPr>
      </p:pic>
      <p:sp>
        <p:nvSpPr>
          <p:cNvPr id="3" name="TextShape 2"/>
          <p:cNvSpPr txBox="1"/>
          <p:nvPr/>
        </p:nvSpPr>
        <p:spPr>
          <a:xfrm>
            <a:off x="635242" y="1090250"/>
            <a:ext cx="131004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dirty="0">
                <a:latin typeface="Cambria" panose="02040503050406030204" pitchFamily="18" charset="0"/>
              </a:rPr>
              <a:t>T</a:t>
            </a:r>
            <a:r>
              <a:rPr lang="en-US" baseline="-25000" dirty="0">
                <a:latin typeface="Cambria" panose="02040503050406030204" pitchFamily="18" charset="0"/>
              </a:rPr>
              <a:t>1/2 </a:t>
            </a:r>
            <a:r>
              <a:rPr lang="en-US" dirty="0" smtClean="0">
                <a:latin typeface="Cambria" panose="02040503050406030204" pitchFamily="18" charset="0"/>
              </a:rPr>
              <a:t>limit </a:t>
            </a:r>
            <a:r>
              <a:rPr lang="en-US" sz="1200" dirty="0" smtClean="0">
                <a:latin typeface="Cambria" panose="02040503050406030204" pitchFamily="18" charset="0"/>
              </a:rPr>
              <a:t>(90% C.L.) </a:t>
            </a:r>
            <a:endParaRPr sz="2000" dirty="0">
              <a:latin typeface="Cambria" panose="02040503050406030204" pitchFamily="18" charset="0"/>
            </a:endParaRPr>
          </a:p>
        </p:txBody>
      </p:sp>
      <p:sp>
        <p:nvSpPr>
          <p:cNvPr id="5" name="Line 5"/>
          <p:cNvSpPr/>
          <p:nvPr/>
        </p:nvSpPr>
        <p:spPr>
          <a:xfrm>
            <a:off x="547920" y="2430024"/>
            <a:ext cx="190332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Line 6"/>
          <p:cNvSpPr/>
          <p:nvPr/>
        </p:nvSpPr>
        <p:spPr>
          <a:xfrm flipV="1">
            <a:off x="3114900" y="2011582"/>
            <a:ext cx="720" cy="1858826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7" name="Line 7"/>
          <p:cNvSpPr/>
          <p:nvPr/>
        </p:nvSpPr>
        <p:spPr>
          <a:xfrm flipH="1" flipV="1">
            <a:off x="2451240" y="2430024"/>
            <a:ext cx="6120" cy="1450104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8" name="Line 8"/>
          <p:cNvSpPr/>
          <p:nvPr/>
        </p:nvSpPr>
        <p:spPr>
          <a:xfrm flipH="1">
            <a:off x="551160" y="2011582"/>
            <a:ext cx="256446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9" name="Line 14"/>
          <p:cNvSpPr/>
          <p:nvPr/>
        </p:nvSpPr>
        <p:spPr>
          <a:xfrm flipV="1">
            <a:off x="1821140" y="2834688"/>
            <a:ext cx="1440" cy="10386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0" name="Line 15"/>
          <p:cNvSpPr/>
          <p:nvPr/>
        </p:nvSpPr>
        <p:spPr>
          <a:xfrm flipH="1" flipV="1">
            <a:off x="577080" y="2868760"/>
            <a:ext cx="1258200" cy="1202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1" name="TextShape 16"/>
          <p:cNvSpPr txBox="1"/>
          <p:nvPr/>
        </p:nvSpPr>
        <p:spPr>
          <a:xfrm>
            <a:off x="591955" y="2579802"/>
            <a:ext cx="15447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>
                <a:latin typeface="Cambria" panose="02040503050406030204" pitchFamily="18" charset="0"/>
              </a:rPr>
              <a:t>GERDA-II  / MJD</a:t>
            </a:r>
            <a:endParaRPr dirty="0">
              <a:latin typeface="Cambria" panose="02040503050406030204" pitchFamily="18" charset="0"/>
            </a:endParaRPr>
          </a:p>
        </p:txBody>
      </p:sp>
      <p:sp>
        <p:nvSpPr>
          <p:cNvPr id="12" name="TextShape 20"/>
          <p:cNvSpPr txBox="1"/>
          <p:nvPr/>
        </p:nvSpPr>
        <p:spPr>
          <a:xfrm>
            <a:off x="587541" y="2163856"/>
            <a:ext cx="8010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 smtClean="0">
                <a:latin typeface="Cambria" panose="02040503050406030204" pitchFamily="18" charset="0"/>
              </a:rPr>
              <a:t>LEGEND 200kg</a:t>
            </a:r>
            <a:endParaRPr sz="1400" dirty="0">
              <a:latin typeface="Cambria" panose="02040503050406030204" pitchFamily="18" charset="0"/>
            </a:endParaRPr>
          </a:p>
        </p:txBody>
      </p:sp>
      <p:sp>
        <p:nvSpPr>
          <p:cNvPr id="13" name="TextShape 21"/>
          <p:cNvSpPr txBox="1"/>
          <p:nvPr/>
        </p:nvSpPr>
        <p:spPr>
          <a:xfrm>
            <a:off x="560768" y="1684098"/>
            <a:ext cx="9273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 smtClean="0">
                <a:latin typeface="Cambria" panose="02040503050406030204" pitchFamily="18" charset="0"/>
              </a:rPr>
              <a:t>LEGEND 1000kg</a:t>
            </a:r>
            <a:endParaRPr sz="1400" dirty="0">
              <a:latin typeface="Cambria" panose="02040503050406030204" pitchFamily="18" charset="0"/>
            </a:endParaRPr>
          </a:p>
        </p:txBody>
      </p:sp>
      <p:sp>
        <p:nvSpPr>
          <p:cNvPr id="14" name="TextShape 25"/>
          <p:cNvSpPr txBox="1"/>
          <p:nvPr/>
        </p:nvSpPr>
        <p:spPr>
          <a:xfrm>
            <a:off x="1184345" y="1931016"/>
            <a:ext cx="1968480" cy="290160"/>
          </a:xfrm>
          <a:prstGeom prst="rect">
            <a:avLst/>
          </a:prstGeom>
          <a:ln>
            <a:noFill/>
          </a:ln>
        </p:spPr>
        <p:txBody>
          <a:bodyPr wrap="none" lIns="90000" tIns="45000" rIns="90000" bIns="45000"/>
          <a:lstStyle/>
          <a:p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18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meV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, different NME</a:t>
            </a:r>
            <a:endParaRPr dirty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9" name="Line 9"/>
          <p:cNvSpPr/>
          <p:nvPr/>
        </p:nvSpPr>
        <p:spPr>
          <a:xfrm flipV="1">
            <a:off x="6979619" y="2466055"/>
            <a:ext cx="0" cy="1404353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20" name="Line 10"/>
          <p:cNvSpPr/>
          <p:nvPr/>
        </p:nvSpPr>
        <p:spPr>
          <a:xfrm>
            <a:off x="5018277" y="2441397"/>
            <a:ext cx="1949027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21" name="Line 11"/>
          <p:cNvSpPr/>
          <p:nvPr/>
        </p:nvSpPr>
        <p:spPr>
          <a:xfrm flipV="1">
            <a:off x="7640635" y="2068145"/>
            <a:ext cx="0" cy="1802263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22" name="Line 12"/>
          <p:cNvSpPr/>
          <p:nvPr/>
        </p:nvSpPr>
        <p:spPr>
          <a:xfrm flipH="1">
            <a:off x="4994417" y="2042745"/>
            <a:ext cx="2646218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</p:sp>
      <p:sp>
        <p:nvSpPr>
          <p:cNvPr id="24" name="Line 17"/>
          <p:cNvSpPr/>
          <p:nvPr/>
        </p:nvSpPr>
        <p:spPr>
          <a:xfrm flipV="1">
            <a:off x="6323805" y="2917786"/>
            <a:ext cx="0" cy="933572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5" name="Line 18"/>
          <p:cNvSpPr/>
          <p:nvPr/>
        </p:nvSpPr>
        <p:spPr>
          <a:xfrm flipH="1">
            <a:off x="4994417" y="2911436"/>
            <a:ext cx="1325873" cy="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6" name="TextShape 19"/>
          <p:cNvSpPr txBox="1"/>
          <p:nvPr/>
        </p:nvSpPr>
        <p:spPr>
          <a:xfrm>
            <a:off x="5011927" y="2645150"/>
            <a:ext cx="1193626" cy="231715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>
                <a:latin typeface="Cambria" panose="02040503050406030204" pitchFamily="18" charset="0"/>
              </a:rPr>
              <a:t>GERDA-II / MJD</a:t>
            </a:r>
            <a:endParaRPr sz="1400" dirty="0">
              <a:latin typeface="Cambria" panose="02040503050406030204" pitchFamily="18" charset="0"/>
            </a:endParaRPr>
          </a:p>
        </p:txBody>
      </p:sp>
      <p:sp>
        <p:nvSpPr>
          <p:cNvPr id="27" name="TextShape 22"/>
          <p:cNvSpPr txBox="1"/>
          <p:nvPr/>
        </p:nvSpPr>
        <p:spPr>
          <a:xfrm>
            <a:off x="5018277" y="2168684"/>
            <a:ext cx="735887" cy="307462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 smtClean="0">
                <a:latin typeface="Cambria" panose="02040503050406030204" pitchFamily="18" charset="0"/>
              </a:rPr>
              <a:t>LEGEND 200kg</a:t>
            </a:r>
            <a:endParaRPr sz="1400" dirty="0">
              <a:latin typeface="Cambria" panose="02040503050406030204" pitchFamily="18" charset="0"/>
            </a:endParaRPr>
          </a:p>
        </p:txBody>
      </p:sp>
      <p:sp>
        <p:nvSpPr>
          <p:cNvPr id="28" name="TextShape 23"/>
          <p:cNvSpPr txBox="1"/>
          <p:nvPr/>
        </p:nvSpPr>
        <p:spPr>
          <a:xfrm>
            <a:off x="5025413" y="1677897"/>
            <a:ext cx="851976" cy="307462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 smtClean="0">
                <a:latin typeface="Cambria" panose="02040503050406030204" pitchFamily="18" charset="0"/>
              </a:rPr>
              <a:t>LEGEND 1000kg</a:t>
            </a:r>
            <a:endParaRPr sz="1400" dirty="0">
              <a:latin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2262" y="1094948"/>
            <a:ext cx="308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Discovery </a:t>
            </a:r>
            <a:r>
              <a:rPr lang="en-US" sz="1200" dirty="0" smtClean="0">
                <a:latin typeface="Cambria" panose="02040503050406030204" pitchFamily="18" charset="0"/>
              </a:rPr>
              <a:t>(50</a:t>
            </a:r>
            <a:r>
              <a:rPr lang="en-US" sz="1200" dirty="0">
                <a:latin typeface="Cambria" panose="02040503050406030204" pitchFamily="18" charset="0"/>
              </a:rPr>
              <a:t>% chance for a 3σ </a:t>
            </a:r>
            <a:r>
              <a:rPr lang="en-US" sz="1200" dirty="0" smtClean="0">
                <a:latin typeface="Cambria" panose="02040503050406030204" pitchFamily="18" charset="0"/>
              </a:rPr>
              <a:t>signal)</a:t>
            </a: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833840" y="616588"/>
            <a:ext cx="1318985" cy="4101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6220" y="4386452"/>
            <a:ext cx="325036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N.B.: background-free operation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is a prerequisite  for a discovery 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4591" y="4377469"/>
            <a:ext cx="4888111" cy="177493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/>
            </a:pPr>
            <a:r>
              <a:rPr lang="en-US" sz="1600" b="0" i="0" u="none" strike="noStrike" dirty="0" smtClean="0">
                <a:ln>
                  <a:noFill/>
                </a:ln>
                <a:solidFill>
                  <a:srgbClr val="000080"/>
                </a:solidFill>
                <a:latin typeface="Cambria" panose="02040503050406030204" pitchFamily="18" charset="0"/>
                <a:ea typeface="DejaVu Sans" pitchFamily="2"/>
                <a:cs typeface="DejaVu Sans" pitchFamily="2"/>
              </a:rPr>
              <a:t>T</a:t>
            </a:r>
            <a:r>
              <a:rPr lang="en-US" sz="1600" b="0" i="0" u="none" strike="noStrike" baseline="-25000" dirty="0" smtClean="0">
                <a:ln>
                  <a:noFill/>
                </a:ln>
                <a:solidFill>
                  <a:srgbClr val="000080"/>
                </a:solidFill>
                <a:latin typeface="Cambria" panose="02040503050406030204" pitchFamily="18" charset="0"/>
                <a:ea typeface="DejaVu Sans" pitchFamily="2"/>
                <a:cs typeface="DejaVu Sans" pitchFamily="2"/>
              </a:rPr>
              <a:t>1/2</a:t>
            </a:r>
            <a:r>
              <a:rPr lang="en-US" sz="1600" b="0" i="0" u="none" strike="noStrike" dirty="0" smtClean="0">
                <a:ln>
                  <a:noFill/>
                </a:ln>
                <a:solidFill>
                  <a:srgbClr val="000080"/>
                </a:solidFill>
                <a:latin typeface="Cambria" panose="02040503050406030204" pitchFamily="18" charset="0"/>
                <a:ea typeface="DejaVu Sans" pitchFamily="2"/>
                <a:cs typeface="DejaVu Sans" pitchFamily="2"/>
              </a:rPr>
              <a:t> </a:t>
            </a:r>
            <a:r>
              <a:rPr lang="en-US" sz="1600" b="0" i="0" u="none" strike="noStrike" dirty="0">
                <a:ln>
                  <a:noFill/>
                </a:ln>
                <a:solidFill>
                  <a:srgbClr val="000080"/>
                </a:solidFill>
                <a:latin typeface="Cambria" panose="02040503050406030204" pitchFamily="18" charset="0"/>
                <a:ea typeface="DejaVu Sans" pitchFamily="2"/>
                <a:cs typeface="DejaVu Sans" pitchFamily="2"/>
              </a:rPr>
              <a:t>unknown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, BSM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→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'around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corner‘</a:t>
            </a: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/>
            </a:pP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background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reduction in steps → phased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approach</a:t>
            </a: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/>
            </a:pPr>
            <a:endParaRPr lang="en-US" sz="1600" dirty="0">
              <a:latin typeface="Cambria" panose="02040503050406030204" pitchFamily="18" charset="0"/>
              <a:ea typeface="DejaVu Sans" pitchFamily="2"/>
              <a:cs typeface="DejaVu Sans" pitchFamily="2"/>
            </a:endParaRP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/>
            </a:pP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inputs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: 60% efficiency (GERDA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number)</a:t>
            </a:r>
          </a:p>
          <a:p>
            <a:pPr marL="285750" marR="0" lvl="0" indent="-28575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/>
            </a:pP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Background:   GERDA/MJD  ~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3 </a:t>
            </a:r>
            <a:r>
              <a:rPr lang="en-US" sz="1600" b="0" i="0" u="none" strike="noStrike" dirty="0" err="1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cts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/(FWHM t </a:t>
            </a:r>
            <a:r>
              <a:rPr lang="en-US" sz="1600" b="0" i="0" u="none" strike="noStrike" dirty="0" err="1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yr</a:t>
            </a:r>
            <a:r>
              <a:rPr lang="en-US" sz="1600" dirty="0" smtClean="0">
                <a:latin typeface="Cambria" panose="02040503050406030204" pitchFamily="18" charset="0"/>
                <a:ea typeface="DejaVu Sans" pitchFamily="2"/>
                <a:cs typeface="DejaVu Sans" pitchFamily="2"/>
              </a:rPr>
              <a:t>)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	</a:t>
            </a:r>
            <a:r>
              <a:rPr lang="en-US" sz="1600" dirty="0" smtClean="0">
                <a:latin typeface="Cambria" panose="02040503050406030204" pitchFamily="18" charset="0"/>
                <a:ea typeface="DejaVu Sans" pitchFamily="2"/>
                <a:cs typeface="DejaVu Sans" pitchFamily="2"/>
              </a:rPr>
              <a:t>	 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200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kg  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~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0.6 </a:t>
            </a:r>
            <a:r>
              <a:rPr lang="en-US" sz="1600" b="0" i="0" u="none" strike="noStrike" dirty="0" err="1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cts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/(FWHM t </a:t>
            </a:r>
            <a:r>
              <a:rPr lang="en-US" sz="1600" b="0" i="0" u="none" strike="noStrike" dirty="0" err="1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yr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)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1600" dirty="0">
                <a:latin typeface="Cambria" panose="02040503050406030204" pitchFamily="18" charset="0"/>
                <a:ea typeface="DejaVu Sans" pitchFamily="2"/>
                <a:cs typeface="DejaVu Sans" pitchFamily="2"/>
              </a:rPr>
              <a:t>	</a:t>
            </a:r>
            <a:r>
              <a:rPr lang="en-US" sz="1600" dirty="0" smtClean="0">
                <a:latin typeface="Cambria" panose="02040503050406030204" pitchFamily="18" charset="0"/>
                <a:ea typeface="DejaVu Sans" pitchFamily="2"/>
                <a:cs typeface="DejaVu Sans" pitchFamily="2"/>
              </a:rPr>
              <a:t>	</a:t>
            </a:r>
            <a:r>
              <a:rPr lang="en-US" sz="1600" b="0" i="0" u="none" strike="noStrike" dirty="0" smtClean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1000 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kg  ~ 0.1 </a:t>
            </a:r>
            <a:r>
              <a:rPr lang="en-US" sz="1600" b="0" i="0" u="none" strike="noStrike" dirty="0" err="1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cts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/(FWHM t </a:t>
            </a:r>
            <a:r>
              <a:rPr lang="en-US" sz="1600" b="0" i="0" u="none" strike="noStrike" dirty="0" err="1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yr</a:t>
            </a:r>
            <a:r>
              <a:rPr lang="en-US" sz="1600" b="0" i="0" u="none" strike="noStrike" dirty="0">
                <a:ln>
                  <a:noFill/>
                </a:ln>
                <a:latin typeface="Cambria" panose="02040503050406030204" pitchFamily="18" charset="0"/>
                <a:ea typeface="DejaVu Sans" pitchFamily="2"/>
                <a:cs typeface="DejaVu Sans" pitchFamily="2"/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6473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LEGEND: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sensitivity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>
                <a:spLocks noResize="1"/>
              </p:cNvSpPr>
              <p:nvPr/>
            </p:nvSpPr>
            <p:spPr>
              <a:xfrm>
                <a:off x="604030" y="1170443"/>
                <a:ext cx="2637360" cy="755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sty m:val="p"/>
                                </m:rPr>
                                <a:rPr lang="ru-RU" i="0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sup>
                          </m:sSubSup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ru-RU" i="0">
                                          <a:latin typeface="Cambria Math" panose="02040503050406030204" pitchFamily="18" charset="0"/>
                                        </a:rPr>
                                        <m:t>ββ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30" y="1170443"/>
                <a:ext cx="2637360" cy="755639"/>
              </a:xfrm>
              <a:prstGeom prst="rect">
                <a:avLst/>
              </a:prstGeom>
              <a:blipFill rotWithShape="0">
                <a:blip r:embed="rId2"/>
                <a:stretch>
                  <a:fillRect b="-4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>
                <a:spLocks noResize="1"/>
              </p:cNvSpPr>
              <p:nvPr/>
            </p:nvSpPr>
            <p:spPr>
              <a:xfrm>
                <a:off x="515831" y="2134523"/>
                <a:ext cx="471240" cy="32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oMath>
                  </m:oMathPara>
                </a14:m>
                <a:endParaRPr lang="ru-RU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31" y="2134523"/>
                <a:ext cx="471240" cy="325800"/>
              </a:xfrm>
              <a:prstGeom prst="rect">
                <a:avLst/>
              </a:prstGeom>
              <a:blipFill rotWithShape="0">
                <a:blip r:embed="rId3"/>
                <a:stretch>
                  <a:fillRect r="-6494"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73471" y="2126243"/>
            <a:ext cx="2899440" cy="379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= phase space factor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>
                <a:spLocks noResize="1"/>
              </p:cNvSpPr>
              <p:nvPr/>
            </p:nvSpPr>
            <p:spPr>
              <a:xfrm>
                <a:off x="498911" y="2515043"/>
                <a:ext cx="510839" cy="3175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ru-RU" i="0">
                              <a:latin typeface="Cambria Math" panose="02040503050406030204" pitchFamily="18" charset="0"/>
                            </a:rPr>
                            <m:t>ν</m:t>
                          </m:r>
                        </m:sup>
                      </m:sSup>
                    </m:oMath>
                  </m:oMathPara>
                </a14:m>
                <a:endParaRPr lang="ru-RU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1" y="2515043"/>
                <a:ext cx="510839" cy="317520"/>
              </a:xfrm>
              <a:prstGeom prst="rect">
                <a:avLst/>
              </a:prstGeom>
              <a:blipFill rotWithShape="0">
                <a:blip r:embed="rId4"/>
                <a:stretch>
                  <a:fillRect r="-4762" b="-9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>
                <a:spLocks noResize="1"/>
              </p:cNvSpPr>
              <p:nvPr/>
            </p:nvSpPr>
            <p:spPr>
              <a:xfrm>
                <a:off x="526991" y="2944883"/>
                <a:ext cx="418320" cy="336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ru-RU" i="0">
                  <a:latin typeface="Liberation Sans" pitchFamily="18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91" y="2944883"/>
                <a:ext cx="418320" cy="336960"/>
              </a:xfrm>
              <a:prstGeom prst="rect">
                <a:avLst/>
              </a:prstGeom>
              <a:blipFill rotWithShape="0">
                <a:blip r:embed="rId5"/>
                <a:stretch>
                  <a:fillRect r="-1449" b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73471" y="2547443"/>
            <a:ext cx="268632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= nuclear matrix element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8230" y="2968643"/>
            <a:ext cx="179928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= electron mass</a:t>
            </a:r>
          </a:p>
        </p:txBody>
      </p:sp>
    </p:spTree>
    <p:extLst>
      <p:ext uri="{BB962C8B-B14F-4D97-AF65-F5344CB8AC3E}">
        <p14:creationId xmlns:p14="http://schemas.microsoft.com/office/powerpoint/2010/main" val="349822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18131" y="994278"/>
            <a:ext cx="3745247" cy="1107996"/>
          </a:xfrm>
          <a:prstGeom prst="rect">
            <a:avLst/>
          </a:prstGeom>
          <a:ln>
            <a:solidFill>
              <a:srgbClr val="1085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Cambria" panose="02040503050406030204" pitchFamily="18" charset="0"/>
              </a:rPr>
              <a:t>Searching for 0</a:t>
            </a:r>
            <a:r>
              <a:rPr lang="en-US" sz="1600" dirty="0">
                <a:latin typeface="Cambria" panose="02040503050406030204" pitchFamily="18" charset="0"/>
                <a:sym typeface="Symbol"/>
              </a:rPr>
              <a:t></a:t>
            </a:r>
            <a:r>
              <a:rPr lang="en-US" sz="1600" dirty="0">
                <a:latin typeface="Cambria" panose="02040503050406030204" pitchFamily="18" charset="0"/>
              </a:rPr>
              <a:t> helps to understand: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ambria" panose="02040503050406030204" pitchFamily="18" charset="0"/>
              </a:rPr>
              <a:t>Nature of </a:t>
            </a:r>
            <a:r>
              <a:rPr lang="en-US" sz="1600" dirty="0">
                <a:latin typeface="Cambria" panose="02040503050406030204" pitchFamily="18" charset="0"/>
                <a:sym typeface="Symbol"/>
              </a:rPr>
              <a:t> (Dirac or </a:t>
            </a:r>
            <a:r>
              <a:rPr lang="en-US" sz="1600" dirty="0" err="1">
                <a:latin typeface="Cambria" panose="02040503050406030204" pitchFamily="18" charset="0"/>
                <a:sym typeface="Symbol"/>
              </a:rPr>
              <a:t>Majorana</a:t>
            </a:r>
            <a:r>
              <a:rPr lang="en-US" sz="1600" dirty="0">
                <a:latin typeface="Cambria" panose="02040503050406030204" pitchFamily="18" charset="0"/>
                <a:sym typeface="Symbol"/>
              </a:rPr>
              <a:t>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ambria" panose="02040503050406030204" pitchFamily="18" charset="0"/>
                <a:sym typeface="Symbol"/>
              </a:rPr>
              <a:t>Neutrino mass scale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latin typeface="Cambria" panose="02040503050406030204" pitchFamily="18" charset="0"/>
                <a:sym typeface="Symbol"/>
              </a:rPr>
              <a:t>Neutrino hierarchy</a:t>
            </a:r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17" name="Picture 5" descr="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252" y="618356"/>
            <a:ext cx="2485157" cy="2124000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0" y="46462"/>
            <a:ext cx="9468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08582"/>
                </a:solidFill>
                <a:latin typeface="Cambria" panose="02040503050406030204" pitchFamily="18" charset="0"/>
              </a:rPr>
              <a:t>Neutrinoless</a:t>
            </a:r>
            <a:r>
              <a:rPr lang="en-US" sz="3200" b="1" dirty="0">
                <a:solidFill>
                  <a:srgbClr val="108582"/>
                </a:solidFill>
                <a:latin typeface="Cambria" panose="02040503050406030204" pitchFamily="18" charset="0"/>
              </a:rPr>
              <a:t> double beta decay </a:t>
            </a:r>
            <a:endParaRPr lang="ru-RU" sz="32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Таблица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2620659"/>
                  </p:ext>
                </p:extLst>
              </p:nvPr>
            </p:nvGraphicFramePr>
            <p:xfrm>
              <a:off x="5077609" y="2241668"/>
              <a:ext cx="3456382" cy="3146235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82652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4568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792087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Isotope 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p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  <m:r>
                                      <a:rPr lang="en-US" sz="1400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 smtClean="0"/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ru-RU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ru-RU" sz="14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𝟏𝟎</m:t>
                                        </m:r>
                                      </m:e>
                                      <m:sup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400" smtClean="0">
                                            <a:latin typeface="Cambria Math" panose="02040503050406030204" pitchFamily="18" charset="0"/>
                                          </a:rPr>
                                          <m:t>𝟏𝟒</m:t>
                                        </m:r>
                                      </m:sup>
                                    </m:sSup>
                                    <m:r>
                                      <m:rPr>
                                        <m:nor/>
                                      </m:rPr>
                                      <a:rPr lang="en-US" sz="1400" smtClean="0"/>
                                      <m:t>yr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smtClean="0"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  <m:d>
                                  <m:d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smtClean="0"/>
                                      <m:t>keV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Nat. ab.</a:t>
                          </a:r>
                          <a:r>
                            <a:rPr lang="en-US" sz="1400" baseline="0" dirty="0" smtClean="0"/>
                            <a:t> </a:t>
                          </a:r>
                        </a:p>
                        <a:p>
                          <a:r>
                            <a:rPr lang="en-US" sz="1400" dirty="0" smtClean="0"/>
                            <a:t>(%)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baseline="30000" dirty="0" smtClean="0"/>
                            <a:t>48</a:t>
                          </a:r>
                          <a:r>
                            <a:rPr lang="en-US" sz="1400" baseline="0" dirty="0" smtClean="0"/>
                            <a:t>Ca</a:t>
                          </a:r>
                          <a:endParaRPr lang="ru-RU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6.3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4273.7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0.187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76</a:t>
                          </a:r>
                          <a:r>
                            <a:rPr lang="en-US" sz="1400" baseline="0" dirty="0" smtClean="0"/>
                            <a:t>Ge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0.63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2039.1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7.8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82</a:t>
                          </a:r>
                          <a:r>
                            <a:rPr lang="en-US" sz="1400" baseline="0" dirty="0" smtClean="0"/>
                            <a:t>Se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2.7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2995.5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9.2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100</a:t>
                          </a:r>
                          <a:r>
                            <a:rPr lang="en-US" sz="1400" baseline="0" dirty="0" smtClean="0"/>
                            <a:t>Mo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4.4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3035.0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9.6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130</a:t>
                          </a:r>
                          <a:r>
                            <a:rPr lang="en-US" sz="1400" baseline="0" dirty="0" smtClean="0"/>
                            <a:t>Te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4.1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2530.3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34.5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136</a:t>
                          </a:r>
                          <a:r>
                            <a:rPr lang="en-US" sz="1400" baseline="0" dirty="0" smtClean="0"/>
                            <a:t>Xe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2461.9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8.9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150</a:t>
                          </a:r>
                          <a:r>
                            <a:rPr lang="en-US" sz="1400" baseline="0" dirty="0" smtClean="0"/>
                            <a:t>Nd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19.2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3367.3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5.6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Таблица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2620659"/>
                  </p:ext>
                </p:extLst>
              </p:nvPr>
            </p:nvGraphicFramePr>
            <p:xfrm>
              <a:off x="5077609" y="2241668"/>
              <a:ext cx="3456382" cy="3146235"/>
            </p:xfrm>
            <a:graphic>
              <a:graphicData uri="http://schemas.openxmlformats.org/drawingml/2006/table">
                <a:tbl>
                  <a:tblPr firstRow="1" bandRow="1">
                    <a:tableStyleId>{F2DE63D5-997A-4646-A377-4702673A728D}</a:tableStyleId>
                  </a:tblPr>
                  <a:tblGrid>
                    <a:gridCol w="82652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0"/>
                        </a:ext>
                      </a:extLst>
                    </a:gridCol>
                    <a:gridCol w="1045682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1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2"/>
                        </a:ext>
                      </a:extLst>
                    </a:gridCol>
                    <a:gridCol w="79208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003"/>
                        </a:ext>
                      </a:extLst>
                    </a:gridCol>
                  </a:tblGrid>
                  <a:tr h="550355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Isotope 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79070" t="-1111" r="-151744" b="-4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36923" t="-1111" r="-100769" b="-4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Nat. ab.</a:t>
                          </a:r>
                          <a:r>
                            <a:rPr lang="en-US" sz="1400" baseline="0" dirty="0" smtClean="0"/>
                            <a:t> </a:t>
                          </a:r>
                        </a:p>
                        <a:p>
                          <a:r>
                            <a:rPr lang="en-US" sz="1400" dirty="0" smtClean="0"/>
                            <a:t>(%)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baseline="30000" dirty="0" smtClean="0"/>
                            <a:t>48</a:t>
                          </a:r>
                          <a:r>
                            <a:rPr lang="en-US" sz="1400" baseline="0" dirty="0" smtClean="0"/>
                            <a:t>Ca</a:t>
                          </a:r>
                          <a:endParaRPr lang="ru-RU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6.3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4273.7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0.187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76</a:t>
                          </a:r>
                          <a:r>
                            <a:rPr lang="en-US" sz="1400" baseline="0" dirty="0" smtClean="0"/>
                            <a:t>Ge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0.63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2039.1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7.8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82</a:t>
                          </a:r>
                          <a:r>
                            <a:rPr lang="en-US" sz="1400" baseline="0" dirty="0" smtClean="0"/>
                            <a:t>Se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2.7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2995.5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9.2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100</a:t>
                          </a:r>
                          <a:r>
                            <a:rPr lang="en-US" sz="1400" baseline="0" dirty="0" smtClean="0"/>
                            <a:t>Mo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4.4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3035.0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9.6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130</a:t>
                          </a:r>
                          <a:r>
                            <a:rPr lang="en-US" sz="1400" baseline="0" dirty="0" smtClean="0"/>
                            <a:t>Te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4.1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2530.3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34.5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136</a:t>
                          </a:r>
                          <a:r>
                            <a:rPr lang="en-US" sz="1400" baseline="0" dirty="0" smtClean="0"/>
                            <a:t>Xe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4.3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2461.9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8.9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 smtClean="0"/>
                            <a:t>150</a:t>
                          </a:r>
                          <a:r>
                            <a:rPr lang="en-US" sz="1400" baseline="0" dirty="0" smtClean="0"/>
                            <a:t>Nd</a:t>
                          </a:r>
                          <a:endParaRPr lang="ru-RU" sz="1400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19.2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3367.3</a:t>
                          </a:r>
                          <a:endParaRPr lang="ru-RU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5.6</a:t>
                          </a:r>
                          <a:endParaRPr lang="ru-RU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/>
          <p:cNvSpPr txBox="1"/>
          <p:nvPr/>
        </p:nvSpPr>
        <p:spPr>
          <a:xfrm>
            <a:off x="668036" y="5965719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Cambria" panose="02040503050406030204" pitchFamily="18" charset="0"/>
              </a:rPr>
              <a:t>Target mass and detector efficiency as high as possible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latin typeface="Cambria" panose="02040503050406030204" pitchFamily="18" charset="0"/>
              </a:rPr>
              <a:t>“</a:t>
            </a:r>
            <a:r>
              <a:rPr lang="en-US" b="1" dirty="0">
                <a:latin typeface="Cambria" panose="02040503050406030204" pitchFamily="18" charset="0"/>
              </a:rPr>
              <a:t>Zero-background</a:t>
            </a:r>
            <a:r>
              <a:rPr lang="en-US" dirty="0">
                <a:latin typeface="Cambria" panose="02040503050406030204" pitchFamily="18" charset="0"/>
              </a:rPr>
              <a:t>” </a:t>
            </a:r>
            <a:r>
              <a:rPr lang="en-US" dirty="0" smtClean="0">
                <a:latin typeface="Cambria" panose="02040503050406030204" pitchFamily="18" charset="0"/>
              </a:rPr>
              <a:t>to have linear increase of sensitivity vs exposure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7062" y="3502522"/>
                <a:ext cx="1389226" cy="45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1/2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𝑀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ru-RU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62" y="3502522"/>
                <a:ext cx="1389226" cy="457882"/>
              </a:xfrm>
              <a:prstGeom prst="rect">
                <a:avLst/>
              </a:prstGeom>
              <a:blipFill rotWithShape="0">
                <a:blip r:embed="rId5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52012" y="2720838"/>
            <a:ext cx="28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Experimental sensitivity:</a:t>
            </a:r>
            <a:endParaRPr lang="ru-RU" b="1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44" y="4561108"/>
                <a:ext cx="1850635" cy="100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1/2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𝐵𝐼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sz="20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44" y="4561108"/>
                <a:ext cx="1850635" cy="10016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672092" y="3133190"/>
            <a:ext cx="204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Cambria" panose="02040503050406030204" pitchFamily="18" charset="0"/>
              </a:rPr>
              <a:t>Zero</a:t>
            </a:r>
            <a:r>
              <a:rPr lang="en-US" sz="1600" dirty="0" smtClean="0">
                <a:latin typeface="Cambria" panose="02040503050406030204" pitchFamily="18" charset="0"/>
              </a:rPr>
              <a:t> background: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8036" y="4119768"/>
            <a:ext cx="2429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Cambria" panose="02040503050406030204" pitchFamily="18" charset="0"/>
              </a:rPr>
              <a:t>Non-zero background:</a:t>
            </a:r>
            <a:endParaRPr lang="ru-RU" sz="1600" dirty="0">
              <a:latin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762220" y="4536366"/>
                <a:ext cx="4963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𝑀</m:t>
                      </m:r>
                      <m:r>
                        <a:rPr lang="en-US" sz="1400" b="0" i="1" smtClean="0">
                          <a:latin typeface="Cambria Math"/>
                        </a:rPr>
                        <m:t> </m:t>
                      </m:r>
                      <m:r>
                        <a:rPr lang="en-US" sz="1400" b="0" i="1" smtClean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ru-RU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20" y="4536366"/>
                <a:ext cx="496354" cy="3077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781055" y="4968414"/>
                <a:ext cx="4513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𝐸</m:t>
                      </m:r>
                    </m:oMath>
                  </m:oMathPara>
                </a14:m>
                <a:endParaRPr lang="ru-RU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055" y="4968414"/>
                <a:ext cx="451341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773353" y="5387903"/>
                <a:ext cx="416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𝐵𝐼</m:t>
                      </m:r>
                    </m:oMath>
                  </m:oMathPara>
                </a14:m>
                <a:endParaRPr lang="ru-RU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353" y="5387903"/>
                <a:ext cx="416396" cy="3077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3158652" y="4519523"/>
            <a:ext cx="1918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alibri" pitchFamily="34" charset="0"/>
              <a:buChar char="−"/>
            </a:pPr>
            <a:r>
              <a:rPr lang="en-US" sz="1400" dirty="0" smtClean="0">
                <a:latin typeface="Cambria" panose="02040503050406030204" pitchFamily="18" charset="0"/>
              </a:rPr>
              <a:t>exposure (kg </a:t>
            </a:r>
            <a:r>
              <a:rPr lang="en-US" sz="1400" dirty="0" err="1" smtClean="0">
                <a:latin typeface="Cambria" panose="02040503050406030204" pitchFamily="18" charset="0"/>
              </a:rPr>
              <a:t>yr</a:t>
            </a:r>
            <a:r>
              <a:rPr lang="en-US" sz="1400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Calibri" pitchFamily="34" charset="0"/>
              <a:buChar char="−"/>
            </a:pPr>
            <a:endParaRPr lang="en-US" sz="1400" dirty="0" smtClean="0">
              <a:latin typeface="Cambria" panose="02040503050406030204" pitchFamily="18" charset="0"/>
            </a:endParaRPr>
          </a:p>
          <a:p>
            <a:pPr marL="285750" indent="-285750">
              <a:buFont typeface="Calibri" pitchFamily="34" charset="0"/>
              <a:buChar char="−"/>
            </a:pPr>
            <a:r>
              <a:rPr lang="en-US" sz="1400" dirty="0" smtClean="0">
                <a:latin typeface="Cambria" panose="02040503050406030204" pitchFamily="18" charset="0"/>
              </a:rPr>
              <a:t>energy resolution (</a:t>
            </a:r>
            <a:r>
              <a:rPr lang="en-US" sz="1400" dirty="0" err="1" smtClean="0">
                <a:latin typeface="Cambria" panose="02040503050406030204" pitchFamily="18" charset="0"/>
              </a:rPr>
              <a:t>keV</a:t>
            </a:r>
            <a:r>
              <a:rPr lang="en-US" sz="1400" dirty="0" smtClean="0">
                <a:latin typeface="Cambria" panose="02040503050406030204" pitchFamily="18" charset="0"/>
              </a:rPr>
              <a:t>)</a:t>
            </a:r>
          </a:p>
          <a:p>
            <a:pPr marL="285750" indent="-285750">
              <a:buFont typeface="Calibri" pitchFamily="34" charset="0"/>
              <a:buChar char="−"/>
            </a:pPr>
            <a:r>
              <a:rPr lang="en-US" sz="1400" dirty="0" smtClean="0">
                <a:latin typeface="Cambria" panose="02040503050406030204" pitchFamily="18" charset="0"/>
              </a:rPr>
              <a:t>background index  (counts/</a:t>
            </a:r>
            <a:r>
              <a:rPr lang="en-US" sz="1400" dirty="0" err="1" smtClean="0">
                <a:latin typeface="Cambria" panose="02040503050406030204" pitchFamily="18" charset="0"/>
              </a:rPr>
              <a:t>keV</a:t>
            </a:r>
            <a:r>
              <a:rPr lang="en-US" sz="1400" dirty="0" smtClean="0">
                <a:latin typeface="Cambria" panose="02040503050406030204" pitchFamily="18" charset="0"/>
              </a:rPr>
              <a:t> kg </a:t>
            </a:r>
            <a:r>
              <a:rPr lang="en-US" sz="1400" dirty="0" err="1" smtClean="0">
                <a:latin typeface="Cambria" panose="02040503050406030204" pitchFamily="18" charset="0"/>
              </a:rPr>
              <a:t>yr</a:t>
            </a:r>
            <a:r>
              <a:rPr lang="en-US" sz="1400" dirty="0" smtClean="0">
                <a:latin typeface="Cambria" panose="02040503050406030204" pitchFamily="18" charset="0"/>
              </a:rPr>
              <a:t>)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-1" y="83868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The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GERDA</a:t>
            </a:r>
            <a:r>
              <a:rPr lang="en-US" sz="1600" dirty="0">
                <a:latin typeface="Cambria" panose="02040503050406030204" pitchFamily="18" charset="0"/>
              </a:rPr>
              <a:t> experiment is an ultra-low background experiment aimed to search for 0</a:t>
            </a:r>
            <a:r>
              <a:rPr lang="en-US" sz="1600" dirty="0">
                <a:latin typeface="Cambria" panose="02040503050406030204" pitchFamily="18" charset="0"/>
                <a:sym typeface="Symbol" pitchFamily="18" charset="2"/>
              </a:rPr>
              <a:t> </a:t>
            </a:r>
            <a:r>
              <a:rPr lang="en-US" sz="1600" dirty="0" smtClean="0">
                <a:latin typeface="Cambria" panose="02040503050406030204" pitchFamily="18" charset="0"/>
                <a:sym typeface="Symbol" pitchFamily="18" charset="2"/>
              </a:rPr>
              <a:t>decay</a:t>
            </a: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en-US" sz="1600" dirty="0">
                <a:latin typeface="Cambria" panose="02040503050406030204" pitchFamily="18" charset="0"/>
              </a:rPr>
              <a:t>of </a:t>
            </a:r>
            <a:r>
              <a:rPr lang="en-US" sz="1600" baseline="30000" dirty="0" smtClean="0">
                <a:latin typeface="Cambria" panose="02040503050406030204" pitchFamily="18" charset="0"/>
              </a:rPr>
              <a:t>76</a:t>
            </a:r>
            <a:r>
              <a:rPr lang="en-US" sz="1600" dirty="0" smtClean="0">
                <a:latin typeface="Cambria" panose="02040503050406030204" pitchFamily="18" charset="0"/>
              </a:rPr>
              <a:t>Ge</a:t>
            </a:r>
            <a:r>
              <a:rPr lang="en-US" sz="1600" dirty="0" smtClean="0">
                <a:latin typeface="Cambria" panose="02040503050406030204" pitchFamily="18" charset="0"/>
                <a:sym typeface="Symbol" pitchFamily="18" charset="2"/>
              </a:rPr>
              <a:t>.</a:t>
            </a:r>
            <a:endParaRPr lang="en-US" sz="1600" dirty="0">
              <a:latin typeface="Cambria" panose="020405030504060302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56617" y="1848342"/>
            <a:ext cx="2063999" cy="1598052"/>
            <a:chOff x="4266305" y="3098481"/>
            <a:chExt cx="2063999" cy="159805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6305" y="3098481"/>
              <a:ext cx="2063999" cy="154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99170" y="4327201"/>
              <a:ext cx="1398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bg1"/>
                  </a:solidFill>
                  <a:latin typeface="Cambria" panose="02040503050406030204" pitchFamily="18" charset="0"/>
                </a:rPr>
                <a:t>Ge</a:t>
              </a:r>
              <a:r>
                <a:rPr lang="en-US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 detector</a:t>
              </a:r>
              <a:endParaRPr lang="ru-RU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8" name="Content Placeholder 9" descr="Ge-76 decay chain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167" y="1777833"/>
            <a:ext cx="3540041" cy="1836000"/>
          </a:xfr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1444" y="2943821"/>
            <a:ext cx="15337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800" b="1" baseline="30000" dirty="0">
                <a:solidFill>
                  <a:srgbClr val="008000"/>
                </a:solidFill>
                <a:latin typeface="Cambria" panose="02040503050406030204" pitchFamily="18" charset="0"/>
              </a:rPr>
              <a:t>76</a:t>
            </a:r>
            <a:r>
              <a:rPr lang="en-US" sz="800" b="1" dirty="0">
                <a:solidFill>
                  <a:srgbClr val="008000"/>
                </a:solidFill>
                <a:latin typeface="Cambria" panose="02040503050406030204" pitchFamily="18" charset="0"/>
              </a:rPr>
              <a:t>Ge </a:t>
            </a:r>
            <a:r>
              <a:rPr lang="en-US" sz="800" b="1" dirty="0" smtClean="0">
                <a:solidFill>
                  <a:srgbClr val="008000"/>
                </a:solidFill>
                <a:latin typeface="Cambria" panose="02040503050406030204" pitchFamily="18" charset="0"/>
                <a:sym typeface="Wingdings" pitchFamily="2" charset="2"/>
              </a:rPr>
              <a:t></a:t>
            </a:r>
            <a:r>
              <a:rPr lang="ru-RU" sz="800" b="1" dirty="0" smtClean="0">
                <a:solidFill>
                  <a:srgbClr val="008000"/>
                </a:solidFill>
                <a:latin typeface="Cambria" panose="02040503050406030204" pitchFamily="18" charset="0"/>
                <a:sym typeface="Wingdings" pitchFamily="2" charset="2"/>
              </a:rPr>
              <a:t> </a:t>
            </a:r>
            <a:r>
              <a:rPr lang="en-US" sz="800" b="1" baseline="300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76</a:t>
            </a:r>
            <a:r>
              <a:rPr lang="en-US" sz="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Se </a:t>
            </a:r>
            <a:r>
              <a:rPr lang="en-US" sz="800" b="1" dirty="0">
                <a:solidFill>
                  <a:srgbClr val="008000"/>
                </a:solidFill>
                <a:latin typeface="Cambria" panose="02040503050406030204" pitchFamily="18" charset="0"/>
              </a:rPr>
              <a:t>+ 2e</a:t>
            </a:r>
            <a:r>
              <a:rPr lang="en-US" sz="800" b="1" baseline="30000" dirty="0">
                <a:solidFill>
                  <a:srgbClr val="008000"/>
                </a:solidFill>
                <a:latin typeface="Cambria" panose="02040503050406030204" pitchFamily="18" charset="0"/>
              </a:rPr>
              <a:t>-</a:t>
            </a:r>
            <a:r>
              <a:rPr lang="en-US" sz="800" b="1" dirty="0">
                <a:solidFill>
                  <a:srgbClr val="008000"/>
                </a:solidFill>
                <a:latin typeface="Cambria" panose="02040503050406030204" pitchFamily="18" charset="0"/>
              </a:rPr>
              <a:t> + </a:t>
            </a:r>
            <a:r>
              <a:rPr lang="en-US" sz="8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2ν</a:t>
            </a:r>
            <a:r>
              <a:rPr lang="en-US" sz="800" b="1" baseline="-25000" dirty="0" smtClean="0">
                <a:solidFill>
                  <a:srgbClr val="008000"/>
                </a:solidFill>
                <a:latin typeface="Cambria" panose="02040503050406030204" pitchFamily="18" charset="0"/>
              </a:rPr>
              <a:t>e</a:t>
            </a:r>
            <a:endParaRPr lang="ru-RU" sz="800" b="1" baseline="-25000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7142" y="3119793"/>
            <a:ext cx="102503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239123"/>
                </a:solidFill>
              </a:rPr>
              <a:t>Q = 2039 </a:t>
            </a:r>
            <a:r>
              <a:rPr lang="en-US" sz="900" b="1" dirty="0" err="1" smtClean="0">
                <a:solidFill>
                  <a:srgbClr val="239123"/>
                </a:solidFill>
              </a:rPr>
              <a:t>keV</a:t>
            </a:r>
            <a:endParaRPr lang="en-US" sz="900" b="1" dirty="0">
              <a:solidFill>
                <a:srgbClr val="239123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546620" y="2856585"/>
            <a:ext cx="513325" cy="278122"/>
          </a:xfrm>
          <a:prstGeom prst="straightConnector1">
            <a:avLst/>
          </a:prstGeom>
          <a:ln w="31750">
            <a:solidFill>
              <a:srgbClr val="2391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662" y="1453811"/>
            <a:ext cx="2625735" cy="252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1988" y="4557363"/>
            <a:ext cx="8735533" cy="263149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500" dirty="0">
                <a:latin typeface="Cambria" panose="02040503050406030204" pitchFamily="18" charset="0"/>
              </a:rPr>
              <a:t>● </a:t>
            </a:r>
            <a:r>
              <a:rPr lang="ru-RU" sz="1500" baseline="30000" dirty="0" smtClean="0">
                <a:latin typeface="Cambria" panose="02040503050406030204" pitchFamily="18" charset="0"/>
              </a:rPr>
              <a:t>76</a:t>
            </a:r>
            <a:r>
              <a:rPr lang="en-US" sz="1500" dirty="0" smtClean="0">
                <a:latin typeface="Cambria" panose="02040503050406030204" pitchFamily="18" charset="0"/>
              </a:rPr>
              <a:t>Ge →</a:t>
            </a:r>
            <a:r>
              <a:rPr lang="ru-RU" sz="1500" dirty="0" smtClean="0">
                <a:latin typeface="Cambria" panose="02040503050406030204" pitchFamily="18" charset="0"/>
              </a:rPr>
              <a:t> </a:t>
            </a:r>
            <a:r>
              <a:rPr lang="ru-RU" sz="1500" baseline="30000" dirty="0" smtClean="0">
                <a:latin typeface="Cambria" panose="02040503050406030204" pitchFamily="18" charset="0"/>
              </a:rPr>
              <a:t>76</a:t>
            </a:r>
            <a:r>
              <a:rPr lang="en-US" sz="1500" dirty="0" smtClean="0">
                <a:latin typeface="Cambria" panose="02040503050406030204" pitchFamily="18" charset="0"/>
              </a:rPr>
              <a:t>Se </a:t>
            </a:r>
            <a:r>
              <a:rPr lang="en-US" sz="1500" dirty="0">
                <a:latin typeface="Cambria" panose="02040503050406030204" pitchFamily="18" charset="0"/>
              </a:rPr>
              <a:t>+ 2e- with Q</a:t>
            </a:r>
            <a:r>
              <a:rPr lang="el-GR" sz="1500" baseline="-25000" dirty="0">
                <a:latin typeface="Cambria" panose="02040503050406030204" pitchFamily="18" charset="0"/>
              </a:rPr>
              <a:t>ββ</a:t>
            </a:r>
            <a:r>
              <a:rPr lang="el-GR" sz="1500" dirty="0">
                <a:latin typeface="Cambria" panose="02040503050406030204" pitchFamily="18" charset="0"/>
              </a:rPr>
              <a:t> = 2039 </a:t>
            </a:r>
            <a:r>
              <a:rPr lang="en-US" sz="1500" dirty="0" err="1">
                <a:latin typeface="Cambria" panose="02040503050406030204" pitchFamily="18" charset="0"/>
              </a:rPr>
              <a:t>keV</a:t>
            </a:r>
            <a:endParaRPr lang="en-US" sz="1500" dirty="0">
              <a:latin typeface="Cambria" panose="02040503050406030204" pitchFamily="18" charset="0"/>
            </a:endParaRPr>
          </a:p>
          <a:p>
            <a:r>
              <a:rPr lang="en-US" sz="1500" dirty="0">
                <a:latin typeface="Cambria" panose="02040503050406030204" pitchFamily="18" charset="0"/>
              </a:rPr>
              <a:t>● Source and detector are the same</a:t>
            </a:r>
          </a:p>
          <a:p>
            <a:r>
              <a:rPr lang="en-US" sz="1500" dirty="0">
                <a:latin typeface="Cambria" panose="02040503050406030204" pitchFamily="18" charset="0"/>
              </a:rPr>
              <a:t>→ high detection efficiency</a:t>
            </a:r>
          </a:p>
          <a:p>
            <a:r>
              <a:rPr lang="en-US" sz="1500" dirty="0">
                <a:latin typeface="Cambria" panose="02040503050406030204" pitchFamily="18" charset="0"/>
              </a:rPr>
              <a:t>● Isotope enrichment up to 88% for</a:t>
            </a:r>
          </a:p>
          <a:p>
            <a:r>
              <a:rPr lang="en-US" sz="1500" dirty="0">
                <a:latin typeface="Cambria" panose="02040503050406030204" pitchFamily="18" charset="0"/>
              </a:rPr>
              <a:t>detector </a:t>
            </a:r>
            <a:r>
              <a:rPr lang="en-US" sz="1500" dirty="0" smtClean="0">
                <a:latin typeface="Cambria" panose="02040503050406030204" pitchFamily="18" charset="0"/>
              </a:rPr>
              <a:t>material</a:t>
            </a:r>
            <a:endParaRPr lang="ru-RU" sz="1500" dirty="0" smtClean="0">
              <a:latin typeface="Cambria" panose="02040503050406030204" pitchFamily="18" charset="0"/>
            </a:endParaRPr>
          </a:p>
          <a:p>
            <a:endParaRPr lang="ru-RU" sz="1500" dirty="0">
              <a:latin typeface="Cambria" panose="02040503050406030204" pitchFamily="18" charset="0"/>
            </a:endParaRPr>
          </a:p>
          <a:p>
            <a:endParaRPr lang="ru-RU" sz="1500" dirty="0" smtClean="0">
              <a:latin typeface="Cambria" panose="02040503050406030204" pitchFamily="18" charset="0"/>
            </a:endParaRPr>
          </a:p>
          <a:p>
            <a:endParaRPr lang="ru-RU" sz="1500" dirty="0">
              <a:latin typeface="Cambria" panose="02040503050406030204" pitchFamily="18" charset="0"/>
            </a:endParaRPr>
          </a:p>
          <a:p>
            <a:endParaRPr lang="ru-RU" sz="1500" dirty="0" smtClean="0">
              <a:latin typeface="Cambria" panose="02040503050406030204" pitchFamily="18" charset="0"/>
            </a:endParaRPr>
          </a:p>
          <a:p>
            <a:endParaRPr lang="ru-RU" sz="1500" dirty="0">
              <a:latin typeface="Cambria" panose="02040503050406030204" pitchFamily="18" charset="0"/>
            </a:endParaRPr>
          </a:p>
          <a:p>
            <a:endParaRPr lang="en-US" sz="1500" dirty="0">
              <a:latin typeface="Cambria" panose="02040503050406030204" pitchFamily="18" charset="0"/>
            </a:endParaRPr>
          </a:p>
          <a:p>
            <a:r>
              <a:rPr lang="en-US" sz="1500" dirty="0">
                <a:latin typeface="Cambria" panose="02040503050406030204" pitchFamily="18" charset="0"/>
              </a:rPr>
              <a:t>● Intrinsically pure material</a:t>
            </a:r>
          </a:p>
          <a:p>
            <a:r>
              <a:rPr lang="en-US" sz="1500" dirty="0">
                <a:latin typeface="Cambria" panose="02040503050406030204" pitchFamily="18" charset="0"/>
              </a:rPr>
              <a:t>→ low </a:t>
            </a:r>
            <a:r>
              <a:rPr lang="en-US" sz="1500" dirty="0" smtClean="0">
                <a:latin typeface="Cambria" panose="02040503050406030204" pitchFamily="18" charset="0"/>
              </a:rPr>
              <a:t>background</a:t>
            </a:r>
            <a:endParaRPr lang="ru-RU" sz="1500" dirty="0" smtClean="0">
              <a:latin typeface="Cambria" panose="02040503050406030204" pitchFamily="18" charset="0"/>
            </a:endParaRPr>
          </a:p>
          <a:p>
            <a:r>
              <a:rPr lang="en-US" sz="1500" dirty="0" smtClean="0">
                <a:latin typeface="Cambria" panose="02040503050406030204" pitchFamily="18" charset="0"/>
              </a:rPr>
              <a:t>● </a:t>
            </a:r>
            <a:r>
              <a:rPr lang="en-US" sz="1500" dirty="0">
                <a:latin typeface="Cambria" panose="02040503050406030204" pitchFamily="18" charset="0"/>
              </a:rPr>
              <a:t>Excellent energy resolution</a:t>
            </a:r>
          </a:p>
          <a:p>
            <a:r>
              <a:rPr lang="el-GR" sz="1500" dirty="0">
                <a:latin typeface="Cambria" panose="02040503050406030204" pitchFamily="18" charset="0"/>
              </a:rPr>
              <a:t>→ 2νββ </a:t>
            </a:r>
            <a:r>
              <a:rPr lang="en-US" sz="1500" dirty="0">
                <a:latin typeface="Cambria" panose="02040503050406030204" pitchFamily="18" charset="0"/>
              </a:rPr>
              <a:t>background suppressed</a:t>
            </a:r>
          </a:p>
          <a:p>
            <a:r>
              <a:rPr lang="en-US" sz="1500" dirty="0">
                <a:latin typeface="Cambria" panose="02040503050406030204" pitchFamily="18" charset="0"/>
              </a:rPr>
              <a:t>● High density material → ββ point-like</a:t>
            </a:r>
          </a:p>
          <a:p>
            <a:r>
              <a:rPr lang="en-US" sz="1500" dirty="0">
                <a:latin typeface="Cambria" panose="02040503050406030204" pitchFamily="18" charset="0"/>
              </a:rPr>
              <a:t>→ backgrounds can be discriminated and rejected</a:t>
            </a:r>
            <a:endParaRPr lang="ru-RU" sz="1500" dirty="0"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46462"/>
            <a:ext cx="9468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108582"/>
                </a:solidFill>
                <a:latin typeface="Cambria" panose="02040503050406030204" pitchFamily="18" charset="0"/>
              </a:rPr>
              <a:t>Neutrinoless</a:t>
            </a:r>
            <a:r>
              <a:rPr lang="en-US" sz="3200" b="1" dirty="0">
                <a:solidFill>
                  <a:srgbClr val="108582"/>
                </a:solidFill>
                <a:latin typeface="Cambria" panose="02040503050406030204" pitchFamily="18" charset="0"/>
              </a:rPr>
              <a:t> double beta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decay search with </a:t>
            </a:r>
            <a:r>
              <a:rPr lang="en-US" sz="3200" b="1" baseline="30000" dirty="0" smtClean="0">
                <a:solidFill>
                  <a:srgbClr val="108582"/>
                </a:solidFill>
                <a:latin typeface="Cambria" panose="02040503050406030204" pitchFamily="18" charset="0"/>
              </a:rPr>
              <a:t>76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</a:t>
            </a:r>
            <a:endParaRPr lang="ru-RU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7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649512"/>
            <a:ext cx="5140955" cy="37393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9888" y="4720978"/>
            <a:ext cx="4179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mbria" panose="02040503050406030204" pitchFamily="18" charset="0"/>
              </a:rPr>
              <a:t>Features</a:t>
            </a:r>
            <a:r>
              <a:rPr lang="en-US" sz="1600" b="1" dirty="0" smtClean="0">
                <a:latin typeface="Cambria" panose="020405030504060302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mbria" panose="02040503050406030204" pitchFamily="18" charset="0"/>
              </a:rPr>
              <a:t>Low-A shield, no </a:t>
            </a:r>
            <a:r>
              <a:rPr lang="en-US" sz="1600" dirty="0" err="1" smtClean="0">
                <a:latin typeface="Cambria" panose="02040503050406030204" pitchFamily="18" charset="0"/>
              </a:rPr>
              <a:t>Pb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Bare Ge-diodes array in liquid argon (</a:t>
            </a:r>
            <a:r>
              <a:rPr lang="en-US" sz="1600" dirty="0" err="1" smtClean="0">
                <a:latin typeface="Cambria" panose="02040503050406030204" pitchFamily="18" charset="0"/>
              </a:rPr>
              <a:t>LAr</a:t>
            </a:r>
            <a:r>
              <a:rPr lang="en-US" sz="1600" dirty="0" smtClean="0">
                <a:latin typeface="Cambria" panose="02040503050406030204" pitchFamily="18" charset="0"/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err="1" smtClean="0">
                <a:latin typeface="Cambria" panose="02040503050406030204" pitchFamily="18" charset="0"/>
              </a:rPr>
              <a:t>LAr</a:t>
            </a:r>
            <a:r>
              <a:rPr lang="en-US" sz="1600" dirty="0" smtClean="0">
                <a:latin typeface="Cambria" panose="02040503050406030204" pitchFamily="18" charset="0"/>
              </a:rPr>
              <a:t> is used as veto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Good pulse shape discrimination capability of Ge detectors</a:t>
            </a:r>
            <a:endParaRPr lang="en-US" sz="1600" b="0" dirty="0" smtClean="0">
              <a:latin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87053" y="6331850"/>
            <a:ext cx="4320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177800" algn="l"/>
              </a:tabLst>
            </a:pPr>
            <a:r>
              <a:rPr lang="en-US" sz="1600" b="0" dirty="0" smtClean="0">
                <a:latin typeface="Cambria" panose="02040503050406030204" pitchFamily="18" charset="0"/>
              </a:rPr>
              <a:t>GERDA will collect data until the end of 2019</a:t>
            </a:r>
          </a:p>
        </p:txBody>
      </p:sp>
      <p:pic>
        <p:nvPicPr>
          <p:cNvPr id="26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1104" y="1396553"/>
            <a:ext cx="2400001" cy="18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737"/>
            <a:ext cx="4540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 Phase II: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design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66" y="2057048"/>
            <a:ext cx="1919999" cy="1440000"/>
          </a:xfrm>
          <a:prstGeom prst="rect">
            <a:avLst/>
          </a:prstGeom>
        </p:spPr>
      </p:pic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4379656" y="4031817"/>
            <a:ext cx="4742251" cy="2808000"/>
            <a:chOff x="542878" y="1417639"/>
            <a:chExt cx="8139633" cy="4819674"/>
          </a:xfrm>
        </p:grpSpPr>
        <p:pic>
          <p:nvPicPr>
            <p:cNvPr id="24" name="Picture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42878" y="1428798"/>
              <a:ext cx="4275462" cy="430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8"/>
            <p:cNvCxnSpPr/>
            <p:nvPr/>
          </p:nvCxnSpPr>
          <p:spPr>
            <a:xfrm flipV="1">
              <a:off x="1979712" y="1844825"/>
              <a:ext cx="0" cy="2232247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41428" y="1417639"/>
              <a:ext cx="3541083" cy="4819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8"/>
            <p:cNvCxnSpPr/>
            <p:nvPr/>
          </p:nvCxnSpPr>
          <p:spPr>
            <a:xfrm flipH="1">
              <a:off x="2627688" y="1448272"/>
              <a:ext cx="2529042" cy="2829975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8"/>
            <p:cNvCxnSpPr/>
            <p:nvPr/>
          </p:nvCxnSpPr>
          <p:spPr>
            <a:xfrm flipH="1" flipV="1">
              <a:off x="2664818" y="4436995"/>
              <a:ext cx="2491912" cy="1793046"/>
            </a:xfrm>
            <a:prstGeom prst="straightConnector1">
              <a:avLst/>
            </a:prstGeom>
            <a:ln w="2540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973587" y="2076525"/>
              <a:ext cx="2083365" cy="7924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Cambria" panose="02040503050406030204" pitchFamily="18" charset="0"/>
                </a:rPr>
                <a:t>3500 </a:t>
              </a:r>
              <a:r>
                <a:rPr lang="en-US" sz="1200" b="1" dirty="0" err="1" smtClean="0">
                  <a:latin typeface="Cambria" panose="02040503050406030204" pitchFamily="18" charset="0"/>
                </a:rPr>
                <a:t>m.w.e</a:t>
              </a:r>
              <a:endParaRPr lang="en-US" sz="1200" b="1" dirty="0" smtClean="0">
                <a:latin typeface="Cambria" panose="02040503050406030204" pitchFamily="18" charset="0"/>
              </a:endParaRPr>
            </a:p>
            <a:p>
              <a:r>
                <a:rPr lang="en-US" sz="1200" b="1" dirty="0" smtClean="0">
                  <a:latin typeface="Cambria" panose="02040503050406030204" pitchFamily="18" charset="0"/>
                </a:rPr>
                <a:t>1.25 µ / (m</a:t>
              </a:r>
              <a:r>
                <a:rPr lang="en-US" sz="1200" b="1" baseline="30000" dirty="0" smtClean="0">
                  <a:latin typeface="Cambria" panose="02040503050406030204" pitchFamily="18" charset="0"/>
                </a:rPr>
                <a:t>2</a:t>
              </a:r>
              <a:r>
                <a:rPr lang="en-US" sz="1200" b="1" dirty="0" smtClean="0">
                  <a:latin typeface="Cambria" panose="02040503050406030204" pitchFamily="18" charset="0"/>
                </a:rPr>
                <a:t> h)</a:t>
              </a:r>
              <a:endParaRPr lang="en-US" sz="1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4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58" y="734576"/>
            <a:ext cx="7032431" cy="4716000"/>
          </a:xfrm>
          <a:prstGeom prst="rect">
            <a:avLst/>
          </a:prstGeom>
          <a:noFill/>
          <a:ln>
            <a:noFill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89362"/>
            <a:ext cx="4127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 collaboration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453" y="5653518"/>
            <a:ext cx="8595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latin typeface="Cambria" panose="02040503050406030204" pitchFamily="18" charset="0"/>
              </a:rPr>
              <a:t>GERDA members from JINR:</a:t>
            </a:r>
            <a:endParaRPr lang="ru-RU" sz="1600" b="1" i="1" dirty="0" smtClean="0">
              <a:latin typeface="Cambria" panose="02040503050406030204" pitchFamily="18" charset="0"/>
            </a:endParaRPr>
          </a:p>
          <a:p>
            <a:r>
              <a:rPr lang="en-US" sz="1600" i="1" dirty="0" smtClean="0">
                <a:latin typeface="Cambria" panose="02040503050406030204" pitchFamily="18" charset="0"/>
              </a:rPr>
              <a:t>V. </a:t>
            </a:r>
            <a:r>
              <a:rPr lang="en-US" sz="1600" i="1" dirty="0" err="1" smtClean="0">
                <a:latin typeface="Cambria" panose="02040503050406030204" pitchFamily="18" charset="0"/>
              </a:rPr>
              <a:t>Brudanin</a:t>
            </a:r>
            <a:r>
              <a:rPr lang="en-US" sz="1600" i="1" dirty="0" smtClean="0">
                <a:latin typeface="Cambria" panose="02040503050406030204" pitchFamily="18" charset="0"/>
              </a:rPr>
              <a:t>, D. </a:t>
            </a:r>
            <a:r>
              <a:rPr lang="en-US" sz="1600" i="1" dirty="0" err="1" smtClean="0">
                <a:latin typeface="Cambria" panose="02040503050406030204" pitchFamily="18" charset="0"/>
              </a:rPr>
              <a:t>Borowicz</a:t>
            </a:r>
            <a:r>
              <a:rPr lang="en-US" sz="1600" i="1" dirty="0" smtClean="0">
                <a:latin typeface="Cambria" panose="02040503050406030204" pitchFamily="18" charset="0"/>
              </a:rPr>
              <a:t>, V. </a:t>
            </a:r>
            <a:r>
              <a:rPr lang="en-US" sz="1600" i="1" dirty="0" err="1" smtClean="0">
                <a:latin typeface="Cambria" panose="02040503050406030204" pitchFamily="18" charset="0"/>
              </a:rPr>
              <a:t>Egorov</a:t>
            </a:r>
            <a:r>
              <a:rPr lang="en-US" sz="1600" i="1" dirty="0" smtClean="0">
                <a:latin typeface="Cambria" panose="02040503050406030204" pitchFamily="18" charset="0"/>
              </a:rPr>
              <a:t>, M. </a:t>
            </a:r>
            <a:r>
              <a:rPr lang="en-US" sz="1600" i="1" dirty="0" err="1" smtClean="0">
                <a:latin typeface="Cambria" panose="02040503050406030204" pitchFamily="18" charset="0"/>
              </a:rPr>
              <a:t>Fomina</a:t>
            </a:r>
            <a:r>
              <a:rPr lang="en-US" sz="1600" i="1" dirty="0" smtClean="0">
                <a:latin typeface="Cambria" panose="02040503050406030204" pitchFamily="18" charset="0"/>
              </a:rPr>
              <a:t>, K. </a:t>
            </a:r>
            <a:r>
              <a:rPr lang="en-US" sz="1600" i="1" dirty="0" err="1" smtClean="0">
                <a:latin typeface="Cambria" panose="02040503050406030204" pitchFamily="18" charset="0"/>
              </a:rPr>
              <a:t>Gusev</a:t>
            </a:r>
            <a:r>
              <a:rPr lang="en-US" sz="1600" i="1" dirty="0" smtClean="0">
                <a:latin typeface="Cambria" panose="02040503050406030204" pitchFamily="18" charset="0"/>
              </a:rPr>
              <a:t>, A. </a:t>
            </a:r>
            <a:r>
              <a:rPr lang="en-US" sz="1600" i="1" dirty="0" err="1" smtClean="0">
                <a:latin typeface="Cambria" panose="02040503050406030204" pitchFamily="18" charset="0"/>
              </a:rPr>
              <a:t>Klimenko</a:t>
            </a:r>
            <a:r>
              <a:rPr lang="en-US" sz="1600" i="1" dirty="0" smtClean="0">
                <a:latin typeface="Cambria" panose="02040503050406030204" pitchFamily="18" charset="0"/>
              </a:rPr>
              <a:t>, O. </a:t>
            </a:r>
            <a:r>
              <a:rPr lang="en-US" sz="1600" i="1" dirty="0" err="1" smtClean="0">
                <a:latin typeface="Cambria" panose="02040503050406030204" pitchFamily="18" charset="0"/>
              </a:rPr>
              <a:t>Kochetov</a:t>
            </a:r>
            <a:r>
              <a:rPr lang="en-US" sz="1600" i="1" dirty="0" smtClean="0">
                <a:latin typeface="Cambria" panose="02040503050406030204" pitchFamily="18" charset="0"/>
              </a:rPr>
              <a:t>, A. </a:t>
            </a:r>
            <a:r>
              <a:rPr lang="en-US" sz="1600" i="1" dirty="0" err="1" smtClean="0">
                <a:latin typeface="Cambria" panose="02040503050406030204" pitchFamily="18" charset="0"/>
              </a:rPr>
              <a:t>Lubashevskiy</a:t>
            </a:r>
            <a:r>
              <a:rPr lang="en-US" sz="1600" i="1" dirty="0" smtClean="0">
                <a:latin typeface="Cambria" panose="02040503050406030204" pitchFamily="18" charset="0"/>
              </a:rPr>
              <a:t>, I. </a:t>
            </a:r>
            <a:r>
              <a:rPr lang="en-US" sz="1600" i="1" dirty="0" err="1" smtClean="0">
                <a:latin typeface="Cambria" panose="02040503050406030204" pitchFamily="18" charset="0"/>
              </a:rPr>
              <a:t>Nemchenok</a:t>
            </a:r>
            <a:r>
              <a:rPr lang="en-US" sz="1600" i="1" dirty="0" smtClean="0">
                <a:latin typeface="Cambria" panose="02040503050406030204" pitchFamily="18" charset="0"/>
              </a:rPr>
              <a:t>, </a:t>
            </a:r>
            <a:r>
              <a:rPr lang="en-US" sz="1600" i="1" dirty="0" err="1" smtClean="0">
                <a:latin typeface="Cambria" panose="02040503050406030204" pitchFamily="18" charset="0"/>
              </a:rPr>
              <a:t>S.Nepochatich</a:t>
            </a:r>
            <a:r>
              <a:rPr lang="en-US" sz="1600" i="1" dirty="0" smtClean="0">
                <a:latin typeface="Cambria" panose="02040503050406030204" pitchFamily="18" charset="0"/>
              </a:rPr>
              <a:t>, N. </a:t>
            </a:r>
            <a:r>
              <a:rPr lang="en-US" sz="1600" i="1" dirty="0" err="1" smtClean="0">
                <a:latin typeface="Cambria" panose="02040503050406030204" pitchFamily="18" charset="0"/>
              </a:rPr>
              <a:t>Rumyantseva</a:t>
            </a:r>
            <a:r>
              <a:rPr lang="en-US" sz="1600" i="1" dirty="0" smtClean="0">
                <a:latin typeface="Cambria" panose="02040503050406030204" pitchFamily="18" charset="0"/>
              </a:rPr>
              <a:t>, V. </a:t>
            </a:r>
            <a:r>
              <a:rPr lang="en-US" sz="1600" i="1" dirty="0" err="1" smtClean="0">
                <a:latin typeface="Cambria" panose="02040503050406030204" pitchFamily="18" charset="0"/>
              </a:rPr>
              <a:t>Sandukovsky</a:t>
            </a:r>
            <a:r>
              <a:rPr lang="en-US" sz="1600" i="1" dirty="0" smtClean="0">
                <a:latin typeface="Cambria" panose="02040503050406030204" pitchFamily="18" charset="0"/>
              </a:rPr>
              <a:t>, E. </a:t>
            </a:r>
            <a:r>
              <a:rPr lang="en-US" sz="1600" i="1" dirty="0" err="1" smtClean="0">
                <a:latin typeface="Cambria" panose="02040503050406030204" pitchFamily="18" charset="0"/>
              </a:rPr>
              <a:t>Shevchik</a:t>
            </a:r>
            <a:r>
              <a:rPr lang="en-US" sz="1600" i="1" dirty="0" smtClean="0">
                <a:latin typeface="Cambria" panose="02040503050406030204" pitchFamily="18" charset="0"/>
              </a:rPr>
              <a:t>, M. </a:t>
            </a:r>
            <a:r>
              <a:rPr lang="en-US" sz="1600" i="1" dirty="0" err="1" smtClean="0">
                <a:latin typeface="Cambria" panose="02040503050406030204" pitchFamily="18" charset="0"/>
              </a:rPr>
              <a:t>Shirchenko</a:t>
            </a:r>
            <a:r>
              <a:rPr lang="en-US" sz="1600" i="1" dirty="0" smtClean="0">
                <a:latin typeface="Cambria" panose="02040503050406030204" pitchFamily="18" charset="0"/>
              </a:rPr>
              <a:t>, A. </a:t>
            </a:r>
            <a:r>
              <a:rPr lang="en-US" sz="1600" i="1" dirty="0" err="1" smtClean="0">
                <a:latin typeface="Cambria" panose="02040503050406030204" pitchFamily="18" charset="0"/>
              </a:rPr>
              <a:t>Smolnikov</a:t>
            </a:r>
            <a:r>
              <a:rPr lang="en-US" sz="1600" i="1" dirty="0" smtClean="0">
                <a:latin typeface="Cambria" panose="02040503050406030204" pitchFamily="18" charset="0"/>
              </a:rPr>
              <a:t>, I. </a:t>
            </a:r>
            <a:r>
              <a:rPr lang="en-US" sz="1600" i="1" dirty="0" err="1" smtClean="0">
                <a:latin typeface="Cambria" panose="02040503050406030204" pitchFamily="18" charset="0"/>
              </a:rPr>
              <a:t>Zhitnikov</a:t>
            </a:r>
            <a:r>
              <a:rPr lang="en-US" sz="1600" i="1" dirty="0" smtClean="0">
                <a:latin typeface="Cambria" panose="02040503050406030204" pitchFamily="18" charset="0"/>
              </a:rPr>
              <a:t>, D. </a:t>
            </a:r>
            <a:r>
              <a:rPr lang="en-US" sz="1600" i="1" dirty="0" err="1" smtClean="0">
                <a:latin typeface="Cambria" panose="02040503050406030204" pitchFamily="18" charset="0"/>
              </a:rPr>
              <a:t>Zinatulina</a:t>
            </a:r>
            <a:r>
              <a:rPr lang="en-US" sz="1600" i="1" dirty="0" smtClean="0">
                <a:latin typeface="Cambria" panose="02040503050406030204" pitchFamily="18" charset="0"/>
              </a:rPr>
              <a:t> (Total FTE = 7.5)</a:t>
            </a:r>
            <a:endParaRPr lang="ru-RU" sz="1600" i="1" dirty="0">
              <a:solidFill>
                <a:srgbClr val="000000"/>
              </a:solidFill>
              <a:latin typeface="Cambria" panose="02040503050406030204" pitchFamily="18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78704"/>
            <a:ext cx="4515593" cy="1339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55" y="3084457"/>
            <a:ext cx="3916199" cy="25267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5" y="4426560"/>
            <a:ext cx="4392489" cy="2052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751747" y="985284"/>
                <a:ext cx="4303025" cy="16313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400" dirty="0" smtClean="0">
                    <a:latin typeface="Cambria" panose="02040503050406030204" pitchFamily="18" charset="0"/>
                  </a:rPr>
                  <a:t>60 kg </a:t>
                </a:r>
                <a:r>
                  <a:rPr lang="en-US" sz="1400" dirty="0" err="1" smtClean="0">
                    <a:latin typeface="Cambria" panose="02040503050406030204" pitchFamily="18" charset="0"/>
                  </a:rPr>
                  <a:t>yr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 of data collected in Phase II by April 2018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400" dirty="0">
                    <a:latin typeface="Cambria" panose="02040503050406030204" pitchFamily="18" charset="0"/>
                  </a:rPr>
                  <a:t>82.4 kg </a:t>
                </a:r>
                <a:r>
                  <a:rPr lang="en-US" sz="1400" dirty="0" err="1" smtClean="0">
                    <a:latin typeface="Cambria" panose="02040503050406030204" pitchFamily="18" charset="0"/>
                  </a:rPr>
                  <a:t>yr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 in total (Phase I + II)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400" dirty="0">
                  <a:latin typeface="Cambria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sz="1400" b="1" dirty="0" smtClean="0">
                    <a:latin typeface="Cambria" panose="02040503050406030204" pitchFamily="18" charset="0"/>
                  </a:rPr>
                  <a:t>Unique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 background indices achieved:</a:t>
                </a:r>
              </a:p>
              <a:p>
                <a:pPr lvl="1"/>
                <a:r>
                  <a:rPr lang="en-US" sz="1400" dirty="0" smtClean="0">
                    <a:latin typeface="Cambria" panose="02040503050406030204" pitchFamily="18" charset="0"/>
                  </a:rPr>
                  <a:t>Coax: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b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  <m:r>
                      <a:rPr lang="en-US" sz="1400" b="1" i="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1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1400" dirty="0" smtClean="0">
                    <a:latin typeface="Cambria" panose="02040503050406030204" pitchFamily="18" charset="0"/>
                  </a:rPr>
                  <a:t> cts</a:t>
                </a:r>
                <a:r>
                  <a:rPr lang="en-US" sz="1400" dirty="0">
                    <a:latin typeface="Cambria" panose="02040503050406030204" pitchFamily="18" charset="0"/>
                  </a:rPr>
                  <a:t>/(</a:t>
                </a:r>
                <a:r>
                  <a:rPr lang="en-US" sz="1400" dirty="0" err="1">
                    <a:latin typeface="Cambria" panose="02040503050406030204" pitchFamily="18" charset="0"/>
                  </a:rPr>
                  <a:t>keV∙kg∙yr</a:t>
                </a:r>
                <a:r>
                  <a:rPr lang="en-US" sz="1400" dirty="0">
                    <a:latin typeface="Cambria" panose="02040503050406030204" pitchFamily="18" charset="0"/>
                  </a:rPr>
                  <a:t>)</a:t>
                </a:r>
              </a:p>
              <a:p>
                <a:pPr lvl="1"/>
                <a:r>
                  <a:rPr lang="en-US" sz="1400" dirty="0" err="1" smtClean="0">
                    <a:latin typeface="Cambria" panose="02040503050406030204" pitchFamily="18" charset="0"/>
                  </a:rPr>
                  <a:t>BEGe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b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0" smtClean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  <m:r>
                      <a:rPr lang="en-US" sz="1400" b="1" i="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1" i="1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1400" dirty="0">
                    <a:latin typeface="Cambria" panose="02040503050406030204" pitchFamily="18" charset="0"/>
                  </a:rPr>
                  <a:t> cts/(</a:t>
                </a:r>
                <a:r>
                  <a:rPr lang="en-US" sz="1400" dirty="0" err="1">
                    <a:latin typeface="Cambria" panose="02040503050406030204" pitchFamily="18" charset="0"/>
                  </a:rPr>
                  <a:t>keV∙kg∙yr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)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747" y="985284"/>
                <a:ext cx="4303025" cy="1631344"/>
              </a:xfrm>
              <a:prstGeom prst="rect">
                <a:avLst/>
              </a:prstGeom>
              <a:blipFill rotWithShape="0">
                <a:blip r:embed="rId6"/>
                <a:stretch>
                  <a:fillRect l="-142" t="-11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79511" y="2379035"/>
                <a:ext cx="5512852" cy="2036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latin typeface="Cambria" panose="02040503050406030204" pitchFamily="18" charset="0"/>
                  </a:rPr>
                  <a:t>New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 </a:t>
                </a:r>
                <a:r>
                  <a:rPr lang="en-US" sz="1400" b="1" dirty="0" smtClean="0">
                    <a:latin typeface="Cambria" panose="02040503050406030204" pitchFamily="18" charset="0"/>
                  </a:rPr>
                  <a:t>2018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 limits: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sz="1400" dirty="0">
                    <a:latin typeface="Cambria" panose="02040503050406030204" pitchFamily="18" charset="0"/>
                  </a:rPr>
                  <a:t>Median sensitivity for 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limit setting:</a:t>
                </a:r>
              </a:p>
              <a:p>
                <a:pPr marL="457200" lvl="2"/>
                <a:r>
                  <a:rPr lang="en-US" sz="1400" b="1" dirty="0" smtClean="0">
                    <a:latin typeface="Cambria" panose="02040503050406030204" pitchFamily="18" charset="0"/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14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4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14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sup>
                    </m:sSup>
                    <m:r>
                      <m:rPr>
                        <m:nor/>
                      </m:rPr>
                      <a:rPr lang="en-US" sz="1400" b="1" i="0" smtClean="0">
                        <a:solidFill>
                          <a:schemeClr val="tx2"/>
                        </a:solidFill>
                        <a:latin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400" b="1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 Math"/>
                      </a:rPr>
                      <m:t>yr</m:t>
                    </m:r>
                  </m:oMath>
                </a14:m>
                <a:r>
                  <a:rPr lang="en-US" sz="1400" dirty="0" smtClean="0">
                    <a:solidFill>
                      <a:schemeClr val="tx2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(world best!)</a:t>
                </a:r>
                <a:endParaRPr lang="en-US" sz="1400" dirty="0">
                  <a:latin typeface="Cambria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endParaRPr lang="en-US" sz="1400" dirty="0" smtClean="0">
                  <a:latin typeface="Cambria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sz="1400" dirty="0" smtClean="0">
                    <a:latin typeface="Cambria" panose="02040503050406030204" pitchFamily="18" charset="0"/>
                  </a:rPr>
                  <a:t>Best </a:t>
                </a:r>
                <a:r>
                  <a:rPr lang="en-US" sz="1400" dirty="0">
                    <a:latin typeface="Cambria" panose="02040503050406030204" pitchFamily="18" charset="0"/>
                  </a:rPr>
                  <a:t>fit </a:t>
                </a:r>
                <a:r>
                  <a:rPr lang="en-US" sz="1400" dirty="0" smtClean="0">
                    <a:latin typeface="Cambria" panose="02040503050406030204" pitchFamily="18" charset="0"/>
                  </a:rPr>
                  <a:t>→ </a:t>
                </a:r>
                <a:r>
                  <a:rPr lang="en-US" sz="1400" dirty="0">
                    <a:latin typeface="Cambria" panose="02040503050406030204" pitchFamily="18" charset="0"/>
                  </a:rPr>
                  <a:t>no signal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400" dirty="0" smtClean="0">
                  <a:latin typeface="Cambria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endParaRPr lang="en-US" sz="1400" dirty="0" smtClean="0">
                  <a:latin typeface="Cambria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endParaRPr lang="en-US" sz="1400" dirty="0" smtClean="0">
                  <a:latin typeface="Cambria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sz="1400" dirty="0" smtClean="0">
                    <a:latin typeface="Cambria" panose="02040503050406030204" pitchFamily="18" charset="0"/>
                  </a:rPr>
                  <a:t>Probability to have </a:t>
                </a:r>
                <a:r>
                  <a:rPr lang="en-US" sz="1400" dirty="0">
                    <a:latin typeface="Cambria" panose="02040503050406030204" pitchFamily="18" charset="0"/>
                  </a:rPr>
                  <a:t>stronger limit 63%</a:t>
                </a: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2379035"/>
                <a:ext cx="5512852" cy="2036135"/>
              </a:xfrm>
              <a:prstGeom prst="rect">
                <a:avLst/>
              </a:prstGeom>
              <a:blipFill rotWithShape="0">
                <a:blip r:embed="rId7"/>
                <a:stretch>
                  <a:fillRect l="-331" t="-599" b="-20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83868" y="2827020"/>
                <a:ext cx="1514261" cy="311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1/2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sup>
                    </m:sSubSup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0.9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6</m:t>
                        </m:r>
                      </m:sup>
                    </m:sSup>
                    <m:r>
                      <m:rPr>
                        <m:nor/>
                      </m:rPr>
                      <a:rPr lang="en-US" sz="1200" i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 Math"/>
                      </a:rPr>
                      <m:t>yr</m:t>
                    </m:r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  <a:latin typeface="Cambria" panose="02040503050406030204" pitchFamily="18" charset="0"/>
                  </a:rPr>
                  <a:t> </a:t>
                </a:r>
                <a:endParaRPr lang="ru-RU" sz="1200" dirty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868" y="2827020"/>
                <a:ext cx="1514261" cy="311752"/>
              </a:xfrm>
              <a:prstGeom prst="rect">
                <a:avLst/>
              </a:prstGeom>
              <a:blipFill rotWithShape="0">
                <a:blip r:embed="rId8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045083" y="3460967"/>
                <a:ext cx="2694135" cy="629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𝝂</m:t>
                          </m:r>
                        </m:sup>
                      </m:sSubSup>
                      <m:r>
                        <a:rPr lang="en-US" sz="1400" b="1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sSup>
                        <m:sSupPr>
                          <m:ctrlP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𝟎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.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𝟗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  <m:r>
                            <a:rPr lang="en-US" sz="14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𝟔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400" b="1" i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b="1" i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yr</m:t>
                      </m:r>
                      <m:r>
                        <m:rPr>
                          <m:nor/>
                        </m:rPr>
                        <a:rPr lang="en-US" sz="1400" b="1" i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(90% </m:t>
                      </m:r>
                      <m:r>
                        <m:rPr>
                          <m:nor/>
                        </m:rPr>
                        <a:rPr lang="en-US" sz="1400" i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CL</m:t>
                      </m:r>
                      <m:r>
                        <m:rPr>
                          <m:nor/>
                        </m:rPr>
                        <a:rPr lang="en-US" sz="1400" i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ru-RU" sz="1400" dirty="0" smtClean="0">
                  <a:solidFill>
                    <a:schemeClr val="tx1"/>
                  </a:solidFill>
                  <a:latin typeface="Cambria" panose="02040503050406030204" pitchFamily="18" charset="0"/>
                </a:endParaRPr>
              </a:p>
              <a:p>
                <a:r>
                  <a:rPr lang="ru-RU" sz="1400" b="1" i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ββ</m:t>
                        </m:r>
                      </m:sub>
                      <m:sup/>
                    </m:sSubSup>
                    <m:r>
                      <a:rPr lang="en-US" sz="1400" b="1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p>
                      <m:sSupPr>
                        <m:ctrlPr>
                          <a:rPr lang="en-US" sz="14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𝟏𝟏𝟐</m:t>
                        </m:r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𝟐𝟐𝟖</m:t>
                        </m:r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 </m:t>
                        </m:r>
                        <m:r>
                          <a:rPr lang="en-US" sz="14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𝒎𝒆𝑽</m:t>
                        </m:r>
                      </m:e>
                      <m:sup/>
                    </m:sSup>
                  </m:oMath>
                </a14:m>
                <a:endParaRPr lang="ru-RU" sz="1400" b="1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083" y="3460967"/>
                <a:ext cx="2694135" cy="629083"/>
              </a:xfrm>
              <a:prstGeom prst="rect">
                <a:avLst/>
              </a:prstGeom>
              <a:blipFill rotWithShape="0">
                <a:blip r:embed="rId9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>
            <a:endCxn id="9" idx="1"/>
          </p:cNvCxnSpPr>
          <p:nvPr/>
        </p:nvCxnSpPr>
        <p:spPr>
          <a:xfrm>
            <a:off x="7195836" y="2982896"/>
            <a:ext cx="28803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414512" y="2944872"/>
            <a:ext cx="288032" cy="760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3668" y="2827020"/>
            <a:ext cx="991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a</a:t>
            </a:r>
            <a:r>
              <a:rPr lang="en-US" sz="1200" dirty="0" smtClean="0">
                <a:latin typeface="Cambria" panose="02040503050406030204" pitchFamily="18" charset="0"/>
              </a:rPr>
              <a:t>fter all cuts</a:t>
            </a:r>
            <a:endParaRPr lang="ru-RU" sz="1200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9744" y="2417608"/>
            <a:ext cx="3002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Cambria" panose="02040503050406030204" pitchFamily="18" charset="0"/>
              </a:rPr>
              <a:t>b</a:t>
            </a:r>
            <a:r>
              <a:rPr lang="en-US" sz="1200" b="1" i="1" dirty="0" smtClean="0">
                <a:latin typeface="Cambria" panose="02040503050406030204" pitchFamily="18" charset="0"/>
              </a:rPr>
              <a:t>est</a:t>
            </a:r>
            <a:r>
              <a:rPr lang="en-US" sz="1200" i="1" dirty="0" smtClean="0">
                <a:latin typeface="Cambria" panose="02040503050406030204" pitchFamily="18" charset="0"/>
              </a:rPr>
              <a:t> in the field when normalized to FWHM!</a:t>
            </a:r>
            <a:endParaRPr lang="ru-RU" sz="1200" i="1" dirty="0">
              <a:latin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7520" y="3903040"/>
            <a:ext cx="945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rPr>
              <a:t>Preliminary</a:t>
            </a:r>
            <a:endParaRPr lang="ru-RU" sz="1200" i="1" dirty="0">
              <a:solidFill>
                <a:schemeClr val="bg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12182" y="5702959"/>
            <a:ext cx="40882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mbria" panose="02040503050406030204" pitchFamily="18" charset="0"/>
              </a:rPr>
              <a:t>GERDA reached important milestone for 0</a:t>
            </a:r>
            <a:r>
              <a:rPr lang="el-GR" sz="1400" dirty="0" smtClean="0">
                <a:latin typeface="Cambria" panose="02040503050406030204" pitchFamily="18" charset="0"/>
              </a:rPr>
              <a:t>νββ</a:t>
            </a:r>
            <a:r>
              <a:rPr lang="en-US" sz="1400" dirty="0" smtClean="0">
                <a:latin typeface="Cambria" panose="02040503050406030204" pitchFamily="18" charset="0"/>
              </a:rPr>
              <a:t> search! </a:t>
            </a:r>
            <a:endParaRPr lang="en-US" sz="1400" dirty="0">
              <a:latin typeface="Cambria" panose="02040503050406030204" pitchFamily="18" charset="0"/>
            </a:endParaRPr>
          </a:p>
        </p:txBody>
      </p:sp>
      <p:cxnSp>
        <p:nvCxnSpPr>
          <p:cNvPr id="16" name="Straight Arrow Connector 15"/>
          <p:cNvCxnSpPr>
            <a:endCxn id="13" idx="1"/>
          </p:cNvCxnSpPr>
          <p:nvPr/>
        </p:nvCxnSpPr>
        <p:spPr>
          <a:xfrm>
            <a:off x="3995936" y="5002624"/>
            <a:ext cx="916246" cy="96194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4737"/>
            <a:ext cx="4071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results 2018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2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710760"/>
            <a:ext cx="62116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mbria" panose="02040503050406030204" pitchFamily="18" charset="0"/>
              </a:rPr>
              <a:t>Upgrade of the GERDA experiment aimed to:</a:t>
            </a:r>
            <a:endParaRPr lang="ru-RU" sz="1600" dirty="0" smtClean="0">
              <a:latin typeface="Cambria" panose="02040503050406030204" pitchFamily="18" charset="0"/>
            </a:endParaRPr>
          </a:p>
          <a:p>
            <a:endParaRPr lang="en-US" sz="1600" dirty="0" smtClean="0">
              <a:latin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Test </a:t>
            </a:r>
            <a:r>
              <a:rPr lang="en-US" sz="1600" dirty="0">
                <a:latin typeface="Cambria" panose="02040503050406030204" pitchFamily="18" charset="0"/>
              </a:rPr>
              <a:t>the </a:t>
            </a:r>
            <a:r>
              <a:rPr lang="en-US" sz="1600" dirty="0" smtClean="0">
                <a:latin typeface="Cambria" panose="02040503050406030204" pitchFamily="18" charset="0"/>
              </a:rPr>
              <a:t>novel detectors </a:t>
            </a:r>
            <a:r>
              <a:rPr lang="en-US" sz="1600" dirty="0">
                <a:latin typeface="Cambria" panose="02040503050406030204" pitchFamily="18" charset="0"/>
              </a:rPr>
              <a:t>+ increase the mass </a:t>
            </a:r>
            <a:r>
              <a:rPr lang="en-US" sz="1600" dirty="0" smtClean="0">
                <a:latin typeface="Cambria" panose="02040503050406030204" pitchFamily="18" charset="0"/>
              </a:rPr>
              <a:t>of </a:t>
            </a:r>
            <a:r>
              <a:rPr lang="en-US" sz="1600" baseline="30000" dirty="0" smtClean="0">
                <a:latin typeface="Cambria" panose="02040503050406030204" pitchFamily="18" charset="0"/>
              </a:rPr>
              <a:t>76</a:t>
            </a:r>
            <a:r>
              <a:rPr lang="en-US" sz="1600" dirty="0" smtClean="0">
                <a:latin typeface="Cambria" panose="02040503050406030204" pitchFamily="18" charset="0"/>
              </a:rPr>
              <a:t>Ge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Total </a:t>
            </a:r>
            <a:r>
              <a:rPr lang="en-US" sz="1600" b="1" dirty="0" smtClean="0">
                <a:latin typeface="Cambria" panose="02040503050406030204" pitchFamily="18" charset="0"/>
              </a:rPr>
              <a:t>increase of </a:t>
            </a:r>
            <a:r>
              <a:rPr lang="en-US" sz="1600" b="1" baseline="30000" dirty="0" smtClean="0">
                <a:latin typeface="Cambria" panose="02040503050406030204" pitchFamily="18" charset="0"/>
              </a:rPr>
              <a:t>76</a:t>
            </a:r>
            <a:r>
              <a:rPr lang="en-US" sz="1600" b="1" dirty="0" smtClean="0">
                <a:latin typeface="Cambria" panose="02040503050406030204" pitchFamily="18" charset="0"/>
              </a:rPr>
              <a:t>Ge mass </a:t>
            </a:r>
            <a:r>
              <a:rPr lang="en-US" sz="1600" dirty="0" smtClean="0">
                <a:latin typeface="Cambria" panose="02040503050406030204" pitchFamily="18" charset="0"/>
              </a:rPr>
              <a:t>~ </a:t>
            </a:r>
            <a:r>
              <a:rPr lang="en-US" sz="1600" b="1" dirty="0" smtClean="0">
                <a:latin typeface="Cambria" panose="02040503050406030204" pitchFamily="18" charset="0"/>
              </a:rPr>
              <a:t>6 kg</a:t>
            </a:r>
            <a:r>
              <a:rPr lang="en-US" sz="1600" dirty="0" smtClean="0">
                <a:latin typeface="Cambria" panose="02040503050406030204" pitchFamily="18" charset="0"/>
              </a:rPr>
              <a:t>!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Show </a:t>
            </a:r>
            <a:r>
              <a:rPr lang="en-US" sz="1600" dirty="0">
                <a:latin typeface="Cambria" panose="02040503050406030204" pitchFamily="18" charset="0"/>
              </a:rPr>
              <a:t>the possibility to improve the background </a:t>
            </a:r>
            <a:r>
              <a:rPr lang="en-US" sz="1600" dirty="0" smtClean="0">
                <a:latin typeface="Cambria" panose="02040503050406030204" pitchFamily="18" charset="0"/>
              </a:rPr>
              <a:t>index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Exchange all cables by new ones with better </a:t>
            </a:r>
            <a:r>
              <a:rPr lang="en-US" sz="1600" dirty="0" err="1" smtClean="0">
                <a:latin typeface="Cambria" panose="02040503050406030204" pitchFamily="18" charset="0"/>
              </a:rPr>
              <a:t>radiopurity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Replace old LAr veto by improved version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>
                <a:latin typeface="Cambria" panose="02040503050406030204" pitchFamily="18" charset="0"/>
              </a:rPr>
              <a:t>Repair broken JFETs and electronic </a:t>
            </a:r>
            <a:r>
              <a:rPr lang="en-US" sz="1600" dirty="0" smtClean="0">
                <a:latin typeface="Cambria" panose="02040503050406030204" pitchFamily="18" charset="0"/>
              </a:rPr>
              <a:t>channels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Prove the </a:t>
            </a:r>
            <a:r>
              <a:rPr lang="en-US" sz="1600" dirty="0">
                <a:latin typeface="Cambria" panose="02040503050406030204" pitchFamily="18" charset="0"/>
              </a:rPr>
              <a:t>robustness and reproducibility of the GERDA </a:t>
            </a:r>
            <a:r>
              <a:rPr lang="en-US" sz="1600" dirty="0" smtClean="0">
                <a:latin typeface="Cambria" panose="02040503050406030204" pitchFamily="18" charset="0"/>
              </a:rPr>
              <a:t>approach (very important for the next generation Ge project)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91099" y="3738848"/>
            <a:ext cx="8701381" cy="2377440"/>
            <a:chOff x="191099" y="3690296"/>
            <a:chExt cx="8701381" cy="23774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99" y="3690296"/>
              <a:ext cx="3948853" cy="23774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460" y="3690296"/>
              <a:ext cx="3855020" cy="2377440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4408686" y="4981288"/>
              <a:ext cx="360040" cy="297160"/>
            </a:xfrm>
            <a:prstGeom prst="rightArrow">
              <a:avLst/>
            </a:prstGeom>
            <a:solidFill>
              <a:srgbClr val="BBDFEA"/>
            </a:solidFill>
            <a:ln>
              <a:solidFill>
                <a:srgbClr val="59B6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06" y="786462"/>
            <a:ext cx="2980478" cy="22353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4737"/>
            <a:ext cx="4338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upgrade 2018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20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895530"/>
              </p:ext>
            </p:extLst>
          </p:nvPr>
        </p:nvGraphicFramePr>
        <p:xfrm>
          <a:off x="249795" y="4208537"/>
          <a:ext cx="2986676" cy="230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4" imgW="8340701" imgH="6438415" progId="CorelDraw.Graphic.18">
                  <p:embed/>
                </p:oleObj>
              </mc:Choice>
              <mc:Fallback>
                <p:oleObj name="CorelDRAW" r:id="rId4" imgW="8340701" imgH="6438415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9795" y="4208537"/>
                        <a:ext cx="2986676" cy="230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6" y="1607085"/>
            <a:ext cx="1161292" cy="23400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415" y="746002"/>
            <a:ext cx="887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ambria" panose="02040503050406030204" pitchFamily="18" charset="0"/>
              </a:rPr>
              <a:t>New LAr veto</a:t>
            </a:r>
            <a:r>
              <a:rPr lang="en-US" sz="1600" dirty="0" smtClean="0">
                <a:latin typeface="Cambria" panose="02040503050406030204" pitchFamily="18" charset="0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ambria" panose="02040503050406030204" pitchFamily="18" charset="0"/>
              </a:rPr>
              <a:t>new fiber curtain (improved light collection) + central module to read out hidden </a:t>
            </a:r>
            <a:r>
              <a:rPr lang="en-US" sz="1600" dirty="0" err="1" smtClean="0">
                <a:latin typeface="Cambria" panose="02040503050406030204" pitchFamily="18" charset="0"/>
              </a:rPr>
              <a:t>Ar</a:t>
            </a:r>
            <a:r>
              <a:rPr lang="en-US" sz="1600" dirty="0" smtClean="0">
                <a:latin typeface="Cambria" panose="02040503050406030204" pitchFamily="18" charset="0"/>
              </a:rPr>
              <a:t> volume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8415" y="1962471"/>
            <a:ext cx="369332" cy="181876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810 fiber ends, 90 </a:t>
            </a:r>
            <a:r>
              <a:rPr lang="en-US" sz="1200" b="1" dirty="0" err="1">
                <a:latin typeface="Cambria" panose="02040503050406030204" pitchFamily="18" charset="0"/>
              </a:rPr>
              <a:t>SiPMs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19672" y="1794694"/>
            <a:ext cx="369332" cy="2001510"/>
          </a:xfrm>
          <a:prstGeom prst="rect">
            <a:avLst/>
          </a:prstGeom>
          <a:solidFill>
            <a:schemeClr val="bg1"/>
          </a:solidFill>
        </p:spPr>
        <p:txBody>
          <a:bodyPr vert="vert270" wrap="none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1215 fiber ends, 135 </a:t>
            </a:r>
            <a:r>
              <a:rPr lang="en-US" sz="1200" b="1" dirty="0" err="1">
                <a:latin typeface="Cambria" panose="02040503050406030204" pitchFamily="18" charset="0"/>
              </a:rPr>
              <a:t>SiPMs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0138" y="1382114"/>
            <a:ext cx="978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O</a:t>
            </a:r>
            <a:r>
              <a:rPr lang="en-US" sz="1200" b="1" dirty="0" smtClean="0">
                <a:latin typeface="Cambria" panose="02040503050406030204" pitchFamily="18" charset="0"/>
              </a:rPr>
              <a:t>ld curtain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93763" y="1372570"/>
            <a:ext cx="10391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N</a:t>
            </a:r>
            <a:r>
              <a:rPr lang="en-US" sz="1200" b="1" dirty="0" smtClean="0">
                <a:latin typeface="Cambria" panose="02040503050406030204" pitchFamily="18" charset="0"/>
              </a:rPr>
              <a:t>ew curtain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56" y="4187942"/>
            <a:ext cx="2712132" cy="203409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5400000">
            <a:off x="3776348" y="2141498"/>
            <a:ext cx="400110" cy="1364028"/>
          </a:xfrm>
          <a:prstGeom prst="rect">
            <a:avLst/>
          </a:prstGeom>
          <a:ln>
            <a:solidFill>
              <a:srgbClr val="136A13"/>
            </a:solidFill>
          </a:ln>
        </p:spPr>
        <p:txBody>
          <a:bodyPr vert="vert270" wrap="none">
            <a:spAutoFit/>
          </a:bodyPr>
          <a:lstStyle/>
          <a:p>
            <a:pPr algn="ctr"/>
            <a:r>
              <a:rPr lang="en-US" sz="1400" b="1" dirty="0" smtClean="0">
                <a:latin typeface="Cambria" panose="02040503050406030204" pitchFamily="18" charset="0"/>
              </a:rPr>
              <a:t>Central module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8782" y="818256"/>
            <a:ext cx="503314" cy="208097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854270" y="1372387"/>
            <a:ext cx="122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New readout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3695" y="2110401"/>
            <a:ext cx="1944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mbria" panose="02040503050406030204" pitchFamily="18" charset="0"/>
              </a:rPr>
              <a:t>9 </a:t>
            </a:r>
            <a:r>
              <a:rPr lang="en-US" sz="1200" dirty="0" err="1">
                <a:latin typeface="Cambria" panose="02040503050406030204" pitchFamily="18" charset="0"/>
              </a:rPr>
              <a:t>SiPMs</a:t>
            </a:r>
            <a:r>
              <a:rPr lang="en-US" sz="1200" dirty="0">
                <a:latin typeface="Cambria" panose="02040503050406030204" pitchFamily="18" charset="0"/>
              </a:rPr>
              <a:t> mounted on fused </a:t>
            </a:r>
          </a:p>
          <a:p>
            <a:r>
              <a:rPr lang="en-US" sz="1200" dirty="0">
                <a:latin typeface="Cambria" panose="02040503050406030204" pitchFamily="18" charset="0"/>
              </a:rPr>
              <a:t>synthetic quartz substrate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6898" y="3599122"/>
            <a:ext cx="428415" cy="206047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41234" y="4702987"/>
            <a:ext cx="369332" cy="74796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Designed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14011" y="4240079"/>
            <a:ext cx="369332" cy="77040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Produced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940152" y="5506796"/>
            <a:ext cx="369332" cy="71750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Installed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3553" y="4160241"/>
            <a:ext cx="280153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aseline="30000" dirty="0" smtClean="0">
                <a:latin typeface="Cambria" panose="02040503050406030204" pitchFamily="18" charset="0"/>
              </a:rPr>
              <a:t>228</a:t>
            </a:r>
            <a:r>
              <a:rPr lang="en-US" sz="1200" dirty="0" smtClean="0">
                <a:latin typeface="Cambria" panose="02040503050406030204" pitchFamily="18" charset="0"/>
              </a:rPr>
              <a:t>Th spectra </a:t>
            </a:r>
            <a:r>
              <a:rPr lang="en-US" sz="12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before</a:t>
            </a:r>
            <a:r>
              <a:rPr lang="en-US" sz="1200" dirty="0" smtClean="0">
                <a:latin typeface="Cambria" panose="02040503050406030204" pitchFamily="18" charset="0"/>
              </a:rPr>
              <a:t> and </a:t>
            </a:r>
            <a:r>
              <a:rPr lang="en-US" sz="12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after</a:t>
            </a:r>
            <a:r>
              <a:rPr lang="en-US" sz="1200" dirty="0" smtClean="0">
                <a:latin typeface="Cambria" panose="02040503050406030204" pitchFamily="18" charset="0"/>
              </a:rPr>
              <a:t> upgrade</a:t>
            </a:r>
            <a:endParaRPr lang="en-US" sz="1200" dirty="0">
              <a:latin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20" y="1607086"/>
            <a:ext cx="1162804" cy="234000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2" idx="2"/>
          </p:cNvCxnSpPr>
          <p:nvPr/>
        </p:nvCxnSpPr>
        <p:spPr>
          <a:xfrm flipH="1" flipV="1">
            <a:off x="2901354" y="1707440"/>
            <a:ext cx="528598" cy="151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9496" y="3146826"/>
            <a:ext cx="1077240" cy="2026830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9" idx="3"/>
          </p:cNvCxnSpPr>
          <p:nvPr/>
        </p:nvCxnSpPr>
        <p:spPr>
          <a:xfrm flipH="1">
            <a:off x="3717941" y="3023567"/>
            <a:ext cx="258462" cy="531324"/>
          </a:xfrm>
          <a:prstGeom prst="straightConnector1">
            <a:avLst/>
          </a:prstGeom>
          <a:ln>
            <a:solidFill>
              <a:srgbClr val="136A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9" idx="3"/>
          </p:cNvCxnSpPr>
          <p:nvPr/>
        </p:nvCxnSpPr>
        <p:spPr>
          <a:xfrm>
            <a:off x="3976403" y="3023567"/>
            <a:ext cx="722274" cy="531324"/>
          </a:xfrm>
          <a:prstGeom prst="straightConnector1">
            <a:avLst/>
          </a:prstGeom>
          <a:ln>
            <a:solidFill>
              <a:srgbClr val="136A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4737"/>
            <a:ext cx="634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successful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upgrade 2018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9007" y="6504501"/>
            <a:ext cx="5676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mbria" panose="02040503050406030204" pitchFamily="18" charset="0"/>
              </a:rPr>
              <a:t>Designed, produced and installed by common TUM &amp; JINR team</a:t>
            </a:r>
            <a:endParaRPr lang="ru-RU" sz="1600" dirty="0"/>
          </a:p>
        </p:txBody>
      </p:sp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0294678"/>
              </p:ext>
            </p:extLst>
          </p:nvPr>
        </p:nvGraphicFramePr>
        <p:xfrm>
          <a:off x="6252356" y="1389656"/>
          <a:ext cx="2548562" cy="16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" r:id="rId12" imgW="4950421" imgH="3216284" progId="CorelDraw.Graphic.20">
                  <p:embed/>
                </p:oleObj>
              </mc:Choice>
              <mc:Fallback>
                <p:oleObj name="CorelDRAW" r:id="rId12" imgW="4950421" imgH="3216284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52356" y="1389656"/>
                        <a:ext cx="2548562" cy="16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5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79512" y="649512"/>
            <a:ext cx="480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anose="02040503050406030204" pitchFamily="18" charset="0"/>
              </a:rPr>
              <a:t>All detectors were dismounted from the strings and holders, bonded with new cables and mounted </a:t>
            </a:r>
            <a:r>
              <a:rPr lang="en-US" sz="1400" dirty="0" smtClean="0">
                <a:latin typeface="Cambria" panose="02040503050406030204" pitchFamily="18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5" y="1142962"/>
            <a:ext cx="2687999" cy="201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891" y="3885139"/>
            <a:ext cx="1680000" cy="126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6470" y="1462522"/>
            <a:ext cx="1824000" cy="1368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49865" y="670948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anose="02040503050406030204" pitchFamily="18" charset="0"/>
              </a:rPr>
              <a:t>B</a:t>
            </a:r>
            <a:r>
              <a:rPr lang="en-US" sz="1400" dirty="0" smtClean="0">
                <a:latin typeface="Cambria" panose="02040503050406030204" pitchFamily="18" charset="0"/>
              </a:rPr>
              <a:t>roken </a:t>
            </a:r>
            <a:r>
              <a:rPr lang="en-US" sz="1400" dirty="0">
                <a:latin typeface="Cambria" panose="02040503050406030204" pitchFamily="18" charset="0"/>
              </a:rPr>
              <a:t>electronic channels </a:t>
            </a:r>
            <a:r>
              <a:rPr lang="en-US" sz="1400" dirty="0" smtClean="0">
                <a:latin typeface="Cambria" panose="02040503050406030204" pitchFamily="18" charset="0"/>
              </a:rPr>
              <a:t>repaired and protective diodes installed</a:t>
            </a:r>
            <a:endParaRPr lang="en-US" sz="1400" dirty="0">
              <a:latin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8644" y="3179362"/>
            <a:ext cx="71928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anose="02040503050406030204" pitchFamily="18" charset="0"/>
              </a:rPr>
              <a:t>New signal cable routing to reduce the cross-talk and improve resolution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737"/>
            <a:ext cx="634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GERDA:</a:t>
            </a:r>
            <a:r>
              <a:rPr lang="ru-RU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</a:t>
            </a:r>
            <a:r>
              <a:rPr lang="en-US" sz="3200" b="1" i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successful</a:t>
            </a:r>
            <a:r>
              <a:rPr lang="en-US" sz="3200" b="1" dirty="0" smtClean="0">
                <a:solidFill>
                  <a:srgbClr val="108582"/>
                </a:solidFill>
                <a:latin typeface="Cambria" panose="02040503050406030204" pitchFamily="18" charset="0"/>
              </a:rPr>
              <a:t> upgrade 2018</a:t>
            </a:r>
            <a:endParaRPr lang="ru-RU" sz="3200" b="1" dirty="0">
              <a:solidFill>
                <a:srgbClr val="108582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5316049" y="1264522"/>
            <a:ext cx="2921983" cy="1764000"/>
            <a:chOff x="5473459" y="1074848"/>
            <a:chExt cx="3129223" cy="188056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459" y="1151395"/>
              <a:ext cx="2405363" cy="180402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473" y="1074848"/>
              <a:ext cx="1098209" cy="1186745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6249774" y="1794753"/>
              <a:ext cx="1363628" cy="708086"/>
            </a:xfrm>
            <a:prstGeom prst="straightConnector1">
              <a:avLst/>
            </a:prstGeom>
            <a:ln>
              <a:solidFill>
                <a:srgbClr val="136A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878993"/>
              </p:ext>
            </p:extLst>
          </p:nvPr>
        </p:nvGraphicFramePr>
        <p:xfrm>
          <a:off x="70904" y="3569006"/>
          <a:ext cx="3611960" cy="237446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32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7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11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4325">
                <a:tc>
                  <a:txBody>
                    <a:bodyPr/>
                    <a:lstStyle/>
                    <a:p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Pyralux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 3 mil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TECNOMEC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Cuflon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 HV</a:t>
                      </a:r>
                    </a:p>
                    <a:p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Haefele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Cuflon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 signal</a:t>
                      </a:r>
                    </a:p>
                    <a:p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Haefele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3741">
                <a:tc>
                  <a:txBody>
                    <a:bodyPr/>
                    <a:lstStyle/>
                    <a:p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226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Ra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3.8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2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(8 ± 2)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2.7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(22 ± 5)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(50 ± 10)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(25 ± 5)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386">
                <a:tc>
                  <a:txBody>
                    <a:bodyPr/>
                    <a:lstStyle/>
                    <a:p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2</a:t>
                      </a:r>
                      <a:r>
                        <a:rPr lang="ru-RU" sz="700" baseline="30000" dirty="0" smtClean="0">
                          <a:latin typeface="Bookman Old Style" panose="02050604050505020204" pitchFamily="18" charset="0"/>
                        </a:rPr>
                        <a:t>2</a:t>
                      </a:r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8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Th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5.5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3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8.3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2.7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22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21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11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40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K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(0.11 ± 0.03)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(55 ± 15)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(0.11 ± 0.03)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x 2.7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(300 ± 80)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(0.2 ± 0.1)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(100 ± 50)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324">
                <a:tc>
                  <a:txBody>
                    <a:bodyPr/>
                    <a:lstStyle/>
                    <a:p>
                      <a:r>
                        <a:rPr lang="ru-RU" sz="700" baseline="30000" dirty="0" smtClean="0">
                          <a:latin typeface="Bookman Old Style" panose="02050604050505020204" pitchFamily="18" charset="0"/>
                        </a:rPr>
                        <a:t>6</a:t>
                      </a:r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0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Co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0.77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0.4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2.3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2.7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6.2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17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8.5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604">
                <a:tc>
                  <a:txBody>
                    <a:bodyPr/>
                    <a:lstStyle/>
                    <a:p>
                      <a:r>
                        <a:rPr lang="en-US" sz="700" baseline="30000" dirty="0" smtClean="0">
                          <a:latin typeface="Bookman Old Style" panose="02050604050505020204" pitchFamily="18" charset="0"/>
                        </a:rPr>
                        <a:t>237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Cs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1.2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0.6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2.4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2.7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6.5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&lt; 10 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mBq</a:t>
                      </a:r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/kg 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x 0.5 g</a:t>
                      </a:r>
                    </a:p>
                    <a:p>
                      <a:r>
                        <a:rPr lang="en-US" sz="700" dirty="0" smtClean="0">
                          <a:latin typeface="Bookman Old Style" panose="02050604050505020204" pitchFamily="18" charset="0"/>
                        </a:rPr>
                        <a:t>→ &lt; 5.0 </a:t>
                      </a:r>
                      <a:r>
                        <a:rPr lang="el-GR" sz="700" dirty="0" smtClean="0">
                          <a:latin typeface="Bookman Old Style" panose="02050604050505020204" pitchFamily="18" charset="0"/>
                        </a:rPr>
                        <a:t>μ</a:t>
                      </a:r>
                      <a:r>
                        <a:rPr lang="en-US" sz="700" dirty="0" err="1" smtClean="0">
                          <a:latin typeface="Bookman Old Style" panose="02050604050505020204" pitchFamily="18" charset="0"/>
                        </a:rPr>
                        <a:t>Bq</a:t>
                      </a:r>
                      <a:endParaRPr lang="ru-RU" sz="700" dirty="0">
                        <a:latin typeface="Bookman Old Style" panose="02050604050505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Стрелка вверх 9"/>
          <p:cNvSpPr/>
          <p:nvPr/>
        </p:nvSpPr>
        <p:spPr>
          <a:xfrm>
            <a:off x="868044" y="5993903"/>
            <a:ext cx="149630" cy="164426"/>
          </a:xfrm>
          <a:prstGeom prst="upArrow">
            <a:avLst/>
          </a:prstGeom>
          <a:solidFill>
            <a:schemeClr val="bg1"/>
          </a:solidFill>
          <a:ln>
            <a:solidFill>
              <a:srgbClr val="136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верх 53"/>
          <p:cNvSpPr/>
          <p:nvPr/>
        </p:nvSpPr>
        <p:spPr>
          <a:xfrm>
            <a:off x="2010360" y="5996243"/>
            <a:ext cx="149630" cy="164426"/>
          </a:xfrm>
          <a:prstGeom prst="upArrow">
            <a:avLst/>
          </a:prstGeom>
          <a:solidFill>
            <a:schemeClr val="bg1"/>
          </a:solidFill>
          <a:ln>
            <a:solidFill>
              <a:srgbClr val="136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верх 54"/>
          <p:cNvSpPr/>
          <p:nvPr/>
        </p:nvSpPr>
        <p:spPr>
          <a:xfrm>
            <a:off x="3022745" y="6004963"/>
            <a:ext cx="149630" cy="164426"/>
          </a:xfrm>
          <a:prstGeom prst="upArrow">
            <a:avLst/>
          </a:prstGeom>
          <a:solidFill>
            <a:schemeClr val="bg1"/>
          </a:solidFill>
          <a:ln>
            <a:solidFill>
              <a:srgbClr val="136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1357" y="6153567"/>
            <a:ext cx="97186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36A13"/>
                </a:solidFill>
                <a:latin typeface="Cambria" panose="02040503050406030204" pitchFamily="18" charset="0"/>
              </a:rPr>
              <a:t>New cables</a:t>
            </a:r>
            <a:endParaRPr lang="ru-RU" sz="1200" b="1" dirty="0">
              <a:solidFill>
                <a:srgbClr val="136A13"/>
              </a:solidFill>
              <a:latin typeface="Cambria" panose="02040503050406030204" pitchFamily="18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5406038" y="3659396"/>
            <a:ext cx="3613051" cy="2160000"/>
            <a:chOff x="5449208" y="4362899"/>
            <a:chExt cx="3613051" cy="2160000"/>
          </a:xfrm>
        </p:grpSpPr>
        <p:graphicFrame>
          <p:nvGraphicFramePr>
            <p:cNvPr id="49" name="Объект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274970"/>
                </p:ext>
              </p:extLst>
            </p:nvPr>
          </p:nvGraphicFramePr>
          <p:xfrm>
            <a:off x="5449208" y="4362899"/>
            <a:ext cx="3521610" cy="21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CorelDRAW" r:id="rId9" imgW="5776898" imgH="3543339" progId="CorelDraw.Graphic.20">
                    <p:embed/>
                  </p:oleObj>
                </mc:Choice>
                <mc:Fallback>
                  <p:oleObj name="CorelDRAW" r:id="rId9" imgW="5776898" imgH="3543339" progId="CorelDraw.Graphic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>
                          <a:lum contrast="2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449208" y="4362899"/>
                          <a:ext cx="3521610" cy="21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Прямоугольник 12"/>
            <p:cNvSpPr/>
            <p:nvPr/>
          </p:nvSpPr>
          <p:spPr>
            <a:xfrm>
              <a:off x="8287790" y="5459525"/>
              <a:ext cx="773084" cy="849167"/>
            </a:xfrm>
            <a:prstGeom prst="rect">
              <a:avLst/>
            </a:prstGeom>
            <a:noFill/>
            <a:ln>
              <a:solidFill>
                <a:srgbClr val="D65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289175" y="4463935"/>
              <a:ext cx="773084" cy="968015"/>
            </a:xfrm>
            <a:prstGeom prst="rect">
              <a:avLst/>
            </a:prstGeom>
            <a:noFill/>
            <a:ln>
              <a:solidFill>
                <a:srgbClr val="007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79747" y="4415024"/>
              <a:ext cx="773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after upgrade</a:t>
              </a:r>
              <a:endPara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273666" y="5937955"/>
              <a:ext cx="773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before upgrade</a:t>
              </a:r>
              <a:endParaRPr lang="ru-RU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133006" y="6153567"/>
            <a:ext cx="91082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36A13"/>
                </a:solidFill>
                <a:latin typeface="Cambria" panose="02040503050406030204" pitchFamily="18" charset="0"/>
              </a:rPr>
              <a:t>Old cables</a:t>
            </a:r>
            <a:endParaRPr lang="ru-RU" sz="1200" b="1" dirty="0">
              <a:solidFill>
                <a:srgbClr val="136A13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9925" y="5446116"/>
            <a:ext cx="181125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21823</TotalTime>
  <Words>1858</Words>
  <Application>Microsoft Office PowerPoint</Application>
  <PresentationFormat>Экран (4:3)</PresentationFormat>
  <Paragraphs>294</Paragraphs>
  <Slides>17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Cambria</vt:lpstr>
      <vt:lpstr>Cambria Math</vt:lpstr>
      <vt:lpstr>DejaVu Sans</vt:lpstr>
      <vt:lpstr>FreeSans</vt:lpstr>
      <vt:lpstr>Liberation Sans</vt:lpstr>
      <vt:lpstr>Noto Sans CJK SC Regular</vt:lpstr>
      <vt:lpstr>Symbol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59</cp:revision>
  <dcterms:created xsi:type="dcterms:W3CDTF">2019-01-30T07:59:59Z</dcterms:created>
  <dcterms:modified xsi:type="dcterms:W3CDTF">2019-02-21T15:01:59Z</dcterms:modified>
</cp:coreProperties>
</file>