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22" r:id="rId2"/>
    <p:sldId id="342" r:id="rId3"/>
    <p:sldId id="340" r:id="rId4"/>
    <p:sldId id="341" r:id="rId5"/>
    <p:sldId id="333" r:id="rId6"/>
    <p:sldId id="317" r:id="rId7"/>
    <p:sldId id="319" r:id="rId8"/>
    <p:sldId id="318" r:id="rId9"/>
    <p:sldId id="338" r:id="rId10"/>
    <p:sldId id="336" r:id="rId11"/>
    <p:sldId id="337" r:id="rId12"/>
    <p:sldId id="339" r:id="rId13"/>
    <p:sldId id="324" r:id="rId14"/>
    <p:sldId id="325" r:id="rId15"/>
    <p:sldId id="334" r:id="rId16"/>
    <p:sldId id="327" r:id="rId17"/>
    <p:sldId id="262" r:id="rId18"/>
    <p:sldId id="329" r:id="rId19"/>
    <p:sldId id="330" r:id="rId20"/>
    <p:sldId id="314" r:id="rId21"/>
    <p:sldId id="315" r:id="rId22"/>
    <p:sldId id="313" r:id="rId23"/>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16">
          <p15:clr>
            <a:srgbClr val="A4A3A4"/>
          </p15:clr>
        </p15:guide>
        <p15:guide id="3" orient="horz" pos="3840">
          <p15:clr>
            <a:srgbClr val="A4A3A4"/>
          </p15:clr>
        </p15:guide>
        <p15:guide id="4" orient="horz" pos="1056">
          <p15:clr>
            <a:srgbClr val="A4A3A4"/>
          </p15:clr>
        </p15:guide>
        <p15:guide id="5" pos="2880">
          <p15:clr>
            <a:srgbClr val="A4A3A4"/>
          </p15:clr>
        </p15:guide>
        <p15:guide id="6" pos="288">
          <p15:clr>
            <a:srgbClr val="A4A3A4"/>
          </p15:clr>
        </p15:guide>
        <p15:guide id="7"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E6D"/>
    <a:srgbClr val="0A1F5A"/>
    <a:srgbClr val="0A38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8743" autoAdjust="0"/>
  </p:normalViewPr>
  <p:slideViewPr>
    <p:cSldViewPr>
      <p:cViewPr varScale="1">
        <p:scale>
          <a:sx n="74" d="100"/>
          <a:sy n="74" d="100"/>
        </p:scale>
        <p:origin x="1332" y="60"/>
      </p:cViewPr>
      <p:guideLst>
        <p:guide orient="horz" pos="2160"/>
        <p:guide orient="horz" pos="816"/>
        <p:guide orient="horz" pos="3840"/>
        <p:guide orient="horz" pos="1056"/>
        <p:guide pos="2880"/>
        <p:guide pos="288"/>
        <p:guide pos="54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2" d="100"/>
          <a:sy n="92" d="100"/>
        </p:scale>
        <p:origin x="-37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Wenzel\AppData\Local\Temp\notesFCBCEE\Trends_2014_CEIP.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4647326060987E-2"/>
          <c:y val="3.8550415573053422E-2"/>
          <c:w val="0.89599861118623225"/>
          <c:h val="0.53639715233581264"/>
        </c:manualLayout>
      </c:layout>
      <c:lineChart>
        <c:grouping val="standard"/>
        <c:varyColors val="0"/>
        <c:ser>
          <c:idx val="0"/>
          <c:order val="0"/>
          <c:tx>
            <c:strRef>
              <c:f>'Trend ALL'!$B$3</c:f>
              <c:strCache>
                <c:ptCount val="1"/>
                <c:pt idx="0">
                  <c:v>Nitrogen oxides</c:v>
                </c:pt>
              </c:strCache>
            </c:strRef>
          </c:tx>
          <c:spPr>
            <a:ln>
              <a:solidFill>
                <a:srgbClr val="FF0000"/>
              </a:solidFill>
            </a:ln>
          </c:spPr>
          <c:marker>
            <c:symbol val="none"/>
          </c:marker>
          <c:cat>
            <c:numRef>
              <c:f>'Trend ALL'!$C$2:$Y$2</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'Trend ALL'!$C$3:$Y$3</c:f>
              <c:numCache>
                <c:formatCode>0%</c:formatCode>
                <c:ptCount val="23"/>
                <c:pt idx="0">
                  <c:v>1</c:v>
                </c:pt>
                <c:pt idx="1">
                  <c:v>0.96306064958702908</c:v>
                </c:pt>
                <c:pt idx="2">
                  <c:v>0.91642472969379163</c:v>
                </c:pt>
                <c:pt idx="3">
                  <c:v>0.87627649588435352</c:v>
                </c:pt>
                <c:pt idx="4">
                  <c:v>0.83115586448091661</c:v>
                </c:pt>
                <c:pt idx="5">
                  <c:v>0.81445264815647445</c:v>
                </c:pt>
                <c:pt idx="6">
                  <c:v>0.79519187846528494</c:v>
                </c:pt>
                <c:pt idx="7">
                  <c:v>0.76862046125593764</c:v>
                </c:pt>
                <c:pt idx="8">
                  <c:v>0.76115133557790904</c:v>
                </c:pt>
                <c:pt idx="9">
                  <c:v>0.73641881006717558</c:v>
                </c:pt>
                <c:pt idx="10">
                  <c:v>0.71833052759146632</c:v>
                </c:pt>
                <c:pt idx="11">
                  <c:v>0.74217307802508481</c:v>
                </c:pt>
                <c:pt idx="12">
                  <c:v>0.71132458102569951</c:v>
                </c:pt>
                <c:pt idx="13">
                  <c:v>0.71644725548572263</c:v>
                </c:pt>
                <c:pt idx="14">
                  <c:v>0.71296379528364551</c:v>
                </c:pt>
                <c:pt idx="15">
                  <c:v>0.69796150478951968</c:v>
                </c:pt>
                <c:pt idx="16">
                  <c:v>0.70867250129388792</c:v>
                </c:pt>
                <c:pt idx="17">
                  <c:v>0.71081594637782164</c:v>
                </c:pt>
                <c:pt idx="18">
                  <c:v>0.6833451437132656</c:v>
                </c:pt>
                <c:pt idx="19">
                  <c:v>0.63154127038458585</c:v>
                </c:pt>
                <c:pt idx="20">
                  <c:v>0.58355836698834707</c:v>
                </c:pt>
                <c:pt idx="21">
                  <c:v>0.57542156949036938</c:v>
                </c:pt>
                <c:pt idx="22">
                  <c:v>0.56123662874756552</c:v>
                </c:pt>
              </c:numCache>
            </c:numRef>
          </c:val>
          <c:smooth val="0"/>
        </c:ser>
        <c:ser>
          <c:idx val="1"/>
          <c:order val="1"/>
          <c:tx>
            <c:strRef>
              <c:f>'Trend ALL'!$B$4</c:f>
              <c:strCache>
                <c:ptCount val="1"/>
                <c:pt idx="0">
                  <c:v>Non-methane volatile organic compounds</c:v>
                </c:pt>
              </c:strCache>
            </c:strRef>
          </c:tx>
          <c:spPr>
            <a:ln w="41275">
              <a:solidFill>
                <a:srgbClr val="C00000"/>
              </a:solidFill>
              <a:prstDash val="sysDot"/>
            </a:ln>
          </c:spPr>
          <c:marker>
            <c:symbol val="none"/>
          </c:marker>
          <c:cat>
            <c:numRef>
              <c:f>'Trend ALL'!$C$2:$Y$2</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'Trend ALL'!$C$4:$Y$4</c:f>
              <c:numCache>
                <c:formatCode>0%</c:formatCode>
                <c:ptCount val="23"/>
                <c:pt idx="0">
                  <c:v>1</c:v>
                </c:pt>
                <c:pt idx="1">
                  <c:v>0.94892889577882744</c:v>
                </c:pt>
                <c:pt idx="2">
                  <c:v>0.90960816328436433</c:v>
                </c:pt>
                <c:pt idx="3">
                  <c:v>0.86660148155238392</c:v>
                </c:pt>
                <c:pt idx="4">
                  <c:v>0.81358911259686084</c:v>
                </c:pt>
                <c:pt idx="5">
                  <c:v>0.77332742015608769</c:v>
                </c:pt>
                <c:pt idx="6">
                  <c:v>0.75649223441065594</c:v>
                </c:pt>
                <c:pt idx="7">
                  <c:v>0.72460430603388837</c:v>
                </c:pt>
                <c:pt idx="8">
                  <c:v>0.68934292614523562</c:v>
                </c:pt>
                <c:pt idx="9">
                  <c:v>0.66217235995653345</c:v>
                </c:pt>
                <c:pt idx="10">
                  <c:v>0.64754592259724664</c:v>
                </c:pt>
                <c:pt idx="11">
                  <c:v>0.61362381926796872</c:v>
                </c:pt>
                <c:pt idx="12">
                  <c:v>0.60453837931378784</c:v>
                </c:pt>
                <c:pt idx="13">
                  <c:v>0.58941442323998161</c:v>
                </c:pt>
                <c:pt idx="14">
                  <c:v>0.57799128151767565</c:v>
                </c:pt>
                <c:pt idx="15">
                  <c:v>0.55644922725501977</c:v>
                </c:pt>
                <c:pt idx="16">
                  <c:v>0.53401599416529821</c:v>
                </c:pt>
                <c:pt idx="17">
                  <c:v>0.5230625305959975</c:v>
                </c:pt>
                <c:pt idx="18">
                  <c:v>0.50754217699293247</c:v>
                </c:pt>
                <c:pt idx="19">
                  <c:v>0.47925661627044325</c:v>
                </c:pt>
                <c:pt idx="20">
                  <c:v>0.4748112333318944</c:v>
                </c:pt>
                <c:pt idx="21">
                  <c:v>0.46738716308832251</c:v>
                </c:pt>
                <c:pt idx="22">
                  <c:v>0.46681668878869592</c:v>
                </c:pt>
              </c:numCache>
            </c:numRef>
          </c:val>
          <c:smooth val="0"/>
        </c:ser>
        <c:ser>
          <c:idx val="2"/>
          <c:order val="2"/>
          <c:tx>
            <c:strRef>
              <c:f>'Trend ALL'!$B$5</c:f>
              <c:strCache>
                <c:ptCount val="1"/>
                <c:pt idx="0">
                  <c:v>Sulphur</c:v>
                </c:pt>
              </c:strCache>
            </c:strRef>
          </c:tx>
          <c:spPr>
            <a:ln>
              <a:solidFill>
                <a:srgbClr val="FFC000"/>
              </a:solidFill>
              <a:prstDash val="sysDash"/>
            </a:ln>
          </c:spPr>
          <c:marker>
            <c:symbol val="none"/>
          </c:marker>
          <c:cat>
            <c:numRef>
              <c:f>'Trend ALL'!$C$2:$Y$2</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'Trend ALL'!$C$5:$Y$5</c:f>
              <c:numCache>
                <c:formatCode>0%</c:formatCode>
                <c:ptCount val="23"/>
                <c:pt idx="0">
                  <c:v>1</c:v>
                </c:pt>
                <c:pt idx="1">
                  <c:v>0.92768487741869221</c:v>
                </c:pt>
                <c:pt idx="2">
                  <c:v>0.8407697982979313</c:v>
                </c:pt>
                <c:pt idx="3">
                  <c:v>0.78613166588403949</c:v>
                </c:pt>
                <c:pt idx="4">
                  <c:v>0.71699981485908126</c:v>
                </c:pt>
                <c:pt idx="5">
                  <c:v>0.65721919149122721</c:v>
                </c:pt>
                <c:pt idx="6">
                  <c:v>0.60896169725404914</c:v>
                </c:pt>
                <c:pt idx="7">
                  <c:v>0.57194400219922004</c:v>
                </c:pt>
                <c:pt idx="8">
                  <c:v>0.52922345818805561</c:v>
                </c:pt>
                <c:pt idx="9">
                  <c:v>0.47257410486934304</c:v>
                </c:pt>
                <c:pt idx="10">
                  <c:v>0.46038732625952455</c:v>
                </c:pt>
                <c:pt idx="11">
                  <c:v>0.45469248624710085</c:v>
                </c:pt>
                <c:pt idx="12">
                  <c:v>0.42309733532372434</c:v>
                </c:pt>
                <c:pt idx="13">
                  <c:v>0.4074452775636348</c:v>
                </c:pt>
                <c:pt idx="14">
                  <c:v>0.38274955853980391</c:v>
                </c:pt>
                <c:pt idx="15">
                  <c:v>0.3702246925185293</c:v>
                </c:pt>
                <c:pt idx="16">
                  <c:v>0.37686268019805763</c:v>
                </c:pt>
                <c:pt idx="17">
                  <c:v>0.36835451162394944</c:v>
                </c:pt>
                <c:pt idx="18">
                  <c:v>0.32064034514565054</c:v>
                </c:pt>
                <c:pt idx="19">
                  <c:v>0.29910622871624232</c:v>
                </c:pt>
                <c:pt idx="20">
                  <c:v>0.28371426095354985</c:v>
                </c:pt>
                <c:pt idx="21">
                  <c:v>0.28970874571526262</c:v>
                </c:pt>
                <c:pt idx="22">
                  <c:v>0.2795363224884812</c:v>
                </c:pt>
              </c:numCache>
            </c:numRef>
          </c:val>
          <c:smooth val="0"/>
        </c:ser>
        <c:ser>
          <c:idx val="3"/>
          <c:order val="3"/>
          <c:tx>
            <c:strRef>
              <c:f>'Trend ALL'!$B$6</c:f>
              <c:strCache>
                <c:ptCount val="1"/>
                <c:pt idx="0">
                  <c:v>Ammonia</c:v>
                </c:pt>
              </c:strCache>
            </c:strRef>
          </c:tx>
          <c:spPr>
            <a:ln w="34925">
              <a:solidFill>
                <a:srgbClr val="2E7125"/>
              </a:solidFill>
              <a:prstDash val="dash"/>
            </a:ln>
          </c:spPr>
          <c:marker>
            <c:symbol val="none"/>
          </c:marker>
          <c:cat>
            <c:numRef>
              <c:f>'Trend ALL'!$C$2:$Y$2</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'Trend ALL'!$C$6:$Y$6</c:f>
              <c:numCache>
                <c:formatCode>0%</c:formatCode>
                <c:ptCount val="23"/>
                <c:pt idx="0">
                  <c:v>1</c:v>
                </c:pt>
                <c:pt idx="1">
                  <c:v>0.9620827401753822</c:v>
                </c:pt>
                <c:pt idx="2">
                  <c:v>0.91684519616866711</c:v>
                </c:pt>
                <c:pt idx="3">
                  <c:v>0.8589273754138893</c:v>
                </c:pt>
                <c:pt idx="4">
                  <c:v>0.82281634868329023</c:v>
                </c:pt>
                <c:pt idx="5">
                  <c:v>0.8030840788725585</c:v>
                </c:pt>
                <c:pt idx="6">
                  <c:v>0.79159250128133418</c:v>
                </c:pt>
                <c:pt idx="7">
                  <c:v>0.78164041053945532</c:v>
                </c:pt>
                <c:pt idx="8">
                  <c:v>0.76354736169065418</c:v>
                </c:pt>
                <c:pt idx="9">
                  <c:v>0.75362667677444473</c:v>
                </c:pt>
                <c:pt idx="10">
                  <c:v>0.73961067525721869</c:v>
                </c:pt>
                <c:pt idx="11">
                  <c:v>0.73218971801561961</c:v>
                </c:pt>
                <c:pt idx="12">
                  <c:v>0.71049192818988771</c:v>
                </c:pt>
                <c:pt idx="13">
                  <c:v>0.71048334479149733</c:v>
                </c:pt>
                <c:pt idx="14">
                  <c:v>0.70853364999979007</c:v>
                </c:pt>
                <c:pt idx="15">
                  <c:v>0.70045495085844667</c:v>
                </c:pt>
                <c:pt idx="16">
                  <c:v>0.70886475844746721</c:v>
                </c:pt>
                <c:pt idx="17">
                  <c:v>0.70643063604323963</c:v>
                </c:pt>
                <c:pt idx="18">
                  <c:v>0.69136200501334732</c:v>
                </c:pt>
                <c:pt idx="19">
                  <c:v>0.71176389136724327</c:v>
                </c:pt>
                <c:pt idx="20">
                  <c:v>0.69375163221663383</c:v>
                </c:pt>
                <c:pt idx="21">
                  <c:v>0.69876251270868395</c:v>
                </c:pt>
                <c:pt idx="22">
                  <c:v>0.69913193652690908</c:v>
                </c:pt>
              </c:numCache>
            </c:numRef>
          </c:val>
          <c:smooth val="0"/>
        </c:ser>
        <c:ser>
          <c:idx val="4"/>
          <c:order val="4"/>
          <c:tx>
            <c:strRef>
              <c:f>'Trend ALL'!$B$7</c:f>
              <c:strCache>
                <c:ptCount val="1"/>
                <c:pt idx="0">
                  <c:v>Carbon monoxide</c:v>
                </c:pt>
              </c:strCache>
            </c:strRef>
          </c:tx>
          <c:spPr>
            <a:ln>
              <a:solidFill>
                <a:schemeClr val="tx1">
                  <a:lumMod val="85000"/>
                  <a:lumOff val="15000"/>
                </a:schemeClr>
              </a:solidFill>
            </a:ln>
          </c:spPr>
          <c:marker>
            <c:symbol val="none"/>
          </c:marker>
          <c:cat>
            <c:numRef>
              <c:f>'Trend ALL'!$C$2:$Y$2</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'Trend ALL'!$C$7:$Y$7</c:f>
              <c:numCache>
                <c:formatCode>0%</c:formatCode>
                <c:ptCount val="23"/>
                <c:pt idx="0">
                  <c:v>1</c:v>
                </c:pt>
                <c:pt idx="1">
                  <c:v>0.93270011129979491</c:v>
                </c:pt>
                <c:pt idx="2">
                  <c:v>0.87961607421354826</c:v>
                </c:pt>
                <c:pt idx="3">
                  <c:v>0.85152172089966616</c:v>
                </c:pt>
                <c:pt idx="4">
                  <c:v>0.76594716340234825</c:v>
                </c:pt>
                <c:pt idx="5">
                  <c:v>0.71774689758043131</c:v>
                </c:pt>
                <c:pt idx="6">
                  <c:v>0.69794851188207796</c:v>
                </c:pt>
                <c:pt idx="7">
                  <c:v>0.67801200893882574</c:v>
                </c:pt>
                <c:pt idx="8">
                  <c:v>0.63984777077372101</c:v>
                </c:pt>
                <c:pt idx="9">
                  <c:v>0.60560309091179065</c:v>
                </c:pt>
                <c:pt idx="10">
                  <c:v>0.56709495627044215</c:v>
                </c:pt>
                <c:pt idx="11">
                  <c:v>0.56789802349294261</c:v>
                </c:pt>
                <c:pt idx="12">
                  <c:v>0.5412094436084115</c:v>
                </c:pt>
                <c:pt idx="13">
                  <c:v>0.52963283245859782</c:v>
                </c:pt>
                <c:pt idx="14">
                  <c:v>0.52957681057484074</c:v>
                </c:pt>
                <c:pt idx="15">
                  <c:v>0.51020423940253423</c:v>
                </c:pt>
                <c:pt idx="16">
                  <c:v>0.47463045508930435</c:v>
                </c:pt>
                <c:pt idx="17">
                  <c:v>0.47089482429200785</c:v>
                </c:pt>
                <c:pt idx="18">
                  <c:v>0.46232305835757481</c:v>
                </c:pt>
                <c:pt idx="19">
                  <c:v>0.4317176107810809</c:v>
                </c:pt>
                <c:pt idx="20">
                  <c:v>0.44251338576871296</c:v>
                </c:pt>
                <c:pt idx="21">
                  <c:v>0.43038677230032796</c:v>
                </c:pt>
                <c:pt idx="22">
                  <c:v>0.42418263680652291</c:v>
                </c:pt>
              </c:numCache>
            </c:numRef>
          </c:val>
          <c:smooth val="0"/>
        </c:ser>
        <c:ser>
          <c:idx val="5"/>
          <c:order val="5"/>
          <c:tx>
            <c:strRef>
              <c:f>'Trend ALL'!$B$8</c:f>
              <c:strCache>
                <c:ptCount val="1"/>
                <c:pt idx="0">
                  <c:v>Particulate matter (2.5µm)</c:v>
                </c:pt>
              </c:strCache>
            </c:strRef>
          </c:tx>
          <c:spPr>
            <a:ln w="44450">
              <a:solidFill>
                <a:srgbClr val="0070C0"/>
              </a:solidFill>
              <a:prstDash val="sysDot"/>
            </a:ln>
          </c:spPr>
          <c:marker>
            <c:symbol val="none"/>
          </c:marker>
          <c:cat>
            <c:numRef>
              <c:f>'Trend ALL'!$C$2:$Y$2</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'Trend ALL'!$C$8:$Y$8</c:f>
              <c:numCache>
                <c:formatCode>General</c:formatCode>
                <c:ptCount val="23"/>
                <c:pt idx="10" formatCode="0%">
                  <c:v>1</c:v>
                </c:pt>
                <c:pt idx="11" formatCode="0%">
                  <c:v>0.9966742322757971</c:v>
                </c:pt>
                <c:pt idx="12" formatCode="0%">
                  <c:v>0.86536130099257269</c:v>
                </c:pt>
                <c:pt idx="13" formatCode="0%">
                  <c:v>0.84970588593687668</c:v>
                </c:pt>
                <c:pt idx="14" formatCode="0%">
                  <c:v>0.85369371893457413</c:v>
                </c:pt>
                <c:pt idx="15" formatCode="0%">
                  <c:v>0.8293865134895666</c:v>
                </c:pt>
                <c:pt idx="16" formatCode="0%">
                  <c:v>0.83184833829133364</c:v>
                </c:pt>
                <c:pt idx="17" formatCode="0%">
                  <c:v>0.80433270599811157</c:v>
                </c:pt>
                <c:pt idx="18" formatCode="0%">
                  <c:v>0.79134572831608985</c:v>
                </c:pt>
                <c:pt idx="19" formatCode="0%">
                  <c:v>0.77080757817358314</c:v>
                </c:pt>
                <c:pt idx="20" formatCode="0%">
                  <c:v>0.7250016013112327</c:v>
                </c:pt>
                <c:pt idx="21" formatCode="0%">
                  <c:v>0.70267630962292849</c:v>
                </c:pt>
                <c:pt idx="22" formatCode="0%">
                  <c:v>0.70943163093491801</c:v>
                </c:pt>
              </c:numCache>
            </c:numRef>
          </c:val>
          <c:smooth val="0"/>
        </c:ser>
        <c:ser>
          <c:idx val="6"/>
          <c:order val="6"/>
          <c:tx>
            <c:strRef>
              <c:f>'Trend ALL'!$B$9</c:f>
              <c:strCache>
                <c:ptCount val="1"/>
                <c:pt idx="0">
                  <c:v>Particulate matter (10µm - 2.5µm) </c:v>
                </c:pt>
              </c:strCache>
            </c:strRef>
          </c:tx>
          <c:spPr>
            <a:ln>
              <a:solidFill>
                <a:schemeClr val="accent2">
                  <a:lumMod val="75000"/>
                </a:schemeClr>
              </a:solidFill>
              <a:prstDash val="sysDash"/>
            </a:ln>
          </c:spPr>
          <c:marker>
            <c:symbol val="none"/>
          </c:marker>
          <c:cat>
            <c:numRef>
              <c:f>'Trend ALL'!$C$2:$Y$2</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'Trend ALL'!$C$9:$Y$9</c:f>
              <c:numCache>
                <c:formatCode>General</c:formatCode>
                <c:ptCount val="23"/>
                <c:pt idx="10" formatCode="0%">
                  <c:v>1</c:v>
                </c:pt>
                <c:pt idx="11" formatCode="0%">
                  <c:v>0.97531230207896613</c:v>
                </c:pt>
                <c:pt idx="12" formatCode="0%">
                  <c:v>0.85008519883941669</c:v>
                </c:pt>
                <c:pt idx="13" formatCode="0%">
                  <c:v>0.85733792555508592</c:v>
                </c:pt>
                <c:pt idx="14" formatCode="0%">
                  <c:v>0.82719699130349522</c:v>
                </c:pt>
                <c:pt idx="15" formatCode="0%">
                  <c:v>0.80919866338744262</c:v>
                </c:pt>
                <c:pt idx="16" formatCode="0%">
                  <c:v>0.81702864211293291</c:v>
                </c:pt>
                <c:pt idx="17" formatCode="0%">
                  <c:v>0.87610092226348102</c:v>
                </c:pt>
                <c:pt idx="18" formatCode="0%">
                  <c:v>0.85812230721662797</c:v>
                </c:pt>
                <c:pt idx="19" formatCode="0%">
                  <c:v>0.84815207857455532</c:v>
                </c:pt>
                <c:pt idx="20" formatCode="0%">
                  <c:v>0.83127938394950762</c:v>
                </c:pt>
                <c:pt idx="21" formatCode="0%">
                  <c:v>0.82664299480136849</c:v>
                </c:pt>
                <c:pt idx="22" formatCode="0%">
                  <c:v>0.82805956972977413</c:v>
                </c:pt>
              </c:numCache>
            </c:numRef>
          </c:val>
          <c:smooth val="0"/>
        </c:ser>
        <c:dLbls>
          <c:showLegendKey val="0"/>
          <c:showVal val="0"/>
          <c:showCatName val="0"/>
          <c:showSerName val="0"/>
          <c:showPercent val="0"/>
          <c:showBubbleSize val="0"/>
        </c:dLbls>
        <c:smooth val="0"/>
        <c:axId val="96523728"/>
        <c:axId val="96524288"/>
      </c:lineChart>
      <c:catAx>
        <c:axId val="96523728"/>
        <c:scaling>
          <c:orientation val="minMax"/>
        </c:scaling>
        <c:delete val="0"/>
        <c:axPos val="b"/>
        <c:numFmt formatCode="General" sourceLinked="1"/>
        <c:majorTickMark val="out"/>
        <c:minorTickMark val="none"/>
        <c:tickLblPos val="nextTo"/>
        <c:txPr>
          <a:bodyPr rot="-5400000" vert="horz"/>
          <a:lstStyle/>
          <a:p>
            <a:pPr>
              <a:defRPr/>
            </a:pPr>
            <a:endParaRPr lang="pl-PL"/>
          </a:p>
        </c:txPr>
        <c:crossAx val="96524288"/>
        <c:crosses val="autoZero"/>
        <c:auto val="1"/>
        <c:lblAlgn val="ctr"/>
        <c:lblOffset val="100"/>
        <c:noMultiLvlLbl val="0"/>
      </c:catAx>
      <c:valAx>
        <c:axId val="96524288"/>
        <c:scaling>
          <c:orientation val="minMax"/>
          <c:min val="0.2"/>
        </c:scaling>
        <c:delete val="0"/>
        <c:axPos val="l"/>
        <c:majorGridlines>
          <c:spPr>
            <a:ln>
              <a:solidFill>
                <a:schemeClr val="bg1">
                  <a:lumMod val="85000"/>
                </a:schemeClr>
              </a:solidFill>
            </a:ln>
          </c:spPr>
        </c:majorGridlines>
        <c:numFmt formatCode="0%" sourceLinked="1"/>
        <c:majorTickMark val="out"/>
        <c:minorTickMark val="none"/>
        <c:tickLblPos val="nextTo"/>
        <c:crossAx val="96523728"/>
        <c:crosses val="autoZero"/>
        <c:crossBetween val="between"/>
      </c:valAx>
    </c:plotArea>
    <c:legend>
      <c:legendPos val="b"/>
      <c:layout>
        <c:manualLayout>
          <c:xMode val="edge"/>
          <c:yMode val="edge"/>
          <c:x val="2.0323614544858148E-2"/>
          <c:y val="0.71746395976292965"/>
          <c:w val="0.95080563411736174"/>
          <c:h val="0.25481627296588016"/>
        </c:manualLayout>
      </c:layout>
      <c:overlay val="0"/>
      <c:spPr>
        <a:noFill/>
        <a:ln w="25400">
          <a:noFill/>
        </a:ln>
      </c:spPr>
      <c:txPr>
        <a:bodyPr/>
        <a:lstStyle/>
        <a:p>
          <a:pPr>
            <a:defRPr sz="1050"/>
          </a:pPr>
          <a:endParaRPr lang="pl-PL"/>
        </a:p>
      </c:txPr>
    </c:legend>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CC02A0-C947-4278-96D1-0DB9C063DF55}" type="datetimeFigureOut">
              <a:rPr lang="en-US" smtClean="0">
                <a:latin typeface="Arial"/>
              </a:rPr>
              <a:pPr/>
              <a:t>3/1/2016</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33FAA7-9DA0-4163-8828-B20FAF1EB063}"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80106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3432175" cy="25733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wrap="none" lIns="0" tIns="0" rIns="0" bIns="0" rtlCol="0" anchor="ctr"/>
          <a:lstStyle>
            <a:lvl1pPr algn="l">
              <a:defRPr sz="1000">
                <a:latin typeface="Arial"/>
              </a:defRPr>
            </a:lvl1pPr>
          </a:lstStyle>
          <a:p>
            <a:endParaRPr lang="en-US" dirty="0"/>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wrap="none" lIns="0" tIns="0" rIns="0" bIns="0" rtlCol="0" anchor="ctr"/>
          <a:lstStyle>
            <a:lvl1pPr algn="r">
              <a:defRPr sz="1000">
                <a:latin typeface="Arial"/>
              </a:defRPr>
            </a:lvl1pPr>
          </a:lstStyle>
          <a:p>
            <a:fld id="{8547E1EE-0039-4797-B978-F453418260D1}" type="slidenum">
              <a:rPr lang="en-US" smtClean="0"/>
              <a:pPr/>
              <a:t>‹#›</a:t>
            </a:fld>
            <a:endParaRPr lang="en-US" dirty="0"/>
          </a:p>
        </p:txBody>
      </p:sp>
    </p:spTree>
    <p:extLst>
      <p:ext uri="{BB962C8B-B14F-4D97-AF65-F5344CB8AC3E}">
        <p14:creationId xmlns:p14="http://schemas.microsoft.com/office/powerpoint/2010/main" val="273646510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Arial"/>
        <a:ea typeface="+mn-ea"/>
        <a:cs typeface="+mn-cs"/>
      </a:defRPr>
    </a:lvl1pPr>
    <a:lvl2pPr marL="182880" indent="-137160" algn="l" defTabSz="914400" rtl="0" eaLnBrk="1" latinLnBrk="0" hangingPunct="1">
      <a:spcBef>
        <a:spcPts val="600"/>
      </a:spcBef>
      <a:buFont typeface="HP Simplified" panose="020B0604020204020204" pitchFamily="34" charset="0"/>
      <a:buChar char="•"/>
      <a:defRPr sz="1050" kern="1200">
        <a:solidFill>
          <a:schemeClr val="tx1"/>
        </a:solidFill>
        <a:latin typeface="Arial"/>
        <a:ea typeface="+mn-ea"/>
        <a:cs typeface="+mn-cs"/>
      </a:defRPr>
    </a:lvl2pPr>
    <a:lvl3pPr marL="339725" indent="-104775" algn="l" defTabSz="914400" rtl="0" eaLnBrk="1" latinLnBrk="0" hangingPunct="1">
      <a:spcBef>
        <a:spcPts val="600"/>
      </a:spcBef>
      <a:buFont typeface="HP Simplified" panose="020B0604020204020204" pitchFamily="34" charset="0"/>
      <a:buChar char="–"/>
      <a:defRPr sz="1000" kern="1200">
        <a:solidFill>
          <a:schemeClr val="tx1"/>
        </a:solidFill>
        <a:latin typeface="Arial"/>
        <a:ea typeface="+mn-ea"/>
        <a:cs typeface="+mn-cs"/>
      </a:defRPr>
    </a:lvl3pPr>
    <a:lvl4pPr marL="515938" indent="-117475" algn="l" defTabSz="914400" rtl="0" eaLnBrk="1" latinLnBrk="0" hangingPunct="1">
      <a:spcBef>
        <a:spcPts val="600"/>
      </a:spcBef>
      <a:buFont typeface="HP Simplified" panose="020B0604020204020204" pitchFamily="34" charset="0"/>
      <a:buChar char="•"/>
      <a:defRPr sz="900" kern="1200">
        <a:solidFill>
          <a:schemeClr val="tx1"/>
        </a:solidFill>
        <a:latin typeface="Arial"/>
        <a:ea typeface="+mn-ea"/>
        <a:cs typeface="+mn-cs"/>
      </a:defRPr>
    </a:lvl4pPr>
    <a:lvl5pPr marL="633413" indent="-117475" algn="l" defTabSz="914400" rtl="0" eaLnBrk="1" latinLnBrk="0" hangingPunct="1">
      <a:spcBef>
        <a:spcPts val="600"/>
      </a:spcBef>
      <a:buFont typeface="HP Simplified" panose="020B0604020204020204" pitchFamily="34" charset="0"/>
      <a:buChar char="–"/>
      <a:defRPr sz="8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Adopted in 1979; 51 Parties in Europe, North America, the Caucasus and Central Asia</a:t>
            </a:r>
          </a:p>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a:t>
            </a:fld>
            <a:endParaRPr lang="en-US" dirty="0"/>
          </a:p>
        </p:txBody>
      </p:sp>
    </p:spTree>
    <p:extLst>
      <p:ext uri="{BB962C8B-B14F-4D97-AF65-F5344CB8AC3E}">
        <p14:creationId xmlns:p14="http://schemas.microsoft.com/office/powerpoint/2010/main" val="6084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21</a:t>
            </a:fld>
            <a:endParaRPr lang="en-US" dirty="0"/>
          </a:p>
        </p:txBody>
      </p:sp>
    </p:spTree>
    <p:extLst>
      <p:ext uri="{BB962C8B-B14F-4D97-AF65-F5344CB8AC3E}">
        <p14:creationId xmlns:p14="http://schemas.microsoft.com/office/powerpoint/2010/main" val="75636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2</a:t>
            </a:fld>
            <a:endParaRPr lang="en-US" dirty="0"/>
          </a:p>
        </p:txBody>
      </p:sp>
    </p:spTree>
    <p:extLst>
      <p:ext uri="{BB962C8B-B14F-4D97-AF65-F5344CB8AC3E}">
        <p14:creationId xmlns:p14="http://schemas.microsoft.com/office/powerpoint/2010/main" val="251804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smtClean="0"/>
              <a:t>Highlights from the 1</a:t>
            </a:r>
            <a:r>
              <a:rPr lang="en-US" baseline="30000" dirty="0" smtClean="0"/>
              <a:t>st</a:t>
            </a:r>
            <a:r>
              <a:rPr lang="en-US" dirty="0" smtClean="0"/>
              <a:t> joint session of the two bodies – mid September 2015</a:t>
            </a:r>
          </a:p>
          <a:p>
            <a:r>
              <a:rPr lang="en-US" dirty="0" smtClean="0"/>
              <a:t>Both trend</a:t>
            </a:r>
            <a:r>
              <a:rPr lang="en-US" baseline="0" dirty="0" smtClean="0"/>
              <a:t> assessments provided input to the assessment report and both to be completed in 2016</a:t>
            </a:r>
            <a:endParaRPr lang="pl-PL" dirty="0"/>
          </a:p>
        </p:txBody>
      </p:sp>
      <p:sp>
        <p:nvSpPr>
          <p:cNvPr id="4" name="Symbol zastępczy numeru slajdu 3"/>
          <p:cNvSpPr>
            <a:spLocks noGrp="1"/>
          </p:cNvSpPr>
          <p:nvPr>
            <p:ph type="sldNum" sz="quarter" idx="10"/>
          </p:nvPr>
        </p:nvSpPr>
        <p:spPr/>
        <p:txBody>
          <a:bodyPr/>
          <a:lstStyle/>
          <a:p>
            <a:fld id="{8547E1EE-0039-4797-B978-F453418260D1}" type="slidenum">
              <a:rPr lang="en-US" smtClean="0"/>
              <a:pPr/>
              <a:t>5</a:t>
            </a:fld>
            <a:endParaRPr lang="en-US" dirty="0"/>
          </a:p>
        </p:txBody>
      </p:sp>
    </p:spTree>
    <p:extLst>
      <p:ext uri="{BB962C8B-B14F-4D97-AF65-F5344CB8AC3E}">
        <p14:creationId xmlns:p14="http://schemas.microsoft.com/office/powerpoint/2010/main" val="267248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Emissions of major pollutants were reduced from 40 to 80% since</a:t>
            </a:r>
            <a:r>
              <a:rPr lang="en-US" baseline="0" dirty="0" smtClean="0"/>
              <a:t> 1990</a:t>
            </a:r>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10</a:t>
            </a:fld>
            <a:endParaRPr lang="en-US" dirty="0"/>
          </a:p>
        </p:txBody>
      </p:sp>
    </p:spTree>
    <p:extLst>
      <p:ext uri="{BB962C8B-B14F-4D97-AF65-F5344CB8AC3E}">
        <p14:creationId xmlns:p14="http://schemas.microsoft.com/office/powerpoint/2010/main" val="307160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16</a:t>
            </a:fld>
            <a:endParaRPr lang="en-US" dirty="0"/>
          </a:p>
        </p:txBody>
      </p:sp>
    </p:spTree>
    <p:extLst>
      <p:ext uri="{BB962C8B-B14F-4D97-AF65-F5344CB8AC3E}">
        <p14:creationId xmlns:p14="http://schemas.microsoft.com/office/powerpoint/2010/main" val="75636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17</a:t>
            </a:fld>
            <a:endParaRPr lang="en-US" dirty="0"/>
          </a:p>
        </p:txBody>
      </p:sp>
    </p:spTree>
    <p:extLst>
      <p:ext uri="{BB962C8B-B14F-4D97-AF65-F5344CB8AC3E}">
        <p14:creationId xmlns:p14="http://schemas.microsoft.com/office/powerpoint/2010/main" val="75636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NEASPEC – North-East</a:t>
            </a:r>
            <a:r>
              <a:rPr lang="en-US" baseline="0" dirty="0" smtClean="0"/>
              <a:t> Asia Subregional Programme for Environmental Cooperation, www.neaspec.org</a:t>
            </a:r>
          </a:p>
          <a:p>
            <a:r>
              <a:rPr lang="en-US" baseline="0" dirty="0" smtClean="0"/>
              <a:t>UNESCAP – United Nations Economic and Social Commission for Asia and the Pacific</a:t>
            </a:r>
          </a:p>
          <a:p>
            <a:r>
              <a:rPr lang="en-US" baseline="0" dirty="0" smtClean="0"/>
              <a:t>Participation of EANET experts in EB meeting, design of monitoring programme based on EMEP experience</a:t>
            </a:r>
          </a:p>
          <a:p>
            <a:r>
              <a:rPr lang="en-US" baseline="0" dirty="0" smtClean="0"/>
              <a:t>Strong cooperation under the NEASPEC project</a:t>
            </a:r>
          </a:p>
          <a:p>
            <a:r>
              <a:rPr lang="en-US" baseline="0" dirty="0" smtClean="0"/>
              <a:t>Transport – diesel exhaust</a:t>
            </a:r>
          </a:p>
          <a:p>
            <a:pPr marL="0" marR="0" indent="0" algn="l" defTabSz="914400" rtl="0" eaLnBrk="1" fontAlgn="auto" latinLnBrk="0" hangingPunct="1">
              <a:lnSpc>
                <a:spcPct val="100000"/>
              </a:lnSpc>
              <a:spcBef>
                <a:spcPts val="600"/>
              </a:spcBef>
              <a:spcAft>
                <a:spcPts val="0"/>
              </a:spcAft>
              <a:buClrTx/>
              <a:buSzTx/>
              <a:buFontTx/>
              <a:buNone/>
              <a:tabLst/>
              <a:defRPr/>
            </a:pPr>
            <a:r>
              <a:rPr lang="en-US" baseline="0" dirty="0" smtClean="0"/>
              <a:t>Agricultural ammonia emissions as an important source of PM2.5</a:t>
            </a:r>
          </a:p>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18</a:t>
            </a:fld>
            <a:endParaRPr lang="en-US" dirty="0"/>
          </a:p>
        </p:txBody>
      </p:sp>
    </p:spTree>
    <p:extLst>
      <p:ext uri="{BB962C8B-B14F-4D97-AF65-F5344CB8AC3E}">
        <p14:creationId xmlns:p14="http://schemas.microsoft.com/office/powerpoint/2010/main" val="42695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Arial"/>
                <a:ea typeface="+mn-ea"/>
                <a:cs typeface="+mn-cs"/>
              </a:rPr>
              <a:t>Goal 3. Ensure healthy lives and promote well-being for all at all ages</a:t>
            </a:r>
          </a:p>
          <a:p>
            <a:r>
              <a:rPr lang="en-US" sz="1100" kern="1200" dirty="0" smtClean="0">
                <a:solidFill>
                  <a:schemeClr val="tx1"/>
                </a:solidFill>
                <a:effectLst/>
                <a:latin typeface="Arial"/>
                <a:ea typeface="+mn-ea"/>
                <a:cs typeface="+mn-cs"/>
              </a:rPr>
              <a:t>Target 3.9 By 2030, substantially reduce the number of deaths and illnesses from hazardous chemicals and </a:t>
            </a:r>
            <a:r>
              <a:rPr lang="en-US" sz="1100" b="1" kern="1200" dirty="0" smtClean="0">
                <a:solidFill>
                  <a:schemeClr val="tx1"/>
                </a:solidFill>
                <a:effectLst/>
                <a:latin typeface="Arial"/>
                <a:ea typeface="+mn-ea"/>
                <a:cs typeface="+mn-cs"/>
              </a:rPr>
              <a:t>air</a:t>
            </a:r>
            <a:r>
              <a:rPr lang="en-US" sz="1100" kern="1200" dirty="0" smtClean="0">
                <a:solidFill>
                  <a:schemeClr val="tx1"/>
                </a:solidFill>
                <a:effectLst/>
                <a:latin typeface="Arial"/>
                <a:ea typeface="+mn-ea"/>
                <a:cs typeface="+mn-cs"/>
              </a:rPr>
              <a:t>, water and soil pollution and contamination</a:t>
            </a:r>
          </a:p>
          <a:p>
            <a:r>
              <a:rPr lang="en-US" sz="1100" kern="1200" dirty="0" smtClean="0">
                <a:solidFill>
                  <a:schemeClr val="tx1"/>
                </a:solidFill>
                <a:effectLst/>
                <a:latin typeface="Arial"/>
                <a:ea typeface="+mn-ea"/>
                <a:cs typeface="+mn-cs"/>
              </a:rPr>
              <a:t>Goal 11. Make cities and human settlements inclusive, safe, resilient and sustainable </a:t>
            </a:r>
          </a:p>
          <a:p>
            <a:r>
              <a:rPr lang="en-US" sz="1100" kern="1200" dirty="0" smtClean="0">
                <a:solidFill>
                  <a:schemeClr val="tx1"/>
                </a:solidFill>
                <a:effectLst/>
                <a:latin typeface="Arial"/>
                <a:ea typeface="+mn-ea"/>
                <a:cs typeface="+mn-cs"/>
              </a:rPr>
              <a:t>11.6 By 2030, reduce the adverse per capita environmental impact of cities, including by paying special attention to </a:t>
            </a:r>
            <a:r>
              <a:rPr lang="en-US" sz="1100" b="1" kern="1200" dirty="0" smtClean="0">
                <a:solidFill>
                  <a:schemeClr val="tx1"/>
                </a:solidFill>
                <a:effectLst/>
                <a:latin typeface="Arial"/>
                <a:ea typeface="+mn-ea"/>
                <a:cs typeface="+mn-cs"/>
              </a:rPr>
              <a:t>air quality </a:t>
            </a:r>
            <a:r>
              <a:rPr lang="en-US" sz="1100" kern="1200" dirty="0" smtClean="0">
                <a:solidFill>
                  <a:schemeClr val="tx1"/>
                </a:solidFill>
                <a:effectLst/>
                <a:latin typeface="Arial"/>
                <a:ea typeface="+mn-ea"/>
                <a:cs typeface="+mn-cs"/>
              </a:rPr>
              <a:t>and municipal and other waste management</a:t>
            </a:r>
          </a:p>
          <a:p>
            <a:r>
              <a:rPr lang="en-US" sz="1100" kern="1200" dirty="0" smtClean="0">
                <a:solidFill>
                  <a:schemeClr val="tx1"/>
                </a:solidFill>
                <a:effectLst/>
                <a:latin typeface="Arial"/>
                <a:ea typeface="+mn-ea"/>
                <a:cs typeface="+mn-cs"/>
              </a:rPr>
              <a:t>Goal 12. Ensure sustainable consumption and production patterns</a:t>
            </a:r>
          </a:p>
          <a:p>
            <a:r>
              <a:rPr lang="en-US" sz="1100" kern="1200" dirty="0" smtClean="0">
                <a:solidFill>
                  <a:schemeClr val="tx1"/>
                </a:solidFill>
                <a:effectLst/>
                <a:latin typeface="Arial"/>
                <a:ea typeface="+mn-ea"/>
                <a:cs typeface="+mn-cs"/>
              </a:rPr>
              <a:t>12.4 By 2020, achieve the environmentally sound management of chemicals and all wastes throughout their life cycle, in accordance with agreed international frameworks, and significantly reduce their release to </a:t>
            </a:r>
            <a:r>
              <a:rPr lang="en-US" sz="1100" b="1" kern="1200" dirty="0" smtClean="0">
                <a:solidFill>
                  <a:schemeClr val="tx1"/>
                </a:solidFill>
                <a:effectLst/>
                <a:latin typeface="Arial"/>
                <a:ea typeface="+mn-ea"/>
                <a:cs typeface="+mn-cs"/>
              </a:rPr>
              <a:t>air</a:t>
            </a:r>
            <a:r>
              <a:rPr lang="en-US" sz="1100" kern="1200" dirty="0" smtClean="0">
                <a:solidFill>
                  <a:schemeClr val="tx1"/>
                </a:solidFill>
                <a:effectLst/>
                <a:latin typeface="Arial"/>
                <a:ea typeface="+mn-ea"/>
                <a:cs typeface="+mn-cs"/>
              </a:rPr>
              <a:t>, water and soil in order to minimize their adverse impacts on human health and the environment</a:t>
            </a:r>
          </a:p>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19</a:t>
            </a:fld>
            <a:endParaRPr lang="en-US" dirty="0"/>
          </a:p>
        </p:txBody>
      </p:sp>
    </p:spTree>
    <p:extLst>
      <p:ext uri="{BB962C8B-B14F-4D97-AF65-F5344CB8AC3E}">
        <p14:creationId xmlns:p14="http://schemas.microsoft.com/office/powerpoint/2010/main" val="1351085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20</a:t>
            </a:fld>
            <a:endParaRPr lang="en-US" dirty="0"/>
          </a:p>
        </p:txBody>
      </p:sp>
    </p:spTree>
    <p:extLst>
      <p:ext uri="{BB962C8B-B14F-4D97-AF65-F5344CB8AC3E}">
        <p14:creationId xmlns:p14="http://schemas.microsoft.com/office/powerpoint/2010/main" val="756369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6512" y="0"/>
            <a:ext cx="9180512" cy="6858000"/>
          </a:xfrm>
          <a:prstGeom prst="rect">
            <a:avLst/>
          </a:prstGeom>
          <a:solidFill>
            <a:schemeClr val="bg1">
              <a:alpha val="40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a:endParaRPr>
          </a:p>
        </p:txBody>
      </p:sp>
      <p:sp>
        <p:nvSpPr>
          <p:cNvPr id="2" name="Title 1"/>
          <p:cNvSpPr>
            <a:spLocks noGrp="1"/>
          </p:cNvSpPr>
          <p:nvPr>
            <p:ph type="ctrTitle"/>
          </p:nvPr>
        </p:nvSpPr>
        <p:spPr>
          <a:xfrm>
            <a:off x="457200" y="2763520"/>
            <a:ext cx="6858000" cy="1554480"/>
          </a:xfrm>
        </p:spPr>
        <p:txBody>
          <a:bodyPr/>
          <a:lstStyle>
            <a:lvl1pPr>
              <a:defRPr sz="5000" spc="-1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419600"/>
            <a:ext cx="6858000" cy="1188720"/>
          </a:xfrm>
        </p:spPr>
        <p:txBody>
          <a:bodyPr>
            <a:noAutofit/>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copyright"/>
          <p:cNvSpPr txBox="1"/>
          <p:nvPr userDrawn="1"/>
        </p:nvSpPr>
        <p:spPr>
          <a:xfrm>
            <a:off x="457200" y="6482536"/>
            <a:ext cx="2819400" cy="223064"/>
          </a:xfrm>
          <a:prstGeom prst="rect">
            <a:avLst/>
          </a:prstGeom>
          <a:noFill/>
        </p:spPr>
        <p:txBody>
          <a:bodyPr wrap="square" lIns="0" tIns="0" rIns="0" bIns="0" rtlCol="0" anchor="b">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FFFFFF"/>
                </a:solidFill>
                <a:latin typeface="Arial"/>
                <a:cs typeface="Arial"/>
              </a:rPr>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0192" y="5910070"/>
            <a:ext cx="2593853" cy="795530"/>
          </a:xfrm>
          <a:prstGeom prst="rect">
            <a:avLst/>
          </a:prstGeom>
        </p:spPr>
      </p:pic>
    </p:spTree>
    <p:extLst>
      <p:ext uri="{BB962C8B-B14F-4D97-AF65-F5344CB8AC3E}">
        <p14:creationId xmlns:p14="http://schemas.microsoft.com/office/powerpoint/2010/main" val="17577174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50292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Text Placeholder 8"/>
          <p:cNvSpPr>
            <a:spLocks noGrp="1"/>
          </p:cNvSpPr>
          <p:nvPr>
            <p:ph type="body" sz="quarter" idx="13"/>
          </p:nvPr>
        </p:nvSpPr>
        <p:spPr>
          <a:xfrm>
            <a:off x="5760720" y="1295400"/>
            <a:ext cx="2926080"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85244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3986784"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Picture Placeholder 2"/>
          <p:cNvSpPr>
            <a:spLocks noGrp="1"/>
          </p:cNvSpPr>
          <p:nvPr>
            <p:ph type="pic" idx="13"/>
          </p:nvPr>
        </p:nvSpPr>
        <p:spPr>
          <a:xfrm>
            <a:off x="4700016" y="1295400"/>
            <a:ext cx="3986784"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4953000"/>
            <a:ext cx="3986784"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4"/>
          </p:nvPr>
        </p:nvSpPr>
        <p:spPr>
          <a:xfrm>
            <a:off x="4700016" y="4953000"/>
            <a:ext cx="3986784"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210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5"/>
          </p:nvPr>
        </p:nvSpPr>
        <p:spPr>
          <a:xfrm>
            <a:off x="329184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Picture Placeholder 2"/>
          <p:cNvSpPr>
            <a:spLocks noGrp="1"/>
          </p:cNvSpPr>
          <p:nvPr>
            <p:ph type="pic" idx="16"/>
          </p:nvPr>
        </p:nvSpPr>
        <p:spPr>
          <a:xfrm>
            <a:off x="612648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2" name="Text Placeholder 3"/>
          <p:cNvSpPr>
            <a:spLocks noGrp="1"/>
          </p:cNvSpPr>
          <p:nvPr>
            <p:ph type="body" sz="half" idx="17"/>
          </p:nvPr>
        </p:nvSpPr>
        <p:spPr>
          <a:xfrm>
            <a:off x="329184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8"/>
          </p:nvPr>
        </p:nvSpPr>
        <p:spPr>
          <a:xfrm>
            <a:off x="612648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611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8pPr>
              <a:defRPr/>
            </a:lvl8pPr>
          </a:lstStyle>
          <a:p>
            <a:pPr lvl="0"/>
            <a:r>
              <a:rPr lang="en-US" dirty="0" smtClean="0"/>
              <a:t>Click to edit Master text styles</a:t>
            </a:r>
          </a:p>
          <a:p>
            <a:pPr lvl="1"/>
            <a:r>
              <a:rPr lang="en-US" dirty="0" smtClean="0"/>
              <a:t>Second level</a:t>
            </a:r>
          </a:p>
          <a:p>
            <a:pPr lvl="2"/>
            <a:r>
              <a:rPr lang="en-US" dirty="0" smtClean="0"/>
              <a:t>Third level </a:t>
            </a:r>
            <a:endParaRPr lang="en-US" dirty="0"/>
          </a:p>
        </p:txBody>
      </p:sp>
    </p:spTree>
    <p:extLst>
      <p:ext uri="{BB962C8B-B14F-4D97-AF65-F5344CB8AC3E}">
        <p14:creationId xmlns:p14="http://schemas.microsoft.com/office/powerpoint/2010/main" val="270921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F444762-E45D-4DDA-AF0A-F8DB0210BBAB}" type="datetimeFigureOut">
              <a:rPr lang="en-US" smtClean="0"/>
              <a:pPr/>
              <a:t>3/1/2016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B993339-7DCF-4072-8EE2-C4916F0807D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200" b="1" cap="none" spc="-100"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4419600"/>
            <a:ext cx="6858000" cy="1188720"/>
          </a:xfrm>
        </p:spPr>
        <p:txBody>
          <a:bodyPr anchor="t">
            <a:noAutofit/>
          </a:bodyPr>
          <a:lstStyle>
            <a:lvl1pPr marL="0" indent="0">
              <a:spcBef>
                <a:spcPts val="60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12920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a:t>
            </a:r>
            <a:endParaRPr lang="en-US" dirty="0"/>
          </a:p>
        </p:txBody>
      </p:sp>
    </p:spTree>
    <p:extLst>
      <p:ext uri="{BB962C8B-B14F-4D97-AF65-F5344CB8AC3E}">
        <p14:creationId xmlns:p14="http://schemas.microsoft.com/office/powerpoint/2010/main" val="225010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hasCustomPrompt="1"/>
          </p:nvPr>
        </p:nvSpPr>
        <p:spPr>
          <a:xfrm>
            <a:off x="457200" y="1133856"/>
            <a:ext cx="8229600"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3" name="Content Placeholder 2"/>
          <p:cNvSpPr>
            <a:spLocks noGrp="1"/>
          </p:cNvSpPr>
          <p:nvPr>
            <p:ph idx="1"/>
          </p:nvPr>
        </p:nvSpPr>
        <p:spPr>
          <a:xfrm>
            <a:off x="457200" y="1676399"/>
            <a:ext cx="8229600" cy="44196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95215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hasCustomPrompt="1"/>
          </p:nvPr>
        </p:nvSpPr>
        <p:spPr>
          <a:xfrm>
            <a:off x="457200" y="1133856"/>
            <a:ext cx="8229600" cy="260574"/>
          </a:xfrm>
        </p:spPr>
        <p:txBody>
          <a:bodyPr>
            <a:noAutofit/>
          </a:bodyPr>
          <a:lstStyle>
            <a:lvl1pPr marL="0" indent="0">
              <a:spcBef>
                <a:spcPts val="0"/>
              </a:spcBef>
              <a:buNone/>
              <a:defRPr sz="1800">
                <a:solidFill>
                  <a:srgbClr val="0A1F5A"/>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Tree>
    <p:extLst>
      <p:ext uri="{BB962C8B-B14F-4D97-AF65-F5344CB8AC3E}">
        <p14:creationId xmlns:p14="http://schemas.microsoft.com/office/powerpoint/2010/main" val="34493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95401"/>
            <a:ext cx="3986784" cy="4800600"/>
          </a:xfrm>
        </p:spPr>
        <p:txBody>
          <a:bodyPr>
            <a:normAutofit/>
          </a:bodyPr>
          <a:lstStyle>
            <a:lvl1pPr>
              <a:defRPr sz="2000"/>
            </a:lvl1pPr>
            <a:lvl2pPr>
              <a:defRPr sz="2000"/>
            </a:lvl2pPr>
            <a:lvl3pPr>
              <a:defRPr sz="2000"/>
            </a:lvl3pPr>
            <a:lvl4pPr>
              <a:defRPr sz="2000"/>
            </a:lvl4pPr>
            <a:lvl5pPr>
              <a:defRPr sz="1200"/>
            </a:lvl5pPr>
            <a:lvl6pPr marL="914400" indent="0">
              <a:buNone/>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 </a:t>
            </a:r>
          </a:p>
        </p:txBody>
      </p:sp>
      <p:sp>
        <p:nvSpPr>
          <p:cNvPr id="4" name="Content Placeholder 3"/>
          <p:cNvSpPr>
            <a:spLocks noGrp="1"/>
          </p:cNvSpPr>
          <p:nvPr>
            <p:ph sz="half" idx="2"/>
          </p:nvPr>
        </p:nvSpPr>
        <p:spPr>
          <a:xfrm>
            <a:off x="4700016" y="1295401"/>
            <a:ext cx="3986784" cy="4800600"/>
          </a:xfrm>
        </p:spPr>
        <p:txBody>
          <a:bodyPr>
            <a:normAutofit/>
          </a:bodyPr>
          <a:lstStyle>
            <a:lvl1pPr>
              <a:defRPr sz="2000"/>
            </a:lvl1pPr>
            <a:lvl2pPr>
              <a:defRPr sz="2000"/>
            </a:lvl2pPr>
            <a:lvl3pPr>
              <a:defRPr sz="2000"/>
            </a:lvl3pPr>
            <a:lvl4pPr>
              <a:defRPr sz="20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6956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lvl1pPr>
              <a:defRPr/>
            </a:lvl1pPr>
          </a:lstStyle>
          <a:p>
            <a:r>
              <a:rPr lang="en-US" smtClean="0"/>
              <a:t>Click to edit Master title style</a:t>
            </a:r>
            <a:endParaRPr lang="en-US" dirty="0"/>
          </a:p>
        </p:txBody>
      </p:sp>
      <p:sp>
        <p:nvSpPr>
          <p:cNvPr id="10" name="Text Placeholder 7"/>
          <p:cNvSpPr>
            <a:spLocks noGrp="1"/>
          </p:cNvSpPr>
          <p:nvPr>
            <p:ph type="body" sz="quarter" idx="13" hasCustomPrompt="1"/>
          </p:nvPr>
        </p:nvSpPr>
        <p:spPr>
          <a:xfrm>
            <a:off x="457200" y="1133856"/>
            <a:ext cx="8229600"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3" name="Text Placeholder 2"/>
          <p:cNvSpPr>
            <a:spLocks noGrp="1"/>
          </p:cNvSpPr>
          <p:nvPr>
            <p:ph type="body" idx="1" hasCustomPrompt="1"/>
          </p:nvPr>
        </p:nvSpPr>
        <p:spPr>
          <a:xfrm>
            <a:off x="457200" y="1676399"/>
            <a:ext cx="3986784" cy="274320"/>
          </a:xfrm>
        </p:spPr>
        <p:txBody>
          <a:bodyPr anchor="t">
            <a:no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4" name="Content Placeholder 3"/>
          <p:cNvSpPr>
            <a:spLocks noGrp="1"/>
          </p:cNvSpPr>
          <p:nvPr>
            <p:ph sz="half" idx="2"/>
          </p:nvPr>
        </p:nvSpPr>
        <p:spPr>
          <a:xfrm>
            <a:off x="457200" y="2057401"/>
            <a:ext cx="3986784" cy="4038600"/>
          </a:xfrm>
        </p:spPr>
        <p:txBody>
          <a:bodyPr>
            <a:normAutofit/>
          </a:bodyPr>
          <a:lstStyle>
            <a:lvl1pPr>
              <a:defRPr sz="2000"/>
            </a:lvl1pPr>
            <a:lvl2pPr>
              <a:defRPr sz="20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 </a:t>
            </a:r>
          </a:p>
        </p:txBody>
      </p:sp>
      <p:sp>
        <p:nvSpPr>
          <p:cNvPr id="5" name="Text Placeholder 4"/>
          <p:cNvSpPr>
            <a:spLocks noGrp="1"/>
          </p:cNvSpPr>
          <p:nvPr>
            <p:ph type="body" sz="quarter" idx="3" hasCustomPrompt="1"/>
          </p:nvPr>
        </p:nvSpPr>
        <p:spPr>
          <a:xfrm>
            <a:off x="4700016" y="1676399"/>
            <a:ext cx="3986784" cy="274320"/>
          </a:xfrm>
        </p:spPr>
        <p:txBody>
          <a:bodyPr anchor="t">
            <a:no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6" name="Content Placeholder 5"/>
          <p:cNvSpPr>
            <a:spLocks noGrp="1"/>
          </p:cNvSpPr>
          <p:nvPr>
            <p:ph sz="quarter" idx="4"/>
          </p:nvPr>
        </p:nvSpPr>
        <p:spPr>
          <a:xfrm>
            <a:off x="4700016" y="2057401"/>
            <a:ext cx="3986784" cy="4038600"/>
          </a:xfrm>
        </p:spPr>
        <p:txBody>
          <a:bodyPr>
            <a:normAutofit/>
          </a:bodyPr>
          <a:lstStyle>
            <a:lvl1pPr>
              <a:defRPr sz="2000"/>
            </a:lvl1pPr>
            <a:lvl2pPr>
              <a:defRPr sz="20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 l</a:t>
            </a:r>
          </a:p>
        </p:txBody>
      </p:sp>
    </p:spTree>
    <p:extLst>
      <p:ext uri="{BB962C8B-B14F-4D97-AF65-F5344CB8AC3E}">
        <p14:creationId xmlns:p14="http://schemas.microsoft.com/office/powerpoint/2010/main" val="112992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457200" y="1295401"/>
            <a:ext cx="5715000" cy="4800600"/>
          </a:xfrm>
        </p:spPr>
        <p:txBody>
          <a:bodyPr>
            <a:normAutofit/>
          </a:bodyPr>
          <a:lstStyle>
            <a:lvl1pPr>
              <a:defRPr sz="2000"/>
            </a:lvl1pPr>
            <a:lvl2pPr>
              <a:defRPr sz="2000"/>
            </a:lvl2pPr>
            <a:lvl3pPr>
              <a:defRPr sz="2000"/>
            </a:lvl3pPr>
            <a:lvl4pPr>
              <a:defRPr sz="1200"/>
            </a:lvl4pPr>
            <a:lvl5pPr>
              <a:defRPr sz="1200"/>
            </a:lvl5pPr>
            <a:lvl6pPr marL="914400" indent="0">
              <a:buNone/>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6400800" y="1295400"/>
            <a:ext cx="2286000" cy="4800600"/>
          </a:xfrm>
        </p:spPr>
        <p:txBody>
          <a:bodyPr>
            <a:noAutofit/>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53280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50292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760720" y="1295400"/>
            <a:ext cx="2926080" cy="4800600"/>
          </a:xfrm>
        </p:spPr>
        <p:txBody>
          <a:bodyPr>
            <a:noAutofit/>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1882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1"/>
            <a:ext cx="8229600" cy="48006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6" name="Picture 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524328" y="199572"/>
            <a:ext cx="1512168" cy="462292"/>
          </a:xfrm>
          <a:prstGeom prst="rect">
            <a:avLst/>
          </a:prstGeom>
        </p:spPr>
      </p:pic>
    </p:spTree>
    <p:extLst>
      <p:ext uri="{BB962C8B-B14F-4D97-AF65-F5344CB8AC3E}">
        <p14:creationId xmlns:p14="http://schemas.microsoft.com/office/powerpoint/2010/main" val="865477330"/>
      </p:ext>
    </p:extLst>
  </p:cSld>
  <p:clrMap bg1="lt1" tx1="dk1" bg2="lt2" tx2="dk2" accent1="accent1" accent2="accent2" accent3="accent3" accent4="accent4" accent5="accent5" accent6="accent6" hlink="hlink" folHlink="folHlink"/>
  <p:sldLayoutIdLst>
    <p:sldLayoutId id="2147483673" r:id="rId1"/>
    <p:sldLayoutId id="2147483651" r:id="rId2"/>
    <p:sldLayoutId id="2147483650" r:id="rId3"/>
    <p:sldLayoutId id="2147483663" r:id="rId4"/>
    <p:sldLayoutId id="2147483665" r:id="rId5"/>
    <p:sldLayoutId id="2147483652" r:id="rId6"/>
    <p:sldLayoutId id="2147483666" r:id="rId7"/>
    <p:sldLayoutId id="2147483656" r:id="rId8"/>
    <p:sldLayoutId id="2147483657" r:id="rId9"/>
    <p:sldLayoutId id="2147483670" r:id="rId10"/>
    <p:sldLayoutId id="2147483671" r:id="rId11"/>
    <p:sldLayoutId id="2147483672" r:id="rId12"/>
    <p:sldLayoutId id="2147483658"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2000" kern="1200">
          <a:solidFill>
            <a:schemeClr val="tx1"/>
          </a:solidFill>
          <a:latin typeface="Arial"/>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2000" kern="1200">
          <a:solidFill>
            <a:schemeClr val="tx1"/>
          </a:solidFill>
          <a:latin typeface="Arial"/>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Arial"/>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krzysztof.olendrzynski@unece.org" TargetMode="External"/><Relationship Id="rId2" Type="http://schemas.openxmlformats.org/officeDocument/2006/relationships/hyperlink" Target="http://www.unece.org/env/lrtap/welcome.htm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bas.nilu.no/"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6858000" cy="1554480"/>
          </a:xfrm>
        </p:spPr>
        <p:txBody>
          <a:bodyPr/>
          <a:lstStyle/>
          <a:p>
            <a:r>
              <a:rPr lang="en-US" sz="4000" dirty="0" smtClean="0"/>
              <a:t>UNECE Convention on Long-Range Transboundary Air Pollution (LRTAP) - Update</a:t>
            </a:r>
            <a:endParaRPr lang="en-US" sz="4000" dirty="0"/>
          </a:p>
        </p:txBody>
      </p:sp>
      <p:sp>
        <p:nvSpPr>
          <p:cNvPr id="3" name="Subtitle 2"/>
          <p:cNvSpPr>
            <a:spLocks noGrp="1"/>
          </p:cNvSpPr>
          <p:nvPr>
            <p:ph type="subTitle" idx="1"/>
          </p:nvPr>
        </p:nvSpPr>
        <p:spPr>
          <a:xfrm>
            <a:off x="0" y="3645024"/>
            <a:ext cx="9144000" cy="1601688"/>
          </a:xfrm>
        </p:spPr>
        <p:txBody>
          <a:bodyPr/>
          <a:lstStyle/>
          <a:p>
            <a:endParaRPr lang="en-US" dirty="0" smtClean="0"/>
          </a:p>
          <a:p>
            <a:r>
              <a:rPr lang="en-US" dirty="0" smtClean="0"/>
              <a:t>       Krzysztof Olendrzynski on behalf of </a:t>
            </a:r>
            <a:r>
              <a:rPr lang="pl-PL" dirty="0" smtClean="0"/>
              <a:t>the C</a:t>
            </a:r>
            <a:r>
              <a:rPr lang="en-US" dirty="0" smtClean="0"/>
              <a:t>LRTAP secretariat </a:t>
            </a:r>
          </a:p>
          <a:p>
            <a:endParaRPr lang="en-US" dirty="0" smtClean="0"/>
          </a:p>
          <a:p>
            <a:r>
              <a:rPr lang="en-US" dirty="0" smtClean="0"/>
              <a:t>29th Task Force meeting of ICP Vegetation, Dubna, Russian Federation, 1-2 March 2016</a:t>
            </a:r>
            <a:endParaRPr lang="en-US" dirty="0"/>
          </a:p>
          <a:p>
            <a:endParaRPr lang="en-US" dirty="0" smtClean="0"/>
          </a:p>
        </p:txBody>
      </p:sp>
    </p:spTree>
    <p:extLst>
      <p:ext uri="{BB962C8B-B14F-4D97-AF65-F5344CB8AC3E}">
        <p14:creationId xmlns:p14="http://schemas.microsoft.com/office/powerpoint/2010/main" val="309819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035968"/>
          </a:xfrm>
        </p:spPr>
        <p:txBody>
          <a:bodyPr/>
          <a:lstStyle/>
          <a:p>
            <a:r>
              <a:rPr lang="en-US" dirty="0" smtClean="0"/>
              <a:t>Success of Convention in reducing emissions of air pollutants</a:t>
            </a:r>
            <a:endParaRPr lang="en-US"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12776"/>
            <a:ext cx="7715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7"/>
          <p:cNvGraphicFramePr>
            <a:graphicFrameLocks/>
          </p:cNvGraphicFramePr>
          <p:nvPr>
            <p:extLst>
              <p:ext uri="{D42A27DB-BD31-4B8C-83A1-F6EECF244321}">
                <p14:modId xmlns:p14="http://schemas.microsoft.com/office/powerpoint/2010/main" val="1696662397"/>
              </p:ext>
            </p:extLst>
          </p:nvPr>
        </p:nvGraphicFramePr>
        <p:xfrm>
          <a:off x="1043608" y="1984276"/>
          <a:ext cx="6208930" cy="3960440"/>
        </p:xfrm>
        <a:graphic>
          <a:graphicData uri="http://schemas.openxmlformats.org/drawingml/2006/chart">
            <c:chart xmlns:c="http://schemas.openxmlformats.org/drawingml/2006/chart" xmlns:r="http://schemas.openxmlformats.org/officeDocument/2006/relationships" r:id="rId4"/>
          </a:graphicData>
        </a:graphic>
      </p:graphicFrame>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5805264"/>
            <a:ext cx="4914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23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102624" cy="908720"/>
          </a:xfrm>
        </p:spPr>
        <p:txBody>
          <a:bodyPr/>
          <a:lstStyle/>
          <a:p>
            <a:r>
              <a:rPr lang="en-US" dirty="0" smtClean="0"/>
              <a:t>Why transboundary cooperation is on air pollution mitigation is essential?</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24744"/>
            <a:ext cx="7679067"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0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79512" y="1556792"/>
            <a:ext cx="2808312" cy="4608512"/>
          </a:xfrm>
          <a:prstGeom prst="rect">
            <a:avLst/>
          </a:prstGeom>
          <a:noFill/>
        </p:spPr>
      </p:pic>
      <p:pic>
        <p:nvPicPr>
          <p:cNvPr id="1027" name="Picture 2"/>
          <p:cNvPicPr>
            <a:picLocks noChangeAspect="1" noChangeArrowheads="1"/>
          </p:cNvPicPr>
          <p:nvPr/>
        </p:nvPicPr>
        <p:blipFill>
          <a:blip r:embed="rId3" cstate="print"/>
          <a:srcRect/>
          <a:stretch>
            <a:fillRect/>
          </a:stretch>
        </p:blipFill>
        <p:spPr bwMode="auto">
          <a:xfrm>
            <a:off x="3059832" y="1484784"/>
            <a:ext cx="3055067" cy="4680520"/>
          </a:xfrm>
          <a:prstGeom prst="rect">
            <a:avLst/>
          </a:prstGeom>
          <a:noFill/>
        </p:spPr>
      </p:pic>
      <p:pic>
        <p:nvPicPr>
          <p:cNvPr id="1026" name="Picture 3"/>
          <p:cNvPicPr>
            <a:picLocks noChangeAspect="1" noChangeArrowheads="1"/>
          </p:cNvPicPr>
          <p:nvPr/>
        </p:nvPicPr>
        <p:blipFill>
          <a:blip r:embed="rId4" cstate="print"/>
          <a:srcRect/>
          <a:stretch>
            <a:fillRect/>
          </a:stretch>
        </p:blipFill>
        <p:spPr bwMode="auto">
          <a:xfrm>
            <a:off x="5940152" y="1556792"/>
            <a:ext cx="2981412" cy="4680520"/>
          </a:xfrm>
          <a:prstGeom prst="rect">
            <a:avLst/>
          </a:prstGeom>
          <a:noFill/>
        </p:spPr>
      </p:pic>
      <p:pic>
        <p:nvPicPr>
          <p:cNvPr id="1025" name="Picture 4"/>
          <p:cNvPicPr>
            <a:picLocks noChangeAspect="1" noChangeArrowheads="1"/>
          </p:cNvPicPr>
          <p:nvPr/>
        </p:nvPicPr>
        <p:blipFill>
          <a:blip r:embed="rId5" cstate="print"/>
          <a:srcRect t="44211" r="34326" b="16774"/>
          <a:stretch>
            <a:fillRect/>
          </a:stretch>
        </p:blipFill>
        <p:spPr bwMode="auto">
          <a:xfrm>
            <a:off x="0" y="7296150"/>
            <a:ext cx="923925" cy="847725"/>
          </a:xfrm>
          <a:prstGeom prst="rect">
            <a:avLst/>
          </a:prstGeom>
          <a:solidFill>
            <a:srgbClr val="FFFFFF"/>
          </a:solidFill>
        </p:spPr>
      </p:pic>
      <p:sp>
        <p:nvSpPr>
          <p:cNvPr id="1029" name="Rectangle 5"/>
          <p:cNvSpPr>
            <a:spLocks noChangeArrowheads="1"/>
          </p:cNvSpPr>
          <p:nvPr/>
        </p:nvSpPr>
        <p:spPr bwMode="auto">
          <a:xfrm>
            <a:off x="0" y="1236638"/>
            <a:ext cx="860444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GB" sz="1100" b="1" dirty="0" smtClean="0">
                <a:latin typeface="Times New Roman" pitchFamily="18" charset="0"/>
                <a:ea typeface="Calibri" pitchFamily="34" charset="0"/>
                <a:cs typeface="Times New Roman" pitchFamily="18" charset="0"/>
              </a:rPr>
              <a:t> </a:t>
            </a:r>
            <a:r>
              <a:rPr kumimoji="0" lang="en-GB"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Netherlands		       Germany	                                 Poland</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0" y="2743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501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8143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pl-PL"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several countries local PM2.5 levels are strongly influenced by secondary particles (ammonium sulphate and ammonium nitrate) from transboundary sources (IIASA, TSAP12, 2014)</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820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from the Working Group on Strategies and Review</a:t>
            </a:r>
            <a:endParaRPr lang="en-US" dirty="0"/>
          </a:p>
        </p:txBody>
      </p:sp>
      <p:sp>
        <p:nvSpPr>
          <p:cNvPr id="3" name="Text Placeholder 2"/>
          <p:cNvSpPr>
            <a:spLocks noGrp="1"/>
          </p:cNvSpPr>
          <p:nvPr>
            <p:ph type="body" sz="quarter" idx="13"/>
          </p:nvPr>
        </p:nvSpPr>
        <p:spPr/>
        <p:txBody>
          <a:bodyPr/>
          <a:lstStyle/>
          <a:p>
            <a:r>
              <a:rPr lang="en-US" dirty="0" smtClean="0"/>
              <a:t>Task Force on Reactive Nitrogen (TFRN)</a:t>
            </a:r>
            <a:endParaRPr lang="en-US" dirty="0"/>
          </a:p>
        </p:txBody>
      </p:sp>
      <p:sp>
        <p:nvSpPr>
          <p:cNvPr id="4" name="Content Placeholder 3"/>
          <p:cNvSpPr>
            <a:spLocks noGrp="1"/>
          </p:cNvSpPr>
          <p:nvPr>
            <p:ph idx="1"/>
          </p:nvPr>
        </p:nvSpPr>
        <p:spPr/>
        <p:txBody>
          <a:bodyPr/>
          <a:lstStyle/>
          <a:p>
            <a:r>
              <a:rPr lang="en-US" dirty="0" smtClean="0"/>
              <a:t>UNECE Framework Code for Good Agricultural Practice for Reducing Ammonia Emissions published</a:t>
            </a:r>
          </a:p>
          <a:p>
            <a:r>
              <a:rPr lang="en-US" dirty="0" smtClean="0"/>
              <a:t>Increasing evidence of contribution of ammonia to PM2.5 formation </a:t>
            </a:r>
          </a:p>
          <a:p>
            <a:r>
              <a:rPr lang="en-US" dirty="0" smtClean="0"/>
              <a:t>UNECE joined a multi-partner </a:t>
            </a:r>
            <a:r>
              <a:rPr lang="en-US" dirty="0"/>
              <a:t>initiative </a:t>
            </a:r>
            <a:r>
              <a:rPr lang="en-US" dirty="0" smtClean="0"/>
              <a:t>Towards the Establishment of the International </a:t>
            </a:r>
            <a:r>
              <a:rPr lang="en-US" dirty="0"/>
              <a:t>Nitrogen Management </a:t>
            </a:r>
            <a:r>
              <a:rPr lang="en-US" dirty="0" smtClean="0"/>
              <a:t>System (GEF funded project)</a:t>
            </a:r>
          </a:p>
          <a:p>
            <a:r>
              <a:rPr lang="en-US" dirty="0" smtClean="0"/>
              <a:t>TFRN to continue to work on the </a:t>
            </a:r>
            <a:r>
              <a:rPr lang="en-GB" dirty="0" smtClean="0"/>
              <a:t>relationship </a:t>
            </a:r>
            <a:r>
              <a:rPr lang="en-GB" dirty="0"/>
              <a:t>between human diets and the impact of the </a:t>
            </a:r>
            <a:r>
              <a:rPr lang="en-GB" dirty="0" smtClean="0"/>
              <a:t>nitrogen cycle </a:t>
            </a:r>
            <a:r>
              <a:rPr lang="en-GB" dirty="0"/>
              <a:t>on the </a:t>
            </a:r>
            <a:r>
              <a:rPr lang="en-GB" dirty="0" smtClean="0"/>
              <a:t>environment (in cooperation with WHO) through its Expert Panel on Nitrogen and Health</a:t>
            </a:r>
            <a:r>
              <a:rPr lang="en-GB" dirty="0"/>
              <a:t/>
            </a:r>
            <a:br>
              <a:rPr lang="en-GB" dirty="0"/>
            </a:br>
            <a:endParaRPr lang="en-US" dirty="0" smtClean="0"/>
          </a:p>
          <a:p>
            <a:endParaRPr lang="en-US" dirty="0"/>
          </a:p>
        </p:txBody>
      </p:sp>
    </p:spTree>
    <p:extLst>
      <p:ext uri="{BB962C8B-B14F-4D97-AF65-F5344CB8AC3E}">
        <p14:creationId xmlns:p14="http://schemas.microsoft.com/office/powerpoint/2010/main" val="12093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from the Working Group on Strategies and Review</a:t>
            </a:r>
            <a:r>
              <a:rPr lang="pl-PL" dirty="0" smtClean="0"/>
              <a:t> </a:t>
            </a:r>
            <a:endParaRPr lang="en-US" dirty="0"/>
          </a:p>
        </p:txBody>
      </p:sp>
      <p:sp>
        <p:nvSpPr>
          <p:cNvPr id="3" name="Text Placeholder 2"/>
          <p:cNvSpPr>
            <a:spLocks noGrp="1"/>
          </p:cNvSpPr>
          <p:nvPr>
            <p:ph type="body" sz="quarter" idx="13"/>
          </p:nvPr>
        </p:nvSpPr>
        <p:spPr/>
        <p:txBody>
          <a:bodyPr/>
          <a:lstStyle/>
          <a:p>
            <a:r>
              <a:rPr lang="en-US" dirty="0" smtClean="0"/>
              <a:t>Task Force on Techno-economic Issues (TFTEI)</a:t>
            </a:r>
            <a:endParaRPr lang="en-US" dirty="0"/>
          </a:p>
        </p:txBody>
      </p:sp>
      <p:sp>
        <p:nvSpPr>
          <p:cNvPr id="4" name="Content Placeholder 3"/>
          <p:cNvSpPr>
            <a:spLocks noGrp="1"/>
          </p:cNvSpPr>
          <p:nvPr>
            <p:ph idx="1"/>
          </p:nvPr>
        </p:nvSpPr>
        <p:spPr/>
        <p:txBody>
          <a:bodyPr>
            <a:normAutofit/>
          </a:bodyPr>
          <a:lstStyle/>
          <a:p>
            <a:pPr>
              <a:buFont typeface="Arial" pitchFamily="34" charset="0"/>
              <a:buChar char="•"/>
            </a:pPr>
            <a:r>
              <a:rPr lang="en-US" dirty="0" smtClean="0"/>
              <a:t>Guidance document on emissions from mobile sources under the Gothenburg Protocol – latest technical information on emission control techniques for vehicles – to be adopted </a:t>
            </a:r>
            <a:r>
              <a:rPr lang="pl-PL" dirty="0" smtClean="0"/>
              <a:t>by </a:t>
            </a:r>
            <a:r>
              <a:rPr lang="en-GB" b="1" dirty="0" smtClean="0"/>
              <a:t>35</a:t>
            </a:r>
            <a:r>
              <a:rPr lang="en-GB" b="1" baseline="30000" dirty="0" smtClean="0"/>
              <a:t>th </a:t>
            </a:r>
            <a:r>
              <a:rPr lang="en-US" b="1" dirty="0" smtClean="0"/>
              <a:t>Executive Body </a:t>
            </a:r>
            <a:endParaRPr lang="en-GB" dirty="0" smtClean="0"/>
          </a:p>
          <a:p>
            <a:pPr>
              <a:buFont typeface="Arial" pitchFamily="34" charset="0"/>
              <a:buChar char="•"/>
            </a:pPr>
            <a:r>
              <a:rPr lang="en-GB" dirty="0" smtClean="0"/>
              <a:t>Guidance Document for estimation and measurement of emissions of Volatile Organic Compounds – to be adopted at 35</a:t>
            </a:r>
            <a:r>
              <a:rPr lang="en-GB" baseline="30000" dirty="0" smtClean="0"/>
              <a:t>th</a:t>
            </a:r>
            <a:r>
              <a:rPr lang="en-GB" dirty="0" smtClean="0"/>
              <a:t> EB</a:t>
            </a:r>
          </a:p>
          <a:p>
            <a:pPr>
              <a:buFont typeface="Arial" pitchFamily="34" charset="0"/>
              <a:buChar char="•"/>
            </a:pPr>
            <a:r>
              <a:rPr lang="en-GB" dirty="0" smtClean="0"/>
              <a:t>Methodological support to countries on best available techniques (BATs) through elaboration of tools and dedicated workshops</a:t>
            </a:r>
          </a:p>
          <a:p>
            <a:pPr>
              <a:buNone/>
            </a:pPr>
            <a:r>
              <a:rPr lang="en-GB" b="1" dirty="0" smtClean="0"/>
              <a:t>53</a:t>
            </a:r>
            <a:r>
              <a:rPr lang="en-GB" b="1" baseline="30000" dirty="0" smtClean="0"/>
              <a:t>rd</a:t>
            </a:r>
            <a:r>
              <a:rPr lang="en-GB" b="1" dirty="0" smtClean="0"/>
              <a:t> WGSR </a:t>
            </a:r>
            <a:r>
              <a:rPr lang="en-GB" dirty="0" smtClean="0"/>
              <a:t>session –  Geneva,15-17 December 2015</a:t>
            </a:r>
          </a:p>
          <a:p>
            <a:pPr>
              <a:buFont typeface="Arial" pitchFamily="34" charset="0"/>
              <a:buChar char="•"/>
            </a:pPr>
            <a:r>
              <a:rPr lang="en-GB" b="1" dirty="0" smtClean="0"/>
              <a:t>Exchange of experience on national policies, strategies and measures</a:t>
            </a:r>
            <a:endParaRPr lang="en-US" b="1" dirty="0" smtClean="0"/>
          </a:p>
        </p:txBody>
      </p:sp>
    </p:spTree>
    <p:extLst>
      <p:ext uri="{BB962C8B-B14F-4D97-AF65-F5344CB8AC3E}">
        <p14:creationId xmlns:p14="http://schemas.microsoft.com/office/powerpoint/2010/main" val="242081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04800"/>
            <a:ext cx="7063680" cy="1035968"/>
          </a:xfrm>
        </p:spPr>
        <p:txBody>
          <a:bodyPr/>
          <a:lstStyle/>
          <a:p>
            <a:pPr marL="457200" lvl="0" indent="-457200">
              <a:spcBef>
                <a:spcPts val="0"/>
              </a:spcBef>
              <a:defRPr/>
            </a:pPr>
            <a:r>
              <a:rPr lang="en-US" dirty="0" smtClean="0"/>
              <a:t>Guidance documents to support implementation</a:t>
            </a:r>
            <a:br>
              <a:rPr lang="en-US" dirty="0" smtClean="0"/>
            </a:br>
            <a:r>
              <a:rPr lang="en-US" sz="2000" dirty="0">
                <a:solidFill>
                  <a:srgbClr val="C00000"/>
                </a:solidFill>
                <a:latin typeface="Calibri"/>
              </a:rPr>
              <a:t/>
            </a:r>
            <a:br>
              <a:rPr lang="en-US" sz="2000" dirty="0">
                <a:solidFill>
                  <a:srgbClr val="C00000"/>
                </a:solidFill>
                <a:latin typeface="Calibri"/>
              </a:rPr>
            </a:br>
            <a:endParaRPr lang="en-US" sz="2000" dirty="0"/>
          </a:p>
        </p:txBody>
      </p:sp>
      <p:sp>
        <p:nvSpPr>
          <p:cNvPr id="6" name="Prostokąt 5"/>
          <p:cNvSpPr/>
          <p:nvPr/>
        </p:nvSpPr>
        <p:spPr>
          <a:xfrm>
            <a:off x="0" y="1340769"/>
            <a:ext cx="8820472" cy="5632311"/>
          </a:xfrm>
          <a:prstGeom prst="rect">
            <a:avLst/>
          </a:prstGeom>
        </p:spPr>
        <p:txBody>
          <a:bodyPr wrap="square">
            <a:spAutoFit/>
          </a:bodyPr>
          <a:lstStyle/>
          <a:p>
            <a:pPr>
              <a:buFont typeface="Arial" pitchFamily="34" charset="0"/>
              <a:buChar char="•"/>
            </a:pPr>
            <a:r>
              <a:rPr lang="en-US"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Guidance document on control techniques for emissions of sulphur, nitrogen oxides, volatile organic compounds and particulate matter (including PM10, PM2.5 and black carbon) from stationary sources</a:t>
            </a:r>
          </a:p>
          <a:p>
            <a:pPr>
              <a:buFont typeface="Arial" pitchFamily="34" charset="0"/>
              <a:buChar char="•"/>
            </a:pPr>
            <a:r>
              <a:rPr lang="en-US" sz="2000" dirty="0" smtClean="0">
                <a:latin typeface="Arial" panose="020B0604020202020204" pitchFamily="34" charset="0"/>
                <a:cs typeface="Arial" panose="020B0604020202020204" pitchFamily="34" charset="0"/>
              </a:rPr>
              <a:t>  Guidance document on economic instruments to reduce emissions of regional air pollutants </a:t>
            </a:r>
          </a:p>
          <a:p>
            <a:pPr>
              <a:buFont typeface="Arial" pitchFamily="34" charset="0"/>
              <a:buChar char="•"/>
            </a:pPr>
            <a:r>
              <a:rPr lang="en-US" sz="2000" dirty="0" smtClean="0">
                <a:latin typeface="Arial" panose="020B0604020202020204" pitchFamily="34" charset="0"/>
                <a:cs typeface="Arial" panose="020B0604020202020204" pitchFamily="34" charset="0"/>
              </a:rPr>
              <a:t>  Guidance document on national nitrogen budgets</a:t>
            </a:r>
          </a:p>
          <a:p>
            <a:pPr>
              <a:buFont typeface="Arial" pitchFamily="34" charset="0"/>
              <a:buChar char="•"/>
            </a:pPr>
            <a:r>
              <a:rPr lang="en-US" sz="2000" dirty="0" smtClean="0">
                <a:latin typeface="Arial" panose="020B0604020202020204" pitchFamily="34" charset="0"/>
                <a:cs typeface="Arial" panose="020B0604020202020204" pitchFamily="34" charset="0"/>
              </a:rPr>
              <a:t>  Guidance document on preventing and abating ammonia emissions from agricultural sources </a:t>
            </a:r>
          </a:p>
          <a:p>
            <a:pPr>
              <a:buFont typeface="Arial" pitchFamily="34" charset="0"/>
              <a:buChar char="•"/>
            </a:pPr>
            <a:r>
              <a:rPr lang="en-US" sz="2000" dirty="0" smtClean="0">
                <a:latin typeface="Arial" panose="020B0604020202020204" pitchFamily="34" charset="0"/>
                <a:cs typeface="Arial" panose="020B0604020202020204" pitchFamily="34" charset="0"/>
              </a:rPr>
              <a:t>  Guidance document on health and environmental improvements using new knowledge, methods and data</a:t>
            </a:r>
            <a:endParaRPr lang="pl-PL"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pPr>
              <a:buFont typeface="Arial" pitchFamily="34" charset="0"/>
              <a:buChar char="•"/>
            </a:pPr>
            <a:r>
              <a:rPr lang="en-US" sz="2000" dirty="0" smtClean="0">
                <a:latin typeface="Arial" panose="020B0604020202020204" pitchFamily="34" charset="0"/>
                <a:cs typeface="Arial" panose="020B0604020202020204" pitchFamily="34" charset="0"/>
              </a:rPr>
              <a:t>  Ammonia Framework Code for Reducing Emissions in Agriculture</a:t>
            </a:r>
          </a:p>
          <a:p>
            <a:pPr>
              <a:buFont typeface="Arial" pitchFamily="34" charset="0"/>
              <a:buChar char="•"/>
            </a:pPr>
            <a:r>
              <a:rPr lang="en-US" sz="2000" dirty="0" smtClean="0">
                <a:latin typeface="Arial" panose="020B0604020202020204" pitchFamily="34" charset="0"/>
                <a:cs typeface="Arial" panose="020B0604020202020204" pitchFamily="34" charset="0"/>
              </a:rPr>
              <a:t>  Guidance document on mobile sources</a:t>
            </a:r>
            <a:endParaRPr lang="pl-PL" sz="2000" dirty="0" smtClean="0">
              <a:latin typeface="Arial" panose="020B0604020202020204" pitchFamily="34" charset="0"/>
              <a:cs typeface="Arial" panose="020B0604020202020204" pitchFamily="34" charset="0"/>
            </a:endParaRPr>
          </a:p>
          <a:p>
            <a:pPr>
              <a:buFont typeface="Arial" pitchFamily="34" charset="0"/>
              <a:buChar char="•"/>
            </a:pPr>
            <a:endParaRPr lang="pl-PL" sz="2000" dirty="0" smtClean="0">
              <a:latin typeface="Arial" panose="020B0604020202020204" pitchFamily="34" charset="0"/>
              <a:cs typeface="Arial" panose="020B0604020202020204" pitchFamily="34" charset="0"/>
            </a:endParaRPr>
          </a:p>
          <a:p>
            <a:pPr>
              <a:buFont typeface="Arial" pitchFamily="34" charset="0"/>
              <a:buChar char="•"/>
            </a:pPr>
            <a:endParaRPr lang="pl-PL" sz="2000"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Support for governments: guidance documents, emission limit values, information sharing on good practices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a:p>
        </p:txBody>
      </p:sp>
    </p:spTree>
    <p:extLst>
      <p:ext uri="{BB962C8B-B14F-4D97-AF65-F5344CB8AC3E}">
        <p14:creationId xmlns:p14="http://schemas.microsoft.com/office/powerpoint/2010/main" val="327296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6995120" cy="1440160"/>
          </a:xfrm>
        </p:spPr>
        <p:txBody>
          <a:bodyPr/>
          <a:lstStyle/>
          <a:p>
            <a:r>
              <a:rPr lang="en-GB" dirty="0" smtClean="0"/>
              <a:t>UNECE led capacity building activities on air pollution in 2013-2015</a:t>
            </a:r>
            <a:endParaRPr lang="en-US" dirty="0"/>
          </a:p>
        </p:txBody>
      </p:sp>
      <p:sp>
        <p:nvSpPr>
          <p:cNvPr id="3" name="Content Placeholder 2"/>
          <p:cNvSpPr>
            <a:spLocks noGrp="1"/>
          </p:cNvSpPr>
          <p:nvPr>
            <p:ph idx="1"/>
          </p:nvPr>
        </p:nvSpPr>
        <p:spPr>
          <a:xfrm>
            <a:off x="467544" y="1844824"/>
            <a:ext cx="8229600" cy="4419601"/>
          </a:xfrm>
        </p:spPr>
        <p:txBody>
          <a:bodyPr>
            <a:normAutofit lnSpcReduction="10000"/>
          </a:bodyPr>
          <a:lstStyle/>
          <a:p>
            <a:r>
              <a:rPr lang="en-US" dirty="0" smtClean="0"/>
              <a:t>Contributions by the European Union, Norway, Switzerland and the Netherlands; </a:t>
            </a:r>
            <a:r>
              <a:rPr lang="pl-PL" i="1" dirty="0" smtClean="0"/>
              <a:t>a </a:t>
            </a:r>
            <a:r>
              <a:rPr lang="en-US" i="1" dirty="0" smtClean="0"/>
              <a:t>needs driven programme</a:t>
            </a:r>
          </a:p>
          <a:p>
            <a:r>
              <a:rPr lang="en-US" dirty="0" smtClean="0"/>
              <a:t>Air pollutant emission inventories (development and reporting) </a:t>
            </a:r>
            <a:r>
              <a:rPr lang="en-US" dirty="0"/>
              <a:t>- consultancy </a:t>
            </a:r>
            <a:r>
              <a:rPr lang="en-US" dirty="0" smtClean="0"/>
              <a:t>support and a series of workshops organized in Azerbaijan, Armenia, Georgia, Kazakhstan, Republic of Moldova, Uzbekistan, Ukraine. </a:t>
            </a:r>
            <a:endParaRPr lang="en-US" dirty="0"/>
          </a:p>
          <a:p>
            <a:r>
              <a:rPr lang="en-GB" dirty="0" smtClean="0"/>
              <a:t>2015: analysis </a:t>
            </a:r>
            <a:r>
              <a:rPr lang="en-GB" dirty="0"/>
              <a:t>of the national air quality assessment and management policies and legislation in Uzbekistan, identifying gaps and providing recommendations on further steps towards </a:t>
            </a:r>
            <a:r>
              <a:rPr lang="en-GB" dirty="0" smtClean="0"/>
              <a:t>ratification</a:t>
            </a:r>
          </a:p>
          <a:p>
            <a:r>
              <a:rPr lang="en-US" dirty="0" smtClean="0"/>
              <a:t>Support to participation of delegates and experts from Eastern Europe, the Caucasus and Central Asia in the regular meetings of the subsidiary bodies and meetings of task forces aimed at improving their capacities;</a:t>
            </a:r>
          </a:p>
          <a:p>
            <a:r>
              <a:rPr lang="en-US" dirty="0" smtClean="0"/>
              <a:t>Awareness-raising among decision-makers</a:t>
            </a:r>
          </a:p>
          <a:p>
            <a:r>
              <a:rPr lang="en-US" dirty="0" smtClean="0"/>
              <a:t>New contribution by the Russian Federation</a:t>
            </a:r>
          </a:p>
        </p:txBody>
      </p:sp>
    </p:spTree>
    <p:extLst>
      <p:ext uri="{BB962C8B-B14F-4D97-AF65-F5344CB8AC3E}">
        <p14:creationId xmlns:p14="http://schemas.microsoft.com/office/powerpoint/2010/main" val="93422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6800"/>
            <a:ext cx="8229600" cy="762000"/>
          </a:xfrm>
        </p:spPr>
        <p:txBody>
          <a:bodyPr/>
          <a:lstStyle/>
          <a:p>
            <a:r>
              <a:rPr lang="en-GB" dirty="0"/>
              <a:t>8th Environment for Europe Ministerial Conference in Batumi, Georgia, June 2016</a:t>
            </a:r>
            <a:endParaRPr lang="en-US" dirty="0"/>
          </a:p>
        </p:txBody>
      </p:sp>
      <p:sp>
        <p:nvSpPr>
          <p:cNvPr id="3" name="Content Placeholder 2"/>
          <p:cNvSpPr>
            <a:spLocks noGrp="1"/>
          </p:cNvSpPr>
          <p:nvPr>
            <p:ph idx="1"/>
          </p:nvPr>
        </p:nvSpPr>
        <p:spPr>
          <a:xfrm>
            <a:off x="467544" y="1844824"/>
            <a:ext cx="8229600" cy="4419601"/>
          </a:xfrm>
        </p:spPr>
        <p:txBody>
          <a:bodyPr>
            <a:normAutofit/>
          </a:bodyPr>
          <a:lstStyle/>
          <a:p>
            <a:pPr marL="0" indent="0">
              <a:buNone/>
            </a:pPr>
            <a:endParaRPr lang="en-US" b="1" dirty="0"/>
          </a:p>
          <a:p>
            <a:r>
              <a:rPr lang="en-US" b="1" dirty="0"/>
              <a:t>At its 20th meeting, UNECE’s Committee on Environmental Policy (CEP) decided on two themes for the Conference: </a:t>
            </a:r>
            <a:endParaRPr lang="en-US" b="1" dirty="0" smtClean="0"/>
          </a:p>
          <a:p>
            <a:pPr lvl="1"/>
            <a:r>
              <a:rPr lang="en-US" dirty="0" smtClean="0"/>
              <a:t>Greening </a:t>
            </a:r>
            <a:r>
              <a:rPr lang="en-US" dirty="0"/>
              <a:t>the economy in the pan-European </a:t>
            </a:r>
            <a:r>
              <a:rPr lang="en-US" dirty="0" smtClean="0"/>
              <a:t>region</a:t>
            </a:r>
          </a:p>
          <a:p>
            <a:pPr lvl="1"/>
            <a:r>
              <a:rPr lang="en-US" dirty="0" smtClean="0"/>
              <a:t>Improving </a:t>
            </a:r>
            <a:r>
              <a:rPr lang="en-US" dirty="0"/>
              <a:t>air quality for a better environment and human health</a:t>
            </a:r>
          </a:p>
          <a:p>
            <a:pPr lvl="0"/>
            <a:r>
              <a:rPr lang="en-US" b="1" dirty="0" smtClean="0"/>
              <a:t>Conference </a:t>
            </a:r>
            <a:r>
              <a:rPr lang="en-US" b="1" dirty="0"/>
              <a:t>as an opportunity to provide major inputs through a number of avenues: </a:t>
            </a:r>
            <a:endParaRPr lang="en-US" b="1" dirty="0" smtClean="0"/>
          </a:p>
          <a:p>
            <a:pPr lvl="1"/>
            <a:r>
              <a:rPr lang="en-US" dirty="0" smtClean="0"/>
              <a:t>Shaping </a:t>
            </a:r>
            <a:r>
              <a:rPr lang="en-US" dirty="0"/>
              <a:t>the ministerial discussions </a:t>
            </a:r>
            <a:r>
              <a:rPr lang="en-US" dirty="0" smtClean="0"/>
              <a:t>(background paper)</a:t>
            </a:r>
          </a:p>
          <a:p>
            <a:pPr lvl="1"/>
            <a:r>
              <a:rPr lang="en-US" dirty="0" smtClean="0"/>
              <a:t>Action for Cleaner Air Initiative </a:t>
            </a:r>
          </a:p>
          <a:p>
            <a:pPr lvl="1"/>
            <a:r>
              <a:rPr lang="en-US" dirty="0" smtClean="0"/>
              <a:t>Presentation </a:t>
            </a:r>
            <a:r>
              <a:rPr lang="en-US" dirty="0"/>
              <a:t>of the </a:t>
            </a:r>
            <a:r>
              <a:rPr lang="en-US" dirty="0" smtClean="0"/>
              <a:t>2016 Assessment Report</a:t>
            </a:r>
          </a:p>
          <a:p>
            <a:pPr lvl="1"/>
            <a:r>
              <a:rPr lang="en-US" dirty="0" smtClean="0"/>
              <a:t>Communications </a:t>
            </a:r>
            <a:r>
              <a:rPr lang="en-US" dirty="0"/>
              <a:t>and outreach</a:t>
            </a:r>
          </a:p>
        </p:txBody>
      </p:sp>
    </p:spTree>
    <p:extLst>
      <p:ext uri="{BB962C8B-B14F-4D97-AF65-F5344CB8AC3E}">
        <p14:creationId xmlns:p14="http://schemas.microsoft.com/office/powerpoint/2010/main" val="41882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8028384" cy="747936"/>
          </a:xfrm>
        </p:spPr>
        <p:txBody>
          <a:bodyPr/>
          <a:lstStyle/>
          <a:p>
            <a:r>
              <a:rPr lang="en-US" dirty="0" smtClean="0"/>
              <a:t>Outreach within and beyond UNECE region</a:t>
            </a:r>
            <a:endParaRPr lang="en-US" dirty="0"/>
          </a:p>
        </p:txBody>
      </p:sp>
      <p:sp>
        <p:nvSpPr>
          <p:cNvPr id="5" name="Content Placeholder 3"/>
          <p:cNvSpPr txBox="1">
            <a:spLocks/>
          </p:cNvSpPr>
          <p:nvPr/>
        </p:nvSpPr>
        <p:spPr>
          <a:xfrm>
            <a:off x="251520" y="1340768"/>
            <a:ext cx="8435280" cy="5400600"/>
          </a:xfrm>
          <a:prstGeom prst="rect">
            <a:avLst/>
          </a:prstGeom>
        </p:spPr>
        <p:txBody>
          <a:bodyPr vert="horz" lIns="0" tIns="0" rIns="0" bIns="0" rtlCol="0" anchor="t">
            <a:noAutofit/>
          </a:bodyPr>
          <a:lstStyle>
            <a:lvl1pPr marL="0" indent="0" algn="l" defTabSz="914400" rtl="0" eaLnBrk="1" latinLnBrk="0" hangingPunct="1">
              <a:lnSpc>
                <a:spcPct val="90000"/>
              </a:lnSpc>
              <a:spcBef>
                <a:spcPts val="600"/>
              </a:spcBef>
              <a:buClr>
                <a:schemeClr val="tx1"/>
              </a:buClr>
              <a:buFont typeface="HP Simplified" panose="020B0604020204020204" pitchFamily="34" charset="0"/>
              <a:buNone/>
              <a:defRPr sz="2000" kern="1200">
                <a:solidFill>
                  <a:schemeClr val="tx1"/>
                </a:solidFill>
                <a:latin typeface="Arial"/>
                <a:ea typeface="+mn-ea"/>
                <a:cs typeface="+mn-cs"/>
              </a:defRPr>
            </a:lvl1pPr>
            <a:lvl2pPr marL="457200" indent="0" algn="l" defTabSz="914400" rtl="0" eaLnBrk="1" latinLnBrk="0" hangingPunct="1">
              <a:lnSpc>
                <a:spcPct val="90000"/>
              </a:lnSpc>
              <a:spcBef>
                <a:spcPts val="800"/>
              </a:spcBef>
              <a:buClr>
                <a:schemeClr val="tx1"/>
              </a:buClr>
              <a:buSzPct val="80000"/>
              <a:buFont typeface="HP Simplified" panose="020B0604020204020204" pitchFamily="34" charset="0"/>
              <a:buNone/>
              <a:defRPr sz="1800" kern="1200">
                <a:solidFill>
                  <a:schemeClr val="tx1">
                    <a:tint val="75000"/>
                  </a:schemeClr>
                </a:solidFill>
                <a:latin typeface="Arial"/>
                <a:ea typeface="+mn-ea"/>
                <a:cs typeface="+mn-cs"/>
              </a:defRPr>
            </a:lvl2pPr>
            <a:lvl3pPr marL="914400" indent="0" algn="l" defTabSz="914400" rtl="0" eaLnBrk="1" latinLnBrk="0" hangingPunct="1">
              <a:lnSpc>
                <a:spcPct val="90000"/>
              </a:lnSpc>
              <a:spcBef>
                <a:spcPts val="600"/>
              </a:spcBef>
              <a:buClr>
                <a:schemeClr val="tx1"/>
              </a:buClr>
              <a:buFont typeface="HP Simplified" panose="020B0604020204020204" pitchFamily="34" charset="0"/>
              <a:buNone/>
              <a:defRPr sz="1600" kern="1200">
                <a:solidFill>
                  <a:schemeClr val="tx1">
                    <a:tint val="75000"/>
                  </a:schemeClr>
                </a:solidFill>
                <a:latin typeface="Arial"/>
                <a:ea typeface="+mn-ea"/>
                <a:cs typeface="+mn-cs"/>
              </a:defRPr>
            </a:lvl3pPr>
            <a:lvl4pPr marL="13716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400" kern="1200">
                <a:solidFill>
                  <a:schemeClr val="tx1">
                    <a:tint val="75000"/>
                  </a:schemeClr>
                </a:solidFill>
                <a:latin typeface="Arial"/>
                <a:ea typeface="+mn-ea"/>
                <a:cs typeface="+mn-cs"/>
              </a:defRPr>
            </a:lvl4pPr>
            <a:lvl5pPr marL="1828800" indent="0" algn="l" defTabSz="914400" rtl="0" eaLnBrk="1" latinLnBrk="0" hangingPunct="1">
              <a:lnSpc>
                <a:spcPct val="90000"/>
              </a:lnSpc>
              <a:spcBef>
                <a:spcPts val="600"/>
              </a:spcBef>
              <a:buClr>
                <a:schemeClr val="tx1"/>
              </a:buClr>
              <a:buFont typeface="HP Simplified" panose="020B0604020204020204" pitchFamily="34" charset="0"/>
              <a:buNone/>
              <a:defRPr sz="1400" kern="1200">
                <a:solidFill>
                  <a:schemeClr val="tx1">
                    <a:tint val="75000"/>
                  </a:schemeClr>
                </a:solidFill>
                <a:latin typeface="Arial"/>
                <a:ea typeface="+mn-ea"/>
                <a:cs typeface="+mn-cs"/>
              </a:defRPr>
            </a:lvl5pPr>
            <a:lvl6pPr marL="22860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Clr>
                <a:schemeClr val="tx1"/>
              </a:buClr>
              <a:buFont typeface="HP Simplified" panose="020B0604020204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Clr>
                <a:schemeClr val="tx1"/>
              </a:buClr>
              <a:buFont typeface="HP Simplified" panose="020B0604020204020204" pitchFamily="34" charset="0"/>
              <a:buNone/>
              <a:defRPr sz="1400" kern="1200">
                <a:solidFill>
                  <a:schemeClr val="tx1">
                    <a:tint val="75000"/>
                  </a:schemeClr>
                </a:solidFill>
                <a:latin typeface="+mn-lt"/>
                <a:ea typeface="+mn-ea"/>
                <a:cs typeface="+mn-cs"/>
              </a:defRPr>
            </a:lvl9pPr>
          </a:lstStyle>
          <a:p>
            <a:endParaRPr lang="en-US" dirty="0" smtClean="0"/>
          </a:p>
          <a:p>
            <a:pPr marL="342900" indent="-342900"/>
            <a:r>
              <a:rPr lang="en-US" dirty="0" smtClean="0"/>
              <a:t>Important component of the Convention’s Long-term strategy</a:t>
            </a:r>
          </a:p>
          <a:p>
            <a:pPr marL="342900" indent="-342900"/>
            <a:r>
              <a:rPr lang="en-US" dirty="0" smtClean="0"/>
              <a:t>Cooperation and information sharing with the following processes:</a:t>
            </a:r>
          </a:p>
          <a:p>
            <a:pPr marL="342900" indent="-342900">
              <a:buFont typeface="Arial" panose="020B0604020202020204" pitchFamily="34" charset="0"/>
              <a:buChar char="•"/>
            </a:pPr>
            <a:r>
              <a:rPr lang="en-US" dirty="0" smtClean="0"/>
              <a:t>East Asia Acid Deposition Network (EANET)</a:t>
            </a:r>
          </a:p>
          <a:p>
            <a:pPr marL="342900" indent="-342900">
              <a:buFont typeface="Arial" panose="020B0604020202020204" pitchFamily="34" charset="0"/>
              <a:buChar char="•"/>
            </a:pPr>
            <a:r>
              <a:rPr lang="en-US" dirty="0" smtClean="0"/>
              <a:t>UNESCAP NEASPEC project on regional </a:t>
            </a:r>
            <a:r>
              <a:rPr lang="en-GB" dirty="0" smtClean="0"/>
              <a:t>air pollution</a:t>
            </a:r>
          </a:p>
          <a:p>
            <a:pPr marL="342900" indent="-342900"/>
            <a:r>
              <a:rPr lang="en-GB" dirty="0" smtClean="0"/>
              <a:t>Regular contacts between scientific communities and academia on monitoring and modelling, including through the Task Force on Hemispheric Transport of Air Pollution (TFHTAP)</a:t>
            </a:r>
          </a:p>
          <a:p>
            <a:pPr marL="342900" indent="-342900"/>
            <a:r>
              <a:rPr lang="en-US" dirty="0" smtClean="0"/>
              <a:t>Tightening of cooperation between CLRTAP and the Arctic Council</a:t>
            </a:r>
          </a:p>
          <a:p>
            <a:pPr marL="342900" indent="-342900"/>
            <a:endParaRPr lang="en-GB" dirty="0" smtClean="0"/>
          </a:p>
          <a:p>
            <a:endParaRPr lang="en-GB" dirty="0" smtClean="0"/>
          </a:p>
          <a:p>
            <a:pPr marL="342900" indent="-34290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7985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04800"/>
            <a:ext cx="7128792" cy="963960"/>
          </a:xfrm>
        </p:spPr>
        <p:txBody>
          <a:bodyPr/>
          <a:lstStyle/>
          <a:p>
            <a:pPr lvl="0"/>
            <a:r>
              <a:rPr lang="en-US" dirty="0" smtClean="0"/>
              <a:t>WHO: air pollution - world’s largest single environmental health risk (2014)</a:t>
            </a:r>
            <a:br>
              <a:rPr lang="en-US" dirty="0" smtClean="0"/>
            </a:br>
            <a:endParaRPr lang="en-US" dirty="0"/>
          </a:p>
        </p:txBody>
      </p:sp>
      <p:sp>
        <p:nvSpPr>
          <p:cNvPr id="3" name="Text Placeholder 2"/>
          <p:cNvSpPr>
            <a:spLocks noGrp="1"/>
          </p:cNvSpPr>
          <p:nvPr>
            <p:ph type="body" idx="1"/>
          </p:nvPr>
        </p:nvSpPr>
        <p:spPr>
          <a:xfrm>
            <a:off x="323528" y="1916832"/>
            <a:ext cx="7715200" cy="5400600"/>
          </a:xfrm>
        </p:spPr>
        <p:txBody>
          <a:bodyPr/>
          <a:lstStyle/>
          <a:p>
            <a:pPr marL="342900" indent="-342900"/>
            <a:r>
              <a:rPr lang="en-US" dirty="0" smtClean="0"/>
              <a:t>Due to increasing number of evidence of air pollution effects, especially on human health, and due to links with climate change mitigation, air quality is high on the agenda</a:t>
            </a:r>
          </a:p>
          <a:p>
            <a:pPr marL="342900" indent="-342900">
              <a:buFont typeface="Arial" panose="020B0604020202020204" pitchFamily="34" charset="0"/>
              <a:buChar char="•"/>
            </a:pPr>
            <a:r>
              <a:rPr lang="en-US" dirty="0" smtClean="0"/>
              <a:t>United Nations Environment Assembly resolution 1/7 (2014)</a:t>
            </a:r>
          </a:p>
          <a:p>
            <a:pPr marL="342900" indent="-342900">
              <a:buFont typeface="Arial" panose="020B0604020202020204" pitchFamily="34" charset="0"/>
              <a:buChar char="•"/>
            </a:pPr>
            <a:r>
              <a:rPr lang="en-US" dirty="0" smtClean="0"/>
              <a:t>World Health Assembly resolution 68.8 on addressing health impacts of air pollution (2015)</a:t>
            </a:r>
          </a:p>
          <a:p>
            <a:pPr marL="342900" indent="-342900">
              <a:buFont typeface="Arial" panose="020B0604020202020204" pitchFamily="34" charset="0"/>
              <a:buChar char="•"/>
            </a:pPr>
            <a:r>
              <a:rPr lang="en-US" dirty="0" smtClean="0"/>
              <a:t>Air quality embedded under </a:t>
            </a:r>
            <a:r>
              <a:rPr lang="en-US" dirty="0"/>
              <a:t>targets  3.9, 11.6, </a:t>
            </a:r>
            <a:r>
              <a:rPr lang="en-US" dirty="0" smtClean="0"/>
              <a:t>12.4 of Sustainable Development Goals (healthy lives, sustainable settlements, sustainable consumption and production)</a:t>
            </a:r>
          </a:p>
          <a:p>
            <a:pPr marL="342900" indent="-342900">
              <a:buFont typeface="Arial" panose="020B0604020202020204" pitchFamily="34" charset="0"/>
              <a:buChar char="•"/>
            </a:pPr>
            <a:r>
              <a:rPr lang="en-US" sz="2000" dirty="0" smtClean="0">
                <a:solidFill>
                  <a:schemeClr val="tx1"/>
                </a:solidFill>
              </a:rPr>
              <a:t>COP-21: </a:t>
            </a:r>
            <a:r>
              <a:rPr lang="en-US" dirty="0" smtClean="0">
                <a:solidFill>
                  <a:prstClr val="black"/>
                </a:solidFill>
              </a:rPr>
              <a:t>UNECE and WHO </a:t>
            </a:r>
            <a:r>
              <a:rPr lang="en-US" sz="2000" dirty="0" smtClean="0">
                <a:solidFill>
                  <a:prstClr val="black"/>
                </a:solidFill>
              </a:rPr>
              <a:t>to co-organize</a:t>
            </a:r>
            <a:r>
              <a:rPr lang="pl-PL" sz="2000" dirty="0" smtClean="0">
                <a:solidFill>
                  <a:prstClr val="black"/>
                </a:solidFill>
              </a:rPr>
              <a:t>d</a:t>
            </a:r>
            <a:r>
              <a:rPr lang="en-US" sz="2000" dirty="0" smtClean="0">
                <a:solidFill>
                  <a:prstClr val="black"/>
                </a:solidFill>
              </a:rPr>
              <a:t> a side </a:t>
            </a:r>
            <a:r>
              <a:rPr lang="en-US" sz="2000" dirty="0">
                <a:solidFill>
                  <a:prstClr val="black"/>
                </a:solidFill>
              </a:rPr>
              <a:t>event and exhibition booth on health </a:t>
            </a:r>
            <a:r>
              <a:rPr lang="en-US" sz="2000" dirty="0" smtClean="0">
                <a:solidFill>
                  <a:prstClr val="black"/>
                </a:solidFill>
              </a:rPr>
              <a:t>aspects including </a:t>
            </a:r>
            <a:r>
              <a:rPr lang="en-US" sz="2000" dirty="0">
                <a:solidFill>
                  <a:prstClr val="black"/>
                </a:solidFill>
              </a:rPr>
              <a:t>air </a:t>
            </a:r>
            <a:r>
              <a:rPr lang="en-US" sz="2000" dirty="0" smtClean="0">
                <a:solidFill>
                  <a:prstClr val="black"/>
                </a:solidFill>
              </a:rPr>
              <a:t>pollution; other side events on air pollution (with EU); also UNEP/CCAC events</a:t>
            </a:r>
            <a:endParaRPr lang="en-US" sz="2000" dirty="0">
              <a:solidFill>
                <a:prstClr val="black"/>
              </a:solidFill>
            </a:endParaRP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71413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80120"/>
            <a:ext cx="8676456" cy="460648"/>
          </a:xfrm>
        </p:spPr>
        <p:txBody>
          <a:bodyPr/>
          <a:lstStyle/>
          <a:p>
            <a:pPr>
              <a:spcBef>
                <a:spcPts val="1200"/>
              </a:spcBef>
              <a:buClr>
                <a:schemeClr val="tx1"/>
              </a:buClr>
            </a:pPr>
            <a:r>
              <a:rPr lang="en-US" dirty="0" smtClean="0"/>
              <a:t>Outline</a:t>
            </a:r>
            <a:r>
              <a:rPr lang="en-US" sz="2000" b="0" i="1" dirty="0">
                <a:ea typeface="+mn-ea"/>
                <a:cs typeface="+mn-cs"/>
              </a:rPr>
              <a:t/>
            </a:r>
            <a:br>
              <a:rPr lang="en-US" sz="2000" b="0" i="1" dirty="0">
                <a:ea typeface="+mn-ea"/>
                <a:cs typeface="+mn-cs"/>
              </a:rPr>
            </a:br>
            <a:endParaRPr lang="en-US" sz="2000" b="0" i="1" dirty="0">
              <a:ea typeface="+mn-ea"/>
              <a:cs typeface="+mn-cs"/>
            </a:endParaRPr>
          </a:p>
        </p:txBody>
      </p:sp>
      <p:sp>
        <p:nvSpPr>
          <p:cNvPr id="3" name="Title 1"/>
          <p:cNvSpPr txBox="1">
            <a:spLocks/>
          </p:cNvSpPr>
          <p:nvPr/>
        </p:nvSpPr>
        <p:spPr>
          <a:xfrm>
            <a:off x="467544" y="1484784"/>
            <a:ext cx="8676456" cy="2088232"/>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ts val="1200"/>
              </a:spcBef>
              <a:spcAft>
                <a:spcPts val="0"/>
              </a:spcAft>
              <a:buClr>
                <a:schemeClr val="tx1"/>
              </a:buClr>
              <a:buSzTx/>
              <a:buFont typeface="Arial" pitchFamily="34" charset="0"/>
              <a:buChar char="•"/>
              <a:tabLst/>
              <a:defRPr/>
            </a:pPr>
            <a:r>
              <a:rPr kumimoji="0" lang="en-US" sz="2000" b="0" i="0" u="none" strike="noStrike" kern="1200" cap="none" spc="-100" normalizeH="0" baseline="0" noProof="0" dirty="0" smtClean="0">
                <a:ln>
                  <a:noFill/>
                </a:ln>
                <a:solidFill>
                  <a:schemeClr val="tx1"/>
                </a:solidFill>
                <a:effectLst/>
                <a:uLnTx/>
                <a:uFillTx/>
                <a:latin typeface="Arial"/>
                <a:ea typeface="+mn-ea"/>
                <a:cs typeface="+mn-cs"/>
              </a:rPr>
              <a:t>  </a:t>
            </a:r>
            <a:r>
              <a:rPr kumimoji="0" lang="en-US" sz="2000" b="1" i="0" u="none" strike="noStrike" kern="1200" cap="none" spc="-100" normalizeH="0" baseline="0" noProof="0" dirty="0" smtClean="0">
                <a:ln>
                  <a:noFill/>
                </a:ln>
                <a:solidFill>
                  <a:schemeClr val="tx1"/>
                </a:solidFill>
                <a:effectLst/>
                <a:uLnTx/>
                <a:uFillTx/>
                <a:latin typeface="Arial"/>
                <a:ea typeface="+mn-ea"/>
                <a:cs typeface="+mn-cs"/>
              </a:rPr>
              <a:t>Convention and its Protocols,</a:t>
            </a:r>
            <a:r>
              <a:rPr kumimoji="0" lang="en-US" sz="2000" b="1" i="0" u="none" strike="noStrike" kern="1200" cap="none" spc="-100" normalizeH="0" noProof="0" dirty="0" smtClean="0">
                <a:ln>
                  <a:noFill/>
                </a:ln>
                <a:solidFill>
                  <a:schemeClr val="tx1"/>
                </a:solidFill>
                <a:effectLst/>
                <a:uLnTx/>
                <a:uFillTx/>
                <a:latin typeface="Arial"/>
                <a:ea typeface="+mn-ea"/>
                <a:cs typeface="+mn-cs"/>
              </a:rPr>
              <a:t> </a:t>
            </a:r>
            <a:r>
              <a:rPr kumimoji="0" lang="en-US" sz="2000" i="0" u="none" strike="noStrike" kern="1200" cap="none" spc="-100" normalizeH="0" noProof="0" dirty="0" smtClean="0">
                <a:ln>
                  <a:noFill/>
                </a:ln>
                <a:solidFill>
                  <a:schemeClr val="tx1"/>
                </a:solidFill>
                <a:effectLst/>
                <a:uLnTx/>
                <a:uFillTx/>
                <a:latin typeface="Arial"/>
                <a:ea typeface="+mn-ea"/>
                <a:cs typeface="+mn-cs"/>
              </a:rPr>
              <a:t>policy – science links</a:t>
            </a:r>
            <a:endParaRPr kumimoji="0" lang="en-US" sz="2000" i="0" u="none" strike="noStrike" kern="1200" cap="none" spc="-100" normalizeH="0" baseline="0" noProof="0" dirty="0" smtClean="0">
              <a:ln>
                <a:noFill/>
              </a:ln>
              <a:solidFill>
                <a:schemeClr val="tx1"/>
              </a:solidFill>
              <a:effectLst/>
              <a:uLnTx/>
              <a:uFillTx/>
              <a:latin typeface="Arial"/>
              <a:ea typeface="+mn-ea"/>
              <a:cs typeface="+mn-cs"/>
            </a:endParaRPr>
          </a:p>
          <a:p>
            <a:pPr>
              <a:lnSpc>
                <a:spcPct val="90000"/>
              </a:lnSpc>
              <a:spcBef>
                <a:spcPts val="1200"/>
              </a:spcBef>
              <a:buClr>
                <a:schemeClr val="tx1"/>
              </a:buClr>
              <a:buFont typeface="Arial" pitchFamily="34" charset="0"/>
              <a:buChar char="•"/>
              <a:defRPr/>
            </a:pPr>
            <a:r>
              <a:rPr lang="en-US" sz="2000" spc="-100" dirty="0" smtClean="0">
                <a:latin typeface="Arial"/>
              </a:rPr>
              <a:t>  </a:t>
            </a:r>
            <a:r>
              <a:rPr lang="en-US" sz="2000" spc="-100" dirty="0">
                <a:latin typeface="Arial"/>
              </a:rPr>
              <a:t>Update on</a:t>
            </a:r>
            <a:r>
              <a:rPr lang="en-US" sz="2000" b="1" spc="-100" dirty="0">
                <a:latin typeface="Arial"/>
              </a:rPr>
              <a:t> </a:t>
            </a:r>
            <a:r>
              <a:rPr lang="en-US" sz="2000" b="1" i="1" spc="-100" dirty="0">
                <a:latin typeface="Arial"/>
              </a:rPr>
              <a:t>science</a:t>
            </a:r>
            <a:r>
              <a:rPr lang="en-US" sz="2000" b="1" spc="-100" dirty="0">
                <a:latin typeface="Arial"/>
              </a:rPr>
              <a:t> </a:t>
            </a:r>
            <a:r>
              <a:rPr lang="en-US" sz="2000" spc="-100" dirty="0">
                <a:latin typeface="Arial"/>
              </a:rPr>
              <a:t>(EMEP,  Working Group on Effects) </a:t>
            </a:r>
            <a:endParaRPr kumimoji="0" lang="en-US" sz="2000" i="0" u="none" strike="noStrike" kern="1200" cap="none" spc="-100" normalizeH="0" baseline="0" noProof="0" dirty="0" smtClean="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90000"/>
              </a:lnSpc>
              <a:spcBef>
                <a:spcPts val="1200"/>
              </a:spcBef>
              <a:spcAft>
                <a:spcPts val="0"/>
              </a:spcAft>
              <a:buClr>
                <a:schemeClr val="tx1"/>
              </a:buClr>
              <a:buSzTx/>
              <a:tabLst/>
              <a:defRPr/>
            </a:pPr>
            <a:r>
              <a:rPr lang="en-US" sz="2000" b="1" spc="-100" noProof="0" dirty="0" smtClean="0">
                <a:latin typeface="Arial"/>
              </a:rPr>
              <a:t> </a:t>
            </a:r>
            <a:r>
              <a:rPr lang="en-US" sz="2000" b="1" spc="-100" noProof="0" dirty="0" smtClean="0">
                <a:latin typeface="Arial"/>
              </a:rPr>
              <a:t>  </a:t>
            </a:r>
            <a:r>
              <a:rPr kumimoji="0" lang="en-US" sz="2000" b="0" i="1" u="none" strike="noStrike" kern="1200" cap="none" spc="-100" normalizeH="0" baseline="0" noProof="0" dirty="0" smtClean="0">
                <a:ln>
                  <a:noFill/>
                </a:ln>
                <a:solidFill>
                  <a:schemeClr val="tx1"/>
                </a:solidFill>
                <a:effectLst/>
                <a:uLnTx/>
                <a:uFillTx/>
                <a:latin typeface="Arial"/>
                <a:ea typeface="+mn-ea"/>
                <a:cs typeface="+mn-cs"/>
              </a:rPr>
              <a:t>Draft </a:t>
            </a:r>
            <a:r>
              <a:rPr kumimoji="0" lang="en-US" sz="2000" b="0" i="1" u="none" strike="noStrike" kern="1200" cap="none" spc="-100" normalizeH="0" baseline="0" noProof="0" dirty="0" smtClean="0">
                <a:ln>
                  <a:noFill/>
                </a:ln>
                <a:solidFill>
                  <a:schemeClr val="tx1"/>
                </a:solidFill>
                <a:effectLst/>
                <a:uLnTx/>
                <a:uFillTx/>
                <a:latin typeface="Arial"/>
                <a:ea typeface="+mn-ea"/>
                <a:cs typeface="+mn-cs"/>
              </a:rPr>
              <a:t>2016 </a:t>
            </a:r>
            <a:r>
              <a:rPr kumimoji="0" lang="en-US" sz="2000" b="1" i="1" u="none" strike="noStrike" kern="1200" cap="none" spc="-100" normalizeH="0" baseline="0" noProof="0" dirty="0" smtClean="0">
                <a:ln>
                  <a:noFill/>
                </a:ln>
                <a:solidFill>
                  <a:schemeClr val="tx1"/>
                </a:solidFill>
                <a:effectLst/>
                <a:uLnTx/>
                <a:uFillTx/>
                <a:latin typeface="Arial"/>
                <a:ea typeface="+mn-ea"/>
                <a:cs typeface="+mn-cs"/>
              </a:rPr>
              <a:t>Assessment Report </a:t>
            </a:r>
            <a:r>
              <a:rPr kumimoji="0" lang="en-US" sz="2000" b="0" i="1" u="none" strike="noStrike" kern="1200" cap="none" spc="-100" normalizeH="0" baseline="0" noProof="0" dirty="0" smtClean="0">
                <a:ln>
                  <a:noFill/>
                </a:ln>
                <a:solidFill>
                  <a:schemeClr val="tx1"/>
                </a:solidFill>
                <a:effectLst/>
                <a:uLnTx/>
                <a:uFillTx/>
                <a:latin typeface="Arial"/>
                <a:ea typeface="+mn-ea"/>
                <a:cs typeface="+mn-cs"/>
              </a:rPr>
              <a:t>– a major science report of the Convention </a:t>
            </a:r>
          </a:p>
          <a:p>
            <a:pPr marL="0" marR="0" lvl="0" indent="0" algn="l" defTabSz="914400" rtl="0" eaLnBrk="1" fontAlgn="auto" latinLnBrk="0" hangingPunct="1">
              <a:lnSpc>
                <a:spcPct val="90000"/>
              </a:lnSpc>
              <a:spcBef>
                <a:spcPts val="1200"/>
              </a:spcBef>
              <a:spcAft>
                <a:spcPts val="0"/>
              </a:spcAft>
              <a:buClr>
                <a:schemeClr val="tx1"/>
              </a:buClr>
              <a:buSzTx/>
              <a:buFont typeface="Arial" pitchFamily="34" charset="0"/>
              <a:buChar char="•"/>
              <a:tabLst/>
              <a:defRPr/>
            </a:pPr>
            <a:r>
              <a:rPr lang="en-US" sz="2000" spc="-100" dirty="0" smtClean="0">
                <a:latin typeface="Arial"/>
              </a:rPr>
              <a:t>  Up</a:t>
            </a:r>
            <a:r>
              <a:rPr kumimoji="0" lang="en-US" sz="2000" b="0" u="none" strike="noStrike" kern="1200" cap="none" spc="-100" normalizeH="0" baseline="0" noProof="0" dirty="0" smtClean="0">
                <a:ln>
                  <a:noFill/>
                </a:ln>
                <a:solidFill>
                  <a:schemeClr val="tx1"/>
                </a:solidFill>
                <a:effectLst/>
                <a:uLnTx/>
                <a:uFillTx/>
                <a:latin typeface="Arial"/>
                <a:ea typeface="+mn-ea"/>
                <a:cs typeface="+mn-cs"/>
              </a:rPr>
              <a:t>date </a:t>
            </a:r>
            <a:r>
              <a:rPr kumimoji="0" lang="en-US" sz="2000" b="0" i="0" u="none" strike="noStrike" kern="1200" cap="none" spc="-100" normalizeH="0" baseline="0" noProof="0" dirty="0" smtClean="0">
                <a:ln>
                  <a:noFill/>
                </a:ln>
                <a:solidFill>
                  <a:schemeClr val="tx1"/>
                </a:solidFill>
                <a:effectLst/>
                <a:uLnTx/>
                <a:uFillTx/>
                <a:latin typeface="Arial"/>
                <a:ea typeface="+mn-ea"/>
                <a:cs typeface="+mn-cs"/>
              </a:rPr>
              <a:t>on </a:t>
            </a:r>
            <a:r>
              <a:rPr kumimoji="0" lang="en-US" sz="2000" b="1" i="1" u="none" strike="noStrike" kern="1200" cap="none" spc="-100" normalizeH="0" baseline="0" noProof="0" dirty="0" smtClean="0">
                <a:ln>
                  <a:noFill/>
                </a:ln>
                <a:solidFill>
                  <a:schemeClr val="tx1"/>
                </a:solidFill>
                <a:effectLst/>
                <a:uLnTx/>
                <a:uFillTx/>
                <a:latin typeface="Arial"/>
                <a:ea typeface="+mn-ea"/>
                <a:cs typeface="+mn-cs"/>
              </a:rPr>
              <a:t>policy </a:t>
            </a:r>
            <a:r>
              <a:rPr kumimoji="0" lang="en-US" sz="2000" i="1" u="none" strike="noStrike" kern="1200" cap="none" spc="-100" normalizeH="0" baseline="0" noProof="0" dirty="0" smtClean="0">
                <a:ln>
                  <a:noFill/>
                </a:ln>
                <a:solidFill>
                  <a:schemeClr val="tx1"/>
                </a:solidFill>
                <a:effectLst/>
                <a:uLnTx/>
                <a:uFillTx/>
                <a:latin typeface="Arial"/>
                <a:ea typeface="+mn-ea"/>
                <a:cs typeface="+mn-cs"/>
              </a:rPr>
              <a:t>(34</a:t>
            </a:r>
            <a:r>
              <a:rPr kumimoji="0" lang="en-US" sz="2000" i="1" u="none" strike="noStrike" kern="1200" cap="none" spc="-100" normalizeH="0" baseline="30000" noProof="0" dirty="0" smtClean="0">
                <a:ln>
                  <a:noFill/>
                </a:ln>
                <a:solidFill>
                  <a:schemeClr val="tx1"/>
                </a:solidFill>
                <a:effectLst/>
                <a:uLnTx/>
                <a:uFillTx/>
                <a:latin typeface="Arial"/>
                <a:ea typeface="+mn-ea"/>
                <a:cs typeface="+mn-cs"/>
              </a:rPr>
              <a:t>th</a:t>
            </a:r>
            <a:r>
              <a:rPr kumimoji="0" lang="en-US" sz="2000" i="1" u="none" strike="noStrike" kern="1200" cap="none" spc="-100" normalizeH="0" baseline="0" noProof="0" dirty="0" smtClean="0">
                <a:ln>
                  <a:noFill/>
                </a:ln>
                <a:solidFill>
                  <a:schemeClr val="tx1"/>
                </a:solidFill>
                <a:effectLst/>
                <a:uLnTx/>
                <a:uFillTx/>
                <a:latin typeface="Arial"/>
                <a:ea typeface="+mn-ea"/>
                <a:cs typeface="+mn-cs"/>
              </a:rPr>
              <a:t> session of Executive Body, 18 Dec 2015, WGSR)</a:t>
            </a:r>
            <a:endParaRPr kumimoji="0" lang="en-US" sz="2000" i="0" u="none" strike="noStrike" kern="1200" cap="none" spc="-100" normalizeH="0" baseline="0" noProof="0" dirty="0" smtClean="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90000"/>
              </a:lnSpc>
              <a:spcBef>
                <a:spcPts val="1200"/>
              </a:spcBef>
              <a:spcAft>
                <a:spcPts val="0"/>
              </a:spcAft>
              <a:buClr>
                <a:schemeClr val="tx1"/>
              </a:buClr>
              <a:buSzTx/>
              <a:buFont typeface="Arial" pitchFamily="34" charset="0"/>
              <a:buChar char="•"/>
              <a:tabLst/>
              <a:defRPr/>
            </a:pPr>
            <a:r>
              <a:rPr lang="en-US" sz="2000" b="1" spc="-100" dirty="0" smtClean="0">
                <a:latin typeface="Arial"/>
              </a:rPr>
              <a:t>  </a:t>
            </a:r>
            <a:r>
              <a:rPr kumimoji="0" lang="en-US" sz="2000" b="0" i="0" u="none" strike="noStrike" kern="1200" cap="none" spc="-100" normalizeH="0" baseline="0" noProof="0" dirty="0" smtClean="0">
                <a:ln>
                  <a:noFill/>
                </a:ln>
                <a:solidFill>
                  <a:schemeClr val="tx1"/>
                </a:solidFill>
                <a:effectLst/>
                <a:uLnTx/>
                <a:uFillTx/>
                <a:latin typeface="Arial"/>
                <a:ea typeface="+mn-ea"/>
                <a:cs typeface="+mn-cs"/>
              </a:rPr>
              <a:t>Update on </a:t>
            </a:r>
            <a:r>
              <a:rPr kumimoji="0" lang="en-US" sz="2000" b="1" i="1" u="none" strike="noStrike" kern="1200" cap="none" spc="-100" normalizeH="0" baseline="0" noProof="0" dirty="0" smtClean="0">
                <a:ln>
                  <a:noFill/>
                </a:ln>
                <a:solidFill>
                  <a:schemeClr val="tx1"/>
                </a:solidFill>
                <a:effectLst/>
                <a:uLnTx/>
                <a:uFillTx/>
                <a:latin typeface="Arial"/>
                <a:ea typeface="+mn-ea"/>
                <a:cs typeface="+mn-cs"/>
              </a:rPr>
              <a:t>capacity building activities </a:t>
            </a:r>
          </a:p>
          <a:p>
            <a:pPr marL="0" marR="0" lvl="0" indent="0" algn="l" defTabSz="914400" rtl="0" eaLnBrk="1" fontAlgn="auto" latinLnBrk="0" hangingPunct="1">
              <a:lnSpc>
                <a:spcPct val="90000"/>
              </a:lnSpc>
              <a:spcBef>
                <a:spcPts val="1200"/>
              </a:spcBef>
              <a:spcAft>
                <a:spcPts val="0"/>
              </a:spcAft>
              <a:buClr>
                <a:schemeClr val="tx1"/>
              </a:buClr>
              <a:buSzTx/>
              <a:buFont typeface="Arial" pitchFamily="34" charset="0"/>
              <a:buChar char="•"/>
              <a:tabLst/>
              <a:defRPr/>
            </a:pPr>
            <a:r>
              <a:rPr lang="en-US" sz="2000" b="1" i="1" spc="-100" dirty="0" smtClean="0">
                <a:latin typeface="Arial"/>
              </a:rPr>
              <a:t>  </a:t>
            </a:r>
            <a:r>
              <a:rPr kumimoji="0" lang="en-US" sz="2000" b="0" i="0" u="none" strike="noStrike" kern="1200" cap="none" spc="-100" normalizeH="0" baseline="0" noProof="0" dirty="0" smtClean="0">
                <a:ln>
                  <a:noFill/>
                </a:ln>
                <a:solidFill>
                  <a:schemeClr val="tx1"/>
                </a:solidFill>
                <a:effectLst/>
                <a:uLnTx/>
                <a:uFillTx/>
                <a:latin typeface="Arial"/>
                <a:ea typeface="+mn-ea"/>
                <a:cs typeface="+mn-cs"/>
              </a:rPr>
              <a:t>Update on </a:t>
            </a:r>
            <a:r>
              <a:rPr kumimoji="0" lang="en-US" sz="2000" b="1" i="1" u="none" strike="noStrike" kern="1200" cap="none" spc="-100" normalizeH="0" baseline="0" noProof="0" dirty="0" smtClean="0">
                <a:ln>
                  <a:noFill/>
                </a:ln>
                <a:solidFill>
                  <a:schemeClr val="tx1"/>
                </a:solidFill>
                <a:effectLst/>
                <a:uLnTx/>
                <a:uFillTx/>
                <a:latin typeface="Arial"/>
                <a:ea typeface="+mn-ea"/>
                <a:cs typeface="+mn-cs"/>
              </a:rPr>
              <a:t>outreach and communications</a:t>
            </a:r>
            <a:r>
              <a:rPr kumimoji="0" lang="en-US" sz="2000" b="0" i="1" u="none" strike="noStrike" kern="1200" cap="none" spc="-100" normalizeH="0" baseline="0" noProof="0" dirty="0" smtClean="0">
                <a:ln>
                  <a:noFill/>
                </a:ln>
                <a:solidFill>
                  <a:schemeClr val="tx1"/>
                </a:solidFill>
                <a:effectLst/>
                <a:uLnTx/>
                <a:uFillTx/>
                <a:latin typeface="Arial"/>
                <a:ea typeface="+mn-ea"/>
                <a:cs typeface="+mn-cs"/>
              </a:rPr>
              <a:t/>
            </a:r>
            <a:br>
              <a:rPr kumimoji="0" lang="en-US" sz="2000" b="0" i="1" u="none" strike="noStrike" kern="1200" cap="none" spc="-100" normalizeH="0" baseline="0" noProof="0" dirty="0" smtClean="0">
                <a:ln>
                  <a:noFill/>
                </a:ln>
                <a:solidFill>
                  <a:schemeClr val="tx1"/>
                </a:solidFill>
                <a:effectLst/>
                <a:uLnTx/>
                <a:uFillTx/>
                <a:latin typeface="Arial"/>
                <a:ea typeface="+mn-ea"/>
                <a:cs typeface="+mn-cs"/>
              </a:rPr>
            </a:br>
            <a:r>
              <a:rPr kumimoji="0" lang="en-US" sz="2000" b="0" i="1" u="none" strike="noStrike" kern="1200" cap="none" spc="-100" normalizeH="0" baseline="0" noProof="0" dirty="0" smtClean="0">
                <a:ln>
                  <a:noFill/>
                </a:ln>
                <a:solidFill>
                  <a:schemeClr val="tx1"/>
                </a:solidFill>
                <a:effectLst/>
                <a:uLnTx/>
                <a:uFillTx/>
                <a:latin typeface="Arial"/>
                <a:ea typeface="+mn-ea"/>
                <a:cs typeface="+mn-cs"/>
              </a:rPr>
              <a:t/>
            </a:r>
            <a:br>
              <a:rPr kumimoji="0" lang="en-US" sz="2000" b="0" i="1" u="none" strike="noStrike" kern="1200" cap="none" spc="-100" normalizeH="0" baseline="0" noProof="0" dirty="0" smtClean="0">
                <a:ln>
                  <a:noFill/>
                </a:ln>
                <a:solidFill>
                  <a:schemeClr val="tx1"/>
                </a:solidFill>
                <a:effectLst/>
                <a:uLnTx/>
                <a:uFillTx/>
                <a:latin typeface="Arial"/>
                <a:ea typeface="+mn-ea"/>
                <a:cs typeface="+mn-cs"/>
              </a:rPr>
            </a:br>
            <a:endParaRPr kumimoji="0" lang="en-US" sz="2000" b="0" i="1" u="none" strike="noStrike" kern="1200" cap="none" spc="-100" normalizeH="0" baseline="0" noProof="0" dirty="0">
              <a:ln>
                <a:noFill/>
              </a:ln>
              <a:solidFill>
                <a:schemeClr val="tx1"/>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2146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6800"/>
            <a:ext cx="8229600" cy="762000"/>
          </a:xfrm>
        </p:spPr>
        <p:txBody>
          <a:bodyPr/>
          <a:lstStyle/>
          <a:p>
            <a:r>
              <a:rPr lang="en-GB" dirty="0"/>
              <a:t>UNECE/WHO/UNEP interagency cooperation on </a:t>
            </a:r>
            <a:r>
              <a:rPr lang="en-GB" dirty="0" smtClean="0"/>
              <a:t>air </a:t>
            </a:r>
            <a:r>
              <a:rPr lang="en-GB" dirty="0"/>
              <a:t>pollution</a:t>
            </a:r>
            <a:endParaRPr lang="en-US" dirty="0"/>
          </a:p>
        </p:txBody>
      </p:sp>
      <p:sp>
        <p:nvSpPr>
          <p:cNvPr id="3" name="Content Placeholder 2"/>
          <p:cNvSpPr>
            <a:spLocks noGrp="1"/>
          </p:cNvSpPr>
          <p:nvPr>
            <p:ph idx="1"/>
          </p:nvPr>
        </p:nvSpPr>
        <p:spPr>
          <a:xfrm>
            <a:off x="467544" y="1844824"/>
            <a:ext cx="8229600" cy="4419601"/>
          </a:xfrm>
        </p:spPr>
        <p:txBody>
          <a:bodyPr>
            <a:normAutofit/>
          </a:bodyPr>
          <a:lstStyle/>
          <a:p>
            <a:pPr marL="0" indent="0">
              <a:buNone/>
            </a:pPr>
            <a:endParaRPr lang="en-US" b="1" dirty="0"/>
          </a:p>
          <a:p>
            <a:pPr>
              <a:buNone/>
            </a:pPr>
            <a:r>
              <a:rPr lang="en-US" b="1" dirty="0"/>
              <a:t>Interagency </a:t>
            </a:r>
            <a:r>
              <a:rPr lang="en-US" b="1" dirty="0" smtClean="0"/>
              <a:t>meetings </a:t>
            </a:r>
            <a:r>
              <a:rPr lang="en-US" b="1" dirty="0"/>
              <a:t>in February </a:t>
            </a:r>
            <a:r>
              <a:rPr lang="en-US" b="1" dirty="0" smtClean="0"/>
              <a:t>and October 2015 (</a:t>
            </a:r>
            <a:r>
              <a:rPr lang="pl-PL" b="1" dirty="0" smtClean="0"/>
              <a:t>next meeting</a:t>
            </a:r>
            <a:r>
              <a:rPr lang="pl-PL" b="1" dirty="0"/>
              <a:t>:</a:t>
            </a:r>
            <a:r>
              <a:rPr lang="pl-PL" b="1" dirty="0" smtClean="0"/>
              <a:t> </a:t>
            </a:r>
            <a:r>
              <a:rPr lang="en-US" b="1" dirty="0" smtClean="0"/>
              <a:t>3 </a:t>
            </a:r>
            <a:r>
              <a:rPr lang="en-US" b="1" dirty="0"/>
              <a:t>March 2016</a:t>
            </a:r>
            <a:r>
              <a:rPr lang="en-US" b="1" dirty="0" smtClean="0"/>
              <a:t>) at </a:t>
            </a:r>
            <a:r>
              <a:rPr lang="en-US" b="1" dirty="0"/>
              <a:t>the initiative of UNECE’s Executive </a:t>
            </a:r>
            <a:r>
              <a:rPr lang="en-US" b="1" dirty="0" smtClean="0"/>
              <a:t>Secretary </a:t>
            </a:r>
            <a:r>
              <a:rPr lang="en-US" dirty="0" smtClean="0"/>
              <a:t>Organizations </a:t>
            </a:r>
            <a:r>
              <a:rPr lang="en-US" dirty="0"/>
              <a:t>have strong, mutually supportive mandates on air </a:t>
            </a:r>
            <a:r>
              <a:rPr lang="en-US" dirty="0" smtClean="0"/>
              <a:t>quality</a:t>
            </a:r>
          </a:p>
          <a:p>
            <a:pPr lvl="1">
              <a:buFont typeface="Arial" pitchFamily="34" charset="0"/>
              <a:buChar char="•"/>
            </a:pPr>
            <a:r>
              <a:rPr lang="en-US" dirty="0" smtClean="0"/>
              <a:t>Joining </a:t>
            </a:r>
            <a:r>
              <a:rPr lang="en-US" dirty="0"/>
              <a:t>efforts to complement and strengthen each other’s work </a:t>
            </a:r>
            <a:endParaRPr lang="en-US" dirty="0" smtClean="0"/>
          </a:p>
          <a:p>
            <a:pPr lvl="1">
              <a:buFont typeface="Arial" pitchFamily="34" charset="0"/>
              <a:buChar char="•"/>
            </a:pPr>
            <a:r>
              <a:rPr lang="en-US" dirty="0" smtClean="0"/>
              <a:t>Providing </a:t>
            </a:r>
            <a:r>
              <a:rPr lang="en-US" dirty="0"/>
              <a:t>strong joint messages to Governments with a bigger </a:t>
            </a:r>
            <a:r>
              <a:rPr lang="en-US" dirty="0" smtClean="0"/>
              <a:t>impact</a:t>
            </a:r>
          </a:p>
          <a:p>
            <a:pPr lvl="1">
              <a:buFont typeface="Arial" pitchFamily="34" charset="0"/>
              <a:buChar char="•"/>
            </a:pPr>
            <a:r>
              <a:rPr lang="en-US" dirty="0" smtClean="0"/>
              <a:t>First </a:t>
            </a:r>
            <a:r>
              <a:rPr lang="en-US" dirty="0"/>
              <a:t>steps to increase the existing cooperation have been taken; milestones for 2015-2017 have been identified </a:t>
            </a:r>
            <a:endParaRPr lang="en-US" dirty="0" smtClean="0"/>
          </a:p>
          <a:p>
            <a:pPr lvl="1">
              <a:buFont typeface="Arial" pitchFamily="34" charset="0"/>
              <a:buChar char="•"/>
            </a:pPr>
            <a:r>
              <a:rPr lang="en-US" dirty="0" smtClean="0"/>
              <a:t>Future </a:t>
            </a:r>
            <a:r>
              <a:rPr lang="en-US" dirty="0"/>
              <a:t>interagency meetings and growing cooperation to be expected</a:t>
            </a:r>
          </a:p>
        </p:txBody>
      </p:sp>
    </p:spTree>
    <p:extLst>
      <p:ext uri="{BB962C8B-B14F-4D97-AF65-F5344CB8AC3E}">
        <p14:creationId xmlns:p14="http://schemas.microsoft.com/office/powerpoint/2010/main" val="400279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6768752" cy="762000"/>
          </a:xfrm>
        </p:spPr>
        <p:txBody>
          <a:bodyPr/>
          <a:lstStyle/>
          <a:p>
            <a:r>
              <a:rPr lang="en-GB" dirty="0" smtClean="0"/>
              <a:t>Other initiatives</a:t>
            </a:r>
            <a:endParaRPr lang="en-US" dirty="0"/>
          </a:p>
        </p:txBody>
      </p:sp>
      <p:sp>
        <p:nvSpPr>
          <p:cNvPr id="3" name="Content Placeholder 2"/>
          <p:cNvSpPr>
            <a:spLocks noGrp="1"/>
          </p:cNvSpPr>
          <p:nvPr>
            <p:ph idx="1"/>
          </p:nvPr>
        </p:nvSpPr>
        <p:spPr>
          <a:xfrm>
            <a:off x="467544" y="1556792"/>
            <a:ext cx="8229600" cy="4419601"/>
          </a:xfrm>
        </p:spPr>
        <p:txBody>
          <a:bodyPr>
            <a:normAutofit/>
          </a:bodyPr>
          <a:lstStyle/>
          <a:p>
            <a:r>
              <a:rPr lang="en-US" b="1" dirty="0" smtClean="0"/>
              <a:t>Climate and Clean Air Coalition (CCAC)</a:t>
            </a:r>
          </a:p>
          <a:p>
            <a:pPr lvl="1"/>
            <a:r>
              <a:rPr lang="en-US" dirty="0" smtClean="0"/>
              <a:t>UNECE joined CCAC as a non-state partner (Sept 2015)</a:t>
            </a:r>
          </a:p>
          <a:p>
            <a:pPr lvl="1"/>
            <a:r>
              <a:rPr lang="en-US" dirty="0" smtClean="0"/>
              <a:t>Contributions to a number of initiatives to be expected (e.g. Heavy Duty Diesel Vehicles, Household Cooking and Domestic Heating, Regional Assessments of SLCPs, Urban Health)</a:t>
            </a:r>
          </a:p>
          <a:p>
            <a:r>
              <a:rPr lang="en-US" b="1" dirty="0" smtClean="0"/>
              <a:t>Tightening of cooperation between CLRTAP and the Arctic Council </a:t>
            </a:r>
            <a:r>
              <a:rPr lang="en-US" dirty="0" smtClean="0"/>
              <a:t>(technical </a:t>
            </a:r>
            <a:r>
              <a:rPr lang="en-US" dirty="0"/>
              <a:t>meetings in Potsdam on </a:t>
            </a:r>
            <a:r>
              <a:rPr lang="en-US" dirty="0" smtClean="0"/>
              <a:t>16-17 Feb 2016 (focus on black carbon, Hg and POPs)</a:t>
            </a:r>
            <a:endParaRPr lang="pl-PL" dirty="0" smtClean="0"/>
          </a:p>
          <a:p>
            <a:r>
              <a:rPr lang="pl-PL" b="1" dirty="0" smtClean="0"/>
              <a:t>Launching 2016 Assessment Report – 31 May 2016 in Brussels</a:t>
            </a:r>
            <a:endParaRPr lang="en-US" b="1" dirty="0" smtClean="0"/>
          </a:p>
          <a:p>
            <a:pPr lvl="1">
              <a:buNone/>
            </a:pPr>
            <a:endParaRPr lang="en-GB" b="1" dirty="0" smtClean="0"/>
          </a:p>
        </p:txBody>
      </p:sp>
    </p:spTree>
    <p:extLst>
      <p:ext uri="{BB962C8B-B14F-4D97-AF65-F5344CB8AC3E}">
        <p14:creationId xmlns:p14="http://schemas.microsoft.com/office/powerpoint/2010/main" val="10121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Thank </a:t>
            </a:r>
            <a:r>
              <a:rPr lang="en-US" dirty="0" smtClean="0"/>
              <a:t>you very much for your attention</a:t>
            </a:r>
            <a:endParaRPr lang="en-GB" dirty="0"/>
          </a:p>
        </p:txBody>
      </p:sp>
      <p:sp>
        <p:nvSpPr>
          <p:cNvPr id="3" name="Content Placeholder 2"/>
          <p:cNvSpPr>
            <a:spLocks noGrp="1"/>
          </p:cNvSpPr>
          <p:nvPr>
            <p:ph idx="1"/>
          </p:nvPr>
        </p:nvSpPr>
        <p:spPr>
          <a:xfrm>
            <a:off x="457200" y="1295401"/>
            <a:ext cx="8363272" cy="1917575"/>
          </a:xfrm>
        </p:spPr>
        <p:txBody>
          <a:bodyPr/>
          <a:lstStyle/>
          <a:p>
            <a:pPr marL="0" indent="0">
              <a:buNone/>
            </a:pPr>
            <a:r>
              <a:rPr lang="en-GB" sz="2400" dirty="0">
                <a:hlinkClick r:id="rId2"/>
              </a:rPr>
              <a:t>http://</a:t>
            </a:r>
            <a:r>
              <a:rPr lang="en-GB" sz="2400" dirty="0" smtClean="0">
                <a:hlinkClick r:id="rId2"/>
              </a:rPr>
              <a:t>www.unece.org/env/lrtap/welcome.html</a:t>
            </a:r>
            <a:endParaRPr lang="en-GB" sz="2400" dirty="0" smtClean="0"/>
          </a:p>
          <a:p>
            <a:pPr marL="0" indent="0">
              <a:buNone/>
            </a:pPr>
            <a:r>
              <a:rPr lang="en-US" sz="2400" dirty="0">
                <a:hlinkClick r:id="rId3"/>
              </a:rPr>
              <a:t>k</a:t>
            </a:r>
            <a:r>
              <a:rPr lang="en-US" sz="2400" dirty="0" smtClean="0">
                <a:hlinkClick r:id="rId3"/>
              </a:rPr>
              <a:t>rzysztof.olendrzynski@unece.org</a:t>
            </a:r>
            <a:endParaRPr lang="en-US" sz="2400" dirty="0" smtClean="0"/>
          </a:p>
          <a:p>
            <a:endParaRPr lang="en-GB" dirty="0"/>
          </a:p>
        </p:txBody>
      </p:sp>
      <p:sp>
        <p:nvSpPr>
          <p:cNvPr id="5" name="Title 1"/>
          <p:cNvSpPr txBox="1">
            <a:spLocks/>
          </p:cNvSpPr>
          <p:nvPr/>
        </p:nvSpPr>
        <p:spPr>
          <a:xfrm>
            <a:off x="467544" y="260648"/>
            <a:ext cx="6858000" cy="18288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1" kern="1200">
                <a:solidFill>
                  <a:schemeClr val="tx1"/>
                </a:solidFill>
                <a:latin typeface="Arial"/>
                <a:ea typeface="+mj-ea"/>
                <a:cs typeface="+mj-cs"/>
              </a:defRPr>
            </a:lvl1pPr>
          </a:lstStyle>
          <a:p>
            <a:endParaRPr lang="en-US" dirty="0"/>
          </a:p>
        </p:txBody>
      </p:sp>
    </p:spTree>
    <p:extLst>
      <p:ext uri="{BB962C8B-B14F-4D97-AF65-F5344CB8AC3E}">
        <p14:creationId xmlns:p14="http://schemas.microsoft.com/office/powerpoint/2010/main" val="343049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2"/>
          <p:cNvSpPr txBox="1">
            <a:spLocks noChangeArrowheads="1"/>
          </p:cNvSpPr>
          <p:nvPr/>
        </p:nvSpPr>
        <p:spPr bwMode="auto">
          <a:xfrm>
            <a:off x="611561" y="276225"/>
            <a:ext cx="739579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3200" b="1" dirty="0"/>
              <a:t>Convention on Long-range Transboundary Air Pollution</a:t>
            </a:r>
            <a:endParaRPr lang="en-US" sz="3200" b="1" dirty="0"/>
          </a:p>
        </p:txBody>
      </p:sp>
      <p:sp>
        <p:nvSpPr>
          <p:cNvPr id="5129" name="Text Box 10"/>
          <p:cNvSpPr txBox="1">
            <a:spLocks noChangeArrowheads="1"/>
          </p:cNvSpPr>
          <p:nvPr/>
        </p:nvSpPr>
        <p:spPr bwMode="auto">
          <a:xfrm>
            <a:off x="323528" y="1504950"/>
            <a:ext cx="792036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GB" b="1" u="sng" dirty="0" smtClean="0"/>
          </a:p>
          <a:p>
            <a:pPr eaLnBrk="1" hangingPunct="1">
              <a:spcBef>
                <a:spcPct val="50000"/>
              </a:spcBef>
            </a:pPr>
            <a:r>
              <a:rPr lang="en-GB" b="1" u="sng" dirty="0" smtClean="0"/>
              <a:t>Protocols that cover key air pollutants</a:t>
            </a:r>
            <a:r>
              <a:rPr lang="en-GB" sz="2000" b="1" dirty="0" smtClean="0"/>
              <a:t>: </a:t>
            </a:r>
            <a:endParaRPr lang="en-GB" sz="2000" b="1" dirty="0"/>
          </a:p>
          <a:p>
            <a:pPr lvl="1" eaLnBrk="1" hangingPunct="1">
              <a:spcBef>
                <a:spcPct val="50000"/>
              </a:spcBef>
              <a:buFont typeface="Wingdings" pitchFamily="2" charset="2"/>
              <a:buChar char="§"/>
            </a:pPr>
            <a:r>
              <a:rPr lang="en-US" sz="1400" b="1" dirty="0">
                <a:solidFill>
                  <a:srgbClr val="C00000"/>
                </a:solidFill>
              </a:rPr>
              <a:t>The 1999 Protocol to Abate Acidification, Eutrophication and Ground-level </a:t>
            </a:r>
            <a:r>
              <a:rPr lang="en-US" sz="1400" b="1" dirty="0" smtClean="0">
                <a:solidFill>
                  <a:srgbClr val="C00000"/>
                </a:solidFill>
              </a:rPr>
              <a:t>Ozone (Gothenburg Protocol); amended in 2012 (PM2.5 and black carbon added)</a:t>
            </a:r>
            <a:endParaRPr lang="en-US" sz="1400" b="1" dirty="0">
              <a:solidFill>
                <a:srgbClr val="C00000"/>
              </a:solidFill>
            </a:endParaRPr>
          </a:p>
          <a:p>
            <a:pPr lvl="1" eaLnBrk="1" hangingPunct="1">
              <a:spcBef>
                <a:spcPct val="50000"/>
              </a:spcBef>
              <a:buFont typeface="Wingdings" pitchFamily="2" charset="2"/>
              <a:buChar char="§"/>
            </a:pPr>
            <a:r>
              <a:rPr lang="en-GB" sz="1400" b="1" dirty="0">
                <a:solidFill>
                  <a:srgbClr val="C00000"/>
                </a:solidFill>
              </a:rPr>
              <a:t>The 1998 Protocol on Persistent Organic Pollutants</a:t>
            </a:r>
            <a:r>
              <a:rPr lang="en-GB" sz="1400" b="1" dirty="0" smtClean="0">
                <a:solidFill>
                  <a:srgbClr val="C00000"/>
                </a:solidFill>
              </a:rPr>
              <a:t>; amended in 2009</a:t>
            </a:r>
            <a:endParaRPr lang="en-GB" sz="1400" b="1" dirty="0">
              <a:solidFill>
                <a:srgbClr val="C00000"/>
              </a:solidFill>
            </a:endParaRPr>
          </a:p>
          <a:p>
            <a:pPr lvl="1" eaLnBrk="1" hangingPunct="1">
              <a:spcBef>
                <a:spcPct val="50000"/>
              </a:spcBef>
              <a:buFont typeface="Wingdings" pitchFamily="2" charset="2"/>
              <a:buChar char="§"/>
            </a:pPr>
            <a:r>
              <a:rPr lang="en-US" sz="1400" b="1" dirty="0">
                <a:solidFill>
                  <a:srgbClr val="C00000"/>
                </a:solidFill>
              </a:rPr>
              <a:t>The 1998 Protocol on Heavy Metals</a:t>
            </a:r>
            <a:r>
              <a:rPr lang="en-US" sz="1400" b="1" dirty="0" smtClean="0"/>
              <a:t>; </a:t>
            </a:r>
            <a:r>
              <a:rPr lang="en-US" sz="1400" b="1" dirty="0" smtClean="0">
                <a:solidFill>
                  <a:srgbClr val="FF0000"/>
                </a:solidFill>
              </a:rPr>
              <a:t>amended in 2012</a:t>
            </a:r>
            <a:endParaRPr lang="en-US" sz="1400" b="1" dirty="0">
              <a:solidFill>
                <a:srgbClr val="FF0000"/>
              </a:solidFill>
            </a:endParaRPr>
          </a:p>
          <a:p>
            <a:pPr lvl="1" eaLnBrk="1" hangingPunct="1">
              <a:spcBef>
                <a:spcPct val="50000"/>
              </a:spcBef>
              <a:buFont typeface="Wingdings" pitchFamily="2" charset="2"/>
              <a:buChar char="§"/>
            </a:pPr>
            <a:r>
              <a:rPr lang="en-US" sz="1400" b="1" dirty="0"/>
              <a:t>The 1994 Protocol on Further Reduction of Sulphur Emissions;</a:t>
            </a:r>
          </a:p>
          <a:p>
            <a:pPr lvl="1" eaLnBrk="1" hangingPunct="1">
              <a:spcBef>
                <a:spcPct val="50000"/>
              </a:spcBef>
              <a:buFont typeface="Wingdings" pitchFamily="2" charset="2"/>
              <a:buChar char="§"/>
            </a:pPr>
            <a:r>
              <a:rPr lang="en-US" sz="1400" b="1" dirty="0"/>
              <a:t>The 1991 Protocol concerning the Control of Emissions of Volatile Organic Compounds or their Transboundary Fluxes;</a:t>
            </a:r>
          </a:p>
          <a:p>
            <a:pPr lvl="1" eaLnBrk="1" hangingPunct="1">
              <a:spcBef>
                <a:spcPct val="50000"/>
              </a:spcBef>
              <a:buFont typeface="Wingdings" pitchFamily="2" charset="2"/>
              <a:buChar char="§"/>
            </a:pPr>
            <a:r>
              <a:rPr lang="en-US" sz="1400" b="1" dirty="0"/>
              <a:t>The 1988 Protocol concerning the Control of Nitrogen Oxides or their Transboundary Fluxes;</a:t>
            </a:r>
          </a:p>
          <a:p>
            <a:pPr lvl="1" eaLnBrk="1" hangingPunct="1">
              <a:spcBef>
                <a:spcPct val="50000"/>
              </a:spcBef>
              <a:buFont typeface="Wingdings" pitchFamily="2" charset="2"/>
              <a:buChar char="§"/>
            </a:pPr>
            <a:r>
              <a:rPr lang="en-US" sz="1400" b="1" dirty="0"/>
              <a:t>The 1985 Protocol on the Reduction of Sulphur Emissions or their Transboundary Fluxes by at least 30 per cent;</a:t>
            </a:r>
          </a:p>
          <a:p>
            <a:pPr lvl="1" eaLnBrk="1" hangingPunct="1">
              <a:spcBef>
                <a:spcPct val="50000"/>
              </a:spcBef>
              <a:buFont typeface="Wingdings" pitchFamily="2" charset="2"/>
              <a:buChar char="§"/>
            </a:pPr>
            <a:r>
              <a:rPr lang="en-US" sz="1400" b="1" dirty="0"/>
              <a:t>The 1984 Protocol on Long-term Financing of the Cooperative Programme for Monitoring and Evaluation of the Long-range Transmission of Air Pollutants in Europe (EMEP).</a:t>
            </a:r>
            <a:endParaRPr lang="en-GB" sz="1400" b="1" dirty="0"/>
          </a:p>
          <a:p>
            <a:pPr eaLnBrk="1" hangingPunct="1">
              <a:spcBef>
                <a:spcPct val="50000"/>
              </a:spcBef>
              <a:buFontTx/>
              <a:buChar char="•"/>
            </a:pPr>
            <a:endParaRPr lang="en-US" sz="2000" b="1" dirty="0"/>
          </a:p>
        </p:txBody>
      </p:sp>
      <p:sp>
        <p:nvSpPr>
          <p:cNvPr id="5" name="Prostokąt 4"/>
          <p:cNvSpPr/>
          <p:nvPr/>
        </p:nvSpPr>
        <p:spPr>
          <a:xfrm>
            <a:off x="251520" y="1484784"/>
            <a:ext cx="7992888" cy="369332"/>
          </a:xfrm>
          <a:prstGeom prst="rect">
            <a:avLst/>
          </a:prstGeom>
        </p:spPr>
        <p:txBody>
          <a:bodyPr wrap="square">
            <a:spAutoFit/>
          </a:bodyPr>
          <a:lstStyle/>
          <a:p>
            <a:pPr>
              <a:spcBef>
                <a:spcPct val="50000"/>
              </a:spcBef>
            </a:pPr>
            <a:r>
              <a:rPr lang="en-GB" b="1" dirty="0" smtClean="0">
                <a:solidFill>
                  <a:srgbClr val="C00000"/>
                </a:solidFill>
                <a:latin typeface="Arial" pitchFamily="34" charset="0"/>
                <a:cs typeface="Arial" pitchFamily="34" charset="0"/>
              </a:rPr>
              <a:t>Established in 1979; 51 Parties: Europe, North America, Central As</a:t>
            </a:r>
            <a:r>
              <a:rPr lang="en-GB" b="1" dirty="0" smtClean="0">
                <a:solidFill>
                  <a:srgbClr val="C00000"/>
                </a:solidFill>
              </a:rPr>
              <a:t>ia</a:t>
            </a:r>
          </a:p>
        </p:txBody>
      </p:sp>
      <p:sp>
        <p:nvSpPr>
          <p:cNvPr id="8" name="Symbol zastępczy zawartości 7"/>
          <p:cNvSpPr>
            <a:spLocks noGrp="1"/>
          </p:cNvSpPr>
          <p:nvPr>
            <p:ph idx="1"/>
          </p:nvPr>
        </p:nvSpPr>
        <p:spPr/>
        <p:txBody>
          <a:bodyPr/>
          <a:lstStyle/>
          <a:p>
            <a:pPr>
              <a:buNone/>
            </a:pPr>
            <a:endParaRPr lang="pl-PL" dirty="0"/>
          </a:p>
        </p:txBody>
      </p:sp>
    </p:spTree>
    <p:extLst>
      <p:ext uri="{BB962C8B-B14F-4D97-AF65-F5344CB8AC3E}">
        <p14:creationId xmlns:p14="http://schemas.microsoft.com/office/powerpoint/2010/main" val="23025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139136" cy="1540024"/>
          </a:xfrm>
        </p:spPr>
        <p:txBody>
          <a:bodyPr/>
          <a:lstStyle/>
          <a:p>
            <a:r>
              <a:rPr lang="en-US" dirty="0" smtClean="0"/>
              <a:t>Effects-based approach in design and functioning of the Convention’s Protocols</a:t>
            </a:r>
            <a:endParaRPr lang="en-US" dirty="0"/>
          </a:p>
        </p:txBody>
      </p:sp>
      <p:sp>
        <p:nvSpPr>
          <p:cNvPr id="5" name="Content Placeholder 3"/>
          <p:cNvSpPr txBox="1">
            <a:spLocks/>
          </p:cNvSpPr>
          <p:nvPr/>
        </p:nvSpPr>
        <p:spPr>
          <a:xfrm>
            <a:off x="457200" y="1676399"/>
            <a:ext cx="8229600" cy="4419601"/>
          </a:xfrm>
          <a:prstGeom prst="rect">
            <a:avLst/>
          </a:prstGeom>
        </p:spPr>
        <p:txBody>
          <a:bodyPr vert="horz" lIns="0" tIns="0" rIns="0" bIns="0" rtlCol="0" anchor="t">
            <a:noAutofit/>
          </a:bodyPr>
          <a:lstStyle>
            <a:lvl1pPr marL="0" indent="0" algn="l" defTabSz="914400" rtl="0" eaLnBrk="1" latinLnBrk="0" hangingPunct="1">
              <a:lnSpc>
                <a:spcPct val="90000"/>
              </a:lnSpc>
              <a:spcBef>
                <a:spcPts val="600"/>
              </a:spcBef>
              <a:buClr>
                <a:schemeClr val="tx1"/>
              </a:buClr>
              <a:buFont typeface="HP Simplified" panose="020B0604020204020204" pitchFamily="34" charset="0"/>
              <a:buNone/>
              <a:defRPr sz="2000" kern="1200">
                <a:solidFill>
                  <a:schemeClr val="tx1"/>
                </a:solidFill>
                <a:latin typeface="Arial"/>
                <a:ea typeface="+mn-ea"/>
                <a:cs typeface="+mn-cs"/>
              </a:defRPr>
            </a:lvl1pPr>
            <a:lvl2pPr marL="457200" indent="0" algn="l" defTabSz="914400" rtl="0" eaLnBrk="1" latinLnBrk="0" hangingPunct="1">
              <a:lnSpc>
                <a:spcPct val="90000"/>
              </a:lnSpc>
              <a:spcBef>
                <a:spcPts val="800"/>
              </a:spcBef>
              <a:buClr>
                <a:schemeClr val="tx1"/>
              </a:buClr>
              <a:buSzPct val="80000"/>
              <a:buFont typeface="HP Simplified" panose="020B0604020204020204" pitchFamily="34" charset="0"/>
              <a:buNone/>
              <a:defRPr sz="1800" kern="1200">
                <a:solidFill>
                  <a:schemeClr val="tx1">
                    <a:tint val="75000"/>
                  </a:schemeClr>
                </a:solidFill>
                <a:latin typeface="Arial"/>
                <a:ea typeface="+mn-ea"/>
                <a:cs typeface="+mn-cs"/>
              </a:defRPr>
            </a:lvl2pPr>
            <a:lvl3pPr marL="914400" indent="0" algn="l" defTabSz="914400" rtl="0" eaLnBrk="1" latinLnBrk="0" hangingPunct="1">
              <a:lnSpc>
                <a:spcPct val="90000"/>
              </a:lnSpc>
              <a:spcBef>
                <a:spcPts val="600"/>
              </a:spcBef>
              <a:buClr>
                <a:schemeClr val="tx1"/>
              </a:buClr>
              <a:buFont typeface="HP Simplified" panose="020B0604020204020204" pitchFamily="34" charset="0"/>
              <a:buNone/>
              <a:defRPr sz="1600" kern="1200">
                <a:solidFill>
                  <a:schemeClr val="tx1">
                    <a:tint val="75000"/>
                  </a:schemeClr>
                </a:solidFill>
                <a:latin typeface="Arial"/>
                <a:ea typeface="+mn-ea"/>
                <a:cs typeface="+mn-cs"/>
              </a:defRPr>
            </a:lvl3pPr>
            <a:lvl4pPr marL="13716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400" kern="1200">
                <a:solidFill>
                  <a:schemeClr val="tx1">
                    <a:tint val="75000"/>
                  </a:schemeClr>
                </a:solidFill>
                <a:latin typeface="Arial"/>
                <a:ea typeface="+mn-ea"/>
                <a:cs typeface="+mn-cs"/>
              </a:defRPr>
            </a:lvl4pPr>
            <a:lvl5pPr marL="1828800" indent="0" algn="l" defTabSz="914400" rtl="0" eaLnBrk="1" latinLnBrk="0" hangingPunct="1">
              <a:lnSpc>
                <a:spcPct val="90000"/>
              </a:lnSpc>
              <a:spcBef>
                <a:spcPts val="600"/>
              </a:spcBef>
              <a:buClr>
                <a:schemeClr val="tx1"/>
              </a:buClr>
              <a:buFont typeface="HP Simplified" panose="020B0604020204020204" pitchFamily="34" charset="0"/>
              <a:buNone/>
              <a:defRPr sz="1400" kern="1200">
                <a:solidFill>
                  <a:schemeClr val="tx1">
                    <a:tint val="75000"/>
                  </a:schemeClr>
                </a:solidFill>
                <a:latin typeface="Arial"/>
                <a:ea typeface="+mn-ea"/>
                <a:cs typeface="+mn-cs"/>
              </a:defRPr>
            </a:lvl5pPr>
            <a:lvl6pPr marL="22860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Clr>
                <a:schemeClr val="tx1"/>
              </a:buClr>
              <a:buFont typeface="HP Simplified" panose="020B0604020204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Clr>
                <a:schemeClr val="tx1"/>
              </a:buClr>
              <a:buFont typeface="HP Simplified" panose="020B0604020204020204" pitchFamily="34" charset="0"/>
              <a:buNone/>
              <a:defRPr sz="1400" kern="1200">
                <a:solidFill>
                  <a:schemeClr val="tx1">
                    <a:tint val="75000"/>
                  </a:schemeClr>
                </a:solidFill>
                <a:latin typeface="+mn-lt"/>
                <a:ea typeface="+mn-ea"/>
                <a:cs typeface="+mn-cs"/>
              </a:defRPr>
            </a:lvl9pPr>
          </a:lstStyle>
          <a:p>
            <a:endParaRPr lang="en-US" dirty="0" smtClean="0"/>
          </a:p>
          <a:p>
            <a:pPr marL="342900" indent="-342900">
              <a:buFont typeface="Arial" pitchFamily="34" charset="0"/>
              <a:buChar char="•"/>
            </a:pPr>
            <a:r>
              <a:rPr lang="en-GB" dirty="0" smtClean="0"/>
              <a:t>Actions driven by observed effects of air pollution on human health, vegetation, crops, </a:t>
            </a:r>
            <a:r>
              <a:rPr lang="en-GB" dirty="0"/>
              <a:t>waters, </a:t>
            </a:r>
            <a:r>
              <a:rPr lang="en-GB" dirty="0" smtClean="0"/>
              <a:t>forests, materials …</a:t>
            </a:r>
            <a:endParaRPr lang="en-GB" dirty="0" smtClean="0"/>
          </a:p>
          <a:p>
            <a:pPr marL="342900" indent="-342900">
              <a:buFont typeface="Arial" pitchFamily="34" charset="0"/>
              <a:buChar char="•"/>
            </a:pPr>
            <a:r>
              <a:rPr lang="en-GB" dirty="0" smtClean="0"/>
              <a:t>Science supported policy making</a:t>
            </a:r>
          </a:p>
          <a:p>
            <a:pPr marL="342900" indent="-342900">
              <a:buFont typeface="Arial" pitchFamily="34" charset="0"/>
              <a:buChar char="•"/>
            </a:pPr>
            <a:r>
              <a:rPr lang="en-GB" dirty="0" smtClean="0"/>
              <a:t>Multi effect, multi pollutant approach - Gothenburg Protocol</a:t>
            </a:r>
          </a:p>
          <a:p>
            <a:pPr marL="342900" indent="-342900">
              <a:buFont typeface="Arial" pitchFamily="34" charset="0"/>
              <a:buChar char="•"/>
            </a:pPr>
            <a:endParaRPr lang="en-GB" dirty="0" smtClean="0"/>
          </a:p>
          <a:p>
            <a:pPr marL="342900" indent="-342900">
              <a:buFont typeface="Arial" pitchFamily="34" charset="0"/>
              <a:buChar char="•"/>
            </a:pPr>
            <a:r>
              <a:rPr lang="en-GB" dirty="0" smtClean="0"/>
              <a:t>Agreed actions:</a:t>
            </a:r>
          </a:p>
          <a:p>
            <a:pPr marL="342900" indent="-342900"/>
            <a:r>
              <a:rPr lang="en-GB" dirty="0" smtClean="0"/>
              <a:t>National emission ceilings, emission limit values for various </a:t>
            </a:r>
            <a:r>
              <a:rPr lang="en-GB" dirty="0" smtClean="0"/>
              <a:t>source categories (installations), </a:t>
            </a:r>
            <a:r>
              <a:rPr lang="en-GB" dirty="0" smtClean="0"/>
              <a:t>obligation to apply best available techniques, obligations on </a:t>
            </a:r>
            <a:r>
              <a:rPr lang="en-GB" dirty="0" smtClean="0"/>
              <a:t>reporting (also policies and measures)</a:t>
            </a:r>
            <a:endParaRPr lang="en-GB" dirty="0"/>
          </a:p>
          <a:p>
            <a:pPr marL="342900" indent="-342900">
              <a:buFont typeface="Arial" pitchFamily="34" charset="0"/>
              <a:buChar char="•"/>
            </a:pPr>
            <a:endParaRPr lang="en-US" dirty="0" smtClean="0"/>
          </a:p>
          <a:p>
            <a:endParaRPr lang="en-US" dirty="0"/>
          </a:p>
        </p:txBody>
      </p:sp>
    </p:spTree>
    <p:extLst>
      <p:ext uri="{BB962C8B-B14F-4D97-AF65-F5344CB8AC3E}">
        <p14:creationId xmlns:p14="http://schemas.microsoft.com/office/powerpoint/2010/main" val="112935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236296" cy="864096"/>
          </a:xfrm>
        </p:spPr>
        <p:txBody>
          <a:bodyPr/>
          <a:lstStyle/>
          <a:p>
            <a:r>
              <a:rPr lang="en-US" dirty="0" smtClean="0"/>
              <a:t>Update from the EMEP Steering Body</a:t>
            </a:r>
            <a:br>
              <a:rPr lang="en-US" dirty="0" smtClean="0"/>
            </a:br>
            <a:r>
              <a:rPr lang="en-US" dirty="0" smtClean="0"/>
              <a:t> and the Working Group on Effects</a:t>
            </a:r>
            <a:endParaRPr lang="en-US" dirty="0"/>
          </a:p>
        </p:txBody>
      </p:sp>
      <p:sp>
        <p:nvSpPr>
          <p:cNvPr id="4" name="Content Placeholder 3"/>
          <p:cNvSpPr>
            <a:spLocks noGrp="1"/>
          </p:cNvSpPr>
          <p:nvPr>
            <p:ph idx="1"/>
          </p:nvPr>
        </p:nvSpPr>
        <p:spPr>
          <a:xfrm>
            <a:off x="251520" y="1676399"/>
            <a:ext cx="8424936" cy="5181601"/>
          </a:xfrm>
        </p:spPr>
        <p:txBody>
          <a:bodyPr>
            <a:normAutofit/>
          </a:bodyPr>
          <a:lstStyle/>
          <a:p>
            <a:r>
              <a:rPr lang="en-US" sz="2200" dirty="0" smtClean="0"/>
              <a:t>1</a:t>
            </a:r>
            <a:r>
              <a:rPr lang="en-US" sz="2200" baseline="30000" dirty="0" smtClean="0"/>
              <a:t>st</a:t>
            </a:r>
            <a:r>
              <a:rPr lang="en-US" sz="2200" dirty="0" smtClean="0"/>
              <a:t> joint session  of EMEP Steering Body and WGE; joint highlights and recommendations for policy</a:t>
            </a:r>
          </a:p>
          <a:p>
            <a:r>
              <a:rPr lang="en-US" sz="2200" dirty="0" smtClean="0"/>
              <a:t>EMEP trend assessment </a:t>
            </a:r>
            <a:r>
              <a:rPr lang="pl-PL" sz="2200" dirty="0" smtClean="0"/>
              <a:t>report </a:t>
            </a:r>
            <a:r>
              <a:rPr lang="en-US" sz="2200" dirty="0" smtClean="0"/>
              <a:t>(emissions, concentrations/depositions, atmospheric and integrated assessment modeling)</a:t>
            </a:r>
          </a:p>
          <a:p>
            <a:r>
              <a:rPr lang="en-US" sz="2200" dirty="0" smtClean="0"/>
              <a:t>WGE trend assessment </a:t>
            </a:r>
            <a:r>
              <a:rPr lang="pl-PL" sz="2200" dirty="0" smtClean="0"/>
              <a:t>report </a:t>
            </a:r>
            <a:r>
              <a:rPr lang="en-US" sz="2200" dirty="0" smtClean="0"/>
              <a:t>(health impacts, impacts on ecosystems, crop and material damage)</a:t>
            </a:r>
          </a:p>
          <a:p>
            <a:r>
              <a:rPr lang="en-US" sz="2200" dirty="0" smtClean="0"/>
              <a:t>Both assessments complemented each other and provided key input to the </a:t>
            </a:r>
            <a:r>
              <a:rPr lang="pl-PL" sz="2200" dirty="0" smtClean="0"/>
              <a:t>2016 </a:t>
            </a:r>
            <a:r>
              <a:rPr lang="en-US" sz="2200" dirty="0" smtClean="0"/>
              <a:t>Assessment report</a:t>
            </a:r>
            <a:r>
              <a:rPr lang="pl-PL" sz="2200" dirty="0" smtClean="0"/>
              <a:t> (scientific report)</a:t>
            </a:r>
            <a:endParaRPr lang="en-US" sz="2200" dirty="0" smtClean="0"/>
          </a:p>
          <a:p>
            <a:r>
              <a:rPr lang="en-US" sz="2200" dirty="0" smtClean="0"/>
              <a:t>Joint work of EMEP/WGE and AMAP</a:t>
            </a:r>
            <a:r>
              <a:rPr lang="pl-PL" sz="2200" dirty="0" smtClean="0"/>
              <a:t> of the </a:t>
            </a:r>
            <a:r>
              <a:rPr lang="en-US" sz="2200" dirty="0" smtClean="0"/>
              <a:t>Arctic Council</a:t>
            </a:r>
          </a:p>
          <a:p>
            <a:r>
              <a:rPr lang="en-US" sz="2200" dirty="0" smtClean="0"/>
              <a:t>Information sharing with </a:t>
            </a:r>
            <a:r>
              <a:rPr lang="pl-PL" sz="2200" dirty="0" smtClean="0"/>
              <a:t>WHO, </a:t>
            </a:r>
            <a:r>
              <a:rPr lang="en-US" sz="2200" dirty="0" smtClean="0"/>
              <a:t>Stockholm and Minamata Conventions</a:t>
            </a:r>
            <a:br>
              <a:rPr lang="en-US" sz="2200" dirty="0" smtClean="0"/>
            </a:br>
            <a:endParaRPr lang="en-US" sz="2200" dirty="0" smtClean="0"/>
          </a:p>
          <a:p>
            <a:endParaRPr lang="en-US" dirty="0"/>
          </a:p>
        </p:txBody>
      </p:sp>
    </p:spTree>
    <p:extLst>
      <p:ext uri="{BB962C8B-B14F-4D97-AF65-F5344CB8AC3E}">
        <p14:creationId xmlns:p14="http://schemas.microsoft.com/office/powerpoint/2010/main" val="12093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1447800" cy="6858000"/>
          </a:xfrm>
          <a:prstGeom prst="rect">
            <a:avLst/>
          </a:prstGeom>
          <a:solidFill>
            <a:schemeClr val="bg1"/>
          </a:solidFill>
          <a:ln w="9525">
            <a:noFill/>
            <a:miter lim="800000"/>
            <a:headEnd/>
            <a:tailEnd/>
          </a:ln>
        </p:spPr>
        <p:txBody>
          <a:bodyPr wrap="none" anchor="ctr">
            <a:spAutoFit/>
          </a:bodyPr>
          <a:lstStyle/>
          <a:p>
            <a:pPr>
              <a:spcBef>
                <a:spcPct val="50000"/>
              </a:spcBef>
            </a:pPr>
            <a:endParaRPr lang="en-US" dirty="0"/>
          </a:p>
        </p:txBody>
      </p:sp>
      <p:sp>
        <p:nvSpPr>
          <p:cNvPr id="16387" name="Rectangle 3"/>
          <p:cNvSpPr>
            <a:spLocks noChangeArrowheads="1"/>
          </p:cNvSpPr>
          <p:nvPr/>
        </p:nvSpPr>
        <p:spPr bwMode="auto">
          <a:xfrm>
            <a:off x="-6863" y="0"/>
            <a:ext cx="5799986" cy="523220"/>
          </a:xfrm>
          <a:prstGeom prst="rect">
            <a:avLst/>
          </a:prstGeom>
          <a:solidFill>
            <a:schemeClr val="bg1"/>
          </a:solidFill>
          <a:ln w="9525">
            <a:noFill/>
            <a:miter lim="800000"/>
            <a:headEnd type="none" w="sm" len="sm"/>
            <a:tailEnd type="none" w="sm" len="sm"/>
          </a:ln>
        </p:spPr>
        <p:txBody>
          <a:bodyPr wrap="none" anchor="ctr">
            <a:spAutoFit/>
          </a:bodyPr>
          <a:lstStyle/>
          <a:p>
            <a:pPr algn="ctr">
              <a:spcBef>
                <a:spcPct val="50000"/>
              </a:spcBef>
            </a:pPr>
            <a:r>
              <a:rPr lang="en-GB" sz="2400" dirty="0">
                <a:solidFill>
                  <a:srgbClr val="002060"/>
                </a:solidFill>
                <a:latin typeface="Arial" panose="020B0604020202020204" pitchFamily="34" charset="0"/>
                <a:cs typeface="Arial" panose="020B0604020202020204" pitchFamily="34" charset="0"/>
              </a:rPr>
              <a:t>Monitoring</a:t>
            </a:r>
            <a:r>
              <a:rPr lang="en-GB" sz="2800" dirty="0">
                <a:solidFill>
                  <a:srgbClr val="002060"/>
                </a:solidFill>
                <a:latin typeface="Arial" panose="020B0604020202020204" pitchFamily="34" charset="0"/>
                <a:cs typeface="Arial" panose="020B0604020202020204" pitchFamily="34" charset="0"/>
              </a:rPr>
              <a:t> </a:t>
            </a:r>
            <a:r>
              <a:rPr lang="en-GB" sz="2800" dirty="0" smtClean="0">
                <a:solidFill>
                  <a:srgbClr val="002060"/>
                </a:solidFill>
                <a:latin typeface="Arial" panose="020B0604020202020204" pitchFamily="34" charset="0"/>
                <a:cs typeface="Arial" panose="020B0604020202020204" pitchFamily="34" charset="0"/>
              </a:rPr>
              <a:t>programme within EMEP:</a:t>
            </a:r>
            <a:endParaRPr lang="en-GB" sz="2800" dirty="0">
              <a:solidFill>
                <a:srgbClr val="002060"/>
              </a:solidFill>
              <a:latin typeface="Arial" panose="020B0604020202020204" pitchFamily="34" charset="0"/>
              <a:cs typeface="Arial" panose="020B0604020202020204" pitchFamily="34" charset="0"/>
            </a:endParaRPr>
          </a:p>
        </p:txBody>
      </p:sp>
      <p:sp>
        <p:nvSpPr>
          <p:cNvPr id="16388" name="Rectangle 4"/>
          <p:cNvSpPr>
            <a:spLocks noChangeArrowheads="1"/>
          </p:cNvSpPr>
          <p:nvPr/>
        </p:nvSpPr>
        <p:spPr bwMode="auto">
          <a:xfrm>
            <a:off x="539552" y="764704"/>
            <a:ext cx="4572000" cy="2154436"/>
          </a:xfrm>
          <a:prstGeom prst="rect">
            <a:avLst/>
          </a:prstGeom>
          <a:solidFill>
            <a:srgbClr val="FFFFCC"/>
          </a:solidFill>
          <a:ln w="12700">
            <a:noFill/>
            <a:miter lim="800000"/>
            <a:headEnd type="none" w="sm" len="sm"/>
            <a:tailEnd type="none" w="sm" len="sm"/>
          </a:ln>
        </p:spPr>
        <p:txBody>
          <a:bodyPr>
            <a:spAutoFit/>
          </a:bodyPr>
          <a:lstStyle/>
          <a:p>
            <a:pPr>
              <a:spcBef>
                <a:spcPct val="50000"/>
              </a:spcBef>
            </a:pPr>
            <a:r>
              <a:rPr lang="en-GB" sz="1400" dirty="0">
                <a:solidFill>
                  <a:srgbClr val="FF0000"/>
                </a:solidFill>
                <a:latin typeface="Arial" panose="020B0604020202020204" pitchFamily="34" charset="0"/>
                <a:cs typeface="Arial" panose="020B0604020202020204" pitchFamily="34" charset="0"/>
              </a:rPr>
              <a:t>Level 1</a:t>
            </a:r>
          </a:p>
          <a:p>
            <a:pPr>
              <a:lnSpc>
                <a:spcPct val="70000"/>
              </a:lnSpc>
              <a:spcBef>
                <a:spcPct val="50000"/>
              </a:spcBef>
              <a:buFontTx/>
              <a:buChar char="•"/>
            </a:pPr>
            <a:r>
              <a:rPr lang="en-GB" sz="1400" b="0" dirty="0" smtClean="0">
                <a:latin typeface="Arial" panose="020B0604020202020204" pitchFamily="34" charset="0"/>
                <a:cs typeface="Arial" panose="020B0604020202020204" pitchFamily="34" charset="0"/>
              </a:rPr>
              <a:t> Main </a:t>
            </a:r>
            <a:r>
              <a:rPr lang="en-GB" sz="1400" b="0" dirty="0">
                <a:latin typeface="Arial" panose="020B0604020202020204" pitchFamily="34" charset="0"/>
                <a:cs typeface="Arial" panose="020B0604020202020204" pitchFamily="34" charset="0"/>
              </a:rPr>
              <a:t>ions in precipitation and in air </a:t>
            </a:r>
          </a:p>
          <a:p>
            <a:pPr>
              <a:lnSpc>
                <a:spcPct val="70000"/>
              </a:lnSpc>
              <a:spcBef>
                <a:spcPct val="50000"/>
              </a:spcBef>
              <a:buFontTx/>
              <a:buChar char="•"/>
            </a:pPr>
            <a:r>
              <a:rPr lang="en-GB" sz="1400" b="0" dirty="0" smtClean="0">
                <a:latin typeface="Arial" panose="020B0604020202020204" pitchFamily="34" charset="0"/>
                <a:cs typeface="Arial" panose="020B0604020202020204" pitchFamily="34" charset="0"/>
              </a:rPr>
              <a:t> heavy </a:t>
            </a:r>
            <a:r>
              <a:rPr lang="en-GB" sz="1400" b="0" dirty="0">
                <a:latin typeface="Arial" panose="020B0604020202020204" pitchFamily="34" charset="0"/>
                <a:cs typeface="Arial" panose="020B0604020202020204" pitchFamily="34" charset="0"/>
              </a:rPr>
              <a:t>metals in precipitations</a:t>
            </a:r>
          </a:p>
          <a:p>
            <a:pPr>
              <a:lnSpc>
                <a:spcPct val="70000"/>
              </a:lnSpc>
              <a:spcBef>
                <a:spcPct val="50000"/>
              </a:spcBef>
              <a:buFontTx/>
              <a:buChar char="•"/>
            </a:pPr>
            <a:r>
              <a:rPr lang="en-GB" sz="1400" b="0" dirty="0" smtClean="0">
                <a:latin typeface="Arial" panose="020B0604020202020204" pitchFamily="34" charset="0"/>
                <a:cs typeface="Arial" panose="020B0604020202020204" pitchFamily="34" charset="0"/>
              </a:rPr>
              <a:t> ozone </a:t>
            </a:r>
            <a:endParaRPr lang="en-GB" sz="1400" b="0" dirty="0">
              <a:latin typeface="Arial" panose="020B0604020202020204" pitchFamily="34" charset="0"/>
              <a:cs typeface="Arial" panose="020B0604020202020204" pitchFamily="34" charset="0"/>
            </a:endParaRPr>
          </a:p>
          <a:p>
            <a:pPr>
              <a:lnSpc>
                <a:spcPct val="70000"/>
              </a:lnSpc>
              <a:spcBef>
                <a:spcPct val="50000"/>
              </a:spcBef>
              <a:buFontTx/>
              <a:buChar char="•"/>
            </a:pPr>
            <a:r>
              <a:rPr lang="en-GB" sz="1400" b="0" dirty="0" smtClean="0">
                <a:latin typeface="Arial" panose="020B0604020202020204" pitchFamily="34" charset="0"/>
                <a:cs typeface="Arial" panose="020B0604020202020204" pitchFamily="34" charset="0"/>
              </a:rPr>
              <a:t> gas </a:t>
            </a:r>
            <a:r>
              <a:rPr lang="en-GB" sz="1400" b="0" dirty="0">
                <a:latin typeface="Arial" panose="020B0604020202020204" pitchFamily="34" charset="0"/>
                <a:cs typeface="Arial" panose="020B0604020202020204" pitchFamily="34" charset="0"/>
              </a:rPr>
              <a:t>particle nitrogen ratios (low cost)</a:t>
            </a:r>
          </a:p>
          <a:p>
            <a:pPr>
              <a:lnSpc>
                <a:spcPct val="70000"/>
              </a:lnSpc>
              <a:spcBef>
                <a:spcPct val="50000"/>
              </a:spcBef>
              <a:buFontTx/>
              <a:buChar char="•"/>
            </a:pPr>
            <a:r>
              <a:rPr lang="en-GB" sz="1400" b="1" dirty="0" smtClean="0">
                <a:latin typeface="Arial" panose="020B0604020202020204" pitchFamily="34" charset="0"/>
                <a:cs typeface="Arial" panose="020B0604020202020204" pitchFamily="34" charset="0"/>
              </a:rPr>
              <a:t> PM</a:t>
            </a:r>
            <a:r>
              <a:rPr lang="en-GB" sz="1400" b="1" baseline="-25000" dirty="0" smtClean="0">
                <a:latin typeface="Arial" panose="020B0604020202020204" pitchFamily="34" charset="0"/>
                <a:cs typeface="Arial" panose="020B0604020202020204" pitchFamily="34" charset="0"/>
              </a:rPr>
              <a:t>10 </a:t>
            </a:r>
            <a:r>
              <a:rPr lang="en-GB" sz="1400" b="1" dirty="0">
                <a:latin typeface="Arial" panose="020B0604020202020204" pitchFamily="34" charset="0"/>
                <a:cs typeface="Arial" panose="020B0604020202020204" pitchFamily="34" charset="0"/>
              </a:rPr>
              <a:t>and PM</a:t>
            </a:r>
            <a:r>
              <a:rPr lang="en-GB" sz="1400" b="1" baseline="-25000" dirty="0">
                <a:latin typeface="Arial" panose="020B0604020202020204" pitchFamily="34" charset="0"/>
                <a:cs typeface="Arial" panose="020B0604020202020204" pitchFamily="34" charset="0"/>
              </a:rPr>
              <a:t>2.5 </a:t>
            </a:r>
            <a:r>
              <a:rPr lang="en-GB" sz="1400" b="1" dirty="0">
                <a:latin typeface="Arial" panose="020B0604020202020204" pitchFamily="34" charset="0"/>
                <a:cs typeface="Arial" panose="020B0604020202020204" pitchFamily="34" charset="0"/>
              </a:rPr>
              <a:t>mass </a:t>
            </a:r>
          </a:p>
          <a:p>
            <a:pPr>
              <a:lnSpc>
                <a:spcPct val="70000"/>
              </a:lnSpc>
              <a:spcBef>
                <a:spcPct val="50000"/>
              </a:spcBef>
              <a:buFontTx/>
              <a:buChar char="•"/>
            </a:pPr>
            <a:r>
              <a:rPr lang="en-GB" sz="1400" b="0" dirty="0" smtClean="0">
                <a:latin typeface="Arial" panose="020B0604020202020204" pitchFamily="34" charset="0"/>
                <a:cs typeface="Arial" panose="020B0604020202020204" pitchFamily="34" charset="0"/>
              </a:rPr>
              <a:t> meteorology </a:t>
            </a:r>
            <a:endParaRPr lang="en-GB" sz="1400" b="0" dirty="0">
              <a:latin typeface="Arial" panose="020B0604020202020204" pitchFamily="34" charset="0"/>
              <a:cs typeface="Arial" panose="020B0604020202020204" pitchFamily="34" charset="0"/>
            </a:endParaRPr>
          </a:p>
          <a:p>
            <a:pPr>
              <a:lnSpc>
                <a:spcPct val="70000"/>
              </a:lnSpc>
              <a:spcBef>
                <a:spcPct val="50000"/>
              </a:spcBef>
            </a:pPr>
            <a:r>
              <a:rPr lang="en-GB" sz="1400" b="0" dirty="0">
                <a:solidFill>
                  <a:srgbClr val="FF0000"/>
                </a:solidFill>
                <a:latin typeface="Arial" panose="020B0604020202020204" pitchFamily="34" charset="0"/>
                <a:cs typeface="Arial" panose="020B0604020202020204" pitchFamily="34" charset="0"/>
              </a:rPr>
              <a:t>at ca 125 sites</a:t>
            </a:r>
          </a:p>
        </p:txBody>
      </p:sp>
      <p:pic>
        <p:nvPicPr>
          <p:cNvPr id="16389" name="Picture 5" descr="N:\reg\emep\monitoring_strategy\idl.cgm"/>
          <p:cNvPicPr>
            <a:picLocks noChangeAspect="1" noChangeArrowheads="1"/>
          </p:cNvPicPr>
          <p:nvPr/>
        </p:nvPicPr>
        <p:blipFill>
          <a:blip r:embed="rId2" cstate="print"/>
          <a:srcRect t="6250" b="6250"/>
          <a:stretch>
            <a:fillRect/>
          </a:stretch>
        </p:blipFill>
        <p:spPr bwMode="auto">
          <a:xfrm>
            <a:off x="5580112" y="3645024"/>
            <a:ext cx="3328420" cy="2912368"/>
          </a:xfrm>
          <a:prstGeom prst="rect">
            <a:avLst/>
          </a:prstGeom>
          <a:solidFill>
            <a:srgbClr val="FBFCFF"/>
          </a:solidFill>
          <a:ln w="9525">
            <a:noFill/>
            <a:miter lim="800000"/>
            <a:headEnd/>
            <a:tailEnd/>
          </a:ln>
        </p:spPr>
      </p:pic>
      <p:pic>
        <p:nvPicPr>
          <p:cNvPr id="16390" name="Picture 6" descr="N:\reg\emep\monitoring_strategy\idl.cgm"/>
          <p:cNvPicPr>
            <a:picLocks noChangeAspect="1" noChangeArrowheads="1"/>
          </p:cNvPicPr>
          <p:nvPr/>
        </p:nvPicPr>
        <p:blipFill>
          <a:blip r:embed="rId3" cstate="print"/>
          <a:srcRect t="6299" b="6299"/>
          <a:stretch>
            <a:fillRect/>
          </a:stretch>
        </p:blipFill>
        <p:spPr bwMode="auto">
          <a:xfrm>
            <a:off x="5580112" y="692696"/>
            <a:ext cx="3326903" cy="2908152"/>
          </a:xfrm>
          <a:prstGeom prst="rect">
            <a:avLst/>
          </a:prstGeom>
          <a:solidFill>
            <a:schemeClr val="bg1"/>
          </a:solidFill>
          <a:ln w="9525">
            <a:noFill/>
            <a:miter lim="800000"/>
            <a:headEnd/>
            <a:tailEnd/>
          </a:ln>
        </p:spPr>
      </p:pic>
      <p:sp>
        <p:nvSpPr>
          <p:cNvPr id="16391" name="Rectangle 7"/>
          <p:cNvSpPr>
            <a:spLocks noChangeArrowheads="1"/>
          </p:cNvSpPr>
          <p:nvPr/>
        </p:nvSpPr>
        <p:spPr bwMode="auto">
          <a:xfrm>
            <a:off x="611560" y="3356992"/>
            <a:ext cx="4896544" cy="2634567"/>
          </a:xfrm>
          <a:prstGeom prst="rect">
            <a:avLst/>
          </a:prstGeom>
          <a:solidFill>
            <a:srgbClr val="FFFFCC"/>
          </a:solidFill>
          <a:ln w="12700">
            <a:noFill/>
            <a:miter lim="800000"/>
            <a:headEnd type="none" w="sm" len="sm"/>
            <a:tailEnd type="none" w="sm" len="sm"/>
          </a:ln>
        </p:spPr>
        <p:txBody>
          <a:bodyPr wrap="square">
            <a:spAutoFit/>
          </a:bodyPr>
          <a:lstStyle/>
          <a:p>
            <a:pPr>
              <a:spcBef>
                <a:spcPct val="50000"/>
              </a:spcBef>
            </a:pPr>
            <a:r>
              <a:rPr lang="en-GB" sz="1400" dirty="0">
                <a:solidFill>
                  <a:srgbClr val="FF0000"/>
                </a:solidFill>
                <a:latin typeface="Arial" panose="020B0604020202020204" pitchFamily="34" charset="0"/>
                <a:cs typeface="Arial" panose="020B0604020202020204" pitchFamily="34" charset="0"/>
              </a:rPr>
              <a:t>Level 2, </a:t>
            </a:r>
            <a:r>
              <a:rPr lang="en-GB" sz="1400" dirty="0" smtClean="0">
                <a:solidFill>
                  <a:srgbClr val="FF0000"/>
                </a:solidFill>
                <a:latin typeface="Arial" panose="020B0604020202020204" pitchFamily="34" charset="0"/>
                <a:cs typeface="Arial" panose="020B0604020202020204" pitchFamily="34" charset="0"/>
              </a:rPr>
              <a:t>supersites </a:t>
            </a:r>
            <a:r>
              <a:rPr lang="en-GB" sz="1400" dirty="0">
                <a:solidFill>
                  <a:srgbClr val="FF0000"/>
                </a:solidFill>
                <a:latin typeface="Arial" panose="020B0604020202020204" pitchFamily="34" charset="0"/>
                <a:cs typeface="Arial" panose="020B0604020202020204" pitchFamily="34" charset="0"/>
              </a:rPr>
              <a:t>(joint </a:t>
            </a:r>
            <a:r>
              <a:rPr lang="en-US" sz="1400" dirty="0" smtClean="0">
                <a:solidFill>
                  <a:srgbClr val="FF0000"/>
                </a:solidFill>
                <a:latin typeface="Arial" panose="020B0604020202020204" pitchFamily="34" charset="0"/>
                <a:cs typeface="Arial" panose="020B0604020202020204" pitchFamily="34" charset="0"/>
              </a:rPr>
              <a:t>EMEP/Global Atmosphere Watch</a:t>
            </a:r>
            <a:r>
              <a:rPr lang="en-GB" sz="1400" dirty="0" smtClean="0">
                <a:solidFill>
                  <a:srgbClr val="FF0000"/>
                </a:solidFill>
                <a:latin typeface="Arial" panose="020B0604020202020204" pitchFamily="34" charset="0"/>
                <a:cs typeface="Arial" panose="020B0604020202020204" pitchFamily="34" charset="0"/>
              </a:rPr>
              <a:t>)</a:t>
            </a:r>
            <a:endParaRPr lang="en-GB" sz="1400" dirty="0">
              <a:solidFill>
                <a:srgbClr val="FF0000"/>
              </a:solidFill>
              <a:latin typeface="Arial" panose="020B0604020202020204" pitchFamily="34" charset="0"/>
              <a:cs typeface="Arial" panose="020B0604020202020204" pitchFamily="34" charset="0"/>
            </a:endParaRPr>
          </a:p>
          <a:p>
            <a:pPr>
              <a:lnSpc>
                <a:spcPct val="70000"/>
              </a:lnSpc>
              <a:spcBef>
                <a:spcPct val="50000"/>
              </a:spcBef>
              <a:buFontTx/>
              <a:buChar char="•"/>
            </a:pPr>
            <a:r>
              <a:rPr lang="en-GB" sz="1400" b="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PM composition (EC/OC, mineral  dust)</a:t>
            </a:r>
          </a:p>
          <a:p>
            <a:pPr>
              <a:lnSpc>
                <a:spcPct val="70000"/>
              </a:lnSpc>
              <a:spcBef>
                <a:spcPct val="50000"/>
              </a:spcBef>
              <a:buFontTx/>
              <a:buChar char="•"/>
            </a:pPr>
            <a:r>
              <a:rPr lang="en-GB" sz="1400" b="0" dirty="0">
                <a:latin typeface="Arial" panose="020B0604020202020204" pitchFamily="34" charset="0"/>
                <a:cs typeface="Arial" panose="020B0604020202020204" pitchFamily="34" charset="0"/>
              </a:rPr>
              <a:t> Aerosol physical and optical properties</a:t>
            </a:r>
          </a:p>
          <a:p>
            <a:pPr>
              <a:lnSpc>
                <a:spcPct val="70000"/>
              </a:lnSpc>
              <a:spcBef>
                <a:spcPct val="50000"/>
              </a:spcBef>
              <a:buFontTx/>
              <a:buChar char="•"/>
            </a:pPr>
            <a:r>
              <a:rPr lang="en-GB" sz="1400" b="0" dirty="0">
                <a:latin typeface="Arial" panose="020B0604020202020204" pitchFamily="34" charset="0"/>
                <a:cs typeface="Arial" panose="020B0604020202020204" pitchFamily="34" charset="0"/>
              </a:rPr>
              <a:t> CH</a:t>
            </a:r>
            <a:r>
              <a:rPr lang="en-GB" sz="1400" b="0" baseline="-25000" dirty="0">
                <a:latin typeface="Arial" panose="020B0604020202020204" pitchFamily="34" charset="0"/>
                <a:cs typeface="Arial" panose="020B0604020202020204" pitchFamily="34" charset="0"/>
              </a:rPr>
              <a:t>4</a:t>
            </a:r>
          </a:p>
          <a:p>
            <a:pPr>
              <a:lnSpc>
                <a:spcPct val="70000"/>
              </a:lnSpc>
              <a:spcBef>
                <a:spcPct val="50000"/>
              </a:spcBef>
              <a:buFontTx/>
              <a:buChar char="•"/>
            </a:pPr>
            <a:r>
              <a:rPr lang="en-GB" sz="1400" b="0" dirty="0">
                <a:latin typeface="Arial" panose="020B0604020202020204" pitchFamily="34" charset="0"/>
                <a:cs typeface="Arial" panose="020B0604020202020204" pitchFamily="34" charset="0"/>
              </a:rPr>
              <a:t> Tracers (CO and halocarbons)</a:t>
            </a:r>
          </a:p>
          <a:p>
            <a:pPr>
              <a:lnSpc>
                <a:spcPct val="70000"/>
              </a:lnSpc>
              <a:spcBef>
                <a:spcPct val="50000"/>
              </a:spcBef>
              <a:buFontTx/>
              <a:buChar char="•"/>
            </a:pPr>
            <a:r>
              <a:rPr lang="en-GB" sz="1400" b="0" dirty="0">
                <a:latin typeface="Arial" panose="020B0604020202020204" pitchFamily="34" charset="0"/>
                <a:cs typeface="Arial" panose="020B0604020202020204" pitchFamily="34" charset="0"/>
              </a:rPr>
              <a:t> POPs</a:t>
            </a:r>
          </a:p>
          <a:p>
            <a:pPr>
              <a:lnSpc>
                <a:spcPct val="70000"/>
              </a:lnSpc>
              <a:spcBef>
                <a:spcPct val="50000"/>
              </a:spcBef>
              <a:buFontTx/>
              <a:buChar char="•"/>
            </a:pPr>
            <a:r>
              <a:rPr lang="en-GB" sz="1400" b="0" dirty="0">
                <a:latin typeface="Arial" panose="020B0604020202020204" pitchFamily="34" charset="0"/>
                <a:cs typeface="Arial" panose="020B0604020202020204" pitchFamily="34" charset="0"/>
              </a:rPr>
              <a:t> Heavy metals in air and aerosols</a:t>
            </a:r>
          </a:p>
          <a:p>
            <a:pPr>
              <a:lnSpc>
                <a:spcPct val="70000"/>
              </a:lnSpc>
              <a:spcBef>
                <a:spcPct val="50000"/>
              </a:spcBef>
              <a:buFontTx/>
              <a:buChar char="•"/>
            </a:pPr>
            <a:r>
              <a:rPr lang="en-GB" sz="1400" b="0" dirty="0">
                <a:latin typeface="Arial" panose="020B0604020202020204" pitchFamily="34" charset="0"/>
                <a:cs typeface="Arial" panose="020B0604020202020204" pitchFamily="34" charset="0"/>
              </a:rPr>
              <a:t> VOC</a:t>
            </a:r>
          </a:p>
          <a:p>
            <a:pPr>
              <a:lnSpc>
                <a:spcPct val="70000"/>
              </a:lnSpc>
              <a:spcBef>
                <a:spcPct val="50000"/>
              </a:spcBef>
            </a:pPr>
            <a:r>
              <a:rPr lang="en-GB" sz="1400" b="1" dirty="0">
                <a:latin typeface="Arial" panose="020B0604020202020204" pitchFamily="34" charset="0"/>
                <a:cs typeface="Arial" panose="020B0604020202020204" pitchFamily="34" charset="0"/>
              </a:rPr>
              <a:t>+ all level 1 activities</a:t>
            </a:r>
          </a:p>
          <a:p>
            <a:pPr>
              <a:lnSpc>
                <a:spcPct val="70000"/>
              </a:lnSpc>
              <a:spcBef>
                <a:spcPct val="50000"/>
              </a:spcBef>
            </a:pPr>
            <a:r>
              <a:rPr lang="en-GB" sz="1400" b="0" dirty="0">
                <a:solidFill>
                  <a:srgbClr val="FF0000"/>
                </a:solidFill>
                <a:latin typeface="Arial" panose="020B0604020202020204" pitchFamily="34" charset="0"/>
                <a:cs typeface="Arial" panose="020B0604020202020204" pitchFamily="34" charset="0"/>
              </a:rPr>
              <a:t>20-30 sites</a:t>
            </a:r>
          </a:p>
        </p:txBody>
      </p:sp>
      <p:sp>
        <p:nvSpPr>
          <p:cNvPr id="16392" name="Rectangle 12"/>
          <p:cNvSpPr>
            <a:spLocks noChangeArrowheads="1"/>
          </p:cNvSpPr>
          <p:nvPr/>
        </p:nvSpPr>
        <p:spPr bwMode="auto">
          <a:xfrm>
            <a:off x="196723" y="6166040"/>
            <a:ext cx="4596130" cy="369332"/>
          </a:xfrm>
          <a:prstGeom prst="rect">
            <a:avLst/>
          </a:prstGeom>
          <a:noFill/>
          <a:ln w="9525">
            <a:noFill/>
            <a:miter lim="800000"/>
            <a:headEnd/>
            <a:tailEnd/>
          </a:ln>
        </p:spPr>
        <p:txBody>
          <a:bodyPr wrap="none">
            <a:spAutoFit/>
          </a:bodyPr>
          <a:lstStyle/>
          <a:p>
            <a:pPr>
              <a:spcBef>
                <a:spcPct val="50000"/>
              </a:spcBef>
            </a:pPr>
            <a:r>
              <a:rPr lang="en-GB" b="1" dirty="0">
                <a:latin typeface="Arial" panose="020B0604020202020204" pitchFamily="34" charset="0"/>
                <a:cs typeface="Arial" panose="020B0604020202020204" pitchFamily="34" charset="0"/>
              </a:rPr>
              <a:t>Both levels are mandatory </a:t>
            </a:r>
            <a:r>
              <a:rPr lang="en-GB" b="1" dirty="0" smtClean="0">
                <a:latin typeface="Arial" panose="020B0604020202020204" pitchFamily="34" charset="0"/>
                <a:cs typeface="Arial" panose="020B0604020202020204" pitchFamily="34" charset="0"/>
              </a:rPr>
              <a:t>for </a:t>
            </a:r>
            <a:r>
              <a:rPr lang="en-GB" b="1" dirty="0">
                <a:latin typeface="Arial" panose="020B0604020202020204" pitchFamily="34" charset="0"/>
                <a:cs typeface="Arial" panose="020B0604020202020204" pitchFamily="34" charset="0"/>
              </a:rPr>
              <a:t>all </a:t>
            </a:r>
            <a:r>
              <a:rPr lang="en-GB" b="1" dirty="0" smtClean="0">
                <a:latin typeface="Arial" panose="020B0604020202020204" pitchFamily="34" charset="0"/>
                <a:cs typeface="Arial" panose="020B0604020202020204" pitchFamily="34" charset="0"/>
              </a:rPr>
              <a:t>Parties</a:t>
            </a:r>
            <a:endParaRPr lang="en-GB" b="1" dirty="0">
              <a:latin typeface="Arial" panose="020B0604020202020204" pitchFamily="34" charset="0"/>
              <a:cs typeface="Arial" panose="020B0604020202020204" pitchFamily="34" charset="0"/>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3512"/>
            <a:ext cx="8229600" cy="746208"/>
          </a:xfrm>
        </p:spPr>
        <p:txBody>
          <a:bodyPr/>
          <a:lstStyle/>
          <a:p>
            <a:r>
              <a:rPr lang="nb-NO" dirty="0" smtClean="0"/>
              <a:t>EMEP </a:t>
            </a:r>
            <a:r>
              <a:rPr lang="nb-NO" dirty="0" err="1"/>
              <a:t>s</a:t>
            </a:r>
            <a:r>
              <a:rPr lang="nb-NO" dirty="0" err="1" smtClean="0"/>
              <a:t>ites</a:t>
            </a:r>
            <a:r>
              <a:rPr lang="nb-NO" dirty="0" smtClean="0"/>
              <a:t> in 2013</a:t>
            </a:r>
            <a:endParaRPr lang="nb-NO" dirty="0"/>
          </a:p>
        </p:txBody>
      </p:sp>
      <p:pic>
        <p:nvPicPr>
          <p:cNvPr id="7" name="Picture 6"/>
          <p:cNvPicPr>
            <a:picLocks noChangeAspect="1"/>
          </p:cNvPicPr>
          <p:nvPr/>
        </p:nvPicPr>
        <p:blipFill>
          <a:blip r:embed="rId2" cstate="print"/>
          <a:stretch>
            <a:fillRect/>
          </a:stretch>
        </p:blipFill>
        <p:spPr>
          <a:xfrm>
            <a:off x="467544" y="1078168"/>
            <a:ext cx="7848872" cy="2549416"/>
          </a:xfrm>
          <a:prstGeom prst="rect">
            <a:avLst/>
          </a:prstGeom>
          <a:ln>
            <a:solidFill>
              <a:schemeClr val="tx1"/>
            </a:solidFill>
          </a:ln>
        </p:spPr>
      </p:pic>
      <p:sp>
        <p:nvSpPr>
          <p:cNvPr id="8" name="TextBox 7"/>
          <p:cNvSpPr txBox="1"/>
          <p:nvPr/>
        </p:nvSpPr>
        <p:spPr>
          <a:xfrm>
            <a:off x="224601" y="708836"/>
            <a:ext cx="8153194" cy="307777"/>
          </a:xfrm>
          <a:prstGeom prst="rect">
            <a:avLst/>
          </a:prstGeom>
          <a:noFill/>
        </p:spPr>
        <p:txBody>
          <a:bodyPr wrap="none" rtlCol="0">
            <a:spAutoFit/>
          </a:bodyPr>
          <a:lstStyle/>
          <a:p>
            <a:r>
              <a:rPr lang="nb-NO" sz="1400" b="1" dirty="0" smtClean="0">
                <a:solidFill>
                  <a:srgbClr val="0070C0"/>
                </a:solidFill>
                <a:latin typeface="Arial" panose="020B0604020202020204" pitchFamily="34" charset="0"/>
                <a:cs typeface="Arial" panose="020B0604020202020204" pitchFamily="34" charset="0"/>
              </a:rPr>
              <a:t>Level 1: </a:t>
            </a:r>
            <a:r>
              <a:rPr lang="en-US" sz="1400" i="1" dirty="0" smtClean="0">
                <a:latin typeface="Arial" panose="020B0604020202020204" pitchFamily="34" charset="0"/>
                <a:cs typeface="Arial" panose="020B0604020202020204" pitchFamily="34" charset="0"/>
              </a:rPr>
              <a:t>Relatively good coverage except towards East, though challenges with sampling frequency</a:t>
            </a:r>
            <a:endParaRPr lang="en-US" sz="1400" i="1" dirty="0">
              <a:latin typeface="Arial" panose="020B0604020202020204" pitchFamily="34" charset="0"/>
              <a:cs typeface="Arial" panose="020B0604020202020204" pitchFamily="34" charset="0"/>
            </a:endParaRPr>
          </a:p>
        </p:txBody>
      </p:sp>
      <p:sp>
        <p:nvSpPr>
          <p:cNvPr id="13" name="TextBox 12"/>
          <p:cNvSpPr txBox="1"/>
          <p:nvPr/>
        </p:nvSpPr>
        <p:spPr>
          <a:xfrm>
            <a:off x="239287" y="3744922"/>
            <a:ext cx="8210223" cy="523220"/>
          </a:xfrm>
          <a:prstGeom prst="rect">
            <a:avLst/>
          </a:prstGeom>
          <a:noFill/>
        </p:spPr>
        <p:txBody>
          <a:bodyPr wrap="square" rtlCol="0">
            <a:spAutoFit/>
          </a:bodyPr>
          <a:lstStyle/>
          <a:p>
            <a:r>
              <a:rPr lang="nb-NO" sz="1400" b="1" dirty="0" smtClean="0">
                <a:solidFill>
                  <a:srgbClr val="0070C0"/>
                </a:solidFill>
                <a:latin typeface="Arial" panose="020B0604020202020204" pitchFamily="34" charset="0"/>
                <a:cs typeface="Arial" panose="020B0604020202020204" pitchFamily="34" charset="0"/>
              </a:rPr>
              <a:t>Level 2: </a:t>
            </a:r>
            <a:r>
              <a:rPr lang="en-US" sz="1400" i="1" dirty="0">
                <a:latin typeface="Arial" panose="020B0604020202020204" pitchFamily="34" charset="0"/>
                <a:cs typeface="Arial" panose="020B0604020202020204" pitchFamily="34" charset="0"/>
              </a:rPr>
              <a:t>L</a:t>
            </a:r>
            <a:r>
              <a:rPr lang="en-US" sz="1400" i="1" dirty="0" smtClean="0">
                <a:latin typeface="Arial" panose="020B0604020202020204" pitchFamily="34" charset="0"/>
                <a:cs typeface="Arial" panose="020B0604020202020204" pitchFamily="34" charset="0"/>
              </a:rPr>
              <a:t>arge improvements in density and quality in aerosol network, a need for similar 	improvements for VOC and trace gases</a:t>
            </a:r>
            <a:r>
              <a:rPr lang="nb-NO" sz="1400" b="1" dirty="0" smtClean="0">
                <a:solidFill>
                  <a:srgbClr val="0070C0"/>
                </a:solidFill>
                <a:latin typeface="Arial" panose="020B0604020202020204" pitchFamily="34" charset="0"/>
                <a:cs typeface="Arial" panose="020B0604020202020204" pitchFamily="34" charset="0"/>
              </a:rPr>
              <a:t> </a:t>
            </a:r>
            <a:endParaRPr lang="nb-NO" sz="1400" b="1" dirty="0">
              <a:solidFill>
                <a:srgbClr val="0070C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cstate="print"/>
          <a:stretch>
            <a:fillRect/>
          </a:stretch>
        </p:blipFill>
        <p:spPr>
          <a:xfrm>
            <a:off x="467544" y="4268141"/>
            <a:ext cx="7790677" cy="2516913"/>
          </a:xfrm>
          <a:prstGeom prst="rect">
            <a:avLst/>
          </a:prstGeom>
          <a:ln>
            <a:solidFill>
              <a:schemeClr val="tx1"/>
            </a:solidFill>
          </a:ln>
        </p:spPr>
      </p:pic>
      <p:pic>
        <p:nvPicPr>
          <p:cNvPr id="9" name="Picture 4" descr="u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8399717" y="6034167"/>
            <a:ext cx="750888" cy="750887"/>
          </a:xfrm>
          <a:prstGeom prst="rect">
            <a:avLst/>
          </a:prstGeom>
          <a:noFill/>
        </p:spPr>
      </p:pic>
    </p:spTree>
    <p:extLst>
      <p:ext uri="{BB962C8B-B14F-4D97-AF65-F5344CB8AC3E}">
        <p14:creationId xmlns:p14="http://schemas.microsoft.com/office/powerpoint/2010/main" val="123499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95536" y="-63909"/>
            <a:ext cx="8893496" cy="980728"/>
          </a:xfrm>
        </p:spPr>
        <p:txBody>
          <a:bodyPr/>
          <a:lstStyle/>
          <a:p>
            <a:r>
              <a:rPr lang="pl-PL" sz="2800" dirty="0" smtClean="0">
                <a:ea typeface="Geneva" pitchFamily="34" charset="0"/>
                <a:cs typeface="Geneva" pitchFamily="34" charset="0"/>
              </a:rPr>
              <a:t>Free a</a:t>
            </a:r>
            <a:r>
              <a:rPr lang="en-GB" sz="2800" dirty="0" smtClean="0">
                <a:ea typeface="Geneva" pitchFamily="34" charset="0"/>
                <a:cs typeface="Geneva" pitchFamily="34" charset="0"/>
              </a:rPr>
              <a:t>ccess to </a:t>
            </a:r>
            <a:r>
              <a:rPr lang="pl-PL" sz="2800" dirty="0" smtClean="0">
                <a:ea typeface="Geneva" pitchFamily="34" charset="0"/>
                <a:cs typeface="Geneva" pitchFamily="34" charset="0"/>
              </a:rPr>
              <a:t>EMEP </a:t>
            </a:r>
            <a:r>
              <a:rPr lang="en-GB" sz="2800" dirty="0" smtClean="0">
                <a:ea typeface="Geneva" pitchFamily="34" charset="0"/>
                <a:cs typeface="Geneva" pitchFamily="34" charset="0"/>
              </a:rPr>
              <a:t>data</a:t>
            </a:r>
            <a:r>
              <a:rPr lang="en-GB" sz="2800" dirty="0">
                <a:ea typeface="Geneva" pitchFamily="34" charset="0"/>
                <a:cs typeface="Geneva" pitchFamily="34" charset="0"/>
              </a:rPr>
              <a:t>:</a:t>
            </a:r>
            <a:r>
              <a:rPr lang="en-US" sz="2800" dirty="0" smtClean="0"/>
              <a:t> </a:t>
            </a:r>
            <a:r>
              <a:rPr lang="en-US" sz="2800" dirty="0">
                <a:hlinkClick r:id="rId2"/>
              </a:rPr>
              <a:t>http://ebas.nilu.no</a:t>
            </a:r>
            <a:r>
              <a:rPr lang="en-US" sz="4000" dirty="0" smtClean="0">
                <a:hlinkClick r:id="rId2"/>
              </a:rPr>
              <a:t>/</a:t>
            </a:r>
            <a:r>
              <a:rPr lang="en-US" sz="4000" dirty="0" smtClean="0"/>
              <a:t> </a:t>
            </a:r>
            <a:r>
              <a:rPr lang="en-GB" sz="4000" dirty="0" smtClean="0">
                <a:ea typeface="Geneva" pitchFamily="34" charset="0"/>
                <a:cs typeface="Geneva" pitchFamily="34" charset="0"/>
              </a:rPr>
              <a:t> </a:t>
            </a:r>
          </a:p>
        </p:txBody>
      </p:sp>
      <p:pic>
        <p:nvPicPr>
          <p:cNvPr id="2" name="Picture 1"/>
          <p:cNvPicPr>
            <a:picLocks noChangeAspect="1"/>
          </p:cNvPicPr>
          <p:nvPr/>
        </p:nvPicPr>
        <p:blipFill>
          <a:blip r:embed="rId3" cstate="print"/>
          <a:stretch>
            <a:fillRect/>
          </a:stretch>
        </p:blipFill>
        <p:spPr>
          <a:xfrm>
            <a:off x="395536" y="908720"/>
            <a:ext cx="8064896" cy="5845876"/>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6120680" cy="518120"/>
          </a:xfrm>
        </p:spPr>
        <p:txBody>
          <a:bodyPr/>
          <a:lstStyle/>
          <a:p>
            <a:r>
              <a:rPr lang="en-US" u="sng" spc="-100" dirty="0" smtClean="0"/>
              <a:t>Draft</a:t>
            </a:r>
            <a:r>
              <a:rPr lang="en-US" spc="-100" dirty="0" smtClean="0"/>
              <a:t> 2016 Assessment Report </a:t>
            </a:r>
            <a:endParaRPr lang="en-US" dirty="0"/>
          </a:p>
        </p:txBody>
      </p:sp>
      <p:sp>
        <p:nvSpPr>
          <p:cNvPr id="4" name="Content Placeholder 3"/>
          <p:cNvSpPr>
            <a:spLocks noGrp="1"/>
          </p:cNvSpPr>
          <p:nvPr>
            <p:ph idx="1"/>
          </p:nvPr>
        </p:nvSpPr>
        <p:spPr>
          <a:xfrm>
            <a:off x="179512" y="1124744"/>
            <a:ext cx="8784976" cy="5733256"/>
          </a:xfrm>
        </p:spPr>
        <p:txBody>
          <a:bodyPr>
            <a:normAutofit fontScale="92500" lnSpcReduction="10000"/>
          </a:bodyPr>
          <a:lstStyle/>
          <a:p>
            <a:pPr>
              <a:buNone/>
            </a:pPr>
            <a:r>
              <a:rPr lang="en-US" sz="2400" dirty="0" smtClean="0"/>
              <a:t>Key messages:</a:t>
            </a:r>
          </a:p>
          <a:p>
            <a:r>
              <a:rPr lang="en-US" sz="2400" dirty="0" smtClean="0"/>
              <a:t>Significant achievements: recovery from acidification, major reductions of sulphur, nitrogen oxides and lead emissions and related impacts</a:t>
            </a:r>
          </a:p>
          <a:p>
            <a:r>
              <a:rPr lang="en-US" sz="2400" dirty="0" smtClean="0"/>
              <a:t>Challenges remain: impacts on health and ecosystems; PM2.5, ground level ozone; excess nitrogen and related biodiversity loss</a:t>
            </a:r>
          </a:p>
          <a:p>
            <a:r>
              <a:rPr lang="en-US" sz="2400" dirty="0" smtClean="0"/>
              <a:t>95% of population exposed to excess concentrations (PM2.5, O3), ~600,000 premature deaths annually (UNECE region); up to 15 % damage to wood and crop production; significant loss of GDP</a:t>
            </a:r>
          </a:p>
          <a:p>
            <a:r>
              <a:rPr lang="en-US" sz="2400" dirty="0" smtClean="0"/>
              <a:t>High background concentrations levels throughout Europe; emission reduction efforts needed at all spatial scales from urban to regional </a:t>
            </a:r>
          </a:p>
          <a:p>
            <a:r>
              <a:rPr lang="en-US" sz="2400" dirty="0" smtClean="0"/>
              <a:t>Costs of control generally far less than damage costs; for industry costs of absence from work higher than abatement costs</a:t>
            </a:r>
          </a:p>
          <a:p>
            <a:r>
              <a:rPr lang="en-US" sz="2400" dirty="0" smtClean="0"/>
              <a:t> Links with climate policies (black carbon, methane); challenges: biomass burning and biofuels, incentives for diesel vehicles!</a:t>
            </a:r>
          </a:p>
          <a:p>
            <a:r>
              <a:rPr lang="en-US" sz="2400" dirty="0" smtClean="0"/>
              <a:t>Air pollution controls linked to several Sustainable Development Goals (SDGs)</a:t>
            </a:r>
          </a:p>
          <a:p>
            <a:endParaRPr lang="en-US" dirty="0"/>
          </a:p>
        </p:txBody>
      </p:sp>
    </p:spTree>
    <p:extLst>
      <p:ext uri="{BB962C8B-B14F-4D97-AF65-F5344CB8AC3E}">
        <p14:creationId xmlns:p14="http://schemas.microsoft.com/office/powerpoint/2010/main" val="12093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COUNT" val="3"/>
</p:tagLst>
</file>

<file path=ppt/theme/theme1.xml><?xml version="1.0" encoding="utf-8"?>
<a:theme xmlns:a="http://schemas.openxmlformats.org/drawingml/2006/main" name="UNECE_POTX_4x3">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noFill/>
          <a:miter lim="800000"/>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2.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3.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UNECE_POTX_4x3</Template>
  <TotalTime>955</TotalTime>
  <Words>1928</Words>
  <Application>Microsoft Office PowerPoint</Application>
  <PresentationFormat>Pokaz na ekranie (4:3)</PresentationFormat>
  <Paragraphs>179</Paragraphs>
  <Slides>22</Slides>
  <Notes>10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22</vt:i4>
      </vt:variant>
    </vt:vector>
  </HeadingPairs>
  <TitlesOfParts>
    <vt:vector size="29" baseType="lpstr">
      <vt:lpstr>Arial</vt:lpstr>
      <vt:lpstr>Calibri</vt:lpstr>
      <vt:lpstr>Geneva</vt:lpstr>
      <vt:lpstr>HP Simplified</vt:lpstr>
      <vt:lpstr>Times New Roman</vt:lpstr>
      <vt:lpstr>Wingdings</vt:lpstr>
      <vt:lpstr>UNECE_POTX_4x3</vt:lpstr>
      <vt:lpstr>UNECE Convention on Long-Range Transboundary Air Pollution (LRTAP) - Update</vt:lpstr>
      <vt:lpstr>Outline </vt:lpstr>
      <vt:lpstr>Prezentacja programu PowerPoint</vt:lpstr>
      <vt:lpstr>Effects-based approach in design and functioning of the Convention’s Protocols</vt:lpstr>
      <vt:lpstr>Update from the EMEP Steering Body  and the Working Group on Effects</vt:lpstr>
      <vt:lpstr>Prezentacja programu PowerPoint</vt:lpstr>
      <vt:lpstr>EMEP sites in 2013</vt:lpstr>
      <vt:lpstr>Free access to EMEP data: http://ebas.nilu.no/  </vt:lpstr>
      <vt:lpstr>Draft 2016 Assessment Report </vt:lpstr>
      <vt:lpstr>Success of Convention in reducing emissions of air pollutants</vt:lpstr>
      <vt:lpstr>Why transboundary cooperation is on air pollution mitigation is essential?</vt:lpstr>
      <vt:lpstr>Prezentacja programu PowerPoint</vt:lpstr>
      <vt:lpstr>Updates from the Working Group on Strategies and Review</vt:lpstr>
      <vt:lpstr>Updates from the Working Group on Strategies and Review </vt:lpstr>
      <vt:lpstr>Guidance documents to support implementation  </vt:lpstr>
      <vt:lpstr>UNECE led capacity building activities on air pollution in 2013-2015</vt:lpstr>
      <vt:lpstr>8th Environment for Europe Ministerial Conference in Batumi, Georgia, June 2016</vt:lpstr>
      <vt:lpstr>Outreach within and beyond UNECE region</vt:lpstr>
      <vt:lpstr>WHO: air pollution - world’s largest single environmental health risk (2014) </vt:lpstr>
      <vt:lpstr>UNECE/WHO/UNEP interagency cooperation on air pollution</vt:lpstr>
      <vt:lpstr>Other initiatives</vt:lpstr>
      <vt:lpstr>    Thank you very much for your attention</vt:lpstr>
    </vt:vector>
  </TitlesOfParts>
  <Company>ECE-ISU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Jean Rodriguez</dc:creator>
  <cp:lastModifiedBy>Krzysztof</cp:lastModifiedBy>
  <cp:revision>120</cp:revision>
  <dcterms:created xsi:type="dcterms:W3CDTF">2015-05-13T14:05:37Z</dcterms:created>
  <dcterms:modified xsi:type="dcterms:W3CDTF">2016-03-01T05:19:55Z</dcterms:modified>
</cp:coreProperties>
</file>