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31.xml" ContentType="application/vnd.openxmlformats-officedocument.presentationml.notesSlide+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notesSlides/notesSlide30.xml" ContentType="application/vnd.openxmlformats-officedocument.presentationml.notesSlide+xml"/>
  <Override PartName="/ppt/handoutMasters/handoutMaster1.xml" ContentType="application/vnd.openxmlformats-officedocument.presentationml.handoutMaster+xml"/>
  <Override PartName="/ppt/slides/slide27.xml" ContentType="application/vnd.openxmlformats-officedocument.presentationml.slide+xml"/>
  <Override PartName="/ppt/notesSlides/notesSlide29.xml" ContentType="application/vnd.openxmlformats-officedocument.presentationml.notesSlide+xml"/>
  <Override PartName="/ppt/slides/slide20.xml" ContentType="application/vnd.openxmlformats-officedocument.presentationml.slide+xml"/>
  <Override PartName="/ppt/slides/slide36.xml" ContentType="application/vnd.openxmlformats-officedocument.presentationml.slide+xml"/>
  <Default Extension="emf" ContentType="image/x-emf"/>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notesSlides/notesSlide28.xml" ContentType="application/vnd.openxmlformats-officedocument.presentationml.notes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35.xml" ContentType="application/vnd.openxmlformats-officedocument.presentationml.notesSlide+xml"/>
  <Override PartName="/ppt/notesSlides/notesSlide5.xml" ContentType="application/vnd.openxmlformats-officedocument.presentationml.notesSlide+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notesSlides/notesSlide36.xml" ContentType="application/vnd.openxmlformats-officedocument.presentationml.notes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34.xml" ContentType="application/vnd.openxmlformats-officedocument.presentationml.notesSlide+xml"/>
  <Override PartName="/ppt/notesSlides/notesSlide4.xml" ContentType="application/vnd.openxmlformats-officedocument.presentationml.notesSlide+xml"/>
  <Override PartName="/ppt/theme/theme3.xml" ContentType="application/vnd.openxmlformats-officedocument.theme+xml"/>
  <Override PartName="/ppt/slides/slide24.xml" ContentType="application/vnd.openxmlformats-officedocument.presentationml.slide+xml"/>
  <Override PartName="/ppt/notesSlides/notesSlide10.xml" ContentType="application/vnd.openxmlformats-officedocument.presentationml.notesSlide+xml"/>
  <Override PartName="/ppt/notesSlides/notesSlide26.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commentAuthors.xml" ContentType="application/vnd.openxmlformats-officedocument.presentationml.commentAuthors+xml"/>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3.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notesSlides/notesSlide25.xml" ContentType="application/vnd.openxmlformats-officedocument.presentationml.notes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32.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Override PartName="/ppt/slideLayouts/slideLayout10.xml" ContentType="application/vnd.openxmlformats-officedocument.presentationml.slideLayout+xml"/>
  <Override PartName="/ppt/slides/slide6.xml" ContentType="application/vnd.openxmlformats-officedocument.presentationml.slide+xml"/>
  <Default Extension="bin" ContentType="application/vnd.openxmlformats-officedocument.presentationml.printerSettings"/>
  <Override PartName="/ppt/slideLayouts/slideLayout6.xml" ContentType="application/vnd.openxmlformats-officedocument.presentationml.slideLayout+xml"/>
  <Override PartName="/ppt/slides/slide31.xml" ContentType="application/vnd.openxmlformats-officedocument.presentationml.slide+xml"/>
  <Override PartName="/ppt/notesSlides/notesSlide24.xml" ContentType="application/vnd.openxmlformats-officedocument.presentationml.notes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38"/>
  </p:notesMasterIdLst>
  <p:handoutMasterIdLst>
    <p:handoutMasterId r:id="rId39"/>
  </p:handoutMasterIdLst>
  <p:sldIdLst>
    <p:sldId id="303" r:id="rId2"/>
    <p:sldId id="323" r:id="rId3"/>
    <p:sldId id="385" r:id="rId4"/>
    <p:sldId id="362" r:id="rId5"/>
    <p:sldId id="373" r:id="rId6"/>
    <p:sldId id="377" r:id="rId7"/>
    <p:sldId id="367" r:id="rId8"/>
    <p:sldId id="374" r:id="rId9"/>
    <p:sldId id="375" r:id="rId10"/>
    <p:sldId id="376" r:id="rId11"/>
    <p:sldId id="386" r:id="rId12"/>
    <p:sldId id="360" r:id="rId13"/>
    <p:sldId id="368" r:id="rId14"/>
    <p:sldId id="393" r:id="rId15"/>
    <p:sldId id="394" r:id="rId16"/>
    <p:sldId id="395" r:id="rId17"/>
    <p:sldId id="396" r:id="rId18"/>
    <p:sldId id="397" r:id="rId19"/>
    <p:sldId id="316" r:id="rId20"/>
    <p:sldId id="361" r:id="rId21"/>
    <p:sldId id="366" r:id="rId22"/>
    <p:sldId id="398" r:id="rId23"/>
    <p:sldId id="365" r:id="rId24"/>
    <p:sldId id="369" r:id="rId25"/>
    <p:sldId id="370" r:id="rId26"/>
    <p:sldId id="364" r:id="rId27"/>
    <p:sldId id="371" r:id="rId28"/>
    <p:sldId id="347" r:id="rId29"/>
    <p:sldId id="372" r:id="rId30"/>
    <p:sldId id="378" r:id="rId31"/>
    <p:sldId id="379" r:id="rId32"/>
    <p:sldId id="380" r:id="rId33"/>
    <p:sldId id="381" r:id="rId34"/>
    <p:sldId id="382" r:id="rId35"/>
    <p:sldId id="383" r:id="rId36"/>
    <p:sldId id="384" r:id="rId37"/>
  </p:sldIdLst>
  <p:sldSz cx="9144000" cy="6858000" type="screen4x3"/>
  <p:notesSz cx="9144000" cy="6858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fub" initials="f" lastIdx="1" clrIdx="0"/>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scaleToFitPaper="1"/>
  <p:clrMru>
    <a:srgbClr val="AEAE00"/>
    <a:srgbClr val="FFDE05"/>
    <a:srgbClr val="B80313"/>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Helle Formatvorlage 2 - Akz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21840" autoAdjust="0"/>
    <p:restoredTop sz="87254" autoAdjust="0"/>
  </p:normalViewPr>
  <p:slideViewPr>
    <p:cSldViewPr snapToGrid="0" snapToObjects="1">
      <p:cViewPr varScale="1">
        <p:scale>
          <a:sx n="140" d="100"/>
          <a:sy n="140" d="100"/>
        </p:scale>
        <p:origin x="-1112" y="-104"/>
      </p:cViewPr>
      <p:guideLst>
        <p:guide orient="horz" pos="2598"/>
        <p:guide pos="2251"/>
      </p:guideLst>
    </p:cSldViewPr>
  </p:slideViewPr>
  <p:notesTextViewPr>
    <p:cViewPr>
      <p:scale>
        <a:sx n="100" d="100"/>
        <a:sy n="100" d="100"/>
      </p:scale>
      <p:origin x="0" y="0"/>
    </p:cViewPr>
  </p:notesTextViewPr>
  <p:sorterViewPr>
    <p:cViewPr>
      <p:scale>
        <a:sx n="119" d="100"/>
        <a:sy n="119" d="100"/>
      </p:scale>
      <p:origin x="0" y="0"/>
    </p:cViewPr>
  </p:sorterViewPr>
  <p:notesViewPr>
    <p:cSldViewPr snapToGrid="0" snapToObjects="1" showGuides="1">
      <p:cViewPr varScale="1">
        <p:scale>
          <a:sx n="128" d="100"/>
          <a:sy n="128" d="100"/>
        </p:scale>
        <p:origin x="-2064" y="-120"/>
      </p:cViewPr>
      <p:guideLst>
        <p:guide orient="horz" pos="2160"/>
        <p:guide pos="2880"/>
      </p:guideLst>
    </p:cSldViewPr>
  </p:notes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interSettings" Target="printerSettings/printerSettings1.bin"/><Relationship Id="rId41" Type="http://schemas.openxmlformats.org/officeDocument/2006/relationships/commentAuthors" Target="commentAuthors.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5CCCC58-B33A-EB4E-92F7-039D70FD4915}" type="datetimeFigureOut">
              <a:rPr lang="de-DE" smtClean="0"/>
              <a:pPr/>
              <a:t>28.02.2016</a:t>
            </a:fld>
            <a:endParaRPr lang="de-DE"/>
          </a:p>
        </p:txBody>
      </p:sp>
      <p:sp>
        <p:nvSpPr>
          <p:cNvPr id="4" name="Fußzeilenplatzhalt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209149E8-874D-5F4C-BBD9-82B5AAB44971}" type="slidenum">
              <a:rPr lang="de-DE" smtClean="0"/>
              <a:pPr/>
              <a:t>‹Nr.›</a:t>
            </a:fld>
            <a:endParaRPr lang="de-D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695157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DB260C58-EDD1-1642-8FF1-1A2325F88F84}" type="datetimeFigureOut">
              <a:rPr lang="de-DE" smtClean="0"/>
              <a:pPr/>
              <a:t>28.02.2016</a:t>
            </a:fld>
            <a:endParaRPr lang="de-DE"/>
          </a:p>
        </p:txBody>
      </p:sp>
      <p:sp>
        <p:nvSpPr>
          <p:cNvPr id="4" name="Folienbildplatzhalter 3"/>
          <p:cNvSpPr>
            <a:spLocks noGrp="1" noRot="1" noChangeAspect="1"/>
          </p:cNvSpPr>
          <p:nvPr>
            <p:ph type="sldImg" idx="2"/>
          </p:nvPr>
        </p:nvSpPr>
        <p:spPr>
          <a:xfrm>
            <a:off x="2857500" y="514350"/>
            <a:ext cx="2567940" cy="192595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914400" y="2780030"/>
            <a:ext cx="7528560" cy="3458210"/>
          </a:xfrm>
          <a:prstGeom prst="rect">
            <a:avLst/>
          </a:prstGeom>
        </p:spPr>
        <p:txBody>
          <a:bodyPr vert="horz" lIns="91440" tIns="45720" rIns="91440" bIns="45720" rtlCol="0"/>
          <a:lstStyle/>
          <a:p>
            <a:pPr lvl="0"/>
            <a:r>
              <a:rPr lang="de-CH" dirty="0" smtClean="0"/>
              <a:t>Mastertextformat bearbeiten</a:t>
            </a:r>
          </a:p>
          <a:p>
            <a:pPr lvl="1"/>
            <a:r>
              <a:rPr lang="de-CH" dirty="0" smtClean="0"/>
              <a:t>Zweite Ebene</a:t>
            </a:r>
          </a:p>
          <a:p>
            <a:pPr lvl="2"/>
            <a:r>
              <a:rPr lang="de-CH" dirty="0" smtClean="0"/>
              <a:t>Dritte Ebene</a:t>
            </a:r>
          </a:p>
          <a:p>
            <a:pPr lvl="3"/>
            <a:r>
              <a:rPr lang="de-CH" dirty="0" smtClean="0"/>
              <a:t>Vierte Ebene</a:t>
            </a:r>
          </a:p>
          <a:p>
            <a:pPr lvl="4"/>
            <a:r>
              <a:rPr lang="de-CH" dirty="0" smtClean="0"/>
              <a:t>Fünfte Ebene</a:t>
            </a:r>
            <a:endParaRPr lang="de-DE" dirty="0"/>
          </a:p>
        </p:txBody>
      </p:sp>
      <p:sp>
        <p:nvSpPr>
          <p:cNvPr id="6" name="Fußzeilenplatzhalt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69D70C16-02D3-8F40-B0D5-FAE799B7A0F6}" type="slidenum">
              <a:rPr lang="de-DE" smtClean="0"/>
              <a:pPr/>
              <a:t>‹Nr.›</a:t>
            </a:fld>
            <a:endParaRPr lang="de-D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1786120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9D70C16-02D3-8F40-B0D5-FAE799B7A0F6}" type="slidenum">
              <a:rPr lang="de-DE" smtClean="0"/>
              <a:pPr/>
              <a:t>1</a:t>
            </a:fld>
            <a:endParaRPr lang="de-D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1655166"/>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Now to the SA: again low populated.</a:t>
            </a:r>
            <a:r>
              <a:rPr lang="en-GB" baseline="0" dirty="0" smtClean="0"/>
              <a:t> </a:t>
            </a:r>
            <a:r>
              <a:rPr lang="en-GB" dirty="0" smtClean="0"/>
              <a:t>High mountains in the north, and therefore high </a:t>
            </a:r>
            <a:r>
              <a:rPr lang="en-GB" dirty="0" err="1" smtClean="0"/>
              <a:t>precip</a:t>
            </a:r>
            <a:r>
              <a:rPr lang="en-GB" dirty="0" smtClean="0"/>
              <a:t>.</a:t>
            </a:r>
            <a:r>
              <a:rPr lang="en-GB" baseline="0" dirty="0" smtClean="0"/>
              <a:t> because of the orographic lift of weather fronts from the south.</a:t>
            </a:r>
            <a:endParaRPr lang="en-GB"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GB" dirty="0" smtClean="0"/>
          </a:p>
          <a:p>
            <a:r>
              <a:rPr lang="en-GB" dirty="0" err="1" smtClean="0"/>
              <a:t>Leventina</a:t>
            </a:r>
            <a:r>
              <a:rPr lang="en-GB" dirty="0" smtClean="0"/>
              <a:t> with the high mountains and here </a:t>
            </a:r>
            <a:r>
              <a:rPr lang="en-GB" dirty="0" err="1" smtClean="0"/>
              <a:t>Lago</a:t>
            </a:r>
            <a:r>
              <a:rPr lang="en-GB" dirty="0" smtClean="0"/>
              <a:t> Maggiore with Locarno</a:t>
            </a:r>
            <a:endParaRPr lang="en-GB" dirty="0"/>
          </a:p>
        </p:txBody>
      </p:sp>
      <p:sp>
        <p:nvSpPr>
          <p:cNvPr id="4" name="Foliennummernplatzhalter 3"/>
          <p:cNvSpPr>
            <a:spLocks noGrp="1"/>
          </p:cNvSpPr>
          <p:nvPr>
            <p:ph type="sldNum" sz="quarter" idx="10"/>
          </p:nvPr>
        </p:nvSpPr>
        <p:spPr/>
        <p:txBody>
          <a:bodyPr/>
          <a:lstStyle/>
          <a:p>
            <a:fld id="{69D70C16-02D3-8F40-B0D5-FAE799B7A0F6}" type="slidenum">
              <a:rPr lang="de-DE" smtClean="0"/>
              <a:pPr/>
              <a:t>10</a:t>
            </a:fld>
            <a:endParaRPr lang="de-D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81813939"/>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857500" y="514350"/>
            <a:ext cx="2568575" cy="1925638"/>
          </a:xfrm>
        </p:spPr>
      </p:sp>
      <p:sp>
        <p:nvSpPr>
          <p:cNvPr id="3" name="Notizenplatzhalter 2"/>
          <p:cNvSpPr>
            <a:spLocks noGrp="1"/>
          </p:cNvSpPr>
          <p:nvPr>
            <p:ph type="body" idx="1"/>
          </p:nvPr>
        </p:nvSpPr>
        <p:spPr/>
        <p:txBody>
          <a:bodyPr/>
          <a:lstStyle/>
          <a:p>
            <a:r>
              <a:rPr lang="en-GB" baseline="0" noProof="0" dirty="0" smtClean="0"/>
              <a:t>As you have seen the variety is big it was </a:t>
            </a:r>
            <a:r>
              <a:rPr lang="en-GB" baseline="0" noProof="0" dirty="0" err="1" smtClean="0"/>
              <a:t>nec</a:t>
            </a:r>
            <a:r>
              <a:rPr lang="en-GB" baseline="0" noProof="0" dirty="0" smtClean="0"/>
              <a:t>. to split the results</a:t>
            </a:r>
          </a:p>
        </p:txBody>
      </p:sp>
      <p:sp>
        <p:nvSpPr>
          <p:cNvPr id="4" name="Foliennummernplatzhalter 3"/>
          <p:cNvSpPr>
            <a:spLocks noGrp="1"/>
          </p:cNvSpPr>
          <p:nvPr>
            <p:ph type="sldNum" sz="quarter" idx="10"/>
          </p:nvPr>
        </p:nvSpPr>
        <p:spPr/>
        <p:txBody>
          <a:bodyPr/>
          <a:lstStyle/>
          <a:p>
            <a:fld id="{69D70C16-02D3-8F40-B0D5-FAE799B7A0F6}" type="slidenum">
              <a:rPr lang="de-DE" smtClean="0"/>
              <a:pPr/>
              <a:t>11</a:t>
            </a:fld>
            <a:endParaRPr lang="de-D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1655166"/>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baseline="0" noProof="0" dirty="0" smtClean="0"/>
              <a:t>What criteria did we use for reducing the site. As already said we used a pragmatic way.</a:t>
            </a:r>
          </a:p>
          <a:p>
            <a:endParaRPr lang="de-DE" dirty="0" smtClean="0"/>
          </a:p>
          <a:p>
            <a:r>
              <a:rPr lang="en-GB" baseline="0" noProof="0" dirty="0" smtClean="0"/>
              <a:t>At first we had to judge the site quality. </a:t>
            </a:r>
          </a:p>
          <a:p>
            <a:r>
              <a:rPr lang="en-GB" baseline="0" noProof="0" dirty="0" smtClean="0"/>
              <a:t>During the 20 years from 1990 till 2010 at some of the sites the condition had changed substantially. E.g. there are new buildings or streets nearby, or no open spaces for gathering the mosses anymore.</a:t>
            </a:r>
          </a:p>
        </p:txBody>
      </p:sp>
      <p:sp>
        <p:nvSpPr>
          <p:cNvPr id="4" name="Foliennummernplatzhalter 3"/>
          <p:cNvSpPr>
            <a:spLocks noGrp="1"/>
          </p:cNvSpPr>
          <p:nvPr>
            <p:ph type="sldNum" sz="quarter" idx="10"/>
          </p:nvPr>
        </p:nvSpPr>
        <p:spPr/>
        <p:txBody>
          <a:bodyPr/>
          <a:lstStyle/>
          <a:p>
            <a:fld id="{69D70C16-02D3-8F40-B0D5-FAE799B7A0F6}" type="slidenum">
              <a:rPr lang="de-DE" smtClean="0"/>
              <a:pPr/>
              <a:t>12</a:t>
            </a:fld>
            <a:endParaRPr lang="de-D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1655166"/>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baseline="0" noProof="0" dirty="0" smtClean="0"/>
              <a:t>….. We choose first those where the  sampling could be done at the same location or very close. In the Alp regions it was in general possible to sample at the same location every period. But especially on the Plateau we often sampled in clear-cuttings that overgrew between the sampling periods. Often we could find another clear-cutting in the neighbourhood, keeping the location similar within 1990 – 2010. And hopefully in 2015.</a:t>
            </a:r>
          </a:p>
          <a:p>
            <a:endParaRPr lang="en-GB" baseline="0" noProof="0" dirty="0" smtClean="0"/>
          </a:p>
        </p:txBody>
      </p:sp>
      <p:sp>
        <p:nvSpPr>
          <p:cNvPr id="4" name="Foliennummernplatzhalter 3"/>
          <p:cNvSpPr>
            <a:spLocks noGrp="1"/>
          </p:cNvSpPr>
          <p:nvPr>
            <p:ph type="sldNum" sz="quarter" idx="10"/>
          </p:nvPr>
        </p:nvSpPr>
        <p:spPr/>
        <p:txBody>
          <a:bodyPr/>
          <a:lstStyle/>
          <a:p>
            <a:fld id="{69D70C16-02D3-8F40-B0D5-FAE799B7A0F6}" type="slidenum">
              <a:rPr lang="de-DE" smtClean="0"/>
              <a:pPr/>
              <a:t>13</a:t>
            </a:fld>
            <a:endParaRPr lang="de-D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1655166"/>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baseline="0" noProof="0" dirty="0" smtClean="0"/>
              <a:t>At some sites there were not taken the same moos species in every survey, sometimes </a:t>
            </a:r>
            <a:r>
              <a:rPr lang="en-GB" baseline="0" noProof="0" dirty="0" err="1" smtClean="0"/>
              <a:t>Pleurozium</a:t>
            </a:r>
            <a:r>
              <a:rPr lang="en-GB" baseline="0" noProof="0" dirty="0" smtClean="0"/>
              <a:t> </a:t>
            </a:r>
            <a:r>
              <a:rPr lang="en-GB" baseline="0" noProof="0" dirty="0" err="1" smtClean="0"/>
              <a:t>schreiberi</a:t>
            </a:r>
            <a:r>
              <a:rPr lang="en-GB" baseline="0" noProof="0" dirty="0" smtClean="0"/>
              <a:t> sometimes </a:t>
            </a:r>
            <a:r>
              <a:rPr lang="en-GB" baseline="0" noProof="0" dirty="0" err="1" smtClean="0"/>
              <a:t>Hypnum</a:t>
            </a:r>
            <a:r>
              <a:rPr lang="en-GB" baseline="0" noProof="0" dirty="0" smtClean="0"/>
              <a:t> </a:t>
            </a:r>
            <a:r>
              <a:rPr lang="en-GB" baseline="0" noProof="0" dirty="0" err="1" smtClean="0"/>
              <a:t>cupressiforme</a:t>
            </a:r>
            <a:r>
              <a:rPr lang="en-GB" baseline="0" noProof="0" dirty="0" smtClean="0"/>
              <a:t>. We preferred those sites with the same moss species in all periods.</a:t>
            </a:r>
          </a:p>
        </p:txBody>
      </p:sp>
      <p:sp>
        <p:nvSpPr>
          <p:cNvPr id="4" name="Foliennummernplatzhalter 3"/>
          <p:cNvSpPr>
            <a:spLocks noGrp="1"/>
          </p:cNvSpPr>
          <p:nvPr>
            <p:ph type="sldNum" sz="quarter" idx="10"/>
          </p:nvPr>
        </p:nvSpPr>
        <p:spPr/>
        <p:txBody>
          <a:bodyPr/>
          <a:lstStyle/>
          <a:p>
            <a:fld id="{69D70C16-02D3-8F40-B0D5-FAE799B7A0F6}" type="slidenum">
              <a:rPr lang="de-DE" smtClean="0"/>
              <a:pPr/>
              <a:t>14</a:t>
            </a:fld>
            <a:endParaRPr lang="de-D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1655166"/>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baseline="0" noProof="0" dirty="0" smtClean="0"/>
              <a:t>We preferred also those sites where we have studied also N or POP or where there are sites run by National soil or air monitoring programmes -  for comparisons.</a:t>
            </a:r>
          </a:p>
          <a:p>
            <a:endParaRPr lang="en-GB" baseline="0" noProof="0" dirty="0" smtClean="0"/>
          </a:p>
        </p:txBody>
      </p:sp>
      <p:sp>
        <p:nvSpPr>
          <p:cNvPr id="4" name="Foliennummernplatzhalter 3"/>
          <p:cNvSpPr>
            <a:spLocks noGrp="1"/>
          </p:cNvSpPr>
          <p:nvPr>
            <p:ph type="sldNum" sz="quarter" idx="10"/>
          </p:nvPr>
        </p:nvSpPr>
        <p:spPr/>
        <p:txBody>
          <a:bodyPr/>
          <a:lstStyle/>
          <a:p>
            <a:fld id="{69D70C16-02D3-8F40-B0D5-FAE799B7A0F6}" type="slidenum">
              <a:rPr lang="de-DE" smtClean="0"/>
              <a:pPr/>
              <a:t>15</a:t>
            </a:fld>
            <a:endParaRPr lang="de-D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1655166"/>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baseline="0" noProof="0" dirty="0" smtClean="0"/>
              <a:t>Then we tried to distribute the sites evenly.</a:t>
            </a:r>
          </a:p>
        </p:txBody>
      </p:sp>
      <p:sp>
        <p:nvSpPr>
          <p:cNvPr id="4" name="Foliennummernplatzhalter 3"/>
          <p:cNvSpPr>
            <a:spLocks noGrp="1"/>
          </p:cNvSpPr>
          <p:nvPr>
            <p:ph type="sldNum" sz="quarter" idx="10"/>
          </p:nvPr>
        </p:nvSpPr>
        <p:spPr/>
        <p:txBody>
          <a:bodyPr/>
          <a:lstStyle/>
          <a:p>
            <a:fld id="{69D70C16-02D3-8F40-B0D5-FAE799B7A0F6}" type="slidenum">
              <a:rPr lang="de-DE" smtClean="0"/>
              <a:pPr/>
              <a:t>16</a:t>
            </a:fld>
            <a:endParaRPr lang="de-D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1655166"/>
      </p:ext>
    </p:extLst>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baseline="0" noProof="0" dirty="0" smtClean="0"/>
              <a:t>For result analysing reasons we wanted at least 12 sites per the </a:t>
            </a:r>
            <a:r>
              <a:rPr lang="en-GB" baseline="0" noProof="0" dirty="0" err="1" smtClean="0"/>
              <a:t>geogr</a:t>
            </a:r>
            <a:r>
              <a:rPr lang="en-GB" baseline="0" noProof="0" dirty="0" smtClean="0"/>
              <a:t>. regions previously mentioned.</a:t>
            </a:r>
          </a:p>
          <a:p>
            <a:endParaRPr lang="en-GB" baseline="0" noProof="0" dirty="0" smtClean="0"/>
          </a:p>
        </p:txBody>
      </p:sp>
      <p:sp>
        <p:nvSpPr>
          <p:cNvPr id="4" name="Foliennummernplatzhalter 3"/>
          <p:cNvSpPr>
            <a:spLocks noGrp="1"/>
          </p:cNvSpPr>
          <p:nvPr>
            <p:ph type="sldNum" sz="quarter" idx="10"/>
          </p:nvPr>
        </p:nvSpPr>
        <p:spPr/>
        <p:txBody>
          <a:bodyPr/>
          <a:lstStyle/>
          <a:p>
            <a:fld id="{69D70C16-02D3-8F40-B0D5-FAE799B7A0F6}" type="slidenum">
              <a:rPr lang="de-DE" smtClean="0"/>
              <a:pPr/>
              <a:t>17</a:t>
            </a:fld>
            <a:endParaRPr lang="de-D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1655166"/>
      </p:ext>
    </p:extLst>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baseline="0" noProof="0" dirty="0" smtClean="0"/>
              <a:t>These criteria led to 73 sites.</a:t>
            </a:r>
          </a:p>
          <a:p>
            <a:endParaRPr lang="en-GB" baseline="0" noProof="0" dirty="0" smtClean="0"/>
          </a:p>
        </p:txBody>
      </p:sp>
      <p:sp>
        <p:nvSpPr>
          <p:cNvPr id="4" name="Foliennummernplatzhalter 3"/>
          <p:cNvSpPr>
            <a:spLocks noGrp="1"/>
          </p:cNvSpPr>
          <p:nvPr>
            <p:ph type="sldNum" sz="quarter" idx="10"/>
          </p:nvPr>
        </p:nvSpPr>
        <p:spPr/>
        <p:txBody>
          <a:bodyPr/>
          <a:lstStyle/>
          <a:p>
            <a:fld id="{69D70C16-02D3-8F40-B0D5-FAE799B7A0F6}" type="slidenum">
              <a:rPr lang="de-DE" smtClean="0"/>
              <a:pPr/>
              <a:t>18</a:t>
            </a:fld>
            <a:endParaRPr lang="de-D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1655166"/>
      </p:ext>
    </p:extLst>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smtClean="0"/>
              <a:t>Here the distribution</a:t>
            </a:r>
            <a:r>
              <a:rPr lang="en-GB" baseline="0" noProof="0" dirty="0" smtClean="0"/>
              <a:t> of the f</a:t>
            </a:r>
            <a:r>
              <a:rPr lang="en-GB" noProof="0" dirty="0" smtClean="0"/>
              <a:t>ormer studies with 142 sites and that of  73 sites</a:t>
            </a:r>
            <a:r>
              <a:rPr lang="en-GB" baseline="0" noProof="0" dirty="0" smtClean="0"/>
              <a:t> for the survey 2015. This corresponds to 1.7 sites/1000km2. These are still more than the 1.5 sites/1000km2 asked for in the manual.</a:t>
            </a:r>
            <a:endParaRPr lang="en-GB" noProof="0" dirty="0"/>
          </a:p>
        </p:txBody>
      </p:sp>
      <p:sp>
        <p:nvSpPr>
          <p:cNvPr id="4" name="Foliennummernplatzhalter 3"/>
          <p:cNvSpPr>
            <a:spLocks noGrp="1"/>
          </p:cNvSpPr>
          <p:nvPr>
            <p:ph type="sldNum" sz="quarter" idx="10"/>
          </p:nvPr>
        </p:nvSpPr>
        <p:spPr/>
        <p:txBody>
          <a:bodyPr/>
          <a:lstStyle/>
          <a:p>
            <a:fld id="{69D70C16-02D3-8F40-B0D5-FAE799B7A0F6}" type="slidenum">
              <a:rPr lang="de-DE" smtClean="0"/>
              <a:pPr/>
              <a:t>19</a:t>
            </a:fld>
            <a:endParaRPr lang="de-D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17655965"/>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noProof="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smtClean="0"/>
              <a:t>Switzerland has participated in the European moss monitoring surveys since 1990.</a:t>
            </a:r>
            <a:endParaRPr lang="en-GB" sz="1200" dirty="0"/>
          </a:p>
          <a:p>
            <a:r>
              <a:rPr lang="en-GB" noProof="0" dirty="0" smtClean="0"/>
              <a:t>We started with 235 sites reduced later to 142 till the last survey 2010 mostly due to less funding resources.</a:t>
            </a:r>
            <a:r>
              <a:rPr lang="en-GB" baseline="0" noProof="0" dirty="0" smtClean="0"/>
              <a:t> Now we had to reduce again, to about the half, for the 2015 survey. This was necessary to get funds for measuring POPs.</a:t>
            </a:r>
            <a:endParaRPr lang="en-GB" noProof="0" dirty="0"/>
          </a:p>
        </p:txBody>
      </p:sp>
      <p:sp>
        <p:nvSpPr>
          <p:cNvPr id="4" name="Foliennummernplatzhalter 3"/>
          <p:cNvSpPr>
            <a:spLocks noGrp="1"/>
          </p:cNvSpPr>
          <p:nvPr>
            <p:ph type="sldNum" sz="quarter" idx="10"/>
          </p:nvPr>
        </p:nvSpPr>
        <p:spPr/>
        <p:txBody>
          <a:bodyPr/>
          <a:lstStyle/>
          <a:p>
            <a:fld id="{69D70C16-02D3-8F40-B0D5-FAE799B7A0F6}" type="slidenum">
              <a:rPr lang="de-DE" smtClean="0"/>
              <a:pPr/>
              <a:t>2</a:t>
            </a:fld>
            <a:endParaRPr lang="de-D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1655166"/>
      </p:ext>
    </p:extLst>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baseline="0" noProof="0" dirty="0" smtClean="0"/>
              <a:t>To find out if we have more or less the same information with 73 sites than 142, we compared Medians and Boxplots.</a:t>
            </a:r>
          </a:p>
        </p:txBody>
      </p:sp>
      <p:sp>
        <p:nvSpPr>
          <p:cNvPr id="4" name="Foliennummernplatzhalter 3"/>
          <p:cNvSpPr>
            <a:spLocks noGrp="1"/>
          </p:cNvSpPr>
          <p:nvPr>
            <p:ph type="sldNum" sz="quarter" idx="10"/>
          </p:nvPr>
        </p:nvSpPr>
        <p:spPr/>
        <p:txBody>
          <a:bodyPr/>
          <a:lstStyle/>
          <a:p>
            <a:fld id="{69D70C16-02D3-8F40-B0D5-FAE799B7A0F6}" type="slidenum">
              <a:rPr lang="de-DE" smtClean="0"/>
              <a:pPr/>
              <a:t>20</a:t>
            </a:fld>
            <a:endParaRPr lang="de-D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1655166"/>
      </p:ext>
    </p:extLst>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smtClean="0"/>
              <a:t>As example </a:t>
            </a:r>
            <a:r>
              <a:rPr lang="en-GB" dirty="0" err="1" smtClean="0"/>
              <a:t>Pb</a:t>
            </a:r>
            <a:r>
              <a:rPr lang="en-GB" dirty="0" smtClean="0"/>
              <a:t>. We have here the 1990</a:t>
            </a:r>
            <a:r>
              <a:rPr lang="en-GB" baseline="0" dirty="0" smtClean="0"/>
              <a:t> …2010 surveys, split in the 5 regions and analysing the results of 142 and 73 sites.  The Medians are </a:t>
            </a:r>
            <a:r>
              <a:rPr lang="en-GB" dirty="0" smtClean="0"/>
              <a:t>illustrat</a:t>
            </a:r>
            <a:r>
              <a:rPr lang="en-GB" baseline="0" dirty="0" smtClean="0"/>
              <a:t>ed by </a:t>
            </a:r>
            <a:r>
              <a:rPr lang="en-GB" dirty="0" smtClean="0"/>
              <a:t>grey bars</a:t>
            </a:r>
            <a:r>
              <a:rPr lang="en-GB" baseline="0" dirty="0" smtClean="0"/>
              <a:t> and they indicate the r</a:t>
            </a:r>
            <a:r>
              <a:rPr lang="en-GB" dirty="0" smtClean="0"/>
              <a:t>elative concentrations.</a:t>
            </a:r>
            <a:r>
              <a:rPr lang="en-GB" baseline="0" dirty="0" smtClean="0"/>
              <a:t> The reduced 73 sites have mostly a similar median as the 142 sites. There is  a good agreement. </a:t>
            </a:r>
            <a:r>
              <a:rPr lang="en-GB" i="1" baseline="0" dirty="0" smtClean="0"/>
              <a:t>(showing some ex.)</a:t>
            </a:r>
            <a:endParaRPr lang="en-GB" i="1" dirty="0"/>
          </a:p>
        </p:txBody>
      </p:sp>
      <p:sp>
        <p:nvSpPr>
          <p:cNvPr id="4" name="Foliennummernplatzhalter 3"/>
          <p:cNvSpPr>
            <a:spLocks noGrp="1"/>
          </p:cNvSpPr>
          <p:nvPr>
            <p:ph type="sldNum" sz="quarter" idx="10"/>
          </p:nvPr>
        </p:nvSpPr>
        <p:spPr/>
        <p:txBody>
          <a:bodyPr/>
          <a:lstStyle/>
          <a:p>
            <a:fld id="{69D70C16-02D3-8F40-B0D5-FAE799B7A0F6}" type="slidenum">
              <a:rPr lang="de-DE" smtClean="0"/>
              <a:pPr/>
              <a:t>21</a:t>
            </a:fld>
            <a:endParaRPr lang="de-D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30887361"/>
      </p:ext>
    </p:extLst>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smtClean="0"/>
              <a:t>The results as Boxplots. We have here J 1990 … to 2010,</a:t>
            </a:r>
            <a:r>
              <a:rPr lang="en-GB" baseline="0" dirty="0" smtClean="0"/>
              <a:t> the same for P…</a:t>
            </a:r>
          </a:p>
          <a:p>
            <a:r>
              <a:rPr lang="en-GB" baseline="0" dirty="0" smtClean="0"/>
              <a:t>Above for 142 sites, below reduced to 73 sites</a:t>
            </a:r>
          </a:p>
          <a:p>
            <a:endParaRPr lang="en-GB" baseline="0" dirty="0" smtClean="0"/>
          </a:p>
          <a:p>
            <a:r>
              <a:rPr lang="en-GB" baseline="0" dirty="0" smtClean="0"/>
              <a:t>The images are very similar.</a:t>
            </a:r>
            <a:endParaRPr lang="en-GB" dirty="0"/>
          </a:p>
        </p:txBody>
      </p:sp>
      <p:sp>
        <p:nvSpPr>
          <p:cNvPr id="4" name="Foliennummernplatzhalter 3"/>
          <p:cNvSpPr>
            <a:spLocks noGrp="1"/>
          </p:cNvSpPr>
          <p:nvPr>
            <p:ph type="sldNum" sz="quarter" idx="10"/>
          </p:nvPr>
        </p:nvSpPr>
        <p:spPr/>
        <p:txBody>
          <a:bodyPr/>
          <a:lstStyle/>
          <a:p>
            <a:fld id="{69D70C16-02D3-8F40-B0D5-FAE799B7A0F6}" type="slidenum">
              <a:rPr lang="de-DE" smtClean="0"/>
              <a:pPr/>
              <a:t>22</a:t>
            </a:fld>
            <a:endParaRPr lang="de-D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00230674"/>
      </p:ext>
    </p:extLst>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smtClean="0"/>
              <a:t>Another example,</a:t>
            </a:r>
            <a:r>
              <a:rPr lang="en-GB" baseline="0" dirty="0" smtClean="0"/>
              <a:t> Cd: also here the agreement is good</a:t>
            </a:r>
            <a:endParaRPr lang="en-GB" dirty="0"/>
          </a:p>
        </p:txBody>
      </p:sp>
      <p:sp>
        <p:nvSpPr>
          <p:cNvPr id="4" name="Foliennummernplatzhalter 3"/>
          <p:cNvSpPr>
            <a:spLocks noGrp="1"/>
          </p:cNvSpPr>
          <p:nvPr>
            <p:ph type="sldNum" sz="quarter" idx="10"/>
          </p:nvPr>
        </p:nvSpPr>
        <p:spPr/>
        <p:txBody>
          <a:bodyPr/>
          <a:lstStyle/>
          <a:p>
            <a:fld id="{69D70C16-02D3-8F40-B0D5-FAE799B7A0F6}" type="slidenum">
              <a:rPr lang="de-DE" smtClean="0"/>
              <a:pPr/>
              <a:t>23</a:t>
            </a:fld>
            <a:endParaRPr lang="de-D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49463967"/>
      </p:ext>
    </p:extLst>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smtClean="0"/>
              <a:t>Also the Boxplot</a:t>
            </a:r>
            <a:r>
              <a:rPr lang="en-GB" baseline="0" dirty="0" smtClean="0"/>
              <a:t> </a:t>
            </a:r>
            <a:r>
              <a:rPr lang="en-GB" dirty="0" smtClean="0"/>
              <a:t>picture is very similar</a:t>
            </a:r>
            <a:endParaRPr lang="en-GB" dirty="0"/>
          </a:p>
        </p:txBody>
      </p:sp>
      <p:sp>
        <p:nvSpPr>
          <p:cNvPr id="4" name="Foliennummernplatzhalter 3"/>
          <p:cNvSpPr>
            <a:spLocks noGrp="1"/>
          </p:cNvSpPr>
          <p:nvPr>
            <p:ph type="sldNum" sz="quarter" idx="10"/>
          </p:nvPr>
        </p:nvSpPr>
        <p:spPr/>
        <p:txBody>
          <a:bodyPr/>
          <a:lstStyle/>
          <a:p>
            <a:fld id="{69D70C16-02D3-8F40-B0D5-FAE799B7A0F6}" type="slidenum">
              <a:rPr lang="de-DE" smtClean="0"/>
              <a:pPr/>
              <a:t>24</a:t>
            </a:fld>
            <a:endParaRPr lang="de-D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69319276"/>
      </p:ext>
    </p:extLst>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smtClean="0"/>
              <a:t>Here another example, V</a:t>
            </a:r>
            <a:r>
              <a:rPr lang="en-GB" baseline="0" dirty="0" smtClean="0"/>
              <a:t> that is again similar for 142 and 73 sites.</a:t>
            </a:r>
            <a:r>
              <a:rPr lang="en-GB" dirty="0" smtClean="0"/>
              <a:t> </a:t>
            </a:r>
          </a:p>
          <a:p>
            <a:endParaRPr lang="en-GB" dirty="0" smtClean="0"/>
          </a:p>
          <a:p>
            <a:r>
              <a:rPr lang="en-GB" dirty="0" smtClean="0"/>
              <a:t>Also the other elements are mostly in a</a:t>
            </a:r>
            <a:r>
              <a:rPr lang="en-GB" baseline="0" dirty="0" smtClean="0"/>
              <a:t> good agreement. </a:t>
            </a:r>
            <a:endParaRPr lang="en-GB" dirty="0"/>
          </a:p>
        </p:txBody>
      </p:sp>
      <p:sp>
        <p:nvSpPr>
          <p:cNvPr id="4" name="Foliennummernplatzhalter 3"/>
          <p:cNvSpPr>
            <a:spLocks noGrp="1"/>
          </p:cNvSpPr>
          <p:nvPr>
            <p:ph type="sldNum" sz="quarter" idx="10"/>
          </p:nvPr>
        </p:nvSpPr>
        <p:spPr/>
        <p:txBody>
          <a:bodyPr/>
          <a:lstStyle/>
          <a:p>
            <a:fld id="{69D70C16-02D3-8F40-B0D5-FAE799B7A0F6}" type="slidenum">
              <a:rPr lang="de-DE" smtClean="0"/>
              <a:pPr/>
              <a:t>25</a:t>
            </a:fld>
            <a:endParaRPr lang="de-D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72977464"/>
      </p:ext>
    </p:extLst>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smtClean="0"/>
              <a:t>An exception </a:t>
            </a:r>
            <a:r>
              <a:rPr lang="en-GB" baseline="0" dirty="0" smtClean="0"/>
              <a:t>is (the agreemen)t in Ni, here the comparison of the median. Especially J 1990 and SA 2005 are not similar.</a:t>
            </a:r>
            <a:endParaRPr lang="en-GB" dirty="0"/>
          </a:p>
        </p:txBody>
      </p:sp>
      <p:sp>
        <p:nvSpPr>
          <p:cNvPr id="4" name="Foliennummernplatzhalter 3"/>
          <p:cNvSpPr>
            <a:spLocks noGrp="1"/>
          </p:cNvSpPr>
          <p:nvPr>
            <p:ph type="sldNum" sz="quarter" idx="10"/>
          </p:nvPr>
        </p:nvSpPr>
        <p:spPr/>
        <p:txBody>
          <a:bodyPr/>
          <a:lstStyle/>
          <a:p>
            <a:fld id="{69D70C16-02D3-8F40-B0D5-FAE799B7A0F6}" type="slidenum">
              <a:rPr lang="de-DE" smtClean="0"/>
              <a:pPr/>
              <a:t>26</a:t>
            </a:fld>
            <a:endParaRPr lang="de-D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51504826"/>
      </p:ext>
    </p:extLst>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smtClean="0"/>
              <a:t>But even Ni that</a:t>
            </a:r>
            <a:r>
              <a:rPr lang="en-GB" baseline="0" dirty="0" smtClean="0"/>
              <a:t> </a:t>
            </a:r>
            <a:r>
              <a:rPr lang="en-GB" dirty="0" smtClean="0"/>
              <a:t>had</a:t>
            </a:r>
            <a:r>
              <a:rPr lang="en-GB" baseline="0" dirty="0" smtClean="0"/>
              <a:t> the biggest differences between 142 and reduced number of sites the image</a:t>
            </a:r>
            <a:r>
              <a:rPr lang="en-GB" dirty="0" smtClean="0"/>
              <a:t> is not so different.</a:t>
            </a:r>
            <a:endParaRPr lang="en-GB" dirty="0"/>
          </a:p>
        </p:txBody>
      </p:sp>
      <p:sp>
        <p:nvSpPr>
          <p:cNvPr id="4" name="Foliennummernplatzhalter 3"/>
          <p:cNvSpPr>
            <a:spLocks noGrp="1"/>
          </p:cNvSpPr>
          <p:nvPr>
            <p:ph type="sldNum" sz="quarter" idx="10"/>
          </p:nvPr>
        </p:nvSpPr>
        <p:spPr/>
        <p:txBody>
          <a:bodyPr/>
          <a:lstStyle/>
          <a:p>
            <a:fld id="{69D70C16-02D3-8F40-B0D5-FAE799B7A0F6}" type="slidenum">
              <a:rPr lang="de-DE" smtClean="0"/>
              <a:pPr/>
              <a:t>27</a:t>
            </a:fld>
            <a:endParaRPr lang="de-D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72977464"/>
      </p:ext>
    </p:extLst>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dirty="0" smtClean="0"/>
              <a:t>So </a:t>
            </a:r>
            <a:r>
              <a:rPr lang="de-DE" sz="1200" dirty="0" err="1" smtClean="0"/>
              <a:t>we</a:t>
            </a:r>
            <a:r>
              <a:rPr lang="de-DE" sz="1200" dirty="0" smtClean="0"/>
              <a:t> </a:t>
            </a:r>
            <a:r>
              <a:rPr lang="de-DE" sz="1200" dirty="0" err="1" smtClean="0"/>
              <a:t>are</a:t>
            </a:r>
            <a:r>
              <a:rPr lang="de-DE" sz="1200" dirty="0" smtClean="0"/>
              <a:t> </a:t>
            </a:r>
            <a:r>
              <a:rPr lang="de-DE" sz="1200" dirty="0" err="1" smtClean="0"/>
              <a:t>optimistic</a:t>
            </a:r>
            <a:r>
              <a:rPr lang="de-DE" sz="1200" dirty="0" smtClean="0"/>
              <a:t> </a:t>
            </a:r>
            <a:r>
              <a:rPr lang="de-DE" sz="1200" dirty="0" err="1" smtClean="0"/>
              <a:t>that</a:t>
            </a:r>
            <a:r>
              <a:rPr lang="de-DE" sz="1200" dirty="0" smtClean="0"/>
              <a:t> </a:t>
            </a:r>
            <a:r>
              <a:rPr lang="de-DE" sz="1200" dirty="0" err="1" smtClean="0"/>
              <a:t>the</a:t>
            </a:r>
            <a:r>
              <a:rPr lang="de-DE" sz="1200" dirty="0" smtClean="0"/>
              <a:t> ......</a:t>
            </a:r>
            <a:r>
              <a:rPr lang="de-DE" dirty="0" smtClean="0"/>
              <a:t>.</a:t>
            </a:r>
            <a:endParaRPr lang="de-DE" dirty="0"/>
          </a:p>
        </p:txBody>
      </p:sp>
      <p:sp>
        <p:nvSpPr>
          <p:cNvPr id="4" name="Foliennummernplatzhalter 3"/>
          <p:cNvSpPr>
            <a:spLocks noGrp="1"/>
          </p:cNvSpPr>
          <p:nvPr>
            <p:ph type="sldNum" sz="quarter" idx="10"/>
          </p:nvPr>
        </p:nvSpPr>
        <p:spPr/>
        <p:txBody>
          <a:bodyPr/>
          <a:lstStyle/>
          <a:p>
            <a:fld id="{69D70C16-02D3-8F40-B0D5-FAE799B7A0F6}" type="slidenum">
              <a:rPr lang="de-DE" smtClean="0"/>
              <a:pPr/>
              <a:t>28</a:t>
            </a:fld>
            <a:endParaRPr lang="de-D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1655166"/>
      </p:ext>
    </p:extLst>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9D70C16-02D3-8F40-B0D5-FAE799B7A0F6}" type="slidenum">
              <a:rPr lang="de-DE" smtClean="0"/>
              <a:pPr/>
              <a:t>29</a:t>
            </a:fld>
            <a:endParaRPr lang="de-D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1655166"/>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smtClean="0"/>
              <a:t>How to</a:t>
            </a:r>
            <a:r>
              <a:rPr lang="en-GB" baseline="0" noProof="0" dirty="0" smtClean="0"/>
              <a:t> reduce the number of sites such that the data are still representative?</a:t>
            </a:r>
            <a:endParaRPr lang="en-GB" noProof="0" dirty="0" smtClean="0"/>
          </a:p>
          <a:p>
            <a:r>
              <a:rPr lang="en-GB" noProof="0" dirty="0" smtClean="0"/>
              <a:t>I started with thinking about statistical aided</a:t>
            </a:r>
            <a:r>
              <a:rPr lang="en-GB" baseline="0" noProof="0" dirty="0" smtClean="0"/>
              <a:t> reduction but then I noticed that there are various conditions and factors that made it difficult. </a:t>
            </a:r>
          </a:p>
          <a:p>
            <a:r>
              <a:rPr lang="en-GB" baseline="0" noProof="0" dirty="0" smtClean="0"/>
              <a:t>For instance because of a broad variety of geographical regions</a:t>
            </a:r>
            <a:endParaRPr lang="de-DE" dirty="0"/>
          </a:p>
        </p:txBody>
      </p:sp>
      <p:sp>
        <p:nvSpPr>
          <p:cNvPr id="4" name="Foliennummernplatzhalter 3"/>
          <p:cNvSpPr>
            <a:spLocks noGrp="1"/>
          </p:cNvSpPr>
          <p:nvPr>
            <p:ph type="sldNum" sz="quarter" idx="10"/>
          </p:nvPr>
        </p:nvSpPr>
        <p:spPr/>
        <p:txBody>
          <a:bodyPr/>
          <a:lstStyle/>
          <a:p>
            <a:fld id="{69D70C16-02D3-8F40-B0D5-FAE799B7A0F6}" type="slidenum">
              <a:rPr lang="de-DE" smtClean="0"/>
              <a:pPr/>
              <a:t>3</a:t>
            </a:fld>
            <a:endParaRPr lang="de-D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45259199"/>
      </p:ext>
    </p:extLst>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fld id="{69D70C16-02D3-8F40-B0D5-FAE799B7A0F6}" type="slidenum">
              <a:rPr lang="de-DE" smtClean="0"/>
              <a:pPr/>
              <a:t>30</a:t>
            </a:fld>
            <a:endParaRPr lang="de-D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31253734"/>
      </p:ext>
    </p:extLst>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fld id="{69D70C16-02D3-8F40-B0D5-FAE799B7A0F6}" type="slidenum">
              <a:rPr lang="de-DE" smtClean="0"/>
              <a:pPr/>
              <a:t>31</a:t>
            </a:fld>
            <a:endParaRPr lang="de-D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44184561"/>
      </p:ext>
    </p:extLst>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fld id="{69D70C16-02D3-8F40-B0D5-FAE799B7A0F6}" type="slidenum">
              <a:rPr lang="de-DE" smtClean="0"/>
              <a:pPr/>
              <a:t>32</a:t>
            </a:fld>
            <a:endParaRPr lang="de-D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6893579"/>
      </p:ext>
    </p:extLst>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fld id="{69D70C16-02D3-8F40-B0D5-FAE799B7A0F6}" type="slidenum">
              <a:rPr lang="de-DE" smtClean="0"/>
              <a:pPr/>
              <a:t>33</a:t>
            </a:fld>
            <a:endParaRPr lang="de-D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45932306"/>
      </p:ext>
    </p:extLst>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fld id="{69D70C16-02D3-8F40-B0D5-FAE799B7A0F6}" type="slidenum">
              <a:rPr lang="de-DE" smtClean="0"/>
              <a:pPr/>
              <a:t>34</a:t>
            </a:fld>
            <a:endParaRPr lang="de-D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12695350"/>
      </p:ext>
    </p:extLst>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fld id="{69D70C16-02D3-8F40-B0D5-FAE799B7A0F6}" type="slidenum">
              <a:rPr lang="de-DE" smtClean="0"/>
              <a:pPr/>
              <a:t>35</a:t>
            </a:fld>
            <a:endParaRPr lang="de-D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0066305"/>
      </p:ext>
    </p:extLst>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fld id="{69D70C16-02D3-8F40-B0D5-FAE799B7A0F6}" type="slidenum">
              <a:rPr lang="de-DE" smtClean="0"/>
              <a:pPr/>
              <a:t>36</a:t>
            </a:fld>
            <a:endParaRPr lang="de-D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08505849"/>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But First to the geographical Situation. Switzerland is</a:t>
            </a:r>
            <a:r>
              <a:rPr lang="en-GB" baseline="0" dirty="0" smtClean="0"/>
              <a:t> a small country in the middle of Western Europe. </a:t>
            </a:r>
            <a:endParaRPr lang="en-GB" dirty="0"/>
          </a:p>
        </p:txBody>
      </p:sp>
      <p:sp>
        <p:nvSpPr>
          <p:cNvPr id="4" name="Foliennummernplatzhalter 3"/>
          <p:cNvSpPr>
            <a:spLocks noGrp="1"/>
          </p:cNvSpPr>
          <p:nvPr>
            <p:ph type="sldNum" sz="quarter" idx="10"/>
          </p:nvPr>
        </p:nvSpPr>
        <p:spPr/>
        <p:txBody>
          <a:bodyPr/>
          <a:lstStyle/>
          <a:p>
            <a:fld id="{69D70C16-02D3-8F40-B0D5-FAE799B7A0F6}" type="slidenum">
              <a:rPr lang="de-DE" smtClean="0"/>
              <a:pPr/>
              <a:t>4</a:t>
            </a:fld>
            <a:endParaRPr lang="de-D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80720206"/>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smtClean="0"/>
              <a:t>But it has a as already said a variety of landscapes</a:t>
            </a:r>
            <a:endParaRPr lang="en-GB"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smtClean="0"/>
              <a:t>But first some facts about CH has about 8 </a:t>
            </a:r>
            <a:r>
              <a:rPr lang="en-GB" baseline="0" dirty="0" err="1" smtClean="0"/>
              <a:t>mio</a:t>
            </a:r>
            <a:r>
              <a:rPr lang="en-GB" baseline="0" dirty="0" smtClean="0"/>
              <a:t> </a:t>
            </a:r>
            <a:r>
              <a:rPr lang="en-GB" baseline="0" dirty="0" err="1" smtClean="0"/>
              <a:t>inhab</a:t>
            </a:r>
            <a:r>
              <a:rPr lang="en-GB" baseline="0" dirty="0" smtClean="0"/>
              <a:t>., mostly living in the P region. The area of CH is about 41’000 </a:t>
            </a:r>
            <a:r>
              <a:rPr lang="en-GB" baseline="0" dirty="0" err="1" smtClean="0"/>
              <a:t>squarekm</a:t>
            </a:r>
            <a:r>
              <a:rPr lang="en-GB" baseline="0" dirty="0" smtClean="0"/>
              <a:t>, covering an altitude of  193-4618 m </a:t>
            </a:r>
            <a:r>
              <a:rPr lang="en-GB" baseline="0" dirty="0" err="1" smtClean="0"/>
              <a:t>a.s.l</a:t>
            </a:r>
            <a:r>
              <a:rPr lang="en-GB" baseline="0" dirty="0" smtClean="0"/>
              <a:t>. 2/3 of area are situated in the Alps and these are divided in N, C and S alps. Mountains and ridges  have a important influence especially on population density and on weather conditions and therefore also on the pollution deposition. </a:t>
            </a:r>
            <a:endParaRPr lang="en-GB" dirty="0"/>
          </a:p>
        </p:txBody>
      </p:sp>
      <p:sp>
        <p:nvSpPr>
          <p:cNvPr id="4" name="Foliennummernplatzhalter 3"/>
          <p:cNvSpPr>
            <a:spLocks noGrp="1"/>
          </p:cNvSpPr>
          <p:nvPr>
            <p:ph type="sldNum" sz="quarter" idx="10"/>
          </p:nvPr>
        </p:nvSpPr>
        <p:spPr/>
        <p:txBody>
          <a:bodyPr/>
          <a:lstStyle/>
          <a:p>
            <a:fld id="{69D70C16-02D3-8F40-B0D5-FAE799B7A0F6}" type="slidenum">
              <a:rPr lang="de-DE" smtClean="0"/>
              <a:pPr/>
              <a:t>5</a:t>
            </a:fld>
            <a:endParaRPr lang="de-D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81813939"/>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smtClean="0"/>
              <a:t>Here some</a:t>
            </a:r>
            <a:r>
              <a:rPr lang="en-GB" baseline="0" dirty="0" smtClean="0"/>
              <a:t> information about these regions. Jura is a</a:t>
            </a:r>
            <a:r>
              <a:rPr lang="en-GB" dirty="0" smtClean="0"/>
              <a:t> low populated</a:t>
            </a:r>
            <a:r>
              <a:rPr lang="en-GB" baseline="0" dirty="0" smtClean="0"/>
              <a:t> h</a:t>
            </a:r>
            <a:r>
              <a:rPr lang="en-GB" dirty="0" smtClean="0"/>
              <a:t>illy landscape with ridges, and the precipitations are rel. high as the ridges are the “first” hills, leading to the </a:t>
            </a:r>
            <a:r>
              <a:rPr lang="en-GB" baseline="0" dirty="0" smtClean="0"/>
              <a:t>orographic lift </a:t>
            </a:r>
            <a:r>
              <a:rPr lang="en-GB" dirty="0" smtClean="0"/>
              <a:t> for frequent weather fronts with rain from the West. </a:t>
            </a:r>
          </a:p>
          <a:p>
            <a:endParaRPr lang="en-GB" dirty="0" smtClean="0"/>
          </a:p>
          <a:p>
            <a:r>
              <a:rPr lang="en-GB" dirty="0" err="1" smtClean="0"/>
              <a:t>Crête</a:t>
            </a:r>
            <a:r>
              <a:rPr lang="en-GB" dirty="0" smtClean="0"/>
              <a:t> de la </a:t>
            </a:r>
            <a:r>
              <a:rPr lang="en-GB" dirty="0" err="1" smtClean="0"/>
              <a:t>neige</a:t>
            </a:r>
            <a:r>
              <a:rPr lang="en-GB" dirty="0" smtClean="0"/>
              <a:t>, </a:t>
            </a:r>
            <a:r>
              <a:rPr lang="en-GB" dirty="0" err="1" smtClean="0"/>
              <a:t>Aargauer</a:t>
            </a:r>
            <a:r>
              <a:rPr lang="en-GB" baseline="0" dirty="0" smtClean="0"/>
              <a:t> Jura</a:t>
            </a:r>
            <a:endParaRPr lang="en-GB" dirty="0"/>
          </a:p>
        </p:txBody>
      </p:sp>
      <p:sp>
        <p:nvSpPr>
          <p:cNvPr id="4" name="Foliennummernplatzhalter 3"/>
          <p:cNvSpPr>
            <a:spLocks noGrp="1"/>
          </p:cNvSpPr>
          <p:nvPr>
            <p:ph type="sldNum" sz="quarter" idx="10"/>
          </p:nvPr>
        </p:nvSpPr>
        <p:spPr/>
        <p:txBody>
          <a:bodyPr/>
          <a:lstStyle/>
          <a:p>
            <a:fld id="{69D70C16-02D3-8F40-B0D5-FAE799B7A0F6}" type="slidenum">
              <a:rPr lang="de-DE" smtClean="0"/>
              <a:pPr/>
              <a:t>6</a:t>
            </a:fld>
            <a:endParaRPr lang="de-D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81813939"/>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Most people of Switzerland live</a:t>
            </a:r>
            <a:r>
              <a:rPr lang="en-GB" baseline="0" dirty="0" smtClean="0"/>
              <a:t> on</a:t>
            </a:r>
            <a:r>
              <a:rPr lang="en-GB" dirty="0" smtClean="0"/>
              <a:t> the hilly Plateau.  Here are the “big” cities (at least big for Switzerland) St.</a:t>
            </a:r>
            <a:r>
              <a:rPr lang="en-GB" baseline="0" dirty="0" smtClean="0"/>
              <a:t> Gall, </a:t>
            </a:r>
            <a:r>
              <a:rPr lang="en-GB" dirty="0" smtClean="0"/>
              <a:t>Zürich, Bern the capital, Lausanne, Geneva. There is r</a:t>
            </a:r>
            <a:r>
              <a:rPr lang="en-GB" baseline="0" dirty="0" smtClean="0"/>
              <a:t>el. low amount of </a:t>
            </a:r>
            <a:r>
              <a:rPr lang="en-GB" baseline="0" dirty="0" err="1" smtClean="0"/>
              <a:t>precip</a:t>
            </a:r>
            <a:r>
              <a:rPr lang="en-GB" baseline="0" dirty="0" smtClean="0"/>
              <a:t>. because it is sheltered by the J ridges in the West and by the Alps in the South</a:t>
            </a:r>
            <a:endParaRPr lang="en-GB" dirty="0" smtClean="0"/>
          </a:p>
          <a:p>
            <a:endParaRPr lang="en-GB" dirty="0" smtClean="0"/>
          </a:p>
          <a:p>
            <a:r>
              <a:rPr lang="en-GB" dirty="0" smtClean="0"/>
              <a:t>This is Lake Zurich and the town</a:t>
            </a:r>
            <a:r>
              <a:rPr lang="en-GB" baseline="0" dirty="0" smtClean="0"/>
              <a:t> in </a:t>
            </a:r>
            <a:r>
              <a:rPr lang="en-GB" baseline="0" dirty="0" err="1" smtClean="0"/>
              <a:t>Rapperswil</a:t>
            </a:r>
            <a:r>
              <a:rPr lang="en-GB" baseline="0" dirty="0" smtClean="0"/>
              <a:t>, where I live and where we have also our company. Many of you were there 5 years ago.</a:t>
            </a:r>
          </a:p>
          <a:p>
            <a:endParaRPr lang="en-GB" baseline="0" dirty="0" smtClean="0"/>
          </a:p>
          <a:p>
            <a:r>
              <a:rPr lang="en-GB" baseline="0" dirty="0" err="1" smtClean="0"/>
              <a:t>Uster</a:t>
            </a:r>
            <a:endParaRPr lang="en-GB" dirty="0"/>
          </a:p>
        </p:txBody>
      </p:sp>
      <p:sp>
        <p:nvSpPr>
          <p:cNvPr id="4" name="Foliennummernplatzhalter 3"/>
          <p:cNvSpPr>
            <a:spLocks noGrp="1"/>
          </p:cNvSpPr>
          <p:nvPr>
            <p:ph type="sldNum" sz="quarter" idx="10"/>
          </p:nvPr>
        </p:nvSpPr>
        <p:spPr/>
        <p:txBody>
          <a:bodyPr/>
          <a:lstStyle/>
          <a:p>
            <a:fld id="{69D70C16-02D3-8F40-B0D5-FAE799B7A0F6}" type="slidenum">
              <a:rPr lang="de-DE" smtClean="0"/>
              <a:pPr/>
              <a:t>7</a:t>
            </a:fld>
            <a:endParaRPr lang="de-D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81813939"/>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To the Northern</a:t>
            </a:r>
            <a:r>
              <a:rPr lang="en-GB" baseline="0" dirty="0" smtClean="0"/>
              <a:t> Alps. These are rel. low populated due to not many places where you can live. The highest peaks are in the South with more than 4000 m. There is a lot of rain because of the much stronger orographic lift of the weather fronts from West than in Jura . </a:t>
            </a:r>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smtClean="0"/>
              <a:t> .</a:t>
            </a:r>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smtClean="0"/>
              <a:t>On this picture is Lake Brienz and in the town of Brienz I grew up.  On this picture you see the high peaks of </a:t>
            </a:r>
            <a:r>
              <a:rPr lang="en-GB" baseline="0" dirty="0" err="1" smtClean="0"/>
              <a:t>Eiger</a:t>
            </a:r>
            <a:r>
              <a:rPr lang="en-GB" baseline="0" dirty="0" smtClean="0"/>
              <a:t>, </a:t>
            </a:r>
            <a:r>
              <a:rPr lang="en-GB" baseline="0" dirty="0" err="1" smtClean="0"/>
              <a:t>Mönch</a:t>
            </a:r>
            <a:r>
              <a:rPr lang="en-GB" baseline="0" dirty="0" smtClean="0"/>
              <a:t> und Jungfrau in the Bernese Oberland.</a:t>
            </a:r>
            <a:endParaRPr lang="en-GB" dirty="0"/>
          </a:p>
        </p:txBody>
      </p:sp>
      <p:sp>
        <p:nvSpPr>
          <p:cNvPr id="4" name="Foliennummernplatzhalter 3"/>
          <p:cNvSpPr>
            <a:spLocks noGrp="1"/>
          </p:cNvSpPr>
          <p:nvPr>
            <p:ph type="sldNum" sz="quarter" idx="10"/>
          </p:nvPr>
        </p:nvSpPr>
        <p:spPr/>
        <p:txBody>
          <a:bodyPr/>
          <a:lstStyle/>
          <a:p>
            <a:fld id="{69D70C16-02D3-8F40-B0D5-FAE799B7A0F6}" type="slidenum">
              <a:rPr lang="de-DE" smtClean="0"/>
              <a:pPr/>
              <a:t>8</a:t>
            </a:fld>
            <a:endParaRPr lang="de-D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81813939"/>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Centra</a:t>
            </a:r>
            <a:r>
              <a:rPr lang="en-GB" baseline="0" dirty="0" smtClean="0"/>
              <a:t>l Alp. This is again a rel. low populated </a:t>
            </a:r>
            <a:r>
              <a:rPr lang="en-GB" baseline="0" dirty="0" err="1" smtClean="0"/>
              <a:t>regio</a:t>
            </a:r>
            <a:r>
              <a:rPr lang="en-GB" baseline="0" dirty="0" smtClean="0"/>
              <a:t>. There are high mountains in the North and in the South which shelter from the rain fronts. That is why there is a low amount of precipitation in these CA</a:t>
            </a:r>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smtClean="0"/>
              <a:t>On the photo we see </a:t>
            </a:r>
            <a:r>
              <a:rPr lang="en-GB" baseline="0" dirty="0" err="1" smtClean="0"/>
              <a:t>Sion</a:t>
            </a:r>
            <a:r>
              <a:rPr lang="en-GB" baseline="0" dirty="0" smtClean="0"/>
              <a:t> the main town of Wallis, a great valley surrounded by steep mountains. On the right side we see the Matterhorn the Swiss landmark.</a:t>
            </a:r>
            <a:endParaRPr lang="en-GB" dirty="0" smtClean="0"/>
          </a:p>
          <a:p>
            <a:endParaRPr lang="en-GB" dirty="0"/>
          </a:p>
        </p:txBody>
      </p:sp>
      <p:sp>
        <p:nvSpPr>
          <p:cNvPr id="4" name="Foliennummernplatzhalter 3"/>
          <p:cNvSpPr>
            <a:spLocks noGrp="1"/>
          </p:cNvSpPr>
          <p:nvPr>
            <p:ph type="sldNum" sz="quarter" idx="10"/>
          </p:nvPr>
        </p:nvSpPr>
        <p:spPr/>
        <p:txBody>
          <a:bodyPr/>
          <a:lstStyle/>
          <a:p>
            <a:fld id="{69D70C16-02D3-8F40-B0D5-FAE799B7A0F6}" type="slidenum">
              <a:rPr lang="de-DE" smtClean="0"/>
              <a:pPr/>
              <a:t>9</a:t>
            </a:fld>
            <a:endParaRPr lang="de-D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81813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CH" smtClean="0"/>
              <a:t>Mastertitelformat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CH" smtClean="0"/>
              <a:t>Master-Untertitelformat bearbeiten</a:t>
            </a:r>
            <a:endParaRPr lang="de-DE"/>
          </a:p>
        </p:txBody>
      </p:sp>
      <p:sp>
        <p:nvSpPr>
          <p:cNvPr id="4" name="Datumsplatzhalter 3"/>
          <p:cNvSpPr>
            <a:spLocks noGrp="1"/>
          </p:cNvSpPr>
          <p:nvPr>
            <p:ph type="dt" sz="half" idx="10"/>
          </p:nvPr>
        </p:nvSpPr>
        <p:spPr/>
        <p:txBody>
          <a:bodyPr/>
          <a:lstStyle/>
          <a:p>
            <a:fld id="{D363BB2E-EB18-F041-AF47-11FA4F2CA4AC}" type="datetime1">
              <a:rPr lang="de-CH" smtClean="0"/>
              <a:pPr/>
              <a:t>28.02.2016</a:t>
            </a:fld>
            <a:endParaRPr lang="de-DE"/>
          </a:p>
        </p:txBody>
      </p:sp>
      <p:sp>
        <p:nvSpPr>
          <p:cNvPr id="5" name="Fußzeilenplatzhalter 4"/>
          <p:cNvSpPr>
            <a:spLocks noGrp="1"/>
          </p:cNvSpPr>
          <p:nvPr>
            <p:ph type="ftr" sz="quarter" idx="11"/>
          </p:nvPr>
        </p:nvSpPr>
        <p:spPr/>
        <p:txBody>
          <a:bodyPr/>
          <a:lstStyle/>
          <a:p>
            <a:r>
              <a:rPr lang="de-DE" dirty="0" smtClean="0"/>
              <a:t>FUB – </a:t>
            </a:r>
            <a:r>
              <a:rPr lang="de-DE" dirty="0" err="1" smtClean="0"/>
              <a:t>Researchgroup</a:t>
            </a:r>
            <a:r>
              <a:rPr lang="de-DE" dirty="0" smtClean="0"/>
              <a:t> </a:t>
            </a:r>
            <a:r>
              <a:rPr lang="de-DE" dirty="0" err="1" smtClean="0"/>
              <a:t>for</a:t>
            </a:r>
            <a:r>
              <a:rPr lang="de-DE" dirty="0" smtClean="0"/>
              <a:t> Environmental Monitoring, Rapperswil, </a:t>
            </a:r>
            <a:r>
              <a:rPr lang="de-DE" dirty="0" err="1" smtClean="0"/>
              <a:t>Switzerland</a:t>
            </a:r>
            <a:endParaRPr lang="de-DE" dirty="0" smtClean="0"/>
          </a:p>
        </p:txBody>
      </p:sp>
      <p:sp>
        <p:nvSpPr>
          <p:cNvPr id="6" name="Foliennummernplatzhalter 5"/>
          <p:cNvSpPr>
            <a:spLocks noGrp="1"/>
          </p:cNvSpPr>
          <p:nvPr>
            <p:ph type="sldNum" sz="quarter" idx="12"/>
          </p:nvPr>
        </p:nvSpPr>
        <p:spPr/>
        <p:txBody>
          <a:bodyPr/>
          <a:lstStyle/>
          <a:p>
            <a:fld id="{C0F5FC29-8CFE-9749-9278-FE77BA0BABC2}" type="slidenum">
              <a:rPr lang="de-DE" smtClean="0"/>
              <a:pPr/>
              <a:t>‹Nr.›</a:t>
            </a:fld>
            <a:endParaRPr lang="de-D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71172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Datumsplatzhalter 3"/>
          <p:cNvSpPr>
            <a:spLocks noGrp="1"/>
          </p:cNvSpPr>
          <p:nvPr>
            <p:ph type="dt" sz="half" idx="10"/>
          </p:nvPr>
        </p:nvSpPr>
        <p:spPr/>
        <p:txBody>
          <a:bodyPr/>
          <a:lstStyle/>
          <a:p>
            <a:fld id="{FB2556E5-1A3B-D84E-A734-BCB246B87456}" type="datetime1">
              <a:rPr lang="de-CH" smtClean="0"/>
              <a:pPr/>
              <a:t>28.02.2016</a:t>
            </a:fld>
            <a:endParaRPr lang="de-DE"/>
          </a:p>
        </p:txBody>
      </p:sp>
      <p:sp>
        <p:nvSpPr>
          <p:cNvPr id="5" name="Fußzeilenplatzhalter 4"/>
          <p:cNvSpPr>
            <a:spLocks noGrp="1"/>
          </p:cNvSpPr>
          <p:nvPr>
            <p:ph type="ftr" sz="quarter" idx="11"/>
          </p:nvPr>
        </p:nvSpPr>
        <p:spPr/>
        <p:txBody>
          <a:bodyPr/>
          <a:lstStyle/>
          <a:p>
            <a:r>
              <a:rPr lang="de-DE" dirty="0" smtClean="0"/>
              <a:t>FUB – </a:t>
            </a:r>
            <a:r>
              <a:rPr lang="de-DE" dirty="0" err="1" smtClean="0"/>
              <a:t>Researchgroup</a:t>
            </a:r>
            <a:r>
              <a:rPr lang="de-DE" dirty="0" smtClean="0"/>
              <a:t> </a:t>
            </a:r>
            <a:r>
              <a:rPr lang="de-DE" dirty="0" err="1" smtClean="0"/>
              <a:t>for</a:t>
            </a:r>
            <a:r>
              <a:rPr lang="de-DE" dirty="0" smtClean="0"/>
              <a:t> Environmental Monitoring, Rapperswil, </a:t>
            </a:r>
            <a:r>
              <a:rPr lang="de-DE" dirty="0" err="1" smtClean="0"/>
              <a:t>Switzerland</a:t>
            </a:r>
            <a:endParaRPr lang="de-DE" dirty="0" smtClean="0"/>
          </a:p>
        </p:txBody>
      </p:sp>
      <p:sp>
        <p:nvSpPr>
          <p:cNvPr id="6" name="Foliennummernplatzhalter 5"/>
          <p:cNvSpPr>
            <a:spLocks noGrp="1"/>
          </p:cNvSpPr>
          <p:nvPr>
            <p:ph type="sldNum" sz="quarter" idx="12"/>
          </p:nvPr>
        </p:nvSpPr>
        <p:spPr/>
        <p:txBody>
          <a:bodyPr/>
          <a:lstStyle/>
          <a:p>
            <a:fld id="{C0F5FC29-8CFE-9749-9278-FE77BA0BABC2}" type="slidenum">
              <a:rPr lang="de-DE" smtClean="0"/>
              <a:pPr/>
              <a:t>‹Nr.›</a:t>
            </a:fld>
            <a:endParaRPr lang="de-D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26905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CH" smtClean="0"/>
              <a:t>Mastertitelformat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Datumsplatzhalter 3"/>
          <p:cNvSpPr>
            <a:spLocks noGrp="1"/>
          </p:cNvSpPr>
          <p:nvPr>
            <p:ph type="dt" sz="half" idx="10"/>
          </p:nvPr>
        </p:nvSpPr>
        <p:spPr/>
        <p:txBody>
          <a:bodyPr/>
          <a:lstStyle/>
          <a:p>
            <a:fld id="{F9BDB288-F551-4E4D-893D-B0ABE2F9A68D}" type="datetime1">
              <a:rPr lang="de-CH" smtClean="0"/>
              <a:pPr/>
              <a:t>28.02.2016</a:t>
            </a:fld>
            <a:endParaRPr lang="de-DE"/>
          </a:p>
        </p:txBody>
      </p:sp>
      <p:sp>
        <p:nvSpPr>
          <p:cNvPr id="5" name="Fußzeilenplatzhalter 4"/>
          <p:cNvSpPr>
            <a:spLocks noGrp="1"/>
          </p:cNvSpPr>
          <p:nvPr>
            <p:ph type="ftr" sz="quarter" idx="11"/>
          </p:nvPr>
        </p:nvSpPr>
        <p:spPr/>
        <p:txBody>
          <a:bodyPr/>
          <a:lstStyle/>
          <a:p>
            <a:r>
              <a:rPr lang="de-DE" dirty="0" smtClean="0"/>
              <a:t>FUB – </a:t>
            </a:r>
            <a:r>
              <a:rPr lang="de-DE" dirty="0" err="1" smtClean="0"/>
              <a:t>Researchgroup</a:t>
            </a:r>
            <a:r>
              <a:rPr lang="de-DE" dirty="0" smtClean="0"/>
              <a:t> </a:t>
            </a:r>
            <a:r>
              <a:rPr lang="de-DE" dirty="0" err="1" smtClean="0"/>
              <a:t>for</a:t>
            </a:r>
            <a:r>
              <a:rPr lang="de-DE" dirty="0" smtClean="0"/>
              <a:t> Environmental Monitoring, Rapperswil, </a:t>
            </a:r>
            <a:r>
              <a:rPr lang="de-DE" dirty="0" err="1" smtClean="0"/>
              <a:t>Switzerland</a:t>
            </a:r>
            <a:endParaRPr lang="de-DE" dirty="0" smtClean="0"/>
          </a:p>
        </p:txBody>
      </p:sp>
      <p:sp>
        <p:nvSpPr>
          <p:cNvPr id="6" name="Foliennummernplatzhalter 5"/>
          <p:cNvSpPr>
            <a:spLocks noGrp="1"/>
          </p:cNvSpPr>
          <p:nvPr>
            <p:ph type="sldNum" sz="quarter" idx="12"/>
          </p:nvPr>
        </p:nvSpPr>
        <p:spPr/>
        <p:txBody>
          <a:bodyPr/>
          <a:lstStyle/>
          <a:p>
            <a:fld id="{C0F5FC29-8CFE-9749-9278-FE77BA0BABC2}" type="slidenum">
              <a:rPr lang="de-DE" smtClean="0"/>
              <a:pPr/>
              <a:t>‹Nr.›</a:t>
            </a:fld>
            <a:endParaRPr lang="de-D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69500129"/>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DE"/>
          </a:p>
        </p:txBody>
      </p:sp>
      <p:sp>
        <p:nvSpPr>
          <p:cNvPr id="3" name="Inhaltsplatzhalter 2"/>
          <p:cNvSpPr>
            <a:spLocks noGrp="1"/>
          </p:cNvSpPr>
          <p:nvPr>
            <p:ph idx="1"/>
          </p:nvPr>
        </p:nvSpPr>
        <p:spPr/>
        <p:txBody>
          <a:body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Datumsplatzhalter 3"/>
          <p:cNvSpPr>
            <a:spLocks noGrp="1"/>
          </p:cNvSpPr>
          <p:nvPr>
            <p:ph type="dt" sz="half" idx="10"/>
          </p:nvPr>
        </p:nvSpPr>
        <p:spPr/>
        <p:txBody>
          <a:bodyPr/>
          <a:lstStyle/>
          <a:p>
            <a:fld id="{62B03C8F-A2E8-5E44-ADE3-C197200DBD61}" type="datetime1">
              <a:rPr lang="de-CH" smtClean="0"/>
              <a:pPr/>
              <a:t>28.02.2016</a:t>
            </a:fld>
            <a:endParaRPr lang="de-DE"/>
          </a:p>
        </p:txBody>
      </p:sp>
      <p:sp>
        <p:nvSpPr>
          <p:cNvPr id="5" name="Fußzeilenplatzhalter 4"/>
          <p:cNvSpPr>
            <a:spLocks noGrp="1"/>
          </p:cNvSpPr>
          <p:nvPr>
            <p:ph type="ftr" sz="quarter" idx="11"/>
          </p:nvPr>
        </p:nvSpPr>
        <p:spPr/>
        <p:txBody>
          <a:bodyPr/>
          <a:lstStyle/>
          <a:p>
            <a:r>
              <a:rPr lang="de-DE" dirty="0" smtClean="0"/>
              <a:t>FUB – </a:t>
            </a:r>
            <a:r>
              <a:rPr lang="de-DE" dirty="0" err="1" smtClean="0"/>
              <a:t>Researchgroup</a:t>
            </a:r>
            <a:r>
              <a:rPr lang="de-DE" dirty="0" smtClean="0"/>
              <a:t> </a:t>
            </a:r>
            <a:r>
              <a:rPr lang="de-DE" dirty="0" err="1" smtClean="0"/>
              <a:t>for</a:t>
            </a:r>
            <a:r>
              <a:rPr lang="de-DE" dirty="0" smtClean="0"/>
              <a:t> Environmental Monitoring, Rapperswil, </a:t>
            </a:r>
            <a:r>
              <a:rPr lang="de-DE" dirty="0" err="1" smtClean="0"/>
              <a:t>Switzerland</a:t>
            </a:r>
            <a:endParaRPr lang="de-DE" dirty="0" smtClean="0"/>
          </a:p>
        </p:txBody>
      </p:sp>
      <p:sp>
        <p:nvSpPr>
          <p:cNvPr id="6" name="Foliennummernplatzhalter 5"/>
          <p:cNvSpPr>
            <a:spLocks noGrp="1"/>
          </p:cNvSpPr>
          <p:nvPr>
            <p:ph type="sldNum" sz="quarter" idx="12"/>
          </p:nvPr>
        </p:nvSpPr>
        <p:spPr/>
        <p:txBody>
          <a:bodyPr/>
          <a:lstStyle/>
          <a:p>
            <a:fld id="{C0F5FC29-8CFE-9749-9278-FE77BA0BABC2}" type="slidenum">
              <a:rPr lang="de-DE" smtClean="0"/>
              <a:pPr/>
              <a:t>‹Nr.›</a:t>
            </a:fld>
            <a:endParaRPr lang="de-D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761808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CH" smtClean="0"/>
              <a:t>Mastertitelformat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CH" smtClean="0"/>
              <a:t>Mastertextformat bearbeiten</a:t>
            </a:r>
          </a:p>
        </p:txBody>
      </p:sp>
      <p:sp>
        <p:nvSpPr>
          <p:cNvPr id="4" name="Datumsplatzhalter 3"/>
          <p:cNvSpPr>
            <a:spLocks noGrp="1"/>
          </p:cNvSpPr>
          <p:nvPr>
            <p:ph type="dt" sz="half" idx="10"/>
          </p:nvPr>
        </p:nvSpPr>
        <p:spPr/>
        <p:txBody>
          <a:bodyPr/>
          <a:lstStyle/>
          <a:p>
            <a:fld id="{7768C93B-91F5-504D-AAB5-F8435CBD60AD}" type="datetime1">
              <a:rPr lang="de-CH" smtClean="0"/>
              <a:pPr/>
              <a:t>28.02.2016</a:t>
            </a:fld>
            <a:endParaRPr lang="de-DE"/>
          </a:p>
        </p:txBody>
      </p:sp>
      <p:sp>
        <p:nvSpPr>
          <p:cNvPr id="5" name="Fußzeilenplatzhalter 4"/>
          <p:cNvSpPr>
            <a:spLocks noGrp="1"/>
          </p:cNvSpPr>
          <p:nvPr>
            <p:ph type="ftr" sz="quarter" idx="11"/>
          </p:nvPr>
        </p:nvSpPr>
        <p:spPr/>
        <p:txBody>
          <a:bodyPr/>
          <a:lstStyle/>
          <a:p>
            <a:r>
              <a:rPr lang="de-DE" dirty="0" smtClean="0"/>
              <a:t>FUB – </a:t>
            </a:r>
            <a:r>
              <a:rPr lang="de-DE" dirty="0" err="1" smtClean="0"/>
              <a:t>Researchgroup</a:t>
            </a:r>
            <a:r>
              <a:rPr lang="de-DE" dirty="0" smtClean="0"/>
              <a:t> </a:t>
            </a:r>
            <a:r>
              <a:rPr lang="de-DE" dirty="0" err="1" smtClean="0"/>
              <a:t>for</a:t>
            </a:r>
            <a:r>
              <a:rPr lang="de-DE" dirty="0" smtClean="0"/>
              <a:t> Environmental Monitoring, Rapperswil, </a:t>
            </a:r>
            <a:r>
              <a:rPr lang="de-DE" dirty="0" err="1" smtClean="0"/>
              <a:t>Switzerland</a:t>
            </a:r>
            <a:endParaRPr lang="de-DE" dirty="0" smtClean="0"/>
          </a:p>
        </p:txBody>
      </p:sp>
      <p:sp>
        <p:nvSpPr>
          <p:cNvPr id="6" name="Foliennummernplatzhalter 5"/>
          <p:cNvSpPr>
            <a:spLocks noGrp="1"/>
          </p:cNvSpPr>
          <p:nvPr>
            <p:ph type="sldNum" sz="quarter" idx="12"/>
          </p:nvPr>
        </p:nvSpPr>
        <p:spPr/>
        <p:txBody>
          <a:bodyPr/>
          <a:lstStyle/>
          <a:p>
            <a:fld id="{C0F5FC29-8CFE-9749-9278-FE77BA0BABC2}" type="slidenum">
              <a:rPr lang="de-DE" smtClean="0"/>
              <a:pPr/>
              <a:t>‹Nr.›</a:t>
            </a:fld>
            <a:endParaRPr lang="de-D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99373768"/>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5" name="Datumsplatzhalter 4"/>
          <p:cNvSpPr>
            <a:spLocks noGrp="1"/>
          </p:cNvSpPr>
          <p:nvPr>
            <p:ph type="dt" sz="half" idx="10"/>
          </p:nvPr>
        </p:nvSpPr>
        <p:spPr/>
        <p:txBody>
          <a:bodyPr/>
          <a:lstStyle/>
          <a:p>
            <a:fld id="{22B9C5C0-A7B2-AD40-8848-76E4E661D906}" type="datetime1">
              <a:rPr lang="de-CH" smtClean="0"/>
              <a:pPr/>
              <a:t>28.02.2016</a:t>
            </a:fld>
            <a:endParaRPr lang="de-DE"/>
          </a:p>
        </p:txBody>
      </p:sp>
      <p:sp>
        <p:nvSpPr>
          <p:cNvPr id="6" name="Fußzeilenplatzhalter 5"/>
          <p:cNvSpPr>
            <a:spLocks noGrp="1"/>
          </p:cNvSpPr>
          <p:nvPr>
            <p:ph type="ftr" sz="quarter" idx="11"/>
          </p:nvPr>
        </p:nvSpPr>
        <p:spPr/>
        <p:txBody>
          <a:bodyPr/>
          <a:lstStyle/>
          <a:p>
            <a:r>
              <a:rPr lang="de-DE" dirty="0" smtClean="0"/>
              <a:t>FUB – </a:t>
            </a:r>
            <a:r>
              <a:rPr lang="de-DE" dirty="0" err="1" smtClean="0"/>
              <a:t>Researchgroup</a:t>
            </a:r>
            <a:r>
              <a:rPr lang="de-DE" dirty="0" smtClean="0"/>
              <a:t> </a:t>
            </a:r>
            <a:r>
              <a:rPr lang="de-DE" dirty="0" err="1" smtClean="0"/>
              <a:t>for</a:t>
            </a:r>
            <a:r>
              <a:rPr lang="de-DE" dirty="0" smtClean="0"/>
              <a:t> Environmental Monitoring, Rapperswil, </a:t>
            </a:r>
            <a:r>
              <a:rPr lang="de-DE" dirty="0" err="1" smtClean="0"/>
              <a:t>Switzerland</a:t>
            </a:r>
            <a:endParaRPr lang="de-DE" dirty="0" smtClean="0"/>
          </a:p>
        </p:txBody>
      </p:sp>
      <p:sp>
        <p:nvSpPr>
          <p:cNvPr id="7" name="Foliennummernplatzhalter 6"/>
          <p:cNvSpPr>
            <a:spLocks noGrp="1"/>
          </p:cNvSpPr>
          <p:nvPr>
            <p:ph type="sldNum" sz="quarter" idx="12"/>
          </p:nvPr>
        </p:nvSpPr>
        <p:spPr/>
        <p:txBody>
          <a:bodyPr/>
          <a:lstStyle/>
          <a:p>
            <a:fld id="{C0F5FC29-8CFE-9749-9278-FE77BA0BABC2}" type="slidenum">
              <a:rPr lang="de-DE" smtClean="0"/>
              <a:pPr/>
              <a:t>‹Nr.›</a:t>
            </a:fld>
            <a:endParaRPr lang="de-D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63465982"/>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CH" smtClean="0"/>
              <a:t>Mastertitelformat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smtClean="0"/>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smtClean="0"/>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7" name="Datumsplatzhalter 6"/>
          <p:cNvSpPr>
            <a:spLocks noGrp="1"/>
          </p:cNvSpPr>
          <p:nvPr>
            <p:ph type="dt" sz="half" idx="10"/>
          </p:nvPr>
        </p:nvSpPr>
        <p:spPr/>
        <p:txBody>
          <a:bodyPr/>
          <a:lstStyle/>
          <a:p>
            <a:fld id="{7D29A420-C430-AD45-9957-77AB87DBE4E9}" type="datetime1">
              <a:rPr lang="de-CH" smtClean="0"/>
              <a:pPr/>
              <a:t>28.02.2016</a:t>
            </a:fld>
            <a:endParaRPr lang="de-DE"/>
          </a:p>
        </p:txBody>
      </p:sp>
      <p:sp>
        <p:nvSpPr>
          <p:cNvPr id="8" name="Fußzeilenplatzhalter 7"/>
          <p:cNvSpPr>
            <a:spLocks noGrp="1"/>
          </p:cNvSpPr>
          <p:nvPr>
            <p:ph type="ftr" sz="quarter" idx="11"/>
          </p:nvPr>
        </p:nvSpPr>
        <p:spPr/>
        <p:txBody>
          <a:bodyPr/>
          <a:lstStyle/>
          <a:p>
            <a:r>
              <a:rPr lang="de-DE" dirty="0" smtClean="0"/>
              <a:t>FUB – </a:t>
            </a:r>
            <a:r>
              <a:rPr lang="de-DE" dirty="0" err="1" smtClean="0"/>
              <a:t>Researchgroup</a:t>
            </a:r>
            <a:r>
              <a:rPr lang="de-DE" dirty="0" smtClean="0"/>
              <a:t> </a:t>
            </a:r>
            <a:r>
              <a:rPr lang="de-DE" dirty="0" err="1" smtClean="0"/>
              <a:t>for</a:t>
            </a:r>
            <a:r>
              <a:rPr lang="de-DE" dirty="0" smtClean="0"/>
              <a:t> Environmental Monitoring, Rapperswil, </a:t>
            </a:r>
            <a:r>
              <a:rPr lang="de-DE" dirty="0" err="1" smtClean="0"/>
              <a:t>Switzerland</a:t>
            </a:r>
            <a:endParaRPr lang="de-DE" dirty="0" smtClean="0"/>
          </a:p>
        </p:txBody>
      </p:sp>
      <p:sp>
        <p:nvSpPr>
          <p:cNvPr id="9" name="Foliennummernplatzhalter 8"/>
          <p:cNvSpPr>
            <a:spLocks noGrp="1"/>
          </p:cNvSpPr>
          <p:nvPr>
            <p:ph type="sldNum" sz="quarter" idx="12"/>
          </p:nvPr>
        </p:nvSpPr>
        <p:spPr/>
        <p:txBody>
          <a:bodyPr/>
          <a:lstStyle/>
          <a:p>
            <a:fld id="{C0F5FC29-8CFE-9749-9278-FE77BA0BABC2}" type="slidenum">
              <a:rPr lang="de-DE" smtClean="0"/>
              <a:pPr/>
              <a:t>‹Nr.›</a:t>
            </a:fld>
            <a:endParaRPr lang="de-D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15987917"/>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DE"/>
          </a:p>
        </p:txBody>
      </p:sp>
      <p:sp>
        <p:nvSpPr>
          <p:cNvPr id="3" name="Datumsplatzhalter 2"/>
          <p:cNvSpPr>
            <a:spLocks noGrp="1"/>
          </p:cNvSpPr>
          <p:nvPr>
            <p:ph type="dt" sz="half" idx="10"/>
          </p:nvPr>
        </p:nvSpPr>
        <p:spPr/>
        <p:txBody>
          <a:bodyPr/>
          <a:lstStyle/>
          <a:p>
            <a:fld id="{009D2196-BD4B-C249-A4A0-E105A2F2C360}" type="datetime1">
              <a:rPr lang="de-CH" smtClean="0"/>
              <a:pPr/>
              <a:t>28.02.2016</a:t>
            </a:fld>
            <a:endParaRPr lang="de-DE"/>
          </a:p>
        </p:txBody>
      </p:sp>
      <p:sp>
        <p:nvSpPr>
          <p:cNvPr id="4" name="Fußzeilenplatzhalter 3"/>
          <p:cNvSpPr>
            <a:spLocks noGrp="1"/>
          </p:cNvSpPr>
          <p:nvPr>
            <p:ph type="ftr" sz="quarter" idx="11"/>
          </p:nvPr>
        </p:nvSpPr>
        <p:spPr/>
        <p:txBody>
          <a:bodyPr/>
          <a:lstStyle/>
          <a:p>
            <a:r>
              <a:rPr lang="de-DE" dirty="0" smtClean="0"/>
              <a:t>FUB – </a:t>
            </a:r>
            <a:r>
              <a:rPr lang="de-DE" dirty="0" err="1" smtClean="0"/>
              <a:t>Researchgroup</a:t>
            </a:r>
            <a:r>
              <a:rPr lang="de-DE" dirty="0" smtClean="0"/>
              <a:t> </a:t>
            </a:r>
            <a:r>
              <a:rPr lang="de-DE" dirty="0" err="1" smtClean="0"/>
              <a:t>for</a:t>
            </a:r>
            <a:r>
              <a:rPr lang="de-DE" dirty="0" smtClean="0"/>
              <a:t> Environmental Monitoring, Rapperswil, </a:t>
            </a:r>
            <a:r>
              <a:rPr lang="de-DE" dirty="0" err="1" smtClean="0"/>
              <a:t>Switzerland</a:t>
            </a:r>
            <a:endParaRPr lang="de-DE" dirty="0" smtClean="0"/>
          </a:p>
        </p:txBody>
      </p:sp>
      <p:sp>
        <p:nvSpPr>
          <p:cNvPr id="5" name="Foliennummernplatzhalter 4"/>
          <p:cNvSpPr>
            <a:spLocks noGrp="1"/>
          </p:cNvSpPr>
          <p:nvPr>
            <p:ph type="sldNum" sz="quarter" idx="12"/>
          </p:nvPr>
        </p:nvSpPr>
        <p:spPr/>
        <p:txBody>
          <a:bodyPr/>
          <a:lstStyle/>
          <a:p>
            <a:fld id="{C0F5FC29-8CFE-9749-9278-FE77BA0BABC2}" type="slidenum">
              <a:rPr lang="de-DE" smtClean="0"/>
              <a:pPr/>
              <a:t>‹Nr.›</a:t>
            </a:fld>
            <a:endParaRPr lang="de-D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15464704"/>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C310A5A5-11E2-9E42-AFCB-845EF25ED9B3}" type="datetime1">
              <a:rPr lang="de-CH" smtClean="0"/>
              <a:pPr/>
              <a:t>28.02.2016</a:t>
            </a:fld>
            <a:endParaRPr lang="de-DE"/>
          </a:p>
        </p:txBody>
      </p:sp>
      <p:sp>
        <p:nvSpPr>
          <p:cNvPr id="3" name="Fußzeilenplatzhalter 2"/>
          <p:cNvSpPr>
            <a:spLocks noGrp="1"/>
          </p:cNvSpPr>
          <p:nvPr>
            <p:ph type="ftr" sz="quarter" idx="11"/>
          </p:nvPr>
        </p:nvSpPr>
        <p:spPr/>
        <p:txBody>
          <a:bodyPr/>
          <a:lstStyle/>
          <a:p>
            <a:r>
              <a:rPr lang="de-DE" dirty="0" smtClean="0"/>
              <a:t>FUB – </a:t>
            </a:r>
            <a:r>
              <a:rPr lang="de-DE" dirty="0" err="1" smtClean="0"/>
              <a:t>Researchgroup</a:t>
            </a:r>
            <a:r>
              <a:rPr lang="de-DE" dirty="0" smtClean="0"/>
              <a:t> </a:t>
            </a:r>
            <a:r>
              <a:rPr lang="de-DE" dirty="0" err="1" smtClean="0"/>
              <a:t>for</a:t>
            </a:r>
            <a:r>
              <a:rPr lang="de-DE" dirty="0" smtClean="0"/>
              <a:t> Environmental Monitoring, Rapperswil, </a:t>
            </a:r>
            <a:r>
              <a:rPr lang="de-DE" dirty="0" err="1" smtClean="0"/>
              <a:t>Switzerland</a:t>
            </a:r>
            <a:endParaRPr lang="de-DE" dirty="0" smtClean="0"/>
          </a:p>
        </p:txBody>
      </p:sp>
      <p:sp>
        <p:nvSpPr>
          <p:cNvPr id="4" name="Foliennummernplatzhalter 3"/>
          <p:cNvSpPr>
            <a:spLocks noGrp="1"/>
          </p:cNvSpPr>
          <p:nvPr>
            <p:ph type="sldNum" sz="quarter" idx="12"/>
          </p:nvPr>
        </p:nvSpPr>
        <p:spPr/>
        <p:txBody>
          <a:bodyPr/>
          <a:lstStyle/>
          <a:p>
            <a:fld id="{C0F5FC29-8CFE-9749-9278-FE77BA0BABC2}" type="slidenum">
              <a:rPr lang="de-DE" smtClean="0"/>
              <a:pPr/>
              <a:t>‹Nr.›</a:t>
            </a:fld>
            <a:endParaRPr lang="de-D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95771947"/>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CH" smtClean="0"/>
              <a:t>Mastertitelformat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smtClean="0"/>
              <a:t>Mastertextformat bearbeiten</a:t>
            </a:r>
          </a:p>
        </p:txBody>
      </p:sp>
      <p:sp>
        <p:nvSpPr>
          <p:cNvPr id="5" name="Datumsplatzhalter 4"/>
          <p:cNvSpPr>
            <a:spLocks noGrp="1"/>
          </p:cNvSpPr>
          <p:nvPr>
            <p:ph type="dt" sz="half" idx="10"/>
          </p:nvPr>
        </p:nvSpPr>
        <p:spPr/>
        <p:txBody>
          <a:bodyPr/>
          <a:lstStyle/>
          <a:p>
            <a:fld id="{B1C209AC-FAD7-A441-BB63-4A53D5F81FD8}" type="datetime1">
              <a:rPr lang="de-CH" smtClean="0"/>
              <a:pPr/>
              <a:t>28.02.2016</a:t>
            </a:fld>
            <a:endParaRPr lang="de-DE"/>
          </a:p>
        </p:txBody>
      </p:sp>
      <p:sp>
        <p:nvSpPr>
          <p:cNvPr id="6" name="Fußzeilenplatzhalter 5"/>
          <p:cNvSpPr>
            <a:spLocks noGrp="1"/>
          </p:cNvSpPr>
          <p:nvPr>
            <p:ph type="ftr" sz="quarter" idx="11"/>
          </p:nvPr>
        </p:nvSpPr>
        <p:spPr/>
        <p:txBody>
          <a:bodyPr/>
          <a:lstStyle/>
          <a:p>
            <a:r>
              <a:rPr lang="de-DE" dirty="0" smtClean="0"/>
              <a:t>FUB – </a:t>
            </a:r>
            <a:r>
              <a:rPr lang="de-DE" dirty="0" err="1" smtClean="0"/>
              <a:t>Researchgroup</a:t>
            </a:r>
            <a:r>
              <a:rPr lang="de-DE" dirty="0" smtClean="0"/>
              <a:t> </a:t>
            </a:r>
            <a:r>
              <a:rPr lang="de-DE" dirty="0" err="1" smtClean="0"/>
              <a:t>for</a:t>
            </a:r>
            <a:r>
              <a:rPr lang="de-DE" dirty="0" smtClean="0"/>
              <a:t> Environmental Monitoring, Rapperswil, </a:t>
            </a:r>
            <a:r>
              <a:rPr lang="de-DE" dirty="0" err="1" smtClean="0"/>
              <a:t>Switzerland</a:t>
            </a:r>
            <a:endParaRPr lang="de-DE" dirty="0" smtClean="0"/>
          </a:p>
        </p:txBody>
      </p:sp>
      <p:sp>
        <p:nvSpPr>
          <p:cNvPr id="7" name="Foliennummernplatzhalter 6"/>
          <p:cNvSpPr>
            <a:spLocks noGrp="1"/>
          </p:cNvSpPr>
          <p:nvPr>
            <p:ph type="sldNum" sz="quarter" idx="12"/>
          </p:nvPr>
        </p:nvSpPr>
        <p:spPr/>
        <p:txBody>
          <a:bodyPr/>
          <a:lstStyle/>
          <a:p>
            <a:fld id="{C0F5FC29-8CFE-9749-9278-FE77BA0BABC2}" type="slidenum">
              <a:rPr lang="de-DE" smtClean="0"/>
              <a:pPr/>
              <a:t>‹Nr.›</a:t>
            </a:fld>
            <a:endParaRPr lang="de-D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76998987"/>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CH" smtClean="0"/>
              <a:t>Mastertitelformat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smtClean="0"/>
              <a:t>Mastertextformat bearbeiten</a:t>
            </a:r>
          </a:p>
        </p:txBody>
      </p:sp>
      <p:sp>
        <p:nvSpPr>
          <p:cNvPr id="5" name="Datumsplatzhalter 4"/>
          <p:cNvSpPr>
            <a:spLocks noGrp="1"/>
          </p:cNvSpPr>
          <p:nvPr>
            <p:ph type="dt" sz="half" idx="10"/>
          </p:nvPr>
        </p:nvSpPr>
        <p:spPr/>
        <p:txBody>
          <a:bodyPr/>
          <a:lstStyle/>
          <a:p>
            <a:fld id="{53ABB9B4-9D69-2748-9D6A-B79748088839}" type="datetime1">
              <a:rPr lang="de-CH" smtClean="0"/>
              <a:pPr/>
              <a:t>28.02.2016</a:t>
            </a:fld>
            <a:endParaRPr lang="de-DE"/>
          </a:p>
        </p:txBody>
      </p:sp>
      <p:sp>
        <p:nvSpPr>
          <p:cNvPr id="6" name="Fußzeilenplatzhalter 5"/>
          <p:cNvSpPr>
            <a:spLocks noGrp="1"/>
          </p:cNvSpPr>
          <p:nvPr>
            <p:ph type="ftr" sz="quarter" idx="11"/>
          </p:nvPr>
        </p:nvSpPr>
        <p:spPr/>
        <p:txBody>
          <a:bodyPr/>
          <a:lstStyle/>
          <a:p>
            <a:r>
              <a:rPr lang="de-DE" dirty="0" smtClean="0"/>
              <a:t>FUB – </a:t>
            </a:r>
            <a:r>
              <a:rPr lang="de-DE" dirty="0" err="1" smtClean="0"/>
              <a:t>Researchgroup</a:t>
            </a:r>
            <a:r>
              <a:rPr lang="de-DE" dirty="0" smtClean="0"/>
              <a:t> </a:t>
            </a:r>
            <a:r>
              <a:rPr lang="de-DE" dirty="0" err="1" smtClean="0"/>
              <a:t>for</a:t>
            </a:r>
            <a:r>
              <a:rPr lang="de-DE" dirty="0" smtClean="0"/>
              <a:t> Environmental Monitoring, Rapperswil, </a:t>
            </a:r>
            <a:r>
              <a:rPr lang="de-DE" dirty="0" err="1" smtClean="0"/>
              <a:t>Switzerland</a:t>
            </a:r>
            <a:endParaRPr lang="de-DE" dirty="0" smtClean="0"/>
          </a:p>
        </p:txBody>
      </p:sp>
      <p:sp>
        <p:nvSpPr>
          <p:cNvPr id="7" name="Foliennummernplatzhalter 6"/>
          <p:cNvSpPr>
            <a:spLocks noGrp="1"/>
          </p:cNvSpPr>
          <p:nvPr>
            <p:ph type="sldNum" sz="quarter" idx="12"/>
          </p:nvPr>
        </p:nvSpPr>
        <p:spPr/>
        <p:txBody>
          <a:bodyPr/>
          <a:lstStyle/>
          <a:p>
            <a:fld id="{C0F5FC29-8CFE-9749-9278-FE77BA0BABC2}" type="slidenum">
              <a:rPr lang="de-DE" smtClean="0"/>
              <a:pPr/>
              <a:t>‹Nr.›</a:t>
            </a:fld>
            <a:endParaRPr lang="de-D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8754512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074190"/>
          </a:xfrm>
          <a:prstGeom prst="rect">
            <a:avLst/>
          </a:prstGeom>
        </p:spPr>
        <p:txBody>
          <a:bodyPr vert="horz" lIns="91440" tIns="45720" rIns="91440" bIns="45720" rtlCol="0" anchor="ctr">
            <a:normAutofit/>
          </a:bodyPr>
          <a:lstStyle/>
          <a:p>
            <a:r>
              <a:rPr lang="de-CH" dirty="0" smtClean="0"/>
              <a:t>Mastertitelformat bearbeiten</a:t>
            </a:r>
            <a:endParaRPr lang="de-DE" dirty="0"/>
          </a:p>
        </p:txBody>
      </p:sp>
      <p:sp>
        <p:nvSpPr>
          <p:cNvPr id="3" name="Textplatzhalter 2"/>
          <p:cNvSpPr>
            <a:spLocks noGrp="1"/>
          </p:cNvSpPr>
          <p:nvPr>
            <p:ph type="body" idx="1"/>
          </p:nvPr>
        </p:nvSpPr>
        <p:spPr>
          <a:xfrm>
            <a:off x="639379" y="1252484"/>
            <a:ext cx="7873999" cy="5605516"/>
          </a:xfrm>
          <a:prstGeom prst="rect">
            <a:avLst/>
          </a:prstGeom>
        </p:spPr>
        <p:txBody>
          <a:bodyPr vert="horz" lIns="91440" tIns="45720" rIns="91440" bIns="45720" rtlCol="0">
            <a:normAutofit/>
          </a:bodyPr>
          <a:lstStyle/>
          <a:p>
            <a:pPr lvl="0"/>
            <a:r>
              <a:rPr lang="de-CH" dirty="0" smtClean="0"/>
              <a:t>Mastertextformat bearbeiten</a:t>
            </a:r>
          </a:p>
          <a:p>
            <a:pPr lvl="1"/>
            <a:r>
              <a:rPr lang="de-CH" dirty="0" smtClean="0"/>
              <a:t>Zweite Ebene</a:t>
            </a:r>
          </a:p>
          <a:p>
            <a:pPr lvl="2"/>
            <a:r>
              <a:rPr lang="de-CH" dirty="0" smtClean="0"/>
              <a:t>Dritte Ebene</a:t>
            </a:r>
          </a:p>
          <a:p>
            <a:pPr lvl="3"/>
            <a:r>
              <a:rPr lang="de-CH" dirty="0" smtClean="0"/>
              <a:t>Vierte Ebene</a:t>
            </a:r>
          </a:p>
          <a:p>
            <a:pPr lvl="4"/>
            <a:r>
              <a:rPr lang="de-CH" dirty="0" smtClean="0"/>
              <a:t>Fünfte Ebene</a:t>
            </a:r>
            <a:endParaRPr lang="de-DE" dirty="0"/>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9DA9E6-C9D8-1742-BAE4-80AD0D1C3C87}" type="datetime1">
              <a:rPr lang="de-CH" smtClean="0"/>
              <a:pPr/>
              <a:t>28.02.2016</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dirty="0" smtClean="0"/>
              <a:t>FUB – </a:t>
            </a:r>
            <a:r>
              <a:rPr lang="de-DE" dirty="0" err="1" smtClean="0"/>
              <a:t>Researchgroup</a:t>
            </a:r>
            <a:r>
              <a:rPr lang="de-DE" dirty="0" smtClean="0"/>
              <a:t> </a:t>
            </a:r>
            <a:r>
              <a:rPr lang="de-DE" dirty="0" err="1" smtClean="0"/>
              <a:t>for</a:t>
            </a:r>
            <a:r>
              <a:rPr lang="de-DE" dirty="0" smtClean="0"/>
              <a:t> Environmental Monitoring, Rapperswil, </a:t>
            </a:r>
            <a:r>
              <a:rPr lang="de-DE" dirty="0" err="1" smtClean="0"/>
              <a:t>Switzerland</a:t>
            </a:r>
            <a:endParaRPr lang="de-DE"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1BEA43-16D4-8040-A3FA-53E6072F722F}" type="slidenum">
              <a:rPr lang="de-DE" smtClean="0"/>
              <a:pPr/>
              <a:t>‹Nr.›</a:t>
            </a:fld>
            <a:endParaRPr lang="de-DE" dirty="0"/>
          </a:p>
        </p:txBody>
      </p:sp>
      <p:pic>
        <p:nvPicPr>
          <p:cNvPr id="1025" name="Picture 1" descr="fublogo gross 300dpi"/>
          <p:cNvPicPr>
            <a:picLocks noChangeAspect="1" noChangeArrowheads="1"/>
          </p:cNvPicPr>
          <p:nvPr userDrawn="1"/>
        </p:nvPicPr>
        <p:blipFill>
          <a:blip r:embed="rId13"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364470" y="6228000"/>
            <a:ext cx="549818" cy="540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163395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emf"/><Relationship Id="rId4" Type="http://schemas.openxmlformats.org/officeDocument/2006/relationships/image" Target="../media/image23.emf"/><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5.emf"/><Relationship Id="rId4" Type="http://schemas.openxmlformats.org/officeDocument/2006/relationships/image" Target="../media/image26.emf"/><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27.emf"/><Relationship Id="rId4" Type="http://schemas.openxmlformats.org/officeDocument/2006/relationships/image" Target="../media/image28.emf"/><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0.emf"/><Relationship Id="rId4" Type="http://schemas.openxmlformats.org/officeDocument/2006/relationships/image" Target="../media/image31.emf"/><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32.emf"/><Relationship Id="rId4" Type="http://schemas.openxmlformats.org/officeDocument/2006/relationships/image" Target="../media/image33.emf"/><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34.emf"/><Relationship Id="rId4" Type="http://schemas.openxmlformats.org/officeDocument/2006/relationships/image" Target="../media/image35.emf"/><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36.emf"/><Relationship Id="rId4" Type="http://schemas.openxmlformats.org/officeDocument/2006/relationships/image" Target="../media/image37.emf"/><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38.emf"/><Relationship Id="rId4" Type="http://schemas.openxmlformats.org/officeDocument/2006/relationships/image" Target="../media/image39.emf"/><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40.emf"/><Relationship Id="rId4" Type="http://schemas.openxmlformats.org/officeDocument/2006/relationships/image" Target="../media/image41.emf"/><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42.emf"/><Relationship Id="rId4" Type="http://schemas.openxmlformats.org/officeDocument/2006/relationships/image" Target="../media/image43.emf"/><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44.emf"/><Relationship Id="rId4" Type="http://schemas.openxmlformats.org/officeDocument/2006/relationships/image" Target="../media/image45.emf"/><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757086"/>
            <a:ext cx="7772400" cy="2694139"/>
          </a:xfrm>
        </p:spPr>
        <p:txBody>
          <a:bodyPr>
            <a:normAutofit/>
          </a:bodyPr>
          <a:lstStyle/>
          <a:p>
            <a:r>
              <a:rPr lang="en-GB" dirty="0" smtClean="0"/>
              <a:t>Reduction of the number of sampling sites in Switzerland for the survey 2015 </a:t>
            </a:r>
            <a:endParaRPr lang="en-GB" dirty="0"/>
          </a:p>
        </p:txBody>
      </p:sp>
      <p:sp>
        <p:nvSpPr>
          <p:cNvPr id="3" name="Untertitel 2"/>
          <p:cNvSpPr>
            <a:spLocks noGrp="1"/>
          </p:cNvSpPr>
          <p:nvPr>
            <p:ph type="subTitle" idx="1"/>
          </p:nvPr>
        </p:nvSpPr>
        <p:spPr>
          <a:xfrm>
            <a:off x="597458" y="3579236"/>
            <a:ext cx="8089342" cy="1888498"/>
          </a:xfrm>
        </p:spPr>
        <p:txBody>
          <a:bodyPr>
            <a:normAutofit fontScale="62500" lnSpcReduction="20000"/>
          </a:bodyPr>
          <a:lstStyle/>
          <a:p>
            <a:r>
              <a:rPr lang="en-GB" sz="2800" b="1" dirty="0" err="1" smtClean="0"/>
              <a:t>Lotti</a:t>
            </a:r>
            <a:r>
              <a:rPr lang="en-GB" sz="2800" b="1" dirty="0" smtClean="0"/>
              <a:t> </a:t>
            </a:r>
            <a:r>
              <a:rPr lang="en-GB" sz="2800" b="1" dirty="0" err="1" smtClean="0"/>
              <a:t>Thöni</a:t>
            </a:r>
            <a:r>
              <a:rPr lang="en-GB" sz="2800" b="1" dirty="0" smtClean="0"/>
              <a:t> </a:t>
            </a:r>
            <a:br>
              <a:rPr lang="en-GB" sz="2800" b="1" dirty="0" smtClean="0"/>
            </a:br>
            <a:r>
              <a:rPr lang="en-GB" sz="2800" dirty="0" smtClean="0"/>
              <a:t/>
            </a:r>
            <a:br>
              <a:rPr lang="en-GB" sz="2800" dirty="0" smtClean="0"/>
            </a:br>
            <a:r>
              <a:rPr lang="en-GB" sz="2800" dirty="0" smtClean="0"/>
              <a:t>FUB – Research Group for Environmental Monitoring</a:t>
            </a:r>
          </a:p>
          <a:p>
            <a:r>
              <a:rPr lang="en-GB" sz="2800" dirty="0" err="1" smtClean="0"/>
              <a:t>Rapperswil</a:t>
            </a:r>
            <a:r>
              <a:rPr lang="en-GB" sz="2800" dirty="0" smtClean="0"/>
              <a:t>, Switzerland</a:t>
            </a:r>
          </a:p>
          <a:p>
            <a:endParaRPr lang="en-GB" sz="2800" dirty="0" smtClean="0"/>
          </a:p>
          <a:p>
            <a:r>
              <a:rPr lang="en-GB" sz="2400" dirty="0" smtClean="0"/>
              <a:t>The 29th Task Force Meeting of the UNECE ICP Vegetation</a:t>
            </a:r>
          </a:p>
          <a:p>
            <a:r>
              <a:rPr lang="en-GB" sz="2400" dirty="0" err="1" smtClean="0"/>
              <a:t>Dubna</a:t>
            </a:r>
            <a:r>
              <a:rPr lang="en-GB" sz="2400" dirty="0" smtClean="0"/>
              <a:t>, Russian Federation</a:t>
            </a:r>
          </a:p>
          <a:p>
            <a:endParaRPr lang="de-DE" sz="2800" dirty="0"/>
          </a:p>
        </p:txBody>
      </p:sp>
      <p:sp>
        <p:nvSpPr>
          <p:cNvPr id="4" name="Foliennummernplatzhalter 3"/>
          <p:cNvSpPr>
            <a:spLocks noGrp="1"/>
          </p:cNvSpPr>
          <p:nvPr>
            <p:ph type="sldNum" sz="quarter" idx="12"/>
          </p:nvPr>
        </p:nvSpPr>
        <p:spPr/>
        <p:txBody>
          <a:bodyPr/>
          <a:lstStyle/>
          <a:p>
            <a:fld id="{C0F5FC29-8CFE-9749-9278-FE77BA0BABC2}" type="slidenum">
              <a:rPr lang="de-DE" smtClean="0"/>
              <a:pPr/>
              <a:t>1</a:t>
            </a:fld>
            <a:endParaRPr lang="de-D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82664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C0F5FC29-8CFE-9749-9278-FE77BA0BABC2}" type="slidenum">
              <a:rPr lang="de-DE" smtClean="0"/>
              <a:pPr/>
              <a:t>10</a:t>
            </a:fld>
            <a:endParaRPr lang="de-DE"/>
          </a:p>
        </p:txBody>
      </p:sp>
      <p:sp>
        <p:nvSpPr>
          <p:cNvPr id="15" name="Textfeld 14"/>
          <p:cNvSpPr txBox="1"/>
          <p:nvPr/>
        </p:nvSpPr>
        <p:spPr>
          <a:xfrm>
            <a:off x="4389175" y="1703735"/>
            <a:ext cx="4297625" cy="1200329"/>
          </a:xfrm>
          <a:prstGeom prst="rect">
            <a:avLst/>
          </a:prstGeom>
          <a:noFill/>
        </p:spPr>
        <p:txBody>
          <a:bodyPr wrap="square" rtlCol="0">
            <a:spAutoFit/>
          </a:bodyPr>
          <a:lstStyle/>
          <a:p>
            <a:r>
              <a:rPr lang="en-GB" dirty="0"/>
              <a:t>Rel. low populated</a:t>
            </a:r>
          </a:p>
          <a:p>
            <a:r>
              <a:rPr lang="en-GB" dirty="0" smtClean="0"/>
              <a:t>High mountains on the north side </a:t>
            </a:r>
          </a:p>
          <a:p>
            <a:r>
              <a:rPr lang="en-GB" dirty="0" smtClean="0"/>
              <a:t>High amount of precipitation</a:t>
            </a:r>
          </a:p>
          <a:p>
            <a:endParaRPr lang="en-GB" dirty="0"/>
          </a:p>
        </p:txBody>
      </p:sp>
      <p:pic>
        <p:nvPicPr>
          <p:cNvPr id="3" name="Bild 2" descr="CH SA.jpg"/>
          <p:cNvPicPr>
            <a:picLocks noChangeAspect="1"/>
          </p:cNvPicPr>
          <p:nvPr/>
        </p:nvPicPr>
        <p:blipFill>
          <a:blip r:embed="rId3"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 y="1080000"/>
            <a:ext cx="4128997" cy="2880000"/>
          </a:xfrm>
          <a:prstGeom prst="rect">
            <a:avLst/>
          </a:prstGeom>
        </p:spPr>
      </p:pic>
      <p:pic>
        <p:nvPicPr>
          <p:cNvPr id="5" name="Bild 4" descr="Südalpen.jpg"/>
          <p:cNvPicPr>
            <a:picLocks noChangeAspect="1"/>
          </p:cNvPicPr>
          <p:nvPr/>
        </p:nvPicPr>
        <p:blipFill>
          <a:blip r:embed="rId4"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360000" y="3960000"/>
            <a:ext cx="3840000" cy="2880000"/>
          </a:xfrm>
          <a:prstGeom prst="rect">
            <a:avLst/>
          </a:prstGeom>
        </p:spPr>
      </p:pic>
      <p:pic>
        <p:nvPicPr>
          <p:cNvPr id="9" name="Bild 8" descr="Südalpen5.jpg"/>
          <p:cNvPicPr>
            <a:picLocks noChangeAspect="1"/>
          </p:cNvPicPr>
          <p:nvPr/>
        </p:nvPicPr>
        <p:blipFill>
          <a:blip r:embed="rId5"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4500000" y="3960000"/>
            <a:ext cx="3840000" cy="2880000"/>
          </a:xfrm>
          <a:prstGeom prst="rect">
            <a:avLst/>
          </a:prstGeom>
        </p:spPr>
      </p:pic>
      <p:sp>
        <p:nvSpPr>
          <p:cNvPr id="10" name="Titel 1"/>
          <p:cNvSpPr txBox="1">
            <a:spLocks/>
          </p:cNvSpPr>
          <p:nvPr/>
        </p:nvSpPr>
        <p:spPr>
          <a:xfrm>
            <a:off x="594727" y="316913"/>
            <a:ext cx="7636489" cy="977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de-DE" sz="2000" dirty="0" err="1" smtClean="0"/>
              <a:t>Geographical</a:t>
            </a:r>
            <a:r>
              <a:rPr lang="de-DE" sz="2000" dirty="0" smtClean="0"/>
              <a:t> </a:t>
            </a:r>
            <a:r>
              <a:rPr lang="de-DE" sz="2000" dirty="0" err="1" smtClean="0"/>
              <a:t>regions</a:t>
            </a:r>
            <a:r>
              <a:rPr lang="de-DE" sz="2000" dirty="0" smtClean="0"/>
              <a:t> </a:t>
            </a:r>
            <a:r>
              <a:rPr lang="de-DE" sz="2000" dirty="0" err="1" smtClean="0"/>
              <a:t>of</a:t>
            </a:r>
            <a:r>
              <a:rPr lang="de-DE" sz="2000" dirty="0" smtClean="0"/>
              <a:t> </a:t>
            </a:r>
            <a:r>
              <a:rPr lang="de-DE" sz="2000" dirty="0" err="1" smtClean="0"/>
              <a:t>Switzerland</a:t>
            </a:r>
            <a:r>
              <a:rPr lang="de-DE" sz="2000" dirty="0" smtClean="0"/>
              <a:t>:        </a:t>
            </a:r>
            <a:r>
              <a:rPr lang="de-DE" sz="3200" b="1" dirty="0" smtClean="0"/>
              <a:t>SA Southern Alps</a:t>
            </a:r>
            <a:endParaRPr lang="de-DE" sz="3200" b="1"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635434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757086"/>
            <a:ext cx="8203914" cy="1192395"/>
          </a:xfrm>
        </p:spPr>
        <p:txBody>
          <a:bodyPr>
            <a:noAutofit/>
          </a:bodyPr>
          <a:lstStyle/>
          <a:p>
            <a:r>
              <a:rPr lang="de-DE" sz="3200" dirty="0" err="1"/>
              <a:t>Geographical</a:t>
            </a:r>
            <a:r>
              <a:rPr lang="de-DE" sz="3200" dirty="0"/>
              <a:t> </a:t>
            </a:r>
            <a:r>
              <a:rPr lang="de-DE" sz="3200" dirty="0" err="1"/>
              <a:t>regions</a:t>
            </a:r>
            <a:r>
              <a:rPr lang="de-DE" sz="3200" dirty="0"/>
              <a:t> </a:t>
            </a:r>
            <a:r>
              <a:rPr lang="de-DE" sz="3200" dirty="0" err="1"/>
              <a:t>of</a:t>
            </a:r>
            <a:r>
              <a:rPr lang="de-DE" sz="3200" dirty="0"/>
              <a:t> </a:t>
            </a:r>
            <a:r>
              <a:rPr lang="de-DE" sz="3200" dirty="0" err="1"/>
              <a:t>Switzerland</a:t>
            </a:r>
            <a:r>
              <a:rPr lang="de-DE" sz="3200" dirty="0"/>
              <a:t>: </a:t>
            </a:r>
            <a:endParaRPr lang="en-GB" sz="3200" dirty="0"/>
          </a:p>
        </p:txBody>
      </p:sp>
      <p:sp>
        <p:nvSpPr>
          <p:cNvPr id="3" name="Untertitel 2"/>
          <p:cNvSpPr>
            <a:spLocks noGrp="1"/>
          </p:cNvSpPr>
          <p:nvPr>
            <p:ph type="subTitle" idx="1"/>
          </p:nvPr>
        </p:nvSpPr>
        <p:spPr>
          <a:xfrm>
            <a:off x="740052" y="2891643"/>
            <a:ext cx="8089342" cy="2752318"/>
          </a:xfrm>
        </p:spPr>
        <p:txBody>
          <a:bodyPr>
            <a:normAutofit/>
          </a:bodyPr>
          <a:lstStyle/>
          <a:p>
            <a:pPr algn="l">
              <a:spcBef>
                <a:spcPts val="0"/>
              </a:spcBef>
              <a:defRPr/>
            </a:pPr>
            <a:r>
              <a:rPr lang="en-GB" dirty="0" smtClean="0"/>
              <a:t>The big differences of </a:t>
            </a:r>
            <a:r>
              <a:rPr lang="en-GB" dirty="0"/>
              <a:t>these 5 </a:t>
            </a:r>
            <a:r>
              <a:rPr lang="en-GB" dirty="0" smtClean="0"/>
              <a:t>regions made it necessary to split the results.</a:t>
            </a:r>
            <a:endParaRPr lang="en-GB" dirty="0"/>
          </a:p>
          <a:p>
            <a:endParaRPr lang="en-GB" dirty="0"/>
          </a:p>
        </p:txBody>
      </p:sp>
      <p:sp>
        <p:nvSpPr>
          <p:cNvPr id="4" name="Foliennummernplatzhalter 3"/>
          <p:cNvSpPr>
            <a:spLocks noGrp="1"/>
          </p:cNvSpPr>
          <p:nvPr>
            <p:ph type="sldNum" sz="quarter" idx="12"/>
          </p:nvPr>
        </p:nvSpPr>
        <p:spPr/>
        <p:txBody>
          <a:bodyPr/>
          <a:lstStyle/>
          <a:p>
            <a:fld id="{C0F5FC29-8CFE-9749-9278-FE77BA0BABC2}" type="slidenum">
              <a:rPr lang="de-DE" smtClean="0"/>
              <a:pPr/>
              <a:t>11</a:t>
            </a:fld>
            <a:endParaRPr lang="de-D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846743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757086"/>
            <a:ext cx="8203914" cy="1192395"/>
          </a:xfrm>
        </p:spPr>
        <p:txBody>
          <a:bodyPr>
            <a:noAutofit/>
          </a:bodyPr>
          <a:lstStyle/>
          <a:p>
            <a:r>
              <a:rPr lang="en-GB" sz="3200" dirty="0" smtClean="0"/>
              <a:t>Procedure for reducing the site number</a:t>
            </a:r>
            <a:br>
              <a:rPr lang="en-GB" sz="3200" dirty="0" smtClean="0"/>
            </a:br>
            <a:r>
              <a:rPr lang="en-GB" sz="3200" dirty="0" smtClean="0">
                <a:solidFill>
                  <a:srgbClr val="FF0000"/>
                </a:solidFill>
              </a:rPr>
              <a:t>Pragmatic approach</a:t>
            </a:r>
            <a:endParaRPr lang="en-GB" sz="3200" dirty="0">
              <a:solidFill>
                <a:srgbClr val="FF0000"/>
              </a:solidFill>
            </a:endParaRPr>
          </a:p>
        </p:txBody>
      </p:sp>
      <p:sp>
        <p:nvSpPr>
          <p:cNvPr id="3" name="Untertitel 2"/>
          <p:cNvSpPr>
            <a:spLocks noGrp="1"/>
          </p:cNvSpPr>
          <p:nvPr>
            <p:ph type="subTitle" idx="1"/>
          </p:nvPr>
        </p:nvSpPr>
        <p:spPr>
          <a:xfrm>
            <a:off x="1340512" y="2702129"/>
            <a:ext cx="7346288" cy="2752318"/>
          </a:xfrm>
        </p:spPr>
        <p:txBody>
          <a:bodyPr>
            <a:normAutofit/>
          </a:bodyPr>
          <a:lstStyle/>
          <a:p>
            <a:pPr algn="l"/>
            <a:endParaRPr lang="en-GB" dirty="0"/>
          </a:p>
          <a:p>
            <a:pPr algn="l"/>
            <a:r>
              <a:rPr lang="en-GB" dirty="0" smtClean="0"/>
              <a:t>„site quality“:</a:t>
            </a:r>
          </a:p>
          <a:p>
            <a:pPr algn="l"/>
            <a:r>
              <a:rPr lang="en-GB" dirty="0" smtClean="0"/>
              <a:t>20 of 142 sites were not ideal anymore </a:t>
            </a:r>
            <a:r>
              <a:rPr lang="en-GB" dirty="0" smtClean="0">
                <a:sym typeface="Wingdings"/>
              </a:rPr>
              <a:t></a:t>
            </a:r>
            <a:r>
              <a:rPr lang="en-GB" dirty="0" smtClean="0"/>
              <a:t> excluded </a:t>
            </a:r>
            <a:br>
              <a:rPr lang="en-GB" dirty="0" smtClean="0"/>
            </a:br>
            <a:r>
              <a:rPr lang="en-GB" dirty="0" smtClean="0"/>
              <a:t>122 possible sites left</a:t>
            </a:r>
          </a:p>
          <a:p>
            <a:pPr marL="457200" indent="-457200" algn="l">
              <a:buFont typeface="Arial"/>
              <a:buChar char="•"/>
            </a:pPr>
            <a:endParaRPr lang="de-DE" dirty="0"/>
          </a:p>
        </p:txBody>
      </p:sp>
      <p:sp>
        <p:nvSpPr>
          <p:cNvPr id="4" name="Foliennummernplatzhalter 3"/>
          <p:cNvSpPr>
            <a:spLocks noGrp="1"/>
          </p:cNvSpPr>
          <p:nvPr>
            <p:ph type="sldNum" sz="quarter" idx="12"/>
          </p:nvPr>
        </p:nvSpPr>
        <p:spPr/>
        <p:txBody>
          <a:bodyPr/>
          <a:lstStyle/>
          <a:p>
            <a:fld id="{C0F5FC29-8CFE-9749-9278-FE77BA0BABC2}" type="slidenum">
              <a:rPr lang="de-DE" smtClean="0"/>
              <a:pPr/>
              <a:t>12</a:t>
            </a:fld>
            <a:endParaRPr lang="de-D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682675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757087"/>
            <a:ext cx="7772400" cy="705604"/>
          </a:xfrm>
        </p:spPr>
        <p:txBody>
          <a:bodyPr>
            <a:normAutofit/>
          </a:bodyPr>
          <a:lstStyle/>
          <a:p>
            <a:r>
              <a:rPr lang="en-GB" sz="4000" dirty="0" smtClean="0"/>
              <a:t>Pragmatic approach</a:t>
            </a:r>
            <a:endParaRPr lang="en-GB" sz="4000" dirty="0"/>
          </a:p>
        </p:txBody>
      </p:sp>
      <p:sp>
        <p:nvSpPr>
          <p:cNvPr id="3" name="Untertitel 2"/>
          <p:cNvSpPr>
            <a:spLocks noGrp="1"/>
          </p:cNvSpPr>
          <p:nvPr>
            <p:ph type="subTitle" idx="1"/>
          </p:nvPr>
        </p:nvSpPr>
        <p:spPr>
          <a:xfrm>
            <a:off x="551142" y="1774609"/>
            <a:ext cx="8089342" cy="4031406"/>
          </a:xfrm>
        </p:spPr>
        <p:txBody>
          <a:bodyPr>
            <a:noAutofit/>
          </a:bodyPr>
          <a:lstStyle/>
          <a:p>
            <a:pPr algn="l"/>
            <a:r>
              <a:rPr lang="en-GB" sz="2500" dirty="0" smtClean="0"/>
              <a:t/>
            </a:r>
            <a:br>
              <a:rPr lang="en-GB" sz="2500" dirty="0" smtClean="0"/>
            </a:br>
            <a:r>
              <a:rPr lang="en-GB" sz="2500" dirty="0" smtClean="0"/>
              <a:t>Out of the remaining 122 sites:</a:t>
            </a:r>
          </a:p>
          <a:p>
            <a:pPr marL="457200" indent="-457200" algn="l">
              <a:lnSpc>
                <a:spcPct val="80000"/>
              </a:lnSpc>
              <a:buFont typeface="Arial"/>
              <a:buChar char="•"/>
            </a:pPr>
            <a:r>
              <a:rPr lang="en-GB" sz="2500" dirty="0" smtClean="0"/>
              <a:t>Sites at s</a:t>
            </a:r>
            <a:r>
              <a:rPr lang="en-GB" sz="2500" dirty="0" smtClean="0">
                <a:solidFill>
                  <a:schemeClr val="tx1">
                    <a:lumMod val="50000"/>
                    <a:lumOff val="50000"/>
                  </a:schemeClr>
                </a:solidFill>
              </a:rPr>
              <a:t>am</a:t>
            </a:r>
            <a:r>
              <a:rPr lang="en-GB" sz="2500" dirty="0" smtClean="0"/>
              <a:t>e location or very close in 1990-2010</a:t>
            </a:r>
          </a:p>
        </p:txBody>
      </p:sp>
      <p:sp>
        <p:nvSpPr>
          <p:cNvPr id="4" name="Foliennummernplatzhalter 3"/>
          <p:cNvSpPr>
            <a:spLocks noGrp="1"/>
          </p:cNvSpPr>
          <p:nvPr>
            <p:ph type="sldNum" sz="quarter" idx="12"/>
          </p:nvPr>
        </p:nvSpPr>
        <p:spPr/>
        <p:txBody>
          <a:bodyPr/>
          <a:lstStyle/>
          <a:p>
            <a:fld id="{C0F5FC29-8CFE-9749-9278-FE77BA0BABC2}" type="slidenum">
              <a:rPr lang="de-DE" smtClean="0"/>
              <a:pPr/>
              <a:t>13</a:t>
            </a:fld>
            <a:endParaRPr lang="de-D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47187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757087"/>
            <a:ext cx="7772400" cy="705604"/>
          </a:xfrm>
        </p:spPr>
        <p:txBody>
          <a:bodyPr>
            <a:normAutofit/>
          </a:bodyPr>
          <a:lstStyle/>
          <a:p>
            <a:r>
              <a:rPr lang="en-GB" sz="4000" dirty="0" smtClean="0"/>
              <a:t>Pragmatic approach</a:t>
            </a:r>
            <a:endParaRPr lang="en-GB" sz="4000" dirty="0"/>
          </a:p>
        </p:txBody>
      </p:sp>
      <p:sp>
        <p:nvSpPr>
          <p:cNvPr id="3" name="Untertitel 2"/>
          <p:cNvSpPr>
            <a:spLocks noGrp="1"/>
          </p:cNvSpPr>
          <p:nvPr>
            <p:ph type="subTitle" idx="1"/>
          </p:nvPr>
        </p:nvSpPr>
        <p:spPr>
          <a:xfrm>
            <a:off x="551142" y="1774609"/>
            <a:ext cx="8089342" cy="4031406"/>
          </a:xfrm>
        </p:spPr>
        <p:txBody>
          <a:bodyPr>
            <a:noAutofit/>
          </a:bodyPr>
          <a:lstStyle/>
          <a:p>
            <a:pPr algn="l"/>
            <a:r>
              <a:rPr lang="en-GB" sz="2500" dirty="0" smtClean="0"/>
              <a:t/>
            </a:r>
            <a:br>
              <a:rPr lang="en-GB" sz="2500" dirty="0" smtClean="0"/>
            </a:br>
            <a:r>
              <a:rPr lang="en-GB" sz="2500" dirty="0" smtClean="0"/>
              <a:t>Out of the remaining 122 sites:</a:t>
            </a:r>
          </a:p>
          <a:p>
            <a:pPr marL="457200" indent="-457200" algn="l">
              <a:lnSpc>
                <a:spcPct val="80000"/>
              </a:lnSpc>
              <a:buFont typeface="Arial"/>
              <a:buChar char="•"/>
            </a:pPr>
            <a:r>
              <a:rPr lang="en-GB" sz="2500" dirty="0" smtClean="0"/>
              <a:t>Sites at s</a:t>
            </a:r>
            <a:r>
              <a:rPr lang="en-GB" sz="2500" dirty="0" smtClean="0">
                <a:solidFill>
                  <a:schemeClr val="tx1">
                    <a:lumMod val="50000"/>
                    <a:lumOff val="50000"/>
                  </a:schemeClr>
                </a:solidFill>
              </a:rPr>
              <a:t>am</a:t>
            </a:r>
            <a:r>
              <a:rPr lang="en-GB" sz="2500" dirty="0" smtClean="0"/>
              <a:t>e location or very close in 1990-2010</a:t>
            </a:r>
          </a:p>
          <a:p>
            <a:pPr marL="457200" indent="-457200" algn="l">
              <a:lnSpc>
                <a:spcPct val="80000"/>
              </a:lnSpc>
              <a:buFont typeface="Arial"/>
              <a:buChar char="•"/>
            </a:pPr>
            <a:r>
              <a:rPr lang="en-GB" sz="2500" dirty="0" smtClean="0"/>
              <a:t>Same moss species in the 5 surveys</a:t>
            </a:r>
          </a:p>
        </p:txBody>
      </p:sp>
      <p:sp>
        <p:nvSpPr>
          <p:cNvPr id="4" name="Foliennummernplatzhalter 3"/>
          <p:cNvSpPr>
            <a:spLocks noGrp="1"/>
          </p:cNvSpPr>
          <p:nvPr>
            <p:ph type="sldNum" sz="quarter" idx="12"/>
          </p:nvPr>
        </p:nvSpPr>
        <p:spPr/>
        <p:txBody>
          <a:bodyPr/>
          <a:lstStyle/>
          <a:p>
            <a:fld id="{C0F5FC29-8CFE-9749-9278-FE77BA0BABC2}" type="slidenum">
              <a:rPr lang="de-DE" smtClean="0"/>
              <a:pPr/>
              <a:t>14</a:t>
            </a:fld>
            <a:endParaRPr lang="de-D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11484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757087"/>
            <a:ext cx="7772400" cy="705604"/>
          </a:xfrm>
        </p:spPr>
        <p:txBody>
          <a:bodyPr>
            <a:normAutofit/>
          </a:bodyPr>
          <a:lstStyle/>
          <a:p>
            <a:r>
              <a:rPr lang="en-GB" sz="4000" dirty="0" smtClean="0"/>
              <a:t>Pragmatic approach</a:t>
            </a:r>
            <a:endParaRPr lang="en-GB" sz="4000" dirty="0"/>
          </a:p>
        </p:txBody>
      </p:sp>
      <p:sp>
        <p:nvSpPr>
          <p:cNvPr id="3" name="Untertitel 2"/>
          <p:cNvSpPr>
            <a:spLocks noGrp="1"/>
          </p:cNvSpPr>
          <p:nvPr>
            <p:ph type="subTitle" idx="1"/>
          </p:nvPr>
        </p:nvSpPr>
        <p:spPr>
          <a:xfrm>
            <a:off x="551142" y="1774609"/>
            <a:ext cx="8089342" cy="4031406"/>
          </a:xfrm>
        </p:spPr>
        <p:txBody>
          <a:bodyPr>
            <a:noAutofit/>
          </a:bodyPr>
          <a:lstStyle/>
          <a:p>
            <a:pPr algn="l"/>
            <a:r>
              <a:rPr lang="en-GB" sz="2500" dirty="0" smtClean="0"/>
              <a:t/>
            </a:r>
            <a:br>
              <a:rPr lang="en-GB" sz="2500" dirty="0" smtClean="0"/>
            </a:br>
            <a:r>
              <a:rPr lang="en-GB" sz="2500" dirty="0" smtClean="0"/>
              <a:t>Out of the remaining 122 sites:</a:t>
            </a:r>
          </a:p>
          <a:p>
            <a:pPr marL="457200" indent="-457200" algn="l">
              <a:lnSpc>
                <a:spcPct val="80000"/>
              </a:lnSpc>
              <a:buFont typeface="Arial"/>
              <a:buChar char="•"/>
            </a:pPr>
            <a:r>
              <a:rPr lang="en-GB" sz="2500" dirty="0" smtClean="0"/>
              <a:t>Sites at s</a:t>
            </a:r>
            <a:r>
              <a:rPr lang="en-GB" sz="2500" dirty="0" smtClean="0">
                <a:solidFill>
                  <a:schemeClr val="tx1">
                    <a:lumMod val="50000"/>
                    <a:lumOff val="50000"/>
                  </a:schemeClr>
                </a:solidFill>
              </a:rPr>
              <a:t>am</a:t>
            </a:r>
            <a:r>
              <a:rPr lang="en-GB" sz="2500" dirty="0" smtClean="0"/>
              <a:t>e location or very close in 1990-2010</a:t>
            </a:r>
          </a:p>
          <a:p>
            <a:pPr marL="457200" indent="-457200" algn="l">
              <a:lnSpc>
                <a:spcPct val="80000"/>
              </a:lnSpc>
              <a:buFont typeface="Arial"/>
              <a:buChar char="•"/>
            </a:pPr>
            <a:r>
              <a:rPr lang="en-GB" sz="2500" dirty="0" smtClean="0"/>
              <a:t>Same moss species in the 5 surveys</a:t>
            </a:r>
          </a:p>
          <a:p>
            <a:pPr marL="457200" indent="-457200" algn="l">
              <a:lnSpc>
                <a:spcPct val="80000"/>
              </a:lnSpc>
              <a:buFont typeface="Arial"/>
              <a:buChar char="•"/>
            </a:pPr>
            <a:r>
              <a:rPr lang="en-GB" sz="2500" dirty="0" smtClean="0"/>
              <a:t>Sites with other monitoring studies: N, POP, soil, air</a:t>
            </a:r>
          </a:p>
        </p:txBody>
      </p:sp>
      <p:sp>
        <p:nvSpPr>
          <p:cNvPr id="4" name="Foliennummernplatzhalter 3"/>
          <p:cNvSpPr>
            <a:spLocks noGrp="1"/>
          </p:cNvSpPr>
          <p:nvPr>
            <p:ph type="sldNum" sz="quarter" idx="12"/>
          </p:nvPr>
        </p:nvSpPr>
        <p:spPr/>
        <p:txBody>
          <a:bodyPr/>
          <a:lstStyle/>
          <a:p>
            <a:fld id="{C0F5FC29-8CFE-9749-9278-FE77BA0BABC2}" type="slidenum">
              <a:rPr lang="de-DE" smtClean="0"/>
              <a:pPr/>
              <a:t>15</a:t>
            </a:fld>
            <a:endParaRPr lang="de-D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70635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757087"/>
            <a:ext cx="7772400" cy="705604"/>
          </a:xfrm>
        </p:spPr>
        <p:txBody>
          <a:bodyPr>
            <a:normAutofit/>
          </a:bodyPr>
          <a:lstStyle/>
          <a:p>
            <a:r>
              <a:rPr lang="en-GB" sz="4000" dirty="0" smtClean="0"/>
              <a:t>Pragmatic approach</a:t>
            </a:r>
            <a:endParaRPr lang="en-GB" sz="4000" dirty="0"/>
          </a:p>
        </p:txBody>
      </p:sp>
      <p:sp>
        <p:nvSpPr>
          <p:cNvPr id="3" name="Untertitel 2"/>
          <p:cNvSpPr>
            <a:spLocks noGrp="1"/>
          </p:cNvSpPr>
          <p:nvPr>
            <p:ph type="subTitle" idx="1"/>
          </p:nvPr>
        </p:nvSpPr>
        <p:spPr>
          <a:xfrm>
            <a:off x="551142" y="1774609"/>
            <a:ext cx="8089342" cy="4031406"/>
          </a:xfrm>
        </p:spPr>
        <p:txBody>
          <a:bodyPr>
            <a:noAutofit/>
          </a:bodyPr>
          <a:lstStyle/>
          <a:p>
            <a:pPr algn="l"/>
            <a:r>
              <a:rPr lang="en-GB" sz="2500" dirty="0" smtClean="0"/>
              <a:t/>
            </a:r>
            <a:br>
              <a:rPr lang="en-GB" sz="2500" dirty="0" smtClean="0"/>
            </a:br>
            <a:r>
              <a:rPr lang="en-GB" sz="2500" dirty="0" smtClean="0"/>
              <a:t>Out of the remaining 122 sites:</a:t>
            </a:r>
          </a:p>
          <a:p>
            <a:pPr marL="457200" indent="-457200" algn="l">
              <a:lnSpc>
                <a:spcPct val="80000"/>
              </a:lnSpc>
              <a:buFont typeface="Arial"/>
              <a:buChar char="•"/>
            </a:pPr>
            <a:r>
              <a:rPr lang="en-GB" sz="2500" dirty="0" smtClean="0"/>
              <a:t>Sites at s</a:t>
            </a:r>
            <a:r>
              <a:rPr lang="en-GB" sz="2500" dirty="0" smtClean="0">
                <a:solidFill>
                  <a:schemeClr val="tx1">
                    <a:lumMod val="50000"/>
                    <a:lumOff val="50000"/>
                  </a:schemeClr>
                </a:solidFill>
              </a:rPr>
              <a:t>am</a:t>
            </a:r>
            <a:r>
              <a:rPr lang="en-GB" sz="2500" dirty="0" smtClean="0"/>
              <a:t>e location or very close in 1990-2010</a:t>
            </a:r>
          </a:p>
          <a:p>
            <a:pPr marL="457200" indent="-457200" algn="l">
              <a:lnSpc>
                <a:spcPct val="80000"/>
              </a:lnSpc>
              <a:buFont typeface="Arial"/>
              <a:buChar char="•"/>
            </a:pPr>
            <a:r>
              <a:rPr lang="en-GB" sz="2500" dirty="0" smtClean="0"/>
              <a:t>Same moss species in the 5 surveys</a:t>
            </a:r>
          </a:p>
          <a:p>
            <a:pPr marL="457200" indent="-457200" algn="l">
              <a:lnSpc>
                <a:spcPct val="80000"/>
              </a:lnSpc>
              <a:buFont typeface="Arial"/>
              <a:buChar char="•"/>
            </a:pPr>
            <a:r>
              <a:rPr lang="en-GB" sz="2500" dirty="0" smtClean="0"/>
              <a:t>Sites with other monitoring studies: N, POP, soil, air</a:t>
            </a:r>
          </a:p>
          <a:p>
            <a:pPr marL="457200" indent="-457200" algn="l">
              <a:lnSpc>
                <a:spcPct val="80000"/>
              </a:lnSpc>
              <a:buFont typeface="Arial"/>
              <a:buChar char="•"/>
            </a:pPr>
            <a:r>
              <a:rPr lang="en-GB" sz="2500" dirty="0" smtClean="0"/>
              <a:t>Geographical distribution evenly</a:t>
            </a:r>
          </a:p>
        </p:txBody>
      </p:sp>
      <p:sp>
        <p:nvSpPr>
          <p:cNvPr id="4" name="Foliennummernplatzhalter 3"/>
          <p:cNvSpPr>
            <a:spLocks noGrp="1"/>
          </p:cNvSpPr>
          <p:nvPr>
            <p:ph type="sldNum" sz="quarter" idx="12"/>
          </p:nvPr>
        </p:nvSpPr>
        <p:spPr/>
        <p:txBody>
          <a:bodyPr/>
          <a:lstStyle/>
          <a:p>
            <a:fld id="{C0F5FC29-8CFE-9749-9278-FE77BA0BABC2}" type="slidenum">
              <a:rPr lang="de-DE" smtClean="0"/>
              <a:pPr/>
              <a:t>16</a:t>
            </a:fld>
            <a:endParaRPr lang="de-D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901474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757087"/>
            <a:ext cx="7772400" cy="705604"/>
          </a:xfrm>
        </p:spPr>
        <p:txBody>
          <a:bodyPr>
            <a:normAutofit/>
          </a:bodyPr>
          <a:lstStyle/>
          <a:p>
            <a:r>
              <a:rPr lang="en-GB" sz="4000" dirty="0" smtClean="0"/>
              <a:t>Pragmatic approach</a:t>
            </a:r>
            <a:endParaRPr lang="en-GB" sz="4000" dirty="0"/>
          </a:p>
        </p:txBody>
      </p:sp>
      <p:sp>
        <p:nvSpPr>
          <p:cNvPr id="3" name="Untertitel 2"/>
          <p:cNvSpPr>
            <a:spLocks noGrp="1"/>
          </p:cNvSpPr>
          <p:nvPr>
            <p:ph type="subTitle" idx="1"/>
          </p:nvPr>
        </p:nvSpPr>
        <p:spPr>
          <a:xfrm>
            <a:off x="551142" y="1774609"/>
            <a:ext cx="8089342" cy="4031406"/>
          </a:xfrm>
        </p:spPr>
        <p:txBody>
          <a:bodyPr>
            <a:noAutofit/>
          </a:bodyPr>
          <a:lstStyle/>
          <a:p>
            <a:pPr algn="l"/>
            <a:r>
              <a:rPr lang="en-GB" sz="2500" dirty="0" smtClean="0"/>
              <a:t/>
            </a:r>
            <a:br>
              <a:rPr lang="en-GB" sz="2500" dirty="0" smtClean="0"/>
            </a:br>
            <a:r>
              <a:rPr lang="en-GB" sz="2500" dirty="0" smtClean="0"/>
              <a:t>Out of the remaining 122 sites:</a:t>
            </a:r>
          </a:p>
          <a:p>
            <a:pPr marL="457200" indent="-457200" algn="l">
              <a:lnSpc>
                <a:spcPct val="80000"/>
              </a:lnSpc>
              <a:buFont typeface="Arial"/>
              <a:buChar char="•"/>
            </a:pPr>
            <a:r>
              <a:rPr lang="en-GB" sz="2500" dirty="0" smtClean="0"/>
              <a:t>Sites at s</a:t>
            </a:r>
            <a:r>
              <a:rPr lang="en-GB" sz="2500" dirty="0" smtClean="0">
                <a:solidFill>
                  <a:schemeClr val="tx1">
                    <a:lumMod val="50000"/>
                    <a:lumOff val="50000"/>
                  </a:schemeClr>
                </a:solidFill>
              </a:rPr>
              <a:t>am</a:t>
            </a:r>
            <a:r>
              <a:rPr lang="en-GB" sz="2500" dirty="0" smtClean="0"/>
              <a:t>e location or very close in 1990-2010</a:t>
            </a:r>
          </a:p>
          <a:p>
            <a:pPr marL="457200" indent="-457200" algn="l">
              <a:lnSpc>
                <a:spcPct val="80000"/>
              </a:lnSpc>
              <a:buFont typeface="Arial"/>
              <a:buChar char="•"/>
            </a:pPr>
            <a:r>
              <a:rPr lang="en-GB" sz="2500" dirty="0" smtClean="0"/>
              <a:t>Same moss species in the 5 surveys</a:t>
            </a:r>
          </a:p>
          <a:p>
            <a:pPr marL="457200" indent="-457200" algn="l">
              <a:lnSpc>
                <a:spcPct val="80000"/>
              </a:lnSpc>
              <a:buFont typeface="Arial"/>
              <a:buChar char="•"/>
            </a:pPr>
            <a:r>
              <a:rPr lang="en-GB" sz="2500" dirty="0" smtClean="0"/>
              <a:t>Sites with other monitoring studies: N, POP, soil, air</a:t>
            </a:r>
          </a:p>
          <a:p>
            <a:pPr marL="457200" indent="-457200" algn="l">
              <a:lnSpc>
                <a:spcPct val="80000"/>
              </a:lnSpc>
              <a:buFont typeface="Arial"/>
              <a:buChar char="•"/>
            </a:pPr>
            <a:r>
              <a:rPr lang="en-GB" sz="2500" dirty="0" smtClean="0"/>
              <a:t>Geographical distribution evenly</a:t>
            </a:r>
          </a:p>
          <a:p>
            <a:pPr marL="457200" indent="-457200" algn="l">
              <a:lnSpc>
                <a:spcPct val="80000"/>
              </a:lnSpc>
              <a:buFont typeface="Arial"/>
              <a:buChar char="•"/>
            </a:pPr>
            <a:r>
              <a:rPr lang="en-GB" sz="2500" dirty="0" smtClean="0"/>
              <a:t>At least 12 sites at the 5 geographical regions </a:t>
            </a:r>
            <a:br>
              <a:rPr lang="en-GB" sz="2500" dirty="0" smtClean="0"/>
            </a:br>
            <a:r>
              <a:rPr lang="en-GB" sz="2500" b="1" dirty="0" smtClean="0"/>
              <a:t>J, P, NA, CA, SA</a:t>
            </a:r>
            <a:br>
              <a:rPr lang="en-GB" sz="2500" b="1" dirty="0" smtClean="0"/>
            </a:br>
            <a:endParaRPr lang="en-GB" sz="2800" dirty="0" smtClean="0"/>
          </a:p>
        </p:txBody>
      </p:sp>
      <p:sp>
        <p:nvSpPr>
          <p:cNvPr id="4" name="Foliennummernplatzhalter 3"/>
          <p:cNvSpPr>
            <a:spLocks noGrp="1"/>
          </p:cNvSpPr>
          <p:nvPr>
            <p:ph type="sldNum" sz="quarter" idx="12"/>
          </p:nvPr>
        </p:nvSpPr>
        <p:spPr/>
        <p:txBody>
          <a:bodyPr/>
          <a:lstStyle/>
          <a:p>
            <a:fld id="{C0F5FC29-8CFE-9749-9278-FE77BA0BABC2}" type="slidenum">
              <a:rPr lang="de-DE" smtClean="0"/>
              <a:pPr/>
              <a:t>17</a:t>
            </a:fld>
            <a:endParaRPr lang="de-D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30158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757087"/>
            <a:ext cx="7772400" cy="705604"/>
          </a:xfrm>
        </p:spPr>
        <p:txBody>
          <a:bodyPr>
            <a:normAutofit/>
          </a:bodyPr>
          <a:lstStyle/>
          <a:p>
            <a:r>
              <a:rPr lang="en-GB" sz="4000" dirty="0" smtClean="0"/>
              <a:t>Pragmatic approach</a:t>
            </a:r>
            <a:endParaRPr lang="en-GB" sz="4000" dirty="0"/>
          </a:p>
        </p:txBody>
      </p:sp>
      <p:sp>
        <p:nvSpPr>
          <p:cNvPr id="3" name="Untertitel 2"/>
          <p:cNvSpPr>
            <a:spLocks noGrp="1"/>
          </p:cNvSpPr>
          <p:nvPr>
            <p:ph type="subTitle" idx="1"/>
          </p:nvPr>
        </p:nvSpPr>
        <p:spPr>
          <a:xfrm>
            <a:off x="551142" y="1774609"/>
            <a:ext cx="8089342" cy="4031406"/>
          </a:xfrm>
        </p:spPr>
        <p:txBody>
          <a:bodyPr>
            <a:noAutofit/>
          </a:bodyPr>
          <a:lstStyle/>
          <a:p>
            <a:pPr algn="l"/>
            <a:r>
              <a:rPr lang="en-GB" sz="2500" dirty="0" smtClean="0"/>
              <a:t/>
            </a:r>
            <a:br>
              <a:rPr lang="en-GB" sz="2500" dirty="0" smtClean="0"/>
            </a:br>
            <a:r>
              <a:rPr lang="en-GB" sz="2500" dirty="0" smtClean="0"/>
              <a:t>Out of the remaining 122 sites:</a:t>
            </a:r>
          </a:p>
          <a:p>
            <a:pPr marL="457200" indent="-457200" algn="l">
              <a:lnSpc>
                <a:spcPct val="80000"/>
              </a:lnSpc>
              <a:buFont typeface="Arial"/>
              <a:buChar char="•"/>
            </a:pPr>
            <a:r>
              <a:rPr lang="en-GB" sz="2500" dirty="0" smtClean="0"/>
              <a:t>Sites at s</a:t>
            </a:r>
            <a:r>
              <a:rPr lang="en-GB" sz="2500" dirty="0" smtClean="0">
                <a:solidFill>
                  <a:schemeClr val="tx1">
                    <a:lumMod val="50000"/>
                    <a:lumOff val="50000"/>
                  </a:schemeClr>
                </a:solidFill>
              </a:rPr>
              <a:t>am</a:t>
            </a:r>
            <a:r>
              <a:rPr lang="en-GB" sz="2500" dirty="0" smtClean="0"/>
              <a:t>e location or very close in 1990-2010</a:t>
            </a:r>
          </a:p>
          <a:p>
            <a:pPr marL="457200" indent="-457200" algn="l">
              <a:lnSpc>
                <a:spcPct val="80000"/>
              </a:lnSpc>
              <a:buFont typeface="Arial"/>
              <a:buChar char="•"/>
            </a:pPr>
            <a:r>
              <a:rPr lang="en-GB" sz="2500" dirty="0" smtClean="0"/>
              <a:t>Same moss species in the 5 surveys</a:t>
            </a:r>
          </a:p>
          <a:p>
            <a:pPr marL="457200" indent="-457200" algn="l">
              <a:lnSpc>
                <a:spcPct val="80000"/>
              </a:lnSpc>
              <a:buFont typeface="Arial"/>
              <a:buChar char="•"/>
            </a:pPr>
            <a:r>
              <a:rPr lang="en-GB" sz="2500" dirty="0" smtClean="0"/>
              <a:t>Sites with other monitoring studies: N, POP, soil, air</a:t>
            </a:r>
          </a:p>
          <a:p>
            <a:pPr marL="457200" indent="-457200" algn="l">
              <a:lnSpc>
                <a:spcPct val="80000"/>
              </a:lnSpc>
              <a:buFont typeface="Arial"/>
              <a:buChar char="•"/>
            </a:pPr>
            <a:r>
              <a:rPr lang="en-GB" sz="2500" dirty="0" smtClean="0"/>
              <a:t>Geographical distribution evenly</a:t>
            </a:r>
          </a:p>
          <a:p>
            <a:pPr marL="457200" indent="-457200" algn="l">
              <a:lnSpc>
                <a:spcPct val="80000"/>
              </a:lnSpc>
              <a:buFont typeface="Arial"/>
              <a:buChar char="•"/>
            </a:pPr>
            <a:r>
              <a:rPr lang="en-GB" sz="2500" dirty="0" smtClean="0"/>
              <a:t>At least 12 sites at the 5 geographical regions </a:t>
            </a:r>
            <a:br>
              <a:rPr lang="en-GB" sz="2500" dirty="0" smtClean="0"/>
            </a:br>
            <a:r>
              <a:rPr lang="en-GB" sz="2500" b="1" dirty="0" smtClean="0"/>
              <a:t>J, P, NA, CA, SA</a:t>
            </a:r>
            <a:br>
              <a:rPr lang="en-GB" sz="2500" b="1" dirty="0" smtClean="0"/>
            </a:br>
            <a:endParaRPr lang="en-GB" sz="2800" dirty="0" smtClean="0"/>
          </a:p>
          <a:p>
            <a:pPr marL="457200" indent="-457200" algn="l">
              <a:buFont typeface="Arial"/>
              <a:buChar char="•"/>
            </a:pPr>
            <a:r>
              <a:rPr lang="en-GB" sz="3400" dirty="0" smtClean="0">
                <a:sym typeface="Wingdings"/>
              </a:rPr>
              <a:t></a:t>
            </a:r>
            <a:r>
              <a:rPr lang="en-GB" sz="3400" dirty="0" smtClean="0"/>
              <a:t> </a:t>
            </a:r>
            <a:r>
              <a:rPr lang="en-GB" sz="3400" dirty="0" smtClean="0">
                <a:solidFill>
                  <a:srgbClr val="FF0000"/>
                </a:solidFill>
              </a:rPr>
              <a:t>73 sites </a:t>
            </a:r>
            <a:r>
              <a:rPr lang="en-GB" sz="3400" dirty="0" smtClean="0"/>
              <a:t>were chosen</a:t>
            </a:r>
            <a:endParaRPr lang="en-GB" sz="3400" dirty="0"/>
          </a:p>
        </p:txBody>
      </p:sp>
      <p:sp>
        <p:nvSpPr>
          <p:cNvPr id="4" name="Foliennummernplatzhalter 3"/>
          <p:cNvSpPr>
            <a:spLocks noGrp="1"/>
          </p:cNvSpPr>
          <p:nvPr>
            <p:ph type="sldNum" sz="quarter" idx="12"/>
          </p:nvPr>
        </p:nvSpPr>
        <p:spPr/>
        <p:txBody>
          <a:bodyPr/>
          <a:lstStyle/>
          <a:p>
            <a:fld id="{C0F5FC29-8CFE-9749-9278-FE77BA0BABC2}" type="slidenum">
              <a:rPr lang="de-DE" smtClean="0"/>
              <a:pPr/>
              <a:t>18</a:t>
            </a:fld>
            <a:endParaRPr lang="de-D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907815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C0F5FC29-8CFE-9749-9278-FE77BA0BABC2}" type="slidenum">
              <a:rPr lang="de-DE" smtClean="0"/>
              <a:pPr/>
              <a:t>19</a:t>
            </a:fld>
            <a:endParaRPr lang="de-DE"/>
          </a:p>
        </p:txBody>
      </p:sp>
      <p:pic>
        <p:nvPicPr>
          <p:cNvPr id="7" name="Bild 6" descr="142 Standorte.jpg"/>
          <p:cNvPicPr>
            <a:picLocks noChangeAspect="1"/>
          </p:cNvPicPr>
          <p:nvPr/>
        </p:nvPicPr>
        <p:blipFill>
          <a:blip r:embed="rId3"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0" y="228600"/>
            <a:ext cx="5040000" cy="3515428"/>
          </a:xfrm>
          <a:prstGeom prst="rect">
            <a:avLst/>
          </a:prstGeom>
        </p:spPr>
      </p:pic>
      <p:sp>
        <p:nvSpPr>
          <p:cNvPr id="12" name="Textfeld 11"/>
          <p:cNvSpPr txBox="1"/>
          <p:nvPr/>
        </p:nvSpPr>
        <p:spPr>
          <a:xfrm>
            <a:off x="793102" y="174870"/>
            <a:ext cx="1658226" cy="584776"/>
          </a:xfrm>
          <a:prstGeom prst="rect">
            <a:avLst/>
          </a:prstGeom>
          <a:noFill/>
        </p:spPr>
        <p:txBody>
          <a:bodyPr wrap="none" rtlCol="0">
            <a:spAutoFit/>
          </a:bodyPr>
          <a:lstStyle/>
          <a:p>
            <a:pPr algn="r"/>
            <a:r>
              <a:rPr lang="de-DE" sz="3200" dirty="0" smtClean="0"/>
              <a:t>142 </a:t>
            </a:r>
            <a:r>
              <a:rPr lang="de-DE" sz="3200" dirty="0" err="1" smtClean="0"/>
              <a:t>sites</a:t>
            </a:r>
            <a:endParaRPr lang="de-DE" sz="3200" dirty="0"/>
          </a:p>
        </p:txBody>
      </p:sp>
      <p:pic>
        <p:nvPicPr>
          <p:cNvPr id="10" name="Bild 9" descr="73 Standorte.jpg"/>
          <p:cNvPicPr>
            <a:picLocks noChangeAspect="1"/>
          </p:cNvPicPr>
          <p:nvPr/>
        </p:nvPicPr>
        <p:blipFill>
          <a:blip r:embed="rId4"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4104000" y="2950851"/>
            <a:ext cx="5040000" cy="3515428"/>
          </a:xfrm>
          <a:prstGeom prst="rect">
            <a:avLst/>
          </a:prstGeom>
        </p:spPr>
      </p:pic>
      <p:sp>
        <p:nvSpPr>
          <p:cNvPr id="11" name="Textfeld 10"/>
          <p:cNvSpPr txBox="1"/>
          <p:nvPr/>
        </p:nvSpPr>
        <p:spPr>
          <a:xfrm>
            <a:off x="5282672" y="2839440"/>
            <a:ext cx="1450237" cy="584776"/>
          </a:xfrm>
          <a:prstGeom prst="rect">
            <a:avLst/>
          </a:prstGeom>
          <a:noFill/>
        </p:spPr>
        <p:txBody>
          <a:bodyPr wrap="none" rtlCol="0">
            <a:spAutoFit/>
          </a:bodyPr>
          <a:lstStyle/>
          <a:p>
            <a:pPr algn="r"/>
            <a:r>
              <a:rPr lang="de-DE" sz="3200" dirty="0" smtClean="0"/>
              <a:t>73 </a:t>
            </a:r>
            <a:r>
              <a:rPr lang="de-DE" sz="3200" dirty="0" err="1" smtClean="0"/>
              <a:t>sites</a:t>
            </a:r>
            <a:endParaRPr lang="de-DE" sz="3200" dirty="0"/>
          </a:p>
        </p:txBody>
      </p:sp>
      <p:sp>
        <p:nvSpPr>
          <p:cNvPr id="2" name="Titel 1"/>
          <p:cNvSpPr>
            <a:spLocks noGrp="1"/>
          </p:cNvSpPr>
          <p:nvPr>
            <p:ph type="title"/>
          </p:nvPr>
        </p:nvSpPr>
        <p:spPr>
          <a:xfrm>
            <a:off x="4104000" y="274638"/>
            <a:ext cx="5040000" cy="977556"/>
          </a:xfrm>
        </p:spPr>
        <p:txBody>
          <a:bodyPr>
            <a:normAutofit fontScale="90000"/>
          </a:bodyPr>
          <a:lstStyle/>
          <a:p>
            <a:r>
              <a:rPr lang="en-GB" dirty="0" smtClean="0"/>
              <a:t>Distribution of </a:t>
            </a:r>
            <a:br>
              <a:rPr lang="en-GB" dirty="0" smtClean="0"/>
            </a:br>
            <a:r>
              <a:rPr lang="en-GB" dirty="0" smtClean="0"/>
              <a:t>sampling sites</a:t>
            </a:r>
            <a:endParaRPr lang="en-GB" dirty="0"/>
          </a:p>
        </p:txBody>
      </p:sp>
      <p:sp>
        <p:nvSpPr>
          <p:cNvPr id="5" name="Textfeld 4"/>
          <p:cNvSpPr txBox="1"/>
          <p:nvPr/>
        </p:nvSpPr>
        <p:spPr>
          <a:xfrm>
            <a:off x="2595851" y="6017620"/>
            <a:ext cx="2444149" cy="461665"/>
          </a:xfrm>
          <a:prstGeom prst="rect">
            <a:avLst/>
          </a:prstGeom>
          <a:noFill/>
        </p:spPr>
        <p:txBody>
          <a:bodyPr wrap="none" rtlCol="0">
            <a:spAutoFit/>
          </a:bodyPr>
          <a:lstStyle/>
          <a:p>
            <a:r>
              <a:rPr lang="en-GB" sz="2400" dirty="0" smtClean="0"/>
              <a:t>1.7 sites/1000km</a:t>
            </a:r>
            <a:r>
              <a:rPr lang="en-GB" sz="2400" baseline="30000" dirty="0" smtClean="0"/>
              <a:t>2</a:t>
            </a:r>
            <a:endParaRPr lang="en-GB" sz="2400" baseline="30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322276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757087"/>
            <a:ext cx="7772400" cy="705604"/>
          </a:xfrm>
        </p:spPr>
        <p:txBody>
          <a:bodyPr>
            <a:noAutofit/>
          </a:bodyPr>
          <a:lstStyle/>
          <a:p>
            <a:r>
              <a:rPr lang="de-DE" sz="3200" dirty="0" err="1" smtClean="0"/>
              <a:t>Number</a:t>
            </a:r>
            <a:r>
              <a:rPr lang="de-DE" sz="3200" dirty="0" smtClean="0"/>
              <a:t> </a:t>
            </a:r>
            <a:r>
              <a:rPr lang="de-DE" sz="3200" dirty="0" err="1" smtClean="0"/>
              <a:t>of</a:t>
            </a:r>
            <a:r>
              <a:rPr lang="de-DE" sz="3200" dirty="0" smtClean="0"/>
              <a:t> </a:t>
            </a:r>
            <a:r>
              <a:rPr lang="de-DE" sz="3200" dirty="0" err="1" smtClean="0"/>
              <a:t>sampling</a:t>
            </a:r>
            <a:r>
              <a:rPr lang="de-DE" sz="3200" dirty="0" smtClean="0"/>
              <a:t> </a:t>
            </a:r>
            <a:r>
              <a:rPr lang="de-DE" sz="3200" dirty="0" err="1" smtClean="0"/>
              <a:t>sites</a:t>
            </a:r>
            <a:r>
              <a:rPr lang="de-DE" sz="3200" dirty="0" smtClean="0"/>
              <a:t>, </a:t>
            </a:r>
            <a:r>
              <a:rPr lang="de-DE" sz="3200" dirty="0" err="1" smtClean="0"/>
              <a:t>surveys</a:t>
            </a:r>
            <a:r>
              <a:rPr lang="de-DE" sz="3200" dirty="0" smtClean="0"/>
              <a:t> </a:t>
            </a:r>
            <a:r>
              <a:rPr lang="de-DE" sz="3200" dirty="0" err="1" smtClean="0"/>
              <a:t>Switzerland</a:t>
            </a:r>
            <a:endParaRPr lang="de-DE" sz="3200" dirty="0"/>
          </a:p>
        </p:txBody>
      </p:sp>
      <p:sp>
        <p:nvSpPr>
          <p:cNvPr id="4" name="Foliennummernplatzhalter 3"/>
          <p:cNvSpPr>
            <a:spLocks noGrp="1"/>
          </p:cNvSpPr>
          <p:nvPr>
            <p:ph type="sldNum" sz="quarter" idx="12"/>
          </p:nvPr>
        </p:nvSpPr>
        <p:spPr/>
        <p:txBody>
          <a:bodyPr/>
          <a:lstStyle/>
          <a:p>
            <a:fld id="{C0F5FC29-8CFE-9749-9278-FE77BA0BABC2}" type="slidenum">
              <a:rPr lang="de-DE" smtClean="0"/>
              <a:pPr/>
              <a:t>2</a:t>
            </a:fld>
            <a:endParaRPr lang="de-DE"/>
          </a:p>
        </p:txBody>
      </p:sp>
      <p:graphicFrame>
        <p:nvGraphicFramePr>
          <p:cNvPr id="6" name="Tabelle 5"/>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390184785"/>
              </p:ext>
            </p:extLst>
          </p:nvPr>
        </p:nvGraphicFramePr>
        <p:xfrm>
          <a:off x="1511729" y="3228621"/>
          <a:ext cx="5618530" cy="2286000"/>
        </p:xfrm>
        <a:graphic>
          <a:graphicData uri="http://schemas.openxmlformats.org/drawingml/2006/table">
            <a:tbl>
              <a:tblPr firstRow="1" bandRow="1">
                <a:tableStyleId>{2D5ABB26-0587-4C30-8999-92F81FD0307C}</a:tableStyleId>
              </a:tblPr>
              <a:tblGrid>
                <a:gridCol w="2688440"/>
                <a:gridCol w="2930090"/>
              </a:tblGrid>
              <a:tr h="0">
                <a:tc>
                  <a:txBody>
                    <a:bodyPr/>
                    <a:lstStyle/>
                    <a:p>
                      <a:r>
                        <a:rPr lang="en-GB" sz="2400" dirty="0" smtClean="0"/>
                        <a:t>Year</a:t>
                      </a:r>
                      <a:endParaRPr lang="en-GB" sz="2400" dirty="0"/>
                    </a:p>
                  </a:txBody>
                  <a:tcPr/>
                </a:tc>
                <a:tc>
                  <a:txBody>
                    <a:bodyPr/>
                    <a:lstStyle/>
                    <a:p>
                      <a:pPr algn="ctr"/>
                      <a:r>
                        <a:rPr lang="en-GB" sz="2400" dirty="0" smtClean="0"/>
                        <a:t>Number</a:t>
                      </a:r>
                      <a:endParaRPr lang="en-GB" sz="2400" dirty="0"/>
                    </a:p>
                  </a:txBody>
                  <a:tcPr/>
                </a:tc>
              </a:tr>
              <a:tr h="370840">
                <a:tc>
                  <a:txBody>
                    <a:bodyPr/>
                    <a:lstStyle/>
                    <a:p>
                      <a:r>
                        <a:rPr lang="en-GB" sz="2400" dirty="0" smtClean="0"/>
                        <a:t>1990</a:t>
                      </a:r>
                      <a:endParaRPr lang="en-GB" sz="2400" dirty="0"/>
                    </a:p>
                  </a:txBody>
                  <a:tcPr/>
                </a:tc>
                <a:tc>
                  <a:txBody>
                    <a:bodyPr/>
                    <a:lstStyle/>
                    <a:p>
                      <a:pPr algn="ctr"/>
                      <a:r>
                        <a:rPr lang="en-GB" sz="2400" dirty="0" smtClean="0"/>
                        <a:t>235</a:t>
                      </a:r>
                      <a:endParaRPr lang="en-GB" sz="2400" dirty="0"/>
                    </a:p>
                  </a:txBody>
                  <a:tcPr/>
                </a:tc>
              </a:tr>
              <a:tr h="370840">
                <a:tc>
                  <a:txBody>
                    <a:bodyPr/>
                    <a:lstStyle/>
                    <a:p>
                      <a:r>
                        <a:rPr lang="en-GB" sz="2400" dirty="0" smtClean="0"/>
                        <a:t>1995</a:t>
                      </a:r>
                      <a:endParaRPr lang="en-GB" sz="2400" dirty="0"/>
                    </a:p>
                  </a:txBody>
                  <a:tcPr/>
                </a:tc>
                <a:tc>
                  <a:txBody>
                    <a:bodyPr/>
                    <a:lstStyle/>
                    <a:p>
                      <a:pPr algn="ctr"/>
                      <a:r>
                        <a:rPr lang="en-GB" sz="2400" dirty="0" smtClean="0"/>
                        <a:t>201</a:t>
                      </a:r>
                      <a:endParaRPr lang="en-GB" sz="2400" dirty="0"/>
                    </a:p>
                  </a:txBody>
                  <a:tcPr/>
                </a:tc>
              </a:tr>
              <a:tr h="370840">
                <a:tc>
                  <a:txBody>
                    <a:bodyPr/>
                    <a:lstStyle/>
                    <a:p>
                      <a:r>
                        <a:rPr lang="en-GB" sz="2400" dirty="0" smtClean="0"/>
                        <a:t>2000</a:t>
                      </a:r>
                      <a:r>
                        <a:rPr lang="en-GB" sz="2400" baseline="0" dirty="0" smtClean="0"/>
                        <a:t> / 2005 / 2010</a:t>
                      </a:r>
                      <a:endParaRPr lang="en-GB" sz="2400" dirty="0"/>
                    </a:p>
                  </a:txBody>
                  <a:tcPr/>
                </a:tc>
                <a:tc>
                  <a:txBody>
                    <a:bodyPr/>
                    <a:lstStyle/>
                    <a:p>
                      <a:pPr algn="ctr"/>
                      <a:r>
                        <a:rPr lang="en-GB" sz="2400" dirty="0" smtClean="0"/>
                        <a:t>142</a:t>
                      </a:r>
                      <a:endParaRPr lang="en-GB" sz="2400" dirty="0"/>
                    </a:p>
                  </a:txBody>
                  <a:tcPr/>
                </a:tc>
              </a:tr>
              <a:tr h="370840">
                <a:tc>
                  <a:txBody>
                    <a:bodyPr/>
                    <a:lstStyle/>
                    <a:p>
                      <a:r>
                        <a:rPr lang="en-GB" sz="2400" dirty="0" smtClean="0">
                          <a:solidFill>
                            <a:srgbClr val="FF0000"/>
                          </a:solidFill>
                        </a:rPr>
                        <a:t>2015</a:t>
                      </a:r>
                      <a:endParaRPr lang="en-GB" sz="2400" dirty="0">
                        <a:solidFill>
                          <a:srgbClr val="FF0000"/>
                        </a:solidFill>
                      </a:endParaRPr>
                    </a:p>
                  </a:txBody>
                  <a:tcPr/>
                </a:tc>
                <a:tc>
                  <a:txBody>
                    <a:bodyPr/>
                    <a:lstStyle/>
                    <a:p>
                      <a:pPr algn="ctr"/>
                      <a:r>
                        <a:rPr lang="en-GB" sz="2400" dirty="0" smtClean="0">
                          <a:solidFill>
                            <a:srgbClr val="FF0000"/>
                          </a:solidFill>
                        </a:rPr>
                        <a:t>ca. 70</a:t>
                      </a:r>
                      <a:endParaRPr lang="en-GB" sz="2400" dirty="0">
                        <a:solidFill>
                          <a:srgbClr val="FF0000"/>
                        </a:solidFill>
                      </a:endParaRPr>
                    </a:p>
                  </a:txBody>
                  <a:tcPr/>
                </a:tc>
              </a:tr>
            </a:tbl>
          </a:graphicData>
        </a:graphic>
      </p:graphicFrame>
      <p:sp>
        <p:nvSpPr>
          <p:cNvPr id="5" name="Titel 1"/>
          <p:cNvSpPr txBox="1">
            <a:spLocks/>
          </p:cNvSpPr>
          <p:nvPr/>
        </p:nvSpPr>
        <p:spPr>
          <a:xfrm>
            <a:off x="685800" y="1877956"/>
            <a:ext cx="7221766" cy="977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000" dirty="0" smtClean="0"/>
              <a:t>Switzerland has participated in the European moss monitoring surveys since 1990 </a:t>
            </a:r>
            <a:endParaRPr lang="en-GB" sz="2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002674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757087"/>
            <a:ext cx="7772400" cy="705604"/>
          </a:xfrm>
        </p:spPr>
        <p:txBody>
          <a:bodyPr>
            <a:normAutofit/>
          </a:bodyPr>
          <a:lstStyle/>
          <a:p>
            <a:r>
              <a:rPr lang="en-GB" sz="4000" dirty="0" smtClean="0"/>
              <a:t>Comparison 142 vs. 73 sites</a:t>
            </a:r>
            <a:endParaRPr lang="en-GB" sz="4000" dirty="0"/>
          </a:p>
        </p:txBody>
      </p:sp>
      <p:sp>
        <p:nvSpPr>
          <p:cNvPr id="3" name="Untertitel 2"/>
          <p:cNvSpPr>
            <a:spLocks noGrp="1"/>
          </p:cNvSpPr>
          <p:nvPr>
            <p:ph type="subTitle" idx="1"/>
          </p:nvPr>
        </p:nvSpPr>
        <p:spPr>
          <a:xfrm>
            <a:off x="551142" y="1930672"/>
            <a:ext cx="8089342" cy="3563425"/>
          </a:xfrm>
        </p:spPr>
        <p:txBody>
          <a:bodyPr>
            <a:normAutofit/>
          </a:bodyPr>
          <a:lstStyle/>
          <a:p>
            <a:pPr algn="l"/>
            <a:r>
              <a:rPr lang="en-GB" dirty="0" smtClean="0"/>
              <a:t>Still ± the </a:t>
            </a:r>
            <a:r>
              <a:rPr lang="en-GB" dirty="0"/>
              <a:t>same </a:t>
            </a:r>
            <a:r>
              <a:rPr lang="en-GB" dirty="0" smtClean="0"/>
              <a:t>information?</a:t>
            </a:r>
          </a:p>
          <a:p>
            <a:pPr marL="457200" indent="-457200" algn="l">
              <a:buFont typeface="Arial"/>
              <a:buChar char="•"/>
            </a:pPr>
            <a:r>
              <a:rPr lang="en-GB" dirty="0" smtClean="0"/>
              <a:t>Median  </a:t>
            </a:r>
          </a:p>
          <a:p>
            <a:pPr marL="457200" indent="-457200" algn="l">
              <a:buFont typeface="Arial"/>
              <a:buChar char="•"/>
            </a:pPr>
            <a:r>
              <a:rPr lang="en-GB" dirty="0"/>
              <a:t>Boxplots</a:t>
            </a:r>
            <a:endParaRPr lang="de-DE" dirty="0"/>
          </a:p>
        </p:txBody>
      </p:sp>
      <p:sp>
        <p:nvSpPr>
          <p:cNvPr id="4" name="Foliennummernplatzhalter 3"/>
          <p:cNvSpPr>
            <a:spLocks noGrp="1"/>
          </p:cNvSpPr>
          <p:nvPr>
            <p:ph type="sldNum" sz="quarter" idx="12"/>
          </p:nvPr>
        </p:nvSpPr>
        <p:spPr/>
        <p:txBody>
          <a:bodyPr/>
          <a:lstStyle/>
          <a:p>
            <a:fld id="{C0F5FC29-8CFE-9749-9278-FE77BA0BABC2}" type="slidenum">
              <a:rPr lang="de-DE" smtClean="0"/>
              <a:pPr/>
              <a:t>20</a:t>
            </a:fld>
            <a:endParaRPr lang="de-D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386877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Median </a:t>
            </a:r>
            <a:r>
              <a:rPr lang="en-GB" dirty="0" err="1" smtClean="0"/>
              <a:t>Pb</a:t>
            </a:r>
            <a:endParaRPr lang="en-GB" dirty="0"/>
          </a:p>
        </p:txBody>
      </p:sp>
      <p:sp>
        <p:nvSpPr>
          <p:cNvPr id="4" name="Foliennummernplatzhalter 3"/>
          <p:cNvSpPr>
            <a:spLocks noGrp="1"/>
          </p:cNvSpPr>
          <p:nvPr>
            <p:ph type="sldNum" sz="quarter" idx="12"/>
          </p:nvPr>
        </p:nvSpPr>
        <p:spPr/>
        <p:txBody>
          <a:bodyPr/>
          <a:lstStyle/>
          <a:p>
            <a:fld id="{C0F5FC29-8CFE-9749-9278-FE77BA0BABC2}" type="slidenum">
              <a:rPr lang="de-DE" smtClean="0"/>
              <a:pPr/>
              <a:t>21</a:t>
            </a:fld>
            <a:endParaRPr lang="de-DE"/>
          </a:p>
        </p:txBody>
      </p:sp>
      <p:pic>
        <p:nvPicPr>
          <p:cNvPr id="8" name="Bild 7"/>
          <p:cNvPicPr>
            <a:picLocks noChangeAspect="1"/>
          </p:cNvPicPr>
          <p:nvPr/>
        </p:nvPicPr>
        <p:blipFill>
          <a:blip r:embed="rId3"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2119428" y="1554712"/>
            <a:ext cx="4732667" cy="44640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111995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a:xfrm>
            <a:off x="0" y="419457"/>
            <a:ext cx="1838270" cy="977556"/>
          </a:xfrm>
        </p:spPr>
        <p:txBody>
          <a:bodyPr/>
          <a:lstStyle/>
          <a:p>
            <a:r>
              <a:rPr lang="de-DE" dirty="0" err="1" smtClean="0"/>
              <a:t>Pb</a:t>
            </a:r>
            <a:endParaRPr lang="de-DE" dirty="0"/>
          </a:p>
        </p:txBody>
      </p:sp>
      <p:sp>
        <p:nvSpPr>
          <p:cNvPr id="4" name="Foliennummernplatzhalter 3"/>
          <p:cNvSpPr>
            <a:spLocks noGrp="1"/>
          </p:cNvSpPr>
          <p:nvPr>
            <p:ph type="sldNum" sz="quarter" idx="12"/>
          </p:nvPr>
        </p:nvSpPr>
        <p:spPr/>
        <p:txBody>
          <a:bodyPr/>
          <a:lstStyle/>
          <a:p>
            <a:fld id="{C0F5FC29-8CFE-9749-9278-FE77BA0BABC2}" type="slidenum">
              <a:rPr lang="de-DE" smtClean="0"/>
              <a:pPr/>
              <a:t>22</a:t>
            </a:fld>
            <a:endParaRPr lang="de-DE"/>
          </a:p>
        </p:txBody>
      </p:sp>
      <p:sp>
        <p:nvSpPr>
          <p:cNvPr id="9" name="Textfeld 8"/>
          <p:cNvSpPr txBox="1"/>
          <p:nvPr/>
        </p:nvSpPr>
        <p:spPr>
          <a:xfrm>
            <a:off x="6625522" y="1783188"/>
            <a:ext cx="1474031" cy="523220"/>
          </a:xfrm>
          <a:prstGeom prst="rect">
            <a:avLst/>
          </a:prstGeom>
          <a:noFill/>
        </p:spPr>
        <p:txBody>
          <a:bodyPr wrap="none" rtlCol="0">
            <a:spAutoFit/>
          </a:bodyPr>
          <a:lstStyle/>
          <a:p>
            <a:pPr algn="r"/>
            <a:r>
              <a:rPr lang="de-DE" sz="2800" dirty="0" smtClean="0"/>
              <a:t>142 </a:t>
            </a:r>
            <a:r>
              <a:rPr lang="de-DE" sz="2800" dirty="0" err="1" smtClean="0"/>
              <a:t>sites</a:t>
            </a:r>
            <a:endParaRPr lang="de-DE" sz="2800" dirty="0"/>
          </a:p>
        </p:txBody>
      </p:sp>
      <p:sp>
        <p:nvSpPr>
          <p:cNvPr id="11" name="Textfeld 10"/>
          <p:cNvSpPr txBox="1"/>
          <p:nvPr/>
        </p:nvSpPr>
        <p:spPr>
          <a:xfrm>
            <a:off x="6757365" y="4932391"/>
            <a:ext cx="1292040" cy="523220"/>
          </a:xfrm>
          <a:prstGeom prst="rect">
            <a:avLst/>
          </a:prstGeom>
          <a:noFill/>
        </p:spPr>
        <p:txBody>
          <a:bodyPr wrap="none" rtlCol="0">
            <a:spAutoFit/>
          </a:bodyPr>
          <a:lstStyle/>
          <a:p>
            <a:pPr algn="r"/>
            <a:r>
              <a:rPr lang="de-DE" sz="2800" dirty="0" smtClean="0"/>
              <a:t>73 </a:t>
            </a:r>
            <a:r>
              <a:rPr lang="de-DE" sz="2800" dirty="0" err="1" smtClean="0"/>
              <a:t>sites</a:t>
            </a:r>
            <a:r>
              <a:rPr lang="de-DE" sz="2800" dirty="0" smtClean="0"/>
              <a:t> </a:t>
            </a:r>
            <a:endParaRPr lang="de-DE" sz="2800" dirty="0"/>
          </a:p>
        </p:txBody>
      </p:sp>
      <p:pic>
        <p:nvPicPr>
          <p:cNvPr id="6" name="Bild 5"/>
          <p:cNvPicPr>
            <a:picLocks noChangeAspect="1"/>
          </p:cNvPicPr>
          <p:nvPr/>
        </p:nvPicPr>
        <p:blipFill>
          <a:blip r:embed="rId3"/>
          <a:stretch>
            <a:fillRect/>
          </a:stretch>
        </p:blipFill>
        <p:spPr>
          <a:xfrm>
            <a:off x="1909514" y="75723"/>
            <a:ext cx="4535984" cy="3023989"/>
          </a:xfrm>
          <a:prstGeom prst="rect">
            <a:avLst/>
          </a:prstGeom>
        </p:spPr>
      </p:pic>
      <p:pic>
        <p:nvPicPr>
          <p:cNvPr id="7" name="Bild 6"/>
          <p:cNvPicPr>
            <a:picLocks noChangeAspect="1"/>
          </p:cNvPicPr>
          <p:nvPr/>
        </p:nvPicPr>
        <p:blipFill>
          <a:blip r:embed="rId4"/>
          <a:stretch>
            <a:fillRect/>
          </a:stretch>
        </p:blipFill>
        <p:spPr>
          <a:xfrm>
            <a:off x="1909514" y="3273719"/>
            <a:ext cx="4535999" cy="3023999"/>
          </a:xfrm>
          <a:prstGeom prst="rect">
            <a:avLst/>
          </a:prstGeom>
        </p:spPr>
      </p:pic>
      <p:sp>
        <p:nvSpPr>
          <p:cNvPr id="10" name="Textfeld 9"/>
          <p:cNvSpPr txBox="1"/>
          <p:nvPr/>
        </p:nvSpPr>
        <p:spPr>
          <a:xfrm>
            <a:off x="2517873" y="740799"/>
            <a:ext cx="282800" cy="461665"/>
          </a:xfrm>
          <a:prstGeom prst="rect">
            <a:avLst/>
          </a:prstGeom>
          <a:noFill/>
        </p:spPr>
        <p:txBody>
          <a:bodyPr wrap="none" rtlCol="0">
            <a:spAutoFit/>
          </a:bodyPr>
          <a:lstStyle/>
          <a:p>
            <a:r>
              <a:rPr lang="en-GB" sz="2400" dirty="0" smtClean="0"/>
              <a:t>J</a:t>
            </a:r>
            <a:endParaRPr lang="en-GB" sz="2400" dirty="0"/>
          </a:p>
        </p:txBody>
      </p:sp>
      <p:sp>
        <p:nvSpPr>
          <p:cNvPr id="15" name="Textfeld 14"/>
          <p:cNvSpPr txBox="1"/>
          <p:nvPr/>
        </p:nvSpPr>
        <p:spPr>
          <a:xfrm rot="16200000">
            <a:off x="2412494" y="2513933"/>
            <a:ext cx="496650" cy="1200329"/>
          </a:xfrm>
          <a:prstGeom prst="rect">
            <a:avLst/>
          </a:prstGeom>
          <a:solidFill>
            <a:schemeClr val="bg1"/>
          </a:solidFill>
        </p:spPr>
        <p:txBody>
          <a:bodyPr wrap="none" rtlCol="0">
            <a:spAutoFit/>
          </a:bodyPr>
          <a:lstStyle/>
          <a:p>
            <a:r>
              <a:rPr lang="en-GB" sz="1200" dirty="0" smtClean="0"/>
              <a:t>1990</a:t>
            </a:r>
            <a:br>
              <a:rPr lang="en-GB" sz="1200" dirty="0" smtClean="0"/>
            </a:br>
            <a:r>
              <a:rPr lang="en-GB" sz="1200" dirty="0" smtClean="0"/>
              <a:t>1995</a:t>
            </a:r>
            <a:br>
              <a:rPr lang="en-GB" sz="1200" dirty="0" smtClean="0"/>
            </a:br>
            <a:r>
              <a:rPr lang="en-GB" sz="1200" dirty="0" smtClean="0"/>
              <a:t>2000</a:t>
            </a:r>
            <a:br>
              <a:rPr lang="en-GB" sz="1200" dirty="0" smtClean="0"/>
            </a:br>
            <a:r>
              <a:rPr lang="en-GB" sz="1200" dirty="0" smtClean="0"/>
              <a:t>2005</a:t>
            </a:r>
            <a:br>
              <a:rPr lang="en-GB" sz="1200" dirty="0" smtClean="0"/>
            </a:br>
            <a:r>
              <a:rPr lang="en-GB" sz="1200" dirty="0" smtClean="0"/>
              <a:t>2010</a:t>
            </a:r>
            <a:br>
              <a:rPr lang="en-GB" sz="1200" dirty="0" smtClean="0"/>
            </a:br>
            <a:endParaRPr lang="en-GB" sz="1200" dirty="0"/>
          </a:p>
        </p:txBody>
      </p:sp>
      <p:sp>
        <p:nvSpPr>
          <p:cNvPr id="16" name="Rechteck 15"/>
          <p:cNvSpPr/>
          <p:nvPr/>
        </p:nvSpPr>
        <p:spPr>
          <a:xfrm>
            <a:off x="3175193" y="2868592"/>
            <a:ext cx="3175194" cy="153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11</a:t>
            </a:r>
            <a:endParaRPr lang="en-GB" dirty="0"/>
          </a:p>
        </p:txBody>
      </p:sp>
      <p:sp>
        <p:nvSpPr>
          <p:cNvPr id="17" name="Textfeld 16"/>
          <p:cNvSpPr txBox="1"/>
          <p:nvPr/>
        </p:nvSpPr>
        <p:spPr>
          <a:xfrm rot="16200000">
            <a:off x="2412493" y="5720260"/>
            <a:ext cx="496650" cy="1200329"/>
          </a:xfrm>
          <a:prstGeom prst="rect">
            <a:avLst/>
          </a:prstGeom>
          <a:solidFill>
            <a:schemeClr val="bg1"/>
          </a:solidFill>
        </p:spPr>
        <p:txBody>
          <a:bodyPr wrap="none" rtlCol="0">
            <a:spAutoFit/>
          </a:bodyPr>
          <a:lstStyle/>
          <a:p>
            <a:r>
              <a:rPr lang="en-GB" sz="1200" dirty="0" smtClean="0"/>
              <a:t>1990</a:t>
            </a:r>
            <a:br>
              <a:rPr lang="en-GB" sz="1200" dirty="0" smtClean="0"/>
            </a:br>
            <a:r>
              <a:rPr lang="en-GB" sz="1200" dirty="0" smtClean="0"/>
              <a:t>1995</a:t>
            </a:r>
            <a:br>
              <a:rPr lang="en-GB" sz="1200" dirty="0" smtClean="0"/>
            </a:br>
            <a:r>
              <a:rPr lang="en-GB" sz="1200" dirty="0" smtClean="0"/>
              <a:t>2000</a:t>
            </a:r>
            <a:br>
              <a:rPr lang="en-GB" sz="1200" dirty="0" smtClean="0"/>
            </a:br>
            <a:r>
              <a:rPr lang="en-GB" sz="1200" dirty="0" smtClean="0"/>
              <a:t>2005</a:t>
            </a:r>
            <a:br>
              <a:rPr lang="en-GB" sz="1200" dirty="0" smtClean="0"/>
            </a:br>
            <a:r>
              <a:rPr lang="en-GB" sz="1200" dirty="0" smtClean="0"/>
              <a:t>2010</a:t>
            </a:r>
            <a:br>
              <a:rPr lang="en-GB" sz="1200" dirty="0" smtClean="0"/>
            </a:br>
            <a:endParaRPr lang="en-GB" sz="1200" dirty="0"/>
          </a:p>
        </p:txBody>
      </p:sp>
      <p:sp>
        <p:nvSpPr>
          <p:cNvPr id="18" name="Rechteck 17"/>
          <p:cNvSpPr/>
          <p:nvPr/>
        </p:nvSpPr>
        <p:spPr>
          <a:xfrm>
            <a:off x="3160478" y="6072099"/>
            <a:ext cx="3175194" cy="153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11</a:t>
            </a:r>
            <a:endParaRPr lang="en-GB" dirty="0"/>
          </a:p>
        </p:txBody>
      </p:sp>
      <p:sp>
        <p:nvSpPr>
          <p:cNvPr id="19" name="Textfeld 18"/>
          <p:cNvSpPr txBox="1"/>
          <p:nvPr/>
        </p:nvSpPr>
        <p:spPr>
          <a:xfrm>
            <a:off x="3260983" y="737239"/>
            <a:ext cx="343664" cy="461665"/>
          </a:xfrm>
          <a:prstGeom prst="rect">
            <a:avLst/>
          </a:prstGeom>
          <a:noFill/>
        </p:spPr>
        <p:txBody>
          <a:bodyPr wrap="none" rtlCol="0">
            <a:spAutoFit/>
          </a:bodyPr>
          <a:lstStyle/>
          <a:p>
            <a:r>
              <a:rPr lang="en-GB" sz="2400" dirty="0" smtClean="0"/>
              <a:t>P</a:t>
            </a:r>
            <a:endParaRPr lang="en-GB" sz="2400" dirty="0"/>
          </a:p>
        </p:txBody>
      </p:sp>
      <p:sp>
        <p:nvSpPr>
          <p:cNvPr id="20" name="Textfeld 19"/>
          <p:cNvSpPr txBox="1"/>
          <p:nvPr/>
        </p:nvSpPr>
        <p:spPr>
          <a:xfrm>
            <a:off x="2443319" y="3919693"/>
            <a:ext cx="282800" cy="461665"/>
          </a:xfrm>
          <a:prstGeom prst="rect">
            <a:avLst/>
          </a:prstGeom>
          <a:noFill/>
        </p:spPr>
        <p:txBody>
          <a:bodyPr wrap="none" rtlCol="0">
            <a:spAutoFit/>
          </a:bodyPr>
          <a:lstStyle/>
          <a:p>
            <a:r>
              <a:rPr lang="en-GB" sz="2400" dirty="0" smtClean="0"/>
              <a:t>J</a:t>
            </a:r>
            <a:endParaRPr lang="en-GB" sz="2400" dirty="0"/>
          </a:p>
        </p:txBody>
      </p:sp>
      <p:sp>
        <p:nvSpPr>
          <p:cNvPr id="21" name="Textfeld 20"/>
          <p:cNvSpPr txBox="1"/>
          <p:nvPr/>
        </p:nvSpPr>
        <p:spPr>
          <a:xfrm>
            <a:off x="4026140" y="740799"/>
            <a:ext cx="561422" cy="461665"/>
          </a:xfrm>
          <a:prstGeom prst="rect">
            <a:avLst/>
          </a:prstGeom>
          <a:noFill/>
        </p:spPr>
        <p:txBody>
          <a:bodyPr wrap="none" rtlCol="0">
            <a:spAutoFit/>
          </a:bodyPr>
          <a:lstStyle/>
          <a:p>
            <a:r>
              <a:rPr lang="en-GB" sz="2400" dirty="0" smtClean="0"/>
              <a:t>NA</a:t>
            </a:r>
            <a:endParaRPr lang="en-GB" sz="2400" dirty="0"/>
          </a:p>
        </p:txBody>
      </p:sp>
      <p:sp>
        <p:nvSpPr>
          <p:cNvPr id="22" name="Textfeld 21"/>
          <p:cNvSpPr txBox="1"/>
          <p:nvPr/>
        </p:nvSpPr>
        <p:spPr>
          <a:xfrm>
            <a:off x="3300327" y="3919693"/>
            <a:ext cx="343664" cy="461665"/>
          </a:xfrm>
          <a:prstGeom prst="rect">
            <a:avLst/>
          </a:prstGeom>
          <a:noFill/>
        </p:spPr>
        <p:txBody>
          <a:bodyPr wrap="none" rtlCol="0">
            <a:spAutoFit/>
          </a:bodyPr>
          <a:lstStyle/>
          <a:p>
            <a:r>
              <a:rPr lang="en-GB" sz="2400" dirty="0" smtClean="0"/>
              <a:t>P</a:t>
            </a:r>
            <a:endParaRPr lang="en-GB" sz="2400" dirty="0"/>
          </a:p>
        </p:txBody>
      </p:sp>
      <p:sp>
        <p:nvSpPr>
          <p:cNvPr id="23" name="Textfeld 22"/>
          <p:cNvSpPr txBox="1"/>
          <p:nvPr/>
        </p:nvSpPr>
        <p:spPr>
          <a:xfrm>
            <a:off x="4842713" y="720526"/>
            <a:ext cx="530915" cy="461665"/>
          </a:xfrm>
          <a:prstGeom prst="rect">
            <a:avLst/>
          </a:prstGeom>
          <a:noFill/>
        </p:spPr>
        <p:txBody>
          <a:bodyPr wrap="none" rtlCol="0">
            <a:spAutoFit/>
          </a:bodyPr>
          <a:lstStyle/>
          <a:p>
            <a:r>
              <a:rPr lang="en-GB" sz="2400" dirty="0"/>
              <a:t>C</a:t>
            </a:r>
            <a:r>
              <a:rPr lang="en-GB" sz="2400" dirty="0" smtClean="0"/>
              <a:t>A</a:t>
            </a:r>
            <a:endParaRPr lang="en-GB" sz="2400" dirty="0"/>
          </a:p>
        </p:txBody>
      </p:sp>
      <p:sp>
        <p:nvSpPr>
          <p:cNvPr id="24" name="Textfeld 23"/>
          <p:cNvSpPr txBox="1"/>
          <p:nvPr/>
        </p:nvSpPr>
        <p:spPr>
          <a:xfrm>
            <a:off x="4020023" y="3919693"/>
            <a:ext cx="561422" cy="461665"/>
          </a:xfrm>
          <a:prstGeom prst="rect">
            <a:avLst/>
          </a:prstGeom>
          <a:noFill/>
        </p:spPr>
        <p:txBody>
          <a:bodyPr wrap="none" rtlCol="0">
            <a:spAutoFit/>
          </a:bodyPr>
          <a:lstStyle/>
          <a:p>
            <a:r>
              <a:rPr lang="en-GB" sz="2400" dirty="0" smtClean="0"/>
              <a:t>NA</a:t>
            </a:r>
            <a:endParaRPr lang="en-GB" sz="2400" dirty="0"/>
          </a:p>
        </p:txBody>
      </p:sp>
      <p:sp>
        <p:nvSpPr>
          <p:cNvPr id="25" name="Textfeld 24"/>
          <p:cNvSpPr txBox="1"/>
          <p:nvPr/>
        </p:nvSpPr>
        <p:spPr>
          <a:xfrm>
            <a:off x="4839139" y="3919693"/>
            <a:ext cx="530915" cy="461665"/>
          </a:xfrm>
          <a:prstGeom prst="rect">
            <a:avLst/>
          </a:prstGeom>
          <a:noFill/>
        </p:spPr>
        <p:txBody>
          <a:bodyPr wrap="none" rtlCol="0">
            <a:spAutoFit/>
          </a:bodyPr>
          <a:lstStyle/>
          <a:p>
            <a:r>
              <a:rPr lang="en-GB" sz="2400" dirty="0"/>
              <a:t>C</a:t>
            </a:r>
            <a:r>
              <a:rPr lang="en-GB" sz="2400" dirty="0" smtClean="0"/>
              <a:t>A</a:t>
            </a:r>
            <a:endParaRPr lang="en-GB" sz="2400" dirty="0"/>
          </a:p>
        </p:txBody>
      </p:sp>
      <p:sp>
        <p:nvSpPr>
          <p:cNvPr id="26" name="Textfeld 25"/>
          <p:cNvSpPr txBox="1"/>
          <p:nvPr/>
        </p:nvSpPr>
        <p:spPr>
          <a:xfrm>
            <a:off x="5836596" y="726555"/>
            <a:ext cx="505267" cy="461665"/>
          </a:xfrm>
          <a:prstGeom prst="rect">
            <a:avLst/>
          </a:prstGeom>
          <a:noFill/>
        </p:spPr>
        <p:txBody>
          <a:bodyPr wrap="none" rtlCol="0">
            <a:spAutoFit/>
          </a:bodyPr>
          <a:lstStyle/>
          <a:p>
            <a:r>
              <a:rPr lang="en-GB" sz="2400" dirty="0" smtClean="0"/>
              <a:t>SA</a:t>
            </a:r>
            <a:endParaRPr lang="en-GB" sz="2400" dirty="0"/>
          </a:p>
        </p:txBody>
      </p:sp>
      <p:sp>
        <p:nvSpPr>
          <p:cNvPr id="27" name="Textfeld 26"/>
          <p:cNvSpPr txBox="1"/>
          <p:nvPr/>
        </p:nvSpPr>
        <p:spPr>
          <a:xfrm>
            <a:off x="5736362" y="3918596"/>
            <a:ext cx="505267" cy="461665"/>
          </a:xfrm>
          <a:prstGeom prst="rect">
            <a:avLst/>
          </a:prstGeom>
          <a:noFill/>
        </p:spPr>
        <p:txBody>
          <a:bodyPr wrap="none" rtlCol="0">
            <a:spAutoFit/>
          </a:bodyPr>
          <a:lstStyle/>
          <a:p>
            <a:r>
              <a:rPr lang="en-GB" sz="2400" dirty="0" smtClean="0"/>
              <a:t>SA</a:t>
            </a:r>
            <a:endParaRPr lang="en-GB" sz="24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22608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Median Cd</a:t>
            </a:r>
            <a:endParaRPr lang="en-GB" dirty="0"/>
          </a:p>
        </p:txBody>
      </p:sp>
      <p:sp>
        <p:nvSpPr>
          <p:cNvPr id="4" name="Foliennummernplatzhalter 3"/>
          <p:cNvSpPr>
            <a:spLocks noGrp="1"/>
          </p:cNvSpPr>
          <p:nvPr>
            <p:ph type="sldNum" sz="quarter" idx="12"/>
          </p:nvPr>
        </p:nvSpPr>
        <p:spPr/>
        <p:txBody>
          <a:bodyPr/>
          <a:lstStyle/>
          <a:p>
            <a:fld id="{C0F5FC29-8CFE-9749-9278-FE77BA0BABC2}" type="slidenum">
              <a:rPr lang="de-DE" smtClean="0"/>
              <a:pPr/>
              <a:t>23</a:t>
            </a:fld>
            <a:endParaRPr lang="de-DE"/>
          </a:p>
        </p:txBody>
      </p:sp>
      <p:pic>
        <p:nvPicPr>
          <p:cNvPr id="5" name="Bild 4"/>
          <p:cNvPicPr>
            <a:picLocks noChangeAspect="1"/>
          </p:cNvPicPr>
          <p:nvPr/>
        </p:nvPicPr>
        <p:blipFill>
          <a:blip r:embed="rId3"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2130189" y="1411323"/>
            <a:ext cx="4927083" cy="45000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685698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Bild 4"/>
          <p:cNvPicPr>
            <a:picLocks noChangeAspect="1"/>
          </p:cNvPicPr>
          <p:nvPr/>
        </p:nvPicPr>
        <p:blipFill>
          <a:blip r:embed="rId3"/>
          <a:stretch>
            <a:fillRect/>
          </a:stretch>
        </p:blipFill>
        <p:spPr>
          <a:xfrm>
            <a:off x="1860552" y="3273303"/>
            <a:ext cx="4535999" cy="3023999"/>
          </a:xfrm>
          <a:prstGeom prst="rect">
            <a:avLst/>
          </a:prstGeom>
        </p:spPr>
      </p:pic>
      <p:pic>
        <p:nvPicPr>
          <p:cNvPr id="3" name="Bild 2"/>
          <p:cNvPicPr>
            <a:picLocks noChangeAspect="1"/>
          </p:cNvPicPr>
          <p:nvPr/>
        </p:nvPicPr>
        <p:blipFill>
          <a:blip r:embed="rId4"/>
          <a:stretch>
            <a:fillRect/>
          </a:stretch>
        </p:blipFill>
        <p:spPr>
          <a:xfrm>
            <a:off x="1838270" y="74308"/>
            <a:ext cx="4535999" cy="3023999"/>
          </a:xfrm>
          <a:prstGeom prst="rect">
            <a:avLst/>
          </a:prstGeom>
        </p:spPr>
      </p:pic>
      <p:sp>
        <p:nvSpPr>
          <p:cNvPr id="2" name="Titel 1"/>
          <p:cNvSpPr>
            <a:spLocks noGrp="1"/>
          </p:cNvSpPr>
          <p:nvPr>
            <p:ph type="title"/>
          </p:nvPr>
        </p:nvSpPr>
        <p:spPr>
          <a:xfrm>
            <a:off x="0" y="419457"/>
            <a:ext cx="1838270" cy="977556"/>
          </a:xfrm>
        </p:spPr>
        <p:txBody>
          <a:bodyPr/>
          <a:lstStyle/>
          <a:p>
            <a:r>
              <a:rPr lang="de-DE" dirty="0" err="1" smtClean="0"/>
              <a:t>Cd</a:t>
            </a:r>
            <a:endParaRPr lang="de-DE" dirty="0"/>
          </a:p>
        </p:txBody>
      </p:sp>
      <p:sp>
        <p:nvSpPr>
          <p:cNvPr id="4" name="Foliennummernplatzhalter 3"/>
          <p:cNvSpPr>
            <a:spLocks noGrp="1"/>
          </p:cNvSpPr>
          <p:nvPr>
            <p:ph type="sldNum" sz="quarter" idx="12"/>
          </p:nvPr>
        </p:nvSpPr>
        <p:spPr/>
        <p:txBody>
          <a:bodyPr/>
          <a:lstStyle/>
          <a:p>
            <a:fld id="{C0F5FC29-8CFE-9749-9278-FE77BA0BABC2}" type="slidenum">
              <a:rPr lang="de-DE" smtClean="0"/>
              <a:pPr/>
              <a:t>24</a:t>
            </a:fld>
            <a:endParaRPr lang="de-DE"/>
          </a:p>
        </p:txBody>
      </p:sp>
      <p:sp>
        <p:nvSpPr>
          <p:cNvPr id="9" name="Textfeld 8"/>
          <p:cNvSpPr txBox="1"/>
          <p:nvPr/>
        </p:nvSpPr>
        <p:spPr>
          <a:xfrm>
            <a:off x="6625522" y="1783188"/>
            <a:ext cx="1474031" cy="523220"/>
          </a:xfrm>
          <a:prstGeom prst="rect">
            <a:avLst/>
          </a:prstGeom>
          <a:noFill/>
        </p:spPr>
        <p:txBody>
          <a:bodyPr wrap="none" rtlCol="0">
            <a:spAutoFit/>
          </a:bodyPr>
          <a:lstStyle/>
          <a:p>
            <a:pPr algn="r"/>
            <a:r>
              <a:rPr lang="de-DE" sz="2800" dirty="0" smtClean="0"/>
              <a:t>142 </a:t>
            </a:r>
            <a:r>
              <a:rPr lang="de-DE" sz="2800" dirty="0" err="1" smtClean="0"/>
              <a:t>sites</a:t>
            </a:r>
            <a:endParaRPr lang="de-DE" sz="2800" dirty="0"/>
          </a:p>
        </p:txBody>
      </p:sp>
      <p:sp>
        <p:nvSpPr>
          <p:cNvPr id="11" name="Textfeld 10"/>
          <p:cNvSpPr txBox="1"/>
          <p:nvPr/>
        </p:nvSpPr>
        <p:spPr>
          <a:xfrm>
            <a:off x="6757365" y="4932391"/>
            <a:ext cx="1292040" cy="523220"/>
          </a:xfrm>
          <a:prstGeom prst="rect">
            <a:avLst/>
          </a:prstGeom>
          <a:noFill/>
        </p:spPr>
        <p:txBody>
          <a:bodyPr wrap="none" rtlCol="0">
            <a:spAutoFit/>
          </a:bodyPr>
          <a:lstStyle/>
          <a:p>
            <a:pPr algn="r"/>
            <a:r>
              <a:rPr lang="de-DE" sz="2800" dirty="0" smtClean="0"/>
              <a:t>73 </a:t>
            </a:r>
            <a:r>
              <a:rPr lang="de-DE" sz="2800" dirty="0" err="1" smtClean="0"/>
              <a:t>sites</a:t>
            </a:r>
            <a:r>
              <a:rPr lang="de-DE" sz="2800" dirty="0" smtClean="0"/>
              <a:t> </a:t>
            </a:r>
            <a:endParaRPr lang="de-DE" sz="2800" dirty="0"/>
          </a:p>
        </p:txBody>
      </p:sp>
      <p:sp>
        <p:nvSpPr>
          <p:cNvPr id="10" name="Textfeld 9"/>
          <p:cNvSpPr txBox="1"/>
          <p:nvPr/>
        </p:nvSpPr>
        <p:spPr>
          <a:xfrm>
            <a:off x="2517873" y="740799"/>
            <a:ext cx="282800" cy="461665"/>
          </a:xfrm>
          <a:prstGeom prst="rect">
            <a:avLst/>
          </a:prstGeom>
          <a:noFill/>
        </p:spPr>
        <p:txBody>
          <a:bodyPr wrap="none" rtlCol="0">
            <a:spAutoFit/>
          </a:bodyPr>
          <a:lstStyle/>
          <a:p>
            <a:r>
              <a:rPr lang="en-GB" sz="2400" dirty="0" smtClean="0"/>
              <a:t>J</a:t>
            </a:r>
            <a:endParaRPr lang="en-GB" sz="2400" dirty="0"/>
          </a:p>
        </p:txBody>
      </p:sp>
      <p:sp>
        <p:nvSpPr>
          <p:cNvPr id="15" name="Textfeld 14"/>
          <p:cNvSpPr txBox="1"/>
          <p:nvPr/>
        </p:nvSpPr>
        <p:spPr>
          <a:xfrm rot="16200000">
            <a:off x="2412494" y="2513933"/>
            <a:ext cx="496650" cy="1200329"/>
          </a:xfrm>
          <a:prstGeom prst="rect">
            <a:avLst/>
          </a:prstGeom>
          <a:solidFill>
            <a:schemeClr val="bg1"/>
          </a:solidFill>
        </p:spPr>
        <p:txBody>
          <a:bodyPr wrap="none" rtlCol="0">
            <a:spAutoFit/>
          </a:bodyPr>
          <a:lstStyle/>
          <a:p>
            <a:r>
              <a:rPr lang="en-GB" sz="1200" dirty="0" smtClean="0"/>
              <a:t>1990</a:t>
            </a:r>
            <a:br>
              <a:rPr lang="en-GB" sz="1200" dirty="0" smtClean="0"/>
            </a:br>
            <a:r>
              <a:rPr lang="en-GB" sz="1200" dirty="0" smtClean="0"/>
              <a:t>1995</a:t>
            </a:r>
            <a:br>
              <a:rPr lang="en-GB" sz="1200" dirty="0" smtClean="0"/>
            </a:br>
            <a:r>
              <a:rPr lang="en-GB" sz="1200" dirty="0" smtClean="0"/>
              <a:t>2000</a:t>
            </a:r>
            <a:br>
              <a:rPr lang="en-GB" sz="1200" dirty="0" smtClean="0"/>
            </a:br>
            <a:r>
              <a:rPr lang="en-GB" sz="1200" dirty="0" smtClean="0"/>
              <a:t>2005</a:t>
            </a:r>
            <a:br>
              <a:rPr lang="en-GB" sz="1200" dirty="0" smtClean="0"/>
            </a:br>
            <a:r>
              <a:rPr lang="en-GB" sz="1200" dirty="0" smtClean="0"/>
              <a:t>2010</a:t>
            </a:r>
            <a:br>
              <a:rPr lang="en-GB" sz="1200" dirty="0" smtClean="0"/>
            </a:br>
            <a:endParaRPr lang="en-GB" sz="1200" dirty="0"/>
          </a:p>
        </p:txBody>
      </p:sp>
      <p:sp>
        <p:nvSpPr>
          <p:cNvPr id="16" name="Rechteck 15"/>
          <p:cNvSpPr/>
          <p:nvPr/>
        </p:nvSpPr>
        <p:spPr>
          <a:xfrm>
            <a:off x="3175193" y="2868592"/>
            <a:ext cx="3175194" cy="153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11</a:t>
            </a:r>
            <a:endParaRPr lang="en-GB" dirty="0"/>
          </a:p>
        </p:txBody>
      </p:sp>
      <p:sp>
        <p:nvSpPr>
          <p:cNvPr id="17" name="Textfeld 16"/>
          <p:cNvSpPr txBox="1"/>
          <p:nvPr/>
        </p:nvSpPr>
        <p:spPr>
          <a:xfrm rot="16200000">
            <a:off x="2412493" y="5720260"/>
            <a:ext cx="496650" cy="1200329"/>
          </a:xfrm>
          <a:prstGeom prst="rect">
            <a:avLst/>
          </a:prstGeom>
          <a:solidFill>
            <a:schemeClr val="bg1"/>
          </a:solidFill>
        </p:spPr>
        <p:txBody>
          <a:bodyPr wrap="none" rtlCol="0">
            <a:spAutoFit/>
          </a:bodyPr>
          <a:lstStyle/>
          <a:p>
            <a:r>
              <a:rPr lang="en-GB" sz="1200" dirty="0" smtClean="0"/>
              <a:t>1990</a:t>
            </a:r>
            <a:br>
              <a:rPr lang="en-GB" sz="1200" dirty="0" smtClean="0"/>
            </a:br>
            <a:r>
              <a:rPr lang="en-GB" sz="1200" dirty="0" smtClean="0"/>
              <a:t>1995</a:t>
            </a:r>
            <a:br>
              <a:rPr lang="en-GB" sz="1200" dirty="0" smtClean="0"/>
            </a:br>
            <a:r>
              <a:rPr lang="en-GB" sz="1200" dirty="0" smtClean="0"/>
              <a:t>2000</a:t>
            </a:r>
            <a:br>
              <a:rPr lang="en-GB" sz="1200" dirty="0" smtClean="0"/>
            </a:br>
            <a:r>
              <a:rPr lang="en-GB" sz="1200" dirty="0" smtClean="0"/>
              <a:t>2005</a:t>
            </a:r>
            <a:br>
              <a:rPr lang="en-GB" sz="1200" dirty="0" smtClean="0"/>
            </a:br>
            <a:r>
              <a:rPr lang="en-GB" sz="1200" dirty="0" smtClean="0"/>
              <a:t>2010</a:t>
            </a:r>
            <a:br>
              <a:rPr lang="en-GB" sz="1200" dirty="0" smtClean="0"/>
            </a:br>
            <a:endParaRPr lang="en-GB" sz="1200" dirty="0"/>
          </a:p>
        </p:txBody>
      </p:sp>
      <p:sp>
        <p:nvSpPr>
          <p:cNvPr id="18" name="Rechteck 17"/>
          <p:cNvSpPr/>
          <p:nvPr/>
        </p:nvSpPr>
        <p:spPr>
          <a:xfrm>
            <a:off x="3160478" y="6072099"/>
            <a:ext cx="3175194" cy="153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11</a:t>
            </a:r>
            <a:endParaRPr lang="en-GB" dirty="0"/>
          </a:p>
        </p:txBody>
      </p:sp>
      <p:sp>
        <p:nvSpPr>
          <p:cNvPr id="19" name="Textfeld 18"/>
          <p:cNvSpPr txBox="1"/>
          <p:nvPr/>
        </p:nvSpPr>
        <p:spPr>
          <a:xfrm>
            <a:off x="3260983" y="737239"/>
            <a:ext cx="343664" cy="461665"/>
          </a:xfrm>
          <a:prstGeom prst="rect">
            <a:avLst/>
          </a:prstGeom>
          <a:noFill/>
        </p:spPr>
        <p:txBody>
          <a:bodyPr wrap="none" rtlCol="0">
            <a:spAutoFit/>
          </a:bodyPr>
          <a:lstStyle/>
          <a:p>
            <a:r>
              <a:rPr lang="en-GB" sz="2400" dirty="0" smtClean="0"/>
              <a:t>P</a:t>
            </a:r>
            <a:endParaRPr lang="en-GB" sz="2400" dirty="0"/>
          </a:p>
        </p:txBody>
      </p:sp>
      <p:sp>
        <p:nvSpPr>
          <p:cNvPr id="20" name="Textfeld 19"/>
          <p:cNvSpPr txBox="1"/>
          <p:nvPr/>
        </p:nvSpPr>
        <p:spPr>
          <a:xfrm>
            <a:off x="2443319" y="3919693"/>
            <a:ext cx="282800" cy="461665"/>
          </a:xfrm>
          <a:prstGeom prst="rect">
            <a:avLst/>
          </a:prstGeom>
          <a:noFill/>
        </p:spPr>
        <p:txBody>
          <a:bodyPr wrap="none" rtlCol="0">
            <a:spAutoFit/>
          </a:bodyPr>
          <a:lstStyle/>
          <a:p>
            <a:r>
              <a:rPr lang="en-GB" sz="2400" dirty="0" smtClean="0"/>
              <a:t>J</a:t>
            </a:r>
            <a:endParaRPr lang="en-GB" sz="2400" dirty="0"/>
          </a:p>
        </p:txBody>
      </p:sp>
      <p:sp>
        <p:nvSpPr>
          <p:cNvPr id="21" name="Textfeld 20"/>
          <p:cNvSpPr txBox="1"/>
          <p:nvPr/>
        </p:nvSpPr>
        <p:spPr>
          <a:xfrm>
            <a:off x="4026140" y="740799"/>
            <a:ext cx="561422" cy="461665"/>
          </a:xfrm>
          <a:prstGeom prst="rect">
            <a:avLst/>
          </a:prstGeom>
          <a:noFill/>
        </p:spPr>
        <p:txBody>
          <a:bodyPr wrap="none" rtlCol="0">
            <a:spAutoFit/>
          </a:bodyPr>
          <a:lstStyle/>
          <a:p>
            <a:r>
              <a:rPr lang="en-GB" sz="2400" dirty="0" smtClean="0"/>
              <a:t>NA</a:t>
            </a:r>
            <a:endParaRPr lang="en-GB" sz="2400" dirty="0"/>
          </a:p>
        </p:txBody>
      </p:sp>
      <p:sp>
        <p:nvSpPr>
          <p:cNvPr id="22" name="Textfeld 21"/>
          <p:cNvSpPr txBox="1"/>
          <p:nvPr/>
        </p:nvSpPr>
        <p:spPr>
          <a:xfrm>
            <a:off x="3300327" y="3919693"/>
            <a:ext cx="343664" cy="461665"/>
          </a:xfrm>
          <a:prstGeom prst="rect">
            <a:avLst/>
          </a:prstGeom>
          <a:noFill/>
        </p:spPr>
        <p:txBody>
          <a:bodyPr wrap="none" rtlCol="0">
            <a:spAutoFit/>
          </a:bodyPr>
          <a:lstStyle/>
          <a:p>
            <a:r>
              <a:rPr lang="en-GB" sz="2400" dirty="0" smtClean="0"/>
              <a:t>P</a:t>
            </a:r>
            <a:endParaRPr lang="en-GB" sz="2400" dirty="0"/>
          </a:p>
        </p:txBody>
      </p:sp>
      <p:sp>
        <p:nvSpPr>
          <p:cNvPr id="23" name="Textfeld 22"/>
          <p:cNvSpPr txBox="1"/>
          <p:nvPr/>
        </p:nvSpPr>
        <p:spPr>
          <a:xfrm>
            <a:off x="4842713" y="720526"/>
            <a:ext cx="530915" cy="461665"/>
          </a:xfrm>
          <a:prstGeom prst="rect">
            <a:avLst/>
          </a:prstGeom>
          <a:noFill/>
        </p:spPr>
        <p:txBody>
          <a:bodyPr wrap="none" rtlCol="0">
            <a:spAutoFit/>
          </a:bodyPr>
          <a:lstStyle/>
          <a:p>
            <a:r>
              <a:rPr lang="en-GB" sz="2400" dirty="0"/>
              <a:t>C</a:t>
            </a:r>
            <a:r>
              <a:rPr lang="en-GB" sz="2400" dirty="0" smtClean="0"/>
              <a:t>A</a:t>
            </a:r>
            <a:endParaRPr lang="en-GB" sz="2400" dirty="0"/>
          </a:p>
        </p:txBody>
      </p:sp>
      <p:sp>
        <p:nvSpPr>
          <p:cNvPr id="24" name="Textfeld 23"/>
          <p:cNvSpPr txBox="1"/>
          <p:nvPr/>
        </p:nvSpPr>
        <p:spPr>
          <a:xfrm>
            <a:off x="4020023" y="3919693"/>
            <a:ext cx="561422" cy="461665"/>
          </a:xfrm>
          <a:prstGeom prst="rect">
            <a:avLst/>
          </a:prstGeom>
          <a:noFill/>
        </p:spPr>
        <p:txBody>
          <a:bodyPr wrap="none" rtlCol="0">
            <a:spAutoFit/>
          </a:bodyPr>
          <a:lstStyle/>
          <a:p>
            <a:r>
              <a:rPr lang="en-GB" sz="2400" dirty="0" smtClean="0"/>
              <a:t>NA</a:t>
            </a:r>
            <a:endParaRPr lang="en-GB" sz="2400" dirty="0"/>
          </a:p>
        </p:txBody>
      </p:sp>
      <p:sp>
        <p:nvSpPr>
          <p:cNvPr id="25" name="Textfeld 24"/>
          <p:cNvSpPr txBox="1"/>
          <p:nvPr/>
        </p:nvSpPr>
        <p:spPr>
          <a:xfrm>
            <a:off x="4839139" y="3919693"/>
            <a:ext cx="530915" cy="461665"/>
          </a:xfrm>
          <a:prstGeom prst="rect">
            <a:avLst/>
          </a:prstGeom>
          <a:noFill/>
        </p:spPr>
        <p:txBody>
          <a:bodyPr wrap="none" rtlCol="0">
            <a:spAutoFit/>
          </a:bodyPr>
          <a:lstStyle/>
          <a:p>
            <a:r>
              <a:rPr lang="en-GB" sz="2400" dirty="0"/>
              <a:t>C</a:t>
            </a:r>
            <a:r>
              <a:rPr lang="en-GB" sz="2400" dirty="0" smtClean="0"/>
              <a:t>A</a:t>
            </a:r>
            <a:endParaRPr lang="en-GB" sz="2400" dirty="0"/>
          </a:p>
        </p:txBody>
      </p:sp>
      <p:sp>
        <p:nvSpPr>
          <p:cNvPr id="26" name="Textfeld 25"/>
          <p:cNvSpPr txBox="1"/>
          <p:nvPr/>
        </p:nvSpPr>
        <p:spPr>
          <a:xfrm>
            <a:off x="5836596" y="726555"/>
            <a:ext cx="505267" cy="461665"/>
          </a:xfrm>
          <a:prstGeom prst="rect">
            <a:avLst/>
          </a:prstGeom>
          <a:noFill/>
        </p:spPr>
        <p:txBody>
          <a:bodyPr wrap="none" rtlCol="0">
            <a:spAutoFit/>
          </a:bodyPr>
          <a:lstStyle/>
          <a:p>
            <a:r>
              <a:rPr lang="en-GB" sz="2400" dirty="0" smtClean="0"/>
              <a:t>SA</a:t>
            </a:r>
            <a:endParaRPr lang="en-GB" sz="2400" dirty="0"/>
          </a:p>
        </p:txBody>
      </p:sp>
      <p:sp>
        <p:nvSpPr>
          <p:cNvPr id="27" name="Textfeld 26"/>
          <p:cNvSpPr txBox="1"/>
          <p:nvPr/>
        </p:nvSpPr>
        <p:spPr>
          <a:xfrm>
            <a:off x="5736362" y="3918596"/>
            <a:ext cx="505267" cy="461665"/>
          </a:xfrm>
          <a:prstGeom prst="rect">
            <a:avLst/>
          </a:prstGeom>
          <a:noFill/>
        </p:spPr>
        <p:txBody>
          <a:bodyPr wrap="none" rtlCol="0">
            <a:spAutoFit/>
          </a:bodyPr>
          <a:lstStyle/>
          <a:p>
            <a:r>
              <a:rPr lang="en-GB" sz="2400" dirty="0" smtClean="0"/>
              <a:t>SA</a:t>
            </a:r>
            <a:endParaRPr lang="en-GB" sz="24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655765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Bild 6"/>
          <p:cNvPicPr>
            <a:picLocks noChangeAspect="1"/>
          </p:cNvPicPr>
          <p:nvPr/>
        </p:nvPicPr>
        <p:blipFill>
          <a:blip r:embed="rId3"/>
          <a:stretch>
            <a:fillRect/>
          </a:stretch>
        </p:blipFill>
        <p:spPr>
          <a:xfrm>
            <a:off x="1883509" y="3275684"/>
            <a:ext cx="4535999" cy="3023999"/>
          </a:xfrm>
          <a:prstGeom prst="rect">
            <a:avLst/>
          </a:prstGeom>
        </p:spPr>
      </p:pic>
      <p:pic>
        <p:nvPicPr>
          <p:cNvPr id="6" name="Bild 5"/>
          <p:cNvPicPr>
            <a:picLocks noChangeAspect="1"/>
          </p:cNvPicPr>
          <p:nvPr/>
        </p:nvPicPr>
        <p:blipFill>
          <a:blip r:embed="rId4"/>
          <a:stretch>
            <a:fillRect/>
          </a:stretch>
        </p:blipFill>
        <p:spPr>
          <a:xfrm>
            <a:off x="1905791" y="71308"/>
            <a:ext cx="4535999" cy="3023999"/>
          </a:xfrm>
          <a:prstGeom prst="rect">
            <a:avLst/>
          </a:prstGeom>
        </p:spPr>
      </p:pic>
      <p:sp>
        <p:nvSpPr>
          <p:cNvPr id="2" name="Titel 1"/>
          <p:cNvSpPr>
            <a:spLocks noGrp="1"/>
          </p:cNvSpPr>
          <p:nvPr>
            <p:ph type="title"/>
          </p:nvPr>
        </p:nvSpPr>
        <p:spPr>
          <a:xfrm>
            <a:off x="0" y="419457"/>
            <a:ext cx="1838270" cy="977556"/>
          </a:xfrm>
        </p:spPr>
        <p:txBody>
          <a:bodyPr/>
          <a:lstStyle/>
          <a:p>
            <a:r>
              <a:rPr lang="de-DE" dirty="0" smtClean="0"/>
              <a:t>V</a:t>
            </a:r>
            <a:endParaRPr lang="de-DE" dirty="0"/>
          </a:p>
        </p:txBody>
      </p:sp>
      <p:sp>
        <p:nvSpPr>
          <p:cNvPr id="4" name="Foliennummernplatzhalter 3"/>
          <p:cNvSpPr>
            <a:spLocks noGrp="1"/>
          </p:cNvSpPr>
          <p:nvPr>
            <p:ph type="sldNum" sz="quarter" idx="12"/>
          </p:nvPr>
        </p:nvSpPr>
        <p:spPr/>
        <p:txBody>
          <a:bodyPr/>
          <a:lstStyle/>
          <a:p>
            <a:fld id="{C0F5FC29-8CFE-9749-9278-FE77BA0BABC2}" type="slidenum">
              <a:rPr lang="de-DE" smtClean="0"/>
              <a:pPr/>
              <a:t>25</a:t>
            </a:fld>
            <a:endParaRPr lang="de-DE"/>
          </a:p>
        </p:txBody>
      </p:sp>
      <p:sp>
        <p:nvSpPr>
          <p:cNvPr id="9" name="Textfeld 8"/>
          <p:cNvSpPr txBox="1"/>
          <p:nvPr/>
        </p:nvSpPr>
        <p:spPr>
          <a:xfrm>
            <a:off x="6625522" y="1783188"/>
            <a:ext cx="1474031" cy="523220"/>
          </a:xfrm>
          <a:prstGeom prst="rect">
            <a:avLst/>
          </a:prstGeom>
          <a:noFill/>
        </p:spPr>
        <p:txBody>
          <a:bodyPr wrap="none" rtlCol="0">
            <a:spAutoFit/>
          </a:bodyPr>
          <a:lstStyle/>
          <a:p>
            <a:pPr algn="r"/>
            <a:r>
              <a:rPr lang="de-DE" sz="2800" dirty="0" smtClean="0"/>
              <a:t>142 </a:t>
            </a:r>
            <a:r>
              <a:rPr lang="de-DE" sz="2800" dirty="0" err="1" smtClean="0"/>
              <a:t>sites</a:t>
            </a:r>
            <a:endParaRPr lang="de-DE" sz="2800" dirty="0"/>
          </a:p>
        </p:txBody>
      </p:sp>
      <p:sp>
        <p:nvSpPr>
          <p:cNvPr id="11" name="Textfeld 10"/>
          <p:cNvSpPr txBox="1"/>
          <p:nvPr/>
        </p:nvSpPr>
        <p:spPr>
          <a:xfrm>
            <a:off x="6757365" y="4932391"/>
            <a:ext cx="1292040" cy="523220"/>
          </a:xfrm>
          <a:prstGeom prst="rect">
            <a:avLst/>
          </a:prstGeom>
          <a:noFill/>
        </p:spPr>
        <p:txBody>
          <a:bodyPr wrap="none" rtlCol="0">
            <a:spAutoFit/>
          </a:bodyPr>
          <a:lstStyle/>
          <a:p>
            <a:pPr algn="r"/>
            <a:r>
              <a:rPr lang="de-DE" sz="2800" dirty="0" smtClean="0"/>
              <a:t>73 </a:t>
            </a:r>
            <a:r>
              <a:rPr lang="de-DE" sz="2800" dirty="0" err="1" smtClean="0"/>
              <a:t>sites</a:t>
            </a:r>
            <a:r>
              <a:rPr lang="de-DE" sz="2800" dirty="0" smtClean="0"/>
              <a:t> </a:t>
            </a:r>
            <a:endParaRPr lang="de-DE" sz="2800" dirty="0"/>
          </a:p>
        </p:txBody>
      </p:sp>
      <p:sp>
        <p:nvSpPr>
          <p:cNvPr id="10" name="Textfeld 9"/>
          <p:cNvSpPr txBox="1"/>
          <p:nvPr/>
        </p:nvSpPr>
        <p:spPr>
          <a:xfrm>
            <a:off x="2517873" y="740799"/>
            <a:ext cx="282800" cy="461665"/>
          </a:xfrm>
          <a:prstGeom prst="rect">
            <a:avLst/>
          </a:prstGeom>
          <a:noFill/>
        </p:spPr>
        <p:txBody>
          <a:bodyPr wrap="none" rtlCol="0">
            <a:spAutoFit/>
          </a:bodyPr>
          <a:lstStyle/>
          <a:p>
            <a:r>
              <a:rPr lang="en-GB" sz="2400" dirty="0" smtClean="0"/>
              <a:t>J</a:t>
            </a:r>
            <a:endParaRPr lang="en-GB" sz="2400" dirty="0"/>
          </a:p>
        </p:txBody>
      </p:sp>
      <p:sp>
        <p:nvSpPr>
          <p:cNvPr id="15" name="Textfeld 14"/>
          <p:cNvSpPr txBox="1"/>
          <p:nvPr/>
        </p:nvSpPr>
        <p:spPr>
          <a:xfrm rot="16200000">
            <a:off x="2412494" y="2513933"/>
            <a:ext cx="496650" cy="1200329"/>
          </a:xfrm>
          <a:prstGeom prst="rect">
            <a:avLst/>
          </a:prstGeom>
          <a:solidFill>
            <a:schemeClr val="bg1"/>
          </a:solidFill>
        </p:spPr>
        <p:txBody>
          <a:bodyPr wrap="none" rtlCol="0">
            <a:spAutoFit/>
          </a:bodyPr>
          <a:lstStyle/>
          <a:p>
            <a:r>
              <a:rPr lang="en-GB" sz="1200" dirty="0" smtClean="0"/>
              <a:t>1990</a:t>
            </a:r>
            <a:br>
              <a:rPr lang="en-GB" sz="1200" dirty="0" smtClean="0"/>
            </a:br>
            <a:r>
              <a:rPr lang="en-GB" sz="1200" dirty="0" smtClean="0"/>
              <a:t>1995</a:t>
            </a:r>
            <a:br>
              <a:rPr lang="en-GB" sz="1200" dirty="0" smtClean="0"/>
            </a:br>
            <a:r>
              <a:rPr lang="en-GB" sz="1200" dirty="0" smtClean="0"/>
              <a:t>2000</a:t>
            </a:r>
            <a:br>
              <a:rPr lang="en-GB" sz="1200" dirty="0" smtClean="0"/>
            </a:br>
            <a:r>
              <a:rPr lang="en-GB" sz="1200" dirty="0" smtClean="0"/>
              <a:t>2005</a:t>
            </a:r>
            <a:br>
              <a:rPr lang="en-GB" sz="1200" dirty="0" smtClean="0"/>
            </a:br>
            <a:r>
              <a:rPr lang="en-GB" sz="1200" dirty="0" smtClean="0"/>
              <a:t>2010</a:t>
            </a:r>
            <a:br>
              <a:rPr lang="en-GB" sz="1200" dirty="0" smtClean="0"/>
            </a:br>
            <a:endParaRPr lang="en-GB" sz="1200" dirty="0"/>
          </a:p>
        </p:txBody>
      </p:sp>
      <p:sp>
        <p:nvSpPr>
          <p:cNvPr id="16" name="Rechteck 15"/>
          <p:cNvSpPr/>
          <p:nvPr/>
        </p:nvSpPr>
        <p:spPr>
          <a:xfrm>
            <a:off x="3175193" y="2868592"/>
            <a:ext cx="3175194" cy="153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11</a:t>
            </a:r>
            <a:endParaRPr lang="en-GB" dirty="0"/>
          </a:p>
        </p:txBody>
      </p:sp>
      <p:sp>
        <p:nvSpPr>
          <p:cNvPr id="17" name="Textfeld 16"/>
          <p:cNvSpPr txBox="1"/>
          <p:nvPr/>
        </p:nvSpPr>
        <p:spPr>
          <a:xfrm rot="16200000">
            <a:off x="2412493" y="5720260"/>
            <a:ext cx="496650" cy="1200329"/>
          </a:xfrm>
          <a:prstGeom prst="rect">
            <a:avLst/>
          </a:prstGeom>
          <a:solidFill>
            <a:schemeClr val="bg1"/>
          </a:solidFill>
        </p:spPr>
        <p:txBody>
          <a:bodyPr wrap="none" rtlCol="0">
            <a:spAutoFit/>
          </a:bodyPr>
          <a:lstStyle/>
          <a:p>
            <a:r>
              <a:rPr lang="en-GB" sz="1200" dirty="0" smtClean="0"/>
              <a:t>1990</a:t>
            </a:r>
            <a:br>
              <a:rPr lang="en-GB" sz="1200" dirty="0" smtClean="0"/>
            </a:br>
            <a:r>
              <a:rPr lang="en-GB" sz="1200" dirty="0" smtClean="0"/>
              <a:t>1995</a:t>
            </a:r>
            <a:br>
              <a:rPr lang="en-GB" sz="1200" dirty="0" smtClean="0"/>
            </a:br>
            <a:r>
              <a:rPr lang="en-GB" sz="1200" dirty="0" smtClean="0"/>
              <a:t>2000</a:t>
            </a:r>
            <a:br>
              <a:rPr lang="en-GB" sz="1200" dirty="0" smtClean="0"/>
            </a:br>
            <a:r>
              <a:rPr lang="en-GB" sz="1200" dirty="0" smtClean="0"/>
              <a:t>2005</a:t>
            </a:r>
            <a:br>
              <a:rPr lang="en-GB" sz="1200" dirty="0" smtClean="0"/>
            </a:br>
            <a:r>
              <a:rPr lang="en-GB" sz="1200" dirty="0" smtClean="0"/>
              <a:t>2010</a:t>
            </a:r>
            <a:br>
              <a:rPr lang="en-GB" sz="1200" dirty="0" smtClean="0"/>
            </a:br>
            <a:endParaRPr lang="en-GB" sz="1200" dirty="0"/>
          </a:p>
        </p:txBody>
      </p:sp>
      <p:sp>
        <p:nvSpPr>
          <p:cNvPr id="18" name="Rechteck 17"/>
          <p:cNvSpPr/>
          <p:nvPr/>
        </p:nvSpPr>
        <p:spPr>
          <a:xfrm>
            <a:off x="3160478" y="6072099"/>
            <a:ext cx="3175194" cy="153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11</a:t>
            </a:r>
            <a:endParaRPr lang="en-GB" dirty="0"/>
          </a:p>
        </p:txBody>
      </p:sp>
      <p:sp>
        <p:nvSpPr>
          <p:cNvPr id="19" name="Textfeld 18"/>
          <p:cNvSpPr txBox="1"/>
          <p:nvPr/>
        </p:nvSpPr>
        <p:spPr>
          <a:xfrm>
            <a:off x="3260983" y="737239"/>
            <a:ext cx="343664" cy="461665"/>
          </a:xfrm>
          <a:prstGeom prst="rect">
            <a:avLst/>
          </a:prstGeom>
          <a:noFill/>
        </p:spPr>
        <p:txBody>
          <a:bodyPr wrap="none" rtlCol="0">
            <a:spAutoFit/>
          </a:bodyPr>
          <a:lstStyle/>
          <a:p>
            <a:r>
              <a:rPr lang="en-GB" sz="2400" dirty="0" smtClean="0"/>
              <a:t>P</a:t>
            </a:r>
            <a:endParaRPr lang="en-GB" sz="2400" dirty="0"/>
          </a:p>
        </p:txBody>
      </p:sp>
      <p:sp>
        <p:nvSpPr>
          <p:cNvPr id="20" name="Textfeld 19"/>
          <p:cNvSpPr txBox="1"/>
          <p:nvPr/>
        </p:nvSpPr>
        <p:spPr>
          <a:xfrm>
            <a:off x="2443319" y="3919693"/>
            <a:ext cx="282800" cy="461665"/>
          </a:xfrm>
          <a:prstGeom prst="rect">
            <a:avLst/>
          </a:prstGeom>
          <a:noFill/>
        </p:spPr>
        <p:txBody>
          <a:bodyPr wrap="none" rtlCol="0">
            <a:spAutoFit/>
          </a:bodyPr>
          <a:lstStyle/>
          <a:p>
            <a:r>
              <a:rPr lang="en-GB" sz="2400" dirty="0" smtClean="0"/>
              <a:t>J</a:t>
            </a:r>
            <a:endParaRPr lang="en-GB" sz="2400" dirty="0"/>
          </a:p>
        </p:txBody>
      </p:sp>
      <p:sp>
        <p:nvSpPr>
          <p:cNvPr id="21" name="Textfeld 20"/>
          <p:cNvSpPr txBox="1"/>
          <p:nvPr/>
        </p:nvSpPr>
        <p:spPr>
          <a:xfrm>
            <a:off x="4026140" y="740799"/>
            <a:ext cx="561422" cy="461665"/>
          </a:xfrm>
          <a:prstGeom prst="rect">
            <a:avLst/>
          </a:prstGeom>
          <a:noFill/>
        </p:spPr>
        <p:txBody>
          <a:bodyPr wrap="none" rtlCol="0">
            <a:spAutoFit/>
          </a:bodyPr>
          <a:lstStyle/>
          <a:p>
            <a:r>
              <a:rPr lang="en-GB" sz="2400" dirty="0" smtClean="0"/>
              <a:t>NA</a:t>
            </a:r>
            <a:endParaRPr lang="en-GB" sz="2400" dirty="0"/>
          </a:p>
        </p:txBody>
      </p:sp>
      <p:sp>
        <p:nvSpPr>
          <p:cNvPr id="22" name="Textfeld 21"/>
          <p:cNvSpPr txBox="1"/>
          <p:nvPr/>
        </p:nvSpPr>
        <p:spPr>
          <a:xfrm>
            <a:off x="3300327" y="3919693"/>
            <a:ext cx="343664" cy="461665"/>
          </a:xfrm>
          <a:prstGeom prst="rect">
            <a:avLst/>
          </a:prstGeom>
          <a:noFill/>
        </p:spPr>
        <p:txBody>
          <a:bodyPr wrap="none" rtlCol="0">
            <a:spAutoFit/>
          </a:bodyPr>
          <a:lstStyle/>
          <a:p>
            <a:r>
              <a:rPr lang="en-GB" sz="2400" dirty="0" smtClean="0"/>
              <a:t>P</a:t>
            </a:r>
            <a:endParaRPr lang="en-GB" sz="2400" dirty="0"/>
          </a:p>
        </p:txBody>
      </p:sp>
      <p:sp>
        <p:nvSpPr>
          <p:cNvPr id="23" name="Textfeld 22"/>
          <p:cNvSpPr txBox="1"/>
          <p:nvPr/>
        </p:nvSpPr>
        <p:spPr>
          <a:xfrm>
            <a:off x="4842713" y="720526"/>
            <a:ext cx="530915" cy="461665"/>
          </a:xfrm>
          <a:prstGeom prst="rect">
            <a:avLst/>
          </a:prstGeom>
          <a:noFill/>
        </p:spPr>
        <p:txBody>
          <a:bodyPr wrap="none" rtlCol="0">
            <a:spAutoFit/>
          </a:bodyPr>
          <a:lstStyle/>
          <a:p>
            <a:r>
              <a:rPr lang="en-GB" sz="2400" dirty="0"/>
              <a:t>C</a:t>
            </a:r>
            <a:r>
              <a:rPr lang="en-GB" sz="2400" dirty="0" smtClean="0"/>
              <a:t>A</a:t>
            </a:r>
            <a:endParaRPr lang="en-GB" sz="2400" dirty="0"/>
          </a:p>
        </p:txBody>
      </p:sp>
      <p:sp>
        <p:nvSpPr>
          <p:cNvPr id="24" name="Textfeld 23"/>
          <p:cNvSpPr txBox="1"/>
          <p:nvPr/>
        </p:nvSpPr>
        <p:spPr>
          <a:xfrm>
            <a:off x="4020023" y="3919693"/>
            <a:ext cx="561422" cy="461665"/>
          </a:xfrm>
          <a:prstGeom prst="rect">
            <a:avLst/>
          </a:prstGeom>
          <a:noFill/>
        </p:spPr>
        <p:txBody>
          <a:bodyPr wrap="none" rtlCol="0">
            <a:spAutoFit/>
          </a:bodyPr>
          <a:lstStyle/>
          <a:p>
            <a:r>
              <a:rPr lang="en-GB" sz="2400" dirty="0" smtClean="0"/>
              <a:t>NA</a:t>
            </a:r>
            <a:endParaRPr lang="en-GB" sz="2400" dirty="0"/>
          </a:p>
        </p:txBody>
      </p:sp>
      <p:sp>
        <p:nvSpPr>
          <p:cNvPr id="25" name="Textfeld 24"/>
          <p:cNvSpPr txBox="1"/>
          <p:nvPr/>
        </p:nvSpPr>
        <p:spPr>
          <a:xfrm>
            <a:off x="4839139" y="3919693"/>
            <a:ext cx="530915" cy="461665"/>
          </a:xfrm>
          <a:prstGeom prst="rect">
            <a:avLst/>
          </a:prstGeom>
          <a:noFill/>
        </p:spPr>
        <p:txBody>
          <a:bodyPr wrap="none" rtlCol="0">
            <a:spAutoFit/>
          </a:bodyPr>
          <a:lstStyle/>
          <a:p>
            <a:r>
              <a:rPr lang="en-GB" sz="2400" dirty="0"/>
              <a:t>C</a:t>
            </a:r>
            <a:r>
              <a:rPr lang="en-GB" sz="2400" dirty="0" smtClean="0"/>
              <a:t>A</a:t>
            </a:r>
            <a:endParaRPr lang="en-GB" sz="2400" dirty="0"/>
          </a:p>
        </p:txBody>
      </p:sp>
      <p:sp>
        <p:nvSpPr>
          <p:cNvPr id="26" name="Textfeld 25"/>
          <p:cNvSpPr txBox="1"/>
          <p:nvPr/>
        </p:nvSpPr>
        <p:spPr>
          <a:xfrm>
            <a:off x="5836596" y="726555"/>
            <a:ext cx="505267" cy="461665"/>
          </a:xfrm>
          <a:prstGeom prst="rect">
            <a:avLst/>
          </a:prstGeom>
          <a:noFill/>
        </p:spPr>
        <p:txBody>
          <a:bodyPr wrap="none" rtlCol="0">
            <a:spAutoFit/>
          </a:bodyPr>
          <a:lstStyle/>
          <a:p>
            <a:r>
              <a:rPr lang="en-GB" sz="2400" dirty="0" smtClean="0"/>
              <a:t>SA</a:t>
            </a:r>
            <a:endParaRPr lang="en-GB" sz="2400" dirty="0"/>
          </a:p>
        </p:txBody>
      </p:sp>
      <p:sp>
        <p:nvSpPr>
          <p:cNvPr id="27" name="Textfeld 26"/>
          <p:cNvSpPr txBox="1"/>
          <p:nvPr/>
        </p:nvSpPr>
        <p:spPr>
          <a:xfrm>
            <a:off x="5736362" y="3918596"/>
            <a:ext cx="505267" cy="461665"/>
          </a:xfrm>
          <a:prstGeom prst="rect">
            <a:avLst/>
          </a:prstGeom>
          <a:noFill/>
        </p:spPr>
        <p:txBody>
          <a:bodyPr wrap="none" rtlCol="0">
            <a:spAutoFit/>
          </a:bodyPr>
          <a:lstStyle/>
          <a:p>
            <a:r>
              <a:rPr lang="en-GB" sz="2400" dirty="0" smtClean="0"/>
              <a:t>SA</a:t>
            </a:r>
            <a:endParaRPr lang="en-GB" sz="24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64904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Median Ni</a:t>
            </a:r>
            <a:endParaRPr lang="en-GB" dirty="0"/>
          </a:p>
        </p:txBody>
      </p:sp>
      <p:sp>
        <p:nvSpPr>
          <p:cNvPr id="4" name="Foliennummernplatzhalter 3"/>
          <p:cNvSpPr>
            <a:spLocks noGrp="1"/>
          </p:cNvSpPr>
          <p:nvPr>
            <p:ph type="sldNum" sz="quarter" idx="12"/>
          </p:nvPr>
        </p:nvSpPr>
        <p:spPr/>
        <p:txBody>
          <a:bodyPr/>
          <a:lstStyle/>
          <a:p>
            <a:fld id="{C0F5FC29-8CFE-9749-9278-FE77BA0BABC2}" type="slidenum">
              <a:rPr lang="de-DE" smtClean="0"/>
              <a:pPr/>
              <a:t>26</a:t>
            </a:fld>
            <a:endParaRPr lang="de-DE"/>
          </a:p>
        </p:txBody>
      </p:sp>
      <p:pic>
        <p:nvPicPr>
          <p:cNvPr id="14" name="Bild 13"/>
          <p:cNvPicPr>
            <a:picLocks noChangeAspect="1"/>
          </p:cNvPicPr>
          <p:nvPr/>
        </p:nvPicPr>
        <p:blipFill>
          <a:blip r:embed="rId3"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2309664" y="1577892"/>
            <a:ext cx="4781250" cy="4500000"/>
          </a:xfrm>
          <a:prstGeom prst="rect">
            <a:avLst/>
          </a:prstGeom>
        </p:spPr>
      </p:pic>
      <p:sp>
        <p:nvSpPr>
          <p:cNvPr id="16" name="Rechteck 15"/>
          <p:cNvSpPr/>
          <p:nvPr/>
        </p:nvSpPr>
        <p:spPr>
          <a:xfrm>
            <a:off x="3955065" y="2214552"/>
            <a:ext cx="534769" cy="62555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echteck 16"/>
          <p:cNvSpPr/>
          <p:nvPr/>
        </p:nvSpPr>
        <p:spPr>
          <a:xfrm>
            <a:off x="6018431" y="5577530"/>
            <a:ext cx="534769" cy="62555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955959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Bild 4"/>
          <p:cNvPicPr>
            <a:picLocks noChangeAspect="1"/>
          </p:cNvPicPr>
          <p:nvPr/>
        </p:nvPicPr>
        <p:blipFill>
          <a:blip r:embed="rId3"/>
          <a:stretch>
            <a:fillRect/>
          </a:stretch>
        </p:blipFill>
        <p:spPr>
          <a:xfrm>
            <a:off x="1860630" y="3272631"/>
            <a:ext cx="4535999" cy="3023999"/>
          </a:xfrm>
          <a:prstGeom prst="rect">
            <a:avLst/>
          </a:prstGeom>
        </p:spPr>
      </p:pic>
      <p:pic>
        <p:nvPicPr>
          <p:cNvPr id="3" name="Bild 2"/>
          <p:cNvPicPr>
            <a:picLocks noChangeAspect="1"/>
          </p:cNvPicPr>
          <p:nvPr/>
        </p:nvPicPr>
        <p:blipFill>
          <a:blip r:embed="rId4"/>
          <a:stretch>
            <a:fillRect/>
          </a:stretch>
        </p:blipFill>
        <p:spPr>
          <a:xfrm>
            <a:off x="1860552" y="80013"/>
            <a:ext cx="4535999" cy="3023999"/>
          </a:xfrm>
          <a:prstGeom prst="rect">
            <a:avLst/>
          </a:prstGeom>
        </p:spPr>
      </p:pic>
      <p:sp>
        <p:nvSpPr>
          <p:cNvPr id="2" name="Titel 1"/>
          <p:cNvSpPr>
            <a:spLocks noGrp="1"/>
          </p:cNvSpPr>
          <p:nvPr>
            <p:ph type="title"/>
          </p:nvPr>
        </p:nvSpPr>
        <p:spPr>
          <a:xfrm>
            <a:off x="0" y="419457"/>
            <a:ext cx="1838270" cy="977556"/>
          </a:xfrm>
        </p:spPr>
        <p:txBody>
          <a:bodyPr/>
          <a:lstStyle/>
          <a:p>
            <a:r>
              <a:rPr lang="de-DE" dirty="0" err="1" smtClean="0"/>
              <a:t>Ni</a:t>
            </a:r>
            <a:endParaRPr lang="de-DE" dirty="0"/>
          </a:p>
        </p:txBody>
      </p:sp>
      <p:sp>
        <p:nvSpPr>
          <p:cNvPr id="4" name="Foliennummernplatzhalter 3"/>
          <p:cNvSpPr>
            <a:spLocks noGrp="1"/>
          </p:cNvSpPr>
          <p:nvPr>
            <p:ph type="sldNum" sz="quarter" idx="12"/>
          </p:nvPr>
        </p:nvSpPr>
        <p:spPr/>
        <p:txBody>
          <a:bodyPr/>
          <a:lstStyle/>
          <a:p>
            <a:fld id="{C0F5FC29-8CFE-9749-9278-FE77BA0BABC2}" type="slidenum">
              <a:rPr lang="de-DE" smtClean="0"/>
              <a:pPr/>
              <a:t>27</a:t>
            </a:fld>
            <a:endParaRPr lang="de-DE"/>
          </a:p>
        </p:txBody>
      </p:sp>
      <p:sp>
        <p:nvSpPr>
          <p:cNvPr id="9" name="Textfeld 8"/>
          <p:cNvSpPr txBox="1"/>
          <p:nvPr/>
        </p:nvSpPr>
        <p:spPr>
          <a:xfrm>
            <a:off x="6625522" y="1783188"/>
            <a:ext cx="1474031" cy="523220"/>
          </a:xfrm>
          <a:prstGeom prst="rect">
            <a:avLst/>
          </a:prstGeom>
          <a:noFill/>
        </p:spPr>
        <p:txBody>
          <a:bodyPr wrap="none" rtlCol="0">
            <a:spAutoFit/>
          </a:bodyPr>
          <a:lstStyle/>
          <a:p>
            <a:pPr algn="r"/>
            <a:r>
              <a:rPr lang="de-DE" sz="2800" dirty="0" smtClean="0"/>
              <a:t>142 </a:t>
            </a:r>
            <a:r>
              <a:rPr lang="de-DE" sz="2800" dirty="0" err="1" smtClean="0"/>
              <a:t>sites</a:t>
            </a:r>
            <a:endParaRPr lang="de-DE" sz="2800" dirty="0"/>
          </a:p>
        </p:txBody>
      </p:sp>
      <p:sp>
        <p:nvSpPr>
          <p:cNvPr id="11" name="Textfeld 10"/>
          <p:cNvSpPr txBox="1"/>
          <p:nvPr/>
        </p:nvSpPr>
        <p:spPr>
          <a:xfrm>
            <a:off x="6757365" y="4932391"/>
            <a:ext cx="1292040" cy="523220"/>
          </a:xfrm>
          <a:prstGeom prst="rect">
            <a:avLst/>
          </a:prstGeom>
          <a:noFill/>
        </p:spPr>
        <p:txBody>
          <a:bodyPr wrap="none" rtlCol="0">
            <a:spAutoFit/>
          </a:bodyPr>
          <a:lstStyle/>
          <a:p>
            <a:pPr algn="r"/>
            <a:r>
              <a:rPr lang="de-DE" sz="2800" dirty="0" smtClean="0"/>
              <a:t>73 </a:t>
            </a:r>
            <a:r>
              <a:rPr lang="de-DE" sz="2800" dirty="0" err="1" smtClean="0"/>
              <a:t>sites</a:t>
            </a:r>
            <a:r>
              <a:rPr lang="de-DE" sz="2800" dirty="0" smtClean="0"/>
              <a:t> </a:t>
            </a:r>
            <a:endParaRPr lang="de-DE" sz="2800" dirty="0"/>
          </a:p>
        </p:txBody>
      </p:sp>
      <p:sp>
        <p:nvSpPr>
          <p:cNvPr id="10" name="Textfeld 9"/>
          <p:cNvSpPr txBox="1"/>
          <p:nvPr/>
        </p:nvSpPr>
        <p:spPr>
          <a:xfrm>
            <a:off x="2517873" y="740799"/>
            <a:ext cx="282800" cy="461665"/>
          </a:xfrm>
          <a:prstGeom prst="rect">
            <a:avLst/>
          </a:prstGeom>
          <a:noFill/>
        </p:spPr>
        <p:txBody>
          <a:bodyPr wrap="none" rtlCol="0">
            <a:spAutoFit/>
          </a:bodyPr>
          <a:lstStyle/>
          <a:p>
            <a:r>
              <a:rPr lang="en-GB" sz="2400" dirty="0" smtClean="0"/>
              <a:t>J</a:t>
            </a:r>
            <a:endParaRPr lang="en-GB" sz="2400" dirty="0"/>
          </a:p>
        </p:txBody>
      </p:sp>
      <p:sp>
        <p:nvSpPr>
          <p:cNvPr id="15" name="Textfeld 14"/>
          <p:cNvSpPr txBox="1"/>
          <p:nvPr/>
        </p:nvSpPr>
        <p:spPr>
          <a:xfrm rot="16200000">
            <a:off x="2412494" y="2513933"/>
            <a:ext cx="496650" cy="1200329"/>
          </a:xfrm>
          <a:prstGeom prst="rect">
            <a:avLst/>
          </a:prstGeom>
          <a:solidFill>
            <a:schemeClr val="bg1"/>
          </a:solidFill>
        </p:spPr>
        <p:txBody>
          <a:bodyPr wrap="none" rtlCol="0">
            <a:spAutoFit/>
          </a:bodyPr>
          <a:lstStyle/>
          <a:p>
            <a:r>
              <a:rPr lang="en-GB" sz="1200" dirty="0" smtClean="0"/>
              <a:t>1990</a:t>
            </a:r>
            <a:br>
              <a:rPr lang="en-GB" sz="1200" dirty="0" smtClean="0"/>
            </a:br>
            <a:r>
              <a:rPr lang="en-GB" sz="1200" dirty="0" smtClean="0"/>
              <a:t>1995</a:t>
            </a:r>
            <a:br>
              <a:rPr lang="en-GB" sz="1200" dirty="0" smtClean="0"/>
            </a:br>
            <a:r>
              <a:rPr lang="en-GB" sz="1200" dirty="0" smtClean="0"/>
              <a:t>2000</a:t>
            </a:r>
            <a:br>
              <a:rPr lang="en-GB" sz="1200" dirty="0" smtClean="0"/>
            </a:br>
            <a:r>
              <a:rPr lang="en-GB" sz="1200" dirty="0" smtClean="0"/>
              <a:t>2005</a:t>
            </a:r>
            <a:br>
              <a:rPr lang="en-GB" sz="1200" dirty="0" smtClean="0"/>
            </a:br>
            <a:r>
              <a:rPr lang="en-GB" sz="1200" dirty="0" smtClean="0"/>
              <a:t>2010</a:t>
            </a:r>
            <a:br>
              <a:rPr lang="en-GB" sz="1200" dirty="0" smtClean="0"/>
            </a:br>
            <a:endParaRPr lang="en-GB" sz="1200" dirty="0"/>
          </a:p>
        </p:txBody>
      </p:sp>
      <p:sp>
        <p:nvSpPr>
          <p:cNvPr id="16" name="Rechteck 15"/>
          <p:cNvSpPr/>
          <p:nvPr/>
        </p:nvSpPr>
        <p:spPr>
          <a:xfrm>
            <a:off x="3175193" y="2868592"/>
            <a:ext cx="3175194" cy="153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11</a:t>
            </a:r>
            <a:endParaRPr lang="en-GB" dirty="0"/>
          </a:p>
        </p:txBody>
      </p:sp>
      <p:sp>
        <p:nvSpPr>
          <p:cNvPr id="17" name="Textfeld 16"/>
          <p:cNvSpPr txBox="1"/>
          <p:nvPr/>
        </p:nvSpPr>
        <p:spPr>
          <a:xfrm rot="16200000">
            <a:off x="2412493" y="5720260"/>
            <a:ext cx="496650" cy="1200329"/>
          </a:xfrm>
          <a:prstGeom prst="rect">
            <a:avLst/>
          </a:prstGeom>
          <a:solidFill>
            <a:schemeClr val="bg1"/>
          </a:solidFill>
        </p:spPr>
        <p:txBody>
          <a:bodyPr wrap="none" rtlCol="0">
            <a:spAutoFit/>
          </a:bodyPr>
          <a:lstStyle/>
          <a:p>
            <a:r>
              <a:rPr lang="en-GB" sz="1200" dirty="0" smtClean="0"/>
              <a:t>1990</a:t>
            </a:r>
            <a:br>
              <a:rPr lang="en-GB" sz="1200" dirty="0" smtClean="0"/>
            </a:br>
            <a:r>
              <a:rPr lang="en-GB" sz="1200" dirty="0" smtClean="0"/>
              <a:t>1995</a:t>
            </a:r>
            <a:br>
              <a:rPr lang="en-GB" sz="1200" dirty="0" smtClean="0"/>
            </a:br>
            <a:r>
              <a:rPr lang="en-GB" sz="1200" dirty="0" smtClean="0"/>
              <a:t>2000</a:t>
            </a:r>
            <a:br>
              <a:rPr lang="en-GB" sz="1200" dirty="0" smtClean="0"/>
            </a:br>
            <a:r>
              <a:rPr lang="en-GB" sz="1200" dirty="0" smtClean="0"/>
              <a:t>2005</a:t>
            </a:r>
            <a:br>
              <a:rPr lang="en-GB" sz="1200" dirty="0" smtClean="0"/>
            </a:br>
            <a:r>
              <a:rPr lang="en-GB" sz="1200" dirty="0" smtClean="0"/>
              <a:t>2010</a:t>
            </a:r>
            <a:br>
              <a:rPr lang="en-GB" sz="1200" dirty="0" smtClean="0"/>
            </a:br>
            <a:endParaRPr lang="en-GB" sz="1200" dirty="0"/>
          </a:p>
        </p:txBody>
      </p:sp>
      <p:sp>
        <p:nvSpPr>
          <p:cNvPr id="18" name="Rechteck 17"/>
          <p:cNvSpPr/>
          <p:nvPr/>
        </p:nvSpPr>
        <p:spPr>
          <a:xfrm>
            <a:off x="3160478" y="6072099"/>
            <a:ext cx="3175194" cy="153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11</a:t>
            </a:r>
            <a:endParaRPr lang="en-GB" dirty="0"/>
          </a:p>
        </p:txBody>
      </p:sp>
      <p:sp>
        <p:nvSpPr>
          <p:cNvPr id="19" name="Textfeld 18"/>
          <p:cNvSpPr txBox="1"/>
          <p:nvPr/>
        </p:nvSpPr>
        <p:spPr>
          <a:xfrm>
            <a:off x="3260983" y="737239"/>
            <a:ext cx="343664" cy="461665"/>
          </a:xfrm>
          <a:prstGeom prst="rect">
            <a:avLst/>
          </a:prstGeom>
          <a:noFill/>
        </p:spPr>
        <p:txBody>
          <a:bodyPr wrap="none" rtlCol="0">
            <a:spAutoFit/>
          </a:bodyPr>
          <a:lstStyle/>
          <a:p>
            <a:r>
              <a:rPr lang="en-GB" sz="2400" dirty="0" smtClean="0"/>
              <a:t>P</a:t>
            </a:r>
            <a:endParaRPr lang="en-GB" sz="2400" dirty="0"/>
          </a:p>
        </p:txBody>
      </p:sp>
      <p:sp>
        <p:nvSpPr>
          <p:cNvPr id="20" name="Textfeld 19"/>
          <p:cNvSpPr txBox="1"/>
          <p:nvPr/>
        </p:nvSpPr>
        <p:spPr>
          <a:xfrm>
            <a:off x="2443319" y="3919693"/>
            <a:ext cx="282800" cy="461665"/>
          </a:xfrm>
          <a:prstGeom prst="rect">
            <a:avLst/>
          </a:prstGeom>
          <a:noFill/>
        </p:spPr>
        <p:txBody>
          <a:bodyPr wrap="none" rtlCol="0">
            <a:spAutoFit/>
          </a:bodyPr>
          <a:lstStyle/>
          <a:p>
            <a:r>
              <a:rPr lang="en-GB" sz="2400" dirty="0" smtClean="0"/>
              <a:t>J</a:t>
            </a:r>
            <a:endParaRPr lang="en-GB" sz="2400" dirty="0"/>
          </a:p>
        </p:txBody>
      </p:sp>
      <p:sp>
        <p:nvSpPr>
          <p:cNvPr id="21" name="Textfeld 20"/>
          <p:cNvSpPr txBox="1"/>
          <p:nvPr/>
        </p:nvSpPr>
        <p:spPr>
          <a:xfrm>
            <a:off x="4026140" y="740799"/>
            <a:ext cx="561422" cy="461665"/>
          </a:xfrm>
          <a:prstGeom prst="rect">
            <a:avLst/>
          </a:prstGeom>
          <a:noFill/>
        </p:spPr>
        <p:txBody>
          <a:bodyPr wrap="none" rtlCol="0">
            <a:spAutoFit/>
          </a:bodyPr>
          <a:lstStyle/>
          <a:p>
            <a:r>
              <a:rPr lang="en-GB" sz="2400" dirty="0" smtClean="0"/>
              <a:t>NA</a:t>
            </a:r>
            <a:endParaRPr lang="en-GB" sz="2400" dirty="0"/>
          </a:p>
        </p:txBody>
      </p:sp>
      <p:sp>
        <p:nvSpPr>
          <p:cNvPr id="22" name="Textfeld 21"/>
          <p:cNvSpPr txBox="1"/>
          <p:nvPr/>
        </p:nvSpPr>
        <p:spPr>
          <a:xfrm>
            <a:off x="3300327" y="3919693"/>
            <a:ext cx="343664" cy="461665"/>
          </a:xfrm>
          <a:prstGeom prst="rect">
            <a:avLst/>
          </a:prstGeom>
          <a:noFill/>
        </p:spPr>
        <p:txBody>
          <a:bodyPr wrap="none" rtlCol="0">
            <a:spAutoFit/>
          </a:bodyPr>
          <a:lstStyle/>
          <a:p>
            <a:r>
              <a:rPr lang="en-GB" sz="2400" dirty="0" smtClean="0"/>
              <a:t>P</a:t>
            </a:r>
            <a:endParaRPr lang="en-GB" sz="2400" dirty="0"/>
          </a:p>
        </p:txBody>
      </p:sp>
      <p:sp>
        <p:nvSpPr>
          <p:cNvPr id="23" name="Textfeld 22"/>
          <p:cNvSpPr txBox="1"/>
          <p:nvPr/>
        </p:nvSpPr>
        <p:spPr>
          <a:xfrm>
            <a:off x="4842713" y="720526"/>
            <a:ext cx="530915" cy="461665"/>
          </a:xfrm>
          <a:prstGeom prst="rect">
            <a:avLst/>
          </a:prstGeom>
          <a:noFill/>
        </p:spPr>
        <p:txBody>
          <a:bodyPr wrap="none" rtlCol="0">
            <a:spAutoFit/>
          </a:bodyPr>
          <a:lstStyle/>
          <a:p>
            <a:r>
              <a:rPr lang="en-GB" sz="2400" dirty="0"/>
              <a:t>C</a:t>
            </a:r>
            <a:r>
              <a:rPr lang="en-GB" sz="2400" dirty="0" smtClean="0"/>
              <a:t>A</a:t>
            </a:r>
            <a:endParaRPr lang="en-GB" sz="2400" dirty="0"/>
          </a:p>
        </p:txBody>
      </p:sp>
      <p:sp>
        <p:nvSpPr>
          <p:cNvPr id="24" name="Textfeld 23"/>
          <p:cNvSpPr txBox="1"/>
          <p:nvPr/>
        </p:nvSpPr>
        <p:spPr>
          <a:xfrm>
            <a:off x="4020023" y="3919693"/>
            <a:ext cx="561422" cy="461665"/>
          </a:xfrm>
          <a:prstGeom prst="rect">
            <a:avLst/>
          </a:prstGeom>
          <a:noFill/>
        </p:spPr>
        <p:txBody>
          <a:bodyPr wrap="none" rtlCol="0">
            <a:spAutoFit/>
          </a:bodyPr>
          <a:lstStyle/>
          <a:p>
            <a:r>
              <a:rPr lang="en-GB" sz="2400" dirty="0" smtClean="0"/>
              <a:t>NA</a:t>
            </a:r>
            <a:endParaRPr lang="en-GB" sz="2400" dirty="0"/>
          </a:p>
        </p:txBody>
      </p:sp>
      <p:sp>
        <p:nvSpPr>
          <p:cNvPr id="25" name="Textfeld 24"/>
          <p:cNvSpPr txBox="1"/>
          <p:nvPr/>
        </p:nvSpPr>
        <p:spPr>
          <a:xfrm>
            <a:off x="4839139" y="3919693"/>
            <a:ext cx="530915" cy="461665"/>
          </a:xfrm>
          <a:prstGeom prst="rect">
            <a:avLst/>
          </a:prstGeom>
          <a:noFill/>
        </p:spPr>
        <p:txBody>
          <a:bodyPr wrap="none" rtlCol="0">
            <a:spAutoFit/>
          </a:bodyPr>
          <a:lstStyle/>
          <a:p>
            <a:r>
              <a:rPr lang="en-GB" sz="2400" dirty="0"/>
              <a:t>C</a:t>
            </a:r>
            <a:r>
              <a:rPr lang="en-GB" sz="2400" dirty="0" smtClean="0"/>
              <a:t>A</a:t>
            </a:r>
            <a:endParaRPr lang="en-GB" sz="2400" dirty="0"/>
          </a:p>
        </p:txBody>
      </p:sp>
      <p:sp>
        <p:nvSpPr>
          <p:cNvPr id="26" name="Textfeld 25"/>
          <p:cNvSpPr txBox="1"/>
          <p:nvPr/>
        </p:nvSpPr>
        <p:spPr>
          <a:xfrm>
            <a:off x="5836596" y="726555"/>
            <a:ext cx="505267" cy="461665"/>
          </a:xfrm>
          <a:prstGeom prst="rect">
            <a:avLst/>
          </a:prstGeom>
          <a:noFill/>
        </p:spPr>
        <p:txBody>
          <a:bodyPr wrap="none" rtlCol="0">
            <a:spAutoFit/>
          </a:bodyPr>
          <a:lstStyle/>
          <a:p>
            <a:r>
              <a:rPr lang="en-GB" sz="2400" dirty="0" smtClean="0"/>
              <a:t>SA</a:t>
            </a:r>
            <a:endParaRPr lang="en-GB" sz="2400" dirty="0"/>
          </a:p>
        </p:txBody>
      </p:sp>
      <p:sp>
        <p:nvSpPr>
          <p:cNvPr id="27" name="Textfeld 26"/>
          <p:cNvSpPr txBox="1"/>
          <p:nvPr/>
        </p:nvSpPr>
        <p:spPr>
          <a:xfrm>
            <a:off x="5736362" y="3918596"/>
            <a:ext cx="505267" cy="461665"/>
          </a:xfrm>
          <a:prstGeom prst="rect">
            <a:avLst/>
          </a:prstGeom>
          <a:noFill/>
        </p:spPr>
        <p:txBody>
          <a:bodyPr wrap="none" rtlCol="0">
            <a:spAutoFit/>
          </a:bodyPr>
          <a:lstStyle/>
          <a:p>
            <a:r>
              <a:rPr lang="en-GB" sz="2400" dirty="0" smtClean="0"/>
              <a:t>SA</a:t>
            </a:r>
            <a:endParaRPr lang="en-GB" sz="24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76456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757087"/>
            <a:ext cx="7772400" cy="705604"/>
          </a:xfrm>
        </p:spPr>
        <p:txBody>
          <a:bodyPr>
            <a:normAutofit fontScale="90000"/>
          </a:bodyPr>
          <a:lstStyle/>
          <a:p>
            <a:r>
              <a:rPr lang="de-DE" sz="2800" dirty="0" err="1" smtClean="0"/>
              <a:t>Conclusion</a:t>
            </a:r>
            <a:r>
              <a:rPr lang="de-DE" sz="2800" dirty="0" smtClean="0"/>
              <a:t/>
            </a:r>
            <a:br>
              <a:rPr lang="de-DE" sz="2800" dirty="0" smtClean="0"/>
            </a:br>
            <a:endParaRPr lang="de-DE" sz="2800" dirty="0"/>
          </a:p>
        </p:txBody>
      </p:sp>
      <p:sp>
        <p:nvSpPr>
          <p:cNvPr id="3" name="Untertitel 2"/>
          <p:cNvSpPr>
            <a:spLocks noGrp="1"/>
          </p:cNvSpPr>
          <p:nvPr>
            <p:ph type="subTitle" idx="1"/>
          </p:nvPr>
        </p:nvSpPr>
        <p:spPr>
          <a:xfrm>
            <a:off x="551142" y="1930672"/>
            <a:ext cx="8089342" cy="3563425"/>
          </a:xfrm>
        </p:spPr>
        <p:txBody>
          <a:bodyPr>
            <a:normAutofit/>
          </a:bodyPr>
          <a:lstStyle/>
          <a:p>
            <a:pPr algn="l"/>
            <a:r>
              <a:rPr lang="en-GB" sz="2400" dirty="0" smtClean="0"/>
              <a:t>The number of sites can be reduced in Switzerland to the </a:t>
            </a:r>
            <a:r>
              <a:rPr lang="en-GB" sz="2400" dirty="0"/>
              <a:t>half </a:t>
            </a:r>
            <a:r>
              <a:rPr lang="en-GB" sz="2400" dirty="0" smtClean="0"/>
              <a:t>of the earlier surveys </a:t>
            </a:r>
            <a:r>
              <a:rPr lang="en-GB" sz="2400" dirty="0"/>
              <a:t>(73 sites) without </a:t>
            </a:r>
            <a:r>
              <a:rPr lang="en-GB" sz="2400" dirty="0" smtClean="0"/>
              <a:t>loosing too much of information.</a:t>
            </a:r>
          </a:p>
          <a:p>
            <a:pPr algn="l"/>
            <a:r>
              <a:rPr lang="en-GB" sz="2400" dirty="0" smtClean="0"/>
              <a:t>This still represents a coverage of more than the required 1.5 sites/1000km</a:t>
            </a:r>
            <a:r>
              <a:rPr lang="en-GB" sz="2400" baseline="30000" dirty="0" smtClean="0"/>
              <a:t>2</a:t>
            </a:r>
          </a:p>
          <a:p>
            <a:pPr algn="l"/>
            <a:endParaRPr lang="en-GB" sz="2400" dirty="0" smtClean="0"/>
          </a:p>
        </p:txBody>
      </p:sp>
      <p:sp>
        <p:nvSpPr>
          <p:cNvPr id="4" name="Foliennummernplatzhalter 3"/>
          <p:cNvSpPr>
            <a:spLocks noGrp="1"/>
          </p:cNvSpPr>
          <p:nvPr>
            <p:ph type="sldNum" sz="quarter" idx="12"/>
          </p:nvPr>
        </p:nvSpPr>
        <p:spPr/>
        <p:txBody>
          <a:bodyPr/>
          <a:lstStyle/>
          <a:p>
            <a:fld id="{C0F5FC29-8CFE-9749-9278-FE77BA0BABC2}" type="slidenum">
              <a:rPr lang="de-DE" smtClean="0"/>
              <a:pPr/>
              <a:t>28</a:t>
            </a:fld>
            <a:endParaRPr lang="de-D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036650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757087"/>
            <a:ext cx="7772400" cy="705604"/>
          </a:xfrm>
        </p:spPr>
        <p:txBody>
          <a:bodyPr>
            <a:normAutofit/>
          </a:bodyPr>
          <a:lstStyle/>
          <a:p>
            <a:r>
              <a:rPr lang="en-GB" sz="2800" dirty="0" smtClean="0"/>
              <a:t>Thanks</a:t>
            </a:r>
            <a:endParaRPr lang="en-GB" sz="2800" dirty="0"/>
          </a:p>
        </p:txBody>
      </p:sp>
      <p:sp>
        <p:nvSpPr>
          <p:cNvPr id="3" name="Untertitel 2"/>
          <p:cNvSpPr>
            <a:spLocks noGrp="1"/>
          </p:cNvSpPr>
          <p:nvPr>
            <p:ph type="subTitle" idx="1"/>
          </p:nvPr>
        </p:nvSpPr>
        <p:spPr>
          <a:xfrm>
            <a:off x="551142" y="1930672"/>
            <a:ext cx="8089342" cy="3563425"/>
          </a:xfrm>
        </p:spPr>
        <p:txBody>
          <a:bodyPr>
            <a:normAutofit fontScale="92500" lnSpcReduction="20000"/>
          </a:bodyPr>
          <a:lstStyle/>
          <a:p>
            <a:r>
              <a:rPr lang="en-GB" sz="2400" dirty="0" smtClean="0"/>
              <a:t> </a:t>
            </a:r>
          </a:p>
          <a:p>
            <a:endParaRPr lang="en-GB" sz="2400" dirty="0" smtClean="0"/>
          </a:p>
          <a:p>
            <a:r>
              <a:rPr lang="en-GB" sz="2400" dirty="0" smtClean="0"/>
              <a:t>To the Federal Office for the Environment FOEN, Switzerland for funding the studies</a:t>
            </a:r>
          </a:p>
          <a:p>
            <a:endParaRPr lang="en-GB" sz="2400" dirty="0" smtClean="0"/>
          </a:p>
          <a:p>
            <a:r>
              <a:rPr lang="en-GB" sz="2400" dirty="0" smtClean="0"/>
              <a:t>To the many people who were involved in this project with coordination, sampling, preparing, analysing etc. in Switzerland</a:t>
            </a:r>
          </a:p>
          <a:p>
            <a:endParaRPr lang="en-GB" sz="2400" dirty="0" smtClean="0"/>
          </a:p>
          <a:p>
            <a:r>
              <a:rPr lang="en-GB" sz="2400" dirty="0" smtClean="0"/>
              <a:t>And to the European </a:t>
            </a:r>
            <a:r>
              <a:rPr lang="en-GB" sz="2400" dirty="0" err="1" smtClean="0"/>
              <a:t>coordinaters</a:t>
            </a:r>
            <a:r>
              <a:rPr lang="en-GB" sz="2400" dirty="0" smtClean="0"/>
              <a:t>:</a:t>
            </a:r>
          </a:p>
          <a:p>
            <a:r>
              <a:rPr lang="en-GB" sz="2400" dirty="0" smtClean="0"/>
              <a:t>UNECE-ICP Vegetation</a:t>
            </a:r>
            <a:endParaRPr lang="en-GB" sz="2400" dirty="0"/>
          </a:p>
        </p:txBody>
      </p:sp>
      <p:sp>
        <p:nvSpPr>
          <p:cNvPr id="4" name="Foliennummernplatzhalter 3"/>
          <p:cNvSpPr>
            <a:spLocks noGrp="1"/>
          </p:cNvSpPr>
          <p:nvPr>
            <p:ph type="sldNum" sz="quarter" idx="12"/>
          </p:nvPr>
        </p:nvSpPr>
        <p:spPr/>
        <p:txBody>
          <a:bodyPr/>
          <a:lstStyle/>
          <a:p>
            <a:fld id="{C0F5FC29-8CFE-9749-9278-FE77BA0BABC2}" type="slidenum">
              <a:rPr lang="de-DE" smtClean="0"/>
              <a:pPr/>
              <a:t>29</a:t>
            </a:fld>
            <a:endParaRPr lang="de-D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454294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Reduction</a:t>
            </a:r>
            <a:r>
              <a:rPr lang="de-DE" dirty="0" smtClean="0"/>
              <a:t> </a:t>
            </a:r>
            <a:r>
              <a:rPr lang="de-DE" dirty="0" err="1" smtClean="0"/>
              <a:t>of</a:t>
            </a:r>
            <a:r>
              <a:rPr lang="de-DE" dirty="0" smtClean="0"/>
              <a:t> </a:t>
            </a:r>
            <a:r>
              <a:rPr lang="de-DE" dirty="0" err="1"/>
              <a:t>n</a:t>
            </a:r>
            <a:r>
              <a:rPr lang="de-DE" dirty="0" err="1" smtClean="0"/>
              <a:t>umber</a:t>
            </a:r>
            <a:r>
              <a:rPr lang="de-DE" dirty="0" smtClean="0"/>
              <a:t> </a:t>
            </a:r>
            <a:r>
              <a:rPr lang="de-DE" dirty="0" err="1" smtClean="0"/>
              <a:t>of</a:t>
            </a:r>
            <a:r>
              <a:rPr lang="de-DE" dirty="0" smtClean="0"/>
              <a:t> </a:t>
            </a:r>
            <a:r>
              <a:rPr lang="de-DE" dirty="0" err="1" smtClean="0"/>
              <a:t>sites</a:t>
            </a:r>
            <a:endParaRPr lang="de-DE" dirty="0"/>
          </a:p>
        </p:txBody>
      </p:sp>
      <p:sp>
        <p:nvSpPr>
          <p:cNvPr id="3" name="Inhaltsplatzhalter 2"/>
          <p:cNvSpPr>
            <a:spLocks noGrp="1"/>
          </p:cNvSpPr>
          <p:nvPr>
            <p:ph idx="1"/>
          </p:nvPr>
        </p:nvSpPr>
        <p:spPr>
          <a:xfrm>
            <a:off x="559294" y="2053418"/>
            <a:ext cx="7873999" cy="2603443"/>
          </a:xfrm>
        </p:spPr>
        <p:txBody>
          <a:bodyPr>
            <a:normAutofit lnSpcReduction="10000"/>
          </a:bodyPr>
          <a:lstStyle/>
          <a:p>
            <a:pPr marL="0" indent="0">
              <a:buNone/>
            </a:pPr>
            <a:r>
              <a:rPr lang="en-GB" dirty="0" smtClean="0">
                <a:solidFill>
                  <a:srgbClr val="7F7F7F"/>
                </a:solidFill>
              </a:rPr>
              <a:t>Statistical aided reduction?</a:t>
            </a:r>
          </a:p>
          <a:p>
            <a:pPr marL="0" indent="0">
              <a:buNone/>
            </a:pPr>
            <a:r>
              <a:rPr lang="en-GB" dirty="0" smtClean="0">
                <a:solidFill>
                  <a:srgbClr val="7F7F7F"/>
                </a:solidFill>
              </a:rPr>
              <a:t>Various </a:t>
            </a:r>
            <a:r>
              <a:rPr lang="en-GB" dirty="0">
                <a:solidFill>
                  <a:srgbClr val="7F7F7F"/>
                </a:solidFill>
              </a:rPr>
              <a:t>conditions and factors </a:t>
            </a:r>
            <a:r>
              <a:rPr lang="en-GB" dirty="0" smtClean="0">
                <a:solidFill>
                  <a:srgbClr val="7F7F7F"/>
                </a:solidFill>
              </a:rPr>
              <a:t>made </a:t>
            </a:r>
            <a:r>
              <a:rPr lang="en-GB" dirty="0">
                <a:solidFill>
                  <a:srgbClr val="7F7F7F"/>
                </a:solidFill>
              </a:rPr>
              <a:t>it difficult</a:t>
            </a:r>
            <a:endParaRPr lang="en-GB" dirty="0" smtClean="0">
              <a:solidFill>
                <a:srgbClr val="7F7F7F"/>
              </a:solidFill>
            </a:endParaRPr>
          </a:p>
          <a:p>
            <a:endParaRPr lang="en-GB" dirty="0" smtClean="0">
              <a:solidFill>
                <a:srgbClr val="7F7F7F"/>
              </a:solidFill>
            </a:endParaRPr>
          </a:p>
          <a:p>
            <a:pPr marL="0" indent="0">
              <a:buNone/>
            </a:pPr>
            <a:r>
              <a:rPr lang="en-GB" dirty="0" smtClean="0">
                <a:solidFill>
                  <a:srgbClr val="7F7F7F"/>
                </a:solidFill>
              </a:rPr>
              <a:t>E.g. broad variety of geographically different regions</a:t>
            </a:r>
            <a:endParaRPr lang="en-GB" dirty="0">
              <a:solidFill>
                <a:srgbClr val="7F7F7F"/>
              </a:solidFill>
            </a:endParaRPr>
          </a:p>
        </p:txBody>
      </p:sp>
      <p:sp>
        <p:nvSpPr>
          <p:cNvPr id="4" name="Foliennummernplatzhalter 3"/>
          <p:cNvSpPr>
            <a:spLocks noGrp="1"/>
          </p:cNvSpPr>
          <p:nvPr>
            <p:ph type="sldNum" sz="quarter" idx="12"/>
          </p:nvPr>
        </p:nvSpPr>
        <p:spPr/>
        <p:txBody>
          <a:bodyPr/>
          <a:lstStyle/>
          <a:p>
            <a:fld id="{C0F5FC29-8CFE-9749-9278-FE77BA0BABC2}" type="slidenum">
              <a:rPr lang="de-DE" smtClean="0"/>
              <a:pPr/>
              <a:t>3</a:t>
            </a:fld>
            <a:endParaRPr lang="de-D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667012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89769"/>
            <a:ext cx="1384757" cy="1074190"/>
          </a:xfrm>
        </p:spPr>
        <p:txBody>
          <a:bodyPr/>
          <a:lstStyle/>
          <a:p>
            <a:r>
              <a:rPr lang="en-GB" dirty="0" smtClean="0"/>
              <a:t>As</a:t>
            </a:r>
            <a:endParaRPr lang="en-GB" dirty="0"/>
          </a:p>
        </p:txBody>
      </p:sp>
      <p:sp>
        <p:nvSpPr>
          <p:cNvPr id="4" name="Foliennummernplatzhalter 3"/>
          <p:cNvSpPr>
            <a:spLocks noGrp="1"/>
          </p:cNvSpPr>
          <p:nvPr>
            <p:ph type="sldNum" sz="quarter" idx="12"/>
          </p:nvPr>
        </p:nvSpPr>
        <p:spPr/>
        <p:txBody>
          <a:bodyPr/>
          <a:lstStyle/>
          <a:p>
            <a:fld id="{C0F5FC29-8CFE-9749-9278-FE77BA0BABC2}" type="slidenum">
              <a:rPr lang="de-DE" smtClean="0"/>
              <a:pPr/>
              <a:t>30</a:t>
            </a:fld>
            <a:endParaRPr lang="de-DE"/>
          </a:p>
        </p:txBody>
      </p:sp>
      <p:pic>
        <p:nvPicPr>
          <p:cNvPr id="7" name="Bild 6"/>
          <p:cNvPicPr>
            <a:picLocks noChangeAspect="1"/>
          </p:cNvPicPr>
          <p:nvPr/>
        </p:nvPicPr>
        <p:blipFill>
          <a:blip r:embed="rId3"/>
          <a:stretch>
            <a:fillRect/>
          </a:stretch>
        </p:blipFill>
        <p:spPr>
          <a:xfrm>
            <a:off x="2249287" y="465650"/>
            <a:ext cx="4535999" cy="3023999"/>
          </a:xfrm>
          <a:prstGeom prst="rect">
            <a:avLst/>
          </a:prstGeom>
        </p:spPr>
      </p:pic>
      <p:pic>
        <p:nvPicPr>
          <p:cNvPr id="8" name="Bild 7"/>
          <p:cNvPicPr>
            <a:picLocks noChangeAspect="1"/>
          </p:cNvPicPr>
          <p:nvPr/>
        </p:nvPicPr>
        <p:blipFill>
          <a:blip r:embed="rId4"/>
          <a:stretch>
            <a:fillRect/>
          </a:stretch>
        </p:blipFill>
        <p:spPr>
          <a:xfrm>
            <a:off x="2249287" y="3634172"/>
            <a:ext cx="4535999" cy="3023999"/>
          </a:xfrm>
          <a:prstGeom prst="rect">
            <a:avLst/>
          </a:prstGeom>
        </p:spPr>
      </p:pic>
      <p:sp>
        <p:nvSpPr>
          <p:cNvPr id="9" name="Rechteck 8"/>
          <p:cNvSpPr/>
          <p:nvPr/>
        </p:nvSpPr>
        <p:spPr>
          <a:xfrm>
            <a:off x="7575190" y="1905630"/>
            <a:ext cx="1018227" cy="369332"/>
          </a:xfrm>
          <a:prstGeom prst="rect">
            <a:avLst/>
          </a:prstGeom>
        </p:spPr>
        <p:txBody>
          <a:bodyPr wrap="none">
            <a:spAutoFit/>
          </a:bodyPr>
          <a:lstStyle/>
          <a:p>
            <a:pPr algn="r"/>
            <a:r>
              <a:rPr lang="de-DE" dirty="0"/>
              <a:t>142 </a:t>
            </a:r>
            <a:r>
              <a:rPr lang="de-DE" dirty="0" err="1"/>
              <a:t>sites</a:t>
            </a:r>
            <a:endParaRPr lang="de-DE" dirty="0"/>
          </a:p>
        </p:txBody>
      </p:sp>
      <p:sp>
        <p:nvSpPr>
          <p:cNvPr id="10" name="Rechteck 9"/>
          <p:cNvSpPr/>
          <p:nvPr/>
        </p:nvSpPr>
        <p:spPr>
          <a:xfrm>
            <a:off x="7575190" y="5178018"/>
            <a:ext cx="896550" cy="369332"/>
          </a:xfrm>
          <a:prstGeom prst="rect">
            <a:avLst/>
          </a:prstGeom>
        </p:spPr>
        <p:txBody>
          <a:bodyPr wrap="none">
            <a:spAutoFit/>
          </a:bodyPr>
          <a:lstStyle/>
          <a:p>
            <a:pPr algn="r"/>
            <a:r>
              <a:rPr lang="de-DE" dirty="0"/>
              <a:t>73 </a:t>
            </a:r>
            <a:r>
              <a:rPr lang="de-DE" dirty="0" err="1"/>
              <a:t>sites</a:t>
            </a:r>
            <a:r>
              <a:rPr lang="de-DE" dirty="0"/>
              <a:t>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860816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89769"/>
            <a:ext cx="1384757" cy="1074190"/>
          </a:xfrm>
        </p:spPr>
        <p:txBody>
          <a:bodyPr/>
          <a:lstStyle/>
          <a:p>
            <a:r>
              <a:rPr lang="en-GB" dirty="0" smtClean="0"/>
              <a:t>Co</a:t>
            </a:r>
            <a:endParaRPr lang="en-GB" dirty="0"/>
          </a:p>
        </p:txBody>
      </p:sp>
      <p:sp>
        <p:nvSpPr>
          <p:cNvPr id="4" name="Foliennummernplatzhalter 3"/>
          <p:cNvSpPr>
            <a:spLocks noGrp="1"/>
          </p:cNvSpPr>
          <p:nvPr>
            <p:ph type="sldNum" sz="quarter" idx="12"/>
          </p:nvPr>
        </p:nvSpPr>
        <p:spPr/>
        <p:txBody>
          <a:bodyPr/>
          <a:lstStyle/>
          <a:p>
            <a:fld id="{C0F5FC29-8CFE-9749-9278-FE77BA0BABC2}" type="slidenum">
              <a:rPr lang="de-DE" smtClean="0"/>
              <a:pPr/>
              <a:t>31</a:t>
            </a:fld>
            <a:endParaRPr lang="de-DE"/>
          </a:p>
        </p:txBody>
      </p:sp>
      <p:sp>
        <p:nvSpPr>
          <p:cNvPr id="9" name="Rechteck 8"/>
          <p:cNvSpPr/>
          <p:nvPr/>
        </p:nvSpPr>
        <p:spPr>
          <a:xfrm>
            <a:off x="7575190" y="1905630"/>
            <a:ext cx="1018227" cy="369332"/>
          </a:xfrm>
          <a:prstGeom prst="rect">
            <a:avLst/>
          </a:prstGeom>
        </p:spPr>
        <p:txBody>
          <a:bodyPr wrap="none">
            <a:spAutoFit/>
          </a:bodyPr>
          <a:lstStyle/>
          <a:p>
            <a:pPr algn="r"/>
            <a:r>
              <a:rPr lang="de-DE" dirty="0"/>
              <a:t>142 </a:t>
            </a:r>
            <a:r>
              <a:rPr lang="de-DE" dirty="0" err="1"/>
              <a:t>sites</a:t>
            </a:r>
            <a:endParaRPr lang="de-DE" dirty="0"/>
          </a:p>
        </p:txBody>
      </p:sp>
      <p:sp>
        <p:nvSpPr>
          <p:cNvPr id="10" name="Rechteck 9"/>
          <p:cNvSpPr/>
          <p:nvPr/>
        </p:nvSpPr>
        <p:spPr>
          <a:xfrm>
            <a:off x="7575190" y="5178018"/>
            <a:ext cx="896550" cy="369332"/>
          </a:xfrm>
          <a:prstGeom prst="rect">
            <a:avLst/>
          </a:prstGeom>
        </p:spPr>
        <p:txBody>
          <a:bodyPr wrap="none">
            <a:spAutoFit/>
          </a:bodyPr>
          <a:lstStyle/>
          <a:p>
            <a:pPr algn="r"/>
            <a:r>
              <a:rPr lang="de-DE" dirty="0"/>
              <a:t>73 </a:t>
            </a:r>
            <a:r>
              <a:rPr lang="de-DE" dirty="0" err="1"/>
              <a:t>sites</a:t>
            </a:r>
            <a:r>
              <a:rPr lang="de-DE" dirty="0"/>
              <a:t> </a:t>
            </a:r>
          </a:p>
        </p:txBody>
      </p:sp>
      <p:pic>
        <p:nvPicPr>
          <p:cNvPr id="3" name="Bild 2"/>
          <p:cNvPicPr>
            <a:picLocks noChangeAspect="1"/>
          </p:cNvPicPr>
          <p:nvPr/>
        </p:nvPicPr>
        <p:blipFill>
          <a:blip r:embed="rId3"/>
          <a:stretch>
            <a:fillRect/>
          </a:stretch>
        </p:blipFill>
        <p:spPr>
          <a:xfrm>
            <a:off x="2249287" y="393630"/>
            <a:ext cx="4535999" cy="3023999"/>
          </a:xfrm>
          <a:prstGeom prst="rect">
            <a:avLst/>
          </a:prstGeom>
        </p:spPr>
      </p:pic>
      <p:pic>
        <p:nvPicPr>
          <p:cNvPr id="5" name="Bild 4"/>
          <p:cNvPicPr>
            <a:picLocks noChangeAspect="1"/>
          </p:cNvPicPr>
          <p:nvPr/>
        </p:nvPicPr>
        <p:blipFill>
          <a:blip r:embed="rId4"/>
          <a:stretch>
            <a:fillRect/>
          </a:stretch>
        </p:blipFill>
        <p:spPr>
          <a:xfrm>
            <a:off x="2249287" y="3257606"/>
            <a:ext cx="4535999" cy="302399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752836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89769"/>
            <a:ext cx="1384757" cy="1074190"/>
          </a:xfrm>
        </p:spPr>
        <p:txBody>
          <a:bodyPr/>
          <a:lstStyle/>
          <a:p>
            <a:r>
              <a:rPr lang="en-GB" dirty="0" smtClean="0"/>
              <a:t>Cr</a:t>
            </a:r>
            <a:endParaRPr lang="en-GB" dirty="0"/>
          </a:p>
        </p:txBody>
      </p:sp>
      <p:sp>
        <p:nvSpPr>
          <p:cNvPr id="4" name="Foliennummernplatzhalter 3"/>
          <p:cNvSpPr>
            <a:spLocks noGrp="1"/>
          </p:cNvSpPr>
          <p:nvPr>
            <p:ph type="sldNum" sz="quarter" idx="12"/>
          </p:nvPr>
        </p:nvSpPr>
        <p:spPr/>
        <p:txBody>
          <a:bodyPr/>
          <a:lstStyle/>
          <a:p>
            <a:fld id="{C0F5FC29-8CFE-9749-9278-FE77BA0BABC2}" type="slidenum">
              <a:rPr lang="de-DE" smtClean="0"/>
              <a:pPr/>
              <a:t>32</a:t>
            </a:fld>
            <a:endParaRPr lang="de-DE"/>
          </a:p>
        </p:txBody>
      </p:sp>
      <p:sp>
        <p:nvSpPr>
          <p:cNvPr id="9" name="Rechteck 8"/>
          <p:cNvSpPr/>
          <p:nvPr/>
        </p:nvSpPr>
        <p:spPr>
          <a:xfrm>
            <a:off x="7575190" y="1905630"/>
            <a:ext cx="1018227" cy="369332"/>
          </a:xfrm>
          <a:prstGeom prst="rect">
            <a:avLst/>
          </a:prstGeom>
        </p:spPr>
        <p:txBody>
          <a:bodyPr wrap="none">
            <a:spAutoFit/>
          </a:bodyPr>
          <a:lstStyle/>
          <a:p>
            <a:pPr algn="r"/>
            <a:r>
              <a:rPr lang="de-DE" dirty="0"/>
              <a:t>142 </a:t>
            </a:r>
            <a:r>
              <a:rPr lang="de-DE" dirty="0" err="1"/>
              <a:t>sites</a:t>
            </a:r>
            <a:endParaRPr lang="de-DE" dirty="0"/>
          </a:p>
        </p:txBody>
      </p:sp>
      <p:sp>
        <p:nvSpPr>
          <p:cNvPr id="10" name="Rechteck 9"/>
          <p:cNvSpPr/>
          <p:nvPr/>
        </p:nvSpPr>
        <p:spPr>
          <a:xfrm>
            <a:off x="7575190" y="5178018"/>
            <a:ext cx="896550" cy="369332"/>
          </a:xfrm>
          <a:prstGeom prst="rect">
            <a:avLst/>
          </a:prstGeom>
        </p:spPr>
        <p:txBody>
          <a:bodyPr wrap="none">
            <a:spAutoFit/>
          </a:bodyPr>
          <a:lstStyle/>
          <a:p>
            <a:pPr algn="r"/>
            <a:r>
              <a:rPr lang="de-DE" dirty="0"/>
              <a:t>73 </a:t>
            </a:r>
            <a:r>
              <a:rPr lang="de-DE" dirty="0" err="1"/>
              <a:t>sites</a:t>
            </a:r>
            <a:r>
              <a:rPr lang="de-DE" dirty="0"/>
              <a:t> </a:t>
            </a:r>
          </a:p>
        </p:txBody>
      </p:sp>
      <p:pic>
        <p:nvPicPr>
          <p:cNvPr id="6" name="Bild 5"/>
          <p:cNvPicPr>
            <a:picLocks noChangeAspect="1"/>
          </p:cNvPicPr>
          <p:nvPr/>
        </p:nvPicPr>
        <p:blipFill>
          <a:blip r:embed="rId3"/>
          <a:stretch>
            <a:fillRect/>
          </a:stretch>
        </p:blipFill>
        <p:spPr>
          <a:xfrm>
            <a:off x="2306490" y="522860"/>
            <a:ext cx="4535999" cy="3023999"/>
          </a:xfrm>
          <a:prstGeom prst="rect">
            <a:avLst/>
          </a:prstGeom>
        </p:spPr>
      </p:pic>
      <p:pic>
        <p:nvPicPr>
          <p:cNvPr id="7" name="Bild 6"/>
          <p:cNvPicPr>
            <a:picLocks noChangeAspect="1"/>
          </p:cNvPicPr>
          <p:nvPr/>
        </p:nvPicPr>
        <p:blipFill>
          <a:blip r:embed="rId4"/>
          <a:stretch>
            <a:fillRect/>
          </a:stretch>
        </p:blipFill>
        <p:spPr>
          <a:xfrm>
            <a:off x="2306490" y="3417665"/>
            <a:ext cx="4535999" cy="302399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529082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89769"/>
            <a:ext cx="1384757" cy="1074190"/>
          </a:xfrm>
        </p:spPr>
        <p:txBody>
          <a:bodyPr/>
          <a:lstStyle/>
          <a:p>
            <a:r>
              <a:rPr lang="en-GB" dirty="0" smtClean="0"/>
              <a:t>Cu</a:t>
            </a:r>
            <a:endParaRPr lang="en-GB" dirty="0"/>
          </a:p>
        </p:txBody>
      </p:sp>
      <p:sp>
        <p:nvSpPr>
          <p:cNvPr id="4" name="Foliennummernplatzhalter 3"/>
          <p:cNvSpPr>
            <a:spLocks noGrp="1"/>
          </p:cNvSpPr>
          <p:nvPr>
            <p:ph type="sldNum" sz="quarter" idx="12"/>
          </p:nvPr>
        </p:nvSpPr>
        <p:spPr/>
        <p:txBody>
          <a:bodyPr/>
          <a:lstStyle/>
          <a:p>
            <a:fld id="{C0F5FC29-8CFE-9749-9278-FE77BA0BABC2}" type="slidenum">
              <a:rPr lang="de-DE" smtClean="0"/>
              <a:pPr/>
              <a:t>33</a:t>
            </a:fld>
            <a:endParaRPr lang="de-DE"/>
          </a:p>
        </p:txBody>
      </p:sp>
      <p:sp>
        <p:nvSpPr>
          <p:cNvPr id="9" name="Rechteck 8"/>
          <p:cNvSpPr/>
          <p:nvPr/>
        </p:nvSpPr>
        <p:spPr>
          <a:xfrm>
            <a:off x="7575190" y="1905630"/>
            <a:ext cx="1018227" cy="369332"/>
          </a:xfrm>
          <a:prstGeom prst="rect">
            <a:avLst/>
          </a:prstGeom>
        </p:spPr>
        <p:txBody>
          <a:bodyPr wrap="none">
            <a:spAutoFit/>
          </a:bodyPr>
          <a:lstStyle/>
          <a:p>
            <a:pPr algn="r"/>
            <a:r>
              <a:rPr lang="de-DE" dirty="0"/>
              <a:t>142 </a:t>
            </a:r>
            <a:r>
              <a:rPr lang="de-DE" dirty="0" err="1"/>
              <a:t>sites</a:t>
            </a:r>
            <a:endParaRPr lang="de-DE" dirty="0"/>
          </a:p>
        </p:txBody>
      </p:sp>
      <p:sp>
        <p:nvSpPr>
          <p:cNvPr id="10" name="Rechteck 9"/>
          <p:cNvSpPr/>
          <p:nvPr/>
        </p:nvSpPr>
        <p:spPr>
          <a:xfrm>
            <a:off x="7575190" y="5178018"/>
            <a:ext cx="896550" cy="369332"/>
          </a:xfrm>
          <a:prstGeom prst="rect">
            <a:avLst/>
          </a:prstGeom>
        </p:spPr>
        <p:txBody>
          <a:bodyPr wrap="none">
            <a:spAutoFit/>
          </a:bodyPr>
          <a:lstStyle/>
          <a:p>
            <a:pPr algn="r"/>
            <a:r>
              <a:rPr lang="de-DE" dirty="0"/>
              <a:t>73 </a:t>
            </a:r>
            <a:r>
              <a:rPr lang="de-DE" dirty="0" err="1"/>
              <a:t>sites</a:t>
            </a:r>
            <a:r>
              <a:rPr lang="de-DE" dirty="0"/>
              <a:t> </a:t>
            </a:r>
          </a:p>
        </p:txBody>
      </p:sp>
      <p:pic>
        <p:nvPicPr>
          <p:cNvPr id="3" name="Bild 2"/>
          <p:cNvPicPr>
            <a:picLocks noChangeAspect="1"/>
          </p:cNvPicPr>
          <p:nvPr/>
        </p:nvPicPr>
        <p:blipFill>
          <a:blip r:embed="rId3"/>
          <a:stretch>
            <a:fillRect/>
          </a:stretch>
        </p:blipFill>
        <p:spPr>
          <a:xfrm>
            <a:off x="2306490" y="488534"/>
            <a:ext cx="4535999" cy="3023999"/>
          </a:xfrm>
          <a:prstGeom prst="rect">
            <a:avLst/>
          </a:prstGeom>
        </p:spPr>
      </p:pic>
      <p:pic>
        <p:nvPicPr>
          <p:cNvPr id="5" name="Bild 4"/>
          <p:cNvPicPr>
            <a:picLocks noChangeAspect="1"/>
          </p:cNvPicPr>
          <p:nvPr/>
        </p:nvPicPr>
        <p:blipFill>
          <a:blip r:embed="rId4"/>
          <a:stretch>
            <a:fillRect/>
          </a:stretch>
        </p:blipFill>
        <p:spPr>
          <a:xfrm>
            <a:off x="2306490" y="3512533"/>
            <a:ext cx="4535999" cy="302399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026411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89769"/>
            <a:ext cx="1384757" cy="1074190"/>
          </a:xfrm>
        </p:spPr>
        <p:txBody>
          <a:bodyPr/>
          <a:lstStyle/>
          <a:p>
            <a:r>
              <a:rPr lang="en-GB" dirty="0" smtClean="0"/>
              <a:t>Fe</a:t>
            </a:r>
            <a:endParaRPr lang="en-GB" dirty="0"/>
          </a:p>
        </p:txBody>
      </p:sp>
      <p:sp>
        <p:nvSpPr>
          <p:cNvPr id="4" name="Foliennummernplatzhalter 3"/>
          <p:cNvSpPr>
            <a:spLocks noGrp="1"/>
          </p:cNvSpPr>
          <p:nvPr>
            <p:ph type="sldNum" sz="quarter" idx="12"/>
          </p:nvPr>
        </p:nvSpPr>
        <p:spPr/>
        <p:txBody>
          <a:bodyPr/>
          <a:lstStyle/>
          <a:p>
            <a:fld id="{C0F5FC29-8CFE-9749-9278-FE77BA0BABC2}" type="slidenum">
              <a:rPr lang="de-DE" smtClean="0"/>
              <a:pPr/>
              <a:t>34</a:t>
            </a:fld>
            <a:endParaRPr lang="de-DE"/>
          </a:p>
        </p:txBody>
      </p:sp>
      <p:sp>
        <p:nvSpPr>
          <p:cNvPr id="9" name="Rechteck 8"/>
          <p:cNvSpPr/>
          <p:nvPr/>
        </p:nvSpPr>
        <p:spPr>
          <a:xfrm>
            <a:off x="7575190" y="1905630"/>
            <a:ext cx="1018227" cy="369332"/>
          </a:xfrm>
          <a:prstGeom prst="rect">
            <a:avLst/>
          </a:prstGeom>
        </p:spPr>
        <p:txBody>
          <a:bodyPr wrap="none">
            <a:spAutoFit/>
          </a:bodyPr>
          <a:lstStyle/>
          <a:p>
            <a:pPr algn="r"/>
            <a:r>
              <a:rPr lang="de-DE" dirty="0"/>
              <a:t>142 </a:t>
            </a:r>
            <a:r>
              <a:rPr lang="de-DE" dirty="0" err="1"/>
              <a:t>sites</a:t>
            </a:r>
            <a:endParaRPr lang="de-DE" dirty="0"/>
          </a:p>
        </p:txBody>
      </p:sp>
      <p:sp>
        <p:nvSpPr>
          <p:cNvPr id="10" name="Rechteck 9"/>
          <p:cNvSpPr/>
          <p:nvPr/>
        </p:nvSpPr>
        <p:spPr>
          <a:xfrm>
            <a:off x="7575190" y="5178018"/>
            <a:ext cx="896550" cy="369332"/>
          </a:xfrm>
          <a:prstGeom prst="rect">
            <a:avLst/>
          </a:prstGeom>
        </p:spPr>
        <p:txBody>
          <a:bodyPr wrap="none">
            <a:spAutoFit/>
          </a:bodyPr>
          <a:lstStyle/>
          <a:p>
            <a:pPr algn="r"/>
            <a:r>
              <a:rPr lang="de-DE" dirty="0"/>
              <a:t>73 </a:t>
            </a:r>
            <a:r>
              <a:rPr lang="de-DE" dirty="0" err="1"/>
              <a:t>sites</a:t>
            </a:r>
            <a:r>
              <a:rPr lang="de-DE" dirty="0"/>
              <a:t> </a:t>
            </a:r>
          </a:p>
        </p:txBody>
      </p:sp>
      <p:pic>
        <p:nvPicPr>
          <p:cNvPr id="6" name="Bild 5"/>
          <p:cNvPicPr>
            <a:picLocks noChangeAspect="1"/>
          </p:cNvPicPr>
          <p:nvPr/>
        </p:nvPicPr>
        <p:blipFill>
          <a:blip r:embed="rId3"/>
          <a:stretch>
            <a:fillRect/>
          </a:stretch>
        </p:blipFill>
        <p:spPr>
          <a:xfrm>
            <a:off x="2272167" y="602953"/>
            <a:ext cx="4535999" cy="3023999"/>
          </a:xfrm>
          <a:prstGeom prst="rect">
            <a:avLst/>
          </a:prstGeom>
        </p:spPr>
      </p:pic>
      <p:pic>
        <p:nvPicPr>
          <p:cNvPr id="7" name="Bild 6"/>
          <p:cNvPicPr>
            <a:picLocks noChangeAspect="1"/>
          </p:cNvPicPr>
          <p:nvPr/>
        </p:nvPicPr>
        <p:blipFill>
          <a:blip r:embed="rId4"/>
          <a:stretch>
            <a:fillRect/>
          </a:stretch>
        </p:blipFill>
        <p:spPr>
          <a:xfrm>
            <a:off x="2272167" y="3332351"/>
            <a:ext cx="4535999" cy="302399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617675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89769"/>
            <a:ext cx="1384757" cy="1074190"/>
          </a:xfrm>
        </p:spPr>
        <p:txBody>
          <a:bodyPr/>
          <a:lstStyle/>
          <a:p>
            <a:r>
              <a:rPr lang="en-GB" dirty="0" smtClean="0"/>
              <a:t>Hg</a:t>
            </a:r>
            <a:endParaRPr lang="en-GB" dirty="0"/>
          </a:p>
        </p:txBody>
      </p:sp>
      <p:sp>
        <p:nvSpPr>
          <p:cNvPr id="4" name="Foliennummernplatzhalter 3"/>
          <p:cNvSpPr>
            <a:spLocks noGrp="1"/>
          </p:cNvSpPr>
          <p:nvPr>
            <p:ph type="sldNum" sz="quarter" idx="12"/>
          </p:nvPr>
        </p:nvSpPr>
        <p:spPr/>
        <p:txBody>
          <a:bodyPr/>
          <a:lstStyle/>
          <a:p>
            <a:fld id="{C0F5FC29-8CFE-9749-9278-FE77BA0BABC2}" type="slidenum">
              <a:rPr lang="de-DE" smtClean="0"/>
              <a:pPr/>
              <a:t>35</a:t>
            </a:fld>
            <a:endParaRPr lang="de-DE"/>
          </a:p>
        </p:txBody>
      </p:sp>
      <p:sp>
        <p:nvSpPr>
          <p:cNvPr id="9" name="Rechteck 8"/>
          <p:cNvSpPr/>
          <p:nvPr/>
        </p:nvSpPr>
        <p:spPr>
          <a:xfrm>
            <a:off x="7575190" y="1905630"/>
            <a:ext cx="1018227" cy="369332"/>
          </a:xfrm>
          <a:prstGeom prst="rect">
            <a:avLst/>
          </a:prstGeom>
        </p:spPr>
        <p:txBody>
          <a:bodyPr wrap="none">
            <a:spAutoFit/>
          </a:bodyPr>
          <a:lstStyle/>
          <a:p>
            <a:pPr algn="r"/>
            <a:r>
              <a:rPr lang="de-DE" dirty="0"/>
              <a:t>142 </a:t>
            </a:r>
            <a:r>
              <a:rPr lang="de-DE" dirty="0" err="1"/>
              <a:t>sites</a:t>
            </a:r>
            <a:endParaRPr lang="de-DE" dirty="0"/>
          </a:p>
        </p:txBody>
      </p:sp>
      <p:sp>
        <p:nvSpPr>
          <p:cNvPr id="10" name="Rechteck 9"/>
          <p:cNvSpPr/>
          <p:nvPr/>
        </p:nvSpPr>
        <p:spPr>
          <a:xfrm>
            <a:off x="7575190" y="5178018"/>
            <a:ext cx="896550" cy="369332"/>
          </a:xfrm>
          <a:prstGeom prst="rect">
            <a:avLst/>
          </a:prstGeom>
        </p:spPr>
        <p:txBody>
          <a:bodyPr wrap="none">
            <a:spAutoFit/>
          </a:bodyPr>
          <a:lstStyle/>
          <a:p>
            <a:pPr algn="r"/>
            <a:r>
              <a:rPr lang="de-DE" dirty="0"/>
              <a:t>73 </a:t>
            </a:r>
            <a:r>
              <a:rPr lang="de-DE" dirty="0" err="1"/>
              <a:t>sites</a:t>
            </a:r>
            <a:r>
              <a:rPr lang="de-DE" dirty="0"/>
              <a:t> </a:t>
            </a:r>
          </a:p>
        </p:txBody>
      </p:sp>
      <p:pic>
        <p:nvPicPr>
          <p:cNvPr id="6" name="Bild 5"/>
          <p:cNvPicPr>
            <a:picLocks noChangeAspect="1"/>
          </p:cNvPicPr>
          <p:nvPr/>
        </p:nvPicPr>
        <p:blipFill>
          <a:blip r:embed="rId3"/>
          <a:stretch>
            <a:fillRect/>
          </a:stretch>
        </p:blipFill>
        <p:spPr>
          <a:xfrm>
            <a:off x="2306490" y="488534"/>
            <a:ext cx="4535999" cy="3023999"/>
          </a:xfrm>
          <a:prstGeom prst="rect">
            <a:avLst/>
          </a:prstGeom>
        </p:spPr>
      </p:pic>
      <p:pic>
        <p:nvPicPr>
          <p:cNvPr id="7" name="Bild 6"/>
          <p:cNvPicPr>
            <a:picLocks noChangeAspect="1"/>
          </p:cNvPicPr>
          <p:nvPr/>
        </p:nvPicPr>
        <p:blipFill>
          <a:blip r:embed="rId4"/>
          <a:stretch>
            <a:fillRect/>
          </a:stretch>
        </p:blipFill>
        <p:spPr>
          <a:xfrm>
            <a:off x="2306490" y="3512533"/>
            <a:ext cx="4535999" cy="302399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475383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89769"/>
            <a:ext cx="1384757" cy="1074190"/>
          </a:xfrm>
        </p:spPr>
        <p:txBody>
          <a:bodyPr/>
          <a:lstStyle/>
          <a:p>
            <a:r>
              <a:rPr lang="en-GB" dirty="0" smtClean="0"/>
              <a:t>Zn</a:t>
            </a:r>
            <a:endParaRPr lang="en-GB" dirty="0"/>
          </a:p>
        </p:txBody>
      </p:sp>
      <p:sp>
        <p:nvSpPr>
          <p:cNvPr id="4" name="Foliennummernplatzhalter 3"/>
          <p:cNvSpPr>
            <a:spLocks noGrp="1"/>
          </p:cNvSpPr>
          <p:nvPr>
            <p:ph type="sldNum" sz="quarter" idx="12"/>
          </p:nvPr>
        </p:nvSpPr>
        <p:spPr/>
        <p:txBody>
          <a:bodyPr/>
          <a:lstStyle/>
          <a:p>
            <a:fld id="{C0F5FC29-8CFE-9749-9278-FE77BA0BABC2}" type="slidenum">
              <a:rPr lang="de-DE" smtClean="0"/>
              <a:pPr/>
              <a:t>36</a:t>
            </a:fld>
            <a:endParaRPr lang="de-DE"/>
          </a:p>
        </p:txBody>
      </p:sp>
      <p:sp>
        <p:nvSpPr>
          <p:cNvPr id="9" name="Rechteck 8"/>
          <p:cNvSpPr/>
          <p:nvPr/>
        </p:nvSpPr>
        <p:spPr>
          <a:xfrm>
            <a:off x="7575190" y="1905630"/>
            <a:ext cx="1018227" cy="369332"/>
          </a:xfrm>
          <a:prstGeom prst="rect">
            <a:avLst/>
          </a:prstGeom>
        </p:spPr>
        <p:txBody>
          <a:bodyPr wrap="none">
            <a:spAutoFit/>
          </a:bodyPr>
          <a:lstStyle/>
          <a:p>
            <a:pPr algn="r"/>
            <a:r>
              <a:rPr lang="de-DE" dirty="0"/>
              <a:t>142 </a:t>
            </a:r>
            <a:r>
              <a:rPr lang="de-DE" dirty="0" err="1"/>
              <a:t>sites</a:t>
            </a:r>
            <a:endParaRPr lang="de-DE" dirty="0"/>
          </a:p>
        </p:txBody>
      </p:sp>
      <p:sp>
        <p:nvSpPr>
          <p:cNvPr id="10" name="Rechteck 9"/>
          <p:cNvSpPr/>
          <p:nvPr/>
        </p:nvSpPr>
        <p:spPr>
          <a:xfrm>
            <a:off x="7575190" y="5178018"/>
            <a:ext cx="896550" cy="369332"/>
          </a:xfrm>
          <a:prstGeom prst="rect">
            <a:avLst/>
          </a:prstGeom>
        </p:spPr>
        <p:txBody>
          <a:bodyPr wrap="none">
            <a:spAutoFit/>
          </a:bodyPr>
          <a:lstStyle/>
          <a:p>
            <a:pPr algn="r"/>
            <a:r>
              <a:rPr lang="de-DE" dirty="0"/>
              <a:t>73 </a:t>
            </a:r>
            <a:r>
              <a:rPr lang="de-DE" dirty="0" err="1"/>
              <a:t>sites</a:t>
            </a:r>
            <a:r>
              <a:rPr lang="de-DE" dirty="0"/>
              <a:t> </a:t>
            </a:r>
          </a:p>
        </p:txBody>
      </p:sp>
      <p:pic>
        <p:nvPicPr>
          <p:cNvPr id="5" name="Bild 4"/>
          <p:cNvPicPr>
            <a:picLocks noChangeAspect="1"/>
          </p:cNvPicPr>
          <p:nvPr/>
        </p:nvPicPr>
        <p:blipFill>
          <a:blip r:embed="rId3"/>
          <a:stretch>
            <a:fillRect/>
          </a:stretch>
        </p:blipFill>
        <p:spPr>
          <a:xfrm>
            <a:off x="2306490" y="488534"/>
            <a:ext cx="4535999" cy="3023999"/>
          </a:xfrm>
          <a:prstGeom prst="rect">
            <a:avLst/>
          </a:prstGeom>
        </p:spPr>
      </p:pic>
      <p:pic>
        <p:nvPicPr>
          <p:cNvPr id="8" name="Bild 7"/>
          <p:cNvPicPr>
            <a:picLocks noChangeAspect="1"/>
          </p:cNvPicPr>
          <p:nvPr/>
        </p:nvPicPr>
        <p:blipFill>
          <a:blip r:embed="rId4"/>
          <a:stretch>
            <a:fillRect/>
          </a:stretch>
        </p:blipFill>
        <p:spPr>
          <a:xfrm>
            <a:off x="2306490" y="3449229"/>
            <a:ext cx="4535999" cy="302399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744003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C0F5FC29-8CFE-9749-9278-FE77BA0BABC2}" type="slidenum">
              <a:rPr lang="de-DE" smtClean="0"/>
              <a:pPr/>
              <a:t>4</a:t>
            </a:fld>
            <a:endParaRPr lang="de-DE"/>
          </a:p>
        </p:txBody>
      </p:sp>
      <p:sp>
        <p:nvSpPr>
          <p:cNvPr id="5" name="Titel 4"/>
          <p:cNvSpPr>
            <a:spLocks noGrp="1"/>
          </p:cNvSpPr>
          <p:nvPr>
            <p:ph type="title"/>
          </p:nvPr>
        </p:nvSpPr>
        <p:spPr/>
        <p:txBody>
          <a:bodyPr>
            <a:normAutofit fontScale="90000"/>
          </a:bodyPr>
          <a:lstStyle/>
          <a:p>
            <a:r>
              <a:rPr lang="en-GB" dirty="0" smtClean="0"/>
              <a:t>Geographical situation of Switzerland</a:t>
            </a:r>
            <a:endParaRPr lang="en-GB" dirty="0"/>
          </a:p>
        </p:txBody>
      </p:sp>
      <p:pic>
        <p:nvPicPr>
          <p:cNvPr id="3" name="Bild 2" descr="Europa CH rot.jpg"/>
          <p:cNvPicPr>
            <a:picLocks noChangeAspect="1"/>
          </p:cNvPicPr>
          <p:nvPr/>
        </p:nvPicPr>
        <p:blipFill rotWithShape="1">
          <a:blip r:embed="rId3"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p:blipFill>
        <p:spPr>
          <a:xfrm>
            <a:off x="1864800" y="1348828"/>
            <a:ext cx="4931833" cy="4671397"/>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683349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a:xfrm>
            <a:off x="1464885" y="281918"/>
            <a:ext cx="6286486" cy="977556"/>
          </a:xfrm>
        </p:spPr>
        <p:txBody>
          <a:bodyPr>
            <a:noAutofit/>
          </a:bodyPr>
          <a:lstStyle/>
          <a:p>
            <a:r>
              <a:rPr lang="de-DE" sz="3600" dirty="0" err="1" smtClean="0"/>
              <a:t>Switzerland</a:t>
            </a:r>
            <a:r>
              <a:rPr lang="de-DE" sz="3600" dirty="0" smtClean="0"/>
              <a:t> </a:t>
            </a:r>
            <a:r>
              <a:rPr lang="de-DE" sz="3600" dirty="0" err="1" smtClean="0"/>
              <a:t>and</a:t>
            </a:r>
            <a:r>
              <a:rPr lang="de-DE" sz="3600" dirty="0" smtClean="0"/>
              <a:t> </a:t>
            </a:r>
            <a:br>
              <a:rPr lang="de-DE" sz="3600" dirty="0" smtClean="0"/>
            </a:br>
            <a:r>
              <a:rPr lang="de-DE" sz="3600" dirty="0" err="1" smtClean="0"/>
              <a:t>Geographical</a:t>
            </a:r>
            <a:r>
              <a:rPr lang="de-DE" sz="3600" dirty="0" smtClean="0"/>
              <a:t> </a:t>
            </a:r>
            <a:r>
              <a:rPr lang="de-DE" sz="3600" dirty="0" err="1" smtClean="0"/>
              <a:t>regions</a:t>
            </a:r>
            <a:endParaRPr lang="de-DE" sz="3600" dirty="0"/>
          </a:p>
        </p:txBody>
      </p:sp>
      <p:sp>
        <p:nvSpPr>
          <p:cNvPr id="4" name="Foliennummernplatzhalter 3"/>
          <p:cNvSpPr>
            <a:spLocks noGrp="1"/>
          </p:cNvSpPr>
          <p:nvPr>
            <p:ph type="sldNum" sz="quarter" idx="12"/>
          </p:nvPr>
        </p:nvSpPr>
        <p:spPr/>
        <p:txBody>
          <a:bodyPr/>
          <a:lstStyle/>
          <a:p>
            <a:fld id="{C0F5FC29-8CFE-9749-9278-FE77BA0BABC2}" type="slidenum">
              <a:rPr lang="de-DE" smtClean="0"/>
              <a:pPr/>
              <a:t>5</a:t>
            </a:fld>
            <a:endParaRPr lang="de-DE"/>
          </a:p>
        </p:txBody>
      </p:sp>
      <p:sp>
        <p:nvSpPr>
          <p:cNvPr id="7" name="Textfeld 6"/>
          <p:cNvSpPr txBox="1"/>
          <p:nvPr/>
        </p:nvSpPr>
        <p:spPr>
          <a:xfrm>
            <a:off x="6353773" y="4311462"/>
            <a:ext cx="2627197" cy="1631216"/>
          </a:xfrm>
          <a:prstGeom prst="rect">
            <a:avLst/>
          </a:prstGeom>
          <a:noFill/>
        </p:spPr>
        <p:txBody>
          <a:bodyPr wrap="square" rtlCol="0">
            <a:spAutoFit/>
          </a:bodyPr>
          <a:lstStyle/>
          <a:p>
            <a:r>
              <a:rPr lang="en-GB" sz="2000" dirty="0" smtClean="0"/>
              <a:t>J     = Jura</a:t>
            </a:r>
            <a:br>
              <a:rPr lang="en-GB" sz="2000" dirty="0" smtClean="0"/>
            </a:br>
            <a:r>
              <a:rPr lang="en-GB" sz="2000" dirty="0" smtClean="0"/>
              <a:t>P    = Plateau</a:t>
            </a:r>
            <a:br>
              <a:rPr lang="en-GB" sz="2000" dirty="0" smtClean="0"/>
            </a:br>
            <a:r>
              <a:rPr lang="en-GB" sz="2000" dirty="0" smtClean="0"/>
              <a:t>NA = Northern Alps</a:t>
            </a:r>
            <a:br>
              <a:rPr lang="en-GB" sz="2000" dirty="0" smtClean="0"/>
            </a:br>
            <a:r>
              <a:rPr lang="en-GB" sz="2000" dirty="0" smtClean="0"/>
              <a:t>CA  = </a:t>
            </a:r>
            <a:r>
              <a:rPr lang="en-GB" sz="2000" dirty="0"/>
              <a:t>Central Alps</a:t>
            </a:r>
          </a:p>
          <a:p>
            <a:r>
              <a:rPr lang="en-GB" sz="2000" dirty="0" smtClean="0"/>
              <a:t>SA  = Southern Alps</a:t>
            </a:r>
            <a:endParaRPr lang="en-GB" sz="2000" dirty="0"/>
          </a:p>
        </p:txBody>
      </p:sp>
      <p:pic>
        <p:nvPicPr>
          <p:cNvPr id="3" name="Bild 2" descr="CH Regionen.jpg"/>
          <p:cNvPicPr>
            <a:picLocks noChangeAspect="1"/>
          </p:cNvPicPr>
          <p:nvPr/>
        </p:nvPicPr>
        <p:blipFill>
          <a:blip r:embed="rId3"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 y="2036350"/>
            <a:ext cx="6193499" cy="4320000"/>
          </a:xfrm>
          <a:prstGeom prst="rect">
            <a:avLst/>
          </a:prstGeom>
        </p:spPr>
      </p:pic>
      <p:sp>
        <p:nvSpPr>
          <p:cNvPr id="6" name="Textfeld 5"/>
          <p:cNvSpPr txBox="1"/>
          <p:nvPr/>
        </p:nvSpPr>
        <p:spPr>
          <a:xfrm>
            <a:off x="6193500" y="1373115"/>
            <a:ext cx="2662846" cy="2585323"/>
          </a:xfrm>
          <a:prstGeom prst="rect">
            <a:avLst/>
          </a:prstGeom>
          <a:noFill/>
        </p:spPr>
        <p:txBody>
          <a:bodyPr wrap="none" rtlCol="0">
            <a:spAutoFit/>
          </a:bodyPr>
          <a:lstStyle/>
          <a:p>
            <a:r>
              <a:rPr lang="en-GB" dirty="0"/>
              <a:t>8 Mio inhabitants</a:t>
            </a:r>
          </a:p>
          <a:p>
            <a:r>
              <a:rPr lang="en-GB" dirty="0" smtClean="0"/>
              <a:t>Area		41’000km</a:t>
            </a:r>
            <a:r>
              <a:rPr lang="en-GB" baseline="30000" dirty="0" smtClean="0"/>
              <a:t>2</a:t>
            </a:r>
          </a:p>
          <a:p>
            <a:r>
              <a:rPr lang="en-GB" dirty="0" smtClean="0"/>
              <a:t>Jura		12%</a:t>
            </a:r>
          </a:p>
          <a:p>
            <a:r>
              <a:rPr lang="en-GB" dirty="0" smtClean="0"/>
              <a:t>Plateau	23%</a:t>
            </a:r>
          </a:p>
          <a:p>
            <a:r>
              <a:rPr lang="en-GB" dirty="0" smtClean="0"/>
              <a:t>Alps		65%</a:t>
            </a:r>
            <a:br>
              <a:rPr lang="en-GB" dirty="0" smtClean="0"/>
            </a:br>
            <a:r>
              <a:rPr lang="en-GB" dirty="0" smtClean="0"/>
              <a:t/>
            </a:r>
            <a:br>
              <a:rPr lang="en-GB" dirty="0" smtClean="0"/>
            </a:br>
            <a:r>
              <a:rPr lang="en-GB" dirty="0" smtClean="0"/>
              <a:t>Altitude	193-4618m </a:t>
            </a:r>
            <a:r>
              <a:rPr lang="en-GB" dirty="0" err="1" smtClean="0"/>
              <a:t>a.s.l</a:t>
            </a:r>
            <a:r>
              <a:rPr lang="en-GB" dirty="0" smtClean="0"/>
              <a:t>.</a:t>
            </a:r>
            <a:br>
              <a:rPr lang="en-GB" dirty="0" smtClean="0"/>
            </a:br>
            <a:r>
              <a:rPr lang="en-GB" dirty="0" smtClean="0"/>
              <a:t/>
            </a:r>
            <a:br>
              <a:rPr lang="en-GB" dirty="0" smtClean="0"/>
            </a:br>
            <a:endParaRPr lang="en-GB"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985841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a:xfrm>
            <a:off x="1464885" y="281918"/>
            <a:ext cx="6286486" cy="977556"/>
          </a:xfrm>
        </p:spPr>
        <p:txBody>
          <a:bodyPr>
            <a:normAutofit/>
          </a:bodyPr>
          <a:lstStyle/>
          <a:p>
            <a:r>
              <a:rPr lang="de-DE" sz="2000" dirty="0" err="1" smtClean="0"/>
              <a:t>Geographical</a:t>
            </a:r>
            <a:r>
              <a:rPr lang="de-DE" sz="2000" dirty="0" smtClean="0"/>
              <a:t> </a:t>
            </a:r>
            <a:r>
              <a:rPr lang="de-DE" sz="2000" dirty="0" err="1" smtClean="0"/>
              <a:t>regions</a:t>
            </a:r>
            <a:r>
              <a:rPr lang="de-DE" sz="2000" dirty="0" smtClean="0"/>
              <a:t> </a:t>
            </a:r>
            <a:r>
              <a:rPr lang="de-DE" sz="2000" dirty="0" err="1" smtClean="0"/>
              <a:t>of</a:t>
            </a:r>
            <a:r>
              <a:rPr lang="de-DE" sz="2000" dirty="0" smtClean="0"/>
              <a:t> </a:t>
            </a:r>
            <a:r>
              <a:rPr lang="de-DE" sz="2000" dirty="0" err="1" smtClean="0"/>
              <a:t>Switzerland</a:t>
            </a:r>
            <a:r>
              <a:rPr lang="de-DE" sz="2000" dirty="0" smtClean="0"/>
              <a:t>:        </a:t>
            </a:r>
            <a:r>
              <a:rPr lang="de-DE" sz="3200" b="1" dirty="0" smtClean="0"/>
              <a:t>Jura (J)</a:t>
            </a:r>
            <a:endParaRPr lang="de-DE" sz="3200" b="1" dirty="0"/>
          </a:p>
        </p:txBody>
      </p:sp>
      <p:sp>
        <p:nvSpPr>
          <p:cNvPr id="4" name="Foliennummernplatzhalter 3"/>
          <p:cNvSpPr>
            <a:spLocks noGrp="1"/>
          </p:cNvSpPr>
          <p:nvPr>
            <p:ph type="sldNum" sz="quarter" idx="12"/>
          </p:nvPr>
        </p:nvSpPr>
        <p:spPr/>
        <p:txBody>
          <a:bodyPr/>
          <a:lstStyle/>
          <a:p>
            <a:fld id="{C0F5FC29-8CFE-9749-9278-FE77BA0BABC2}" type="slidenum">
              <a:rPr lang="de-DE" smtClean="0"/>
              <a:pPr/>
              <a:t>6</a:t>
            </a:fld>
            <a:endParaRPr lang="de-DE"/>
          </a:p>
        </p:txBody>
      </p:sp>
      <p:sp>
        <p:nvSpPr>
          <p:cNvPr id="15" name="Textfeld 14"/>
          <p:cNvSpPr txBox="1"/>
          <p:nvPr/>
        </p:nvSpPr>
        <p:spPr>
          <a:xfrm>
            <a:off x="4500000" y="1738516"/>
            <a:ext cx="4297625" cy="1200329"/>
          </a:xfrm>
          <a:prstGeom prst="rect">
            <a:avLst/>
          </a:prstGeom>
          <a:noFill/>
        </p:spPr>
        <p:txBody>
          <a:bodyPr wrap="square" rtlCol="0">
            <a:spAutoFit/>
          </a:bodyPr>
          <a:lstStyle/>
          <a:p>
            <a:r>
              <a:rPr lang="en-GB" dirty="0"/>
              <a:t>Low populated</a:t>
            </a:r>
          </a:p>
          <a:p>
            <a:r>
              <a:rPr lang="en-GB" dirty="0" smtClean="0"/>
              <a:t>Ridges</a:t>
            </a:r>
          </a:p>
          <a:p>
            <a:r>
              <a:rPr lang="en-GB" dirty="0" smtClean="0"/>
              <a:t>relatively high amount of precipitation</a:t>
            </a:r>
          </a:p>
          <a:p>
            <a:endParaRPr lang="en-GB" dirty="0"/>
          </a:p>
        </p:txBody>
      </p:sp>
      <p:pic>
        <p:nvPicPr>
          <p:cNvPr id="3" name="Bild 2" descr="CH J.jpg"/>
          <p:cNvPicPr>
            <a:picLocks noChangeAspect="1"/>
          </p:cNvPicPr>
          <p:nvPr/>
        </p:nvPicPr>
        <p:blipFill>
          <a:blip r:embed="rId3"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 y="1080000"/>
            <a:ext cx="4128997" cy="2880000"/>
          </a:xfrm>
          <a:prstGeom prst="rect">
            <a:avLst/>
          </a:prstGeom>
        </p:spPr>
      </p:pic>
      <p:pic>
        <p:nvPicPr>
          <p:cNvPr id="5" name="Bild 4" descr="Jura.jpg"/>
          <p:cNvPicPr>
            <a:picLocks noChangeAspect="1"/>
          </p:cNvPicPr>
          <p:nvPr/>
        </p:nvPicPr>
        <p:blipFill>
          <a:blip r:embed="rId4"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360000" y="3960000"/>
            <a:ext cx="3840000" cy="2880000"/>
          </a:xfrm>
          <a:prstGeom prst="rect">
            <a:avLst/>
          </a:prstGeom>
        </p:spPr>
      </p:pic>
      <p:pic>
        <p:nvPicPr>
          <p:cNvPr id="9" name="Bild 8" descr="Jura2.jpg"/>
          <p:cNvPicPr>
            <a:picLocks noChangeAspect="1"/>
          </p:cNvPicPr>
          <p:nvPr/>
        </p:nvPicPr>
        <p:blipFill>
          <a:blip r:embed="rId5"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4500000" y="3960000"/>
            <a:ext cx="3840000" cy="28800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45051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C0F5FC29-8CFE-9749-9278-FE77BA0BABC2}" type="slidenum">
              <a:rPr lang="de-DE" smtClean="0"/>
              <a:pPr/>
              <a:t>7</a:t>
            </a:fld>
            <a:endParaRPr lang="de-DE"/>
          </a:p>
        </p:txBody>
      </p:sp>
      <p:sp>
        <p:nvSpPr>
          <p:cNvPr id="15" name="Textfeld 14"/>
          <p:cNvSpPr txBox="1"/>
          <p:nvPr/>
        </p:nvSpPr>
        <p:spPr>
          <a:xfrm>
            <a:off x="4389175" y="1573901"/>
            <a:ext cx="4297625" cy="1477328"/>
          </a:xfrm>
          <a:prstGeom prst="rect">
            <a:avLst/>
          </a:prstGeom>
          <a:noFill/>
        </p:spPr>
        <p:txBody>
          <a:bodyPr wrap="square" rtlCol="0">
            <a:spAutoFit/>
          </a:bodyPr>
          <a:lstStyle/>
          <a:p>
            <a:endParaRPr lang="en-GB" dirty="0" smtClean="0"/>
          </a:p>
          <a:p>
            <a:r>
              <a:rPr lang="en-GB" dirty="0"/>
              <a:t>Rel. highly populated</a:t>
            </a:r>
          </a:p>
          <a:p>
            <a:r>
              <a:rPr lang="en-GB" dirty="0" smtClean="0"/>
              <a:t>Small hills, </a:t>
            </a:r>
          </a:p>
          <a:p>
            <a:r>
              <a:rPr lang="en-GB" dirty="0" smtClean="0"/>
              <a:t>relatively low amount of precipitation</a:t>
            </a:r>
          </a:p>
          <a:p>
            <a:endParaRPr lang="en-GB" dirty="0"/>
          </a:p>
        </p:txBody>
      </p:sp>
      <p:pic>
        <p:nvPicPr>
          <p:cNvPr id="3" name="Bild 2" descr="CH P.jpg"/>
          <p:cNvPicPr>
            <a:picLocks noChangeAspect="1"/>
          </p:cNvPicPr>
          <p:nvPr/>
        </p:nvPicPr>
        <p:blipFill>
          <a:blip r:embed="rId3"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 y="1080000"/>
            <a:ext cx="4128997" cy="2880000"/>
          </a:xfrm>
          <a:prstGeom prst="rect">
            <a:avLst/>
          </a:prstGeom>
        </p:spPr>
      </p:pic>
      <p:pic>
        <p:nvPicPr>
          <p:cNvPr id="5" name="Bild 4" descr="Mittelland3.jpg"/>
          <p:cNvPicPr>
            <a:picLocks noChangeAspect="1"/>
          </p:cNvPicPr>
          <p:nvPr/>
        </p:nvPicPr>
        <p:blipFill>
          <a:blip r:embed="rId4"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360000" y="3960000"/>
            <a:ext cx="3840000" cy="2880000"/>
          </a:xfrm>
          <a:prstGeom prst="rect">
            <a:avLst/>
          </a:prstGeom>
        </p:spPr>
      </p:pic>
      <p:pic>
        <p:nvPicPr>
          <p:cNvPr id="9" name="Bild 8" descr="Mittelland8.jpg"/>
          <p:cNvPicPr>
            <a:picLocks noChangeAspect="1"/>
          </p:cNvPicPr>
          <p:nvPr/>
        </p:nvPicPr>
        <p:blipFill>
          <a:blip r:embed="rId5"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4500000" y="3960000"/>
            <a:ext cx="3840000" cy="2880000"/>
          </a:xfrm>
          <a:prstGeom prst="rect">
            <a:avLst/>
          </a:prstGeom>
        </p:spPr>
      </p:pic>
      <p:sp>
        <p:nvSpPr>
          <p:cNvPr id="10" name="Titel 1"/>
          <p:cNvSpPr txBox="1">
            <a:spLocks/>
          </p:cNvSpPr>
          <p:nvPr/>
        </p:nvSpPr>
        <p:spPr>
          <a:xfrm>
            <a:off x="1464885" y="281918"/>
            <a:ext cx="6286486" cy="977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de-DE" sz="2000" dirty="0" err="1" smtClean="0"/>
              <a:t>Geographical</a:t>
            </a:r>
            <a:r>
              <a:rPr lang="de-DE" sz="2000" dirty="0" smtClean="0"/>
              <a:t> </a:t>
            </a:r>
            <a:r>
              <a:rPr lang="de-DE" sz="2000" dirty="0" err="1" smtClean="0"/>
              <a:t>regions</a:t>
            </a:r>
            <a:r>
              <a:rPr lang="de-DE" sz="2000" dirty="0" smtClean="0"/>
              <a:t> </a:t>
            </a:r>
            <a:r>
              <a:rPr lang="de-DE" sz="2000" dirty="0" err="1" smtClean="0"/>
              <a:t>of</a:t>
            </a:r>
            <a:r>
              <a:rPr lang="de-DE" sz="2000" dirty="0" smtClean="0"/>
              <a:t> </a:t>
            </a:r>
            <a:r>
              <a:rPr lang="de-DE" sz="2000" dirty="0" err="1" smtClean="0"/>
              <a:t>Switzerland</a:t>
            </a:r>
            <a:r>
              <a:rPr lang="de-DE" sz="2000" dirty="0" smtClean="0"/>
              <a:t>:        </a:t>
            </a:r>
            <a:r>
              <a:rPr lang="de-DE" sz="3200" b="1" dirty="0"/>
              <a:t>Plateau (</a:t>
            </a:r>
            <a:r>
              <a:rPr lang="de-DE" sz="3200" b="1" dirty="0" smtClean="0"/>
              <a:t>P)</a:t>
            </a:r>
            <a:endParaRPr lang="de-DE" sz="3200" b="1"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240274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C0F5FC29-8CFE-9749-9278-FE77BA0BABC2}" type="slidenum">
              <a:rPr lang="de-DE" smtClean="0"/>
              <a:pPr/>
              <a:t>8</a:t>
            </a:fld>
            <a:endParaRPr lang="de-DE"/>
          </a:p>
        </p:txBody>
      </p:sp>
      <p:sp>
        <p:nvSpPr>
          <p:cNvPr id="15" name="Textfeld 14"/>
          <p:cNvSpPr txBox="1"/>
          <p:nvPr/>
        </p:nvSpPr>
        <p:spPr>
          <a:xfrm>
            <a:off x="4306863" y="1703735"/>
            <a:ext cx="4297625" cy="1477328"/>
          </a:xfrm>
          <a:prstGeom prst="rect">
            <a:avLst/>
          </a:prstGeom>
          <a:noFill/>
        </p:spPr>
        <p:txBody>
          <a:bodyPr wrap="square" rtlCol="0">
            <a:spAutoFit/>
          </a:bodyPr>
          <a:lstStyle/>
          <a:p>
            <a:r>
              <a:rPr lang="en-GB" dirty="0"/>
              <a:t>Rel. low populated</a:t>
            </a:r>
          </a:p>
          <a:p>
            <a:r>
              <a:rPr lang="en-GB" dirty="0" smtClean="0"/>
              <a:t>High mountains in SE, </a:t>
            </a:r>
          </a:p>
          <a:p>
            <a:r>
              <a:rPr lang="en-GB" dirty="0" smtClean="0"/>
              <a:t>relatively high amount of precipitation</a:t>
            </a:r>
            <a:br>
              <a:rPr lang="en-GB" dirty="0" smtClean="0"/>
            </a:br>
            <a:r>
              <a:rPr lang="en-GB" dirty="0" smtClean="0"/>
              <a:t>       (orographic lift)</a:t>
            </a:r>
          </a:p>
          <a:p>
            <a:endParaRPr lang="en-GB" dirty="0"/>
          </a:p>
        </p:txBody>
      </p:sp>
      <p:pic>
        <p:nvPicPr>
          <p:cNvPr id="3" name="Bild 2" descr="CH NA.jpg"/>
          <p:cNvPicPr>
            <a:picLocks noChangeAspect="1"/>
          </p:cNvPicPr>
          <p:nvPr/>
        </p:nvPicPr>
        <p:blipFill>
          <a:blip r:embed="rId3"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 y="1080000"/>
            <a:ext cx="4128997" cy="2880000"/>
          </a:xfrm>
          <a:prstGeom prst="rect">
            <a:avLst/>
          </a:prstGeom>
        </p:spPr>
      </p:pic>
      <p:pic>
        <p:nvPicPr>
          <p:cNvPr id="5" name="Bild 4"/>
          <p:cNvPicPr>
            <a:picLocks noChangeAspect="1"/>
          </p:cNvPicPr>
          <p:nvPr/>
        </p:nvPicPr>
        <p:blipFill>
          <a:blip r:embed="rId4"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4500000" y="3960000"/>
            <a:ext cx="3840000" cy="2880000"/>
          </a:xfrm>
          <a:prstGeom prst="rect">
            <a:avLst/>
          </a:prstGeom>
        </p:spPr>
      </p:pic>
      <p:pic>
        <p:nvPicPr>
          <p:cNvPr id="13" name="Bild 12" descr="Nordalpen4.jpg"/>
          <p:cNvPicPr>
            <a:picLocks noChangeAspect="1"/>
          </p:cNvPicPr>
          <p:nvPr/>
        </p:nvPicPr>
        <p:blipFill>
          <a:blip r:embed="rId5"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360000" y="3960000"/>
            <a:ext cx="3840000" cy="2880000"/>
          </a:xfrm>
          <a:prstGeom prst="rect">
            <a:avLst/>
          </a:prstGeom>
        </p:spPr>
      </p:pic>
      <p:sp>
        <p:nvSpPr>
          <p:cNvPr id="9" name="Titel 1"/>
          <p:cNvSpPr txBox="1">
            <a:spLocks/>
          </p:cNvSpPr>
          <p:nvPr/>
        </p:nvSpPr>
        <p:spPr>
          <a:xfrm>
            <a:off x="688519" y="281918"/>
            <a:ext cx="7401311" cy="977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de-DE" sz="2000" dirty="0" err="1" smtClean="0"/>
              <a:t>Geographical</a:t>
            </a:r>
            <a:r>
              <a:rPr lang="de-DE" sz="2000" dirty="0" smtClean="0"/>
              <a:t> </a:t>
            </a:r>
            <a:r>
              <a:rPr lang="de-DE" sz="2000" dirty="0" err="1" smtClean="0"/>
              <a:t>regions</a:t>
            </a:r>
            <a:r>
              <a:rPr lang="de-DE" sz="2000" dirty="0" smtClean="0"/>
              <a:t> </a:t>
            </a:r>
            <a:r>
              <a:rPr lang="de-DE" sz="2000" dirty="0" err="1" smtClean="0"/>
              <a:t>of</a:t>
            </a:r>
            <a:r>
              <a:rPr lang="de-DE" sz="2000" dirty="0" smtClean="0"/>
              <a:t> </a:t>
            </a:r>
            <a:r>
              <a:rPr lang="de-DE" sz="2000" dirty="0" err="1" smtClean="0"/>
              <a:t>Switzerland</a:t>
            </a:r>
            <a:r>
              <a:rPr lang="de-DE" sz="2000" dirty="0" smtClean="0"/>
              <a:t>:   </a:t>
            </a:r>
            <a:r>
              <a:rPr lang="de-DE" sz="3200" b="1" dirty="0" smtClean="0"/>
              <a:t>Northern </a:t>
            </a:r>
            <a:r>
              <a:rPr lang="de-DE" sz="3200" b="1" dirty="0"/>
              <a:t>Alps (</a:t>
            </a:r>
            <a:r>
              <a:rPr lang="de-DE" sz="3200" b="1" dirty="0" smtClean="0"/>
              <a:t>NA)</a:t>
            </a:r>
            <a:endParaRPr lang="de-DE" sz="3200" b="1"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456836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C0F5FC29-8CFE-9749-9278-FE77BA0BABC2}" type="slidenum">
              <a:rPr lang="de-DE" smtClean="0"/>
              <a:pPr/>
              <a:t>9</a:t>
            </a:fld>
            <a:endParaRPr lang="de-DE"/>
          </a:p>
        </p:txBody>
      </p:sp>
      <p:sp>
        <p:nvSpPr>
          <p:cNvPr id="15" name="Textfeld 14"/>
          <p:cNvSpPr txBox="1"/>
          <p:nvPr/>
        </p:nvSpPr>
        <p:spPr>
          <a:xfrm>
            <a:off x="4404387" y="1703735"/>
            <a:ext cx="4297625" cy="1200329"/>
          </a:xfrm>
          <a:prstGeom prst="rect">
            <a:avLst/>
          </a:prstGeom>
          <a:noFill/>
        </p:spPr>
        <p:txBody>
          <a:bodyPr wrap="square" rtlCol="0">
            <a:spAutoFit/>
          </a:bodyPr>
          <a:lstStyle/>
          <a:p>
            <a:r>
              <a:rPr lang="en-GB" dirty="0"/>
              <a:t>Rel. low populated</a:t>
            </a:r>
          </a:p>
          <a:p>
            <a:r>
              <a:rPr lang="en-GB" dirty="0" smtClean="0"/>
              <a:t>High mountains on both sides </a:t>
            </a:r>
          </a:p>
          <a:p>
            <a:r>
              <a:rPr lang="en-GB" dirty="0" smtClean="0"/>
              <a:t>Low amount of precipitation</a:t>
            </a:r>
          </a:p>
          <a:p>
            <a:endParaRPr lang="en-GB" dirty="0"/>
          </a:p>
        </p:txBody>
      </p:sp>
      <p:pic>
        <p:nvPicPr>
          <p:cNvPr id="3" name="Bild 2" descr="CH CA.jpg"/>
          <p:cNvPicPr>
            <a:picLocks noChangeAspect="1"/>
          </p:cNvPicPr>
          <p:nvPr/>
        </p:nvPicPr>
        <p:blipFill>
          <a:blip r:embed="rId3"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 y="1080000"/>
            <a:ext cx="4128997" cy="2880000"/>
          </a:xfrm>
          <a:prstGeom prst="rect">
            <a:avLst/>
          </a:prstGeom>
        </p:spPr>
      </p:pic>
      <p:pic>
        <p:nvPicPr>
          <p:cNvPr id="5" name="Bild 4" descr="Zentralalpen.jpg"/>
          <p:cNvPicPr>
            <a:picLocks noChangeAspect="1"/>
          </p:cNvPicPr>
          <p:nvPr/>
        </p:nvPicPr>
        <p:blipFill>
          <a:blip r:embed="rId4"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360000" y="3960000"/>
            <a:ext cx="3840000" cy="2880000"/>
          </a:xfrm>
          <a:prstGeom prst="rect">
            <a:avLst/>
          </a:prstGeom>
        </p:spPr>
      </p:pic>
      <p:pic>
        <p:nvPicPr>
          <p:cNvPr id="9" name="Bild 8"/>
          <p:cNvPicPr>
            <a:picLocks noChangeAspect="1"/>
          </p:cNvPicPr>
          <p:nvPr/>
        </p:nvPicPr>
        <p:blipFill>
          <a:blip r:embed="rId5"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4500000" y="3960000"/>
            <a:ext cx="3840000" cy="2880000"/>
          </a:xfrm>
          <a:prstGeom prst="rect">
            <a:avLst/>
          </a:prstGeom>
        </p:spPr>
      </p:pic>
      <p:sp>
        <p:nvSpPr>
          <p:cNvPr id="10" name="Titel 1"/>
          <p:cNvSpPr txBox="1">
            <a:spLocks/>
          </p:cNvSpPr>
          <p:nvPr/>
        </p:nvSpPr>
        <p:spPr>
          <a:xfrm>
            <a:off x="594727" y="316913"/>
            <a:ext cx="7636489" cy="9775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de-DE" sz="2000" dirty="0" err="1" smtClean="0"/>
              <a:t>Geographical</a:t>
            </a:r>
            <a:r>
              <a:rPr lang="de-DE" sz="2000" dirty="0" smtClean="0"/>
              <a:t> </a:t>
            </a:r>
            <a:r>
              <a:rPr lang="de-DE" sz="2000" dirty="0" err="1" smtClean="0"/>
              <a:t>regions</a:t>
            </a:r>
            <a:r>
              <a:rPr lang="de-DE" sz="2000" dirty="0" smtClean="0"/>
              <a:t> </a:t>
            </a:r>
            <a:r>
              <a:rPr lang="de-DE" sz="2000" dirty="0" err="1" smtClean="0"/>
              <a:t>of</a:t>
            </a:r>
            <a:r>
              <a:rPr lang="de-DE" sz="2000" dirty="0" smtClean="0"/>
              <a:t> </a:t>
            </a:r>
            <a:r>
              <a:rPr lang="de-DE" sz="2000" dirty="0" err="1" smtClean="0"/>
              <a:t>Switzerland</a:t>
            </a:r>
            <a:r>
              <a:rPr lang="de-DE" sz="2000" dirty="0" smtClean="0"/>
              <a:t>:    </a:t>
            </a:r>
            <a:r>
              <a:rPr lang="de-DE" sz="3200" b="1" dirty="0"/>
              <a:t>Central Alps (</a:t>
            </a:r>
            <a:r>
              <a:rPr lang="de-DE" sz="3200" b="1" dirty="0" smtClean="0"/>
              <a:t>CA)</a:t>
            </a:r>
            <a:endParaRPr lang="de-DE" sz="3200" b="1"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129745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2102</Words>
  <Application>Microsoft Macintosh PowerPoint</Application>
  <PresentationFormat>Bildschirmpräsentation (4:3)</PresentationFormat>
  <Paragraphs>329</Paragraphs>
  <Slides>36</Slides>
  <Notes>36</Notes>
  <HiddenSlides>0</HiddenSlides>
  <MMClips>0</MMClips>
  <ScaleCrop>false</ScaleCrop>
  <HeadingPairs>
    <vt:vector size="4" baseType="variant">
      <vt:variant>
        <vt:lpstr>Entwurfsvorlage</vt:lpstr>
      </vt:variant>
      <vt:variant>
        <vt:i4>1</vt:i4>
      </vt:variant>
      <vt:variant>
        <vt:lpstr>Folientitel</vt:lpstr>
      </vt:variant>
      <vt:variant>
        <vt:i4>36</vt:i4>
      </vt:variant>
    </vt:vector>
  </HeadingPairs>
  <TitlesOfParts>
    <vt:vector size="37" baseType="lpstr">
      <vt:lpstr>Office-Design</vt:lpstr>
      <vt:lpstr>Reduction of the number of sampling sites in Switzerland for the survey 2015 </vt:lpstr>
      <vt:lpstr>Number of sampling sites, surveys Switzerland</vt:lpstr>
      <vt:lpstr>Reduction of number of sites</vt:lpstr>
      <vt:lpstr>Geographical situation of Switzerland</vt:lpstr>
      <vt:lpstr>Switzerland and  Geographical regions</vt:lpstr>
      <vt:lpstr>Geographical regions of Switzerland:        Jura (J)</vt:lpstr>
      <vt:lpstr>Folie 7</vt:lpstr>
      <vt:lpstr>Folie 8</vt:lpstr>
      <vt:lpstr>Folie 9</vt:lpstr>
      <vt:lpstr>Folie 10</vt:lpstr>
      <vt:lpstr>Geographical regions of Switzerland: </vt:lpstr>
      <vt:lpstr>Procedure for reducing the site number Pragmatic approach</vt:lpstr>
      <vt:lpstr>Pragmatic approach</vt:lpstr>
      <vt:lpstr>Pragmatic approach</vt:lpstr>
      <vt:lpstr>Pragmatic approach</vt:lpstr>
      <vt:lpstr>Pragmatic approach</vt:lpstr>
      <vt:lpstr>Pragmatic approach</vt:lpstr>
      <vt:lpstr>Pragmatic approach</vt:lpstr>
      <vt:lpstr>Distribution of  sampling sites</vt:lpstr>
      <vt:lpstr>Comparison 142 vs. 73 sites</vt:lpstr>
      <vt:lpstr>Median Pb</vt:lpstr>
      <vt:lpstr>Pb</vt:lpstr>
      <vt:lpstr>Median Cd</vt:lpstr>
      <vt:lpstr>Cd</vt:lpstr>
      <vt:lpstr>V</vt:lpstr>
      <vt:lpstr>Median Ni</vt:lpstr>
      <vt:lpstr>Ni</vt:lpstr>
      <vt:lpstr>Conclusion </vt:lpstr>
      <vt:lpstr>Thanks</vt:lpstr>
      <vt:lpstr>As</vt:lpstr>
      <vt:lpstr>Co</vt:lpstr>
      <vt:lpstr>Cr</vt:lpstr>
      <vt:lpstr>Cu</vt:lpstr>
      <vt:lpstr>Fe</vt:lpstr>
      <vt:lpstr>Hg</vt:lpstr>
      <vt:lpstr>Zn</vt:lpstr>
    </vt:vector>
  </TitlesOfParts>
  <Company>fub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NH3-Immissionsmessungen in Ressourcenprojekten</dc:title>
  <dc:creator>fub</dc:creator>
  <cp:lastModifiedBy>Lotti Thöni</cp:lastModifiedBy>
  <cp:revision>488</cp:revision>
  <cp:lastPrinted>2016-02-26T14:22:28Z</cp:lastPrinted>
  <dcterms:created xsi:type="dcterms:W3CDTF">2016-02-28T13:55:21Z</dcterms:created>
  <dcterms:modified xsi:type="dcterms:W3CDTF">2016-02-28T15:07:05Z</dcterms:modified>
</cp:coreProperties>
</file>