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679" r:id="rId3"/>
    <p:sldMasterId id="2147483684" r:id="rId4"/>
  </p:sldMasterIdLst>
  <p:notesMasterIdLst>
    <p:notesMasterId r:id="rId30"/>
  </p:notesMasterIdLst>
  <p:handoutMasterIdLst>
    <p:handoutMasterId r:id="rId31"/>
  </p:handoutMasterIdLst>
  <p:sldIdLst>
    <p:sldId id="256" r:id="rId5"/>
    <p:sldId id="290" r:id="rId6"/>
    <p:sldId id="297" r:id="rId7"/>
    <p:sldId id="311" r:id="rId8"/>
    <p:sldId id="291" r:id="rId9"/>
    <p:sldId id="295" r:id="rId10"/>
    <p:sldId id="298" r:id="rId11"/>
    <p:sldId id="292" r:id="rId12"/>
    <p:sldId id="293" r:id="rId13"/>
    <p:sldId id="304" r:id="rId14"/>
    <p:sldId id="309" r:id="rId15"/>
    <p:sldId id="310" r:id="rId16"/>
    <p:sldId id="303" r:id="rId17"/>
    <p:sldId id="296" r:id="rId18"/>
    <p:sldId id="313" r:id="rId19"/>
    <p:sldId id="312" r:id="rId20"/>
    <p:sldId id="308" r:id="rId21"/>
    <p:sldId id="305" r:id="rId22"/>
    <p:sldId id="302" r:id="rId23"/>
    <p:sldId id="299" r:id="rId24"/>
    <p:sldId id="307" r:id="rId25"/>
    <p:sldId id="306" r:id="rId26"/>
    <p:sldId id="314" r:id="rId27"/>
    <p:sldId id="315" r:id="rId28"/>
    <p:sldId id="294" r:id="rId29"/>
  </p:sldIdLst>
  <p:sldSz cx="9144000" cy="6858000" type="screen4x3"/>
  <p:notesSz cx="9918700" cy="6794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E10219"/>
    <a:srgbClr val="FFFFFF"/>
    <a:srgbClr val="E17D00"/>
    <a:srgbClr val="008CD2"/>
    <a:srgbClr val="00AAAA"/>
    <a:srgbClr val="AF0A19"/>
    <a:srgbClr val="4B3228"/>
    <a:srgbClr val="374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6252" autoAdjust="0"/>
  </p:normalViewPr>
  <p:slideViewPr>
    <p:cSldViewPr>
      <p:cViewPr varScale="1">
        <p:scale>
          <a:sx n="64" d="100"/>
          <a:sy n="64" d="100"/>
        </p:scale>
        <p:origin x="-156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8302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CE84B2-1729-463F-8E21-3BDE6D3BA068}" type="datetimeFigureOut">
              <a:rPr lang="en-GB" smtClean="0"/>
              <a:t>29/02/2016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8302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D22E2-EC9C-49B2-84FA-EC2A7498CE0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388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18302" y="0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26D7E-6EA3-4F2D-BE94-EAA87D4EB8CD}" type="datetimeFigureOut">
              <a:rPr lang="de-DE" smtClean="0"/>
              <a:pPr/>
              <a:t>29.02.2016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260725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1870" y="3227388"/>
            <a:ext cx="7934960" cy="305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18302" y="6453596"/>
            <a:ext cx="429810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A562C-CF5F-498A-A34C-F7FA9804374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15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8A562C-CF5F-498A-A34C-F7FA9804374D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72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360000" y="3456000"/>
            <a:ext cx="8424000" cy="340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60000" y="6156000"/>
            <a:ext cx="5616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 userDrawn="1">
            <p:ph type="pic" sz="quarter" idx="13"/>
          </p:nvPr>
        </p:nvSpPr>
        <p:spPr>
          <a:xfrm>
            <a:off x="3168000" y="3456000"/>
            <a:ext cx="5616575" cy="2700000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25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8000" y="162000"/>
            <a:ext cx="2304256" cy="921703"/>
          </a:xfrm>
          <a:prstGeom prst="rect">
            <a:avLst/>
          </a:prstGeom>
          <a:noFill/>
        </p:spPr>
      </p:pic>
      <p:sp>
        <p:nvSpPr>
          <p:cNvPr id="6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0" y="2160000"/>
            <a:ext cx="8243888" cy="532800"/>
          </a:xfr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3400"/>
            </a:lvl1pPr>
          </a:lstStyle>
          <a:p>
            <a:pPr lvl="0"/>
            <a:r>
              <a:rPr lang="de-DE" dirty="0" smtClean="0"/>
              <a:t>Titel </a:t>
            </a:r>
            <a:r>
              <a:rPr lang="de-DE" dirty="0" err="1" smtClean="0"/>
              <a:t>Subline</a:t>
            </a:r>
            <a:r>
              <a:rPr lang="de-DE" dirty="0" smtClean="0"/>
              <a:t> </a:t>
            </a:r>
            <a:r>
              <a:rPr lang="de-DE" dirty="0" err="1" smtClean="0"/>
              <a:t>Powerpoint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726952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de-DE" dirty="0" smtClean="0"/>
              <a:t>Vorname Nachname</a:t>
            </a:r>
            <a:endParaRPr lang="de-DE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39750" y="2966400"/>
            <a:ext cx="8243888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lnSpc>
                <a:spcPts val="1900"/>
              </a:lnSpc>
            </a:pPr>
            <a:r>
              <a:rPr lang="de-DE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Thünen</a:t>
            </a:r>
            <a:r>
              <a:rPr lang="de-DE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-Institut für XXX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156000"/>
            <a:ext cx="2448000" cy="702000"/>
          </a:xfrm>
        </p:spPr>
        <p:txBody>
          <a:bodyPr anchor="ctr" anchorCtr="0"/>
          <a:lstStyle>
            <a:lvl1pPr>
              <a:lnSpc>
                <a:spcPts val="1700"/>
              </a:lnSpc>
              <a:spcAft>
                <a:spcPts val="0"/>
              </a:spcAft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Braunschweig,</a:t>
            </a:r>
            <a:br>
              <a:rPr lang="de-DE" dirty="0" smtClean="0"/>
            </a:br>
            <a:r>
              <a:rPr lang="de-DE" dirty="0" smtClean="0"/>
              <a:t>den XX.XX.2012</a:t>
            </a:r>
          </a:p>
        </p:txBody>
      </p:sp>
      <p:sp>
        <p:nvSpPr>
          <p:cNvPr id="18" name="Titel 17"/>
          <p:cNvSpPr>
            <a:spLocks noGrp="1"/>
          </p:cNvSpPr>
          <p:nvPr>
            <p:ph type="title" hasCustomPrompt="1"/>
          </p:nvPr>
        </p:nvSpPr>
        <p:spPr>
          <a:xfrm>
            <a:off x="529200" y="1627200"/>
            <a:ext cx="8244000" cy="532800"/>
          </a:xfrm>
        </p:spPr>
        <p:txBody>
          <a:bodyPr/>
          <a:lstStyle>
            <a:lvl1pPr>
              <a:defRPr sz="3400">
                <a:solidFill>
                  <a:schemeClr val="tx2"/>
                </a:solidFill>
              </a:defRPr>
            </a:lvl1pPr>
          </a:lstStyle>
          <a:p>
            <a:r>
              <a:rPr lang="de-DE" dirty="0" smtClean="0"/>
              <a:t>Titel Headline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grü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0" y="2160000"/>
            <a:ext cx="8243888" cy="532800"/>
          </a:xfr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eine Headline</a:t>
            </a:r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726952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 Nachname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360000" y="3456000"/>
            <a:ext cx="8424000" cy="340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360000" y="6156000"/>
            <a:ext cx="2808000" cy="70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3168000" y="6156000"/>
            <a:ext cx="2808000" cy="7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5976000" y="6156000"/>
            <a:ext cx="2808000" cy="70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156000"/>
            <a:ext cx="2448000" cy="702000"/>
          </a:xfrm>
        </p:spPr>
        <p:txBody>
          <a:bodyPr anchor="ctr" anchorCtr="0"/>
          <a:lstStyle>
            <a:lvl1pPr>
              <a:lnSpc>
                <a:spcPts val="1700"/>
              </a:lnSpc>
              <a:spcAft>
                <a:spcPts val="0"/>
              </a:spcAft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Braunschweig,</a:t>
            </a:r>
            <a:br>
              <a:rPr lang="de-DE" dirty="0" smtClean="0"/>
            </a:br>
            <a:r>
              <a:rPr lang="de-DE" dirty="0" smtClean="0"/>
              <a:t>den XX.XX.2012</a:t>
            </a:r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60000" y="3456000"/>
            <a:ext cx="5616575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529200" y="1627200"/>
            <a:ext cx="8244000" cy="53280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Kapitel 3 (blaugrün)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2966400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pPr lvl="0"/>
            <a:r>
              <a:rPr lang="de-DE" dirty="0" err="1" smtClean="0"/>
              <a:t>Thünen</a:t>
            </a:r>
            <a:r>
              <a:rPr lang="de-DE" dirty="0" smtClean="0"/>
              <a:t>-Institut für 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93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148A30C4-5196-49B3-9EA8-D26A2B095CB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1323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512000"/>
            <a:ext cx="4104000" cy="26784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440000"/>
            <a:ext cx="4104000" cy="44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370400"/>
            <a:ext cx="4104000" cy="218008"/>
          </a:xfrm>
        </p:spPr>
        <p:txBody>
          <a:bodyPr>
            <a:sp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148A30C4-5196-49B3-9EA8-D26A2B095CB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355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8424000" cy="48600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de-DE" dirty="0" smtClean="0"/>
              <a:t>Nachhaltig oder überfischt?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522000"/>
            <a:ext cx="8424862" cy="486000"/>
          </a:xfrm>
        </p:spPr>
        <p:txBody>
          <a:bodyPr anchor="b" anchorCtr="0"/>
          <a:lstStyle>
            <a:lvl1pPr>
              <a:lnSpc>
                <a:spcPts val="3500"/>
              </a:lnSpc>
              <a:spcAft>
                <a:spcPts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die zweite Zeile der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512000"/>
            <a:ext cx="2667600" cy="3690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382000"/>
            <a:ext cx="2667600" cy="720000"/>
          </a:xfrm>
        </p:spPr>
        <p:txBody>
          <a:bodyPr>
            <a:no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148A30C4-5196-49B3-9EA8-D26A2B095CB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953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rot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0" y="2160000"/>
            <a:ext cx="8243888" cy="532800"/>
          </a:xfr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eine Headline</a:t>
            </a:r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726952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 Nachname</a:t>
            </a:r>
            <a:endParaRPr lang="de-DE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360000" y="3456000"/>
            <a:ext cx="8424000" cy="34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360000" y="6156000"/>
            <a:ext cx="2808000" cy="702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3168000" y="6156000"/>
            <a:ext cx="2808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/>
          <p:cNvSpPr/>
          <p:nvPr userDrawn="1"/>
        </p:nvSpPr>
        <p:spPr>
          <a:xfrm>
            <a:off x="5976000" y="6156000"/>
            <a:ext cx="2808000" cy="702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156000"/>
            <a:ext cx="2448000" cy="702000"/>
          </a:xfrm>
        </p:spPr>
        <p:txBody>
          <a:bodyPr anchor="ctr" anchorCtr="0"/>
          <a:lstStyle>
            <a:lvl1pPr>
              <a:lnSpc>
                <a:spcPts val="1700"/>
              </a:lnSpc>
              <a:spcAft>
                <a:spcPts val="0"/>
              </a:spcAft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Braunschweig,</a:t>
            </a:r>
            <a:br>
              <a:rPr lang="de-DE" dirty="0" smtClean="0"/>
            </a:br>
            <a:r>
              <a:rPr lang="de-DE" dirty="0" smtClean="0"/>
              <a:t>den XX.XX.2012</a:t>
            </a:r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0" y="3456000"/>
            <a:ext cx="5616575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529200" y="1627200"/>
            <a:ext cx="8244000" cy="53280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Kapitel 4 (rot)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2966400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pPr lvl="0"/>
            <a:r>
              <a:rPr lang="de-DE" dirty="0" err="1" smtClean="0"/>
              <a:t>Thünen</a:t>
            </a:r>
            <a:r>
              <a:rPr lang="de-DE" dirty="0" smtClean="0"/>
              <a:t>-Institut für 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4891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DCA0D67-1F4F-4F3C-96B3-530FDDDCDFD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951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512000"/>
            <a:ext cx="4104000" cy="26784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440000"/>
            <a:ext cx="4104000" cy="44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370400"/>
            <a:ext cx="4104000" cy="218008"/>
          </a:xfrm>
        </p:spPr>
        <p:txBody>
          <a:bodyPr>
            <a:sp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DCA0D67-1F4F-4F3C-96B3-530FDDDCDFD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67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ro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8424000" cy="48600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de-DE" dirty="0" smtClean="0"/>
              <a:t>Nachhaltig oder überfischt?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522000"/>
            <a:ext cx="8424862" cy="486000"/>
          </a:xfrm>
        </p:spPr>
        <p:txBody>
          <a:bodyPr anchor="b" anchorCtr="0"/>
          <a:lstStyle>
            <a:lvl1pPr>
              <a:lnSpc>
                <a:spcPts val="3500"/>
              </a:lnSpc>
              <a:spcAft>
                <a:spcPts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die zweite Zeile der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512000"/>
            <a:ext cx="2667600" cy="3690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382000"/>
            <a:ext cx="2667600" cy="720000"/>
          </a:xfrm>
        </p:spPr>
        <p:txBody>
          <a:bodyPr>
            <a:no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DCA0D67-1F4F-4F3C-96B3-530FDDDCDFD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0642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blau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0" y="2160000"/>
            <a:ext cx="8243888" cy="532800"/>
          </a:xfr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eine Headline</a:t>
            </a:r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726952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 Nachname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60000" y="3456000"/>
            <a:ext cx="8424000" cy="3402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360000" y="6156000"/>
            <a:ext cx="2808000" cy="70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 userDrawn="1"/>
        </p:nvSpPr>
        <p:spPr>
          <a:xfrm>
            <a:off x="5976000" y="6156000"/>
            <a:ext cx="2808000" cy="7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156000"/>
            <a:ext cx="2448000" cy="702000"/>
          </a:xfrm>
        </p:spPr>
        <p:txBody>
          <a:bodyPr anchor="ctr" anchorCtr="0"/>
          <a:lstStyle>
            <a:lvl1pPr>
              <a:lnSpc>
                <a:spcPts val="1700"/>
              </a:lnSpc>
              <a:spcAft>
                <a:spcPts val="0"/>
              </a:spcAft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Braunschweig,</a:t>
            </a:r>
            <a:br>
              <a:rPr lang="de-DE" dirty="0" smtClean="0"/>
            </a:br>
            <a:r>
              <a:rPr lang="de-DE" dirty="0" smtClean="0"/>
              <a:t>den XX.XX.2012</a:t>
            </a:r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0" y="3456000"/>
            <a:ext cx="5616575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529200" y="1627200"/>
            <a:ext cx="8244000" cy="53280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Kapitel 1 (blau)</a:t>
            </a:r>
            <a:endParaRPr lang="de-DE" dirty="0"/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2966400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pPr lvl="0"/>
            <a:r>
              <a:rPr lang="de-DE" dirty="0" err="1" smtClean="0"/>
              <a:t>Thünen</a:t>
            </a:r>
            <a:r>
              <a:rPr lang="de-DE" dirty="0" smtClean="0"/>
              <a:t>-Institut für 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403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5544000" cy="44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547664" y="6309320"/>
            <a:ext cx="6048672" cy="504056"/>
          </a:xfrm>
          <a:solidFill>
            <a:schemeClr val="bg1"/>
          </a:solidFill>
        </p:spPr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1945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512000"/>
            <a:ext cx="4104000" cy="26784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440000"/>
            <a:ext cx="410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370400"/>
            <a:ext cx="4104000" cy="218008"/>
          </a:xfrm>
        </p:spPr>
        <p:txBody>
          <a:bodyPr>
            <a:sp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3"/>
          </p:nvPr>
        </p:nvSpPr>
        <p:spPr>
          <a:xfrm>
            <a:off x="1547664" y="6309320"/>
            <a:ext cx="6048672" cy="504056"/>
          </a:xfrm>
          <a:solidFill>
            <a:schemeClr val="bg1"/>
          </a:solidFill>
        </p:spPr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2458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bl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8424000" cy="48600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de-DE" dirty="0" smtClean="0"/>
              <a:t>Nachhaltig oder überfischt?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522000"/>
            <a:ext cx="8424862" cy="486000"/>
          </a:xfrm>
        </p:spPr>
        <p:txBody>
          <a:bodyPr anchor="b" anchorCtr="0"/>
          <a:lstStyle>
            <a:lvl1pPr>
              <a:lnSpc>
                <a:spcPts val="3500"/>
              </a:lnSpc>
              <a:spcAft>
                <a:spcPts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die zweite Zeile der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512000"/>
            <a:ext cx="2667600" cy="36900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382000"/>
            <a:ext cx="2667600" cy="720000"/>
          </a:xfrm>
        </p:spPr>
        <p:txBody>
          <a:bodyPr>
            <a:no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8"/>
          </p:nvPr>
        </p:nvSpPr>
        <p:spPr>
          <a:xfrm>
            <a:off x="1547664" y="6309320"/>
            <a:ext cx="6048672" cy="504056"/>
          </a:xfrm>
          <a:solidFill>
            <a:schemeClr val="bg1"/>
          </a:solidFill>
        </p:spPr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66101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(grü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platzhalter 5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0" y="2160000"/>
            <a:ext cx="8243888" cy="532800"/>
          </a:xfrm>
        </p:spPr>
        <p:txBody>
          <a:bodyPr/>
          <a:lstStyle>
            <a:lvl1pPr>
              <a:lnSpc>
                <a:spcPts val="3500"/>
              </a:lnSpc>
              <a:spcAft>
                <a:spcPts val="0"/>
              </a:spcAft>
              <a:defRPr sz="3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eine Headline</a:t>
            </a:r>
            <a:endParaRPr lang="de-DE" dirty="0"/>
          </a:p>
        </p:txBody>
      </p:sp>
      <p:sp>
        <p:nvSpPr>
          <p:cNvPr id="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9750" y="2726952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Vorname Nachname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360000" y="3456000"/>
            <a:ext cx="8424000" cy="340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360000" y="6156000"/>
            <a:ext cx="2808000" cy="702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 userDrawn="1"/>
        </p:nvSpPr>
        <p:spPr>
          <a:xfrm>
            <a:off x="3168000" y="6156000"/>
            <a:ext cx="2808000" cy="70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5976000" y="6156000"/>
            <a:ext cx="2808000" cy="702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6156000"/>
            <a:ext cx="2448000" cy="702000"/>
          </a:xfrm>
        </p:spPr>
        <p:txBody>
          <a:bodyPr anchor="ctr" anchorCtr="0"/>
          <a:lstStyle>
            <a:lvl1pPr>
              <a:lnSpc>
                <a:spcPts val="1700"/>
              </a:lnSpc>
              <a:spcAft>
                <a:spcPts val="0"/>
              </a:spcAft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Braunschweig,</a:t>
            </a:r>
            <a:br>
              <a:rPr lang="de-DE" dirty="0" smtClean="0"/>
            </a:br>
            <a:r>
              <a:rPr lang="de-DE" dirty="0" smtClean="0"/>
              <a:t>den XX.XX.2012</a:t>
            </a:r>
          </a:p>
        </p:txBody>
      </p:sp>
      <p:sp>
        <p:nvSpPr>
          <p:cNvPr id="18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3168000" y="3456000"/>
            <a:ext cx="5616575" cy="270000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19" name="Titel 18"/>
          <p:cNvSpPr>
            <a:spLocks noGrp="1"/>
          </p:cNvSpPr>
          <p:nvPr>
            <p:ph type="title" hasCustomPrompt="1"/>
          </p:nvPr>
        </p:nvSpPr>
        <p:spPr>
          <a:xfrm>
            <a:off x="529200" y="1627200"/>
            <a:ext cx="8244000" cy="53280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Kapitel 2 (grün)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40000" y="2966400"/>
            <a:ext cx="8244000" cy="270000"/>
          </a:xfrm>
        </p:spPr>
        <p:txBody>
          <a:bodyPr/>
          <a:lstStyle>
            <a:lvl1pPr>
              <a:lnSpc>
                <a:spcPts val="1900"/>
              </a:lnSpc>
              <a:spcAft>
                <a:spcPts val="0"/>
              </a:spcAft>
              <a:defRPr sz="1600" baseline="0">
                <a:solidFill>
                  <a:schemeClr val="bg1"/>
                </a:solidFill>
                <a:latin typeface="+mj-lt"/>
                <a:cs typeface="Calibri"/>
              </a:defRPr>
            </a:lvl1pPr>
          </a:lstStyle>
          <a:p>
            <a:pPr lvl="0"/>
            <a:r>
              <a:rPr lang="de-DE" dirty="0" err="1" smtClean="0"/>
              <a:t>Thünen</a:t>
            </a:r>
            <a:r>
              <a:rPr lang="de-DE" dirty="0" smtClean="0"/>
              <a:t>-Institut für XXX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271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3B6E0BC-0F61-478D-BA3E-A8842250F2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9214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horizontal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Headline einzeilig</a:t>
            </a:r>
            <a:endParaRPr lang="de-DE" dirty="0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1"/>
          </p:nvPr>
        </p:nvSpPr>
        <p:spPr>
          <a:xfrm>
            <a:off x="360000" y="1512000"/>
            <a:ext cx="4104000" cy="2678400"/>
          </a:xfrm>
        </p:spPr>
        <p:txBody>
          <a:bodyPr/>
          <a:lstStyle/>
          <a:p>
            <a:endParaRPr lang="de-DE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680000" y="1440000"/>
            <a:ext cx="4104000" cy="4438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4370400"/>
            <a:ext cx="4104000" cy="218008"/>
          </a:xfrm>
        </p:spPr>
        <p:txBody>
          <a:bodyPr>
            <a:sp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3B6E0BC-0F61-478D-BA3E-A8842250F2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5510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ertikal (grü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>
          <a:xfrm>
            <a:off x="0" y="0"/>
            <a:ext cx="9144000" cy="115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162000"/>
            <a:ext cx="8424000" cy="486000"/>
          </a:xfrm>
        </p:spPr>
        <p:txBody>
          <a:bodyPr/>
          <a:lstStyle>
            <a:lvl1pPr>
              <a:defRPr sz="2600" baseline="0"/>
            </a:lvl1pPr>
          </a:lstStyle>
          <a:p>
            <a:r>
              <a:rPr lang="de-DE" dirty="0" smtClean="0"/>
              <a:t>Nachhaltig oder überfischt?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60000" y="522000"/>
            <a:ext cx="8424862" cy="486000"/>
          </a:xfrm>
        </p:spPr>
        <p:txBody>
          <a:bodyPr anchor="b" anchorCtr="0"/>
          <a:lstStyle>
            <a:lvl1pPr>
              <a:lnSpc>
                <a:spcPts val="3500"/>
              </a:lnSpc>
              <a:spcAft>
                <a:spcPts val="0"/>
              </a:spcAft>
              <a:defRPr sz="2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steht die zweite Zeile der Headline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2"/>
          </p:nvPr>
        </p:nvSpPr>
        <p:spPr>
          <a:xfrm>
            <a:off x="3240000" y="1440000"/>
            <a:ext cx="5544000" cy="4438800"/>
          </a:xfrm>
        </p:spPr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3"/>
          </p:nvPr>
        </p:nvSpPr>
        <p:spPr>
          <a:xfrm>
            <a:off x="360000" y="1512000"/>
            <a:ext cx="2667600" cy="3690000"/>
          </a:xfrm>
        </p:spPr>
        <p:txBody>
          <a:bodyPr/>
          <a:lstStyle/>
          <a:p>
            <a:endParaRPr lang="de-DE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60000" y="5382000"/>
            <a:ext cx="2667600" cy="720000"/>
          </a:xfrm>
        </p:spPr>
        <p:txBody>
          <a:bodyPr>
            <a:noAutofit/>
          </a:bodyPr>
          <a:lstStyle>
            <a:lvl1pPr>
              <a:lnSpc>
                <a:spcPts val="1700"/>
              </a:lnSpc>
              <a:spcAft>
                <a:spcPts val="0"/>
              </a:spcAft>
              <a:defRPr sz="1400" baseline="0"/>
            </a:lvl1pPr>
          </a:lstStyle>
          <a:p>
            <a:pPr lvl="0"/>
            <a:r>
              <a:rPr lang="de-DE" dirty="0" smtClean="0"/>
              <a:t>Hier kann eine Bildunterschrift stehen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F3B6E0BC-0F61-478D-BA3E-A8842250F2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4753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0" y="6156000"/>
            <a:ext cx="9144000" cy="7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833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" y="6480000"/>
            <a:ext cx="972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548000" y="6480000"/>
            <a:ext cx="55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1547664" y="6292800"/>
            <a:ext cx="5544000" cy="27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 des Wissenschaftlers</a:t>
            </a:r>
            <a:endParaRPr lang="de-D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3" name="Gerade Verbindung 12"/>
          <p:cNvCxnSpPr/>
          <p:nvPr userDrawn="1"/>
        </p:nvCxnSpPr>
        <p:spPr>
          <a:xfrm>
            <a:off x="1440000" y="6318000"/>
            <a:ext cx="0" cy="360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614000" y="6228000"/>
            <a:ext cx="1285875" cy="514350"/>
          </a:xfrm>
          <a:prstGeom prst="rect">
            <a:avLst/>
          </a:prstGeom>
          <a:noFill/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360000" y="6300000"/>
            <a:ext cx="972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</a:t>
            </a:r>
            <a:fld id="{3FE2E321-9699-4537-B4F6-C35DF19B42AC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6" r:id="rId3"/>
    <p:sldLayoutId id="2147483667" r:id="rId4"/>
    <p:sldLayoutId id="214748366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accent2"/>
        </a:buClr>
        <a:buFont typeface="Calibri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6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12545"/>
            <a:ext cx="9144000" cy="6858000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6156000"/>
            <a:ext cx="9144000" cy="7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" y="6480000"/>
            <a:ext cx="972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5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548000" y="6480000"/>
            <a:ext cx="55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6" name="Textfeld 15"/>
          <p:cNvSpPr txBox="1"/>
          <p:nvPr userDrawn="1"/>
        </p:nvSpPr>
        <p:spPr>
          <a:xfrm>
            <a:off x="1547664" y="6292800"/>
            <a:ext cx="5544000" cy="27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 des Wissenschaftlers</a:t>
            </a:r>
            <a:endParaRPr lang="de-D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7" name="Gerade Verbindung 16"/>
          <p:cNvCxnSpPr/>
          <p:nvPr userDrawn="1"/>
        </p:nvCxnSpPr>
        <p:spPr>
          <a:xfrm>
            <a:off x="1440000" y="6318000"/>
            <a:ext cx="0" cy="360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4000" y="6228000"/>
            <a:ext cx="1285875" cy="514350"/>
          </a:xfrm>
          <a:prstGeom prst="rect">
            <a:avLst/>
          </a:prstGeom>
          <a:noFill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833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360000" y="6300000"/>
            <a:ext cx="972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</a:t>
            </a:r>
            <a:fld id="{F3B6E0BC-0F61-478D-BA3E-A8842250F2D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2133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5" r:id="rId2"/>
    <p:sldLayoutId id="2147483676" r:id="rId3"/>
    <p:sldLayoutId id="2147483677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accent5"/>
        </a:buClr>
        <a:buFont typeface="Calibri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6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6156000"/>
            <a:ext cx="9144000" cy="7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" y="6480000"/>
            <a:ext cx="972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0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548000" y="6480000"/>
            <a:ext cx="55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1547664" y="6292800"/>
            <a:ext cx="5544000" cy="27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 des Wissenschaftlers</a:t>
            </a:r>
            <a:endParaRPr lang="de-D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40000" y="6318000"/>
            <a:ext cx="0" cy="360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4000" y="6228000"/>
            <a:ext cx="1285875" cy="514350"/>
          </a:xfrm>
          <a:prstGeom prst="rect">
            <a:avLst/>
          </a:prstGeom>
          <a:noFill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833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360000" y="6300000"/>
            <a:ext cx="972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</a:t>
            </a:r>
            <a:fld id="{148A30C4-5196-49B3-9EA8-D26A2B095CB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52600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accent4"/>
        </a:buClr>
        <a:buFont typeface="Calibri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6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hteck 6"/>
          <p:cNvSpPr/>
          <p:nvPr userDrawn="1"/>
        </p:nvSpPr>
        <p:spPr>
          <a:xfrm>
            <a:off x="0" y="6156000"/>
            <a:ext cx="9144000" cy="70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2"/>
          </p:nvPr>
        </p:nvSpPr>
        <p:spPr>
          <a:xfrm>
            <a:off x="360000" y="6480000"/>
            <a:ext cx="972000" cy="27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10" name="Fußzeilenplatzhalter 10"/>
          <p:cNvSpPr>
            <a:spLocks noGrp="1"/>
          </p:cNvSpPr>
          <p:nvPr>
            <p:ph type="ftr" sz="quarter" idx="3"/>
          </p:nvPr>
        </p:nvSpPr>
        <p:spPr>
          <a:xfrm>
            <a:off x="1548000" y="6480000"/>
            <a:ext cx="554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1547664" y="6292800"/>
            <a:ext cx="5544000" cy="270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DE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Name des Wissenschaftlers</a:t>
            </a:r>
            <a:endParaRPr lang="de-DE" sz="1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40000" y="6318000"/>
            <a:ext cx="0" cy="3600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C:\Dokumente und Einstellungen\Eva2\Desktop\THUENEN\THUENEN_Markenzeichen\Screen\THUENEN_Web.gif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4000" y="6228000"/>
            <a:ext cx="1285875" cy="514350"/>
          </a:xfrm>
          <a:prstGeom prst="rect">
            <a:avLst/>
          </a:prstGeom>
          <a:noFill/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60000" y="0"/>
            <a:ext cx="8424000" cy="972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8338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>
          <a:xfrm>
            <a:off x="360000" y="6300000"/>
            <a:ext cx="972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 smtClean="0"/>
              <a:t>Seite </a:t>
            </a:r>
            <a:fld id="{6DCA0D67-1F4F-4F3C-96B3-530FDDDCDFD8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7533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i="0" kern="1200" baseline="0">
          <a:solidFill>
            <a:schemeClr val="bg1"/>
          </a:solidFill>
          <a:latin typeface="Calibri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Font typeface="Arial" pitchFamily="34" charset="0"/>
        <a:buNone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1pPr>
      <a:lvl2pPr marL="216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accent3"/>
        </a:buClr>
        <a:buFont typeface="Calibri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2pPr>
      <a:lvl3pPr marL="432000" indent="-216000" algn="l" defTabSz="914400" rtl="0" eaLnBrk="1" latinLnBrk="0" hangingPunct="1">
        <a:lnSpc>
          <a:spcPts val="2400"/>
        </a:lnSpc>
        <a:spcBef>
          <a:spcPts val="0"/>
        </a:spcBef>
        <a:spcAft>
          <a:spcPts val="1200"/>
        </a:spcAft>
        <a:buClr>
          <a:schemeClr val="tx2"/>
        </a:buClr>
        <a:buFont typeface="Arial" pitchFamily="34" charset="0"/>
        <a:buChar char="•"/>
        <a:defRPr sz="2000" b="0" i="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3pPr>
      <a:lvl4pPr marL="0" indent="0" algn="l" defTabSz="914400" rtl="0" eaLnBrk="1" latinLnBrk="0" hangingPunct="1">
        <a:lnSpc>
          <a:spcPts val="17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4pPr>
      <a:lvl5pPr marL="0" indent="0" algn="l" defTabSz="914400" rtl="0" eaLnBrk="1" latinLnBrk="0" hangingPunct="1">
        <a:lnSpc>
          <a:spcPts val="1600"/>
        </a:lnSpc>
        <a:spcBef>
          <a:spcPts val="0"/>
        </a:spcBef>
        <a:buFontTx/>
        <a:buNone/>
        <a:defRPr sz="1400" kern="1200" baseline="0">
          <a:solidFill>
            <a:schemeClr val="tx2"/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ilder\HNEE_2015_kurs\DSC_2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66657"/>
            <a:ext cx="5131964" cy="340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44000" cy="1126896"/>
          </a:xfrm>
        </p:spPr>
        <p:txBody>
          <a:bodyPr/>
          <a:lstStyle/>
          <a:p>
            <a:r>
              <a:rPr lang="en-GB" cap="all" dirty="0"/>
              <a:t>ICP Forests network – </a:t>
            </a:r>
            <a:r>
              <a:rPr lang="en-GB" cap="all" dirty="0" smtClean="0"/>
              <a:t/>
            </a:r>
            <a:br>
              <a:rPr lang="en-GB" cap="all" dirty="0" smtClean="0"/>
            </a:br>
            <a:r>
              <a:rPr lang="en-GB" cap="all" dirty="0" smtClean="0"/>
              <a:t>a </a:t>
            </a:r>
            <a:r>
              <a:rPr lang="en-GB" cap="all" dirty="0"/>
              <a:t>monitoring and research platform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6"/>
          </p:nvPr>
        </p:nvSpPr>
        <p:spPr>
          <a:xfrm>
            <a:off x="395536" y="2996952"/>
            <a:ext cx="8244000" cy="270000"/>
          </a:xfrm>
        </p:spPr>
        <p:txBody>
          <a:bodyPr/>
          <a:lstStyle/>
          <a:p>
            <a:r>
              <a:rPr lang="de-DE" dirty="0" smtClean="0"/>
              <a:t>Walter </a:t>
            </a:r>
            <a:r>
              <a:rPr lang="de-DE" dirty="0" err="1" smtClean="0"/>
              <a:t>Seidling</a:t>
            </a:r>
            <a:r>
              <a:rPr lang="de-DE" dirty="0" smtClean="0"/>
              <a:t>, </a:t>
            </a:r>
          </a:p>
          <a:p>
            <a:r>
              <a:rPr lang="de-DE" sz="1400" b="0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Thünen</a:t>
            </a:r>
            <a:r>
              <a:rPr lang="de-DE" sz="1400" b="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Institute </a:t>
            </a:r>
            <a:r>
              <a:rPr lang="de-DE" sz="1400" b="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of</a:t>
            </a:r>
            <a:r>
              <a:rPr lang="de-DE" sz="1400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400" b="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Forest</a:t>
            </a:r>
            <a:r>
              <a:rPr lang="de-DE" sz="1400" b="0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de-DE" sz="1400" b="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Ecosystems</a:t>
            </a:r>
            <a:endParaRPr lang="de-DE" sz="1400" b="0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endParaRPr lang="en-GB" dirty="0"/>
          </a:p>
        </p:txBody>
      </p:sp>
      <p:pic>
        <p:nvPicPr>
          <p:cNvPr id="1026" name="Picture 2" descr="S:\Administration\logos\ICPForests\icpforests_logo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414" y="296821"/>
            <a:ext cx="1983156" cy="61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9" t="58730" r="23938" b="21957"/>
          <a:stretch>
            <a:fillRect/>
          </a:stretch>
        </p:blipFill>
        <p:spPr bwMode="auto">
          <a:xfrm>
            <a:off x="468313" y="290513"/>
            <a:ext cx="18192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468313" y="6093296"/>
            <a:ext cx="23754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Task Force Meeting 2016 of ICP Vegetation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7452320" y="6495115"/>
            <a:ext cx="468052" cy="264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000" dirty="0" err="1" smtClean="0">
                <a:solidFill>
                  <a:schemeClr val="bg1"/>
                </a:solidFill>
              </a:rPr>
              <a:t>Seidling</a:t>
            </a:r>
            <a:endParaRPr lang="en-GB" sz="10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Survey performed (ideally) at Level II plots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644779"/>
              </p:ext>
            </p:extLst>
          </p:nvPr>
        </p:nvGraphicFramePr>
        <p:xfrm>
          <a:off x="251520" y="1124740"/>
          <a:ext cx="8640959" cy="4968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5809"/>
                <a:gridCol w="2432575"/>
                <a:gridCol w="2432575"/>
              </a:tblGrid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Survey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Level II, standard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Level II, core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Air quality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en-GB" sz="1600">
                        <a:solidFill>
                          <a:srgbClr val="FF0000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continuously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6637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Crown condition (i.e. defoliation, discolouration, tree damage)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annually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annually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Deposition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continuously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continuously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Foliar chemistry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2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2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Ground vegetation diversity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5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5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Ground vegetation biomass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x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Litterfall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continuously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bg1"/>
                          </a:solidFill>
                          <a:effectLst/>
                        </a:rPr>
                        <a:t>Meteorology</a:t>
                      </a:r>
                      <a:endParaRPr lang="en-GB" sz="160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continuously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continuously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bg1"/>
                          </a:solidFill>
                          <a:effectLst/>
                        </a:rPr>
                        <a:t>Ozone induced injury</a:t>
                      </a:r>
                      <a:endParaRPr lang="en-GB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GB" sz="160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</a:rPr>
                        <a:t>continuously</a:t>
                      </a:r>
                      <a:endParaRPr lang="en-GB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Soil condition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10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10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Soil solution chemistry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continuously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Soil water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continuously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Tree growth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every 5 years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annually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  <a:tr h="30749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Tree phenology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>
                          <a:effectLst/>
                        </a:rPr>
                        <a:t> </a:t>
                      </a:r>
                      <a:endParaRPr lang="en-GB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600" dirty="0">
                          <a:effectLst/>
                        </a:rPr>
                        <a:t>several times / year</a:t>
                      </a:r>
                      <a:endParaRPr lang="en-GB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202" marR="442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814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en-GB" dirty="0" smtClean="0"/>
              <a:t>Level II plots focusing on </a:t>
            </a:r>
            <a:r>
              <a:rPr lang="en-GB" dirty="0" err="1" smtClean="0"/>
              <a:t>meteo</a:t>
            </a:r>
            <a:r>
              <a:rPr lang="en-GB" dirty="0"/>
              <a:t> </a:t>
            </a:r>
            <a:r>
              <a:rPr lang="en-GB" dirty="0" smtClean="0"/>
              <a:t>and deposition data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" y="528034"/>
            <a:ext cx="9135335" cy="6342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1979712" y="1268760"/>
            <a:ext cx="86409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164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207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128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all = 618</a:t>
            </a:r>
          </a:p>
        </p:txBody>
      </p:sp>
    </p:spTree>
    <p:extLst>
      <p:ext uri="{BB962C8B-B14F-4D97-AF65-F5344CB8AC3E}">
        <p14:creationId xmlns:p14="http://schemas.microsoft.com/office/powerpoint/2010/main" val="324933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 II plots focusing on </a:t>
            </a:r>
            <a:r>
              <a:rPr lang="en-GB" dirty="0" smtClean="0"/>
              <a:t>foliar and </a:t>
            </a:r>
            <a:r>
              <a:rPr lang="en-GB" smtClean="0"/>
              <a:t>soil solution </a:t>
            </a:r>
            <a:r>
              <a:rPr lang="en-GB" dirty="0"/>
              <a:t>data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" y="511661"/>
            <a:ext cx="9134004" cy="634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2771800" y="1268760"/>
            <a:ext cx="86409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150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129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= 91</a:t>
            </a:r>
          </a:p>
          <a:p>
            <a:pPr marL="0">
              <a:spcAft>
                <a:spcPts val="600"/>
              </a:spcAft>
            </a:pPr>
            <a:r>
              <a:rPr lang="de-DE" sz="1200" dirty="0" smtClean="0">
                <a:solidFill>
                  <a:schemeClr val="tx2"/>
                </a:solidFill>
              </a:rPr>
              <a:t>n all = 618</a:t>
            </a:r>
          </a:p>
        </p:txBody>
      </p:sp>
    </p:spTree>
    <p:extLst>
      <p:ext uri="{BB962C8B-B14F-4D97-AF65-F5344CB8AC3E}">
        <p14:creationId xmlns:p14="http://schemas.microsoft.com/office/powerpoint/2010/main" val="3560983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Co-location: mutual benefits can be expected 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435580"/>
              </p:ext>
            </p:extLst>
          </p:nvPr>
        </p:nvGraphicFramePr>
        <p:xfrm>
          <a:off x="107504" y="1340768"/>
          <a:ext cx="8928990" cy="2736304"/>
        </p:xfrm>
        <a:graphic>
          <a:graphicData uri="http://schemas.openxmlformats.org/drawingml/2006/table">
            <a:tbl>
              <a:tblPr firstRow="1" firstCol="1" bandRow="1"/>
              <a:tblGrid>
                <a:gridCol w="1488165"/>
                <a:gridCol w="1488165"/>
                <a:gridCol w="1488165"/>
                <a:gridCol w="1488165"/>
                <a:gridCol w="1488165"/>
                <a:gridCol w="1488165"/>
              </a:tblGrid>
              <a:tr h="1824203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ICP IM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ICP Vegetation, moss survey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ICP M&amp;M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ICP Waters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LTER 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/ </a:t>
                      </a:r>
                      <a:b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E-LTER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LTER 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/ </a:t>
                      </a:r>
                      <a:b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</a:br>
                      <a: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E-LTER </a:t>
                      </a: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proposed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</a:tr>
              <a:tr h="912101"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42 (11.7%)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69 </a:t>
                      </a: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GB" sz="180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19.2%)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33 (9.2%)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37 (10.3%)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81 (</a:t>
                      </a:r>
                      <a:r>
                        <a:rPr lang="en-GB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22.6%)</a:t>
                      </a:r>
                      <a:endParaRPr lang="en-GB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 (2.5%)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Rectangle 2"/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95536" y="4192235"/>
            <a:ext cx="79208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GB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Tab. 2.4: Co-location or co-operation with infrastructure of other ICPs of 358 active Level II plots; information according to an inquiry</a:t>
            </a:r>
            <a:r>
              <a:rPr lang="en-GB" altLang="en-US" sz="1800" dirty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altLang="en-US" sz="18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among NFCs of ICP Forests in September 2015, with a </a:t>
            </a:r>
            <a:r>
              <a:rPr lang="en-GB" altLang="en-US" sz="1800" dirty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response </a:t>
            </a:r>
            <a:r>
              <a:rPr lang="en-GB" altLang="en-US" sz="1800" dirty="0" smtClean="0">
                <a:solidFill>
                  <a:schemeClr val="tx1"/>
                </a:solidFill>
                <a:ea typeface="Times New Roman" pitchFamily="18" charset="0"/>
                <a:cs typeface="Times New Roman" pitchFamily="18" charset="0"/>
              </a:rPr>
              <a:t>rate of 57%.</a:t>
            </a:r>
            <a:endParaRPr kumimoji="0" lang="en-GB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245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assessments at Level II sites 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251520" y="1268760"/>
            <a:ext cx="8712968" cy="4752528"/>
          </a:xfrm>
        </p:spPr>
        <p:txBody>
          <a:bodyPr/>
          <a:lstStyle/>
          <a:p>
            <a:r>
              <a:rPr lang="en-GB" dirty="0" smtClean="0"/>
              <a:t>Additional assessments </a:t>
            </a:r>
            <a:r>
              <a:rPr lang="en-GB" dirty="0"/>
              <a:t>can </a:t>
            </a:r>
            <a:r>
              <a:rPr lang="en-GB" dirty="0" smtClean="0"/>
              <a:t>often not provided </a:t>
            </a:r>
            <a:r>
              <a:rPr lang="en-GB" dirty="0"/>
              <a:t>by the institutions maintaining the monitoring </a:t>
            </a:r>
            <a:r>
              <a:rPr lang="en-GB" dirty="0" smtClean="0"/>
              <a:t>infrastructure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/>
              <a:t>Only collaborations with specialists can enable respective investigations. At national level, single ICP Forests plots are already part of various co-operations. </a:t>
            </a:r>
            <a:endParaRPr lang="en-GB" dirty="0" smtClean="0"/>
          </a:p>
          <a:p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examples</a:t>
            </a:r>
            <a:r>
              <a:rPr lang="de-DE" dirty="0" smtClean="0"/>
              <a:t> at </a:t>
            </a:r>
            <a:r>
              <a:rPr lang="de-DE" dirty="0" err="1" smtClean="0"/>
              <a:t>Europoean</a:t>
            </a:r>
            <a:r>
              <a:rPr lang="de-DE" dirty="0" smtClean="0"/>
              <a:t> </a:t>
            </a:r>
            <a:r>
              <a:rPr lang="de-DE" dirty="0" err="1" smtClean="0"/>
              <a:t>level</a:t>
            </a:r>
            <a:r>
              <a:rPr lang="de-DE" dirty="0" smtClean="0"/>
              <a:t>: </a:t>
            </a:r>
          </a:p>
          <a:p>
            <a:r>
              <a:rPr lang="de-DE" dirty="0" smtClean="0"/>
              <a:t>1) </a:t>
            </a:r>
            <a:r>
              <a:rPr lang="de-DE" b="1" dirty="0" err="1" smtClean="0"/>
              <a:t>ForestBiota</a:t>
            </a:r>
            <a:r>
              <a:rPr lang="de-DE" dirty="0" smtClean="0"/>
              <a:t> Pilot Study (EU </a:t>
            </a:r>
            <a:r>
              <a:rPr lang="de-DE" dirty="0" err="1" smtClean="0"/>
              <a:t>Forest</a:t>
            </a:r>
            <a:r>
              <a:rPr lang="de-DE" dirty="0" smtClean="0"/>
              <a:t> Focus C Project)</a:t>
            </a:r>
          </a:p>
          <a:p>
            <a:pPr marL="342900" indent="-342900">
              <a:buFontTx/>
              <a:buChar char="-"/>
            </a:pPr>
            <a:r>
              <a:rPr lang="de-DE" dirty="0" err="1" smtClean="0"/>
              <a:t>Epiphytic</a:t>
            </a:r>
            <a:r>
              <a:rPr lang="de-DE" dirty="0" smtClean="0"/>
              <a:t> Lichens</a:t>
            </a:r>
          </a:p>
          <a:p>
            <a:pPr marL="342900" indent="-342900">
              <a:buFontTx/>
              <a:buChar char="-"/>
            </a:pPr>
            <a:r>
              <a:rPr lang="de-DE" dirty="0"/>
              <a:t>D</a:t>
            </a:r>
            <a:r>
              <a:rPr lang="de-DE" dirty="0" smtClean="0"/>
              <a:t>ead </a:t>
            </a:r>
            <a:r>
              <a:rPr lang="de-DE" dirty="0" err="1" smtClean="0"/>
              <a:t>wood</a:t>
            </a:r>
            <a:endParaRPr lang="de-DE" dirty="0" smtClean="0"/>
          </a:p>
          <a:p>
            <a:pPr marL="342900" indent="-342900">
              <a:buFontTx/>
              <a:buChar char="-"/>
            </a:pPr>
            <a:r>
              <a:rPr lang="de-DE" dirty="0" smtClean="0"/>
              <a:t>Stand </a:t>
            </a:r>
            <a:r>
              <a:rPr lang="de-DE" dirty="0" err="1" smtClean="0"/>
              <a:t>structure</a:t>
            </a:r>
            <a:endParaRPr lang="de-DE" dirty="0" smtClean="0"/>
          </a:p>
          <a:p>
            <a:pPr marL="342900" indent="-342900">
              <a:buFontTx/>
              <a:buChar char="-"/>
            </a:pPr>
            <a:r>
              <a:rPr lang="de-DE" dirty="0" smtClean="0"/>
              <a:t>(</a:t>
            </a:r>
            <a:r>
              <a:rPr lang="de-DE" dirty="0" err="1" smtClean="0"/>
              <a:t>Gound</a:t>
            </a:r>
            <a:r>
              <a:rPr lang="de-DE" dirty="0" smtClean="0"/>
              <a:t> </a:t>
            </a:r>
            <a:r>
              <a:rPr lang="de-DE" dirty="0" err="1" smtClean="0"/>
              <a:t>vegetation</a:t>
            </a:r>
            <a:r>
              <a:rPr lang="de-DE" dirty="0" smtClean="0"/>
              <a:t>)</a:t>
            </a:r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dirty="0" smtClean="0"/>
              <a:t>Task Force Meeting ICP Vegetation, </a:t>
            </a:r>
            <a:r>
              <a:rPr lang="en-GB" dirty="0" err="1" smtClean="0"/>
              <a:t>Dubna</a:t>
            </a:r>
            <a:r>
              <a:rPr lang="en-GB" dirty="0" smtClean="0"/>
              <a:t> / Russia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185" y="2708920"/>
            <a:ext cx="3474658" cy="414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87" y="1278"/>
            <a:ext cx="1638374" cy="119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15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Lichens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1" y="2690"/>
            <a:ext cx="7519565" cy="616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6"/>
          <p:cNvSpPr/>
          <p:nvPr/>
        </p:nvSpPr>
        <p:spPr>
          <a:xfrm>
            <a:off x="0" y="1196752"/>
            <a:ext cx="161967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GIORDANI, P., CALATAYUD, V., STOFER, S., SEIDLING, W., GRANKE, O., FISCHER, R., 2014: Detecting the nitrogen critical loads on European forests by means of epiphytic lichens. A signal-to-noise evaluation. For. Ecol. Manage. 311: 29-40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4211960" y="4581128"/>
            <a:ext cx="151216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dirty="0" smtClean="0">
                <a:solidFill>
                  <a:schemeClr val="tx2"/>
                </a:solidFill>
              </a:rPr>
              <a:t>2.4 kg ha</a:t>
            </a:r>
            <a:r>
              <a:rPr lang="de-DE" sz="2000" baseline="30000" dirty="0" smtClean="0">
                <a:solidFill>
                  <a:schemeClr val="tx2"/>
                </a:solidFill>
              </a:rPr>
              <a:t>-1</a:t>
            </a:r>
            <a:r>
              <a:rPr lang="de-DE" sz="2000" dirty="0" smtClean="0">
                <a:solidFill>
                  <a:schemeClr val="tx2"/>
                </a:solidFill>
              </a:rPr>
              <a:t> y</a:t>
            </a:r>
            <a:r>
              <a:rPr lang="de-DE" sz="2000" baseline="30000" dirty="0" smtClean="0">
                <a:solidFill>
                  <a:schemeClr val="tx2"/>
                </a:solidFill>
              </a:rPr>
              <a:t>-1</a:t>
            </a:r>
            <a:endParaRPr lang="en-GB" sz="2000" baseline="300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625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assessments at Level II sites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8388464" cy="4438800"/>
          </a:xfrm>
        </p:spPr>
        <p:txBody>
          <a:bodyPr/>
          <a:lstStyle/>
          <a:p>
            <a:r>
              <a:rPr lang="en-GB" dirty="0" smtClean="0"/>
              <a:t>2.) A </a:t>
            </a:r>
            <a:r>
              <a:rPr lang="en-GB" dirty="0"/>
              <a:t>mycorrhiza project </a:t>
            </a:r>
            <a:r>
              <a:rPr lang="en-GB" dirty="0" smtClean="0"/>
              <a:t>financed by UK </a:t>
            </a:r>
            <a:r>
              <a:rPr lang="en-GB" dirty="0" err="1" smtClean="0"/>
              <a:t>Emperial</a:t>
            </a:r>
            <a:r>
              <a:rPr lang="en-GB" dirty="0" smtClean="0"/>
              <a:t> Institute is another successful example </a:t>
            </a:r>
            <a:r>
              <a:rPr lang="en-GB" dirty="0"/>
              <a:t>for collaboration and has already gained new insights (Cox et al. 2010, </a:t>
            </a:r>
            <a:r>
              <a:rPr lang="en-GB" dirty="0" err="1"/>
              <a:t>Suz</a:t>
            </a:r>
            <a:r>
              <a:rPr lang="en-GB" dirty="0"/>
              <a:t> et al. 2014, van der Linde et al. in prep). </a:t>
            </a:r>
          </a:p>
          <a:p>
            <a:pPr>
              <a:lnSpc>
                <a:spcPct val="100000"/>
              </a:lnSpc>
            </a:pPr>
            <a:r>
              <a:rPr lang="de-DE" dirty="0"/>
              <a:t>This </a:t>
            </a:r>
            <a:r>
              <a:rPr lang="de-DE" dirty="0" err="1"/>
              <a:t>is</a:t>
            </a:r>
            <a:r>
              <a:rPr lang="de-DE" dirty="0"/>
              <a:t> an </a:t>
            </a:r>
            <a:r>
              <a:rPr lang="de-DE" dirty="0" err="1"/>
              <a:t>example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, </a:t>
            </a:r>
            <a:r>
              <a:rPr lang="de-DE" dirty="0" err="1"/>
              <a:t>virtual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access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plot</a:t>
            </a:r>
            <a:endParaRPr lang="de-DE" dirty="0"/>
          </a:p>
          <a:p>
            <a:pPr indent="-457200">
              <a:lnSpc>
                <a:spcPct val="100000"/>
              </a:lnSpc>
            </a:pPr>
            <a:endParaRPr lang="en-GB" sz="1400" dirty="0"/>
          </a:p>
          <a:p>
            <a:pPr indent="-457200">
              <a:lnSpc>
                <a:spcPct val="100000"/>
              </a:lnSpc>
            </a:pPr>
            <a:r>
              <a:rPr lang="en-GB" sz="1400" dirty="0"/>
              <a:t>Cox F, </a:t>
            </a:r>
            <a:r>
              <a:rPr lang="en-GB" sz="1400" dirty="0" err="1"/>
              <a:t>Barsoum</a:t>
            </a:r>
            <a:r>
              <a:rPr lang="en-GB" sz="1400" dirty="0"/>
              <a:t> N, </a:t>
            </a:r>
            <a:r>
              <a:rPr lang="en-GB" sz="1400" dirty="0" err="1"/>
              <a:t>Lilleskov</a:t>
            </a:r>
            <a:r>
              <a:rPr lang="en-GB" sz="1400" dirty="0"/>
              <a:t> EA, </a:t>
            </a:r>
            <a:r>
              <a:rPr lang="en-GB" sz="1400" dirty="0" err="1"/>
              <a:t>Bidartondo</a:t>
            </a:r>
            <a:r>
              <a:rPr lang="en-GB" sz="1400" dirty="0"/>
              <a:t> MI, 2010: Nitrogen availability is a primary determinant of conifer  mycorrhizas across </a:t>
            </a:r>
            <a:r>
              <a:rPr lang="fr-FR" sz="1400" dirty="0" err="1"/>
              <a:t>complex</a:t>
            </a:r>
            <a:r>
              <a:rPr lang="fr-FR" sz="1400" dirty="0"/>
              <a:t> </a:t>
            </a:r>
            <a:r>
              <a:rPr lang="fr-FR" sz="1400" dirty="0" err="1"/>
              <a:t>environmental</a:t>
            </a:r>
            <a:r>
              <a:rPr lang="fr-FR" sz="1400" dirty="0"/>
              <a:t> gradients. </a:t>
            </a:r>
            <a:r>
              <a:rPr lang="fr-FR" sz="1400" dirty="0" err="1"/>
              <a:t>Ecol</a:t>
            </a:r>
            <a:r>
              <a:rPr lang="fr-FR" sz="1400" dirty="0"/>
              <a:t>. </a:t>
            </a:r>
            <a:r>
              <a:rPr lang="fr-FR" sz="1400" dirty="0" err="1"/>
              <a:t>Lett</a:t>
            </a:r>
            <a:r>
              <a:rPr lang="fr-FR" sz="1400" dirty="0"/>
              <a:t>. 13:1103–1113.</a:t>
            </a:r>
            <a:endParaRPr lang="de-DE" sz="1400" dirty="0"/>
          </a:p>
          <a:p>
            <a:pPr indent="-457200">
              <a:lnSpc>
                <a:spcPct val="100000"/>
              </a:lnSpc>
            </a:pPr>
            <a:r>
              <a:rPr lang="en-GB" sz="1400" dirty="0" err="1"/>
              <a:t>Suz</a:t>
            </a:r>
            <a:r>
              <a:rPr lang="en-GB" sz="1400" dirty="0"/>
              <a:t> LM, </a:t>
            </a:r>
            <a:r>
              <a:rPr lang="en-GB" sz="1400" dirty="0" err="1"/>
              <a:t>Barsoum</a:t>
            </a:r>
            <a:r>
              <a:rPr lang="en-GB" sz="1400" dirty="0"/>
              <a:t> N, Benham S, Dietrich HP, </a:t>
            </a:r>
            <a:r>
              <a:rPr lang="en-GB" sz="1400" dirty="0" err="1"/>
              <a:t>Fetzer</a:t>
            </a:r>
            <a:r>
              <a:rPr lang="en-GB" sz="1400" dirty="0"/>
              <a:t> KD, Fischer R, </a:t>
            </a:r>
            <a:r>
              <a:rPr lang="en-GB" sz="1400" dirty="0" err="1"/>
              <a:t>García</a:t>
            </a:r>
            <a:r>
              <a:rPr lang="en-GB" sz="1400" dirty="0"/>
              <a:t> P, Gehrman J, </a:t>
            </a:r>
            <a:r>
              <a:rPr lang="en-GB" sz="1400" dirty="0" err="1"/>
              <a:t>Kristöfel</a:t>
            </a:r>
            <a:r>
              <a:rPr lang="en-GB" sz="1400" dirty="0"/>
              <a:t> F, </a:t>
            </a:r>
            <a:r>
              <a:rPr lang="en-GB" sz="1400" dirty="0" err="1"/>
              <a:t>Manninger</a:t>
            </a:r>
            <a:r>
              <a:rPr lang="en-GB" sz="1400" dirty="0"/>
              <a:t> M, </a:t>
            </a:r>
            <a:r>
              <a:rPr lang="en-GB" sz="1400" dirty="0" err="1"/>
              <a:t>Neagu</a:t>
            </a:r>
            <a:r>
              <a:rPr lang="en-GB" sz="1400" dirty="0"/>
              <a:t> S, Nicolas M, </a:t>
            </a:r>
            <a:r>
              <a:rPr lang="en-GB" sz="1400" dirty="0" err="1"/>
              <a:t>Oldenburger</a:t>
            </a:r>
            <a:r>
              <a:rPr lang="en-GB" sz="1400" dirty="0"/>
              <a:t> J, </a:t>
            </a:r>
            <a:r>
              <a:rPr lang="en-GB" sz="1400" dirty="0" err="1"/>
              <a:t>Raspe</a:t>
            </a:r>
            <a:r>
              <a:rPr lang="en-GB" sz="1400" dirty="0"/>
              <a:t> S, Sánchez G, </a:t>
            </a:r>
            <a:r>
              <a:rPr lang="en-GB" sz="1400" dirty="0" err="1"/>
              <a:t>Schröck</a:t>
            </a:r>
            <a:r>
              <a:rPr lang="en-GB" sz="1400" dirty="0"/>
              <a:t> HW, Schubert A, </a:t>
            </a:r>
            <a:r>
              <a:rPr lang="en-GB" sz="1400" dirty="0" err="1"/>
              <a:t>Verheyen</a:t>
            </a:r>
            <a:r>
              <a:rPr lang="en-GB" sz="1400" dirty="0"/>
              <a:t> K, </a:t>
            </a:r>
            <a:r>
              <a:rPr lang="en-GB" sz="1400" dirty="0" err="1"/>
              <a:t>Verstraeten</a:t>
            </a:r>
            <a:r>
              <a:rPr lang="en-GB" sz="1400" dirty="0"/>
              <a:t> A, </a:t>
            </a:r>
            <a:r>
              <a:rPr lang="en-GB" sz="1400" dirty="0" err="1"/>
              <a:t>Bidartondo</a:t>
            </a:r>
            <a:r>
              <a:rPr lang="en-GB" sz="1400" dirty="0"/>
              <a:t> MI, 2014: Environmental drivers of ectomycorrhizal communities in Europe's temperate oak forests. Molecular Ecology </a:t>
            </a:r>
            <a:r>
              <a:rPr lang="en-GB" sz="1400" u="sng" dirty="0"/>
              <a:t>23</a:t>
            </a:r>
            <a:r>
              <a:rPr lang="en-GB" sz="1400" dirty="0"/>
              <a:t>: 5628-5644.</a:t>
            </a:r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0769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br>
              <a:rPr lang="de-DE" dirty="0" smtClean="0"/>
            </a:br>
            <a:r>
              <a:rPr lang="en-GB" dirty="0" smtClean="0"/>
              <a:t>Mycorrhiza probes taken </a:t>
            </a:r>
            <a:br>
              <a:rPr lang="en-GB" dirty="0" smtClean="0"/>
            </a:br>
            <a:r>
              <a:rPr lang="en-GB" dirty="0" smtClean="0"/>
              <a:t>at Level II plots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683568" y="5661248"/>
            <a:ext cx="3816424" cy="404824"/>
          </a:xfrm>
        </p:spPr>
        <p:txBody>
          <a:bodyPr/>
          <a:lstStyle/>
          <a:p>
            <a:r>
              <a:rPr lang="de-DE" dirty="0" smtClean="0"/>
              <a:t>Source: van der Linde, not </a:t>
            </a:r>
            <a:r>
              <a:rPr lang="de-DE" dirty="0" err="1" smtClean="0"/>
              <a:t>published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254360"/>
            <a:ext cx="4961980" cy="368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629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5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European-wide collaborations aspired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8244448" cy="4438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Similarly, projects </a:t>
            </a:r>
            <a:r>
              <a:rPr lang="en-GB" sz="2400" dirty="0" smtClean="0"/>
              <a:t>could </a:t>
            </a:r>
            <a:r>
              <a:rPr lang="en-GB" sz="2400" dirty="0"/>
              <a:t>be linked to the ICP Forests </a:t>
            </a:r>
            <a:r>
              <a:rPr lang="en-GB" sz="2400" dirty="0" smtClean="0"/>
              <a:t>plots. Possibly </a:t>
            </a:r>
            <a:r>
              <a:rPr lang="en-GB" sz="2400" dirty="0"/>
              <a:t>in the context of larger international research </a:t>
            </a:r>
            <a:r>
              <a:rPr lang="en-GB" sz="2400" dirty="0" smtClean="0"/>
              <a:t>infrastructures in forests or more general in terrestrial </a:t>
            </a:r>
            <a:r>
              <a:rPr lang="en-GB" sz="2400" dirty="0"/>
              <a:t>ecosystems. </a:t>
            </a:r>
            <a:endParaRPr lang="en-GB" sz="2400" dirty="0" smtClean="0"/>
          </a:p>
          <a:p>
            <a:pPr>
              <a:lnSpc>
                <a:spcPct val="150000"/>
              </a:lnSpc>
            </a:pPr>
            <a:r>
              <a:rPr lang="en-GB" sz="2400" dirty="0" smtClean="0"/>
              <a:t>The </a:t>
            </a:r>
            <a:r>
              <a:rPr lang="en-GB" sz="2400" dirty="0"/>
              <a:t>participation in research infrastructure initiatives (H2020 INFRAIA </a:t>
            </a:r>
            <a:r>
              <a:rPr lang="en-GB" sz="2400" dirty="0" smtClean="0"/>
              <a:t>– </a:t>
            </a:r>
            <a:r>
              <a:rPr lang="en-GB" sz="2400" dirty="0" err="1" smtClean="0"/>
              <a:t>ForAccess</a:t>
            </a:r>
            <a:r>
              <a:rPr lang="en-GB" sz="2400" dirty="0" smtClean="0"/>
              <a:t> – consortium</a:t>
            </a:r>
            <a:r>
              <a:rPr lang="en-GB" sz="2400" dirty="0"/>
              <a:t>) seem to be a promising option in this respect.</a:t>
            </a:r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51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1507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347864" y="692696"/>
            <a:ext cx="252028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en-GB" sz="2000" dirty="0" smtClean="0">
                <a:solidFill>
                  <a:schemeClr val="accent3">
                    <a:lumMod val="75000"/>
                  </a:schemeClr>
                </a:solidFill>
              </a:rPr>
              <a:t>could be  vision for forests and other more natural vegetation too</a:t>
            </a:r>
          </a:p>
        </p:txBody>
      </p:sp>
      <p:sp>
        <p:nvSpPr>
          <p:cNvPr id="8" name="Ellipse 7"/>
          <p:cNvSpPr/>
          <p:nvPr/>
        </p:nvSpPr>
        <p:spPr>
          <a:xfrm>
            <a:off x="1672711" y="-387424"/>
            <a:ext cx="4752528" cy="108012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0"/>
            <a:ext cx="8604488" cy="972000"/>
          </a:xfrm>
        </p:spPr>
        <p:txBody>
          <a:bodyPr/>
          <a:lstStyle/>
          <a:p>
            <a:r>
              <a:rPr lang="en-GB" dirty="0" smtClean="0"/>
              <a:t>Forests need long-term planning based on monitoring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95536" y="1124744"/>
            <a:ext cx="6912768" cy="49685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Forests </a:t>
            </a:r>
            <a:r>
              <a:rPr lang="en-GB" sz="2400" dirty="0" smtClean="0"/>
              <a:t>provide </a:t>
            </a:r>
            <a:r>
              <a:rPr lang="en-GB" sz="2400" dirty="0"/>
              <a:t>timber and various other benefits for human societies including climate change mitigation effects</a:t>
            </a:r>
            <a:r>
              <a:rPr lang="en-GB" sz="24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The </a:t>
            </a:r>
            <a:r>
              <a:rPr lang="en-GB" sz="2400" dirty="0"/>
              <a:t>longevity of its </a:t>
            </a:r>
            <a:r>
              <a:rPr lang="en-GB" sz="2400" dirty="0" smtClean="0"/>
              <a:t>dominant elements, </a:t>
            </a:r>
            <a:r>
              <a:rPr lang="en-GB" sz="2400" dirty="0"/>
              <a:t>the trees, </a:t>
            </a:r>
            <a:r>
              <a:rPr lang="en-GB" sz="2400" dirty="0" smtClean="0"/>
              <a:t>requires long </a:t>
            </a:r>
            <a:r>
              <a:rPr lang="en-GB" sz="2400" dirty="0"/>
              <a:t>rotation periods of commercial </a:t>
            </a:r>
            <a:r>
              <a:rPr lang="en-GB" sz="2400" dirty="0" smtClean="0"/>
              <a:t>forests. This makes </a:t>
            </a:r>
            <a:r>
              <a:rPr lang="en-GB" sz="2400" dirty="0"/>
              <a:t>careful planning indispensable</a:t>
            </a:r>
            <a:r>
              <a:rPr lang="en-GB" sz="2400" dirty="0" smtClean="0"/>
              <a:t>. 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And planning needs monitoring, as a decision base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91" y="6218712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S:\Mecklenburg_Hutewaldeiche_Bolte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415989"/>
            <a:ext cx="2051717" cy="273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98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</a:t>
            </a:r>
            <a:r>
              <a:rPr lang="en-GB" dirty="0" smtClean="0">
                <a:solidFill>
                  <a:srgbClr val="FFC000"/>
                </a:solidFill>
              </a:rPr>
              <a:t>W</a:t>
            </a:r>
            <a:r>
              <a:rPr lang="en-GB" dirty="0" smtClean="0"/>
              <a:t>OT: </a:t>
            </a:r>
            <a:r>
              <a:rPr lang="en-GB" altLang="de-DE" dirty="0" err="1" smtClean="0"/>
              <a:t>Strenghs</a:t>
            </a:r>
            <a:r>
              <a:rPr lang="en-GB" altLang="de-DE" dirty="0" smtClean="0"/>
              <a:t> and </a:t>
            </a:r>
            <a:r>
              <a:rPr lang="en-GB" altLang="de-DE" dirty="0" smtClean="0">
                <a:solidFill>
                  <a:srgbClr val="FFC000"/>
                </a:solidFill>
              </a:rPr>
              <a:t>weaknesses</a:t>
            </a:r>
            <a:r>
              <a:rPr lang="en-GB" altLang="de-DE" dirty="0" smtClean="0"/>
              <a:t> (internal </a:t>
            </a:r>
            <a:r>
              <a:rPr lang="en-GB" altLang="de-DE" dirty="0" err="1" smtClean="0"/>
              <a:t>factores</a:t>
            </a:r>
            <a:r>
              <a:rPr lang="en-GB" altLang="de-DE" dirty="0" smtClean="0"/>
              <a:t>)</a:t>
            </a:r>
            <a:br>
              <a:rPr lang="en-GB" altLang="de-DE" dirty="0" smtClean="0"/>
            </a:br>
            <a:r>
              <a:rPr lang="en-GB" altLang="de-DE" dirty="0" smtClean="0"/>
              <a:t>opportunities and threats (</a:t>
            </a:r>
            <a:r>
              <a:rPr lang="en-GB" altLang="de-DE" dirty="0" err="1" smtClean="0"/>
              <a:t>exernal</a:t>
            </a:r>
            <a:r>
              <a:rPr lang="en-GB" altLang="de-DE" dirty="0" smtClean="0"/>
              <a:t> factors)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95536" y="1268760"/>
            <a:ext cx="8388464" cy="5112568"/>
          </a:xfrm>
        </p:spPr>
        <p:txBody>
          <a:bodyPr/>
          <a:lstStyle/>
          <a:p>
            <a:r>
              <a:rPr lang="en-GB" dirty="0" smtClean="0"/>
              <a:t>Weakness: Data Quality can be a weak point</a:t>
            </a:r>
          </a:p>
          <a:p>
            <a:r>
              <a:rPr lang="en-GB" dirty="0" smtClean="0"/>
              <a:t>Surely hampers co-operation with partners; </a:t>
            </a:r>
          </a:p>
          <a:p>
            <a:r>
              <a:rPr lang="en-GB" dirty="0" smtClean="0"/>
              <a:t>What can be done? It is an experience that data sets contain both erroneous single entries and systematically wrong data. Of course, it is best, if such errors a detected as early as possible. ICP Forests has developed a extensive apparatus for error detection as documented in the manual. Latest during data submission, many errors should be detected by installed plausibility checks.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4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ICP </a:t>
            </a:r>
            <a:r>
              <a:rPr lang="de-DE" dirty="0" err="1" smtClean="0"/>
              <a:t>Forests</a:t>
            </a:r>
            <a:r>
              <a:rPr lang="de-DE" dirty="0" smtClean="0"/>
              <a:t> </a:t>
            </a:r>
            <a:r>
              <a:rPr lang="de-DE" dirty="0" err="1" smtClean="0"/>
              <a:t>Ground</a:t>
            </a:r>
            <a:r>
              <a:rPr lang="de-DE" dirty="0" smtClean="0"/>
              <a:t> Vegetation </a:t>
            </a:r>
            <a:r>
              <a:rPr lang="de-DE" dirty="0" err="1" smtClean="0"/>
              <a:t>Intercomparison</a:t>
            </a:r>
            <a:r>
              <a:rPr lang="de-DE" dirty="0" smtClean="0"/>
              <a:t> </a:t>
            </a:r>
            <a:br>
              <a:rPr lang="de-DE" dirty="0" smtClean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809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" y="0"/>
            <a:ext cx="9133238" cy="199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7"/>
          <p:cNvPicPr/>
          <p:nvPr/>
        </p:nvPicPr>
        <p:blipFill rotWithShape="1">
          <a:blip r:embed="rId3"/>
          <a:srcRect l="51610" t="19602" r="8059" b="27752"/>
          <a:stretch/>
        </p:blipFill>
        <p:spPr bwMode="auto">
          <a:xfrm>
            <a:off x="10763" y="1700809"/>
            <a:ext cx="9133238" cy="5157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134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Online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post</a:t>
            </a:r>
            <a:r>
              <a:rPr lang="de-DE" dirty="0" smtClean="0"/>
              <a:t> hoc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checks</a:t>
            </a:r>
            <a:r>
              <a:rPr lang="de-DE" dirty="0" smtClean="0"/>
              <a:t/>
            </a:r>
            <a:br>
              <a:rPr lang="de-DE" dirty="0" smtClean="0"/>
            </a:b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" y="552135"/>
            <a:ext cx="9131812" cy="646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21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quality – a permanent challenge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8172440" cy="44388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GB" sz="2400" dirty="0"/>
              <a:t>However, those checks cover never all eventualities and have to be continually developed further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Checks both, in the field and in the laboratory (ring tests), also described in the Manual, have to be applied and further developed.</a:t>
            </a:r>
          </a:p>
          <a:p>
            <a:pPr marL="342900" indent="-342900">
              <a:buFontTx/>
              <a:buChar char="-"/>
            </a:pPr>
            <a:r>
              <a:rPr lang="en-GB" sz="2400" dirty="0"/>
              <a:t>if errors in the database become known, effective feedback mechanisms have to be applied; here the problem of slow </a:t>
            </a:r>
            <a:r>
              <a:rPr lang="en-GB" sz="2400" dirty="0" smtClean="0"/>
              <a:t>and scattered communication </a:t>
            </a:r>
            <a:r>
              <a:rPr lang="en-GB" sz="2400" dirty="0"/>
              <a:t>is evident.</a:t>
            </a:r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629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Tank you to all contributors to ICP Forests</a:t>
            </a:r>
            <a:br>
              <a:rPr lang="en-GB" sz="3200" dirty="0"/>
            </a:br>
            <a:r>
              <a:rPr lang="en-GB" sz="3200" dirty="0"/>
              <a:t>and for your interest.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60000" y="1440000"/>
            <a:ext cx="8604488" cy="4438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1026" name="Picture 2" descr="S:\reporting\festschrift_2015\TSanders_mixed_fore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4" y="1052736"/>
            <a:ext cx="9144974" cy="609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8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Forests need long-term planning based on monitoring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323528" y="1196751"/>
            <a:ext cx="8496944" cy="49390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Impacts of air pollutants and adverse climatic conditions along with relevant biotic interactions need to be adequately monitored, evaluated and reported</a:t>
            </a:r>
            <a:r>
              <a:rPr lang="en-GB" sz="24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As monitoring continues,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time-series </a:t>
            </a:r>
            <a:r>
              <a:rPr lang="en-GB" sz="2400" dirty="0"/>
              <a:t>evolve, </a:t>
            </a:r>
            <a:r>
              <a:rPr lang="en-GB" sz="2400" dirty="0" smtClean="0"/>
              <a:t>providing</a:t>
            </a:r>
            <a:br>
              <a:rPr lang="en-GB" sz="2400" dirty="0" smtClean="0"/>
            </a:br>
            <a:r>
              <a:rPr lang="en-GB" sz="2400" dirty="0" smtClean="0"/>
              <a:t>opportunities </a:t>
            </a:r>
            <a:r>
              <a:rPr lang="en-GB" sz="2400" dirty="0"/>
              <a:t>for r</a:t>
            </a:r>
            <a:r>
              <a:rPr lang="en-GB" sz="2400" b="1" dirty="0"/>
              <a:t>evising</a:t>
            </a:r>
            <a:r>
              <a:rPr lang="en-GB" sz="2400" dirty="0"/>
              <a:t> </a:t>
            </a:r>
            <a:r>
              <a:rPr lang="en-GB" sz="2400" b="1" dirty="0"/>
              <a:t>old </a:t>
            </a:r>
            <a:r>
              <a:rPr lang="en-GB" sz="2400" b="1" dirty="0" smtClean="0"/>
              <a:t/>
            </a:r>
            <a:br>
              <a:rPr lang="en-GB" sz="2400" b="1" dirty="0" smtClean="0"/>
            </a:br>
            <a:r>
              <a:rPr lang="en-GB" sz="2400" b="1" dirty="0" smtClean="0"/>
              <a:t>hypotheses</a:t>
            </a:r>
            <a:r>
              <a:rPr lang="en-GB" sz="2400" dirty="0"/>
              <a:t>, once given </a:t>
            </a:r>
            <a:r>
              <a:rPr lang="en-GB" sz="2400" dirty="0" smtClean="0"/>
              <a:t>cause</a:t>
            </a:r>
            <a:br>
              <a:rPr lang="en-GB" sz="2400" dirty="0" smtClean="0"/>
            </a:br>
            <a:r>
              <a:rPr lang="en-GB" sz="2400" dirty="0" smtClean="0"/>
              <a:t>to </a:t>
            </a:r>
            <a:r>
              <a:rPr lang="en-GB" sz="2400" dirty="0"/>
              <a:t>start with the monitoring 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activities</a:t>
            </a:r>
            <a:r>
              <a:rPr lang="en-GB" sz="2400" dirty="0"/>
              <a:t>. </a:t>
            </a:r>
          </a:p>
          <a:p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1026" name="Picture 2" descr="Z:\Bilder\Bilder_britz_für Bolte\britz_ku_bu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83608"/>
            <a:ext cx="4714948" cy="26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1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484"/>
            <a:ext cx="6876256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0"/>
            <a:ext cx="2771840" cy="972000"/>
          </a:xfrm>
        </p:spPr>
        <p:txBody>
          <a:bodyPr/>
          <a:lstStyle/>
          <a:p>
            <a:r>
              <a:rPr lang="de-DE" dirty="0" smtClean="0"/>
              <a:t>Level I ex-</a:t>
            </a:r>
            <a:br>
              <a:rPr lang="de-DE" dirty="0" smtClean="0"/>
            </a:br>
            <a:r>
              <a:rPr lang="de-DE" dirty="0" err="1" smtClean="0"/>
              <a:t>tensive</a:t>
            </a:r>
            <a:r>
              <a:rPr lang="de-DE" dirty="0" smtClean="0"/>
              <a:t> </a:t>
            </a:r>
            <a:r>
              <a:rPr lang="de-DE" dirty="0" err="1" smtClean="0"/>
              <a:t>net</a:t>
            </a:r>
            <a:r>
              <a:rPr lang="de-DE" dirty="0" err="1" smtClean="0">
                <a:solidFill>
                  <a:schemeClr val="tx1"/>
                </a:solidFill>
              </a:rPr>
              <a:t>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107504" y="1440000"/>
            <a:ext cx="2160240" cy="4438800"/>
          </a:xfrm>
        </p:spPr>
        <p:txBody>
          <a:bodyPr/>
          <a:lstStyle/>
          <a:p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plots</a:t>
            </a:r>
            <a:r>
              <a:rPr lang="de-DE" dirty="0" smtClean="0"/>
              <a:t> in 2014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6948264" y="6004971"/>
            <a:ext cx="2195736" cy="307777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1400" dirty="0" err="1" smtClean="0">
                <a:solidFill>
                  <a:schemeClr val="tx2"/>
                </a:solidFill>
              </a:rPr>
              <a:t>from</a:t>
            </a:r>
            <a:r>
              <a:rPr lang="de-DE" sz="1400" dirty="0" smtClean="0">
                <a:solidFill>
                  <a:schemeClr val="tx2"/>
                </a:solidFill>
              </a:rPr>
              <a:t> Michel&amp; </a:t>
            </a:r>
            <a:r>
              <a:rPr lang="de-DE" sz="1400" dirty="0" err="1" smtClean="0">
                <a:solidFill>
                  <a:schemeClr val="tx2"/>
                </a:solidFill>
              </a:rPr>
              <a:t>Seidling</a:t>
            </a:r>
            <a:r>
              <a:rPr lang="de-DE" sz="1400" dirty="0" smtClean="0">
                <a:solidFill>
                  <a:schemeClr val="tx2"/>
                </a:solidFill>
              </a:rPr>
              <a:t> 2015</a:t>
            </a:r>
            <a:endParaRPr lang="en-GB" sz="1400" dirty="0" err="1" smtClean="0">
              <a:solidFill>
                <a:schemeClr val="tx2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0" y="3428644"/>
            <a:ext cx="2051720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dirty="0" err="1" smtClean="0">
                <a:solidFill>
                  <a:schemeClr val="tx2"/>
                </a:solidFill>
              </a:rPr>
              <a:t>crown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condition</a:t>
            </a:r>
            <a:endParaRPr lang="de-DE" sz="2000" dirty="0" smtClean="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dirty="0" err="1" smtClean="0">
                <a:solidFill>
                  <a:schemeClr val="tx2"/>
                </a:solidFill>
              </a:rPr>
              <a:t>soil</a:t>
            </a:r>
            <a:r>
              <a:rPr lang="de-DE" sz="2000" dirty="0" smtClean="0">
                <a:solidFill>
                  <a:schemeClr val="tx2"/>
                </a:solidFill>
              </a:rPr>
              <a:t> solid </a:t>
            </a:r>
            <a:r>
              <a:rPr lang="de-DE" sz="2000" dirty="0" err="1" smtClean="0">
                <a:solidFill>
                  <a:schemeClr val="tx2"/>
                </a:solidFill>
              </a:rPr>
              <a:t>phase</a:t>
            </a:r>
            <a:endParaRPr lang="de-DE" sz="2000" dirty="0" smtClean="0">
              <a:solidFill>
                <a:schemeClr val="tx2"/>
              </a:solidFill>
            </a:endParaRPr>
          </a:p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de-DE" sz="2000" dirty="0" err="1" smtClean="0">
                <a:solidFill>
                  <a:schemeClr val="tx2"/>
                </a:solidFill>
              </a:rPr>
              <a:t>foliar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element</a:t>
            </a:r>
            <a:r>
              <a:rPr lang="de-DE" sz="2000" dirty="0" smtClean="0">
                <a:solidFill>
                  <a:schemeClr val="tx2"/>
                </a:solidFill>
              </a:rPr>
              <a:t> </a:t>
            </a:r>
            <a:r>
              <a:rPr lang="de-DE" sz="2000" dirty="0" err="1" smtClean="0">
                <a:solidFill>
                  <a:schemeClr val="tx2"/>
                </a:solidFill>
              </a:rPr>
              <a:t>content</a:t>
            </a:r>
            <a:endParaRPr lang="en-GB" sz="2000" dirty="0" err="1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05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CP-Forests\UNECE_WGE\joint_trend_report_toWGE\Texts\CC\Figures\figure_1_Q.robur_Q.petrae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3"/>
            <a:ext cx="8244409" cy="618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0"/>
            <a:ext cx="7884408" cy="972000"/>
          </a:xfrm>
        </p:spPr>
        <p:txBody>
          <a:bodyPr/>
          <a:lstStyle/>
          <a:p>
            <a:r>
              <a:rPr lang="en-GB" dirty="0">
                <a:solidFill>
                  <a:prstClr val="white"/>
                </a:solidFill>
              </a:rPr>
              <a:t>Agenda </a:t>
            </a:r>
            <a:r>
              <a:rPr lang="en-GB" dirty="0" smtClean="0">
                <a:solidFill>
                  <a:prstClr val="white"/>
                </a:solidFill>
              </a:rPr>
              <a:t>#2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91" y="6218712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2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Trend analyses main tree species in Europe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6"/>
          <a:stretch/>
        </p:blipFill>
        <p:spPr bwMode="auto">
          <a:xfrm>
            <a:off x="3071" y="1412776"/>
            <a:ext cx="9140929" cy="333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3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CP-Forests\UNECE_WGE\joint_trend_report_toWGE\Texts\CC\Figures\figure_1_Q.robur_Q.petraea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6248"/>
            <a:ext cx="4645024" cy="348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0"/>
            <a:ext cx="7884408" cy="972000"/>
          </a:xfrm>
        </p:spPr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Trend crown condition in oak and trend in sulphur deposition / air concentration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91" y="6218712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823" y="1134637"/>
            <a:ext cx="5414114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79512" y="4941168"/>
            <a:ext cx="864096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>
              <a:lnSpc>
                <a:spcPts val="2400"/>
              </a:lnSpc>
              <a:spcAft>
                <a:spcPts val="1200"/>
              </a:spcAft>
            </a:pP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Conclusion: Under the environmental condition in the last 20 years a direct and positive relationship between worsening of crown condition in </a:t>
            </a:r>
            <a:r>
              <a:rPr lang="en-GB" sz="2000" dirty="0" err="1" smtClean="0">
                <a:solidFill>
                  <a:schemeClr val="accent2">
                    <a:lumMod val="75000"/>
                  </a:schemeClr>
                </a:solidFill>
              </a:rPr>
              <a:t>nemoral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 oaks and deposition of sulphate in precipitation respectively air concentration of sulphur </a:t>
            </a:r>
            <a:r>
              <a:rPr lang="en-GB" sz="2000" dirty="0" err="1" smtClean="0">
                <a:solidFill>
                  <a:schemeClr val="accent2">
                    <a:lumMod val="75000"/>
                  </a:schemeClr>
                </a:solidFill>
              </a:rPr>
              <a:t>dioxid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 can not be found as suggested 30 years ago.</a:t>
            </a:r>
          </a:p>
        </p:txBody>
      </p:sp>
    </p:spTree>
    <p:extLst>
      <p:ext uri="{BB962C8B-B14F-4D97-AF65-F5344CB8AC3E}">
        <p14:creationId xmlns:p14="http://schemas.microsoft.com/office/powerpoint/2010/main" val="82598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Defoliation and air temperature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107505" y="1196752"/>
            <a:ext cx="3633836" cy="1872208"/>
          </a:xfrm>
        </p:spPr>
        <p:txBody>
          <a:bodyPr/>
          <a:lstStyle/>
          <a:p>
            <a:r>
              <a:rPr lang="en-GB" dirty="0"/>
              <a:t>Besides the revision of old hypotheses on air pollutants and its effects on forests, new research questions have appeared, especially in connection with the climate </a:t>
            </a:r>
            <a:r>
              <a:rPr lang="en-GB" dirty="0" smtClean="0"/>
              <a:t>change. </a:t>
            </a:r>
          </a:p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91" y="6218712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1" y="1412776"/>
            <a:ext cx="5275012" cy="396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" y="3216812"/>
            <a:ext cx="3419871" cy="2564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flipV="1">
            <a:off x="2267744" y="3933056"/>
            <a:ext cx="2085665" cy="93610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313" y="4930323"/>
            <a:ext cx="6192688" cy="200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4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white"/>
                </a:solidFill>
              </a:rPr>
              <a:t>Conclusion: no simple relationships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1-3/03/2016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3FE2E321-9699-4537-B4F6-C35DF19B42AC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 smtClean="0"/>
              <a:t>Task Force Meeting ICP Vegetation, Dubna / Russia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323528" y="1196752"/>
            <a:ext cx="8496944" cy="4896544"/>
          </a:xfrm>
        </p:spPr>
        <p:txBody>
          <a:bodyPr/>
          <a:lstStyle/>
          <a:p>
            <a:r>
              <a:rPr lang="en-GB" dirty="0"/>
              <a:t>Answers for </a:t>
            </a:r>
            <a:r>
              <a:rPr lang="en-GB" dirty="0" smtClean="0"/>
              <a:t>questions concerning tree condition or performance often </a:t>
            </a:r>
            <a:r>
              <a:rPr lang="en-GB" dirty="0"/>
              <a:t>need </a:t>
            </a:r>
            <a:r>
              <a:rPr lang="en-GB" dirty="0" smtClean="0"/>
              <a:t>new</a:t>
            </a:r>
            <a:r>
              <a:rPr lang="en-GB" dirty="0"/>
              <a:t>, not readily available data. </a:t>
            </a:r>
            <a:endParaRPr lang="en-GB" dirty="0" smtClean="0"/>
          </a:p>
          <a:p>
            <a:r>
              <a:rPr lang="en-GB" dirty="0" smtClean="0"/>
              <a:t>Combining </a:t>
            </a:r>
            <a:r>
              <a:rPr lang="en-GB" dirty="0"/>
              <a:t>data from the monitoring with </a:t>
            </a:r>
            <a:r>
              <a:rPr lang="en-GB" dirty="0" smtClean="0"/>
              <a:t>datasets from different sources and from remotely </a:t>
            </a:r>
            <a:r>
              <a:rPr lang="en-GB" dirty="0"/>
              <a:t>sensed data might </a:t>
            </a:r>
            <a:r>
              <a:rPr lang="en-GB" dirty="0" smtClean="0"/>
              <a:t>give opportunities </a:t>
            </a:r>
            <a:r>
              <a:rPr lang="en-GB" dirty="0"/>
              <a:t>to scrutinize upcoming hypotheses. </a:t>
            </a:r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/>
              <a:t>other cases new parameters have to be assessed. It seems more than reasonable to </a:t>
            </a:r>
            <a:r>
              <a:rPr lang="en-GB" b="1" dirty="0"/>
              <a:t>attach</a:t>
            </a:r>
            <a:r>
              <a:rPr lang="en-GB" dirty="0"/>
              <a:t> such </a:t>
            </a:r>
            <a:r>
              <a:rPr lang="en-GB" b="1" dirty="0"/>
              <a:t>new assessments to the existing physical infrastructure</a:t>
            </a:r>
            <a:r>
              <a:rPr lang="en-GB" dirty="0"/>
              <a:t> and use at the same time old data series from the </a:t>
            </a:r>
            <a:r>
              <a:rPr lang="en-GB" b="1" dirty="0"/>
              <a:t>same sites </a:t>
            </a:r>
            <a:r>
              <a:rPr lang="en-GB" dirty="0"/>
              <a:t>in order to gain higher momentum for explorative and inferential approaches or even mechanistic modelling (e.g. Fischer et al. 2011</a:t>
            </a:r>
            <a:r>
              <a:rPr lang="en-GB" dirty="0" smtClean="0"/>
              <a:t>).</a:t>
            </a:r>
          </a:p>
          <a:p>
            <a:r>
              <a:rPr lang="en-GB" b="1" dirty="0" smtClean="0"/>
              <a:t>Co-location</a:t>
            </a:r>
            <a:r>
              <a:rPr lang="en-GB" dirty="0" smtClean="0"/>
              <a:t> seems to be a strong prerequisite for inferential data analysis. Of course, data included in such analyses have to be of </a:t>
            </a:r>
            <a:r>
              <a:rPr lang="en-GB" b="1" dirty="0" smtClean="0"/>
              <a:t>high quality</a:t>
            </a:r>
            <a:r>
              <a:rPr lang="en-GB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n-GB" sz="1200" dirty="0" smtClean="0"/>
              <a:t>Fischer </a:t>
            </a:r>
            <a:r>
              <a:rPr lang="en-GB" sz="1200" dirty="0"/>
              <a:t>R, </a:t>
            </a:r>
            <a:r>
              <a:rPr lang="en-GB" sz="1200" dirty="0" err="1"/>
              <a:t>Aas</a:t>
            </a:r>
            <a:r>
              <a:rPr lang="en-GB" sz="1200" dirty="0"/>
              <a:t> W, De </a:t>
            </a:r>
            <a:r>
              <a:rPr lang="en-GB" sz="1200" dirty="0" err="1"/>
              <a:t>Vries</a:t>
            </a:r>
            <a:r>
              <a:rPr lang="en-GB" sz="1200" dirty="0"/>
              <a:t> W, Clarke N, </a:t>
            </a:r>
            <a:r>
              <a:rPr lang="en-GB" sz="1200" dirty="0" err="1"/>
              <a:t>Cudlin</a:t>
            </a:r>
            <a:r>
              <a:rPr lang="en-GB" sz="1200" dirty="0"/>
              <a:t> P, Leaver D, Lundin L, </a:t>
            </a:r>
            <a:r>
              <a:rPr lang="en-GB" sz="1200" dirty="0" err="1"/>
              <a:t>Matteucci</a:t>
            </a:r>
            <a:r>
              <a:rPr lang="en-GB" sz="1200" dirty="0"/>
              <a:t> G, </a:t>
            </a:r>
            <a:r>
              <a:rPr lang="en-GB" sz="1200" dirty="0" err="1"/>
              <a:t>Matyssek</a:t>
            </a:r>
            <a:r>
              <a:rPr lang="en-GB" sz="1200" dirty="0"/>
              <a:t> R, </a:t>
            </a:r>
            <a:r>
              <a:rPr lang="en-GB" sz="1200" dirty="0" err="1"/>
              <a:t>Mikkelsen</a:t>
            </a:r>
            <a:r>
              <a:rPr lang="en-GB" sz="1200" dirty="0"/>
              <a:t> TN, </a:t>
            </a:r>
            <a:r>
              <a:rPr lang="en-GB" sz="1200" dirty="0" err="1"/>
              <a:t>Mirtl</a:t>
            </a:r>
            <a:r>
              <a:rPr lang="en-GB" sz="1200" dirty="0"/>
              <a:t> M, Öztürk Y, </a:t>
            </a:r>
            <a:r>
              <a:rPr lang="en-GB" sz="1200" dirty="0" err="1"/>
              <a:t>Papale</a:t>
            </a:r>
            <a:r>
              <a:rPr lang="en-GB" sz="1200" dirty="0"/>
              <a:t> D, </a:t>
            </a:r>
            <a:r>
              <a:rPr lang="en-GB" sz="1200" dirty="0" err="1"/>
              <a:t>Potočić</a:t>
            </a:r>
            <a:r>
              <a:rPr lang="en-GB" sz="1200" dirty="0"/>
              <a:t> N, Simpson D, </a:t>
            </a:r>
            <a:r>
              <a:rPr lang="en-GB" sz="1200" dirty="0" err="1"/>
              <a:t>Tuovinen</a:t>
            </a:r>
            <a:r>
              <a:rPr lang="en-GB" sz="1200" dirty="0"/>
              <a:t> JP, </a:t>
            </a:r>
            <a:r>
              <a:rPr lang="en-GB" sz="1200" dirty="0" err="1"/>
              <a:t>Vesala</a:t>
            </a:r>
            <a:r>
              <a:rPr lang="en-GB" sz="1200" dirty="0"/>
              <a:t> T, </a:t>
            </a:r>
            <a:r>
              <a:rPr lang="en-GB" sz="1200" dirty="0" err="1"/>
              <a:t>Wieser</a:t>
            </a:r>
            <a:r>
              <a:rPr lang="en-GB" sz="1200" dirty="0"/>
              <a:t> G, </a:t>
            </a:r>
            <a:r>
              <a:rPr lang="en-GB" sz="1200" dirty="0" err="1"/>
              <a:t>Paoletti</a:t>
            </a:r>
            <a:r>
              <a:rPr lang="en-GB" sz="1200" dirty="0"/>
              <a:t> E, 2011: Towards a transnational system of supersites for forest monitoring and research in Europe - an overview on present state and future recommendations. </a:t>
            </a:r>
            <a:r>
              <a:rPr lang="en-GB" sz="1200" dirty="0" err="1"/>
              <a:t>iForest</a:t>
            </a:r>
            <a:r>
              <a:rPr lang="en-GB" sz="1200" dirty="0"/>
              <a:t> </a:t>
            </a:r>
            <a:r>
              <a:rPr lang="en-GB" sz="1200" u="sng" dirty="0"/>
              <a:t>4</a:t>
            </a:r>
            <a:r>
              <a:rPr lang="en-GB" sz="1200" dirty="0"/>
              <a:t>: 167-171</a:t>
            </a:r>
          </a:p>
          <a:p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391" y="6218712"/>
            <a:ext cx="1981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964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ünen blau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marL="0">
          <a:lnSpc>
            <a:spcPts val="2400"/>
          </a:lnSpc>
          <a:spcAft>
            <a:spcPts val="1200"/>
          </a:spcAft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hünen grün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ünen blaugrün">
  <a:themeElements>
    <a:clrScheme name="THÜNEN Prim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008CD2"/>
      </a:accent2>
      <a:accent3>
        <a:srgbClr val="00A0FF"/>
      </a:accent3>
      <a:accent4>
        <a:srgbClr val="00AAAA"/>
      </a:accent4>
      <a:accent5>
        <a:srgbClr val="00AA82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ünen rot">
  <a:themeElements>
    <a:clrScheme name="THÜNEN Sekundärfarben">
      <a:dk1>
        <a:sysClr val="windowText" lastClr="000000"/>
      </a:dk1>
      <a:lt1>
        <a:sysClr val="window" lastClr="FFFFFF"/>
      </a:lt1>
      <a:dk2>
        <a:srgbClr val="37464B"/>
      </a:dk2>
      <a:lt2>
        <a:srgbClr val="FFFFFF"/>
      </a:lt2>
      <a:accent1>
        <a:srgbClr val="37464B"/>
      </a:accent1>
      <a:accent2>
        <a:srgbClr val="4B3228"/>
      </a:accent2>
      <a:accent3>
        <a:srgbClr val="AF0A19"/>
      </a:accent3>
      <a:accent4>
        <a:srgbClr val="E10019"/>
      </a:accent4>
      <a:accent5>
        <a:srgbClr val="E17D00"/>
      </a:accent5>
      <a:accent6>
        <a:srgbClr val="78BE1E"/>
      </a:accent6>
      <a:hlink>
        <a:srgbClr val="0000FF"/>
      </a:hlink>
      <a:folHlink>
        <a:srgbClr val="800080"/>
      </a:folHlink>
    </a:clrScheme>
    <a:fontScheme name="Thüne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1536</Words>
  <Application>Microsoft Office PowerPoint</Application>
  <PresentationFormat>Bildschirmpräsentation (4:3)</PresentationFormat>
  <Paragraphs>208</Paragraphs>
  <Slides>25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4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Thünen blau</vt:lpstr>
      <vt:lpstr>Thünen grün</vt:lpstr>
      <vt:lpstr>Thünen blaugrün</vt:lpstr>
      <vt:lpstr>Thünen rot</vt:lpstr>
      <vt:lpstr>ICP Forests network –  a monitoring and research platform</vt:lpstr>
      <vt:lpstr>Forests need long-term planning based on monitoring</vt:lpstr>
      <vt:lpstr>Forests need long-term planning based on monitoring</vt:lpstr>
      <vt:lpstr>Level I ex- tensive network</vt:lpstr>
      <vt:lpstr>Agenda #2</vt:lpstr>
      <vt:lpstr>Trend analyses main tree species in Europe</vt:lpstr>
      <vt:lpstr>Trend crown condition in oak and trend in sulphur deposition / air concentration</vt:lpstr>
      <vt:lpstr>Defoliation and air temperature</vt:lpstr>
      <vt:lpstr>Conclusion: no simple relationships</vt:lpstr>
      <vt:lpstr>Survey performed (ideally) at Level II plots</vt:lpstr>
      <vt:lpstr> Level II plots focusing on meteo and deposition data </vt:lpstr>
      <vt:lpstr>Level II plots focusing on foliar and soil solution data </vt:lpstr>
      <vt:lpstr>Co-location: mutual benefits can be expected </vt:lpstr>
      <vt:lpstr>Additional assessments at Level II sites </vt:lpstr>
      <vt:lpstr>Lichens</vt:lpstr>
      <vt:lpstr>Additional assessments at Level II sites </vt:lpstr>
      <vt:lpstr>  Mycorrhiza probes taken  at Level II plots</vt:lpstr>
      <vt:lpstr>European-wide collaborations aspired</vt:lpstr>
      <vt:lpstr>PowerPoint-Präsentation</vt:lpstr>
      <vt:lpstr>SWOT: Strenghs and weaknesses (internal factores) opportunities and threats (exernal factors)</vt:lpstr>
      <vt:lpstr>ICP Forests Ground Vegetation Intercomparison  </vt:lpstr>
      <vt:lpstr>PowerPoint-Präsentation</vt:lpstr>
      <vt:lpstr>Online and post hoc data checks </vt:lpstr>
      <vt:lpstr>Data quality – a permanent challenge</vt:lpstr>
      <vt:lpstr>Tank you to all contributors to ICP Forests and for your interest.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Thünen</dc:title>
  <dc:creator>tsanders</dc:creator>
  <cp:lastModifiedBy>wseidling</cp:lastModifiedBy>
  <cp:revision>406</cp:revision>
  <cp:lastPrinted>2015-05-13T11:13:57Z</cp:lastPrinted>
  <dcterms:created xsi:type="dcterms:W3CDTF">2012-08-01T11:27:56Z</dcterms:created>
  <dcterms:modified xsi:type="dcterms:W3CDTF">2016-02-29T20:23:27Z</dcterms:modified>
</cp:coreProperties>
</file>