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701" r:id="rId2"/>
    <p:sldMasterId id="2147483676" r:id="rId3"/>
    <p:sldMasterId id="2147483708" r:id="rId4"/>
    <p:sldMasterId id="2147483682" r:id="rId5"/>
    <p:sldMasterId id="2147483686" r:id="rId6"/>
  </p:sldMasterIdLst>
  <p:notesMasterIdLst>
    <p:notesMasterId r:id="rId29"/>
  </p:notesMasterIdLst>
  <p:handoutMasterIdLst>
    <p:handoutMasterId r:id="rId30"/>
  </p:handoutMasterIdLst>
  <p:sldIdLst>
    <p:sldId id="261" r:id="rId7"/>
    <p:sldId id="341" r:id="rId8"/>
    <p:sldId id="262" r:id="rId9"/>
    <p:sldId id="300" r:id="rId10"/>
    <p:sldId id="323" r:id="rId11"/>
    <p:sldId id="325" r:id="rId12"/>
    <p:sldId id="332" r:id="rId13"/>
    <p:sldId id="306" r:id="rId14"/>
    <p:sldId id="329" r:id="rId15"/>
    <p:sldId id="337" r:id="rId16"/>
    <p:sldId id="338" r:id="rId17"/>
    <p:sldId id="339" r:id="rId18"/>
    <p:sldId id="340" r:id="rId19"/>
    <p:sldId id="274" r:id="rId20"/>
    <p:sldId id="327" r:id="rId21"/>
    <p:sldId id="334" r:id="rId22"/>
    <p:sldId id="336" r:id="rId23"/>
    <p:sldId id="309" r:id="rId24"/>
    <p:sldId id="278" r:id="rId25"/>
    <p:sldId id="333" r:id="rId26"/>
    <p:sldId id="342" r:id="rId27"/>
    <p:sldId id="322" r:id="rId28"/>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mens, Harry" initials="HH" lastIdx="1" clrIdx="0">
    <p:extLst>
      <p:ext uri="{19B8F6BF-5375-455C-9EA6-DF929625EA0E}">
        <p15:presenceInfo xmlns:p15="http://schemas.microsoft.com/office/powerpoint/2012/main" userId="S-1-5-21-806336098-328524925-2139088911-48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A2DA8C"/>
    <a:srgbClr val="FF33CC"/>
    <a:srgbClr val="3FCF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47" autoAdjust="0"/>
    <p:restoredTop sz="94168" autoAdjust="0"/>
  </p:normalViewPr>
  <p:slideViewPr>
    <p:cSldViewPr showGuides="1">
      <p:cViewPr varScale="1">
        <p:scale>
          <a:sx n="66" d="100"/>
          <a:sy n="66" d="100"/>
        </p:scale>
        <p:origin x="16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80" d="100"/>
          <a:sy n="80" d="100"/>
        </p:scale>
        <p:origin x="-2022"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591D3294-05EC-4D39-BBFF-8666B261E17A}" type="datetimeFigureOut">
              <a:rPr lang="en-GB" smtClean="0"/>
              <a:pPr/>
              <a:t>29/02/2016</a:t>
            </a:fld>
            <a:endParaRPr lang="en-GB"/>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E4AB52D8-2E21-4A98-A355-59730E181040}" type="slidenum">
              <a:rPr lang="en-GB" smtClean="0"/>
              <a:pPr/>
              <a:t>‹#›</a:t>
            </a:fld>
            <a:endParaRPr lang="en-GB"/>
          </a:p>
        </p:txBody>
      </p:sp>
    </p:spTree>
    <p:extLst>
      <p:ext uri="{BB962C8B-B14F-4D97-AF65-F5344CB8AC3E}">
        <p14:creationId xmlns:p14="http://schemas.microsoft.com/office/powerpoint/2010/main" val="2177042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7B500BB7-C15D-44DD-99D5-80653883CDE2}" type="datetimeFigureOut">
              <a:rPr lang="en-GB" smtClean="0"/>
              <a:pPr/>
              <a:t>29/02/2016</a:t>
            </a:fld>
            <a:endParaRPr lang="en-GB"/>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193CE0F7-5E42-4185-B155-B2F15E38F5F4}" type="slidenum">
              <a:rPr lang="en-GB" smtClean="0"/>
              <a:pPr/>
              <a:t>‹#›</a:t>
            </a:fld>
            <a:endParaRPr lang="en-GB"/>
          </a:p>
        </p:txBody>
      </p:sp>
    </p:spTree>
    <p:extLst>
      <p:ext uri="{BB962C8B-B14F-4D97-AF65-F5344CB8AC3E}">
        <p14:creationId xmlns:p14="http://schemas.microsoft.com/office/powerpoint/2010/main" val="1591548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Contribution to WGE report on impacts of air pollution on biodiversity and ecosystem services</a:t>
            </a:r>
            <a:endParaRPr lang="en-GB" dirty="0"/>
          </a:p>
        </p:txBody>
      </p:sp>
      <p:sp>
        <p:nvSpPr>
          <p:cNvPr id="4" name="Slide Number Placeholder 3"/>
          <p:cNvSpPr>
            <a:spLocks noGrp="1"/>
          </p:cNvSpPr>
          <p:nvPr>
            <p:ph type="sldNum" sz="quarter" idx="10"/>
          </p:nvPr>
        </p:nvSpPr>
        <p:spPr/>
        <p:txBody>
          <a:bodyPr/>
          <a:lstStyle/>
          <a:p>
            <a:fld id="{461F201D-9F91-42B4-95D4-74565B7EF8C8}" type="slidenum">
              <a:rPr lang="en-GB" smtClean="0"/>
              <a:pPr/>
              <a:t>3</a:t>
            </a:fld>
            <a:endParaRPr lang="en-GB"/>
          </a:p>
        </p:txBody>
      </p:sp>
    </p:spTree>
    <p:extLst>
      <p:ext uri="{BB962C8B-B14F-4D97-AF65-F5344CB8AC3E}">
        <p14:creationId xmlns:p14="http://schemas.microsoft.com/office/powerpoint/2010/main" val="328415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You have a few options to try if your phone can’t use its GPS while you are indoors.</a:t>
            </a:r>
          </a:p>
          <a:p>
            <a:r>
              <a:rPr lang="en-GB" dirty="0" smtClean="0"/>
              <a:t> </a:t>
            </a:r>
          </a:p>
          <a:p>
            <a:r>
              <a:rPr lang="en-GB" dirty="0" smtClean="0"/>
              <a:t>1)      Send the record while outside and online</a:t>
            </a:r>
          </a:p>
          <a:p>
            <a:r>
              <a:rPr lang="en-GB" dirty="0" smtClean="0"/>
              <a:t>2)      Fill out the form while outside (with internet switched off). If you have downloaded the App you should be able to access it either via an icon on your home screen or just by typing the </a:t>
            </a:r>
            <a:r>
              <a:rPr lang="en-GB" dirty="0" err="1" smtClean="0"/>
              <a:t>url</a:t>
            </a:r>
            <a:r>
              <a:rPr lang="en-GB" dirty="0" smtClean="0"/>
              <a:t> into your browser. Your phone will record the location using GPS while you fill out the form. As you are offline, the form will then be saved (you’ll get a message telling you this after you click submit) and then you should see a ‘Saved forms’ option on the main menu of the App. Then when you are indoors and online, you can click on the saved forms, and submit.</a:t>
            </a:r>
          </a:p>
          <a:p>
            <a:r>
              <a:rPr lang="en-GB" dirty="0" smtClean="0"/>
              <a:t>3)      Try sending the form while indoors and online but close to a window or even with your phone out of the window!</a:t>
            </a:r>
          </a:p>
          <a:p>
            <a:endParaRPr lang="en-GB" dirty="0" smtClean="0"/>
          </a:p>
          <a:p>
            <a:r>
              <a:rPr lang="en-GB" dirty="0" smtClean="0"/>
              <a:t>The way that this App has been designed is different from the usual App that you would download from </a:t>
            </a:r>
            <a:r>
              <a:rPr lang="en-GB" dirty="0" err="1" smtClean="0"/>
              <a:t>itunes</a:t>
            </a:r>
            <a:r>
              <a:rPr lang="en-GB" dirty="0" smtClean="0"/>
              <a:t>. It is basically a website that functions like an App. When you click on the ‘Record’, ‘Mobile App’ option, you should see a screen with a green clover background and an enter button. You should then proceed through the recording form, answering the questions, and then submit the form. While you are doing this, the App will be downloading in the background. This means that the next time you visit the site online, it should not have to download again. It also means that if you are offline and you enter the app’s URL (http://icpvegetation.ceh.ac.uk/record/app) into your browser, you should still be able to fill in the form and then save it to be submitted when you are back online.</a:t>
            </a:r>
          </a:p>
          <a:p>
            <a:r>
              <a:rPr lang="en-GB" dirty="0" smtClean="0"/>
              <a:t> </a:t>
            </a:r>
          </a:p>
          <a:p>
            <a:r>
              <a:rPr lang="en-GB" dirty="0" smtClean="0"/>
              <a:t>If you wish to save the App to your home screen, (see the </a:t>
            </a:r>
            <a:r>
              <a:rPr lang="en-GB" dirty="0" err="1" smtClean="0"/>
              <a:t>iphone</a:t>
            </a:r>
            <a:r>
              <a:rPr lang="en-GB" dirty="0" smtClean="0"/>
              <a:t> picture in my instructions, which will lead to a clickable clover icon on your home screen), you should then be able to click this icon instead of having to go to the website to use the App. This should work both online and offline.</a:t>
            </a:r>
          </a:p>
          <a:p>
            <a:r>
              <a:rPr lang="en-GB" dirty="0" smtClean="0"/>
              <a:t> </a:t>
            </a:r>
          </a:p>
          <a:p>
            <a:r>
              <a:rPr lang="en-GB" dirty="0" smtClean="0"/>
              <a:t>It’s just set up differently than the Apps that you will be used to. This means that the App can be used on a wide variety of phones without having to write code for each phone and won’t require frequent updates.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9CC62CBF-A1A4-4E40-BAE1-8C1938739B2A}" type="slidenum">
              <a:rPr lang="en-GB" smtClean="0"/>
              <a:pPr/>
              <a:t>5</a:t>
            </a:fld>
            <a:endParaRPr lang="en-GB"/>
          </a:p>
        </p:txBody>
      </p:sp>
    </p:spTree>
    <p:extLst>
      <p:ext uri="{BB962C8B-B14F-4D97-AF65-F5344CB8AC3E}">
        <p14:creationId xmlns:p14="http://schemas.microsoft.com/office/powerpoint/2010/main" val="2974061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61F201D-9F91-42B4-95D4-74565B7EF8C8}" type="slidenum">
              <a:rPr lang="en-GB" smtClean="0"/>
              <a:pPr/>
              <a:t>7</a:t>
            </a:fld>
            <a:endParaRPr lang="en-GB"/>
          </a:p>
        </p:txBody>
      </p:sp>
    </p:spTree>
    <p:extLst>
      <p:ext uri="{BB962C8B-B14F-4D97-AF65-F5344CB8AC3E}">
        <p14:creationId xmlns:p14="http://schemas.microsoft.com/office/powerpoint/2010/main" val="405770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61F201D-9F91-42B4-95D4-74565B7EF8C8}" type="slidenum">
              <a:rPr lang="en-GB" smtClean="0"/>
              <a:pPr/>
              <a:t>8</a:t>
            </a:fld>
            <a:endParaRPr lang="en-GB"/>
          </a:p>
        </p:txBody>
      </p:sp>
    </p:spTree>
    <p:extLst>
      <p:ext uri="{BB962C8B-B14F-4D97-AF65-F5344CB8AC3E}">
        <p14:creationId xmlns:p14="http://schemas.microsoft.com/office/powerpoint/2010/main" val="3077384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Some EECCA and many SEE countries</a:t>
            </a:r>
            <a:endParaRPr lang="en-GB" dirty="0"/>
          </a:p>
        </p:txBody>
      </p:sp>
      <p:sp>
        <p:nvSpPr>
          <p:cNvPr id="4" name="Slide Number Placeholder 3"/>
          <p:cNvSpPr>
            <a:spLocks noGrp="1"/>
          </p:cNvSpPr>
          <p:nvPr>
            <p:ph type="sldNum" sz="quarter" idx="10"/>
          </p:nvPr>
        </p:nvSpPr>
        <p:spPr/>
        <p:txBody>
          <a:bodyPr/>
          <a:lstStyle/>
          <a:p>
            <a:fld id="{461F201D-9F91-42B4-95D4-74565B7EF8C8}" type="slidenum">
              <a:rPr lang="en-GB" smtClean="0"/>
              <a:pPr/>
              <a:t>14</a:t>
            </a:fld>
            <a:endParaRPr lang="en-GB"/>
          </a:p>
        </p:txBody>
      </p:sp>
    </p:spTree>
    <p:extLst>
      <p:ext uri="{BB962C8B-B14F-4D97-AF65-F5344CB8AC3E}">
        <p14:creationId xmlns:p14="http://schemas.microsoft.com/office/powerpoint/2010/main" val="3161215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Some EECCA and many SEE countries</a:t>
            </a:r>
            <a:endParaRPr lang="en-GB" dirty="0"/>
          </a:p>
        </p:txBody>
      </p:sp>
      <p:sp>
        <p:nvSpPr>
          <p:cNvPr id="4" name="Slide Number Placeholder 3"/>
          <p:cNvSpPr>
            <a:spLocks noGrp="1"/>
          </p:cNvSpPr>
          <p:nvPr>
            <p:ph type="sldNum" sz="quarter" idx="10"/>
          </p:nvPr>
        </p:nvSpPr>
        <p:spPr/>
        <p:txBody>
          <a:bodyPr/>
          <a:lstStyle/>
          <a:p>
            <a:fld id="{461F201D-9F91-42B4-95D4-74565B7EF8C8}" type="slidenum">
              <a:rPr lang="en-GB" smtClean="0"/>
              <a:pPr/>
              <a:t>15</a:t>
            </a:fld>
            <a:endParaRPr lang="en-GB"/>
          </a:p>
        </p:txBody>
      </p:sp>
    </p:spTree>
    <p:extLst>
      <p:ext uri="{BB962C8B-B14F-4D97-AF65-F5344CB8AC3E}">
        <p14:creationId xmlns:p14="http://schemas.microsoft.com/office/powerpoint/2010/main" val="4090954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GB" baseline="0" dirty="0" smtClean="0"/>
              <a:t> EECCA = Eastern Europe, Caucasus and Central Asia, SEE = Southern-Eastern Europe</a:t>
            </a:r>
            <a:endParaRPr lang="en-GB" dirty="0"/>
          </a:p>
        </p:txBody>
      </p:sp>
      <p:sp>
        <p:nvSpPr>
          <p:cNvPr id="4" name="Slide Number Placeholder 3"/>
          <p:cNvSpPr>
            <a:spLocks noGrp="1"/>
          </p:cNvSpPr>
          <p:nvPr>
            <p:ph type="sldNum" sz="quarter" idx="10"/>
          </p:nvPr>
        </p:nvSpPr>
        <p:spPr/>
        <p:txBody>
          <a:bodyPr/>
          <a:lstStyle/>
          <a:p>
            <a:fld id="{461F201D-9F91-42B4-95D4-74565B7EF8C8}" type="slidenum">
              <a:rPr lang="en-GB" smtClean="0"/>
              <a:pPr/>
              <a:t>19</a:t>
            </a:fld>
            <a:endParaRPr lang="en-GB"/>
          </a:p>
        </p:txBody>
      </p:sp>
    </p:spTree>
    <p:extLst>
      <p:ext uri="{BB962C8B-B14F-4D97-AF65-F5344CB8AC3E}">
        <p14:creationId xmlns:p14="http://schemas.microsoft.com/office/powerpoint/2010/main" val="1556372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61F201D-9F91-42B4-95D4-74565B7EF8C8}" type="slidenum">
              <a:rPr lang="en-GB" smtClean="0"/>
              <a:pPr/>
              <a:t>20</a:t>
            </a:fld>
            <a:endParaRPr lang="en-GB"/>
          </a:p>
        </p:txBody>
      </p:sp>
    </p:spTree>
    <p:extLst>
      <p:ext uri="{BB962C8B-B14F-4D97-AF65-F5344CB8AC3E}">
        <p14:creationId xmlns:p14="http://schemas.microsoft.com/office/powerpoint/2010/main" val="337551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y &amp; becaus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52000" anchor="b" anchorCtr="0">
            <a:normAutofit/>
          </a:bodyPr>
          <a:lstStyle>
            <a:lvl1pPr marL="0" indent="0">
              <a:lnSpc>
                <a:spcPct val="100000"/>
              </a:lnSpc>
              <a:spcBef>
                <a:spcPts val="0"/>
              </a:spcBef>
              <a:spcAft>
                <a:spcPts val="0"/>
              </a:spcAft>
              <a:buFontTx/>
              <a:buNone/>
              <a:defRPr sz="4800" b="1" i="0" cap="all" baseline="0">
                <a:solidFill>
                  <a:schemeClr val="bg1"/>
                </a:solidFill>
                <a:latin typeface="Arial" pitchFamily="34" charset="0"/>
                <a:cs typeface="Arial" pitchFamily="34" charset="0"/>
              </a:defRPr>
            </a:lvl1pPr>
          </a:lstStyle>
          <a:p>
            <a:pPr lvl="0"/>
            <a:r>
              <a:rPr lang="en-GB" dirty="0" smtClean="0"/>
              <a:t>WHY: CLICK here TO TYPE your “why” question?</a:t>
            </a:r>
            <a:endParaRPr lang="en-GB" dirty="0"/>
          </a:p>
        </p:txBody>
      </p:sp>
      <p:sp>
        <p:nvSpPr>
          <p:cNvPr id="11" name="Text Placeholder 7"/>
          <p:cNvSpPr>
            <a:spLocks noGrp="1"/>
          </p:cNvSpPr>
          <p:nvPr>
            <p:ph type="body" sz="quarter" idx="12" hasCustomPrompt="1"/>
          </p:nvPr>
        </p:nvSpPr>
        <p:spPr>
          <a:xfrm>
            <a:off x="0" y="3429000"/>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800" b="1" cap="all" baseline="0">
                <a:solidFill>
                  <a:srgbClr val="3FCFD6"/>
                </a:solidFill>
                <a:latin typeface="Arial" pitchFamily="34" charset="0"/>
                <a:cs typeface="Arial" pitchFamily="34" charset="0"/>
              </a:defRPr>
            </a:lvl1pPr>
          </a:lstStyle>
          <a:p>
            <a:pPr lvl="0"/>
            <a:r>
              <a:rPr lang="en-GB" dirty="0" smtClean="0"/>
              <a:t>BECAUSE: click here to type your answer</a:t>
            </a:r>
            <a:endParaRPr lang="en-GB" dirty="0"/>
          </a:p>
        </p:txBody>
      </p:sp>
      <p:sp>
        <p:nvSpPr>
          <p:cNvPr id="13" name="Text Placeholder 12"/>
          <p:cNvSpPr>
            <a:spLocks noGrp="1"/>
          </p:cNvSpPr>
          <p:nvPr>
            <p:ph type="body" sz="quarter" idx="13" hasCustomPrompt="1"/>
          </p:nvPr>
        </p:nvSpPr>
        <p:spPr>
          <a:xfrm>
            <a:off x="395288" y="728663"/>
            <a:ext cx="5077072"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lvl="0"/>
            <a:r>
              <a:rPr lang="en-GB" dirty="0" smtClean="0"/>
              <a:t>FORMAT:  WHY: as black text and in bold, remaining text as white and in regular</a:t>
            </a:r>
          </a:p>
        </p:txBody>
      </p:sp>
      <p:sp>
        <p:nvSpPr>
          <p:cNvPr id="5" name="Text Placeholder 12"/>
          <p:cNvSpPr>
            <a:spLocks noGrp="1"/>
          </p:cNvSpPr>
          <p:nvPr>
            <p:ph type="body" sz="quarter" idx="14" hasCustomPrompt="1"/>
          </p:nvPr>
        </p:nvSpPr>
        <p:spPr>
          <a:xfrm>
            <a:off x="395288" y="5373216"/>
            <a:ext cx="5077072"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lang="en-GB" dirty="0" smtClean="0"/>
              <a:t>FORMAT:  BECAUSE: as black text and in bold, remaining text as blue and in regular</a:t>
            </a:r>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88000" anchor="b" anchorCtr="0">
            <a:normAutofit/>
          </a:bodyPr>
          <a:lstStyle>
            <a:lvl1pPr marL="0" indent="0">
              <a:lnSpc>
                <a:spcPct val="100000"/>
              </a:lnSpc>
              <a:spcBef>
                <a:spcPts val="0"/>
              </a:spcBef>
              <a:spcAft>
                <a:spcPts val="0"/>
              </a:spcAft>
              <a:buFontTx/>
              <a:buNone/>
              <a:defRPr sz="4400" cap="none" baseline="0">
                <a:solidFill>
                  <a:srgbClr val="3FCFD6"/>
                </a:solidFill>
                <a:latin typeface="Arial" pitchFamily="34" charset="0"/>
                <a:cs typeface="Arial" pitchFamily="34" charset="0"/>
              </a:defRPr>
            </a:lvl1pPr>
          </a:lstStyle>
          <a:p>
            <a:pPr lvl="0"/>
            <a:r>
              <a:rPr lang="en-GB" dirty="0" smtClean="0"/>
              <a:t>Click here to type your title</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3200" cap="none" baseline="0">
                <a:solidFill>
                  <a:schemeClr val="bg1"/>
                </a:solidFill>
                <a:latin typeface="Arial" pitchFamily="34" charset="0"/>
                <a:cs typeface="Arial" pitchFamily="34" charset="0"/>
              </a:defRPr>
            </a:lvl1pPr>
          </a:lstStyle>
          <a:p>
            <a:pPr lvl="0"/>
            <a:r>
              <a:rPr lang="en-GB" dirty="0" smtClean="0"/>
              <a:t>Click here to type your supporting copy (32pt Arial regular).</a:t>
            </a:r>
            <a:br>
              <a:rPr lang="en-GB" dirty="0" smtClean="0"/>
            </a:br>
            <a:r>
              <a:rPr lang="en-GB" dirty="0" smtClean="0"/>
              <a:t>For intro text only – for text heavy slides use the banner topped ‘text heavy’ slide.</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 image">
    <p:spTree>
      <p:nvGrpSpPr>
        <p:cNvPr id="1" name=""/>
        <p:cNvGrpSpPr/>
        <p:nvPr/>
      </p:nvGrpSpPr>
      <p:grpSpPr>
        <a:xfrm>
          <a:off x="0" y="0"/>
          <a:ext cx="0" cy="0"/>
          <a:chOff x="0" y="0"/>
          <a:chExt cx="0" cy="0"/>
        </a:xfrm>
      </p:grpSpPr>
      <p:pic>
        <p:nvPicPr>
          <p:cNvPr id="9" name="Picture 8" descr="iStock_000004025886_Smaller.jpg"/>
          <p:cNvPicPr>
            <a:picLocks noChangeAspect="1"/>
          </p:cNvPicPr>
          <p:nvPr userDrawn="1"/>
        </p:nvPicPr>
        <p:blipFill>
          <a:blip r:embed="rId2" cstate="print"/>
          <a:stretch>
            <a:fillRect/>
          </a:stretch>
        </p:blipFill>
        <p:spPr>
          <a:xfrm>
            <a:off x="-1587" y="0"/>
            <a:ext cx="9144000" cy="3429000"/>
          </a:xfrm>
          <a:prstGeom prst="rect">
            <a:avLst/>
          </a:prstGeom>
        </p:spPr>
      </p:pic>
      <p:sp>
        <p:nvSpPr>
          <p:cNvPr id="6"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400">
                <a:solidFill>
                  <a:srgbClr val="FF0000"/>
                </a:solidFill>
              </a:defRPr>
            </a:lvl1pPr>
          </a:lstStyle>
          <a:p>
            <a:r>
              <a:rPr lang="en-GB" dirty="0" smtClean="0"/>
              <a:t>Click on icon to insert your own image instead</a:t>
            </a:r>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3200" cap="none" baseline="0">
                <a:solidFill>
                  <a:schemeClr val="bg1"/>
                </a:solidFill>
                <a:latin typeface="Arial" pitchFamily="34" charset="0"/>
                <a:cs typeface="Arial" pitchFamily="34" charset="0"/>
              </a:defRPr>
            </a:lvl1pPr>
          </a:lstStyle>
          <a:p>
            <a:pPr lvl="0"/>
            <a:r>
              <a:rPr lang="en-GB" dirty="0" smtClean="0"/>
              <a:t>Click here to type your supporting copy (32pt Arial regular).</a:t>
            </a:r>
            <a:br>
              <a:rPr lang="en-GB" dirty="0" smtClean="0"/>
            </a:br>
            <a:r>
              <a:rPr lang="en-GB" dirty="0" smtClean="0"/>
              <a:t>For intro text only – for text heavy slides use the banner topped slide.</a:t>
            </a:r>
            <a:endParaRPr lang="en-GB" dirty="0"/>
          </a:p>
        </p:txBody>
      </p:sp>
      <p:sp>
        <p:nvSpPr>
          <p:cNvPr id="10" name="Text Placeholder 7"/>
          <p:cNvSpPr>
            <a:spLocks noGrp="1"/>
          </p:cNvSpPr>
          <p:nvPr>
            <p:ph type="body" sz="quarter" idx="10" hasCustomPrompt="1"/>
          </p:nvPr>
        </p:nvSpPr>
        <p:spPr>
          <a:xfrm>
            <a:off x="0" y="2297098"/>
            <a:ext cx="9144000" cy="1131902"/>
          </a:xfrm>
          <a:prstGeom prst="rect">
            <a:avLst/>
          </a:prstGeom>
          <a:noFill/>
        </p:spPr>
        <p:txBody>
          <a:bodyPr wrap="square" lIns="360000" tIns="360000" rIns="360000" bIns="288000" anchor="b" anchorCtr="0">
            <a:noAutofit/>
          </a:bodyPr>
          <a:lstStyle>
            <a:lvl1pPr marL="0" indent="0">
              <a:lnSpc>
                <a:spcPct val="100000"/>
              </a:lnSpc>
              <a:spcBef>
                <a:spcPts val="0"/>
              </a:spcBef>
              <a:spcAft>
                <a:spcPts val="0"/>
              </a:spcAft>
              <a:buFontTx/>
              <a:buNone/>
              <a:defRPr sz="4400" cap="none" baseline="0">
                <a:solidFill>
                  <a:schemeClr val="bg1"/>
                </a:solidFill>
                <a:latin typeface="Arial" pitchFamily="34" charset="0"/>
                <a:cs typeface="Arial" pitchFamily="34" charset="0"/>
              </a:defRPr>
            </a:lvl1pPr>
          </a:lstStyle>
          <a:p>
            <a:pPr lvl="0"/>
            <a:r>
              <a:rPr lang="en-GB" dirty="0" smtClean="0"/>
              <a:t>Click here to type your title</a:t>
            </a:r>
            <a:endParaRPr lang="en-GB" dirty="0"/>
          </a:p>
        </p:txBody>
      </p:sp>
      <p:sp>
        <p:nvSpPr>
          <p:cNvPr id="11"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below image">
    <p:spTree>
      <p:nvGrpSpPr>
        <p:cNvPr id="1" name=""/>
        <p:cNvGrpSpPr/>
        <p:nvPr/>
      </p:nvGrpSpPr>
      <p:grpSpPr>
        <a:xfrm>
          <a:off x="0" y="0"/>
          <a:ext cx="0" cy="0"/>
          <a:chOff x="0" y="0"/>
          <a:chExt cx="0" cy="0"/>
        </a:xfrm>
      </p:grpSpPr>
      <p:pic>
        <p:nvPicPr>
          <p:cNvPr id="8" name="Picture 7" descr="iStock_000004025886_Smaller.jpg"/>
          <p:cNvPicPr>
            <a:picLocks noChangeAspect="1"/>
          </p:cNvPicPr>
          <p:nvPr userDrawn="1"/>
        </p:nvPicPr>
        <p:blipFill>
          <a:blip r:embed="rId2" cstate="print"/>
          <a:stretch>
            <a:fillRect/>
          </a:stretch>
        </p:blipFill>
        <p:spPr>
          <a:xfrm>
            <a:off x="-1587" y="0"/>
            <a:ext cx="9144000" cy="3429000"/>
          </a:xfrm>
          <a:prstGeom prst="rect">
            <a:avLst/>
          </a:prstGeom>
        </p:spPr>
      </p:pic>
      <p:sp>
        <p:nvSpPr>
          <p:cNvPr id="5"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400">
                <a:solidFill>
                  <a:srgbClr val="FF0000"/>
                </a:solidFill>
              </a:defRPr>
            </a:lvl1pPr>
          </a:lstStyle>
          <a:p>
            <a:r>
              <a:rPr lang="en-GB" dirty="0" smtClean="0"/>
              <a:t>Click on icon to insert your own image instead</a:t>
            </a:r>
          </a:p>
        </p:txBody>
      </p:sp>
      <p:sp>
        <p:nvSpPr>
          <p:cNvPr id="10" name="Text Placeholder 7"/>
          <p:cNvSpPr>
            <a:spLocks noGrp="1"/>
          </p:cNvSpPr>
          <p:nvPr>
            <p:ph type="body" sz="quarter" idx="10" hasCustomPrompt="1"/>
          </p:nvPr>
        </p:nvSpPr>
        <p:spPr>
          <a:xfrm>
            <a:off x="0" y="3428999"/>
            <a:ext cx="9144000" cy="3427413"/>
          </a:xfrm>
          <a:prstGeom prst="rect">
            <a:avLst/>
          </a:prstGeom>
          <a:noFill/>
        </p:spPr>
        <p:txBody>
          <a:bodyPr wrap="square" lIns="360000" tIns="288000" rIns="360000" bIns="360000" anchor="t" anchorCtr="0">
            <a:noAutofit/>
          </a:bodyPr>
          <a:lstStyle>
            <a:lvl1pPr marL="0" indent="0">
              <a:lnSpc>
                <a:spcPct val="100000"/>
              </a:lnSpc>
              <a:spcBef>
                <a:spcPts val="0"/>
              </a:spcBef>
              <a:spcAft>
                <a:spcPts val="0"/>
              </a:spcAft>
              <a:buFontTx/>
              <a:buNone/>
              <a:defRPr sz="4400" cap="none" baseline="0">
                <a:solidFill>
                  <a:schemeClr val="bg1"/>
                </a:solidFill>
                <a:latin typeface="Arial" pitchFamily="34" charset="0"/>
                <a:cs typeface="Arial" pitchFamily="34" charset="0"/>
              </a:defRPr>
            </a:lvl1pPr>
          </a:lstStyle>
          <a:p>
            <a:pPr lvl="0"/>
            <a:r>
              <a:rPr lang="en-GB" dirty="0" smtClean="0"/>
              <a:t>Click here to type your title underneath “busy” images</a:t>
            </a:r>
            <a:endParaRPr lang="en-GB" dirty="0"/>
          </a:p>
        </p:txBody>
      </p:sp>
      <p:sp>
        <p:nvSpPr>
          <p:cNvPr id="6" name="Text Placeholder 13"/>
          <p:cNvSpPr>
            <a:spLocks noGrp="1"/>
          </p:cNvSpPr>
          <p:nvPr>
            <p:ph type="body" sz="quarter" idx="15" hasCustomPrompt="1"/>
          </p:nvPr>
        </p:nvSpPr>
        <p:spPr>
          <a:xfrm>
            <a:off x="8822060" y="0"/>
            <a:ext cx="321940" cy="3429000"/>
          </a:xfrm>
          <a:prstGeom prst="rect">
            <a:avLst/>
          </a:prstGeom>
        </p:spPr>
        <p:txBody>
          <a:bodyPr vert="vert270" lIns="144000" tIns="108000" rIns="72000"/>
          <a:lstStyle>
            <a:lvl1pPr marL="360000"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elow image_lab">
    <p:spTree>
      <p:nvGrpSpPr>
        <p:cNvPr id="1" name=""/>
        <p:cNvGrpSpPr/>
        <p:nvPr/>
      </p:nvGrpSpPr>
      <p:grpSpPr>
        <a:xfrm>
          <a:off x="0" y="0"/>
          <a:ext cx="0" cy="0"/>
          <a:chOff x="0" y="0"/>
          <a:chExt cx="0" cy="0"/>
        </a:xfrm>
      </p:grpSpPr>
      <p:pic>
        <p:nvPicPr>
          <p:cNvPr id="9" name="Picture 8" descr="HL_ChemistryLabs_Lancaster__30Jul2010_0152.jpg"/>
          <p:cNvPicPr>
            <a:picLocks noChangeAspect="1"/>
          </p:cNvPicPr>
          <p:nvPr userDrawn="1"/>
        </p:nvPicPr>
        <p:blipFill>
          <a:blip r:embed="rId2" cstate="print"/>
          <a:stretch>
            <a:fillRect/>
          </a:stretch>
        </p:blipFill>
        <p:spPr>
          <a:xfrm>
            <a:off x="0" y="0"/>
            <a:ext cx="9144000" cy="3429000"/>
          </a:xfrm>
          <a:prstGeom prst="rect">
            <a:avLst/>
          </a:prstGeom>
        </p:spPr>
      </p:pic>
      <p:sp>
        <p:nvSpPr>
          <p:cNvPr id="7"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a:solidFill>
                  <a:srgbClr val="FF0000"/>
                </a:solidFill>
              </a:defRPr>
            </a:lvl1pPr>
          </a:lstStyle>
          <a:p>
            <a:r>
              <a:rPr lang="en-GB" dirty="0" smtClean="0"/>
              <a:t>Click on icon to insert your own image instead</a:t>
            </a:r>
          </a:p>
        </p:txBody>
      </p:sp>
      <p:sp>
        <p:nvSpPr>
          <p:cNvPr id="10" name="Text Placeholder 7"/>
          <p:cNvSpPr>
            <a:spLocks noGrp="1"/>
          </p:cNvSpPr>
          <p:nvPr>
            <p:ph type="body" sz="quarter" idx="10" hasCustomPrompt="1"/>
          </p:nvPr>
        </p:nvSpPr>
        <p:spPr>
          <a:xfrm>
            <a:off x="0" y="3430587"/>
            <a:ext cx="9144000" cy="3427413"/>
          </a:xfrm>
          <a:prstGeom prst="rect">
            <a:avLst/>
          </a:prstGeom>
          <a:noFill/>
        </p:spPr>
        <p:txBody>
          <a:bodyPr wrap="square" lIns="360000" tIns="288000" rIns="360000" bIns="360000" anchor="t" anchorCtr="0">
            <a:noAutofit/>
          </a:bodyPr>
          <a:lstStyle>
            <a:lvl1pPr marL="0" indent="0">
              <a:lnSpc>
                <a:spcPct val="100000"/>
              </a:lnSpc>
              <a:spcBef>
                <a:spcPts val="0"/>
              </a:spcBef>
              <a:spcAft>
                <a:spcPts val="0"/>
              </a:spcAft>
              <a:buFontTx/>
              <a:buNone/>
              <a:defRPr sz="4400" cap="none" baseline="0">
                <a:solidFill>
                  <a:schemeClr val="bg1"/>
                </a:solidFill>
                <a:latin typeface="Arial" pitchFamily="34" charset="0"/>
                <a:cs typeface="Arial" pitchFamily="34" charset="0"/>
              </a:defRPr>
            </a:lvl1pPr>
          </a:lstStyle>
          <a:p>
            <a:pPr lvl="0"/>
            <a:r>
              <a:rPr lang="en-GB" dirty="0" smtClean="0"/>
              <a:t>Click here to type your title underneath “busy” images</a:t>
            </a:r>
            <a:endParaRPr lang="en-GB" dirty="0"/>
          </a:p>
        </p:txBody>
      </p:sp>
      <p:sp>
        <p:nvSpPr>
          <p:cNvPr id="6"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 Impact point">
    <p:spTree>
      <p:nvGrpSpPr>
        <p:cNvPr id="1" name=""/>
        <p:cNvGrpSpPr/>
        <p:nvPr/>
      </p:nvGrpSpPr>
      <p:grpSpPr>
        <a:xfrm>
          <a:off x="0" y="0"/>
          <a:ext cx="0" cy="0"/>
          <a:chOff x="0" y="0"/>
          <a:chExt cx="0" cy="0"/>
        </a:xfrm>
      </p:grpSpPr>
      <p:pic>
        <p:nvPicPr>
          <p:cNvPr id="9" name="Picture 8" descr="iStock_000004025886_Smaller.jpg"/>
          <p:cNvPicPr>
            <a:picLocks noChangeAspect="1"/>
          </p:cNvPicPr>
          <p:nvPr userDrawn="1"/>
        </p:nvPicPr>
        <p:blipFill>
          <a:blip r:embed="rId2" cstate="print"/>
          <a:stretch>
            <a:fillRect/>
          </a:stretch>
        </p:blipFill>
        <p:spPr>
          <a:xfrm>
            <a:off x="-1587" y="0"/>
            <a:ext cx="9144000" cy="3429000"/>
          </a:xfrm>
          <a:prstGeom prst="rect">
            <a:avLst/>
          </a:prstGeom>
        </p:spPr>
      </p:pic>
      <p:sp>
        <p:nvSpPr>
          <p:cNvPr id="5"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400">
                <a:solidFill>
                  <a:srgbClr val="FF0000"/>
                </a:solidFill>
              </a:defRPr>
            </a:lvl1pPr>
          </a:lstStyle>
          <a:p>
            <a:r>
              <a:rPr lang="en-GB" dirty="0" smtClean="0"/>
              <a:t>Click on icon to insert your own image instead</a:t>
            </a:r>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000" cap="none" baseline="0">
                <a:solidFill>
                  <a:schemeClr val="bg1"/>
                </a:solidFill>
                <a:latin typeface="Arial" pitchFamily="34" charset="0"/>
                <a:cs typeface="Arial" pitchFamily="34" charset="0"/>
              </a:defRPr>
            </a:lvl1pPr>
          </a:lstStyle>
          <a:p>
            <a:pPr lvl="0"/>
            <a:r>
              <a:rPr lang="en-GB" dirty="0" smtClean="0"/>
              <a:t>Click here to type one big, bold point to give your message impact (40pt Arial regular).</a:t>
            </a:r>
            <a:endParaRPr lang="en-GB" dirty="0"/>
          </a:p>
        </p:txBody>
      </p:sp>
      <p:sp>
        <p:nvSpPr>
          <p:cNvPr id="6"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Impact point_lab">
    <p:spTree>
      <p:nvGrpSpPr>
        <p:cNvPr id="1" name=""/>
        <p:cNvGrpSpPr/>
        <p:nvPr/>
      </p:nvGrpSpPr>
      <p:grpSpPr>
        <a:xfrm>
          <a:off x="0" y="0"/>
          <a:ext cx="0" cy="0"/>
          <a:chOff x="0" y="0"/>
          <a:chExt cx="0" cy="0"/>
        </a:xfrm>
      </p:grpSpPr>
      <p:pic>
        <p:nvPicPr>
          <p:cNvPr id="10" name="Picture 9" descr="HL_ChemistryLabs_Lancaster__30Jul2010_0152.jpg"/>
          <p:cNvPicPr>
            <a:picLocks noChangeAspect="1"/>
          </p:cNvPicPr>
          <p:nvPr userDrawn="1"/>
        </p:nvPicPr>
        <p:blipFill>
          <a:blip r:embed="rId2" cstate="print"/>
          <a:stretch>
            <a:fillRect/>
          </a:stretch>
        </p:blipFill>
        <p:spPr>
          <a:xfrm>
            <a:off x="0" y="0"/>
            <a:ext cx="9144000" cy="3429000"/>
          </a:xfrm>
          <a:prstGeom prst="rect">
            <a:avLst/>
          </a:prstGeom>
        </p:spPr>
      </p:pic>
      <p:sp>
        <p:nvSpPr>
          <p:cNvPr id="7"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a:solidFill>
                  <a:srgbClr val="FF0000"/>
                </a:solidFill>
              </a:defRPr>
            </a:lvl1pPr>
          </a:lstStyle>
          <a:p>
            <a:r>
              <a:rPr lang="en-GB" dirty="0" smtClean="0"/>
              <a:t>Click on icon to insert your own image instead</a:t>
            </a:r>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000" cap="none" baseline="0">
                <a:solidFill>
                  <a:schemeClr val="bg1"/>
                </a:solidFill>
                <a:latin typeface="Arial" pitchFamily="34" charset="0"/>
                <a:cs typeface="Arial" pitchFamily="34" charset="0"/>
              </a:defRPr>
            </a:lvl1pPr>
          </a:lstStyle>
          <a:p>
            <a:pPr lvl="0"/>
            <a:r>
              <a:rPr lang="en-GB" dirty="0" smtClean="0"/>
              <a:t>Click here to type one big, bold point to give your message impact (40pt Arial regular).</a:t>
            </a:r>
            <a:endParaRPr lang="en-GB" dirty="0"/>
          </a:p>
        </p:txBody>
      </p:sp>
      <p:sp>
        <p:nvSpPr>
          <p:cNvPr id="6"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88000" anchor="b" anchorCtr="0">
            <a:normAutofit/>
          </a:bodyPr>
          <a:lstStyle>
            <a:lvl1pPr marL="0" indent="0">
              <a:lnSpc>
                <a:spcPct val="100000"/>
              </a:lnSpc>
              <a:spcBef>
                <a:spcPts val="0"/>
              </a:spcBef>
              <a:spcAft>
                <a:spcPts val="0"/>
              </a:spcAft>
              <a:buFontTx/>
              <a:buNone/>
              <a:defRPr sz="4400" cap="none" baseline="0">
                <a:solidFill>
                  <a:srgbClr val="3FCFD6"/>
                </a:solidFill>
                <a:latin typeface="Arial" pitchFamily="34" charset="0"/>
                <a:cs typeface="Arial" pitchFamily="34" charset="0"/>
              </a:defRPr>
            </a:lvl1pPr>
          </a:lstStyle>
          <a:p>
            <a:pPr lvl="0"/>
            <a:r>
              <a:rPr lang="en-GB" dirty="0" smtClean="0"/>
              <a:t>Click here to type a ‘Thank you’</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720000" anchor="t" anchorCtr="0">
            <a:normAutofit/>
          </a:bodyPr>
          <a:lstStyle>
            <a:lvl1pPr marL="0" indent="0">
              <a:lnSpc>
                <a:spcPct val="100000"/>
              </a:lnSpc>
              <a:spcBef>
                <a:spcPts val="0"/>
              </a:spcBef>
              <a:spcAft>
                <a:spcPts val="0"/>
              </a:spcAft>
              <a:buFontTx/>
              <a:buNone/>
              <a:defRPr sz="4000" cap="none" baseline="0">
                <a:solidFill>
                  <a:schemeClr val="bg1"/>
                </a:solidFill>
                <a:latin typeface="Arial" pitchFamily="34" charset="0"/>
                <a:cs typeface="Arial" pitchFamily="34" charset="0"/>
              </a:defRPr>
            </a:lvl1pPr>
          </a:lstStyle>
          <a:p>
            <a:pPr lvl="0"/>
            <a:r>
              <a:rPr lang="en-GB" dirty="0" smtClean="0"/>
              <a:t>Click here for your closing point and/or thank you - end all presentations with this closing slide</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y &amp; becaus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52000" anchor="b" anchorCtr="0">
            <a:normAutofit/>
          </a:bodyPr>
          <a:lstStyle>
            <a:lvl1pPr marL="0" indent="0">
              <a:lnSpc>
                <a:spcPct val="100000"/>
              </a:lnSpc>
              <a:spcBef>
                <a:spcPts val="0"/>
              </a:spcBef>
              <a:spcAft>
                <a:spcPts val="0"/>
              </a:spcAft>
              <a:buFontTx/>
              <a:buNone/>
              <a:defRPr sz="4800" b="1" i="0" cap="all" baseline="0">
                <a:latin typeface="Arial" pitchFamily="34" charset="0"/>
                <a:cs typeface="Arial" pitchFamily="34" charset="0"/>
              </a:defRPr>
            </a:lvl1pPr>
          </a:lstStyle>
          <a:p>
            <a:pPr lvl="0"/>
            <a:r>
              <a:rPr lang="en-GB" dirty="0" smtClean="0"/>
              <a:t>WHY: CLICK here TO TYPE your “why” question?</a:t>
            </a:r>
            <a:endParaRPr lang="en-GB" dirty="0"/>
          </a:p>
        </p:txBody>
      </p:sp>
      <p:sp>
        <p:nvSpPr>
          <p:cNvPr id="11" name="Text Placeholder 7"/>
          <p:cNvSpPr>
            <a:spLocks noGrp="1"/>
          </p:cNvSpPr>
          <p:nvPr>
            <p:ph type="body" sz="quarter" idx="12" hasCustomPrompt="1"/>
          </p:nvPr>
        </p:nvSpPr>
        <p:spPr>
          <a:xfrm>
            <a:off x="0" y="3429000"/>
            <a:ext cx="9144000" cy="3429000"/>
          </a:xfrm>
          <a:prstGeom prst="rect">
            <a:avLst/>
          </a:prstGeom>
          <a:noFill/>
          <a:ln>
            <a:solidFill>
              <a:srgbClr val="A2DA8C"/>
            </a:solidFill>
          </a:ln>
        </p:spPr>
        <p:txBody>
          <a:bodyPr lIns="360000" tIns="288000" rIns="360000" bIns="360000" anchor="t" anchorCtr="0">
            <a:normAutofit/>
          </a:bodyPr>
          <a:lstStyle>
            <a:lvl1pPr marL="0" indent="0">
              <a:lnSpc>
                <a:spcPct val="100000"/>
              </a:lnSpc>
              <a:spcBef>
                <a:spcPts val="0"/>
              </a:spcBef>
              <a:spcAft>
                <a:spcPts val="0"/>
              </a:spcAft>
              <a:buFontTx/>
              <a:buNone/>
              <a:defRPr sz="4800" b="1" cap="all" baseline="0">
                <a:solidFill>
                  <a:srgbClr val="A2DA8C"/>
                </a:solidFill>
                <a:latin typeface="Arial" pitchFamily="34" charset="0"/>
                <a:cs typeface="Arial" pitchFamily="34" charset="0"/>
              </a:defRPr>
            </a:lvl1pPr>
          </a:lstStyle>
          <a:p>
            <a:pPr lvl="0"/>
            <a:r>
              <a:rPr lang="en-GB" dirty="0" smtClean="0"/>
              <a:t>BECAUSE: click here to type your answer</a:t>
            </a:r>
            <a:endParaRPr lang="en-GB" dirty="0"/>
          </a:p>
        </p:txBody>
      </p:sp>
      <p:sp>
        <p:nvSpPr>
          <p:cNvPr id="5" name="Text Placeholder 12"/>
          <p:cNvSpPr>
            <a:spLocks noGrp="1"/>
          </p:cNvSpPr>
          <p:nvPr>
            <p:ph type="body" sz="quarter" idx="13" hasCustomPrompt="1"/>
          </p:nvPr>
        </p:nvSpPr>
        <p:spPr>
          <a:xfrm>
            <a:off x="395288" y="728663"/>
            <a:ext cx="5077072"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lvl="0"/>
            <a:r>
              <a:rPr lang="en-GB" dirty="0" smtClean="0"/>
              <a:t>FORMAT:  WHY: as black text and in bold, remaining text as white and in regular</a:t>
            </a:r>
          </a:p>
        </p:txBody>
      </p:sp>
      <p:sp>
        <p:nvSpPr>
          <p:cNvPr id="6" name="Text Placeholder 12"/>
          <p:cNvSpPr>
            <a:spLocks noGrp="1"/>
          </p:cNvSpPr>
          <p:nvPr>
            <p:ph type="body" sz="quarter" idx="14" hasCustomPrompt="1"/>
          </p:nvPr>
        </p:nvSpPr>
        <p:spPr>
          <a:xfrm>
            <a:off x="395288" y="5373216"/>
            <a:ext cx="5077072"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lang="en-GB" dirty="0" smtClean="0"/>
              <a:t>FORMAT:  BECAUSE: as black text and in bold, remaining text as green and in regular</a:t>
            </a:r>
            <a:endParaRPr lang="en-GB"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88000" anchor="b" anchorCtr="0">
            <a:normAutofit/>
          </a:bodyPr>
          <a:lstStyle>
            <a:lvl1pPr marL="0" indent="0">
              <a:lnSpc>
                <a:spcPct val="100000"/>
              </a:lnSpc>
              <a:spcBef>
                <a:spcPts val="0"/>
              </a:spcBef>
              <a:spcAft>
                <a:spcPts val="0"/>
              </a:spcAft>
              <a:buFontTx/>
              <a:buNone/>
              <a:defRPr sz="4400" cap="none" baseline="0">
                <a:solidFill>
                  <a:schemeClr val="tx1"/>
                </a:solidFill>
                <a:latin typeface="Arial" pitchFamily="34" charset="0"/>
                <a:cs typeface="Arial" pitchFamily="34" charset="0"/>
              </a:defRPr>
            </a:lvl1pPr>
          </a:lstStyle>
          <a:p>
            <a:pPr lvl="0"/>
            <a:r>
              <a:rPr lang="en-GB" dirty="0" smtClean="0"/>
              <a:t>Click here to type your title</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3200" cap="none" baseline="0">
                <a:solidFill>
                  <a:schemeClr val="tx1"/>
                </a:solidFill>
                <a:latin typeface="Arial" pitchFamily="34" charset="0"/>
                <a:cs typeface="Arial" pitchFamily="34" charset="0"/>
              </a:defRPr>
            </a:lvl1pPr>
          </a:lstStyle>
          <a:p>
            <a:pPr lvl="0"/>
            <a:r>
              <a:rPr lang="en-GB" dirty="0" smtClean="0"/>
              <a:t>Click here to type your supporting text (32pt Arial regular).</a:t>
            </a:r>
            <a:br>
              <a:rPr lang="en-GB" dirty="0" smtClean="0"/>
            </a:br>
            <a:r>
              <a:rPr lang="en-GB" dirty="0" smtClean="0"/>
              <a:t>For intro text only – for text heavy slides</a:t>
            </a:r>
            <a:br>
              <a:rPr lang="en-GB" dirty="0" smtClean="0"/>
            </a:br>
            <a:r>
              <a:rPr lang="en-GB" dirty="0" smtClean="0"/>
              <a:t>use the banner topped slide.</a:t>
            </a:r>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 image">
    <p:spTree>
      <p:nvGrpSpPr>
        <p:cNvPr id="1" name=""/>
        <p:cNvGrpSpPr/>
        <p:nvPr/>
      </p:nvGrpSpPr>
      <p:grpSpPr>
        <a:xfrm>
          <a:off x="0" y="0"/>
          <a:ext cx="0" cy="0"/>
          <a:chOff x="0" y="0"/>
          <a:chExt cx="0" cy="0"/>
        </a:xfrm>
      </p:grpSpPr>
      <p:pic>
        <p:nvPicPr>
          <p:cNvPr id="12" name="Picture 11" descr="Wetlands_iStock_000009474263XLarge.jpg"/>
          <p:cNvPicPr>
            <a:picLocks noChangeAspect="1"/>
          </p:cNvPicPr>
          <p:nvPr userDrawn="1"/>
        </p:nvPicPr>
        <p:blipFill>
          <a:blip r:embed="rId2" cstate="print"/>
          <a:stretch>
            <a:fillRect/>
          </a:stretch>
        </p:blipFill>
        <p:spPr>
          <a:xfrm>
            <a:off x="0" y="0"/>
            <a:ext cx="9144000" cy="3429000"/>
          </a:xfrm>
          <a:prstGeom prst="rect">
            <a:avLst/>
          </a:prstGeom>
        </p:spPr>
      </p:pic>
      <p:sp>
        <p:nvSpPr>
          <p:cNvPr id="6"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400">
                <a:solidFill>
                  <a:srgbClr val="FF0000"/>
                </a:solidFill>
              </a:defRPr>
            </a:lvl1pPr>
          </a:lstStyle>
          <a:p>
            <a:r>
              <a:rPr lang="en-GB" dirty="0" smtClean="0"/>
              <a:t>Click on icon to insert your own image instead</a:t>
            </a:r>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marR="0" indent="0" algn="l" defTabSz="914400" rtl="0" eaLnBrk="1" fontAlgn="auto" latinLnBrk="0" hangingPunct="1">
              <a:lnSpc>
                <a:spcPct val="100000"/>
              </a:lnSpc>
              <a:spcBef>
                <a:spcPts val="0"/>
              </a:spcBef>
              <a:spcAft>
                <a:spcPts val="0"/>
              </a:spcAft>
              <a:buClrTx/>
              <a:buSzTx/>
              <a:buFontTx/>
              <a:buNone/>
              <a:tabLst/>
              <a:defRPr sz="3200" cap="none" baseline="0">
                <a:solidFill>
                  <a:schemeClr val="tx1"/>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Click here to type your supporting text (32pt Arial regular).</a:t>
            </a:r>
            <a:br>
              <a:rPr lang="en-GB" dirty="0" smtClean="0"/>
            </a:br>
            <a:r>
              <a:rPr lang="en-GB" dirty="0" smtClean="0"/>
              <a:t>For intro text only – for text heavy slides</a:t>
            </a:r>
            <a:br>
              <a:rPr lang="en-GB" dirty="0" smtClean="0"/>
            </a:br>
            <a:r>
              <a:rPr lang="en-GB" dirty="0" smtClean="0"/>
              <a:t>use the banner topped slide.</a:t>
            </a:r>
          </a:p>
        </p:txBody>
      </p:sp>
      <p:sp>
        <p:nvSpPr>
          <p:cNvPr id="10" name="Text Placeholder 7"/>
          <p:cNvSpPr>
            <a:spLocks noGrp="1"/>
          </p:cNvSpPr>
          <p:nvPr>
            <p:ph type="body" sz="quarter" idx="10" hasCustomPrompt="1"/>
          </p:nvPr>
        </p:nvSpPr>
        <p:spPr>
          <a:xfrm>
            <a:off x="0" y="2297098"/>
            <a:ext cx="9144000" cy="1131902"/>
          </a:xfrm>
          <a:prstGeom prst="rect">
            <a:avLst/>
          </a:prstGeom>
          <a:noFill/>
        </p:spPr>
        <p:txBody>
          <a:bodyPr wrap="square" lIns="360000" tIns="360000" rIns="360000" bIns="288000" anchor="b" anchorCtr="0">
            <a:noAutofit/>
          </a:bodyPr>
          <a:lstStyle>
            <a:lvl1pPr marL="0" indent="0">
              <a:lnSpc>
                <a:spcPct val="100000"/>
              </a:lnSpc>
              <a:spcBef>
                <a:spcPts val="0"/>
              </a:spcBef>
              <a:spcAft>
                <a:spcPts val="0"/>
              </a:spcAft>
              <a:buFontTx/>
              <a:buNone/>
              <a:defRPr sz="4400" cap="none" baseline="0">
                <a:solidFill>
                  <a:schemeClr val="bg1"/>
                </a:solidFill>
                <a:latin typeface="Arial" pitchFamily="34" charset="0"/>
                <a:cs typeface="Arial" pitchFamily="34" charset="0"/>
              </a:defRPr>
            </a:lvl1pPr>
          </a:lstStyle>
          <a:p>
            <a:pPr lvl="0"/>
            <a:r>
              <a:rPr lang="en-GB" dirty="0" smtClean="0"/>
              <a:t>Click here to type your title</a:t>
            </a:r>
            <a:endParaRPr lang="en-GB" dirty="0"/>
          </a:p>
        </p:txBody>
      </p:sp>
      <p:sp>
        <p:nvSpPr>
          <p:cNvPr id="9"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88000" anchor="b" anchorCtr="0">
            <a:normAutofit/>
          </a:bodyPr>
          <a:lstStyle>
            <a:lvl1pPr marL="0" indent="0">
              <a:lnSpc>
                <a:spcPct val="100000"/>
              </a:lnSpc>
              <a:spcBef>
                <a:spcPts val="0"/>
              </a:spcBef>
              <a:spcAft>
                <a:spcPts val="0"/>
              </a:spcAft>
              <a:buFontTx/>
              <a:buNone/>
              <a:defRPr sz="4400" cap="none" baseline="0">
                <a:solidFill>
                  <a:schemeClr val="bg1"/>
                </a:solidFill>
                <a:latin typeface="Arial" pitchFamily="34" charset="0"/>
                <a:cs typeface="Arial" pitchFamily="34" charset="0"/>
              </a:defRPr>
            </a:lvl1pPr>
          </a:lstStyle>
          <a:p>
            <a:pPr lvl="0"/>
            <a:r>
              <a:rPr lang="en-GB" dirty="0" smtClean="0"/>
              <a:t>Click here to type your title</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3200" cap="none" baseline="0">
                <a:solidFill>
                  <a:schemeClr val="tx1"/>
                </a:solidFill>
                <a:latin typeface="Arial" pitchFamily="34" charset="0"/>
                <a:cs typeface="Arial" pitchFamily="34" charset="0"/>
              </a:defRPr>
            </a:lvl1pPr>
          </a:lstStyle>
          <a:p>
            <a:pPr lvl="0"/>
            <a:r>
              <a:rPr lang="en-GB" dirty="0" smtClean="0"/>
              <a:t>Click here to type your supporting text (32pt Arial regular).</a:t>
            </a:r>
            <a:br>
              <a:rPr lang="en-GB" dirty="0" smtClean="0"/>
            </a:br>
            <a:r>
              <a:rPr lang="en-GB" dirty="0" smtClean="0"/>
              <a:t>For intro text only – for text heavy slides</a:t>
            </a:r>
            <a:br>
              <a:rPr lang="en-GB" dirty="0" smtClean="0"/>
            </a:br>
            <a:r>
              <a:rPr lang="en-GB" dirty="0" smtClean="0"/>
              <a:t>use the banner topped ‘text heavy’ slide.</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below image">
    <p:spTree>
      <p:nvGrpSpPr>
        <p:cNvPr id="1" name=""/>
        <p:cNvGrpSpPr/>
        <p:nvPr/>
      </p:nvGrpSpPr>
      <p:grpSpPr>
        <a:xfrm>
          <a:off x="0" y="0"/>
          <a:ext cx="0" cy="0"/>
          <a:chOff x="0" y="0"/>
          <a:chExt cx="0" cy="0"/>
        </a:xfrm>
      </p:grpSpPr>
      <p:pic>
        <p:nvPicPr>
          <p:cNvPr id="9" name="Picture 8" descr="Fern_shutterstock_24679783.jpg"/>
          <p:cNvPicPr>
            <a:picLocks noChangeAspect="1"/>
          </p:cNvPicPr>
          <p:nvPr userDrawn="1"/>
        </p:nvPicPr>
        <p:blipFill>
          <a:blip r:embed="rId2" cstate="print"/>
          <a:stretch>
            <a:fillRect/>
          </a:stretch>
        </p:blipFill>
        <p:spPr>
          <a:xfrm>
            <a:off x="-1587" y="0"/>
            <a:ext cx="9144000" cy="3429000"/>
          </a:xfrm>
          <a:prstGeom prst="rect">
            <a:avLst/>
          </a:prstGeom>
        </p:spPr>
      </p:pic>
      <p:sp>
        <p:nvSpPr>
          <p:cNvPr id="5"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bg1"/>
                </a:solidFill>
              </a:defRPr>
            </a:lvl1pPr>
          </a:lstStyle>
          <a:p>
            <a:r>
              <a:rPr lang="en-GB" dirty="0" smtClean="0"/>
              <a:t>Click on icon to insert your own image instead</a:t>
            </a:r>
          </a:p>
        </p:txBody>
      </p:sp>
      <p:sp>
        <p:nvSpPr>
          <p:cNvPr id="10" name="Text Placeholder 7"/>
          <p:cNvSpPr>
            <a:spLocks noGrp="1"/>
          </p:cNvSpPr>
          <p:nvPr>
            <p:ph type="body" sz="quarter" idx="10" hasCustomPrompt="1"/>
          </p:nvPr>
        </p:nvSpPr>
        <p:spPr>
          <a:xfrm>
            <a:off x="0" y="3428999"/>
            <a:ext cx="9144000" cy="3427413"/>
          </a:xfrm>
          <a:prstGeom prst="rect">
            <a:avLst/>
          </a:prstGeom>
          <a:noFill/>
        </p:spPr>
        <p:txBody>
          <a:bodyPr wrap="square" lIns="360000" tIns="288000" rIns="360000" bIns="360000" anchor="t" anchorCtr="0">
            <a:noAutofit/>
          </a:bodyPr>
          <a:lstStyle>
            <a:lvl1pPr marL="0" indent="0">
              <a:lnSpc>
                <a:spcPct val="100000"/>
              </a:lnSpc>
              <a:spcBef>
                <a:spcPts val="0"/>
              </a:spcBef>
              <a:spcAft>
                <a:spcPts val="0"/>
              </a:spcAft>
              <a:buFontTx/>
              <a:buNone/>
              <a:defRPr sz="4400" cap="none" baseline="0">
                <a:solidFill>
                  <a:schemeClr val="tx1"/>
                </a:solidFill>
                <a:latin typeface="Arial" pitchFamily="34" charset="0"/>
                <a:cs typeface="Arial" pitchFamily="34" charset="0"/>
              </a:defRPr>
            </a:lvl1pPr>
          </a:lstStyle>
          <a:p>
            <a:pPr lvl="0"/>
            <a:r>
              <a:rPr lang="en-GB" dirty="0" smtClean="0"/>
              <a:t>Click here to type your title underneath “busy” images</a:t>
            </a:r>
            <a:endParaRPr lang="en-GB" dirty="0"/>
          </a:p>
        </p:txBody>
      </p:sp>
      <p:sp>
        <p:nvSpPr>
          <p:cNvPr id="6"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below image_wetland">
    <p:spTree>
      <p:nvGrpSpPr>
        <p:cNvPr id="1" name=""/>
        <p:cNvGrpSpPr/>
        <p:nvPr/>
      </p:nvGrpSpPr>
      <p:grpSpPr>
        <a:xfrm>
          <a:off x="0" y="0"/>
          <a:ext cx="0" cy="0"/>
          <a:chOff x="0" y="0"/>
          <a:chExt cx="0" cy="0"/>
        </a:xfrm>
      </p:grpSpPr>
      <p:pic>
        <p:nvPicPr>
          <p:cNvPr id="11" name="Picture 10" descr="Wetlands_iStock_000009474263XLarge.jpg"/>
          <p:cNvPicPr>
            <a:picLocks noChangeAspect="1"/>
          </p:cNvPicPr>
          <p:nvPr userDrawn="1"/>
        </p:nvPicPr>
        <p:blipFill>
          <a:blip r:embed="rId2" cstate="print"/>
          <a:stretch>
            <a:fillRect/>
          </a:stretch>
        </p:blipFill>
        <p:spPr>
          <a:xfrm>
            <a:off x="-1587" y="0"/>
            <a:ext cx="9144000" cy="3429000"/>
          </a:xfrm>
          <a:prstGeom prst="rect">
            <a:avLst/>
          </a:prstGeom>
        </p:spPr>
      </p:pic>
      <p:sp>
        <p:nvSpPr>
          <p:cNvPr id="8"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bg1"/>
                </a:solidFill>
              </a:defRPr>
            </a:lvl1pPr>
          </a:lstStyle>
          <a:p>
            <a:r>
              <a:rPr lang="en-GB" dirty="0" smtClean="0"/>
              <a:t>Click on icon to insert your own image instead</a:t>
            </a:r>
          </a:p>
        </p:txBody>
      </p:sp>
      <p:sp>
        <p:nvSpPr>
          <p:cNvPr id="10" name="Text Placeholder 7"/>
          <p:cNvSpPr>
            <a:spLocks noGrp="1"/>
          </p:cNvSpPr>
          <p:nvPr>
            <p:ph type="body" sz="quarter" idx="10" hasCustomPrompt="1"/>
          </p:nvPr>
        </p:nvSpPr>
        <p:spPr>
          <a:xfrm>
            <a:off x="0" y="3428999"/>
            <a:ext cx="9144000" cy="3427413"/>
          </a:xfrm>
          <a:prstGeom prst="rect">
            <a:avLst/>
          </a:prstGeom>
          <a:noFill/>
        </p:spPr>
        <p:txBody>
          <a:bodyPr wrap="square" lIns="360000" tIns="288000" rIns="360000" bIns="360000" anchor="t" anchorCtr="0">
            <a:noAutofit/>
          </a:bodyPr>
          <a:lstStyle>
            <a:lvl1pPr marL="0" indent="0">
              <a:lnSpc>
                <a:spcPct val="100000"/>
              </a:lnSpc>
              <a:spcBef>
                <a:spcPts val="0"/>
              </a:spcBef>
              <a:spcAft>
                <a:spcPts val="0"/>
              </a:spcAft>
              <a:buFontTx/>
              <a:buNone/>
              <a:defRPr sz="4400" cap="none" baseline="0">
                <a:solidFill>
                  <a:schemeClr val="tx1"/>
                </a:solidFill>
                <a:latin typeface="Arial" pitchFamily="34" charset="0"/>
                <a:cs typeface="Arial" pitchFamily="34" charset="0"/>
              </a:defRPr>
            </a:lvl1pPr>
          </a:lstStyle>
          <a:p>
            <a:pPr lvl="0"/>
            <a:r>
              <a:rPr lang="en-GB" dirty="0" smtClean="0"/>
              <a:t>Click here to type your title underneath “busy” images</a:t>
            </a:r>
            <a:endParaRPr lang="en-GB" dirty="0"/>
          </a:p>
        </p:txBody>
      </p:sp>
      <p:sp>
        <p:nvSpPr>
          <p:cNvPr id="6"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 Impact point">
    <p:spTree>
      <p:nvGrpSpPr>
        <p:cNvPr id="1" name=""/>
        <p:cNvGrpSpPr/>
        <p:nvPr/>
      </p:nvGrpSpPr>
      <p:grpSpPr>
        <a:xfrm>
          <a:off x="0" y="0"/>
          <a:ext cx="0" cy="0"/>
          <a:chOff x="0" y="0"/>
          <a:chExt cx="0" cy="0"/>
        </a:xfrm>
      </p:grpSpPr>
      <p:pic>
        <p:nvPicPr>
          <p:cNvPr id="10" name="Picture 9" descr="Fern_shutterstock_24679783.jpg"/>
          <p:cNvPicPr>
            <a:picLocks noChangeAspect="1"/>
          </p:cNvPicPr>
          <p:nvPr userDrawn="1"/>
        </p:nvPicPr>
        <p:blipFill>
          <a:blip r:embed="rId2" cstate="print"/>
          <a:stretch>
            <a:fillRect/>
          </a:stretch>
        </p:blipFill>
        <p:spPr>
          <a:xfrm>
            <a:off x="-1587" y="0"/>
            <a:ext cx="9144000" cy="3429000"/>
          </a:xfrm>
          <a:prstGeom prst="rect">
            <a:avLst/>
          </a:prstGeom>
        </p:spPr>
      </p:pic>
      <p:sp>
        <p:nvSpPr>
          <p:cNvPr id="5"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600">
                <a:solidFill>
                  <a:schemeClr val="bg1"/>
                </a:solidFill>
              </a:defRPr>
            </a:lvl1pPr>
          </a:lstStyle>
          <a:p>
            <a:r>
              <a:rPr lang="en-GB" dirty="0" smtClean="0"/>
              <a:t>Click on icon to insert your own image instead</a:t>
            </a:r>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marR="0" indent="0" algn="l" defTabSz="914400" rtl="0" eaLnBrk="1" fontAlgn="auto" latinLnBrk="0" hangingPunct="1">
              <a:lnSpc>
                <a:spcPct val="100000"/>
              </a:lnSpc>
              <a:spcBef>
                <a:spcPts val="0"/>
              </a:spcBef>
              <a:spcAft>
                <a:spcPts val="0"/>
              </a:spcAft>
              <a:buClrTx/>
              <a:buSzTx/>
              <a:buFontTx/>
              <a:buNone/>
              <a:tabLst/>
              <a:defRPr sz="4000" cap="none" baseline="0">
                <a:solidFill>
                  <a:schemeClr val="tx1"/>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Click here to type one big, bold point to give your message impact (40pt Arial regular).</a:t>
            </a:r>
          </a:p>
        </p:txBody>
      </p:sp>
      <p:sp>
        <p:nvSpPr>
          <p:cNvPr id="7"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 Impact point_wetland">
    <p:spTree>
      <p:nvGrpSpPr>
        <p:cNvPr id="1" name=""/>
        <p:cNvGrpSpPr/>
        <p:nvPr/>
      </p:nvGrpSpPr>
      <p:grpSpPr>
        <a:xfrm>
          <a:off x="0" y="0"/>
          <a:ext cx="0" cy="0"/>
          <a:chOff x="0" y="0"/>
          <a:chExt cx="0" cy="0"/>
        </a:xfrm>
      </p:grpSpPr>
      <p:pic>
        <p:nvPicPr>
          <p:cNvPr id="9" name="Picture 8" descr="Wetlands_iStock_000009474263XLarge.jpg"/>
          <p:cNvPicPr>
            <a:picLocks noChangeAspect="1"/>
          </p:cNvPicPr>
          <p:nvPr userDrawn="1"/>
        </p:nvPicPr>
        <p:blipFill>
          <a:blip r:embed="rId2" cstate="print"/>
          <a:stretch>
            <a:fillRect/>
          </a:stretch>
        </p:blipFill>
        <p:spPr>
          <a:xfrm>
            <a:off x="-1587" y="0"/>
            <a:ext cx="9144000" cy="3429000"/>
          </a:xfrm>
          <a:prstGeom prst="rect">
            <a:avLst/>
          </a:prstGeom>
        </p:spPr>
      </p:pic>
      <p:sp>
        <p:nvSpPr>
          <p:cNvPr id="10" name="Picture Placeholder 9"/>
          <p:cNvSpPr>
            <a:spLocks noGrp="1"/>
          </p:cNvSpPr>
          <p:nvPr>
            <p:ph type="pic" sz="quarter" idx="16" hasCustomPrompt="1"/>
          </p:nvPr>
        </p:nvSpPr>
        <p:spPr>
          <a:xfrm>
            <a:off x="0" y="0"/>
            <a:ext cx="9144000" cy="3429000"/>
          </a:xfrm>
          <a:prstGeom prst="rect">
            <a:avLst/>
          </a:prstGeom>
        </p:spPr>
        <p:txBody>
          <a:bodyPr anchor="ctr" anchorCtr="0"/>
          <a:lstStyle>
            <a:lvl1pPr algn="ctr">
              <a:buNone/>
              <a:defRPr sz="1600">
                <a:solidFill>
                  <a:schemeClr val="bg1"/>
                </a:solidFill>
              </a:defRPr>
            </a:lvl1pPr>
          </a:lstStyle>
          <a:p>
            <a:r>
              <a:rPr lang="en-GB" dirty="0" smtClean="0"/>
              <a:t>Click on icon to insert your own image instead</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000" cap="none" baseline="0">
                <a:solidFill>
                  <a:schemeClr val="tx1"/>
                </a:solidFill>
                <a:latin typeface="Arial" pitchFamily="34" charset="0"/>
                <a:cs typeface="Arial" pitchFamily="34" charset="0"/>
              </a:defRPr>
            </a:lvl1pPr>
          </a:lstStyle>
          <a:p>
            <a:pPr lvl="0"/>
            <a:r>
              <a:rPr lang="en-GB" dirty="0" smtClean="0"/>
              <a:t>Click here to type one big, bold point to give your message impact (40pt Arial regular).</a:t>
            </a:r>
            <a:endParaRPr lang="en-GB" dirty="0"/>
          </a:p>
        </p:txBody>
      </p:sp>
      <p:sp>
        <p:nvSpPr>
          <p:cNvPr id="7"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88000" anchor="b" anchorCtr="0">
            <a:normAutofit/>
          </a:bodyPr>
          <a:lstStyle>
            <a:lvl1pPr marL="0" indent="0">
              <a:lnSpc>
                <a:spcPct val="100000"/>
              </a:lnSpc>
              <a:spcBef>
                <a:spcPts val="0"/>
              </a:spcBef>
              <a:spcAft>
                <a:spcPts val="0"/>
              </a:spcAft>
              <a:buFontTx/>
              <a:buNone/>
              <a:defRPr sz="4400" cap="none" baseline="0">
                <a:solidFill>
                  <a:schemeClr val="tx1"/>
                </a:solidFill>
                <a:latin typeface="Arial" pitchFamily="34" charset="0"/>
                <a:cs typeface="Arial" pitchFamily="34" charset="0"/>
              </a:defRPr>
            </a:lvl1pPr>
          </a:lstStyle>
          <a:p>
            <a:pPr lvl="0"/>
            <a:r>
              <a:rPr lang="en-GB" dirty="0" smtClean="0"/>
              <a:t>Click here to type a ‘Thank you’</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000" cap="none" baseline="0">
                <a:solidFill>
                  <a:schemeClr val="tx1"/>
                </a:solidFill>
                <a:latin typeface="Arial" pitchFamily="34" charset="0"/>
                <a:cs typeface="Arial" pitchFamily="34" charset="0"/>
              </a:defRPr>
            </a:lvl1pPr>
          </a:lstStyle>
          <a:p>
            <a:pPr lvl="0"/>
            <a:r>
              <a:rPr lang="en-GB" dirty="0" smtClean="0"/>
              <a:t>Click here for your closing point and/or thank you - end all presentations with this closing slide.</a:t>
            </a:r>
            <a:endParaRPr lang="en-GB"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y &amp; becaus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52000" anchor="b" anchorCtr="0">
            <a:normAutofit/>
          </a:bodyPr>
          <a:lstStyle>
            <a:lvl1pPr marL="0" indent="0">
              <a:lnSpc>
                <a:spcPct val="100000"/>
              </a:lnSpc>
              <a:spcBef>
                <a:spcPts val="0"/>
              </a:spcBef>
              <a:spcAft>
                <a:spcPts val="0"/>
              </a:spcAft>
              <a:buFontTx/>
              <a:buNone/>
              <a:defRPr sz="4800" b="1" i="0" cap="all" baseline="0">
                <a:solidFill>
                  <a:srgbClr val="A2DA8C"/>
                </a:solidFill>
                <a:latin typeface="Arial" pitchFamily="34" charset="0"/>
                <a:cs typeface="Arial" pitchFamily="34" charset="0"/>
              </a:defRPr>
            </a:lvl1pPr>
          </a:lstStyle>
          <a:p>
            <a:pPr lvl="0"/>
            <a:r>
              <a:rPr lang="en-GB" dirty="0" smtClean="0"/>
              <a:t>WHY: CLICK here TO TYPE your “why” question?</a:t>
            </a:r>
            <a:endParaRPr lang="en-GB" dirty="0"/>
          </a:p>
        </p:txBody>
      </p:sp>
      <p:sp>
        <p:nvSpPr>
          <p:cNvPr id="11" name="Text Placeholder 7"/>
          <p:cNvSpPr>
            <a:spLocks noGrp="1"/>
          </p:cNvSpPr>
          <p:nvPr>
            <p:ph type="body" sz="quarter" idx="12" hasCustomPrompt="1"/>
          </p:nvPr>
        </p:nvSpPr>
        <p:spPr>
          <a:xfrm>
            <a:off x="0" y="3429000"/>
            <a:ext cx="9144000" cy="3429000"/>
          </a:xfrm>
          <a:prstGeom prst="rect">
            <a:avLst/>
          </a:prstGeom>
          <a:noFill/>
          <a:ln>
            <a:solidFill>
              <a:srgbClr val="A2DA8C"/>
            </a:solidFill>
          </a:ln>
        </p:spPr>
        <p:txBody>
          <a:bodyPr lIns="360000" tIns="288000" rIns="360000" bIns="360000" anchor="t" anchorCtr="0">
            <a:normAutofit/>
          </a:bodyPr>
          <a:lstStyle>
            <a:lvl1pPr marL="0" indent="0">
              <a:lnSpc>
                <a:spcPct val="100000"/>
              </a:lnSpc>
              <a:spcBef>
                <a:spcPts val="0"/>
              </a:spcBef>
              <a:spcAft>
                <a:spcPts val="0"/>
              </a:spcAft>
              <a:buFontTx/>
              <a:buNone/>
              <a:defRPr sz="4800" b="1" cap="all" baseline="0">
                <a:solidFill>
                  <a:schemeClr val="tx1"/>
                </a:solidFill>
                <a:latin typeface="Arial" pitchFamily="34" charset="0"/>
                <a:cs typeface="Arial" pitchFamily="34" charset="0"/>
              </a:defRPr>
            </a:lvl1pPr>
          </a:lstStyle>
          <a:p>
            <a:pPr lvl="0"/>
            <a:r>
              <a:rPr lang="en-GB" dirty="0" smtClean="0"/>
              <a:t>BECAUSE: click here to type your answer</a:t>
            </a:r>
            <a:endParaRPr lang="en-GB" dirty="0"/>
          </a:p>
        </p:txBody>
      </p:sp>
      <p:sp>
        <p:nvSpPr>
          <p:cNvPr id="5" name="Text Placeholder 12"/>
          <p:cNvSpPr>
            <a:spLocks noGrp="1"/>
          </p:cNvSpPr>
          <p:nvPr>
            <p:ph type="body" sz="quarter" idx="13" hasCustomPrompt="1"/>
          </p:nvPr>
        </p:nvSpPr>
        <p:spPr>
          <a:xfrm>
            <a:off x="395288" y="728663"/>
            <a:ext cx="5077072"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lvl="0"/>
            <a:r>
              <a:rPr lang="en-GB" dirty="0" smtClean="0"/>
              <a:t>FORMAT:  WHY: as black text and in bold, remaining text as green and in regular</a:t>
            </a:r>
          </a:p>
        </p:txBody>
      </p:sp>
      <p:sp>
        <p:nvSpPr>
          <p:cNvPr id="6" name="Text Placeholder 12"/>
          <p:cNvSpPr>
            <a:spLocks noGrp="1"/>
          </p:cNvSpPr>
          <p:nvPr>
            <p:ph type="body" sz="quarter" idx="14" hasCustomPrompt="1"/>
          </p:nvPr>
        </p:nvSpPr>
        <p:spPr>
          <a:xfrm>
            <a:off x="395288" y="5373216"/>
            <a:ext cx="5077072"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lang="en-GB" dirty="0" smtClean="0"/>
              <a:t>FORMAT:  BECAUSE: as black text and in bold, remaining text as white and in regular</a:t>
            </a:r>
            <a:endParaRPr lang="en-GB" dirty="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88000" anchor="b" anchorCtr="0">
            <a:normAutofit/>
          </a:bodyPr>
          <a:lstStyle>
            <a:lvl1pPr marL="0" indent="0">
              <a:lnSpc>
                <a:spcPct val="100000"/>
              </a:lnSpc>
              <a:spcBef>
                <a:spcPts val="0"/>
              </a:spcBef>
              <a:spcAft>
                <a:spcPts val="0"/>
              </a:spcAft>
              <a:buFontTx/>
              <a:buNone/>
              <a:defRPr sz="4400" cap="none" baseline="0">
                <a:solidFill>
                  <a:srgbClr val="A2DA8C"/>
                </a:solidFill>
                <a:latin typeface="Arial" pitchFamily="34" charset="0"/>
                <a:cs typeface="Arial" pitchFamily="34" charset="0"/>
              </a:defRPr>
            </a:lvl1pPr>
          </a:lstStyle>
          <a:p>
            <a:pPr lvl="0"/>
            <a:r>
              <a:rPr lang="en-GB" dirty="0" smtClean="0"/>
              <a:t>Click here to type your title</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3200" cap="none" baseline="0">
                <a:solidFill>
                  <a:schemeClr val="tx1"/>
                </a:solidFill>
                <a:latin typeface="Arial" pitchFamily="34" charset="0"/>
                <a:cs typeface="Arial" pitchFamily="34" charset="0"/>
              </a:defRPr>
            </a:lvl1pPr>
          </a:lstStyle>
          <a:p>
            <a:pPr lvl="0"/>
            <a:r>
              <a:rPr lang="en-GB" dirty="0" smtClean="0"/>
              <a:t>Click here to type your supporting text (32pt Arial regular).</a:t>
            </a:r>
            <a:br>
              <a:rPr lang="en-GB" dirty="0" smtClean="0"/>
            </a:br>
            <a:r>
              <a:rPr lang="en-GB" dirty="0" smtClean="0"/>
              <a:t>For intro text only – for text heavy slides</a:t>
            </a:r>
            <a:br>
              <a:rPr lang="en-GB" dirty="0" smtClean="0"/>
            </a:br>
            <a:r>
              <a:rPr lang="en-GB" dirty="0" smtClean="0"/>
              <a:t>use the banner topped slide.</a:t>
            </a:r>
            <a:endParaRPr lang="en-GB"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image_wetland">
    <p:spTree>
      <p:nvGrpSpPr>
        <p:cNvPr id="1" name=""/>
        <p:cNvGrpSpPr/>
        <p:nvPr/>
      </p:nvGrpSpPr>
      <p:grpSpPr>
        <a:xfrm>
          <a:off x="0" y="0"/>
          <a:ext cx="0" cy="0"/>
          <a:chOff x="0" y="0"/>
          <a:chExt cx="0" cy="0"/>
        </a:xfrm>
      </p:grpSpPr>
      <p:pic>
        <p:nvPicPr>
          <p:cNvPr id="13" name="Picture 12" descr="Wetlands_iStock_000009474263XLarge.jpg"/>
          <p:cNvPicPr>
            <a:picLocks noChangeAspect="1"/>
          </p:cNvPicPr>
          <p:nvPr userDrawn="1"/>
        </p:nvPicPr>
        <p:blipFill>
          <a:blip r:embed="rId2" cstate="print"/>
          <a:stretch>
            <a:fillRect/>
          </a:stretch>
        </p:blipFill>
        <p:spPr>
          <a:xfrm>
            <a:off x="-1587" y="0"/>
            <a:ext cx="9144000" cy="3429000"/>
          </a:xfrm>
          <a:prstGeom prst="rect">
            <a:avLst/>
          </a:prstGeom>
        </p:spPr>
      </p:pic>
      <p:sp>
        <p:nvSpPr>
          <p:cNvPr id="7" name="Picture Placeholder 9"/>
          <p:cNvSpPr>
            <a:spLocks noGrp="1"/>
          </p:cNvSpPr>
          <p:nvPr>
            <p:ph type="pic" sz="quarter" idx="16" hasCustomPrompt="1"/>
          </p:nvPr>
        </p:nvSpPr>
        <p:spPr>
          <a:xfrm>
            <a:off x="0" y="0"/>
            <a:ext cx="9144000" cy="3429000"/>
          </a:xfrm>
          <a:prstGeom prst="rect">
            <a:avLst/>
          </a:prstGeom>
        </p:spPr>
        <p:txBody>
          <a:bodyPr anchor="ctr" anchorCtr="0"/>
          <a:lstStyle>
            <a:lvl1pPr algn="ctr">
              <a:buNone/>
              <a:defRPr sz="1600">
                <a:solidFill>
                  <a:schemeClr val="bg1"/>
                </a:solidFill>
              </a:defRPr>
            </a:lvl1pPr>
          </a:lstStyle>
          <a:p>
            <a:r>
              <a:rPr lang="en-GB" dirty="0" smtClean="0"/>
              <a:t>Click on icon to insert your own image instead</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3200" cap="none" baseline="0">
                <a:solidFill>
                  <a:schemeClr val="tx1"/>
                </a:solidFill>
                <a:latin typeface="Arial" pitchFamily="34" charset="0"/>
                <a:cs typeface="Arial" pitchFamily="34" charset="0"/>
              </a:defRPr>
            </a:lvl1pPr>
          </a:lstStyle>
          <a:p>
            <a:pPr lvl="0"/>
            <a:r>
              <a:rPr lang="en-GB" dirty="0" smtClean="0"/>
              <a:t>Click here to type your supporting text (32pt Arial regular).</a:t>
            </a:r>
            <a:br>
              <a:rPr lang="en-GB" dirty="0" smtClean="0"/>
            </a:br>
            <a:r>
              <a:rPr lang="en-GB" dirty="0" smtClean="0"/>
              <a:t>For intro text only – for text heavy slides</a:t>
            </a:r>
            <a:br>
              <a:rPr lang="en-GB" dirty="0" smtClean="0"/>
            </a:br>
            <a:r>
              <a:rPr lang="en-GB" dirty="0" smtClean="0"/>
              <a:t>use the banner topped slide.</a:t>
            </a:r>
            <a:endParaRPr lang="en-GB" dirty="0"/>
          </a:p>
        </p:txBody>
      </p:sp>
      <p:sp>
        <p:nvSpPr>
          <p:cNvPr id="10" name="Text Placeholder 7"/>
          <p:cNvSpPr>
            <a:spLocks noGrp="1"/>
          </p:cNvSpPr>
          <p:nvPr>
            <p:ph type="body" sz="quarter" idx="10" hasCustomPrompt="1"/>
          </p:nvPr>
        </p:nvSpPr>
        <p:spPr>
          <a:xfrm>
            <a:off x="0" y="2297098"/>
            <a:ext cx="9144000" cy="1131902"/>
          </a:xfrm>
          <a:prstGeom prst="rect">
            <a:avLst/>
          </a:prstGeom>
          <a:noFill/>
        </p:spPr>
        <p:txBody>
          <a:bodyPr wrap="square" lIns="360000" tIns="360000" rIns="360000" bIns="288000" anchor="b" anchorCtr="0">
            <a:noAutofit/>
          </a:bodyPr>
          <a:lstStyle>
            <a:lvl1pPr marL="0" indent="0">
              <a:lnSpc>
                <a:spcPct val="100000"/>
              </a:lnSpc>
              <a:spcBef>
                <a:spcPts val="0"/>
              </a:spcBef>
              <a:spcAft>
                <a:spcPts val="0"/>
              </a:spcAft>
              <a:buFontTx/>
              <a:buNone/>
              <a:defRPr sz="4400" cap="none" baseline="0">
                <a:solidFill>
                  <a:schemeClr val="bg1"/>
                </a:solidFill>
                <a:latin typeface="Arial" pitchFamily="34" charset="0"/>
                <a:cs typeface="Arial" pitchFamily="34" charset="0"/>
              </a:defRPr>
            </a:lvl1pPr>
          </a:lstStyle>
          <a:p>
            <a:pPr lvl="0"/>
            <a:r>
              <a:rPr lang="en-GB" dirty="0" smtClean="0"/>
              <a:t>Click here to type your title</a:t>
            </a:r>
            <a:endParaRPr lang="en-GB" dirty="0"/>
          </a:p>
        </p:txBody>
      </p:sp>
      <p:sp>
        <p:nvSpPr>
          <p:cNvPr id="9"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under image">
    <p:spTree>
      <p:nvGrpSpPr>
        <p:cNvPr id="1" name=""/>
        <p:cNvGrpSpPr/>
        <p:nvPr/>
      </p:nvGrpSpPr>
      <p:grpSpPr>
        <a:xfrm>
          <a:off x="0" y="0"/>
          <a:ext cx="0" cy="0"/>
          <a:chOff x="0" y="0"/>
          <a:chExt cx="0" cy="0"/>
        </a:xfrm>
      </p:grpSpPr>
      <p:pic>
        <p:nvPicPr>
          <p:cNvPr id="9" name="Picture 8" descr="Fern_shutterstock_24679783.jpg"/>
          <p:cNvPicPr>
            <a:picLocks noChangeAspect="1"/>
          </p:cNvPicPr>
          <p:nvPr userDrawn="1"/>
        </p:nvPicPr>
        <p:blipFill>
          <a:blip r:embed="rId2" cstate="print"/>
          <a:stretch>
            <a:fillRect/>
          </a:stretch>
        </p:blipFill>
        <p:spPr>
          <a:xfrm>
            <a:off x="0" y="0"/>
            <a:ext cx="9144000" cy="3429000"/>
          </a:xfrm>
          <a:prstGeom prst="rect">
            <a:avLst/>
          </a:prstGeom>
        </p:spPr>
      </p:pic>
      <p:sp>
        <p:nvSpPr>
          <p:cNvPr id="5" name="Picture Placeholder 9"/>
          <p:cNvSpPr>
            <a:spLocks noGrp="1"/>
          </p:cNvSpPr>
          <p:nvPr>
            <p:ph type="pic" sz="quarter" idx="16" hasCustomPrompt="1"/>
          </p:nvPr>
        </p:nvSpPr>
        <p:spPr>
          <a:xfrm>
            <a:off x="0" y="0"/>
            <a:ext cx="9144000" cy="3429000"/>
          </a:xfrm>
          <a:prstGeom prst="rect">
            <a:avLst/>
          </a:prstGeom>
        </p:spPr>
        <p:txBody>
          <a:bodyPr anchor="ctr" anchorCtr="0"/>
          <a:lstStyle>
            <a:lvl1pPr algn="ctr">
              <a:buNone/>
              <a:defRPr sz="1600">
                <a:solidFill>
                  <a:schemeClr val="bg1"/>
                </a:solidFill>
              </a:defRPr>
            </a:lvl1pPr>
          </a:lstStyle>
          <a:p>
            <a:r>
              <a:rPr lang="en-GB" dirty="0" smtClean="0"/>
              <a:t>Click on icon to insert your own image instead</a:t>
            </a:r>
            <a:endParaRPr lang="en-GB" dirty="0"/>
          </a:p>
        </p:txBody>
      </p:sp>
      <p:sp>
        <p:nvSpPr>
          <p:cNvPr id="10" name="Text Placeholder 7"/>
          <p:cNvSpPr>
            <a:spLocks noGrp="1"/>
          </p:cNvSpPr>
          <p:nvPr>
            <p:ph type="body" sz="quarter" idx="10" hasCustomPrompt="1"/>
          </p:nvPr>
        </p:nvSpPr>
        <p:spPr>
          <a:xfrm>
            <a:off x="0" y="3428999"/>
            <a:ext cx="9144000" cy="3427413"/>
          </a:xfrm>
          <a:prstGeom prst="rect">
            <a:avLst/>
          </a:prstGeom>
          <a:noFill/>
        </p:spPr>
        <p:txBody>
          <a:bodyPr wrap="square" lIns="360000" tIns="288000" rIns="360000" bIns="360000" anchor="t" anchorCtr="0">
            <a:noAutofit/>
          </a:bodyPr>
          <a:lstStyle>
            <a:lvl1pPr marL="0" indent="0">
              <a:lnSpc>
                <a:spcPct val="100000"/>
              </a:lnSpc>
              <a:spcBef>
                <a:spcPts val="0"/>
              </a:spcBef>
              <a:spcAft>
                <a:spcPts val="0"/>
              </a:spcAft>
              <a:buFontTx/>
              <a:buNone/>
              <a:defRPr sz="4400" cap="none" baseline="0">
                <a:solidFill>
                  <a:schemeClr val="tx1"/>
                </a:solidFill>
                <a:latin typeface="Arial" pitchFamily="34" charset="0"/>
                <a:cs typeface="Arial" pitchFamily="34" charset="0"/>
              </a:defRPr>
            </a:lvl1pPr>
          </a:lstStyle>
          <a:p>
            <a:pPr lvl="0"/>
            <a:r>
              <a:rPr lang="en-GB" dirty="0" smtClean="0"/>
              <a:t>Click here to type your title underneath “busy” images</a:t>
            </a:r>
            <a:endParaRPr lang="en-GB" dirty="0"/>
          </a:p>
        </p:txBody>
      </p:sp>
      <p:sp>
        <p:nvSpPr>
          <p:cNvPr id="6"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under image_wetland">
    <p:spTree>
      <p:nvGrpSpPr>
        <p:cNvPr id="1" name=""/>
        <p:cNvGrpSpPr/>
        <p:nvPr/>
      </p:nvGrpSpPr>
      <p:grpSpPr>
        <a:xfrm>
          <a:off x="0" y="0"/>
          <a:ext cx="0" cy="0"/>
          <a:chOff x="0" y="0"/>
          <a:chExt cx="0" cy="0"/>
        </a:xfrm>
      </p:grpSpPr>
      <p:pic>
        <p:nvPicPr>
          <p:cNvPr id="11" name="Picture 10" descr="Wetlands_iStock_000009474263XLarge.jpg"/>
          <p:cNvPicPr>
            <a:picLocks noChangeAspect="1"/>
          </p:cNvPicPr>
          <p:nvPr userDrawn="1"/>
        </p:nvPicPr>
        <p:blipFill>
          <a:blip r:embed="rId2" cstate="print"/>
          <a:stretch>
            <a:fillRect/>
          </a:stretch>
        </p:blipFill>
        <p:spPr>
          <a:xfrm>
            <a:off x="-1587" y="0"/>
            <a:ext cx="9144000" cy="3429000"/>
          </a:xfrm>
          <a:prstGeom prst="rect">
            <a:avLst/>
          </a:prstGeom>
        </p:spPr>
      </p:pic>
      <p:sp>
        <p:nvSpPr>
          <p:cNvPr id="7" name="Picture Placeholder 9"/>
          <p:cNvSpPr>
            <a:spLocks noGrp="1"/>
          </p:cNvSpPr>
          <p:nvPr>
            <p:ph type="pic" sz="quarter" idx="16" hasCustomPrompt="1"/>
          </p:nvPr>
        </p:nvSpPr>
        <p:spPr>
          <a:xfrm>
            <a:off x="0" y="0"/>
            <a:ext cx="9144000" cy="3429000"/>
          </a:xfrm>
          <a:prstGeom prst="rect">
            <a:avLst/>
          </a:prstGeom>
        </p:spPr>
        <p:txBody>
          <a:bodyPr anchor="ctr" anchorCtr="0"/>
          <a:lstStyle>
            <a:lvl1pPr algn="ctr">
              <a:buNone/>
              <a:defRPr sz="1600">
                <a:solidFill>
                  <a:schemeClr val="bg1"/>
                </a:solidFill>
              </a:defRPr>
            </a:lvl1pPr>
          </a:lstStyle>
          <a:p>
            <a:r>
              <a:rPr lang="en-GB" dirty="0" smtClean="0"/>
              <a:t>Click on icon to insert your own image instead</a:t>
            </a:r>
            <a:endParaRPr lang="en-GB" dirty="0"/>
          </a:p>
        </p:txBody>
      </p:sp>
      <p:sp>
        <p:nvSpPr>
          <p:cNvPr id="10" name="Text Placeholder 7"/>
          <p:cNvSpPr>
            <a:spLocks noGrp="1"/>
          </p:cNvSpPr>
          <p:nvPr>
            <p:ph type="body" sz="quarter" idx="10" hasCustomPrompt="1"/>
          </p:nvPr>
        </p:nvSpPr>
        <p:spPr>
          <a:xfrm>
            <a:off x="0" y="3428999"/>
            <a:ext cx="9144000" cy="3427413"/>
          </a:xfrm>
          <a:prstGeom prst="rect">
            <a:avLst/>
          </a:prstGeom>
          <a:noFill/>
        </p:spPr>
        <p:txBody>
          <a:bodyPr wrap="square" lIns="360000" tIns="288000" rIns="360000" bIns="360000" anchor="t" anchorCtr="0">
            <a:noAutofit/>
          </a:bodyPr>
          <a:lstStyle>
            <a:lvl1pPr marL="0" indent="0">
              <a:lnSpc>
                <a:spcPct val="100000"/>
              </a:lnSpc>
              <a:spcBef>
                <a:spcPts val="0"/>
              </a:spcBef>
              <a:spcAft>
                <a:spcPts val="0"/>
              </a:spcAft>
              <a:buFontTx/>
              <a:buNone/>
              <a:defRPr sz="4400" cap="none" baseline="0">
                <a:solidFill>
                  <a:schemeClr val="tx1"/>
                </a:solidFill>
                <a:latin typeface="Arial" pitchFamily="34" charset="0"/>
                <a:cs typeface="Arial" pitchFamily="34" charset="0"/>
              </a:defRPr>
            </a:lvl1pPr>
          </a:lstStyle>
          <a:p>
            <a:pPr lvl="0"/>
            <a:r>
              <a:rPr lang="en-GB" dirty="0" smtClean="0"/>
              <a:t>Click here to type your title underneath “busy” images</a:t>
            </a:r>
            <a:endParaRPr lang="en-GB" dirty="0"/>
          </a:p>
        </p:txBody>
      </p:sp>
      <p:sp>
        <p:nvSpPr>
          <p:cNvPr id="6"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 image">
    <p:spTree>
      <p:nvGrpSpPr>
        <p:cNvPr id="1" name=""/>
        <p:cNvGrpSpPr/>
        <p:nvPr/>
      </p:nvGrpSpPr>
      <p:grpSpPr>
        <a:xfrm>
          <a:off x="0" y="0"/>
          <a:ext cx="0" cy="0"/>
          <a:chOff x="0" y="0"/>
          <a:chExt cx="0" cy="0"/>
        </a:xfrm>
      </p:grpSpPr>
      <p:pic>
        <p:nvPicPr>
          <p:cNvPr id="7" name="Picture 6" descr="iStock_000004025886_Smaller.jpg"/>
          <p:cNvPicPr>
            <a:picLocks noChangeAspect="1"/>
          </p:cNvPicPr>
          <p:nvPr userDrawn="1"/>
        </p:nvPicPr>
        <p:blipFill>
          <a:blip r:embed="rId2" cstate="print"/>
          <a:stretch>
            <a:fillRect/>
          </a:stretch>
        </p:blipFill>
        <p:spPr>
          <a:xfrm>
            <a:off x="-1587" y="0"/>
            <a:ext cx="9144000" cy="3429000"/>
          </a:xfrm>
          <a:prstGeom prst="rect">
            <a:avLst/>
          </a:prstGeom>
        </p:spPr>
      </p:pic>
      <p:sp>
        <p:nvSpPr>
          <p:cNvPr id="12"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400">
                <a:solidFill>
                  <a:srgbClr val="FF0000"/>
                </a:solidFill>
              </a:defRPr>
            </a:lvl1pPr>
          </a:lstStyle>
          <a:p>
            <a:r>
              <a:rPr lang="en-GB" dirty="0" smtClean="0"/>
              <a:t>Click on icon to insert your own image instead</a:t>
            </a:r>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3200" cap="none" baseline="0">
                <a:solidFill>
                  <a:schemeClr val="tx1"/>
                </a:solidFill>
                <a:latin typeface="Arial" pitchFamily="34" charset="0"/>
                <a:cs typeface="Arial" pitchFamily="34" charset="0"/>
              </a:defRPr>
            </a:lvl1pPr>
          </a:lstStyle>
          <a:p>
            <a:pPr lvl="0"/>
            <a:r>
              <a:rPr lang="en-GB" dirty="0" smtClean="0"/>
              <a:t>Click here to type your supporting text (32pt Arial regular).</a:t>
            </a:r>
            <a:br>
              <a:rPr lang="en-GB" dirty="0" smtClean="0"/>
            </a:br>
            <a:r>
              <a:rPr lang="en-GB" dirty="0" smtClean="0"/>
              <a:t>For intro text only – for text heavy slides</a:t>
            </a:r>
            <a:br>
              <a:rPr lang="en-GB" dirty="0" smtClean="0"/>
            </a:br>
            <a:r>
              <a:rPr lang="en-GB" dirty="0" smtClean="0"/>
              <a:t>use the banner topped ‘text heavy’ slide.</a:t>
            </a:r>
            <a:endParaRPr lang="en-GB" dirty="0"/>
          </a:p>
        </p:txBody>
      </p:sp>
      <p:sp>
        <p:nvSpPr>
          <p:cNvPr id="10" name="Text Placeholder 7"/>
          <p:cNvSpPr>
            <a:spLocks noGrp="1"/>
          </p:cNvSpPr>
          <p:nvPr>
            <p:ph type="body" sz="quarter" idx="10" hasCustomPrompt="1"/>
          </p:nvPr>
        </p:nvSpPr>
        <p:spPr>
          <a:xfrm>
            <a:off x="0" y="2297098"/>
            <a:ext cx="9144000" cy="1131902"/>
          </a:xfrm>
          <a:prstGeom prst="rect">
            <a:avLst/>
          </a:prstGeom>
          <a:noFill/>
        </p:spPr>
        <p:txBody>
          <a:bodyPr wrap="square" lIns="360000" tIns="360000" rIns="360000" bIns="288000" anchor="b" anchorCtr="0">
            <a:noAutofit/>
          </a:bodyPr>
          <a:lstStyle>
            <a:lvl1pPr marL="0" indent="0">
              <a:lnSpc>
                <a:spcPct val="100000"/>
              </a:lnSpc>
              <a:spcBef>
                <a:spcPts val="0"/>
              </a:spcBef>
              <a:spcAft>
                <a:spcPts val="0"/>
              </a:spcAft>
              <a:buFontTx/>
              <a:buNone/>
              <a:defRPr sz="4400" cap="none" baseline="0">
                <a:solidFill>
                  <a:schemeClr val="bg1"/>
                </a:solidFill>
                <a:latin typeface="Arial" pitchFamily="34" charset="0"/>
                <a:cs typeface="Arial" pitchFamily="34" charset="0"/>
              </a:defRPr>
            </a:lvl1pPr>
          </a:lstStyle>
          <a:p>
            <a:pPr lvl="0"/>
            <a:r>
              <a:rPr lang="en-GB" dirty="0" smtClean="0"/>
              <a:t>Click here to type your title</a:t>
            </a:r>
            <a:endParaRPr lang="en-GB" dirty="0"/>
          </a:p>
        </p:txBody>
      </p:sp>
      <p:sp>
        <p:nvSpPr>
          <p:cNvPr id="14"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 Impact point">
    <p:spTree>
      <p:nvGrpSpPr>
        <p:cNvPr id="1" name=""/>
        <p:cNvGrpSpPr/>
        <p:nvPr/>
      </p:nvGrpSpPr>
      <p:grpSpPr>
        <a:xfrm>
          <a:off x="0" y="0"/>
          <a:ext cx="0" cy="0"/>
          <a:chOff x="0" y="0"/>
          <a:chExt cx="0" cy="0"/>
        </a:xfrm>
      </p:grpSpPr>
      <p:pic>
        <p:nvPicPr>
          <p:cNvPr id="10" name="Picture 9" descr="Fern_shutterstock_24679783.jpg"/>
          <p:cNvPicPr>
            <a:picLocks noChangeAspect="1"/>
          </p:cNvPicPr>
          <p:nvPr userDrawn="1"/>
        </p:nvPicPr>
        <p:blipFill>
          <a:blip r:embed="rId2" cstate="print"/>
          <a:stretch>
            <a:fillRect/>
          </a:stretch>
        </p:blipFill>
        <p:spPr>
          <a:xfrm>
            <a:off x="-1587" y="0"/>
            <a:ext cx="9144000" cy="3429000"/>
          </a:xfrm>
          <a:prstGeom prst="rect">
            <a:avLst/>
          </a:prstGeom>
        </p:spPr>
      </p:pic>
      <p:sp>
        <p:nvSpPr>
          <p:cNvPr id="5" name="Picture Placeholder 9"/>
          <p:cNvSpPr>
            <a:spLocks noGrp="1"/>
          </p:cNvSpPr>
          <p:nvPr>
            <p:ph type="pic" sz="quarter" idx="16" hasCustomPrompt="1"/>
          </p:nvPr>
        </p:nvSpPr>
        <p:spPr>
          <a:xfrm>
            <a:off x="0" y="0"/>
            <a:ext cx="9144000" cy="3429000"/>
          </a:xfrm>
          <a:prstGeom prst="rect">
            <a:avLst/>
          </a:prstGeom>
        </p:spPr>
        <p:txBody>
          <a:bodyPr anchor="ctr" anchorCtr="0"/>
          <a:lstStyle>
            <a:lvl1pPr algn="ctr">
              <a:buNone/>
              <a:defRPr sz="1600">
                <a:solidFill>
                  <a:schemeClr val="bg1"/>
                </a:solidFill>
              </a:defRPr>
            </a:lvl1pPr>
          </a:lstStyle>
          <a:p>
            <a:r>
              <a:rPr lang="en-GB" dirty="0" smtClean="0"/>
              <a:t>Click on icon to insert your own image instead</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000" cap="none" baseline="0">
                <a:solidFill>
                  <a:schemeClr val="tx1"/>
                </a:solidFill>
                <a:latin typeface="Arial" pitchFamily="34" charset="0"/>
                <a:cs typeface="Arial" pitchFamily="34" charset="0"/>
              </a:defRPr>
            </a:lvl1pPr>
          </a:lstStyle>
          <a:p>
            <a:pPr lvl="0"/>
            <a:r>
              <a:rPr lang="en-GB" dirty="0" smtClean="0"/>
              <a:t>Click here to type one big, bold point to give your message impact (40pt Arial regular).</a:t>
            </a:r>
            <a:endParaRPr lang="en-GB" dirty="0"/>
          </a:p>
        </p:txBody>
      </p:sp>
      <p:sp>
        <p:nvSpPr>
          <p:cNvPr id="7"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 Impact point_wetland">
    <p:spTree>
      <p:nvGrpSpPr>
        <p:cNvPr id="1" name=""/>
        <p:cNvGrpSpPr/>
        <p:nvPr/>
      </p:nvGrpSpPr>
      <p:grpSpPr>
        <a:xfrm>
          <a:off x="0" y="0"/>
          <a:ext cx="0" cy="0"/>
          <a:chOff x="0" y="0"/>
          <a:chExt cx="0" cy="0"/>
        </a:xfrm>
      </p:grpSpPr>
      <p:pic>
        <p:nvPicPr>
          <p:cNvPr id="11" name="Picture 10" descr="Wetlands_iStock_000009474263XLarge.jpg"/>
          <p:cNvPicPr>
            <a:picLocks noChangeAspect="1"/>
          </p:cNvPicPr>
          <p:nvPr userDrawn="1"/>
        </p:nvPicPr>
        <p:blipFill>
          <a:blip r:embed="rId2" cstate="print"/>
          <a:stretch>
            <a:fillRect/>
          </a:stretch>
        </p:blipFill>
        <p:spPr>
          <a:xfrm>
            <a:off x="-1587" y="0"/>
            <a:ext cx="9144000" cy="3429000"/>
          </a:xfrm>
          <a:prstGeom prst="rect">
            <a:avLst/>
          </a:prstGeom>
        </p:spPr>
      </p:pic>
      <p:sp>
        <p:nvSpPr>
          <p:cNvPr id="6" name="Picture Placeholder 9"/>
          <p:cNvSpPr>
            <a:spLocks noGrp="1"/>
          </p:cNvSpPr>
          <p:nvPr>
            <p:ph type="pic" sz="quarter" idx="16" hasCustomPrompt="1"/>
          </p:nvPr>
        </p:nvSpPr>
        <p:spPr>
          <a:xfrm>
            <a:off x="0" y="0"/>
            <a:ext cx="9144000" cy="3429000"/>
          </a:xfrm>
          <a:prstGeom prst="rect">
            <a:avLst/>
          </a:prstGeom>
        </p:spPr>
        <p:txBody>
          <a:bodyPr anchor="ctr" anchorCtr="0"/>
          <a:lstStyle>
            <a:lvl1pPr algn="ctr">
              <a:buNone/>
              <a:defRPr sz="1600">
                <a:solidFill>
                  <a:schemeClr val="bg1"/>
                </a:solidFill>
              </a:defRPr>
            </a:lvl1pPr>
          </a:lstStyle>
          <a:p>
            <a:r>
              <a:rPr lang="en-GB" dirty="0" smtClean="0"/>
              <a:t>Click on icon to insert your own image instead</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000" cap="none" baseline="0">
                <a:solidFill>
                  <a:schemeClr val="tx1"/>
                </a:solidFill>
                <a:latin typeface="Arial" pitchFamily="34" charset="0"/>
                <a:cs typeface="Arial" pitchFamily="34" charset="0"/>
              </a:defRPr>
            </a:lvl1pPr>
          </a:lstStyle>
          <a:p>
            <a:pPr lvl="0"/>
            <a:r>
              <a:rPr lang="en-GB" dirty="0" smtClean="0"/>
              <a:t>Click here to type one big, bold point to give your message impact (40pt Arial regular).</a:t>
            </a:r>
            <a:endParaRPr lang="en-GB" dirty="0"/>
          </a:p>
        </p:txBody>
      </p:sp>
      <p:sp>
        <p:nvSpPr>
          <p:cNvPr id="7"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88000" anchor="b" anchorCtr="0">
            <a:normAutofit/>
          </a:bodyPr>
          <a:lstStyle>
            <a:lvl1pPr marL="0" indent="0">
              <a:lnSpc>
                <a:spcPct val="100000"/>
              </a:lnSpc>
              <a:spcBef>
                <a:spcPts val="0"/>
              </a:spcBef>
              <a:spcAft>
                <a:spcPts val="0"/>
              </a:spcAft>
              <a:buFontTx/>
              <a:buNone/>
              <a:defRPr sz="4400" cap="none" baseline="0">
                <a:solidFill>
                  <a:srgbClr val="A2DA8C"/>
                </a:solidFill>
                <a:latin typeface="Arial" pitchFamily="34" charset="0"/>
                <a:cs typeface="Arial" pitchFamily="34" charset="0"/>
              </a:defRPr>
            </a:lvl1pPr>
          </a:lstStyle>
          <a:p>
            <a:pPr lvl="0"/>
            <a:r>
              <a:rPr lang="en-GB" dirty="0" smtClean="0"/>
              <a:t>Click here to type a ‘Thank you’</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000" cap="none" baseline="0">
                <a:solidFill>
                  <a:schemeClr val="tx1"/>
                </a:solidFill>
                <a:latin typeface="Arial" pitchFamily="34" charset="0"/>
                <a:cs typeface="Arial" pitchFamily="34" charset="0"/>
              </a:defRPr>
            </a:lvl1pPr>
          </a:lstStyle>
          <a:p>
            <a:pPr lvl="0"/>
            <a:r>
              <a:rPr lang="en-GB" dirty="0" smtClean="0"/>
              <a:t>Click here for your closing point and/or thank you - end all presentations with this closing slide.</a:t>
            </a:r>
            <a:endParaRPr lang="en-GB"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marR="0" indent="0" algn="l" defTabSz="914400" rtl="0" eaLnBrk="1" fontAlgn="auto" latinLnBrk="0" hangingPunct="1">
              <a:lnSpc>
                <a:spcPct val="100000"/>
              </a:lnSpc>
              <a:spcBef>
                <a:spcPts val="0"/>
              </a:spcBef>
              <a:spcAft>
                <a:spcPts val="0"/>
              </a:spcAft>
              <a:buClrTx/>
              <a:buSzTx/>
              <a:buFontTx/>
              <a:buNone/>
              <a:tabLst/>
              <a:defRPr sz="3600" b="0" i="0" cap="none" baseline="0">
                <a:solidFill>
                  <a:schemeClr val="bg1"/>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Click here to type your title – Text heavy</a:t>
            </a:r>
          </a:p>
        </p:txBody>
      </p:sp>
      <p:sp>
        <p:nvSpPr>
          <p:cNvPr id="11" name="Text Placeholder 7"/>
          <p:cNvSpPr>
            <a:spLocks noGrp="1"/>
          </p:cNvSpPr>
          <p:nvPr>
            <p:ph type="body" sz="quarter" idx="12" hasCustomPrompt="1"/>
          </p:nvPr>
        </p:nvSpPr>
        <p:spPr>
          <a:xfrm>
            <a:off x="0" y="728663"/>
            <a:ext cx="9144000" cy="6129337"/>
          </a:xfrm>
          <a:prstGeom prst="rect">
            <a:avLst/>
          </a:prstGeom>
          <a:noFill/>
        </p:spPr>
        <p:txBody>
          <a:bodyPr lIns="360000" tIns="288000" rIns="360000" bIns="720000" anchor="t" anchorCtr="0">
            <a:normAutofit/>
          </a:bodyPr>
          <a:lstStyle>
            <a:lvl1pPr marL="0" indent="0">
              <a:lnSpc>
                <a:spcPct val="100000"/>
              </a:lnSpc>
              <a:spcBef>
                <a:spcPts val="0"/>
              </a:spcBef>
              <a:spcAft>
                <a:spcPts val="0"/>
              </a:spcAft>
              <a:buFontTx/>
              <a:buNone/>
              <a:defRPr sz="3000" cap="none" baseline="0">
                <a:solidFill>
                  <a:schemeClr val="tx1"/>
                </a:solidFill>
                <a:latin typeface="Arial" pitchFamily="34" charset="0"/>
                <a:cs typeface="Arial" pitchFamily="34" charset="0"/>
              </a:defRPr>
            </a:lvl1pPr>
          </a:lstStyle>
          <a:p>
            <a:pPr lvl="0"/>
            <a:r>
              <a:rPr lang="en-GB" dirty="0" smtClean="0"/>
              <a:t>Click here to type in this ‘text heavy slide’ (use Arial 30pt regular).</a:t>
            </a:r>
            <a:br>
              <a:rPr lang="en-GB" dirty="0" smtClean="0"/>
            </a:br>
            <a:r>
              <a:rPr lang="en-GB" dirty="0" smtClean="0"/>
              <a:t/>
            </a:r>
            <a:br>
              <a:rPr lang="en-GB" dirty="0" smtClean="0"/>
            </a:br>
            <a:r>
              <a:rPr lang="en-GB" dirty="0" smtClean="0"/>
              <a:t>If all your text won’t fit on a single slide at 30pt, you can use 24pt – PLEASE DON’T GO SMALLER. If your content still won’t fit, try to edit the copy – your slide has too much information for your audience to take in. As a last resort, you can run the copy over several slides – this isn’t ideal, but it’s better than being too small to read. </a:t>
            </a:r>
            <a:endParaRPr lang="en-GB" dirty="0"/>
          </a:p>
        </p:txBody>
      </p:sp>
      <p:sp>
        <p:nvSpPr>
          <p:cNvPr id="5" name="Text Placeholder 4"/>
          <p:cNvSpPr>
            <a:spLocks noGrp="1"/>
          </p:cNvSpPr>
          <p:nvPr>
            <p:ph type="body" sz="quarter" idx="13"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publication references here</a:t>
            </a:r>
            <a:endParaRPr lang="en-GB" dirty="0"/>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bg1"/>
                </a:solidFill>
                <a:latin typeface="Arial" pitchFamily="34" charset="0"/>
                <a:cs typeface="Arial" pitchFamily="34" charset="0"/>
              </a:defRPr>
            </a:lvl1pPr>
          </a:lstStyle>
          <a:p>
            <a:pPr lvl="0"/>
            <a:r>
              <a:rPr lang="en-GB" dirty="0" smtClean="0"/>
              <a:t>Click here to type your title - Bullets</a:t>
            </a:r>
            <a:endParaRPr lang="en-GB" dirty="0"/>
          </a:p>
        </p:txBody>
      </p:sp>
      <p:sp>
        <p:nvSpPr>
          <p:cNvPr id="11" name="Text Placeholder 7"/>
          <p:cNvSpPr>
            <a:spLocks noGrp="1"/>
          </p:cNvSpPr>
          <p:nvPr>
            <p:ph type="body" sz="quarter" idx="12" hasCustomPrompt="1"/>
          </p:nvPr>
        </p:nvSpPr>
        <p:spPr>
          <a:xfrm>
            <a:off x="0" y="728663"/>
            <a:ext cx="9144000" cy="6127750"/>
          </a:xfrm>
          <a:prstGeom prst="rect">
            <a:avLst/>
          </a:prstGeom>
          <a:noFill/>
        </p:spPr>
        <p:txBody>
          <a:bodyPr lIns="0" tIns="288000" rIns="360000" bIns="720000" anchor="t" anchorCtr="0">
            <a:normAutofit/>
          </a:bodyPr>
          <a:lstStyle>
            <a:lvl1pPr marL="712788" marR="0" indent="-355600" algn="l" defTabSz="914400" rtl="0" eaLnBrk="1" fontAlgn="auto" latinLnBrk="0" hangingPunct="1">
              <a:lnSpc>
                <a:spcPct val="100000"/>
              </a:lnSpc>
              <a:spcBef>
                <a:spcPts val="600"/>
              </a:spcBef>
              <a:spcAft>
                <a:spcPts val="600"/>
              </a:spcAft>
              <a:buClrTx/>
              <a:buSzTx/>
              <a:buFont typeface="Arial" pitchFamily="34" charset="0"/>
              <a:buChar char="•"/>
              <a:tabLst/>
              <a:defRPr sz="3000" cap="none" baseline="0">
                <a:solidFill>
                  <a:schemeClr val="tx1"/>
                </a:solidFill>
                <a:latin typeface="Arial" pitchFamily="34" charset="0"/>
                <a:cs typeface="Arial" pitchFamily="34" charset="0"/>
              </a:defRPr>
            </a:lvl1pPr>
            <a:lvl2pPr marL="1074738" indent="-361950">
              <a:spcBef>
                <a:spcPts val="0"/>
              </a:spcBef>
              <a:spcAft>
                <a:spcPts val="600"/>
              </a:spcAft>
              <a:buSzPct val="70000"/>
              <a:buFont typeface="Arial" pitchFamily="34" charset="0"/>
              <a:buChar char="•"/>
              <a:defRPr sz="2600" baseline="0">
                <a:latin typeface="Arial" pitchFamily="34" charset="0"/>
                <a:cs typeface="Arial" pitchFamily="34" charset="0"/>
              </a:defRPr>
            </a:lvl2pPr>
          </a:lstStyle>
          <a:p>
            <a:pPr lvl="0"/>
            <a:r>
              <a:rPr lang="en-GB" dirty="0" smtClean="0"/>
              <a:t>Click here to add bullets (set in Arial 30pt regular).</a:t>
            </a:r>
          </a:p>
          <a:p>
            <a:pPr lvl="1"/>
            <a:r>
              <a:rPr lang="en-GB" dirty="0" smtClean="0"/>
              <a:t>Next level bullet point</a:t>
            </a:r>
          </a:p>
          <a:p>
            <a:pPr lvl="0"/>
            <a:r>
              <a:rPr lang="en-GB" dirty="0" smtClean="0"/>
              <a:t>Please keep bullets short and to the point</a:t>
            </a:r>
          </a:p>
          <a:p>
            <a:pPr lvl="1"/>
            <a:r>
              <a:rPr lang="en-GB" dirty="0" smtClean="0"/>
              <a:t>Next level bullet point</a:t>
            </a:r>
          </a:p>
          <a:p>
            <a:pPr lvl="0"/>
            <a:r>
              <a:rPr lang="en-GB" dirty="0" smtClean="0"/>
              <a:t>And try not to have more than 5 on a slide if at all possible</a:t>
            </a:r>
          </a:p>
          <a:p>
            <a:pPr lvl="0"/>
            <a:r>
              <a:rPr lang="en-GB" dirty="0" smtClean="0"/>
              <a:t>x</a:t>
            </a:r>
          </a:p>
          <a:p>
            <a:pPr lvl="0"/>
            <a:r>
              <a:rPr lang="en-GB" dirty="0" smtClean="0"/>
              <a:t>y</a:t>
            </a:r>
            <a:br>
              <a:rPr lang="en-GB" dirty="0" smtClean="0"/>
            </a:br>
            <a:r>
              <a:rPr lang="en-GB" dirty="0" smtClean="0"/>
              <a:t/>
            </a:r>
            <a:br>
              <a:rPr lang="en-GB" dirty="0" smtClean="0"/>
            </a:br>
            <a:endParaRPr lang="en-GB" dirty="0"/>
          </a:p>
        </p:txBody>
      </p:sp>
      <p:sp>
        <p:nvSpPr>
          <p:cNvPr id="4" name="Text Placeholder 4"/>
          <p:cNvSpPr>
            <a:spLocks noGrp="1"/>
          </p:cNvSpPr>
          <p:nvPr>
            <p:ph type="body" sz="quarter" idx="13"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publication references here</a:t>
            </a:r>
            <a:endParaRPr lang="en-GB" dirty="0"/>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add object (graph, image etc.)">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bg1"/>
                </a:solidFill>
                <a:latin typeface="Arial" pitchFamily="34" charset="0"/>
                <a:cs typeface="Arial" pitchFamily="34" charset="0"/>
              </a:defRPr>
            </a:lvl1pPr>
          </a:lstStyle>
          <a:p>
            <a:pPr lvl="0"/>
            <a:r>
              <a:rPr lang="en-GB" dirty="0" smtClean="0"/>
              <a:t>Click here to type your title - Content</a:t>
            </a:r>
            <a:endParaRPr lang="en-GB" dirty="0"/>
          </a:p>
        </p:txBody>
      </p:sp>
      <p:sp>
        <p:nvSpPr>
          <p:cNvPr id="6" name="Text Placeholder 7"/>
          <p:cNvSpPr>
            <a:spLocks noGrp="1"/>
          </p:cNvSpPr>
          <p:nvPr>
            <p:ph type="body" sz="quarter" idx="12" hasCustomPrompt="1"/>
          </p:nvPr>
        </p:nvSpPr>
        <p:spPr>
          <a:xfrm>
            <a:off x="0" y="728663"/>
            <a:ext cx="5076056" cy="6129337"/>
          </a:xfrm>
          <a:prstGeom prst="rect">
            <a:avLst/>
          </a:prstGeom>
          <a:noFill/>
        </p:spPr>
        <p:txBody>
          <a:bodyPr lIns="360000" tIns="288000" rIns="360000" bIns="720000" anchor="t" anchorCtr="0">
            <a:normAutofit/>
          </a:bodyPr>
          <a:lstStyle>
            <a:lvl1pPr marL="0" indent="0">
              <a:lnSpc>
                <a:spcPct val="100000"/>
              </a:lnSpc>
              <a:spcBef>
                <a:spcPts val="0"/>
              </a:spcBef>
              <a:spcAft>
                <a:spcPts val="0"/>
              </a:spcAft>
              <a:buFontTx/>
              <a:buNone/>
              <a:defRPr sz="2400" cap="none" baseline="0">
                <a:solidFill>
                  <a:schemeClr val="tx1"/>
                </a:solidFill>
                <a:latin typeface="Arial" pitchFamily="34" charset="0"/>
                <a:cs typeface="Arial" pitchFamily="34" charset="0"/>
              </a:defRPr>
            </a:lvl1pPr>
          </a:lstStyle>
          <a:p>
            <a:pPr lvl="0"/>
            <a:r>
              <a:rPr lang="en-GB" dirty="0" smtClean="0"/>
              <a:t>Click here to type your text. Keep it as simple as possible.</a:t>
            </a:r>
            <a:br>
              <a:rPr lang="en-GB" dirty="0" smtClean="0"/>
            </a:br>
            <a:r>
              <a:rPr lang="en-GB" dirty="0" smtClean="0"/>
              <a:t/>
            </a:r>
            <a:br>
              <a:rPr lang="en-GB" dirty="0" smtClean="0"/>
            </a:br>
            <a:r>
              <a:rPr lang="en-GB" dirty="0" smtClean="0"/>
              <a:t>Small things make all the difference. Keeping things simple and clean makes it easier for your audience to take in what you are showing them.</a:t>
            </a:r>
            <a:br>
              <a:rPr lang="en-GB" dirty="0" smtClean="0"/>
            </a:br>
            <a:endParaRPr lang="en-GB" dirty="0" smtClean="0"/>
          </a:p>
          <a:p>
            <a:pPr lvl="0"/>
            <a:r>
              <a:rPr lang="en-GB" dirty="0" smtClean="0"/>
              <a:t>Simple slides are much easier on the eye, and give the impression of confidence and clarity.</a:t>
            </a:r>
            <a:endParaRPr lang="en-GB" dirty="0"/>
          </a:p>
        </p:txBody>
      </p:sp>
      <p:sp>
        <p:nvSpPr>
          <p:cNvPr id="8" name="Content Placeholder 7"/>
          <p:cNvSpPr>
            <a:spLocks noGrp="1"/>
          </p:cNvSpPr>
          <p:nvPr>
            <p:ph sz="quarter" idx="13" hasCustomPrompt="1"/>
          </p:nvPr>
        </p:nvSpPr>
        <p:spPr>
          <a:xfrm>
            <a:off x="5076825" y="744608"/>
            <a:ext cx="4065588" cy="6091709"/>
          </a:xfrm>
          <a:prstGeom prst="rect">
            <a:avLst/>
          </a:prstGeom>
        </p:spPr>
        <p:txBody>
          <a:bodyPr wrap="square" tIns="2340000" anchor="t" anchorCtr="1"/>
          <a:lstStyle>
            <a:lvl1pPr>
              <a:buNone/>
              <a:defRPr sz="1600">
                <a:solidFill>
                  <a:srgbClr val="FF0000"/>
                </a:solidFill>
                <a:latin typeface="Arial" pitchFamily="34" charset="0"/>
                <a:cs typeface="Arial" pitchFamily="34" charset="0"/>
              </a:defRPr>
            </a:lvl1pPr>
          </a:lstStyle>
          <a:p>
            <a:pPr lvl="0"/>
            <a:r>
              <a:rPr lang="en-GB" dirty="0" smtClean="0"/>
              <a:t>Click to add object</a:t>
            </a:r>
            <a:endParaRPr lang="en-GB" dirty="0"/>
          </a:p>
        </p:txBody>
      </p:sp>
      <p:sp>
        <p:nvSpPr>
          <p:cNvPr id="5" name="Text Placeholder 4"/>
          <p:cNvSpPr>
            <a:spLocks noGrp="1"/>
          </p:cNvSpPr>
          <p:nvPr>
            <p:ph type="body" sz="quarter" idx="14"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publication references here</a:t>
            </a:r>
            <a:endParaRPr lang="en-GB"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ed Text &amp; add object (graph, image etc.)">
    <p:spTree>
      <p:nvGrpSpPr>
        <p:cNvPr id="1" name=""/>
        <p:cNvGrpSpPr/>
        <p:nvPr/>
      </p:nvGrpSpPr>
      <p:grpSpPr>
        <a:xfrm>
          <a:off x="0" y="0"/>
          <a:ext cx="0" cy="0"/>
          <a:chOff x="0" y="0"/>
          <a:chExt cx="0" cy="0"/>
        </a:xfrm>
      </p:grpSpPr>
      <p:sp>
        <p:nvSpPr>
          <p:cNvPr id="3" name="Content Placeholder 7"/>
          <p:cNvSpPr>
            <a:spLocks noGrp="1"/>
          </p:cNvSpPr>
          <p:nvPr>
            <p:ph sz="quarter" idx="13" hasCustomPrompt="1"/>
          </p:nvPr>
        </p:nvSpPr>
        <p:spPr>
          <a:xfrm>
            <a:off x="5076825" y="744608"/>
            <a:ext cx="4065588" cy="6091709"/>
          </a:xfrm>
          <a:prstGeom prst="rect">
            <a:avLst/>
          </a:prstGeom>
        </p:spPr>
        <p:txBody>
          <a:bodyPr wrap="square" tIns="2340000" anchor="t" anchorCtr="1"/>
          <a:lstStyle>
            <a:lvl1pPr>
              <a:buNone/>
              <a:defRPr sz="1600">
                <a:solidFill>
                  <a:srgbClr val="FF0000"/>
                </a:solidFill>
                <a:latin typeface="Arial" pitchFamily="34" charset="0"/>
                <a:cs typeface="Arial" pitchFamily="34" charset="0"/>
              </a:defRPr>
            </a:lvl1pPr>
          </a:lstStyle>
          <a:p>
            <a:pPr lvl="0"/>
            <a:r>
              <a:rPr lang="en-GB" dirty="0" smtClean="0"/>
              <a:t>Click to add object</a:t>
            </a:r>
            <a:endParaRPr lang="en-GB" dirty="0"/>
          </a:p>
        </p:txBody>
      </p:sp>
      <p:sp>
        <p:nvSpPr>
          <p:cNvPr id="4"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bg1"/>
                </a:solidFill>
                <a:latin typeface="Arial" pitchFamily="34" charset="0"/>
                <a:cs typeface="Arial" pitchFamily="34" charset="0"/>
              </a:defRPr>
            </a:lvl1pPr>
          </a:lstStyle>
          <a:p>
            <a:pPr lvl="0"/>
            <a:r>
              <a:rPr lang="en-GB" dirty="0" smtClean="0"/>
              <a:t>Click here to type your title - Content</a:t>
            </a:r>
            <a:endParaRPr lang="en-GB" dirty="0"/>
          </a:p>
        </p:txBody>
      </p:sp>
      <p:sp>
        <p:nvSpPr>
          <p:cNvPr id="5" name="Text Placeholder 7"/>
          <p:cNvSpPr>
            <a:spLocks noGrp="1"/>
          </p:cNvSpPr>
          <p:nvPr>
            <p:ph type="body" sz="quarter" idx="12" hasCustomPrompt="1"/>
          </p:nvPr>
        </p:nvSpPr>
        <p:spPr>
          <a:xfrm>
            <a:off x="0" y="728663"/>
            <a:ext cx="5076056" cy="6129337"/>
          </a:xfrm>
          <a:prstGeom prst="rect">
            <a:avLst/>
          </a:prstGeom>
          <a:noFill/>
        </p:spPr>
        <p:txBody>
          <a:bodyPr lIns="360000" tIns="288000" rIns="360000" bIns="720000" anchor="t" anchorCtr="0">
            <a:normAutofit/>
          </a:bodyPr>
          <a:lstStyle>
            <a:lvl1pPr marL="273050" indent="-273050">
              <a:lnSpc>
                <a:spcPct val="100000"/>
              </a:lnSpc>
              <a:spcBef>
                <a:spcPts val="0"/>
              </a:spcBef>
              <a:spcAft>
                <a:spcPts val="0"/>
              </a:spcAft>
              <a:buFont typeface="Arial" pitchFamily="34" charset="0"/>
              <a:buChar char="•"/>
              <a:defRPr sz="2400" cap="none" baseline="0">
                <a:solidFill>
                  <a:schemeClr val="tx1"/>
                </a:solidFill>
                <a:latin typeface="Arial" pitchFamily="34" charset="0"/>
                <a:cs typeface="Arial" pitchFamily="34" charset="0"/>
              </a:defRPr>
            </a:lvl1pPr>
            <a:lvl2pPr marL="542925" indent="-271463">
              <a:spcBef>
                <a:spcPts val="600"/>
              </a:spcBef>
              <a:spcAft>
                <a:spcPts val="600"/>
              </a:spcAft>
              <a:buSzPct val="70000"/>
              <a:buFont typeface="Arial" pitchFamily="34" charset="0"/>
              <a:buChar char="•"/>
              <a:defRPr lang="en-GB" sz="2400" kern="1200" cap="none" baseline="0" dirty="0" smtClean="0">
                <a:solidFill>
                  <a:schemeClr val="tx1"/>
                </a:solidFill>
                <a:latin typeface="Arial" pitchFamily="34" charset="0"/>
                <a:ea typeface="+mn-ea"/>
                <a:cs typeface="Arial" pitchFamily="34" charset="0"/>
              </a:defRPr>
            </a:lvl2pPr>
          </a:lstStyle>
          <a:p>
            <a:pPr lvl="0"/>
            <a:r>
              <a:rPr lang="en-GB" dirty="0" smtClean="0"/>
              <a:t>Click here to type your bullet points. Use an appropriate font size &amp; avoid type overlapping the logo below.</a:t>
            </a:r>
            <a:br>
              <a:rPr lang="en-GB" dirty="0" smtClean="0"/>
            </a:br>
            <a:r>
              <a:rPr lang="en-GB" dirty="0" smtClean="0"/>
              <a:t/>
            </a:r>
            <a:br>
              <a:rPr lang="en-GB" dirty="0" smtClean="0"/>
            </a:br>
            <a:r>
              <a:rPr lang="en-GB" dirty="0" smtClean="0"/>
              <a:t>Small things make all the difference. Keeping things simple and clean makes it easier for your audience to take in what you are showing them.</a:t>
            </a:r>
          </a:p>
          <a:p>
            <a:pPr lvl="1"/>
            <a:r>
              <a:rPr lang="en-GB" dirty="0" smtClean="0"/>
              <a:t>Next level bullet</a:t>
            </a:r>
            <a:br>
              <a:rPr lang="en-GB" dirty="0" smtClean="0"/>
            </a:br>
            <a:r>
              <a:rPr lang="en-GB" dirty="0" smtClean="0"/>
              <a:t/>
            </a:r>
            <a:br>
              <a:rPr lang="en-GB" dirty="0" smtClean="0"/>
            </a:br>
            <a:endParaRPr lang="en-GB" dirty="0"/>
          </a:p>
        </p:txBody>
      </p:sp>
      <p:sp>
        <p:nvSpPr>
          <p:cNvPr id="6" name="Text Placeholder 4"/>
          <p:cNvSpPr>
            <a:spLocks noGrp="1"/>
          </p:cNvSpPr>
          <p:nvPr>
            <p:ph type="body" sz="quarter" idx="14"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publication references here</a:t>
            </a:r>
            <a:endParaRPr lang="en-GB"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bg1"/>
                </a:solidFill>
                <a:latin typeface="Arial" pitchFamily="34" charset="0"/>
                <a:cs typeface="Arial" pitchFamily="34" charset="0"/>
              </a:defRPr>
            </a:lvl1pPr>
          </a:lstStyle>
          <a:p>
            <a:pPr lvl="0"/>
            <a:r>
              <a:rPr lang="en-GB" dirty="0" smtClean="0"/>
              <a:t>Click here to type your title – Blank slide</a:t>
            </a:r>
            <a:endParaRPr lang="en-GB" dirty="0"/>
          </a:p>
        </p:txBody>
      </p:sp>
      <p:sp>
        <p:nvSpPr>
          <p:cNvPr id="5" name="Text Placeholder 4"/>
          <p:cNvSpPr>
            <a:spLocks noGrp="1"/>
          </p:cNvSpPr>
          <p:nvPr>
            <p:ph type="body" sz="quarter" idx="13"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publication references here</a:t>
            </a:r>
            <a:endParaRPr lang="en-GB" dirty="0"/>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image credits here</a:t>
            </a:r>
            <a:endParaRPr lang="en-GB" dirty="0"/>
          </a:p>
        </p:txBody>
      </p:sp>
      <p:sp>
        <p:nvSpPr>
          <p:cNvPr id="6" name="Picture Placeholder 5"/>
          <p:cNvSpPr>
            <a:spLocks noGrp="1"/>
          </p:cNvSpPr>
          <p:nvPr>
            <p:ph type="pic" sz="quarter" idx="14" hasCustomPrompt="1"/>
          </p:nvPr>
        </p:nvSpPr>
        <p:spPr>
          <a:xfrm>
            <a:off x="395287" y="1071969"/>
            <a:ext cx="8353426" cy="4661287"/>
          </a:xfrm>
          <a:prstGeom prst="rect">
            <a:avLst/>
          </a:prstGeom>
        </p:spPr>
        <p:txBody>
          <a:bodyPr/>
          <a:lstStyle>
            <a:lvl1pPr>
              <a:defRPr baseline="0"/>
            </a:lvl1pPr>
          </a:lstStyle>
          <a:p>
            <a:r>
              <a:rPr lang="en-GB" dirty="0" smtClean="0"/>
              <a:t>Image only slide – click on icon to insert your image here. </a:t>
            </a:r>
            <a:br>
              <a:rPr lang="en-GB" dirty="0" smtClean="0"/>
            </a:br>
            <a:r>
              <a:rPr lang="en-GB" dirty="0" smtClean="0"/>
              <a:t>Your image will look at its very best if it is already sized to 23.2 x 12.95 cm.</a:t>
            </a:r>
            <a:endParaRPr lang="en-GB" dirty="0"/>
          </a:p>
        </p:txBody>
      </p:sp>
      <p:sp>
        <p:nvSpPr>
          <p:cNvPr id="4"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bg1"/>
                </a:solidFill>
                <a:latin typeface="Arial" pitchFamily="34" charset="0"/>
                <a:cs typeface="Arial" pitchFamily="34" charset="0"/>
              </a:defRPr>
            </a:lvl1pPr>
          </a:lstStyle>
          <a:p>
            <a:pPr lvl="0"/>
            <a:r>
              <a:rPr lang="en-GB" dirty="0" smtClean="0"/>
              <a:t>Click here to type your title – Image slide</a:t>
            </a:r>
            <a:endParaRPr lang="en-GB" dirty="0"/>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tx1"/>
                </a:solidFill>
                <a:latin typeface="Arial" pitchFamily="34" charset="0"/>
                <a:cs typeface="Arial" pitchFamily="34" charset="0"/>
              </a:defRPr>
            </a:lvl1pPr>
          </a:lstStyle>
          <a:p>
            <a:pPr lvl="0"/>
            <a:r>
              <a:rPr lang="en-GB" dirty="0" smtClean="0"/>
              <a:t>Click here to type your title – text heavy</a:t>
            </a:r>
            <a:endParaRPr lang="en-GB" dirty="0"/>
          </a:p>
        </p:txBody>
      </p:sp>
      <p:sp>
        <p:nvSpPr>
          <p:cNvPr id="11" name="Text Placeholder 7"/>
          <p:cNvSpPr>
            <a:spLocks noGrp="1"/>
          </p:cNvSpPr>
          <p:nvPr>
            <p:ph type="body" sz="quarter" idx="12" hasCustomPrompt="1"/>
          </p:nvPr>
        </p:nvSpPr>
        <p:spPr>
          <a:xfrm>
            <a:off x="0" y="728663"/>
            <a:ext cx="9144000" cy="6129337"/>
          </a:xfrm>
          <a:prstGeom prst="rect">
            <a:avLst/>
          </a:prstGeom>
          <a:noFill/>
        </p:spPr>
        <p:txBody>
          <a:bodyPr lIns="360000" tIns="288000" rIns="360000" bIns="720000" anchor="t" anchorCtr="0">
            <a:normAutofit/>
          </a:bodyPr>
          <a:lstStyle>
            <a:lvl1pPr marL="0" indent="0">
              <a:lnSpc>
                <a:spcPct val="100000"/>
              </a:lnSpc>
              <a:spcBef>
                <a:spcPts val="0"/>
              </a:spcBef>
              <a:spcAft>
                <a:spcPts val="0"/>
              </a:spcAft>
              <a:buFontTx/>
              <a:buNone/>
              <a:defRPr sz="3000" cap="none" baseline="0">
                <a:solidFill>
                  <a:schemeClr val="tx1"/>
                </a:solidFill>
                <a:latin typeface="Arial" pitchFamily="34" charset="0"/>
                <a:cs typeface="Arial" pitchFamily="34" charset="0"/>
              </a:defRPr>
            </a:lvl1pPr>
          </a:lstStyle>
          <a:p>
            <a:pPr lvl="0"/>
            <a:r>
              <a:rPr lang="en-GB" dirty="0" smtClean="0"/>
              <a:t>Click here to type in this ‘text heavy slide’ (use Arial 30pt regular).</a:t>
            </a:r>
            <a:br>
              <a:rPr lang="en-GB" dirty="0" smtClean="0"/>
            </a:br>
            <a:r>
              <a:rPr lang="en-GB" dirty="0" smtClean="0"/>
              <a:t/>
            </a:r>
            <a:br>
              <a:rPr lang="en-GB" dirty="0" smtClean="0"/>
            </a:br>
            <a:r>
              <a:rPr lang="en-GB" dirty="0" smtClean="0"/>
              <a:t>If all your text won’t fit on a single slide at 30pt, you can use 24pt – PLEASE DON’T GO SMALLER. If your content still won’t fit, try to edit the copy – your slide has too much information for your audience to take in. As a last resort, you can run the copy over several slides – this isn’t ideal, but it’s better than being too small to read.</a:t>
            </a:r>
            <a:endParaRPr lang="en-GB" dirty="0"/>
          </a:p>
        </p:txBody>
      </p:sp>
      <p:sp>
        <p:nvSpPr>
          <p:cNvPr id="4" name="Text Placeholder 4"/>
          <p:cNvSpPr>
            <a:spLocks noGrp="1"/>
          </p:cNvSpPr>
          <p:nvPr>
            <p:ph type="body" sz="quarter" idx="13"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publication references here</a:t>
            </a:r>
            <a:endParaRPr lang="en-GB"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below image">
    <p:spTree>
      <p:nvGrpSpPr>
        <p:cNvPr id="1" name=""/>
        <p:cNvGrpSpPr/>
        <p:nvPr/>
      </p:nvGrpSpPr>
      <p:grpSpPr>
        <a:xfrm>
          <a:off x="0" y="0"/>
          <a:ext cx="0" cy="0"/>
          <a:chOff x="0" y="0"/>
          <a:chExt cx="0" cy="0"/>
        </a:xfrm>
      </p:grpSpPr>
      <p:pic>
        <p:nvPicPr>
          <p:cNvPr id="8" name="Picture 7" descr="iStock_000004025886_Smaller.jpg"/>
          <p:cNvPicPr>
            <a:picLocks noChangeAspect="1"/>
          </p:cNvPicPr>
          <p:nvPr userDrawn="1"/>
        </p:nvPicPr>
        <p:blipFill>
          <a:blip r:embed="rId2" cstate="print"/>
          <a:stretch>
            <a:fillRect/>
          </a:stretch>
        </p:blipFill>
        <p:spPr>
          <a:xfrm>
            <a:off x="0" y="0"/>
            <a:ext cx="9144000" cy="3429000"/>
          </a:xfrm>
          <a:prstGeom prst="rect">
            <a:avLst/>
          </a:prstGeom>
        </p:spPr>
      </p:pic>
      <p:sp>
        <p:nvSpPr>
          <p:cNvPr id="5"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400">
                <a:solidFill>
                  <a:srgbClr val="FF0000"/>
                </a:solidFill>
              </a:defRPr>
            </a:lvl1pPr>
          </a:lstStyle>
          <a:p>
            <a:r>
              <a:rPr lang="en-GB" dirty="0" smtClean="0"/>
              <a:t>Click on icon to insert your own image instead</a:t>
            </a:r>
          </a:p>
        </p:txBody>
      </p:sp>
      <p:sp>
        <p:nvSpPr>
          <p:cNvPr id="10" name="Text Placeholder 7"/>
          <p:cNvSpPr>
            <a:spLocks noGrp="1"/>
          </p:cNvSpPr>
          <p:nvPr>
            <p:ph type="body" sz="quarter" idx="10" hasCustomPrompt="1"/>
          </p:nvPr>
        </p:nvSpPr>
        <p:spPr>
          <a:xfrm>
            <a:off x="0" y="3428999"/>
            <a:ext cx="9144000" cy="3427413"/>
          </a:xfrm>
          <a:prstGeom prst="rect">
            <a:avLst/>
          </a:prstGeom>
          <a:noFill/>
        </p:spPr>
        <p:txBody>
          <a:bodyPr wrap="square" lIns="360000" tIns="288000" rIns="360000" bIns="360000" anchor="t" anchorCtr="0">
            <a:noAutofit/>
          </a:bodyPr>
          <a:lstStyle>
            <a:lvl1pPr marL="0" indent="0">
              <a:lnSpc>
                <a:spcPct val="100000"/>
              </a:lnSpc>
              <a:spcBef>
                <a:spcPts val="0"/>
              </a:spcBef>
              <a:spcAft>
                <a:spcPts val="0"/>
              </a:spcAft>
              <a:buFontTx/>
              <a:buNone/>
              <a:defRPr sz="4400" cap="none" baseline="0">
                <a:solidFill>
                  <a:schemeClr val="tx1"/>
                </a:solidFill>
                <a:latin typeface="Arial" pitchFamily="34" charset="0"/>
                <a:cs typeface="Arial" pitchFamily="34" charset="0"/>
              </a:defRPr>
            </a:lvl1pPr>
          </a:lstStyle>
          <a:p>
            <a:pPr lvl="0"/>
            <a:r>
              <a:rPr lang="en-GB" dirty="0" smtClean="0"/>
              <a:t>Click here to type your title underneath “busy” images</a:t>
            </a:r>
            <a:endParaRPr lang="en-GB" dirty="0"/>
          </a:p>
        </p:txBody>
      </p:sp>
      <p:sp>
        <p:nvSpPr>
          <p:cNvPr id="6"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tx1"/>
                </a:solidFill>
                <a:latin typeface="Arial" pitchFamily="34" charset="0"/>
                <a:cs typeface="Arial" pitchFamily="34" charset="0"/>
              </a:defRPr>
            </a:lvl1pPr>
          </a:lstStyle>
          <a:p>
            <a:pPr lvl="0"/>
            <a:r>
              <a:rPr lang="en-GB" dirty="0" smtClean="0"/>
              <a:t>Click here to type your title - Bullets</a:t>
            </a:r>
            <a:endParaRPr lang="en-GB" dirty="0"/>
          </a:p>
        </p:txBody>
      </p:sp>
      <p:sp>
        <p:nvSpPr>
          <p:cNvPr id="11" name="Text Placeholder 7"/>
          <p:cNvSpPr>
            <a:spLocks noGrp="1"/>
          </p:cNvSpPr>
          <p:nvPr>
            <p:ph type="body" sz="quarter" idx="12" hasCustomPrompt="1"/>
          </p:nvPr>
        </p:nvSpPr>
        <p:spPr>
          <a:xfrm>
            <a:off x="1016" y="728663"/>
            <a:ext cx="9107488" cy="6129337"/>
          </a:xfrm>
          <a:prstGeom prst="rect">
            <a:avLst/>
          </a:prstGeom>
          <a:noFill/>
        </p:spPr>
        <p:txBody>
          <a:bodyPr lIns="360000" tIns="288000" rIns="360000" bIns="720000" anchor="t" anchorCtr="0">
            <a:normAutofit/>
          </a:bodyPr>
          <a:lstStyle>
            <a:lvl1pPr marL="360363" indent="-360363">
              <a:lnSpc>
                <a:spcPct val="100000"/>
              </a:lnSpc>
              <a:spcBef>
                <a:spcPts val="600"/>
              </a:spcBef>
              <a:spcAft>
                <a:spcPts val="600"/>
              </a:spcAft>
              <a:buFont typeface="Arial" pitchFamily="34" charset="0"/>
              <a:buChar char="•"/>
              <a:defRPr sz="3000" cap="none" baseline="0">
                <a:solidFill>
                  <a:schemeClr val="tx1"/>
                </a:solidFill>
                <a:latin typeface="Arial" pitchFamily="34" charset="0"/>
                <a:cs typeface="Arial" pitchFamily="34" charset="0"/>
              </a:defRPr>
            </a:lvl1pPr>
            <a:lvl2pPr>
              <a:spcBef>
                <a:spcPts val="0"/>
              </a:spcBef>
              <a:spcAft>
                <a:spcPts val="600"/>
              </a:spcAft>
              <a:buSzPct val="75000"/>
              <a:buFont typeface="Arial" pitchFamily="34" charset="0"/>
              <a:buChar char="•"/>
              <a:defRPr sz="2600" baseline="0">
                <a:latin typeface="Arial" pitchFamily="34" charset="0"/>
                <a:cs typeface="Arial" pitchFamily="34" charset="0"/>
              </a:defRPr>
            </a:lvl2pPr>
          </a:lstStyle>
          <a:p>
            <a:pPr lvl="0"/>
            <a:r>
              <a:rPr lang="en-GB" dirty="0" smtClean="0"/>
              <a:t>Click here to add bullets (set in Arial 30pt regular).</a:t>
            </a:r>
          </a:p>
          <a:p>
            <a:pPr lvl="1"/>
            <a:r>
              <a:rPr lang="en-GB" dirty="0" smtClean="0"/>
              <a:t>Next level bullet point</a:t>
            </a:r>
          </a:p>
          <a:p>
            <a:pPr lvl="0"/>
            <a:r>
              <a:rPr lang="en-GB" dirty="0" smtClean="0"/>
              <a:t>Please keep bullets short and to the point</a:t>
            </a:r>
          </a:p>
          <a:p>
            <a:pPr lvl="1"/>
            <a:r>
              <a:rPr lang="en-GB" dirty="0" smtClean="0"/>
              <a:t>Next level bullet point</a:t>
            </a:r>
          </a:p>
          <a:p>
            <a:pPr lvl="0"/>
            <a:r>
              <a:rPr lang="en-GB" dirty="0" smtClean="0"/>
              <a:t>And try not to have more than 5 on a slide if at all possible</a:t>
            </a:r>
          </a:p>
          <a:p>
            <a:pPr lvl="0"/>
            <a:r>
              <a:rPr lang="en-GB" dirty="0" smtClean="0"/>
              <a:t>x</a:t>
            </a:r>
          </a:p>
          <a:p>
            <a:pPr lvl="0"/>
            <a:r>
              <a:rPr lang="en-GB" dirty="0" smtClean="0"/>
              <a:t>y </a:t>
            </a:r>
            <a:br>
              <a:rPr lang="en-GB" dirty="0" smtClean="0"/>
            </a:br>
            <a:endParaRPr lang="en-GB" dirty="0"/>
          </a:p>
        </p:txBody>
      </p:sp>
      <p:sp>
        <p:nvSpPr>
          <p:cNvPr id="4" name="Text Placeholder 4"/>
          <p:cNvSpPr>
            <a:spLocks noGrp="1"/>
          </p:cNvSpPr>
          <p:nvPr>
            <p:ph type="body" sz="quarter" idx="13"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publication references here</a:t>
            </a:r>
            <a:endParaRPr lang="en-GB" dirty="0"/>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add object (graph, image etc.)">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tx1"/>
                </a:solidFill>
                <a:latin typeface="Arial" pitchFamily="34" charset="0"/>
                <a:cs typeface="Arial" pitchFamily="34" charset="0"/>
              </a:defRPr>
            </a:lvl1pPr>
          </a:lstStyle>
          <a:p>
            <a:pPr lvl="0"/>
            <a:r>
              <a:rPr lang="en-GB" dirty="0" smtClean="0"/>
              <a:t>Click here to type your title - Content</a:t>
            </a:r>
            <a:endParaRPr lang="en-GB" dirty="0"/>
          </a:p>
        </p:txBody>
      </p:sp>
      <p:sp>
        <p:nvSpPr>
          <p:cNvPr id="6" name="Text Placeholder 7"/>
          <p:cNvSpPr>
            <a:spLocks noGrp="1"/>
          </p:cNvSpPr>
          <p:nvPr>
            <p:ph type="body" sz="quarter" idx="12" hasCustomPrompt="1"/>
          </p:nvPr>
        </p:nvSpPr>
        <p:spPr>
          <a:xfrm>
            <a:off x="0" y="728663"/>
            <a:ext cx="5076056" cy="6129337"/>
          </a:xfrm>
          <a:prstGeom prst="rect">
            <a:avLst/>
          </a:prstGeom>
          <a:noFill/>
        </p:spPr>
        <p:txBody>
          <a:bodyPr lIns="360000" tIns="288000" rIns="360000" bIns="720000" anchor="t" anchorCtr="0">
            <a:normAutofit/>
          </a:bodyPr>
          <a:lstStyle>
            <a:lvl1pPr marL="0" indent="0">
              <a:lnSpc>
                <a:spcPct val="100000"/>
              </a:lnSpc>
              <a:spcBef>
                <a:spcPts val="0"/>
              </a:spcBef>
              <a:spcAft>
                <a:spcPts val="0"/>
              </a:spcAft>
              <a:buFontTx/>
              <a:buNone/>
              <a:defRPr sz="2400" cap="none" baseline="0">
                <a:solidFill>
                  <a:schemeClr val="tx1"/>
                </a:solidFill>
                <a:latin typeface="Arial" pitchFamily="34" charset="0"/>
                <a:cs typeface="Arial" pitchFamily="34" charset="0"/>
              </a:defRPr>
            </a:lvl1pPr>
          </a:lstStyle>
          <a:p>
            <a:pPr lvl="0"/>
            <a:r>
              <a:rPr lang="en-GB" dirty="0" smtClean="0"/>
              <a:t>Click here to type your text. Keep it as simple as possible.</a:t>
            </a:r>
            <a:br>
              <a:rPr lang="en-GB" dirty="0" smtClean="0"/>
            </a:br>
            <a:r>
              <a:rPr lang="en-GB" dirty="0" smtClean="0"/>
              <a:t/>
            </a:r>
            <a:br>
              <a:rPr lang="en-GB" dirty="0" smtClean="0"/>
            </a:br>
            <a:r>
              <a:rPr lang="en-GB" dirty="0" smtClean="0"/>
              <a:t>Small things make all the difference. Keeping things simple and clean makes it easier for your audience to take in what you are showing them.</a:t>
            </a:r>
            <a:br>
              <a:rPr lang="en-GB" dirty="0" smtClean="0"/>
            </a:br>
            <a:endParaRPr lang="en-GB" dirty="0" smtClean="0"/>
          </a:p>
          <a:p>
            <a:pPr lvl="0"/>
            <a:r>
              <a:rPr lang="en-GB" dirty="0" smtClean="0"/>
              <a:t>Simple slides are much easier on the eye, and give the impression of confidence and clarity.</a:t>
            </a:r>
            <a:endParaRPr lang="en-GB" dirty="0"/>
          </a:p>
        </p:txBody>
      </p:sp>
      <p:sp>
        <p:nvSpPr>
          <p:cNvPr id="8" name="Content Placeholder 7"/>
          <p:cNvSpPr>
            <a:spLocks noGrp="1"/>
          </p:cNvSpPr>
          <p:nvPr>
            <p:ph sz="quarter" idx="13" hasCustomPrompt="1"/>
          </p:nvPr>
        </p:nvSpPr>
        <p:spPr>
          <a:xfrm>
            <a:off x="5076825" y="744608"/>
            <a:ext cx="4065588" cy="6091709"/>
          </a:xfrm>
          <a:prstGeom prst="rect">
            <a:avLst/>
          </a:prstGeom>
        </p:spPr>
        <p:txBody>
          <a:bodyPr wrap="square" tIns="2340000" anchor="t" anchorCtr="1"/>
          <a:lstStyle>
            <a:lvl1pPr>
              <a:buNone/>
              <a:defRPr sz="1600">
                <a:solidFill>
                  <a:srgbClr val="FF0000"/>
                </a:solidFill>
                <a:latin typeface="Arial" pitchFamily="34" charset="0"/>
                <a:cs typeface="Arial" pitchFamily="34" charset="0"/>
              </a:defRPr>
            </a:lvl1pPr>
          </a:lstStyle>
          <a:p>
            <a:pPr lvl="0"/>
            <a:r>
              <a:rPr lang="en-GB" dirty="0" smtClean="0"/>
              <a:t>Click to add object</a:t>
            </a:r>
            <a:endParaRPr lang="en-GB" dirty="0"/>
          </a:p>
        </p:txBody>
      </p:sp>
      <p:sp>
        <p:nvSpPr>
          <p:cNvPr id="5" name="Text Placeholder 4"/>
          <p:cNvSpPr>
            <a:spLocks noGrp="1"/>
          </p:cNvSpPr>
          <p:nvPr>
            <p:ph type="body" sz="quarter" idx="14"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publication references here</a:t>
            </a:r>
            <a:endParaRPr lang="en-GB"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ed Text &amp; add object (graph, image etc.)">
    <p:spTree>
      <p:nvGrpSpPr>
        <p:cNvPr id="1" name=""/>
        <p:cNvGrpSpPr/>
        <p:nvPr/>
      </p:nvGrpSpPr>
      <p:grpSpPr>
        <a:xfrm>
          <a:off x="0" y="0"/>
          <a:ext cx="0" cy="0"/>
          <a:chOff x="0" y="0"/>
          <a:chExt cx="0" cy="0"/>
        </a:xfrm>
      </p:grpSpPr>
      <p:sp>
        <p:nvSpPr>
          <p:cNvPr id="3" name="Content Placeholder 7"/>
          <p:cNvSpPr>
            <a:spLocks noGrp="1"/>
          </p:cNvSpPr>
          <p:nvPr>
            <p:ph sz="quarter" idx="13" hasCustomPrompt="1"/>
          </p:nvPr>
        </p:nvSpPr>
        <p:spPr>
          <a:xfrm>
            <a:off x="5076825" y="744608"/>
            <a:ext cx="4065588" cy="6091709"/>
          </a:xfrm>
          <a:prstGeom prst="rect">
            <a:avLst/>
          </a:prstGeom>
        </p:spPr>
        <p:txBody>
          <a:bodyPr wrap="square" tIns="2340000" anchor="t" anchorCtr="1"/>
          <a:lstStyle>
            <a:lvl1pPr>
              <a:buNone/>
              <a:defRPr sz="1600">
                <a:solidFill>
                  <a:srgbClr val="FF0000"/>
                </a:solidFill>
                <a:latin typeface="Arial" pitchFamily="34" charset="0"/>
                <a:cs typeface="Arial" pitchFamily="34" charset="0"/>
              </a:defRPr>
            </a:lvl1pPr>
          </a:lstStyle>
          <a:p>
            <a:pPr lvl="0"/>
            <a:r>
              <a:rPr lang="en-GB" dirty="0" smtClean="0"/>
              <a:t>Click to add object</a:t>
            </a:r>
            <a:endParaRPr lang="en-GB" dirty="0"/>
          </a:p>
        </p:txBody>
      </p:sp>
      <p:sp>
        <p:nvSpPr>
          <p:cNvPr id="4"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tx1"/>
                </a:solidFill>
                <a:latin typeface="Arial" pitchFamily="34" charset="0"/>
                <a:cs typeface="Arial" pitchFamily="34" charset="0"/>
              </a:defRPr>
            </a:lvl1pPr>
          </a:lstStyle>
          <a:p>
            <a:pPr lvl="0"/>
            <a:r>
              <a:rPr lang="en-GB" dirty="0" smtClean="0"/>
              <a:t>Click here to type your title - Content</a:t>
            </a:r>
            <a:endParaRPr lang="en-GB" dirty="0"/>
          </a:p>
        </p:txBody>
      </p:sp>
      <p:sp>
        <p:nvSpPr>
          <p:cNvPr id="5" name="Text Placeholder 7"/>
          <p:cNvSpPr>
            <a:spLocks noGrp="1"/>
          </p:cNvSpPr>
          <p:nvPr>
            <p:ph type="body" sz="quarter" idx="12" hasCustomPrompt="1"/>
          </p:nvPr>
        </p:nvSpPr>
        <p:spPr>
          <a:xfrm>
            <a:off x="0" y="728663"/>
            <a:ext cx="5076056" cy="6129337"/>
          </a:xfrm>
          <a:prstGeom prst="rect">
            <a:avLst/>
          </a:prstGeom>
          <a:noFill/>
        </p:spPr>
        <p:txBody>
          <a:bodyPr lIns="360000" tIns="288000" rIns="360000" bIns="720000" anchor="t" anchorCtr="0">
            <a:normAutofit/>
          </a:bodyPr>
          <a:lstStyle>
            <a:lvl1pPr marL="273050" indent="-273050">
              <a:lnSpc>
                <a:spcPct val="100000"/>
              </a:lnSpc>
              <a:spcBef>
                <a:spcPts val="0"/>
              </a:spcBef>
              <a:spcAft>
                <a:spcPts val="0"/>
              </a:spcAft>
              <a:buFont typeface="Arial" pitchFamily="34" charset="0"/>
              <a:buChar char="•"/>
              <a:defRPr sz="2400" cap="none" baseline="0">
                <a:solidFill>
                  <a:schemeClr val="tx1"/>
                </a:solidFill>
                <a:latin typeface="Arial" pitchFamily="34" charset="0"/>
                <a:cs typeface="Arial" pitchFamily="34" charset="0"/>
              </a:defRPr>
            </a:lvl1pPr>
            <a:lvl2pPr marL="542925" indent="-271463">
              <a:spcBef>
                <a:spcPts val="600"/>
              </a:spcBef>
              <a:spcAft>
                <a:spcPts val="600"/>
              </a:spcAft>
              <a:buSzPct val="70000"/>
              <a:buFont typeface="Arial" pitchFamily="34" charset="0"/>
              <a:buChar char="•"/>
              <a:defRPr lang="en-GB" sz="2400" kern="1200" cap="none" baseline="0" dirty="0" smtClean="0">
                <a:solidFill>
                  <a:schemeClr val="tx1"/>
                </a:solidFill>
                <a:latin typeface="Arial" pitchFamily="34" charset="0"/>
                <a:ea typeface="+mn-ea"/>
                <a:cs typeface="Arial" pitchFamily="34" charset="0"/>
              </a:defRPr>
            </a:lvl2pPr>
          </a:lstStyle>
          <a:p>
            <a:pPr lvl="0"/>
            <a:r>
              <a:rPr lang="en-GB" dirty="0" smtClean="0"/>
              <a:t>Click here to type your bullet points. Use an appropriate font size &amp; avoid type overlapping the logo below.</a:t>
            </a:r>
            <a:br>
              <a:rPr lang="en-GB" dirty="0" smtClean="0"/>
            </a:br>
            <a:r>
              <a:rPr lang="en-GB" dirty="0" smtClean="0"/>
              <a:t/>
            </a:r>
            <a:br>
              <a:rPr lang="en-GB" dirty="0" smtClean="0"/>
            </a:br>
            <a:r>
              <a:rPr lang="en-GB" dirty="0" smtClean="0"/>
              <a:t>Small things make all the difference. Keeping things simple and clean makes it easier for your audience to take in what you are showing them.</a:t>
            </a:r>
          </a:p>
          <a:p>
            <a:pPr lvl="1"/>
            <a:r>
              <a:rPr lang="en-GB" dirty="0" smtClean="0"/>
              <a:t>Next level bullet</a:t>
            </a:r>
            <a:br>
              <a:rPr lang="en-GB" dirty="0" smtClean="0"/>
            </a:br>
            <a:r>
              <a:rPr lang="en-GB" dirty="0" smtClean="0"/>
              <a:t/>
            </a:r>
            <a:br>
              <a:rPr lang="en-GB" dirty="0" smtClean="0"/>
            </a:br>
            <a:endParaRPr lang="en-GB" dirty="0"/>
          </a:p>
        </p:txBody>
      </p:sp>
      <p:sp>
        <p:nvSpPr>
          <p:cNvPr id="6" name="Text Placeholder 4"/>
          <p:cNvSpPr>
            <a:spLocks noGrp="1"/>
          </p:cNvSpPr>
          <p:nvPr>
            <p:ph type="body" sz="quarter" idx="14"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publication references here</a:t>
            </a:r>
            <a:endParaRPr lang="en-GB"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tx1"/>
                </a:solidFill>
                <a:latin typeface="Arial" pitchFamily="34" charset="0"/>
                <a:cs typeface="Arial" pitchFamily="34" charset="0"/>
              </a:defRPr>
            </a:lvl1pPr>
          </a:lstStyle>
          <a:p>
            <a:pPr lvl="0"/>
            <a:r>
              <a:rPr lang="en-GB" dirty="0" smtClean="0"/>
              <a:t>Click here to type your title – Blank slide</a:t>
            </a:r>
            <a:endParaRPr lang="en-GB" dirty="0"/>
          </a:p>
        </p:txBody>
      </p:sp>
      <p:sp>
        <p:nvSpPr>
          <p:cNvPr id="5" name="Text Placeholder 4"/>
          <p:cNvSpPr>
            <a:spLocks noGrp="1"/>
          </p:cNvSpPr>
          <p:nvPr>
            <p:ph type="body" sz="quarter" idx="13"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publication references here</a:t>
            </a:r>
            <a:endParaRPr lang="en-GB" dirty="0"/>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image credits here</a:t>
            </a:r>
            <a:endParaRPr lang="en-GB" dirty="0"/>
          </a:p>
        </p:txBody>
      </p:sp>
      <p:sp>
        <p:nvSpPr>
          <p:cNvPr id="6" name="Picture Placeholder 5"/>
          <p:cNvSpPr>
            <a:spLocks noGrp="1"/>
          </p:cNvSpPr>
          <p:nvPr>
            <p:ph type="pic" sz="quarter" idx="14" hasCustomPrompt="1"/>
          </p:nvPr>
        </p:nvSpPr>
        <p:spPr>
          <a:xfrm>
            <a:off x="395287" y="1071969"/>
            <a:ext cx="8353426" cy="4661287"/>
          </a:xfrm>
          <a:prstGeom prst="rect">
            <a:avLst/>
          </a:prstGeom>
        </p:spPr>
        <p:txBody>
          <a:bodyPr/>
          <a:lstStyle>
            <a:lvl1pPr>
              <a:defRPr baseline="0"/>
            </a:lvl1pPr>
          </a:lstStyle>
          <a:p>
            <a:r>
              <a:rPr lang="en-GB" dirty="0" smtClean="0"/>
              <a:t>Image only slide – click on icon to insert your image here.</a:t>
            </a:r>
            <a:br>
              <a:rPr lang="en-GB" dirty="0" smtClean="0"/>
            </a:br>
            <a:r>
              <a:rPr lang="en-GB" dirty="0" smtClean="0"/>
              <a:t>Your image will look at its very best if it is already sized to 23.2 x 12.95 cm.</a:t>
            </a:r>
            <a:endParaRPr lang="en-GB" dirty="0"/>
          </a:p>
        </p:txBody>
      </p:sp>
      <p:sp>
        <p:nvSpPr>
          <p:cNvPr id="4" name="Text Placeholder 7"/>
          <p:cNvSpPr>
            <a:spLocks noGrp="1"/>
          </p:cNvSpPr>
          <p:nvPr>
            <p:ph type="body" sz="quarter" idx="10" hasCustomPrompt="1"/>
          </p:nvPr>
        </p:nvSpPr>
        <p:spPr>
          <a:xfrm>
            <a:off x="0" y="0"/>
            <a:ext cx="9144000" cy="728663"/>
          </a:xfrm>
          <a:prstGeom prst="rect">
            <a:avLst/>
          </a:prstGeom>
          <a:noFill/>
        </p:spPr>
        <p:txBody>
          <a:bodyPr lIns="360000" tIns="0" rIns="360000" bIns="0" anchor="ctr" anchorCtr="0">
            <a:noAutofit/>
          </a:bodyPr>
          <a:lstStyle>
            <a:lvl1pPr marL="0" indent="0">
              <a:lnSpc>
                <a:spcPct val="100000"/>
              </a:lnSpc>
              <a:spcBef>
                <a:spcPts val="0"/>
              </a:spcBef>
              <a:spcAft>
                <a:spcPts val="0"/>
              </a:spcAft>
              <a:buFontTx/>
              <a:buNone/>
              <a:defRPr sz="3600" b="0" i="0" cap="none" baseline="0">
                <a:solidFill>
                  <a:schemeClr val="tx1"/>
                </a:solidFill>
                <a:latin typeface="Arial" pitchFamily="34" charset="0"/>
                <a:cs typeface="Arial" pitchFamily="34" charset="0"/>
              </a:defRPr>
            </a:lvl1pPr>
          </a:lstStyle>
          <a:p>
            <a:pPr lvl="0"/>
            <a:r>
              <a:rPr lang="en-GB" dirty="0" smtClean="0"/>
              <a:t>Click here to type your title – Image slide</a:t>
            </a:r>
            <a:endParaRPr lang="en-GB" dirty="0"/>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fld id="{F1805F21-0F24-4A09-BBBC-8E4608F5F56C}" type="slidenum">
              <a:rPr lang="en-GB"/>
              <a:pPr/>
              <a:t>‹#›</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24302365-888B-4209-BC39-D3859D26B024}" type="datetimeFigureOut">
              <a:rPr lang="en-GB" smtClean="0"/>
              <a:pPr/>
              <a:t>29/02/2016</a:t>
            </a:fld>
            <a:endParaRPr lang="en-GB"/>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0CBE12A1-4B99-453D-BAB9-FCAF82143157}" type="slidenum">
              <a:rPr lang="en-GB" smtClean="0"/>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3060000" y="5580000"/>
            <a:ext cx="5688632" cy="431800"/>
          </a:xfrm>
          <a:prstGeom prst="rect">
            <a:avLst/>
          </a:prstGeom>
        </p:spPr>
        <p:txBody>
          <a:bodyPr bIns="0" anchor="b" anchorCtr="0">
            <a:normAutofit/>
          </a:bodyPr>
          <a:lstStyle>
            <a:lvl1pPr algn="r">
              <a:buNone/>
              <a:defRPr sz="1200" i="1" baseline="0">
                <a:solidFill>
                  <a:schemeClr val="tx1"/>
                </a:solidFill>
                <a:latin typeface="Arial" pitchFamily="34" charset="0"/>
                <a:cs typeface="Arial" pitchFamily="34" charset="0"/>
              </a:defRPr>
            </a:lvl1pPr>
          </a:lstStyle>
          <a:p>
            <a:pPr lvl="0"/>
            <a:r>
              <a:rPr lang="en-GB" dirty="0" smtClean="0"/>
              <a:t>Type any publication references here</a:t>
            </a:r>
            <a:endParaRPr lang="en-GB" dirty="0"/>
          </a:p>
        </p:txBody>
      </p:sp>
    </p:spTree>
    <p:extLst>
      <p:ext uri="{BB962C8B-B14F-4D97-AF65-F5344CB8AC3E}">
        <p14:creationId xmlns:p14="http://schemas.microsoft.com/office/powerpoint/2010/main" val="200294767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F39CFBA-5D9E-4093-A4D8-396A37FBD09B}" type="datetimeFigureOut">
              <a:rPr lang="en-GB" smtClean="0"/>
              <a:t>29/02/2016</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A8EA96E-CDDA-4BA7-8146-CFF45A26D014}" type="slidenum">
              <a:rPr lang="en-GB" smtClean="0"/>
              <a:t>‹#›</a:t>
            </a:fld>
            <a:endParaRPr lang="en-GB"/>
          </a:p>
        </p:txBody>
      </p:sp>
    </p:spTree>
    <p:extLst>
      <p:ext uri="{BB962C8B-B14F-4D97-AF65-F5344CB8AC3E}">
        <p14:creationId xmlns:p14="http://schemas.microsoft.com/office/powerpoint/2010/main" val="1984368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below image_lab">
    <p:spTree>
      <p:nvGrpSpPr>
        <p:cNvPr id="1" name=""/>
        <p:cNvGrpSpPr/>
        <p:nvPr/>
      </p:nvGrpSpPr>
      <p:grpSpPr>
        <a:xfrm>
          <a:off x="0" y="0"/>
          <a:ext cx="0" cy="0"/>
          <a:chOff x="0" y="0"/>
          <a:chExt cx="0" cy="0"/>
        </a:xfrm>
      </p:grpSpPr>
      <p:pic>
        <p:nvPicPr>
          <p:cNvPr id="8" name="Picture 7" descr="HL_ChemistryLabs_Lancaster__30Jul2010_0152.jpg"/>
          <p:cNvPicPr>
            <a:picLocks noChangeAspect="1"/>
          </p:cNvPicPr>
          <p:nvPr userDrawn="1"/>
        </p:nvPicPr>
        <p:blipFill>
          <a:blip r:embed="rId2" cstate="print"/>
          <a:stretch>
            <a:fillRect/>
          </a:stretch>
        </p:blipFill>
        <p:spPr>
          <a:xfrm>
            <a:off x="-1587" y="0"/>
            <a:ext cx="9144000" cy="3429000"/>
          </a:xfrm>
          <a:prstGeom prst="rect">
            <a:avLst/>
          </a:prstGeom>
        </p:spPr>
      </p:pic>
      <p:sp>
        <p:nvSpPr>
          <p:cNvPr id="5"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a:solidFill>
                  <a:srgbClr val="FF0000"/>
                </a:solidFill>
              </a:defRPr>
            </a:lvl1pPr>
          </a:lstStyle>
          <a:p>
            <a:r>
              <a:rPr lang="en-GB" dirty="0" smtClean="0"/>
              <a:t>Click on icon to insert your own image instead</a:t>
            </a:r>
          </a:p>
        </p:txBody>
      </p:sp>
      <p:sp>
        <p:nvSpPr>
          <p:cNvPr id="6" name="Text Placeholder 7"/>
          <p:cNvSpPr>
            <a:spLocks noGrp="1"/>
          </p:cNvSpPr>
          <p:nvPr>
            <p:ph type="body" sz="quarter" idx="10" hasCustomPrompt="1"/>
          </p:nvPr>
        </p:nvSpPr>
        <p:spPr>
          <a:xfrm>
            <a:off x="0" y="3428999"/>
            <a:ext cx="9144000" cy="3427413"/>
          </a:xfrm>
          <a:prstGeom prst="rect">
            <a:avLst/>
          </a:prstGeom>
          <a:noFill/>
        </p:spPr>
        <p:txBody>
          <a:bodyPr wrap="square" lIns="360000" tIns="288000" rIns="360000" bIns="360000" anchor="t" anchorCtr="0">
            <a:noAutofit/>
          </a:bodyPr>
          <a:lstStyle>
            <a:lvl1pPr marL="0" indent="0">
              <a:lnSpc>
                <a:spcPct val="100000"/>
              </a:lnSpc>
              <a:spcBef>
                <a:spcPts val="0"/>
              </a:spcBef>
              <a:spcAft>
                <a:spcPts val="0"/>
              </a:spcAft>
              <a:buFontTx/>
              <a:buNone/>
              <a:defRPr sz="4400" cap="none" baseline="0">
                <a:solidFill>
                  <a:schemeClr val="tx1"/>
                </a:solidFill>
                <a:latin typeface="Arial" pitchFamily="34" charset="0"/>
                <a:cs typeface="Arial" pitchFamily="34" charset="0"/>
              </a:defRPr>
            </a:lvl1pPr>
          </a:lstStyle>
          <a:p>
            <a:pPr lvl="0"/>
            <a:r>
              <a:rPr lang="en-GB" dirty="0" smtClean="0"/>
              <a:t>Click here to type your title underneath “busy” images</a:t>
            </a:r>
            <a:endParaRPr lang="en-GB" dirty="0"/>
          </a:p>
        </p:txBody>
      </p:sp>
      <p:sp>
        <p:nvSpPr>
          <p:cNvPr id="14"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 Impact point">
    <p:spTree>
      <p:nvGrpSpPr>
        <p:cNvPr id="1" name=""/>
        <p:cNvGrpSpPr/>
        <p:nvPr/>
      </p:nvGrpSpPr>
      <p:grpSpPr>
        <a:xfrm>
          <a:off x="0" y="0"/>
          <a:ext cx="0" cy="0"/>
          <a:chOff x="0" y="0"/>
          <a:chExt cx="0" cy="0"/>
        </a:xfrm>
      </p:grpSpPr>
      <p:pic>
        <p:nvPicPr>
          <p:cNvPr id="7" name="Picture 6" descr="iStock_000004025886_Smaller.jpg"/>
          <p:cNvPicPr>
            <a:picLocks noChangeAspect="1"/>
          </p:cNvPicPr>
          <p:nvPr userDrawn="1"/>
        </p:nvPicPr>
        <p:blipFill>
          <a:blip r:embed="rId2" cstate="print"/>
          <a:stretch>
            <a:fillRect/>
          </a:stretch>
        </p:blipFill>
        <p:spPr>
          <a:xfrm>
            <a:off x="-1587" y="0"/>
            <a:ext cx="9144000" cy="3429000"/>
          </a:xfrm>
          <a:prstGeom prst="rect">
            <a:avLst/>
          </a:prstGeom>
        </p:spPr>
      </p:pic>
      <p:sp>
        <p:nvSpPr>
          <p:cNvPr id="5"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400">
                <a:solidFill>
                  <a:srgbClr val="FF0000"/>
                </a:solidFill>
              </a:defRPr>
            </a:lvl1pPr>
          </a:lstStyle>
          <a:p>
            <a:r>
              <a:rPr lang="en-GB" dirty="0" smtClean="0"/>
              <a:t>Click on icon to insert your own image instead</a:t>
            </a:r>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000" cap="none" baseline="0">
                <a:solidFill>
                  <a:schemeClr val="tx1"/>
                </a:solidFill>
                <a:latin typeface="Arial" pitchFamily="34" charset="0"/>
                <a:cs typeface="Arial" pitchFamily="34" charset="0"/>
              </a:defRPr>
            </a:lvl1pPr>
          </a:lstStyle>
          <a:p>
            <a:pPr lvl="0"/>
            <a:r>
              <a:rPr lang="en-GB" dirty="0" smtClean="0"/>
              <a:t>Click here to type one big, bold point to give your message impact (40pt Arial regular).</a:t>
            </a:r>
            <a:endParaRPr lang="en-GB" dirty="0"/>
          </a:p>
        </p:txBody>
      </p:sp>
      <p:sp>
        <p:nvSpPr>
          <p:cNvPr id="6"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Impact point_lab">
    <p:spTree>
      <p:nvGrpSpPr>
        <p:cNvPr id="1" name=""/>
        <p:cNvGrpSpPr/>
        <p:nvPr/>
      </p:nvGrpSpPr>
      <p:grpSpPr>
        <a:xfrm>
          <a:off x="0" y="0"/>
          <a:ext cx="0" cy="0"/>
          <a:chOff x="0" y="0"/>
          <a:chExt cx="0" cy="0"/>
        </a:xfrm>
      </p:grpSpPr>
      <p:pic>
        <p:nvPicPr>
          <p:cNvPr id="10" name="Picture 9" descr="HL_ChemistryLabs_Lancaster__30Jul2010_0152.jpg"/>
          <p:cNvPicPr>
            <a:picLocks noChangeAspect="1"/>
          </p:cNvPicPr>
          <p:nvPr userDrawn="1"/>
        </p:nvPicPr>
        <p:blipFill>
          <a:blip r:embed="rId2" cstate="print"/>
          <a:stretch>
            <a:fillRect/>
          </a:stretch>
        </p:blipFill>
        <p:spPr>
          <a:xfrm>
            <a:off x="0" y="0"/>
            <a:ext cx="9144000" cy="3429000"/>
          </a:xfrm>
          <a:prstGeom prst="rect">
            <a:avLst/>
          </a:prstGeom>
        </p:spPr>
      </p:pic>
      <p:sp>
        <p:nvSpPr>
          <p:cNvPr id="7" name="Picture Placeholder 11"/>
          <p:cNvSpPr>
            <a:spLocks noGrp="1"/>
          </p:cNvSpPr>
          <p:nvPr>
            <p:ph type="pic" sz="quarter" idx="16" hasCustomPrompt="1"/>
          </p:nvPr>
        </p:nvSpPr>
        <p:spPr>
          <a:xfrm>
            <a:off x="0" y="0"/>
            <a:ext cx="9142413" cy="3429000"/>
          </a:xfrm>
          <a:prstGeom prst="rect">
            <a:avLst/>
          </a:prstGeom>
        </p:spPr>
        <p:txBody>
          <a:bodyPr anchor="ctr" anchorCtr="0"/>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1800">
                <a:solidFill>
                  <a:srgbClr val="FF0000"/>
                </a:solidFill>
              </a:defRPr>
            </a:lvl1pPr>
          </a:lstStyle>
          <a:p>
            <a:r>
              <a:rPr lang="en-GB" dirty="0" smtClean="0"/>
              <a:t>Click on icon to insert your own image instead</a:t>
            </a:r>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000" cap="none" baseline="0">
                <a:solidFill>
                  <a:schemeClr val="tx1"/>
                </a:solidFill>
                <a:latin typeface="Arial" pitchFamily="34" charset="0"/>
                <a:cs typeface="Arial" pitchFamily="34" charset="0"/>
              </a:defRPr>
            </a:lvl1pPr>
          </a:lstStyle>
          <a:p>
            <a:pPr lvl="0"/>
            <a:r>
              <a:rPr lang="en-GB" dirty="0" smtClean="0"/>
              <a:t>Click here to type one big, bold point to give your message impact (40pt Arial regular).</a:t>
            </a:r>
            <a:endParaRPr lang="en-GB" dirty="0"/>
          </a:p>
        </p:txBody>
      </p:sp>
      <p:sp>
        <p:nvSpPr>
          <p:cNvPr id="6" name="Text Placeholder 13"/>
          <p:cNvSpPr>
            <a:spLocks noGrp="1"/>
          </p:cNvSpPr>
          <p:nvPr>
            <p:ph type="body" sz="quarter" idx="15" hasCustomPrompt="1"/>
          </p:nvPr>
        </p:nvSpPr>
        <p:spPr>
          <a:xfrm>
            <a:off x="8820472" y="0"/>
            <a:ext cx="321940" cy="3429000"/>
          </a:xfrm>
          <a:prstGeom prst="rect">
            <a:avLst/>
          </a:prstGeom>
        </p:spPr>
        <p:txBody>
          <a:bodyPr vert="vert270" lIns="144000" tIns="90000"/>
          <a:lstStyle>
            <a:lvl1pPr algn="r">
              <a:buNone/>
              <a:defRPr sz="800" baseline="0">
                <a:solidFill>
                  <a:schemeClr val="bg1"/>
                </a:solidFill>
                <a:latin typeface="Arial" pitchFamily="34" charset="0"/>
                <a:cs typeface="Arial" pitchFamily="34" charset="0"/>
              </a:defRPr>
            </a:lvl1pPr>
          </a:lstStyle>
          <a:p>
            <a:pPr lvl="0"/>
            <a:r>
              <a:rPr lang="en-GB" dirty="0" smtClean="0"/>
              <a:t>Click to insert  photo credits here in black or white whichever  suits best</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88000" anchor="b" anchorCtr="0">
            <a:normAutofit/>
          </a:bodyPr>
          <a:lstStyle>
            <a:lvl1pPr marL="0" indent="0">
              <a:lnSpc>
                <a:spcPct val="100000"/>
              </a:lnSpc>
              <a:spcBef>
                <a:spcPts val="0"/>
              </a:spcBef>
              <a:spcAft>
                <a:spcPts val="0"/>
              </a:spcAft>
              <a:buFontTx/>
              <a:buNone/>
              <a:defRPr sz="4400" cap="none" baseline="0">
                <a:solidFill>
                  <a:schemeClr val="bg1"/>
                </a:solidFill>
                <a:latin typeface="Arial" pitchFamily="34" charset="0"/>
                <a:cs typeface="Arial" pitchFamily="34" charset="0"/>
              </a:defRPr>
            </a:lvl1pPr>
          </a:lstStyle>
          <a:p>
            <a:pPr lvl="0"/>
            <a:r>
              <a:rPr lang="en-GB" dirty="0" smtClean="0"/>
              <a:t>Click here to type a ‘Thank’ you</a:t>
            </a:r>
            <a:endParaRPr lang="en-GB" dirty="0"/>
          </a:p>
        </p:txBody>
      </p:sp>
      <p:sp>
        <p:nvSpPr>
          <p:cNvPr id="8" name="Text Placeholder 7"/>
          <p:cNvSpPr>
            <a:spLocks noGrp="1"/>
          </p:cNvSpPr>
          <p:nvPr>
            <p:ph type="body" sz="quarter" idx="12" hasCustomPrompt="1"/>
          </p:nvPr>
        </p:nvSpPr>
        <p:spPr>
          <a:xfrm>
            <a:off x="0" y="3427413"/>
            <a:ext cx="9144000" cy="3429000"/>
          </a:xfrm>
          <a:prstGeom prst="rect">
            <a:avLst/>
          </a:prstGeom>
          <a:noFill/>
        </p:spPr>
        <p:txBody>
          <a:bodyPr lIns="360000" tIns="288000" rIns="360000" bIns="720000" anchor="t" anchorCtr="0">
            <a:normAutofit/>
          </a:bodyPr>
          <a:lstStyle>
            <a:lvl1pPr marL="0" indent="0">
              <a:lnSpc>
                <a:spcPct val="100000"/>
              </a:lnSpc>
              <a:spcBef>
                <a:spcPts val="0"/>
              </a:spcBef>
              <a:spcAft>
                <a:spcPts val="0"/>
              </a:spcAft>
              <a:buFontTx/>
              <a:buNone/>
              <a:defRPr sz="4000" cap="none" baseline="0">
                <a:solidFill>
                  <a:schemeClr val="tx1"/>
                </a:solidFill>
                <a:latin typeface="Arial" pitchFamily="34" charset="0"/>
                <a:cs typeface="Arial" pitchFamily="34" charset="0"/>
              </a:defRPr>
            </a:lvl1pPr>
          </a:lstStyle>
          <a:p>
            <a:pPr lvl="0"/>
            <a:r>
              <a:rPr lang="en-GB" dirty="0" smtClean="0"/>
              <a:t>Click here for your closing point and/or thank you - end all presentations with this closing slide.</a:t>
            </a:r>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y &amp; becaus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9144000" cy="3429000"/>
          </a:xfrm>
          <a:prstGeom prst="rect">
            <a:avLst/>
          </a:prstGeom>
          <a:noFill/>
        </p:spPr>
        <p:txBody>
          <a:bodyPr lIns="360000" tIns="360000" rIns="360000" bIns="252000" anchor="b" anchorCtr="0">
            <a:normAutofit/>
          </a:bodyPr>
          <a:lstStyle>
            <a:lvl1pPr marL="0" marR="0" indent="0" algn="l" defTabSz="914400" rtl="0" eaLnBrk="1" fontAlgn="auto" latinLnBrk="0" hangingPunct="1">
              <a:lnSpc>
                <a:spcPct val="100000"/>
              </a:lnSpc>
              <a:spcBef>
                <a:spcPts val="0"/>
              </a:spcBef>
              <a:spcAft>
                <a:spcPts val="0"/>
              </a:spcAft>
              <a:buClrTx/>
              <a:buSzTx/>
              <a:buFontTx/>
              <a:buNone/>
              <a:tabLst/>
              <a:defRPr sz="4800" b="1" i="0" cap="all" baseline="0">
                <a:solidFill>
                  <a:srgbClr val="3FCFD6"/>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WHY: CLICK here TO TYPE your “why” question?</a:t>
            </a:r>
            <a:endParaRPr lang="en-GB" dirty="0"/>
          </a:p>
        </p:txBody>
      </p:sp>
      <p:sp>
        <p:nvSpPr>
          <p:cNvPr id="11" name="Text Placeholder 7"/>
          <p:cNvSpPr>
            <a:spLocks noGrp="1"/>
          </p:cNvSpPr>
          <p:nvPr>
            <p:ph type="body" sz="quarter" idx="12" hasCustomPrompt="1"/>
          </p:nvPr>
        </p:nvSpPr>
        <p:spPr>
          <a:xfrm>
            <a:off x="0" y="3429000"/>
            <a:ext cx="9144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800" b="1" cap="all" baseline="0">
                <a:solidFill>
                  <a:schemeClr val="bg1"/>
                </a:solidFill>
                <a:latin typeface="Arial" pitchFamily="34" charset="0"/>
                <a:cs typeface="Arial" pitchFamily="34" charset="0"/>
              </a:defRPr>
            </a:lvl1pPr>
          </a:lstStyle>
          <a:p>
            <a:pPr lvl="0"/>
            <a:r>
              <a:rPr lang="en-GB" dirty="0" smtClean="0"/>
              <a:t>BECAUSE: click here to type your answer</a:t>
            </a:r>
            <a:endParaRPr lang="en-GB" dirty="0"/>
          </a:p>
        </p:txBody>
      </p:sp>
      <p:sp>
        <p:nvSpPr>
          <p:cNvPr id="13" name="Text Placeholder 12"/>
          <p:cNvSpPr>
            <a:spLocks noGrp="1"/>
          </p:cNvSpPr>
          <p:nvPr>
            <p:ph type="body" sz="quarter" idx="13" hasCustomPrompt="1"/>
          </p:nvPr>
        </p:nvSpPr>
        <p:spPr>
          <a:xfrm>
            <a:off x="395288" y="728663"/>
            <a:ext cx="5077072"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lvl="0"/>
            <a:r>
              <a:rPr lang="en-GB" dirty="0" smtClean="0"/>
              <a:t>FORMAT:  WHY: as black text and in bold, remaining text as blue and in regular</a:t>
            </a:r>
          </a:p>
        </p:txBody>
      </p:sp>
      <p:sp>
        <p:nvSpPr>
          <p:cNvPr id="5" name="Text Placeholder 12"/>
          <p:cNvSpPr>
            <a:spLocks noGrp="1"/>
          </p:cNvSpPr>
          <p:nvPr>
            <p:ph type="body" sz="quarter" idx="14" hasCustomPrompt="1"/>
          </p:nvPr>
        </p:nvSpPr>
        <p:spPr>
          <a:xfrm>
            <a:off x="395288" y="5373216"/>
            <a:ext cx="5077072"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lang="en-GB" dirty="0" smtClean="0"/>
              <a:t>FORMAT:  BECAUSE: as black text and in bold, remaining text as white and in regular</a:t>
            </a:r>
            <a:endParaRPr lang="en-GB"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6.png"/><Relationship Id="rId5" Type="http://schemas.openxmlformats.org/officeDocument/2006/relationships/slideLayout" Target="../slideLayouts/slideLayout1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2.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6.png"/><Relationship Id="rId5" Type="http://schemas.openxmlformats.org/officeDocument/2006/relationships/slideLayout" Target="../slideLayouts/slideLayout29.xml"/><Relationship Id="rId10" Type="http://schemas.openxmlformats.org/officeDocument/2006/relationships/image" Target="../media/image5.pn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6.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NERC_Logo_Landscape_RGB_2013.png"/>
          <p:cNvPicPr>
            <a:picLocks noChangeAspect="1"/>
          </p:cNvPicPr>
          <p:nvPr/>
        </p:nvPicPr>
        <p:blipFill>
          <a:blip r:embed="rId10" cstate="print"/>
          <a:stretch>
            <a:fillRect/>
          </a:stretch>
        </p:blipFill>
        <p:spPr>
          <a:xfrm>
            <a:off x="6948000" y="6120000"/>
            <a:ext cx="1800000" cy="390730"/>
          </a:xfrm>
          <a:prstGeom prst="rect">
            <a:avLst/>
          </a:prstGeom>
        </p:spPr>
      </p:pic>
      <p:sp>
        <p:nvSpPr>
          <p:cNvPr id="7" name="Rectangle 6"/>
          <p:cNvSpPr/>
          <p:nvPr/>
        </p:nvSpPr>
        <p:spPr>
          <a:xfrm>
            <a:off x="0" y="0"/>
            <a:ext cx="9144000" cy="3429000"/>
          </a:xfrm>
          <a:prstGeom prst="rect">
            <a:avLst/>
          </a:prstGeom>
          <a:solidFill>
            <a:srgbClr val="3FC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CEH_PMS_RGB.png"/>
          <p:cNvPicPr>
            <a:picLocks noChangeAspect="1"/>
          </p:cNvPicPr>
          <p:nvPr/>
        </p:nvPicPr>
        <p:blipFill>
          <a:blip r:embed="rId11" cstate="print"/>
          <a:srcRect l="10868" t="32491" r="8698" b="39833"/>
          <a:stretch>
            <a:fillRect/>
          </a:stretch>
        </p:blipFill>
        <p:spPr>
          <a:xfrm>
            <a:off x="388221" y="6087483"/>
            <a:ext cx="1800000" cy="437861"/>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0" r:id="rId2"/>
    <p:sldLayoutId id="2147483673" r:id="rId3"/>
    <p:sldLayoutId id="2147483674" r:id="rId4"/>
    <p:sldLayoutId id="2147483773" r:id="rId5"/>
    <p:sldLayoutId id="2147483675" r:id="rId6"/>
    <p:sldLayoutId id="2147483774" r:id="rId7"/>
    <p:sldLayoutId id="2147483697" r:id="rId8"/>
  </p:sldLayoutIdLst>
  <p:timing>
    <p:tnLst>
      <p:par>
        <p:cTn id="1" dur="indefinite" restart="never" nodeType="tmRoot"/>
      </p:par>
    </p:tnLst>
  </p:timing>
  <p:txStyles>
    <p:titleStyle>
      <a:lvl1pPr algn="l" defTabSz="914400" rtl="0" eaLnBrk="1" latinLnBrk="0" hangingPunct="1">
        <a:spcBef>
          <a:spcPct val="0"/>
        </a:spcBef>
        <a:buNone/>
        <a:defRPr sz="4400" kern="1200" cap="all" baseline="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3429000"/>
            <a:ext cx="9144000" cy="3429000"/>
          </a:xfrm>
          <a:prstGeom prst="rect">
            <a:avLst/>
          </a:prstGeom>
          <a:solidFill>
            <a:srgbClr val="3FC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CEH_WO_PMS_RGB.png"/>
          <p:cNvPicPr>
            <a:picLocks noChangeAspect="1"/>
          </p:cNvPicPr>
          <p:nvPr/>
        </p:nvPicPr>
        <p:blipFill>
          <a:blip r:embed="rId10" cstate="print"/>
          <a:stretch>
            <a:fillRect/>
          </a:stretch>
        </p:blipFill>
        <p:spPr>
          <a:xfrm>
            <a:off x="145895" y="5570320"/>
            <a:ext cx="2240552" cy="1584000"/>
          </a:xfrm>
          <a:prstGeom prst="rect">
            <a:avLst/>
          </a:prstGeom>
        </p:spPr>
      </p:pic>
      <p:pic>
        <p:nvPicPr>
          <p:cNvPr id="5" name="Picture 4" descr="NERC-Logo_Landscape_Reverse_WhiteOut.png"/>
          <p:cNvPicPr>
            <a:picLocks noChangeAspect="1"/>
          </p:cNvPicPr>
          <p:nvPr/>
        </p:nvPicPr>
        <p:blipFill>
          <a:blip r:embed="rId11" cstate="print"/>
          <a:stretch>
            <a:fillRect/>
          </a:stretch>
        </p:blipFill>
        <p:spPr>
          <a:xfrm>
            <a:off x="6840464" y="6210000"/>
            <a:ext cx="1908000" cy="282015"/>
          </a:xfrm>
          <a:prstGeom prst="rect">
            <a:avLst/>
          </a:prstGeom>
        </p:spPr>
      </p:pic>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75" r:id="rId5"/>
    <p:sldLayoutId id="2147483706" r:id="rId6"/>
    <p:sldLayoutId id="2147483776" r:id="rId7"/>
    <p:sldLayoutId id="2147483707" r:id="rId8"/>
  </p:sldLayoutIdLst>
  <p:timing>
    <p:tnLst>
      <p:par>
        <p:cTn id="1" dur="indefinite" restart="never" nodeType="tmRoot"/>
      </p:par>
    </p:tnLst>
  </p:timing>
  <p:txStyles>
    <p:titleStyle>
      <a:lvl1pPr algn="l" defTabSz="914400" rtl="0" eaLnBrk="1" latinLnBrk="0" hangingPunct="1">
        <a:spcBef>
          <a:spcPct val="0"/>
        </a:spcBef>
        <a:buNone/>
        <a:defRPr sz="4400" kern="1200" cap="all" baseline="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NERC_Logo_Landscape_RGB_2013.png"/>
          <p:cNvPicPr>
            <a:picLocks noChangeAspect="1"/>
          </p:cNvPicPr>
          <p:nvPr/>
        </p:nvPicPr>
        <p:blipFill>
          <a:blip r:embed="rId10" cstate="print"/>
          <a:stretch>
            <a:fillRect/>
          </a:stretch>
        </p:blipFill>
        <p:spPr>
          <a:xfrm>
            <a:off x="6948000" y="6120000"/>
            <a:ext cx="1800000" cy="390725"/>
          </a:xfrm>
          <a:prstGeom prst="rect">
            <a:avLst/>
          </a:prstGeom>
        </p:spPr>
      </p:pic>
      <p:sp>
        <p:nvSpPr>
          <p:cNvPr id="7" name="Rectangle 6"/>
          <p:cNvSpPr/>
          <p:nvPr/>
        </p:nvSpPr>
        <p:spPr>
          <a:xfrm>
            <a:off x="0" y="0"/>
            <a:ext cx="9144000" cy="3429000"/>
          </a:xfrm>
          <a:prstGeom prst="rect">
            <a:avLst/>
          </a:prstGeom>
          <a:solidFill>
            <a:srgbClr val="A2D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CEH_PMS_RGB.png"/>
          <p:cNvPicPr>
            <a:picLocks noChangeAspect="1"/>
          </p:cNvPicPr>
          <p:nvPr/>
        </p:nvPicPr>
        <p:blipFill>
          <a:blip r:embed="rId11" cstate="print"/>
          <a:srcRect l="10868" t="32491" r="8698" b="39833"/>
          <a:stretch>
            <a:fillRect/>
          </a:stretch>
        </p:blipFill>
        <p:spPr>
          <a:xfrm>
            <a:off x="388221" y="6087483"/>
            <a:ext cx="1800000" cy="437861"/>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94" r:id="rId3"/>
    <p:sldLayoutId id="2147483680" r:id="rId4"/>
    <p:sldLayoutId id="2147483777" r:id="rId5"/>
    <p:sldLayoutId id="2147483681" r:id="rId6"/>
    <p:sldLayoutId id="2147483778" r:id="rId7"/>
    <p:sldLayoutId id="2147483698" r:id="rId8"/>
  </p:sldLayoutIdLst>
  <p:timing>
    <p:tnLst>
      <p:par>
        <p:cTn id="1" dur="indefinite" restart="never" nodeType="tmRoot"/>
      </p:par>
    </p:tnLst>
  </p:timing>
  <p:txStyles>
    <p:titleStyle>
      <a:lvl1pPr algn="l" defTabSz="914400" rtl="0" eaLnBrk="1" latinLnBrk="0" hangingPunct="1">
        <a:spcBef>
          <a:spcPct val="0"/>
        </a:spcBef>
        <a:buNone/>
        <a:defRPr sz="4400" kern="1200" cap="all" baseline="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3429000"/>
            <a:ext cx="9144000" cy="3429000"/>
          </a:xfrm>
          <a:prstGeom prst="rect">
            <a:avLst/>
          </a:prstGeom>
          <a:solidFill>
            <a:srgbClr val="A2D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CEH_WO_PMS_RGB.png"/>
          <p:cNvPicPr>
            <a:picLocks noChangeAspect="1"/>
          </p:cNvPicPr>
          <p:nvPr/>
        </p:nvPicPr>
        <p:blipFill>
          <a:blip r:embed="rId10" cstate="print"/>
          <a:stretch>
            <a:fillRect/>
          </a:stretch>
        </p:blipFill>
        <p:spPr>
          <a:xfrm>
            <a:off x="145895" y="5570320"/>
            <a:ext cx="2240552" cy="1584000"/>
          </a:xfrm>
          <a:prstGeom prst="rect">
            <a:avLst/>
          </a:prstGeom>
        </p:spPr>
      </p:pic>
      <p:pic>
        <p:nvPicPr>
          <p:cNvPr id="5" name="Picture 4" descr="NERC-Logo_Landscape_Reverse_WhiteOut.png"/>
          <p:cNvPicPr>
            <a:picLocks noChangeAspect="1"/>
          </p:cNvPicPr>
          <p:nvPr/>
        </p:nvPicPr>
        <p:blipFill>
          <a:blip r:embed="rId11" cstate="print"/>
          <a:stretch>
            <a:fillRect/>
          </a:stretch>
        </p:blipFill>
        <p:spPr>
          <a:xfrm>
            <a:off x="6768456" y="6210000"/>
            <a:ext cx="1908000" cy="282014"/>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79" r:id="rId3"/>
    <p:sldLayoutId id="2147483712" r:id="rId4"/>
    <p:sldLayoutId id="2147483780" r:id="rId5"/>
    <p:sldLayoutId id="2147483713" r:id="rId6"/>
    <p:sldLayoutId id="2147483781" r:id="rId7"/>
    <p:sldLayoutId id="2147483714" r:id="rId8"/>
  </p:sldLayoutIdLst>
  <p:timing>
    <p:tnLst>
      <p:par>
        <p:cTn id="1" dur="indefinite" restart="never" nodeType="tmRoot"/>
      </p:par>
    </p:tnLst>
  </p:timing>
  <p:txStyles>
    <p:titleStyle>
      <a:lvl1pPr algn="l" defTabSz="914400" rtl="0" eaLnBrk="1" latinLnBrk="0" hangingPunct="1">
        <a:spcBef>
          <a:spcPct val="0"/>
        </a:spcBef>
        <a:buNone/>
        <a:defRPr sz="4400" kern="1200" cap="all" baseline="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NERC_Logo_Landscape_RGB_2013.png"/>
          <p:cNvPicPr>
            <a:picLocks noChangeAspect="1"/>
          </p:cNvPicPr>
          <p:nvPr/>
        </p:nvPicPr>
        <p:blipFill>
          <a:blip r:embed="rId8" cstate="print"/>
          <a:stretch>
            <a:fillRect/>
          </a:stretch>
        </p:blipFill>
        <p:spPr>
          <a:xfrm>
            <a:off x="6948464" y="6120000"/>
            <a:ext cx="1800000" cy="390732"/>
          </a:xfrm>
          <a:prstGeom prst="rect">
            <a:avLst/>
          </a:prstGeom>
        </p:spPr>
      </p:pic>
      <p:sp>
        <p:nvSpPr>
          <p:cNvPr id="7" name="Rectangle 6"/>
          <p:cNvSpPr/>
          <p:nvPr/>
        </p:nvSpPr>
        <p:spPr>
          <a:xfrm>
            <a:off x="0" y="0"/>
            <a:ext cx="9144000" cy="728663"/>
          </a:xfrm>
          <a:prstGeom prst="rect">
            <a:avLst/>
          </a:prstGeom>
          <a:solidFill>
            <a:srgbClr val="3FC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CEH_PMS_RGB.png"/>
          <p:cNvPicPr>
            <a:picLocks noChangeAspect="1"/>
          </p:cNvPicPr>
          <p:nvPr/>
        </p:nvPicPr>
        <p:blipFill>
          <a:blip r:embed="rId9" cstate="print"/>
          <a:srcRect l="10868" t="32491" r="8698" b="39833"/>
          <a:stretch>
            <a:fillRect/>
          </a:stretch>
        </p:blipFill>
        <p:spPr>
          <a:xfrm>
            <a:off x="388221" y="6087483"/>
            <a:ext cx="1800000" cy="437861"/>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89" r:id="rId2"/>
    <p:sldLayoutId id="2147483783" r:id="rId3"/>
    <p:sldLayoutId id="2147483784" r:id="rId4"/>
    <p:sldLayoutId id="2147483782" r:id="rId5"/>
    <p:sldLayoutId id="2147483715" r:id="rId6"/>
  </p:sldLayoutIdLst>
  <p:timing>
    <p:tnLst>
      <p:par>
        <p:cTn id="1" dur="indefinite" restart="never" nodeType="tmRoot"/>
      </p:par>
    </p:tnLst>
  </p:timing>
  <p:txStyles>
    <p:titleStyle>
      <a:lvl1pPr algn="l" defTabSz="914400" rtl="0" eaLnBrk="1" latinLnBrk="0" hangingPunct="1">
        <a:spcBef>
          <a:spcPct val="0"/>
        </a:spcBef>
        <a:buNone/>
        <a:defRPr sz="4400" kern="1200" cap="all" baseline="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NERC_Logo_Landscape_RGB_2013.png"/>
          <p:cNvPicPr>
            <a:picLocks noChangeAspect="1"/>
          </p:cNvPicPr>
          <p:nvPr/>
        </p:nvPicPr>
        <p:blipFill>
          <a:blip r:embed="rId12" cstate="print"/>
          <a:stretch>
            <a:fillRect/>
          </a:stretch>
        </p:blipFill>
        <p:spPr>
          <a:xfrm>
            <a:off x="6948464" y="6120000"/>
            <a:ext cx="1800000" cy="390732"/>
          </a:xfrm>
          <a:prstGeom prst="rect">
            <a:avLst/>
          </a:prstGeom>
        </p:spPr>
      </p:pic>
      <p:sp>
        <p:nvSpPr>
          <p:cNvPr id="7" name="Rectangle 6"/>
          <p:cNvSpPr/>
          <p:nvPr/>
        </p:nvSpPr>
        <p:spPr>
          <a:xfrm>
            <a:off x="0" y="0"/>
            <a:ext cx="9144000" cy="728663"/>
          </a:xfrm>
          <a:prstGeom prst="rect">
            <a:avLst/>
          </a:prstGeom>
          <a:solidFill>
            <a:srgbClr val="A2D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CEH_PMS_RGB.png"/>
          <p:cNvPicPr>
            <a:picLocks noChangeAspect="1"/>
          </p:cNvPicPr>
          <p:nvPr/>
        </p:nvPicPr>
        <p:blipFill>
          <a:blip r:embed="rId13" cstate="print"/>
          <a:srcRect l="10868" t="32491" r="8698" b="39833"/>
          <a:stretch>
            <a:fillRect/>
          </a:stretch>
        </p:blipFill>
        <p:spPr>
          <a:xfrm>
            <a:off x="388221" y="6087483"/>
            <a:ext cx="1800000" cy="43786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93" r:id="rId2"/>
    <p:sldLayoutId id="2147483785" r:id="rId3"/>
    <p:sldLayoutId id="2147483786" r:id="rId4"/>
    <p:sldLayoutId id="2147483700" r:id="rId5"/>
    <p:sldLayoutId id="2147483716" r:id="rId6"/>
    <p:sldLayoutId id="2147483787" r:id="rId7"/>
    <p:sldLayoutId id="2147483788" r:id="rId8"/>
    <p:sldLayoutId id="2147483790" r:id="rId9"/>
    <p:sldLayoutId id="2147483791" r:id="rId10"/>
  </p:sldLayoutIdLst>
  <p:timing>
    <p:tnLst>
      <p:par>
        <p:cTn id="1" dur="indefinite" restart="never" nodeType="tmRoot"/>
      </p:par>
    </p:tnLst>
  </p:timing>
  <p:txStyles>
    <p:titleStyle>
      <a:lvl1pPr algn="l" defTabSz="914400" rtl="0" eaLnBrk="1" latinLnBrk="0" hangingPunct="1">
        <a:spcBef>
          <a:spcPct val="0"/>
        </a:spcBef>
        <a:buNone/>
        <a:defRPr sz="4400" kern="1200" cap="all" baseline="0">
          <a:solidFill>
            <a:schemeClr val="tx1"/>
          </a:solidFill>
          <a:latin typeface="Aria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hyperlink" Target="http://www.umweltbundesamt.de/en/publikationen/assessment-of-the-impacts-of-ozone-on-biodiversity" TargetMode="External"/><Relationship Id="rId2" Type="http://schemas.openxmlformats.org/officeDocument/2006/relationships/image" Target="../media/image27.emf"/><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hyperlink" Target="http://www.igacproject.org/TOAR" TargetMode="Externa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5.xml"/><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5.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0"/>
          </p:nvPr>
        </p:nvSpPr>
        <p:spPr>
          <a:xfrm>
            <a:off x="0" y="2924944"/>
            <a:ext cx="9144000" cy="3427413"/>
          </a:xfrm>
        </p:spPr>
        <p:txBody>
          <a:bodyPr/>
          <a:lstStyle/>
          <a:p>
            <a:pPr algn="ctr"/>
            <a:r>
              <a:rPr lang="en-GB" sz="3200" b="1" dirty="0" smtClean="0">
                <a:solidFill>
                  <a:schemeClr val="tx1"/>
                </a:solidFill>
              </a:rPr>
              <a:t>Achievements of ICP Vegetation* in 2015</a:t>
            </a:r>
          </a:p>
          <a:p>
            <a:pPr algn="ctr"/>
            <a:r>
              <a:rPr lang="en-GB" sz="3200" b="1" dirty="0" smtClean="0">
                <a:solidFill>
                  <a:schemeClr val="tx1"/>
                </a:solidFill>
              </a:rPr>
              <a:t>and future </a:t>
            </a:r>
            <a:r>
              <a:rPr lang="en-GB" sz="3200" b="1" dirty="0" err="1" smtClean="0">
                <a:solidFill>
                  <a:schemeClr val="tx1"/>
                </a:solidFill>
              </a:rPr>
              <a:t>workplan</a:t>
            </a:r>
            <a:r>
              <a:rPr lang="en-GB" sz="3200" b="1" dirty="0" smtClean="0">
                <a:solidFill>
                  <a:schemeClr val="tx1"/>
                </a:solidFill>
              </a:rPr>
              <a:t> (2016-18)</a:t>
            </a:r>
          </a:p>
          <a:p>
            <a:pPr algn="ctr"/>
            <a:endParaRPr lang="en-GB" sz="2000" b="1" dirty="0" smtClean="0">
              <a:solidFill>
                <a:srgbClr val="0033CC"/>
              </a:solidFill>
            </a:endParaRPr>
          </a:p>
          <a:p>
            <a:pPr algn="ctr">
              <a:spcBef>
                <a:spcPts val="600"/>
              </a:spcBef>
            </a:pPr>
            <a:r>
              <a:rPr lang="en-GB" sz="2000" b="1" dirty="0" smtClean="0">
                <a:solidFill>
                  <a:srgbClr val="0033CC"/>
                </a:solidFill>
              </a:rPr>
              <a:t>Harry Harmens, Gina Mills, Felicity Hayes, Katrina Sharps</a:t>
            </a:r>
          </a:p>
          <a:p>
            <a:pPr algn="ctr">
              <a:spcBef>
                <a:spcPts val="600"/>
              </a:spcBef>
            </a:pPr>
            <a:r>
              <a:rPr lang="en-GB" sz="2000" b="1" dirty="0" smtClean="0">
                <a:solidFill>
                  <a:srgbClr val="0033CC"/>
                </a:solidFill>
              </a:rPr>
              <a:t> </a:t>
            </a:r>
            <a:r>
              <a:rPr lang="en-GB" sz="2000" dirty="0" smtClean="0">
                <a:solidFill>
                  <a:srgbClr val="0000FF"/>
                </a:solidFill>
              </a:rPr>
              <a:t>(CEH Bangor, UK), </a:t>
            </a:r>
          </a:p>
          <a:p>
            <a:pPr algn="ctr">
              <a:spcBef>
                <a:spcPts val="600"/>
              </a:spcBef>
            </a:pPr>
            <a:r>
              <a:rPr lang="en-GB" sz="2000" b="1" dirty="0" smtClean="0">
                <a:solidFill>
                  <a:srgbClr val="0000FF"/>
                </a:solidFill>
              </a:rPr>
              <a:t>and the participants of the ICP Vegetation</a:t>
            </a:r>
          </a:p>
          <a:p>
            <a:pPr algn="ctr"/>
            <a:endParaRPr lang="en-GB" sz="2000" b="1" dirty="0" smtClean="0">
              <a:solidFill>
                <a:srgbClr val="0033CC"/>
              </a:solidFill>
            </a:endParaRPr>
          </a:p>
          <a:p>
            <a:r>
              <a:rPr lang="en-GB" sz="2000" b="1" dirty="0" smtClean="0">
                <a:solidFill>
                  <a:srgbClr val="0033CC"/>
                </a:solidFill>
              </a:rPr>
              <a:t>	      </a:t>
            </a:r>
            <a:r>
              <a:rPr lang="en-GB" sz="2000" dirty="0" smtClean="0">
                <a:solidFill>
                  <a:srgbClr val="00B050"/>
                </a:solidFill>
              </a:rPr>
              <a:t>* Supported by Defra (UK), NERC (UK) &amp; UNECE</a:t>
            </a:r>
          </a:p>
          <a:p>
            <a:endParaRPr lang="en-GB" sz="2400" b="1" dirty="0" smtClean="0">
              <a:solidFill>
                <a:srgbClr val="FF33CC"/>
              </a:solidFill>
            </a:endParaRPr>
          </a:p>
          <a:p>
            <a:pPr algn="ctr"/>
            <a:endParaRPr lang="en-GB" sz="1200" b="1" dirty="0" smtClean="0">
              <a:solidFill>
                <a:srgbClr val="FF33CC"/>
              </a:solidFill>
            </a:endParaRPr>
          </a:p>
        </p:txBody>
      </p:sp>
      <p:sp>
        <p:nvSpPr>
          <p:cNvPr id="7" name="TextBox 6"/>
          <p:cNvSpPr txBox="1"/>
          <p:nvPr/>
        </p:nvSpPr>
        <p:spPr>
          <a:xfrm>
            <a:off x="2339752" y="6233220"/>
            <a:ext cx="4464496" cy="307777"/>
          </a:xfrm>
          <a:prstGeom prst="rect">
            <a:avLst/>
          </a:prstGeom>
          <a:noFill/>
        </p:spPr>
        <p:txBody>
          <a:bodyPr wrap="square" rtlCol="0">
            <a:spAutoFit/>
          </a:bodyPr>
          <a:lstStyle/>
          <a:p>
            <a:r>
              <a:rPr lang="en-GB" sz="1400" dirty="0" smtClean="0">
                <a:solidFill>
                  <a:srgbClr val="FF33CC"/>
                </a:solidFill>
                <a:latin typeface="Arial" pitchFamily="34" charset="0"/>
                <a:cs typeface="Arial" pitchFamily="34" charset="0"/>
              </a:rPr>
              <a:t>29</a:t>
            </a:r>
            <a:r>
              <a:rPr lang="en-GB" sz="1400" baseline="30000" dirty="0" smtClean="0">
                <a:solidFill>
                  <a:srgbClr val="FF33CC"/>
                </a:solidFill>
                <a:latin typeface="Arial" pitchFamily="34" charset="0"/>
                <a:cs typeface="Arial" pitchFamily="34" charset="0"/>
              </a:rPr>
              <a:t>th</a:t>
            </a:r>
            <a:r>
              <a:rPr lang="en-GB" sz="1400" dirty="0" smtClean="0">
                <a:solidFill>
                  <a:srgbClr val="FF33CC"/>
                </a:solidFill>
                <a:latin typeface="Arial" pitchFamily="34" charset="0"/>
                <a:cs typeface="Arial" pitchFamily="34" charset="0"/>
              </a:rPr>
              <a:t> ICP Vegetation TFM, 1 – 3 March. 2016, </a:t>
            </a:r>
            <a:r>
              <a:rPr lang="en-GB" sz="1400" dirty="0" err="1" smtClean="0">
                <a:solidFill>
                  <a:srgbClr val="FF33CC"/>
                </a:solidFill>
                <a:latin typeface="Arial" pitchFamily="34" charset="0"/>
                <a:cs typeface="Arial" pitchFamily="34" charset="0"/>
              </a:rPr>
              <a:t>Dubna</a:t>
            </a:r>
            <a:endParaRPr lang="en-GB" sz="1400" dirty="0" smtClean="0">
              <a:solidFill>
                <a:srgbClr val="FF33CC"/>
              </a:solidFill>
              <a:latin typeface="Arial" pitchFamily="34" charset="0"/>
              <a:cs typeface="Arial"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5276" b="9837"/>
          <a:stretch/>
        </p:blipFill>
        <p:spPr>
          <a:xfrm>
            <a:off x="0" y="0"/>
            <a:ext cx="9144000" cy="273630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140" y="5945217"/>
            <a:ext cx="9144000" cy="760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188487" y="94054"/>
            <a:ext cx="4776692" cy="584775"/>
          </a:xfrm>
          <a:prstGeom prst="rect">
            <a:avLst/>
          </a:prstGeom>
        </p:spPr>
        <p:txBody>
          <a:bodyPr wrap="none">
            <a:spAutoFit/>
          </a:bodyPr>
          <a:lstStyle/>
          <a:p>
            <a:pPr lvl="0" algn="ctr">
              <a:defRPr/>
            </a:pPr>
            <a:r>
              <a:rPr lang="en-GB" sz="3200" b="1" dirty="0" smtClean="0">
                <a:cs typeface="Arial" pitchFamily="34" charset="0"/>
              </a:rPr>
              <a:t>Habitats at risk from ozone</a:t>
            </a:r>
            <a:endParaRPr lang="en-GB" sz="2400" dirty="0">
              <a:cs typeface="Arial" pitchFamily="34" charset="0"/>
            </a:endParaRPr>
          </a:p>
        </p:txBody>
      </p:sp>
      <p:sp>
        <p:nvSpPr>
          <p:cNvPr id="3" name="TextBox 2"/>
          <p:cNvSpPr txBox="1"/>
          <p:nvPr/>
        </p:nvSpPr>
        <p:spPr>
          <a:xfrm>
            <a:off x="539552" y="836712"/>
            <a:ext cx="8352928" cy="1661993"/>
          </a:xfrm>
          <a:prstGeom prst="rect">
            <a:avLst/>
          </a:prstGeom>
          <a:noFill/>
        </p:spPr>
        <p:txBody>
          <a:bodyPr wrap="square" rtlCol="0">
            <a:spAutoFit/>
          </a:bodyPr>
          <a:lstStyle/>
          <a:p>
            <a:pPr marL="285750" indent="-285750">
              <a:buFont typeface="Wingdings" panose="05000000000000000000" pitchFamily="2" charset="2"/>
              <a:buChar char="q"/>
            </a:pPr>
            <a:r>
              <a:rPr lang="en-GB" dirty="0" smtClean="0"/>
              <a:t>Field-based evidence of ozone impacts on biodiversity is scarce. Mainly data for individual species exposed to ozone in experimental conditions.</a:t>
            </a:r>
          </a:p>
          <a:p>
            <a:pPr marL="285750" indent="-285750">
              <a:buFont typeface="Wingdings" panose="05000000000000000000" pitchFamily="2" charset="2"/>
              <a:buChar char="q"/>
            </a:pPr>
            <a:endParaRPr lang="en-GB" sz="1200" dirty="0" smtClean="0"/>
          </a:p>
          <a:p>
            <a:pPr marL="285750" indent="-285750">
              <a:buFont typeface="Wingdings" panose="05000000000000000000" pitchFamily="2" charset="2"/>
              <a:buChar char="q"/>
            </a:pPr>
            <a:r>
              <a:rPr lang="en-GB" dirty="0" smtClean="0"/>
              <a:t>Following approach Mills et al., 2007, EUNIS habitats most sensitive to ozone were identified. However, now based on response individual species to 24hr mean ozone. </a:t>
            </a:r>
          </a:p>
          <a:p>
            <a:r>
              <a:rPr lang="en-GB" dirty="0"/>
              <a:t> </a:t>
            </a:r>
            <a:r>
              <a:rPr lang="en-GB" dirty="0" smtClean="0"/>
              <a:t>     </a:t>
            </a:r>
            <a:r>
              <a:rPr lang="en-GB" dirty="0" smtClean="0">
                <a:solidFill>
                  <a:srgbClr val="0000FF"/>
                </a:solidFill>
              </a:rPr>
              <a:t>Drawback: Northern European bias using UK NVC communities.</a:t>
            </a:r>
            <a:endParaRPr lang="en-GB" dirty="0">
              <a:solidFill>
                <a:srgbClr val="0000FF"/>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183781739"/>
              </p:ext>
            </p:extLst>
          </p:nvPr>
        </p:nvGraphicFramePr>
        <p:xfrm>
          <a:off x="1286451" y="2640393"/>
          <a:ext cx="6508818" cy="3656824"/>
        </p:xfrm>
        <a:graphic>
          <a:graphicData uri="http://schemas.openxmlformats.org/drawingml/2006/table">
            <a:tbl>
              <a:tblPr firstRow="1" bandRow="1">
                <a:tableStyleId>{5C22544A-7EE6-4342-B048-85BDC9FD1C3A}</a:tableStyleId>
              </a:tblPr>
              <a:tblGrid>
                <a:gridCol w="509156"/>
                <a:gridCol w="1851297"/>
                <a:gridCol w="720080"/>
                <a:gridCol w="1152128"/>
                <a:gridCol w="720080"/>
                <a:gridCol w="792088"/>
                <a:gridCol w="763989"/>
              </a:tblGrid>
              <a:tr h="643912">
                <a:tc>
                  <a:txBody>
                    <a:bodyPr/>
                    <a:lstStyle/>
                    <a:p>
                      <a:pPr algn="ctr" fontAlgn="b"/>
                      <a:r>
                        <a:rPr lang="en-GB" sz="1200" b="1" i="0" u="none" strike="noStrike" dirty="0">
                          <a:effectLst/>
                          <a:latin typeface="+mn-lt"/>
                        </a:rPr>
                        <a:t>EUNIS habitat</a:t>
                      </a:r>
                    </a:p>
                  </a:txBody>
                  <a:tcPr marL="0" marR="0" marT="0" marB="0" anchor="ctr">
                    <a:solidFill>
                      <a:schemeClr val="accent1"/>
                    </a:solidFill>
                  </a:tcPr>
                </a:tc>
                <a:tc>
                  <a:txBody>
                    <a:bodyPr/>
                    <a:lstStyle/>
                    <a:p>
                      <a:pPr algn="ctr" fontAlgn="b"/>
                      <a:r>
                        <a:rPr lang="en-GB" sz="1200" b="1" i="0" u="none" strike="noStrike" dirty="0">
                          <a:effectLst/>
                          <a:latin typeface="+mn-lt"/>
                        </a:rPr>
                        <a:t>Abbreviated name</a:t>
                      </a:r>
                    </a:p>
                  </a:txBody>
                  <a:tcPr marL="0" marR="0" marT="0" marB="0" anchor="ctr">
                    <a:solidFill>
                      <a:schemeClr val="accent1"/>
                    </a:solidFill>
                  </a:tcPr>
                </a:tc>
                <a:tc>
                  <a:txBody>
                    <a:bodyPr/>
                    <a:lstStyle/>
                    <a:p>
                      <a:pPr algn="ctr" fontAlgn="b"/>
                      <a:r>
                        <a:rPr lang="en-GB" sz="1200" b="1" i="0" u="none" strike="noStrike" dirty="0">
                          <a:effectLst/>
                          <a:latin typeface="+mn-lt"/>
                        </a:rPr>
                        <a:t>Mean no. of spp</a:t>
                      </a:r>
                      <a:r>
                        <a:rPr lang="en-GB" sz="1200" b="1" i="0" u="none" strike="noStrike" dirty="0" smtClean="0">
                          <a:effectLst/>
                          <a:latin typeface="+mn-lt"/>
                        </a:rPr>
                        <a:t>. in habitat </a:t>
                      </a:r>
                      <a:endParaRPr lang="en-GB" sz="1200" b="1" i="0" u="none" strike="noStrike" dirty="0">
                        <a:effectLst/>
                        <a:latin typeface="+mn-lt"/>
                      </a:endParaRPr>
                    </a:p>
                  </a:txBody>
                  <a:tcPr marL="0" marR="0" marT="0" marB="0" anchor="ctr">
                    <a:solidFill>
                      <a:schemeClr val="accent1"/>
                    </a:solidFill>
                  </a:tcPr>
                </a:tc>
                <a:tc>
                  <a:txBody>
                    <a:bodyPr/>
                    <a:lstStyle/>
                    <a:p>
                      <a:pPr algn="ctr" fontAlgn="b"/>
                      <a:r>
                        <a:rPr lang="en-GB" sz="1200" b="1" i="0" u="none" strike="noStrike" dirty="0">
                          <a:effectLst/>
                          <a:latin typeface="+mn-lt"/>
                        </a:rPr>
                        <a:t>Mean </a:t>
                      </a:r>
                      <a:r>
                        <a:rPr lang="en-GB" sz="1200" b="1" i="0" u="none" strike="noStrike" dirty="0" smtClean="0">
                          <a:effectLst/>
                          <a:latin typeface="+mn-lt"/>
                        </a:rPr>
                        <a:t>% </a:t>
                      </a:r>
                      <a:r>
                        <a:rPr lang="en-GB" sz="1200" b="1" i="0" u="none" strike="noStrike" dirty="0">
                          <a:effectLst/>
                          <a:latin typeface="+mn-lt"/>
                        </a:rPr>
                        <a:t>of species tested for O</a:t>
                      </a:r>
                      <a:r>
                        <a:rPr lang="en-GB" sz="1200" b="1" i="0" u="none" strike="noStrike" baseline="-25000" dirty="0">
                          <a:effectLst/>
                          <a:latin typeface="+mn-lt"/>
                        </a:rPr>
                        <a:t>3</a:t>
                      </a:r>
                      <a:r>
                        <a:rPr lang="en-GB" sz="1200" b="1" i="0" u="none" strike="noStrike" dirty="0">
                          <a:effectLst/>
                          <a:latin typeface="+mn-lt"/>
                        </a:rPr>
                        <a:t> </a:t>
                      </a:r>
                      <a:r>
                        <a:rPr lang="en-GB" sz="1200" b="1" i="0" u="none" strike="noStrike" dirty="0" smtClean="0">
                          <a:effectLst/>
                          <a:latin typeface="+mn-lt"/>
                        </a:rPr>
                        <a:t>sensitivity</a:t>
                      </a:r>
                      <a:endParaRPr lang="en-GB" sz="1200" b="1" i="0" u="none" strike="noStrike" dirty="0">
                        <a:effectLst/>
                        <a:latin typeface="+mn-lt"/>
                      </a:endParaRPr>
                    </a:p>
                  </a:txBody>
                  <a:tcPr marL="0" marR="0" marT="0" marB="0" anchor="ctr">
                    <a:solidFill>
                      <a:schemeClr val="accent1"/>
                    </a:solidFill>
                  </a:tcPr>
                </a:tc>
                <a:tc>
                  <a:txBody>
                    <a:bodyPr/>
                    <a:lstStyle/>
                    <a:p>
                      <a:pPr algn="ctr" fontAlgn="b"/>
                      <a:r>
                        <a:rPr lang="en-GB" sz="1200" b="1" i="0" u="none" strike="noStrike" dirty="0">
                          <a:effectLst/>
                          <a:latin typeface="+mn-lt"/>
                        </a:rPr>
                        <a:t>No. of O</a:t>
                      </a:r>
                      <a:r>
                        <a:rPr lang="en-GB" sz="1200" b="1" i="0" u="none" strike="noStrike" baseline="-25000" dirty="0">
                          <a:effectLst/>
                          <a:latin typeface="+mn-lt"/>
                        </a:rPr>
                        <a:t>3</a:t>
                      </a:r>
                      <a:r>
                        <a:rPr lang="en-GB" sz="1200" b="1" i="0" u="none" strike="noStrike" dirty="0">
                          <a:effectLst/>
                          <a:latin typeface="+mn-lt"/>
                        </a:rPr>
                        <a:t>-responsive </a:t>
                      </a:r>
                      <a:r>
                        <a:rPr lang="en-GB" sz="1200" b="1" i="0" u="none" strike="noStrike" dirty="0" smtClean="0">
                          <a:effectLst/>
                          <a:latin typeface="+mn-lt"/>
                        </a:rPr>
                        <a:t>species*</a:t>
                      </a:r>
                      <a:endParaRPr lang="en-GB" sz="1200" b="1" i="0" u="none" strike="noStrike" dirty="0">
                        <a:effectLst/>
                        <a:latin typeface="+mn-lt"/>
                      </a:endParaRPr>
                    </a:p>
                  </a:txBody>
                  <a:tcPr marL="0" marR="0" marT="0" marB="0" anchor="ctr">
                    <a:solidFill>
                      <a:schemeClr val="accent1"/>
                    </a:solidFill>
                  </a:tcPr>
                </a:tc>
                <a:tc>
                  <a:txBody>
                    <a:bodyPr/>
                    <a:lstStyle/>
                    <a:p>
                      <a:pPr algn="ctr" fontAlgn="b"/>
                      <a:r>
                        <a:rPr lang="en-GB" sz="1200" b="1" i="0" u="none" strike="noStrike" dirty="0">
                          <a:effectLst/>
                          <a:latin typeface="+mn-lt"/>
                        </a:rPr>
                        <a:t>% of </a:t>
                      </a:r>
                      <a:r>
                        <a:rPr lang="en-GB" sz="1200" b="1" i="0" u="none" strike="noStrike" dirty="0" smtClean="0">
                          <a:effectLst/>
                          <a:latin typeface="+mn-lt"/>
                        </a:rPr>
                        <a:t>O</a:t>
                      </a:r>
                      <a:r>
                        <a:rPr lang="en-GB" sz="1200" b="1" i="0" u="none" strike="noStrike" baseline="-25000" dirty="0" smtClean="0">
                          <a:effectLst/>
                          <a:latin typeface="+mn-lt"/>
                        </a:rPr>
                        <a:t>3</a:t>
                      </a:r>
                      <a:r>
                        <a:rPr lang="en-GB" sz="1200" b="1" i="0" u="none" strike="noStrike" dirty="0" smtClean="0">
                          <a:effectLst/>
                          <a:latin typeface="+mn-lt"/>
                        </a:rPr>
                        <a:t>-responsive species*</a:t>
                      </a:r>
                      <a:endParaRPr lang="en-GB" sz="1200" b="1" i="0" u="none" strike="noStrike" dirty="0">
                        <a:effectLst/>
                        <a:latin typeface="+mn-lt"/>
                      </a:endParaRPr>
                    </a:p>
                  </a:txBody>
                  <a:tcPr marL="0" marR="0" marT="0" marB="0" anchor="ctr">
                    <a:solidFill>
                      <a:schemeClr val="accent1"/>
                    </a:solidFill>
                  </a:tcPr>
                </a:tc>
                <a:tc>
                  <a:txBody>
                    <a:bodyPr/>
                    <a:lstStyle/>
                    <a:p>
                      <a:pPr algn="ctr" fontAlgn="b"/>
                      <a:r>
                        <a:rPr lang="en-GB" sz="1200" b="1" i="0" u="none" strike="noStrike" dirty="0">
                          <a:effectLst/>
                          <a:latin typeface="+mn-lt"/>
                        </a:rPr>
                        <a:t>No. of NVC </a:t>
                      </a:r>
                      <a:r>
                        <a:rPr lang="en-GB" sz="1200" b="1" i="0" u="none" strike="noStrike" dirty="0" err="1" smtClean="0">
                          <a:effectLst/>
                          <a:latin typeface="+mn-lt"/>
                        </a:rPr>
                        <a:t>communi</a:t>
                      </a:r>
                      <a:r>
                        <a:rPr lang="en-GB" sz="1200" b="1" i="0" u="none" strike="noStrike" dirty="0" smtClean="0">
                          <a:effectLst/>
                          <a:latin typeface="+mn-lt"/>
                        </a:rPr>
                        <a:t>-ties</a:t>
                      </a:r>
                      <a:endParaRPr lang="en-GB" sz="1200" b="1" i="0" u="none" strike="noStrike" dirty="0">
                        <a:effectLst/>
                        <a:latin typeface="+mn-lt"/>
                      </a:endParaRPr>
                    </a:p>
                  </a:txBody>
                  <a:tcPr marL="0" marR="0" marT="0" marB="0" anchor="ctr">
                    <a:solidFill>
                      <a:schemeClr val="accent1"/>
                    </a:solidFill>
                  </a:tcPr>
                </a:tc>
              </a:tr>
              <a:tr h="235836">
                <a:tc>
                  <a:txBody>
                    <a:bodyPr/>
                    <a:lstStyle/>
                    <a:p>
                      <a:pPr algn="l" fontAlgn="b"/>
                      <a:r>
                        <a:rPr lang="en-GB" sz="1200" b="0" i="0" u="none" strike="noStrike" dirty="0">
                          <a:effectLst/>
                          <a:latin typeface="+mn-lt"/>
                        </a:rPr>
                        <a:t>D2</a:t>
                      </a:r>
                    </a:p>
                  </a:txBody>
                  <a:tcPr marL="72000" marR="0" marT="0" marB="0" anchor="b"/>
                </a:tc>
                <a:tc>
                  <a:txBody>
                    <a:bodyPr/>
                    <a:lstStyle/>
                    <a:p>
                      <a:pPr algn="l" fontAlgn="b"/>
                      <a:r>
                        <a:rPr lang="en-GB" sz="1200" b="0" i="0" u="none" strike="noStrike" dirty="0" smtClean="0">
                          <a:effectLst/>
                          <a:latin typeface="+mn-lt"/>
                        </a:rPr>
                        <a:t>Valley </a:t>
                      </a:r>
                      <a:r>
                        <a:rPr lang="en-GB" sz="1200" b="0" i="0" u="none" strike="noStrike" dirty="0">
                          <a:effectLst/>
                          <a:latin typeface="+mn-lt"/>
                        </a:rPr>
                        <a:t>and transition mires</a:t>
                      </a:r>
                    </a:p>
                  </a:txBody>
                  <a:tcPr marL="72000" marR="0" marT="0" marB="0" anchor="b"/>
                </a:tc>
                <a:tc>
                  <a:txBody>
                    <a:bodyPr/>
                    <a:lstStyle/>
                    <a:p>
                      <a:pPr algn="ctr" fontAlgn="b"/>
                      <a:r>
                        <a:rPr lang="en-GB" sz="1200" b="0" i="0" u="none" strike="noStrike" dirty="0">
                          <a:effectLst/>
                          <a:latin typeface="+mn-lt"/>
                        </a:rPr>
                        <a:t>25.0</a:t>
                      </a:r>
                    </a:p>
                  </a:txBody>
                  <a:tcPr marL="0" marR="0" marT="0" marB="0" anchor="b"/>
                </a:tc>
                <a:tc>
                  <a:txBody>
                    <a:bodyPr/>
                    <a:lstStyle/>
                    <a:p>
                      <a:pPr algn="ctr" fontAlgn="b"/>
                      <a:r>
                        <a:rPr lang="en-GB" sz="1200" b="0" i="0" u="none" strike="noStrike" dirty="0">
                          <a:effectLst/>
                          <a:latin typeface="+mn-lt"/>
                        </a:rPr>
                        <a:t>20.0</a:t>
                      </a:r>
                    </a:p>
                  </a:txBody>
                  <a:tcPr marL="0" marR="0" marT="0" marB="0" anchor="b"/>
                </a:tc>
                <a:tc>
                  <a:txBody>
                    <a:bodyPr/>
                    <a:lstStyle/>
                    <a:p>
                      <a:pPr algn="ctr" fontAlgn="b"/>
                      <a:r>
                        <a:rPr lang="en-GB" sz="1200" b="0" i="0" u="none" strike="noStrike" dirty="0">
                          <a:effectLst/>
                          <a:latin typeface="+mn-lt"/>
                        </a:rPr>
                        <a:t>3.0</a:t>
                      </a:r>
                    </a:p>
                  </a:txBody>
                  <a:tcPr marL="0" marR="0" marT="0" marB="0" anchor="b"/>
                </a:tc>
                <a:tc>
                  <a:txBody>
                    <a:bodyPr/>
                    <a:lstStyle/>
                    <a:p>
                      <a:pPr algn="ctr" fontAlgn="b"/>
                      <a:r>
                        <a:rPr lang="en-GB" sz="1200" b="0" i="0" u="none" strike="noStrike">
                          <a:effectLst/>
                          <a:latin typeface="+mn-lt"/>
                        </a:rPr>
                        <a:t>60.0</a:t>
                      </a:r>
                    </a:p>
                  </a:txBody>
                  <a:tcPr marL="0" marR="0" marT="0" marB="0" anchor="b"/>
                </a:tc>
                <a:tc>
                  <a:txBody>
                    <a:bodyPr/>
                    <a:lstStyle/>
                    <a:p>
                      <a:pPr algn="ctr" fontAlgn="b"/>
                      <a:r>
                        <a:rPr lang="en-GB" sz="1200" b="0" i="0" u="none" strike="noStrike">
                          <a:effectLst/>
                          <a:latin typeface="+mn-lt"/>
                        </a:rPr>
                        <a:t>1</a:t>
                      </a:r>
                    </a:p>
                  </a:txBody>
                  <a:tcPr marL="0" marR="0" marT="0" marB="0" anchor="b"/>
                </a:tc>
              </a:tr>
              <a:tr h="235836">
                <a:tc>
                  <a:txBody>
                    <a:bodyPr/>
                    <a:lstStyle/>
                    <a:p>
                      <a:pPr algn="l" fontAlgn="b"/>
                      <a:r>
                        <a:rPr lang="en-GB" sz="1200" b="0" i="0" u="none" strike="noStrike" dirty="0">
                          <a:effectLst/>
                          <a:latin typeface="+mn-lt"/>
                        </a:rPr>
                        <a:t>I1</a:t>
                      </a:r>
                    </a:p>
                  </a:txBody>
                  <a:tcPr marL="72000" marR="0" marT="0" marB="0" anchor="b"/>
                </a:tc>
                <a:tc>
                  <a:txBody>
                    <a:bodyPr/>
                    <a:lstStyle/>
                    <a:p>
                      <a:pPr algn="l" fontAlgn="b"/>
                      <a:r>
                        <a:rPr lang="en-GB" sz="1200" b="0" i="0" u="none" strike="noStrike" dirty="0">
                          <a:effectLst/>
                          <a:latin typeface="+mn-lt"/>
                        </a:rPr>
                        <a:t>Arable </a:t>
                      </a:r>
                      <a:r>
                        <a:rPr lang="en-GB" sz="1200" b="0" i="0" u="none" strike="noStrike" dirty="0" smtClean="0">
                          <a:effectLst/>
                          <a:latin typeface="+mn-lt"/>
                        </a:rPr>
                        <a:t>and </a:t>
                      </a:r>
                      <a:r>
                        <a:rPr lang="en-GB" sz="1200" b="0" i="0" u="none" strike="noStrike" dirty="0">
                          <a:effectLst/>
                          <a:latin typeface="+mn-lt"/>
                        </a:rPr>
                        <a:t>market gardens</a:t>
                      </a:r>
                    </a:p>
                  </a:txBody>
                  <a:tcPr marL="72000" marR="0" marT="0" marB="0" anchor="b"/>
                </a:tc>
                <a:tc>
                  <a:txBody>
                    <a:bodyPr/>
                    <a:lstStyle/>
                    <a:p>
                      <a:pPr algn="ctr" fontAlgn="b"/>
                      <a:r>
                        <a:rPr lang="en-GB" sz="1200" b="0" i="0" u="none" strike="noStrike">
                          <a:effectLst/>
                          <a:latin typeface="+mn-lt"/>
                        </a:rPr>
                        <a:t>57.3</a:t>
                      </a:r>
                    </a:p>
                  </a:txBody>
                  <a:tcPr marL="0" marR="0" marT="0" marB="0" anchor="b"/>
                </a:tc>
                <a:tc>
                  <a:txBody>
                    <a:bodyPr/>
                    <a:lstStyle/>
                    <a:p>
                      <a:pPr algn="ctr" fontAlgn="b"/>
                      <a:r>
                        <a:rPr lang="en-GB" sz="1200" b="0" i="0" u="none" strike="noStrike" dirty="0">
                          <a:effectLst/>
                          <a:latin typeface="+mn-lt"/>
                        </a:rPr>
                        <a:t>23.8</a:t>
                      </a:r>
                    </a:p>
                  </a:txBody>
                  <a:tcPr marL="0" marR="0" marT="0" marB="0" anchor="b"/>
                </a:tc>
                <a:tc>
                  <a:txBody>
                    <a:bodyPr/>
                    <a:lstStyle/>
                    <a:p>
                      <a:pPr algn="ctr" fontAlgn="b"/>
                      <a:r>
                        <a:rPr lang="en-GB" sz="1200" b="0" i="0" u="none" strike="noStrike" dirty="0">
                          <a:effectLst/>
                          <a:latin typeface="+mn-lt"/>
                        </a:rPr>
                        <a:t>7.5</a:t>
                      </a:r>
                    </a:p>
                  </a:txBody>
                  <a:tcPr marL="0" marR="0" marT="0" marB="0" anchor="b"/>
                </a:tc>
                <a:tc>
                  <a:txBody>
                    <a:bodyPr/>
                    <a:lstStyle/>
                    <a:p>
                      <a:pPr algn="ctr" fontAlgn="b"/>
                      <a:r>
                        <a:rPr lang="en-GB" sz="1200" b="0" i="0" u="none" strike="noStrike" dirty="0">
                          <a:effectLst/>
                          <a:latin typeface="+mn-lt"/>
                        </a:rPr>
                        <a:t>56.4</a:t>
                      </a:r>
                    </a:p>
                  </a:txBody>
                  <a:tcPr marL="0" marR="0" marT="0" marB="0" anchor="b"/>
                </a:tc>
                <a:tc>
                  <a:txBody>
                    <a:bodyPr/>
                    <a:lstStyle/>
                    <a:p>
                      <a:pPr algn="ctr" fontAlgn="b"/>
                      <a:r>
                        <a:rPr lang="en-GB" sz="1200" b="0" i="0" u="none" strike="noStrike">
                          <a:effectLst/>
                          <a:latin typeface="+mn-lt"/>
                        </a:rPr>
                        <a:t>6</a:t>
                      </a:r>
                    </a:p>
                  </a:txBody>
                  <a:tcPr marL="0" marR="0" marT="0" marB="0" anchor="b"/>
                </a:tc>
              </a:tr>
              <a:tr h="235836">
                <a:tc>
                  <a:txBody>
                    <a:bodyPr/>
                    <a:lstStyle/>
                    <a:p>
                      <a:pPr algn="l" fontAlgn="b"/>
                      <a:r>
                        <a:rPr lang="en-GB" sz="1200" b="0" i="0" u="none" strike="noStrike">
                          <a:effectLst/>
                          <a:latin typeface="+mn-lt"/>
                        </a:rPr>
                        <a:t>I2</a:t>
                      </a:r>
                    </a:p>
                  </a:txBody>
                  <a:tcPr marL="72000" marR="0" marT="0" marB="0" anchor="b"/>
                </a:tc>
                <a:tc>
                  <a:txBody>
                    <a:bodyPr/>
                    <a:lstStyle/>
                    <a:p>
                      <a:pPr algn="l" fontAlgn="b"/>
                      <a:r>
                        <a:rPr lang="en-GB" sz="1200" b="0" i="0" u="none" strike="noStrike" dirty="0">
                          <a:effectLst/>
                          <a:latin typeface="+mn-lt"/>
                        </a:rPr>
                        <a:t>Cultivated </a:t>
                      </a:r>
                      <a:r>
                        <a:rPr lang="en-GB" sz="1200" b="0" i="0" u="none" strike="noStrike" dirty="0" smtClean="0">
                          <a:effectLst/>
                          <a:latin typeface="+mn-lt"/>
                        </a:rPr>
                        <a:t>gardens,</a:t>
                      </a:r>
                      <a:r>
                        <a:rPr lang="en-GB" sz="1200" b="0" i="0" u="none" strike="noStrike" baseline="0" dirty="0" smtClean="0">
                          <a:effectLst/>
                          <a:latin typeface="+mn-lt"/>
                        </a:rPr>
                        <a:t> </a:t>
                      </a:r>
                      <a:r>
                        <a:rPr lang="en-GB" sz="1200" b="0" i="0" u="none" strike="noStrike" dirty="0" smtClean="0">
                          <a:effectLst/>
                          <a:latin typeface="+mn-lt"/>
                        </a:rPr>
                        <a:t>parks</a:t>
                      </a:r>
                      <a:endParaRPr lang="en-GB" sz="1200" b="0" i="0" u="none" strike="noStrike" dirty="0">
                        <a:effectLst/>
                        <a:latin typeface="+mn-lt"/>
                      </a:endParaRPr>
                    </a:p>
                  </a:txBody>
                  <a:tcPr marL="72000" marR="0" marT="0" marB="0" anchor="b"/>
                </a:tc>
                <a:tc>
                  <a:txBody>
                    <a:bodyPr/>
                    <a:lstStyle/>
                    <a:p>
                      <a:pPr algn="ctr" fontAlgn="b"/>
                      <a:r>
                        <a:rPr lang="en-GB" sz="1200" b="0" i="0" u="none" strike="noStrike" dirty="0">
                          <a:effectLst/>
                          <a:latin typeface="+mn-lt"/>
                        </a:rPr>
                        <a:t>31.0</a:t>
                      </a:r>
                    </a:p>
                  </a:txBody>
                  <a:tcPr marL="0" marR="0" marT="0" marB="0" anchor="b"/>
                </a:tc>
                <a:tc>
                  <a:txBody>
                    <a:bodyPr/>
                    <a:lstStyle/>
                    <a:p>
                      <a:pPr algn="ctr" fontAlgn="b"/>
                      <a:r>
                        <a:rPr lang="en-GB" sz="1200" b="0" i="0" u="none" strike="noStrike" dirty="0">
                          <a:effectLst/>
                          <a:latin typeface="+mn-lt"/>
                        </a:rPr>
                        <a:t>29.0</a:t>
                      </a:r>
                    </a:p>
                  </a:txBody>
                  <a:tcPr marL="0" marR="0" marT="0" marB="0" anchor="b"/>
                </a:tc>
                <a:tc>
                  <a:txBody>
                    <a:bodyPr/>
                    <a:lstStyle/>
                    <a:p>
                      <a:pPr algn="ctr" fontAlgn="b"/>
                      <a:r>
                        <a:rPr lang="en-GB" sz="1200" b="0" i="0" u="none" strike="noStrike" dirty="0">
                          <a:effectLst/>
                          <a:latin typeface="+mn-lt"/>
                        </a:rPr>
                        <a:t>5.0</a:t>
                      </a:r>
                    </a:p>
                  </a:txBody>
                  <a:tcPr marL="0" marR="0" marT="0" marB="0" anchor="b"/>
                </a:tc>
                <a:tc>
                  <a:txBody>
                    <a:bodyPr/>
                    <a:lstStyle/>
                    <a:p>
                      <a:pPr algn="ctr" fontAlgn="b"/>
                      <a:r>
                        <a:rPr lang="en-GB" sz="1200" b="0" i="0" u="none" strike="noStrike">
                          <a:effectLst/>
                          <a:latin typeface="+mn-lt"/>
                        </a:rPr>
                        <a:t>55.6</a:t>
                      </a:r>
                    </a:p>
                  </a:txBody>
                  <a:tcPr marL="0" marR="0" marT="0" marB="0" anchor="b"/>
                </a:tc>
                <a:tc>
                  <a:txBody>
                    <a:bodyPr/>
                    <a:lstStyle/>
                    <a:p>
                      <a:pPr algn="ctr" fontAlgn="b"/>
                      <a:r>
                        <a:rPr lang="en-GB" sz="1200" b="0" i="0" u="none" strike="noStrike" dirty="0">
                          <a:effectLst/>
                          <a:latin typeface="+mn-lt"/>
                        </a:rPr>
                        <a:t>1</a:t>
                      </a:r>
                    </a:p>
                  </a:txBody>
                  <a:tcPr marL="0" marR="0" marT="0" marB="0" anchor="b"/>
                </a:tc>
              </a:tr>
              <a:tr h="134484">
                <a:tc>
                  <a:txBody>
                    <a:bodyPr/>
                    <a:lstStyle/>
                    <a:p>
                      <a:pPr algn="l" fontAlgn="b"/>
                      <a:r>
                        <a:rPr lang="en-GB" sz="1200" b="0" i="0" u="none" strike="noStrike">
                          <a:effectLst/>
                          <a:latin typeface="+mn-lt"/>
                        </a:rPr>
                        <a:t>E5</a:t>
                      </a:r>
                    </a:p>
                  </a:txBody>
                  <a:tcPr marL="72000" marR="0" marT="0" marB="0" anchor="b"/>
                </a:tc>
                <a:tc>
                  <a:txBody>
                    <a:bodyPr/>
                    <a:lstStyle/>
                    <a:p>
                      <a:pPr algn="l" fontAlgn="b"/>
                      <a:r>
                        <a:rPr lang="en-GB" sz="1200" b="0" i="0" u="none" strike="noStrike" dirty="0">
                          <a:effectLst/>
                          <a:latin typeface="+mn-lt"/>
                        </a:rPr>
                        <a:t>Woodland fringes</a:t>
                      </a:r>
                    </a:p>
                  </a:txBody>
                  <a:tcPr marL="72000" marR="0" marT="0" marB="0" anchor="b"/>
                </a:tc>
                <a:tc>
                  <a:txBody>
                    <a:bodyPr/>
                    <a:lstStyle/>
                    <a:p>
                      <a:pPr algn="ctr" fontAlgn="b"/>
                      <a:r>
                        <a:rPr lang="en-GB" sz="1200" b="0" i="0" u="none" strike="noStrike" dirty="0">
                          <a:effectLst/>
                          <a:latin typeface="+mn-lt"/>
                        </a:rPr>
                        <a:t>58.9</a:t>
                      </a:r>
                    </a:p>
                  </a:txBody>
                  <a:tcPr marL="0" marR="0" marT="0" marB="0" anchor="b"/>
                </a:tc>
                <a:tc>
                  <a:txBody>
                    <a:bodyPr/>
                    <a:lstStyle/>
                    <a:p>
                      <a:pPr algn="ctr" fontAlgn="b"/>
                      <a:r>
                        <a:rPr lang="en-GB" sz="1200" b="0" i="0" u="none" strike="noStrike" dirty="0">
                          <a:effectLst/>
                          <a:latin typeface="+mn-lt"/>
                        </a:rPr>
                        <a:t>22.8</a:t>
                      </a:r>
                    </a:p>
                  </a:txBody>
                  <a:tcPr marL="0" marR="0" marT="0" marB="0" anchor="b"/>
                </a:tc>
                <a:tc>
                  <a:txBody>
                    <a:bodyPr/>
                    <a:lstStyle/>
                    <a:p>
                      <a:pPr algn="ctr" fontAlgn="b"/>
                      <a:r>
                        <a:rPr lang="en-GB" sz="1200" b="0" i="0" u="none" strike="noStrike" dirty="0">
                          <a:effectLst/>
                          <a:latin typeface="+mn-lt"/>
                        </a:rPr>
                        <a:t>6.8</a:t>
                      </a:r>
                    </a:p>
                  </a:txBody>
                  <a:tcPr marL="0" marR="0" marT="0" marB="0" anchor="b"/>
                </a:tc>
                <a:tc>
                  <a:txBody>
                    <a:bodyPr/>
                    <a:lstStyle/>
                    <a:p>
                      <a:pPr algn="ctr" fontAlgn="b"/>
                      <a:r>
                        <a:rPr lang="en-GB" sz="1200" b="0" i="0" u="none" strike="noStrike">
                          <a:effectLst/>
                          <a:latin typeface="+mn-lt"/>
                        </a:rPr>
                        <a:t>51.1</a:t>
                      </a:r>
                    </a:p>
                  </a:txBody>
                  <a:tcPr marL="0" marR="0" marT="0" marB="0" anchor="b"/>
                </a:tc>
                <a:tc>
                  <a:txBody>
                    <a:bodyPr/>
                    <a:lstStyle/>
                    <a:p>
                      <a:pPr algn="ctr" fontAlgn="b"/>
                      <a:r>
                        <a:rPr lang="en-GB" sz="1200" b="0" i="0" u="none" strike="noStrike" dirty="0">
                          <a:effectLst/>
                          <a:latin typeface="+mn-lt"/>
                        </a:rPr>
                        <a:t>9</a:t>
                      </a:r>
                    </a:p>
                  </a:txBody>
                  <a:tcPr marL="0" marR="0" marT="0" marB="0" anchor="b"/>
                </a:tc>
              </a:tr>
              <a:tr h="235836">
                <a:tc>
                  <a:txBody>
                    <a:bodyPr/>
                    <a:lstStyle/>
                    <a:p>
                      <a:pPr algn="l" fontAlgn="b"/>
                      <a:r>
                        <a:rPr lang="en-GB" sz="1200" b="0" i="0" u="none" strike="noStrike" dirty="0">
                          <a:effectLst/>
                          <a:latin typeface="+mn-lt"/>
                        </a:rPr>
                        <a:t>E4</a:t>
                      </a:r>
                    </a:p>
                  </a:txBody>
                  <a:tcPr marL="72000" marR="0" marT="0" marB="0" anchor="b"/>
                </a:tc>
                <a:tc>
                  <a:txBody>
                    <a:bodyPr/>
                    <a:lstStyle/>
                    <a:p>
                      <a:pPr algn="l" fontAlgn="b"/>
                      <a:r>
                        <a:rPr lang="en-GB" sz="1200" b="0" i="0" u="none" strike="noStrike" dirty="0">
                          <a:effectLst/>
                          <a:latin typeface="+mn-lt"/>
                        </a:rPr>
                        <a:t>(Sub)alpine grasslands</a:t>
                      </a:r>
                    </a:p>
                  </a:txBody>
                  <a:tcPr marL="72000" marR="0" marT="0" marB="0" anchor="b"/>
                </a:tc>
                <a:tc>
                  <a:txBody>
                    <a:bodyPr/>
                    <a:lstStyle/>
                    <a:p>
                      <a:pPr algn="ctr" fontAlgn="b"/>
                      <a:r>
                        <a:rPr lang="en-GB" sz="1200" b="0" i="0" u="none" strike="noStrike">
                          <a:effectLst/>
                          <a:latin typeface="+mn-lt"/>
                        </a:rPr>
                        <a:t>70.0</a:t>
                      </a:r>
                    </a:p>
                  </a:txBody>
                  <a:tcPr marL="0" marR="0" marT="0" marB="0" anchor="b"/>
                </a:tc>
                <a:tc>
                  <a:txBody>
                    <a:bodyPr/>
                    <a:lstStyle/>
                    <a:p>
                      <a:pPr algn="ctr" fontAlgn="b"/>
                      <a:r>
                        <a:rPr lang="en-GB" sz="1200" b="0" i="0" u="none" strike="noStrike" dirty="0">
                          <a:effectLst/>
                          <a:latin typeface="+mn-lt"/>
                        </a:rPr>
                        <a:t>21.4</a:t>
                      </a:r>
                    </a:p>
                  </a:txBody>
                  <a:tcPr marL="0" marR="0" marT="0" marB="0" anchor="b"/>
                </a:tc>
                <a:tc>
                  <a:txBody>
                    <a:bodyPr/>
                    <a:lstStyle/>
                    <a:p>
                      <a:pPr algn="ctr" fontAlgn="b"/>
                      <a:r>
                        <a:rPr lang="en-GB" sz="1200" b="0" i="0" u="none" strike="noStrike" dirty="0">
                          <a:effectLst/>
                          <a:latin typeface="+mn-lt"/>
                        </a:rPr>
                        <a:t>7.0</a:t>
                      </a:r>
                    </a:p>
                  </a:txBody>
                  <a:tcPr marL="0" marR="0" marT="0" marB="0" anchor="b"/>
                </a:tc>
                <a:tc>
                  <a:txBody>
                    <a:bodyPr/>
                    <a:lstStyle/>
                    <a:p>
                      <a:pPr algn="ctr" fontAlgn="b"/>
                      <a:r>
                        <a:rPr lang="en-GB" sz="1200" b="0" i="0" u="none" strike="noStrike" dirty="0">
                          <a:effectLst/>
                          <a:latin typeface="+mn-lt"/>
                        </a:rPr>
                        <a:t>46.7</a:t>
                      </a:r>
                    </a:p>
                  </a:txBody>
                  <a:tcPr marL="0" marR="0" marT="0" marB="0" anchor="b"/>
                </a:tc>
                <a:tc>
                  <a:txBody>
                    <a:bodyPr/>
                    <a:lstStyle/>
                    <a:p>
                      <a:pPr algn="ctr" fontAlgn="b"/>
                      <a:r>
                        <a:rPr lang="en-GB" sz="1200" b="0" i="0" u="none" strike="noStrike" dirty="0">
                          <a:effectLst/>
                          <a:latin typeface="+mn-lt"/>
                        </a:rPr>
                        <a:t>1</a:t>
                      </a:r>
                    </a:p>
                  </a:txBody>
                  <a:tcPr marL="0" marR="0" marT="0" marB="0" anchor="b"/>
                </a:tc>
              </a:tr>
              <a:tr h="235836">
                <a:tc>
                  <a:txBody>
                    <a:bodyPr/>
                    <a:lstStyle/>
                    <a:p>
                      <a:pPr algn="l" fontAlgn="b"/>
                      <a:r>
                        <a:rPr lang="en-GB" sz="1200" b="0" i="0" u="none" strike="noStrike">
                          <a:effectLst/>
                          <a:latin typeface="+mn-lt"/>
                        </a:rPr>
                        <a:t>E3</a:t>
                      </a:r>
                    </a:p>
                  </a:txBody>
                  <a:tcPr marL="72000" marR="0" marT="0" marB="0" anchor="b"/>
                </a:tc>
                <a:tc>
                  <a:txBody>
                    <a:bodyPr/>
                    <a:lstStyle/>
                    <a:p>
                      <a:pPr algn="l" fontAlgn="b"/>
                      <a:r>
                        <a:rPr lang="en-GB" sz="1200" b="0" i="0" u="none" strike="noStrike" dirty="0">
                          <a:effectLst/>
                          <a:latin typeface="+mn-lt"/>
                        </a:rPr>
                        <a:t>Seasonally wet grasslands</a:t>
                      </a:r>
                    </a:p>
                  </a:txBody>
                  <a:tcPr marL="72000" marR="0" marT="0" marB="0" anchor="b"/>
                </a:tc>
                <a:tc>
                  <a:txBody>
                    <a:bodyPr/>
                    <a:lstStyle/>
                    <a:p>
                      <a:pPr algn="ctr" fontAlgn="b"/>
                      <a:r>
                        <a:rPr lang="en-GB" sz="1200" b="0" i="0" u="none" strike="noStrike">
                          <a:effectLst/>
                          <a:latin typeface="+mn-lt"/>
                        </a:rPr>
                        <a:t>63.0</a:t>
                      </a:r>
                    </a:p>
                  </a:txBody>
                  <a:tcPr marL="0" marR="0" marT="0" marB="0" anchor="b"/>
                </a:tc>
                <a:tc>
                  <a:txBody>
                    <a:bodyPr/>
                    <a:lstStyle/>
                    <a:p>
                      <a:pPr algn="ctr" fontAlgn="b"/>
                      <a:r>
                        <a:rPr lang="en-GB" sz="1200" b="0" i="0" u="none" strike="noStrike">
                          <a:effectLst/>
                          <a:latin typeface="+mn-lt"/>
                        </a:rPr>
                        <a:t>25.1</a:t>
                      </a:r>
                    </a:p>
                  </a:txBody>
                  <a:tcPr marL="0" marR="0" marT="0" marB="0" anchor="b"/>
                </a:tc>
                <a:tc>
                  <a:txBody>
                    <a:bodyPr/>
                    <a:lstStyle/>
                    <a:p>
                      <a:pPr algn="ctr" fontAlgn="b"/>
                      <a:r>
                        <a:rPr lang="en-GB" sz="1200" b="0" i="0" u="none" strike="noStrike" dirty="0">
                          <a:effectLst/>
                          <a:latin typeface="+mn-lt"/>
                        </a:rPr>
                        <a:t>6.6</a:t>
                      </a:r>
                    </a:p>
                  </a:txBody>
                  <a:tcPr marL="0" marR="0" marT="0" marB="0" anchor="b"/>
                </a:tc>
                <a:tc>
                  <a:txBody>
                    <a:bodyPr/>
                    <a:lstStyle/>
                    <a:p>
                      <a:pPr algn="ctr" fontAlgn="b"/>
                      <a:r>
                        <a:rPr lang="en-GB" sz="1200" b="0" i="0" u="none" strike="noStrike" dirty="0">
                          <a:effectLst/>
                          <a:latin typeface="+mn-lt"/>
                        </a:rPr>
                        <a:t>43.4</a:t>
                      </a:r>
                    </a:p>
                  </a:txBody>
                  <a:tcPr marL="0" marR="0" marT="0" marB="0" anchor="b"/>
                </a:tc>
                <a:tc>
                  <a:txBody>
                    <a:bodyPr/>
                    <a:lstStyle/>
                    <a:p>
                      <a:pPr algn="ctr" fontAlgn="b"/>
                      <a:r>
                        <a:rPr lang="en-GB" sz="1200" b="0" i="0" u="none" strike="noStrike">
                          <a:effectLst/>
                          <a:latin typeface="+mn-lt"/>
                        </a:rPr>
                        <a:t>7</a:t>
                      </a:r>
                    </a:p>
                  </a:txBody>
                  <a:tcPr marL="0" marR="0" marT="0" marB="0" anchor="b"/>
                </a:tc>
              </a:tr>
              <a:tr h="235836">
                <a:tc>
                  <a:txBody>
                    <a:bodyPr/>
                    <a:lstStyle/>
                    <a:p>
                      <a:pPr algn="l" fontAlgn="b"/>
                      <a:r>
                        <a:rPr lang="en-GB" sz="1200" b="0" i="0" u="none" strike="noStrike">
                          <a:effectLst/>
                          <a:latin typeface="+mn-lt"/>
                        </a:rPr>
                        <a:t>B1</a:t>
                      </a:r>
                    </a:p>
                  </a:txBody>
                  <a:tcPr marL="72000" marR="0" marT="0" marB="0" anchor="b"/>
                </a:tc>
                <a:tc>
                  <a:txBody>
                    <a:bodyPr/>
                    <a:lstStyle/>
                    <a:p>
                      <a:pPr algn="l" fontAlgn="b"/>
                      <a:r>
                        <a:rPr lang="en-GB" sz="1200" b="0" i="0" u="none" strike="noStrike" dirty="0">
                          <a:effectLst/>
                          <a:latin typeface="+mn-lt"/>
                        </a:rPr>
                        <a:t>Coastal </a:t>
                      </a:r>
                      <a:r>
                        <a:rPr lang="en-GB" sz="1200" b="0" i="0" u="none" strike="noStrike" dirty="0" smtClean="0">
                          <a:effectLst/>
                          <a:latin typeface="+mn-lt"/>
                        </a:rPr>
                        <a:t>dunes, </a:t>
                      </a:r>
                      <a:r>
                        <a:rPr lang="en-GB" sz="1200" b="0" i="0" u="none" strike="noStrike" dirty="0">
                          <a:effectLst/>
                          <a:latin typeface="+mn-lt"/>
                        </a:rPr>
                        <a:t>sandy shores</a:t>
                      </a:r>
                    </a:p>
                  </a:txBody>
                  <a:tcPr marL="72000" marR="0" marT="0" marB="0" anchor="b"/>
                </a:tc>
                <a:tc>
                  <a:txBody>
                    <a:bodyPr/>
                    <a:lstStyle/>
                    <a:p>
                      <a:pPr algn="ctr" fontAlgn="b"/>
                      <a:r>
                        <a:rPr lang="en-GB" sz="1200" b="0" i="0" u="none" strike="noStrike">
                          <a:effectLst/>
                          <a:latin typeface="+mn-lt"/>
                        </a:rPr>
                        <a:t>49.0</a:t>
                      </a:r>
                    </a:p>
                  </a:txBody>
                  <a:tcPr marL="0" marR="0" marT="0" marB="0" anchor="b"/>
                </a:tc>
                <a:tc>
                  <a:txBody>
                    <a:bodyPr/>
                    <a:lstStyle/>
                    <a:p>
                      <a:pPr algn="ctr" fontAlgn="b"/>
                      <a:r>
                        <a:rPr lang="en-GB" sz="1200" b="0" i="0" u="none" strike="noStrike" dirty="0">
                          <a:effectLst/>
                          <a:latin typeface="+mn-lt"/>
                        </a:rPr>
                        <a:t>25.5</a:t>
                      </a:r>
                    </a:p>
                  </a:txBody>
                  <a:tcPr marL="0" marR="0" marT="0" marB="0" anchor="b"/>
                </a:tc>
                <a:tc>
                  <a:txBody>
                    <a:bodyPr/>
                    <a:lstStyle/>
                    <a:p>
                      <a:pPr algn="ctr" fontAlgn="b"/>
                      <a:r>
                        <a:rPr lang="en-GB" sz="1200" b="0" i="0" u="none" strike="noStrike" dirty="0">
                          <a:effectLst/>
                          <a:latin typeface="+mn-lt"/>
                        </a:rPr>
                        <a:t>5.0</a:t>
                      </a:r>
                    </a:p>
                  </a:txBody>
                  <a:tcPr marL="0" marR="0" marT="0" marB="0" anchor="b"/>
                </a:tc>
                <a:tc>
                  <a:txBody>
                    <a:bodyPr/>
                    <a:lstStyle/>
                    <a:p>
                      <a:pPr algn="ctr" fontAlgn="b"/>
                      <a:r>
                        <a:rPr lang="en-GB" sz="1200" b="0" i="0" u="none" strike="noStrike" dirty="0">
                          <a:effectLst/>
                          <a:latin typeface="+mn-lt"/>
                        </a:rPr>
                        <a:t>42.8</a:t>
                      </a:r>
                    </a:p>
                  </a:txBody>
                  <a:tcPr marL="0" marR="0" marT="0" marB="0" anchor="b"/>
                </a:tc>
                <a:tc>
                  <a:txBody>
                    <a:bodyPr/>
                    <a:lstStyle/>
                    <a:p>
                      <a:pPr algn="ctr" fontAlgn="b"/>
                      <a:r>
                        <a:rPr lang="en-GB" sz="1200" b="0" i="0" u="none" strike="noStrike" dirty="0">
                          <a:effectLst/>
                          <a:latin typeface="+mn-lt"/>
                        </a:rPr>
                        <a:t>8</a:t>
                      </a:r>
                    </a:p>
                  </a:txBody>
                  <a:tcPr marL="0" marR="0" marT="0" marB="0" anchor="b"/>
                </a:tc>
              </a:tr>
              <a:tr h="235836">
                <a:tc>
                  <a:txBody>
                    <a:bodyPr/>
                    <a:lstStyle/>
                    <a:p>
                      <a:pPr algn="l" fontAlgn="b"/>
                      <a:r>
                        <a:rPr lang="en-GB" sz="1200" b="0" i="0" u="none" strike="noStrike">
                          <a:effectLst/>
                          <a:latin typeface="+mn-lt"/>
                        </a:rPr>
                        <a:t>E1</a:t>
                      </a:r>
                    </a:p>
                  </a:txBody>
                  <a:tcPr marL="72000" marR="0" marT="0" marB="0" anchor="b"/>
                </a:tc>
                <a:tc>
                  <a:txBody>
                    <a:bodyPr/>
                    <a:lstStyle/>
                    <a:p>
                      <a:pPr algn="l" fontAlgn="b"/>
                      <a:r>
                        <a:rPr lang="en-GB" sz="1200" b="0" i="0" u="none" strike="noStrike" dirty="0">
                          <a:effectLst/>
                          <a:latin typeface="+mn-lt"/>
                        </a:rPr>
                        <a:t>Dry grasslands</a:t>
                      </a:r>
                    </a:p>
                  </a:txBody>
                  <a:tcPr marL="72000" marR="0" marT="0" marB="0" anchor="b"/>
                </a:tc>
                <a:tc>
                  <a:txBody>
                    <a:bodyPr/>
                    <a:lstStyle/>
                    <a:p>
                      <a:pPr algn="ctr" fontAlgn="b"/>
                      <a:r>
                        <a:rPr lang="en-GB" sz="1200" b="0" i="0" u="none" strike="noStrike">
                          <a:effectLst/>
                          <a:latin typeface="+mn-lt"/>
                        </a:rPr>
                        <a:t>86.9</a:t>
                      </a:r>
                    </a:p>
                  </a:txBody>
                  <a:tcPr marL="0" marR="0" marT="0" marB="0" anchor="b"/>
                </a:tc>
                <a:tc>
                  <a:txBody>
                    <a:bodyPr/>
                    <a:lstStyle/>
                    <a:p>
                      <a:pPr algn="ctr" fontAlgn="b"/>
                      <a:r>
                        <a:rPr lang="en-GB" sz="1200" b="0" i="0" u="none" strike="noStrike">
                          <a:effectLst/>
                          <a:latin typeface="+mn-lt"/>
                        </a:rPr>
                        <a:t>26.5</a:t>
                      </a:r>
                    </a:p>
                  </a:txBody>
                  <a:tcPr marL="0" marR="0" marT="0" marB="0" anchor="b"/>
                </a:tc>
                <a:tc>
                  <a:txBody>
                    <a:bodyPr/>
                    <a:lstStyle/>
                    <a:p>
                      <a:pPr algn="ctr" fontAlgn="b"/>
                      <a:r>
                        <a:rPr lang="en-GB" sz="1200" b="0" i="0" u="none" strike="noStrike">
                          <a:effectLst/>
                          <a:latin typeface="+mn-lt"/>
                        </a:rPr>
                        <a:t>10.1</a:t>
                      </a:r>
                    </a:p>
                  </a:txBody>
                  <a:tcPr marL="0" marR="0" marT="0" marB="0" anchor="b"/>
                </a:tc>
                <a:tc>
                  <a:txBody>
                    <a:bodyPr/>
                    <a:lstStyle/>
                    <a:p>
                      <a:pPr algn="ctr" fontAlgn="b"/>
                      <a:r>
                        <a:rPr lang="en-GB" sz="1200" b="0" i="0" u="none" strike="noStrike">
                          <a:effectLst/>
                          <a:latin typeface="+mn-lt"/>
                        </a:rPr>
                        <a:t>41.9</a:t>
                      </a:r>
                    </a:p>
                  </a:txBody>
                  <a:tcPr marL="0" marR="0" marT="0" marB="0" anchor="b"/>
                </a:tc>
                <a:tc>
                  <a:txBody>
                    <a:bodyPr/>
                    <a:lstStyle/>
                    <a:p>
                      <a:pPr algn="ctr" fontAlgn="b"/>
                      <a:r>
                        <a:rPr lang="en-GB" sz="1200" b="0" i="0" u="none" strike="noStrike" dirty="0">
                          <a:effectLst/>
                          <a:latin typeface="+mn-lt"/>
                        </a:rPr>
                        <a:t>9</a:t>
                      </a:r>
                    </a:p>
                  </a:txBody>
                  <a:tcPr marL="0" marR="0" marT="0" marB="0" anchor="b"/>
                </a:tc>
              </a:tr>
              <a:tr h="235836">
                <a:tc>
                  <a:txBody>
                    <a:bodyPr/>
                    <a:lstStyle/>
                    <a:p>
                      <a:pPr algn="l" fontAlgn="b"/>
                      <a:r>
                        <a:rPr lang="en-GB" sz="1200" b="0" i="0" u="none" strike="noStrike">
                          <a:effectLst/>
                          <a:latin typeface="+mn-lt"/>
                        </a:rPr>
                        <a:t>E2</a:t>
                      </a:r>
                    </a:p>
                  </a:txBody>
                  <a:tcPr marL="72000" marR="0" marT="0" marB="0" anchor="b"/>
                </a:tc>
                <a:tc>
                  <a:txBody>
                    <a:bodyPr/>
                    <a:lstStyle/>
                    <a:p>
                      <a:pPr algn="l" fontAlgn="b"/>
                      <a:r>
                        <a:rPr lang="en-GB" sz="1200" b="0" i="0" u="none" strike="noStrike" dirty="0">
                          <a:effectLst/>
                          <a:latin typeface="+mn-lt"/>
                        </a:rPr>
                        <a:t>Mesic grasslands</a:t>
                      </a:r>
                    </a:p>
                  </a:txBody>
                  <a:tcPr marL="72000" marR="0" marT="0" marB="0" anchor="b"/>
                </a:tc>
                <a:tc>
                  <a:txBody>
                    <a:bodyPr/>
                    <a:lstStyle/>
                    <a:p>
                      <a:pPr algn="ctr" fontAlgn="b"/>
                      <a:r>
                        <a:rPr lang="en-GB" sz="1200" b="0" i="0" u="none" strike="noStrike">
                          <a:effectLst/>
                          <a:latin typeface="+mn-lt"/>
                        </a:rPr>
                        <a:t>71.7</a:t>
                      </a:r>
                    </a:p>
                  </a:txBody>
                  <a:tcPr marL="0" marR="0" marT="0" marB="0" anchor="b"/>
                </a:tc>
                <a:tc>
                  <a:txBody>
                    <a:bodyPr/>
                    <a:lstStyle/>
                    <a:p>
                      <a:pPr algn="ctr" fontAlgn="b"/>
                      <a:r>
                        <a:rPr lang="en-GB" sz="1200" b="0" i="0" u="none" strike="noStrike" dirty="0">
                          <a:effectLst/>
                          <a:latin typeface="+mn-lt"/>
                        </a:rPr>
                        <a:t>35.9</a:t>
                      </a:r>
                    </a:p>
                  </a:txBody>
                  <a:tcPr marL="0" marR="0" marT="0" marB="0" anchor="b"/>
                </a:tc>
                <a:tc>
                  <a:txBody>
                    <a:bodyPr/>
                    <a:lstStyle/>
                    <a:p>
                      <a:pPr algn="ctr" fontAlgn="b"/>
                      <a:r>
                        <a:rPr lang="en-GB" sz="1200" b="0" i="0" u="none" strike="noStrike">
                          <a:effectLst/>
                          <a:latin typeface="+mn-lt"/>
                        </a:rPr>
                        <a:t>10.3</a:t>
                      </a:r>
                    </a:p>
                  </a:txBody>
                  <a:tcPr marL="0" marR="0" marT="0" marB="0" anchor="b"/>
                </a:tc>
                <a:tc>
                  <a:txBody>
                    <a:bodyPr/>
                    <a:lstStyle/>
                    <a:p>
                      <a:pPr algn="ctr" fontAlgn="b"/>
                      <a:r>
                        <a:rPr lang="en-GB" sz="1200" b="0" i="0" u="none" strike="noStrike" dirty="0">
                          <a:effectLst/>
                          <a:latin typeface="+mn-lt"/>
                        </a:rPr>
                        <a:t>41.4</a:t>
                      </a:r>
                    </a:p>
                  </a:txBody>
                  <a:tcPr marL="0" marR="0" marT="0" marB="0" anchor="b"/>
                </a:tc>
                <a:tc>
                  <a:txBody>
                    <a:bodyPr/>
                    <a:lstStyle/>
                    <a:p>
                      <a:pPr algn="ctr" fontAlgn="b"/>
                      <a:r>
                        <a:rPr lang="en-GB" sz="1200" b="0" i="0" u="none" strike="noStrike" dirty="0">
                          <a:effectLst/>
                          <a:latin typeface="+mn-lt"/>
                        </a:rPr>
                        <a:t>6</a:t>
                      </a:r>
                    </a:p>
                  </a:txBody>
                  <a:tcPr marL="0" marR="0" marT="0" marB="0" anchor="b"/>
                </a:tc>
              </a:tr>
              <a:tr h="235836">
                <a:tc>
                  <a:txBody>
                    <a:bodyPr/>
                    <a:lstStyle/>
                    <a:p>
                      <a:pPr algn="l" fontAlgn="b"/>
                      <a:r>
                        <a:rPr lang="en-GB" sz="1200" b="0" i="0" u="none" strike="noStrike">
                          <a:effectLst/>
                          <a:latin typeface="+mn-lt"/>
                        </a:rPr>
                        <a:t>B3</a:t>
                      </a:r>
                    </a:p>
                  </a:txBody>
                  <a:tcPr marL="72000" marR="0" marT="0" marB="0" anchor="b"/>
                </a:tc>
                <a:tc>
                  <a:txBody>
                    <a:bodyPr/>
                    <a:lstStyle/>
                    <a:p>
                      <a:pPr algn="l" fontAlgn="b"/>
                      <a:r>
                        <a:rPr lang="en-GB" sz="1200" b="0" i="0" u="none" strike="noStrike" dirty="0">
                          <a:effectLst/>
                          <a:latin typeface="+mn-lt"/>
                        </a:rPr>
                        <a:t>Rock cliffs and shores</a:t>
                      </a:r>
                    </a:p>
                  </a:txBody>
                  <a:tcPr marL="72000" marR="0" marT="0" marB="0" anchor="b"/>
                </a:tc>
                <a:tc>
                  <a:txBody>
                    <a:bodyPr/>
                    <a:lstStyle/>
                    <a:p>
                      <a:pPr algn="ctr" fontAlgn="b"/>
                      <a:r>
                        <a:rPr lang="en-GB" sz="1200" b="0" i="0" u="none" strike="noStrike">
                          <a:effectLst/>
                          <a:latin typeface="+mn-lt"/>
                        </a:rPr>
                        <a:t>47.3</a:t>
                      </a:r>
                    </a:p>
                  </a:txBody>
                  <a:tcPr marL="0" marR="0" marT="0" marB="0" anchor="b"/>
                </a:tc>
                <a:tc>
                  <a:txBody>
                    <a:bodyPr/>
                    <a:lstStyle/>
                    <a:p>
                      <a:pPr algn="ctr" fontAlgn="b"/>
                      <a:r>
                        <a:rPr lang="en-GB" sz="1200" b="0" i="0" u="none" strike="noStrike">
                          <a:effectLst/>
                          <a:latin typeface="+mn-lt"/>
                        </a:rPr>
                        <a:t>25.7</a:t>
                      </a:r>
                    </a:p>
                  </a:txBody>
                  <a:tcPr marL="0" marR="0" marT="0" marB="0" anchor="b"/>
                </a:tc>
                <a:tc>
                  <a:txBody>
                    <a:bodyPr/>
                    <a:lstStyle/>
                    <a:p>
                      <a:pPr algn="ctr" fontAlgn="b"/>
                      <a:r>
                        <a:rPr lang="en-GB" sz="1200" b="0" i="0" u="none" strike="noStrike">
                          <a:effectLst/>
                          <a:latin typeface="+mn-lt"/>
                        </a:rPr>
                        <a:t>5.0</a:t>
                      </a:r>
                    </a:p>
                  </a:txBody>
                  <a:tcPr marL="0" marR="0" marT="0" marB="0" anchor="b"/>
                </a:tc>
                <a:tc>
                  <a:txBody>
                    <a:bodyPr/>
                    <a:lstStyle/>
                    <a:p>
                      <a:pPr algn="ctr" fontAlgn="b"/>
                      <a:r>
                        <a:rPr lang="en-GB" sz="1200" b="0" i="0" u="none" strike="noStrike" dirty="0">
                          <a:effectLst/>
                          <a:latin typeface="+mn-lt"/>
                        </a:rPr>
                        <a:t>40.1</a:t>
                      </a:r>
                    </a:p>
                  </a:txBody>
                  <a:tcPr marL="0" marR="0" marT="0" marB="0" anchor="b"/>
                </a:tc>
                <a:tc>
                  <a:txBody>
                    <a:bodyPr/>
                    <a:lstStyle/>
                    <a:p>
                      <a:pPr algn="ctr" fontAlgn="b"/>
                      <a:r>
                        <a:rPr lang="en-GB" sz="1200" b="0" i="0" u="none" strike="noStrike" dirty="0">
                          <a:effectLst/>
                          <a:latin typeface="+mn-lt"/>
                        </a:rPr>
                        <a:t>6</a:t>
                      </a:r>
                    </a:p>
                  </a:txBody>
                  <a:tcPr marL="0" marR="0" marT="0" marB="0" anchor="b"/>
                </a:tc>
              </a:tr>
              <a:tr h="235836">
                <a:tc>
                  <a:txBody>
                    <a:bodyPr/>
                    <a:lstStyle/>
                    <a:p>
                      <a:pPr algn="l" fontAlgn="b"/>
                      <a:r>
                        <a:rPr lang="en-GB" sz="1200" b="0" i="0" u="none" strike="noStrike">
                          <a:effectLst/>
                          <a:latin typeface="+mn-lt"/>
                        </a:rPr>
                        <a:t>F3</a:t>
                      </a:r>
                    </a:p>
                  </a:txBody>
                  <a:tcPr marL="72000" marR="0" marT="0" marB="0" anchor="b"/>
                </a:tc>
                <a:tc>
                  <a:txBody>
                    <a:bodyPr/>
                    <a:lstStyle/>
                    <a:p>
                      <a:pPr algn="l" fontAlgn="b"/>
                      <a:r>
                        <a:rPr lang="en-GB" sz="1200" b="0" i="0" u="none" strike="noStrike" dirty="0">
                          <a:effectLst/>
                          <a:latin typeface="+mn-lt"/>
                        </a:rPr>
                        <a:t>Montane scrub</a:t>
                      </a:r>
                    </a:p>
                  </a:txBody>
                  <a:tcPr marL="72000" marR="0" marT="0" marB="0" anchor="b"/>
                </a:tc>
                <a:tc>
                  <a:txBody>
                    <a:bodyPr/>
                    <a:lstStyle/>
                    <a:p>
                      <a:pPr algn="ctr" fontAlgn="b"/>
                      <a:r>
                        <a:rPr lang="en-GB" sz="1200" b="0" i="0" u="none" strike="noStrike">
                          <a:effectLst/>
                          <a:latin typeface="+mn-lt"/>
                        </a:rPr>
                        <a:t>61.5</a:t>
                      </a:r>
                    </a:p>
                  </a:txBody>
                  <a:tcPr marL="0" marR="0" marT="0" marB="0" anchor="b"/>
                </a:tc>
                <a:tc>
                  <a:txBody>
                    <a:bodyPr/>
                    <a:lstStyle/>
                    <a:p>
                      <a:pPr algn="ctr" fontAlgn="b"/>
                      <a:r>
                        <a:rPr lang="en-GB" sz="1200" b="0" i="0" u="none" strike="noStrike">
                          <a:effectLst/>
                          <a:latin typeface="+mn-lt"/>
                        </a:rPr>
                        <a:t>23.9</a:t>
                      </a:r>
                    </a:p>
                  </a:txBody>
                  <a:tcPr marL="0" marR="0" marT="0" marB="0" anchor="b"/>
                </a:tc>
                <a:tc>
                  <a:txBody>
                    <a:bodyPr/>
                    <a:lstStyle/>
                    <a:p>
                      <a:pPr algn="ctr" fontAlgn="b"/>
                      <a:r>
                        <a:rPr lang="en-GB" sz="1200" b="0" i="0" u="none" strike="noStrike">
                          <a:effectLst/>
                          <a:latin typeface="+mn-lt"/>
                        </a:rPr>
                        <a:t>6.0</a:t>
                      </a:r>
                    </a:p>
                  </a:txBody>
                  <a:tcPr marL="0" marR="0" marT="0" marB="0" anchor="b"/>
                </a:tc>
                <a:tc>
                  <a:txBody>
                    <a:bodyPr/>
                    <a:lstStyle/>
                    <a:p>
                      <a:pPr algn="ctr" fontAlgn="b"/>
                      <a:r>
                        <a:rPr lang="en-GB" sz="1200" b="0" i="0" u="none" strike="noStrike">
                          <a:effectLst/>
                          <a:latin typeface="+mn-lt"/>
                        </a:rPr>
                        <a:t>38.7</a:t>
                      </a:r>
                    </a:p>
                  </a:txBody>
                  <a:tcPr marL="0" marR="0" marT="0" marB="0" anchor="b"/>
                </a:tc>
                <a:tc>
                  <a:txBody>
                    <a:bodyPr/>
                    <a:lstStyle/>
                    <a:p>
                      <a:pPr algn="ctr" fontAlgn="b"/>
                      <a:r>
                        <a:rPr lang="en-GB" sz="1200" b="0" i="0" u="none" strike="noStrike" dirty="0">
                          <a:effectLst/>
                          <a:latin typeface="+mn-lt"/>
                        </a:rPr>
                        <a:t>2</a:t>
                      </a:r>
                    </a:p>
                  </a:txBody>
                  <a:tcPr marL="0" marR="0" marT="0" marB="0" anchor="b"/>
                </a:tc>
              </a:tr>
              <a:tr h="235836">
                <a:tc>
                  <a:txBody>
                    <a:bodyPr/>
                    <a:lstStyle/>
                    <a:p>
                      <a:pPr algn="l" fontAlgn="b"/>
                      <a:r>
                        <a:rPr lang="en-GB" sz="1200" b="0" i="0" u="none" strike="noStrike">
                          <a:effectLst/>
                          <a:latin typeface="+mn-lt"/>
                        </a:rPr>
                        <a:t>D5</a:t>
                      </a:r>
                    </a:p>
                  </a:txBody>
                  <a:tcPr marL="72000" marR="0" marT="0" marB="0" anchor="b"/>
                </a:tc>
                <a:tc>
                  <a:txBody>
                    <a:bodyPr/>
                    <a:lstStyle/>
                    <a:p>
                      <a:pPr algn="l" fontAlgn="b"/>
                      <a:r>
                        <a:rPr lang="en-GB" sz="1200" b="0" i="0" u="none" strike="noStrike" dirty="0">
                          <a:effectLst/>
                          <a:latin typeface="+mn-lt"/>
                        </a:rPr>
                        <a:t>Sedge and reed beds</a:t>
                      </a:r>
                    </a:p>
                  </a:txBody>
                  <a:tcPr marL="72000" marR="0" marT="0" marB="0" anchor="b"/>
                </a:tc>
                <a:tc>
                  <a:txBody>
                    <a:bodyPr/>
                    <a:lstStyle/>
                    <a:p>
                      <a:pPr algn="ctr" fontAlgn="b"/>
                      <a:r>
                        <a:rPr lang="en-GB" sz="1200" b="0" i="0" u="none" strike="noStrike">
                          <a:effectLst/>
                          <a:latin typeface="+mn-lt"/>
                        </a:rPr>
                        <a:t>40.0</a:t>
                      </a:r>
                    </a:p>
                  </a:txBody>
                  <a:tcPr marL="0" marR="0" marT="0" marB="0" anchor="b"/>
                </a:tc>
                <a:tc>
                  <a:txBody>
                    <a:bodyPr/>
                    <a:lstStyle/>
                    <a:p>
                      <a:pPr algn="ctr" fontAlgn="b"/>
                      <a:r>
                        <a:rPr lang="en-GB" sz="1200" b="0" i="0" u="none" strike="noStrike">
                          <a:effectLst/>
                          <a:latin typeface="+mn-lt"/>
                        </a:rPr>
                        <a:t>22.5</a:t>
                      </a:r>
                    </a:p>
                  </a:txBody>
                  <a:tcPr marL="0" marR="0" marT="0" marB="0" anchor="b"/>
                </a:tc>
                <a:tc>
                  <a:txBody>
                    <a:bodyPr/>
                    <a:lstStyle/>
                    <a:p>
                      <a:pPr algn="ctr" fontAlgn="b"/>
                      <a:r>
                        <a:rPr lang="en-GB" sz="1200" b="0" i="0" u="none" strike="noStrike">
                          <a:effectLst/>
                          <a:latin typeface="+mn-lt"/>
                        </a:rPr>
                        <a:t>3.0</a:t>
                      </a:r>
                    </a:p>
                  </a:txBody>
                  <a:tcPr marL="0" marR="0" marT="0" marB="0" anchor="b"/>
                </a:tc>
                <a:tc>
                  <a:txBody>
                    <a:bodyPr/>
                    <a:lstStyle/>
                    <a:p>
                      <a:pPr algn="ctr" fontAlgn="b"/>
                      <a:r>
                        <a:rPr lang="en-GB" sz="1200" b="0" i="0" u="none" strike="noStrike">
                          <a:effectLst/>
                          <a:latin typeface="+mn-lt"/>
                        </a:rPr>
                        <a:t>33.3</a:t>
                      </a:r>
                    </a:p>
                  </a:txBody>
                  <a:tcPr marL="0" marR="0" marT="0" marB="0" anchor="b"/>
                </a:tc>
                <a:tc>
                  <a:txBody>
                    <a:bodyPr/>
                    <a:lstStyle/>
                    <a:p>
                      <a:pPr algn="ctr" fontAlgn="b"/>
                      <a:r>
                        <a:rPr lang="en-GB" sz="1200" b="0" i="0" u="none" strike="noStrike" dirty="0">
                          <a:effectLst/>
                          <a:latin typeface="+mn-lt"/>
                        </a:rPr>
                        <a:t>1</a:t>
                      </a:r>
                    </a:p>
                  </a:txBody>
                  <a:tcPr marL="0" marR="0" marT="0" marB="0" anchor="b"/>
                </a:tc>
              </a:tr>
              <a:tr h="235836">
                <a:tc>
                  <a:txBody>
                    <a:bodyPr/>
                    <a:lstStyle/>
                    <a:p>
                      <a:pPr algn="l" fontAlgn="b"/>
                      <a:r>
                        <a:rPr lang="en-GB" sz="1200" b="0" i="0" u="none" strike="noStrike">
                          <a:effectLst/>
                          <a:latin typeface="+mn-lt"/>
                        </a:rPr>
                        <a:t>F4</a:t>
                      </a:r>
                    </a:p>
                  </a:txBody>
                  <a:tcPr marL="72000" marR="0" marT="0" marB="0" anchor="b"/>
                </a:tc>
                <a:tc>
                  <a:txBody>
                    <a:bodyPr/>
                    <a:lstStyle/>
                    <a:p>
                      <a:pPr algn="l" fontAlgn="b"/>
                      <a:r>
                        <a:rPr lang="en-GB" sz="1200" b="0" i="0" u="none" strike="noStrike" dirty="0">
                          <a:effectLst/>
                          <a:latin typeface="+mn-lt"/>
                        </a:rPr>
                        <a:t>Temperate shrub heathland</a:t>
                      </a:r>
                    </a:p>
                  </a:txBody>
                  <a:tcPr marL="72000" marR="0" marT="0" marB="0" anchor="b"/>
                </a:tc>
                <a:tc>
                  <a:txBody>
                    <a:bodyPr/>
                    <a:lstStyle/>
                    <a:p>
                      <a:pPr algn="ctr" fontAlgn="b"/>
                      <a:r>
                        <a:rPr lang="en-GB" sz="1200" b="0" i="0" u="none" strike="noStrike">
                          <a:effectLst/>
                          <a:latin typeface="+mn-lt"/>
                        </a:rPr>
                        <a:t>65.0</a:t>
                      </a:r>
                    </a:p>
                  </a:txBody>
                  <a:tcPr marL="0" marR="0" marT="0" marB="0" anchor="b"/>
                </a:tc>
                <a:tc>
                  <a:txBody>
                    <a:bodyPr/>
                    <a:lstStyle/>
                    <a:p>
                      <a:pPr algn="ctr" fontAlgn="b"/>
                      <a:r>
                        <a:rPr lang="en-GB" sz="1200" b="0" i="0" u="none" strike="noStrike" dirty="0">
                          <a:effectLst/>
                          <a:latin typeface="+mn-lt"/>
                        </a:rPr>
                        <a:t>22.1</a:t>
                      </a:r>
                    </a:p>
                  </a:txBody>
                  <a:tcPr marL="0" marR="0" marT="0" marB="0" anchor="b"/>
                </a:tc>
                <a:tc>
                  <a:txBody>
                    <a:bodyPr/>
                    <a:lstStyle/>
                    <a:p>
                      <a:pPr algn="ctr" fontAlgn="b"/>
                      <a:r>
                        <a:rPr lang="en-GB" sz="1200" b="0" i="0" u="none" strike="noStrike" dirty="0">
                          <a:effectLst/>
                          <a:latin typeface="+mn-lt"/>
                        </a:rPr>
                        <a:t>4.0</a:t>
                      </a:r>
                    </a:p>
                  </a:txBody>
                  <a:tcPr marL="0" marR="0" marT="0" marB="0" anchor="b"/>
                </a:tc>
                <a:tc>
                  <a:txBody>
                    <a:bodyPr/>
                    <a:lstStyle/>
                    <a:p>
                      <a:pPr algn="ctr" fontAlgn="b"/>
                      <a:r>
                        <a:rPr lang="en-GB" sz="1200" b="0" i="0" u="none" strike="noStrike" dirty="0">
                          <a:effectLst/>
                          <a:latin typeface="+mn-lt"/>
                        </a:rPr>
                        <a:t>27.2</a:t>
                      </a:r>
                    </a:p>
                  </a:txBody>
                  <a:tcPr marL="0" marR="0" marT="0" marB="0" anchor="b"/>
                </a:tc>
                <a:tc>
                  <a:txBody>
                    <a:bodyPr/>
                    <a:lstStyle/>
                    <a:p>
                      <a:pPr algn="ctr" fontAlgn="b"/>
                      <a:r>
                        <a:rPr lang="en-GB" sz="1200" b="0" i="0" u="none" strike="noStrike" dirty="0">
                          <a:effectLst/>
                          <a:latin typeface="+mn-lt"/>
                        </a:rPr>
                        <a:t>2</a:t>
                      </a:r>
                    </a:p>
                  </a:txBody>
                  <a:tcPr marL="0" marR="0" marT="0" marB="0" anchor="b"/>
                </a:tc>
              </a:tr>
            </a:tbl>
          </a:graphicData>
        </a:graphic>
      </p:graphicFrame>
      <p:sp>
        <p:nvSpPr>
          <p:cNvPr id="8" name="Rectangle 7"/>
          <p:cNvSpPr/>
          <p:nvPr/>
        </p:nvSpPr>
        <p:spPr>
          <a:xfrm>
            <a:off x="1286451" y="6353791"/>
            <a:ext cx="6669925" cy="338554"/>
          </a:xfrm>
          <a:prstGeom prst="rect">
            <a:avLst/>
          </a:prstGeom>
        </p:spPr>
        <p:txBody>
          <a:bodyPr wrap="square">
            <a:spAutoFit/>
          </a:bodyPr>
          <a:lstStyle/>
          <a:p>
            <a:pPr algn="just"/>
            <a:r>
              <a:rPr lang="en-GB" sz="1600" i="1" dirty="0" smtClean="0"/>
              <a:t>* </a:t>
            </a:r>
            <a:r>
              <a:rPr lang="en-GB" sz="1600" i="1" dirty="0"/>
              <a:t>Species for which above-ground biomass was either reduced </a:t>
            </a:r>
            <a:r>
              <a:rPr lang="en-GB" sz="1600" i="1" dirty="0" smtClean="0"/>
              <a:t>or stimulated</a:t>
            </a:r>
            <a:r>
              <a:rPr lang="en-GB" sz="1600" i="1" dirty="0"/>
              <a:t>.</a:t>
            </a:r>
          </a:p>
        </p:txBody>
      </p:sp>
    </p:spTree>
    <p:extLst>
      <p:ext uri="{BB962C8B-B14F-4D97-AF65-F5344CB8AC3E}">
        <p14:creationId xmlns:p14="http://schemas.microsoft.com/office/powerpoint/2010/main" val="2698399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3577" y="5988345"/>
            <a:ext cx="9144000" cy="760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171794" y="94054"/>
            <a:ext cx="6810069" cy="584775"/>
          </a:xfrm>
          <a:prstGeom prst="rect">
            <a:avLst/>
          </a:prstGeom>
        </p:spPr>
        <p:txBody>
          <a:bodyPr wrap="none">
            <a:spAutoFit/>
          </a:bodyPr>
          <a:lstStyle/>
          <a:p>
            <a:pPr lvl="0" algn="ctr">
              <a:defRPr/>
            </a:pPr>
            <a:r>
              <a:rPr lang="en-GB" sz="3200" b="1" dirty="0" smtClean="0">
                <a:cs typeface="Arial" pitchFamily="34" charset="0"/>
              </a:rPr>
              <a:t>Natura 2000 grassland habitats at risk</a:t>
            </a:r>
            <a:endParaRPr lang="en-GB" sz="3200" b="1" dirty="0">
              <a:cs typeface="Arial"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437627061"/>
              </p:ext>
            </p:extLst>
          </p:nvPr>
        </p:nvGraphicFramePr>
        <p:xfrm>
          <a:off x="467542" y="815334"/>
          <a:ext cx="8208913" cy="1640160"/>
        </p:xfrm>
        <a:graphic>
          <a:graphicData uri="http://schemas.openxmlformats.org/drawingml/2006/table">
            <a:tbl>
              <a:tblPr bandRow="1">
                <a:tableStyleId>{5C22544A-7EE6-4342-B048-85BDC9FD1C3A}</a:tableStyleId>
              </a:tblPr>
              <a:tblGrid>
                <a:gridCol w="1132265"/>
                <a:gridCol w="1118225"/>
                <a:gridCol w="1205619"/>
                <a:gridCol w="792134"/>
                <a:gridCol w="792134"/>
                <a:gridCol w="792134"/>
                <a:gridCol w="792134"/>
                <a:gridCol w="792134"/>
                <a:gridCol w="792134"/>
              </a:tblGrid>
              <a:tr h="336749">
                <a:tc rowSpan="2">
                  <a:txBody>
                    <a:bodyPr/>
                    <a:lstStyle/>
                    <a:p>
                      <a:r>
                        <a:rPr lang="en-GB" sz="1400" dirty="0" smtClean="0"/>
                        <a:t>Grassland</a:t>
                      </a:r>
                      <a:r>
                        <a:rPr lang="en-GB" sz="1400" baseline="0" dirty="0" smtClean="0"/>
                        <a:t> area in grid cell </a:t>
                      </a:r>
                      <a:r>
                        <a:rPr lang="en-GB" sz="1400" dirty="0" smtClean="0"/>
                        <a:t>(%)</a:t>
                      </a:r>
                      <a:endParaRPr lang="en-GB" sz="1400" dirty="0"/>
                    </a:p>
                  </a:txBody>
                  <a:tcPr marT="36000" marB="36000" anchor="ctr">
                    <a:solidFill>
                      <a:schemeClr val="tx2">
                        <a:lumMod val="20000"/>
                        <a:lumOff val="80000"/>
                      </a:schemeClr>
                    </a:solidFill>
                  </a:tcPr>
                </a:tc>
                <a:tc rowSpan="2">
                  <a:txBody>
                    <a:bodyPr/>
                    <a:lstStyle/>
                    <a:p>
                      <a:pPr marL="0" marR="0" indent="0" algn="l" defTabSz="1047171" rtl="0" eaLnBrk="1" fontAlgn="auto" latinLnBrk="0" hangingPunct="1">
                        <a:lnSpc>
                          <a:spcPct val="100000"/>
                        </a:lnSpc>
                        <a:spcBef>
                          <a:spcPts val="0"/>
                        </a:spcBef>
                        <a:spcAft>
                          <a:spcPts val="0"/>
                        </a:spcAft>
                        <a:buClrTx/>
                        <a:buSzTx/>
                        <a:buFontTx/>
                        <a:buNone/>
                        <a:tabLst/>
                        <a:defRPr/>
                      </a:pPr>
                      <a:r>
                        <a:rPr lang="en-GB" sz="1400" dirty="0" smtClean="0"/>
                        <a:t>Mires, bogs,</a:t>
                      </a:r>
                      <a:r>
                        <a:rPr lang="en-GB" sz="1400" baseline="0" dirty="0" smtClean="0"/>
                        <a:t> fen area in grid cell (%)</a:t>
                      </a:r>
                      <a:endParaRPr lang="en-GB" sz="1400" dirty="0"/>
                    </a:p>
                  </a:txBody>
                  <a:tcPr marT="36000" marB="36000">
                    <a:solidFill>
                      <a:schemeClr val="tx2">
                        <a:lumMod val="20000"/>
                        <a:lumOff val="80000"/>
                      </a:schemeClr>
                    </a:solidFill>
                  </a:tcPr>
                </a:tc>
                <a:tc>
                  <a:txBody>
                    <a:bodyPr/>
                    <a:lstStyle/>
                    <a:p>
                      <a:pPr marL="0" marR="0" indent="0" algn="l" defTabSz="1047171" rtl="0" eaLnBrk="1" fontAlgn="auto" latinLnBrk="0" hangingPunct="1">
                        <a:lnSpc>
                          <a:spcPct val="100000"/>
                        </a:lnSpc>
                        <a:spcBef>
                          <a:spcPts val="0"/>
                        </a:spcBef>
                        <a:spcAft>
                          <a:spcPts val="0"/>
                        </a:spcAft>
                        <a:buClrTx/>
                        <a:buSzTx/>
                        <a:buFontTx/>
                        <a:buNone/>
                        <a:tabLst/>
                        <a:defRPr/>
                      </a:pPr>
                      <a:r>
                        <a:rPr lang="en-GB" sz="1400" dirty="0" smtClean="0"/>
                        <a:t>POD</a:t>
                      </a:r>
                      <a:r>
                        <a:rPr lang="en-GB" sz="1400" baseline="-25000" dirty="0" smtClean="0"/>
                        <a:t>1</a:t>
                      </a:r>
                      <a:r>
                        <a:rPr lang="en-GB" sz="1400" dirty="0" smtClean="0"/>
                        <a:t> grass (</a:t>
                      </a:r>
                      <a:r>
                        <a:rPr lang="en-GB" sz="1400" dirty="0" err="1" smtClean="0"/>
                        <a:t>mmol</a:t>
                      </a:r>
                      <a:r>
                        <a:rPr lang="en-GB" sz="1400" dirty="0" smtClean="0"/>
                        <a:t> m</a:t>
                      </a:r>
                      <a:r>
                        <a:rPr lang="en-GB" sz="1400" baseline="30000" dirty="0" smtClean="0"/>
                        <a:t>-2</a:t>
                      </a:r>
                      <a:r>
                        <a:rPr lang="en-GB" sz="1400" dirty="0" smtClean="0"/>
                        <a:t>)*</a:t>
                      </a:r>
                      <a:endParaRPr lang="en-GB" sz="1400" dirty="0"/>
                    </a:p>
                  </a:txBody>
                  <a:tcPr marT="36000" marB="36000">
                    <a:solidFill>
                      <a:schemeClr val="tx2">
                        <a:lumMod val="20000"/>
                        <a:lumOff val="80000"/>
                      </a:schemeClr>
                    </a:solidFill>
                  </a:tcPr>
                </a:tc>
                <a:tc>
                  <a:txBody>
                    <a:bodyPr/>
                    <a:lstStyle/>
                    <a:p>
                      <a:pPr algn="ctr"/>
                      <a:r>
                        <a:rPr lang="en-GB" sz="1400" dirty="0" smtClean="0"/>
                        <a:t>&lt;5</a:t>
                      </a:r>
                      <a:endParaRPr lang="en-GB" sz="1400" dirty="0"/>
                    </a:p>
                  </a:txBody>
                  <a:tcPr marT="36000" marB="36000" anchor="ctr">
                    <a:solidFill>
                      <a:schemeClr val="tx2">
                        <a:lumMod val="20000"/>
                        <a:lumOff val="80000"/>
                      </a:schemeClr>
                    </a:solidFill>
                  </a:tcPr>
                </a:tc>
                <a:tc>
                  <a:txBody>
                    <a:bodyPr/>
                    <a:lstStyle/>
                    <a:p>
                      <a:pPr algn="ctr"/>
                      <a:r>
                        <a:rPr lang="en-GB" sz="1400" dirty="0" smtClean="0"/>
                        <a:t>5 - 15</a:t>
                      </a:r>
                      <a:endParaRPr lang="en-GB" sz="1400" dirty="0"/>
                    </a:p>
                  </a:txBody>
                  <a:tcPr marT="36000" marB="36000" anchor="ctr">
                    <a:solidFill>
                      <a:schemeClr val="tx2">
                        <a:lumMod val="20000"/>
                        <a:lumOff val="80000"/>
                      </a:schemeClr>
                    </a:solidFill>
                  </a:tcPr>
                </a:tc>
                <a:tc>
                  <a:txBody>
                    <a:bodyPr/>
                    <a:lstStyle/>
                    <a:p>
                      <a:pPr algn="ctr"/>
                      <a:r>
                        <a:rPr lang="en-GB" sz="1400" dirty="0" smtClean="0"/>
                        <a:t>15 - 20</a:t>
                      </a:r>
                      <a:endParaRPr lang="en-GB" sz="1400" dirty="0"/>
                    </a:p>
                  </a:txBody>
                  <a:tcPr marT="36000" marB="36000" anchor="ctr">
                    <a:solidFill>
                      <a:schemeClr val="tx2">
                        <a:lumMod val="20000"/>
                        <a:lumOff val="80000"/>
                      </a:schemeClr>
                    </a:solidFill>
                  </a:tcPr>
                </a:tc>
                <a:tc>
                  <a:txBody>
                    <a:bodyPr/>
                    <a:lstStyle/>
                    <a:p>
                      <a:pPr algn="ctr"/>
                      <a:r>
                        <a:rPr lang="en-GB" sz="1400" dirty="0" smtClean="0"/>
                        <a:t>20 - 25</a:t>
                      </a:r>
                      <a:endParaRPr lang="en-GB" sz="1400" dirty="0"/>
                    </a:p>
                  </a:txBody>
                  <a:tcPr marT="36000" marB="36000" anchor="ctr">
                    <a:solidFill>
                      <a:schemeClr val="tx2">
                        <a:lumMod val="20000"/>
                        <a:lumOff val="80000"/>
                      </a:schemeClr>
                    </a:solidFill>
                  </a:tcPr>
                </a:tc>
                <a:tc>
                  <a:txBody>
                    <a:bodyPr/>
                    <a:lstStyle/>
                    <a:p>
                      <a:pPr algn="ctr"/>
                      <a:r>
                        <a:rPr lang="en-GB" sz="1400" dirty="0" smtClean="0"/>
                        <a:t>25 - 30</a:t>
                      </a:r>
                      <a:endParaRPr lang="en-GB" sz="1400" dirty="0"/>
                    </a:p>
                  </a:txBody>
                  <a:tcPr marT="36000" marB="36000" anchor="ctr">
                    <a:solidFill>
                      <a:schemeClr val="tx2">
                        <a:lumMod val="20000"/>
                        <a:lumOff val="80000"/>
                      </a:schemeClr>
                    </a:solidFill>
                  </a:tcPr>
                </a:tc>
                <a:tc>
                  <a:txBody>
                    <a:bodyPr/>
                    <a:lstStyle/>
                    <a:p>
                      <a:pPr algn="ctr"/>
                      <a:r>
                        <a:rPr lang="en-GB" sz="1400" dirty="0" smtClean="0"/>
                        <a:t>&gt;30</a:t>
                      </a:r>
                      <a:endParaRPr lang="en-GB" sz="1400" dirty="0"/>
                    </a:p>
                  </a:txBody>
                  <a:tcPr marT="36000" marB="36000" anchor="ctr">
                    <a:solidFill>
                      <a:schemeClr val="tx2">
                        <a:lumMod val="20000"/>
                        <a:lumOff val="80000"/>
                      </a:schemeClr>
                    </a:solidFill>
                  </a:tcPr>
                </a:tc>
              </a:tr>
              <a:tr h="198087">
                <a:tc vMerge="1">
                  <a:txBody>
                    <a:bodyPr/>
                    <a:lstStyle/>
                    <a:p>
                      <a:endParaRPr lang="en-GB" sz="1200" dirty="0"/>
                    </a:p>
                  </a:txBody>
                  <a:tcPr/>
                </a:tc>
                <a:tc vMerge="1">
                  <a:txBody>
                    <a:bodyPr/>
                    <a:lstStyle/>
                    <a:p>
                      <a:pPr algn="ctr"/>
                      <a:endParaRPr lang="en-GB" sz="1400" b="1" dirty="0"/>
                    </a:p>
                  </a:txBody>
                  <a:tcPr marT="36000" marB="36000">
                    <a:solidFill>
                      <a:schemeClr val="accent1">
                        <a:lumMod val="20000"/>
                        <a:lumOff val="80000"/>
                      </a:schemeClr>
                    </a:solidFill>
                  </a:tcPr>
                </a:tc>
                <a:tc>
                  <a:txBody>
                    <a:bodyPr/>
                    <a:lstStyle/>
                    <a:p>
                      <a:pPr algn="ctr"/>
                      <a:r>
                        <a:rPr lang="en-GB" sz="1400" b="1" dirty="0" smtClean="0"/>
                        <a:t>RISK</a:t>
                      </a:r>
                      <a:endParaRPr lang="en-GB" sz="1400" b="1" dirty="0"/>
                    </a:p>
                  </a:txBody>
                  <a:tcPr marT="36000" marB="36000">
                    <a:solidFill>
                      <a:schemeClr val="accent1">
                        <a:lumMod val="20000"/>
                        <a:lumOff val="80000"/>
                      </a:schemeClr>
                    </a:solidFill>
                  </a:tcPr>
                </a:tc>
                <a:tc>
                  <a:txBody>
                    <a:bodyPr/>
                    <a:lstStyle/>
                    <a:p>
                      <a:pPr algn="ctr"/>
                      <a:r>
                        <a:rPr lang="en-GB" sz="1400" b="1" dirty="0" smtClean="0"/>
                        <a:t>1</a:t>
                      </a:r>
                      <a:endParaRPr lang="en-GB" sz="1400" b="1" dirty="0"/>
                    </a:p>
                  </a:txBody>
                  <a:tcPr marT="36000" marB="36000">
                    <a:solidFill>
                      <a:schemeClr val="accent1">
                        <a:lumMod val="20000"/>
                        <a:lumOff val="80000"/>
                      </a:schemeClr>
                    </a:solidFill>
                  </a:tcPr>
                </a:tc>
                <a:tc>
                  <a:txBody>
                    <a:bodyPr/>
                    <a:lstStyle/>
                    <a:p>
                      <a:pPr algn="ctr"/>
                      <a:r>
                        <a:rPr lang="en-GB" sz="1400" b="1" dirty="0" smtClean="0"/>
                        <a:t>2</a:t>
                      </a:r>
                      <a:endParaRPr lang="en-GB" sz="1400" b="1" dirty="0"/>
                    </a:p>
                  </a:txBody>
                  <a:tcPr marT="36000" marB="36000">
                    <a:solidFill>
                      <a:schemeClr val="accent1">
                        <a:lumMod val="20000"/>
                        <a:lumOff val="80000"/>
                      </a:schemeClr>
                    </a:solidFill>
                  </a:tcPr>
                </a:tc>
                <a:tc>
                  <a:txBody>
                    <a:bodyPr/>
                    <a:lstStyle/>
                    <a:p>
                      <a:pPr algn="ctr"/>
                      <a:r>
                        <a:rPr lang="en-GB" sz="1400" b="1" dirty="0" smtClean="0"/>
                        <a:t>3</a:t>
                      </a:r>
                      <a:endParaRPr lang="en-GB" sz="1400" b="1" dirty="0"/>
                    </a:p>
                  </a:txBody>
                  <a:tcPr marT="36000" marB="36000">
                    <a:solidFill>
                      <a:schemeClr val="accent1">
                        <a:lumMod val="20000"/>
                        <a:lumOff val="80000"/>
                      </a:schemeClr>
                    </a:solidFill>
                  </a:tcPr>
                </a:tc>
                <a:tc>
                  <a:txBody>
                    <a:bodyPr/>
                    <a:lstStyle/>
                    <a:p>
                      <a:pPr algn="ctr"/>
                      <a:r>
                        <a:rPr lang="en-GB" sz="1400" b="1" dirty="0" smtClean="0"/>
                        <a:t>4</a:t>
                      </a:r>
                      <a:endParaRPr lang="en-GB" sz="1400" b="1" dirty="0"/>
                    </a:p>
                  </a:txBody>
                  <a:tcPr marT="36000" marB="36000">
                    <a:solidFill>
                      <a:schemeClr val="accent1">
                        <a:lumMod val="20000"/>
                        <a:lumOff val="80000"/>
                      </a:schemeClr>
                    </a:solidFill>
                  </a:tcPr>
                </a:tc>
                <a:tc>
                  <a:txBody>
                    <a:bodyPr/>
                    <a:lstStyle/>
                    <a:p>
                      <a:pPr algn="ctr"/>
                      <a:r>
                        <a:rPr lang="en-GB" sz="1400" b="1" dirty="0" smtClean="0"/>
                        <a:t>5</a:t>
                      </a:r>
                      <a:endParaRPr lang="en-GB" sz="1400" b="1" dirty="0"/>
                    </a:p>
                  </a:txBody>
                  <a:tcPr marT="36000" marB="36000">
                    <a:solidFill>
                      <a:schemeClr val="accent1">
                        <a:lumMod val="20000"/>
                        <a:lumOff val="80000"/>
                      </a:schemeClr>
                    </a:solidFill>
                  </a:tcPr>
                </a:tc>
                <a:tc>
                  <a:txBody>
                    <a:bodyPr/>
                    <a:lstStyle/>
                    <a:p>
                      <a:pPr algn="ctr"/>
                      <a:r>
                        <a:rPr lang="en-GB" sz="1400" b="1" dirty="0" smtClean="0"/>
                        <a:t>6</a:t>
                      </a:r>
                      <a:endParaRPr lang="en-GB" sz="1400" b="1" dirty="0"/>
                    </a:p>
                  </a:txBody>
                  <a:tcPr marT="36000" marB="36000">
                    <a:solidFill>
                      <a:schemeClr val="accent1">
                        <a:lumMod val="20000"/>
                        <a:lumOff val="80000"/>
                      </a:schemeClr>
                    </a:solidFill>
                  </a:tcPr>
                </a:tc>
              </a:tr>
              <a:tr h="198087">
                <a:tc>
                  <a:txBody>
                    <a:bodyPr/>
                    <a:lstStyle/>
                    <a:p>
                      <a:r>
                        <a:rPr lang="en-GB" sz="1400" dirty="0" smtClean="0"/>
                        <a:t>0.5 </a:t>
                      </a:r>
                      <a:r>
                        <a:rPr lang="en-GB" sz="1400" baseline="0" dirty="0" smtClean="0"/>
                        <a:t>– 5 </a:t>
                      </a:r>
                    </a:p>
                  </a:txBody>
                  <a:tcPr marT="36000" marB="36000">
                    <a:solidFill>
                      <a:schemeClr val="tx2">
                        <a:lumMod val="20000"/>
                        <a:lumOff val="80000"/>
                      </a:schemeClr>
                    </a:solidFill>
                  </a:tcPr>
                </a:tc>
                <a:tc>
                  <a:txBody>
                    <a:bodyPr/>
                    <a:lstStyle/>
                    <a:p>
                      <a:pPr algn="ctr"/>
                      <a:r>
                        <a:rPr lang="en-GB" sz="1400" b="0" dirty="0" smtClean="0"/>
                        <a:t>&lt;1</a:t>
                      </a:r>
                      <a:endParaRPr lang="en-GB" sz="1400" b="0" dirty="0"/>
                    </a:p>
                  </a:txBody>
                  <a:tcPr marT="36000" marB="36000">
                    <a:solidFill>
                      <a:schemeClr val="tx2">
                        <a:lumMod val="20000"/>
                        <a:lumOff val="80000"/>
                      </a:schemeClr>
                    </a:solidFill>
                  </a:tcPr>
                </a:tc>
                <a:tc>
                  <a:txBody>
                    <a:bodyPr/>
                    <a:lstStyle/>
                    <a:p>
                      <a:pPr algn="ctr"/>
                      <a:r>
                        <a:rPr lang="en-GB" sz="1400" b="1" dirty="0" smtClean="0"/>
                        <a:t>1</a:t>
                      </a:r>
                      <a:endParaRPr lang="en-GB" sz="1400" b="1" dirty="0"/>
                    </a:p>
                  </a:txBody>
                  <a:tcPr marT="36000" marB="36000">
                    <a:solidFill>
                      <a:schemeClr val="accent1">
                        <a:lumMod val="20000"/>
                        <a:lumOff val="80000"/>
                      </a:schemeClr>
                    </a:solidFill>
                  </a:tcPr>
                </a:tc>
                <a:tc>
                  <a:txBody>
                    <a:bodyPr/>
                    <a:lstStyle/>
                    <a:p>
                      <a:pPr algn="ctr"/>
                      <a:r>
                        <a:rPr lang="en-GB" sz="1400" b="1" dirty="0" smtClean="0"/>
                        <a:t>1</a:t>
                      </a:r>
                      <a:endParaRPr lang="en-GB" sz="1400" b="1" dirty="0"/>
                    </a:p>
                  </a:txBody>
                  <a:tcPr marT="36000" marB="36000">
                    <a:solidFill>
                      <a:schemeClr val="accent3">
                        <a:lumMod val="75000"/>
                      </a:schemeClr>
                    </a:solidFill>
                  </a:tcPr>
                </a:tc>
                <a:tc>
                  <a:txBody>
                    <a:bodyPr/>
                    <a:lstStyle/>
                    <a:p>
                      <a:pPr algn="ctr"/>
                      <a:r>
                        <a:rPr lang="en-GB" sz="1400" b="1" dirty="0" smtClean="0"/>
                        <a:t>2</a:t>
                      </a:r>
                      <a:endParaRPr lang="en-GB" sz="1400" b="1" dirty="0"/>
                    </a:p>
                  </a:txBody>
                  <a:tcPr marT="36000" marB="36000">
                    <a:solidFill>
                      <a:schemeClr val="accent3">
                        <a:lumMod val="75000"/>
                      </a:schemeClr>
                    </a:solidFill>
                  </a:tcPr>
                </a:tc>
                <a:tc>
                  <a:txBody>
                    <a:bodyPr/>
                    <a:lstStyle/>
                    <a:p>
                      <a:pPr algn="ctr"/>
                      <a:r>
                        <a:rPr lang="en-GB" sz="1400" b="1" dirty="0" smtClean="0"/>
                        <a:t>3</a:t>
                      </a:r>
                      <a:endParaRPr lang="en-GB" sz="1400" b="1" dirty="0"/>
                    </a:p>
                  </a:txBody>
                  <a:tcPr marT="36000" marB="36000">
                    <a:solidFill>
                      <a:schemeClr val="accent3">
                        <a:lumMod val="75000"/>
                      </a:schemeClr>
                    </a:solidFill>
                  </a:tcPr>
                </a:tc>
                <a:tc>
                  <a:txBody>
                    <a:bodyPr/>
                    <a:lstStyle/>
                    <a:p>
                      <a:pPr algn="ctr"/>
                      <a:r>
                        <a:rPr lang="en-GB" sz="1400" b="1" dirty="0" smtClean="0"/>
                        <a:t>4</a:t>
                      </a:r>
                      <a:endParaRPr lang="en-GB" sz="1400" b="1" dirty="0"/>
                    </a:p>
                  </a:txBody>
                  <a:tcPr marT="36000" marB="36000">
                    <a:solidFill>
                      <a:schemeClr val="accent6"/>
                    </a:solidFill>
                  </a:tcPr>
                </a:tc>
                <a:tc>
                  <a:txBody>
                    <a:bodyPr/>
                    <a:lstStyle/>
                    <a:p>
                      <a:pPr algn="ctr"/>
                      <a:r>
                        <a:rPr lang="en-GB" sz="1400" b="1" dirty="0" smtClean="0"/>
                        <a:t>5</a:t>
                      </a:r>
                      <a:endParaRPr lang="en-GB" sz="1400" b="1" dirty="0"/>
                    </a:p>
                  </a:txBody>
                  <a:tcPr marT="36000" marB="36000">
                    <a:solidFill>
                      <a:schemeClr val="accent6"/>
                    </a:solidFill>
                  </a:tcPr>
                </a:tc>
                <a:tc>
                  <a:txBody>
                    <a:bodyPr/>
                    <a:lstStyle/>
                    <a:p>
                      <a:pPr algn="ctr"/>
                      <a:r>
                        <a:rPr lang="en-GB" sz="1400" b="1" dirty="0" smtClean="0"/>
                        <a:t>6</a:t>
                      </a:r>
                      <a:endParaRPr lang="en-GB" sz="1400" b="1" dirty="0"/>
                    </a:p>
                  </a:txBody>
                  <a:tcPr marT="36000" marB="36000">
                    <a:solidFill>
                      <a:schemeClr val="accent6"/>
                    </a:solidFill>
                  </a:tcPr>
                </a:tc>
              </a:tr>
              <a:tr h="198087">
                <a:tc>
                  <a:txBody>
                    <a:bodyPr/>
                    <a:lstStyle/>
                    <a:p>
                      <a:r>
                        <a:rPr lang="en-GB" sz="1400" dirty="0" smtClean="0"/>
                        <a:t>5 - 10</a:t>
                      </a:r>
                      <a:endParaRPr lang="en-GB" sz="1400" dirty="0"/>
                    </a:p>
                  </a:txBody>
                  <a:tcPr marT="36000" marB="36000">
                    <a:solidFill>
                      <a:schemeClr val="tx2">
                        <a:lumMod val="20000"/>
                        <a:lumOff val="80000"/>
                      </a:schemeClr>
                    </a:solidFill>
                  </a:tcPr>
                </a:tc>
                <a:tc>
                  <a:txBody>
                    <a:bodyPr/>
                    <a:lstStyle/>
                    <a:p>
                      <a:pPr algn="ctr"/>
                      <a:r>
                        <a:rPr lang="en-GB" sz="1400" b="0" dirty="0" smtClean="0"/>
                        <a:t>1-5</a:t>
                      </a:r>
                      <a:endParaRPr lang="en-GB" sz="1400" b="0" dirty="0"/>
                    </a:p>
                  </a:txBody>
                  <a:tcPr marT="36000" marB="36000">
                    <a:solidFill>
                      <a:schemeClr val="tx2">
                        <a:lumMod val="20000"/>
                        <a:lumOff val="80000"/>
                      </a:schemeClr>
                    </a:solidFill>
                  </a:tcPr>
                </a:tc>
                <a:tc>
                  <a:txBody>
                    <a:bodyPr/>
                    <a:lstStyle/>
                    <a:p>
                      <a:pPr algn="ctr"/>
                      <a:r>
                        <a:rPr lang="en-GB" sz="1400" b="1" dirty="0" smtClean="0"/>
                        <a:t>2</a:t>
                      </a:r>
                      <a:endParaRPr lang="en-GB" sz="1400" b="1" dirty="0"/>
                    </a:p>
                  </a:txBody>
                  <a:tcPr marT="36000" marB="36000">
                    <a:solidFill>
                      <a:schemeClr val="accent1">
                        <a:lumMod val="20000"/>
                        <a:lumOff val="80000"/>
                      </a:schemeClr>
                    </a:solidFill>
                  </a:tcPr>
                </a:tc>
                <a:tc>
                  <a:txBody>
                    <a:bodyPr/>
                    <a:lstStyle/>
                    <a:p>
                      <a:pPr algn="ctr"/>
                      <a:r>
                        <a:rPr lang="en-GB" sz="1400" b="1" dirty="0" smtClean="0"/>
                        <a:t>2</a:t>
                      </a:r>
                      <a:endParaRPr lang="en-GB" sz="1400" b="1" dirty="0"/>
                    </a:p>
                  </a:txBody>
                  <a:tcPr marT="36000" marB="36000">
                    <a:solidFill>
                      <a:schemeClr val="accent3">
                        <a:lumMod val="75000"/>
                      </a:schemeClr>
                    </a:solidFill>
                  </a:tcPr>
                </a:tc>
                <a:tc>
                  <a:txBody>
                    <a:bodyPr/>
                    <a:lstStyle/>
                    <a:p>
                      <a:pPr algn="ctr"/>
                      <a:r>
                        <a:rPr lang="en-GB" sz="1400" b="1" dirty="0" smtClean="0"/>
                        <a:t>4</a:t>
                      </a:r>
                      <a:endParaRPr lang="en-GB" sz="1400" b="1" dirty="0"/>
                    </a:p>
                  </a:txBody>
                  <a:tcPr marT="36000" marB="36000">
                    <a:solidFill>
                      <a:schemeClr val="accent3">
                        <a:lumMod val="75000"/>
                      </a:schemeClr>
                    </a:solidFill>
                  </a:tcPr>
                </a:tc>
                <a:tc>
                  <a:txBody>
                    <a:bodyPr/>
                    <a:lstStyle/>
                    <a:p>
                      <a:pPr algn="ctr"/>
                      <a:r>
                        <a:rPr lang="en-GB" sz="1400" b="1" dirty="0" smtClean="0"/>
                        <a:t>6</a:t>
                      </a:r>
                      <a:endParaRPr lang="en-GB" sz="1400" b="1" dirty="0"/>
                    </a:p>
                  </a:txBody>
                  <a:tcPr marT="36000" marB="36000">
                    <a:solidFill>
                      <a:schemeClr val="accent6"/>
                    </a:solidFill>
                  </a:tcPr>
                </a:tc>
                <a:tc>
                  <a:txBody>
                    <a:bodyPr/>
                    <a:lstStyle/>
                    <a:p>
                      <a:pPr algn="ctr"/>
                      <a:r>
                        <a:rPr lang="en-GB" sz="1400" b="1" dirty="0" smtClean="0"/>
                        <a:t>8</a:t>
                      </a:r>
                      <a:endParaRPr lang="en-GB" sz="1400" b="1" dirty="0"/>
                    </a:p>
                  </a:txBody>
                  <a:tcPr marT="36000" marB="36000">
                    <a:solidFill>
                      <a:srgbClr val="FF0000"/>
                    </a:solidFill>
                  </a:tcPr>
                </a:tc>
                <a:tc>
                  <a:txBody>
                    <a:bodyPr/>
                    <a:lstStyle/>
                    <a:p>
                      <a:pPr algn="ctr"/>
                      <a:r>
                        <a:rPr lang="en-GB" sz="1400" b="1" dirty="0" smtClean="0"/>
                        <a:t>10</a:t>
                      </a:r>
                      <a:endParaRPr lang="en-GB" sz="1400" b="1" dirty="0"/>
                    </a:p>
                  </a:txBody>
                  <a:tcPr marT="36000" marB="36000">
                    <a:solidFill>
                      <a:srgbClr val="FF0000"/>
                    </a:solidFill>
                  </a:tcPr>
                </a:tc>
                <a:tc>
                  <a:txBody>
                    <a:bodyPr/>
                    <a:lstStyle/>
                    <a:p>
                      <a:pPr algn="ctr"/>
                      <a:r>
                        <a:rPr lang="en-GB" sz="1400" b="1" dirty="0" smtClean="0">
                          <a:solidFill>
                            <a:schemeClr val="bg1"/>
                          </a:solidFill>
                        </a:rPr>
                        <a:t>12</a:t>
                      </a:r>
                      <a:endParaRPr lang="en-GB" sz="1400" b="1" dirty="0">
                        <a:solidFill>
                          <a:schemeClr val="bg1"/>
                        </a:solidFill>
                      </a:endParaRPr>
                    </a:p>
                  </a:txBody>
                  <a:tcPr marT="36000" marB="36000">
                    <a:solidFill>
                      <a:schemeClr val="tx1"/>
                    </a:solidFill>
                  </a:tcPr>
                </a:tc>
              </a:tr>
              <a:tr h="198087">
                <a:tc>
                  <a:txBody>
                    <a:bodyPr/>
                    <a:lstStyle/>
                    <a:p>
                      <a:r>
                        <a:rPr lang="en-GB" sz="1400" dirty="0" smtClean="0"/>
                        <a:t>&gt;10</a:t>
                      </a:r>
                      <a:endParaRPr lang="en-GB" sz="1400" dirty="0"/>
                    </a:p>
                  </a:txBody>
                  <a:tcPr marT="36000" marB="36000">
                    <a:solidFill>
                      <a:schemeClr val="tx2">
                        <a:lumMod val="20000"/>
                        <a:lumOff val="80000"/>
                      </a:schemeClr>
                    </a:solidFill>
                  </a:tcPr>
                </a:tc>
                <a:tc>
                  <a:txBody>
                    <a:bodyPr/>
                    <a:lstStyle/>
                    <a:p>
                      <a:pPr algn="ctr"/>
                      <a:r>
                        <a:rPr lang="en-GB" sz="1400" b="0" dirty="0" smtClean="0"/>
                        <a:t>&gt;5</a:t>
                      </a:r>
                      <a:endParaRPr lang="en-GB" sz="1400" b="0" dirty="0"/>
                    </a:p>
                  </a:txBody>
                  <a:tcPr marT="36000" marB="36000">
                    <a:solidFill>
                      <a:schemeClr val="tx2">
                        <a:lumMod val="20000"/>
                        <a:lumOff val="80000"/>
                      </a:schemeClr>
                    </a:solidFill>
                  </a:tcPr>
                </a:tc>
                <a:tc>
                  <a:txBody>
                    <a:bodyPr/>
                    <a:lstStyle/>
                    <a:p>
                      <a:pPr algn="ctr"/>
                      <a:r>
                        <a:rPr lang="en-GB" sz="1400" b="1" dirty="0" smtClean="0"/>
                        <a:t>3</a:t>
                      </a:r>
                      <a:endParaRPr lang="en-GB" sz="1400" b="1" dirty="0"/>
                    </a:p>
                  </a:txBody>
                  <a:tcPr marT="36000" marB="36000">
                    <a:solidFill>
                      <a:schemeClr val="accent1">
                        <a:lumMod val="20000"/>
                        <a:lumOff val="80000"/>
                      </a:schemeClr>
                    </a:solidFill>
                  </a:tcPr>
                </a:tc>
                <a:tc>
                  <a:txBody>
                    <a:bodyPr/>
                    <a:lstStyle/>
                    <a:p>
                      <a:pPr algn="ctr"/>
                      <a:r>
                        <a:rPr lang="en-GB" sz="1400" b="1" dirty="0" smtClean="0"/>
                        <a:t>3</a:t>
                      </a:r>
                      <a:endParaRPr lang="en-GB" sz="1400" b="1" dirty="0"/>
                    </a:p>
                  </a:txBody>
                  <a:tcPr marT="36000" marB="36000">
                    <a:solidFill>
                      <a:schemeClr val="accent3">
                        <a:lumMod val="75000"/>
                      </a:schemeClr>
                    </a:solidFill>
                  </a:tcPr>
                </a:tc>
                <a:tc>
                  <a:txBody>
                    <a:bodyPr/>
                    <a:lstStyle/>
                    <a:p>
                      <a:pPr algn="ctr"/>
                      <a:r>
                        <a:rPr lang="en-GB" sz="1400" b="1" dirty="0" smtClean="0"/>
                        <a:t>6</a:t>
                      </a:r>
                      <a:endParaRPr lang="en-GB" sz="1400" b="1" dirty="0"/>
                    </a:p>
                  </a:txBody>
                  <a:tcPr marT="36000" marB="36000">
                    <a:solidFill>
                      <a:schemeClr val="accent3">
                        <a:lumMod val="75000"/>
                      </a:schemeClr>
                    </a:solidFill>
                  </a:tcPr>
                </a:tc>
                <a:tc>
                  <a:txBody>
                    <a:bodyPr/>
                    <a:lstStyle/>
                    <a:p>
                      <a:pPr algn="ctr"/>
                      <a:r>
                        <a:rPr lang="en-GB" sz="1400" b="1" dirty="0" smtClean="0"/>
                        <a:t>9</a:t>
                      </a:r>
                      <a:endParaRPr lang="en-GB" sz="1400" b="1" dirty="0"/>
                    </a:p>
                  </a:txBody>
                  <a:tcPr marT="36000" marB="36000">
                    <a:solidFill>
                      <a:srgbClr val="FF0000"/>
                    </a:solidFill>
                  </a:tcPr>
                </a:tc>
                <a:tc>
                  <a:txBody>
                    <a:bodyPr/>
                    <a:lstStyle/>
                    <a:p>
                      <a:pPr algn="ctr"/>
                      <a:r>
                        <a:rPr lang="en-GB" sz="1400" b="1" dirty="0" smtClean="0">
                          <a:solidFill>
                            <a:schemeClr val="bg1"/>
                          </a:solidFill>
                        </a:rPr>
                        <a:t>12</a:t>
                      </a:r>
                      <a:endParaRPr lang="en-GB" sz="1400" b="1" dirty="0">
                        <a:solidFill>
                          <a:schemeClr val="bg1"/>
                        </a:solidFill>
                      </a:endParaRPr>
                    </a:p>
                  </a:txBody>
                  <a:tcPr marT="36000" marB="36000">
                    <a:solidFill>
                      <a:schemeClr val="tx1"/>
                    </a:solidFill>
                  </a:tcPr>
                </a:tc>
                <a:tc>
                  <a:txBody>
                    <a:bodyPr/>
                    <a:lstStyle/>
                    <a:p>
                      <a:pPr algn="ctr"/>
                      <a:r>
                        <a:rPr lang="en-GB" sz="1400" b="1" dirty="0" smtClean="0">
                          <a:solidFill>
                            <a:schemeClr val="bg1"/>
                          </a:solidFill>
                        </a:rPr>
                        <a:t>15</a:t>
                      </a:r>
                      <a:endParaRPr lang="en-GB" sz="1400" b="1" dirty="0">
                        <a:solidFill>
                          <a:schemeClr val="bg1"/>
                        </a:solidFill>
                      </a:endParaRPr>
                    </a:p>
                  </a:txBody>
                  <a:tcPr marT="36000" marB="36000">
                    <a:solidFill>
                      <a:schemeClr val="tx1"/>
                    </a:solidFill>
                  </a:tcPr>
                </a:tc>
                <a:tc>
                  <a:txBody>
                    <a:bodyPr/>
                    <a:lstStyle/>
                    <a:p>
                      <a:pPr algn="ctr"/>
                      <a:r>
                        <a:rPr lang="en-GB" sz="1400" b="1" dirty="0" smtClean="0">
                          <a:solidFill>
                            <a:schemeClr val="bg1"/>
                          </a:solidFill>
                        </a:rPr>
                        <a:t>18</a:t>
                      </a:r>
                      <a:endParaRPr lang="en-GB" sz="1400" b="1" dirty="0">
                        <a:solidFill>
                          <a:schemeClr val="bg1"/>
                        </a:solidFill>
                      </a:endParaRPr>
                    </a:p>
                  </a:txBody>
                  <a:tcPr marT="36000" marB="36000">
                    <a:solidFill>
                      <a:schemeClr val="tx1"/>
                    </a:solidFill>
                  </a:tcPr>
                </a:tc>
              </a:tr>
            </a:tbl>
          </a:graphicData>
        </a:graphic>
      </p:graphicFrame>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83" t="740" r="1883" b="6317"/>
          <a:stretch/>
        </p:blipFill>
        <p:spPr>
          <a:xfrm>
            <a:off x="287201" y="2592000"/>
            <a:ext cx="4265953" cy="3584413"/>
          </a:xfrm>
          <a:prstGeom prst="rect">
            <a:avLst/>
          </a:prstGeom>
          <a:ln w="12700">
            <a:solidFill>
              <a:schemeClr val="tx1"/>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941" r="2737" b="5326"/>
          <a:stretch/>
        </p:blipFill>
        <p:spPr>
          <a:xfrm>
            <a:off x="4675577" y="2592000"/>
            <a:ext cx="4199467" cy="3579594"/>
          </a:xfrm>
          <a:prstGeom prst="rect">
            <a:avLst/>
          </a:prstGeom>
          <a:ln w="12700">
            <a:solidFill>
              <a:schemeClr val="tx1"/>
            </a:solidFill>
          </a:ln>
        </p:spPr>
      </p:pic>
      <p:sp>
        <p:nvSpPr>
          <p:cNvPr id="3" name="TextBox 2"/>
          <p:cNvSpPr txBox="1"/>
          <p:nvPr/>
        </p:nvSpPr>
        <p:spPr>
          <a:xfrm>
            <a:off x="143600" y="6199355"/>
            <a:ext cx="8856799" cy="584775"/>
          </a:xfrm>
          <a:prstGeom prst="rect">
            <a:avLst/>
          </a:prstGeom>
          <a:noFill/>
        </p:spPr>
        <p:txBody>
          <a:bodyPr wrap="square" rtlCol="0">
            <a:spAutoFit/>
          </a:bodyPr>
          <a:lstStyle/>
          <a:p>
            <a:r>
              <a:rPr lang="en-GB" sz="1600" b="1" dirty="0" smtClean="0">
                <a:solidFill>
                  <a:srgbClr val="0000FF"/>
                </a:solidFill>
              </a:rPr>
              <a:t>Grassland POD</a:t>
            </a:r>
            <a:r>
              <a:rPr lang="en-GB" sz="1600" b="1" baseline="-25000" dirty="0" smtClean="0">
                <a:solidFill>
                  <a:srgbClr val="0000FF"/>
                </a:solidFill>
              </a:rPr>
              <a:t>1</a:t>
            </a:r>
            <a:r>
              <a:rPr lang="en-GB" sz="1600" b="1" dirty="0" smtClean="0">
                <a:solidFill>
                  <a:srgbClr val="0000FF"/>
                </a:solidFill>
              </a:rPr>
              <a:t> </a:t>
            </a:r>
            <a:r>
              <a:rPr lang="en-GB" sz="1600" b="1" dirty="0">
                <a:solidFill>
                  <a:srgbClr val="0000FF"/>
                </a:solidFill>
              </a:rPr>
              <a:t>(April – </a:t>
            </a:r>
            <a:r>
              <a:rPr lang="en-GB" sz="1600" b="1" dirty="0" smtClean="0">
                <a:solidFill>
                  <a:srgbClr val="0000FF"/>
                </a:solidFill>
              </a:rPr>
              <a:t>September)	</a:t>
            </a:r>
            <a:r>
              <a:rPr lang="en-GB" sz="1600" b="1" smtClean="0">
                <a:solidFill>
                  <a:srgbClr val="0000FF"/>
                </a:solidFill>
              </a:rPr>
              <a:t>                       </a:t>
            </a:r>
            <a:r>
              <a:rPr lang="en-GB" sz="1600" b="1" dirty="0" smtClean="0">
                <a:solidFill>
                  <a:srgbClr val="0000FF"/>
                </a:solidFill>
              </a:rPr>
              <a:t>Grassland area Natura 2000 sites from CCE </a:t>
            </a:r>
            <a:r>
              <a:rPr lang="en-GB" sz="1600" b="1" dirty="0">
                <a:solidFill>
                  <a:srgbClr val="0000FF"/>
                </a:solidFill>
              </a:rPr>
              <a:t>(Simpson et al., 2012) </a:t>
            </a:r>
            <a:r>
              <a:rPr lang="en-GB" sz="1600" b="1" dirty="0" smtClean="0">
                <a:solidFill>
                  <a:srgbClr val="0000FF"/>
                </a:solidFill>
              </a:rPr>
              <a:t>(0.50</a:t>
            </a:r>
            <a:r>
              <a:rPr lang="en-GB" sz="1600" b="1" baseline="30000" dirty="0" smtClean="0">
                <a:solidFill>
                  <a:srgbClr val="0000FF"/>
                </a:solidFill>
              </a:rPr>
              <a:t>o</a:t>
            </a:r>
            <a:r>
              <a:rPr lang="en-GB" sz="1600" b="1" dirty="0" smtClean="0">
                <a:solidFill>
                  <a:srgbClr val="0000FF"/>
                </a:solidFill>
              </a:rPr>
              <a:t> </a:t>
            </a:r>
            <a:r>
              <a:rPr lang="en-GB" sz="1600" b="1" dirty="0">
                <a:solidFill>
                  <a:srgbClr val="0000FF"/>
                </a:solidFill>
              </a:rPr>
              <a:t>x </a:t>
            </a:r>
            <a:r>
              <a:rPr lang="en-GB" sz="1600" b="1" dirty="0" smtClean="0">
                <a:solidFill>
                  <a:srgbClr val="0000FF"/>
                </a:solidFill>
              </a:rPr>
              <a:t>0.25</a:t>
            </a:r>
            <a:r>
              <a:rPr lang="en-GB" sz="1600" b="1" baseline="30000" dirty="0" smtClean="0">
                <a:solidFill>
                  <a:srgbClr val="0000FF"/>
                </a:solidFill>
              </a:rPr>
              <a:t>o</a:t>
            </a:r>
            <a:r>
              <a:rPr lang="en-GB" sz="1600" b="1" dirty="0">
                <a:solidFill>
                  <a:srgbClr val="0000FF"/>
                </a:solidFill>
              </a:rPr>
              <a:t>) </a:t>
            </a:r>
            <a:endParaRPr lang="en-GB" sz="1600" b="1" dirty="0" smtClean="0">
              <a:solidFill>
                <a:srgbClr val="0000FF"/>
              </a:solidFill>
            </a:endParaRPr>
          </a:p>
        </p:txBody>
      </p:sp>
    </p:spTree>
    <p:extLst>
      <p:ext uri="{BB962C8B-B14F-4D97-AF65-F5344CB8AC3E}">
        <p14:creationId xmlns:p14="http://schemas.microsoft.com/office/powerpoint/2010/main" val="920544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8231" y="94054"/>
            <a:ext cx="4517199" cy="584775"/>
          </a:xfrm>
          <a:prstGeom prst="rect">
            <a:avLst/>
          </a:prstGeom>
        </p:spPr>
        <p:txBody>
          <a:bodyPr wrap="none">
            <a:spAutoFit/>
          </a:bodyPr>
          <a:lstStyle/>
          <a:p>
            <a:pPr lvl="0" algn="ctr">
              <a:defRPr/>
            </a:pPr>
            <a:r>
              <a:rPr lang="en-GB" sz="3200" b="1" dirty="0" smtClean="0">
                <a:cs typeface="Arial" pitchFamily="34" charset="0"/>
              </a:rPr>
              <a:t>Natura 2000 areas at risk </a:t>
            </a:r>
            <a:endParaRPr lang="en-GB" sz="3200" b="1" dirty="0">
              <a:cs typeface="Arial"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70" r="6420" b="4744"/>
          <a:stretch/>
        </p:blipFill>
        <p:spPr>
          <a:xfrm>
            <a:off x="395536" y="1260000"/>
            <a:ext cx="4032448" cy="3608720"/>
          </a:xfrm>
          <a:prstGeom prst="rect">
            <a:avLst/>
          </a:prstGeom>
          <a:ln w="12700">
            <a:solidFill>
              <a:schemeClr val="tx1"/>
            </a:solidFill>
          </a:ln>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200" r="5590" b="4555"/>
          <a:stretch/>
        </p:blipFill>
        <p:spPr>
          <a:xfrm>
            <a:off x="4680000" y="1260000"/>
            <a:ext cx="4104456" cy="3608720"/>
          </a:xfrm>
          <a:prstGeom prst="rect">
            <a:avLst/>
          </a:prstGeom>
          <a:ln w="12700">
            <a:solidFill>
              <a:schemeClr val="tx1"/>
            </a:solidFill>
          </a:ln>
        </p:spPr>
      </p:pic>
      <p:sp>
        <p:nvSpPr>
          <p:cNvPr id="3" name="TextBox 2"/>
          <p:cNvSpPr txBox="1"/>
          <p:nvPr/>
        </p:nvSpPr>
        <p:spPr>
          <a:xfrm>
            <a:off x="1403648" y="836924"/>
            <a:ext cx="7488832" cy="369332"/>
          </a:xfrm>
          <a:prstGeom prst="rect">
            <a:avLst/>
          </a:prstGeom>
          <a:noFill/>
        </p:spPr>
        <p:txBody>
          <a:bodyPr wrap="square" rtlCol="0">
            <a:spAutoFit/>
          </a:bodyPr>
          <a:lstStyle/>
          <a:p>
            <a:r>
              <a:rPr lang="en-GB" b="1" dirty="0" smtClean="0">
                <a:solidFill>
                  <a:srgbClr val="0000FF"/>
                </a:solidFill>
              </a:rPr>
              <a:t>Wet grassland (E3)			         Mires and fens (D2 or D4)</a:t>
            </a:r>
            <a:endParaRPr lang="en-GB" b="1" dirty="0">
              <a:solidFill>
                <a:srgbClr val="0000FF"/>
              </a:solidFill>
            </a:endParaRPr>
          </a:p>
        </p:txBody>
      </p:sp>
      <p:sp>
        <p:nvSpPr>
          <p:cNvPr id="4" name="TextBox 3"/>
          <p:cNvSpPr txBox="1"/>
          <p:nvPr/>
        </p:nvSpPr>
        <p:spPr>
          <a:xfrm>
            <a:off x="395536" y="5013176"/>
            <a:ext cx="8388920" cy="923330"/>
          </a:xfrm>
          <a:prstGeom prst="rect">
            <a:avLst/>
          </a:prstGeom>
          <a:noFill/>
        </p:spPr>
        <p:txBody>
          <a:bodyPr wrap="square" rtlCol="0">
            <a:spAutoFit/>
          </a:bodyPr>
          <a:lstStyle/>
          <a:p>
            <a:pPr marL="285750" indent="-285750">
              <a:buFont typeface="Wingdings" panose="05000000000000000000" pitchFamily="2" charset="2"/>
              <a:buChar char="q"/>
            </a:pPr>
            <a:r>
              <a:rPr lang="en-GB" dirty="0" smtClean="0"/>
              <a:t>Natura 2000 areas at highest risk from ozone impact in parts of Central and Southern Europe, where climate conditions are conducive to high phytotoxic ozone dose in areas with medium to high ozone concentrations and habitat area is high.</a:t>
            </a:r>
            <a:endParaRPr lang="en-GB" dirty="0"/>
          </a:p>
        </p:txBody>
      </p:sp>
      <p:sp>
        <p:nvSpPr>
          <p:cNvPr id="8" name="TextBox 7"/>
          <p:cNvSpPr txBox="1"/>
          <p:nvPr/>
        </p:nvSpPr>
        <p:spPr>
          <a:xfrm>
            <a:off x="2339752" y="6309320"/>
            <a:ext cx="4464496" cy="307777"/>
          </a:xfrm>
          <a:prstGeom prst="rect">
            <a:avLst/>
          </a:prstGeom>
          <a:noFill/>
        </p:spPr>
        <p:txBody>
          <a:bodyPr wrap="square" rtlCol="0">
            <a:spAutoFit/>
          </a:bodyPr>
          <a:lstStyle/>
          <a:p>
            <a:r>
              <a:rPr lang="en-GB" sz="1400" dirty="0" smtClean="0">
                <a:solidFill>
                  <a:srgbClr val="FF33CC"/>
                </a:solidFill>
                <a:latin typeface="Arial" pitchFamily="34" charset="0"/>
                <a:cs typeface="Arial" pitchFamily="34" charset="0"/>
              </a:rPr>
              <a:t>29</a:t>
            </a:r>
            <a:r>
              <a:rPr lang="en-GB" sz="1400" baseline="30000" dirty="0" smtClean="0">
                <a:solidFill>
                  <a:srgbClr val="FF33CC"/>
                </a:solidFill>
                <a:latin typeface="Arial" pitchFamily="34" charset="0"/>
                <a:cs typeface="Arial" pitchFamily="34" charset="0"/>
              </a:rPr>
              <a:t>th</a:t>
            </a:r>
            <a:r>
              <a:rPr lang="en-GB" sz="1400" dirty="0" smtClean="0">
                <a:solidFill>
                  <a:srgbClr val="FF33CC"/>
                </a:solidFill>
                <a:latin typeface="Arial" pitchFamily="34" charset="0"/>
                <a:cs typeface="Arial" pitchFamily="34" charset="0"/>
              </a:rPr>
              <a:t> ICP Vegetation TFM, 1 – 3 March. 2016, </a:t>
            </a:r>
            <a:r>
              <a:rPr lang="en-GB" sz="1400" dirty="0" err="1" smtClean="0">
                <a:solidFill>
                  <a:srgbClr val="FF33CC"/>
                </a:solidFill>
                <a:latin typeface="Arial" pitchFamily="34" charset="0"/>
                <a:cs typeface="Arial" pitchFamily="34" charset="0"/>
              </a:rPr>
              <a:t>Dubna</a:t>
            </a:r>
            <a:endParaRPr lang="en-GB" sz="1400" dirty="0" smtClean="0">
              <a:solidFill>
                <a:srgbClr val="FF33CC"/>
              </a:solidFill>
              <a:latin typeface="Arial" pitchFamily="34" charset="0"/>
              <a:cs typeface="Arial" pitchFamily="34" charset="0"/>
            </a:endParaRPr>
          </a:p>
        </p:txBody>
      </p:sp>
    </p:spTree>
    <p:extLst>
      <p:ext uri="{BB962C8B-B14F-4D97-AF65-F5344CB8AC3E}">
        <p14:creationId xmlns:p14="http://schemas.microsoft.com/office/powerpoint/2010/main" val="1682588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569" y="94054"/>
            <a:ext cx="6638549" cy="584775"/>
          </a:xfrm>
          <a:prstGeom prst="rect">
            <a:avLst/>
          </a:prstGeom>
        </p:spPr>
        <p:txBody>
          <a:bodyPr wrap="none">
            <a:spAutoFit/>
          </a:bodyPr>
          <a:lstStyle/>
          <a:p>
            <a:pPr lvl="0" algn="ctr">
              <a:defRPr/>
            </a:pPr>
            <a:r>
              <a:rPr lang="en-GB" sz="3200" b="1" dirty="0" smtClean="0">
                <a:cs typeface="Arial" pitchFamily="34" charset="0"/>
              </a:rPr>
              <a:t>Umwelt </a:t>
            </a:r>
            <a:r>
              <a:rPr lang="en-GB" sz="3200" b="1" dirty="0" err="1" smtClean="0">
                <a:cs typeface="Arial" pitchFamily="34" charset="0"/>
              </a:rPr>
              <a:t>Bundesamt</a:t>
            </a:r>
            <a:r>
              <a:rPr lang="en-GB" sz="3200" b="1" dirty="0" smtClean="0">
                <a:cs typeface="Arial" pitchFamily="34" charset="0"/>
              </a:rPr>
              <a:t> (Germany) report</a:t>
            </a:r>
            <a:endParaRPr lang="en-GB" sz="3200" b="1" dirty="0">
              <a:cs typeface="Arial" pitchFamily="34" charset="0"/>
            </a:endParaRPr>
          </a:p>
        </p:txBody>
      </p:sp>
      <p:pic>
        <p:nvPicPr>
          <p:cNvPr id="3" name="Picture 2"/>
          <p:cNvPicPr>
            <a:picLocks noChangeAspect="1"/>
          </p:cNvPicPr>
          <p:nvPr/>
        </p:nvPicPr>
        <p:blipFill>
          <a:blip r:embed="rId2"/>
          <a:stretch>
            <a:fillRect/>
          </a:stretch>
        </p:blipFill>
        <p:spPr>
          <a:xfrm>
            <a:off x="107504" y="908720"/>
            <a:ext cx="4040033" cy="5819010"/>
          </a:xfrm>
          <a:prstGeom prst="rect">
            <a:avLst/>
          </a:prstGeom>
        </p:spPr>
      </p:pic>
      <p:sp>
        <p:nvSpPr>
          <p:cNvPr id="5" name="TextBox 4"/>
          <p:cNvSpPr txBox="1"/>
          <p:nvPr/>
        </p:nvSpPr>
        <p:spPr>
          <a:xfrm>
            <a:off x="4427984" y="980728"/>
            <a:ext cx="4391868" cy="5278368"/>
          </a:xfrm>
          <a:prstGeom prst="rect">
            <a:avLst/>
          </a:prstGeom>
          <a:noFill/>
        </p:spPr>
        <p:txBody>
          <a:bodyPr wrap="square" rtlCol="0">
            <a:spAutoFit/>
          </a:bodyPr>
          <a:lstStyle/>
          <a:p>
            <a:r>
              <a:rPr lang="de-DE" sz="1500" b="1" dirty="0">
                <a:solidFill>
                  <a:srgbClr val="0000FF"/>
                </a:solidFill>
              </a:rPr>
              <a:t>Elke Bergmann, Jürgen Bender, Hans-Joachim Weigel Thünen-Institut für Biodiversität, Braunschweig </a:t>
            </a:r>
            <a:endParaRPr lang="en-GB" sz="1500" b="1" dirty="0" smtClean="0">
              <a:solidFill>
                <a:srgbClr val="0000FF"/>
              </a:solidFill>
              <a:hlinkClick r:id="rId3"/>
            </a:endParaRPr>
          </a:p>
          <a:p>
            <a:endParaRPr lang="en-GB" sz="1500" dirty="0" smtClean="0">
              <a:hlinkClick r:id="rId3"/>
            </a:endParaRPr>
          </a:p>
          <a:p>
            <a:r>
              <a:rPr lang="en-GB" sz="1500" dirty="0" smtClean="0">
                <a:hlinkClick r:id="rId3"/>
              </a:rPr>
              <a:t>http</a:t>
            </a:r>
            <a:r>
              <a:rPr lang="en-GB" sz="1500" dirty="0">
                <a:hlinkClick r:id="rId3"/>
              </a:rPr>
              <a:t>://</a:t>
            </a:r>
            <a:r>
              <a:rPr lang="en-GB" sz="1500" dirty="0" smtClean="0">
                <a:hlinkClick r:id="rId3"/>
              </a:rPr>
              <a:t>www.umweltbundesamt.de/en/publikationen/assessment-of-the-impacts-of-ozone-on-biodiversity</a:t>
            </a:r>
            <a:r>
              <a:rPr lang="en-GB" sz="1500" dirty="0" smtClean="0"/>
              <a:t> </a:t>
            </a:r>
          </a:p>
          <a:p>
            <a:endParaRPr lang="en-GB" sz="1500" dirty="0"/>
          </a:p>
          <a:p>
            <a:pPr marL="285750" indent="-285750">
              <a:buFont typeface="Wingdings" panose="05000000000000000000" pitchFamily="2" charset="2"/>
              <a:buChar char="q"/>
            </a:pPr>
            <a:r>
              <a:rPr lang="en-GB" dirty="0" smtClean="0"/>
              <a:t>Quantitative </a:t>
            </a:r>
            <a:r>
              <a:rPr lang="en-GB" dirty="0"/>
              <a:t>estimations and any kind of dose-response functions are still lacking for other endpoints than growth and transpiration and receptors other than crops, forest trees or some pasture plants. </a:t>
            </a:r>
            <a:endParaRPr lang="en-GB" dirty="0" smtClean="0"/>
          </a:p>
          <a:p>
            <a:endParaRPr lang="en-GB" dirty="0"/>
          </a:p>
          <a:p>
            <a:pPr marL="285750" indent="-285750">
              <a:buFont typeface="Wingdings" panose="05000000000000000000" pitchFamily="2" charset="2"/>
              <a:buChar char="q"/>
            </a:pPr>
            <a:r>
              <a:rPr lang="en-GB" dirty="0" smtClean="0"/>
              <a:t>To </a:t>
            </a:r>
            <a:r>
              <a:rPr lang="en-GB" dirty="0"/>
              <a:t>estimate the risk to ecosystems and to establish critical levels for ozone to protect the integrity of natural ecosystems key species and key parameters within a model system have to be selected which are able to indicate a dysfunction of an ecosystem. </a:t>
            </a:r>
          </a:p>
        </p:txBody>
      </p:sp>
    </p:spTree>
    <p:extLst>
      <p:ext uri="{BB962C8B-B14F-4D97-AF65-F5344CB8AC3E}">
        <p14:creationId xmlns:p14="http://schemas.microsoft.com/office/powerpoint/2010/main" val="1886788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7287" y="5877272"/>
            <a:ext cx="8569425"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1"/>
          <p:cNvSpPr txBox="1">
            <a:spLocks/>
          </p:cNvSpPr>
          <p:nvPr/>
        </p:nvSpPr>
        <p:spPr>
          <a:xfrm>
            <a:off x="0" y="0"/>
            <a:ext cx="9144000" cy="728663"/>
          </a:xfrm>
          <a:prstGeom prst="rect">
            <a:avLst/>
          </a:prstGeom>
          <a:solidFill>
            <a:srgbClr val="A2DA8C"/>
          </a:solidFill>
        </p:spPr>
        <p:txBody>
          <a:bodyPr tIns="108000"/>
          <a:lstStyle/>
          <a:p>
            <a:pPr lvl="0" algn="ctr">
              <a:defRPr/>
            </a:pPr>
            <a:r>
              <a:rPr lang="en-GB" sz="3200" b="1" dirty="0" smtClean="0">
                <a:cs typeface="Arial" pitchFamily="34" charset="0"/>
              </a:rPr>
              <a:t>Update moss survey 2015/16 (1)</a:t>
            </a:r>
            <a:endParaRPr kumimoji="0" lang="en-GB" sz="3200" b="1" i="0" u="none" strike="noStrike" kern="1200" cap="none" spc="0" normalizeH="0" baseline="0" noProof="0" dirty="0">
              <a:ln>
                <a:noFill/>
              </a:ln>
              <a:solidFill>
                <a:srgbClr val="FF0000"/>
              </a:solidFill>
              <a:effectLst/>
              <a:uLnTx/>
              <a:uFillTx/>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575555" y="938005"/>
            <a:ext cx="7992888" cy="580526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0" y="0"/>
            <a:ext cx="9144000" cy="728663"/>
          </a:xfrm>
          <a:prstGeom prst="rect">
            <a:avLst/>
          </a:prstGeom>
          <a:solidFill>
            <a:srgbClr val="A2DA8C"/>
          </a:solidFill>
        </p:spPr>
        <p:txBody>
          <a:bodyPr tIns="108000"/>
          <a:lstStyle/>
          <a:p>
            <a:pPr lvl="0" algn="ctr">
              <a:defRPr/>
            </a:pPr>
            <a:r>
              <a:rPr lang="en-GB" sz="3200" b="1" dirty="0" smtClean="0">
                <a:cs typeface="Arial" pitchFamily="34" charset="0"/>
              </a:rPr>
              <a:t>Update moss survey 2015/16 (2)</a:t>
            </a:r>
            <a:endParaRPr kumimoji="0" lang="en-GB" sz="3200" b="1" i="0" u="none" strike="noStrike" kern="1200" cap="none" spc="0" normalizeH="0" baseline="0" noProof="0" dirty="0">
              <a:ln>
                <a:noFill/>
              </a:ln>
              <a:solidFill>
                <a:srgbClr val="FF0000"/>
              </a:solidFill>
              <a:effectLst/>
              <a:uLnTx/>
              <a:uFillTx/>
              <a:latin typeface="Arial" pitchFamily="34" charset="0"/>
              <a:cs typeface="Arial" pitchFamily="34" charset="0"/>
            </a:endParaRPr>
          </a:p>
        </p:txBody>
      </p:sp>
      <p:sp>
        <p:nvSpPr>
          <p:cNvPr id="6" name="TextBox 5"/>
          <p:cNvSpPr txBox="1"/>
          <p:nvPr/>
        </p:nvSpPr>
        <p:spPr>
          <a:xfrm>
            <a:off x="2339752" y="6309320"/>
            <a:ext cx="4464496" cy="307777"/>
          </a:xfrm>
          <a:prstGeom prst="rect">
            <a:avLst/>
          </a:prstGeom>
          <a:noFill/>
        </p:spPr>
        <p:txBody>
          <a:bodyPr wrap="square" rtlCol="0">
            <a:spAutoFit/>
          </a:bodyPr>
          <a:lstStyle/>
          <a:p>
            <a:r>
              <a:rPr lang="en-GB" sz="1400" dirty="0" smtClean="0">
                <a:solidFill>
                  <a:srgbClr val="FF33CC"/>
                </a:solidFill>
                <a:latin typeface="Arial" pitchFamily="34" charset="0"/>
                <a:cs typeface="Arial" pitchFamily="34" charset="0"/>
              </a:rPr>
              <a:t>29</a:t>
            </a:r>
            <a:r>
              <a:rPr lang="en-GB" sz="1400" baseline="30000" dirty="0" smtClean="0">
                <a:solidFill>
                  <a:srgbClr val="FF33CC"/>
                </a:solidFill>
                <a:latin typeface="Arial" pitchFamily="34" charset="0"/>
                <a:cs typeface="Arial" pitchFamily="34" charset="0"/>
              </a:rPr>
              <a:t>th</a:t>
            </a:r>
            <a:r>
              <a:rPr lang="en-GB" sz="1400" dirty="0" smtClean="0">
                <a:solidFill>
                  <a:srgbClr val="FF33CC"/>
                </a:solidFill>
                <a:latin typeface="Arial" pitchFamily="34" charset="0"/>
                <a:cs typeface="Arial" pitchFamily="34" charset="0"/>
              </a:rPr>
              <a:t> ICP Vegetation TFM, 1 – 3 March. 2016, </a:t>
            </a:r>
            <a:r>
              <a:rPr lang="en-GB" sz="1400" dirty="0" err="1" smtClean="0">
                <a:solidFill>
                  <a:srgbClr val="FF33CC"/>
                </a:solidFill>
                <a:latin typeface="Arial" pitchFamily="34" charset="0"/>
                <a:cs typeface="Arial" pitchFamily="34" charset="0"/>
              </a:rPr>
              <a:t>Dubna</a:t>
            </a:r>
            <a:endParaRPr lang="en-GB" sz="1400" dirty="0" smtClean="0">
              <a:solidFill>
                <a:srgbClr val="FF33CC"/>
              </a:solidFill>
              <a:latin typeface="Arial" pitchFamily="34" charset="0"/>
              <a:cs typeface="Arial" pitchFamily="34" charset="0"/>
            </a:endParaRPr>
          </a:p>
        </p:txBody>
      </p:sp>
      <p:sp>
        <p:nvSpPr>
          <p:cNvPr id="3" name="Rectangle 2"/>
          <p:cNvSpPr/>
          <p:nvPr/>
        </p:nvSpPr>
        <p:spPr>
          <a:xfrm>
            <a:off x="251520" y="5949280"/>
            <a:ext cx="871296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348284" y="843773"/>
            <a:ext cx="8447431" cy="5897595"/>
          </a:xfrm>
          <a:prstGeom prst="rect">
            <a:avLst/>
          </a:prstGeom>
        </p:spPr>
      </p:pic>
    </p:spTree>
    <p:extLst>
      <p:ext uri="{BB962C8B-B14F-4D97-AF65-F5344CB8AC3E}">
        <p14:creationId xmlns:p14="http://schemas.microsoft.com/office/powerpoint/2010/main" val="3655981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3594" y="6021288"/>
            <a:ext cx="855888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339714" y="94054"/>
            <a:ext cx="6474209" cy="584775"/>
          </a:xfrm>
          <a:prstGeom prst="rect">
            <a:avLst/>
          </a:prstGeom>
        </p:spPr>
        <p:txBody>
          <a:bodyPr wrap="none">
            <a:spAutoFit/>
          </a:bodyPr>
          <a:lstStyle/>
          <a:p>
            <a:pPr lvl="0" algn="ctr">
              <a:defRPr/>
            </a:pPr>
            <a:r>
              <a:rPr lang="en-GB" sz="3200" b="1" dirty="0" smtClean="0">
                <a:cs typeface="Arial" pitchFamily="34" charset="0"/>
              </a:rPr>
              <a:t>WGE Trends Report (1990 – ca. 2010)</a:t>
            </a:r>
            <a:endParaRPr lang="en-GB" sz="3200" b="1" dirty="0">
              <a:cs typeface="Arial" pitchFamily="34" charset="0"/>
            </a:endParaRPr>
          </a:p>
        </p:txBody>
      </p:sp>
      <p:pic>
        <p:nvPicPr>
          <p:cNvPr id="7" name="Picture 6"/>
          <p:cNvPicPr>
            <a:picLocks noChangeAspect="1"/>
          </p:cNvPicPr>
          <p:nvPr/>
        </p:nvPicPr>
        <p:blipFill>
          <a:blip r:embed="rId2"/>
          <a:stretch>
            <a:fillRect/>
          </a:stretch>
        </p:blipFill>
        <p:spPr>
          <a:xfrm>
            <a:off x="179512" y="894229"/>
            <a:ext cx="2528262" cy="3562732"/>
          </a:xfrm>
          <a:prstGeom prst="rect">
            <a:avLst/>
          </a:prstGeom>
        </p:spPr>
      </p:pic>
      <p:sp>
        <p:nvSpPr>
          <p:cNvPr id="8" name="TextBox 7"/>
          <p:cNvSpPr txBox="1"/>
          <p:nvPr/>
        </p:nvSpPr>
        <p:spPr>
          <a:xfrm>
            <a:off x="2912161" y="886177"/>
            <a:ext cx="5980319" cy="4739759"/>
          </a:xfrm>
          <a:prstGeom prst="rect">
            <a:avLst/>
          </a:prstGeom>
          <a:noFill/>
        </p:spPr>
        <p:txBody>
          <a:bodyPr wrap="square" rtlCol="0">
            <a:spAutoFit/>
          </a:bodyPr>
          <a:lstStyle/>
          <a:p>
            <a:pPr marL="285750" indent="-285750">
              <a:spcBef>
                <a:spcPts val="600"/>
              </a:spcBef>
              <a:buFont typeface="Wingdings" panose="05000000000000000000" pitchFamily="2" charset="2"/>
              <a:buChar char="q"/>
            </a:pPr>
            <a:r>
              <a:rPr lang="en-GB" sz="1600" dirty="0" smtClean="0"/>
              <a:t>Decline exceedance S critical loads to 9 and 5% in aquatic and terrestrial ecosystems respectively</a:t>
            </a:r>
          </a:p>
          <a:p>
            <a:pPr marL="285750" indent="-285750">
              <a:spcBef>
                <a:spcPts val="600"/>
              </a:spcBef>
              <a:buFont typeface="Wingdings" panose="05000000000000000000" pitchFamily="2" charset="2"/>
              <a:buChar char="q"/>
            </a:pPr>
            <a:r>
              <a:rPr lang="en-GB" sz="1600" dirty="0" smtClean="0"/>
              <a:t>Area with exceedance N critical loads has declined from 72 to 60%</a:t>
            </a:r>
          </a:p>
          <a:p>
            <a:pPr marL="285750" indent="-285750">
              <a:spcBef>
                <a:spcPts val="600"/>
              </a:spcBef>
              <a:buFont typeface="Wingdings" panose="05000000000000000000" pitchFamily="2" charset="2"/>
              <a:buChar char="q"/>
            </a:pPr>
            <a:r>
              <a:rPr lang="en-GB" sz="1600" dirty="0" smtClean="0"/>
              <a:t>No clear trends in risk of ozone impacts on vegetation (1999 – 2010) or in risk of population exposure to ozone (2000 – 2010). Inter-annual variability ozone due to climate conditions.</a:t>
            </a:r>
          </a:p>
          <a:p>
            <a:pPr marL="285750" indent="-285750">
              <a:spcBef>
                <a:spcPts val="600"/>
              </a:spcBef>
              <a:buFont typeface="Wingdings" panose="05000000000000000000" pitchFamily="2" charset="2"/>
              <a:buChar char="q"/>
            </a:pPr>
            <a:r>
              <a:rPr lang="en-GB" sz="1600" dirty="0" smtClean="0"/>
              <a:t>Ozone pollution in future dependant on regional emission changes and global transport of ozone precursors such as methane. </a:t>
            </a:r>
          </a:p>
          <a:p>
            <a:pPr marL="285750" indent="-285750">
              <a:spcBef>
                <a:spcPts val="600"/>
              </a:spcBef>
              <a:buFont typeface="Wingdings" panose="05000000000000000000" pitchFamily="2" charset="2"/>
              <a:buChar char="q"/>
            </a:pPr>
            <a:r>
              <a:rPr lang="en-GB" sz="1600" dirty="0" smtClean="0"/>
              <a:t>Particulate matter (PM) monitoring only started after 2000 (PM10) or 2005 (PM2.5). Decrease PM10 but no change PM2.5 exposure.</a:t>
            </a:r>
          </a:p>
          <a:p>
            <a:pPr marL="285750" indent="-285750">
              <a:spcBef>
                <a:spcPts val="600"/>
              </a:spcBef>
              <a:buFont typeface="Wingdings" panose="05000000000000000000" pitchFamily="2" charset="2"/>
              <a:buChar char="q"/>
            </a:pPr>
            <a:r>
              <a:rPr lang="en-GB" sz="1600" dirty="0" smtClean="0"/>
              <a:t>Decline metal concentrations in mosses similar to decline in modelled deposition: ca. 77% (</a:t>
            </a:r>
            <a:r>
              <a:rPr lang="en-GB" sz="1600" dirty="0" err="1" smtClean="0"/>
              <a:t>Pb</a:t>
            </a:r>
            <a:r>
              <a:rPr lang="en-GB" sz="1600" dirty="0" smtClean="0"/>
              <a:t>), 51% (Cd) and &lt;20% (Hg). However, accumulation ongoing in deeper soil layers. Decline area critical load exceedance </a:t>
            </a:r>
            <a:r>
              <a:rPr lang="en-GB" sz="1600" dirty="0" err="1" smtClean="0"/>
              <a:t>Pb</a:t>
            </a:r>
            <a:r>
              <a:rPr lang="en-GB" sz="1600" dirty="0" smtClean="0"/>
              <a:t> from 67 to 20% (1990 – 2010), no exceedance for Cd, Hg decline area of exceedance from 69 to 56%.</a:t>
            </a:r>
          </a:p>
          <a:p>
            <a:pPr marL="285750" indent="-285750">
              <a:spcBef>
                <a:spcPts val="600"/>
              </a:spcBef>
              <a:buFont typeface="Wingdings" panose="05000000000000000000" pitchFamily="2" charset="2"/>
              <a:buChar char="q"/>
            </a:pPr>
            <a:r>
              <a:rPr lang="en-GB" sz="1600" dirty="0" smtClean="0"/>
              <a:t>POPs: largest decline (80 </a:t>
            </a:r>
            <a:r>
              <a:rPr lang="en-GB" sz="1600" dirty="0"/>
              <a:t>– 90</a:t>
            </a:r>
            <a:r>
              <a:rPr lang="en-GB" sz="1600" dirty="0" smtClean="0"/>
              <a:t>%) in deposition of PCBs and HCB, with decline levelling off in 2005. Lowest decline for PAHs (30%).</a:t>
            </a:r>
          </a:p>
        </p:txBody>
      </p:sp>
      <p:sp>
        <p:nvSpPr>
          <p:cNvPr id="4" name="TextBox 3"/>
          <p:cNvSpPr txBox="1"/>
          <p:nvPr/>
        </p:nvSpPr>
        <p:spPr>
          <a:xfrm>
            <a:off x="318243" y="4529147"/>
            <a:ext cx="2578567" cy="646331"/>
          </a:xfrm>
          <a:prstGeom prst="rect">
            <a:avLst/>
          </a:prstGeom>
          <a:noFill/>
        </p:spPr>
        <p:txBody>
          <a:bodyPr wrap="square" rtlCol="0">
            <a:spAutoFit/>
          </a:bodyPr>
          <a:lstStyle/>
          <a:p>
            <a:r>
              <a:rPr lang="en-GB" dirty="0" smtClean="0">
                <a:solidFill>
                  <a:srgbClr val="0000FF"/>
                </a:solidFill>
              </a:rPr>
              <a:t>De Wit, H., Hettelingh, J.P., Harmens, H. (</a:t>
            </a:r>
            <a:r>
              <a:rPr lang="en-GB" dirty="0" err="1" smtClean="0">
                <a:solidFill>
                  <a:srgbClr val="0000FF"/>
                </a:solidFill>
              </a:rPr>
              <a:t>Eds</a:t>
            </a:r>
            <a:r>
              <a:rPr lang="en-GB" dirty="0" smtClean="0">
                <a:solidFill>
                  <a:srgbClr val="0000FF"/>
                </a:solidFill>
              </a:rPr>
              <a:t>)</a:t>
            </a:r>
            <a:endParaRPr lang="en-GB" dirty="0">
              <a:solidFill>
                <a:srgbClr val="0000FF"/>
              </a:solidFill>
            </a:endParaRPr>
          </a:p>
        </p:txBody>
      </p:sp>
      <p:sp>
        <p:nvSpPr>
          <p:cNvPr id="6" name="TextBox 5"/>
          <p:cNvSpPr txBox="1"/>
          <p:nvPr/>
        </p:nvSpPr>
        <p:spPr>
          <a:xfrm>
            <a:off x="352558" y="5764758"/>
            <a:ext cx="8414870" cy="1277273"/>
          </a:xfrm>
          <a:prstGeom prst="rect">
            <a:avLst/>
          </a:prstGeom>
          <a:noFill/>
        </p:spPr>
        <p:txBody>
          <a:bodyPr wrap="square" rtlCol="0">
            <a:spAutoFit/>
          </a:bodyPr>
          <a:lstStyle/>
          <a:p>
            <a:pPr marL="285750" indent="-285750">
              <a:buFont typeface="Wingdings" panose="05000000000000000000" pitchFamily="2" charset="2"/>
              <a:buChar char="q"/>
            </a:pPr>
            <a:r>
              <a:rPr lang="en-GB" dirty="0">
                <a:solidFill>
                  <a:srgbClr val="0000FF"/>
                </a:solidFill>
              </a:rPr>
              <a:t>Challenges: Ozone, mercury and some POPs </a:t>
            </a:r>
            <a:r>
              <a:rPr lang="en-GB" dirty="0" smtClean="0">
                <a:solidFill>
                  <a:srgbClr val="0000FF"/>
                </a:solidFill>
              </a:rPr>
              <a:t>require collaboration </a:t>
            </a:r>
            <a:r>
              <a:rPr lang="en-GB" dirty="0">
                <a:solidFill>
                  <a:srgbClr val="0000FF"/>
                </a:solidFill>
              </a:rPr>
              <a:t>at Northern Hemispherical scale to achieve (further) reductions</a:t>
            </a:r>
            <a:r>
              <a:rPr lang="en-GB" dirty="0" smtClean="0">
                <a:solidFill>
                  <a:srgbClr val="0000FF"/>
                </a:solidFill>
              </a:rPr>
              <a:t>.</a:t>
            </a:r>
          </a:p>
          <a:p>
            <a:pPr marL="285750" indent="-285750">
              <a:spcBef>
                <a:spcPts val="600"/>
              </a:spcBef>
              <a:buFont typeface="Wingdings" panose="05000000000000000000" pitchFamily="2" charset="2"/>
              <a:buChar char="q"/>
            </a:pPr>
            <a:r>
              <a:rPr lang="en-GB" dirty="0" smtClean="0">
                <a:solidFill>
                  <a:srgbClr val="0000FF"/>
                </a:solidFill>
              </a:rPr>
              <a:t>Systematic </a:t>
            </a:r>
            <a:r>
              <a:rPr lang="en-GB" dirty="0">
                <a:solidFill>
                  <a:srgbClr val="0000FF"/>
                </a:solidFill>
              </a:rPr>
              <a:t>long-term monitoring and impacts of air pollution </a:t>
            </a:r>
            <a:r>
              <a:rPr lang="en-GB" dirty="0" smtClean="0">
                <a:solidFill>
                  <a:srgbClr val="0000FF"/>
                </a:solidFill>
              </a:rPr>
              <a:t>required</a:t>
            </a:r>
            <a:endParaRPr lang="en-GB" dirty="0">
              <a:solidFill>
                <a:srgbClr val="0000FF"/>
              </a:solidFill>
            </a:endParaRPr>
          </a:p>
          <a:p>
            <a:endParaRPr lang="en-GB" dirty="0"/>
          </a:p>
        </p:txBody>
      </p:sp>
    </p:spTree>
    <p:extLst>
      <p:ext uri="{BB962C8B-B14F-4D97-AF65-F5344CB8AC3E}">
        <p14:creationId xmlns:p14="http://schemas.microsoft.com/office/powerpoint/2010/main" val="1721528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3290" y="94054"/>
            <a:ext cx="7547067" cy="584775"/>
          </a:xfrm>
          <a:prstGeom prst="rect">
            <a:avLst/>
          </a:prstGeom>
        </p:spPr>
        <p:txBody>
          <a:bodyPr wrap="none">
            <a:spAutoFit/>
          </a:bodyPr>
          <a:lstStyle/>
          <a:p>
            <a:pPr lvl="0" algn="ctr">
              <a:defRPr/>
            </a:pPr>
            <a:r>
              <a:rPr lang="en-GB" sz="3200" b="1" dirty="0" smtClean="0">
                <a:cs typeface="Arial" pitchFamily="34" charset="0"/>
              </a:rPr>
              <a:t>LRTAP Convention Assessment Report 2016</a:t>
            </a:r>
            <a:endParaRPr lang="en-GB" sz="3200" b="1" dirty="0">
              <a:cs typeface="Arial" pitchFamily="34" charset="0"/>
            </a:endParaRPr>
          </a:p>
        </p:txBody>
      </p:sp>
      <p:pic>
        <p:nvPicPr>
          <p:cNvPr id="9" name="Picture 8"/>
          <p:cNvPicPr>
            <a:picLocks noChangeAspect="1"/>
          </p:cNvPicPr>
          <p:nvPr/>
        </p:nvPicPr>
        <p:blipFill rotWithShape="1">
          <a:blip r:embed="rId2"/>
          <a:srcRect l="3812" t="11003" r="6513" b="18977"/>
          <a:stretch/>
        </p:blipFill>
        <p:spPr>
          <a:xfrm>
            <a:off x="5148063" y="848394"/>
            <a:ext cx="3809259" cy="2113404"/>
          </a:xfrm>
          <a:prstGeom prst="rect">
            <a:avLst/>
          </a:prstGeom>
        </p:spPr>
      </p:pic>
      <p:sp>
        <p:nvSpPr>
          <p:cNvPr id="5" name="TextBox 4"/>
          <p:cNvSpPr txBox="1">
            <a:spLocks noChangeAspect="1"/>
          </p:cNvSpPr>
          <p:nvPr/>
        </p:nvSpPr>
        <p:spPr>
          <a:xfrm>
            <a:off x="141410" y="1149867"/>
            <a:ext cx="8285114" cy="4524315"/>
          </a:xfrm>
          <a:prstGeom prst="rect">
            <a:avLst/>
          </a:prstGeom>
          <a:noFill/>
        </p:spPr>
        <p:txBody>
          <a:bodyPr wrap="square" rtlCol="0">
            <a:spAutoFit/>
          </a:bodyPr>
          <a:lstStyle/>
          <a:p>
            <a:r>
              <a:rPr lang="en-GB" b="1" dirty="0" smtClean="0"/>
              <a:t>Content</a:t>
            </a:r>
          </a:p>
          <a:p>
            <a:endParaRPr lang="en-GB" sz="1600" b="1" dirty="0" smtClean="0"/>
          </a:p>
          <a:p>
            <a:r>
              <a:rPr lang="en-GB" sz="1600" dirty="0"/>
              <a:t>Main </a:t>
            </a:r>
            <a:r>
              <a:rPr lang="en-GB" sz="1600" dirty="0" smtClean="0"/>
              <a:t>points</a:t>
            </a:r>
          </a:p>
          <a:p>
            <a:r>
              <a:rPr lang="en-GB" sz="1600" dirty="0" smtClean="0"/>
              <a:t>Summary for policymakers</a:t>
            </a:r>
          </a:p>
          <a:p>
            <a:endParaRPr lang="en-GB" sz="1600" dirty="0" smtClean="0"/>
          </a:p>
          <a:p>
            <a:r>
              <a:rPr lang="en-GB" sz="1600" dirty="0" smtClean="0"/>
              <a:t>A. Where are we?</a:t>
            </a:r>
          </a:p>
          <a:p>
            <a:r>
              <a:rPr lang="en-GB" sz="1600" dirty="0"/>
              <a:t>	</a:t>
            </a:r>
            <a:r>
              <a:rPr lang="en-GB" sz="1600" dirty="0" smtClean="0"/>
              <a:t>A1. </a:t>
            </a:r>
            <a:r>
              <a:rPr lang="en-GB" sz="1600" dirty="0"/>
              <a:t>Health impacts of particulate </a:t>
            </a:r>
            <a:r>
              <a:rPr lang="en-GB" sz="1600" dirty="0" smtClean="0"/>
              <a:t>matter</a:t>
            </a:r>
          </a:p>
          <a:p>
            <a:r>
              <a:rPr lang="en-GB" sz="1600" dirty="0"/>
              <a:t>	</a:t>
            </a:r>
            <a:r>
              <a:rPr lang="en-GB" sz="1600" dirty="0" smtClean="0"/>
              <a:t>A2. </a:t>
            </a:r>
            <a:r>
              <a:rPr lang="en-GB" sz="1600" dirty="0"/>
              <a:t>Biodiversity and </a:t>
            </a:r>
            <a:r>
              <a:rPr lang="en-GB" sz="1600" dirty="0" smtClean="0"/>
              <a:t>eutrophication</a:t>
            </a:r>
          </a:p>
          <a:p>
            <a:r>
              <a:rPr lang="en-GB" sz="1600" dirty="0"/>
              <a:t>	</a:t>
            </a:r>
            <a:r>
              <a:rPr lang="en-GB" sz="1600" dirty="0" smtClean="0"/>
              <a:t>A3. </a:t>
            </a:r>
            <a:r>
              <a:rPr lang="en-GB" sz="1600" dirty="0"/>
              <a:t>Acidification of lakes and forest </a:t>
            </a:r>
            <a:r>
              <a:rPr lang="en-GB" sz="1600" dirty="0" smtClean="0"/>
              <a:t>soils</a:t>
            </a:r>
          </a:p>
          <a:p>
            <a:r>
              <a:rPr lang="en-GB" sz="1600" dirty="0"/>
              <a:t>	</a:t>
            </a:r>
            <a:r>
              <a:rPr lang="en-GB" sz="1600" dirty="0" smtClean="0"/>
              <a:t>A4. </a:t>
            </a:r>
            <a:r>
              <a:rPr lang="en-GB" sz="1600" dirty="0"/>
              <a:t>Ozone trends and impacts on health and </a:t>
            </a:r>
            <a:r>
              <a:rPr lang="en-GB" sz="1600" dirty="0" smtClean="0"/>
              <a:t>ecosystems</a:t>
            </a:r>
          </a:p>
          <a:p>
            <a:r>
              <a:rPr lang="en-GB" sz="1600" dirty="0"/>
              <a:t>	</a:t>
            </a:r>
            <a:r>
              <a:rPr lang="en-GB" sz="1600" dirty="0" smtClean="0"/>
              <a:t>A5. </a:t>
            </a:r>
            <a:r>
              <a:rPr lang="en-GB" sz="1600" dirty="0"/>
              <a:t>Persistent </a:t>
            </a:r>
            <a:r>
              <a:rPr lang="en-GB" sz="1600" dirty="0" smtClean="0"/>
              <a:t>pollutants (HM and POPs)</a:t>
            </a:r>
          </a:p>
          <a:p>
            <a:endParaRPr lang="en-GB" sz="1600" dirty="0"/>
          </a:p>
          <a:p>
            <a:r>
              <a:rPr lang="en-GB" sz="1600" dirty="0" smtClean="0"/>
              <a:t>B. </a:t>
            </a:r>
            <a:r>
              <a:rPr lang="en-GB" sz="1600" dirty="0"/>
              <a:t>What are key challenges and opportunities</a:t>
            </a:r>
            <a:r>
              <a:rPr lang="en-GB" sz="1600" dirty="0" smtClean="0"/>
              <a:t>?</a:t>
            </a:r>
          </a:p>
          <a:p>
            <a:r>
              <a:rPr lang="en-GB" sz="1600" dirty="0"/>
              <a:t>	B1. Air pollution measures could improve the economy </a:t>
            </a:r>
            <a:endParaRPr lang="en-GB" sz="1600" dirty="0" smtClean="0"/>
          </a:p>
          <a:p>
            <a:r>
              <a:rPr lang="en-GB" sz="1600" dirty="0"/>
              <a:t>	</a:t>
            </a:r>
            <a:r>
              <a:rPr lang="en-GB" sz="1600" dirty="0" smtClean="0"/>
              <a:t>B2</a:t>
            </a:r>
            <a:r>
              <a:rPr lang="en-GB" sz="1600" dirty="0"/>
              <a:t>. Transboundary and </a:t>
            </a:r>
            <a:r>
              <a:rPr lang="en-GB" sz="1600" dirty="0" err="1"/>
              <a:t>multisectoral</a:t>
            </a:r>
            <a:r>
              <a:rPr lang="en-GB" sz="1600" dirty="0"/>
              <a:t> approaches </a:t>
            </a:r>
            <a:endParaRPr lang="en-GB" sz="1600" dirty="0" smtClean="0"/>
          </a:p>
          <a:p>
            <a:r>
              <a:rPr lang="en-GB" sz="1600" dirty="0"/>
              <a:t>	</a:t>
            </a:r>
            <a:r>
              <a:rPr lang="en-GB" sz="1600" dirty="0" smtClean="0"/>
              <a:t>B3</a:t>
            </a:r>
            <a:r>
              <a:rPr lang="en-GB" sz="1600" dirty="0"/>
              <a:t>. Air pollution at a wider scale </a:t>
            </a:r>
            <a:endParaRPr lang="en-GB" sz="1600" dirty="0" smtClean="0"/>
          </a:p>
          <a:p>
            <a:r>
              <a:rPr lang="en-GB" sz="1600" dirty="0"/>
              <a:t>	</a:t>
            </a:r>
            <a:r>
              <a:rPr lang="en-GB" sz="1600" dirty="0" smtClean="0"/>
              <a:t>B4</a:t>
            </a:r>
            <a:r>
              <a:rPr lang="en-GB" sz="1600" dirty="0"/>
              <a:t>. Air quality and climate change: two sides of the same coin </a:t>
            </a:r>
            <a:endParaRPr lang="en-GB" sz="1600" dirty="0" smtClean="0"/>
          </a:p>
          <a:p>
            <a:r>
              <a:rPr lang="en-GB" sz="1600" dirty="0"/>
              <a:t>	</a:t>
            </a:r>
            <a:r>
              <a:rPr lang="fr-FR" sz="1600" dirty="0" smtClean="0"/>
              <a:t>B5</a:t>
            </a:r>
            <a:r>
              <a:rPr lang="fr-FR" sz="1600" dirty="0"/>
              <a:t>. </a:t>
            </a:r>
            <a:r>
              <a:rPr lang="fr-FR" sz="1600" dirty="0" err="1"/>
              <a:t>Institutional</a:t>
            </a:r>
            <a:r>
              <a:rPr lang="fr-FR" sz="1600" dirty="0"/>
              <a:t> </a:t>
            </a:r>
            <a:r>
              <a:rPr lang="fr-FR" sz="1600" dirty="0" smtClean="0"/>
              <a:t>arrangements</a:t>
            </a:r>
            <a:endParaRPr lang="en-GB" sz="1600" dirty="0" smtClean="0"/>
          </a:p>
        </p:txBody>
      </p:sp>
      <p:sp>
        <p:nvSpPr>
          <p:cNvPr id="7" name="TextBox 6"/>
          <p:cNvSpPr txBox="1"/>
          <p:nvPr/>
        </p:nvSpPr>
        <p:spPr>
          <a:xfrm>
            <a:off x="2339752" y="6309320"/>
            <a:ext cx="4464496" cy="307777"/>
          </a:xfrm>
          <a:prstGeom prst="rect">
            <a:avLst/>
          </a:prstGeom>
          <a:noFill/>
        </p:spPr>
        <p:txBody>
          <a:bodyPr wrap="square" rtlCol="0">
            <a:spAutoFit/>
          </a:bodyPr>
          <a:lstStyle/>
          <a:p>
            <a:r>
              <a:rPr lang="en-GB" sz="1400" dirty="0" smtClean="0">
                <a:solidFill>
                  <a:srgbClr val="FF33CC"/>
                </a:solidFill>
                <a:latin typeface="Arial" pitchFamily="34" charset="0"/>
                <a:cs typeface="Arial" pitchFamily="34" charset="0"/>
              </a:rPr>
              <a:t>29</a:t>
            </a:r>
            <a:r>
              <a:rPr lang="en-GB" sz="1400" baseline="30000" dirty="0" smtClean="0">
                <a:solidFill>
                  <a:srgbClr val="FF33CC"/>
                </a:solidFill>
                <a:latin typeface="Arial" pitchFamily="34" charset="0"/>
                <a:cs typeface="Arial" pitchFamily="34" charset="0"/>
              </a:rPr>
              <a:t>th</a:t>
            </a:r>
            <a:r>
              <a:rPr lang="en-GB" sz="1400" dirty="0" smtClean="0">
                <a:solidFill>
                  <a:srgbClr val="FF33CC"/>
                </a:solidFill>
                <a:latin typeface="Arial" pitchFamily="34" charset="0"/>
                <a:cs typeface="Arial" pitchFamily="34" charset="0"/>
              </a:rPr>
              <a:t> ICP Vegetation TFM, 1 – 3 March. 2016, </a:t>
            </a:r>
            <a:r>
              <a:rPr lang="en-GB" sz="1400" dirty="0" err="1" smtClean="0">
                <a:solidFill>
                  <a:srgbClr val="FF33CC"/>
                </a:solidFill>
                <a:latin typeface="Arial" pitchFamily="34" charset="0"/>
                <a:cs typeface="Arial" pitchFamily="34" charset="0"/>
              </a:rPr>
              <a:t>Dubna</a:t>
            </a:r>
            <a:endParaRPr lang="en-GB" sz="1400" dirty="0" smtClean="0">
              <a:solidFill>
                <a:srgbClr val="FF33CC"/>
              </a:solidFill>
              <a:latin typeface="Arial" pitchFamily="34" charset="0"/>
              <a:cs typeface="Arial" pitchFamily="34" charset="0"/>
            </a:endParaRPr>
          </a:p>
        </p:txBody>
      </p:sp>
      <p:sp>
        <p:nvSpPr>
          <p:cNvPr id="6" name="TextBox 5"/>
          <p:cNvSpPr txBox="1"/>
          <p:nvPr/>
        </p:nvSpPr>
        <p:spPr>
          <a:xfrm>
            <a:off x="4283967" y="964911"/>
            <a:ext cx="1008112" cy="646331"/>
          </a:xfrm>
          <a:prstGeom prst="rect">
            <a:avLst/>
          </a:prstGeom>
          <a:noFill/>
        </p:spPr>
        <p:txBody>
          <a:bodyPr wrap="square" rtlCol="0">
            <a:spAutoFit/>
          </a:bodyPr>
          <a:lstStyle/>
          <a:p>
            <a:r>
              <a:rPr lang="en-GB" dirty="0" smtClean="0">
                <a:solidFill>
                  <a:srgbClr val="0000FF"/>
                </a:solidFill>
              </a:rPr>
              <a:t>O</a:t>
            </a:r>
            <a:r>
              <a:rPr lang="en-GB" baseline="-25000" dirty="0" smtClean="0">
                <a:solidFill>
                  <a:srgbClr val="0000FF"/>
                </a:solidFill>
              </a:rPr>
              <a:t>3</a:t>
            </a:r>
            <a:r>
              <a:rPr lang="en-GB" dirty="0" smtClean="0">
                <a:solidFill>
                  <a:srgbClr val="0000FF"/>
                </a:solidFill>
              </a:rPr>
              <a:t> conc.</a:t>
            </a:r>
          </a:p>
          <a:p>
            <a:r>
              <a:rPr lang="en-GB" dirty="0" smtClean="0">
                <a:solidFill>
                  <a:srgbClr val="0000FF"/>
                </a:solidFill>
              </a:rPr>
              <a:t>(ppb)</a:t>
            </a:r>
            <a:endParaRPr lang="en-GB" dirty="0">
              <a:solidFill>
                <a:srgbClr val="0000FF"/>
              </a:solidFill>
            </a:endParaRPr>
          </a:p>
        </p:txBody>
      </p:sp>
      <p:sp>
        <p:nvSpPr>
          <p:cNvPr id="8" name="TextBox 7"/>
          <p:cNvSpPr txBox="1"/>
          <p:nvPr/>
        </p:nvSpPr>
        <p:spPr>
          <a:xfrm>
            <a:off x="5292080" y="2916000"/>
            <a:ext cx="3851920" cy="646331"/>
          </a:xfrm>
          <a:prstGeom prst="rect">
            <a:avLst/>
          </a:prstGeom>
          <a:noFill/>
        </p:spPr>
        <p:txBody>
          <a:bodyPr wrap="square" rtlCol="0">
            <a:spAutoFit/>
          </a:bodyPr>
          <a:lstStyle/>
          <a:p>
            <a:r>
              <a:rPr lang="en-GB" sz="1400" dirty="0" smtClean="0"/>
              <a:t>1990	                    2001                              2012</a:t>
            </a:r>
            <a:r>
              <a:rPr lang="en-GB" dirty="0" smtClean="0"/>
              <a:t>	</a:t>
            </a:r>
          </a:p>
          <a:p>
            <a:pPr algn="ctr"/>
            <a:r>
              <a:rPr lang="en-GB" dirty="0" smtClean="0">
                <a:solidFill>
                  <a:srgbClr val="0000FF"/>
                </a:solidFill>
              </a:rPr>
              <a:t>Year</a:t>
            </a:r>
            <a:endParaRPr lang="en-GB" dirty="0">
              <a:solidFill>
                <a:srgbClr val="0000FF"/>
              </a:solidFill>
            </a:endParaRPr>
          </a:p>
        </p:txBody>
      </p:sp>
      <p:sp>
        <p:nvSpPr>
          <p:cNvPr id="10" name="TextBox 9"/>
          <p:cNvSpPr txBox="1"/>
          <p:nvPr/>
        </p:nvSpPr>
        <p:spPr>
          <a:xfrm>
            <a:off x="6675040" y="4115206"/>
            <a:ext cx="2483768" cy="1754326"/>
          </a:xfrm>
          <a:prstGeom prst="rect">
            <a:avLst/>
          </a:prstGeom>
          <a:noFill/>
        </p:spPr>
        <p:txBody>
          <a:bodyPr wrap="square" rtlCol="0">
            <a:spAutoFit/>
          </a:bodyPr>
          <a:lstStyle/>
          <a:p>
            <a:r>
              <a:rPr lang="en-GB" dirty="0" smtClean="0">
                <a:solidFill>
                  <a:srgbClr val="0000FF"/>
                </a:solidFill>
              </a:rPr>
              <a:t>Summary to </a:t>
            </a:r>
            <a:r>
              <a:rPr lang="en-GB" dirty="0">
                <a:solidFill>
                  <a:srgbClr val="0000FF"/>
                </a:solidFill>
              </a:rPr>
              <a:t>be presented at 8</a:t>
            </a:r>
            <a:r>
              <a:rPr lang="en-GB" baseline="30000" dirty="0">
                <a:solidFill>
                  <a:srgbClr val="0000FF"/>
                </a:solidFill>
              </a:rPr>
              <a:t>th</a:t>
            </a:r>
            <a:r>
              <a:rPr lang="en-GB" dirty="0">
                <a:solidFill>
                  <a:srgbClr val="0000FF"/>
                </a:solidFill>
              </a:rPr>
              <a:t> Environment for Europe</a:t>
            </a:r>
          </a:p>
          <a:p>
            <a:r>
              <a:rPr lang="en-GB" dirty="0">
                <a:solidFill>
                  <a:srgbClr val="0000FF"/>
                </a:solidFill>
              </a:rPr>
              <a:t>Ministerial Conference, Batumi, Georgia, </a:t>
            </a:r>
            <a:endParaRPr lang="en-GB" dirty="0" smtClean="0">
              <a:solidFill>
                <a:srgbClr val="0000FF"/>
              </a:solidFill>
            </a:endParaRPr>
          </a:p>
          <a:p>
            <a:r>
              <a:rPr lang="en-GB" dirty="0" smtClean="0">
                <a:solidFill>
                  <a:srgbClr val="0000FF"/>
                </a:solidFill>
              </a:rPr>
              <a:t>8 </a:t>
            </a:r>
            <a:r>
              <a:rPr lang="en-GB" dirty="0">
                <a:solidFill>
                  <a:srgbClr val="0000FF"/>
                </a:solidFill>
              </a:rPr>
              <a:t>– 10 </a:t>
            </a:r>
            <a:r>
              <a:rPr lang="en-GB" dirty="0" smtClean="0">
                <a:solidFill>
                  <a:srgbClr val="0000FF"/>
                </a:solidFill>
              </a:rPr>
              <a:t>June, 2016</a:t>
            </a:r>
            <a:endParaRPr lang="en-GB" dirty="0">
              <a:solidFill>
                <a:srgbClr val="0000FF"/>
              </a:solidFill>
            </a:endParaRPr>
          </a:p>
        </p:txBody>
      </p:sp>
    </p:spTree>
    <p:extLst>
      <p:ext uri="{BB962C8B-B14F-4D97-AF65-F5344CB8AC3E}">
        <p14:creationId xmlns:p14="http://schemas.microsoft.com/office/powerpoint/2010/main" val="4080719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0" y="0"/>
            <a:ext cx="9144000" cy="728663"/>
          </a:xfrm>
          <a:prstGeom prst="rect">
            <a:avLst/>
          </a:prstGeom>
          <a:solidFill>
            <a:srgbClr val="A2DA8C"/>
          </a:solidFill>
        </p:spPr>
        <p:txBody>
          <a:bodyPr tIns="108000"/>
          <a:lstStyle/>
          <a:p>
            <a:pPr lvl="0" algn="ctr">
              <a:defRPr/>
            </a:pPr>
            <a:r>
              <a:rPr lang="en-GB" sz="3200" b="1" noProof="0" dirty="0" smtClean="0">
                <a:latin typeface="Arial" pitchFamily="34" charset="0"/>
                <a:cs typeface="Arial" pitchFamily="34" charset="0"/>
              </a:rPr>
              <a:t>Outreach activities</a:t>
            </a:r>
            <a:endParaRPr kumimoji="0" lang="en-GB" sz="2800" i="1"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3" name="TextBox 2"/>
          <p:cNvSpPr txBox="1"/>
          <p:nvPr/>
        </p:nvSpPr>
        <p:spPr>
          <a:xfrm>
            <a:off x="539552" y="836712"/>
            <a:ext cx="8352928" cy="5109091"/>
          </a:xfrm>
          <a:prstGeom prst="rect">
            <a:avLst/>
          </a:prstGeom>
          <a:noFill/>
        </p:spPr>
        <p:txBody>
          <a:bodyPr wrap="square" rtlCol="0">
            <a:spAutoFit/>
          </a:bodyPr>
          <a:lstStyle/>
          <a:p>
            <a:pPr marL="285750" indent="-285750">
              <a:buFont typeface="Wingdings" panose="05000000000000000000" pitchFamily="2" charset="2"/>
              <a:buChar char="q"/>
            </a:pPr>
            <a:r>
              <a:rPr lang="en-GB" b="1" dirty="0" smtClean="0">
                <a:solidFill>
                  <a:srgbClr val="0000FF"/>
                </a:solidFill>
              </a:rPr>
              <a:t>First Asian Air Pollution Workshop</a:t>
            </a:r>
            <a:r>
              <a:rPr lang="en-GB" dirty="0" smtClean="0"/>
              <a:t>, 31 October – 2 November 2015, </a:t>
            </a:r>
          </a:p>
          <a:p>
            <a:r>
              <a:rPr lang="en-GB" dirty="0"/>
              <a:t> </a:t>
            </a:r>
            <a:r>
              <a:rPr lang="en-GB" dirty="0" smtClean="0"/>
              <a:t>    University of Tokyo. Harry Harmens gave keynote lecture.</a:t>
            </a:r>
          </a:p>
          <a:p>
            <a:pPr marL="742950" lvl="1" indent="-285750">
              <a:spcBef>
                <a:spcPts val="600"/>
              </a:spcBef>
              <a:buFont typeface="Arial" panose="020B0604020202020204" pitchFamily="34" charset="0"/>
              <a:buChar char="•"/>
            </a:pPr>
            <a:r>
              <a:rPr lang="en-GB" dirty="0" smtClean="0"/>
              <a:t>38 participants: 31 from Asia (China, Japan), 7 from Europe</a:t>
            </a:r>
          </a:p>
          <a:p>
            <a:pPr marL="742950" lvl="1" indent="-285750">
              <a:spcBef>
                <a:spcPts val="600"/>
              </a:spcBef>
              <a:buFont typeface="Arial" panose="020B0604020202020204" pitchFamily="34" charset="0"/>
              <a:buChar char="•"/>
            </a:pPr>
            <a:r>
              <a:rPr lang="en-GB" dirty="0" smtClean="0"/>
              <a:t>Lack of integrated structure for air pollution research in Asia, such as </a:t>
            </a:r>
          </a:p>
          <a:p>
            <a:pPr lvl="1"/>
            <a:r>
              <a:rPr lang="en-GB" dirty="0"/>
              <a:t> </a:t>
            </a:r>
            <a:r>
              <a:rPr lang="en-GB" dirty="0" smtClean="0"/>
              <a:t>     LRTAP Convention, where scientists and policy makers meet and discuss</a:t>
            </a:r>
          </a:p>
          <a:p>
            <a:pPr marL="742950" lvl="1" indent="-285750">
              <a:spcBef>
                <a:spcPts val="600"/>
              </a:spcBef>
              <a:buFont typeface="Arial" panose="020B0604020202020204" pitchFamily="34" charset="0"/>
              <a:buChar char="•"/>
            </a:pPr>
            <a:r>
              <a:rPr lang="en-GB" b="1" dirty="0" smtClean="0">
                <a:solidFill>
                  <a:srgbClr val="0000FF"/>
                </a:solidFill>
              </a:rPr>
              <a:t>2</a:t>
            </a:r>
            <a:r>
              <a:rPr lang="en-GB" b="1" baseline="30000" dirty="0" smtClean="0">
                <a:solidFill>
                  <a:srgbClr val="0000FF"/>
                </a:solidFill>
              </a:rPr>
              <a:t>nd</a:t>
            </a:r>
            <a:r>
              <a:rPr lang="en-GB" b="1" dirty="0" smtClean="0">
                <a:solidFill>
                  <a:srgbClr val="0000FF"/>
                </a:solidFill>
              </a:rPr>
              <a:t> workshop: 22 – 23 October, 2016, Beijing, China.</a:t>
            </a:r>
          </a:p>
          <a:p>
            <a:pPr lvl="1"/>
            <a:endParaRPr lang="en-GB" dirty="0" smtClean="0"/>
          </a:p>
          <a:p>
            <a:pPr marL="342900" lvl="1" indent="-342900">
              <a:buFont typeface="Wingdings" panose="05000000000000000000" pitchFamily="2" charset="2"/>
              <a:buChar char="q"/>
            </a:pPr>
            <a:r>
              <a:rPr lang="en-GB" dirty="0"/>
              <a:t> ICP Vegetation contributes to </a:t>
            </a:r>
            <a:r>
              <a:rPr lang="en-GB" b="1" dirty="0">
                <a:solidFill>
                  <a:srgbClr val="0000FF"/>
                </a:solidFill>
              </a:rPr>
              <a:t>Tropospheric Ozone Assessment Report (TOAR)</a:t>
            </a:r>
            <a:r>
              <a:rPr lang="en-GB" dirty="0"/>
              <a:t>: Global metrics for climate change, human health and crop/ecosystem research’  </a:t>
            </a:r>
            <a:r>
              <a:rPr lang="en-GB" b="1" dirty="0">
                <a:solidFill>
                  <a:srgbClr val="0000FF"/>
                </a:solidFill>
              </a:rPr>
              <a:t>	</a:t>
            </a:r>
            <a:r>
              <a:rPr lang="en-GB" b="1" dirty="0" smtClean="0">
                <a:solidFill>
                  <a:srgbClr val="0000FF"/>
                </a:solidFill>
                <a:hlinkClick r:id="rId2"/>
              </a:rPr>
              <a:t>www.igacproject.org/TOAR</a:t>
            </a:r>
            <a:endParaRPr lang="en-GB" b="1" dirty="0" smtClean="0">
              <a:solidFill>
                <a:srgbClr val="0000FF"/>
              </a:solidFill>
            </a:endParaRPr>
          </a:p>
          <a:p>
            <a:pPr marL="800100" lvl="2" indent="-342900">
              <a:spcBef>
                <a:spcPts val="600"/>
              </a:spcBef>
              <a:buFont typeface="Arial" panose="020B0604020202020204" pitchFamily="34" charset="0"/>
              <a:buChar char="•"/>
            </a:pPr>
            <a:r>
              <a:rPr lang="en-GB" dirty="0" smtClean="0"/>
              <a:t>Gina </a:t>
            </a:r>
            <a:r>
              <a:rPr lang="en-GB" dirty="0"/>
              <a:t>Mills is lead author for chapter on ozone metrics for vegetation; several </a:t>
            </a:r>
            <a:r>
              <a:rPr lang="en-GB" dirty="0" smtClean="0"/>
              <a:t>other ICP Vegetation participants </a:t>
            </a:r>
            <a:r>
              <a:rPr lang="en-GB" dirty="0"/>
              <a:t>contribute </a:t>
            </a:r>
            <a:r>
              <a:rPr lang="en-GB" dirty="0" smtClean="0"/>
              <a:t>too</a:t>
            </a:r>
          </a:p>
          <a:p>
            <a:pPr marL="457200" lvl="2"/>
            <a:endParaRPr lang="en-GB" dirty="0" smtClean="0"/>
          </a:p>
          <a:p>
            <a:pPr marL="342900" lvl="2" indent="-342900">
              <a:buFont typeface="Wingdings" panose="05000000000000000000" pitchFamily="2" charset="2"/>
              <a:buChar char="q"/>
            </a:pPr>
            <a:r>
              <a:rPr lang="en-GB" dirty="0" smtClean="0"/>
              <a:t>Gina Mills attended </a:t>
            </a:r>
            <a:r>
              <a:rPr lang="en-GB" b="1" dirty="0" smtClean="0">
                <a:solidFill>
                  <a:srgbClr val="0000FF"/>
                </a:solidFill>
              </a:rPr>
              <a:t>HTAP Workshop</a:t>
            </a:r>
            <a:r>
              <a:rPr lang="en-GB" dirty="0" smtClean="0"/>
              <a:t>, 17 – 19 February, 2016, </a:t>
            </a:r>
            <a:r>
              <a:rPr lang="en-GB" dirty="0"/>
              <a:t>Potsdam, </a:t>
            </a:r>
            <a:r>
              <a:rPr lang="en-GB" dirty="0" smtClean="0"/>
              <a:t>Germany: ‘Assessing the impacts of future global air pollution scenarios’</a:t>
            </a:r>
          </a:p>
          <a:p>
            <a:pPr marL="342900" lvl="2" indent="-342900">
              <a:buFont typeface="Wingdings" panose="05000000000000000000" pitchFamily="2" charset="2"/>
              <a:buChar char="q"/>
            </a:pPr>
            <a:endParaRPr lang="en-GB" dirty="0"/>
          </a:p>
          <a:p>
            <a:pPr marL="342900" lvl="2" indent="-342900">
              <a:buFont typeface="Wingdings" panose="05000000000000000000" pitchFamily="2" charset="2"/>
              <a:buChar char="q"/>
            </a:pPr>
            <a:r>
              <a:rPr lang="en-GB" dirty="0" smtClean="0"/>
              <a:t>Moss survey activities and ozone research</a:t>
            </a:r>
          </a:p>
        </p:txBody>
      </p:sp>
      <p:sp>
        <p:nvSpPr>
          <p:cNvPr id="7" name="TextBox 6"/>
          <p:cNvSpPr txBox="1"/>
          <p:nvPr/>
        </p:nvSpPr>
        <p:spPr>
          <a:xfrm>
            <a:off x="2339752" y="6309320"/>
            <a:ext cx="4464496" cy="307777"/>
          </a:xfrm>
          <a:prstGeom prst="rect">
            <a:avLst/>
          </a:prstGeom>
          <a:noFill/>
        </p:spPr>
        <p:txBody>
          <a:bodyPr wrap="square" rtlCol="0">
            <a:spAutoFit/>
          </a:bodyPr>
          <a:lstStyle/>
          <a:p>
            <a:r>
              <a:rPr lang="en-GB" sz="1400" dirty="0" smtClean="0">
                <a:solidFill>
                  <a:srgbClr val="FF33CC"/>
                </a:solidFill>
                <a:latin typeface="Arial" pitchFamily="34" charset="0"/>
                <a:cs typeface="Arial" pitchFamily="34" charset="0"/>
              </a:rPr>
              <a:t>29</a:t>
            </a:r>
            <a:r>
              <a:rPr lang="en-GB" sz="1400" baseline="30000" dirty="0" smtClean="0">
                <a:solidFill>
                  <a:srgbClr val="FF33CC"/>
                </a:solidFill>
                <a:latin typeface="Arial" pitchFamily="34" charset="0"/>
                <a:cs typeface="Arial" pitchFamily="34" charset="0"/>
              </a:rPr>
              <a:t>th</a:t>
            </a:r>
            <a:r>
              <a:rPr lang="en-GB" sz="1400" dirty="0" smtClean="0">
                <a:solidFill>
                  <a:srgbClr val="FF33CC"/>
                </a:solidFill>
                <a:latin typeface="Arial" pitchFamily="34" charset="0"/>
                <a:cs typeface="Arial" pitchFamily="34" charset="0"/>
              </a:rPr>
              <a:t> ICP Vegetation TFM, 1 – 3 March. 2016, </a:t>
            </a:r>
            <a:r>
              <a:rPr lang="en-GB" sz="1400" dirty="0" err="1" smtClean="0">
                <a:solidFill>
                  <a:srgbClr val="FF33CC"/>
                </a:solidFill>
                <a:latin typeface="Arial" pitchFamily="34" charset="0"/>
                <a:cs typeface="Arial" pitchFamily="34" charset="0"/>
              </a:rPr>
              <a:t>Dubna</a:t>
            </a:r>
            <a:endParaRPr lang="en-GB" sz="1400" dirty="0" smtClean="0">
              <a:solidFill>
                <a:srgbClr val="FF33CC"/>
              </a:solidFill>
              <a:latin typeface="Arial" pitchFamily="34" charset="0"/>
              <a:cs typeface="Arial" pitchFamily="34" charset="0"/>
            </a:endParaRPr>
          </a:p>
        </p:txBody>
      </p:sp>
    </p:spTree>
    <p:extLst>
      <p:ext uri="{BB962C8B-B14F-4D97-AF65-F5344CB8AC3E}">
        <p14:creationId xmlns:p14="http://schemas.microsoft.com/office/powerpoint/2010/main" val="37774810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9512" y="6021288"/>
            <a:ext cx="878497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1"/>
          <p:cNvSpPr txBox="1">
            <a:spLocks/>
          </p:cNvSpPr>
          <p:nvPr/>
        </p:nvSpPr>
        <p:spPr>
          <a:xfrm>
            <a:off x="0" y="0"/>
            <a:ext cx="9144000" cy="728663"/>
          </a:xfrm>
          <a:prstGeom prst="rect">
            <a:avLst/>
          </a:prstGeom>
          <a:solidFill>
            <a:srgbClr val="A2DA8C"/>
          </a:solidFill>
        </p:spPr>
        <p:txBody>
          <a:bodyPr tIns="108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Arial" pitchFamily="34" charset="0"/>
                <a:cs typeface="Arial" pitchFamily="34" charset="0"/>
              </a:rPr>
              <a:t>Medium-term</a:t>
            </a:r>
            <a:r>
              <a:rPr kumimoji="0" lang="en-GB" sz="3200" b="1"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GB" sz="3200" b="1" i="0" u="none" strike="noStrike" kern="1200" cap="none" spc="0" normalizeH="0" noProof="0" dirty="0" err="1" smtClean="0">
                <a:ln>
                  <a:noFill/>
                </a:ln>
                <a:solidFill>
                  <a:schemeClr val="tx1"/>
                </a:solidFill>
                <a:effectLst/>
                <a:uLnTx/>
                <a:uFillTx/>
                <a:latin typeface="Arial" pitchFamily="34" charset="0"/>
                <a:cs typeface="Arial" pitchFamily="34" charset="0"/>
              </a:rPr>
              <a:t>workplan</a:t>
            </a:r>
            <a:r>
              <a:rPr kumimoji="0" lang="en-GB" sz="3200" b="1" i="0" u="none" strike="noStrike" kern="1200" cap="none" spc="0" normalizeH="0" noProof="0" dirty="0" smtClean="0">
                <a:ln>
                  <a:noFill/>
                </a:ln>
                <a:solidFill>
                  <a:schemeClr val="tx1"/>
                </a:solidFill>
                <a:effectLst/>
                <a:uLnTx/>
                <a:uFillTx/>
                <a:latin typeface="Arial" pitchFamily="34" charset="0"/>
                <a:cs typeface="Arial" pitchFamily="34" charset="0"/>
              </a:rPr>
              <a:t> (2016 – 2018)</a:t>
            </a:r>
            <a:endParaRPr kumimoji="0" lang="en-GB" sz="32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5" name="Text Placeholder 2"/>
          <p:cNvSpPr txBox="1">
            <a:spLocks/>
          </p:cNvSpPr>
          <p:nvPr/>
        </p:nvSpPr>
        <p:spPr>
          <a:xfrm>
            <a:off x="323528" y="836712"/>
            <a:ext cx="8424936" cy="4968551"/>
          </a:xfrm>
          <a:prstGeom prst="rect">
            <a:avLst/>
          </a:prstGeom>
        </p:spPr>
        <p:txBody>
          <a:bodyPr>
            <a:noAutofit/>
          </a:bodyPr>
          <a:lstStyle/>
          <a:p>
            <a:pPr lvl="0"/>
            <a:endParaRPr lang="en-GB" sz="1600" i="1" dirty="0" smtClean="0">
              <a:solidFill>
                <a:srgbClr val="0000FF"/>
              </a:solidFill>
              <a:latin typeface="Arial" pitchFamily="34" charset="0"/>
              <a:cs typeface="Arial" pitchFamily="34" charset="0"/>
            </a:endParaRPr>
          </a:p>
          <a:p>
            <a:r>
              <a:rPr lang="en-GB" sz="1600" dirty="0" smtClean="0">
                <a:latin typeface="Arial" pitchFamily="34" charset="0"/>
                <a:cs typeface="Arial" pitchFamily="34" charset="0"/>
              </a:rPr>
              <a:t> </a:t>
            </a:r>
          </a:p>
          <a:p>
            <a:pPr marL="285750" lvl="0" indent="-285750"/>
            <a:endParaRPr lang="en-GB" sz="1600" dirty="0">
              <a:latin typeface="Arial" pitchFamily="34" charset="0"/>
              <a:cs typeface="Arial" pitchFamily="34" charset="0"/>
            </a:endParaRPr>
          </a:p>
          <a:p>
            <a:r>
              <a:rPr lang="en-GB" sz="1600" dirty="0">
                <a:latin typeface="Arial" pitchFamily="34" charset="0"/>
                <a:cs typeface="Arial" pitchFamily="34" charset="0"/>
              </a:rPr>
              <a:t> </a:t>
            </a:r>
          </a:p>
        </p:txBody>
      </p:sp>
      <p:sp>
        <p:nvSpPr>
          <p:cNvPr id="10" name="TextBox 9"/>
          <p:cNvSpPr txBox="1"/>
          <p:nvPr/>
        </p:nvSpPr>
        <p:spPr>
          <a:xfrm>
            <a:off x="179512" y="806216"/>
            <a:ext cx="8820472" cy="5986254"/>
          </a:xfrm>
          <a:prstGeom prst="rect">
            <a:avLst/>
          </a:prstGeom>
          <a:noFill/>
        </p:spPr>
        <p:txBody>
          <a:bodyPr wrap="square" rtlCol="0">
            <a:spAutoFit/>
          </a:bodyPr>
          <a:lstStyle/>
          <a:p>
            <a:r>
              <a:rPr lang="en-GB" sz="2000" b="1" dirty="0" smtClean="0">
                <a:solidFill>
                  <a:srgbClr val="0000FF"/>
                </a:solidFill>
              </a:rPr>
              <a:t>Ongoing annual activities – </a:t>
            </a:r>
            <a:r>
              <a:rPr lang="en-GB" sz="2000" dirty="0" smtClean="0"/>
              <a:t>report on:</a:t>
            </a:r>
          </a:p>
          <a:p>
            <a:pPr lvl="0">
              <a:spcBef>
                <a:spcPts val="600"/>
              </a:spcBef>
              <a:buFont typeface="Wingdings" pitchFamily="2" charset="2"/>
              <a:buChar char="Ø"/>
            </a:pPr>
            <a:r>
              <a:rPr lang="en-GB" sz="2000" dirty="0" smtClean="0"/>
              <a:t> Supporting evidence for ozone impacts on vegetation</a:t>
            </a:r>
          </a:p>
          <a:p>
            <a:pPr lvl="0">
              <a:spcBef>
                <a:spcPts val="600"/>
              </a:spcBef>
              <a:buFont typeface="Wingdings" pitchFamily="2" charset="2"/>
              <a:buChar char="Ø"/>
            </a:pPr>
            <a:r>
              <a:rPr lang="en-GB" sz="2000" dirty="0" smtClean="0"/>
              <a:t> Progress with the moss survey 2015/16</a:t>
            </a:r>
          </a:p>
          <a:p>
            <a:pPr lvl="0">
              <a:spcBef>
                <a:spcPts val="600"/>
              </a:spcBef>
              <a:buFont typeface="Wingdings" pitchFamily="2" charset="2"/>
              <a:buChar char="Ø"/>
            </a:pPr>
            <a:r>
              <a:rPr lang="en-GB" sz="2000" dirty="0" smtClean="0"/>
              <a:t> Contribute to common </a:t>
            </a:r>
            <a:r>
              <a:rPr lang="en-GB" sz="2000" dirty="0" err="1" smtClean="0"/>
              <a:t>workplan</a:t>
            </a:r>
            <a:r>
              <a:rPr lang="en-GB" sz="2000" dirty="0" smtClean="0"/>
              <a:t> items WGE: </a:t>
            </a:r>
          </a:p>
          <a:p>
            <a:pPr lvl="0">
              <a:spcBef>
                <a:spcPts val="600"/>
              </a:spcBef>
            </a:pPr>
            <a:r>
              <a:rPr lang="en-GB" sz="2000" dirty="0"/>
              <a:t> </a:t>
            </a:r>
            <a:r>
              <a:rPr lang="en-GB" sz="2000" dirty="0" smtClean="0"/>
              <a:t>    Assessment Report 2016; Monitoring priorities; Web-based</a:t>
            </a:r>
          </a:p>
          <a:p>
            <a:pPr lvl="0">
              <a:spcBef>
                <a:spcPts val="600"/>
              </a:spcBef>
            </a:pPr>
            <a:r>
              <a:rPr lang="en-GB" sz="2000" dirty="0" smtClean="0"/>
              <a:t>     data access; Effective organisation work carried out by ICPs</a:t>
            </a:r>
          </a:p>
          <a:p>
            <a:pPr lvl="0">
              <a:spcBef>
                <a:spcPts val="600"/>
              </a:spcBef>
            </a:pPr>
            <a:endParaRPr lang="en-GB" sz="800" b="1" dirty="0">
              <a:solidFill>
                <a:srgbClr val="0000FF"/>
              </a:solidFill>
            </a:endParaRPr>
          </a:p>
          <a:p>
            <a:pPr lvl="0"/>
            <a:r>
              <a:rPr lang="en-GB" sz="2000" b="1" dirty="0" smtClean="0">
                <a:solidFill>
                  <a:srgbClr val="0000FF"/>
                </a:solidFill>
              </a:rPr>
              <a:t>Specific activities</a:t>
            </a:r>
            <a:r>
              <a:rPr lang="en-GB" sz="2000" dirty="0" smtClean="0"/>
              <a:t> – Report on:</a:t>
            </a:r>
          </a:p>
          <a:p>
            <a:pPr>
              <a:spcBef>
                <a:spcPts val="600"/>
              </a:spcBef>
            </a:pPr>
            <a:r>
              <a:rPr lang="en-GB" sz="2000" b="1" dirty="0" smtClean="0">
                <a:solidFill>
                  <a:srgbClr val="0000FF"/>
                </a:solidFill>
              </a:rPr>
              <a:t>2016:</a:t>
            </a:r>
            <a:r>
              <a:rPr lang="en-GB" sz="2000" dirty="0" smtClean="0">
                <a:solidFill>
                  <a:srgbClr val="0000FF"/>
                </a:solidFill>
              </a:rPr>
              <a:t> </a:t>
            </a:r>
            <a:r>
              <a:rPr lang="en-GB" sz="2000" dirty="0" smtClean="0"/>
              <a:t> </a:t>
            </a:r>
            <a:r>
              <a:rPr lang="en-GB" sz="2000" b="1" dirty="0" smtClean="0"/>
              <a:t>-</a:t>
            </a:r>
            <a:r>
              <a:rPr lang="en-GB" sz="2000" dirty="0" smtClean="0"/>
              <a:t> Updated report on field-based evidence of ozone impacts on vegetation</a:t>
            </a:r>
          </a:p>
          <a:p>
            <a:pPr>
              <a:spcBef>
                <a:spcPts val="600"/>
              </a:spcBef>
            </a:pPr>
            <a:r>
              <a:rPr lang="en-GB" sz="2000" dirty="0" smtClean="0"/>
              <a:t>             - Ozone impacts on biodiversity</a:t>
            </a:r>
          </a:p>
          <a:p>
            <a:pPr>
              <a:spcBef>
                <a:spcPts val="600"/>
              </a:spcBef>
            </a:pPr>
            <a:r>
              <a:rPr lang="en-GB" sz="2000" dirty="0" smtClean="0"/>
              <a:t>             </a:t>
            </a:r>
            <a:r>
              <a:rPr lang="en-GB" sz="2000" b="1" dirty="0" smtClean="0"/>
              <a:t>-</a:t>
            </a:r>
            <a:r>
              <a:rPr lang="en-GB" sz="2000" dirty="0" smtClean="0"/>
              <a:t> Ozone critical levels workshop (autumn), Spain</a:t>
            </a:r>
          </a:p>
          <a:p>
            <a:pPr>
              <a:spcBef>
                <a:spcPts val="600"/>
              </a:spcBef>
            </a:pPr>
            <a:r>
              <a:rPr lang="en-GB" sz="2000" dirty="0"/>
              <a:t> </a:t>
            </a:r>
            <a:r>
              <a:rPr lang="en-GB" sz="2000" dirty="0" smtClean="0"/>
              <a:t>            - Ozone injuries of forests trees and plant species at forest edges</a:t>
            </a:r>
            <a:endParaRPr lang="en-GB" sz="2000" dirty="0"/>
          </a:p>
          <a:p>
            <a:pPr>
              <a:spcBef>
                <a:spcPts val="600"/>
              </a:spcBef>
            </a:pPr>
            <a:r>
              <a:rPr lang="en-GB" sz="2000" b="1" dirty="0" smtClean="0">
                <a:solidFill>
                  <a:srgbClr val="0000FF"/>
                </a:solidFill>
              </a:rPr>
              <a:t>2017</a:t>
            </a:r>
            <a:r>
              <a:rPr lang="en-GB" sz="2000" dirty="0" smtClean="0">
                <a:solidFill>
                  <a:srgbClr val="0000FF"/>
                </a:solidFill>
              </a:rPr>
              <a:t>:</a:t>
            </a:r>
            <a:r>
              <a:rPr lang="en-GB" sz="2000" dirty="0" smtClean="0"/>
              <a:t> - Revised ozone risk assessment methodologies </a:t>
            </a:r>
          </a:p>
          <a:p>
            <a:pPr>
              <a:spcBef>
                <a:spcPts val="600"/>
              </a:spcBef>
            </a:pPr>
            <a:r>
              <a:rPr lang="en-GB" sz="2000" dirty="0" smtClean="0"/>
              <a:t>            - Revision Chapter 3 of Modelling and Mapping Manual</a:t>
            </a:r>
          </a:p>
          <a:p>
            <a:pPr>
              <a:spcBef>
                <a:spcPts val="600"/>
              </a:spcBef>
            </a:pPr>
            <a:r>
              <a:rPr lang="en-GB" sz="2000" b="1" dirty="0" smtClean="0">
                <a:solidFill>
                  <a:srgbClr val="0000FF"/>
                </a:solidFill>
              </a:rPr>
              <a:t>2018:</a:t>
            </a:r>
            <a:r>
              <a:rPr lang="en-GB" sz="2000" dirty="0" smtClean="0"/>
              <a:t>  - Report European moss survey 2015/16 </a:t>
            </a:r>
            <a:endParaRPr lang="en-GB" sz="2000" dirty="0" smtClean="0"/>
          </a:p>
          <a:p>
            <a:pPr>
              <a:spcBef>
                <a:spcPts val="600"/>
              </a:spcBef>
            </a:pPr>
            <a:r>
              <a:rPr lang="en-GB" sz="2000" dirty="0"/>
              <a:t> </a:t>
            </a:r>
            <a:r>
              <a:rPr lang="en-GB" sz="2000" dirty="0" smtClean="0"/>
              <a:t>            </a:t>
            </a:r>
            <a:r>
              <a:rPr lang="en-GB" sz="2000" dirty="0" smtClean="0">
                <a:solidFill>
                  <a:srgbClr val="FF0000"/>
                </a:solidFill>
              </a:rPr>
              <a:t>- Any to add after this meeting??</a:t>
            </a:r>
            <a:endParaRPr lang="en-GB" sz="2000" dirty="0" smtClean="0">
              <a:solidFill>
                <a:srgbClr val="FF0000"/>
              </a:solidFill>
            </a:endParaRPr>
          </a:p>
        </p:txBody>
      </p:sp>
      <p:pic>
        <p:nvPicPr>
          <p:cNvPr id="9" name="Picture 8" descr="September 2009.jpg"/>
          <p:cNvPicPr>
            <a:picLocks noChangeAspect="1" noChangeArrowheads="1"/>
          </p:cNvPicPr>
          <p:nvPr/>
        </p:nvPicPr>
        <p:blipFill rotWithShape="1">
          <a:blip r:embed="rId3" cstate="print"/>
          <a:srcRect l="33487" t="55371" r="49318" b="22768"/>
          <a:stretch/>
        </p:blipFill>
        <p:spPr bwMode="auto">
          <a:xfrm>
            <a:off x="7020272" y="836712"/>
            <a:ext cx="1728192" cy="1800200"/>
          </a:xfrm>
          <a:prstGeom prst="rect">
            <a:avLst/>
          </a:prstGeom>
          <a:noFill/>
          <a:ln w="9525">
            <a:noFill/>
            <a:miter lim="800000"/>
            <a:headEnd/>
            <a:tailEnd/>
          </a:ln>
        </p:spPr>
      </p:pic>
    </p:spTree>
    <p:extLst>
      <p:ext uri="{BB962C8B-B14F-4D97-AF65-F5344CB8AC3E}">
        <p14:creationId xmlns:p14="http://schemas.microsoft.com/office/powerpoint/2010/main" val="2955991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3001" cy="6853360"/>
          </a:xfrm>
          <a:prstGeom prst="rect">
            <a:avLst/>
          </a:prstGeom>
        </p:spPr>
      </p:pic>
      <p:sp>
        <p:nvSpPr>
          <p:cNvPr id="4" name="TextBox 3"/>
          <p:cNvSpPr txBox="1"/>
          <p:nvPr/>
        </p:nvSpPr>
        <p:spPr>
          <a:xfrm>
            <a:off x="2218314" y="382086"/>
            <a:ext cx="1080120" cy="369332"/>
          </a:xfrm>
          <a:prstGeom prst="rect">
            <a:avLst/>
          </a:prstGeom>
          <a:solidFill>
            <a:schemeClr val="accent1">
              <a:lumMod val="40000"/>
              <a:lumOff val="60000"/>
            </a:schemeClr>
          </a:solidFill>
        </p:spPr>
        <p:txBody>
          <a:bodyPr wrap="square" rtlCol="0">
            <a:spAutoFit/>
          </a:bodyPr>
          <a:lstStyle/>
          <a:p>
            <a:pPr algn="ctr"/>
            <a:r>
              <a:rPr lang="en-GB" b="1" dirty="0" smtClean="0"/>
              <a:t>EECCA</a:t>
            </a:r>
            <a:endParaRPr lang="en-GB" b="1" dirty="0"/>
          </a:p>
        </p:txBody>
      </p:sp>
      <p:sp>
        <p:nvSpPr>
          <p:cNvPr id="5" name="TextBox 4"/>
          <p:cNvSpPr txBox="1"/>
          <p:nvPr/>
        </p:nvSpPr>
        <p:spPr>
          <a:xfrm>
            <a:off x="1824407" y="1257471"/>
            <a:ext cx="1152128" cy="400110"/>
          </a:xfrm>
          <a:prstGeom prst="rect">
            <a:avLst/>
          </a:prstGeom>
          <a:solidFill>
            <a:schemeClr val="accent1">
              <a:lumMod val="40000"/>
              <a:lumOff val="60000"/>
            </a:schemeClr>
          </a:solidFill>
        </p:spPr>
        <p:txBody>
          <a:bodyPr wrap="square" rtlCol="0">
            <a:spAutoFit/>
          </a:bodyPr>
          <a:lstStyle/>
          <a:p>
            <a:pPr algn="ctr"/>
            <a:r>
              <a:rPr lang="en-GB" sz="2000" b="1" dirty="0" smtClean="0"/>
              <a:t>WGE</a:t>
            </a:r>
            <a:endParaRPr lang="en-GB" sz="2000" b="1" dirty="0"/>
          </a:p>
        </p:txBody>
      </p:sp>
      <p:sp>
        <p:nvSpPr>
          <p:cNvPr id="6" name="TextBox 5"/>
          <p:cNvSpPr txBox="1"/>
          <p:nvPr/>
        </p:nvSpPr>
        <p:spPr>
          <a:xfrm>
            <a:off x="4347473" y="1229249"/>
            <a:ext cx="1152128" cy="400110"/>
          </a:xfrm>
          <a:prstGeom prst="rect">
            <a:avLst/>
          </a:prstGeom>
          <a:solidFill>
            <a:schemeClr val="accent1">
              <a:lumMod val="40000"/>
              <a:lumOff val="60000"/>
            </a:schemeClr>
          </a:solidFill>
        </p:spPr>
        <p:txBody>
          <a:bodyPr wrap="square" rtlCol="0">
            <a:spAutoFit/>
          </a:bodyPr>
          <a:lstStyle/>
          <a:p>
            <a:pPr algn="ctr"/>
            <a:r>
              <a:rPr lang="en-GB" sz="2000" b="1" dirty="0" smtClean="0"/>
              <a:t>EMEP</a:t>
            </a:r>
            <a:endParaRPr lang="en-GB" sz="2000" b="1" dirty="0"/>
          </a:p>
        </p:txBody>
      </p:sp>
      <p:sp>
        <p:nvSpPr>
          <p:cNvPr id="7" name="TextBox 6"/>
          <p:cNvSpPr txBox="1"/>
          <p:nvPr/>
        </p:nvSpPr>
        <p:spPr>
          <a:xfrm>
            <a:off x="6516216" y="1229249"/>
            <a:ext cx="1260000" cy="400110"/>
          </a:xfrm>
          <a:prstGeom prst="rect">
            <a:avLst/>
          </a:prstGeom>
          <a:solidFill>
            <a:schemeClr val="accent1">
              <a:lumMod val="40000"/>
              <a:lumOff val="60000"/>
            </a:schemeClr>
          </a:solidFill>
        </p:spPr>
        <p:txBody>
          <a:bodyPr wrap="square" rtlCol="0">
            <a:spAutoFit/>
          </a:bodyPr>
          <a:lstStyle/>
          <a:p>
            <a:pPr algn="ctr"/>
            <a:r>
              <a:rPr lang="en-GB" sz="2000" b="1" dirty="0" smtClean="0"/>
              <a:t>WGSR</a:t>
            </a:r>
            <a:endParaRPr lang="en-GB" sz="2000" b="1" dirty="0"/>
          </a:p>
        </p:txBody>
      </p:sp>
      <p:sp>
        <p:nvSpPr>
          <p:cNvPr id="8" name="Oval 7"/>
          <p:cNvSpPr/>
          <p:nvPr/>
        </p:nvSpPr>
        <p:spPr>
          <a:xfrm>
            <a:off x="1331640" y="980728"/>
            <a:ext cx="4536503" cy="864096"/>
          </a:xfrm>
          <a:prstGeom prst="ellipse">
            <a:avLst/>
          </a:prstGeom>
          <a:solidFill>
            <a:schemeClr val="bg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195344" y="1288249"/>
            <a:ext cx="1008112" cy="369332"/>
          </a:xfrm>
          <a:prstGeom prst="rect">
            <a:avLst/>
          </a:prstGeom>
          <a:noFill/>
        </p:spPr>
        <p:txBody>
          <a:bodyPr wrap="square" rtlCol="0">
            <a:spAutoFit/>
          </a:bodyPr>
          <a:lstStyle/>
          <a:p>
            <a:r>
              <a:rPr lang="en-GB" b="1" dirty="0" smtClean="0">
                <a:solidFill>
                  <a:srgbClr val="FF0000"/>
                </a:solidFill>
              </a:rPr>
              <a:t>SCIENCE</a:t>
            </a:r>
            <a:endParaRPr lang="en-GB" b="1" dirty="0">
              <a:solidFill>
                <a:srgbClr val="FF0000"/>
              </a:solidFill>
            </a:endParaRPr>
          </a:p>
        </p:txBody>
      </p:sp>
      <p:sp>
        <p:nvSpPr>
          <p:cNvPr id="10" name="TextBox 9"/>
          <p:cNvSpPr txBox="1"/>
          <p:nvPr/>
        </p:nvSpPr>
        <p:spPr>
          <a:xfrm>
            <a:off x="7913342" y="1260027"/>
            <a:ext cx="1008112" cy="369332"/>
          </a:xfrm>
          <a:prstGeom prst="rect">
            <a:avLst/>
          </a:prstGeom>
          <a:noFill/>
        </p:spPr>
        <p:txBody>
          <a:bodyPr wrap="square" rtlCol="0">
            <a:spAutoFit/>
          </a:bodyPr>
          <a:lstStyle/>
          <a:p>
            <a:r>
              <a:rPr lang="en-GB" b="1" dirty="0" smtClean="0">
                <a:solidFill>
                  <a:srgbClr val="FF0000"/>
                </a:solidFill>
              </a:rPr>
              <a:t>POLICY</a:t>
            </a:r>
            <a:endParaRPr lang="en-GB" b="1" dirty="0">
              <a:solidFill>
                <a:srgbClr val="FF0000"/>
              </a:solidFill>
            </a:endParaRPr>
          </a:p>
        </p:txBody>
      </p:sp>
      <p:sp>
        <p:nvSpPr>
          <p:cNvPr id="12" name="TextBox 11"/>
          <p:cNvSpPr txBox="1"/>
          <p:nvPr/>
        </p:nvSpPr>
        <p:spPr>
          <a:xfrm>
            <a:off x="2073954" y="4414534"/>
            <a:ext cx="1155257" cy="523220"/>
          </a:xfrm>
          <a:prstGeom prst="rect">
            <a:avLst/>
          </a:prstGeom>
          <a:solidFill>
            <a:schemeClr val="bg1">
              <a:lumMod val="65000"/>
            </a:schemeClr>
          </a:solidFill>
        </p:spPr>
        <p:txBody>
          <a:bodyPr wrap="square" rtlCol="0">
            <a:spAutoFit/>
          </a:bodyPr>
          <a:lstStyle/>
          <a:p>
            <a:pPr algn="ctr"/>
            <a:r>
              <a:rPr lang="en-GB" sz="1400" b="1" dirty="0" smtClean="0"/>
              <a:t>ICP Vegetation</a:t>
            </a:r>
            <a:endParaRPr lang="en-GB" sz="1400" b="1" dirty="0"/>
          </a:p>
        </p:txBody>
      </p:sp>
      <p:sp>
        <p:nvSpPr>
          <p:cNvPr id="13" name="Oval 12"/>
          <p:cNvSpPr/>
          <p:nvPr/>
        </p:nvSpPr>
        <p:spPr>
          <a:xfrm>
            <a:off x="1846985" y="4335512"/>
            <a:ext cx="2523066" cy="693658"/>
          </a:xfrm>
          <a:prstGeom prst="ellipse">
            <a:avLst/>
          </a:prstGeom>
          <a:solidFill>
            <a:schemeClr val="bg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0248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0" y="108000"/>
            <a:ext cx="9144000" cy="728663"/>
          </a:xfrm>
          <a:prstGeom prst="rect">
            <a:avLst/>
          </a:prstGeom>
          <a:solidFill>
            <a:srgbClr val="A2DA8C"/>
          </a:solidFill>
        </p:spPr>
        <p:txBody>
          <a:bodyPr/>
          <a:lstStyle/>
          <a:p>
            <a:pPr lvl="0" algn="ctr">
              <a:defRPr/>
            </a:pPr>
            <a:r>
              <a:rPr lang="en-GB" sz="3200" b="1" noProof="0" dirty="0" smtClean="0">
                <a:cs typeface="Arial" pitchFamily="34" charset="0"/>
              </a:rPr>
              <a:t>Parties at 29</a:t>
            </a:r>
            <a:r>
              <a:rPr lang="en-GB" sz="3200" b="1" baseline="30000" noProof="0" dirty="0" smtClean="0">
                <a:cs typeface="Arial" pitchFamily="34" charset="0"/>
              </a:rPr>
              <a:t>th</a:t>
            </a:r>
            <a:r>
              <a:rPr lang="en-GB" sz="3200" b="1" noProof="0" dirty="0" smtClean="0">
                <a:cs typeface="Arial" pitchFamily="34" charset="0"/>
              </a:rPr>
              <a:t> ICP Vegetation TFM, </a:t>
            </a:r>
            <a:r>
              <a:rPr lang="en-GB" sz="3200" b="1" noProof="0" dirty="0" err="1" smtClean="0">
                <a:cs typeface="Arial" pitchFamily="34" charset="0"/>
              </a:rPr>
              <a:t>Dubna</a:t>
            </a:r>
            <a:endParaRPr kumimoji="0" lang="en-GB" sz="3200" b="1" i="0" u="none" strike="noStrike" kern="1200" cap="none" spc="0" normalizeH="0" baseline="0" noProof="0" dirty="0">
              <a:ln>
                <a:noFill/>
              </a:ln>
              <a:effectLst/>
              <a:uLnTx/>
              <a:uFillTx/>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67663274"/>
              </p:ext>
            </p:extLst>
          </p:nvPr>
        </p:nvGraphicFramePr>
        <p:xfrm>
          <a:off x="394757" y="939839"/>
          <a:ext cx="8354486" cy="3425264"/>
        </p:xfrm>
        <a:graphic>
          <a:graphicData uri="http://schemas.openxmlformats.org/drawingml/2006/table">
            <a:tbl>
              <a:tblPr firstRow="1" bandRow="1">
                <a:tableStyleId>{5C22544A-7EE6-4342-B048-85BDC9FD1C3A}</a:tableStyleId>
              </a:tblPr>
              <a:tblGrid>
                <a:gridCol w="2233805"/>
                <a:gridCol w="1728192"/>
                <a:gridCol w="2592288"/>
                <a:gridCol w="1800201"/>
              </a:tblGrid>
              <a:tr h="367814">
                <a:tc>
                  <a:txBody>
                    <a:bodyPr/>
                    <a:lstStyle/>
                    <a:p>
                      <a:pPr algn="ctr" fontAlgn="b">
                        <a:tabLst>
                          <a:tab pos="631825" algn="l"/>
                        </a:tabLst>
                      </a:pPr>
                      <a:r>
                        <a:rPr lang="en-GB" sz="1600" b="1" i="0" u="none" strike="noStrike" dirty="0" smtClean="0">
                          <a:solidFill>
                            <a:schemeClr val="bg1"/>
                          </a:solidFill>
                          <a:latin typeface="Arial" pitchFamily="34" charset="0"/>
                          <a:cs typeface="Arial" pitchFamily="34" charset="0"/>
                        </a:rPr>
                        <a:t>Rest of Europe</a:t>
                      </a:r>
                      <a:endParaRPr lang="en-GB" sz="1600" b="1" i="0" u="none" strike="noStrike" dirty="0">
                        <a:solidFill>
                          <a:schemeClr val="bg1"/>
                        </a:solidFill>
                        <a:latin typeface="Arial" pitchFamily="34" charset="0"/>
                        <a:cs typeface="Arial" pitchFamily="34" charset="0"/>
                      </a:endParaRPr>
                    </a:p>
                  </a:txBody>
                  <a:tcPr marL="9525" marR="9525" marT="9525" marB="0" anchor="ctr"/>
                </a:tc>
                <a:tc>
                  <a:txBody>
                    <a:bodyPr/>
                    <a:lstStyle/>
                    <a:p>
                      <a:pPr algn="ctr" fontAlgn="b"/>
                      <a:r>
                        <a:rPr lang="en-GB" sz="1600" b="1" i="0" u="none" strike="noStrike" dirty="0" smtClean="0">
                          <a:solidFill>
                            <a:schemeClr val="bg1"/>
                          </a:solidFill>
                          <a:latin typeface="Arial" pitchFamily="34" charset="0"/>
                          <a:cs typeface="Arial" pitchFamily="34" charset="0"/>
                        </a:rPr>
                        <a:t>SEE</a:t>
                      </a:r>
                      <a:endParaRPr lang="en-GB" sz="1600" b="1" i="0" u="none" strike="noStrike" dirty="0">
                        <a:solidFill>
                          <a:schemeClr val="bg1"/>
                        </a:solidFill>
                        <a:latin typeface="Arial" pitchFamily="34" charset="0"/>
                        <a:cs typeface="Arial" pitchFamily="34" charset="0"/>
                      </a:endParaRPr>
                    </a:p>
                  </a:txBody>
                  <a:tcPr/>
                </a:tc>
                <a:tc>
                  <a:txBody>
                    <a:bodyPr/>
                    <a:lstStyle/>
                    <a:p>
                      <a:pPr algn="ctr" fontAlgn="b">
                        <a:tabLst>
                          <a:tab pos="631825" algn="l"/>
                        </a:tabLst>
                      </a:pPr>
                      <a:r>
                        <a:rPr lang="en-GB" sz="1600" b="1" i="0" u="none" strike="noStrike" dirty="0" smtClean="0">
                          <a:solidFill>
                            <a:schemeClr val="bg1"/>
                          </a:solidFill>
                          <a:latin typeface="Arial" pitchFamily="34" charset="0"/>
                          <a:cs typeface="Arial" pitchFamily="34" charset="0"/>
                        </a:rPr>
                        <a:t>EECCA</a:t>
                      </a:r>
                      <a:endParaRPr lang="en-GB" sz="1600" b="1" i="0" u="none" strike="noStrike" dirty="0">
                        <a:solidFill>
                          <a:schemeClr val="bg1"/>
                        </a:solidFill>
                        <a:latin typeface="Arial" pitchFamily="34" charset="0"/>
                        <a:cs typeface="Arial" pitchFamily="34" charset="0"/>
                      </a:endParaRPr>
                    </a:p>
                  </a:txBody>
                  <a:tcPr marL="9525" marR="9525" marT="9525" marB="0" anchor="ctr"/>
                </a:tc>
                <a:tc>
                  <a:txBody>
                    <a:bodyPr/>
                    <a:lstStyle/>
                    <a:p>
                      <a:pPr algn="ctr" fontAlgn="b"/>
                      <a:r>
                        <a:rPr lang="en-GB" sz="1600" b="1" i="0" u="none" strike="noStrike" dirty="0" smtClean="0">
                          <a:solidFill>
                            <a:schemeClr val="bg1"/>
                          </a:solidFill>
                          <a:latin typeface="Arial" pitchFamily="34" charset="0"/>
                          <a:cs typeface="Arial" pitchFamily="34" charset="0"/>
                        </a:rPr>
                        <a:t>Rest</a:t>
                      </a:r>
                      <a:r>
                        <a:rPr lang="en-GB" sz="1600" b="1" i="0" u="none" strike="noStrike" baseline="0" dirty="0" smtClean="0">
                          <a:solidFill>
                            <a:schemeClr val="bg1"/>
                          </a:solidFill>
                          <a:latin typeface="Arial" pitchFamily="34" charset="0"/>
                          <a:cs typeface="Arial" pitchFamily="34" charset="0"/>
                        </a:rPr>
                        <a:t> of world</a:t>
                      </a:r>
                      <a:endParaRPr lang="en-GB" sz="1600" b="1" i="0" u="none" strike="noStrike" dirty="0">
                        <a:solidFill>
                          <a:schemeClr val="bg1"/>
                        </a:solidFill>
                        <a:latin typeface="Arial" pitchFamily="34" charset="0"/>
                        <a:cs typeface="Arial" pitchFamily="34" charset="0"/>
                      </a:endParaRPr>
                    </a:p>
                  </a:txBody>
                  <a:tcPr/>
                </a:tc>
              </a:tr>
              <a:tr h="277950">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kern="1200" dirty="0" smtClean="0">
                          <a:solidFill>
                            <a:srgbClr val="000000"/>
                          </a:solidFill>
                          <a:latin typeface="Arial" pitchFamily="34" charset="0"/>
                          <a:ea typeface="+mn-ea"/>
                          <a:cs typeface="Arial" pitchFamily="34" charset="0"/>
                        </a:rPr>
                        <a:t>Czech Republic </a:t>
                      </a:r>
                      <a:endParaRPr lang="en-GB"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marL="144000" lvl="1" algn="l" fontAlgn="b"/>
                      <a:r>
                        <a:rPr lang="en-GB" sz="1600" b="0" i="0" u="none" strike="noStrike" dirty="0" smtClean="0">
                          <a:solidFill>
                            <a:srgbClr val="000000"/>
                          </a:solidFill>
                          <a:latin typeface="Arial" pitchFamily="34" charset="0"/>
                          <a:cs typeface="Arial" pitchFamily="34" charset="0"/>
                        </a:rPr>
                        <a:t>Albania</a:t>
                      </a:r>
                      <a:endParaRPr lang="en-GB" sz="1600" b="0" i="0" u="none" strike="noStrike" baseline="30000" dirty="0">
                        <a:solidFill>
                          <a:srgbClr val="FF33CC"/>
                        </a:solidFill>
                        <a:latin typeface="Arial" pitchFamily="34" charset="0"/>
                        <a:cs typeface="Arial" pitchFamily="34" charset="0"/>
                      </a:endParaRPr>
                    </a:p>
                  </a:txBody>
                  <a:tcPr marL="9525" marR="9525" marT="9525" marB="0" anchor="b"/>
                </a:tc>
                <a:tc>
                  <a:txBody>
                    <a:bodyPr/>
                    <a:lstStyle/>
                    <a:p>
                      <a:pPr marL="144000" lvl="1" algn="l" fontAlgn="b"/>
                      <a:r>
                        <a:rPr lang="en-GB" sz="1600" b="0" i="0" u="none" strike="noStrike" dirty="0" smtClean="0">
                          <a:solidFill>
                            <a:schemeClr val="tx1"/>
                          </a:solidFill>
                          <a:latin typeface="Arial" pitchFamily="34" charset="0"/>
                          <a:cs typeface="Arial" pitchFamily="34" charset="0"/>
                        </a:rPr>
                        <a:t>Azerbaijan</a:t>
                      </a:r>
                      <a:endParaRPr lang="en-GB" sz="1600" b="0" i="0" u="none" strike="noStrike" dirty="0">
                        <a:solidFill>
                          <a:schemeClr val="tx1"/>
                        </a:solidFill>
                        <a:latin typeface="Arial" pitchFamily="34" charset="0"/>
                        <a:cs typeface="Arial" pitchFamily="34" charset="0"/>
                      </a:endParaRPr>
                    </a:p>
                  </a:txBody>
                  <a:tcPr marL="9525" marR="9525" marT="9525" marB="0" anchor="b"/>
                </a:tc>
                <a:tc>
                  <a:txBody>
                    <a:bodyPr/>
                    <a:lstStyle/>
                    <a:p>
                      <a:pPr marL="144000"/>
                      <a:r>
                        <a:rPr lang="en-GB" sz="1600" dirty="0" smtClean="0">
                          <a:latin typeface="Arial" panose="020B0604020202020204" pitchFamily="34" charset="0"/>
                          <a:cs typeface="Arial" panose="020B0604020202020204" pitchFamily="34" charset="0"/>
                        </a:rPr>
                        <a:t>Cuba</a:t>
                      </a:r>
                      <a:endParaRPr lang="en-GB" sz="1600" dirty="0">
                        <a:latin typeface="Arial" panose="020B0604020202020204" pitchFamily="34" charset="0"/>
                        <a:cs typeface="Arial" panose="020B0604020202020204" pitchFamily="34" charset="0"/>
                      </a:endParaRPr>
                    </a:p>
                  </a:txBody>
                  <a:tcPr marL="9525" marR="9525" marT="9525" marB="0" anchor="b"/>
                </a:tc>
              </a:tr>
              <a:tr h="277950">
                <a:tc>
                  <a:txBody>
                    <a:bodyPr/>
                    <a:lstStyle/>
                    <a:p>
                      <a:pPr marL="144000" lvl="1" algn="l" fontAlgn="b"/>
                      <a:r>
                        <a:rPr lang="en-GB" sz="1600" b="0" i="0" u="none" strike="noStrike" dirty="0" smtClean="0">
                          <a:solidFill>
                            <a:srgbClr val="000000"/>
                          </a:solidFill>
                          <a:latin typeface="Arial" pitchFamily="34" charset="0"/>
                          <a:cs typeface="Arial" pitchFamily="34" charset="0"/>
                        </a:rPr>
                        <a:t>France</a:t>
                      </a:r>
                      <a:endParaRPr lang="en-GB"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marL="144000" lvl="1" algn="l" fontAlgn="b"/>
                      <a:r>
                        <a:rPr lang="en-GB" sz="1600" b="0" i="0" u="none" strike="noStrike" dirty="0" smtClean="0">
                          <a:solidFill>
                            <a:srgbClr val="000000"/>
                          </a:solidFill>
                          <a:latin typeface="Arial" pitchFamily="34" charset="0"/>
                          <a:cs typeface="Arial" pitchFamily="34" charset="0"/>
                        </a:rPr>
                        <a:t>Bulgaria</a:t>
                      </a:r>
                      <a:endParaRPr lang="en-GB" sz="1600" b="0" i="0" u="none" strike="noStrike" baseline="30000" dirty="0">
                        <a:solidFill>
                          <a:srgbClr val="FF33CC"/>
                        </a:solidFill>
                        <a:latin typeface="Arial" pitchFamily="34" charset="0"/>
                        <a:cs typeface="Arial" pitchFamily="34" charset="0"/>
                      </a:endParaRPr>
                    </a:p>
                  </a:txBody>
                  <a:tcPr marL="9525" marR="9525" marT="9525" marB="0" anchor="b"/>
                </a:tc>
                <a:tc>
                  <a:txBody>
                    <a:bodyPr/>
                    <a:lstStyle/>
                    <a:p>
                      <a:pPr marL="144000"/>
                      <a:r>
                        <a:rPr lang="en-GB" sz="1600" dirty="0" smtClean="0">
                          <a:latin typeface="Arial" panose="020B0604020202020204" pitchFamily="34" charset="0"/>
                          <a:cs typeface="Arial" panose="020B0604020202020204" pitchFamily="34" charset="0"/>
                        </a:rPr>
                        <a:t>Belarus</a:t>
                      </a:r>
                      <a:endParaRPr lang="en-GB" sz="1600" dirty="0">
                        <a:latin typeface="Arial" panose="020B0604020202020204" pitchFamily="34" charset="0"/>
                        <a:cs typeface="Arial" panose="020B0604020202020204"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rgbClr val="000000"/>
                          </a:solidFill>
                          <a:latin typeface="Arial" pitchFamily="34" charset="0"/>
                          <a:cs typeface="Arial" pitchFamily="34" charset="0"/>
                        </a:rPr>
                        <a:t>Egypt</a:t>
                      </a:r>
                      <a:endParaRPr lang="en-GB" sz="1600" b="1" i="0" u="none" strike="noStrike" baseline="30000" dirty="0" smtClean="0">
                        <a:solidFill>
                          <a:srgbClr val="FF33CC"/>
                        </a:solidFill>
                        <a:latin typeface="Arial" pitchFamily="34" charset="0"/>
                        <a:cs typeface="Arial" pitchFamily="34" charset="0"/>
                      </a:endParaRPr>
                    </a:p>
                  </a:txBody>
                  <a:tcPr marL="9525" marR="9525" marT="9525" marB="0" anchor="b"/>
                </a:tc>
              </a:tr>
              <a:tr h="277950">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rgbClr val="000000"/>
                          </a:solidFill>
                          <a:latin typeface="Arial" pitchFamily="34" charset="0"/>
                          <a:cs typeface="Arial" pitchFamily="34" charset="0"/>
                        </a:rPr>
                        <a:t>Germany</a:t>
                      </a:r>
                      <a:endParaRPr lang="en-GB"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marL="144000" lvl="1" algn="l" fontAlgn="b"/>
                      <a:r>
                        <a:rPr lang="en-GB" sz="1600" b="0" i="0" u="none" strike="noStrike" dirty="0" smtClean="0">
                          <a:solidFill>
                            <a:srgbClr val="000000"/>
                          </a:solidFill>
                          <a:latin typeface="Arial" pitchFamily="34" charset="0"/>
                          <a:cs typeface="Arial" pitchFamily="34" charset="0"/>
                        </a:rPr>
                        <a:t>Greece</a:t>
                      </a:r>
                      <a:endParaRPr lang="en-GB" sz="1600" b="0" i="0" u="none" strike="noStrike" baseline="30000" dirty="0">
                        <a:solidFill>
                          <a:schemeClr val="accent6"/>
                        </a:solidFill>
                        <a:latin typeface="Arial" pitchFamily="34" charset="0"/>
                        <a:cs typeface="Arial" pitchFamily="34" charset="0"/>
                      </a:endParaRPr>
                    </a:p>
                  </a:txBody>
                  <a:tcPr marL="9525" marR="9525" marT="9525" marB="0" anchor="b"/>
                </a:tc>
                <a:tc>
                  <a:txBody>
                    <a:bodyPr/>
                    <a:lstStyle/>
                    <a:p>
                      <a:pPr marL="144000" lvl="1" algn="l" fontAlgn="b"/>
                      <a:r>
                        <a:rPr lang="en-GB" sz="1600" b="0" i="0" u="none" strike="noStrike" dirty="0" smtClean="0">
                          <a:solidFill>
                            <a:schemeClr val="tx1"/>
                          </a:solidFill>
                          <a:latin typeface="Arial" pitchFamily="34" charset="0"/>
                          <a:cs typeface="Arial" pitchFamily="34" charset="0"/>
                        </a:rPr>
                        <a:t>Georgia</a:t>
                      </a:r>
                      <a:endParaRPr lang="en-GB" sz="1600" b="0" i="0" u="none" strike="noStrike" dirty="0">
                        <a:solidFill>
                          <a:schemeClr val="tx1"/>
                        </a:solidFill>
                        <a:latin typeface="Arial" pitchFamily="34" charset="0"/>
                        <a:cs typeface="Arial"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err="1" smtClean="0">
                          <a:solidFill>
                            <a:srgbClr val="000000"/>
                          </a:solidFill>
                          <a:latin typeface="Arial" pitchFamily="34" charset="0"/>
                          <a:cs typeface="Arial" pitchFamily="34" charset="0"/>
                        </a:rPr>
                        <a:t>Guatamala</a:t>
                      </a:r>
                      <a:endParaRPr lang="en-GB" sz="1600" b="1" i="0" u="none" strike="noStrike" baseline="30000" dirty="0" smtClean="0">
                        <a:solidFill>
                          <a:srgbClr val="FF33CC"/>
                        </a:solidFill>
                        <a:latin typeface="Arial" pitchFamily="34" charset="0"/>
                        <a:cs typeface="Arial" pitchFamily="34" charset="0"/>
                      </a:endParaRPr>
                    </a:p>
                  </a:txBody>
                  <a:tcPr marL="9525" marR="9525" marT="9525" marB="0" anchor="b"/>
                </a:tc>
              </a:tr>
              <a:tr h="277950">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kern="1200" dirty="0" smtClean="0">
                          <a:solidFill>
                            <a:srgbClr val="000000"/>
                          </a:solidFill>
                          <a:latin typeface="Arial" pitchFamily="34" charset="0"/>
                          <a:ea typeface="+mn-ea"/>
                          <a:cs typeface="Arial" pitchFamily="34" charset="0"/>
                        </a:rPr>
                        <a:t>Hungary</a:t>
                      </a:r>
                      <a:endParaRPr lang="en-GB"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marL="144000" lvl="1" algn="l" fontAlgn="b"/>
                      <a:r>
                        <a:rPr lang="en-GB" sz="1600" b="0" i="0" u="none" strike="noStrike" dirty="0" smtClean="0">
                          <a:solidFill>
                            <a:srgbClr val="000000"/>
                          </a:solidFill>
                          <a:latin typeface="Arial" pitchFamily="34" charset="0"/>
                          <a:cs typeface="Arial" pitchFamily="34" charset="0"/>
                        </a:rPr>
                        <a:t>Macedonia</a:t>
                      </a:r>
                      <a:endParaRPr lang="en-GB"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marL="144000" lvl="1" algn="l" fontAlgn="b"/>
                      <a:r>
                        <a:rPr lang="en-GB" sz="1600" b="0" i="0" u="none" strike="noStrike" dirty="0" smtClean="0">
                          <a:solidFill>
                            <a:schemeClr val="tx1"/>
                          </a:solidFill>
                          <a:latin typeface="Arial" pitchFamily="34" charset="0"/>
                          <a:cs typeface="Arial" pitchFamily="34" charset="0"/>
                        </a:rPr>
                        <a:t>Kazakhstan</a:t>
                      </a:r>
                      <a:endParaRPr lang="en-GB" sz="1600" b="0" i="0" u="none" strike="noStrike" dirty="0">
                        <a:solidFill>
                          <a:schemeClr val="tx1"/>
                        </a:solidFill>
                        <a:latin typeface="Arial" pitchFamily="34" charset="0"/>
                        <a:cs typeface="Arial"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rgbClr val="000000"/>
                          </a:solidFill>
                          <a:latin typeface="Arial" pitchFamily="34" charset="0"/>
                          <a:cs typeface="Arial" pitchFamily="34" charset="0"/>
                        </a:rPr>
                        <a:t>India</a:t>
                      </a:r>
                      <a:endParaRPr lang="en-GB" sz="1600" b="1" i="0" u="none" strike="noStrike" baseline="30000" dirty="0">
                        <a:solidFill>
                          <a:srgbClr val="FF33CC"/>
                        </a:solidFill>
                        <a:latin typeface="Arial" pitchFamily="34" charset="0"/>
                        <a:cs typeface="Arial" pitchFamily="34" charset="0"/>
                      </a:endParaRPr>
                    </a:p>
                  </a:txBody>
                  <a:tcPr marL="9525" marR="9525" marT="9525" marB="0" anchor="b"/>
                </a:tc>
              </a:tr>
              <a:tr h="277950">
                <a:tc>
                  <a:txBody>
                    <a:bodyPr/>
                    <a:lstStyle/>
                    <a:p>
                      <a:pPr marL="144000" lvl="1" algn="l" fontAlgn="b"/>
                      <a:r>
                        <a:rPr lang="en-GB" sz="1600" b="0" i="0" u="none" strike="noStrike" dirty="0" smtClean="0">
                          <a:solidFill>
                            <a:srgbClr val="000000"/>
                          </a:solidFill>
                          <a:latin typeface="Arial" pitchFamily="34" charset="0"/>
                          <a:cs typeface="Arial" pitchFamily="34" charset="0"/>
                        </a:rPr>
                        <a:t>Italy</a:t>
                      </a:r>
                      <a:endParaRPr lang="en-GB"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rgbClr val="000000"/>
                          </a:solidFill>
                          <a:latin typeface="Arial" pitchFamily="34" charset="0"/>
                          <a:cs typeface="Arial" pitchFamily="34" charset="0"/>
                        </a:rPr>
                        <a:t>Romania</a:t>
                      </a:r>
                      <a:endParaRPr lang="en-GB" sz="1600" b="0" i="0" u="none" strike="noStrike" baseline="30000" dirty="0" smtClean="0">
                        <a:solidFill>
                          <a:schemeClr val="accent6"/>
                        </a:solidFill>
                        <a:latin typeface="Arial" pitchFamily="34" charset="0"/>
                        <a:cs typeface="Arial" pitchFamily="34" charset="0"/>
                      </a:endParaRPr>
                    </a:p>
                  </a:txBody>
                  <a:tcPr marL="9525" marR="9525" marT="9525" marB="0" anchor="b"/>
                </a:tc>
                <a:tc>
                  <a:txBody>
                    <a:bodyPr/>
                    <a:lstStyle/>
                    <a:p>
                      <a:pPr marL="144000" lvl="1" algn="l" fontAlgn="b"/>
                      <a:r>
                        <a:rPr lang="en-GB" sz="1600" b="0" i="0" u="none" strike="noStrike" dirty="0" smtClean="0">
                          <a:solidFill>
                            <a:schemeClr val="tx1"/>
                          </a:solidFill>
                          <a:latin typeface="Arial" pitchFamily="34" charset="0"/>
                          <a:cs typeface="Arial" pitchFamily="34" charset="0"/>
                        </a:rPr>
                        <a:t>Russian Federation</a:t>
                      </a:r>
                      <a:endParaRPr lang="en-GB" sz="1600" b="0" i="0" u="none" strike="noStrike" dirty="0">
                        <a:solidFill>
                          <a:schemeClr val="tx1"/>
                        </a:solidFill>
                        <a:latin typeface="Arial" pitchFamily="34" charset="0"/>
                        <a:cs typeface="Arial"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rgbClr val="000000"/>
                          </a:solidFill>
                          <a:latin typeface="Arial" pitchFamily="34" charset="0"/>
                          <a:cs typeface="Arial" pitchFamily="34" charset="0"/>
                        </a:rPr>
                        <a:t>Japan</a:t>
                      </a:r>
                      <a:endParaRPr lang="en-GB" sz="1600" b="1" i="0" u="none" strike="noStrike" baseline="30000" dirty="0">
                        <a:solidFill>
                          <a:schemeClr val="accent6"/>
                        </a:solidFill>
                        <a:latin typeface="Arial" pitchFamily="34" charset="0"/>
                        <a:cs typeface="Arial" pitchFamily="34" charset="0"/>
                      </a:endParaRPr>
                    </a:p>
                  </a:txBody>
                  <a:tcPr marL="9525" marR="9525" marT="9525" marB="0" anchor="b"/>
                </a:tc>
              </a:tr>
              <a:tr h="277950">
                <a:tc>
                  <a:txBody>
                    <a:bodyPr/>
                    <a:lstStyle/>
                    <a:p>
                      <a:pPr marL="144000" lvl="1" algn="l" fontAlgn="b"/>
                      <a:r>
                        <a:rPr lang="en-GB" sz="1600" b="0" i="0" u="none" strike="noStrike" dirty="0" smtClean="0">
                          <a:solidFill>
                            <a:srgbClr val="000000"/>
                          </a:solidFill>
                          <a:latin typeface="Arial" pitchFamily="34" charset="0"/>
                          <a:cs typeface="Arial" pitchFamily="34" charset="0"/>
                        </a:rPr>
                        <a:t>Norway</a:t>
                      </a:r>
                      <a:endParaRPr lang="en-GB" sz="1600" b="0" i="0" u="none" strike="noStrike" dirty="0">
                        <a:solidFill>
                          <a:srgbClr val="000000"/>
                        </a:solidFill>
                        <a:latin typeface="Arial" pitchFamily="34" charset="0"/>
                        <a:cs typeface="Arial"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rgbClr val="000000"/>
                          </a:solidFill>
                          <a:latin typeface="Arial" pitchFamily="34" charset="0"/>
                          <a:cs typeface="Arial" pitchFamily="34" charset="0"/>
                        </a:rPr>
                        <a:t>Serbia</a:t>
                      </a:r>
                      <a:endParaRPr lang="en-GB" sz="1600" b="0" i="0" u="none" strike="noStrike" baseline="30000" dirty="0" smtClean="0">
                        <a:solidFill>
                          <a:schemeClr val="accent6"/>
                        </a:solidFill>
                        <a:latin typeface="Arial" pitchFamily="34" charset="0"/>
                        <a:cs typeface="Arial" pitchFamily="34" charset="0"/>
                      </a:endParaRPr>
                    </a:p>
                  </a:txBody>
                  <a:tcPr marL="9525" marR="9525" marT="9525" marB="0" anchor="b"/>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dirty="0" smtClean="0">
                          <a:solidFill>
                            <a:schemeClr val="tx1"/>
                          </a:solidFill>
                          <a:latin typeface="Arial" pitchFamily="34" charset="0"/>
                          <a:cs typeface="Arial" pitchFamily="34" charset="0"/>
                        </a:rPr>
                        <a:t>  Ukraine</a:t>
                      </a:r>
                      <a:endParaRPr lang="en-GB" sz="1600" b="0" dirty="0"/>
                    </a:p>
                  </a:txBody>
                  <a:tcPr marL="9525" marR="9525" marT="9525" marB="0" anchor="b"/>
                </a:tc>
                <a:tc>
                  <a:txBody>
                    <a:bodyPr/>
                    <a:lstStyle/>
                    <a:p>
                      <a:pPr marL="144000" lvl="1" algn="l" fontAlgn="b"/>
                      <a:r>
                        <a:rPr lang="en-GB" sz="1600" b="0" i="0" u="none" strike="noStrike" dirty="0" smtClean="0">
                          <a:solidFill>
                            <a:srgbClr val="000000"/>
                          </a:solidFill>
                          <a:latin typeface="Arial" pitchFamily="34" charset="0"/>
                          <a:cs typeface="Arial" pitchFamily="34" charset="0"/>
                        </a:rPr>
                        <a:t>Mongolia</a:t>
                      </a:r>
                      <a:endParaRPr lang="en-GB" sz="1600" b="0" i="0" u="none" strike="noStrike" dirty="0">
                        <a:solidFill>
                          <a:srgbClr val="000000"/>
                        </a:solidFill>
                        <a:latin typeface="Arial" pitchFamily="34" charset="0"/>
                        <a:cs typeface="Arial" pitchFamily="34" charset="0"/>
                      </a:endParaRPr>
                    </a:p>
                  </a:txBody>
                  <a:tcPr marL="9525" marR="9525" marT="9525" marB="0" anchor="b"/>
                </a:tc>
              </a:tr>
              <a:tr h="277950">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chemeClr val="tx1"/>
                          </a:solidFill>
                          <a:latin typeface="Arial" pitchFamily="34" charset="0"/>
                          <a:cs typeface="Arial" pitchFamily="34" charset="0"/>
                        </a:rPr>
                        <a:t>Poland</a:t>
                      </a:r>
                      <a:endParaRPr lang="en-GB" sz="1600" b="0" i="0" u="none" strike="noStrike" dirty="0">
                        <a:solidFill>
                          <a:schemeClr val="tx1"/>
                        </a:solidFill>
                        <a:latin typeface="Arial" pitchFamily="34" charset="0"/>
                        <a:cs typeface="Arial"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rgbClr val="000000"/>
                          </a:solidFill>
                          <a:latin typeface="Arial" pitchFamily="34" charset="0"/>
                          <a:cs typeface="Arial" pitchFamily="34" charset="0"/>
                        </a:rPr>
                        <a:t>Slovenia</a:t>
                      </a:r>
                      <a:endParaRPr lang="en-GB" sz="1600" b="0" i="0" u="none" strike="noStrike" baseline="30000" dirty="0" smtClean="0">
                        <a:solidFill>
                          <a:schemeClr val="accent6"/>
                        </a:solidFill>
                        <a:latin typeface="Arial" pitchFamily="34" charset="0"/>
                        <a:cs typeface="Arial" pitchFamily="34" charset="0"/>
                      </a:endParaRPr>
                    </a:p>
                  </a:txBody>
                  <a:tcPr marL="9525" marR="9525" marT="9525" marB="0" anchor="b"/>
                </a:tc>
                <a:tc>
                  <a:txBody>
                    <a:bodyPr/>
                    <a:lstStyle/>
                    <a:p>
                      <a:endParaRPr lang="en-GB" sz="1600" b="0" dirty="0"/>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rgbClr val="000000"/>
                          </a:solidFill>
                          <a:latin typeface="Arial" pitchFamily="34" charset="0"/>
                          <a:cs typeface="Arial" pitchFamily="34" charset="0"/>
                        </a:rPr>
                        <a:t>USA</a:t>
                      </a:r>
                      <a:endParaRPr lang="en-GB" sz="1600" b="1" i="0" u="none" strike="noStrike" baseline="30000" dirty="0" smtClean="0">
                        <a:solidFill>
                          <a:schemeClr val="accent6"/>
                        </a:solidFill>
                        <a:latin typeface="Arial" pitchFamily="34" charset="0"/>
                        <a:cs typeface="Arial" pitchFamily="34" charset="0"/>
                      </a:endParaRPr>
                    </a:p>
                  </a:txBody>
                  <a:tcPr marL="9525" marR="9525" marT="9525" marB="0" anchor="b"/>
                </a:tc>
              </a:tr>
              <a:tr h="277950">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chemeClr val="tx1"/>
                          </a:solidFill>
                          <a:latin typeface="Arial" pitchFamily="34" charset="0"/>
                          <a:cs typeface="Arial" pitchFamily="34" charset="0"/>
                        </a:rPr>
                        <a:t>Slovakia</a:t>
                      </a:r>
                      <a:endParaRPr lang="en-GB" sz="1600" b="0" i="0" u="none" strike="noStrike" dirty="0">
                        <a:solidFill>
                          <a:schemeClr val="tx1"/>
                        </a:solidFill>
                        <a:latin typeface="Arial" pitchFamily="34" charset="0"/>
                        <a:cs typeface="Arial"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rgbClr val="000000"/>
                          </a:solidFill>
                          <a:latin typeface="Arial" pitchFamily="34" charset="0"/>
                          <a:cs typeface="Arial" pitchFamily="34" charset="0"/>
                        </a:rPr>
                        <a:t>Turkey</a:t>
                      </a:r>
                      <a:endParaRPr lang="en-GB" sz="1600" b="0" i="0" u="none" strike="noStrike" baseline="30000" dirty="0" smtClean="0">
                        <a:solidFill>
                          <a:schemeClr val="accent6"/>
                        </a:solidFill>
                        <a:latin typeface="Arial" pitchFamily="34" charset="0"/>
                        <a:cs typeface="Arial" pitchFamily="34" charset="0"/>
                      </a:endParaRPr>
                    </a:p>
                  </a:txBody>
                  <a:tcPr marL="9525" marR="9525" marT="9525" marB="0" anchor="b"/>
                </a:tc>
                <a:tc>
                  <a:txBody>
                    <a:bodyPr/>
                    <a:lstStyle/>
                    <a:p>
                      <a:endParaRPr lang="en-GB" sz="1600" b="0" dirty="0"/>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rgbClr val="000000"/>
                          </a:solidFill>
                          <a:latin typeface="Arial" pitchFamily="34" charset="0"/>
                          <a:cs typeface="Arial" pitchFamily="34" charset="0"/>
                        </a:rPr>
                        <a:t>Vietnam</a:t>
                      </a:r>
                      <a:endParaRPr lang="en-GB" sz="1600" b="1" i="0" u="none" strike="noStrike" baseline="30000" dirty="0" smtClean="0">
                        <a:solidFill>
                          <a:schemeClr val="accent6"/>
                        </a:solidFill>
                        <a:latin typeface="Arial" pitchFamily="34" charset="0"/>
                        <a:cs typeface="Arial" pitchFamily="34" charset="0"/>
                      </a:endParaRPr>
                    </a:p>
                  </a:txBody>
                  <a:tcPr marL="9525" marR="9525" marT="9525" marB="0" anchor="b"/>
                </a:tc>
              </a:tr>
              <a:tr h="277950">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chemeClr val="tx1"/>
                          </a:solidFill>
                          <a:latin typeface="Arial" pitchFamily="34" charset="0"/>
                          <a:cs typeface="Arial" pitchFamily="34" charset="0"/>
                        </a:rPr>
                        <a:t>Spain</a:t>
                      </a:r>
                      <a:endParaRPr lang="en-GB" sz="1600" b="0" i="0" u="none" strike="noStrike" dirty="0">
                        <a:solidFill>
                          <a:schemeClr val="tx1"/>
                        </a:solidFill>
                        <a:latin typeface="Arial" pitchFamily="34" charset="0"/>
                        <a:cs typeface="Arial" pitchFamily="34" charset="0"/>
                      </a:endParaRPr>
                    </a:p>
                  </a:txBody>
                  <a:tcPr marL="9525" marR="9525" marT="9525" marB="0" anchor="b"/>
                </a:tc>
                <a:tc>
                  <a:txBody>
                    <a:bodyPr/>
                    <a:lstStyle/>
                    <a:p>
                      <a:endParaRPr lang="en-GB" sz="1600" b="0" dirty="0"/>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FF0000"/>
                        </a:solidFill>
                        <a:latin typeface="Arial" pitchFamily="34" charset="0"/>
                        <a:cs typeface="Arial" pitchFamily="34" charset="0"/>
                      </a:endParaRPr>
                    </a:p>
                  </a:txBody>
                  <a:tcPr marL="9525" marR="9525" marT="9525" marB="0" anchor="b"/>
                </a:tc>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endParaRPr lang="en-GB" sz="1600" b="1" i="0" u="none" strike="noStrike" baseline="30000" dirty="0" smtClean="0">
                        <a:solidFill>
                          <a:schemeClr val="accent6"/>
                        </a:solidFill>
                        <a:latin typeface="Arial" pitchFamily="34" charset="0"/>
                        <a:cs typeface="Arial" pitchFamily="34" charset="0"/>
                      </a:endParaRPr>
                    </a:p>
                  </a:txBody>
                  <a:tcPr marL="9525" marR="9525" marT="9525" marB="0" anchor="b"/>
                </a:tc>
              </a:tr>
              <a:tr h="277950">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chemeClr val="tx1"/>
                          </a:solidFill>
                          <a:latin typeface="Arial" pitchFamily="34" charset="0"/>
                          <a:cs typeface="Arial" pitchFamily="34" charset="0"/>
                        </a:rPr>
                        <a:t>Switzerland</a:t>
                      </a:r>
                      <a:endParaRPr lang="en-GB" sz="1600" b="0" i="0" u="none" strike="noStrike" dirty="0">
                        <a:solidFill>
                          <a:schemeClr val="tx1"/>
                        </a:solidFill>
                        <a:latin typeface="Arial" pitchFamily="34" charset="0"/>
                        <a:cs typeface="Arial"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FF0000"/>
                        </a:solidFill>
                        <a:latin typeface="Arial" pitchFamily="34" charset="0"/>
                        <a:cs typeface="Arial"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FF0000"/>
                        </a:solidFill>
                        <a:latin typeface="Arial" pitchFamily="34" charset="0"/>
                        <a:cs typeface="Arial" pitchFamily="34" charset="0"/>
                      </a:endParaRPr>
                    </a:p>
                  </a:txBody>
                  <a:tcPr marL="9525" marR="9525" marT="9525" marB="0" anchor="b"/>
                </a:tc>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endParaRPr lang="en-GB" sz="1600" b="1" i="0" u="none" strike="noStrike" baseline="30000" dirty="0" smtClean="0">
                        <a:solidFill>
                          <a:schemeClr val="accent6"/>
                        </a:solidFill>
                        <a:latin typeface="Arial" pitchFamily="34" charset="0"/>
                        <a:cs typeface="Arial" pitchFamily="34" charset="0"/>
                      </a:endParaRPr>
                    </a:p>
                  </a:txBody>
                  <a:tcPr marL="9525" marR="9525" marT="9525" marB="0" anchor="b"/>
                </a:tc>
              </a:tr>
              <a:tr h="277950">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smtClean="0">
                          <a:solidFill>
                            <a:schemeClr val="tx1"/>
                          </a:solidFill>
                          <a:latin typeface="Arial" pitchFamily="34" charset="0"/>
                          <a:cs typeface="Arial" pitchFamily="34" charset="0"/>
                        </a:rPr>
                        <a:t>UK</a:t>
                      </a:r>
                      <a:endParaRPr lang="en-GB" sz="1600" b="0" i="0" u="none" strike="noStrike" dirty="0">
                        <a:solidFill>
                          <a:schemeClr val="tx1"/>
                        </a:solidFill>
                        <a:latin typeface="Arial" pitchFamily="34" charset="0"/>
                        <a:cs typeface="Arial"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FF0000"/>
                        </a:solidFill>
                        <a:latin typeface="Arial" pitchFamily="34" charset="0"/>
                        <a:cs typeface="Arial" pitchFamily="34" charset="0"/>
                      </a:endParaRPr>
                    </a:p>
                  </a:txBody>
                  <a:tcPr marL="9525" marR="9525" marT="9525" marB="0" anchor="b"/>
                </a:tc>
                <a:tc>
                  <a:txBody>
                    <a:bodyPr/>
                    <a:lstStyle/>
                    <a:p>
                      <a:pPr marL="144000" marR="0" lvl="1" indent="0" algn="l" defTabSz="914400" rtl="0" eaLnBrk="1" fontAlgn="b" latinLnBrk="0" hangingPunct="1">
                        <a:lnSpc>
                          <a:spcPct val="100000"/>
                        </a:lnSpc>
                        <a:spcBef>
                          <a:spcPts val="0"/>
                        </a:spcBef>
                        <a:spcAft>
                          <a:spcPts val="0"/>
                        </a:spcAft>
                        <a:buClrTx/>
                        <a:buSzTx/>
                        <a:buFontTx/>
                        <a:buNone/>
                        <a:tabLst/>
                        <a:defRPr/>
                      </a:pPr>
                      <a:endParaRPr lang="en-GB" sz="1600" b="0" i="0" u="none" strike="noStrike" dirty="0">
                        <a:solidFill>
                          <a:srgbClr val="FF0000"/>
                        </a:solidFill>
                        <a:latin typeface="Arial" pitchFamily="34" charset="0"/>
                        <a:cs typeface="Arial" pitchFamily="34" charset="0"/>
                      </a:endParaRPr>
                    </a:p>
                  </a:txBody>
                  <a:tcPr marL="9525" marR="9525" marT="9525" marB="0" anchor="b"/>
                </a:tc>
                <a:tc>
                  <a:txBody>
                    <a:bodyPr/>
                    <a:lstStyle/>
                    <a:p>
                      <a:pPr marL="457200" marR="0" lvl="1" indent="0" algn="l" defTabSz="914400" rtl="0" eaLnBrk="1" fontAlgn="b" latinLnBrk="0" hangingPunct="1">
                        <a:lnSpc>
                          <a:spcPct val="100000"/>
                        </a:lnSpc>
                        <a:spcBef>
                          <a:spcPts val="0"/>
                        </a:spcBef>
                        <a:spcAft>
                          <a:spcPts val="0"/>
                        </a:spcAft>
                        <a:buClrTx/>
                        <a:buSzTx/>
                        <a:buFontTx/>
                        <a:buNone/>
                        <a:tabLst/>
                        <a:defRPr/>
                      </a:pPr>
                      <a:endParaRPr lang="en-GB" sz="1600" b="1" i="0" u="none" strike="noStrike" baseline="30000" dirty="0" smtClean="0">
                        <a:solidFill>
                          <a:schemeClr val="accent6"/>
                        </a:solidFill>
                        <a:latin typeface="Arial" pitchFamily="34" charset="0"/>
                        <a:cs typeface="Arial" pitchFamily="34" charset="0"/>
                      </a:endParaRPr>
                    </a:p>
                  </a:txBody>
                  <a:tcPr marL="9525" marR="9525" marT="9525" marB="0" anchor="b"/>
                </a:tc>
              </a:tr>
            </a:tbl>
          </a:graphicData>
        </a:graphic>
      </p:graphicFrame>
      <p:sp>
        <p:nvSpPr>
          <p:cNvPr id="2" name="TextBox 1"/>
          <p:cNvSpPr txBox="1"/>
          <p:nvPr/>
        </p:nvSpPr>
        <p:spPr>
          <a:xfrm>
            <a:off x="339854" y="4450342"/>
            <a:ext cx="8540915" cy="1415772"/>
          </a:xfrm>
          <a:prstGeom prst="rect">
            <a:avLst/>
          </a:prstGeom>
          <a:solidFill>
            <a:schemeClr val="bg1"/>
          </a:solidFill>
        </p:spPr>
        <p:txBody>
          <a:bodyPr wrap="square" rtlCol="0">
            <a:spAutoFit/>
          </a:bodyPr>
          <a:lstStyle/>
          <a:p>
            <a:r>
              <a:rPr lang="en-GB" dirty="0" smtClean="0"/>
              <a:t>Total: 33 countries (91 delegates)</a:t>
            </a:r>
          </a:p>
          <a:p>
            <a:endParaRPr lang="en-GB" sz="1400" dirty="0"/>
          </a:p>
          <a:p>
            <a:r>
              <a:rPr lang="en-GB" dirty="0" smtClean="0"/>
              <a:t>SEE</a:t>
            </a:r>
            <a:r>
              <a:rPr lang="en-GB" dirty="0"/>
              <a:t>: </a:t>
            </a:r>
            <a:r>
              <a:rPr lang="en-GB" dirty="0" smtClean="0"/>
              <a:t>South-Eastern </a:t>
            </a:r>
            <a:r>
              <a:rPr lang="en-GB" dirty="0"/>
              <a:t>Europe</a:t>
            </a:r>
          </a:p>
          <a:p>
            <a:r>
              <a:rPr lang="en-GB" dirty="0" smtClean="0"/>
              <a:t>EECCA: Eastern Europe, Caucasus</a:t>
            </a:r>
          </a:p>
          <a:p>
            <a:r>
              <a:rPr lang="en-GB" dirty="0"/>
              <a:t> </a:t>
            </a:r>
            <a:r>
              <a:rPr lang="en-GB" dirty="0" smtClean="0"/>
              <a:t>            and Central Asia</a:t>
            </a:r>
          </a:p>
        </p:txBody>
      </p:sp>
      <p:pic>
        <p:nvPicPr>
          <p:cNvPr id="3" name="Picture 2"/>
          <p:cNvPicPr>
            <a:picLocks noChangeAspect="1"/>
          </p:cNvPicPr>
          <p:nvPr/>
        </p:nvPicPr>
        <p:blipFill>
          <a:blip r:embed="rId3"/>
          <a:stretch>
            <a:fillRect/>
          </a:stretch>
        </p:blipFill>
        <p:spPr>
          <a:xfrm>
            <a:off x="4194000" y="3686203"/>
            <a:ext cx="4571282" cy="2944049"/>
          </a:xfrm>
          <a:prstGeom prst="rect">
            <a:avLst/>
          </a:prstGeom>
        </p:spPr>
      </p:pic>
    </p:spTree>
    <p:extLst>
      <p:ext uri="{BB962C8B-B14F-4D97-AF65-F5344CB8AC3E}">
        <p14:creationId xmlns:p14="http://schemas.microsoft.com/office/powerpoint/2010/main" val="1228445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1110" y="94054"/>
            <a:ext cx="5391412" cy="584775"/>
          </a:xfrm>
          <a:prstGeom prst="rect">
            <a:avLst/>
          </a:prstGeom>
        </p:spPr>
        <p:txBody>
          <a:bodyPr wrap="none">
            <a:spAutoFit/>
          </a:bodyPr>
          <a:lstStyle/>
          <a:p>
            <a:pPr lvl="0" algn="ctr">
              <a:defRPr/>
            </a:pPr>
            <a:r>
              <a:rPr lang="en-GB" sz="3200" b="1" dirty="0" smtClean="0">
                <a:cs typeface="Arial" pitchFamily="34" charset="0"/>
              </a:rPr>
              <a:t>Reports, brochures and papers</a:t>
            </a:r>
            <a:endParaRPr lang="en-GB" sz="3200" b="1" dirty="0">
              <a:cs typeface="Arial" pitchFamily="34" charset="0"/>
            </a:endParaRPr>
          </a:p>
        </p:txBody>
      </p:sp>
      <p:pic>
        <p:nvPicPr>
          <p:cNvPr id="4" name="Picture 3"/>
          <p:cNvPicPr>
            <a:picLocks noChangeAspect="1"/>
          </p:cNvPicPr>
          <p:nvPr/>
        </p:nvPicPr>
        <p:blipFill>
          <a:blip r:embed="rId2"/>
          <a:stretch>
            <a:fillRect/>
          </a:stretch>
        </p:blipFill>
        <p:spPr>
          <a:xfrm>
            <a:off x="251520" y="908720"/>
            <a:ext cx="2822175" cy="4048559"/>
          </a:xfrm>
          <a:prstGeom prst="rect">
            <a:avLst/>
          </a:prstGeom>
        </p:spPr>
      </p:pic>
      <p:pic>
        <p:nvPicPr>
          <p:cNvPr id="5" name="Picture 4"/>
          <p:cNvPicPr>
            <a:picLocks noChangeAspect="1"/>
          </p:cNvPicPr>
          <p:nvPr/>
        </p:nvPicPr>
        <p:blipFill>
          <a:blip r:embed="rId3"/>
          <a:stretch>
            <a:fillRect/>
          </a:stretch>
        </p:blipFill>
        <p:spPr>
          <a:xfrm>
            <a:off x="893015" y="1369066"/>
            <a:ext cx="2847600" cy="4061251"/>
          </a:xfrm>
          <a:prstGeom prst="rect">
            <a:avLst/>
          </a:prstGeom>
        </p:spPr>
      </p:pic>
      <p:pic>
        <p:nvPicPr>
          <p:cNvPr id="6" name="Picture 5"/>
          <p:cNvPicPr>
            <a:picLocks noChangeAspect="1"/>
          </p:cNvPicPr>
          <p:nvPr/>
        </p:nvPicPr>
        <p:blipFill>
          <a:blip r:embed="rId4"/>
          <a:stretch>
            <a:fillRect/>
          </a:stretch>
        </p:blipFill>
        <p:spPr>
          <a:xfrm>
            <a:off x="1686046" y="1807859"/>
            <a:ext cx="2806920" cy="4001601"/>
          </a:xfrm>
          <a:prstGeom prst="rect">
            <a:avLst/>
          </a:prstGeom>
        </p:spPr>
      </p:pic>
      <p:sp>
        <p:nvSpPr>
          <p:cNvPr id="3" name="TextBox 2"/>
          <p:cNvSpPr txBox="1"/>
          <p:nvPr/>
        </p:nvSpPr>
        <p:spPr>
          <a:xfrm>
            <a:off x="4716016" y="1052736"/>
            <a:ext cx="4248472" cy="5016758"/>
          </a:xfrm>
          <a:prstGeom prst="rect">
            <a:avLst/>
          </a:prstGeom>
          <a:noFill/>
        </p:spPr>
        <p:txBody>
          <a:bodyPr wrap="square" rtlCol="0">
            <a:spAutoFit/>
          </a:bodyPr>
          <a:lstStyle/>
          <a:p>
            <a:pPr marL="285750" indent="-285750">
              <a:buFont typeface="Wingdings" panose="05000000000000000000" pitchFamily="2" charset="2"/>
              <a:buChar char="q"/>
            </a:pPr>
            <a:r>
              <a:rPr lang="en-GB" sz="1600" dirty="0" smtClean="0"/>
              <a:t>Harmens et al., 2015. </a:t>
            </a:r>
            <a:r>
              <a:rPr lang="en-GB" sz="1600" dirty="0" err="1" smtClean="0"/>
              <a:t>Annali</a:t>
            </a:r>
            <a:r>
              <a:rPr lang="en-GB" sz="1600" dirty="0" smtClean="0"/>
              <a:t> di Botanica 5: 47-59 (‘History of ICP Vegetation’)</a:t>
            </a:r>
          </a:p>
          <a:p>
            <a:pPr marL="285750" indent="-285750">
              <a:buFont typeface="Wingdings" panose="05000000000000000000" pitchFamily="2" charset="2"/>
              <a:buChar char="q"/>
            </a:pPr>
            <a:endParaRPr lang="en-GB" sz="1600" dirty="0" smtClean="0"/>
          </a:p>
          <a:p>
            <a:pPr marL="285750" indent="-285750">
              <a:buFont typeface="Wingdings" panose="05000000000000000000" pitchFamily="2" charset="2"/>
              <a:buChar char="q"/>
            </a:pPr>
            <a:r>
              <a:rPr lang="en-GB" sz="1600" dirty="0" smtClean="0"/>
              <a:t>Harmens et al., 2015. Environmental Pollution 200: 93-104 (‘Moss survey 2010’)</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smtClean="0"/>
              <a:t>Harmens et al., 2015. Science of the Total Environment 538: 1024 – 1026 (‘Comment on moss monitoring paper </a:t>
            </a:r>
            <a:r>
              <a:rPr lang="en-GB" sz="1600" dirty="0" err="1" smtClean="0"/>
              <a:t>Fernández</a:t>
            </a:r>
            <a:r>
              <a:rPr lang="en-GB" sz="1600" dirty="0" smtClean="0"/>
              <a:t> et al.’)</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smtClean="0"/>
              <a:t>Mills et al., 2016. </a:t>
            </a:r>
            <a:r>
              <a:rPr lang="en-GB" sz="1600" dirty="0"/>
              <a:t>Environmental Pollution </a:t>
            </a:r>
            <a:r>
              <a:rPr lang="en-GB" sz="1600" dirty="0" smtClean="0"/>
              <a:t>208: 898-908 (‘Ozone impacts in N enriched world and changing climate’)</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smtClean="0"/>
              <a:t>Büker et al., 2015. </a:t>
            </a:r>
            <a:r>
              <a:rPr lang="en-GB" sz="1600" dirty="0"/>
              <a:t>Environmental Pollution </a:t>
            </a:r>
            <a:r>
              <a:rPr lang="en-GB" sz="1600" dirty="0" smtClean="0"/>
              <a:t>206: 164-173 (‘Forest ozone flux paper’)</a:t>
            </a:r>
          </a:p>
          <a:p>
            <a:pPr marL="285750" indent="-285750">
              <a:buFont typeface="Wingdings" panose="05000000000000000000" pitchFamily="2" charset="2"/>
              <a:buChar char="q"/>
            </a:pPr>
            <a:endParaRPr lang="en-GB" sz="1600" dirty="0"/>
          </a:p>
          <a:p>
            <a:pPr marL="285750" indent="-285750">
              <a:buFont typeface="Wingdings" panose="05000000000000000000" pitchFamily="2" charset="2"/>
              <a:buChar char="q"/>
            </a:pPr>
            <a:r>
              <a:rPr lang="en-GB" sz="1600" dirty="0" smtClean="0"/>
              <a:t>Schröder et al., in press. Environmental Science and Pollution Research (‘Spatial analysis moss survey data 2010’)</a:t>
            </a:r>
            <a:endParaRPr lang="en-GB" dirty="0"/>
          </a:p>
        </p:txBody>
      </p:sp>
      <p:sp>
        <p:nvSpPr>
          <p:cNvPr id="7" name="TextBox 6"/>
          <p:cNvSpPr txBox="1"/>
          <p:nvPr/>
        </p:nvSpPr>
        <p:spPr>
          <a:xfrm>
            <a:off x="2339752" y="6309320"/>
            <a:ext cx="4464496" cy="307777"/>
          </a:xfrm>
          <a:prstGeom prst="rect">
            <a:avLst/>
          </a:prstGeom>
          <a:noFill/>
        </p:spPr>
        <p:txBody>
          <a:bodyPr wrap="square" rtlCol="0">
            <a:spAutoFit/>
          </a:bodyPr>
          <a:lstStyle/>
          <a:p>
            <a:r>
              <a:rPr lang="en-GB" sz="1400" dirty="0" smtClean="0">
                <a:solidFill>
                  <a:srgbClr val="FF33CC"/>
                </a:solidFill>
                <a:latin typeface="Arial" pitchFamily="34" charset="0"/>
                <a:cs typeface="Arial" pitchFamily="34" charset="0"/>
              </a:rPr>
              <a:t>29</a:t>
            </a:r>
            <a:r>
              <a:rPr lang="en-GB" sz="1400" baseline="30000" dirty="0" smtClean="0">
                <a:solidFill>
                  <a:srgbClr val="FF33CC"/>
                </a:solidFill>
                <a:latin typeface="Arial" pitchFamily="34" charset="0"/>
                <a:cs typeface="Arial" pitchFamily="34" charset="0"/>
              </a:rPr>
              <a:t>th</a:t>
            </a:r>
            <a:r>
              <a:rPr lang="en-GB" sz="1400" dirty="0" smtClean="0">
                <a:solidFill>
                  <a:srgbClr val="FF33CC"/>
                </a:solidFill>
                <a:latin typeface="Arial" pitchFamily="34" charset="0"/>
                <a:cs typeface="Arial" pitchFamily="34" charset="0"/>
              </a:rPr>
              <a:t> ICP Vegetation TFM, 1 – 3 March. 2016, </a:t>
            </a:r>
            <a:r>
              <a:rPr lang="en-GB" sz="1400" dirty="0" err="1" smtClean="0">
                <a:solidFill>
                  <a:srgbClr val="FF33CC"/>
                </a:solidFill>
                <a:latin typeface="Arial" pitchFamily="34" charset="0"/>
                <a:cs typeface="Arial" pitchFamily="34" charset="0"/>
              </a:rPr>
              <a:t>Dubna</a:t>
            </a:r>
            <a:endParaRPr lang="en-GB" sz="1400" dirty="0" smtClean="0">
              <a:solidFill>
                <a:srgbClr val="FF33CC"/>
              </a:solidFill>
              <a:latin typeface="Arial" pitchFamily="34" charset="0"/>
              <a:cs typeface="Arial" pitchFamily="34" charset="0"/>
            </a:endParaRPr>
          </a:p>
        </p:txBody>
      </p:sp>
    </p:spTree>
    <p:extLst>
      <p:ext uri="{BB962C8B-B14F-4D97-AF65-F5344CB8AC3E}">
        <p14:creationId xmlns:p14="http://schemas.microsoft.com/office/powerpoint/2010/main" val="220358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836712"/>
            <a:ext cx="3786614" cy="400110"/>
          </a:xfrm>
          <a:prstGeom prst="rect">
            <a:avLst/>
          </a:prstGeom>
        </p:spPr>
        <p:txBody>
          <a:bodyPr wrap="none">
            <a:spAutoFit/>
          </a:bodyPr>
          <a:lstStyle/>
          <a:p>
            <a:r>
              <a:rPr lang="en-GB" sz="2000" b="1" dirty="0" smtClean="0">
                <a:solidFill>
                  <a:srgbClr val="0000FF"/>
                </a:solidFill>
                <a:latin typeface="Arial" charset="0"/>
                <a:cs typeface="Arial" charset="0"/>
              </a:rPr>
              <a:t>http://icpvegetation.ceh.ac.uk</a:t>
            </a:r>
            <a:endParaRPr lang="en-GB" sz="2000" dirty="0"/>
          </a:p>
        </p:txBody>
      </p:sp>
      <p:sp>
        <p:nvSpPr>
          <p:cNvPr id="5" name="TextBox 4"/>
          <p:cNvSpPr txBox="1"/>
          <p:nvPr/>
        </p:nvSpPr>
        <p:spPr>
          <a:xfrm>
            <a:off x="2699792" y="4725144"/>
            <a:ext cx="3672408" cy="1200329"/>
          </a:xfrm>
          <a:prstGeom prst="rect">
            <a:avLst/>
          </a:prstGeom>
          <a:solidFill>
            <a:schemeClr val="accent3">
              <a:lumMod val="75000"/>
            </a:schemeClr>
          </a:solidFill>
        </p:spPr>
        <p:txBody>
          <a:bodyPr wrap="square" rtlCol="0">
            <a:spAutoFit/>
          </a:bodyPr>
          <a:lstStyle/>
          <a:p>
            <a:pPr algn="ctr"/>
            <a:r>
              <a:rPr lang="en-GB" sz="2400" b="1" dirty="0" smtClean="0">
                <a:solidFill>
                  <a:schemeClr val="bg1"/>
                </a:solidFill>
                <a:latin typeface="Arial" pitchFamily="34" charset="0"/>
                <a:cs typeface="Arial" pitchFamily="34" charset="0"/>
              </a:rPr>
              <a:t>Thank you very much for your attention</a:t>
            </a:r>
          </a:p>
          <a:p>
            <a:pPr algn="ctr"/>
            <a:r>
              <a:rPr lang="en-GB" sz="2400" b="1" dirty="0" smtClean="0">
                <a:solidFill>
                  <a:schemeClr val="bg1"/>
                </a:solidFill>
                <a:latin typeface="Arial" pitchFamily="34" charset="0"/>
                <a:cs typeface="Arial" pitchFamily="34" charset="0"/>
              </a:rPr>
              <a:t>and your contributions!</a:t>
            </a:r>
            <a:endParaRPr lang="en-GB" sz="2400" b="1" dirty="0">
              <a:solidFill>
                <a:schemeClr val="bg1"/>
              </a:solidFill>
              <a:latin typeface="Arial" pitchFamily="34" charset="0"/>
              <a:cs typeface="Arial" pitchFamily="34" charset="0"/>
            </a:endParaRPr>
          </a:p>
        </p:txBody>
      </p:sp>
      <p:pic>
        <p:nvPicPr>
          <p:cNvPr id="6" name="Picture 2"/>
          <p:cNvPicPr>
            <a:picLocks noChangeAspect="1" noChangeArrowheads="1"/>
          </p:cNvPicPr>
          <p:nvPr/>
        </p:nvPicPr>
        <p:blipFill>
          <a:blip r:embed="rId2" cstate="print"/>
          <a:srcRect l="50202" t="11812" r="776" b="4025"/>
          <a:stretch>
            <a:fillRect/>
          </a:stretch>
        </p:blipFill>
        <p:spPr bwMode="auto">
          <a:xfrm>
            <a:off x="323528" y="1196752"/>
            <a:ext cx="4183733" cy="2873123"/>
          </a:xfrm>
          <a:prstGeom prst="rect">
            <a:avLst/>
          </a:prstGeom>
          <a:noFill/>
          <a:ln w="6350">
            <a:solidFill>
              <a:schemeClr val="tx1"/>
            </a:solidFill>
            <a:miter lim="800000"/>
            <a:headEnd/>
            <a:tailEnd/>
          </a:ln>
        </p:spPr>
      </p:pic>
      <p:sp>
        <p:nvSpPr>
          <p:cNvPr id="7" name="TextBox 6"/>
          <p:cNvSpPr txBox="1"/>
          <p:nvPr/>
        </p:nvSpPr>
        <p:spPr>
          <a:xfrm>
            <a:off x="4723285" y="1196752"/>
            <a:ext cx="4165522" cy="2554545"/>
          </a:xfrm>
          <a:prstGeom prst="rect">
            <a:avLst/>
          </a:prstGeom>
          <a:noFill/>
        </p:spPr>
        <p:txBody>
          <a:bodyPr wrap="square" rtlCol="0">
            <a:spAutoFit/>
          </a:bodyPr>
          <a:lstStyle/>
          <a:p>
            <a:pPr indent="-216000">
              <a:buFont typeface="Wingdings" pitchFamily="2" charset="2"/>
              <a:buChar char="q"/>
            </a:pPr>
            <a:r>
              <a:rPr lang="en-GB" sz="2000" dirty="0" smtClean="0"/>
              <a:t> </a:t>
            </a:r>
            <a:r>
              <a:rPr lang="en-GB" sz="2000" dirty="0" smtClean="0"/>
              <a:t>Thank you Marina Frontasyeva</a:t>
            </a:r>
          </a:p>
          <a:p>
            <a:pPr indent="-288000"/>
            <a:r>
              <a:rPr lang="en-GB" sz="2000" dirty="0" smtClean="0"/>
              <a:t>     and colleagues for organising this</a:t>
            </a:r>
          </a:p>
          <a:p>
            <a:pPr indent="-288000"/>
            <a:r>
              <a:rPr lang="en-GB" sz="2000" dirty="0"/>
              <a:t> </a:t>
            </a:r>
            <a:r>
              <a:rPr lang="en-GB" sz="2000" dirty="0" smtClean="0"/>
              <a:t>   </a:t>
            </a:r>
            <a:r>
              <a:rPr lang="en-GB" sz="2000" dirty="0" smtClean="0"/>
              <a:t> meeting and JINR for</a:t>
            </a:r>
            <a:r>
              <a:rPr lang="en-GB" sz="2000" dirty="0"/>
              <a:t> </a:t>
            </a:r>
            <a:r>
              <a:rPr lang="en-GB" sz="2000" dirty="0" smtClean="0"/>
              <a:t>supporting</a:t>
            </a:r>
          </a:p>
          <a:p>
            <a:pPr indent="-288000"/>
            <a:r>
              <a:rPr lang="en-GB" sz="2000" dirty="0"/>
              <a:t> </a:t>
            </a:r>
            <a:r>
              <a:rPr lang="en-GB" sz="2000" dirty="0" smtClean="0"/>
              <a:t>   </a:t>
            </a:r>
            <a:r>
              <a:rPr lang="en-GB" sz="2000" dirty="0" smtClean="0"/>
              <a:t> this meeting and the ICP</a:t>
            </a:r>
          </a:p>
          <a:p>
            <a:pPr indent="-288000"/>
            <a:r>
              <a:rPr lang="en-GB" sz="2000" dirty="0"/>
              <a:t> </a:t>
            </a:r>
            <a:r>
              <a:rPr lang="en-GB" sz="2000" dirty="0" smtClean="0"/>
              <a:t>   </a:t>
            </a:r>
            <a:r>
              <a:rPr lang="en-GB" sz="2000" dirty="0" smtClean="0"/>
              <a:t> Vegetation work</a:t>
            </a:r>
          </a:p>
          <a:p>
            <a:pPr>
              <a:buFont typeface="Wingdings" pitchFamily="2" charset="2"/>
              <a:buChar char="q"/>
            </a:pPr>
            <a:endParaRPr lang="en-GB" sz="2000" dirty="0"/>
          </a:p>
          <a:p>
            <a:pPr>
              <a:buFont typeface="Wingdings" pitchFamily="2" charset="2"/>
              <a:buChar char="q"/>
            </a:pPr>
            <a:r>
              <a:rPr lang="en-GB" sz="2000" dirty="0" smtClean="0"/>
              <a:t> 30</a:t>
            </a:r>
            <a:r>
              <a:rPr lang="en-GB" sz="2000" baseline="30000" dirty="0" smtClean="0"/>
              <a:t>th</a:t>
            </a:r>
            <a:r>
              <a:rPr lang="en-GB" sz="2000" dirty="0" smtClean="0"/>
              <a:t> </a:t>
            </a:r>
            <a:r>
              <a:rPr lang="en-GB" sz="2000" dirty="0" smtClean="0"/>
              <a:t>ICP Vegetation Task Force</a:t>
            </a:r>
          </a:p>
          <a:p>
            <a:r>
              <a:rPr lang="en-GB" sz="2000" dirty="0"/>
              <a:t> </a:t>
            </a:r>
            <a:r>
              <a:rPr lang="en-GB" sz="2000" dirty="0" smtClean="0"/>
              <a:t>    meeting: Poznan, Poland?</a:t>
            </a:r>
            <a:endParaRPr lang="en-GB" sz="2000" dirty="0"/>
          </a:p>
        </p:txBody>
      </p:sp>
      <p:sp>
        <p:nvSpPr>
          <p:cNvPr id="8" name="Text Placeholder 1"/>
          <p:cNvSpPr txBox="1">
            <a:spLocks/>
          </p:cNvSpPr>
          <p:nvPr/>
        </p:nvSpPr>
        <p:spPr>
          <a:xfrm>
            <a:off x="0" y="0"/>
            <a:ext cx="9144000" cy="728663"/>
          </a:xfrm>
          <a:prstGeom prst="rect">
            <a:avLst/>
          </a:prstGeom>
          <a:solidFill>
            <a:srgbClr val="A2DA8C"/>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schemeClr val="tx1"/>
                </a:solidFill>
                <a:effectLst/>
                <a:uLnTx/>
                <a:uFillTx/>
                <a:latin typeface="+mn-lt"/>
                <a:ea typeface="+mn-ea"/>
                <a:cs typeface="+mn-cs"/>
              </a:rPr>
              <a:t>Thank you for your input over</a:t>
            </a:r>
            <a:r>
              <a:rPr kumimoji="0" lang="en-GB" sz="3200" b="1" i="0" u="none" strike="noStrike" kern="1200" cap="none" spc="0" normalizeH="0" noProof="0" dirty="0" smtClean="0">
                <a:ln>
                  <a:noFill/>
                </a:ln>
                <a:solidFill>
                  <a:schemeClr val="tx1"/>
                </a:solidFill>
                <a:effectLst/>
                <a:uLnTx/>
                <a:uFillTx/>
                <a:latin typeface="+mn-lt"/>
                <a:ea typeface="+mn-ea"/>
                <a:cs typeface="+mn-cs"/>
              </a:rPr>
              <a:t> the years!</a:t>
            </a:r>
            <a:endParaRPr kumimoji="0" lang="en-GB" sz="2400" b="1" i="0" u="none" strike="noStrike" kern="1200" cap="none" spc="0" normalizeH="0" baseline="0" noProof="0" dirty="0">
              <a:ln>
                <a:noFill/>
              </a:ln>
              <a:solidFill>
                <a:srgbClr val="000099"/>
              </a:solidFill>
              <a:effectLst/>
              <a:uLnTx/>
              <a:uFillTx/>
              <a:latin typeface="+mn-lt"/>
              <a:ea typeface="+mn-ea"/>
              <a:cs typeface="+mn-cs"/>
            </a:endParaRPr>
          </a:p>
        </p:txBody>
      </p:sp>
      <p:sp>
        <p:nvSpPr>
          <p:cNvPr id="10" name="TextBox 9"/>
          <p:cNvSpPr txBox="1"/>
          <p:nvPr/>
        </p:nvSpPr>
        <p:spPr>
          <a:xfrm>
            <a:off x="2339752" y="6309320"/>
            <a:ext cx="4464496" cy="307777"/>
          </a:xfrm>
          <a:prstGeom prst="rect">
            <a:avLst/>
          </a:prstGeom>
          <a:noFill/>
        </p:spPr>
        <p:txBody>
          <a:bodyPr wrap="square" rtlCol="0">
            <a:spAutoFit/>
          </a:bodyPr>
          <a:lstStyle/>
          <a:p>
            <a:r>
              <a:rPr lang="en-GB" sz="1400" dirty="0" smtClean="0">
                <a:solidFill>
                  <a:srgbClr val="FF33CC"/>
                </a:solidFill>
                <a:latin typeface="Arial" pitchFamily="34" charset="0"/>
                <a:cs typeface="Arial" pitchFamily="34" charset="0"/>
              </a:rPr>
              <a:t>29</a:t>
            </a:r>
            <a:r>
              <a:rPr lang="en-GB" sz="1400" baseline="30000" dirty="0" smtClean="0">
                <a:solidFill>
                  <a:srgbClr val="FF33CC"/>
                </a:solidFill>
                <a:latin typeface="Arial" pitchFamily="34" charset="0"/>
                <a:cs typeface="Arial" pitchFamily="34" charset="0"/>
              </a:rPr>
              <a:t>th</a:t>
            </a:r>
            <a:r>
              <a:rPr lang="en-GB" sz="1400" dirty="0" smtClean="0">
                <a:solidFill>
                  <a:srgbClr val="FF33CC"/>
                </a:solidFill>
                <a:latin typeface="Arial" pitchFamily="34" charset="0"/>
                <a:cs typeface="Arial" pitchFamily="34" charset="0"/>
              </a:rPr>
              <a:t> ICP Vegetation TFM, 1 – 3 March. 2016, </a:t>
            </a:r>
            <a:r>
              <a:rPr lang="en-GB" sz="1400" dirty="0" err="1" smtClean="0">
                <a:solidFill>
                  <a:srgbClr val="FF33CC"/>
                </a:solidFill>
                <a:latin typeface="Arial" pitchFamily="34" charset="0"/>
                <a:cs typeface="Arial" pitchFamily="34" charset="0"/>
              </a:rPr>
              <a:t>Dubna</a:t>
            </a:r>
            <a:endParaRPr lang="en-GB" sz="1400" dirty="0" smtClean="0">
              <a:solidFill>
                <a:srgbClr val="FF33CC"/>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0" y="0"/>
            <a:ext cx="9144000" cy="728663"/>
          </a:xfrm>
          <a:prstGeom prst="rect">
            <a:avLst/>
          </a:prstGeom>
          <a:solidFill>
            <a:srgbClr val="A2DA8C"/>
          </a:solidFill>
        </p:spPr>
        <p:txBody>
          <a:bodyPr tIns="108000"/>
          <a:lstStyle/>
          <a:p>
            <a:pPr lvl="0" algn="ctr">
              <a:defRPr/>
            </a:pPr>
            <a:r>
              <a:rPr lang="en-GB" sz="3200" b="1" dirty="0" smtClean="0">
                <a:latin typeface="Arial" pitchFamily="34" charset="0"/>
                <a:cs typeface="Arial" pitchFamily="34" charset="0"/>
              </a:rPr>
              <a:t>Outline</a:t>
            </a:r>
            <a:endParaRPr kumimoji="0" lang="en-GB" sz="32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2" name="TextBox 1"/>
          <p:cNvSpPr txBox="1"/>
          <p:nvPr/>
        </p:nvSpPr>
        <p:spPr>
          <a:xfrm>
            <a:off x="251520" y="836712"/>
            <a:ext cx="8892480" cy="5401479"/>
          </a:xfrm>
          <a:prstGeom prst="rect">
            <a:avLst/>
          </a:prstGeom>
          <a:noFill/>
        </p:spPr>
        <p:txBody>
          <a:bodyPr wrap="square" rtlCol="0">
            <a:spAutoFit/>
          </a:bodyPr>
          <a:lstStyle/>
          <a:p>
            <a:pPr marL="342900" indent="-342900">
              <a:spcBef>
                <a:spcPts val="600"/>
              </a:spcBef>
              <a:buFont typeface="Wingdings" pitchFamily="2" charset="2"/>
              <a:buChar char="q"/>
            </a:pPr>
            <a:r>
              <a:rPr lang="en-GB" sz="2000" dirty="0" smtClean="0">
                <a:cs typeface="Arial" pitchFamily="34" charset="0"/>
              </a:rPr>
              <a:t>Report on evidence of impacts of ozone on vegetation (update from 2007 report)</a:t>
            </a:r>
          </a:p>
          <a:p>
            <a:r>
              <a:rPr lang="en-GB" sz="1400" dirty="0" smtClean="0">
                <a:cs typeface="Arial" pitchFamily="34" charset="0"/>
              </a:rPr>
              <a:t>         </a:t>
            </a:r>
            <a:r>
              <a:rPr lang="en-GB" sz="1600" dirty="0" smtClean="0">
                <a:cs typeface="Arial" pitchFamily="34" charset="0"/>
              </a:rPr>
              <a:t>(brochure)</a:t>
            </a:r>
            <a:endParaRPr lang="en-GB" sz="1600" dirty="0" smtClean="0">
              <a:cs typeface="Arial" pitchFamily="34" charset="0"/>
            </a:endParaRPr>
          </a:p>
          <a:p>
            <a:pPr marL="342900" indent="-342900">
              <a:spcBef>
                <a:spcPts val="600"/>
              </a:spcBef>
              <a:buFont typeface="Wingdings" pitchFamily="2" charset="2"/>
              <a:buChar char="q"/>
            </a:pPr>
            <a:r>
              <a:rPr lang="en-GB" sz="2000" dirty="0" smtClean="0">
                <a:cs typeface="Arial" pitchFamily="34" charset="0"/>
              </a:rPr>
              <a:t>Ozone dose response relationships and critical levels (Modelling and Mapping Manual); first global flux-based maps of ozone on wheat yield</a:t>
            </a:r>
          </a:p>
          <a:p>
            <a:pPr marL="342900" indent="-342900">
              <a:buFont typeface="Wingdings" pitchFamily="2" charset="2"/>
              <a:buChar char="q"/>
            </a:pPr>
            <a:endParaRPr lang="en-GB" sz="1400" dirty="0" smtClean="0">
              <a:cs typeface="Arial" pitchFamily="34" charset="0"/>
            </a:endParaRPr>
          </a:p>
          <a:p>
            <a:pPr marL="342900" indent="-342900">
              <a:buFont typeface="Wingdings" pitchFamily="2" charset="2"/>
              <a:buChar char="q"/>
            </a:pPr>
            <a:r>
              <a:rPr lang="en-GB" sz="2000" dirty="0" smtClean="0">
                <a:cs typeface="Arial" pitchFamily="34" charset="0"/>
              </a:rPr>
              <a:t>Report on impacts of ozone on </a:t>
            </a:r>
            <a:r>
              <a:rPr lang="en-GB" sz="2000" dirty="0" smtClean="0">
                <a:cs typeface="Arial" pitchFamily="34" charset="0"/>
              </a:rPr>
              <a:t>biodiversity (brochure)</a:t>
            </a:r>
            <a:endParaRPr lang="en-GB" sz="2000" dirty="0" smtClean="0">
              <a:cs typeface="Arial" pitchFamily="34" charset="0"/>
            </a:endParaRPr>
          </a:p>
          <a:p>
            <a:pPr marL="342900" indent="-342900"/>
            <a:endParaRPr lang="en-GB" sz="1400" dirty="0" smtClean="0">
              <a:solidFill>
                <a:srgbClr val="0000FF"/>
              </a:solidFill>
              <a:cs typeface="Arial" pitchFamily="34" charset="0"/>
            </a:endParaRPr>
          </a:p>
          <a:p>
            <a:pPr marL="342900" indent="-342900">
              <a:buFont typeface="Wingdings" pitchFamily="2" charset="2"/>
              <a:buChar char="q"/>
            </a:pPr>
            <a:r>
              <a:rPr lang="en-GB" sz="2000" dirty="0" smtClean="0">
                <a:cs typeface="Arial" pitchFamily="34" charset="0"/>
              </a:rPr>
              <a:t>Progress European moss survey 2015/16</a:t>
            </a:r>
          </a:p>
          <a:p>
            <a:pPr marL="342900" indent="-342900">
              <a:buFont typeface="Wingdings" pitchFamily="2" charset="2"/>
              <a:buChar char="q"/>
            </a:pPr>
            <a:endParaRPr lang="en-GB" sz="2000" dirty="0">
              <a:cs typeface="Arial" pitchFamily="34" charset="0"/>
            </a:endParaRPr>
          </a:p>
          <a:p>
            <a:pPr marL="342900" indent="-342900">
              <a:buFont typeface="Wingdings" pitchFamily="2" charset="2"/>
              <a:buChar char="q"/>
            </a:pPr>
            <a:r>
              <a:rPr lang="en-GB" sz="2000" dirty="0" smtClean="0">
                <a:cs typeface="Arial" pitchFamily="34" charset="0"/>
              </a:rPr>
              <a:t>Common </a:t>
            </a:r>
            <a:r>
              <a:rPr lang="en-GB" sz="2000" dirty="0" err="1" smtClean="0">
                <a:cs typeface="Arial" pitchFamily="34" charset="0"/>
              </a:rPr>
              <a:t>workplan</a:t>
            </a:r>
            <a:r>
              <a:rPr lang="en-GB" sz="2000" dirty="0" smtClean="0">
                <a:cs typeface="Arial" pitchFamily="34" charset="0"/>
              </a:rPr>
              <a:t> items WGE/EMEP</a:t>
            </a:r>
          </a:p>
          <a:p>
            <a:pPr marL="800100" lvl="1" indent="-342900">
              <a:buFont typeface="Arial" panose="020B0604020202020204" pitchFamily="34" charset="0"/>
              <a:buChar char="•"/>
            </a:pPr>
            <a:r>
              <a:rPr lang="en-GB" sz="2000" dirty="0" smtClean="0">
                <a:cs typeface="Arial" pitchFamily="34" charset="0"/>
              </a:rPr>
              <a:t>WGE trends report</a:t>
            </a:r>
          </a:p>
          <a:p>
            <a:pPr marL="800100" lvl="1" indent="-342900">
              <a:buFont typeface="Arial" panose="020B0604020202020204" pitchFamily="34" charset="0"/>
              <a:buChar char="•"/>
            </a:pPr>
            <a:r>
              <a:rPr lang="en-GB" sz="2000" dirty="0" smtClean="0">
                <a:cs typeface="Arial" pitchFamily="34" charset="0"/>
              </a:rPr>
              <a:t>Assessment report LRTAP Convention</a:t>
            </a:r>
          </a:p>
          <a:p>
            <a:pPr marL="800100" lvl="1" indent="-342900">
              <a:buFont typeface="Arial" panose="020B0604020202020204" pitchFamily="34" charset="0"/>
              <a:buChar char="•"/>
            </a:pPr>
            <a:r>
              <a:rPr lang="en-GB" sz="2000" dirty="0" smtClean="0">
                <a:cs typeface="Arial" pitchFamily="34" charset="0"/>
              </a:rPr>
              <a:t>Improvement data access - common portal WGE</a:t>
            </a:r>
          </a:p>
          <a:p>
            <a:pPr marL="342900" indent="-342900">
              <a:spcBef>
                <a:spcPts val="600"/>
              </a:spcBef>
            </a:pPr>
            <a:endParaRPr lang="en-GB" sz="1400" dirty="0" smtClean="0">
              <a:cs typeface="Arial" pitchFamily="34" charset="0"/>
            </a:endParaRPr>
          </a:p>
          <a:p>
            <a:pPr marL="342900" indent="-342900">
              <a:buFont typeface="Wingdings" pitchFamily="2" charset="2"/>
              <a:buChar char="q"/>
            </a:pPr>
            <a:r>
              <a:rPr lang="en-GB" sz="2000" dirty="0" smtClean="0">
                <a:cs typeface="Arial" pitchFamily="34" charset="0"/>
              </a:rPr>
              <a:t>Medium-term </a:t>
            </a:r>
            <a:r>
              <a:rPr lang="en-GB" sz="2000" dirty="0" err="1" smtClean="0">
                <a:cs typeface="Arial" pitchFamily="34" charset="0"/>
              </a:rPr>
              <a:t>workplan</a:t>
            </a:r>
            <a:r>
              <a:rPr lang="en-GB" sz="2000" dirty="0" smtClean="0">
                <a:cs typeface="Arial" pitchFamily="34" charset="0"/>
              </a:rPr>
              <a:t> (2016 – 2018)</a:t>
            </a:r>
          </a:p>
          <a:p>
            <a:pPr marL="342900" indent="-342900">
              <a:buFont typeface="Wingdings" pitchFamily="2" charset="2"/>
              <a:buChar char="q"/>
            </a:pPr>
            <a:endParaRPr lang="en-GB" sz="2000" dirty="0">
              <a:cs typeface="Arial" pitchFamily="34" charset="0"/>
            </a:endParaRPr>
          </a:p>
          <a:p>
            <a:pPr marL="342900" indent="-342900">
              <a:buFont typeface="Wingdings" pitchFamily="2" charset="2"/>
              <a:buChar char="q"/>
            </a:pPr>
            <a:r>
              <a:rPr lang="en-GB" sz="2000" dirty="0" smtClean="0">
                <a:cs typeface="Arial" pitchFamily="34" charset="0"/>
              </a:rPr>
              <a:t>Collaboration and outreach</a:t>
            </a:r>
          </a:p>
          <a:p>
            <a:pPr marL="342900" indent="-342900">
              <a:spcBef>
                <a:spcPts val="600"/>
              </a:spcBef>
            </a:pPr>
            <a:endParaRPr lang="en-GB" sz="1200" dirty="0" smtClean="0">
              <a:cs typeface="Arial" pitchFamily="34" charset="0"/>
            </a:endParaRPr>
          </a:p>
        </p:txBody>
      </p:sp>
      <p:pic>
        <p:nvPicPr>
          <p:cNvPr id="3" name="Picture 2"/>
          <p:cNvPicPr>
            <a:picLocks noChangeAspect="1"/>
          </p:cNvPicPr>
          <p:nvPr/>
        </p:nvPicPr>
        <p:blipFill>
          <a:blip r:embed="rId3"/>
          <a:stretch>
            <a:fillRect/>
          </a:stretch>
        </p:blipFill>
        <p:spPr>
          <a:xfrm>
            <a:off x="6352101" y="3016694"/>
            <a:ext cx="2604071" cy="372519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373216"/>
            <a:ext cx="6444208" cy="1484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353" name="Picture 1"/>
          <p:cNvPicPr>
            <a:picLocks noChangeAspect="1" noChangeArrowheads="1"/>
          </p:cNvPicPr>
          <p:nvPr/>
        </p:nvPicPr>
        <p:blipFill>
          <a:blip r:embed="rId2" cstate="print"/>
          <a:srcRect l="5611" t="11701" r="56294" b="27761"/>
          <a:stretch>
            <a:fillRect/>
          </a:stretch>
        </p:blipFill>
        <p:spPr bwMode="auto">
          <a:xfrm>
            <a:off x="1908000" y="1556792"/>
            <a:ext cx="4474099" cy="2844000"/>
          </a:xfrm>
          <a:prstGeom prst="rect">
            <a:avLst/>
          </a:prstGeom>
          <a:noFill/>
          <a:ln w="6350">
            <a:solidFill>
              <a:schemeClr val="tx1"/>
            </a:solidFill>
            <a:miter lim="800000"/>
            <a:headEnd/>
            <a:tailEnd/>
          </a:ln>
        </p:spPr>
      </p:pic>
      <p:sp>
        <p:nvSpPr>
          <p:cNvPr id="3" name="Text Placeholder 1"/>
          <p:cNvSpPr txBox="1">
            <a:spLocks/>
          </p:cNvSpPr>
          <p:nvPr/>
        </p:nvSpPr>
        <p:spPr>
          <a:xfrm>
            <a:off x="0" y="0"/>
            <a:ext cx="9144000" cy="728663"/>
          </a:xfrm>
          <a:prstGeom prst="rect">
            <a:avLst/>
          </a:prstGeom>
          <a:solidFill>
            <a:srgbClr val="A2DA8C"/>
          </a:solidFill>
        </p:spPr>
        <p:txBody>
          <a:bodyPr tIns="108000" bIns="108000"/>
          <a:lstStyle/>
          <a:p>
            <a:pPr marL="342900" lvl="0" indent="-342900" algn="ctr">
              <a:spcBef>
                <a:spcPct val="20000"/>
              </a:spcBef>
              <a:defRPr/>
            </a:pPr>
            <a:r>
              <a:rPr kumimoji="0" lang="en-GB" sz="2800" b="1" i="0" u="none" strike="noStrike" kern="1200" cap="none" spc="0" normalizeH="0" baseline="0" noProof="0" dirty="0" smtClean="0">
                <a:ln>
                  <a:noFill/>
                </a:ln>
                <a:solidFill>
                  <a:schemeClr val="tx1"/>
                </a:solidFill>
                <a:effectLst/>
                <a:uLnTx/>
                <a:uFillTx/>
                <a:cs typeface="Arial" pitchFamily="34" charset="0"/>
              </a:rPr>
              <a:t>Smart phone App and ozone gardens </a:t>
            </a:r>
            <a:r>
              <a:rPr kumimoji="0" lang="en-GB" sz="2000" b="1" i="0" u="none" strike="noStrike" kern="1200" cap="none" spc="0" normalizeH="0" baseline="0" noProof="0" dirty="0" smtClean="0">
                <a:ln>
                  <a:noFill/>
                </a:ln>
                <a:solidFill>
                  <a:srgbClr val="0000FF"/>
                </a:solidFill>
                <a:effectLst/>
                <a:uLnTx/>
                <a:uFillTx/>
                <a:cs typeface="Arial" pitchFamily="34" charset="0"/>
              </a:rPr>
              <a:t>(</a:t>
            </a:r>
            <a:r>
              <a:rPr lang="en-GB" sz="2000" b="1" dirty="0" smtClean="0">
                <a:solidFill>
                  <a:srgbClr val="0000FF"/>
                </a:solidFill>
                <a:cs typeface="Arial" pitchFamily="34" charset="0"/>
              </a:rPr>
              <a:t>http://icpvegetation.ceh.ac.uk)</a:t>
            </a:r>
            <a:r>
              <a:rPr kumimoji="0" lang="en-GB" sz="2000" b="1" i="0" u="none" strike="noStrike" kern="1200" cap="none" spc="0" normalizeH="0" baseline="0" noProof="0" dirty="0" smtClean="0">
                <a:ln>
                  <a:noFill/>
                </a:ln>
                <a:solidFill>
                  <a:schemeClr val="tx1"/>
                </a:solidFill>
                <a:effectLst/>
                <a:uLnTx/>
                <a:uFillTx/>
                <a:cs typeface="Arial" pitchFamily="34" charset="0"/>
              </a:rPr>
              <a:t> </a:t>
            </a:r>
            <a:endParaRPr kumimoji="0" lang="en-GB" sz="2000" b="1" i="0" u="none" strike="noStrike" kern="1200" cap="none" spc="0" normalizeH="0" baseline="0" noProof="0" dirty="0">
              <a:ln>
                <a:noFill/>
              </a:ln>
              <a:solidFill>
                <a:schemeClr val="tx1"/>
              </a:solidFill>
              <a:effectLst/>
              <a:uLnTx/>
              <a:uFillTx/>
              <a:cs typeface="Arial" pitchFamily="34" charset="0"/>
            </a:endParaRPr>
          </a:p>
        </p:txBody>
      </p:sp>
      <p:sp>
        <p:nvSpPr>
          <p:cNvPr id="5" name="TextBox 4"/>
          <p:cNvSpPr txBox="1"/>
          <p:nvPr/>
        </p:nvSpPr>
        <p:spPr>
          <a:xfrm>
            <a:off x="179512" y="836712"/>
            <a:ext cx="6336704" cy="461665"/>
          </a:xfrm>
          <a:prstGeom prst="rect">
            <a:avLst/>
          </a:prstGeom>
          <a:noFill/>
        </p:spPr>
        <p:txBody>
          <a:bodyPr wrap="square" rtlCol="0">
            <a:spAutoFit/>
          </a:bodyPr>
          <a:lstStyle/>
          <a:p>
            <a:pPr algn="ctr"/>
            <a:r>
              <a:rPr lang="en-GB" sz="2400" b="1" dirty="0" smtClean="0">
                <a:solidFill>
                  <a:srgbClr val="0000FF"/>
                </a:solidFill>
              </a:rPr>
              <a:t>Recording incidences of leaf ozone injury</a:t>
            </a:r>
            <a:endParaRPr lang="en-GB" sz="2400" b="1" dirty="0">
              <a:solidFill>
                <a:srgbClr val="0000FF"/>
              </a:solidFill>
            </a:endParaRPr>
          </a:p>
        </p:txBody>
      </p:sp>
      <p:sp>
        <p:nvSpPr>
          <p:cNvPr id="7" name="TextBox 6"/>
          <p:cNvSpPr txBox="1"/>
          <p:nvPr/>
        </p:nvSpPr>
        <p:spPr>
          <a:xfrm>
            <a:off x="6745111" y="1163269"/>
            <a:ext cx="2304256" cy="707886"/>
          </a:xfrm>
          <a:prstGeom prst="rect">
            <a:avLst/>
          </a:prstGeom>
          <a:noFill/>
        </p:spPr>
        <p:txBody>
          <a:bodyPr wrap="square" rtlCol="0">
            <a:spAutoFit/>
          </a:bodyPr>
          <a:lstStyle/>
          <a:p>
            <a:r>
              <a:rPr lang="en-GB" sz="2000" dirty="0" smtClean="0"/>
              <a:t>Submit photographs of ozone injury</a:t>
            </a:r>
            <a:endParaRPr lang="en-GB" sz="2000" dirty="0"/>
          </a:p>
        </p:txBody>
      </p:sp>
      <p:sp>
        <p:nvSpPr>
          <p:cNvPr id="8" name="TextBox 7"/>
          <p:cNvSpPr txBox="1"/>
          <p:nvPr/>
        </p:nvSpPr>
        <p:spPr>
          <a:xfrm>
            <a:off x="6372000" y="3501008"/>
            <a:ext cx="2843808" cy="369332"/>
          </a:xfrm>
          <a:prstGeom prst="rect">
            <a:avLst/>
          </a:prstGeom>
          <a:noFill/>
        </p:spPr>
        <p:txBody>
          <a:bodyPr wrap="square" rtlCol="0">
            <a:spAutoFit/>
          </a:bodyPr>
          <a:lstStyle/>
          <a:p>
            <a:r>
              <a:rPr lang="en-GB" dirty="0" smtClean="0">
                <a:solidFill>
                  <a:srgbClr val="0000FF"/>
                </a:solidFill>
              </a:rPr>
              <a:t>Location on interactive map </a:t>
            </a:r>
            <a:endParaRPr lang="en-GB" dirty="0">
              <a:solidFill>
                <a:srgbClr val="0000FF"/>
              </a:solidFill>
            </a:endParaRPr>
          </a:p>
        </p:txBody>
      </p:sp>
      <p:sp>
        <p:nvSpPr>
          <p:cNvPr id="9" name="Right Arrow 8"/>
          <p:cNvSpPr/>
          <p:nvPr/>
        </p:nvSpPr>
        <p:spPr>
          <a:xfrm rot="-240000">
            <a:off x="5651604" y="2472696"/>
            <a:ext cx="1224000" cy="6547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2760000" flipV="1">
            <a:off x="5478329" y="2988000"/>
            <a:ext cx="1285479" cy="624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S156-2°ass.2013 a.jpg"/>
          <p:cNvPicPr>
            <a:picLocks noChangeAspect="1"/>
          </p:cNvPicPr>
          <p:nvPr/>
        </p:nvPicPr>
        <p:blipFill>
          <a:blip r:embed="rId3" cstate="print"/>
          <a:srcRect/>
          <a:stretch>
            <a:fillRect/>
          </a:stretch>
        </p:blipFill>
        <p:spPr>
          <a:xfrm>
            <a:off x="7020272" y="1988840"/>
            <a:ext cx="1404851" cy="1443344"/>
          </a:xfrm>
          <a:prstGeom prst="rect">
            <a:avLst/>
          </a:prstGeom>
          <a:ln>
            <a:solidFill>
              <a:schemeClr val="tx1"/>
            </a:solidFill>
          </a:ln>
        </p:spPr>
      </p:pic>
      <p:pic>
        <p:nvPicPr>
          <p:cNvPr id="13"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00" y="1368000"/>
            <a:ext cx="1798464" cy="3528000"/>
          </a:xfrm>
          <a:prstGeom prst="rect">
            <a:avLst/>
          </a:prstGeom>
          <a:ln>
            <a:noFill/>
          </a:ln>
          <a:effectLst>
            <a:softEdge rad="112500"/>
          </a:effectLst>
        </p:spPr>
      </p:pic>
      <p:sp>
        <p:nvSpPr>
          <p:cNvPr id="15" name="Rectangle 14"/>
          <p:cNvSpPr/>
          <p:nvPr/>
        </p:nvSpPr>
        <p:spPr>
          <a:xfrm>
            <a:off x="467544" y="4941168"/>
            <a:ext cx="5760640" cy="1706301"/>
          </a:xfrm>
          <a:prstGeom prst="rect">
            <a:avLst/>
          </a:prstGeom>
        </p:spPr>
        <p:txBody>
          <a:bodyPr wrap="square">
            <a:spAutoFit/>
          </a:bodyPr>
          <a:lstStyle/>
          <a:p>
            <a:pPr>
              <a:lnSpc>
                <a:spcPct val="114000"/>
              </a:lnSpc>
            </a:pPr>
            <a:r>
              <a:rPr lang="en-GB" sz="2000" b="1" dirty="0" smtClean="0"/>
              <a:t>Purpose:</a:t>
            </a:r>
          </a:p>
          <a:p>
            <a:pPr>
              <a:lnSpc>
                <a:spcPct val="114000"/>
              </a:lnSpc>
            </a:pPr>
            <a:r>
              <a:rPr lang="en-GB" sz="2000" dirty="0" smtClean="0"/>
              <a:t>(1) Quantify extent of damage in changing profile</a:t>
            </a:r>
          </a:p>
          <a:p>
            <a:pPr>
              <a:lnSpc>
                <a:spcPct val="114000"/>
              </a:lnSpc>
            </a:pPr>
            <a:r>
              <a:rPr lang="en-GB" sz="2000" dirty="0" smtClean="0"/>
              <a:t>(2) Validate risk maps</a:t>
            </a:r>
          </a:p>
          <a:p>
            <a:pPr>
              <a:lnSpc>
                <a:spcPct val="114000"/>
              </a:lnSpc>
            </a:pPr>
            <a:endParaRPr lang="en-GB" sz="1200" dirty="0" smtClean="0"/>
          </a:p>
          <a:p>
            <a:pPr>
              <a:lnSpc>
                <a:spcPct val="114000"/>
              </a:lnSpc>
            </a:pPr>
            <a:r>
              <a:rPr lang="en-GB" sz="2000" b="1" dirty="0" smtClean="0">
                <a:solidFill>
                  <a:srgbClr val="0000FF"/>
                </a:solidFill>
              </a:rPr>
              <a:t>Protocols were developed</a:t>
            </a:r>
          </a:p>
        </p:txBody>
      </p:sp>
      <p:sp>
        <p:nvSpPr>
          <p:cNvPr id="17" name="Oval 16"/>
          <p:cNvSpPr/>
          <p:nvPr/>
        </p:nvSpPr>
        <p:spPr>
          <a:xfrm>
            <a:off x="5254908" y="2430084"/>
            <a:ext cx="394367" cy="19587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5" cstate="print"/>
          <a:srcRect l="64384" t="24137" r="2949" b="43208"/>
          <a:stretch/>
        </p:blipFill>
        <p:spPr>
          <a:xfrm>
            <a:off x="6516215" y="3861048"/>
            <a:ext cx="2535555" cy="1584176"/>
          </a:xfrm>
          <a:prstGeom prst="rect">
            <a:avLst/>
          </a:prstGeom>
          <a:ln>
            <a:solidFill>
              <a:schemeClr val="tx1"/>
            </a:solidFill>
          </a:ln>
        </p:spPr>
      </p:pic>
    </p:spTree>
    <p:extLst>
      <p:ext uri="{BB962C8B-B14F-4D97-AF65-F5344CB8AC3E}">
        <p14:creationId xmlns:p14="http://schemas.microsoft.com/office/powerpoint/2010/main" val="1797228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5949280"/>
            <a:ext cx="856895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23528" y="836712"/>
            <a:ext cx="7992888" cy="861774"/>
          </a:xfrm>
          <a:prstGeom prst="rect">
            <a:avLst/>
          </a:prstGeom>
          <a:noFill/>
        </p:spPr>
        <p:txBody>
          <a:bodyPr wrap="square" rtlCol="0">
            <a:spAutoFit/>
          </a:bodyPr>
          <a:lstStyle/>
          <a:p>
            <a:pPr marL="342900" indent="-342900">
              <a:buFont typeface="Wingdings" panose="05000000000000000000" pitchFamily="2" charset="2"/>
              <a:buChar char="q"/>
            </a:pPr>
            <a:r>
              <a:rPr lang="en-GB" sz="2000" b="1" dirty="0" smtClean="0"/>
              <a:t>2014: </a:t>
            </a:r>
            <a:r>
              <a:rPr lang="en-GB" sz="2000" b="1" dirty="0" smtClean="0">
                <a:solidFill>
                  <a:srgbClr val="0000FF"/>
                </a:solidFill>
              </a:rPr>
              <a:t>36</a:t>
            </a:r>
            <a:r>
              <a:rPr lang="en-GB" sz="2000" b="1" dirty="0" smtClean="0">
                <a:solidFill>
                  <a:srgbClr val="FF0000"/>
                </a:solidFill>
              </a:rPr>
              <a:t> </a:t>
            </a:r>
            <a:r>
              <a:rPr lang="en-GB" sz="2000" dirty="0" smtClean="0"/>
              <a:t>people (primarily in ozone community); </a:t>
            </a:r>
            <a:r>
              <a:rPr lang="en-GB" sz="2000" b="1" dirty="0" smtClean="0">
                <a:solidFill>
                  <a:srgbClr val="0000FF"/>
                </a:solidFill>
              </a:rPr>
              <a:t>20</a:t>
            </a:r>
            <a:r>
              <a:rPr lang="en-GB" sz="2000" dirty="0" smtClean="0"/>
              <a:t> records received</a:t>
            </a:r>
          </a:p>
          <a:p>
            <a:pPr marL="342900" indent="-342900">
              <a:spcBef>
                <a:spcPts val="1200"/>
              </a:spcBef>
              <a:buFont typeface="Wingdings" panose="05000000000000000000" pitchFamily="2" charset="2"/>
              <a:buChar char="q"/>
            </a:pPr>
            <a:r>
              <a:rPr lang="en-GB" sz="2000" b="1" dirty="0" smtClean="0"/>
              <a:t>2015: </a:t>
            </a:r>
            <a:r>
              <a:rPr lang="en-GB" sz="2000" b="1" dirty="0" smtClean="0">
                <a:solidFill>
                  <a:srgbClr val="0000FF"/>
                </a:solidFill>
              </a:rPr>
              <a:t>33</a:t>
            </a:r>
            <a:r>
              <a:rPr lang="en-GB" sz="2000" dirty="0" smtClean="0"/>
              <a:t> further registrations in 2015; </a:t>
            </a:r>
            <a:r>
              <a:rPr lang="en-GB" sz="2000" b="1" dirty="0" smtClean="0">
                <a:solidFill>
                  <a:srgbClr val="0000FF"/>
                </a:solidFill>
              </a:rPr>
              <a:t>38</a:t>
            </a:r>
            <a:r>
              <a:rPr lang="en-GB" sz="2000" dirty="0" smtClean="0"/>
              <a:t> records received</a:t>
            </a:r>
            <a:endParaRPr lang="en-GB" sz="2000" dirty="0"/>
          </a:p>
        </p:txBody>
      </p:sp>
      <p:sp>
        <p:nvSpPr>
          <p:cNvPr id="6" name="Text Placeholder 1"/>
          <p:cNvSpPr txBox="1">
            <a:spLocks/>
          </p:cNvSpPr>
          <p:nvPr/>
        </p:nvSpPr>
        <p:spPr>
          <a:xfrm>
            <a:off x="0" y="0"/>
            <a:ext cx="9144000" cy="728663"/>
          </a:xfrm>
          <a:prstGeom prst="rect">
            <a:avLst/>
          </a:prstGeom>
          <a:solidFill>
            <a:srgbClr val="A2DA8C"/>
          </a:solidFill>
        </p:spPr>
        <p:txBody>
          <a:bodyPr/>
          <a:lstStyle/>
          <a:p>
            <a:pPr marL="342900" lvl="0" indent="-342900" algn="ctr">
              <a:spcBef>
                <a:spcPct val="20000"/>
              </a:spcBef>
              <a:defRPr/>
            </a:pPr>
            <a:endParaRPr kumimoji="0" lang="en-GB" sz="20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7" name="TextBox 6"/>
          <p:cNvSpPr txBox="1"/>
          <p:nvPr/>
        </p:nvSpPr>
        <p:spPr>
          <a:xfrm>
            <a:off x="1475656" y="0"/>
            <a:ext cx="6552728" cy="647664"/>
          </a:xfrm>
          <a:prstGeom prst="rect">
            <a:avLst/>
          </a:prstGeom>
          <a:noFill/>
        </p:spPr>
        <p:txBody>
          <a:bodyPr wrap="square" tIns="108000" rtlCol="0">
            <a:spAutoFit/>
          </a:bodyPr>
          <a:lstStyle/>
          <a:p>
            <a:pPr algn="ctr"/>
            <a:r>
              <a:rPr lang="en-GB" sz="3200" b="1" dirty="0" smtClean="0">
                <a:cs typeface="Arial" pitchFamily="34" charset="0"/>
              </a:rPr>
              <a:t>Registration and data submission</a:t>
            </a:r>
            <a:endParaRPr lang="en-GB" sz="3200" b="1" dirty="0">
              <a:cs typeface="Arial"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4801" r="38622" b="59195"/>
          <a:stretch/>
        </p:blipFill>
        <p:spPr>
          <a:xfrm>
            <a:off x="1289738" y="1948772"/>
            <a:ext cx="6564523" cy="1944216"/>
          </a:xfrm>
          <a:prstGeom prst="rect">
            <a:avLst/>
          </a:prstGeom>
          <a:ln w="12700">
            <a:solidFill>
              <a:schemeClr val="tx1"/>
            </a:solidFill>
          </a:ln>
        </p:spPr>
      </p:pic>
      <p:sp>
        <p:nvSpPr>
          <p:cNvPr id="2" name="TextBox 1"/>
          <p:cNvSpPr txBox="1"/>
          <p:nvPr/>
        </p:nvSpPr>
        <p:spPr>
          <a:xfrm>
            <a:off x="3868688" y="3429000"/>
            <a:ext cx="936104" cy="400110"/>
          </a:xfrm>
          <a:prstGeom prst="rect">
            <a:avLst/>
          </a:prstGeom>
          <a:noFill/>
        </p:spPr>
        <p:txBody>
          <a:bodyPr wrap="square" rtlCol="0">
            <a:spAutoFit/>
          </a:bodyPr>
          <a:lstStyle/>
          <a:p>
            <a:r>
              <a:rPr lang="en-GB" sz="2000" b="1" dirty="0" smtClean="0">
                <a:solidFill>
                  <a:srgbClr val="0000FF"/>
                </a:solidFill>
              </a:rPr>
              <a:t>2015</a:t>
            </a:r>
            <a:endParaRPr lang="en-GB" sz="2000" b="1" dirty="0">
              <a:solidFill>
                <a:srgbClr val="0000FF"/>
              </a:solidFill>
            </a:endParaRPr>
          </a:p>
        </p:txBody>
      </p:sp>
      <p:sp>
        <p:nvSpPr>
          <p:cNvPr id="8" name="TextBox 7"/>
          <p:cNvSpPr txBox="1"/>
          <p:nvPr/>
        </p:nvSpPr>
        <p:spPr>
          <a:xfrm>
            <a:off x="437436" y="4079396"/>
            <a:ext cx="8239020" cy="3046988"/>
          </a:xfrm>
          <a:prstGeom prst="rect">
            <a:avLst/>
          </a:prstGeom>
          <a:noFill/>
        </p:spPr>
        <p:txBody>
          <a:bodyPr wrap="square" rtlCol="0">
            <a:spAutoFit/>
          </a:bodyPr>
          <a:lstStyle/>
          <a:p>
            <a:r>
              <a:rPr lang="en-GB" b="1" dirty="0" smtClean="0"/>
              <a:t>USA</a:t>
            </a:r>
            <a:r>
              <a:rPr lang="en-GB" dirty="0" smtClean="0"/>
              <a:t>: </a:t>
            </a:r>
            <a:r>
              <a:rPr lang="en-GB" u="sng" dirty="0" smtClean="0"/>
              <a:t>ozone gardens</a:t>
            </a:r>
            <a:r>
              <a:rPr lang="en-GB" dirty="0" smtClean="0"/>
              <a:t> (Boulder and St Louis), Rocky Mountains.</a:t>
            </a:r>
          </a:p>
          <a:p>
            <a:endParaRPr lang="en-GB" sz="1200" dirty="0" smtClean="0"/>
          </a:p>
          <a:p>
            <a:r>
              <a:rPr lang="en-GB" b="1" dirty="0" smtClean="0"/>
              <a:t>Europe</a:t>
            </a:r>
            <a:r>
              <a:rPr lang="en-GB" dirty="0" smtClean="0"/>
              <a:t>: </a:t>
            </a:r>
            <a:r>
              <a:rPr lang="en-GB" b="1" u="sng" dirty="0" smtClean="0"/>
              <a:t>UK</a:t>
            </a:r>
            <a:r>
              <a:rPr lang="en-GB" u="sng" dirty="0" smtClean="0"/>
              <a:t> (Bangor</a:t>
            </a:r>
            <a:r>
              <a:rPr lang="en-GB" dirty="0" smtClean="0"/>
              <a:t>), </a:t>
            </a:r>
            <a:r>
              <a:rPr lang="en-GB" b="1" dirty="0" smtClean="0"/>
              <a:t>Italy</a:t>
            </a:r>
            <a:r>
              <a:rPr lang="en-GB" dirty="0" smtClean="0"/>
              <a:t> (Milan, Bergamo, Trento, Rome, Pisa), </a:t>
            </a:r>
            <a:r>
              <a:rPr lang="en-GB" b="1" dirty="0" smtClean="0"/>
              <a:t>Switzerland </a:t>
            </a:r>
            <a:r>
              <a:rPr lang="en-GB" dirty="0" smtClean="0"/>
              <a:t>(Locarno, Zurich), </a:t>
            </a:r>
            <a:r>
              <a:rPr lang="en-GB" b="1" u="sng" dirty="0" smtClean="0"/>
              <a:t>Poland </a:t>
            </a:r>
            <a:r>
              <a:rPr lang="en-GB" u="sng" dirty="0" smtClean="0"/>
              <a:t>(Poznan), </a:t>
            </a:r>
            <a:r>
              <a:rPr lang="en-GB" b="1" u="sng" dirty="0" smtClean="0"/>
              <a:t>France</a:t>
            </a:r>
            <a:r>
              <a:rPr lang="en-GB" u="sng" dirty="0" smtClean="0"/>
              <a:t> (</a:t>
            </a:r>
            <a:r>
              <a:rPr lang="en-GB" u="sng" dirty="0" err="1" smtClean="0"/>
              <a:t>nr</a:t>
            </a:r>
            <a:r>
              <a:rPr lang="en-GB" u="sng" dirty="0" smtClean="0"/>
              <a:t>. Paris</a:t>
            </a:r>
            <a:r>
              <a:rPr lang="en-GB" dirty="0" smtClean="0"/>
              <a:t>), </a:t>
            </a:r>
            <a:r>
              <a:rPr lang="en-GB" b="1" dirty="0" smtClean="0"/>
              <a:t>Spain </a:t>
            </a:r>
            <a:r>
              <a:rPr lang="en-GB" dirty="0" smtClean="0"/>
              <a:t>(</a:t>
            </a:r>
            <a:r>
              <a:rPr lang="en-GB" dirty="0" err="1" smtClean="0"/>
              <a:t>nr</a:t>
            </a:r>
            <a:r>
              <a:rPr lang="en-GB" dirty="0" smtClean="0"/>
              <a:t>. Madrid)</a:t>
            </a:r>
          </a:p>
          <a:p>
            <a:endParaRPr lang="en-GB" dirty="0"/>
          </a:p>
          <a:p>
            <a:r>
              <a:rPr lang="en-GB" b="1" dirty="0" smtClean="0">
                <a:solidFill>
                  <a:srgbClr val="0000FF"/>
                </a:solidFill>
              </a:rPr>
              <a:t>Uptake of activity lower than expected: </a:t>
            </a:r>
          </a:p>
          <a:p>
            <a:r>
              <a:rPr lang="en-GB" dirty="0"/>
              <a:t>	</a:t>
            </a:r>
            <a:r>
              <a:rPr lang="en-GB" dirty="0" smtClean="0"/>
              <a:t>- Form too labour intensive</a:t>
            </a:r>
          </a:p>
          <a:p>
            <a:r>
              <a:rPr lang="en-GB" dirty="0"/>
              <a:t>	</a:t>
            </a:r>
            <a:r>
              <a:rPr lang="en-GB" dirty="0" smtClean="0"/>
              <a:t>- Less surveyors out in the field, so less regular monitoring (‘incidental’)</a:t>
            </a:r>
          </a:p>
          <a:p>
            <a:r>
              <a:rPr lang="en-GB" dirty="0" smtClean="0"/>
              <a:t>	- Less </a:t>
            </a:r>
            <a:r>
              <a:rPr lang="en-GB" dirty="0"/>
              <a:t>ozone injury in recent years, also due to climate</a:t>
            </a:r>
          </a:p>
          <a:p>
            <a:endParaRPr lang="en-GB" dirty="0" smtClean="0"/>
          </a:p>
          <a:p>
            <a:endParaRPr lang="en-GB" dirty="0"/>
          </a:p>
        </p:txBody>
      </p:sp>
    </p:spTree>
    <p:extLst>
      <p:ext uri="{BB962C8B-B14F-4D97-AF65-F5344CB8AC3E}">
        <p14:creationId xmlns:p14="http://schemas.microsoft.com/office/powerpoint/2010/main" val="1995139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47664"/>
          </a:xfrm>
          <a:prstGeom prst="rect">
            <a:avLst/>
          </a:prstGeom>
          <a:noFill/>
        </p:spPr>
        <p:txBody>
          <a:bodyPr wrap="square" tIns="108000" rtlCol="0">
            <a:spAutoFit/>
          </a:bodyPr>
          <a:lstStyle/>
          <a:p>
            <a:pPr algn="ctr"/>
            <a:r>
              <a:rPr lang="en-GB" sz="3200" b="1" dirty="0" smtClean="0">
                <a:cs typeface="Arial" pitchFamily="34" charset="0"/>
              </a:rPr>
              <a:t>Ozone leaf injury (2002 – 2014) at ICP </a:t>
            </a:r>
            <a:r>
              <a:rPr lang="en-GB" sz="3200" b="1" dirty="0">
                <a:cs typeface="Arial" pitchFamily="34" charset="0"/>
              </a:rPr>
              <a:t>Forests sites </a:t>
            </a:r>
          </a:p>
        </p:txBody>
      </p:sp>
      <p:sp>
        <p:nvSpPr>
          <p:cNvPr id="7" name="TextBox 6"/>
          <p:cNvSpPr txBox="1"/>
          <p:nvPr/>
        </p:nvSpPr>
        <p:spPr>
          <a:xfrm>
            <a:off x="1403648" y="5571224"/>
            <a:ext cx="6336704" cy="369332"/>
          </a:xfrm>
          <a:prstGeom prst="rect">
            <a:avLst/>
          </a:prstGeom>
          <a:noFill/>
        </p:spPr>
        <p:txBody>
          <a:bodyPr wrap="square" rtlCol="0">
            <a:spAutoFit/>
          </a:bodyPr>
          <a:lstStyle/>
          <a:p>
            <a:pPr algn="ctr"/>
            <a:r>
              <a:rPr lang="en-GB" b="1" dirty="0" smtClean="0">
                <a:solidFill>
                  <a:srgbClr val="0000FF"/>
                </a:solidFill>
              </a:rPr>
              <a:t>Source: ICP Forests PCC Collaborative Database</a:t>
            </a:r>
            <a:endParaRPr lang="en-GB" b="1" dirty="0">
              <a:solidFill>
                <a:srgbClr val="0000FF"/>
              </a:solidFill>
            </a:endParaRPr>
          </a:p>
        </p:txBody>
      </p:sp>
      <p:sp>
        <p:nvSpPr>
          <p:cNvPr id="8" name="TextBox 7"/>
          <p:cNvSpPr txBox="1"/>
          <p:nvPr/>
        </p:nvSpPr>
        <p:spPr>
          <a:xfrm>
            <a:off x="2339752" y="6309320"/>
            <a:ext cx="4464496" cy="307777"/>
          </a:xfrm>
          <a:prstGeom prst="rect">
            <a:avLst/>
          </a:prstGeom>
          <a:noFill/>
        </p:spPr>
        <p:txBody>
          <a:bodyPr wrap="square" rtlCol="0">
            <a:spAutoFit/>
          </a:bodyPr>
          <a:lstStyle/>
          <a:p>
            <a:r>
              <a:rPr lang="en-GB" sz="1400" dirty="0" smtClean="0">
                <a:solidFill>
                  <a:srgbClr val="FF33CC"/>
                </a:solidFill>
                <a:latin typeface="Arial" pitchFamily="34" charset="0"/>
                <a:cs typeface="Arial" pitchFamily="34" charset="0"/>
              </a:rPr>
              <a:t>29</a:t>
            </a:r>
            <a:r>
              <a:rPr lang="en-GB" sz="1400" baseline="30000" dirty="0" smtClean="0">
                <a:solidFill>
                  <a:srgbClr val="FF33CC"/>
                </a:solidFill>
                <a:latin typeface="Arial" pitchFamily="34" charset="0"/>
                <a:cs typeface="Arial" pitchFamily="34" charset="0"/>
              </a:rPr>
              <a:t>th</a:t>
            </a:r>
            <a:r>
              <a:rPr lang="en-GB" sz="1400" dirty="0" smtClean="0">
                <a:solidFill>
                  <a:srgbClr val="FF33CC"/>
                </a:solidFill>
                <a:latin typeface="Arial" pitchFamily="34" charset="0"/>
                <a:cs typeface="Arial" pitchFamily="34" charset="0"/>
              </a:rPr>
              <a:t> ICP Vegetation TFM, 1 – 3 March. 2016, </a:t>
            </a:r>
            <a:r>
              <a:rPr lang="en-GB" sz="1400" dirty="0" err="1" smtClean="0">
                <a:solidFill>
                  <a:srgbClr val="FF33CC"/>
                </a:solidFill>
                <a:latin typeface="Arial" pitchFamily="34" charset="0"/>
                <a:cs typeface="Arial" pitchFamily="34" charset="0"/>
              </a:rPr>
              <a:t>Dubna</a:t>
            </a:r>
            <a:endParaRPr lang="en-GB" sz="1400" dirty="0" smtClean="0">
              <a:solidFill>
                <a:srgbClr val="FF33CC"/>
              </a:solidFill>
              <a:latin typeface="Arial" pitchFamily="34" charset="0"/>
              <a:cs typeface="Arial"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300" r="11995" b="7749"/>
          <a:stretch/>
        </p:blipFill>
        <p:spPr>
          <a:xfrm>
            <a:off x="2051720" y="962715"/>
            <a:ext cx="5069088" cy="4608509"/>
          </a:xfrm>
          <a:prstGeom prst="rect">
            <a:avLst/>
          </a:prstGeom>
          <a:ln w="12700">
            <a:solidFill>
              <a:schemeClr val="accent1"/>
            </a:solidFill>
          </a:ln>
        </p:spPr>
      </p:pic>
      <p:sp>
        <p:nvSpPr>
          <p:cNvPr id="9" name="TextBox 8"/>
          <p:cNvSpPr txBox="1"/>
          <p:nvPr/>
        </p:nvSpPr>
        <p:spPr>
          <a:xfrm>
            <a:off x="2183142" y="1134110"/>
            <a:ext cx="2232248" cy="461665"/>
          </a:xfrm>
          <a:prstGeom prst="rect">
            <a:avLst/>
          </a:prstGeom>
          <a:noFill/>
        </p:spPr>
        <p:txBody>
          <a:bodyPr wrap="square" rtlCol="0">
            <a:spAutoFit/>
          </a:bodyPr>
          <a:lstStyle/>
          <a:p>
            <a:r>
              <a:rPr lang="en-GB" sz="2400" b="1" dirty="0" smtClean="0">
                <a:solidFill>
                  <a:srgbClr val="0000FF"/>
                </a:solidFill>
              </a:rPr>
              <a:t>Provisional map</a:t>
            </a:r>
            <a:endParaRPr lang="en-GB" sz="2400" b="1" dirty="0">
              <a:solidFill>
                <a:srgbClr val="0000FF"/>
              </a:solidFill>
            </a:endParaRPr>
          </a:p>
        </p:txBody>
      </p:sp>
    </p:spTree>
    <p:extLst>
      <p:ext uri="{BB962C8B-B14F-4D97-AF65-F5344CB8AC3E}">
        <p14:creationId xmlns:p14="http://schemas.microsoft.com/office/powerpoint/2010/main" val="1497168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0" y="0"/>
            <a:ext cx="9144000" cy="728663"/>
          </a:xfrm>
          <a:prstGeom prst="rect">
            <a:avLst/>
          </a:prstGeom>
          <a:solidFill>
            <a:srgbClr val="A2DA8C"/>
          </a:solidFill>
        </p:spPr>
        <p:txBody>
          <a:bodyPr/>
          <a:lstStyle/>
          <a:p>
            <a:pPr lvl="0" algn="ctr">
              <a:defRPr/>
            </a:pPr>
            <a:r>
              <a:rPr lang="en-GB" sz="3200" b="1" noProof="0" dirty="0" smtClean="0">
                <a:latin typeface="Arial" pitchFamily="34" charset="0"/>
                <a:cs typeface="Arial" pitchFamily="34" charset="0"/>
              </a:rPr>
              <a:t>Further field-based evidence ozone impacts</a:t>
            </a:r>
            <a:endParaRPr kumimoji="0" lang="en-GB" sz="3200" b="1"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6" name="TextBox 5"/>
          <p:cNvSpPr txBox="1"/>
          <p:nvPr/>
        </p:nvSpPr>
        <p:spPr>
          <a:xfrm>
            <a:off x="4012516" y="792000"/>
            <a:ext cx="1754962" cy="707886"/>
          </a:xfrm>
          <a:prstGeom prst="rect">
            <a:avLst/>
          </a:prstGeom>
          <a:noFill/>
        </p:spPr>
        <p:txBody>
          <a:bodyPr wrap="square" rtlCol="0">
            <a:spAutoFit/>
          </a:bodyPr>
          <a:lstStyle/>
          <a:p>
            <a:r>
              <a:rPr lang="en-GB" sz="2000" dirty="0" smtClean="0"/>
              <a:t>Data from 2007 onwards</a:t>
            </a:r>
            <a:endParaRPr lang="en-GB" sz="2000" dirty="0"/>
          </a:p>
        </p:txBody>
      </p:sp>
      <p:pic>
        <p:nvPicPr>
          <p:cNvPr id="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850887"/>
            <a:ext cx="2444000" cy="34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987" t="3604" r="5002" b="5220"/>
          <a:stretch/>
        </p:blipFill>
        <p:spPr>
          <a:xfrm>
            <a:off x="360000" y="792000"/>
            <a:ext cx="3643636" cy="3247602"/>
          </a:xfrm>
          <a:prstGeom prst="rect">
            <a:avLst/>
          </a:prstGeom>
          <a:ln w="12700">
            <a:solidFill>
              <a:schemeClr val="tx1"/>
            </a:solidFill>
          </a:ln>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011" t="3003" r="1038" b="3653"/>
          <a:stretch/>
        </p:blipFill>
        <p:spPr>
          <a:xfrm>
            <a:off x="360000" y="4104000"/>
            <a:ext cx="5184576" cy="2520280"/>
          </a:xfrm>
          <a:prstGeom prst="rect">
            <a:avLst/>
          </a:prstGeom>
          <a:ln w="12700">
            <a:solidFill>
              <a:schemeClr val="tx1"/>
            </a:solidFill>
          </a:ln>
        </p:spPr>
      </p:pic>
      <p:sp>
        <p:nvSpPr>
          <p:cNvPr id="12" name="TextBox 11"/>
          <p:cNvSpPr txBox="1"/>
          <p:nvPr/>
        </p:nvSpPr>
        <p:spPr>
          <a:xfrm>
            <a:off x="4889997" y="3212976"/>
            <a:ext cx="1584176" cy="707886"/>
          </a:xfrm>
          <a:prstGeom prst="rect">
            <a:avLst/>
          </a:prstGeom>
          <a:noFill/>
        </p:spPr>
        <p:txBody>
          <a:bodyPr wrap="square" rtlCol="0">
            <a:spAutoFit/>
          </a:bodyPr>
          <a:lstStyle/>
          <a:p>
            <a:r>
              <a:rPr lang="en-GB" sz="2000" dirty="0" smtClean="0">
                <a:solidFill>
                  <a:srgbClr val="0000FF"/>
                </a:solidFill>
              </a:rPr>
              <a:t>‘Evidence report 2007’</a:t>
            </a:r>
            <a:endParaRPr lang="en-GB" sz="2000" dirty="0">
              <a:solidFill>
                <a:srgbClr val="0000FF"/>
              </a:solidFill>
            </a:endParaRPr>
          </a:p>
        </p:txBody>
      </p:sp>
      <p:sp>
        <p:nvSpPr>
          <p:cNvPr id="13" name="TextBox 12"/>
          <p:cNvSpPr txBox="1"/>
          <p:nvPr/>
        </p:nvSpPr>
        <p:spPr>
          <a:xfrm>
            <a:off x="5791864" y="4705832"/>
            <a:ext cx="3024336" cy="369332"/>
          </a:xfrm>
          <a:prstGeom prst="rect">
            <a:avLst/>
          </a:prstGeom>
          <a:solidFill>
            <a:schemeClr val="bg1"/>
          </a:solidFill>
        </p:spPr>
        <p:txBody>
          <a:bodyPr wrap="square" rtlCol="0">
            <a:spAutoFit/>
          </a:bodyPr>
          <a:lstStyle/>
          <a:p>
            <a:endParaRPr lang="en-GB" dirty="0"/>
          </a:p>
        </p:txBody>
      </p:sp>
      <p:sp>
        <p:nvSpPr>
          <p:cNvPr id="14" name="TextBox 13"/>
          <p:cNvSpPr txBox="1"/>
          <p:nvPr/>
        </p:nvSpPr>
        <p:spPr>
          <a:xfrm>
            <a:off x="5691083" y="4685288"/>
            <a:ext cx="3491880" cy="2169825"/>
          </a:xfrm>
          <a:prstGeom prst="rect">
            <a:avLst/>
          </a:prstGeom>
          <a:solidFill>
            <a:schemeClr val="bg1"/>
          </a:solidFill>
        </p:spPr>
        <p:txBody>
          <a:bodyPr wrap="square" rtlCol="0">
            <a:spAutoFit/>
          </a:bodyPr>
          <a:lstStyle/>
          <a:p>
            <a:r>
              <a:rPr lang="en-GB" sz="2000" b="1" dirty="0" smtClean="0"/>
              <a:t>8 page brochure (March 2016):</a:t>
            </a:r>
          </a:p>
          <a:p>
            <a:pPr marL="342900" indent="-342900">
              <a:spcBef>
                <a:spcPts val="600"/>
              </a:spcBef>
              <a:buFont typeface="Wingdings" panose="05000000000000000000" pitchFamily="2" charset="2"/>
              <a:buChar char="q"/>
            </a:pPr>
            <a:r>
              <a:rPr lang="en-GB" sz="2000" dirty="0" smtClean="0"/>
              <a:t>Air filtration experiments</a:t>
            </a:r>
          </a:p>
          <a:p>
            <a:pPr marL="342900" indent="-342900">
              <a:spcBef>
                <a:spcPts val="600"/>
              </a:spcBef>
              <a:buFont typeface="Wingdings" panose="05000000000000000000" pitchFamily="2" charset="2"/>
              <a:buChar char="q"/>
            </a:pPr>
            <a:r>
              <a:rPr lang="en-GB" sz="2000" dirty="0" smtClean="0"/>
              <a:t>Observations in ambient air</a:t>
            </a:r>
          </a:p>
          <a:p>
            <a:pPr marL="342900" indent="-342900">
              <a:spcBef>
                <a:spcPts val="600"/>
              </a:spcBef>
              <a:buFont typeface="Wingdings" panose="05000000000000000000" pitchFamily="2" charset="2"/>
              <a:buChar char="q"/>
            </a:pPr>
            <a:r>
              <a:rPr lang="en-GB" sz="2000" dirty="0" smtClean="0"/>
              <a:t>Epidemiology studies</a:t>
            </a:r>
          </a:p>
          <a:p>
            <a:pPr marL="342900" indent="-342900">
              <a:buFont typeface="Wingdings" panose="05000000000000000000" pitchFamily="2" charset="2"/>
              <a:buChar char="q"/>
            </a:pPr>
            <a:endParaRPr lang="en-GB" sz="2000" dirty="0" smtClean="0"/>
          </a:p>
          <a:p>
            <a:pPr marL="342900" indent="-342900">
              <a:buFont typeface="Wingdings" panose="05000000000000000000" pitchFamily="2" charset="2"/>
              <a:buChar char="q"/>
            </a:pPr>
            <a:endParaRPr lang="en-GB" sz="2000" dirty="0"/>
          </a:p>
        </p:txBody>
      </p:sp>
    </p:spTree>
    <p:extLst>
      <p:ext uri="{BB962C8B-B14F-4D97-AF65-F5344CB8AC3E}">
        <p14:creationId xmlns:p14="http://schemas.microsoft.com/office/powerpoint/2010/main" val="3657049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txBox="1">
            <a:spLocks/>
          </p:cNvSpPr>
          <p:nvPr/>
        </p:nvSpPr>
        <p:spPr>
          <a:xfrm>
            <a:off x="0" y="0"/>
            <a:ext cx="9144000" cy="728663"/>
          </a:xfrm>
          <a:prstGeom prst="rect">
            <a:avLst/>
          </a:prstGeom>
          <a:solidFill>
            <a:srgbClr val="A2DA8C"/>
          </a:solidFill>
        </p:spPr>
        <p:txBody>
          <a:bodyPr tIns="108000"/>
          <a:lstStyle/>
          <a:p>
            <a:pPr lvl="0" algn="ctr">
              <a:defRPr/>
            </a:pPr>
            <a:r>
              <a:rPr lang="en-GB" sz="3200" b="1" dirty="0" smtClean="0">
                <a:cs typeface="Arial" pitchFamily="34" charset="0"/>
              </a:rPr>
              <a:t>Ozone critical levels - Chapter 3 Mapping Manual</a:t>
            </a:r>
            <a:endParaRPr kumimoji="0" lang="en-GB" sz="3200" b="1" u="none" strike="noStrike" kern="1200" cap="none" spc="0" normalizeH="0" baseline="0" noProof="0" dirty="0">
              <a:ln>
                <a:noFill/>
              </a:ln>
              <a:solidFill>
                <a:srgbClr val="FF0000"/>
              </a:solidFill>
              <a:effectLst/>
              <a:uLnTx/>
              <a:uFillTx/>
              <a:cs typeface="Arial" pitchFamily="34" charset="0"/>
            </a:endParaRPr>
          </a:p>
        </p:txBody>
      </p:sp>
      <p:sp>
        <p:nvSpPr>
          <p:cNvPr id="7" name="TextBox 6"/>
          <p:cNvSpPr txBox="1"/>
          <p:nvPr/>
        </p:nvSpPr>
        <p:spPr>
          <a:xfrm>
            <a:off x="92422" y="5651269"/>
            <a:ext cx="3456384" cy="400110"/>
          </a:xfrm>
          <a:prstGeom prst="rect">
            <a:avLst/>
          </a:prstGeom>
          <a:noFill/>
        </p:spPr>
        <p:txBody>
          <a:bodyPr wrap="square" rtlCol="0">
            <a:spAutoFit/>
          </a:bodyPr>
          <a:lstStyle/>
          <a:p>
            <a:r>
              <a:rPr lang="en-GB" sz="2000" b="1" dirty="0" smtClean="0">
                <a:solidFill>
                  <a:srgbClr val="0000FF"/>
                </a:solidFill>
              </a:rPr>
              <a:t>http://icpvegetation.ceh.ac.uk</a:t>
            </a:r>
            <a:endParaRPr lang="en-GB" sz="2000" b="1" dirty="0">
              <a:solidFill>
                <a:srgbClr val="0000FF"/>
              </a:solidFill>
            </a:endParaRPr>
          </a:p>
        </p:txBody>
      </p:sp>
      <p:sp>
        <p:nvSpPr>
          <p:cNvPr id="10" name="TextBox 9"/>
          <p:cNvSpPr txBox="1"/>
          <p:nvPr/>
        </p:nvSpPr>
        <p:spPr>
          <a:xfrm>
            <a:off x="3548806" y="1016846"/>
            <a:ext cx="5271666" cy="4708981"/>
          </a:xfrm>
          <a:prstGeom prst="rect">
            <a:avLst/>
          </a:prstGeom>
          <a:noFill/>
        </p:spPr>
        <p:txBody>
          <a:bodyPr wrap="square" rtlCol="0">
            <a:spAutoFit/>
          </a:bodyPr>
          <a:lstStyle/>
          <a:p>
            <a:pPr>
              <a:buFont typeface="Wingdings" pitchFamily="2" charset="2"/>
              <a:buChar char="q"/>
            </a:pPr>
            <a:r>
              <a:rPr lang="en-GB" sz="2000" dirty="0" smtClean="0"/>
              <a:t> Updates 28</a:t>
            </a:r>
            <a:r>
              <a:rPr lang="en-GB" sz="2000" baseline="30000" dirty="0" smtClean="0"/>
              <a:t>th</a:t>
            </a:r>
            <a:r>
              <a:rPr lang="en-GB" sz="2000" dirty="0" smtClean="0"/>
              <a:t> TFM adopted by WGE</a:t>
            </a:r>
          </a:p>
          <a:p>
            <a:pPr>
              <a:spcBef>
                <a:spcPts val="1200"/>
              </a:spcBef>
              <a:buFont typeface="Wingdings" pitchFamily="2" charset="2"/>
              <a:buChar char="q"/>
            </a:pPr>
            <a:r>
              <a:rPr lang="en-GB" sz="2000" dirty="0" smtClean="0"/>
              <a:t> 23 – 25 November, 2015: Epidemiology and</a:t>
            </a:r>
          </a:p>
          <a:p>
            <a:r>
              <a:rPr lang="en-GB" sz="2000" dirty="0"/>
              <a:t> </a:t>
            </a:r>
            <a:r>
              <a:rPr lang="en-GB" sz="2000" dirty="0" smtClean="0"/>
              <a:t>    Critical Levels Methodology Workshops, </a:t>
            </a:r>
          </a:p>
          <a:p>
            <a:r>
              <a:rPr lang="en-GB" sz="2000" dirty="0"/>
              <a:t> </a:t>
            </a:r>
            <a:r>
              <a:rPr lang="en-GB" sz="2000" dirty="0" smtClean="0"/>
              <a:t>    </a:t>
            </a:r>
            <a:r>
              <a:rPr lang="en-US" sz="2000" dirty="0" err="1" smtClean="0"/>
              <a:t>Hindås</a:t>
            </a:r>
            <a:r>
              <a:rPr lang="en-US" sz="2000" dirty="0" smtClean="0"/>
              <a:t> </a:t>
            </a:r>
            <a:r>
              <a:rPr lang="en-US" sz="2000" dirty="0"/>
              <a:t>(</a:t>
            </a:r>
            <a:r>
              <a:rPr lang="en-US" sz="2000" dirty="0" err="1"/>
              <a:t>nr</a:t>
            </a:r>
            <a:r>
              <a:rPr lang="en-US" sz="2000" dirty="0"/>
              <a:t>. Gothenburg), </a:t>
            </a:r>
            <a:r>
              <a:rPr lang="en-US" sz="2000" dirty="0" smtClean="0"/>
              <a:t>Sweden, 30 experts </a:t>
            </a:r>
            <a:endParaRPr lang="en-GB" sz="2000" dirty="0" smtClean="0"/>
          </a:p>
          <a:p>
            <a:pPr>
              <a:spcBef>
                <a:spcPts val="1200"/>
              </a:spcBef>
              <a:buFont typeface="Wingdings" pitchFamily="2" charset="2"/>
              <a:buChar char="q"/>
            </a:pPr>
            <a:r>
              <a:rPr lang="en-GB" sz="2000" dirty="0" smtClean="0"/>
              <a:t> 7 – 9 June 2016: Preparatory Critical Levels</a:t>
            </a:r>
          </a:p>
          <a:p>
            <a:r>
              <a:rPr lang="en-GB" sz="2000" dirty="0"/>
              <a:t> </a:t>
            </a:r>
            <a:r>
              <a:rPr lang="en-GB" sz="2000" dirty="0" smtClean="0"/>
              <a:t>    Methodology Workshop, Bangor, UK (invited</a:t>
            </a:r>
          </a:p>
          <a:p>
            <a:r>
              <a:rPr lang="en-GB" sz="2000" dirty="0"/>
              <a:t> </a:t>
            </a:r>
            <a:r>
              <a:rPr lang="en-GB" sz="2000" dirty="0" smtClean="0"/>
              <a:t>    experts). </a:t>
            </a:r>
            <a:r>
              <a:rPr lang="en-GB" sz="2000" dirty="0" smtClean="0">
                <a:solidFill>
                  <a:srgbClr val="0000FF"/>
                </a:solidFill>
              </a:rPr>
              <a:t>Financial support from Switzerland</a:t>
            </a:r>
            <a:r>
              <a:rPr lang="en-GB" sz="2000" dirty="0" smtClean="0"/>
              <a:t>.</a:t>
            </a:r>
          </a:p>
          <a:p>
            <a:pPr>
              <a:spcBef>
                <a:spcPts val="1200"/>
              </a:spcBef>
              <a:buFont typeface="Wingdings" pitchFamily="2" charset="2"/>
              <a:buChar char="q"/>
            </a:pPr>
            <a:r>
              <a:rPr lang="en-GB" sz="2000" dirty="0" smtClean="0"/>
              <a:t> Autumn 2016: UNECE Ozone Critical Levels</a:t>
            </a:r>
          </a:p>
          <a:p>
            <a:r>
              <a:rPr lang="en-GB" sz="2000" dirty="0"/>
              <a:t> </a:t>
            </a:r>
            <a:r>
              <a:rPr lang="en-GB" sz="2000" dirty="0" smtClean="0"/>
              <a:t>    Workshop, Madrid, Spain. Open invitation.</a:t>
            </a:r>
          </a:p>
          <a:p>
            <a:pPr>
              <a:spcBef>
                <a:spcPts val="1200"/>
              </a:spcBef>
              <a:buFont typeface="Wingdings" pitchFamily="2" charset="2"/>
              <a:buChar char="q"/>
            </a:pPr>
            <a:r>
              <a:rPr lang="en-GB" sz="2000" dirty="0"/>
              <a:t> </a:t>
            </a:r>
            <a:r>
              <a:rPr lang="en-GB" sz="2000" dirty="0" smtClean="0"/>
              <a:t>2017: Report on revised ozone risk </a:t>
            </a:r>
          </a:p>
          <a:p>
            <a:r>
              <a:rPr lang="en-GB" sz="2000" dirty="0"/>
              <a:t> </a:t>
            </a:r>
            <a:r>
              <a:rPr lang="en-GB" sz="2000" dirty="0" smtClean="0"/>
              <a:t>    	assessment methods for vegetation</a:t>
            </a:r>
          </a:p>
          <a:p>
            <a:pPr>
              <a:spcBef>
                <a:spcPts val="1200"/>
              </a:spcBef>
              <a:buFont typeface="Wingdings" pitchFamily="2" charset="2"/>
              <a:buChar char="q"/>
            </a:pPr>
            <a:r>
              <a:rPr lang="en-GB" sz="2000" dirty="0"/>
              <a:t> </a:t>
            </a:r>
            <a:r>
              <a:rPr lang="en-GB" sz="2000" dirty="0" smtClean="0"/>
              <a:t>2017: Revision of Chapter 3 Mapping Manual</a:t>
            </a:r>
          </a:p>
        </p:txBody>
      </p:sp>
      <p:pic>
        <p:nvPicPr>
          <p:cNvPr id="2" name="Picture 1"/>
          <p:cNvPicPr>
            <a:picLocks noChangeAspect="1"/>
          </p:cNvPicPr>
          <p:nvPr/>
        </p:nvPicPr>
        <p:blipFill>
          <a:blip r:embed="rId3"/>
          <a:stretch>
            <a:fillRect/>
          </a:stretch>
        </p:blipFill>
        <p:spPr>
          <a:xfrm>
            <a:off x="271197" y="954844"/>
            <a:ext cx="3089138" cy="4492759"/>
          </a:xfrm>
          <a:prstGeom prst="rect">
            <a:avLst/>
          </a:prstGeom>
          <a:ln w="12700">
            <a:solidFill>
              <a:schemeClr val="tx1"/>
            </a:solidFill>
          </a:ln>
        </p:spPr>
      </p:pic>
      <p:sp>
        <p:nvSpPr>
          <p:cNvPr id="9" name="TextBox 8"/>
          <p:cNvSpPr txBox="1"/>
          <p:nvPr/>
        </p:nvSpPr>
        <p:spPr>
          <a:xfrm>
            <a:off x="2339752" y="6233220"/>
            <a:ext cx="4464496" cy="307777"/>
          </a:xfrm>
          <a:prstGeom prst="rect">
            <a:avLst/>
          </a:prstGeom>
          <a:noFill/>
        </p:spPr>
        <p:txBody>
          <a:bodyPr wrap="square" rtlCol="0">
            <a:spAutoFit/>
          </a:bodyPr>
          <a:lstStyle/>
          <a:p>
            <a:r>
              <a:rPr lang="en-GB" sz="1400" dirty="0" smtClean="0">
                <a:solidFill>
                  <a:srgbClr val="FF33CC"/>
                </a:solidFill>
                <a:latin typeface="Arial" pitchFamily="34" charset="0"/>
                <a:cs typeface="Arial" pitchFamily="34" charset="0"/>
              </a:rPr>
              <a:t>29</a:t>
            </a:r>
            <a:r>
              <a:rPr lang="en-GB" sz="1400" baseline="30000" dirty="0" smtClean="0">
                <a:solidFill>
                  <a:srgbClr val="FF33CC"/>
                </a:solidFill>
                <a:latin typeface="Arial" pitchFamily="34" charset="0"/>
                <a:cs typeface="Arial" pitchFamily="34" charset="0"/>
              </a:rPr>
              <a:t>th</a:t>
            </a:r>
            <a:r>
              <a:rPr lang="en-GB" sz="1400" dirty="0" smtClean="0">
                <a:solidFill>
                  <a:srgbClr val="FF33CC"/>
                </a:solidFill>
                <a:latin typeface="Arial" pitchFamily="34" charset="0"/>
                <a:cs typeface="Arial" pitchFamily="34" charset="0"/>
              </a:rPr>
              <a:t> ICP Vegetation TFM, 1 – 3 March. 2016, </a:t>
            </a:r>
            <a:r>
              <a:rPr lang="en-GB" sz="1400" dirty="0" err="1" smtClean="0">
                <a:solidFill>
                  <a:srgbClr val="FF33CC"/>
                </a:solidFill>
                <a:latin typeface="Arial" pitchFamily="34" charset="0"/>
                <a:cs typeface="Arial" pitchFamily="34" charset="0"/>
              </a:rPr>
              <a:t>Dubna</a:t>
            </a:r>
            <a:endParaRPr lang="en-GB" sz="1400" dirty="0" smtClean="0">
              <a:solidFill>
                <a:srgbClr val="FF33CC"/>
              </a:solidFill>
              <a:latin typeface="Arial" pitchFamily="34" charset="0"/>
              <a:cs typeface="Arial" pitchFamily="34" charset="0"/>
            </a:endParaRPr>
          </a:p>
        </p:txBody>
      </p:sp>
    </p:spTree>
    <p:extLst>
      <p:ext uri="{BB962C8B-B14F-4D97-AF65-F5344CB8AC3E}">
        <p14:creationId xmlns:p14="http://schemas.microsoft.com/office/powerpoint/2010/main" val="897893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cstate="print">
            <a:extLst>
              <a:ext uri="{28A0092B-C50C-407E-A947-70E740481C1C}">
                <a14:useLocalDpi xmlns:a14="http://schemas.microsoft.com/office/drawing/2010/main" val="0"/>
              </a:ext>
            </a:extLst>
          </a:blip>
          <a:srcRect l="7050" t="19610" r="7645" b="21560"/>
          <a:stretch/>
        </p:blipFill>
        <p:spPr bwMode="auto">
          <a:xfrm>
            <a:off x="683568" y="996925"/>
            <a:ext cx="7981639" cy="4136609"/>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5559170" y="4358821"/>
            <a:ext cx="3005375" cy="646331"/>
          </a:xfrm>
          <a:prstGeom prst="rect">
            <a:avLst/>
          </a:prstGeom>
          <a:solidFill>
            <a:schemeClr val="bg1"/>
          </a:solidFill>
          <a:ln>
            <a:solidFill>
              <a:schemeClr val="tx1"/>
            </a:solidFill>
          </a:ln>
        </p:spPr>
        <p:txBody>
          <a:bodyPr wrap="none" rtlCol="0">
            <a:spAutoFit/>
          </a:bodyPr>
          <a:lstStyle/>
          <a:p>
            <a:r>
              <a:rPr lang="en-GB" b="1" dirty="0"/>
              <a:t>Economic </a:t>
            </a:r>
            <a:r>
              <a:rPr lang="en-GB" b="1" dirty="0" smtClean="0"/>
              <a:t>losses, wheat </a:t>
            </a:r>
          </a:p>
          <a:p>
            <a:r>
              <a:rPr lang="en-GB" b="1" dirty="0" smtClean="0"/>
              <a:t>(</a:t>
            </a:r>
            <a:r>
              <a:rPr lang="en-GB" b="1" dirty="0"/>
              <a:t>million dollars per 1° </a:t>
            </a:r>
            <a:r>
              <a:rPr lang="en-GB" b="1" dirty="0" smtClean="0"/>
              <a:t>square)</a:t>
            </a:r>
            <a:endParaRPr lang="en-GB" b="1" dirty="0"/>
          </a:p>
        </p:txBody>
      </p:sp>
      <p:sp>
        <p:nvSpPr>
          <p:cNvPr id="32" name="TextBox 31"/>
          <p:cNvSpPr txBox="1"/>
          <p:nvPr/>
        </p:nvSpPr>
        <p:spPr>
          <a:xfrm>
            <a:off x="6559184" y="5169475"/>
            <a:ext cx="2433816" cy="623248"/>
          </a:xfrm>
          <a:prstGeom prst="rect">
            <a:avLst/>
          </a:prstGeom>
          <a:noFill/>
        </p:spPr>
        <p:txBody>
          <a:bodyPr wrap="square" rtlCol="0">
            <a:spAutoFit/>
          </a:bodyPr>
          <a:lstStyle/>
          <a:p>
            <a:r>
              <a:rPr lang="en-GB" sz="1050" dirty="0"/>
              <a:t>Data averaged for 2010, 2011, 2012, weighted per grid square by proportion irrigated (based on production) </a:t>
            </a:r>
            <a:r>
              <a:rPr lang="en-GB" sz="1350" dirty="0"/>
              <a:t>.</a:t>
            </a:r>
          </a:p>
        </p:txBody>
      </p:sp>
      <p:sp>
        <p:nvSpPr>
          <p:cNvPr id="33" name="Rectangle 32"/>
          <p:cNvSpPr/>
          <p:nvPr/>
        </p:nvSpPr>
        <p:spPr>
          <a:xfrm>
            <a:off x="569932" y="1081777"/>
            <a:ext cx="7994613" cy="392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67544" y="5061613"/>
            <a:ext cx="6083979" cy="984885"/>
          </a:xfrm>
          <a:prstGeom prst="rect">
            <a:avLst/>
          </a:prstGeom>
          <a:noFill/>
        </p:spPr>
        <p:txBody>
          <a:bodyPr wrap="square" rtlCol="0">
            <a:spAutoFit/>
          </a:bodyPr>
          <a:lstStyle/>
          <a:p>
            <a:pPr marL="285750" indent="-285750">
              <a:buFont typeface="Wingdings" panose="05000000000000000000" pitchFamily="2" charset="2"/>
              <a:buChar char="Ø"/>
            </a:pPr>
            <a:r>
              <a:rPr lang="en-GB" sz="2000" b="1" dirty="0"/>
              <a:t>Global economic losses due to ozone </a:t>
            </a:r>
            <a:r>
              <a:rPr lang="en-GB" sz="2000" b="1" dirty="0" smtClean="0"/>
              <a:t>effects on </a:t>
            </a:r>
            <a:r>
              <a:rPr lang="en-GB" sz="2000" b="1" dirty="0" smtClean="0"/>
              <a:t>wheat </a:t>
            </a:r>
            <a:r>
              <a:rPr lang="en-GB" sz="2000" b="1" dirty="0" smtClean="0"/>
              <a:t>yield (9.4% loss) are </a:t>
            </a:r>
            <a:r>
              <a:rPr lang="en-GB" sz="2000" b="1" dirty="0"/>
              <a:t>estimated at </a:t>
            </a:r>
            <a:r>
              <a:rPr lang="en-GB" sz="2000" b="1" dirty="0" smtClean="0"/>
              <a:t>$24.3 </a:t>
            </a:r>
            <a:r>
              <a:rPr lang="en-GB" sz="2000" b="1" dirty="0"/>
              <a:t>billion</a:t>
            </a:r>
          </a:p>
          <a:p>
            <a:endParaRPr lang="en-GB" dirty="0"/>
          </a:p>
        </p:txBody>
      </p:sp>
      <p:sp>
        <p:nvSpPr>
          <p:cNvPr id="4" name="TextBox 3"/>
          <p:cNvSpPr txBox="1"/>
          <p:nvPr/>
        </p:nvSpPr>
        <p:spPr>
          <a:xfrm>
            <a:off x="-297439" y="141806"/>
            <a:ext cx="9729352" cy="523220"/>
          </a:xfrm>
          <a:prstGeom prst="rect">
            <a:avLst/>
          </a:prstGeom>
          <a:noFill/>
        </p:spPr>
        <p:txBody>
          <a:bodyPr wrap="square" rtlCol="0">
            <a:spAutoFit/>
          </a:bodyPr>
          <a:lstStyle/>
          <a:p>
            <a:pPr algn="ctr"/>
            <a:r>
              <a:rPr lang="en-GB" sz="2800" b="1" dirty="0" smtClean="0"/>
              <a:t>First ozone flux-based global assessment</a:t>
            </a:r>
            <a:endParaRPr lang="en-GB" sz="2800" b="1" dirty="0"/>
          </a:p>
        </p:txBody>
      </p:sp>
      <p:sp>
        <p:nvSpPr>
          <p:cNvPr id="8" name="TextBox 7"/>
          <p:cNvSpPr txBox="1"/>
          <p:nvPr/>
        </p:nvSpPr>
        <p:spPr>
          <a:xfrm>
            <a:off x="2326327" y="6441834"/>
            <a:ext cx="4225196" cy="369332"/>
          </a:xfrm>
          <a:prstGeom prst="rect">
            <a:avLst/>
          </a:prstGeom>
          <a:noFill/>
        </p:spPr>
        <p:txBody>
          <a:bodyPr wrap="none" rtlCol="0">
            <a:spAutoFit/>
          </a:bodyPr>
          <a:lstStyle/>
          <a:p>
            <a:r>
              <a:rPr lang="en-GB" dirty="0" smtClean="0">
                <a:solidFill>
                  <a:srgbClr val="000099"/>
                </a:solidFill>
              </a:rPr>
              <a:t>FPVII ECLAIRE, CEH NC Air quality impacts</a:t>
            </a:r>
            <a:endParaRPr lang="en-GB" dirty="0">
              <a:solidFill>
                <a:srgbClr val="000099"/>
              </a:solidFill>
            </a:endParaRPr>
          </a:p>
        </p:txBody>
      </p:sp>
      <p:sp>
        <p:nvSpPr>
          <p:cNvPr id="10" name="TextBox 9"/>
          <p:cNvSpPr txBox="1"/>
          <p:nvPr/>
        </p:nvSpPr>
        <p:spPr>
          <a:xfrm>
            <a:off x="3416089" y="6074889"/>
            <a:ext cx="2364815" cy="338554"/>
          </a:xfrm>
          <a:prstGeom prst="rect">
            <a:avLst/>
          </a:prstGeom>
          <a:noFill/>
        </p:spPr>
        <p:txBody>
          <a:bodyPr wrap="none" rtlCol="0">
            <a:spAutoFit/>
          </a:bodyPr>
          <a:lstStyle/>
          <a:p>
            <a:r>
              <a:rPr lang="en-GB" sz="1600" dirty="0" smtClean="0">
                <a:solidFill>
                  <a:srgbClr val="000099"/>
                </a:solidFill>
              </a:rPr>
              <a:t>Gina Mills, Katrina Sharps</a:t>
            </a:r>
            <a:endParaRPr lang="en-GB" sz="1600" dirty="0">
              <a:solidFill>
                <a:srgbClr val="000099"/>
              </a:solidFill>
            </a:endParaRPr>
          </a:p>
        </p:txBody>
      </p:sp>
      <p:sp>
        <p:nvSpPr>
          <p:cNvPr id="2" name="Oval 1"/>
          <p:cNvSpPr/>
          <p:nvPr/>
        </p:nvSpPr>
        <p:spPr>
          <a:xfrm>
            <a:off x="4427984" y="1597878"/>
            <a:ext cx="792088" cy="5059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2326327" y="1928883"/>
            <a:ext cx="778073" cy="4269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868143" y="2103820"/>
            <a:ext cx="826329" cy="461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6804248" y="1902679"/>
            <a:ext cx="57606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859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CEH_PowerPoint_MasterSlides_Essentials_Nov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s_white-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s_green-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s_white-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_Solid banner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tent_Solid banner_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CEH_PowerPoint_MasterSlides_Essentials_Nov2013</Template>
  <TotalTime>3903</TotalTime>
  <Words>1906</Words>
  <Application>Microsoft Office PowerPoint</Application>
  <PresentationFormat>On-screen Show (4:3)</PresentationFormat>
  <Paragraphs>417</Paragraphs>
  <Slides>22</Slides>
  <Notes>8</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22</vt:i4>
      </vt:variant>
    </vt:vector>
  </HeadingPairs>
  <TitlesOfParts>
    <vt:vector size="32" baseType="lpstr">
      <vt:lpstr>Arial</vt:lpstr>
      <vt:lpstr>Arial Narrow</vt:lpstr>
      <vt:lpstr>Calibri</vt:lpstr>
      <vt:lpstr>Wingdings</vt:lpstr>
      <vt:lpstr>CEH_PowerPoint_MasterSlides_Essentials_Nov2013</vt:lpstr>
      <vt:lpstr>Titles_white-blue</vt:lpstr>
      <vt:lpstr>Titles_green-white</vt:lpstr>
      <vt:lpstr>Titles_white-green</vt:lpstr>
      <vt:lpstr>Content_Solid banner_blue</vt:lpstr>
      <vt:lpstr>Content_Solid banner_green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fhay</dc:creator>
  <cp:lastModifiedBy>Harmens, Harry</cp:lastModifiedBy>
  <cp:revision>282</cp:revision>
  <dcterms:created xsi:type="dcterms:W3CDTF">2014-01-09T09:23:56Z</dcterms:created>
  <dcterms:modified xsi:type="dcterms:W3CDTF">2016-02-29T20:01:50Z</dcterms:modified>
</cp:coreProperties>
</file>