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19"/>
  </p:notesMasterIdLst>
  <p:sldIdLst>
    <p:sldId id="258" r:id="rId2"/>
    <p:sldId id="315" r:id="rId3"/>
    <p:sldId id="317" r:id="rId4"/>
    <p:sldId id="350" r:id="rId5"/>
    <p:sldId id="347" r:id="rId6"/>
    <p:sldId id="308" r:id="rId7"/>
    <p:sldId id="352" r:id="rId8"/>
    <p:sldId id="353" r:id="rId9"/>
    <p:sldId id="346" r:id="rId10"/>
    <p:sldId id="328" r:id="rId11"/>
    <p:sldId id="355" r:id="rId12"/>
    <p:sldId id="349" r:id="rId13"/>
    <p:sldId id="327" r:id="rId14"/>
    <p:sldId id="330" r:id="rId15"/>
    <p:sldId id="332" r:id="rId16"/>
    <p:sldId id="348" r:id="rId17"/>
    <p:sldId id="290" r:id="rId18"/>
  </p:sldIdLst>
  <p:sldSz cx="12192000" cy="6858000"/>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FF33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46F890A9-2807-4EBB-B81D-B2AA78EC7F39}" styleName="Темный стиль 2 — акцент 5/акцент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65" autoAdjust="0"/>
    <p:restoredTop sz="90511" autoAdjust="0"/>
  </p:normalViewPr>
  <p:slideViewPr>
    <p:cSldViewPr>
      <p:cViewPr varScale="1">
        <p:scale>
          <a:sx n="105" d="100"/>
          <a:sy n="105" d="100"/>
        </p:scale>
        <p:origin x="636" y="114"/>
      </p:cViewPr>
      <p:guideLst>
        <p:guide orient="horz" pos="2160"/>
        <p:guide pos="3840"/>
      </p:guideLst>
    </p:cSldViewPr>
  </p:slideViewPr>
  <p:notesTextViewPr>
    <p:cViewPr>
      <p:scale>
        <a:sx n="100" d="100"/>
        <a:sy n="100" d="100"/>
      </p:scale>
      <p:origin x="0" y="0"/>
    </p:cViewPr>
  </p:notesTextViewPr>
  <p:sorterViewPr>
    <p:cViewPr>
      <p:scale>
        <a:sx n="36" d="100"/>
        <a:sy n="3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30607448-EB51-40AD-9C44-D9202825FB7D}" type="datetimeFigureOut">
              <a:rPr lang="ru-RU" smtClean="0"/>
              <a:pPr/>
              <a:t>20.09.2018</a:t>
            </a:fld>
            <a:endParaRPr lang="ru-RU"/>
          </a:p>
        </p:txBody>
      </p:sp>
      <p:sp>
        <p:nvSpPr>
          <p:cNvPr id="4" name="Образ слайда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0B83AA6B-3B8F-40E6-95ED-F19CB877AD85}" type="slidenum">
              <a:rPr lang="ru-RU" smtClean="0"/>
              <a:pPr/>
              <a:t>‹#›</a:t>
            </a:fld>
            <a:endParaRPr lang="ru-RU"/>
          </a:p>
        </p:txBody>
      </p:sp>
    </p:spTree>
    <p:extLst>
      <p:ext uri="{BB962C8B-B14F-4D97-AF65-F5344CB8AC3E}">
        <p14:creationId xmlns:p14="http://schemas.microsoft.com/office/powerpoint/2010/main" val="1844913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The cyclotron </a:t>
            </a:r>
            <a:r>
              <a:rPr lang="fr-FR" sz="1200" kern="1200" dirty="0" err="1">
                <a:solidFill>
                  <a:schemeClr val="tx1"/>
                </a:solidFill>
                <a:effectLst/>
                <a:latin typeface="+mn-lt"/>
                <a:ea typeface="+mn-ea"/>
                <a:cs typeface="+mn-cs"/>
              </a:rPr>
              <a:t>will</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provide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acceleration</a:t>
            </a:r>
            <a:r>
              <a:rPr lang="fr-FR" sz="1200" kern="1200" dirty="0">
                <a:solidFill>
                  <a:schemeClr val="tx1"/>
                </a:solidFill>
                <a:effectLst/>
                <a:latin typeface="+mn-lt"/>
                <a:ea typeface="+mn-ea"/>
                <a:cs typeface="+mn-cs"/>
              </a:rPr>
              <a:t> of protons up to 200 MeV </a:t>
            </a:r>
            <a:r>
              <a:rPr lang="fr-FR" sz="1200" kern="1200" dirty="0" err="1">
                <a:solidFill>
                  <a:schemeClr val="tx1"/>
                </a:solidFill>
                <a:effectLst/>
                <a:latin typeface="+mn-lt"/>
                <a:ea typeface="+mn-ea"/>
                <a:cs typeface="+mn-cs"/>
              </a:rPr>
              <a:t>with</a:t>
            </a:r>
            <a:r>
              <a:rPr lang="fr-FR" sz="1200" kern="1200" dirty="0">
                <a:solidFill>
                  <a:schemeClr val="tx1"/>
                </a:solidFill>
                <a:effectLst/>
                <a:latin typeface="+mn-lt"/>
                <a:ea typeface="+mn-ea"/>
                <a:cs typeface="+mn-cs"/>
              </a:rPr>
              <a:t> maximum </a:t>
            </a:r>
            <a:r>
              <a:rPr lang="fr-FR" sz="1200" kern="1200" dirty="0" err="1">
                <a:solidFill>
                  <a:schemeClr val="tx1"/>
                </a:solidFill>
                <a:effectLst/>
                <a:latin typeface="+mn-lt"/>
                <a:ea typeface="+mn-ea"/>
                <a:cs typeface="+mn-cs"/>
              </a:rPr>
              <a:t>beam</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current</a:t>
            </a:r>
            <a:r>
              <a:rPr lang="fr-FR" sz="1200" kern="1200" dirty="0">
                <a:solidFill>
                  <a:schemeClr val="tx1"/>
                </a:solidFill>
                <a:effectLst/>
                <a:latin typeface="+mn-lt"/>
                <a:ea typeface="+mn-ea"/>
                <a:cs typeface="+mn-cs"/>
              </a:rPr>
              <a:t> of 1 </a:t>
            </a:r>
            <a:r>
              <a:rPr lang="el-GR" sz="1200" kern="1200" dirty="0">
                <a:solidFill>
                  <a:schemeClr val="tx1"/>
                </a:solidFill>
                <a:effectLst/>
                <a:latin typeface="+mn-lt"/>
                <a:ea typeface="+mn-ea"/>
                <a:cs typeface="+mn-cs"/>
              </a:rPr>
              <a:t>μ</a:t>
            </a:r>
            <a:r>
              <a:rPr lang="fr-FR" sz="1200" kern="1200" dirty="0">
                <a:solidFill>
                  <a:schemeClr val="tx1"/>
                </a:solidFill>
                <a:effectLst/>
                <a:latin typeface="+mn-lt"/>
                <a:ea typeface="+mn-ea"/>
                <a:cs typeface="+mn-cs"/>
              </a:rPr>
              <a:t>A. </a:t>
            </a:r>
            <a:r>
              <a:rPr lang="fr-FR" sz="1200" kern="1200" dirty="0" err="1">
                <a:solidFill>
                  <a:schemeClr val="tx1"/>
                </a:solidFill>
                <a:effectLst/>
                <a:latin typeface="+mn-lt"/>
                <a:ea typeface="+mn-ea"/>
                <a:cs typeface="+mn-cs"/>
              </a:rPr>
              <a:t>We</a:t>
            </a:r>
            <a:r>
              <a:rPr lang="fr-FR" sz="1200" kern="1200" dirty="0">
                <a:solidFill>
                  <a:schemeClr val="tx1"/>
                </a:solidFill>
                <a:effectLst/>
                <a:latin typeface="+mn-lt"/>
                <a:ea typeface="+mn-ea"/>
                <a:cs typeface="+mn-cs"/>
              </a:rPr>
              <a:t> plan to manufacture in China </a:t>
            </a:r>
            <a:r>
              <a:rPr lang="fr-FR" sz="1200" kern="1200" dirty="0" err="1">
                <a:solidFill>
                  <a:schemeClr val="tx1"/>
                </a:solidFill>
                <a:effectLst/>
                <a:latin typeface="+mn-lt"/>
                <a:ea typeface="+mn-ea"/>
                <a:cs typeface="+mn-cs"/>
              </a:rPr>
              <a:t>two</a:t>
            </a:r>
            <a:r>
              <a:rPr lang="fr-FR" sz="1200" kern="1200" dirty="0">
                <a:solidFill>
                  <a:schemeClr val="tx1"/>
                </a:solidFill>
                <a:effectLst/>
                <a:latin typeface="+mn-lt"/>
                <a:ea typeface="+mn-ea"/>
                <a:cs typeface="+mn-cs"/>
              </a:rPr>
              <a:t> cyclotrons: one </a:t>
            </a:r>
            <a:r>
              <a:rPr lang="fr-FR" sz="1200" kern="1200" dirty="0" err="1">
                <a:solidFill>
                  <a:schemeClr val="tx1"/>
                </a:solidFill>
                <a:effectLst/>
                <a:latin typeface="+mn-lt"/>
                <a:ea typeface="+mn-ea"/>
                <a:cs typeface="+mn-cs"/>
              </a:rPr>
              <a:t>will</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operate</a:t>
            </a:r>
            <a:r>
              <a:rPr lang="fr-FR" sz="1200" kern="1200" dirty="0">
                <a:solidFill>
                  <a:schemeClr val="tx1"/>
                </a:solidFill>
                <a:effectLst/>
                <a:latin typeface="+mn-lt"/>
                <a:ea typeface="+mn-ea"/>
                <a:cs typeface="+mn-cs"/>
              </a:rPr>
              <a:t> in Hefei cyclotron </a:t>
            </a:r>
            <a:r>
              <a:rPr lang="fr-FR" sz="1200" kern="1200" dirty="0" err="1">
                <a:solidFill>
                  <a:schemeClr val="tx1"/>
                </a:solidFill>
                <a:effectLst/>
                <a:latin typeface="+mn-lt"/>
                <a:ea typeface="+mn-ea"/>
                <a:cs typeface="+mn-cs"/>
              </a:rPr>
              <a:t>medical</a:t>
            </a:r>
            <a:r>
              <a:rPr lang="fr-FR" sz="1200" kern="1200" dirty="0">
                <a:solidFill>
                  <a:schemeClr val="tx1"/>
                </a:solidFill>
                <a:effectLst/>
                <a:latin typeface="+mn-lt"/>
                <a:ea typeface="+mn-ea"/>
                <a:cs typeface="+mn-cs"/>
              </a:rPr>
              <a:t> center the </a:t>
            </a:r>
            <a:r>
              <a:rPr lang="fr-FR" sz="1200" kern="1200" dirty="0" err="1">
                <a:solidFill>
                  <a:schemeClr val="tx1"/>
                </a:solidFill>
                <a:effectLst/>
                <a:latin typeface="+mn-lt"/>
                <a:ea typeface="+mn-ea"/>
                <a:cs typeface="+mn-cs"/>
              </a:rPr>
              <a:t>other</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will</a:t>
            </a:r>
            <a:r>
              <a:rPr lang="fr-FR" sz="1200" kern="1200" dirty="0">
                <a:solidFill>
                  <a:schemeClr val="tx1"/>
                </a:solidFill>
                <a:effectLst/>
                <a:latin typeface="+mn-lt"/>
                <a:ea typeface="+mn-ea"/>
                <a:cs typeface="+mn-cs"/>
              </a:rPr>
              <a:t> replace Phasotron in </a:t>
            </a:r>
            <a:r>
              <a:rPr lang="fr-FR" sz="1200" kern="1200" dirty="0" err="1">
                <a:solidFill>
                  <a:schemeClr val="tx1"/>
                </a:solidFill>
                <a:effectLst/>
                <a:latin typeface="+mn-lt"/>
                <a:ea typeface="+mn-ea"/>
                <a:cs typeface="+mn-cs"/>
              </a:rPr>
              <a:t>Medico-technical</a:t>
            </a:r>
            <a:r>
              <a:rPr lang="fr-FR" sz="1200" kern="1200" dirty="0">
                <a:solidFill>
                  <a:schemeClr val="tx1"/>
                </a:solidFill>
                <a:effectLst/>
                <a:latin typeface="+mn-lt"/>
                <a:ea typeface="+mn-ea"/>
                <a:cs typeface="+mn-cs"/>
              </a:rPr>
              <a:t> Center JINR Dubna and </a:t>
            </a:r>
            <a:r>
              <a:rPr lang="fr-FR" sz="1200" kern="1200" dirty="0" err="1">
                <a:solidFill>
                  <a:schemeClr val="tx1"/>
                </a:solidFill>
                <a:effectLst/>
                <a:latin typeface="+mn-lt"/>
                <a:ea typeface="+mn-ea"/>
                <a:cs typeface="+mn-cs"/>
              </a:rPr>
              <a:t>will</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be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used</a:t>
            </a:r>
            <a:r>
              <a:rPr lang="fr-FR" sz="1200" kern="1200" dirty="0">
                <a:solidFill>
                  <a:schemeClr val="tx1"/>
                </a:solidFill>
                <a:effectLst/>
                <a:latin typeface="+mn-lt"/>
                <a:ea typeface="+mn-ea"/>
                <a:cs typeface="+mn-cs"/>
              </a:rPr>
              <a:t> for </a:t>
            </a:r>
            <a:r>
              <a:rPr lang="fr-FR" sz="1200" kern="1200" dirty="0" err="1">
                <a:solidFill>
                  <a:schemeClr val="tx1"/>
                </a:solidFill>
                <a:effectLst/>
                <a:latin typeface="+mn-lt"/>
                <a:ea typeface="+mn-ea"/>
                <a:cs typeface="+mn-cs"/>
              </a:rPr>
              <a:t>further</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research</a:t>
            </a:r>
            <a:r>
              <a:rPr lang="fr-FR" sz="1200" kern="1200" dirty="0">
                <a:solidFill>
                  <a:schemeClr val="tx1"/>
                </a:solidFill>
                <a:effectLst/>
                <a:latin typeface="+mn-lt"/>
                <a:ea typeface="+mn-ea"/>
                <a:cs typeface="+mn-cs"/>
              </a:rPr>
              <a:t> and </a:t>
            </a:r>
            <a:r>
              <a:rPr lang="fr-FR" sz="1200" kern="1200" dirty="0" err="1">
                <a:solidFill>
                  <a:schemeClr val="tx1"/>
                </a:solidFill>
                <a:effectLst/>
                <a:latin typeface="+mn-lt"/>
                <a:ea typeface="+mn-ea"/>
                <a:cs typeface="+mn-cs"/>
              </a:rPr>
              <a:t>development</a:t>
            </a:r>
            <a:r>
              <a:rPr lang="fr-FR" sz="1200" kern="1200" dirty="0">
                <a:solidFill>
                  <a:schemeClr val="tx1"/>
                </a:solidFill>
                <a:effectLst/>
                <a:latin typeface="+mn-lt"/>
                <a:ea typeface="+mn-ea"/>
                <a:cs typeface="+mn-cs"/>
              </a:rPr>
              <a:t> of cancer </a:t>
            </a:r>
            <a:r>
              <a:rPr lang="fr-FR" sz="1200" kern="1200" dirty="0" err="1">
                <a:solidFill>
                  <a:schemeClr val="tx1"/>
                </a:solidFill>
                <a:effectLst/>
                <a:latin typeface="+mn-lt"/>
                <a:ea typeface="+mn-ea"/>
                <a:cs typeface="+mn-cs"/>
              </a:rPr>
              <a:t>therapy</a:t>
            </a:r>
            <a:r>
              <a:rPr lang="fr-FR" sz="1200" kern="1200" dirty="0">
                <a:solidFill>
                  <a:schemeClr val="tx1"/>
                </a:solidFill>
                <a:effectLst/>
                <a:latin typeface="+mn-lt"/>
                <a:ea typeface="+mn-ea"/>
                <a:cs typeface="+mn-cs"/>
              </a:rPr>
              <a:t> by protons. Figure 15 shows possible positon of SC202 in the building No1. </a:t>
            </a:r>
            <a:endParaRPr lang="fr-FR" dirty="0"/>
          </a:p>
          <a:p>
            <a:endParaRPr lang="en-GB" dirty="0"/>
          </a:p>
        </p:txBody>
      </p:sp>
      <p:sp>
        <p:nvSpPr>
          <p:cNvPr id="4" name="Espace réservé du numéro de diapositive 3"/>
          <p:cNvSpPr>
            <a:spLocks noGrp="1"/>
          </p:cNvSpPr>
          <p:nvPr>
            <p:ph type="sldNum" sz="quarter" idx="10"/>
          </p:nvPr>
        </p:nvSpPr>
        <p:spPr/>
        <p:txBody>
          <a:bodyPr/>
          <a:lstStyle/>
          <a:p>
            <a:fld id="{0B83AA6B-3B8F-40E6-95ED-F19CB877AD85}" type="slidenum">
              <a:rPr lang="ru-RU" smtClean="0"/>
              <a:pPr/>
              <a:t>3</a:t>
            </a:fld>
            <a:endParaRPr lang="ru-RU"/>
          </a:p>
        </p:txBody>
      </p:sp>
    </p:spTree>
    <p:extLst>
      <p:ext uri="{BB962C8B-B14F-4D97-AF65-F5344CB8AC3E}">
        <p14:creationId xmlns:p14="http://schemas.microsoft.com/office/powerpoint/2010/main" val="4158640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B83AA6B-3B8F-40E6-95ED-F19CB877AD85}" type="slidenum">
              <a:rPr lang="ru-RU" smtClean="0"/>
              <a:pPr/>
              <a:t>4</a:t>
            </a:fld>
            <a:endParaRPr lang="ru-RU"/>
          </a:p>
        </p:txBody>
      </p:sp>
    </p:spTree>
    <p:extLst>
      <p:ext uri="{BB962C8B-B14F-4D97-AF65-F5344CB8AC3E}">
        <p14:creationId xmlns:p14="http://schemas.microsoft.com/office/powerpoint/2010/main" val="1195642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B83AA6B-3B8F-40E6-95ED-F19CB877AD85}" type="slidenum">
              <a:rPr lang="ru-RU" smtClean="0"/>
              <a:pPr/>
              <a:t>5</a:t>
            </a:fld>
            <a:endParaRPr lang="ru-RU"/>
          </a:p>
        </p:txBody>
      </p:sp>
    </p:spTree>
    <p:extLst>
      <p:ext uri="{BB962C8B-B14F-4D97-AF65-F5344CB8AC3E}">
        <p14:creationId xmlns:p14="http://schemas.microsoft.com/office/powerpoint/2010/main" val="787483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B83AA6B-3B8F-40E6-95ED-F19CB877AD85}" type="slidenum">
              <a:rPr lang="ru-RU" smtClean="0"/>
              <a:pPr/>
              <a:t>7</a:t>
            </a:fld>
            <a:endParaRPr lang="ru-RU"/>
          </a:p>
        </p:txBody>
      </p:sp>
    </p:spTree>
    <p:extLst>
      <p:ext uri="{BB962C8B-B14F-4D97-AF65-F5344CB8AC3E}">
        <p14:creationId xmlns:p14="http://schemas.microsoft.com/office/powerpoint/2010/main" val="4053365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B83AA6B-3B8F-40E6-95ED-F19CB877AD85}" type="slidenum">
              <a:rPr lang="ru-RU" smtClean="0"/>
              <a:pPr/>
              <a:t>8</a:t>
            </a:fld>
            <a:endParaRPr lang="ru-RU"/>
          </a:p>
        </p:txBody>
      </p:sp>
    </p:spTree>
    <p:extLst>
      <p:ext uri="{BB962C8B-B14F-4D97-AF65-F5344CB8AC3E}">
        <p14:creationId xmlns:p14="http://schemas.microsoft.com/office/powerpoint/2010/main" val="3171679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B83AA6B-3B8F-40E6-95ED-F19CB877AD85}" type="slidenum">
              <a:rPr lang="ru-RU" smtClean="0"/>
              <a:pPr/>
              <a:t>9</a:t>
            </a:fld>
            <a:endParaRPr lang="ru-RU"/>
          </a:p>
        </p:txBody>
      </p:sp>
    </p:spTree>
    <p:extLst>
      <p:ext uri="{BB962C8B-B14F-4D97-AF65-F5344CB8AC3E}">
        <p14:creationId xmlns:p14="http://schemas.microsoft.com/office/powerpoint/2010/main" val="2720975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294EA44-4E46-4424-8B2F-DC4E7017C676}" type="datetime1">
              <a:rPr lang="ru-RU" smtClean="0"/>
              <a:pPr/>
              <a:t>20.09.2018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1285C8C-99F3-485D-9A0A-E6C1DAA4C58F}" type="datetime1">
              <a:rPr lang="ru-RU" smtClean="0"/>
              <a:pPr/>
              <a:t>20.09.2018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A11E687-DBE2-4442-94D5-20CB385D8E33}" type="datetime1">
              <a:rPr lang="ru-RU" smtClean="0"/>
              <a:pPr/>
              <a:t>20.09.2018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8998CAA-019B-4824-B4EC-07E477C3FF58}" type="datetime1">
              <a:rPr lang="ru-RU" smtClean="0"/>
              <a:pPr/>
              <a:t>20.09.2018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9A006E68-3BC1-4D9A-A769-092CC650CB51}" type="datetime1">
              <a:rPr lang="ru-RU" smtClean="0"/>
              <a:pPr/>
              <a:t>20.09.2018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0EA0C5A6-F5F8-4077-B8BA-7603B5E20595}" type="datetime1">
              <a:rPr lang="ru-RU" smtClean="0"/>
              <a:pPr/>
              <a:t>20.09.2018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8AD1127D-3E09-4E43-9C2D-8C75BE2F64C5}" type="datetime1">
              <a:rPr lang="ru-RU" smtClean="0"/>
              <a:pPr/>
              <a:t>20.09.2018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E9E677C4-BD21-4FAA-B387-6FCD7E7DD1AE}" type="datetime1">
              <a:rPr lang="ru-RU" smtClean="0"/>
              <a:pPr/>
              <a:t>20.09.2018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579E472-2A10-41EB-9767-064586CDAE4D}" type="datetime1">
              <a:rPr lang="ru-RU" smtClean="0"/>
              <a:pPr/>
              <a:t>20.09.2018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83DC98C9-BA6E-4EC2-9496-BB4CB9794E0D}" type="datetime1">
              <a:rPr lang="ru-RU" smtClean="0"/>
              <a:pPr/>
              <a:t>20.09.2018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ADE84070-B1D0-4A9A-8CD4-6520D7003A8C}" type="datetime1">
              <a:rPr lang="ru-RU" smtClean="0"/>
              <a:pPr/>
              <a:t>20.09.2018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17C60C2-FB95-4464-969C-DC460CD1CFD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C80D6C-C131-4B8E-972A-EA28309FC0BC}" type="datetime1">
              <a:rPr lang="ru-RU" smtClean="0"/>
              <a:pPr/>
              <a:t>20.09.2018</a:t>
            </a:fld>
            <a:endParaRPr lang="ru-RU"/>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7C60C2-FB95-4464-969C-DC460CD1CFD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gif"/><Relationship Id="rId5" Type="http://schemas.openxmlformats.org/officeDocument/2006/relationships/image" Target="../media/image22.pn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1524000" y="423863"/>
            <a:ext cx="9144000" cy="3581400"/>
          </a:xfrm>
          <a:prstGeom prst="rect">
            <a:avLst/>
          </a:prstGeom>
          <a:noFill/>
          <a:ln w="9525">
            <a:noFill/>
            <a:miter lim="800000"/>
            <a:headEnd/>
            <a:tailEnd/>
          </a:ln>
        </p:spPr>
        <p:txBody>
          <a:bodyPr anchor="b"/>
          <a:lstStyle/>
          <a:p>
            <a:pPr algn="ctr"/>
            <a:r>
              <a:rPr lang="en-GB" sz="4400" b="1">
                <a:solidFill>
                  <a:srgbClr val="C00000"/>
                </a:solidFill>
              </a:rPr>
              <a:t>Programme Advisory Committee for Nuclear Physics</a:t>
            </a:r>
            <a:endParaRPr lang="en-GB" sz="2000" b="1">
              <a:solidFill>
                <a:srgbClr val="C00000"/>
              </a:solidFill>
            </a:endParaRPr>
          </a:p>
          <a:p>
            <a:pPr algn="ctr"/>
            <a:endParaRPr lang="en-GB" sz="2000" b="1">
              <a:solidFill>
                <a:srgbClr val="0033CC"/>
              </a:solidFill>
              <a:cs typeface="Times New Roman" pitchFamily="18" charset="0"/>
            </a:endParaRPr>
          </a:p>
          <a:p>
            <a:pPr algn="ctr"/>
            <a:r>
              <a:rPr lang="en-GB" sz="3600" b="1">
                <a:solidFill>
                  <a:srgbClr val="C00000"/>
                </a:solidFill>
                <a:cs typeface="Times New Roman" pitchFamily="18" charset="0"/>
              </a:rPr>
              <a:t>48-th meeting </a:t>
            </a:r>
            <a:endParaRPr lang="en-GB" sz="2000" b="1">
              <a:solidFill>
                <a:srgbClr val="C00000"/>
              </a:solidFill>
              <a:cs typeface="Times New Roman" pitchFamily="18" charset="0"/>
            </a:endParaRPr>
          </a:p>
          <a:p>
            <a:pPr algn="ctr"/>
            <a:endParaRPr lang="en-GB" sz="2000" b="1">
              <a:solidFill>
                <a:srgbClr val="C00000"/>
              </a:solidFill>
            </a:endParaRPr>
          </a:p>
          <a:p>
            <a:pPr algn="ctr"/>
            <a:r>
              <a:rPr lang="en-GB" b="1">
                <a:solidFill>
                  <a:srgbClr val="C00000"/>
                </a:solidFill>
              </a:rPr>
              <a:t>20–21 June 2018</a:t>
            </a:r>
            <a:endParaRPr lang="en-GB" sz="2800" b="1" i="1">
              <a:solidFill>
                <a:srgbClr val="C00000"/>
              </a:solidFill>
              <a:cs typeface="Times New Roman" pitchFamily="18" charset="0"/>
            </a:endParaRPr>
          </a:p>
        </p:txBody>
      </p:sp>
      <p:sp>
        <p:nvSpPr>
          <p:cNvPr id="2051" name="Номер слайда 1"/>
          <p:cNvSpPr>
            <a:spLocks noGrp="1"/>
          </p:cNvSpPr>
          <p:nvPr>
            <p:ph type="sldNum" sz="quarter" idx="12"/>
          </p:nvPr>
        </p:nvSpPr>
        <p:spPr>
          <a:noFill/>
          <a:ln>
            <a:miter lim="800000"/>
            <a:headEnd/>
            <a:tailEnd/>
          </a:ln>
        </p:spPr>
        <p:txBody>
          <a:bodyPr/>
          <a:lstStyle/>
          <a:p>
            <a:fld id="{26EDB6FA-24A2-4E24-A306-06B2251F416D}" type="slidenum">
              <a:rPr lang="en-GB" smtClean="0">
                <a:latin typeface="Arial" charset="0"/>
              </a:rPr>
              <a:pPr/>
              <a:t>1</a:t>
            </a:fld>
            <a:endParaRPr lang="en-GB">
              <a:latin typeface="Arial" charset="0"/>
            </a:endParaRPr>
          </a:p>
        </p:txBody>
      </p:sp>
      <p:sp>
        <p:nvSpPr>
          <p:cNvPr id="2052" name="Прямоугольник 4"/>
          <p:cNvSpPr>
            <a:spLocks noChangeArrowheads="1"/>
          </p:cNvSpPr>
          <p:nvPr/>
        </p:nvSpPr>
        <p:spPr bwMode="auto">
          <a:xfrm>
            <a:off x="3143251" y="4868863"/>
            <a:ext cx="6049963" cy="646112"/>
          </a:xfrm>
          <a:prstGeom prst="rect">
            <a:avLst/>
          </a:prstGeom>
          <a:noFill/>
          <a:ln w="9525">
            <a:noFill/>
            <a:miter lim="800000"/>
            <a:headEnd/>
            <a:tailEnd/>
          </a:ln>
        </p:spPr>
        <p:txBody>
          <a:bodyPr>
            <a:spAutoFit/>
          </a:bodyPr>
          <a:lstStyle/>
          <a:p>
            <a:pPr algn="ctr"/>
            <a:r>
              <a:rPr lang="en-GB" sz="3600" b="1" dirty="0">
                <a:solidFill>
                  <a:srgbClr val="0033CC"/>
                </a:solidFill>
              </a:rPr>
              <a:t>Marek  </a:t>
            </a:r>
            <a:r>
              <a:rPr lang="en-GB" sz="3600" b="1" dirty="0" err="1">
                <a:solidFill>
                  <a:srgbClr val="0033CC"/>
                </a:solidFill>
              </a:rPr>
              <a:t>Lewitowicz</a:t>
            </a:r>
            <a:r>
              <a:rPr lang="en-GB" dirty="0">
                <a:solidFill>
                  <a:srgbClr val="0033CC"/>
                </a:solidFill>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017C60C2-FB95-4464-969C-DC460CD1CFD8}" type="slidenum">
              <a:rPr lang="en-GB" smtClean="0"/>
              <a:pPr/>
              <a:t>10</a:t>
            </a:fld>
            <a:endParaRPr lang="en-GB"/>
          </a:p>
        </p:txBody>
      </p:sp>
      <p:sp>
        <p:nvSpPr>
          <p:cNvPr id="2" name="Прямоугольник 1">
            <a:extLst>
              <a:ext uri="{FF2B5EF4-FFF2-40B4-BE49-F238E27FC236}">
                <a16:creationId xmlns:a16="http://schemas.microsoft.com/office/drawing/2014/main" xmlns="" id="{83E4A3CD-4BE6-46AF-9767-858850D6DD53}"/>
              </a:ext>
            </a:extLst>
          </p:cNvPr>
          <p:cNvSpPr/>
          <p:nvPr/>
        </p:nvSpPr>
        <p:spPr>
          <a:xfrm>
            <a:off x="1557063" y="25760"/>
            <a:ext cx="9003433" cy="369332"/>
          </a:xfrm>
          <a:prstGeom prst="rect">
            <a:avLst/>
          </a:prstGeom>
        </p:spPr>
        <p:txBody>
          <a:bodyPr wrap="square">
            <a:spAutoFit/>
          </a:bodyPr>
          <a:lstStyle/>
          <a:p>
            <a:pPr lvl="0" algn="ctr" fontAlgn="base">
              <a:spcBef>
                <a:spcPct val="0"/>
              </a:spcBef>
              <a:spcAft>
                <a:spcPct val="0"/>
              </a:spcAft>
            </a:pPr>
            <a:r>
              <a:rPr lang="en-GB" b="1">
                <a:solidFill>
                  <a:srgbClr val="C00000"/>
                </a:solidFill>
                <a:latin typeface="Arial" pitchFamily="34" charset="0"/>
                <a:ea typeface="Times New Roman" pitchFamily="18" charset="0"/>
                <a:cs typeface="Arial" pitchFamily="34" charset="0"/>
              </a:rPr>
              <a:t>Status of the MAVR high-resolution magnetic analyser </a:t>
            </a:r>
          </a:p>
        </p:txBody>
      </p:sp>
      <p:sp>
        <p:nvSpPr>
          <p:cNvPr id="6" name="Прямоугольник 5">
            <a:extLst>
              <a:ext uri="{FF2B5EF4-FFF2-40B4-BE49-F238E27FC236}">
                <a16:creationId xmlns:a16="http://schemas.microsoft.com/office/drawing/2014/main" xmlns="" id="{67C52542-039D-47F6-94FC-6E3DC1D92774}"/>
              </a:ext>
            </a:extLst>
          </p:cNvPr>
          <p:cNvSpPr/>
          <p:nvPr/>
        </p:nvSpPr>
        <p:spPr>
          <a:xfrm>
            <a:off x="9984432" y="2900354"/>
            <a:ext cx="1391728" cy="338554"/>
          </a:xfrm>
          <a:prstGeom prst="rect">
            <a:avLst/>
          </a:prstGeom>
        </p:spPr>
        <p:txBody>
          <a:bodyPr wrap="none">
            <a:spAutoFit/>
          </a:bodyPr>
          <a:lstStyle/>
          <a:p>
            <a:r>
              <a:rPr lang="en-GB" sz="1600" b="1">
                <a:solidFill>
                  <a:srgbClr val="0033CC"/>
                </a:solidFill>
                <a:latin typeface="Arial" pitchFamily="34" charset="0"/>
                <a:ea typeface="Times New Roman" pitchFamily="18" charset="0"/>
                <a:cs typeface="Arial" pitchFamily="34" charset="0"/>
              </a:rPr>
              <a:t>S. Lukyanov</a:t>
            </a:r>
            <a:endParaRPr lang="en-GB" sz="1600">
              <a:solidFill>
                <a:srgbClr val="0033CC"/>
              </a:solidFill>
            </a:endParaRPr>
          </a:p>
        </p:txBody>
      </p:sp>
      <p:pic>
        <p:nvPicPr>
          <p:cNvPr id="5" name="Рисунок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16343" y="395092"/>
            <a:ext cx="2688306" cy="2481166"/>
          </a:xfrm>
          <a:prstGeom prst="rect">
            <a:avLst/>
          </a:prstGeom>
        </p:spPr>
      </p:pic>
      <p:sp>
        <p:nvSpPr>
          <p:cNvPr id="9" name="Rectangle 1"/>
          <p:cNvSpPr>
            <a:spLocks noChangeArrowheads="1"/>
          </p:cNvSpPr>
          <p:nvPr/>
        </p:nvSpPr>
        <p:spPr bwMode="auto">
          <a:xfrm>
            <a:off x="119336" y="840555"/>
            <a:ext cx="9001000"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indent="-285750" eaLnBrk="0" fontAlgn="base" hangingPunct="0">
              <a:spcBef>
                <a:spcPct val="0"/>
              </a:spcBef>
              <a:spcAft>
                <a:spcPct val="0"/>
              </a:spcAft>
              <a:buFont typeface="Arial" panose="020B0604020202020204" pitchFamily="34" charset="0"/>
              <a:buChar char="•"/>
            </a:pPr>
            <a:r>
              <a:rPr lang="en-GB" dirty="0">
                <a:solidFill>
                  <a:srgbClr val="002060"/>
                </a:solidFill>
                <a:latin typeface="Arial" pitchFamily="34" charset="0"/>
                <a:ea typeface="Times New Roman" pitchFamily="18" charset="0"/>
                <a:cs typeface="Arial" pitchFamily="34" charset="0"/>
              </a:rPr>
              <a:t>The MAVR spectrometer will be used both for primary and secondary beams for the accelerator facility U400 and U400R. It will be used for the secondary beam production as well as an energy monochromator. </a:t>
            </a:r>
          </a:p>
          <a:p>
            <a:pPr marL="285750" indent="-285750" eaLnBrk="0" fontAlgn="base" hangingPunct="0">
              <a:spcBef>
                <a:spcPct val="0"/>
              </a:spcBef>
              <a:spcAft>
                <a:spcPct val="0"/>
              </a:spcAft>
              <a:buFont typeface="Arial" panose="020B0604020202020204" pitchFamily="34" charset="0"/>
              <a:buChar char="•"/>
            </a:pPr>
            <a:endParaRPr lang="en-GB" sz="1200" dirty="0">
              <a:solidFill>
                <a:srgbClr val="002060"/>
              </a:solidFill>
              <a:latin typeface="Arial" pitchFamily="34" charset="0"/>
              <a:ea typeface="Times New Roman" pitchFamily="18" charset="0"/>
              <a:cs typeface="Arial" pitchFamily="34" charset="0"/>
            </a:endParaRPr>
          </a:p>
          <a:p>
            <a:pPr marL="285750" indent="-285750" eaLnBrk="0" fontAlgn="base" hangingPunct="0">
              <a:spcBef>
                <a:spcPct val="0"/>
              </a:spcBef>
              <a:spcAft>
                <a:spcPct val="0"/>
              </a:spcAft>
              <a:buFont typeface="Arial" panose="020B0604020202020204" pitchFamily="34" charset="0"/>
              <a:buChar char="•"/>
            </a:pPr>
            <a:r>
              <a:rPr lang="en-GB" dirty="0">
                <a:solidFill>
                  <a:srgbClr val="002060"/>
                </a:solidFill>
                <a:latin typeface="Arial" pitchFamily="34" charset="0"/>
                <a:ea typeface="Times New Roman" pitchFamily="18" charset="0"/>
                <a:cs typeface="Arial" pitchFamily="34" charset="0"/>
              </a:rPr>
              <a:t>A new magnetic optical system is based on dipole magnet MSP-144 and two quadrupoles. </a:t>
            </a:r>
            <a:br>
              <a:rPr lang="en-GB" dirty="0">
                <a:solidFill>
                  <a:srgbClr val="002060"/>
                </a:solidFill>
                <a:latin typeface="Arial" pitchFamily="34" charset="0"/>
                <a:ea typeface="Times New Roman" pitchFamily="18" charset="0"/>
                <a:cs typeface="Arial" pitchFamily="34" charset="0"/>
              </a:rPr>
            </a:br>
            <a:endParaRPr lang="en-GB" sz="1200" dirty="0">
              <a:solidFill>
                <a:srgbClr val="002060"/>
              </a:solidFill>
              <a:latin typeface="Arial" pitchFamily="34" charset="0"/>
              <a:ea typeface="Times New Roman" pitchFamily="18" charset="0"/>
              <a:cs typeface="Arial" pitchFamily="34" charset="0"/>
            </a:endParaRPr>
          </a:p>
          <a:p>
            <a:pPr marL="285750" indent="-285750" eaLnBrk="0" fontAlgn="base" hangingPunct="0">
              <a:spcBef>
                <a:spcPct val="0"/>
              </a:spcBef>
              <a:spcAft>
                <a:spcPct val="0"/>
              </a:spcAft>
              <a:buFont typeface="Arial" panose="020B0604020202020204" pitchFamily="34" charset="0"/>
              <a:buChar char="•"/>
            </a:pPr>
            <a:r>
              <a:rPr lang="en-GB" dirty="0">
                <a:solidFill>
                  <a:srgbClr val="002060"/>
                </a:solidFill>
                <a:latin typeface="Arial" pitchFamily="34" charset="0"/>
                <a:ea typeface="Times New Roman" pitchFamily="18" charset="0"/>
                <a:cs typeface="Arial" pitchFamily="34" charset="0"/>
              </a:rPr>
              <a:t>This modification improves the value of the solid angle of the spectrometer 30 </a:t>
            </a:r>
            <a:r>
              <a:rPr lang="en-GB" dirty="0" err="1">
                <a:solidFill>
                  <a:srgbClr val="002060"/>
                </a:solidFill>
                <a:latin typeface="Arial" pitchFamily="34" charset="0"/>
                <a:ea typeface="Times New Roman" pitchFamily="18" charset="0"/>
                <a:cs typeface="Arial" pitchFamily="34" charset="0"/>
              </a:rPr>
              <a:t>msr</a:t>
            </a:r>
            <a:r>
              <a:rPr lang="en-GB" dirty="0">
                <a:solidFill>
                  <a:srgbClr val="002060"/>
                </a:solidFill>
                <a:latin typeface="Arial" pitchFamily="34" charset="0"/>
                <a:ea typeface="Times New Roman" pitchFamily="18" charset="0"/>
                <a:cs typeface="Arial" pitchFamily="34" charset="0"/>
              </a:rPr>
              <a:t> </a:t>
            </a:r>
            <a:br>
              <a:rPr lang="en-GB" dirty="0">
                <a:solidFill>
                  <a:srgbClr val="002060"/>
                </a:solidFill>
                <a:latin typeface="Arial" pitchFamily="34" charset="0"/>
                <a:ea typeface="Times New Roman" pitchFamily="18" charset="0"/>
                <a:cs typeface="Arial" pitchFamily="34" charset="0"/>
              </a:rPr>
            </a:br>
            <a:r>
              <a:rPr lang="en-GB" dirty="0">
                <a:solidFill>
                  <a:srgbClr val="002060"/>
                </a:solidFill>
                <a:latin typeface="Arial" pitchFamily="34" charset="0"/>
                <a:ea typeface="Times New Roman" pitchFamily="18" charset="0"/>
                <a:cs typeface="Arial" pitchFamily="34" charset="0"/>
              </a:rPr>
              <a:t>(by factor of 10).</a:t>
            </a:r>
            <a:br>
              <a:rPr lang="en-GB" dirty="0">
                <a:solidFill>
                  <a:srgbClr val="002060"/>
                </a:solidFill>
                <a:latin typeface="Arial" pitchFamily="34" charset="0"/>
                <a:ea typeface="Times New Roman" pitchFamily="18" charset="0"/>
                <a:cs typeface="Arial" pitchFamily="34" charset="0"/>
              </a:rPr>
            </a:br>
            <a:endParaRPr lang="en-GB" sz="1200" dirty="0">
              <a:solidFill>
                <a:srgbClr val="002060"/>
              </a:solidFill>
              <a:latin typeface="Arial" pitchFamily="34" charset="0"/>
              <a:ea typeface="Times New Roman" pitchFamily="18" charset="0"/>
              <a:cs typeface="Arial" pitchFamily="34" charset="0"/>
            </a:endParaRPr>
          </a:p>
        </p:txBody>
      </p:sp>
      <p:sp>
        <p:nvSpPr>
          <p:cNvPr id="10" name="Прямоугольник 9"/>
          <p:cNvSpPr/>
          <p:nvPr/>
        </p:nvSpPr>
        <p:spPr>
          <a:xfrm>
            <a:off x="119337" y="395092"/>
            <a:ext cx="2808312" cy="400110"/>
          </a:xfrm>
          <a:prstGeom prst="rect">
            <a:avLst/>
          </a:prstGeom>
        </p:spPr>
        <p:txBody>
          <a:bodyPr wrap="square">
            <a:spAutoFit/>
          </a:bodyPr>
          <a:lstStyle/>
          <a:p>
            <a:pPr algn="ctr"/>
            <a:r>
              <a:rPr lang="en-GB" sz="2000" b="1">
                <a:solidFill>
                  <a:srgbClr val="0000CC"/>
                </a:solidFill>
                <a:latin typeface="Times New Roman" panose="02020603050405020304" pitchFamily="18" charset="0"/>
                <a:ea typeface="Roboto Cn" pitchFamily="2" charset="0"/>
                <a:cs typeface="Times New Roman" panose="02020603050405020304" pitchFamily="18" charset="0"/>
              </a:rPr>
              <a:t>Design specifications: </a:t>
            </a:r>
            <a:endParaRPr lang="en-GB" sz="2000"/>
          </a:p>
        </p:txBody>
      </p:sp>
      <p:sp>
        <p:nvSpPr>
          <p:cNvPr id="8" name="Прямоугольник 7"/>
          <p:cNvSpPr/>
          <p:nvPr/>
        </p:nvSpPr>
        <p:spPr>
          <a:xfrm>
            <a:off x="119336" y="3212976"/>
            <a:ext cx="11915876" cy="3046988"/>
          </a:xfrm>
          <a:prstGeom prst="rect">
            <a:avLst/>
          </a:prstGeom>
        </p:spPr>
        <p:txBody>
          <a:bodyPr wrap="square">
            <a:spAutoFit/>
          </a:bodyPr>
          <a:lstStyle/>
          <a:p>
            <a:pPr marL="285750" indent="-285750" eaLnBrk="0" fontAlgn="base" hangingPunct="0">
              <a:spcBef>
                <a:spcPct val="0"/>
              </a:spcBef>
              <a:spcAft>
                <a:spcPct val="0"/>
              </a:spcAft>
              <a:buFont typeface="Arial" panose="020B0604020202020204" pitchFamily="34" charset="0"/>
              <a:buChar char="•"/>
            </a:pPr>
            <a:r>
              <a:rPr lang="en-GB" dirty="0">
                <a:solidFill>
                  <a:srgbClr val="002060"/>
                </a:solidFill>
                <a:latin typeface="Arial" pitchFamily="34" charset="0"/>
                <a:ea typeface="Times New Roman" pitchFamily="18" charset="0"/>
                <a:cs typeface="Arial" pitchFamily="34" charset="0"/>
              </a:rPr>
              <a:t>Focal plane length 2 m.</a:t>
            </a:r>
            <a:br>
              <a:rPr lang="en-GB" dirty="0">
                <a:solidFill>
                  <a:srgbClr val="002060"/>
                </a:solidFill>
                <a:latin typeface="Arial" pitchFamily="34" charset="0"/>
                <a:ea typeface="Times New Roman" pitchFamily="18" charset="0"/>
                <a:cs typeface="Arial" pitchFamily="34" charset="0"/>
              </a:rPr>
            </a:br>
            <a:r>
              <a:rPr lang="en-GB" dirty="0">
                <a:solidFill>
                  <a:srgbClr val="002060"/>
                </a:solidFill>
                <a:latin typeface="Arial" pitchFamily="34" charset="0"/>
                <a:ea typeface="Times New Roman" pitchFamily="18" charset="0"/>
                <a:cs typeface="Arial" pitchFamily="34" charset="0"/>
              </a:rPr>
              <a:t>The large acceptance </a:t>
            </a:r>
            <a:r>
              <a:rPr lang="en-GB" dirty="0" err="1">
                <a:solidFill>
                  <a:srgbClr val="002060"/>
                </a:solidFill>
                <a:latin typeface="Arial" pitchFamily="34" charset="0"/>
                <a:ea typeface="Times New Roman" pitchFamily="18" charset="0"/>
                <a:cs typeface="Arial" pitchFamily="34" charset="0"/>
              </a:rPr>
              <a:t>dp</a:t>
            </a:r>
            <a:r>
              <a:rPr lang="en-GB" dirty="0">
                <a:solidFill>
                  <a:srgbClr val="002060"/>
                </a:solidFill>
                <a:latin typeface="Arial" pitchFamily="34" charset="0"/>
                <a:ea typeface="Times New Roman" pitchFamily="18" charset="0"/>
                <a:cs typeface="Arial" pitchFamily="34" charset="0"/>
              </a:rPr>
              <a:t>/p=10%, momentum resolution </a:t>
            </a:r>
          </a:p>
          <a:p>
            <a:pPr eaLnBrk="0" fontAlgn="base" hangingPunct="0">
              <a:spcBef>
                <a:spcPct val="0"/>
              </a:spcBef>
              <a:spcAft>
                <a:spcPct val="0"/>
              </a:spcAft>
            </a:pPr>
            <a:r>
              <a:rPr lang="en-GB" dirty="0">
                <a:solidFill>
                  <a:srgbClr val="002060"/>
                </a:solidFill>
                <a:latin typeface="Arial" pitchFamily="34" charset="0"/>
                <a:ea typeface="Times New Roman" pitchFamily="18" charset="0"/>
                <a:cs typeface="Arial" pitchFamily="34" charset="0"/>
              </a:rPr>
              <a:t>     and dispersion the value 10</a:t>
            </a:r>
            <a:r>
              <a:rPr lang="en-GB" baseline="30000" dirty="0">
                <a:solidFill>
                  <a:srgbClr val="002060"/>
                </a:solidFill>
                <a:latin typeface="Arial" pitchFamily="34" charset="0"/>
                <a:ea typeface="Times New Roman" pitchFamily="18" charset="0"/>
                <a:cs typeface="Arial" pitchFamily="34" charset="0"/>
              </a:rPr>
              <a:t>-4</a:t>
            </a:r>
            <a:r>
              <a:rPr lang="en-GB" dirty="0">
                <a:solidFill>
                  <a:srgbClr val="002060"/>
                </a:solidFill>
                <a:latin typeface="Arial" pitchFamily="34" charset="0"/>
                <a:ea typeface="Times New Roman" pitchFamily="18" charset="0"/>
                <a:cs typeface="Arial" pitchFamily="34" charset="0"/>
              </a:rPr>
              <a:t> and 1.9 cm/% respectively</a:t>
            </a:r>
            <a:br>
              <a:rPr lang="en-GB" dirty="0">
                <a:solidFill>
                  <a:srgbClr val="002060"/>
                </a:solidFill>
                <a:latin typeface="Arial" pitchFamily="34" charset="0"/>
                <a:ea typeface="Times New Roman" pitchFamily="18" charset="0"/>
                <a:cs typeface="Arial" pitchFamily="34" charset="0"/>
              </a:rPr>
            </a:br>
            <a:endParaRPr lang="en-GB" sz="1200" dirty="0">
              <a:solidFill>
                <a:srgbClr val="002060"/>
              </a:solidFill>
              <a:latin typeface="Arial" pitchFamily="34" charset="0"/>
              <a:ea typeface="Times New Roman" pitchFamily="18" charset="0"/>
              <a:cs typeface="Arial" pitchFamily="34" charset="0"/>
            </a:endParaRPr>
          </a:p>
          <a:p>
            <a:pPr marL="285750" indent="-285750" eaLnBrk="0" fontAlgn="base" hangingPunct="0">
              <a:spcBef>
                <a:spcPct val="0"/>
              </a:spcBef>
              <a:spcAft>
                <a:spcPct val="0"/>
              </a:spcAft>
              <a:buFont typeface="Arial" panose="020B0604020202020204" pitchFamily="34" charset="0"/>
              <a:buChar char="•"/>
            </a:pPr>
            <a:r>
              <a:rPr lang="en-GB" dirty="0">
                <a:solidFill>
                  <a:srgbClr val="002060"/>
                </a:solidFill>
                <a:latin typeface="Arial" pitchFamily="34" charset="0"/>
                <a:ea typeface="Times New Roman" pitchFamily="18" charset="0"/>
                <a:cs typeface="Arial" pitchFamily="34" charset="0"/>
              </a:rPr>
              <a:t>The detector system aiming to measure Q, Z and A of products </a:t>
            </a:r>
          </a:p>
          <a:p>
            <a:pPr eaLnBrk="0" fontAlgn="base" hangingPunct="0">
              <a:spcBef>
                <a:spcPct val="0"/>
              </a:spcBef>
              <a:spcAft>
                <a:spcPct val="0"/>
              </a:spcAft>
            </a:pPr>
            <a:r>
              <a:rPr lang="en-GB" dirty="0">
                <a:solidFill>
                  <a:srgbClr val="002060"/>
                </a:solidFill>
                <a:latin typeface="Arial" pitchFamily="34" charset="0"/>
                <a:ea typeface="Times New Roman" pitchFamily="18" charset="0"/>
                <a:cs typeface="Arial" pitchFamily="34" charset="0"/>
              </a:rPr>
              <a:t>	with absolute accuracy by:</a:t>
            </a:r>
          </a:p>
          <a:p>
            <a:pPr marL="742950" lvl="1" indent="-285750" algn="just" eaLnBrk="0" fontAlgn="base" hangingPunct="0">
              <a:spcBef>
                <a:spcPct val="0"/>
              </a:spcBef>
              <a:spcAft>
                <a:spcPct val="0"/>
              </a:spcAft>
              <a:buFont typeface="Arial" panose="020B0604020202020204" pitchFamily="34" charset="0"/>
              <a:buChar char="•"/>
            </a:pPr>
            <a:r>
              <a:rPr lang="en-GB" dirty="0">
                <a:solidFill>
                  <a:srgbClr val="002060"/>
                </a:solidFill>
                <a:latin typeface="Arial" pitchFamily="34" charset="0"/>
                <a:ea typeface="Times New Roman" pitchFamily="18" charset="0"/>
                <a:cs typeface="Arial" pitchFamily="34" charset="0"/>
              </a:rPr>
              <a:t>trajectory reconstruction of the detected products using </a:t>
            </a:r>
          </a:p>
          <a:p>
            <a:pPr lvl="1" algn="just" eaLnBrk="0" fontAlgn="base" hangingPunct="0">
              <a:spcBef>
                <a:spcPct val="0"/>
              </a:spcBef>
              <a:spcAft>
                <a:spcPct val="0"/>
              </a:spcAft>
            </a:pPr>
            <a:r>
              <a:rPr lang="en-GB" dirty="0">
                <a:solidFill>
                  <a:srgbClr val="002060"/>
                </a:solidFill>
                <a:latin typeface="Arial" pitchFamily="34" charset="0"/>
                <a:ea typeface="Times New Roman" pitchFamily="18" charset="0"/>
                <a:cs typeface="Arial" pitchFamily="34" charset="0"/>
              </a:rPr>
              <a:t>	a drift-chamber</a:t>
            </a:r>
          </a:p>
          <a:p>
            <a:pPr marL="742950" lvl="1" indent="-285750" algn="just" eaLnBrk="0" fontAlgn="base" hangingPunct="0">
              <a:spcBef>
                <a:spcPct val="0"/>
              </a:spcBef>
              <a:spcAft>
                <a:spcPct val="0"/>
              </a:spcAft>
              <a:buFont typeface="Arial" panose="020B0604020202020204" pitchFamily="34" charset="0"/>
              <a:buChar char="•"/>
            </a:pPr>
            <a:r>
              <a:rPr lang="en-GB" dirty="0">
                <a:solidFill>
                  <a:srgbClr val="002060"/>
                </a:solidFill>
                <a:latin typeface="Arial" pitchFamily="34" charset="0"/>
                <a:ea typeface="Times New Roman" pitchFamily="18" charset="0"/>
                <a:cs typeface="Arial" pitchFamily="34" charset="0"/>
              </a:rPr>
              <a:t>time of flight (TOF),</a:t>
            </a:r>
          </a:p>
          <a:p>
            <a:pPr marL="742950" lvl="1" indent="-285750" eaLnBrk="0" fontAlgn="base" hangingPunct="0">
              <a:spcBef>
                <a:spcPct val="0"/>
              </a:spcBef>
              <a:spcAft>
                <a:spcPct val="0"/>
              </a:spcAft>
              <a:buFont typeface="Arial" panose="020B0604020202020204" pitchFamily="34" charset="0"/>
              <a:buChar char="•"/>
            </a:pPr>
            <a:r>
              <a:rPr lang="en-GB" dirty="0">
                <a:solidFill>
                  <a:srgbClr val="002060"/>
                </a:solidFill>
                <a:latin typeface="Arial" pitchFamily="34" charset="0"/>
                <a:ea typeface="Times New Roman" pitchFamily="18" charset="0"/>
                <a:cs typeface="Arial" pitchFamily="34" charset="0"/>
              </a:rPr>
              <a:t>energies losses (</a:t>
            </a:r>
            <a:r>
              <a:rPr lang="en-GB" dirty="0">
                <a:solidFill>
                  <a:srgbClr val="002060"/>
                </a:solidFill>
                <a:latin typeface="Symbol" panose="05050102010706020507" pitchFamily="18" charset="2"/>
                <a:ea typeface="Times New Roman" pitchFamily="18" charset="0"/>
                <a:cs typeface="Arial" pitchFamily="34" charset="0"/>
              </a:rPr>
              <a:t>D</a:t>
            </a:r>
            <a:r>
              <a:rPr lang="en-GB" dirty="0">
                <a:solidFill>
                  <a:srgbClr val="002060"/>
                </a:solidFill>
                <a:latin typeface="Arial" pitchFamily="34" charset="0"/>
                <a:ea typeface="Times New Roman" pitchFamily="18" charset="0"/>
                <a:cs typeface="Arial" pitchFamily="34" charset="0"/>
              </a:rPr>
              <a:t>E) and </a:t>
            </a:r>
            <a:br>
              <a:rPr lang="en-GB" dirty="0">
                <a:solidFill>
                  <a:srgbClr val="002060"/>
                </a:solidFill>
                <a:latin typeface="Arial" pitchFamily="34" charset="0"/>
                <a:ea typeface="Times New Roman" pitchFamily="18" charset="0"/>
                <a:cs typeface="Arial" pitchFamily="34" charset="0"/>
              </a:rPr>
            </a:br>
            <a:r>
              <a:rPr lang="en-GB" dirty="0">
                <a:solidFill>
                  <a:srgbClr val="002060"/>
                </a:solidFill>
                <a:latin typeface="Arial" pitchFamily="34" charset="0"/>
                <a:ea typeface="Times New Roman" pitchFamily="18" charset="0"/>
                <a:cs typeface="Arial" pitchFamily="34" charset="0"/>
              </a:rPr>
              <a:t>total kinetic energies (TKE).</a:t>
            </a:r>
          </a:p>
        </p:txBody>
      </p:sp>
      <p:pic>
        <p:nvPicPr>
          <p:cNvPr id="11" name="Image 10">
            <a:extLst>
              <a:ext uri="{FF2B5EF4-FFF2-40B4-BE49-F238E27FC236}">
                <a16:creationId xmlns:a16="http://schemas.microsoft.com/office/drawing/2014/main" xmlns="" id="{5423C270-0608-494D-9A2D-CA7DC92C4C76}"/>
              </a:ext>
            </a:extLst>
          </p:cNvPr>
          <p:cNvPicPr>
            <a:picLocks noChangeAspect="1"/>
          </p:cNvPicPr>
          <p:nvPr/>
        </p:nvPicPr>
        <p:blipFill>
          <a:blip r:embed="rId3"/>
          <a:stretch>
            <a:fillRect/>
          </a:stretch>
        </p:blipFill>
        <p:spPr>
          <a:xfrm>
            <a:off x="7608168" y="3425877"/>
            <a:ext cx="4494744" cy="2951549"/>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017C60C2-FB95-4464-969C-DC460CD1CFD8}" type="slidenum">
              <a:rPr lang="en-GB" smtClean="0"/>
              <a:pPr/>
              <a:t>11</a:t>
            </a:fld>
            <a:endParaRPr lang="en-GB"/>
          </a:p>
        </p:txBody>
      </p:sp>
      <p:sp>
        <p:nvSpPr>
          <p:cNvPr id="2" name="Прямоугольник 1">
            <a:extLst>
              <a:ext uri="{FF2B5EF4-FFF2-40B4-BE49-F238E27FC236}">
                <a16:creationId xmlns:a16="http://schemas.microsoft.com/office/drawing/2014/main" xmlns="" id="{83E4A3CD-4BE6-46AF-9767-858850D6DD53}"/>
              </a:ext>
            </a:extLst>
          </p:cNvPr>
          <p:cNvSpPr/>
          <p:nvPr/>
        </p:nvSpPr>
        <p:spPr>
          <a:xfrm>
            <a:off x="1557063" y="25760"/>
            <a:ext cx="9003433" cy="369332"/>
          </a:xfrm>
          <a:prstGeom prst="rect">
            <a:avLst/>
          </a:prstGeom>
        </p:spPr>
        <p:txBody>
          <a:bodyPr wrap="square">
            <a:spAutoFit/>
          </a:bodyPr>
          <a:lstStyle/>
          <a:p>
            <a:pPr lvl="0" algn="ctr" fontAlgn="base">
              <a:spcBef>
                <a:spcPct val="0"/>
              </a:spcBef>
              <a:spcAft>
                <a:spcPct val="0"/>
              </a:spcAft>
            </a:pPr>
            <a:r>
              <a:rPr lang="en-GB" b="1">
                <a:solidFill>
                  <a:srgbClr val="C00000"/>
                </a:solidFill>
                <a:latin typeface="Arial" pitchFamily="34" charset="0"/>
                <a:ea typeface="Times New Roman" pitchFamily="18" charset="0"/>
                <a:cs typeface="Arial" pitchFamily="34" charset="0"/>
              </a:rPr>
              <a:t>Status of the MAVR high-resolution magnetic analyser </a:t>
            </a:r>
          </a:p>
        </p:txBody>
      </p:sp>
      <p:sp>
        <p:nvSpPr>
          <p:cNvPr id="9" name="Rectangle 1"/>
          <p:cNvSpPr>
            <a:spLocks noChangeArrowheads="1"/>
          </p:cNvSpPr>
          <p:nvPr/>
        </p:nvSpPr>
        <p:spPr bwMode="auto">
          <a:xfrm>
            <a:off x="96006" y="1333210"/>
            <a:ext cx="6072001"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indent="-285750" eaLnBrk="0" fontAlgn="base" hangingPunct="0">
              <a:spcBef>
                <a:spcPct val="0"/>
              </a:spcBef>
              <a:spcAft>
                <a:spcPct val="0"/>
              </a:spcAft>
              <a:buFont typeface="Arial" panose="020B0604020202020204" pitchFamily="34" charset="0"/>
              <a:buChar char="•"/>
            </a:pPr>
            <a:r>
              <a:rPr lang="en-GB">
                <a:solidFill>
                  <a:srgbClr val="002060"/>
                </a:solidFill>
                <a:latin typeface="Arial" pitchFamily="34" charset="0"/>
                <a:ea typeface="Times New Roman" pitchFamily="18" charset="0"/>
                <a:cs typeface="Arial" pitchFamily="34" charset="0"/>
              </a:rPr>
              <a:t>MAVR is an universal device for studies at energy domain near Coulomb barrier</a:t>
            </a:r>
            <a:r>
              <a:rPr lang="en-GB" baseline="-25000">
                <a:solidFill>
                  <a:srgbClr val="002060"/>
                </a:solidFill>
                <a:latin typeface="Arial" pitchFamily="34" charset="0"/>
                <a:ea typeface="Times New Roman" pitchFamily="18" charset="0"/>
                <a:cs typeface="Arial" pitchFamily="34" charset="0"/>
              </a:rPr>
              <a:t/>
            </a:r>
            <a:br>
              <a:rPr lang="en-GB" baseline="-25000">
                <a:solidFill>
                  <a:srgbClr val="002060"/>
                </a:solidFill>
                <a:latin typeface="Arial" pitchFamily="34" charset="0"/>
                <a:ea typeface="Times New Roman" pitchFamily="18" charset="0"/>
                <a:cs typeface="Arial" pitchFamily="34" charset="0"/>
              </a:rPr>
            </a:br>
            <a:r>
              <a:rPr lang="en-GB">
                <a:solidFill>
                  <a:srgbClr val="002060"/>
                </a:solidFill>
                <a:latin typeface="Arial" pitchFamily="34" charset="0"/>
                <a:ea typeface="Times New Roman" pitchFamily="18" charset="0"/>
                <a:cs typeface="Arial" pitchFamily="34" charset="0"/>
              </a:rPr>
              <a:t>Expected larger value of cross section both for production and reaction with exotic nuclei at E~10 - 15 MeV/A</a:t>
            </a:r>
          </a:p>
          <a:p>
            <a:pPr marL="285750" indent="-285750" eaLnBrk="0" fontAlgn="base" hangingPunct="0">
              <a:spcBef>
                <a:spcPct val="0"/>
              </a:spcBef>
              <a:spcAft>
                <a:spcPct val="0"/>
              </a:spcAft>
              <a:buFont typeface="Arial" panose="020B0604020202020204" pitchFamily="34" charset="0"/>
              <a:buChar char="•"/>
            </a:pPr>
            <a:r>
              <a:rPr lang="en-GB">
                <a:solidFill>
                  <a:srgbClr val="002060"/>
                </a:solidFill>
                <a:latin typeface="Arial" pitchFamily="34" charset="0"/>
                <a:ea typeface="Times New Roman" pitchFamily="18" charset="0"/>
                <a:cs typeface="Arial" pitchFamily="34" charset="0"/>
              </a:rPr>
              <a:t>Comparative to TISOL method but cheaper and in-flight method -&gt; access to refractory elements</a:t>
            </a:r>
          </a:p>
          <a:p>
            <a:pPr marL="285750" indent="-285750" eaLnBrk="0" fontAlgn="base" hangingPunct="0">
              <a:spcBef>
                <a:spcPct val="0"/>
              </a:spcBef>
              <a:spcAft>
                <a:spcPct val="0"/>
              </a:spcAft>
              <a:buFont typeface="Arial" panose="020B0604020202020204" pitchFamily="34" charset="0"/>
              <a:buChar char="•"/>
            </a:pPr>
            <a:r>
              <a:rPr lang="en-GB">
                <a:solidFill>
                  <a:srgbClr val="002060"/>
                </a:solidFill>
                <a:latin typeface="Arial" pitchFamily="34" charset="0"/>
                <a:ea typeface="Times New Roman" pitchFamily="18" charset="0"/>
                <a:cs typeface="Arial" pitchFamily="34" charset="0"/>
              </a:rPr>
              <a:t>Universal device for missing mass method for spectroscopy and other experiments</a:t>
            </a:r>
            <a:endParaRPr lang="en-GB" sz="1200">
              <a:solidFill>
                <a:srgbClr val="002060"/>
              </a:solidFill>
              <a:latin typeface="Arial" pitchFamily="34" charset="0"/>
              <a:ea typeface="Times New Roman" pitchFamily="18" charset="0"/>
              <a:cs typeface="Arial" pitchFamily="34" charset="0"/>
            </a:endParaRPr>
          </a:p>
        </p:txBody>
      </p:sp>
      <p:sp>
        <p:nvSpPr>
          <p:cNvPr id="10" name="Прямоугольник 9"/>
          <p:cNvSpPr/>
          <p:nvPr/>
        </p:nvSpPr>
        <p:spPr>
          <a:xfrm>
            <a:off x="96007" y="548680"/>
            <a:ext cx="3695738" cy="400110"/>
          </a:xfrm>
          <a:prstGeom prst="rect">
            <a:avLst/>
          </a:prstGeom>
        </p:spPr>
        <p:txBody>
          <a:bodyPr wrap="square">
            <a:spAutoFit/>
          </a:bodyPr>
          <a:lstStyle/>
          <a:p>
            <a:pPr algn="ctr"/>
            <a:r>
              <a:rPr lang="en-GB" sz="2000" b="1">
                <a:solidFill>
                  <a:srgbClr val="0000CC"/>
                </a:solidFill>
                <a:latin typeface="Times New Roman" panose="02020603050405020304" pitchFamily="18" charset="0"/>
                <a:ea typeface="Roboto Cn" pitchFamily="2" charset="0"/>
                <a:cs typeface="Times New Roman" panose="02020603050405020304" pitchFamily="18" charset="0"/>
              </a:rPr>
              <a:t>Motivation</a:t>
            </a:r>
            <a:endParaRPr lang="en-GB" sz="2000"/>
          </a:p>
        </p:txBody>
      </p:sp>
      <p:sp>
        <p:nvSpPr>
          <p:cNvPr id="11" name="Прямоугольник 10"/>
          <p:cNvSpPr/>
          <p:nvPr/>
        </p:nvSpPr>
        <p:spPr>
          <a:xfrm>
            <a:off x="5591944" y="554495"/>
            <a:ext cx="3695738" cy="400110"/>
          </a:xfrm>
          <a:prstGeom prst="rect">
            <a:avLst/>
          </a:prstGeom>
        </p:spPr>
        <p:txBody>
          <a:bodyPr wrap="square">
            <a:spAutoFit/>
          </a:bodyPr>
          <a:lstStyle/>
          <a:p>
            <a:pPr algn="ctr"/>
            <a:r>
              <a:rPr lang="en-GB" sz="2000" b="1">
                <a:solidFill>
                  <a:srgbClr val="0000CC"/>
                </a:solidFill>
                <a:latin typeface="Times New Roman" panose="02020603050405020304" pitchFamily="18" charset="0"/>
                <a:ea typeface="Roboto Cn" pitchFamily="2" charset="0"/>
                <a:cs typeface="Times New Roman" panose="02020603050405020304" pitchFamily="18" charset="0"/>
              </a:rPr>
              <a:t>Planned experiments:</a:t>
            </a:r>
          </a:p>
        </p:txBody>
      </p:sp>
      <p:sp>
        <p:nvSpPr>
          <p:cNvPr id="12" name="Rectangle 1"/>
          <p:cNvSpPr>
            <a:spLocks noChangeArrowheads="1"/>
          </p:cNvSpPr>
          <p:nvPr/>
        </p:nvSpPr>
        <p:spPr bwMode="auto">
          <a:xfrm>
            <a:off x="6312024" y="948790"/>
            <a:ext cx="5832648"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b="1" u="sng">
                <a:solidFill>
                  <a:srgbClr val="002060"/>
                </a:solidFill>
                <a:latin typeface="Arial" pitchFamily="34" charset="0"/>
                <a:ea typeface="Times New Roman" pitchFamily="18" charset="0"/>
                <a:cs typeface="Arial" pitchFamily="34" charset="0"/>
              </a:rPr>
              <a:t>Stable beams:</a:t>
            </a:r>
          </a:p>
          <a:p>
            <a:pPr marL="285750" indent="-285750" eaLnBrk="0" fontAlgn="base" hangingPunct="0">
              <a:spcBef>
                <a:spcPct val="0"/>
              </a:spcBef>
              <a:spcAft>
                <a:spcPct val="0"/>
              </a:spcAft>
              <a:buFont typeface="Arial" panose="020B0604020202020204" pitchFamily="34" charset="0"/>
              <a:buChar char="•"/>
            </a:pPr>
            <a:r>
              <a:rPr lang="en-GB">
                <a:solidFill>
                  <a:srgbClr val="002060"/>
                </a:solidFill>
                <a:latin typeface="Arial" pitchFamily="34" charset="0"/>
                <a:ea typeface="Times New Roman" pitchFamily="18" charset="0"/>
                <a:cs typeface="Arial" pitchFamily="34" charset="0"/>
              </a:rPr>
              <a:t>Multi-Nucleon Transfer Reactions as a TOOL to study n-rich nuclei</a:t>
            </a:r>
          </a:p>
          <a:p>
            <a:pPr marL="285750" indent="-285750" eaLnBrk="0" fontAlgn="base" hangingPunct="0">
              <a:spcBef>
                <a:spcPct val="0"/>
              </a:spcBef>
              <a:spcAft>
                <a:spcPct val="0"/>
              </a:spcAft>
              <a:buFont typeface="Arial" panose="020B0604020202020204" pitchFamily="34" charset="0"/>
              <a:buChar char="•"/>
            </a:pPr>
            <a:r>
              <a:rPr lang="en-GB">
                <a:solidFill>
                  <a:srgbClr val="002060"/>
                </a:solidFill>
                <a:latin typeface="Arial" pitchFamily="34" charset="0"/>
                <a:ea typeface="Times New Roman" pitchFamily="18" charset="0"/>
                <a:cs typeface="Arial" pitchFamily="34" charset="0"/>
              </a:rPr>
              <a:t>Study of multi-nucleon transfer reactions produced by </a:t>
            </a:r>
            <a:r>
              <a:rPr lang="en-GB" baseline="30000">
                <a:solidFill>
                  <a:srgbClr val="002060"/>
                </a:solidFill>
                <a:latin typeface="Arial" pitchFamily="34" charset="0"/>
                <a:ea typeface="Times New Roman" pitchFamily="18" charset="0"/>
                <a:cs typeface="Arial" pitchFamily="34" charset="0"/>
              </a:rPr>
              <a:t>18</a:t>
            </a:r>
            <a:r>
              <a:rPr lang="en-GB">
                <a:solidFill>
                  <a:srgbClr val="002060"/>
                </a:solidFill>
                <a:latin typeface="Arial" pitchFamily="34" charset="0"/>
                <a:ea typeface="Times New Roman" pitchFamily="18" charset="0"/>
                <a:cs typeface="Arial" pitchFamily="34" charset="0"/>
              </a:rPr>
              <a:t>O and </a:t>
            </a:r>
            <a:r>
              <a:rPr lang="en-GB" baseline="30000">
                <a:solidFill>
                  <a:srgbClr val="002060"/>
                </a:solidFill>
                <a:latin typeface="Arial" pitchFamily="34" charset="0"/>
                <a:ea typeface="Times New Roman" pitchFamily="18" charset="0"/>
                <a:cs typeface="Arial" pitchFamily="34" charset="0"/>
              </a:rPr>
              <a:t>22</a:t>
            </a:r>
            <a:r>
              <a:rPr lang="en-GB">
                <a:solidFill>
                  <a:srgbClr val="002060"/>
                </a:solidFill>
                <a:latin typeface="Arial" pitchFamily="34" charset="0"/>
                <a:ea typeface="Times New Roman" pitchFamily="18" charset="0"/>
                <a:cs typeface="Arial" pitchFamily="34" charset="0"/>
              </a:rPr>
              <a:t>Ne projectiles on Ta target is planned December 2018</a:t>
            </a:r>
          </a:p>
          <a:p>
            <a:pPr eaLnBrk="0" fontAlgn="base" hangingPunct="0">
              <a:spcBef>
                <a:spcPct val="0"/>
              </a:spcBef>
              <a:spcAft>
                <a:spcPct val="0"/>
              </a:spcAft>
            </a:pPr>
            <a:r>
              <a:rPr lang="en-GB">
                <a:solidFill>
                  <a:srgbClr val="002060"/>
                </a:solidFill>
                <a:latin typeface="Arial" pitchFamily="34" charset="0"/>
                <a:ea typeface="Times New Roman" pitchFamily="18" charset="0"/>
                <a:cs typeface="Arial" pitchFamily="34" charset="0"/>
              </a:rPr>
              <a:t/>
            </a:r>
            <a:br>
              <a:rPr lang="en-GB">
                <a:solidFill>
                  <a:srgbClr val="002060"/>
                </a:solidFill>
                <a:latin typeface="Arial" pitchFamily="34" charset="0"/>
                <a:ea typeface="Times New Roman" pitchFamily="18" charset="0"/>
                <a:cs typeface="Arial" pitchFamily="34" charset="0"/>
              </a:rPr>
            </a:br>
            <a:r>
              <a:rPr lang="en-GB" b="1" u="sng">
                <a:solidFill>
                  <a:srgbClr val="002060"/>
                </a:solidFill>
                <a:latin typeface="Arial" pitchFamily="34" charset="0"/>
                <a:ea typeface="Times New Roman" pitchFamily="18" charset="0"/>
                <a:cs typeface="Arial" pitchFamily="34" charset="0"/>
              </a:rPr>
              <a:t>Secondary Beams:</a:t>
            </a:r>
          </a:p>
          <a:p>
            <a:pPr eaLnBrk="0" fontAlgn="base" hangingPunct="0">
              <a:spcBef>
                <a:spcPct val="0"/>
              </a:spcBef>
              <a:spcAft>
                <a:spcPct val="0"/>
              </a:spcAft>
            </a:pPr>
            <a:endParaRPr lang="en-GB" sz="1200" b="1" u="sng">
              <a:solidFill>
                <a:srgbClr val="002060"/>
              </a:solidFill>
              <a:latin typeface="Arial" pitchFamily="34" charset="0"/>
              <a:ea typeface="Times New Roman" pitchFamily="18" charset="0"/>
              <a:cs typeface="Arial" pitchFamily="34" charset="0"/>
            </a:endParaRPr>
          </a:p>
          <a:p>
            <a:pPr marL="285750" indent="-285750" eaLnBrk="0" fontAlgn="base" hangingPunct="0">
              <a:spcBef>
                <a:spcPct val="0"/>
              </a:spcBef>
              <a:spcAft>
                <a:spcPct val="0"/>
              </a:spcAft>
              <a:buFont typeface="Arial" panose="020B0604020202020204" pitchFamily="34" charset="0"/>
              <a:buChar char="•"/>
            </a:pPr>
            <a:r>
              <a:rPr lang="en-GB">
                <a:solidFill>
                  <a:srgbClr val="002060"/>
                </a:solidFill>
                <a:latin typeface="Arial" pitchFamily="34" charset="0"/>
                <a:ea typeface="Times New Roman" pitchFamily="18" charset="0"/>
                <a:cs typeface="Arial" pitchFamily="34" charset="0"/>
              </a:rPr>
              <a:t>”Search for cluster states in light nuclei (</a:t>
            </a:r>
            <a:r>
              <a:rPr lang="en-GB" baseline="30000">
                <a:solidFill>
                  <a:srgbClr val="002060"/>
                </a:solidFill>
                <a:latin typeface="Arial" pitchFamily="34" charset="0"/>
                <a:ea typeface="Times New Roman" pitchFamily="18" charset="0"/>
                <a:cs typeface="Arial" pitchFamily="34" charset="0"/>
              </a:rPr>
              <a:t>8</a:t>
            </a:r>
            <a:r>
              <a:rPr lang="en-GB">
                <a:solidFill>
                  <a:srgbClr val="002060"/>
                </a:solidFill>
                <a:latin typeface="Arial" pitchFamily="34" charset="0"/>
                <a:ea typeface="Times New Roman" pitchFamily="18" charset="0"/>
                <a:cs typeface="Arial" pitchFamily="34" charset="0"/>
              </a:rPr>
              <a:t>B, </a:t>
            </a:r>
            <a:r>
              <a:rPr lang="en-GB" baseline="30000">
                <a:solidFill>
                  <a:srgbClr val="002060"/>
                </a:solidFill>
                <a:latin typeface="Arial" pitchFamily="34" charset="0"/>
                <a:ea typeface="Times New Roman" pitchFamily="18" charset="0"/>
                <a:cs typeface="Arial" pitchFamily="34" charset="0"/>
              </a:rPr>
              <a:t>10</a:t>
            </a:r>
            <a:r>
              <a:rPr lang="en-GB">
                <a:solidFill>
                  <a:srgbClr val="002060"/>
                </a:solidFill>
                <a:latin typeface="Arial" pitchFamily="34" charset="0"/>
                <a:ea typeface="Times New Roman" pitchFamily="18" charset="0"/>
                <a:cs typeface="Arial" pitchFamily="34" charset="0"/>
              </a:rPr>
              <a:t>C)”</a:t>
            </a:r>
          </a:p>
          <a:p>
            <a:pPr marL="285750" indent="-285750" eaLnBrk="0" fontAlgn="base" hangingPunct="0">
              <a:spcBef>
                <a:spcPct val="0"/>
              </a:spcBef>
              <a:spcAft>
                <a:spcPct val="0"/>
              </a:spcAft>
              <a:buFont typeface="Arial" panose="020B0604020202020204" pitchFamily="34" charset="0"/>
              <a:buChar char="•"/>
            </a:pPr>
            <a:r>
              <a:rPr lang="en-GB">
                <a:solidFill>
                  <a:srgbClr val="002060"/>
                </a:solidFill>
                <a:latin typeface="Arial" pitchFamily="34" charset="0"/>
                <a:ea typeface="Times New Roman" pitchFamily="18" charset="0"/>
                <a:cs typeface="Arial" pitchFamily="34" charset="0"/>
              </a:rPr>
              <a:t>”Total reaction cross section”</a:t>
            </a:r>
          </a:p>
        </p:txBody>
      </p:sp>
      <p:sp>
        <p:nvSpPr>
          <p:cNvPr id="13" name="Прямоугольник 12">
            <a:extLst>
              <a:ext uri="{FF2B5EF4-FFF2-40B4-BE49-F238E27FC236}">
                <a16:creationId xmlns:a16="http://schemas.microsoft.com/office/drawing/2014/main" xmlns="" id="{05C4361E-72F5-4ADC-B132-BE78A53736CE}"/>
              </a:ext>
            </a:extLst>
          </p:cNvPr>
          <p:cNvSpPr/>
          <p:nvPr/>
        </p:nvSpPr>
        <p:spPr>
          <a:xfrm>
            <a:off x="658179" y="4549476"/>
            <a:ext cx="10801200" cy="1631216"/>
          </a:xfrm>
          <a:prstGeom prst="rect">
            <a:avLst/>
          </a:prstGeom>
        </p:spPr>
        <p:txBody>
          <a:bodyPr wrap="square">
            <a:spAutoFit/>
          </a:bodyPr>
          <a:lstStyle/>
          <a:p>
            <a:pPr lvl="0" algn="ctr" eaLnBrk="0" fontAlgn="base" hangingPunct="0">
              <a:spcBef>
                <a:spcPct val="0"/>
              </a:spcBef>
              <a:spcAft>
                <a:spcPct val="0"/>
              </a:spcAft>
            </a:pPr>
            <a:r>
              <a:rPr lang="en-GB" sz="2000" b="1" u="sng">
                <a:solidFill>
                  <a:srgbClr val="C00000"/>
                </a:solidFill>
                <a:latin typeface="Arial" pitchFamily="34" charset="0"/>
                <a:ea typeface="Times New Roman" pitchFamily="18" charset="0"/>
                <a:cs typeface="Arial" pitchFamily="34" charset="0"/>
              </a:rPr>
              <a:t>Recommendations</a:t>
            </a:r>
            <a:r>
              <a:rPr lang="en-GB" sz="2000" b="1">
                <a:solidFill>
                  <a:srgbClr val="C00000"/>
                </a:solidFill>
                <a:latin typeface="Arial" pitchFamily="34" charset="0"/>
                <a:ea typeface="Times New Roman" pitchFamily="18" charset="0"/>
                <a:cs typeface="Arial" pitchFamily="34" charset="0"/>
              </a:rPr>
              <a:t>. </a:t>
            </a:r>
          </a:p>
          <a:p>
            <a:pPr lvl="0" algn="ctr" eaLnBrk="0" fontAlgn="base" hangingPunct="0">
              <a:spcBef>
                <a:spcPct val="0"/>
              </a:spcBef>
              <a:spcAft>
                <a:spcPct val="0"/>
              </a:spcAft>
            </a:pPr>
            <a:r>
              <a:rPr lang="en-GB" sz="2000" b="1">
                <a:solidFill>
                  <a:srgbClr val="C00000"/>
                </a:solidFill>
                <a:latin typeface="Arial" pitchFamily="34" charset="0"/>
                <a:ea typeface="Times New Roman" pitchFamily="18" charset="0"/>
                <a:cs typeface="Arial" pitchFamily="34" charset="0"/>
              </a:rPr>
              <a:t>The PAC appreciates the scientific goals and the current progress of the MAVR analyser, recommends completing integration of all its mechanical and electrical systems and suggests performing the in-beam commissioning experiment as soon as possible as to verify whether the projected performance is achieved.</a:t>
            </a:r>
            <a:endParaRPr lang="en-GB" sz="2000" b="1">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19782072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017C60C2-FB95-4464-969C-DC460CD1CFD8}" type="slidenum">
              <a:rPr lang="en-GB" smtClean="0"/>
              <a:pPr/>
              <a:t>12</a:t>
            </a:fld>
            <a:endParaRPr lang="en-GB"/>
          </a:p>
        </p:txBody>
      </p:sp>
      <p:sp>
        <p:nvSpPr>
          <p:cNvPr id="2" name="Прямоугольник 1">
            <a:extLst>
              <a:ext uri="{FF2B5EF4-FFF2-40B4-BE49-F238E27FC236}">
                <a16:creationId xmlns:a16="http://schemas.microsoft.com/office/drawing/2014/main" xmlns="" id="{83E4A3CD-4BE6-46AF-9767-858850D6DD53}"/>
              </a:ext>
            </a:extLst>
          </p:cNvPr>
          <p:cNvSpPr/>
          <p:nvPr/>
        </p:nvSpPr>
        <p:spPr>
          <a:xfrm>
            <a:off x="119336" y="25761"/>
            <a:ext cx="11881319" cy="369332"/>
          </a:xfrm>
          <a:prstGeom prst="rect">
            <a:avLst/>
          </a:prstGeom>
        </p:spPr>
        <p:txBody>
          <a:bodyPr wrap="square">
            <a:spAutoFit/>
          </a:bodyPr>
          <a:lstStyle/>
          <a:p>
            <a:pPr lvl="0" algn="ctr" fontAlgn="base">
              <a:spcBef>
                <a:spcPct val="0"/>
              </a:spcBef>
              <a:spcAft>
                <a:spcPct val="0"/>
              </a:spcAft>
            </a:pPr>
            <a:r>
              <a:rPr lang="en-GB" b="1">
                <a:solidFill>
                  <a:srgbClr val="C00000"/>
                </a:solidFill>
                <a:latin typeface="Arial" pitchFamily="34" charset="0"/>
                <a:ea typeface="Times New Roman" pitchFamily="18" charset="0"/>
                <a:cs typeface="Arial" pitchFamily="34" charset="0"/>
              </a:rPr>
              <a:t>Supercomputer “Govorun” –– new prospects for heterogeneous computations in nuclear physics </a:t>
            </a:r>
          </a:p>
        </p:txBody>
      </p:sp>
      <p:sp>
        <p:nvSpPr>
          <p:cNvPr id="3" name="Прямоугольник 2">
            <a:extLst>
              <a:ext uri="{FF2B5EF4-FFF2-40B4-BE49-F238E27FC236}">
                <a16:creationId xmlns:a16="http://schemas.microsoft.com/office/drawing/2014/main" xmlns="" id="{05C4361E-72F5-4ADC-B132-BE78A53736CE}"/>
              </a:ext>
            </a:extLst>
          </p:cNvPr>
          <p:cNvSpPr/>
          <p:nvPr/>
        </p:nvSpPr>
        <p:spPr>
          <a:xfrm>
            <a:off x="6976046" y="2996952"/>
            <a:ext cx="5040558" cy="3539430"/>
          </a:xfrm>
          <a:prstGeom prst="rect">
            <a:avLst/>
          </a:prstGeom>
        </p:spPr>
        <p:txBody>
          <a:bodyPr wrap="square">
            <a:spAutoFit/>
          </a:bodyPr>
          <a:lstStyle/>
          <a:p>
            <a:pPr marL="285750" lvl="0" indent="-285750" eaLnBrk="0" fontAlgn="base" hangingPunct="0">
              <a:spcBef>
                <a:spcPct val="0"/>
              </a:spcBef>
              <a:spcAft>
                <a:spcPct val="0"/>
              </a:spcAft>
              <a:buFont typeface="Arial" panose="020B0604020202020204" pitchFamily="34" charset="0"/>
              <a:buChar char="•"/>
            </a:pPr>
            <a:r>
              <a:rPr lang="en-GB" sz="1600" b="1">
                <a:solidFill>
                  <a:srgbClr val="C00000"/>
                </a:solidFill>
                <a:latin typeface="Arial" pitchFamily="34" charset="0"/>
                <a:ea typeface="Times New Roman" pitchFamily="18" charset="0"/>
                <a:cs typeface="Arial" pitchFamily="34" charset="0"/>
              </a:rPr>
              <a:t>The PAC heard with interest the report “Supercomputer “</a:t>
            </a:r>
            <a:r>
              <a:rPr lang="en-GB" sz="1600" b="1" dirty="0" err="1">
                <a:solidFill>
                  <a:srgbClr val="C00000"/>
                </a:solidFill>
                <a:latin typeface="Arial" pitchFamily="34" charset="0"/>
                <a:ea typeface="Times New Roman" pitchFamily="18" charset="0"/>
                <a:cs typeface="Arial" pitchFamily="34" charset="0"/>
              </a:rPr>
              <a:t>Govorun</a:t>
            </a:r>
            <a:r>
              <a:rPr lang="en-GB" sz="1600" b="1" dirty="0">
                <a:solidFill>
                  <a:srgbClr val="C00000"/>
                </a:solidFill>
                <a:latin typeface="Arial" pitchFamily="34" charset="0"/>
                <a:ea typeface="Times New Roman" pitchFamily="18" charset="0"/>
                <a:cs typeface="Arial" pitchFamily="34" charset="0"/>
              </a:rPr>
              <a:t>” –– new prospects for heterogeneous computations in nuclear physics”, presented by D. </a:t>
            </a:r>
            <a:r>
              <a:rPr lang="en-GB" sz="1600" b="1" dirty="0" err="1">
                <a:solidFill>
                  <a:srgbClr val="C00000"/>
                </a:solidFill>
                <a:latin typeface="Arial" pitchFamily="34" charset="0"/>
                <a:ea typeface="Times New Roman" pitchFamily="18" charset="0"/>
                <a:cs typeface="Arial" pitchFamily="34" charset="0"/>
              </a:rPr>
              <a:t>Podgainy</a:t>
            </a:r>
            <a:r>
              <a:rPr lang="en-GB" sz="1600" b="1" dirty="0">
                <a:solidFill>
                  <a:srgbClr val="C00000"/>
                </a:solidFill>
                <a:latin typeface="Arial" pitchFamily="34" charset="0"/>
                <a:ea typeface="Times New Roman" pitchFamily="18" charset="0"/>
                <a:cs typeface="Arial" pitchFamily="34" charset="0"/>
              </a:rPr>
              <a:t> and notes the substantial progress in developing the high-performance computing component of the multifunctional centre for storage, processing and analysis of data at JINR.</a:t>
            </a:r>
          </a:p>
          <a:p>
            <a:pPr marL="285750" lvl="0" indent="-285750" eaLnBrk="0" fontAlgn="base" hangingPunct="0">
              <a:spcBef>
                <a:spcPct val="0"/>
              </a:spcBef>
              <a:spcAft>
                <a:spcPct val="0"/>
              </a:spcAft>
              <a:buFont typeface="Arial" panose="020B0604020202020204" pitchFamily="34" charset="0"/>
              <a:buChar char="•"/>
            </a:pPr>
            <a:endParaRPr lang="en-GB" sz="1600" b="1" dirty="0">
              <a:solidFill>
                <a:srgbClr val="C00000"/>
              </a:solidFill>
              <a:latin typeface="Arial" pitchFamily="34" charset="0"/>
              <a:ea typeface="Times New Roman" pitchFamily="18" charset="0"/>
              <a:cs typeface="Arial" pitchFamily="34" charset="0"/>
            </a:endParaRPr>
          </a:p>
          <a:p>
            <a:pPr marL="285750" lvl="0" indent="-285750" eaLnBrk="0" fontAlgn="base" hangingPunct="0">
              <a:spcBef>
                <a:spcPct val="0"/>
              </a:spcBef>
              <a:spcAft>
                <a:spcPct val="0"/>
              </a:spcAft>
              <a:buFont typeface="Arial" panose="020B0604020202020204" pitchFamily="34" charset="0"/>
              <a:buChar char="•"/>
            </a:pPr>
            <a:r>
              <a:rPr lang="en-GB" sz="1600" b="1" dirty="0">
                <a:solidFill>
                  <a:srgbClr val="C00000"/>
                </a:solidFill>
                <a:latin typeface="Arial" pitchFamily="34" charset="0"/>
                <a:ea typeface="Times New Roman" pitchFamily="18" charset="0"/>
                <a:cs typeface="Arial" pitchFamily="34" charset="0"/>
              </a:rPr>
              <a:t>The PAC supports the efforts of LIT to develop the supercomputer “</a:t>
            </a:r>
            <a:r>
              <a:rPr lang="en-GB" sz="1600" b="1" dirty="0" err="1">
                <a:solidFill>
                  <a:srgbClr val="C00000"/>
                </a:solidFill>
                <a:latin typeface="Arial" pitchFamily="34" charset="0"/>
                <a:ea typeface="Times New Roman" pitchFamily="18" charset="0"/>
                <a:cs typeface="Arial" pitchFamily="34" charset="0"/>
              </a:rPr>
              <a:t>Govorun</a:t>
            </a:r>
            <a:r>
              <a:rPr lang="en-GB" sz="1600" b="1" dirty="0">
                <a:solidFill>
                  <a:srgbClr val="C00000"/>
                </a:solidFill>
                <a:latin typeface="Arial" pitchFamily="34" charset="0"/>
                <a:ea typeface="Times New Roman" pitchFamily="18" charset="0"/>
                <a:cs typeface="Arial" pitchFamily="34" charset="0"/>
              </a:rPr>
              <a:t>” as one of the essential tools for a further fast development of experimental and theoretical physics at JINR and its Member States.</a:t>
            </a:r>
          </a:p>
        </p:txBody>
      </p:sp>
      <p:pic>
        <p:nvPicPr>
          <p:cNvPr id="6"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13284" y="493378"/>
            <a:ext cx="4104456" cy="58770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 name="Picture 6"/>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373"/>
          <a:stretch/>
        </p:blipFill>
        <p:spPr bwMode="auto">
          <a:xfrm>
            <a:off x="1178760" y="5544739"/>
            <a:ext cx="2807032" cy="735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8"/>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352525" y="493378"/>
            <a:ext cx="2379921" cy="58770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9" name="Picture 7"/>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5510121" y="5009992"/>
            <a:ext cx="1180731" cy="735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Рисунок 9"/>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215313" y="5745533"/>
            <a:ext cx="1485900" cy="561975"/>
          </a:xfrm>
          <a:prstGeom prst="rect">
            <a:avLst/>
          </a:prstGeom>
          <a:solidFill>
            <a:schemeClr val="tx1"/>
          </a:solidFill>
        </p:spPr>
      </p:pic>
      <p:pic>
        <p:nvPicPr>
          <p:cNvPr id="5" name="Рисунок 4"/>
          <p:cNvPicPr>
            <a:picLocks noChangeAspect="1"/>
          </p:cNvPicPr>
          <p:nvPr/>
        </p:nvPicPr>
        <p:blipFill>
          <a:blip r:embed="rId7"/>
          <a:stretch>
            <a:fillRect/>
          </a:stretch>
        </p:blipFill>
        <p:spPr>
          <a:xfrm>
            <a:off x="120899" y="25761"/>
            <a:ext cx="2194750" cy="2383743"/>
          </a:xfrm>
          <a:prstGeom prst="rect">
            <a:avLst/>
          </a:prstGeom>
        </p:spPr>
      </p:pic>
      <p:pic>
        <p:nvPicPr>
          <p:cNvPr id="11" name="Рисунок 10" descr="Безымянный.png"/>
          <p:cNvPicPr>
            <a:picLocks noChangeAspect="1"/>
          </p:cNvPicPr>
          <p:nvPr/>
        </p:nvPicPr>
        <p:blipFill>
          <a:blip r:embed="rId8" cstate="print"/>
          <a:stretch>
            <a:fillRect/>
          </a:stretch>
        </p:blipFill>
        <p:spPr>
          <a:xfrm>
            <a:off x="6953256" y="428604"/>
            <a:ext cx="2042733" cy="2214578"/>
          </a:xfrm>
          <a:prstGeom prst="rect">
            <a:avLst/>
          </a:prstGeom>
        </p:spPr>
      </p:pic>
      <p:sp>
        <p:nvSpPr>
          <p:cNvPr id="12" name="Прямоугольник 11">
            <a:extLst>
              <a:ext uri="{FF2B5EF4-FFF2-40B4-BE49-F238E27FC236}">
                <a16:creationId xmlns:a16="http://schemas.microsoft.com/office/drawing/2014/main" xmlns="" id="{67C52542-039D-47F6-94FC-6E3DC1D92774}"/>
              </a:ext>
            </a:extLst>
          </p:cNvPr>
          <p:cNvSpPr/>
          <p:nvPr/>
        </p:nvSpPr>
        <p:spPr>
          <a:xfrm>
            <a:off x="7167570" y="2643182"/>
            <a:ext cx="1369286" cy="338554"/>
          </a:xfrm>
          <a:prstGeom prst="rect">
            <a:avLst/>
          </a:prstGeom>
        </p:spPr>
        <p:txBody>
          <a:bodyPr wrap="none">
            <a:spAutoFit/>
          </a:bodyPr>
          <a:lstStyle/>
          <a:p>
            <a:r>
              <a:rPr lang="en-GB" sz="1600" b="1" dirty="0" smtClean="0">
                <a:solidFill>
                  <a:srgbClr val="0033CC"/>
                </a:solidFill>
                <a:latin typeface="Arial" pitchFamily="34" charset="0"/>
                <a:ea typeface="Times New Roman" pitchFamily="18" charset="0"/>
                <a:cs typeface="Arial" pitchFamily="34" charset="0"/>
              </a:rPr>
              <a:t>D. </a:t>
            </a:r>
            <a:r>
              <a:rPr lang="en-GB" sz="1600" b="1" dirty="0" err="1" smtClean="0">
                <a:solidFill>
                  <a:srgbClr val="0033CC"/>
                </a:solidFill>
                <a:latin typeface="Arial" pitchFamily="34" charset="0"/>
                <a:ea typeface="Times New Roman" pitchFamily="18" charset="0"/>
                <a:cs typeface="Arial" pitchFamily="34" charset="0"/>
              </a:rPr>
              <a:t>Podgainy</a:t>
            </a:r>
            <a:endParaRPr lang="en-GB" sz="1600" dirty="0">
              <a:solidFill>
                <a:srgbClr val="0033CC"/>
              </a:solidFill>
            </a:endParaRPr>
          </a:p>
        </p:txBody>
      </p:sp>
    </p:spTree>
    <p:extLst>
      <p:ext uri="{BB962C8B-B14F-4D97-AF65-F5344CB8AC3E}">
        <p14:creationId xmlns:p14="http://schemas.microsoft.com/office/powerpoint/2010/main" val="31100104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
          <p:cNvSpPr>
            <a:spLocks noChangeArrowheads="1"/>
          </p:cNvSpPr>
          <p:nvPr/>
        </p:nvSpPr>
        <p:spPr bwMode="auto">
          <a:xfrm>
            <a:off x="119336" y="1340768"/>
            <a:ext cx="11809312"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indent="-285750" algn="just" eaLnBrk="0" fontAlgn="base" hangingPunct="0">
              <a:spcBef>
                <a:spcPct val="0"/>
              </a:spcBef>
              <a:spcAft>
                <a:spcPct val="0"/>
              </a:spcAft>
              <a:buFont typeface="Arial" panose="020B0604020202020204" pitchFamily="34" charset="0"/>
              <a:buChar char="•"/>
            </a:pPr>
            <a:r>
              <a:rPr lang="en-US" dirty="0">
                <a:solidFill>
                  <a:srgbClr val="002060"/>
                </a:solidFill>
                <a:latin typeface="Arial" pitchFamily="34" charset="0"/>
                <a:ea typeface="Times New Roman" pitchFamily="18" charset="0"/>
                <a:cs typeface="Arial" pitchFamily="34" charset="0"/>
              </a:rPr>
              <a:t>The PAC heard the excellent report </a:t>
            </a:r>
            <a:r>
              <a:rPr lang="en-US" b="1" dirty="0">
                <a:solidFill>
                  <a:srgbClr val="002060"/>
                </a:solidFill>
                <a:latin typeface="Arial" pitchFamily="34" charset="0"/>
                <a:ea typeface="Times New Roman" pitchFamily="18" charset="0"/>
                <a:cs typeface="Arial" pitchFamily="34" charset="0"/>
              </a:rPr>
              <a:t>“State-of-the-art and future prospects of neutron activation analysis at the IBR-2 reactor”</a:t>
            </a:r>
            <a:r>
              <a:rPr lang="en-US" dirty="0">
                <a:solidFill>
                  <a:srgbClr val="002060"/>
                </a:solidFill>
                <a:latin typeface="Arial" pitchFamily="34" charset="0"/>
                <a:ea typeface="Times New Roman" pitchFamily="18" charset="0"/>
                <a:cs typeface="Arial" pitchFamily="34" charset="0"/>
              </a:rPr>
              <a:t> presented by </a:t>
            </a:r>
            <a:r>
              <a:rPr lang="en-US" b="1" dirty="0">
                <a:solidFill>
                  <a:srgbClr val="002060"/>
                </a:solidFill>
                <a:latin typeface="Arial" pitchFamily="34" charset="0"/>
                <a:ea typeface="Times New Roman" pitchFamily="18" charset="0"/>
                <a:cs typeface="Arial" pitchFamily="34" charset="0"/>
              </a:rPr>
              <a:t>M. </a:t>
            </a:r>
            <a:r>
              <a:rPr lang="en-US" b="1" dirty="0" err="1">
                <a:solidFill>
                  <a:srgbClr val="002060"/>
                </a:solidFill>
                <a:latin typeface="Arial" pitchFamily="34" charset="0"/>
                <a:ea typeface="Times New Roman" pitchFamily="18" charset="0"/>
                <a:cs typeface="Arial" pitchFamily="34" charset="0"/>
              </a:rPr>
              <a:t>Frontasyeva</a:t>
            </a:r>
            <a:r>
              <a:rPr lang="en-US" b="1" dirty="0">
                <a:solidFill>
                  <a:srgbClr val="002060"/>
                </a:solidFill>
                <a:latin typeface="Arial" pitchFamily="34" charset="0"/>
                <a:ea typeface="Times New Roman" pitchFamily="18" charset="0"/>
                <a:cs typeface="Arial" pitchFamily="34" charset="0"/>
              </a:rPr>
              <a:t>.</a:t>
            </a:r>
          </a:p>
          <a:p>
            <a:pPr marL="285750" indent="-285750" algn="just" eaLnBrk="0" fontAlgn="base" hangingPunct="0">
              <a:spcBef>
                <a:spcPct val="0"/>
              </a:spcBef>
              <a:spcAft>
                <a:spcPct val="0"/>
              </a:spcAft>
              <a:buFont typeface="Arial" panose="020B0604020202020204" pitchFamily="34" charset="0"/>
              <a:buChar char="•"/>
            </a:pPr>
            <a:endParaRPr lang="en-US" b="1" dirty="0">
              <a:solidFill>
                <a:srgbClr val="002060"/>
              </a:solidFill>
              <a:latin typeface="Arial" pitchFamily="34" charset="0"/>
              <a:ea typeface="Times New Roman" pitchFamily="18" charset="0"/>
              <a:cs typeface="Arial" pitchFamily="34" charset="0"/>
            </a:endParaRPr>
          </a:p>
          <a:p>
            <a:pPr marL="285750" indent="-285750" algn="just" eaLnBrk="0" fontAlgn="base" hangingPunct="0">
              <a:spcBef>
                <a:spcPct val="0"/>
              </a:spcBef>
              <a:spcAft>
                <a:spcPct val="0"/>
              </a:spcAft>
              <a:buFont typeface="Arial" panose="020B0604020202020204" pitchFamily="34" charset="0"/>
              <a:buChar char="•"/>
            </a:pPr>
            <a:r>
              <a:rPr lang="en-US" dirty="0">
                <a:solidFill>
                  <a:srgbClr val="002060"/>
                </a:solidFill>
                <a:latin typeface="Arial" pitchFamily="34" charset="0"/>
                <a:ea typeface="Times New Roman" pitchFamily="18" charset="0"/>
                <a:cs typeface="Arial" pitchFamily="34" charset="0"/>
              </a:rPr>
              <a:t>The PAC heard the report </a:t>
            </a:r>
            <a:r>
              <a:rPr lang="en-US" b="1" dirty="0">
                <a:solidFill>
                  <a:srgbClr val="002060"/>
                </a:solidFill>
                <a:latin typeface="Arial" pitchFamily="34" charset="0"/>
                <a:ea typeface="Times New Roman" pitchFamily="18" charset="0"/>
                <a:cs typeface="Arial" pitchFamily="34" charset="0"/>
              </a:rPr>
              <a:t>“Investigation of subsurface layers of solids with the help of charged particle beams accelerated at the EG-5 electrostatic generator”</a:t>
            </a:r>
            <a:r>
              <a:rPr lang="en-US" dirty="0">
                <a:solidFill>
                  <a:srgbClr val="002060"/>
                </a:solidFill>
                <a:latin typeface="Arial" pitchFamily="34" charset="0"/>
                <a:ea typeface="Times New Roman" pitchFamily="18" charset="0"/>
                <a:cs typeface="Arial" pitchFamily="34" charset="0"/>
              </a:rPr>
              <a:t>, presented by </a:t>
            </a:r>
            <a:r>
              <a:rPr lang="en-US" b="1" dirty="0">
                <a:solidFill>
                  <a:srgbClr val="002060"/>
                </a:solidFill>
                <a:latin typeface="Arial" pitchFamily="34" charset="0"/>
                <a:ea typeface="Times New Roman" pitchFamily="18" charset="0"/>
                <a:cs typeface="Arial" pitchFamily="34" charset="0"/>
              </a:rPr>
              <a:t>А. </a:t>
            </a:r>
            <a:r>
              <a:rPr lang="en-US" b="1" dirty="0" err="1">
                <a:solidFill>
                  <a:srgbClr val="002060"/>
                </a:solidFill>
                <a:latin typeface="Arial" pitchFamily="34" charset="0"/>
                <a:ea typeface="Times New Roman" pitchFamily="18" charset="0"/>
                <a:cs typeface="Arial" pitchFamily="34" charset="0"/>
              </a:rPr>
              <a:t>Kobzev</a:t>
            </a:r>
            <a:r>
              <a:rPr lang="en-US" dirty="0">
                <a:solidFill>
                  <a:srgbClr val="002060"/>
                </a:solidFill>
                <a:latin typeface="Arial" pitchFamily="34" charset="0"/>
                <a:ea typeface="Times New Roman" pitchFamily="18" charset="0"/>
                <a:cs typeface="Arial" pitchFamily="34" charset="0"/>
              </a:rPr>
              <a:t>.</a:t>
            </a:r>
          </a:p>
          <a:p>
            <a:pPr marL="285750" indent="-285750" algn="just" eaLnBrk="0" fontAlgn="base" hangingPunct="0">
              <a:spcBef>
                <a:spcPct val="0"/>
              </a:spcBef>
              <a:spcAft>
                <a:spcPct val="0"/>
              </a:spcAft>
              <a:buFont typeface="Arial" panose="020B0604020202020204" pitchFamily="34" charset="0"/>
              <a:buChar char="•"/>
            </a:pPr>
            <a:endParaRPr lang="en-US" dirty="0">
              <a:solidFill>
                <a:srgbClr val="002060"/>
              </a:solidFill>
              <a:latin typeface="Arial" pitchFamily="34" charset="0"/>
              <a:ea typeface="Times New Roman" pitchFamily="18" charset="0"/>
              <a:cs typeface="Arial" pitchFamily="34" charset="0"/>
            </a:endParaRPr>
          </a:p>
          <a:p>
            <a:pPr marL="285750" indent="-285750" algn="just" eaLnBrk="0" fontAlgn="base" hangingPunct="0">
              <a:spcBef>
                <a:spcPct val="0"/>
              </a:spcBef>
              <a:spcAft>
                <a:spcPct val="0"/>
              </a:spcAft>
              <a:buFont typeface="Arial" panose="020B0604020202020204" pitchFamily="34" charset="0"/>
              <a:buChar char="•"/>
            </a:pPr>
            <a:r>
              <a:rPr lang="en-US" dirty="0">
                <a:solidFill>
                  <a:srgbClr val="002060"/>
                </a:solidFill>
                <a:latin typeface="Arial" pitchFamily="34" charset="0"/>
                <a:ea typeface="Times New Roman" pitchFamily="18" charset="0"/>
                <a:cs typeface="Arial" pitchFamily="34" charset="0"/>
              </a:rPr>
              <a:t>The PAC heard the report </a:t>
            </a:r>
            <a:r>
              <a:rPr lang="en-US" b="1" dirty="0">
                <a:solidFill>
                  <a:srgbClr val="002060"/>
                </a:solidFill>
                <a:latin typeface="Arial" pitchFamily="34" charset="0"/>
                <a:ea typeface="Times New Roman" pitchFamily="18" charset="0"/>
                <a:cs typeface="Arial" pitchFamily="34" charset="0"/>
              </a:rPr>
              <a:t>“Appearance of quasi-fission in reactions of heavy-ion collisions”</a:t>
            </a:r>
            <a:r>
              <a:rPr lang="en-US" dirty="0">
                <a:solidFill>
                  <a:srgbClr val="002060"/>
                </a:solidFill>
                <a:latin typeface="Arial" pitchFamily="34" charset="0"/>
                <a:ea typeface="Times New Roman" pitchFamily="18" charset="0"/>
                <a:cs typeface="Arial" pitchFamily="34" charset="0"/>
              </a:rPr>
              <a:t> presented by </a:t>
            </a:r>
            <a:r>
              <a:rPr lang="en-US" b="1" dirty="0">
                <a:solidFill>
                  <a:srgbClr val="002060"/>
                </a:solidFill>
                <a:latin typeface="Arial" pitchFamily="34" charset="0"/>
                <a:ea typeface="Times New Roman" pitchFamily="18" charset="0"/>
                <a:cs typeface="Arial" pitchFamily="34" charset="0"/>
              </a:rPr>
              <a:t>A. </a:t>
            </a:r>
            <a:r>
              <a:rPr lang="en-US" b="1" dirty="0" err="1">
                <a:solidFill>
                  <a:srgbClr val="002060"/>
                </a:solidFill>
                <a:latin typeface="Arial" pitchFamily="34" charset="0"/>
                <a:ea typeface="Times New Roman" pitchFamily="18" charset="0"/>
                <a:cs typeface="Arial" pitchFamily="34" charset="0"/>
              </a:rPr>
              <a:t>Nasirov</a:t>
            </a:r>
            <a:r>
              <a:rPr lang="en-US" b="1" dirty="0">
                <a:solidFill>
                  <a:srgbClr val="002060"/>
                </a:solidFill>
                <a:latin typeface="Arial" pitchFamily="34" charset="0"/>
                <a:ea typeface="Times New Roman" pitchFamily="18" charset="0"/>
                <a:cs typeface="Arial" pitchFamily="34" charset="0"/>
              </a:rPr>
              <a:t>.</a:t>
            </a:r>
          </a:p>
          <a:p>
            <a:pPr marL="285750" indent="-285750" algn="just" eaLnBrk="0" fontAlgn="base" hangingPunct="0">
              <a:spcBef>
                <a:spcPct val="0"/>
              </a:spcBef>
              <a:spcAft>
                <a:spcPct val="0"/>
              </a:spcAft>
              <a:buFont typeface="Arial" panose="020B0604020202020204" pitchFamily="34" charset="0"/>
              <a:buChar char="•"/>
            </a:pPr>
            <a:endParaRPr lang="en-US" dirty="0">
              <a:solidFill>
                <a:srgbClr val="002060"/>
              </a:solidFill>
              <a:latin typeface="Arial" pitchFamily="34" charset="0"/>
              <a:ea typeface="Times New Roman" pitchFamily="18" charset="0"/>
              <a:cs typeface="Arial" pitchFamily="34" charset="0"/>
            </a:endParaRPr>
          </a:p>
          <a:p>
            <a:pPr marL="285750" indent="-285750" algn="just" eaLnBrk="0" fontAlgn="base" hangingPunct="0">
              <a:spcBef>
                <a:spcPct val="0"/>
              </a:spcBef>
              <a:spcAft>
                <a:spcPct val="0"/>
              </a:spcAft>
              <a:buFont typeface="Arial" panose="020B0604020202020204" pitchFamily="34" charset="0"/>
              <a:buChar char="•"/>
            </a:pPr>
            <a:endParaRPr lang="en-US" dirty="0">
              <a:solidFill>
                <a:srgbClr val="002060"/>
              </a:solidFill>
              <a:latin typeface="Arial" pitchFamily="34" charset="0"/>
              <a:cs typeface="Arial" pitchFamily="34" charset="0"/>
            </a:endParaRPr>
          </a:p>
        </p:txBody>
      </p:sp>
      <p:sp>
        <p:nvSpPr>
          <p:cNvPr id="4" name="Номер слайда 3"/>
          <p:cNvSpPr>
            <a:spLocks noGrp="1"/>
          </p:cNvSpPr>
          <p:nvPr>
            <p:ph type="sldNum" sz="quarter" idx="12"/>
          </p:nvPr>
        </p:nvSpPr>
        <p:spPr/>
        <p:txBody>
          <a:bodyPr/>
          <a:lstStyle/>
          <a:p>
            <a:fld id="{017C60C2-FB95-4464-969C-DC460CD1CFD8}" type="slidenum">
              <a:rPr lang="ru-RU" smtClean="0"/>
              <a:pPr/>
              <a:t>13</a:t>
            </a:fld>
            <a:endParaRPr lang="ru-RU"/>
          </a:p>
        </p:txBody>
      </p:sp>
      <p:sp>
        <p:nvSpPr>
          <p:cNvPr id="5" name="Прямоугольник 4">
            <a:extLst>
              <a:ext uri="{FF2B5EF4-FFF2-40B4-BE49-F238E27FC236}">
                <a16:creationId xmlns:a16="http://schemas.microsoft.com/office/drawing/2014/main" xmlns="" id="{2FD90503-1FC7-40B8-BDD6-B4FE506D70C0}"/>
              </a:ext>
            </a:extLst>
          </p:cNvPr>
          <p:cNvSpPr/>
          <p:nvPr/>
        </p:nvSpPr>
        <p:spPr>
          <a:xfrm>
            <a:off x="4850433" y="260648"/>
            <a:ext cx="2347117" cy="400110"/>
          </a:xfrm>
          <a:prstGeom prst="rect">
            <a:avLst/>
          </a:prstGeom>
        </p:spPr>
        <p:txBody>
          <a:bodyPr wrap="none">
            <a:spAutoFit/>
          </a:bodyPr>
          <a:lstStyle/>
          <a:p>
            <a:pPr lvl="0" algn="ctr" fontAlgn="base">
              <a:spcBef>
                <a:spcPct val="0"/>
              </a:spcBef>
              <a:spcAft>
                <a:spcPct val="0"/>
              </a:spcAft>
            </a:pPr>
            <a:r>
              <a:rPr lang="en-US" sz="2000" b="1" dirty="0">
                <a:solidFill>
                  <a:srgbClr val="C00000"/>
                </a:solidFill>
                <a:latin typeface="Arial" pitchFamily="34" charset="0"/>
                <a:ea typeface="Times New Roman" pitchFamily="18" charset="0"/>
                <a:cs typeface="Arial" pitchFamily="34" charset="0"/>
              </a:rPr>
              <a:t> Scientific reports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017C60C2-FB95-4464-969C-DC460CD1CFD8}" type="slidenum">
              <a:rPr lang="ru-RU" smtClean="0"/>
              <a:pPr/>
              <a:t>14</a:t>
            </a:fld>
            <a:endParaRPr lang="ru-RU"/>
          </a:p>
        </p:txBody>
      </p:sp>
      <p:sp>
        <p:nvSpPr>
          <p:cNvPr id="5" name="Rectangle 1">
            <a:extLst>
              <a:ext uri="{FF2B5EF4-FFF2-40B4-BE49-F238E27FC236}">
                <a16:creationId xmlns:a16="http://schemas.microsoft.com/office/drawing/2014/main" xmlns="" id="{81A5D1B1-BDFB-4C2D-8F46-16AB019F49BB}"/>
              </a:ext>
            </a:extLst>
          </p:cNvPr>
          <p:cNvSpPr>
            <a:spLocks noChangeArrowheads="1"/>
          </p:cNvSpPr>
          <p:nvPr/>
        </p:nvSpPr>
        <p:spPr bwMode="auto">
          <a:xfrm>
            <a:off x="191344" y="692696"/>
            <a:ext cx="11521280"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en-US" dirty="0">
                <a:solidFill>
                  <a:srgbClr val="002060"/>
                </a:solidFill>
                <a:latin typeface="Arial" pitchFamily="34" charset="0"/>
                <a:ea typeface="Times New Roman" pitchFamily="18" charset="0"/>
                <a:cs typeface="Arial" pitchFamily="34" charset="0"/>
              </a:rPr>
              <a:t>The PAC appreciated the high quality of presentations of new results and proposals by young scientists in the field of nuclear physics research.</a:t>
            </a:r>
          </a:p>
          <a:p>
            <a:pPr algn="just" eaLnBrk="0" fontAlgn="base" hangingPunct="0">
              <a:spcBef>
                <a:spcPct val="0"/>
              </a:spcBef>
              <a:spcAft>
                <a:spcPct val="0"/>
              </a:spcAft>
            </a:pPr>
            <a:r>
              <a:rPr lang="en-US" dirty="0">
                <a:solidFill>
                  <a:srgbClr val="002060"/>
                </a:solidFill>
                <a:latin typeface="Arial" pitchFamily="34" charset="0"/>
                <a:ea typeface="Times New Roman" pitchFamily="18" charset="0"/>
                <a:cs typeface="Arial" pitchFamily="34" charset="0"/>
              </a:rPr>
              <a:t> </a:t>
            </a:r>
          </a:p>
          <a:p>
            <a:pPr algn="just" eaLnBrk="0" fontAlgn="base" hangingPunct="0">
              <a:spcBef>
                <a:spcPct val="0"/>
              </a:spcBef>
              <a:spcAft>
                <a:spcPct val="0"/>
              </a:spcAft>
            </a:pPr>
            <a:r>
              <a:rPr lang="en-US" dirty="0">
                <a:solidFill>
                  <a:srgbClr val="002060"/>
                </a:solidFill>
                <a:latin typeface="Arial" pitchFamily="34" charset="0"/>
                <a:ea typeface="Times New Roman" pitchFamily="18" charset="0"/>
                <a:cs typeface="Arial" pitchFamily="34" charset="0"/>
              </a:rPr>
              <a:t>The best posters selected are: </a:t>
            </a:r>
          </a:p>
          <a:p>
            <a:pPr algn="just" eaLnBrk="0" fontAlgn="base" hangingPunct="0">
              <a:spcBef>
                <a:spcPct val="0"/>
              </a:spcBef>
              <a:spcAft>
                <a:spcPct val="0"/>
              </a:spcAft>
            </a:pPr>
            <a:endParaRPr lang="en-US" dirty="0">
              <a:solidFill>
                <a:srgbClr val="002060"/>
              </a:solidFill>
              <a:latin typeface="Arial" pitchFamily="34" charset="0"/>
              <a:ea typeface="Times New Roman" pitchFamily="18" charset="0"/>
              <a:cs typeface="Arial" pitchFamily="34" charset="0"/>
            </a:endParaRPr>
          </a:p>
          <a:p>
            <a:pPr marL="800100" lvl="1" indent="-342900" algn="just" eaLnBrk="0" fontAlgn="base" hangingPunct="0">
              <a:spcBef>
                <a:spcPct val="0"/>
              </a:spcBef>
              <a:spcAft>
                <a:spcPct val="0"/>
              </a:spcAft>
              <a:buFont typeface="Arial" panose="020B0604020202020204" pitchFamily="34" charset="0"/>
              <a:buChar char="•"/>
            </a:pPr>
            <a:r>
              <a:rPr lang="en-US" dirty="0">
                <a:solidFill>
                  <a:srgbClr val="002060"/>
                </a:solidFill>
                <a:latin typeface="Arial" pitchFamily="34" charset="0"/>
                <a:ea typeface="Times New Roman" pitchFamily="18" charset="0"/>
                <a:cs typeface="Arial" pitchFamily="34" charset="0"/>
              </a:rPr>
              <a:t>“The fusion-fission and quasi-fission in the near barrier reaction of </a:t>
            </a:r>
            <a:r>
              <a:rPr lang="en-US" baseline="30000" dirty="0">
                <a:solidFill>
                  <a:srgbClr val="002060"/>
                </a:solidFill>
                <a:latin typeface="Arial" pitchFamily="34" charset="0"/>
                <a:ea typeface="Times New Roman" pitchFamily="18" charset="0"/>
                <a:cs typeface="Arial" pitchFamily="34" charset="0"/>
              </a:rPr>
              <a:t>32</a:t>
            </a:r>
            <a:r>
              <a:rPr lang="en-US" dirty="0">
                <a:solidFill>
                  <a:srgbClr val="002060"/>
                </a:solidFill>
                <a:latin typeface="Arial" pitchFamily="34" charset="0"/>
                <a:ea typeface="Times New Roman" pitchFamily="18" charset="0"/>
                <a:cs typeface="Arial" pitchFamily="34" charset="0"/>
              </a:rPr>
              <a:t>S + </a:t>
            </a:r>
            <a:r>
              <a:rPr lang="en-US" baseline="30000" dirty="0">
                <a:solidFill>
                  <a:srgbClr val="002060"/>
                </a:solidFill>
                <a:latin typeface="Arial" pitchFamily="34" charset="0"/>
                <a:ea typeface="Times New Roman" pitchFamily="18" charset="0"/>
                <a:cs typeface="Arial" pitchFamily="34" charset="0"/>
              </a:rPr>
              <a:t>197</a:t>
            </a:r>
            <a:r>
              <a:rPr lang="en-US" dirty="0">
                <a:solidFill>
                  <a:srgbClr val="002060"/>
                </a:solidFill>
                <a:latin typeface="Arial" pitchFamily="34" charset="0"/>
                <a:ea typeface="Times New Roman" pitchFamily="18" charset="0"/>
                <a:cs typeface="Arial" pitchFamily="34" charset="0"/>
              </a:rPr>
              <a:t>Au” presented by I. </a:t>
            </a:r>
            <a:r>
              <a:rPr lang="en-US" dirty="0" err="1">
                <a:solidFill>
                  <a:srgbClr val="002060"/>
                </a:solidFill>
                <a:latin typeface="Arial" pitchFamily="34" charset="0"/>
                <a:ea typeface="Times New Roman" pitchFamily="18" charset="0"/>
                <a:cs typeface="Arial" pitchFamily="34" charset="0"/>
              </a:rPr>
              <a:t>Harca</a:t>
            </a:r>
            <a:endParaRPr lang="en-US" dirty="0">
              <a:solidFill>
                <a:srgbClr val="002060"/>
              </a:solidFill>
              <a:latin typeface="Arial" pitchFamily="34" charset="0"/>
              <a:ea typeface="Times New Roman" pitchFamily="18" charset="0"/>
              <a:cs typeface="Arial" pitchFamily="34" charset="0"/>
            </a:endParaRPr>
          </a:p>
          <a:p>
            <a:pPr marL="800100" lvl="1" indent="-342900" algn="just" eaLnBrk="0" fontAlgn="base" hangingPunct="0">
              <a:spcBef>
                <a:spcPct val="0"/>
              </a:spcBef>
              <a:spcAft>
                <a:spcPct val="0"/>
              </a:spcAft>
              <a:buFont typeface="Arial" panose="020B0604020202020204" pitchFamily="34" charset="0"/>
              <a:buChar char="•"/>
            </a:pPr>
            <a:endParaRPr lang="en-US" dirty="0">
              <a:solidFill>
                <a:srgbClr val="002060"/>
              </a:solidFill>
              <a:latin typeface="Arial" pitchFamily="34" charset="0"/>
              <a:ea typeface="Times New Roman" pitchFamily="18" charset="0"/>
              <a:cs typeface="Arial" pitchFamily="34" charset="0"/>
            </a:endParaRPr>
          </a:p>
          <a:p>
            <a:pPr marL="800100" lvl="1" indent="-342900" algn="just" eaLnBrk="0" fontAlgn="base" hangingPunct="0">
              <a:spcBef>
                <a:spcPct val="0"/>
              </a:spcBef>
              <a:spcAft>
                <a:spcPct val="0"/>
              </a:spcAft>
              <a:buFont typeface="Arial" panose="020B0604020202020204" pitchFamily="34" charset="0"/>
              <a:buChar char="•"/>
            </a:pPr>
            <a:r>
              <a:rPr lang="en-US" dirty="0">
                <a:solidFill>
                  <a:srgbClr val="002060"/>
                </a:solidFill>
                <a:latin typeface="Arial" pitchFamily="34" charset="0"/>
                <a:ea typeface="Times New Roman" pitchFamily="18" charset="0"/>
                <a:cs typeface="Arial" pitchFamily="34" charset="0"/>
              </a:rPr>
              <a:t>“Spectroscopy of the isotopes of </a:t>
            </a:r>
            <a:r>
              <a:rPr lang="en-US" dirty="0" err="1">
                <a:solidFill>
                  <a:srgbClr val="002060"/>
                </a:solidFill>
                <a:latin typeface="Arial" pitchFamily="34" charset="0"/>
                <a:ea typeface="Times New Roman" pitchFamily="18" charset="0"/>
                <a:cs typeface="Arial" pitchFamily="34" charset="0"/>
              </a:rPr>
              <a:t>transfermium</a:t>
            </a:r>
            <a:r>
              <a:rPr lang="en-US" dirty="0">
                <a:solidFill>
                  <a:srgbClr val="002060"/>
                </a:solidFill>
                <a:latin typeface="Arial" pitchFamily="34" charset="0"/>
                <a:ea typeface="Times New Roman" pitchFamily="18" charset="0"/>
                <a:cs typeface="Arial" pitchFamily="34" charset="0"/>
              </a:rPr>
              <a:t> elements in Dubna: present status and perspectives” presented by A. Kuznetsova</a:t>
            </a:r>
          </a:p>
          <a:p>
            <a:pPr marL="800100" lvl="1" indent="-342900" algn="just" eaLnBrk="0" fontAlgn="base" hangingPunct="0">
              <a:spcBef>
                <a:spcPct val="0"/>
              </a:spcBef>
              <a:spcAft>
                <a:spcPct val="0"/>
              </a:spcAft>
              <a:buFont typeface="Arial" panose="020B0604020202020204" pitchFamily="34" charset="0"/>
              <a:buChar char="•"/>
            </a:pPr>
            <a:endParaRPr lang="en-US" b="1" dirty="0">
              <a:solidFill>
                <a:srgbClr val="002060"/>
              </a:solidFill>
              <a:latin typeface="Arial" pitchFamily="34" charset="0"/>
              <a:cs typeface="Arial" pitchFamily="34" charset="0"/>
            </a:endParaRPr>
          </a:p>
          <a:p>
            <a:pPr marL="800100" lvl="1" indent="-342900" algn="just" eaLnBrk="0" fontAlgn="base" hangingPunct="0">
              <a:spcBef>
                <a:spcPct val="0"/>
              </a:spcBef>
              <a:spcAft>
                <a:spcPct val="0"/>
              </a:spcAft>
              <a:buFont typeface="Arial" panose="020B0604020202020204" pitchFamily="34" charset="0"/>
              <a:buChar char="•"/>
            </a:pPr>
            <a:r>
              <a:rPr lang="en-US" dirty="0">
                <a:solidFill>
                  <a:srgbClr val="002060"/>
                </a:solidFill>
                <a:latin typeface="Arial" pitchFamily="34" charset="0"/>
                <a:cs typeface="Arial" pitchFamily="34" charset="0"/>
              </a:rPr>
              <a:t>“Orientation of statically deformed heavy nuclei in </a:t>
            </a:r>
            <a:r>
              <a:rPr lang="en-US" dirty="0" err="1">
                <a:solidFill>
                  <a:srgbClr val="002060"/>
                </a:solidFill>
                <a:latin typeface="Arial" pitchFamily="34" charset="0"/>
                <a:cs typeface="Arial" pitchFamily="34" charset="0"/>
              </a:rPr>
              <a:t>multinucleon</a:t>
            </a:r>
            <a:r>
              <a:rPr lang="en-US" dirty="0">
                <a:solidFill>
                  <a:srgbClr val="002060"/>
                </a:solidFill>
                <a:latin typeface="Arial" pitchFamily="34" charset="0"/>
                <a:cs typeface="Arial" pitchFamily="34" charset="0"/>
              </a:rPr>
              <a:t> transfer reactions” presented by V. </a:t>
            </a:r>
            <a:r>
              <a:rPr lang="en-US" dirty="0" err="1">
                <a:solidFill>
                  <a:srgbClr val="002060"/>
                </a:solidFill>
                <a:latin typeface="Arial" pitchFamily="34" charset="0"/>
                <a:cs typeface="Arial" pitchFamily="34" charset="0"/>
              </a:rPr>
              <a:t>Saiko</a:t>
            </a:r>
            <a:endParaRPr lang="en-US" dirty="0">
              <a:latin typeface="Arial" pitchFamily="34" charset="0"/>
              <a:cs typeface="Arial" pitchFamily="34" charset="0"/>
            </a:endParaRPr>
          </a:p>
          <a:p>
            <a:pPr marL="800100" lvl="1" indent="-342900" algn="just" eaLnBrk="0" fontAlgn="base" hangingPunct="0">
              <a:spcBef>
                <a:spcPct val="0"/>
              </a:spcBef>
              <a:spcAft>
                <a:spcPct val="0"/>
              </a:spcAft>
              <a:buFont typeface="Arial" panose="020B0604020202020204" pitchFamily="34" charset="0"/>
              <a:buChar char="•"/>
            </a:pPr>
            <a:endParaRPr lang="en-US" b="1" dirty="0">
              <a:latin typeface="Arial" pitchFamily="34" charset="0"/>
              <a:cs typeface="Arial" pitchFamily="34" charset="0"/>
            </a:endParaRPr>
          </a:p>
          <a:p>
            <a:pPr lvl="0" algn="ctr" eaLnBrk="0" fontAlgn="base" hangingPunct="0">
              <a:spcBef>
                <a:spcPct val="0"/>
              </a:spcBef>
              <a:spcAft>
                <a:spcPct val="0"/>
              </a:spcAft>
            </a:pPr>
            <a:r>
              <a:rPr lang="en-US" b="1" dirty="0">
                <a:solidFill>
                  <a:srgbClr val="C00000"/>
                </a:solidFill>
                <a:latin typeface="Arial" pitchFamily="34" charset="0"/>
                <a:ea typeface="Times New Roman" pitchFamily="18" charset="0"/>
                <a:cs typeface="Arial" pitchFamily="34" charset="0"/>
              </a:rPr>
              <a:t>The PAC recommended the poster </a:t>
            </a:r>
          </a:p>
          <a:p>
            <a:pPr lvl="0" algn="ctr" eaLnBrk="0" fontAlgn="base" hangingPunct="0">
              <a:spcBef>
                <a:spcPct val="0"/>
              </a:spcBef>
              <a:spcAft>
                <a:spcPct val="0"/>
              </a:spcAft>
            </a:pPr>
            <a:r>
              <a:rPr lang="en-US" b="1" dirty="0">
                <a:solidFill>
                  <a:srgbClr val="C00000"/>
                </a:solidFill>
                <a:latin typeface="Arial" pitchFamily="34" charset="0"/>
                <a:ea typeface="Times New Roman" pitchFamily="18" charset="0"/>
                <a:cs typeface="Arial" pitchFamily="34" charset="0"/>
              </a:rPr>
              <a:t>“The fusion-fission and quasi-fission in the near barrier reaction of </a:t>
            </a:r>
            <a:r>
              <a:rPr lang="en-US" b="1" baseline="30000" dirty="0">
                <a:solidFill>
                  <a:srgbClr val="C00000"/>
                </a:solidFill>
                <a:latin typeface="Arial" pitchFamily="34" charset="0"/>
                <a:ea typeface="Times New Roman" pitchFamily="18" charset="0"/>
                <a:cs typeface="Arial" pitchFamily="34" charset="0"/>
              </a:rPr>
              <a:t>32</a:t>
            </a:r>
            <a:r>
              <a:rPr lang="en-US" b="1" dirty="0">
                <a:solidFill>
                  <a:srgbClr val="C00000"/>
                </a:solidFill>
                <a:latin typeface="Arial" pitchFamily="34" charset="0"/>
                <a:ea typeface="Times New Roman" pitchFamily="18" charset="0"/>
                <a:cs typeface="Arial" pitchFamily="34" charset="0"/>
              </a:rPr>
              <a:t>S + </a:t>
            </a:r>
            <a:r>
              <a:rPr lang="en-US" b="1" baseline="30000" dirty="0">
                <a:solidFill>
                  <a:srgbClr val="C00000"/>
                </a:solidFill>
                <a:latin typeface="Arial" pitchFamily="34" charset="0"/>
                <a:ea typeface="Times New Roman" pitchFamily="18" charset="0"/>
                <a:cs typeface="Arial" pitchFamily="34" charset="0"/>
              </a:rPr>
              <a:t>197</a:t>
            </a:r>
            <a:r>
              <a:rPr lang="en-US" b="1" dirty="0">
                <a:solidFill>
                  <a:srgbClr val="C00000"/>
                </a:solidFill>
                <a:latin typeface="Arial" pitchFamily="34" charset="0"/>
                <a:ea typeface="Times New Roman" pitchFamily="18" charset="0"/>
                <a:cs typeface="Arial" pitchFamily="34" charset="0"/>
              </a:rPr>
              <a:t>Au” </a:t>
            </a:r>
          </a:p>
          <a:p>
            <a:pPr lvl="0" algn="ctr" eaLnBrk="0" fontAlgn="base" hangingPunct="0">
              <a:spcBef>
                <a:spcPct val="0"/>
              </a:spcBef>
              <a:spcAft>
                <a:spcPct val="0"/>
              </a:spcAft>
            </a:pPr>
            <a:r>
              <a:rPr lang="en-US" b="1" dirty="0">
                <a:solidFill>
                  <a:srgbClr val="C00000"/>
                </a:solidFill>
                <a:latin typeface="Arial" pitchFamily="34" charset="0"/>
                <a:ea typeface="Times New Roman" pitchFamily="18" charset="0"/>
                <a:cs typeface="Arial" pitchFamily="34" charset="0"/>
              </a:rPr>
              <a:t>for presentation at the session of the Scientific Council in September 2018.</a:t>
            </a:r>
            <a:endParaRPr lang="en-US" b="1" dirty="0">
              <a:solidFill>
                <a:srgbClr val="C00000"/>
              </a:solidFill>
              <a:latin typeface="Arial" pitchFamily="34" charset="0"/>
              <a:cs typeface="Arial" pitchFamily="34" charset="0"/>
            </a:endParaRPr>
          </a:p>
        </p:txBody>
      </p:sp>
      <p:sp>
        <p:nvSpPr>
          <p:cNvPr id="2" name="Прямоугольник 1">
            <a:extLst>
              <a:ext uri="{FF2B5EF4-FFF2-40B4-BE49-F238E27FC236}">
                <a16:creationId xmlns:a16="http://schemas.microsoft.com/office/drawing/2014/main" xmlns="" id="{B02A33D5-3840-4CCD-AE10-7509AAB8C104}"/>
              </a:ext>
            </a:extLst>
          </p:cNvPr>
          <p:cNvSpPr/>
          <p:nvPr/>
        </p:nvSpPr>
        <p:spPr>
          <a:xfrm>
            <a:off x="4947542" y="188640"/>
            <a:ext cx="2008884" cy="400110"/>
          </a:xfrm>
          <a:prstGeom prst="rect">
            <a:avLst/>
          </a:prstGeom>
        </p:spPr>
        <p:txBody>
          <a:bodyPr wrap="none">
            <a:spAutoFit/>
          </a:bodyPr>
          <a:lstStyle/>
          <a:p>
            <a:pPr lvl="0" algn="ctr" fontAlgn="base">
              <a:spcBef>
                <a:spcPct val="0"/>
              </a:spcBef>
              <a:spcAft>
                <a:spcPct val="0"/>
              </a:spcAft>
            </a:pPr>
            <a:r>
              <a:rPr lang="en-US" sz="2000" b="1" dirty="0">
                <a:solidFill>
                  <a:srgbClr val="C00000"/>
                </a:solidFill>
                <a:latin typeface="Arial" pitchFamily="34" charset="0"/>
                <a:ea typeface="Times New Roman" pitchFamily="18" charset="0"/>
                <a:cs typeface="Arial" pitchFamily="34" charset="0"/>
              </a:rPr>
              <a:t>Poster session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1"/>
          <p:cNvSpPr>
            <a:spLocks noChangeArrowheads="1"/>
          </p:cNvSpPr>
          <p:nvPr/>
        </p:nvSpPr>
        <p:spPr bwMode="auto">
          <a:xfrm>
            <a:off x="263352" y="448229"/>
            <a:ext cx="11737304"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tabLst>
                <a:tab pos="144463" algn="l"/>
              </a:tabLst>
            </a:pPr>
            <a:r>
              <a:rPr lang="en-GB" sz="2400" b="1" dirty="0">
                <a:solidFill>
                  <a:srgbClr val="C00000"/>
                </a:solidFill>
                <a:latin typeface="Arial" pitchFamily="34" charset="0"/>
                <a:ea typeface="Times New Roman" pitchFamily="18" charset="0"/>
                <a:cs typeface="Arial" pitchFamily="34" charset="0"/>
              </a:rPr>
              <a:t>Next meeting of the PAC</a:t>
            </a:r>
          </a:p>
          <a:p>
            <a:pPr fontAlgn="base">
              <a:spcBef>
                <a:spcPct val="0"/>
              </a:spcBef>
              <a:spcAft>
                <a:spcPct val="0"/>
              </a:spcAft>
              <a:tabLst>
                <a:tab pos="144463" algn="l"/>
              </a:tabLst>
            </a:pPr>
            <a:endParaRPr lang="en-GB" sz="2000" dirty="0">
              <a:solidFill>
                <a:srgbClr val="C00000"/>
              </a:solidFill>
              <a:latin typeface="Arial" pitchFamily="34" charset="0"/>
              <a:cs typeface="Arial" pitchFamily="34" charset="0"/>
            </a:endParaRPr>
          </a:p>
          <a:p>
            <a:pPr algn="ctr" eaLnBrk="0" fontAlgn="base" hangingPunct="0">
              <a:spcBef>
                <a:spcPct val="0"/>
              </a:spcBef>
              <a:spcAft>
                <a:spcPct val="0"/>
              </a:spcAft>
              <a:tabLst>
                <a:tab pos="144463" algn="l"/>
              </a:tabLst>
            </a:pPr>
            <a:r>
              <a:rPr lang="en-GB" sz="2000" dirty="0">
                <a:solidFill>
                  <a:srgbClr val="C00000"/>
                </a:solidFill>
                <a:latin typeface="Arial" pitchFamily="34" charset="0"/>
                <a:ea typeface="Times New Roman" pitchFamily="18" charset="0"/>
                <a:cs typeface="Arial" pitchFamily="34" charset="0"/>
              </a:rPr>
              <a:t>The next meeting of the PAC for Nuclear Physics will be held on </a:t>
            </a:r>
            <a:endParaRPr lang="en-GB" sz="2000" b="1" dirty="0">
              <a:solidFill>
                <a:srgbClr val="C00000"/>
              </a:solidFill>
              <a:latin typeface="Arial" pitchFamily="34" charset="0"/>
              <a:ea typeface="Times New Roman" pitchFamily="18" charset="0"/>
              <a:cs typeface="Arial" pitchFamily="34" charset="0"/>
            </a:endParaRPr>
          </a:p>
          <a:p>
            <a:pPr algn="ctr" eaLnBrk="0" fontAlgn="base" hangingPunct="0">
              <a:spcBef>
                <a:spcPct val="0"/>
              </a:spcBef>
              <a:spcAft>
                <a:spcPct val="0"/>
              </a:spcAft>
              <a:tabLst>
                <a:tab pos="144463" algn="l"/>
              </a:tabLst>
            </a:pPr>
            <a:r>
              <a:rPr lang="en-GB" sz="2000" b="1" dirty="0">
                <a:solidFill>
                  <a:srgbClr val="C00000"/>
                </a:solidFill>
                <a:latin typeface="Arial" pitchFamily="34" charset="0"/>
                <a:cs typeface="Arial" pitchFamily="34" charset="0"/>
              </a:rPr>
              <a:t>22 – 23 January 2019.</a:t>
            </a:r>
          </a:p>
          <a:p>
            <a:pPr eaLnBrk="0" fontAlgn="base" hangingPunct="0">
              <a:spcBef>
                <a:spcPct val="0"/>
              </a:spcBef>
              <a:spcAft>
                <a:spcPct val="0"/>
              </a:spcAft>
              <a:tabLst>
                <a:tab pos="144463" algn="l"/>
              </a:tabLst>
            </a:pPr>
            <a:endParaRPr lang="en-GB" sz="2000" b="1" dirty="0">
              <a:latin typeface="Arial" pitchFamily="34" charset="0"/>
              <a:cs typeface="Arial" pitchFamily="34" charset="0"/>
            </a:endParaRPr>
          </a:p>
          <a:p>
            <a:pPr eaLnBrk="0" fontAlgn="base" hangingPunct="0">
              <a:spcBef>
                <a:spcPct val="0"/>
              </a:spcBef>
              <a:spcAft>
                <a:spcPct val="0"/>
              </a:spcAft>
              <a:tabLst>
                <a:tab pos="144463" algn="l"/>
              </a:tabLst>
            </a:pPr>
            <a:r>
              <a:rPr lang="en-GB" sz="2000" dirty="0">
                <a:solidFill>
                  <a:srgbClr val="002060"/>
                </a:solidFill>
                <a:latin typeface="Arial" pitchFamily="34" charset="0"/>
                <a:ea typeface="Times New Roman" pitchFamily="18" charset="0"/>
                <a:cs typeface="Arial" pitchFamily="34" charset="0"/>
              </a:rPr>
              <a:t>Its tentative agenda will include:</a:t>
            </a:r>
          </a:p>
          <a:p>
            <a:pPr eaLnBrk="0" fontAlgn="base" hangingPunct="0">
              <a:spcBef>
                <a:spcPct val="0"/>
              </a:spcBef>
              <a:spcAft>
                <a:spcPct val="0"/>
              </a:spcAft>
              <a:tabLst>
                <a:tab pos="144463" algn="l"/>
              </a:tabLst>
            </a:pPr>
            <a:endParaRPr lang="en-GB" sz="2000" dirty="0">
              <a:solidFill>
                <a:srgbClr val="002060"/>
              </a:solidFill>
              <a:latin typeface="Arial" pitchFamily="34" charset="0"/>
              <a:cs typeface="Arial" pitchFamily="34" charset="0"/>
            </a:endParaRPr>
          </a:p>
          <a:p>
            <a:pPr marL="342900" indent="-342900" eaLnBrk="0" fontAlgn="base" hangingPunct="0">
              <a:spcBef>
                <a:spcPct val="0"/>
              </a:spcBef>
              <a:spcAft>
                <a:spcPct val="0"/>
              </a:spcAft>
              <a:buFont typeface="Arial" panose="020B0604020202020204" pitchFamily="34" charset="0"/>
              <a:buChar char="•"/>
              <a:tabLst>
                <a:tab pos="144463" algn="l"/>
              </a:tabLst>
            </a:pPr>
            <a:r>
              <a:rPr lang="en-GB" sz="2000" dirty="0">
                <a:solidFill>
                  <a:srgbClr val="002060"/>
                </a:solidFill>
                <a:latin typeface="Arial" pitchFamily="34" charset="0"/>
                <a:ea typeface="Times New Roman" pitchFamily="18" charset="0"/>
                <a:cs typeface="Arial" pitchFamily="34" charset="0"/>
              </a:rPr>
              <a:t>reports and recommendations on themes and projects to be completed in 2019;</a:t>
            </a:r>
          </a:p>
          <a:p>
            <a:pPr marL="342900" indent="-342900" eaLnBrk="0" fontAlgn="base" hangingPunct="0">
              <a:spcBef>
                <a:spcPct val="0"/>
              </a:spcBef>
              <a:spcAft>
                <a:spcPct val="0"/>
              </a:spcAft>
              <a:buFont typeface="Arial" panose="020B0604020202020204" pitchFamily="34" charset="0"/>
              <a:buChar char="•"/>
              <a:tabLst>
                <a:tab pos="144463" algn="l"/>
              </a:tabLst>
            </a:pPr>
            <a:r>
              <a:rPr lang="en-GB" sz="2000" dirty="0">
                <a:solidFill>
                  <a:srgbClr val="002060"/>
                </a:solidFill>
                <a:latin typeface="Arial" pitchFamily="34" charset="0"/>
                <a:ea typeface="Times New Roman" pitchFamily="18" charset="0"/>
                <a:cs typeface="Arial" pitchFamily="34" charset="0"/>
              </a:rPr>
              <a:t>status of the Factory of Superheavy Elements and its scientific programme;</a:t>
            </a:r>
          </a:p>
          <a:p>
            <a:pPr marL="342900" indent="-342900" eaLnBrk="0" fontAlgn="base" hangingPunct="0">
              <a:spcBef>
                <a:spcPct val="0"/>
              </a:spcBef>
              <a:spcAft>
                <a:spcPct val="0"/>
              </a:spcAft>
              <a:buFont typeface="Arial" panose="020B0604020202020204" pitchFamily="34" charset="0"/>
              <a:buChar char="•"/>
              <a:tabLst>
                <a:tab pos="144463" algn="l"/>
              </a:tabLst>
            </a:pPr>
            <a:r>
              <a:rPr lang="en-GB" sz="2000" dirty="0">
                <a:solidFill>
                  <a:srgbClr val="002060"/>
                </a:solidFill>
                <a:latin typeface="Arial" pitchFamily="34" charset="0"/>
                <a:ea typeface="Times New Roman" pitchFamily="18" charset="0"/>
                <a:cs typeface="Arial" pitchFamily="34" charset="0"/>
              </a:rPr>
              <a:t>Status of the scientific programme at ACCULLINA-2;</a:t>
            </a:r>
          </a:p>
          <a:p>
            <a:pPr marL="342900" indent="-342900" eaLnBrk="0" fontAlgn="base" hangingPunct="0">
              <a:spcBef>
                <a:spcPct val="0"/>
              </a:spcBef>
              <a:spcAft>
                <a:spcPct val="0"/>
              </a:spcAft>
              <a:buFont typeface="Arial" panose="020B0604020202020204" pitchFamily="34" charset="0"/>
              <a:buChar char="•"/>
              <a:tabLst>
                <a:tab pos="144463" algn="l"/>
              </a:tabLst>
            </a:pPr>
            <a:r>
              <a:rPr lang="en-GB" sz="2000" dirty="0">
                <a:solidFill>
                  <a:srgbClr val="002060"/>
                </a:solidFill>
                <a:latin typeface="Arial" pitchFamily="34" charset="0"/>
                <a:ea typeface="Times New Roman" pitchFamily="18" charset="0"/>
                <a:cs typeface="Arial" pitchFamily="34" charset="0"/>
              </a:rPr>
              <a:t>evaluation of projects of neutrino physics and dark matter research jointly with the PAC for Particle Physics (program, date and scope of the joint session are under discussion);</a:t>
            </a:r>
          </a:p>
          <a:p>
            <a:pPr marL="342900" indent="-342900" eaLnBrk="0" fontAlgn="base" hangingPunct="0">
              <a:spcBef>
                <a:spcPct val="0"/>
              </a:spcBef>
              <a:spcAft>
                <a:spcPct val="0"/>
              </a:spcAft>
              <a:buFont typeface="Arial" panose="020B0604020202020204" pitchFamily="34" charset="0"/>
              <a:buChar char="•"/>
              <a:tabLst>
                <a:tab pos="144463" algn="l"/>
              </a:tabLst>
            </a:pPr>
            <a:r>
              <a:rPr lang="en-GB" sz="2000" dirty="0">
                <a:solidFill>
                  <a:srgbClr val="002060"/>
                </a:solidFill>
                <a:latin typeface="Arial" pitchFamily="34" charset="0"/>
                <a:ea typeface="Times New Roman" pitchFamily="18" charset="0"/>
                <a:cs typeface="Arial" pitchFamily="34" charset="0"/>
              </a:rPr>
              <a:t>operation of the existing experimental set-ups with beams of the FLNR cyclotrons and the obtained scientific results;</a:t>
            </a:r>
          </a:p>
          <a:p>
            <a:pPr marL="342900" indent="-342900" eaLnBrk="0" fontAlgn="base" hangingPunct="0">
              <a:spcBef>
                <a:spcPct val="0"/>
              </a:spcBef>
              <a:spcAft>
                <a:spcPct val="0"/>
              </a:spcAft>
              <a:buFont typeface="Arial" panose="020B0604020202020204" pitchFamily="34" charset="0"/>
              <a:buChar char="•"/>
              <a:tabLst>
                <a:tab pos="144463" algn="l"/>
              </a:tabLst>
            </a:pPr>
            <a:r>
              <a:rPr lang="en-GB" sz="2000" dirty="0">
                <a:solidFill>
                  <a:srgbClr val="002060"/>
                </a:solidFill>
                <a:latin typeface="Arial" pitchFamily="34" charset="0"/>
                <a:ea typeface="Times New Roman" pitchFamily="18" charset="0"/>
                <a:cs typeface="Arial" pitchFamily="34" charset="0"/>
              </a:rPr>
              <a:t>consideration of new projects;</a:t>
            </a:r>
          </a:p>
          <a:p>
            <a:pPr marL="342900" indent="-342900" eaLnBrk="0" fontAlgn="base" hangingPunct="0">
              <a:spcBef>
                <a:spcPct val="0"/>
              </a:spcBef>
              <a:spcAft>
                <a:spcPct val="0"/>
              </a:spcAft>
              <a:buFont typeface="Arial" panose="020B0604020202020204" pitchFamily="34" charset="0"/>
              <a:buChar char="•"/>
              <a:tabLst>
                <a:tab pos="144463" algn="l"/>
              </a:tabLst>
            </a:pPr>
            <a:r>
              <a:rPr lang="en-GB" sz="2000" dirty="0">
                <a:solidFill>
                  <a:srgbClr val="002060"/>
                </a:solidFill>
                <a:latin typeface="Arial" pitchFamily="34" charset="0"/>
                <a:ea typeface="Times New Roman" pitchFamily="18" charset="0"/>
                <a:cs typeface="Arial" pitchFamily="34" charset="0"/>
              </a:rPr>
              <a:t>scientific reports;</a:t>
            </a:r>
          </a:p>
          <a:p>
            <a:pPr marL="342900" indent="-342900" eaLnBrk="0" fontAlgn="base" hangingPunct="0">
              <a:spcBef>
                <a:spcPct val="0"/>
              </a:spcBef>
              <a:spcAft>
                <a:spcPct val="0"/>
              </a:spcAft>
              <a:buFont typeface="Arial" panose="020B0604020202020204" pitchFamily="34" charset="0"/>
              <a:buChar char="•"/>
              <a:tabLst>
                <a:tab pos="144463" algn="l"/>
              </a:tabLst>
            </a:pPr>
            <a:r>
              <a:rPr lang="en-GB" sz="2000" dirty="0">
                <a:solidFill>
                  <a:srgbClr val="002060"/>
                </a:solidFill>
                <a:latin typeface="Arial" pitchFamily="34" charset="0"/>
                <a:ea typeface="Times New Roman" pitchFamily="18" charset="0"/>
                <a:cs typeface="Arial" pitchFamily="34" charset="0"/>
              </a:rPr>
              <a:t>poster presentations of new results and proposals by young scientists in the field of nuclear physics research.</a:t>
            </a:r>
            <a:endParaRPr lang="en-GB" dirty="0">
              <a:latin typeface="Arial" pitchFamily="34" charset="0"/>
              <a:cs typeface="Arial" pitchFamily="34" charset="0"/>
            </a:endParaRPr>
          </a:p>
        </p:txBody>
      </p:sp>
      <p:sp>
        <p:nvSpPr>
          <p:cNvPr id="4" name="Номер слайда 3"/>
          <p:cNvSpPr>
            <a:spLocks noGrp="1"/>
          </p:cNvSpPr>
          <p:nvPr>
            <p:ph type="sldNum" sz="quarter" idx="12"/>
          </p:nvPr>
        </p:nvSpPr>
        <p:spPr/>
        <p:txBody>
          <a:bodyPr/>
          <a:lstStyle/>
          <a:p>
            <a:fld id="{017C60C2-FB95-4464-969C-DC460CD1CFD8}" type="slidenum">
              <a:rPr lang="en-GB" smtClean="0"/>
              <a:pPr/>
              <a:t>15</a:t>
            </a:fld>
            <a:endParaRPr lang="en-GB"/>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1"/>
          <p:cNvSpPr>
            <a:spLocks noChangeArrowheads="1"/>
          </p:cNvSpPr>
          <p:nvPr/>
        </p:nvSpPr>
        <p:spPr bwMode="auto">
          <a:xfrm>
            <a:off x="5231904" y="-7125"/>
            <a:ext cx="3610759"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000" b="1" dirty="0">
                <a:solidFill>
                  <a:srgbClr val="C00000"/>
                </a:solidFill>
                <a:latin typeface="Arial" pitchFamily="34" charset="0"/>
                <a:ea typeface="Times New Roman" pitchFamily="18" charset="0"/>
                <a:cs typeface="Arial" pitchFamily="34" charset="0"/>
              </a:rPr>
              <a:t>Visit to </a:t>
            </a:r>
            <a:r>
              <a:rPr lang="en-US" sz="2000" b="1" dirty="0" err="1">
                <a:solidFill>
                  <a:srgbClr val="C00000"/>
                </a:solidFill>
                <a:latin typeface="Arial" pitchFamily="34" charset="0"/>
                <a:ea typeface="Times New Roman" pitchFamily="18" charset="0"/>
                <a:cs typeface="Arial" pitchFamily="34" charset="0"/>
              </a:rPr>
              <a:t>Sergiyev</a:t>
            </a:r>
            <a:r>
              <a:rPr lang="en-US" sz="2000" b="1" dirty="0">
                <a:solidFill>
                  <a:srgbClr val="C00000"/>
                </a:solidFill>
                <a:latin typeface="Arial" pitchFamily="34" charset="0"/>
                <a:ea typeface="Times New Roman" pitchFamily="18" charset="0"/>
                <a:cs typeface="Arial" pitchFamily="34" charset="0"/>
              </a:rPr>
              <a:t> </a:t>
            </a:r>
            <a:r>
              <a:rPr lang="en-US" sz="2000" b="1" dirty="0" err="1">
                <a:solidFill>
                  <a:srgbClr val="C00000"/>
                </a:solidFill>
                <a:latin typeface="Arial" pitchFamily="34" charset="0"/>
                <a:ea typeface="Times New Roman" pitchFamily="18" charset="0"/>
                <a:cs typeface="Arial" pitchFamily="34" charset="0"/>
              </a:rPr>
              <a:t>Posad</a:t>
            </a:r>
            <a:endParaRPr lang="ru-RU" dirty="0">
              <a:latin typeface="Arial" pitchFamily="34" charset="0"/>
              <a:cs typeface="Arial" pitchFamily="34" charset="0"/>
            </a:endParaRPr>
          </a:p>
        </p:txBody>
      </p:sp>
      <p:pic>
        <p:nvPicPr>
          <p:cNvPr id="11" name="Рисунок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79276" y="3373348"/>
            <a:ext cx="4835483" cy="3304178"/>
          </a:xfrm>
          <a:prstGeom prst="rect">
            <a:avLst/>
          </a:prstGeom>
        </p:spPr>
      </p:pic>
      <p:pic>
        <p:nvPicPr>
          <p:cNvPr id="12" name="Рисунок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14759" y="3319097"/>
            <a:ext cx="4835483" cy="3412681"/>
          </a:xfrm>
          <a:prstGeom prst="rect">
            <a:avLst/>
          </a:prstGeom>
        </p:spPr>
      </p:pic>
      <p:pic>
        <p:nvPicPr>
          <p:cNvPr id="13" name="Рисунок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90283" y="399484"/>
            <a:ext cx="4835483" cy="3375832"/>
          </a:xfrm>
          <a:prstGeom prst="rect">
            <a:avLst/>
          </a:prstGeom>
        </p:spPr>
      </p:pic>
      <p:pic>
        <p:nvPicPr>
          <p:cNvPr id="14" name="Рисунок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348428">
            <a:off x="7130082" y="629576"/>
            <a:ext cx="4835483" cy="3132212"/>
          </a:xfrm>
          <a:prstGeom prst="rect">
            <a:avLst/>
          </a:prstGeom>
        </p:spPr>
      </p:pic>
      <p:pic>
        <p:nvPicPr>
          <p:cNvPr id="15" name="Рисунок 1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1376439">
            <a:off x="551384" y="338151"/>
            <a:ext cx="4835483" cy="378322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3"/>
          <p:cNvSpPr txBox="1">
            <a:spLocks noChangeArrowheads="1"/>
          </p:cNvSpPr>
          <p:nvPr/>
        </p:nvSpPr>
        <p:spPr bwMode="auto">
          <a:xfrm>
            <a:off x="2666976" y="2786059"/>
            <a:ext cx="6769100" cy="646331"/>
          </a:xfrm>
          <a:prstGeom prst="rect">
            <a:avLst/>
          </a:prstGeom>
          <a:noFill/>
          <a:ln w="9525">
            <a:noFill/>
            <a:miter lim="800000"/>
            <a:headEnd/>
            <a:tailEnd/>
          </a:ln>
        </p:spPr>
        <p:txBody>
          <a:bodyPr>
            <a:spAutoFit/>
          </a:bodyPr>
          <a:lstStyle/>
          <a:p>
            <a:pPr algn="ctr"/>
            <a:r>
              <a:rPr lang="en-US" altLang="ru-RU" sz="3200" dirty="0">
                <a:solidFill>
                  <a:srgbClr val="002060"/>
                </a:solidFill>
                <a:latin typeface="Arial" pitchFamily="34" charset="0"/>
                <a:cs typeface="Arial" pitchFamily="34" charset="0"/>
              </a:rPr>
              <a:t>THANKS FOR YOUR ATTENTION</a:t>
            </a:r>
            <a:r>
              <a:rPr lang="en-US" altLang="ru-RU" sz="3600" dirty="0">
                <a:solidFill>
                  <a:srgbClr val="002060"/>
                </a:solidFill>
                <a:latin typeface="Arial" pitchFamily="34" charset="0"/>
                <a:cs typeface="Arial" pitchFamily="34" charset="0"/>
              </a:rPr>
              <a:t>!</a:t>
            </a:r>
            <a:endParaRPr lang="ru-RU" altLang="ru-RU" sz="3600" dirty="0">
              <a:solidFill>
                <a:srgbClr val="002060"/>
              </a:solidFill>
              <a:latin typeface="Arial" pitchFamily="34" charset="0"/>
              <a:cs typeface="Arial" pitchFamily="34" charset="0"/>
            </a:endParaRPr>
          </a:p>
        </p:txBody>
      </p:sp>
      <p:sp>
        <p:nvSpPr>
          <p:cNvPr id="4" name="Номер слайда 3"/>
          <p:cNvSpPr>
            <a:spLocks noGrp="1"/>
          </p:cNvSpPr>
          <p:nvPr>
            <p:ph type="sldNum" sz="quarter" idx="12"/>
          </p:nvPr>
        </p:nvSpPr>
        <p:spPr/>
        <p:txBody>
          <a:bodyPr/>
          <a:lstStyle/>
          <a:p>
            <a:fld id="{017C60C2-FB95-4464-969C-DC460CD1CFD8}" type="slidenum">
              <a:rPr lang="ru-RU" smtClean="0"/>
              <a:pPr/>
              <a:t>17</a:t>
            </a:fld>
            <a:endParaRPr lang="ru-R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4">
            <a:extLst>
              <a:ext uri="{FF2B5EF4-FFF2-40B4-BE49-F238E27FC236}">
                <a16:creationId xmlns:a16="http://schemas.microsoft.com/office/drawing/2014/main" xmlns="" id="{50D494AD-FBFB-4E06-A78A-518429946B9B}"/>
              </a:ext>
            </a:extLst>
          </p:cNvPr>
          <p:cNvSpPr txBox="1">
            <a:spLocks noChangeArrowheads="1"/>
          </p:cNvSpPr>
          <p:nvPr/>
        </p:nvSpPr>
        <p:spPr bwMode="auto">
          <a:xfrm>
            <a:off x="1809749" y="-60137"/>
            <a:ext cx="87439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FF3300"/>
                </a:solidFill>
                <a:latin typeface="Arial" panose="020B0604020202020204" pitchFamily="34" charset="0"/>
                <a:ea typeface="MS PGothic" panose="020B0600070205080204" pitchFamily="34" charset="-128"/>
              </a:defRPr>
            </a:lvl1pPr>
            <a:lvl2pPr marL="742950" indent="-285750" eaLnBrk="0" hangingPunct="0">
              <a:defRPr sz="2400">
                <a:solidFill>
                  <a:srgbClr val="FF3300"/>
                </a:solidFill>
                <a:latin typeface="Arial" panose="020B0604020202020204" pitchFamily="34" charset="0"/>
                <a:ea typeface="MS PGothic" panose="020B0600070205080204" pitchFamily="34" charset="-128"/>
              </a:defRPr>
            </a:lvl2pPr>
            <a:lvl3pPr marL="1143000" indent="-228600" eaLnBrk="0" hangingPunct="0">
              <a:defRPr sz="2400">
                <a:solidFill>
                  <a:srgbClr val="FF3300"/>
                </a:solidFill>
                <a:latin typeface="Arial" panose="020B0604020202020204" pitchFamily="34" charset="0"/>
                <a:ea typeface="MS PGothic" panose="020B0600070205080204" pitchFamily="34" charset="-128"/>
              </a:defRPr>
            </a:lvl3pPr>
            <a:lvl4pPr marL="1600200" indent="-228600" eaLnBrk="0" hangingPunct="0">
              <a:defRPr sz="2400">
                <a:solidFill>
                  <a:srgbClr val="FF3300"/>
                </a:solidFill>
                <a:latin typeface="Arial" panose="020B0604020202020204" pitchFamily="34" charset="0"/>
                <a:ea typeface="MS PGothic" panose="020B0600070205080204" pitchFamily="34" charset="-128"/>
              </a:defRPr>
            </a:lvl4pPr>
            <a:lvl5pPr marL="2057400" indent="-228600" eaLnBrk="0" hangingPunct="0">
              <a:defRPr sz="2400">
                <a:solidFill>
                  <a:srgbClr val="FF33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9pPr>
          </a:lstStyle>
          <a:p>
            <a:pPr algn="ctr" defTabSz="457200" eaLnBrk="1" hangingPunct="1">
              <a:defRPr/>
            </a:pPr>
            <a:r>
              <a:rPr lang="en-US" altLang="ru-RU" sz="2000" b="1" kern="0" dirty="0" err="1">
                <a:solidFill>
                  <a:srgbClr val="C00000"/>
                </a:solidFill>
              </a:rPr>
              <a:t>Programme</a:t>
            </a:r>
            <a:endParaRPr lang="fr-FR" altLang="ru-RU" sz="2000" kern="0" dirty="0">
              <a:solidFill>
                <a:srgbClr val="C00000"/>
              </a:solidFill>
            </a:endParaRPr>
          </a:p>
        </p:txBody>
      </p:sp>
      <p:sp>
        <p:nvSpPr>
          <p:cNvPr id="5" name="ZoneTexte 3">
            <a:extLst>
              <a:ext uri="{FF2B5EF4-FFF2-40B4-BE49-F238E27FC236}">
                <a16:creationId xmlns:a16="http://schemas.microsoft.com/office/drawing/2014/main" xmlns="" id="{7F2851D7-CE1A-49F0-BCED-F64873F51CAE}"/>
              </a:ext>
            </a:extLst>
          </p:cNvPr>
          <p:cNvSpPr txBox="1">
            <a:spLocks noChangeArrowheads="1"/>
          </p:cNvSpPr>
          <p:nvPr/>
        </p:nvSpPr>
        <p:spPr bwMode="auto">
          <a:xfrm>
            <a:off x="119336" y="339973"/>
            <a:ext cx="12025336" cy="657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FF3300"/>
                </a:solidFill>
                <a:latin typeface="Arial" panose="020B0604020202020204" pitchFamily="34" charset="0"/>
                <a:ea typeface="MS PGothic" panose="020B0600070205080204" pitchFamily="34" charset="-128"/>
              </a:defRPr>
            </a:lvl1pPr>
            <a:lvl2pPr marL="742950" indent="-285750" eaLnBrk="0" hangingPunct="0">
              <a:defRPr sz="2400">
                <a:solidFill>
                  <a:srgbClr val="FF3300"/>
                </a:solidFill>
                <a:latin typeface="Arial" panose="020B0604020202020204" pitchFamily="34" charset="0"/>
                <a:ea typeface="MS PGothic" panose="020B0600070205080204" pitchFamily="34" charset="-128"/>
              </a:defRPr>
            </a:lvl2pPr>
            <a:lvl3pPr marL="1143000" indent="-228600" eaLnBrk="0" hangingPunct="0">
              <a:defRPr sz="2400">
                <a:solidFill>
                  <a:srgbClr val="FF3300"/>
                </a:solidFill>
                <a:latin typeface="Arial" panose="020B0604020202020204" pitchFamily="34" charset="0"/>
                <a:ea typeface="MS PGothic" panose="020B0600070205080204" pitchFamily="34" charset="-128"/>
              </a:defRPr>
            </a:lvl3pPr>
            <a:lvl4pPr marL="1600200" indent="-228600" eaLnBrk="0" hangingPunct="0">
              <a:defRPr sz="2400">
                <a:solidFill>
                  <a:srgbClr val="FF3300"/>
                </a:solidFill>
                <a:latin typeface="Arial" panose="020B0604020202020204" pitchFamily="34" charset="0"/>
                <a:ea typeface="MS PGothic" panose="020B0600070205080204" pitchFamily="34" charset="-128"/>
              </a:defRPr>
            </a:lvl4pPr>
            <a:lvl5pPr marL="2057400" indent="-228600" eaLnBrk="0" hangingPunct="0">
              <a:defRPr sz="2400">
                <a:solidFill>
                  <a:srgbClr val="FF3300"/>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rgbClr val="FF3300"/>
                </a:solidFill>
                <a:latin typeface="Arial" panose="020B0604020202020204" pitchFamily="34" charset="0"/>
                <a:ea typeface="MS PGothic" panose="020B0600070205080204" pitchFamily="34" charset="-128"/>
              </a:defRPr>
            </a:lvl9pPr>
          </a:lstStyle>
          <a:p>
            <a:pPr defTabSz="457200" eaLnBrk="1" hangingPunct="1">
              <a:lnSpc>
                <a:spcPct val="130000"/>
              </a:lnSpc>
              <a:defRPr/>
            </a:pPr>
            <a:r>
              <a:rPr lang="en-GB" altLang="ru-RU" sz="1300" kern="0" dirty="0"/>
              <a:t>1. Opening of the meeting 																		</a:t>
            </a:r>
            <a:r>
              <a:rPr lang="en-GB" altLang="ru-RU" sz="1300" i="1" kern="0" dirty="0"/>
              <a:t>M. </a:t>
            </a:r>
            <a:r>
              <a:rPr lang="en-GB" sz="1300" i="1" kern="0" dirty="0"/>
              <a:t>Lewitowicz</a:t>
            </a:r>
            <a:r>
              <a:rPr lang="en-GB" altLang="ru-RU" sz="1300" kern="0" dirty="0"/>
              <a:t>	</a:t>
            </a:r>
          </a:p>
          <a:p>
            <a:pPr defTabSz="457200" eaLnBrk="1" hangingPunct="1">
              <a:lnSpc>
                <a:spcPct val="130000"/>
              </a:lnSpc>
              <a:defRPr/>
            </a:pPr>
            <a:r>
              <a:rPr lang="en-GB" altLang="ru-RU" sz="1300" kern="0" dirty="0"/>
              <a:t>2. Implementation of the recommendations of the previous PAC meeting 											</a:t>
            </a:r>
            <a:r>
              <a:rPr lang="en-GB" altLang="ru-RU" sz="1300" i="1" kern="0" dirty="0"/>
              <a:t>M. </a:t>
            </a:r>
            <a:r>
              <a:rPr lang="en-GB" sz="1300" i="1" kern="0" dirty="0"/>
              <a:t>Lewitowicz</a:t>
            </a:r>
          </a:p>
          <a:p>
            <a:pPr defTabSz="457200" eaLnBrk="1" hangingPunct="1">
              <a:lnSpc>
                <a:spcPct val="130000"/>
              </a:lnSpc>
              <a:defRPr/>
            </a:pPr>
            <a:r>
              <a:rPr lang="en-GB" altLang="ru-RU" sz="1300" kern="0" dirty="0"/>
              <a:t>3. Information on the Resolution of the 123rd session of the JINR Scientific Council (February  2018) 						M. Itkis</a:t>
            </a:r>
          </a:p>
          <a:p>
            <a:pPr defTabSz="457200" eaLnBrk="1" hangingPunct="1">
              <a:lnSpc>
                <a:spcPct val="130000"/>
              </a:lnSpc>
              <a:defRPr/>
            </a:pPr>
            <a:r>
              <a:rPr lang="en-GB" altLang="ru-RU" sz="1300" kern="0" dirty="0"/>
              <a:t>    and on the decisions of the JINR Committee of Plenipotentiaries (March 2018)       										</a:t>
            </a:r>
          </a:p>
          <a:p>
            <a:pPr defTabSz="457200" eaLnBrk="1" hangingPunct="1">
              <a:lnSpc>
                <a:spcPct val="130000"/>
              </a:lnSpc>
              <a:defRPr/>
            </a:pPr>
            <a:endParaRPr lang="en-GB" altLang="ru-RU" sz="400" b="1" kern="0" dirty="0">
              <a:solidFill>
                <a:srgbClr val="0033CC"/>
              </a:solidFill>
            </a:endParaRPr>
          </a:p>
          <a:p>
            <a:pPr defTabSz="457200" eaLnBrk="1" hangingPunct="1">
              <a:lnSpc>
                <a:spcPct val="130000"/>
              </a:lnSpc>
              <a:defRPr/>
            </a:pPr>
            <a:r>
              <a:rPr lang="en-GB" altLang="ru-RU" sz="1200" b="1" kern="0" dirty="0">
                <a:solidFill>
                  <a:srgbClr val="0033CC"/>
                </a:solidFill>
              </a:rPr>
              <a:t>4. </a:t>
            </a:r>
            <a:r>
              <a:rPr lang="en-US" altLang="ru-RU" sz="1300" b="1" kern="0" dirty="0">
                <a:solidFill>
                  <a:srgbClr val="0033CC"/>
                </a:solidFill>
              </a:rPr>
              <a:t>Report on the concluding theme “Improvement of the JINR Phasotron and Design  of Cyclotrons for Fundamental and 		G. </a:t>
            </a:r>
            <a:r>
              <a:rPr lang="en-US" altLang="ru-RU" sz="1300" b="1" kern="0" dirty="0" err="1">
                <a:solidFill>
                  <a:srgbClr val="0033CC"/>
                </a:solidFill>
              </a:rPr>
              <a:t>Karamysheva</a:t>
            </a:r>
            <a:endParaRPr lang="en-US" altLang="ru-RU" sz="1300" b="1" kern="0" dirty="0">
              <a:solidFill>
                <a:srgbClr val="0033CC"/>
              </a:solidFill>
            </a:endParaRPr>
          </a:p>
          <a:p>
            <a:pPr defTabSz="457200" eaLnBrk="1" hangingPunct="1">
              <a:lnSpc>
                <a:spcPct val="130000"/>
              </a:lnSpc>
              <a:defRPr/>
            </a:pPr>
            <a:r>
              <a:rPr lang="en-US" altLang="ru-RU" sz="1300" b="1" kern="0" dirty="0">
                <a:solidFill>
                  <a:srgbClr val="0033CC"/>
                </a:solidFill>
              </a:rPr>
              <a:t>    Applied Research” and proposal for its extension  	</a:t>
            </a:r>
          </a:p>
          <a:p>
            <a:pPr defTabSz="457200" eaLnBrk="1" hangingPunct="1">
              <a:lnSpc>
                <a:spcPct val="130000"/>
              </a:lnSpc>
              <a:defRPr/>
            </a:pPr>
            <a:r>
              <a:rPr lang="en-US" altLang="ru-RU" sz="1300" b="1" kern="0" dirty="0">
                <a:solidFill>
                  <a:srgbClr val="0033CC"/>
                </a:solidFill>
              </a:rPr>
              <a:t>5. Information on the concluding theme “Organization, Support and Development of the JINR Educational </a:t>
            </a:r>
            <a:r>
              <a:rPr lang="en-US" altLang="ru-RU" sz="1300" b="1" kern="0" dirty="0" err="1">
                <a:solidFill>
                  <a:srgbClr val="0033CC"/>
                </a:solidFill>
              </a:rPr>
              <a:t>Programme</a:t>
            </a:r>
            <a:r>
              <a:rPr lang="en-US" altLang="ru-RU" sz="1300" b="1" kern="0" dirty="0">
                <a:solidFill>
                  <a:srgbClr val="0033CC"/>
                </a:solidFill>
              </a:rPr>
              <a:t>” 		S. </a:t>
            </a:r>
            <a:r>
              <a:rPr lang="en-US" altLang="ru-RU" sz="1300" b="1" kern="0" dirty="0" err="1">
                <a:solidFill>
                  <a:srgbClr val="0033CC"/>
                </a:solidFill>
              </a:rPr>
              <a:t>Pakuliak</a:t>
            </a:r>
            <a:endParaRPr lang="en-US" altLang="ru-RU" sz="1300" b="1" kern="0" dirty="0">
              <a:solidFill>
                <a:srgbClr val="0033CC"/>
              </a:solidFill>
            </a:endParaRPr>
          </a:p>
          <a:p>
            <a:pPr defTabSz="457200" eaLnBrk="1" hangingPunct="1">
              <a:lnSpc>
                <a:spcPct val="130000"/>
              </a:lnSpc>
              <a:defRPr/>
            </a:pPr>
            <a:r>
              <a:rPr lang="en-US" altLang="ru-RU" sz="1300" b="1" kern="0" dirty="0">
                <a:solidFill>
                  <a:srgbClr val="0033CC"/>
                </a:solidFill>
              </a:rPr>
              <a:t>    and on the opening of a new theme: “Organization, Support and Development of the JINR Human Resources </a:t>
            </a:r>
            <a:r>
              <a:rPr lang="en-US" altLang="ru-RU" sz="1300" b="1" kern="0" dirty="0" err="1">
                <a:solidFill>
                  <a:srgbClr val="0033CC"/>
                </a:solidFill>
              </a:rPr>
              <a:t>Programme</a:t>
            </a:r>
            <a:r>
              <a:rPr lang="en-US" altLang="ru-RU" sz="1300" b="1" kern="0" dirty="0">
                <a:solidFill>
                  <a:srgbClr val="0033CC"/>
                </a:solidFill>
              </a:rPr>
              <a:t>”</a:t>
            </a:r>
          </a:p>
          <a:p>
            <a:pPr defTabSz="457200" eaLnBrk="1" hangingPunct="1">
              <a:lnSpc>
                <a:spcPct val="130000"/>
              </a:lnSpc>
              <a:defRPr/>
            </a:pPr>
            <a:r>
              <a:rPr lang="en-US" altLang="ru-RU" sz="1300" b="1" kern="0" dirty="0">
                <a:solidFill>
                  <a:srgbClr val="0033CC"/>
                </a:solidFill>
              </a:rPr>
              <a:t>6. Status of the Factory of Superheavy Elements and the quality control system for construction of the DC-280 cyclotron 		I. </a:t>
            </a:r>
            <a:r>
              <a:rPr lang="en-US" altLang="ru-RU" sz="1300" b="1" kern="0" dirty="0" err="1">
                <a:solidFill>
                  <a:srgbClr val="0033CC"/>
                </a:solidFill>
              </a:rPr>
              <a:t>Kalagin</a:t>
            </a:r>
            <a:endParaRPr lang="en-US" altLang="ru-RU" sz="1300" b="1" kern="0" dirty="0">
              <a:solidFill>
                <a:srgbClr val="0033CC"/>
              </a:solidFill>
            </a:endParaRPr>
          </a:p>
          <a:p>
            <a:pPr defTabSz="457200" eaLnBrk="1" hangingPunct="1">
              <a:lnSpc>
                <a:spcPct val="130000"/>
              </a:lnSpc>
              <a:defRPr/>
            </a:pPr>
            <a:r>
              <a:rPr lang="en-US" altLang="ru-RU" sz="1300" b="1" kern="0" dirty="0">
                <a:solidFill>
                  <a:srgbClr val="0033CC"/>
                </a:solidFill>
              </a:rPr>
              <a:t>7. Commissioning and first results of the ACCULINNA-2 fragment separator 									</a:t>
            </a:r>
            <a:r>
              <a:rPr lang="ru-RU" altLang="ru-RU" sz="1300" b="1" kern="0" dirty="0">
                <a:solidFill>
                  <a:srgbClr val="0033CC"/>
                </a:solidFill>
              </a:rPr>
              <a:t>А. </a:t>
            </a:r>
            <a:r>
              <a:rPr lang="en-US" altLang="ru-RU" sz="1300" b="1" kern="0" dirty="0" err="1">
                <a:solidFill>
                  <a:srgbClr val="0033CC"/>
                </a:solidFill>
              </a:rPr>
              <a:t>Fomichev</a:t>
            </a:r>
            <a:endParaRPr lang="en-US" altLang="ru-RU" sz="1300" b="1" kern="0" dirty="0">
              <a:solidFill>
                <a:srgbClr val="0033CC"/>
              </a:solidFill>
            </a:endParaRPr>
          </a:p>
          <a:p>
            <a:pPr defTabSz="457200" eaLnBrk="1" hangingPunct="1">
              <a:lnSpc>
                <a:spcPct val="130000"/>
              </a:lnSpc>
              <a:defRPr/>
            </a:pPr>
            <a:r>
              <a:rPr lang="en-US" altLang="ru-RU" sz="1300" b="1" kern="0" dirty="0">
                <a:solidFill>
                  <a:srgbClr val="0033CC"/>
                </a:solidFill>
              </a:rPr>
              <a:t>8. Status of the MAVR high-resolution magnetic </a:t>
            </a:r>
            <a:r>
              <a:rPr lang="en-US" altLang="ru-RU" sz="1300" b="1" kern="0" dirty="0" err="1">
                <a:solidFill>
                  <a:srgbClr val="0033CC"/>
                </a:solidFill>
              </a:rPr>
              <a:t>analyser</a:t>
            </a:r>
            <a:r>
              <a:rPr lang="en-US" altLang="ru-RU" sz="1300" b="1" kern="0" dirty="0">
                <a:solidFill>
                  <a:srgbClr val="0033CC"/>
                </a:solidFill>
              </a:rPr>
              <a:t> 													S. </a:t>
            </a:r>
            <a:r>
              <a:rPr lang="en-US" altLang="ru-RU" sz="1300" b="1" kern="0" dirty="0" err="1">
                <a:solidFill>
                  <a:srgbClr val="0033CC"/>
                </a:solidFill>
              </a:rPr>
              <a:t>Lukyanov</a:t>
            </a:r>
            <a:endParaRPr lang="en-US" altLang="ru-RU" sz="1300" b="1" kern="0" dirty="0">
              <a:solidFill>
                <a:srgbClr val="0033CC"/>
              </a:solidFill>
            </a:endParaRPr>
          </a:p>
          <a:p>
            <a:pPr defTabSz="457200" eaLnBrk="1" hangingPunct="1">
              <a:lnSpc>
                <a:spcPct val="130000"/>
              </a:lnSpc>
              <a:defRPr/>
            </a:pPr>
            <a:r>
              <a:rPr lang="en-US" altLang="ru-RU" sz="1300" b="1" kern="0" dirty="0">
                <a:solidFill>
                  <a:srgbClr val="0033CC"/>
                </a:solidFill>
              </a:rPr>
              <a:t>9. Supercomputer “</a:t>
            </a:r>
            <a:r>
              <a:rPr lang="en-US" altLang="ru-RU" sz="1300" b="1" kern="0" dirty="0" err="1">
                <a:solidFill>
                  <a:srgbClr val="0033CC"/>
                </a:solidFill>
              </a:rPr>
              <a:t>Govorun</a:t>
            </a:r>
            <a:r>
              <a:rPr lang="en-US" altLang="ru-RU" sz="1300" b="1" kern="0" dirty="0">
                <a:solidFill>
                  <a:srgbClr val="0033CC"/>
                </a:solidFill>
              </a:rPr>
              <a:t>” –– new prospects for heterogeneous computations in nuclear physics 	 				D. </a:t>
            </a:r>
            <a:r>
              <a:rPr lang="en-US" altLang="ru-RU" sz="1300" b="1" kern="0" dirty="0" err="1">
                <a:solidFill>
                  <a:srgbClr val="0033CC"/>
                </a:solidFill>
              </a:rPr>
              <a:t>Podgainy</a:t>
            </a:r>
            <a:endParaRPr lang="en-US" altLang="ru-RU" sz="1300" b="1" kern="0" dirty="0">
              <a:solidFill>
                <a:srgbClr val="0033CC"/>
              </a:solidFill>
            </a:endParaRPr>
          </a:p>
          <a:p>
            <a:pPr defTabSz="457200" eaLnBrk="1" hangingPunct="1">
              <a:lnSpc>
                <a:spcPct val="130000"/>
              </a:lnSpc>
              <a:defRPr/>
            </a:pPr>
            <a:endParaRPr lang="en-GB" altLang="ru-RU" sz="400" kern="0" dirty="0">
              <a:solidFill>
                <a:srgbClr val="000000"/>
              </a:solidFill>
            </a:endParaRPr>
          </a:p>
          <a:p>
            <a:pPr defTabSz="457200" eaLnBrk="1" hangingPunct="1">
              <a:lnSpc>
                <a:spcPct val="130000"/>
              </a:lnSpc>
              <a:defRPr/>
            </a:pPr>
            <a:r>
              <a:rPr lang="en-GB" altLang="ru-RU" sz="1300" kern="0" dirty="0"/>
              <a:t>10. Scientific reports:</a:t>
            </a:r>
          </a:p>
          <a:p>
            <a:pPr defTabSz="457200" eaLnBrk="1" hangingPunct="1">
              <a:lnSpc>
                <a:spcPct val="130000"/>
              </a:lnSpc>
              <a:defRPr/>
            </a:pPr>
            <a:r>
              <a:rPr lang="en-GB" altLang="ru-RU" sz="1300" kern="0" dirty="0"/>
              <a:t>	    </a:t>
            </a:r>
            <a:r>
              <a:rPr lang="en-US" altLang="ru-RU" sz="1300" kern="0" dirty="0"/>
              <a:t>10.1. “State-of-the-art and future prospects of neutron activation analysis at the IBR-2 reactor”	</a:t>
            </a:r>
            <a:r>
              <a:rPr lang="en-GB" altLang="ru-RU" sz="1300" kern="0" dirty="0"/>
              <a:t>					</a:t>
            </a:r>
            <a:r>
              <a:rPr lang="ru-RU" altLang="ru-RU" sz="1300" kern="0" dirty="0"/>
              <a:t>М. </a:t>
            </a:r>
            <a:r>
              <a:rPr lang="en-GB" altLang="ru-RU" sz="1300" kern="0" dirty="0" err="1"/>
              <a:t>Frontasyeva</a:t>
            </a:r>
            <a:endParaRPr lang="en-GB" altLang="ru-RU" sz="1300" kern="0" dirty="0"/>
          </a:p>
          <a:p>
            <a:pPr defTabSz="457200" eaLnBrk="1" hangingPunct="1">
              <a:lnSpc>
                <a:spcPct val="130000"/>
              </a:lnSpc>
              <a:defRPr/>
            </a:pPr>
            <a:r>
              <a:rPr lang="en-GB" altLang="ru-RU" sz="1300" kern="0" dirty="0"/>
              <a:t>	    </a:t>
            </a:r>
            <a:r>
              <a:rPr lang="en-US" altLang="ru-RU" sz="1300" kern="0" dirty="0"/>
              <a:t>10.2. “Investigation of subsurface layers of solids with the help of charged particle beams accelerated at the EG-5 			</a:t>
            </a:r>
            <a:r>
              <a:rPr lang="ru-RU" sz="1300" kern="0" dirty="0"/>
              <a:t>А. </a:t>
            </a:r>
            <a:r>
              <a:rPr lang="en-GB" sz="1300" kern="0" dirty="0" err="1"/>
              <a:t>Kobsev</a:t>
            </a:r>
            <a:r>
              <a:rPr lang="en-GB" sz="1300" kern="0" dirty="0"/>
              <a:t> </a:t>
            </a:r>
            <a:endParaRPr lang="en-US" altLang="ru-RU" sz="1300" kern="0" dirty="0"/>
          </a:p>
          <a:p>
            <a:pPr defTabSz="457200" eaLnBrk="1" hangingPunct="1">
              <a:lnSpc>
                <a:spcPct val="130000"/>
              </a:lnSpc>
              <a:defRPr/>
            </a:pPr>
            <a:r>
              <a:rPr lang="en-US" altLang="ru-RU" sz="1300" kern="0" dirty="0"/>
              <a:t>		    electrostatic generator” 	</a:t>
            </a:r>
            <a:r>
              <a:rPr lang="ru-RU" sz="1300" kern="0" dirty="0"/>
              <a:t> </a:t>
            </a:r>
            <a:r>
              <a:rPr lang="en-US" sz="1300" kern="0" dirty="0"/>
              <a:t>	</a:t>
            </a:r>
            <a:r>
              <a:rPr lang="en-GB" altLang="ru-RU" sz="1300" kern="0" dirty="0"/>
              <a:t>	</a:t>
            </a:r>
            <a:endParaRPr lang="en-GB" sz="1300" kern="0" dirty="0"/>
          </a:p>
          <a:p>
            <a:pPr defTabSz="457200" eaLnBrk="1" hangingPunct="1">
              <a:lnSpc>
                <a:spcPct val="130000"/>
              </a:lnSpc>
              <a:defRPr/>
            </a:pPr>
            <a:r>
              <a:rPr lang="en-GB" altLang="ru-RU" sz="1300" kern="0" dirty="0"/>
              <a:t>	    10.3. "</a:t>
            </a:r>
            <a:r>
              <a:rPr lang="en-US" altLang="ru-RU" sz="1300" kern="0" dirty="0"/>
              <a:t>Appearance of </a:t>
            </a:r>
            <a:r>
              <a:rPr lang="en-US" altLang="ru-RU" sz="1300" kern="0" dirty="0" err="1"/>
              <a:t>quasifission</a:t>
            </a:r>
            <a:r>
              <a:rPr lang="en-US" altLang="ru-RU" sz="1300" kern="0" dirty="0"/>
              <a:t> in reactions of heavy-ion collisions </a:t>
            </a:r>
            <a:r>
              <a:rPr lang="en-GB" altLang="ru-RU" sz="1300" kern="0" dirty="0"/>
              <a:t>“										</a:t>
            </a:r>
            <a:r>
              <a:rPr lang="ru-RU" altLang="ru-RU" sz="1300" kern="0" dirty="0"/>
              <a:t>А. </a:t>
            </a:r>
            <a:r>
              <a:rPr lang="en-GB" altLang="ru-RU" sz="1300" kern="0" dirty="0" err="1"/>
              <a:t>Nasirov</a:t>
            </a:r>
            <a:endParaRPr lang="en-GB" altLang="ru-RU" sz="1300" kern="0" dirty="0"/>
          </a:p>
          <a:p>
            <a:pPr defTabSz="457200" eaLnBrk="1" hangingPunct="1">
              <a:lnSpc>
                <a:spcPct val="130000"/>
              </a:lnSpc>
              <a:defRPr/>
            </a:pPr>
            <a:r>
              <a:rPr lang="en-GB" altLang="ru-RU" sz="1300" kern="0" dirty="0"/>
              <a:t>11. General discussion 	</a:t>
            </a:r>
          </a:p>
          <a:p>
            <a:pPr defTabSz="457200" eaLnBrk="1" hangingPunct="1">
              <a:lnSpc>
                <a:spcPct val="130000"/>
              </a:lnSpc>
              <a:defRPr/>
            </a:pPr>
            <a:r>
              <a:rPr lang="en-GB" altLang="ru-RU" sz="1300" kern="0" dirty="0"/>
              <a:t>12. Meeting of the PAC members with the JINR Directorate (closed discussion)</a:t>
            </a:r>
          </a:p>
          <a:p>
            <a:pPr defTabSz="457200" eaLnBrk="1" hangingPunct="1">
              <a:lnSpc>
                <a:spcPct val="130000"/>
              </a:lnSpc>
              <a:defRPr/>
            </a:pPr>
            <a:r>
              <a:rPr lang="en-GB" altLang="ru-RU" sz="1300" kern="0" dirty="0"/>
              <a:t>13. Poster presentations by young scientists</a:t>
            </a:r>
          </a:p>
          <a:p>
            <a:pPr defTabSz="457200" eaLnBrk="1" hangingPunct="1">
              <a:lnSpc>
                <a:spcPct val="130000"/>
              </a:lnSpc>
              <a:defRPr/>
            </a:pPr>
            <a:r>
              <a:rPr lang="en-GB" altLang="ru-RU" sz="1300" kern="0" dirty="0"/>
              <a:t>14. </a:t>
            </a:r>
            <a:r>
              <a:rPr lang="en-US" altLang="ru-RU" sz="1300" kern="0" dirty="0"/>
              <a:t>General conclusion on the poster presentations</a:t>
            </a:r>
          </a:p>
          <a:p>
            <a:pPr defTabSz="457200" eaLnBrk="1" hangingPunct="1">
              <a:lnSpc>
                <a:spcPct val="130000"/>
              </a:lnSpc>
              <a:defRPr/>
            </a:pPr>
            <a:r>
              <a:rPr lang="en-US" altLang="ru-RU" sz="1300" kern="0" dirty="0"/>
              <a:t>15. </a:t>
            </a:r>
            <a:r>
              <a:rPr lang="en-US" sz="1300" dirty="0"/>
              <a:t>Proposals for the agenda of the next PAC meeting </a:t>
            </a:r>
            <a:r>
              <a:rPr lang="en-GB" altLang="ru-RU" sz="1300" kern="0" dirty="0"/>
              <a:t>(closed discussion)</a:t>
            </a:r>
          </a:p>
          <a:p>
            <a:pPr defTabSz="457200" eaLnBrk="1" hangingPunct="1">
              <a:lnSpc>
                <a:spcPct val="130000"/>
              </a:lnSpc>
              <a:defRPr/>
            </a:pPr>
            <a:r>
              <a:rPr lang="en-GB" altLang="ru-RU" sz="1300" kern="0" dirty="0"/>
              <a:t>16.</a:t>
            </a:r>
            <a:r>
              <a:rPr lang="en-US" sz="1300" dirty="0"/>
              <a:t> PAC recommendations</a:t>
            </a:r>
          </a:p>
          <a:p>
            <a:pPr defTabSz="457200" eaLnBrk="1" hangingPunct="1">
              <a:lnSpc>
                <a:spcPct val="130000"/>
              </a:lnSpc>
              <a:defRPr/>
            </a:pPr>
            <a:r>
              <a:rPr lang="en-US" altLang="ru-RU" sz="1300" kern="0" dirty="0"/>
              <a:t>17. </a:t>
            </a:r>
            <a:r>
              <a:rPr lang="en-US" sz="1300" dirty="0"/>
              <a:t>Closing of the meeting</a:t>
            </a:r>
            <a:endParaRPr lang="en-GB" altLang="ru-RU" sz="1300" kern="0" dirty="0"/>
          </a:p>
        </p:txBody>
      </p:sp>
      <p:sp>
        <p:nvSpPr>
          <p:cNvPr id="6" name="Номер слайда 5"/>
          <p:cNvSpPr>
            <a:spLocks noGrp="1"/>
          </p:cNvSpPr>
          <p:nvPr>
            <p:ph type="sldNum" sz="quarter" idx="12"/>
          </p:nvPr>
        </p:nvSpPr>
        <p:spPr/>
        <p:txBody>
          <a:bodyPr/>
          <a:lstStyle/>
          <a:p>
            <a:fld id="{017C60C2-FB95-4464-969C-DC460CD1CFD8}" type="slidenum">
              <a:rPr lang="ru-RU" smtClean="0"/>
              <a:pPr/>
              <a:t>2</a:t>
            </a:fld>
            <a:endParaRPr lang="ru-RU" dirty="0"/>
          </a:p>
        </p:txBody>
      </p:sp>
    </p:spTree>
    <p:extLst>
      <p:ext uri="{BB962C8B-B14F-4D97-AF65-F5344CB8AC3E}">
        <p14:creationId xmlns:p14="http://schemas.microsoft.com/office/powerpoint/2010/main" val="15383723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47328" y="18959"/>
            <a:ext cx="12025336" cy="1015663"/>
          </a:xfrm>
          <a:prstGeom prst="rect">
            <a:avLst/>
          </a:prstGeom>
        </p:spPr>
        <p:txBody>
          <a:bodyPr wrap="square">
            <a:spAutoFit/>
          </a:bodyPr>
          <a:lstStyle/>
          <a:p>
            <a:pPr algn="ctr"/>
            <a:r>
              <a:rPr lang="en-US" altLang="ko-KR" sz="2000" b="1" i="1" dirty="0">
                <a:solidFill>
                  <a:srgbClr val="C00000"/>
                </a:solidFill>
                <a:latin typeface="Arial" pitchFamily="34" charset="0"/>
                <a:ea typeface="Batang" pitchFamily="18" charset="-127"/>
                <a:cs typeface="Arial" pitchFamily="34" charset="0"/>
              </a:rPr>
              <a:t>Report on the concluding theme </a:t>
            </a:r>
            <a:endParaRPr lang="ru-RU" altLang="ko-KR" sz="2000" b="1" i="1" dirty="0">
              <a:solidFill>
                <a:srgbClr val="C00000"/>
              </a:solidFill>
              <a:latin typeface="Arial" pitchFamily="34" charset="0"/>
              <a:ea typeface="Batang" pitchFamily="18" charset="-127"/>
              <a:cs typeface="Arial" pitchFamily="34" charset="0"/>
            </a:endParaRPr>
          </a:p>
          <a:p>
            <a:pPr algn="ctr"/>
            <a:r>
              <a:rPr lang="en-US" altLang="ko-KR" sz="2000" b="1" i="1" dirty="0">
                <a:solidFill>
                  <a:srgbClr val="C00000"/>
                </a:solidFill>
                <a:latin typeface="Arial" pitchFamily="34" charset="0"/>
                <a:ea typeface="Batang" pitchFamily="18" charset="-127"/>
                <a:cs typeface="Arial" pitchFamily="34" charset="0"/>
              </a:rPr>
              <a:t>“Improvement of the JINR Phasotron and Design of Cyclotrons for Fundamental and Applied Research” and proposal for its extension</a:t>
            </a:r>
            <a:endParaRPr lang="ru-RU" sz="2000" dirty="0">
              <a:solidFill>
                <a:srgbClr val="C00000"/>
              </a:solidFill>
            </a:endParaRPr>
          </a:p>
        </p:txBody>
      </p:sp>
      <p:sp>
        <p:nvSpPr>
          <p:cNvPr id="6" name="Номер слайда 5"/>
          <p:cNvSpPr>
            <a:spLocks noGrp="1"/>
          </p:cNvSpPr>
          <p:nvPr>
            <p:ph type="sldNum" sz="quarter" idx="12"/>
          </p:nvPr>
        </p:nvSpPr>
        <p:spPr>
          <a:xfrm>
            <a:off x="8737600" y="6453336"/>
            <a:ext cx="2844800" cy="365125"/>
          </a:xfrm>
        </p:spPr>
        <p:txBody>
          <a:bodyPr/>
          <a:lstStyle/>
          <a:p>
            <a:fld id="{017C60C2-FB95-4464-969C-DC460CD1CFD8}" type="slidenum">
              <a:rPr lang="ru-RU" smtClean="0"/>
              <a:pPr/>
              <a:t>3</a:t>
            </a:fld>
            <a:endParaRPr lang="ru-RU"/>
          </a:p>
        </p:txBody>
      </p:sp>
      <p:sp>
        <p:nvSpPr>
          <p:cNvPr id="2" name="Прямоугольник 1">
            <a:extLst>
              <a:ext uri="{FF2B5EF4-FFF2-40B4-BE49-F238E27FC236}">
                <a16:creationId xmlns:a16="http://schemas.microsoft.com/office/drawing/2014/main" xmlns="" id="{3D1E796C-D432-4103-8E05-AB6C820E8B33}"/>
              </a:ext>
            </a:extLst>
          </p:cNvPr>
          <p:cNvSpPr/>
          <p:nvPr/>
        </p:nvSpPr>
        <p:spPr>
          <a:xfrm>
            <a:off x="9635426" y="3187655"/>
            <a:ext cx="1997663" cy="338554"/>
          </a:xfrm>
          <a:prstGeom prst="rect">
            <a:avLst/>
          </a:prstGeom>
        </p:spPr>
        <p:txBody>
          <a:bodyPr wrap="none">
            <a:spAutoFit/>
          </a:bodyPr>
          <a:lstStyle/>
          <a:p>
            <a:r>
              <a:rPr lang="en-US" altLang="ko-KR" sz="1600" b="1" dirty="0">
                <a:solidFill>
                  <a:srgbClr val="0033CC"/>
                </a:solidFill>
                <a:latin typeface="Arial" pitchFamily="34" charset="0"/>
                <a:ea typeface="Times New Roman" pitchFamily="18" charset="0"/>
                <a:cs typeface="Arial" pitchFamily="34" charset="0"/>
              </a:rPr>
              <a:t>G.A. </a:t>
            </a:r>
            <a:r>
              <a:rPr lang="en-US" altLang="ko-KR" sz="1600" b="1" dirty="0" err="1">
                <a:solidFill>
                  <a:srgbClr val="0033CC"/>
                </a:solidFill>
                <a:latin typeface="Arial" pitchFamily="34" charset="0"/>
                <a:ea typeface="Times New Roman" pitchFamily="18" charset="0"/>
                <a:cs typeface="Arial" pitchFamily="34" charset="0"/>
              </a:rPr>
              <a:t>Karamysheva</a:t>
            </a:r>
            <a:endParaRPr lang="ru-RU" sz="1600" dirty="0">
              <a:solidFill>
                <a:srgbClr val="0033CC"/>
              </a:solidFill>
            </a:endParaRPr>
          </a:p>
        </p:txBody>
      </p:sp>
      <p:pic>
        <p:nvPicPr>
          <p:cNvPr id="4" name="Рисунок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80376" y="901927"/>
            <a:ext cx="2307765" cy="2249143"/>
          </a:xfrm>
          <a:prstGeom prst="rect">
            <a:avLst/>
          </a:prstGeom>
        </p:spPr>
      </p:pic>
      <p:sp>
        <p:nvSpPr>
          <p:cNvPr id="9" name="Прямоугольник 8">
            <a:extLst>
              <a:ext uri="{FF2B5EF4-FFF2-40B4-BE49-F238E27FC236}">
                <a16:creationId xmlns:a16="http://schemas.microsoft.com/office/drawing/2014/main" xmlns="" id="{8C1B16A4-1A4A-4F65-A928-E22FA127EB66}"/>
              </a:ext>
            </a:extLst>
          </p:cNvPr>
          <p:cNvSpPr/>
          <p:nvPr/>
        </p:nvSpPr>
        <p:spPr>
          <a:xfrm>
            <a:off x="47328" y="1151192"/>
            <a:ext cx="9277996" cy="1477328"/>
          </a:xfrm>
          <a:prstGeom prst="rect">
            <a:avLst/>
          </a:prstGeom>
        </p:spPr>
        <p:txBody>
          <a:bodyPr wrap="square">
            <a:spAutoFit/>
          </a:bodyPr>
          <a:lstStyle/>
          <a:p>
            <a:pPr lvl="0" algn="just" eaLnBrk="0" fontAlgn="base" hangingPunct="0">
              <a:spcBef>
                <a:spcPct val="0"/>
              </a:spcBef>
              <a:spcAft>
                <a:spcPct val="0"/>
              </a:spcAft>
            </a:pPr>
            <a:r>
              <a:rPr lang="en-US" altLang="ko-KR" dirty="0">
                <a:solidFill>
                  <a:srgbClr val="002060"/>
                </a:solidFill>
                <a:latin typeface="Arial" pitchFamily="34" charset="0"/>
                <a:ea typeface="Times New Roman" pitchFamily="18" charset="0"/>
                <a:cs typeface="Arial" pitchFamily="34" charset="0"/>
              </a:rPr>
              <a:t>The theme is focused on the development and improvement of accelerators for hadron therapy applications.</a:t>
            </a:r>
          </a:p>
          <a:p>
            <a:pPr lvl="0" algn="just" eaLnBrk="0" fontAlgn="base" hangingPunct="0">
              <a:spcBef>
                <a:spcPct val="0"/>
              </a:spcBef>
              <a:spcAft>
                <a:spcPct val="0"/>
              </a:spcAft>
            </a:pPr>
            <a:endParaRPr lang="en-US" altLang="ko-KR" dirty="0">
              <a:solidFill>
                <a:srgbClr val="002060"/>
              </a:solidFill>
              <a:latin typeface="Arial" pitchFamily="34" charset="0"/>
              <a:ea typeface="Times New Roman" pitchFamily="18" charset="0"/>
              <a:cs typeface="Arial" pitchFamily="34" charset="0"/>
            </a:endParaRPr>
          </a:p>
          <a:p>
            <a:pPr lvl="0" algn="just" eaLnBrk="0" fontAlgn="base" hangingPunct="0">
              <a:spcBef>
                <a:spcPct val="0"/>
              </a:spcBef>
              <a:spcAft>
                <a:spcPct val="0"/>
              </a:spcAft>
            </a:pPr>
            <a:r>
              <a:rPr lang="en-US" altLang="ko-KR" dirty="0">
                <a:solidFill>
                  <a:srgbClr val="002060"/>
                </a:solidFill>
                <a:latin typeface="Arial" pitchFamily="34" charset="0"/>
                <a:ea typeface="Times New Roman" pitchFamily="18" charset="0"/>
                <a:cs typeface="Arial" pitchFamily="34" charset="0"/>
              </a:rPr>
              <a:t>The Phasotron still operates mainly for medical research, but should be phased out and replaced within a few years.</a:t>
            </a:r>
          </a:p>
        </p:txBody>
      </p:sp>
      <p:pic>
        <p:nvPicPr>
          <p:cNvPr id="5" name="Рисунок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4366" y="2780928"/>
            <a:ext cx="4400996" cy="3380330"/>
          </a:xfrm>
          <a:prstGeom prst="rect">
            <a:avLst/>
          </a:prstGeom>
        </p:spPr>
      </p:pic>
      <p:sp>
        <p:nvSpPr>
          <p:cNvPr id="7" name="Прямоугольник 6"/>
          <p:cNvSpPr/>
          <p:nvPr/>
        </p:nvSpPr>
        <p:spPr>
          <a:xfrm>
            <a:off x="4822465" y="4771032"/>
            <a:ext cx="4585858" cy="1754326"/>
          </a:xfrm>
          <a:prstGeom prst="rect">
            <a:avLst/>
          </a:prstGeom>
        </p:spPr>
        <p:txBody>
          <a:bodyPr wrap="square">
            <a:spAutoFit/>
          </a:bodyPr>
          <a:lstStyle/>
          <a:p>
            <a:pPr lvl="0" algn="just" eaLnBrk="0" fontAlgn="base" hangingPunct="0">
              <a:spcBef>
                <a:spcPct val="0"/>
              </a:spcBef>
              <a:spcAft>
                <a:spcPct val="0"/>
              </a:spcAft>
            </a:pPr>
            <a:r>
              <a:rPr lang="en-US" altLang="ko-KR" dirty="0">
                <a:solidFill>
                  <a:srgbClr val="002060"/>
                </a:solidFill>
                <a:latin typeface="Arial" pitchFamily="34" charset="0"/>
                <a:ea typeface="Times New Roman" pitchFamily="18" charset="0"/>
                <a:cs typeface="Arial" pitchFamily="34" charset="0"/>
              </a:rPr>
              <a:t>The plan is to replace Phasotron by a </a:t>
            </a:r>
            <a:r>
              <a:rPr lang="en-US" altLang="ko-KR" dirty="0">
                <a:solidFill>
                  <a:srgbClr val="C00000"/>
                </a:solidFill>
                <a:latin typeface="Arial" pitchFamily="34" charset="0"/>
                <a:ea typeface="Times New Roman" pitchFamily="18" charset="0"/>
                <a:cs typeface="Arial" pitchFamily="34" charset="0"/>
              </a:rPr>
              <a:t>superconducting isochronous cyclotron SC202</a:t>
            </a:r>
            <a:r>
              <a:rPr lang="en-US" altLang="ko-KR" dirty="0">
                <a:solidFill>
                  <a:srgbClr val="002060"/>
                </a:solidFill>
                <a:latin typeface="Arial" pitchFamily="34" charset="0"/>
                <a:ea typeface="Times New Roman" pitchFamily="18" charset="0"/>
                <a:cs typeface="Arial" pitchFamily="34" charset="0"/>
              </a:rPr>
              <a:t> which has been jointly developed by JINR and the Institute of Plasma Physics of the Chinese Academy of Sciences in Hefei.</a:t>
            </a:r>
          </a:p>
        </p:txBody>
      </p:sp>
      <p:pic>
        <p:nvPicPr>
          <p:cNvPr id="12" name="Рисунок 11"/>
          <p:cNvPicPr>
            <a:picLocks noChangeAspect="1"/>
          </p:cNvPicPr>
          <p:nvPr/>
        </p:nvPicPr>
        <p:blipFill>
          <a:blip r:embed="rId5"/>
          <a:stretch>
            <a:fillRect/>
          </a:stretch>
        </p:blipFill>
        <p:spPr>
          <a:xfrm>
            <a:off x="9483301" y="3731228"/>
            <a:ext cx="2517356" cy="279413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31882" y="56667"/>
            <a:ext cx="12144672" cy="923330"/>
          </a:xfrm>
          <a:prstGeom prst="rect">
            <a:avLst/>
          </a:prstGeom>
        </p:spPr>
        <p:txBody>
          <a:bodyPr wrap="square">
            <a:spAutoFit/>
          </a:bodyPr>
          <a:lstStyle/>
          <a:p>
            <a:pPr algn="ctr"/>
            <a:r>
              <a:rPr lang="en-US" altLang="ko-KR" b="1" i="1" dirty="0">
                <a:solidFill>
                  <a:srgbClr val="C00000"/>
                </a:solidFill>
                <a:latin typeface="Arial" pitchFamily="34" charset="0"/>
                <a:ea typeface="Batang" pitchFamily="18" charset="-127"/>
                <a:cs typeface="Arial" pitchFamily="34" charset="0"/>
              </a:rPr>
              <a:t>Report on the concluding theme </a:t>
            </a:r>
            <a:endParaRPr lang="ru-RU" altLang="ko-KR" b="1" i="1" dirty="0">
              <a:solidFill>
                <a:srgbClr val="C00000"/>
              </a:solidFill>
              <a:latin typeface="Arial" pitchFamily="34" charset="0"/>
              <a:ea typeface="Batang" pitchFamily="18" charset="-127"/>
              <a:cs typeface="Arial" pitchFamily="34" charset="0"/>
            </a:endParaRPr>
          </a:p>
          <a:p>
            <a:pPr algn="ctr"/>
            <a:r>
              <a:rPr lang="en-US" altLang="ko-KR" b="1" i="1" dirty="0">
                <a:solidFill>
                  <a:srgbClr val="C00000"/>
                </a:solidFill>
                <a:latin typeface="Arial" pitchFamily="34" charset="0"/>
                <a:ea typeface="Batang" pitchFamily="18" charset="-127"/>
                <a:cs typeface="Arial" pitchFamily="34" charset="0"/>
              </a:rPr>
              <a:t>“Improvement of the JINR Phasotron and Design of Cyclotrons for Fundamental and Applied Research” and proposal for its extension</a:t>
            </a:r>
            <a:endParaRPr lang="ru-RU" dirty="0">
              <a:solidFill>
                <a:srgbClr val="C00000"/>
              </a:solidFill>
            </a:endParaRPr>
          </a:p>
        </p:txBody>
      </p:sp>
      <p:sp>
        <p:nvSpPr>
          <p:cNvPr id="6" name="Номер слайда 5"/>
          <p:cNvSpPr>
            <a:spLocks noGrp="1"/>
          </p:cNvSpPr>
          <p:nvPr>
            <p:ph type="sldNum" sz="quarter" idx="12"/>
          </p:nvPr>
        </p:nvSpPr>
        <p:spPr/>
        <p:txBody>
          <a:bodyPr/>
          <a:lstStyle/>
          <a:p>
            <a:fld id="{017C60C2-FB95-4464-969C-DC460CD1CFD8}" type="slidenum">
              <a:rPr lang="ru-RU" smtClean="0"/>
              <a:pPr/>
              <a:t>4</a:t>
            </a:fld>
            <a:endParaRPr lang="ru-RU"/>
          </a:p>
        </p:txBody>
      </p:sp>
      <p:sp>
        <p:nvSpPr>
          <p:cNvPr id="9" name="Прямоугольник 8">
            <a:extLst>
              <a:ext uri="{FF2B5EF4-FFF2-40B4-BE49-F238E27FC236}">
                <a16:creationId xmlns:a16="http://schemas.microsoft.com/office/drawing/2014/main" xmlns="" id="{8C1B16A4-1A4A-4F65-A928-E22FA127EB66}"/>
              </a:ext>
            </a:extLst>
          </p:cNvPr>
          <p:cNvSpPr/>
          <p:nvPr/>
        </p:nvSpPr>
        <p:spPr>
          <a:xfrm>
            <a:off x="81337" y="3954135"/>
            <a:ext cx="11953328" cy="2539157"/>
          </a:xfrm>
          <a:prstGeom prst="rect">
            <a:avLst/>
          </a:prstGeom>
        </p:spPr>
        <p:txBody>
          <a:bodyPr wrap="square">
            <a:spAutoFit/>
          </a:bodyPr>
          <a:lstStyle/>
          <a:p>
            <a:pPr algn="ctr"/>
            <a:r>
              <a:rPr lang="en-US" b="1" u="sng" dirty="0">
                <a:solidFill>
                  <a:srgbClr val="C00000"/>
                </a:solidFill>
                <a:latin typeface="Arial" panose="020B0604020202020204" pitchFamily="34" charset="0"/>
                <a:cs typeface="Arial" panose="020B0604020202020204" pitchFamily="34" charset="0"/>
              </a:rPr>
              <a:t>Recommendations:</a:t>
            </a:r>
          </a:p>
          <a:p>
            <a:pPr algn="ctr"/>
            <a:endParaRPr lang="en-US" sz="1300" b="1" u="sng" dirty="0">
              <a:solidFill>
                <a:srgbClr val="C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dirty="0">
                <a:solidFill>
                  <a:srgbClr val="C00000"/>
                </a:solidFill>
                <a:latin typeface="Arial" panose="020B0604020202020204" pitchFamily="34" charset="0"/>
                <a:cs typeface="Arial" panose="020B0604020202020204" pitchFamily="34" charset="0"/>
              </a:rPr>
              <a:t>The PAC is worried about the progress in realization of the new SC202 cyclotrons which is a new task for the Hefei Institute. It recommends an even closer collaboration, e.g. by establishing a permanent presence at Hefei.</a:t>
            </a:r>
          </a:p>
          <a:p>
            <a:pPr marL="285750" indent="-285750">
              <a:buFont typeface="Arial" panose="020B0604020202020204" pitchFamily="34" charset="0"/>
              <a:buChar char="•"/>
            </a:pPr>
            <a:endParaRPr lang="en-US" sz="1600" b="1" dirty="0">
              <a:solidFill>
                <a:srgbClr val="C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dirty="0">
                <a:solidFill>
                  <a:srgbClr val="C00000"/>
                </a:solidFill>
                <a:latin typeface="Arial" panose="020B0604020202020204" pitchFamily="34" charset="0"/>
                <a:cs typeface="Arial" panose="020B0604020202020204" pitchFamily="34" charset="0"/>
              </a:rPr>
              <a:t>JINR should insure that enough resources are also allocated locally for all further tests and installations.</a:t>
            </a:r>
          </a:p>
          <a:p>
            <a:pPr marL="285750" indent="-285750">
              <a:buFont typeface="Arial" panose="020B0604020202020204" pitchFamily="34" charset="0"/>
              <a:buChar char="•"/>
            </a:pPr>
            <a:endParaRPr lang="en-US" sz="1600" b="1" dirty="0">
              <a:solidFill>
                <a:srgbClr val="C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dirty="0">
                <a:solidFill>
                  <a:srgbClr val="C00000"/>
                </a:solidFill>
                <a:latin typeface="Arial" panose="020B0604020202020204" pitchFamily="34" charset="0"/>
                <a:cs typeface="Arial" panose="020B0604020202020204" pitchFamily="34" charset="0"/>
              </a:rPr>
              <a:t>The PAC recommends extension of the theme “Improvement of the JINR Phasotron and Design of Cyclotrons for Fundamental and Applied Research” until the end of 2019 with first priority. It expects a new complete project to be ready next year, focused on the timely realization of the SC202 compact cyclotron. </a:t>
            </a:r>
            <a:endParaRPr lang="en-US" altLang="ko-KR" sz="1600" b="1" dirty="0">
              <a:solidFill>
                <a:srgbClr val="C00000"/>
              </a:solidFill>
              <a:latin typeface="Arial" pitchFamily="34" charset="0"/>
              <a:ea typeface="Times New Roman" pitchFamily="18" charset="0"/>
              <a:cs typeface="Arial" pitchFamily="34" charset="0"/>
            </a:endParaRPr>
          </a:p>
        </p:txBody>
      </p:sp>
      <p:pic>
        <p:nvPicPr>
          <p:cNvPr id="8" name="Рисунок 7"/>
          <p:cNvPicPr>
            <a:picLocks noChangeAspect="1"/>
          </p:cNvPicPr>
          <p:nvPr/>
        </p:nvPicPr>
        <p:blipFill>
          <a:blip r:embed="rId3"/>
          <a:stretch>
            <a:fillRect/>
          </a:stretch>
        </p:blipFill>
        <p:spPr>
          <a:xfrm>
            <a:off x="7320136" y="1045058"/>
            <a:ext cx="4325048" cy="3341648"/>
          </a:xfrm>
          <a:prstGeom prst="rect">
            <a:avLst/>
          </a:prstGeom>
        </p:spPr>
      </p:pic>
      <p:graphicFrame>
        <p:nvGraphicFramePr>
          <p:cNvPr id="13" name="Таблица 12">
            <a:extLst>
              <a:ext uri="{FF2B5EF4-FFF2-40B4-BE49-F238E27FC236}">
                <a16:creationId xmlns:a16="http://schemas.microsoft.com/office/drawing/2014/main" xmlns="" id="{A4FD4792-AD17-48FA-8AA0-67E1FBCDA45D}"/>
              </a:ext>
            </a:extLst>
          </p:cNvPr>
          <p:cNvGraphicFramePr>
            <a:graphicFrameLocks noGrp="1"/>
          </p:cNvGraphicFramePr>
          <p:nvPr>
            <p:extLst>
              <p:ext uri="{D42A27DB-BD31-4B8C-83A1-F6EECF244321}">
                <p14:modId xmlns:p14="http://schemas.microsoft.com/office/powerpoint/2010/main" val="3626568393"/>
              </p:ext>
            </p:extLst>
          </p:nvPr>
        </p:nvGraphicFramePr>
        <p:xfrm>
          <a:off x="1631504" y="1045058"/>
          <a:ext cx="5008468" cy="2796848"/>
        </p:xfrm>
        <a:graphic>
          <a:graphicData uri="http://schemas.openxmlformats.org/drawingml/2006/table">
            <a:tbl>
              <a:tblPr firstRow="1" bandRow="1">
                <a:tableStyleId>{5FD0F851-EC5A-4D38-B0AD-8093EC10F338}</a:tableStyleId>
              </a:tblPr>
              <a:tblGrid>
                <a:gridCol w="2990088">
                  <a:extLst>
                    <a:ext uri="{9D8B030D-6E8A-4147-A177-3AD203B41FA5}">
                      <a16:colId xmlns:a16="http://schemas.microsoft.com/office/drawing/2014/main" xmlns="" val="2415784063"/>
                    </a:ext>
                  </a:extLst>
                </a:gridCol>
                <a:gridCol w="2018380">
                  <a:extLst>
                    <a:ext uri="{9D8B030D-6E8A-4147-A177-3AD203B41FA5}">
                      <a16:colId xmlns:a16="http://schemas.microsoft.com/office/drawing/2014/main" xmlns="" val="4082380322"/>
                    </a:ext>
                  </a:extLst>
                </a:gridCol>
              </a:tblGrid>
              <a:tr h="360844">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u="sng" dirty="0">
                          <a:solidFill>
                            <a:srgbClr val="C00000"/>
                          </a:solidFill>
                        </a:rPr>
                        <a:t>Main</a:t>
                      </a:r>
                      <a:r>
                        <a:rPr lang="en-US" sz="1500" u="sng" baseline="0" dirty="0">
                          <a:solidFill>
                            <a:srgbClr val="C00000"/>
                          </a:solidFill>
                        </a:rPr>
                        <a:t> parameters of SC202 200MeV proton cyclotron</a:t>
                      </a:r>
                      <a:r>
                        <a:rPr lang="en-US" sz="1500" u="sng" dirty="0">
                          <a:solidFill>
                            <a:srgbClr val="C00000"/>
                          </a:solidFill>
                        </a:rPr>
                        <a:t>:</a:t>
                      </a:r>
                      <a:endParaRPr lang="en-US" sz="1500" b="1" u="sng" dirty="0">
                        <a:solidFill>
                          <a:srgbClr val="C00000"/>
                        </a:solidFill>
                        <a:latin typeface="Arial" pitchFamily="34" charset="0"/>
                        <a:ea typeface="Times New Roman" pitchFamily="18" charset="0"/>
                        <a:cs typeface="Arial" pitchFamily="34" charset="0"/>
                      </a:endParaRPr>
                    </a:p>
                  </a:txBody>
                  <a:tcPr marL="69145" marR="69145" marT="34573" marB="34573"/>
                </a:tc>
                <a:tc hMerge="1">
                  <a:txBody>
                    <a:bodyPr/>
                    <a:lstStyle/>
                    <a:p>
                      <a:endParaRPr lang="ru-RU" dirty="0"/>
                    </a:p>
                  </a:txBody>
                  <a:tcPr/>
                </a:tc>
                <a:extLst>
                  <a:ext uri="{0D108BD9-81ED-4DB2-BD59-A6C34878D82A}">
                    <a16:rowId xmlns:a16="http://schemas.microsoft.com/office/drawing/2014/main" xmlns="" val="2497623317"/>
                  </a:ext>
                </a:extLst>
              </a:tr>
              <a:tr h="354730">
                <a:tc>
                  <a:txBody>
                    <a:bodyPr/>
                    <a:lstStyle/>
                    <a:p>
                      <a:pPr algn="ctr"/>
                      <a:r>
                        <a:rPr lang="en-US" sz="1400" b="1" dirty="0"/>
                        <a:t>Mass </a:t>
                      </a:r>
                      <a:endParaRPr lang="en-US" sz="1400" b="1" dirty="0">
                        <a:latin typeface="Arial" pitchFamily="34" charset="0"/>
                        <a:ea typeface="Times New Roman" pitchFamily="18" charset="0"/>
                        <a:cs typeface="Arial" pitchFamily="34" charset="0"/>
                      </a:endParaRPr>
                    </a:p>
                  </a:txBody>
                  <a:tcPr marL="69145" marR="69145" marT="34573" marB="34573"/>
                </a:tc>
                <a:tc>
                  <a:txBody>
                    <a:bodyPr/>
                    <a:lstStyle/>
                    <a:p>
                      <a:r>
                        <a:rPr lang="en-US" sz="1400" dirty="0"/>
                        <a:t>55 </a:t>
                      </a:r>
                      <a:r>
                        <a:rPr lang="en-US" sz="1400" dirty="0" err="1"/>
                        <a:t>Tonn</a:t>
                      </a:r>
                      <a:endParaRPr lang="ru-RU" sz="1400" dirty="0"/>
                    </a:p>
                  </a:txBody>
                  <a:tcPr marL="69145" marR="69145" marT="34573" marB="34573"/>
                </a:tc>
                <a:extLst>
                  <a:ext uri="{0D108BD9-81ED-4DB2-BD59-A6C34878D82A}">
                    <a16:rowId xmlns:a16="http://schemas.microsoft.com/office/drawing/2014/main" xmlns="" val="1134163488"/>
                  </a:ext>
                </a:extLst>
              </a:tr>
              <a:tr h="346879">
                <a:tc>
                  <a:txBody>
                    <a:bodyPr/>
                    <a:lstStyle/>
                    <a:p>
                      <a:pPr algn="ctr"/>
                      <a:r>
                        <a:rPr lang="en-US" sz="1400" b="1" dirty="0"/>
                        <a:t>RF </a:t>
                      </a:r>
                      <a:r>
                        <a:rPr lang="en-US" sz="1400" b="1" dirty="0" err="1"/>
                        <a:t>Freq</a:t>
                      </a:r>
                      <a:endParaRPr lang="ru-RU" sz="1400" b="1" dirty="0"/>
                    </a:p>
                  </a:txBody>
                  <a:tcPr marL="69145" marR="69145" marT="34573" marB="34573"/>
                </a:tc>
                <a:tc>
                  <a:txBody>
                    <a:bodyPr/>
                    <a:lstStyle/>
                    <a:p>
                      <a:pPr marL="0" indent="0">
                        <a:buFont typeface="Arial" panose="020B0604020202020204" pitchFamily="34" charset="0"/>
                        <a:buNone/>
                      </a:pPr>
                      <a:r>
                        <a:rPr lang="en-US" sz="1400" dirty="0"/>
                        <a:t>91.5 MHz</a:t>
                      </a:r>
                      <a:endParaRPr lang="en-US" sz="1400" b="1" dirty="0">
                        <a:latin typeface="Arial" pitchFamily="34" charset="0"/>
                        <a:ea typeface="Times New Roman" pitchFamily="18" charset="0"/>
                        <a:cs typeface="Arial" pitchFamily="34" charset="0"/>
                      </a:endParaRPr>
                    </a:p>
                  </a:txBody>
                  <a:tcPr marL="69145" marR="69145" marT="34573" marB="34573"/>
                </a:tc>
                <a:extLst>
                  <a:ext uri="{0D108BD9-81ED-4DB2-BD59-A6C34878D82A}">
                    <a16:rowId xmlns:a16="http://schemas.microsoft.com/office/drawing/2014/main" xmlns="" val="3475235844"/>
                  </a:ext>
                </a:extLst>
              </a:tr>
              <a:tr h="340224">
                <a:tc>
                  <a:txBody>
                    <a:bodyPr/>
                    <a:lstStyle/>
                    <a:p>
                      <a:pPr algn="ctr"/>
                      <a:r>
                        <a:rPr lang="en-US" sz="1400" b="1" dirty="0"/>
                        <a:t>Coil current</a:t>
                      </a:r>
                      <a:endParaRPr lang="ru-RU" sz="1400" b="1" dirty="0"/>
                    </a:p>
                  </a:txBody>
                  <a:tcPr marL="69145" marR="69145" marT="34573" marB="34573"/>
                </a:tc>
                <a:tc>
                  <a:txBody>
                    <a:bodyPr/>
                    <a:lstStyle/>
                    <a:p>
                      <a:r>
                        <a:rPr lang="en-US" sz="1400" dirty="0"/>
                        <a:t>720 kA</a:t>
                      </a:r>
                      <a:endParaRPr lang="ru-RU" sz="1400" dirty="0"/>
                    </a:p>
                  </a:txBody>
                  <a:tcPr marL="69145" marR="69145" marT="34573" marB="34573"/>
                </a:tc>
                <a:extLst>
                  <a:ext uri="{0D108BD9-81ED-4DB2-BD59-A6C34878D82A}">
                    <a16:rowId xmlns:a16="http://schemas.microsoft.com/office/drawing/2014/main" xmlns="" val="697391288"/>
                  </a:ext>
                </a:extLst>
              </a:tr>
              <a:tr h="340224">
                <a:tc>
                  <a:txBody>
                    <a:bodyPr/>
                    <a:lstStyle/>
                    <a:p>
                      <a:pPr algn="ctr"/>
                      <a:r>
                        <a:rPr lang="en-US" sz="1400" b="1" dirty="0"/>
                        <a:t>Ion source</a:t>
                      </a:r>
                      <a:endParaRPr lang="ru-RU" sz="1400" b="1" dirty="0"/>
                    </a:p>
                  </a:txBody>
                  <a:tcPr marL="69145" marR="69145" marT="34573" marB="34573"/>
                </a:tc>
                <a:tc>
                  <a:txBody>
                    <a:bodyPr/>
                    <a:lstStyle/>
                    <a:p>
                      <a:pPr algn="just"/>
                      <a:r>
                        <a:rPr lang="en-US" sz="1400" dirty="0"/>
                        <a:t>PIG</a:t>
                      </a:r>
                      <a:endParaRPr lang="ru-RU" sz="1400" dirty="0"/>
                    </a:p>
                  </a:txBody>
                  <a:tcPr marL="69145" marR="69145" marT="34573" marB="34573"/>
                </a:tc>
                <a:extLst>
                  <a:ext uri="{0D108BD9-81ED-4DB2-BD59-A6C34878D82A}">
                    <a16:rowId xmlns:a16="http://schemas.microsoft.com/office/drawing/2014/main" xmlns="" val="3672044540"/>
                  </a:ext>
                </a:extLst>
              </a:tr>
              <a:tr h="360189">
                <a:tc>
                  <a:txBody>
                    <a:bodyPr/>
                    <a:lstStyle/>
                    <a:p>
                      <a:pPr algn="ctr"/>
                      <a:r>
                        <a:rPr lang="en-US" sz="1400" b="1" dirty="0"/>
                        <a:t>Sector azimuthal length</a:t>
                      </a:r>
                      <a:endParaRPr lang="ru-RU" sz="1400" b="1" dirty="0"/>
                    </a:p>
                  </a:txBody>
                  <a:tcPr marL="69145" marR="69145" marT="34573" marB="34573"/>
                </a:tc>
                <a:tc>
                  <a:txBody>
                    <a:bodyPr/>
                    <a:lstStyle/>
                    <a:p>
                      <a:pPr algn="just"/>
                      <a:r>
                        <a:rPr lang="en-US" sz="1400" dirty="0"/>
                        <a:t>20-35 </a:t>
                      </a:r>
                      <a:r>
                        <a:rPr lang="en-US" sz="1400" dirty="0" err="1"/>
                        <a:t>deg</a:t>
                      </a:r>
                      <a:endParaRPr lang="ru-RU" sz="1400" dirty="0"/>
                    </a:p>
                  </a:txBody>
                  <a:tcPr marL="69145" marR="69145" marT="34573" marB="34573"/>
                </a:tc>
                <a:extLst>
                  <a:ext uri="{0D108BD9-81ED-4DB2-BD59-A6C34878D82A}">
                    <a16:rowId xmlns:a16="http://schemas.microsoft.com/office/drawing/2014/main" xmlns="" val="10005"/>
                  </a:ext>
                </a:extLst>
              </a:tr>
              <a:tr h="340224">
                <a:tc>
                  <a:txBody>
                    <a:bodyPr/>
                    <a:lstStyle/>
                    <a:p>
                      <a:pPr algn="ctr"/>
                      <a:r>
                        <a:rPr lang="en-US" sz="1400" b="1" dirty="0"/>
                        <a:t>Vertical gap between sectors</a:t>
                      </a:r>
                      <a:endParaRPr lang="ru-RU" sz="1400" b="1" dirty="0"/>
                    </a:p>
                  </a:txBody>
                  <a:tcPr marL="69145" marR="69145" marT="34573" marB="34573"/>
                </a:tc>
                <a:tc>
                  <a:txBody>
                    <a:bodyPr/>
                    <a:lstStyle/>
                    <a:p>
                      <a:pPr algn="just"/>
                      <a:r>
                        <a:rPr lang="en-US" sz="1400" dirty="0"/>
                        <a:t>38-&gt;9 mm</a:t>
                      </a:r>
                      <a:endParaRPr lang="ru-RU" sz="1400" dirty="0"/>
                    </a:p>
                  </a:txBody>
                  <a:tcPr marL="69145" marR="69145" marT="34573" marB="34573"/>
                </a:tc>
                <a:extLst>
                  <a:ext uri="{0D108BD9-81ED-4DB2-BD59-A6C34878D82A}">
                    <a16:rowId xmlns:a16="http://schemas.microsoft.com/office/drawing/2014/main" xmlns="" val="10006"/>
                  </a:ext>
                </a:extLst>
              </a:tr>
              <a:tr h="353534">
                <a:tc>
                  <a:txBody>
                    <a:bodyPr/>
                    <a:lstStyle/>
                    <a:p>
                      <a:pPr algn="ctr"/>
                      <a:r>
                        <a:rPr lang="en-US" sz="1400" b="1" dirty="0"/>
                        <a:t>Valley depth</a:t>
                      </a:r>
                      <a:endParaRPr lang="ru-RU" sz="1400" b="1" dirty="0"/>
                    </a:p>
                  </a:txBody>
                  <a:tcPr marL="69145" marR="69145" marT="34573" marB="34573"/>
                </a:tc>
                <a:tc>
                  <a:txBody>
                    <a:bodyPr/>
                    <a:lstStyle/>
                    <a:p>
                      <a:pPr algn="just"/>
                      <a:r>
                        <a:rPr lang="en-US" sz="1400" dirty="0"/>
                        <a:t>250mm</a:t>
                      </a:r>
                      <a:endParaRPr lang="ru-RU" sz="1400" dirty="0"/>
                    </a:p>
                  </a:txBody>
                  <a:tcPr marL="69145" marR="69145" marT="34573" marB="34573"/>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39923655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7328" y="60159"/>
            <a:ext cx="12097344" cy="923330"/>
          </a:xfrm>
          <a:prstGeom prst="rect">
            <a:avLst/>
          </a:prstGeom>
        </p:spPr>
        <p:txBody>
          <a:bodyPr wrap="square">
            <a:spAutoFit/>
          </a:bodyPr>
          <a:lstStyle/>
          <a:p>
            <a:pPr algn="ctr" fontAlgn="base">
              <a:spcBef>
                <a:spcPct val="0"/>
              </a:spcBef>
              <a:spcAft>
                <a:spcPct val="0"/>
              </a:spcAft>
              <a:tabLst>
                <a:tab pos="450850" algn="l"/>
              </a:tabLst>
            </a:pPr>
            <a:r>
              <a:rPr lang="en-GB" b="1" i="1">
                <a:solidFill>
                  <a:srgbClr val="C00000"/>
                </a:solidFill>
                <a:latin typeface="Arial" pitchFamily="34" charset="0"/>
                <a:ea typeface="Times New Roman" pitchFamily="18" charset="0"/>
                <a:cs typeface="Arial" pitchFamily="34" charset="0"/>
              </a:rPr>
              <a:t>Information on the concluding theme “Organization, Support and Development of the JINR Educational Programme” and on the opening of a new theme: “Organization, Support and Development of the JINR Human Resources Programme”</a:t>
            </a:r>
          </a:p>
        </p:txBody>
      </p:sp>
      <p:sp>
        <p:nvSpPr>
          <p:cNvPr id="8" name="Прямоугольник 7">
            <a:extLst>
              <a:ext uri="{FF2B5EF4-FFF2-40B4-BE49-F238E27FC236}">
                <a16:creationId xmlns:a16="http://schemas.microsoft.com/office/drawing/2014/main" xmlns="" id="{67C52542-039D-47F6-94FC-6E3DC1D92774}"/>
              </a:ext>
            </a:extLst>
          </p:cNvPr>
          <p:cNvSpPr/>
          <p:nvPr/>
        </p:nvSpPr>
        <p:spPr>
          <a:xfrm>
            <a:off x="10936964" y="3378478"/>
            <a:ext cx="1268296" cy="338554"/>
          </a:xfrm>
          <a:prstGeom prst="rect">
            <a:avLst/>
          </a:prstGeom>
        </p:spPr>
        <p:txBody>
          <a:bodyPr wrap="none">
            <a:spAutoFit/>
          </a:bodyPr>
          <a:lstStyle/>
          <a:p>
            <a:r>
              <a:rPr lang="en-GB" sz="1600" b="1">
                <a:solidFill>
                  <a:srgbClr val="0033CC"/>
                </a:solidFill>
                <a:latin typeface="Arial" pitchFamily="34" charset="0"/>
                <a:ea typeface="Times New Roman" pitchFamily="18" charset="0"/>
                <a:cs typeface="Arial" pitchFamily="34" charset="0"/>
              </a:rPr>
              <a:t>S. Pakuliak</a:t>
            </a:r>
            <a:endParaRPr lang="en-GB" sz="1600">
              <a:solidFill>
                <a:srgbClr val="0033CC"/>
              </a:solidFill>
            </a:endParaRPr>
          </a:p>
        </p:txBody>
      </p:sp>
      <p:pic>
        <p:nvPicPr>
          <p:cNvPr id="7" name="Рисунок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31704" y="1088168"/>
            <a:ext cx="3862046" cy="2907953"/>
          </a:xfrm>
          <a:prstGeom prst="rect">
            <a:avLst/>
          </a:prstGeom>
        </p:spPr>
      </p:pic>
      <p:pic>
        <p:nvPicPr>
          <p:cNvPr id="10" name="Рисунок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014" y="908385"/>
            <a:ext cx="3546921" cy="2663623"/>
          </a:xfrm>
          <a:prstGeom prst="rect">
            <a:avLst/>
          </a:prstGeom>
        </p:spPr>
      </p:pic>
      <p:pic>
        <p:nvPicPr>
          <p:cNvPr id="11" name="Рисунок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9139" y="3879705"/>
            <a:ext cx="3960647" cy="2937223"/>
          </a:xfrm>
          <a:prstGeom prst="rect">
            <a:avLst/>
          </a:prstGeom>
        </p:spPr>
      </p:pic>
      <p:pic>
        <p:nvPicPr>
          <p:cNvPr id="12" name="Рисунок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62018" y="964172"/>
            <a:ext cx="3730526" cy="2802777"/>
          </a:xfrm>
          <a:prstGeom prst="rect">
            <a:avLst/>
          </a:prstGeom>
        </p:spPr>
      </p:pic>
      <p:pic>
        <p:nvPicPr>
          <p:cNvPr id="14" name="Рисунок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097227" y="1561403"/>
            <a:ext cx="2002300" cy="1787828"/>
          </a:xfrm>
          <a:prstGeom prst="rect">
            <a:avLst/>
          </a:prstGeom>
        </p:spPr>
      </p:pic>
      <p:sp>
        <p:nvSpPr>
          <p:cNvPr id="15" name="Прямоугольник 14">
            <a:extLst>
              <a:ext uri="{FF2B5EF4-FFF2-40B4-BE49-F238E27FC236}">
                <a16:creationId xmlns:a16="http://schemas.microsoft.com/office/drawing/2014/main" xmlns="" id="{8C1B16A4-1A4A-4F65-A928-E22FA127EB66}"/>
              </a:ext>
            </a:extLst>
          </p:cNvPr>
          <p:cNvSpPr/>
          <p:nvPr/>
        </p:nvSpPr>
        <p:spPr>
          <a:xfrm>
            <a:off x="4492359" y="4686596"/>
            <a:ext cx="7632848" cy="1323439"/>
          </a:xfrm>
          <a:prstGeom prst="rect">
            <a:avLst/>
          </a:prstGeom>
        </p:spPr>
        <p:txBody>
          <a:bodyPr wrap="square">
            <a:spAutoFit/>
          </a:bodyPr>
          <a:lstStyle/>
          <a:p>
            <a:pPr algn="ctr"/>
            <a:r>
              <a:rPr lang="en-GB" sz="1600" b="1">
                <a:solidFill>
                  <a:srgbClr val="C00000"/>
                </a:solidFill>
                <a:latin typeface="Arial" panose="020B0604020202020204" pitchFamily="34" charset="0"/>
                <a:cs typeface="Arial" panose="020B0604020202020204" pitchFamily="34" charset="0"/>
              </a:rPr>
              <a:t>The PAC supports the recommendations of the 48th meeting of the PAC for Condensed Matter Physics (14–15 June 2018) on the opening of the new theme by the UC. The PAC suggests extending the UC’s international cooperation, especially towards common “double degree” programmes with JINR Member and Associate States.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0" y="0"/>
            <a:ext cx="12192000" cy="707886"/>
          </a:xfrm>
          <a:prstGeom prst="rect">
            <a:avLst/>
          </a:prstGeom>
        </p:spPr>
        <p:txBody>
          <a:bodyPr wrap="square">
            <a:spAutoFit/>
          </a:bodyPr>
          <a:lstStyle/>
          <a:p>
            <a:pPr lvl="0" algn="ctr" fontAlgn="base">
              <a:spcBef>
                <a:spcPct val="0"/>
              </a:spcBef>
              <a:spcAft>
                <a:spcPct val="0"/>
              </a:spcAft>
            </a:pPr>
            <a:r>
              <a:rPr lang="en-US" sz="2000" b="1" dirty="0">
                <a:solidFill>
                  <a:srgbClr val="C00000"/>
                </a:solidFill>
                <a:latin typeface="Arial" pitchFamily="34" charset="0"/>
                <a:ea typeface="Times New Roman" pitchFamily="18" charset="0"/>
                <a:cs typeface="Arial" pitchFamily="34" charset="0"/>
              </a:rPr>
              <a:t>Status of the Factory of Superheavy Elements and the quality control system for construction of the DC-280 cyclotron</a:t>
            </a:r>
          </a:p>
        </p:txBody>
      </p:sp>
      <p:sp>
        <p:nvSpPr>
          <p:cNvPr id="12" name="Номер слайда 11"/>
          <p:cNvSpPr>
            <a:spLocks noGrp="1"/>
          </p:cNvSpPr>
          <p:nvPr>
            <p:ph type="sldNum" sz="quarter" idx="12"/>
          </p:nvPr>
        </p:nvSpPr>
        <p:spPr/>
        <p:txBody>
          <a:bodyPr/>
          <a:lstStyle/>
          <a:p>
            <a:fld id="{017C60C2-FB95-4464-969C-DC460CD1CFD8}" type="slidenum">
              <a:rPr lang="ru-RU" smtClean="0"/>
              <a:pPr/>
              <a:t>6</a:t>
            </a:fld>
            <a:endParaRPr lang="ru-RU" dirty="0"/>
          </a:p>
        </p:txBody>
      </p:sp>
      <p:sp>
        <p:nvSpPr>
          <p:cNvPr id="8" name="Прямоугольник 7">
            <a:extLst>
              <a:ext uri="{FF2B5EF4-FFF2-40B4-BE49-F238E27FC236}">
                <a16:creationId xmlns:a16="http://schemas.microsoft.com/office/drawing/2014/main" xmlns="" id="{67C52542-039D-47F6-94FC-6E3DC1D92774}"/>
              </a:ext>
            </a:extLst>
          </p:cNvPr>
          <p:cNvSpPr/>
          <p:nvPr/>
        </p:nvSpPr>
        <p:spPr>
          <a:xfrm>
            <a:off x="10812273" y="2753623"/>
            <a:ext cx="1098378" cy="338554"/>
          </a:xfrm>
          <a:prstGeom prst="rect">
            <a:avLst/>
          </a:prstGeom>
        </p:spPr>
        <p:txBody>
          <a:bodyPr wrap="none">
            <a:spAutoFit/>
          </a:bodyPr>
          <a:lstStyle/>
          <a:p>
            <a:r>
              <a:rPr lang="en-US" sz="1600" b="1" dirty="0">
                <a:solidFill>
                  <a:srgbClr val="0033CC"/>
                </a:solidFill>
                <a:latin typeface="Arial" pitchFamily="34" charset="0"/>
                <a:ea typeface="Times New Roman" pitchFamily="18" charset="0"/>
                <a:cs typeface="Arial" pitchFamily="34" charset="0"/>
              </a:rPr>
              <a:t>I. </a:t>
            </a:r>
            <a:r>
              <a:rPr lang="en-US" sz="1600" b="1" dirty="0" err="1">
                <a:solidFill>
                  <a:srgbClr val="0033CC"/>
                </a:solidFill>
                <a:latin typeface="Arial" pitchFamily="34" charset="0"/>
                <a:ea typeface="Times New Roman" pitchFamily="18" charset="0"/>
                <a:cs typeface="Arial" pitchFamily="34" charset="0"/>
              </a:rPr>
              <a:t>Kalagin</a:t>
            </a:r>
            <a:endParaRPr lang="ru-RU" sz="1600" dirty="0">
              <a:solidFill>
                <a:srgbClr val="0033CC"/>
              </a:solidFill>
            </a:endParaRPr>
          </a:p>
        </p:txBody>
      </p:sp>
      <p:pic>
        <p:nvPicPr>
          <p:cNvPr id="4" name="Рисунок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28044" y="493842"/>
            <a:ext cx="2482607" cy="2259781"/>
          </a:xfrm>
          <a:prstGeom prst="rect">
            <a:avLst/>
          </a:prstGeom>
        </p:spPr>
      </p:pic>
      <p:sp>
        <p:nvSpPr>
          <p:cNvPr id="11" name="TextBox 6"/>
          <p:cNvSpPr txBox="1">
            <a:spLocks noChangeArrowheads="1"/>
          </p:cNvSpPr>
          <p:nvPr/>
        </p:nvSpPr>
        <p:spPr bwMode="auto">
          <a:xfrm>
            <a:off x="263352" y="1296616"/>
            <a:ext cx="8536534" cy="266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indent="-457200" fontAlgn="base">
              <a:spcBef>
                <a:spcPct val="0"/>
              </a:spcBef>
              <a:spcAft>
                <a:spcPct val="0"/>
              </a:spcAft>
              <a:buClr>
                <a:srgbClr val="FF0000"/>
              </a:buClr>
              <a:buFont typeface="Wingdings" panose="05000000000000000000" pitchFamily="2" charset="2"/>
              <a:buChar char="Ø"/>
            </a:pPr>
            <a:r>
              <a:rPr lang="en-US" altLang="ru-RU" sz="2200" b="1" dirty="0">
                <a:solidFill>
                  <a:srgbClr val="C00000"/>
                </a:solidFill>
                <a:latin typeface="Times New Roman" panose="02020603050405020304" pitchFamily="18" charset="0"/>
                <a:cs typeface="Times New Roman" panose="02020603050405020304" pitchFamily="18" charset="0"/>
              </a:rPr>
              <a:t>Experiments at the extremely low (</a:t>
            </a:r>
            <a:r>
              <a:rPr lang="el-GR" altLang="ru-RU" sz="2200" b="1" dirty="0">
                <a:solidFill>
                  <a:srgbClr val="C00000"/>
                </a:solidFill>
                <a:latin typeface="Times New Roman" panose="02020603050405020304" pitchFamily="18" charset="0"/>
                <a:cs typeface="Times New Roman" panose="02020603050405020304" pitchFamily="18" charset="0"/>
              </a:rPr>
              <a:t>σ</a:t>
            </a:r>
            <a:r>
              <a:rPr lang="en-US" altLang="ru-RU" sz="2200" b="1" dirty="0">
                <a:solidFill>
                  <a:srgbClr val="C00000"/>
                </a:solidFill>
                <a:latin typeface="Times New Roman" panose="02020603050405020304" pitchFamily="18" charset="0"/>
                <a:cs typeface="Times New Roman" panose="02020603050405020304" pitchFamily="18" charset="0"/>
              </a:rPr>
              <a:t>&lt;100 fb) cross sections:</a:t>
            </a:r>
          </a:p>
          <a:p>
            <a:pPr marL="796925" indent="-339725" fontAlgn="base">
              <a:spcBef>
                <a:spcPct val="0"/>
              </a:spcBef>
              <a:spcAft>
                <a:spcPct val="0"/>
              </a:spcAft>
              <a:buClr>
                <a:srgbClr val="FF0000"/>
              </a:buClr>
            </a:pPr>
            <a:r>
              <a:rPr lang="en-US" altLang="ru-RU" sz="2200" b="1" dirty="0">
                <a:solidFill>
                  <a:srgbClr val="002060"/>
                </a:solidFill>
                <a:latin typeface="Times New Roman" panose="02020603050405020304" pitchFamily="18" charset="0"/>
                <a:cs typeface="Times New Roman" panose="02020603050405020304" pitchFamily="18" charset="0"/>
              </a:rPr>
              <a:t>Synthesis of new SHE in reactions with </a:t>
            </a:r>
            <a:r>
              <a:rPr lang="en-US" altLang="ru-RU" sz="2200" b="1" baseline="30000" dirty="0">
                <a:solidFill>
                  <a:srgbClr val="002060"/>
                </a:solidFill>
                <a:latin typeface="Times New Roman" panose="02020603050405020304" pitchFamily="18" charset="0"/>
                <a:cs typeface="Times New Roman" panose="02020603050405020304" pitchFamily="18" charset="0"/>
              </a:rPr>
              <a:t>50</a:t>
            </a:r>
            <a:r>
              <a:rPr lang="en-US" altLang="ru-RU" sz="2200" b="1" dirty="0">
                <a:solidFill>
                  <a:srgbClr val="002060"/>
                </a:solidFill>
                <a:latin typeface="Times New Roman" panose="02020603050405020304" pitchFamily="18" charset="0"/>
                <a:cs typeface="Times New Roman" panose="02020603050405020304" pitchFamily="18" charset="0"/>
              </a:rPr>
              <a:t>Ti, </a:t>
            </a:r>
            <a:r>
              <a:rPr lang="en-US" altLang="ru-RU" sz="2200" b="1" baseline="30000" dirty="0">
                <a:solidFill>
                  <a:srgbClr val="002060"/>
                </a:solidFill>
                <a:latin typeface="Times New Roman" panose="02020603050405020304" pitchFamily="18" charset="0"/>
                <a:cs typeface="Times New Roman" panose="02020603050405020304" pitchFamily="18" charset="0"/>
              </a:rPr>
              <a:t>54</a:t>
            </a:r>
            <a:r>
              <a:rPr lang="en-US" altLang="ru-RU" sz="2200" b="1" dirty="0">
                <a:solidFill>
                  <a:srgbClr val="002060"/>
                </a:solidFill>
                <a:latin typeface="Times New Roman" panose="02020603050405020304" pitchFamily="18" charset="0"/>
                <a:cs typeface="Times New Roman" panose="02020603050405020304" pitchFamily="18" charset="0"/>
              </a:rPr>
              <a:t>Cr ...;</a:t>
            </a:r>
          </a:p>
          <a:p>
            <a:pPr marL="796925" indent="-339725" fontAlgn="base">
              <a:spcBef>
                <a:spcPct val="0"/>
              </a:spcBef>
              <a:spcAft>
                <a:spcPct val="0"/>
              </a:spcAft>
              <a:buClr>
                <a:srgbClr val="FF0000"/>
              </a:buClr>
            </a:pPr>
            <a:r>
              <a:rPr lang="en-US" altLang="ru-RU" sz="2200" b="1" dirty="0">
                <a:solidFill>
                  <a:srgbClr val="002060"/>
                </a:solidFill>
                <a:latin typeface="Times New Roman" panose="02020603050405020304" pitchFamily="18" charset="0"/>
                <a:cs typeface="Times New Roman" panose="02020603050405020304" pitchFamily="18" charset="0"/>
              </a:rPr>
              <a:t>Synthesis of new isotopes of SHE;</a:t>
            </a:r>
          </a:p>
          <a:p>
            <a:pPr marL="796925" indent="-339725" fontAlgn="base">
              <a:spcBef>
                <a:spcPct val="0"/>
              </a:spcBef>
              <a:spcAft>
                <a:spcPct val="0"/>
              </a:spcAft>
              <a:buClr>
                <a:srgbClr val="FF0000"/>
              </a:buClr>
            </a:pPr>
            <a:r>
              <a:rPr lang="en-US" altLang="ru-RU" sz="2200" b="1" dirty="0">
                <a:solidFill>
                  <a:srgbClr val="002060"/>
                </a:solidFill>
                <a:latin typeface="Times New Roman" panose="02020603050405020304" pitchFamily="18" charset="0"/>
                <a:cs typeface="Times New Roman" panose="02020603050405020304" pitchFamily="18" charset="0"/>
              </a:rPr>
              <a:t>Study of decay properties of SHE;</a:t>
            </a:r>
          </a:p>
          <a:p>
            <a:pPr marL="457200" indent="-457200" fontAlgn="base">
              <a:spcBef>
                <a:spcPts val="1600"/>
              </a:spcBef>
              <a:spcAft>
                <a:spcPct val="0"/>
              </a:spcAft>
              <a:buClr>
                <a:srgbClr val="FF0000"/>
              </a:buClr>
              <a:buFont typeface="Wingdings" panose="05000000000000000000" pitchFamily="2" charset="2"/>
              <a:buChar char="Ø"/>
            </a:pPr>
            <a:r>
              <a:rPr lang="en-US" altLang="ru-RU" sz="2200" b="1" dirty="0">
                <a:solidFill>
                  <a:srgbClr val="C00000"/>
                </a:solidFill>
                <a:latin typeface="Times New Roman" panose="02020603050405020304" pitchFamily="18" charset="0"/>
                <a:cs typeface="Times New Roman" panose="02020603050405020304" pitchFamily="18" charset="0"/>
              </a:rPr>
              <a:t>Experiments requiring high statistics:</a:t>
            </a:r>
          </a:p>
          <a:p>
            <a:pPr marL="796925" indent="-339725" fontAlgn="base">
              <a:spcBef>
                <a:spcPct val="0"/>
              </a:spcBef>
              <a:spcAft>
                <a:spcPct val="0"/>
              </a:spcAft>
              <a:buClr>
                <a:srgbClr val="FF0000"/>
              </a:buClr>
            </a:pPr>
            <a:r>
              <a:rPr lang="en-US" altLang="ru-RU" sz="2200" b="1" dirty="0">
                <a:solidFill>
                  <a:srgbClr val="002060"/>
                </a:solidFill>
                <a:latin typeface="Times New Roman" panose="02020603050405020304" pitchFamily="18" charset="0"/>
                <a:cs typeface="Times New Roman" panose="02020603050405020304" pitchFamily="18" charset="0"/>
              </a:rPr>
              <a:t>Nuclear spectroscopy of SHE;</a:t>
            </a:r>
          </a:p>
          <a:p>
            <a:pPr marL="796925" indent="-339725" fontAlgn="base">
              <a:spcBef>
                <a:spcPct val="0"/>
              </a:spcBef>
              <a:spcAft>
                <a:spcPct val="0"/>
              </a:spcAft>
              <a:buClr>
                <a:srgbClr val="FF0000"/>
              </a:buClr>
            </a:pPr>
            <a:r>
              <a:rPr lang="en-US" altLang="ru-RU" sz="2200" b="1" dirty="0">
                <a:solidFill>
                  <a:srgbClr val="002060"/>
                </a:solidFill>
                <a:latin typeface="Times New Roman" panose="02020603050405020304" pitchFamily="18" charset="0"/>
                <a:cs typeface="Times New Roman" panose="02020603050405020304" pitchFamily="18" charset="0"/>
              </a:rPr>
              <a:t>Study of chemical properties of SHE.</a:t>
            </a:r>
          </a:p>
        </p:txBody>
      </p:sp>
      <p:sp>
        <p:nvSpPr>
          <p:cNvPr id="13" name="Заголовок 1"/>
          <p:cNvSpPr txBox="1">
            <a:spLocks/>
          </p:cNvSpPr>
          <p:nvPr/>
        </p:nvSpPr>
        <p:spPr>
          <a:xfrm>
            <a:off x="263352" y="836712"/>
            <a:ext cx="8325297" cy="45990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ru-RU" sz="2400" b="1" dirty="0">
                <a:solidFill>
                  <a:srgbClr val="C00000"/>
                </a:solidFill>
                <a:latin typeface="Times New Roman" panose="02020603050405020304" pitchFamily="18" charset="0"/>
                <a:cs typeface="Times New Roman" panose="02020603050405020304" pitchFamily="18" charset="0"/>
              </a:rPr>
              <a:t>Superheavy Elements (SHE) Factory – the Goals</a:t>
            </a:r>
            <a:endParaRPr lang="ru-RU" altLang="ru-RU" sz="2400" b="1" dirty="0">
              <a:solidFill>
                <a:srgbClr val="C00000"/>
              </a:solidFill>
              <a:latin typeface="Times New Roman" panose="02020603050405020304" pitchFamily="18" charset="0"/>
              <a:cs typeface="Times New Roman" panose="02020603050405020304" pitchFamily="18" charset="0"/>
            </a:endParaRPr>
          </a:p>
        </p:txBody>
      </p:sp>
      <p:pic>
        <p:nvPicPr>
          <p:cNvPr id="14" name="Рисунок 1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256240" y="3463023"/>
            <a:ext cx="3790766" cy="2486257"/>
          </a:xfrm>
          <a:prstGeom prst="rect">
            <a:avLst/>
          </a:prstGeom>
        </p:spPr>
      </p:pic>
      <p:sp>
        <p:nvSpPr>
          <p:cNvPr id="15" name="TextBox 14"/>
          <p:cNvSpPr txBox="1">
            <a:spLocks noChangeArrowheads="1"/>
          </p:cNvSpPr>
          <p:nvPr/>
        </p:nvSpPr>
        <p:spPr bwMode="auto">
          <a:xfrm>
            <a:off x="7543084" y="3062913"/>
            <a:ext cx="31417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bg1"/>
                </a:solidFill>
                <a:latin typeface="Arial" panose="020B0604020202020204" pitchFamily="34" charset="0"/>
              </a:defRPr>
            </a:lvl1pPr>
            <a:lvl2pPr marL="742950" indent="-285750" eaLnBrk="0" hangingPunct="0">
              <a:defRPr kumimoji="1" sz="2400">
                <a:solidFill>
                  <a:schemeClr val="bg1"/>
                </a:solidFill>
                <a:latin typeface="Arial" panose="020B0604020202020204" pitchFamily="34" charset="0"/>
              </a:defRPr>
            </a:lvl2pPr>
            <a:lvl3pPr marL="1143000" indent="-228600" eaLnBrk="0" hangingPunct="0">
              <a:defRPr kumimoji="1" sz="2400">
                <a:solidFill>
                  <a:schemeClr val="bg1"/>
                </a:solidFill>
                <a:latin typeface="Arial" panose="020B0604020202020204" pitchFamily="34" charset="0"/>
              </a:defRPr>
            </a:lvl3pPr>
            <a:lvl4pPr marL="1600200" indent="-228600" eaLnBrk="0" hangingPunct="0">
              <a:defRPr kumimoji="1" sz="2400">
                <a:solidFill>
                  <a:schemeClr val="bg1"/>
                </a:solidFill>
                <a:latin typeface="Arial" panose="020B0604020202020204" pitchFamily="34" charset="0"/>
              </a:defRPr>
            </a:lvl4pPr>
            <a:lvl5pPr marL="2057400" indent="-228600" eaLnBrk="0" hangingPunct="0">
              <a:defRPr kumimoji="1" sz="2400">
                <a:solidFill>
                  <a:schemeClr val="bg1"/>
                </a:solidFill>
                <a:latin typeface="Arial" panose="020B0604020202020204" pitchFamily="34" charset="0"/>
              </a:defRPr>
            </a:lvl5pPr>
            <a:lvl6pPr marL="2514600" indent="-228600" eaLnBrk="0" fontAlgn="base" hangingPunct="0">
              <a:spcBef>
                <a:spcPct val="0"/>
              </a:spcBef>
              <a:spcAft>
                <a:spcPct val="0"/>
              </a:spcAft>
              <a:defRPr kumimoji="1" sz="2400">
                <a:solidFill>
                  <a:schemeClr val="bg1"/>
                </a:solidFill>
                <a:latin typeface="Arial" panose="020B0604020202020204" pitchFamily="34" charset="0"/>
              </a:defRPr>
            </a:lvl6pPr>
            <a:lvl7pPr marL="2971800" indent="-228600" eaLnBrk="0" fontAlgn="base" hangingPunct="0">
              <a:spcBef>
                <a:spcPct val="0"/>
              </a:spcBef>
              <a:spcAft>
                <a:spcPct val="0"/>
              </a:spcAft>
              <a:defRPr kumimoji="1" sz="2400">
                <a:solidFill>
                  <a:schemeClr val="bg1"/>
                </a:solidFill>
                <a:latin typeface="Arial" panose="020B0604020202020204" pitchFamily="34" charset="0"/>
              </a:defRPr>
            </a:lvl7pPr>
            <a:lvl8pPr marL="3429000" indent="-228600" eaLnBrk="0" fontAlgn="base" hangingPunct="0">
              <a:spcBef>
                <a:spcPct val="0"/>
              </a:spcBef>
              <a:spcAft>
                <a:spcPct val="0"/>
              </a:spcAft>
              <a:defRPr kumimoji="1" sz="2400">
                <a:solidFill>
                  <a:schemeClr val="bg1"/>
                </a:solidFill>
                <a:latin typeface="Arial" panose="020B0604020202020204" pitchFamily="34" charset="0"/>
              </a:defRPr>
            </a:lvl8pPr>
            <a:lvl9pPr marL="3886200" indent="-228600" eaLnBrk="0" fontAlgn="base" hangingPunct="0">
              <a:spcBef>
                <a:spcPct val="0"/>
              </a:spcBef>
              <a:spcAft>
                <a:spcPct val="0"/>
              </a:spcAft>
              <a:defRPr kumimoji="1" sz="2400">
                <a:solidFill>
                  <a:schemeClr val="bg1"/>
                </a:solidFill>
                <a:latin typeface="Arial" panose="020B0604020202020204" pitchFamily="34" charset="0"/>
              </a:defRPr>
            </a:lvl9pPr>
          </a:lstStyle>
          <a:p>
            <a:pPr algn="ctr" eaLnBrk="1" hangingPunct="1"/>
            <a:r>
              <a:rPr lang="en-US" altLang="ru-RU" sz="1800" dirty="0">
                <a:solidFill>
                  <a:srgbClr val="002060"/>
                </a:solidFill>
              </a:rPr>
              <a:t>SHE Factory Building</a:t>
            </a:r>
            <a:endParaRPr lang="ru-RU" altLang="ru-RU" sz="1800" dirty="0">
              <a:solidFill>
                <a:srgbClr val="002060"/>
              </a:solidFill>
            </a:endParaRPr>
          </a:p>
        </p:txBody>
      </p:sp>
      <p:sp>
        <p:nvSpPr>
          <p:cNvPr id="20" name="TextBox 7"/>
          <p:cNvSpPr txBox="1">
            <a:spLocks noChangeArrowheads="1"/>
          </p:cNvSpPr>
          <p:nvPr/>
        </p:nvSpPr>
        <p:spPr bwMode="auto">
          <a:xfrm>
            <a:off x="8182607" y="6335975"/>
            <a:ext cx="37090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bg1"/>
                </a:solidFill>
                <a:latin typeface="Arial" panose="020B0604020202020204" pitchFamily="34" charset="0"/>
              </a:defRPr>
            </a:lvl1pPr>
            <a:lvl2pPr marL="742950" indent="-285750" eaLnBrk="0" hangingPunct="0">
              <a:defRPr kumimoji="1" sz="2400">
                <a:solidFill>
                  <a:schemeClr val="bg1"/>
                </a:solidFill>
                <a:latin typeface="Arial" panose="020B0604020202020204" pitchFamily="34" charset="0"/>
              </a:defRPr>
            </a:lvl2pPr>
            <a:lvl3pPr marL="1143000" indent="-228600" eaLnBrk="0" hangingPunct="0">
              <a:defRPr kumimoji="1" sz="2400">
                <a:solidFill>
                  <a:schemeClr val="bg1"/>
                </a:solidFill>
                <a:latin typeface="Arial" panose="020B0604020202020204" pitchFamily="34" charset="0"/>
              </a:defRPr>
            </a:lvl3pPr>
            <a:lvl4pPr marL="1600200" indent="-228600" eaLnBrk="0" hangingPunct="0">
              <a:defRPr kumimoji="1" sz="2400">
                <a:solidFill>
                  <a:schemeClr val="bg1"/>
                </a:solidFill>
                <a:latin typeface="Arial" panose="020B0604020202020204" pitchFamily="34" charset="0"/>
              </a:defRPr>
            </a:lvl4pPr>
            <a:lvl5pPr marL="2057400" indent="-228600" eaLnBrk="0" hangingPunct="0">
              <a:defRPr kumimoji="1" sz="2400">
                <a:solidFill>
                  <a:schemeClr val="bg1"/>
                </a:solidFill>
                <a:latin typeface="Arial" panose="020B0604020202020204" pitchFamily="34" charset="0"/>
              </a:defRPr>
            </a:lvl5pPr>
            <a:lvl6pPr marL="2514600" indent="-228600" eaLnBrk="0" fontAlgn="base" hangingPunct="0">
              <a:spcBef>
                <a:spcPct val="0"/>
              </a:spcBef>
              <a:spcAft>
                <a:spcPct val="0"/>
              </a:spcAft>
              <a:defRPr kumimoji="1" sz="2400">
                <a:solidFill>
                  <a:schemeClr val="bg1"/>
                </a:solidFill>
                <a:latin typeface="Arial" panose="020B0604020202020204" pitchFamily="34" charset="0"/>
              </a:defRPr>
            </a:lvl6pPr>
            <a:lvl7pPr marL="2971800" indent="-228600" eaLnBrk="0" fontAlgn="base" hangingPunct="0">
              <a:spcBef>
                <a:spcPct val="0"/>
              </a:spcBef>
              <a:spcAft>
                <a:spcPct val="0"/>
              </a:spcAft>
              <a:defRPr kumimoji="1" sz="2400">
                <a:solidFill>
                  <a:schemeClr val="bg1"/>
                </a:solidFill>
                <a:latin typeface="Arial" panose="020B0604020202020204" pitchFamily="34" charset="0"/>
              </a:defRPr>
            </a:lvl7pPr>
            <a:lvl8pPr marL="3429000" indent="-228600" eaLnBrk="0" fontAlgn="base" hangingPunct="0">
              <a:spcBef>
                <a:spcPct val="0"/>
              </a:spcBef>
              <a:spcAft>
                <a:spcPct val="0"/>
              </a:spcAft>
              <a:defRPr kumimoji="1" sz="2400">
                <a:solidFill>
                  <a:schemeClr val="bg1"/>
                </a:solidFill>
                <a:latin typeface="Arial" panose="020B0604020202020204" pitchFamily="34" charset="0"/>
              </a:defRPr>
            </a:lvl8pPr>
            <a:lvl9pPr marL="3886200" indent="-228600" eaLnBrk="0" fontAlgn="base" hangingPunct="0">
              <a:spcBef>
                <a:spcPct val="0"/>
              </a:spcBef>
              <a:spcAft>
                <a:spcPct val="0"/>
              </a:spcAft>
              <a:defRPr kumimoji="1" sz="2400">
                <a:solidFill>
                  <a:schemeClr val="bg1"/>
                </a:solidFill>
                <a:latin typeface="Arial" panose="020B0604020202020204" pitchFamily="34" charset="0"/>
              </a:defRPr>
            </a:lvl9pPr>
          </a:lstStyle>
          <a:p>
            <a:pPr algn="r" eaLnBrk="1" hangingPunct="1"/>
            <a:r>
              <a:rPr lang="en-US" altLang="ru-RU" sz="1800" dirty="0">
                <a:solidFill>
                  <a:srgbClr val="002060"/>
                </a:solidFill>
              </a:rPr>
              <a:t>High-current cyclotron DC-280</a:t>
            </a:r>
            <a:endParaRPr lang="ru-RU" altLang="ru-RU" sz="1800" dirty="0">
              <a:solidFill>
                <a:srgbClr val="002060"/>
              </a:solidFill>
            </a:endParaRPr>
          </a:p>
        </p:txBody>
      </p:sp>
      <p:sp>
        <p:nvSpPr>
          <p:cNvPr id="22" name="TextBox 8"/>
          <p:cNvSpPr txBox="1">
            <a:spLocks noChangeArrowheads="1"/>
          </p:cNvSpPr>
          <p:nvPr/>
        </p:nvSpPr>
        <p:spPr bwMode="auto">
          <a:xfrm>
            <a:off x="405535" y="4844304"/>
            <a:ext cx="284579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bg1"/>
                </a:solidFill>
                <a:latin typeface="Arial" panose="020B0604020202020204" pitchFamily="34" charset="0"/>
              </a:defRPr>
            </a:lvl1pPr>
            <a:lvl2pPr marL="742950" indent="-285750" eaLnBrk="0" hangingPunct="0">
              <a:defRPr kumimoji="1" sz="2400">
                <a:solidFill>
                  <a:schemeClr val="bg1"/>
                </a:solidFill>
                <a:latin typeface="Arial" panose="020B0604020202020204" pitchFamily="34" charset="0"/>
              </a:defRPr>
            </a:lvl2pPr>
            <a:lvl3pPr marL="1143000" indent="-228600" eaLnBrk="0" hangingPunct="0">
              <a:defRPr kumimoji="1" sz="2400">
                <a:solidFill>
                  <a:schemeClr val="bg1"/>
                </a:solidFill>
                <a:latin typeface="Arial" panose="020B0604020202020204" pitchFamily="34" charset="0"/>
              </a:defRPr>
            </a:lvl3pPr>
            <a:lvl4pPr marL="1600200" indent="-228600" eaLnBrk="0" hangingPunct="0">
              <a:defRPr kumimoji="1" sz="2400">
                <a:solidFill>
                  <a:schemeClr val="bg1"/>
                </a:solidFill>
                <a:latin typeface="Arial" panose="020B0604020202020204" pitchFamily="34" charset="0"/>
              </a:defRPr>
            </a:lvl4pPr>
            <a:lvl5pPr marL="2057400" indent="-228600" eaLnBrk="0" hangingPunct="0">
              <a:defRPr kumimoji="1" sz="2400">
                <a:solidFill>
                  <a:schemeClr val="bg1"/>
                </a:solidFill>
                <a:latin typeface="Arial" panose="020B0604020202020204" pitchFamily="34" charset="0"/>
              </a:defRPr>
            </a:lvl5pPr>
            <a:lvl6pPr marL="2514600" indent="-228600" eaLnBrk="0" fontAlgn="base" hangingPunct="0">
              <a:spcBef>
                <a:spcPct val="0"/>
              </a:spcBef>
              <a:spcAft>
                <a:spcPct val="0"/>
              </a:spcAft>
              <a:defRPr kumimoji="1" sz="2400">
                <a:solidFill>
                  <a:schemeClr val="bg1"/>
                </a:solidFill>
                <a:latin typeface="Arial" panose="020B0604020202020204" pitchFamily="34" charset="0"/>
              </a:defRPr>
            </a:lvl6pPr>
            <a:lvl7pPr marL="2971800" indent="-228600" eaLnBrk="0" fontAlgn="base" hangingPunct="0">
              <a:spcBef>
                <a:spcPct val="0"/>
              </a:spcBef>
              <a:spcAft>
                <a:spcPct val="0"/>
              </a:spcAft>
              <a:defRPr kumimoji="1" sz="2400">
                <a:solidFill>
                  <a:schemeClr val="bg1"/>
                </a:solidFill>
                <a:latin typeface="Arial" panose="020B0604020202020204" pitchFamily="34" charset="0"/>
              </a:defRPr>
            </a:lvl7pPr>
            <a:lvl8pPr marL="3429000" indent="-228600" eaLnBrk="0" fontAlgn="base" hangingPunct="0">
              <a:spcBef>
                <a:spcPct val="0"/>
              </a:spcBef>
              <a:spcAft>
                <a:spcPct val="0"/>
              </a:spcAft>
              <a:defRPr kumimoji="1" sz="2400">
                <a:solidFill>
                  <a:schemeClr val="bg1"/>
                </a:solidFill>
                <a:latin typeface="Arial" panose="020B0604020202020204" pitchFamily="34" charset="0"/>
              </a:defRPr>
            </a:lvl8pPr>
            <a:lvl9pPr marL="3886200" indent="-228600" eaLnBrk="0" fontAlgn="base" hangingPunct="0">
              <a:spcBef>
                <a:spcPct val="0"/>
              </a:spcBef>
              <a:spcAft>
                <a:spcPct val="0"/>
              </a:spcAft>
              <a:defRPr kumimoji="1" sz="2400">
                <a:solidFill>
                  <a:schemeClr val="bg1"/>
                </a:solidFill>
                <a:latin typeface="Arial" panose="020B0604020202020204" pitchFamily="34" charset="0"/>
              </a:defRPr>
            </a:lvl9pPr>
          </a:lstStyle>
          <a:p>
            <a:pPr eaLnBrk="1" hangingPunct="1"/>
            <a:r>
              <a:rPr lang="en-US" altLang="ru-RU" sz="1800" dirty="0">
                <a:solidFill>
                  <a:srgbClr val="C00000"/>
                </a:solidFill>
              </a:rPr>
              <a:t>New facilities:</a:t>
            </a:r>
          </a:p>
          <a:p>
            <a:pPr marL="342900" indent="-342900" eaLnBrk="1" hangingPunct="1">
              <a:lnSpc>
                <a:spcPct val="80000"/>
              </a:lnSpc>
              <a:buClr>
                <a:srgbClr val="FF0000"/>
              </a:buClr>
              <a:buFont typeface="Arial" panose="020B0604020202020204" pitchFamily="34" charset="0"/>
              <a:buChar char="•"/>
            </a:pPr>
            <a:r>
              <a:rPr lang="en-US" altLang="ru-RU" sz="1800" dirty="0">
                <a:solidFill>
                  <a:srgbClr val="000066"/>
                </a:solidFill>
                <a:cs typeface="Times New Roman" panose="02020603050405020304" pitchFamily="18" charset="0"/>
              </a:rPr>
              <a:t>New gas-filled separator</a:t>
            </a:r>
          </a:p>
          <a:p>
            <a:pPr marL="342900" indent="-342900" eaLnBrk="1" hangingPunct="1">
              <a:lnSpc>
                <a:spcPct val="80000"/>
              </a:lnSpc>
              <a:buClr>
                <a:srgbClr val="FF0000"/>
              </a:buClr>
              <a:buFont typeface="Arial" panose="020B0604020202020204" pitchFamily="34" charset="0"/>
              <a:buChar char="•"/>
            </a:pPr>
            <a:r>
              <a:rPr lang="en-US" altLang="ru-RU" sz="1800" dirty="0">
                <a:solidFill>
                  <a:srgbClr val="000066"/>
                </a:solidFill>
                <a:cs typeface="Times New Roman" panose="02020603050405020304" pitchFamily="18" charset="0"/>
              </a:rPr>
              <a:t>Pre-separator</a:t>
            </a:r>
          </a:p>
          <a:p>
            <a:pPr marL="342900" indent="-342900" eaLnBrk="1" hangingPunct="1">
              <a:lnSpc>
                <a:spcPct val="80000"/>
              </a:lnSpc>
              <a:buClr>
                <a:srgbClr val="FF0000"/>
              </a:buClr>
              <a:buFont typeface="Arial" panose="020B0604020202020204" pitchFamily="34" charset="0"/>
              <a:buChar char="•"/>
            </a:pPr>
            <a:r>
              <a:rPr lang="en-US" altLang="ru-RU" sz="1800" dirty="0">
                <a:solidFill>
                  <a:srgbClr val="000066"/>
                </a:solidFill>
                <a:cs typeface="Times New Roman" panose="02020603050405020304" pitchFamily="18" charset="0"/>
              </a:rPr>
              <a:t>SHELS</a:t>
            </a:r>
          </a:p>
          <a:p>
            <a:pPr marL="342900" indent="-342900" eaLnBrk="1" hangingPunct="1">
              <a:lnSpc>
                <a:spcPct val="80000"/>
              </a:lnSpc>
              <a:buClr>
                <a:srgbClr val="FF0000"/>
              </a:buClr>
              <a:buFont typeface="Arial" panose="020B0604020202020204" pitchFamily="34" charset="0"/>
              <a:buChar char="•"/>
            </a:pPr>
            <a:r>
              <a:rPr lang="en-US" altLang="ru-RU" sz="1800" dirty="0">
                <a:solidFill>
                  <a:srgbClr val="000066"/>
                </a:solidFill>
                <a:cs typeface="Times New Roman" panose="02020603050405020304" pitchFamily="18" charset="0"/>
              </a:rPr>
              <a:t>Etc.</a:t>
            </a:r>
            <a:endParaRPr lang="ru-RU" altLang="ru-RU" sz="1800" dirty="0">
              <a:solidFill>
                <a:srgbClr val="C00000"/>
              </a:solidFill>
            </a:endParaRPr>
          </a:p>
        </p:txBody>
      </p:sp>
      <p:pic>
        <p:nvPicPr>
          <p:cNvPr id="23" name="Рисунок 2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199455" y="4531632"/>
            <a:ext cx="3476530" cy="2142782"/>
          </a:xfrm>
          <a:prstGeom prst="rect">
            <a:avLst/>
          </a:prstGeom>
        </p:spPr>
      </p:pic>
      <p:pic>
        <p:nvPicPr>
          <p:cNvPr id="24" name="Picture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95600" y="4844304"/>
            <a:ext cx="2919777" cy="1491671"/>
          </a:xfrm>
          <a:prstGeom prst="rect">
            <a:avLst/>
          </a:prstGeom>
        </p:spPr>
      </p:pic>
    </p:spTree>
    <p:extLst>
      <p:ext uri="{BB962C8B-B14F-4D97-AF65-F5344CB8AC3E}">
        <p14:creationId xmlns:p14="http://schemas.microsoft.com/office/powerpoint/2010/main" val="1278278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0" y="0"/>
            <a:ext cx="12192000" cy="707886"/>
          </a:xfrm>
          <a:prstGeom prst="rect">
            <a:avLst/>
          </a:prstGeom>
        </p:spPr>
        <p:txBody>
          <a:bodyPr wrap="square">
            <a:spAutoFit/>
          </a:bodyPr>
          <a:lstStyle/>
          <a:p>
            <a:pPr lvl="0" algn="ctr" fontAlgn="base">
              <a:spcBef>
                <a:spcPct val="0"/>
              </a:spcBef>
              <a:spcAft>
                <a:spcPct val="0"/>
              </a:spcAft>
            </a:pPr>
            <a:r>
              <a:rPr lang="en-US" sz="2000" b="1" dirty="0">
                <a:solidFill>
                  <a:srgbClr val="C00000"/>
                </a:solidFill>
                <a:latin typeface="Arial" pitchFamily="34" charset="0"/>
                <a:ea typeface="Times New Roman" pitchFamily="18" charset="0"/>
                <a:cs typeface="Arial" pitchFamily="34" charset="0"/>
              </a:rPr>
              <a:t>Status of the Factory of Superheavy Elements and the quality control system for construction of the DC-280 cyclotron</a:t>
            </a:r>
          </a:p>
        </p:txBody>
      </p:sp>
      <p:sp>
        <p:nvSpPr>
          <p:cNvPr id="12" name="Номер слайда 11"/>
          <p:cNvSpPr>
            <a:spLocks noGrp="1"/>
          </p:cNvSpPr>
          <p:nvPr>
            <p:ph type="sldNum" sz="quarter" idx="12"/>
          </p:nvPr>
        </p:nvSpPr>
        <p:spPr/>
        <p:txBody>
          <a:bodyPr/>
          <a:lstStyle/>
          <a:p>
            <a:fld id="{017C60C2-FB95-4464-969C-DC460CD1CFD8}" type="slidenum">
              <a:rPr lang="ru-RU" smtClean="0"/>
              <a:pPr/>
              <a:t>7</a:t>
            </a:fld>
            <a:endParaRPr lang="ru-RU" dirty="0"/>
          </a:p>
        </p:txBody>
      </p:sp>
      <p:graphicFrame>
        <p:nvGraphicFramePr>
          <p:cNvPr id="25" name="Group 2"/>
          <p:cNvGraphicFramePr>
            <a:graphicFrameLocks/>
          </p:cNvGraphicFramePr>
          <p:nvPr>
            <p:extLst>
              <p:ext uri="{D42A27DB-BD31-4B8C-83A1-F6EECF244321}">
                <p14:modId xmlns:p14="http://schemas.microsoft.com/office/powerpoint/2010/main" val="2483320120"/>
              </p:ext>
            </p:extLst>
          </p:nvPr>
        </p:nvGraphicFramePr>
        <p:xfrm>
          <a:off x="119336" y="1268760"/>
          <a:ext cx="4710632" cy="4374828"/>
        </p:xfrm>
        <a:graphic>
          <a:graphicData uri="http://schemas.openxmlformats.org/drawingml/2006/table">
            <a:tbl>
              <a:tblPr/>
              <a:tblGrid>
                <a:gridCol w="2910448">
                  <a:extLst>
                    <a:ext uri="{9D8B030D-6E8A-4147-A177-3AD203B41FA5}">
                      <a16:colId xmlns:a16="http://schemas.microsoft.com/office/drawing/2014/main" xmlns="" val="20000"/>
                    </a:ext>
                  </a:extLst>
                </a:gridCol>
                <a:gridCol w="1800184">
                  <a:extLst>
                    <a:ext uri="{9D8B030D-6E8A-4147-A177-3AD203B41FA5}">
                      <a16:colId xmlns:a16="http://schemas.microsoft.com/office/drawing/2014/main" xmlns="" val="20001"/>
                    </a:ext>
                  </a:extLst>
                </a:gridCol>
              </a:tblGrid>
              <a:tr h="881282">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endParaRPr kumimoji="0" lang="en-US" sz="1400" b="1" i="0" u="none" strike="noStrike" cap="none" normalizeH="0" baseline="0" dirty="0">
                        <a:ln>
                          <a:noFill/>
                        </a:ln>
                        <a:solidFill>
                          <a:srgbClr val="000099"/>
                        </a:solidFill>
                        <a:effectLst/>
                        <a:latin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US" sz="1400" b="1" i="0" u="none" strike="noStrike" cap="none" normalizeH="0" baseline="0" dirty="0">
                          <a:ln>
                            <a:noFill/>
                          </a:ln>
                          <a:solidFill>
                            <a:schemeClr val="tx1"/>
                          </a:solidFill>
                          <a:effectLst/>
                          <a:latin typeface="Times New Roman" pitchFamily="18" charset="0"/>
                        </a:rPr>
                        <a:t>Ion sources </a:t>
                      </a:r>
                    </a:p>
                  </a:txBody>
                  <a:tcPr marL="57511" marR="57511" marT="28758" marB="2875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0"/>
                        </a:spcBef>
                        <a:spcAft>
                          <a:spcPct val="0"/>
                        </a:spcAft>
                        <a:buClr>
                          <a:srgbClr val="00B050"/>
                        </a:buClr>
                        <a:buSzTx/>
                        <a:buFont typeface="+mj-lt"/>
                        <a:buNone/>
                        <a:tabLst/>
                      </a:pPr>
                      <a:r>
                        <a:rPr kumimoji="0" lang="ru-RU" altLang="ja-JP" sz="1400" b="1" i="0" u="none" strike="noStrike" cap="none" normalizeH="0" baseline="0" dirty="0">
                          <a:ln>
                            <a:noFill/>
                          </a:ln>
                          <a:solidFill>
                            <a:schemeClr val="tx1"/>
                          </a:solidFill>
                          <a:effectLst>
                            <a:outerShdw blurRad="38100" dist="38100" dir="2700000" algn="tl">
                              <a:srgbClr val="FFFFFF"/>
                            </a:outerShdw>
                          </a:effectLst>
                          <a:latin typeface="Times New Roman" pitchFamily="18" charset="0"/>
                        </a:rPr>
                        <a:t>DECRIS-</a:t>
                      </a:r>
                      <a:r>
                        <a:rPr kumimoji="0" lang="en-US" altLang="ja-JP" sz="1400" b="1" i="0" u="none" strike="noStrike" cap="none" normalizeH="0" baseline="0" dirty="0">
                          <a:ln>
                            <a:noFill/>
                          </a:ln>
                          <a:solidFill>
                            <a:schemeClr val="tx1"/>
                          </a:solidFill>
                          <a:effectLst>
                            <a:outerShdw blurRad="38100" dist="38100" dir="2700000" algn="tl">
                              <a:srgbClr val="FFFFFF"/>
                            </a:outerShdw>
                          </a:effectLst>
                          <a:latin typeface="Times New Roman" pitchFamily="18" charset="0"/>
                        </a:rPr>
                        <a:t>PM</a:t>
                      </a:r>
                      <a:r>
                        <a:rPr kumimoji="0" lang="en-US" altLang="ja-JP" sz="1400" b="1" i="0" u="none" strike="noStrike" cap="none" normalizeH="0" baseline="0" dirty="0">
                          <a:ln>
                            <a:noFill/>
                          </a:ln>
                          <a:solidFill>
                            <a:schemeClr val="tx1"/>
                          </a:solidFill>
                          <a:effectLst>
                            <a:outerShdw blurRad="38100" dist="38100" dir="2700000" algn="tl">
                              <a:srgbClr val="FFFFFF"/>
                            </a:outerShdw>
                          </a:effectLst>
                          <a:latin typeface="Times New Roman" pitchFamily="18" charset="0"/>
                          <a:ea typeface="MS PGothic" pitchFamily="34" charset="-128"/>
                        </a:rPr>
                        <a:t>  - 14 GHz </a:t>
                      </a:r>
                      <a:r>
                        <a:rPr kumimoji="0" lang="en-US" sz="1400" b="1" i="0" u="none" strike="noStrike" cap="none" normalizeH="0" baseline="0" dirty="0">
                          <a:ln>
                            <a:noFill/>
                          </a:ln>
                          <a:solidFill>
                            <a:srgbClr val="C00000"/>
                          </a:solidFill>
                          <a:effectLst/>
                          <a:latin typeface="Times New Roman" pitchFamily="18" charset="0"/>
                        </a:rPr>
                        <a:t>Superconducting ECR </a:t>
                      </a:r>
                      <a:r>
                        <a:rPr kumimoji="0" lang="en-US" altLang="ja-JP" sz="1400" b="1" i="0" u="none" strike="noStrike" cap="none" normalizeH="0" baseline="0" dirty="0">
                          <a:ln>
                            <a:noFill/>
                          </a:ln>
                          <a:solidFill>
                            <a:schemeClr val="tx1"/>
                          </a:solidFill>
                          <a:effectLst>
                            <a:outerShdw blurRad="38100" dist="38100" dir="2700000" algn="tl">
                              <a:srgbClr val="FFFFFF"/>
                            </a:outerShdw>
                          </a:effectLst>
                          <a:latin typeface="Times New Roman" pitchFamily="18" charset="0"/>
                          <a:ea typeface="MS PGothic" pitchFamily="34" charset="-128"/>
                        </a:rPr>
                        <a:t>(</a:t>
                      </a:r>
                      <a:r>
                        <a:rPr kumimoji="0" lang="en-US" altLang="ja-JP" sz="1400" b="1" i="0" u="none" strike="noStrike" cap="none" normalizeH="0" baseline="0" dirty="0">
                          <a:ln>
                            <a:noFill/>
                          </a:ln>
                          <a:solidFill>
                            <a:srgbClr val="C00000"/>
                          </a:solidFill>
                          <a:effectLst>
                            <a:outerShdw blurRad="38100" dist="38100" dir="2700000" algn="tl">
                              <a:srgbClr val="FFFFFF"/>
                            </a:outerShdw>
                          </a:effectLst>
                          <a:latin typeface="Times New Roman" pitchFamily="18" charset="0"/>
                          <a:ea typeface="MS PGothic" pitchFamily="34" charset="-128"/>
                        </a:rPr>
                        <a:t>developing stage</a:t>
                      </a:r>
                      <a:r>
                        <a:rPr kumimoji="0" lang="en-US" altLang="ja-JP" sz="1400" b="1" i="0" u="none" strike="noStrike" cap="none" normalizeH="0" baseline="0" dirty="0">
                          <a:ln>
                            <a:noFill/>
                          </a:ln>
                          <a:solidFill>
                            <a:schemeClr val="tx1"/>
                          </a:solidFill>
                          <a:effectLst>
                            <a:outerShdw blurRad="38100" dist="38100" dir="2700000" algn="tl">
                              <a:srgbClr val="FFFFFF"/>
                            </a:outerShdw>
                          </a:effectLst>
                          <a:latin typeface="Times New Roman" pitchFamily="18" charset="0"/>
                          <a:ea typeface="MS PGothic" pitchFamily="34" charset="-128"/>
                        </a:rPr>
                        <a:t>)</a:t>
                      </a:r>
                      <a:endParaRPr kumimoji="0" lang="en-US" sz="1400" b="1" i="0" u="none" strike="noStrike" cap="none" normalizeH="0" baseline="0" dirty="0">
                        <a:ln>
                          <a:noFill/>
                        </a:ln>
                        <a:solidFill>
                          <a:schemeClr val="tx1"/>
                        </a:solidFill>
                        <a:effectLst>
                          <a:outerShdw blurRad="38100" dist="38100" dir="2700000" algn="tl">
                            <a:srgbClr val="FFFFFF"/>
                          </a:outerShdw>
                        </a:effectLst>
                        <a:latin typeface="Times New Roman" pitchFamily="18" charset="0"/>
                      </a:endParaRPr>
                    </a:p>
                  </a:txBody>
                  <a:tcPr marL="57511" marR="57511" marT="28758" marB="2875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0"/>
                  </a:ext>
                </a:extLst>
              </a:tr>
              <a:tr h="263458">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US" sz="1400" b="1" i="0" u="none" strike="noStrike" cap="none" normalizeH="0" baseline="0" dirty="0">
                          <a:ln>
                            <a:noFill/>
                          </a:ln>
                          <a:solidFill>
                            <a:srgbClr val="000099"/>
                          </a:solidFill>
                          <a:effectLst/>
                          <a:latin typeface="Times New Roman" pitchFamily="18" charset="0"/>
                          <a:cs typeface="Times New Roman" pitchFamily="18" charset="0"/>
                        </a:rPr>
                        <a:t>Injection energy</a:t>
                      </a:r>
                      <a:endParaRPr kumimoji="0" lang="en-US" sz="1400" b="1" i="0" u="none" strike="noStrike" cap="none" normalizeH="0" baseline="0" dirty="0">
                        <a:ln>
                          <a:noFill/>
                        </a:ln>
                        <a:solidFill>
                          <a:srgbClr val="000099"/>
                        </a:solidFill>
                        <a:effectLst/>
                        <a:latin typeface="Times New Roman" pitchFamily="18" charset="0"/>
                      </a:endParaRPr>
                    </a:p>
                  </a:txBody>
                  <a:tcPr marL="57511" marR="57511" marT="28758" marB="2875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US" sz="1400" b="1" i="0" u="none" strike="noStrike" cap="none" normalizeH="0" baseline="0" dirty="0">
                          <a:ln>
                            <a:noFill/>
                          </a:ln>
                          <a:solidFill>
                            <a:srgbClr val="000099"/>
                          </a:solidFill>
                          <a:effectLst/>
                          <a:latin typeface="Times New Roman" pitchFamily="18" charset="0"/>
                          <a:cs typeface="Times New Roman" pitchFamily="18" charset="0"/>
                        </a:rPr>
                        <a:t>Up to 80 </a:t>
                      </a:r>
                      <a:r>
                        <a:rPr kumimoji="0" lang="en-US" sz="1400" b="1" i="0" u="none" strike="noStrike" cap="none" normalizeH="0" baseline="0" dirty="0" err="1">
                          <a:ln>
                            <a:noFill/>
                          </a:ln>
                          <a:solidFill>
                            <a:srgbClr val="000099"/>
                          </a:solidFill>
                          <a:effectLst/>
                          <a:latin typeface="Times New Roman" pitchFamily="18" charset="0"/>
                          <a:cs typeface="Times New Roman" pitchFamily="18" charset="0"/>
                        </a:rPr>
                        <a:t>keV</a:t>
                      </a:r>
                      <a:r>
                        <a:rPr kumimoji="0" lang="en-US" sz="1400" b="1" i="0" u="none" strike="noStrike" cap="none" normalizeH="0" baseline="0" dirty="0">
                          <a:ln>
                            <a:noFill/>
                          </a:ln>
                          <a:solidFill>
                            <a:srgbClr val="000099"/>
                          </a:solidFill>
                          <a:effectLst/>
                          <a:latin typeface="Times New Roman" pitchFamily="18" charset="0"/>
                          <a:cs typeface="Times New Roman" pitchFamily="18" charset="0"/>
                        </a:rPr>
                        <a:t>/Z</a:t>
                      </a:r>
                      <a:endParaRPr kumimoji="0" lang="en-US" sz="1400" b="1" i="0" u="none" strike="noStrike" cap="none" normalizeH="0" baseline="0" dirty="0">
                        <a:ln>
                          <a:noFill/>
                        </a:ln>
                        <a:solidFill>
                          <a:srgbClr val="000099"/>
                        </a:solidFill>
                        <a:effectLst/>
                        <a:latin typeface="Times New Roman" pitchFamily="18" charset="0"/>
                      </a:endParaRPr>
                    </a:p>
                  </a:txBody>
                  <a:tcPr marL="57511" marR="57511" marT="28758" marB="2875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1"/>
                  </a:ext>
                </a:extLst>
              </a:tr>
              <a:tr h="263458">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A/Z range</a:t>
                      </a:r>
                      <a:endParaRPr kumimoji="0" lang="en-US" sz="1400" b="1" i="0" u="none" strike="noStrike" cap="none" normalizeH="0" baseline="0" dirty="0">
                        <a:ln>
                          <a:noFill/>
                        </a:ln>
                        <a:solidFill>
                          <a:schemeClr val="tx1"/>
                        </a:solidFill>
                        <a:effectLst/>
                        <a:latin typeface="Times New Roman" pitchFamily="18" charset="0"/>
                      </a:endParaRPr>
                    </a:p>
                  </a:txBody>
                  <a:tcPr marL="57511" marR="57511" marT="28758" marB="2875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4÷7</a:t>
                      </a:r>
                      <a:endParaRPr kumimoji="0" lang="en-US" sz="1400" b="1" i="0" u="none" strike="noStrike" cap="none" normalizeH="0" baseline="0">
                        <a:ln>
                          <a:noFill/>
                        </a:ln>
                        <a:solidFill>
                          <a:schemeClr val="tx1"/>
                        </a:solidFill>
                        <a:effectLst/>
                        <a:latin typeface="Times New Roman" pitchFamily="18" charset="0"/>
                      </a:endParaRPr>
                    </a:p>
                  </a:txBody>
                  <a:tcPr marL="57511" marR="57511" marT="28758" marB="2875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2"/>
                  </a:ext>
                </a:extLst>
              </a:tr>
              <a:tr h="263458">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US" sz="1400" b="1" i="0" u="none" strike="noStrike" cap="none" normalizeH="0" baseline="0" dirty="0">
                          <a:ln>
                            <a:noFill/>
                          </a:ln>
                          <a:solidFill>
                            <a:schemeClr val="tx1"/>
                          </a:solidFill>
                          <a:effectLst/>
                          <a:latin typeface="Times New Roman" pitchFamily="18" charset="0"/>
                        </a:rPr>
                        <a:t>Energy</a:t>
                      </a:r>
                    </a:p>
                  </a:txBody>
                  <a:tcPr marL="57511" marR="57511" marT="28758" marB="2875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US" sz="1400" b="1" i="0" u="none" strike="noStrike" cap="none" normalizeH="0" baseline="0">
                          <a:ln>
                            <a:noFill/>
                          </a:ln>
                          <a:solidFill>
                            <a:schemeClr val="tx1"/>
                          </a:solidFill>
                          <a:effectLst/>
                          <a:latin typeface="Times New Roman" pitchFamily="18" charset="0"/>
                        </a:rPr>
                        <a:t>4÷8 MeV/n</a:t>
                      </a:r>
                    </a:p>
                  </a:txBody>
                  <a:tcPr marL="57511" marR="57511" marT="28758" marB="2875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r h="263458">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US" sz="1400" b="1" i="0" u="none" strike="noStrike" cap="none" normalizeH="0" baseline="0" dirty="0">
                          <a:ln>
                            <a:noFill/>
                          </a:ln>
                          <a:solidFill>
                            <a:srgbClr val="000099"/>
                          </a:solidFill>
                          <a:effectLst/>
                          <a:latin typeface="Times New Roman" pitchFamily="18" charset="0"/>
                          <a:cs typeface="Times New Roman" pitchFamily="18" charset="0"/>
                        </a:rPr>
                        <a:t>Magnetic field level</a:t>
                      </a:r>
                      <a:endParaRPr kumimoji="0" lang="en-US" sz="1400" b="1" i="0" u="none" strike="noStrike" cap="none" normalizeH="0" baseline="0" dirty="0">
                        <a:ln>
                          <a:noFill/>
                        </a:ln>
                        <a:solidFill>
                          <a:srgbClr val="000099"/>
                        </a:solidFill>
                        <a:effectLst/>
                        <a:latin typeface="Times New Roman" pitchFamily="18" charset="0"/>
                      </a:endParaRPr>
                    </a:p>
                  </a:txBody>
                  <a:tcPr marL="57511" marR="57511" marT="28758" marB="2875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US" sz="1400" b="1" i="0" u="none" strike="noStrike" cap="none" normalizeH="0" baseline="0" dirty="0">
                          <a:ln>
                            <a:noFill/>
                          </a:ln>
                          <a:solidFill>
                            <a:srgbClr val="000099"/>
                          </a:solidFill>
                          <a:effectLst/>
                          <a:latin typeface="Times New Roman" pitchFamily="18" charset="0"/>
                          <a:cs typeface="Times New Roman" pitchFamily="18" charset="0"/>
                        </a:rPr>
                        <a:t>0.6÷1.3 T</a:t>
                      </a:r>
                      <a:endParaRPr kumimoji="0" lang="en-US" sz="1400" b="1" i="0" u="none" strike="noStrike" cap="none" normalizeH="0" baseline="0" dirty="0">
                        <a:ln>
                          <a:noFill/>
                        </a:ln>
                        <a:solidFill>
                          <a:srgbClr val="000099"/>
                        </a:solidFill>
                        <a:effectLst/>
                        <a:latin typeface="Times New Roman" pitchFamily="18" charset="0"/>
                      </a:endParaRPr>
                    </a:p>
                  </a:txBody>
                  <a:tcPr marL="57511" marR="57511" marT="28758" marB="2875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4"/>
                  </a:ext>
                </a:extLst>
              </a:tr>
              <a:tr h="263458">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K factor</a:t>
                      </a:r>
                      <a:endParaRPr kumimoji="0" lang="en-US" sz="1400" b="1" i="0" u="none" strike="noStrike" cap="none" normalizeH="0" baseline="0" dirty="0">
                        <a:ln>
                          <a:noFill/>
                        </a:ln>
                        <a:solidFill>
                          <a:schemeClr val="tx1"/>
                        </a:solidFill>
                        <a:effectLst/>
                        <a:latin typeface="Times New Roman" pitchFamily="18" charset="0"/>
                      </a:endParaRPr>
                    </a:p>
                  </a:txBody>
                  <a:tcPr marL="57511" marR="57511" marT="28758" marB="2875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280</a:t>
                      </a:r>
                      <a:endParaRPr kumimoji="0" lang="en-US" sz="1400" b="1" i="0" u="none" strike="noStrike" cap="none" normalizeH="0" baseline="0" dirty="0">
                        <a:ln>
                          <a:noFill/>
                        </a:ln>
                        <a:solidFill>
                          <a:schemeClr val="tx1"/>
                        </a:solidFill>
                        <a:effectLst/>
                        <a:latin typeface="Times New Roman" pitchFamily="18" charset="0"/>
                      </a:endParaRPr>
                    </a:p>
                  </a:txBody>
                  <a:tcPr marL="57511" marR="57511" marT="28758" marB="2875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5"/>
                  </a:ext>
                </a:extLst>
              </a:tr>
              <a:tr h="263458">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US" sz="1400" b="1" i="0" u="none" strike="noStrike" cap="none" normalizeH="0" baseline="0">
                          <a:ln>
                            <a:noFill/>
                          </a:ln>
                          <a:solidFill>
                            <a:srgbClr val="000099"/>
                          </a:solidFill>
                          <a:effectLst/>
                          <a:latin typeface="Times New Roman" pitchFamily="18" charset="0"/>
                          <a:cs typeface="Times New Roman" pitchFamily="18" charset="0"/>
                        </a:rPr>
                        <a:t>Gap between plugs</a:t>
                      </a:r>
                      <a:endParaRPr kumimoji="0" lang="en-US" sz="1400" b="1" i="0" u="none" strike="noStrike" cap="none" normalizeH="0" baseline="0">
                        <a:ln>
                          <a:noFill/>
                        </a:ln>
                        <a:solidFill>
                          <a:srgbClr val="000099"/>
                        </a:solidFill>
                        <a:effectLst/>
                        <a:latin typeface="Times New Roman" pitchFamily="18" charset="0"/>
                      </a:endParaRPr>
                    </a:p>
                  </a:txBody>
                  <a:tcPr marL="57511" marR="57511" marT="28758" marB="2875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US" sz="1400" b="1" i="0" u="none" strike="noStrike" cap="none" normalizeH="0" baseline="0">
                          <a:ln>
                            <a:noFill/>
                          </a:ln>
                          <a:solidFill>
                            <a:srgbClr val="000099"/>
                          </a:solidFill>
                          <a:effectLst/>
                          <a:latin typeface="Times New Roman" pitchFamily="18" charset="0"/>
                          <a:cs typeface="Times New Roman" pitchFamily="18" charset="0"/>
                        </a:rPr>
                        <a:t>400 mm</a:t>
                      </a:r>
                      <a:endParaRPr kumimoji="0" lang="en-US" sz="1400" b="1" i="0" u="none" strike="noStrike" cap="none" normalizeH="0" baseline="0">
                        <a:ln>
                          <a:noFill/>
                        </a:ln>
                        <a:solidFill>
                          <a:srgbClr val="000099"/>
                        </a:solidFill>
                        <a:effectLst/>
                        <a:latin typeface="Times New Roman" pitchFamily="18" charset="0"/>
                      </a:endParaRPr>
                    </a:p>
                  </a:txBody>
                  <a:tcPr marL="57511" marR="57511" marT="28758" marB="2875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6"/>
                  </a:ext>
                </a:extLst>
              </a:tr>
              <a:tr h="263458">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US" sz="1400" b="1" i="0" u="none" strike="noStrike" cap="none" normalizeH="0" baseline="0" dirty="0">
                          <a:ln>
                            <a:noFill/>
                          </a:ln>
                          <a:solidFill>
                            <a:schemeClr val="tx1"/>
                          </a:solidFill>
                          <a:effectLst/>
                          <a:latin typeface="Times New Roman" pitchFamily="18" charset="0"/>
                          <a:cs typeface="Times New Roman" pitchFamily="18" charset="0"/>
                        </a:rPr>
                        <a:t>Valley/hill gap</a:t>
                      </a:r>
                      <a:endParaRPr kumimoji="0" lang="en-US" sz="1400" b="1" i="0" u="none" strike="noStrike" cap="none" normalizeH="0" baseline="0" dirty="0">
                        <a:ln>
                          <a:noFill/>
                        </a:ln>
                        <a:solidFill>
                          <a:schemeClr val="tx1"/>
                        </a:solidFill>
                        <a:effectLst/>
                        <a:latin typeface="Times New Roman" pitchFamily="18" charset="0"/>
                      </a:endParaRPr>
                    </a:p>
                  </a:txBody>
                  <a:tcPr marL="57511" marR="57511" marT="28758" marB="2875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500/208 mm/mm</a:t>
                      </a:r>
                      <a:endParaRPr kumimoji="0" lang="en-US" sz="1400" b="1" i="0" u="none" strike="noStrike" cap="none" normalizeH="0" baseline="0">
                        <a:ln>
                          <a:noFill/>
                        </a:ln>
                        <a:solidFill>
                          <a:schemeClr val="tx1"/>
                        </a:solidFill>
                        <a:effectLst/>
                        <a:latin typeface="Times New Roman" pitchFamily="18" charset="0"/>
                      </a:endParaRPr>
                    </a:p>
                  </a:txBody>
                  <a:tcPr marL="57511" marR="57511" marT="28758" marB="2875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7"/>
                  </a:ext>
                </a:extLst>
              </a:tr>
              <a:tr h="263458">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US" sz="1400" b="1" i="0" u="none" strike="noStrike" cap="none" normalizeH="0" baseline="0">
                          <a:ln>
                            <a:noFill/>
                          </a:ln>
                          <a:solidFill>
                            <a:srgbClr val="000099"/>
                          </a:solidFill>
                          <a:effectLst/>
                          <a:latin typeface="Times New Roman" pitchFamily="18" charset="0"/>
                          <a:cs typeface="Times New Roman" pitchFamily="18" charset="0"/>
                        </a:rPr>
                        <a:t>Magnet weight</a:t>
                      </a:r>
                      <a:endParaRPr kumimoji="0" lang="en-US" sz="1400" b="1" i="0" u="none" strike="noStrike" cap="none" normalizeH="0" baseline="0">
                        <a:ln>
                          <a:noFill/>
                        </a:ln>
                        <a:solidFill>
                          <a:srgbClr val="000099"/>
                        </a:solidFill>
                        <a:effectLst/>
                        <a:latin typeface="Times New Roman" pitchFamily="18" charset="0"/>
                      </a:endParaRPr>
                    </a:p>
                  </a:txBody>
                  <a:tcPr marL="57511" marR="57511" marT="28758" marB="2875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US" sz="1400" b="1" i="0" u="none" strike="noStrike" cap="none" normalizeH="0" baseline="0">
                          <a:ln>
                            <a:noFill/>
                          </a:ln>
                          <a:solidFill>
                            <a:srgbClr val="000099"/>
                          </a:solidFill>
                          <a:effectLst/>
                          <a:latin typeface="Times New Roman" pitchFamily="18" charset="0"/>
                          <a:cs typeface="Times New Roman" pitchFamily="18" charset="0"/>
                        </a:rPr>
                        <a:t>1000 t</a:t>
                      </a:r>
                      <a:endParaRPr kumimoji="0" lang="en-US" sz="1400" b="1" i="0" u="none" strike="noStrike" cap="none" normalizeH="0" baseline="0">
                        <a:ln>
                          <a:noFill/>
                        </a:ln>
                        <a:solidFill>
                          <a:srgbClr val="000099"/>
                        </a:solidFill>
                        <a:effectLst/>
                        <a:latin typeface="Times New Roman" pitchFamily="18" charset="0"/>
                      </a:endParaRPr>
                    </a:p>
                  </a:txBody>
                  <a:tcPr marL="57511" marR="57511" marT="28758" marB="2875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8"/>
                  </a:ext>
                </a:extLst>
              </a:tr>
              <a:tr h="263458">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Magnet power</a:t>
                      </a:r>
                      <a:endParaRPr kumimoji="0" lang="en-US" sz="1400" b="1" i="0" u="none" strike="noStrike" cap="none" normalizeH="0" baseline="0">
                        <a:ln>
                          <a:noFill/>
                        </a:ln>
                        <a:solidFill>
                          <a:schemeClr val="tx1"/>
                        </a:solidFill>
                        <a:effectLst/>
                        <a:latin typeface="Times New Roman" pitchFamily="18" charset="0"/>
                      </a:endParaRPr>
                    </a:p>
                  </a:txBody>
                  <a:tcPr marL="57511" marR="57511" marT="28758" marB="2875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300 kW</a:t>
                      </a:r>
                      <a:endParaRPr kumimoji="0" lang="en-US" sz="1400" b="1" i="0" u="none" strike="noStrike" cap="none" normalizeH="0" baseline="0">
                        <a:ln>
                          <a:noFill/>
                        </a:ln>
                        <a:solidFill>
                          <a:schemeClr val="tx1"/>
                        </a:solidFill>
                        <a:effectLst/>
                        <a:latin typeface="Times New Roman" pitchFamily="18" charset="0"/>
                      </a:endParaRPr>
                    </a:p>
                  </a:txBody>
                  <a:tcPr marL="57511" marR="57511" marT="28758" marB="2875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9"/>
                  </a:ext>
                </a:extLst>
              </a:tr>
              <a:tr h="263458">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US" sz="1400" b="1" i="0" u="none" strike="noStrike" cap="none" normalizeH="0" baseline="0">
                          <a:ln>
                            <a:noFill/>
                          </a:ln>
                          <a:solidFill>
                            <a:srgbClr val="000099"/>
                          </a:solidFill>
                          <a:effectLst/>
                          <a:latin typeface="Times New Roman" pitchFamily="18" charset="0"/>
                          <a:cs typeface="Times New Roman" pitchFamily="18" charset="0"/>
                        </a:rPr>
                        <a:t>Dee voltage</a:t>
                      </a:r>
                      <a:endParaRPr kumimoji="0" lang="en-US" sz="1400" b="1" i="0" u="none" strike="noStrike" cap="none" normalizeH="0" baseline="0">
                        <a:ln>
                          <a:noFill/>
                        </a:ln>
                        <a:solidFill>
                          <a:srgbClr val="000099"/>
                        </a:solidFill>
                        <a:effectLst/>
                        <a:latin typeface="Times New Roman" pitchFamily="18" charset="0"/>
                      </a:endParaRPr>
                    </a:p>
                  </a:txBody>
                  <a:tcPr marL="57511" marR="57511" marT="28758" marB="2875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US" sz="1400" b="1" i="0" u="none" strike="noStrike" cap="none" normalizeH="0" baseline="0">
                          <a:ln>
                            <a:noFill/>
                          </a:ln>
                          <a:solidFill>
                            <a:srgbClr val="000099"/>
                          </a:solidFill>
                          <a:effectLst/>
                          <a:latin typeface="Times New Roman" pitchFamily="18" charset="0"/>
                          <a:cs typeface="Times New Roman" pitchFamily="18" charset="0"/>
                        </a:rPr>
                        <a:t>2x130 kV</a:t>
                      </a:r>
                      <a:endParaRPr kumimoji="0" lang="en-US" sz="1400" b="1" i="0" u="none" strike="noStrike" cap="none" normalizeH="0" baseline="0">
                        <a:ln>
                          <a:noFill/>
                        </a:ln>
                        <a:solidFill>
                          <a:srgbClr val="000099"/>
                        </a:solidFill>
                        <a:effectLst/>
                        <a:latin typeface="Times New Roman" pitchFamily="18" charset="0"/>
                      </a:endParaRPr>
                    </a:p>
                  </a:txBody>
                  <a:tcPr marL="57511" marR="57511" marT="28758" marB="2875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10"/>
                  </a:ext>
                </a:extLst>
              </a:tr>
              <a:tr h="263458">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RF power consumption</a:t>
                      </a:r>
                      <a:endParaRPr kumimoji="0" lang="en-US" sz="1400" b="1" i="0" u="none" strike="noStrike" cap="none" normalizeH="0" baseline="0">
                        <a:ln>
                          <a:noFill/>
                        </a:ln>
                        <a:solidFill>
                          <a:schemeClr val="tx1"/>
                        </a:solidFill>
                        <a:effectLst/>
                        <a:latin typeface="Times New Roman" pitchFamily="18" charset="0"/>
                      </a:endParaRPr>
                    </a:p>
                  </a:txBody>
                  <a:tcPr marL="57511" marR="57511" marT="28758" marB="2875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US" sz="1400" b="1" i="0" u="none" strike="noStrike" cap="none" normalizeH="0" baseline="0">
                          <a:ln>
                            <a:noFill/>
                          </a:ln>
                          <a:solidFill>
                            <a:schemeClr val="tx1"/>
                          </a:solidFill>
                          <a:effectLst/>
                          <a:latin typeface="Times New Roman" pitchFamily="18" charset="0"/>
                          <a:cs typeface="Times New Roman" pitchFamily="18" charset="0"/>
                        </a:rPr>
                        <a:t>2x30 kW</a:t>
                      </a:r>
                      <a:endParaRPr kumimoji="0" lang="en-US" sz="1400" b="1" i="0" u="none" strike="noStrike" cap="none" normalizeH="0" baseline="0">
                        <a:ln>
                          <a:noFill/>
                        </a:ln>
                        <a:solidFill>
                          <a:schemeClr val="tx1"/>
                        </a:solidFill>
                        <a:effectLst/>
                        <a:latin typeface="Times New Roman" pitchFamily="18" charset="0"/>
                      </a:endParaRPr>
                    </a:p>
                  </a:txBody>
                  <a:tcPr marL="57511" marR="57511" marT="28758" marB="2875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1"/>
                  </a:ext>
                </a:extLst>
              </a:tr>
              <a:tr h="263458">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US" sz="1400" b="1" i="0" u="none" strike="noStrike" cap="none" normalizeH="0" baseline="0" dirty="0">
                          <a:ln>
                            <a:noFill/>
                          </a:ln>
                          <a:solidFill>
                            <a:srgbClr val="000099"/>
                          </a:solidFill>
                          <a:effectLst/>
                          <a:latin typeface="Times New Roman" pitchFamily="18" charset="0"/>
                          <a:cs typeface="Times New Roman" pitchFamily="18" charset="0"/>
                        </a:rPr>
                        <a:t>Flat-top dee voltage</a:t>
                      </a:r>
                      <a:endParaRPr kumimoji="0" lang="en-US" sz="1400" b="1" i="0" u="none" strike="noStrike" cap="none" normalizeH="0" baseline="0" dirty="0">
                        <a:ln>
                          <a:noFill/>
                        </a:ln>
                        <a:solidFill>
                          <a:srgbClr val="000099"/>
                        </a:solidFill>
                        <a:effectLst/>
                        <a:latin typeface="Times New Roman" pitchFamily="18" charset="0"/>
                      </a:endParaRPr>
                    </a:p>
                  </a:txBody>
                  <a:tcPr marL="57511" marR="57511" marT="28758" marB="2875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US" sz="1400" b="1" i="0" u="none" strike="noStrike" cap="none" normalizeH="0" baseline="0" dirty="0">
                          <a:ln>
                            <a:noFill/>
                          </a:ln>
                          <a:solidFill>
                            <a:srgbClr val="000099"/>
                          </a:solidFill>
                          <a:effectLst/>
                          <a:latin typeface="Times New Roman" pitchFamily="18" charset="0"/>
                          <a:cs typeface="Times New Roman" pitchFamily="18" charset="0"/>
                        </a:rPr>
                        <a:t>2x14 kV</a:t>
                      </a:r>
                      <a:endParaRPr kumimoji="0" lang="en-US" sz="1400" b="1" i="0" u="none" strike="noStrike" cap="none" normalizeH="0" baseline="0" dirty="0">
                        <a:ln>
                          <a:noFill/>
                        </a:ln>
                        <a:solidFill>
                          <a:srgbClr val="000099"/>
                        </a:solidFill>
                        <a:effectLst/>
                        <a:latin typeface="Times New Roman" pitchFamily="18" charset="0"/>
                      </a:endParaRPr>
                    </a:p>
                  </a:txBody>
                  <a:tcPr marL="57511" marR="57511" marT="28758" marB="28758"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12"/>
                  </a:ext>
                </a:extLst>
              </a:tr>
            </a:tbl>
          </a:graphicData>
        </a:graphic>
      </p:graphicFrame>
      <p:pic>
        <p:nvPicPr>
          <p:cNvPr id="3" name="Рисунок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55840" y="872518"/>
            <a:ext cx="7366484" cy="5167312"/>
          </a:xfrm>
          <a:prstGeom prst="rect">
            <a:avLst/>
          </a:prstGeom>
        </p:spPr>
      </p:pic>
      <p:sp>
        <p:nvSpPr>
          <p:cNvPr id="127" name="Text Box 46"/>
          <p:cNvSpPr txBox="1">
            <a:spLocks noChangeArrowheads="1"/>
          </p:cNvSpPr>
          <p:nvPr/>
        </p:nvSpPr>
        <p:spPr bwMode="auto">
          <a:xfrm>
            <a:off x="119336" y="613620"/>
            <a:ext cx="471063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defRPr/>
            </a:pPr>
            <a:r>
              <a:rPr lang="en-US" sz="1600" b="1" dirty="0">
                <a:solidFill>
                  <a:srgbClr val="C00000"/>
                </a:solidFill>
                <a:latin typeface="Times New Roman" panose="02020603050405020304" pitchFamily="18" charset="0"/>
                <a:cs typeface="Times New Roman" panose="02020603050405020304" pitchFamily="18" charset="0"/>
              </a:rPr>
              <a:t>DC-280 </a:t>
            </a:r>
          </a:p>
          <a:p>
            <a:pPr algn="ctr" eaLnBrk="1" hangingPunct="1">
              <a:defRPr/>
            </a:pPr>
            <a:r>
              <a:rPr lang="en-US" sz="1600" b="1" dirty="0">
                <a:solidFill>
                  <a:srgbClr val="C00000"/>
                </a:solidFill>
                <a:latin typeface="Times New Roman" panose="02020603050405020304" pitchFamily="18" charset="0"/>
                <a:cs typeface="Times New Roman" panose="02020603050405020304" pitchFamily="18" charset="0"/>
              </a:rPr>
              <a:t>Main Parameters</a:t>
            </a:r>
            <a:endParaRPr lang="ru-RU" sz="16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82123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0" y="0"/>
            <a:ext cx="12192000" cy="707886"/>
          </a:xfrm>
          <a:prstGeom prst="rect">
            <a:avLst/>
          </a:prstGeom>
        </p:spPr>
        <p:txBody>
          <a:bodyPr wrap="square">
            <a:spAutoFit/>
          </a:bodyPr>
          <a:lstStyle/>
          <a:p>
            <a:pPr lvl="0" algn="ctr" fontAlgn="base">
              <a:spcBef>
                <a:spcPct val="0"/>
              </a:spcBef>
              <a:spcAft>
                <a:spcPct val="0"/>
              </a:spcAft>
            </a:pPr>
            <a:r>
              <a:rPr lang="en-GB" sz="2000" b="1">
                <a:solidFill>
                  <a:srgbClr val="C00000"/>
                </a:solidFill>
                <a:latin typeface="Arial" pitchFamily="34" charset="0"/>
                <a:ea typeface="Times New Roman" pitchFamily="18" charset="0"/>
                <a:cs typeface="Arial" pitchFamily="34" charset="0"/>
              </a:rPr>
              <a:t>Status of the Factory of Superheavy Elements and the quality control system for construction of the DC-280 cyclotron</a:t>
            </a:r>
          </a:p>
        </p:txBody>
      </p:sp>
      <p:sp>
        <p:nvSpPr>
          <p:cNvPr id="12" name="Номер слайда 11"/>
          <p:cNvSpPr>
            <a:spLocks noGrp="1"/>
          </p:cNvSpPr>
          <p:nvPr>
            <p:ph type="sldNum" sz="quarter" idx="12"/>
          </p:nvPr>
        </p:nvSpPr>
        <p:spPr/>
        <p:txBody>
          <a:bodyPr/>
          <a:lstStyle/>
          <a:p>
            <a:fld id="{017C60C2-FB95-4464-969C-DC460CD1CFD8}" type="slidenum">
              <a:rPr lang="en-GB" smtClean="0"/>
              <a:pPr/>
              <a:t>8</a:t>
            </a:fld>
            <a:endParaRPr lang="en-GB"/>
          </a:p>
        </p:txBody>
      </p:sp>
      <p:sp>
        <p:nvSpPr>
          <p:cNvPr id="32" name="Прямоугольник 31"/>
          <p:cNvSpPr/>
          <p:nvPr/>
        </p:nvSpPr>
        <p:spPr>
          <a:xfrm>
            <a:off x="170791" y="629116"/>
            <a:ext cx="5419817" cy="707886"/>
          </a:xfrm>
          <a:prstGeom prst="rect">
            <a:avLst/>
          </a:prstGeom>
        </p:spPr>
        <p:txBody>
          <a:bodyPr wrap="square">
            <a:spAutoFit/>
          </a:bodyPr>
          <a:lstStyle/>
          <a:p>
            <a:pPr algn="ctr"/>
            <a:r>
              <a:rPr lang="en-GB" sz="2000" b="1">
                <a:solidFill>
                  <a:srgbClr val="0000CC"/>
                </a:solidFill>
                <a:latin typeface="Times New Roman" panose="02020603050405020304" pitchFamily="18" charset="0"/>
                <a:ea typeface="Roboto Cn" pitchFamily="2" charset="0"/>
                <a:cs typeface="Times New Roman" panose="02020603050405020304" pitchFamily="18" charset="0"/>
              </a:rPr>
              <a:t>Quality control system for construction of the </a:t>
            </a:r>
            <a:r>
              <a:rPr lang="en-GB" sz="2000" b="1">
                <a:solidFill>
                  <a:srgbClr val="CC0000"/>
                </a:solidFill>
                <a:latin typeface="Times New Roman" panose="02020603050405020304" pitchFamily="18" charset="0"/>
                <a:ea typeface="Roboto Cn" pitchFamily="2" charset="0"/>
                <a:cs typeface="Times New Roman" panose="02020603050405020304" pitchFamily="18" charset="0"/>
              </a:rPr>
              <a:t>DC-280</a:t>
            </a:r>
            <a:r>
              <a:rPr lang="en-GB" sz="2000" b="1">
                <a:solidFill>
                  <a:srgbClr val="0000CC"/>
                </a:solidFill>
                <a:latin typeface="Times New Roman" panose="02020603050405020304" pitchFamily="18" charset="0"/>
                <a:ea typeface="Roboto Cn" pitchFamily="2" charset="0"/>
                <a:cs typeface="Times New Roman" panose="02020603050405020304" pitchFamily="18" charset="0"/>
              </a:rPr>
              <a:t> cyclotron:</a:t>
            </a:r>
            <a:endParaRPr lang="en-GB" sz="2000"/>
          </a:p>
        </p:txBody>
      </p:sp>
      <p:sp>
        <p:nvSpPr>
          <p:cNvPr id="33" name="Прямоугольник 32"/>
          <p:cNvSpPr/>
          <p:nvPr/>
        </p:nvSpPr>
        <p:spPr>
          <a:xfrm>
            <a:off x="191344" y="1342509"/>
            <a:ext cx="6578353" cy="646331"/>
          </a:xfrm>
          <a:prstGeom prst="rect">
            <a:avLst/>
          </a:prstGeom>
        </p:spPr>
        <p:txBody>
          <a:bodyPr wrap="square">
            <a:spAutoFit/>
          </a:bodyPr>
          <a:lstStyle/>
          <a:p>
            <a:r>
              <a:rPr lang="en-GB">
                <a:solidFill>
                  <a:srgbClr val="990033"/>
                </a:solidFill>
              </a:rPr>
              <a:t>The DC-280 cyclotron was constructed in compliance with the Quality Assurance System under standard GOST R ISO 9001</a:t>
            </a:r>
          </a:p>
        </p:txBody>
      </p:sp>
      <p:sp>
        <p:nvSpPr>
          <p:cNvPr id="34" name="Прямоугольник 33"/>
          <p:cNvSpPr/>
          <p:nvPr/>
        </p:nvSpPr>
        <p:spPr>
          <a:xfrm>
            <a:off x="226046" y="2276872"/>
            <a:ext cx="6250539" cy="1938992"/>
          </a:xfrm>
          <a:prstGeom prst="rect">
            <a:avLst/>
          </a:prstGeom>
        </p:spPr>
        <p:txBody>
          <a:bodyPr wrap="square">
            <a:spAutoFit/>
          </a:bodyPr>
          <a:lstStyle/>
          <a:p>
            <a:pPr marL="285750" indent="-285750">
              <a:buFont typeface="Arial" panose="020B0604020202020204" pitchFamily="34" charset="0"/>
              <a:buChar char="•"/>
            </a:pPr>
            <a:r>
              <a:rPr lang="en-GB" sz="2000" b="1">
                <a:solidFill>
                  <a:srgbClr val="7030A0"/>
                </a:solidFill>
                <a:latin typeface="Times New Roman" panose="02020603050405020304" pitchFamily="18" charset="0"/>
                <a:ea typeface="Calibri" panose="020F0502020204030204" pitchFamily="34" charset="0"/>
                <a:cs typeface="Times New Roman" panose="02020603050405020304" pitchFamily="18" charset="0"/>
              </a:rPr>
              <a:t>Project structure management</a:t>
            </a:r>
          </a:p>
          <a:p>
            <a:pPr marL="285750" indent="-285750">
              <a:buFont typeface="Arial" panose="020B0604020202020204" pitchFamily="34" charset="0"/>
              <a:buChar char="•"/>
            </a:pPr>
            <a:endParaRPr lang="en-GB" sz="2000" b="1">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2000" b="1">
                <a:solidFill>
                  <a:srgbClr val="7030A0"/>
                </a:solidFill>
                <a:latin typeface="Times New Roman" panose="02020603050405020304" pitchFamily="18" charset="0"/>
                <a:ea typeface="Calibri" panose="020F0502020204030204" pitchFamily="34" charset="0"/>
                <a:cs typeface="Times New Roman" panose="02020603050405020304" pitchFamily="18" charset="0"/>
              </a:rPr>
              <a:t>Types of official documents,</a:t>
            </a:r>
            <a:r>
              <a:rPr lang="en-GB" sz="2000" b="1">
                <a:solidFill>
                  <a:srgbClr val="7030A0"/>
                </a:solidFill>
                <a:latin typeface="Times New Roman" panose="02020603050405020304" pitchFamily="18" charset="0"/>
                <a:cs typeface="Times New Roman" panose="02020603050405020304" pitchFamily="18" charset="0"/>
              </a:rPr>
              <a:t> procedures for their preparation, processing, storage, and classification</a:t>
            </a:r>
          </a:p>
          <a:p>
            <a:pPr marL="285750" indent="-285750">
              <a:buFont typeface="Arial" panose="020B0604020202020204" pitchFamily="34" charset="0"/>
              <a:buChar char="•"/>
            </a:pPr>
            <a:endParaRPr lang="en-GB" sz="200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2000" b="1">
                <a:solidFill>
                  <a:srgbClr val="7030A0"/>
                </a:solidFill>
                <a:latin typeface="Times New Roman" panose="02020603050405020304" pitchFamily="18" charset="0"/>
                <a:ea typeface="Calibri" panose="020F0502020204030204" pitchFamily="34" charset="0"/>
                <a:cs typeface="Times New Roman" panose="02020603050405020304" pitchFamily="18" charset="0"/>
              </a:rPr>
              <a:t>Stages of the DC-280 project implementation</a:t>
            </a:r>
            <a:endParaRPr lang="en-GB" sz="2000">
              <a:latin typeface="Times New Roman" panose="02020603050405020304" pitchFamily="18" charset="0"/>
              <a:cs typeface="Times New Roman" panose="02020603050405020304" pitchFamily="18" charset="0"/>
            </a:endParaRPr>
          </a:p>
        </p:txBody>
      </p:sp>
      <p:sp>
        <p:nvSpPr>
          <p:cNvPr id="35" name="Прямоугольник 34"/>
          <p:cNvSpPr/>
          <p:nvPr/>
        </p:nvSpPr>
        <p:spPr>
          <a:xfrm>
            <a:off x="447988" y="1988840"/>
            <a:ext cx="3790653" cy="369332"/>
          </a:xfrm>
          <a:prstGeom prst="rect">
            <a:avLst/>
          </a:prstGeom>
        </p:spPr>
        <p:txBody>
          <a:bodyPr wrap="none">
            <a:spAutoFit/>
          </a:bodyPr>
          <a:lstStyle/>
          <a:p>
            <a:r>
              <a:rPr lang="en-GB">
                <a:solidFill>
                  <a:srgbClr val="990033"/>
                </a:solidFill>
              </a:rPr>
              <a:t>The Quality Assurance System defines:</a:t>
            </a:r>
            <a:endParaRPr lang="en-GB"/>
          </a:p>
        </p:txBody>
      </p:sp>
      <p:sp>
        <p:nvSpPr>
          <p:cNvPr id="36" name="Прямоугольник 35"/>
          <p:cNvSpPr/>
          <p:nvPr/>
        </p:nvSpPr>
        <p:spPr>
          <a:xfrm>
            <a:off x="6800927" y="1071430"/>
            <a:ext cx="5280682" cy="3139321"/>
          </a:xfrm>
          <a:prstGeom prst="rect">
            <a:avLst/>
          </a:prstGeom>
          <a:solidFill>
            <a:schemeClr val="bg1"/>
          </a:solidFill>
        </p:spPr>
        <p:txBody>
          <a:bodyPr wrap="square">
            <a:spAutoFit/>
          </a:bodyPr>
          <a:lstStyle/>
          <a:p>
            <a:pPr marL="285750" indent="-285750" algn="just">
              <a:buFont typeface="Arial" panose="020B0604020202020204" pitchFamily="34" charset="0"/>
              <a:buChar char="•"/>
            </a:pPr>
            <a:r>
              <a:rPr lang="en-GB">
                <a:solidFill>
                  <a:srgbClr val="990099"/>
                </a:solidFill>
                <a:latin typeface="+mj-lt"/>
              </a:rPr>
              <a:t>Autonomous </a:t>
            </a:r>
            <a:r>
              <a:rPr lang="en-US" dirty="0">
                <a:solidFill>
                  <a:srgbClr val="990099"/>
                </a:solidFill>
                <a:latin typeface="+mj-lt"/>
              </a:rPr>
              <a:t>Launching and Tuning Works </a:t>
            </a:r>
            <a:r>
              <a:rPr lang="en-US"/>
              <a:t>(</a:t>
            </a:r>
            <a:r>
              <a:rPr lang="en-GB" dirty="0">
                <a:solidFill>
                  <a:srgbClr val="FF0000"/>
                </a:solidFill>
                <a:ea typeface="Times New Roman"/>
              </a:rPr>
              <a:t>LTWs)</a:t>
            </a:r>
            <a:r>
              <a:rPr lang="en-GB" dirty="0">
                <a:solidFill>
                  <a:srgbClr val="990099"/>
                </a:solidFill>
                <a:latin typeface="+mj-lt"/>
                <a:ea typeface="Times New Roman"/>
              </a:rPr>
              <a:t> </a:t>
            </a:r>
            <a:r>
              <a:rPr lang="en-GB" dirty="0">
                <a:solidFill>
                  <a:srgbClr val="FF0000"/>
                </a:solidFill>
                <a:latin typeface="+mj-lt"/>
                <a:ea typeface="Times New Roman"/>
              </a:rPr>
              <a:t>LTWs</a:t>
            </a:r>
            <a:r>
              <a:rPr lang="en-GB" dirty="0">
                <a:solidFill>
                  <a:srgbClr val="990099"/>
                </a:solidFill>
                <a:latin typeface="+mj-lt"/>
                <a:ea typeface="Times New Roman"/>
              </a:rPr>
              <a:t> of all the </a:t>
            </a:r>
            <a:r>
              <a:rPr lang="en-GB" dirty="0">
                <a:solidFill>
                  <a:srgbClr val="FF0000"/>
                </a:solidFill>
              </a:rPr>
              <a:t>DC-280</a:t>
            </a:r>
            <a:r>
              <a:rPr lang="en-GB" dirty="0">
                <a:solidFill>
                  <a:srgbClr val="990099"/>
                </a:solidFill>
              </a:rPr>
              <a:t> </a:t>
            </a:r>
            <a:r>
              <a:rPr lang="en-GB" dirty="0">
                <a:solidFill>
                  <a:srgbClr val="990099"/>
                </a:solidFill>
                <a:latin typeface="+mj-lt"/>
                <a:ea typeface="Times New Roman"/>
              </a:rPr>
              <a:t>cyclotron systems are </a:t>
            </a:r>
            <a:r>
              <a:rPr lang="en-GB" dirty="0">
                <a:solidFill>
                  <a:srgbClr val="990099"/>
                </a:solidFill>
              </a:rPr>
              <a:t>being carried out. The </a:t>
            </a:r>
            <a:r>
              <a:rPr lang="en-GB" dirty="0">
                <a:solidFill>
                  <a:srgbClr val="FF0000"/>
                </a:solidFill>
              </a:rPr>
              <a:t>GFS-2</a:t>
            </a:r>
            <a:r>
              <a:rPr lang="en-GB" dirty="0">
                <a:solidFill>
                  <a:srgbClr val="990099"/>
                </a:solidFill>
              </a:rPr>
              <a:t> separator is being assembled. Documents for obtaining the </a:t>
            </a:r>
            <a:r>
              <a:rPr lang="en-GB" dirty="0">
                <a:solidFill>
                  <a:srgbClr val="FF0000"/>
                </a:solidFill>
              </a:rPr>
              <a:t>Federal Medical and Biological Agency of Russia (FMBA) permission </a:t>
            </a:r>
            <a:r>
              <a:rPr lang="en-GB" dirty="0">
                <a:solidFill>
                  <a:srgbClr val="990099"/>
                </a:solidFill>
              </a:rPr>
              <a:t>on </a:t>
            </a:r>
            <a:r>
              <a:rPr lang="en-GB" dirty="0">
                <a:solidFill>
                  <a:srgbClr val="FF0000"/>
                </a:solidFill>
              </a:rPr>
              <a:t>Complex</a:t>
            </a:r>
            <a:r>
              <a:rPr lang="en-GB" dirty="0">
                <a:solidFill>
                  <a:srgbClr val="FF0000"/>
                </a:solidFill>
                <a:ea typeface="Times New Roman"/>
              </a:rPr>
              <a:t> LTWs</a:t>
            </a:r>
            <a:r>
              <a:rPr lang="en-GB" dirty="0">
                <a:solidFill>
                  <a:srgbClr val="990099"/>
                </a:solidFill>
                <a:ea typeface="Times New Roman"/>
              </a:rPr>
              <a:t> </a:t>
            </a:r>
            <a:r>
              <a:rPr lang="en-GB" dirty="0">
                <a:solidFill>
                  <a:srgbClr val="990099"/>
                </a:solidFill>
                <a:latin typeface="+mj-lt"/>
                <a:ea typeface="Times New Roman"/>
              </a:rPr>
              <a:t>with acceleration of testing ions are </a:t>
            </a:r>
            <a:r>
              <a:rPr lang="en-GB" dirty="0">
                <a:solidFill>
                  <a:srgbClr val="990099"/>
                </a:solidFill>
              </a:rPr>
              <a:t>being prepared</a:t>
            </a:r>
            <a:r>
              <a:rPr lang="en-GB" dirty="0">
                <a:solidFill>
                  <a:srgbClr val="990099"/>
                </a:solidFill>
                <a:latin typeface="+mj-lt"/>
                <a:ea typeface="Times New Roman"/>
              </a:rPr>
              <a:t>.</a:t>
            </a:r>
          </a:p>
          <a:p>
            <a:pPr marL="285750" indent="-285750" algn="just">
              <a:buFont typeface="Arial" panose="020B0604020202020204" pitchFamily="34" charset="0"/>
              <a:buChar char="•"/>
            </a:pPr>
            <a:endParaRPr lang="en-GB" dirty="0">
              <a:solidFill>
                <a:srgbClr val="990099"/>
              </a:solidFill>
              <a:latin typeface="+mj-lt"/>
            </a:endParaRPr>
          </a:p>
          <a:p>
            <a:pPr marL="285750" indent="-285750" algn="just">
              <a:buFont typeface="Arial" panose="020B0604020202020204" pitchFamily="34" charset="0"/>
              <a:buChar char="•"/>
            </a:pPr>
            <a:r>
              <a:rPr lang="en-GB" dirty="0">
                <a:solidFill>
                  <a:srgbClr val="990099"/>
                </a:solidFill>
              </a:rPr>
              <a:t>All products and systems for the </a:t>
            </a:r>
            <a:r>
              <a:rPr lang="en-GB" dirty="0">
                <a:solidFill>
                  <a:srgbClr val="FF0000"/>
                </a:solidFill>
              </a:rPr>
              <a:t>SHE Factory </a:t>
            </a:r>
            <a:r>
              <a:rPr lang="en-GB" dirty="0">
                <a:solidFill>
                  <a:srgbClr val="990099"/>
                </a:solidFill>
              </a:rPr>
              <a:t>were designed and manufactured in compliance with the </a:t>
            </a:r>
            <a:r>
              <a:rPr lang="en-GB" dirty="0">
                <a:solidFill>
                  <a:srgbClr val="FF0000"/>
                </a:solidFill>
              </a:rPr>
              <a:t>Quality Assurance System</a:t>
            </a:r>
            <a:r>
              <a:rPr lang="en-GB" dirty="0">
                <a:solidFill>
                  <a:srgbClr val="990099"/>
                </a:solidFill>
              </a:rPr>
              <a:t>.</a:t>
            </a:r>
          </a:p>
        </p:txBody>
      </p:sp>
      <p:sp>
        <p:nvSpPr>
          <p:cNvPr id="37" name="Прямоугольник 36">
            <a:extLst>
              <a:ext uri="{FF2B5EF4-FFF2-40B4-BE49-F238E27FC236}">
                <a16:creationId xmlns:a16="http://schemas.microsoft.com/office/drawing/2014/main" xmlns="" id="{8C1B16A4-1A4A-4F65-A928-E22FA127EB66}"/>
              </a:ext>
            </a:extLst>
          </p:cNvPr>
          <p:cNvSpPr/>
          <p:nvPr/>
        </p:nvSpPr>
        <p:spPr>
          <a:xfrm>
            <a:off x="144016" y="4221088"/>
            <a:ext cx="11712624" cy="2292935"/>
          </a:xfrm>
          <a:prstGeom prst="rect">
            <a:avLst/>
          </a:prstGeom>
        </p:spPr>
        <p:txBody>
          <a:bodyPr wrap="square">
            <a:spAutoFit/>
          </a:bodyPr>
          <a:lstStyle/>
          <a:p>
            <a:pPr algn="ctr"/>
            <a:r>
              <a:rPr lang="en-GB" b="1" u="sng">
                <a:solidFill>
                  <a:srgbClr val="C00000"/>
                </a:solidFill>
                <a:latin typeface="Arial" panose="020B0604020202020204" pitchFamily="34" charset="0"/>
                <a:cs typeface="Arial" panose="020B0604020202020204" pitchFamily="34" charset="0"/>
              </a:rPr>
              <a:t>Recommendations:</a:t>
            </a:r>
          </a:p>
          <a:p>
            <a:pPr algn="ctr"/>
            <a:endParaRPr lang="en-GB" sz="1300" b="1" u="sng">
              <a:solidFill>
                <a:srgbClr val="C00000"/>
              </a:solidFill>
              <a:latin typeface="Arial" panose="020B0604020202020204" pitchFamily="34" charset="0"/>
              <a:cs typeface="Arial" panose="020B0604020202020204" pitchFamily="34" charset="0"/>
            </a:endParaRPr>
          </a:p>
          <a:p>
            <a:pPr algn="just"/>
            <a:r>
              <a:rPr lang="en-GB" sz="1600" b="1">
                <a:solidFill>
                  <a:srgbClr val="C00000"/>
                </a:solidFill>
                <a:latin typeface="Arial" panose="020B0604020202020204" pitchFamily="34" charset="0"/>
                <a:cs typeface="Arial" panose="020B0604020202020204" pitchFamily="34" charset="0"/>
              </a:rPr>
              <a:t>The PAC recommends that the JINR and FLNR Directorates put all necessary efforts to allow for the timely completion of the construction, licensing, and commissioning of the SHE Factory in 2018. The PAC recommends that the quality assurance system devised at FLNR be used during launching and tuning work and the commissioning of the main systems of the SHE Factory. The PAC recommends that thorough monitoring be provided during the commissioning of all the above-mentioned systems and set-ups of the SHE Factory in order to guarantee a reliable performance of the facility with design parameters. The PAC also recommends that the FLNR Directorate focus on the preparation of Day-1 experiments and make a presentation on the planned scientific programme at the next PAC meeting.</a:t>
            </a:r>
            <a:endParaRPr lang="en-GB" altLang="ko-KR" sz="1600" b="1">
              <a:solidFill>
                <a:srgbClr val="C00000"/>
              </a:solidFill>
              <a:latin typeface="Arial" pitchFamily="34" charset="0"/>
              <a:ea typeface="Times New Roman" pitchFamily="18" charset="0"/>
              <a:cs typeface="Arial" pitchFamily="34" charset="0"/>
            </a:endParaRPr>
          </a:p>
        </p:txBody>
      </p:sp>
      <p:sp>
        <p:nvSpPr>
          <p:cNvPr id="38" name="Прямоугольник 37"/>
          <p:cNvSpPr/>
          <p:nvPr/>
        </p:nvSpPr>
        <p:spPr>
          <a:xfrm>
            <a:off x="6692836" y="704885"/>
            <a:ext cx="5419817" cy="400110"/>
          </a:xfrm>
          <a:prstGeom prst="rect">
            <a:avLst/>
          </a:prstGeom>
        </p:spPr>
        <p:txBody>
          <a:bodyPr wrap="square">
            <a:spAutoFit/>
          </a:bodyPr>
          <a:lstStyle/>
          <a:p>
            <a:pPr algn="ctr"/>
            <a:r>
              <a:rPr lang="en-GB" sz="2000" b="1">
                <a:solidFill>
                  <a:srgbClr val="0000CC"/>
                </a:solidFill>
                <a:latin typeface="Times New Roman" panose="02020603050405020304" pitchFamily="18" charset="0"/>
                <a:ea typeface="Roboto Cn" pitchFamily="2" charset="0"/>
                <a:cs typeface="Times New Roman" panose="02020603050405020304" pitchFamily="18" charset="0"/>
              </a:rPr>
              <a:t>Results:</a:t>
            </a:r>
            <a:endParaRPr lang="en-GB" sz="2000"/>
          </a:p>
        </p:txBody>
      </p:sp>
    </p:spTree>
    <p:extLst>
      <p:ext uri="{BB962C8B-B14F-4D97-AF65-F5344CB8AC3E}">
        <p14:creationId xmlns:p14="http://schemas.microsoft.com/office/powerpoint/2010/main" val="23279703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524000" y="61615"/>
            <a:ext cx="9045256" cy="400110"/>
          </a:xfrm>
          <a:prstGeom prst="rect">
            <a:avLst/>
          </a:prstGeom>
        </p:spPr>
        <p:txBody>
          <a:bodyPr wrap="square">
            <a:spAutoFit/>
          </a:bodyPr>
          <a:lstStyle/>
          <a:p>
            <a:pPr algn="ctr"/>
            <a:r>
              <a:rPr lang="en-US" sz="2000" b="1" dirty="0">
                <a:solidFill>
                  <a:srgbClr val="C00000"/>
                </a:solidFill>
                <a:latin typeface="Arial" pitchFamily="34" charset="0"/>
                <a:ea typeface="Times New Roman" pitchFamily="18" charset="0"/>
                <a:cs typeface="Arial" pitchFamily="34" charset="0"/>
              </a:rPr>
              <a:t>Commissioning and first results of the ACCULINNA-2 fragment separator </a:t>
            </a:r>
          </a:p>
        </p:txBody>
      </p:sp>
      <p:sp>
        <p:nvSpPr>
          <p:cNvPr id="8" name="Прямоугольник 7"/>
          <p:cNvSpPr/>
          <p:nvPr/>
        </p:nvSpPr>
        <p:spPr>
          <a:xfrm>
            <a:off x="119336" y="495864"/>
            <a:ext cx="9289032" cy="4247317"/>
          </a:xfrm>
          <a:prstGeom prst="rect">
            <a:avLst/>
          </a:prstGeom>
        </p:spPr>
        <p:txBody>
          <a:bodyPr wrap="square">
            <a:spAutoFit/>
          </a:bodyPr>
          <a:lstStyle/>
          <a:p>
            <a:pPr marL="285750" indent="-285750" algn="just" eaLnBrk="0" fontAlgn="base" hangingPunct="0">
              <a:spcBef>
                <a:spcPct val="0"/>
              </a:spcBef>
              <a:spcAft>
                <a:spcPct val="0"/>
              </a:spcAft>
              <a:buFont typeface="Arial" panose="020B0604020202020204" pitchFamily="34" charset="0"/>
              <a:buChar char="•"/>
            </a:pPr>
            <a:r>
              <a:rPr lang="en-US" dirty="0">
                <a:solidFill>
                  <a:srgbClr val="002060"/>
                </a:solidFill>
                <a:latin typeface="Arial" pitchFamily="34" charset="0"/>
                <a:ea typeface="Times New Roman" pitchFamily="18" charset="0"/>
                <a:cs typeface="Arial" pitchFamily="34" charset="0"/>
              </a:rPr>
              <a:t>ACCULINNA-2 fragment separator commissioned in 2017 is now ready for day-one experiments.</a:t>
            </a:r>
          </a:p>
          <a:p>
            <a:pPr marL="285750" indent="-285750" algn="just" eaLnBrk="0" fontAlgn="base" hangingPunct="0">
              <a:spcBef>
                <a:spcPct val="0"/>
              </a:spcBef>
              <a:spcAft>
                <a:spcPct val="0"/>
              </a:spcAft>
              <a:buFont typeface="Arial" panose="020B0604020202020204" pitchFamily="34" charset="0"/>
              <a:buChar char="•"/>
            </a:pPr>
            <a:endParaRPr lang="en-US" dirty="0">
              <a:solidFill>
                <a:srgbClr val="002060"/>
              </a:solidFill>
              <a:latin typeface="Arial" pitchFamily="34" charset="0"/>
              <a:ea typeface="Times New Roman" pitchFamily="18" charset="0"/>
              <a:cs typeface="Arial" pitchFamily="34" charset="0"/>
            </a:endParaRPr>
          </a:p>
          <a:p>
            <a:pPr marL="285750" indent="-285750" algn="just" eaLnBrk="0" fontAlgn="base" hangingPunct="0">
              <a:spcBef>
                <a:spcPct val="0"/>
              </a:spcBef>
              <a:spcAft>
                <a:spcPct val="0"/>
              </a:spcAft>
              <a:buFont typeface="Arial" panose="020B0604020202020204" pitchFamily="34" charset="0"/>
              <a:buChar char="•"/>
            </a:pPr>
            <a:r>
              <a:rPr lang="en-US" dirty="0">
                <a:solidFill>
                  <a:srgbClr val="002060"/>
                </a:solidFill>
                <a:latin typeface="Arial" pitchFamily="34" charset="0"/>
                <a:ea typeface="Times New Roman" pitchFamily="18" charset="0"/>
                <a:cs typeface="Arial" pitchFamily="34" charset="0"/>
              </a:rPr>
              <a:t>In 2018 experimental program with RIBs has been focused on beta-delayed exotic decays of </a:t>
            </a:r>
            <a:r>
              <a:rPr lang="en-US" baseline="30000" dirty="0">
                <a:solidFill>
                  <a:srgbClr val="0033CC"/>
                </a:solidFill>
                <a:latin typeface="Arial" pitchFamily="34" charset="0"/>
                <a:ea typeface="Times New Roman" pitchFamily="18" charset="0"/>
                <a:cs typeface="Arial" pitchFamily="34" charset="0"/>
              </a:rPr>
              <a:t>11</a:t>
            </a:r>
            <a:r>
              <a:rPr lang="en-US" dirty="0">
                <a:solidFill>
                  <a:srgbClr val="0033CC"/>
                </a:solidFill>
                <a:latin typeface="Arial" pitchFamily="34" charset="0"/>
                <a:ea typeface="Times New Roman" pitchFamily="18" charset="0"/>
                <a:cs typeface="Arial" pitchFamily="34" charset="0"/>
              </a:rPr>
              <a:t>Be</a:t>
            </a:r>
            <a:r>
              <a:rPr lang="en-US" dirty="0">
                <a:solidFill>
                  <a:srgbClr val="002060"/>
                </a:solidFill>
                <a:latin typeface="Arial" pitchFamily="34" charset="0"/>
                <a:ea typeface="Times New Roman" pitchFamily="18" charset="0"/>
                <a:cs typeface="Arial" pitchFamily="34" charset="0"/>
              </a:rPr>
              <a:t>, </a:t>
            </a:r>
            <a:r>
              <a:rPr lang="en-US" baseline="30000" dirty="0">
                <a:solidFill>
                  <a:srgbClr val="FF0000"/>
                </a:solidFill>
                <a:latin typeface="Arial" pitchFamily="34" charset="0"/>
                <a:ea typeface="Times New Roman" pitchFamily="18" charset="0"/>
                <a:cs typeface="Arial" pitchFamily="34" charset="0"/>
              </a:rPr>
              <a:t>6</a:t>
            </a:r>
            <a:r>
              <a:rPr lang="en-US" dirty="0">
                <a:solidFill>
                  <a:srgbClr val="FF0000"/>
                </a:solidFill>
                <a:latin typeface="Arial" pitchFamily="34" charset="0"/>
                <a:ea typeface="Times New Roman" pitchFamily="18" charset="0"/>
                <a:cs typeface="Arial" pitchFamily="34" charset="0"/>
              </a:rPr>
              <a:t>He+d</a:t>
            </a:r>
            <a:r>
              <a:rPr lang="en-US" dirty="0">
                <a:solidFill>
                  <a:srgbClr val="002060"/>
                </a:solidFill>
                <a:latin typeface="Arial" pitchFamily="34" charset="0"/>
                <a:ea typeface="Times New Roman" pitchFamily="18" charset="0"/>
                <a:cs typeface="Arial" pitchFamily="34" charset="0"/>
              </a:rPr>
              <a:t> scattering and d(</a:t>
            </a:r>
            <a:r>
              <a:rPr lang="en-US" baseline="30000" dirty="0">
                <a:solidFill>
                  <a:srgbClr val="002060"/>
                </a:solidFill>
                <a:latin typeface="Arial" pitchFamily="34" charset="0"/>
                <a:ea typeface="Times New Roman" pitchFamily="18" charset="0"/>
                <a:cs typeface="Arial" pitchFamily="34" charset="0"/>
              </a:rPr>
              <a:t>6</a:t>
            </a:r>
            <a:r>
              <a:rPr lang="en-US" dirty="0">
                <a:solidFill>
                  <a:srgbClr val="002060"/>
                </a:solidFill>
                <a:latin typeface="Arial" pitchFamily="34" charset="0"/>
                <a:ea typeface="Times New Roman" pitchFamily="18" charset="0"/>
                <a:cs typeface="Arial" pitchFamily="34" charset="0"/>
              </a:rPr>
              <a:t>He,</a:t>
            </a:r>
            <a:r>
              <a:rPr lang="en-US" baseline="30000" dirty="0">
                <a:solidFill>
                  <a:srgbClr val="002060"/>
                </a:solidFill>
                <a:latin typeface="Arial" pitchFamily="34" charset="0"/>
                <a:ea typeface="Times New Roman" pitchFamily="18" charset="0"/>
                <a:cs typeface="Arial" pitchFamily="34" charset="0"/>
              </a:rPr>
              <a:t>3</a:t>
            </a:r>
            <a:r>
              <a:rPr lang="en-US" dirty="0">
                <a:solidFill>
                  <a:srgbClr val="002060"/>
                </a:solidFill>
                <a:latin typeface="Arial" pitchFamily="34" charset="0"/>
                <a:ea typeface="Times New Roman" pitchFamily="18" charset="0"/>
                <a:cs typeface="Arial" pitchFamily="34" charset="0"/>
              </a:rPr>
              <a:t>He)</a:t>
            </a:r>
            <a:r>
              <a:rPr lang="en-US" baseline="30000" dirty="0">
                <a:solidFill>
                  <a:srgbClr val="FF3300"/>
                </a:solidFill>
                <a:latin typeface="Arial" pitchFamily="34" charset="0"/>
                <a:ea typeface="Times New Roman" pitchFamily="18" charset="0"/>
                <a:cs typeface="Arial" pitchFamily="34" charset="0"/>
              </a:rPr>
              <a:t>5</a:t>
            </a:r>
            <a:r>
              <a:rPr lang="en-US" dirty="0">
                <a:solidFill>
                  <a:srgbClr val="FF3300"/>
                </a:solidFill>
                <a:latin typeface="Arial" pitchFamily="34" charset="0"/>
                <a:ea typeface="Times New Roman" pitchFamily="18" charset="0"/>
                <a:cs typeface="Arial" pitchFamily="34" charset="0"/>
              </a:rPr>
              <a:t>H</a:t>
            </a:r>
            <a:r>
              <a:rPr lang="en-US" dirty="0">
                <a:solidFill>
                  <a:srgbClr val="002060"/>
                </a:solidFill>
                <a:latin typeface="Arial" pitchFamily="34" charset="0"/>
                <a:ea typeface="Times New Roman" pitchFamily="18" charset="0"/>
                <a:cs typeface="Arial" pitchFamily="34" charset="0"/>
              </a:rPr>
              <a:t> reaction study.</a:t>
            </a:r>
          </a:p>
          <a:p>
            <a:pPr marL="285750" indent="-285750" algn="just" eaLnBrk="0" fontAlgn="base" hangingPunct="0">
              <a:spcBef>
                <a:spcPct val="0"/>
              </a:spcBef>
              <a:spcAft>
                <a:spcPct val="0"/>
              </a:spcAft>
              <a:buFont typeface="Arial" panose="020B0604020202020204" pitchFamily="34" charset="0"/>
              <a:buChar char="•"/>
            </a:pPr>
            <a:endParaRPr lang="en-US" dirty="0">
              <a:solidFill>
                <a:srgbClr val="002060"/>
              </a:solidFill>
              <a:latin typeface="Arial" pitchFamily="34" charset="0"/>
              <a:ea typeface="Times New Roman" pitchFamily="18" charset="0"/>
              <a:cs typeface="Arial" pitchFamily="34" charset="0"/>
            </a:endParaRPr>
          </a:p>
          <a:p>
            <a:pPr marL="285750" indent="-285750" algn="just" eaLnBrk="0" fontAlgn="base" hangingPunct="0">
              <a:spcBef>
                <a:spcPct val="0"/>
              </a:spcBef>
              <a:spcAft>
                <a:spcPct val="0"/>
              </a:spcAft>
              <a:buFont typeface="Arial" panose="020B0604020202020204" pitchFamily="34" charset="0"/>
              <a:buChar char="•"/>
            </a:pPr>
            <a:r>
              <a:rPr lang="en-US" dirty="0">
                <a:solidFill>
                  <a:srgbClr val="002060"/>
                </a:solidFill>
                <a:latin typeface="Arial" pitchFamily="34" charset="0"/>
                <a:ea typeface="Times New Roman" pitchFamily="18" charset="0"/>
                <a:cs typeface="Arial" pitchFamily="34" charset="0"/>
              </a:rPr>
              <a:t>Method to study low-lying states of </a:t>
            </a:r>
            <a:r>
              <a:rPr lang="en-US" baseline="30000" dirty="0">
                <a:solidFill>
                  <a:srgbClr val="FF0000"/>
                </a:solidFill>
                <a:latin typeface="Arial" pitchFamily="34" charset="0"/>
                <a:ea typeface="Times New Roman" pitchFamily="18" charset="0"/>
                <a:cs typeface="Arial" pitchFamily="34" charset="0"/>
              </a:rPr>
              <a:t>10</a:t>
            </a:r>
            <a:r>
              <a:rPr lang="en-US" dirty="0">
                <a:solidFill>
                  <a:srgbClr val="FF0000"/>
                </a:solidFill>
                <a:latin typeface="Arial" pitchFamily="34" charset="0"/>
                <a:ea typeface="Times New Roman" pitchFamily="18" charset="0"/>
                <a:cs typeface="Arial" pitchFamily="34" charset="0"/>
              </a:rPr>
              <a:t>Li</a:t>
            </a:r>
            <a:r>
              <a:rPr lang="en-US" dirty="0">
                <a:solidFill>
                  <a:srgbClr val="002060"/>
                </a:solidFill>
                <a:latin typeface="Arial" pitchFamily="34" charset="0"/>
                <a:ea typeface="Times New Roman" pitchFamily="18" charset="0"/>
                <a:cs typeface="Arial" pitchFamily="34" charset="0"/>
              </a:rPr>
              <a:t> populated in the reaction d(</a:t>
            </a:r>
            <a:r>
              <a:rPr lang="en-US" baseline="30000" dirty="0">
                <a:solidFill>
                  <a:srgbClr val="002060"/>
                </a:solidFill>
                <a:latin typeface="Arial" pitchFamily="34" charset="0"/>
                <a:ea typeface="Times New Roman" pitchFamily="18" charset="0"/>
                <a:cs typeface="Arial" pitchFamily="34" charset="0"/>
              </a:rPr>
              <a:t>9</a:t>
            </a:r>
            <a:r>
              <a:rPr lang="en-US" dirty="0">
                <a:solidFill>
                  <a:srgbClr val="002060"/>
                </a:solidFill>
                <a:latin typeface="Arial" pitchFamily="34" charset="0"/>
                <a:ea typeface="Times New Roman" pitchFamily="18" charset="0"/>
                <a:cs typeface="Arial" pitchFamily="34" charset="0"/>
              </a:rPr>
              <a:t>Li,p)</a:t>
            </a:r>
            <a:r>
              <a:rPr lang="en-US" baseline="30000" dirty="0">
                <a:solidFill>
                  <a:srgbClr val="002060"/>
                </a:solidFill>
                <a:latin typeface="Arial" pitchFamily="34" charset="0"/>
                <a:ea typeface="Times New Roman" pitchFamily="18" charset="0"/>
                <a:cs typeface="Arial" pitchFamily="34" charset="0"/>
              </a:rPr>
              <a:t>10</a:t>
            </a:r>
            <a:r>
              <a:rPr lang="en-US" dirty="0">
                <a:solidFill>
                  <a:srgbClr val="002060"/>
                </a:solidFill>
                <a:latin typeface="Arial" pitchFamily="34" charset="0"/>
                <a:ea typeface="Times New Roman" pitchFamily="18" charset="0"/>
                <a:cs typeface="Arial" pitchFamily="34" charset="0"/>
              </a:rPr>
              <a:t>Li </a:t>
            </a:r>
            <a:r>
              <a:rPr lang="ru-RU" b="1" dirty="0">
                <a:solidFill>
                  <a:srgbClr val="002060"/>
                </a:solidFill>
                <a:ea typeface="Calibri" panose="020F0502020204030204" pitchFamily="34" charset="0"/>
                <a:cs typeface="Times New Roman" panose="02020603050405020304" pitchFamily="18" charset="0"/>
                <a:sym typeface="Symbol" panose="05050102010706020507" pitchFamily="18" charset="2"/>
              </a:rPr>
              <a:t></a:t>
            </a:r>
            <a:r>
              <a:rPr lang="en-US" dirty="0">
                <a:solidFill>
                  <a:srgbClr val="002060"/>
                </a:solidFill>
                <a:latin typeface="Arial" pitchFamily="34" charset="0"/>
                <a:ea typeface="Times New Roman" pitchFamily="18" charset="0"/>
                <a:cs typeface="Arial" pitchFamily="34" charset="0"/>
              </a:rPr>
              <a:t> n+</a:t>
            </a:r>
            <a:r>
              <a:rPr lang="en-US" baseline="30000" dirty="0">
                <a:solidFill>
                  <a:srgbClr val="002060"/>
                </a:solidFill>
                <a:latin typeface="Arial" pitchFamily="34" charset="0"/>
                <a:ea typeface="Times New Roman" pitchFamily="18" charset="0"/>
                <a:cs typeface="Arial" pitchFamily="34" charset="0"/>
              </a:rPr>
              <a:t>9</a:t>
            </a:r>
            <a:r>
              <a:rPr lang="en-US" dirty="0">
                <a:solidFill>
                  <a:srgbClr val="002060"/>
                </a:solidFill>
                <a:latin typeface="Arial" pitchFamily="34" charset="0"/>
                <a:ea typeface="Times New Roman" pitchFamily="18" charset="0"/>
                <a:cs typeface="Arial" pitchFamily="34" charset="0"/>
              </a:rPr>
              <a:t>Li was tested too. </a:t>
            </a:r>
            <a:r>
              <a:rPr lang="en-US" dirty="0">
                <a:solidFill>
                  <a:srgbClr val="C00000"/>
                </a:solidFill>
                <a:effectLst>
                  <a:outerShdw blurRad="38100" dist="38100" dir="2700000" algn="tl">
                    <a:srgbClr val="000000">
                      <a:alpha val="43137"/>
                    </a:srgbClr>
                  </a:outerShdw>
                </a:effectLst>
                <a:ea typeface="Calibri" panose="020F0502020204030204" pitchFamily="34" charset="0"/>
              </a:rPr>
              <a:t>(registration of protons, emitted backward in laboratory system, in coincidence with neutrons moving in forward direction)</a:t>
            </a:r>
            <a:endParaRPr lang="en-US" b="1" dirty="0">
              <a:solidFill>
                <a:srgbClr val="000000"/>
              </a:solidFill>
              <a:ea typeface="Calibri" panose="020F0502020204030204" pitchFamily="34" charset="0"/>
            </a:endParaRPr>
          </a:p>
          <a:p>
            <a:pPr marL="285750" indent="-285750" algn="just" eaLnBrk="0" fontAlgn="base" hangingPunct="0">
              <a:spcBef>
                <a:spcPct val="0"/>
              </a:spcBef>
              <a:spcAft>
                <a:spcPct val="0"/>
              </a:spcAft>
              <a:buFont typeface="Arial" panose="020B0604020202020204" pitchFamily="34" charset="0"/>
              <a:buChar char="•"/>
            </a:pPr>
            <a:endParaRPr lang="en-US" dirty="0">
              <a:solidFill>
                <a:srgbClr val="002060"/>
              </a:solidFill>
              <a:latin typeface="Arial" pitchFamily="34" charset="0"/>
              <a:ea typeface="Times New Roman" pitchFamily="18" charset="0"/>
              <a:cs typeface="Arial" pitchFamily="34" charset="0"/>
            </a:endParaRPr>
          </a:p>
          <a:p>
            <a:pPr marL="285750" indent="-285750" algn="just" eaLnBrk="0" fontAlgn="base" hangingPunct="0">
              <a:spcBef>
                <a:spcPct val="0"/>
              </a:spcBef>
              <a:spcAft>
                <a:spcPct val="0"/>
              </a:spcAft>
              <a:buFont typeface="Arial" panose="020B0604020202020204" pitchFamily="34" charset="0"/>
              <a:buChar char="•"/>
            </a:pPr>
            <a:r>
              <a:rPr lang="en-US" dirty="0">
                <a:solidFill>
                  <a:srgbClr val="002060"/>
                </a:solidFill>
                <a:latin typeface="Arial" pitchFamily="34" charset="0"/>
                <a:ea typeface="Times New Roman" pitchFamily="18" charset="0"/>
                <a:cs typeface="Arial" pitchFamily="34" charset="0"/>
              </a:rPr>
              <a:t>The study of the </a:t>
            </a:r>
            <a:r>
              <a:rPr lang="en-US" baseline="30000" dirty="0">
                <a:solidFill>
                  <a:srgbClr val="FF0000"/>
                </a:solidFill>
                <a:latin typeface="Arial" pitchFamily="34" charset="0"/>
                <a:ea typeface="Times New Roman" pitchFamily="18" charset="0"/>
                <a:cs typeface="Arial" pitchFamily="34" charset="0"/>
              </a:rPr>
              <a:t>7</a:t>
            </a:r>
            <a:r>
              <a:rPr lang="en-US" dirty="0">
                <a:solidFill>
                  <a:srgbClr val="FF0000"/>
                </a:solidFill>
                <a:latin typeface="Arial" pitchFamily="34" charset="0"/>
                <a:ea typeface="Times New Roman" pitchFamily="18" charset="0"/>
                <a:cs typeface="Arial" pitchFamily="34" charset="0"/>
              </a:rPr>
              <a:t>H</a:t>
            </a:r>
            <a:r>
              <a:rPr lang="en-US" dirty="0">
                <a:solidFill>
                  <a:srgbClr val="002060"/>
                </a:solidFill>
                <a:latin typeface="Arial" pitchFamily="34" charset="0"/>
                <a:ea typeface="Times New Roman" pitchFamily="18" charset="0"/>
                <a:cs typeface="Arial" pitchFamily="34" charset="0"/>
              </a:rPr>
              <a:t> and its 4n-decay in the reaction d(</a:t>
            </a:r>
            <a:r>
              <a:rPr lang="en-US" baseline="30000" dirty="0">
                <a:solidFill>
                  <a:srgbClr val="002060"/>
                </a:solidFill>
                <a:latin typeface="Arial" pitchFamily="34" charset="0"/>
                <a:ea typeface="Times New Roman" pitchFamily="18" charset="0"/>
                <a:cs typeface="Arial" pitchFamily="34" charset="0"/>
              </a:rPr>
              <a:t>8</a:t>
            </a:r>
            <a:r>
              <a:rPr lang="en-US" dirty="0">
                <a:solidFill>
                  <a:srgbClr val="002060"/>
                </a:solidFill>
                <a:latin typeface="Arial" pitchFamily="34" charset="0"/>
                <a:ea typeface="Times New Roman" pitchFamily="18" charset="0"/>
                <a:cs typeface="Arial" pitchFamily="34" charset="0"/>
              </a:rPr>
              <a:t>He,</a:t>
            </a:r>
            <a:r>
              <a:rPr lang="en-US" baseline="30000" dirty="0">
                <a:solidFill>
                  <a:srgbClr val="002060"/>
                </a:solidFill>
                <a:latin typeface="Arial" pitchFamily="34" charset="0"/>
                <a:ea typeface="Times New Roman" pitchFamily="18" charset="0"/>
                <a:cs typeface="Arial" pitchFamily="34" charset="0"/>
              </a:rPr>
              <a:t>3</a:t>
            </a:r>
            <a:r>
              <a:rPr lang="en-US" dirty="0">
                <a:solidFill>
                  <a:srgbClr val="002060"/>
                </a:solidFill>
                <a:latin typeface="Arial" pitchFamily="34" charset="0"/>
                <a:ea typeface="Times New Roman" pitchFamily="18" charset="0"/>
                <a:cs typeface="Arial" pitchFamily="34" charset="0"/>
              </a:rPr>
              <a:t>He)</a:t>
            </a:r>
            <a:r>
              <a:rPr lang="en-US" baseline="30000" dirty="0">
                <a:solidFill>
                  <a:srgbClr val="FF0000"/>
                </a:solidFill>
                <a:latin typeface="Arial" pitchFamily="34" charset="0"/>
                <a:ea typeface="Times New Roman" pitchFamily="18" charset="0"/>
                <a:cs typeface="Arial" pitchFamily="34" charset="0"/>
              </a:rPr>
              <a:t>7</a:t>
            </a:r>
            <a:r>
              <a:rPr lang="en-US" dirty="0">
                <a:solidFill>
                  <a:srgbClr val="FF0000"/>
                </a:solidFill>
                <a:latin typeface="Arial" pitchFamily="34" charset="0"/>
                <a:ea typeface="Times New Roman" pitchFamily="18" charset="0"/>
                <a:cs typeface="Arial" pitchFamily="34" charset="0"/>
              </a:rPr>
              <a:t>H</a:t>
            </a:r>
            <a:r>
              <a:rPr lang="en-US" dirty="0">
                <a:solidFill>
                  <a:srgbClr val="002060"/>
                </a:solidFill>
                <a:latin typeface="Arial" pitchFamily="34" charset="0"/>
                <a:ea typeface="Times New Roman" pitchFamily="18" charset="0"/>
                <a:cs typeface="Arial" pitchFamily="34" charset="0"/>
              </a:rPr>
              <a:t> is proposed for the fall 2018.</a:t>
            </a:r>
          </a:p>
          <a:p>
            <a:pPr marL="285750" indent="-285750" algn="just" eaLnBrk="0" fontAlgn="base" hangingPunct="0">
              <a:spcBef>
                <a:spcPct val="0"/>
              </a:spcBef>
              <a:spcAft>
                <a:spcPct val="0"/>
              </a:spcAft>
              <a:buFont typeface="Arial" panose="020B0604020202020204" pitchFamily="34" charset="0"/>
              <a:buChar char="•"/>
            </a:pPr>
            <a:endParaRPr lang="en-US" dirty="0">
              <a:solidFill>
                <a:srgbClr val="002060"/>
              </a:solidFill>
              <a:latin typeface="Arial" pitchFamily="34" charset="0"/>
              <a:ea typeface="Times New Roman" pitchFamily="18" charset="0"/>
              <a:cs typeface="Arial" pitchFamily="34" charset="0"/>
            </a:endParaRPr>
          </a:p>
          <a:p>
            <a:pPr marL="285750" indent="-285750" algn="just" eaLnBrk="0" fontAlgn="base" hangingPunct="0">
              <a:spcBef>
                <a:spcPct val="0"/>
              </a:spcBef>
              <a:spcAft>
                <a:spcPct val="0"/>
              </a:spcAft>
              <a:buFont typeface="Arial" panose="020B0604020202020204" pitchFamily="34" charset="0"/>
              <a:buChar char="•"/>
            </a:pPr>
            <a:endParaRPr lang="en-US" b="1" dirty="0">
              <a:solidFill>
                <a:srgbClr val="000000"/>
              </a:solidFill>
              <a:ea typeface="Calibri" panose="020F0502020204030204" pitchFamily="34" charset="0"/>
            </a:endParaRPr>
          </a:p>
          <a:p>
            <a:pPr marL="285750" indent="-285750" algn="just" eaLnBrk="0" fontAlgn="base" hangingPunct="0">
              <a:spcBef>
                <a:spcPct val="0"/>
              </a:spcBef>
              <a:spcAft>
                <a:spcPct val="0"/>
              </a:spcAft>
              <a:buFont typeface="Arial" panose="020B0604020202020204" pitchFamily="34" charset="0"/>
              <a:buChar char="•"/>
            </a:pPr>
            <a:endParaRPr lang="en-US" b="1" dirty="0">
              <a:solidFill>
                <a:srgbClr val="002060"/>
              </a:solidFill>
              <a:latin typeface="Arial" pitchFamily="34" charset="0"/>
              <a:ea typeface="Times New Roman" pitchFamily="18" charset="0"/>
              <a:cs typeface="Arial" pitchFamily="34" charset="0"/>
            </a:endParaRPr>
          </a:p>
        </p:txBody>
      </p:sp>
      <p:sp>
        <p:nvSpPr>
          <p:cNvPr id="9" name="Прямоугольник 8"/>
          <p:cNvSpPr/>
          <p:nvPr/>
        </p:nvSpPr>
        <p:spPr>
          <a:xfrm>
            <a:off x="5303913" y="4109949"/>
            <a:ext cx="6590356" cy="1754326"/>
          </a:xfrm>
          <a:prstGeom prst="rect">
            <a:avLst/>
          </a:prstGeom>
        </p:spPr>
        <p:txBody>
          <a:bodyPr wrap="square">
            <a:spAutoFit/>
          </a:bodyPr>
          <a:lstStyle/>
          <a:p>
            <a:pPr lvl="0" algn="ctr" eaLnBrk="0" fontAlgn="base" hangingPunct="0">
              <a:spcBef>
                <a:spcPct val="0"/>
              </a:spcBef>
              <a:spcAft>
                <a:spcPct val="0"/>
              </a:spcAft>
            </a:pPr>
            <a:r>
              <a:rPr lang="en-US" b="1" u="sng" dirty="0">
                <a:solidFill>
                  <a:srgbClr val="C00000"/>
                </a:solidFill>
                <a:latin typeface="Arial" pitchFamily="34" charset="0"/>
                <a:ea typeface="Times New Roman" pitchFamily="18" charset="0"/>
                <a:cs typeface="Arial" pitchFamily="34" charset="0"/>
              </a:rPr>
              <a:t>Recommendation</a:t>
            </a:r>
            <a:r>
              <a:rPr lang="en-US" b="1" dirty="0">
                <a:solidFill>
                  <a:srgbClr val="C00000"/>
                </a:solidFill>
                <a:latin typeface="Arial" pitchFamily="34" charset="0"/>
                <a:ea typeface="Times New Roman" pitchFamily="18" charset="0"/>
                <a:cs typeface="Arial" pitchFamily="34" charset="0"/>
              </a:rPr>
              <a:t>. </a:t>
            </a:r>
          </a:p>
          <a:p>
            <a:pPr lvl="0" algn="ctr" eaLnBrk="0" fontAlgn="base" hangingPunct="0">
              <a:spcBef>
                <a:spcPct val="0"/>
              </a:spcBef>
              <a:spcAft>
                <a:spcPct val="0"/>
              </a:spcAft>
            </a:pPr>
            <a:r>
              <a:rPr lang="en-US" b="1" dirty="0">
                <a:solidFill>
                  <a:srgbClr val="C00000"/>
                </a:solidFill>
                <a:latin typeface="Arial" pitchFamily="34" charset="0"/>
                <a:ea typeface="Times New Roman" pitchFamily="18" charset="0"/>
                <a:cs typeface="Arial" pitchFamily="34" charset="0"/>
              </a:rPr>
              <a:t>The PAC endorses the first experiment on the ACCULINNA-2 fragment separator aimed at studying the properties of </a:t>
            </a:r>
            <a:r>
              <a:rPr lang="en-US" b="1" baseline="30000" dirty="0">
                <a:solidFill>
                  <a:srgbClr val="C00000"/>
                </a:solidFill>
                <a:latin typeface="Arial" pitchFamily="34" charset="0"/>
                <a:ea typeface="Times New Roman" pitchFamily="18" charset="0"/>
                <a:cs typeface="Arial" pitchFamily="34" charset="0"/>
              </a:rPr>
              <a:t>7</a:t>
            </a:r>
            <a:r>
              <a:rPr lang="en-US" b="1" dirty="0">
                <a:solidFill>
                  <a:srgbClr val="C00000"/>
                </a:solidFill>
                <a:latin typeface="Arial" pitchFamily="34" charset="0"/>
                <a:ea typeface="Times New Roman" pitchFamily="18" charset="0"/>
                <a:cs typeface="Arial" pitchFamily="34" charset="0"/>
              </a:rPr>
              <a:t>H in the </a:t>
            </a:r>
            <a:r>
              <a:rPr lang="en-US" b="1" baseline="30000" dirty="0">
                <a:solidFill>
                  <a:srgbClr val="C00000"/>
                </a:solidFill>
                <a:latin typeface="Arial" pitchFamily="34" charset="0"/>
                <a:ea typeface="Times New Roman" pitchFamily="18" charset="0"/>
                <a:cs typeface="Arial" pitchFamily="34" charset="0"/>
              </a:rPr>
              <a:t>8</a:t>
            </a:r>
            <a:r>
              <a:rPr lang="en-US" b="1" dirty="0">
                <a:solidFill>
                  <a:srgbClr val="C00000"/>
                </a:solidFill>
                <a:latin typeface="Arial" pitchFamily="34" charset="0"/>
                <a:ea typeface="Times New Roman" pitchFamily="18" charset="0"/>
                <a:cs typeface="Arial" pitchFamily="34" charset="0"/>
              </a:rPr>
              <a:t>He(d, </a:t>
            </a:r>
            <a:r>
              <a:rPr lang="en-US" b="1" baseline="30000" dirty="0">
                <a:solidFill>
                  <a:srgbClr val="C00000"/>
                </a:solidFill>
                <a:latin typeface="Arial" pitchFamily="34" charset="0"/>
                <a:ea typeface="Times New Roman" pitchFamily="18" charset="0"/>
                <a:cs typeface="Arial" pitchFamily="34" charset="0"/>
              </a:rPr>
              <a:t>3</a:t>
            </a:r>
            <a:r>
              <a:rPr lang="en-US" b="1" dirty="0">
                <a:solidFill>
                  <a:srgbClr val="C00000"/>
                </a:solidFill>
                <a:latin typeface="Arial" pitchFamily="34" charset="0"/>
                <a:ea typeface="Times New Roman" pitchFamily="18" charset="0"/>
                <a:cs typeface="Arial" pitchFamily="34" charset="0"/>
              </a:rPr>
              <a:t>He)</a:t>
            </a:r>
            <a:r>
              <a:rPr lang="en-US" b="1" baseline="30000" dirty="0">
                <a:solidFill>
                  <a:srgbClr val="C00000"/>
                </a:solidFill>
                <a:latin typeface="Arial" pitchFamily="34" charset="0"/>
                <a:ea typeface="Times New Roman" pitchFamily="18" charset="0"/>
                <a:cs typeface="Arial" pitchFamily="34" charset="0"/>
              </a:rPr>
              <a:t>7</a:t>
            </a:r>
            <a:r>
              <a:rPr lang="en-US" b="1" dirty="0">
                <a:solidFill>
                  <a:srgbClr val="C00000"/>
                </a:solidFill>
                <a:latin typeface="Arial" pitchFamily="34" charset="0"/>
                <a:ea typeface="Times New Roman" pitchFamily="18" charset="0"/>
                <a:cs typeface="Arial" pitchFamily="34" charset="0"/>
              </a:rPr>
              <a:t>H reaction and the requested beam time at the U-400M accelerator for its implementation.</a:t>
            </a:r>
            <a:endParaRPr lang="en-US" b="1" dirty="0">
              <a:solidFill>
                <a:srgbClr val="C00000"/>
              </a:solidFill>
              <a:latin typeface="Arial" pitchFamily="34" charset="0"/>
              <a:cs typeface="Arial" pitchFamily="34" charset="0"/>
            </a:endParaRPr>
          </a:p>
        </p:txBody>
      </p:sp>
      <p:sp>
        <p:nvSpPr>
          <p:cNvPr id="11" name="Номер слайда 10"/>
          <p:cNvSpPr>
            <a:spLocks noGrp="1"/>
          </p:cNvSpPr>
          <p:nvPr>
            <p:ph type="sldNum" sz="quarter" idx="12"/>
          </p:nvPr>
        </p:nvSpPr>
        <p:spPr/>
        <p:txBody>
          <a:bodyPr/>
          <a:lstStyle/>
          <a:p>
            <a:fld id="{017C60C2-FB95-4464-969C-DC460CD1CFD8}" type="slidenum">
              <a:rPr lang="ru-RU" smtClean="0"/>
              <a:pPr/>
              <a:t>9</a:t>
            </a:fld>
            <a:endParaRPr lang="ru-RU" dirty="0"/>
          </a:p>
        </p:txBody>
      </p:sp>
      <p:pic>
        <p:nvPicPr>
          <p:cNvPr id="3" name="Рисунок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68408" y="461725"/>
            <a:ext cx="2274631" cy="2535481"/>
          </a:xfrm>
          <a:prstGeom prst="rect">
            <a:avLst/>
          </a:prstGeom>
        </p:spPr>
      </p:pic>
      <p:sp>
        <p:nvSpPr>
          <p:cNvPr id="10" name="Прямоугольник 9">
            <a:extLst>
              <a:ext uri="{FF2B5EF4-FFF2-40B4-BE49-F238E27FC236}">
                <a16:creationId xmlns:a16="http://schemas.microsoft.com/office/drawing/2014/main" xmlns="" id="{67C52542-039D-47F6-94FC-6E3DC1D92774}"/>
              </a:ext>
            </a:extLst>
          </p:cNvPr>
          <p:cNvSpPr/>
          <p:nvPr/>
        </p:nvSpPr>
        <p:spPr>
          <a:xfrm>
            <a:off x="10177848" y="3018565"/>
            <a:ext cx="1404552" cy="338554"/>
          </a:xfrm>
          <a:prstGeom prst="rect">
            <a:avLst/>
          </a:prstGeom>
        </p:spPr>
        <p:txBody>
          <a:bodyPr wrap="none">
            <a:spAutoFit/>
          </a:bodyPr>
          <a:lstStyle/>
          <a:p>
            <a:r>
              <a:rPr lang="en-US" sz="1600" b="1" dirty="0">
                <a:solidFill>
                  <a:srgbClr val="0033CC"/>
                </a:solidFill>
                <a:latin typeface="Arial" pitchFamily="34" charset="0"/>
                <a:ea typeface="Times New Roman" pitchFamily="18" charset="0"/>
                <a:cs typeface="Arial" pitchFamily="34" charset="0"/>
              </a:rPr>
              <a:t>A. </a:t>
            </a:r>
            <a:r>
              <a:rPr lang="en-US" sz="1600" b="1" dirty="0" err="1">
                <a:solidFill>
                  <a:srgbClr val="0033CC"/>
                </a:solidFill>
                <a:latin typeface="Arial" pitchFamily="34" charset="0"/>
                <a:ea typeface="Times New Roman" pitchFamily="18" charset="0"/>
                <a:cs typeface="Arial" pitchFamily="34" charset="0"/>
              </a:rPr>
              <a:t>Fomichev</a:t>
            </a:r>
            <a:endParaRPr lang="ru-RU" sz="1600" dirty="0">
              <a:solidFill>
                <a:srgbClr val="0033CC"/>
              </a:solidFill>
            </a:endParaRPr>
          </a:p>
        </p:txBody>
      </p:sp>
      <p:pic>
        <p:nvPicPr>
          <p:cNvPr id="14" name="Рисунок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2857" y="4109949"/>
            <a:ext cx="4949544" cy="2611527"/>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16925</TotalTime>
  <Words>1739</Words>
  <Application>Microsoft Office PowerPoint</Application>
  <PresentationFormat>Широкоэкранный</PresentationFormat>
  <Paragraphs>236</Paragraphs>
  <Slides>17</Slides>
  <Notes>6</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17</vt:i4>
      </vt:variant>
    </vt:vector>
  </HeadingPairs>
  <TitlesOfParts>
    <vt:vector size="27" baseType="lpstr">
      <vt:lpstr>MS PGothic</vt:lpstr>
      <vt:lpstr>MS PGothic</vt:lpstr>
      <vt:lpstr>Arial</vt:lpstr>
      <vt:lpstr>Batang</vt:lpstr>
      <vt:lpstr>Calibri</vt:lpstr>
      <vt:lpstr>Roboto Cn</vt:lpstr>
      <vt:lpstr>Symbol</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Work</dc:creator>
  <cp:lastModifiedBy>Admin</cp:lastModifiedBy>
  <cp:revision>368</cp:revision>
  <cp:lastPrinted>2018-08-13T08:31:04Z</cp:lastPrinted>
  <dcterms:created xsi:type="dcterms:W3CDTF">2017-07-20T07:19:18Z</dcterms:created>
  <dcterms:modified xsi:type="dcterms:W3CDTF">2018-09-20T08:10:27Z</dcterms:modified>
</cp:coreProperties>
</file>