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theme/themeOverride4.xml" ContentType="application/vnd.openxmlformats-officedocument.themeOverrid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5.xml" ContentType="application/vnd.openxmlformats-officedocument.themeOverr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03" r:id="rId4"/>
    <p:sldMasterId id="2147483720" r:id="rId5"/>
    <p:sldMasterId id="2147483776" r:id="rId6"/>
    <p:sldMasterId id="2147483794" r:id="rId7"/>
    <p:sldMasterId id="2147483807" r:id="rId8"/>
    <p:sldMasterId id="2147483819" r:id="rId9"/>
    <p:sldMasterId id="2147483831" r:id="rId10"/>
    <p:sldMasterId id="2147483856" r:id="rId11"/>
    <p:sldMasterId id="2147483869" r:id="rId12"/>
    <p:sldMasterId id="2147483882" r:id="rId13"/>
    <p:sldMasterId id="2147483894" r:id="rId14"/>
    <p:sldMasterId id="2147483906" r:id="rId15"/>
    <p:sldMasterId id="2147483918" r:id="rId16"/>
    <p:sldMasterId id="2147483923" r:id="rId17"/>
  </p:sldMasterIdLst>
  <p:notesMasterIdLst>
    <p:notesMasterId r:id="rId64"/>
  </p:notesMasterIdLst>
  <p:sldIdLst>
    <p:sldId id="579" r:id="rId18"/>
    <p:sldId id="257" r:id="rId19"/>
    <p:sldId id="575" r:id="rId20"/>
    <p:sldId id="259" r:id="rId21"/>
    <p:sldId id="260" r:id="rId22"/>
    <p:sldId id="262" r:id="rId23"/>
    <p:sldId id="263" r:id="rId24"/>
    <p:sldId id="264" r:id="rId25"/>
    <p:sldId id="265" r:id="rId26"/>
    <p:sldId id="267" r:id="rId27"/>
    <p:sldId id="268" r:id="rId28"/>
    <p:sldId id="576" r:id="rId29"/>
    <p:sldId id="577" r:id="rId30"/>
    <p:sldId id="578" r:id="rId31"/>
    <p:sldId id="256" r:id="rId32"/>
    <p:sldId id="258" r:id="rId33"/>
    <p:sldId id="434" r:id="rId34"/>
    <p:sldId id="441" r:id="rId35"/>
    <p:sldId id="301" r:id="rId36"/>
    <p:sldId id="302" r:id="rId37"/>
    <p:sldId id="446" r:id="rId38"/>
    <p:sldId id="269" r:id="rId39"/>
    <p:sldId id="270" r:id="rId40"/>
    <p:sldId id="442" r:id="rId41"/>
    <p:sldId id="447" r:id="rId42"/>
    <p:sldId id="443" r:id="rId43"/>
    <p:sldId id="444" r:id="rId44"/>
    <p:sldId id="449" r:id="rId45"/>
    <p:sldId id="311" r:id="rId46"/>
    <p:sldId id="445" r:id="rId47"/>
    <p:sldId id="283" r:id="rId48"/>
    <p:sldId id="401" r:id="rId49"/>
    <p:sldId id="560" r:id="rId50"/>
    <p:sldId id="574" r:id="rId51"/>
    <p:sldId id="452" r:id="rId52"/>
    <p:sldId id="297" r:id="rId53"/>
    <p:sldId id="439" r:id="rId54"/>
    <p:sldId id="451" r:id="rId55"/>
    <p:sldId id="298" r:id="rId56"/>
    <p:sldId id="450" r:id="rId57"/>
    <p:sldId id="435" r:id="rId58"/>
    <p:sldId id="274" r:id="rId59"/>
    <p:sldId id="275" r:id="rId60"/>
    <p:sldId id="276" r:id="rId61"/>
    <p:sldId id="277" r:id="rId62"/>
    <p:sldId id="27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C" id="{8AF847F8-0C19-4BF2-A3A5-04A6A4D73B65}">
          <p14:sldIdLst>
            <p14:sldId id="579"/>
            <p14:sldId id="257"/>
            <p14:sldId id="575"/>
            <p14:sldId id="259"/>
            <p14:sldId id="260"/>
            <p14:sldId id="262"/>
            <p14:sldId id="263"/>
            <p14:sldId id="264"/>
            <p14:sldId id="265"/>
            <p14:sldId id="267"/>
            <p14:sldId id="268"/>
            <p14:sldId id="576"/>
            <p14:sldId id="577"/>
            <p14:sldId id="578"/>
            <p14:sldId id="256"/>
          </p14:sldIdLst>
        </p14:section>
        <p14:section name="History" id="{644EF0D2-A0BE-488C-B142-76E388A44F05}">
          <p14:sldIdLst>
            <p14:sldId id="258"/>
            <p14:sldId id="434"/>
            <p14:sldId id="441"/>
            <p14:sldId id="301"/>
            <p14:sldId id="302"/>
            <p14:sldId id="446"/>
            <p14:sldId id="269"/>
            <p14:sldId id="270"/>
            <p14:sldId id="442"/>
            <p14:sldId id="447"/>
            <p14:sldId id="443"/>
            <p14:sldId id="444"/>
            <p14:sldId id="449"/>
            <p14:sldId id="311"/>
          </p14:sldIdLst>
        </p14:section>
        <p14:section name="Personnel &amp; Finances" id="{039F9490-39BD-4E59-AFCA-8C3C374981BF}">
          <p14:sldIdLst>
            <p14:sldId id="445"/>
            <p14:sldId id="283"/>
            <p14:sldId id="401"/>
            <p14:sldId id="560"/>
            <p14:sldId id="574"/>
            <p14:sldId id="452"/>
            <p14:sldId id="297"/>
            <p14:sldId id="439"/>
            <p14:sldId id="451"/>
            <p14:sldId id="298"/>
            <p14:sldId id="450"/>
          </p14:sldIdLst>
        </p14:section>
        <p14:section name="Science" id="{B8253EFA-91CF-4279-9C94-36970D861F4E}">
          <p14:sldIdLst>
            <p14:sldId id="435"/>
            <p14:sldId id="274"/>
            <p14:sldId id="275"/>
            <p14:sldId id="276"/>
            <p14:sldId id="277"/>
            <p14:sldId id="279"/>
          </p14:sldIdLst>
        </p14:section>
        <p14:section name="Applied &amp; Methodics" id="{8F6AE1A2-CD9C-4619-A2FD-9F395FA4D84E}">
          <p14:sldIdLst/>
        </p14:section>
        <p14:section name="Future" id="{F59B7FEA-5302-4AB2-A141-BC46B3341EA7}">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9777" autoAdjust="0"/>
  </p:normalViewPr>
  <p:slideViewPr>
    <p:cSldViewPr snapToGrid="0">
      <p:cViewPr varScale="1">
        <p:scale>
          <a:sx n="73" d="100"/>
          <a:sy n="73" d="100"/>
        </p:scale>
        <p:origin x="-51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G:\CMR2015\UP_statistic%20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Inga\PAC\PAC-2015\Condensed%20Matter\user%20policy%20for%20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Dropbox\Uradne%20dokumenty\Dubna\stats\publication%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ISSExport1519216280188!$C$6:$C$13</c:f>
              <c:strCache>
                <c:ptCount val="8"/>
                <c:pt idx="0">
                  <c:v>21-30</c:v>
                </c:pt>
                <c:pt idx="1">
                  <c:v>31-40</c:v>
                </c:pt>
                <c:pt idx="2">
                  <c:v>41-50</c:v>
                </c:pt>
                <c:pt idx="3">
                  <c:v>51-60</c:v>
                </c:pt>
                <c:pt idx="4">
                  <c:v>61-65</c:v>
                </c:pt>
                <c:pt idx="5">
                  <c:v>66-70</c:v>
                </c:pt>
                <c:pt idx="6">
                  <c:v>71-75</c:v>
                </c:pt>
                <c:pt idx="7">
                  <c:v>76 и ст.</c:v>
                </c:pt>
              </c:strCache>
            </c:strRef>
          </c:cat>
          <c:val>
            <c:numRef>
              <c:f>ISSExport1519216280188!$D$6:$D$13</c:f>
              <c:numCache>
                <c:formatCode>0</c:formatCode>
                <c:ptCount val="8"/>
                <c:pt idx="0">
                  <c:v>110</c:v>
                </c:pt>
                <c:pt idx="1">
                  <c:v>110</c:v>
                </c:pt>
                <c:pt idx="2">
                  <c:v>68</c:v>
                </c:pt>
                <c:pt idx="3">
                  <c:v>98</c:v>
                </c:pt>
                <c:pt idx="4">
                  <c:v>61</c:v>
                </c:pt>
                <c:pt idx="5">
                  <c:v>32</c:v>
                </c:pt>
                <c:pt idx="6">
                  <c:v>25</c:v>
                </c:pt>
                <c:pt idx="7">
                  <c:v>33</c:v>
                </c:pt>
              </c:numCache>
            </c:numRef>
          </c:val>
          <c:extLst xmlns:c16r2="http://schemas.microsoft.com/office/drawing/2015/06/chart">
            <c:ext xmlns:c16="http://schemas.microsoft.com/office/drawing/2014/chart" uri="{C3380CC4-5D6E-409C-BE32-E72D297353CC}">
              <c16:uniqueId val="{00000000-CE97-4C1F-B348-7F6E066B3846}"/>
            </c:ext>
          </c:extLst>
        </c:ser>
        <c:dLbls>
          <c:showLegendKey val="0"/>
          <c:showVal val="0"/>
          <c:showCatName val="0"/>
          <c:showSerName val="0"/>
          <c:showPercent val="0"/>
          <c:showBubbleSize val="0"/>
        </c:dLbls>
        <c:gapWidth val="219"/>
        <c:shape val="box"/>
        <c:axId val="212498304"/>
        <c:axId val="212499840"/>
        <c:axId val="0"/>
      </c:bar3DChart>
      <c:catAx>
        <c:axId val="21249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e-DE"/>
          </a:p>
        </c:txPr>
        <c:crossAx val="212499840"/>
        <c:crosses val="autoZero"/>
        <c:auto val="1"/>
        <c:lblAlgn val="ctr"/>
        <c:lblOffset val="100"/>
        <c:noMultiLvlLbl val="0"/>
      </c:catAx>
      <c:valAx>
        <c:axId val="212499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crossAx val="21249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41943144974525248"/>
          <c:y val="0.40333472943541632"/>
          <c:w val="0.29790463692038532"/>
          <c:h val="0.5885433070866124"/>
        </c:manualLayout>
      </c:layout>
      <c:doughnutChart>
        <c:varyColors val="1"/>
        <c:ser>
          <c:idx val="0"/>
          <c:order val="0"/>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608F-46D5-8868-E91F95A73FC7}"/>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1-608F-46D5-8868-E91F95A73FC7}"/>
              </c:ext>
            </c:extLst>
          </c:dPt>
          <c:dPt>
            <c:idx val="3"/>
            <c:bubble3D val="0"/>
            <c:spPr>
              <a:solidFill>
                <a:srgbClr val="FF33CC"/>
              </a:solidFill>
            </c:spPr>
            <c:extLst xmlns:c16r2="http://schemas.microsoft.com/office/drawing/2015/06/chart">
              <c:ext xmlns:c16="http://schemas.microsoft.com/office/drawing/2014/chart" uri="{C3380CC4-5D6E-409C-BE32-E72D297353CC}">
                <c16:uniqueId val="{00000002-608F-46D5-8868-E91F95A73FC7}"/>
              </c:ext>
            </c:extLst>
          </c:dPt>
          <c:dPt>
            <c:idx val="5"/>
            <c:bubble3D val="0"/>
            <c:spPr>
              <a:solidFill>
                <a:srgbClr val="FFFF00"/>
              </a:solidFill>
            </c:spPr>
            <c:extLst xmlns:c16r2="http://schemas.microsoft.com/office/drawing/2015/06/chart">
              <c:ext xmlns:c16="http://schemas.microsoft.com/office/drawing/2014/chart" uri="{C3380CC4-5D6E-409C-BE32-E72D297353CC}">
                <c16:uniqueId val="{00000003-608F-46D5-8868-E91F95A73FC7}"/>
              </c:ext>
            </c:extLst>
          </c:dPt>
          <c:dLbls>
            <c:spPr>
              <a:noFill/>
              <a:ln>
                <a:noFill/>
              </a:ln>
              <a:effectLst/>
            </c:spPr>
            <c:txPr>
              <a:bodyPr/>
              <a:lstStyle/>
              <a:p>
                <a:pPr>
                  <a:defRPr sz="1200">
                    <a:solidFill>
                      <a:schemeClr val="tx1"/>
                    </a:solidFill>
                  </a:defRPr>
                </a:pPr>
                <a:endParaRPr lang="de-DE"/>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Sheet3!$A$1:$A$6</c:f>
              <c:strCache>
                <c:ptCount val="6"/>
                <c:pt idx="0">
                  <c:v>physics </c:v>
                </c:pt>
                <c:pt idx="1">
                  <c:v>chemistry</c:v>
                </c:pt>
                <c:pt idx="2">
                  <c:v>geosciences </c:v>
                </c:pt>
                <c:pt idx="3">
                  <c:v>materials science </c:v>
                </c:pt>
                <c:pt idx="4">
                  <c:v>applied science </c:v>
                </c:pt>
                <c:pt idx="5">
                  <c:v>biology, biophysics, biochemistry</c:v>
                </c:pt>
              </c:strCache>
            </c:strRef>
          </c:cat>
          <c:val>
            <c:numRef>
              <c:f>Sheet3!$B$1:$B$6</c:f>
              <c:numCache>
                <c:formatCode>General</c:formatCode>
                <c:ptCount val="6"/>
                <c:pt idx="0">
                  <c:v>80</c:v>
                </c:pt>
                <c:pt idx="1">
                  <c:v>23</c:v>
                </c:pt>
                <c:pt idx="2">
                  <c:v>20</c:v>
                </c:pt>
                <c:pt idx="3">
                  <c:v>51</c:v>
                </c:pt>
                <c:pt idx="4">
                  <c:v>8</c:v>
                </c:pt>
                <c:pt idx="5">
                  <c:v>16</c:v>
                </c:pt>
              </c:numCache>
            </c:numRef>
          </c:val>
          <c:extLst xmlns:c16r2="http://schemas.microsoft.com/office/drawing/2015/06/chart">
            <c:ext xmlns:c16="http://schemas.microsoft.com/office/drawing/2014/chart" uri="{C3380CC4-5D6E-409C-BE32-E72D297353CC}">
              <c16:uniqueId val="{00000004-608F-46D5-8868-E91F95A73FC7}"/>
            </c:ext>
          </c:extLst>
        </c:ser>
        <c:dLbls>
          <c:showLegendKey val="0"/>
          <c:showVal val="0"/>
          <c:showCatName val="0"/>
          <c:showSerName val="0"/>
          <c:showPercent val="1"/>
          <c:showBubbleSize val="0"/>
          <c:showLeaderLines val="1"/>
        </c:dLbls>
        <c:firstSliceAng val="0"/>
        <c:holeSize val="50"/>
      </c:doughnutChart>
    </c:plotArea>
    <c:legend>
      <c:legendPos val="t"/>
      <c:layout>
        <c:manualLayout>
          <c:xMode val="edge"/>
          <c:yMode val="edge"/>
          <c:x val="9.2497491122433245E-2"/>
          <c:y val="2.3774501591556373E-2"/>
          <c:w val="0.88421819515207656"/>
          <c:h val="0.16825096331043729"/>
        </c:manualLayout>
      </c:layout>
      <c:overlay val="0"/>
      <c:txPr>
        <a:bodyPr/>
        <a:lstStyle/>
        <a:p>
          <a:pPr>
            <a:defRPr sz="1400"/>
          </a:pPr>
          <a:endParaRPr lang="de-DE"/>
        </a:p>
      </c:txPr>
    </c:legend>
    <c:plotVisOnly val="1"/>
    <c:dispBlanksAs val="zero"/>
    <c:showDLblsOverMax val="0"/>
  </c:chart>
  <c:txPr>
    <a:bodyPr/>
    <a:lstStyle/>
    <a:p>
      <a:pPr>
        <a:defRPr lang="pl-PL" sz="1800" b="1" kern="1200" dirty="0" smtClean="0">
          <a:solidFill>
            <a:srgbClr val="3333CC"/>
          </a:solidFill>
          <a:latin typeface="Times New Roman" panose="02020603050405020304" pitchFamily="18" charset="0"/>
          <a:ea typeface="+mn-ea"/>
          <a:cs typeface="Times New Roman" panose="02020603050405020304" pitchFamily="18"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9146219625772646"/>
          <c:y val="0.40148193014334782"/>
          <c:w val="0.46345687392524393"/>
          <c:h val="0.63375903781463894"/>
        </c:manualLayout>
      </c:layout>
      <c:doughnutChart>
        <c:varyColors val="1"/>
        <c:ser>
          <c:idx val="0"/>
          <c:order val="0"/>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1269-46E0-807A-AE64A509364F}"/>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1-1269-46E0-807A-AE64A509364F}"/>
              </c:ext>
            </c:extLst>
          </c:dPt>
          <c:dPt>
            <c:idx val="2"/>
            <c:bubble3D val="0"/>
            <c:spPr>
              <a:solidFill>
                <a:srgbClr val="FFFF00"/>
              </a:solidFill>
            </c:spPr>
            <c:extLst xmlns:c16r2="http://schemas.microsoft.com/office/drawing/2015/06/chart">
              <c:ext xmlns:c16="http://schemas.microsoft.com/office/drawing/2014/chart" uri="{C3380CC4-5D6E-409C-BE32-E72D297353CC}">
                <c16:uniqueId val="{00000002-1269-46E0-807A-AE64A509364F}"/>
              </c:ext>
            </c:extLst>
          </c:dPt>
          <c:dPt>
            <c:idx val="3"/>
            <c:bubble3D val="0"/>
            <c:spPr>
              <a:solidFill>
                <a:schemeClr val="accent3">
                  <a:lumMod val="75000"/>
                </a:schemeClr>
              </a:solidFill>
            </c:spPr>
            <c:extLst xmlns:c16r2="http://schemas.microsoft.com/office/drawing/2015/06/chart">
              <c:ext xmlns:c16="http://schemas.microsoft.com/office/drawing/2014/chart" uri="{C3380CC4-5D6E-409C-BE32-E72D297353CC}">
                <c16:uniqueId val="{00000003-1269-46E0-807A-AE64A509364F}"/>
              </c:ext>
            </c:extLst>
          </c:dPt>
          <c:dPt>
            <c:idx val="4"/>
            <c:bubble3D val="0"/>
            <c:spPr>
              <a:solidFill>
                <a:srgbClr val="FF33CC"/>
              </a:solidFill>
            </c:spPr>
            <c:extLst xmlns:c16r2="http://schemas.microsoft.com/office/drawing/2015/06/chart">
              <c:ext xmlns:c16="http://schemas.microsoft.com/office/drawing/2014/chart" uri="{C3380CC4-5D6E-409C-BE32-E72D297353CC}">
                <c16:uniqueId val="{00000004-1269-46E0-807A-AE64A509364F}"/>
              </c:ext>
            </c:extLst>
          </c:dPt>
          <c:dPt>
            <c:idx val="5"/>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5-1269-46E0-807A-AE64A509364F}"/>
              </c:ext>
            </c:extLst>
          </c:dPt>
          <c:dPt>
            <c:idx val="6"/>
            <c:bubble3D val="0"/>
            <c:spPr>
              <a:solidFill>
                <a:schemeClr val="accent6">
                  <a:lumMod val="75000"/>
                </a:schemeClr>
              </a:solidFill>
            </c:spPr>
            <c:extLst xmlns:c16r2="http://schemas.microsoft.com/office/drawing/2015/06/chart">
              <c:ext xmlns:c16="http://schemas.microsoft.com/office/drawing/2014/chart" uri="{C3380CC4-5D6E-409C-BE32-E72D297353CC}">
                <c16:uniqueId val="{00000006-1269-46E0-807A-AE64A509364F}"/>
              </c:ext>
            </c:extLst>
          </c:dPt>
          <c:cat>
            <c:strRef>
              <c:f>science!$A$2:$A$8</c:f>
              <c:strCache>
                <c:ptCount val="7"/>
                <c:pt idx="0">
                  <c:v>physics </c:v>
                </c:pt>
                <c:pt idx="1">
                  <c:v>chemistry </c:v>
                </c:pt>
                <c:pt idx="2">
                  <c:v>biology, biophysics</c:v>
                </c:pt>
                <c:pt idx="3">
                  <c:v>geosciences </c:v>
                </c:pt>
                <c:pt idx="4">
                  <c:v>materials science </c:v>
                </c:pt>
                <c:pt idx="5">
                  <c:v>applied science </c:v>
                </c:pt>
                <c:pt idx="6">
                  <c:v>Other</c:v>
                </c:pt>
              </c:strCache>
            </c:strRef>
          </c:cat>
          <c:val>
            <c:numRef>
              <c:f>science!$B$2:$B$8</c:f>
              <c:numCache>
                <c:formatCode>\О\с\н\о\в\н\о\й</c:formatCode>
                <c:ptCount val="7"/>
                <c:pt idx="0">
                  <c:v>76</c:v>
                </c:pt>
                <c:pt idx="1">
                  <c:v>16</c:v>
                </c:pt>
                <c:pt idx="2">
                  <c:v>11</c:v>
                </c:pt>
                <c:pt idx="3">
                  <c:v>9</c:v>
                </c:pt>
                <c:pt idx="4">
                  <c:v>43</c:v>
                </c:pt>
                <c:pt idx="5">
                  <c:v>6</c:v>
                </c:pt>
                <c:pt idx="6">
                  <c:v>2</c:v>
                </c:pt>
              </c:numCache>
            </c:numRef>
          </c:val>
          <c:extLst xmlns:c16r2="http://schemas.microsoft.com/office/drawing/2015/06/chart">
            <c:ext xmlns:c16="http://schemas.microsoft.com/office/drawing/2014/chart" uri="{C3380CC4-5D6E-409C-BE32-E72D297353CC}">
              <c16:uniqueId val="{00000007-1269-46E0-807A-AE64A509364F}"/>
            </c:ext>
          </c:extLst>
        </c:ser>
        <c:dLbls>
          <c:showLegendKey val="0"/>
          <c:showVal val="0"/>
          <c:showCatName val="0"/>
          <c:showSerName val="0"/>
          <c:showPercent val="0"/>
          <c:showBubbleSize val="0"/>
          <c:showLeaderLines val="1"/>
        </c:dLbls>
        <c:firstSliceAng val="0"/>
        <c:holeSize val="50"/>
      </c:doughnutChart>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400" b="1">
                <a:solidFill>
                  <a:srgbClr val="3333CC"/>
                </a:solidFill>
                <a:latin typeface="Times New Roman" pitchFamily="18" charset="0"/>
                <a:cs typeface="Times New Roman" pitchFamily="18" charset="0"/>
              </a:defRPr>
            </a:pPr>
            <a:endParaRPr lang="de-DE"/>
          </a:p>
        </c:txPr>
      </c:legendEntry>
      <c:layout>
        <c:manualLayout>
          <c:xMode val="edge"/>
          <c:yMode val="edge"/>
          <c:x val="0.72440246380492757"/>
          <c:y val="0.19322254189380175"/>
          <c:w val="0.14280353844658306"/>
          <c:h val="6.9208744124337571E-2"/>
        </c:manualLayout>
      </c:layout>
      <c:overlay val="0"/>
      <c:txPr>
        <a:bodyPr/>
        <a:lstStyle/>
        <a:p>
          <a:pPr>
            <a:defRPr sz="1400" b="1">
              <a:solidFill>
                <a:srgbClr val="002060"/>
              </a:solidFill>
              <a:latin typeface="Times New Roman" pitchFamily="18" charset="0"/>
              <a:cs typeface="Times New Roman" pitchFamily="18" charset="0"/>
            </a:defRPr>
          </a:pPr>
          <a:endParaRPr lang="de-DE"/>
        </a:p>
      </c:txPr>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8551160912578241"/>
          <c:y val="0.34578874069312765"/>
          <c:w val="0.46183254593175882"/>
          <c:h val="0.56321042186799686"/>
        </c:manualLayout>
      </c:layout>
      <c:doughnutChart>
        <c:varyColors val="1"/>
        <c:ser>
          <c:idx val="0"/>
          <c:order val="0"/>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0-87C2-4C64-BBA7-0E77B5F6455B}"/>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1-87C2-4C64-BBA7-0E77B5F6455B}"/>
              </c:ext>
            </c:extLst>
          </c:dPt>
          <c:dPt>
            <c:idx val="2"/>
            <c:bubble3D val="0"/>
            <c:spPr>
              <a:solidFill>
                <a:schemeClr val="accent3">
                  <a:lumMod val="75000"/>
                </a:schemeClr>
              </a:solidFill>
            </c:spPr>
            <c:extLst xmlns:c16r2="http://schemas.microsoft.com/office/drawing/2015/06/chart">
              <c:ext xmlns:c16="http://schemas.microsoft.com/office/drawing/2014/chart" uri="{C3380CC4-5D6E-409C-BE32-E72D297353CC}">
                <c16:uniqueId val="{00000002-87C2-4C64-BBA7-0E77B5F6455B}"/>
              </c:ext>
            </c:extLst>
          </c:dPt>
          <c:dPt>
            <c:idx val="3"/>
            <c:bubble3D val="0"/>
            <c:spPr>
              <a:solidFill>
                <a:srgbClr val="FF33CC"/>
              </a:solidFill>
            </c:spPr>
            <c:extLst xmlns:c16r2="http://schemas.microsoft.com/office/drawing/2015/06/chart">
              <c:ext xmlns:c16="http://schemas.microsoft.com/office/drawing/2014/chart" uri="{C3380CC4-5D6E-409C-BE32-E72D297353CC}">
                <c16:uniqueId val="{00000003-87C2-4C64-BBA7-0E77B5F6455B}"/>
              </c:ext>
            </c:extLst>
          </c:dPt>
          <c:dPt>
            <c:idx val="4"/>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4-87C2-4C64-BBA7-0E77B5F6455B}"/>
              </c:ext>
            </c:extLst>
          </c:dPt>
          <c:dPt>
            <c:idx val="5"/>
            <c:bubble3D val="0"/>
            <c:spPr>
              <a:solidFill>
                <a:srgbClr val="FFFF00"/>
              </a:solidFill>
            </c:spPr>
            <c:extLst xmlns:c16r2="http://schemas.microsoft.com/office/drawing/2015/06/chart">
              <c:ext xmlns:c16="http://schemas.microsoft.com/office/drawing/2014/chart" uri="{C3380CC4-5D6E-409C-BE32-E72D297353CC}">
                <c16:uniqueId val="{00000005-87C2-4C64-BBA7-0E77B5F6455B}"/>
              </c:ext>
            </c:extLst>
          </c:dPt>
          <c:dPt>
            <c:idx val="6"/>
            <c:bubble3D val="0"/>
            <c:spPr>
              <a:solidFill>
                <a:schemeClr val="accent6">
                  <a:lumMod val="75000"/>
                </a:schemeClr>
              </a:solidFill>
            </c:spPr>
            <c:extLst xmlns:c16r2="http://schemas.microsoft.com/office/drawing/2015/06/chart">
              <c:ext xmlns:c16="http://schemas.microsoft.com/office/drawing/2014/chart" uri="{C3380CC4-5D6E-409C-BE32-E72D297353CC}">
                <c16:uniqueId val="{00000006-87C2-4C64-BBA7-0E77B5F6455B}"/>
              </c:ext>
            </c:extLst>
          </c:dPt>
          <c:dLbls>
            <c:dLbl>
              <c:idx val="6"/>
              <c:layout>
                <c:manualLayout>
                  <c:x val="1.0000000000000005E-2"/>
                  <c:y val="-3.6585365853658611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7C2-4C64-BBA7-0E77B5F6455B}"/>
                </c:ext>
              </c:extLst>
            </c:dLbl>
            <c:spPr>
              <a:noFill/>
              <a:ln>
                <a:noFill/>
              </a:ln>
              <a:effectLst/>
            </c:spPr>
            <c:txPr>
              <a:bodyPr/>
              <a:lstStyle/>
              <a:p>
                <a:pPr>
                  <a:defRPr sz="1200" b="1"/>
                </a:pPr>
                <a:endParaRPr lang="de-DE"/>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Лист1!$A$1:$A$7</c:f>
              <c:strCache>
                <c:ptCount val="7"/>
                <c:pt idx="0">
                  <c:v>physics </c:v>
                </c:pt>
                <c:pt idx="1">
                  <c:v>chemistry</c:v>
                </c:pt>
                <c:pt idx="2">
                  <c:v>geosciences </c:v>
                </c:pt>
                <c:pt idx="3">
                  <c:v>materials science </c:v>
                </c:pt>
                <c:pt idx="4">
                  <c:v>applied science </c:v>
                </c:pt>
                <c:pt idx="5">
                  <c:v>biosciences</c:v>
                </c:pt>
                <c:pt idx="6">
                  <c:v>other</c:v>
                </c:pt>
              </c:strCache>
            </c:strRef>
          </c:cat>
          <c:val>
            <c:numRef>
              <c:f>Лист1!$B$1:$B$7</c:f>
              <c:numCache>
                <c:formatCode>General</c:formatCode>
                <c:ptCount val="7"/>
                <c:pt idx="0">
                  <c:v>110</c:v>
                </c:pt>
                <c:pt idx="1">
                  <c:v>36</c:v>
                </c:pt>
                <c:pt idx="2">
                  <c:v>37</c:v>
                </c:pt>
                <c:pt idx="3">
                  <c:v>121</c:v>
                </c:pt>
                <c:pt idx="4">
                  <c:v>14</c:v>
                </c:pt>
                <c:pt idx="5">
                  <c:v>20</c:v>
                </c:pt>
                <c:pt idx="6">
                  <c:v>4</c:v>
                </c:pt>
              </c:numCache>
            </c:numRef>
          </c:val>
          <c:extLst xmlns:c16r2="http://schemas.microsoft.com/office/drawing/2015/06/chart">
            <c:ext xmlns:c16="http://schemas.microsoft.com/office/drawing/2014/chart" uri="{C3380CC4-5D6E-409C-BE32-E72D297353CC}">
              <c16:uniqueId val="{00000007-87C2-4C64-BBA7-0E77B5F6455B}"/>
            </c:ext>
          </c:extLst>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pl-PL"/>
              <a:t>Publications</a:t>
            </a:r>
          </a:p>
        </c:rich>
      </c:tx>
      <c:layout>
        <c:manualLayout>
          <c:xMode val="edge"/>
          <c:yMode val="edge"/>
          <c:x val="0.36134711286089238"/>
          <c:y val="6.4814814814814867E-2"/>
        </c:manualLayout>
      </c:layout>
      <c:overlay val="0"/>
      <c:spPr>
        <a:noFill/>
        <a:ln>
          <a:noFill/>
        </a:ln>
        <a:effectLst/>
      </c:sp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[Book1]Sheet1!$A$1:$A$3</c:f>
              <c:numCache>
                <c:formatCode>General</c:formatCode>
                <c:ptCount val="3"/>
                <c:pt idx="0">
                  <c:v>2015</c:v>
                </c:pt>
                <c:pt idx="1">
                  <c:v>2016</c:v>
                </c:pt>
                <c:pt idx="2">
                  <c:v>2017</c:v>
                </c:pt>
              </c:numCache>
            </c:numRef>
          </c:cat>
          <c:val>
            <c:numRef>
              <c:f>[Book1]Sheet1!$B$1:$B$3</c:f>
              <c:numCache>
                <c:formatCode>General</c:formatCode>
                <c:ptCount val="3"/>
                <c:pt idx="0">
                  <c:v>52</c:v>
                </c:pt>
                <c:pt idx="1">
                  <c:v>74</c:v>
                </c:pt>
                <c:pt idx="2">
                  <c:v>78</c:v>
                </c:pt>
              </c:numCache>
            </c:numRef>
          </c:val>
          <c:extLst xmlns:c16r2="http://schemas.microsoft.com/office/drawing/2015/06/chart">
            <c:ext xmlns:c16="http://schemas.microsoft.com/office/drawing/2014/chart" uri="{C3380CC4-5D6E-409C-BE32-E72D297353CC}">
              <c16:uniqueId val="{00000000-2958-46FD-B29B-EB71D14AA608}"/>
            </c:ext>
          </c:extLst>
        </c:ser>
        <c:dLbls>
          <c:showLegendKey val="0"/>
          <c:showVal val="1"/>
          <c:showCatName val="0"/>
          <c:showSerName val="0"/>
          <c:showPercent val="0"/>
          <c:showBubbleSize val="0"/>
        </c:dLbls>
        <c:gapWidth val="65"/>
        <c:axId val="147419136"/>
        <c:axId val="147421824"/>
      </c:barChart>
      <c:catAx>
        <c:axId val="1474191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de-DE"/>
          </a:p>
        </c:txPr>
        <c:crossAx val="147421824"/>
        <c:crosses val="autoZero"/>
        <c:auto val="1"/>
        <c:lblAlgn val="ctr"/>
        <c:lblOffset val="100"/>
        <c:noMultiLvlLbl val="0"/>
      </c:catAx>
      <c:valAx>
        <c:axId val="1474218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one"/>
        <c:crossAx val="14741913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2800"/>
            </a:pPr>
            <a:r>
              <a:rPr lang="is-IS" sz="2800"/>
              <a:t>2017</a:t>
            </a:r>
          </a:p>
        </c:rich>
      </c:tx>
      <c:layout>
        <c:manualLayout>
          <c:xMode val="edge"/>
          <c:yMode val="edge"/>
          <c:x val="4.918354567528254E-2"/>
          <c:y val="5.7900763551524563E-2"/>
        </c:manualLayout>
      </c:layout>
      <c:overlay val="0"/>
    </c:title>
    <c:autoTitleDeleted val="0"/>
    <c:plotArea>
      <c:layout>
        <c:manualLayout>
          <c:layoutTarget val="inner"/>
          <c:xMode val="edge"/>
          <c:yMode val="edge"/>
          <c:x val="0.19013553149885218"/>
          <c:y val="7.8720716905424093E-2"/>
          <c:w val="0.68158776603281657"/>
          <c:h val="0.8378922867309605"/>
        </c:manualLayout>
      </c:layout>
      <c:pieChart>
        <c:varyColors val="1"/>
        <c:ser>
          <c:idx val="0"/>
          <c:order val="0"/>
          <c:tx>
            <c:strRef>
              <c:f>stats!$G$11</c:f>
              <c:strCache>
                <c:ptCount val="1"/>
                <c:pt idx="0">
                  <c:v>2017</c:v>
                </c:pt>
              </c:strCache>
            </c:strRef>
          </c:tx>
          <c:dLbls>
            <c:dLbl>
              <c:idx val="2"/>
              <c:layout/>
              <c:tx>
                <c:rich>
                  <a:bodyPr/>
                  <a:lstStyle/>
                  <a:p>
                    <a:r>
                      <a:rPr lang="en-US"/>
                      <a:t>RTD
1%</a:t>
                    </a:r>
                  </a:p>
                </c:rich>
              </c:tx>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6F9-4C42-AD10-22C177BEE06C}"/>
                </c:ext>
              </c:extLst>
            </c:dLbl>
            <c:dLbl>
              <c:idx val="13"/>
              <c:layout>
                <c:manualLayout>
                  <c:x val="8.4377819144916447E-2"/>
                  <c:y val="1.6706757441107226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6F9-4C42-AD10-22C177BEE06C}"/>
                </c:ext>
              </c:extLst>
            </c:dLbl>
            <c:spPr>
              <a:noFill/>
              <a:ln>
                <a:noFill/>
              </a:ln>
              <a:effectLst/>
            </c:spPr>
            <c:txPr>
              <a:bodyPr/>
              <a:lstStyle/>
              <a:p>
                <a:pPr>
                  <a:defRPr sz="1400"/>
                </a:pPr>
                <a:endParaRPr lang="de-DE"/>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stats!$H$5:$U$5</c:f>
              <c:strCache>
                <c:ptCount val="14"/>
                <c:pt idx="0">
                  <c:v>YuMO</c:v>
                </c:pt>
                <c:pt idx="1">
                  <c:v>HRFD</c:v>
                </c:pt>
                <c:pt idx="2">
                  <c:v>DN-2</c:v>
                </c:pt>
                <c:pt idx="3">
                  <c:v>DN-6</c:v>
                </c:pt>
                <c:pt idx="4">
                  <c:v>EPSILON</c:v>
                </c:pt>
                <c:pt idx="5">
                  <c:v>SKAT</c:v>
                </c:pt>
                <c:pt idx="6">
                  <c:v>NERA</c:v>
                </c:pt>
                <c:pt idx="7">
                  <c:v>REMUR</c:v>
                </c:pt>
                <c:pt idx="8">
                  <c:v>REFLEX</c:v>
                </c:pt>
                <c:pt idx="9">
                  <c:v>GRAINS</c:v>
                </c:pt>
                <c:pt idx="10">
                  <c:v>FSD</c:v>
                </c:pt>
                <c:pt idx="11">
                  <c:v>DN-12</c:v>
                </c:pt>
                <c:pt idx="12">
                  <c:v>NRT</c:v>
                </c:pt>
                <c:pt idx="13">
                  <c:v>DIN-2PI</c:v>
                </c:pt>
              </c:strCache>
            </c:strRef>
          </c:cat>
          <c:val>
            <c:numRef>
              <c:f>stats!$H$11:$U$11</c:f>
              <c:numCache>
                <c:formatCode>General</c:formatCode>
                <c:ptCount val="14"/>
                <c:pt idx="0">
                  <c:v>37</c:v>
                </c:pt>
                <c:pt idx="1">
                  <c:v>32</c:v>
                </c:pt>
                <c:pt idx="2">
                  <c:v>0.5</c:v>
                </c:pt>
                <c:pt idx="3">
                  <c:v>2</c:v>
                </c:pt>
                <c:pt idx="4">
                  <c:v>0.5</c:v>
                </c:pt>
                <c:pt idx="5">
                  <c:v>3.5</c:v>
                </c:pt>
                <c:pt idx="6">
                  <c:v>5</c:v>
                </c:pt>
                <c:pt idx="7">
                  <c:v>2</c:v>
                </c:pt>
                <c:pt idx="8">
                  <c:v>1.5</c:v>
                </c:pt>
                <c:pt idx="9">
                  <c:v>5.5</c:v>
                </c:pt>
                <c:pt idx="10">
                  <c:v>3</c:v>
                </c:pt>
                <c:pt idx="11">
                  <c:v>18.5</c:v>
                </c:pt>
                <c:pt idx="12">
                  <c:v>2.5</c:v>
                </c:pt>
                <c:pt idx="13">
                  <c:v>0</c:v>
                </c:pt>
              </c:numCache>
            </c:numRef>
          </c:val>
          <c:extLst xmlns:c16r2="http://schemas.microsoft.com/office/drawing/2015/06/chart">
            <c:ext xmlns:c16="http://schemas.microsoft.com/office/drawing/2014/chart" uri="{C3380CC4-5D6E-409C-BE32-E72D297353CC}">
              <c16:uniqueId val="{00000002-26F9-4C42-AD10-22C177BEE06C}"/>
            </c:ext>
          </c:extLst>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9-19T17:02:19.090" idx="2">
    <p:pos x="10" y="10"/>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19T16:59:42.480" idx="1">
    <p:pos x="10" y="10"/>
    <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8EAB8-46A4-4432-9B1D-B13FB037CE2A}" type="datetimeFigureOut">
              <a:rPr lang="ru-RU" smtClean="0"/>
              <a:t>20.09.2018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9E3FC-22FC-4B35-B519-607008F29AED}" type="slidenum">
              <a:rPr lang="ru-RU" smtClean="0"/>
              <a:t>‹Nr.›</a:t>
            </a:fld>
            <a:endParaRPr lang="ru-RU"/>
          </a:p>
        </p:txBody>
      </p:sp>
    </p:spTree>
    <p:extLst>
      <p:ext uri="{BB962C8B-B14F-4D97-AF65-F5344CB8AC3E}">
        <p14:creationId xmlns:p14="http://schemas.microsoft.com/office/powerpoint/2010/main" val="141588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314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FE59BF4E-8237-422D-8AD0-88CA40D1D81F}" type="slidenum">
              <a:rPr lang="ru-RU" altLang="ru-RU" smtClean="0">
                <a:solidFill>
                  <a:prstClr val="black"/>
                </a:solidFill>
              </a:rPr>
              <a:pPr/>
              <a:t>1</a:t>
            </a:fld>
            <a:endParaRPr lang="ru-RU" altLang="ru-RU"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en-US" dirty="0"/>
              <a:t>The main objectives of research at the IBR-2 involved the application of neutron scattering techniques and complementary methods to investigate the structure, dynamics and microscopic properties of </a:t>
            </a:r>
            <a:r>
              <a:rPr lang="en-US" dirty="0" err="1"/>
              <a:t>nanosystems</a:t>
            </a:r>
            <a:r>
              <a:rPr lang="en-US" dirty="0"/>
              <a:t> and novel materials, which are of great importance for the development of nanotechnologies in the fields of electronics, pharmacology, medicine, chemistry, modern condensed matter physics and interdisciplinary sciences. A list of the main scientific topics includes:</a:t>
            </a:r>
          </a:p>
          <a:p>
            <a:r>
              <a:rPr lang="en-US" dirty="0"/>
              <a:t> Investigation of the structure and properties of novel functional materials;</a:t>
            </a:r>
          </a:p>
          <a:p>
            <a:r>
              <a:rPr lang="en-US" dirty="0"/>
              <a:t> Investigation of the structure and properties of materials under extreme conditions (high pressure – up to 500 </a:t>
            </a:r>
            <a:r>
              <a:rPr lang="en-US" dirty="0" err="1"/>
              <a:t>kbar</a:t>
            </a:r>
            <a:r>
              <a:rPr lang="en-US" dirty="0"/>
              <a:t>, cryogenic temperatures, high magnetic fields);</a:t>
            </a:r>
          </a:p>
          <a:p>
            <a:r>
              <a:rPr lang="en-US" dirty="0"/>
              <a:t> Investigation of fundamental regularities of real-time processes in condensed matter;</a:t>
            </a:r>
          </a:p>
          <a:p>
            <a:r>
              <a:rPr lang="en-US" dirty="0"/>
              <a:t> Investigation of atomic dynamics of materials for nuclear power engineering;</a:t>
            </a:r>
          </a:p>
          <a:p>
            <a:r>
              <a:rPr lang="en-US" dirty="0"/>
              <a:t> Computer simulation of physical and chemical properties of novel crystalline and</a:t>
            </a:r>
          </a:p>
          <a:p>
            <a:r>
              <a:rPr lang="en-US" dirty="0"/>
              <a:t>nanostructured materials;</a:t>
            </a:r>
          </a:p>
          <a:p>
            <a:r>
              <a:rPr lang="en-US" dirty="0"/>
              <a:t> Investigation of magnetic properties of layered nanostructures;</a:t>
            </a:r>
          </a:p>
          <a:p>
            <a:r>
              <a:rPr lang="en-US" dirty="0"/>
              <a:t> Investigation of structural characteristics of carbon- and silicon-containing nanomaterials;</a:t>
            </a:r>
          </a:p>
          <a:p>
            <a:r>
              <a:rPr lang="en-US" dirty="0"/>
              <a:t> Investigation of molecular dynamics of nanomaterials;</a:t>
            </a:r>
          </a:p>
          <a:p>
            <a:r>
              <a:rPr lang="en-US" dirty="0"/>
              <a:t> Investigation of magnetic colloidal systems in bulk and at interfaces;</a:t>
            </a:r>
          </a:p>
          <a:p>
            <a:r>
              <a:rPr lang="en-US" dirty="0"/>
              <a:t> Structural analysis of polymer </a:t>
            </a:r>
            <a:r>
              <a:rPr lang="en-US" dirty="0" err="1"/>
              <a:t>nanodispersed</a:t>
            </a:r>
            <a:r>
              <a:rPr lang="en-US" dirty="0"/>
              <a:t> materials;</a:t>
            </a:r>
          </a:p>
          <a:p>
            <a:r>
              <a:rPr lang="en-US" dirty="0"/>
              <a:t> Investigation of supramolecular structure and functional characteristics of biological materials;</a:t>
            </a:r>
          </a:p>
          <a:p>
            <a:r>
              <a:rPr lang="en-US" dirty="0"/>
              <a:t> Investigation of structure and properties of lipid membranes and lipid complexes;</a:t>
            </a:r>
          </a:p>
          <a:p>
            <a:r>
              <a:rPr lang="en-US" dirty="0"/>
              <a:t> Investigation of texture and physical properties of Earth’s rocks, minerals and engineering</a:t>
            </a:r>
          </a:p>
          <a:p>
            <a:r>
              <a:rPr lang="en-US" dirty="0"/>
              <a:t>materials;</a:t>
            </a:r>
          </a:p>
          <a:p>
            <a:r>
              <a:rPr lang="en-US" dirty="0"/>
              <a:t> Non-destructive control of internal stresses in industrial products and engineering materials;</a:t>
            </a:r>
          </a:p>
          <a:p>
            <a:r>
              <a:rPr lang="en-US" dirty="0"/>
              <a:t> </a:t>
            </a:r>
            <a:r>
              <a:rPr lang="en-US" dirty="0" err="1"/>
              <a:t>Introscopy</a:t>
            </a:r>
            <a:r>
              <a:rPr lang="en-US" dirty="0"/>
              <a:t> of internal structure and processes in industrial products, rocks and natural</a:t>
            </a:r>
          </a:p>
          <a:p>
            <a:r>
              <a:rPr lang="en-US" dirty="0"/>
              <a:t>heritage objects</a:t>
            </a:r>
            <a:endParaRPr lang="ru-RU" dirty="0"/>
          </a:p>
        </p:txBody>
      </p:sp>
      <p:sp>
        <p:nvSpPr>
          <p:cNvPr id="4" name="Номер слайда 3"/>
          <p:cNvSpPr>
            <a:spLocks noGrp="1"/>
          </p:cNvSpPr>
          <p:nvPr>
            <p:ph type="sldNum" sz="quarter" idx="10"/>
          </p:nvPr>
        </p:nvSpPr>
        <p:spPr/>
        <p:txBody>
          <a:bodyPr/>
          <a:lstStyle/>
          <a:p>
            <a:fld id="{22BB816F-D689-4604-A81D-206C7466B2DD}" type="slidenum">
              <a:rPr lang="ru-RU" smtClean="0"/>
              <a:t>23</a:t>
            </a:fld>
            <a:endParaRPr lang="ru-RU"/>
          </a:p>
        </p:txBody>
      </p:sp>
    </p:spTree>
    <p:extLst>
      <p:ext uri="{BB962C8B-B14F-4D97-AF65-F5344CB8AC3E}">
        <p14:creationId xmlns:p14="http://schemas.microsoft.com/office/powerpoint/2010/main" val="83240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9E3FC-22FC-4B35-B519-607008F29AE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80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9E3FC-22FC-4B35-B519-607008F29AE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6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ru-RU" noProof="0" dirty="0">
                <a:effectLst>
                  <a:outerShdw blurRad="38100" dist="25400" dir="5400000" algn="tl" rotWithShape="0">
                    <a:srgbClr val="000000">
                      <a:alpha val="43000"/>
                    </a:srgbClr>
                  </a:outerShdw>
                </a:effectLst>
              </a:rPr>
              <a:t>В настоящий момент создана рабочая группа из представителей </a:t>
            </a:r>
            <a:r>
              <a:rPr lang="ru-RU" noProof="0" dirty="0" err="1">
                <a:effectLst>
                  <a:outerShdw blurRad="38100" dist="25400" dir="5400000" algn="tl" rotWithShape="0">
                    <a:srgbClr val="000000">
                      <a:alpha val="43000"/>
                    </a:srgbClr>
                  </a:outerShdw>
                </a:effectLst>
              </a:rPr>
              <a:t>ЯУ</a:t>
            </a:r>
            <a:r>
              <a:rPr lang="ru-RU" noProof="0" dirty="0">
                <a:effectLst>
                  <a:outerShdw blurRad="38100" dist="25400" dir="5400000" algn="tl" rotWithShape="0">
                    <a:srgbClr val="000000">
                      <a:alpha val="43000"/>
                    </a:srgbClr>
                  </a:outerShdw>
                </a:effectLst>
              </a:rPr>
              <a:t> и ОИЯИ, идёт работа по созданию рабочих станций.</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ru-RU" noProof="0" dirty="0">
              <a:effectLst>
                <a:outerShdw blurRad="38100" dist="25400" dir="5400000" algn="tl" rotWithShape="0">
                  <a:srgbClr val="000000">
                    <a:alpha val="43000"/>
                  </a:srgbClr>
                </a:outerShdw>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CA" noProof="0" dirty="0">
                <a:effectLst>
                  <a:outerShdw blurRad="38100" dist="25400" dir="5400000" algn="tl" rotWithShape="0">
                    <a:srgbClr val="000000">
                      <a:alpha val="43000"/>
                    </a:srgbClr>
                  </a:outerShdw>
                </a:effectLst>
              </a:rPr>
              <a:t>The result of collaboration initiative between JINR and JU is a project for building a new JINR facility for structural research at synchrotron SOLARIS. </a:t>
            </a:r>
            <a:r>
              <a:rPr lang="en-CA" noProof="0" dirty="0">
                <a:cs typeface="Times New Roman" pitchFamily="18" charset="0"/>
              </a:rPr>
              <a:t>The research directions of SOLARIS are aligned well with the JINR’s scientific program in condensed matter physics. Some of the research will benefit from the complementarity of neutron and X-ray based measurements, some will achieve opportunity for further expansion, and others will help to create new competencies.</a:t>
            </a:r>
          </a:p>
          <a:p>
            <a:endParaRPr lang="en-CA" noProof="0" dirty="0"/>
          </a:p>
          <a:p>
            <a:r>
              <a:rPr lang="en-CA" noProof="0" dirty="0"/>
              <a:t>The joint work over the concept of new beamlines at Solaris has been started by the established mutual workgroup (SOLARIS: Marek </a:t>
            </a:r>
            <a:r>
              <a:rPr lang="en-CA" noProof="0" dirty="0" err="1"/>
              <a:t>Stankiewicz</a:t>
            </a:r>
            <a:r>
              <a:rPr lang="en-CA" noProof="0" dirty="0"/>
              <a:t>, </a:t>
            </a:r>
            <a:r>
              <a:rPr lang="en-CA" noProof="0" dirty="0" err="1"/>
              <a:t>Maciej</a:t>
            </a:r>
            <a:r>
              <a:rPr lang="en-CA" noProof="0" dirty="0"/>
              <a:t> Kozak, Jacek </a:t>
            </a:r>
            <a:r>
              <a:rPr lang="en-CA" noProof="0" dirty="0" err="1"/>
              <a:t>Szade</a:t>
            </a:r>
            <a:r>
              <a:rPr lang="en-CA" noProof="0" dirty="0"/>
              <a:t>, </a:t>
            </a:r>
            <a:r>
              <a:rPr lang="en-CA" noProof="0" dirty="0" err="1"/>
              <a:t>Michał</a:t>
            </a:r>
            <a:r>
              <a:rPr lang="en-CA" noProof="0" dirty="0"/>
              <a:t> </a:t>
            </a:r>
            <a:r>
              <a:rPr lang="en-CA" noProof="0" dirty="0" err="1"/>
              <a:t>Młynarczyk</a:t>
            </a:r>
            <a:r>
              <a:rPr lang="en-CA" noProof="0" dirty="0"/>
              <a:t>, and JINR: Norbert Kučerka, Alexander I. </a:t>
            </a:r>
            <a:r>
              <a:rPr lang="en-CA" noProof="0" dirty="0" err="1"/>
              <a:t>Kuklin</a:t>
            </a:r>
            <a:r>
              <a:rPr lang="en-CA" noProof="0" dirty="0"/>
              <a:t>, Evgeniy V. </a:t>
            </a:r>
            <a:r>
              <a:rPr lang="en-CA" noProof="0" dirty="0" err="1"/>
              <a:t>Lukin</a:t>
            </a:r>
            <a:r>
              <a:rPr lang="en-CA" noProof="0" dirty="0"/>
              <a:t>, Dorota </a:t>
            </a:r>
            <a:r>
              <a:rPr lang="en-CA" noProof="0" dirty="0" err="1"/>
              <a:t>Chudoba</a:t>
            </a:r>
            <a:r>
              <a:rPr lang="en-CA" noProof="0" dirty="0"/>
              <a:t>).</a:t>
            </a:r>
          </a:p>
          <a:p>
            <a:r>
              <a:rPr lang="en-CA" noProof="0" dirty="0"/>
              <a:t>In a first place, the energy of source has been agreed to reach up to 20 </a:t>
            </a:r>
            <a:r>
              <a:rPr lang="en-CA" noProof="0" dirty="0" err="1"/>
              <a:t>keV</a:t>
            </a:r>
            <a:r>
              <a:rPr lang="en-CA" noProof="0" dirty="0"/>
              <a:t>.</a:t>
            </a:r>
          </a:p>
          <a:p>
            <a:r>
              <a:rPr lang="en-CA" noProof="0" dirty="0"/>
              <a:t>Secondly, the </a:t>
            </a:r>
            <a:r>
              <a:rPr lang="en-CA" noProof="0" dirty="0" err="1"/>
              <a:t>endstation</a:t>
            </a:r>
            <a:r>
              <a:rPr lang="en-CA" noProof="0" dirty="0"/>
              <a:t> competencies have been selected to allow structural studies of macromolecular and bio-macromolecular solutions, </a:t>
            </a:r>
            <a:r>
              <a:rPr lang="en-CA" noProof="0" dirty="0" err="1"/>
              <a:t>crystallographiv</a:t>
            </a:r>
            <a:r>
              <a:rPr lang="en-CA" noProof="0" dirty="0"/>
              <a:t> studies, and studies of materials at extreme pressures and temperatures. The key parameters and their values desired for such studies have been discussed as outlined in the table.</a:t>
            </a:r>
          </a:p>
          <a:p>
            <a:r>
              <a:rPr lang="en-CA" noProof="0" dirty="0"/>
              <a:t>Finally, the need for auxiliary equipment and personnel has been recognized and acknowledged, together with the idea of including the user program from the very beginning. The latter will need to address not only the beamline access through some proposal system, but also the exchange of specialist in both short- and long-time terms.</a:t>
            </a:r>
          </a:p>
        </p:txBody>
      </p:sp>
      <p:sp>
        <p:nvSpPr>
          <p:cNvPr id="4" name="Footer Placeholder 3"/>
          <p:cNvSpPr>
            <a:spLocks noGrp="1"/>
          </p:cNvSpPr>
          <p:nvPr>
            <p:ph type="ftr" sz="quarter" idx="10"/>
          </p:nvPr>
        </p:nvSpPr>
        <p:spPr>
          <a:xfrm>
            <a:off x="0" y="9448404"/>
            <a:ext cx="3657600" cy="497284"/>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24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rPr>
              <a:t>UNRESTRICTED / </a:t>
            </a:r>
            <a:br>
              <a:rPr kumimoji="0" lang="en-CA" sz="24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rPr>
            </a:br>
            <a:r>
              <a:rPr kumimoji="0" lang="en-CA" sz="24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rPr>
              <a:t>ILLIMITÉE</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4404F05-4F59-493F-BDDB-8D8ABAD8E224}" type="slidenum">
              <a:rPr kumimoji="0" lang="en-CA"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CA" sz="12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87357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9E3FC-22FC-4B35-B519-607008F29AED}" type="slidenum">
              <a:rPr lang="ru-RU" smtClean="0"/>
              <a:t>35</a:t>
            </a:fld>
            <a:endParaRPr lang="ru-RU"/>
          </a:p>
        </p:txBody>
      </p:sp>
    </p:spTree>
    <p:extLst>
      <p:ext uri="{BB962C8B-B14F-4D97-AF65-F5344CB8AC3E}">
        <p14:creationId xmlns:p14="http://schemas.microsoft.com/office/powerpoint/2010/main" val="38526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9E3FC-22FC-4B35-B519-607008F29AED}" type="slidenum">
              <a:rPr lang="ru-RU" smtClean="0"/>
              <a:t>36</a:t>
            </a:fld>
            <a:endParaRPr lang="ru-RU"/>
          </a:p>
        </p:txBody>
      </p:sp>
    </p:spTree>
    <p:extLst>
      <p:ext uri="{BB962C8B-B14F-4D97-AF65-F5344CB8AC3E}">
        <p14:creationId xmlns:p14="http://schemas.microsoft.com/office/powerpoint/2010/main" val="1780334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xmlns="" id="{1DE5B13A-3A49-4872-BC77-2CDAD0CDC89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xmlns="" id="{CCAB8CD1-18AE-4AA4-8CFA-FAF81330AB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ru-RU"/>
              <a:t>In accordance to the 7-year plan and long-term strategic planning of JINR, the Frank Laboratory of Neutron Physics has initiated project for the realization of new JINR source of neutrons. In addition to developing the case for scientific justification, discussions are carried out regarding the type of this new source. A superbooster (multiplying target of proton linear accelerator with periodic reactivity modulation) has been concluded to be able to provide record parameters desired by physicists. Recently, the feasibility study of 2 most appealing concepts has been ordered at NIKIET, and time schedule road map has been developed that will allow a timely and smooth replacement of the present source IBR-2M.</a:t>
            </a:r>
            <a:endParaRPr lang="en-CA" altLang="ru-RU"/>
          </a:p>
          <a:p>
            <a:pPr>
              <a:spcBef>
                <a:spcPct val="0"/>
              </a:spcBef>
            </a:pPr>
            <a:endParaRPr lang="pl-PL" altLang="ru-RU"/>
          </a:p>
        </p:txBody>
      </p:sp>
      <p:sp>
        <p:nvSpPr>
          <p:cNvPr id="4100" name="Slide Number Placeholder 3">
            <a:extLst>
              <a:ext uri="{FF2B5EF4-FFF2-40B4-BE49-F238E27FC236}">
                <a16:creationId xmlns:a16="http://schemas.microsoft.com/office/drawing/2014/main" xmlns="" id="{C683BBF4-A7B7-4E06-9DD1-9B202EB27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4EBB22-AC31-41D5-8826-1646096EA644}" type="slidenum">
              <a:rPr kumimoji="0" lang="pl-PL"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pl-PL"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6148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dirty="0"/>
              <a:t>Here is an example of scientific research performed with the new DN-6 spectrometer.</a:t>
            </a:r>
          </a:p>
          <a:p>
            <a:pPr eaLnBrk="1" hangingPunct="1">
              <a:spcBef>
                <a:spcPct val="0"/>
              </a:spcBef>
            </a:pPr>
            <a:endParaRPr lang="en-US" altLang="ru-RU" dirty="0"/>
          </a:p>
          <a:p>
            <a:pPr eaLnBrk="1" hangingPunct="1">
              <a:spcBef>
                <a:spcPct val="0"/>
              </a:spcBef>
            </a:pPr>
            <a:r>
              <a:rPr lang="en-US" altLang="ru-RU" dirty="0"/>
              <a:t> Iron oxides play an important role in the formation of magnetic and other physical properties of the Earth. </a:t>
            </a:r>
          </a:p>
          <a:p>
            <a:pPr eaLnBrk="1" hangingPunct="1">
              <a:spcBef>
                <a:spcPct val="0"/>
              </a:spcBef>
            </a:pPr>
            <a:r>
              <a:rPr lang="en-US" altLang="ru-RU" dirty="0"/>
              <a:t>Recently, a new iron oxide, Fe</a:t>
            </a:r>
            <a:r>
              <a:rPr lang="en-US" altLang="ru-RU" baseline="-25000" dirty="0"/>
              <a:t>4</a:t>
            </a:r>
            <a:r>
              <a:rPr lang="en-US" altLang="ru-RU" dirty="0"/>
              <a:t>O</a:t>
            </a:r>
            <a:r>
              <a:rPr lang="en-US" altLang="ru-RU" baseline="-25000" dirty="0"/>
              <a:t>5</a:t>
            </a:r>
            <a:r>
              <a:rPr lang="en-US" altLang="ru-RU" dirty="0"/>
              <a:t>, which can presumably exist in the layers of the Earth's upper mantle, has been synthesized under the combined effect of high pressures and temperatures.</a:t>
            </a:r>
          </a:p>
          <a:p>
            <a:pPr eaLnBrk="1" hangingPunct="1">
              <a:spcBef>
                <a:spcPct val="0"/>
              </a:spcBef>
            </a:pPr>
            <a:r>
              <a:rPr lang="en-US" altLang="ru-RU" dirty="0"/>
              <a:t>A comprehensive study of its physical properties, as well as atomic and magnetic structure using neutron diffraction techniques at the IBR-2 reactor, has revealed a new type of the charge-ordering state with the formation of dimeric and trimeric electronic states in this compound. The phase transition into this state is accompanied by a sharp increase in the electrical resistance and a subsequent change in the symmetry of the magnetic order, namely from a collinear antiferromagnetic (AFM) order to a canting AFM order with a ferromagnetic (FM) component, as well as by a change in the nature of the modulation of the atomic structure</a:t>
            </a:r>
          </a:p>
          <a:p>
            <a:pPr eaLnBrk="1" hangingPunct="1">
              <a:spcBef>
                <a:spcPct val="0"/>
              </a:spcBef>
            </a:pPr>
            <a:endParaRPr lang="en-US" altLang="ru-RU" dirty="0"/>
          </a:p>
          <a:p>
            <a:pPr eaLnBrk="1" hangingPunct="1">
              <a:spcBef>
                <a:spcPct val="0"/>
              </a:spcBef>
            </a:pPr>
            <a:r>
              <a:rPr lang="ru-RU" altLang="ru-RU" dirty="0"/>
              <a:t>Оксиды железа играют важную роль в формировании магнитных и других физических свойств Земли, и находят широкий спектр технологических применений. Недавно в условиях комбинированного воздействия высоких давлений и температур был синтезирован новый оксид железа – </a:t>
            </a:r>
            <a:r>
              <a:rPr lang="en-US" altLang="ru-RU" dirty="0"/>
              <a:t>Fe</a:t>
            </a:r>
            <a:r>
              <a:rPr lang="ru-RU" altLang="ru-RU" baseline="-25000" dirty="0"/>
              <a:t>4</a:t>
            </a:r>
            <a:r>
              <a:rPr lang="en-US" altLang="ru-RU" dirty="0"/>
              <a:t>O</a:t>
            </a:r>
            <a:r>
              <a:rPr lang="ru-RU" altLang="ru-RU" baseline="-25000" dirty="0"/>
              <a:t>5</a:t>
            </a:r>
            <a:r>
              <a:rPr lang="ru-RU" altLang="ru-RU" dirty="0"/>
              <a:t>, который предположительно может существовать в слоях верхней мантии Земли. В результате комплексного исследования физических свойств, а также атомной и магнитной структуры с применением методов нейтронной дифракции на реакторе ИБР-2, в этом соединении был обнаружен новый тип зарядово-упорядоченного состояния с формированием </a:t>
            </a:r>
            <a:r>
              <a:rPr lang="ru-RU" altLang="ru-RU" dirty="0" err="1"/>
              <a:t>димерных</a:t>
            </a:r>
            <a:r>
              <a:rPr lang="ru-RU" altLang="ru-RU" dirty="0"/>
              <a:t> и </a:t>
            </a:r>
            <a:r>
              <a:rPr lang="ru-RU" altLang="ru-RU" dirty="0" err="1"/>
              <a:t>тримерных</a:t>
            </a:r>
            <a:r>
              <a:rPr lang="ru-RU" altLang="ru-RU" dirty="0"/>
              <a:t> электронных состояний. Фазовый переход в это состояние сопровождается резким скачком электрического сопротивления и последующим изменением симметрии магнитного упорядочения с коллинеарного антиферромагнитного (АФМ) на скошенное АФМ с </a:t>
            </a:r>
            <a:r>
              <a:rPr lang="ru-RU" altLang="ru-RU" dirty="0" err="1"/>
              <a:t>ферромагнитной</a:t>
            </a:r>
            <a:r>
              <a:rPr lang="ru-RU" altLang="ru-RU" dirty="0"/>
              <a:t> (ФМ) компонентой, а также изменением характера модуляции атомной структуры.</a:t>
            </a:r>
            <a:endParaRPr lang="en-US" altLang="ru-RU" dirty="0"/>
          </a:p>
          <a:p>
            <a:pPr eaLnBrk="1" hangingPunct="1">
              <a:spcBef>
                <a:spcPct val="0"/>
              </a:spcBef>
            </a:pPr>
            <a:endParaRPr lang="en-US" altLang="ru-RU" dirty="0"/>
          </a:p>
          <a:p>
            <a:pPr eaLnBrk="1" hangingPunct="1">
              <a:spcBef>
                <a:spcPct val="0"/>
              </a:spcBef>
            </a:pPr>
            <a:endParaRPr lang="ru-RU" altLang="ru-RU" dirty="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65500E-BFC8-4325-933C-5A9A8CE40053}" type="slidenum">
              <a:rPr lang="ru-RU" altLang="ru-RU"/>
              <a:pPr/>
              <a:t>42</a:t>
            </a:fld>
            <a:endParaRPr lang="ru-RU" altLang="ru-RU"/>
          </a:p>
        </p:txBody>
      </p:sp>
    </p:spTree>
    <p:extLst>
      <p:ext uri="{BB962C8B-B14F-4D97-AF65-F5344CB8AC3E}">
        <p14:creationId xmlns:p14="http://schemas.microsoft.com/office/powerpoint/2010/main" val="3896828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Investigation of the structural behavior of new electrode materials based on the modified LiFePO4 directly during the charging and discharging of the battery, as well as in stationary conditions, was carried out on the High Resolution Furrier Diffractometer at the IBR-2 reactor. As a result of the experiments, the phase transitions occurring in the electrodes directly during the charge-discharge cycles were studied in detail and the structural reasons for improving their characteristics were identified.</a:t>
            </a:r>
            <a:endParaRPr lang="ru-RU" dirty="0"/>
          </a:p>
          <a:p>
            <a:endParaRPr lang="en-US" dirty="0"/>
          </a:p>
          <a:p>
            <a:endParaRPr lang="en-US" dirty="0"/>
          </a:p>
          <a:p>
            <a:r>
              <a:rPr lang="en-US" dirty="0"/>
              <a:t>The biggest challenge in this project was to build a universal model that can equally well describe bilayer features seen by x-rays and neutrons. Each of the component groups has to have nearly the same functional form for all of the different contrast conditions. </a:t>
            </a:r>
            <a:r>
              <a:rPr lang="en-US" dirty="0">
                <a:cs typeface="Times New Roman" pitchFamily="18" charset="0"/>
              </a:rPr>
              <a:t>We found that the adequate model has at least three structural components describing the lipid head group region, and three additional groups describing the hydrocarbon chain region.</a:t>
            </a:r>
          </a:p>
          <a:p>
            <a:r>
              <a:rPr lang="en-US" dirty="0">
                <a:cs typeface="Times New Roman" pitchFamily="18" charset="0"/>
              </a:rPr>
              <a:t>Although our universal SDP model is designed to obtain structure from x-ray and neutron scattering data, the primary description is neither in terms of ED or NSLD. Instead, it is described by volume probability distributions, which satisfy a spatial conservation principle whereby volume is conserved.</a:t>
            </a:r>
          </a:p>
          <a:p>
            <a:r>
              <a:rPr lang="en-US" dirty="0">
                <a:cs typeface="Times New Roman" pitchFamily="18" charset="0"/>
              </a:rPr>
              <a:t>The newly devised SDP model was fit with only one set of parameters simultaneously to the three sets of experimental data, consisting of x-ray scattering curve and the two neutron scattering curves taken at the two different contrasts. The area we obtained for one of the most studied lipid, DOPC, is almost 10% smaller than previously reported value obtained in a stand alone x-ray experiment. However it is quite close to the simulated value that was previously not taken seriously because of the discrepancy with the x-ray areas. When I presented this result recently at the biophysical society meeting, it started to attract the attention of several major players in a field of MD simulations immediately. Further, I got very positive feedback from many other labs that were getting smaller lipid areas than those “officially accepted”.</a:t>
            </a: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43</a:t>
            </a:fld>
            <a:endParaRPr lang="en-CA"/>
          </a:p>
        </p:txBody>
      </p:sp>
    </p:spTree>
    <p:extLst>
      <p:ext uri="{BB962C8B-B14F-4D97-AF65-F5344CB8AC3E}">
        <p14:creationId xmlns:p14="http://schemas.microsoft.com/office/powerpoint/2010/main" val="296524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DEDD3-30F5-4DC1-9AC8-B39A3B5C9A55}" type="slidenum">
              <a:rPr kumimoji="0" lang="de-DE" sz="1200" b="0" i="0" u="none" strike="noStrike" kern="1200" cap="none" spc="0" normalizeH="0" baseline="0" noProof="0" smtClean="0">
                <a:ln>
                  <a:noFill/>
                </a:ln>
                <a:solidFill>
                  <a:srgbClr val="000000"/>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00000"/>
              </a:solidFill>
              <a:effectLst/>
              <a:uLnTx/>
              <a:uFillTx/>
              <a:latin typeface="Calibri"/>
              <a:ea typeface="+mn-ea"/>
              <a:cs typeface="Arial" charset="0"/>
            </a:endParaRPr>
          </a:p>
        </p:txBody>
      </p:sp>
      <p:sp>
        <p:nvSpPr>
          <p:cNvPr id="129027" name="Rectangle 7"/>
          <p:cNvSpPr txBox="1">
            <a:spLocks noGrp="1" noChangeArrowheads="1"/>
          </p:cNvSpPr>
          <p:nvPr/>
        </p:nvSpPr>
        <p:spPr bwMode="auto">
          <a:xfrm>
            <a:off x="3887788" y="8689975"/>
            <a:ext cx="2970212" cy="454025"/>
          </a:xfrm>
          <a:prstGeom prst="rect">
            <a:avLst/>
          </a:prstGeom>
          <a:noFill/>
          <a:ln w="9525">
            <a:noFill/>
            <a:miter lim="800000"/>
            <a:headEnd/>
            <a:tailEnd/>
          </a:ln>
        </p:spPr>
        <p:txBody>
          <a:bodyPr lIns="94824" tIns="47416" rIns="94824" bIns="47416" anchor="b"/>
          <a:lstStyle/>
          <a:p>
            <a:pPr marL="0" marR="0" lvl="0" indent="0" algn="r" defTabSz="947738" rtl="0" eaLnBrk="1" fontAlgn="base" latinLnBrk="0" hangingPunct="1">
              <a:lnSpc>
                <a:spcPct val="100000"/>
              </a:lnSpc>
              <a:spcBef>
                <a:spcPct val="0"/>
              </a:spcBef>
              <a:spcAft>
                <a:spcPct val="0"/>
              </a:spcAft>
              <a:buClrTx/>
              <a:buSzTx/>
              <a:buFontTx/>
              <a:buNone/>
              <a:tabLst/>
              <a:defRPr/>
            </a:pPr>
            <a:fld id="{9A9CE4A2-166C-4E32-BB76-3207685FD310}" type="slidenum">
              <a:rPr kumimoji="0" lang="en-GB" sz="1300" b="0" i="0" u="none" strike="noStrike" kern="1200" cap="none" spc="0" normalizeH="0" baseline="0" noProof="0">
                <a:ln>
                  <a:noFill/>
                </a:ln>
                <a:solidFill>
                  <a:srgbClr val="000000"/>
                </a:solidFill>
                <a:effectLst/>
                <a:uLnTx/>
                <a:uFillTx/>
                <a:latin typeface="Calibri"/>
                <a:ea typeface="+mn-ea"/>
                <a:cs typeface="Arial" pitchFamily="34" charset="0"/>
              </a:rPr>
              <a:pPr marL="0" marR="0" lvl="0" indent="0" algn="r" defTabSz="947738" rtl="0" eaLnBrk="1" fontAlgn="base" latinLnBrk="0" hangingPunct="1">
                <a:lnSpc>
                  <a:spcPct val="100000"/>
                </a:lnSpc>
                <a:spcBef>
                  <a:spcPct val="0"/>
                </a:spcBef>
                <a:spcAft>
                  <a:spcPct val="0"/>
                </a:spcAft>
                <a:buClrTx/>
                <a:buSzTx/>
                <a:buFontTx/>
                <a:buNone/>
                <a:tabLst/>
                <a:defRPr/>
              </a:pPr>
              <a:t>2</a:t>
            </a:fld>
            <a:endParaRPr kumimoji="0" lang="en-GB" sz="13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129028"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headEnd/>
            <a:tailEnd/>
          </a:ln>
        </p:spPr>
      </p:sp>
      <p:sp>
        <p:nvSpPr>
          <p:cNvPr id="129029" name="Rectangle 3"/>
          <p:cNvSpPr>
            <a:spLocks noGrp="1" noChangeArrowheads="1"/>
          </p:cNvSpPr>
          <p:nvPr>
            <p:ph type="body" idx="1"/>
          </p:nvPr>
        </p:nvSpPr>
        <p:spPr bwMode="auto">
          <a:xfrm>
            <a:off x="914400" y="4343400"/>
            <a:ext cx="5029200" cy="4114800"/>
          </a:xfrm>
          <a:noFill/>
        </p:spPr>
        <p:txBody>
          <a:bodyPr wrap="square" lIns="94824" tIns="47416" rIns="94824" bIns="47416" numCol="1" anchor="t" anchorCtr="0" compatLnSpc="1">
            <a:prstTxWarp prst="textNoShape">
              <a:avLst/>
            </a:prstTxWarp>
          </a:bodyPr>
          <a:lstStyle/>
          <a:p>
            <a:pPr eaLnBrk="1" hangingPunct="1">
              <a:spcBef>
                <a:spcPct val="0"/>
              </a:spcBef>
            </a:pPr>
            <a:endParaRPr lang="de-DE">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Образ слайда 1"/>
          <p:cNvSpPr>
            <a:spLocks noGrp="1" noRot="1" noChangeAspect="1" noTextEdit="1"/>
          </p:cNvSpPr>
          <p:nvPr>
            <p:ph type="sldImg"/>
          </p:nvPr>
        </p:nvSpPr>
        <p:spPr>
          <a:xfrm>
            <a:off x="685800" y="1143000"/>
            <a:ext cx="5486400" cy="3086100"/>
          </a:xfrm>
          <a:ln/>
        </p:spPr>
      </p:sp>
      <p:sp>
        <p:nvSpPr>
          <p:cNvPr id="349187"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024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E60F5-BD9D-42B7-82FB-D83983B1930F}" type="slidenum">
              <a:rPr kumimoji="0" lang="ru-RU"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9E3FC-22FC-4B35-B519-607008F29AED}" type="slidenum">
              <a:rPr lang="ru-RU" smtClean="0"/>
              <a:t>15</a:t>
            </a:fld>
            <a:endParaRPr lang="ru-RU"/>
          </a:p>
        </p:txBody>
      </p:sp>
    </p:spTree>
    <p:extLst>
      <p:ext uri="{BB962C8B-B14F-4D97-AF65-F5344CB8AC3E}">
        <p14:creationId xmlns:p14="http://schemas.microsoft.com/office/powerpoint/2010/main" val="2715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ru-RU" dirty="0"/>
              <a:t>Первый директор ОИЯИ </a:t>
            </a:r>
            <a:r>
              <a:rPr lang="ru-RU" dirty="0" err="1"/>
              <a:t>Д.И.Блохинцев</a:t>
            </a:r>
            <a:r>
              <a:rPr lang="ru-RU" dirty="0"/>
              <a:t> был инициатором создания ЛНФ и строительства первого </a:t>
            </a:r>
            <a:r>
              <a:rPr lang="ru-RU" dirty="0" err="1"/>
              <a:t>ИБРа</a:t>
            </a:r>
            <a:endParaRPr lang="ru-RU" dirty="0"/>
          </a:p>
        </p:txBody>
      </p:sp>
      <p:sp>
        <p:nvSpPr>
          <p:cNvPr id="4" name="Номер слайда 3"/>
          <p:cNvSpPr>
            <a:spLocks noGrp="1"/>
          </p:cNvSpPr>
          <p:nvPr>
            <p:ph type="sldNum" sz="quarter" idx="10"/>
          </p:nvPr>
        </p:nvSpPr>
        <p:spPr/>
        <p:txBody>
          <a:bodyPr/>
          <a:lstStyle/>
          <a:p>
            <a:fld id="{8CD9E3FC-22FC-4B35-B519-607008F29AED}" type="slidenum">
              <a:rPr lang="ru-RU" smtClean="0"/>
              <a:t>16</a:t>
            </a:fld>
            <a:endParaRPr lang="ru-RU"/>
          </a:p>
        </p:txBody>
      </p:sp>
    </p:spTree>
    <p:extLst>
      <p:ext uri="{BB962C8B-B14F-4D97-AF65-F5344CB8AC3E}">
        <p14:creationId xmlns:p14="http://schemas.microsoft.com/office/powerpoint/2010/main" val="1351964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ru-RU" dirty="0"/>
              <a:t>Схема первого </a:t>
            </a:r>
            <a:r>
              <a:rPr lang="ru-RU" dirty="0" err="1"/>
              <a:t>ИБРа</a:t>
            </a:r>
            <a:r>
              <a:rPr lang="ru-RU" dirty="0"/>
              <a:t> – неподвижная часть активной зоны и запрессованный в стальной вращающийся диск вкладыш из делящегося вещества, который несколько раз в секунду оказывается вблизи неподвижной части зоны, переводя всю систему в </a:t>
            </a:r>
            <a:r>
              <a:rPr lang="ru-RU" dirty="0" err="1"/>
              <a:t>надкритику</a:t>
            </a:r>
            <a:r>
              <a:rPr lang="ru-RU" dirty="0"/>
              <a:t>. При средней мощности всего в 1 кВт импульсная мощность равнялась почти 5 МВт!</a:t>
            </a:r>
          </a:p>
        </p:txBody>
      </p:sp>
      <p:sp>
        <p:nvSpPr>
          <p:cNvPr id="4" name="Номер слайда 3"/>
          <p:cNvSpPr>
            <a:spLocks noGrp="1"/>
          </p:cNvSpPr>
          <p:nvPr>
            <p:ph type="sldNum" sz="quarter" idx="10"/>
          </p:nvPr>
        </p:nvSpPr>
        <p:spPr/>
        <p:txBody>
          <a:bodyPr/>
          <a:lstStyle/>
          <a:p>
            <a:fld id="{8CD9E3FC-22FC-4B35-B519-607008F29AED}" type="slidenum">
              <a:rPr lang="ru-RU" smtClean="0"/>
              <a:t>17</a:t>
            </a:fld>
            <a:endParaRPr lang="ru-RU"/>
          </a:p>
        </p:txBody>
      </p:sp>
    </p:spTree>
    <p:extLst>
      <p:ext uri="{BB962C8B-B14F-4D97-AF65-F5344CB8AC3E}">
        <p14:creationId xmlns:p14="http://schemas.microsoft.com/office/powerpoint/2010/main" val="227121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ru-RU" dirty="0"/>
              <a:t>Имеющиеся</a:t>
            </a:r>
            <a:r>
              <a:rPr lang="ru-RU" baseline="0" dirty="0"/>
              <a:t> в лаборатории нейтронные источники перекрывают почти весь диапазон энергий нейтронов, доступных для экспериментаторов.</a:t>
            </a:r>
          </a:p>
          <a:p>
            <a:r>
              <a:rPr lang="ru-RU" baseline="0" dirty="0"/>
              <a:t>Исключение составляют исследования с </a:t>
            </a:r>
            <a:r>
              <a:rPr lang="ru-RU" baseline="0" dirty="0" err="1"/>
              <a:t>ультрахолодными</a:t>
            </a:r>
            <a:r>
              <a:rPr lang="ru-RU" baseline="0" dirty="0"/>
              <a:t> и очень холодными нейтронами.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9E5B9-F1A5-489D-874F-278FD50E8E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6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en-US" dirty="0"/>
              <a:t>IBR-2 is a pulsed fast reactor of periodic operation. Its main difference from other reactors consists in mechanical reactivity modulation by a movable reflector. The movable reflector is a complex mechanical system providing reliable operation of two parts, which determine the reactivity modulation: the main movable reflector and the auxiliary movable reflector. The rotors of the main and auxiliary movable reflectors rotate in opposite directions with different velocities. The IBR-2 reactor with its unique technical approach produces one of the most intense neutron fluxes at the moderator surface among the world's reactors: ~10^16 n/cm2/s, with a peak power of 1850 MW. Nevertheless, the reactor is "ecologically friendly": it consumes very little electrical energy as compared to other research reactors, uses a very little amount of fuel (less than 20 l) which is changed once in 15-20 years. The reactor operates continuously for a 12 day cycle followed by a week shutdown to prepare for the next experiments. In addition, there is a longer shutdown to carry out necessary maintenance work during the summer time. Normally there are about 9 cycles a year.</a:t>
            </a:r>
          </a:p>
        </p:txBody>
      </p:sp>
      <p:sp>
        <p:nvSpPr>
          <p:cNvPr id="4" name="Номер слайда 3"/>
          <p:cNvSpPr>
            <a:spLocks noGrp="1"/>
          </p:cNvSpPr>
          <p:nvPr>
            <p:ph type="sldNum" sz="quarter" idx="10"/>
          </p:nvPr>
        </p:nvSpPr>
        <p:spPr/>
        <p:txBody>
          <a:bodyPr/>
          <a:lstStyle/>
          <a:p>
            <a:fld id="{22BB816F-D689-4604-A81D-206C7466B2DD}" type="slidenum">
              <a:rPr lang="ru-RU" smtClean="0"/>
              <a:t>22</a:t>
            </a:fld>
            <a:endParaRPr lang="ru-RU"/>
          </a:p>
        </p:txBody>
      </p:sp>
    </p:spTree>
    <p:extLst>
      <p:ext uri="{BB962C8B-B14F-4D97-AF65-F5344CB8AC3E}">
        <p14:creationId xmlns:p14="http://schemas.microsoft.com/office/powerpoint/2010/main" val="242636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C0A73E4-51B0-41FD-A4DC-DC0392D01D03}"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90901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CDC2228-5F84-46DF-B3FA-7135A328B4AD}"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19049642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37354785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endParaRPr lang="ru-RU" noProof="0"/>
          </a:p>
        </p:txBody>
      </p:sp>
      <p:sp>
        <p:nvSpPr>
          <p:cNvPr id="4" name="Нижний колонтитул 3"/>
          <p:cNvSpPr>
            <a:spLocks noGrp="1"/>
          </p:cNvSpPr>
          <p:nvPr>
            <p:ph type="ftr" sz="quarter" idx="10"/>
          </p:nvPr>
        </p:nvSpPr>
        <p:spPr/>
        <p:txBody>
          <a:bodyPr/>
          <a:lstStyle>
            <a:lvl1pPr>
              <a:defRPr/>
            </a:lvl1pPr>
          </a:lstStyle>
          <a:p>
            <a:pPr>
              <a:defRPr/>
            </a:pPr>
            <a:r>
              <a:rPr lang="ru-RU"/>
              <a:t>JINR Finance Committee, 23.11.2007, Dubna</a:t>
            </a:r>
          </a:p>
        </p:txBody>
      </p:sp>
    </p:spTree>
    <p:extLst>
      <p:ext uri="{BB962C8B-B14F-4D97-AF65-F5344CB8AC3E}">
        <p14:creationId xmlns:p14="http://schemas.microsoft.com/office/powerpoint/2010/main" val="3001458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01BF5A1-7952-4E61-AF0D-493462CC2D33}" type="slidenum">
              <a:rPr lang="es-ES"/>
              <a:pPr>
                <a:defRPr/>
              </a:pPr>
              <a:t>‹Nr.›</a:t>
            </a:fld>
            <a:endParaRPr lang="es-ES"/>
          </a:p>
        </p:txBody>
      </p:sp>
    </p:spTree>
    <p:extLst>
      <p:ext uri="{BB962C8B-B14F-4D97-AF65-F5344CB8AC3E}">
        <p14:creationId xmlns:p14="http://schemas.microsoft.com/office/powerpoint/2010/main" val="3621460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E3B630DF-D2CC-4A2C-830B-B6457CC0E1AC}" type="slidenum">
              <a:rPr lang="es-ES"/>
              <a:pPr>
                <a:defRPr/>
              </a:pPr>
              <a:t>‹Nr.›</a:t>
            </a:fld>
            <a:endParaRPr lang="es-ES"/>
          </a:p>
        </p:txBody>
      </p:sp>
    </p:spTree>
    <p:extLst>
      <p:ext uri="{BB962C8B-B14F-4D97-AF65-F5344CB8AC3E}">
        <p14:creationId xmlns:p14="http://schemas.microsoft.com/office/powerpoint/2010/main" val="2623134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DD6F71E-6B27-4593-8A6E-6A22B4CFB38E}" type="slidenum">
              <a:rPr lang="es-ES"/>
              <a:pPr>
                <a:defRPr/>
              </a:pPr>
              <a:t>‹Nr.›</a:t>
            </a:fld>
            <a:endParaRPr lang="es-ES"/>
          </a:p>
        </p:txBody>
      </p:sp>
    </p:spTree>
    <p:extLst>
      <p:ext uri="{BB962C8B-B14F-4D97-AF65-F5344CB8AC3E}">
        <p14:creationId xmlns:p14="http://schemas.microsoft.com/office/powerpoint/2010/main" val="14823042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3BA8980-E7DC-4A99-8209-F1D28E02DA4A}" type="slidenum">
              <a:rPr lang="es-ES"/>
              <a:pPr>
                <a:defRPr/>
              </a:pPr>
              <a:t>‹Nr.›</a:t>
            </a:fld>
            <a:endParaRPr lang="es-ES"/>
          </a:p>
        </p:txBody>
      </p:sp>
    </p:spTree>
    <p:extLst>
      <p:ext uri="{BB962C8B-B14F-4D97-AF65-F5344CB8AC3E}">
        <p14:creationId xmlns:p14="http://schemas.microsoft.com/office/powerpoint/2010/main" val="28695283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23D24A1E-9BBA-40C5-AD98-F82EB9D3E1FB}" type="slidenum">
              <a:rPr lang="es-ES"/>
              <a:pPr>
                <a:defRPr/>
              </a:pPr>
              <a:t>‹Nr.›</a:t>
            </a:fld>
            <a:endParaRPr lang="es-ES"/>
          </a:p>
        </p:txBody>
      </p:sp>
    </p:spTree>
    <p:extLst>
      <p:ext uri="{BB962C8B-B14F-4D97-AF65-F5344CB8AC3E}">
        <p14:creationId xmlns:p14="http://schemas.microsoft.com/office/powerpoint/2010/main" val="21124193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E2ED2667-AADD-4A2F-819D-E95454327DE0}" type="slidenum">
              <a:rPr lang="es-ES"/>
              <a:pPr>
                <a:defRPr/>
              </a:pPr>
              <a:t>‹Nr.›</a:t>
            </a:fld>
            <a:endParaRPr lang="es-ES"/>
          </a:p>
        </p:txBody>
      </p:sp>
    </p:spTree>
    <p:extLst>
      <p:ext uri="{BB962C8B-B14F-4D97-AF65-F5344CB8AC3E}">
        <p14:creationId xmlns:p14="http://schemas.microsoft.com/office/powerpoint/2010/main" val="3669654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p:cNvSpPr/>
          <p:nvPr userDrawn="1"/>
        </p:nvSpPr>
        <p:spPr>
          <a:xfrm>
            <a:off x="1" y="6648450"/>
            <a:ext cx="948267" cy="209550"/>
          </a:xfrm>
          <a:prstGeom prst="rect">
            <a:avLst/>
          </a:prstGeom>
          <a:solidFill>
            <a:srgbClr val="0041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800"/>
          </a:p>
        </p:txBody>
      </p:sp>
      <p:sp>
        <p:nvSpPr>
          <p:cNvPr id="3" name="Дата 1"/>
          <p:cNvSpPr>
            <a:spLocks noGrp="1"/>
          </p:cNvSpPr>
          <p:nvPr>
            <p:ph type="dt" sz="half" idx="10"/>
          </p:nvPr>
        </p:nvSpPr>
        <p:spPr/>
        <p:txBody>
          <a:bodyPr/>
          <a:lstStyle>
            <a:lvl1pPr>
              <a:defRPr/>
            </a:lvl1pPr>
          </a:lstStyle>
          <a:p>
            <a:pPr>
              <a:defRPr/>
            </a:pPr>
            <a:endParaRPr lang="es-ES"/>
          </a:p>
        </p:txBody>
      </p:sp>
      <p:sp>
        <p:nvSpPr>
          <p:cNvPr id="4" name="Нижний колонтитул 2"/>
          <p:cNvSpPr>
            <a:spLocks noGrp="1"/>
          </p:cNvSpPr>
          <p:nvPr>
            <p:ph type="ftr" sz="quarter" idx="11"/>
          </p:nvPr>
        </p:nvSpPr>
        <p:spPr/>
        <p:txBody>
          <a:bodyPr/>
          <a:lstStyle>
            <a:lvl1pPr>
              <a:defRPr/>
            </a:lvl1pPr>
          </a:lstStyle>
          <a:p>
            <a:pPr>
              <a:defRPr/>
            </a:pPr>
            <a:endParaRPr lang="es-ES"/>
          </a:p>
        </p:txBody>
      </p:sp>
      <p:sp>
        <p:nvSpPr>
          <p:cNvPr id="5" name="Номер слайда 3"/>
          <p:cNvSpPr>
            <a:spLocks noGrp="1"/>
          </p:cNvSpPr>
          <p:nvPr>
            <p:ph type="sldNum" sz="quarter" idx="12"/>
          </p:nvPr>
        </p:nvSpPr>
        <p:spPr/>
        <p:txBody>
          <a:bodyPr/>
          <a:lstStyle>
            <a:lvl1pPr>
              <a:defRPr/>
            </a:lvl1pPr>
          </a:lstStyle>
          <a:p>
            <a:pPr>
              <a:defRPr/>
            </a:pPr>
            <a:fld id="{430B1271-BE19-4ADF-9FA1-D6918E1A636E}" type="slidenum">
              <a:rPr lang="es-ES"/>
              <a:pPr>
                <a:defRPr/>
              </a:pPr>
              <a:t>‹Nr.›</a:t>
            </a:fld>
            <a:endParaRPr lang="es-ES"/>
          </a:p>
        </p:txBody>
      </p:sp>
    </p:spTree>
    <p:extLst>
      <p:ext uri="{BB962C8B-B14F-4D97-AF65-F5344CB8AC3E}">
        <p14:creationId xmlns:p14="http://schemas.microsoft.com/office/powerpoint/2010/main" val="464927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9903931-72D3-4FDD-8E68-26D879ACE03B}" type="slidenum">
              <a:rPr lang="es-ES"/>
              <a:pPr>
                <a:defRPr/>
              </a:pPr>
              <a:t>‹Nr.›</a:t>
            </a:fld>
            <a:endParaRPr lang="es-ES"/>
          </a:p>
        </p:txBody>
      </p:sp>
    </p:spTree>
    <p:extLst>
      <p:ext uri="{BB962C8B-B14F-4D97-AF65-F5344CB8AC3E}">
        <p14:creationId xmlns:p14="http://schemas.microsoft.com/office/powerpoint/2010/main" val="358991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49BA9D7-B8D2-49B8-8602-5464EC9504DE}"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5277884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827E7B6-16A8-4C43-AA5E-8518ABBEE6C4}" type="slidenum">
              <a:rPr lang="es-ES"/>
              <a:pPr>
                <a:defRPr/>
              </a:pPr>
              <a:t>‹Nr.›</a:t>
            </a:fld>
            <a:endParaRPr lang="es-ES"/>
          </a:p>
        </p:txBody>
      </p:sp>
    </p:spTree>
    <p:extLst>
      <p:ext uri="{BB962C8B-B14F-4D97-AF65-F5344CB8AC3E}">
        <p14:creationId xmlns:p14="http://schemas.microsoft.com/office/powerpoint/2010/main" val="18744514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4373167-06BF-4B3A-AF14-43F738D0FA8F}" type="slidenum">
              <a:rPr lang="es-ES"/>
              <a:pPr>
                <a:defRPr/>
              </a:pPr>
              <a:t>‹Nr.›</a:t>
            </a:fld>
            <a:endParaRPr lang="es-ES"/>
          </a:p>
        </p:txBody>
      </p:sp>
    </p:spTree>
    <p:extLst>
      <p:ext uri="{BB962C8B-B14F-4D97-AF65-F5344CB8AC3E}">
        <p14:creationId xmlns:p14="http://schemas.microsoft.com/office/powerpoint/2010/main" val="2381762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5AF94BA-C421-4917-B40D-AFC105EA4D83}" type="slidenum">
              <a:rPr lang="es-ES"/>
              <a:pPr>
                <a:defRPr/>
              </a:pPr>
              <a:t>‹Nr.›</a:t>
            </a:fld>
            <a:endParaRPr lang="es-ES"/>
          </a:p>
        </p:txBody>
      </p:sp>
    </p:spTree>
    <p:extLst>
      <p:ext uri="{BB962C8B-B14F-4D97-AF65-F5344CB8AC3E}">
        <p14:creationId xmlns:p14="http://schemas.microsoft.com/office/powerpoint/2010/main" val="40127228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CDDACD-60EB-4164-AA04-449F916F613A}"/>
              </a:ext>
            </a:extLst>
          </p:cNvPr>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xmlns="" id="{5734ABAC-6168-49AE-95BE-788A5DC9F00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xmlns="" id="{D54609E8-8C60-45AE-A2F6-53D6132EDF5F}"/>
              </a:ext>
            </a:extLst>
          </p:cNvPr>
          <p:cNvSpPr>
            <a:spLocks noGrp="1"/>
          </p:cNvSpPr>
          <p:nvPr>
            <p:ph type="dt" sz="half" idx="10"/>
          </p:nvPr>
        </p:nvSpPr>
        <p:spPr/>
        <p:txBody>
          <a:bodyPr/>
          <a:lstStyle/>
          <a:p>
            <a:fld id="{0E05EB43-12E2-4A66-BE4A-9A35124EDA38}"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CC4F887B-F1FD-489E-9B02-EEC608DB2ACC}"/>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6" name="Номер слайда 5">
            <a:extLst>
              <a:ext uri="{FF2B5EF4-FFF2-40B4-BE49-F238E27FC236}">
                <a16:creationId xmlns:a16="http://schemas.microsoft.com/office/drawing/2014/main" xmlns="" id="{84CA51ED-C09C-4286-A7BE-E1CE99B0787A}"/>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39116740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7EDBD05-15BB-4A43-9301-35D9BC5C0A2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4EB2EDC-FFDF-4D47-823E-442109AFD16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E9206C1-E921-436C-8733-476970ECC81C}"/>
              </a:ext>
            </a:extLst>
          </p:cNvPr>
          <p:cNvSpPr>
            <a:spLocks noGrp="1"/>
          </p:cNvSpPr>
          <p:nvPr>
            <p:ph type="dt" sz="half" idx="10"/>
          </p:nvPr>
        </p:nvSpPr>
        <p:spPr/>
        <p:txBody>
          <a:bodyPr/>
          <a:lstStyle/>
          <a:p>
            <a:fld id="{E74C20B2-A139-4227-BCE8-A2DEF928BD89}"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807E78C2-3A2C-49DB-9170-D36C00051FB9}"/>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6" name="Номер слайда 5">
            <a:extLst>
              <a:ext uri="{FF2B5EF4-FFF2-40B4-BE49-F238E27FC236}">
                <a16:creationId xmlns:a16="http://schemas.microsoft.com/office/drawing/2014/main" xmlns="" id="{A69AEBFE-2E80-4A37-A21E-D10AF6420920}"/>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1841843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F5E3DF5-2C80-46A4-A81F-7B65D2543028}"/>
              </a:ext>
            </a:extLst>
          </p:cNvPr>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xmlns="" id="{5965299D-7970-4A43-BE0F-11A506E2F3BC}"/>
              </a:ext>
            </a:extLst>
          </p:cNvPr>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721BE966-3500-47DE-A733-0B7EBA9F7E90}"/>
              </a:ext>
            </a:extLst>
          </p:cNvPr>
          <p:cNvSpPr>
            <a:spLocks noGrp="1"/>
          </p:cNvSpPr>
          <p:nvPr>
            <p:ph type="dt" sz="half" idx="10"/>
          </p:nvPr>
        </p:nvSpPr>
        <p:spPr/>
        <p:txBody>
          <a:bodyPr/>
          <a:lstStyle/>
          <a:p>
            <a:fld id="{B1F6B2E5-2241-4252-8989-676D40C0D126}"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5584D211-3583-4EC4-9252-7D6D57F3FAD3}"/>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6" name="Номер слайда 5">
            <a:extLst>
              <a:ext uri="{FF2B5EF4-FFF2-40B4-BE49-F238E27FC236}">
                <a16:creationId xmlns:a16="http://schemas.microsoft.com/office/drawing/2014/main" xmlns="" id="{DED91A2B-AF73-462F-971C-030C7C8FF095}"/>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1951608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D0C1652-8CAC-400B-8930-28E03F0035F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A6116AFB-4FA2-49DB-9E5B-1D1FDBCFD36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C7DF282E-E710-43D4-9EC6-5CFB91FD3F4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362C6E48-366D-4896-9085-99C2DABF7D00}"/>
              </a:ext>
            </a:extLst>
          </p:cNvPr>
          <p:cNvSpPr>
            <a:spLocks noGrp="1"/>
          </p:cNvSpPr>
          <p:nvPr>
            <p:ph type="dt" sz="half" idx="10"/>
          </p:nvPr>
        </p:nvSpPr>
        <p:spPr/>
        <p:txBody>
          <a:bodyPr/>
          <a:lstStyle/>
          <a:p>
            <a:fld id="{7CF12F45-F351-48AC-9391-ED74FD126E14}" type="datetime1">
              <a:rPr lang="ru-RU" smtClean="0"/>
              <a:t>20.09.2018</a:t>
            </a:fld>
            <a:endParaRPr lang="ru-RU"/>
          </a:p>
        </p:txBody>
      </p:sp>
      <p:sp>
        <p:nvSpPr>
          <p:cNvPr id="6" name="Нижний колонтитул 5">
            <a:extLst>
              <a:ext uri="{FF2B5EF4-FFF2-40B4-BE49-F238E27FC236}">
                <a16:creationId xmlns:a16="http://schemas.microsoft.com/office/drawing/2014/main" xmlns="" id="{F6186A71-AE1A-4A06-95FD-303E5D01E050}"/>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7" name="Номер слайда 6">
            <a:extLst>
              <a:ext uri="{FF2B5EF4-FFF2-40B4-BE49-F238E27FC236}">
                <a16:creationId xmlns:a16="http://schemas.microsoft.com/office/drawing/2014/main" xmlns="" id="{D47A3927-72B7-46DB-9AF0-ACB583977D9F}"/>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21754797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2BD4E3F-57F0-40E4-9E9C-BDD6FCCF6DA4}"/>
              </a:ext>
            </a:extLst>
          </p:cNvPr>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5F69E271-DA1E-42CA-8847-4DFD0BA84B3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xmlns="" id="{E3CB36F4-A13F-49BC-8E90-6345F23DA06E}"/>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5D082551-9398-4C39-A6BA-9B27131067E9}"/>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xmlns="" id="{E078AA23-5F9A-47A2-9691-2B8A617612E2}"/>
              </a:ext>
            </a:extLst>
          </p:cNvPr>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A7C8CA84-8D7F-4C59-99FE-AEA6AB69AFC6}"/>
              </a:ext>
            </a:extLst>
          </p:cNvPr>
          <p:cNvSpPr>
            <a:spLocks noGrp="1"/>
          </p:cNvSpPr>
          <p:nvPr>
            <p:ph type="dt" sz="half" idx="10"/>
          </p:nvPr>
        </p:nvSpPr>
        <p:spPr/>
        <p:txBody>
          <a:bodyPr/>
          <a:lstStyle/>
          <a:p>
            <a:fld id="{3F29CD40-454B-4F49-B39E-2A21334139AC}" type="datetime1">
              <a:rPr lang="ru-RU" smtClean="0"/>
              <a:t>20.09.2018</a:t>
            </a:fld>
            <a:endParaRPr lang="ru-RU"/>
          </a:p>
        </p:txBody>
      </p:sp>
      <p:sp>
        <p:nvSpPr>
          <p:cNvPr id="8" name="Нижний колонтитул 7">
            <a:extLst>
              <a:ext uri="{FF2B5EF4-FFF2-40B4-BE49-F238E27FC236}">
                <a16:creationId xmlns:a16="http://schemas.microsoft.com/office/drawing/2014/main" xmlns="" id="{3B0A87D0-D5B1-47FB-AA2B-EB76546DE36F}"/>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9" name="Номер слайда 8">
            <a:extLst>
              <a:ext uri="{FF2B5EF4-FFF2-40B4-BE49-F238E27FC236}">
                <a16:creationId xmlns:a16="http://schemas.microsoft.com/office/drawing/2014/main" xmlns="" id="{4887FA6F-8B35-454D-8DD8-F61A0756E67C}"/>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2977193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8E7A3B2-9F3D-4AC2-B8C6-0F986B05AF8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B3B34A12-3272-4569-9917-A3AC52057E57}"/>
              </a:ext>
            </a:extLst>
          </p:cNvPr>
          <p:cNvSpPr>
            <a:spLocks noGrp="1"/>
          </p:cNvSpPr>
          <p:nvPr>
            <p:ph type="dt" sz="half" idx="10"/>
          </p:nvPr>
        </p:nvSpPr>
        <p:spPr/>
        <p:txBody>
          <a:bodyPr/>
          <a:lstStyle/>
          <a:p>
            <a:fld id="{50878590-5E0A-4346-BF6F-C14B4510304D}" type="datetime1">
              <a:rPr lang="ru-RU" smtClean="0"/>
              <a:t>20.09.2018</a:t>
            </a:fld>
            <a:endParaRPr lang="ru-RU"/>
          </a:p>
        </p:txBody>
      </p:sp>
      <p:sp>
        <p:nvSpPr>
          <p:cNvPr id="4" name="Нижний колонтитул 3">
            <a:extLst>
              <a:ext uri="{FF2B5EF4-FFF2-40B4-BE49-F238E27FC236}">
                <a16:creationId xmlns:a16="http://schemas.microsoft.com/office/drawing/2014/main" xmlns="" id="{531E1C33-7992-493E-BA8A-6D982BE34109}"/>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5" name="Номер слайда 4">
            <a:extLst>
              <a:ext uri="{FF2B5EF4-FFF2-40B4-BE49-F238E27FC236}">
                <a16:creationId xmlns:a16="http://schemas.microsoft.com/office/drawing/2014/main" xmlns="" id="{8515BB9A-722B-4219-9CBE-ADBC5874C110}"/>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1214006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D5CB6E68-04F1-434E-8339-B8A0499BED69}"/>
              </a:ext>
            </a:extLst>
          </p:cNvPr>
          <p:cNvSpPr>
            <a:spLocks noGrp="1"/>
          </p:cNvSpPr>
          <p:nvPr>
            <p:ph type="dt" sz="half" idx="10"/>
          </p:nvPr>
        </p:nvSpPr>
        <p:spPr/>
        <p:txBody>
          <a:bodyPr/>
          <a:lstStyle/>
          <a:p>
            <a:fld id="{054862F3-0760-4FE1-9797-4CB82D9D19AD}" type="datetime1">
              <a:rPr lang="ru-RU" smtClean="0"/>
              <a:t>20.09.2018</a:t>
            </a:fld>
            <a:endParaRPr lang="ru-RU"/>
          </a:p>
        </p:txBody>
      </p:sp>
      <p:sp>
        <p:nvSpPr>
          <p:cNvPr id="3" name="Нижний колонтитул 2">
            <a:extLst>
              <a:ext uri="{FF2B5EF4-FFF2-40B4-BE49-F238E27FC236}">
                <a16:creationId xmlns:a16="http://schemas.microsoft.com/office/drawing/2014/main" xmlns="" id="{67E3A523-E186-4D5A-AEBC-F19D20693F88}"/>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4" name="Номер слайда 3">
            <a:extLst>
              <a:ext uri="{FF2B5EF4-FFF2-40B4-BE49-F238E27FC236}">
                <a16:creationId xmlns:a16="http://schemas.microsoft.com/office/drawing/2014/main" xmlns="" id="{5B249A68-9457-434B-A903-B4F7DF0B7C94}"/>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347029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096B1C45-0B97-48B3-9873-01077E54CE6A}" type="datetime1">
              <a:rPr lang="ru-RU" smtClean="0"/>
              <a:t>20.09.2018</a:t>
            </a:fld>
            <a:endParaRPr lang="ru-RU"/>
          </a:p>
        </p:txBody>
      </p:sp>
      <p:sp>
        <p:nvSpPr>
          <p:cNvPr id="7" name="Rectangle 5"/>
          <p:cNvSpPr>
            <a:spLocks noGrp="1" noChangeArrowheads="1"/>
          </p:cNvSpPr>
          <p:nvPr>
            <p:ph type="ftr" sz="quarter" idx="11"/>
          </p:nvPr>
        </p:nvSpPr>
        <p:spPr/>
        <p:txBody>
          <a:bodyPr/>
          <a:lstStyle>
            <a:lvl1pPr>
              <a:defRPr/>
            </a:lvl1pPr>
          </a:lstStyle>
          <a:p>
            <a:r>
              <a:rPr lang="en-US"/>
              <a:t>Lecture at MSU October 8 2013</a:t>
            </a:r>
            <a:endParaRPr lang="ru-RU"/>
          </a:p>
        </p:txBody>
      </p:sp>
      <p:sp>
        <p:nvSpPr>
          <p:cNvPr id="8" name="Rectangle 6"/>
          <p:cNvSpPr>
            <a:spLocks noGrp="1" noChangeArrowheads="1"/>
          </p:cNvSpPr>
          <p:nvPr>
            <p:ph type="sldNum" sz="quarter" idx="12"/>
          </p:nvPr>
        </p:nvSpPr>
        <p:spPr/>
        <p:txBody>
          <a:bodyPr/>
          <a:lstStyle>
            <a:lvl1pPr>
              <a:defRPr/>
            </a:lvl1pPr>
          </a:lstStyle>
          <a:p>
            <a:fld id="{DD0689D5-985C-4400-998F-B9777DA34B9F}" type="slidenum">
              <a:rPr lang="ru-RU" smtClean="0"/>
              <a:t>‹Nr.›</a:t>
            </a:fld>
            <a:endParaRPr lang="ru-RU"/>
          </a:p>
        </p:txBody>
      </p:sp>
    </p:spTree>
    <p:extLst>
      <p:ext uri="{BB962C8B-B14F-4D97-AF65-F5344CB8AC3E}">
        <p14:creationId xmlns:p14="http://schemas.microsoft.com/office/powerpoint/2010/main" val="1363166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DD4137-635F-4258-AD27-8C7AFEAB66C5}"/>
              </a:ext>
            </a:extLst>
          </p:cNvPr>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xmlns="" id="{03B4920C-8EA3-4A30-84A8-88334DCBB876}"/>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52B28863-6A3D-48D5-8F06-F6B4E88911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xmlns="" id="{0186BD9F-BC22-4402-A273-5AC8D0932798}"/>
              </a:ext>
            </a:extLst>
          </p:cNvPr>
          <p:cNvSpPr>
            <a:spLocks noGrp="1"/>
          </p:cNvSpPr>
          <p:nvPr>
            <p:ph type="dt" sz="half" idx="10"/>
          </p:nvPr>
        </p:nvSpPr>
        <p:spPr/>
        <p:txBody>
          <a:bodyPr/>
          <a:lstStyle/>
          <a:p>
            <a:fld id="{C7E0CD10-4C07-4F7E-AAFA-04592423C598}" type="datetime1">
              <a:rPr lang="ru-RU" smtClean="0"/>
              <a:t>20.09.2018</a:t>
            </a:fld>
            <a:endParaRPr lang="ru-RU"/>
          </a:p>
        </p:txBody>
      </p:sp>
      <p:sp>
        <p:nvSpPr>
          <p:cNvPr id="6" name="Нижний колонтитул 5">
            <a:extLst>
              <a:ext uri="{FF2B5EF4-FFF2-40B4-BE49-F238E27FC236}">
                <a16:creationId xmlns:a16="http://schemas.microsoft.com/office/drawing/2014/main" xmlns="" id="{7B77FB60-8C7C-4CEE-85E6-3881262E0EB5}"/>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7" name="Номер слайда 6">
            <a:extLst>
              <a:ext uri="{FF2B5EF4-FFF2-40B4-BE49-F238E27FC236}">
                <a16:creationId xmlns:a16="http://schemas.microsoft.com/office/drawing/2014/main" xmlns="" id="{B9B7DB41-74C5-4BD0-A7AB-7286F6F38947}"/>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2411007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BCE5394-E5D8-490A-AB96-AAC0BAEBF715}"/>
              </a:ext>
            </a:extLst>
          </p:cNvPr>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xmlns="" id="{F0583C0B-20B4-4F19-A466-5E613C6F1FAE}"/>
              </a:ext>
            </a:extLst>
          </p:cNvPr>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xmlns="" id="{821BCC81-BF98-41BE-BAC1-626006626AD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xmlns="" id="{E962A810-0AA1-4B4F-BFD5-411E15AB519F}"/>
              </a:ext>
            </a:extLst>
          </p:cNvPr>
          <p:cNvSpPr>
            <a:spLocks noGrp="1"/>
          </p:cNvSpPr>
          <p:nvPr>
            <p:ph type="dt" sz="half" idx="10"/>
          </p:nvPr>
        </p:nvSpPr>
        <p:spPr/>
        <p:txBody>
          <a:bodyPr/>
          <a:lstStyle/>
          <a:p>
            <a:fld id="{49529CE1-4698-441A-A0DF-B47486BDA263}" type="datetime1">
              <a:rPr lang="ru-RU" smtClean="0"/>
              <a:t>20.09.2018</a:t>
            </a:fld>
            <a:endParaRPr lang="ru-RU"/>
          </a:p>
        </p:txBody>
      </p:sp>
      <p:sp>
        <p:nvSpPr>
          <p:cNvPr id="6" name="Нижний колонтитул 5">
            <a:extLst>
              <a:ext uri="{FF2B5EF4-FFF2-40B4-BE49-F238E27FC236}">
                <a16:creationId xmlns:a16="http://schemas.microsoft.com/office/drawing/2014/main" xmlns="" id="{DDC8FC24-C9F1-4218-BA4F-E2293D27BD7D}"/>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7" name="Номер слайда 6">
            <a:extLst>
              <a:ext uri="{FF2B5EF4-FFF2-40B4-BE49-F238E27FC236}">
                <a16:creationId xmlns:a16="http://schemas.microsoft.com/office/drawing/2014/main" xmlns="" id="{71D46F68-D6C7-4EF1-854B-FA014EA60297}"/>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4911790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58CC3BD-9C92-41D9-BBF8-48F7A616C4A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1F29900-A154-415E-A044-397B71CF98B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8E0E5F8-474F-4824-80FC-81630568506E}"/>
              </a:ext>
            </a:extLst>
          </p:cNvPr>
          <p:cNvSpPr>
            <a:spLocks noGrp="1"/>
          </p:cNvSpPr>
          <p:nvPr>
            <p:ph type="dt" sz="half" idx="10"/>
          </p:nvPr>
        </p:nvSpPr>
        <p:spPr/>
        <p:txBody>
          <a:bodyPr/>
          <a:lstStyle/>
          <a:p>
            <a:fld id="{0D9A4904-51FD-4EA8-896D-B37E8532E0ED}"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C426FE8D-2B21-449C-A2CE-51F899AA1CE6}"/>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6" name="Номер слайда 5">
            <a:extLst>
              <a:ext uri="{FF2B5EF4-FFF2-40B4-BE49-F238E27FC236}">
                <a16:creationId xmlns:a16="http://schemas.microsoft.com/office/drawing/2014/main" xmlns="" id="{0C3F4AAA-8240-42BD-B961-5DE6B4A5D5B3}"/>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26256518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097585F6-B692-4CFD-B3F5-9EDE8939B878}"/>
              </a:ext>
            </a:extLst>
          </p:cNvPr>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C1CE6B75-78B1-4721-823B-1B26FA5833F8}"/>
              </a:ext>
            </a:extLst>
          </p:cNvPr>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C94F946-5734-4705-8E6E-692B216B2A54}"/>
              </a:ext>
            </a:extLst>
          </p:cNvPr>
          <p:cNvSpPr>
            <a:spLocks noGrp="1"/>
          </p:cNvSpPr>
          <p:nvPr>
            <p:ph type="dt" sz="half" idx="10"/>
          </p:nvPr>
        </p:nvSpPr>
        <p:spPr/>
        <p:txBody>
          <a:bodyPr/>
          <a:lstStyle/>
          <a:p>
            <a:fld id="{8906F43F-F8C8-44EC-8089-410584459A06}"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64684EDA-6A1A-412B-947C-6369CF49A65B}"/>
              </a:ext>
            </a:extLst>
          </p:cNvPr>
          <p:cNvSpPr>
            <a:spLocks noGrp="1"/>
          </p:cNvSpPr>
          <p:nvPr>
            <p:ph type="ftr" sz="quarter" idx="11"/>
          </p:nvPr>
        </p:nvSpPr>
        <p:spPr/>
        <p:txBody>
          <a:bodyPr/>
          <a:lstStyle/>
          <a:p>
            <a:r>
              <a:rPr lang="en-US"/>
              <a:t>Kick-off Meeting of the Neutron Subgroup of the IWG of the JINR on Strategy, June 15, 2018, Dubna</a:t>
            </a:r>
            <a:endParaRPr lang="ru-RU"/>
          </a:p>
        </p:txBody>
      </p:sp>
      <p:sp>
        <p:nvSpPr>
          <p:cNvPr id="6" name="Номер слайда 5">
            <a:extLst>
              <a:ext uri="{FF2B5EF4-FFF2-40B4-BE49-F238E27FC236}">
                <a16:creationId xmlns:a16="http://schemas.microsoft.com/office/drawing/2014/main" xmlns="" id="{803970AB-43F7-4717-BDCD-40C31B6D2D85}"/>
              </a:ext>
            </a:extLst>
          </p:cNvPr>
          <p:cNvSpPr>
            <a:spLocks noGrp="1"/>
          </p:cNvSpPr>
          <p:nvPr>
            <p:ph type="sldNum" sz="quarter" idx="12"/>
          </p:nvPr>
        </p:nvSpPr>
        <p:spPr/>
        <p:txBody>
          <a:bodyPr/>
          <a:lstStyle/>
          <a:p>
            <a:fld id="{FF925599-6A81-4C9B-A9EA-F68E9E48BE9B}" type="slidenum">
              <a:rPr lang="ru-RU" smtClean="0"/>
              <a:t>‹Nr.›</a:t>
            </a:fld>
            <a:endParaRPr lang="ru-RU"/>
          </a:p>
        </p:txBody>
      </p:sp>
    </p:spTree>
    <p:extLst>
      <p:ext uri="{BB962C8B-B14F-4D97-AF65-F5344CB8AC3E}">
        <p14:creationId xmlns:p14="http://schemas.microsoft.com/office/powerpoint/2010/main" val="2384345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6124631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8954857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3854121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t>9/20/2018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4913830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t>9/20/2018</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7374608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t>9/20/2018</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80234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Lecture at MSU October 8 2013</a:t>
            </a:r>
            <a:endParaRPr lang="ru-RU"/>
          </a:p>
        </p:txBody>
      </p:sp>
    </p:spTree>
    <p:extLst>
      <p:ext uri="{BB962C8B-B14F-4D97-AF65-F5344CB8AC3E}">
        <p14:creationId xmlns:p14="http://schemas.microsoft.com/office/powerpoint/2010/main" val="1578089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t>9/20/2018</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35117251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t>9/20/2018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13110224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t>9/20/2018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35408899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12385528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32A75B3B-75F3-40EE-A299-99E920743EDF}" type="slidenum">
              <a:rPr lang="en-US" smtClean="0"/>
              <a:t>‹Nr.›</a:t>
            </a:fld>
            <a:endParaRPr lang="en-US"/>
          </a:p>
        </p:txBody>
      </p:sp>
    </p:spTree>
    <p:extLst>
      <p:ext uri="{BB962C8B-B14F-4D97-AF65-F5344CB8AC3E}">
        <p14:creationId xmlns:p14="http://schemas.microsoft.com/office/powerpoint/2010/main" val="7073192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t>9/20/2018</a:t>
            </a:fld>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t>‹Nr.›</a:t>
            </a:fld>
            <a:endParaRPr lang="en-US"/>
          </a:p>
        </p:txBody>
      </p:sp>
    </p:spTree>
    <p:extLst>
      <p:ext uri="{BB962C8B-B14F-4D97-AF65-F5344CB8AC3E}">
        <p14:creationId xmlns:p14="http://schemas.microsoft.com/office/powerpoint/2010/main" val="38374544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4749908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3331520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011410"/>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t>9/20/2018</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t>‹Nr.›</a:t>
            </a:fld>
            <a:endParaRPr lang="en-US"/>
          </a:p>
        </p:txBody>
      </p:sp>
    </p:spTree>
    <p:extLst>
      <p:ext uri="{BB962C8B-B14F-4D97-AF65-F5344CB8AC3E}">
        <p14:creationId xmlns:p14="http://schemas.microsoft.com/office/powerpoint/2010/main" val="3682462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Lecture at MSU October 8 2013</a:t>
            </a:r>
            <a:endParaRPr lang="ru-RU"/>
          </a:p>
        </p:txBody>
      </p:sp>
    </p:spTree>
    <p:extLst>
      <p:ext uri="{BB962C8B-B14F-4D97-AF65-F5344CB8AC3E}">
        <p14:creationId xmlns:p14="http://schemas.microsoft.com/office/powerpoint/2010/main" val="2342132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t>9/20/2018</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t>‹Nr.›</a:t>
            </a:fld>
            <a:endParaRPr lang="en-US"/>
          </a:p>
        </p:txBody>
      </p:sp>
    </p:spTree>
    <p:extLst>
      <p:ext uri="{BB962C8B-B14F-4D97-AF65-F5344CB8AC3E}">
        <p14:creationId xmlns:p14="http://schemas.microsoft.com/office/powerpoint/2010/main" val="20243635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t>9/20/2018</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t>‹Nr.›</a:t>
            </a:fld>
            <a:endParaRPr lang="en-US"/>
          </a:p>
        </p:txBody>
      </p:sp>
    </p:spTree>
    <p:extLst>
      <p:ext uri="{BB962C8B-B14F-4D97-AF65-F5344CB8AC3E}">
        <p14:creationId xmlns:p14="http://schemas.microsoft.com/office/powerpoint/2010/main" val="34290398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3930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736602" y="3986216"/>
            <a:ext cx="9980084" cy="1081087"/>
          </a:xfrm>
        </p:spPr>
        <p:txBody>
          <a:bodyPr anchor="b"/>
          <a:lstStyle>
            <a:lvl1pPr>
              <a:lnSpc>
                <a:spcPct val="110000"/>
              </a:lnSpc>
              <a:defRPr sz="3200">
                <a:solidFill>
                  <a:schemeClr val="tx1"/>
                </a:solidFill>
              </a:defRPr>
            </a:lvl1pPr>
          </a:lstStyle>
          <a:p>
            <a:r>
              <a:rPr lang="de-DE"/>
              <a:t>Titelmasterformat durch Klicken bearbeiten</a:t>
            </a:r>
          </a:p>
        </p:txBody>
      </p:sp>
      <p:sp>
        <p:nvSpPr>
          <p:cNvPr id="111632" name="Rectangle 12"/>
          <p:cNvSpPr>
            <a:spLocks noGrp="1" noChangeArrowheads="1"/>
          </p:cNvSpPr>
          <p:nvPr>
            <p:ph type="subTitle" idx="1"/>
          </p:nvPr>
        </p:nvSpPr>
        <p:spPr bwMode="gray">
          <a:xfrm>
            <a:off x="736600" y="5022850"/>
            <a:ext cx="9967384" cy="704850"/>
          </a:xfrm>
        </p:spPr>
        <p:txBody>
          <a:bodyPr tIns="45720" bIns="45720"/>
          <a:lstStyle>
            <a:lvl1pPr marL="0" indent="0">
              <a:buFont typeface="Wingdings" pitchFamily="2" charset="2"/>
              <a:buNone/>
              <a:defRPr sz="2400"/>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4165600" y="6245225"/>
            <a:ext cx="3860800" cy="476250"/>
          </a:xfrm>
        </p:spPr>
        <p:txBody>
          <a:bodyPr/>
          <a:lstStyle>
            <a:lvl1pPr fontAlgn="auto">
              <a:spcBef>
                <a:spcPts val="0"/>
              </a:spcBef>
              <a:spcAft>
                <a:spcPts val="0"/>
              </a:spcAft>
              <a:defRPr>
                <a:solidFill>
                  <a:srgbClr val="000000"/>
                </a:solidFill>
              </a:defRPr>
            </a:lvl1pPr>
          </a:lstStyle>
          <a:p>
            <a:pPr>
              <a:defRPr/>
            </a:pPr>
            <a:endParaRPr lang="de-DE"/>
          </a:p>
        </p:txBody>
      </p:sp>
    </p:spTree>
    <p:extLst>
      <p:ext uri="{BB962C8B-B14F-4D97-AF65-F5344CB8AC3E}">
        <p14:creationId xmlns:p14="http://schemas.microsoft.com/office/powerpoint/2010/main" val="3382582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2860280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4996043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3701" y="1489075"/>
            <a:ext cx="5581651"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8553" y="1489075"/>
            <a:ext cx="5581649"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456537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2846960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3105053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17746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412875"/>
            <a:ext cx="5384800" cy="22796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844925"/>
            <a:ext cx="5384800" cy="22812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609600" y="6245225"/>
            <a:ext cx="2844800" cy="476250"/>
          </a:xfrm>
        </p:spPr>
        <p:txBody>
          <a:bodyPr/>
          <a:lstStyle>
            <a:lvl1pPr>
              <a:defRPr/>
            </a:lvl1pPr>
          </a:lstStyle>
          <a:p>
            <a:fld id="{DC27C02A-71DF-4FC1-9C81-6AD5FC119564}" type="datetime1">
              <a:rPr lang="ru-RU" smtClean="0"/>
              <a:t>20.09.2018</a:t>
            </a:fld>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Lecture at MSU October 8 2013</a:t>
            </a:r>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DD0689D5-985C-4400-998F-B9777DA34B9F}" type="slidenum">
              <a:rPr lang="ru-RU" smtClean="0"/>
              <a:t>‹Nr.›</a:t>
            </a:fld>
            <a:endParaRPr lang="ru-RU"/>
          </a:p>
        </p:txBody>
      </p:sp>
    </p:spTree>
    <p:extLst>
      <p:ext uri="{BB962C8B-B14F-4D97-AF65-F5344CB8AC3E}">
        <p14:creationId xmlns:p14="http://schemas.microsoft.com/office/powerpoint/2010/main" val="2606600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2426620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361861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4302070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30217" y="246063"/>
            <a:ext cx="2844800" cy="55562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3700" y="246063"/>
            <a:ext cx="8333317" cy="55562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26398964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93700" y="246063"/>
            <a:ext cx="11381317" cy="5556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endParaRPr lang="de-DE"/>
          </a:p>
        </p:txBody>
      </p:sp>
    </p:spTree>
    <p:extLst>
      <p:ext uri="{BB962C8B-B14F-4D97-AF65-F5344CB8AC3E}">
        <p14:creationId xmlns:p14="http://schemas.microsoft.com/office/powerpoint/2010/main" val="13100402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736602" y="3986216"/>
            <a:ext cx="9980084" cy="1081087"/>
          </a:xfrm>
        </p:spPr>
        <p:txBody>
          <a:bodyPr anchor="b"/>
          <a:lstStyle>
            <a:lvl1pPr>
              <a:lnSpc>
                <a:spcPct val="110000"/>
              </a:lnSpc>
              <a:defRPr sz="3200">
                <a:solidFill>
                  <a:schemeClr val="tx1"/>
                </a:solidFill>
              </a:defRPr>
            </a:lvl1pPr>
          </a:lstStyle>
          <a:p>
            <a:r>
              <a:rPr lang="de-DE"/>
              <a:t>Titelmasterformat durch Klicken bearbeiten</a:t>
            </a:r>
          </a:p>
        </p:txBody>
      </p:sp>
      <p:sp>
        <p:nvSpPr>
          <p:cNvPr id="111632" name="Rectangle 12"/>
          <p:cNvSpPr>
            <a:spLocks noGrp="1" noChangeArrowheads="1"/>
          </p:cNvSpPr>
          <p:nvPr>
            <p:ph type="subTitle" idx="1"/>
          </p:nvPr>
        </p:nvSpPr>
        <p:spPr bwMode="gray">
          <a:xfrm>
            <a:off x="736600" y="5022850"/>
            <a:ext cx="9967384" cy="704850"/>
          </a:xfrm>
        </p:spPr>
        <p:txBody>
          <a:bodyPr tIns="45720" bIns="45720"/>
          <a:lstStyle>
            <a:lvl1pPr marL="0" indent="0">
              <a:buFont typeface="Wingdings" pitchFamily="2" charset="2"/>
              <a:buNone/>
              <a:defRPr sz="2400"/>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4165600" y="6245225"/>
            <a:ext cx="3860800" cy="476250"/>
          </a:xfrm>
        </p:spPr>
        <p:txBody>
          <a:bodyPr/>
          <a:lstStyle>
            <a:lvl1pPr>
              <a:defRPr>
                <a:solidFill>
                  <a:schemeClr val="tx1"/>
                </a:solidFill>
              </a:defRPr>
            </a:lvl1pPr>
          </a:lstStyle>
          <a:p>
            <a:pPr>
              <a:defRPr/>
            </a:pPr>
            <a:endParaRPr lang="de-DE">
              <a:solidFill>
                <a:srgbClr val="000000"/>
              </a:solidFill>
            </a:endParaRPr>
          </a:p>
        </p:txBody>
      </p:sp>
    </p:spTree>
    <p:extLst>
      <p:ext uri="{BB962C8B-B14F-4D97-AF65-F5344CB8AC3E}">
        <p14:creationId xmlns:p14="http://schemas.microsoft.com/office/powerpoint/2010/main" val="4862823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38160867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14448762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93701" y="1489075"/>
            <a:ext cx="5581651"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8553" y="1489075"/>
            <a:ext cx="5581649"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19060040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469006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ru-RU"/>
              <a:t>Щелкните этот значок, чтобы добавить изображение из Интернета</a:t>
            </a:r>
          </a:p>
        </p:txBody>
      </p:sp>
      <p:sp>
        <p:nvSpPr>
          <p:cNvPr id="4" name="Текст 3"/>
          <p:cNvSpPr>
            <a:spLocks noGrp="1"/>
          </p:cNvSpPr>
          <p:nvPr>
            <p:ph type="body" sz="half" idx="2"/>
          </p:nvPr>
        </p:nvSpPr>
        <p:spPr>
          <a:xfrm>
            <a:off x="6197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p:spPr>
        <p:txBody>
          <a:bodyPr/>
          <a:lstStyle>
            <a:lvl1pPr>
              <a:defRPr/>
            </a:lvl1pPr>
          </a:lstStyle>
          <a:p>
            <a:fld id="{BF85EF3E-FACE-4B86-AF78-87C59E931E1B}" type="datetime1">
              <a:rPr lang="ru-RU" smtClean="0"/>
              <a:t>20.09.2018</a:t>
            </a:fld>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Lecture at MSU October 8 2013</a:t>
            </a:r>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DD0689D5-985C-4400-998F-B9777DA34B9F}" type="slidenum">
              <a:rPr lang="ru-RU" smtClean="0"/>
              <a:t>‹Nr.›</a:t>
            </a:fld>
            <a:endParaRPr lang="ru-RU"/>
          </a:p>
        </p:txBody>
      </p:sp>
    </p:spTree>
    <p:extLst>
      <p:ext uri="{BB962C8B-B14F-4D97-AF65-F5344CB8AC3E}">
        <p14:creationId xmlns:p14="http://schemas.microsoft.com/office/powerpoint/2010/main" val="31714442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38267606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8533655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11627805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15786476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35314308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30217" y="246063"/>
            <a:ext cx="2844800" cy="55562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3700" y="246063"/>
            <a:ext cx="8333317" cy="55562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19813957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93700" y="246063"/>
            <a:ext cx="11381317" cy="5556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FFFFFF"/>
              </a:solidFill>
            </a:endParaRPr>
          </a:p>
        </p:txBody>
      </p:sp>
    </p:spTree>
    <p:extLst>
      <p:ext uri="{BB962C8B-B14F-4D97-AF65-F5344CB8AC3E}">
        <p14:creationId xmlns:p14="http://schemas.microsoft.com/office/powerpoint/2010/main" val="5952052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3F384343-8A1B-493C-84A8-4F6D5F19AB96}" type="datetimeFigureOut">
              <a:rPr lang="ru-RU">
                <a:solidFill>
                  <a:prstClr val="black">
                    <a:tint val="75000"/>
                  </a:prstClr>
                </a:solidFill>
              </a:rPr>
              <a:pPr>
                <a:defRPr/>
              </a:pPr>
              <a:t>20.09.2018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B5D1B35-6EF0-4B22-9DDA-FCAE27D48AB8}"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4761808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64C51C5-4528-4753-9884-1BA66120CC5F}" type="datetimeFigureOut">
              <a:rPr lang="ru-RU">
                <a:solidFill>
                  <a:prstClr val="black">
                    <a:tint val="75000"/>
                  </a:prstClr>
                </a:solidFill>
              </a:rPr>
              <a:pPr>
                <a:defRPr/>
              </a:pPr>
              <a:t>20.09.2018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027B5D5-E630-4E83-9DF7-66BCC80765E7}"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793124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072673CA-1670-4D6B-A1A9-B18D9B93C303}" type="datetimeFigureOut">
              <a:rPr lang="ru-RU">
                <a:solidFill>
                  <a:prstClr val="black">
                    <a:tint val="75000"/>
                  </a:prstClr>
                </a:solidFill>
              </a:rPr>
              <a:pPr>
                <a:defRPr/>
              </a:pPr>
              <a:t>20.09.2018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C81445-A967-43C8-B24A-5843F11D013F}"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89062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55189"/>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071BDC18-3EA4-4E87-8965-CD1B91A9DE37}" type="datetimeFigureOut">
              <a:rPr lang="ru-RU">
                <a:solidFill>
                  <a:prstClr val="black">
                    <a:tint val="75000"/>
                  </a:prstClr>
                </a:solidFill>
              </a:rPr>
              <a:pPr>
                <a:defRPr/>
              </a:pPr>
              <a:t>20.09.2018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5A7B6FA-AB0A-41B5-BAF8-585CAD1C228C}"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1549233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A0E5A681-52B0-4D52-8776-36D17531D418}" type="datetimeFigureOut">
              <a:rPr lang="ru-RU">
                <a:solidFill>
                  <a:prstClr val="black">
                    <a:tint val="75000"/>
                  </a:prstClr>
                </a:solidFill>
              </a:rPr>
              <a:pPr>
                <a:defRPr/>
              </a:pPr>
              <a:t>20.09.2018</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8AC71D54-FA4D-438D-8488-BAADD97C3036}"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9335066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88253AF-1DE7-4D5E-B599-D10E7456DCB2}" type="datetimeFigureOut">
              <a:rPr lang="ru-RU">
                <a:solidFill>
                  <a:prstClr val="black">
                    <a:tint val="75000"/>
                  </a:prstClr>
                </a:solidFill>
              </a:rPr>
              <a:pPr>
                <a:defRPr/>
              </a:pPr>
              <a:t>20.09.2018</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BB2C54E-ECE1-4080-A0C5-FCEBA3E5C71F}"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7531646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759E408-01DD-4B25-BBE8-05D18575C568}" type="datetimeFigureOut">
              <a:rPr lang="ru-RU">
                <a:solidFill>
                  <a:prstClr val="black">
                    <a:tint val="75000"/>
                  </a:prstClr>
                </a:solidFill>
              </a:rPr>
              <a:pPr>
                <a:defRPr/>
              </a:pPr>
              <a:t>20.09.2018</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82B3A63-8F6C-49D3-AF30-4E0CFBB00C7D}"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241238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F7ED056F-F1A6-4817-BD5E-88F96D2E3675}" type="datetimeFigureOut">
              <a:rPr lang="ru-RU">
                <a:solidFill>
                  <a:prstClr val="black">
                    <a:tint val="75000"/>
                  </a:prstClr>
                </a:solidFill>
              </a:rPr>
              <a:pPr>
                <a:defRPr/>
              </a:pPr>
              <a:t>20.09.2018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25F706C-4F58-4EBB-930B-71CBCAE477FC}"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7663244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B9B0980D-259D-46A3-8D39-9F691FA1E36F}" type="datetimeFigureOut">
              <a:rPr lang="ru-RU">
                <a:solidFill>
                  <a:prstClr val="black">
                    <a:tint val="75000"/>
                  </a:prstClr>
                </a:solidFill>
              </a:rPr>
              <a:pPr>
                <a:defRPr/>
              </a:pPr>
              <a:t>20.09.2018</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A1F307D-AE9F-478E-9F0E-07D15C5DD6B0}"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22223634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9FC5E4C-3D0B-47FA-9DBF-B0E35E46BE4B}" type="datetimeFigureOut">
              <a:rPr lang="ru-RU">
                <a:solidFill>
                  <a:prstClr val="black">
                    <a:tint val="75000"/>
                  </a:prstClr>
                </a:solidFill>
              </a:rPr>
              <a:pPr>
                <a:defRPr/>
              </a:pPr>
              <a:t>20.09.2018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790D1FC-FD8D-4A9A-9875-319FCB39EDB2}"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12327332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C7663CE-75E3-417D-B921-399BFAE05558}" type="datetimeFigureOut">
              <a:rPr lang="ru-RU">
                <a:solidFill>
                  <a:prstClr val="black">
                    <a:tint val="75000"/>
                  </a:prstClr>
                </a:solidFill>
              </a:rPr>
              <a:pPr>
                <a:defRPr/>
              </a:pPr>
              <a:t>20.09.2018</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57345B5-3ED7-46A4-A0CA-8B07C33231F9}"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35189180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3B37F57A-1722-4BD5-831D-F8E1487F2D07}" type="datetimeFigureOut">
              <a:rPr lang="ru-RU"/>
              <a:pPr>
                <a:defRPr/>
              </a:pPr>
              <a:t>20.09.2018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84A653C-286A-44D5-BCBC-828B2578BE48}" type="slidenum">
              <a:rPr lang="ru-RU"/>
              <a:pPr>
                <a:defRPr/>
              </a:pPr>
              <a:t>‹Nr.›</a:t>
            </a:fld>
            <a:endParaRPr lang="ru-RU"/>
          </a:p>
        </p:txBody>
      </p:sp>
    </p:spTree>
    <p:extLst>
      <p:ext uri="{BB962C8B-B14F-4D97-AF65-F5344CB8AC3E}">
        <p14:creationId xmlns:p14="http://schemas.microsoft.com/office/powerpoint/2010/main" val="41502589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34C5B85-2CE1-4878-8C6D-2E4FAD3B6AA0}" type="datetimeFigureOut">
              <a:rPr lang="ru-RU"/>
              <a:pPr>
                <a:defRPr/>
              </a:pPr>
              <a:t>20.09.2018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5466F8D-C766-4114-B79A-2A0F925A6484}" type="slidenum">
              <a:rPr lang="ru-RU"/>
              <a:pPr>
                <a:defRPr/>
              </a:pPr>
              <a:t>‹Nr.›</a:t>
            </a:fld>
            <a:endParaRPr lang="ru-RU"/>
          </a:p>
        </p:txBody>
      </p:sp>
    </p:spTree>
    <p:extLst>
      <p:ext uri="{BB962C8B-B14F-4D97-AF65-F5344CB8AC3E}">
        <p14:creationId xmlns:p14="http://schemas.microsoft.com/office/powerpoint/2010/main" val="77160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0FCE785E-DA1E-4F5E-9919-04C3E74048F1}" type="datetime1">
              <a:rPr lang="ru-RU" smtClean="0"/>
              <a:t>20.09.2018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DE7D7983-2209-4AED-B015-99513648ACF9}" type="slidenum">
              <a:rPr lang="ru-RU"/>
              <a:pPr>
                <a:defRPr/>
              </a:pPr>
              <a:t>‹Nr.›</a:t>
            </a:fld>
            <a:endParaRPr lang="ru-RU" dirty="0"/>
          </a:p>
        </p:txBody>
      </p:sp>
    </p:spTree>
    <p:extLst>
      <p:ext uri="{BB962C8B-B14F-4D97-AF65-F5344CB8AC3E}">
        <p14:creationId xmlns:p14="http://schemas.microsoft.com/office/powerpoint/2010/main" val="23131520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9FBDAEBB-16C5-4C2C-B9BC-669C7FD34694}" type="datetimeFigureOut">
              <a:rPr lang="ru-RU"/>
              <a:pPr>
                <a:defRPr/>
              </a:pPr>
              <a:t>20.09.2018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F8F815A-7BCD-47C8-9BE2-39A269BAC222}" type="slidenum">
              <a:rPr lang="ru-RU"/>
              <a:pPr>
                <a:defRPr/>
              </a:pPr>
              <a:t>‹Nr.›</a:t>
            </a:fld>
            <a:endParaRPr lang="ru-RU"/>
          </a:p>
        </p:txBody>
      </p:sp>
    </p:spTree>
    <p:extLst>
      <p:ext uri="{BB962C8B-B14F-4D97-AF65-F5344CB8AC3E}">
        <p14:creationId xmlns:p14="http://schemas.microsoft.com/office/powerpoint/2010/main" val="5214344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3A21E69E-E838-4734-BD70-C3BE314BC1EB}" type="datetimeFigureOut">
              <a:rPr lang="ru-RU"/>
              <a:pPr>
                <a:defRPr/>
              </a:pPr>
              <a:t>20.09.2018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A8C1BE0-12E7-43BB-8DEA-237914785FDC}" type="slidenum">
              <a:rPr lang="ru-RU"/>
              <a:pPr>
                <a:defRPr/>
              </a:pPr>
              <a:t>‹Nr.›</a:t>
            </a:fld>
            <a:endParaRPr lang="ru-RU"/>
          </a:p>
        </p:txBody>
      </p:sp>
    </p:spTree>
    <p:extLst>
      <p:ext uri="{BB962C8B-B14F-4D97-AF65-F5344CB8AC3E}">
        <p14:creationId xmlns:p14="http://schemas.microsoft.com/office/powerpoint/2010/main" val="2987287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70EEC551-4648-4384-92C1-407107E8E52C}" type="datetimeFigureOut">
              <a:rPr lang="ru-RU"/>
              <a:pPr>
                <a:defRPr/>
              </a:pPr>
              <a:t>20.09.2018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026AD56-886E-4522-8805-43C0CE09C2C4}" type="slidenum">
              <a:rPr lang="ru-RU"/>
              <a:pPr>
                <a:defRPr/>
              </a:pPr>
              <a:t>‹Nr.›</a:t>
            </a:fld>
            <a:endParaRPr lang="ru-RU"/>
          </a:p>
        </p:txBody>
      </p:sp>
    </p:spTree>
    <p:extLst>
      <p:ext uri="{BB962C8B-B14F-4D97-AF65-F5344CB8AC3E}">
        <p14:creationId xmlns:p14="http://schemas.microsoft.com/office/powerpoint/2010/main" val="11518679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3B32323C-947F-42AE-964C-AB6648E786E7}" type="datetimeFigureOut">
              <a:rPr lang="ru-RU"/>
              <a:pPr>
                <a:defRPr/>
              </a:pPr>
              <a:t>20.09.2018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410D1CF-3ACA-486A-AF6C-7833C44EE2AA}" type="slidenum">
              <a:rPr lang="ru-RU"/>
              <a:pPr>
                <a:defRPr/>
              </a:pPr>
              <a:t>‹Nr.›</a:t>
            </a:fld>
            <a:endParaRPr lang="ru-RU"/>
          </a:p>
        </p:txBody>
      </p:sp>
    </p:spTree>
    <p:extLst>
      <p:ext uri="{BB962C8B-B14F-4D97-AF65-F5344CB8AC3E}">
        <p14:creationId xmlns:p14="http://schemas.microsoft.com/office/powerpoint/2010/main" val="20539518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A9E1A84-223A-43C1-89C2-CCBF657786CC}" type="datetimeFigureOut">
              <a:rPr lang="ru-RU"/>
              <a:pPr>
                <a:defRPr/>
              </a:pPr>
              <a:t>20.09.2018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9A2E04CC-3D8C-4F6D-B80E-090D8AB146F7}" type="slidenum">
              <a:rPr lang="ru-RU"/>
              <a:pPr>
                <a:defRPr/>
              </a:pPr>
              <a:t>‹Nr.›</a:t>
            </a:fld>
            <a:endParaRPr lang="ru-RU"/>
          </a:p>
        </p:txBody>
      </p:sp>
    </p:spTree>
    <p:extLst>
      <p:ext uri="{BB962C8B-B14F-4D97-AF65-F5344CB8AC3E}">
        <p14:creationId xmlns:p14="http://schemas.microsoft.com/office/powerpoint/2010/main" val="20978016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456E69EB-B412-4FB1-8A5B-450816290406}" type="datetimeFigureOut">
              <a:rPr lang="ru-RU"/>
              <a:pPr>
                <a:defRPr/>
              </a:pPr>
              <a:t>20.09.2018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7CC1108-DF26-40C4-B456-8E2A29FF4B1C}" type="slidenum">
              <a:rPr lang="ru-RU"/>
              <a:pPr>
                <a:defRPr/>
              </a:pPr>
              <a:t>‹Nr.›</a:t>
            </a:fld>
            <a:endParaRPr lang="ru-RU"/>
          </a:p>
        </p:txBody>
      </p:sp>
    </p:spTree>
    <p:extLst>
      <p:ext uri="{BB962C8B-B14F-4D97-AF65-F5344CB8AC3E}">
        <p14:creationId xmlns:p14="http://schemas.microsoft.com/office/powerpoint/2010/main" val="3720816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9D0420E-69D3-4F8B-BFBB-3A7978FD64CF}" type="datetimeFigureOut">
              <a:rPr lang="ru-RU"/>
              <a:pPr>
                <a:defRPr/>
              </a:pPr>
              <a:t>20.09.2018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4D2B085-5B1C-45F1-8FF9-9403A95B48D2}" type="slidenum">
              <a:rPr lang="ru-RU"/>
              <a:pPr>
                <a:defRPr/>
              </a:pPr>
              <a:t>‹Nr.›</a:t>
            </a:fld>
            <a:endParaRPr lang="ru-RU"/>
          </a:p>
        </p:txBody>
      </p:sp>
    </p:spTree>
    <p:extLst>
      <p:ext uri="{BB962C8B-B14F-4D97-AF65-F5344CB8AC3E}">
        <p14:creationId xmlns:p14="http://schemas.microsoft.com/office/powerpoint/2010/main" val="18440905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7E9F124-BCCA-474E-8FF5-39BDB08275A2}" type="datetimeFigureOut">
              <a:rPr lang="ru-RU"/>
              <a:pPr>
                <a:defRPr/>
              </a:pPr>
              <a:t>20.09.2018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6B0D37D-2783-43D6-8E59-36D2438BA4E3}" type="slidenum">
              <a:rPr lang="ru-RU"/>
              <a:pPr>
                <a:defRPr/>
              </a:pPr>
              <a:t>‹Nr.›</a:t>
            </a:fld>
            <a:endParaRPr lang="ru-RU"/>
          </a:p>
        </p:txBody>
      </p:sp>
    </p:spTree>
    <p:extLst>
      <p:ext uri="{BB962C8B-B14F-4D97-AF65-F5344CB8AC3E}">
        <p14:creationId xmlns:p14="http://schemas.microsoft.com/office/powerpoint/2010/main" val="40881320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93845AC7-E674-4874-A765-A3E0373B43D8}" type="datetimeFigureOut">
              <a:rPr lang="ru-RU"/>
              <a:pPr>
                <a:defRPr/>
              </a:pPr>
              <a:t>20.09.2018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80EC356-63D8-4168-9D07-4B09922AF323}" type="slidenum">
              <a:rPr lang="ru-RU"/>
              <a:pPr>
                <a:defRPr/>
              </a:pPr>
              <a:t>‹Nr.›</a:t>
            </a:fld>
            <a:endParaRPr lang="ru-RU"/>
          </a:p>
        </p:txBody>
      </p:sp>
    </p:spTree>
    <p:extLst>
      <p:ext uri="{BB962C8B-B14F-4D97-AF65-F5344CB8AC3E}">
        <p14:creationId xmlns:p14="http://schemas.microsoft.com/office/powerpoint/2010/main" val="23630118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E3FB201-238A-490D-B95A-A6D858379ACC}" type="datetimeFigureOut">
              <a:rPr lang="ru-RU" smtClean="0"/>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3706666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2A3975A-9C7C-4D61-A0D2-05A18DD2CB48}" type="datetime1">
              <a:rPr lang="ru-RU" smtClean="0"/>
              <a:t>20.09.2018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A4024F98-7FFF-4494-8708-B20707743E3C}" type="slidenum">
              <a:rPr lang="ru-RU"/>
              <a:pPr>
                <a:defRPr/>
              </a:pPr>
              <a:t>‹Nr.›</a:t>
            </a:fld>
            <a:endParaRPr lang="ru-RU" dirty="0"/>
          </a:p>
        </p:txBody>
      </p:sp>
    </p:spTree>
    <p:extLst>
      <p:ext uri="{BB962C8B-B14F-4D97-AF65-F5344CB8AC3E}">
        <p14:creationId xmlns:p14="http://schemas.microsoft.com/office/powerpoint/2010/main" val="2077163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E3FB201-238A-490D-B95A-A6D858379ACC}" type="datetimeFigureOut">
              <a:rPr lang="ru-RU" smtClean="0"/>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1134443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E3FB201-238A-490D-B95A-A6D858379ACC}" type="datetimeFigureOut">
              <a:rPr lang="ru-RU" smtClean="0"/>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14306773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E3FB201-238A-490D-B95A-A6D858379ACC}" type="datetimeFigureOut">
              <a:rPr lang="ru-RU" smtClean="0"/>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21268645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E3FB201-238A-490D-B95A-A6D858379ACC}" type="datetimeFigureOut">
              <a:rPr lang="ru-RU" smtClean="0"/>
              <a:t>20.09.2018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12722512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E3FB201-238A-490D-B95A-A6D858379ACC}" type="datetimeFigureOut">
              <a:rPr lang="ru-RU" smtClean="0"/>
              <a:t>20.09.2018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22724838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3FB201-238A-490D-B95A-A6D858379ACC}" type="datetimeFigureOut">
              <a:rPr lang="ru-RU" smtClean="0"/>
              <a:t>20.09.2018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31557675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E3FB201-238A-490D-B95A-A6D858379ACC}" type="datetimeFigureOut">
              <a:rPr lang="ru-RU" smtClean="0"/>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11704810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E3FB201-238A-490D-B95A-A6D858379ACC}" type="datetimeFigureOut">
              <a:rPr lang="ru-RU" smtClean="0"/>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11885022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E3FB201-238A-490D-B95A-A6D858379ACC}" type="datetimeFigureOut">
              <a:rPr lang="ru-RU" smtClean="0"/>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31461118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E3FB201-238A-490D-B95A-A6D858379ACC}" type="datetimeFigureOut">
              <a:rPr lang="ru-RU" smtClean="0"/>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E2E525B-563F-4017-8EA1-45FE4E595A18}" type="slidenum">
              <a:rPr lang="ru-RU" smtClean="0"/>
              <a:t>‹Nr.›</a:t>
            </a:fld>
            <a:endParaRPr lang="ru-RU"/>
          </a:p>
        </p:txBody>
      </p:sp>
    </p:spTree>
    <p:extLst>
      <p:ext uri="{BB962C8B-B14F-4D97-AF65-F5344CB8AC3E}">
        <p14:creationId xmlns:p14="http://schemas.microsoft.com/office/powerpoint/2010/main" val="346719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50317B-1F3C-402D-ACC5-296103405506}"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985935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CD7A4D2E-AD4D-4A5B-BEFE-C75419DAE418}" type="datetime1">
              <a:rPr lang="ru-RU" smtClean="0"/>
              <a:t>20.09.2018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0C94D0B5-5D2F-485B-BAD8-31C401FD1929}" type="slidenum">
              <a:rPr lang="ru-RU"/>
              <a:pPr>
                <a:defRPr/>
              </a:pPr>
              <a:t>‹Nr.›</a:t>
            </a:fld>
            <a:endParaRPr lang="ru-RU" dirty="0"/>
          </a:p>
        </p:txBody>
      </p:sp>
    </p:spTree>
    <p:extLst>
      <p:ext uri="{BB962C8B-B14F-4D97-AF65-F5344CB8AC3E}">
        <p14:creationId xmlns:p14="http://schemas.microsoft.com/office/powerpoint/2010/main" val="31837791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Placeholder 8">
            <a:extLst>
              <a:ext uri="{FF2B5EF4-FFF2-40B4-BE49-F238E27FC236}">
                <a16:creationId xmlns:a16="http://schemas.microsoft.com/office/drawing/2014/main" xmlns="" id="{039BAC6F-964E-43FB-86EC-D0607AEB9640}"/>
              </a:ext>
            </a:extLst>
          </p:cNvPr>
          <p:cNvSpPr>
            <a:spLocks noGrp="1"/>
          </p:cNvSpPr>
          <p:nvPr>
            <p:ph type="title"/>
          </p:nvPr>
        </p:nvSpPr>
        <p:spPr>
          <a:xfrm>
            <a:off x="720000" y="1080000"/>
            <a:ext cx="10752000" cy="2520000"/>
          </a:xfrm>
          <a:prstGeom prst="rect">
            <a:avLst/>
          </a:prstGeom>
        </p:spPr>
        <p:txBody>
          <a:bodyPr vert="horz" lIns="0" tIns="0" rIns="0" bIns="0" anchor="b">
            <a:noAutofit/>
          </a:bodyPr>
          <a:lstStyle>
            <a:lvl1pPr algn="ctr">
              <a:defRPr kumimoji="0" lang="en-US" sz="5200" b="1" kern="1200" dirty="0">
                <a:ln>
                  <a:solidFill>
                    <a:schemeClr val="bg1"/>
                  </a:solidFill>
                </a:ln>
                <a:solidFill>
                  <a:srgbClr val="C00000"/>
                </a:solidFill>
                <a:effectLst>
                  <a:outerShdw blurRad="38100" dist="25400" dir="5400000" algn="ctr" rotWithShape="0">
                    <a:schemeClr val="bg1">
                      <a:alpha val="43000"/>
                    </a:schemeClr>
                  </a:outerShdw>
                </a:effectLst>
                <a:latin typeface="+mj-lt"/>
                <a:ea typeface="+mj-ea"/>
                <a:cs typeface="+mj-cs"/>
              </a:defRPr>
            </a:lvl1pPr>
          </a:lstStyle>
          <a:p>
            <a:r>
              <a:rPr kumimoji="0" lang="en-US" dirty="0"/>
              <a:t>Click to edit Master title style</a:t>
            </a:r>
          </a:p>
        </p:txBody>
      </p:sp>
      <p:sp>
        <p:nvSpPr>
          <p:cNvPr id="20" name="Text Placeholder 19">
            <a:extLst>
              <a:ext uri="{FF2B5EF4-FFF2-40B4-BE49-F238E27FC236}">
                <a16:creationId xmlns:a16="http://schemas.microsoft.com/office/drawing/2014/main" xmlns="" id="{07CD2A23-83EE-445C-9131-B7C57080086D}"/>
              </a:ext>
            </a:extLst>
          </p:cNvPr>
          <p:cNvSpPr>
            <a:spLocks noGrp="1"/>
          </p:cNvSpPr>
          <p:nvPr>
            <p:ph type="body" sz="quarter" idx="10"/>
          </p:nvPr>
        </p:nvSpPr>
        <p:spPr>
          <a:xfrm>
            <a:off x="720000" y="3960003"/>
            <a:ext cx="10752000" cy="865187"/>
          </a:xfrm>
          <a:prstGeom prst="rect">
            <a:avLst/>
          </a:prstGeom>
        </p:spPr>
        <p:txBody>
          <a:bodyPr lIns="0" tIns="0" rIns="0" bIns="0"/>
          <a:lstStyle>
            <a:lvl1pPr>
              <a:spcBef>
                <a:spcPts val="0"/>
              </a:spcBef>
              <a:defRPr/>
            </a:lvl1pPr>
          </a:lstStyle>
          <a:p>
            <a:pPr lvl="0"/>
            <a:r>
              <a:rPr lang="en-US" dirty="0"/>
              <a:t>Edit Master text styles</a:t>
            </a:r>
            <a:endParaRPr lang="en-CA" dirty="0"/>
          </a:p>
        </p:txBody>
      </p:sp>
      <p:sp>
        <p:nvSpPr>
          <p:cNvPr id="21" name="Text Placeholder 19">
            <a:extLst>
              <a:ext uri="{FF2B5EF4-FFF2-40B4-BE49-F238E27FC236}">
                <a16:creationId xmlns:a16="http://schemas.microsoft.com/office/drawing/2014/main" xmlns="" id="{B379A3BA-2662-4F3C-9406-CFBB767B7EC0}"/>
              </a:ext>
            </a:extLst>
          </p:cNvPr>
          <p:cNvSpPr>
            <a:spLocks noGrp="1"/>
          </p:cNvSpPr>
          <p:nvPr>
            <p:ph type="body" sz="quarter" idx="11"/>
          </p:nvPr>
        </p:nvSpPr>
        <p:spPr>
          <a:xfrm>
            <a:off x="720000" y="5004003"/>
            <a:ext cx="10762197" cy="865187"/>
          </a:xfrm>
          <a:prstGeom prst="rect">
            <a:avLst/>
          </a:prstGeom>
        </p:spPr>
        <p:txBody>
          <a:bodyPr lIns="0" tIns="0" rIns="0" bIns="0"/>
          <a:lstStyle>
            <a:lvl1pPr>
              <a:spcBef>
                <a:spcPts val="0"/>
              </a:spcBef>
              <a:defRPr sz="2500"/>
            </a:lvl1pPr>
          </a:lstStyle>
          <a:p>
            <a:pPr lvl="0"/>
            <a:r>
              <a:rPr lang="en-US" dirty="0"/>
              <a:t>Edit Master text styles</a:t>
            </a:r>
            <a:endParaRPr lang="en-CA" dirty="0"/>
          </a:p>
        </p:txBody>
      </p:sp>
      <p:sp>
        <p:nvSpPr>
          <p:cNvPr id="22" name="Text Placeholder 19">
            <a:extLst>
              <a:ext uri="{FF2B5EF4-FFF2-40B4-BE49-F238E27FC236}">
                <a16:creationId xmlns:a16="http://schemas.microsoft.com/office/drawing/2014/main" xmlns="" id="{A4A96A64-2CA4-4716-85AD-227947A4CE69}"/>
              </a:ext>
            </a:extLst>
          </p:cNvPr>
          <p:cNvSpPr>
            <a:spLocks noGrp="1"/>
          </p:cNvSpPr>
          <p:nvPr>
            <p:ph type="body" sz="quarter" idx="12"/>
          </p:nvPr>
        </p:nvSpPr>
        <p:spPr>
          <a:xfrm>
            <a:off x="719404" y="6192003"/>
            <a:ext cx="10762197" cy="361131"/>
          </a:xfrm>
          <a:prstGeom prst="rect">
            <a:avLst/>
          </a:prstGeom>
        </p:spPr>
        <p:txBody>
          <a:bodyPr lIns="0" tIns="0" rIns="0" bIns="0"/>
          <a:lstStyle>
            <a:lvl1pPr algn="l">
              <a:spcBef>
                <a:spcPts val="0"/>
              </a:spcBef>
              <a:defRPr sz="1800" b="0">
                <a:solidFill>
                  <a:schemeClr val="bg1"/>
                </a:solidFill>
              </a:defRPr>
            </a:lvl1pPr>
          </a:lstStyle>
          <a:p>
            <a:pPr lvl="0"/>
            <a:r>
              <a:rPr lang="en-US" dirty="0"/>
              <a:t>Edit Master text styles</a:t>
            </a:r>
            <a:endParaRPr lang="en-CA" dirty="0"/>
          </a:p>
        </p:txBody>
      </p:sp>
    </p:spTree>
    <p:extLst>
      <p:ext uri="{BB962C8B-B14F-4D97-AF65-F5344CB8AC3E}">
        <p14:creationId xmlns:p14="http://schemas.microsoft.com/office/powerpoint/2010/main" val="4203890325"/>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5B8E195-7640-4ED1-A61D-B5743A7654F6}"/>
              </a:ext>
            </a:extLst>
          </p:cNvPr>
          <p:cNvSpPr>
            <a:spLocks noGrp="1"/>
          </p:cNvSpPr>
          <p:nvPr>
            <p:ph type="body" sz="quarter" idx="12"/>
          </p:nvPr>
        </p:nvSpPr>
        <p:spPr>
          <a:xfrm>
            <a:off x="768000" y="2710800"/>
            <a:ext cx="10680000" cy="3477600"/>
          </a:xfrm>
          <a:prstGeom prst="rect">
            <a:avLst/>
          </a:prstGeom>
        </p:spPr>
        <p:txBody>
          <a:bodyPr/>
          <a:lstStyle>
            <a:lvl1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latin typeface="+mj-lt"/>
                <a:ea typeface="+mn-ea"/>
                <a:cs typeface="+mn-cs"/>
              </a:defRPr>
            </a:lvl1pPr>
            <a:lvl2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outerShdw blurRad="38100" dist="38100" dir="2700000" algn="tl">
                    <a:srgbClr val="C0C0C0"/>
                  </a:outerShdw>
                </a:effectLst>
                <a:latin typeface="+mj-lt"/>
                <a:ea typeface="+mn-ea"/>
                <a:cs typeface="+mn-cs"/>
              </a:defRPr>
            </a:lvl2pPr>
            <a:lvl3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outerShdw blurRad="38100" dist="38100" dir="2700000" algn="tl">
                    <a:srgbClr val="C0C0C0"/>
                  </a:outerShdw>
                </a:effectLst>
                <a:latin typeface="+mj-lt"/>
                <a:ea typeface="+mn-ea"/>
                <a:cs typeface="+mn-cs"/>
              </a:defRPr>
            </a:lvl3pPr>
            <a:lvl4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outerShdw blurRad="38100" dist="38100" dir="2700000" algn="tl">
                    <a:srgbClr val="C0C0C0"/>
                  </a:outerShdw>
                </a:effectLst>
                <a:latin typeface="+mj-lt"/>
                <a:ea typeface="+mn-ea"/>
                <a:cs typeface="+mn-cs"/>
              </a:defRPr>
            </a:lvl4pPr>
            <a:lvl5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CA" sz="2400" b="1" kern="1200" dirty="0">
                <a:solidFill>
                  <a:schemeClr val="tx1"/>
                </a:solidFill>
                <a:effectLst>
                  <a:outerShdw blurRad="38100" dist="38100" dir="2700000" algn="tl">
                    <a:srgbClr val="C0C0C0"/>
                  </a:outerShdw>
                </a:effectLst>
                <a:latin typeface="+mj-lt"/>
                <a:ea typeface="+mn-ea"/>
                <a:cs typeface="+mn-cs"/>
              </a:defRPr>
            </a:lvl5pPr>
          </a:lstStyle>
          <a:p>
            <a:pPr lvl="0"/>
            <a:r>
              <a:rPr lang="en-US" dirty="0"/>
              <a:t>Edit Master text styles</a:t>
            </a:r>
            <a:endParaRPr lang="en-CA" dirty="0"/>
          </a:p>
        </p:txBody>
      </p:sp>
      <p:sp>
        <p:nvSpPr>
          <p:cNvPr id="11" name="Title 10">
            <a:extLst>
              <a:ext uri="{FF2B5EF4-FFF2-40B4-BE49-F238E27FC236}">
                <a16:creationId xmlns:a16="http://schemas.microsoft.com/office/drawing/2014/main" xmlns="" id="{678D1A7F-BACF-4B49-A4F6-2E8D14706E6C}"/>
              </a:ext>
            </a:extLst>
          </p:cNvPr>
          <p:cNvSpPr>
            <a:spLocks noGrp="1"/>
          </p:cNvSpPr>
          <p:nvPr>
            <p:ph type="title" hasCustomPrompt="1"/>
          </p:nvPr>
        </p:nvSpPr>
        <p:spPr>
          <a:xfrm>
            <a:off x="8304000" y="914400"/>
            <a:ext cx="3072000" cy="792000"/>
          </a:xfrm>
          <a:prstGeom prst="rect">
            <a:avLst/>
          </a:prstGeom>
        </p:spPr>
        <p:txBody>
          <a:bodyPr wrap="none" lIns="0" tIns="0" rIns="0" bIns="0"/>
          <a:lstStyle>
            <a:lvl1pPr algn="r">
              <a:defRPr kumimoji="0" lang="en-CA" sz="5000" b="1" kern="1200" dirty="0">
                <a:ln>
                  <a:solidFill>
                    <a:schemeClr val="tx1"/>
                  </a:solidFill>
                </a:ln>
                <a:solidFill>
                  <a:srgbClr val="87CCF3"/>
                </a:solidFill>
                <a:effectLst>
                  <a:outerShdw blurRad="38100" dist="25400" dir="5400000" algn="tl" rotWithShape="0">
                    <a:schemeClr val="tx1">
                      <a:alpha val="43000"/>
                    </a:schemeClr>
                  </a:outerShdw>
                </a:effectLst>
                <a:latin typeface="+mj-lt"/>
                <a:ea typeface="+mj-ea"/>
                <a:cs typeface="+mj-cs"/>
              </a:defRPr>
            </a:lvl1pPr>
          </a:lstStyle>
          <a:p>
            <a:r>
              <a:rPr lang="en-US" dirty="0"/>
              <a:t>Title</a:t>
            </a:r>
            <a:endParaRPr lang="en-CA" dirty="0"/>
          </a:p>
        </p:txBody>
      </p:sp>
    </p:spTree>
    <p:extLst>
      <p:ext uri="{BB962C8B-B14F-4D97-AF65-F5344CB8AC3E}">
        <p14:creationId xmlns:p14="http://schemas.microsoft.com/office/powerpoint/2010/main" val="1832648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xmlns="" id="{DA094D55-230C-40D7-9AAE-2B7994239B6D}"/>
              </a:ext>
            </a:extLst>
          </p:cNvPr>
          <p:cNvSpPr>
            <a:spLocks noGrp="1"/>
          </p:cNvSpPr>
          <p:nvPr>
            <p:ph type="title"/>
          </p:nvPr>
        </p:nvSpPr>
        <p:spPr>
          <a:xfrm>
            <a:off x="609600" y="720000"/>
            <a:ext cx="10670400" cy="475200"/>
          </a:xfrm>
          <a:prstGeom prst="rect">
            <a:avLst/>
          </a:prstGeom>
        </p:spPr>
        <p:txBody>
          <a:bodyPr lIns="0" rIns="0" bIns="0"/>
          <a:lstStyle>
            <a:lvl1pPr algn="l" rtl="0" eaLnBrk="1" latinLnBrk="0" hangingPunct="1">
              <a:spcBef>
                <a:spcPct val="0"/>
              </a:spcBef>
              <a:buNone/>
              <a:defRPr kumimoji="0" lang="en-CA" sz="3000" b="1" kern="1200" dirty="0">
                <a:ln>
                  <a:noFill/>
                </a:ln>
                <a:solidFill>
                  <a:schemeClr val="tx2">
                    <a:lumMod val="90000"/>
                  </a:schemeClr>
                </a:solidFill>
                <a:effectLst>
                  <a:outerShdw blurRad="38100" dist="38100" dir="2700000" algn="tl">
                    <a:srgbClr val="000000">
                      <a:alpha val="43137"/>
                    </a:srgbClr>
                  </a:outerShdw>
                </a:effectLst>
                <a:latin typeface="+mj-lt"/>
                <a:ea typeface="+mj-ea"/>
                <a:cs typeface="+mj-cs"/>
              </a:defRPr>
            </a:lvl1pPr>
          </a:lstStyle>
          <a:p>
            <a:r>
              <a:rPr lang="en-US" dirty="0"/>
              <a:t>Click to edit Master title style</a:t>
            </a:r>
            <a:endParaRPr lang="en-CA" dirty="0"/>
          </a:p>
        </p:txBody>
      </p:sp>
      <p:sp>
        <p:nvSpPr>
          <p:cNvPr id="62" name="Slide Number Placeholder 61">
            <a:extLst>
              <a:ext uri="{FF2B5EF4-FFF2-40B4-BE49-F238E27FC236}">
                <a16:creationId xmlns:a16="http://schemas.microsoft.com/office/drawing/2014/main" xmlns="" id="{F3B4695D-025E-4E2A-9CD7-FA4DD8E246EB}"/>
              </a:ext>
            </a:extLst>
          </p:cNvPr>
          <p:cNvSpPr>
            <a:spLocks noGrp="1"/>
          </p:cNvSpPr>
          <p:nvPr>
            <p:ph type="sldNum" sz="quarter" idx="10"/>
          </p:nvPr>
        </p:nvSpPr>
        <p:spPr>
          <a:xfrm>
            <a:off x="11376000" y="6526800"/>
            <a:ext cx="672000" cy="216000"/>
          </a:xfrm>
        </p:spPr>
        <p:txBody>
          <a:bodyPr lIns="0" tIns="0" rIns="0" bIns="0"/>
          <a:lstStyle>
            <a:lvl1pPr>
              <a:defRPr kumimoji="0" lang="en-CA" sz="1300" kern="1200" dirty="0">
                <a:solidFill>
                  <a:srgbClr val="87CCF3"/>
                </a:solidFill>
                <a:latin typeface="+mn-lt"/>
                <a:ea typeface="ヒラギノ角ゴ Pro W3" pitchFamily="84" charset="-128"/>
                <a:cs typeface="+mn-cs"/>
              </a:defRPr>
            </a:lvl1pPr>
          </a:lstStyle>
          <a:p>
            <a:r>
              <a:rPr lang="en-CA" dirty="0"/>
              <a:t>p. </a:t>
            </a:r>
            <a:fld id="{437AA501-59D8-4B68-A59B-ECA8EDC684B2}" type="slidenum">
              <a:rPr smtClean="0"/>
              <a:pPr/>
              <a:t>‹Nr.›</a:t>
            </a:fld>
            <a:endParaRPr dirty="0"/>
          </a:p>
        </p:txBody>
      </p:sp>
    </p:spTree>
    <p:extLst>
      <p:ext uri="{BB962C8B-B14F-4D97-AF65-F5344CB8AC3E}">
        <p14:creationId xmlns:p14="http://schemas.microsoft.com/office/powerpoint/2010/main" val="10242898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B38465-0101-4D9F-B49F-460B7AB08C48}" type="slidenum">
              <a:rPr lang="en-US">
                <a:solidFill>
                  <a:srgbClr val="000000"/>
                </a:solidFill>
              </a:rPr>
              <a:pPr>
                <a:defRPr/>
              </a:pPr>
              <a:t>‹Nr.›</a:t>
            </a:fld>
            <a:endParaRPr lang="en-US" dirty="0">
              <a:solidFill>
                <a:srgbClr val="000000"/>
              </a:solidFill>
            </a:endParaRPr>
          </a:p>
        </p:txBody>
      </p:sp>
    </p:spTree>
    <p:extLst>
      <p:ext uri="{BB962C8B-B14F-4D97-AF65-F5344CB8AC3E}">
        <p14:creationId xmlns:p14="http://schemas.microsoft.com/office/powerpoint/2010/main" val="2630624309"/>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7"/>
          <p:cNvSpPr/>
          <p:nvPr userDrawn="1"/>
        </p:nvSpPr>
        <p:spPr>
          <a:xfrm>
            <a:off x="0" y="6553201"/>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5" name="Прямоугольник 8"/>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6"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5"/>
          <p:cNvSpPr>
            <a:spLocks noGrp="1"/>
          </p:cNvSpPr>
          <p:nvPr>
            <p:ph type="sldNum" sz="quarter" idx="12"/>
          </p:nvPr>
        </p:nvSpPr>
        <p:spPr>
          <a:xfrm>
            <a:off x="9347200" y="6530975"/>
            <a:ext cx="2844800" cy="476250"/>
          </a:xfrm>
        </p:spPr>
        <p:txBody>
          <a:bodyPr/>
          <a:lstStyle>
            <a:lvl1pPr>
              <a:defRPr>
                <a:solidFill>
                  <a:schemeClr val="bg1"/>
                </a:solidFill>
              </a:defRPr>
            </a:lvl1pPr>
          </a:lstStyle>
          <a:p>
            <a:pPr>
              <a:defRPr/>
            </a:pPr>
            <a:fld id="{D0675E29-CCD1-4403-8A73-17515BBD5A90}" type="slidenum">
              <a:rPr lang="es-ES" altLang="ru-RU">
                <a:solidFill>
                  <a:srgbClr val="FFFFFF"/>
                </a:solidFill>
              </a:rPr>
              <a:pPr>
                <a:defRPr/>
              </a:pPr>
              <a:t>‹Nr.›</a:t>
            </a:fld>
            <a:endParaRPr lang="es-ES" altLang="ru-RU">
              <a:solidFill>
                <a:srgbClr val="FFFFFF"/>
              </a:solidFill>
            </a:endParaRPr>
          </a:p>
        </p:txBody>
      </p:sp>
    </p:spTree>
    <p:extLst>
      <p:ext uri="{BB962C8B-B14F-4D97-AF65-F5344CB8AC3E}">
        <p14:creationId xmlns:p14="http://schemas.microsoft.com/office/powerpoint/2010/main" val="20334322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a:xfrm>
            <a:off x="9364133" y="6534150"/>
            <a:ext cx="2844800" cy="476250"/>
          </a:xfrm>
        </p:spPr>
        <p:txBody>
          <a:bodyPr/>
          <a:lstStyle>
            <a:lvl1pPr>
              <a:defRPr>
                <a:solidFill>
                  <a:schemeClr val="bg1"/>
                </a:solidFill>
              </a:defRPr>
            </a:lvl1pPr>
          </a:lstStyle>
          <a:p>
            <a:pPr>
              <a:defRPr/>
            </a:pPr>
            <a:fld id="{C962225E-9C9E-4876-A078-9323C4AACBE0}" type="slidenum">
              <a:rPr lang="es-ES" altLang="ru-RU">
                <a:solidFill>
                  <a:srgbClr val="FFFFFF"/>
                </a:solidFill>
              </a:rPr>
              <a:pPr>
                <a:defRPr/>
              </a:pPr>
              <a:t>‹Nr.›</a:t>
            </a:fld>
            <a:endParaRPr lang="es-ES" altLang="ru-RU">
              <a:solidFill>
                <a:srgbClr val="FFFFFF"/>
              </a:solidFill>
            </a:endParaRPr>
          </a:p>
        </p:txBody>
      </p:sp>
    </p:spTree>
    <p:extLst>
      <p:ext uri="{BB962C8B-B14F-4D97-AF65-F5344CB8AC3E}">
        <p14:creationId xmlns:p14="http://schemas.microsoft.com/office/powerpoint/2010/main" val="10266498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a:xfrm>
            <a:off x="9347200" y="6546850"/>
            <a:ext cx="2844800" cy="476250"/>
          </a:xfrm>
        </p:spPr>
        <p:txBody>
          <a:bodyPr/>
          <a:lstStyle>
            <a:lvl1pPr>
              <a:defRPr>
                <a:solidFill>
                  <a:schemeClr val="bg1"/>
                </a:solidFill>
              </a:defRPr>
            </a:lvl1pPr>
          </a:lstStyle>
          <a:p>
            <a:pPr>
              <a:defRPr/>
            </a:pPr>
            <a:fld id="{8B61C20B-3A55-427D-A39E-7C0EC4354E9C}" type="slidenum">
              <a:rPr lang="es-ES" altLang="ru-RU">
                <a:solidFill>
                  <a:srgbClr val="FFFFFF"/>
                </a:solidFill>
              </a:rPr>
              <a:pPr>
                <a:defRPr/>
              </a:pPr>
              <a:t>‹Nr.›</a:t>
            </a:fld>
            <a:endParaRPr lang="es-ES" altLang="ru-RU">
              <a:solidFill>
                <a:srgbClr val="FFFFFF"/>
              </a:solidFill>
            </a:endParaRPr>
          </a:p>
        </p:txBody>
      </p:sp>
    </p:spTree>
    <p:extLst>
      <p:ext uri="{BB962C8B-B14F-4D97-AF65-F5344CB8AC3E}">
        <p14:creationId xmlns:p14="http://schemas.microsoft.com/office/powerpoint/2010/main" val="24098651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4"/>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5"/>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6"/>
          <p:cNvSpPr>
            <a:spLocks noGrp="1"/>
          </p:cNvSpPr>
          <p:nvPr>
            <p:ph type="sldNum" sz="quarter" idx="12"/>
          </p:nvPr>
        </p:nvSpPr>
        <p:spPr>
          <a:xfrm>
            <a:off x="9364133" y="6534150"/>
            <a:ext cx="2844800" cy="476250"/>
          </a:xfrm>
        </p:spPr>
        <p:txBody>
          <a:bodyPr/>
          <a:lstStyle>
            <a:lvl1pPr>
              <a:defRPr>
                <a:solidFill>
                  <a:schemeClr val="bg1"/>
                </a:solidFill>
              </a:defRPr>
            </a:lvl1pPr>
          </a:lstStyle>
          <a:p>
            <a:pPr>
              <a:defRPr/>
            </a:pPr>
            <a:fld id="{61B5862E-160B-4EAB-8EC7-7CEBF715BDBF}" type="slidenum">
              <a:rPr lang="es-ES" altLang="ru-RU">
                <a:solidFill>
                  <a:srgbClr val="FFFFFF"/>
                </a:solidFill>
              </a:rPr>
              <a:pPr>
                <a:defRPr/>
              </a:pPr>
              <a:t>‹Nr.›</a:t>
            </a:fld>
            <a:endParaRPr lang="es-ES" altLang="ru-RU">
              <a:solidFill>
                <a:srgbClr val="FFFFFF"/>
              </a:solidFill>
            </a:endParaRPr>
          </a:p>
        </p:txBody>
      </p:sp>
    </p:spTree>
    <p:extLst>
      <p:ext uri="{BB962C8B-B14F-4D97-AF65-F5344CB8AC3E}">
        <p14:creationId xmlns:p14="http://schemas.microsoft.com/office/powerpoint/2010/main" val="3652811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6"/>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9" name="Нижний колонтитул 7"/>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10" name="Номер слайда 8"/>
          <p:cNvSpPr>
            <a:spLocks noGrp="1"/>
          </p:cNvSpPr>
          <p:nvPr>
            <p:ph type="sldNum" sz="quarter" idx="12"/>
          </p:nvPr>
        </p:nvSpPr>
        <p:spPr/>
        <p:txBody>
          <a:bodyPr/>
          <a:lstStyle>
            <a:lvl1pPr>
              <a:defRPr/>
            </a:lvl1pPr>
          </a:lstStyle>
          <a:p>
            <a:pPr>
              <a:defRPr/>
            </a:pPr>
            <a:fld id="{C66656D4-6214-4313-90F9-9BE3B1BC8AF2}"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35264502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Дата 2"/>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5" name="Нижний колонтитул 3"/>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6" name="Номер слайда 4"/>
          <p:cNvSpPr>
            <a:spLocks noGrp="1"/>
          </p:cNvSpPr>
          <p:nvPr>
            <p:ph type="sldNum" sz="quarter" idx="12"/>
          </p:nvPr>
        </p:nvSpPr>
        <p:spPr/>
        <p:txBody>
          <a:bodyPr/>
          <a:lstStyle>
            <a:lvl1pPr>
              <a:defRPr/>
            </a:lvl1pPr>
          </a:lstStyle>
          <a:p>
            <a:pPr>
              <a:defRPr/>
            </a:pPr>
            <a:fld id="{74EA97C1-F168-4E08-A2E2-DDB275981E2F}"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31980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ADC158BF-3250-47CC-BC04-C5B0DC1293EA}" type="datetime1">
              <a:rPr lang="ru-RU" smtClean="0"/>
              <a:t>20.09.2018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B347F425-481A-42F8-903A-0B0078CA77B9}" type="slidenum">
              <a:rPr lang="ru-RU"/>
              <a:pPr>
                <a:defRPr/>
              </a:pPr>
              <a:t>‹Nr.›</a:t>
            </a:fld>
            <a:endParaRPr lang="ru-RU" dirty="0"/>
          </a:p>
        </p:txBody>
      </p:sp>
    </p:spTree>
    <p:extLst>
      <p:ext uri="{BB962C8B-B14F-4D97-AF65-F5344CB8AC3E}">
        <p14:creationId xmlns:p14="http://schemas.microsoft.com/office/powerpoint/2010/main" val="3241218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3" name="Дата 1"/>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4" name="Нижний колонтитул 2"/>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5" name="Номер слайда 3"/>
          <p:cNvSpPr>
            <a:spLocks noGrp="1"/>
          </p:cNvSpPr>
          <p:nvPr>
            <p:ph type="sldNum" sz="quarter" idx="12"/>
          </p:nvPr>
        </p:nvSpPr>
        <p:spPr/>
        <p:txBody>
          <a:bodyPr/>
          <a:lstStyle>
            <a:lvl1pPr>
              <a:defRPr/>
            </a:lvl1pPr>
          </a:lstStyle>
          <a:p>
            <a:pPr>
              <a:defRPr/>
            </a:pPr>
            <a:fld id="{C150588C-5BDA-4FFA-AF77-B7EA79EDE47E}"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6468983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1_Пусто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Блок-схема: процесс 7"/>
          <p:cNvSpPr/>
          <p:nvPr userDrawn="1"/>
        </p:nvSpPr>
        <p:spPr>
          <a:xfrm>
            <a:off x="0" y="6553201"/>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3" name="Прямоугольник 8"/>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pic>
        <p:nvPicPr>
          <p:cNvPr id="4" name="Рисунок 8"/>
          <p:cNvPicPr>
            <a:picLocks noChangeAspect="1"/>
          </p:cNvPicPr>
          <p:nvPr userDrawn="1"/>
        </p:nvPicPr>
        <p:blipFill>
          <a:blip r:embed="rId3">
            <a:extLst>
              <a:ext uri="{28A0092B-C50C-407E-A947-70E740481C1C}">
                <a14:useLocalDpi xmlns:a14="http://schemas.microsoft.com/office/drawing/2010/main" val="0"/>
              </a:ext>
            </a:extLst>
          </a:blip>
          <a:srcRect l="3523" r="3493"/>
          <a:stretch>
            <a:fillRect/>
          </a:stretch>
        </p:blipFill>
        <p:spPr bwMode="auto">
          <a:xfrm>
            <a:off x="0" y="-3810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Дата 1"/>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3"/>
          <p:cNvSpPr>
            <a:spLocks noGrp="1"/>
          </p:cNvSpPr>
          <p:nvPr>
            <p:ph type="sldNum" sz="quarter" idx="12"/>
          </p:nvPr>
        </p:nvSpPr>
        <p:spPr>
          <a:xfrm>
            <a:off x="9330267" y="6572250"/>
            <a:ext cx="2844800" cy="476250"/>
          </a:xfrm>
        </p:spPr>
        <p:txBody>
          <a:bodyPr/>
          <a:lstStyle>
            <a:lvl1pPr>
              <a:defRPr>
                <a:solidFill>
                  <a:schemeClr val="bg1"/>
                </a:solidFill>
              </a:defRPr>
            </a:lvl1pPr>
          </a:lstStyle>
          <a:p>
            <a:pPr>
              <a:defRPr/>
            </a:pPr>
            <a:fld id="{B79CC10B-54CB-4473-BA96-9131B2EFA30E}" type="slidenum">
              <a:rPr lang="es-ES" altLang="ru-RU">
                <a:solidFill>
                  <a:srgbClr val="FFFFFF"/>
                </a:solidFill>
              </a:rPr>
              <a:pPr>
                <a:defRPr/>
              </a:pPr>
              <a:t>‹Nr.›</a:t>
            </a:fld>
            <a:endParaRPr lang="es-ES" altLang="ru-RU">
              <a:solidFill>
                <a:srgbClr val="FFFFFF"/>
              </a:solidFill>
            </a:endParaRPr>
          </a:p>
        </p:txBody>
      </p:sp>
    </p:spTree>
    <p:extLst>
      <p:ext uri="{BB962C8B-B14F-4D97-AF65-F5344CB8AC3E}">
        <p14:creationId xmlns:p14="http://schemas.microsoft.com/office/powerpoint/2010/main" val="10878032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Дата 4"/>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5"/>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6"/>
          <p:cNvSpPr>
            <a:spLocks noGrp="1"/>
          </p:cNvSpPr>
          <p:nvPr>
            <p:ph type="sldNum" sz="quarter" idx="12"/>
          </p:nvPr>
        </p:nvSpPr>
        <p:spPr/>
        <p:txBody>
          <a:bodyPr/>
          <a:lstStyle>
            <a:lvl1pPr>
              <a:defRPr/>
            </a:lvl1pPr>
          </a:lstStyle>
          <a:p>
            <a:pPr>
              <a:defRPr/>
            </a:pPr>
            <a:fld id="{B6028BE5-3121-4F88-9879-53017728810A}"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22273420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6" name="Дата 4"/>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7" name="Нижний колонтитул 5"/>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8" name="Номер слайда 6"/>
          <p:cNvSpPr>
            <a:spLocks noGrp="1"/>
          </p:cNvSpPr>
          <p:nvPr>
            <p:ph type="sldNum" sz="quarter" idx="12"/>
          </p:nvPr>
        </p:nvSpPr>
        <p:spPr/>
        <p:txBody>
          <a:bodyPr/>
          <a:lstStyle>
            <a:lvl1pPr>
              <a:defRPr/>
            </a:lvl1pPr>
          </a:lstStyle>
          <a:p>
            <a:pPr>
              <a:defRPr/>
            </a:pPr>
            <a:fld id="{E8F18882-2C07-4CB7-8093-9AB7AB7A96A7}"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18218074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p:txBody>
          <a:bodyPr/>
          <a:lstStyle>
            <a:lvl1pPr>
              <a:defRPr/>
            </a:lvl1pPr>
          </a:lstStyle>
          <a:p>
            <a:pPr>
              <a:defRPr/>
            </a:pPr>
            <a:fld id="{10999E22-7CB4-4F7C-98BA-34775A92227A}"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32431696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es-ES" altLang="ru-RU">
              <a:solidFill>
                <a:srgbClr val="00000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s-ES" altLang="ru-RU">
              <a:solidFill>
                <a:srgbClr val="000000"/>
              </a:solidFill>
            </a:endParaRPr>
          </a:p>
        </p:txBody>
      </p:sp>
      <p:sp>
        <p:nvSpPr>
          <p:cNvPr id="7" name="Номер слайда 5"/>
          <p:cNvSpPr>
            <a:spLocks noGrp="1"/>
          </p:cNvSpPr>
          <p:nvPr>
            <p:ph type="sldNum" sz="quarter" idx="12"/>
          </p:nvPr>
        </p:nvSpPr>
        <p:spPr/>
        <p:txBody>
          <a:bodyPr/>
          <a:lstStyle>
            <a:lvl1pPr>
              <a:defRPr/>
            </a:lvl1pPr>
          </a:lstStyle>
          <a:p>
            <a:pPr>
              <a:defRPr/>
            </a:pPr>
            <a:fld id="{332FE3EC-DFE7-41BC-9155-62B1D04742BA}" type="slidenum">
              <a:rPr lang="es-ES" altLang="ru-RU">
                <a:solidFill>
                  <a:srgbClr val="000000"/>
                </a:solidFill>
              </a:rPr>
              <a:pPr>
                <a:defRPr/>
              </a:pPr>
              <a:t>‹Nr.›</a:t>
            </a:fld>
            <a:endParaRPr lang="es-ES" altLang="ru-RU">
              <a:solidFill>
                <a:srgbClr val="000000"/>
              </a:solidFill>
            </a:endParaRPr>
          </a:p>
        </p:txBody>
      </p:sp>
    </p:spTree>
    <p:extLst>
      <p:ext uri="{BB962C8B-B14F-4D97-AF65-F5344CB8AC3E}">
        <p14:creationId xmlns:p14="http://schemas.microsoft.com/office/powerpoint/2010/main" val="3414155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F67ADB62-36DD-4433-80D0-3CB133FFE0FF}" type="datetime1">
              <a:rPr lang="ru-RU" smtClean="0"/>
              <a:t>20.09.2018</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9" name="Номер слайда 5"/>
          <p:cNvSpPr>
            <a:spLocks noGrp="1"/>
          </p:cNvSpPr>
          <p:nvPr>
            <p:ph type="sldNum" sz="quarter" idx="12"/>
          </p:nvPr>
        </p:nvSpPr>
        <p:spPr/>
        <p:txBody>
          <a:bodyPr/>
          <a:lstStyle>
            <a:lvl1pPr>
              <a:defRPr/>
            </a:lvl1pPr>
          </a:lstStyle>
          <a:p>
            <a:pPr>
              <a:defRPr/>
            </a:pPr>
            <a:fld id="{46FEB0D6-4A45-4A1D-AB60-4E34EC65747E}" type="slidenum">
              <a:rPr lang="ru-RU"/>
              <a:pPr>
                <a:defRPr/>
              </a:pPr>
              <a:t>‹Nr.›</a:t>
            </a:fld>
            <a:endParaRPr lang="ru-RU" dirty="0"/>
          </a:p>
        </p:txBody>
      </p:sp>
    </p:spTree>
    <p:extLst>
      <p:ext uri="{BB962C8B-B14F-4D97-AF65-F5344CB8AC3E}">
        <p14:creationId xmlns:p14="http://schemas.microsoft.com/office/powerpoint/2010/main" val="28838465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A90A0A0E-A6D0-4FC2-ADCA-F608D00FB417}" type="datetime1">
              <a:rPr lang="ru-RU" smtClean="0"/>
              <a:t>20.09.2018</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5" name="Номер слайда 5"/>
          <p:cNvSpPr>
            <a:spLocks noGrp="1"/>
          </p:cNvSpPr>
          <p:nvPr>
            <p:ph type="sldNum" sz="quarter" idx="12"/>
          </p:nvPr>
        </p:nvSpPr>
        <p:spPr/>
        <p:txBody>
          <a:bodyPr/>
          <a:lstStyle>
            <a:lvl1pPr>
              <a:defRPr/>
            </a:lvl1pPr>
          </a:lstStyle>
          <a:p>
            <a:pPr>
              <a:defRPr/>
            </a:pPr>
            <a:fld id="{393400DB-2C1F-43DC-BAC0-109119555A9E}" type="slidenum">
              <a:rPr lang="ru-RU"/>
              <a:pPr>
                <a:defRPr/>
              </a:pPr>
              <a:t>‹Nr.›</a:t>
            </a:fld>
            <a:endParaRPr lang="ru-RU" dirty="0"/>
          </a:p>
        </p:txBody>
      </p:sp>
    </p:spTree>
    <p:extLst>
      <p:ext uri="{BB962C8B-B14F-4D97-AF65-F5344CB8AC3E}">
        <p14:creationId xmlns:p14="http://schemas.microsoft.com/office/powerpoint/2010/main" val="13227787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24DF4D1-5C68-49A6-93B0-C99F0AC89A72}" type="datetime1">
              <a:rPr lang="ru-RU" smtClean="0"/>
              <a:t>20.09.2018</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4" name="Номер слайда 5"/>
          <p:cNvSpPr>
            <a:spLocks noGrp="1"/>
          </p:cNvSpPr>
          <p:nvPr>
            <p:ph type="sldNum" sz="quarter" idx="12"/>
          </p:nvPr>
        </p:nvSpPr>
        <p:spPr/>
        <p:txBody>
          <a:bodyPr/>
          <a:lstStyle>
            <a:lvl1pPr>
              <a:defRPr/>
            </a:lvl1pPr>
          </a:lstStyle>
          <a:p>
            <a:pPr>
              <a:defRPr/>
            </a:pPr>
            <a:fld id="{B36DF856-765E-480F-81FD-8A1B546309CB}" type="slidenum">
              <a:rPr lang="ru-RU"/>
              <a:pPr>
                <a:defRPr/>
              </a:pPr>
              <a:t>‹Nr.›</a:t>
            </a:fld>
            <a:endParaRPr lang="ru-RU" dirty="0"/>
          </a:p>
        </p:txBody>
      </p:sp>
    </p:spTree>
    <p:extLst>
      <p:ext uri="{BB962C8B-B14F-4D97-AF65-F5344CB8AC3E}">
        <p14:creationId xmlns:p14="http://schemas.microsoft.com/office/powerpoint/2010/main" val="16629442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AB494B75-E1E2-4DD6-B2D3-FA233B063517}" type="datetime1">
              <a:rPr lang="ru-RU" smtClean="0"/>
              <a:t>20.09.2018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E0F07166-7E66-45C6-AA11-CD1FC33DD23E}" type="slidenum">
              <a:rPr lang="ru-RU"/>
              <a:pPr>
                <a:defRPr/>
              </a:pPr>
              <a:t>‹Nr.›</a:t>
            </a:fld>
            <a:endParaRPr lang="ru-RU" dirty="0"/>
          </a:p>
        </p:txBody>
      </p:sp>
    </p:spTree>
    <p:extLst>
      <p:ext uri="{BB962C8B-B14F-4D97-AF65-F5344CB8AC3E}">
        <p14:creationId xmlns:p14="http://schemas.microsoft.com/office/powerpoint/2010/main" val="27617569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36B0123-07D2-49E3-8C3E-83E533C45A9F}" type="datetime1">
              <a:rPr lang="ru-RU" smtClean="0"/>
              <a:t>20.09.2018</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7" name="Номер слайда 5"/>
          <p:cNvSpPr>
            <a:spLocks noGrp="1"/>
          </p:cNvSpPr>
          <p:nvPr>
            <p:ph type="sldNum" sz="quarter" idx="12"/>
          </p:nvPr>
        </p:nvSpPr>
        <p:spPr/>
        <p:txBody>
          <a:bodyPr/>
          <a:lstStyle>
            <a:lvl1pPr>
              <a:defRPr/>
            </a:lvl1pPr>
          </a:lstStyle>
          <a:p>
            <a:pPr>
              <a:defRPr/>
            </a:pPr>
            <a:fld id="{9C682FAC-26AA-4612-81E8-75D54C82ED6B}" type="slidenum">
              <a:rPr lang="ru-RU"/>
              <a:pPr>
                <a:defRPr/>
              </a:pPr>
              <a:t>‹Nr.›</a:t>
            </a:fld>
            <a:endParaRPr lang="ru-RU" dirty="0"/>
          </a:p>
        </p:txBody>
      </p:sp>
    </p:spTree>
    <p:extLst>
      <p:ext uri="{BB962C8B-B14F-4D97-AF65-F5344CB8AC3E}">
        <p14:creationId xmlns:p14="http://schemas.microsoft.com/office/powerpoint/2010/main" val="16762884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A7B923DE-9366-4320-9098-392F74B68BC6}" type="datetime1">
              <a:rPr lang="ru-RU" smtClean="0"/>
              <a:t>20.09.2018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7BDFEEF7-2BF3-4FFC-98FA-69AF0797A046}" type="slidenum">
              <a:rPr lang="ru-RU"/>
              <a:pPr>
                <a:defRPr/>
              </a:pPr>
              <a:t>‹Nr.›</a:t>
            </a:fld>
            <a:endParaRPr lang="ru-RU" dirty="0"/>
          </a:p>
        </p:txBody>
      </p:sp>
    </p:spTree>
    <p:extLst>
      <p:ext uri="{BB962C8B-B14F-4D97-AF65-F5344CB8AC3E}">
        <p14:creationId xmlns:p14="http://schemas.microsoft.com/office/powerpoint/2010/main" val="11849460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BF47ECF-F210-46AB-8C09-184E07163454}" type="datetime1">
              <a:rPr lang="ru-RU" smtClean="0"/>
              <a:t>20.09.2018</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r>
              <a:rPr lang="en-US"/>
              <a:t>Lecture at MSU October 8 2013</a:t>
            </a:r>
            <a:endParaRPr lang="ru-RU" dirty="0"/>
          </a:p>
        </p:txBody>
      </p:sp>
      <p:sp>
        <p:nvSpPr>
          <p:cNvPr id="6" name="Номер слайда 5"/>
          <p:cNvSpPr>
            <a:spLocks noGrp="1"/>
          </p:cNvSpPr>
          <p:nvPr>
            <p:ph type="sldNum" sz="quarter" idx="12"/>
          </p:nvPr>
        </p:nvSpPr>
        <p:spPr/>
        <p:txBody>
          <a:bodyPr/>
          <a:lstStyle>
            <a:lvl1pPr>
              <a:defRPr/>
            </a:lvl1pPr>
          </a:lstStyle>
          <a:p>
            <a:pPr>
              <a:defRPr/>
            </a:pPr>
            <a:fld id="{3420DB7F-5A43-41D8-A814-CF254AB0F626}" type="slidenum">
              <a:rPr lang="ru-RU"/>
              <a:pPr>
                <a:defRPr/>
              </a:pPr>
              <a:t>‹Nr.›</a:t>
            </a:fld>
            <a:endParaRPr lang="ru-RU" dirty="0"/>
          </a:p>
        </p:txBody>
      </p:sp>
    </p:spTree>
    <p:extLst>
      <p:ext uri="{BB962C8B-B14F-4D97-AF65-F5344CB8AC3E}">
        <p14:creationId xmlns:p14="http://schemas.microsoft.com/office/powerpoint/2010/main" val="34955244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2CAC615-E09B-4414-B9C4-E695614E3D5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CA8963CE-70F5-4524-9553-146C48038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2EB67399-2B2A-42DB-9BA7-DBB01F5C3FCE}"/>
              </a:ext>
            </a:extLst>
          </p:cNvPr>
          <p:cNvSpPr>
            <a:spLocks noGrp="1"/>
          </p:cNvSpPr>
          <p:nvPr>
            <p:ph type="dt" sz="half" idx="10"/>
          </p:nvPr>
        </p:nvSpPr>
        <p:spPr/>
        <p:txBody>
          <a:bodyPr/>
          <a:lstStyle/>
          <a:p>
            <a:fld id="{5712370E-C684-4138-9672-5B7ACC8C6957}"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8E7A8668-BD48-4357-95DC-A5CE24797431}"/>
              </a:ext>
            </a:extLst>
          </p:cNvPr>
          <p:cNvSpPr>
            <a:spLocks noGrp="1"/>
          </p:cNvSpPr>
          <p:nvPr>
            <p:ph type="ftr" sz="quarter" idx="11"/>
          </p:nvPr>
        </p:nvSpPr>
        <p:spPr/>
        <p:txBody>
          <a:bodyPr/>
          <a:lstStyle/>
          <a:p>
            <a:r>
              <a:rPr lang="en-US"/>
              <a:t>Lecture at MSU October 8 2013</a:t>
            </a:r>
            <a:endParaRPr lang="ru-RU"/>
          </a:p>
        </p:txBody>
      </p:sp>
      <p:sp>
        <p:nvSpPr>
          <p:cNvPr id="6" name="Номер слайда 5">
            <a:extLst>
              <a:ext uri="{FF2B5EF4-FFF2-40B4-BE49-F238E27FC236}">
                <a16:creationId xmlns:a16="http://schemas.microsoft.com/office/drawing/2014/main" xmlns="" id="{65F2943B-B891-447C-878B-97A50D66176B}"/>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366059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9C28633-7450-4E5F-9A99-D121D72E7EB3}"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2155985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D6422C0-BF21-44C5-BBAC-CCA155B0AA3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EA588CB-1778-4D41-993F-24EF6D14A54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D56AB92-C336-40F0-AF95-6BE54C5514AA}"/>
              </a:ext>
            </a:extLst>
          </p:cNvPr>
          <p:cNvSpPr>
            <a:spLocks noGrp="1"/>
          </p:cNvSpPr>
          <p:nvPr>
            <p:ph type="dt" sz="half" idx="10"/>
          </p:nvPr>
        </p:nvSpPr>
        <p:spPr/>
        <p:txBody>
          <a:bodyPr/>
          <a:lstStyle/>
          <a:p>
            <a:fld id="{637F5F7E-15CD-4E9B-BDB6-1A3A44E679D8}"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D50C6A4B-E607-40A8-BA11-053F71BF9C61}"/>
              </a:ext>
            </a:extLst>
          </p:cNvPr>
          <p:cNvSpPr>
            <a:spLocks noGrp="1"/>
          </p:cNvSpPr>
          <p:nvPr>
            <p:ph type="ftr" sz="quarter" idx="11"/>
          </p:nvPr>
        </p:nvSpPr>
        <p:spPr/>
        <p:txBody>
          <a:bodyPr/>
          <a:lstStyle/>
          <a:p>
            <a:r>
              <a:rPr lang="en-US"/>
              <a:t>Lecture at MSU October 8 2013</a:t>
            </a:r>
            <a:endParaRPr lang="ru-RU"/>
          </a:p>
        </p:txBody>
      </p:sp>
      <p:sp>
        <p:nvSpPr>
          <p:cNvPr id="6" name="Номер слайда 5">
            <a:extLst>
              <a:ext uri="{FF2B5EF4-FFF2-40B4-BE49-F238E27FC236}">
                <a16:creationId xmlns:a16="http://schemas.microsoft.com/office/drawing/2014/main" xmlns="" id="{CFA91D7A-B4F9-4D5B-9818-752E0B22D175}"/>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677277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948196E-2E28-4597-B3DE-1521F7F5C6BB}"/>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5C08379B-A5A7-403F-8369-1CB359650A7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C29D2964-F41D-4A5D-80B3-66C8EAF55E7E}"/>
              </a:ext>
            </a:extLst>
          </p:cNvPr>
          <p:cNvSpPr>
            <a:spLocks noGrp="1"/>
          </p:cNvSpPr>
          <p:nvPr>
            <p:ph type="dt" sz="half" idx="10"/>
          </p:nvPr>
        </p:nvSpPr>
        <p:spPr/>
        <p:txBody>
          <a:bodyPr/>
          <a:lstStyle/>
          <a:p>
            <a:fld id="{40F98678-EE24-44E9-80D0-9BB54992DA06}"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1DDCBF08-51D5-4382-9A05-35C73A278F71}"/>
              </a:ext>
            </a:extLst>
          </p:cNvPr>
          <p:cNvSpPr>
            <a:spLocks noGrp="1"/>
          </p:cNvSpPr>
          <p:nvPr>
            <p:ph type="ftr" sz="quarter" idx="11"/>
          </p:nvPr>
        </p:nvSpPr>
        <p:spPr/>
        <p:txBody>
          <a:bodyPr/>
          <a:lstStyle/>
          <a:p>
            <a:r>
              <a:rPr lang="en-US"/>
              <a:t>Lecture at MSU October 8 2013</a:t>
            </a:r>
            <a:endParaRPr lang="ru-RU"/>
          </a:p>
        </p:txBody>
      </p:sp>
      <p:sp>
        <p:nvSpPr>
          <p:cNvPr id="6" name="Номер слайда 5">
            <a:extLst>
              <a:ext uri="{FF2B5EF4-FFF2-40B4-BE49-F238E27FC236}">
                <a16:creationId xmlns:a16="http://schemas.microsoft.com/office/drawing/2014/main" xmlns="" id="{B9E70226-08ED-4438-B3F0-B1D8719CB092}"/>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3378931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8A67F70-09E3-4C18-9FC2-3573FA92E99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035E7E3C-0BDE-4CF3-946C-2C6F3C1CEBB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4EA18383-E64C-4862-90BF-B5406D1E6EF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34D82442-754A-4775-9100-AC135AA9217D}"/>
              </a:ext>
            </a:extLst>
          </p:cNvPr>
          <p:cNvSpPr>
            <a:spLocks noGrp="1"/>
          </p:cNvSpPr>
          <p:nvPr>
            <p:ph type="dt" sz="half" idx="10"/>
          </p:nvPr>
        </p:nvSpPr>
        <p:spPr/>
        <p:txBody>
          <a:bodyPr/>
          <a:lstStyle/>
          <a:p>
            <a:fld id="{5C9CAADF-E97E-4874-A8BC-FA0B26E959B6}" type="datetime1">
              <a:rPr lang="ru-RU" smtClean="0"/>
              <a:t>20.09.2018</a:t>
            </a:fld>
            <a:endParaRPr lang="ru-RU"/>
          </a:p>
        </p:txBody>
      </p:sp>
      <p:sp>
        <p:nvSpPr>
          <p:cNvPr id="6" name="Нижний колонтитул 5">
            <a:extLst>
              <a:ext uri="{FF2B5EF4-FFF2-40B4-BE49-F238E27FC236}">
                <a16:creationId xmlns:a16="http://schemas.microsoft.com/office/drawing/2014/main" xmlns="" id="{E8974B69-01E4-45B3-ADEB-FD00ED26953D}"/>
              </a:ext>
            </a:extLst>
          </p:cNvPr>
          <p:cNvSpPr>
            <a:spLocks noGrp="1"/>
          </p:cNvSpPr>
          <p:nvPr>
            <p:ph type="ftr" sz="quarter" idx="11"/>
          </p:nvPr>
        </p:nvSpPr>
        <p:spPr/>
        <p:txBody>
          <a:bodyPr/>
          <a:lstStyle/>
          <a:p>
            <a:r>
              <a:rPr lang="en-US"/>
              <a:t>Lecture at MSU October 8 2013</a:t>
            </a:r>
            <a:endParaRPr lang="ru-RU"/>
          </a:p>
        </p:txBody>
      </p:sp>
      <p:sp>
        <p:nvSpPr>
          <p:cNvPr id="7" name="Номер слайда 6">
            <a:extLst>
              <a:ext uri="{FF2B5EF4-FFF2-40B4-BE49-F238E27FC236}">
                <a16:creationId xmlns:a16="http://schemas.microsoft.com/office/drawing/2014/main" xmlns="" id="{1C28D871-1C20-4F1A-9901-F6784EDF1AF1}"/>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1766556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24AEA46-6D0E-450E-A68A-8BDACF636419}"/>
              </a:ext>
            </a:extLst>
          </p:cNvPr>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76079560-71D8-49DA-98B1-92E39F67E9F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E48C9A07-3427-4B46-A0DE-BA7C74D62D0D}"/>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F7EC0D03-6BED-462A-9822-7EAD17B0F7F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DEF68C9E-E4FA-49E5-9ED1-B94FA3DF0886}"/>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D30DC5A9-0098-4F1B-A4EB-6C986D7E92FD}"/>
              </a:ext>
            </a:extLst>
          </p:cNvPr>
          <p:cNvSpPr>
            <a:spLocks noGrp="1"/>
          </p:cNvSpPr>
          <p:nvPr>
            <p:ph type="dt" sz="half" idx="10"/>
          </p:nvPr>
        </p:nvSpPr>
        <p:spPr/>
        <p:txBody>
          <a:bodyPr/>
          <a:lstStyle/>
          <a:p>
            <a:fld id="{8A06A5CC-C6FD-46AE-8DFE-26725F4FFE00}" type="datetime1">
              <a:rPr lang="ru-RU" smtClean="0"/>
              <a:t>20.09.2018</a:t>
            </a:fld>
            <a:endParaRPr lang="ru-RU"/>
          </a:p>
        </p:txBody>
      </p:sp>
      <p:sp>
        <p:nvSpPr>
          <p:cNvPr id="8" name="Нижний колонтитул 7">
            <a:extLst>
              <a:ext uri="{FF2B5EF4-FFF2-40B4-BE49-F238E27FC236}">
                <a16:creationId xmlns:a16="http://schemas.microsoft.com/office/drawing/2014/main" xmlns="" id="{58FE8D95-0D94-4365-9A94-0DF01668A888}"/>
              </a:ext>
            </a:extLst>
          </p:cNvPr>
          <p:cNvSpPr>
            <a:spLocks noGrp="1"/>
          </p:cNvSpPr>
          <p:nvPr>
            <p:ph type="ftr" sz="quarter" idx="11"/>
          </p:nvPr>
        </p:nvSpPr>
        <p:spPr/>
        <p:txBody>
          <a:bodyPr/>
          <a:lstStyle/>
          <a:p>
            <a:r>
              <a:rPr lang="en-US"/>
              <a:t>Lecture at MSU October 8 2013</a:t>
            </a:r>
            <a:endParaRPr lang="ru-RU"/>
          </a:p>
        </p:txBody>
      </p:sp>
      <p:sp>
        <p:nvSpPr>
          <p:cNvPr id="9" name="Номер слайда 8">
            <a:extLst>
              <a:ext uri="{FF2B5EF4-FFF2-40B4-BE49-F238E27FC236}">
                <a16:creationId xmlns:a16="http://schemas.microsoft.com/office/drawing/2014/main" xmlns="" id="{9B5DB81E-3EC3-4DCB-B9D7-9BFF29656154}"/>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974123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7FAF9D-085F-468E-BDA6-391B0DF4DF0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3ADFAC2D-5538-43C9-831A-B970FD9377F4}"/>
              </a:ext>
            </a:extLst>
          </p:cNvPr>
          <p:cNvSpPr>
            <a:spLocks noGrp="1"/>
          </p:cNvSpPr>
          <p:nvPr>
            <p:ph type="dt" sz="half" idx="10"/>
          </p:nvPr>
        </p:nvSpPr>
        <p:spPr/>
        <p:txBody>
          <a:bodyPr/>
          <a:lstStyle/>
          <a:p>
            <a:fld id="{365B8B09-F25A-45D6-A786-0FD847A0E7DA}" type="datetime1">
              <a:rPr lang="ru-RU" smtClean="0"/>
              <a:t>20.09.2018</a:t>
            </a:fld>
            <a:endParaRPr lang="ru-RU"/>
          </a:p>
        </p:txBody>
      </p:sp>
      <p:sp>
        <p:nvSpPr>
          <p:cNvPr id="4" name="Нижний колонтитул 3">
            <a:extLst>
              <a:ext uri="{FF2B5EF4-FFF2-40B4-BE49-F238E27FC236}">
                <a16:creationId xmlns:a16="http://schemas.microsoft.com/office/drawing/2014/main" xmlns="" id="{8B8B12B5-2F4C-4E25-B732-0FC668CB7D75}"/>
              </a:ext>
            </a:extLst>
          </p:cNvPr>
          <p:cNvSpPr>
            <a:spLocks noGrp="1"/>
          </p:cNvSpPr>
          <p:nvPr>
            <p:ph type="ftr" sz="quarter" idx="11"/>
          </p:nvPr>
        </p:nvSpPr>
        <p:spPr/>
        <p:txBody>
          <a:bodyPr/>
          <a:lstStyle/>
          <a:p>
            <a:r>
              <a:rPr lang="en-US"/>
              <a:t>Lecture at MSU October 8 2013</a:t>
            </a:r>
            <a:endParaRPr lang="ru-RU"/>
          </a:p>
        </p:txBody>
      </p:sp>
      <p:sp>
        <p:nvSpPr>
          <p:cNvPr id="5" name="Номер слайда 4">
            <a:extLst>
              <a:ext uri="{FF2B5EF4-FFF2-40B4-BE49-F238E27FC236}">
                <a16:creationId xmlns:a16="http://schemas.microsoft.com/office/drawing/2014/main" xmlns="" id="{840FC568-07F8-4EF5-95A8-00C411171FF0}"/>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3395943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E8F564E-B8EE-4D0B-92AF-8C09B3ED3CD8}"/>
              </a:ext>
            </a:extLst>
          </p:cNvPr>
          <p:cNvSpPr>
            <a:spLocks noGrp="1"/>
          </p:cNvSpPr>
          <p:nvPr>
            <p:ph type="dt" sz="half" idx="10"/>
          </p:nvPr>
        </p:nvSpPr>
        <p:spPr/>
        <p:txBody>
          <a:bodyPr/>
          <a:lstStyle/>
          <a:p>
            <a:fld id="{92C57CC9-7652-495E-9808-A2197F8ED210}" type="datetime1">
              <a:rPr lang="ru-RU" smtClean="0"/>
              <a:t>20.09.2018</a:t>
            </a:fld>
            <a:endParaRPr lang="ru-RU"/>
          </a:p>
        </p:txBody>
      </p:sp>
      <p:sp>
        <p:nvSpPr>
          <p:cNvPr id="3" name="Нижний колонтитул 2">
            <a:extLst>
              <a:ext uri="{FF2B5EF4-FFF2-40B4-BE49-F238E27FC236}">
                <a16:creationId xmlns:a16="http://schemas.microsoft.com/office/drawing/2014/main" xmlns="" id="{D4AB18FD-4C06-415B-8105-43F228E2C5AD}"/>
              </a:ext>
            </a:extLst>
          </p:cNvPr>
          <p:cNvSpPr>
            <a:spLocks noGrp="1"/>
          </p:cNvSpPr>
          <p:nvPr>
            <p:ph type="ftr" sz="quarter" idx="11"/>
          </p:nvPr>
        </p:nvSpPr>
        <p:spPr/>
        <p:txBody>
          <a:bodyPr/>
          <a:lstStyle/>
          <a:p>
            <a:r>
              <a:rPr lang="en-US"/>
              <a:t>Lecture at MSU October 8 2013</a:t>
            </a:r>
            <a:endParaRPr lang="ru-RU"/>
          </a:p>
        </p:txBody>
      </p:sp>
      <p:sp>
        <p:nvSpPr>
          <p:cNvPr id="4" name="Номер слайда 3">
            <a:extLst>
              <a:ext uri="{FF2B5EF4-FFF2-40B4-BE49-F238E27FC236}">
                <a16:creationId xmlns:a16="http://schemas.microsoft.com/office/drawing/2014/main" xmlns="" id="{2E248F9F-8106-445D-A073-023ECD8A4081}"/>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2437428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F2204C-DF33-4820-8FD6-9ABCFFAE4C7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31A7F910-4F9A-4647-96C4-C765F0796C7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5A4E0CDB-F31E-404F-8E0E-02CAD2F56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91165079-8195-45AE-8292-BA6B46DAC329}"/>
              </a:ext>
            </a:extLst>
          </p:cNvPr>
          <p:cNvSpPr>
            <a:spLocks noGrp="1"/>
          </p:cNvSpPr>
          <p:nvPr>
            <p:ph type="dt" sz="half" idx="10"/>
          </p:nvPr>
        </p:nvSpPr>
        <p:spPr/>
        <p:txBody>
          <a:bodyPr/>
          <a:lstStyle/>
          <a:p>
            <a:fld id="{825D882A-999A-46B7-A776-34FAC2979DB4}" type="datetime1">
              <a:rPr lang="ru-RU" smtClean="0"/>
              <a:t>20.09.2018</a:t>
            </a:fld>
            <a:endParaRPr lang="ru-RU"/>
          </a:p>
        </p:txBody>
      </p:sp>
      <p:sp>
        <p:nvSpPr>
          <p:cNvPr id="6" name="Нижний колонтитул 5">
            <a:extLst>
              <a:ext uri="{FF2B5EF4-FFF2-40B4-BE49-F238E27FC236}">
                <a16:creationId xmlns:a16="http://schemas.microsoft.com/office/drawing/2014/main" xmlns="" id="{29450620-D716-463A-99C6-0DB0BD89193D}"/>
              </a:ext>
            </a:extLst>
          </p:cNvPr>
          <p:cNvSpPr>
            <a:spLocks noGrp="1"/>
          </p:cNvSpPr>
          <p:nvPr>
            <p:ph type="ftr" sz="quarter" idx="11"/>
          </p:nvPr>
        </p:nvSpPr>
        <p:spPr/>
        <p:txBody>
          <a:bodyPr/>
          <a:lstStyle/>
          <a:p>
            <a:r>
              <a:rPr lang="en-US"/>
              <a:t>Lecture at MSU October 8 2013</a:t>
            </a:r>
            <a:endParaRPr lang="ru-RU"/>
          </a:p>
        </p:txBody>
      </p:sp>
      <p:sp>
        <p:nvSpPr>
          <p:cNvPr id="7" name="Номер слайда 6">
            <a:extLst>
              <a:ext uri="{FF2B5EF4-FFF2-40B4-BE49-F238E27FC236}">
                <a16:creationId xmlns:a16="http://schemas.microsoft.com/office/drawing/2014/main" xmlns="" id="{D9406170-2D8E-4CB6-AACA-3560E0AAB4AA}"/>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146401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D52A299-BAB3-4846-A93D-A1F9EE6B4BD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7860DEAA-1F79-410B-B760-01D3C828376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a:extLst>
              <a:ext uri="{FF2B5EF4-FFF2-40B4-BE49-F238E27FC236}">
                <a16:creationId xmlns:a16="http://schemas.microsoft.com/office/drawing/2014/main" xmlns="" id="{0C54DB57-F1EA-4481-857D-D11A815D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77736B4-261C-40D2-9C39-F42CBC9EFAAB}"/>
              </a:ext>
            </a:extLst>
          </p:cNvPr>
          <p:cNvSpPr>
            <a:spLocks noGrp="1"/>
          </p:cNvSpPr>
          <p:nvPr>
            <p:ph type="dt" sz="half" idx="10"/>
          </p:nvPr>
        </p:nvSpPr>
        <p:spPr/>
        <p:txBody>
          <a:bodyPr/>
          <a:lstStyle/>
          <a:p>
            <a:fld id="{6A395287-5E5E-4520-9E1F-387DA4ABEA75}" type="datetime1">
              <a:rPr lang="ru-RU" smtClean="0"/>
              <a:t>20.09.2018</a:t>
            </a:fld>
            <a:endParaRPr lang="ru-RU"/>
          </a:p>
        </p:txBody>
      </p:sp>
      <p:sp>
        <p:nvSpPr>
          <p:cNvPr id="6" name="Нижний колонтитул 5">
            <a:extLst>
              <a:ext uri="{FF2B5EF4-FFF2-40B4-BE49-F238E27FC236}">
                <a16:creationId xmlns:a16="http://schemas.microsoft.com/office/drawing/2014/main" xmlns="" id="{128BFD15-AF4C-4412-B836-029EE8BAA49B}"/>
              </a:ext>
            </a:extLst>
          </p:cNvPr>
          <p:cNvSpPr>
            <a:spLocks noGrp="1"/>
          </p:cNvSpPr>
          <p:nvPr>
            <p:ph type="ftr" sz="quarter" idx="11"/>
          </p:nvPr>
        </p:nvSpPr>
        <p:spPr/>
        <p:txBody>
          <a:bodyPr/>
          <a:lstStyle/>
          <a:p>
            <a:r>
              <a:rPr lang="en-US"/>
              <a:t>Lecture at MSU October 8 2013</a:t>
            </a:r>
            <a:endParaRPr lang="ru-RU"/>
          </a:p>
        </p:txBody>
      </p:sp>
      <p:sp>
        <p:nvSpPr>
          <p:cNvPr id="7" name="Номер слайда 6">
            <a:extLst>
              <a:ext uri="{FF2B5EF4-FFF2-40B4-BE49-F238E27FC236}">
                <a16:creationId xmlns:a16="http://schemas.microsoft.com/office/drawing/2014/main" xmlns="" id="{2CB50041-48F6-40CD-8E4F-DF54C9663395}"/>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2015459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E1B862C-C4D2-4E1B-99A6-F806CF134CD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B54226EB-A5F9-4F5B-97D9-39B8EDB401C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3F4D5AC-D85B-44FB-A3FB-E21998110A1B}"/>
              </a:ext>
            </a:extLst>
          </p:cNvPr>
          <p:cNvSpPr>
            <a:spLocks noGrp="1"/>
          </p:cNvSpPr>
          <p:nvPr>
            <p:ph type="dt" sz="half" idx="10"/>
          </p:nvPr>
        </p:nvSpPr>
        <p:spPr/>
        <p:txBody>
          <a:bodyPr/>
          <a:lstStyle/>
          <a:p>
            <a:fld id="{0C73CB9A-259B-4BA3-8B55-1AD934BCCA50}"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1383E1FB-DB52-42EE-9046-5119770BC1F8}"/>
              </a:ext>
            </a:extLst>
          </p:cNvPr>
          <p:cNvSpPr>
            <a:spLocks noGrp="1"/>
          </p:cNvSpPr>
          <p:nvPr>
            <p:ph type="ftr" sz="quarter" idx="11"/>
          </p:nvPr>
        </p:nvSpPr>
        <p:spPr/>
        <p:txBody>
          <a:bodyPr/>
          <a:lstStyle/>
          <a:p>
            <a:r>
              <a:rPr lang="en-US"/>
              <a:t>Lecture at MSU October 8 2013</a:t>
            </a:r>
            <a:endParaRPr lang="ru-RU"/>
          </a:p>
        </p:txBody>
      </p:sp>
      <p:sp>
        <p:nvSpPr>
          <p:cNvPr id="6" name="Номер слайда 5">
            <a:extLst>
              <a:ext uri="{FF2B5EF4-FFF2-40B4-BE49-F238E27FC236}">
                <a16:creationId xmlns:a16="http://schemas.microsoft.com/office/drawing/2014/main" xmlns="" id="{469C8A72-EF3A-4C02-9AE3-7389EDF8A2ED}"/>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2594798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D98538AF-66C1-49A9-BED4-0AE46828E608}"/>
              </a:ext>
            </a:extLst>
          </p:cNvPr>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AECBE2A0-EA70-48C8-B9B3-C77FC5E743AD}"/>
              </a:ext>
            </a:extLst>
          </p:cNvPr>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53F1CDDC-45E5-4FE8-8F88-37CFAB84F6AB}"/>
              </a:ext>
            </a:extLst>
          </p:cNvPr>
          <p:cNvSpPr>
            <a:spLocks noGrp="1"/>
          </p:cNvSpPr>
          <p:nvPr>
            <p:ph type="dt" sz="half" idx="10"/>
          </p:nvPr>
        </p:nvSpPr>
        <p:spPr/>
        <p:txBody>
          <a:bodyPr/>
          <a:lstStyle/>
          <a:p>
            <a:fld id="{0755B802-EE82-406B-A1A0-FC09BF62C955}"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E0341ABB-CCAB-4D80-84BC-416A601F16A4}"/>
              </a:ext>
            </a:extLst>
          </p:cNvPr>
          <p:cNvSpPr>
            <a:spLocks noGrp="1"/>
          </p:cNvSpPr>
          <p:nvPr>
            <p:ph type="ftr" sz="quarter" idx="11"/>
          </p:nvPr>
        </p:nvSpPr>
        <p:spPr/>
        <p:txBody>
          <a:bodyPr/>
          <a:lstStyle/>
          <a:p>
            <a:r>
              <a:rPr lang="en-US"/>
              <a:t>Lecture at MSU October 8 2013</a:t>
            </a:r>
            <a:endParaRPr lang="ru-RU"/>
          </a:p>
        </p:txBody>
      </p:sp>
      <p:sp>
        <p:nvSpPr>
          <p:cNvPr id="6" name="Номер слайда 5">
            <a:extLst>
              <a:ext uri="{FF2B5EF4-FFF2-40B4-BE49-F238E27FC236}">
                <a16:creationId xmlns:a16="http://schemas.microsoft.com/office/drawing/2014/main" xmlns="" id="{0B6C09A8-D718-47CB-A1E3-2CD91B3E7293}"/>
              </a:ext>
            </a:extLst>
          </p:cNvPr>
          <p:cNvSpPr>
            <a:spLocks noGrp="1"/>
          </p:cNvSpPr>
          <p:nvPr>
            <p:ph type="sldNum" sz="quarter" idx="12"/>
          </p:nvPr>
        </p:nvSpPr>
        <p:spPr/>
        <p:txBody>
          <a:bodyPr/>
          <a:lstStyle/>
          <a:p>
            <a:fld id="{91B2F8D6-517C-437A-B869-750C5D02E5DC}" type="slidenum">
              <a:rPr lang="ru-RU" smtClean="0"/>
              <a:t>‹Nr.›</a:t>
            </a:fld>
            <a:endParaRPr lang="ru-RU"/>
          </a:p>
        </p:txBody>
      </p:sp>
    </p:spTree>
    <p:extLst>
      <p:ext uri="{BB962C8B-B14F-4D97-AF65-F5344CB8AC3E}">
        <p14:creationId xmlns:p14="http://schemas.microsoft.com/office/powerpoint/2010/main" val="339756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2F12F5D-39D4-447C-B5ED-CD06D6A35D8B}" type="datetime1">
              <a:rPr lang="ru-RU" smtClean="0"/>
              <a:t>20.09.2018</a:t>
            </a:fld>
            <a:endParaRPr lang="ru-RU"/>
          </a:p>
        </p:txBody>
      </p:sp>
      <p:sp>
        <p:nvSpPr>
          <p:cNvPr id="6" name="Нижний колонтитул 5"/>
          <p:cNvSpPr>
            <a:spLocks noGrp="1"/>
          </p:cNvSpPr>
          <p:nvPr>
            <p:ph type="ftr" sz="quarter" idx="11"/>
          </p:nvPr>
        </p:nvSpPr>
        <p:spPr/>
        <p:txBody>
          <a:bodyPr/>
          <a:lstStyle/>
          <a:p>
            <a:r>
              <a:rPr lang="en-US"/>
              <a:t>Lecture at MSU October 8 2013</a:t>
            </a:r>
            <a:endParaRPr lang="ru-RU"/>
          </a:p>
        </p:txBody>
      </p:sp>
      <p:sp>
        <p:nvSpPr>
          <p:cNvPr id="7" name="Номер слайда 6"/>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24369192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07FB177-8DCE-4261-AFD0-071D81600EAD}" type="datetime1">
              <a:rPr lang="ru-RU" smtClean="0"/>
              <a:t>20.09.2018</a:t>
            </a:fld>
            <a:endParaRPr lang="en-US"/>
          </a:p>
        </p:txBody>
      </p:sp>
      <p:sp>
        <p:nvSpPr>
          <p:cNvPr id="5" name="Нижний колонтитул 4"/>
          <p:cNvSpPr>
            <a:spLocks noGrp="1"/>
          </p:cNvSpPr>
          <p:nvPr>
            <p:ph type="ftr" sz="quarter" idx="11"/>
          </p:nvPr>
        </p:nvSpPr>
        <p:spPr/>
        <p:txBody>
          <a:bodyPr/>
          <a:lstStyle/>
          <a:p>
            <a:r>
              <a:rPr lang="en-US"/>
              <a:t>Lecture at MSU October 8 2013</a:t>
            </a:r>
          </a:p>
        </p:txBody>
      </p:sp>
      <p:sp>
        <p:nvSpPr>
          <p:cNvPr id="6" name="Номер слайда 5"/>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3925383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61F0F3E-8E39-432B-A9C0-050A4C43FD39}" type="datetime1">
              <a:rPr lang="ru-RU" smtClean="0"/>
              <a:t>20.09.2018</a:t>
            </a:fld>
            <a:endParaRPr lang="en-US"/>
          </a:p>
        </p:txBody>
      </p:sp>
      <p:sp>
        <p:nvSpPr>
          <p:cNvPr id="5" name="Нижний колонтитул 4"/>
          <p:cNvSpPr>
            <a:spLocks noGrp="1"/>
          </p:cNvSpPr>
          <p:nvPr>
            <p:ph type="ftr" sz="quarter" idx="11"/>
          </p:nvPr>
        </p:nvSpPr>
        <p:spPr/>
        <p:txBody>
          <a:bodyPr/>
          <a:lstStyle/>
          <a:p>
            <a:r>
              <a:rPr lang="en-US"/>
              <a:t>Lecture at MSU October 8 2013</a:t>
            </a:r>
          </a:p>
        </p:txBody>
      </p:sp>
      <p:sp>
        <p:nvSpPr>
          <p:cNvPr id="6" name="Номер слайда 5"/>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1462658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350D7E9-EC46-4B46-A305-48EC6CD749A0}" type="datetime1">
              <a:rPr lang="ru-RU" smtClean="0"/>
              <a:t>20.09.2018</a:t>
            </a:fld>
            <a:endParaRPr lang="en-US"/>
          </a:p>
        </p:txBody>
      </p:sp>
      <p:sp>
        <p:nvSpPr>
          <p:cNvPr id="5" name="Нижний колонтитул 4"/>
          <p:cNvSpPr>
            <a:spLocks noGrp="1"/>
          </p:cNvSpPr>
          <p:nvPr>
            <p:ph type="ftr" sz="quarter" idx="11"/>
          </p:nvPr>
        </p:nvSpPr>
        <p:spPr/>
        <p:txBody>
          <a:bodyPr/>
          <a:lstStyle/>
          <a:p>
            <a:r>
              <a:rPr lang="en-US"/>
              <a:t>Lecture at MSU October 8 2013</a:t>
            </a:r>
          </a:p>
        </p:txBody>
      </p:sp>
      <p:sp>
        <p:nvSpPr>
          <p:cNvPr id="6" name="Номер слайда 5"/>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789759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0186A3A-F5AB-40E9-B759-F38B0F6ADB81}" type="datetime1">
              <a:rPr lang="ru-RU" smtClean="0"/>
              <a:t>20.09.2018</a:t>
            </a:fld>
            <a:endParaRPr lang="en-US"/>
          </a:p>
        </p:txBody>
      </p:sp>
      <p:sp>
        <p:nvSpPr>
          <p:cNvPr id="6" name="Нижний колонтитул 5"/>
          <p:cNvSpPr>
            <a:spLocks noGrp="1"/>
          </p:cNvSpPr>
          <p:nvPr>
            <p:ph type="ftr" sz="quarter" idx="11"/>
          </p:nvPr>
        </p:nvSpPr>
        <p:spPr/>
        <p:txBody>
          <a:bodyPr/>
          <a:lstStyle/>
          <a:p>
            <a:r>
              <a:rPr lang="en-US"/>
              <a:t>Lecture at MSU October 8 2013</a:t>
            </a:r>
          </a:p>
        </p:txBody>
      </p:sp>
      <p:sp>
        <p:nvSpPr>
          <p:cNvPr id="7" name="Номер слайда 6"/>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3022159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26502F0-9A75-4B45-ADEA-D17CF72C559F}" type="datetime1">
              <a:rPr lang="ru-RU" smtClean="0"/>
              <a:t>20.09.2018</a:t>
            </a:fld>
            <a:endParaRPr lang="en-US"/>
          </a:p>
        </p:txBody>
      </p:sp>
      <p:sp>
        <p:nvSpPr>
          <p:cNvPr id="8" name="Нижний колонтитул 7"/>
          <p:cNvSpPr>
            <a:spLocks noGrp="1"/>
          </p:cNvSpPr>
          <p:nvPr>
            <p:ph type="ftr" sz="quarter" idx="11"/>
          </p:nvPr>
        </p:nvSpPr>
        <p:spPr/>
        <p:txBody>
          <a:bodyPr/>
          <a:lstStyle/>
          <a:p>
            <a:r>
              <a:rPr lang="en-US"/>
              <a:t>Lecture at MSU October 8 2013</a:t>
            </a:r>
          </a:p>
        </p:txBody>
      </p:sp>
      <p:sp>
        <p:nvSpPr>
          <p:cNvPr id="9" name="Номер слайда 8"/>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1667564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B8AE206-6B95-4528-8A34-A9F3E5B0E9CE}" type="datetime1">
              <a:rPr lang="ru-RU" smtClean="0"/>
              <a:t>20.09.2018</a:t>
            </a:fld>
            <a:endParaRPr lang="en-US"/>
          </a:p>
        </p:txBody>
      </p:sp>
      <p:sp>
        <p:nvSpPr>
          <p:cNvPr id="4" name="Нижний колонтитул 3"/>
          <p:cNvSpPr>
            <a:spLocks noGrp="1"/>
          </p:cNvSpPr>
          <p:nvPr>
            <p:ph type="ftr" sz="quarter" idx="11"/>
          </p:nvPr>
        </p:nvSpPr>
        <p:spPr/>
        <p:txBody>
          <a:bodyPr/>
          <a:lstStyle/>
          <a:p>
            <a:r>
              <a:rPr lang="en-US"/>
              <a:t>Lecture at MSU October 8 2013</a:t>
            </a:r>
          </a:p>
        </p:txBody>
      </p:sp>
      <p:sp>
        <p:nvSpPr>
          <p:cNvPr id="5" name="Номер слайда 4"/>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1088404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3283F5-A43D-4CEE-A6B0-8372E462E6BE}" type="datetime1">
              <a:rPr lang="ru-RU" smtClean="0"/>
              <a:t>20.09.2018</a:t>
            </a:fld>
            <a:endParaRPr lang="en-US"/>
          </a:p>
        </p:txBody>
      </p:sp>
      <p:sp>
        <p:nvSpPr>
          <p:cNvPr id="3" name="Нижний колонтитул 2"/>
          <p:cNvSpPr>
            <a:spLocks noGrp="1"/>
          </p:cNvSpPr>
          <p:nvPr>
            <p:ph type="ftr" sz="quarter" idx="11"/>
          </p:nvPr>
        </p:nvSpPr>
        <p:spPr/>
        <p:txBody>
          <a:bodyPr/>
          <a:lstStyle/>
          <a:p>
            <a:r>
              <a:rPr lang="en-US"/>
              <a:t>Lecture at MSU October 8 2013</a:t>
            </a:r>
          </a:p>
        </p:txBody>
      </p:sp>
      <p:sp>
        <p:nvSpPr>
          <p:cNvPr id="4" name="Номер слайда 3"/>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2907008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9145961-C6F6-4989-A2CD-4737838F0513}" type="datetime1">
              <a:rPr lang="ru-RU" smtClean="0"/>
              <a:t>20.09.2018</a:t>
            </a:fld>
            <a:endParaRPr lang="en-US"/>
          </a:p>
        </p:txBody>
      </p:sp>
      <p:sp>
        <p:nvSpPr>
          <p:cNvPr id="6" name="Нижний колонтитул 5"/>
          <p:cNvSpPr>
            <a:spLocks noGrp="1"/>
          </p:cNvSpPr>
          <p:nvPr>
            <p:ph type="ftr" sz="quarter" idx="11"/>
          </p:nvPr>
        </p:nvSpPr>
        <p:spPr/>
        <p:txBody>
          <a:bodyPr/>
          <a:lstStyle/>
          <a:p>
            <a:r>
              <a:rPr lang="en-US"/>
              <a:t>Lecture at MSU October 8 2013</a:t>
            </a:r>
          </a:p>
        </p:txBody>
      </p:sp>
      <p:sp>
        <p:nvSpPr>
          <p:cNvPr id="7" name="Номер слайда 6"/>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2095324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7E921D1B-9D85-4DD5-ACBE-DEFCDB18C5E5}" type="datetime1">
              <a:rPr lang="ru-RU" smtClean="0"/>
              <a:t>20.09.2018</a:t>
            </a:fld>
            <a:endParaRPr lang="en-US"/>
          </a:p>
        </p:txBody>
      </p:sp>
      <p:sp>
        <p:nvSpPr>
          <p:cNvPr id="6" name="Нижний колонтитул 5"/>
          <p:cNvSpPr>
            <a:spLocks noGrp="1"/>
          </p:cNvSpPr>
          <p:nvPr>
            <p:ph type="ftr" sz="quarter" idx="11"/>
          </p:nvPr>
        </p:nvSpPr>
        <p:spPr/>
        <p:txBody>
          <a:bodyPr/>
          <a:lstStyle/>
          <a:p>
            <a:r>
              <a:rPr lang="en-US"/>
              <a:t>Lecture at MSU October 8 2013</a:t>
            </a:r>
          </a:p>
        </p:txBody>
      </p:sp>
      <p:sp>
        <p:nvSpPr>
          <p:cNvPr id="7" name="Номер слайда 6"/>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533255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067230E-3336-402F-9C22-E34C28EB63CA}" type="datetime1">
              <a:rPr lang="ru-RU" smtClean="0"/>
              <a:t>20.09.2018</a:t>
            </a:fld>
            <a:endParaRPr lang="en-US"/>
          </a:p>
        </p:txBody>
      </p:sp>
      <p:sp>
        <p:nvSpPr>
          <p:cNvPr id="5" name="Нижний колонтитул 4"/>
          <p:cNvSpPr>
            <a:spLocks noGrp="1"/>
          </p:cNvSpPr>
          <p:nvPr>
            <p:ph type="ftr" sz="quarter" idx="11"/>
          </p:nvPr>
        </p:nvSpPr>
        <p:spPr/>
        <p:txBody>
          <a:bodyPr/>
          <a:lstStyle/>
          <a:p>
            <a:r>
              <a:rPr lang="en-US"/>
              <a:t>Lecture at MSU October 8 2013</a:t>
            </a:r>
          </a:p>
        </p:txBody>
      </p:sp>
      <p:sp>
        <p:nvSpPr>
          <p:cNvPr id="6" name="Номер слайда 5"/>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45967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AC1A3A0-BFE5-4C65-A5B8-CF8F4C52C317}" type="datetime1">
              <a:rPr lang="ru-RU" smtClean="0"/>
              <a:t>20.09.2018</a:t>
            </a:fld>
            <a:endParaRPr lang="ru-RU"/>
          </a:p>
        </p:txBody>
      </p:sp>
      <p:sp>
        <p:nvSpPr>
          <p:cNvPr id="8" name="Нижний колонтитул 7"/>
          <p:cNvSpPr>
            <a:spLocks noGrp="1"/>
          </p:cNvSpPr>
          <p:nvPr>
            <p:ph type="ftr" sz="quarter" idx="11"/>
          </p:nvPr>
        </p:nvSpPr>
        <p:spPr/>
        <p:txBody>
          <a:bodyPr/>
          <a:lstStyle/>
          <a:p>
            <a:r>
              <a:rPr lang="en-US"/>
              <a:t>Lecture at MSU October 8 2013</a:t>
            </a:r>
            <a:endParaRPr lang="ru-RU"/>
          </a:p>
        </p:txBody>
      </p:sp>
      <p:sp>
        <p:nvSpPr>
          <p:cNvPr id="9" name="Номер слайда 8"/>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1078390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596FE2A-5C38-4A1B-B761-A36BEAA43102}" type="datetime1">
              <a:rPr lang="ru-RU" smtClean="0"/>
              <a:t>20.09.2018</a:t>
            </a:fld>
            <a:endParaRPr lang="en-US"/>
          </a:p>
        </p:txBody>
      </p:sp>
      <p:sp>
        <p:nvSpPr>
          <p:cNvPr id="5" name="Нижний колонтитул 4"/>
          <p:cNvSpPr>
            <a:spLocks noGrp="1"/>
          </p:cNvSpPr>
          <p:nvPr>
            <p:ph type="ftr" sz="quarter" idx="11"/>
          </p:nvPr>
        </p:nvSpPr>
        <p:spPr/>
        <p:txBody>
          <a:bodyPr/>
          <a:lstStyle/>
          <a:p>
            <a:r>
              <a:rPr lang="en-US"/>
              <a:t>Lecture at MSU October 8 2013</a:t>
            </a:r>
          </a:p>
        </p:txBody>
      </p:sp>
      <p:sp>
        <p:nvSpPr>
          <p:cNvPr id="6" name="Номер слайда 5"/>
          <p:cNvSpPr>
            <a:spLocks noGrp="1"/>
          </p:cNvSpPr>
          <p:nvPr>
            <p:ph type="sldNum" sz="quarter" idx="12"/>
          </p:nvPr>
        </p:nvSpPr>
        <p:spPr/>
        <p:txBody>
          <a:bodyPr/>
          <a:lstStyle/>
          <a:p>
            <a:fld id="{0D7BC821-D4CF-448E-8710-803C01E5560F}" type="slidenum">
              <a:rPr lang="en-US" smtClean="0"/>
              <a:t>‹Nr.›</a:t>
            </a:fld>
            <a:endParaRPr lang="en-US"/>
          </a:p>
        </p:txBody>
      </p:sp>
    </p:spTree>
    <p:extLst>
      <p:ext uri="{BB962C8B-B14F-4D97-AF65-F5344CB8AC3E}">
        <p14:creationId xmlns:p14="http://schemas.microsoft.com/office/powerpoint/2010/main" val="2554259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3FEDCEE4-AE06-4002-A962-DC55801D76AD}" type="datetime1">
              <a:rPr lang="ru-RU" smtClean="0"/>
              <a:t>20.09.2018</a:t>
            </a:fld>
            <a:endParaRPr lang="en-US"/>
          </a:p>
        </p:txBody>
      </p:sp>
      <p:sp>
        <p:nvSpPr>
          <p:cNvPr id="7" name="Rectangle 5"/>
          <p:cNvSpPr>
            <a:spLocks noGrp="1" noChangeArrowheads="1"/>
          </p:cNvSpPr>
          <p:nvPr>
            <p:ph type="ftr" sz="quarter" idx="11"/>
          </p:nvPr>
        </p:nvSpPr>
        <p:spPr/>
        <p:txBody>
          <a:bodyPr/>
          <a:lstStyle>
            <a:lvl1pPr>
              <a:defRPr/>
            </a:lvl1pPr>
          </a:lstStyle>
          <a:p>
            <a:r>
              <a:rPr lang="en-US"/>
              <a:t>Lecture at MSU October 8 2013</a:t>
            </a:r>
          </a:p>
        </p:txBody>
      </p:sp>
      <p:sp>
        <p:nvSpPr>
          <p:cNvPr id="8" name="Rectangle 6"/>
          <p:cNvSpPr>
            <a:spLocks noGrp="1" noChangeArrowheads="1"/>
          </p:cNvSpPr>
          <p:nvPr>
            <p:ph type="sldNum" sz="quarter" idx="12"/>
          </p:nvPr>
        </p:nvSpPr>
        <p:spPr/>
        <p:txBody>
          <a:bodyPr/>
          <a:lstStyle>
            <a:lvl1pPr>
              <a:defRPr/>
            </a:lvl1pPr>
          </a:lstStyle>
          <a:p>
            <a:fld id="{0D7BC821-D4CF-448E-8710-803C01E5560F}" type="slidenum">
              <a:rPr lang="en-US" smtClean="0"/>
              <a:t>‹Nr.›</a:t>
            </a:fld>
            <a:endParaRPr lang="en-US"/>
          </a:p>
        </p:txBody>
      </p:sp>
    </p:spTree>
    <p:extLst>
      <p:ext uri="{BB962C8B-B14F-4D97-AF65-F5344CB8AC3E}">
        <p14:creationId xmlns:p14="http://schemas.microsoft.com/office/powerpoint/2010/main" val="4236904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Lecture at MSU October 8 2013</a:t>
            </a:r>
          </a:p>
        </p:txBody>
      </p:sp>
    </p:spTree>
    <p:extLst>
      <p:ext uri="{BB962C8B-B14F-4D97-AF65-F5344CB8AC3E}">
        <p14:creationId xmlns:p14="http://schemas.microsoft.com/office/powerpoint/2010/main" val="958423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Lecture at MSU October 8 2013</a:t>
            </a:r>
          </a:p>
        </p:txBody>
      </p:sp>
    </p:spTree>
    <p:extLst>
      <p:ext uri="{BB962C8B-B14F-4D97-AF65-F5344CB8AC3E}">
        <p14:creationId xmlns:p14="http://schemas.microsoft.com/office/powerpoint/2010/main" val="4010892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23333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AE1E70A5-651D-4FBD-84D8-664633178048}" type="datetime1">
              <a:rPr lang="ru-RU" smtClean="0"/>
              <a:t>20.09.2018</a:t>
            </a:fld>
            <a:endParaRPr lang="ru-RU"/>
          </a:p>
        </p:txBody>
      </p:sp>
      <p:sp>
        <p:nvSpPr>
          <p:cNvPr id="4" name="Rectangle 5"/>
          <p:cNvSpPr>
            <a:spLocks noGrp="1" noChangeArrowheads="1"/>
          </p:cNvSpPr>
          <p:nvPr>
            <p:ph type="ftr" sz="quarter" idx="11"/>
          </p:nvPr>
        </p:nvSpPr>
        <p:spPr/>
        <p:txBody>
          <a:bodyPr/>
          <a:lstStyle>
            <a:lvl1pPr>
              <a:defRPr/>
            </a:lvl1pPr>
          </a:lstStyle>
          <a:p>
            <a:r>
              <a:rPr lang="en-US"/>
              <a:t>Lecture at MSU October 8 2013</a:t>
            </a:r>
            <a:endParaRPr lang="ru-RU"/>
          </a:p>
        </p:txBody>
      </p:sp>
      <p:sp>
        <p:nvSpPr>
          <p:cNvPr id="5" name="Rectangle 6"/>
          <p:cNvSpPr>
            <a:spLocks noGrp="1" noChangeArrowheads="1"/>
          </p:cNvSpPr>
          <p:nvPr>
            <p:ph type="sldNum" sz="quarter" idx="12"/>
          </p:nvPr>
        </p:nvSpPr>
        <p:spPr/>
        <p:txBody>
          <a:bodyPr/>
          <a:lstStyle>
            <a:lvl1pPr>
              <a:defRPr/>
            </a:lvl1pPr>
          </a:lstStyle>
          <a:p>
            <a:fld id="{1F4D7451-6DDB-416D-B585-EA6A12E6D80F}" type="slidenum">
              <a:rPr lang="ru-RU" smtClean="0"/>
              <a:t>‹Nr.›</a:t>
            </a:fld>
            <a:endParaRPr lang="ru-RU"/>
          </a:p>
        </p:txBody>
      </p:sp>
    </p:spTree>
    <p:extLst>
      <p:ext uri="{BB962C8B-B14F-4D97-AF65-F5344CB8AC3E}">
        <p14:creationId xmlns:p14="http://schemas.microsoft.com/office/powerpoint/2010/main" val="3327639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181BD1E-14E9-484E-9752-78E867EE9E3C}"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4170584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DE1A96-7825-49BF-9FEA-D7496DE1A541}"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3074915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77F5A70-6EF1-495B-86AC-A9F1A40CF67E}"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734455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0E04FCA-A8D7-480B-821D-456782A2F360}" type="datetime1">
              <a:rPr lang="ru-RU" smtClean="0"/>
              <a:t>20.09.2018</a:t>
            </a:fld>
            <a:endParaRPr lang="ru-RU"/>
          </a:p>
        </p:txBody>
      </p:sp>
      <p:sp>
        <p:nvSpPr>
          <p:cNvPr id="6" name="Нижний колонтитул 5"/>
          <p:cNvSpPr>
            <a:spLocks noGrp="1"/>
          </p:cNvSpPr>
          <p:nvPr>
            <p:ph type="ftr" sz="quarter" idx="11"/>
          </p:nvPr>
        </p:nvSpPr>
        <p:spPr/>
        <p:txBody>
          <a:bodyPr/>
          <a:lstStyle/>
          <a:p>
            <a:r>
              <a:rPr lang="en-US"/>
              <a:t>Lecture at MSU October 8 2013</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38843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C6AEC86-8310-4BFE-B8BA-CCEB149E62B1}" type="datetime1">
              <a:rPr lang="ru-RU" smtClean="0"/>
              <a:t>20.09.2018</a:t>
            </a:fld>
            <a:endParaRPr lang="ru-RU"/>
          </a:p>
        </p:txBody>
      </p:sp>
      <p:sp>
        <p:nvSpPr>
          <p:cNvPr id="4" name="Нижний колонтитул 3"/>
          <p:cNvSpPr>
            <a:spLocks noGrp="1"/>
          </p:cNvSpPr>
          <p:nvPr>
            <p:ph type="ftr" sz="quarter" idx="11"/>
          </p:nvPr>
        </p:nvSpPr>
        <p:spPr/>
        <p:txBody>
          <a:bodyPr/>
          <a:lstStyle/>
          <a:p>
            <a:r>
              <a:rPr lang="en-US"/>
              <a:t>Lecture at MSU October 8 2013</a:t>
            </a:r>
            <a:endParaRPr lang="ru-RU"/>
          </a:p>
        </p:txBody>
      </p:sp>
      <p:sp>
        <p:nvSpPr>
          <p:cNvPr id="5" name="Номер слайда 4"/>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27272595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CF19C79-E6D3-481E-93E7-1EA00685E18E}" type="datetime1">
              <a:rPr lang="ru-RU" smtClean="0"/>
              <a:t>20.09.2018</a:t>
            </a:fld>
            <a:endParaRPr lang="ru-RU"/>
          </a:p>
        </p:txBody>
      </p:sp>
      <p:sp>
        <p:nvSpPr>
          <p:cNvPr id="8" name="Нижний колонтитул 7"/>
          <p:cNvSpPr>
            <a:spLocks noGrp="1"/>
          </p:cNvSpPr>
          <p:nvPr>
            <p:ph type="ftr" sz="quarter" idx="11"/>
          </p:nvPr>
        </p:nvSpPr>
        <p:spPr/>
        <p:txBody>
          <a:bodyPr/>
          <a:lstStyle/>
          <a:p>
            <a:r>
              <a:rPr lang="en-US"/>
              <a:t>Lecture at MSU October 8 2013</a:t>
            </a:r>
            <a:endParaRPr lang="ru-RU"/>
          </a:p>
        </p:txBody>
      </p:sp>
      <p:sp>
        <p:nvSpPr>
          <p:cNvPr id="9" name="Номер слайда 8"/>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2404092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0F9E778-881F-411C-AC5C-51753752CEB1}" type="datetime1">
              <a:rPr lang="ru-RU" smtClean="0"/>
              <a:t>20.09.2018</a:t>
            </a:fld>
            <a:endParaRPr lang="ru-RU"/>
          </a:p>
        </p:txBody>
      </p:sp>
      <p:sp>
        <p:nvSpPr>
          <p:cNvPr id="4" name="Нижний колонтитул 3"/>
          <p:cNvSpPr>
            <a:spLocks noGrp="1"/>
          </p:cNvSpPr>
          <p:nvPr>
            <p:ph type="ftr" sz="quarter" idx="11"/>
          </p:nvPr>
        </p:nvSpPr>
        <p:spPr/>
        <p:txBody>
          <a:bodyPr/>
          <a:lstStyle/>
          <a:p>
            <a:r>
              <a:rPr lang="en-US"/>
              <a:t>Lecture at MSU October 8 2013</a:t>
            </a:r>
            <a:endParaRPr lang="ru-RU"/>
          </a:p>
        </p:txBody>
      </p:sp>
      <p:sp>
        <p:nvSpPr>
          <p:cNvPr id="5" name="Номер слайда 4"/>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962248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08EB35-CFD2-47A6-8A99-068F64540F6A}" type="datetime1">
              <a:rPr lang="ru-RU" smtClean="0"/>
              <a:t>20.09.2018</a:t>
            </a:fld>
            <a:endParaRPr lang="ru-RU"/>
          </a:p>
        </p:txBody>
      </p:sp>
      <p:sp>
        <p:nvSpPr>
          <p:cNvPr id="3" name="Нижний колонтитул 2"/>
          <p:cNvSpPr>
            <a:spLocks noGrp="1"/>
          </p:cNvSpPr>
          <p:nvPr>
            <p:ph type="ftr" sz="quarter" idx="11"/>
          </p:nvPr>
        </p:nvSpPr>
        <p:spPr/>
        <p:txBody>
          <a:bodyPr/>
          <a:lstStyle/>
          <a:p>
            <a:r>
              <a:rPr lang="en-US"/>
              <a:t>Lecture at MSU October 8 2013</a:t>
            </a:r>
            <a:endParaRPr lang="ru-RU"/>
          </a:p>
        </p:txBody>
      </p:sp>
      <p:sp>
        <p:nvSpPr>
          <p:cNvPr id="4" name="Номер слайда 3"/>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926542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3A6DC5B-FDD4-4B9C-9644-6E07D3A60A06}" type="datetime1">
              <a:rPr lang="ru-RU" smtClean="0"/>
              <a:t>20.09.2018</a:t>
            </a:fld>
            <a:endParaRPr lang="ru-RU"/>
          </a:p>
        </p:txBody>
      </p:sp>
      <p:sp>
        <p:nvSpPr>
          <p:cNvPr id="6" name="Нижний колонтитул 5"/>
          <p:cNvSpPr>
            <a:spLocks noGrp="1"/>
          </p:cNvSpPr>
          <p:nvPr>
            <p:ph type="ftr" sz="quarter" idx="11"/>
          </p:nvPr>
        </p:nvSpPr>
        <p:spPr/>
        <p:txBody>
          <a:bodyPr/>
          <a:lstStyle/>
          <a:p>
            <a:r>
              <a:rPr lang="en-US"/>
              <a:t>Lecture at MSU October 8 2013</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3344214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CD80DEE-3499-48A7-9196-1A04646A6DE8}" type="datetime1">
              <a:rPr lang="ru-RU" smtClean="0"/>
              <a:t>20.09.2018</a:t>
            </a:fld>
            <a:endParaRPr lang="ru-RU"/>
          </a:p>
        </p:txBody>
      </p:sp>
      <p:sp>
        <p:nvSpPr>
          <p:cNvPr id="6" name="Нижний колонтитул 5"/>
          <p:cNvSpPr>
            <a:spLocks noGrp="1"/>
          </p:cNvSpPr>
          <p:nvPr>
            <p:ph type="ftr" sz="quarter" idx="11"/>
          </p:nvPr>
        </p:nvSpPr>
        <p:spPr/>
        <p:txBody>
          <a:bodyPr/>
          <a:lstStyle/>
          <a:p>
            <a:r>
              <a:rPr lang="en-US"/>
              <a:t>Lecture at MSU October 8 2013</a:t>
            </a:r>
            <a:endParaRPr lang="ru-RU"/>
          </a:p>
        </p:txBody>
      </p:sp>
      <p:sp>
        <p:nvSpPr>
          <p:cNvPr id="7" name="Номер слайда 6"/>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727498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2CA1731-62C8-48B1-9B83-6BD784742FAC}"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3857992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5DC3E8A-9D1D-482B-8C3E-03A88546D227}" type="datetime1">
              <a:rPr lang="ru-RU" smtClean="0"/>
              <a:t>20.09.2018</a:t>
            </a:fld>
            <a:endParaRPr lang="ru-RU"/>
          </a:p>
        </p:txBody>
      </p:sp>
      <p:sp>
        <p:nvSpPr>
          <p:cNvPr id="5" name="Нижний колонтитул 4"/>
          <p:cNvSpPr>
            <a:spLocks noGrp="1"/>
          </p:cNvSpPr>
          <p:nvPr>
            <p:ph type="ftr" sz="quarter" idx="11"/>
          </p:nvPr>
        </p:nvSpPr>
        <p:spPr/>
        <p:txBody>
          <a:bodyPr/>
          <a:lstStyle/>
          <a:p>
            <a:r>
              <a:rPr lang="en-US"/>
              <a:t>Lecture at MSU October 8 2013</a:t>
            </a:r>
            <a:endParaRPr lang="ru-RU"/>
          </a:p>
        </p:txBody>
      </p:sp>
      <p:sp>
        <p:nvSpPr>
          <p:cNvPr id="6" name="Номер слайда 5"/>
          <p:cNvSpPr>
            <a:spLocks noGrp="1"/>
          </p:cNvSpPr>
          <p:nvPr>
            <p:ph type="sldNum" sz="quarter" idx="12"/>
          </p:nvPr>
        </p:nvSpPr>
        <p:spPr/>
        <p:txBody>
          <a:bodyPr/>
          <a:lstStyle/>
          <a:p>
            <a:fld id="{FFF60EC5-1B17-488A-9BAA-73D0B732F686}" type="slidenum">
              <a:rPr lang="ru-RU" smtClean="0"/>
              <a:t>‹Nr.›</a:t>
            </a:fld>
            <a:endParaRPr lang="ru-RU"/>
          </a:p>
        </p:txBody>
      </p:sp>
    </p:spTree>
    <p:extLst>
      <p:ext uri="{BB962C8B-B14F-4D97-AF65-F5344CB8AC3E}">
        <p14:creationId xmlns:p14="http://schemas.microsoft.com/office/powerpoint/2010/main" val="289882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A2595E1B-84CE-4F65-866F-65273576F644}" type="datetime1">
              <a:rPr lang="ru-RU" smtClean="0"/>
              <a:t>20.09.2018</a:t>
            </a:fld>
            <a:endParaRPr lang="ru-RU"/>
          </a:p>
        </p:txBody>
      </p:sp>
      <p:sp>
        <p:nvSpPr>
          <p:cNvPr id="7" name="Rectangle 5"/>
          <p:cNvSpPr>
            <a:spLocks noGrp="1" noChangeArrowheads="1"/>
          </p:cNvSpPr>
          <p:nvPr>
            <p:ph type="ftr" sz="quarter" idx="11"/>
          </p:nvPr>
        </p:nvSpPr>
        <p:spPr/>
        <p:txBody>
          <a:bodyPr/>
          <a:lstStyle>
            <a:lvl1pPr>
              <a:defRPr/>
            </a:lvl1pPr>
          </a:lstStyle>
          <a:p>
            <a:r>
              <a:rPr lang="en-US"/>
              <a:t>Lecture at MSU October 8 2013</a:t>
            </a:r>
            <a:endParaRPr lang="ru-RU"/>
          </a:p>
        </p:txBody>
      </p:sp>
      <p:sp>
        <p:nvSpPr>
          <p:cNvPr id="8" name="Rectangle 6"/>
          <p:cNvSpPr>
            <a:spLocks noGrp="1" noChangeArrowheads="1"/>
          </p:cNvSpPr>
          <p:nvPr>
            <p:ph type="sldNum" sz="quarter" idx="12"/>
          </p:nvPr>
        </p:nvSpPr>
        <p:spPr/>
        <p:txBody>
          <a:bodyPr/>
          <a:lstStyle>
            <a:lvl1pPr>
              <a:defRPr/>
            </a:lvl1pPr>
          </a:lstStyle>
          <a:p>
            <a:fld id="{FFF60EC5-1B17-488A-9BAA-73D0B732F686}" type="slidenum">
              <a:rPr lang="ru-RU" smtClean="0"/>
              <a:t>‹Nr.›</a:t>
            </a:fld>
            <a:endParaRPr lang="ru-RU"/>
          </a:p>
        </p:txBody>
      </p:sp>
    </p:spTree>
    <p:extLst>
      <p:ext uri="{BB962C8B-B14F-4D97-AF65-F5344CB8AC3E}">
        <p14:creationId xmlns:p14="http://schemas.microsoft.com/office/powerpoint/2010/main" val="377759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Lecture at MSU October 8 2013</a:t>
            </a:r>
            <a:endParaRPr lang="ru-RU"/>
          </a:p>
        </p:txBody>
      </p:sp>
    </p:spTree>
    <p:extLst>
      <p:ext uri="{BB962C8B-B14F-4D97-AF65-F5344CB8AC3E}">
        <p14:creationId xmlns:p14="http://schemas.microsoft.com/office/powerpoint/2010/main" val="18110997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Lecture at MSU October 8 2013</a:t>
            </a:r>
            <a:endParaRPr lang="ru-RU"/>
          </a:p>
        </p:txBody>
      </p:sp>
    </p:spTree>
    <p:extLst>
      <p:ext uri="{BB962C8B-B14F-4D97-AF65-F5344CB8AC3E}">
        <p14:creationId xmlns:p14="http://schemas.microsoft.com/office/powerpoint/2010/main" val="270011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5A63ED-BC08-40CD-8A54-48226F3572FD}" type="datetime1">
              <a:rPr lang="ru-RU" smtClean="0"/>
              <a:t>20.09.2018</a:t>
            </a:fld>
            <a:endParaRPr lang="ru-RU"/>
          </a:p>
        </p:txBody>
      </p:sp>
      <p:sp>
        <p:nvSpPr>
          <p:cNvPr id="3" name="Нижний колонтитул 2"/>
          <p:cNvSpPr>
            <a:spLocks noGrp="1"/>
          </p:cNvSpPr>
          <p:nvPr>
            <p:ph type="ftr" sz="quarter" idx="11"/>
          </p:nvPr>
        </p:nvSpPr>
        <p:spPr/>
        <p:txBody>
          <a:bodyPr/>
          <a:lstStyle/>
          <a:p>
            <a:r>
              <a:rPr lang="en-US"/>
              <a:t>Lecture at MSU October 8 2013</a:t>
            </a:r>
            <a:endParaRPr lang="ru-RU"/>
          </a:p>
        </p:txBody>
      </p:sp>
      <p:sp>
        <p:nvSpPr>
          <p:cNvPr id="4" name="Номер слайда 3"/>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37993132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115888"/>
            <a:ext cx="10972800" cy="1143000"/>
          </a:xfrm>
        </p:spPr>
        <p:txBody>
          <a:bodyPr/>
          <a:lstStyle/>
          <a:p>
            <a:r>
              <a:rPr lang="ru-RU"/>
              <a:t>Образец заголовка</a:t>
            </a:r>
          </a:p>
        </p:txBody>
      </p:sp>
      <p:sp>
        <p:nvSpPr>
          <p:cNvPr id="3" name="Объект 2"/>
          <p:cNvSpPr>
            <a:spLocks noGrp="1"/>
          </p:cNvSpPr>
          <p:nvPr>
            <p:ph sz="quarter" idx="1"/>
          </p:nvPr>
        </p:nvSpPr>
        <p:spPr>
          <a:xfrm>
            <a:off x="609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09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7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609600" y="6245225"/>
            <a:ext cx="2844800" cy="476250"/>
          </a:xfrm>
        </p:spPr>
        <p:txBody>
          <a:bodyPr/>
          <a:lstStyle>
            <a:lvl1pPr>
              <a:defRPr/>
            </a:lvl1pPr>
          </a:lstStyle>
          <a:p>
            <a:fld id="{4F747707-B4F9-4D2D-8C15-9949C15A5165}" type="datetime1">
              <a:rPr lang="ru-RU" smtClean="0"/>
              <a:t>20.09.2018</a:t>
            </a:fld>
            <a:endParaRPr lang="ru-RU"/>
          </a:p>
        </p:txBody>
      </p:sp>
      <p:sp>
        <p:nvSpPr>
          <p:cNvPr id="8" name="Нижний колонтитул 7"/>
          <p:cNvSpPr>
            <a:spLocks noGrp="1"/>
          </p:cNvSpPr>
          <p:nvPr>
            <p:ph type="ftr" sz="quarter" idx="11"/>
          </p:nvPr>
        </p:nvSpPr>
        <p:spPr>
          <a:xfrm>
            <a:off x="3790951" y="6237288"/>
            <a:ext cx="4800600" cy="476250"/>
          </a:xfrm>
        </p:spPr>
        <p:txBody>
          <a:bodyPr/>
          <a:lstStyle>
            <a:lvl1pPr>
              <a:defRPr/>
            </a:lvl1pPr>
          </a:lstStyle>
          <a:p>
            <a:r>
              <a:rPr lang="en-US"/>
              <a:t>Lecture at MSU October 8 2013</a:t>
            </a:r>
            <a:endParaRPr lang="ru-RU"/>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‹Nr.›</a:t>
            </a:fld>
            <a:endParaRPr lang="ru-RU"/>
          </a:p>
        </p:txBody>
      </p:sp>
    </p:spTree>
    <p:extLst>
      <p:ext uri="{BB962C8B-B14F-4D97-AF65-F5344CB8AC3E}">
        <p14:creationId xmlns:p14="http://schemas.microsoft.com/office/powerpoint/2010/main" val="2037390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412875"/>
            <a:ext cx="5384800" cy="22796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844925"/>
            <a:ext cx="5384800" cy="22812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609600" y="6245225"/>
            <a:ext cx="2844800" cy="476250"/>
          </a:xfrm>
        </p:spPr>
        <p:txBody>
          <a:bodyPr/>
          <a:lstStyle>
            <a:lvl1pPr>
              <a:defRPr/>
            </a:lvl1pPr>
          </a:lstStyle>
          <a:p>
            <a:fld id="{9EE8A621-05D9-44A2-989B-4EF5C9E07D0F}" type="datetime1">
              <a:rPr lang="ru-RU" smtClean="0"/>
              <a:t>20.09.2018</a:t>
            </a:fld>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Lecture at MSU October 8 2013</a:t>
            </a:r>
            <a:endParaRPr lang="ru-RU"/>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‹Nr.›</a:t>
            </a:fld>
            <a:endParaRPr lang="ru-RU"/>
          </a:p>
        </p:txBody>
      </p:sp>
    </p:spTree>
    <p:extLst>
      <p:ext uri="{BB962C8B-B14F-4D97-AF65-F5344CB8AC3E}">
        <p14:creationId xmlns:p14="http://schemas.microsoft.com/office/powerpoint/2010/main" val="3309732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ru-RU"/>
              <a:t>Щелкните этот значок, чтобы добавить изображение из Интернета</a:t>
            </a:r>
          </a:p>
        </p:txBody>
      </p:sp>
      <p:sp>
        <p:nvSpPr>
          <p:cNvPr id="4" name="Текст 3"/>
          <p:cNvSpPr>
            <a:spLocks noGrp="1"/>
          </p:cNvSpPr>
          <p:nvPr>
            <p:ph type="body" sz="half" idx="2"/>
          </p:nvPr>
        </p:nvSpPr>
        <p:spPr>
          <a:xfrm>
            <a:off x="6197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p:spPr>
        <p:txBody>
          <a:bodyPr/>
          <a:lstStyle>
            <a:lvl1pPr>
              <a:defRPr/>
            </a:lvl1pPr>
          </a:lstStyle>
          <a:p>
            <a:fld id="{7AA8C070-E2CF-4B33-81E7-BD58FBD9ADCC}" type="datetime1">
              <a:rPr lang="ru-RU" smtClean="0"/>
              <a:t>20.09.2018</a:t>
            </a:fld>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Lecture at MSU October 8 2013</a:t>
            </a:r>
            <a:endParaRPr lang="ru-RU"/>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FFF60EC5-1B17-488A-9BAA-73D0B732F686}" type="slidenum">
              <a:rPr lang="ru-RU" smtClean="0"/>
              <a:t>‹Nr.›</a:t>
            </a:fld>
            <a:endParaRPr lang="ru-RU"/>
          </a:p>
        </p:txBody>
      </p:sp>
    </p:spTree>
    <p:extLst>
      <p:ext uri="{BB962C8B-B14F-4D97-AF65-F5344CB8AC3E}">
        <p14:creationId xmlns:p14="http://schemas.microsoft.com/office/powerpoint/2010/main" val="865013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07B18D5-FE51-4EAA-87F4-5504F54C4D4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286084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7B18D5-FE51-4EAA-87F4-5504F54C4D4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24441752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07B18D5-FE51-4EAA-87F4-5504F54C4D4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1586088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07B18D5-FE51-4EAA-87F4-5504F54C4D44}" type="datetimeFigureOut">
              <a:rPr lang="en-US" smtClean="0"/>
              <a:t>9/20/2018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3185917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07B18D5-FE51-4EAA-87F4-5504F54C4D44}" type="datetimeFigureOut">
              <a:rPr lang="en-US" smtClean="0"/>
              <a:t>9/20/2018</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1093130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07B18D5-FE51-4EAA-87F4-5504F54C4D44}" type="datetimeFigureOut">
              <a:rPr lang="en-US" smtClean="0"/>
              <a:t>9/20/2018</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2050764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7B18D5-FE51-4EAA-87F4-5504F54C4D44}" type="datetimeFigureOut">
              <a:rPr lang="en-US" smtClean="0"/>
              <a:t>9/20/2018</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354763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69B8DF7-9D4A-4A73-8027-041A04E126E3}" type="datetime1">
              <a:rPr lang="ru-RU" smtClean="0"/>
              <a:t>20.09.2018</a:t>
            </a:fld>
            <a:endParaRPr lang="ru-RU"/>
          </a:p>
        </p:txBody>
      </p:sp>
      <p:sp>
        <p:nvSpPr>
          <p:cNvPr id="6" name="Нижний колонтитул 5"/>
          <p:cNvSpPr>
            <a:spLocks noGrp="1"/>
          </p:cNvSpPr>
          <p:nvPr>
            <p:ph type="ftr" sz="quarter" idx="11"/>
          </p:nvPr>
        </p:nvSpPr>
        <p:spPr/>
        <p:txBody>
          <a:bodyPr/>
          <a:lstStyle/>
          <a:p>
            <a:r>
              <a:rPr lang="en-US"/>
              <a:t>Lecture at MSU October 8 2013</a:t>
            </a:r>
            <a:endParaRPr lang="ru-RU"/>
          </a:p>
        </p:txBody>
      </p:sp>
      <p:sp>
        <p:nvSpPr>
          <p:cNvPr id="7" name="Номер слайда 6"/>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15809992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07B18D5-FE51-4EAA-87F4-5504F54C4D44}" type="datetimeFigureOut">
              <a:rPr lang="en-US" smtClean="0"/>
              <a:t>9/20/2018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3000492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07B18D5-FE51-4EAA-87F4-5504F54C4D44}" type="datetimeFigureOut">
              <a:rPr lang="en-US" smtClean="0"/>
              <a:t>9/20/2018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3989623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7B18D5-FE51-4EAA-87F4-5504F54C4D4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3137277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07B18D5-FE51-4EAA-87F4-5504F54C4D44}" type="datetimeFigureOut">
              <a:rPr lang="en-US" smtClean="0"/>
              <a:t>9/20/2018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E22109A0-5760-4760-A01E-BF8C31EA758C}" type="slidenum">
              <a:rPr lang="en-US" smtClean="0"/>
              <a:t>‹Nr.›</a:t>
            </a:fld>
            <a:endParaRPr lang="en-US"/>
          </a:p>
        </p:txBody>
      </p:sp>
    </p:spTree>
    <p:extLst>
      <p:ext uri="{BB962C8B-B14F-4D97-AF65-F5344CB8AC3E}">
        <p14:creationId xmlns:p14="http://schemas.microsoft.com/office/powerpoint/2010/main" val="22828186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B07B18D5-FE51-4EAA-87F4-5504F54C4D44}" type="datetimeFigureOut">
              <a:rPr lang="en-US" smtClean="0"/>
              <a:t>9/20/2018</a:t>
            </a:fld>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lvl1pPr>
          </a:lstStyle>
          <a:p>
            <a:fld id="{E22109A0-5760-4760-A01E-BF8C31EA758C}" type="slidenum">
              <a:rPr lang="en-US" smtClean="0"/>
              <a:t>‹Nr.›</a:t>
            </a:fld>
            <a:endParaRPr lang="en-US"/>
          </a:p>
        </p:txBody>
      </p:sp>
    </p:spTree>
    <p:extLst>
      <p:ext uri="{BB962C8B-B14F-4D97-AF65-F5344CB8AC3E}">
        <p14:creationId xmlns:p14="http://schemas.microsoft.com/office/powerpoint/2010/main" val="3179171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2211241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p>
        </p:txBody>
      </p:sp>
    </p:spTree>
    <p:extLst>
      <p:ext uri="{BB962C8B-B14F-4D97-AF65-F5344CB8AC3E}">
        <p14:creationId xmlns:p14="http://schemas.microsoft.com/office/powerpoint/2010/main" val="4034964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412875"/>
            <a:ext cx="5384800" cy="22796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844925"/>
            <a:ext cx="5384800" cy="22812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609600" y="6245225"/>
            <a:ext cx="2844800" cy="476250"/>
          </a:xfrm>
        </p:spPr>
        <p:txBody>
          <a:bodyPr/>
          <a:lstStyle>
            <a:lvl1pPr>
              <a:defRPr/>
            </a:lvl1pPr>
          </a:lstStyle>
          <a:p>
            <a:fld id="{B07B18D5-FE51-4EAA-87F4-5504F54C4D44}" type="datetimeFigureOut">
              <a:rPr lang="en-US" smtClean="0"/>
              <a:t>9/20/2018</a:t>
            </a:fld>
            <a:endParaRPr lang="en-US"/>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endParaRPr lang="en-US"/>
          </a:p>
        </p:txBody>
      </p:sp>
      <p:sp>
        <p:nvSpPr>
          <p:cNvPr id="8" name="Номер слайда 7"/>
          <p:cNvSpPr>
            <a:spLocks noGrp="1"/>
          </p:cNvSpPr>
          <p:nvPr>
            <p:ph type="sldNum" sz="quarter" idx="12"/>
          </p:nvPr>
        </p:nvSpPr>
        <p:spPr>
          <a:xfrm>
            <a:off x="8737600" y="6245225"/>
            <a:ext cx="2844800" cy="476250"/>
          </a:xfrm>
        </p:spPr>
        <p:txBody>
          <a:bodyPr/>
          <a:lstStyle>
            <a:lvl1pPr>
              <a:defRPr/>
            </a:lvl1pPr>
          </a:lstStyle>
          <a:p>
            <a:fld id="{E22109A0-5760-4760-A01E-BF8C31EA758C}" type="slidenum">
              <a:rPr lang="en-US" smtClean="0"/>
              <a:t>‹Nr.›</a:t>
            </a:fld>
            <a:endParaRPr lang="en-US"/>
          </a:p>
        </p:txBody>
      </p:sp>
    </p:spTree>
    <p:extLst>
      <p:ext uri="{BB962C8B-B14F-4D97-AF65-F5344CB8AC3E}">
        <p14:creationId xmlns:p14="http://schemas.microsoft.com/office/powerpoint/2010/main" val="240188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ru-RU"/>
              <a:t>Щелкните этот значок, чтобы добавить изображение из Интернета</a:t>
            </a:r>
          </a:p>
        </p:txBody>
      </p:sp>
      <p:sp>
        <p:nvSpPr>
          <p:cNvPr id="4" name="Текст 3"/>
          <p:cNvSpPr>
            <a:spLocks noGrp="1"/>
          </p:cNvSpPr>
          <p:nvPr>
            <p:ph type="body" sz="half" idx="2"/>
          </p:nvPr>
        </p:nvSpPr>
        <p:spPr>
          <a:xfrm>
            <a:off x="6197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p:spPr>
        <p:txBody>
          <a:bodyPr/>
          <a:lstStyle>
            <a:lvl1pPr>
              <a:defRPr/>
            </a:lvl1pPr>
          </a:lstStyle>
          <a:p>
            <a:fld id="{B07B18D5-FE51-4EAA-87F4-5504F54C4D44}" type="datetimeFigureOut">
              <a:rPr lang="en-US" smtClean="0"/>
              <a:t>9/20/2018</a:t>
            </a:fld>
            <a:endParaRPr lang="en-US"/>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endParaRPr lang="en-US"/>
          </a:p>
        </p:txBody>
      </p:sp>
      <p:sp>
        <p:nvSpPr>
          <p:cNvPr id="7" name="Номер слайда 6"/>
          <p:cNvSpPr>
            <a:spLocks noGrp="1"/>
          </p:cNvSpPr>
          <p:nvPr>
            <p:ph type="sldNum" sz="quarter" idx="12"/>
          </p:nvPr>
        </p:nvSpPr>
        <p:spPr>
          <a:xfrm>
            <a:off x="8737600" y="6245225"/>
            <a:ext cx="2844800" cy="476250"/>
          </a:xfrm>
        </p:spPr>
        <p:txBody>
          <a:bodyPr/>
          <a:lstStyle>
            <a:lvl1pPr>
              <a:defRPr/>
            </a:lvl1pPr>
          </a:lstStyle>
          <a:p>
            <a:fld id="{E22109A0-5760-4760-A01E-BF8C31EA758C}" type="slidenum">
              <a:rPr lang="en-US" smtClean="0"/>
              <a:t>‹Nr.›</a:t>
            </a:fld>
            <a:endParaRPr lang="en-US"/>
          </a:p>
        </p:txBody>
      </p:sp>
    </p:spTree>
    <p:extLst>
      <p:ext uri="{BB962C8B-B14F-4D97-AF65-F5344CB8AC3E}">
        <p14:creationId xmlns:p14="http://schemas.microsoft.com/office/powerpoint/2010/main" val="1351000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973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AA43B4B-4203-437D-B0B3-56FD83697790}" type="datetime1">
              <a:rPr lang="ru-RU" smtClean="0"/>
              <a:t>20.09.2018</a:t>
            </a:fld>
            <a:endParaRPr lang="ru-RU"/>
          </a:p>
        </p:txBody>
      </p:sp>
      <p:sp>
        <p:nvSpPr>
          <p:cNvPr id="6" name="Нижний колонтитул 5"/>
          <p:cNvSpPr>
            <a:spLocks noGrp="1"/>
          </p:cNvSpPr>
          <p:nvPr>
            <p:ph type="ftr" sz="quarter" idx="11"/>
          </p:nvPr>
        </p:nvSpPr>
        <p:spPr/>
        <p:txBody>
          <a:bodyPr/>
          <a:lstStyle/>
          <a:p>
            <a:r>
              <a:rPr lang="en-US"/>
              <a:t>Lecture at MSU October 8 2013</a:t>
            </a:r>
            <a:endParaRPr lang="ru-RU"/>
          </a:p>
        </p:txBody>
      </p:sp>
      <p:sp>
        <p:nvSpPr>
          <p:cNvPr id="7" name="Номер слайда 6"/>
          <p:cNvSpPr>
            <a:spLocks noGrp="1"/>
          </p:cNvSpPr>
          <p:nvPr>
            <p:ph type="sldNum" sz="quarter" idx="12"/>
          </p:nvPr>
        </p:nvSpPr>
        <p:spPr/>
        <p:txBody>
          <a:bodyPr/>
          <a:lstStyle/>
          <a:p>
            <a:fld id="{DD0689D5-985C-4400-998F-B9777DA34B9F}" type="slidenum">
              <a:rPr lang="ru-RU" smtClean="0"/>
              <a:t>‹Nr.›</a:t>
            </a:fld>
            <a:endParaRPr lang="ru-RU"/>
          </a:p>
        </p:txBody>
      </p:sp>
    </p:spTree>
    <p:extLst>
      <p:ext uri="{BB962C8B-B14F-4D97-AF65-F5344CB8AC3E}">
        <p14:creationId xmlns:p14="http://schemas.microsoft.com/office/powerpoint/2010/main" val="3062833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3053568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3114243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4333338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2493379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20985458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42170432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124790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699919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22925680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7C39EA9-99C8-4FC6-BCEF-F16248B78F6F}"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BCC6E4-7340-45AB-9AB7-A12657D6B0CA}" type="slidenum">
              <a:rPr lang="ru-RU" smtClean="0"/>
              <a:pPr/>
              <a:t>‹Nr.›</a:t>
            </a:fld>
            <a:endParaRPr lang="ru-RU"/>
          </a:p>
        </p:txBody>
      </p:sp>
    </p:spTree>
    <p:extLst>
      <p:ext uri="{BB962C8B-B14F-4D97-AF65-F5344CB8AC3E}">
        <p14:creationId xmlns:p14="http://schemas.microsoft.com/office/powerpoint/2010/main" val="152634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image" Target="../media/image3.png"/><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10.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image" Target="../media/image5.png"/><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image" Target="../media/image1.png"/><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1.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6.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02.xml"/><Relationship Id="rId7" Type="http://schemas.openxmlformats.org/officeDocument/2006/relationships/image" Target="../media/image11.jpeg"/><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image" Target="../media/image10.jpeg"/><Relationship Id="rId5" Type="http://schemas.openxmlformats.org/officeDocument/2006/relationships/theme" Target="../theme/theme16.xml"/><Relationship Id="rId4" Type="http://schemas.openxmlformats.org/officeDocument/2006/relationships/slideLayout" Target="../slideLayouts/slideLayout20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7.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microsoft.com/office/2007/relationships/hdphoto" Target="../media/hdphoto1.wdp"/><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4.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3"/>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363C9-6AC8-4D07-BAC7-AB31F0A885E3}" type="datetime1">
              <a:rPr lang="ru-RU" smtClean="0"/>
              <a:t>20.09.2018</a:t>
            </a:fld>
            <a:endParaRPr lang="ru-RU"/>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Lecture at MSU October 8 2013</a:t>
            </a:r>
            <a:endParaRPr lang="ru-RU"/>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689D5-985C-4400-998F-B9777DA34B9F}" type="slidenum">
              <a:rPr lang="ru-RU" smtClean="0"/>
              <a:t>‹Nr.›</a:t>
            </a:fld>
            <a:endParaRPr lang="ru-RU"/>
          </a:p>
        </p:txBody>
      </p:sp>
    </p:spTree>
    <p:extLst>
      <p:ext uri="{BB962C8B-B14F-4D97-AF65-F5344CB8AC3E}">
        <p14:creationId xmlns:p14="http://schemas.microsoft.com/office/powerpoint/2010/main" val="1114534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hf hdr="0" ft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4"/>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3CAC67B-886C-4ABF-A2D4-FFA5F1E3E7D4}" type="datetimeFigureOut">
              <a:rPr lang="en-US" smtClean="0"/>
              <a:t>9/20/2018</a:t>
            </a:fld>
            <a:endParaRPr lang="en-US"/>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A75B3B-75F3-40EE-A299-99E920743EDF}" type="slidenum">
              <a:rPr lang="en-US" smtClean="0"/>
              <a:t>‹Nr.›</a:t>
            </a:fld>
            <a:endParaRPr lang="en-US"/>
          </a:p>
        </p:txBody>
      </p:sp>
      <p:sp>
        <p:nvSpPr>
          <p:cNvPr id="8" name="TextBox 7">
            <a:extLst>
              <a:ext uri="{FF2B5EF4-FFF2-40B4-BE49-F238E27FC236}">
                <a16:creationId xmlns:a16="http://schemas.microsoft.com/office/drawing/2014/main" xmlns="" id="{2DFC7D3F-C689-4698-B1EB-DCA96EC6305D}"/>
              </a:ext>
            </a:extLst>
          </p:cNvPr>
          <p:cNvSpPr txBox="1"/>
          <p:nvPr userDrawn="1"/>
        </p:nvSpPr>
        <p:spPr>
          <a:xfrm>
            <a:off x="0" y="1326627"/>
            <a:ext cx="600164" cy="4862774"/>
          </a:xfrm>
          <a:prstGeom prst="rect">
            <a:avLst/>
          </a:prstGeom>
          <a:noFill/>
        </p:spPr>
        <p:txBody>
          <a:bodyPr vert="vert270" wrap="square" rtlCol="0">
            <a:spAutoFit/>
          </a:bodyPr>
          <a:lstStyle/>
          <a:p>
            <a:pPr algn="ct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182795220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393702" y="1489075"/>
            <a:ext cx="11366500"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4165600" y="6365875"/>
            <a:ext cx="38608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rgbClr val="FFFFFF"/>
                </a:solidFill>
                <a:latin typeface="Arial" charset="0"/>
                <a:cs typeface="+mn-cs"/>
              </a:defRPr>
            </a:lvl1pPr>
          </a:lstStyle>
          <a:p>
            <a:pPr fontAlgn="base">
              <a:spcBef>
                <a:spcPct val="0"/>
              </a:spcBef>
              <a:spcAft>
                <a:spcPct val="0"/>
              </a:spcAft>
              <a:defRPr/>
            </a:pPr>
            <a:endParaRPr lang="de-DE"/>
          </a:p>
        </p:txBody>
      </p:sp>
      <p:sp>
        <p:nvSpPr>
          <p:cNvPr id="110597" name="Rectangle 5"/>
          <p:cNvSpPr>
            <a:spLocks noChangeArrowheads="1"/>
          </p:cNvSpPr>
          <p:nvPr/>
        </p:nvSpPr>
        <p:spPr bwMode="gray">
          <a:xfrm>
            <a:off x="292102" y="6365875"/>
            <a:ext cx="1790700" cy="247650"/>
          </a:xfrm>
          <a:prstGeom prst="rect">
            <a:avLst/>
          </a:prstGeom>
          <a:noFill/>
          <a:ln w="9525">
            <a:noFill/>
            <a:miter lim="800000"/>
            <a:headEnd/>
            <a:tailEnd/>
          </a:ln>
        </p:spPr>
        <p:txBody>
          <a:bodyPr/>
          <a:lstStyle/>
          <a:p>
            <a:pPr fontAlgn="base">
              <a:spcBef>
                <a:spcPct val="0"/>
              </a:spcBef>
              <a:spcAft>
                <a:spcPct val="0"/>
              </a:spcAft>
              <a:defRPr/>
            </a:pPr>
            <a:r>
              <a:rPr lang="de-DE" sz="1000">
                <a:solidFill>
                  <a:srgbClr val="000000"/>
                </a:solidFill>
              </a:rPr>
              <a:t>Page </a:t>
            </a:r>
            <a:r>
              <a:rPr lang="de-DE" sz="1000">
                <a:solidFill>
                  <a:srgbClr val="000000"/>
                </a:solidFill>
                <a:sym typeface="Wingdings" pitchFamily="2" charset="2"/>
              </a:rPr>
              <a:t></a:t>
            </a:r>
            <a:r>
              <a:rPr lang="de-DE" sz="1000">
                <a:solidFill>
                  <a:srgbClr val="000000"/>
                </a:solidFill>
              </a:rPr>
              <a:t> </a:t>
            </a:r>
            <a:fld id="{4C492906-8B01-4B42-83AC-3CAF2FE70C3E}" type="slidenum">
              <a:rPr lang="de-DE" sz="1000">
                <a:solidFill>
                  <a:srgbClr val="000000"/>
                </a:solidFill>
              </a:rPr>
              <a:pPr fontAlgn="base">
                <a:spcBef>
                  <a:spcPct val="0"/>
                </a:spcBef>
                <a:spcAft>
                  <a:spcPct val="0"/>
                </a:spcAft>
                <a:defRPr/>
              </a:pPr>
              <a:t>‹Nr.›</a:t>
            </a:fld>
            <a:endParaRPr lang="de-DE" sz="1000">
              <a:solidFill>
                <a:srgbClr val="000000"/>
              </a:solidFill>
            </a:endParaRPr>
          </a:p>
        </p:txBody>
      </p:sp>
      <p:sp>
        <p:nvSpPr>
          <p:cNvPr id="7173" name="Rectangle 7"/>
          <p:cNvSpPr>
            <a:spLocks noGrp="1" noChangeArrowheads="1"/>
          </p:cNvSpPr>
          <p:nvPr>
            <p:ph type="title"/>
          </p:nvPr>
        </p:nvSpPr>
        <p:spPr bwMode="gray">
          <a:xfrm>
            <a:off x="414869" y="246063"/>
            <a:ext cx="11360151" cy="6477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959948551"/>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hangingPunct="0">
        <a:spcBef>
          <a:spcPct val="0"/>
        </a:spcBef>
        <a:spcAft>
          <a:spcPct val="40000"/>
        </a:spcAft>
        <a:buChar char="–"/>
        <a:defRPr sz="2800">
          <a:solidFill>
            <a:schemeClr val="tx1"/>
          </a:solidFill>
          <a:latin typeface="+mn-lt"/>
          <a:cs typeface="+mn-cs"/>
        </a:defRPr>
      </a:lvl2pPr>
      <a:lvl3pPr marL="720725" indent="-274638" algn="l" rtl="0" eaLnBrk="0" fontAlgn="base" hangingPunct="0">
        <a:spcBef>
          <a:spcPct val="0"/>
        </a:spcBef>
        <a:spcAft>
          <a:spcPct val="40000"/>
        </a:spcAft>
        <a:buChar char="•"/>
        <a:defRPr sz="2400">
          <a:solidFill>
            <a:schemeClr val="tx1"/>
          </a:solidFill>
          <a:latin typeface="+mn-lt"/>
          <a:cs typeface="+mn-cs"/>
        </a:defRPr>
      </a:lvl3pPr>
      <a:lvl4pPr marL="987425" indent="-265113" algn="l" rtl="0" eaLnBrk="0" fontAlgn="base" hangingPunct="0">
        <a:spcBef>
          <a:spcPct val="0"/>
        </a:spcBef>
        <a:spcAft>
          <a:spcPct val="40000"/>
        </a:spcAft>
        <a:buChar char="–"/>
        <a:defRPr sz="2000">
          <a:solidFill>
            <a:schemeClr val="tx1"/>
          </a:solidFill>
          <a:latin typeface="+mn-lt"/>
          <a:cs typeface="+mn-cs"/>
        </a:defRPr>
      </a:lvl4pPr>
      <a:lvl5pPr marL="1254125" indent="-265113" algn="l" rtl="0" eaLnBrk="0" fontAlgn="base" hangingPunct="0">
        <a:spcBef>
          <a:spcPct val="0"/>
        </a:spcBef>
        <a:spcAft>
          <a:spcPct val="40000"/>
        </a:spcAft>
        <a:buChar char="»"/>
        <a:defRPr sz="2000">
          <a:solidFill>
            <a:schemeClr val="tx1"/>
          </a:solidFill>
          <a:latin typeface="+mn-lt"/>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93702" y="1489075"/>
            <a:ext cx="11366500"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ru-RU"/>
              <a:t>Textmasterformate durch Klicken bearbeiten</a:t>
            </a:r>
          </a:p>
          <a:p>
            <a:pPr lvl="1"/>
            <a:r>
              <a:rPr lang="de-DE" altLang="ru-RU"/>
              <a:t>Zweite Ebene</a:t>
            </a:r>
          </a:p>
          <a:p>
            <a:pPr lvl="2"/>
            <a:r>
              <a:rPr lang="de-DE" altLang="ru-RU"/>
              <a:t>Dritte Ebene</a:t>
            </a:r>
          </a:p>
          <a:p>
            <a:pPr lvl="3"/>
            <a:r>
              <a:rPr lang="de-DE" altLang="ru-RU"/>
              <a:t>Vierte Ebene</a:t>
            </a:r>
          </a:p>
          <a:p>
            <a:pPr lvl="4"/>
            <a:r>
              <a:rPr lang="de-DE" altLang="ru-RU"/>
              <a:t>Fünfte Ebene</a:t>
            </a:r>
          </a:p>
        </p:txBody>
      </p:sp>
      <p:sp>
        <p:nvSpPr>
          <p:cNvPr id="110595" name="Rectangle 5"/>
          <p:cNvSpPr>
            <a:spLocks noGrp="1" noChangeArrowheads="1"/>
          </p:cNvSpPr>
          <p:nvPr>
            <p:ph type="ftr" sz="quarter" idx="3"/>
          </p:nvPr>
        </p:nvSpPr>
        <p:spPr bwMode="gray">
          <a:xfrm>
            <a:off x="4165600" y="6365875"/>
            <a:ext cx="38608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charset="0"/>
                <a:cs typeface="+mn-cs"/>
              </a:defRPr>
            </a:lvl1pPr>
          </a:lstStyle>
          <a:p>
            <a:pPr fontAlgn="base">
              <a:spcBef>
                <a:spcPct val="0"/>
              </a:spcBef>
              <a:spcAft>
                <a:spcPct val="0"/>
              </a:spcAft>
              <a:defRPr/>
            </a:pPr>
            <a:endParaRPr lang="de-DE">
              <a:solidFill>
                <a:srgbClr val="FFFFFF"/>
              </a:solidFill>
            </a:endParaRPr>
          </a:p>
        </p:txBody>
      </p:sp>
      <p:sp>
        <p:nvSpPr>
          <p:cNvPr id="1028" name="Rectangle 5"/>
          <p:cNvSpPr>
            <a:spLocks noChangeArrowheads="1"/>
          </p:cNvSpPr>
          <p:nvPr/>
        </p:nvSpPr>
        <p:spPr bwMode="gray">
          <a:xfrm>
            <a:off x="292102" y="6365875"/>
            <a:ext cx="1790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de-DE" altLang="ru-RU" sz="1000">
                <a:solidFill>
                  <a:srgbClr val="000000"/>
                </a:solidFill>
              </a:rPr>
              <a:t>Page </a:t>
            </a:r>
            <a:r>
              <a:rPr lang="de-DE" altLang="ru-RU" sz="1000">
                <a:solidFill>
                  <a:srgbClr val="000000"/>
                </a:solidFill>
                <a:sym typeface="Wingdings" pitchFamily="2" charset="2"/>
              </a:rPr>
              <a:t></a:t>
            </a:r>
            <a:r>
              <a:rPr lang="de-DE" altLang="ru-RU" sz="1000">
                <a:solidFill>
                  <a:srgbClr val="000000"/>
                </a:solidFill>
              </a:rPr>
              <a:t> </a:t>
            </a:r>
            <a:fld id="{A9D20EBE-AA33-498F-9552-2B99DCEB4F11}" type="slidenum">
              <a:rPr lang="de-DE" altLang="ru-RU" sz="1000" smtClean="0">
                <a:solidFill>
                  <a:srgbClr val="000000"/>
                </a:solidFill>
              </a:rPr>
              <a:pPr eaLnBrk="1" fontAlgn="base" hangingPunct="1">
                <a:spcBef>
                  <a:spcPct val="0"/>
                </a:spcBef>
                <a:spcAft>
                  <a:spcPct val="0"/>
                </a:spcAft>
                <a:defRPr/>
              </a:pPr>
              <a:t>‹Nr.›</a:t>
            </a:fld>
            <a:endParaRPr lang="de-DE" altLang="ru-RU" sz="1000">
              <a:solidFill>
                <a:srgbClr val="000000"/>
              </a:solidFill>
            </a:endParaRPr>
          </a:p>
        </p:txBody>
      </p:sp>
      <p:sp>
        <p:nvSpPr>
          <p:cNvPr id="1029" name="Rectangle 7"/>
          <p:cNvSpPr>
            <a:spLocks noGrp="1" noChangeArrowheads="1"/>
          </p:cNvSpPr>
          <p:nvPr>
            <p:ph type="title"/>
          </p:nvPr>
        </p:nvSpPr>
        <p:spPr bwMode="gray">
          <a:xfrm>
            <a:off x="414869" y="246063"/>
            <a:ext cx="11360151"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ru-RU"/>
              <a:t>Klicken Sie, um das Titelformat zu bearbeiten</a:t>
            </a:r>
          </a:p>
        </p:txBody>
      </p:sp>
    </p:spTree>
    <p:extLst>
      <p:ext uri="{BB962C8B-B14F-4D97-AF65-F5344CB8AC3E}">
        <p14:creationId xmlns:p14="http://schemas.microsoft.com/office/powerpoint/2010/main" val="268084886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pitchFamily="2" charset="2"/>
        <a:buChar char="§"/>
        <a:defRPr sz="2000">
          <a:solidFill>
            <a:schemeClr val="tx1"/>
          </a:solidFill>
          <a:latin typeface="+mn-lt"/>
          <a:ea typeface="+mn-ea"/>
          <a:cs typeface="+mn-cs"/>
        </a:defRPr>
      </a:lvl1pPr>
      <a:lvl2pPr marL="444500" indent="-261938" algn="l" rtl="0" eaLnBrk="0" fontAlgn="base" hangingPunct="0">
        <a:spcBef>
          <a:spcPct val="0"/>
        </a:spcBef>
        <a:spcAft>
          <a:spcPct val="40000"/>
        </a:spcAft>
        <a:buChar char="–"/>
        <a:defRPr sz="2800">
          <a:solidFill>
            <a:schemeClr val="tx1"/>
          </a:solidFill>
          <a:latin typeface="+mn-lt"/>
          <a:cs typeface="+mn-cs"/>
        </a:defRPr>
      </a:lvl2pPr>
      <a:lvl3pPr marL="720725" indent="-274638" algn="l" rtl="0" eaLnBrk="0" fontAlgn="base" hangingPunct="0">
        <a:spcBef>
          <a:spcPct val="0"/>
        </a:spcBef>
        <a:spcAft>
          <a:spcPct val="40000"/>
        </a:spcAft>
        <a:buChar char="•"/>
        <a:defRPr sz="2400">
          <a:solidFill>
            <a:schemeClr val="tx1"/>
          </a:solidFill>
          <a:latin typeface="+mn-lt"/>
          <a:cs typeface="+mn-cs"/>
        </a:defRPr>
      </a:lvl3pPr>
      <a:lvl4pPr marL="987425" indent="-265113" algn="l" rtl="0" eaLnBrk="0" fontAlgn="base" hangingPunct="0">
        <a:spcBef>
          <a:spcPct val="0"/>
        </a:spcBef>
        <a:spcAft>
          <a:spcPct val="40000"/>
        </a:spcAft>
        <a:buChar char="–"/>
        <a:defRPr sz="2000">
          <a:solidFill>
            <a:schemeClr val="tx1"/>
          </a:solidFill>
          <a:latin typeface="+mn-lt"/>
          <a:cs typeface="+mn-cs"/>
        </a:defRPr>
      </a:lvl4pPr>
      <a:lvl5pPr marL="1254125" indent="-265113" algn="l" rtl="0" eaLnBrk="0" fontAlgn="base" hangingPunct="0">
        <a:spcBef>
          <a:spcPct val="0"/>
        </a:spcBef>
        <a:spcAft>
          <a:spcPct val="40000"/>
        </a:spcAft>
        <a:buChar char="»"/>
        <a:defRPr sz="2000">
          <a:solidFill>
            <a:schemeClr val="tx1"/>
          </a:solidFill>
          <a:latin typeface="+mn-lt"/>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6147" name="Текст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63E6350-459A-4183-A534-C6D0F68BC2BA}" type="datetimeFigureOut">
              <a:rPr lang="ru-RU">
                <a:solidFill>
                  <a:prstClr val="black">
                    <a:tint val="75000"/>
                  </a:prstClr>
                </a:solidFill>
              </a:rPr>
              <a:pPr>
                <a:defRPr/>
              </a:pPr>
              <a:t>20.09.2018</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22B478C-D6B0-444C-95B7-759EEB706686}" type="slidenum">
              <a:rPr lang="ru-RU">
                <a:solidFill>
                  <a:prstClr val="black">
                    <a:tint val="75000"/>
                  </a:prstClr>
                </a:solidFill>
              </a:rPr>
              <a:pPr>
                <a:defRPr/>
              </a:pPr>
              <a:t>‹Nr.›</a:t>
            </a:fld>
            <a:endParaRPr lang="ru-RU">
              <a:solidFill>
                <a:prstClr val="black">
                  <a:tint val="75000"/>
                </a:prstClr>
              </a:solidFill>
            </a:endParaRPr>
          </a:p>
        </p:txBody>
      </p:sp>
    </p:spTree>
    <p:extLst>
      <p:ext uri="{BB962C8B-B14F-4D97-AF65-F5344CB8AC3E}">
        <p14:creationId xmlns:p14="http://schemas.microsoft.com/office/powerpoint/2010/main" val="5780652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4579" name="Текст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B6E8A69-A020-4B81-89B4-120D27813E8C}" type="datetimeFigureOut">
              <a:rPr lang="ru-RU"/>
              <a:pPr>
                <a:defRPr/>
              </a:pPr>
              <a:t>20.09.2018</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8536780-7E2E-4B5F-81DC-0E1065C7B067}" type="slidenum">
              <a:rPr lang="ru-RU"/>
              <a:pPr>
                <a:defRPr/>
              </a:pPr>
              <a:t>‹Nr.›</a:t>
            </a:fld>
            <a:endParaRPr lang="ru-RU"/>
          </a:p>
        </p:txBody>
      </p:sp>
    </p:spTree>
    <p:extLst>
      <p:ext uri="{BB962C8B-B14F-4D97-AF65-F5344CB8AC3E}">
        <p14:creationId xmlns:p14="http://schemas.microsoft.com/office/powerpoint/2010/main" val="115837287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FB201-238A-490D-B95A-A6D858379ACC}" type="datetimeFigureOut">
              <a:rPr lang="ru-RU" smtClean="0"/>
              <a:t>20.09.2018</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E525B-563F-4017-8EA1-45FE4E595A18}" type="slidenum">
              <a:rPr lang="ru-RU" smtClean="0"/>
              <a:t>‹Nr.›</a:t>
            </a:fld>
            <a:endParaRPr lang="ru-RU"/>
          </a:p>
        </p:txBody>
      </p:sp>
    </p:spTree>
    <p:extLst>
      <p:ext uri="{BB962C8B-B14F-4D97-AF65-F5344CB8AC3E}">
        <p14:creationId xmlns:p14="http://schemas.microsoft.com/office/powerpoint/2010/main" val="86706527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6675AD8-21D2-4BBB-BF36-4AF60B5CC3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54"/>
            <a:ext cx="12192000" cy="958596"/>
          </a:xfrm>
          <a:prstGeom prst="rect">
            <a:avLst/>
          </a:prstGeom>
        </p:spPr>
      </p:pic>
      <p:pic>
        <p:nvPicPr>
          <p:cNvPr id="3" name="Picture 2">
            <a:extLst>
              <a:ext uri="{FF2B5EF4-FFF2-40B4-BE49-F238E27FC236}">
                <a16:creationId xmlns:a16="http://schemas.microsoft.com/office/drawing/2014/main" xmlns="" id="{588E7161-A64B-BE45-B6B6-233D9FA01B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350"/>
            <a:ext cx="12192000" cy="952500"/>
          </a:xfrm>
          <a:prstGeom prst="rect">
            <a:avLst/>
          </a:prstGeom>
        </p:spPr>
      </p:pic>
      <p:sp>
        <p:nvSpPr>
          <p:cNvPr id="10" name="Slide Number Placeholder 9">
            <a:extLst>
              <a:ext uri="{FF2B5EF4-FFF2-40B4-BE49-F238E27FC236}">
                <a16:creationId xmlns:a16="http://schemas.microsoft.com/office/drawing/2014/main" xmlns="" id="{9E173260-8FDD-4536-A8EB-542E550D36B2}"/>
              </a:ext>
            </a:extLst>
          </p:cNvPr>
          <p:cNvSpPr>
            <a:spLocks noGrp="1"/>
          </p:cNvSpPr>
          <p:nvPr>
            <p:ph type="sldNum" sz="quarter" idx="4"/>
          </p:nvPr>
        </p:nvSpPr>
        <p:spPr>
          <a:xfrm>
            <a:off x="11376000" y="6526800"/>
            <a:ext cx="672000" cy="216000"/>
          </a:xfrm>
          <a:prstGeom prst="rect">
            <a:avLst/>
          </a:prstGeom>
        </p:spPr>
        <p:txBody>
          <a:bodyPr vert="horz" lIns="0" tIns="0" rIns="0" bIns="0" rtlCol="0" anchor="ctr"/>
          <a:lstStyle>
            <a:lvl1pPr algn="r">
              <a:defRPr kumimoji="0" lang="en-CA" sz="1300" kern="1200" dirty="0">
                <a:solidFill>
                  <a:srgbClr val="87CCF3"/>
                </a:solidFill>
                <a:latin typeface="+mn-lt"/>
                <a:ea typeface="ヒラギノ角ゴ Pro W3" pitchFamily="84" charset="-128"/>
                <a:cs typeface="+mn-cs"/>
              </a:defRPr>
            </a:lvl1pPr>
          </a:lstStyle>
          <a:p>
            <a:r>
              <a:rPr lang="en-CA" dirty="0"/>
              <a:t>p. </a:t>
            </a:r>
            <a:fld id="{437AA501-59D8-4B68-A59B-ECA8EDC684B2}" type="slidenum">
              <a:rPr smtClean="0"/>
              <a:pPr/>
              <a:t>‹Nr.›</a:t>
            </a:fld>
            <a:endParaRPr dirty="0"/>
          </a:p>
        </p:txBody>
      </p:sp>
      <p:pic>
        <p:nvPicPr>
          <p:cNvPr id="5" name="Picture 4">
            <a:extLst>
              <a:ext uri="{FF2B5EF4-FFF2-40B4-BE49-F238E27FC236}">
                <a16:creationId xmlns:a16="http://schemas.microsoft.com/office/drawing/2014/main" xmlns="" id="{8E52EF27-6A6C-431F-AABF-24389CA6DC39}"/>
              </a:ext>
            </a:extLst>
          </p:cNvPr>
          <p:cNvPicPr>
            <a:picLocks noChangeAspect="1"/>
          </p:cNvPicPr>
          <p:nvPr userDrawn="1"/>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9163" y="254"/>
            <a:ext cx="1853676" cy="502144"/>
          </a:xfrm>
          <a:prstGeom prst="rect">
            <a:avLst/>
          </a:prstGeom>
        </p:spPr>
      </p:pic>
    </p:spTree>
    <p:extLst>
      <p:ext uri="{BB962C8B-B14F-4D97-AF65-F5344CB8AC3E}">
        <p14:creationId xmlns:p14="http://schemas.microsoft.com/office/powerpoint/2010/main" val="299295492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Lst>
  <p:hf hdr="0" dt="0"/>
  <p:txStyles>
    <p:titleStyle>
      <a:lvl1pPr algn="l" rtl="0" eaLnBrk="1" latinLnBrk="0" hangingPunct="1">
        <a:spcBef>
          <a:spcPct val="0"/>
        </a:spcBef>
        <a:buNone/>
        <a:defRPr kumimoji="0" lang="en-US" sz="5200" b="1" kern="1200" dirty="0">
          <a:ln>
            <a:solidFill>
              <a:schemeClr val="tx1"/>
            </a:solidFill>
          </a:ln>
          <a:solidFill>
            <a:srgbClr val="C00000"/>
          </a:solidFill>
          <a:effectLst>
            <a:outerShdw blurRad="38100" dist="25400" dir="5400000" algn="tl" rotWithShape="0">
              <a:srgbClr val="000000">
                <a:alpha val="43000"/>
              </a:srgbClr>
            </a:outerShdw>
          </a:effectLst>
          <a:latin typeface="+mj-lt"/>
          <a:ea typeface="+mj-ea"/>
          <a:cs typeface="+mj-cs"/>
        </a:defRPr>
      </a:lvl1pPr>
    </p:titleStyle>
    <p:body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1027"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ru-RU" smtClean="0"/>
              <a:t>Haga clic para cambiar el estilo de título	</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ru-RU" smtClean="0"/>
              <a:t>Haga clic para modificar el estilo de texto del patrón</a:t>
            </a:r>
          </a:p>
          <a:p>
            <a:pPr lvl="1"/>
            <a:r>
              <a:rPr lang="es-ES" altLang="ru-RU" smtClean="0"/>
              <a:t>Segundo nivel</a:t>
            </a:r>
          </a:p>
          <a:p>
            <a:pPr lvl="2"/>
            <a:r>
              <a:rPr lang="es-ES" altLang="ru-RU" smtClean="0"/>
              <a:t>Tercer nivel</a:t>
            </a:r>
          </a:p>
          <a:p>
            <a:pPr lvl="3"/>
            <a:r>
              <a:rPr lang="es-ES" altLang="ru-RU" smtClean="0"/>
              <a:t>Cuarto nivel</a:t>
            </a:r>
          </a:p>
          <a:p>
            <a:pPr lvl="4"/>
            <a:r>
              <a:rPr lang="es-ES" altLang="ru-RU" smtClean="0"/>
              <a:t>Quinto nivel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s-ES" alt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s-ES" alt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C8429567-E1EF-4F13-98CD-577A5AB6AC08}" type="slidenum">
              <a:rPr lang="es-ES" altLang="ru-RU">
                <a:solidFill>
                  <a:srgbClr val="000000"/>
                </a:solidFill>
              </a:rPr>
              <a:pPr fontAlgn="base">
                <a:spcBef>
                  <a:spcPct val="0"/>
                </a:spcBef>
                <a:spcAft>
                  <a:spcPct val="0"/>
                </a:spcAft>
                <a:defRPr/>
              </a:pPr>
              <a:t>‹Nr.›</a:t>
            </a:fld>
            <a:endParaRPr lang="es-ES" altLang="ru-RU">
              <a:solidFill>
                <a:srgbClr val="000000"/>
              </a:solidFill>
            </a:endParaRPr>
          </a:p>
        </p:txBody>
      </p:sp>
    </p:spTree>
    <p:extLst>
      <p:ext uri="{BB962C8B-B14F-4D97-AF65-F5344CB8AC3E}">
        <p14:creationId xmlns:p14="http://schemas.microsoft.com/office/powerpoint/2010/main" val="6186093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D1EFA29-916F-4F14-90F3-59348F0F6014}" type="datetime1">
              <a:rPr lang="ru-RU" smtClean="0"/>
              <a:t>20.09.2018</a:t>
            </a:fld>
            <a:endParaRPr lang="ru-RU" dirty="0"/>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Lecture at MSU October 8 2013</a:t>
            </a:r>
            <a:endParaRPr lang="ru-RU" dirty="0"/>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523872-419A-4F93-993A-86AAFCB36430}" type="slidenum">
              <a:rPr lang="ru-RU"/>
              <a:pPr>
                <a:defRPr/>
              </a:pPr>
              <a:t>‹Nr.›</a:t>
            </a:fld>
            <a:endParaRPr lang="ru-RU" dirty="0"/>
          </a:p>
        </p:txBody>
      </p:sp>
    </p:spTree>
    <p:extLst>
      <p:ext uri="{BB962C8B-B14F-4D97-AF65-F5344CB8AC3E}">
        <p14:creationId xmlns:p14="http://schemas.microsoft.com/office/powerpoint/2010/main" val="251537717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15C3311-A175-4BB5-917E-CEAE307F862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19F890DB-C228-4B32-ADF5-68280F84E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3C9E6BF-D633-4E75-87FC-BF499626293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A22FF-99CD-42EE-B596-173E5CEAF289}" type="datetime1">
              <a:rPr lang="ru-RU" smtClean="0"/>
              <a:t>20.09.2018</a:t>
            </a:fld>
            <a:endParaRPr lang="ru-RU"/>
          </a:p>
        </p:txBody>
      </p:sp>
      <p:sp>
        <p:nvSpPr>
          <p:cNvPr id="5" name="Нижний колонтитул 4">
            <a:extLst>
              <a:ext uri="{FF2B5EF4-FFF2-40B4-BE49-F238E27FC236}">
                <a16:creationId xmlns:a16="http://schemas.microsoft.com/office/drawing/2014/main" xmlns="" id="{4A3A3D3A-B69E-4AB4-8007-93AF387F7A7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Lecture at MSU October 8 2013</a:t>
            </a:r>
            <a:endParaRPr lang="ru-RU"/>
          </a:p>
        </p:txBody>
      </p:sp>
      <p:sp>
        <p:nvSpPr>
          <p:cNvPr id="6" name="Номер слайда 5">
            <a:extLst>
              <a:ext uri="{FF2B5EF4-FFF2-40B4-BE49-F238E27FC236}">
                <a16:creationId xmlns:a16="http://schemas.microsoft.com/office/drawing/2014/main" xmlns="" id="{EAF6FB4B-3A44-4FA8-8E17-7404413B547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2F8D6-517C-437A-B869-750C5D02E5DC}" type="slidenum">
              <a:rPr lang="ru-RU" smtClean="0"/>
              <a:t>‹Nr.›</a:t>
            </a:fld>
            <a:endParaRPr lang="ru-RU"/>
          </a:p>
        </p:txBody>
      </p:sp>
    </p:spTree>
    <p:extLst>
      <p:ext uri="{BB962C8B-B14F-4D97-AF65-F5344CB8AC3E}">
        <p14:creationId xmlns:p14="http://schemas.microsoft.com/office/powerpoint/2010/main" val="302606614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8"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pic>
        <p:nvPicPr>
          <p:cNvPr id="9" name="Рисунок 8"/>
          <p:cNvPicPr>
            <a:picLocks noChangeAspect="1"/>
          </p:cNvPicPr>
          <p:nvPr/>
        </p:nvPicPr>
        <p:blipFill rotWithShape="1">
          <a:blip r:embed="rId19" cstate="screen">
            <a:lum bright="70000" contrast="-70000"/>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2" name="Заголовок 1"/>
          <p:cNvSpPr>
            <a:spLocks noGrp="1"/>
          </p:cNvSpPr>
          <p:nvPr>
            <p:ph type="title"/>
          </p:nvPr>
        </p:nvSpPr>
        <p:spPr>
          <a:xfrm>
            <a:off x="838200" y="1098334"/>
            <a:ext cx="10515600"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2007644"/>
            <a:ext cx="10515600" cy="4334784"/>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0294B-328A-45EE-B1EC-FE6FCFFB4C54}" type="datetime1">
              <a:rPr lang="ru-RU" smtClean="0"/>
              <a:t>20.09.2018</a:t>
            </a:fld>
            <a:endParaRPr lang="en-US"/>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Lecture at MSU October 8 2013</a:t>
            </a:r>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BC821-D4CF-448E-8710-803C01E5560F}" type="slidenum">
              <a:rPr lang="en-US" smtClean="0"/>
              <a:t>‹Nr.›</a:t>
            </a:fld>
            <a:endParaRPr lang="en-US"/>
          </a:p>
        </p:txBody>
      </p:sp>
    </p:spTree>
    <p:extLst>
      <p:ext uri="{BB962C8B-B14F-4D97-AF65-F5344CB8AC3E}">
        <p14:creationId xmlns:p14="http://schemas.microsoft.com/office/powerpoint/2010/main" val="27958185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hdr="0" ft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3"/>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F63D6-5A90-4ACA-AD19-3F95A00ADBDC}" type="datetime1">
              <a:rPr lang="ru-RU" smtClean="0"/>
              <a:t>20.09.2018</a:t>
            </a:fld>
            <a:endParaRPr lang="ru-RU"/>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Lecture at MSU October 8 2013</a:t>
            </a:r>
            <a:endParaRPr lang="ru-RU"/>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0EC5-1B17-488A-9BAA-73D0B732F686}" type="slidenum">
              <a:rPr lang="ru-RU" smtClean="0"/>
              <a:t>‹Nr.›</a:t>
            </a:fld>
            <a:endParaRPr lang="ru-RU"/>
          </a:p>
        </p:txBody>
      </p:sp>
    </p:spTree>
    <p:extLst>
      <p:ext uri="{BB962C8B-B14F-4D97-AF65-F5344CB8AC3E}">
        <p14:creationId xmlns:p14="http://schemas.microsoft.com/office/powerpoint/2010/main" val="23375420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hf hdr="0" ft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3"/>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B18D5-FE51-4EAA-87F4-5504F54C4D44}" type="datetimeFigureOut">
              <a:rPr lang="en-US" smtClean="0"/>
              <a:t>9/20/2018</a:t>
            </a:fld>
            <a:endParaRPr lang="en-US"/>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109A0-5760-4760-A01E-BF8C31EA758C}" type="slidenum">
              <a:rPr lang="en-US" smtClean="0"/>
              <a:t>‹Nr.›</a:t>
            </a:fld>
            <a:endParaRPr lang="en-US"/>
          </a:p>
        </p:txBody>
      </p:sp>
    </p:spTree>
    <p:extLst>
      <p:ext uri="{BB962C8B-B14F-4D97-AF65-F5344CB8AC3E}">
        <p14:creationId xmlns:p14="http://schemas.microsoft.com/office/powerpoint/2010/main" val="372157012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Lst>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9EA9-99C8-4FC6-BCEF-F16248B78F6F}" type="datetimeFigureOut">
              <a:rPr lang="ru-RU" smtClean="0"/>
              <a:pPr/>
              <a:t>20.09.2018</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CC6E4-7340-45AB-9AB7-A12657D6B0CA}" type="slidenum">
              <a:rPr lang="ru-RU" smtClean="0"/>
              <a:pPr/>
              <a:t>‹Nr.›</a:t>
            </a:fld>
            <a:endParaRPr lang="ru-RU"/>
          </a:p>
        </p:txBody>
      </p:sp>
    </p:spTree>
    <p:extLst>
      <p:ext uri="{BB962C8B-B14F-4D97-AF65-F5344CB8AC3E}">
        <p14:creationId xmlns:p14="http://schemas.microsoft.com/office/powerpoint/2010/main" val="416514695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8195"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707A1AB-61D9-4FF9-B93E-675D4CA82428}" type="slidenum">
              <a:rPr lang="es-ES"/>
              <a:pPr>
                <a:defRPr/>
              </a:pPr>
              <a:t>‹Nr.›</a:t>
            </a:fld>
            <a:endParaRPr lang="es-ES"/>
          </a:p>
        </p:txBody>
      </p:sp>
    </p:spTree>
    <p:extLst>
      <p:ext uri="{BB962C8B-B14F-4D97-AF65-F5344CB8AC3E}">
        <p14:creationId xmlns:p14="http://schemas.microsoft.com/office/powerpoint/2010/main" val="73455279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6D5EB18-11BC-406D-9BCF-549A07FF4FF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xmlns="" id="{0E58A89D-435B-4850-BA65-F3EB42BF0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a:extLst>
              <a:ext uri="{FF2B5EF4-FFF2-40B4-BE49-F238E27FC236}">
                <a16:creationId xmlns:a16="http://schemas.microsoft.com/office/drawing/2014/main" xmlns="" id="{A8F05060-7DDC-4D07-9EB6-4C16D024E1B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b="1">
                <a:solidFill>
                  <a:schemeClr val="tx1">
                    <a:tint val="75000"/>
                  </a:schemeClr>
                </a:solidFill>
                <a:effectLst>
                  <a:outerShdw blurRad="38100" dist="38100" dir="2700000" algn="tl">
                    <a:srgbClr val="000000">
                      <a:alpha val="43137"/>
                    </a:srgbClr>
                  </a:outerShdw>
                </a:effectLst>
              </a:defRPr>
            </a:lvl1pPr>
          </a:lstStyle>
          <a:p>
            <a:fld id="{4A45F5F8-F610-403C-936B-2D0C2775509B}" type="datetime1">
              <a:rPr lang="ru-RU" smtClean="0"/>
              <a:t>20.09.2018</a:t>
            </a:fld>
            <a:endParaRPr lang="ru-RU" dirty="0"/>
          </a:p>
        </p:txBody>
      </p:sp>
      <p:sp>
        <p:nvSpPr>
          <p:cNvPr id="5" name="Нижний колонтитул 4">
            <a:extLst>
              <a:ext uri="{FF2B5EF4-FFF2-40B4-BE49-F238E27FC236}">
                <a16:creationId xmlns:a16="http://schemas.microsoft.com/office/drawing/2014/main" xmlns="" id="{F4C7490B-BDC4-4B95-8EEA-D881A1966D4F}"/>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b="1">
                <a:solidFill>
                  <a:schemeClr val="tx1">
                    <a:tint val="75000"/>
                  </a:schemeClr>
                </a:solidFill>
                <a:effectLst>
                  <a:outerShdw blurRad="38100" dist="38100" dir="2700000" algn="tl">
                    <a:srgbClr val="000000">
                      <a:alpha val="43137"/>
                    </a:srgbClr>
                  </a:outerShdw>
                </a:effectLst>
              </a:defRPr>
            </a:lvl1pPr>
          </a:lstStyle>
          <a:p>
            <a:r>
              <a:rPr lang="en-US"/>
              <a:t>Kick-off Meeting of the Neutron Subgroup of the IWG of the JINR on Strategy, June 15, 2018, Dubna</a:t>
            </a:r>
            <a:endParaRPr lang="ru-RU" dirty="0"/>
          </a:p>
        </p:txBody>
      </p:sp>
      <p:sp>
        <p:nvSpPr>
          <p:cNvPr id="6" name="Номер слайда 5">
            <a:extLst>
              <a:ext uri="{FF2B5EF4-FFF2-40B4-BE49-F238E27FC236}">
                <a16:creationId xmlns:a16="http://schemas.microsoft.com/office/drawing/2014/main" xmlns="" id="{72E6611B-598A-45B9-A2AB-12E96DAB224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b="1">
                <a:solidFill>
                  <a:schemeClr val="tx1">
                    <a:tint val="75000"/>
                  </a:schemeClr>
                </a:solidFill>
                <a:effectLst>
                  <a:outerShdw blurRad="38100" dist="38100" dir="2700000" algn="tl">
                    <a:srgbClr val="000000">
                      <a:alpha val="43137"/>
                    </a:srgbClr>
                  </a:outerShdw>
                </a:effectLst>
              </a:defRPr>
            </a:lvl1pPr>
          </a:lstStyle>
          <a:p>
            <a:fld id="{FF925599-6A81-4C9B-A9EA-F68E9E48BE9B}" type="slidenum">
              <a:rPr lang="ru-RU" smtClean="0"/>
              <a:pPr/>
              <a:t>‹Nr.›</a:t>
            </a:fld>
            <a:endParaRPr lang="ru-RU" dirty="0"/>
          </a:p>
        </p:txBody>
      </p:sp>
    </p:spTree>
    <p:extLst>
      <p:ext uri="{BB962C8B-B14F-4D97-AF65-F5344CB8AC3E}">
        <p14:creationId xmlns:p14="http://schemas.microsoft.com/office/powerpoint/2010/main" val="171443346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p:txStyles>
    <p:titleStyle>
      <a:lvl1pPr algn="l" defTabSz="685800" rtl="0" eaLnBrk="1" latinLnBrk="0" hangingPunct="1">
        <a:lnSpc>
          <a:spcPct val="90000"/>
        </a:lnSpc>
        <a:spcBef>
          <a:spcPct val="0"/>
        </a:spcBef>
        <a:buNone/>
        <a:defRPr sz="33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jpe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204.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9.xml"/><Relationship Id="rId5" Type="http://schemas.openxmlformats.org/officeDocument/2006/relationships/image" Target="../media/image79.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notesSlide" Target="../notesSlides/notesSlide3.xml"/><Relationship Id="rId7" Type="http://schemas.openxmlformats.org/officeDocument/2006/relationships/image" Target="../media/image80.emf"/><Relationship Id="rId12" Type="http://schemas.openxmlformats.org/officeDocument/2006/relationships/image" Target="../media/image86.jpeg"/><Relationship Id="rId2" Type="http://schemas.openxmlformats.org/officeDocument/2006/relationships/slideLayout" Target="../slideLayouts/slideLayout149.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85.jpeg"/><Relationship Id="rId5" Type="http://schemas.openxmlformats.org/officeDocument/2006/relationships/image" Target="../media/image83.png"/><Relationship Id="rId10" Type="http://schemas.openxmlformats.org/officeDocument/2006/relationships/image" Target="../media/image81.emf"/><Relationship Id="rId4" Type="http://schemas.openxmlformats.org/officeDocument/2006/relationships/image" Target="../media/image82.jpeg"/><Relationship Id="rId9"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1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oleObject" Target="../embeddings/oleObject6.bin"/><Relationship Id="rId7" Type="http://schemas.openxmlformats.org/officeDocument/2006/relationships/image" Target="../media/image91.png"/><Relationship Id="rId2" Type="http://schemas.openxmlformats.org/officeDocument/2006/relationships/slideLayout" Target="../slideLayouts/slideLayout173.xml"/><Relationship Id="rId1" Type="http://schemas.openxmlformats.org/officeDocument/2006/relationships/vmlDrawing" Target="../drawings/vmlDrawing5.v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9.gif"/></Relationships>
</file>

<file path=ppt/slides/_rels/slide1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jpeg"/><Relationship Id="rId9"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3.xml"/><Relationship Id="rId1" Type="http://schemas.openxmlformats.org/officeDocument/2006/relationships/vmlDrawing" Target="../drawings/vmlDrawing1.v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6.xml"/><Relationship Id="rId1" Type="http://schemas.openxmlformats.org/officeDocument/2006/relationships/vmlDrawing" Target="../drawings/vmlDrawing6.vml"/><Relationship Id="rId5" Type="http://schemas.openxmlformats.org/officeDocument/2006/relationships/image" Target="../media/image109.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wmf"/><Relationship Id="rId7" Type="http://schemas.openxmlformats.org/officeDocument/2006/relationships/image" Target="../media/image119.png"/><Relationship Id="rId12" Type="http://schemas.openxmlformats.org/officeDocument/2006/relationships/image" Target="../media/image124.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17.wmf"/><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161.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xml"/><Relationship Id="rId1" Type="http://schemas.openxmlformats.org/officeDocument/2006/relationships/slideLayout" Target="../slideLayouts/slideLayout61.xml"/><Relationship Id="rId5" Type="http://schemas.openxmlformats.org/officeDocument/2006/relationships/image" Target="../media/image136.png"/><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3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03.xml"/></Relationships>
</file>

<file path=ppt/slides/_rels/slide3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0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140.jpeg"/></Relationships>
</file>

<file path=ppt/slides/_rels/slide38.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notesSlide" Target="../notesSlides/notesSlide17.xml"/><Relationship Id="rId7" Type="http://schemas.openxmlformats.org/officeDocument/2006/relationships/image" Target="../media/image145.jpe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43.png"/><Relationship Id="rId5" Type="http://schemas.openxmlformats.org/officeDocument/2006/relationships/oleObject" Target="../embeddings/oleObject8.bin"/><Relationship Id="rId4" Type="http://schemas.openxmlformats.org/officeDocument/2006/relationships/image" Target="../media/image144.png"/><Relationship Id="rId9" Type="http://schemas.openxmlformats.org/officeDocument/2006/relationships/image" Target="../media/image147.jpeg"/></Relationships>
</file>

<file path=ppt/slides/_rels/slide4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4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jpeg"/></Relationships>
</file>

<file path=ppt/slides/_rels/slide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4.xml"/><Relationship Id="rId1" Type="http://schemas.openxmlformats.org/officeDocument/2006/relationships/vmlDrawing" Target="../drawings/vmlDrawing2.vml"/><Relationship Id="rId4" Type="http://schemas.openxmlformats.org/officeDocument/2006/relationships/image" Target="../media/image57.wmf"/></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4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68.png"/><Relationship Id="rId2" Type="http://schemas.openxmlformats.org/officeDocument/2006/relationships/slideLayout" Target="../slideLayouts/slideLayout149.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9.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49.xml"/><Relationship Id="rId6" Type="http://schemas.openxmlformats.org/officeDocument/2006/relationships/image" Target="../media/image75.jpeg"/><Relationship Id="rId5" Type="http://schemas.openxmlformats.org/officeDocument/2006/relationships/image" Target="../media/image74.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03778" name="Группа 11"/>
          <p:cNvGrpSpPr>
            <a:grpSpLocks/>
          </p:cNvGrpSpPr>
          <p:nvPr/>
        </p:nvGrpSpPr>
        <p:grpSpPr bwMode="auto">
          <a:xfrm>
            <a:off x="23323" y="3038478"/>
            <a:ext cx="12208933" cy="3838575"/>
            <a:chOff x="-13253" y="3038299"/>
            <a:chExt cx="9157253" cy="3838356"/>
          </a:xfrm>
        </p:grpSpPr>
        <p:pic>
          <p:nvPicPr>
            <p:cNvPr id="203815" name="Рисунок 8"/>
            <p:cNvPicPr>
              <a:picLocks noChangeAspect="1"/>
            </p:cNvPicPr>
            <p:nvPr/>
          </p:nvPicPr>
          <p:blipFill>
            <a:blip r:embed="rId4">
              <a:extLst>
                <a:ext uri="{28A0092B-C50C-407E-A947-70E740481C1C}">
                  <a14:useLocalDpi xmlns:a14="http://schemas.microsoft.com/office/drawing/2010/main" val="0"/>
                </a:ext>
              </a:extLst>
            </a:blip>
            <a:srcRect r="6720" b="4001"/>
            <a:stretch>
              <a:fillRect/>
            </a:stretch>
          </p:blipFill>
          <p:spPr bwMode="auto">
            <a:xfrm>
              <a:off x="4713925" y="4187014"/>
              <a:ext cx="4430075" cy="26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6" name="Рисунок 5"/>
            <p:cNvPicPr>
              <a:picLocks noChangeAspect="1"/>
            </p:cNvPicPr>
            <p:nvPr/>
          </p:nvPicPr>
          <p:blipFill>
            <a:blip r:embed="rId5">
              <a:extLst>
                <a:ext uri="{28A0092B-C50C-407E-A947-70E740481C1C}">
                  <a14:useLocalDpi xmlns:a14="http://schemas.microsoft.com/office/drawing/2010/main" val="0"/>
                </a:ext>
              </a:extLst>
            </a:blip>
            <a:srcRect l="21445" b="37965"/>
            <a:stretch>
              <a:fillRect/>
            </a:stretch>
          </p:blipFill>
          <p:spPr bwMode="auto">
            <a:xfrm>
              <a:off x="-13253" y="3038299"/>
              <a:ext cx="7530401" cy="38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8" name="Rectangle 110"/>
          <p:cNvSpPr>
            <a:spLocks noGrp="1" noChangeArrowheads="1"/>
          </p:cNvSpPr>
          <p:nvPr>
            <p:ph type="ctrTitle"/>
          </p:nvPr>
        </p:nvSpPr>
        <p:spPr>
          <a:xfrm>
            <a:off x="5438592" y="2329817"/>
            <a:ext cx="6671733" cy="544513"/>
          </a:xfrm>
        </p:spPr>
        <p:txBody>
          <a:bodyPr anchor="ctr"/>
          <a:lstStyle/>
          <a:p>
            <a:pPr eaLnBrk="1" hangingPunct="1">
              <a:defRPr/>
            </a:pPr>
            <a:r>
              <a:rPr lang="en-U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 in implementation of the 7-years</a:t>
            </a:r>
            <a:r>
              <a:rPr lang="en-U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 </a:t>
            </a:r>
            <a:r>
              <a:rPr lang="en-U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JINR</a:t>
            </a:r>
            <a:br>
              <a:rPr lang="en-U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s-ES" altLang="ru-RU" sz="36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extBox 10"/>
          <p:cNvSpPr txBox="1"/>
          <p:nvPr/>
        </p:nvSpPr>
        <p:spPr>
          <a:xfrm>
            <a:off x="-557542" y="4273560"/>
            <a:ext cx="9004300" cy="2631490"/>
          </a:xfrm>
          <a:prstGeom prst="rect">
            <a:avLst/>
          </a:prstGeom>
          <a:noFill/>
        </p:spPr>
        <p:txBody>
          <a:bodyPr>
            <a:spAutoFit/>
          </a:bodyPr>
          <a:lstStyle/>
          <a:p>
            <a:pPr marL="261938" algn="ctr" fontAlgn="base">
              <a:lnSpc>
                <a:spcPts val="3300"/>
              </a:lnSpc>
              <a:spcAft>
                <a:spcPct val="0"/>
              </a:spcAft>
              <a:defRPr/>
            </a:pPr>
            <a:r>
              <a:rPr lang="en-US" altLang="ru-RU" sz="4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Condensed Matter Physics</a:t>
            </a:r>
          </a:p>
          <a:p>
            <a:pPr marL="261938" algn="ctr" fontAlgn="base">
              <a:lnSpc>
                <a:spcPts val="3300"/>
              </a:lnSpc>
              <a:spcAft>
                <a:spcPct val="0"/>
              </a:spcAft>
              <a:defRPr/>
            </a:pPr>
            <a:r>
              <a:rPr lang="en-US" altLang="ru-RU" sz="4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and</a:t>
            </a:r>
          </a:p>
          <a:p>
            <a:pPr marL="261938" algn="ctr" fontAlgn="base">
              <a:lnSpc>
                <a:spcPts val="3300"/>
              </a:lnSpc>
              <a:spcAft>
                <a:spcPct val="0"/>
              </a:spcAft>
              <a:defRPr/>
            </a:pPr>
            <a:r>
              <a:rPr lang="en-US" altLang="ru-RU" sz="40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Radiobiology</a:t>
            </a:r>
          </a:p>
          <a:p>
            <a:pPr marL="261938" fontAlgn="base">
              <a:lnSpc>
                <a:spcPts val="3300"/>
              </a:lnSpc>
              <a:spcAft>
                <a:spcPct val="0"/>
              </a:spcAft>
              <a:defRPr/>
            </a:pPr>
            <a:endParaRPr lang="en-US" altLang="ru-RU" sz="4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a:p>
            <a:pPr marL="261938" fontAlgn="base">
              <a:lnSpc>
                <a:spcPts val="3300"/>
              </a:lnSpc>
              <a:spcAft>
                <a:spcPct val="0"/>
              </a:spcAft>
              <a:defRPr/>
            </a:pPr>
            <a:r>
              <a:rPr lang="en-US" altLang="ru-RU" sz="1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Scientific </a:t>
            </a:r>
            <a:r>
              <a:rPr lang="en-US" altLang="ru-RU"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Council Meeting September 20-21, 2018.</a:t>
            </a:r>
          </a:p>
          <a:p>
            <a:pPr marL="261938" fontAlgn="base">
              <a:lnSpc>
                <a:spcPts val="3300"/>
              </a:lnSpc>
              <a:spcAft>
                <a:spcPct val="0"/>
              </a:spcAft>
              <a:defRPr/>
            </a:pPr>
            <a:endParaRPr lang="en-US" altLang="ru-RU" sz="1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p:txBody>
      </p:sp>
      <p:pic>
        <p:nvPicPr>
          <p:cNvPr id="7" name="Рисунок 6"/>
          <p:cNvPicPr>
            <a:picLocks noChangeAspect="1"/>
          </p:cNvPicPr>
          <p:nvPr/>
        </p:nvPicPr>
        <p:blipFill>
          <a:blip r:embed="rId6" cstate="print">
            <a:duotone>
              <a:schemeClr val="accent6">
                <a:shade val="45000"/>
                <a:satMod val="135000"/>
              </a:schemeClr>
              <a:prstClr val="white"/>
            </a:duotone>
            <a:extLst/>
          </a:blip>
          <a:stretch>
            <a:fillRect/>
          </a:stretch>
        </p:blipFill>
        <p:spPr>
          <a:xfrm>
            <a:off x="611142" y="185299"/>
            <a:ext cx="3333465" cy="1658765"/>
          </a:xfrm>
          <a:prstGeom prst="rect">
            <a:avLst/>
          </a:prstGeom>
        </p:spPr>
      </p:pic>
      <p:sp>
        <p:nvSpPr>
          <p:cNvPr id="203783" name="TextBox 12"/>
          <p:cNvSpPr txBox="1">
            <a:spLocks noChangeArrowheads="1"/>
          </p:cNvSpPr>
          <p:nvPr/>
        </p:nvSpPr>
        <p:spPr bwMode="auto">
          <a:xfrm>
            <a:off x="287867" y="2066928"/>
            <a:ext cx="4089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ru-RU" sz="1200" b="1">
                <a:solidFill>
                  <a:srgbClr val="343456"/>
                </a:solidFill>
              </a:rPr>
              <a:t>Joint Institute for Nuclear Research</a:t>
            </a:r>
            <a:endParaRPr lang="ru-RU" altLang="ru-RU" sz="1200" b="1">
              <a:solidFill>
                <a:srgbClr val="343456"/>
              </a:solidFill>
            </a:endParaRPr>
          </a:p>
        </p:txBody>
      </p:sp>
      <p:sp>
        <p:nvSpPr>
          <p:cNvPr id="16" name="TextBox 15"/>
          <p:cNvSpPr txBox="1"/>
          <p:nvPr/>
        </p:nvSpPr>
        <p:spPr>
          <a:xfrm>
            <a:off x="842129" y="2355853"/>
            <a:ext cx="2985113" cy="246221"/>
          </a:xfrm>
          <a:prstGeom prst="rect">
            <a:avLst/>
          </a:prstGeom>
          <a:noFill/>
        </p:spPr>
        <p:txBody>
          <a:bodyPr wrap="none">
            <a:spAutoFit/>
          </a:bodyPr>
          <a:lstStyle/>
          <a:p>
            <a:pPr algn="ctr" fontAlgn="base">
              <a:spcBef>
                <a:spcPct val="0"/>
              </a:spcBef>
              <a:spcAft>
                <a:spcPct val="0"/>
              </a:spcAft>
              <a:defRPr/>
            </a:pPr>
            <a:r>
              <a:rPr lang="en-US" sz="1000" spc="50" dirty="0">
                <a:solidFill>
                  <a:srgbClr val="000000">
                    <a:lumMod val="65000"/>
                    <a:lumOff val="35000"/>
                  </a:srgbClr>
                </a:solidFill>
              </a:rPr>
              <a:t>SCIENCE BRINGING NATIONS TOGETHER</a:t>
            </a:r>
            <a:endParaRPr lang="ru-RU" sz="1000" spc="50" dirty="0">
              <a:solidFill>
                <a:srgbClr val="000000">
                  <a:lumMod val="65000"/>
                  <a:lumOff val="35000"/>
                </a:srgbClr>
              </a:solidFill>
            </a:endParaRPr>
          </a:p>
        </p:txBody>
      </p:sp>
      <p:cxnSp>
        <p:nvCxnSpPr>
          <p:cNvPr id="15" name="Прямая соединительная линия 14"/>
          <p:cNvCxnSpPr/>
          <p:nvPr/>
        </p:nvCxnSpPr>
        <p:spPr>
          <a:xfrm>
            <a:off x="450851" y="2338388"/>
            <a:ext cx="3733800"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03786" name="Группа 67"/>
          <p:cNvGrpSpPr>
            <a:grpSpLocks/>
          </p:cNvGrpSpPr>
          <p:nvPr/>
        </p:nvGrpSpPr>
        <p:grpSpPr bwMode="auto">
          <a:xfrm>
            <a:off x="7025219" y="38100"/>
            <a:ext cx="3826935" cy="1212850"/>
            <a:chOff x="5319067" y="38770"/>
            <a:chExt cx="2870720" cy="1212212"/>
          </a:xfrm>
        </p:grpSpPr>
        <p:sp>
          <p:nvSpPr>
            <p:cNvPr id="66" name="Скругленный прямоугольник 65"/>
            <p:cNvSpPr/>
            <p:nvPr/>
          </p:nvSpPr>
          <p:spPr>
            <a:xfrm>
              <a:off x="5857327" y="1068516"/>
              <a:ext cx="1827544" cy="182466"/>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62" name="Скругленный прямоугольник 61"/>
            <p:cNvSpPr/>
            <p:nvPr/>
          </p:nvSpPr>
          <p:spPr>
            <a:xfrm>
              <a:off x="5319067" y="660743"/>
              <a:ext cx="2870720" cy="345893"/>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03790" name="TextBox 17"/>
            <p:cNvSpPr txBox="1">
              <a:spLocks noChangeArrowheads="1"/>
            </p:cNvSpPr>
            <p:nvPr/>
          </p:nvSpPr>
          <p:spPr bwMode="auto">
            <a:xfrm>
              <a:off x="5521683" y="38770"/>
              <a:ext cx="2484542" cy="76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ts val="900"/>
                </a:lnSpc>
                <a:spcBef>
                  <a:spcPct val="0"/>
                </a:spcBef>
                <a:spcAft>
                  <a:spcPct val="0"/>
                </a:spcAft>
              </a:pPr>
              <a:r>
                <a:rPr lang="en-US" altLang="ru-RU" sz="900" b="1">
                  <a:solidFill>
                    <a:srgbClr val="FFFFFF"/>
                  </a:solidFill>
                  <a:latin typeface="Calibri" pitchFamily="34" charset="0"/>
                </a:rPr>
                <a:t>INTERNATIONAL INTERGOVERNMENTAL ORGANIZATION</a:t>
              </a:r>
            </a:p>
            <a:p>
              <a:pPr algn="ctr" fontAlgn="base">
                <a:lnSpc>
                  <a:spcPts val="900"/>
                </a:lnSpc>
                <a:spcBef>
                  <a:spcPct val="0"/>
                </a:spcBef>
                <a:spcAft>
                  <a:spcPct val="0"/>
                </a:spcAft>
              </a:pPr>
              <a:r>
                <a:rPr lang="ru-RU" altLang="ru-RU" sz="900" b="1">
                  <a:solidFill>
                    <a:srgbClr val="FFFFFF"/>
                  </a:solidFill>
                  <a:latin typeface="Calibri" pitchFamily="34" charset="0"/>
                </a:rPr>
                <a:t>МЕЖДУНАРОДНАЯ МЕЖПРАВИТЕЛЬСТВЕННАЯ ОРГАНИЗАЦИЯ</a:t>
              </a:r>
              <a:endParaRPr lang="ru-RU" altLang="ru-RU" sz="400" b="1">
                <a:solidFill>
                  <a:srgbClr val="FFFFFF"/>
                </a:solidFill>
                <a:latin typeface="Calibri" pitchFamily="34" charset="0"/>
              </a:endParaRPr>
            </a:p>
            <a:p>
              <a:pPr algn="ctr" fontAlgn="base">
                <a:spcBef>
                  <a:spcPct val="0"/>
                </a:spcBef>
                <a:spcAft>
                  <a:spcPct val="0"/>
                </a:spcAft>
              </a:pPr>
              <a:endParaRPr lang="en-US" altLang="ru-RU" sz="400" b="1">
                <a:solidFill>
                  <a:srgbClr val="FFFFFF"/>
                </a:solidFill>
                <a:latin typeface="Calibri" pitchFamily="34" charset="0"/>
              </a:endParaRPr>
            </a:p>
            <a:p>
              <a:pPr algn="ctr" fontAlgn="base">
                <a:lnSpc>
                  <a:spcPts val="900"/>
                </a:lnSpc>
                <a:spcBef>
                  <a:spcPct val="0"/>
                </a:spcBef>
                <a:spcAft>
                  <a:spcPct val="0"/>
                </a:spcAft>
              </a:pPr>
              <a:r>
                <a:rPr lang="en-US" altLang="ru-RU" sz="900" b="1">
                  <a:solidFill>
                    <a:srgbClr val="CCECFF"/>
                  </a:solidFill>
                  <a:latin typeface="Calibri" pitchFamily="34" charset="0"/>
                </a:rPr>
                <a:t>JOINT INSTITUTE FOR NUCLEAR</a:t>
              </a:r>
              <a:r>
                <a:rPr lang="ru-RU" altLang="ru-RU" sz="900" b="1">
                  <a:solidFill>
                    <a:srgbClr val="CCECFF"/>
                  </a:solidFill>
                  <a:latin typeface="Calibri" pitchFamily="34" charset="0"/>
                </a:rPr>
                <a:t> </a:t>
              </a:r>
              <a:r>
                <a:rPr lang="en-US" altLang="ru-RU" sz="900" b="1">
                  <a:solidFill>
                    <a:srgbClr val="CCECFF"/>
                  </a:solidFill>
                  <a:latin typeface="Calibri" pitchFamily="34" charset="0"/>
                </a:rPr>
                <a:t>RESEARCH</a:t>
              </a:r>
              <a:endParaRPr lang="ru-RU" altLang="ru-RU" sz="900" b="1">
                <a:solidFill>
                  <a:srgbClr val="CCECFF"/>
                </a:solidFill>
                <a:latin typeface="Calibri" pitchFamily="34" charset="0"/>
              </a:endParaRPr>
            </a:p>
            <a:p>
              <a:pPr algn="ctr" fontAlgn="base">
                <a:lnSpc>
                  <a:spcPts val="900"/>
                </a:lnSpc>
                <a:spcBef>
                  <a:spcPct val="0"/>
                </a:spcBef>
                <a:spcAft>
                  <a:spcPct val="0"/>
                </a:spcAft>
              </a:pPr>
              <a:r>
                <a:rPr lang="ru-RU" altLang="ru-RU" sz="900" b="1">
                  <a:solidFill>
                    <a:srgbClr val="CCECFF"/>
                  </a:solidFill>
                  <a:latin typeface="Calibri" pitchFamily="34" charset="0"/>
                </a:rPr>
                <a:t>ОБЪЕДИНЕННЫЙ ИНСТИТУТ ЯДЕРНЫХ ИССЛЕДОВАНИЙ</a:t>
              </a:r>
              <a:endParaRPr lang="en-US" altLang="ru-RU" sz="900" b="1">
                <a:solidFill>
                  <a:srgbClr val="CCECFF"/>
                </a:solidFill>
                <a:latin typeface="Calibri" pitchFamily="34" charset="0"/>
              </a:endParaRPr>
            </a:p>
            <a:p>
              <a:pPr algn="ctr" fontAlgn="base">
                <a:spcBef>
                  <a:spcPct val="0"/>
                </a:spcBef>
                <a:spcAft>
                  <a:spcPct val="0"/>
                </a:spcAft>
              </a:pPr>
              <a:endParaRPr lang="ru-RU" altLang="ru-RU" sz="1000" b="1">
                <a:solidFill>
                  <a:srgbClr val="002342"/>
                </a:solidFill>
                <a:latin typeface="Calibri" pitchFamily="34" charset="0"/>
              </a:endParaRPr>
            </a:p>
          </p:txBody>
        </p:sp>
        <p:pic>
          <p:nvPicPr>
            <p:cNvPr id="203791" name="Picture 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2636" y="69649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2" name="Picture 5"/>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491"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3" name="Picture 9" descr="https://upload.wikimedia.org/wikipedia/commons/thumb/2/2f/Flag_of_Armenia.svg/250px-Flag_of_Armenia.svg.pn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6987" y="69703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4" name="Picture 11"/>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5254"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5" name="Picture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3522" y="69339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6" name="Picture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11622" y="69411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7" name="Picture 1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912"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8" name="Picture 26" descr="https://upload.wikimedia.org/wikipedia/commons/thumb/b/bd/Flag_of_Cuba.svg/250px-Flag_of_Cuba.svg.pn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3656"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9" name="Рисунок 18"/>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12875" y="69342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0" name="Picture 4"/>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62981" y="87121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1" name="Picture 10"/>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0869" y="87432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2" name="Picture 12"/>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02540"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3" name="Picture 18"/>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17418" y="86974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4" name="Picture 24"/>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85414" y="871925"/>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5" name="Picture 27"/>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43490" y="87192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6" name="Рисунок 21"/>
            <p:cNvPicPr>
              <a:picLocks/>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5254" y="87183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7" name="Picture 4"/>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63578" y="110296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8" name="Picture 17"/>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822736" y="110316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9" name="Picture 20"/>
            <p:cNvPicPr>
              <a:picLocks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39786" y="110558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0" name="Рисунок 31"/>
            <p:cNvPicPr>
              <a:picLocks/>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968321" y="110211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1" name="Рисунок 43"/>
            <p:cNvPicPr>
              <a:picLocks/>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105685" y="11052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2" name="Рисунок 47"/>
            <p:cNvPicPr>
              <a:picLocks/>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524606"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3" name="Рисунок 48"/>
            <p:cNvPicPr>
              <a:picLocks/>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809714" y="87563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14" name="Рисунок 39"/>
            <p:cNvPicPr>
              <a:picLocks/>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84109" y="1104253"/>
              <a:ext cx="183600"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Прямоугольник 68"/>
          <p:cNvSpPr/>
          <p:nvPr/>
        </p:nvSpPr>
        <p:spPr>
          <a:xfrm>
            <a:off x="8841780" y="3605371"/>
            <a:ext cx="2492798" cy="584775"/>
          </a:xfrm>
          <a:prstGeom prst="rect">
            <a:avLst/>
          </a:prstGeom>
        </p:spPr>
        <p:txBody>
          <a:bodyPr wrap="none">
            <a:spAutoFit/>
          </a:bodyPr>
          <a:lstStyle/>
          <a:p>
            <a:pPr fontAlgn="base">
              <a:spcBef>
                <a:spcPct val="0"/>
              </a:spcBef>
              <a:spcAft>
                <a:spcPct val="0"/>
              </a:spcAft>
              <a:defRPr/>
            </a:pPr>
            <a:r>
              <a:rPr lang="en-US" sz="3200" b="1" i="1" dirty="0" smtClean="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Boris Sharkov</a:t>
            </a:r>
            <a:endParaRPr lang="en-US" sz="3200" b="1"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59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8193" y="1365253"/>
            <a:ext cx="3251260" cy="3241977"/>
          </a:xfrm>
          <a:prstGeom prst="rect">
            <a:avLst/>
          </a:prstGeom>
          <a:noFill/>
          <a:ln>
            <a:noFill/>
          </a:ln>
        </p:spPr>
      </p:pic>
      <p:pic>
        <p:nvPicPr>
          <p:cNvPr id="5" name="Рисунок 4" descr="figure2.png"/>
          <p:cNvPicPr/>
          <p:nvPr/>
        </p:nvPicPr>
        <p:blipFill>
          <a:blip r:embed="rId3" cstate="print"/>
          <a:stretch>
            <a:fillRect/>
          </a:stretch>
        </p:blipFill>
        <p:spPr>
          <a:xfrm>
            <a:off x="5879976" y="4240533"/>
            <a:ext cx="4248472" cy="1656184"/>
          </a:xfrm>
          <a:prstGeom prst="rect">
            <a:avLst/>
          </a:prstGeom>
          <a:ln>
            <a:solidFill>
              <a:schemeClr val="accent1"/>
            </a:solidFill>
          </a:ln>
        </p:spPr>
      </p:pic>
      <p:sp>
        <p:nvSpPr>
          <p:cNvPr id="6" name="TextBox 5"/>
          <p:cNvSpPr txBox="1"/>
          <p:nvPr/>
        </p:nvSpPr>
        <p:spPr>
          <a:xfrm>
            <a:off x="2161211" y="188640"/>
            <a:ext cx="8070347" cy="707886"/>
          </a:xfrm>
          <a:prstGeom prst="rect">
            <a:avLst/>
          </a:prstGeom>
          <a:noFill/>
        </p:spPr>
        <p:txBody>
          <a:bodyPr wrap="square" rtlCol="0">
            <a:spAutoFit/>
          </a:bodyPr>
          <a:lstStyle/>
          <a:p>
            <a:pPr algn="ctr"/>
            <a:r>
              <a:rPr lang="en-US" sz="4000" dirty="0">
                <a:solidFill>
                  <a:srgbClr val="FFFFFF"/>
                </a:solidFill>
                <a:latin typeface="Times New Roman" panose="02020603050405020304" pitchFamily="18" charset="0"/>
                <a:cs typeface="Times New Roman" panose="02020603050405020304" pitchFamily="18" charset="0"/>
              </a:rPr>
              <a:t>Mathematical modeling</a:t>
            </a:r>
            <a:endParaRPr lang="ru-RU" sz="4000" dirty="0">
              <a:solidFill>
                <a:srgbClr val="FFFFFF"/>
              </a:solidFill>
              <a:latin typeface="Times New Roman" panose="02020603050405020304" pitchFamily="18" charset="0"/>
              <a:cs typeface="Times New Roman" panose="02020603050405020304" pitchFamily="18" charset="0"/>
            </a:endParaRPr>
          </a:p>
        </p:txBody>
      </p:sp>
      <p:pic>
        <p:nvPicPr>
          <p:cNvPr id="7" name="Picture 17"/>
          <p:cNvPicPr/>
          <p:nvPr/>
        </p:nvPicPr>
        <p:blipFill>
          <a:blip r:embed="rId4" cstate="print">
            <a:extLst>
              <a:ext uri="{28A0092B-C50C-407E-A947-70E740481C1C}">
                <a14:useLocalDpi xmlns:a14="http://schemas.microsoft.com/office/drawing/2010/main" val="0"/>
              </a:ext>
            </a:extLst>
          </a:blip>
          <a:srcRect l="10938" t="14166" r="33333" b="27499"/>
          <a:stretch>
            <a:fillRect/>
          </a:stretch>
        </p:blipFill>
        <p:spPr bwMode="auto">
          <a:xfrm>
            <a:off x="4305464" y="2419292"/>
            <a:ext cx="1132803" cy="90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Прямая со стрелкой 8"/>
          <p:cNvCxnSpPr/>
          <p:nvPr/>
        </p:nvCxnSpPr>
        <p:spPr>
          <a:xfrm>
            <a:off x="5541419" y="3155516"/>
            <a:ext cx="105733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96386" y="2080736"/>
            <a:ext cx="1339111" cy="338554"/>
          </a:xfrm>
          <a:prstGeom prst="rect">
            <a:avLst/>
          </a:prstGeom>
          <a:noFill/>
        </p:spPr>
        <p:txBody>
          <a:bodyPr wrap="square" rtlCol="0">
            <a:spAutoFit/>
          </a:bodyPr>
          <a:lstStyle/>
          <a:p>
            <a:pPr algn="ctr"/>
            <a:r>
              <a:rPr lang="en-US" sz="1600" dirty="0">
                <a:solidFill>
                  <a:prstClr val="black"/>
                </a:solidFill>
                <a:latin typeface="Times New Roman" panose="02020603050405020304" pitchFamily="18" charset="0"/>
                <a:cs typeface="Times New Roman" panose="02020603050405020304" pitchFamily="18" charset="0"/>
              </a:rPr>
              <a:t>DNA damage</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597996" y="2816963"/>
            <a:ext cx="1152128" cy="338554"/>
          </a:xfrm>
          <a:prstGeom prst="rect">
            <a:avLst/>
          </a:prstGeom>
          <a:noFill/>
        </p:spPr>
        <p:txBody>
          <a:bodyPr wrap="square" rtlCol="0">
            <a:spAutoFit/>
          </a:bodyPr>
          <a:lstStyle/>
          <a:p>
            <a:r>
              <a:rPr lang="en-US" sz="1600" dirty="0">
                <a:solidFill>
                  <a:prstClr val="black"/>
                </a:solidFill>
                <a:latin typeface="Times New Roman" panose="02020603050405020304" pitchFamily="18" charset="0"/>
                <a:cs typeface="Times New Roman" panose="02020603050405020304" pitchFamily="18" charset="0"/>
              </a:rPr>
              <a:t>mutations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80373" y="1556792"/>
            <a:ext cx="2808312" cy="1569660"/>
          </a:xfrm>
          <a:prstGeom prst="rect">
            <a:avLst/>
          </a:prstGeom>
          <a:noFill/>
        </p:spPr>
        <p:txBody>
          <a:bodyPr wrap="square" rtlCol="0">
            <a:spAutoFit/>
          </a:bodyPr>
          <a:lstStyle/>
          <a:p>
            <a:pPr algn="ctr"/>
            <a:r>
              <a:rPr lang="en-US" sz="2400" b="1" i="1" dirty="0">
                <a:solidFill>
                  <a:srgbClr val="002060"/>
                </a:solidFill>
                <a:latin typeface="Times New Roman" panose="02020603050405020304" pitchFamily="18" charset="0"/>
                <a:cs typeface="Times New Roman" panose="02020603050405020304" pitchFamily="18" charset="0"/>
              </a:rPr>
              <a:t>The influence of mutations on the neuron’s glutamate receptor structure</a:t>
            </a:r>
            <a:endParaRPr lang="ru-RU" sz="2400" b="1" i="1" dirty="0">
              <a:solidFill>
                <a:srgbClr val="002060"/>
              </a:solidFill>
              <a:latin typeface="Times New Roman" panose="02020603050405020304" pitchFamily="18" charset="0"/>
              <a:cs typeface="Times New Roman" panose="02020603050405020304" pitchFamily="18" charset="0"/>
            </a:endParaRPr>
          </a:p>
        </p:txBody>
      </p:sp>
      <p:sp>
        <p:nvSpPr>
          <p:cNvPr id="8" name="Овал 7"/>
          <p:cNvSpPr/>
          <p:nvPr/>
        </p:nvSpPr>
        <p:spPr>
          <a:xfrm>
            <a:off x="6528048" y="3592461"/>
            <a:ext cx="1152128" cy="6480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a:cs typeface="Arial"/>
            </a:endParaRPr>
          </a:p>
        </p:txBody>
      </p:sp>
      <p:sp>
        <p:nvSpPr>
          <p:cNvPr id="15" name="Овал 14"/>
          <p:cNvSpPr/>
          <p:nvPr/>
        </p:nvSpPr>
        <p:spPr>
          <a:xfrm>
            <a:off x="6744072" y="2825316"/>
            <a:ext cx="1152128" cy="648072"/>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a:cs typeface="Arial"/>
            </a:endParaRPr>
          </a:p>
        </p:txBody>
      </p:sp>
      <p:cxnSp>
        <p:nvCxnSpPr>
          <p:cNvPr id="16" name="Прямая со стрелкой 15"/>
          <p:cNvCxnSpPr/>
          <p:nvPr/>
        </p:nvCxnSpPr>
        <p:spPr>
          <a:xfrm>
            <a:off x="5541421" y="3149352"/>
            <a:ext cx="1103951" cy="54788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4" name="Рисунок 3" descr="figure1.png"/>
          <p:cNvPicPr/>
          <p:nvPr/>
        </p:nvPicPr>
        <p:blipFill>
          <a:blip r:embed="rId5" cstate="print"/>
          <a:stretch>
            <a:fillRect/>
          </a:stretch>
        </p:blipFill>
        <p:spPr>
          <a:xfrm>
            <a:off x="1797776" y="3734966"/>
            <a:ext cx="3402261" cy="2195696"/>
          </a:xfrm>
          <a:prstGeom prst="rect">
            <a:avLst/>
          </a:prstGeom>
        </p:spPr>
      </p:pic>
      <p:sp>
        <p:nvSpPr>
          <p:cNvPr id="19" name="TextBox 18"/>
          <p:cNvSpPr txBox="1"/>
          <p:nvPr/>
        </p:nvSpPr>
        <p:spPr>
          <a:xfrm>
            <a:off x="1832291" y="5957021"/>
            <a:ext cx="3743644" cy="523220"/>
          </a:xfrm>
          <a:prstGeom prst="rect">
            <a:avLst/>
          </a:prstGeom>
          <a:noFill/>
        </p:spPr>
        <p:txBody>
          <a:bodyPr wrap="square" rtlCol="0">
            <a:spAutoFit/>
          </a:bodyPr>
          <a:lstStyle/>
          <a:p>
            <a:pPr algn="ctr"/>
            <a:r>
              <a:rPr lang="en-US" sz="1400" dirty="0">
                <a:solidFill>
                  <a:prstClr val="black"/>
                </a:solidFill>
                <a:latin typeface="Times New Roman" panose="02020603050405020304" pitchFamily="18" charset="0"/>
                <a:cs typeface="Times New Roman" panose="02020603050405020304" pitchFamily="18" charset="0"/>
              </a:rPr>
              <a:t>The molecular structure of the NMDA receptor embedded into the cell membrane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767561" y="5957022"/>
            <a:ext cx="4752527" cy="738664"/>
          </a:xfrm>
          <a:prstGeom prst="rect">
            <a:avLst/>
          </a:prstGeom>
          <a:noFill/>
        </p:spPr>
        <p:txBody>
          <a:bodyPr wrap="square" rtlCol="0">
            <a:spAutoFit/>
          </a:bodyPr>
          <a:lstStyle/>
          <a:p>
            <a:r>
              <a:rPr lang="en-US" sz="1400" dirty="0">
                <a:solidFill>
                  <a:prstClr val="black"/>
                </a:solidFill>
                <a:latin typeface="Times New Roman" panose="02020603050405020304" pitchFamily="18" charset="0"/>
                <a:cs typeface="Times New Roman" panose="02020603050405020304" pitchFamily="18" charset="0"/>
              </a:rPr>
              <a:t>The dependence of the radius of the receptor’s activated ion channel on the receptor’s depth for the native and mutant forms of the protein complex</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04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Box 4"/>
          <p:cNvSpPr txBox="1">
            <a:spLocks noChangeArrowheads="1"/>
          </p:cNvSpPr>
          <p:nvPr/>
        </p:nvSpPr>
        <p:spPr bwMode="auto">
          <a:xfrm>
            <a:off x="2063749" y="0"/>
            <a:ext cx="81359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algn="ctr" eaLnBrk="1" hangingPunct="1">
              <a:spcAft>
                <a:spcPct val="0"/>
              </a:spcAft>
              <a:buNone/>
            </a:pPr>
            <a:r>
              <a:rPr lang="en-US" altLang="ru-RU" sz="4000" dirty="0">
                <a:solidFill>
                  <a:srgbClr val="FFFFFF"/>
                </a:solidFill>
              </a:rPr>
              <a:t>Astrobiology</a:t>
            </a:r>
          </a:p>
        </p:txBody>
      </p:sp>
      <p:grpSp>
        <p:nvGrpSpPr>
          <p:cNvPr id="333827" name="Группа 5"/>
          <p:cNvGrpSpPr>
            <a:grpSpLocks/>
          </p:cNvGrpSpPr>
          <p:nvPr/>
        </p:nvGrpSpPr>
        <p:grpSpPr bwMode="auto">
          <a:xfrm>
            <a:off x="1676400" y="1252541"/>
            <a:ext cx="4826000" cy="1804987"/>
            <a:chOff x="157851" y="1426613"/>
            <a:chExt cx="4826810" cy="1803911"/>
          </a:xfrm>
        </p:grpSpPr>
        <p:pic>
          <p:nvPicPr>
            <p:cNvPr id="7" name="Picture 2" descr="C:\Users\user\Dropbox\Michela Delfino\origine della vita RUSSIA\ppt\ritaglio.jpg"/>
            <p:cNvPicPr>
              <a:picLocks noChangeAspect="1" noChangeArrowheads="1"/>
            </p:cNvPicPr>
            <p:nvPr/>
          </p:nvPicPr>
          <p:blipFill>
            <a:blip r:embed="rId4" cstate="print"/>
            <a:srcRect/>
            <a:stretch>
              <a:fillRect/>
            </a:stretch>
          </p:blipFill>
          <p:spPr bwMode="auto">
            <a:xfrm>
              <a:off x="157851" y="1426613"/>
              <a:ext cx="2350301" cy="1803911"/>
            </a:xfrm>
            <a:prstGeom prst="roundRect">
              <a:avLst/>
            </a:prstGeom>
            <a:noFill/>
          </p:spPr>
        </p:pic>
        <p:pic>
          <p:nvPicPr>
            <p:cNvPr id="334363" name="Immagin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1774" y="1433536"/>
              <a:ext cx="151288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364" name="Text Box 1291"/>
            <p:cNvSpPr txBox="1">
              <a:spLocks noChangeArrowheads="1"/>
            </p:cNvSpPr>
            <p:nvPr/>
          </p:nvSpPr>
          <p:spPr bwMode="auto">
            <a:xfrm>
              <a:off x="2215496" y="1646244"/>
              <a:ext cx="173894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eaLnBrk="0" hangingPunct="0">
                <a:spcAft>
                  <a:spcPct val="40000"/>
                </a:spcAft>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it-IT" sz="1200" b="1">
                  <a:solidFill>
                    <a:srgbClr val="FF0000"/>
                  </a:solidFill>
                  <a:ea typeface="Microsoft YaHei" pitchFamily="34" charset="-122"/>
                </a:rPr>
                <a:t>170 MeV protons</a:t>
              </a:r>
            </a:p>
            <a:p>
              <a:pPr eaLnBrk="1" hangingPunct="1">
                <a:spcAft>
                  <a:spcPct val="0"/>
                </a:spcAft>
                <a:buNone/>
              </a:pPr>
              <a:r>
                <a:rPr lang="it-IT" altLang="it-IT" sz="1200" b="1">
                  <a:solidFill>
                    <a:srgbClr val="FF0000"/>
                  </a:solidFill>
                  <a:ea typeface="Microsoft YaHei" pitchFamily="34" charset="-122"/>
                </a:rPr>
                <a:t>LET= 0.57 keV/μm</a:t>
              </a:r>
            </a:p>
            <a:p>
              <a:pPr eaLnBrk="1" hangingPunct="1">
                <a:spcAft>
                  <a:spcPct val="0"/>
                </a:spcAft>
                <a:buNone/>
              </a:pPr>
              <a:r>
                <a:rPr lang="it-IT" altLang="it-IT" sz="1200" b="1">
                  <a:solidFill>
                    <a:srgbClr val="FF0000"/>
                  </a:solidFill>
                  <a:ea typeface="Microsoft YaHei" pitchFamily="34" charset="-122"/>
                </a:rPr>
                <a:t>t= 3min</a:t>
              </a:r>
            </a:p>
            <a:p>
              <a:pPr eaLnBrk="1" hangingPunct="1">
                <a:spcAft>
                  <a:spcPct val="0"/>
                </a:spcAft>
                <a:buNone/>
              </a:pPr>
              <a:r>
                <a:rPr lang="it-IT" altLang="it-IT" sz="1200" b="1">
                  <a:solidFill>
                    <a:srgbClr val="FF0000"/>
                  </a:solidFill>
                  <a:ea typeface="Microsoft YaHei" pitchFamily="34" charset="-122"/>
                </a:rPr>
                <a:t>T= 25°C</a:t>
              </a:r>
            </a:p>
          </p:txBody>
        </p:sp>
      </p:grpSp>
      <p:graphicFrame>
        <p:nvGraphicFramePr>
          <p:cNvPr id="333828" name="Object 2"/>
          <p:cNvGraphicFramePr>
            <a:graphicFrameLocks noChangeAspect="1"/>
          </p:cNvGraphicFramePr>
          <p:nvPr/>
        </p:nvGraphicFramePr>
        <p:xfrm>
          <a:off x="6591301" y="1492253"/>
          <a:ext cx="2657475" cy="1071563"/>
        </p:xfrm>
        <a:graphic>
          <a:graphicData uri="http://schemas.openxmlformats.org/presentationml/2006/ole">
            <mc:AlternateContent xmlns:mc="http://schemas.openxmlformats.org/markup-compatibility/2006">
              <mc:Choice xmlns:v="urn:schemas-microsoft-com:vml" Requires="v">
                <p:oleObj spid="_x0000_s11276" name="CS ChemDraw Drawing" r:id="rId6" imgW="2549245" imgH="1028430" progId="">
                  <p:embed/>
                </p:oleObj>
              </mc:Choice>
              <mc:Fallback>
                <p:oleObj name="CS ChemDraw Drawing" r:id="rId6" imgW="2549245" imgH="1028430" progId="">
                  <p:embed/>
                  <p:pic>
                    <p:nvPicPr>
                      <p:cNvPr id="33382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301" y="1492253"/>
                        <a:ext cx="26574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33829" name="Group 526"/>
          <p:cNvGrpSpPr>
            <a:grpSpLocks/>
          </p:cNvGrpSpPr>
          <p:nvPr/>
        </p:nvGrpSpPr>
        <p:grpSpPr bwMode="auto">
          <a:xfrm>
            <a:off x="1524002" y="3390900"/>
            <a:ext cx="4448174" cy="3315704"/>
            <a:chOff x="2640" y="1093"/>
            <a:chExt cx="3188" cy="2300"/>
          </a:xfrm>
        </p:grpSpPr>
        <p:sp>
          <p:nvSpPr>
            <p:cNvPr id="333851" name="Rectangle 15"/>
            <p:cNvSpPr>
              <a:spLocks noChangeArrowheads="1"/>
            </p:cNvSpPr>
            <p:nvPr/>
          </p:nvSpPr>
          <p:spPr bwMode="auto">
            <a:xfrm>
              <a:off x="2640" y="1093"/>
              <a:ext cx="3188" cy="22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sp>
          <p:nvSpPr>
            <p:cNvPr id="333852" name="Rectangle 16"/>
            <p:cNvSpPr>
              <a:spLocks noChangeArrowheads="1"/>
            </p:cNvSpPr>
            <p:nvPr/>
          </p:nvSpPr>
          <p:spPr bwMode="auto">
            <a:xfrm>
              <a:off x="2640" y="1094"/>
              <a:ext cx="3188" cy="2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nvGrpSpPr>
            <p:cNvPr id="333853" name="Group 525"/>
            <p:cNvGrpSpPr>
              <a:grpSpLocks/>
            </p:cNvGrpSpPr>
            <p:nvPr/>
          </p:nvGrpSpPr>
          <p:grpSpPr bwMode="auto">
            <a:xfrm>
              <a:off x="2652" y="1106"/>
              <a:ext cx="3169" cy="2287"/>
              <a:chOff x="2652" y="1106"/>
              <a:chExt cx="3169" cy="2287"/>
            </a:xfrm>
          </p:grpSpPr>
          <p:grpSp>
            <p:nvGrpSpPr>
              <p:cNvPr id="333854" name="Group 217"/>
              <p:cNvGrpSpPr>
                <a:grpSpLocks/>
              </p:cNvGrpSpPr>
              <p:nvPr/>
            </p:nvGrpSpPr>
            <p:grpSpPr bwMode="auto">
              <a:xfrm>
                <a:off x="4278" y="1335"/>
                <a:ext cx="1543" cy="1893"/>
                <a:chOff x="4278" y="1335"/>
                <a:chExt cx="1543" cy="1893"/>
              </a:xfrm>
            </p:grpSpPr>
            <p:sp>
              <p:nvSpPr>
                <p:cNvPr id="334162" name="Rectangle 17"/>
                <p:cNvSpPr>
                  <a:spLocks noChangeArrowheads="1"/>
                </p:cNvSpPr>
                <p:nvPr/>
              </p:nvSpPr>
              <p:spPr bwMode="auto">
                <a:xfrm>
                  <a:off x="4925" y="146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63" name="Rectangle 18"/>
                <p:cNvSpPr>
                  <a:spLocks noChangeArrowheads="1"/>
                </p:cNvSpPr>
                <p:nvPr/>
              </p:nvSpPr>
              <p:spPr bwMode="auto">
                <a:xfrm>
                  <a:off x="4966" y="146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164" name="Rectangle 19"/>
                <p:cNvSpPr>
                  <a:spLocks noChangeArrowheads="1"/>
                </p:cNvSpPr>
                <p:nvPr/>
              </p:nvSpPr>
              <p:spPr bwMode="auto">
                <a:xfrm>
                  <a:off x="4847" y="159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65" name="Line 20"/>
                <p:cNvSpPr>
                  <a:spLocks noChangeShapeType="1"/>
                </p:cNvSpPr>
                <p:nvPr/>
              </p:nvSpPr>
              <p:spPr bwMode="auto">
                <a:xfrm>
                  <a:off x="4947" y="1530"/>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66" name="Line 21"/>
                <p:cNvSpPr>
                  <a:spLocks noChangeShapeType="1"/>
                </p:cNvSpPr>
                <p:nvPr/>
              </p:nvSpPr>
              <p:spPr bwMode="auto">
                <a:xfrm flipH="1">
                  <a:off x="4902" y="1586"/>
                  <a:ext cx="45"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67" name="Line 22"/>
                <p:cNvSpPr>
                  <a:spLocks noChangeShapeType="1"/>
                </p:cNvSpPr>
                <p:nvPr/>
              </p:nvSpPr>
              <p:spPr bwMode="auto">
                <a:xfrm flipH="1">
                  <a:off x="4894" y="1577"/>
                  <a:ext cx="37" cy="22"/>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68" name="Line 23"/>
                <p:cNvSpPr>
                  <a:spLocks noChangeShapeType="1"/>
                </p:cNvSpPr>
                <p:nvPr/>
              </p:nvSpPr>
              <p:spPr bwMode="auto">
                <a:xfrm flipH="1" flipV="1">
                  <a:off x="4794" y="1586"/>
                  <a:ext cx="45"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69" name="Line 24"/>
                <p:cNvSpPr>
                  <a:spLocks noChangeShapeType="1"/>
                </p:cNvSpPr>
                <p:nvPr/>
              </p:nvSpPr>
              <p:spPr bwMode="auto">
                <a:xfrm flipV="1">
                  <a:off x="4794" y="1498"/>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0" name="Line 25"/>
                <p:cNvSpPr>
                  <a:spLocks noChangeShapeType="1"/>
                </p:cNvSpPr>
                <p:nvPr/>
              </p:nvSpPr>
              <p:spPr bwMode="auto">
                <a:xfrm flipV="1">
                  <a:off x="4810" y="1508"/>
                  <a:ext cx="1" cy="69"/>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1" name="Line 26"/>
                <p:cNvSpPr>
                  <a:spLocks noChangeShapeType="1"/>
                </p:cNvSpPr>
                <p:nvPr/>
              </p:nvSpPr>
              <p:spPr bwMode="auto">
                <a:xfrm flipV="1">
                  <a:off x="4794" y="1454"/>
                  <a:ext cx="76"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2" name="Line 27"/>
                <p:cNvSpPr>
                  <a:spLocks noChangeShapeType="1"/>
                </p:cNvSpPr>
                <p:nvPr/>
              </p:nvSpPr>
              <p:spPr bwMode="auto">
                <a:xfrm flipH="1" flipV="1">
                  <a:off x="4870" y="1454"/>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3" name="Rectangle 28"/>
                <p:cNvSpPr>
                  <a:spLocks noChangeArrowheads="1"/>
                </p:cNvSpPr>
                <p:nvPr/>
              </p:nvSpPr>
              <p:spPr bwMode="auto">
                <a:xfrm>
                  <a:off x="4686" y="144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74" name="Line 29"/>
                <p:cNvSpPr>
                  <a:spLocks noChangeShapeType="1"/>
                </p:cNvSpPr>
                <p:nvPr/>
              </p:nvSpPr>
              <p:spPr bwMode="auto">
                <a:xfrm flipV="1">
                  <a:off x="4658" y="1502"/>
                  <a:ext cx="30" cy="4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5" name="Line 30"/>
                <p:cNvSpPr>
                  <a:spLocks noChangeShapeType="1"/>
                </p:cNvSpPr>
                <p:nvPr/>
              </p:nvSpPr>
              <p:spPr bwMode="auto">
                <a:xfrm flipV="1">
                  <a:off x="4678" y="1511"/>
                  <a:ext cx="23"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6" name="Line 31"/>
                <p:cNvSpPr>
                  <a:spLocks noChangeShapeType="1"/>
                </p:cNvSpPr>
                <p:nvPr/>
              </p:nvSpPr>
              <p:spPr bwMode="auto">
                <a:xfrm flipH="1" flipV="1">
                  <a:off x="4741" y="1481"/>
                  <a:ext cx="53"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7" name="Rectangle 32"/>
                <p:cNvSpPr>
                  <a:spLocks noChangeArrowheads="1"/>
                </p:cNvSpPr>
                <p:nvPr/>
              </p:nvSpPr>
              <p:spPr bwMode="auto">
                <a:xfrm>
                  <a:off x="4847" y="133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178" name="Line 33"/>
                <p:cNvSpPr>
                  <a:spLocks noChangeShapeType="1"/>
                </p:cNvSpPr>
                <p:nvPr/>
              </p:nvSpPr>
              <p:spPr bwMode="auto">
                <a:xfrm flipV="1">
                  <a:off x="4863" y="1399"/>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79" name="Line 34"/>
                <p:cNvSpPr>
                  <a:spLocks noChangeShapeType="1"/>
                </p:cNvSpPr>
                <p:nvPr/>
              </p:nvSpPr>
              <p:spPr bwMode="auto">
                <a:xfrm flipV="1">
                  <a:off x="4878" y="1399"/>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80" name="Rectangle 35"/>
                <p:cNvSpPr>
                  <a:spLocks noChangeArrowheads="1"/>
                </p:cNvSpPr>
                <p:nvPr/>
              </p:nvSpPr>
              <p:spPr bwMode="auto">
                <a:xfrm>
                  <a:off x="5003" y="159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81" name="Rectangle 36"/>
                <p:cNvSpPr>
                  <a:spLocks noChangeArrowheads="1"/>
                </p:cNvSpPr>
                <p:nvPr/>
              </p:nvSpPr>
              <p:spPr bwMode="auto">
                <a:xfrm>
                  <a:off x="5044" y="159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182" name="Rectangle 37"/>
                <p:cNvSpPr>
                  <a:spLocks noChangeArrowheads="1"/>
                </p:cNvSpPr>
                <p:nvPr/>
              </p:nvSpPr>
              <p:spPr bwMode="auto">
                <a:xfrm>
                  <a:off x="5090" y="1624"/>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183" name="Line 38"/>
                <p:cNvSpPr>
                  <a:spLocks noChangeShapeType="1"/>
                </p:cNvSpPr>
                <p:nvPr/>
              </p:nvSpPr>
              <p:spPr bwMode="auto">
                <a:xfrm>
                  <a:off x="4947" y="1586"/>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84" name="Rectangle 39"/>
                <p:cNvSpPr>
                  <a:spLocks noChangeArrowheads="1"/>
                </p:cNvSpPr>
                <p:nvPr/>
              </p:nvSpPr>
              <p:spPr bwMode="auto">
                <a:xfrm>
                  <a:off x="4686" y="158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85" name="Rectangle 40"/>
                <p:cNvSpPr>
                  <a:spLocks noChangeArrowheads="1"/>
                </p:cNvSpPr>
                <p:nvPr/>
              </p:nvSpPr>
              <p:spPr bwMode="auto">
                <a:xfrm>
                  <a:off x="4567" y="171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186" name="Line 41"/>
                <p:cNvSpPr>
                  <a:spLocks noChangeShapeType="1"/>
                </p:cNvSpPr>
                <p:nvPr/>
              </p:nvSpPr>
              <p:spPr bwMode="auto">
                <a:xfrm flipH="1">
                  <a:off x="4518" y="1841"/>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87" name="Freeform 42"/>
                <p:cNvSpPr>
                  <a:spLocks/>
                </p:cNvSpPr>
                <p:nvPr/>
              </p:nvSpPr>
              <p:spPr bwMode="auto">
                <a:xfrm>
                  <a:off x="4515" y="1826"/>
                  <a:ext cx="156" cy="29"/>
                </a:xfrm>
                <a:custGeom>
                  <a:avLst/>
                  <a:gdLst>
                    <a:gd name="T0" fmla="*/ 150 w 156"/>
                    <a:gd name="T1" fmla="*/ 0 h 29"/>
                    <a:gd name="T2" fmla="*/ 150 w 156"/>
                    <a:gd name="T3" fmla="*/ 15 h 29"/>
                    <a:gd name="T4" fmla="*/ 156 w 156"/>
                    <a:gd name="T5" fmla="*/ 29 h 29"/>
                    <a:gd name="T6" fmla="*/ 0 w 156"/>
                    <a:gd name="T7" fmla="*/ 29 h 29"/>
                    <a:gd name="T8" fmla="*/ 2 w 156"/>
                    <a:gd name="T9" fmla="*/ 15 h 29"/>
                    <a:gd name="T10" fmla="*/ 2 w 156"/>
                    <a:gd name="T11" fmla="*/ 0 h 29"/>
                    <a:gd name="T12" fmla="*/ 150 w 156"/>
                    <a:gd name="T13" fmla="*/ 0 h 29"/>
                    <a:gd name="T14" fmla="*/ 0 60000 65536"/>
                    <a:gd name="T15" fmla="*/ 0 60000 65536"/>
                    <a:gd name="T16" fmla="*/ 0 60000 65536"/>
                    <a:gd name="T17" fmla="*/ 0 60000 65536"/>
                    <a:gd name="T18" fmla="*/ 0 60000 65536"/>
                    <a:gd name="T19" fmla="*/ 0 60000 65536"/>
                    <a:gd name="T20" fmla="*/ 0 60000 65536"/>
                    <a:gd name="T21" fmla="*/ 0 w 156"/>
                    <a:gd name="T22" fmla="*/ 0 h 29"/>
                    <a:gd name="T23" fmla="*/ 156 w 15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29">
                      <a:moveTo>
                        <a:pt x="150" y="0"/>
                      </a:moveTo>
                      <a:lnTo>
                        <a:pt x="150" y="15"/>
                      </a:lnTo>
                      <a:lnTo>
                        <a:pt x="156" y="29"/>
                      </a:lnTo>
                      <a:lnTo>
                        <a:pt x="0" y="29"/>
                      </a:lnTo>
                      <a:lnTo>
                        <a:pt x="2" y="15"/>
                      </a:lnTo>
                      <a:lnTo>
                        <a:pt x="2"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188" name="Line 43"/>
                <p:cNvSpPr>
                  <a:spLocks noChangeShapeType="1"/>
                </p:cNvSpPr>
                <p:nvPr/>
              </p:nvSpPr>
              <p:spPr bwMode="auto">
                <a:xfrm flipH="1">
                  <a:off x="4666" y="1790"/>
                  <a:ext cx="43"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89" name="Freeform 44"/>
                <p:cNvSpPr>
                  <a:spLocks/>
                </p:cNvSpPr>
                <p:nvPr/>
              </p:nvSpPr>
              <p:spPr bwMode="auto">
                <a:xfrm>
                  <a:off x="4648" y="1789"/>
                  <a:ext cx="62" cy="72"/>
                </a:xfrm>
                <a:custGeom>
                  <a:avLst/>
                  <a:gdLst>
                    <a:gd name="T0" fmla="*/ 58 w 62"/>
                    <a:gd name="T1" fmla="*/ 0 h 72"/>
                    <a:gd name="T2" fmla="*/ 62 w 62"/>
                    <a:gd name="T3" fmla="*/ 0 h 72"/>
                    <a:gd name="T4" fmla="*/ 60 w 62"/>
                    <a:gd name="T5" fmla="*/ 8 h 72"/>
                    <a:gd name="T6" fmla="*/ 31 w 62"/>
                    <a:gd name="T7" fmla="*/ 72 h 72"/>
                    <a:gd name="T8" fmla="*/ 17 w 62"/>
                    <a:gd name="T9" fmla="*/ 52 h 72"/>
                    <a:gd name="T10" fmla="*/ 0 w 62"/>
                    <a:gd name="T11" fmla="*/ 37 h 72"/>
                    <a:gd name="T12" fmla="*/ 58 w 62"/>
                    <a:gd name="T13" fmla="*/ 0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8" y="0"/>
                      </a:moveTo>
                      <a:lnTo>
                        <a:pt x="62" y="0"/>
                      </a:lnTo>
                      <a:lnTo>
                        <a:pt x="60" y="8"/>
                      </a:lnTo>
                      <a:lnTo>
                        <a:pt x="31" y="72"/>
                      </a:lnTo>
                      <a:lnTo>
                        <a:pt x="17" y="52"/>
                      </a:lnTo>
                      <a:lnTo>
                        <a:pt x="0" y="37"/>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190" name="Line 45"/>
                <p:cNvSpPr>
                  <a:spLocks noChangeShapeType="1"/>
                </p:cNvSpPr>
                <p:nvPr/>
              </p:nvSpPr>
              <p:spPr bwMode="auto">
                <a:xfrm flipH="1" flipV="1">
                  <a:off x="4621" y="1756"/>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91" name="Line 46"/>
                <p:cNvSpPr>
                  <a:spLocks noChangeShapeType="1"/>
                </p:cNvSpPr>
                <p:nvPr/>
              </p:nvSpPr>
              <p:spPr bwMode="auto">
                <a:xfrm flipH="1">
                  <a:off x="4471" y="1756"/>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92" name="Line 47"/>
                <p:cNvSpPr>
                  <a:spLocks noChangeShapeType="1"/>
                </p:cNvSpPr>
                <p:nvPr/>
              </p:nvSpPr>
              <p:spPr bwMode="auto">
                <a:xfrm>
                  <a:off x="4472" y="1790"/>
                  <a:ext cx="44"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93" name="Freeform 48"/>
                <p:cNvSpPr>
                  <a:spLocks/>
                </p:cNvSpPr>
                <p:nvPr/>
              </p:nvSpPr>
              <p:spPr bwMode="auto">
                <a:xfrm>
                  <a:off x="4469" y="1789"/>
                  <a:ext cx="64" cy="81"/>
                </a:xfrm>
                <a:custGeom>
                  <a:avLst/>
                  <a:gdLst>
                    <a:gd name="T0" fmla="*/ 0 w 64"/>
                    <a:gd name="T1" fmla="*/ 0 h 81"/>
                    <a:gd name="T2" fmla="*/ 2 w 64"/>
                    <a:gd name="T3" fmla="*/ 0 h 81"/>
                    <a:gd name="T4" fmla="*/ 6 w 64"/>
                    <a:gd name="T5" fmla="*/ 0 h 81"/>
                    <a:gd name="T6" fmla="*/ 64 w 64"/>
                    <a:gd name="T7" fmla="*/ 37 h 81"/>
                    <a:gd name="T8" fmla="*/ 48 w 64"/>
                    <a:gd name="T9" fmla="*/ 52 h 81"/>
                    <a:gd name="T10" fmla="*/ 38 w 64"/>
                    <a:gd name="T11" fmla="*/ 81 h 81"/>
                    <a:gd name="T12" fmla="*/ 0 w 64"/>
                    <a:gd name="T13" fmla="*/ 0 h 81"/>
                    <a:gd name="T14" fmla="*/ 0 60000 65536"/>
                    <a:gd name="T15" fmla="*/ 0 60000 65536"/>
                    <a:gd name="T16" fmla="*/ 0 60000 65536"/>
                    <a:gd name="T17" fmla="*/ 0 60000 65536"/>
                    <a:gd name="T18" fmla="*/ 0 60000 65536"/>
                    <a:gd name="T19" fmla="*/ 0 60000 65536"/>
                    <a:gd name="T20" fmla="*/ 0 60000 65536"/>
                    <a:gd name="T21" fmla="*/ 0 w 64"/>
                    <a:gd name="T22" fmla="*/ 0 h 81"/>
                    <a:gd name="T23" fmla="*/ 64 w 64"/>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1">
                      <a:moveTo>
                        <a:pt x="0" y="0"/>
                      </a:moveTo>
                      <a:lnTo>
                        <a:pt x="2" y="0"/>
                      </a:lnTo>
                      <a:lnTo>
                        <a:pt x="6" y="0"/>
                      </a:lnTo>
                      <a:lnTo>
                        <a:pt x="64" y="37"/>
                      </a:lnTo>
                      <a:lnTo>
                        <a:pt x="48" y="52"/>
                      </a:lnTo>
                      <a:lnTo>
                        <a:pt x="38"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194" name="Rectangle 49"/>
                <p:cNvSpPr>
                  <a:spLocks noChangeArrowheads="1"/>
                </p:cNvSpPr>
                <p:nvPr/>
              </p:nvSpPr>
              <p:spPr bwMode="auto">
                <a:xfrm>
                  <a:off x="4645" y="176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95" name="Line 50"/>
                <p:cNvSpPr>
                  <a:spLocks noChangeShapeType="1"/>
                </p:cNvSpPr>
                <p:nvPr/>
              </p:nvSpPr>
              <p:spPr bwMode="auto">
                <a:xfrm flipV="1">
                  <a:off x="4665" y="1827"/>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96" name="Rectangle 51"/>
                <p:cNvSpPr>
                  <a:spLocks noChangeArrowheads="1"/>
                </p:cNvSpPr>
                <p:nvPr/>
              </p:nvSpPr>
              <p:spPr bwMode="auto">
                <a:xfrm>
                  <a:off x="4493" y="176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97" name="Line 52"/>
                <p:cNvSpPr>
                  <a:spLocks noChangeShapeType="1"/>
                </p:cNvSpPr>
                <p:nvPr/>
              </p:nvSpPr>
              <p:spPr bwMode="auto">
                <a:xfrm flipV="1">
                  <a:off x="4517" y="1826"/>
                  <a:ext cx="1" cy="15"/>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98" name="Rectangle 53"/>
                <p:cNvSpPr>
                  <a:spLocks noChangeArrowheads="1"/>
                </p:cNvSpPr>
                <p:nvPr/>
              </p:nvSpPr>
              <p:spPr bwMode="auto">
                <a:xfrm>
                  <a:off x="4686" y="183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99" name="Line 54"/>
                <p:cNvSpPr>
                  <a:spLocks noChangeShapeType="1"/>
                </p:cNvSpPr>
                <p:nvPr/>
              </p:nvSpPr>
              <p:spPr bwMode="auto">
                <a:xfrm>
                  <a:off x="4710" y="1789"/>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0" name="Line 55"/>
                <p:cNvSpPr>
                  <a:spLocks noChangeShapeType="1"/>
                </p:cNvSpPr>
                <p:nvPr/>
              </p:nvSpPr>
              <p:spPr bwMode="auto">
                <a:xfrm flipV="1">
                  <a:off x="4471" y="1718"/>
                  <a:ext cx="1" cy="71"/>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1" name="Line 56"/>
                <p:cNvSpPr>
                  <a:spLocks noChangeShapeType="1"/>
                </p:cNvSpPr>
                <p:nvPr/>
              </p:nvSpPr>
              <p:spPr bwMode="auto">
                <a:xfrm>
                  <a:off x="4710" y="1646"/>
                  <a:ext cx="1" cy="14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2" name="Rectangle 57"/>
                <p:cNvSpPr>
                  <a:spLocks noChangeArrowheads="1"/>
                </p:cNvSpPr>
                <p:nvPr/>
              </p:nvSpPr>
              <p:spPr bwMode="auto">
                <a:xfrm>
                  <a:off x="4370" y="164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203" name="Line 58"/>
                <p:cNvSpPr>
                  <a:spLocks noChangeShapeType="1"/>
                </p:cNvSpPr>
                <p:nvPr/>
              </p:nvSpPr>
              <p:spPr bwMode="auto">
                <a:xfrm flipH="1" flipV="1">
                  <a:off x="4423" y="1691"/>
                  <a:ext cx="48" cy="2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4" name="Line 59"/>
                <p:cNvSpPr>
                  <a:spLocks noChangeShapeType="1"/>
                </p:cNvSpPr>
                <p:nvPr/>
              </p:nvSpPr>
              <p:spPr bwMode="auto">
                <a:xfrm flipH="1">
                  <a:off x="4741" y="1586"/>
                  <a:ext cx="53" cy="1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5" name="Line 60"/>
                <p:cNvSpPr>
                  <a:spLocks noChangeShapeType="1"/>
                </p:cNvSpPr>
                <p:nvPr/>
              </p:nvSpPr>
              <p:spPr bwMode="auto">
                <a:xfrm>
                  <a:off x="4658" y="1542"/>
                  <a:ext cx="30"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6" name="Rectangle 61"/>
                <p:cNvSpPr>
                  <a:spLocks noChangeArrowheads="1"/>
                </p:cNvSpPr>
                <p:nvPr/>
              </p:nvSpPr>
              <p:spPr bwMode="auto">
                <a:xfrm>
                  <a:off x="4471" y="189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207" name="Line 62"/>
                <p:cNvSpPr>
                  <a:spLocks noChangeShapeType="1"/>
                </p:cNvSpPr>
                <p:nvPr/>
              </p:nvSpPr>
              <p:spPr bwMode="auto">
                <a:xfrm flipH="1">
                  <a:off x="4502" y="1841"/>
                  <a:ext cx="15" cy="56"/>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08" name="Rectangle 63"/>
                <p:cNvSpPr>
                  <a:spLocks noChangeArrowheads="1"/>
                </p:cNvSpPr>
                <p:nvPr/>
              </p:nvSpPr>
              <p:spPr bwMode="auto">
                <a:xfrm>
                  <a:off x="4691" y="189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209" name="Rectangle 64"/>
                <p:cNvSpPr>
                  <a:spLocks noChangeArrowheads="1"/>
                </p:cNvSpPr>
                <p:nvPr/>
              </p:nvSpPr>
              <p:spPr bwMode="auto">
                <a:xfrm>
                  <a:off x="4737" y="189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10" name="Line 65"/>
                <p:cNvSpPr>
                  <a:spLocks noChangeShapeType="1"/>
                </p:cNvSpPr>
                <p:nvPr/>
              </p:nvSpPr>
              <p:spPr bwMode="auto">
                <a:xfrm>
                  <a:off x="4665" y="1841"/>
                  <a:ext cx="34"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11" name="Rectangle 66"/>
                <p:cNvSpPr>
                  <a:spLocks noChangeArrowheads="1"/>
                </p:cNvSpPr>
                <p:nvPr/>
              </p:nvSpPr>
              <p:spPr bwMode="auto">
                <a:xfrm>
                  <a:off x="5145" y="188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12" name="Rectangle 67"/>
                <p:cNvSpPr>
                  <a:spLocks noChangeArrowheads="1"/>
                </p:cNvSpPr>
                <p:nvPr/>
              </p:nvSpPr>
              <p:spPr bwMode="auto">
                <a:xfrm>
                  <a:off x="5187" y="188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213" name="Rectangle 68"/>
                <p:cNvSpPr>
                  <a:spLocks noChangeArrowheads="1"/>
                </p:cNvSpPr>
                <p:nvPr/>
              </p:nvSpPr>
              <p:spPr bwMode="auto">
                <a:xfrm>
                  <a:off x="5067" y="201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14" name="Line 69"/>
                <p:cNvSpPr>
                  <a:spLocks noChangeShapeType="1"/>
                </p:cNvSpPr>
                <p:nvPr/>
              </p:nvSpPr>
              <p:spPr bwMode="auto">
                <a:xfrm>
                  <a:off x="5167" y="1948"/>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15" name="Line 70"/>
                <p:cNvSpPr>
                  <a:spLocks noChangeShapeType="1"/>
                </p:cNvSpPr>
                <p:nvPr/>
              </p:nvSpPr>
              <p:spPr bwMode="auto">
                <a:xfrm flipH="1">
                  <a:off x="5122" y="2004"/>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16" name="Line 71"/>
                <p:cNvSpPr>
                  <a:spLocks noChangeShapeType="1"/>
                </p:cNvSpPr>
                <p:nvPr/>
              </p:nvSpPr>
              <p:spPr bwMode="auto">
                <a:xfrm flipH="1">
                  <a:off x="5114" y="1995"/>
                  <a:ext cx="37" cy="2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17" name="Line 72"/>
                <p:cNvSpPr>
                  <a:spLocks noChangeShapeType="1"/>
                </p:cNvSpPr>
                <p:nvPr/>
              </p:nvSpPr>
              <p:spPr bwMode="auto">
                <a:xfrm flipH="1" flipV="1">
                  <a:off x="5014" y="2004"/>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18" name="Line 73"/>
                <p:cNvSpPr>
                  <a:spLocks noChangeShapeType="1"/>
                </p:cNvSpPr>
                <p:nvPr/>
              </p:nvSpPr>
              <p:spPr bwMode="auto">
                <a:xfrm flipV="1">
                  <a:off x="5014" y="1916"/>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19" name="Line 74"/>
                <p:cNvSpPr>
                  <a:spLocks noChangeShapeType="1"/>
                </p:cNvSpPr>
                <p:nvPr/>
              </p:nvSpPr>
              <p:spPr bwMode="auto">
                <a:xfrm flipV="1">
                  <a:off x="5030" y="1925"/>
                  <a:ext cx="1" cy="7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0" name="Line 75"/>
                <p:cNvSpPr>
                  <a:spLocks noChangeShapeType="1"/>
                </p:cNvSpPr>
                <p:nvPr/>
              </p:nvSpPr>
              <p:spPr bwMode="auto">
                <a:xfrm flipV="1">
                  <a:off x="5014" y="1872"/>
                  <a:ext cx="77"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1" name="Line 76"/>
                <p:cNvSpPr>
                  <a:spLocks noChangeShapeType="1"/>
                </p:cNvSpPr>
                <p:nvPr/>
              </p:nvSpPr>
              <p:spPr bwMode="auto">
                <a:xfrm flipH="1" flipV="1">
                  <a:off x="5091" y="1872"/>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2" name="Rectangle 77"/>
                <p:cNvSpPr>
                  <a:spLocks noChangeArrowheads="1"/>
                </p:cNvSpPr>
                <p:nvPr/>
              </p:nvSpPr>
              <p:spPr bwMode="auto">
                <a:xfrm>
                  <a:off x="4907" y="185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23" name="Line 78"/>
                <p:cNvSpPr>
                  <a:spLocks noChangeShapeType="1"/>
                </p:cNvSpPr>
                <p:nvPr/>
              </p:nvSpPr>
              <p:spPr bwMode="auto">
                <a:xfrm flipV="1">
                  <a:off x="4879" y="1919"/>
                  <a:ext cx="29"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4" name="Line 79"/>
                <p:cNvSpPr>
                  <a:spLocks noChangeShapeType="1"/>
                </p:cNvSpPr>
                <p:nvPr/>
              </p:nvSpPr>
              <p:spPr bwMode="auto">
                <a:xfrm flipV="1">
                  <a:off x="4898" y="1929"/>
                  <a:ext cx="23"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5" name="Line 80"/>
                <p:cNvSpPr>
                  <a:spLocks noChangeShapeType="1"/>
                </p:cNvSpPr>
                <p:nvPr/>
              </p:nvSpPr>
              <p:spPr bwMode="auto">
                <a:xfrm flipH="1" flipV="1">
                  <a:off x="4962" y="1899"/>
                  <a:ext cx="52"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6" name="Rectangle 81"/>
                <p:cNvSpPr>
                  <a:spLocks noChangeArrowheads="1"/>
                </p:cNvSpPr>
                <p:nvPr/>
              </p:nvSpPr>
              <p:spPr bwMode="auto">
                <a:xfrm>
                  <a:off x="5067" y="175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227" name="Line 82"/>
                <p:cNvSpPr>
                  <a:spLocks noChangeShapeType="1"/>
                </p:cNvSpPr>
                <p:nvPr/>
              </p:nvSpPr>
              <p:spPr bwMode="auto">
                <a:xfrm flipV="1">
                  <a:off x="5083" y="1816"/>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8" name="Line 83"/>
                <p:cNvSpPr>
                  <a:spLocks noChangeShapeType="1"/>
                </p:cNvSpPr>
                <p:nvPr/>
              </p:nvSpPr>
              <p:spPr bwMode="auto">
                <a:xfrm flipV="1">
                  <a:off x="5099" y="1816"/>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29" name="Rectangle 84"/>
                <p:cNvSpPr>
                  <a:spLocks noChangeArrowheads="1"/>
                </p:cNvSpPr>
                <p:nvPr/>
              </p:nvSpPr>
              <p:spPr bwMode="auto">
                <a:xfrm>
                  <a:off x="5224" y="201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30" name="Rectangle 85"/>
                <p:cNvSpPr>
                  <a:spLocks noChangeArrowheads="1"/>
                </p:cNvSpPr>
                <p:nvPr/>
              </p:nvSpPr>
              <p:spPr bwMode="auto">
                <a:xfrm>
                  <a:off x="5265" y="201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231" name="Rectangle 86"/>
                <p:cNvSpPr>
                  <a:spLocks noChangeArrowheads="1"/>
                </p:cNvSpPr>
                <p:nvPr/>
              </p:nvSpPr>
              <p:spPr bwMode="auto">
                <a:xfrm>
                  <a:off x="5311" y="2041"/>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232" name="Line 87"/>
                <p:cNvSpPr>
                  <a:spLocks noChangeShapeType="1"/>
                </p:cNvSpPr>
                <p:nvPr/>
              </p:nvSpPr>
              <p:spPr bwMode="auto">
                <a:xfrm>
                  <a:off x="5167" y="2004"/>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33" name="Rectangle 88"/>
                <p:cNvSpPr>
                  <a:spLocks noChangeArrowheads="1"/>
                </p:cNvSpPr>
                <p:nvPr/>
              </p:nvSpPr>
              <p:spPr bwMode="auto">
                <a:xfrm>
                  <a:off x="4907" y="200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34" name="Rectangle 89"/>
                <p:cNvSpPr>
                  <a:spLocks noChangeArrowheads="1"/>
                </p:cNvSpPr>
                <p:nvPr/>
              </p:nvSpPr>
              <p:spPr bwMode="auto">
                <a:xfrm>
                  <a:off x="4787" y="212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235" name="Line 90"/>
                <p:cNvSpPr>
                  <a:spLocks noChangeShapeType="1"/>
                </p:cNvSpPr>
                <p:nvPr/>
              </p:nvSpPr>
              <p:spPr bwMode="auto">
                <a:xfrm flipH="1">
                  <a:off x="4738" y="2258"/>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36" name="Freeform 91"/>
                <p:cNvSpPr>
                  <a:spLocks/>
                </p:cNvSpPr>
                <p:nvPr/>
              </p:nvSpPr>
              <p:spPr bwMode="auto">
                <a:xfrm>
                  <a:off x="4735" y="2243"/>
                  <a:ext cx="157" cy="30"/>
                </a:xfrm>
                <a:custGeom>
                  <a:avLst/>
                  <a:gdLst>
                    <a:gd name="T0" fmla="*/ 150 w 157"/>
                    <a:gd name="T1" fmla="*/ 0 h 30"/>
                    <a:gd name="T2" fmla="*/ 150 w 157"/>
                    <a:gd name="T3" fmla="*/ 15 h 30"/>
                    <a:gd name="T4" fmla="*/ 157 w 157"/>
                    <a:gd name="T5" fmla="*/ 30 h 30"/>
                    <a:gd name="T6" fmla="*/ 0 w 157"/>
                    <a:gd name="T7" fmla="*/ 30 h 30"/>
                    <a:gd name="T8" fmla="*/ 2 w 157"/>
                    <a:gd name="T9" fmla="*/ 15 h 30"/>
                    <a:gd name="T10" fmla="*/ 2 w 157"/>
                    <a:gd name="T11" fmla="*/ 0 h 30"/>
                    <a:gd name="T12" fmla="*/ 150 w 157"/>
                    <a:gd name="T13" fmla="*/ 0 h 30"/>
                    <a:gd name="T14" fmla="*/ 0 60000 65536"/>
                    <a:gd name="T15" fmla="*/ 0 60000 65536"/>
                    <a:gd name="T16" fmla="*/ 0 60000 65536"/>
                    <a:gd name="T17" fmla="*/ 0 60000 65536"/>
                    <a:gd name="T18" fmla="*/ 0 60000 65536"/>
                    <a:gd name="T19" fmla="*/ 0 60000 65536"/>
                    <a:gd name="T20" fmla="*/ 0 60000 65536"/>
                    <a:gd name="T21" fmla="*/ 0 w 157"/>
                    <a:gd name="T22" fmla="*/ 0 h 30"/>
                    <a:gd name="T23" fmla="*/ 157 w 15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30">
                      <a:moveTo>
                        <a:pt x="150" y="0"/>
                      </a:moveTo>
                      <a:lnTo>
                        <a:pt x="150" y="15"/>
                      </a:lnTo>
                      <a:lnTo>
                        <a:pt x="157" y="30"/>
                      </a:lnTo>
                      <a:lnTo>
                        <a:pt x="0" y="30"/>
                      </a:lnTo>
                      <a:lnTo>
                        <a:pt x="2" y="15"/>
                      </a:lnTo>
                      <a:lnTo>
                        <a:pt x="2"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237" name="Line 92"/>
                <p:cNvSpPr>
                  <a:spLocks noChangeShapeType="1"/>
                </p:cNvSpPr>
                <p:nvPr/>
              </p:nvSpPr>
              <p:spPr bwMode="auto">
                <a:xfrm flipH="1">
                  <a:off x="4887" y="2208"/>
                  <a:ext cx="42"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38" name="Freeform 93"/>
                <p:cNvSpPr>
                  <a:spLocks/>
                </p:cNvSpPr>
                <p:nvPr/>
              </p:nvSpPr>
              <p:spPr bwMode="auto">
                <a:xfrm>
                  <a:off x="4869" y="2206"/>
                  <a:ext cx="62" cy="73"/>
                </a:xfrm>
                <a:custGeom>
                  <a:avLst/>
                  <a:gdLst>
                    <a:gd name="T0" fmla="*/ 58 w 62"/>
                    <a:gd name="T1" fmla="*/ 1 h 73"/>
                    <a:gd name="T2" fmla="*/ 62 w 62"/>
                    <a:gd name="T3" fmla="*/ 0 h 73"/>
                    <a:gd name="T4" fmla="*/ 60 w 62"/>
                    <a:gd name="T5" fmla="*/ 9 h 73"/>
                    <a:gd name="T6" fmla="*/ 31 w 62"/>
                    <a:gd name="T7" fmla="*/ 73 h 73"/>
                    <a:gd name="T8" fmla="*/ 16 w 62"/>
                    <a:gd name="T9" fmla="*/ 52 h 73"/>
                    <a:gd name="T10" fmla="*/ 0 w 62"/>
                    <a:gd name="T11" fmla="*/ 37 h 73"/>
                    <a:gd name="T12" fmla="*/ 58 w 62"/>
                    <a:gd name="T13" fmla="*/ 1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58" y="1"/>
                      </a:moveTo>
                      <a:lnTo>
                        <a:pt x="62" y="0"/>
                      </a:lnTo>
                      <a:lnTo>
                        <a:pt x="60" y="9"/>
                      </a:lnTo>
                      <a:lnTo>
                        <a:pt x="31" y="73"/>
                      </a:lnTo>
                      <a:lnTo>
                        <a:pt x="16" y="52"/>
                      </a:lnTo>
                      <a:lnTo>
                        <a:pt x="0" y="37"/>
                      </a:lnTo>
                      <a:lnTo>
                        <a:pt x="5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239" name="Line 94"/>
                <p:cNvSpPr>
                  <a:spLocks noChangeShapeType="1"/>
                </p:cNvSpPr>
                <p:nvPr/>
              </p:nvSpPr>
              <p:spPr bwMode="auto">
                <a:xfrm flipH="1" flipV="1">
                  <a:off x="4842" y="2174"/>
                  <a:ext cx="89" cy="32"/>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40" name="Line 95"/>
                <p:cNvSpPr>
                  <a:spLocks noChangeShapeType="1"/>
                </p:cNvSpPr>
                <p:nvPr/>
              </p:nvSpPr>
              <p:spPr bwMode="auto">
                <a:xfrm flipH="1">
                  <a:off x="4691" y="2173"/>
                  <a:ext cx="90"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41" name="Line 96"/>
                <p:cNvSpPr>
                  <a:spLocks noChangeShapeType="1"/>
                </p:cNvSpPr>
                <p:nvPr/>
              </p:nvSpPr>
              <p:spPr bwMode="auto">
                <a:xfrm>
                  <a:off x="4692" y="2208"/>
                  <a:ext cx="44"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42" name="Freeform 97"/>
                <p:cNvSpPr>
                  <a:spLocks/>
                </p:cNvSpPr>
                <p:nvPr/>
              </p:nvSpPr>
              <p:spPr bwMode="auto">
                <a:xfrm>
                  <a:off x="4689" y="2206"/>
                  <a:ext cx="65" cy="82"/>
                </a:xfrm>
                <a:custGeom>
                  <a:avLst/>
                  <a:gdLst>
                    <a:gd name="T0" fmla="*/ 0 w 65"/>
                    <a:gd name="T1" fmla="*/ 1 h 82"/>
                    <a:gd name="T2" fmla="*/ 2 w 65"/>
                    <a:gd name="T3" fmla="*/ 0 h 82"/>
                    <a:gd name="T4" fmla="*/ 6 w 65"/>
                    <a:gd name="T5" fmla="*/ 1 h 82"/>
                    <a:gd name="T6" fmla="*/ 65 w 65"/>
                    <a:gd name="T7" fmla="*/ 37 h 82"/>
                    <a:gd name="T8" fmla="*/ 48 w 65"/>
                    <a:gd name="T9" fmla="*/ 52 h 82"/>
                    <a:gd name="T10" fmla="*/ 38 w 65"/>
                    <a:gd name="T11" fmla="*/ 82 h 82"/>
                    <a:gd name="T12" fmla="*/ 0 w 65"/>
                    <a:gd name="T13" fmla="*/ 1 h 82"/>
                    <a:gd name="T14" fmla="*/ 0 60000 65536"/>
                    <a:gd name="T15" fmla="*/ 0 60000 65536"/>
                    <a:gd name="T16" fmla="*/ 0 60000 65536"/>
                    <a:gd name="T17" fmla="*/ 0 60000 65536"/>
                    <a:gd name="T18" fmla="*/ 0 60000 65536"/>
                    <a:gd name="T19" fmla="*/ 0 60000 65536"/>
                    <a:gd name="T20" fmla="*/ 0 60000 65536"/>
                    <a:gd name="T21" fmla="*/ 0 w 65"/>
                    <a:gd name="T22" fmla="*/ 0 h 82"/>
                    <a:gd name="T23" fmla="*/ 65 w 6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82">
                      <a:moveTo>
                        <a:pt x="0" y="1"/>
                      </a:moveTo>
                      <a:lnTo>
                        <a:pt x="2" y="0"/>
                      </a:lnTo>
                      <a:lnTo>
                        <a:pt x="6" y="1"/>
                      </a:lnTo>
                      <a:lnTo>
                        <a:pt x="65" y="37"/>
                      </a:lnTo>
                      <a:lnTo>
                        <a:pt x="48" y="52"/>
                      </a:lnTo>
                      <a:lnTo>
                        <a:pt x="38" y="82"/>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243" name="Rectangle 98"/>
                <p:cNvSpPr>
                  <a:spLocks noChangeArrowheads="1"/>
                </p:cNvSpPr>
                <p:nvPr/>
              </p:nvSpPr>
              <p:spPr bwMode="auto">
                <a:xfrm>
                  <a:off x="4865" y="218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44" name="Line 99"/>
                <p:cNvSpPr>
                  <a:spLocks noChangeShapeType="1"/>
                </p:cNvSpPr>
                <p:nvPr/>
              </p:nvSpPr>
              <p:spPr bwMode="auto">
                <a:xfrm flipV="1">
                  <a:off x="4885" y="2244"/>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45" name="Rectangle 100"/>
                <p:cNvSpPr>
                  <a:spLocks noChangeArrowheads="1"/>
                </p:cNvSpPr>
                <p:nvPr/>
              </p:nvSpPr>
              <p:spPr bwMode="auto">
                <a:xfrm>
                  <a:off x="4714" y="218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46" name="Line 101"/>
                <p:cNvSpPr>
                  <a:spLocks noChangeShapeType="1"/>
                </p:cNvSpPr>
                <p:nvPr/>
              </p:nvSpPr>
              <p:spPr bwMode="auto">
                <a:xfrm flipV="1">
                  <a:off x="4737" y="2244"/>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47" name="Rectangle 102"/>
                <p:cNvSpPr>
                  <a:spLocks noChangeArrowheads="1"/>
                </p:cNvSpPr>
                <p:nvPr/>
              </p:nvSpPr>
              <p:spPr bwMode="auto">
                <a:xfrm>
                  <a:off x="4907" y="224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48" name="Line 103"/>
                <p:cNvSpPr>
                  <a:spLocks noChangeShapeType="1"/>
                </p:cNvSpPr>
                <p:nvPr/>
              </p:nvSpPr>
              <p:spPr bwMode="auto">
                <a:xfrm>
                  <a:off x="4931" y="2206"/>
                  <a:ext cx="1" cy="45"/>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49" name="Line 104"/>
                <p:cNvSpPr>
                  <a:spLocks noChangeShapeType="1"/>
                </p:cNvSpPr>
                <p:nvPr/>
              </p:nvSpPr>
              <p:spPr bwMode="auto">
                <a:xfrm flipV="1">
                  <a:off x="4691" y="2136"/>
                  <a:ext cx="1" cy="70"/>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50" name="Line 105"/>
                <p:cNvSpPr>
                  <a:spLocks noChangeShapeType="1"/>
                </p:cNvSpPr>
                <p:nvPr/>
              </p:nvSpPr>
              <p:spPr bwMode="auto">
                <a:xfrm>
                  <a:off x="4931" y="2063"/>
                  <a:ext cx="1" cy="14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51" name="Rectangle 106"/>
                <p:cNvSpPr>
                  <a:spLocks noChangeArrowheads="1"/>
                </p:cNvSpPr>
                <p:nvPr/>
              </p:nvSpPr>
              <p:spPr bwMode="auto">
                <a:xfrm>
                  <a:off x="4590" y="206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252" name="Line 107"/>
                <p:cNvSpPr>
                  <a:spLocks noChangeShapeType="1"/>
                </p:cNvSpPr>
                <p:nvPr/>
              </p:nvSpPr>
              <p:spPr bwMode="auto">
                <a:xfrm flipH="1" flipV="1">
                  <a:off x="4643" y="2108"/>
                  <a:ext cx="48" cy="2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53" name="Line 108"/>
                <p:cNvSpPr>
                  <a:spLocks noChangeShapeType="1"/>
                </p:cNvSpPr>
                <p:nvPr/>
              </p:nvSpPr>
              <p:spPr bwMode="auto">
                <a:xfrm flipH="1">
                  <a:off x="4960" y="2004"/>
                  <a:ext cx="54"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54" name="Line 109"/>
                <p:cNvSpPr>
                  <a:spLocks noChangeShapeType="1"/>
                </p:cNvSpPr>
                <p:nvPr/>
              </p:nvSpPr>
              <p:spPr bwMode="auto">
                <a:xfrm>
                  <a:off x="4879" y="1960"/>
                  <a:ext cx="29"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55" name="Rectangle 110"/>
                <p:cNvSpPr>
                  <a:spLocks noChangeArrowheads="1"/>
                </p:cNvSpPr>
                <p:nvPr/>
              </p:nvSpPr>
              <p:spPr bwMode="auto">
                <a:xfrm>
                  <a:off x="4691" y="231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256" name="Line 111"/>
                <p:cNvSpPr>
                  <a:spLocks noChangeShapeType="1"/>
                </p:cNvSpPr>
                <p:nvPr/>
              </p:nvSpPr>
              <p:spPr bwMode="auto">
                <a:xfrm flipH="1">
                  <a:off x="4722" y="2258"/>
                  <a:ext cx="15"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57" name="Rectangle 112"/>
                <p:cNvSpPr>
                  <a:spLocks noChangeArrowheads="1"/>
                </p:cNvSpPr>
                <p:nvPr/>
              </p:nvSpPr>
              <p:spPr bwMode="auto">
                <a:xfrm>
                  <a:off x="4911" y="231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258" name="Rectangle 113"/>
                <p:cNvSpPr>
                  <a:spLocks noChangeArrowheads="1"/>
                </p:cNvSpPr>
                <p:nvPr/>
              </p:nvSpPr>
              <p:spPr bwMode="auto">
                <a:xfrm>
                  <a:off x="4957" y="231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59" name="Line 114"/>
                <p:cNvSpPr>
                  <a:spLocks noChangeShapeType="1"/>
                </p:cNvSpPr>
                <p:nvPr/>
              </p:nvSpPr>
              <p:spPr bwMode="auto">
                <a:xfrm>
                  <a:off x="4885" y="2258"/>
                  <a:ext cx="34"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0" name="Rectangle 115"/>
                <p:cNvSpPr>
                  <a:spLocks noChangeArrowheads="1"/>
                </p:cNvSpPr>
                <p:nvPr/>
              </p:nvSpPr>
              <p:spPr bwMode="auto">
                <a:xfrm>
                  <a:off x="5398" y="229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61" name="Rectangle 116"/>
                <p:cNvSpPr>
                  <a:spLocks noChangeArrowheads="1"/>
                </p:cNvSpPr>
                <p:nvPr/>
              </p:nvSpPr>
              <p:spPr bwMode="auto">
                <a:xfrm>
                  <a:off x="5439" y="229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262" name="Rectangle 117"/>
                <p:cNvSpPr>
                  <a:spLocks noChangeArrowheads="1"/>
                </p:cNvSpPr>
                <p:nvPr/>
              </p:nvSpPr>
              <p:spPr bwMode="auto">
                <a:xfrm>
                  <a:off x="5320" y="243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63" name="Line 118"/>
                <p:cNvSpPr>
                  <a:spLocks noChangeShapeType="1"/>
                </p:cNvSpPr>
                <p:nvPr/>
              </p:nvSpPr>
              <p:spPr bwMode="auto">
                <a:xfrm>
                  <a:off x="5420" y="2365"/>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4" name="Line 119"/>
                <p:cNvSpPr>
                  <a:spLocks noChangeShapeType="1"/>
                </p:cNvSpPr>
                <p:nvPr/>
              </p:nvSpPr>
              <p:spPr bwMode="auto">
                <a:xfrm flipH="1">
                  <a:off x="5374" y="2421"/>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5" name="Line 120"/>
                <p:cNvSpPr>
                  <a:spLocks noChangeShapeType="1"/>
                </p:cNvSpPr>
                <p:nvPr/>
              </p:nvSpPr>
              <p:spPr bwMode="auto">
                <a:xfrm flipH="1">
                  <a:off x="5366" y="2412"/>
                  <a:ext cx="38" cy="22"/>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6" name="Line 121"/>
                <p:cNvSpPr>
                  <a:spLocks noChangeShapeType="1"/>
                </p:cNvSpPr>
                <p:nvPr/>
              </p:nvSpPr>
              <p:spPr bwMode="auto">
                <a:xfrm flipH="1" flipV="1">
                  <a:off x="5267" y="2421"/>
                  <a:ext cx="45"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7" name="Line 122"/>
                <p:cNvSpPr>
                  <a:spLocks noChangeShapeType="1"/>
                </p:cNvSpPr>
                <p:nvPr/>
              </p:nvSpPr>
              <p:spPr bwMode="auto">
                <a:xfrm flipV="1">
                  <a:off x="5267" y="2333"/>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8" name="Line 123"/>
                <p:cNvSpPr>
                  <a:spLocks noChangeShapeType="1"/>
                </p:cNvSpPr>
                <p:nvPr/>
              </p:nvSpPr>
              <p:spPr bwMode="auto">
                <a:xfrm flipV="1">
                  <a:off x="5283" y="2343"/>
                  <a:ext cx="1" cy="69"/>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69" name="Line 124"/>
                <p:cNvSpPr>
                  <a:spLocks noChangeShapeType="1"/>
                </p:cNvSpPr>
                <p:nvPr/>
              </p:nvSpPr>
              <p:spPr bwMode="auto">
                <a:xfrm flipV="1">
                  <a:off x="5267" y="2289"/>
                  <a:ext cx="76"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0" name="Line 125"/>
                <p:cNvSpPr>
                  <a:spLocks noChangeShapeType="1"/>
                </p:cNvSpPr>
                <p:nvPr/>
              </p:nvSpPr>
              <p:spPr bwMode="auto">
                <a:xfrm flipH="1" flipV="1">
                  <a:off x="5343" y="2289"/>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1" name="Rectangle 126"/>
                <p:cNvSpPr>
                  <a:spLocks noChangeArrowheads="1"/>
                </p:cNvSpPr>
                <p:nvPr/>
              </p:nvSpPr>
              <p:spPr bwMode="auto">
                <a:xfrm>
                  <a:off x="5159" y="2276"/>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dirty="0">
                      <a:solidFill>
                        <a:srgbClr val="0000FF"/>
                      </a:solidFill>
                    </a:rPr>
                    <a:t>N</a:t>
                  </a:r>
                  <a:endParaRPr lang="it-IT" altLang="ru-RU" sz="1800" dirty="0">
                    <a:solidFill>
                      <a:srgbClr val="000000"/>
                    </a:solidFill>
                  </a:endParaRPr>
                </a:p>
              </p:txBody>
            </p:sp>
            <p:sp>
              <p:nvSpPr>
                <p:cNvPr id="334272" name="Line 127"/>
                <p:cNvSpPr>
                  <a:spLocks noChangeShapeType="1"/>
                </p:cNvSpPr>
                <p:nvPr/>
              </p:nvSpPr>
              <p:spPr bwMode="auto">
                <a:xfrm flipV="1">
                  <a:off x="5131" y="2337"/>
                  <a:ext cx="30" cy="4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3" name="Line 128"/>
                <p:cNvSpPr>
                  <a:spLocks noChangeShapeType="1"/>
                </p:cNvSpPr>
                <p:nvPr/>
              </p:nvSpPr>
              <p:spPr bwMode="auto">
                <a:xfrm flipV="1">
                  <a:off x="5151" y="2346"/>
                  <a:ext cx="23"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4" name="Line 129"/>
                <p:cNvSpPr>
                  <a:spLocks noChangeShapeType="1"/>
                </p:cNvSpPr>
                <p:nvPr/>
              </p:nvSpPr>
              <p:spPr bwMode="auto">
                <a:xfrm flipH="1" flipV="1">
                  <a:off x="5214" y="2316"/>
                  <a:ext cx="53"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5" name="Rectangle 130"/>
                <p:cNvSpPr>
                  <a:spLocks noChangeArrowheads="1"/>
                </p:cNvSpPr>
                <p:nvPr/>
              </p:nvSpPr>
              <p:spPr bwMode="auto">
                <a:xfrm>
                  <a:off x="5320" y="217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276" name="Line 131"/>
                <p:cNvSpPr>
                  <a:spLocks noChangeShapeType="1"/>
                </p:cNvSpPr>
                <p:nvPr/>
              </p:nvSpPr>
              <p:spPr bwMode="auto">
                <a:xfrm flipV="1">
                  <a:off x="5335" y="2234"/>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7" name="Line 132"/>
                <p:cNvSpPr>
                  <a:spLocks noChangeShapeType="1"/>
                </p:cNvSpPr>
                <p:nvPr/>
              </p:nvSpPr>
              <p:spPr bwMode="auto">
                <a:xfrm flipV="1">
                  <a:off x="5351" y="2234"/>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78" name="Rectangle 133"/>
                <p:cNvSpPr>
                  <a:spLocks noChangeArrowheads="1"/>
                </p:cNvSpPr>
                <p:nvPr/>
              </p:nvSpPr>
              <p:spPr bwMode="auto">
                <a:xfrm>
                  <a:off x="5476" y="243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79" name="Rectangle 134"/>
                <p:cNvSpPr>
                  <a:spLocks noChangeArrowheads="1"/>
                </p:cNvSpPr>
                <p:nvPr/>
              </p:nvSpPr>
              <p:spPr bwMode="auto">
                <a:xfrm>
                  <a:off x="5517" y="243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280" name="Rectangle 135"/>
                <p:cNvSpPr>
                  <a:spLocks noChangeArrowheads="1"/>
                </p:cNvSpPr>
                <p:nvPr/>
              </p:nvSpPr>
              <p:spPr bwMode="auto">
                <a:xfrm>
                  <a:off x="5563" y="2459"/>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281" name="Line 136"/>
                <p:cNvSpPr>
                  <a:spLocks noChangeShapeType="1"/>
                </p:cNvSpPr>
                <p:nvPr/>
              </p:nvSpPr>
              <p:spPr bwMode="auto">
                <a:xfrm>
                  <a:off x="5420" y="2421"/>
                  <a:ext cx="45"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82" name="Rectangle 137"/>
                <p:cNvSpPr>
                  <a:spLocks noChangeArrowheads="1"/>
                </p:cNvSpPr>
                <p:nvPr/>
              </p:nvSpPr>
              <p:spPr bwMode="auto">
                <a:xfrm>
                  <a:off x="5159" y="241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283" name="Rectangle 138"/>
                <p:cNvSpPr>
                  <a:spLocks noChangeArrowheads="1"/>
                </p:cNvSpPr>
                <p:nvPr/>
              </p:nvSpPr>
              <p:spPr bwMode="auto">
                <a:xfrm>
                  <a:off x="5040" y="254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284" name="Line 139"/>
                <p:cNvSpPr>
                  <a:spLocks noChangeShapeType="1"/>
                </p:cNvSpPr>
                <p:nvPr/>
              </p:nvSpPr>
              <p:spPr bwMode="auto">
                <a:xfrm flipH="1">
                  <a:off x="4991" y="2676"/>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85" name="Freeform 140"/>
                <p:cNvSpPr>
                  <a:spLocks/>
                </p:cNvSpPr>
                <p:nvPr/>
              </p:nvSpPr>
              <p:spPr bwMode="auto">
                <a:xfrm>
                  <a:off x="4988" y="2661"/>
                  <a:ext cx="156" cy="29"/>
                </a:xfrm>
                <a:custGeom>
                  <a:avLst/>
                  <a:gdLst>
                    <a:gd name="T0" fmla="*/ 150 w 156"/>
                    <a:gd name="T1" fmla="*/ 0 h 29"/>
                    <a:gd name="T2" fmla="*/ 150 w 156"/>
                    <a:gd name="T3" fmla="*/ 15 h 29"/>
                    <a:gd name="T4" fmla="*/ 156 w 156"/>
                    <a:gd name="T5" fmla="*/ 29 h 29"/>
                    <a:gd name="T6" fmla="*/ 0 w 156"/>
                    <a:gd name="T7" fmla="*/ 29 h 29"/>
                    <a:gd name="T8" fmla="*/ 2 w 156"/>
                    <a:gd name="T9" fmla="*/ 15 h 29"/>
                    <a:gd name="T10" fmla="*/ 2 w 156"/>
                    <a:gd name="T11" fmla="*/ 0 h 29"/>
                    <a:gd name="T12" fmla="*/ 150 w 156"/>
                    <a:gd name="T13" fmla="*/ 0 h 29"/>
                    <a:gd name="T14" fmla="*/ 0 60000 65536"/>
                    <a:gd name="T15" fmla="*/ 0 60000 65536"/>
                    <a:gd name="T16" fmla="*/ 0 60000 65536"/>
                    <a:gd name="T17" fmla="*/ 0 60000 65536"/>
                    <a:gd name="T18" fmla="*/ 0 60000 65536"/>
                    <a:gd name="T19" fmla="*/ 0 60000 65536"/>
                    <a:gd name="T20" fmla="*/ 0 60000 65536"/>
                    <a:gd name="T21" fmla="*/ 0 w 156"/>
                    <a:gd name="T22" fmla="*/ 0 h 29"/>
                    <a:gd name="T23" fmla="*/ 156 w 15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29">
                      <a:moveTo>
                        <a:pt x="150" y="0"/>
                      </a:moveTo>
                      <a:lnTo>
                        <a:pt x="150" y="15"/>
                      </a:lnTo>
                      <a:lnTo>
                        <a:pt x="156" y="29"/>
                      </a:lnTo>
                      <a:lnTo>
                        <a:pt x="0" y="29"/>
                      </a:lnTo>
                      <a:lnTo>
                        <a:pt x="2" y="15"/>
                      </a:lnTo>
                      <a:lnTo>
                        <a:pt x="2"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286" name="Line 141"/>
                <p:cNvSpPr>
                  <a:spLocks noChangeShapeType="1"/>
                </p:cNvSpPr>
                <p:nvPr/>
              </p:nvSpPr>
              <p:spPr bwMode="auto">
                <a:xfrm flipH="1">
                  <a:off x="5139" y="2625"/>
                  <a:ext cx="43"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87" name="Freeform 142"/>
                <p:cNvSpPr>
                  <a:spLocks/>
                </p:cNvSpPr>
                <p:nvPr/>
              </p:nvSpPr>
              <p:spPr bwMode="auto">
                <a:xfrm>
                  <a:off x="5121" y="2624"/>
                  <a:ext cx="62" cy="72"/>
                </a:xfrm>
                <a:custGeom>
                  <a:avLst/>
                  <a:gdLst>
                    <a:gd name="T0" fmla="*/ 58 w 62"/>
                    <a:gd name="T1" fmla="*/ 0 h 72"/>
                    <a:gd name="T2" fmla="*/ 62 w 62"/>
                    <a:gd name="T3" fmla="*/ 0 h 72"/>
                    <a:gd name="T4" fmla="*/ 60 w 62"/>
                    <a:gd name="T5" fmla="*/ 8 h 72"/>
                    <a:gd name="T6" fmla="*/ 31 w 62"/>
                    <a:gd name="T7" fmla="*/ 72 h 72"/>
                    <a:gd name="T8" fmla="*/ 17 w 62"/>
                    <a:gd name="T9" fmla="*/ 52 h 72"/>
                    <a:gd name="T10" fmla="*/ 0 w 62"/>
                    <a:gd name="T11" fmla="*/ 37 h 72"/>
                    <a:gd name="T12" fmla="*/ 58 w 62"/>
                    <a:gd name="T13" fmla="*/ 0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8" y="0"/>
                      </a:moveTo>
                      <a:lnTo>
                        <a:pt x="62" y="0"/>
                      </a:lnTo>
                      <a:lnTo>
                        <a:pt x="60" y="8"/>
                      </a:lnTo>
                      <a:lnTo>
                        <a:pt x="31" y="72"/>
                      </a:lnTo>
                      <a:lnTo>
                        <a:pt x="17" y="52"/>
                      </a:lnTo>
                      <a:lnTo>
                        <a:pt x="0" y="37"/>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288" name="Line 143"/>
                <p:cNvSpPr>
                  <a:spLocks noChangeShapeType="1"/>
                </p:cNvSpPr>
                <p:nvPr/>
              </p:nvSpPr>
              <p:spPr bwMode="auto">
                <a:xfrm flipH="1" flipV="1">
                  <a:off x="5094" y="2591"/>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89" name="Line 144"/>
                <p:cNvSpPr>
                  <a:spLocks noChangeShapeType="1"/>
                </p:cNvSpPr>
                <p:nvPr/>
              </p:nvSpPr>
              <p:spPr bwMode="auto">
                <a:xfrm flipH="1">
                  <a:off x="4944" y="2591"/>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90" name="Line 145"/>
                <p:cNvSpPr>
                  <a:spLocks noChangeShapeType="1"/>
                </p:cNvSpPr>
                <p:nvPr/>
              </p:nvSpPr>
              <p:spPr bwMode="auto">
                <a:xfrm>
                  <a:off x="4945" y="2625"/>
                  <a:ext cx="44"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91" name="Freeform 146"/>
                <p:cNvSpPr>
                  <a:spLocks/>
                </p:cNvSpPr>
                <p:nvPr/>
              </p:nvSpPr>
              <p:spPr bwMode="auto">
                <a:xfrm>
                  <a:off x="4942" y="2624"/>
                  <a:ext cx="64" cy="81"/>
                </a:xfrm>
                <a:custGeom>
                  <a:avLst/>
                  <a:gdLst>
                    <a:gd name="T0" fmla="*/ 0 w 64"/>
                    <a:gd name="T1" fmla="*/ 0 h 81"/>
                    <a:gd name="T2" fmla="*/ 2 w 64"/>
                    <a:gd name="T3" fmla="*/ 0 h 81"/>
                    <a:gd name="T4" fmla="*/ 6 w 64"/>
                    <a:gd name="T5" fmla="*/ 0 h 81"/>
                    <a:gd name="T6" fmla="*/ 64 w 64"/>
                    <a:gd name="T7" fmla="*/ 37 h 81"/>
                    <a:gd name="T8" fmla="*/ 48 w 64"/>
                    <a:gd name="T9" fmla="*/ 52 h 81"/>
                    <a:gd name="T10" fmla="*/ 38 w 64"/>
                    <a:gd name="T11" fmla="*/ 81 h 81"/>
                    <a:gd name="T12" fmla="*/ 0 w 64"/>
                    <a:gd name="T13" fmla="*/ 0 h 81"/>
                    <a:gd name="T14" fmla="*/ 0 60000 65536"/>
                    <a:gd name="T15" fmla="*/ 0 60000 65536"/>
                    <a:gd name="T16" fmla="*/ 0 60000 65536"/>
                    <a:gd name="T17" fmla="*/ 0 60000 65536"/>
                    <a:gd name="T18" fmla="*/ 0 60000 65536"/>
                    <a:gd name="T19" fmla="*/ 0 60000 65536"/>
                    <a:gd name="T20" fmla="*/ 0 60000 65536"/>
                    <a:gd name="T21" fmla="*/ 0 w 64"/>
                    <a:gd name="T22" fmla="*/ 0 h 81"/>
                    <a:gd name="T23" fmla="*/ 64 w 64"/>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1">
                      <a:moveTo>
                        <a:pt x="0" y="0"/>
                      </a:moveTo>
                      <a:lnTo>
                        <a:pt x="2" y="0"/>
                      </a:lnTo>
                      <a:lnTo>
                        <a:pt x="6" y="0"/>
                      </a:lnTo>
                      <a:lnTo>
                        <a:pt x="64" y="37"/>
                      </a:lnTo>
                      <a:lnTo>
                        <a:pt x="48" y="52"/>
                      </a:lnTo>
                      <a:lnTo>
                        <a:pt x="38"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292" name="Rectangle 147"/>
                <p:cNvSpPr>
                  <a:spLocks noChangeArrowheads="1"/>
                </p:cNvSpPr>
                <p:nvPr/>
              </p:nvSpPr>
              <p:spPr bwMode="auto">
                <a:xfrm>
                  <a:off x="5118" y="259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93" name="Line 148"/>
                <p:cNvSpPr>
                  <a:spLocks noChangeShapeType="1"/>
                </p:cNvSpPr>
                <p:nvPr/>
              </p:nvSpPr>
              <p:spPr bwMode="auto">
                <a:xfrm flipV="1">
                  <a:off x="5138" y="2661"/>
                  <a:ext cx="1" cy="15"/>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94" name="Rectangle 149"/>
                <p:cNvSpPr>
                  <a:spLocks noChangeArrowheads="1"/>
                </p:cNvSpPr>
                <p:nvPr/>
              </p:nvSpPr>
              <p:spPr bwMode="auto">
                <a:xfrm>
                  <a:off x="4966" y="259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95" name="Line 150"/>
                <p:cNvSpPr>
                  <a:spLocks noChangeShapeType="1"/>
                </p:cNvSpPr>
                <p:nvPr/>
              </p:nvSpPr>
              <p:spPr bwMode="auto">
                <a:xfrm flipV="1">
                  <a:off x="4990" y="2661"/>
                  <a:ext cx="1" cy="15"/>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96" name="Rectangle 151"/>
                <p:cNvSpPr>
                  <a:spLocks noChangeArrowheads="1"/>
                </p:cNvSpPr>
                <p:nvPr/>
              </p:nvSpPr>
              <p:spPr bwMode="auto">
                <a:xfrm>
                  <a:off x="5159" y="2666"/>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297" name="Line 152"/>
                <p:cNvSpPr>
                  <a:spLocks noChangeShapeType="1"/>
                </p:cNvSpPr>
                <p:nvPr/>
              </p:nvSpPr>
              <p:spPr bwMode="auto">
                <a:xfrm>
                  <a:off x="5183" y="2624"/>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98" name="Line 153"/>
                <p:cNvSpPr>
                  <a:spLocks noChangeShapeType="1"/>
                </p:cNvSpPr>
                <p:nvPr/>
              </p:nvSpPr>
              <p:spPr bwMode="auto">
                <a:xfrm flipV="1">
                  <a:off x="4944" y="2553"/>
                  <a:ext cx="1" cy="71"/>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299" name="Line 154"/>
                <p:cNvSpPr>
                  <a:spLocks noChangeShapeType="1"/>
                </p:cNvSpPr>
                <p:nvPr/>
              </p:nvSpPr>
              <p:spPr bwMode="auto">
                <a:xfrm>
                  <a:off x="5183" y="2480"/>
                  <a:ext cx="1" cy="1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00" name="Rectangle 155"/>
                <p:cNvSpPr>
                  <a:spLocks noChangeArrowheads="1"/>
                </p:cNvSpPr>
                <p:nvPr/>
              </p:nvSpPr>
              <p:spPr bwMode="auto">
                <a:xfrm>
                  <a:off x="4842" y="247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301" name="Line 156"/>
                <p:cNvSpPr>
                  <a:spLocks noChangeShapeType="1"/>
                </p:cNvSpPr>
                <p:nvPr/>
              </p:nvSpPr>
              <p:spPr bwMode="auto">
                <a:xfrm flipH="1" flipV="1">
                  <a:off x="4896" y="2526"/>
                  <a:ext cx="48" cy="2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02" name="Line 157"/>
                <p:cNvSpPr>
                  <a:spLocks noChangeShapeType="1"/>
                </p:cNvSpPr>
                <p:nvPr/>
              </p:nvSpPr>
              <p:spPr bwMode="auto">
                <a:xfrm flipH="1">
                  <a:off x="5214" y="2421"/>
                  <a:ext cx="53" cy="1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03" name="Line 158"/>
                <p:cNvSpPr>
                  <a:spLocks noChangeShapeType="1"/>
                </p:cNvSpPr>
                <p:nvPr/>
              </p:nvSpPr>
              <p:spPr bwMode="auto">
                <a:xfrm>
                  <a:off x="5131" y="2377"/>
                  <a:ext cx="30"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04" name="Rectangle 159"/>
                <p:cNvSpPr>
                  <a:spLocks noChangeArrowheads="1"/>
                </p:cNvSpPr>
                <p:nvPr/>
              </p:nvSpPr>
              <p:spPr bwMode="auto">
                <a:xfrm>
                  <a:off x="4943" y="273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305" name="Line 160"/>
                <p:cNvSpPr>
                  <a:spLocks noChangeShapeType="1"/>
                </p:cNvSpPr>
                <p:nvPr/>
              </p:nvSpPr>
              <p:spPr bwMode="auto">
                <a:xfrm flipH="1">
                  <a:off x="4974" y="2676"/>
                  <a:ext cx="16"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06" name="Rectangle 161"/>
                <p:cNvSpPr>
                  <a:spLocks noChangeArrowheads="1"/>
                </p:cNvSpPr>
                <p:nvPr/>
              </p:nvSpPr>
              <p:spPr bwMode="auto">
                <a:xfrm>
                  <a:off x="5164" y="273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307" name="Rectangle 162"/>
                <p:cNvSpPr>
                  <a:spLocks noChangeArrowheads="1"/>
                </p:cNvSpPr>
                <p:nvPr/>
              </p:nvSpPr>
              <p:spPr bwMode="auto">
                <a:xfrm>
                  <a:off x="5210" y="273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308" name="Line 163"/>
                <p:cNvSpPr>
                  <a:spLocks noChangeShapeType="1"/>
                </p:cNvSpPr>
                <p:nvPr/>
              </p:nvSpPr>
              <p:spPr bwMode="auto">
                <a:xfrm>
                  <a:off x="5138" y="2676"/>
                  <a:ext cx="34"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09" name="Rectangle 164"/>
                <p:cNvSpPr>
                  <a:spLocks noChangeArrowheads="1"/>
                </p:cNvSpPr>
                <p:nvPr/>
              </p:nvSpPr>
              <p:spPr bwMode="auto">
                <a:xfrm>
                  <a:off x="5628" y="271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310" name="Rectangle 165"/>
                <p:cNvSpPr>
                  <a:spLocks noChangeArrowheads="1"/>
                </p:cNvSpPr>
                <p:nvPr/>
              </p:nvSpPr>
              <p:spPr bwMode="auto">
                <a:xfrm>
                  <a:off x="5669" y="271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311" name="Rectangle 166"/>
                <p:cNvSpPr>
                  <a:spLocks noChangeArrowheads="1"/>
                </p:cNvSpPr>
                <p:nvPr/>
              </p:nvSpPr>
              <p:spPr bwMode="auto">
                <a:xfrm>
                  <a:off x="5550" y="284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312" name="Line 167"/>
                <p:cNvSpPr>
                  <a:spLocks noChangeShapeType="1"/>
                </p:cNvSpPr>
                <p:nvPr/>
              </p:nvSpPr>
              <p:spPr bwMode="auto">
                <a:xfrm>
                  <a:off x="5649" y="2778"/>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3" name="Line 168"/>
                <p:cNvSpPr>
                  <a:spLocks noChangeShapeType="1"/>
                </p:cNvSpPr>
                <p:nvPr/>
              </p:nvSpPr>
              <p:spPr bwMode="auto">
                <a:xfrm flipH="1">
                  <a:off x="5604" y="2834"/>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4" name="Line 169"/>
                <p:cNvSpPr>
                  <a:spLocks noChangeShapeType="1"/>
                </p:cNvSpPr>
                <p:nvPr/>
              </p:nvSpPr>
              <p:spPr bwMode="auto">
                <a:xfrm flipH="1">
                  <a:off x="5596" y="2825"/>
                  <a:ext cx="37" cy="22"/>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5" name="Line 170"/>
                <p:cNvSpPr>
                  <a:spLocks noChangeShapeType="1"/>
                </p:cNvSpPr>
                <p:nvPr/>
              </p:nvSpPr>
              <p:spPr bwMode="auto">
                <a:xfrm flipH="1" flipV="1">
                  <a:off x="5496" y="2834"/>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6" name="Line 171"/>
                <p:cNvSpPr>
                  <a:spLocks noChangeShapeType="1"/>
                </p:cNvSpPr>
                <p:nvPr/>
              </p:nvSpPr>
              <p:spPr bwMode="auto">
                <a:xfrm flipV="1">
                  <a:off x="5496" y="2746"/>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7" name="Line 172"/>
                <p:cNvSpPr>
                  <a:spLocks noChangeShapeType="1"/>
                </p:cNvSpPr>
                <p:nvPr/>
              </p:nvSpPr>
              <p:spPr bwMode="auto">
                <a:xfrm flipV="1">
                  <a:off x="5512" y="2756"/>
                  <a:ext cx="1" cy="69"/>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8" name="Line 173"/>
                <p:cNvSpPr>
                  <a:spLocks noChangeShapeType="1"/>
                </p:cNvSpPr>
                <p:nvPr/>
              </p:nvSpPr>
              <p:spPr bwMode="auto">
                <a:xfrm flipV="1">
                  <a:off x="5496" y="2702"/>
                  <a:ext cx="77"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19" name="Line 174"/>
                <p:cNvSpPr>
                  <a:spLocks noChangeShapeType="1"/>
                </p:cNvSpPr>
                <p:nvPr/>
              </p:nvSpPr>
              <p:spPr bwMode="auto">
                <a:xfrm flipH="1" flipV="1">
                  <a:off x="5573" y="2702"/>
                  <a:ext cx="45"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20" name="Rectangle 175"/>
                <p:cNvSpPr>
                  <a:spLocks noChangeArrowheads="1"/>
                </p:cNvSpPr>
                <p:nvPr/>
              </p:nvSpPr>
              <p:spPr bwMode="auto">
                <a:xfrm>
                  <a:off x="5389" y="268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321" name="Line 176"/>
                <p:cNvSpPr>
                  <a:spLocks noChangeShapeType="1"/>
                </p:cNvSpPr>
                <p:nvPr/>
              </p:nvSpPr>
              <p:spPr bwMode="auto">
                <a:xfrm flipV="1">
                  <a:off x="5361" y="2750"/>
                  <a:ext cx="29" cy="4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22" name="Line 177"/>
                <p:cNvSpPr>
                  <a:spLocks noChangeShapeType="1"/>
                </p:cNvSpPr>
                <p:nvPr/>
              </p:nvSpPr>
              <p:spPr bwMode="auto">
                <a:xfrm flipV="1">
                  <a:off x="5380" y="2759"/>
                  <a:ext cx="23"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23" name="Line 178"/>
                <p:cNvSpPr>
                  <a:spLocks noChangeShapeType="1"/>
                </p:cNvSpPr>
                <p:nvPr/>
              </p:nvSpPr>
              <p:spPr bwMode="auto">
                <a:xfrm flipH="1" flipV="1">
                  <a:off x="5444" y="2729"/>
                  <a:ext cx="52"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24" name="Rectangle 179"/>
                <p:cNvSpPr>
                  <a:spLocks noChangeArrowheads="1"/>
                </p:cNvSpPr>
                <p:nvPr/>
              </p:nvSpPr>
              <p:spPr bwMode="auto">
                <a:xfrm>
                  <a:off x="5550" y="258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325" name="Line 180"/>
                <p:cNvSpPr>
                  <a:spLocks noChangeShapeType="1"/>
                </p:cNvSpPr>
                <p:nvPr/>
              </p:nvSpPr>
              <p:spPr bwMode="auto">
                <a:xfrm flipV="1">
                  <a:off x="5565" y="2647"/>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26" name="Line 181"/>
                <p:cNvSpPr>
                  <a:spLocks noChangeShapeType="1"/>
                </p:cNvSpPr>
                <p:nvPr/>
              </p:nvSpPr>
              <p:spPr bwMode="auto">
                <a:xfrm flipV="1">
                  <a:off x="5581" y="2647"/>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27" name="Rectangle 182"/>
                <p:cNvSpPr>
                  <a:spLocks noChangeArrowheads="1"/>
                </p:cNvSpPr>
                <p:nvPr/>
              </p:nvSpPr>
              <p:spPr bwMode="auto">
                <a:xfrm>
                  <a:off x="5706" y="284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328" name="Rectangle 183"/>
                <p:cNvSpPr>
                  <a:spLocks noChangeArrowheads="1"/>
                </p:cNvSpPr>
                <p:nvPr/>
              </p:nvSpPr>
              <p:spPr bwMode="auto">
                <a:xfrm>
                  <a:off x="5747" y="284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329" name="Rectangle 184"/>
                <p:cNvSpPr>
                  <a:spLocks noChangeArrowheads="1"/>
                </p:cNvSpPr>
                <p:nvPr/>
              </p:nvSpPr>
              <p:spPr bwMode="auto">
                <a:xfrm>
                  <a:off x="5793" y="2872"/>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330" name="Line 185"/>
                <p:cNvSpPr>
                  <a:spLocks noChangeShapeType="1"/>
                </p:cNvSpPr>
                <p:nvPr/>
              </p:nvSpPr>
              <p:spPr bwMode="auto">
                <a:xfrm>
                  <a:off x="5649" y="2834"/>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31" name="Rectangle 186"/>
                <p:cNvSpPr>
                  <a:spLocks noChangeArrowheads="1"/>
                </p:cNvSpPr>
                <p:nvPr/>
              </p:nvSpPr>
              <p:spPr bwMode="auto">
                <a:xfrm>
                  <a:off x="5389" y="283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332" name="Rectangle 187"/>
                <p:cNvSpPr>
                  <a:spLocks noChangeArrowheads="1"/>
                </p:cNvSpPr>
                <p:nvPr/>
              </p:nvSpPr>
              <p:spPr bwMode="auto">
                <a:xfrm>
                  <a:off x="5269" y="295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333" name="Line 188"/>
                <p:cNvSpPr>
                  <a:spLocks noChangeShapeType="1"/>
                </p:cNvSpPr>
                <p:nvPr/>
              </p:nvSpPr>
              <p:spPr bwMode="auto">
                <a:xfrm flipH="1">
                  <a:off x="5220" y="3088"/>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34" name="Freeform 189"/>
                <p:cNvSpPr>
                  <a:spLocks/>
                </p:cNvSpPr>
                <p:nvPr/>
              </p:nvSpPr>
              <p:spPr bwMode="auto">
                <a:xfrm>
                  <a:off x="5217" y="3074"/>
                  <a:ext cx="157" cy="29"/>
                </a:xfrm>
                <a:custGeom>
                  <a:avLst/>
                  <a:gdLst>
                    <a:gd name="T0" fmla="*/ 151 w 157"/>
                    <a:gd name="T1" fmla="*/ 0 h 29"/>
                    <a:gd name="T2" fmla="*/ 151 w 157"/>
                    <a:gd name="T3" fmla="*/ 14 h 29"/>
                    <a:gd name="T4" fmla="*/ 157 w 157"/>
                    <a:gd name="T5" fmla="*/ 29 h 29"/>
                    <a:gd name="T6" fmla="*/ 0 w 157"/>
                    <a:gd name="T7" fmla="*/ 29 h 29"/>
                    <a:gd name="T8" fmla="*/ 2 w 157"/>
                    <a:gd name="T9" fmla="*/ 14 h 29"/>
                    <a:gd name="T10" fmla="*/ 2 w 157"/>
                    <a:gd name="T11" fmla="*/ 0 h 29"/>
                    <a:gd name="T12" fmla="*/ 151 w 157"/>
                    <a:gd name="T13" fmla="*/ 0 h 29"/>
                    <a:gd name="T14" fmla="*/ 0 60000 65536"/>
                    <a:gd name="T15" fmla="*/ 0 60000 65536"/>
                    <a:gd name="T16" fmla="*/ 0 60000 65536"/>
                    <a:gd name="T17" fmla="*/ 0 60000 65536"/>
                    <a:gd name="T18" fmla="*/ 0 60000 65536"/>
                    <a:gd name="T19" fmla="*/ 0 60000 65536"/>
                    <a:gd name="T20" fmla="*/ 0 60000 65536"/>
                    <a:gd name="T21" fmla="*/ 0 w 157"/>
                    <a:gd name="T22" fmla="*/ 0 h 29"/>
                    <a:gd name="T23" fmla="*/ 157 w 15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29">
                      <a:moveTo>
                        <a:pt x="151" y="0"/>
                      </a:moveTo>
                      <a:lnTo>
                        <a:pt x="151" y="14"/>
                      </a:lnTo>
                      <a:lnTo>
                        <a:pt x="157" y="29"/>
                      </a:lnTo>
                      <a:lnTo>
                        <a:pt x="0" y="29"/>
                      </a:lnTo>
                      <a:lnTo>
                        <a:pt x="2" y="14"/>
                      </a:lnTo>
                      <a:lnTo>
                        <a:pt x="2" y="0"/>
                      </a:lnTo>
                      <a:lnTo>
                        <a:pt x="1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335" name="Line 190"/>
                <p:cNvSpPr>
                  <a:spLocks noChangeShapeType="1"/>
                </p:cNvSpPr>
                <p:nvPr/>
              </p:nvSpPr>
              <p:spPr bwMode="auto">
                <a:xfrm flipH="1">
                  <a:off x="5369" y="3038"/>
                  <a:ext cx="42"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36" name="Freeform 191"/>
                <p:cNvSpPr>
                  <a:spLocks/>
                </p:cNvSpPr>
                <p:nvPr/>
              </p:nvSpPr>
              <p:spPr bwMode="auto">
                <a:xfrm>
                  <a:off x="5351" y="3037"/>
                  <a:ext cx="62" cy="72"/>
                </a:xfrm>
                <a:custGeom>
                  <a:avLst/>
                  <a:gdLst>
                    <a:gd name="T0" fmla="*/ 58 w 62"/>
                    <a:gd name="T1" fmla="*/ 0 h 72"/>
                    <a:gd name="T2" fmla="*/ 62 w 62"/>
                    <a:gd name="T3" fmla="*/ 0 h 72"/>
                    <a:gd name="T4" fmla="*/ 60 w 62"/>
                    <a:gd name="T5" fmla="*/ 8 h 72"/>
                    <a:gd name="T6" fmla="*/ 31 w 62"/>
                    <a:gd name="T7" fmla="*/ 72 h 72"/>
                    <a:gd name="T8" fmla="*/ 17 w 62"/>
                    <a:gd name="T9" fmla="*/ 51 h 72"/>
                    <a:gd name="T10" fmla="*/ 0 w 62"/>
                    <a:gd name="T11" fmla="*/ 37 h 72"/>
                    <a:gd name="T12" fmla="*/ 58 w 62"/>
                    <a:gd name="T13" fmla="*/ 0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8" y="0"/>
                      </a:moveTo>
                      <a:lnTo>
                        <a:pt x="62" y="0"/>
                      </a:lnTo>
                      <a:lnTo>
                        <a:pt x="60" y="8"/>
                      </a:lnTo>
                      <a:lnTo>
                        <a:pt x="31" y="72"/>
                      </a:lnTo>
                      <a:lnTo>
                        <a:pt x="17" y="51"/>
                      </a:lnTo>
                      <a:lnTo>
                        <a:pt x="0" y="37"/>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337" name="Line 192"/>
                <p:cNvSpPr>
                  <a:spLocks noChangeShapeType="1"/>
                </p:cNvSpPr>
                <p:nvPr/>
              </p:nvSpPr>
              <p:spPr bwMode="auto">
                <a:xfrm flipH="1" flipV="1">
                  <a:off x="5324" y="3004"/>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38" name="Line 193"/>
                <p:cNvSpPr>
                  <a:spLocks noChangeShapeType="1"/>
                </p:cNvSpPr>
                <p:nvPr/>
              </p:nvSpPr>
              <p:spPr bwMode="auto">
                <a:xfrm flipH="1">
                  <a:off x="5173" y="3004"/>
                  <a:ext cx="90"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39" name="Line 194"/>
                <p:cNvSpPr>
                  <a:spLocks noChangeShapeType="1"/>
                </p:cNvSpPr>
                <p:nvPr/>
              </p:nvSpPr>
              <p:spPr bwMode="auto">
                <a:xfrm>
                  <a:off x="5174" y="3038"/>
                  <a:ext cx="44"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40" name="Freeform 195"/>
                <p:cNvSpPr>
                  <a:spLocks/>
                </p:cNvSpPr>
                <p:nvPr/>
              </p:nvSpPr>
              <p:spPr bwMode="auto">
                <a:xfrm>
                  <a:off x="5172" y="3037"/>
                  <a:ext cx="64" cy="81"/>
                </a:xfrm>
                <a:custGeom>
                  <a:avLst/>
                  <a:gdLst>
                    <a:gd name="T0" fmla="*/ 0 w 64"/>
                    <a:gd name="T1" fmla="*/ 0 h 81"/>
                    <a:gd name="T2" fmla="*/ 1 w 64"/>
                    <a:gd name="T3" fmla="*/ 0 h 81"/>
                    <a:gd name="T4" fmla="*/ 5 w 64"/>
                    <a:gd name="T5" fmla="*/ 0 h 81"/>
                    <a:gd name="T6" fmla="*/ 64 w 64"/>
                    <a:gd name="T7" fmla="*/ 37 h 81"/>
                    <a:gd name="T8" fmla="*/ 47 w 64"/>
                    <a:gd name="T9" fmla="*/ 51 h 81"/>
                    <a:gd name="T10" fmla="*/ 37 w 64"/>
                    <a:gd name="T11" fmla="*/ 81 h 81"/>
                    <a:gd name="T12" fmla="*/ 0 w 64"/>
                    <a:gd name="T13" fmla="*/ 0 h 81"/>
                    <a:gd name="T14" fmla="*/ 0 60000 65536"/>
                    <a:gd name="T15" fmla="*/ 0 60000 65536"/>
                    <a:gd name="T16" fmla="*/ 0 60000 65536"/>
                    <a:gd name="T17" fmla="*/ 0 60000 65536"/>
                    <a:gd name="T18" fmla="*/ 0 60000 65536"/>
                    <a:gd name="T19" fmla="*/ 0 60000 65536"/>
                    <a:gd name="T20" fmla="*/ 0 60000 65536"/>
                    <a:gd name="T21" fmla="*/ 0 w 64"/>
                    <a:gd name="T22" fmla="*/ 0 h 81"/>
                    <a:gd name="T23" fmla="*/ 64 w 64"/>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1">
                      <a:moveTo>
                        <a:pt x="0" y="0"/>
                      </a:moveTo>
                      <a:lnTo>
                        <a:pt x="1" y="0"/>
                      </a:lnTo>
                      <a:lnTo>
                        <a:pt x="5" y="0"/>
                      </a:lnTo>
                      <a:lnTo>
                        <a:pt x="64" y="37"/>
                      </a:lnTo>
                      <a:lnTo>
                        <a:pt x="47" y="51"/>
                      </a:lnTo>
                      <a:lnTo>
                        <a:pt x="37"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341" name="Rectangle 196"/>
                <p:cNvSpPr>
                  <a:spLocks noChangeArrowheads="1"/>
                </p:cNvSpPr>
                <p:nvPr/>
              </p:nvSpPr>
              <p:spPr bwMode="auto">
                <a:xfrm>
                  <a:off x="5347" y="301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342" name="Line 197"/>
                <p:cNvSpPr>
                  <a:spLocks noChangeShapeType="1"/>
                </p:cNvSpPr>
                <p:nvPr/>
              </p:nvSpPr>
              <p:spPr bwMode="auto">
                <a:xfrm flipV="1">
                  <a:off x="5368" y="3074"/>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43" name="Rectangle 198"/>
                <p:cNvSpPr>
                  <a:spLocks noChangeArrowheads="1"/>
                </p:cNvSpPr>
                <p:nvPr/>
              </p:nvSpPr>
              <p:spPr bwMode="auto">
                <a:xfrm>
                  <a:off x="5196" y="301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344" name="Line 199"/>
                <p:cNvSpPr>
                  <a:spLocks noChangeShapeType="1"/>
                </p:cNvSpPr>
                <p:nvPr/>
              </p:nvSpPr>
              <p:spPr bwMode="auto">
                <a:xfrm flipV="1">
                  <a:off x="5219" y="3074"/>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45" name="Rectangle 200"/>
                <p:cNvSpPr>
                  <a:spLocks noChangeArrowheads="1"/>
                </p:cNvSpPr>
                <p:nvPr/>
              </p:nvSpPr>
              <p:spPr bwMode="auto">
                <a:xfrm>
                  <a:off x="5389" y="307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346" name="Line 201"/>
                <p:cNvSpPr>
                  <a:spLocks noChangeShapeType="1"/>
                </p:cNvSpPr>
                <p:nvPr/>
              </p:nvSpPr>
              <p:spPr bwMode="auto">
                <a:xfrm>
                  <a:off x="5413" y="3037"/>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47" name="Line 202"/>
                <p:cNvSpPr>
                  <a:spLocks noChangeShapeType="1"/>
                </p:cNvSpPr>
                <p:nvPr/>
              </p:nvSpPr>
              <p:spPr bwMode="auto">
                <a:xfrm flipV="1">
                  <a:off x="5173" y="2966"/>
                  <a:ext cx="1" cy="71"/>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48" name="Line 203"/>
                <p:cNvSpPr>
                  <a:spLocks noChangeShapeType="1"/>
                </p:cNvSpPr>
                <p:nvPr/>
              </p:nvSpPr>
              <p:spPr bwMode="auto">
                <a:xfrm>
                  <a:off x="5413" y="2893"/>
                  <a:ext cx="1" cy="1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49" name="Rectangle 204"/>
                <p:cNvSpPr>
                  <a:spLocks noChangeArrowheads="1"/>
                </p:cNvSpPr>
                <p:nvPr/>
              </p:nvSpPr>
              <p:spPr bwMode="auto">
                <a:xfrm>
                  <a:off x="5072" y="289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350" name="Line 205"/>
                <p:cNvSpPr>
                  <a:spLocks noChangeShapeType="1"/>
                </p:cNvSpPr>
                <p:nvPr/>
              </p:nvSpPr>
              <p:spPr bwMode="auto">
                <a:xfrm flipH="1" flipV="1">
                  <a:off x="5125" y="2938"/>
                  <a:ext cx="48" cy="2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51" name="Line 206"/>
                <p:cNvSpPr>
                  <a:spLocks noChangeShapeType="1"/>
                </p:cNvSpPr>
                <p:nvPr/>
              </p:nvSpPr>
              <p:spPr bwMode="auto">
                <a:xfrm flipH="1">
                  <a:off x="5444" y="2834"/>
                  <a:ext cx="52" cy="1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52" name="Line 207"/>
                <p:cNvSpPr>
                  <a:spLocks noChangeShapeType="1"/>
                </p:cNvSpPr>
                <p:nvPr/>
              </p:nvSpPr>
              <p:spPr bwMode="auto">
                <a:xfrm>
                  <a:off x="5361" y="2790"/>
                  <a:ext cx="29"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53" name="Rectangle 208"/>
                <p:cNvSpPr>
                  <a:spLocks noChangeArrowheads="1"/>
                </p:cNvSpPr>
                <p:nvPr/>
              </p:nvSpPr>
              <p:spPr bwMode="auto">
                <a:xfrm>
                  <a:off x="5127" y="314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4354" name="Rectangle 209"/>
                <p:cNvSpPr>
                  <a:spLocks noChangeArrowheads="1"/>
                </p:cNvSpPr>
                <p:nvPr/>
              </p:nvSpPr>
              <p:spPr bwMode="auto">
                <a:xfrm>
                  <a:off x="5173" y="314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355" name="Line 210"/>
                <p:cNvSpPr>
                  <a:spLocks noChangeShapeType="1"/>
                </p:cNvSpPr>
                <p:nvPr/>
              </p:nvSpPr>
              <p:spPr bwMode="auto">
                <a:xfrm flipH="1">
                  <a:off x="5204" y="3088"/>
                  <a:ext cx="15"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56" name="Rectangle 211"/>
                <p:cNvSpPr>
                  <a:spLocks noChangeArrowheads="1"/>
                </p:cNvSpPr>
                <p:nvPr/>
              </p:nvSpPr>
              <p:spPr bwMode="auto">
                <a:xfrm>
                  <a:off x="5393" y="314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357" name="Rectangle 212"/>
                <p:cNvSpPr>
                  <a:spLocks noChangeArrowheads="1"/>
                </p:cNvSpPr>
                <p:nvPr/>
              </p:nvSpPr>
              <p:spPr bwMode="auto">
                <a:xfrm>
                  <a:off x="5439" y="314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358" name="Line 213"/>
                <p:cNvSpPr>
                  <a:spLocks noChangeShapeType="1"/>
                </p:cNvSpPr>
                <p:nvPr/>
              </p:nvSpPr>
              <p:spPr bwMode="auto">
                <a:xfrm>
                  <a:off x="5368" y="3088"/>
                  <a:ext cx="33"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59" name="Rectangle 214"/>
                <p:cNvSpPr>
                  <a:spLocks noChangeArrowheads="1"/>
                </p:cNvSpPr>
                <p:nvPr/>
              </p:nvSpPr>
              <p:spPr bwMode="auto">
                <a:xfrm>
                  <a:off x="4374" y="1519"/>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4360" name="Line 215"/>
                <p:cNvSpPr>
                  <a:spLocks noChangeShapeType="1"/>
                </p:cNvSpPr>
                <p:nvPr/>
              </p:nvSpPr>
              <p:spPr bwMode="auto">
                <a:xfrm flipV="1">
                  <a:off x="4394" y="1582"/>
                  <a:ext cx="1" cy="6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361" name="Rectangle 216"/>
                <p:cNvSpPr>
                  <a:spLocks noChangeArrowheads="1"/>
                </p:cNvSpPr>
                <p:nvPr/>
              </p:nvSpPr>
              <p:spPr bwMode="auto">
                <a:xfrm>
                  <a:off x="4278" y="149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grpSp>
          <p:grpSp>
            <p:nvGrpSpPr>
              <p:cNvPr id="333855" name="Group 418"/>
              <p:cNvGrpSpPr>
                <a:grpSpLocks/>
              </p:cNvGrpSpPr>
              <p:nvPr/>
            </p:nvGrpSpPr>
            <p:grpSpPr bwMode="auto">
              <a:xfrm>
                <a:off x="2652" y="1262"/>
                <a:ext cx="2797" cy="2131"/>
                <a:chOff x="2652" y="1262"/>
                <a:chExt cx="2797" cy="2131"/>
              </a:xfrm>
            </p:grpSpPr>
            <p:sp>
              <p:nvSpPr>
                <p:cNvPr id="333962" name="Line 218"/>
                <p:cNvSpPr>
                  <a:spLocks noChangeShapeType="1"/>
                </p:cNvSpPr>
                <p:nvPr/>
              </p:nvSpPr>
              <p:spPr bwMode="auto">
                <a:xfrm flipH="1" flipV="1">
                  <a:off x="4331" y="1542"/>
                  <a:ext cx="31" cy="8"/>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63" name="Line 219"/>
                <p:cNvSpPr>
                  <a:spLocks noChangeShapeType="1"/>
                </p:cNvSpPr>
                <p:nvPr/>
              </p:nvSpPr>
              <p:spPr bwMode="auto">
                <a:xfrm flipH="1" flipV="1">
                  <a:off x="4335" y="1525"/>
                  <a:ext cx="33" cy="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64" name="Rectangle 220"/>
                <p:cNvSpPr>
                  <a:spLocks noChangeArrowheads="1"/>
                </p:cNvSpPr>
                <p:nvPr/>
              </p:nvSpPr>
              <p:spPr bwMode="auto">
                <a:xfrm>
                  <a:off x="4411" y="136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65" name="Rectangle 221"/>
                <p:cNvSpPr>
                  <a:spLocks noChangeArrowheads="1"/>
                </p:cNvSpPr>
                <p:nvPr/>
              </p:nvSpPr>
              <p:spPr bwMode="auto">
                <a:xfrm>
                  <a:off x="4457" y="136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66" name="Line 222"/>
                <p:cNvSpPr>
                  <a:spLocks noChangeShapeType="1"/>
                </p:cNvSpPr>
                <p:nvPr/>
              </p:nvSpPr>
              <p:spPr bwMode="auto">
                <a:xfrm flipV="1">
                  <a:off x="4403" y="1434"/>
                  <a:ext cx="22" cy="85"/>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67" name="Rectangle 223"/>
                <p:cNvSpPr>
                  <a:spLocks noChangeArrowheads="1"/>
                </p:cNvSpPr>
                <p:nvPr/>
              </p:nvSpPr>
              <p:spPr bwMode="auto">
                <a:xfrm>
                  <a:off x="4493" y="148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68" name="Rectangle 224"/>
                <p:cNvSpPr>
                  <a:spLocks noChangeArrowheads="1"/>
                </p:cNvSpPr>
                <p:nvPr/>
              </p:nvSpPr>
              <p:spPr bwMode="auto">
                <a:xfrm>
                  <a:off x="4539" y="148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69" name="Line 225"/>
                <p:cNvSpPr>
                  <a:spLocks noChangeShapeType="1"/>
                </p:cNvSpPr>
                <p:nvPr/>
              </p:nvSpPr>
              <p:spPr bwMode="auto">
                <a:xfrm flipV="1">
                  <a:off x="4423" y="1525"/>
                  <a:ext cx="64" cy="17"/>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70" name="Rectangle 226"/>
                <p:cNvSpPr>
                  <a:spLocks noChangeArrowheads="1"/>
                </p:cNvSpPr>
                <p:nvPr/>
              </p:nvSpPr>
              <p:spPr bwMode="auto">
                <a:xfrm>
                  <a:off x="4471" y="2010"/>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3971" name="Line 227"/>
                <p:cNvSpPr>
                  <a:spLocks noChangeShapeType="1"/>
                </p:cNvSpPr>
                <p:nvPr/>
              </p:nvSpPr>
              <p:spPr bwMode="auto">
                <a:xfrm>
                  <a:off x="4493" y="1961"/>
                  <a:ext cx="1" cy="4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72" name="Line 228"/>
                <p:cNvSpPr>
                  <a:spLocks noChangeShapeType="1"/>
                </p:cNvSpPr>
                <p:nvPr/>
              </p:nvSpPr>
              <p:spPr bwMode="auto">
                <a:xfrm flipH="1" flipV="1">
                  <a:off x="4516" y="2051"/>
                  <a:ext cx="69" cy="28"/>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73" name="Rectangle 229"/>
                <p:cNvSpPr>
                  <a:spLocks noChangeArrowheads="1"/>
                </p:cNvSpPr>
                <p:nvPr/>
              </p:nvSpPr>
              <p:spPr bwMode="auto">
                <a:xfrm>
                  <a:off x="4365" y="198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74" name="Line 230"/>
                <p:cNvSpPr>
                  <a:spLocks noChangeShapeType="1"/>
                </p:cNvSpPr>
                <p:nvPr/>
              </p:nvSpPr>
              <p:spPr bwMode="auto">
                <a:xfrm flipH="1" flipV="1">
                  <a:off x="4416" y="2032"/>
                  <a:ext cx="45" cy="12"/>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75" name="Line 231"/>
                <p:cNvSpPr>
                  <a:spLocks noChangeShapeType="1"/>
                </p:cNvSpPr>
                <p:nvPr/>
              </p:nvSpPr>
              <p:spPr bwMode="auto">
                <a:xfrm flipH="1" flipV="1">
                  <a:off x="4421" y="2012"/>
                  <a:ext cx="45" cy="12"/>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76" name="Rectangle 232"/>
                <p:cNvSpPr>
                  <a:spLocks noChangeArrowheads="1"/>
                </p:cNvSpPr>
                <p:nvPr/>
              </p:nvSpPr>
              <p:spPr bwMode="auto">
                <a:xfrm>
                  <a:off x="4383" y="208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77" name="Rectangle 233"/>
                <p:cNvSpPr>
                  <a:spLocks noChangeArrowheads="1"/>
                </p:cNvSpPr>
                <p:nvPr/>
              </p:nvSpPr>
              <p:spPr bwMode="auto">
                <a:xfrm>
                  <a:off x="4425" y="208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78" name="Line 234"/>
                <p:cNvSpPr>
                  <a:spLocks noChangeShapeType="1"/>
                </p:cNvSpPr>
                <p:nvPr/>
              </p:nvSpPr>
              <p:spPr bwMode="auto">
                <a:xfrm flipH="1">
                  <a:off x="4465" y="2074"/>
                  <a:ext cx="10" cy="16"/>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79" name="Rectangle 235"/>
                <p:cNvSpPr>
                  <a:spLocks noChangeArrowheads="1"/>
                </p:cNvSpPr>
                <p:nvPr/>
              </p:nvSpPr>
              <p:spPr bwMode="auto">
                <a:xfrm>
                  <a:off x="4691" y="2418"/>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3980" name="Line 236"/>
                <p:cNvSpPr>
                  <a:spLocks noChangeShapeType="1"/>
                </p:cNvSpPr>
                <p:nvPr/>
              </p:nvSpPr>
              <p:spPr bwMode="auto">
                <a:xfrm>
                  <a:off x="4714" y="2379"/>
                  <a:ext cx="1" cy="3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81" name="Line 237"/>
                <p:cNvSpPr>
                  <a:spLocks noChangeShapeType="1"/>
                </p:cNvSpPr>
                <p:nvPr/>
              </p:nvSpPr>
              <p:spPr bwMode="auto">
                <a:xfrm flipH="1" flipV="1">
                  <a:off x="4736" y="2458"/>
                  <a:ext cx="101" cy="3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82" name="Rectangle 238"/>
                <p:cNvSpPr>
                  <a:spLocks noChangeArrowheads="1"/>
                </p:cNvSpPr>
                <p:nvPr/>
              </p:nvSpPr>
              <p:spPr bwMode="auto">
                <a:xfrm>
                  <a:off x="4585" y="239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83" name="Line 239"/>
                <p:cNvSpPr>
                  <a:spLocks noChangeShapeType="1"/>
                </p:cNvSpPr>
                <p:nvPr/>
              </p:nvSpPr>
              <p:spPr bwMode="auto">
                <a:xfrm flipH="1" flipV="1">
                  <a:off x="4640" y="2440"/>
                  <a:ext cx="39"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84" name="Line 240"/>
                <p:cNvSpPr>
                  <a:spLocks noChangeShapeType="1"/>
                </p:cNvSpPr>
                <p:nvPr/>
              </p:nvSpPr>
              <p:spPr bwMode="auto">
                <a:xfrm flipH="1" flipV="1">
                  <a:off x="4644" y="2421"/>
                  <a:ext cx="42" cy="11"/>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85" name="Rectangle 241"/>
                <p:cNvSpPr>
                  <a:spLocks noChangeArrowheads="1"/>
                </p:cNvSpPr>
                <p:nvPr/>
              </p:nvSpPr>
              <p:spPr bwMode="auto">
                <a:xfrm>
                  <a:off x="4576" y="248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86" name="Rectangle 242"/>
                <p:cNvSpPr>
                  <a:spLocks noChangeArrowheads="1"/>
                </p:cNvSpPr>
                <p:nvPr/>
              </p:nvSpPr>
              <p:spPr bwMode="auto">
                <a:xfrm>
                  <a:off x="4622" y="248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87" name="Line 243"/>
                <p:cNvSpPr>
                  <a:spLocks noChangeShapeType="1"/>
                </p:cNvSpPr>
                <p:nvPr/>
              </p:nvSpPr>
              <p:spPr bwMode="auto">
                <a:xfrm flipH="1">
                  <a:off x="4668" y="2476"/>
                  <a:ext cx="19" cy="1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88" name="Rectangle 244"/>
                <p:cNvSpPr>
                  <a:spLocks noChangeArrowheads="1"/>
                </p:cNvSpPr>
                <p:nvPr/>
              </p:nvSpPr>
              <p:spPr bwMode="auto">
                <a:xfrm>
                  <a:off x="4943" y="2836"/>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3989" name="Line 245"/>
                <p:cNvSpPr>
                  <a:spLocks noChangeShapeType="1"/>
                </p:cNvSpPr>
                <p:nvPr/>
              </p:nvSpPr>
              <p:spPr bwMode="auto">
                <a:xfrm>
                  <a:off x="4966" y="2796"/>
                  <a:ext cx="1" cy="4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90" name="Line 246"/>
                <p:cNvSpPr>
                  <a:spLocks noChangeShapeType="1"/>
                </p:cNvSpPr>
                <p:nvPr/>
              </p:nvSpPr>
              <p:spPr bwMode="auto">
                <a:xfrm flipH="1" flipV="1">
                  <a:off x="4989" y="2877"/>
                  <a:ext cx="78" cy="32"/>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91" name="Rectangle 247"/>
                <p:cNvSpPr>
                  <a:spLocks noChangeArrowheads="1"/>
                </p:cNvSpPr>
                <p:nvPr/>
              </p:nvSpPr>
              <p:spPr bwMode="auto">
                <a:xfrm>
                  <a:off x="4838" y="280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92" name="Line 248"/>
                <p:cNvSpPr>
                  <a:spLocks noChangeShapeType="1"/>
                </p:cNvSpPr>
                <p:nvPr/>
              </p:nvSpPr>
              <p:spPr bwMode="auto">
                <a:xfrm flipH="1" flipV="1">
                  <a:off x="4892" y="2857"/>
                  <a:ext cx="42" cy="11"/>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93" name="Line 249"/>
                <p:cNvSpPr>
                  <a:spLocks noChangeShapeType="1"/>
                </p:cNvSpPr>
                <p:nvPr/>
              </p:nvSpPr>
              <p:spPr bwMode="auto">
                <a:xfrm flipH="1" flipV="1">
                  <a:off x="4897" y="2839"/>
                  <a:ext cx="42" cy="11"/>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94" name="Rectangle 250"/>
                <p:cNvSpPr>
                  <a:spLocks noChangeArrowheads="1"/>
                </p:cNvSpPr>
                <p:nvPr/>
              </p:nvSpPr>
              <p:spPr bwMode="auto">
                <a:xfrm>
                  <a:off x="4852" y="291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95" name="Rectangle 251"/>
                <p:cNvSpPr>
                  <a:spLocks noChangeArrowheads="1"/>
                </p:cNvSpPr>
                <p:nvPr/>
              </p:nvSpPr>
              <p:spPr bwMode="auto">
                <a:xfrm>
                  <a:off x="4898" y="291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96" name="Line 252"/>
                <p:cNvSpPr>
                  <a:spLocks noChangeShapeType="1"/>
                </p:cNvSpPr>
                <p:nvPr/>
              </p:nvSpPr>
              <p:spPr bwMode="auto">
                <a:xfrm flipH="1">
                  <a:off x="4937" y="2899"/>
                  <a:ext cx="10" cy="1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97" name="Rectangle 253"/>
                <p:cNvSpPr>
                  <a:spLocks noChangeArrowheads="1"/>
                </p:cNvSpPr>
                <p:nvPr/>
              </p:nvSpPr>
              <p:spPr bwMode="auto">
                <a:xfrm>
                  <a:off x="5173" y="3308"/>
                  <a:ext cx="5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m</a:t>
                  </a:r>
                  <a:endParaRPr lang="it-IT" altLang="ru-RU" sz="1800">
                    <a:solidFill>
                      <a:srgbClr val="000000"/>
                    </a:solidFill>
                  </a:endParaRPr>
                </a:p>
              </p:txBody>
            </p:sp>
            <p:sp>
              <p:nvSpPr>
                <p:cNvPr id="333998" name="Rectangle 254"/>
                <p:cNvSpPr>
                  <a:spLocks noChangeArrowheads="1"/>
                </p:cNvSpPr>
                <p:nvPr/>
              </p:nvSpPr>
              <p:spPr bwMode="auto">
                <a:xfrm>
                  <a:off x="5224" y="3308"/>
                  <a:ext cx="2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a:t>
                  </a:r>
                  <a:endParaRPr lang="it-IT" altLang="ru-RU" sz="1800">
                    <a:solidFill>
                      <a:srgbClr val="000000"/>
                    </a:solidFill>
                  </a:endParaRPr>
                </a:p>
              </p:txBody>
            </p:sp>
            <p:sp>
              <p:nvSpPr>
                <p:cNvPr id="333999" name="Rectangle 255"/>
                <p:cNvSpPr>
                  <a:spLocks noChangeArrowheads="1"/>
                </p:cNvSpPr>
                <p:nvPr/>
              </p:nvSpPr>
              <p:spPr bwMode="auto">
                <a:xfrm>
                  <a:off x="5242" y="3308"/>
                  <a:ext cx="3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z</a:t>
                  </a:r>
                  <a:endParaRPr lang="it-IT" altLang="ru-RU" sz="1800">
                    <a:solidFill>
                      <a:srgbClr val="000000"/>
                    </a:solidFill>
                  </a:endParaRPr>
                </a:p>
              </p:txBody>
            </p:sp>
            <p:sp>
              <p:nvSpPr>
                <p:cNvPr id="334000" name="Rectangle 256"/>
                <p:cNvSpPr>
                  <a:spLocks noChangeArrowheads="1"/>
                </p:cNvSpPr>
                <p:nvPr/>
              </p:nvSpPr>
              <p:spPr bwMode="auto">
                <a:xfrm>
                  <a:off x="5274" y="3308"/>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a:t>
                  </a:r>
                  <a:endParaRPr lang="it-IT" altLang="ru-RU" sz="1800">
                    <a:solidFill>
                      <a:srgbClr val="000000"/>
                    </a:solidFill>
                  </a:endParaRPr>
                </a:p>
              </p:txBody>
            </p:sp>
            <p:sp>
              <p:nvSpPr>
                <p:cNvPr id="334001" name="Rectangle 257"/>
                <p:cNvSpPr>
                  <a:spLocks noChangeArrowheads="1"/>
                </p:cNvSpPr>
                <p:nvPr/>
              </p:nvSpPr>
              <p:spPr bwMode="auto">
                <a:xfrm>
                  <a:off x="5311" y="3308"/>
                  <a:ext cx="3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1</a:t>
                  </a:r>
                  <a:endParaRPr lang="it-IT" altLang="ru-RU" sz="1800">
                    <a:solidFill>
                      <a:srgbClr val="000000"/>
                    </a:solidFill>
                  </a:endParaRPr>
                </a:p>
              </p:txBody>
            </p:sp>
            <p:sp>
              <p:nvSpPr>
                <p:cNvPr id="334002" name="Rectangle 258"/>
                <p:cNvSpPr>
                  <a:spLocks noChangeArrowheads="1"/>
                </p:cNvSpPr>
                <p:nvPr/>
              </p:nvSpPr>
              <p:spPr bwMode="auto">
                <a:xfrm>
                  <a:off x="5343" y="3308"/>
                  <a:ext cx="3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4</a:t>
                  </a:r>
                  <a:endParaRPr lang="it-IT" altLang="ru-RU" sz="1800">
                    <a:solidFill>
                      <a:srgbClr val="000000"/>
                    </a:solidFill>
                  </a:endParaRPr>
                </a:p>
              </p:txBody>
            </p:sp>
            <p:sp>
              <p:nvSpPr>
                <p:cNvPr id="334003" name="Rectangle 259"/>
                <p:cNvSpPr>
                  <a:spLocks noChangeArrowheads="1"/>
                </p:cNvSpPr>
                <p:nvPr/>
              </p:nvSpPr>
              <p:spPr bwMode="auto">
                <a:xfrm>
                  <a:off x="5380" y="3308"/>
                  <a:ext cx="3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2</a:t>
                  </a:r>
                  <a:endParaRPr lang="it-IT" altLang="ru-RU" sz="1800">
                    <a:solidFill>
                      <a:srgbClr val="000000"/>
                    </a:solidFill>
                  </a:endParaRPr>
                </a:p>
              </p:txBody>
            </p:sp>
            <p:sp>
              <p:nvSpPr>
                <p:cNvPr id="334004" name="Rectangle 260"/>
                <p:cNvSpPr>
                  <a:spLocks noChangeArrowheads="1"/>
                </p:cNvSpPr>
                <p:nvPr/>
              </p:nvSpPr>
              <p:spPr bwMode="auto">
                <a:xfrm>
                  <a:off x="5412" y="3308"/>
                  <a:ext cx="3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5</a:t>
                  </a:r>
                  <a:endParaRPr lang="it-IT" altLang="ru-RU" sz="1800">
                    <a:solidFill>
                      <a:srgbClr val="000000"/>
                    </a:solidFill>
                  </a:endParaRPr>
                </a:p>
              </p:txBody>
            </p:sp>
            <p:sp>
              <p:nvSpPr>
                <p:cNvPr id="334005" name="Rectangle 261"/>
                <p:cNvSpPr>
                  <a:spLocks noChangeArrowheads="1"/>
                </p:cNvSpPr>
                <p:nvPr/>
              </p:nvSpPr>
              <p:spPr bwMode="auto">
                <a:xfrm>
                  <a:off x="3396" y="139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06" name="Rectangle 262"/>
                <p:cNvSpPr>
                  <a:spLocks noChangeArrowheads="1"/>
                </p:cNvSpPr>
                <p:nvPr/>
              </p:nvSpPr>
              <p:spPr bwMode="auto">
                <a:xfrm>
                  <a:off x="3437" y="139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007" name="Rectangle 263"/>
                <p:cNvSpPr>
                  <a:spLocks noChangeArrowheads="1"/>
                </p:cNvSpPr>
                <p:nvPr/>
              </p:nvSpPr>
              <p:spPr bwMode="auto">
                <a:xfrm>
                  <a:off x="3318" y="152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08" name="Line 264"/>
                <p:cNvSpPr>
                  <a:spLocks noChangeShapeType="1"/>
                </p:cNvSpPr>
                <p:nvPr/>
              </p:nvSpPr>
              <p:spPr bwMode="auto">
                <a:xfrm>
                  <a:off x="3418" y="1457"/>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09" name="Line 265"/>
                <p:cNvSpPr>
                  <a:spLocks noChangeShapeType="1"/>
                </p:cNvSpPr>
                <p:nvPr/>
              </p:nvSpPr>
              <p:spPr bwMode="auto">
                <a:xfrm flipH="1">
                  <a:off x="3373" y="1513"/>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0" name="Line 266"/>
                <p:cNvSpPr>
                  <a:spLocks noChangeShapeType="1"/>
                </p:cNvSpPr>
                <p:nvPr/>
              </p:nvSpPr>
              <p:spPr bwMode="auto">
                <a:xfrm flipH="1">
                  <a:off x="3365" y="1504"/>
                  <a:ext cx="37" cy="2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1" name="Line 267"/>
                <p:cNvSpPr>
                  <a:spLocks noChangeShapeType="1"/>
                </p:cNvSpPr>
                <p:nvPr/>
              </p:nvSpPr>
              <p:spPr bwMode="auto">
                <a:xfrm flipH="1" flipV="1">
                  <a:off x="3265" y="1513"/>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2" name="Line 268"/>
                <p:cNvSpPr>
                  <a:spLocks noChangeShapeType="1"/>
                </p:cNvSpPr>
                <p:nvPr/>
              </p:nvSpPr>
              <p:spPr bwMode="auto">
                <a:xfrm flipV="1">
                  <a:off x="3265" y="1425"/>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3" name="Line 269"/>
                <p:cNvSpPr>
                  <a:spLocks noChangeShapeType="1"/>
                </p:cNvSpPr>
                <p:nvPr/>
              </p:nvSpPr>
              <p:spPr bwMode="auto">
                <a:xfrm flipV="1">
                  <a:off x="3281" y="1434"/>
                  <a:ext cx="1" cy="7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4" name="Line 270"/>
                <p:cNvSpPr>
                  <a:spLocks noChangeShapeType="1"/>
                </p:cNvSpPr>
                <p:nvPr/>
              </p:nvSpPr>
              <p:spPr bwMode="auto">
                <a:xfrm flipV="1">
                  <a:off x="3265" y="1381"/>
                  <a:ext cx="76"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5" name="Line 271"/>
                <p:cNvSpPr>
                  <a:spLocks noChangeShapeType="1"/>
                </p:cNvSpPr>
                <p:nvPr/>
              </p:nvSpPr>
              <p:spPr bwMode="auto">
                <a:xfrm flipH="1" flipV="1">
                  <a:off x="3341" y="1381"/>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6" name="Rectangle 272"/>
                <p:cNvSpPr>
                  <a:spLocks noChangeArrowheads="1"/>
                </p:cNvSpPr>
                <p:nvPr/>
              </p:nvSpPr>
              <p:spPr bwMode="auto">
                <a:xfrm>
                  <a:off x="3157" y="136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17" name="Line 273"/>
                <p:cNvSpPr>
                  <a:spLocks noChangeShapeType="1"/>
                </p:cNvSpPr>
                <p:nvPr/>
              </p:nvSpPr>
              <p:spPr bwMode="auto">
                <a:xfrm flipV="1">
                  <a:off x="3129" y="1428"/>
                  <a:ext cx="30"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8" name="Line 274"/>
                <p:cNvSpPr>
                  <a:spLocks noChangeShapeType="1"/>
                </p:cNvSpPr>
                <p:nvPr/>
              </p:nvSpPr>
              <p:spPr bwMode="auto">
                <a:xfrm flipV="1">
                  <a:off x="3149" y="1438"/>
                  <a:ext cx="22"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19" name="Line 275"/>
                <p:cNvSpPr>
                  <a:spLocks noChangeShapeType="1"/>
                </p:cNvSpPr>
                <p:nvPr/>
              </p:nvSpPr>
              <p:spPr bwMode="auto">
                <a:xfrm flipH="1" flipV="1">
                  <a:off x="3212" y="1408"/>
                  <a:ext cx="53"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20" name="Rectangle 276"/>
                <p:cNvSpPr>
                  <a:spLocks noChangeArrowheads="1"/>
                </p:cNvSpPr>
                <p:nvPr/>
              </p:nvSpPr>
              <p:spPr bwMode="auto">
                <a:xfrm>
                  <a:off x="3318" y="126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021" name="Line 277"/>
                <p:cNvSpPr>
                  <a:spLocks noChangeShapeType="1"/>
                </p:cNvSpPr>
                <p:nvPr/>
              </p:nvSpPr>
              <p:spPr bwMode="auto">
                <a:xfrm flipV="1">
                  <a:off x="3334" y="1325"/>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22" name="Line 278"/>
                <p:cNvSpPr>
                  <a:spLocks noChangeShapeType="1"/>
                </p:cNvSpPr>
                <p:nvPr/>
              </p:nvSpPr>
              <p:spPr bwMode="auto">
                <a:xfrm flipV="1">
                  <a:off x="3349" y="1325"/>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23" name="Rectangle 279"/>
                <p:cNvSpPr>
                  <a:spLocks noChangeArrowheads="1"/>
                </p:cNvSpPr>
                <p:nvPr/>
              </p:nvSpPr>
              <p:spPr bwMode="auto">
                <a:xfrm>
                  <a:off x="3474" y="152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24" name="Rectangle 280"/>
                <p:cNvSpPr>
                  <a:spLocks noChangeArrowheads="1"/>
                </p:cNvSpPr>
                <p:nvPr/>
              </p:nvSpPr>
              <p:spPr bwMode="auto">
                <a:xfrm>
                  <a:off x="3516" y="152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025" name="Rectangle 281"/>
                <p:cNvSpPr>
                  <a:spLocks noChangeArrowheads="1"/>
                </p:cNvSpPr>
                <p:nvPr/>
              </p:nvSpPr>
              <p:spPr bwMode="auto">
                <a:xfrm>
                  <a:off x="3561" y="1550"/>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026" name="Line 282"/>
                <p:cNvSpPr>
                  <a:spLocks noChangeShapeType="1"/>
                </p:cNvSpPr>
                <p:nvPr/>
              </p:nvSpPr>
              <p:spPr bwMode="auto">
                <a:xfrm>
                  <a:off x="3418" y="1513"/>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27" name="Rectangle 283"/>
                <p:cNvSpPr>
                  <a:spLocks noChangeArrowheads="1"/>
                </p:cNvSpPr>
                <p:nvPr/>
              </p:nvSpPr>
              <p:spPr bwMode="auto">
                <a:xfrm>
                  <a:off x="3157" y="151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28" name="Rectangle 284"/>
                <p:cNvSpPr>
                  <a:spLocks noChangeArrowheads="1"/>
                </p:cNvSpPr>
                <p:nvPr/>
              </p:nvSpPr>
              <p:spPr bwMode="auto">
                <a:xfrm>
                  <a:off x="3038" y="163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029" name="Line 285"/>
                <p:cNvSpPr>
                  <a:spLocks noChangeShapeType="1"/>
                </p:cNvSpPr>
                <p:nvPr/>
              </p:nvSpPr>
              <p:spPr bwMode="auto">
                <a:xfrm flipH="1">
                  <a:off x="2989" y="1767"/>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30" name="Freeform 286"/>
                <p:cNvSpPr>
                  <a:spLocks/>
                </p:cNvSpPr>
                <p:nvPr/>
              </p:nvSpPr>
              <p:spPr bwMode="auto">
                <a:xfrm>
                  <a:off x="2986" y="1753"/>
                  <a:ext cx="156" cy="29"/>
                </a:xfrm>
                <a:custGeom>
                  <a:avLst/>
                  <a:gdLst>
                    <a:gd name="T0" fmla="*/ 150 w 156"/>
                    <a:gd name="T1" fmla="*/ 0 h 29"/>
                    <a:gd name="T2" fmla="*/ 150 w 156"/>
                    <a:gd name="T3" fmla="*/ 14 h 29"/>
                    <a:gd name="T4" fmla="*/ 156 w 156"/>
                    <a:gd name="T5" fmla="*/ 29 h 29"/>
                    <a:gd name="T6" fmla="*/ 0 w 156"/>
                    <a:gd name="T7" fmla="*/ 29 h 29"/>
                    <a:gd name="T8" fmla="*/ 2 w 156"/>
                    <a:gd name="T9" fmla="*/ 14 h 29"/>
                    <a:gd name="T10" fmla="*/ 2 w 156"/>
                    <a:gd name="T11" fmla="*/ 0 h 29"/>
                    <a:gd name="T12" fmla="*/ 150 w 156"/>
                    <a:gd name="T13" fmla="*/ 0 h 29"/>
                    <a:gd name="T14" fmla="*/ 0 60000 65536"/>
                    <a:gd name="T15" fmla="*/ 0 60000 65536"/>
                    <a:gd name="T16" fmla="*/ 0 60000 65536"/>
                    <a:gd name="T17" fmla="*/ 0 60000 65536"/>
                    <a:gd name="T18" fmla="*/ 0 60000 65536"/>
                    <a:gd name="T19" fmla="*/ 0 60000 65536"/>
                    <a:gd name="T20" fmla="*/ 0 60000 65536"/>
                    <a:gd name="T21" fmla="*/ 0 w 156"/>
                    <a:gd name="T22" fmla="*/ 0 h 29"/>
                    <a:gd name="T23" fmla="*/ 156 w 15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29">
                      <a:moveTo>
                        <a:pt x="150" y="0"/>
                      </a:moveTo>
                      <a:lnTo>
                        <a:pt x="150" y="14"/>
                      </a:lnTo>
                      <a:lnTo>
                        <a:pt x="156" y="29"/>
                      </a:lnTo>
                      <a:lnTo>
                        <a:pt x="0" y="29"/>
                      </a:lnTo>
                      <a:lnTo>
                        <a:pt x="2" y="14"/>
                      </a:lnTo>
                      <a:lnTo>
                        <a:pt x="2"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031" name="Line 287"/>
                <p:cNvSpPr>
                  <a:spLocks noChangeShapeType="1"/>
                </p:cNvSpPr>
                <p:nvPr/>
              </p:nvSpPr>
              <p:spPr bwMode="auto">
                <a:xfrm flipH="1">
                  <a:off x="3137" y="1717"/>
                  <a:ext cx="43"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32" name="Freeform 288"/>
                <p:cNvSpPr>
                  <a:spLocks/>
                </p:cNvSpPr>
                <p:nvPr/>
              </p:nvSpPr>
              <p:spPr bwMode="auto">
                <a:xfrm>
                  <a:off x="3119" y="1716"/>
                  <a:ext cx="62" cy="72"/>
                </a:xfrm>
                <a:custGeom>
                  <a:avLst/>
                  <a:gdLst>
                    <a:gd name="T0" fmla="*/ 58 w 62"/>
                    <a:gd name="T1" fmla="*/ 0 h 72"/>
                    <a:gd name="T2" fmla="*/ 62 w 62"/>
                    <a:gd name="T3" fmla="*/ 0 h 72"/>
                    <a:gd name="T4" fmla="*/ 60 w 62"/>
                    <a:gd name="T5" fmla="*/ 8 h 72"/>
                    <a:gd name="T6" fmla="*/ 31 w 62"/>
                    <a:gd name="T7" fmla="*/ 72 h 72"/>
                    <a:gd name="T8" fmla="*/ 17 w 62"/>
                    <a:gd name="T9" fmla="*/ 51 h 72"/>
                    <a:gd name="T10" fmla="*/ 0 w 62"/>
                    <a:gd name="T11" fmla="*/ 37 h 72"/>
                    <a:gd name="T12" fmla="*/ 58 w 62"/>
                    <a:gd name="T13" fmla="*/ 0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8" y="0"/>
                      </a:moveTo>
                      <a:lnTo>
                        <a:pt x="62" y="0"/>
                      </a:lnTo>
                      <a:lnTo>
                        <a:pt x="60" y="8"/>
                      </a:lnTo>
                      <a:lnTo>
                        <a:pt x="31" y="72"/>
                      </a:lnTo>
                      <a:lnTo>
                        <a:pt x="17" y="51"/>
                      </a:lnTo>
                      <a:lnTo>
                        <a:pt x="0" y="37"/>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033" name="Line 289"/>
                <p:cNvSpPr>
                  <a:spLocks noChangeShapeType="1"/>
                </p:cNvSpPr>
                <p:nvPr/>
              </p:nvSpPr>
              <p:spPr bwMode="auto">
                <a:xfrm flipH="1" flipV="1">
                  <a:off x="3092" y="1683"/>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34" name="Line 290"/>
                <p:cNvSpPr>
                  <a:spLocks noChangeShapeType="1"/>
                </p:cNvSpPr>
                <p:nvPr/>
              </p:nvSpPr>
              <p:spPr bwMode="auto">
                <a:xfrm flipH="1">
                  <a:off x="2942" y="1683"/>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35" name="Line 291"/>
                <p:cNvSpPr>
                  <a:spLocks noChangeShapeType="1"/>
                </p:cNvSpPr>
                <p:nvPr/>
              </p:nvSpPr>
              <p:spPr bwMode="auto">
                <a:xfrm>
                  <a:off x="2943" y="1717"/>
                  <a:ext cx="44"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36" name="Freeform 292"/>
                <p:cNvSpPr>
                  <a:spLocks/>
                </p:cNvSpPr>
                <p:nvPr/>
              </p:nvSpPr>
              <p:spPr bwMode="auto">
                <a:xfrm>
                  <a:off x="2940" y="1716"/>
                  <a:ext cx="64" cy="81"/>
                </a:xfrm>
                <a:custGeom>
                  <a:avLst/>
                  <a:gdLst>
                    <a:gd name="T0" fmla="*/ 0 w 64"/>
                    <a:gd name="T1" fmla="*/ 0 h 81"/>
                    <a:gd name="T2" fmla="*/ 2 w 64"/>
                    <a:gd name="T3" fmla="*/ 0 h 81"/>
                    <a:gd name="T4" fmla="*/ 6 w 64"/>
                    <a:gd name="T5" fmla="*/ 0 h 81"/>
                    <a:gd name="T6" fmla="*/ 64 w 64"/>
                    <a:gd name="T7" fmla="*/ 37 h 81"/>
                    <a:gd name="T8" fmla="*/ 48 w 64"/>
                    <a:gd name="T9" fmla="*/ 51 h 81"/>
                    <a:gd name="T10" fmla="*/ 38 w 64"/>
                    <a:gd name="T11" fmla="*/ 81 h 81"/>
                    <a:gd name="T12" fmla="*/ 0 w 64"/>
                    <a:gd name="T13" fmla="*/ 0 h 81"/>
                    <a:gd name="T14" fmla="*/ 0 60000 65536"/>
                    <a:gd name="T15" fmla="*/ 0 60000 65536"/>
                    <a:gd name="T16" fmla="*/ 0 60000 65536"/>
                    <a:gd name="T17" fmla="*/ 0 60000 65536"/>
                    <a:gd name="T18" fmla="*/ 0 60000 65536"/>
                    <a:gd name="T19" fmla="*/ 0 60000 65536"/>
                    <a:gd name="T20" fmla="*/ 0 60000 65536"/>
                    <a:gd name="T21" fmla="*/ 0 w 64"/>
                    <a:gd name="T22" fmla="*/ 0 h 81"/>
                    <a:gd name="T23" fmla="*/ 64 w 64"/>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1">
                      <a:moveTo>
                        <a:pt x="0" y="0"/>
                      </a:moveTo>
                      <a:lnTo>
                        <a:pt x="2" y="0"/>
                      </a:lnTo>
                      <a:lnTo>
                        <a:pt x="6" y="0"/>
                      </a:lnTo>
                      <a:lnTo>
                        <a:pt x="64" y="37"/>
                      </a:lnTo>
                      <a:lnTo>
                        <a:pt x="48" y="51"/>
                      </a:lnTo>
                      <a:lnTo>
                        <a:pt x="38"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037" name="Rectangle 293"/>
                <p:cNvSpPr>
                  <a:spLocks noChangeArrowheads="1"/>
                </p:cNvSpPr>
                <p:nvPr/>
              </p:nvSpPr>
              <p:spPr bwMode="auto">
                <a:xfrm>
                  <a:off x="3116" y="168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038" name="Line 294"/>
                <p:cNvSpPr>
                  <a:spLocks noChangeShapeType="1"/>
                </p:cNvSpPr>
                <p:nvPr/>
              </p:nvSpPr>
              <p:spPr bwMode="auto">
                <a:xfrm flipV="1">
                  <a:off x="3136" y="1753"/>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39" name="Rectangle 295"/>
                <p:cNvSpPr>
                  <a:spLocks noChangeArrowheads="1"/>
                </p:cNvSpPr>
                <p:nvPr/>
              </p:nvSpPr>
              <p:spPr bwMode="auto">
                <a:xfrm>
                  <a:off x="2965" y="168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040" name="Line 296"/>
                <p:cNvSpPr>
                  <a:spLocks noChangeShapeType="1"/>
                </p:cNvSpPr>
                <p:nvPr/>
              </p:nvSpPr>
              <p:spPr bwMode="auto">
                <a:xfrm flipV="1">
                  <a:off x="2988" y="1753"/>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1" name="Rectangle 297"/>
                <p:cNvSpPr>
                  <a:spLocks noChangeArrowheads="1"/>
                </p:cNvSpPr>
                <p:nvPr/>
              </p:nvSpPr>
              <p:spPr bwMode="auto">
                <a:xfrm>
                  <a:off x="3157" y="175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042" name="Line 298"/>
                <p:cNvSpPr>
                  <a:spLocks noChangeShapeType="1"/>
                </p:cNvSpPr>
                <p:nvPr/>
              </p:nvSpPr>
              <p:spPr bwMode="auto">
                <a:xfrm>
                  <a:off x="3181" y="1716"/>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3" name="Line 299"/>
                <p:cNvSpPr>
                  <a:spLocks noChangeShapeType="1"/>
                </p:cNvSpPr>
                <p:nvPr/>
              </p:nvSpPr>
              <p:spPr bwMode="auto">
                <a:xfrm flipV="1">
                  <a:off x="2942" y="1645"/>
                  <a:ext cx="1" cy="71"/>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4" name="Line 300"/>
                <p:cNvSpPr>
                  <a:spLocks noChangeShapeType="1"/>
                </p:cNvSpPr>
                <p:nvPr/>
              </p:nvSpPr>
              <p:spPr bwMode="auto">
                <a:xfrm>
                  <a:off x="3181" y="1572"/>
                  <a:ext cx="1" cy="1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5" name="Rectangle 301"/>
                <p:cNvSpPr>
                  <a:spLocks noChangeArrowheads="1"/>
                </p:cNvSpPr>
                <p:nvPr/>
              </p:nvSpPr>
              <p:spPr bwMode="auto">
                <a:xfrm>
                  <a:off x="2841" y="156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046" name="Line 302"/>
                <p:cNvSpPr>
                  <a:spLocks noChangeShapeType="1"/>
                </p:cNvSpPr>
                <p:nvPr/>
              </p:nvSpPr>
              <p:spPr bwMode="auto">
                <a:xfrm flipH="1" flipV="1">
                  <a:off x="2894" y="1617"/>
                  <a:ext cx="48" cy="2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7" name="Line 303"/>
                <p:cNvSpPr>
                  <a:spLocks noChangeShapeType="1"/>
                </p:cNvSpPr>
                <p:nvPr/>
              </p:nvSpPr>
              <p:spPr bwMode="auto">
                <a:xfrm flipH="1">
                  <a:off x="3212" y="1513"/>
                  <a:ext cx="53"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8" name="Line 304"/>
                <p:cNvSpPr>
                  <a:spLocks noChangeShapeType="1"/>
                </p:cNvSpPr>
                <p:nvPr/>
              </p:nvSpPr>
              <p:spPr bwMode="auto">
                <a:xfrm>
                  <a:off x="3129" y="1469"/>
                  <a:ext cx="30"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49" name="Rectangle 305"/>
                <p:cNvSpPr>
                  <a:spLocks noChangeArrowheads="1"/>
                </p:cNvSpPr>
                <p:nvPr/>
              </p:nvSpPr>
              <p:spPr bwMode="auto">
                <a:xfrm>
                  <a:off x="2942" y="182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050" name="Line 306"/>
                <p:cNvSpPr>
                  <a:spLocks noChangeShapeType="1"/>
                </p:cNvSpPr>
                <p:nvPr/>
              </p:nvSpPr>
              <p:spPr bwMode="auto">
                <a:xfrm flipH="1">
                  <a:off x="2973" y="1767"/>
                  <a:ext cx="15"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51" name="Rectangle 307"/>
                <p:cNvSpPr>
                  <a:spLocks noChangeArrowheads="1"/>
                </p:cNvSpPr>
                <p:nvPr/>
              </p:nvSpPr>
              <p:spPr bwMode="auto">
                <a:xfrm>
                  <a:off x="3162" y="182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052" name="Rectangle 308"/>
                <p:cNvSpPr>
                  <a:spLocks noChangeArrowheads="1"/>
                </p:cNvSpPr>
                <p:nvPr/>
              </p:nvSpPr>
              <p:spPr bwMode="auto">
                <a:xfrm>
                  <a:off x="3208" y="182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053" name="Line 309"/>
                <p:cNvSpPr>
                  <a:spLocks noChangeShapeType="1"/>
                </p:cNvSpPr>
                <p:nvPr/>
              </p:nvSpPr>
              <p:spPr bwMode="auto">
                <a:xfrm>
                  <a:off x="3136" y="1767"/>
                  <a:ext cx="34"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54" name="Rectangle 310"/>
                <p:cNvSpPr>
                  <a:spLocks noChangeArrowheads="1"/>
                </p:cNvSpPr>
                <p:nvPr/>
              </p:nvSpPr>
              <p:spPr bwMode="auto">
                <a:xfrm>
                  <a:off x="2758" y="1716"/>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4055" name="Line 311"/>
                <p:cNvSpPr>
                  <a:spLocks noChangeShapeType="1"/>
                </p:cNvSpPr>
                <p:nvPr/>
              </p:nvSpPr>
              <p:spPr bwMode="auto">
                <a:xfrm flipH="1">
                  <a:off x="2797" y="1630"/>
                  <a:ext cx="51" cy="8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56" name="Line 312"/>
                <p:cNvSpPr>
                  <a:spLocks noChangeShapeType="1"/>
                </p:cNvSpPr>
                <p:nvPr/>
              </p:nvSpPr>
              <p:spPr bwMode="auto">
                <a:xfrm flipH="1" flipV="1">
                  <a:off x="2800" y="1759"/>
                  <a:ext cx="136" cy="8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57" name="Rectangle 313"/>
                <p:cNvSpPr>
                  <a:spLocks noChangeArrowheads="1"/>
                </p:cNvSpPr>
                <p:nvPr/>
              </p:nvSpPr>
              <p:spPr bwMode="auto">
                <a:xfrm>
                  <a:off x="2680" y="167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058" name="Line 314"/>
                <p:cNvSpPr>
                  <a:spLocks noChangeShapeType="1"/>
                </p:cNvSpPr>
                <p:nvPr/>
              </p:nvSpPr>
              <p:spPr bwMode="auto">
                <a:xfrm flipH="1" flipV="1">
                  <a:off x="2729" y="1727"/>
                  <a:ext cx="18"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59" name="Line 315"/>
                <p:cNvSpPr>
                  <a:spLocks noChangeShapeType="1"/>
                </p:cNvSpPr>
                <p:nvPr/>
              </p:nvSpPr>
              <p:spPr bwMode="auto">
                <a:xfrm flipH="1" flipV="1">
                  <a:off x="2737" y="1713"/>
                  <a:ext cx="17"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60" name="Rectangle 316"/>
                <p:cNvSpPr>
                  <a:spLocks noChangeArrowheads="1"/>
                </p:cNvSpPr>
                <p:nvPr/>
              </p:nvSpPr>
              <p:spPr bwMode="auto">
                <a:xfrm>
                  <a:off x="2652" y="1776"/>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4061" name="Rectangle 317"/>
                <p:cNvSpPr>
                  <a:spLocks noChangeArrowheads="1"/>
                </p:cNvSpPr>
                <p:nvPr/>
              </p:nvSpPr>
              <p:spPr bwMode="auto">
                <a:xfrm>
                  <a:off x="2694" y="1776"/>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062" name="Line 318"/>
                <p:cNvSpPr>
                  <a:spLocks noChangeShapeType="1"/>
                </p:cNvSpPr>
                <p:nvPr/>
              </p:nvSpPr>
              <p:spPr bwMode="auto">
                <a:xfrm flipH="1">
                  <a:off x="2741" y="1774"/>
                  <a:ext cx="13" cy="13"/>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63" name="Rectangle 319"/>
                <p:cNvSpPr>
                  <a:spLocks noChangeArrowheads="1"/>
                </p:cNvSpPr>
                <p:nvPr/>
              </p:nvSpPr>
              <p:spPr bwMode="auto">
                <a:xfrm>
                  <a:off x="3662" y="179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64" name="Rectangle 320"/>
                <p:cNvSpPr>
                  <a:spLocks noChangeArrowheads="1"/>
                </p:cNvSpPr>
                <p:nvPr/>
              </p:nvSpPr>
              <p:spPr bwMode="auto">
                <a:xfrm>
                  <a:off x="3704" y="179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065" name="Rectangle 321"/>
                <p:cNvSpPr>
                  <a:spLocks noChangeArrowheads="1"/>
                </p:cNvSpPr>
                <p:nvPr/>
              </p:nvSpPr>
              <p:spPr bwMode="auto">
                <a:xfrm>
                  <a:off x="3584" y="192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66" name="Line 322"/>
                <p:cNvSpPr>
                  <a:spLocks noChangeShapeType="1"/>
                </p:cNvSpPr>
                <p:nvPr/>
              </p:nvSpPr>
              <p:spPr bwMode="auto">
                <a:xfrm>
                  <a:off x="3684" y="1856"/>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67" name="Line 323"/>
                <p:cNvSpPr>
                  <a:spLocks noChangeShapeType="1"/>
                </p:cNvSpPr>
                <p:nvPr/>
              </p:nvSpPr>
              <p:spPr bwMode="auto">
                <a:xfrm flipH="1">
                  <a:off x="3639" y="1912"/>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68" name="Line 324"/>
                <p:cNvSpPr>
                  <a:spLocks noChangeShapeType="1"/>
                </p:cNvSpPr>
                <p:nvPr/>
              </p:nvSpPr>
              <p:spPr bwMode="auto">
                <a:xfrm flipH="1">
                  <a:off x="3631" y="1903"/>
                  <a:ext cx="37" cy="22"/>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69" name="Line 325"/>
                <p:cNvSpPr>
                  <a:spLocks noChangeShapeType="1"/>
                </p:cNvSpPr>
                <p:nvPr/>
              </p:nvSpPr>
              <p:spPr bwMode="auto">
                <a:xfrm flipH="1" flipV="1">
                  <a:off x="3531" y="1912"/>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0" name="Line 326"/>
                <p:cNvSpPr>
                  <a:spLocks noChangeShapeType="1"/>
                </p:cNvSpPr>
                <p:nvPr/>
              </p:nvSpPr>
              <p:spPr bwMode="auto">
                <a:xfrm flipV="1">
                  <a:off x="3531" y="1824"/>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1" name="Line 327"/>
                <p:cNvSpPr>
                  <a:spLocks noChangeShapeType="1"/>
                </p:cNvSpPr>
                <p:nvPr/>
              </p:nvSpPr>
              <p:spPr bwMode="auto">
                <a:xfrm flipV="1">
                  <a:off x="3547" y="1833"/>
                  <a:ext cx="1" cy="7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2" name="Line 328"/>
                <p:cNvSpPr>
                  <a:spLocks noChangeShapeType="1"/>
                </p:cNvSpPr>
                <p:nvPr/>
              </p:nvSpPr>
              <p:spPr bwMode="auto">
                <a:xfrm flipV="1">
                  <a:off x="3531" y="1780"/>
                  <a:ext cx="77"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3" name="Line 329"/>
                <p:cNvSpPr>
                  <a:spLocks noChangeShapeType="1"/>
                </p:cNvSpPr>
                <p:nvPr/>
              </p:nvSpPr>
              <p:spPr bwMode="auto">
                <a:xfrm flipH="1" flipV="1">
                  <a:off x="3608" y="1780"/>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4" name="Rectangle 330"/>
                <p:cNvSpPr>
                  <a:spLocks noChangeArrowheads="1"/>
                </p:cNvSpPr>
                <p:nvPr/>
              </p:nvSpPr>
              <p:spPr bwMode="auto">
                <a:xfrm>
                  <a:off x="3424" y="176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75" name="Line 331"/>
                <p:cNvSpPr>
                  <a:spLocks noChangeShapeType="1"/>
                </p:cNvSpPr>
                <p:nvPr/>
              </p:nvSpPr>
              <p:spPr bwMode="auto">
                <a:xfrm flipV="1">
                  <a:off x="3396" y="1828"/>
                  <a:ext cx="29" cy="4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6" name="Line 332"/>
                <p:cNvSpPr>
                  <a:spLocks noChangeShapeType="1"/>
                </p:cNvSpPr>
                <p:nvPr/>
              </p:nvSpPr>
              <p:spPr bwMode="auto">
                <a:xfrm flipV="1">
                  <a:off x="3415" y="1837"/>
                  <a:ext cx="23"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7" name="Line 333"/>
                <p:cNvSpPr>
                  <a:spLocks noChangeShapeType="1"/>
                </p:cNvSpPr>
                <p:nvPr/>
              </p:nvSpPr>
              <p:spPr bwMode="auto">
                <a:xfrm flipH="1" flipV="1">
                  <a:off x="3478" y="1807"/>
                  <a:ext cx="53"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78" name="Rectangle 334"/>
                <p:cNvSpPr>
                  <a:spLocks noChangeArrowheads="1"/>
                </p:cNvSpPr>
                <p:nvPr/>
              </p:nvSpPr>
              <p:spPr bwMode="auto">
                <a:xfrm>
                  <a:off x="3584" y="166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079" name="Line 335"/>
                <p:cNvSpPr>
                  <a:spLocks noChangeShapeType="1"/>
                </p:cNvSpPr>
                <p:nvPr/>
              </p:nvSpPr>
              <p:spPr bwMode="auto">
                <a:xfrm flipV="1">
                  <a:off x="3600" y="1724"/>
                  <a:ext cx="1" cy="6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80" name="Line 336"/>
                <p:cNvSpPr>
                  <a:spLocks noChangeShapeType="1"/>
                </p:cNvSpPr>
                <p:nvPr/>
              </p:nvSpPr>
              <p:spPr bwMode="auto">
                <a:xfrm flipV="1">
                  <a:off x="3616" y="1724"/>
                  <a:ext cx="1" cy="6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81" name="Rectangle 337"/>
                <p:cNvSpPr>
                  <a:spLocks noChangeArrowheads="1"/>
                </p:cNvSpPr>
                <p:nvPr/>
              </p:nvSpPr>
              <p:spPr bwMode="auto">
                <a:xfrm>
                  <a:off x="3740" y="192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82" name="Rectangle 338"/>
                <p:cNvSpPr>
                  <a:spLocks noChangeArrowheads="1"/>
                </p:cNvSpPr>
                <p:nvPr/>
              </p:nvSpPr>
              <p:spPr bwMode="auto">
                <a:xfrm>
                  <a:off x="3782" y="192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083" name="Rectangle 339"/>
                <p:cNvSpPr>
                  <a:spLocks noChangeArrowheads="1"/>
                </p:cNvSpPr>
                <p:nvPr/>
              </p:nvSpPr>
              <p:spPr bwMode="auto">
                <a:xfrm>
                  <a:off x="3828" y="1949"/>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084" name="Line 340"/>
                <p:cNvSpPr>
                  <a:spLocks noChangeShapeType="1"/>
                </p:cNvSpPr>
                <p:nvPr/>
              </p:nvSpPr>
              <p:spPr bwMode="auto">
                <a:xfrm>
                  <a:off x="3684" y="1912"/>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85" name="Rectangle 341"/>
                <p:cNvSpPr>
                  <a:spLocks noChangeArrowheads="1"/>
                </p:cNvSpPr>
                <p:nvPr/>
              </p:nvSpPr>
              <p:spPr bwMode="auto">
                <a:xfrm>
                  <a:off x="3424" y="190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086" name="Rectangle 342"/>
                <p:cNvSpPr>
                  <a:spLocks noChangeArrowheads="1"/>
                </p:cNvSpPr>
                <p:nvPr/>
              </p:nvSpPr>
              <p:spPr bwMode="auto">
                <a:xfrm>
                  <a:off x="3304" y="203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087" name="Line 343"/>
                <p:cNvSpPr>
                  <a:spLocks noChangeShapeType="1"/>
                </p:cNvSpPr>
                <p:nvPr/>
              </p:nvSpPr>
              <p:spPr bwMode="auto">
                <a:xfrm flipH="1">
                  <a:off x="3255" y="2166"/>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88" name="Freeform 344"/>
                <p:cNvSpPr>
                  <a:spLocks/>
                </p:cNvSpPr>
                <p:nvPr/>
              </p:nvSpPr>
              <p:spPr bwMode="auto">
                <a:xfrm>
                  <a:off x="3252" y="2152"/>
                  <a:ext cx="157" cy="29"/>
                </a:xfrm>
                <a:custGeom>
                  <a:avLst/>
                  <a:gdLst>
                    <a:gd name="T0" fmla="*/ 150 w 157"/>
                    <a:gd name="T1" fmla="*/ 0 h 29"/>
                    <a:gd name="T2" fmla="*/ 150 w 157"/>
                    <a:gd name="T3" fmla="*/ 14 h 29"/>
                    <a:gd name="T4" fmla="*/ 157 w 157"/>
                    <a:gd name="T5" fmla="*/ 29 h 29"/>
                    <a:gd name="T6" fmla="*/ 0 w 157"/>
                    <a:gd name="T7" fmla="*/ 29 h 29"/>
                    <a:gd name="T8" fmla="*/ 2 w 157"/>
                    <a:gd name="T9" fmla="*/ 14 h 29"/>
                    <a:gd name="T10" fmla="*/ 2 w 157"/>
                    <a:gd name="T11" fmla="*/ 0 h 29"/>
                    <a:gd name="T12" fmla="*/ 150 w 157"/>
                    <a:gd name="T13" fmla="*/ 0 h 29"/>
                    <a:gd name="T14" fmla="*/ 0 60000 65536"/>
                    <a:gd name="T15" fmla="*/ 0 60000 65536"/>
                    <a:gd name="T16" fmla="*/ 0 60000 65536"/>
                    <a:gd name="T17" fmla="*/ 0 60000 65536"/>
                    <a:gd name="T18" fmla="*/ 0 60000 65536"/>
                    <a:gd name="T19" fmla="*/ 0 60000 65536"/>
                    <a:gd name="T20" fmla="*/ 0 60000 65536"/>
                    <a:gd name="T21" fmla="*/ 0 w 157"/>
                    <a:gd name="T22" fmla="*/ 0 h 29"/>
                    <a:gd name="T23" fmla="*/ 157 w 15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29">
                      <a:moveTo>
                        <a:pt x="150" y="0"/>
                      </a:moveTo>
                      <a:lnTo>
                        <a:pt x="150" y="14"/>
                      </a:lnTo>
                      <a:lnTo>
                        <a:pt x="157" y="29"/>
                      </a:lnTo>
                      <a:lnTo>
                        <a:pt x="0" y="29"/>
                      </a:lnTo>
                      <a:lnTo>
                        <a:pt x="2" y="14"/>
                      </a:lnTo>
                      <a:lnTo>
                        <a:pt x="2"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089" name="Line 345"/>
                <p:cNvSpPr>
                  <a:spLocks noChangeShapeType="1"/>
                </p:cNvSpPr>
                <p:nvPr/>
              </p:nvSpPr>
              <p:spPr bwMode="auto">
                <a:xfrm flipH="1">
                  <a:off x="3404" y="2116"/>
                  <a:ext cx="42"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90" name="Freeform 346"/>
                <p:cNvSpPr>
                  <a:spLocks/>
                </p:cNvSpPr>
                <p:nvPr/>
              </p:nvSpPr>
              <p:spPr bwMode="auto">
                <a:xfrm>
                  <a:off x="3386" y="2115"/>
                  <a:ext cx="62" cy="72"/>
                </a:xfrm>
                <a:custGeom>
                  <a:avLst/>
                  <a:gdLst>
                    <a:gd name="T0" fmla="*/ 57 w 62"/>
                    <a:gd name="T1" fmla="*/ 0 h 72"/>
                    <a:gd name="T2" fmla="*/ 62 w 62"/>
                    <a:gd name="T3" fmla="*/ 0 h 72"/>
                    <a:gd name="T4" fmla="*/ 59 w 62"/>
                    <a:gd name="T5" fmla="*/ 8 h 72"/>
                    <a:gd name="T6" fmla="*/ 31 w 62"/>
                    <a:gd name="T7" fmla="*/ 72 h 72"/>
                    <a:gd name="T8" fmla="*/ 16 w 62"/>
                    <a:gd name="T9" fmla="*/ 51 h 72"/>
                    <a:gd name="T10" fmla="*/ 0 w 62"/>
                    <a:gd name="T11" fmla="*/ 37 h 72"/>
                    <a:gd name="T12" fmla="*/ 57 w 62"/>
                    <a:gd name="T13" fmla="*/ 0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7" y="0"/>
                      </a:moveTo>
                      <a:lnTo>
                        <a:pt x="62" y="0"/>
                      </a:lnTo>
                      <a:lnTo>
                        <a:pt x="59" y="8"/>
                      </a:lnTo>
                      <a:lnTo>
                        <a:pt x="31" y="72"/>
                      </a:lnTo>
                      <a:lnTo>
                        <a:pt x="16" y="51"/>
                      </a:lnTo>
                      <a:lnTo>
                        <a:pt x="0" y="37"/>
                      </a:lnTo>
                      <a:lnTo>
                        <a:pt x="5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091" name="Line 347"/>
                <p:cNvSpPr>
                  <a:spLocks noChangeShapeType="1"/>
                </p:cNvSpPr>
                <p:nvPr/>
              </p:nvSpPr>
              <p:spPr bwMode="auto">
                <a:xfrm flipH="1" flipV="1">
                  <a:off x="3359" y="2082"/>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92" name="Line 348"/>
                <p:cNvSpPr>
                  <a:spLocks noChangeShapeType="1"/>
                </p:cNvSpPr>
                <p:nvPr/>
              </p:nvSpPr>
              <p:spPr bwMode="auto">
                <a:xfrm flipH="1">
                  <a:off x="3208" y="2082"/>
                  <a:ext cx="90"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93" name="Line 349"/>
                <p:cNvSpPr>
                  <a:spLocks noChangeShapeType="1"/>
                </p:cNvSpPr>
                <p:nvPr/>
              </p:nvSpPr>
              <p:spPr bwMode="auto">
                <a:xfrm>
                  <a:off x="3209" y="2116"/>
                  <a:ext cx="44"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94" name="Freeform 350"/>
                <p:cNvSpPr>
                  <a:spLocks/>
                </p:cNvSpPr>
                <p:nvPr/>
              </p:nvSpPr>
              <p:spPr bwMode="auto">
                <a:xfrm>
                  <a:off x="3206" y="2115"/>
                  <a:ext cx="65" cy="81"/>
                </a:xfrm>
                <a:custGeom>
                  <a:avLst/>
                  <a:gdLst>
                    <a:gd name="T0" fmla="*/ 0 w 65"/>
                    <a:gd name="T1" fmla="*/ 0 h 81"/>
                    <a:gd name="T2" fmla="*/ 2 w 65"/>
                    <a:gd name="T3" fmla="*/ 0 h 81"/>
                    <a:gd name="T4" fmla="*/ 6 w 65"/>
                    <a:gd name="T5" fmla="*/ 0 h 81"/>
                    <a:gd name="T6" fmla="*/ 65 w 65"/>
                    <a:gd name="T7" fmla="*/ 37 h 81"/>
                    <a:gd name="T8" fmla="*/ 48 w 65"/>
                    <a:gd name="T9" fmla="*/ 51 h 81"/>
                    <a:gd name="T10" fmla="*/ 38 w 65"/>
                    <a:gd name="T11" fmla="*/ 81 h 81"/>
                    <a:gd name="T12" fmla="*/ 0 w 65"/>
                    <a:gd name="T13" fmla="*/ 0 h 81"/>
                    <a:gd name="T14" fmla="*/ 0 60000 65536"/>
                    <a:gd name="T15" fmla="*/ 0 60000 65536"/>
                    <a:gd name="T16" fmla="*/ 0 60000 65536"/>
                    <a:gd name="T17" fmla="*/ 0 60000 65536"/>
                    <a:gd name="T18" fmla="*/ 0 60000 65536"/>
                    <a:gd name="T19" fmla="*/ 0 60000 65536"/>
                    <a:gd name="T20" fmla="*/ 0 60000 65536"/>
                    <a:gd name="T21" fmla="*/ 0 w 65"/>
                    <a:gd name="T22" fmla="*/ 0 h 81"/>
                    <a:gd name="T23" fmla="*/ 65 w 65"/>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81">
                      <a:moveTo>
                        <a:pt x="0" y="0"/>
                      </a:moveTo>
                      <a:lnTo>
                        <a:pt x="2" y="0"/>
                      </a:lnTo>
                      <a:lnTo>
                        <a:pt x="6" y="0"/>
                      </a:lnTo>
                      <a:lnTo>
                        <a:pt x="65" y="37"/>
                      </a:lnTo>
                      <a:lnTo>
                        <a:pt x="48" y="51"/>
                      </a:lnTo>
                      <a:lnTo>
                        <a:pt x="38"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095" name="Rectangle 351"/>
                <p:cNvSpPr>
                  <a:spLocks noChangeArrowheads="1"/>
                </p:cNvSpPr>
                <p:nvPr/>
              </p:nvSpPr>
              <p:spPr bwMode="auto">
                <a:xfrm>
                  <a:off x="3382" y="208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096" name="Line 352"/>
                <p:cNvSpPr>
                  <a:spLocks noChangeShapeType="1"/>
                </p:cNvSpPr>
                <p:nvPr/>
              </p:nvSpPr>
              <p:spPr bwMode="auto">
                <a:xfrm flipV="1">
                  <a:off x="3402" y="2152"/>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97" name="Rectangle 353"/>
                <p:cNvSpPr>
                  <a:spLocks noChangeArrowheads="1"/>
                </p:cNvSpPr>
                <p:nvPr/>
              </p:nvSpPr>
              <p:spPr bwMode="auto">
                <a:xfrm>
                  <a:off x="3231" y="208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098" name="Line 354"/>
                <p:cNvSpPr>
                  <a:spLocks noChangeShapeType="1"/>
                </p:cNvSpPr>
                <p:nvPr/>
              </p:nvSpPr>
              <p:spPr bwMode="auto">
                <a:xfrm flipV="1">
                  <a:off x="3254" y="2152"/>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099" name="Rectangle 355"/>
                <p:cNvSpPr>
                  <a:spLocks noChangeArrowheads="1"/>
                </p:cNvSpPr>
                <p:nvPr/>
              </p:nvSpPr>
              <p:spPr bwMode="auto">
                <a:xfrm>
                  <a:off x="3424" y="215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00" name="Line 356"/>
                <p:cNvSpPr>
                  <a:spLocks noChangeShapeType="1"/>
                </p:cNvSpPr>
                <p:nvPr/>
              </p:nvSpPr>
              <p:spPr bwMode="auto">
                <a:xfrm>
                  <a:off x="3448" y="2115"/>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1" name="Line 357"/>
                <p:cNvSpPr>
                  <a:spLocks noChangeShapeType="1"/>
                </p:cNvSpPr>
                <p:nvPr/>
              </p:nvSpPr>
              <p:spPr bwMode="auto">
                <a:xfrm flipV="1">
                  <a:off x="3208" y="2044"/>
                  <a:ext cx="1" cy="71"/>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2" name="Line 358"/>
                <p:cNvSpPr>
                  <a:spLocks noChangeShapeType="1"/>
                </p:cNvSpPr>
                <p:nvPr/>
              </p:nvSpPr>
              <p:spPr bwMode="auto">
                <a:xfrm>
                  <a:off x="3448" y="1971"/>
                  <a:ext cx="1" cy="1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3" name="Rectangle 359"/>
                <p:cNvSpPr>
                  <a:spLocks noChangeArrowheads="1"/>
                </p:cNvSpPr>
                <p:nvPr/>
              </p:nvSpPr>
              <p:spPr bwMode="auto">
                <a:xfrm>
                  <a:off x="3107" y="196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104" name="Line 360"/>
                <p:cNvSpPr>
                  <a:spLocks noChangeShapeType="1"/>
                </p:cNvSpPr>
                <p:nvPr/>
              </p:nvSpPr>
              <p:spPr bwMode="auto">
                <a:xfrm flipH="1" flipV="1">
                  <a:off x="3160" y="2016"/>
                  <a:ext cx="48" cy="2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5" name="Line 361"/>
                <p:cNvSpPr>
                  <a:spLocks noChangeShapeType="1"/>
                </p:cNvSpPr>
                <p:nvPr/>
              </p:nvSpPr>
              <p:spPr bwMode="auto">
                <a:xfrm flipH="1">
                  <a:off x="3479" y="1912"/>
                  <a:ext cx="52"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6" name="Line 362"/>
                <p:cNvSpPr>
                  <a:spLocks noChangeShapeType="1"/>
                </p:cNvSpPr>
                <p:nvPr/>
              </p:nvSpPr>
              <p:spPr bwMode="auto">
                <a:xfrm>
                  <a:off x="3396" y="1868"/>
                  <a:ext cx="29"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7" name="Rectangle 363"/>
                <p:cNvSpPr>
                  <a:spLocks noChangeArrowheads="1"/>
                </p:cNvSpPr>
                <p:nvPr/>
              </p:nvSpPr>
              <p:spPr bwMode="auto">
                <a:xfrm>
                  <a:off x="3208" y="222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108" name="Line 364"/>
                <p:cNvSpPr>
                  <a:spLocks noChangeShapeType="1"/>
                </p:cNvSpPr>
                <p:nvPr/>
              </p:nvSpPr>
              <p:spPr bwMode="auto">
                <a:xfrm flipH="1">
                  <a:off x="3239" y="2166"/>
                  <a:ext cx="15"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09" name="Rectangle 365"/>
                <p:cNvSpPr>
                  <a:spLocks noChangeArrowheads="1"/>
                </p:cNvSpPr>
                <p:nvPr/>
              </p:nvSpPr>
              <p:spPr bwMode="auto">
                <a:xfrm>
                  <a:off x="3428" y="222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110" name="Rectangle 366"/>
                <p:cNvSpPr>
                  <a:spLocks noChangeArrowheads="1"/>
                </p:cNvSpPr>
                <p:nvPr/>
              </p:nvSpPr>
              <p:spPr bwMode="auto">
                <a:xfrm>
                  <a:off x="3474" y="222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11" name="Line 367"/>
                <p:cNvSpPr>
                  <a:spLocks noChangeShapeType="1"/>
                </p:cNvSpPr>
                <p:nvPr/>
              </p:nvSpPr>
              <p:spPr bwMode="auto">
                <a:xfrm>
                  <a:off x="3402" y="2166"/>
                  <a:ext cx="34"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12" name="Rectangle 368"/>
                <p:cNvSpPr>
                  <a:spLocks noChangeArrowheads="1"/>
                </p:cNvSpPr>
                <p:nvPr/>
              </p:nvSpPr>
              <p:spPr bwMode="auto">
                <a:xfrm>
                  <a:off x="3024" y="2115"/>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4113" name="Line 369"/>
                <p:cNvSpPr>
                  <a:spLocks noChangeShapeType="1"/>
                </p:cNvSpPr>
                <p:nvPr/>
              </p:nvSpPr>
              <p:spPr bwMode="auto">
                <a:xfrm flipH="1">
                  <a:off x="3063" y="2029"/>
                  <a:ext cx="52" cy="8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14" name="Line 370"/>
                <p:cNvSpPr>
                  <a:spLocks noChangeShapeType="1"/>
                </p:cNvSpPr>
                <p:nvPr/>
              </p:nvSpPr>
              <p:spPr bwMode="auto">
                <a:xfrm flipH="1" flipV="1">
                  <a:off x="3067" y="2159"/>
                  <a:ext cx="136" cy="8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15" name="Rectangle 371"/>
                <p:cNvSpPr>
                  <a:spLocks noChangeArrowheads="1"/>
                </p:cNvSpPr>
                <p:nvPr/>
              </p:nvSpPr>
              <p:spPr bwMode="auto">
                <a:xfrm>
                  <a:off x="2946" y="206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116" name="Line 372"/>
                <p:cNvSpPr>
                  <a:spLocks noChangeShapeType="1"/>
                </p:cNvSpPr>
                <p:nvPr/>
              </p:nvSpPr>
              <p:spPr bwMode="auto">
                <a:xfrm flipH="1" flipV="1">
                  <a:off x="2995" y="2126"/>
                  <a:ext cx="18"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17" name="Line 373"/>
                <p:cNvSpPr>
                  <a:spLocks noChangeShapeType="1"/>
                </p:cNvSpPr>
                <p:nvPr/>
              </p:nvSpPr>
              <p:spPr bwMode="auto">
                <a:xfrm flipH="1" flipV="1">
                  <a:off x="3003" y="2112"/>
                  <a:ext cx="17"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18" name="Rectangle 374"/>
                <p:cNvSpPr>
                  <a:spLocks noChangeArrowheads="1"/>
                </p:cNvSpPr>
                <p:nvPr/>
              </p:nvSpPr>
              <p:spPr bwMode="auto">
                <a:xfrm>
                  <a:off x="2919" y="217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4119" name="Rectangle 375"/>
                <p:cNvSpPr>
                  <a:spLocks noChangeArrowheads="1"/>
                </p:cNvSpPr>
                <p:nvPr/>
              </p:nvSpPr>
              <p:spPr bwMode="auto">
                <a:xfrm>
                  <a:off x="2960" y="217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4120" name="Line 376"/>
                <p:cNvSpPr>
                  <a:spLocks noChangeShapeType="1"/>
                </p:cNvSpPr>
                <p:nvPr/>
              </p:nvSpPr>
              <p:spPr bwMode="auto">
                <a:xfrm flipH="1">
                  <a:off x="3007" y="2173"/>
                  <a:ext cx="13" cy="13"/>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21" name="Rectangle 377"/>
                <p:cNvSpPr>
                  <a:spLocks noChangeArrowheads="1"/>
                </p:cNvSpPr>
                <p:nvPr/>
              </p:nvSpPr>
              <p:spPr bwMode="auto">
                <a:xfrm>
                  <a:off x="4002" y="218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22" name="Rectangle 378"/>
                <p:cNvSpPr>
                  <a:spLocks noChangeArrowheads="1"/>
                </p:cNvSpPr>
                <p:nvPr/>
              </p:nvSpPr>
              <p:spPr bwMode="auto">
                <a:xfrm>
                  <a:off x="4044" y="2180"/>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123" name="Rectangle 379"/>
                <p:cNvSpPr>
                  <a:spLocks noChangeArrowheads="1"/>
                </p:cNvSpPr>
                <p:nvPr/>
              </p:nvSpPr>
              <p:spPr bwMode="auto">
                <a:xfrm>
                  <a:off x="3924" y="231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24" name="Line 380"/>
                <p:cNvSpPr>
                  <a:spLocks noChangeShapeType="1"/>
                </p:cNvSpPr>
                <p:nvPr/>
              </p:nvSpPr>
              <p:spPr bwMode="auto">
                <a:xfrm>
                  <a:off x="4024" y="2246"/>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25" name="Line 381"/>
                <p:cNvSpPr>
                  <a:spLocks noChangeShapeType="1"/>
                </p:cNvSpPr>
                <p:nvPr/>
              </p:nvSpPr>
              <p:spPr bwMode="auto">
                <a:xfrm flipH="1">
                  <a:off x="3979" y="2302"/>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26" name="Line 382"/>
                <p:cNvSpPr>
                  <a:spLocks noChangeShapeType="1"/>
                </p:cNvSpPr>
                <p:nvPr/>
              </p:nvSpPr>
              <p:spPr bwMode="auto">
                <a:xfrm flipH="1">
                  <a:off x="3971" y="2293"/>
                  <a:ext cx="37" cy="22"/>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27" name="Line 383"/>
                <p:cNvSpPr>
                  <a:spLocks noChangeShapeType="1"/>
                </p:cNvSpPr>
                <p:nvPr/>
              </p:nvSpPr>
              <p:spPr bwMode="auto">
                <a:xfrm flipH="1" flipV="1">
                  <a:off x="3871" y="2302"/>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28" name="Line 384"/>
                <p:cNvSpPr>
                  <a:spLocks noChangeShapeType="1"/>
                </p:cNvSpPr>
                <p:nvPr/>
              </p:nvSpPr>
              <p:spPr bwMode="auto">
                <a:xfrm flipV="1">
                  <a:off x="3871" y="2214"/>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29" name="Line 385"/>
                <p:cNvSpPr>
                  <a:spLocks noChangeShapeType="1"/>
                </p:cNvSpPr>
                <p:nvPr/>
              </p:nvSpPr>
              <p:spPr bwMode="auto">
                <a:xfrm flipV="1">
                  <a:off x="3887" y="2223"/>
                  <a:ext cx="1" cy="7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0" name="Line 386"/>
                <p:cNvSpPr>
                  <a:spLocks noChangeShapeType="1"/>
                </p:cNvSpPr>
                <p:nvPr/>
              </p:nvSpPr>
              <p:spPr bwMode="auto">
                <a:xfrm flipV="1">
                  <a:off x="3871" y="2170"/>
                  <a:ext cx="76"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1" name="Line 387"/>
                <p:cNvSpPr>
                  <a:spLocks noChangeShapeType="1"/>
                </p:cNvSpPr>
                <p:nvPr/>
              </p:nvSpPr>
              <p:spPr bwMode="auto">
                <a:xfrm flipH="1" flipV="1">
                  <a:off x="3947" y="2170"/>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2" name="Rectangle 388"/>
                <p:cNvSpPr>
                  <a:spLocks noChangeArrowheads="1"/>
                </p:cNvSpPr>
                <p:nvPr/>
              </p:nvSpPr>
              <p:spPr bwMode="auto">
                <a:xfrm>
                  <a:off x="3763" y="215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33" name="Line 389"/>
                <p:cNvSpPr>
                  <a:spLocks noChangeShapeType="1"/>
                </p:cNvSpPr>
                <p:nvPr/>
              </p:nvSpPr>
              <p:spPr bwMode="auto">
                <a:xfrm flipV="1">
                  <a:off x="3735" y="2218"/>
                  <a:ext cx="30" cy="4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4" name="Line 390"/>
                <p:cNvSpPr>
                  <a:spLocks noChangeShapeType="1"/>
                </p:cNvSpPr>
                <p:nvPr/>
              </p:nvSpPr>
              <p:spPr bwMode="auto">
                <a:xfrm flipV="1">
                  <a:off x="3755" y="2227"/>
                  <a:ext cx="23" cy="3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5" name="Line 391"/>
                <p:cNvSpPr>
                  <a:spLocks noChangeShapeType="1"/>
                </p:cNvSpPr>
                <p:nvPr/>
              </p:nvSpPr>
              <p:spPr bwMode="auto">
                <a:xfrm flipH="1" flipV="1">
                  <a:off x="3818" y="2197"/>
                  <a:ext cx="53"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6" name="Rectangle 392"/>
                <p:cNvSpPr>
                  <a:spLocks noChangeArrowheads="1"/>
                </p:cNvSpPr>
                <p:nvPr/>
              </p:nvSpPr>
              <p:spPr bwMode="auto">
                <a:xfrm>
                  <a:off x="3924" y="205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4137" name="Line 393"/>
                <p:cNvSpPr>
                  <a:spLocks noChangeShapeType="1"/>
                </p:cNvSpPr>
                <p:nvPr/>
              </p:nvSpPr>
              <p:spPr bwMode="auto">
                <a:xfrm flipV="1">
                  <a:off x="3940" y="2114"/>
                  <a:ext cx="1" cy="6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8" name="Line 394"/>
                <p:cNvSpPr>
                  <a:spLocks noChangeShapeType="1"/>
                </p:cNvSpPr>
                <p:nvPr/>
              </p:nvSpPr>
              <p:spPr bwMode="auto">
                <a:xfrm flipV="1">
                  <a:off x="3955" y="2114"/>
                  <a:ext cx="1" cy="6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39" name="Rectangle 395"/>
                <p:cNvSpPr>
                  <a:spLocks noChangeArrowheads="1"/>
                </p:cNvSpPr>
                <p:nvPr/>
              </p:nvSpPr>
              <p:spPr bwMode="auto">
                <a:xfrm>
                  <a:off x="4080" y="231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40" name="Rectangle 396"/>
                <p:cNvSpPr>
                  <a:spLocks noChangeArrowheads="1"/>
                </p:cNvSpPr>
                <p:nvPr/>
              </p:nvSpPr>
              <p:spPr bwMode="auto">
                <a:xfrm>
                  <a:off x="4122" y="231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4141" name="Rectangle 397"/>
                <p:cNvSpPr>
                  <a:spLocks noChangeArrowheads="1"/>
                </p:cNvSpPr>
                <p:nvPr/>
              </p:nvSpPr>
              <p:spPr bwMode="auto">
                <a:xfrm>
                  <a:off x="4167" y="2339"/>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4142" name="Line 398"/>
                <p:cNvSpPr>
                  <a:spLocks noChangeShapeType="1"/>
                </p:cNvSpPr>
                <p:nvPr/>
              </p:nvSpPr>
              <p:spPr bwMode="auto">
                <a:xfrm>
                  <a:off x="4024" y="2302"/>
                  <a:ext cx="46" cy="2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43" name="Rectangle 399"/>
                <p:cNvSpPr>
                  <a:spLocks noChangeArrowheads="1"/>
                </p:cNvSpPr>
                <p:nvPr/>
              </p:nvSpPr>
              <p:spPr bwMode="auto">
                <a:xfrm>
                  <a:off x="3763" y="229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4144" name="Rectangle 400"/>
                <p:cNvSpPr>
                  <a:spLocks noChangeArrowheads="1"/>
                </p:cNvSpPr>
                <p:nvPr/>
              </p:nvSpPr>
              <p:spPr bwMode="auto">
                <a:xfrm>
                  <a:off x="3644" y="242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4145" name="Line 401"/>
                <p:cNvSpPr>
                  <a:spLocks noChangeShapeType="1"/>
                </p:cNvSpPr>
                <p:nvPr/>
              </p:nvSpPr>
              <p:spPr bwMode="auto">
                <a:xfrm flipH="1">
                  <a:off x="3595" y="2556"/>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46" name="Freeform 402"/>
                <p:cNvSpPr>
                  <a:spLocks/>
                </p:cNvSpPr>
                <p:nvPr/>
              </p:nvSpPr>
              <p:spPr bwMode="auto">
                <a:xfrm>
                  <a:off x="3592" y="2542"/>
                  <a:ext cx="157" cy="29"/>
                </a:xfrm>
                <a:custGeom>
                  <a:avLst/>
                  <a:gdLst>
                    <a:gd name="T0" fmla="*/ 150 w 157"/>
                    <a:gd name="T1" fmla="*/ 0 h 29"/>
                    <a:gd name="T2" fmla="*/ 150 w 157"/>
                    <a:gd name="T3" fmla="*/ 14 h 29"/>
                    <a:gd name="T4" fmla="*/ 157 w 157"/>
                    <a:gd name="T5" fmla="*/ 29 h 29"/>
                    <a:gd name="T6" fmla="*/ 0 w 157"/>
                    <a:gd name="T7" fmla="*/ 29 h 29"/>
                    <a:gd name="T8" fmla="*/ 2 w 157"/>
                    <a:gd name="T9" fmla="*/ 14 h 29"/>
                    <a:gd name="T10" fmla="*/ 2 w 157"/>
                    <a:gd name="T11" fmla="*/ 0 h 29"/>
                    <a:gd name="T12" fmla="*/ 150 w 157"/>
                    <a:gd name="T13" fmla="*/ 0 h 29"/>
                    <a:gd name="T14" fmla="*/ 0 60000 65536"/>
                    <a:gd name="T15" fmla="*/ 0 60000 65536"/>
                    <a:gd name="T16" fmla="*/ 0 60000 65536"/>
                    <a:gd name="T17" fmla="*/ 0 60000 65536"/>
                    <a:gd name="T18" fmla="*/ 0 60000 65536"/>
                    <a:gd name="T19" fmla="*/ 0 60000 65536"/>
                    <a:gd name="T20" fmla="*/ 0 60000 65536"/>
                    <a:gd name="T21" fmla="*/ 0 w 157"/>
                    <a:gd name="T22" fmla="*/ 0 h 29"/>
                    <a:gd name="T23" fmla="*/ 157 w 15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29">
                      <a:moveTo>
                        <a:pt x="150" y="0"/>
                      </a:moveTo>
                      <a:lnTo>
                        <a:pt x="150" y="14"/>
                      </a:lnTo>
                      <a:lnTo>
                        <a:pt x="157" y="29"/>
                      </a:lnTo>
                      <a:lnTo>
                        <a:pt x="0" y="29"/>
                      </a:lnTo>
                      <a:lnTo>
                        <a:pt x="2" y="14"/>
                      </a:lnTo>
                      <a:lnTo>
                        <a:pt x="2"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147" name="Line 403"/>
                <p:cNvSpPr>
                  <a:spLocks noChangeShapeType="1"/>
                </p:cNvSpPr>
                <p:nvPr/>
              </p:nvSpPr>
              <p:spPr bwMode="auto">
                <a:xfrm flipH="1">
                  <a:off x="3743" y="2506"/>
                  <a:ext cx="43"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48" name="Freeform 404"/>
                <p:cNvSpPr>
                  <a:spLocks/>
                </p:cNvSpPr>
                <p:nvPr/>
              </p:nvSpPr>
              <p:spPr bwMode="auto">
                <a:xfrm>
                  <a:off x="3725" y="2505"/>
                  <a:ext cx="62" cy="72"/>
                </a:xfrm>
                <a:custGeom>
                  <a:avLst/>
                  <a:gdLst>
                    <a:gd name="T0" fmla="*/ 58 w 62"/>
                    <a:gd name="T1" fmla="*/ 0 h 72"/>
                    <a:gd name="T2" fmla="*/ 62 w 62"/>
                    <a:gd name="T3" fmla="*/ 0 h 72"/>
                    <a:gd name="T4" fmla="*/ 60 w 62"/>
                    <a:gd name="T5" fmla="*/ 8 h 72"/>
                    <a:gd name="T6" fmla="*/ 31 w 62"/>
                    <a:gd name="T7" fmla="*/ 72 h 72"/>
                    <a:gd name="T8" fmla="*/ 17 w 62"/>
                    <a:gd name="T9" fmla="*/ 51 h 72"/>
                    <a:gd name="T10" fmla="*/ 0 w 62"/>
                    <a:gd name="T11" fmla="*/ 37 h 72"/>
                    <a:gd name="T12" fmla="*/ 58 w 62"/>
                    <a:gd name="T13" fmla="*/ 0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8" y="0"/>
                      </a:moveTo>
                      <a:lnTo>
                        <a:pt x="62" y="0"/>
                      </a:lnTo>
                      <a:lnTo>
                        <a:pt x="60" y="8"/>
                      </a:lnTo>
                      <a:lnTo>
                        <a:pt x="31" y="72"/>
                      </a:lnTo>
                      <a:lnTo>
                        <a:pt x="17" y="51"/>
                      </a:lnTo>
                      <a:lnTo>
                        <a:pt x="0" y="37"/>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149" name="Line 405"/>
                <p:cNvSpPr>
                  <a:spLocks noChangeShapeType="1"/>
                </p:cNvSpPr>
                <p:nvPr/>
              </p:nvSpPr>
              <p:spPr bwMode="auto">
                <a:xfrm flipH="1" flipV="1">
                  <a:off x="3698" y="2472"/>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50" name="Line 406"/>
                <p:cNvSpPr>
                  <a:spLocks noChangeShapeType="1"/>
                </p:cNvSpPr>
                <p:nvPr/>
              </p:nvSpPr>
              <p:spPr bwMode="auto">
                <a:xfrm flipH="1">
                  <a:off x="3548" y="2472"/>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51" name="Line 407"/>
                <p:cNvSpPr>
                  <a:spLocks noChangeShapeType="1"/>
                </p:cNvSpPr>
                <p:nvPr/>
              </p:nvSpPr>
              <p:spPr bwMode="auto">
                <a:xfrm>
                  <a:off x="3549" y="2506"/>
                  <a:ext cx="44" cy="49"/>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52" name="Freeform 408"/>
                <p:cNvSpPr>
                  <a:spLocks/>
                </p:cNvSpPr>
                <p:nvPr/>
              </p:nvSpPr>
              <p:spPr bwMode="auto">
                <a:xfrm>
                  <a:off x="3546" y="2505"/>
                  <a:ext cx="65" cy="81"/>
                </a:xfrm>
                <a:custGeom>
                  <a:avLst/>
                  <a:gdLst>
                    <a:gd name="T0" fmla="*/ 0 w 65"/>
                    <a:gd name="T1" fmla="*/ 0 h 81"/>
                    <a:gd name="T2" fmla="*/ 2 w 65"/>
                    <a:gd name="T3" fmla="*/ 0 h 81"/>
                    <a:gd name="T4" fmla="*/ 6 w 65"/>
                    <a:gd name="T5" fmla="*/ 0 h 81"/>
                    <a:gd name="T6" fmla="*/ 65 w 65"/>
                    <a:gd name="T7" fmla="*/ 37 h 81"/>
                    <a:gd name="T8" fmla="*/ 48 w 65"/>
                    <a:gd name="T9" fmla="*/ 51 h 81"/>
                    <a:gd name="T10" fmla="*/ 38 w 65"/>
                    <a:gd name="T11" fmla="*/ 81 h 81"/>
                    <a:gd name="T12" fmla="*/ 0 w 65"/>
                    <a:gd name="T13" fmla="*/ 0 h 81"/>
                    <a:gd name="T14" fmla="*/ 0 60000 65536"/>
                    <a:gd name="T15" fmla="*/ 0 60000 65536"/>
                    <a:gd name="T16" fmla="*/ 0 60000 65536"/>
                    <a:gd name="T17" fmla="*/ 0 60000 65536"/>
                    <a:gd name="T18" fmla="*/ 0 60000 65536"/>
                    <a:gd name="T19" fmla="*/ 0 60000 65536"/>
                    <a:gd name="T20" fmla="*/ 0 60000 65536"/>
                    <a:gd name="T21" fmla="*/ 0 w 65"/>
                    <a:gd name="T22" fmla="*/ 0 h 81"/>
                    <a:gd name="T23" fmla="*/ 65 w 65"/>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81">
                      <a:moveTo>
                        <a:pt x="0" y="0"/>
                      </a:moveTo>
                      <a:lnTo>
                        <a:pt x="2" y="0"/>
                      </a:lnTo>
                      <a:lnTo>
                        <a:pt x="6" y="0"/>
                      </a:lnTo>
                      <a:lnTo>
                        <a:pt x="65" y="37"/>
                      </a:lnTo>
                      <a:lnTo>
                        <a:pt x="48" y="51"/>
                      </a:lnTo>
                      <a:lnTo>
                        <a:pt x="38"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4153" name="Rectangle 409"/>
                <p:cNvSpPr>
                  <a:spLocks noChangeArrowheads="1"/>
                </p:cNvSpPr>
                <p:nvPr/>
              </p:nvSpPr>
              <p:spPr bwMode="auto">
                <a:xfrm>
                  <a:off x="3722" y="247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54" name="Line 410"/>
                <p:cNvSpPr>
                  <a:spLocks noChangeShapeType="1"/>
                </p:cNvSpPr>
                <p:nvPr/>
              </p:nvSpPr>
              <p:spPr bwMode="auto">
                <a:xfrm flipV="1">
                  <a:off x="3742" y="2542"/>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55" name="Rectangle 411"/>
                <p:cNvSpPr>
                  <a:spLocks noChangeArrowheads="1"/>
                </p:cNvSpPr>
                <p:nvPr/>
              </p:nvSpPr>
              <p:spPr bwMode="auto">
                <a:xfrm>
                  <a:off x="3571" y="247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56" name="Line 412"/>
                <p:cNvSpPr>
                  <a:spLocks noChangeShapeType="1"/>
                </p:cNvSpPr>
                <p:nvPr/>
              </p:nvSpPr>
              <p:spPr bwMode="auto">
                <a:xfrm flipV="1">
                  <a:off x="3594" y="2542"/>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57" name="Rectangle 413"/>
                <p:cNvSpPr>
                  <a:spLocks noChangeArrowheads="1"/>
                </p:cNvSpPr>
                <p:nvPr/>
              </p:nvSpPr>
              <p:spPr bwMode="auto">
                <a:xfrm>
                  <a:off x="3763" y="254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4158" name="Line 414"/>
                <p:cNvSpPr>
                  <a:spLocks noChangeShapeType="1"/>
                </p:cNvSpPr>
                <p:nvPr/>
              </p:nvSpPr>
              <p:spPr bwMode="auto">
                <a:xfrm>
                  <a:off x="3787" y="2505"/>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59" name="Line 415"/>
                <p:cNvSpPr>
                  <a:spLocks noChangeShapeType="1"/>
                </p:cNvSpPr>
                <p:nvPr/>
              </p:nvSpPr>
              <p:spPr bwMode="auto">
                <a:xfrm flipV="1">
                  <a:off x="3548" y="2434"/>
                  <a:ext cx="1" cy="71"/>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60" name="Line 416"/>
                <p:cNvSpPr>
                  <a:spLocks noChangeShapeType="1"/>
                </p:cNvSpPr>
                <p:nvPr/>
              </p:nvSpPr>
              <p:spPr bwMode="auto">
                <a:xfrm>
                  <a:off x="3787" y="2361"/>
                  <a:ext cx="1" cy="1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4161" name="Rectangle 417"/>
                <p:cNvSpPr>
                  <a:spLocks noChangeArrowheads="1"/>
                </p:cNvSpPr>
                <p:nvPr/>
              </p:nvSpPr>
              <p:spPr bwMode="auto">
                <a:xfrm>
                  <a:off x="3447" y="2358"/>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grpSp>
          <p:sp>
            <p:nvSpPr>
              <p:cNvPr id="333856" name="Line 419"/>
              <p:cNvSpPr>
                <a:spLocks noChangeShapeType="1"/>
              </p:cNvSpPr>
              <p:nvPr/>
            </p:nvSpPr>
            <p:spPr bwMode="auto">
              <a:xfrm flipH="1" flipV="1">
                <a:off x="3500" y="2407"/>
                <a:ext cx="48" cy="2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57" name="Line 420"/>
              <p:cNvSpPr>
                <a:spLocks noChangeShapeType="1"/>
              </p:cNvSpPr>
              <p:nvPr/>
            </p:nvSpPr>
            <p:spPr bwMode="auto">
              <a:xfrm flipH="1">
                <a:off x="3819" y="2302"/>
                <a:ext cx="52"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58" name="Line 421"/>
              <p:cNvSpPr>
                <a:spLocks noChangeShapeType="1"/>
              </p:cNvSpPr>
              <p:nvPr/>
            </p:nvSpPr>
            <p:spPr bwMode="auto">
              <a:xfrm>
                <a:off x="3735" y="2258"/>
                <a:ext cx="30"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59" name="Rectangle 422"/>
              <p:cNvSpPr>
                <a:spLocks noChangeArrowheads="1"/>
              </p:cNvSpPr>
              <p:nvPr/>
            </p:nvSpPr>
            <p:spPr bwMode="auto">
              <a:xfrm>
                <a:off x="3548" y="261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860" name="Line 423"/>
              <p:cNvSpPr>
                <a:spLocks noChangeShapeType="1"/>
              </p:cNvSpPr>
              <p:nvPr/>
            </p:nvSpPr>
            <p:spPr bwMode="auto">
              <a:xfrm flipH="1">
                <a:off x="3579" y="2556"/>
                <a:ext cx="15"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61" name="Rectangle 424"/>
              <p:cNvSpPr>
                <a:spLocks noChangeArrowheads="1"/>
              </p:cNvSpPr>
              <p:nvPr/>
            </p:nvSpPr>
            <p:spPr bwMode="auto">
              <a:xfrm>
                <a:off x="3768" y="261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3862" name="Rectangle 425"/>
              <p:cNvSpPr>
                <a:spLocks noChangeArrowheads="1"/>
              </p:cNvSpPr>
              <p:nvPr/>
            </p:nvSpPr>
            <p:spPr bwMode="auto">
              <a:xfrm>
                <a:off x="3814" y="261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3863" name="Line 426"/>
              <p:cNvSpPr>
                <a:spLocks noChangeShapeType="1"/>
              </p:cNvSpPr>
              <p:nvPr/>
            </p:nvSpPr>
            <p:spPr bwMode="auto">
              <a:xfrm>
                <a:off x="3742" y="2556"/>
                <a:ext cx="34"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64" name="Rectangle 427"/>
              <p:cNvSpPr>
                <a:spLocks noChangeArrowheads="1"/>
              </p:cNvSpPr>
              <p:nvPr/>
            </p:nvSpPr>
            <p:spPr bwMode="auto">
              <a:xfrm>
                <a:off x="3364" y="2505"/>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3865" name="Line 428"/>
              <p:cNvSpPr>
                <a:spLocks noChangeShapeType="1"/>
              </p:cNvSpPr>
              <p:nvPr/>
            </p:nvSpPr>
            <p:spPr bwMode="auto">
              <a:xfrm flipH="1">
                <a:off x="3402" y="2419"/>
                <a:ext cx="53" cy="9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66" name="Line 429"/>
              <p:cNvSpPr>
                <a:spLocks noChangeShapeType="1"/>
              </p:cNvSpPr>
              <p:nvPr/>
            </p:nvSpPr>
            <p:spPr bwMode="auto">
              <a:xfrm flipH="1" flipV="1">
                <a:off x="3406" y="2548"/>
                <a:ext cx="136" cy="8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67" name="Rectangle 430"/>
              <p:cNvSpPr>
                <a:spLocks noChangeArrowheads="1"/>
              </p:cNvSpPr>
              <p:nvPr/>
            </p:nvSpPr>
            <p:spPr bwMode="auto">
              <a:xfrm>
                <a:off x="3286" y="245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868" name="Line 431"/>
              <p:cNvSpPr>
                <a:spLocks noChangeShapeType="1"/>
              </p:cNvSpPr>
              <p:nvPr/>
            </p:nvSpPr>
            <p:spPr bwMode="auto">
              <a:xfrm flipH="1" flipV="1">
                <a:off x="3335" y="2516"/>
                <a:ext cx="18" cy="11"/>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69" name="Line 432"/>
              <p:cNvSpPr>
                <a:spLocks noChangeShapeType="1"/>
              </p:cNvSpPr>
              <p:nvPr/>
            </p:nvSpPr>
            <p:spPr bwMode="auto">
              <a:xfrm flipH="1" flipV="1">
                <a:off x="3343" y="2502"/>
                <a:ext cx="17"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70" name="Rectangle 433"/>
              <p:cNvSpPr>
                <a:spLocks noChangeArrowheads="1"/>
              </p:cNvSpPr>
              <p:nvPr/>
            </p:nvSpPr>
            <p:spPr bwMode="auto">
              <a:xfrm>
                <a:off x="3258" y="256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871" name="Rectangle 434"/>
              <p:cNvSpPr>
                <a:spLocks noChangeArrowheads="1"/>
              </p:cNvSpPr>
              <p:nvPr/>
            </p:nvSpPr>
            <p:spPr bwMode="auto">
              <a:xfrm>
                <a:off x="3300" y="256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872" name="Line 435"/>
              <p:cNvSpPr>
                <a:spLocks noChangeShapeType="1"/>
              </p:cNvSpPr>
              <p:nvPr/>
            </p:nvSpPr>
            <p:spPr bwMode="auto">
              <a:xfrm flipH="1">
                <a:off x="3347" y="2563"/>
                <a:ext cx="13" cy="13"/>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73" name="Rectangle 436"/>
              <p:cNvSpPr>
                <a:spLocks noChangeArrowheads="1"/>
              </p:cNvSpPr>
              <p:nvPr/>
            </p:nvSpPr>
            <p:spPr bwMode="auto">
              <a:xfrm>
                <a:off x="4269" y="257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3874" name="Rectangle 437"/>
              <p:cNvSpPr>
                <a:spLocks noChangeArrowheads="1"/>
              </p:cNvSpPr>
              <p:nvPr/>
            </p:nvSpPr>
            <p:spPr bwMode="auto">
              <a:xfrm>
                <a:off x="4310" y="257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3875" name="Rectangle 438"/>
              <p:cNvSpPr>
                <a:spLocks noChangeArrowheads="1"/>
              </p:cNvSpPr>
              <p:nvPr/>
            </p:nvSpPr>
            <p:spPr bwMode="auto">
              <a:xfrm>
                <a:off x="4190" y="270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3876" name="Line 439"/>
              <p:cNvSpPr>
                <a:spLocks noChangeShapeType="1"/>
              </p:cNvSpPr>
              <p:nvPr/>
            </p:nvSpPr>
            <p:spPr bwMode="auto">
              <a:xfrm>
                <a:off x="4290" y="2641"/>
                <a:ext cx="1" cy="5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77" name="Line 440"/>
              <p:cNvSpPr>
                <a:spLocks noChangeShapeType="1"/>
              </p:cNvSpPr>
              <p:nvPr/>
            </p:nvSpPr>
            <p:spPr bwMode="auto">
              <a:xfrm flipH="1">
                <a:off x="4245" y="2697"/>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78" name="Line 441"/>
              <p:cNvSpPr>
                <a:spLocks noChangeShapeType="1"/>
              </p:cNvSpPr>
              <p:nvPr/>
            </p:nvSpPr>
            <p:spPr bwMode="auto">
              <a:xfrm flipH="1">
                <a:off x="4237" y="2688"/>
                <a:ext cx="37" cy="2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79" name="Line 442"/>
              <p:cNvSpPr>
                <a:spLocks noChangeShapeType="1"/>
              </p:cNvSpPr>
              <p:nvPr/>
            </p:nvSpPr>
            <p:spPr bwMode="auto">
              <a:xfrm flipH="1" flipV="1">
                <a:off x="4137" y="2697"/>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0" name="Line 443"/>
              <p:cNvSpPr>
                <a:spLocks noChangeShapeType="1"/>
              </p:cNvSpPr>
              <p:nvPr/>
            </p:nvSpPr>
            <p:spPr bwMode="auto">
              <a:xfrm flipV="1">
                <a:off x="4137" y="2609"/>
                <a:ext cx="1" cy="88"/>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1" name="Line 444"/>
              <p:cNvSpPr>
                <a:spLocks noChangeShapeType="1"/>
              </p:cNvSpPr>
              <p:nvPr/>
            </p:nvSpPr>
            <p:spPr bwMode="auto">
              <a:xfrm flipV="1">
                <a:off x="4153" y="2618"/>
                <a:ext cx="1" cy="7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2" name="Line 445"/>
              <p:cNvSpPr>
                <a:spLocks noChangeShapeType="1"/>
              </p:cNvSpPr>
              <p:nvPr/>
            </p:nvSpPr>
            <p:spPr bwMode="auto">
              <a:xfrm flipV="1">
                <a:off x="4137" y="2565"/>
                <a:ext cx="77" cy="44"/>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3" name="Line 446"/>
              <p:cNvSpPr>
                <a:spLocks noChangeShapeType="1"/>
              </p:cNvSpPr>
              <p:nvPr/>
            </p:nvSpPr>
            <p:spPr bwMode="auto">
              <a:xfrm flipH="1" flipV="1">
                <a:off x="4214" y="2565"/>
                <a:ext cx="45"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4" name="Rectangle 447"/>
              <p:cNvSpPr>
                <a:spLocks noChangeArrowheads="1"/>
              </p:cNvSpPr>
              <p:nvPr/>
            </p:nvSpPr>
            <p:spPr bwMode="auto">
              <a:xfrm>
                <a:off x="4030" y="255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3885" name="Line 448"/>
              <p:cNvSpPr>
                <a:spLocks noChangeShapeType="1"/>
              </p:cNvSpPr>
              <p:nvPr/>
            </p:nvSpPr>
            <p:spPr bwMode="auto">
              <a:xfrm flipV="1">
                <a:off x="4002" y="2612"/>
                <a:ext cx="29" cy="41"/>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6" name="Line 449"/>
              <p:cNvSpPr>
                <a:spLocks noChangeShapeType="1"/>
              </p:cNvSpPr>
              <p:nvPr/>
            </p:nvSpPr>
            <p:spPr bwMode="auto">
              <a:xfrm flipV="1">
                <a:off x="4021" y="2621"/>
                <a:ext cx="23" cy="32"/>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7" name="Line 450"/>
              <p:cNvSpPr>
                <a:spLocks noChangeShapeType="1"/>
              </p:cNvSpPr>
              <p:nvPr/>
            </p:nvSpPr>
            <p:spPr bwMode="auto">
              <a:xfrm flipH="1" flipV="1">
                <a:off x="4085" y="2592"/>
                <a:ext cx="52"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88" name="Rectangle 451"/>
              <p:cNvSpPr>
                <a:spLocks noChangeArrowheads="1"/>
              </p:cNvSpPr>
              <p:nvPr/>
            </p:nvSpPr>
            <p:spPr bwMode="auto">
              <a:xfrm>
                <a:off x="4190" y="2446"/>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O</a:t>
                </a:r>
                <a:endParaRPr lang="it-IT" altLang="ru-RU" sz="1800">
                  <a:solidFill>
                    <a:srgbClr val="000000"/>
                  </a:solidFill>
                </a:endParaRPr>
              </a:p>
            </p:txBody>
          </p:sp>
          <p:sp>
            <p:nvSpPr>
              <p:cNvPr id="333889" name="Line 452"/>
              <p:cNvSpPr>
                <a:spLocks noChangeShapeType="1"/>
              </p:cNvSpPr>
              <p:nvPr/>
            </p:nvSpPr>
            <p:spPr bwMode="auto">
              <a:xfrm flipV="1">
                <a:off x="4206" y="2509"/>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90" name="Line 453"/>
              <p:cNvSpPr>
                <a:spLocks noChangeShapeType="1"/>
              </p:cNvSpPr>
              <p:nvPr/>
            </p:nvSpPr>
            <p:spPr bwMode="auto">
              <a:xfrm flipV="1">
                <a:off x="4222" y="2509"/>
                <a:ext cx="1" cy="6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91" name="Rectangle 454"/>
              <p:cNvSpPr>
                <a:spLocks noChangeArrowheads="1"/>
              </p:cNvSpPr>
              <p:nvPr/>
            </p:nvSpPr>
            <p:spPr bwMode="auto">
              <a:xfrm>
                <a:off x="4347" y="270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3892" name="Rectangle 455"/>
              <p:cNvSpPr>
                <a:spLocks noChangeArrowheads="1"/>
              </p:cNvSpPr>
              <p:nvPr/>
            </p:nvSpPr>
            <p:spPr bwMode="auto">
              <a:xfrm>
                <a:off x="4388" y="270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H</a:t>
                </a:r>
                <a:endParaRPr lang="it-IT" altLang="ru-RU" sz="1800">
                  <a:solidFill>
                    <a:srgbClr val="000000"/>
                  </a:solidFill>
                </a:endParaRPr>
              </a:p>
            </p:txBody>
          </p:sp>
          <p:sp>
            <p:nvSpPr>
              <p:cNvPr id="333893" name="Rectangle 456"/>
              <p:cNvSpPr>
                <a:spLocks noChangeArrowheads="1"/>
              </p:cNvSpPr>
              <p:nvPr/>
            </p:nvSpPr>
            <p:spPr bwMode="auto">
              <a:xfrm>
                <a:off x="4434" y="2734"/>
                <a:ext cx="28"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600">
                    <a:solidFill>
                      <a:srgbClr val="0000FF"/>
                    </a:solidFill>
                  </a:rPr>
                  <a:t>2</a:t>
                </a:r>
                <a:endParaRPr lang="it-IT" altLang="ru-RU" sz="1800">
                  <a:solidFill>
                    <a:srgbClr val="000000"/>
                  </a:solidFill>
                </a:endParaRPr>
              </a:p>
            </p:txBody>
          </p:sp>
          <p:sp>
            <p:nvSpPr>
              <p:cNvPr id="333894" name="Line 457"/>
              <p:cNvSpPr>
                <a:spLocks noChangeShapeType="1"/>
              </p:cNvSpPr>
              <p:nvPr/>
            </p:nvSpPr>
            <p:spPr bwMode="auto">
              <a:xfrm>
                <a:off x="4290" y="2697"/>
                <a:ext cx="46" cy="26"/>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95" name="Rectangle 458"/>
              <p:cNvSpPr>
                <a:spLocks noChangeArrowheads="1"/>
              </p:cNvSpPr>
              <p:nvPr/>
            </p:nvSpPr>
            <p:spPr bwMode="auto">
              <a:xfrm>
                <a:off x="4030" y="269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FF"/>
                    </a:solidFill>
                  </a:rPr>
                  <a:t>N</a:t>
                </a:r>
                <a:endParaRPr lang="it-IT" altLang="ru-RU" sz="1800">
                  <a:solidFill>
                    <a:srgbClr val="000000"/>
                  </a:solidFill>
                </a:endParaRPr>
              </a:p>
            </p:txBody>
          </p:sp>
          <p:sp>
            <p:nvSpPr>
              <p:cNvPr id="333896" name="Rectangle 459"/>
              <p:cNvSpPr>
                <a:spLocks noChangeArrowheads="1"/>
              </p:cNvSpPr>
              <p:nvPr/>
            </p:nvSpPr>
            <p:spPr bwMode="auto">
              <a:xfrm>
                <a:off x="3910" y="282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3897" name="Line 460"/>
              <p:cNvSpPr>
                <a:spLocks noChangeShapeType="1"/>
              </p:cNvSpPr>
              <p:nvPr/>
            </p:nvSpPr>
            <p:spPr bwMode="auto">
              <a:xfrm flipH="1">
                <a:off x="3861" y="2951"/>
                <a:ext cx="146" cy="1"/>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898" name="Freeform 461"/>
              <p:cNvSpPr>
                <a:spLocks/>
              </p:cNvSpPr>
              <p:nvPr/>
            </p:nvSpPr>
            <p:spPr bwMode="auto">
              <a:xfrm>
                <a:off x="3858" y="2936"/>
                <a:ext cx="157" cy="30"/>
              </a:xfrm>
              <a:custGeom>
                <a:avLst/>
                <a:gdLst>
                  <a:gd name="T0" fmla="*/ 151 w 157"/>
                  <a:gd name="T1" fmla="*/ 0 h 30"/>
                  <a:gd name="T2" fmla="*/ 151 w 157"/>
                  <a:gd name="T3" fmla="*/ 15 h 30"/>
                  <a:gd name="T4" fmla="*/ 157 w 157"/>
                  <a:gd name="T5" fmla="*/ 30 h 30"/>
                  <a:gd name="T6" fmla="*/ 0 w 157"/>
                  <a:gd name="T7" fmla="*/ 30 h 30"/>
                  <a:gd name="T8" fmla="*/ 2 w 157"/>
                  <a:gd name="T9" fmla="*/ 15 h 30"/>
                  <a:gd name="T10" fmla="*/ 2 w 157"/>
                  <a:gd name="T11" fmla="*/ 0 h 30"/>
                  <a:gd name="T12" fmla="*/ 151 w 157"/>
                  <a:gd name="T13" fmla="*/ 0 h 30"/>
                  <a:gd name="T14" fmla="*/ 0 60000 65536"/>
                  <a:gd name="T15" fmla="*/ 0 60000 65536"/>
                  <a:gd name="T16" fmla="*/ 0 60000 65536"/>
                  <a:gd name="T17" fmla="*/ 0 60000 65536"/>
                  <a:gd name="T18" fmla="*/ 0 60000 65536"/>
                  <a:gd name="T19" fmla="*/ 0 60000 65536"/>
                  <a:gd name="T20" fmla="*/ 0 60000 65536"/>
                  <a:gd name="T21" fmla="*/ 0 w 157"/>
                  <a:gd name="T22" fmla="*/ 0 h 30"/>
                  <a:gd name="T23" fmla="*/ 157 w 15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7" h="30">
                    <a:moveTo>
                      <a:pt x="151" y="0"/>
                    </a:moveTo>
                    <a:lnTo>
                      <a:pt x="151" y="15"/>
                    </a:lnTo>
                    <a:lnTo>
                      <a:pt x="157" y="30"/>
                    </a:lnTo>
                    <a:lnTo>
                      <a:pt x="0" y="30"/>
                    </a:lnTo>
                    <a:lnTo>
                      <a:pt x="2" y="15"/>
                    </a:lnTo>
                    <a:lnTo>
                      <a:pt x="2" y="0"/>
                    </a:lnTo>
                    <a:lnTo>
                      <a:pt x="1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899" name="Line 462"/>
              <p:cNvSpPr>
                <a:spLocks noChangeShapeType="1"/>
              </p:cNvSpPr>
              <p:nvPr/>
            </p:nvSpPr>
            <p:spPr bwMode="auto">
              <a:xfrm flipH="1">
                <a:off x="4010" y="2900"/>
                <a:ext cx="42"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00" name="Freeform 463"/>
              <p:cNvSpPr>
                <a:spLocks/>
              </p:cNvSpPr>
              <p:nvPr/>
            </p:nvSpPr>
            <p:spPr bwMode="auto">
              <a:xfrm>
                <a:off x="3992" y="2899"/>
                <a:ext cx="62" cy="72"/>
              </a:xfrm>
              <a:custGeom>
                <a:avLst/>
                <a:gdLst>
                  <a:gd name="T0" fmla="*/ 58 w 62"/>
                  <a:gd name="T1" fmla="*/ 1 h 72"/>
                  <a:gd name="T2" fmla="*/ 62 w 62"/>
                  <a:gd name="T3" fmla="*/ 0 h 72"/>
                  <a:gd name="T4" fmla="*/ 60 w 62"/>
                  <a:gd name="T5" fmla="*/ 8 h 72"/>
                  <a:gd name="T6" fmla="*/ 31 w 62"/>
                  <a:gd name="T7" fmla="*/ 72 h 72"/>
                  <a:gd name="T8" fmla="*/ 17 w 62"/>
                  <a:gd name="T9" fmla="*/ 52 h 72"/>
                  <a:gd name="T10" fmla="*/ 0 w 62"/>
                  <a:gd name="T11" fmla="*/ 37 h 72"/>
                  <a:gd name="T12" fmla="*/ 58 w 62"/>
                  <a:gd name="T13" fmla="*/ 1 h 72"/>
                  <a:gd name="T14" fmla="*/ 0 60000 65536"/>
                  <a:gd name="T15" fmla="*/ 0 60000 65536"/>
                  <a:gd name="T16" fmla="*/ 0 60000 65536"/>
                  <a:gd name="T17" fmla="*/ 0 60000 65536"/>
                  <a:gd name="T18" fmla="*/ 0 60000 65536"/>
                  <a:gd name="T19" fmla="*/ 0 60000 65536"/>
                  <a:gd name="T20" fmla="*/ 0 60000 65536"/>
                  <a:gd name="T21" fmla="*/ 0 w 62"/>
                  <a:gd name="T22" fmla="*/ 0 h 72"/>
                  <a:gd name="T23" fmla="*/ 62 w 62"/>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2">
                    <a:moveTo>
                      <a:pt x="58" y="1"/>
                    </a:moveTo>
                    <a:lnTo>
                      <a:pt x="62" y="0"/>
                    </a:lnTo>
                    <a:lnTo>
                      <a:pt x="60" y="8"/>
                    </a:lnTo>
                    <a:lnTo>
                      <a:pt x="31" y="72"/>
                    </a:lnTo>
                    <a:lnTo>
                      <a:pt x="17" y="52"/>
                    </a:lnTo>
                    <a:lnTo>
                      <a:pt x="0" y="37"/>
                    </a:lnTo>
                    <a:lnTo>
                      <a:pt x="5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01" name="Line 464"/>
              <p:cNvSpPr>
                <a:spLocks noChangeShapeType="1"/>
              </p:cNvSpPr>
              <p:nvPr/>
            </p:nvSpPr>
            <p:spPr bwMode="auto">
              <a:xfrm flipH="1" flipV="1">
                <a:off x="3965" y="2866"/>
                <a:ext cx="89"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02" name="Line 465"/>
              <p:cNvSpPr>
                <a:spLocks noChangeShapeType="1"/>
              </p:cNvSpPr>
              <p:nvPr/>
            </p:nvSpPr>
            <p:spPr bwMode="auto">
              <a:xfrm flipH="1">
                <a:off x="3814" y="2866"/>
                <a:ext cx="90" cy="33"/>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03" name="Line 466"/>
              <p:cNvSpPr>
                <a:spLocks noChangeShapeType="1"/>
              </p:cNvSpPr>
              <p:nvPr/>
            </p:nvSpPr>
            <p:spPr bwMode="auto">
              <a:xfrm>
                <a:off x="3815" y="2900"/>
                <a:ext cx="44" cy="50"/>
              </a:xfrm>
              <a:prstGeom prst="line">
                <a:avLst/>
              </a:prstGeom>
              <a:noFill/>
              <a:ln w="15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04" name="Freeform 467"/>
              <p:cNvSpPr>
                <a:spLocks/>
              </p:cNvSpPr>
              <p:nvPr/>
            </p:nvSpPr>
            <p:spPr bwMode="auto">
              <a:xfrm>
                <a:off x="3813" y="2899"/>
                <a:ext cx="64" cy="81"/>
              </a:xfrm>
              <a:custGeom>
                <a:avLst/>
                <a:gdLst>
                  <a:gd name="T0" fmla="*/ 0 w 64"/>
                  <a:gd name="T1" fmla="*/ 0 h 81"/>
                  <a:gd name="T2" fmla="*/ 1 w 64"/>
                  <a:gd name="T3" fmla="*/ 0 h 81"/>
                  <a:gd name="T4" fmla="*/ 5 w 64"/>
                  <a:gd name="T5" fmla="*/ 1 h 81"/>
                  <a:gd name="T6" fmla="*/ 64 w 64"/>
                  <a:gd name="T7" fmla="*/ 37 h 81"/>
                  <a:gd name="T8" fmla="*/ 47 w 64"/>
                  <a:gd name="T9" fmla="*/ 52 h 81"/>
                  <a:gd name="T10" fmla="*/ 37 w 64"/>
                  <a:gd name="T11" fmla="*/ 81 h 81"/>
                  <a:gd name="T12" fmla="*/ 0 w 64"/>
                  <a:gd name="T13" fmla="*/ 0 h 81"/>
                  <a:gd name="T14" fmla="*/ 0 60000 65536"/>
                  <a:gd name="T15" fmla="*/ 0 60000 65536"/>
                  <a:gd name="T16" fmla="*/ 0 60000 65536"/>
                  <a:gd name="T17" fmla="*/ 0 60000 65536"/>
                  <a:gd name="T18" fmla="*/ 0 60000 65536"/>
                  <a:gd name="T19" fmla="*/ 0 60000 65536"/>
                  <a:gd name="T20" fmla="*/ 0 60000 65536"/>
                  <a:gd name="T21" fmla="*/ 0 w 64"/>
                  <a:gd name="T22" fmla="*/ 0 h 81"/>
                  <a:gd name="T23" fmla="*/ 64 w 64"/>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81">
                    <a:moveTo>
                      <a:pt x="0" y="0"/>
                    </a:moveTo>
                    <a:lnTo>
                      <a:pt x="1" y="0"/>
                    </a:lnTo>
                    <a:lnTo>
                      <a:pt x="5" y="1"/>
                    </a:lnTo>
                    <a:lnTo>
                      <a:pt x="64" y="37"/>
                    </a:lnTo>
                    <a:lnTo>
                      <a:pt x="47" y="52"/>
                    </a:lnTo>
                    <a:lnTo>
                      <a:pt x="37"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05" name="Rectangle 468"/>
              <p:cNvSpPr>
                <a:spLocks noChangeArrowheads="1"/>
              </p:cNvSpPr>
              <p:nvPr/>
            </p:nvSpPr>
            <p:spPr bwMode="auto">
              <a:xfrm>
                <a:off x="3988" y="287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3906" name="Line 469"/>
              <p:cNvSpPr>
                <a:spLocks noChangeShapeType="1"/>
              </p:cNvSpPr>
              <p:nvPr/>
            </p:nvSpPr>
            <p:spPr bwMode="auto">
              <a:xfrm flipV="1">
                <a:off x="4009" y="2937"/>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07" name="Rectangle 470"/>
              <p:cNvSpPr>
                <a:spLocks noChangeArrowheads="1"/>
              </p:cNvSpPr>
              <p:nvPr/>
            </p:nvSpPr>
            <p:spPr bwMode="auto">
              <a:xfrm>
                <a:off x="3837" y="287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3908" name="Line 471"/>
              <p:cNvSpPr>
                <a:spLocks noChangeShapeType="1"/>
              </p:cNvSpPr>
              <p:nvPr/>
            </p:nvSpPr>
            <p:spPr bwMode="auto">
              <a:xfrm flipV="1">
                <a:off x="3860" y="2937"/>
                <a:ext cx="1" cy="1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09" name="Rectangle 472"/>
              <p:cNvSpPr>
                <a:spLocks noChangeArrowheads="1"/>
              </p:cNvSpPr>
              <p:nvPr/>
            </p:nvSpPr>
            <p:spPr bwMode="auto">
              <a:xfrm>
                <a:off x="4030" y="2941"/>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3910" name="Line 473"/>
              <p:cNvSpPr>
                <a:spLocks noChangeShapeType="1"/>
              </p:cNvSpPr>
              <p:nvPr/>
            </p:nvSpPr>
            <p:spPr bwMode="auto">
              <a:xfrm>
                <a:off x="4054" y="2899"/>
                <a:ext cx="1" cy="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1" name="Line 474"/>
              <p:cNvSpPr>
                <a:spLocks noChangeShapeType="1"/>
              </p:cNvSpPr>
              <p:nvPr/>
            </p:nvSpPr>
            <p:spPr bwMode="auto">
              <a:xfrm flipV="1">
                <a:off x="3814" y="2829"/>
                <a:ext cx="1" cy="70"/>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2" name="Line 475"/>
              <p:cNvSpPr>
                <a:spLocks noChangeShapeType="1"/>
              </p:cNvSpPr>
              <p:nvPr/>
            </p:nvSpPr>
            <p:spPr bwMode="auto">
              <a:xfrm>
                <a:off x="4054" y="2755"/>
                <a:ext cx="1" cy="144"/>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3" name="Rectangle 476"/>
              <p:cNvSpPr>
                <a:spLocks noChangeArrowheads="1"/>
              </p:cNvSpPr>
              <p:nvPr/>
            </p:nvSpPr>
            <p:spPr bwMode="auto">
              <a:xfrm>
                <a:off x="3713" y="275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14" name="Line 477"/>
              <p:cNvSpPr>
                <a:spLocks noChangeShapeType="1"/>
              </p:cNvSpPr>
              <p:nvPr/>
            </p:nvSpPr>
            <p:spPr bwMode="auto">
              <a:xfrm flipH="1" flipV="1">
                <a:off x="3766" y="2801"/>
                <a:ext cx="48" cy="2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5" name="Line 478"/>
              <p:cNvSpPr>
                <a:spLocks noChangeShapeType="1"/>
              </p:cNvSpPr>
              <p:nvPr/>
            </p:nvSpPr>
            <p:spPr bwMode="auto">
              <a:xfrm flipH="1">
                <a:off x="4085" y="2697"/>
                <a:ext cx="52" cy="17"/>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6" name="Line 479"/>
              <p:cNvSpPr>
                <a:spLocks noChangeShapeType="1"/>
              </p:cNvSpPr>
              <p:nvPr/>
            </p:nvSpPr>
            <p:spPr bwMode="auto">
              <a:xfrm>
                <a:off x="4002" y="2653"/>
                <a:ext cx="29" cy="40"/>
              </a:xfrm>
              <a:prstGeom prst="line">
                <a:avLst/>
              </a:prstGeom>
              <a:noFill/>
              <a:ln w="6350" cap="rnd">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7" name="Rectangle 480"/>
              <p:cNvSpPr>
                <a:spLocks noChangeArrowheads="1"/>
              </p:cNvSpPr>
              <p:nvPr/>
            </p:nvSpPr>
            <p:spPr bwMode="auto">
              <a:xfrm>
                <a:off x="3814" y="300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18" name="Line 481"/>
              <p:cNvSpPr>
                <a:spLocks noChangeShapeType="1"/>
              </p:cNvSpPr>
              <p:nvPr/>
            </p:nvSpPr>
            <p:spPr bwMode="auto">
              <a:xfrm flipH="1">
                <a:off x="3845" y="2951"/>
                <a:ext cx="15" cy="57"/>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19" name="Rectangle 482"/>
              <p:cNvSpPr>
                <a:spLocks noChangeArrowheads="1"/>
              </p:cNvSpPr>
              <p:nvPr/>
            </p:nvSpPr>
            <p:spPr bwMode="auto">
              <a:xfrm>
                <a:off x="4034" y="300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O</a:t>
                </a:r>
                <a:endParaRPr lang="it-IT" altLang="ru-RU" sz="1800">
                  <a:solidFill>
                    <a:srgbClr val="000000"/>
                  </a:solidFill>
                </a:endParaRPr>
              </a:p>
            </p:txBody>
          </p:sp>
          <p:sp>
            <p:nvSpPr>
              <p:cNvPr id="333920" name="Rectangle 483"/>
              <p:cNvSpPr>
                <a:spLocks noChangeArrowheads="1"/>
              </p:cNvSpPr>
              <p:nvPr/>
            </p:nvSpPr>
            <p:spPr bwMode="auto">
              <a:xfrm>
                <a:off x="4080" y="3005"/>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3921" name="Line 484"/>
              <p:cNvSpPr>
                <a:spLocks noChangeShapeType="1"/>
              </p:cNvSpPr>
              <p:nvPr/>
            </p:nvSpPr>
            <p:spPr bwMode="auto">
              <a:xfrm>
                <a:off x="4009" y="2951"/>
                <a:ext cx="33" cy="58"/>
              </a:xfrm>
              <a:prstGeom prst="line">
                <a:avLst/>
              </a:prstGeom>
              <a:noFill/>
              <a:ln w="6350" cap="rnd">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22" name="Rectangle 485"/>
              <p:cNvSpPr>
                <a:spLocks noChangeArrowheads="1"/>
              </p:cNvSpPr>
              <p:nvPr/>
            </p:nvSpPr>
            <p:spPr bwMode="auto">
              <a:xfrm>
                <a:off x="3630" y="2900"/>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P</a:t>
                </a:r>
                <a:endParaRPr lang="it-IT" altLang="ru-RU" sz="1800">
                  <a:solidFill>
                    <a:srgbClr val="000000"/>
                  </a:solidFill>
                </a:endParaRPr>
              </a:p>
            </p:txBody>
          </p:sp>
          <p:sp>
            <p:nvSpPr>
              <p:cNvPr id="333923" name="Line 486"/>
              <p:cNvSpPr>
                <a:spLocks noChangeShapeType="1"/>
              </p:cNvSpPr>
              <p:nvPr/>
            </p:nvSpPr>
            <p:spPr bwMode="auto">
              <a:xfrm flipH="1">
                <a:off x="3669" y="2814"/>
                <a:ext cx="52" cy="8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24" name="Line 487"/>
              <p:cNvSpPr>
                <a:spLocks noChangeShapeType="1"/>
              </p:cNvSpPr>
              <p:nvPr/>
            </p:nvSpPr>
            <p:spPr bwMode="auto">
              <a:xfrm flipH="1" flipV="1">
                <a:off x="3673" y="2943"/>
                <a:ext cx="136" cy="8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25" name="Rectangle 488"/>
              <p:cNvSpPr>
                <a:spLocks noChangeArrowheads="1"/>
              </p:cNvSpPr>
              <p:nvPr/>
            </p:nvSpPr>
            <p:spPr bwMode="auto">
              <a:xfrm>
                <a:off x="3552" y="2854"/>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26" name="Line 489"/>
              <p:cNvSpPr>
                <a:spLocks noChangeShapeType="1"/>
              </p:cNvSpPr>
              <p:nvPr/>
            </p:nvSpPr>
            <p:spPr bwMode="auto">
              <a:xfrm flipH="1" flipV="1">
                <a:off x="3601" y="2911"/>
                <a:ext cx="18"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27" name="Line 490"/>
              <p:cNvSpPr>
                <a:spLocks noChangeShapeType="1"/>
              </p:cNvSpPr>
              <p:nvPr/>
            </p:nvSpPr>
            <p:spPr bwMode="auto">
              <a:xfrm flipH="1" flipV="1">
                <a:off x="3609" y="2897"/>
                <a:ext cx="17" cy="10"/>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28" name="Rectangle 491"/>
              <p:cNvSpPr>
                <a:spLocks noChangeArrowheads="1"/>
              </p:cNvSpPr>
              <p:nvPr/>
            </p:nvSpPr>
            <p:spPr bwMode="auto">
              <a:xfrm>
                <a:off x="3525" y="295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29" name="Rectangle 492"/>
              <p:cNvSpPr>
                <a:spLocks noChangeArrowheads="1"/>
              </p:cNvSpPr>
              <p:nvPr/>
            </p:nvSpPr>
            <p:spPr bwMode="auto">
              <a:xfrm>
                <a:off x="3566" y="2959"/>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30" name="Line 493"/>
              <p:cNvSpPr>
                <a:spLocks noChangeShapeType="1"/>
              </p:cNvSpPr>
              <p:nvPr/>
            </p:nvSpPr>
            <p:spPr bwMode="auto">
              <a:xfrm flipH="1">
                <a:off x="3613" y="2958"/>
                <a:ext cx="13" cy="13"/>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31" name="Rectangle 494"/>
              <p:cNvSpPr>
                <a:spLocks noChangeArrowheads="1"/>
              </p:cNvSpPr>
              <p:nvPr/>
            </p:nvSpPr>
            <p:spPr bwMode="auto">
              <a:xfrm>
                <a:off x="2905" y="1317"/>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32" name="Rectangle 495"/>
              <p:cNvSpPr>
                <a:spLocks noChangeArrowheads="1"/>
              </p:cNvSpPr>
              <p:nvPr/>
            </p:nvSpPr>
            <p:spPr bwMode="auto">
              <a:xfrm>
                <a:off x="2827" y="136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O</a:t>
                </a:r>
                <a:endParaRPr lang="it-IT" altLang="ru-RU" sz="1800">
                  <a:solidFill>
                    <a:srgbClr val="000000"/>
                  </a:solidFill>
                </a:endParaRPr>
              </a:p>
            </p:txBody>
          </p:sp>
          <p:sp>
            <p:nvSpPr>
              <p:cNvPr id="333933" name="Line 496"/>
              <p:cNvSpPr>
                <a:spLocks noChangeShapeType="1"/>
              </p:cNvSpPr>
              <p:nvPr/>
            </p:nvSpPr>
            <p:spPr bwMode="auto">
              <a:xfrm flipH="1">
                <a:off x="2880" y="1368"/>
                <a:ext cx="18" cy="11"/>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34" name="Rectangle 497"/>
              <p:cNvSpPr>
                <a:spLocks noChangeArrowheads="1"/>
              </p:cNvSpPr>
              <p:nvPr/>
            </p:nvSpPr>
            <p:spPr bwMode="auto">
              <a:xfrm>
                <a:off x="2753" y="1322"/>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FF0000"/>
                    </a:solidFill>
                  </a:rPr>
                  <a:t>H</a:t>
                </a:r>
                <a:endParaRPr lang="it-IT" altLang="ru-RU" sz="1800">
                  <a:solidFill>
                    <a:srgbClr val="000000"/>
                  </a:solidFill>
                </a:endParaRPr>
              </a:p>
            </p:txBody>
          </p:sp>
          <p:sp>
            <p:nvSpPr>
              <p:cNvPr id="333935" name="Line 498"/>
              <p:cNvSpPr>
                <a:spLocks noChangeShapeType="1"/>
              </p:cNvSpPr>
              <p:nvPr/>
            </p:nvSpPr>
            <p:spPr bwMode="auto">
              <a:xfrm flipH="1" flipV="1">
                <a:off x="2808" y="1371"/>
                <a:ext cx="17" cy="9"/>
              </a:xfrm>
              <a:prstGeom prst="line">
                <a:avLst/>
              </a:prstGeom>
              <a:noFill/>
              <a:ln w="6350" cap="rnd">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333936" name="Rectangle 499"/>
              <p:cNvSpPr>
                <a:spLocks noChangeArrowheads="1"/>
              </p:cNvSpPr>
              <p:nvPr/>
            </p:nvSpPr>
            <p:spPr bwMode="auto">
              <a:xfrm>
                <a:off x="3047" y="1179"/>
                <a:ext cx="4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B</a:t>
                </a:r>
                <a:endParaRPr lang="it-IT" altLang="ru-RU" sz="1800">
                  <a:solidFill>
                    <a:srgbClr val="000000"/>
                  </a:solidFill>
                </a:endParaRPr>
              </a:p>
            </p:txBody>
          </p:sp>
          <p:sp>
            <p:nvSpPr>
              <p:cNvPr id="333937" name="Rectangle 500"/>
              <p:cNvSpPr>
                <a:spLocks noChangeArrowheads="1"/>
              </p:cNvSpPr>
              <p:nvPr/>
            </p:nvSpPr>
            <p:spPr bwMode="auto">
              <a:xfrm>
                <a:off x="3089" y="1179"/>
                <a:ext cx="3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a</a:t>
                </a:r>
                <a:endParaRPr lang="it-IT" altLang="ru-RU" sz="1800">
                  <a:solidFill>
                    <a:srgbClr val="000000"/>
                  </a:solidFill>
                </a:endParaRPr>
              </a:p>
            </p:txBody>
          </p:sp>
          <p:sp>
            <p:nvSpPr>
              <p:cNvPr id="333938" name="Rectangle 501"/>
              <p:cNvSpPr>
                <a:spLocks noChangeArrowheads="1"/>
              </p:cNvSpPr>
              <p:nvPr/>
            </p:nvSpPr>
            <p:spPr bwMode="auto">
              <a:xfrm>
                <a:off x="3125" y="1179"/>
                <a:ext cx="2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s</a:t>
                </a:r>
                <a:endParaRPr lang="it-IT" altLang="ru-RU" sz="1800">
                  <a:solidFill>
                    <a:srgbClr val="000000"/>
                  </a:solidFill>
                </a:endParaRPr>
              </a:p>
            </p:txBody>
          </p:sp>
          <p:sp>
            <p:nvSpPr>
              <p:cNvPr id="333939" name="Rectangle 502"/>
              <p:cNvSpPr>
                <a:spLocks noChangeArrowheads="1"/>
              </p:cNvSpPr>
              <p:nvPr/>
            </p:nvSpPr>
            <p:spPr bwMode="auto">
              <a:xfrm>
                <a:off x="3153" y="1179"/>
                <a:ext cx="3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e</a:t>
                </a:r>
                <a:endParaRPr lang="it-IT" altLang="ru-RU" sz="1800">
                  <a:solidFill>
                    <a:srgbClr val="000000"/>
                  </a:solidFill>
                </a:endParaRPr>
              </a:p>
            </p:txBody>
          </p:sp>
          <p:sp>
            <p:nvSpPr>
              <p:cNvPr id="333940" name="Rectangle 503"/>
              <p:cNvSpPr>
                <a:spLocks noChangeArrowheads="1"/>
              </p:cNvSpPr>
              <p:nvPr/>
            </p:nvSpPr>
            <p:spPr bwMode="auto">
              <a:xfrm>
                <a:off x="3006" y="1106"/>
                <a:ext cx="3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_</a:t>
                </a:r>
                <a:endParaRPr lang="it-IT" altLang="ru-RU" sz="1800">
                  <a:solidFill>
                    <a:srgbClr val="000000"/>
                  </a:solidFill>
                </a:endParaRPr>
              </a:p>
            </p:txBody>
          </p:sp>
          <p:sp>
            <p:nvSpPr>
              <p:cNvPr id="333941" name="Freeform 504"/>
              <p:cNvSpPr>
                <a:spLocks/>
              </p:cNvSpPr>
              <p:nvPr/>
            </p:nvSpPr>
            <p:spPr bwMode="auto">
              <a:xfrm>
                <a:off x="2915" y="1145"/>
                <a:ext cx="83" cy="110"/>
              </a:xfrm>
              <a:custGeom>
                <a:avLst/>
                <a:gdLst>
                  <a:gd name="T0" fmla="*/ 83 w 83"/>
                  <a:gd name="T1" fmla="*/ 0 h 110"/>
                  <a:gd name="T2" fmla="*/ 1 w 83"/>
                  <a:gd name="T3" fmla="*/ 110 h 110"/>
                  <a:gd name="T4" fmla="*/ 0 60000 65536"/>
                  <a:gd name="T5" fmla="*/ 0 60000 65536"/>
                  <a:gd name="T6" fmla="*/ 0 w 83"/>
                  <a:gd name="T7" fmla="*/ 0 h 110"/>
                  <a:gd name="T8" fmla="*/ 83 w 83"/>
                  <a:gd name="T9" fmla="*/ 110 h 110"/>
                </a:gdLst>
                <a:ahLst/>
                <a:cxnLst>
                  <a:cxn ang="T4">
                    <a:pos x="T0" y="T1"/>
                  </a:cxn>
                  <a:cxn ang="T5">
                    <a:pos x="T2" y="T3"/>
                  </a:cxn>
                </a:cxnLst>
                <a:rect l="T6" t="T7" r="T8" b="T9"/>
                <a:pathLst>
                  <a:path w="83" h="110">
                    <a:moveTo>
                      <a:pt x="83" y="0"/>
                    </a:moveTo>
                    <a:cubicBezTo>
                      <a:pt x="35" y="13"/>
                      <a:pt x="0" y="60"/>
                      <a:pt x="1" y="11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42" name="Freeform 505"/>
              <p:cNvSpPr>
                <a:spLocks/>
              </p:cNvSpPr>
              <p:nvPr/>
            </p:nvSpPr>
            <p:spPr bwMode="auto">
              <a:xfrm>
                <a:off x="2909" y="1250"/>
                <a:ext cx="14" cy="30"/>
              </a:xfrm>
              <a:custGeom>
                <a:avLst/>
                <a:gdLst>
                  <a:gd name="T0" fmla="*/ 11 w 14"/>
                  <a:gd name="T1" fmla="*/ 30 h 30"/>
                  <a:gd name="T2" fmla="*/ 11 w 14"/>
                  <a:gd name="T3" fmla="*/ 29 h 30"/>
                  <a:gd name="T4" fmla="*/ 9 w 14"/>
                  <a:gd name="T5" fmla="*/ 26 h 30"/>
                  <a:gd name="T6" fmla="*/ 7 w 14"/>
                  <a:gd name="T7" fmla="*/ 21 h 30"/>
                  <a:gd name="T8" fmla="*/ 3 w 14"/>
                  <a:gd name="T9" fmla="*/ 11 h 30"/>
                  <a:gd name="T10" fmla="*/ 1 w 14"/>
                  <a:gd name="T11" fmla="*/ 7 h 30"/>
                  <a:gd name="T12" fmla="*/ 0 w 14"/>
                  <a:gd name="T13" fmla="*/ 4 h 30"/>
                  <a:gd name="T14" fmla="*/ 0 w 14"/>
                  <a:gd name="T15" fmla="*/ 2 h 30"/>
                  <a:gd name="T16" fmla="*/ 0 w 14"/>
                  <a:gd name="T17" fmla="*/ 2 h 30"/>
                  <a:gd name="T18" fmla="*/ 1 w 14"/>
                  <a:gd name="T19" fmla="*/ 3 h 30"/>
                  <a:gd name="T20" fmla="*/ 2 w 14"/>
                  <a:gd name="T21" fmla="*/ 4 h 30"/>
                  <a:gd name="T22" fmla="*/ 5 w 14"/>
                  <a:gd name="T23" fmla="*/ 4 h 30"/>
                  <a:gd name="T24" fmla="*/ 7 w 14"/>
                  <a:gd name="T25" fmla="*/ 5 h 30"/>
                  <a:gd name="T26" fmla="*/ 9 w 14"/>
                  <a:gd name="T27" fmla="*/ 4 h 30"/>
                  <a:gd name="T28" fmla="*/ 10 w 14"/>
                  <a:gd name="T29" fmla="*/ 4 h 30"/>
                  <a:gd name="T30" fmla="*/ 11 w 14"/>
                  <a:gd name="T31" fmla="*/ 3 h 30"/>
                  <a:gd name="T32" fmla="*/ 12 w 14"/>
                  <a:gd name="T33" fmla="*/ 2 h 30"/>
                  <a:gd name="T34" fmla="*/ 14 w 14"/>
                  <a:gd name="T35" fmla="*/ 0 h 30"/>
                  <a:gd name="T36" fmla="*/ 14 w 14"/>
                  <a:gd name="T37" fmla="*/ 0 h 30"/>
                  <a:gd name="T38" fmla="*/ 14 w 14"/>
                  <a:gd name="T39" fmla="*/ 1 h 30"/>
                  <a:gd name="T40" fmla="*/ 14 w 14"/>
                  <a:gd name="T41" fmla="*/ 5 h 30"/>
                  <a:gd name="T42" fmla="*/ 13 w 14"/>
                  <a:gd name="T43" fmla="*/ 9 h 30"/>
                  <a:gd name="T44" fmla="*/ 13 w 14"/>
                  <a:gd name="T45" fmla="*/ 15 h 30"/>
                  <a:gd name="T46" fmla="*/ 12 w 14"/>
                  <a:gd name="T47" fmla="*/ 21 h 30"/>
                  <a:gd name="T48" fmla="*/ 12 w 14"/>
                  <a:gd name="T49" fmla="*/ 25 h 30"/>
                  <a:gd name="T50" fmla="*/ 11 w 14"/>
                  <a:gd name="T51" fmla="*/ 29 h 30"/>
                  <a:gd name="T52" fmla="*/ 11 w 14"/>
                  <a:gd name="T53" fmla="*/ 30 h 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
                  <a:gd name="T82" fmla="*/ 0 h 30"/>
                  <a:gd name="T83" fmla="*/ 14 w 14"/>
                  <a:gd name="T84" fmla="*/ 30 h 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 h="30">
                    <a:moveTo>
                      <a:pt x="11" y="30"/>
                    </a:moveTo>
                    <a:lnTo>
                      <a:pt x="11" y="29"/>
                    </a:lnTo>
                    <a:lnTo>
                      <a:pt x="9" y="26"/>
                    </a:lnTo>
                    <a:lnTo>
                      <a:pt x="7" y="21"/>
                    </a:lnTo>
                    <a:lnTo>
                      <a:pt x="3" y="11"/>
                    </a:lnTo>
                    <a:lnTo>
                      <a:pt x="1" y="7"/>
                    </a:lnTo>
                    <a:lnTo>
                      <a:pt x="0" y="4"/>
                    </a:lnTo>
                    <a:lnTo>
                      <a:pt x="0" y="2"/>
                    </a:lnTo>
                    <a:lnTo>
                      <a:pt x="1" y="3"/>
                    </a:lnTo>
                    <a:lnTo>
                      <a:pt x="2" y="4"/>
                    </a:lnTo>
                    <a:lnTo>
                      <a:pt x="5" y="4"/>
                    </a:lnTo>
                    <a:lnTo>
                      <a:pt x="7" y="5"/>
                    </a:lnTo>
                    <a:lnTo>
                      <a:pt x="9" y="4"/>
                    </a:lnTo>
                    <a:lnTo>
                      <a:pt x="10" y="4"/>
                    </a:lnTo>
                    <a:lnTo>
                      <a:pt x="11" y="3"/>
                    </a:lnTo>
                    <a:lnTo>
                      <a:pt x="12" y="2"/>
                    </a:lnTo>
                    <a:lnTo>
                      <a:pt x="14" y="0"/>
                    </a:lnTo>
                    <a:lnTo>
                      <a:pt x="14" y="1"/>
                    </a:lnTo>
                    <a:lnTo>
                      <a:pt x="14" y="5"/>
                    </a:lnTo>
                    <a:lnTo>
                      <a:pt x="13" y="9"/>
                    </a:lnTo>
                    <a:lnTo>
                      <a:pt x="13" y="15"/>
                    </a:lnTo>
                    <a:lnTo>
                      <a:pt x="12" y="21"/>
                    </a:lnTo>
                    <a:lnTo>
                      <a:pt x="12" y="25"/>
                    </a:lnTo>
                    <a:lnTo>
                      <a:pt x="11" y="29"/>
                    </a:lnTo>
                    <a:lnTo>
                      <a:pt x="1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43" name="Freeform 506"/>
              <p:cNvSpPr>
                <a:spLocks/>
              </p:cNvSpPr>
              <p:nvPr/>
            </p:nvSpPr>
            <p:spPr bwMode="auto">
              <a:xfrm>
                <a:off x="2909" y="1250"/>
                <a:ext cx="14" cy="30"/>
              </a:xfrm>
              <a:custGeom>
                <a:avLst/>
                <a:gdLst>
                  <a:gd name="T0" fmla="*/ 11 w 14"/>
                  <a:gd name="T1" fmla="*/ 30 h 30"/>
                  <a:gd name="T2" fmla="*/ 0 w 14"/>
                  <a:gd name="T3" fmla="*/ 2 h 30"/>
                  <a:gd name="T4" fmla="*/ 7 w 14"/>
                  <a:gd name="T5" fmla="*/ 5 h 30"/>
                  <a:gd name="T6" fmla="*/ 14 w 14"/>
                  <a:gd name="T7" fmla="*/ 0 h 30"/>
                  <a:gd name="T8" fmla="*/ 11 w 14"/>
                  <a:gd name="T9" fmla="*/ 30 h 30"/>
                  <a:gd name="T10" fmla="*/ 0 60000 65536"/>
                  <a:gd name="T11" fmla="*/ 0 60000 65536"/>
                  <a:gd name="T12" fmla="*/ 0 60000 65536"/>
                  <a:gd name="T13" fmla="*/ 0 60000 65536"/>
                  <a:gd name="T14" fmla="*/ 0 60000 65536"/>
                  <a:gd name="T15" fmla="*/ 0 w 14"/>
                  <a:gd name="T16" fmla="*/ 0 h 30"/>
                  <a:gd name="T17" fmla="*/ 14 w 14"/>
                  <a:gd name="T18" fmla="*/ 30 h 30"/>
                </a:gdLst>
                <a:ahLst/>
                <a:cxnLst>
                  <a:cxn ang="T10">
                    <a:pos x="T0" y="T1"/>
                  </a:cxn>
                  <a:cxn ang="T11">
                    <a:pos x="T2" y="T3"/>
                  </a:cxn>
                  <a:cxn ang="T12">
                    <a:pos x="T4" y="T5"/>
                  </a:cxn>
                  <a:cxn ang="T13">
                    <a:pos x="T6" y="T7"/>
                  </a:cxn>
                  <a:cxn ang="T14">
                    <a:pos x="T8" y="T9"/>
                  </a:cxn>
                </a:cxnLst>
                <a:rect l="T15" t="T16" r="T17" b="T18"/>
                <a:pathLst>
                  <a:path w="14" h="30">
                    <a:moveTo>
                      <a:pt x="11" y="30"/>
                    </a:moveTo>
                    <a:cubicBezTo>
                      <a:pt x="11" y="30"/>
                      <a:pt x="0" y="2"/>
                      <a:pt x="0" y="2"/>
                    </a:cubicBezTo>
                    <a:cubicBezTo>
                      <a:pt x="0" y="2"/>
                      <a:pt x="4" y="5"/>
                      <a:pt x="7" y="5"/>
                    </a:cubicBezTo>
                    <a:cubicBezTo>
                      <a:pt x="11" y="4"/>
                      <a:pt x="14" y="0"/>
                      <a:pt x="14" y="0"/>
                    </a:cubicBezTo>
                    <a:cubicBezTo>
                      <a:pt x="14" y="0"/>
                      <a:pt x="11" y="30"/>
                      <a:pt x="11" y="3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44" name="Freeform 507"/>
              <p:cNvSpPr>
                <a:spLocks/>
              </p:cNvSpPr>
              <p:nvPr/>
            </p:nvSpPr>
            <p:spPr bwMode="auto">
              <a:xfrm>
                <a:off x="2697" y="1425"/>
                <a:ext cx="122" cy="220"/>
              </a:xfrm>
              <a:custGeom>
                <a:avLst/>
                <a:gdLst>
                  <a:gd name="T0" fmla="*/ 122 w 122"/>
                  <a:gd name="T1" fmla="*/ 0 h 220"/>
                  <a:gd name="T2" fmla="*/ 21 w 122"/>
                  <a:gd name="T3" fmla="*/ 176 h 220"/>
                  <a:gd name="T4" fmla="*/ 41 w 122"/>
                  <a:gd name="T5" fmla="*/ 220 h 220"/>
                  <a:gd name="T6" fmla="*/ 0 60000 65536"/>
                  <a:gd name="T7" fmla="*/ 0 60000 65536"/>
                  <a:gd name="T8" fmla="*/ 0 60000 65536"/>
                  <a:gd name="T9" fmla="*/ 0 w 122"/>
                  <a:gd name="T10" fmla="*/ 0 h 220"/>
                  <a:gd name="T11" fmla="*/ 122 w 122"/>
                  <a:gd name="T12" fmla="*/ 220 h 220"/>
                </a:gdLst>
                <a:ahLst/>
                <a:cxnLst>
                  <a:cxn ang="T6">
                    <a:pos x="T0" y="T1"/>
                  </a:cxn>
                  <a:cxn ang="T7">
                    <a:pos x="T2" y="T3"/>
                  </a:cxn>
                  <a:cxn ang="T8">
                    <a:pos x="T4" y="T5"/>
                  </a:cxn>
                </a:cxnLst>
                <a:rect l="T9" t="T10" r="T11" b="T12"/>
                <a:pathLst>
                  <a:path w="122" h="220">
                    <a:moveTo>
                      <a:pt x="122" y="0"/>
                    </a:moveTo>
                    <a:cubicBezTo>
                      <a:pt x="46" y="20"/>
                      <a:pt x="0" y="99"/>
                      <a:pt x="21" y="176"/>
                    </a:cubicBezTo>
                    <a:cubicBezTo>
                      <a:pt x="25" y="191"/>
                      <a:pt x="32" y="207"/>
                      <a:pt x="41" y="22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45" name="Freeform 508"/>
              <p:cNvSpPr>
                <a:spLocks/>
              </p:cNvSpPr>
              <p:nvPr/>
            </p:nvSpPr>
            <p:spPr bwMode="auto">
              <a:xfrm>
                <a:off x="2730" y="1637"/>
                <a:ext cx="25" cy="28"/>
              </a:xfrm>
              <a:custGeom>
                <a:avLst/>
                <a:gdLst>
                  <a:gd name="T0" fmla="*/ 25 w 25"/>
                  <a:gd name="T1" fmla="*/ 28 h 28"/>
                  <a:gd name="T2" fmla="*/ 24 w 25"/>
                  <a:gd name="T3" fmla="*/ 27 h 28"/>
                  <a:gd name="T4" fmla="*/ 21 w 25"/>
                  <a:gd name="T5" fmla="*/ 25 h 28"/>
                  <a:gd name="T6" fmla="*/ 17 w 25"/>
                  <a:gd name="T7" fmla="*/ 22 h 28"/>
                  <a:gd name="T8" fmla="*/ 12 w 25"/>
                  <a:gd name="T9" fmla="*/ 19 h 28"/>
                  <a:gd name="T10" fmla="*/ 8 w 25"/>
                  <a:gd name="T11" fmla="*/ 16 h 28"/>
                  <a:gd name="T12" fmla="*/ 4 w 25"/>
                  <a:gd name="T13" fmla="*/ 13 h 28"/>
                  <a:gd name="T14" fmla="*/ 1 w 25"/>
                  <a:gd name="T15" fmla="*/ 11 h 28"/>
                  <a:gd name="T16" fmla="*/ 0 w 25"/>
                  <a:gd name="T17" fmla="*/ 10 h 28"/>
                  <a:gd name="T18" fmla="*/ 5 w 25"/>
                  <a:gd name="T19" fmla="*/ 10 h 28"/>
                  <a:gd name="T20" fmla="*/ 6 w 25"/>
                  <a:gd name="T21" fmla="*/ 9 h 28"/>
                  <a:gd name="T22" fmla="*/ 7 w 25"/>
                  <a:gd name="T23" fmla="*/ 9 h 28"/>
                  <a:gd name="T24" fmla="*/ 8 w 25"/>
                  <a:gd name="T25" fmla="*/ 8 h 28"/>
                  <a:gd name="T26" fmla="*/ 9 w 25"/>
                  <a:gd name="T27" fmla="*/ 7 h 28"/>
                  <a:gd name="T28" fmla="*/ 10 w 25"/>
                  <a:gd name="T29" fmla="*/ 6 h 28"/>
                  <a:gd name="T30" fmla="*/ 10 w 25"/>
                  <a:gd name="T31" fmla="*/ 5 h 28"/>
                  <a:gd name="T32" fmla="*/ 11 w 25"/>
                  <a:gd name="T33" fmla="*/ 3 h 28"/>
                  <a:gd name="T34" fmla="*/ 11 w 25"/>
                  <a:gd name="T35" fmla="*/ 2 h 28"/>
                  <a:gd name="T36" fmla="*/ 12 w 25"/>
                  <a:gd name="T37" fmla="*/ 0 h 28"/>
                  <a:gd name="T38" fmla="*/ 12 w 25"/>
                  <a:gd name="T39" fmla="*/ 2 h 28"/>
                  <a:gd name="T40" fmla="*/ 14 w 25"/>
                  <a:gd name="T41" fmla="*/ 5 h 28"/>
                  <a:gd name="T42" fmla="*/ 16 w 25"/>
                  <a:gd name="T43" fmla="*/ 9 h 28"/>
                  <a:gd name="T44" fmla="*/ 18 w 25"/>
                  <a:gd name="T45" fmla="*/ 14 h 28"/>
                  <a:gd name="T46" fmla="*/ 21 w 25"/>
                  <a:gd name="T47" fmla="*/ 19 h 28"/>
                  <a:gd name="T48" fmla="*/ 23 w 25"/>
                  <a:gd name="T49" fmla="*/ 23 h 28"/>
                  <a:gd name="T50" fmla="*/ 24 w 25"/>
                  <a:gd name="T51" fmla="*/ 27 h 28"/>
                  <a:gd name="T52" fmla="*/ 25 w 25"/>
                  <a:gd name="T53" fmla="*/ 28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28"/>
                  <a:gd name="T83" fmla="*/ 25 w 25"/>
                  <a:gd name="T84" fmla="*/ 28 h 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28">
                    <a:moveTo>
                      <a:pt x="25" y="28"/>
                    </a:moveTo>
                    <a:lnTo>
                      <a:pt x="24" y="27"/>
                    </a:lnTo>
                    <a:lnTo>
                      <a:pt x="21" y="25"/>
                    </a:lnTo>
                    <a:lnTo>
                      <a:pt x="17" y="22"/>
                    </a:lnTo>
                    <a:lnTo>
                      <a:pt x="12" y="19"/>
                    </a:lnTo>
                    <a:lnTo>
                      <a:pt x="8" y="16"/>
                    </a:lnTo>
                    <a:lnTo>
                      <a:pt x="4" y="13"/>
                    </a:lnTo>
                    <a:lnTo>
                      <a:pt x="1" y="11"/>
                    </a:lnTo>
                    <a:lnTo>
                      <a:pt x="0" y="10"/>
                    </a:lnTo>
                    <a:lnTo>
                      <a:pt x="5" y="10"/>
                    </a:lnTo>
                    <a:lnTo>
                      <a:pt x="6" y="9"/>
                    </a:lnTo>
                    <a:lnTo>
                      <a:pt x="7" y="9"/>
                    </a:lnTo>
                    <a:lnTo>
                      <a:pt x="8" y="8"/>
                    </a:lnTo>
                    <a:lnTo>
                      <a:pt x="9" y="7"/>
                    </a:lnTo>
                    <a:lnTo>
                      <a:pt x="10" y="6"/>
                    </a:lnTo>
                    <a:lnTo>
                      <a:pt x="10" y="5"/>
                    </a:lnTo>
                    <a:lnTo>
                      <a:pt x="11" y="3"/>
                    </a:lnTo>
                    <a:lnTo>
                      <a:pt x="11" y="2"/>
                    </a:lnTo>
                    <a:lnTo>
                      <a:pt x="12" y="0"/>
                    </a:lnTo>
                    <a:lnTo>
                      <a:pt x="12" y="2"/>
                    </a:lnTo>
                    <a:lnTo>
                      <a:pt x="14" y="5"/>
                    </a:lnTo>
                    <a:lnTo>
                      <a:pt x="16" y="9"/>
                    </a:lnTo>
                    <a:lnTo>
                      <a:pt x="18" y="14"/>
                    </a:lnTo>
                    <a:lnTo>
                      <a:pt x="21" y="19"/>
                    </a:lnTo>
                    <a:lnTo>
                      <a:pt x="23" y="23"/>
                    </a:lnTo>
                    <a:lnTo>
                      <a:pt x="24" y="27"/>
                    </a:lnTo>
                    <a:lnTo>
                      <a:pt x="2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46" name="Freeform 509"/>
              <p:cNvSpPr>
                <a:spLocks/>
              </p:cNvSpPr>
              <p:nvPr/>
            </p:nvSpPr>
            <p:spPr bwMode="auto">
              <a:xfrm>
                <a:off x="2730" y="1637"/>
                <a:ext cx="25" cy="28"/>
              </a:xfrm>
              <a:custGeom>
                <a:avLst/>
                <a:gdLst>
                  <a:gd name="T0" fmla="*/ 25 w 25"/>
                  <a:gd name="T1" fmla="*/ 28 h 28"/>
                  <a:gd name="T2" fmla="*/ 0 w 25"/>
                  <a:gd name="T3" fmla="*/ 10 h 28"/>
                  <a:gd name="T4" fmla="*/ 8 w 25"/>
                  <a:gd name="T5" fmla="*/ 8 h 28"/>
                  <a:gd name="T6" fmla="*/ 12 w 25"/>
                  <a:gd name="T7" fmla="*/ 0 h 28"/>
                  <a:gd name="T8" fmla="*/ 25 w 25"/>
                  <a:gd name="T9" fmla="*/ 28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25" y="28"/>
                    </a:moveTo>
                    <a:cubicBezTo>
                      <a:pt x="25" y="28"/>
                      <a:pt x="0" y="10"/>
                      <a:pt x="0" y="10"/>
                    </a:cubicBezTo>
                    <a:cubicBezTo>
                      <a:pt x="0" y="10"/>
                      <a:pt x="6" y="10"/>
                      <a:pt x="8" y="8"/>
                    </a:cubicBezTo>
                    <a:cubicBezTo>
                      <a:pt x="11" y="6"/>
                      <a:pt x="12" y="0"/>
                      <a:pt x="12" y="0"/>
                    </a:cubicBezTo>
                    <a:cubicBezTo>
                      <a:pt x="12" y="0"/>
                      <a:pt x="25" y="28"/>
                      <a:pt x="25" y="28"/>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47" name="Freeform 510"/>
              <p:cNvSpPr>
                <a:spLocks/>
              </p:cNvSpPr>
              <p:nvPr/>
            </p:nvSpPr>
            <p:spPr bwMode="auto">
              <a:xfrm>
                <a:off x="2834" y="1824"/>
                <a:ext cx="141" cy="216"/>
              </a:xfrm>
              <a:custGeom>
                <a:avLst/>
                <a:gdLst>
                  <a:gd name="T0" fmla="*/ 40 w 141"/>
                  <a:gd name="T1" fmla="*/ 0 h 216"/>
                  <a:gd name="T2" fmla="*/ 94 w 141"/>
                  <a:gd name="T3" fmla="*/ 199 h 216"/>
                  <a:gd name="T4" fmla="*/ 141 w 141"/>
                  <a:gd name="T5" fmla="*/ 216 h 216"/>
                  <a:gd name="T6" fmla="*/ 0 60000 65536"/>
                  <a:gd name="T7" fmla="*/ 0 60000 65536"/>
                  <a:gd name="T8" fmla="*/ 0 60000 65536"/>
                  <a:gd name="T9" fmla="*/ 0 w 141"/>
                  <a:gd name="T10" fmla="*/ 0 h 216"/>
                  <a:gd name="T11" fmla="*/ 141 w 141"/>
                  <a:gd name="T12" fmla="*/ 216 h 216"/>
                </a:gdLst>
                <a:ahLst/>
                <a:cxnLst>
                  <a:cxn ang="T6">
                    <a:pos x="T0" y="T1"/>
                  </a:cxn>
                  <a:cxn ang="T7">
                    <a:pos x="T2" y="T3"/>
                  </a:cxn>
                  <a:cxn ang="T8">
                    <a:pos x="T4" y="T5"/>
                  </a:cxn>
                </a:cxnLst>
                <a:rect l="T9" t="T10" r="T11" b="T12"/>
                <a:pathLst>
                  <a:path w="141" h="216">
                    <a:moveTo>
                      <a:pt x="40" y="0"/>
                    </a:moveTo>
                    <a:cubicBezTo>
                      <a:pt x="0" y="70"/>
                      <a:pt x="24" y="159"/>
                      <a:pt x="94" y="199"/>
                    </a:cubicBezTo>
                    <a:cubicBezTo>
                      <a:pt x="108" y="208"/>
                      <a:pt x="124" y="214"/>
                      <a:pt x="141" y="216"/>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48" name="Freeform 511"/>
              <p:cNvSpPr>
                <a:spLocks/>
              </p:cNvSpPr>
              <p:nvPr/>
            </p:nvSpPr>
            <p:spPr bwMode="auto">
              <a:xfrm>
                <a:off x="2971" y="2033"/>
                <a:ext cx="30" cy="15"/>
              </a:xfrm>
              <a:custGeom>
                <a:avLst/>
                <a:gdLst>
                  <a:gd name="T0" fmla="*/ 30 w 30"/>
                  <a:gd name="T1" fmla="*/ 10 h 15"/>
                  <a:gd name="T2" fmla="*/ 28 w 30"/>
                  <a:gd name="T3" fmla="*/ 10 h 15"/>
                  <a:gd name="T4" fmla="*/ 25 w 30"/>
                  <a:gd name="T5" fmla="*/ 11 h 15"/>
                  <a:gd name="T6" fmla="*/ 20 w 30"/>
                  <a:gd name="T7" fmla="*/ 11 h 15"/>
                  <a:gd name="T8" fmla="*/ 14 w 30"/>
                  <a:gd name="T9" fmla="*/ 12 h 15"/>
                  <a:gd name="T10" fmla="*/ 4 w 30"/>
                  <a:gd name="T11" fmla="*/ 14 h 15"/>
                  <a:gd name="T12" fmla="*/ 1 w 30"/>
                  <a:gd name="T13" fmla="*/ 14 h 15"/>
                  <a:gd name="T14" fmla="*/ 0 w 30"/>
                  <a:gd name="T15" fmla="*/ 15 h 15"/>
                  <a:gd name="T16" fmla="*/ 1 w 30"/>
                  <a:gd name="T17" fmla="*/ 13 h 15"/>
                  <a:gd name="T18" fmla="*/ 2 w 30"/>
                  <a:gd name="T19" fmla="*/ 12 h 15"/>
                  <a:gd name="T20" fmla="*/ 2 w 30"/>
                  <a:gd name="T21" fmla="*/ 11 h 15"/>
                  <a:gd name="T22" fmla="*/ 3 w 30"/>
                  <a:gd name="T23" fmla="*/ 10 h 15"/>
                  <a:gd name="T24" fmla="*/ 4 w 30"/>
                  <a:gd name="T25" fmla="*/ 9 h 15"/>
                  <a:gd name="T26" fmla="*/ 4 w 30"/>
                  <a:gd name="T27" fmla="*/ 7 h 15"/>
                  <a:gd name="T28" fmla="*/ 4 w 30"/>
                  <a:gd name="T29" fmla="*/ 6 h 15"/>
                  <a:gd name="T30" fmla="*/ 4 w 30"/>
                  <a:gd name="T31" fmla="*/ 5 h 15"/>
                  <a:gd name="T32" fmla="*/ 3 w 30"/>
                  <a:gd name="T33" fmla="*/ 4 h 15"/>
                  <a:gd name="T34" fmla="*/ 3 w 30"/>
                  <a:gd name="T35" fmla="*/ 2 h 15"/>
                  <a:gd name="T36" fmla="*/ 2 w 30"/>
                  <a:gd name="T37" fmla="*/ 1 h 15"/>
                  <a:gd name="T38" fmla="*/ 2 w 30"/>
                  <a:gd name="T39" fmla="*/ 1 h 15"/>
                  <a:gd name="T40" fmla="*/ 1 w 30"/>
                  <a:gd name="T41" fmla="*/ 0 h 15"/>
                  <a:gd name="T42" fmla="*/ 2 w 30"/>
                  <a:gd name="T43" fmla="*/ 0 h 15"/>
                  <a:gd name="T44" fmla="*/ 6 w 30"/>
                  <a:gd name="T45" fmla="*/ 1 h 15"/>
                  <a:gd name="T46" fmla="*/ 10 w 30"/>
                  <a:gd name="T47" fmla="*/ 3 h 15"/>
                  <a:gd name="T48" fmla="*/ 15 w 30"/>
                  <a:gd name="T49" fmla="*/ 5 h 15"/>
                  <a:gd name="T50" fmla="*/ 25 w 30"/>
                  <a:gd name="T51" fmla="*/ 8 h 15"/>
                  <a:gd name="T52" fmla="*/ 28 w 30"/>
                  <a:gd name="T53" fmla="*/ 9 h 15"/>
                  <a:gd name="T54" fmla="*/ 30 w 30"/>
                  <a:gd name="T55" fmla="*/ 10 h 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15"/>
                  <a:gd name="T86" fmla="*/ 30 w 30"/>
                  <a:gd name="T87" fmla="*/ 15 h 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15">
                    <a:moveTo>
                      <a:pt x="30" y="10"/>
                    </a:moveTo>
                    <a:lnTo>
                      <a:pt x="28" y="10"/>
                    </a:lnTo>
                    <a:lnTo>
                      <a:pt x="25" y="11"/>
                    </a:lnTo>
                    <a:lnTo>
                      <a:pt x="20" y="11"/>
                    </a:lnTo>
                    <a:lnTo>
                      <a:pt x="14" y="12"/>
                    </a:lnTo>
                    <a:lnTo>
                      <a:pt x="4" y="14"/>
                    </a:lnTo>
                    <a:lnTo>
                      <a:pt x="1" y="14"/>
                    </a:lnTo>
                    <a:lnTo>
                      <a:pt x="0" y="15"/>
                    </a:lnTo>
                    <a:lnTo>
                      <a:pt x="1" y="13"/>
                    </a:lnTo>
                    <a:lnTo>
                      <a:pt x="2" y="12"/>
                    </a:lnTo>
                    <a:lnTo>
                      <a:pt x="2" y="11"/>
                    </a:lnTo>
                    <a:lnTo>
                      <a:pt x="3" y="10"/>
                    </a:lnTo>
                    <a:lnTo>
                      <a:pt x="4" y="9"/>
                    </a:lnTo>
                    <a:lnTo>
                      <a:pt x="4" y="7"/>
                    </a:lnTo>
                    <a:lnTo>
                      <a:pt x="4" y="6"/>
                    </a:lnTo>
                    <a:lnTo>
                      <a:pt x="4" y="5"/>
                    </a:lnTo>
                    <a:lnTo>
                      <a:pt x="3" y="4"/>
                    </a:lnTo>
                    <a:lnTo>
                      <a:pt x="3" y="2"/>
                    </a:lnTo>
                    <a:lnTo>
                      <a:pt x="2" y="1"/>
                    </a:lnTo>
                    <a:lnTo>
                      <a:pt x="1" y="0"/>
                    </a:lnTo>
                    <a:lnTo>
                      <a:pt x="2" y="0"/>
                    </a:lnTo>
                    <a:lnTo>
                      <a:pt x="6" y="1"/>
                    </a:lnTo>
                    <a:lnTo>
                      <a:pt x="10" y="3"/>
                    </a:lnTo>
                    <a:lnTo>
                      <a:pt x="15" y="5"/>
                    </a:lnTo>
                    <a:lnTo>
                      <a:pt x="25" y="8"/>
                    </a:lnTo>
                    <a:lnTo>
                      <a:pt x="28" y="9"/>
                    </a:lnTo>
                    <a:lnTo>
                      <a:pt x="3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49" name="Freeform 512"/>
              <p:cNvSpPr>
                <a:spLocks/>
              </p:cNvSpPr>
              <p:nvPr/>
            </p:nvSpPr>
            <p:spPr bwMode="auto">
              <a:xfrm>
                <a:off x="2971" y="2033"/>
                <a:ext cx="30" cy="15"/>
              </a:xfrm>
              <a:custGeom>
                <a:avLst/>
                <a:gdLst>
                  <a:gd name="T0" fmla="*/ 30 w 30"/>
                  <a:gd name="T1" fmla="*/ 10 h 15"/>
                  <a:gd name="T2" fmla="*/ 0 w 30"/>
                  <a:gd name="T3" fmla="*/ 15 h 15"/>
                  <a:gd name="T4" fmla="*/ 4 w 30"/>
                  <a:gd name="T5" fmla="*/ 7 h 15"/>
                  <a:gd name="T6" fmla="*/ 1 w 30"/>
                  <a:gd name="T7" fmla="*/ 0 h 15"/>
                  <a:gd name="T8" fmla="*/ 30 w 30"/>
                  <a:gd name="T9" fmla="*/ 10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30" y="10"/>
                    </a:moveTo>
                    <a:cubicBezTo>
                      <a:pt x="30" y="10"/>
                      <a:pt x="0" y="15"/>
                      <a:pt x="0" y="15"/>
                    </a:cubicBezTo>
                    <a:cubicBezTo>
                      <a:pt x="0" y="15"/>
                      <a:pt x="4" y="11"/>
                      <a:pt x="4" y="7"/>
                    </a:cubicBezTo>
                    <a:cubicBezTo>
                      <a:pt x="4" y="4"/>
                      <a:pt x="1" y="0"/>
                      <a:pt x="1" y="0"/>
                    </a:cubicBezTo>
                    <a:cubicBezTo>
                      <a:pt x="1" y="0"/>
                      <a:pt x="30" y="10"/>
                      <a:pt x="30" y="1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0" name="Freeform 513"/>
              <p:cNvSpPr>
                <a:spLocks/>
              </p:cNvSpPr>
              <p:nvPr/>
            </p:nvSpPr>
            <p:spPr bwMode="auto">
              <a:xfrm>
                <a:off x="3075" y="2218"/>
                <a:ext cx="203" cy="212"/>
              </a:xfrm>
              <a:custGeom>
                <a:avLst/>
                <a:gdLst>
                  <a:gd name="T0" fmla="*/ 24 w 203"/>
                  <a:gd name="T1" fmla="*/ 0 h 212"/>
                  <a:gd name="T2" fmla="*/ 142 w 203"/>
                  <a:gd name="T3" fmla="*/ 205 h 212"/>
                  <a:gd name="T4" fmla="*/ 203 w 203"/>
                  <a:gd name="T5" fmla="*/ 210 h 212"/>
                  <a:gd name="T6" fmla="*/ 0 60000 65536"/>
                  <a:gd name="T7" fmla="*/ 0 60000 65536"/>
                  <a:gd name="T8" fmla="*/ 0 60000 65536"/>
                  <a:gd name="T9" fmla="*/ 0 w 203"/>
                  <a:gd name="T10" fmla="*/ 0 h 212"/>
                  <a:gd name="T11" fmla="*/ 203 w 203"/>
                  <a:gd name="T12" fmla="*/ 212 h 212"/>
                </a:gdLst>
                <a:ahLst/>
                <a:cxnLst>
                  <a:cxn ang="T6">
                    <a:pos x="T0" y="T1"/>
                  </a:cxn>
                  <a:cxn ang="T7">
                    <a:pos x="T2" y="T3"/>
                  </a:cxn>
                  <a:cxn ang="T8">
                    <a:pos x="T4" y="T5"/>
                  </a:cxn>
                </a:cxnLst>
                <a:rect l="T9" t="T10" r="T11" b="T12"/>
                <a:pathLst>
                  <a:path w="203" h="212">
                    <a:moveTo>
                      <a:pt x="24" y="0"/>
                    </a:moveTo>
                    <a:cubicBezTo>
                      <a:pt x="0" y="90"/>
                      <a:pt x="53" y="181"/>
                      <a:pt x="142" y="205"/>
                    </a:cubicBezTo>
                    <a:cubicBezTo>
                      <a:pt x="162" y="210"/>
                      <a:pt x="183" y="212"/>
                      <a:pt x="203" y="21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1" name="Freeform 514"/>
              <p:cNvSpPr>
                <a:spLocks/>
              </p:cNvSpPr>
              <p:nvPr/>
            </p:nvSpPr>
            <p:spPr bwMode="auto">
              <a:xfrm>
                <a:off x="3274" y="2421"/>
                <a:ext cx="30" cy="15"/>
              </a:xfrm>
              <a:custGeom>
                <a:avLst/>
                <a:gdLst>
                  <a:gd name="T0" fmla="*/ 30 w 30"/>
                  <a:gd name="T1" fmla="*/ 2 h 15"/>
                  <a:gd name="T2" fmla="*/ 29 w 30"/>
                  <a:gd name="T3" fmla="*/ 2 h 15"/>
                  <a:gd name="T4" fmla="*/ 25 w 30"/>
                  <a:gd name="T5" fmla="*/ 4 h 15"/>
                  <a:gd name="T6" fmla="*/ 21 w 30"/>
                  <a:gd name="T7" fmla="*/ 6 h 15"/>
                  <a:gd name="T8" fmla="*/ 11 w 30"/>
                  <a:gd name="T9" fmla="*/ 11 h 15"/>
                  <a:gd name="T10" fmla="*/ 7 w 30"/>
                  <a:gd name="T11" fmla="*/ 13 h 15"/>
                  <a:gd name="T12" fmla="*/ 4 w 30"/>
                  <a:gd name="T13" fmla="*/ 14 h 15"/>
                  <a:gd name="T14" fmla="*/ 2 w 30"/>
                  <a:gd name="T15" fmla="*/ 15 h 15"/>
                  <a:gd name="T16" fmla="*/ 3 w 30"/>
                  <a:gd name="T17" fmla="*/ 14 h 15"/>
                  <a:gd name="T18" fmla="*/ 3 w 30"/>
                  <a:gd name="T19" fmla="*/ 13 h 15"/>
                  <a:gd name="T20" fmla="*/ 4 w 30"/>
                  <a:gd name="T21" fmla="*/ 11 h 15"/>
                  <a:gd name="T22" fmla="*/ 4 w 30"/>
                  <a:gd name="T23" fmla="*/ 6 h 15"/>
                  <a:gd name="T24" fmla="*/ 4 w 30"/>
                  <a:gd name="T25" fmla="*/ 4 h 15"/>
                  <a:gd name="T26" fmla="*/ 3 w 30"/>
                  <a:gd name="T27" fmla="*/ 3 h 15"/>
                  <a:gd name="T28" fmla="*/ 2 w 30"/>
                  <a:gd name="T29" fmla="*/ 2 h 15"/>
                  <a:gd name="T30" fmla="*/ 0 w 30"/>
                  <a:gd name="T31" fmla="*/ 1 h 15"/>
                  <a:gd name="T32" fmla="*/ 0 w 30"/>
                  <a:gd name="T33" fmla="*/ 0 h 15"/>
                  <a:gd name="T34" fmla="*/ 4 w 30"/>
                  <a:gd name="T35" fmla="*/ 0 h 15"/>
                  <a:gd name="T36" fmla="*/ 9 w 30"/>
                  <a:gd name="T37" fmla="*/ 1 h 15"/>
                  <a:gd name="T38" fmla="*/ 15 w 30"/>
                  <a:gd name="T39" fmla="*/ 1 h 15"/>
                  <a:gd name="T40" fmla="*/ 20 w 30"/>
                  <a:gd name="T41" fmla="*/ 1 h 15"/>
                  <a:gd name="T42" fmla="*/ 29 w 30"/>
                  <a:gd name="T43" fmla="*/ 2 h 15"/>
                  <a:gd name="T44" fmla="*/ 30 w 30"/>
                  <a:gd name="T45" fmla="*/ 2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15"/>
                  <a:gd name="T71" fmla="*/ 30 w 30"/>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15">
                    <a:moveTo>
                      <a:pt x="30" y="2"/>
                    </a:moveTo>
                    <a:lnTo>
                      <a:pt x="29" y="2"/>
                    </a:lnTo>
                    <a:lnTo>
                      <a:pt x="25" y="4"/>
                    </a:lnTo>
                    <a:lnTo>
                      <a:pt x="21" y="6"/>
                    </a:lnTo>
                    <a:lnTo>
                      <a:pt x="11" y="11"/>
                    </a:lnTo>
                    <a:lnTo>
                      <a:pt x="7" y="13"/>
                    </a:lnTo>
                    <a:lnTo>
                      <a:pt x="4" y="14"/>
                    </a:lnTo>
                    <a:lnTo>
                      <a:pt x="2" y="15"/>
                    </a:lnTo>
                    <a:lnTo>
                      <a:pt x="3" y="14"/>
                    </a:lnTo>
                    <a:lnTo>
                      <a:pt x="3" y="13"/>
                    </a:lnTo>
                    <a:lnTo>
                      <a:pt x="4" y="11"/>
                    </a:lnTo>
                    <a:lnTo>
                      <a:pt x="4" y="6"/>
                    </a:lnTo>
                    <a:lnTo>
                      <a:pt x="4" y="4"/>
                    </a:lnTo>
                    <a:lnTo>
                      <a:pt x="3" y="3"/>
                    </a:lnTo>
                    <a:lnTo>
                      <a:pt x="2" y="2"/>
                    </a:lnTo>
                    <a:lnTo>
                      <a:pt x="0" y="1"/>
                    </a:lnTo>
                    <a:lnTo>
                      <a:pt x="0" y="0"/>
                    </a:lnTo>
                    <a:lnTo>
                      <a:pt x="4" y="0"/>
                    </a:lnTo>
                    <a:lnTo>
                      <a:pt x="9" y="1"/>
                    </a:lnTo>
                    <a:lnTo>
                      <a:pt x="15" y="1"/>
                    </a:lnTo>
                    <a:lnTo>
                      <a:pt x="20" y="1"/>
                    </a:lnTo>
                    <a:lnTo>
                      <a:pt x="29" y="2"/>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52" name="Freeform 515"/>
              <p:cNvSpPr>
                <a:spLocks/>
              </p:cNvSpPr>
              <p:nvPr/>
            </p:nvSpPr>
            <p:spPr bwMode="auto">
              <a:xfrm>
                <a:off x="3274" y="2421"/>
                <a:ext cx="30" cy="15"/>
              </a:xfrm>
              <a:custGeom>
                <a:avLst/>
                <a:gdLst>
                  <a:gd name="T0" fmla="*/ 30 w 30"/>
                  <a:gd name="T1" fmla="*/ 2 h 15"/>
                  <a:gd name="T2" fmla="*/ 2 w 30"/>
                  <a:gd name="T3" fmla="*/ 15 h 15"/>
                  <a:gd name="T4" fmla="*/ 4 w 30"/>
                  <a:gd name="T5" fmla="*/ 7 h 15"/>
                  <a:gd name="T6" fmla="*/ 0 w 30"/>
                  <a:gd name="T7" fmla="*/ 0 h 15"/>
                  <a:gd name="T8" fmla="*/ 30 w 30"/>
                  <a:gd name="T9" fmla="*/ 2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30" y="2"/>
                    </a:moveTo>
                    <a:cubicBezTo>
                      <a:pt x="30" y="2"/>
                      <a:pt x="2" y="15"/>
                      <a:pt x="2" y="15"/>
                    </a:cubicBezTo>
                    <a:cubicBezTo>
                      <a:pt x="2" y="15"/>
                      <a:pt x="5" y="10"/>
                      <a:pt x="4" y="7"/>
                    </a:cubicBezTo>
                    <a:cubicBezTo>
                      <a:pt x="4" y="4"/>
                      <a:pt x="0" y="0"/>
                      <a:pt x="0" y="0"/>
                    </a:cubicBezTo>
                    <a:cubicBezTo>
                      <a:pt x="0" y="0"/>
                      <a:pt x="30" y="2"/>
                      <a:pt x="30" y="2"/>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3" name="Freeform 516"/>
              <p:cNvSpPr>
                <a:spLocks/>
              </p:cNvSpPr>
              <p:nvPr/>
            </p:nvSpPr>
            <p:spPr bwMode="auto">
              <a:xfrm>
                <a:off x="3433" y="2636"/>
                <a:ext cx="131" cy="203"/>
              </a:xfrm>
              <a:custGeom>
                <a:avLst/>
                <a:gdLst>
                  <a:gd name="T0" fmla="*/ 38 w 131"/>
                  <a:gd name="T1" fmla="*/ 0 h 203"/>
                  <a:gd name="T2" fmla="*/ 88 w 131"/>
                  <a:gd name="T3" fmla="*/ 187 h 203"/>
                  <a:gd name="T4" fmla="*/ 131 w 131"/>
                  <a:gd name="T5" fmla="*/ 203 h 203"/>
                  <a:gd name="T6" fmla="*/ 0 60000 65536"/>
                  <a:gd name="T7" fmla="*/ 0 60000 65536"/>
                  <a:gd name="T8" fmla="*/ 0 60000 65536"/>
                  <a:gd name="T9" fmla="*/ 0 w 131"/>
                  <a:gd name="T10" fmla="*/ 0 h 203"/>
                  <a:gd name="T11" fmla="*/ 131 w 131"/>
                  <a:gd name="T12" fmla="*/ 203 h 203"/>
                </a:gdLst>
                <a:ahLst/>
                <a:cxnLst>
                  <a:cxn ang="T6">
                    <a:pos x="T0" y="T1"/>
                  </a:cxn>
                  <a:cxn ang="T7">
                    <a:pos x="T2" y="T3"/>
                  </a:cxn>
                  <a:cxn ang="T8">
                    <a:pos x="T4" y="T5"/>
                  </a:cxn>
                </a:cxnLst>
                <a:rect l="T9" t="T10" r="T11" b="T12"/>
                <a:pathLst>
                  <a:path w="131" h="203">
                    <a:moveTo>
                      <a:pt x="38" y="0"/>
                    </a:moveTo>
                    <a:cubicBezTo>
                      <a:pt x="0" y="65"/>
                      <a:pt x="23" y="149"/>
                      <a:pt x="88" y="187"/>
                    </a:cubicBezTo>
                    <a:cubicBezTo>
                      <a:pt x="101" y="194"/>
                      <a:pt x="116" y="200"/>
                      <a:pt x="131" y="203"/>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4" name="Freeform 517"/>
              <p:cNvSpPr>
                <a:spLocks/>
              </p:cNvSpPr>
              <p:nvPr/>
            </p:nvSpPr>
            <p:spPr bwMode="auto">
              <a:xfrm>
                <a:off x="3559" y="2831"/>
                <a:ext cx="31" cy="15"/>
              </a:xfrm>
              <a:custGeom>
                <a:avLst/>
                <a:gdLst>
                  <a:gd name="T0" fmla="*/ 31 w 31"/>
                  <a:gd name="T1" fmla="*/ 10 h 15"/>
                  <a:gd name="T2" fmla="*/ 29 w 31"/>
                  <a:gd name="T3" fmla="*/ 10 h 15"/>
                  <a:gd name="T4" fmla="*/ 26 w 31"/>
                  <a:gd name="T5" fmla="*/ 11 h 15"/>
                  <a:gd name="T6" fmla="*/ 21 w 31"/>
                  <a:gd name="T7" fmla="*/ 12 h 15"/>
                  <a:gd name="T8" fmla="*/ 16 w 31"/>
                  <a:gd name="T9" fmla="*/ 13 h 15"/>
                  <a:gd name="T10" fmla="*/ 5 w 31"/>
                  <a:gd name="T11" fmla="*/ 14 h 15"/>
                  <a:gd name="T12" fmla="*/ 2 w 31"/>
                  <a:gd name="T13" fmla="*/ 15 h 15"/>
                  <a:gd name="T14" fmla="*/ 0 w 31"/>
                  <a:gd name="T15" fmla="*/ 15 h 15"/>
                  <a:gd name="T16" fmla="*/ 2 w 31"/>
                  <a:gd name="T17" fmla="*/ 13 h 15"/>
                  <a:gd name="T18" fmla="*/ 3 w 31"/>
                  <a:gd name="T19" fmla="*/ 13 h 15"/>
                  <a:gd name="T20" fmla="*/ 3 w 31"/>
                  <a:gd name="T21" fmla="*/ 11 h 15"/>
                  <a:gd name="T22" fmla="*/ 4 w 31"/>
                  <a:gd name="T23" fmla="*/ 10 h 15"/>
                  <a:gd name="T24" fmla="*/ 5 w 31"/>
                  <a:gd name="T25" fmla="*/ 9 h 15"/>
                  <a:gd name="T26" fmla="*/ 5 w 31"/>
                  <a:gd name="T27" fmla="*/ 8 h 15"/>
                  <a:gd name="T28" fmla="*/ 5 w 31"/>
                  <a:gd name="T29" fmla="*/ 7 h 15"/>
                  <a:gd name="T30" fmla="*/ 5 w 31"/>
                  <a:gd name="T31" fmla="*/ 5 h 15"/>
                  <a:gd name="T32" fmla="*/ 4 w 31"/>
                  <a:gd name="T33" fmla="*/ 4 h 15"/>
                  <a:gd name="T34" fmla="*/ 3 w 31"/>
                  <a:gd name="T35" fmla="*/ 2 h 15"/>
                  <a:gd name="T36" fmla="*/ 3 w 31"/>
                  <a:gd name="T37" fmla="*/ 1 h 15"/>
                  <a:gd name="T38" fmla="*/ 2 w 31"/>
                  <a:gd name="T39" fmla="*/ 0 h 15"/>
                  <a:gd name="T40" fmla="*/ 2 w 31"/>
                  <a:gd name="T41" fmla="*/ 0 h 15"/>
                  <a:gd name="T42" fmla="*/ 3 w 31"/>
                  <a:gd name="T43" fmla="*/ 1 h 15"/>
                  <a:gd name="T44" fmla="*/ 7 w 31"/>
                  <a:gd name="T45" fmla="*/ 2 h 15"/>
                  <a:gd name="T46" fmla="*/ 11 w 31"/>
                  <a:gd name="T47" fmla="*/ 3 h 15"/>
                  <a:gd name="T48" fmla="*/ 16 w 31"/>
                  <a:gd name="T49" fmla="*/ 5 h 15"/>
                  <a:gd name="T50" fmla="*/ 22 w 31"/>
                  <a:gd name="T51" fmla="*/ 7 h 15"/>
                  <a:gd name="T52" fmla="*/ 26 w 31"/>
                  <a:gd name="T53" fmla="*/ 9 h 15"/>
                  <a:gd name="T54" fmla="*/ 29 w 31"/>
                  <a:gd name="T55" fmla="*/ 10 h 15"/>
                  <a:gd name="T56" fmla="*/ 31 w 31"/>
                  <a:gd name="T57" fmla="*/ 10 h 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15"/>
                  <a:gd name="T89" fmla="*/ 31 w 31"/>
                  <a:gd name="T90" fmla="*/ 15 h 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15">
                    <a:moveTo>
                      <a:pt x="31" y="10"/>
                    </a:moveTo>
                    <a:lnTo>
                      <a:pt x="29" y="10"/>
                    </a:lnTo>
                    <a:lnTo>
                      <a:pt x="26" y="11"/>
                    </a:lnTo>
                    <a:lnTo>
                      <a:pt x="21" y="12"/>
                    </a:lnTo>
                    <a:lnTo>
                      <a:pt x="16" y="13"/>
                    </a:lnTo>
                    <a:lnTo>
                      <a:pt x="5" y="14"/>
                    </a:lnTo>
                    <a:lnTo>
                      <a:pt x="2" y="15"/>
                    </a:lnTo>
                    <a:lnTo>
                      <a:pt x="0" y="15"/>
                    </a:lnTo>
                    <a:lnTo>
                      <a:pt x="2" y="13"/>
                    </a:lnTo>
                    <a:lnTo>
                      <a:pt x="3" y="13"/>
                    </a:lnTo>
                    <a:lnTo>
                      <a:pt x="3" y="11"/>
                    </a:lnTo>
                    <a:lnTo>
                      <a:pt x="4" y="10"/>
                    </a:lnTo>
                    <a:lnTo>
                      <a:pt x="5" y="9"/>
                    </a:lnTo>
                    <a:lnTo>
                      <a:pt x="5" y="8"/>
                    </a:lnTo>
                    <a:lnTo>
                      <a:pt x="5" y="7"/>
                    </a:lnTo>
                    <a:lnTo>
                      <a:pt x="5" y="5"/>
                    </a:lnTo>
                    <a:lnTo>
                      <a:pt x="4" y="4"/>
                    </a:lnTo>
                    <a:lnTo>
                      <a:pt x="3" y="2"/>
                    </a:lnTo>
                    <a:lnTo>
                      <a:pt x="3" y="1"/>
                    </a:lnTo>
                    <a:lnTo>
                      <a:pt x="2" y="0"/>
                    </a:lnTo>
                    <a:lnTo>
                      <a:pt x="3" y="1"/>
                    </a:lnTo>
                    <a:lnTo>
                      <a:pt x="7" y="2"/>
                    </a:lnTo>
                    <a:lnTo>
                      <a:pt x="11" y="3"/>
                    </a:lnTo>
                    <a:lnTo>
                      <a:pt x="16" y="5"/>
                    </a:lnTo>
                    <a:lnTo>
                      <a:pt x="22" y="7"/>
                    </a:lnTo>
                    <a:lnTo>
                      <a:pt x="26" y="9"/>
                    </a:lnTo>
                    <a:lnTo>
                      <a:pt x="29" y="10"/>
                    </a:lnTo>
                    <a:lnTo>
                      <a:pt x="3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55" name="Freeform 518"/>
              <p:cNvSpPr>
                <a:spLocks/>
              </p:cNvSpPr>
              <p:nvPr/>
            </p:nvSpPr>
            <p:spPr bwMode="auto">
              <a:xfrm>
                <a:off x="3559" y="2831"/>
                <a:ext cx="31" cy="15"/>
              </a:xfrm>
              <a:custGeom>
                <a:avLst/>
                <a:gdLst>
                  <a:gd name="T0" fmla="*/ 31 w 31"/>
                  <a:gd name="T1" fmla="*/ 10 h 15"/>
                  <a:gd name="T2" fmla="*/ 0 w 31"/>
                  <a:gd name="T3" fmla="*/ 15 h 15"/>
                  <a:gd name="T4" fmla="*/ 5 w 31"/>
                  <a:gd name="T5" fmla="*/ 8 h 15"/>
                  <a:gd name="T6" fmla="*/ 2 w 31"/>
                  <a:gd name="T7" fmla="*/ 0 h 15"/>
                  <a:gd name="T8" fmla="*/ 31 w 31"/>
                  <a:gd name="T9" fmla="*/ 10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31" y="10"/>
                    </a:moveTo>
                    <a:cubicBezTo>
                      <a:pt x="31" y="10"/>
                      <a:pt x="0" y="15"/>
                      <a:pt x="0" y="15"/>
                    </a:cubicBezTo>
                    <a:cubicBezTo>
                      <a:pt x="0" y="15"/>
                      <a:pt x="5" y="11"/>
                      <a:pt x="5" y="8"/>
                    </a:cubicBezTo>
                    <a:cubicBezTo>
                      <a:pt x="5" y="5"/>
                      <a:pt x="2" y="0"/>
                      <a:pt x="2" y="0"/>
                    </a:cubicBezTo>
                    <a:cubicBezTo>
                      <a:pt x="2" y="0"/>
                      <a:pt x="31" y="10"/>
                      <a:pt x="31" y="1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6" name="Freeform 519"/>
              <p:cNvSpPr>
                <a:spLocks/>
              </p:cNvSpPr>
              <p:nvPr/>
            </p:nvSpPr>
            <p:spPr bwMode="auto">
              <a:xfrm>
                <a:off x="3695" y="2998"/>
                <a:ext cx="163" cy="175"/>
              </a:xfrm>
              <a:custGeom>
                <a:avLst/>
                <a:gdLst>
                  <a:gd name="T0" fmla="*/ 19 w 163"/>
                  <a:gd name="T1" fmla="*/ 0 h 175"/>
                  <a:gd name="T2" fmla="*/ 117 w 163"/>
                  <a:gd name="T3" fmla="*/ 169 h 175"/>
                  <a:gd name="T4" fmla="*/ 163 w 163"/>
                  <a:gd name="T5" fmla="*/ 174 h 175"/>
                  <a:gd name="T6" fmla="*/ 0 60000 65536"/>
                  <a:gd name="T7" fmla="*/ 0 60000 65536"/>
                  <a:gd name="T8" fmla="*/ 0 60000 65536"/>
                  <a:gd name="T9" fmla="*/ 0 w 163"/>
                  <a:gd name="T10" fmla="*/ 0 h 175"/>
                  <a:gd name="T11" fmla="*/ 163 w 163"/>
                  <a:gd name="T12" fmla="*/ 175 h 175"/>
                </a:gdLst>
                <a:ahLst/>
                <a:cxnLst>
                  <a:cxn ang="T6">
                    <a:pos x="T0" y="T1"/>
                  </a:cxn>
                  <a:cxn ang="T7">
                    <a:pos x="T2" y="T3"/>
                  </a:cxn>
                  <a:cxn ang="T8">
                    <a:pos x="T4" y="T5"/>
                  </a:cxn>
                </a:cxnLst>
                <a:rect l="T9" t="T10" r="T11" b="T12"/>
                <a:pathLst>
                  <a:path w="163" h="175">
                    <a:moveTo>
                      <a:pt x="19" y="0"/>
                    </a:moveTo>
                    <a:cubicBezTo>
                      <a:pt x="0" y="74"/>
                      <a:pt x="43" y="149"/>
                      <a:pt x="117" y="169"/>
                    </a:cubicBezTo>
                    <a:cubicBezTo>
                      <a:pt x="132" y="173"/>
                      <a:pt x="148" y="175"/>
                      <a:pt x="163" y="174"/>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7" name="Freeform 520"/>
              <p:cNvSpPr>
                <a:spLocks/>
              </p:cNvSpPr>
              <p:nvPr/>
            </p:nvSpPr>
            <p:spPr bwMode="auto">
              <a:xfrm>
                <a:off x="3853" y="3165"/>
                <a:ext cx="30" cy="15"/>
              </a:xfrm>
              <a:custGeom>
                <a:avLst/>
                <a:gdLst>
                  <a:gd name="T0" fmla="*/ 30 w 30"/>
                  <a:gd name="T1" fmla="*/ 2 h 15"/>
                  <a:gd name="T2" fmla="*/ 29 w 30"/>
                  <a:gd name="T3" fmla="*/ 3 h 15"/>
                  <a:gd name="T4" fmla="*/ 26 w 30"/>
                  <a:gd name="T5" fmla="*/ 4 h 15"/>
                  <a:gd name="T6" fmla="*/ 17 w 30"/>
                  <a:gd name="T7" fmla="*/ 8 h 15"/>
                  <a:gd name="T8" fmla="*/ 11 w 30"/>
                  <a:gd name="T9" fmla="*/ 11 h 15"/>
                  <a:gd name="T10" fmla="*/ 7 w 30"/>
                  <a:gd name="T11" fmla="*/ 13 h 15"/>
                  <a:gd name="T12" fmla="*/ 4 w 30"/>
                  <a:gd name="T13" fmla="*/ 14 h 15"/>
                  <a:gd name="T14" fmla="*/ 3 w 30"/>
                  <a:gd name="T15" fmla="*/ 15 h 15"/>
                  <a:gd name="T16" fmla="*/ 3 w 30"/>
                  <a:gd name="T17" fmla="*/ 14 h 15"/>
                  <a:gd name="T18" fmla="*/ 4 w 30"/>
                  <a:gd name="T19" fmla="*/ 13 h 15"/>
                  <a:gd name="T20" fmla="*/ 4 w 30"/>
                  <a:gd name="T21" fmla="*/ 12 h 15"/>
                  <a:gd name="T22" fmla="*/ 5 w 30"/>
                  <a:gd name="T23" fmla="*/ 11 h 15"/>
                  <a:gd name="T24" fmla="*/ 5 w 30"/>
                  <a:gd name="T25" fmla="*/ 9 h 15"/>
                  <a:gd name="T26" fmla="*/ 5 w 30"/>
                  <a:gd name="T27" fmla="*/ 7 h 15"/>
                  <a:gd name="T28" fmla="*/ 5 w 30"/>
                  <a:gd name="T29" fmla="*/ 5 h 15"/>
                  <a:gd name="T30" fmla="*/ 3 w 30"/>
                  <a:gd name="T31" fmla="*/ 3 h 15"/>
                  <a:gd name="T32" fmla="*/ 1 w 30"/>
                  <a:gd name="T33" fmla="*/ 1 h 15"/>
                  <a:gd name="T34" fmla="*/ 0 w 30"/>
                  <a:gd name="T35" fmla="*/ 0 h 15"/>
                  <a:gd name="T36" fmla="*/ 1 w 30"/>
                  <a:gd name="T37" fmla="*/ 0 h 15"/>
                  <a:gd name="T38" fmla="*/ 5 w 30"/>
                  <a:gd name="T39" fmla="*/ 0 h 15"/>
                  <a:gd name="T40" fmla="*/ 9 w 30"/>
                  <a:gd name="T41" fmla="*/ 1 h 15"/>
                  <a:gd name="T42" fmla="*/ 15 w 30"/>
                  <a:gd name="T43" fmla="*/ 1 h 15"/>
                  <a:gd name="T44" fmla="*/ 21 w 30"/>
                  <a:gd name="T45" fmla="*/ 1 h 15"/>
                  <a:gd name="T46" fmla="*/ 26 w 30"/>
                  <a:gd name="T47" fmla="*/ 2 h 15"/>
                  <a:gd name="T48" fmla="*/ 30 w 30"/>
                  <a:gd name="T49" fmla="*/ 2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
                  <a:gd name="T76" fmla="*/ 0 h 15"/>
                  <a:gd name="T77" fmla="*/ 30 w 30"/>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 h="15">
                    <a:moveTo>
                      <a:pt x="30" y="2"/>
                    </a:moveTo>
                    <a:lnTo>
                      <a:pt x="29" y="3"/>
                    </a:lnTo>
                    <a:lnTo>
                      <a:pt x="26" y="4"/>
                    </a:lnTo>
                    <a:lnTo>
                      <a:pt x="17" y="8"/>
                    </a:lnTo>
                    <a:lnTo>
                      <a:pt x="11" y="11"/>
                    </a:lnTo>
                    <a:lnTo>
                      <a:pt x="7" y="13"/>
                    </a:lnTo>
                    <a:lnTo>
                      <a:pt x="4" y="14"/>
                    </a:lnTo>
                    <a:lnTo>
                      <a:pt x="3" y="15"/>
                    </a:lnTo>
                    <a:lnTo>
                      <a:pt x="3" y="14"/>
                    </a:lnTo>
                    <a:lnTo>
                      <a:pt x="4" y="13"/>
                    </a:lnTo>
                    <a:lnTo>
                      <a:pt x="4" y="12"/>
                    </a:lnTo>
                    <a:lnTo>
                      <a:pt x="5" y="11"/>
                    </a:lnTo>
                    <a:lnTo>
                      <a:pt x="5" y="9"/>
                    </a:lnTo>
                    <a:lnTo>
                      <a:pt x="5" y="7"/>
                    </a:lnTo>
                    <a:lnTo>
                      <a:pt x="5" y="5"/>
                    </a:lnTo>
                    <a:lnTo>
                      <a:pt x="3" y="3"/>
                    </a:lnTo>
                    <a:lnTo>
                      <a:pt x="1" y="1"/>
                    </a:lnTo>
                    <a:lnTo>
                      <a:pt x="0" y="0"/>
                    </a:lnTo>
                    <a:lnTo>
                      <a:pt x="1" y="0"/>
                    </a:lnTo>
                    <a:lnTo>
                      <a:pt x="5" y="0"/>
                    </a:lnTo>
                    <a:lnTo>
                      <a:pt x="9" y="1"/>
                    </a:lnTo>
                    <a:lnTo>
                      <a:pt x="15" y="1"/>
                    </a:lnTo>
                    <a:lnTo>
                      <a:pt x="21" y="1"/>
                    </a:lnTo>
                    <a:lnTo>
                      <a:pt x="26" y="2"/>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2000">
                  <a:solidFill>
                    <a:srgbClr val="000000"/>
                  </a:solidFill>
                  <a:latin typeface="Arial"/>
                  <a:cs typeface="Arial"/>
                </a:endParaRPr>
              </a:p>
            </p:txBody>
          </p:sp>
          <p:sp>
            <p:nvSpPr>
              <p:cNvPr id="333958" name="Freeform 521"/>
              <p:cNvSpPr>
                <a:spLocks/>
              </p:cNvSpPr>
              <p:nvPr/>
            </p:nvSpPr>
            <p:spPr bwMode="auto">
              <a:xfrm>
                <a:off x="3853" y="3165"/>
                <a:ext cx="30" cy="15"/>
              </a:xfrm>
              <a:custGeom>
                <a:avLst/>
                <a:gdLst>
                  <a:gd name="T0" fmla="*/ 30 w 30"/>
                  <a:gd name="T1" fmla="*/ 2 h 15"/>
                  <a:gd name="T2" fmla="*/ 3 w 30"/>
                  <a:gd name="T3" fmla="*/ 15 h 15"/>
                  <a:gd name="T4" fmla="*/ 5 w 30"/>
                  <a:gd name="T5" fmla="*/ 7 h 15"/>
                  <a:gd name="T6" fmla="*/ 0 w 30"/>
                  <a:gd name="T7" fmla="*/ 0 h 15"/>
                  <a:gd name="T8" fmla="*/ 30 w 30"/>
                  <a:gd name="T9" fmla="*/ 2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30" y="2"/>
                    </a:moveTo>
                    <a:cubicBezTo>
                      <a:pt x="30" y="2"/>
                      <a:pt x="3" y="15"/>
                      <a:pt x="3" y="15"/>
                    </a:cubicBezTo>
                    <a:cubicBezTo>
                      <a:pt x="3" y="15"/>
                      <a:pt x="5" y="10"/>
                      <a:pt x="5" y="7"/>
                    </a:cubicBezTo>
                    <a:cubicBezTo>
                      <a:pt x="4" y="3"/>
                      <a:pt x="0" y="0"/>
                      <a:pt x="0" y="0"/>
                    </a:cubicBezTo>
                    <a:cubicBezTo>
                      <a:pt x="0" y="0"/>
                      <a:pt x="30" y="2"/>
                      <a:pt x="30" y="2"/>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sp>
            <p:nvSpPr>
              <p:cNvPr id="333959" name="Rectangle 522"/>
              <p:cNvSpPr>
                <a:spLocks noChangeArrowheads="1"/>
              </p:cNvSpPr>
              <p:nvPr/>
            </p:nvSpPr>
            <p:spPr bwMode="auto">
              <a:xfrm>
                <a:off x="3929" y="3143"/>
                <a:ext cx="5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H</a:t>
                </a:r>
                <a:endParaRPr lang="it-IT" altLang="ru-RU" sz="1800">
                  <a:solidFill>
                    <a:srgbClr val="000000"/>
                  </a:solidFill>
                </a:endParaRPr>
              </a:p>
            </p:txBody>
          </p:sp>
          <p:sp>
            <p:nvSpPr>
              <p:cNvPr id="333960" name="Rectangle 523"/>
              <p:cNvSpPr>
                <a:spLocks noChangeArrowheads="1"/>
              </p:cNvSpPr>
              <p:nvPr/>
            </p:nvSpPr>
            <p:spPr bwMode="auto">
              <a:xfrm>
                <a:off x="3975" y="3143"/>
                <a:ext cx="41"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it-IT" altLang="ru-RU" sz="800">
                    <a:solidFill>
                      <a:srgbClr val="000000"/>
                    </a:solidFill>
                  </a:rPr>
                  <a:t>+</a:t>
                </a:r>
                <a:endParaRPr lang="it-IT" altLang="ru-RU" sz="1800">
                  <a:solidFill>
                    <a:srgbClr val="000000"/>
                  </a:solidFill>
                </a:endParaRPr>
              </a:p>
            </p:txBody>
          </p:sp>
          <p:sp>
            <p:nvSpPr>
              <p:cNvPr id="333961" name="Freeform 524"/>
              <p:cNvSpPr>
                <a:spLocks/>
              </p:cNvSpPr>
              <p:nvPr/>
            </p:nvSpPr>
            <p:spPr bwMode="auto">
              <a:xfrm>
                <a:off x="3921" y="1853"/>
                <a:ext cx="253" cy="43"/>
              </a:xfrm>
              <a:custGeom>
                <a:avLst/>
                <a:gdLst>
                  <a:gd name="T0" fmla="*/ 0 w 253"/>
                  <a:gd name="T1" fmla="*/ 21 h 43"/>
                  <a:gd name="T2" fmla="*/ 0 w 253"/>
                  <a:gd name="T3" fmla="*/ 10 h 43"/>
                  <a:gd name="T4" fmla="*/ 230 w 253"/>
                  <a:gd name="T5" fmla="*/ 10 h 43"/>
                  <a:gd name="T6" fmla="*/ 230 w 253"/>
                  <a:gd name="T7" fmla="*/ 0 h 43"/>
                  <a:gd name="T8" fmla="*/ 253 w 253"/>
                  <a:gd name="T9" fmla="*/ 21 h 43"/>
                  <a:gd name="T10" fmla="*/ 230 w 253"/>
                  <a:gd name="T11" fmla="*/ 43 h 43"/>
                  <a:gd name="T12" fmla="*/ 230 w 253"/>
                  <a:gd name="T13" fmla="*/ 33 h 43"/>
                  <a:gd name="T14" fmla="*/ 0 w 253"/>
                  <a:gd name="T15" fmla="*/ 33 h 43"/>
                  <a:gd name="T16" fmla="*/ 0 w 253"/>
                  <a:gd name="T17" fmla="*/ 21 h 43"/>
                  <a:gd name="T18" fmla="*/ 0 w 253"/>
                  <a:gd name="T19" fmla="*/ 1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43"/>
                  <a:gd name="T32" fmla="*/ 253 w 253"/>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43">
                    <a:moveTo>
                      <a:pt x="0" y="21"/>
                    </a:moveTo>
                    <a:cubicBezTo>
                      <a:pt x="0" y="21"/>
                      <a:pt x="0" y="10"/>
                      <a:pt x="0" y="10"/>
                    </a:cubicBezTo>
                    <a:cubicBezTo>
                      <a:pt x="0" y="10"/>
                      <a:pt x="230" y="10"/>
                      <a:pt x="230" y="10"/>
                    </a:cubicBezTo>
                    <a:cubicBezTo>
                      <a:pt x="230" y="10"/>
                      <a:pt x="230" y="0"/>
                      <a:pt x="230" y="0"/>
                    </a:cubicBezTo>
                    <a:cubicBezTo>
                      <a:pt x="230" y="0"/>
                      <a:pt x="253" y="21"/>
                      <a:pt x="253" y="21"/>
                    </a:cubicBezTo>
                    <a:cubicBezTo>
                      <a:pt x="253" y="21"/>
                      <a:pt x="230" y="43"/>
                      <a:pt x="230" y="43"/>
                    </a:cubicBezTo>
                    <a:cubicBezTo>
                      <a:pt x="230" y="43"/>
                      <a:pt x="230" y="33"/>
                      <a:pt x="230" y="33"/>
                    </a:cubicBezTo>
                    <a:cubicBezTo>
                      <a:pt x="230" y="33"/>
                      <a:pt x="0" y="33"/>
                      <a:pt x="0" y="33"/>
                    </a:cubicBezTo>
                    <a:cubicBezTo>
                      <a:pt x="0" y="33"/>
                      <a:pt x="0" y="21"/>
                      <a:pt x="0" y="21"/>
                    </a:cubicBezTo>
                    <a:cubicBezTo>
                      <a:pt x="0" y="21"/>
                      <a:pt x="0" y="10"/>
                      <a:pt x="0" y="10"/>
                    </a:cubicBezTo>
                  </a:path>
                </a:pathLst>
              </a:custGeom>
              <a:noFill/>
              <a:ln w="635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sz="2000">
                  <a:solidFill>
                    <a:srgbClr val="000000"/>
                  </a:solidFill>
                  <a:latin typeface="Arial"/>
                  <a:cs typeface="Arial"/>
                </a:endParaRPr>
              </a:p>
            </p:txBody>
          </p:sp>
        </p:grpSp>
      </p:grpSp>
      <p:grpSp>
        <p:nvGrpSpPr>
          <p:cNvPr id="333830" name="Group 41"/>
          <p:cNvGrpSpPr>
            <a:grpSpLocks/>
          </p:cNvGrpSpPr>
          <p:nvPr/>
        </p:nvGrpSpPr>
        <p:grpSpPr bwMode="auto">
          <a:xfrm>
            <a:off x="2211390" y="4975228"/>
            <a:ext cx="261937" cy="327025"/>
            <a:chOff x="3742" y="3249"/>
            <a:chExt cx="181" cy="227"/>
          </a:xfrm>
        </p:grpSpPr>
        <p:grpSp>
          <p:nvGrpSpPr>
            <p:cNvPr id="333847" name="Group 42"/>
            <p:cNvGrpSpPr>
              <a:grpSpLocks/>
            </p:cNvGrpSpPr>
            <p:nvPr/>
          </p:nvGrpSpPr>
          <p:grpSpPr bwMode="auto">
            <a:xfrm>
              <a:off x="3742" y="3249"/>
              <a:ext cx="181" cy="227"/>
              <a:chOff x="4150" y="3294"/>
              <a:chExt cx="318" cy="363"/>
            </a:xfrm>
          </p:grpSpPr>
          <p:sp>
            <p:nvSpPr>
              <p:cNvPr id="333849" name="AutoShape 43"/>
              <p:cNvSpPr>
                <a:spLocks noChangeArrowheads="1"/>
              </p:cNvSpPr>
              <p:nvPr/>
            </p:nvSpPr>
            <p:spPr bwMode="auto">
              <a:xfrm>
                <a:off x="4150" y="3294"/>
                <a:ext cx="317" cy="363"/>
              </a:xfrm>
              <a:prstGeom prst="irregularSeal1">
                <a:avLst/>
              </a:prstGeom>
              <a:solidFill>
                <a:srgbClr val="FFFF00"/>
              </a:solidFill>
              <a:ln w="9525">
                <a:solidFill>
                  <a:srgbClr val="FFFF00"/>
                </a:solidFill>
                <a:miter lim="800000"/>
                <a:headEnd/>
                <a:tailEnd/>
              </a:ln>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sp>
            <p:nvSpPr>
              <p:cNvPr id="333850" name="AutoShape 44"/>
              <p:cNvSpPr>
                <a:spLocks noChangeArrowheads="1"/>
              </p:cNvSpPr>
              <p:nvPr/>
            </p:nvSpPr>
            <p:spPr bwMode="auto">
              <a:xfrm>
                <a:off x="4150" y="3310"/>
                <a:ext cx="318" cy="318"/>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sp>
          <p:nvSpPr>
            <p:cNvPr id="333848" name="AutoShape 45"/>
            <p:cNvSpPr>
              <a:spLocks noChangeArrowheads="1"/>
            </p:cNvSpPr>
            <p:nvPr/>
          </p:nvSpPr>
          <p:spPr bwMode="auto">
            <a:xfrm>
              <a:off x="3811" y="3336"/>
              <a:ext cx="45" cy="45"/>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grpSp>
        <p:nvGrpSpPr>
          <p:cNvPr id="333831" name="Group 41"/>
          <p:cNvGrpSpPr>
            <a:grpSpLocks/>
          </p:cNvGrpSpPr>
          <p:nvPr/>
        </p:nvGrpSpPr>
        <p:grpSpPr bwMode="auto">
          <a:xfrm>
            <a:off x="1851025" y="4445003"/>
            <a:ext cx="261939" cy="327025"/>
            <a:chOff x="3742" y="3249"/>
            <a:chExt cx="181" cy="227"/>
          </a:xfrm>
        </p:grpSpPr>
        <p:grpSp>
          <p:nvGrpSpPr>
            <p:cNvPr id="333843" name="Group 42"/>
            <p:cNvGrpSpPr>
              <a:grpSpLocks/>
            </p:cNvGrpSpPr>
            <p:nvPr/>
          </p:nvGrpSpPr>
          <p:grpSpPr bwMode="auto">
            <a:xfrm>
              <a:off x="3742" y="3249"/>
              <a:ext cx="181" cy="227"/>
              <a:chOff x="4150" y="3294"/>
              <a:chExt cx="318" cy="363"/>
            </a:xfrm>
          </p:grpSpPr>
          <p:sp>
            <p:nvSpPr>
              <p:cNvPr id="333845" name="AutoShape 43"/>
              <p:cNvSpPr>
                <a:spLocks noChangeArrowheads="1"/>
              </p:cNvSpPr>
              <p:nvPr/>
            </p:nvSpPr>
            <p:spPr bwMode="auto">
              <a:xfrm>
                <a:off x="4150" y="3294"/>
                <a:ext cx="317" cy="363"/>
              </a:xfrm>
              <a:prstGeom prst="irregularSeal1">
                <a:avLst/>
              </a:prstGeom>
              <a:solidFill>
                <a:srgbClr val="FFFF00"/>
              </a:solidFill>
              <a:ln w="9525">
                <a:solidFill>
                  <a:srgbClr val="FFFF00"/>
                </a:solidFill>
                <a:miter lim="800000"/>
                <a:headEnd/>
                <a:tailEnd/>
              </a:ln>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sp>
            <p:nvSpPr>
              <p:cNvPr id="333846" name="AutoShape 44"/>
              <p:cNvSpPr>
                <a:spLocks noChangeArrowheads="1"/>
              </p:cNvSpPr>
              <p:nvPr/>
            </p:nvSpPr>
            <p:spPr bwMode="auto">
              <a:xfrm>
                <a:off x="4150" y="3310"/>
                <a:ext cx="318" cy="318"/>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sp>
          <p:nvSpPr>
            <p:cNvPr id="333844" name="AutoShape 45"/>
            <p:cNvSpPr>
              <a:spLocks noChangeArrowheads="1"/>
            </p:cNvSpPr>
            <p:nvPr/>
          </p:nvSpPr>
          <p:spPr bwMode="auto">
            <a:xfrm>
              <a:off x="3811" y="3336"/>
              <a:ext cx="45" cy="45"/>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grpSp>
        <p:nvGrpSpPr>
          <p:cNvPr id="333834" name="Group 41"/>
          <p:cNvGrpSpPr>
            <a:grpSpLocks/>
          </p:cNvGrpSpPr>
          <p:nvPr/>
        </p:nvGrpSpPr>
        <p:grpSpPr bwMode="auto">
          <a:xfrm>
            <a:off x="2716216" y="5580066"/>
            <a:ext cx="261937" cy="327025"/>
            <a:chOff x="3742" y="3249"/>
            <a:chExt cx="181" cy="227"/>
          </a:xfrm>
        </p:grpSpPr>
        <p:grpSp>
          <p:nvGrpSpPr>
            <p:cNvPr id="333839" name="Group 42"/>
            <p:cNvGrpSpPr>
              <a:grpSpLocks/>
            </p:cNvGrpSpPr>
            <p:nvPr/>
          </p:nvGrpSpPr>
          <p:grpSpPr bwMode="auto">
            <a:xfrm>
              <a:off x="3742" y="3249"/>
              <a:ext cx="181" cy="227"/>
              <a:chOff x="4150" y="3294"/>
              <a:chExt cx="318" cy="363"/>
            </a:xfrm>
          </p:grpSpPr>
          <p:sp>
            <p:nvSpPr>
              <p:cNvPr id="333841" name="AutoShape 43"/>
              <p:cNvSpPr>
                <a:spLocks noChangeArrowheads="1"/>
              </p:cNvSpPr>
              <p:nvPr/>
            </p:nvSpPr>
            <p:spPr bwMode="auto">
              <a:xfrm>
                <a:off x="4150" y="3294"/>
                <a:ext cx="317" cy="363"/>
              </a:xfrm>
              <a:prstGeom prst="irregularSeal1">
                <a:avLst/>
              </a:prstGeom>
              <a:solidFill>
                <a:srgbClr val="FFFF00"/>
              </a:solidFill>
              <a:ln w="9525">
                <a:solidFill>
                  <a:srgbClr val="FFFF00"/>
                </a:solidFill>
                <a:miter lim="800000"/>
                <a:headEnd/>
                <a:tailEnd/>
              </a:ln>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sp>
            <p:nvSpPr>
              <p:cNvPr id="333842" name="AutoShape 44"/>
              <p:cNvSpPr>
                <a:spLocks noChangeArrowheads="1"/>
              </p:cNvSpPr>
              <p:nvPr/>
            </p:nvSpPr>
            <p:spPr bwMode="auto">
              <a:xfrm>
                <a:off x="4150" y="3310"/>
                <a:ext cx="318" cy="318"/>
              </a:xfrm>
              <a:prstGeom prst="irregularSeal1">
                <a:avLst/>
              </a:prstGeom>
              <a:gradFill rotWithShape="1">
                <a:gsLst>
                  <a:gs pos="0">
                    <a:srgbClr val="4D0808"/>
                  </a:gs>
                  <a:gs pos="30000">
                    <a:srgbClr val="FF0300"/>
                  </a:gs>
                  <a:gs pos="55000">
                    <a:srgbClr val="FF7A00"/>
                  </a:gs>
                  <a:gs pos="100000">
                    <a:srgbClr val="FFF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sp>
          <p:nvSpPr>
            <p:cNvPr id="333840" name="AutoShape 45"/>
            <p:cNvSpPr>
              <a:spLocks noChangeArrowheads="1"/>
            </p:cNvSpPr>
            <p:nvPr/>
          </p:nvSpPr>
          <p:spPr bwMode="auto">
            <a:xfrm>
              <a:off x="3811" y="3336"/>
              <a:ext cx="45" cy="45"/>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sz="1800">
                <a:solidFill>
                  <a:srgbClr val="000000"/>
                </a:solidFill>
              </a:endParaRPr>
            </a:p>
          </p:txBody>
        </p:sp>
      </p:grpSp>
      <p:pic>
        <p:nvPicPr>
          <p:cNvPr id="33383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1" y="1000128"/>
            <a:ext cx="966788" cy="7905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3836" name="TextBox 537"/>
          <p:cNvSpPr txBox="1">
            <a:spLocks noChangeArrowheads="1"/>
          </p:cNvSpPr>
          <p:nvPr/>
        </p:nvSpPr>
        <p:spPr bwMode="auto">
          <a:xfrm>
            <a:off x="2724149" y="1000128"/>
            <a:ext cx="1695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r>
              <a:rPr lang="en-US" altLang="ru-RU" sz="1200">
                <a:solidFill>
                  <a:srgbClr val="000000"/>
                </a:solidFill>
              </a:rPr>
              <a:t>Formamide + meteorites</a:t>
            </a:r>
            <a:endParaRPr lang="ru-RU" altLang="ru-RU" sz="1200">
              <a:solidFill>
                <a:srgbClr val="000000"/>
              </a:solidFill>
            </a:endParaRPr>
          </a:p>
        </p:txBody>
      </p:sp>
      <p:sp>
        <p:nvSpPr>
          <p:cNvPr id="333837" name="Прямоугольник 539"/>
          <p:cNvSpPr>
            <a:spLocks noChangeArrowheads="1"/>
          </p:cNvSpPr>
          <p:nvPr/>
        </p:nvSpPr>
        <p:spPr bwMode="auto">
          <a:xfrm>
            <a:off x="8220076" y="1562100"/>
            <a:ext cx="1533525" cy="1562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eaLnBrk="0" hangingPunct="0">
              <a:spcAft>
                <a:spcPct val="40000"/>
              </a:spcAft>
              <a:buFont typeface="Wingdings" pitchFamily="2" charset="2"/>
              <a:buChar char="§"/>
              <a:defRPr sz="2000">
                <a:solidFill>
                  <a:schemeClr val="tx1"/>
                </a:solidFill>
                <a:latin typeface="Times New Roman" pitchFamily="18" charset="0"/>
                <a:cs typeface="Times New Roman" pitchFamily="18" charset="0"/>
              </a:defRPr>
            </a:lvl1pPr>
            <a:lvl2pPr marL="742950" indent="-285750" eaLnBrk="0" hangingPunct="0">
              <a:spcAft>
                <a:spcPct val="40000"/>
              </a:spcAft>
              <a:buChar char="–"/>
              <a:defRPr sz="2800">
                <a:solidFill>
                  <a:schemeClr val="tx1"/>
                </a:solidFill>
                <a:latin typeface="Times New Roman" pitchFamily="18" charset="0"/>
                <a:cs typeface="Times New Roman" pitchFamily="18" charset="0"/>
              </a:defRPr>
            </a:lvl2pPr>
            <a:lvl3pPr marL="1143000" indent="-228600" eaLnBrk="0" hangingPunct="0">
              <a:spcAft>
                <a:spcPct val="40000"/>
              </a:spcAft>
              <a:buChar char="•"/>
              <a:defRPr sz="2400">
                <a:solidFill>
                  <a:schemeClr val="tx1"/>
                </a:solidFill>
                <a:latin typeface="Times New Roman" pitchFamily="18" charset="0"/>
                <a:cs typeface="Times New Roman" pitchFamily="18" charset="0"/>
              </a:defRPr>
            </a:lvl3pPr>
            <a:lvl4pPr marL="1600200" indent="-228600" eaLnBrk="0" hangingPunct="0">
              <a:spcAft>
                <a:spcPct val="40000"/>
              </a:spcAft>
              <a:buChar char="–"/>
              <a:defRPr sz="2000">
                <a:solidFill>
                  <a:schemeClr val="tx1"/>
                </a:solidFill>
                <a:latin typeface="Times New Roman" pitchFamily="18" charset="0"/>
                <a:cs typeface="Times New Roman" pitchFamily="18" charset="0"/>
              </a:defRPr>
            </a:lvl4pPr>
            <a:lvl5pPr marL="2057400" indent="-228600" eaLnBrk="0" hangingPunct="0">
              <a:spcAft>
                <a:spcPct val="40000"/>
              </a:spcAft>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40000"/>
              </a:spcAft>
              <a:buChar char="»"/>
              <a:defRPr sz="2000">
                <a:solidFill>
                  <a:schemeClr val="tx1"/>
                </a:solidFill>
                <a:latin typeface="Times New Roman" pitchFamily="18" charset="0"/>
                <a:cs typeface="Times New Roman" pitchFamily="18" charset="0"/>
              </a:defRPr>
            </a:lvl9pPr>
          </a:lstStyle>
          <a:p>
            <a:pPr eaLnBrk="1" hangingPunct="1">
              <a:spcAft>
                <a:spcPct val="0"/>
              </a:spcAft>
              <a:buNone/>
            </a:pPr>
            <a:endParaRPr lang="ru-RU" altLang="ru-RU">
              <a:solidFill>
                <a:srgbClr val="000000"/>
              </a:solidFill>
              <a:latin typeface="Arial" pitchFamily="34" charset="0"/>
            </a:endParaRPr>
          </a:p>
        </p:txBody>
      </p:sp>
      <p:graphicFrame>
        <p:nvGraphicFramePr>
          <p:cNvPr id="333838" name="Object 537"/>
          <p:cNvGraphicFramePr>
            <a:graphicFrameLocks noChangeAspect="1"/>
          </p:cNvGraphicFramePr>
          <p:nvPr>
            <p:extLst/>
          </p:nvPr>
        </p:nvGraphicFramePr>
        <p:xfrm>
          <a:off x="8188327" y="1836409"/>
          <a:ext cx="2479675" cy="2073275"/>
        </p:xfrm>
        <a:graphic>
          <a:graphicData uri="http://schemas.openxmlformats.org/presentationml/2006/ole">
            <mc:AlternateContent xmlns:mc="http://schemas.openxmlformats.org/markup-compatibility/2006">
              <mc:Choice xmlns:v="urn:schemas-microsoft-com:vml" Requires="v">
                <p:oleObj spid="_x0000_s11277" name="CS ChemDraw Drawing" r:id="rId9" imgW="5027174" imgH="4201470" progId="">
                  <p:embed/>
                </p:oleObj>
              </mc:Choice>
              <mc:Fallback>
                <p:oleObj name="CS ChemDraw Drawing" r:id="rId9" imgW="5027174" imgH="4201470" progId="">
                  <p:embed/>
                  <p:pic>
                    <p:nvPicPr>
                      <p:cNvPr id="333838" name="Object 5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8327" y="1836409"/>
                        <a:ext cx="247967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41" name="Picture 4" descr="graphical abstract origine della vit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66683" y="2897569"/>
            <a:ext cx="2203083" cy="220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 name="Picture 3" descr="D:\Фото\микроскоп\IMG_20170511_14273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24037" y="4285945"/>
            <a:ext cx="3283845" cy="24628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99648" y="1138239"/>
            <a:ext cx="3168352" cy="646331"/>
          </a:xfrm>
          <a:prstGeom prst="rect">
            <a:avLst/>
          </a:prstGeom>
          <a:solidFill>
            <a:schemeClr val="bg1"/>
          </a:solidFill>
        </p:spPr>
        <p:txBody>
          <a:bodyPr wrap="square" rtlCol="0">
            <a:spAutoFit/>
          </a:bodyPr>
          <a:lstStyle/>
          <a:p>
            <a:pPr algn="ctr"/>
            <a:r>
              <a:rPr lang="en-US" b="1" i="1" dirty="0">
                <a:solidFill>
                  <a:srgbClr val="002060"/>
                </a:solidFill>
                <a:latin typeface="Times New Roman" panose="02020603050405020304" pitchFamily="18" charset="0"/>
                <a:cs typeface="Times New Roman" panose="02020603050405020304" pitchFamily="18" charset="0"/>
              </a:rPr>
              <a:t>Formation of prebiotic compounds</a:t>
            </a:r>
            <a:endParaRPr lang="ru-RU" b="1" i="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384033" y="5593681"/>
            <a:ext cx="1385732" cy="923330"/>
          </a:xfrm>
          <a:prstGeom prst="rect">
            <a:avLst/>
          </a:prstGeom>
          <a:noFill/>
        </p:spPr>
        <p:txBody>
          <a:bodyPr wrap="square" rtlCol="0">
            <a:spAutoFit/>
          </a:bodyPr>
          <a:lstStyle/>
          <a:p>
            <a:pPr algn="ctr"/>
            <a:r>
              <a:rPr lang="en-US" b="1" i="1" dirty="0">
                <a:solidFill>
                  <a:srgbClr val="002060"/>
                </a:solidFill>
                <a:latin typeface="Times New Roman" panose="02020603050405020304" pitchFamily="18" charset="0"/>
                <a:cs typeface="Times New Roman" panose="02020603050405020304" pitchFamily="18" charset="0"/>
              </a:rPr>
              <a:t>Study of biofossils in meteorites</a:t>
            </a:r>
            <a:endParaRPr lang="ru-RU"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28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825313" y="1484785"/>
            <a:ext cx="2700300" cy="5232202"/>
          </a:xfrm>
          <a:prstGeom prst="rect">
            <a:avLst/>
          </a:prstGeom>
        </p:spPr>
        <p:txBody>
          <a:bodyPr wrap="square">
            <a:spAutoFit/>
          </a:bodyPr>
          <a:lstStyle/>
          <a:p>
            <a:pPr>
              <a:spcBef>
                <a:spcPct val="0"/>
              </a:spcBef>
            </a:pPr>
            <a:r>
              <a:rPr lang="en-US" dirty="0">
                <a:solidFill>
                  <a:srgbClr val="002060"/>
                </a:solidFill>
                <a:latin typeface="Times New Roman" pitchFamily="18" charset="0"/>
                <a:cs typeface="Times New Roman" pitchFamily="18" charset="0"/>
              </a:rPr>
              <a:t>In </a:t>
            </a:r>
            <a:r>
              <a:rPr lang="en-US" altLang="ru-RU" dirty="0">
                <a:solidFill>
                  <a:srgbClr val="002060"/>
                </a:solidFill>
                <a:latin typeface="Times New Roman" panose="02020603050405020304" pitchFamily="18" charset="0"/>
                <a:cs typeface="Times New Roman" panose="02020603050405020304" pitchFamily="18" charset="0"/>
              </a:rPr>
              <a:t>collaboration with Space Research Institute (RAS) and FLNP (JINR),</a:t>
            </a:r>
            <a:r>
              <a:rPr lang="en-US" dirty="0">
                <a:solidFill>
                  <a:srgbClr val="002060"/>
                </a:solidFill>
                <a:latin typeface="Times New Roman" pitchFamily="18" charset="0"/>
                <a:cs typeface="Times New Roman" pitchFamily="18" charset="0"/>
              </a:rPr>
              <a:t> a </a:t>
            </a:r>
            <a:r>
              <a:rPr lang="en-US" b="1" i="1" dirty="0">
                <a:solidFill>
                  <a:srgbClr val="002060"/>
                </a:solidFill>
                <a:latin typeface="Times New Roman" pitchFamily="18" charset="0"/>
                <a:cs typeface="Times New Roman" pitchFamily="18" charset="0"/>
              </a:rPr>
              <a:t>special facility has been constructed</a:t>
            </a:r>
            <a:r>
              <a:rPr lang="en-US" dirty="0">
                <a:solidFill>
                  <a:srgbClr val="002060"/>
                </a:solidFill>
                <a:latin typeface="Times New Roman" pitchFamily="18" charset="0"/>
                <a:cs typeface="Times New Roman" pitchFamily="18" charset="0"/>
              </a:rPr>
              <a:t> at the LRB that can</a:t>
            </a:r>
            <a:r>
              <a:rPr lang="en-US" b="1" i="1" dirty="0">
                <a:solidFill>
                  <a:srgbClr val="002060"/>
                </a:solidFill>
                <a:latin typeface="Times New Roman" pitchFamily="18" charset="0"/>
                <a:cs typeface="Times New Roman" pitchFamily="18" charset="0"/>
              </a:rPr>
              <a:t> </a:t>
            </a:r>
            <a:r>
              <a:rPr lang="en-US" sz="2400" b="1" i="1" dirty="0">
                <a:solidFill>
                  <a:srgbClr val="002060"/>
                </a:solidFill>
                <a:latin typeface="Times New Roman" pitchFamily="18" charset="0"/>
                <a:cs typeface="Times New Roman" pitchFamily="18" charset="0"/>
              </a:rPr>
              <a:t>model planetary soil</a:t>
            </a:r>
            <a:r>
              <a:rPr lang="en-US" b="1" i="1" dirty="0">
                <a:solidFill>
                  <a:srgbClr val="002060"/>
                </a:solidFill>
                <a:latin typeface="Times New Roman" pitchFamily="18" charset="0"/>
                <a:cs typeface="Times New Roman" pitchFamily="18" charset="0"/>
              </a:rPr>
              <a:t> </a:t>
            </a:r>
            <a:r>
              <a:rPr lang="en-US" dirty="0">
                <a:solidFill>
                  <a:srgbClr val="002060"/>
                </a:solidFill>
                <a:latin typeface="Times New Roman" pitchFamily="18" charset="0"/>
                <a:cs typeface="Times New Roman" pitchFamily="18" charset="0"/>
              </a:rPr>
              <a:t>and allows testing prototypes of active neutron and gamma spectrometers.</a:t>
            </a:r>
          </a:p>
          <a:p>
            <a:pPr>
              <a:spcBef>
                <a:spcPct val="0"/>
              </a:spcBef>
            </a:pPr>
            <a:endParaRPr lang="en-US" b="1" i="1" dirty="0">
              <a:solidFill>
                <a:srgbClr val="002060"/>
              </a:solidFill>
              <a:latin typeface="Times New Roman" pitchFamily="18" charset="0"/>
              <a:cs typeface="Times New Roman" pitchFamily="18" charset="0"/>
            </a:endParaRPr>
          </a:p>
          <a:p>
            <a:pPr>
              <a:spcBef>
                <a:spcPct val="0"/>
              </a:spcBef>
            </a:pPr>
            <a:r>
              <a:rPr lang="en-US" dirty="0">
                <a:solidFill>
                  <a:srgbClr val="002060"/>
                </a:solidFill>
                <a:latin typeface="Times New Roman" pitchFamily="18" charset="0"/>
                <a:cs typeface="Times New Roman" pitchFamily="18" charset="0"/>
              </a:rPr>
              <a:t> The facility can use a neutron generator for soil model exposure. Inside the facility, a silicate glass-based soil model has been assembled.</a:t>
            </a:r>
          </a:p>
          <a:p>
            <a:pPr algn="just"/>
            <a:endParaRPr lang="en-US" sz="1600" b="1" dirty="0">
              <a:solidFill>
                <a:prstClr val="black"/>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1686064" y="1613545"/>
            <a:ext cx="6057736" cy="4349760"/>
          </a:xfrm>
          <a:prstGeom prst="rect">
            <a:avLst/>
          </a:prstGeom>
          <a:noFill/>
          <a:ln w="9525">
            <a:noFill/>
            <a:miter lim="800000"/>
            <a:headEnd/>
            <a:tailEnd/>
          </a:ln>
          <a:effectLst/>
        </p:spPr>
      </p:pic>
      <p:sp>
        <p:nvSpPr>
          <p:cNvPr id="3" name="TextBox 2"/>
          <p:cNvSpPr txBox="1"/>
          <p:nvPr/>
        </p:nvSpPr>
        <p:spPr>
          <a:xfrm>
            <a:off x="2639616" y="116635"/>
            <a:ext cx="6264696" cy="984885"/>
          </a:xfrm>
          <a:prstGeom prst="rect">
            <a:avLst/>
          </a:prstGeom>
          <a:noFill/>
        </p:spPr>
        <p:txBody>
          <a:bodyPr wrap="square" rtlCol="0">
            <a:spAutoFit/>
          </a:bodyPr>
          <a:lstStyle/>
          <a:p>
            <a:pPr algn="ctr"/>
            <a:r>
              <a:rPr lang="en-US" sz="4000" dirty="0">
                <a:solidFill>
                  <a:srgbClr val="FFFFFF"/>
                </a:solidFill>
                <a:latin typeface="Times New Roman" panose="02020603050405020304" pitchFamily="18" charset="0"/>
                <a:cs typeface="Times New Roman" panose="02020603050405020304" pitchFamily="18" charset="0"/>
              </a:rPr>
              <a:t>Radiation Research</a:t>
            </a:r>
            <a:endParaRPr lang="ru-RU" sz="4000" dirty="0">
              <a:solidFill>
                <a:srgbClr val="FFFFFF"/>
              </a:solidFill>
              <a:latin typeface="Times New Roman" panose="02020603050405020304" pitchFamily="18" charset="0"/>
              <a:cs typeface="Times New Roman" panose="02020603050405020304" pitchFamily="18" charset="0"/>
            </a:endParaRPr>
          </a:p>
          <a:p>
            <a:endParaRPr lang="ru-RU" dirty="0">
              <a:solidFill>
                <a:srgbClr val="000000"/>
              </a:solidFill>
              <a:latin typeface="Arial"/>
              <a:cs typeface="Arial"/>
            </a:endParaRPr>
          </a:p>
        </p:txBody>
      </p:sp>
    </p:spTree>
    <p:extLst>
      <p:ext uri="{BB962C8B-B14F-4D97-AF65-F5344CB8AC3E}">
        <p14:creationId xmlns:p14="http://schemas.microsoft.com/office/powerpoint/2010/main" val="3626278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1963739" y="332656"/>
            <a:ext cx="55213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GB" altLang="ru-RU" sz="4000" b="1" i="1" dirty="0">
                <a:solidFill>
                  <a:srgbClr val="002060"/>
                </a:solidFill>
                <a:cs typeface="Times New Roman" pitchFamily="18" charset="0"/>
              </a:rPr>
              <a:t>Biophysics Department</a:t>
            </a:r>
            <a:br>
              <a:rPr lang="en-GB" altLang="ru-RU" sz="4000" b="1" i="1" dirty="0">
                <a:solidFill>
                  <a:srgbClr val="002060"/>
                </a:solidFill>
                <a:cs typeface="Times New Roman" pitchFamily="18" charset="0"/>
              </a:rPr>
            </a:br>
            <a:r>
              <a:rPr lang="en-GB" altLang="ru-RU" sz="2800" b="1" i="1" dirty="0">
                <a:solidFill>
                  <a:srgbClr val="002060"/>
                </a:solidFill>
                <a:cs typeface="Times New Roman" pitchFamily="18" charset="0"/>
              </a:rPr>
              <a:t>at </a:t>
            </a:r>
            <a:r>
              <a:rPr lang="en-US" altLang="ru-RU" sz="3200" b="1" i="1" dirty="0">
                <a:solidFill>
                  <a:srgbClr val="000099"/>
                </a:solidFill>
                <a:cs typeface="Times New Roman" panose="02020603050405020304" pitchFamily="18" charset="0"/>
              </a:rPr>
              <a:t>Dubna University</a:t>
            </a:r>
            <a:endParaRPr lang="en-GB" altLang="ru-RU" sz="3200" b="1" i="1" dirty="0">
              <a:solidFill>
                <a:srgbClr val="002060"/>
              </a:solidFill>
              <a:cs typeface="Times New Roman" pitchFamily="18" charset="0"/>
            </a:endParaRPr>
          </a:p>
        </p:txBody>
      </p:sp>
      <p:sp>
        <p:nvSpPr>
          <p:cNvPr id="39941" name="Rectangle 5"/>
          <p:cNvSpPr>
            <a:spLocks noChangeArrowheads="1"/>
          </p:cNvSpPr>
          <p:nvPr/>
        </p:nvSpPr>
        <p:spPr bwMode="auto">
          <a:xfrm>
            <a:off x="7088527" y="3862328"/>
            <a:ext cx="3255947" cy="1610647"/>
          </a:xfrm>
          <a:prstGeom prst="rect">
            <a:avLst/>
          </a:prstGeom>
          <a:noFill/>
          <a:ln>
            <a:noFill/>
          </a:ln>
          <a:effec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just" fontAlgn="base">
              <a:lnSpc>
                <a:spcPct val="90000"/>
              </a:lnSpc>
              <a:spcBef>
                <a:spcPct val="20000"/>
              </a:spcBef>
              <a:spcAft>
                <a:spcPct val="0"/>
              </a:spcAft>
              <a:buClr>
                <a:srgbClr val="00FFFF"/>
              </a:buClr>
              <a:buSzPct val="75000"/>
            </a:pPr>
            <a:r>
              <a:rPr lang="ru-RU" altLang="ru-RU" sz="2000" b="1" i="1" dirty="0">
                <a:solidFill>
                  <a:srgbClr val="021648"/>
                </a:solidFill>
              </a:rPr>
              <a:t>     </a:t>
            </a:r>
            <a:r>
              <a:rPr lang="en-US" altLang="ru-RU" sz="2000" b="1" i="1" dirty="0">
                <a:solidFill>
                  <a:srgbClr val="021648"/>
                </a:solidFill>
              </a:rPr>
              <a:t> </a:t>
            </a:r>
            <a:r>
              <a:rPr lang="en-US" altLang="ru-RU" sz="1800" b="1" i="1" dirty="0">
                <a:solidFill>
                  <a:srgbClr val="021648"/>
                </a:solidFill>
              </a:rPr>
              <a:t>123 students graduated from </a:t>
            </a:r>
            <a:r>
              <a:rPr lang="en-US" altLang="ru-RU" sz="2000" b="1" i="1" dirty="0">
                <a:solidFill>
                  <a:srgbClr val="000066"/>
                </a:solidFill>
              </a:rPr>
              <a:t>the Biophysics Department in the specialty “Human and Environmental Radiation Protection.” Some of them work now at the LRB.</a:t>
            </a:r>
            <a:endParaRPr lang="en-US" altLang="ru-RU" sz="1800" b="1" i="1" dirty="0">
              <a:solidFill>
                <a:srgbClr val="000066"/>
              </a:solidFill>
            </a:endParaRPr>
          </a:p>
        </p:txBody>
      </p:sp>
      <p:graphicFrame>
        <p:nvGraphicFramePr>
          <p:cNvPr id="39942" name="Object 6"/>
          <p:cNvGraphicFramePr>
            <a:graphicFrameLocks noChangeAspect="1"/>
          </p:cNvGraphicFramePr>
          <p:nvPr>
            <p:extLst/>
          </p:nvPr>
        </p:nvGraphicFramePr>
        <p:xfrm>
          <a:off x="7461066" y="152400"/>
          <a:ext cx="2749735" cy="2844552"/>
        </p:xfrm>
        <a:graphic>
          <a:graphicData uri="http://schemas.openxmlformats.org/presentationml/2006/ole">
            <mc:AlternateContent xmlns:mc="http://schemas.openxmlformats.org/markup-compatibility/2006">
              <mc:Choice xmlns:v="urn:schemas-microsoft-com:vml" Requires="v">
                <p:oleObj spid="_x0000_s12295" name="Точечный рисунок" r:id="rId3" imgW="5311600" imgH="5723116" progId="Paint.Picture">
                  <p:embed/>
                </p:oleObj>
              </mc:Choice>
              <mc:Fallback>
                <p:oleObj name="Точечный рисунок" r:id="rId3" imgW="5311600" imgH="5723116" progId="Paint.Picture">
                  <p:embed/>
                  <p:pic>
                    <p:nvPicPr>
                      <p:cNvPr id="39942" name="Object 6"/>
                      <p:cNvPicPr>
                        <a:picLocks noChangeAspect="1" noChangeArrowheads="1"/>
                      </p:cNvPicPr>
                      <p:nvPr/>
                    </p:nvPicPr>
                    <p:blipFill>
                      <a:blip r:embed="rId4">
                        <a:extLst>
                          <a:ext uri="{28A0092B-C50C-407E-A947-70E740481C1C}">
                            <a14:useLocalDpi xmlns:a14="http://schemas.microsoft.com/office/drawing/2010/main" val="0"/>
                          </a:ext>
                        </a:extLst>
                      </a:blip>
                      <a:srcRect t="6061" r="5305" b="3030"/>
                      <a:stretch>
                        <a:fillRect/>
                      </a:stretch>
                    </p:blipFill>
                    <p:spPr bwMode="auto">
                      <a:xfrm>
                        <a:off x="7461066" y="152400"/>
                        <a:ext cx="2749735" cy="2844552"/>
                      </a:xfrm>
                      <a:prstGeom prst="rect">
                        <a:avLst/>
                      </a:prstGeom>
                      <a:noFill/>
                      <a:ln>
                        <a:noFill/>
                      </a:ln>
                      <a:effectLst/>
                    </p:spPr>
                  </p:pic>
                </p:oleObj>
              </mc:Fallback>
            </mc:AlternateContent>
          </a:graphicData>
        </a:graphic>
      </p:graphicFrame>
      <p:sp>
        <p:nvSpPr>
          <p:cNvPr id="39944" name="Text Box 8"/>
          <p:cNvSpPr txBox="1">
            <a:spLocks noChangeArrowheads="1"/>
          </p:cNvSpPr>
          <p:nvPr/>
        </p:nvSpPr>
        <p:spPr bwMode="auto">
          <a:xfrm>
            <a:off x="1676400" y="1752600"/>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kumimoji="1" lang="ru-RU" altLang="ru-RU" sz="3400" b="1">
              <a:solidFill>
                <a:srgbClr val="FFFFFF"/>
              </a:solidFill>
              <a:latin typeface="Calibri"/>
            </a:endParaRPr>
          </a:p>
        </p:txBody>
      </p:sp>
      <p:sp>
        <p:nvSpPr>
          <p:cNvPr id="39945" name="Text Box 9"/>
          <p:cNvSpPr txBox="1">
            <a:spLocks noChangeArrowheads="1"/>
          </p:cNvSpPr>
          <p:nvPr/>
        </p:nvSpPr>
        <p:spPr bwMode="auto">
          <a:xfrm>
            <a:off x="1989539" y="1556795"/>
            <a:ext cx="3276600" cy="1323439"/>
          </a:xfrm>
          <a:prstGeom prst="rect">
            <a:avLst/>
          </a:prstGeom>
          <a:noFill/>
          <a:ln>
            <a:noFill/>
          </a:ln>
          <a:effectLst/>
        </p:spPr>
        <p:txBody>
          <a:bodyPr>
            <a:spAutoFit/>
          </a:bodyPr>
          <a:lstStyle/>
          <a:p>
            <a:pPr algn="just" fontAlgn="base">
              <a:spcBef>
                <a:spcPct val="50000"/>
              </a:spcBef>
              <a:spcAft>
                <a:spcPct val="0"/>
              </a:spcAft>
            </a:pPr>
            <a:r>
              <a:rPr lang="en-US" altLang="ru-RU" sz="2000" b="1" i="1" dirty="0">
                <a:solidFill>
                  <a:srgbClr val="000099"/>
                </a:solidFill>
                <a:latin typeface="Times New Roman" panose="02020603050405020304" pitchFamily="18" charset="0"/>
                <a:cs typeface="Times New Roman" panose="02020603050405020304" pitchFamily="18" charset="0"/>
              </a:rPr>
              <a:t>20 years ago, the Biophysics Department was established with JINR Directorate’s support at Dubna University</a:t>
            </a:r>
            <a:endParaRPr lang="en-GB" altLang="ru-RU" sz="2000" b="1" i="1" dirty="0">
              <a:solidFill>
                <a:srgbClr val="FFFF99"/>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9" name="Picture 115" descr="1 курс05 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7530" y="3143129"/>
            <a:ext cx="1916967" cy="1438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t="10028"/>
          <a:stretch>
            <a:fillRect/>
          </a:stretch>
        </p:blipFill>
        <p:spPr bwMode="auto">
          <a:xfrm>
            <a:off x="4040525" y="4293099"/>
            <a:ext cx="30480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6480" y="1475659"/>
            <a:ext cx="1722763" cy="252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О"/>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887" y="4725144"/>
            <a:ext cx="2274251" cy="170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750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332659"/>
            <a:ext cx="8568952" cy="461665"/>
          </a:xfrm>
          <a:prstGeom prst="rect">
            <a:avLst/>
          </a:prstGeom>
          <a:noFill/>
        </p:spPr>
        <p:txBody>
          <a:bodyPr wrap="square" rtlCol="0">
            <a:spAutoFit/>
          </a:bodyPr>
          <a:lstStyle/>
          <a:p>
            <a:pPr>
              <a:defRPr/>
            </a:pPr>
            <a:r>
              <a:rPr lang="en-US" sz="2400" dirty="0">
                <a:solidFill>
                  <a:srgbClr val="002060"/>
                </a:solidFill>
                <a:latin typeface="Times New Roman" panose="02020603050405020304" pitchFamily="18" charset="0"/>
                <a:cs typeface="Times New Roman" panose="02020603050405020304" pitchFamily="18" charset="0"/>
              </a:rPr>
              <a:t>The implementation of the seven-year plan</a:t>
            </a:r>
            <a:r>
              <a:rPr lang="ru-RU" sz="2400" dirty="0">
                <a:solidFill>
                  <a:srgbClr val="002060"/>
                </a:solidFill>
                <a:latin typeface="Times New Roman" panose="02020603050405020304" pitchFamily="18" charset="0"/>
                <a:cs typeface="Times New Roman" panose="02020603050405020304" pitchFamily="18" charset="0"/>
              </a:rPr>
              <a:t> (2017-2023)</a:t>
            </a:r>
            <a:r>
              <a:rPr lang="en-US" sz="2400" dirty="0">
                <a:solidFill>
                  <a:srgbClr val="002060"/>
                </a:solidFill>
                <a:latin typeface="Times New Roman" panose="02020603050405020304" pitchFamily="18" charset="0"/>
                <a:cs typeface="Times New Roman" panose="02020603050405020304" pitchFamily="18" charset="0"/>
              </a:rPr>
              <a:t> at the LRB</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79576" y="908722"/>
            <a:ext cx="7848872" cy="646331"/>
          </a:xfrm>
          <a:prstGeom prst="rect">
            <a:avLst/>
          </a:prstGeom>
          <a:noFill/>
        </p:spPr>
        <p:txBody>
          <a:bodyPr wrap="square" rtlCol="0">
            <a:spAutoFit/>
          </a:bodyPr>
          <a:lstStyle/>
          <a:p>
            <a:pPr>
              <a:defRPr/>
            </a:pPr>
            <a:r>
              <a:rPr lang="en-US" b="1" i="1" dirty="0">
                <a:solidFill>
                  <a:srgbClr val="002060"/>
                </a:solidFill>
                <a:latin typeface="Times New Roman" panose="02020603050405020304" pitchFamily="18" charset="0"/>
                <a:cs typeface="Times New Roman" panose="02020603050405020304" pitchFamily="18" charset="0"/>
              </a:rPr>
              <a:t>Radiobiological research</a:t>
            </a:r>
            <a:r>
              <a:rPr lang="en-US" dirty="0">
                <a:solidFill>
                  <a:srgbClr val="002060"/>
                </a:solidFill>
                <a:latin typeface="Times New Roman" panose="02020603050405020304" pitchFamily="18" charset="0"/>
                <a:cs typeface="Times New Roman" panose="02020603050405020304" pitchFamily="18" charset="0"/>
              </a:rPr>
              <a:t> is focused on heavy ion action mechanisms at the molecular, cellular, tissue, and organism levels of biological organization</a:t>
            </a:r>
            <a:r>
              <a:rPr lang="en-US" dirty="0">
                <a:solidFill>
                  <a:prstClr val="black"/>
                </a:solidFill>
                <a:latin typeface="Calibri"/>
              </a:rPr>
              <a:t>.</a:t>
            </a:r>
            <a:endParaRPr lang="ru-RU" dirty="0">
              <a:solidFill>
                <a:prstClr val="black"/>
              </a:solidFill>
              <a:latin typeface="Calibri"/>
            </a:endParaRPr>
          </a:p>
        </p:txBody>
      </p:sp>
      <p:sp>
        <p:nvSpPr>
          <p:cNvPr id="6" name="TextBox 5"/>
          <p:cNvSpPr txBox="1"/>
          <p:nvPr/>
        </p:nvSpPr>
        <p:spPr>
          <a:xfrm>
            <a:off x="2253923" y="1579956"/>
            <a:ext cx="7848872" cy="2462213"/>
          </a:xfrm>
          <a:prstGeom prst="rect">
            <a:avLst/>
          </a:prstGeom>
          <a:noFill/>
        </p:spPr>
        <p:txBody>
          <a:bodyPr wrap="square" rtlCol="0">
            <a:spAutoFit/>
          </a:bodyPr>
          <a:lstStyle/>
          <a:p>
            <a:pPr marL="285750" indent="-285750">
              <a:buFont typeface="Arial" panose="020B0604020202020204"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Damage in the nuclei of human cells after irradiation by </a:t>
            </a:r>
            <a:r>
              <a:rPr lang="en-US" sz="1400" baseline="30000" dirty="0">
                <a:solidFill>
                  <a:prstClr val="black"/>
                </a:solidFill>
                <a:latin typeface="Times New Roman" panose="02020603050405020304" pitchFamily="18" charset="0"/>
                <a:cs typeface="Times New Roman" panose="02020603050405020304" pitchFamily="18" charset="0"/>
              </a:rPr>
              <a:t>11</a:t>
            </a:r>
            <a:r>
              <a:rPr lang="en-US" sz="1400" dirty="0">
                <a:solidFill>
                  <a:prstClr val="black"/>
                </a:solidFill>
                <a:latin typeface="Times New Roman" panose="02020603050405020304" pitchFamily="18" charset="0"/>
                <a:cs typeface="Times New Roman" panose="02020603050405020304" pitchFamily="18" charset="0"/>
              </a:rPr>
              <a:t>B, </a:t>
            </a:r>
            <a:r>
              <a:rPr lang="en-US" sz="1400" baseline="30000" dirty="0">
                <a:solidFill>
                  <a:prstClr val="black"/>
                </a:solidFill>
                <a:latin typeface="Times New Roman" panose="02020603050405020304" pitchFamily="18" charset="0"/>
                <a:cs typeface="Times New Roman" panose="02020603050405020304" pitchFamily="18" charset="0"/>
              </a:rPr>
              <a:t>15</a:t>
            </a:r>
            <a:r>
              <a:rPr lang="en-US" sz="1400" dirty="0">
                <a:solidFill>
                  <a:prstClr val="black"/>
                </a:solidFill>
                <a:latin typeface="Times New Roman" panose="02020603050405020304" pitchFamily="18" charset="0"/>
                <a:cs typeface="Times New Roman" panose="02020603050405020304" pitchFamily="18" charset="0"/>
              </a:rPr>
              <a:t>N, and </a:t>
            </a:r>
            <a:r>
              <a:rPr lang="en-US" sz="1400" baseline="30000" dirty="0">
                <a:solidFill>
                  <a:prstClr val="black"/>
                </a:solidFill>
                <a:latin typeface="Times New Roman" panose="02020603050405020304" pitchFamily="18" charset="0"/>
                <a:cs typeface="Times New Roman" panose="02020603050405020304" pitchFamily="18" charset="0"/>
              </a:rPr>
              <a:t>20</a:t>
            </a:r>
            <a:r>
              <a:rPr lang="en-US" sz="1400" dirty="0">
                <a:solidFill>
                  <a:prstClr val="black"/>
                </a:solidFill>
                <a:latin typeface="Times New Roman" panose="02020603050405020304" pitchFamily="18" charset="0"/>
                <a:cs typeface="Times New Roman" panose="02020603050405020304" pitchFamily="18" charset="0"/>
              </a:rPr>
              <a:t>Ne ions with different energies has been studied.  The fine structure of clustered DNA damage has been analyzed.</a:t>
            </a:r>
          </a:p>
          <a:p>
            <a:pPr marL="285750" indent="-285750">
              <a:buFont typeface="Arial" panose="020B0604020202020204"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Mutagenic action of sparsely and densely ionizing radiations  (</a:t>
            </a:r>
            <a:r>
              <a:rPr lang="en-US" sz="1400" baseline="30000" dirty="0">
                <a:solidFill>
                  <a:prstClr val="black"/>
                </a:solidFill>
                <a:latin typeface="Times New Roman" panose="02020603050405020304" pitchFamily="18" charset="0"/>
                <a:cs typeface="Times New Roman" panose="02020603050405020304" pitchFamily="18" charset="0"/>
              </a:rPr>
              <a:t>11</a:t>
            </a:r>
            <a:r>
              <a:rPr lang="en-US" sz="1400" dirty="0">
                <a:solidFill>
                  <a:prstClr val="black"/>
                </a:solidFill>
                <a:latin typeface="Times New Roman" panose="02020603050405020304" pitchFamily="18" charset="0"/>
                <a:cs typeface="Times New Roman" panose="02020603050405020304" pitchFamily="18" charset="0"/>
              </a:rPr>
              <a:t>B, </a:t>
            </a:r>
            <a:r>
              <a:rPr lang="en-US" sz="1400" baseline="30000" dirty="0">
                <a:solidFill>
                  <a:prstClr val="black"/>
                </a:solidFill>
                <a:latin typeface="Times New Roman" panose="02020603050405020304" pitchFamily="18" charset="0"/>
                <a:cs typeface="Times New Roman" panose="02020603050405020304" pitchFamily="18" charset="0"/>
              </a:rPr>
              <a:t>16</a:t>
            </a:r>
            <a:r>
              <a:rPr lang="en-US" sz="1400" dirty="0">
                <a:solidFill>
                  <a:prstClr val="black"/>
                </a:solidFill>
                <a:latin typeface="Times New Roman" panose="02020603050405020304" pitchFamily="18" charset="0"/>
                <a:cs typeface="Times New Roman" panose="02020603050405020304" pitchFamily="18" charset="0"/>
              </a:rPr>
              <a:t>O, and </a:t>
            </a:r>
            <a:r>
              <a:rPr lang="en-US" sz="1400" baseline="30000" dirty="0">
                <a:solidFill>
                  <a:prstClr val="black"/>
                </a:solidFill>
                <a:latin typeface="Times New Roman" panose="02020603050405020304" pitchFamily="18" charset="0"/>
                <a:cs typeface="Times New Roman" panose="02020603050405020304" pitchFamily="18" charset="0"/>
              </a:rPr>
              <a:t>20</a:t>
            </a:r>
            <a:r>
              <a:rPr lang="en-US" sz="1400" dirty="0">
                <a:solidFill>
                  <a:prstClr val="black"/>
                </a:solidFill>
                <a:latin typeface="Times New Roman" panose="02020603050405020304" pitchFamily="18" charset="0"/>
                <a:cs typeface="Times New Roman" panose="02020603050405020304" pitchFamily="18" charset="0"/>
              </a:rPr>
              <a:t>Ne ions) on mammalian cells has been studied. An </a:t>
            </a:r>
            <a:r>
              <a:rPr lang="en-US" sz="1400" dirty="0">
                <a:solidFill>
                  <a:srgbClr val="000000"/>
                </a:solidFill>
                <a:latin typeface="Times New Roman" panose="02020603050405020304" pitchFamily="18" charset="0"/>
                <a:cs typeface="Times New Roman" panose="02020603050405020304" pitchFamily="18" charset="0"/>
              </a:rPr>
              <a:t>analysis of a mutated HPRT gene </a:t>
            </a:r>
            <a:r>
              <a:rPr lang="en-US" sz="1400" dirty="0">
                <a:solidFill>
                  <a:prstClr val="black"/>
                </a:solidFill>
                <a:latin typeface="Times New Roman" panose="02020603050405020304" pitchFamily="18" charset="0"/>
                <a:cs typeface="Times New Roman" panose="02020603050405020304" pitchFamily="18" charset="0"/>
              </a:rPr>
              <a:t>has been</a:t>
            </a:r>
            <a:r>
              <a:rPr lang="en-US" sz="1400" dirty="0">
                <a:solidFill>
                  <a:srgbClr val="000000"/>
                </a:solidFill>
                <a:latin typeface="Times New Roman" panose="02020603050405020304" pitchFamily="18" charset="0"/>
                <a:cs typeface="Times New Roman" panose="02020603050405020304" pitchFamily="18" charset="0"/>
              </a:rPr>
              <a:t> done.</a:t>
            </a:r>
          </a:p>
          <a:p>
            <a:pPr marL="285750" indent="-285750">
              <a:buFont typeface="Arial" panose="020B0604020202020204"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The modification of behavioral functions in irradiated animals (rodents) after irradiation with </a:t>
            </a:r>
            <a:r>
              <a:rPr lang="el-GR" sz="1400" dirty="0">
                <a:solidFill>
                  <a:prstClr val="black"/>
                </a:solidFill>
                <a:latin typeface="Times New Roman" panose="02020603050405020304" pitchFamily="18" charset="0"/>
                <a:cs typeface="Times New Roman" panose="02020603050405020304" pitchFamily="18" charset="0"/>
              </a:rPr>
              <a:t>γ</a:t>
            </a:r>
            <a:r>
              <a:rPr lang="en-US" sz="1400" dirty="0">
                <a:solidFill>
                  <a:prstClr val="black"/>
                </a:solidFill>
                <a:latin typeface="Times New Roman" panose="02020603050405020304" pitchFamily="18" charset="0"/>
                <a:cs typeface="Times New Roman" panose="02020603050405020304" pitchFamily="18" charset="0"/>
              </a:rPr>
              <a:t>-rays and 170 MeV protons has been studied. The first radiobiological experiment has been performed on primates (1.5 GeV/</a:t>
            </a:r>
            <a:r>
              <a:rPr lang="en-US" sz="1400" dirty="0" err="1">
                <a:solidFill>
                  <a:prstClr val="black"/>
                </a:solidFill>
                <a:latin typeface="Times New Roman" pitchFamily="18" charset="0"/>
                <a:cs typeface="Times New Roman" pitchFamily="18" charset="0"/>
              </a:rPr>
              <a:t>amu</a:t>
            </a:r>
            <a:r>
              <a:rPr lang="en-US" sz="1400" dirty="0">
                <a:solidFill>
                  <a:prstClr val="black"/>
                </a:solidFill>
                <a:latin typeface="Times New Roman" pitchFamily="18" charset="0"/>
                <a:cs typeface="Times New Roman" pitchFamily="18" charset="0"/>
              </a:rPr>
              <a:t> krypton ions, the Nuclotron).</a:t>
            </a:r>
          </a:p>
          <a:p>
            <a:pPr marL="285750" indent="-285750">
              <a:buFont typeface="Arial" panose="020B0604020202020204" pitchFamily="34" charset="0"/>
              <a:buChar char="•"/>
              <a:defRPr/>
            </a:pPr>
            <a:r>
              <a:rPr lang="en-US" sz="1400" dirty="0">
                <a:solidFill>
                  <a:prstClr val="black"/>
                </a:solidFill>
                <a:latin typeface="Times New Roman" pitchFamily="18" charset="0"/>
                <a:cs typeface="Times New Roman" pitchFamily="18" charset="0"/>
              </a:rPr>
              <a:t>Mathematical models describing radiation-induced damage repair and  influence of mutations on the neuron’s glutamate receptor structure have been developed.</a:t>
            </a:r>
            <a:endParaRPr lang="ru-RU" sz="1400" dirty="0">
              <a:solidFill>
                <a:prstClr val="black"/>
              </a:solidFill>
              <a:latin typeface="Times New Roman" pitchFamily="18" charset="0"/>
              <a:cs typeface="Times New Roman" pitchFamily="18" charset="0"/>
            </a:endParaRPr>
          </a:p>
          <a:p>
            <a:pPr marL="285750" lvl="1" indent="-285750">
              <a:buFont typeface="Arial" panose="020B0604020202020204"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Physical support of the radiobiological experiments at JINR's nuclear physics facilities (U400M and the Nuclotron) has been continued.</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423592" y="4058238"/>
            <a:ext cx="7920880" cy="923330"/>
          </a:xfrm>
          <a:prstGeom prst="rect">
            <a:avLst/>
          </a:prstGeom>
          <a:noFill/>
        </p:spPr>
        <p:txBody>
          <a:bodyPr wrap="square" rtlCol="0">
            <a:spAutoFit/>
          </a:bodyPr>
          <a:lstStyle/>
          <a:p>
            <a:pPr>
              <a:defRPr/>
            </a:pPr>
            <a:r>
              <a:rPr lang="en-US" b="1" i="1" dirty="0" err="1">
                <a:solidFill>
                  <a:srgbClr val="002060"/>
                </a:solidFill>
                <a:latin typeface="Times New Roman" panose="02020603050405020304" pitchFamily="18" charset="0"/>
                <a:cs typeface="Times New Roman" panose="02020603050405020304" pitchFamily="18" charset="0"/>
              </a:rPr>
              <a:t>Astrobiological</a:t>
            </a:r>
            <a:r>
              <a:rPr lang="en-US" b="1" i="1" dirty="0">
                <a:solidFill>
                  <a:srgbClr val="002060"/>
                </a:solidFill>
                <a:latin typeface="Times New Roman" panose="02020603050405020304" pitchFamily="18" charset="0"/>
                <a:cs typeface="Times New Roman" panose="02020603050405020304" pitchFamily="18" charset="0"/>
              </a:rPr>
              <a:t> research</a:t>
            </a:r>
            <a:r>
              <a:rPr lang="en-US" dirty="0">
                <a:solidFill>
                  <a:srgbClr val="002060"/>
                </a:solidFill>
                <a:latin typeface="Times New Roman" panose="02020603050405020304" pitchFamily="18" charset="0"/>
                <a:cs typeface="Times New Roman" panose="02020603050405020304" pitchFamily="18" charset="0"/>
              </a:rPr>
              <a:t> is focused on the production of prebiotic compounds in the system “formamide + meteorite matter” after proton irradiation and on studying biofossils in meteorites.</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423592" y="5085187"/>
            <a:ext cx="7920880" cy="1138773"/>
          </a:xfrm>
          <a:prstGeom prst="rect">
            <a:avLst/>
          </a:prstGeom>
          <a:noFill/>
        </p:spPr>
        <p:txBody>
          <a:bodyPr wrap="square" rtlCol="0">
            <a:spAutoFit/>
          </a:bodyPr>
          <a:lstStyle/>
          <a:p>
            <a:pPr marL="285750" lvl="1" indent="-285750">
              <a:buFont typeface="Arial" panose="020B0604020202020204"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The self-assembly of 3',5'-cyclic nucleotides in the system "formamide + meteorite matter" under exposure to 170 MeV protons has been studied.</a:t>
            </a:r>
          </a:p>
          <a:p>
            <a:pPr marL="285750" lvl="1" indent="-285750">
              <a:buFont typeface="Arial" panose="020B0604020202020204" pitchFamily="34" charset="0"/>
              <a:buChar char="•"/>
              <a:defRPr/>
            </a:pPr>
            <a:r>
              <a:rPr lang="en-US" sz="1400" dirty="0">
                <a:solidFill>
                  <a:prstClr val="black"/>
                </a:solidFill>
                <a:latin typeface="Times New Roman" panose="02020603050405020304" pitchFamily="18" charset="0"/>
                <a:cs typeface="Times New Roman" panose="02020603050405020304" pitchFamily="18" charset="0"/>
              </a:rPr>
              <a:t>A search for microfossils in meteorites (</a:t>
            </a:r>
            <a:r>
              <a:rPr lang="en-US" altLang="ru-RU" sz="1400" dirty="0" err="1">
                <a:solidFill>
                  <a:srgbClr val="002060"/>
                </a:solidFill>
                <a:latin typeface="Times New Roman" pitchFamily="18" charset="0"/>
                <a:cs typeface="Times New Roman" pitchFamily="18" charset="0"/>
              </a:rPr>
              <a:t>Orgueil</a:t>
            </a:r>
            <a:r>
              <a:rPr lang="en-US" altLang="ru-RU" sz="1400" dirty="0">
                <a:solidFill>
                  <a:srgbClr val="002060"/>
                </a:solidFill>
                <a:latin typeface="Times New Roman" pitchFamily="18" charset="0"/>
                <a:cs typeface="Times New Roman" pitchFamily="18" charset="0"/>
              </a:rPr>
              <a:t> CI1) </a:t>
            </a:r>
            <a:r>
              <a:rPr lang="en-US" sz="1400" dirty="0">
                <a:solidFill>
                  <a:prstClr val="black"/>
                </a:solidFill>
                <a:latin typeface="Times New Roman" panose="02020603050405020304" pitchFamily="18" charset="0"/>
                <a:cs typeface="Times New Roman" panose="02020603050405020304" pitchFamily="18" charset="0"/>
              </a:rPr>
              <a:t>and early Precambrian terrestrial rocks system performed with the use of electronic microscopy.</a:t>
            </a:r>
            <a:endParaRPr lang="ru-RU" sz="1400"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endParaRPr lang="ru-RU" sz="1200" dirty="0">
              <a:solidFill>
                <a:prstClr val="black"/>
              </a:solidFill>
              <a:latin typeface="Calibri"/>
            </a:endParaRPr>
          </a:p>
        </p:txBody>
      </p:sp>
    </p:spTree>
    <p:extLst>
      <p:ext uri="{BB962C8B-B14F-4D97-AF65-F5344CB8AC3E}">
        <p14:creationId xmlns:p14="http://schemas.microsoft.com/office/powerpoint/2010/main" val="1300772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DBAA148-4025-4640-A65E-8F99A851732B}"/>
              </a:ext>
            </a:extLst>
          </p:cNvPr>
          <p:cNvSpPr>
            <a:spLocks noGrp="1"/>
          </p:cNvSpPr>
          <p:nvPr>
            <p:ph type="ctrTitle"/>
          </p:nvPr>
        </p:nvSpPr>
        <p:spPr>
          <a:xfrm>
            <a:off x="1524000" y="1122363"/>
            <a:ext cx="9144000" cy="2387600"/>
          </a:xfrm>
        </p:spPr>
        <p:txBody>
          <a:bodyPr/>
          <a:lstStyle/>
          <a:p>
            <a:r>
              <a:rPr lang="en-US" dirty="0">
                <a:latin typeface="+mn-lt"/>
              </a:rPr>
              <a:t>FLNP JINR 2018</a:t>
            </a:r>
            <a:endParaRPr lang="ru-RU" dirty="0">
              <a:latin typeface="+mn-lt"/>
            </a:endParaRPr>
          </a:p>
        </p:txBody>
      </p:sp>
      <p:sp>
        <p:nvSpPr>
          <p:cNvPr id="3" name="Подзаголовок 2">
            <a:extLst>
              <a:ext uri="{FF2B5EF4-FFF2-40B4-BE49-F238E27FC236}">
                <a16:creationId xmlns:a16="http://schemas.microsoft.com/office/drawing/2014/main" xmlns="" id="{FB564A1B-58CA-4F0C-A39C-99D33DF4EE82}"/>
              </a:ext>
            </a:extLst>
          </p:cNvPr>
          <p:cNvSpPr>
            <a:spLocks noGrp="1"/>
          </p:cNvSpPr>
          <p:nvPr>
            <p:ph type="subTitle" idx="1"/>
          </p:nvPr>
        </p:nvSpPr>
        <p:spPr>
          <a:xfrm>
            <a:off x="1524000" y="4275438"/>
            <a:ext cx="9144000" cy="982362"/>
          </a:xfrm>
        </p:spPr>
        <p:txBody>
          <a:bodyPr/>
          <a:lstStyle/>
          <a:p>
            <a:r>
              <a:rPr lang="en-US" dirty="0">
                <a:latin typeface="+mn-lt"/>
              </a:rPr>
              <a:t>Scientific Council Meeting September 20-21, 2018.</a:t>
            </a:r>
            <a:endParaRPr lang="ru-RU" dirty="0">
              <a:latin typeface="+mn-lt"/>
            </a:endParaRPr>
          </a:p>
        </p:txBody>
      </p:sp>
      <p:sp>
        <p:nvSpPr>
          <p:cNvPr id="4" name="Номер слайда 3">
            <a:extLst>
              <a:ext uri="{FF2B5EF4-FFF2-40B4-BE49-F238E27FC236}">
                <a16:creationId xmlns:a16="http://schemas.microsoft.com/office/drawing/2014/main" xmlns="" id="{2419C18A-DF01-4D3C-A6B6-E4974C86BE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689D5-985C-4400-998F-B9777DA34B9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18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5076495" y="2437199"/>
            <a:ext cx="6019800" cy="1091128"/>
          </a:xfrm>
        </p:spPr>
        <p:txBody>
          <a:bodyPr anchor="ctr">
            <a:normAutofit/>
          </a:bodyPr>
          <a:lstStyle/>
          <a:p>
            <a:pPr>
              <a:lnSpc>
                <a:spcPct val="90000"/>
              </a:lnSpc>
            </a:pPr>
            <a:r>
              <a:rPr lang="en-US" altLang="ru-RU" sz="5400" dirty="0">
                <a:latin typeface="+mn-lt"/>
              </a:rPr>
              <a:t>FLNP History</a:t>
            </a:r>
            <a:endParaRPr lang="ru-RU" altLang="ru-RU" sz="5400" dirty="0">
              <a:latin typeface="+mn-lt"/>
            </a:endParaRPr>
          </a:p>
        </p:txBody>
      </p:sp>
      <p:sp>
        <p:nvSpPr>
          <p:cNvPr id="83971" name="Rectangle 3"/>
          <p:cNvSpPr>
            <a:spLocks noChangeArrowheads="1"/>
          </p:cNvSpPr>
          <p:nvPr/>
        </p:nvSpPr>
        <p:spPr bwMode="auto">
          <a:xfrm>
            <a:off x="5014913" y="18478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83973" name="Picture 5" descr="fr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26" y="2"/>
            <a:ext cx="2281047" cy="3726973"/>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descr="shapi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8779" y="-9189"/>
            <a:ext cx="2601333" cy="3746933"/>
          </a:xfrm>
          <a:prstGeom prst="rect">
            <a:avLst/>
          </a:prstGeom>
          <a:noFill/>
          <a:extLst>
            <a:ext uri="{909E8E84-426E-40DD-AFC4-6F175D3DCCD1}">
              <a14:hiddenFill xmlns:a14="http://schemas.microsoft.com/office/drawing/2010/main">
                <a:solidFill>
                  <a:srgbClr val="FFFFFF"/>
                </a:solidFill>
              </a14:hiddenFill>
            </a:ext>
          </a:extLst>
        </p:spPr>
      </p:pic>
      <p:pic>
        <p:nvPicPr>
          <p:cNvPr id="83975" name="Picture 7" descr="ibr"/>
          <p:cNvPicPr>
            <a:picLocks noChangeAspect="1" noChangeArrowheads="1"/>
          </p:cNvPicPr>
          <p:nvPr/>
        </p:nvPicPr>
        <p:blipFill>
          <a:blip r:embed="rId5" cstate="print">
            <a:lum bright="6000" contrast="24000"/>
            <a:extLst>
              <a:ext uri="{28A0092B-C50C-407E-A947-70E740481C1C}">
                <a14:useLocalDpi xmlns:a14="http://schemas.microsoft.com/office/drawing/2010/main"/>
              </a:ext>
            </a:extLst>
          </a:blip>
          <a:srcRect l="13158" t="7805" r="5263" b="6342"/>
          <a:stretch>
            <a:fillRect/>
          </a:stretch>
        </p:blipFill>
        <p:spPr bwMode="auto">
          <a:xfrm>
            <a:off x="4800601" y="0"/>
            <a:ext cx="2982559" cy="2116654"/>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91167" y="407773"/>
            <a:ext cx="3961751" cy="20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7" name="Picture 9"/>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68633" y="4004356"/>
            <a:ext cx="4892131" cy="289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1" descr="portret-color-2"/>
          <p:cNvPicPr>
            <a:picLocks noChangeAspect="1" noChangeArrowheads="1"/>
          </p:cNvPicPr>
          <p:nvPr/>
        </p:nvPicPr>
        <p:blipFill>
          <a:blip r:embed="rId8"/>
          <a:srcRect/>
          <a:stretch>
            <a:fillRect/>
          </a:stretch>
        </p:blipFill>
        <p:spPr bwMode="auto">
          <a:xfrm>
            <a:off x="7904815" y="3657261"/>
            <a:ext cx="4148103" cy="3200741"/>
          </a:xfrm>
          <a:prstGeom prst="rect">
            <a:avLst/>
          </a:prstGeom>
          <a:noFill/>
          <a:ln w="9525">
            <a:noFill/>
            <a:miter lim="800000"/>
            <a:headEnd/>
            <a:tailEnd/>
          </a:ln>
        </p:spPr>
      </p:pic>
      <p:pic>
        <p:nvPicPr>
          <p:cNvPr id="11" name="Рисунок 10">
            <a:extLst>
              <a:ext uri="{FF2B5EF4-FFF2-40B4-BE49-F238E27FC236}">
                <a16:creationId xmlns:a16="http://schemas.microsoft.com/office/drawing/2014/main" xmlns="" id="{EF1C2758-7A42-4C8F-9AEA-5020758FFA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47" y="4127764"/>
            <a:ext cx="3004559" cy="2682157"/>
          </a:xfrm>
          <a:prstGeom prst="rect">
            <a:avLst/>
          </a:prstGeom>
        </p:spPr>
      </p:pic>
      <p:sp>
        <p:nvSpPr>
          <p:cNvPr id="2" name="Номер слайда 1">
            <a:extLst>
              <a:ext uri="{FF2B5EF4-FFF2-40B4-BE49-F238E27FC236}">
                <a16:creationId xmlns:a16="http://schemas.microsoft.com/office/drawing/2014/main" xmlns="" id="{5395186F-E580-4665-B228-83EB0A825C98}"/>
              </a:ext>
            </a:extLst>
          </p:cNvPr>
          <p:cNvSpPr>
            <a:spLocks noGrp="1"/>
          </p:cNvSpPr>
          <p:nvPr>
            <p:ph type="sldNum" sz="quarter" idx="12"/>
          </p:nvPr>
        </p:nvSpPr>
        <p:spPr/>
        <p:txBody>
          <a:bodyPr/>
          <a:lstStyle/>
          <a:p>
            <a:fld id="{DD0689D5-985C-4400-998F-B9777DA34B9F}" type="slidenum">
              <a:rPr lang="ru-RU" smtClean="0"/>
              <a:t>16</a:t>
            </a:fld>
            <a:endParaRPr lang="ru-RU"/>
          </a:p>
        </p:txBody>
      </p:sp>
    </p:spTree>
    <p:extLst>
      <p:ext uri="{BB962C8B-B14F-4D97-AF65-F5344CB8AC3E}">
        <p14:creationId xmlns:p14="http://schemas.microsoft.com/office/powerpoint/2010/main" val="1431264409"/>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xmlns="" id="{F3D9E388-4ED9-41D3-8AD1-D547839C31D9}"/>
              </a:ext>
            </a:extLst>
          </p:cNvPr>
          <p:cNvSpPr>
            <a:spLocks noGrp="1"/>
          </p:cNvSpPr>
          <p:nvPr>
            <p:ph type="title"/>
          </p:nvPr>
        </p:nvSpPr>
        <p:spPr>
          <a:xfrm>
            <a:off x="838200" y="659757"/>
            <a:ext cx="10515600" cy="855534"/>
          </a:xfrm>
        </p:spPr>
        <p:txBody>
          <a:bodyPr/>
          <a:lstStyle/>
          <a:p>
            <a:pPr algn="ctr"/>
            <a:r>
              <a:rPr lang="en-US" dirty="0"/>
              <a:t>The very first IBR</a:t>
            </a:r>
            <a:endParaRPr lang="ru-RU" dirty="0"/>
          </a:p>
        </p:txBody>
      </p:sp>
      <p:pic>
        <p:nvPicPr>
          <p:cNvPr id="8" name="Рисунок 7">
            <a:extLst>
              <a:ext uri="{FF2B5EF4-FFF2-40B4-BE49-F238E27FC236}">
                <a16:creationId xmlns:a16="http://schemas.microsoft.com/office/drawing/2014/main" xmlns="" id="{1FB96EEE-31D3-4C5E-A3AA-89FB47D03E31}"/>
              </a:ext>
            </a:extLst>
          </p:cNvPr>
          <p:cNvPicPr>
            <a:picLocks noChangeAspect="1"/>
          </p:cNvPicPr>
          <p:nvPr/>
        </p:nvPicPr>
        <p:blipFill>
          <a:blip r:embed="rId3"/>
          <a:stretch>
            <a:fillRect/>
          </a:stretch>
        </p:blipFill>
        <p:spPr>
          <a:xfrm>
            <a:off x="1067537" y="2806907"/>
            <a:ext cx="3160124" cy="3914568"/>
          </a:xfrm>
          <a:prstGeom prst="rect">
            <a:avLst/>
          </a:prstGeom>
        </p:spPr>
      </p:pic>
      <p:sp>
        <p:nvSpPr>
          <p:cNvPr id="9" name="TextBox 8">
            <a:extLst>
              <a:ext uri="{FF2B5EF4-FFF2-40B4-BE49-F238E27FC236}">
                <a16:creationId xmlns:a16="http://schemas.microsoft.com/office/drawing/2014/main" xmlns="" id="{49D02D4D-A5C8-4203-BF05-3A2AFF414AE1}"/>
              </a:ext>
            </a:extLst>
          </p:cNvPr>
          <p:cNvSpPr txBox="1"/>
          <p:nvPr/>
        </p:nvSpPr>
        <p:spPr>
          <a:xfrm>
            <a:off x="1120259" y="4883086"/>
            <a:ext cx="1018227"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1955</a:t>
            </a:r>
            <a:endParaRPr lang="ru-RU" sz="3200" b="1" dirty="0">
              <a:solidFill>
                <a:srgbClr val="002060"/>
              </a:solidFill>
              <a:effectLst>
                <a:outerShdw blurRad="38100" dist="38100" dir="2700000" algn="tl">
                  <a:srgbClr val="000000">
                    <a:alpha val="43137"/>
                  </a:srgbClr>
                </a:outerShdw>
              </a:effectLst>
            </a:endParaRPr>
          </a:p>
        </p:txBody>
      </p:sp>
      <p:pic>
        <p:nvPicPr>
          <p:cNvPr id="10" name="Picture 6" descr="В_Калуге2 копия">
            <a:extLst>
              <a:ext uri="{FF2B5EF4-FFF2-40B4-BE49-F238E27FC236}">
                <a16:creationId xmlns:a16="http://schemas.microsoft.com/office/drawing/2014/main" xmlns="" id="{243D9F4A-1DB7-4C61-896C-8B1885F14D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49" y="1144940"/>
            <a:ext cx="1372216" cy="167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a:extLst>
              <a:ext uri="{FF2B5EF4-FFF2-40B4-BE49-F238E27FC236}">
                <a16:creationId xmlns:a16="http://schemas.microsoft.com/office/drawing/2014/main" xmlns="" id="{B56070E6-C6B0-4C38-A791-5C4646AB7C51}"/>
              </a:ext>
            </a:extLst>
          </p:cNvPr>
          <p:cNvPicPr>
            <a:picLocks noChangeAspect="1"/>
          </p:cNvPicPr>
          <p:nvPr/>
        </p:nvPicPr>
        <p:blipFill>
          <a:blip r:embed="rId5"/>
          <a:stretch>
            <a:fillRect/>
          </a:stretch>
        </p:blipFill>
        <p:spPr>
          <a:xfrm>
            <a:off x="4227660" y="3214541"/>
            <a:ext cx="3996152" cy="2997114"/>
          </a:xfrm>
          <a:prstGeom prst="rect">
            <a:avLst/>
          </a:prstGeom>
        </p:spPr>
      </p:pic>
      <p:pic>
        <p:nvPicPr>
          <p:cNvPr id="13" name="Picture 4" descr="Стависский_портрет">
            <a:extLst>
              <a:ext uri="{FF2B5EF4-FFF2-40B4-BE49-F238E27FC236}">
                <a16:creationId xmlns:a16="http://schemas.microsoft.com/office/drawing/2014/main" xmlns="" id="{870AD333-6F8B-4C79-87D5-3B0F2E3672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9110" y="1442301"/>
            <a:ext cx="1256647" cy="17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Бондаренко">
            <a:extLst>
              <a:ext uri="{FF2B5EF4-FFF2-40B4-BE49-F238E27FC236}">
                <a16:creationId xmlns:a16="http://schemas.microsoft.com/office/drawing/2014/main" xmlns="" id="{DF4EB95F-8CF0-4B7F-9F1D-BBACCDF47A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9904" y="1442302"/>
            <a:ext cx="1273621" cy="162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a:extLst>
              <a:ext uri="{FF2B5EF4-FFF2-40B4-BE49-F238E27FC236}">
                <a16:creationId xmlns:a16="http://schemas.microsoft.com/office/drawing/2014/main" xmlns="" id="{0C83A058-6660-4080-8ABA-DA8D52AEDE2C}"/>
              </a:ext>
            </a:extLst>
          </p:cNvPr>
          <p:cNvPicPr>
            <a:picLocks noChangeAspect="1"/>
          </p:cNvPicPr>
          <p:nvPr/>
        </p:nvPicPr>
        <p:blipFill rotWithShape="1">
          <a:blip r:embed="rId8"/>
          <a:srcRect l="15815" t="10713" r="3927" b="9698"/>
          <a:stretch/>
        </p:blipFill>
        <p:spPr>
          <a:xfrm>
            <a:off x="8474469" y="1338609"/>
            <a:ext cx="3016579" cy="2243579"/>
          </a:xfrm>
          <a:prstGeom prst="rect">
            <a:avLst/>
          </a:prstGeom>
        </p:spPr>
      </p:pic>
      <p:sp>
        <p:nvSpPr>
          <p:cNvPr id="16" name="TextBox 15">
            <a:extLst>
              <a:ext uri="{FF2B5EF4-FFF2-40B4-BE49-F238E27FC236}">
                <a16:creationId xmlns:a16="http://schemas.microsoft.com/office/drawing/2014/main" xmlns="" id="{5DCFA648-15B5-4B60-9B2D-4BBFC5702E2D}"/>
              </a:ext>
            </a:extLst>
          </p:cNvPr>
          <p:cNvSpPr txBox="1"/>
          <p:nvPr/>
        </p:nvSpPr>
        <p:spPr>
          <a:xfrm>
            <a:off x="4364909" y="3429002"/>
            <a:ext cx="1018227"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1956</a:t>
            </a:r>
            <a:endParaRPr lang="ru-RU" sz="3200" b="1" dirty="0">
              <a:solidFill>
                <a:srgbClr val="00206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xmlns="" id="{C8FE77FF-7495-4BF4-B099-981C5C012489}"/>
              </a:ext>
            </a:extLst>
          </p:cNvPr>
          <p:cNvSpPr txBox="1"/>
          <p:nvPr/>
        </p:nvSpPr>
        <p:spPr>
          <a:xfrm>
            <a:off x="2245956" y="1751866"/>
            <a:ext cx="1608133"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An idea!</a:t>
            </a:r>
            <a:endParaRPr lang="ru-RU" sz="3200" b="1" dirty="0">
              <a:solidFill>
                <a:srgbClr val="00206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xmlns="" id="{09B014C0-6F3E-493C-AD6E-3BE26D2E2430}"/>
              </a:ext>
            </a:extLst>
          </p:cNvPr>
          <p:cNvSpPr txBox="1"/>
          <p:nvPr/>
        </p:nvSpPr>
        <p:spPr>
          <a:xfrm>
            <a:off x="4635298" y="5613470"/>
            <a:ext cx="2305631"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The theory!!</a:t>
            </a:r>
            <a:endParaRPr lang="ru-RU" sz="3200" b="1" dirty="0">
              <a:solidFill>
                <a:srgbClr val="002060"/>
              </a:solidFill>
              <a:effectLst>
                <a:outerShdw blurRad="38100" dist="38100" dir="2700000" algn="tl">
                  <a:srgbClr val="000000">
                    <a:alpha val="43137"/>
                  </a:srgbClr>
                </a:outerShdw>
              </a:effectLst>
            </a:endParaRPr>
          </a:p>
        </p:txBody>
      </p:sp>
      <p:pic>
        <p:nvPicPr>
          <p:cNvPr id="19" name="Рисунок 18">
            <a:extLst>
              <a:ext uri="{FF2B5EF4-FFF2-40B4-BE49-F238E27FC236}">
                <a16:creationId xmlns:a16="http://schemas.microsoft.com/office/drawing/2014/main" xmlns="" id="{1FFCF506-65A3-4CEB-95F0-5626995533E5}"/>
              </a:ext>
            </a:extLst>
          </p:cNvPr>
          <p:cNvPicPr>
            <a:picLocks noChangeAspect="1"/>
          </p:cNvPicPr>
          <p:nvPr/>
        </p:nvPicPr>
        <p:blipFill>
          <a:blip r:embed="rId9"/>
          <a:stretch>
            <a:fillRect/>
          </a:stretch>
        </p:blipFill>
        <p:spPr>
          <a:xfrm>
            <a:off x="9246171" y="3749669"/>
            <a:ext cx="2244877" cy="2088905"/>
          </a:xfrm>
          <a:prstGeom prst="rect">
            <a:avLst/>
          </a:prstGeom>
        </p:spPr>
      </p:pic>
      <p:sp>
        <p:nvSpPr>
          <p:cNvPr id="20" name="TextBox 19">
            <a:extLst>
              <a:ext uri="{FF2B5EF4-FFF2-40B4-BE49-F238E27FC236}">
                <a16:creationId xmlns:a16="http://schemas.microsoft.com/office/drawing/2014/main" xmlns="" id="{C64154E7-C292-4168-BD35-BECE3500158F}"/>
              </a:ext>
            </a:extLst>
          </p:cNvPr>
          <p:cNvSpPr txBox="1"/>
          <p:nvPr/>
        </p:nvSpPr>
        <p:spPr>
          <a:xfrm>
            <a:off x="8721241" y="3387643"/>
            <a:ext cx="2403222" cy="584775"/>
          </a:xfrm>
          <a:prstGeom prst="rect">
            <a:avLst/>
          </a:prstGeom>
          <a:solidFill>
            <a:schemeClr val="bg1"/>
          </a:solid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June 23 1960</a:t>
            </a:r>
            <a:endParaRPr lang="ru-RU" sz="3200" b="1" dirty="0">
              <a:solidFill>
                <a:srgbClr val="002060"/>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xmlns="" id="{8CB07364-5FB6-4AF8-AC4B-F4A4087574B7}"/>
              </a:ext>
            </a:extLst>
          </p:cNvPr>
          <p:cNvSpPr txBox="1"/>
          <p:nvPr/>
        </p:nvSpPr>
        <p:spPr>
          <a:xfrm>
            <a:off x="8721241" y="6006055"/>
            <a:ext cx="2981072"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First criticality!!!</a:t>
            </a:r>
            <a:endParaRPr lang="ru-RU" sz="3200" b="1" dirty="0">
              <a:solidFill>
                <a:srgbClr val="002060"/>
              </a:solidFill>
              <a:effectLst>
                <a:outerShdw blurRad="38100" dist="38100" dir="2700000" algn="tl">
                  <a:srgbClr val="000000">
                    <a:alpha val="43137"/>
                  </a:srgbClr>
                </a:outerShdw>
              </a:effectLst>
            </a:endParaRPr>
          </a:p>
        </p:txBody>
      </p:sp>
      <p:grpSp>
        <p:nvGrpSpPr>
          <p:cNvPr id="24" name="Группа 23">
            <a:extLst>
              <a:ext uri="{FF2B5EF4-FFF2-40B4-BE49-F238E27FC236}">
                <a16:creationId xmlns:a16="http://schemas.microsoft.com/office/drawing/2014/main" xmlns="" id="{4D016A8F-B46B-41F8-A7A5-5683BFB2C248}"/>
              </a:ext>
            </a:extLst>
          </p:cNvPr>
          <p:cNvGrpSpPr/>
          <p:nvPr/>
        </p:nvGrpSpPr>
        <p:grpSpPr>
          <a:xfrm>
            <a:off x="3735141" y="0"/>
            <a:ext cx="4721721" cy="6858000"/>
            <a:chOff x="3735139" y="0"/>
            <a:chExt cx="4721721" cy="6858000"/>
          </a:xfrm>
        </p:grpSpPr>
        <p:pic>
          <p:nvPicPr>
            <p:cNvPr id="22" name="Рисунок 21">
              <a:extLst>
                <a:ext uri="{FF2B5EF4-FFF2-40B4-BE49-F238E27FC236}">
                  <a16:creationId xmlns:a16="http://schemas.microsoft.com/office/drawing/2014/main" xmlns="" id="{5E70D69D-638E-47C1-A1D4-803F9A724627}"/>
                </a:ext>
              </a:extLst>
            </p:cNvPr>
            <p:cNvPicPr>
              <a:picLocks noChangeAspect="1"/>
            </p:cNvPicPr>
            <p:nvPr/>
          </p:nvPicPr>
          <p:blipFill>
            <a:blip r:embed="rId10"/>
            <a:stretch>
              <a:fillRect/>
            </a:stretch>
          </p:blipFill>
          <p:spPr>
            <a:xfrm>
              <a:off x="3735139" y="0"/>
              <a:ext cx="4721721" cy="6858000"/>
            </a:xfrm>
            <a:prstGeom prst="rect">
              <a:avLst/>
            </a:prstGeom>
          </p:spPr>
        </p:pic>
        <p:pic>
          <p:nvPicPr>
            <p:cNvPr id="23" name="Рисунок 22">
              <a:extLst>
                <a:ext uri="{FF2B5EF4-FFF2-40B4-BE49-F238E27FC236}">
                  <a16:creationId xmlns:a16="http://schemas.microsoft.com/office/drawing/2014/main" xmlns="" id="{52D686BD-61F8-4BE0-891A-5CBD4E919A1B}"/>
                </a:ext>
              </a:extLst>
            </p:cNvPr>
            <p:cNvPicPr>
              <a:picLocks noChangeAspect="1"/>
            </p:cNvPicPr>
            <p:nvPr/>
          </p:nvPicPr>
          <p:blipFill>
            <a:blip r:embed="rId11"/>
            <a:stretch>
              <a:fillRect/>
            </a:stretch>
          </p:blipFill>
          <p:spPr>
            <a:xfrm>
              <a:off x="4210051" y="5185124"/>
              <a:ext cx="2193582" cy="1349704"/>
            </a:xfrm>
            <a:prstGeom prst="rect">
              <a:avLst/>
            </a:prstGeom>
          </p:spPr>
        </p:pic>
      </p:grpSp>
      <p:sp>
        <p:nvSpPr>
          <p:cNvPr id="2" name="Номер слайда 1">
            <a:extLst>
              <a:ext uri="{FF2B5EF4-FFF2-40B4-BE49-F238E27FC236}">
                <a16:creationId xmlns:a16="http://schemas.microsoft.com/office/drawing/2014/main" xmlns="" id="{423AF42E-A801-4CCA-BF07-0CAFFA1A9443}"/>
              </a:ext>
            </a:extLst>
          </p:cNvPr>
          <p:cNvSpPr>
            <a:spLocks noGrp="1"/>
          </p:cNvSpPr>
          <p:nvPr>
            <p:ph type="sldNum" sz="quarter" idx="12"/>
          </p:nvPr>
        </p:nvSpPr>
        <p:spPr/>
        <p:txBody>
          <a:bodyPr/>
          <a:lstStyle/>
          <a:p>
            <a:fld id="{DD0689D5-985C-4400-998F-B9777DA34B9F}" type="slidenum">
              <a:rPr lang="ru-RU" smtClean="0"/>
              <a:t>17</a:t>
            </a:fld>
            <a:endParaRPr lang="ru-RU"/>
          </a:p>
        </p:txBody>
      </p:sp>
    </p:spTree>
    <p:extLst>
      <p:ext uri="{BB962C8B-B14F-4D97-AF65-F5344CB8AC3E}">
        <p14:creationId xmlns:p14="http://schemas.microsoft.com/office/powerpoint/2010/main" val="227472958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517EC2AE-2D1E-4F05-9C6B-4F9E50A8E79D}"/>
              </a:ext>
            </a:extLst>
          </p:cNvPr>
          <p:cNvSpPr>
            <a:spLocks noGrp="1"/>
          </p:cNvSpPr>
          <p:nvPr>
            <p:ph type="title"/>
          </p:nvPr>
        </p:nvSpPr>
        <p:spPr>
          <a:xfrm>
            <a:off x="838200" y="615239"/>
            <a:ext cx="10515600" cy="966369"/>
          </a:xfrm>
        </p:spPr>
        <p:txBody>
          <a:bodyPr>
            <a:normAutofit/>
          </a:bodyPr>
          <a:lstStyle/>
          <a:p>
            <a:pPr algn="ctr"/>
            <a:r>
              <a:rPr lang="en-US" sz="4800" b="0" dirty="0">
                <a:latin typeface="+mn-lt"/>
              </a:rPr>
              <a:t>Structure, Personnel, Finances</a:t>
            </a:r>
            <a:endParaRPr lang="ru-RU" sz="4800" b="0" dirty="0">
              <a:latin typeface="+mn-lt"/>
            </a:endParaRPr>
          </a:p>
        </p:txBody>
      </p:sp>
      <p:sp>
        <p:nvSpPr>
          <p:cNvPr id="2" name="Номер слайда 1">
            <a:extLst>
              <a:ext uri="{FF2B5EF4-FFF2-40B4-BE49-F238E27FC236}">
                <a16:creationId xmlns:a16="http://schemas.microsoft.com/office/drawing/2014/main" xmlns="" id="{5FFF3238-B82A-45F3-BC1A-4CC41495EB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689D5-985C-4400-998F-B9777DA34B9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1467928" y="1581607"/>
            <a:ext cx="9885872" cy="51398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mn-cs"/>
              </a:rPr>
              <a:t>3 neutron sources</a:t>
            </a:r>
            <a:r>
              <a:rPr kumimoji="0" lang="en-US" sz="28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IBR-2 </a:t>
            </a:r>
            <a:r>
              <a:rPr kumimoji="0" lang="en-US" sz="2400" b="0" i="0" u="none" strike="noStrike" kern="1200" cap="none" spc="0" normalizeH="0" baseline="0" noProof="0" dirty="0">
                <a:ln>
                  <a:noFill/>
                </a:ln>
                <a:solidFill>
                  <a:prstClr val="black"/>
                </a:solidFill>
                <a:effectLst/>
                <a:uLnTx/>
                <a:uFillTx/>
                <a:latin typeface="Calibri"/>
                <a:ea typeface="+mn-ea"/>
                <a:cs typeface="+mn-cs"/>
              </a:rPr>
              <a:t>Pulsed Reactor, </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IREN </a:t>
            </a:r>
            <a:r>
              <a:rPr kumimoji="0" lang="en-US" sz="2400" b="0" i="0" u="none" strike="noStrike" kern="1200" cap="none" spc="0" normalizeH="0" baseline="0" noProof="0" dirty="0">
                <a:ln>
                  <a:noFill/>
                </a:ln>
                <a:solidFill>
                  <a:prstClr val="black"/>
                </a:solidFill>
                <a:effectLst/>
                <a:uLnTx/>
                <a:uFillTx/>
                <a:latin typeface="Calibri"/>
                <a:ea typeface="+mn-ea"/>
                <a:cs typeface="+mn-cs"/>
              </a:rPr>
              <a:t>facility</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1" i="0" u="none" strike="noStrike" kern="1200" cap="none" spc="0" normalizeH="0" baseline="0" noProof="0" dirty="0">
                <a:ln>
                  <a:noFill/>
                </a:ln>
                <a:solidFill>
                  <a:prstClr val="black"/>
                </a:solidFill>
                <a:effectLst/>
                <a:uLnTx/>
                <a:uFillTx/>
                <a:latin typeface="Calibri"/>
                <a:ea typeface="+mn-ea"/>
                <a:cs typeface="+mn-cs"/>
              </a:rPr>
              <a:t>I</a:t>
            </a:r>
            <a:r>
              <a:rPr kumimoji="0" lang="en-US" sz="2400" b="0" i="0" u="none" strike="noStrike" kern="1200" cap="none" spc="0" normalizeH="0" baseline="0" noProof="0" dirty="0">
                <a:ln>
                  <a:noFill/>
                </a:ln>
                <a:solidFill>
                  <a:prstClr val="black"/>
                </a:solidFill>
                <a:effectLst/>
                <a:uLnTx/>
                <a:uFillTx/>
                <a:latin typeface="Calibri"/>
                <a:ea typeface="+mn-ea"/>
                <a:cs typeface="+mn-cs"/>
              </a:rPr>
              <a:t>ntense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RE</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sonance</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N</a:t>
            </a:r>
            <a:r>
              <a:rPr kumimoji="0" lang="en-US" sz="2400" b="0" i="0" u="none" strike="noStrike" kern="1200" cap="none" spc="0" normalizeH="0" baseline="0" noProof="0" dirty="0">
                <a:ln>
                  <a:noFill/>
                </a:ln>
                <a:solidFill>
                  <a:prstClr val="black"/>
                </a:solidFill>
                <a:effectLst/>
                <a:uLnTx/>
                <a:uFillTx/>
                <a:latin typeface="Calibri"/>
                <a:ea typeface="+mn-ea"/>
                <a:cs typeface="+mn-cs"/>
              </a:rPr>
              <a:t>eutron source) based on linear accelerator, </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EG-5 </a:t>
            </a:r>
            <a:r>
              <a:rPr kumimoji="0" lang="en-US" sz="2400" b="0" i="0" u="none" strike="noStrike" kern="1200" cap="none" spc="0" normalizeH="0" baseline="0" noProof="0" dirty="0">
                <a:ln>
                  <a:noFill/>
                </a:ln>
                <a:solidFill>
                  <a:prstClr val="black"/>
                </a:solidFill>
                <a:effectLst/>
                <a:uLnTx/>
                <a:uFillTx/>
                <a:latin typeface="Calibri"/>
                <a:ea typeface="+mn-ea"/>
                <a:cs typeface="+mn-cs"/>
              </a:rPr>
              <a:t>Van de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Graaff</a:t>
            </a:r>
            <a:r>
              <a:rPr kumimoji="0" lang="en-US" sz="2400" b="0" i="0" u="none" strike="noStrike" kern="1200" cap="none" spc="0" normalizeH="0" baseline="0" noProof="0" dirty="0">
                <a:ln>
                  <a:noFill/>
                </a:ln>
                <a:solidFill>
                  <a:prstClr val="black"/>
                </a:solidFill>
                <a:effectLst/>
                <a:uLnTx/>
                <a:uFillTx/>
                <a:latin typeface="Calibri"/>
                <a:ea typeface="+mn-ea"/>
                <a:cs typeface="+mn-cs"/>
              </a:rPr>
              <a:t> accelerator.</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mn-ea"/>
                <a:cs typeface="+mn-cs"/>
              </a:rPr>
              <a:t>3 research departments: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Department of nuclear physics</a:t>
            </a:r>
            <a:r>
              <a:rPr kumimoji="0" lang="en-US" sz="2400" b="0" i="0" u="none" strike="noStrike" kern="1200" cap="none" spc="0" normalizeH="0" baseline="0" noProof="0" dirty="0">
                <a:ln>
                  <a:noFill/>
                </a:ln>
                <a:solidFill>
                  <a:prstClr val="black"/>
                </a:solidFill>
                <a:effectLst/>
                <a:uLnTx/>
                <a:uFillTx/>
                <a:latin typeface="Calibri"/>
                <a:ea typeface="+mn-ea"/>
                <a:cs typeface="+mn-cs"/>
              </a:rPr>
              <a:t> (122 persons including IREN staff),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Department of Neutron Investigations of Condensed Matter </a:t>
            </a:r>
            <a:r>
              <a:rPr kumimoji="0" lang="en-US" sz="2400" b="0" i="0" u="none" strike="noStrike" kern="1200" cap="none" spc="0" normalizeH="0" baseline="0" noProof="0" dirty="0">
                <a:ln>
                  <a:noFill/>
                </a:ln>
                <a:solidFill>
                  <a:prstClr val="black"/>
                </a:solidFill>
                <a:effectLst/>
                <a:uLnTx/>
                <a:uFillTx/>
                <a:latin typeface="Calibri"/>
                <a:ea typeface="+mn-ea"/>
                <a:cs typeface="+mn-cs"/>
              </a:rPr>
              <a:t>(122 persons),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Scientific and Experimental Department  of Complex of IBR-2 spectrometers </a:t>
            </a:r>
            <a:r>
              <a:rPr kumimoji="0" lang="en-US" sz="2400" b="0" i="0" u="none" strike="noStrike" kern="1200" cap="none" spc="0" normalizeH="0" baseline="0" noProof="0" dirty="0">
                <a:ln>
                  <a:noFill/>
                </a:ln>
                <a:solidFill>
                  <a:prstClr val="black"/>
                </a:solidFill>
                <a:effectLst/>
                <a:uLnTx/>
                <a:uFillTx/>
                <a:latin typeface="Calibri"/>
                <a:ea typeface="+mn-ea"/>
                <a:cs typeface="+mn-cs"/>
              </a:rPr>
              <a:t>(49 persons)</a:t>
            </a:r>
            <a:r>
              <a:rPr kumimoji="0" lang="ru-RU" sz="24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Sector of Raman Spectroscopy (Centre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Nanobiophotonics</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ru-RU" sz="2400" b="0" i="0" u="none" strike="noStrike" kern="1200" cap="none" spc="0" normalizeH="0" baseline="0" noProof="0" dirty="0">
                <a:ln>
                  <a:noFill/>
                </a:ln>
                <a:solidFill>
                  <a:prstClr val="black"/>
                </a:solidFill>
                <a:effectLst/>
                <a:uLnTx/>
                <a:uFillTx/>
                <a:latin typeface="Calibri"/>
                <a:ea typeface="+mn-ea"/>
                <a:cs typeface="+mn-cs"/>
              </a:rPr>
              <a:t>8</a:t>
            </a:r>
            <a:r>
              <a:rPr kumimoji="0" lang="en-US" sz="2400" b="0" i="0" u="none" strike="noStrike" kern="1200" cap="none" spc="0" normalizeH="0" baseline="0" noProof="0" dirty="0">
                <a:ln>
                  <a:noFill/>
                </a:ln>
                <a:solidFill>
                  <a:prstClr val="black"/>
                </a:solidFill>
                <a:effectLst/>
                <a:uLnTx/>
                <a:uFillTx/>
                <a:latin typeface="Calibri"/>
                <a:ea typeface="+mn-ea"/>
                <a:cs typeface="+mn-cs"/>
              </a:rPr>
              <a:t> persons).</a:t>
            </a:r>
          </a:p>
        </p:txBody>
      </p:sp>
    </p:spTree>
    <p:extLst>
      <p:ext uri="{BB962C8B-B14F-4D97-AF65-F5344CB8AC3E}">
        <p14:creationId xmlns:p14="http://schemas.microsoft.com/office/powerpoint/2010/main" val="295252952"/>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3A9BDD-7A10-45EE-A3C2-55FBD86B52A6}"/>
              </a:ext>
            </a:extLst>
          </p:cNvPr>
          <p:cNvSpPr>
            <a:spLocks noGrp="1"/>
          </p:cNvSpPr>
          <p:nvPr>
            <p:ph type="title" idx="4294967295"/>
          </p:nvPr>
        </p:nvSpPr>
        <p:spPr>
          <a:xfrm>
            <a:off x="142105" y="588174"/>
            <a:ext cx="12049897" cy="887413"/>
          </a:xfrm>
        </p:spPr>
        <p:txBody>
          <a:bodyPr>
            <a:normAutofit/>
          </a:bodyPr>
          <a:lstStyle/>
          <a:p>
            <a:r>
              <a:rPr lang="en-US" sz="4000" b="0" dirty="0">
                <a:latin typeface="+mn-lt"/>
              </a:rPr>
              <a:t>Frank Laboratory of Neutron Physics</a:t>
            </a:r>
            <a:endParaRPr lang="ru-RU" sz="4000" b="0" dirty="0">
              <a:latin typeface="+mn-lt"/>
            </a:endParaRPr>
          </a:p>
        </p:txBody>
      </p:sp>
      <p:sp>
        <p:nvSpPr>
          <p:cNvPr id="4" name="Объект 2">
            <a:extLst>
              <a:ext uri="{FF2B5EF4-FFF2-40B4-BE49-F238E27FC236}">
                <a16:creationId xmlns:a16="http://schemas.microsoft.com/office/drawing/2014/main" xmlns="" id="{63365B72-D2C6-4C06-A5E6-1B0BF000DB64}"/>
              </a:ext>
            </a:extLst>
          </p:cNvPr>
          <p:cNvSpPr txBox="1">
            <a:spLocks/>
          </p:cNvSpPr>
          <p:nvPr/>
        </p:nvSpPr>
        <p:spPr>
          <a:xfrm>
            <a:off x="1242191" y="1884662"/>
            <a:ext cx="10452829" cy="4828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554 staff members, 109 from non-Russia, average age 47 years;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24.51 M$ - 2018 annual budget, 45% - for the research;</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Directions of Research</a:t>
            </a:r>
            <a:r>
              <a:rPr kumimoji="0" lang="ru-RU" altLang="ko-K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Neutron nuclear physics;</a:t>
            </a:r>
            <a:endParaRPr kumimoji="0" lang="ru-RU" altLang="ko-K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Condensed matter physics;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Basic facilities</a:t>
            </a:r>
            <a:r>
              <a:rPr kumimoji="0" lang="ru-RU" altLang="ko-K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IBR-2M;</a:t>
            </a:r>
            <a:endParaRPr kumimoji="0" lang="ru-RU" altLang="ko-K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IREN;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About 250 papers published annually;</a:t>
            </a:r>
            <a:endParaRPr kumimoji="0" lang="ru-RU" altLang="ko-KR"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3332596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dissolve">
                                      <p:cBhvr>
                                        <p:cTn id="28" dur="500"/>
                                        <p:tgtEl>
                                          <p:spTgt spid="4">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dissolv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6"/>
          <p:cNvSpPr>
            <a:spLocks noGrp="1" noChangeArrowheads="1"/>
          </p:cNvSpPr>
          <p:nvPr>
            <p:ph type="ctrTitle"/>
          </p:nvPr>
        </p:nvSpPr>
        <p:spPr>
          <a:xfrm>
            <a:off x="1955009" y="3783280"/>
            <a:ext cx="8218487" cy="1081088"/>
          </a:xfrm>
        </p:spPr>
        <p:txBody>
          <a:bodyPr/>
          <a:lstStyle/>
          <a:p>
            <a:pPr algn="ctr" eaLnBrk="1" hangingPunct="1"/>
            <a:r>
              <a:rPr lang="de-DE" sz="4800" b="0" dirty="0">
                <a:solidFill>
                  <a:srgbClr val="000066"/>
                </a:solidFill>
                <a:latin typeface="Calibri" panose="020F0502020204030204" pitchFamily="34" charset="0"/>
                <a:cs typeface="Calibri" panose="020F0502020204030204" pitchFamily="34" charset="0"/>
              </a:rPr>
              <a:t>Laboratory </a:t>
            </a:r>
            <a:r>
              <a:rPr lang="de-DE" sz="4800" b="0" dirty="0" err="1">
                <a:solidFill>
                  <a:srgbClr val="000066"/>
                </a:solidFill>
                <a:latin typeface="Calibri" panose="020F0502020204030204" pitchFamily="34" charset="0"/>
                <a:cs typeface="Calibri" panose="020F0502020204030204" pitchFamily="34" charset="0"/>
              </a:rPr>
              <a:t>of</a:t>
            </a:r>
            <a:r>
              <a:rPr lang="de-DE" sz="4800" b="0" dirty="0">
                <a:solidFill>
                  <a:srgbClr val="000066"/>
                </a:solidFill>
                <a:latin typeface="Calibri" panose="020F0502020204030204" pitchFamily="34" charset="0"/>
                <a:cs typeface="Calibri" panose="020F0502020204030204" pitchFamily="34" charset="0"/>
              </a:rPr>
              <a:t> Radiation </a:t>
            </a:r>
            <a:r>
              <a:rPr lang="de-DE" sz="4800" b="0" dirty="0" err="1">
                <a:solidFill>
                  <a:srgbClr val="000066"/>
                </a:solidFill>
                <a:latin typeface="Calibri" panose="020F0502020204030204" pitchFamily="34" charset="0"/>
                <a:cs typeface="Calibri" panose="020F0502020204030204" pitchFamily="34" charset="0"/>
              </a:rPr>
              <a:t>Biology</a:t>
            </a:r>
            <a:endParaRPr lang="de-DE" sz="4800" b="0" dirty="0">
              <a:solidFill>
                <a:srgbClr val="000066"/>
              </a:solidFill>
              <a:latin typeface="Calibri" panose="020F0502020204030204" pitchFamily="34" charset="0"/>
              <a:cs typeface="Calibri" panose="020F0502020204030204" pitchFamily="34" charset="0"/>
            </a:endParaRPr>
          </a:p>
        </p:txBody>
      </p:sp>
      <p:graphicFrame>
        <p:nvGraphicFramePr>
          <p:cNvPr id="1026" name="Object 2"/>
          <p:cNvGraphicFramePr>
            <a:graphicFrameLocks noChangeAspect="1"/>
          </p:cNvGraphicFramePr>
          <p:nvPr/>
        </p:nvGraphicFramePr>
        <p:xfrm>
          <a:off x="6064250" y="434978"/>
          <a:ext cx="3424239" cy="1998663"/>
        </p:xfrm>
        <a:graphic>
          <a:graphicData uri="http://schemas.openxmlformats.org/presentationml/2006/ole">
            <mc:AlternateContent xmlns:mc="http://schemas.openxmlformats.org/markup-compatibility/2006">
              <mc:Choice xmlns:v="urn:schemas-microsoft-com:vml" Requires="v">
                <p:oleObj spid="_x0000_s8199" name="CorelDRAW" r:id="rId4" imgW="3533400" imgH="2059200" progId="">
                  <p:embed/>
                </p:oleObj>
              </mc:Choice>
              <mc:Fallback>
                <p:oleObj name="CorelDRAW" r:id="rId4" imgW="3533400" imgH="2059200" progId="">
                  <p:embed/>
                  <p:pic>
                    <p:nvPicPr>
                      <p:cNvPr id="1026" name="Object 2"/>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064250" y="434978"/>
                        <a:ext cx="3424239" cy="1998663"/>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Line 8"/>
          <p:cNvSpPr>
            <a:spLocks noChangeShapeType="1"/>
          </p:cNvSpPr>
          <p:nvPr/>
        </p:nvSpPr>
        <p:spPr bwMode="auto">
          <a:xfrm>
            <a:off x="7175502" y="6092825"/>
            <a:ext cx="3273425" cy="0"/>
          </a:xfrm>
          <a:prstGeom prst="line">
            <a:avLst/>
          </a:prstGeom>
          <a:noFill/>
          <a:ln w="57150" cmpd="thinThick">
            <a:solidFill>
              <a:srgbClr val="FFFF00">
                <a:alpha val="59999"/>
              </a:srgbClr>
            </a:solidFill>
            <a:round/>
            <a:headEnd/>
            <a:tailEnd/>
          </a:ln>
        </p:spPr>
        <p:txBody>
          <a:bodyPr wrap="none" lIns="90000" tIns="46800" rIns="90000" bIns="46800" anchor="ctr"/>
          <a:lstStyle/>
          <a:p>
            <a:pPr fontAlgn="base">
              <a:spcBef>
                <a:spcPct val="0"/>
              </a:spcBef>
              <a:spcAft>
                <a:spcPct val="0"/>
              </a:spcAft>
            </a:pPr>
            <a:endParaRPr lang="ru-RU">
              <a:solidFill>
                <a:srgbClr val="000000"/>
              </a:solidFill>
              <a:latin typeface="Arial"/>
              <a:cs typeface="Arial"/>
            </a:endParaRPr>
          </a:p>
        </p:txBody>
      </p:sp>
      <p:pic>
        <p:nvPicPr>
          <p:cNvPr id="7" name="Picture 3" descr="IMG_0088"/>
          <p:cNvPicPr>
            <a:picLocks noChangeAspect="1" noChangeArrowheads="1"/>
          </p:cNvPicPr>
          <p:nvPr/>
        </p:nvPicPr>
        <p:blipFill>
          <a:blip r:embed="rId6" cstate="print"/>
          <a:srcRect/>
          <a:stretch>
            <a:fillRect/>
          </a:stretch>
        </p:blipFill>
        <p:spPr bwMode="auto">
          <a:xfrm>
            <a:off x="1524001" y="116632"/>
            <a:ext cx="3554643" cy="2664296"/>
          </a:xfrm>
          <a:prstGeom prst="rect">
            <a:avLst/>
          </a:prstGeom>
          <a:noFill/>
          <a:ln w="9525">
            <a:noFill/>
            <a:miter lim="800000"/>
            <a:headEnd/>
            <a:tailEnd/>
          </a:ln>
          <a:effectLst>
            <a:softEdge rad="127000"/>
          </a:effectLst>
        </p:spPr>
      </p:pic>
      <p:sp>
        <p:nvSpPr>
          <p:cNvPr id="8" name="TextBox 3">
            <a:extLst>
              <a:ext uri="{FF2B5EF4-FFF2-40B4-BE49-F238E27FC236}">
                <a16:creationId xmlns:a16="http://schemas.microsoft.com/office/drawing/2014/main" xmlns="" id="{7ADB4A4C-4ED1-4239-9B81-3367BFCDE091}"/>
              </a:ext>
            </a:extLst>
          </p:cNvPr>
          <p:cNvSpPr txBox="1">
            <a:spLocks noChangeArrowheads="1"/>
          </p:cNvSpPr>
          <p:nvPr/>
        </p:nvSpPr>
        <p:spPr bwMode="auto">
          <a:xfrm>
            <a:off x="2351586" y="5013177"/>
            <a:ext cx="6697663" cy="707886"/>
          </a:xfrm>
          <a:prstGeom prst="rect">
            <a:avLst/>
          </a:prstGeom>
          <a:noFill/>
          <a:ln w="9525">
            <a:noFill/>
            <a:miter lim="800000"/>
            <a:headEnd/>
            <a:tailEnd/>
          </a:ln>
        </p:spPr>
        <p:txBody>
          <a:bodyPr>
            <a:spAutoFit/>
          </a:bodyPr>
          <a:lstStyle/>
          <a:p>
            <a:pPr algn="ctr"/>
            <a:r>
              <a:rPr lang="en-US" sz="2000" cap="all" dirty="0">
                <a:solidFill>
                  <a:srgbClr val="002060"/>
                </a:solidFill>
                <a:latin typeface="Arial"/>
                <a:cs typeface="Times New Roman" pitchFamily="18" charset="0"/>
              </a:rPr>
              <a:t>  biological  action of  heavy  charged particles  of  different energies</a:t>
            </a:r>
            <a:endParaRPr lang="ru-RU" cap="all" dirty="0">
              <a:solidFill>
                <a:srgbClr val="002060"/>
              </a:solidFill>
              <a:latin typeface="Arial"/>
              <a:cs typeface="Arial"/>
            </a:endParaRPr>
          </a:p>
        </p:txBody>
      </p:sp>
    </p:spTree>
    <p:extLst>
      <p:ext uri="{BB962C8B-B14F-4D97-AF65-F5344CB8AC3E}">
        <p14:creationId xmlns:p14="http://schemas.microsoft.com/office/powerpoint/2010/main" val="32600275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C3EE00-A51B-4E66-9B0D-C15C39D38CBF}"/>
              </a:ext>
            </a:extLst>
          </p:cNvPr>
          <p:cNvSpPr>
            <a:spLocks noGrp="1"/>
          </p:cNvSpPr>
          <p:nvPr>
            <p:ph type="title"/>
          </p:nvPr>
        </p:nvSpPr>
        <p:spPr>
          <a:xfrm>
            <a:off x="838200" y="724954"/>
            <a:ext cx="10515600" cy="888670"/>
          </a:xfrm>
        </p:spPr>
        <p:txBody>
          <a:bodyPr/>
          <a:lstStyle/>
          <a:p>
            <a:r>
              <a:rPr lang="en-US" b="0" dirty="0">
                <a:latin typeface="+mn-lt"/>
              </a:rPr>
              <a:t>Staff members age distribution</a:t>
            </a:r>
            <a:endParaRPr lang="ru-RU" b="0" dirty="0">
              <a:latin typeface="+mn-lt"/>
            </a:endParaRPr>
          </a:p>
        </p:txBody>
      </p:sp>
      <p:graphicFrame>
        <p:nvGraphicFramePr>
          <p:cNvPr id="4" name="Диаграмма 3">
            <a:extLst>
              <a:ext uri="{FF2B5EF4-FFF2-40B4-BE49-F238E27FC236}">
                <a16:creationId xmlns:a16="http://schemas.microsoft.com/office/drawing/2014/main" xmlns="" id="{D779D408-E08F-4EE8-9FE1-03D6A469C579}"/>
              </a:ext>
            </a:extLst>
          </p:cNvPr>
          <p:cNvGraphicFramePr>
            <a:graphicFrameLocks/>
          </p:cNvGraphicFramePr>
          <p:nvPr>
            <p:extLst/>
          </p:nvPr>
        </p:nvGraphicFramePr>
        <p:xfrm>
          <a:off x="1470662" y="1501775"/>
          <a:ext cx="8762999" cy="5302250"/>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a:extLst>
              <a:ext uri="{FF2B5EF4-FFF2-40B4-BE49-F238E27FC236}">
                <a16:creationId xmlns:a16="http://schemas.microsoft.com/office/drawing/2014/main" xmlns="" id="{AC80E960-A624-46C7-AED0-3482AB0C6F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0EC5-1B17-488A-9BAA-73D0B732F686}"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198712"/>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52663" y="142855"/>
            <a:ext cx="6764224" cy="584775"/>
          </a:xfrm>
          <a:prstGeom prst="rect">
            <a:avLst/>
          </a:prstGeom>
          <a:solidFill>
            <a:schemeClr val="bg1">
              <a:alpha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Facilities cover wide neutron spectrum</a:t>
            </a:r>
            <a:endParaRPr kumimoji="0" lang="ru-RU"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Прямоугольник 16"/>
          <p:cNvSpPr/>
          <p:nvPr/>
        </p:nvSpPr>
        <p:spPr>
          <a:xfrm>
            <a:off x="4788344" y="1407646"/>
            <a:ext cx="574315" cy="1816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Прямоугольник 17"/>
          <p:cNvSpPr/>
          <p:nvPr/>
        </p:nvSpPr>
        <p:spPr>
          <a:xfrm>
            <a:off x="5381620" y="1407646"/>
            <a:ext cx="2978624" cy="180000"/>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Прямоугольник 18"/>
          <p:cNvSpPr/>
          <p:nvPr/>
        </p:nvSpPr>
        <p:spPr>
          <a:xfrm>
            <a:off x="8360244" y="1407646"/>
            <a:ext cx="574315" cy="18165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Прямоугольник 19"/>
          <p:cNvSpPr/>
          <p:nvPr/>
        </p:nvSpPr>
        <p:spPr>
          <a:xfrm>
            <a:off x="8948756" y="1407646"/>
            <a:ext cx="1126000" cy="180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Прямоугольник 20"/>
          <p:cNvSpPr/>
          <p:nvPr/>
        </p:nvSpPr>
        <p:spPr>
          <a:xfrm>
            <a:off x="2213765" y="1407646"/>
            <a:ext cx="2574579" cy="180000"/>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Прямоугольник 21"/>
          <p:cNvSpPr/>
          <p:nvPr/>
        </p:nvSpPr>
        <p:spPr>
          <a:xfrm>
            <a:off x="2145139" y="1407646"/>
            <a:ext cx="74280" cy="18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Прямоугольник 22"/>
          <p:cNvSpPr/>
          <p:nvPr/>
        </p:nvSpPr>
        <p:spPr>
          <a:xfrm>
            <a:off x="3282101" y="5392709"/>
            <a:ext cx="574315" cy="15257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Прямоугольник 23"/>
          <p:cNvSpPr/>
          <p:nvPr/>
        </p:nvSpPr>
        <p:spPr>
          <a:xfrm>
            <a:off x="3282103" y="5821334"/>
            <a:ext cx="2978624" cy="151182"/>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Прямоугольник 24"/>
          <p:cNvSpPr/>
          <p:nvPr/>
        </p:nvSpPr>
        <p:spPr>
          <a:xfrm>
            <a:off x="3282101" y="6178527"/>
            <a:ext cx="574315" cy="15257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Прямоугольник 25"/>
          <p:cNvSpPr/>
          <p:nvPr/>
        </p:nvSpPr>
        <p:spPr>
          <a:xfrm>
            <a:off x="3282103" y="6535714"/>
            <a:ext cx="1126000" cy="1511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Прямоугольник 26"/>
          <p:cNvSpPr/>
          <p:nvPr/>
        </p:nvSpPr>
        <p:spPr>
          <a:xfrm>
            <a:off x="3282101" y="5035516"/>
            <a:ext cx="2574579" cy="151182"/>
          </a:xfrm>
          <a:prstGeom prst="rect">
            <a:avLst/>
          </a:pr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Прямоугольник 27"/>
          <p:cNvSpPr/>
          <p:nvPr/>
        </p:nvSpPr>
        <p:spPr>
          <a:xfrm>
            <a:off x="3284912" y="4678326"/>
            <a:ext cx="74280" cy="15118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6310314" y="4535454"/>
            <a:ext cx="1813767" cy="2709973"/>
          </a:xfrm>
          <a:prstGeom prst="rect">
            <a:avLst/>
          </a:prstGeom>
          <a:noFill/>
        </p:spPr>
        <p:txBody>
          <a:bodyPr wrap="square" rtlCol="0">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Ultacold</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Cold</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Thermal</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Resonance</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Intermediate</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Fast</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Группа 33"/>
          <p:cNvGrpSpPr/>
          <p:nvPr/>
        </p:nvGrpSpPr>
        <p:grpSpPr>
          <a:xfrm>
            <a:off x="4381488" y="764705"/>
            <a:ext cx="5429288" cy="1428760"/>
            <a:chOff x="2857488" y="1357298"/>
            <a:chExt cx="5715040" cy="1428760"/>
          </a:xfrm>
        </p:grpSpPr>
        <p:sp>
          <p:nvSpPr>
            <p:cNvPr id="31" name="Овал 30"/>
            <p:cNvSpPr/>
            <p:nvPr/>
          </p:nvSpPr>
          <p:spPr>
            <a:xfrm>
              <a:off x="2857488" y="1357298"/>
              <a:ext cx="5715040" cy="1428760"/>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2928927" y="1720982"/>
              <a:ext cx="13573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IBR-2</a:t>
              </a:r>
              <a:endParaRPr kumimoji="0" lang="ru-RU"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5" name="Овал 34"/>
          <p:cNvSpPr/>
          <p:nvPr/>
        </p:nvSpPr>
        <p:spPr>
          <a:xfrm>
            <a:off x="6596066" y="859892"/>
            <a:ext cx="2928959" cy="1214446"/>
          </a:xfrm>
          <a:prstGeom prst="ellipse">
            <a:avLst/>
          </a:prstGeom>
          <a:solidFill>
            <a:schemeClr val="accent6">
              <a:lumMod val="60000"/>
              <a:lumOff val="40000"/>
              <a:alpha val="7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IREN</a:t>
            </a:r>
            <a:endParaRPr kumimoji="0" lang="ru-RU"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Овал 35"/>
          <p:cNvSpPr/>
          <p:nvPr/>
        </p:nvSpPr>
        <p:spPr>
          <a:xfrm>
            <a:off x="9453585" y="1121894"/>
            <a:ext cx="785819" cy="785818"/>
          </a:xfrm>
          <a:prstGeom prst="ellipse">
            <a:avLst/>
          </a:prstGeom>
          <a:solidFill>
            <a:srgbClr val="FF0000">
              <a:alpha val="7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EG</a:t>
            </a:r>
            <a:endParaRPr kumimoji="0" lang="ru-RU"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Овал 36"/>
          <p:cNvSpPr/>
          <p:nvPr/>
        </p:nvSpPr>
        <p:spPr>
          <a:xfrm>
            <a:off x="2095473" y="907580"/>
            <a:ext cx="2428892" cy="1143008"/>
          </a:xfrm>
          <a:prstGeom prst="ellipse">
            <a:avLst/>
          </a:prstGeom>
          <a:solidFill>
            <a:srgbClr val="FFFF00">
              <a:alpha val="7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Outside JINR</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030" name="Object 6"/>
          <p:cNvGraphicFramePr>
            <a:graphicFrameLocks noChangeAspect="1"/>
          </p:cNvGraphicFramePr>
          <p:nvPr/>
        </p:nvGraphicFramePr>
        <p:xfrm>
          <a:off x="1633539" y="549275"/>
          <a:ext cx="8699500" cy="5810250"/>
        </p:xfrm>
        <a:graphic>
          <a:graphicData uri="http://schemas.openxmlformats.org/presentationml/2006/ole">
            <mc:AlternateContent xmlns:mc="http://schemas.openxmlformats.org/markup-compatibility/2006">
              <mc:Choice xmlns:v="urn:schemas-microsoft-com:vml" Requires="v">
                <p:oleObj spid="_x0000_s7177" name="Graph" r:id="rId4" imgW="4153680" imgH="2901600" progId="Origin50.Graph">
                  <p:embed/>
                </p:oleObj>
              </mc:Choice>
              <mc:Fallback>
                <p:oleObj name="Graph" r:id="rId4" imgW="4153680" imgH="2901600" progId="Origin50.Graph">
                  <p:embed/>
                  <p:pic>
                    <p:nvPicPr>
                      <p:cNvPr id="103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39" y="549275"/>
                        <a:ext cx="869950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2282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7"/>
            <a:ext cx="7649429" cy="6828616"/>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2223" y="-1"/>
            <a:ext cx="5026043" cy="6861345"/>
          </a:xfrm>
          <a:prstGeom prst="rect">
            <a:avLst/>
          </a:prstGeom>
          <a:solidFill>
            <a:schemeClr val="bg1"/>
          </a:solidFill>
        </p:spPr>
      </p:pic>
      <p:sp>
        <p:nvSpPr>
          <p:cNvPr id="6" name="Номер слайда 5">
            <a:extLst>
              <a:ext uri="{FF2B5EF4-FFF2-40B4-BE49-F238E27FC236}">
                <a16:creationId xmlns:a16="http://schemas.microsoft.com/office/drawing/2014/main" xmlns="" id="{88BFCCB2-3462-4573-A69F-B0EA725D1121}"/>
              </a:ext>
            </a:extLst>
          </p:cNvPr>
          <p:cNvSpPr>
            <a:spLocks noGrp="1"/>
          </p:cNvSpPr>
          <p:nvPr>
            <p:ph type="sldNum" sz="quarter" idx="12"/>
          </p:nvPr>
        </p:nvSpPr>
        <p:spPr/>
        <p:txBody>
          <a:bodyPr/>
          <a:lstStyle/>
          <a:p>
            <a:fld id="{DD0689D5-985C-4400-998F-B9777DA34B9F}" type="slidenum">
              <a:rPr lang="ru-RU" smtClean="0"/>
              <a:t>22</a:t>
            </a:fld>
            <a:endParaRPr lang="ru-RU"/>
          </a:p>
        </p:txBody>
      </p:sp>
      <p:sp>
        <p:nvSpPr>
          <p:cNvPr id="2" name="TextBox 1">
            <a:extLst>
              <a:ext uri="{FF2B5EF4-FFF2-40B4-BE49-F238E27FC236}">
                <a16:creationId xmlns:a16="http://schemas.microsoft.com/office/drawing/2014/main" xmlns="" id="{0BC02D8B-F73B-4D05-B74F-BDCFD54E740B}"/>
              </a:ext>
            </a:extLst>
          </p:cNvPr>
          <p:cNvSpPr txBox="1"/>
          <p:nvPr/>
        </p:nvSpPr>
        <p:spPr>
          <a:xfrm>
            <a:off x="8364942" y="6259812"/>
            <a:ext cx="3380605" cy="461665"/>
          </a:xfrm>
          <a:prstGeom prst="rect">
            <a:avLst/>
          </a:prstGeom>
          <a:solidFill>
            <a:srgbClr val="FFFF00"/>
          </a:solidFill>
        </p:spPr>
        <p:txBody>
          <a:bodyPr wrap="none" rtlCol="0">
            <a:spAutoFit/>
          </a:bodyPr>
          <a:lstStyle/>
          <a:p>
            <a:r>
              <a:rPr lang="en-US" sz="2400" b="1" dirty="0">
                <a:solidFill>
                  <a:srgbClr val="FF0000"/>
                </a:solidFill>
              </a:rPr>
              <a:t>9 cycles/12 days per year</a:t>
            </a:r>
            <a:endParaRPr lang="ru-RU" sz="2400" b="1" dirty="0">
              <a:solidFill>
                <a:srgbClr val="FF0000"/>
              </a:solidFill>
            </a:endParaRPr>
          </a:p>
        </p:txBody>
      </p:sp>
    </p:spTree>
    <p:extLst>
      <p:ext uri="{BB962C8B-B14F-4D97-AF65-F5344CB8AC3E}">
        <p14:creationId xmlns:p14="http://schemas.microsoft.com/office/powerpoint/2010/main" val="203693251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64391"/>
            <a:ext cx="7857067" cy="5493611"/>
          </a:xfrm>
          <a:prstGeom prst="rect">
            <a:avLst/>
          </a:prstGeom>
        </p:spPr>
      </p:pic>
      <p:pic>
        <p:nvPicPr>
          <p:cNvPr id="3" name="Рисунок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72354" y="682181"/>
            <a:ext cx="6719647" cy="4448621"/>
          </a:xfrm>
          <a:prstGeom prst="rect">
            <a:avLst/>
          </a:prstGeom>
        </p:spPr>
      </p:pic>
      <p:sp>
        <p:nvSpPr>
          <p:cNvPr id="6" name="Номер слайда 5">
            <a:extLst>
              <a:ext uri="{FF2B5EF4-FFF2-40B4-BE49-F238E27FC236}">
                <a16:creationId xmlns:a16="http://schemas.microsoft.com/office/drawing/2014/main" xmlns="" id="{66909D32-36A4-46CD-B6CF-915A25A6E867}"/>
              </a:ext>
            </a:extLst>
          </p:cNvPr>
          <p:cNvSpPr>
            <a:spLocks noGrp="1"/>
          </p:cNvSpPr>
          <p:nvPr>
            <p:ph type="sldNum" sz="quarter" idx="12"/>
          </p:nvPr>
        </p:nvSpPr>
        <p:spPr/>
        <p:txBody>
          <a:bodyPr/>
          <a:lstStyle/>
          <a:p>
            <a:fld id="{DD0689D5-985C-4400-998F-B9777DA34B9F}" type="slidenum">
              <a:rPr lang="ru-RU" smtClean="0"/>
              <a:t>23</a:t>
            </a:fld>
            <a:endParaRPr lang="ru-RU"/>
          </a:p>
        </p:txBody>
      </p:sp>
    </p:spTree>
    <p:extLst>
      <p:ext uri="{BB962C8B-B14F-4D97-AF65-F5344CB8AC3E}">
        <p14:creationId xmlns:p14="http://schemas.microsoft.com/office/powerpoint/2010/main" val="193296319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xmlns="" id="{DF2A3CFC-37FC-435E-9A9B-14C17CDBEF58}"/>
              </a:ext>
            </a:extLst>
          </p:cNvPr>
          <p:cNvSpPr>
            <a:spLocks noGrp="1"/>
          </p:cNvSpPr>
          <p:nvPr>
            <p:ph type="title"/>
          </p:nvPr>
        </p:nvSpPr>
        <p:spPr>
          <a:xfrm>
            <a:off x="108284" y="731521"/>
            <a:ext cx="10515600" cy="783770"/>
          </a:xfrm>
        </p:spPr>
        <p:txBody>
          <a:bodyPr>
            <a:normAutofit/>
          </a:bodyPr>
          <a:lstStyle/>
          <a:p>
            <a:r>
              <a:rPr lang="en-US" sz="3200" dirty="0">
                <a:solidFill>
                  <a:srgbClr val="C00000"/>
                </a:solidFill>
                <a:latin typeface="+mn-lt"/>
              </a:rPr>
              <a:t>Neutron Scattering in Condensed matter physics</a:t>
            </a:r>
            <a:endParaRPr lang="ru-RU" sz="3200" dirty="0">
              <a:solidFill>
                <a:srgbClr val="C00000"/>
              </a:solidFill>
              <a:latin typeface="+mn-lt"/>
            </a:endParaRPr>
          </a:p>
        </p:txBody>
      </p:sp>
      <p:sp>
        <p:nvSpPr>
          <p:cNvPr id="4" name="Объект 3">
            <a:extLst>
              <a:ext uri="{FF2B5EF4-FFF2-40B4-BE49-F238E27FC236}">
                <a16:creationId xmlns:a16="http://schemas.microsoft.com/office/drawing/2014/main" xmlns="" id="{E2916557-62B2-4633-B5CF-0818EC7E2F82}"/>
              </a:ext>
            </a:extLst>
          </p:cNvPr>
          <p:cNvSpPr>
            <a:spLocks noGrp="1"/>
          </p:cNvSpPr>
          <p:nvPr>
            <p:ph idx="1"/>
          </p:nvPr>
        </p:nvSpPr>
        <p:spPr>
          <a:xfrm>
            <a:off x="838200" y="1894340"/>
            <a:ext cx="6600568" cy="4827137"/>
          </a:xfrm>
        </p:spPr>
        <p:txBody>
          <a:bodyPr>
            <a:normAutofit lnSpcReduction="10000"/>
          </a:bodyPr>
          <a:lstStyle/>
          <a:p>
            <a:pPr>
              <a:lnSpc>
                <a:spcPct val="125000"/>
              </a:lnSpc>
            </a:pPr>
            <a:r>
              <a:rPr lang="en-US" sz="2400" dirty="0">
                <a:effectLst/>
                <a:latin typeface="+mn-lt"/>
              </a:rPr>
              <a:t>Physics and Chemistry of Novel Functional Materials;</a:t>
            </a:r>
          </a:p>
          <a:p>
            <a:pPr>
              <a:lnSpc>
                <a:spcPct val="125000"/>
              </a:lnSpc>
            </a:pPr>
            <a:r>
              <a:rPr lang="en-US" sz="2400" dirty="0">
                <a:solidFill>
                  <a:srgbClr val="002060"/>
                </a:solidFill>
                <a:effectLst/>
                <a:latin typeface="+mn-lt"/>
              </a:rPr>
              <a:t>Physics of Nanosystems and Nanoscale Phenomena;</a:t>
            </a:r>
          </a:p>
          <a:p>
            <a:pPr>
              <a:lnSpc>
                <a:spcPct val="125000"/>
              </a:lnSpc>
            </a:pPr>
            <a:r>
              <a:rPr lang="en-US" sz="2400" dirty="0">
                <a:effectLst/>
                <a:latin typeface="+mn-lt"/>
              </a:rPr>
              <a:t>Physics and Chemistry of Complex Liquids and Polymers;</a:t>
            </a:r>
          </a:p>
          <a:p>
            <a:pPr>
              <a:lnSpc>
                <a:spcPct val="125000"/>
              </a:lnSpc>
            </a:pPr>
            <a:r>
              <a:rPr lang="en-US" sz="2400" dirty="0">
                <a:solidFill>
                  <a:srgbClr val="002060"/>
                </a:solidFill>
                <a:effectLst/>
                <a:latin typeface="+mn-lt"/>
              </a:rPr>
              <a:t>Molecular Biology and Pharmacology;</a:t>
            </a:r>
          </a:p>
          <a:p>
            <a:pPr>
              <a:lnSpc>
                <a:spcPct val="125000"/>
              </a:lnSpc>
            </a:pPr>
            <a:r>
              <a:rPr lang="en-US" sz="2400" dirty="0">
                <a:effectLst/>
                <a:latin typeface="+mn-lt"/>
              </a:rPr>
              <a:t>Materials and Engineering Sciences;</a:t>
            </a:r>
          </a:p>
          <a:p>
            <a:pPr>
              <a:lnSpc>
                <a:spcPct val="125000"/>
              </a:lnSpc>
            </a:pPr>
            <a:r>
              <a:rPr lang="en-US" sz="2400" dirty="0">
                <a:solidFill>
                  <a:srgbClr val="002060"/>
                </a:solidFill>
                <a:effectLst/>
                <a:latin typeface="+mn-lt"/>
              </a:rPr>
              <a:t>Neutron Radiography and Tomography.</a:t>
            </a:r>
          </a:p>
        </p:txBody>
      </p:sp>
      <p:pic>
        <p:nvPicPr>
          <p:cNvPr id="5" name="Рисунок 4">
            <a:extLst>
              <a:ext uri="{FF2B5EF4-FFF2-40B4-BE49-F238E27FC236}">
                <a16:creationId xmlns:a16="http://schemas.microsoft.com/office/drawing/2014/main" xmlns="" id="{6316F991-6AEC-40F2-9A09-34FFA67671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51394" y="2"/>
            <a:ext cx="3724061" cy="6818915"/>
          </a:xfrm>
          <a:prstGeom prst="rect">
            <a:avLst/>
          </a:prstGeom>
        </p:spPr>
      </p:pic>
      <p:sp>
        <p:nvSpPr>
          <p:cNvPr id="7" name="Номер слайда 6">
            <a:extLst>
              <a:ext uri="{FF2B5EF4-FFF2-40B4-BE49-F238E27FC236}">
                <a16:creationId xmlns:a16="http://schemas.microsoft.com/office/drawing/2014/main" xmlns="" id="{0D222792-BAF8-402E-90D7-0A552F11EE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689D5-985C-4400-998F-B9777DA34B9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851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srcRect/>
          <a:stretch>
            <a:fillRect/>
          </a:stretch>
        </p:blipFill>
        <p:spPr bwMode="auto">
          <a:xfrm>
            <a:off x="6693875" y="4737219"/>
            <a:ext cx="2390459" cy="1206101"/>
          </a:xfrm>
          <a:prstGeom prst="rect">
            <a:avLst/>
          </a:prstGeom>
          <a:noFill/>
          <a:ln w="9525">
            <a:noFill/>
            <a:miter lim="800000"/>
            <a:headEnd/>
            <a:tailEnd/>
          </a:ln>
          <a:effectLst/>
        </p:spPr>
      </p:pic>
      <p:sp>
        <p:nvSpPr>
          <p:cNvPr id="3" name="Rectangle 4"/>
          <p:cNvSpPr>
            <a:spLocks noChangeArrowheads="1"/>
          </p:cNvSpPr>
          <p:nvPr/>
        </p:nvSpPr>
        <p:spPr bwMode="auto">
          <a:xfrm>
            <a:off x="578649" y="988000"/>
            <a:ext cx="7929619" cy="5324535"/>
          </a:xfrm>
          <a:prstGeom prst="rect">
            <a:avLst/>
          </a:prstGeom>
          <a:noFill/>
          <a:ln w="9525">
            <a:noFill/>
            <a:miter lim="800000"/>
            <a:headEnd/>
            <a:tailEnd/>
          </a:ln>
          <a:effectLst/>
        </p:spPr>
        <p:txBody>
          <a:bodyPr wrap="square" anchor="ctr">
            <a:spAutoFit/>
          </a:bodyPr>
          <a:lstStyle/>
          <a:p>
            <a:pPr>
              <a:tabLst>
                <a:tab pos="625475" algn="l"/>
              </a:tabLst>
            </a:pPr>
            <a:endParaRPr lang="ru-RU" sz="2000" b="1" dirty="0">
              <a:solidFill>
                <a:srgbClr val="FF0066"/>
              </a:solidFill>
              <a:latin typeface="Calibri"/>
            </a:endParaRPr>
          </a:p>
          <a:p>
            <a:pPr>
              <a:buFontTx/>
              <a:buChar char="•"/>
              <a:tabLst>
                <a:tab pos="625475" algn="l"/>
              </a:tabLst>
            </a:pPr>
            <a:r>
              <a:rPr lang="en-US" sz="2000" b="1" dirty="0">
                <a:solidFill>
                  <a:srgbClr val="C0504D"/>
                </a:solidFill>
                <a:latin typeface="Calibri"/>
              </a:rPr>
              <a:t> Physics of </a:t>
            </a:r>
            <a:r>
              <a:rPr lang="en-US" sz="2000" b="1" dirty="0" err="1">
                <a:solidFill>
                  <a:srgbClr val="C0504D"/>
                </a:solidFill>
                <a:latin typeface="Calibri"/>
              </a:rPr>
              <a:t>Nanosystems</a:t>
            </a:r>
            <a:r>
              <a:rPr lang="ru-RU" sz="2000" b="1" dirty="0">
                <a:solidFill>
                  <a:srgbClr val="C0504D"/>
                </a:solidFill>
                <a:latin typeface="Calibri"/>
              </a:rPr>
              <a:t>,</a:t>
            </a:r>
          </a:p>
          <a:p>
            <a:pPr>
              <a:tabLst>
                <a:tab pos="625475" algn="l"/>
              </a:tabLst>
            </a:pPr>
            <a:endParaRPr lang="ru-RU" sz="2000" b="1" dirty="0">
              <a:solidFill>
                <a:srgbClr val="C0504D"/>
              </a:solidFill>
              <a:latin typeface="Calibri"/>
            </a:endParaRPr>
          </a:p>
          <a:p>
            <a:pPr>
              <a:buFontTx/>
              <a:buChar char="•"/>
              <a:tabLst>
                <a:tab pos="625475" algn="l"/>
              </a:tabLst>
            </a:pPr>
            <a:r>
              <a:rPr lang="en-US" sz="2000" b="1" dirty="0">
                <a:solidFill>
                  <a:srgbClr val="C0504D"/>
                </a:solidFill>
                <a:latin typeface="Calibri"/>
              </a:rPr>
              <a:t> Structure and Dynamics of Functional Materials</a:t>
            </a:r>
            <a:r>
              <a:rPr lang="ru-RU" sz="2000" b="1" dirty="0">
                <a:solidFill>
                  <a:srgbClr val="C0504D"/>
                </a:solidFill>
                <a:latin typeface="Calibri"/>
              </a:rPr>
              <a:t>,</a:t>
            </a:r>
            <a:endParaRPr lang="en-US" sz="2000" b="1" dirty="0">
              <a:solidFill>
                <a:srgbClr val="C0504D"/>
              </a:solidFill>
              <a:latin typeface="Calibri"/>
            </a:endParaRPr>
          </a:p>
          <a:p>
            <a:pPr>
              <a:tabLst>
                <a:tab pos="625475" algn="l"/>
              </a:tabLst>
            </a:pPr>
            <a:r>
              <a:rPr lang="en-US" sz="2000" b="1" dirty="0">
                <a:solidFill>
                  <a:srgbClr val="C0504D"/>
                </a:solidFill>
                <a:latin typeface="Calibri"/>
              </a:rPr>
              <a:t> </a:t>
            </a:r>
            <a:endParaRPr lang="ru-RU" sz="2000" b="1" dirty="0">
              <a:solidFill>
                <a:srgbClr val="C0504D"/>
              </a:solidFill>
              <a:latin typeface="Calibri"/>
            </a:endParaRPr>
          </a:p>
          <a:p>
            <a:pPr>
              <a:buFontTx/>
              <a:buChar char="•"/>
              <a:tabLst>
                <a:tab pos="625475" algn="l"/>
              </a:tabLst>
            </a:pPr>
            <a:r>
              <a:rPr lang="en-US" sz="2000" b="1" dirty="0">
                <a:solidFill>
                  <a:srgbClr val="C0504D"/>
                </a:solidFill>
                <a:latin typeface="Calibri"/>
              </a:rPr>
              <a:t> Complex Liquids and Polymers</a:t>
            </a:r>
            <a:r>
              <a:rPr lang="ru-RU" sz="2000" b="1" dirty="0">
                <a:solidFill>
                  <a:srgbClr val="C0504D"/>
                </a:solidFill>
                <a:latin typeface="Calibri"/>
              </a:rPr>
              <a:t>,</a:t>
            </a:r>
          </a:p>
          <a:p>
            <a:pPr>
              <a:tabLst>
                <a:tab pos="625475" algn="l"/>
              </a:tabLst>
            </a:pPr>
            <a:endParaRPr lang="en-US" sz="2000" b="1" dirty="0">
              <a:solidFill>
                <a:srgbClr val="C0504D"/>
              </a:solidFill>
              <a:latin typeface="Calibri"/>
            </a:endParaRPr>
          </a:p>
          <a:p>
            <a:pPr>
              <a:tabLst>
                <a:tab pos="625475" algn="l"/>
              </a:tabLst>
            </a:pPr>
            <a:endParaRPr lang="ru-RU" sz="2000" b="1" dirty="0">
              <a:solidFill>
                <a:srgbClr val="C0504D"/>
              </a:solidFill>
              <a:latin typeface="Calibri"/>
            </a:endParaRPr>
          </a:p>
          <a:p>
            <a:pPr>
              <a:buFontTx/>
              <a:buChar char="•"/>
              <a:tabLst>
                <a:tab pos="625475" algn="l"/>
              </a:tabLst>
            </a:pPr>
            <a:r>
              <a:rPr lang="en-US" sz="2000" b="1" dirty="0">
                <a:solidFill>
                  <a:srgbClr val="C0504D"/>
                </a:solidFill>
                <a:latin typeface="Calibri"/>
              </a:rPr>
              <a:t> Molecular Biology and Pharmacology</a:t>
            </a:r>
            <a:r>
              <a:rPr lang="ru-RU" sz="2000" b="1" dirty="0">
                <a:solidFill>
                  <a:srgbClr val="C0504D"/>
                </a:solidFill>
                <a:latin typeface="Calibri"/>
              </a:rPr>
              <a:t>,</a:t>
            </a:r>
          </a:p>
          <a:p>
            <a:pPr>
              <a:tabLst>
                <a:tab pos="625475" algn="l"/>
              </a:tabLst>
            </a:pPr>
            <a:endParaRPr lang="ru-RU" sz="2000" b="1" dirty="0">
              <a:solidFill>
                <a:srgbClr val="C0504D"/>
              </a:solidFill>
              <a:latin typeface="Calibri"/>
            </a:endParaRPr>
          </a:p>
          <a:p>
            <a:pPr>
              <a:buFontTx/>
              <a:buChar char="•"/>
              <a:tabLst>
                <a:tab pos="625475" algn="l"/>
              </a:tabLst>
            </a:pPr>
            <a:r>
              <a:rPr lang="en-US" sz="2000" b="1" dirty="0">
                <a:solidFill>
                  <a:srgbClr val="C0504D"/>
                </a:solidFill>
                <a:latin typeface="Calibri"/>
              </a:rPr>
              <a:t> Structure of rocks and minerals</a:t>
            </a:r>
            <a:r>
              <a:rPr lang="ru-RU" sz="2000" b="1" dirty="0">
                <a:solidFill>
                  <a:srgbClr val="C0504D"/>
                </a:solidFill>
                <a:latin typeface="Calibri"/>
              </a:rPr>
              <a:t>;</a:t>
            </a:r>
          </a:p>
          <a:p>
            <a:pPr>
              <a:tabLst>
                <a:tab pos="625475" algn="l"/>
              </a:tabLst>
            </a:pPr>
            <a:endParaRPr lang="en-US" sz="2000" b="1" dirty="0">
              <a:solidFill>
                <a:srgbClr val="C0504D"/>
              </a:solidFill>
              <a:latin typeface="Calibri"/>
            </a:endParaRPr>
          </a:p>
          <a:p>
            <a:pPr>
              <a:tabLst>
                <a:tab pos="625475" algn="l"/>
              </a:tabLst>
            </a:pPr>
            <a:endParaRPr lang="ru-RU" sz="2000" b="1" dirty="0">
              <a:solidFill>
                <a:srgbClr val="C0504D"/>
              </a:solidFill>
              <a:latin typeface="Calibri"/>
            </a:endParaRPr>
          </a:p>
          <a:p>
            <a:pPr>
              <a:buFontTx/>
              <a:buChar char="•"/>
              <a:tabLst>
                <a:tab pos="625475" algn="l"/>
              </a:tabLst>
            </a:pPr>
            <a:r>
              <a:rPr lang="en-US" sz="2000" b="1" dirty="0">
                <a:solidFill>
                  <a:srgbClr val="C0504D"/>
                </a:solidFill>
                <a:latin typeface="Calibri"/>
              </a:rPr>
              <a:t> Engineering Diagnostics</a:t>
            </a:r>
          </a:p>
          <a:p>
            <a:pPr>
              <a:buFontTx/>
              <a:buChar char="•"/>
              <a:tabLst>
                <a:tab pos="625475" algn="l"/>
              </a:tabLst>
            </a:pPr>
            <a:endParaRPr lang="en-US" sz="2000" b="1" dirty="0">
              <a:solidFill>
                <a:srgbClr val="C0504D"/>
              </a:solidFill>
              <a:latin typeface="Calibri"/>
            </a:endParaRPr>
          </a:p>
          <a:p>
            <a:pPr>
              <a:buFontTx/>
              <a:buChar char="•"/>
              <a:tabLst>
                <a:tab pos="625475" algn="l"/>
              </a:tabLst>
            </a:pPr>
            <a:r>
              <a:rPr lang="en-US" sz="2000" b="1" dirty="0">
                <a:solidFill>
                  <a:srgbClr val="C0504D"/>
                </a:solidFill>
                <a:latin typeface="Calibri"/>
              </a:rPr>
              <a:t>Neutron Imaging</a:t>
            </a:r>
          </a:p>
          <a:p>
            <a:pPr>
              <a:buFontTx/>
              <a:buChar char="•"/>
              <a:tabLst>
                <a:tab pos="625475" algn="l"/>
              </a:tabLst>
            </a:pPr>
            <a:endParaRPr lang="ru-RU" sz="2000" b="1" dirty="0">
              <a:solidFill>
                <a:srgbClr val="C0504D"/>
              </a:solidFill>
              <a:latin typeface="Calibri"/>
            </a:endParaRPr>
          </a:p>
        </p:txBody>
      </p:sp>
      <p:sp>
        <p:nvSpPr>
          <p:cNvPr id="5" name="TextBox 4"/>
          <p:cNvSpPr txBox="1"/>
          <p:nvPr/>
        </p:nvSpPr>
        <p:spPr>
          <a:xfrm>
            <a:off x="3886733" y="169508"/>
            <a:ext cx="6286544" cy="461665"/>
          </a:xfrm>
          <a:prstGeom prst="rect">
            <a:avLst/>
          </a:prstGeom>
          <a:solidFill>
            <a:schemeClr val="bg1">
              <a:alpha val="80000"/>
            </a:schemeClr>
          </a:solidFill>
        </p:spPr>
        <p:txBody>
          <a:bodyPr wrap="square" rtlCol="0">
            <a:spAutoFit/>
          </a:bodyPr>
          <a:lstStyle/>
          <a:p>
            <a:pPr algn="ctr"/>
            <a:r>
              <a:rPr lang="en-US" altLang="ko-KR" sz="2400" b="1" dirty="0">
                <a:solidFill>
                  <a:prstClr val="black"/>
                </a:solidFill>
                <a:effectLst>
                  <a:outerShdw blurRad="38100" dist="38100" dir="2700000" algn="tl">
                    <a:srgbClr val="C0C0C0"/>
                  </a:outerShdw>
                </a:effectLst>
                <a:latin typeface="Calibri"/>
                <a:ea typeface="맑은 고딕" panose="020B0503020000020004" pitchFamily="34" charset="-127"/>
              </a:rPr>
              <a:t>Neutron scattering in condensed matter physics</a:t>
            </a:r>
            <a:endParaRPr lang="ru-RU" sz="2400" dirty="0">
              <a:solidFill>
                <a:prstClr val="black"/>
              </a:solidFill>
              <a:latin typeface="Calibri"/>
            </a:endParaRPr>
          </a:p>
        </p:txBody>
      </p:sp>
      <p:pic>
        <p:nvPicPr>
          <p:cNvPr id="6" name="Picture 5"/>
          <p:cNvPicPr>
            <a:picLocks noChangeAspect="1" noChangeArrowheads="1"/>
          </p:cNvPicPr>
          <p:nvPr/>
        </p:nvPicPr>
        <p:blipFill>
          <a:blip r:embed="rId3" cstate="print"/>
          <a:srcRect/>
          <a:stretch>
            <a:fillRect/>
          </a:stretch>
        </p:blipFill>
        <p:spPr bwMode="auto">
          <a:xfrm>
            <a:off x="4151784" y="1252473"/>
            <a:ext cx="2135320" cy="766859"/>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5872655" y="2544899"/>
            <a:ext cx="1339469" cy="1030695"/>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8904314" y="3068963"/>
            <a:ext cx="1442391" cy="1162611"/>
          </a:xfrm>
          <a:prstGeom prst="rect">
            <a:avLst/>
          </a:prstGeom>
          <a:noFill/>
          <a:ln w="9525">
            <a:noFill/>
            <a:miter lim="800000"/>
            <a:headEnd/>
            <a:tailEnd/>
          </a:ln>
        </p:spPr>
      </p:pic>
      <p:pic>
        <p:nvPicPr>
          <p:cNvPr id="9" name="Picture 8" descr="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35960" y="3933056"/>
            <a:ext cx="2952328" cy="757764"/>
          </a:xfrm>
          <a:prstGeom prst="rect">
            <a:avLst/>
          </a:prstGeom>
          <a:noFill/>
          <a:ln w="9525">
            <a:noFill/>
            <a:miter lim="800000"/>
            <a:headEnd/>
            <a:tailEnd/>
          </a:ln>
        </p:spPr>
      </p:pic>
      <p:pic>
        <p:nvPicPr>
          <p:cNvPr id="10" name="Picture 9"/>
          <p:cNvPicPr>
            <a:picLocks noChangeAspect="1" noChangeArrowheads="1"/>
          </p:cNvPicPr>
          <p:nvPr/>
        </p:nvPicPr>
        <p:blipFill>
          <a:blip r:embed="rId7" cstate="print"/>
          <a:srcRect/>
          <a:stretch>
            <a:fillRect/>
          </a:stretch>
        </p:blipFill>
        <p:spPr bwMode="auto">
          <a:xfrm>
            <a:off x="8616280" y="1052736"/>
            <a:ext cx="964011" cy="1907726"/>
          </a:xfrm>
          <a:prstGeom prst="rect">
            <a:avLst/>
          </a:prstGeom>
          <a:noFill/>
          <a:ln w="9525">
            <a:noFill/>
            <a:miter lim="800000"/>
            <a:headEnd/>
            <a:tailEnd/>
          </a:ln>
          <a:effectLst/>
        </p:spPr>
      </p:pic>
      <p:pic>
        <p:nvPicPr>
          <p:cNvPr id="11" name="Picture 10"/>
          <p:cNvPicPr>
            <a:picLocks noChangeAspect="1" noChangeArrowheads="1"/>
          </p:cNvPicPr>
          <p:nvPr/>
        </p:nvPicPr>
        <p:blipFill>
          <a:blip r:embed="rId8" cstate="print"/>
          <a:srcRect/>
          <a:stretch>
            <a:fillRect/>
          </a:stretch>
        </p:blipFill>
        <p:spPr bwMode="auto">
          <a:xfrm>
            <a:off x="9301964" y="4690820"/>
            <a:ext cx="1088945" cy="1545712"/>
          </a:xfrm>
          <a:prstGeom prst="rect">
            <a:avLst/>
          </a:prstGeom>
          <a:noFill/>
          <a:ln w="9525">
            <a:noFill/>
            <a:miter lim="800000"/>
            <a:headEnd/>
            <a:tailEnd/>
          </a:ln>
          <a:effectLst/>
        </p:spPr>
      </p:pic>
      <p:pic>
        <p:nvPicPr>
          <p:cNvPr id="13" name="Picture 1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528050" y="4365107"/>
            <a:ext cx="268959" cy="589719"/>
          </a:xfrm>
          <a:prstGeom prst="rect">
            <a:avLst/>
          </a:prstGeom>
          <a:noFill/>
          <a:ln w="9525">
            <a:noFill/>
            <a:miter lim="800000"/>
            <a:headEnd/>
            <a:tailEnd/>
          </a:ln>
        </p:spPr>
      </p:pic>
      <p:grpSp>
        <p:nvGrpSpPr>
          <p:cNvPr id="2" name="Группа 17"/>
          <p:cNvGrpSpPr/>
          <p:nvPr/>
        </p:nvGrpSpPr>
        <p:grpSpPr>
          <a:xfrm>
            <a:off x="4151784" y="5517232"/>
            <a:ext cx="839472" cy="1258814"/>
            <a:chOff x="1331640" y="1484784"/>
            <a:chExt cx="3384550" cy="5075238"/>
          </a:xfrm>
        </p:grpSpPr>
        <p:pic>
          <p:nvPicPr>
            <p:cNvPr id="15" name="Рисунок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1640" y="1484784"/>
              <a:ext cx="338455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31640" y="1484784"/>
              <a:ext cx="16748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87824" y="5229200"/>
              <a:ext cx="1671460" cy="129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5844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9ABE3A-D643-47E1-AEB3-499383853AAC}"/>
              </a:ext>
            </a:extLst>
          </p:cNvPr>
          <p:cNvSpPr>
            <a:spLocks noGrp="1"/>
          </p:cNvSpPr>
          <p:nvPr>
            <p:ph type="title"/>
          </p:nvPr>
        </p:nvSpPr>
        <p:spPr/>
        <p:txBody>
          <a:bodyPr/>
          <a:lstStyle/>
          <a:p>
            <a:r>
              <a:rPr lang="en-US" dirty="0">
                <a:latin typeface="+mn-lt"/>
              </a:rPr>
              <a:t>Applied Research</a:t>
            </a:r>
            <a:endParaRPr lang="ru-RU" dirty="0">
              <a:latin typeface="+mn-lt"/>
            </a:endParaRPr>
          </a:p>
        </p:txBody>
      </p:sp>
      <p:sp>
        <p:nvSpPr>
          <p:cNvPr id="3" name="Объект 2">
            <a:extLst>
              <a:ext uri="{FF2B5EF4-FFF2-40B4-BE49-F238E27FC236}">
                <a16:creationId xmlns:a16="http://schemas.microsoft.com/office/drawing/2014/main" xmlns="" id="{B6859B36-0420-4F84-B6D5-977CB49CB602}"/>
              </a:ext>
            </a:extLst>
          </p:cNvPr>
          <p:cNvSpPr>
            <a:spLocks noGrp="1"/>
          </p:cNvSpPr>
          <p:nvPr>
            <p:ph idx="1"/>
          </p:nvPr>
        </p:nvSpPr>
        <p:spPr>
          <a:xfrm>
            <a:off x="838201" y="1515293"/>
            <a:ext cx="5649097" cy="4827137"/>
          </a:xfrm>
        </p:spPr>
        <p:txBody>
          <a:bodyPr>
            <a:normAutofit lnSpcReduction="10000"/>
          </a:bodyPr>
          <a:lstStyle/>
          <a:p>
            <a:pPr>
              <a:lnSpc>
                <a:spcPct val="200000"/>
              </a:lnSpc>
            </a:pPr>
            <a:r>
              <a:rPr lang="en-US" dirty="0"/>
              <a:t>Detectors;</a:t>
            </a:r>
          </a:p>
          <a:p>
            <a:pPr>
              <a:lnSpc>
                <a:spcPct val="200000"/>
              </a:lnSpc>
            </a:pPr>
            <a:r>
              <a:rPr lang="en-US" dirty="0"/>
              <a:t>Electronic for Experiments;</a:t>
            </a:r>
          </a:p>
          <a:p>
            <a:pPr>
              <a:lnSpc>
                <a:spcPct val="200000"/>
              </a:lnSpc>
            </a:pPr>
            <a:r>
              <a:rPr lang="en-US" dirty="0"/>
              <a:t>Samples Environment;</a:t>
            </a:r>
          </a:p>
          <a:p>
            <a:pPr>
              <a:lnSpc>
                <a:spcPct val="200000"/>
              </a:lnSpc>
            </a:pPr>
            <a:r>
              <a:rPr lang="en-US" dirty="0"/>
              <a:t>Cold Moderators;</a:t>
            </a:r>
          </a:p>
          <a:p>
            <a:pPr>
              <a:lnSpc>
                <a:spcPct val="200000"/>
              </a:lnSpc>
            </a:pPr>
            <a:r>
              <a:rPr lang="en-US" dirty="0"/>
              <a:t>Software;</a:t>
            </a:r>
          </a:p>
          <a:p>
            <a:pPr>
              <a:lnSpc>
                <a:spcPct val="200000"/>
              </a:lnSpc>
            </a:pPr>
            <a:endParaRPr lang="ru-RU" dirty="0"/>
          </a:p>
        </p:txBody>
      </p:sp>
      <p:pic>
        <p:nvPicPr>
          <p:cNvPr id="4" name="Рисунок 3">
            <a:extLst>
              <a:ext uri="{FF2B5EF4-FFF2-40B4-BE49-F238E27FC236}">
                <a16:creationId xmlns:a16="http://schemas.microsoft.com/office/drawing/2014/main" xmlns="" id="{C9F641DD-FF8C-4098-AF4B-005FF434CF8F}"/>
              </a:ext>
            </a:extLst>
          </p:cNvPr>
          <p:cNvPicPr>
            <a:picLocks noChangeAspect="1"/>
          </p:cNvPicPr>
          <p:nvPr/>
        </p:nvPicPr>
        <p:blipFill>
          <a:blip r:embed="rId2"/>
          <a:stretch>
            <a:fillRect/>
          </a:stretch>
        </p:blipFill>
        <p:spPr>
          <a:xfrm>
            <a:off x="8601954" y="1391725"/>
            <a:ext cx="3456732" cy="2139881"/>
          </a:xfrm>
          <a:prstGeom prst="rect">
            <a:avLst/>
          </a:prstGeom>
        </p:spPr>
      </p:pic>
      <p:pic>
        <p:nvPicPr>
          <p:cNvPr id="5" name="Рисунок 4">
            <a:extLst>
              <a:ext uri="{FF2B5EF4-FFF2-40B4-BE49-F238E27FC236}">
                <a16:creationId xmlns:a16="http://schemas.microsoft.com/office/drawing/2014/main" xmlns="" id="{AAC383FF-BD22-4FD4-BBC6-3C3A4100AEF3}"/>
              </a:ext>
            </a:extLst>
          </p:cNvPr>
          <p:cNvPicPr>
            <a:picLocks noChangeAspect="1"/>
          </p:cNvPicPr>
          <p:nvPr/>
        </p:nvPicPr>
        <p:blipFill>
          <a:blip r:embed="rId3"/>
          <a:stretch>
            <a:fillRect/>
          </a:stretch>
        </p:blipFill>
        <p:spPr>
          <a:xfrm>
            <a:off x="5930640" y="2224922"/>
            <a:ext cx="2517867" cy="2060627"/>
          </a:xfrm>
          <a:prstGeom prst="rect">
            <a:avLst/>
          </a:prstGeom>
        </p:spPr>
      </p:pic>
      <p:pic>
        <p:nvPicPr>
          <p:cNvPr id="6" name="Рисунок 5">
            <a:extLst>
              <a:ext uri="{FF2B5EF4-FFF2-40B4-BE49-F238E27FC236}">
                <a16:creationId xmlns:a16="http://schemas.microsoft.com/office/drawing/2014/main" xmlns="" id="{18BBBB08-3C78-4AD2-BE4E-E524EFF10F07}"/>
              </a:ext>
            </a:extLst>
          </p:cNvPr>
          <p:cNvPicPr>
            <a:picLocks noChangeAspect="1"/>
          </p:cNvPicPr>
          <p:nvPr/>
        </p:nvPicPr>
        <p:blipFill>
          <a:blip r:embed="rId4"/>
          <a:stretch>
            <a:fillRect/>
          </a:stretch>
        </p:blipFill>
        <p:spPr>
          <a:xfrm>
            <a:off x="7549861" y="4096266"/>
            <a:ext cx="4362383" cy="2641314"/>
          </a:xfrm>
          <a:prstGeom prst="rect">
            <a:avLst/>
          </a:prstGeom>
        </p:spPr>
      </p:pic>
      <p:sp>
        <p:nvSpPr>
          <p:cNvPr id="7" name="Номер слайда 6">
            <a:extLst>
              <a:ext uri="{FF2B5EF4-FFF2-40B4-BE49-F238E27FC236}">
                <a16:creationId xmlns:a16="http://schemas.microsoft.com/office/drawing/2014/main" xmlns="" id="{449EFEA2-F011-49EE-8D50-A03BEF932F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689D5-985C-4400-998F-B9777DA34B9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954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6CF06FA2-F172-4A03-890E-48D2F934440E}"/>
              </a:ext>
            </a:extLst>
          </p:cNvPr>
          <p:cNvSpPr/>
          <p:nvPr/>
        </p:nvSpPr>
        <p:spPr>
          <a:xfrm>
            <a:off x="1316333" y="808850"/>
            <a:ext cx="6096000" cy="92333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a:ea typeface="+mn-ea"/>
                <a:cs typeface="Georgia"/>
              </a:rPr>
              <a:t>Neutron radiography and tomography</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a:ea typeface="+mn-ea"/>
                <a:cs typeface="Georgia"/>
              </a:rPr>
              <a:t>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a:ea typeface="+mn-ea"/>
                <a:cs typeface="Georgia"/>
              </a:rPr>
              <a:t>at the Beam #14</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a:ea typeface="+mn-ea"/>
                <a:cs typeface="Georgia"/>
              </a:rPr>
              <a:t>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a:ea typeface="+mn-ea"/>
                <a:cs typeface="Georgia"/>
              </a:rPr>
              <a:t> are used to study archeological objects, especially metallic artifacts </a:t>
            </a:r>
          </a:p>
        </p:txBody>
      </p:sp>
      <p:pic>
        <p:nvPicPr>
          <p:cNvPr id="3" name="Рисунок 2">
            <a:extLst>
              <a:ext uri="{FF2B5EF4-FFF2-40B4-BE49-F238E27FC236}">
                <a16:creationId xmlns:a16="http://schemas.microsoft.com/office/drawing/2014/main" xmlns="" id="{53F02B2A-C2DB-4ADC-A65B-63548674CF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83244" y="808851"/>
            <a:ext cx="3808825" cy="2694109"/>
          </a:xfrm>
          <a:prstGeom prst="rect">
            <a:avLst/>
          </a:prstGeom>
        </p:spPr>
      </p:pic>
      <p:pic>
        <p:nvPicPr>
          <p:cNvPr id="4" name="Рисунок 3">
            <a:extLst>
              <a:ext uri="{FF2B5EF4-FFF2-40B4-BE49-F238E27FC236}">
                <a16:creationId xmlns:a16="http://schemas.microsoft.com/office/drawing/2014/main" xmlns="" id="{0E003D88-B13C-4E39-BF37-4B708C5FFD24}"/>
              </a:ext>
            </a:extLst>
          </p:cNvPr>
          <p:cNvPicPr>
            <a:picLocks noChangeAspect="1"/>
          </p:cNvPicPr>
          <p:nvPr/>
        </p:nvPicPr>
        <p:blipFill>
          <a:blip r:embed="rId3"/>
          <a:stretch>
            <a:fillRect/>
          </a:stretch>
        </p:blipFill>
        <p:spPr>
          <a:xfrm>
            <a:off x="363218" y="1875141"/>
            <a:ext cx="4572396" cy="3429297"/>
          </a:xfrm>
          <a:prstGeom prst="rect">
            <a:avLst/>
          </a:prstGeom>
        </p:spPr>
      </p:pic>
      <p:pic>
        <p:nvPicPr>
          <p:cNvPr id="5" name="Рисунок 4">
            <a:extLst>
              <a:ext uri="{FF2B5EF4-FFF2-40B4-BE49-F238E27FC236}">
                <a16:creationId xmlns:a16="http://schemas.microsoft.com/office/drawing/2014/main" xmlns="" id="{8173D6FF-6736-4862-B30D-9485202ADCBD}"/>
              </a:ext>
            </a:extLst>
          </p:cNvPr>
          <p:cNvPicPr>
            <a:picLocks noChangeAspect="1"/>
          </p:cNvPicPr>
          <p:nvPr/>
        </p:nvPicPr>
        <p:blipFill>
          <a:blip r:embed="rId4"/>
          <a:stretch>
            <a:fillRect/>
          </a:stretch>
        </p:blipFill>
        <p:spPr>
          <a:xfrm>
            <a:off x="2362841" y="2900058"/>
            <a:ext cx="4572396" cy="3429297"/>
          </a:xfrm>
          <a:prstGeom prst="rect">
            <a:avLst/>
          </a:prstGeom>
        </p:spPr>
      </p:pic>
      <p:pic>
        <p:nvPicPr>
          <p:cNvPr id="6" name="Рисунок 5">
            <a:extLst>
              <a:ext uri="{FF2B5EF4-FFF2-40B4-BE49-F238E27FC236}">
                <a16:creationId xmlns:a16="http://schemas.microsoft.com/office/drawing/2014/main" xmlns="" id="{E2BF06C9-5820-4C19-B6D5-E0BB7EB842C6}"/>
              </a:ext>
            </a:extLst>
          </p:cNvPr>
          <p:cNvPicPr>
            <a:picLocks noChangeAspect="1"/>
          </p:cNvPicPr>
          <p:nvPr/>
        </p:nvPicPr>
        <p:blipFill>
          <a:blip r:embed="rId5"/>
          <a:stretch>
            <a:fillRect/>
          </a:stretch>
        </p:blipFill>
        <p:spPr>
          <a:xfrm>
            <a:off x="5126135" y="3324343"/>
            <a:ext cx="4572396" cy="3429297"/>
          </a:xfrm>
          <a:prstGeom prst="rect">
            <a:avLst/>
          </a:prstGeom>
        </p:spPr>
      </p:pic>
      <p:pic>
        <p:nvPicPr>
          <p:cNvPr id="8" name="Рисунок 7">
            <a:extLst>
              <a:ext uri="{FF2B5EF4-FFF2-40B4-BE49-F238E27FC236}">
                <a16:creationId xmlns:a16="http://schemas.microsoft.com/office/drawing/2014/main" xmlns="" id="{A5AE402D-3970-431C-9B49-AA259DF32AA7}"/>
              </a:ext>
            </a:extLst>
          </p:cNvPr>
          <p:cNvPicPr>
            <a:picLocks noChangeAspect="1"/>
          </p:cNvPicPr>
          <p:nvPr/>
        </p:nvPicPr>
        <p:blipFill>
          <a:blip r:embed="rId6"/>
          <a:stretch>
            <a:fillRect/>
          </a:stretch>
        </p:blipFill>
        <p:spPr>
          <a:xfrm>
            <a:off x="9889054" y="3557715"/>
            <a:ext cx="2115495" cy="2816596"/>
          </a:xfrm>
          <a:prstGeom prst="rect">
            <a:avLst/>
          </a:prstGeom>
        </p:spPr>
      </p:pic>
      <p:sp>
        <p:nvSpPr>
          <p:cNvPr id="9" name="TextBox 8">
            <a:extLst>
              <a:ext uri="{FF2B5EF4-FFF2-40B4-BE49-F238E27FC236}">
                <a16:creationId xmlns:a16="http://schemas.microsoft.com/office/drawing/2014/main" xmlns="" id="{F3B94374-48FB-4205-B497-26FE6EDA37B8}"/>
              </a:ext>
            </a:extLst>
          </p:cNvPr>
          <p:cNvSpPr txBox="1"/>
          <p:nvPr/>
        </p:nvSpPr>
        <p:spPr>
          <a:xfrm>
            <a:off x="10410390" y="6374311"/>
            <a:ext cx="15629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New Roman"/>
                <a:ea typeface="+mn-ea"/>
                <a:cs typeface="Times New Roman"/>
              </a:rPr>
              <a:t>S. </a:t>
            </a:r>
            <a:r>
              <a:rPr kumimoji="0" lang="en-US" sz="1600" b="0" i="1" u="none" strike="noStrike" kern="1200" cap="none" spc="0" normalizeH="0" baseline="0" noProof="0" dirty="0" err="1">
                <a:ln>
                  <a:noFill/>
                </a:ln>
                <a:solidFill>
                  <a:prstClr val="black"/>
                </a:solidFill>
                <a:effectLst/>
                <a:uLnTx/>
                <a:uFillTx/>
                <a:latin typeface="Times New Roman"/>
                <a:ea typeface="+mn-ea"/>
                <a:cs typeface="Times New Roman"/>
              </a:rPr>
              <a:t>Kichanov</a:t>
            </a:r>
            <a:endParaRPr kumimoji="0" lang="ru-RU" sz="1600" b="0" i="1"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1" name="Номер слайда 10">
            <a:extLst>
              <a:ext uri="{FF2B5EF4-FFF2-40B4-BE49-F238E27FC236}">
                <a16:creationId xmlns:a16="http://schemas.microsoft.com/office/drawing/2014/main" xmlns="" id="{33210181-4EDA-4FBD-997A-87F70BF7E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689D5-985C-4400-998F-B9777DA34B9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655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38800" y="5200474"/>
            <a:ext cx="4648200" cy="1200329"/>
          </a:xfrm>
          <a:prstGeom prst="rect">
            <a:avLst/>
          </a:prstGeom>
          <a:noFill/>
        </p:spPr>
        <p:txBody>
          <a:bodyPr wrap="square" rtlCol="0">
            <a:spAutoFit/>
          </a:bodyPr>
          <a:lstStyle/>
          <a:p>
            <a:pPr marL="457200" indent="-457200">
              <a:buAutoNum type="arabicPlain" startAt="2014"/>
            </a:pPr>
            <a:endParaRPr lang="pl-PL" altLang="ru-RU" sz="2400" b="1" dirty="0">
              <a:solidFill>
                <a:srgbClr val="3333CC"/>
              </a:solidFill>
              <a:latin typeface="Times New Roman" panose="02020603050405020304" pitchFamily="18" charset="0"/>
              <a:cs typeface="Times New Roman" panose="02020603050405020304" pitchFamily="18" charset="0"/>
            </a:endParaRPr>
          </a:p>
          <a:p>
            <a:endParaRPr lang="pl-PL" sz="2400" b="1" dirty="0">
              <a:solidFill>
                <a:srgbClr val="C00000"/>
              </a:solidFill>
              <a:latin typeface="Times New Roman" panose="02020603050405020304" pitchFamily="18" charset="0"/>
              <a:cs typeface="Times New Roman" panose="02020603050405020304" pitchFamily="18" charset="0"/>
            </a:endParaRPr>
          </a:p>
          <a:p>
            <a:r>
              <a:rPr lang="pl-PL" sz="2400" b="1" dirty="0">
                <a:solidFill>
                  <a:srgbClr val="002060"/>
                </a:solidFill>
                <a:latin typeface="Times New Roman" panose="02020603050405020304" pitchFamily="18" charset="0"/>
                <a:cs typeface="Times New Roman" panose="02020603050405020304" pitchFamily="18" charset="0"/>
              </a:rPr>
              <a:t> </a:t>
            </a:r>
          </a:p>
        </p:txBody>
      </p:sp>
      <p:graphicFrame>
        <p:nvGraphicFramePr>
          <p:cNvPr id="6" name="Chart 5"/>
          <p:cNvGraphicFramePr>
            <a:graphicFrameLocks/>
          </p:cNvGraphicFramePr>
          <p:nvPr>
            <p:extLst/>
          </p:nvPr>
        </p:nvGraphicFramePr>
        <p:xfrm>
          <a:off x="533400" y="2381071"/>
          <a:ext cx="103632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угольник 6"/>
          <p:cNvSpPr/>
          <p:nvPr/>
        </p:nvSpPr>
        <p:spPr>
          <a:xfrm>
            <a:off x="5943600" y="3371671"/>
            <a:ext cx="705642" cy="369332"/>
          </a:xfrm>
          <a:prstGeom prst="rect">
            <a:avLst/>
          </a:prstGeom>
        </p:spPr>
        <p:txBody>
          <a:bodyPr wrap="none">
            <a:spAutoFit/>
          </a:bodyPr>
          <a:lstStyle/>
          <a:p>
            <a:r>
              <a:rPr lang="pl-PL" b="1" dirty="0">
                <a:solidFill>
                  <a:srgbClr val="0000FF"/>
                </a:solidFill>
              </a:rPr>
              <a:t>2015</a:t>
            </a:r>
            <a:r>
              <a:rPr lang="en-US" b="1" dirty="0">
                <a:solidFill>
                  <a:srgbClr val="0000FF"/>
                </a:solidFill>
              </a:rPr>
              <a:t> </a:t>
            </a:r>
            <a:endParaRPr lang="pl-PL" dirty="0"/>
          </a:p>
        </p:txBody>
      </p:sp>
      <p:sp>
        <p:nvSpPr>
          <p:cNvPr id="8" name="Прямоугольник 7"/>
          <p:cNvSpPr/>
          <p:nvPr/>
        </p:nvSpPr>
        <p:spPr>
          <a:xfrm>
            <a:off x="1524000" y="1060554"/>
            <a:ext cx="9144000" cy="1477328"/>
          </a:xfrm>
          <a:prstGeom prst="rect">
            <a:avLst/>
          </a:prstGeom>
        </p:spPr>
        <p:txBody>
          <a:bodyPr wrap="square">
            <a:spAutoFit/>
          </a:bodyPr>
          <a:lstStyle/>
          <a:p>
            <a:r>
              <a:rPr lang="pl-PL" b="1" dirty="0">
                <a:solidFill>
                  <a:srgbClr val="C00000"/>
                </a:solidFill>
                <a:latin typeface="Times New Roman" panose="02020603050405020304" pitchFamily="18" charset="0"/>
                <a:cs typeface="Times New Roman" panose="02020603050405020304" pitchFamily="18" charset="0"/>
              </a:rPr>
              <a:t>2014</a:t>
            </a:r>
            <a:r>
              <a:rPr lang="pl-PL" b="1" dirty="0">
                <a:solidFill>
                  <a:srgbClr val="3333CC"/>
                </a:solidFill>
                <a:latin typeface="Times New Roman" panose="02020603050405020304" pitchFamily="18" charset="0"/>
                <a:cs typeface="Times New Roman" panose="02020603050405020304" pitchFamily="18" charset="0"/>
              </a:rPr>
              <a:t> – </a:t>
            </a:r>
            <a:r>
              <a:rPr lang="ru-RU" altLang="ru-RU" b="1" dirty="0">
                <a:solidFill>
                  <a:srgbClr val="3333CC"/>
                </a:solidFill>
                <a:latin typeface="Times New Roman" panose="02020603050405020304" pitchFamily="18" charset="0"/>
                <a:cs typeface="Times New Roman" panose="02020603050405020304" pitchFamily="18" charset="0"/>
              </a:rPr>
              <a:t>163</a:t>
            </a:r>
            <a:r>
              <a:rPr lang="en-US" altLang="ru-RU" b="1" dirty="0">
                <a:solidFill>
                  <a:srgbClr val="3333CC"/>
                </a:solidFill>
                <a:latin typeface="Times New Roman" panose="02020603050405020304" pitchFamily="18" charset="0"/>
                <a:cs typeface="Times New Roman" panose="02020603050405020304" pitchFamily="18" charset="0"/>
              </a:rPr>
              <a:t> proposals</a:t>
            </a:r>
            <a:r>
              <a:rPr lang="pl-PL" altLang="ru-RU" b="1" dirty="0">
                <a:solidFill>
                  <a:srgbClr val="3333CC"/>
                </a:solidFill>
                <a:latin typeface="Times New Roman" panose="02020603050405020304" pitchFamily="18" charset="0"/>
                <a:cs typeface="Times New Roman" panose="02020603050405020304" pitchFamily="18" charset="0"/>
              </a:rPr>
              <a:t>;   150  accepted;   </a:t>
            </a:r>
            <a:r>
              <a:rPr lang="en-US" b="1" dirty="0">
                <a:solidFill>
                  <a:srgbClr val="3333CC"/>
                </a:solidFill>
                <a:latin typeface="Times New Roman" panose="02020603050405020304" pitchFamily="18" charset="0"/>
                <a:cs typeface="Times New Roman" panose="02020603050405020304" pitchFamily="18" charset="0"/>
              </a:rPr>
              <a:t>17 countries</a:t>
            </a:r>
            <a:r>
              <a:rPr lang="pl-PL"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59</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visiting users from 12 countries</a:t>
            </a:r>
            <a:endParaRPr lang="pl-PL" altLang="ru-RU" b="1" dirty="0">
              <a:solidFill>
                <a:srgbClr val="3333CC"/>
              </a:solidFill>
              <a:latin typeface="Times New Roman" panose="02020603050405020304" pitchFamily="18" charset="0"/>
              <a:cs typeface="Times New Roman" panose="02020603050405020304" pitchFamily="18" charset="0"/>
            </a:endParaRPr>
          </a:p>
          <a:p>
            <a:r>
              <a:rPr lang="pl-PL" altLang="ru-RU" b="1" dirty="0">
                <a:solidFill>
                  <a:srgbClr val="3333CC"/>
                </a:solidFill>
                <a:latin typeface="Times New Roman" panose="02020603050405020304" pitchFamily="18" charset="0"/>
                <a:cs typeface="Times New Roman" panose="02020603050405020304" pitchFamily="18" charset="0"/>
              </a:rPr>
              <a:t>		</a:t>
            </a:r>
            <a:endParaRPr lang="en-US" altLang="ru-RU" b="1" dirty="0">
              <a:solidFill>
                <a:srgbClr val="3333CC"/>
              </a:solidFill>
              <a:latin typeface="Times New Roman" panose="02020603050405020304" pitchFamily="18" charset="0"/>
              <a:cs typeface="Times New Roman" panose="02020603050405020304" pitchFamily="18" charset="0"/>
            </a:endParaRPr>
          </a:p>
          <a:p>
            <a:r>
              <a:rPr lang="pl-PL" altLang="ru-RU" b="1" dirty="0">
                <a:solidFill>
                  <a:srgbClr val="C00000"/>
                </a:solidFill>
                <a:latin typeface="Times New Roman" panose="02020603050405020304" pitchFamily="18" charset="0"/>
                <a:cs typeface="Times New Roman" panose="02020603050405020304" pitchFamily="18" charset="0"/>
              </a:rPr>
              <a:t>2015</a:t>
            </a:r>
            <a:r>
              <a:rPr lang="pl-PL" altLang="ru-RU" b="1" dirty="0">
                <a:solidFill>
                  <a:srgbClr val="3333CC"/>
                </a:solidFill>
                <a:latin typeface="Times New Roman" panose="02020603050405020304" pitchFamily="18" charset="0"/>
                <a:cs typeface="Times New Roman" panose="02020603050405020304" pitchFamily="18" charset="0"/>
              </a:rPr>
              <a:t> – </a:t>
            </a:r>
            <a:r>
              <a:rPr lang="ru-RU" altLang="ru-RU" b="1" dirty="0">
                <a:solidFill>
                  <a:srgbClr val="3333CC"/>
                </a:solidFill>
                <a:latin typeface="Times New Roman" panose="02020603050405020304" pitchFamily="18" charset="0"/>
                <a:cs typeface="Times New Roman" panose="02020603050405020304" pitchFamily="18" charset="0"/>
              </a:rPr>
              <a:t>1</a:t>
            </a:r>
            <a:r>
              <a:rPr lang="pl-PL" altLang="ru-RU" b="1" dirty="0">
                <a:solidFill>
                  <a:srgbClr val="3333CC"/>
                </a:solidFill>
                <a:latin typeface="Times New Roman" panose="02020603050405020304" pitchFamily="18" charset="0"/>
                <a:cs typeface="Times New Roman" panose="02020603050405020304" pitchFamily="18" charset="0"/>
              </a:rPr>
              <a:t>97</a:t>
            </a:r>
            <a:r>
              <a:rPr lang="en-US" altLang="ru-RU" b="1" dirty="0">
                <a:solidFill>
                  <a:srgbClr val="3333CC"/>
                </a:solidFill>
                <a:latin typeface="Times New Roman" panose="02020603050405020304" pitchFamily="18" charset="0"/>
                <a:cs typeface="Times New Roman" panose="02020603050405020304" pitchFamily="18" charset="0"/>
              </a:rPr>
              <a:t> proposals</a:t>
            </a:r>
            <a:r>
              <a:rPr lang="pl-PL" altLang="ru-RU" b="1" dirty="0">
                <a:solidFill>
                  <a:srgbClr val="3333CC"/>
                </a:solidFill>
                <a:latin typeface="Times New Roman" panose="02020603050405020304" pitchFamily="18" charset="0"/>
                <a:cs typeface="Times New Roman" panose="02020603050405020304" pitchFamily="18" charset="0"/>
              </a:rPr>
              <a:t>;   174  accepted;   19 </a:t>
            </a:r>
            <a:r>
              <a:rPr lang="en-US" altLang="ru-RU" b="1" dirty="0">
                <a:solidFill>
                  <a:srgbClr val="3333CC"/>
                </a:solidFill>
                <a:latin typeface="Times New Roman" panose="02020603050405020304" pitchFamily="18" charset="0"/>
                <a:cs typeface="Times New Roman" panose="02020603050405020304" pitchFamily="18" charset="0"/>
              </a:rPr>
              <a:t>countries</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67 visiting users from 14</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countries</a:t>
            </a:r>
            <a:endParaRPr lang="pl-PL" altLang="ru-RU" b="1" dirty="0">
              <a:solidFill>
                <a:srgbClr val="3333CC"/>
              </a:solidFill>
              <a:latin typeface="Times New Roman" panose="02020603050405020304" pitchFamily="18" charset="0"/>
              <a:cs typeface="Times New Roman" panose="02020603050405020304" pitchFamily="18" charset="0"/>
            </a:endParaRPr>
          </a:p>
          <a:p>
            <a:r>
              <a:rPr lang="en-US" altLang="ru-RU" b="1" dirty="0">
                <a:solidFill>
                  <a:srgbClr val="3333CC"/>
                </a:solidFill>
                <a:latin typeface="Times New Roman" panose="02020603050405020304" pitchFamily="18" charset="0"/>
                <a:cs typeface="Times New Roman" panose="02020603050405020304" pitchFamily="18" charset="0"/>
              </a:rPr>
              <a:t> </a:t>
            </a:r>
          </a:p>
          <a:p>
            <a:r>
              <a:rPr lang="pl-PL" altLang="ru-RU" b="1" dirty="0">
                <a:solidFill>
                  <a:srgbClr val="C00000"/>
                </a:solidFill>
                <a:latin typeface="Times New Roman" panose="02020603050405020304" pitchFamily="18" charset="0"/>
                <a:cs typeface="Times New Roman" panose="02020603050405020304" pitchFamily="18" charset="0"/>
              </a:rPr>
              <a:t>2016</a:t>
            </a:r>
            <a:r>
              <a:rPr lang="pl-PL" altLang="ru-RU" b="1" dirty="0">
                <a:solidFill>
                  <a:srgbClr val="3333CC"/>
                </a:solidFill>
                <a:latin typeface="Times New Roman" panose="02020603050405020304" pitchFamily="18" charset="0"/>
                <a:cs typeface="Times New Roman" panose="02020603050405020304" pitchFamily="18" charset="0"/>
              </a:rPr>
              <a:t> – 238 proposals;   208  accepted;   19 countries; 102</a:t>
            </a:r>
            <a:r>
              <a:rPr lang="en-US" altLang="ru-RU" b="1" dirty="0">
                <a:solidFill>
                  <a:srgbClr val="3333CC"/>
                </a:solidFill>
                <a:latin typeface="Times New Roman" panose="02020603050405020304" pitchFamily="18" charset="0"/>
                <a:cs typeface="Times New Roman" panose="02020603050405020304" pitchFamily="18" charset="0"/>
              </a:rPr>
              <a:t> visiting users from 1</a:t>
            </a:r>
            <a:r>
              <a:rPr lang="pl-PL" altLang="ru-RU" b="1" dirty="0">
                <a:solidFill>
                  <a:srgbClr val="3333CC"/>
                </a:solidFill>
                <a:latin typeface="Times New Roman" panose="02020603050405020304" pitchFamily="18" charset="0"/>
                <a:cs typeface="Times New Roman" panose="02020603050405020304" pitchFamily="18" charset="0"/>
              </a:rPr>
              <a:t>1 </a:t>
            </a:r>
            <a:r>
              <a:rPr lang="en-US" altLang="ru-RU" b="1" dirty="0">
                <a:solidFill>
                  <a:srgbClr val="3333CC"/>
                </a:solidFill>
                <a:latin typeface="Times New Roman" panose="02020603050405020304" pitchFamily="18" charset="0"/>
                <a:cs typeface="Times New Roman" panose="02020603050405020304" pitchFamily="18" charset="0"/>
              </a:rPr>
              <a:t>countries</a:t>
            </a:r>
            <a:endParaRPr lang="pl-PL" altLang="ru-RU" b="1" dirty="0">
              <a:solidFill>
                <a:srgbClr val="3333CC"/>
              </a:solidFill>
              <a:latin typeface="Times New Roman" panose="02020603050405020304" pitchFamily="18" charset="0"/>
              <a:cs typeface="Times New Roman" panose="02020603050405020304" pitchFamily="18" charset="0"/>
            </a:endParaRPr>
          </a:p>
        </p:txBody>
      </p:sp>
      <p:graphicFrame>
        <p:nvGraphicFramePr>
          <p:cNvPr id="9" name="Диаграмма 11"/>
          <p:cNvGraphicFramePr>
            <a:graphicFrameLocks noGrp="1"/>
          </p:cNvGraphicFramePr>
          <p:nvPr>
            <p:extLst>
              <p:ext uri="{D42A27DB-BD31-4B8C-83A1-F6EECF244321}">
                <p14:modId xmlns:p14="http://schemas.microsoft.com/office/powerpoint/2010/main" val="3644632890"/>
              </p:ext>
            </p:extLst>
          </p:nvPr>
        </p:nvGraphicFramePr>
        <p:xfrm>
          <a:off x="834008" y="2190571"/>
          <a:ext cx="47244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4"/>
          <p:cNvSpPr/>
          <p:nvPr/>
        </p:nvSpPr>
        <p:spPr>
          <a:xfrm>
            <a:off x="3699520" y="4514671"/>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47%</a:t>
            </a:r>
          </a:p>
        </p:txBody>
      </p:sp>
      <p:sp>
        <p:nvSpPr>
          <p:cNvPr id="11" name="Прямоугольник 13"/>
          <p:cNvSpPr/>
          <p:nvPr/>
        </p:nvSpPr>
        <p:spPr>
          <a:xfrm>
            <a:off x="2175520" y="4286071"/>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26%</a:t>
            </a:r>
          </a:p>
        </p:txBody>
      </p:sp>
      <p:sp>
        <p:nvSpPr>
          <p:cNvPr id="12" name="Прямоугольник 14"/>
          <p:cNvSpPr/>
          <p:nvPr/>
        </p:nvSpPr>
        <p:spPr>
          <a:xfrm>
            <a:off x="2861320" y="5390599"/>
            <a:ext cx="79208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9.8%</a:t>
            </a:r>
          </a:p>
        </p:txBody>
      </p:sp>
      <p:sp>
        <p:nvSpPr>
          <p:cNvPr id="13" name="Прямоугольник 15"/>
          <p:cNvSpPr/>
          <p:nvPr/>
        </p:nvSpPr>
        <p:spPr>
          <a:xfrm>
            <a:off x="2404120" y="5276671"/>
            <a:ext cx="79208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6.7%</a:t>
            </a:r>
          </a:p>
        </p:txBody>
      </p:sp>
      <p:sp>
        <p:nvSpPr>
          <p:cNvPr id="14" name="Прямоугольник 16"/>
          <p:cNvSpPr/>
          <p:nvPr/>
        </p:nvSpPr>
        <p:spPr>
          <a:xfrm>
            <a:off x="2251720" y="4971871"/>
            <a:ext cx="79208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5.5%</a:t>
            </a:r>
          </a:p>
        </p:txBody>
      </p:sp>
      <p:sp>
        <p:nvSpPr>
          <p:cNvPr id="15" name="Прямоугольник 18"/>
          <p:cNvSpPr/>
          <p:nvPr/>
        </p:nvSpPr>
        <p:spPr>
          <a:xfrm>
            <a:off x="2785120" y="3676471"/>
            <a:ext cx="79208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1"/>
                </a:solidFill>
                <a:latin typeface="Times New Roman" panose="02020603050405020304" pitchFamily="18" charset="0"/>
                <a:cs typeface="Times New Roman" panose="02020603050405020304" pitchFamily="18" charset="0"/>
              </a:rPr>
              <a:t>3.7%</a:t>
            </a:r>
          </a:p>
        </p:txBody>
      </p:sp>
      <p:sp>
        <p:nvSpPr>
          <p:cNvPr id="16" name="Прямоугольник 15"/>
          <p:cNvSpPr/>
          <p:nvPr/>
        </p:nvSpPr>
        <p:spPr>
          <a:xfrm>
            <a:off x="2895600" y="3295471"/>
            <a:ext cx="705642" cy="369332"/>
          </a:xfrm>
          <a:prstGeom prst="rect">
            <a:avLst/>
          </a:prstGeom>
        </p:spPr>
        <p:txBody>
          <a:bodyPr wrap="none">
            <a:spAutoFit/>
          </a:bodyPr>
          <a:lstStyle/>
          <a:p>
            <a:r>
              <a:rPr lang="pl-PL" b="1" dirty="0">
                <a:solidFill>
                  <a:srgbClr val="0000FF"/>
                </a:solidFill>
              </a:rPr>
              <a:t>2014</a:t>
            </a:r>
            <a:r>
              <a:rPr lang="en-US" b="1" dirty="0">
                <a:solidFill>
                  <a:srgbClr val="0000FF"/>
                </a:solidFill>
              </a:rPr>
              <a:t> </a:t>
            </a:r>
            <a:endParaRPr lang="pl-PL" dirty="0"/>
          </a:p>
        </p:txBody>
      </p:sp>
      <p:graphicFrame>
        <p:nvGraphicFramePr>
          <p:cNvPr id="17" name="Диаграмма 16"/>
          <p:cNvGraphicFramePr/>
          <p:nvPr/>
        </p:nvGraphicFramePr>
        <p:xfrm>
          <a:off x="7239000" y="2514600"/>
          <a:ext cx="4953000" cy="3733800"/>
        </p:xfrm>
        <a:graphic>
          <a:graphicData uri="http://schemas.openxmlformats.org/drawingml/2006/chart">
            <c:chart xmlns:c="http://schemas.openxmlformats.org/drawingml/2006/chart" xmlns:r="http://schemas.openxmlformats.org/officeDocument/2006/relationships" r:id="rId4"/>
          </a:graphicData>
        </a:graphic>
      </p:graphicFrame>
      <p:sp>
        <p:nvSpPr>
          <p:cNvPr id="18" name="Прямоугольник 17"/>
          <p:cNvSpPr/>
          <p:nvPr/>
        </p:nvSpPr>
        <p:spPr>
          <a:xfrm>
            <a:off x="8839200" y="3371671"/>
            <a:ext cx="705642" cy="369332"/>
          </a:xfrm>
          <a:prstGeom prst="rect">
            <a:avLst/>
          </a:prstGeom>
        </p:spPr>
        <p:txBody>
          <a:bodyPr wrap="none">
            <a:spAutoFit/>
          </a:bodyPr>
          <a:lstStyle/>
          <a:p>
            <a:r>
              <a:rPr lang="pl-PL" b="1" dirty="0">
                <a:solidFill>
                  <a:srgbClr val="0000FF"/>
                </a:solidFill>
              </a:rPr>
              <a:t>2016</a:t>
            </a:r>
            <a:r>
              <a:rPr lang="en-US" b="1" dirty="0">
                <a:solidFill>
                  <a:srgbClr val="0000FF"/>
                </a:solidFill>
              </a:rPr>
              <a:t> </a:t>
            </a:r>
            <a:endParaRPr lang="pl-PL" dirty="0"/>
          </a:p>
        </p:txBody>
      </p:sp>
      <p:cxnSp>
        <p:nvCxnSpPr>
          <p:cNvPr id="19" name="Прямая со стрелкой 18"/>
          <p:cNvCxnSpPr/>
          <p:nvPr/>
        </p:nvCxnSpPr>
        <p:spPr>
          <a:xfrm>
            <a:off x="2438400" y="2609671"/>
            <a:ext cx="0" cy="381000"/>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20" name="Прямая со стрелкой 19"/>
          <p:cNvCxnSpPr/>
          <p:nvPr/>
        </p:nvCxnSpPr>
        <p:spPr>
          <a:xfrm flipV="1">
            <a:off x="6324600" y="2533471"/>
            <a:ext cx="0" cy="381000"/>
          </a:xfrm>
          <a:prstGeom prst="straightConnector1">
            <a:avLst/>
          </a:prstGeom>
          <a:ln w="381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21" name="Прямая со стрелкой 20"/>
          <p:cNvCxnSpPr/>
          <p:nvPr/>
        </p:nvCxnSpPr>
        <p:spPr>
          <a:xfrm flipV="1">
            <a:off x="4683659" y="2516119"/>
            <a:ext cx="0" cy="381000"/>
          </a:xfrm>
          <a:prstGeom prst="straightConnector1">
            <a:avLst/>
          </a:prstGeom>
          <a:ln w="38100">
            <a:solidFill>
              <a:srgbClr val="00B050"/>
            </a:solidFill>
            <a:tailEnd type="arrow"/>
          </a:ln>
        </p:spPr>
        <p:style>
          <a:lnRef idx="1">
            <a:schemeClr val="accent2"/>
          </a:lnRef>
          <a:fillRef idx="0">
            <a:schemeClr val="accent2"/>
          </a:fillRef>
          <a:effectRef idx="0">
            <a:schemeClr val="accent2"/>
          </a:effectRef>
          <a:fontRef idx="minor">
            <a:schemeClr val="tx1"/>
          </a:fontRef>
        </p:style>
      </p:cxnSp>
      <p:sp>
        <p:nvSpPr>
          <p:cNvPr id="2" name="Textfeld 1"/>
          <p:cNvSpPr txBox="1"/>
          <p:nvPr/>
        </p:nvSpPr>
        <p:spPr>
          <a:xfrm>
            <a:off x="4672641" y="6324392"/>
            <a:ext cx="3303918" cy="523220"/>
          </a:xfrm>
          <a:prstGeom prst="rect">
            <a:avLst/>
          </a:prstGeom>
          <a:noFill/>
        </p:spPr>
        <p:txBody>
          <a:bodyPr wrap="none" rtlCol="0">
            <a:spAutoFit/>
          </a:bodyPr>
          <a:lstStyle/>
          <a:p>
            <a:r>
              <a:rPr lang="en-US" sz="2800" b="1" dirty="0" smtClean="0">
                <a:solidFill>
                  <a:srgbClr val="C00000"/>
                </a:solidFill>
              </a:rPr>
              <a:t>ESFRI Roadmap 2018</a:t>
            </a:r>
            <a:endParaRPr lang="de-DE" sz="2800" b="1" dirty="0">
              <a:solidFill>
                <a:srgbClr val="C00000"/>
              </a:solidFill>
            </a:endParaRPr>
          </a:p>
        </p:txBody>
      </p:sp>
    </p:spTree>
    <p:extLst>
      <p:ext uri="{BB962C8B-B14F-4D97-AF65-F5344CB8AC3E}">
        <p14:creationId xmlns:p14="http://schemas.microsoft.com/office/powerpoint/2010/main" val="21243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3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C7CCA5-0FAA-483A-AEFB-2324BEA02789}" type="slidenum">
              <a:rPr lang="en-US" smtClean="0"/>
              <a:pPr/>
              <a:t>29</a:t>
            </a:fld>
            <a:endParaRPr lang="en-US"/>
          </a:p>
        </p:txBody>
      </p:sp>
      <p:pic>
        <p:nvPicPr>
          <p:cNvPr id="5" name="Picture 3">
            <a:extLst>
              <a:ext uri="{FF2B5EF4-FFF2-40B4-BE49-F238E27FC236}">
                <a16:creationId xmlns:a16="http://schemas.microsoft.com/office/drawing/2014/main" xmlns="" id="{FB89C3C3-672F-4B02-8903-45DF7FB334E5}"/>
              </a:ext>
            </a:extLst>
          </p:cNvPr>
          <p:cNvPicPr>
            <a:picLocks noChangeAspect="1" noChangeArrowheads="1"/>
          </p:cNvPicPr>
          <p:nvPr/>
        </p:nvPicPr>
        <p:blipFill>
          <a:blip r:embed="rId2" cstate="print"/>
          <a:srcRect/>
          <a:stretch>
            <a:fillRect/>
          </a:stretch>
        </p:blipFill>
        <p:spPr bwMode="auto">
          <a:xfrm>
            <a:off x="1524000" y="1"/>
            <a:ext cx="9144000" cy="957532"/>
          </a:xfrm>
          <a:prstGeom prst="rect">
            <a:avLst/>
          </a:prstGeom>
          <a:noFill/>
          <a:ln w="9525">
            <a:noFill/>
            <a:miter lim="800000"/>
            <a:headEnd/>
            <a:tailEnd/>
          </a:ln>
        </p:spPr>
      </p:pic>
      <p:sp>
        <p:nvSpPr>
          <p:cNvPr id="6" name="Прямоугольник 7">
            <a:extLst>
              <a:ext uri="{FF2B5EF4-FFF2-40B4-BE49-F238E27FC236}">
                <a16:creationId xmlns:a16="http://schemas.microsoft.com/office/drawing/2014/main" xmlns="" id="{64F6B16A-E047-465A-A9C0-B417BDA032CF}"/>
              </a:ext>
            </a:extLst>
          </p:cNvPr>
          <p:cNvSpPr/>
          <p:nvPr/>
        </p:nvSpPr>
        <p:spPr>
          <a:xfrm>
            <a:off x="1635999" y="495870"/>
            <a:ext cx="4463979"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User Program</a:t>
            </a:r>
            <a:r>
              <a:rPr lang="pl-PL" sz="2400" b="1" dirty="0">
                <a:solidFill>
                  <a:srgbClr val="002060"/>
                </a:solidFill>
                <a:latin typeface="Times New Roman" panose="02020603050405020304" pitchFamily="18" charset="0"/>
                <a:cs typeface="Times New Roman" panose="02020603050405020304" pitchFamily="18" charset="0"/>
              </a:rPr>
              <a:t>m</a:t>
            </a:r>
            <a:r>
              <a:rPr lang="ru-RU" sz="2400" b="1" dirty="0">
                <a:solidFill>
                  <a:srgbClr val="002060"/>
                </a:solidFill>
                <a:latin typeface="Times New Roman" panose="02020603050405020304" pitchFamily="18" charset="0"/>
                <a:cs typeface="Times New Roman" panose="02020603050405020304" pitchFamily="18" charset="0"/>
              </a:rPr>
              <a:t>e</a:t>
            </a:r>
            <a:r>
              <a:rPr lang="en-US" sz="2400" b="1" dirty="0">
                <a:solidFill>
                  <a:srgbClr val="002060"/>
                </a:solidFill>
                <a:latin typeface="Times New Roman" panose="02020603050405020304" pitchFamily="18" charset="0"/>
                <a:cs typeface="Times New Roman" panose="02020603050405020304" pitchFamily="18" charset="0"/>
              </a:rPr>
              <a:t> </a:t>
            </a:r>
            <a:r>
              <a:rPr lang="pl-PL" sz="2400" b="1" dirty="0">
                <a:solidFill>
                  <a:srgbClr val="002060"/>
                </a:solidFill>
                <a:latin typeface="Times New Roman" panose="02020603050405020304" pitchFamily="18" charset="0"/>
                <a:cs typeface="Times New Roman" panose="02020603050405020304" pitchFamily="18" charset="0"/>
              </a:rPr>
              <a:t>- STATISTICS</a:t>
            </a:r>
          </a:p>
        </p:txBody>
      </p:sp>
      <p:sp>
        <p:nvSpPr>
          <p:cNvPr id="7" name="Title 3"/>
          <p:cNvSpPr>
            <a:spLocks noGrp="1"/>
          </p:cNvSpPr>
          <p:nvPr/>
        </p:nvSpPr>
        <p:spPr>
          <a:xfrm>
            <a:off x="1521043" y="836712"/>
            <a:ext cx="6059016" cy="4754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rgbClr val="223E7E"/>
                </a:solidFill>
                <a:effectLst/>
                <a:latin typeface="+mj-lt"/>
                <a:ea typeface="+mj-ea"/>
                <a:cs typeface="+mj-cs"/>
              </a:defRPr>
            </a:lvl1pPr>
          </a:lstStyle>
          <a:p>
            <a:r>
              <a:rPr lang="en-CA" sz="2400" b="1" dirty="0">
                <a:solidFill>
                  <a:srgbClr val="002060"/>
                </a:solidFill>
                <a:latin typeface="Times New Roman" panose="02020603050405020304" pitchFamily="18" charset="0"/>
                <a:ea typeface="+mn-ea"/>
                <a:cs typeface="Times New Roman" panose="02020603050405020304" pitchFamily="18" charset="0"/>
              </a:rPr>
              <a:t>Scientific Outcome of Experiments</a:t>
            </a:r>
          </a:p>
        </p:txBody>
      </p:sp>
      <p:graphicFrame>
        <p:nvGraphicFramePr>
          <p:cNvPr id="8" name="Chart 7">
            <a:extLst>
              <a:ext uri="{FF2B5EF4-FFF2-40B4-BE49-F238E27FC236}">
                <a16:creationId xmlns:a16="http://schemas.microsoft.com/office/drawing/2014/main" xmlns="" id="{848249A9-0F81-4A0B-B28A-FAB10C6868ED}"/>
              </a:ext>
            </a:extLst>
          </p:cNvPr>
          <p:cNvGraphicFramePr>
            <a:graphicFrameLocks/>
          </p:cNvGraphicFramePr>
          <p:nvPr>
            <p:extLst>
              <p:ext uri="{D42A27DB-BD31-4B8C-83A1-F6EECF244321}">
                <p14:modId xmlns:p14="http://schemas.microsoft.com/office/powerpoint/2010/main" val="1938089229"/>
              </p:ext>
            </p:extLst>
          </p:nvPr>
        </p:nvGraphicFramePr>
        <p:xfrm>
          <a:off x="8335754" y="1609330"/>
          <a:ext cx="2743199" cy="25916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xmlns="" id="{0F4B4199-97E5-406B-8369-747B1C236ED8}"/>
              </a:ext>
            </a:extLst>
          </p:cNvPr>
          <p:cNvGraphicFramePr>
            <a:graphicFrameLocks/>
          </p:cNvGraphicFramePr>
          <p:nvPr>
            <p:extLst/>
          </p:nvPr>
        </p:nvGraphicFramePr>
        <p:xfrm>
          <a:off x="1703512" y="1284294"/>
          <a:ext cx="6026915" cy="4752528"/>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1524001" y="6010255"/>
            <a:ext cx="9156955" cy="830997"/>
          </a:xfrm>
          <a:prstGeom prst="rect">
            <a:avLst/>
          </a:prstGeom>
        </p:spPr>
        <p:txBody>
          <a:bodyPr wrap="square">
            <a:spAutoFit/>
          </a:bodyPr>
          <a:lstStyle/>
          <a:p>
            <a:r>
              <a:rPr lang="pl-PL" sz="1600" dirty="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best paper </a:t>
            </a:r>
            <a:r>
              <a:rPr lang="pl-PL" sz="1600" dirty="0">
                <a:latin typeface="Times New Roman" panose="02020603050405020304" pitchFamily="18" charset="0"/>
                <a:cs typeface="Times New Roman" panose="02020603050405020304" pitchFamily="18" charset="0"/>
              </a:rPr>
              <a:t> - </a:t>
            </a:r>
            <a:r>
              <a:rPr lang="en-US" sz="1600" dirty="0">
                <a:latin typeface="Times New Roman" panose="02020603050405020304" pitchFamily="18" charset="0"/>
                <a:cs typeface="Times New Roman" panose="02020603050405020304" pitchFamily="18" charset="0"/>
              </a:rPr>
              <a:t>high-resolution diffraction data of HRFD </a:t>
            </a:r>
            <a:endParaRPr lang="pl-PL" sz="1600" dirty="0">
              <a:latin typeface="Times New Roman" panose="02020603050405020304" pitchFamily="18" charset="0"/>
              <a:cs typeface="Times New Roman" panose="02020603050405020304" pitchFamily="18" charset="0"/>
            </a:endParaRPr>
          </a:p>
          <a:p>
            <a:r>
              <a:rPr lang="en-CA" sz="1600" dirty="0">
                <a:latin typeface="Times New Roman" panose="02020603050405020304" pitchFamily="18" charset="0"/>
                <a:ea typeface="ヒラギノ角ゴ Pro W3" pitchFamily="84" charset="-128"/>
                <a:cs typeface="Times New Roman" panose="02020603050405020304" pitchFamily="18" charset="0"/>
              </a:rPr>
              <a:t>Bobrikov I.A., </a:t>
            </a:r>
            <a:r>
              <a:rPr lang="en-CA" sz="1600" dirty="0" err="1">
                <a:latin typeface="Times New Roman" panose="02020603050405020304" pitchFamily="18" charset="0"/>
                <a:ea typeface="ヒラギノ角ゴ Pro W3" pitchFamily="84" charset="-128"/>
                <a:cs typeface="Times New Roman" panose="02020603050405020304" pitchFamily="18" charset="0"/>
              </a:rPr>
              <a:t>N.Yu</a:t>
            </a:r>
            <a:r>
              <a:rPr lang="en-CA" sz="1600" dirty="0">
                <a:latin typeface="Times New Roman" panose="02020603050405020304" pitchFamily="18" charset="0"/>
                <a:ea typeface="ヒラギノ角ゴ Pro W3" pitchFamily="84" charset="-128"/>
                <a:cs typeface="Times New Roman" panose="02020603050405020304" pitchFamily="18" charset="0"/>
              </a:rPr>
              <a:t>. </a:t>
            </a:r>
            <a:r>
              <a:rPr lang="en-CA" sz="1600" dirty="0" err="1">
                <a:latin typeface="Times New Roman" panose="02020603050405020304" pitchFamily="18" charset="0"/>
                <a:ea typeface="ヒラギノ角ゴ Pro W3" pitchFamily="84" charset="-128"/>
                <a:cs typeface="Times New Roman" panose="02020603050405020304" pitchFamily="18" charset="0"/>
              </a:rPr>
              <a:t>Samoylova</a:t>
            </a:r>
            <a:r>
              <a:rPr lang="en-CA" sz="1600" dirty="0">
                <a:latin typeface="Times New Roman" panose="02020603050405020304" pitchFamily="18" charset="0"/>
                <a:ea typeface="ヒラギノ角ゴ Pro W3" pitchFamily="84" charset="-128"/>
                <a:cs typeface="Times New Roman" panose="02020603050405020304" pitchFamily="18" charset="0"/>
              </a:rPr>
              <a:t>, S.V. </a:t>
            </a:r>
            <a:r>
              <a:rPr lang="en-CA" sz="1600" dirty="0" err="1">
                <a:latin typeface="Times New Roman" panose="02020603050405020304" pitchFamily="18" charset="0"/>
                <a:ea typeface="ヒラギノ角ゴ Pro W3" pitchFamily="84" charset="-128"/>
                <a:cs typeface="Times New Roman" panose="02020603050405020304" pitchFamily="18" charset="0"/>
              </a:rPr>
              <a:t>Sumnikov</a:t>
            </a:r>
            <a:r>
              <a:rPr lang="en-CA" sz="1600" dirty="0">
                <a:latin typeface="Times New Roman" panose="02020603050405020304" pitchFamily="18" charset="0"/>
                <a:ea typeface="ヒラギノ角ゴ Pro W3" pitchFamily="84" charset="-128"/>
                <a:cs typeface="Times New Roman" panose="02020603050405020304" pitchFamily="18" charset="0"/>
              </a:rPr>
              <a:t>, </a:t>
            </a:r>
            <a:r>
              <a:rPr lang="en-CA" sz="1600" dirty="0" err="1">
                <a:latin typeface="Times New Roman" panose="02020603050405020304" pitchFamily="18" charset="0"/>
                <a:ea typeface="ヒラギノ角ゴ Pro W3" pitchFamily="84" charset="-128"/>
                <a:cs typeface="Times New Roman" panose="02020603050405020304" pitchFamily="18" charset="0"/>
              </a:rPr>
              <a:t>O.Yu</a:t>
            </a:r>
            <a:r>
              <a:rPr lang="en-CA" sz="1600" dirty="0">
                <a:latin typeface="Times New Roman" panose="02020603050405020304" pitchFamily="18" charset="0"/>
                <a:ea typeface="ヒラギノ角ゴ Pro W3" pitchFamily="84" charset="-128"/>
                <a:cs typeface="Times New Roman" panose="02020603050405020304" pitchFamily="18" charset="0"/>
              </a:rPr>
              <a:t>. </a:t>
            </a:r>
            <a:r>
              <a:rPr lang="en-CA" sz="1600" dirty="0" err="1">
                <a:latin typeface="Times New Roman" panose="02020603050405020304" pitchFamily="18" charset="0"/>
                <a:ea typeface="ヒラギノ角ゴ Pro W3" pitchFamily="84" charset="-128"/>
                <a:cs typeface="Times New Roman" panose="02020603050405020304" pitchFamily="18" charset="0"/>
              </a:rPr>
              <a:t>Ivanshina</a:t>
            </a:r>
            <a:r>
              <a:rPr lang="en-CA" sz="1600" dirty="0">
                <a:latin typeface="Times New Roman" panose="02020603050405020304" pitchFamily="18" charset="0"/>
                <a:ea typeface="ヒラギノ角ゴ Pro W3" pitchFamily="84" charset="-128"/>
                <a:cs typeface="Times New Roman" panose="02020603050405020304" pitchFamily="18" charset="0"/>
              </a:rPr>
              <a:t>, R.N. </a:t>
            </a:r>
            <a:r>
              <a:rPr lang="en-CA" sz="1600" dirty="0" err="1">
                <a:latin typeface="Times New Roman" panose="02020603050405020304" pitchFamily="18" charset="0"/>
                <a:ea typeface="ヒラギノ角ゴ Pro W3" pitchFamily="84" charset="-128"/>
                <a:cs typeface="Times New Roman" panose="02020603050405020304" pitchFamily="18" charset="0"/>
              </a:rPr>
              <a:t>Vasin</a:t>
            </a:r>
            <a:r>
              <a:rPr lang="en-CA" sz="1600" dirty="0">
                <a:latin typeface="Times New Roman" panose="02020603050405020304" pitchFamily="18" charset="0"/>
                <a:ea typeface="ヒラギノ角ゴ Pro W3" pitchFamily="84" charset="-128"/>
                <a:cs typeface="Times New Roman" panose="02020603050405020304" pitchFamily="18" charset="0"/>
              </a:rPr>
              <a:t>, A.I. </a:t>
            </a:r>
            <a:r>
              <a:rPr lang="en-CA" sz="1600" dirty="0" err="1">
                <a:latin typeface="Times New Roman" panose="02020603050405020304" pitchFamily="18" charset="0"/>
                <a:ea typeface="ヒラギノ角ゴ Pro W3" pitchFamily="84" charset="-128"/>
                <a:cs typeface="Times New Roman" panose="02020603050405020304" pitchFamily="18" charset="0"/>
              </a:rPr>
              <a:t>Beskrovnyi</a:t>
            </a:r>
            <a:r>
              <a:rPr lang="en-CA" sz="1600" dirty="0">
                <a:latin typeface="Times New Roman" panose="02020603050405020304" pitchFamily="18" charset="0"/>
                <a:ea typeface="ヒラギノ角ゴ Pro W3" pitchFamily="84" charset="-128"/>
                <a:cs typeface="Times New Roman" panose="02020603050405020304" pitchFamily="18" charset="0"/>
              </a:rPr>
              <a:t>, A.M. </a:t>
            </a:r>
            <a:r>
              <a:rPr lang="en-CA" sz="1600" dirty="0" err="1">
                <a:latin typeface="Times New Roman" panose="02020603050405020304" pitchFamily="18" charset="0"/>
                <a:ea typeface="ヒラギノ角ゴ Pro W3" pitchFamily="84" charset="-128"/>
                <a:cs typeface="Times New Roman" panose="02020603050405020304" pitchFamily="18" charset="0"/>
              </a:rPr>
              <a:t>Balagurov</a:t>
            </a:r>
            <a:r>
              <a:rPr lang="pl-PL" sz="1600" dirty="0">
                <a:latin typeface="Times New Roman" panose="02020603050405020304" pitchFamily="18" charset="0"/>
                <a:ea typeface="ヒラギノ角ゴ Pro W3" pitchFamily="84" charset="-128"/>
                <a:cs typeface="Times New Roman" panose="02020603050405020304" pitchFamily="18" charset="0"/>
              </a:rPr>
              <a:t>, </a:t>
            </a:r>
            <a:r>
              <a:rPr lang="en-CA" sz="1600" dirty="0">
                <a:latin typeface="Times New Roman" panose="02020603050405020304" pitchFamily="18" charset="0"/>
                <a:ea typeface="ヒラギノ角ゴ Pro W3" pitchFamily="84" charset="-128"/>
                <a:cs typeface="Times New Roman" panose="02020603050405020304" pitchFamily="18" charset="0"/>
              </a:rPr>
              <a:t>Journal of Power Sources, 372 (2017) 74-81</a:t>
            </a:r>
            <a:r>
              <a:rPr lang="pl-PL" sz="1600" dirty="0">
                <a:latin typeface="Times New Roman" panose="02020603050405020304" pitchFamily="18" charset="0"/>
                <a:ea typeface="ヒラギノ角ゴ Pro W3" pitchFamily="84" charset="-128"/>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Impact Factor: </a:t>
            </a:r>
            <a:r>
              <a:rPr lang="en-CA" sz="1600" dirty="0">
                <a:latin typeface="Times New Roman" panose="02020603050405020304" pitchFamily="18" charset="0"/>
                <a:ea typeface="ヒラギノ角ゴ Pro W3" pitchFamily="84" charset="-128"/>
                <a:cs typeface="Times New Roman" panose="02020603050405020304" pitchFamily="18" charset="0"/>
              </a:rPr>
              <a:t>6.4</a:t>
            </a:r>
            <a:endParaRPr lang="pl-PL"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557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098" name="Группа 27"/>
          <p:cNvGrpSpPr>
            <a:grpSpLocks/>
          </p:cNvGrpSpPr>
          <p:nvPr/>
        </p:nvGrpSpPr>
        <p:grpSpPr bwMode="auto">
          <a:xfrm>
            <a:off x="1524001" y="-200055"/>
            <a:ext cx="8960751" cy="7032655"/>
            <a:chOff x="0" y="-200055"/>
            <a:chExt cx="9067800" cy="7032655"/>
          </a:xfrm>
        </p:grpSpPr>
        <p:sp>
          <p:nvSpPr>
            <p:cNvPr id="260101" name="TextBox 23"/>
            <p:cNvSpPr txBox="1">
              <a:spLocks noChangeArrowheads="1"/>
            </p:cNvSpPr>
            <p:nvPr/>
          </p:nvSpPr>
          <p:spPr bwMode="auto">
            <a:xfrm>
              <a:off x="827088" y="188913"/>
              <a:ext cx="799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None/>
              </a:pPr>
              <a:r>
                <a:rPr lang="en-US" altLang="ru-RU" sz="3600" dirty="0">
                  <a:solidFill>
                    <a:srgbClr val="FFFFFF"/>
                  </a:solidFill>
                  <a:latin typeface="Times New Roman" pitchFamily="18" charset="0"/>
                  <a:cs typeface="Times New Roman" pitchFamily="18" charset="0"/>
                </a:rPr>
                <a:t>Radiobiological Research at JINR</a:t>
              </a:r>
              <a:endParaRPr lang="ru-RU" altLang="ru-RU" sz="3600" dirty="0">
                <a:solidFill>
                  <a:srgbClr val="FFFFFF"/>
                </a:solidFill>
                <a:latin typeface="Times New Roman" pitchFamily="18" charset="0"/>
                <a:cs typeface="Times New Roman" pitchFamily="18" charset="0"/>
              </a:endParaRPr>
            </a:p>
          </p:txBody>
        </p:sp>
        <p:sp>
          <p:nvSpPr>
            <p:cNvPr id="260102" name="TextBox 3"/>
            <p:cNvSpPr txBox="1">
              <a:spLocks noChangeArrowheads="1"/>
            </p:cNvSpPr>
            <p:nvPr/>
          </p:nvSpPr>
          <p:spPr bwMode="auto">
            <a:xfrm>
              <a:off x="254513" y="836712"/>
              <a:ext cx="8255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 typeface="Wingdings" pitchFamily="2" charset="2"/>
                <a:buChar char="q"/>
              </a:pPr>
              <a:r>
                <a:rPr lang="ru-RU" altLang="ru-RU" b="1" dirty="0">
                  <a:solidFill>
                    <a:srgbClr val="FF0000"/>
                  </a:solidFill>
                  <a:latin typeface="Times New Roman" pitchFamily="18" charset="0"/>
                  <a:cs typeface="Times New Roman" pitchFamily="18" charset="0"/>
                </a:rPr>
                <a:t>  1978 </a:t>
              </a:r>
              <a:r>
                <a:rPr lang="ru-RU" altLang="ru-RU" sz="2400" b="1" dirty="0">
                  <a:solidFill>
                    <a:srgbClr val="FF0000"/>
                  </a:solidFill>
                  <a:latin typeface="Times New Roman" pitchFamily="18" charset="0"/>
                  <a:cs typeface="Times New Roman" pitchFamily="18" charset="0"/>
                </a:rPr>
                <a:t>  </a:t>
              </a:r>
              <a:r>
                <a:rPr lang="en-US" altLang="ru-RU" sz="2400" b="1" dirty="0">
                  <a:solidFill>
                    <a:srgbClr val="FF0000"/>
                  </a:solidFill>
                  <a:latin typeface="Times New Roman" pitchFamily="18" charset="0"/>
                  <a:cs typeface="Times New Roman" pitchFamily="18" charset="0"/>
                </a:rPr>
                <a:t>   </a:t>
              </a:r>
              <a:r>
                <a:rPr lang="en-US" altLang="ru-RU" sz="2400" b="1" dirty="0">
                  <a:solidFill>
                    <a:srgbClr val="000066"/>
                  </a:solidFill>
                  <a:latin typeface="Times New Roman" pitchFamily="18" charset="0"/>
                  <a:cs typeface="Times New Roman" pitchFamily="18" charset="0"/>
                </a:rPr>
                <a:t>S</a:t>
              </a:r>
              <a:r>
                <a:rPr lang="en-US" altLang="ru-RU" sz="2400" dirty="0">
                  <a:solidFill>
                    <a:srgbClr val="000066"/>
                  </a:solidFill>
                  <a:latin typeface="Times New Roman" pitchFamily="18" charset="0"/>
                  <a:cs typeface="Times New Roman" pitchFamily="18" charset="0"/>
                </a:rPr>
                <a:t>ector of Biological Research at the LNP</a:t>
              </a:r>
              <a:endParaRPr lang="ru-RU" altLang="ru-RU" sz="2400" dirty="0">
                <a:solidFill>
                  <a:srgbClr val="000066"/>
                </a:solidFill>
                <a:latin typeface="Times New Roman" pitchFamily="18" charset="0"/>
                <a:cs typeface="Times New Roman" pitchFamily="18" charset="0"/>
              </a:endParaRPr>
            </a:p>
          </p:txBody>
        </p:sp>
        <p:sp>
          <p:nvSpPr>
            <p:cNvPr id="260103" name="TextBox 8"/>
            <p:cNvSpPr txBox="1">
              <a:spLocks noChangeArrowheads="1"/>
            </p:cNvSpPr>
            <p:nvPr/>
          </p:nvSpPr>
          <p:spPr bwMode="auto">
            <a:xfrm>
              <a:off x="254512" y="1268760"/>
              <a:ext cx="87400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 typeface="Wingdings" pitchFamily="2" charset="2"/>
                <a:buChar char="q"/>
              </a:pPr>
              <a:r>
                <a:rPr lang="ru-RU" altLang="ru-RU" b="1" dirty="0">
                  <a:solidFill>
                    <a:srgbClr val="FF0000"/>
                  </a:solidFill>
                  <a:latin typeface="Times New Roman" pitchFamily="18" charset="0"/>
                  <a:cs typeface="Times New Roman" pitchFamily="18" charset="0"/>
                </a:rPr>
                <a:t>  1988  </a:t>
              </a:r>
              <a:r>
                <a:rPr lang="en-US" altLang="ru-RU" b="1" dirty="0">
                  <a:solidFill>
                    <a:srgbClr val="FF0000"/>
                  </a:solidFill>
                  <a:latin typeface="Times New Roman" pitchFamily="18" charset="0"/>
                  <a:cs typeface="Times New Roman" pitchFamily="18" charset="0"/>
                </a:rPr>
                <a:t>     </a:t>
              </a:r>
              <a:r>
                <a:rPr lang="en-US" altLang="ru-RU" b="1" dirty="0">
                  <a:solidFill>
                    <a:srgbClr val="000066"/>
                  </a:solidFill>
                  <a:latin typeface="Times New Roman" pitchFamily="18" charset="0"/>
                  <a:cs typeface="Times New Roman" pitchFamily="18" charset="0"/>
                </a:rPr>
                <a:t>D</a:t>
              </a:r>
              <a:r>
                <a:rPr lang="en-US" altLang="ru-RU" dirty="0">
                  <a:solidFill>
                    <a:srgbClr val="000066"/>
                  </a:solidFill>
                  <a:latin typeface="Times New Roman" pitchFamily="18" charset="0"/>
                  <a:cs typeface="Times New Roman" pitchFamily="18" charset="0"/>
                </a:rPr>
                <a:t>ivision</a:t>
              </a:r>
              <a:r>
                <a:rPr lang="en-US" altLang="ru-RU" b="1" dirty="0">
                  <a:solidFill>
                    <a:srgbClr val="FF0000"/>
                  </a:solidFill>
                  <a:latin typeface="Times New Roman" pitchFamily="18" charset="0"/>
                  <a:cs typeface="Times New Roman" pitchFamily="18" charset="0"/>
                </a:rPr>
                <a:t> </a:t>
              </a:r>
              <a:r>
                <a:rPr lang="en-US" altLang="ru-RU" sz="2400" dirty="0">
                  <a:solidFill>
                    <a:srgbClr val="002060"/>
                  </a:solidFill>
                  <a:latin typeface="Times New Roman" pitchFamily="18" charset="0"/>
                  <a:cs typeface="Times New Roman" pitchFamily="18" charset="0"/>
                </a:rPr>
                <a:t>of Biophysics at the LNP  </a:t>
              </a:r>
              <a:endParaRPr lang="en-US" altLang="ru-RU" sz="2400" dirty="0">
                <a:solidFill>
                  <a:srgbClr val="002060"/>
                </a:solidFill>
              </a:endParaRPr>
            </a:p>
          </p:txBody>
        </p:sp>
        <p:sp>
          <p:nvSpPr>
            <p:cNvPr id="260104" name="TextBox 9"/>
            <p:cNvSpPr txBox="1">
              <a:spLocks noChangeArrowheads="1"/>
            </p:cNvSpPr>
            <p:nvPr/>
          </p:nvSpPr>
          <p:spPr bwMode="auto">
            <a:xfrm>
              <a:off x="254513" y="1628800"/>
              <a:ext cx="86712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 typeface="Wingdings" pitchFamily="2" charset="2"/>
                <a:buChar char="q"/>
              </a:pPr>
              <a:r>
                <a:rPr lang="ru-RU" altLang="ru-RU" b="1" dirty="0">
                  <a:solidFill>
                    <a:srgbClr val="FF0000"/>
                  </a:solidFill>
                  <a:latin typeface="Times New Roman" pitchFamily="18" charset="0"/>
                  <a:cs typeface="Times New Roman" pitchFamily="18" charset="0"/>
                </a:rPr>
                <a:t>  1995  </a:t>
              </a:r>
              <a:r>
                <a:rPr lang="en-US" altLang="ru-RU" b="1" dirty="0">
                  <a:solidFill>
                    <a:srgbClr val="FF0000"/>
                  </a:solidFill>
                  <a:latin typeface="Times New Roman" pitchFamily="18" charset="0"/>
                  <a:cs typeface="Times New Roman" pitchFamily="18" charset="0"/>
                </a:rPr>
                <a:t>     </a:t>
              </a:r>
              <a:r>
                <a:rPr lang="en-US" altLang="ru-RU" b="1" dirty="0">
                  <a:solidFill>
                    <a:srgbClr val="002060"/>
                  </a:solidFill>
                  <a:latin typeface="Times New Roman" pitchFamily="18" charset="0"/>
                  <a:cs typeface="Times New Roman" pitchFamily="18" charset="0"/>
                </a:rPr>
                <a:t>D</a:t>
              </a:r>
              <a:r>
                <a:rPr lang="en-US" altLang="ru-RU" dirty="0">
                  <a:solidFill>
                    <a:srgbClr val="002060"/>
                  </a:solidFill>
                  <a:latin typeface="Times New Roman" pitchFamily="18" charset="0"/>
                  <a:cs typeface="Times New Roman" pitchFamily="18" charset="0"/>
                </a:rPr>
                <a:t>epartment of Radiation and Radiobiological Research at JINR</a:t>
              </a:r>
              <a:endParaRPr lang="en-US" altLang="ru-RU" sz="2400" dirty="0">
                <a:solidFill>
                  <a:srgbClr val="000000"/>
                </a:solidFill>
              </a:endParaRPr>
            </a:p>
          </p:txBody>
        </p:sp>
        <p:sp>
          <p:nvSpPr>
            <p:cNvPr id="260105" name="TextBox 10"/>
            <p:cNvSpPr txBox="1">
              <a:spLocks noChangeArrowheads="1"/>
            </p:cNvSpPr>
            <p:nvPr/>
          </p:nvSpPr>
          <p:spPr bwMode="auto">
            <a:xfrm>
              <a:off x="181648" y="2348880"/>
              <a:ext cx="88627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 typeface="Wingdings" pitchFamily="2" charset="2"/>
                <a:buChar char="q"/>
              </a:pPr>
              <a:r>
                <a:rPr lang="ru-RU" altLang="ru-RU" b="1" dirty="0">
                  <a:solidFill>
                    <a:srgbClr val="FF0000"/>
                  </a:solidFill>
                  <a:latin typeface="Times New Roman" pitchFamily="18" charset="0"/>
                  <a:cs typeface="Times New Roman" pitchFamily="18" charset="0"/>
                </a:rPr>
                <a:t>  </a:t>
              </a:r>
              <a:r>
                <a:rPr lang="ru-RU" altLang="ru-RU" sz="3200" b="1" u="sng" dirty="0">
                  <a:solidFill>
                    <a:srgbClr val="FF0000"/>
                  </a:solidFill>
                  <a:latin typeface="Calibri" panose="020F0502020204030204" pitchFamily="34" charset="0"/>
                  <a:cs typeface="Times New Roman" pitchFamily="18" charset="0"/>
                </a:rPr>
                <a:t>2005 </a:t>
              </a:r>
              <a:r>
                <a:rPr lang="en-US" altLang="ru-RU" sz="3200" b="1" u="sng" dirty="0">
                  <a:solidFill>
                    <a:srgbClr val="FF0000"/>
                  </a:solidFill>
                  <a:latin typeface="Calibri" panose="020F0502020204030204" pitchFamily="34" charset="0"/>
                  <a:cs typeface="Times New Roman" pitchFamily="18" charset="0"/>
                </a:rPr>
                <a:t>   </a:t>
              </a:r>
              <a:r>
                <a:rPr lang="en-US" altLang="ru-RU" sz="3200" b="1" u="sng" dirty="0">
                  <a:solidFill>
                    <a:srgbClr val="000066"/>
                  </a:solidFill>
                  <a:latin typeface="Calibri" panose="020F0502020204030204" pitchFamily="34" charset="0"/>
                  <a:cs typeface="Times New Roman" pitchFamily="18" charset="0"/>
                </a:rPr>
                <a:t>Laboratory of Radiation Biology</a:t>
              </a:r>
              <a:endParaRPr lang="en-US" altLang="ru-RU" sz="2800" b="1" u="sng" dirty="0">
                <a:solidFill>
                  <a:srgbClr val="000000"/>
                </a:solidFill>
                <a:latin typeface="Calibri" panose="020F0502020204030204" pitchFamily="34" charset="0"/>
              </a:endParaRPr>
            </a:p>
          </p:txBody>
        </p:sp>
        <p:pic>
          <p:nvPicPr>
            <p:cNvPr id="260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653136"/>
              <a:ext cx="1639887"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2350" y="3606800"/>
              <a:ext cx="1627188"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5542605"/>
              <a:ext cx="1399456" cy="97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4077072"/>
              <a:ext cx="1703387"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3013" y="5754688"/>
              <a:ext cx="14366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1"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4703374"/>
              <a:ext cx="1512168" cy="20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2" name="Picture 2" descr="picture"/>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5157192"/>
              <a:ext cx="2196727" cy="1224136"/>
            </a:xfrm>
            <a:prstGeom prst="rect">
              <a:avLst/>
            </a:prstGeom>
            <a:solidFill>
              <a:srgbClr val="FFFFFF"/>
            </a:solidFill>
            <a:ln w="9525">
              <a:solidFill>
                <a:srgbClr val="000000"/>
              </a:solidFill>
              <a:round/>
              <a:headEnd/>
              <a:tailEnd/>
            </a:ln>
          </p:spPr>
        </p:pic>
        <p:sp>
          <p:nvSpPr>
            <p:cNvPr id="260113" name="Rectangle 4"/>
            <p:cNvSpPr>
              <a:spLocks noChangeArrowheads="1"/>
            </p:cNvSpPr>
            <p:nvPr/>
          </p:nvSpPr>
          <p:spPr bwMode="auto">
            <a:xfrm>
              <a:off x="0" y="-200055"/>
              <a:ext cx="186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None/>
              </a:pPr>
              <a:endParaRPr lang="ru-RU" altLang="ru-RU">
                <a:solidFill>
                  <a:srgbClr val="000000"/>
                </a:solidFill>
              </a:endParaRPr>
            </a:p>
          </p:txBody>
        </p:sp>
        <p:pic>
          <p:nvPicPr>
            <p:cNvPr id="260114" name="Picture 3" descr="IMG_317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088" y="3573016"/>
              <a:ext cx="1763688" cy="117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5" name="Picture 5"/>
            <p:cNvPicPr>
              <a:picLocks noChangeAspect="1" noChangeArrowheads="1"/>
            </p:cNvPicPr>
            <p:nvPr/>
          </p:nvPicPr>
          <p:blipFill>
            <a:blip r:embed="rId10">
              <a:extLst>
                <a:ext uri="{28A0092B-C50C-407E-A947-70E740481C1C}">
                  <a14:useLocalDpi xmlns:a14="http://schemas.microsoft.com/office/drawing/2010/main" val="0"/>
                </a:ext>
              </a:extLst>
            </a:blip>
            <a:srcRect b="12700"/>
            <a:stretch>
              <a:fillRect/>
            </a:stretch>
          </p:blipFill>
          <p:spPr bwMode="auto">
            <a:xfrm>
              <a:off x="3563888" y="3356992"/>
              <a:ext cx="1831469" cy="11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6" name="Picture 6"/>
            <p:cNvPicPr>
              <a:picLocks noChangeAspect="1" noChangeArrowheads="1"/>
            </p:cNvPicPr>
            <p:nvPr/>
          </p:nvPicPr>
          <p:blipFill>
            <a:blip r:embed="rId11">
              <a:extLst>
                <a:ext uri="{28A0092B-C50C-407E-A947-70E740481C1C}">
                  <a14:useLocalDpi xmlns:a14="http://schemas.microsoft.com/office/drawing/2010/main" val="0"/>
                </a:ext>
              </a:extLst>
            </a:blip>
            <a:srcRect t="6194"/>
            <a:stretch>
              <a:fillRect/>
            </a:stretch>
          </p:blipFill>
          <p:spPr bwMode="auto">
            <a:xfrm>
              <a:off x="179512" y="3284984"/>
              <a:ext cx="1691680" cy="119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7" name="Picture 2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3688" y="5445224"/>
              <a:ext cx="1728192" cy="115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0099" name="Прямоугольник 19"/>
          <p:cNvSpPr>
            <a:spLocks noChangeArrowheads="1"/>
          </p:cNvSpPr>
          <p:nvPr/>
        </p:nvSpPr>
        <p:spPr bwMode="auto">
          <a:xfrm>
            <a:off x="5514975" y="3228975"/>
            <a:ext cx="11624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 typeface="Wingdings" pitchFamily="2" charset="2"/>
              <a:buChar char="q"/>
            </a:pPr>
            <a:r>
              <a:rPr lang="en-US" altLang="ru-RU">
                <a:solidFill>
                  <a:srgbClr val="000066"/>
                </a:solidFill>
                <a:latin typeface="Times New Roman" pitchFamily="18" charset="0"/>
                <a:cs typeface="Times New Roman" pitchFamily="18" charset="0"/>
              </a:rPr>
              <a:t>in LNP</a:t>
            </a:r>
            <a:endParaRPr lang="ru-RU" altLang="ru-RU">
              <a:solidFill>
                <a:srgbClr val="000066"/>
              </a:solidFill>
              <a:latin typeface="Times New Roman" pitchFamily="18" charset="0"/>
              <a:cs typeface="Times New Roman" pitchFamily="18" charset="0"/>
            </a:endParaRPr>
          </a:p>
        </p:txBody>
      </p:sp>
      <p:sp>
        <p:nvSpPr>
          <p:cNvPr id="260100" name="Прямоугольник 20"/>
          <p:cNvSpPr>
            <a:spLocks noChangeArrowheads="1"/>
          </p:cNvSpPr>
          <p:nvPr/>
        </p:nvSpPr>
        <p:spPr bwMode="auto">
          <a:xfrm>
            <a:off x="5514975" y="3228975"/>
            <a:ext cx="11624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 typeface="Wingdings" pitchFamily="2" charset="2"/>
              <a:buChar char="q"/>
            </a:pPr>
            <a:r>
              <a:rPr lang="en-US" altLang="ru-RU">
                <a:solidFill>
                  <a:srgbClr val="000066"/>
                </a:solidFill>
                <a:latin typeface="Times New Roman" pitchFamily="18" charset="0"/>
                <a:cs typeface="Times New Roman" pitchFamily="18" charset="0"/>
              </a:rPr>
              <a:t>in LNP</a:t>
            </a:r>
            <a:endParaRPr lang="ru-RU" altLang="ru-RU">
              <a:solidFill>
                <a:srgbClr val="000066"/>
              </a:solidFill>
              <a:latin typeface="Times New Roman" pitchFamily="18" charset="0"/>
              <a:cs typeface="Times New Roman" pitchFamily="18" charset="0"/>
            </a:endParaRPr>
          </a:p>
        </p:txBody>
      </p:sp>
    </p:spTree>
    <p:extLst>
      <p:ext uri="{BB962C8B-B14F-4D97-AF65-F5344CB8AC3E}">
        <p14:creationId xmlns:p14="http://schemas.microsoft.com/office/powerpoint/2010/main" val="3513348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7F577DEE-0FA4-45C2-BF44-F443ED6BFF0C}"/>
              </a:ext>
            </a:extLst>
          </p:cNvPr>
          <p:cNvSpPr>
            <a:spLocks noGrp="1"/>
          </p:cNvSpPr>
          <p:nvPr>
            <p:ph type="title"/>
          </p:nvPr>
        </p:nvSpPr>
        <p:spPr>
          <a:xfrm>
            <a:off x="890135" y="321228"/>
            <a:ext cx="10515600" cy="1451965"/>
          </a:xfrm>
          <a:solidFill>
            <a:schemeClr val="bg1"/>
          </a:solidFill>
        </p:spPr>
        <p:txBody>
          <a:bodyPr>
            <a:noAutofit/>
          </a:bodyPr>
          <a:lstStyle/>
          <a:p>
            <a:pPr algn="ctr">
              <a:lnSpc>
                <a:spcPct val="200000"/>
              </a:lnSpc>
            </a:pPr>
            <a:r>
              <a:rPr lang="en-US" sz="2400" dirty="0">
                <a:latin typeface="+mn-lt"/>
              </a:rPr>
              <a:t>Annual International School for Young Scientist and Students</a:t>
            </a:r>
            <a:br>
              <a:rPr lang="en-US" sz="2400" dirty="0">
                <a:latin typeface="+mn-lt"/>
              </a:rPr>
            </a:br>
            <a:r>
              <a:rPr lang="en-US" sz="2400" dirty="0">
                <a:latin typeface="+mn-lt"/>
              </a:rPr>
              <a:t> «Instruments and Methods of Experimental Nuclear Physics»</a:t>
            </a:r>
            <a:endParaRPr lang="ru-RU" sz="2400" dirty="0">
              <a:latin typeface="+mn-lt"/>
            </a:endParaRPr>
          </a:p>
        </p:txBody>
      </p:sp>
      <p:pic>
        <p:nvPicPr>
          <p:cNvPr id="5" name="Рисунок 4">
            <a:extLst>
              <a:ext uri="{FF2B5EF4-FFF2-40B4-BE49-F238E27FC236}">
                <a16:creationId xmlns:a16="http://schemas.microsoft.com/office/drawing/2014/main" xmlns="" id="{B6A54290-9780-405E-93E4-B1ABD75A6A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222" y="1910023"/>
            <a:ext cx="5885087" cy="3391026"/>
          </a:xfrm>
          <a:prstGeom prst="rect">
            <a:avLst/>
          </a:prstGeom>
        </p:spPr>
      </p:pic>
      <p:pic>
        <p:nvPicPr>
          <p:cNvPr id="6" name="Рисунок 5">
            <a:extLst>
              <a:ext uri="{FF2B5EF4-FFF2-40B4-BE49-F238E27FC236}">
                <a16:creationId xmlns:a16="http://schemas.microsoft.com/office/drawing/2014/main" xmlns="" id="{32F9F9DF-5225-416D-94CD-E965E5B6D6E8}"/>
              </a:ext>
            </a:extLst>
          </p:cNvPr>
          <p:cNvPicPr>
            <a:picLocks noChangeAspect="1"/>
          </p:cNvPicPr>
          <p:nvPr/>
        </p:nvPicPr>
        <p:blipFill>
          <a:blip r:embed="rId4"/>
          <a:stretch>
            <a:fillRect/>
          </a:stretch>
        </p:blipFill>
        <p:spPr>
          <a:xfrm>
            <a:off x="6676767" y="1773195"/>
            <a:ext cx="4901516" cy="3676137"/>
          </a:xfrm>
          <a:prstGeom prst="rect">
            <a:avLst/>
          </a:prstGeom>
        </p:spPr>
      </p:pic>
      <p:pic>
        <p:nvPicPr>
          <p:cNvPr id="7" name="Рисунок 6">
            <a:extLst>
              <a:ext uri="{FF2B5EF4-FFF2-40B4-BE49-F238E27FC236}">
                <a16:creationId xmlns:a16="http://schemas.microsoft.com/office/drawing/2014/main" xmlns="" id="{04CF8441-1FDE-4A65-8942-7009E8562B64}"/>
              </a:ext>
            </a:extLst>
          </p:cNvPr>
          <p:cNvPicPr>
            <a:picLocks noChangeAspect="1"/>
          </p:cNvPicPr>
          <p:nvPr/>
        </p:nvPicPr>
        <p:blipFill>
          <a:blip r:embed="rId5"/>
          <a:stretch>
            <a:fillRect/>
          </a:stretch>
        </p:blipFill>
        <p:spPr>
          <a:xfrm>
            <a:off x="3015049" y="4156506"/>
            <a:ext cx="3583460" cy="2687595"/>
          </a:xfrm>
          <a:prstGeom prst="rect">
            <a:avLst/>
          </a:prstGeom>
        </p:spPr>
      </p:pic>
      <p:sp>
        <p:nvSpPr>
          <p:cNvPr id="2" name="Номер слайда 1">
            <a:extLst>
              <a:ext uri="{FF2B5EF4-FFF2-40B4-BE49-F238E27FC236}">
                <a16:creationId xmlns:a16="http://schemas.microsoft.com/office/drawing/2014/main" xmlns="" id="{D95B0BB4-F96F-4565-816F-C80515DA9E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689D5-985C-4400-998F-B9777DA34B9F}"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4742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24C18759-342F-4A91-B595-F960FA4E08B9}"/>
              </a:ext>
            </a:extLst>
          </p:cNvPr>
          <p:cNvSpPr>
            <a:spLocks noGrp="1"/>
          </p:cNvSpPr>
          <p:nvPr>
            <p:ph type="title"/>
          </p:nvPr>
        </p:nvSpPr>
        <p:spPr>
          <a:xfrm>
            <a:off x="1524000" y="3"/>
            <a:ext cx="9144000" cy="1647231"/>
          </a:xfrm>
          <a:solidFill>
            <a:schemeClr val="bg1"/>
          </a:solidFill>
        </p:spPr>
        <p:txBody>
          <a:bodyPr>
            <a:normAutofit/>
          </a:bodyPr>
          <a:lstStyle/>
          <a:p>
            <a:pPr algn="ctr"/>
            <a:r>
              <a:rPr lang="en-US" dirty="0">
                <a:effectLst/>
                <a:latin typeface="+mn-lt"/>
              </a:rPr>
              <a:t>SOLCRYS – new JINR laboratory for structural research at Polish synchrotron SOLARIS </a:t>
            </a:r>
            <a:r>
              <a:rPr lang="en-US" u="sng" dirty="0">
                <a:effectLst/>
                <a:latin typeface="+mn-lt"/>
              </a:rPr>
              <a:t>complementary</a:t>
            </a:r>
            <a:r>
              <a:rPr lang="en-US" dirty="0">
                <a:effectLst/>
                <a:latin typeface="+mn-lt"/>
              </a:rPr>
              <a:t> to IBR-2 research</a:t>
            </a:r>
          </a:p>
        </p:txBody>
      </p:sp>
      <p:sp>
        <p:nvSpPr>
          <p:cNvPr id="5" name="Объект 4">
            <a:extLst>
              <a:ext uri="{FF2B5EF4-FFF2-40B4-BE49-F238E27FC236}">
                <a16:creationId xmlns:a16="http://schemas.microsoft.com/office/drawing/2014/main" xmlns="" id="{715E7DFD-F368-405A-89EE-EBB1548D10B6}"/>
              </a:ext>
            </a:extLst>
          </p:cNvPr>
          <p:cNvSpPr>
            <a:spLocks noGrp="1"/>
          </p:cNvSpPr>
          <p:nvPr>
            <p:ph idx="1"/>
          </p:nvPr>
        </p:nvSpPr>
        <p:spPr>
          <a:xfrm>
            <a:off x="2423593" y="1745673"/>
            <a:ext cx="7763981" cy="4851681"/>
          </a:xfrm>
        </p:spPr>
        <p:txBody>
          <a:bodyPr>
            <a:normAutofit fontScale="92500"/>
          </a:bodyPr>
          <a:lstStyle/>
          <a:p>
            <a:r>
              <a:rPr lang="en-US" dirty="0"/>
              <a:t>The SOLCRYS laboratory will be a part of the SOLARIS synchrotron in Cracow where the state of the art structural research will be performed. The </a:t>
            </a:r>
            <a:r>
              <a:rPr lang="en-US" dirty="0" smtClean="0"/>
              <a:t>JINR Laboratory </a:t>
            </a:r>
            <a:r>
              <a:rPr lang="en-US" dirty="0"/>
              <a:t>will comprise </a:t>
            </a:r>
            <a:r>
              <a:rPr lang="en-US" dirty="0">
                <a:solidFill>
                  <a:srgbClr val="C00000"/>
                </a:solidFill>
              </a:rPr>
              <a:t>two beamlines</a:t>
            </a:r>
            <a:r>
              <a:rPr lang="en-US" dirty="0"/>
              <a:t>:</a:t>
            </a:r>
          </a:p>
          <a:p>
            <a:pPr lvl="1"/>
            <a:r>
              <a:rPr lang="en-US" dirty="0"/>
              <a:t>“classical” beamline called MX/</a:t>
            </a:r>
            <a:r>
              <a:rPr lang="en-US" dirty="0" err="1"/>
              <a:t>BioSAXS</a:t>
            </a:r>
            <a:r>
              <a:rPr lang="en-US" dirty="0"/>
              <a:t>/PD with three experimental </a:t>
            </a:r>
            <a:r>
              <a:rPr lang="en-US" dirty="0" err="1"/>
              <a:t>endstations</a:t>
            </a:r>
            <a:r>
              <a:rPr lang="en-US" dirty="0"/>
              <a:t>;</a:t>
            </a:r>
          </a:p>
          <a:p>
            <a:pPr lvl="1"/>
            <a:r>
              <a:rPr lang="en-US" dirty="0" smtClean="0"/>
              <a:t>beamline equipped </a:t>
            </a:r>
            <a:r>
              <a:rPr lang="en-US" dirty="0"/>
              <a:t>with a </a:t>
            </a:r>
            <a:r>
              <a:rPr lang="en-US" dirty="0" err="1"/>
              <a:t>CryoTEM</a:t>
            </a:r>
            <a:r>
              <a:rPr lang="en-US" dirty="0"/>
              <a:t> </a:t>
            </a:r>
            <a:r>
              <a:rPr lang="en-US" dirty="0" smtClean="0"/>
              <a:t>  microscope;</a:t>
            </a:r>
          </a:p>
          <a:p>
            <a:endParaRPr lang="en-US" dirty="0"/>
          </a:p>
          <a:p>
            <a:r>
              <a:rPr lang="en-US" dirty="0" smtClean="0"/>
              <a:t>Experimental</a:t>
            </a:r>
            <a:r>
              <a:rPr lang="en-US" dirty="0" smtClean="0"/>
              <a:t> </a:t>
            </a:r>
            <a:r>
              <a:rPr lang="en-US" dirty="0"/>
              <a:t>methods available in these two parts of the laboratory will be complementary enabling complex structural characterization of various materials including the biological </a:t>
            </a:r>
            <a:r>
              <a:rPr lang="en-US" dirty="0" smtClean="0"/>
              <a:t>samples (</a:t>
            </a:r>
            <a:r>
              <a:rPr lang="en-US" dirty="0"/>
              <a:t>proteins, protein complexes, nucleic acids </a:t>
            </a:r>
            <a:r>
              <a:rPr lang="en-US" dirty="0" err="1"/>
              <a:t>etc</a:t>
            </a:r>
            <a:r>
              <a:rPr lang="en-US" dirty="0" smtClean="0"/>
              <a:t>);</a:t>
            </a:r>
          </a:p>
          <a:p>
            <a:endParaRPr lang="en-US" dirty="0" smtClean="0"/>
          </a:p>
          <a:p>
            <a:r>
              <a:rPr lang="en-US" i="1" dirty="0"/>
              <a:t>In order to organize the SOLCRYS laboratory the extension of the existing experimental hall will be necessary. The extended part of the building will contain the </a:t>
            </a:r>
            <a:r>
              <a:rPr lang="en-US" i="1" dirty="0" err="1"/>
              <a:t>endstations</a:t>
            </a:r>
            <a:r>
              <a:rPr lang="en-US" i="1" dirty="0"/>
              <a:t> of the beamlines and </a:t>
            </a:r>
            <a:r>
              <a:rPr lang="en-US" i="1" dirty="0" err="1"/>
              <a:t>Cryo</a:t>
            </a:r>
            <a:r>
              <a:rPr lang="en-US" i="1" dirty="0"/>
              <a:t> TEM microscope room as well as the small lab for sample preparation;</a:t>
            </a:r>
          </a:p>
          <a:p>
            <a:endParaRPr lang="en-US" dirty="0"/>
          </a:p>
        </p:txBody>
      </p:sp>
    </p:spTree>
    <p:extLst>
      <p:ext uri="{BB962C8B-B14F-4D97-AF65-F5344CB8AC3E}">
        <p14:creationId xmlns:p14="http://schemas.microsoft.com/office/powerpoint/2010/main" val="3337380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effectLst>
                  <a:outerShdw blurRad="38100" dist="25400" dir="5400000" algn="tl" rotWithShape="0">
                    <a:srgbClr val="000000">
                      <a:alpha val="43000"/>
                    </a:srgbClr>
                  </a:outerShdw>
                </a:effectLst>
              </a:rPr>
              <a:t>SOLCRYS – new JINR facility for structural research</a:t>
            </a:r>
            <a:endParaRPr lang="en-CA" dirty="0">
              <a:effectLst>
                <a:outerShdw blurRad="38100" dist="25400" dir="5400000" algn="tl" rotWithShape="0">
                  <a:srgbClr val="000000">
                    <a:alpha val="43000"/>
                  </a:srgbClr>
                </a:outerShdw>
              </a:effectLst>
            </a:endParaRPr>
          </a:p>
        </p:txBody>
      </p:sp>
      <p:sp>
        <p:nvSpPr>
          <p:cNvPr id="2" name="Rectangle 2"/>
          <p:cNvSpPr>
            <a:spLocks noChangeArrowheads="1"/>
          </p:cNvSpPr>
          <p:nvPr/>
        </p:nvSpPr>
        <p:spPr bwMode="auto">
          <a:xfrm>
            <a:off x="1524002"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
        <p:nvSpPr>
          <p:cNvPr id="8" name="Rectangle 3">
            <a:extLst>
              <a:ext uri="{FF2B5EF4-FFF2-40B4-BE49-F238E27FC236}">
                <a16:creationId xmlns:a16="http://schemas.microsoft.com/office/drawing/2014/main" xmlns="" id="{44EB2753-D7A8-4893-8806-F62F03D2B58D}"/>
              </a:ext>
            </a:extLst>
          </p:cNvPr>
          <p:cNvSpPr txBox="1">
            <a:spLocks noChangeArrowheads="1"/>
          </p:cNvSpPr>
          <p:nvPr/>
        </p:nvSpPr>
        <p:spPr>
          <a:xfrm>
            <a:off x="1524000" y="1292376"/>
            <a:ext cx="9144000" cy="563231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ヒラギノ角ゴ Pro W3" pitchFamily="84" charset="-128"/>
                <a:cs typeface="+mn-cs"/>
              </a:rPr>
              <a:t>Proposal: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ヒラギノ角ゴ Pro W3" pitchFamily="84" charset="-128"/>
                <a:cs typeface="+mn-cs"/>
              </a:rPr>
              <a:t>SuperConducting</a:t>
            </a: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Wiggler providing X-rays at energies up to </a:t>
            </a:r>
            <a:r>
              <a:rPr kumimoji="0" lang="en-US" sz="2400" b="0" i="0" u="sng" strike="noStrike" kern="1200" cap="none" spc="0" normalizeH="0" baseline="0" noProof="0" dirty="0">
                <a:ln>
                  <a:noFill/>
                </a:ln>
                <a:solidFill>
                  <a:prstClr val="black"/>
                </a:solidFill>
                <a:effectLst/>
                <a:uLnTx/>
                <a:uFillTx/>
                <a:latin typeface="Calibri"/>
                <a:ea typeface="ヒラギノ角ゴ Pro W3" pitchFamily="84" charset="-128"/>
                <a:cs typeface="+mn-cs"/>
              </a:rPr>
              <a:t>20keV</a:t>
            </a:r>
            <a:endPar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ヒラギノ角ゴ Pro W3" pitchFamily="84" charset="-128"/>
                <a:cs typeface="+mn-cs"/>
              </a:rPr>
              <a:t>Endstations</a:t>
            </a: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 Small-Angle / Wide-Angle X-ray Scattering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 Macromolecular crystallography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 Powder diffraction with a high pressure option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400" b="1" i="0" u="sng" strike="noStrike" kern="1200" cap="none" spc="0" normalizeH="0" baseline="0" noProof="0" dirty="0">
              <a:ln>
                <a:noFill/>
              </a:ln>
              <a:solidFill>
                <a:prstClr val="black"/>
              </a:solidFill>
              <a:effectLst/>
              <a:uLnTx/>
              <a:uFillTx/>
              <a:latin typeface="Calibri"/>
              <a:ea typeface="ヒラギノ角ゴ Pro W3" pitchFamily="8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a:ea typeface="ヒラギノ角ゴ Pro W3" pitchFamily="84" charset="-128"/>
                <a:cs typeface="+mn-cs"/>
              </a:rPr>
              <a:t>Required conditions:</a:t>
            </a:r>
            <a:endPar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The need of auxiliary equipment and preparation lab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(equipment and specialists)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User program: - beamline access through proposal system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 short term exchange of specialists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ヒラギノ角ゴ Pro W3" pitchFamily="84" charset="-128"/>
                <a:cs typeface="+mn-cs"/>
              </a:rPr>
              <a:t>		      - long term secondments</a:t>
            </a:r>
          </a:p>
        </p:txBody>
      </p:sp>
      <p:graphicFrame>
        <p:nvGraphicFramePr>
          <p:cNvPr id="7" name="Table 6">
            <a:extLst>
              <a:ext uri="{FF2B5EF4-FFF2-40B4-BE49-F238E27FC236}">
                <a16:creationId xmlns:a16="http://schemas.microsoft.com/office/drawing/2014/main" xmlns="" id="{19CABAB2-8277-864E-A8DE-5FE0AEBE9CE9}"/>
              </a:ext>
            </a:extLst>
          </p:cNvPr>
          <p:cNvGraphicFramePr>
            <a:graphicFrameLocks noGrp="1"/>
          </p:cNvGraphicFramePr>
          <p:nvPr>
            <p:extLst/>
          </p:nvPr>
        </p:nvGraphicFramePr>
        <p:xfrm>
          <a:off x="1775522" y="3212976"/>
          <a:ext cx="8640963" cy="1071826"/>
        </p:xfrm>
        <a:graphic>
          <a:graphicData uri="http://schemas.openxmlformats.org/drawingml/2006/table">
            <a:tbl>
              <a:tblPr firstRow="1" firstCol="1" bandRow="1">
                <a:tableStyleId>{5C22544A-7EE6-4342-B048-85BDC9FD1C3A}</a:tableStyleId>
              </a:tblPr>
              <a:tblGrid>
                <a:gridCol w="1466483">
                  <a:extLst>
                    <a:ext uri="{9D8B030D-6E8A-4147-A177-3AD203B41FA5}">
                      <a16:colId xmlns:a16="http://schemas.microsoft.com/office/drawing/2014/main" xmlns="" val="2604091072"/>
                    </a:ext>
                  </a:extLst>
                </a:gridCol>
                <a:gridCol w="1176127">
                  <a:extLst>
                    <a:ext uri="{9D8B030D-6E8A-4147-A177-3AD203B41FA5}">
                      <a16:colId xmlns:a16="http://schemas.microsoft.com/office/drawing/2014/main" xmlns="" val="4264242334"/>
                    </a:ext>
                  </a:extLst>
                </a:gridCol>
                <a:gridCol w="1524356">
                  <a:extLst>
                    <a:ext uri="{9D8B030D-6E8A-4147-A177-3AD203B41FA5}">
                      <a16:colId xmlns:a16="http://schemas.microsoft.com/office/drawing/2014/main" xmlns="" val="904189723"/>
                    </a:ext>
                  </a:extLst>
                </a:gridCol>
                <a:gridCol w="1807843">
                  <a:extLst>
                    <a:ext uri="{9D8B030D-6E8A-4147-A177-3AD203B41FA5}">
                      <a16:colId xmlns:a16="http://schemas.microsoft.com/office/drawing/2014/main" xmlns="" val="3493686711"/>
                    </a:ext>
                  </a:extLst>
                </a:gridCol>
                <a:gridCol w="1407627">
                  <a:extLst>
                    <a:ext uri="{9D8B030D-6E8A-4147-A177-3AD203B41FA5}">
                      <a16:colId xmlns:a16="http://schemas.microsoft.com/office/drawing/2014/main" xmlns="" val="1340158543"/>
                    </a:ext>
                  </a:extLst>
                </a:gridCol>
                <a:gridCol w="1258527">
                  <a:extLst>
                    <a:ext uri="{9D8B030D-6E8A-4147-A177-3AD203B41FA5}">
                      <a16:colId xmlns:a16="http://schemas.microsoft.com/office/drawing/2014/main" xmlns="" val="1202386316"/>
                    </a:ext>
                  </a:extLst>
                </a:gridCol>
              </a:tblGrid>
              <a:tr h="528146">
                <a:tc>
                  <a:txBody>
                    <a:bodyPr/>
                    <a:lstStyle/>
                    <a:p>
                      <a:pPr algn="just">
                        <a:lnSpc>
                          <a:spcPct val="107000"/>
                        </a:lnSpc>
                        <a:spcAft>
                          <a:spcPts val="0"/>
                        </a:spcAft>
                      </a:pPr>
                      <a:r>
                        <a:rPr lang="en-US" sz="1600" dirty="0">
                          <a:effectLst/>
                        </a:rPr>
                        <a:t>Parameter</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focus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Divergence in the focus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Flux in the focus</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Energy resolution</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Energy</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23389501"/>
                  </a:ext>
                </a:extLst>
              </a:tr>
              <a:tr h="543680">
                <a:tc>
                  <a:txBody>
                    <a:bodyPr/>
                    <a:lstStyle/>
                    <a:p>
                      <a:pPr algn="just">
                        <a:lnSpc>
                          <a:spcPct val="107000"/>
                        </a:lnSpc>
                        <a:spcAft>
                          <a:spcPts val="0"/>
                        </a:spcAft>
                      </a:pPr>
                      <a:r>
                        <a:rPr lang="en-US" sz="1600" dirty="0">
                          <a:effectLst/>
                        </a:rPr>
                        <a:t>Value</a:t>
                      </a:r>
                    </a:p>
                  </a:txBody>
                  <a:tcPr marL="68580" marR="68580" marT="0" marB="0"/>
                </a:tc>
                <a:tc>
                  <a:txBody>
                    <a:bodyPr/>
                    <a:lstStyle/>
                    <a:p>
                      <a:pPr algn="just">
                        <a:lnSpc>
                          <a:spcPct val="107000"/>
                        </a:lnSpc>
                        <a:spcAft>
                          <a:spcPts val="0"/>
                        </a:spcAft>
                      </a:pPr>
                      <a:r>
                        <a:rPr lang="en-US" sz="1600" dirty="0">
                          <a:effectLst/>
                        </a:rPr>
                        <a:t>&lt;20x20</a:t>
                      </a:r>
                      <a:r>
                        <a:rPr lang="ru-RU" sz="1600" dirty="0">
                          <a:effectLst/>
                        </a:rPr>
                        <a:t> </a:t>
                      </a:r>
                      <a:r>
                        <a:rPr kumimoji="0" lang="el-GR" sz="1600" kern="1200" dirty="0">
                          <a:solidFill>
                            <a:schemeClr val="dk1"/>
                          </a:solidFill>
                          <a:effectLst/>
                          <a:latin typeface="+mn-lt"/>
                          <a:ea typeface="+mn-ea"/>
                          <a:cs typeface="+mn-cs"/>
                        </a:rPr>
                        <a:t>μ</a:t>
                      </a:r>
                      <a:r>
                        <a:rPr kumimoji="0" lang="en-US" sz="1600" kern="1200" dirty="0">
                          <a:solidFill>
                            <a:schemeClr val="dk1"/>
                          </a:solidFill>
                          <a:effectLst/>
                          <a:latin typeface="+mn-lt"/>
                          <a:ea typeface="+mn-ea"/>
                          <a:cs typeface="+mn-cs"/>
                        </a:rPr>
                        <a:t>m</a:t>
                      </a:r>
                    </a:p>
                    <a:p>
                      <a:pPr algn="just">
                        <a:lnSpc>
                          <a:spcPct val="107000"/>
                        </a:lnSpc>
                        <a:spcAft>
                          <a:spcPts val="0"/>
                        </a:spcAft>
                      </a:pPr>
                      <a:r>
                        <a:rPr lang="en-US" sz="1600" dirty="0">
                          <a:effectLst/>
                        </a:rPr>
                        <a:t>&lt;50x50</a:t>
                      </a:r>
                      <a:r>
                        <a:rPr lang="ru-RU" sz="1600" dirty="0">
                          <a:effectLst/>
                        </a:rPr>
                        <a:t> </a:t>
                      </a:r>
                      <a:r>
                        <a:rPr kumimoji="0" lang="el-GR" sz="1600" kern="1200" dirty="0">
                          <a:solidFill>
                            <a:schemeClr val="dk1"/>
                          </a:solidFill>
                          <a:effectLst/>
                          <a:latin typeface="+mn-lt"/>
                          <a:ea typeface="+mn-ea"/>
                          <a:cs typeface="+mn-cs"/>
                        </a:rPr>
                        <a:t>μ</a:t>
                      </a:r>
                      <a:r>
                        <a:rPr kumimoji="0" lang="en-US" sz="1600" kern="1200" dirty="0">
                          <a:solidFill>
                            <a:schemeClr val="dk1"/>
                          </a:solidFill>
                          <a:effectLst/>
                          <a:latin typeface="+mn-lt"/>
                          <a:ea typeface="+mn-ea"/>
                          <a:cs typeface="+mn-cs"/>
                        </a:rPr>
                        <a:t>m</a:t>
                      </a:r>
                      <a:r>
                        <a:rPr kumimoji="0" lang="ru-RU" sz="1600" kern="1200" dirty="0">
                          <a:solidFill>
                            <a:schemeClr val="dk1"/>
                          </a:solidFill>
                          <a:effectLst/>
                          <a:latin typeface="+mn-lt"/>
                          <a:ea typeface="+mn-ea"/>
                          <a:cs typeface="+mn-cs"/>
                        </a:rPr>
                        <a:t> </a:t>
                      </a:r>
                    </a:p>
                  </a:txBody>
                  <a:tcPr marL="68580" marR="68580" marT="0" marB="0"/>
                </a:tc>
                <a:tc>
                  <a:txBody>
                    <a:bodyPr/>
                    <a:lstStyle/>
                    <a:p>
                      <a:pPr algn="just">
                        <a:lnSpc>
                          <a:spcPct val="107000"/>
                        </a:lnSpc>
                        <a:spcAft>
                          <a:spcPts val="0"/>
                        </a:spcAft>
                      </a:pPr>
                      <a:r>
                        <a:rPr lang="en-US" sz="1600" dirty="0">
                          <a:effectLst/>
                        </a:rPr>
                        <a:t>&lt;</a:t>
                      </a:r>
                      <a:r>
                        <a:rPr lang="ru-RU" sz="1600" dirty="0">
                          <a:effectLst/>
                        </a:rPr>
                        <a:t> 1 </a:t>
                      </a:r>
                      <a:r>
                        <a:rPr lang="en-US" sz="1600" dirty="0" err="1">
                          <a:effectLst/>
                        </a:rPr>
                        <a:t>mrad</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~10</a:t>
                      </a:r>
                      <a:r>
                        <a:rPr lang="en-US" sz="1600" baseline="30000" dirty="0">
                          <a:effectLst/>
                        </a:rPr>
                        <a:t>11</a:t>
                      </a:r>
                      <a:r>
                        <a:rPr lang="ru-RU" sz="1600" dirty="0">
                          <a:effectLst/>
                        </a:rPr>
                        <a:t> </a:t>
                      </a:r>
                      <a:r>
                        <a:rPr lang="en-US" sz="1600" dirty="0">
                          <a:effectLst/>
                        </a:rPr>
                        <a:t>photon/sec</a:t>
                      </a:r>
                      <a:endParaRPr lang="ru-RU" sz="1600" dirty="0">
                        <a:effectLst/>
                      </a:endParaRPr>
                    </a:p>
                    <a:p>
                      <a:pPr algn="just">
                        <a:lnSpc>
                          <a:spcPct val="107000"/>
                        </a:lnSpc>
                        <a:spcAft>
                          <a:spcPts val="0"/>
                        </a:spcAft>
                      </a:pPr>
                      <a:r>
                        <a:rPr lang="en-US" sz="1600" dirty="0">
                          <a:effectLst/>
                        </a:rPr>
                        <a:t>(&gt;10</a:t>
                      </a:r>
                      <a:r>
                        <a:rPr lang="en-US" sz="1600" baseline="30000" dirty="0">
                          <a:effectLst/>
                        </a:rPr>
                        <a:t>10</a:t>
                      </a:r>
                      <a:r>
                        <a:rPr lang="en-US"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ru-RU" sz="1600" dirty="0">
                          <a:effectLst/>
                        </a:rPr>
                        <a:t>2</a:t>
                      </a:r>
                      <a:r>
                        <a:rPr lang="en-US" sz="1600" dirty="0">
                          <a:effectLst/>
                        </a:rPr>
                        <a:t>x</a:t>
                      </a:r>
                      <a:r>
                        <a:rPr lang="ru-RU" sz="1600" dirty="0">
                          <a:effectLst/>
                        </a:rPr>
                        <a:t>10</a:t>
                      </a:r>
                      <a:r>
                        <a:rPr lang="ru-RU" sz="1600" baseline="30000" dirty="0">
                          <a:effectLst/>
                        </a:rPr>
                        <a:t>-4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1600" dirty="0">
                          <a:effectLst/>
                        </a:rPr>
                        <a:t>20 </a:t>
                      </a:r>
                      <a:r>
                        <a:rPr lang="en-US" sz="1600" dirty="0" err="1">
                          <a:effectLst/>
                        </a:rPr>
                        <a:t>keV</a:t>
                      </a:r>
                      <a:endParaRPr lang="en-US" sz="1600" dirty="0">
                        <a:effectLst/>
                      </a:endParaRPr>
                    </a:p>
                    <a:p>
                      <a:pPr algn="just">
                        <a:lnSpc>
                          <a:spcPct val="107000"/>
                        </a:lnSpc>
                        <a:spcAft>
                          <a:spcPts val="0"/>
                        </a:spcAft>
                      </a:pPr>
                      <a:r>
                        <a:rPr lang="en-US" sz="1600" dirty="0">
                          <a:effectLst/>
                        </a:rPr>
                        <a:t>&gt;17 </a:t>
                      </a:r>
                      <a:r>
                        <a:rPr lang="en-US" sz="1600" dirty="0" err="1">
                          <a:effectLst/>
                        </a:rPr>
                        <a:t>keV</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63592172"/>
                  </a:ext>
                </a:extLst>
              </a:tr>
            </a:tbl>
          </a:graphicData>
        </a:graphic>
      </p:graphicFrame>
    </p:spTree>
    <p:extLst>
      <p:ext uri="{BB962C8B-B14F-4D97-AF65-F5344CB8AC3E}">
        <p14:creationId xmlns:p14="http://schemas.microsoft.com/office/powerpoint/2010/main" val="4265065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10"/>
          <p:cNvGrpSpPr/>
          <p:nvPr/>
        </p:nvGrpSpPr>
        <p:grpSpPr>
          <a:xfrm>
            <a:off x="3612972" y="1012386"/>
            <a:ext cx="5559467" cy="5845615"/>
            <a:chOff x="1606024" y="1012385"/>
            <a:chExt cx="5559466" cy="5845615"/>
          </a:xfrm>
        </p:grpSpPr>
        <p:pic>
          <p:nvPicPr>
            <p:cNvPr id="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024" y="1012385"/>
              <a:ext cx="5559466" cy="5845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Down Arrow 8"/>
            <p:cNvSpPr/>
            <p:nvPr/>
          </p:nvSpPr>
          <p:spPr>
            <a:xfrm rot="423024">
              <a:off x="6039499" y="4373220"/>
              <a:ext cx="187411" cy="206585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53" name="Down Arrow 11"/>
            <p:cNvSpPr/>
            <p:nvPr/>
          </p:nvSpPr>
          <p:spPr>
            <a:xfrm rot="1798990">
              <a:off x="5166569" y="4848462"/>
              <a:ext cx="189106" cy="172011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grpSp>
      <p:sp>
        <p:nvSpPr>
          <p:cNvPr id="54" name="Rectangle 1"/>
          <p:cNvSpPr/>
          <p:nvPr/>
        </p:nvSpPr>
        <p:spPr>
          <a:xfrm>
            <a:off x="9130473" y="2636911"/>
            <a:ext cx="1440160" cy="4104456"/>
          </a:xfrm>
          <a:prstGeom prst="rect">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grpSp>
        <p:nvGrpSpPr>
          <p:cNvPr id="55" name="Group 2"/>
          <p:cNvGrpSpPr/>
          <p:nvPr/>
        </p:nvGrpSpPr>
        <p:grpSpPr>
          <a:xfrm>
            <a:off x="8094544" y="3183088"/>
            <a:ext cx="2834640" cy="3600383"/>
            <a:chOff x="6086911" y="3183079"/>
            <a:chExt cx="2701238" cy="3600905"/>
          </a:xfrm>
          <a:solidFill>
            <a:srgbClr val="92D050"/>
          </a:solidFill>
        </p:grpSpPr>
        <p:sp>
          <p:nvSpPr>
            <p:cNvPr id="56" name="Down Arrow 12"/>
            <p:cNvSpPr/>
            <p:nvPr/>
          </p:nvSpPr>
          <p:spPr>
            <a:xfrm rot="18048339">
              <a:off x="7406279" y="2032026"/>
              <a:ext cx="137180" cy="2439285"/>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57" name="Down Arrow 7"/>
            <p:cNvSpPr/>
            <p:nvPr/>
          </p:nvSpPr>
          <p:spPr>
            <a:xfrm rot="19813096">
              <a:off x="7432553" y="3297109"/>
              <a:ext cx="130705" cy="3432929"/>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58" name="Down Arrow 13"/>
            <p:cNvSpPr/>
            <p:nvPr/>
          </p:nvSpPr>
          <p:spPr>
            <a:xfrm rot="18572419">
              <a:off x="7368940" y="2196044"/>
              <a:ext cx="137180" cy="2701238"/>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59" name="Down Arrow 14"/>
            <p:cNvSpPr/>
            <p:nvPr/>
          </p:nvSpPr>
          <p:spPr>
            <a:xfrm rot="20177767">
              <a:off x="7164830" y="3434506"/>
              <a:ext cx="130705" cy="3349478"/>
            </a:xfrm>
            <a:prstGeom prst="downArrow">
              <a:avLst>
                <a:gd name="adj1" fmla="val 50000"/>
                <a:gd name="adj2" fmla="val 119011"/>
              </a:avLst>
            </a:prstGeom>
            <a:grp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grpSp>
      <p:grpSp>
        <p:nvGrpSpPr>
          <p:cNvPr id="60" name="Grupa 59"/>
          <p:cNvGrpSpPr/>
          <p:nvPr/>
        </p:nvGrpSpPr>
        <p:grpSpPr>
          <a:xfrm>
            <a:off x="4657859" y="4489124"/>
            <a:ext cx="2449064" cy="2175110"/>
            <a:chOff x="4692615" y="4413868"/>
            <a:chExt cx="2449064" cy="2175110"/>
          </a:xfrm>
        </p:grpSpPr>
        <p:sp>
          <p:nvSpPr>
            <p:cNvPr id="61" name="Down Arrow 23"/>
            <p:cNvSpPr/>
            <p:nvPr/>
          </p:nvSpPr>
          <p:spPr>
            <a:xfrm rot="2220000">
              <a:off x="6954268" y="4608978"/>
              <a:ext cx="187411" cy="1980000"/>
            </a:xfrm>
            <a:prstGeom prst="downArrow">
              <a:avLst>
                <a:gd name="adj1" fmla="val 50000"/>
                <a:gd name="adj2" fmla="val 1190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62" name="Down Arrow 29"/>
            <p:cNvSpPr/>
            <p:nvPr/>
          </p:nvSpPr>
          <p:spPr>
            <a:xfrm rot="5820000">
              <a:off x="5241348" y="3865135"/>
              <a:ext cx="188908" cy="1286373"/>
            </a:xfrm>
            <a:prstGeom prst="downArrow">
              <a:avLst>
                <a:gd name="adj1" fmla="val 50000"/>
                <a:gd name="adj2" fmla="val 1190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grpSp>
      <p:grpSp>
        <p:nvGrpSpPr>
          <p:cNvPr id="63" name="Grupa 62"/>
          <p:cNvGrpSpPr/>
          <p:nvPr/>
        </p:nvGrpSpPr>
        <p:grpSpPr>
          <a:xfrm>
            <a:off x="4572483" y="983978"/>
            <a:ext cx="2276448" cy="4519305"/>
            <a:chOff x="4607238" y="908719"/>
            <a:chExt cx="2276448" cy="4519305"/>
          </a:xfrm>
        </p:grpSpPr>
        <p:sp>
          <p:nvSpPr>
            <p:cNvPr id="64" name="Down Arrow 18"/>
            <p:cNvSpPr/>
            <p:nvPr/>
          </p:nvSpPr>
          <p:spPr>
            <a:xfrm rot="5400000">
              <a:off x="5267295" y="4065150"/>
              <a:ext cx="188908" cy="128637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65" name="Down Arrow 19"/>
            <p:cNvSpPr/>
            <p:nvPr/>
          </p:nvSpPr>
          <p:spPr>
            <a:xfrm rot="9000000">
              <a:off x="4607238" y="960431"/>
              <a:ext cx="221465" cy="228948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66" name="Down Arrow 20"/>
            <p:cNvSpPr/>
            <p:nvPr/>
          </p:nvSpPr>
          <p:spPr>
            <a:xfrm rot="7200000">
              <a:off x="4991274" y="3441809"/>
              <a:ext cx="198360" cy="74432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67" name="Down Arrow 22"/>
            <p:cNvSpPr/>
            <p:nvPr/>
          </p:nvSpPr>
          <p:spPr>
            <a:xfrm rot="10800000">
              <a:off x="5466939" y="1109856"/>
              <a:ext cx="198360" cy="1116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68" name="Down Arrow 24"/>
            <p:cNvSpPr/>
            <p:nvPr/>
          </p:nvSpPr>
          <p:spPr>
            <a:xfrm rot="4020000">
              <a:off x="5675179" y="4219517"/>
              <a:ext cx="194271" cy="222274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69" name="Down Arrow 27"/>
            <p:cNvSpPr/>
            <p:nvPr/>
          </p:nvSpPr>
          <p:spPr>
            <a:xfrm rot="9420000">
              <a:off x="4838237" y="908719"/>
              <a:ext cx="194271" cy="222274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70" name="Down Arrow 28"/>
            <p:cNvSpPr/>
            <p:nvPr/>
          </p:nvSpPr>
          <p:spPr>
            <a:xfrm rot="11220000">
              <a:off x="5635408" y="1083613"/>
              <a:ext cx="198360" cy="1152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71" name="Down Arrow 31"/>
            <p:cNvSpPr/>
            <p:nvPr/>
          </p:nvSpPr>
          <p:spPr>
            <a:xfrm rot="7620000">
              <a:off x="4999878" y="3128742"/>
              <a:ext cx="198360" cy="936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grpSp>
      <p:sp>
        <p:nvSpPr>
          <p:cNvPr id="72" name="pole tekstowe 71"/>
          <p:cNvSpPr txBox="1"/>
          <p:nvPr/>
        </p:nvSpPr>
        <p:spPr>
          <a:xfrm>
            <a:off x="9318196" y="2203857"/>
            <a:ext cx="1271502"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onstantia"/>
                <a:ea typeface="ヒラギノ角ゴ Pro W3" pitchFamily="84" charset="-128"/>
                <a:cs typeface="+mn-cs"/>
              </a:rPr>
              <a:t>10-20 m</a:t>
            </a:r>
            <a:endParaRPr kumimoji="0" lang="en-GB" sz="2400" b="1" i="0" u="none" strike="noStrike" kern="1200" cap="none" spc="0" normalizeH="0" baseline="0" noProof="0" dirty="0">
              <a:ln>
                <a:noFill/>
              </a:ln>
              <a:solidFill>
                <a:prstClr val="black"/>
              </a:solidFill>
              <a:effectLst/>
              <a:uLnTx/>
              <a:uFillTx/>
              <a:latin typeface="Constantia"/>
              <a:ea typeface="ヒラギノ角ゴ Pro W3" pitchFamily="84" charset="-128"/>
              <a:cs typeface="+mn-cs"/>
            </a:endParaRPr>
          </a:p>
        </p:txBody>
      </p:sp>
      <p:grpSp>
        <p:nvGrpSpPr>
          <p:cNvPr id="73" name="Grupa 72"/>
          <p:cNvGrpSpPr/>
          <p:nvPr/>
        </p:nvGrpSpPr>
        <p:grpSpPr>
          <a:xfrm>
            <a:off x="5491123" y="2049374"/>
            <a:ext cx="2964484" cy="2764268"/>
            <a:chOff x="4001878" y="1974118"/>
            <a:chExt cx="2964484" cy="2764268"/>
          </a:xfrm>
        </p:grpSpPr>
        <p:sp>
          <p:nvSpPr>
            <p:cNvPr id="74" name="Prostokąt 73"/>
            <p:cNvSpPr/>
            <p:nvPr/>
          </p:nvSpPr>
          <p:spPr>
            <a:xfrm rot="3185752">
              <a:off x="6669729" y="2526691"/>
              <a:ext cx="128458" cy="87934"/>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5" name="Prostokąt 74"/>
            <p:cNvSpPr/>
            <p:nvPr/>
          </p:nvSpPr>
          <p:spPr>
            <a:xfrm rot="2307680">
              <a:off x="6087471" y="1974118"/>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6" name="Prostokąt 75"/>
            <p:cNvSpPr/>
            <p:nvPr/>
          </p:nvSpPr>
          <p:spPr>
            <a:xfrm rot="5204585">
              <a:off x="6818489" y="3206898"/>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7" name="Prostokąt 76"/>
            <p:cNvSpPr/>
            <p:nvPr/>
          </p:nvSpPr>
          <p:spPr>
            <a:xfrm rot="5204585">
              <a:off x="3938168" y="3206899"/>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8" name="Prostokąt 77"/>
            <p:cNvSpPr/>
            <p:nvPr/>
          </p:nvSpPr>
          <p:spPr>
            <a:xfrm rot="2307680">
              <a:off x="4647310" y="442239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9" name="Prostokąt 78"/>
            <p:cNvSpPr/>
            <p:nvPr/>
          </p:nvSpPr>
          <p:spPr>
            <a:xfrm rot="3768311">
              <a:off x="4119782" y="393305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0" name="Prostokąt 79"/>
            <p:cNvSpPr/>
            <p:nvPr/>
          </p:nvSpPr>
          <p:spPr>
            <a:xfrm>
              <a:off x="5364088" y="4653136"/>
              <a:ext cx="213942" cy="85250"/>
            </a:xfrm>
            <a:prstGeom prst="rect">
              <a:avLst/>
            </a:prstGeom>
            <a:pattFill prst="dkVert">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1" name="Prostokąt 80"/>
            <p:cNvSpPr/>
            <p:nvPr/>
          </p:nvSpPr>
          <p:spPr>
            <a:xfrm rot="7206670">
              <a:off x="4082185" y="2486818"/>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grpSp>
      <p:sp>
        <p:nvSpPr>
          <p:cNvPr id="82" name="Prostokąt 81"/>
          <p:cNvSpPr/>
          <p:nvPr/>
        </p:nvSpPr>
        <p:spPr>
          <a:xfrm rot="7342199">
            <a:off x="8091708" y="4002238"/>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3" name="Prostokąt 82"/>
          <p:cNvSpPr/>
          <p:nvPr/>
        </p:nvSpPr>
        <p:spPr>
          <a:xfrm rot="8855782">
            <a:off x="7584548" y="4489034"/>
            <a:ext cx="211584" cy="103039"/>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4" name="Słońce 16"/>
          <p:cNvSpPr/>
          <p:nvPr/>
        </p:nvSpPr>
        <p:spPr>
          <a:xfrm>
            <a:off x="8005460" y="3864296"/>
            <a:ext cx="432048" cy="432048"/>
          </a:xfrm>
          <a:prstGeom prst="sun">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2400" b="0" i="0" u="none" strike="noStrike" kern="1200" cap="none" spc="0" normalizeH="0" baseline="0" noProof="0">
              <a:ln>
                <a:noFill/>
              </a:ln>
              <a:solidFill>
                <a:prstClr val="white"/>
              </a:solidFill>
              <a:effectLst/>
              <a:uLnTx/>
              <a:uFillTx/>
              <a:latin typeface="Constantia"/>
              <a:ea typeface="+mn-ea"/>
              <a:cs typeface="+mn-cs"/>
            </a:endParaRPr>
          </a:p>
        </p:txBody>
      </p:sp>
      <p:cxnSp>
        <p:nvCxnSpPr>
          <p:cNvPr id="85" name="Łącznik prosty 84"/>
          <p:cNvCxnSpPr/>
          <p:nvPr/>
        </p:nvCxnSpPr>
        <p:spPr>
          <a:xfrm flipH="1" flipV="1">
            <a:off x="7789436" y="3720280"/>
            <a:ext cx="216024" cy="21602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6" name="PoleTekstowe 45"/>
          <p:cNvSpPr txBox="1"/>
          <p:nvPr/>
        </p:nvSpPr>
        <p:spPr>
          <a:xfrm>
            <a:off x="6053189" y="6478771"/>
            <a:ext cx="121046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600" b="1" i="0" u="none" strike="noStrike" kern="1200" cap="none" spc="0" normalizeH="0" baseline="0" noProof="0" dirty="0" err="1">
                <a:ln>
                  <a:noFill/>
                </a:ln>
                <a:solidFill>
                  <a:srgbClr val="FFC000"/>
                </a:solidFill>
                <a:effectLst/>
                <a:uLnTx/>
                <a:uFillTx/>
                <a:latin typeface="Calibri"/>
                <a:ea typeface="ヒラギノ角ゴ Pro W3" pitchFamily="84" charset="-128"/>
                <a:cs typeface="+mn-cs"/>
              </a:rPr>
              <a:t>UARPE</a:t>
            </a:r>
            <a:r>
              <a:rPr kumimoji="0" lang="en-US" sz="1600" b="1" i="0" u="none" strike="noStrike" kern="1200" cap="none" spc="0" normalizeH="0" baseline="0" noProof="0" dirty="0">
                <a:ln>
                  <a:noFill/>
                </a:ln>
                <a:solidFill>
                  <a:srgbClr val="FFC000"/>
                </a:solidFill>
                <a:effectLst/>
                <a:uLnTx/>
                <a:uFillTx/>
                <a:latin typeface="Calibri"/>
                <a:ea typeface="ヒラギノ角ゴ Pro W3" pitchFamily="84" charset="-128"/>
                <a:cs typeface="+mn-cs"/>
              </a:rPr>
              <a:t>S</a:t>
            </a:r>
            <a:endParaRPr kumimoji="0" lang="pl-PL" sz="2400" b="1" i="0" u="none" strike="noStrike" kern="1200" cap="none" spc="0" normalizeH="0" baseline="0" noProof="0" dirty="0">
              <a:ln>
                <a:noFill/>
              </a:ln>
              <a:solidFill>
                <a:srgbClr val="FFC000"/>
              </a:solidFill>
              <a:effectLst/>
              <a:uLnTx/>
              <a:uFillTx/>
              <a:latin typeface="Calibri"/>
              <a:ea typeface="ヒラギノ角ゴ Pro W3" pitchFamily="84" charset="-128"/>
              <a:cs typeface="+mn-cs"/>
            </a:endParaRPr>
          </a:p>
        </p:txBody>
      </p:sp>
      <p:sp>
        <p:nvSpPr>
          <p:cNvPr id="87" name="PoleTekstowe 47"/>
          <p:cNvSpPr txBox="1"/>
          <p:nvPr/>
        </p:nvSpPr>
        <p:spPr>
          <a:xfrm>
            <a:off x="7141366" y="2496147"/>
            <a:ext cx="1221809"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1" i="0" u="none" strike="noStrike" kern="1200" cap="none" spc="0" normalizeH="0" baseline="0" noProof="0" dirty="0" err="1">
                <a:ln>
                  <a:noFill/>
                </a:ln>
                <a:solidFill>
                  <a:srgbClr val="FF0000"/>
                </a:solidFill>
                <a:effectLst/>
                <a:uLnTx/>
                <a:uFillTx/>
                <a:latin typeface="Calibri"/>
                <a:ea typeface="ヒラギノ角ゴ Pro W3" pitchFamily="84" charset="-128"/>
                <a:cs typeface="+mn-cs"/>
              </a:rPr>
              <a:t>Short</a:t>
            </a:r>
            <a:r>
              <a:rPr kumimoji="0" lang="pl-PL" sz="2400" b="1" i="0" u="none" strike="noStrike" kern="1200" cap="none" spc="0" normalizeH="0" baseline="0" noProof="0" dirty="0">
                <a:ln>
                  <a:noFill/>
                </a:ln>
                <a:solidFill>
                  <a:srgbClr val="FF0000"/>
                </a:solidFill>
                <a:effectLst/>
                <a:uLnTx/>
                <a:uFillTx/>
                <a:latin typeface="Calibri"/>
                <a:ea typeface="ヒラギノ角ゴ Pro W3" pitchFamily="84" charset="-128"/>
                <a:cs typeface="+mn-cs"/>
              </a:rPr>
              <a:t> ID</a:t>
            </a:r>
          </a:p>
        </p:txBody>
      </p:sp>
      <p:cxnSp>
        <p:nvCxnSpPr>
          <p:cNvPr id="88" name="Łącznik prosty 87"/>
          <p:cNvCxnSpPr>
            <a:stCxn id="74" idx="2"/>
          </p:cNvCxnSpPr>
          <p:nvPr/>
        </p:nvCxnSpPr>
        <p:spPr>
          <a:xfrm flipH="1">
            <a:off x="8005460" y="2672315"/>
            <a:ext cx="182584" cy="60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PoleTekstowe 51"/>
          <p:cNvSpPr txBox="1"/>
          <p:nvPr/>
        </p:nvSpPr>
        <p:spPr>
          <a:xfrm>
            <a:off x="1489247" y="2829903"/>
            <a:ext cx="2845549" cy="4893647"/>
          </a:xfrm>
          <a:prstGeom prst="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Future</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Beamlines</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1"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8</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straight</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sections</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available</a:t>
            </a:r>
            <a:endPar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for  2.6 m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insertion</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devices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2400" b="1"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1</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straight</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section</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available</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for </a:t>
            </a:r>
            <a:r>
              <a:rPr kumimoji="0" lang="pl-PL" sz="2400" b="0" i="0" u="none" strike="noStrike" kern="1200" cap="none" spc="0" normalizeH="0" baseline="0" noProof="0" dirty="0" err="1">
                <a:ln>
                  <a:noFill/>
                </a:ln>
                <a:solidFill>
                  <a:srgbClr val="00518E"/>
                </a:solidFill>
                <a:effectLst/>
                <a:uLnTx/>
                <a:uFillTx/>
                <a:latin typeface="Calibri" panose="020F0502020204030204" pitchFamily="34" charset="0"/>
                <a:ea typeface="+mn-ea"/>
                <a:cs typeface="Calibri" panose="020F0502020204030204" pitchFamily="34" charset="0"/>
              </a:rPr>
              <a:t>short</a:t>
            </a:r>
            <a:r>
              <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(1.5 m) ID</a:t>
            </a:r>
            <a:endParaRPr kumimoji="0" lang="en-US"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6</a:t>
            </a:r>
            <a:r>
              <a:rPr kumimoji="0" lang="en-US"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rPr>
              <a:t> BM sources available</a:t>
            </a:r>
            <a:endParaRPr kumimoji="0" lang="pl-PL" sz="2400" b="0" i="0" u="none" strike="noStrike" kern="1200" cap="none" spc="0" normalizeH="0" baseline="0" noProof="0" dirty="0">
              <a:ln>
                <a:noFill/>
              </a:ln>
              <a:solidFill>
                <a:srgbClr val="00518E"/>
              </a:solidFill>
              <a:effectLst/>
              <a:uLnTx/>
              <a:uFillTx/>
              <a:latin typeface="Calibri" panose="020F0502020204030204" pitchFamily="34" charset="0"/>
              <a:ea typeface="+mn-ea"/>
              <a:cs typeface="Calibri" panose="020F0502020204030204" pitchFamily="34" charset="0"/>
            </a:endParaRPr>
          </a:p>
        </p:txBody>
      </p:sp>
      <p:sp>
        <p:nvSpPr>
          <p:cNvPr id="90" name="PoleTekstowe 45"/>
          <p:cNvSpPr txBox="1"/>
          <p:nvPr/>
        </p:nvSpPr>
        <p:spPr>
          <a:xfrm>
            <a:off x="7182991" y="6463516"/>
            <a:ext cx="130215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C000"/>
                </a:solidFill>
                <a:effectLst/>
                <a:uLnTx/>
                <a:uFillTx/>
                <a:latin typeface="Calibri"/>
                <a:ea typeface="ヒラギノ角ゴ Pro W3" pitchFamily="84" charset="-128"/>
                <a:cs typeface="+mn-cs"/>
              </a:rPr>
              <a:t>PEEM</a:t>
            </a:r>
            <a:r>
              <a:rPr kumimoji="0" lang="en-US" sz="1600" b="1" i="0" u="none" strike="noStrike" kern="1200" cap="none" spc="0" normalizeH="0" baseline="0" noProof="0" dirty="0">
                <a:ln>
                  <a:noFill/>
                </a:ln>
                <a:solidFill>
                  <a:srgbClr val="FFC000"/>
                </a:solidFill>
                <a:effectLst/>
                <a:uLnTx/>
                <a:uFillTx/>
                <a:latin typeface="Calibri"/>
                <a:ea typeface="ヒラギノ角ゴ Pro W3" pitchFamily="84" charset="-128"/>
                <a:cs typeface="+mn-cs"/>
              </a:rPr>
              <a:t>/</a:t>
            </a:r>
            <a:r>
              <a:rPr kumimoji="0" lang="en-US" sz="1600" b="1" i="0" u="none" strike="noStrike" kern="1200" cap="none" spc="0" normalizeH="0" baseline="0" noProof="0" dirty="0" err="1">
                <a:ln>
                  <a:noFill/>
                </a:ln>
                <a:solidFill>
                  <a:srgbClr val="FFC000"/>
                </a:solidFill>
                <a:effectLst/>
                <a:uLnTx/>
                <a:uFillTx/>
                <a:latin typeface="Calibri"/>
                <a:ea typeface="ヒラギノ角ゴ Pro W3" pitchFamily="84" charset="-128"/>
                <a:cs typeface="+mn-cs"/>
              </a:rPr>
              <a:t>XAS</a:t>
            </a:r>
            <a:endParaRPr kumimoji="0" lang="pl-PL" sz="2400" b="1" i="0" u="none" strike="noStrike" kern="1200" cap="none" spc="0" normalizeH="0" baseline="0" noProof="0" dirty="0">
              <a:ln>
                <a:noFill/>
              </a:ln>
              <a:solidFill>
                <a:srgbClr val="FFC000"/>
              </a:solidFill>
              <a:effectLst/>
              <a:uLnTx/>
              <a:uFillTx/>
              <a:latin typeface="Calibri"/>
              <a:ea typeface="ヒラギノ角ゴ Pro W3" pitchFamily="84" charset="-128"/>
              <a:cs typeface="+mn-cs"/>
            </a:endParaRPr>
          </a:p>
        </p:txBody>
      </p:sp>
      <p:grpSp>
        <p:nvGrpSpPr>
          <p:cNvPr id="91" name="Grupa 90"/>
          <p:cNvGrpSpPr/>
          <p:nvPr/>
        </p:nvGrpSpPr>
        <p:grpSpPr>
          <a:xfrm>
            <a:off x="4339161" y="4369530"/>
            <a:ext cx="4729672" cy="2464053"/>
            <a:chOff x="4373916" y="4294271"/>
            <a:chExt cx="4729672" cy="2464053"/>
          </a:xfrm>
        </p:grpSpPr>
        <p:sp>
          <p:nvSpPr>
            <p:cNvPr id="92" name="Down Arrow 21"/>
            <p:cNvSpPr/>
            <p:nvPr/>
          </p:nvSpPr>
          <p:spPr>
            <a:xfrm>
              <a:off x="8349880" y="4294271"/>
              <a:ext cx="188906" cy="2073236"/>
            </a:xfrm>
            <a:prstGeom prst="downArrow">
              <a:avLst>
                <a:gd name="adj1" fmla="val 50000"/>
                <a:gd name="adj2" fmla="val 119011"/>
              </a:avLst>
            </a:prstGeom>
            <a:pattFill prst="lgGrid">
              <a:fgClr>
                <a:srgbClr val="00B0F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grpSp>
          <p:nvGrpSpPr>
            <p:cNvPr id="93" name="Grupa 92"/>
            <p:cNvGrpSpPr/>
            <p:nvPr/>
          </p:nvGrpSpPr>
          <p:grpSpPr>
            <a:xfrm>
              <a:off x="4373916" y="5505867"/>
              <a:ext cx="2608901" cy="1252457"/>
              <a:chOff x="2849915" y="5505866"/>
              <a:chExt cx="2608901" cy="1252457"/>
            </a:xfrm>
          </p:grpSpPr>
          <p:sp>
            <p:nvSpPr>
              <p:cNvPr id="95" name="Down Arrow 17"/>
              <p:cNvSpPr/>
              <p:nvPr/>
            </p:nvSpPr>
            <p:spPr>
              <a:xfrm rot="3600000">
                <a:off x="4158758" y="4394713"/>
                <a:ext cx="188906" cy="2411211"/>
              </a:xfrm>
              <a:prstGeom prst="downArrow">
                <a:avLst>
                  <a:gd name="adj1" fmla="val 50000"/>
                  <a:gd name="adj2" fmla="val 119011"/>
                </a:avLst>
              </a:prstGeom>
              <a:pattFill prst="lgGrid">
                <a:fgClr>
                  <a:srgbClr val="2DE0F3"/>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nstantia"/>
                  <a:ea typeface="+mn-ea"/>
                  <a:cs typeface="+mn-cs"/>
                </a:endParaRPr>
              </a:p>
            </p:txBody>
          </p:sp>
          <p:sp>
            <p:nvSpPr>
              <p:cNvPr id="96" name="PoleTekstowe 45"/>
              <p:cNvSpPr txBox="1"/>
              <p:nvPr/>
            </p:nvSpPr>
            <p:spPr>
              <a:xfrm>
                <a:off x="2849915" y="6419769"/>
                <a:ext cx="121046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99CC00"/>
                    </a:solidFill>
                    <a:effectLst/>
                    <a:uLnTx/>
                    <a:uFillTx/>
                    <a:latin typeface="Calibri"/>
                    <a:ea typeface="ヒラギノ角ゴ Pro W3" pitchFamily="84" charset="-128"/>
                    <a:cs typeface="+mn-cs"/>
                  </a:rPr>
                  <a:t>PHELIX</a:t>
                </a:r>
                <a:endParaRPr kumimoji="0" lang="pl-PL" sz="2400" b="1" i="0" u="none" strike="noStrike" kern="1200" cap="none" spc="0" normalizeH="0" baseline="0" noProof="0" dirty="0">
                  <a:ln>
                    <a:noFill/>
                  </a:ln>
                  <a:solidFill>
                    <a:srgbClr val="99CC00"/>
                  </a:solidFill>
                  <a:effectLst/>
                  <a:uLnTx/>
                  <a:uFillTx/>
                  <a:latin typeface="Calibri"/>
                  <a:ea typeface="ヒラギノ角ゴ Pro W3" pitchFamily="84" charset="-128"/>
                  <a:cs typeface="+mn-cs"/>
                </a:endParaRPr>
              </a:p>
            </p:txBody>
          </p:sp>
        </p:grpSp>
        <p:sp>
          <p:nvSpPr>
            <p:cNvPr id="94" name="pole tekstowe 93"/>
            <p:cNvSpPr txBox="1"/>
            <p:nvPr/>
          </p:nvSpPr>
          <p:spPr>
            <a:xfrm>
              <a:off x="8316193" y="6386504"/>
              <a:ext cx="78739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600" b="1" i="0" u="none" strike="noStrike" kern="1200" cap="none" spc="0" normalizeH="0" baseline="0" noProof="0" dirty="0" err="1">
                  <a:ln>
                    <a:noFill/>
                  </a:ln>
                  <a:solidFill>
                    <a:srgbClr val="99CC00"/>
                  </a:solidFill>
                  <a:effectLst/>
                  <a:uLnTx/>
                  <a:uFillTx/>
                  <a:latin typeface="Arial" pitchFamily="34" charset="0"/>
                  <a:ea typeface="ヒラギノ角ゴ Pro W3" pitchFamily="84" charset="-128"/>
                  <a:cs typeface="+mn-cs"/>
                </a:rPr>
                <a:t>XMCD</a:t>
              </a:r>
              <a:endParaRPr kumimoji="0" lang="pl-PL" sz="1600" b="1" i="0" u="none" strike="noStrike" kern="1200" cap="none" spc="0" normalizeH="0" baseline="0" noProof="0" dirty="0">
                <a:ln>
                  <a:noFill/>
                </a:ln>
                <a:solidFill>
                  <a:srgbClr val="99CC00"/>
                </a:solidFill>
                <a:effectLst/>
                <a:uLnTx/>
                <a:uFillTx/>
                <a:latin typeface="Arial" pitchFamily="34" charset="0"/>
                <a:ea typeface="ヒラギノ角ゴ Pro W3" pitchFamily="84" charset="-128"/>
                <a:cs typeface="+mn-cs"/>
              </a:endParaRPr>
            </a:p>
          </p:txBody>
        </p:sp>
      </p:grpSp>
      <p:sp>
        <p:nvSpPr>
          <p:cNvPr id="97" name="pole tekstowe 6"/>
          <p:cNvSpPr txBox="1">
            <a:spLocks noChangeArrowheads="1"/>
          </p:cNvSpPr>
          <p:nvPr/>
        </p:nvSpPr>
        <p:spPr bwMode="auto">
          <a:xfrm>
            <a:off x="4151785" y="-9780"/>
            <a:ext cx="4599367"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sz="2000" b="1" i="0" u="none" strike="noStrike" kern="1200" cap="none" spc="0" normalizeH="0" baseline="0" noProof="0" dirty="0">
                <a:ln>
                  <a:noFill/>
                </a:ln>
                <a:solidFill>
                  <a:srgbClr val="002060"/>
                </a:solidFill>
                <a:effectLst/>
                <a:uLnTx/>
                <a:uFillTx/>
                <a:latin typeface="Calibri"/>
                <a:ea typeface="ＭＳ Ｐゴシック" charset="0"/>
                <a:cs typeface="Arial"/>
              </a:rPr>
              <a:t>SOLARIS current status</a:t>
            </a:r>
            <a:r>
              <a:rPr kumimoji="0" lang="en-US" sz="2000" b="1" i="0" u="none" strike="noStrike" kern="1200" cap="none" spc="0" normalizeH="0" baseline="0" noProof="0" dirty="0">
                <a:ln>
                  <a:noFill/>
                </a:ln>
                <a:solidFill>
                  <a:srgbClr val="002060"/>
                </a:solidFill>
                <a:effectLst/>
                <a:uLnTx/>
                <a:uFillTx/>
                <a:latin typeface="Calibri"/>
                <a:ea typeface="ＭＳ Ｐゴシック" charset="0"/>
                <a:cs typeface="Arial"/>
              </a:rPr>
              <a:t> </a:t>
            </a:r>
            <a:r>
              <a:rPr kumimoji="0" lang="pl-PL" sz="2000" b="1" i="0" u="none" strike="noStrike" kern="1200" cap="none" spc="0" normalizeH="0" baseline="0" noProof="0" dirty="0">
                <a:ln>
                  <a:noFill/>
                </a:ln>
                <a:solidFill>
                  <a:srgbClr val="002060"/>
                </a:solidFill>
                <a:effectLst/>
                <a:uLnTx/>
                <a:uFillTx/>
                <a:latin typeface="Calibri"/>
                <a:ea typeface="ＭＳ Ｐゴシック" charset="0"/>
                <a:cs typeface="Arial"/>
              </a:rPr>
              <a:t>and future development</a:t>
            </a:r>
          </a:p>
        </p:txBody>
      </p:sp>
    </p:spTree>
    <p:extLst>
      <p:ext uri="{BB962C8B-B14F-4D97-AF65-F5344CB8AC3E}">
        <p14:creationId xmlns:p14="http://schemas.microsoft.com/office/powerpoint/2010/main" val="41024446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8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700"/>
                                        <p:tgtEl>
                                          <p:spTgt spid="54"/>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500" fill="hold"/>
                                        <p:tgtEl>
                                          <p:spTgt spid="72"/>
                                        </p:tgtEl>
                                        <p:attrNameLst>
                                          <p:attrName>ppt_x</p:attrName>
                                        </p:attrNameLst>
                                      </p:cBhvr>
                                      <p:tavLst>
                                        <p:tav tm="0">
                                          <p:val>
                                            <p:strVal val="#ppt_x"/>
                                          </p:val>
                                        </p:tav>
                                        <p:tav tm="100000">
                                          <p:val>
                                            <p:strVal val="#ppt_x"/>
                                          </p:val>
                                        </p:tav>
                                      </p:tavLst>
                                    </p:anim>
                                    <p:anim calcmode="lin" valueType="num">
                                      <p:cBhvr additive="base">
                                        <p:cTn id="3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2" grpId="0"/>
      <p:bldP spid="8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905000" y="1857429"/>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l-PL" sz="2400" b="0" i="0" u="none" strike="noStrike" kern="1200" cap="none" spc="0" normalizeH="0" baseline="0" noProof="0" dirty="0">
              <a:ln>
                <a:noFill/>
              </a:ln>
              <a:solidFill>
                <a:srgbClr val="000000"/>
              </a:solidFill>
              <a:effectLst/>
              <a:uLnTx/>
              <a:uFillTx/>
              <a:latin typeface="Times New Roman" pitchFamily="18" charset="0"/>
              <a:ea typeface="ヒラギノ角ゴ Pro W3" pitchFamily="84" charset="-128"/>
              <a:cs typeface="+mn-cs"/>
            </a:endParaRPr>
          </a:p>
        </p:txBody>
      </p:sp>
      <p:sp>
        <p:nvSpPr>
          <p:cNvPr id="5123" name="Text Box 5"/>
          <p:cNvSpPr txBox="1">
            <a:spLocks noChangeArrowheads="1"/>
          </p:cNvSpPr>
          <p:nvPr/>
        </p:nvSpPr>
        <p:spPr bwMode="auto">
          <a:xfrm>
            <a:off x="1521335" y="774628"/>
            <a:ext cx="91387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SOLARIS - Project setting</a:t>
            </a:r>
            <a:r>
              <a:rPr kumimoji="0" lang="pl-PL" sz="24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s</a:t>
            </a:r>
            <a:r>
              <a:rPr kumimoji="0" lang="en-US" sz="24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 and boundary condition</a:t>
            </a:r>
            <a:r>
              <a:rPr kumimoji="0" lang="pl-PL" sz="24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B38465-0101-4D9F-B49F-460B7AB08C48}" type="slidenum">
              <a:rPr kumimoji="0" lang="en-US" sz="1300" b="0" i="0" u="none" strike="noStrike" kern="1200" cap="none" spc="0" normalizeH="0" baseline="0" noProof="0">
                <a:ln>
                  <a:noFill/>
                </a:ln>
                <a:solidFill>
                  <a:srgbClr val="000000"/>
                </a:solidFill>
                <a:effectLst/>
                <a:uLnTx/>
                <a:uFillTx/>
                <a:latin typeface="Constantia"/>
                <a:ea typeface="ヒラギノ角ゴ Pro W3"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300" b="0" i="0" u="none" strike="noStrike" kern="1200" cap="none" spc="0" normalizeH="0" baseline="0" noProof="0" dirty="0">
              <a:ln>
                <a:noFill/>
              </a:ln>
              <a:solidFill>
                <a:srgbClr val="000000"/>
              </a:solidFill>
              <a:effectLst/>
              <a:uLnTx/>
              <a:uFillTx/>
              <a:latin typeface="Constantia"/>
              <a:ea typeface="ヒラギノ角ゴ Pro W3" pitchFamily="84" charset="-128"/>
              <a:cs typeface="+mn-cs"/>
            </a:endParaRPr>
          </a:p>
        </p:txBody>
      </p:sp>
      <p:sp>
        <p:nvSpPr>
          <p:cNvPr id="3" name="TextBox 2"/>
          <p:cNvSpPr txBox="1"/>
          <p:nvPr/>
        </p:nvSpPr>
        <p:spPr>
          <a:xfrm>
            <a:off x="1695489" y="1447360"/>
            <a:ext cx="8591513" cy="1963614"/>
          </a:xfrm>
          <a:prstGeom prst="rect">
            <a:avLst/>
          </a:prstGeom>
          <a:noFill/>
        </p:spPr>
        <p:txBody>
          <a:bodyPr wrap="square" rtlCol="0">
            <a:spAutoFit/>
          </a:bodyPr>
          <a:lstStyle/>
          <a:p>
            <a:pPr marL="285750" marR="0" lvl="0" indent="-285750" algn="just"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GB" sz="2000" b="1" i="0" u="none" strike="noStrike" kern="1200" cap="none" spc="0" normalizeH="0" baseline="0" noProof="0" dirty="0">
                <a:ln>
                  <a:noFill/>
                </a:ln>
                <a:solidFill>
                  <a:srgbClr val="C00000"/>
                </a:solidFill>
                <a:effectLst/>
                <a:uLnTx/>
                <a:uFillTx/>
                <a:latin typeface="Tahoma" pitchFamily="34" charset="0"/>
                <a:ea typeface="Tahoma" pitchFamily="34" charset="0"/>
                <a:cs typeface="Tahoma" pitchFamily="34" charset="0"/>
              </a:rPr>
              <a:t>Replica of MAX-IV 1.5 GeV ring – but:</a:t>
            </a:r>
            <a:endParaRPr kumimoji="0" lang="en-GB" sz="2400" b="0" i="0" u="none" strike="noStrike" kern="120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a:p>
            <a:pPr marL="1314450" marR="0" lvl="1"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Different building</a:t>
            </a:r>
          </a:p>
          <a:p>
            <a:pPr marL="1771650" marR="0" lvl="2" indent="-28575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Different storage ring tunnel</a:t>
            </a:r>
          </a:p>
          <a:p>
            <a:pPr marL="1771650" marR="0" lvl="2" indent="-28575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Different building infrastructure</a:t>
            </a:r>
          </a:p>
          <a:p>
            <a:pPr marL="1314450" marR="0" lvl="1" indent="-28575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Different injection – linac but not full energy</a:t>
            </a:r>
          </a:p>
          <a:p>
            <a:pPr marL="1314450" marR="0" lvl="1" indent="-285750" algn="just"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Ramping</a:t>
            </a:r>
          </a:p>
        </p:txBody>
      </p:sp>
      <p:sp>
        <p:nvSpPr>
          <p:cNvPr id="10" name="TextBox 9"/>
          <p:cNvSpPr txBox="1"/>
          <p:nvPr/>
        </p:nvSpPr>
        <p:spPr>
          <a:xfrm>
            <a:off x="1625495" y="3569462"/>
            <a:ext cx="8511480" cy="1508105"/>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Tahoma" pitchFamily="34" charset="0"/>
                <a:ea typeface="Tahoma" pitchFamily="34" charset="0"/>
                <a:cs typeface="Tahoma" pitchFamily="34" charset="0"/>
              </a:rPr>
              <a:t>Uniqueness (first such facility in PL)</a:t>
            </a:r>
          </a:p>
          <a:p>
            <a:pPr marL="1314450" marR="0" lvl="1"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There are no commercially available synchrotrons</a:t>
            </a:r>
          </a:p>
          <a:p>
            <a:pPr marL="1314450" marR="0" lvl="1"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Tailored made design</a:t>
            </a:r>
          </a:p>
          <a:p>
            <a:pPr marL="1314450" marR="0" lvl="1"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rPr>
              <a:t>Tailored made equipment</a:t>
            </a:r>
          </a:p>
        </p:txBody>
      </p:sp>
      <p:grpSp>
        <p:nvGrpSpPr>
          <p:cNvPr id="6" name="Group 5"/>
          <p:cNvGrpSpPr/>
          <p:nvPr/>
        </p:nvGrpSpPr>
        <p:grpSpPr>
          <a:xfrm>
            <a:off x="1735503" y="5396337"/>
            <a:ext cx="8511480" cy="979477"/>
            <a:chOff x="234430" y="1083682"/>
            <a:chExt cx="8511480" cy="979477"/>
          </a:xfrm>
        </p:grpSpPr>
        <p:sp>
          <p:nvSpPr>
            <p:cNvPr id="11" name="TextBox 10"/>
            <p:cNvSpPr txBox="1"/>
            <p:nvPr/>
          </p:nvSpPr>
          <p:spPr>
            <a:xfrm>
              <a:off x="234430" y="1109052"/>
              <a:ext cx="8511480" cy="954107"/>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C00000"/>
                  </a:solidFill>
                  <a:effectLst/>
                  <a:uLnTx/>
                  <a:uFillTx/>
                  <a:latin typeface="Tahoma" pitchFamily="34" charset="0"/>
                  <a:ea typeface="Tahoma" pitchFamily="34" charset="0"/>
                  <a:cs typeface="Tahoma" pitchFamily="34" charset="0"/>
                </a:rPr>
                <a:t>Funds: </a:t>
              </a:r>
              <a:r>
                <a:rPr kumimoji="0" lang="en-US" sz="2000" b="1" i="0" u="none" strike="noStrike" kern="1200" cap="none" spc="0" normalizeH="0" baseline="0" noProof="0" dirty="0">
                  <a:ln>
                    <a:noFill/>
                  </a:ln>
                  <a:solidFill>
                    <a:srgbClr val="00518E"/>
                  </a:solidFill>
                  <a:effectLst/>
                  <a:uLnTx/>
                  <a:uFillTx/>
                  <a:latin typeface="Tahoma" pitchFamily="34" charset="0"/>
                  <a:ea typeface="ヒラギノ角ゴ Pro W3" pitchFamily="84" charset="-128"/>
                  <a:cs typeface="+mn-cs"/>
                </a:rPr>
                <a:t>50 M€  - source:</a:t>
              </a:r>
              <a:endParaRPr kumimoji="0" lang="en-US" sz="2000" b="1" i="0" u="none" strike="noStrike" kern="1200" cap="none" spc="0" normalizeH="0" baseline="0" noProof="0" dirty="0">
                <a:ln>
                  <a:noFill/>
                </a:ln>
                <a:solidFill>
                  <a:srgbClr val="00518E"/>
                </a:solidFill>
                <a:effectLst/>
                <a:uLnTx/>
                <a:uFillTx/>
                <a:latin typeface="Tahoma" pitchFamily="34" charset="0"/>
                <a:ea typeface="Tahoma" pitchFamily="34" charset="0"/>
                <a:cs typeface="Tahoma" pitchFamily="34" charset="0"/>
              </a:endParaRPr>
            </a:p>
            <a:p>
              <a:pPr marL="571500" marR="0" lvl="0" indent="0" algn="just"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3399"/>
                </a:solidFill>
                <a:effectLst/>
                <a:uLnTx/>
                <a:uFillTx/>
                <a:latin typeface="Tahoma" pitchFamily="34" charset="0"/>
                <a:ea typeface="Tahoma" pitchFamily="34" charset="0"/>
                <a:cs typeface="Tahoma" pitchFamily="34" charset="0"/>
              </a:endParaRPr>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4549" y="1083682"/>
              <a:ext cx="4958448" cy="84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1639590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AEE5FFC4-F38D-4F63-946F-7BF10B55B5A4}"/>
              </a:ext>
            </a:extLst>
          </p:cNvPr>
          <p:cNvSpPr>
            <a:spLocks noGrp="1"/>
          </p:cNvSpPr>
          <p:nvPr>
            <p:ph type="title"/>
          </p:nvPr>
        </p:nvSpPr>
        <p:spPr/>
        <p:txBody>
          <a:bodyPr/>
          <a:lstStyle/>
          <a:p>
            <a:r>
              <a:rPr lang="en-US" dirty="0">
                <a:latin typeface="+mn-lt"/>
              </a:rPr>
              <a:t>FLNP 7 years plans status</a:t>
            </a:r>
          </a:p>
        </p:txBody>
      </p:sp>
      <p:sp>
        <p:nvSpPr>
          <p:cNvPr id="5" name="Объект 4">
            <a:extLst>
              <a:ext uri="{FF2B5EF4-FFF2-40B4-BE49-F238E27FC236}">
                <a16:creationId xmlns:a16="http://schemas.microsoft.com/office/drawing/2014/main" xmlns="" id="{AA94A58B-A788-45FF-8D83-04127DAB74C7}"/>
              </a:ext>
            </a:extLst>
          </p:cNvPr>
          <p:cNvSpPr>
            <a:spLocks noGrp="1"/>
          </p:cNvSpPr>
          <p:nvPr>
            <p:ph idx="1"/>
          </p:nvPr>
        </p:nvSpPr>
        <p:spPr>
          <a:xfrm>
            <a:off x="838200" y="1750683"/>
            <a:ext cx="10515600" cy="4827137"/>
          </a:xfrm>
        </p:spPr>
        <p:txBody>
          <a:bodyPr>
            <a:normAutofit/>
          </a:bodyPr>
          <a:lstStyle/>
          <a:p>
            <a:r>
              <a:rPr lang="en-US" dirty="0">
                <a:effectLst/>
                <a:latin typeface="+mn-lt"/>
              </a:rPr>
              <a:t>Working design of the next stage of the cryogenic moderators complex is in manufacturing phase, assembling starts 2019;</a:t>
            </a:r>
          </a:p>
          <a:p>
            <a:r>
              <a:rPr lang="en-US" dirty="0">
                <a:solidFill>
                  <a:srgbClr val="002060"/>
                </a:solidFill>
                <a:effectLst/>
                <a:latin typeface="+mn-lt"/>
              </a:rPr>
              <a:t>Spectrometers at the IBR-2 are under upgrade in accordance with planning;</a:t>
            </a:r>
          </a:p>
          <a:p>
            <a:r>
              <a:rPr lang="en-US" dirty="0">
                <a:effectLst/>
                <a:latin typeface="+mn-lt"/>
              </a:rPr>
              <a:t>The preliminary design of the new small angle scattering instrument is elaborated. The contract on the new advanced detector for this instrument is in preparation;</a:t>
            </a:r>
          </a:p>
          <a:p>
            <a:r>
              <a:rPr lang="en-US" dirty="0">
                <a:solidFill>
                  <a:srgbClr val="002060"/>
                </a:solidFill>
                <a:effectLst/>
                <a:latin typeface="+mn-lt"/>
              </a:rPr>
              <a:t>IREN final configuration with two accelerating sections and new cooling system will start up by the end of 2018;</a:t>
            </a:r>
          </a:p>
          <a:p>
            <a:r>
              <a:rPr lang="en-US" dirty="0">
                <a:effectLst/>
                <a:latin typeface="+mn-lt"/>
              </a:rPr>
              <a:t>Progress achieved during the first year and a half of the 7-years plan can be recognized as </a:t>
            </a:r>
            <a:r>
              <a:rPr lang="en-US" sz="2600" dirty="0">
                <a:effectLst/>
                <a:latin typeface="+mn-lt"/>
              </a:rPr>
              <a:t>successful</a:t>
            </a:r>
            <a:r>
              <a:rPr lang="en-US" dirty="0">
                <a:effectLst/>
                <a:latin typeface="+mn-lt"/>
              </a:rPr>
              <a:t>.  </a:t>
            </a:r>
          </a:p>
        </p:txBody>
      </p:sp>
    </p:spTree>
    <p:extLst>
      <p:ext uri="{BB962C8B-B14F-4D97-AF65-F5344CB8AC3E}">
        <p14:creationId xmlns:p14="http://schemas.microsoft.com/office/powerpoint/2010/main" val="3605469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30D2A34-47A1-4DB6-9A56-438990ECE069}"/>
              </a:ext>
            </a:extLst>
          </p:cNvPr>
          <p:cNvSpPr>
            <a:spLocks noGrp="1"/>
          </p:cNvSpPr>
          <p:nvPr>
            <p:ph type="title"/>
          </p:nvPr>
        </p:nvSpPr>
        <p:spPr/>
        <p:txBody>
          <a:bodyPr>
            <a:normAutofit/>
          </a:bodyPr>
          <a:lstStyle/>
          <a:p>
            <a:r>
              <a:rPr lang="en-US" sz="4000" dirty="0">
                <a:latin typeface="+mn-lt"/>
              </a:rPr>
              <a:t>FLNP Future</a:t>
            </a:r>
            <a:endParaRPr lang="ru-RU" sz="4000" dirty="0">
              <a:latin typeface="+mn-lt"/>
            </a:endParaRPr>
          </a:p>
        </p:txBody>
      </p:sp>
      <p:sp>
        <p:nvSpPr>
          <p:cNvPr id="3" name="Объект 2">
            <a:extLst>
              <a:ext uri="{FF2B5EF4-FFF2-40B4-BE49-F238E27FC236}">
                <a16:creationId xmlns:a16="http://schemas.microsoft.com/office/drawing/2014/main" xmlns="" id="{526C7C5A-D0AC-4821-9F69-DE2734B94D22}"/>
              </a:ext>
            </a:extLst>
          </p:cNvPr>
          <p:cNvSpPr>
            <a:spLocks noGrp="1"/>
          </p:cNvSpPr>
          <p:nvPr>
            <p:ph idx="1"/>
          </p:nvPr>
        </p:nvSpPr>
        <p:spPr>
          <a:xfrm>
            <a:off x="838200" y="1711088"/>
            <a:ext cx="10515600" cy="2993260"/>
          </a:xfrm>
        </p:spPr>
        <p:txBody>
          <a:bodyPr>
            <a:normAutofit lnSpcReduction="10000"/>
          </a:bodyPr>
          <a:lstStyle/>
          <a:p>
            <a:pPr>
              <a:lnSpc>
                <a:spcPct val="150000"/>
              </a:lnSpc>
            </a:pPr>
            <a:r>
              <a:rPr lang="en-US" dirty="0">
                <a:solidFill>
                  <a:srgbClr val="C00000"/>
                </a:solidFill>
                <a:effectLst/>
                <a:latin typeface="+mn-lt"/>
              </a:rPr>
              <a:t>Short term perspectives:</a:t>
            </a:r>
          </a:p>
          <a:p>
            <a:pPr lvl="1">
              <a:lnSpc>
                <a:spcPct val="150000"/>
              </a:lnSpc>
            </a:pPr>
            <a:r>
              <a:rPr lang="en-US" dirty="0">
                <a:effectLst/>
                <a:latin typeface="+mn-lt"/>
              </a:rPr>
              <a:t>Development and upgrade of the IBR-2 instruments. Already now there are examples of more than 10-fold increase in efficiency;</a:t>
            </a:r>
          </a:p>
          <a:p>
            <a:pPr lvl="1">
              <a:lnSpc>
                <a:spcPct val="150000"/>
              </a:lnSpc>
            </a:pPr>
            <a:r>
              <a:rPr lang="en-US" dirty="0">
                <a:effectLst/>
                <a:latin typeface="+mn-lt"/>
              </a:rPr>
              <a:t>Completion of the CM complex;</a:t>
            </a:r>
          </a:p>
          <a:p>
            <a:pPr lvl="1">
              <a:lnSpc>
                <a:spcPct val="150000"/>
              </a:lnSpc>
            </a:pPr>
            <a:r>
              <a:rPr lang="en-US" dirty="0">
                <a:effectLst/>
                <a:latin typeface="+mn-lt"/>
              </a:rPr>
              <a:t>Start of the IREN source operation at designed parameters;</a:t>
            </a:r>
          </a:p>
        </p:txBody>
      </p:sp>
      <p:sp>
        <p:nvSpPr>
          <p:cNvPr id="6" name="Номер слайда 5">
            <a:extLst>
              <a:ext uri="{FF2B5EF4-FFF2-40B4-BE49-F238E27FC236}">
                <a16:creationId xmlns:a16="http://schemas.microsoft.com/office/drawing/2014/main" xmlns="" id="{57A558AF-5FB6-4E8D-A9CF-B3CB8FD0EF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0EC5-1B17-488A-9BAA-73D0B732F686}"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p:cNvSpPr txBox="1"/>
          <p:nvPr/>
        </p:nvSpPr>
        <p:spPr>
          <a:xfrm>
            <a:off x="946486" y="4841013"/>
            <a:ext cx="9244903" cy="1697901"/>
          </a:xfrm>
          <a:prstGeom prst="rect">
            <a:avLst/>
          </a:prstGeom>
          <a:noFill/>
        </p:spPr>
        <p:txBody>
          <a:bodyPr wrap="none" rtlCol="0">
            <a:spAutoFit/>
          </a:body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C00000"/>
                </a:solidFill>
                <a:uLnTx/>
                <a:uFillTx/>
                <a:ea typeface="+mn-ea"/>
                <a:cs typeface="+mn-cs"/>
              </a:rPr>
              <a:t>Long term perspectives </a:t>
            </a:r>
            <a:r>
              <a:rPr kumimoji="0" lang="en-US" sz="2600" b="1" i="0" u="none" strike="noStrike" kern="1200" cap="none" spc="0" normalizeH="0" baseline="0" noProof="0" dirty="0">
                <a:ln>
                  <a:noFill/>
                </a:ln>
                <a:solidFill>
                  <a:prstClr val="black"/>
                </a:solidFill>
                <a:uLnTx/>
                <a:uFillTx/>
                <a:ea typeface="+mn-ea"/>
                <a:cs typeface="+mn-cs"/>
              </a:rPr>
              <a:t>– new accelerator based neutron source</a:t>
            </a:r>
          </a:p>
          <a:p>
            <a:pPr marL="0" marR="0" lvl="0" indent="0" algn="l" defTabSz="914400" rtl="0" eaLnBrk="1" fontAlgn="auto" latinLnBrk="0" hangingPunct="1">
              <a:lnSpc>
                <a:spcPct val="150000"/>
              </a:lnSpc>
              <a:spcBef>
                <a:spcPts val="1000"/>
              </a:spcBef>
              <a:spcAft>
                <a:spcPts val="0"/>
              </a:spcAft>
              <a:buClrTx/>
              <a:buSzTx/>
              <a:buFontTx/>
              <a:buNone/>
              <a:tabLst/>
              <a:defRPr/>
            </a:pPr>
            <a:r>
              <a:rPr kumimoji="0" lang="en-US" sz="2600" b="1" i="0" u="none" strike="noStrike" kern="1200" cap="none" spc="0" normalizeH="0" baseline="0" noProof="0" dirty="0">
                <a:ln>
                  <a:noFill/>
                </a:ln>
                <a:solidFill>
                  <a:prstClr val="black"/>
                </a:solidFill>
                <a:uLnTx/>
                <a:uFillTx/>
                <a:ea typeface="+mn-ea"/>
                <a:cs typeface="+mn-cs"/>
              </a:rPr>
              <a:t>   in order to replace IBR-2 after the end of it’s lifetime;</a:t>
            </a:r>
            <a:endParaRPr kumimoji="0" lang="ru-RU" sz="2600" b="1" i="0" u="none" strike="noStrike" kern="1200" cap="none" spc="0" normalizeH="0" baseline="0" noProof="0" dirty="0">
              <a:ln>
                <a:noFill/>
              </a:ln>
              <a:solidFill>
                <a:prstClr val="black"/>
              </a:solidFill>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1162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EEC59031-01F7-482A-AC19-F84DF2E38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9" r="12465" b="29765"/>
          <a:stretch>
            <a:fillRect/>
          </a:stretch>
        </p:blipFill>
        <p:spPr bwMode="auto">
          <a:xfrm>
            <a:off x="1552577" y="1089025"/>
            <a:ext cx="5153025"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extBox 6">
            <a:extLst>
              <a:ext uri="{FF2B5EF4-FFF2-40B4-BE49-F238E27FC236}">
                <a16:creationId xmlns:a16="http://schemas.microsoft.com/office/drawing/2014/main" xmlns="" id="{47E99F02-DA5E-4D6A-9CE0-98A52F6DCB5D}"/>
              </a:ext>
            </a:extLst>
          </p:cNvPr>
          <p:cNvSpPr txBox="1">
            <a:spLocks noChangeArrowheads="1"/>
          </p:cNvSpPr>
          <p:nvPr/>
        </p:nvSpPr>
        <p:spPr bwMode="auto">
          <a:xfrm>
            <a:off x="3208337" y="6119815"/>
            <a:ext cx="74597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N. Ku</a:t>
            </a:r>
            <a:r>
              <a:rPr kumimoji="0" lang="sk-SK" altLang="ru-RU" sz="1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čerka</a:t>
            </a:r>
            <a:r>
              <a:rPr kumimoji="0" lang="en-US" altLang="ru-RU" sz="1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 &amp; E.V. Lychagin</a:t>
            </a:r>
            <a:r>
              <a:rPr kumimoji="0" lang="en-US" altLang="ru-RU"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CA" altLang="ru-RU" sz="1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Development of the scientific case for a new source of neutrons at JINR</a:t>
            </a:r>
            <a:endParaRPr kumimoji="0" lang="en-US" altLang="ru-RU" sz="1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E. Shabalin &amp; Yu.N. Pepelyshev</a:t>
            </a:r>
            <a:r>
              <a:rPr kumimoji="0" lang="en-US" altLang="ru-RU"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CA" altLang="ru-RU" sz="1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Concepts of JINR’s high-flux pulsed neutron source</a:t>
            </a:r>
            <a:endParaRPr kumimoji="0" lang="en-US" altLang="ru-RU" sz="1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4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V.N. Shvetsov &amp; </a:t>
            </a:r>
            <a:r>
              <a:rPr kumimoji="0" lang="en-US" altLang="ru-RU" sz="1400" b="0" i="1"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V.L. Aksenov</a:t>
            </a:r>
            <a:r>
              <a:rPr kumimoji="0" lang="en-US" altLang="ru-RU"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a:t>
            </a:r>
            <a:r>
              <a:rPr kumimoji="0" lang="en-US" altLang="ru-RU" sz="1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Milestones and time schedule</a:t>
            </a:r>
            <a:r>
              <a:rPr kumimoji="0" lang="en-US" altLang="ru-RU" sz="14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 proposal to the strategy plan of JINR</a:t>
            </a:r>
          </a:p>
        </p:txBody>
      </p:sp>
      <p:pic>
        <p:nvPicPr>
          <p:cNvPr id="3076" name="Рисунок 1">
            <a:extLst>
              <a:ext uri="{FF2B5EF4-FFF2-40B4-BE49-F238E27FC236}">
                <a16:creationId xmlns:a16="http://schemas.microsoft.com/office/drawing/2014/main" xmlns="" id="{26EC7993-320A-4D6F-9540-C8EBE86622F4}"/>
              </a:ext>
            </a:extLst>
          </p:cNvPr>
          <p:cNvPicPr>
            <a:picLocks noChangeArrowheads="1"/>
          </p:cNvPicPr>
          <p:nvPr/>
        </p:nvPicPr>
        <p:blipFill>
          <a:blip r:embed="rId4" cstate="print">
            <a:extLst>
              <a:ext uri="{28A0092B-C50C-407E-A947-70E740481C1C}">
                <a14:useLocalDpi xmlns:a14="http://schemas.microsoft.com/office/drawing/2010/main" val="0"/>
              </a:ext>
            </a:extLst>
          </a:blip>
          <a:srcRect l="6909" t="13248" r="10408" b="13248"/>
          <a:stretch>
            <a:fillRect/>
          </a:stretch>
        </p:blipFill>
        <p:spPr bwMode="auto">
          <a:xfrm>
            <a:off x="6791327" y="1401766"/>
            <a:ext cx="38766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F4F5BB76-56CD-46B5-87A4-71D7DD94AE7C}"/>
              </a:ext>
            </a:extLst>
          </p:cNvPr>
          <p:cNvSpPr txBox="1"/>
          <p:nvPr/>
        </p:nvSpPr>
        <p:spPr>
          <a:xfrm>
            <a:off x="7399338" y="1093790"/>
            <a:ext cx="2735263" cy="30777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3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PuO</a:t>
            </a:r>
            <a:r>
              <a:rPr kumimoji="0" lang="en-US" sz="1400" b="1" i="0" u="none" strike="noStrike" kern="1200" cap="none" spc="130" normalizeH="0" baseline="-2500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2</a:t>
            </a:r>
            <a:r>
              <a:rPr kumimoji="0" lang="en-US" sz="1400" b="1" i="0" u="none" strike="noStrike" kern="1200" cap="none" spc="13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based </a:t>
            </a:r>
            <a:r>
              <a:rPr kumimoji="0" lang="en-US" sz="1400" b="1" i="0" u="none" strike="noStrike" kern="1200" cap="none" spc="130" normalizeH="0" baseline="0" noProof="0" dirty="0" err="1">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superbooster</a:t>
            </a:r>
            <a:endParaRPr kumimoji="0" lang="en-CA" sz="1400" b="1" i="0" u="none" strike="noStrike" kern="1200" cap="none" spc="13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0" name="Прямоугольник 1">
            <a:extLst>
              <a:ext uri="{FF2B5EF4-FFF2-40B4-BE49-F238E27FC236}">
                <a16:creationId xmlns:a16="http://schemas.microsoft.com/office/drawing/2014/main" xmlns="" id="{0EAB0E8B-CC7C-4E81-ADBF-995F1BEC69AA}"/>
              </a:ext>
            </a:extLst>
          </p:cNvPr>
          <p:cNvSpPr/>
          <p:nvPr/>
        </p:nvSpPr>
        <p:spPr>
          <a:xfrm>
            <a:off x="1598614" y="3548063"/>
            <a:ext cx="9040812" cy="290848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Progress outline:</a:t>
            </a:r>
          </a:p>
          <a:p>
            <a:pPr marL="342900" marR="0" lvl="0" indent="-342900" algn="l" defTabSz="914400" rtl="0" eaLnBrk="1" fontAlgn="auto" latinLnBrk="0" hangingPunct="1">
              <a:lnSpc>
                <a:spcPct val="100000"/>
              </a:lnSpc>
              <a:spcBef>
                <a:spcPts val="0"/>
              </a:spcBef>
              <a:spcAft>
                <a:spcPts val="600"/>
              </a:spcAft>
              <a:buClr>
                <a:prstClr val="black"/>
              </a:buClr>
              <a:buSzTx/>
              <a:buFont typeface="+mj-lt"/>
              <a:buAutoNum type="arabicPeriod"/>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A </a:t>
            </a:r>
            <a:r>
              <a:rPr kumimoji="0" lang="en-US" sz="2000" b="0" i="0" u="none" strike="noStrike" kern="1200" cap="none" spc="0" normalizeH="0" baseline="0" noProof="0" dirty="0" err="1">
                <a:ln>
                  <a:noFill/>
                </a:ln>
                <a:solidFill>
                  <a:srgbClr val="C00000"/>
                </a:solidFill>
                <a:effectLst/>
                <a:uLnTx/>
                <a:uFillTx/>
                <a:latin typeface="Calibri" panose="020F0502020204030204"/>
                <a:ea typeface="+mn-ea"/>
                <a:cs typeface="+mn-cs"/>
              </a:rPr>
              <a:t>superbooster</a:t>
            </a: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(multiplying target of proton linear accelerator  with periodic reactivity modulation) is being considered for the new neutron source</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
                <a:prstClr val="black"/>
              </a:buClr>
              <a:buSzTx/>
              <a:buFont typeface="+mj-lt"/>
              <a:buAutoNum type="arabicPeriod"/>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Feasibility study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2 concepts (</a:t>
            </a: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neptunium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plutonium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based) has been started</a:t>
            </a:r>
          </a:p>
          <a:p>
            <a:pPr marL="342900" marR="0" lvl="0" indent="-342900" algn="l" defTabSz="914400" rtl="0" eaLnBrk="1" fontAlgn="auto" latinLnBrk="0" hangingPunct="1">
              <a:lnSpc>
                <a:spcPct val="100000"/>
              </a:lnSpc>
              <a:spcBef>
                <a:spcPts val="0"/>
              </a:spcBef>
              <a:spcAft>
                <a:spcPts val="600"/>
              </a:spcAft>
              <a:buClr>
                <a:prstClr val="black"/>
              </a:buClr>
              <a:buSzTx/>
              <a:buFont typeface="+mj-lt"/>
              <a:buAutoNum type="arabicPeriod"/>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Schedule </a:t>
            </a:r>
            <a:r>
              <a:rPr kumimoji="0" lang="en-US" sz="2000" b="0" i="0" u="none" strike="noStrike" kern="1200" cap="none" spc="0" normalizeH="0" baseline="0" noProof="0" dirty="0" smtClean="0">
                <a:ln>
                  <a:noFill/>
                </a:ln>
                <a:solidFill>
                  <a:srgbClr val="C00000"/>
                </a:solidFill>
                <a:effectLst/>
                <a:uLnTx/>
                <a:uFillTx/>
                <a:latin typeface="Calibri" panose="020F0502020204030204"/>
                <a:ea typeface="+mn-ea"/>
                <a:cs typeface="+mn-cs"/>
              </a:rPr>
              <a:t>/ road </a:t>
            </a: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map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has been developed </a:t>
            </a:r>
            <a:r>
              <a:rPr lang="en-US" sz="2000" dirty="0" smtClean="0">
                <a:solidFill>
                  <a:prstClr val="black"/>
                </a:solidFill>
                <a:latin typeface="Calibri" panose="020F0502020204030204"/>
              </a:rPr>
              <a:t>having</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 major stages and proposes the finalization in </a:t>
            </a: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2035</a:t>
            </a:r>
            <a:r>
              <a:rPr kumimoji="0" lang="pl-PL"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lang="en-US" sz="2000" dirty="0" smtClean="0">
                <a:solidFill>
                  <a:prstClr val="black"/>
                </a:solidFill>
                <a:latin typeface="Calibri" panose="020F0502020204030204"/>
              </a:rPr>
              <a:t>by</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replacing the present source IBR-2M smoothly </a:t>
            </a:r>
          </a:p>
          <a:p>
            <a:pPr marL="342900" marR="0" lvl="0" indent="-342900" algn="l" defTabSz="914400" rtl="0" eaLnBrk="1" fontAlgn="auto" latinLnBrk="0" hangingPunct="1">
              <a:lnSpc>
                <a:spcPct val="100000"/>
              </a:lnSpc>
              <a:spcBef>
                <a:spcPts val="0"/>
              </a:spcBef>
              <a:spcAft>
                <a:spcPts val="600"/>
              </a:spcAft>
              <a:buClr>
                <a:prstClr val="black"/>
              </a:buClr>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9" name="Picture 3">
            <a:extLst>
              <a:ext uri="{FF2B5EF4-FFF2-40B4-BE49-F238E27FC236}">
                <a16:creationId xmlns:a16="http://schemas.microsoft.com/office/drawing/2014/main" xmlns="" id="{D1D4A93D-E4AD-4163-9CEE-ADC39EF82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Прямоугольник 3">
            <a:extLst>
              <a:ext uri="{FF2B5EF4-FFF2-40B4-BE49-F238E27FC236}">
                <a16:creationId xmlns:a16="http://schemas.microsoft.com/office/drawing/2014/main" xmlns="" id="{8D1CD6B2-5266-4F7A-821A-2801180FCBB8}"/>
              </a:ext>
            </a:extLst>
          </p:cNvPr>
          <p:cNvSpPr>
            <a:spLocks noChangeArrowheads="1"/>
          </p:cNvSpPr>
          <p:nvPr/>
        </p:nvSpPr>
        <p:spPr bwMode="auto">
          <a:xfrm>
            <a:off x="1524000" y="6445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000" b="1" i="0" u="none" strike="noStrike" kern="1200" cap="none" spc="0" normalizeH="0" baseline="0" noProof="0">
                <a:ln>
                  <a:noFill/>
                </a:ln>
                <a:solidFill>
                  <a:srgbClr val="0563C1"/>
                </a:solidFill>
                <a:effectLst/>
                <a:uLnTx/>
                <a:uFillTx/>
                <a:latin typeface="Calibri" panose="020F0502020204030204" pitchFamily="34" charset="0"/>
                <a:ea typeface="+mn-ea"/>
                <a:cs typeface="+mn-cs"/>
              </a:rPr>
              <a:t>Dubna Neutron Source</a:t>
            </a:r>
            <a:r>
              <a:rPr kumimoji="0" lang="pl-PL" altLang="ru-RU" sz="2000" b="1" i="0" u="none" strike="noStrike" kern="1200" cap="none" spc="0" normalizeH="0" baseline="0" noProof="0">
                <a:ln>
                  <a:noFill/>
                </a:ln>
                <a:solidFill>
                  <a:srgbClr val="0563C1"/>
                </a:solidFill>
                <a:effectLst/>
                <a:uLnTx/>
                <a:uFillTx/>
                <a:latin typeface="Calibri" panose="020F0502020204030204" pitchFamily="34" charset="0"/>
                <a:ea typeface="+mn-ea"/>
                <a:cs typeface="+mn-cs"/>
              </a:rPr>
              <a:t> </a:t>
            </a:r>
            <a:r>
              <a:rPr kumimoji="0" lang="en-US" altLang="ru-RU" sz="2000" b="1" i="0" u="none" strike="noStrike" kern="1200" cap="none" spc="0" normalizeH="0" baseline="0" noProof="0">
                <a:ln>
                  <a:noFill/>
                </a:ln>
                <a:solidFill>
                  <a:srgbClr val="0563C1"/>
                </a:solidFill>
                <a:effectLst/>
                <a:uLnTx/>
                <a:uFillTx/>
                <a:latin typeface="Calibri" panose="020F0502020204030204" pitchFamily="34" charset="0"/>
                <a:ea typeface="+mn-ea"/>
                <a:cs typeface="+mn-cs"/>
              </a:rPr>
              <a:t>of the Fourth Generation</a:t>
            </a:r>
          </a:p>
        </p:txBody>
      </p:sp>
    </p:spTree>
    <p:extLst>
      <p:ext uri="{BB962C8B-B14F-4D97-AF65-F5344CB8AC3E}">
        <p14:creationId xmlns:p14="http://schemas.microsoft.com/office/powerpoint/2010/main" val="32077418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xmlns="" id="{A5A4948A-5449-412F-9A18-A5527E994345}"/>
              </a:ext>
            </a:extLst>
          </p:cNvPr>
          <p:cNvSpPr>
            <a:spLocks noGrp="1"/>
          </p:cNvSpPr>
          <p:nvPr>
            <p:ph type="title"/>
          </p:nvPr>
        </p:nvSpPr>
        <p:spPr>
          <a:xfrm>
            <a:off x="1574141" y="628091"/>
            <a:ext cx="9144000" cy="1445755"/>
          </a:xfrm>
        </p:spPr>
        <p:txBody>
          <a:bodyPr>
            <a:normAutofit fontScale="90000"/>
          </a:bodyPr>
          <a:lstStyle/>
          <a:p>
            <a:pPr algn="ctr"/>
            <a:r>
              <a:rPr lang="en-US" dirty="0"/>
              <a:t>Proposed schedule for the new source </a:t>
            </a:r>
            <a:r>
              <a:rPr lang="en-US" sz="2400" b="0" i="1" dirty="0">
                <a:effectLst/>
              </a:rPr>
              <a:t> presented in the booklet on “NEPTUN”</a:t>
            </a:r>
            <a:r>
              <a:rPr lang="en-US" dirty="0"/>
              <a:t/>
            </a:r>
            <a:br>
              <a:rPr lang="en-US" dirty="0"/>
            </a:br>
            <a:r>
              <a:rPr lang="en-US" sz="2400" b="0" i="1" dirty="0">
                <a:effectLst/>
              </a:rPr>
              <a:t>and PAC for CMP, June 30, 2016 and June 19, 2017</a:t>
            </a:r>
            <a:r>
              <a:rPr lang="en-US" sz="2400" b="0" i="1" dirty="0" smtClean="0">
                <a:effectLst/>
              </a:rPr>
              <a:t>.</a:t>
            </a:r>
            <a:br>
              <a:rPr lang="en-US" sz="2400" b="0" i="1" dirty="0" smtClean="0">
                <a:effectLst/>
              </a:rPr>
            </a:br>
            <a:r>
              <a:rPr lang="en-US" sz="2400" b="0" i="1" dirty="0">
                <a:effectLst/>
              </a:rPr>
              <a:t/>
            </a:r>
            <a:br>
              <a:rPr lang="en-US" sz="2400" b="0" i="1" dirty="0">
                <a:effectLst/>
              </a:rPr>
            </a:br>
            <a:endParaRPr lang="ru-RU" sz="2400" b="0" i="1" dirty="0">
              <a:effectLst/>
            </a:endParaRPr>
          </a:p>
        </p:txBody>
      </p:sp>
      <p:sp>
        <p:nvSpPr>
          <p:cNvPr id="4" name="Дата 3">
            <a:extLst>
              <a:ext uri="{FF2B5EF4-FFF2-40B4-BE49-F238E27FC236}">
                <a16:creationId xmlns:a16="http://schemas.microsoft.com/office/drawing/2014/main" xmlns="" id="{1996B216-5B85-4817-A251-4AE93A52E5B7}"/>
              </a:ext>
            </a:extLst>
          </p:cNvPr>
          <p:cNvSpPr>
            <a:spLocks noGrp="1"/>
          </p:cNvSpPr>
          <p:nvPr>
            <p:ph type="dt" sz="half" idx="10"/>
          </p:nvPr>
        </p:nvSpPr>
        <p:spPr>
          <a:xfrm>
            <a:off x="1524000" y="6492878"/>
            <a:ext cx="2057400" cy="365125"/>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B1F6B2E5-2241-4252-8989-676D40C0D126}" type="datetime1">
              <a:rPr kumimoji="0" lang="ru-RU" sz="9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Arial"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20.09.2018</a:t>
            </a:fld>
            <a:endParaRPr kumimoji="0" lang="ru-RU" sz="900" b="1"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Arial" pitchFamily="34" charset="0"/>
            </a:endParaRPr>
          </a:p>
        </p:txBody>
      </p:sp>
      <p:sp>
        <p:nvSpPr>
          <p:cNvPr id="6" name="Номер слайда 5">
            <a:extLst>
              <a:ext uri="{FF2B5EF4-FFF2-40B4-BE49-F238E27FC236}">
                <a16:creationId xmlns:a16="http://schemas.microsoft.com/office/drawing/2014/main" xmlns="" id="{EE3C7B90-760A-4CE8-9CEB-2344ACE9747D}"/>
              </a:ext>
            </a:extLst>
          </p:cNvPr>
          <p:cNvSpPr>
            <a:spLocks noGrp="1"/>
          </p:cNvSpPr>
          <p:nvPr>
            <p:ph type="sldNum" sz="quarter" idx="12"/>
          </p:nvPr>
        </p:nvSpPr>
        <p:spPr>
          <a:xfrm>
            <a:off x="8001000" y="5624513"/>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F925599-6A81-4C9B-A9EA-F68E9E48BE9B}" type="slidenum">
              <a:rPr kumimoji="0" lang="ru-RU" sz="9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ru-RU" sz="9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Arial" pitchFamily="34" charset="0"/>
            </a:endParaRPr>
          </a:p>
        </p:txBody>
      </p:sp>
      <p:pic>
        <p:nvPicPr>
          <p:cNvPr id="7" name="Рисунок 6">
            <a:extLst>
              <a:ext uri="{FF2B5EF4-FFF2-40B4-BE49-F238E27FC236}">
                <a16:creationId xmlns:a16="http://schemas.microsoft.com/office/drawing/2014/main" xmlns="" id="{813904C7-6C3C-440C-AD2F-8A12813EF894}"/>
              </a:ext>
            </a:extLst>
          </p:cNvPr>
          <p:cNvPicPr>
            <a:picLocks noChangeAspect="1"/>
          </p:cNvPicPr>
          <p:nvPr/>
        </p:nvPicPr>
        <p:blipFill>
          <a:blip r:embed="rId2"/>
          <a:stretch>
            <a:fillRect/>
          </a:stretch>
        </p:blipFill>
        <p:spPr>
          <a:xfrm>
            <a:off x="2424381" y="1523126"/>
            <a:ext cx="7443521" cy="5228811"/>
          </a:xfrm>
          <a:prstGeom prst="rect">
            <a:avLst/>
          </a:prstGeom>
        </p:spPr>
      </p:pic>
    </p:spTree>
    <p:extLst>
      <p:ext uri="{BB962C8B-B14F-4D97-AF65-F5344CB8AC3E}">
        <p14:creationId xmlns:p14="http://schemas.microsoft.com/office/powerpoint/2010/main" val="2874275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F680F485-CED2-437B-BEB4-DD980D429D9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 y="617838"/>
            <a:ext cx="12191980" cy="6240162"/>
          </a:xfrm>
          <a:prstGeom prst="rect">
            <a:avLst/>
          </a:prstGeom>
        </p:spPr>
      </p:pic>
      <p:sp>
        <p:nvSpPr>
          <p:cNvPr id="6" name="Номер слайда 5">
            <a:extLst>
              <a:ext uri="{FF2B5EF4-FFF2-40B4-BE49-F238E27FC236}">
                <a16:creationId xmlns:a16="http://schemas.microsoft.com/office/drawing/2014/main" xmlns="" id="{9173ABA2-2922-4B70-AADA-07E7064E7C7D}"/>
              </a:ext>
            </a:extLst>
          </p:cNvPr>
          <p:cNvSpPr>
            <a:spLocks noGrp="1"/>
          </p:cNvSpPr>
          <p:nvPr>
            <p:ph type="sldNum" sz="quarter" idx="12"/>
          </p:nvPr>
        </p:nvSpPr>
        <p:spPr>
          <a:xfrm>
            <a:off x="8610600" y="6356352"/>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FF60EC5-1B17-488A-9BAA-73D0B732F686}" type="slidenum">
              <a:rPr kumimoji="0" lang="ru-RU"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ru-RU"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8EC7FCD7-AC0C-49EF-8C8B-B9F50F295568}"/>
              </a:ext>
            </a:extLst>
          </p:cNvPr>
          <p:cNvSpPr txBox="1"/>
          <p:nvPr/>
        </p:nvSpPr>
        <p:spPr>
          <a:xfrm rot="20149230">
            <a:off x="1810267" y="3107723"/>
            <a:ext cx="86707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Thank you for your attention!</a:t>
            </a:r>
            <a:endParaRPr kumimoji="0" lang="ru-RU"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0922452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style.rotation</p:attrName>
                                        </p:attrNameLst>
                                      </p:cBhvr>
                                      <p:tavLst>
                                        <p:tav tm="0">
                                          <p:val>
                                            <p:fltVal val="720"/>
                                          </p:val>
                                        </p:tav>
                                        <p:tav tm="100000">
                                          <p:val>
                                            <p:fltVal val="0"/>
                                          </p:val>
                                        </p:tav>
                                      </p:tavLst>
                                    </p:anim>
                                    <p:anim calcmode="lin" valueType="num">
                                      <p:cBhvr>
                                        <p:cTn id="9" dur="3000" fill="hold"/>
                                        <p:tgtEl>
                                          <p:spTgt spid="9"/>
                                        </p:tgtEl>
                                        <p:attrNameLst>
                                          <p:attrName>ppt_h</p:attrName>
                                        </p:attrNameLst>
                                      </p:cBhvr>
                                      <p:tavLst>
                                        <p:tav tm="0">
                                          <p:val>
                                            <p:fltVal val="0"/>
                                          </p:val>
                                        </p:tav>
                                        <p:tav tm="100000">
                                          <p:val>
                                            <p:strVal val="#ppt_h"/>
                                          </p:val>
                                        </p:tav>
                                      </p:tavLst>
                                    </p:anim>
                                    <p:anim calcmode="lin" valueType="num">
                                      <p:cBhvr>
                                        <p:cTn id="10" dur="3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1450" y="188913"/>
            <a:ext cx="7056439" cy="6155531"/>
          </a:xfrm>
          <a:prstGeom prst="rect">
            <a:avLst/>
          </a:prstGeom>
          <a:noFill/>
        </p:spPr>
        <p:txBody>
          <a:bodyPr>
            <a:spAutoFit/>
          </a:bodyPr>
          <a:lstStyle/>
          <a:p>
            <a:pPr algn="ctr">
              <a:defRPr/>
            </a:pPr>
            <a:r>
              <a:rPr lang="en-US" sz="2800" b="1" dirty="0">
                <a:solidFill>
                  <a:srgbClr val="002060"/>
                </a:solidFill>
                <a:latin typeface="Times New Roman" pitchFamily="18" charset="0"/>
                <a:cs typeface="Times New Roman" pitchFamily="18" charset="0"/>
              </a:rPr>
              <a:t>LRB structure</a:t>
            </a:r>
            <a:endParaRPr lang="ru-RU" sz="2800" b="1" dirty="0">
              <a:solidFill>
                <a:srgbClr val="002060"/>
              </a:solidFill>
              <a:latin typeface="Times New Roman" pitchFamily="18" charset="0"/>
              <a:cs typeface="Times New Roman" pitchFamily="18" charset="0"/>
            </a:endParaRPr>
          </a:p>
          <a:p>
            <a:pPr>
              <a:defRPr/>
            </a:pPr>
            <a:endParaRPr lang="ru-RU" dirty="0">
              <a:solidFill>
                <a:srgbClr val="002060"/>
              </a:solidFill>
              <a:latin typeface="Times New Roman" pitchFamily="18" charset="0"/>
              <a:cs typeface="Times New Roman" pitchFamily="18" charset="0"/>
            </a:endParaRPr>
          </a:p>
          <a:p>
            <a:pPr>
              <a:defRPr/>
            </a:pPr>
            <a:r>
              <a:rPr lang="en-US" sz="2400" b="1" i="1" u="sng" dirty="0">
                <a:solidFill>
                  <a:srgbClr val="002060"/>
                </a:solidFill>
                <a:latin typeface="Times New Roman" pitchFamily="18" charset="0"/>
                <a:cs typeface="Times New Roman" pitchFamily="18" charset="0"/>
              </a:rPr>
              <a:t>Department of Radiation Biology and Physiology</a:t>
            </a:r>
            <a:r>
              <a:rPr lang="ru-RU" sz="2400" b="1" i="1" u="sng" dirty="0">
                <a:solidFill>
                  <a:srgbClr val="002060"/>
                </a:solidFill>
                <a:latin typeface="Times New Roman" pitchFamily="18" charset="0"/>
                <a:cs typeface="Times New Roman" pitchFamily="18" charset="0"/>
              </a:rPr>
              <a:t>:</a:t>
            </a:r>
          </a:p>
          <a:p>
            <a:pPr>
              <a:buClr>
                <a:srgbClr val="FF0000"/>
              </a:buClr>
              <a:buSzPct val="70000"/>
              <a:buFont typeface="Wingdings" pitchFamily="2" charset="2"/>
              <a:buChar char="q"/>
              <a:defRPr/>
            </a:pPr>
            <a:r>
              <a:rPr lang="ru-RU"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Molecular Radiobiology Sector</a:t>
            </a:r>
            <a:r>
              <a:rPr lang="ru-RU" sz="2400"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ru-RU" sz="2400"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Radiation Cytology Sector</a:t>
            </a:r>
            <a:r>
              <a:rPr lang="ru-RU" sz="2400"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ru-RU" sz="2400"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Radiation Physiology Sector</a:t>
            </a:r>
            <a:r>
              <a:rPr lang="ru-RU" sz="2400"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ru-RU" sz="2400"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Radiation Neurochemistry Sector</a:t>
            </a:r>
            <a:r>
              <a:rPr lang="ru-RU" sz="2400"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ru-RU" sz="2400"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Mathematical Modeling Sector</a:t>
            </a:r>
            <a:r>
              <a:rPr lang="ru-RU" sz="2400"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en-US" sz="2400" dirty="0">
                <a:solidFill>
                  <a:srgbClr val="002060"/>
                </a:solidFill>
                <a:latin typeface="Times New Roman" pitchFamily="18" charset="0"/>
                <a:cs typeface="Times New Roman" pitchFamily="18" charset="0"/>
              </a:rPr>
              <a:t> Radiation Genetics Group</a:t>
            </a:r>
            <a:r>
              <a:rPr lang="ru-RU" sz="2400" dirty="0">
                <a:solidFill>
                  <a:srgbClr val="002060"/>
                </a:solidFill>
                <a:latin typeface="Times New Roman" pitchFamily="18" charset="0"/>
                <a:cs typeface="Times New Roman" pitchFamily="18" charset="0"/>
              </a:rPr>
              <a:t>.</a:t>
            </a:r>
          </a:p>
          <a:p>
            <a:pPr>
              <a:buClr>
                <a:srgbClr val="FF0000"/>
              </a:buClr>
              <a:buSzPct val="50000"/>
              <a:buFont typeface="Arial" pitchFamily="34" charset="0"/>
              <a:buChar char="•"/>
              <a:defRPr/>
            </a:pPr>
            <a:endParaRPr lang="ru-RU" dirty="0">
              <a:solidFill>
                <a:srgbClr val="002060"/>
              </a:solidFill>
              <a:latin typeface="Times New Roman" pitchFamily="18" charset="0"/>
              <a:cs typeface="Times New Roman" pitchFamily="18" charset="0"/>
            </a:endParaRPr>
          </a:p>
          <a:p>
            <a:pPr>
              <a:buClr>
                <a:srgbClr val="FF0000"/>
              </a:buClr>
              <a:buSzPct val="50000"/>
              <a:defRPr/>
            </a:pPr>
            <a:r>
              <a:rPr lang="en-US" sz="2400" b="1" i="1" u="sng" dirty="0">
                <a:solidFill>
                  <a:srgbClr val="002060"/>
                </a:solidFill>
                <a:latin typeface="Times New Roman" pitchFamily="18" charset="0"/>
                <a:cs typeface="Times New Roman" pitchFamily="18" charset="0"/>
              </a:rPr>
              <a:t>Department of Radiation Research</a:t>
            </a:r>
            <a:r>
              <a:rPr lang="ru-RU" sz="2400" b="1" i="1" u="sng"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ru-RU"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Group for Modeling Ionizing Radiation Interaction with Matter</a:t>
            </a:r>
            <a:r>
              <a:rPr lang="ru-RU" sz="2400" dirty="0">
                <a:solidFill>
                  <a:srgbClr val="002060"/>
                </a:solidFill>
                <a:latin typeface="Times New Roman" pitchFamily="18" charset="0"/>
                <a:cs typeface="Times New Roman" pitchFamily="18" charset="0"/>
              </a:rPr>
              <a:t>;</a:t>
            </a:r>
          </a:p>
          <a:p>
            <a:pPr>
              <a:buClr>
                <a:srgbClr val="FF0000"/>
              </a:buClr>
              <a:buSzPct val="50000"/>
              <a:buFont typeface="Wingdings" pitchFamily="2" charset="2"/>
              <a:buChar char="q"/>
              <a:defRPr/>
            </a:pPr>
            <a:r>
              <a:rPr lang="ru-RU" sz="2400" dirty="0">
                <a:solidFill>
                  <a:srgbClr val="002060"/>
                </a:solidFill>
                <a:latin typeface="Times New Roman" pitchFamily="18" charset="0"/>
                <a:cs typeface="Times New Roman" pitchFamily="18" charset="0"/>
              </a:rPr>
              <a:t> </a:t>
            </a:r>
            <a:r>
              <a:rPr lang="en-US" sz="2400" dirty="0">
                <a:solidFill>
                  <a:srgbClr val="002060"/>
                </a:solidFill>
                <a:latin typeface="Times New Roman" pitchFamily="18" charset="0"/>
                <a:cs typeface="Times New Roman" pitchFamily="18" charset="0"/>
              </a:rPr>
              <a:t>Group for Studying Radiation Fields of JINR’s Basic Facilities and Environment</a:t>
            </a:r>
            <a:r>
              <a:rPr lang="ru-RU" sz="2400" dirty="0">
                <a:solidFill>
                  <a:srgbClr val="002060"/>
                </a:solidFill>
                <a:latin typeface="Times New Roman" pitchFamily="18" charset="0"/>
                <a:cs typeface="Times New Roman" pitchFamily="18" charset="0"/>
              </a:rPr>
              <a:t>.</a:t>
            </a:r>
          </a:p>
          <a:p>
            <a:pPr>
              <a:buFont typeface="Arial" pitchFamily="34" charset="0"/>
              <a:buChar char="•"/>
              <a:defRPr/>
            </a:pPr>
            <a:endParaRPr lang="ru-RU" dirty="0">
              <a:solidFill>
                <a:srgbClr val="002060"/>
              </a:solidFill>
              <a:latin typeface="Times New Roman" pitchFamily="18" charset="0"/>
              <a:cs typeface="Times New Roman" pitchFamily="18" charset="0"/>
            </a:endParaRPr>
          </a:p>
          <a:p>
            <a:pPr>
              <a:buClr>
                <a:srgbClr val="FF0000"/>
              </a:buClr>
              <a:buFont typeface="Wingdings" pitchFamily="2" charset="2"/>
              <a:buChar char="v"/>
              <a:defRPr/>
            </a:pPr>
            <a:r>
              <a:rPr lang="en-US" sz="2400" b="1" i="1" u="sng" dirty="0">
                <a:solidFill>
                  <a:srgbClr val="002060"/>
                </a:solidFill>
                <a:latin typeface="Times New Roman" pitchFamily="18" charset="0"/>
                <a:cs typeface="Times New Roman" pitchFamily="18" charset="0"/>
              </a:rPr>
              <a:t>Astrobiology Sector</a:t>
            </a:r>
            <a:endParaRPr lang="ru-RU" sz="24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4534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6115" y="1240374"/>
            <a:ext cx="8359775" cy="477053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The preparatory phase of a research infrastructure starts with adopting the idea of constructing the facility by an established organization and ends with the decision on the construction of the installation. Milestones of the preparatory phase of the new JINR neutron</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source </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(NJNS)</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shall include:</a:t>
            </a:r>
          </a:p>
          <a:p>
            <a:pPr marL="342900" marR="0" lvl="0" indent="-342900" algn="l" defTabSz="914400" rtl="0" eaLnBrk="1" fontAlgn="base" latinLnBrk="0" hangingPunct="1">
              <a:lnSpc>
                <a:spcPct val="150000"/>
              </a:lnSpc>
              <a:spcBef>
                <a:spcPct val="0"/>
              </a:spcBef>
              <a:spcAft>
                <a:spcPct val="0"/>
              </a:spcAft>
              <a:buClr>
                <a:srgbClr val="FF0000"/>
              </a:buClr>
              <a:buSzPct val="140000"/>
              <a:buFont typeface="Arial" panose="020B0604020202020204" pitchFamily="34" charset="0"/>
              <a:buChar char="•"/>
              <a:tabLst/>
              <a:defRPr/>
            </a:pP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establishing an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international </a:t>
            </a:r>
            <a:r>
              <a:rPr kumimoji="0" lang="hu-HU" sz="19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working</a:t>
            </a:r>
            <a:r>
              <a:rPr kumimoji="0" lang="hu-HU"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group</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(IWG) </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in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2018</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p>
          <a:p>
            <a:pPr marL="342900" marR="0" lvl="0" indent="-342900" algn="l" defTabSz="914400" rtl="0" eaLnBrk="1" fontAlgn="base" latinLnBrk="0" hangingPunct="1">
              <a:lnSpc>
                <a:spcPct val="150000"/>
              </a:lnSpc>
              <a:spcBef>
                <a:spcPct val="0"/>
              </a:spcBef>
              <a:spcAft>
                <a:spcPct val="0"/>
              </a:spcAft>
              <a:buClr>
                <a:srgbClr val="FF0000"/>
              </a:buClr>
              <a:buSzPct val="140000"/>
              <a:buFont typeface="Arial" panose="020B0604020202020204" pitchFamily="34" charset="0"/>
              <a:buChar char="•"/>
              <a:tabLst/>
              <a:defRPr/>
            </a:pP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publishing a short (up to 50 pages) </a:t>
            </a:r>
            <a:r>
              <a:rPr kumimoji="0" lang="hu-HU" sz="19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kick-off</a:t>
            </a:r>
            <a:r>
              <a:rPr kumimoji="0" lang="hu-HU"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hu-HU" sz="19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document</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r>
              <a:rPr kumimoji="0" lang="hu-HU" sz="1900" b="0" i="0" u="none" strike="noStrike" kern="1200" cap="none" spc="0" normalizeH="0" baseline="0" noProof="0" dirty="0" err="1">
                <a:ln>
                  <a:noFill/>
                </a:ln>
                <a:solidFill>
                  <a:srgbClr val="004176"/>
                </a:solidFill>
                <a:effectLst/>
                <a:uLnTx/>
                <a:uFillTx/>
                <a:latin typeface="Arial" pitchFamily="34" charset="0"/>
                <a:ea typeface="+mn-ea"/>
                <a:cs typeface="Arial" pitchFamily="34" charset="0"/>
              </a:rPr>
              <a:t>KoD</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a:t>
            </a:r>
            <a:r>
              <a:rPr kumimoji="0" lang="hu-HU" sz="1900" b="0" i="0" u="none" strike="noStrike" kern="1200" cap="none" spc="0" normalizeH="0" baseline="0" noProof="0" dirty="0" err="1">
                <a:ln>
                  <a:noFill/>
                </a:ln>
                <a:solidFill>
                  <a:srgbClr val="004176"/>
                </a:solidFill>
                <a:effectLst/>
                <a:uLnTx/>
                <a:uFillTx/>
                <a:latin typeface="Arial" pitchFamily="34" charset="0"/>
                <a:ea typeface="+mn-ea"/>
                <a:cs typeface="Arial" pitchFamily="34" charset="0"/>
              </a:rPr>
              <a:t>elaborated</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a:t>
            </a:r>
            <a:r>
              <a:rPr kumimoji="0" lang="hu-HU" sz="1900" b="0" i="0" u="none" strike="noStrike" kern="1200" cap="none" spc="0" normalizeH="0" baseline="0" noProof="0" dirty="0" err="1">
                <a:ln>
                  <a:noFill/>
                </a:ln>
                <a:solidFill>
                  <a:srgbClr val="004176"/>
                </a:solidFill>
                <a:effectLst/>
                <a:uLnTx/>
                <a:uFillTx/>
                <a:latin typeface="Arial" pitchFamily="34" charset="0"/>
                <a:ea typeface="+mn-ea"/>
                <a:cs typeface="Arial" pitchFamily="34" charset="0"/>
              </a:rPr>
              <a:t>by</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a:t>
            </a:r>
            <a:r>
              <a:rPr kumimoji="0" lang="hu-HU" sz="1900" b="0" i="0" u="none" strike="noStrike" kern="1200" cap="none" spc="0" normalizeH="0" baseline="0" noProof="0" dirty="0" err="1">
                <a:ln>
                  <a:noFill/>
                </a:ln>
                <a:solidFill>
                  <a:srgbClr val="004176"/>
                </a:solidFill>
                <a:effectLst/>
                <a:uLnTx/>
                <a:uFillTx/>
                <a:latin typeface="Arial" pitchFamily="34" charset="0"/>
                <a:ea typeface="+mn-ea"/>
                <a:cs typeface="Arial" pitchFamily="34" charset="0"/>
              </a:rPr>
              <a:t>the</a:t>
            </a:r>
            <a:r>
              <a:rPr kumimoji="0" lang="hu-HU"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IWG </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on the idea of the new facility until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mid-2019</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p>
          <a:p>
            <a:pPr marL="342900" marR="0" lvl="0" indent="-342900" algn="l" defTabSz="914400" rtl="0" eaLnBrk="1" fontAlgn="base" latinLnBrk="0" hangingPunct="1">
              <a:lnSpc>
                <a:spcPct val="150000"/>
              </a:lnSpc>
              <a:spcBef>
                <a:spcPct val="0"/>
              </a:spcBef>
              <a:spcAft>
                <a:spcPct val="0"/>
              </a:spcAft>
              <a:buClr>
                <a:srgbClr val="FF0000"/>
              </a:buClr>
              <a:buSzPct val="140000"/>
              <a:buFont typeface="Arial" panose="020B0604020202020204" pitchFamily="34" charset="0"/>
              <a:buChar char="•"/>
              <a:tabLst/>
              <a:defRPr/>
            </a:pP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elaborating and publishing a detailed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scientific case</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until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early 2020</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p>
          <a:p>
            <a:pPr marL="342900" marR="0" lvl="0" indent="-342900" algn="l" defTabSz="914400" rtl="0" eaLnBrk="1" fontAlgn="base" latinLnBrk="0" hangingPunct="1">
              <a:lnSpc>
                <a:spcPct val="150000"/>
              </a:lnSpc>
              <a:spcBef>
                <a:spcPct val="0"/>
              </a:spcBef>
              <a:spcAft>
                <a:spcPct val="0"/>
              </a:spcAft>
              <a:buClr>
                <a:srgbClr val="FF0000"/>
              </a:buClr>
              <a:buSzPct val="140000"/>
              <a:buFont typeface="Arial" panose="020B0604020202020204" pitchFamily="34" charset="0"/>
              <a:buChar char="•"/>
              <a:tabLst/>
              <a:defRPr/>
            </a:pP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elaborating a detailed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technical design report</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until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end of 2020</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p>
          <a:p>
            <a:pPr marL="342900" marR="0" lvl="0" indent="-342900" algn="l" defTabSz="914400" rtl="0" eaLnBrk="1" fontAlgn="base" latinLnBrk="0" hangingPunct="1">
              <a:lnSpc>
                <a:spcPct val="150000"/>
              </a:lnSpc>
              <a:spcBef>
                <a:spcPct val="0"/>
              </a:spcBef>
              <a:spcAft>
                <a:spcPct val="0"/>
              </a:spcAft>
              <a:buClr>
                <a:srgbClr val="FF0000"/>
              </a:buClr>
              <a:buSzPct val="140000"/>
              <a:buFont typeface="Arial" panose="020B0604020202020204" pitchFamily="34" charset="0"/>
              <a:buChar char="•"/>
              <a:tabLst/>
              <a:defRPr/>
            </a:pP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elaborating the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administrative and financial model</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for the construction, commissioning, operation and decommissioning phases until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2021</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p>
          <a:p>
            <a:pPr marL="342900" marR="0" lvl="0" indent="-342900" algn="l" defTabSz="914400" rtl="0" eaLnBrk="1" fontAlgn="base" latinLnBrk="0" hangingPunct="1">
              <a:lnSpc>
                <a:spcPct val="150000"/>
              </a:lnSpc>
              <a:spcBef>
                <a:spcPct val="0"/>
              </a:spcBef>
              <a:spcAft>
                <a:spcPct val="0"/>
              </a:spcAft>
              <a:buClr>
                <a:srgbClr val="FF0000"/>
              </a:buClr>
              <a:buSzPct val="140000"/>
              <a:buFont typeface="Arial" panose="020B0604020202020204" pitchFamily="34" charset="0"/>
              <a:buChar char="•"/>
              <a:tabLst/>
              <a:defRPr/>
            </a:pP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decision</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 on the construction of the new facility until </a:t>
            </a:r>
            <a:r>
              <a:rPr kumimoji="0" lang="en-GB" sz="19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2023</a:t>
            </a:r>
            <a:r>
              <a:rPr kumimoji="0" lang="en-GB" sz="1900" b="0" i="0" u="none" strike="noStrike" kern="1200" cap="none" spc="0" normalizeH="0" baseline="0" noProof="0" dirty="0">
                <a:ln>
                  <a:noFill/>
                </a:ln>
                <a:solidFill>
                  <a:srgbClr val="004176"/>
                </a:solidFill>
                <a:effectLst/>
                <a:uLnTx/>
                <a:uFillTx/>
                <a:latin typeface="Arial" pitchFamily="34" charset="0"/>
                <a:ea typeface="+mn-ea"/>
                <a:cs typeface="Arial" pitchFamily="34" charset="0"/>
              </a:rPr>
              <a:t>.</a:t>
            </a:r>
          </a:p>
        </p:txBody>
      </p:sp>
      <p:sp>
        <p:nvSpPr>
          <p:cNvPr id="5" name="Прямоугольник 1"/>
          <p:cNvSpPr>
            <a:spLocks noChangeArrowheads="1"/>
          </p:cNvSpPr>
          <p:nvPr/>
        </p:nvSpPr>
        <p:spPr bwMode="auto">
          <a:xfrm>
            <a:off x="4295373" y="552450"/>
            <a:ext cx="38198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0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Milestones </a:t>
            </a:r>
            <a:r>
              <a:rPr kumimoji="0" lang="ru-RU" sz="30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ru-RU"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r>
              <a:rPr kumimoji="0" lang="en-US"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PAC CMP)</a:t>
            </a:r>
            <a:endParaRPr kumimoji="0" lang="en-GB"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96645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3B39A993-F115-49E1-9669-D0A8CCFEE86A}"/>
              </a:ext>
            </a:extLst>
          </p:cNvPr>
          <p:cNvSpPr>
            <a:spLocks noGrp="1"/>
          </p:cNvSpPr>
          <p:nvPr>
            <p:ph type="title"/>
          </p:nvPr>
        </p:nvSpPr>
        <p:spPr/>
        <p:txBody>
          <a:bodyPr/>
          <a:lstStyle/>
          <a:p>
            <a:pPr algn="ctr"/>
            <a:r>
              <a:rPr lang="en-US" dirty="0">
                <a:latin typeface="+mn-lt"/>
              </a:rPr>
              <a:t>SCIENCE</a:t>
            </a:r>
            <a:endParaRPr lang="ru-RU" dirty="0">
              <a:latin typeface="+mn-lt"/>
            </a:endParaRPr>
          </a:p>
        </p:txBody>
      </p:sp>
      <p:sp>
        <p:nvSpPr>
          <p:cNvPr id="5" name="Текст 4">
            <a:extLst>
              <a:ext uri="{FF2B5EF4-FFF2-40B4-BE49-F238E27FC236}">
                <a16:creationId xmlns:a16="http://schemas.microsoft.com/office/drawing/2014/main" xmlns="" id="{12E350AE-330E-43F9-A915-95D381CC78BD}"/>
              </a:ext>
            </a:extLst>
          </p:cNvPr>
          <p:cNvSpPr>
            <a:spLocks noGrp="1"/>
          </p:cNvSpPr>
          <p:nvPr>
            <p:ph type="body" idx="1"/>
          </p:nvPr>
        </p:nvSpPr>
        <p:spPr/>
        <p:txBody>
          <a:bodyPr/>
          <a:lstStyle/>
          <a:p>
            <a:endParaRPr lang="ru-RU"/>
          </a:p>
        </p:txBody>
      </p:sp>
      <p:sp>
        <p:nvSpPr>
          <p:cNvPr id="2" name="Номер слайда 1">
            <a:extLst>
              <a:ext uri="{FF2B5EF4-FFF2-40B4-BE49-F238E27FC236}">
                <a16:creationId xmlns:a16="http://schemas.microsoft.com/office/drawing/2014/main" xmlns="" id="{349FC888-42C8-43DF-8A79-E2F398E6AFDF}"/>
              </a:ext>
            </a:extLst>
          </p:cNvPr>
          <p:cNvSpPr>
            <a:spLocks noGrp="1"/>
          </p:cNvSpPr>
          <p:nvPr>
            <p:ph type="sldNum" sz="quarter" idx="12"/>
          </p:nvPr>
        </p:nvSpPr>
        <p:spPr/>
        <p:txBody>
          <a:bodyPr/>
          <a:lstStyle/>
          <a:p>
            <a:fld id="{DD0689D5-985C-4400-998F-B9777DA34B9F}" type="slidenum">
              <a:rPr lang="ru-RU" smtClean="0"/>
              <a:t>41</a:t>
            </a:fld>
            <a:endParaRPr lang="ru-RU"/>
          </a:p>
        </p:txBody>
      </p:sp>
    </p:spTree>
    <p:extLst>
      <p:ext uri="{BB962C8B-B14F-4D97-AF65-F5344CB8AC3E}">
        <p14:creationId xmlns:p14="http://schemas.microsoft.com/office/powerpoint/2010/main" val="784063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2312990" y="99221"/>
            <a:ext cx="7413625" cy="707886"/>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Novel type of the charge ordering state in iron oxide Fe</a:t>
            </a:r>
            <a:r>
              <a:rPr lang="en-US" altLang="ru-RU" sz="2000" b="1" baseline="-25000" dirty="0">
                <a:solidFill>
                  <a:srgbClr val="002060"/>
                </a:solidFill>
                <a:latin typeface="Arial" panose="020B0604020202020204" pitchFamily="34" charset="0"/>
                <a:cs typeface="Arial" panose="020B0604020202020204" pitchFamily="34" charset="0"/>
              </a:rPr>
              <a:t>4</a:t>
            </a:r>
            <a:r>
              <a:rPr lang="en-US" altLang="ru-RU" sz="2000" b="1" dirty="0">
                <a:solidFill>
                  <a:srgbClr val="002060"/>
                </a:solidFill>
                <a:latin typeface="Arial" panose="020B0604020202020204" pitchFamily="34" charset="0"/>
                <a:cs typeface="Arial" panose="020B0604020202020204" pitchFamily="34" charset="0"/>
              </a:rPr>
              <a:t>O</a:t>
            </a:r>
            <a:r>
              <a:rPr lang="en-US" altLang="ru-RU" sz="2000" b="1" baseline="-25000" dirty="0">
                <a:solidFill>
                  <a:srgbClr val="002060"/>
                </a:solidFill>
                <a:latin typeface="Arial" panose="020B0604020202020204" pitchFamily="34" charset="0"/>
                <a:cs typeface="Arial" panose="020B0604020202020204" pitchFamily="34" charset="0"/>
              </a:rPr>
              <a:t>5</a:t>
            </a:r>
            <a:r>
              <a:rPr lang="en-US" altLang="ru-RU" sz="2000" b="1" dirty="0">
                <a:solidFill>
                  <a:srgbClr val="002060"/>
                </a:solidFill>
                <a:latin typeface="Arial" panose="020B0604020202020204" pitchFamily="34" charset="0"/>
                <a:cs typeface="Arial" panose="020B0604020202020204" pitchFamily="34" charset="0"/>
              </a:rPr>
              <a:t> involving competing dimer and trimer formation</a:t>
            </a:r>
            <a:endParaRPr lang="ru-RU" altLang="ru-RU" sz="2000" b="1" dirty="0">
              <a:solidFill>
                <a:srgbClr val="002060"/>
              </a:solidFill>
              <a:latin typeface="Arial" panose="020B0604020202020204" pitchFamily="34" charset="0"/>
              <a:cs typeface="Arial" panose="020B0604020202020204" pitchFamily="34" charset="0"/>
            </a:endParaRPr>
          </a:p>
        </p:txBody>
      </p:sp>
      <p:pic>
        <p:nvPicPr>
          <p:cNvPr id="4099" name="Рисунок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31100" y="1050928"/>
            <a:ext cx="2757488" cy="2536825"/>
          </a:xfrm>
          <a:prstGeom prst="rect">
            <a:avLst/>
          </a:prstGeom>
          <a:ln/>
        </p:spPr>
        <p:style>
          <a:lnRef idx="2">
            <a:schemeClr val="accent2"/>
          </a:lnRef>
          <a:fillRef idx="1">
            <a:schemeClr val="lt1"/>
          </a:fillRef>
          <a:effectRef idx="0">
            <a:schemeClr val="accent2"/>
          </a:effectRef>
          <a:fontRef idx="minor">
            <a:schemeClr val="dk1"/>
          </a:fontRef>
        </p:style>
      </p:pic>
      <p:sp>
        <p:nvSpPr>
          <p:cNvPr id="4100" name="Прямоугольник 8"/>
          <p:cNvSpPr>
            <a:spLocks noChangeArrowheads="1"/>
          </p:cNvSpPr>
          <p:nvPr/>
        </p:nvSpPr>
        <p:spPr bwMode="auto">
          <a:xfrm>
            <a:off x="1646241" y="5994403"/>
            <a:ext cx="5545137" cy="738664"/>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Crystal structure of Fe</a:t>
            </a:r>
            <a:r>
              <a:rPr lang="ru-RU" altLang="ru-RU" sz="1400"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4</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O</a:t>
            </a:r>
            <a:r>
              <a:rPr lang="ru-RU" altLang="ru-RU" sz="1400"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5</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neutron diffraction patterns, measured at different temperatures and processed by the Rietveld method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b</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magnetic structures</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i="1" dirty="0">
                <a:solidFill>
                  <a:srgbClr val="002060"/>
                </a:solidFill>
                <a:latin typeface="Arial" panose="020B0604020202020204" pitchFamily="34" charset="0"/>
                <a:ea typeface="Times New Roman" panose="02020603050405020304" pitchFamily="18" charset="0"/>
                <a:cs typeface="Arial" panose="020B0604020202020204" pitchFamily="34" charset="0"/>
              </a:rPr>
              <a:t>Т</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 150 К</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and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i="1" dirty="0">
                <a:solidFill>
                  <a:srgbClr val="002060"/>
                </a:solidFill>
                <a:latin typeface="Arial" panose="020B0604020202020204" pitchFamily="34" charset="0"/>
                <a:ea typeface="Times New Roman" panose="02020603050405020304" pitchFamily="18" charset="0"/>
                <a:cs typeface="Arial" panose="020B0604020202020204" pitchFamily="34" charset="0"/>
              </a:rPr>
              <a:t>Т</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 10 К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4101" name="TextBox 9"/>
          <p:cNvSpPr txBox="1">
            <a:spLocks noChangeArrowheads="1"/>
          </p:cNvSpPr>
          <p:nvPr/>
        </p:nvSpPr>
        <p:spPr bwMode="auto">
          <a:xfrm>
            <a:off x="7386641" y="3487739"/>
            <a:ext cx="3005137" cy="523220"/>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a:solidFill>
                  <a:srgbClr val="002060"/>
                </a:solidFill>
                <a:latin typeface="Arial" panose="020B0604020202020204" pitchFamily="34" charset="0"/>
                <a:cs typeface="Arial" panose="020B0604020202020204" pitchFamily="34" charset="0"/>
              </a:rPr>
              <a:t>Formation mechanism of the dimeric and trimeric states</a:t>
            </a:r>
            <a:endParaRPr lang="ru-RU" altLang="ru-RU" sz="1400">
              <a:solidFill>
                <a:srgbClr val="002060"/>
              </a:solidFill>
              <a:latin typeface="Arial" panose="020B0604020202020204" pitchFamily="34" charset="0"/>
              <a:cs typeface="Arial" panose="020B0604020202020204" pitchFamily="34" charset="0"/>
            </a:endParaRPr>
          </a:p>
        </p:txBody>
      </p:sp>
      <p:sp>
        <p:nvSpPr>
          <p:cNvPr id="4102" name="TextBox 1"/>
          <p:cNvSpPr txBox="1">
            <a:spLocks noChangeArrowheads="1"/>
          </p:cNvSpPr>
          <p:nvPr/>
        </p:nvSpPr>
        <p:spPr bwMode="auto">
          <a:xfrm>
            <a:off x="1847852" y="2003425"/>
            <a:ext cx="5070475" cy="369888"/>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i="1" dirty="0">
                <a:solidFill>
                  <a:srgbClr val="002060"/>
                </a:solidFill>
                <a:latin typeface="Times New Roman" panose="02020603050405020304" pitchFamily="18" charset="0"/>
                <a:cs typeface="Times New Roman" panose="02020603050405020304" pitchFamily="18" charset="0"/>
              </a:rPr>
              <a:t>Previously known: Fe</a:t>
            </a:r>
            <a:r>
              <a:rPr lang="en-US" altLang="ru-RU" sz="1800" b="1" i="1" baseline="-25000" dirty="0">
                <a:solidFill>
                  <a:srgbClr val="002060"/>
                </a:solidFill>
                <a:latin typeface="Times New Roman" panose="02020603050405020304" pitchFamily="18" charset="0"/>
                <a:cs typeface="Times New Roman" panose="02020603050405020304" pitchFamily="18" charset="0"/>
              </a:rPr>
              <a:t>3</a:t>
            </a:r>
            <a:r>
              <a:rPr lang="en-US" altLang="ru-RU" sz="1800" b="1" i="1" dirty="0">
                <a:solidFill>
                  <a:srgbClr val="002060"/>
                </a:solidFill>
                <a:latin typeface="Times New Roman" panose="02020603050405020304" pitchFamily="18" charset="0"/>
                <a:cs typeface="Times New Roman" panose="02020603050405020304" pitchFamily="18" charset="0"/>
              </a:rPr>
              <a:t>O</a:t>
            </a:r>
            <a:r>
              <a:rPr lang="en-US" altLang="ru-RU" sz="1800" b="1" i="1" baseline="-25000" dirty="0">
                <a:solidFill>
                  <a:srgbClr val="002060"/>
                </a:solidFill>
                <a:latin typeface="Times New Roman" panose="02020603050405020304" pitchFamily="18" charset="0"/>
                <a:cs typeface="Times New Roman" panose="02020603050405020304" pitchFamily="18" charset="0"/>
              </a:rPr>
              <a:t>4</a:t>
            </a:r>
            <a:r>
              <a:rPr lang="en-US" altLang="ru-RU" sz="1800" b="1" i="1" dirty="0">
                <a:solidFill>
                  <a:srgbClr val="002060"/>
                </a:solidFill>
                <a:latin typeface="Times New Roman" panose="02020603050405020304" pitchFamily="18" charset="0"/>
                <a:cs typeface="Times New Roman" panose="02020603050405020304" pitchFamily="18" charset="0"/>
              </a:rPr>
              <a:t>, Fe</a:t>
            </a:r>
            <a:r>
              <a:rPr lang="en-US" altLang="ru-RU" sz="1800" b="1" i="1" baseline="-25000" dirty="0">
                <a:solidFill>
                  <a:srgbClr val="002060"/>
                </a:solidFill>
                <a:latin typeface="Times New Roman" panose="02020603050405020304" pitchFamily="18" charset="0"/>
                <a:cs typeface="Times New Roman" panose="02020603050405020304" pitchFamily="18" charset="0"/>
              </a:rPr>
              <a:t>2</a:t>
            </a:r>
            <a:r>
              <a:rPr lang="en-US" altLang="ru-RU" sz="1800" b="1" i="1" dirty="0">
                <a:solidFill>
                  <a:srgbClr val="002060"/>
                </a:solidFill>
                <a:latin typeface="Times New Roman" panose="02020603050405020304" pitchFamily="18" charset="0"/>
                <a:cs typeface="Times New Roman" panose="02020603050405020304" pitchFamily="18" charset="0"/>
              </a:rPr>
              <a:t>O</a:t>
            </a:r>
            <a:r>
              <a:rPr lang="en-US" altLang="ru-RU" sz="1800" b="1" i="1" baseline="-25000" dirty="0">
                <a:solidFill>
                  <a:srgbClr val="002060"/>
                </a:solidFill>
                <a:latin typeface="Times New Roman" panose="02020603050405020304" pitchFamily="18" charset="0"/>
                <a:cs typeface="Times New Roman" panose="02020603050405020304" pitchFamily="18" charset="0"/>
              </a:rPr>
              <a:t>3</a:t>
            </a:r>
            <a:r>
              <a:rPr lang="en-US" altLang="ru-RU" sz="1800" b="1" i="1" dirty="0">
                <a:solidFill>
                  <a:srgbClr val="002060"/>
                </a:solidFill>
                <a:latin typeface="Times New Roman" panose="02020603050405020304" pitchFamily="18" charset="0"/>
                <a:cs typeface="Times New Roman" panose="02020603050405020304" pitchFamily="18" charset="0"/>
              </a:rPr>
              <a:t>, </a:t>
            </a:r>
            <a:r>
              <a:rPr lang="en-US" altLang="ru-RU" sz="1800" b="1" i="1" dirty="0" err="1">
                <a:solidFill>
                  <a:srgbClr val="002060"/>
                </a:solidFill>
                <a:latin typeface="Times New Roman" panose="02020603050405020304" pitchFamily="18" charset="0"/>
                <a:cs typeface="Times New Roman" panose="02020603050405020304" pitchFamily="18" charset="0"/>
              </a:rPr>
              <a:t>FeO</a:t>
            </a:r>
            <a:endParaRPr lang="en-US" altLang="ru-RU" sz="1800" b="1" i="1" dirty="0">
              <a:solidFill>
                <a:srgbClr val="002060"/>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1703389" y="876300"/>
            <a:ext cx="8475663"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105" name="Rectangle 2"/>
          <p:cNvSpPr>
            <a:spLocks noChangeArrowheads="1"/>
          </p:cNvSpPr>
          <p:nvPr/>
        </p:nvSpPr>
        <p:spPr bwMode="auto">
          <a:xfrm>
            <a:off x="1919288" y="2387878"/>
            <a:ext cx="78676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graphicFrame>
        <p:nvGraphicFramePr>
          <p:cNvPr id="4106" name="Объект 4"/>
          <p:cNvGraphicFramePr>
            <a:graphicFrameLocks noChangeAspect="1"/>
          </p:cNvGraphicFramePr>
          <p:nvPr/>
        </p:nvGraphicFramePr>
        <p:xfrm>
          <a:off x="1874837" y="2543178"/>
          <a:ext cx="2341563" cy="1527175"/>
        </p:xfrm>
        <a:graphic>
          <a:graphicData uri="http://schemas.openxmlformats.org/presentationml/2006/ole">
            <mc:AlternateContent xmlns:mc="http://schemas.openxmlformats.org/markup-compatibility/2006">
              <mc:Choice xmlns:v="urn:schemas-microsoft-com:vml" Requires="v">
                <p:oleObj spid="_x0000_s5186" name="Точечный рисунок" r:id="rId5" imgW="7226671" imgH="4724643" progId="Paint.Picture">
                  <p:embed/>
                </p:oleObj>
              </mc:Choice>
              <mc:Fallback>
                <p:oleObj name="Точечный рисунок" r:id="rId5" imgW="7226671" imgH="4724643" progId="Paint.Picture">
                  <p:embed/>
                  <p:pic>
                    <p:nvPicPr>
                      <p:cNvPr id="4106" name="Объект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837" y="2543178"/>
                        <a:ext cx="23415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07" name="Рисунок 14" descr="ND_spectr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87841" y="2354266"/>
            <a:ext cx="2827337"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Рисунок 15" descr="fe4o5_150k_mag_st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19288" y="4033838"/>
            <a:ext cx="2895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Рисунок 16" descr="fe4o5_10k_mag_st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40251" y="4143378"/>
            <a:ext cx="28321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5"/>
          <p:cNvSpPr txBox="1">
            <a:spLocks noChangeArrowheads="1"/>
          </p:cNvSpPr>
          <p:nvPr/>
        </p:nvSpPr>
        <p:spPr bwMode="auto">
          <a:xfrm>
            <a:off x="1992315" y="4033841"/>
            <a:ext cx="320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a)</a:t>
            </a:r>
            <a:endParaRPr lang="ru-RU" altLang="ru-RU" sz="1200">
              <a:solidFill>
                <a:srgbClr val="002060"/>
              </a:solidFill>
              <a:latin typeface="Arial" panose="020B0604020202020204" pitchFamily="34" charset="0"/>
              <a:cs typeface="Arial" panose="020B0604020202020204" pitchFamily="34" charset="0"/>
            </a:endParaRPr>
          </a:p>
        </p:txBody>
      </p:sp>
      <p:sp>
        <p:nvSpPr>
          <p:cNvPr id="4111" name="TextBox 17"/>
          <p:cNvSpPr txBox="1">
            <a:spLocks noChangeArrowheads="1"/>
          </p:cNvSpPr>
          <p:nvPr/>
        </p:nvSpPr>
        <p:spPr bwMode="auto">
          <a:xfrm>
            <a:off x="4418015" y="4010028"/>
            <a:ext cx="320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b)</a:t>
            </a:r>
            <a:endParaRPr lang="ru-RU" altLang="ru-RU" sz="1200">
              <a:solidFill>
                <a:srgbClr val="002060"/>
              </a:solidFill>
              <a:latin typeface="Arial" panose="020B0604020202020204" pitchFamily="34" charset="0"/>
              <a:cs typeface="Arial" panose="020B0604020202020204" pitchFamily="34" charset="0"/>
            </a:endParaRPr>
          </a:p>
        </p:txBody>
      </p:sp>
      <p:sp>
        <p:nvSpPr>
          <p:cNvPr id="4112" name="TextBox 18"/>
          <p:cNvSpPr txBox="1">
            <a:spLocks noChangeArrowheads="1"/>
          </p:cNvSpPr>
          <p:nvPr/>
        </p:nvSpPr>
        <p:spPr bwMode="auto">
          <a:xfrm>
            <a:off x="1822449" y="5727703"/>
            <a:ext cx="312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c)</a:t>
            </a:r>
            <a:endParaRPr lang="ru-RU" altLang="ru-RU" sz="1200">
              <a:solidFill>
                <a:srgbClr val="002060"/>
              </a:solidFill>
              <a:latin typeface="Arial" panose="020B0604020202020204" pitchFamily="34" charset="0"/>
              <a:cs typeface="Arial" panose="020B0604020202020204" pitchFamily="34" charset="0"/>
            </a:endParaRPr>
          </a:p>
        </p:txBody>
      </p:sp>
      <p:sp>
        <p:nvSpPr>
          <p:cNvPr id="4113" name="TextBox 19"/>
          <p:cNvSpPr txBox="1">
            <a:spLocks noChangeArrowheads="1"/>
          </p:cNvSpPr>
          <p:nvPr/>
        </p:nvSpPr>
        <p:spPr bwMode="auto">
          <a:xfrm>
            <a:off x="4481515" y="5745164"/>
            <a:ext cx="320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d)</a:t>
            </a:r>
            <a:endParaRPr lang="ru-RU" altLang="ru-RU" sz="1200">
              <a:solidFill>
                <a:srgbClr val="002060"/>
              </a:solidFill>
              <a:latin typeface="Arial" panose="020B0604020202020204" pitchFamily="34" charset="0"/>
              <a:cs typeface="Arial" panose="020B0604020202020204" pitchFamily="34" charset="0"/>
            </a:endParaRPr>
          </a:p>
        </p:txBody>
      </p:sp>
      <p:sp>
        <p:nvSpPr>
          <p:cNvPr id="21" name="Прямоугольник 20"/>
          <p:cNvSpPr/>
          <p:nvPr/>
        </p:nvSpPr>
        <p:spPr>
          <a:xfrm>
            <a:off x="1703388" y="952502"/>
            <a:ext cx="5668963" cy="107721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600" dirty="0">
                <a:solidFill>
                  <a:srgbClr val="002060"/>
                </a:solidFill>
                <a:latin typeface="Arial" panose="020B0604020202020204" pitchFamily="34" charset="0"/>
                <a:ea typeface="Calibri" panose="020F0502020204030204" pitchFamily="34" charset="0"/>
              </a:rPr>
              <a:t>Iron oxides: </a:t>
            </a:r>
          </a:p>
          <a:p>
            <a:pPr marL="285750" indent="-285750">
              <a:buFont typeface="Arial" panose="020B0604020202020204" pitchFamily="34" charset="0"/>
              <a:buChar char="•"/>
              <a:defRPr/>
            </a:pPr>
            <a:r>
              <a:rPr lang="en-US" sz="1600" dirty="0">
                <a:solidFill>
                  <a:srgbClr val="002060"/>
                </a:solidFill>
                <a:latin typeface="Arial" panose="020B0604020202020204" pitchFamily="34" charset="0"/>
                <a:ea typeface="Calibri" panose="020F0502020204030204" pitchFamily="34" charset="0"/>
              </a:rPr>
              <a:t>important role in the formation of magnetic and other physical properties of the Earth, </a:t>
            </a:r>
          </a:p>
          <a:p>
            <a:pPr marL="285750" indent="-285750">
              <a:buFont typeface="Arial" panose="020B0604020202020204" pitchFamily="34" charset="0"/>
              <a:buChar char="•"/>
              <a:defRPr/>
            </a:pPr>
            <a:r>
              <a:rPr lang="en-US" sz="1600" dirty="0">
                <a:solidFill>
                  <a:srgbClr val="002060"/>
                </a:solidFill>
                <a:latin typeface="Arial" panose="020B0604020202020204" pitchFamily="34" charset="0"/>
                <a:ea typeface="Calibri" panose="020F0502020204030204" pitchFamily="34" charset="0"/>
              </a:rPr>
              <a:t>find a wide range of technological applications</a:t>
            </a:r>
            <a:endParaRPr lang="ru-RU" sz="1600" dirty="0">
              <a:solidFill>
                <a:srgbClr val="002060"/>
              </a:solidFill>
            </a:endParaRPr>
          </a:p>
        </p:txBody>
      </p:sp>
      <p:sp>
        <p:nvSpPr>
          <p:cNvPr id="4115" name="Прямоугольник 21"/>
          <p:cNvSpPr>
            <a:spLocks noChangeArrowheads="1"/>
          </p:cNvSpPr>
          <p:nvPr/>
        </p:nvSpPr>
        <p:spPr bwMode="auto">
          <a:xfrm>
            <a:off x="7294563" y="4286252"/>
            <a:ext cx="3325812" cy="1646605"/>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pPr>
            <a:r>
              <a:rPr lang="en-US" altLang="ru-RU" sz="1600" dirty="0">
                <a:solidFill>
                  <a:srgbClr val="FF0000"/>
                </a:solidFill>
                <a:latin typeface="Arial" panose="020B0604020202020204" pitchFamily="34" charset="0"/>
              </a:rPr>
              <a:t>a new iron oxide</a:t>
            </a:r>
            <a:r>
              <a:rPr lang="en-US" altLang="ru-RU" sz="1600" dirty="0">
                <a:solidFill>
                  <a:srgbClr val="002060"/>
                </a:solidFill>
                <a:latin typeface="Arial" panose="020B0604020202020204" pitchFamily="34" charset="0"/>
              </a:rPr>
              <a:t>, Fe</a:t>
            </a:r>
            <a:r>
              <a:rPr lang="en-US" altLang="ru-RU" sz="1600" baseline="-25000" dirty="0">
                <a:solidFill>
                  <a:srgbClr val="002060"/>
                </a:solidFill>
                <a:latin typeface="Arial" panose="020B0604020202020204" pitchFamily="34" charset="0"/>
              </a:rPr>
              <a:t>4</a:t>
            </a:r>
            <a:r>
              <a:rPr lang="en-US" altLang="ru-RU" sz="1600" dirty="0">
                <a:solidFill>
                  <a:srgbClr val="002060"/>
                </a:solidFill>
                <a:latin typeface="Arial" panose="020B0604020202020204" pitchFamily="34" charset="0"/>
              </a:rPr>
              <a:t>O</a:t>
            </a:r>
            <a:r>
              <a:rPr lang="en-US" altLang="ru-RU" sz="1600" baseline="-25000" dirty="0">
                <a:solidFill>
                  <a:srgbClr val="002060"/>
                </a:solidFill>
                <a:latin typeface="Arial" panose="020B0604020202020204" pitchFamily="34" charset="0"/>
              </a:rPr>
              <a:t>5</a:t>
            </a:r>
            <a:r>
              <a:rPr lang="en-US" altLang="ru-RU" sz="1600" dirty="0">
                <a:solidFill>
                  <a:srgbClr val="002060"/>
                </a:solidFill>
                <a:latin typeface="Arial" panose="020B0604020202020204" pitchFamily="34" charset="0"/>
              </a:rPr>
              <a:t>, </a:t>
            </a:r>
            <a:r>
              <a:rPr lang="en-US" altLang="ru-RU" sz="1600" dirty="0">
                <a:solidFill>
                  <a:srgbClr val="FF0000"/>
                </a:solidFill>
                <a:latin typeface="Arial" panose="020B0604020202020204" pitchFamily="34" charset="0"/>
              </a:rPr>
              <a:t>was synthesized</a:t>
            </a:r>
            <a:r>
              <a:rPr lang="en-US" altLang="ru-RU" sz="1600" dirty="0">
                <a:solidFill>
                  <a:srgbClr val="002060"/>
                </a:solidFill>
                <a:latin typeface="Arial" panose="020B0604020202020204" pitchFamily="34" charset="0"/>
              </a:rPr>
              <a:t> under the combined effect of high pressures and temperatures; </a:t>
            </a:r>
          </a:p>
          <a:p>
            <a:pPr>
              <a:spcBef>
                <a:spcPct val="0"/>
              </a:spcBef>
              <a:spcAft>
                <a:spcPts val="600"/>
              </a:spcAft>
            </a:pPr>
            <a:r>
              <a:rPr lang="en-US" altLang="ru-RU" sz="1600" dirty="0">
                <a:solidFill>
                  <a:srgbClr val="FF0000"/>
                </a:solidFill>
                <a:latin typeface="Arial" panose="020B0604020202020204" pitchFamily="34" charset="0"/>
              </a:rPr>
              <a:t>new </a:t>
            </a:r>
            <a:r>
              <a:rPr lang="en-US" altLang="ru-RU" sz="1600" dirty="0">
                <a:solidFill>
                  <a:srgbClr val="002060"/>
                </a:solidFill>
                <a:latin typeface="Arial" panose="020B0604020202020204" pitchFamily="34" charset="0"/>
              </a:rPr>
              <a:t>type of charge-ordering state was revealed.</a:t>
            </a:r>
            <a:endParaRPr lang="ru-RU" altLang="ru-RU" sz="1600" dirty="0">
              <a:solidFill>
                <a:srgbClr val="002060"/>
              </a:solidFill>
              <a:latin typeface="Arial" panose="020B0604020202020204" pitchFamily="34" charset="0"/>
            </a:endParaRPr>
          </a:p>
        </p:txBody>
      </p:sp>
      <p:sp>
        <p:nvSpPr>
          <p:cNvPr id="4116" name="Прямоугольник 22"/>
          <p:cNvSpPr>
            <a:spLocks noChangeArrowheads="1"/>
          </p:cNvSpPr>
          <p:nvPr/>
        </p:nvSpPr>
        <p:spPr bwMode="auto">
          <a:xfrm>
            <a:off x="7836743" y="6519446"/>
            <a:ext cx="2342308" cy="338554"/>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rPr>
              <a:t> Impact Factor: 27.893</a:t>
            </a:r>
            <a:endParaRPr lang="ru-RU" altLang="ru-RU" sz="1600" b="1" dirty="0">
              <a:solidFill>
                <a:srgbClr val="002060"/>
              </a:solidFill>
              <a:effectLst>
                <a:outerShdw blurRad="38100" dist="38100" dir="2700000" algn="tl">
                  <a:srgbClr val="000000">
                    <a:alpha val="43137"/>
                  </a:srgbClr>
                </a:outerShdw>
              </a:effectLst>
            </a:endParaRPr>
          </a:p>
        </p:txBody>
      </p:sp>
      <p:sp>
        <p:nvSpPr>
          <p:cNvPr id="4117" name="TextBox 24"/>
          <p:cNvSpPr txBox="1">
            <a:spLocks noChangeArrowheads="1"/>
          </p:cNvSpPr>
          <p:nvPr/>
        </p:nvSpPr>
        <p:spPr bwMode="auto">
          <a:xfrm>
            <a:off x="7364120" y="5974664"/>
            <a:ext cx="3179763" cy="52322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i="1" dirty="0">
                <a:solidFill>
                  <a:schemeClr val="bg1"/>
                </a:solidFill>
                <a:latin typeface="Arial" panose="020B0604020202020204" pitchFamily="34" charset="0"/>
                <a:cs typeface="Arial" panose="020B0604020202020204" pitchFamily="34" charset="0"/>
              </a:rPr>
              <a:t>S.V. </a:t>
            </a:r>
            <a:r>
              <a:rPr lang="en-US" altLang="ru-RU" sz="1400" b="1" i="1" dirty="0" err="1">
                <a:solidFill>
                  <a:schemeClr val="bg1"/>
                </a:solidFill>
                <a:latin typeface="Arial" panose="020B0604020202020204" pitchFamily="34" charset="0"/>
                <a:cs typeface="Arial" panose="020B0604020202020204" pitchFamily="34" charset="0"/>
              </a:rPr>
              <a:t>Ovsyannikov</a:t>
            </a:r>
            <a:r>
              <a:rPr lang="en-US" altLang="ru-RU" sz="1400" b="1" i="1" dirty="0">
                <a:solidFill>
                  <a:schemeClr val="bg1"/>
                </a:solidFill>
                <a:latin typeface="Arial" panose="020B0604020202020204" pitchFamily="34" charset="0"/>
                <a:cs typeface="Arial" panose="020B0604020202020204" pitchFamily="34" charset="0"/>
              </a:rPr>
              <a:t>,.., D.P. </a:t>
            </a:r>
            <a:r>
              <a:rPr lang="en-US" altLang="ru-RU" sz="1400" b="1" i="1" dirty="0" err="1">
                <a:solidFill>
                  <a:schemeClr val="bg1"/>
                </a:solidFill>
                <a:latin typeface="Arial" panose="020B0604020202020204" pitchFamily="34" charset="0"/>
                <a:cs typeface="Arial" panose="020B0604020202020204" pitchFamily="34" charset="0"/>
              </a:rPr>
              <a:t>Kozlenko</a:t>
            </a:r>
            <a:r>
              <a:rPr lang="en-US" altLang="ru-RU" sz="1400" b="1" i="1" dirty="0">
                <a:solidFill>
                  <a:schemeClr val="bg1"/>
                </a:solidFill>
                <a:latin typeface="Arial" panose="020B0604020202020204" pitchFamily="34" charset="0"/>
                <a:cs typeface="Arial" panose="020B0604020202020204" pitchFamily="34" charset="0"/>
              </a:rPr>
              <a:t>, et al., Nature Chemistry (</a:t>
            </a:r>
            <a:r>
              <a:rPr lang="en-US" altLang="ru-RU" sz="1400" b="1" i="1" dirty="0">
                <a:solidFill>
                  <a:srgbClr val="FFFF00"/>
                </a:solidFill>
                <a:latin typeface="Arial" panose="020B0604020202020204" pitchFamily="34" charset="0"/>
                <a:cs typeface="Arial" panose="020B0604020202020204" pitchFamily="34" charset="0"/>
              </a:rPr>
              <a:t>2016</a:t>
            </a:r>
            <a:r>
              <a:rPr lang="en-US" altLang="ru-RU" sz="1400" b="1" i="1" dirty="0">
                <a:solidFill>
                  <a:schemeClr val="bg1"/>
                </a:solidFill>
                <a:latin typeface="Arial" panose="020B0604020202020204" pitchFamily="34" charset="0"/>
                <a:cs typeface="Arial" panose="020B0604020202020204" pitchFamily="34" charset="0"/>
              </a:rPr>
              <a:t>)</a:t>
            </a:r>
            <a:endParaRPr lang="ru-RU" altLang="ru-RU" sz="1400" b="1" i="1" dirty="0">
              <a:solidFill>
                <a:schemeClr val="bg1"/>
              </a:solidFill>
              <a:latin typeface="Arial" panose="020B0604020202020204" pitchFamily="34" charset="0"/>
              <a:cs typeface="Arial" panose="020B0604020202020204" pitchFamily="34" charset="0"/>
            </a:endParaRPr>
          </a:p>
        </p:txBody>
      </p:sp>
      <p:sp>
        <p:nvSpPr>
          <p:cNvPr id="2" name="Номер слайда 1">
            <a:extLst>
              <a:ext uri="{FF2B5EF4-FFF2-40B4-BE49-F238E27FC236}">
                <a16:creationId xmlns:a16="http://schemas.microsoft.com/office/drawing/2014/main" xmlns="" id="{CE9960ED-B89A-4F88-BADC-802DD23DA1DC}"/>
              </a:ext>
            </a:extLst>
          </p:cNvPr>
          <p:cNvSpPr>
            <a:spLocks noGrp="1"/>
          </p:cNvSpPr>
          <p:nvPr>
            <p:ph type="sldNum" sz="quarter" idx="12"/>
          </p:nvPr>
        </p:nvSpPr>
        <p:spPr/>
        <p:txBody>
          <a:bodyPr/>
          <a:lstStyle/>
          <a:p>
            <a:fld id="{DD0689D5-985C-4400-998F-B9777DA34B9F}" type="slidenum">
              <a:rPr lang="ru-RU" smtClean="0"/>
              <a:t>42</a:t>
            </a:fld>
            <a:endParaRPr lang="ru-RU"/>
          </a:p>
        </p:txBody>
      </p:sp>
    </p:spTree>
    <p:extLst>
      <p:ext uri="{BB962C8B-B14F-4D97-AF65-F5344CB8AC3E}">
        <p14:creationId xmlns:p14="http://schemas.microsoft.com/office/powerpoint/2010/main" val="372343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7200000">
            <a:off x="7770510" y="2158900"/>
            <a:ext cx="2040220" cy="2051719"/>
          </a:xfrm>
          <a:prstGeom prst="rect">
            <a:avLst/>
          </a:prstGeom>
          <a:noFill/>
          <a:ln w="9525">
            <a:noFill/>
            <a:miter lim="800000"/>
            <a:headEnd/>
            <a:tailEnd/>
          </a:ln>
        </p:spPr>
      </p:pic>
      <p:pic>
        <p:nvPicPr>
          <p:cNvPr id="26" name="Рисунок 6" descr="media/image3.jpe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800000">
            <a:off x="8983689" y="960845"/>
            <a:ext cx="1458483"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09155" y="928781"/>
            <a:ext cx="9009084" cy="475456"/>
          </a:xfrm>
        </p:spPr>
        <p:txBody>
          <a:bodyPr>
            <a:noAutofit/>
          </a:bodyPr>
          <a:lstStyle/>
          <a:p>
            <a:r>
              <a:rPr lang="en-US" sz="2800" b="1" dirty="0">
                <a:solidFill>
                  <a:schemeClr val="tx1"/>
                </a:solidFill>
              </a:rPr>
              <a:t>Diffraction Studies of Li-Based Accumulators</a:t>
            </a:r>
            <a:endParaRPr lang="en-CA" sz="2800" b="1" dirty="0">
              <a:solidFill>
                <a:schemeClr val="tx1"/>
              </a:solidFill>
            </a:endParaRPr>
          </a:p>
        </p:txBody>
      </p:sp>
      <p:pic>
        <p:nvPicPr>
          <p:cNvPr id="1536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03434" y="1596857"/>
            <a:ext cx="5417820" cy="2609850"/>
          </a:xfrm>
          <a:prstGeom prst="rect">
            <a:avLst/>
          </a:prstGeom>
          <a:noFill/>
          <a:ln w="9525">
            <a:noFill/>
            <a:miter lim="800000"/>
            <a:headEnd/>
            <a:tailEnd/>
          </a:ln>
        </p:spPr>
      </p:pic>
      <p:grpSp>
        <p:nvGrpSpPr>
          <p:cNvPr id="2" name="Group 48"/>
          <p:cNvGrpSpPr/>
          <p:nvPr/>
        </p:nvGrpSpPr>
        <p:grpSpPr>
          <a:xfrm>
            <a:off x="1559497" y="4337203"/>
            <a:ext cx="4903340" cy="2126505"/>
            <a:chOff x="395537" y="3717032"/>
            <a:chExt cx="4903340" cy="2126505"/>
          </a:xfrm>
        </p:grpSpPr>
        <p:pic>
          <p:nvPicPr>
            <p:cNvPr id="15363"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37" y="3717033"/>
              <a:ext cx="2455069" cy="2100214"/>
            </a:xfrm>
            <a:prstGeom prst="rect">
              <a:avLst/>
            </a:prstGeom>
            <a:noFill/>
            <a:ln w="9525">
              <a:noFill/>
              <a:miter lim="800000"/>
              <a:headEnd/>
              <a:tailEnd/>
            </a:ln>
          </p:spPr>
        </p:pic>
        <p:pic>
          <p:nvPicPr>
            <p:cNvPr id="48"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3808" y="3717032"/>
              <a:ext cx="2455069" cy="2126505"/>
            </a:xfrm>
            <a:prstGeom prst="rect">
              <a:avLst/>
            </a:prstGeom>
            <a:noFill/>
            <a:ln w="9525">
              <a:noFill/>
              <a:miter lim="800000"/>
              <a:headEnd/>
              <a:tailEnd/>
            </a:ln>
          </p:spPr>
        </p:pic>
      </p:grpSp>
      <p:sp>
        <p:nvSpPr>
          <p:cNvPr id="50" name="Rectangle 2052"/>
          <p:cNvSpPr>
            <a:spLocks noChangeArrowheads="1"/>
          </p:cNvSpPr>
          <p:nvPr/>
        </p:nvSpPr>
        <p:spPr bwMode="auto">
          <a:xfrm>
            <a:off x="6888089" y="4581128"/>
            <a:ext cx="5158769" cy="1938992"/>
          </a:xfrm>
          <a:prstGeom prst="rect">
            <a:avLst/>
          </a:prstGeom>
          <a:noFill/>
          <a:ln w="9525">
            <a:noFill/>
            <a:miter lim="800000"/>
            <a:headEnd/>
            <a:tailEnd/>
          </a:ln>
        </p:spPr>
        <p:txBody>
          <a:bodyPr wrap="square">
            <a:spAutoFit/>
          </a:bodyPr>
          <a:lstStyle/>
          <a:p>
            <a:pPr indent="-193675" algn="just">
              <a:spcAft>
                <a:spcPts val="600"/>
              </a:spcAft>
              <a:buClr>
                <a:srgbClr val="87CCF3"/>
              </a:buClr>
            </a:pPr>
            <a:r>
              <a:rPr lang="en-US" sz="2000" dirty="0">
                <a:solidFill>
                  <a:srgbClr val="002060"/>
                </a:solidFill>
                <a:latin typeface="Comic Sans MS" pitchFamily="66" charset="0"/>
                <a:cs typeface="Arial" charset="0"/>
              </a:rPr>
              <a:t>Real-time monitoring of transition processes during charge-discharge cycles revealed 10% increase of LiC</a:t>
            </a:r>
            <a:r>
              <a:rPr lang="en-US" sz="2000" baseline="-25000" dirty="0">
                <a:solidFill>
                  <a:srgbClr val="002060"/>
                </a:solidFill>
                <a:latin typeface="Comic Sans MS" pitchFamily="66" charset="0"/>
                <a:cs typeface="Arial" charset="0"/>
              </a:rPr>
              <a:t>6</a:t>
            </a:r>
            <a:r>
              <a:rPr lang="en-US" sz="2000" dirty="0">
                <a:solidFill>
                  <a:srgbClr val="002060"/>
                </a:solidFill>
                <a:latin typeface="Comic Sans MS" pitchFamily="66" charset="0"/>
                <a:cs typeface="Arial" charset="0"/>
              </a:rPr>
              <a:t> phase in anode when cathode was doped with vanadium oxide, which correlates with better electrochemical properties.</a:t>
            </a:r>
          </a:p>
        </p:txBody>
      </p:sp>
      <p:sp>
        <p:nvSpPr>
          <p:cNvPr id="12" name="TextBox 7">
            <a:extLst>
              <a:ext uri="{FF2B5EF4-FFF2-40B4-BE49-F238E27FC236}">
                <a16:creationId xmlns:a16="http://schemas.microsoft.com/office/drawing/2014/main" xmlns="" id="{AC8572DA-36AC-4B46-9E67-EB534B13389E}"/>
              </a:ext>
            </a:extLst>
          </p:cNvPr>
          <p:cNvSpPr txBox="1">
            <a:spLocks noChangeArrowheads="1"/>
          </p:cNvSpPr>
          <p:nvPr/>
        </p:nvSpPr>
        <p:spPr bwMode="auto">
          <a:xfrm>
            <a:off x="196081" y="6437417"/>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i="1" dirty="0" err="1">
                <a:solidFill>
                  <a:srgbClr val="0000FF"/>
                </a:solidFill>
              </a:rPr>
              <a:t>I.A.Bobrikov</a:t>
            </a:r>
            <a:r>
              <a:rPr lang="en-US" b="1" i="1" dirty="0">
                <a:solidFill>
                  <a:srgbClr val="0000FF"/>
                </a:solidFill>
              </a:rPr>
              <a:t> et al., J. Power Sources (2014)</a:t>
            </a:r>
            <a:endParaRPr lang="ru-RU" b="1" i="1" dirty="0">
              <a:solidFill>
                <a:srgbClr val="0000FF"/>
              </a:solidFill>
            </a:endParaRPr>
          </a:p>
        </p:txBody>
      </p:sp>
      <p:sp>
        <p:nvSpPr>
          <p:cNvPr id="5" name="Номер слайда 4">
            <a:extLst>
              <a:ext uri="{FF2B5EF4-FFF2-40B4-BE49-F238E27FC236}">
                <a16:creationId xmlns:a16="http://schemas.microsoft.com/office/drawing/2014/main" xmlns="" id="{D6B6198A-F8AB-480C-8B9B-A81D90A9BD57}"/>
              </a:ext>
            </a:extLst>
          </p:cNvPr>
          <p:cNvSpPr>
            <a:spLocks noGrp="1"/>
          </p:cNvSpPr>
          <p:nvPr>
            <p:ph type="sldNum" sz="quarter" idx="12"/>
          </p:nvPr>
        </p:nvSpPr>
        <p:spPr/>
        <p:txBody>
          <a:bodyPr/>
          <a:lstStyle/>
          <a:p>
            <a:fld id="{DD0689D5-985C-4400-998F-B9777DA34B9F}" type="slidenum">
              <a:rPr lang="ru-RU" smtClean="0"/>
              <a:t>43</a:t>
            </a:fld>
            <a:endParaRPr lang="ru-RU"/>
          </a:p>
        </p:txBody>
      </p:sp>
    </p:spTree>
    <p:extLst>
      <p:ext uri="{BB962C8B-B14F-4D97-AF65-F5344CB8AC3E}">
        <p14:creationId xmlns:p14="http://schemas.microsoft.com/office/powerpoint/2010/main" val="4186701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3749" y="115891"/>
            <a:ext cx="8186739"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447928" y="6260562"/>
            <a:ext cx="55446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8000"/>
                </a:solidFill>
                <a:effectLst/>
                <a:uLnTx/>
                <a:uFillTx/>
                <a:latin typeface="Calibri" panose="020F0502020204030204"/>
                <a:ea typeface="+mn-ea"/>
                <a:cs typeface="+mn-cs"/>
              </a:rPr>
              <a:t>G.D.Bokuchava et al., Comptes rendus de l'Académie bulgare des sciences (2014).</a:t>
            </a:r>
            <a:endParaRPr kumimoji="0" lang="ru-RU" sz="1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6" name="Номер слайда 5">
            <a:extLst>
              <a:ext uri="{FF2B5EF4-FFF2-40B4-BE49-F238E27FC236}">
                <a16:creationId xmlns:a16="http://schemas.microsoft.com/office/drawing/2014/main" xmlns="" id="{30966037-5EA6-4521-B779-C6ABBC428DEF}"/>
              </a:ext>
            </a:extLst>
          </p:cNvPr>
          <p:cNvSpPr>
            <a:spLocks noGrp="1"/>
          </p:cNvSpPr>
          <p:nvPr>
            <p:ph type="sldNum" sz="quarter" idx="12"/>
          </p:nvPr>
        </p:nvSpPr>
        <p:spPr/>
        <p:txBody>
          <a:bodyPr/>
          <a:lstStyle/>
          <a:p>
            <a:fld id="{DD0689D5-985C-4400-998F-B9777DA34B9F}" type="slidenum">
              <a:rPr lang="ru-RU" smtClean="0"/>
              <a:t>44</a:t>
            </a:fld>
            <a:endParaRPr lang="ru-RU"/>
          </a:p>
        </p:txBody>
      </p:sp>
    </p:spTree>
    <p:extLst>
      <p:ext uri="{BB962C8B-B14F-4D97-AF65-F5344CB8AC3E}">
        <p14:creationId xmlns:p14="http://schemas.microsoft.com/office/powerpoint/2010/main" val="1879196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71639" y="44453"/>
            <a:ext cx="8888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3CC"/>
                </a:solidFill>
                <a:effectLst/>
                <a:uLnTx/>
                <a:uFillTx/>
                <a:latin typeface="Arial" charset="0"/>
                <a:ea typeface="+mn-ea"/>
                <a:cs typeface="Arial" charset="0"/>
              </a:rPr>
              <a:t>Helical structure of fibril-type amyloidal aggregates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33CC"/>
                </a:solidFill>
                <a:effectLst/>
                <a:uLnTx/>
                <a:uFillTx/>
                <a:latin typeface="Arial" charset="0"/>
                <a:ea typeface="+mn-ea"/>
                <a:cs typeface="Arial" charset="0"/>
              </a:rPr>
              <a:t> 		           			</a:t>
            </a:r>
            <a:endParaRPr kumimoji="0" lang="en-US" sz="1600" b="1" i="0" u="none" strike="noStrike" kern="0" cap="none" spc="0" normalizeH="0" baseline="-25000" noProof="0" dirty="0">
              <a:ln>
                <a:noFill/>
              </a:ln>
              <a:solidFill>
                <a:srgbClr val="0033CC"/>
              </a:solidFill>
              <a:effectLst/>
              <a:uLnTx/>
              <a:uFillTx/>
              <a:latin typeface="Arial" charset="0"/>
              <a:ea typeface="+mn-ea"/>
              <a:cs typeface="Arial" charset="0"/>
            </a:endParaRPr>
          </a:p>
        </p:txBody>
      </p:sp>
      <p:sp>
        <p:nvSpPr>
          <p:cNvPr id="3" name="Text Box 28"/>
          <p:cNvSpPr txBox="1">
            <a:spLocks noChangeArrowheads="1"/>
          </p:cNvSpPr>
          <p:nvPr/>
        </p:nvSpPr>
        <p:spPr bwMode="auto">
          <a:xfrm>
            <a:off x="1703389" y="6237291"/>
            <a:ext cx="8424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00FF"/>
                </a:solidFill>
                <a:effectLst/>
                <a:uLnTx/>
                <a:uFillTx/>
                <a:latin typeface="Arial" charset="0"/>
                <a:ea typeface="+mn-ea"/>
                <a:cs typeface="Arial" charset="0"/>
              </a:rPr>
              <a:t>M.V.Avdeev</a:t>
            </a:r>
            <a:r>
              <a:rPr kumimoji="0" lang="en-US" sz="1400" b="1" i="0" u="none" strike="noStrike" kern="0" cap="none" spc="0" normalizeH="0" baseline="0" noProof="0" dirty="0">
                <a:ln>
                  <a:noFill/>
                </a:ln>
                <a:solidFill>
                  <a:srgbClr val="0000FF"/>
                </a:solidFill>
                <a:effectLst/>
                <a:uLnTx/>
                <a:uFillTx/>
                <a:latin typeface="Arial" charset="0"/>
                <a:ea typeface="+mn-ea"/>
                <a:cs typeface="Arial" charset="0"/>
              </a:rPr>
              <a:t>, et al, </a:t>
            </a:r>
            <a:r>
              <a:rPr kumimoji="0" lang="en-US" sz="1400" b="1" i="1" u="none" strike="noStrike" kern="0" cap="none" spc="0" normalizeH="0" baseline="0" noProof="0" dirty="0">
                <a:ln>
                  <a:noFill/>
                </a:ln>
                <a:solidFill>
                  <a:srgbClr val="0000FF"/>
                </a:solidFill>
                <a:effectLst/>
                <a:uLnTx/>
                <a:uFillTx/>
                <a:latin typeface="Arial" charset="0"/>
                <a:ea typeface="+mn-ea"/>
                <a:cs typeface="Arial" charset="0"/>
              </a:rPr>
              <a:t>J. Appl. </a:t>
            </a:r>
            <a:r>
              <a:rPr kumimoji="0" lang="en-US" sz="1400" b="1" i="1" u="none" strike="noStrike" kern="0" cap="none" spc="0" normalizeH="0" baseline="0" noProof="0" dirty="0" err="1">
                <a:ln>
                  <a:noFill/>
                </a:ln>
                <a:solidFill>
                  <a:srgbClr val="0000FF"/>
                </a:solidFill>
                <a:effectLst/>
                <a:uLnTx/>
                <a:uFillTx/>
                <a:latin typeface="Arial" charset="0"/>
                <a:ea typeface="+mn-ea"/>
                <a:cs typeface="Arial" charset="0"/>
              </a:rPr>
              <a:t>Cryst</a:t>
            </a:r>
            <a:r>
              <a:rPr kumimoji="0" lang="en-US" sz="1400" b="1" i="1" u="none" strike="noStrike" kern="0" cap="none" spc="0" normalizeH="0" baseline="0" noProof="0" dirty="0">
                <a:ln>
                  <a:noFill/>
                </a:ln>
                <a:solidFill>
                  <a:srgbClr val="0000FF"/>
                </a:solidFill>
                <a:effectLst/>
                <a:uLnTx/>
                <a:uFillTx/>
                <a:latin typeface="Arial" charset="0"/>
                <a:ea typeface="+mn-ea"/>
                <a:cs typeface="Arial" charset="0"/>
              </a:rPr>
              <a:t>.</a:t>
            </a:r>
            <a:r>
              <a:rPr kumimoji="0" lang="en-US" sz="1400" b="1" i="0" u="none" strike="noStrike" kern="0" cap="none" spc="0" normalizeH="0" baseline="0" noProof="0" dirty="0">
                <a:ln>
                  <a:noFill/>
                </a:ln>
                <a:solidFill>
                  <a:srgbClr val="0000FF"/>
                </a:solidFill>
                <a:effectLst/>
                <a:uLnTx/>
                <a:uFillTx/>
                <a:latin typeface="Arial" charset="0"/>
                <a:ea typeface="+mn-ea"/>
                <a:cs typeface="Arial" charset="0"/>
              </a:rPr>
              <a:t> (2013)</a:t>
            </a:r>
            <a:endParaRPr kumimoji="0" lang="ru-RU" sz="1400" b="1" i="0" u="none" strike="noStrike" kern="0" cap="none" spc="0" normalizeH="0" baseline="0" noProof="0" dirty="0">
              <a:ln>
                <a:noFill/>
              </a:ln>
              <a:solidFill>
                <a:srgbClr val="0000FF"/>
              </a:solidFill>
              <a:effectLst/>
              <a:uLnTx/>
              <a:uFillTx/>
              <a:latin typeface="Arial" charset="0"/>
              <a:ea typeface="+mn-ea"/>
              <a:cs typeface="Arial" charset="0"/>
            </a:endParaRPr>
          </a:p>
        </p:txBody>
      </p:sp>
      <p:sp>
        <p:nvSpPr>
          <p:cNvPr id="4" name="Rectangle 22"/>
          <p:cNvSpPr>
            <a:spLocks noChangeArrowheads="1"/>
          </p:cNvSpPr>
          <p:nvPr/>
        </p:nvSpPr>
        <p:spPr bwMode="auto">
          <a:xfrm>
            <a:off x="1524002"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pic>
        <p:nvPicPr>
          <p:cNvPr id="5" name="Picture 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2902" y="1466850"/>
            <a:ext cx="35798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8"/>
          <p:cNvSpPr txBox="1">
            <a:spLocks noChangeArrowheads="1"/>
          </p:cNvSpPr>
          <p:nvPr/>
        </p:nvSpPr>
        <p:spPr bwMode="auto">
          <a:xfrm>
            <a:off x="7413627" y="2546350"/>
            <a:ext cx="20875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11.5 nm,   24 </a:t>
            </a: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sym typeface="Symbol" pitchFamily="18" charset="2"/>
              </a:rPr>
              <a:t>-strands</a:t>
            </a:r>
            <a:endParaRPr kumimoji="0" lang="ru-RU" sz="14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7" name="TextBox 29"/>
          <p:cNvSpPr txBox="1">
            <a:spLocks noChangeArrowheads="1"/>
          </p:cNvSpPr>
          <p:nvPr/>
        </p:nvSpPr>
        <p:spPr bwMode="auto">
          <a:xfrm>
            <a:off x="6981827" y="1035051"/>
            <a:ext cx="2879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Model of amyloid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filament structure from XRD</a:t>
            </a:r>
          </a:p>
        </p:txBody>
      </p:sp>
      <p:grpSp>
        <p:nvGrpSpPr>
          <p:cNvPr id="8" name="Группа 7"/>
          <p:cNvGrpSpPr>
            <a:grpSpLocks/>
          </p:cNvGrpSpPr>
          <p:nvPr/>
        </p:nvGrpSpPr>
        <p:grpSpPr bwMode="auto">
          <a:xfrm>
            <a:off x="1992314" y="3284538"/>
            <a:ext cx="3598863" cy="2882900"/>
            <a:chOff x="4572000" y="2276872"/>
            <a:chExt cx="4464496" cy="3601865"/>
          </a:xfrm>
        </p:grpSpPr>
        <p:pic>
          <p:nvPicPr>
            <p:cNvPr id="9" name="Picture 3" descr="fig3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0" y="2276872"/>
              <a:ext cx="4464496" cy="360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6659502" y="2564465"/>
              <a:ext cx="577016" cy="218175"/>
            </a:xfrm>
            <a:prstGeom prst="rect">
              <a:avLst/>
            </a:prstGeom>
            <a:solidFill>
              <a:sysClr val="window" lastClr="FFFFFF"/>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1" name="TextBox 16"/>
          <p:cNvSpPr txBox="1">
            <a:spLocks noChangeArrowheads="1"/>
          </p:cNvSpPr>
          <p:nvPr/>
        </p:nvSpPr>
        <p:spPr bwMode="auto">
          <a:xfrm>
            <a:off x="5375275" y="4292602"/>
            <a:ext cx="9605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Helical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symmetry</a:t>
            </a:r>
          </a:p>
        </p:txBody>
      </p:sp>
      <p:pic>
        <p:nvPicPr>
          <p:cNvPr id="12" name="Picture 24" descr="fig4b"/>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9600" y="3673478"/>
            <a:ext cx="28082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9"/>
          <p:cNvSpPr txBox="1">
            <a:spLocks noChangeArrowheads="1"/>
          </p:cNvSpPr>
          <p:nvPr/>
        </p:nvSpPr>
        <p:spPr bwMode="auto">
          <a:xfrm>
            <a:off x="1524002" y="2852741"/>
            <a:ext cx="6588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Structure analysis of model lysozyme (hen egg) amyloidal solutions </a:t>
            </a:r>
          </a:p>
        </p:txBody>
      </p:sp>
      <p:sp>
        <p:nvSpPr>
          <p:cNvPr id="14" name="TextBox 29"/>
          <p:cNvSpPr txBox="1">
            <a:spLocks noChangeArrowheads="1"/>
          </p:cNvSpPr>
          <p:nvPr/>
        </p:nvSpPr>
        <p:spPr bwMode="auto">
          <a:xfrm>
            <a:off x="4872039" y="3284541"/>
            <a:ext cx="1079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33CC"/>
                </a:solidFill>
                <a:effectLst/>
                <a:uLnTx/>
                <a:uFillTx/>
                <a:latin typeface="Arial" charset="0"/>
                <a:ea typeface="+mn-ea"/>
                <a:cs typeface="Arial" charset="0"/>
              </a:rPr>
              <a:t>SANS</a:t>
            </a:r>
          </a:p>
        </p:txBody>
      </p:sp>
      <p:sp>
        <p:nvSpPr>
          <p:cNvPr id="15" name="TextBox 29"/>
          <p:cNvSpPr txBox="1">
            <a:spLocks noChangeArrowheads="1"/>
          </p:cNvSpPr>
          <p:nvPr/>
        </p:nvSpPr>
        <p:spPr bwMode="auto">
          <a:xfrm>
            <a:off x="8112126" y="3284541"/>
            <a:ext cx="1079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33CC"/>
                </a:solidFill>
                <a:effectLst/>
                <a:uLnTx/>
                <a:uFillTx/>
                <a:latin typeface="Arial" charset="0"/>
                <a:ea typeface="+mn-ea"/>
                <a:cs typeface="Arial" charset="0"/>
              </a:rPr>
              <a:t>AFM</a:t>
            </a:r>
          </a:p>
        </p:txBody>
      </p:sp>
      <p:cxnSp>
        <p:nvCxnSpPr>
          <p:cNvPr id="16" name="Прямая со стрелкой 15"/>
          <p:cNvCxnSpPr>
            <a:cxnSpLocks noChangeShapeType="1"/>
          </p:cNvCxnSpPr>
          <p:nvPr/>
        </p:nvCxnSpPr>
        <p:spPr bwMode="auto">
          <a:xfrm flipH="1">
            <a:off x="4872040" y="4652963"/>
            <a:ext cx="503237" cy="144462"/>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17" name="TextBox 16"/>
          <p:cNvSpPr txBox="1">
            <a:spLocks noChangeArrowheads="1"/>
          </p:cNvSpPr>
          <p:nvPr/>
        </p:nvSpPr>
        <p:spPr bwMode="auto">
          <a:xfrm>
            <a:off x="3432175" y="3284540"/>
            <a:ext cx="9605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Cylindric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symmetry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~q</a:t>
            </a:r>
            <a:r>
              <a:rPr kumimoji="0" lang="en-US" sz="1400" b="0" i="0" u="none" strike="noStrike" kern="0" cap="none" spc="0" normalizeH="0" baseline="30000" noProof="0">
                <a:ln>
                  <a:noFill/>
                </a:ln>
                <a:solidFill>
                  <a:sysClr val="windowText" lastClr="000000"/>
                </a:solidFill>
                <a:effectLst/>
                <a:uLnTx/>
                <a:uFillTx/>
                <a:latin typeface="Arial" charset="0"/>
                <a:ea typeface="+mn-ea"/>
                <a:cs typeface="Arial" charset="0"/>
              </a:rPr>
              <a:t>-1</a:t>
            </a:r>
          </a:p>
        </p:txBody>
      </p:sp>
      <p:cxnSp>
        <p:nvCxnSpPr>
          <p:cNvPr id="18" name="Прямая со стрелкой 17"/>
          <p:cNvCxnSpPr>
            <a:cxnSpLocks noChangeShapeType="1"/>
          </p:cNvCxnSpPr>
          <p:nvPr/>
        </p:nvCxnSpPr>
        <p:spPr bwMode="auto">
          <a:xfrm flipH="1">
            <a:off x="3000375" y="3500441"/>
            <a:ext cx="431800" cy="288925"/>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19" name="TextBox 29"/>
          <p:cNvSpPr txBox="1">
            <a:spLocks noChangeArrowheads="1"/>
          </p:cNvSpPr>
          <p:nvPr/>
        </p:nvSpPr>
        <p:spPr bwMode="auto">
          <a:xfrm>
            <a:off x="3863975" y="981075"/>
            <a:ext cx="2160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Motivation</a:t>
            </a:r>
          </a:p>
        </p:txBody>
      </p:sp>
      <p:sp>
        <p:nvSpPr>
          <p:cNvPr id="20" name="AutoShape 26" descr="data:image/jpeg;base64,/9j/4AAQSkZJRgABAQAAAQABAAD/2wCEAAkGBhISERUTExQWFRUVGBcYFRUYGBUXGRcXFxUXFxgVFxwXHCYeGhskHBQXHy8gJCcpLCwsFx4xNTAqNSYrLCkBCQoKDgwOGg8PGiwkHyUsLCksLCwsLCksKiwpLCwsLCwsLCwsLCwsLCwsLCwsLCwsLCkpLCwsKSksLCwsLCwsLP/AABEIAOQA3QMBIgACEQEDEQH/xAAcAAACAwEBAQEAAAAAAAAAAAAABgQFBwMCAQj/xABEEAACAAQEAwUEBwQJBAMAAAABAgADBBEFEiExBkFREyJhcYEHMpGhFEJScrHB0SNikvAVM0NTgrKz4fEkc6LCFoOT/8QAGQEAAwEBAQAAAAAAAAAAAAAAAAMEAgEF/8QAKBEAAgICAgICAQMFAAAAAAAAAAECEQMhEjEEQSJhURNxkRQyUoHh/9oADAMBAAIRAxEAPwDa6uqWVLeY5siKzMdTZVBJOmuwj0J62zZhbrcWiJj1G06lnyktmmSpiLc2GZkKi55C5haxDhCZ2hMpE7IOjdkvZgNaQ0smzoyZgSDqNddQbQAORmAEAkXOwvv5RXDiWmtftBy5NexmmTfb+8BH+0LM7hOovIAVCJa09mzoWXspxmOpZpec6aLkyDe8fG4NnG4KS2zLlJuNAK5p5B0uQZbAeYtAA8LNB2IPqI9AwiYrw86MsuXZDPnzkCoDYUs5U7XYWWxS/mfGHlEAAA0A0A6AQAeoIIIACCCOFVWy5Yu7BR4n8OsAJWd4IWMQ45lrYS1Lsdr6DzsNT8orqnFq97FVmL5IALdddTCnmivsesEn3r9x4jmtShNgyk9LiMvxLFaljkaZMb7Q1AHmBaKxprLe52+UKfkr0h68N+2bPBC7wNXPNplLsWNtzqfeYfkIYopTtWRyXF0EEEEdMhBBBAB8JjjUVqIhmMwCAEk76AEm1t9AdoicRUbzad0lhWZsujWsQHUncEXsDa4te19IU24PqOydTKlzMwqlRGdQJZn9mUmDKgUEZWBygW5bmAB7lz1YBgdDa3qLiAT1tfMLdbi0Kc/haeZjZShl9mXCsTb6V2HYC9vqZdb9Yj4bwhNzDtJadn20mYUJlkZUkTJZustFS+ZlNgNtyTAA69oNNRrtrv5dYO1Guo03128+kJtLwvOQpeVKmWCKhZiOwyVEyZdbC/uuvukaoAdIj03Bk9VIKqSAoa7pln5Z6TCrBZYNmVTq5JuxGouYAHWlrUmZihvlYofvLuPHeO8U/DGGtJlzAyLLzzZjqim4VXIIGgA9BpFxABX8Q1TSqSomIbOkmaymwNmVGINjodRFUvE07tFkmSnal1X+tOTK8p5obMEvf9mwtbexvYww1FOsxGRwGVwVZTsQRYg+hiJSYFIlWyS1BVswOpIbLkvcm/unKOg0EAC/N40Zu0ATKApdHVibhZ6Sjq8vIb5790sBqL3ixoOJHecstpQVHaeiMHzG8hrEsuUAA8tTtEqXwxSre0le8CDvsWD5RrouYA2Gl4lS8LlKVYIAVLsp6GYbuR5neACVBBBAAR4nTlVSzEAAXJOgAiHi2NyaZc01rdF3Y+QhIxHEaiuBNikgHQXCqbfaY+8fAQueRRG48Tl3pFjjHHBY9nTczbPa5Pgo/WKeooWZrz56of3iXf1A2inWpaln2uP2isqOpzKGNtL8mIBHrEuipgzjNcjn4xHKTltl8IKOof8ASdTVvYIyyFBct/XEXLC26jl0jkXqj3y8w28Tb4RdYfQIjFhqLaA8onma1thaMNs7STFRsRZ2XOwVgbZiL3B5GK/H1sSNL2uCNiPD9IYMaw9GUsAARCniD3lEndCPgdP58oylsdfx0MvCfFi00iSjKW7RWNwQAMsxx03N/lDzSY9JmKCCRcX7ysPna3zjB8crCoowGy3lsTa3988atw5is6dTy2z65RqALHTeLXl4VZ5/6anbGOlx6RMYqr3IvuGA03sSADE9WB1GsJmJYxOlIz3uVFyORA3jhw/xtKnjMBZh9ZQQD520PrBHyIvsJeM/Q9wQryvaBTB2SachU+9YkEb30uR84t8N4ipqgEyZ0twNDZhp5jcQ9NPaJpQlF00dMYxDsJLTLAkWADEgEswUDugnnsASdhC9T8VzXcEhZYRKvOrllQtImUwDksmdRlmtoVvrDPVUqTUKOodGtcHY2NwfiAbxD/8AjVLly9hLy97S32ijN8TLQnqVEdMlHO4lqxkmdkqjsJ85pTMw7stkKtfJmDEE90gWza6i0dl4vd3YLJbswWTP37qyyi+YnJktfS2a+xtaLuXgchQQJS2Ksp0vdXtnXXkcov5R5/oCnz9p2SZrWvb93JfpfL3b720gAoZHFk9uzCykbMZEvM8wgl51OJ2YhUtYX1tvyAj7T8bu5XLIJsJZmgZ2I7R2TukJlsMpPeK32EMMvCJK2tLUWKsNNmRMinzCjKPCOR4eprqexS6Wy6bWbMPOzEkX2OsAFWMaqWlGpCLkXtVElWJaYRMEtWJK6WysbC98wGpi1wTE+3lZyACGZWAzaFWI1DqrKdjlIBF47NhkoyjKMtezN7pbQ3OY6eZv5x7o6JJS5JahVuTYdSbknqT1MAHeCCCAAggggAIpeI+IlplsLGY3urvYfaIH4c4n4piKSJTTH2UaDmx5KPEnSFWrIksXe0ye+rMdl091egG0LyS4obijykKgEyoqlecr9kMzvm0L2BIHlcARYv2lQegA0UaKoHICOtdNd++RqL/DnHrDmIOnP+REHK9Hpca37Kesw4G6N56cjyYeUS8CnH61synK36+o1iyxCi5gfz/zEGhw5u3zjZhZh4jY/iIPoFvYy0yxIWXePFLINomSpdhGkrFZJUVeJyO6Yz3E2ARx1sPW8aXiBGU9IzyolLdgwuP5sYy9DMUuSYsY9TCa+HyRo01Mgb7IaocE/ONrwGkSWMqABFAVfJRYHztGRVUkmpw2Wou9jr0C1Ewn8DGy4bS5QPEQzL2hK1F/ZyrsPzX0ve4PkdIqqmleTLCooSWtgFsLW6nqT1hr2tEDGJWaWYU0GPI7SMa4qBlziVPvC9vyh99n9YoowVABNy5FrlvE7m23pGe+0CaVnpcXBS97XFwTDR7OktSXJ0YkgdPKNydQTRtLlNxNDwrGEvkZgCbkX0t1HTx+MXCuDsQfKM34fmsaqYdSqqcu2jFgL/jDglQwPj+XiOY+cOxZvilIT5GCpPiXUER6WtV9LjMNx+Y8IkRWRtV2EEEEBwIIIIACCCCAAivxTFBLBsVuBclvdUdW6+A5/OJVZUiXLZz9UE269B6nSEXGJfaAq5Oa9yOrcz8dPICF5J8RuPHzIGL4tInsAzTWIYHtbgAWN+6mwEW6FZs0te4Oo8bwnVcoodYuOGarMco+rqPLpEcpOXZ6CxqK0X2IUlxpFXJk5bDptDQAGEQamhBIhfExjy+mCpmQE+XxiKtGQ2kWsmVZbR9Eoesbq0Z502fabaJV44JvHqZM0jcdCJu2QsTbuEcoz6qFmYQx8RYqb5F9YU8RxGXJQvMNvxJ6CFO3oswrjG2VVfXrIrqAsdMk4X8WnzgPxjWsIx5WUAn5xh+PYXPxBqEU6Zpk2VNIUaWH0iYSSTsBfeGfApdXInfRasqswAZCNc48DzijLDpk2OfJuH8GypODC4MfXGkL+ATGF1Y6iL9W0icHFxZmftGw0GW5A7ykZf8AEQCvzjvRSewkLLX6qgettfnDTjWACedScuZGNt+4wNvW28eP6BJtGHdUWxlFfL9ih4ap5gV2+0R+p/GG+W2mbnHSmoggG2mwG0dp4uLRtRa2T5JqT0JlfxH9EqEdj3WYBvu31+RPwEaLKmhlDKQQRcEagg8xGZ8cYTnkObe7c+giy9mLWogVnGYwY3S/dUHUIL7EjW/UxVhmkqYnNG6Y+wR4lTQwBGxj3FJIEEEEAHwR9gggApuJp5CygPrTBf8AwgsPmo+EVDSSQzkX53iRxrUFGpzyzPf+CKNuJFy9nmyk202iTM1y2WYE+Noo8brLtktqecd+E6du2BA7tjmPK1oYJdDLB1QM1hcnlptEqVJNsq2VfAQlFl6o7yZ4vaO5EFPSqBHXs40iOdJnkGAx6ZY8mOi7ARwrpuVSekSAI51VNmQjrA1oE97EOoBZieZivXBpIYzJqidMJ7oa+SWBsAOZ8TF/V0BUmIbyYTyaPVjjUls4vVt9MpyihB9Ge+UWH9dqott7t7Q4PSpUIucLMA1GbRl8VYaiF7Eq0yqIHkis/Lk5/EaRM4aWbNCzAHlyrXJmKVv0AVtWPjtG5W3ZNSiv5GOmoAOe1ra30HUxK+kKNCbRR8TcVSaOSXdgABp1J8BzjCcb9plTOmEoSi305n9BG4Y2yWeXez9KS5oj3eMa9k/GFbU1BlTG7SUqFmYgAryXXnc8o19DeOONOjp7aI1ZUhRHdjFZiVOXQxl6OxW9lZPrQ976g8oofZtUsKiolAXlgnKehuRY/CKrirG5lMpARrkHvEWHoecMfDTyqSml5O8XCu8wfXZgDfyF7WjKWr/JTLvih2weqs7Szz76/g4HrZv8Ri4hL/plW78vVl71udxuPI6j1hwkTg6qw2YAjyIvFuGVxp+iHNGnZ0ggghwgIII4VlSJaFjy2HU8h8YAFbj2eCZCLq+ZjlGtlK2uemoFvWM+xLAXmNmD5SNvOHqW/wC1udSblj1Y/lH2tkIR3lF+sRTlydovxfBUyFgeIu6ETgBNFteTi1s3gYt5c8DeE+u0bQ+REWeETZ0w94dwbtt/zGEOlH8DMiltjYRJSIlPoAIkLGkSzPrNHiPrQARoUfQbbx2lkHaIdXtCzjLVTG8mcEtsuXQ+ZjuvZuONzWhvqqFHFjv1hfr8AcG6d4fAwlSvapU07mXUSw2U2LKfyMXdL7V6ZxrcekZliTGY8uSGhlwykl5FE2WpcXsG1sMxI02iBxlxlKo5ZmTDmNu6t9WPQQvYlxSWrZTSyDINK812JtkCTGBbxGlrRkHEGLTcQrCVu2Zsspei8tOV9zG1jt16EzyPv2cuJ+KZ1dNMyadB7iDZR0Hj4wcK4A1XULKXQbsx2VRux9IramhmS3KMpDAlSLG9xyEbb7NuCjTUwmzhlmThcKdwpGl+mmtvGN5JcY6MYIqU7l6GLhPBpUhSklAqA6tu8xvtMfy5Q2rpESjkKoAAtaJDTRE0SyUk3Z6mNpHEtETFMRCLf5dYrqPFyxFwLHxvAzHFvZaVEkEEWBB3VgGU+hhXxPg2QdUafTjpJcZD4ANfL6QzfSREKvm5lIEF10di70xbo6NJLqUuAgNyWLM3UseZMajhUvLJlg8kX/KIz8SWUhxyhj4OxYsGkNuneT7h3H+E/IiG+PLbT7O+TG4proZ4IIIrIAhU4lxK80oD/VgX+84v8lt/EYa4zrHSRWVBOi3TXxEpQYVldRG4Vcifhii2bcmPdXSl9ooqPFgGspv4RfysRS1zEq3oqkpRdkWnwQA3IF/GLKXKsPKPCz82qxxrKsrYW0/Hwg4pA8jlosaeXfWPcx7RGpqru+kU8yuvNIBvYXPxjfoU05OhgUXj2TEPD5txHX6ULwHHFpnucNIqZ0kajQRbNtFbMS5gfQzHoTMU9niTrt9JUMTf3b+kQKH2dpJYNNmrMlX75S91HWx3EPNTSg7C0RmkAA9CLRlSkhtRlsocU4PmCupmp+yNMkl5UwTXUBlmO7Fcu7DvAx24a7CUHyUkmXlJR5ir3mbmFLX+W0IntIp2lfRVSYxbsnVVu2Yjt3yjTfQ29Ie+GmYSESZfuAWB5XsSIZlbW0JxJNtSRey5dKGE4SQ021hMcBmHQC+3nvElZ7ObnW8RJYzG4/m8WUiUAL84Ryb0MlGMdkqW1hFNxBi4lKBfvNt+sT6mdlBMZ5xZXM04NYiwAF+m8dMRV7fQ4uyzVVr6EekJOI4o9JUNJOqnvJb6oPLyBi/wKaDItvY/jCdj9Y82eXyNkl9zNYkXHjBFWx8nURroOIw5FzFhNxPpGQycXeVOLH3SdR+cW1Txih0QkfvEHSNSxP0Kjlh7Ht+JJasULrfpcXiwwbGFWckzSwOp/dOh/G/pGXy8JZ/2uR7HUvlax8bx7ocWm084KbtLfTmbHwjShW0cc70+j9LqwIuNQdjH2FX2b4saiiBJuUmPL8gpBA+DCGqLCJqnQRkXElXmnzBt33J6nvsNfhaNcZrC55RhL4r20yaGBuZsxpbLvZ3LBbc94Tm2qKPH07JFNUZGDdIuavGJczKku2ZtwPLU+kUlRgU0kBn7Ec7jM3wG3rEduFjTlainn9vMUnPLYZSynQqvjE6S9spnJvpDzg9aqqQxsRHLEsQD2C7dYXqTGaeYbCaqtzlv3XU9CDz8omgZgQGCX0zsCbeS7kxna7OKKbtEel4knTj2NPLLNqNwBbmTF7h+HCWmXNnmObzW5AjZV8BCdgX/AEVZkmHuurKH5HMO63kflDzT2FtY3fo041ssF7q2HT8YjCZrHp5/dMQxOJMD6OIvEnAqPKOGTWONNM72u23yiUUsY6mKkuLPBlRDqaeLG0cZ66QNHIy2Zl7SsdSlMjKimdkYo5FygLsDb+dIqOCeJHqS8tjZgL39d/yjh7bZZ+kU/wD2T/qtHz2VUeVZs4g95lRfEL3m/EQyaShZjHKTy16NYo5oy2UagDu9LxPlCw3vFNIxIk2y5f8AaOz15BPS14lofJWzrWVWtoTuK6JnaW63sDlfxUi4+BHzi+nzCxuNuscauYAhLHQDXygTpjOHxop+FJ9phlk7w/T6FDSTJQQWZWGQWF3IJv8AevreMuQntwU/kQ7ysXyLaYSBbc6WjctM5FNx2YrjqZZ5kFSrIbOGBBB6WMWVBgxZA6y2YKRcgEi99jDJjGDLieIp2BBVUAnTdwFUnU9TYgDrpGm4bgMmQqiWuQIuW9+X2mOxY7mGvJok4/J2c8LmOZYv3dPdtYbbW2in/ooS6hpmVQXNxYC3LQDkYvKnEZSaZwSOhvEcYvIbQk+o/CFJtDJW2XPDc4KzplVS/wC00AF2sqsTbnYL84YITeHapZtZZdpctif8RCj8/hDlFmO+KsmnV6IWNT8lPOb7Mtz65Tb5xl2EYekp0m2F0QgX66AHz1+caPxchNFUW/u2PwFz8hGXriQVFJ2Fw3kw3HkQp+MIzt2ivxknCRaUsgT5hLczcxZzuH0/syQfHWKDD6rZxe0X1HjI5HXoYnVeymdrror5nDxzhjLRnGz5RceN46VWFFFJbfeGSmrgxj3iFGHQg+lo04WKWZRezNcfw9p7yJae+xyj5G8ONLgiygJRdphAAP6XijqMJmColzgSFlMCyc99bddBDfKNi53NyfjqPkY0ukjs5VsiVbWNgOkeKRefWOz05K36xwkoYGCJSjURLeIiW5kXiQH0AO/LxgQqez6JkeZjRwz6x9aZA5GEha4ywmmqVRZxKOFbI9rgAkgg/iD1iqw+bJloFp0yyVByqDmJ6sTzYn8Yqvavis9J8mVJt3pLHx99hpeKrhZzIly0Zv2sw9bhEvp67mNTTo7jkuXX+x9wjEpbJMcnIZejq2hXxPpC/V8aS1nHnJsLtbc36dIZazHqeVK7NFSwG5AJJ5sTzJhV4XplmzqiomojAWWVLIFlLbtbwUfExlJLZu+ToZKPGGnSwzKVlnVc1gzDkbchH3tFfS+nnrCpj2KzRO7LVb7fd5W8IpSZoJKu1+oJ1g/T5KxiyKGjUsOw9VPdG/PePnEvDfby8t7XIvbXbl5QmYFxXOksBN76HnzEP8jiCnmqCsxeWhIB15RnhRyWR19E3hDhiVSysijc5nPNj4+A5CPGOVzMwUIzEmySwRrbd35BR1MXdLM0hVximYNNKMWecRmtfuy1FllD1JJ84J62ZhG2Rp1IHuueSH8yVHqBrC5iEmtl1EuSJcqaJhsJqE5VAFyXB1FhF7S4aq6OQvhzi0lYS4BIYEWtfw6QtSa9DZpfkh8HyOwrw2ftO3Uy3FrZcoLqV8O6R6xpcZ7wlLDV97aS0c+RNlv8zGhRfivgrIM1ctHCupxMlOh2dWX+JSPzjC8LcPOSW/JlVh6978CI3uMX4zwNqWueaNEdhMU7DU3YDyJPxEczK1Yzx5U2iz+lFmJAAHJQNAOkR/oALXQ5SdwScp/SJGEzgr2Ox0hilYbJOpiG2Wykl2V+Hy5ng1uV4vaUm2oI8DBIlSlFljsB4w6NkWSakzjU0oaPNPS2+Fh5R2Jj0pjfExzdUcqoHLoPKILKF/OLKbM6bxEnYSXU5mKk9OXnGJKhuOV9nGmlq4Yg7fiYr8Sl1F17PKbWPeNjcdOtxE2RhCU0o2LOWIub8+semnjKVsb/ABjljPZylVHarnAt1B3B6GCa2XeK1MZSVVGRcEsgZh0INgT5g/KO2Jzu6Wv5WMcoKM79rFMWqKdxcASSCR/3Gisw9acIt2u1tzvE/wBo+KqjU19QZTev7VhCzTz0YZgQB4xTuidUpMaZUtGUkMWt15RzwzHVlTgh+t8Li+8UNJiBXNkBPUjaIFDWdo7udCBp4XjnG1s3zSqjUsTpFqEFwAx/q35K32SeQMJtfKnUjFZyMnRiND907GGThnE80tDcNoMwO1x/vDjTz5M0FJ6B5Z+qRcA9R0PlCYycdMdKKkuS7Mxl1CFbxExHB6kyzNWTM7MbsFa3np+MbFhHBuH0zdqo7S9yoazBR0A/WPWKcbrJI+yTlCgX+XSGcknsW22tC37LuM/pEgyJh/ayQBc7unJvMbGHCZPVAWMUuD4dQ9s9RIkhJswd5gTlsSCbLsLxMxNHOiC/hfcwuTXo6o26EPjTGG7aXlB7x22sBbX5xbUfELLJKk3IFgYqOI+D8QcTJ+RCVUlURwzAAX0HMxXYbIqJglSMpaa6iwGp1G56eMdUG0jvNWzWfZtQnsHqG3nN3fuISB8TmPwhxiJhVCJMiVKG0tFT+FQL/KJcWJUqIpO3YQne1jDO1wyc1rtKtMHkDZv/ABJPpDjHKqp1mIyMLq6lWHUMLEfAwNWcTp2Ypw7WdrIlzb30yt95dNfMWPrDBUYyQN7AQp4Pgk+lqJ9JmAVGbUi4IXVWHiVI+MWsuhEwjPdrchoI86a4yPUh84qy0p8RcANffW3O0X+F4gXGsU8jCDuxt4Rb0MoDQWjkZNMMmKLRaWj5MuAbQVM0It/CKeXjJMwL1iq0keeouXR1wSrLKzMe/nZcv2QNvU2iW043iJPkMk0TEBIewe3Lo1udo9NXAb2hMtlMEdp17b6b28YgS6ssCVFt7E8/G3SPFTiQvqdPDWIE/GMstmGgUepjIz0LOI8OrTutQZjmc8z9o5PvI2jKB4aH0hiq8JupDPfoB0hOnYjNqWvNN8ugHIRf4RxD2S9nN1X6rblfA9R+EakrfZqHxXQn+0WglhqUO1sslh1/tnhekyE+qqkcm1Pyho9q0rt3p2lWI7E2/wD0a8IOHdojN0GhB01ildEEmlJ6LqmxEobZVIOhFrRBrqUS2zpfK3vLztHale/eaw1+MSxNDnK3pBdHf7ke6PHVkBSnukaw04VxiJhCoCWtc2Gw5mM3rVs+VRfoBF7gdV9GOY3DEaoNT69IzKCo1DI7p9GnU2JuVAYEX/WKoNee8wm+TuoDsNO8fPW0cMMx9Z9sgOY8jy8TE7FKbspZI1O58z0iWSaLYuL6LnhCWZmdhsDb/aLKfjKSpwlzOfOOHBdpVMin3mu7+Bbl8IVPaQW7dHU6ZSDrzBv+cahH0YyNXZpFSsormTQjUG8ROB8LlmrqaoDvMJaeAPeL5emYhSYR8EraufLWXKR2zaaA2/i2A9Y1jhfBDS04Rjdz3phG2Y20HgAAPSH4oSTtk2WSqi3gggikmCCCCABa4n4TE9hPl2E5QVI2ExbWyseRFzY+h02RJE8pqNLEg9QQbEEciI2CM6464QcO1TIBKt3pyLuDzcDmCN/InnpPmx2rRX4+WnxZVGsmNqL263EX+ALYFjC7mUhChvLCi3nzv43vEt8atoPQRFWyyTtUi0xvEB7oMVlGwD+MQ5lQNXmGwAuT4R5nN3gy+6wDKfA/nG5N9mMUVHQ4PUdweULtROzuVvYx0ONm1rcv+Yqp9QS2bY9RHb0EYbZLNGR+vKK/FJuZezXX7R5eUVeO4k8tw63tNGq3NsymxIA2BiBKxGaT9keEd41tHeV6ZOSnyaxErKkRIeoYjWIhoz7zQL7Nv6Lmdhna0lO2lwj6f/a8JGM4N2bsJhKK9irWuLjQqY0OQv8A00j7jf6rxHL8ioYdGAIhnJpk7xqSMtfDCSFz3HKwb8hE1MIGgaa62/ca3xjQZ9Km4RV8gIon7Muy/WAvrsY0sgl4Uiqp6KXJBmWaYSCAQP1MRqYsxuJTWPUj8otZYE6SxFgy3Bt05RP9lGDNUYhLVh3aYmaTruvuD+Ig+hjcXy0YkuNEagq6iVotO1uZVSfjYbRcUuMgm73BHIj5G8bxaKvGOF6Wq/rpSsftC6t5Zl1jssKZ2OZox6n4n/aHX0hk4VokrqoNMl55UoEtmF1LWsqnruTbwhkl+yvDgb9kxPjMmfrDNQ0EuSgSUioo2Ciw8/E+MEMXF2wnmvo7IgAsBYDYDaPUEEOJwggggAIIIIACCCCACqxHhqROuSCjHdk7pPnyPqIXKn2cNclKhjfZXA09V/SHiCMuEX2jccko9MzWs9ntQRbRx4P+TWj5h/BNZLGUBcv2WZSB5W2jS4Ix+lEb/US/CESbwdVZdBIzcu84/wDWEiVWz1qJsmciqyEgra9tLg3vruI3KEH2hYFaalUo0I7OaR/4MfiVv5RjJjSjaN4srcqkZ/UzZUy5YnNoNttdALRIokl7GIb01u0H2bfImJCIO99oC4HziUuWjrV0oAuov5RGYMV1+EWlHN7SXm5jlAqx2zjf4PWUinpx+43+q0eJSxYVS/s5P3G/ztEYqAI1J7FwWjhVtZYRK5iZzEeXxMNeLVVhbmdAIop9BlsDut3c/gI1HoXkVsi4ROyTWHI5gfSNi9jmDrLpZlRbvT5jWP7kvugfxZjGW8OYDNqJwRAS76fdubsx8AI/ROHUKyZSSk0WWoUegtf13h+NbbJsj0kSYIIIcICCCCAAggggAIIIIACCCCAAggggAIIIIACCCCAAjjWUizUaW4urCxHhHaCADJuJODptMWfR5RGXONxc90uPPS+3lCzPmsAs1R3pfdmL1HWN9dAQQQCDoQdQR0MLld7PqSYSwVpZP2Dpv0NxE8sP+JXDyNVIyTCMTVZp17k6+U8g32T0MWyzbEw3S/Y/SgMDNnd430yAAjYjunXxjlW+zqff9lMlsORfMp9coIv4wuWGXodHPDplPULeXJ+43+doi1FgLw1NwVUlJa5pV1UhtX5sTp3ddD4R3k+zhDrOms3QIAoHxvf5QfpSbOrPBLszWXLBYudT/Zr/AOx8Ik4ZwvMq5nZSgSLgzZh90eZ/IRpdJ7OqRDfvtffMw188oBt4XhipKNJS5JaKijkoAHyhkcTu2InnVVErOG+FpFEmWULsffmH3mP5DwEXMEEUErdhBBBAcCCCCAAggggAIIIIACCCCAAggggAIIIIACCCCAAggggAIIIIACCCCAAggggAIIIIACCCCAAggggAIIIIACCCCAAggggA/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pic>
        <p:nvPicPr>
          <p:cNvPr id="21" name="Picture 28" descr="Cross section of healthy and Azlheimer's brai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853" y="844553"/>
            <a:ext cx="18065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8"/>
          <p:cNvSpPr txBox="1">
            <a:spLocks noChangeArrowheads="1"/>
          </p:cNvSpPr>
          <p:nvPr/>
        </p:nvSpPr>
        <p:spPr bwMode="auto">
          <a:xfrm>
            <a:off x="3863975" y="1395415"/>
            <a:ext cx="259238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Formation of amyloidal aggregates  are associated with many aged-related illnesses (e.g. Alzheimer diseases)</a:t>
            </a:r>
            <a:endParaRPr kumimoji="0" lang="ru-RU" sz="14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23" name="Text Box 28"/>
          <p:cNvSpPr txBox="1">
            <a:spLocks noChangeArrowheads="1"/>
          </p:cNvSpPr>
          <p:nvPr/>
        </p:nvSpPr>
        <p:spPr bwMode="auto">
          <a:xfrm>
            <a:off x="3143251" y="609602"/>
            <a:ext cx="1081088" cy="52322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Alzheimer </a:t>
            </a:r>
            <a:b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b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disease</a:t>
            </a:r>
            <a:endParaRPr kumimoji="0" lang="ru-RU" sz="14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26" name="Номер слайда 25">
            <a:extLst>
              <a:ext uri="{FF2B5EF4-FFF2-40B4-BE49-F238E27FC236}">
                <a16:creationId xmlns:a16="http://schemas.microsoft.com/office/drawing/2014/main" xmlns="" id="{758DC997-0663-4F08-9D72-EA438D17DF7B}"/>
              </a:ext>
            </a:extLst>
          </p:cNvPr>
          <p:cNvSpPr>
            <a:spLocks noGrp="1"/>
          </p:cNvSpPr>
          <p:nvPr>
            <p:ph type="sldNum" sz="quarter" idx="12"/>
          </p:nvPr>
        </p:nvSpPr>
        <p:spPr/>
        <p:txBody>
          <a:bodyPr/>
          <a:lstStyle/>
          <a:p>
            <a:fld id="{DD0689D5-985C-4400-998F-B9777DA34B9F}" type="slidenum">
              <a:rPr lang="ru-RU" smtClean="0"/>
              <a:t>45</a:t>
            </a:fld>
            <a:endParaRPr lang="ru-RU"/>
          </a:p>
        </p:txBody>
      </p:sp>
    </p:spTree>
    <p:extLst>
      <p:ext uri="{BB962C8B-B14F-4D97-AF65-F5344CB8AC3E}">
        <p14:creationId xmlns:p14="http://schemas.microsoft.com/office/powerpoint/2010/main" val="591602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22BA2359-A32B-4780-8BAD-E4DE4E340086}"/>
              </a:ext>
            </a:extLst>
          </p:cNvPr>
          <p:cNvPicPr>
            <a:picLocks noChangeAspect="1"/>
          </p:cNvPicPr>
          <p:nvPr/>
        </p:nvPicPr>
        <p:blipFill>
          <a:blip r:embed="rId2"/>
          <a:stretch>
            <a:fillRect/>
          </a:stretch>
        </p:blipFill>
        <p:spPr>
          <a:xfrm>
            <a:off x="222541" y="1101403"/>
            <a:ext cx="6369180" cy="4776885"/>
          </a:xfrm>
          <a:prstGeom prst="rect">
            <a:avLst/>
          </a:prstGeom>
        </p:spPr>
      </p:pic>
      <p:pic>
        <p:nvPicPr>
          <p:cNvPr id="5" name="Рисунок 4">
            <a:extLst>
              <a:ext uri="{FF2B5EF4-FFF2-40B4-BE49-F238E27FC236}">
                <a16:creationId xmlns:a16="http://schemas.microsoft.com/office/drawing/2014/main" xmlns="" id="{DAFFC5C8-9671-4205-A498-C93D7D9FD570}"/>
              </a:ext>
            </a:extLst>
          </p:cNvPr>
          <p:cNvPicPr>
            <a:picLocks noChangeAspect="1"/>
          </p:cNvPicPr>
          <p:nvPr/>
        </p:nvPicPr>
        <p:blipFill>
          <a:blip r:embed="rId3"/>
          <a:stretch>
            <a:fillRect/>
          </a:stretch>
        </p:blipFill>
        <p:spPr>
          <a:xfrm>
            <a:off x="4775646" y="1738058"/>
            <a:ext cx="1735687" cy="4018541"/>
          </a:xfrm>
          <a:prstGeom prst="rect">
            <a:avLst/>
          </a:prstGeom>
        </p:spPr>
      </p:pic>
      <p:pic>
        <p:nvPicPr>
          <p:cNvPr id="6" name="Рисунок 5">
            <a:extLst>
              <a:ext uri="{FF2B5EF4-FFF2-40B4-BE49-F238E27FC236}">
                <a16:creationId xmlns:a16="http://schemas.microsoft.com/office/drawing/2014/main" xmlns="" id="{0EBD313C-2E87-497D-A189-53C84A3C90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86654" y="1201885"/>
            <a:ext cx="4782807" cy="5058239"/>
          </a:xfrm>
          <a:prstGeom prst="rect">
            <a:avLst/>
          </a:prstGeom>
        </p:spPr>
      </p:pic>
      <p:sp>
        <p:nvSpPr>
          <p:cNvPr id="17" name="TextBox 16">
            <a:extLst>
              <a:ext uri="{FF2B5EF4-FFF2-40B4-BE49-F238E27FC236}">
                <a16:creationId xmlns:a16="http://schemas.microsoft.com/office/drawing/2014/main" xmlns="" id="{C10D0239-6482-4043-93E2-72C8D36614C4}"/>
              </a:ext>
            </a:extLst>
          </p:cNvPr>
          <p:cNvSpPr txBox="1"/>
          <p:nvPr/>
        </p:nvSpPr>
        <p:spPr>
          <a:xfrm>
            <a:off x="6836229" y="4833211"/>
            <a:ext cx="2612571" cy="523220"/>
          </a:xfrm>
          <a:prstGeom prst="rect">
            <a:avLst/>
          </a:prstGeom>
          <a:noFill/>
        </p:spPr>
        <p:txBody>
          <a:bodyPr wrap="square" rtlCol="0">
            <a:spAutoFit/>
          </a:bodyPr>
          <a:lstStyle/>
          <a:p>
            <a:r>
              <a:rPr lang="en-US" sz="1400" b="1" dirty="0">
                <a:solidFill>
                  <a:schemeClr val="bg1"/>
                </a:solidFill>
                <a:latin typeface="Georgia" panose="02040502050405020303" pitchFamily="18" charset="0"/>
              </a:rPr>
              <a:t>Site of dispersed</a:t>
            </a:r>
          </a:p>
          <a:p>
            <a:r>
              <a:rPr lang="en-US" sz="1400" b="1" dirty="0">
                <a:solidFill>
                  <a:schemeClr val="bg1"/>
                </a:solidFill>
                <a:latin typeface="Georgia" panose="02040502050405020303" pitchFamily="18" charset="0"/>
              </a:rPr>
              <a:t>joint</a:t>
            </a:r>
            <a:endParaRPr lang="ru-RU" sz="1400" b="1" dirty="0">
              <a:solidFill>
                <a:schemeClr val="bg1"/>
              </a:solidFill>
              <a:latin typeface="Georgia" panose="02040502050405020303" pitchFamily="18" charset="0"/>
            </a:endParaRPr>
          </a:p>
        </p:txBody>
      </p:sp>
      <p:grpSp>
        <p:nvGrpSpPr>
          <p:cNvPr id="20" name="Группа 19">
            <a:extLst>
              <a:ext uri="{FF2B5EF4-FFF2-40B4-BE49-F238E27FC236}">
                <a16:creationId xmlns:a16="http://schemas.microsoft.com/office/drawing/2014/main" xmlns="" id="{5B89E6BB-6CD6-4870-B498-90414E68D848}"/>
              </a:ext>
            </a:extLst>
          </p:cNvPr>
          <p:cNvGrpSpPr/>
          <p:nvPr/>
        </p:nvGrpSpPr>
        <p:grpSpPr>
          <a:xfrm>
            <a:off x="1" y="2"/>
            <a:ext cx="12058023" cy="6772589"/>
            <a:chOff x="-767524" y="585921"/>
            <a:chExt cx="10322239" cy="5885589"/>
          </a:xfrm>
        </p:grpSpPr>
        <p:pic>
          <p:nvPicPr>
            <p:cNvPr id="8" name="Изображение 4" descr="snapshot.jpg">
              <a:extLst>
                <a:ext uri="{FF2B5EF4-FFF2-40B4-BE49-F238E27FC236}">
                  <a16:creationId xmlns:a16="http://schemas.microsoft.com/office/drawing/2014/main" xmlns="" id="{94F965A3-E253-48D3-A275-0343CAECB4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7524" y="585921"/>
              <a:ext cx="10322239" cy="5885589"/>
            </a:xfrm>
            <a:prstGeom prst="rect">
              <a:avLst/>
            </a:prstGeom>
          </p:spPr>
        </p:pic>
        <p:cxnSp>
          <p:nvCxnSpPr>
            <p:cNvPr id="9" name="Прямая со стрелкой 8">
              <a:extLst>
                <a:ext uri="{FF2B5EF4-FFF2-40B4-BE49-F238E27FC236}">
                  <a16:creationId xmlns:a16="http://schemas.microsoft.com/office/drawing/2014/main" xmlns="" id="{A86E0CCD-5DA7-44B8-A12B-9ECB961A51CD}"/>
                </a:ext>
              </a:extLst>
            </p:cNvPr>
            <p:cNvCxnSpPr/>
            <p:nvPr/>
          </p:nvCxnSpPr>
          <p:spPr>
            <a:xfrm flipH="1" flipV="1">
              <a:off x="5003800" y="2382112"/>
              <a:ext cx="2184400" cy="10540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xmlns="" id="{71CFA1E5-E331-4639-BA2E-DEBC6BE1A0B2}"/>
                </a:ext>
              </a:extLst>
            </p:cNvPr>
            <p:cNvCxnSpPr/>
            <p:nvPr/>
          </p:nvCxnSpPr>
          <p:spPr>
            <a:xfrm flipH="1">
              <a:off x="4902200" y="3436211"/>
              <a:ext cx="2286000" cy="596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xmlns="" id="{57C707F5-76AF-4F63-99D0-0207F31C05C2}"/>
                </a:ext>
              </a:extLst>
            </p:cNvPr>
            <p:cNvCxnSpPr/>
            <p:nvPr/>
          </p:nvCxnSpPr>
          <p:spPr>
            <a:xfrm flipH="1">
              <a:off x="5118100" y="3436211"/>
              <a:ext cx="2070100" cy="1612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xmlns="" id="{48A11B34-D39E-4E32-BF5F-BDAD4DEE9159}"/>
                </a:ext>
              </a:extLst>
            </p:cNvPr>
            <p:cNvSpPr txBox="1"/>
            <p:nvPr/>
          </p:nvSpPr>
          <p:spPr>
            <a:xfrm>
              <a:off x="7361014" y="3162553"/>
              <a:ext cx="2070100" cy="508188"/>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dirty="0">
                  <a:ln w="0"/>
                  <a:solidFill>
                    <a:schemeClr val="tx1"/>
                  </a:solidFill>
                  <a:effectLst>
                    <a:outerShdw blurRad="38100" dist="19050" dir="2700000" algn="tl" rotWithShape="0">
                      <a:schemeClr val="dk1">
                        <a:alpha val="40000"/>
                      </a:schemeClr>
                    </a:outerShdw>
                  </a:effectLst>
                  <a:latin typeface="Georgia" panose="02040502050405020303" pitchFamily="18" charset="0"/>
                </a:rPr>
                <a:t>Areas with other composition of gold</a:t>
              </a:r>
              <a:endParaRPr lang="ru-RU" sz="1600" dirty="0">
                <a:ln w="0"/>
                <a:solidFill>
                  <a:schemeClr val="tx1"/>
                </a:solidFill>
                <a:effectLst>
                  <a:outerShdw blurRad="38100" dist="19050" dir="2700000" algn="tl" rotWithShape="0">
                    <a:schemeClr val="dk1">
                      <a:alpha val="40000"/>
                    </a:schemeClr>
                  </a:outerShdw>
                </a:effectLst>
                <a:latin typeface="Georgia" panose="02040502050405020303" pitchFamily="18" charset="0"/>
              </a:endParaRPr>
            </a:p>
          </p:txBody>
        </p:sp>
        <p:cxnSp>
          <p:nvCxnSpPr>
            <p:cNvPr id="14" name="Прямая со стрелкой 13">
              <a:extLst>
                <a:ext uri="{FF2B5EF4-FFF2-40B4-BE49-F238E27FC236}">
                  <a16:creationId xmlns:a16="http://schemas.microsoft.com/office/drawing/2014/main" xmlns="" id="{3A3F729B-C34E-492C-A4C7-5D2943CFD0FD}"/>
                </a:ext>
              </a:extLst>
            </p:cNvPr>
            <p:cNvCxnSpPr/>
            <p:nvPr/>
          </p:nvCxnSpPr>
          <p:spPr>
            <a:xfrm>
              <a:off x="1333500" y="4630011"/>
              <a:ext cx="2159000" cy="292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xmlns="" id="{F51F0AF4-04C3-4A60-BDA4-E9005DBD43DE}"/>
                </a:ext>
              </a:extLst>
            </p:cNvPr>
            <p:cNvSpPr txBox="1"/>
            <p:nvPr/>
          </p:nvSpPr>
          <p:spPr>
            <a:xfrm>
              <a:off x="-614135" y="4815423"/>
              <a:ext cx="2819400" cy="508188"/>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defRPr sz="1600">
                  <a:ln w="0"/>
                  <a:effectLst>
                    <a:outerShdw blurRad="38100" dist="19050" dir="2700000" algn="tl" rotWithShape="0">
                      <a:schemeClr val="dk1">
                        <a:alpha val="40000"/>
                      </a:schemeClr>
                    </a:outerShdw>
                  </a:effectLst>
                  <a:latin typeface="Georgia" panose="020405020504050203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traces of concealment </a:t>
              </a:r>
            </a:p>
            <a:p>
              <a:r>
                <a:rPr lang="en-US" dirty="0"/>
                <a:t>of a joint</a:t>
              </a:r>
              <a:endParaRPr lang="ru-RU" dirty="0"/>
            </a:p>
          </p:txBody>
        </p:sp>
        <p:cxnSp>
          <p:nvCxnSpPr>
            <p:cNvPr id="16" name="Прямая со стрелкой 15">
              <a:extLst>
                <a:ext uri="{FF2B5EF4-FFF2-40B4-BE49-F238E27FC236}">
                  <a16:creationId xmlns:a16="http://schemas.microsoft.com/office/drawing/2014/main" xmlns="" id="{21F26780-2D80-4986-AB44-10294D785A5A}"/>
                </a:ext>
              </a:extLst>
            </p:cNvPr>
            <p:cNvCxnSpPr/>
            <p:nvPr/>
          </p:nvCxnSpPr>
          <p:spPr>
            <a:xfrm flipH="1" flipV="1">
              <a:off x="6193971" y="4833211"/>
              <a:ext cx="642258" cy="40281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8" name="Изображение 5">
              <a:extLst>
                <a:ext uri="{FF2B5EF4-FFF2-40B4-BE49-F238E27FC236}">
                  <a16:creationId xmlns:a16="http://schemas.microsoft.com/office/drawing/2014/main" xmlns="" id="{330A9E89-7EDE-4AA2-9D11-4D110261F49A}"/>
                </a:ext>
              </a:extLst>
            </p:cNvPr>
            <p:cNvPicPr>
              <a:picLocks noChangeAspect="1"/>
            </p:cNvPicPr>
            <p:nvPr/>
          </p:nvPicPr>
          <p:blipFill>
            <a:blip r:embed="rId6"/>
            <a:stretch>
              <a:fillRect/>
            </a:stretch>
          </p:blipFill>
          <p:spPr>
            <a:xfrm>
              <a:off x="420249" y="585922"/>
              <a:ext cx="2370070" cy="2758476"/>
            </a:xfrm>
            <a:prstGeom prst="rect">
              <a:avLst/>
            </a:prstGeom>
          </p:spPr>
        </p:pic>
        <p:cxnSp>
          <p:nvCxnSpPr>
            <p:cNvPr id="13" name="Прямая со стрелкой 12">
              <a:extLst>
                <a:ext uri="{FF2B5EF4-FFF2-40B4-BE49-F238E27FC236}">
                  <a16:creationId xmlns:a16="http://schemas.microsoft.com/office/drawing/2014/main" xmlns="" id="{9F8E3008-C221-4D8E-AB5E-21D757F95A36}"/>
                </a:ext>
              </a:extLst>
            </p:cNvPr>
            <p:cNvCxnSpPr/>
            <p:nvPr/>
          </p:nvCxnSpPr>
          <p:spPr>
            <a:xfrm flipV="1">
              <a:off x="1333500" y="2839311"/>
              <a:ext cx="190500" cy="1790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xmlns="" id="{27D99664-2BA7-4CC7-A5EE-7B3A3621F6DB}"/>
                </a:ext>
              </a:extLst>
            </p:cNvPr>
            <p:cNvSpPr txBox="1"/>
            <p:nvPr/>
          </p:nvSpPr>
          <p:spPr>
            <a:xfrm>
              <a:off x="6942144" y="5282802"/>
              <a:ext cx="2612571" cy="508188"/>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defRPr sz="1600">
                  <a:ln w="0"/>
                  <a:effectLst>
                    <a:outerShdw blurRad="38100" dist="19050" dir="2700000" algn="tl" rotWithShape="0">
                      <a:schemeClr val="dk1">
                        <a:alpha val="40000"/>
                      </a:schemeClr>
                    </a:outerShdw>
                  </a:effectLst>
                  <a:latin typeface="Georgia" panose="02040502050405020303"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Site of dispersed</a:t>
              </a:r>
            </a:p>
            <a:p>
              <a:r>
                <a:rPr lang="en-US" dirty="0"/>
                <a:t>joint</a:t>
              </a:r>
              <a:endParaRPr lang="ru-RU" dirty="0"/>
            </a:p>
          </p:txBody>
        </p:sp>
      </p:grpSp>
      <p:sp>
        <p:nvSpPr>
          <p:cNvPr id="7" name="Номер слайда 6">
            <a:extLst>
              <a:ext uri="{FF2B5EF4-FFF2-40B4-BE49-F238E27FC236}">
                <a16:creationId xmlns:a16="http://schemas.microsoft.com/office/drawing/2014/main" xmlns="" id="{423CE689-22B9-4B80-8FC7-734B5A53DF74}"/>
              </a:ext>
            </a:extLst>
          </p:cNvPr>
          <p:cNvSpPr>
            <a:spLocks noGrp="1"/>
          </p:cNvSpPr>
          <p:nvPr>
            <p:ph type="sldNum" sz="quarter" idx="12"/>
          </p:nvPr>
        </p:nvSpPr>
        <p:spPr/>
        <p:txBody>
          <a:bodyPr/>
          <a:lstStyle/>
          <a:p>
            <a:fld id="{DD0689D5-985C-4400-998F-B9777DA34B9F}" type="slidenum">
              <a:rPr lang="ru-RU" smtClean="0"/>
              <a:t>46</a:t>
            </a:fld>
            <a:endParaRPr lang="ru-RU"/>
          </a:p>
        </p:txBody>
      </p:sp>
    </p:spTree>
    <p:extLst>
      <p:ext uri="{BB962C8B-B14F-4D97-AF65-F5344CB8AC3E}">
        <p14:creationId xmlns:p14="http://schemas.microsoft.com/office/powerpoint/2010/main" val="1013756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vertical)">
                                      <p:cBhvr>
                                        <p:cTn id="7"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6" name="Object 2"/>
          <p:cNvGraphicFramePr>
            <a:graphicFrameLocks noChangeAspect="1"/>
          </p:cNvGraphicFramePr>
          <p:nvPr>
            <p:extLst/>
          </p:nvPr>
        </p:nvGraphicFramePr>
        <p:xfrm>
          <a:off x="3792539" y="1962150"/>
          <a:ext cx="7023100" cy="4895850"/>
        </p:xfrm>
        <a:graphic>
          <a:graphicData uri="http://schemas.openxmlformats.org/presentationml/2006/ole">
            <mc:AlternateContent xmlns:mc="http://schemas.openxmlformats.org/markup-compatibility/2006">
              <mc:Choice xmlns:v="urn:schemas-microsoft-com:vml" Requires="v">
                <p:oleObj spid="_x0000_s9223" name="Graph" r:id="rId3" imgW="4125773" imgH="2877312" progId="Origin50.Graph">
                  <p:embed/>
                </p:oleObj>
              </mc:Choice>
              <mc:Fallback>
                <p:oleObj name="Graph" r:id="rId3" imgW="4125773" imgH="2877312" progId="Origin50.Graph">
                  <p:embed/>
                  <p:pic>
                    <p:nvPicPr>
                      <p:cNvPr id="262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9" y="1962150"/>
                        <a:ext cx="70231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2147" name="TextBox 2"/>
          <p:cNvSpPr txBox="1">
            <a:spLocks noChangeArrowheads="1"/>
          </p:cNvSpPr>
          <p:nvPr/>
        </p:nvSpPr>
        <p:spPr bwMode="auto">
          <a:xfrm>
            <a:off x="2640015" y="404816"/>
            <a:ext cx="6911975"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en-US" altLang="ru-RU" sz="2800" b="1" dirty="0">
                <a:solidFill>
                  <a:srgbClr val="000066"/>
                </a:solidFill>
                <a:latin typeface="Times New Roman" pitchFamily="18" charset="0"/>
                <a:cs typeface="Times New Roman" pitchFamily="18" charset="0"/>
              </a:rPr>
              <a:t>The LRB’s full-time staff is 101</a:t>
            </a:r>
            <a:endParaRPr lang="ru-RU" altLang="ru-RU" sz="2800" b="1" dirty="0">
              <a:solidFill>
                <a:srgbClr val="000066"/>
              </a:solidFill>
              <a:latin typeface="Times New Roman" pitchFamily="18" charset="0"/>
              <a:cs typeface="Times New Roman" pitchFamily="18" charset="0"/>
            </a:endParaRPr>
          </a:p>
          <a:p>
            <a:pPr algn="ctr" eaLnBrk="1" fontAlgn="base" hangingPunct="1">
              <a:spcBef>
                <a:spcPct val="0"/>
              </a:spcBef>
              <a:spcAft>
                <a:spcPct val="0"/>
              </a:spcAft>
              <a:buNone/>
            </a:pPr>
            <a:endParaRPr lang="ru-RU" altLang="ru-RU" sz="2000" dirty="0">
              <a:solidFill>
                <a:srgbClr val="000066"/>
              </a:solidFill>
              <a:latin typeface="Times New Roman" pitchFamily="18" charset="0"/>
              <a:cs typeface="Times New Roman" pitchFamily="18" charset="0"/>
            </a:endParaRPr>
          </a:p>
          <a:p>
            <a:pPr eaLnBrk="1" fontAlgn="base" hangingPunct="1">
              <a:spcBef>
                <a:spcPct val="0"/>
              </a:spcBef>
              <a:spcAft>
                <a:spcPct val="0"/>
              </a:spcAft>
              <a:buNone/>
            </a:pPr>
            <a:r>
              <a:rPr lang="en-US" altLang="ru-RU" sz="2000" dirty="0">
                <a:solidFill>
                  <a:srgbClr val="000066"/>
                </a:solidFill>
                <a:latin typeface="Times New Roman" pitchFamily="18" charset="0"/>
                <a:cs typeface="Times New Roman" pitchFamily="18" charset="0"/>
              </a:rPr>
              <a:t>The LRB staff includes 3 Members of the Russian Academy of Sciences (RAS), 6 Doctors of Biological Sciences, 2 Doctors of Medical Sciences, 2 Doctors of Physical and Mathematical Sciences, 11 Candidates of Biological Sciences, and 8 Candidates of Physical and Mathematical Sciences.</a:t>
            </a:r>
            <a:endParaRPr lang="ru-RU" altLang="ru-RU" sz="2000" dirty="0">
              <a:solidFill>
                <a:srgbClr val="000066"/>
              </a:solidFill>
              <a:latin typeface="Times New Roman" pitchFamily="18" charset="0"/>
              <a:cs typeface="Times New Roman" pitchFamily="18" charset="0"/>
            </a:endParaRPr>
          </a:p>
        </p:txBody>
      </p:sp>
      <p:sp>
        <p:nvSpPr>
          <p:cNvPr id="262148" name="TextBox 3"/>
          <p:cNvSpPr txBox="1">
            <a:spLocks noChangeArrowheads="1"/>
          </p:cNvSpPr>
          <p:nvPr/>
        </p:nvSpPr>
        <p:spPr bwMode="auto">
          <a:xfrm>
            <a:off x="2063750" y="4076703"/>
            <a:ext cx="3384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None/>
            </a:pPr>
            <a:r>
              <a:rPr lang="en-US" altLang="ru-RU" sz="2800">
                <a:solidFill>
                  <a:srgbClr val="002060"/>
                </a:solidFill>
                <a:latin typeface="Times New Roman" pitchFamily="18" charset="0"/>
                <a:cs typeface="Times New Roman" pitchFamily="18" charset="0"/>
              </a:rPr>
              <a:t>Age distribution</a:t>
            </a:r>
            <a:r>
              <a:rPr lang="ru-RU" altLang="ru-RU" sz="2800">
                <a:solidFill>
                  <a:srgbClr val="002060"/>
                </a:solidFill>
                <a:latin typeface="Times New Roman" pitchFamily="18" charset="0"/>
                <a:cs typeface="Times New Roman" pitchFamily="18" charset="0"/>
              </a:rPr>
              <a:t>:</a:t>
            </a:r>
          </a:p>
        </p:txBody>
      </p:sp>
      <p:sp>
        <p:nvSpPr>
          <p:cNvPr id="262149" name="Line 8"/>
          <p:cNvSpPr>
            <a:spLocks noChangeShapeType="1"/>
          </p:cNvSpPr>
          <p:nvPr/>
        </p:nvSpPr>
        <p:spPr bwMode="auto">
          <a:xfrm>
            <a:off x="7175502" y="6092825"/>
            <a:ext cx="3273425" cy="0"/>
          </a:xfrm>
          <a:prstGeom prst="line">
            <a:avLst/>
          </a:prstGeom>
          <a:noFill/>
          <a:ln w="57150" cmpd="thinThick">
            <a:solidFill>
              <a:srgbClr val="000066">
                <a:alpha val="59999"/>
              </a:srgbClr>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pPr fontAlgn="base">
              <a:spcBef>
                <a:spcPct val="0"/>
              </a:spcBef>
              <a:spcAft>
                <a:spcPct val="0"/>
              </a:spcAft>
            </a:pPr>
            <a:endParaRPr lang="ru-RU" sz="200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580261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76" y="188640"/>
            <a:ext cx="7704856" cy="707886"/>
          </a:xfrm>
          <a:prstGeom prst="rect">
            <a:avLst/>
          </a:prstGeom>
          <a:noFill/>
        </p:spPr>
        <p:txBody>
          <a:bodyPr wrap="square" rtlCol="0">
            <a:spAutoFit/>
          </a:bodyPr>
          <a:lstStyle/>
          <a:p>
            <a:pPr algn="ctr"/>
            <a:r>
              <a:rPr lang="en-US" sz="4000" dirty="0">
                <a:solidFill>
                  <a:srgbClr val="FFFFFF"/>
                </a:solidFill>
                <a:latin typeface="Times New Roman" panose="02020603050405020304" pitchFamily="18" charset="0"/>
                <a:cs typeface="Times New Roman" panose="02020603050405020304" pitchFamily="18" charset="0"/>
              </a:rPr>
              <a:t>Molecular Radiobiology</a:t>
            </a:r>
            <a:endParaRPr lang="ru-RU" sz="4000" dirty="0">
              <a:solidFill>
                <a:srgbClr val="FFFFFF"/>
              </a:solidFill>
              <a:latin typeface="Times New Roman" panose="02020603050405020304" pitchFamily="18" charset="0"/>
              <a:cs typeface="Times New Roman" panose="02020603050405020304" pitchFamily="18" charset="0"/>
            </a:endParaRPr>
          </a:p>
        </p:txBody>
      </p:sp>
      <p:pic>
        <p:nvPicPr>
          <p:cNvPr id="3"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15" t="32768" b="42186"/>
          <a:stretch/>
        </p:blipFill>
        <p:spPr bwMode="auto">
          <a:xfrm>
            <a:off x="1524002" y="1196752"/>
            <a:ext cx="5002833" cy="198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46424" y="1246361"/>
            <a:ext cx="3744416" cy="2246769"/>
          </a:xfrm>
          <a:prstGeom prst="rect">
            <a:avLst/>
          </a:prstGeom>
          <a:noFill/>
        </p:spPr>
        <p:txBody>
          <a:bodyPr wrap="square" rtlCol="0">
            <a:spAutoFit/>
          </a:bodyPr>
          <a:lstStyle/>
          <a:p>
            <a:pPr algn="just"/>
            <a:r>
              <a:rPr lang="en-US" sz="2000" b="1" i="1" dirty="0">
                <a:solidFill>
                  <a:srgbClr val="002060"/>
                </a:solidFill>
                <a:latin typeface="Times New Roman" panose="02020603050405020304" pitchFamily="18" charset="0"/>
                <a:cs typeface="Times New Roman" panose="02020603050405020304" pitchFamily="18" charset="0"/>
              </a:rPr>
              <a:t>Research on the regularities and mechanisms of molecular damage induction and repair in the DNA structure in mammalian and human cells for radiations with different linear energy transfer.</a:t>
            </a:r>
            <a:endParaRPr lang="ru-RU" sz="2000" b="1" dirty="0">
              <a:solidFill>
                <a:srgbClr val="002060"/>
              </a:solidFill>
              <a:latin typeface="Times New Roman" panose="02020603050405020304" pitchFamily="18" charset="0"/>
              <a:cs typeface="Times New Roman" panose="02020603050405020304" pitchFamily="18" charset="0"/>
            </a:endParaRPr>
          </a:p>
        </p:txBody>
      </p:sp>
      <p:grpSp>
        <p:nvGrpSpPr>
          <p:cNvPr id="18" name="Группа 17"/>
          <p:cNvGrpSpPr/>
          <p:nvPr/>
        </p:nvGrpSpPr>
        <p:grpSpPr>
          <a:xfrm>
            <a:off x="1914804" y="3524978"/>
            <a:ext cx="4731621" cy="2640326"/>
            <a:chOff x="611560" y="3514026"/>
            <a:chExt cx="4470731" cy="2435254"/>
          </a:xfrm>
        </p:grpSpPr>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14999" r="63542" b="12500"/>
            <a:stretch>
              <a:fillRect/>
            </a:stretch>
          </p:blipFill>
          <p:spPr bwMode="auto">
            <a:xfrm>
              <a:off x="2127492" y="4760423"/>
              <a:ext cx="1404754" cy="118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10"/>
            <p:cNvSpPr txBox="1">
              <a:spLocks noChangeArrowheads="1"/>
            </p:cNvSpPr>
            <p:nvPr/>
          </p:nvSpPr>
          <p:spPr bwMode="auto">
            <a:xfrm>
              <a:off x="3133110" y="4811157"/>
              <a:ext cx="543831" cy="2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cs-CZ" altLang="ru-RU" sz="1200" dirty="0">
                  <a:solidFill>
                    <a:srgbClr val="FFFFFF"/>
                  </a:solidFill>
                  <a:latin typeface="Times New Roman" pitchFamily="18" charset="0"/>
                  <a:cs typeface="Times New Roman" pitchFamily="18" charset="0"/>
                </a:rPr>
                <a:t>4</a:t>
              </a:r>
              <a:r>
                <a:rPr lang="ru-RU" altLang="ru-RU" sz="1200" dirty="0">
                  <a:solidFill>
                    <a:srgbClr val="FFFFFF"/>
                  </a:solidFill>
                  <a:latin typeface="Times New Roman" pitchFamily="18" charset="0"/>
                  <a:cs typeface="Times New Roman" pitchFamily="18" charset="0"/>
                </a:rPr>
                <a:t> </a:t>
              </a:r>
              <a:r>
                <a:rPr lang="en-US" altLang="ru-RU" sz="1200" dirty="0">
                  <a:solidFill>
                    <a:srgbClr val="FFFFFF"/>
                  </a:solidFill>
                  <a:latin typeface="Times New Roman" pitchFamily="18" charset="0"/>
                  <a:cs typeface="Times New Roman" pitchFamily="18" charset="0"/>
                </a:rPr>
                <a:t>h</a:t>
              </a: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7500" r="22916" b="8333"/>
            <a:stretch>
              <a:fillRect/>
            </a:stretch>
          </p:blipFill>
          <p:spPr bwMode="auto">
            <a:xfrm>
              <a:off x="3630193" y="3514026"/>
              <a:ext cx="1404754" cy="11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11"/>
            <p:cNvSpPr txBox="1">
              <a:spLocks noChangeArrowheads="1"/>
            </p:cNvSpPr>
            <p:nvPr/>
          </p:nvSpPr>
          <p:spPr bwMode="auto">
            <a:xfrm>
              <a:off x="4388933" y="3525521"/>
              <a:ext cx="693358" cy="2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cs-CZ" altLang="ru-RU" sz="1200" dirty="0">
                  <a:solidFill>
                    <a:srgbClr val="FFFFFF"/>
                  </a:solidFill>
                  <a:latin typeface="Times New Roman" pitchFamily="18" charset="0"/>
                  <a:cs typeface="Times New Roman" pitchFamily="18" charset="0"/>
                </a:rPr>
                <a:t>30 </a:t>
              </a:r>
              <a:r>
                <a:rPr lang="en-US" altLang="ru-RU" sz="1200" dirty="0">
                  <a:solidFill>
                    <a:srgbClr val="FFFFFF"/>
                  </a:solidFill>
                  <a:latin typeface="Times New Roman" pitchFamily="18" charset="0"/>
                  <a:cs typeface="Times New Roman" pitchFamily="18" charset="0"/>
                </a:rPr>
                <a:t>min</a:t>
              </a:r>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7813" t="20000" r="64063" b="37500"/>
            <a:stretch>
              <a:fillRect/>
            </a:stretch>
          </p:blipFill>
          <p:spPr bwMode="auto">
            <a:xfrm>
              <a:off x="2127491" y="3514026"/>
              <a:ext cx="1391391" cy="114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2"/>
            <p:cNvSpPr txBox="1">
              <a:spLocks noChangeArrowheads="1"/>
            </p:cNvSpPr>
            <p:nvPr/>
          </p:nvSpPr>
          <p:spPr bwMode="auto">
            <a:xfrm>
              <a:off x="2845825" y="3524978"/>
              <a:ext cx="831116" cy="2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cs-CZ" altLang="ru-RU" sz="1200" dirty="0">
                  <a:solidFill>
                    <a:srgbClr val="FFFFFF"/>
                  </a:solidFill>
                  <a:latin typeface="Times New Roman" pitchFamily="18" charset="0"/>
                  <a:cs typeface="Times New Roman" pitchFamily="18" charset="0"/>
                </a:rPr>
                <a:t>15 </a:t>
              </a:r>
              <a:r>
                <a:rPr lang="en-US" altLang="ru-RU" sz="1200" dirty="0">
                  <a:solidFill>
                    <a:srgbClr val="FFFFFF"/>
                  </a:solidFill>
                  <a:latin typeface="Times New Roman" pitchFamily="18" charset="0"/>
                  <a:cs typeface="Times New Roman" pitchFamily="18" charset="0"/>
                </a:rPr>
                <a:t>min</a:t>
              </a:r>
            </a:p>
          </p:txBody>
        </p:sp>
        <p:pic>
          <p:nvPicPr>
            <p:cNvPr id="1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5730" t="13333" r="54688" b="29166"/>
            <a:stretch>
              <a:fillRect/>
            </a:stretch>
          </p:blipFill>
          <p:spPr bwMode="auto">
            <a:xfrm>
              <a:off x="3630195" y="4760424"/>
              <a:ext cx="1391391" cy="118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9895" t="14999" r="52605" b="30000"/>
            <a:stretch>
              <a:fillRect/>
            </a:stretch>
          </p:blipFill>
          <p:spPr bwMode="auto">
            <a:xfrm>
              <a:off x="620851" y="3514601"/>
              <a:ext cx="1404754" cy="113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9"/>
            <p:cNvSpPr txBox="1">
              <a:spLocks noChangeArrowheads="1"/>
            </p:cNvSpPr>
            <p:nvPr/>
          </p:nvSpPr>
          <p:spPr bwMode="auto">
            <a:xfrm>
              <a:off x="1456087" y="3517807"/>
              <a:ext cx="842852" cy="2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ru-RU" altLang="ru-RU" sz="1200" dirty="0">
                  <a:solidFill>
                    <a:srgbClr val="FFFFFF"/>
                  </a:solidFill>
                  <a:latin typeface="Times New Roman" pitchFamily="18" charset="0"/>
                  <a:cs typeface="Times New Roman" pitchFamily="18" charset="0"/>
                </a:rPr>
                <a:t>5 </a:t>
              </a:r>
              <a:r>
                <a:rPr lang="en-US" altLang="ru-RU" sz="1200" dirty="0">
                  <a:solidFill>
                    <a:srgbClr val="FFFFFF"/>
                  </a:solidFill>
                  <a:latin typeface="Times New Roman" pitchFamily="18" charset="0"/>
                  <a:cs typeface="Times New Roman" pitchFamily="18" charset="0"/>
                </a:rPr>
                <a:t>min</a:t>
              </a:r>
            </a:p>
          </p:txBody>
        </p:sp>
        <p:pic>
          <p:nvPicPr>
            <p:cNvPr id="1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10938" t="13333" r="41666" b="28333"/>
            <a:stretch>
              <a:fillRect/>
            </a:stretch>
          </p:blipFill>
          <p:spPr bwMode="auto">
            <a:xfrm>
              <a:off x="611560" y="4760424"/>
              <a:ext cx="1410039" cy="117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10"/>
            <p:cNvSpPr txBox="1">
              <a:spLocks noChangeArrowheads="1"/>
            </p:cNvSpPr>
            <p:nvPr/>
          </p:nvSpPr>
          <p:spPr bwMode="auto">
            <a:xfrm>
              <a:off x="1575974" y="4840062"/>
              <a:ext cx="603079" cy="2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ru-RU" altLang="ru-RU" sz="1200" dirty="0">
                  <a:solidFill>
                    <a:srgbClr val="FFFFFF"/>
                  </a:solidFill>
                  <a:latin typeface="Times New Roman" pitchFamily="18" charset="0"/>
                  <a:cs typeface="Times New Roman" pitchFamily="18" charset="0"/>
                </a:rPr>
                <a:t>1</a:t>
              </a:r>
              <a:r>
                <a:rPr lang="cs-CZ" altLang="ru-RU" sz="1200" dirty="0">
                  <a:solidFill>
                    <a:srgbClr val="FFFFFF"/>
                  </a:solidFill>
                  <a:latin typeface="Times New Roman" pitchFamily="18" charset="0"/>
                  <a:cs typeface="Times New Roman" pitchFamily="18" charset="0"/>
                </a:rPr>
                <a:t> </a:t>
              </a:r>
              <a:r>
                <a:rPr lang="en-US" altLang="ru-RU" sz="1200" dirty="0">
                  <a:solidFill>
                    <a:srgbClr val="FFFFFF"/>
                  </a:solidFill>
                  <a:latin typeface="Times New Roman" pitchFamily="18" charset="0"/>
                  <a:cs typeface="Times New Roman" pitchFamily="18" charset="0"/>
                </a:rPr>
                <a:t>h</a:t>
              </a:r>
            </a:p>
          </p:txBody>
        </p:sp>
        <p:sp>
          <p:nvSpPr>
            <p:cNvPr id="17" name="TextovéPole 14"/>
            <p:cNvSpPr txBox="1">
              <a:spLocks noChangeArrowheads="1"/>
            </p:cNvSpPr>
            <p:nvPr/>
          </p:nvSpPr>
          <p:spPr bwMode="auto">
            <a:xfrm>
              <a:off x="4612294" y="4811409"/>
              <a:ext cx="464947" cy="25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cs-CZ" altLang="ru-RU" sz="1200" dirty="0">
                  <a:solidFill>
                    <a:srgbClr val="FFFFFF"/>
                  </a:solidFill>
                  <a:latin typeface="Times New Roman" pitchFamily="18" charset="0"/>
                  <a:cs typeface="Times New Roman" pitchFamily="18" charset="0"/>
                </a:rPr>
                <a:t>24</a:t>
              </a:r>
              <a:r>
                <a:rPr lang="ru-RU" altLang="ru-RU" sz="1200" dirty="0">
                  <a:solidFill>
                    <a:srgbClr val="FFFFFF"/>
                  </a:solidFill>
                  <a:latin typeface="Times New Roman" pitchFamily="18" charset="0"/>
                  <a:cs typeface="Times New Roman" pitchFamily="18" charset="0"/>
                </a:rPr>
                <a:t> </a:t>
              </a:r>
              <a:r>
                <a:rPr lang="en-US" altLang="ru-RU" sz="1200" dirty="0">
                  <a:solidFill>
                    <a:srgbClr val="FFFFFF"/>
                  </a:solidFill>
                  <a:latin typeface="Times New Roman" pitchFamily="18" charset="0"/>
                  <a:cs typeface="Times New Roman" pitchFamily="18" charset="0"/>
                </a:rPr>
                <a:t>h</a:t>
              </a:r>
            </a:p>
          </p:txBody>
        </p:sp>
      </p:grpSp>
      <p:sp>
        <p:nvSpPr>
          <p:cNvPr id="19" name="TextBox 18"/>
          <p:cNvSpPr txBox="1"/>
          <p:nvPr/>
        </p:nvSpPr>
        <p:spPr>
          <a:xfrm>
            <a:off x="6717451" y="4060726"/>
            <a:ext cx="3574760" cy="1631216"/>
          </a:xfrm>
          <a:prstGeom prst="rect">
            <a:avLst/>
          </a:prstGeom>
          <a:noFill/>
        </p:spPr>
        <p:txBody>
          <a:bodyPr wrap="square" rtlCol="0">
            <a:spAutoFit/>
          </a:bodyPr>
          <a:lstStyle/>
          <a:p>
            <a:pPr algn="just"/>
            <a:r>
              <a:rPr lang="en-US" sz="2000" b="1" i="1" dirty="0">
                <a:solidFill>
                  <a:srgbClr val="002060"/>
                </a:solidFill>
                <a:latin typeface="Times New Roman" panose="02020603050405020304" pitchFamily="18" charset="0"/>
                <a:cs typeface="Times New Roman" panose="02020603050405020304" pitchFamily="18" charset="0"/>
              </a:rPr>
              <a:t>Study of the induction and repair of clustered DNA double-strand breaks after irradiation by accelerated heavy ions in human  cells</a:t>
            </a:r>
            <a:endParaRPr lang="ru-RU" sz="2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589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7768" y="116633"/>
            <a:ext cx="4392488" cy="707886"/>
          </a:xfrm>
          <a:prstGeom prst="rect">
            <a:avLst/>
          </a:prstGeom>
          <a:noFill/>
        </p:spPr>
        <p:txBody>
          <a:bodyPr wrap="square" rtlCol="0">
            <a:spAutoFit/>
          </a:bodyPr>
          <a:lstStyle/>
          <a:p>
            <a:pPr algn="ctr"/>
            <a:r>
              <a:rPr lang="en-US" sz="4000" dirty="0">
                <a:solidFill>
                  <a:srgbClr val="FFFFFF"/>
                </a:solidFill>
                <a:latin typeface="Times New Roman" panose="02020603050405020304" pitchFamily="18" charset="0"/>
                <a:cs typeface="Times New Roman" panose="02020603050405020304" pitchFamily="18" charset="0"/>
              </a:rPr>
              <a:t>Radiation Genetics</a:t>
            </a:r>
            <a:endParaRPr lang="ru-RU" sz="4000" dirty="0">
              <a:solidFill>
                <a:srgbClr val="000000"/>
              </a:solidFill>
              <a:latin typeface="Arial"/>
              <a:cs typeface="Arial"/>
            </a:endParaRPr>
          </a:p>
        </p:txBody>
      </p:sp>
      <p:grpSp>
        <p:nvGrpSpPr>
          <p:cNvPr id="22" name="Группа 21"/>
          <p:cNvGrpSpPr/>
          <p:nvPr/>
        </p:nvGrpSpPr>
        <p:grpSpPr>
          <a:xfrm>
            <a:off x="1602679" y="1215908"/>
            <a:ext cx="2488742" cy="2941750"/>
            <a:chOff x="697632" y="2817683"/>
            <a:chExt cx="2221602" cy="2595847"/>
          </a:xfrm>
        </p:grpSpPr>
        <p:graphicFrame>
          <p:nvGraphicFramePr>
            <p:cNvPr id="17" name="Object 2"/>
            <p:cNvGraphicFramePr>
              <a:graphicFrameLocks noChangeAspect="1"/>
            </p:cNvGraphicFramePr>
            <p:nvPr>
              <p:extLst/>
            </p:nvPr>
          </p:nvGraphicFramePr>
          <p:xfrm>
            <a:off x="959396" y="2817683"/>
            <a:ext cx="1959838" cy="2518850"/>
          </p:xfrm>
          <a:graphic>
            <a:graphicData uri="http://schemas.openxmlformats.org/presentationml/2006/ole">
              <mc:AlternateContent xmlns:mc="http://schemas.openxmlformats.org/markup-compatibility/2006">
                <mc:Choice xmlns:v="urn:schemas-microsoft-com:vml" Requires="v">
                  <p:oleObj spid="_x0000_s10247" name="Bitmap Image" r:id="rId3" imgW="42276190" imgH="28580952" progId="Paint.Picture">
                    <p:embed/>
                  </p:oleObj>
                </mc:Choice>
                <mc:Fallback>
                  <p:oleObj name="Bitmap Image" r:id="rId3" imgW="42276190" imgH="28580952" progId="Paint.Picture">
                    <p:embed/>
                    <p:pic>
                      <p:nvPicPr>
                        <p:cNvPr id="17" name="Object 2"/>
                        <p:cNvPicPr>
                          <a:picLocks noChangeAspect="1" noChangeArrowheads="1"/>
                        </p:cNvPicPr>
                        <p:nvPr/>
                      </p:nvPicPr>
                      <p:blipFill>
                        <a:blip r:embed="rId4">
                          <a:extLst>
                            <a:ext uri="{28A0092B-C50C-407E-A947-70E740481C1C}">
                              <a14:useLocalDpi xmlns:a14="http://schemas.microsoft.com/office/drawing/2010/main" val="0"/>
                            </a:ext>
                          </a:extLst>
                        </a:blip>
                        <a:srcRect l="8810" t="5354" r="51302" b="19917"/>
                        <a:stretch>
                          <a:fillRect/>
                        </a:stretch>
                      </p:blipFill>
                      <p:spPr bwMode="auto">
                        <a:xfrm>
                          <a:off x="959396" y="2817683"/>
                          <a:ext cx="1959838" cy="251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Text Box 21"/>
            <p:cNvSpPr txBox="1">
              <a:spLocks noChangeArrowheads="1"/>
            </p:cNvSpPr>
            <p:nvPr/>
          </p:nvSpPr>
          <p:spPr bwMode="auto">
            <a:xfrm rot="10800000">
              <a:off x="697632" y="3442778"/>
              <a:ext cx="714324" cy="84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en-US" altLang="ru-RU" sz="1200" dirty="0">
                  <a:solidFill>
                    <a:srgbClr val="000066"/>
                  </a:solidFill>
                  <a:latin typeface="Times New Roman" pitchFamily="18" charset="0"/>
                </a:rPr>
                <a:t>Nm/N</a:t>
              </a:r>
              <a:r>
                <a:rPr lang="en-US" altLang="ru-RU" sz="1800" dirty="0">
                  <a:solidFill>
                    <a:srgbClr val="000066"/>
                  </a:solidFill>
                  <a:latin typeface="Times New Roman" pitchFamily="18" charset="0"/>
                </a:rPr>
                <a:t> </a:t>
              </a:r>
              <a:r>
                <a:rPr lang="en-US" altLang="ru-RU" dirty="0">
                  <a:solidFill>
                    <a:srgbClr val="000066"/>
                  </a:solidFill>
                  <a:latin typeface="Times New Roman" pitchFamily="18" charset="0"/>
                  <a:sym typeface="Symbol" pitchFamily="18" charset="2"/>
                </a:rPr>
                <a:t></a:t>
              </a:r>
              <a:r>
                <a:rPr lang="en-US" altLang="ru-RU" sz="1400" dirty="0">
                  <a:solidFill>
                    <a:srgbClr val="000066"/>
                  </a:solidFill>
                  <a:latin typeface="Times New Roman" pitchFamily="18" charset="0"/>
                  <a:sym typeface="Symbol" pitchFamily="18" charset="2"/>
                </a:rPr>
                <a:t>10</a:t>
              </a:r>
              <a:r>
                <a:rPr lang="en-US" altLang="ru-RU" sz="1400" baseline="30000" dirty="0">
                  <a:solidFill>
                    <a:srgbClr val="000066"/>
                  </a:solidFill>
                  <a:latin typeface="Times New Roman" pitchFamily="18" charset="0"/>
                  <a:sym typeface="Symbol" pitchFamily="18" charset="2"/>
                </a:rPr>
                <a:t>-5</a:t>
              </a:r>
              <a:endParaRPr lang="en-US" altLang="ru-RU" sz="1400" dirty="0">
                <a:solidFill>
                  <a:srgbClr val="000066"/>
                </a:solidFill>
                <a:latin typeface="Times New Roman" pitchFamily="18" charset="0"/>
                <a:sym typeface="Symbol" pitchFamily="18" charset="2"/>
              </a:endParaRPr>
            </a:p>
            <a:p>
              <a:pPr eaLnBrk="1" hangingPunct="1">
                <a:spcAft>
                  <a:spcPct val="0"/>
                </a:spcAft>
                <a:buNone/>
              </a:pPr>
              <a:endParaRPr lang="ru-RU" altLang="ru-RU" dirty="0">
                <a:solidFill>
                  <a:srgbClr val="919191"/>
                </a:solidFill>
              </a:endParaRPr>
            </a:p>
          </p:txBody>
        </p:sp>
        <p:sp>
          <p:nvSpPr>
            <p:cNvPr id="16" name="Text Box 22"/>
            <p:cNvSpPr txBox="1">
              <a:spLocks noChangeArrowheads="1"/>
            </p:cNvSpPr>
            <p:nvPr/>
          </p:nvSpPr>
          <p:spPr bwMode="auto">
            <a:xfrm>
              <a:off x="1623042" y="5169102"/>
              <a:ext cx="815194" cy="2444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Bef>
                  <a:spcPct val="50000"/>
                </a:spcBef>
                <a:spcAft>
                  <a:spcPct val="0"/>
                </a:spcAft>
                <a:buNone/>
              </a:pPr>
              <a:r>
                <a:rPr lang="en-US" altLang="ru-RU" sz="1200" dirty="0">
                  <a:solidFill>
                    <a:srgbClr val="000066"/>
                  </a:solidFill>
                  <a:latin typeface="Times New Roman" pitchFamily="18" charset="0"/>
                </a:rPr>
                <a:t>Dose, Gy</a:t>
              </a:r>
              <a:endParaRPr lang="ru-RU" altLang="ru-RU" sz="1200" dirty="0">
                <a:solidFill>
                  <a:srgbClr val="000066"/>
                </a:solidFill>
                <a:latin typeface="Times New Roman" pitchFamily="18" charset="0"/>
              </a:endParaRPr>
            </a:p>
          </p:txBody>
        </p:sp>
      </p:grpSp>
      <p:grpSp>
        <p:nvGrpSpPr>
          <p:cNvPr id="23" name="Группа 22"/>
          <p:cNvGrpSpPr/>
          <p:nvPr/>
        </p:nvGrpSpPr>
        <p:grpSpPr>
          <a:xfrm>
            <a:off x="4062728" y="1147628"/>
            <a:ext cx="2520950" cy="3005498"/>
            <a:chOff x="4877098" y="1193800"/>
            <a:chExt cx="3529013" cy="4125100"/>
          </a:xfrm>
        </p:grpSpPr>
        <p:pic>
          <p:nvPicPr>
            <p:cNvPr id="4" name="Picture 23"/>
            <p:cNvPicPr>
              <a:picLocks noChangeAspect="1" noChangeArrowheads="1"/>
            </p:cNvPicPr>
            <p:nvPr/>
          </p:nvPicPr>
          <p:blipFill>
            <a:blip r:embed="rId5">
              <a:extLst>
                <a:ext uri="{28A0092B-C50C-407E-A947-70E740481C1C}">
                  <a14:useLocalDpi xmlns:a14="http://schemas.microsoft.com/office/drawing/2010/main" val="0"/>
                </a:ext>
              </a:extLst>
            </a:blip>
            <a:srcRect l="8801" t="14104" r="12059" b="6990"/>
            <a:stretch>
              <a:fillRect/>
            </a:stretch>
          </p:blipFill>
          <p:spPr bwMode="auto">
            <a:xfrm>
              <a:off x="4877098" y="1193800"/>
              <a:ext cx="35290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7"/>
            <p:cNvSpPr txBox="1">
              <a:spLocks noChangeArrowheads="1"/>
            </p:cNvSpPr>
            <p:nvPr/>
          </p:nvSpPr>
          <p:spPr bwMode="auto">
            <a:xfrm>
              <a:off x="6388398" y="4938714"/>
              <a:ext cx="1296989" cy="3801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Bef>
                  <a:spcPct val="50000"/>
                </a:spcBef>
                <a:spcAft>
                  <a:spcPct val="0"/>
                </a:spcAft>
                <a:buNone/>
              </a:pPr>
              <a:r>
                <a:rPr lang="en-US" altLang="ru-RU" sz="1200" dirty="0">
                  <a:solidFill>
                    <a:srgbClr val="000066"/>
                  </a:solidFill>
                  <a:latin typeface="Times New Roman" pitchFamily="18" charset="0"/>
                </a:rPr>
                <a:t>Dose, Gy</a:t>
              </a:r>
              <a:endParaRPr lang="ru-RU" altLang="ru-RU" sz="1200" dirty="0">
                <a:solidFill>
                  <a:srgbClr val="000000"/>
                </a:solidFill>
                <a:latin typeface="Times New Roman" pitchFamily="18" charset="0"/>
              </a:endParaRPr>
            </a:p>
          </p:txBody>
        </p:sp>
        <p:sp>
          <p:nvSpPr>
            <p:cNvPr id="8" name="Rectangle 24"/>
            <p:cNvSpPr>
              <a:spLocks noChangeArrowheads="1"/>
            </p:cNvSpPr>
            <p:nvPr/>
          </p:nvSpPr>
          <p:spPr bwMode="auto">
            <a:xfrm>
              <a:off x="6969421" y="1519239"/>
              <a:ext cx="763410" cy="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ru-RU" altLang="ru-RU" sz="1000" b="1" baseline="30000" dirty="0">
                  <a:solidFill>
                    <a:srgbClr val="000000"/>
                  </a:solidFill>
                  <a:latin typeface="Times New Roman" pitchFamily="18" charset="0"/>
                </a:rPr>
                <a:t>4</a:t>
              </a:r>
              <a:r>
                <a:rPr lang="en-US" altLang="ru-RU" sz="1000" b="1" dirty="0">
                  <a:solidFill>
                    <a:srgbClr val="000000"/>
                  </a:solidFill>
                  <a:latin typeface="Times New Roman" pitchFamily="18" charset="0"/>
                </a:rPr>
                <a:t>He</a:t>
              </a:r>
              <a:r>
                <a:rPr lang="ru-RU" altLang="ru-RU" sz="1000" b="1" dirty="0">
                  <a:solidFill>
                    <a:srgbClr val="000000"/>
                  </a:solidFill>
                  <a:latin typeface="Times New Roman" pitchFamily="18" charset="0"/>
                </a:rPr>
                <a:t> 50</a:t>
              </a:r>
            </a:p>
          </p:txBody>
        </p:sp>
        <p:sp>
          <p:nvSpPr>
            <p:cNvPr id="9" name="Rectangle 25"/>
            <p:cNvSpPr>
              <a:spLocks noChangeArrowheads="1"/>
            </p:cNvSpPr>
            <p:nvPr/>
          </p:nvSpPr>
          <p:spPr bwMode="auto">
            <a:xfrm>
              <a:off x="7109122" y="2562226"/>
              <a:ext cx="718530" cy="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ru-RU" altLang="ru-RU" sz="1000" b="1" baseline="30000" dirty="0">
                  <a:solidFill>
                    <a:srgbClr val="000000"/>
                  </a:solidFill>
                  <a:latin typeface="Times New Roman" pitchFamily="18" charset="0"/>
                </a:rPr>
                <a:t>4</a:t>
              </a:r>
              <a:r>
                <a:rPr lang="en-US" altLang="ru-RU" sz="1000" b="1" dirty="0">
                  <a:solidFill>
                    <a:srgbClr val="000000"/>
                  </a:solidFill>
                  <a:latin typeface="Times New Roman" pitchFamily="18" charset="0"/>
                </a:rPr>
                <a:t>He</a:t>
              </a:r>
              <a:r>
                <a:rPr lang="ru-RU" altLang="ru-RU" sz="1000" b="1" dirty="0">
                  <a:solidFill>
                    <a:srgbClr val="000000"/>
                  </a:solidFill>
                  <a:latin typeface="Times New Roman" pitchFamily="18" charset="0"/>
                </a:rPr>
                <a:t>20</a:t>
              </a:r>
            </a:p>
          </p:txBody>
        </p:sp>
        <p:sp>
          <p:nvSpPr>
            <p:cNvPr id="10" name="Rectangle 26"/>
            <p:cNvSpPr>
              <a:spLocks noChangeArrowheads="1"/>
            </p:cNvSpPr>
            <p:nvPr/>
          </p:nvSpPr>
          <p:spPr bwMode="auto">
            <a:xfrm>
              <a:off x="7398049" y="3570289"/>
              <a:ext cx="779118" cy="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Aft>
                  <a:spcPct val="0"/>
                </a:spcAft>
                <a:buNone/>
              </a:pPr>
              <a:r>
                <a:rPr lang="ru-RU" altLang="ru-RU" sz="1000" b="1" baseline="30000" dirty="0">
                  <a:solidFill>
                    <a:srgbClr val="000000"/>
                  </a:solidFill>
                  <a:latin typeface="Times New Roman" pitchFamily="18" charset="0"/>
                </a:rPr>
                <a:t>12</a:t>
              </a:r>
              <a:r>
                <a:rPr lang="en-US" altLang="ru-RU" sz="1000" b="1" dirty="0">
                  <a:solidFill>
                    <a:srgbClr val="000000"/>
                  </a:solidFill>
                  <a:latin typeface="Times New Roman" pitchFamily="18" charset="0"/>
                </a:rPr>
                <a:t>C</a:t>
              </a:r>
              <a:r>
                <a:rPr lang="ru-RU" altLang="ru-RU" sz="1000" b="1" dirty="0">
                  <a:solidFill>
                    <a:srgbClr val="000000"/>
                  </a:solidFill>
                  <a:latin typeface="Times New Roman" pitchFamily="18" charset="0"/>
                </a:rPr>
                <a:t>200</a:t>
              </a:r>
            </a:p>
          </p:txBody>
        </p:sp>
        <p:sp>
          <p:nvSpPr>
            <p:cNvPr id="11" name="Text Box 28"/>
            <p:cNvSpPr txBox="1">
              <a:spLocks noChangeArrowheads="1"/>
            </p:cNvSpPr>
            <p:nvPr/>
          </p:nvSpPr>
          <p:spPr bwMode="auto">
            <a:xfrm rot="16200000">
              <a:off x="4627764" y="2673034"/>
              <a:ext cx="1155700" cy="4308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40000"/>
                </a:spcAft>
                <a:buFont typeface="Wingdings" pitchFamily="2" charset="2"/>
                <a:buChar char="§"/>
                <a:defRPr sz="2000">
                  <a:solidFill>
                    <a:schemeClr val="tx1"/>
                  </a:solidFill>
                  <a:latin typeface="Arial" pitchFamily="34" charset="0"/>
                  <a:cs typeface="Arial" pitchFamily="34" charset="0"/>
                </a:defRPr>
              </a:lvl1pPr>
              <a:lvl2pPr marL="742950" indent="-285750" eaLnBrk="0" hangingPunct="0">
                <a:spcAft>
                  <a:spcPct val="40000"/>
                </a:spcAft>
                <a:buChar char="–"/>
                <a:defRPr sz="2800">
                  <a:solidFill>
                    <a:schemeClr val="tx1"/>
                  </a:solidFill>
                  <a:latin typeface="Arial" pitchFamily="34" charset="0"/>
                  <a:cs typeface="Arial" pitchFamily="34" charset="0"/>
                </a:defRPr>
              </a:lvl2pPr>
              <a:lvl3pPr marL="1143000" indent="-228600" eaLnBrk="0" hangingPunct="0">
                <a:spcAft>
                  <a:spcPct val="40000"/>
                </a:spcAft>
                <a:buChar char="•"/>
                <a:defRPr sz="2400">
                  <a:solidFill>
                    <a:schemeClr val="tx1"/>
                  </a:solidFill>
                  <a:latin typeface="Arial" pitchFamily="34" charset="0"/>
                  <a:cs typeface="Arial" pitchFamily="34" charset="0"/>
                </a:defRPr>
              </a:lvl3pPr>
              <a:lvl4pPr marL="1600200" indent="-228600" eaLnBrk="0" hangingPunct="0">
                <a:spcAft>
                  <a:spcPct val="40000"/>
                </a:spcAft>
                <a:buChar char="–"/>
                <a:defRPr sz="2000">
                  <a:solidFill>
                    <a:schemeClr val="tx1"/>
                  </a:solidFill>
                  <a:latin typeface="Arial" pitchFamily="34" charset="0"/>
                  <a:cs typeface="Arial" pitchFamily="34" charset="0"/>
                </a:defRPr>
              </a:lvl4pPr>
              <a:lvl5pPr marL="2057400" indent="-228600" eaLnBrk="0" hangingPunct="0">
                <a:spcAft>
                  <a:spcPct val="40000"/>
                </a:spcAft>
                <a:buChar char="»"/>
                <a:defRPr sz="2000">
                  <a:solidFill>
                    <a:schemeClr val="tx1"/>
                  </a:solidFill>
                  <a:latin typeface="Arial" pitchFamily="34" charset="0"/>
                  <a:cs typeface="Arial" pitchFamily="34" charset="0"/>
                </a:defRPr>
              </a:lvl5pPr>
              <a:lvl6pPr marL="2514600" indent="-228600" eaLnBrk="0" fontAlgn="base" hangingPunct="0">
                <a:spcBef>
                  <a:spcPct val="0"/>
                </a:spcBef>
                <a:spcAft>
                  <a:spcPct val="40000"/>
                </a:spcAft>
                <a:buChar char="»"/>
                <a:defRPr sz="2000">
                  <a:solidFill>
                    <a:schemeClr val="tx1"/>
                  </a:solidFill>
                  <a:latin typeface="Arial" pitchFamily="34" charset="0"/>
                  <a:cs typeface="Arial" pitchFamily="34" charset="0"/>
                </a:defRPr>
              </a:lvl6pPr>
              <a:lvl7pPr marL="2971800" indent="-228600" eaLnBrk="0" fontAlgn="base" hangingPunct="0">
                <a:spcBef>
                  <a:spcPct val="0"/>
                </a:spcBef>
                <a:spcAft>
                  <a:spcPct val="40000"/>
                </a:spcAft>
                <a:buChar char="»"/>
                <a:defRPr sz="2000">
                  <a:solidFill>
                    <a:schemeClr val="tx1"/>
                  </a:solidFill>
                  <a:latin typeface="Arial" pitchFamily="34" charset="0"/>
                  <a:cs typeface="Arial" pitchFamily="34" charset="0"/>
                </a:defRPr>
              </a:lvl7pPr>
              <a:lvl8pPr marL="3429000" indent="-228600" eaLnBrk="0" fontAlgn="base" hangingPunct="0">
                <a:spcBef>
                  <a:spcPct val="0"/>
                </a:spcBef>
                <a:spcAft>
                  <a:spcPct val="40000"/>
                </a:spcAft>
                <a:buChar char="»"/>
                <a:defRPr sz="2000">
                  <a:solidFill>
                    <a:schemeClr val="tx1"/>
                  </a:solidFill>
                  <a:latin typeface="Arial" pitchFamily="34" charset="0"/>
                  <a:cs typeface="Arial" pitchFamily="34" charset="0"/>
                </a:defRPr>
              </a:lvl8pPr>
              <a:lvl9pPr marL="3886200" indent="-228600" eaLnBrk="0" fontAlgn="base" hangingPunct="0">
                <a:spcBef>
                  <a:spcPct val="0"/>
                </a:spcBef>
                <a:spcAft>
                  <a:spcPct val="40000"/>
                </a:spcAft>
                <a:buChar char="»"/>
                <a:defRPr sz="2000">
                  <a:solidFill>
                    <a:schemeClr val="tx1"/>
                  </a:solidFill>
                  <a:latin typeface="Arial" pitchFamily="34" charset="0"/>
                  <a:cs typeface="Arial" pitchFamily="34" charset="0"/>
                </a:defRPr>
              </a:lvl9pPr>
            </a:lstStyle>
            <a:p>
              <a:pPr eaLnBrk="1" hangingPunct="1">
                <a:spcBef>
                  <a:spcPct val="50000"/>
                </a:spcBef>
                <a:spcAft>
                  <a:spcPct val="0"/>
                </a:spcAft>
                <a:buNone/>
              </a:pPr>
              <a:r>
                <a:rPr lang="en-US" altLang="ru-RU" sz="1400" dirty="0">
                  <a:solidFill>
                    <a:srgbClr val="000066"/>
                  </a:solidFill>
                  <a:latin typeface="Times New Roman" pitchFamily="18" charset="0"/>
                </a:rPr>
                <a:t>Nm/N</a:t>
              </a:r>
              <a:endParaRPr lang="ru-RU" altLang="ru-RU" sz="1400" dirty="0">
                <a:solidFill>
                  <a:srgbClr val="000066"/>
                </a:solidFill>
                <a:latin typeface="Times New Roman" pitchFamily="18" charset="0"/>
              </a:endParaRPr>
            </a:p>
          </p:txBody>
        </p:sp>
      </p:grpSp>
      <p:sp>
        <p:nvSpPr>
          <p:cNvPr id="12" name="Line 29"/>
          <p:cNvSpPr>
            <a:spLocks noChangeShapeType="1"/>
          </p:cNvSpPr>
          <p:nvPr/>
        </p:nvSpPr>
        <p:spPr bwMode="auto">
          <a:xfrm flipV="1">
            <a:off x="5699735" y="2465212"/>
            <a:ext cx="738188" cy="338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z="2000">
              <a:solidFill>
                <a:srgbClr val="000000"/>
              </a:solidFill>
              <a:latin typeface="Arial"/>
              <a:cs typeface="Arial"/>
            </a:endParaRPr>
          </a:p>
        </p:txBody>
      </p:sp>
      <p:sp>
        <p:nvSpPr>
          <p:cNvPr id="24" name="TextBox 23"/>
          <p:cNvSpPr txBox="1"/>
          <p:nvPr/>
        </p:nvSpPr>
        <p:spPr>
          <a:xfrm>
            <a:off x="7427669" y="1547930"/>
            <a:ext cx="2625817" cy="1323439"/>
          </a:xfrm>
          <a:prstGeom prst="rect">
            <a:avLst/>
          </a:prstGeom>
          <a:noFill/>
        </p:spPr>
        <p:txBody>
          <a:bodyPr wrap="square" rtlCol="0">
            <a:spAutoFit/>
          </a:bodyPr>
          <a:lstStyle/>
          <a:p>
            <a:pPr algn="just"/>
            <a:r>
              <a:rPr lang="en-US" altLang="ru-RU" sz="2000" b="1" i="1" dirty="0">
                <a:solidFill>
                  <a:srgbClr val="002060"/>
                </a:solidFill>
                <a:latin typeface="Times New Roman" pitchFamily="18" charset="0"/>
                <a:cs typeface="Times New Roman" pitchFamily="18" charset="0"/>
              </a:rPr>
              <a:t>Induction of gene</a:t>
            </a:r>
            <a:r>
              <a:rPr lang="ru-RU" altLang="ru-RU" sz="2000" b="1" i="1" dirty="0">
                <a:solidFill>
                  <a:srgbClr val="002060"/>
                </a:solidFill>
                <a:latin typeface="Times New Roman" pitchFamily="18" charset="0"/>
                <a:cs typeface="Times New Roman" pitchFamily="18" charset="0"/>
              </a:rPr>
              <a:t> </a:t>
            </a:r>
            <a:r>
              <a:rPr lang="en-US" altLang="ru-RU" sz="2000" b="1" i="1" dirty="0">
                <a:solidFill>
                  <a:srgbClr val="002060"/>
                </a:solidFill>
                <a:latin typeface="Times New Roman" pitchFamily="18" charset="0"/>
                <a:cs typeface="Times New Roman" pitchFamily="18" charset="0"/>
              </a:rPr>
              <a:t>and</a:t>
            </a:r>
            <a:r>
              <a:rPr lang="ru-RU" altLang="ru-RU" sz="2000" b="1" i="1" dirty="0">
                <a:solidFill>
                  <a:srgbClr val="002060"/>
                </a:solidFill>
                <a:latin typeface="Times New Roman" pitchFamily="18" charset="0"/>
                <a:cs typeface="Times New Roman" pitchFamily="18" charset="0"/>
              </a:rPr>
              <a:t> </a:t>
            </a:r>
            <a:r>
              <a:rPr lang="en-US" altLang="ru-RU" sz="2000" b="1" i="1" dirty="0">
                <a:solidFill>
                  <a:srgbClr val="002060"/>
                </a:solidFill>
                <a:latin typeface="Times New Roman" pitchFamily="18" charset="0"/>
                <a:cs typeface="Times New Roman" pitchFamily="18" charset="0"/>
              </a:rPr>
              <a:t>structural  mutations in bacterial cells by accelerated heavy ions</a:t>
            </a:r>
            <a:endParaRPr lang="ru-RU" sz="2000" dirty="0">
              <a:solidFill>
                <a:srgbClr val="000000"/>
              </a:solidFill>
              <a:latin typeface="Arial"/>
              <a:cs typeface="Arial"/>
            </a:endParaRPr>
          </a:p>
        </p:txBody>
      </p:sp>
      <p:pic>
        <p:nvPicPr>
          <p:cNvPr id="25" name="Picture 3"/>
          <p:cNvPicPr>
            <a:picLocks noChangeAspect="1"/>
          </p:cNvPicPr>
          <p:nvPr/>
        </p:nvPicPr>
        <p:blipFill>
          <a:blip r:embed="rId6" cstate="print"/>
          <a:stretch>
            <a:fillRect/>
          </a:stretch>
        </p:blipFill>
        <p:spPr>
          <a:xfrm>
            <a:off x="3804259" y="4208244"/>
            <a:ext cx="3443852" cy="2203231"/>
          </a:xfrm>
          <a:prstGeom prst="rect">
            <a:avLst/>
          </a:prstGeom>
        </p:spPr>
      </p:pic>
      <p:pic>
        <p:nvPicPr>
          <p:cNvPr id="26" name="Picture 4"/>
          <p:cNvPicPr>
            <a:picLocks noChangeAspect="1"/>
          </p:cNvPicPr>
          <p:nvPr/>
        </p:nvPicPr>
        <p:blipFill>
          <a:blip r:embed="rId7" cstate="print"/>
          <a:stretch>
            <a:fillRect/>
          </a:stretch>
        </p:blipFill>
        <p:spPr>
          <a:xfrm>
            <a:off x="1775521" y="4437115"/>
            <a:ext cx="2028739" cy="1462211"/>
          </a:xfrm>
          <a:prstGeom prst="rect">
            <a:avLst/>
          </a:prstGeom>
        </p:spPr>
      </p:pic>
      <p:sp>
        <p:nvSpPr>
          <p:cNvPr id="27" name="TextBox 26"/>
          <p:cNvSpPr txBox="1"/>
          <p:nvPr/>
        </p:nvSpPr>
        <p:spPr>
          <a:xfrm>
            <a:off x="1702444" y="5980585"/>
            <a:ext cx="2359216" cy="861774"/>
          </a:xfrm>
          <a:prstGeom prst="rect">
            <a:avLst/>
          </a:prstGeom>
          <a:solidFill>
            <a:schemeClr val="bg1"/>
          </a:solidFill>
        </p:spPr>
        <p:txBody>
          <a:bodyPr wrap="square" rtlCol="0">
            <a:spAutoFit/>
          </a:bodyPr>
          <a:lstStyle/>
          <a:p>
            <a:pPr algn="ctr"/>
            <a:r>
              <a:rPr lang="en-US" sz="1600" dirty="0">
                <a:solidFill>
                  <a:srgbClr val="000000"/>
                </a:solidFill>
                <a:latin typeface="Times New Roman" panose="02020603050405020304" pitchFamily="18" charset="0"/>
                <a:cs typeface="Times New Roman" panose="02020603050405020304" pitchFamily="18" charset="0"/>
              </a:rPr>
              <a:t>Analysis of a mutated HPRT gene</a:t>
            </a:r>
            <a:endParaRPr lang="ru-RU" sz="1600" dirty="0">
              <a:solidFill>
                <a:srgbClr val="000000"/>
              </a:solidFill>
              <a:latin typeface="Times New Roman" panose="02020603050405020304" pitchFamily="18" charset="0"/>
              <a:cs typeface="Times New Roman" panose="02020603050405020304" pitchFamily="18" charset="0"/>
            </a:endParaRPr>
          </a:p>
          <a:p>
            <a:endParaRPr lang="ru-RU" dirty="0">
              <a:solidFill>
                <a:srgbClr val="000000"/>
              </a:solidFill>
              <a:latin typeface="Arial"/>
              <a:cs typeface="Arial"/>
            </a:endParaRPr>
          </a:p>
        </p:txBody>
      </p:sp>
      <p:sp>
        <p:nvSpPr>
          <p:cNvPr id="28" name="TextBox 27"/>
          <p:cNvSpPr txBox="1"/>
          <p:nvPr/>
        </p:nvSpPr>
        <p:spPr>
          <a:xfrm>
            <a:off x="7156393" y="4509122"/>
            <a:ext cx="3168369" cy="1015663"/>
          </a:xfrm>
          <a:prstGeom prst="rect">
            <a:avLst/>
          </a:prstGeom>
          <a:noFill/>
        </p:spPr>
        <p:txBody>
          <a:bodyPr wrap="square" rtlCol="0">
            <a:spAutoFit/>
          </a:bodyPr>
          <a:lstStyle/>
          <a:p>
            <a:pPr algn="just"/>
            <a:r>
              <a:rPr lang="en-US" sz="2000" b="1" i="1" dirty="0">
                <a:solidFill>
                  <a:srgbClr val="002060"/>
                </a:solidFill>
                <a:latin typeface="Times New Roman" panose="02020603050405020304" pitchFamily="18" charset="0"/>
                <a:cs typeface="Times New Roman" panose="02020603050405020304" pitchFamily="18" charset="0"/>
              </a:rPr>
              <a:t>Study of chromosome and genome instability in irradiated mammalian cells</a:t>
            </a:r>
            <a:endParaRPr lang="ru-RU" sz="2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238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09551" y="-531440"/>
            <a:ext cx="1440160" cy="307777"/>
          </a:xfrm>
          <a:prstGeom prst="rect">
            <a:avLst/>
          </a:prstGeom>
          <a:solidFill>
            <a:schemeClr val="bg1"/>
          </a:solidFill>
        </p:spPr>
        <p:txBody>
          <a:bodyPr wrap="square" rtlCol="0">
            <a:spAutoFit/>
          </a:bodyPr>
          <a:lstStyle/>
          <a:p>
            <a:r>
              <a:rPr lang="en-US" sz="1400" b="1" dirty="0">
                <a:solidFill>
                  <a:srgbClr val="000000"/>
                </a:solidFill>
                <a:latin typeface="Times New Roman" panose="02020603050405020304" pitchFamily="18" charset="0"/>
                <a:cs typeface="Times New Roman" panose="02020603050405020304" pitchFamily="18" charset="0"/>
              </a:rPr>
              <a:t>Protons 0,6 Gy</a:t>
            </a:r>
            <a:endParaRPr lang="ru-RU" sz="1400" b="1" dirty="0">
              <a:solidFill>
                <a:srgbClr val="000000"/>
              </a:solidFill>
              <a:latin typeface="Times New Roman" panose="02020603050405020304" pitchFamily="18" charset="0"/>
              <a:cs typeface="Times New Roman" panose="02020603050405020304" pitchFamily="18" charset="0"/>
            </a:endParaRPr>
          </a:p>
        </p:txBody>
      </p:sp>
      <p:grpSp>
        <p:nvGrpSpPr>
          <p:cNvPr id="23" name="Группа 22"/>
          <p:cNvGrpSpPr/>
          <p:nvPr/>
        </p:nvGrpSpPr>
        <p:grpSpPr>
          <a:xfrm>
            <a:off x="1921181" y="1484787"/>
            <a:ext cx="3706907" cy="3631983"/>
            <a:chOff x="382430" y="2048747"/>
            <a:chExt cx="3278665" cy="3149901"/>
          </a:xfrm>
        </p:grpSpPr>
        <p:sp>
          <p:nvSpPr>
            <p:cNvPr id="5" name="TextBox 4"/>
            <p:cNvSpPr txBox="1"/>
            <p:nvPr/>
          </p:nvSpPr>
          <p:spPr>
            <a:xfrm>
              <a:off x="955041" y="2048747"/>
              <a:ext cx="2304256" cy="240232"/>
            </a:xfrm>
            <a:prstGeom prst="rect">
              <a:avLst/>
            </a:prstGeom>
            <a:solidFill>
              <a:schemeClr val="bg1"/>
            </a:solidFill>
          </p:spPr>
          <p:txBody>
            <a:bodyPr wrap="square" rtlCol="0">
              <a:spAutoFit/>
            </a:bodyPr>
            <a:lstStyle/>
            <a:p>
              <a:r>
                <a:rPr lang="en-US" sz="1200" dirty="0">
                  <a:solidFill>
                    <a:srgbClr val="000000"/>
                  </a:solidFill>
                  <a:latin typeface="Times New Roman" panose="02020603050405020304" pitchFamily="18" charset="0"/>
                  <a:cs typeface="Times New Roman" panose="02020603050405020304" pitchFamily="18" charset="0"/>
                </a:rPr>
                <a:t>   </a:t>
              </a:r>
              <a:r>
                <a:rPr lang="en-US" sz="1200" b="1" dirty="0">
                  <a:solidFill>
                    <a:srgbClr val="000000"/>
                  </a:solidFill>
                  <a:latin typeface="Times New Roman" panose="02020603050405020304" pitchFamily="18" charset="0"/>
                  <a:cs typeface="Times New Roman" panose="02020603050405020304" pitchFamily="18" charset="0"/>
                </a:rPr>
                <a:t>Without RM                      With RM</a:t>
              </a:r>
              <a:endParaRPr lang="ru-RU" sz="1200" b="1" dirty="0">
                <a:solidFill>
                  <a:srgbClr val="000000"/>
                </a:solidFill>
                <a:latin typeface="Times New Roman" panose="02020603050405020304" pitchFamily="18" charset="0"/>
                <a:cs typeface="Times New Roman" panose="02020603050405020304" pitchFamily="18" charset="0"/>
              </a:endParaRPr>
            </a:p>
          </p:txBody>
        </p:sp>
        <p:grpSp>
          <p:nvGrpSpPr>
            <p:cNvPr id="11" name="Группа 10"/>
            <p:cNvGrpSpPr/>
            <p:nvPr/>
          </p:nvGrpSpPr>
          <p:grpSpPr>
            <a:xfrm>
              <a:off x="382430" y="2390337"/>
              <a:ext cx="3278665" cy="2808311"/>
              <a:chOff x="139472" y="1323060"/>
              <a:chExt cx="3278665" cy="2808311"/>
            </a:xfrm>
          </p:grpSpPr>
          <p:pic>
            <p:nvPicPr>
              <p:cNvPr id="3" name="Рисунок 2"/>
              <p:cNvPicPr/>
              <p:nvPr/>
            </p:nvPicPr>
            <p:blipFill rotWithShape="1">
              <a:blip r:embed="rId2">
                <a:extLst>
                  <a:ext uri="{28A0092B-C50C-407E-A947-70E740481C1C}">
                    <a14:useLocalDpi xmlns:a14="http://schemas.microsoft.com/office/drawing/2010/main" val="0"/>
                  </a:ext>
                </a:extLst>
              </a:blip>
              <a:srcRect t="57111" r="24613"/>
              <a:stretch/>
            </p:blipFill>
            <p:spPr>
              <a:xfrm>
                <a:off x="139472" y="1323060"/>
                <a:ext cx="3278665" cy="2808311"/>
              </a:xfrm>
              <a:prstGeom prst="rect">
                <a:avLst/>
              </a:prstGeom>
            </p:spPr>
          </p:pic>
          <p:sp>
            <p:nvSpPr>
              <p:cNvPr id="9" name="TextBox 8"/>
              <p:cNvSpPr txBox="1"/>
              <p:nvPr/>
            </p:nvSpPr>
            <p:spPr>
              <a:xfrm>
                <a:off x="216581" y="1902641"/>
                <a:ext cx="432048" cy="240232"/>
              </a:xfrm>
              <a:prstGeom prst="rect">
                <a:avLst/>
              </a:prstGeom>
              <a:solidFill>
                <a:schemeClr val="bg1"/>
              </a:solidFill>
            </p:spPr>
            <p:txBody>
              <a:bodyPr wrap="square" rtlCol="0">
                <a:spAutoFit/>
              </a:bodyPr>
              <a:lstStyle/>
              <a:p>
                <a:r>
                  <a:rPr lang="en-US" sz="1200" b="1" dirty="0">
                    <a:solidFill>
                      <a:srgbClr val="000000"/>
                    </a:solidFill>
                    <a:latin typeface="Times New Roman" panose="02020603050405020304" pitchFamily="18" charset="0"/>
                    <a:cs typeface="Times New Roman" panose="02020603050405020304" pitchFamily="18" charset="0"/>
                  </a:rPr>
                  <a:t>4 h</a:t>
                </a:r>
                <a:endParaRPr lang="ru-RU" sz="1200" b="1"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87905" y="3297998"/>
                <a:ext cx="456146" cy="240232"/>
              </a:xfrm>
              <a:prstGeom prst="rect">
                <a:avLst/>
              </a:prstGeom>
              <a:solidFill>
                <a:schemeClr val="bg1"/>
              </a:solidFill>
            </p:spPr>
            <p:txBody>
              <a:bodyPr wrap="square" rtlCol="0">
                <a:spAutoFit/>
              </a:bodyPr>
              <a:lstStyle/>
              <a:p>
                <a:r>
                  <a:rPr lang="en-US" sz="1200" b="1" dirty="0">
                    <a:solidFill>
                      <a:srgbClr val="000000"/>
                    </a:solidFill>
                    <a:latin typeface="Times New Roman" panose="02020603050405020304" pitchFamily="18" charset="0"/>
                    <a:cs typeface="Times New Roman" panose="02020603050405020304" pitchFamily="18" charset="0"/>
                  </a:rPr>
                  <a:t>24 h</a:t>
                </a:r>
                <a:endParaRPr lang="ru-RU" sz="1200" b="1" dirty="0">
                  <a:solidFill>
                    <a:srgbClr val="000000"/>
                  </a:solidFill>
                  <a:latin typeface="Times New Roman" panose="02020603050405020304" pitchFamily="18" charset="0"/>
                  <a:cs typeface="Times New Roman" panose="02020603050405020304" pitchFamily="18" charset="0"/>
                </a:endParaRPr>
              </a:p>
            </p:txBody>
          </p:sp>
        </p:grpSp>
      </p:grpSp>
      <p:grpSp>
        <p:nvGrpSpPr>
          <p:cNvPr id="22" name="Группа 21"/>
          <p:cNvGrpSpPr/>
          <p:nvPr/>
        </p:nvGrpSpPr>
        <p:grpSpPr>
          <a:xfrm>
            <a:off x="5663952" y="1181699"/>
            <a:ext cx="3394973" cy="2458688"/>
            <a:chOff x="4224245" y="2501848"/>
            <a:chExt cx="4409490" cy="3188804"/>
          </a:xfrm>
        </p:grpSpPr>
        <p:pic>
          <p:nvPicPr>
            <p:cNvPr id="16" name="Рисунок 15"/>
            <p:cNvPicPr/>
            <p:nvPr/>
          </p:nvPicPr>
          <p:blipFill>
            <a:blip r:embed="rId3" cstate="print">
              <a:extLst>
                <a:ext uri="{28A0092B-C50C-407E-A947-70E740481C1C}">
                  <a14:useLocalDpi xmlns:a14="http://schemas.microsoft.com/office/drawing/2010/main" val="0"/>
                </a:ext>
              </a:extLst>
            </a:blip>
            <a:stretch>
              <a:fillRect/>
            </a:stretch>
          </p:blipFill>
          <p:spPr>
            <a:xfrm>
              <a:off x="4249875" y="2501848"/>
              <a:ext cx="4139565" cy="3168015"/>
            </a:xfrm>
            <a:prstGeom prst="rect">
              <a:avLst/>
            </a:prstGeom>
          </p:spPr>
        </p:pic>
        <p:sp>
          <p:nvSpPr>
            <p:cNvPr id="17" name="TextBox 16"/>
            <p:cNvSpPr txBox="1"/>
            <p:nvPr/>
          </p:nvSpPr>
          <p:spPr>
            <a:xfrm>
              <a:off x="7625115" y="2965594"/>
              <a:ext cx="1008620" cy="319337"/>
            </a:xfrm>
            <a:prstGeom prst="rect">
              <a:avLst/>
            </a:prstGeom>
            <a:solidFill>
              <a:schemeClr val="bg1"/>
            </a:solidFill>
          </p:spPr>
          <p:txBody>
            <a:bodyPr wrap="square" rtlCol="0">
              <a:spAutoFit/>
            </a:bodyPr>
            <a:lstStyle/>
            <a:p>
              <a:r>
                <a:rPr lang="en-US" sz="1000" b="1" dirty="0">
                  <a:solidFill>
                    <a:srgbClr val="000000"/>
                  </a:solidFill>
                  <a:latin typeface="Times New Roman" panose="02020603050405020304" pitchFamily="18" charset="0"/>
                  <a:cs typeface="Times New Roman" panose="02020603050405020304" pitchFamily="18" charset="0"/>
                </a:rPr>
                <a:t>With RM</a:t>
              </a:r>
              <a:endParaRPr lang="ru-RU" sz="1000" b="1" dirty="0">
                <a:solidFill>
                  <a:srgbClr val="0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655295" y="4329571"/>
              <a:ext cx="948258" cy="678592"/>
            </a:xfrm>
            <a:prstGeom prst="rect">
              <a:avLst/>
            </a:prstGeom>
            <a:solidFill>
              <a:schemeClr val="bg1"/>
            </a:solidFill>
          </p:spPr>
          <p:txBody>
            <a:bodyPr wrap="square" rtlCol="0">
              <a:spAutoFit/>
            </a:bodyPr>
            <a:lstStyle/>
            <a:p>
              <a:pPr algn="ctr"/>
              <a:r>
                <a:rPr lang="en-US" dirty="0">
                  <a:solidFill>
                    <a:srgbClr val="000000"/>
                  </a:solidFill>
                  <a:latin typeface="Times New Roman" panose="02020603050405020304" pitchFamily="18" charset="0"/>
                  <a:cs typeface="Times New Roman" panose="02020603050405020304" pitchFamily="18" charset="0"/>
                </a:rPr>
                <a:t> </a:t>
              </a:r>
              <a:r>
                <a:rPr lang="en-US" sz="1000" b="1" dirty="0">
                  <a:solidFill>
                    <a:srgbClr val="000000"/>
                  </a:solidFill>
                  <a:latin typeface="Times New Roman" panose="02020603050405020304" pitchFamily="18" charset="0"/>
                  <a:cs typeface="Times New Roman" panose="02020603050405020304" pitchFamily="18" charset="0"/>
                </a:rPr>
                <a:t>Without RM </a:t>
              </a:r>
              <a:endParaRPr lang="ru-RU" sz="1000" dirty="0">
                <a:solidFill>
                  <a:srgbClr val="000000"/>
                </a:solidFill>
                <a:latin typeface="Arial"/>
                <a:cs typeface="Arial"/>
              </a:endParaRPr>
            </a:p>
          </p:txBody>
        </p:sp>
        <p:sp>
          <p:nvSpPr>
            <p:cNvPr id="19" name="TextBox 18"/>
            <p:cNvSpPr txBox="1"/>
            <p:nvPr/>
          </p:nvSpPr>
          <p:spPr>
            <a:xfrm rot="16200000">
              <a:off x="3159342" y="3566752"/>
              <a:ext cx="2689456" cy="559649"/>
            </a:xfrm>
            <a:prstGeom prst="rect">
              <a:avLst/>
            </a:prstGeom>
            <a:solidFill>
              <a:schemeClr val="bg1"/>
            </a:solidFill>
          </p:spPr>
          <p:txBody>
            <a:bodyPr wrap="square" rtlCol="0">
              <a:spAutoFit/>
            </a:bodyPr>
            <a:lstStyle/>
            <a:p>
              <a:endParaRPr lang="en-US" sz="1200" b="1" dirty="0">
                <a:solidFill>
                  <a:srgbClr val="000000"/>
                </a:solidFill>
                <a:latin typeface="Times New Roman" panose="02020603050405020304" pitchFamily="18" charset="0"/>
                <a:cs typeface="Times New Roman" panose="02020603050405020304" pitchFamily="18" charset="0"/>
              </a:endParaRPr>
            </a:p>
            <a:p>
              <a:r>
                <a:rPr lang="el-GR" sz="1000" b="1" dirty="0">
                  <a:solidFill>
                    <a:srgbClr val="000000"/>
                  </a:solidFill>
                  <a:latin typeface="Times New Roman" panose="02020603050405020304" pitchFamily="18" charset="0"/>
                  <a:cs typeface="Times New Roman" panose="02020603050405020304" pitchFamily="18" charset="0"/>
                </a:rPr>
                <a:t>γ</a:t>
              </a:r>
              <a:r>
                <a:rPr lang="en-US" sz="1000" b="1" dirty="0">
                  <a:solidFill>
                    <a:srgbClr val="000000"/>
                  </a:solidFill>
                  <a:latin typeface="Times New Roman" panose="02020603050405020304" pitchFamily="18" charset="0"/>
                  <a:cs typeface="Times New Roman" panose="02020603050405020304" pitchFamily="18" charset="0"/>
                </a:rPr>
                <a:t>H2AX/53BP1 foci/cell</a:t>
              </a:r>
              <a:endParaRPr lang="ru-RU" sz="1000" b="1" dirty="0">
                <a:solidFill>
                  <a:srgbClr val="0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012161" y="5371315"/>
              <a:ext cx="864095" cy="319337"/>
            </a:xfrm>
            <a:prstGeom prst="rect">
              <a:avLst/>
            </a:prstGeom>
            <a:solidFill>
              <a:schemeClr val="bg1"/>
            </a:solidFill>
          </p:spPr>
          <p:txBody>
            <a:bodyPr wrap="square" rtlCol="0">
              <a:spAutoFit/>
            </a:bodyPr>
            <a:lstStyle/>
            <a:p>
              <a:r>
                <a:rPr lang="en-US" sz="1000" b="1" dirty="0">
                  <a:solidFill>
                    <a:srgbClr val="000000"/>
                  </a:solidFill>
                  <a:latin typeface="Times New Roman" panose="02020603050405020304" pitchFamily="18" charset="0"/>
                  <a:cs typeface="Times New Roman" panose="02020603050405020304" pitchFamily="18" charset="0"/>
                </a:rPr>
                <a:t>Time, h</a:t>
              </a:r>
              <a:endParaRPr lang="ru-RU" sz="1000" b="1" dirty="0">
                <a:solidFill>
                  <a:srgbClr val="0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508104" y="2852936"/>
              <a:ext cx="1512168" cy="479006"/>
            </a:xfrm>
            <a:prstGeom prst="rect">
              <a:avLst/>
            </a:prstGeom>
            <a:solidFill>
              <a:schemeClr val="bg1"/>
            </a:solidFill>
          </p:spPr>
          <p:txBody>
            <a:bodyPr wrap="square" rtlCol="0">
              <a:spAutoFit/>
            </a:bodyPr>
            <a:lstStyle/>
            <a:p>
              <a:endParaRPr lang="ru-RU" dirty="0">
                <a:solidFill>
                  <a:srgbClr val="000000"/>
                </a:solidFill>
                <a:latin typeface="Arial"/>
                <a:cs typeface="Arial"/>
              </a:endParaRPr>
            </a:p>
          </p:txBody>
        </p:sp>
      </p:grpSp>
      <p:pic>
        <p:nvPicPr>
          <p:cNvPr id="24" name="Picture 2" descr="picture"/>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5858" t="4219" r="35504" b="49757"/>
          <a:stretch/>
        </p:blipFill>
        <p:spPr bwMode="auto">
          <a:xfrm>
            <a:off x="6744074" y="3640386"/>
            <a:ext cx="2529145" cy="302433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sp>
        <p:nvSpPr>
          <p:cNvPr id="25" name="TextBox 24"/>
          <p:cNvSpPr txBox="1"/>
          <p:nvPr/>
        </p:nvSpPr>
        <p:spPr>
          <a:xfrm>
            <a:off x="6720917" y="3624360"/>
            <a:ext cx="2615443" cy="276999"/>
          </a:xfrm>
          <a:prstGeom prst="rect">
            <a:avLst/>
          </a:prstGeom>
          <a:solidFill>
            <a:schemeClr val="bg1"/>
          </a:solidFill>
        </p:spPr>
        <p:txBody>
          <a:bodyPr wrap="square" rtlCol="0">
            <a:spAutoFit/>
          </a:bodyPr>
          <a:lstStyle/>
          <a:p>
            <a:r>
              <a:rPr lang="en-US" sz="1200" dirty="0">
                <a:solidFill>
                  <a:srgbClr val="000000"/>
                </a:solidFill>
                <a:latin typeface="Times New Roman" panose="02020603050405020304" pitchFamily="18" charset="0"/>
                <a:cs typeface="Times New Roman" panose="02020603050405020304" pitchFamily="18" charset="0"/>
              </a:rPr>
              <a:t>   0           2               4                6     </a:t>
            </a:r>
            <a:r>
              <a:rPr lang="en-US" sz="1200" b="1" dirty="0">
                <a:solidFill>
                  <a:srgbClr val="000000"/>
                </a:solidFill>
                <a:latin typeface="Times New Roman" panose="02020603050405020304" pitchFamily="18" charset="0"/>
                <a:cs typeface="Times New Roman" panose="02020603050405020304" pitchFamily="18" charset="0"/>
              </a:rPr>
              <a:t>Gy</a:t>
            </a:r>
            <a:endParaRPr lang="ru-RU" sz="1200" b="1" dirty="0">
              <a:solidFill>
                <a:srgbClr val="0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666768" y="4475246"/>
            <a:ext cx="583891" cy="461665"/>
          </a:xfrm>
          <a:prstGeom prst="rect">
            <a:avLst/>
          </a:prstGeom>
          <a:noFill/>
        </p:spPr>
        <p:txBody>
          <a:bodyPr wrap="square" rtlCol="0">
            <a:spAutoFit/>
          </a:bodyPr>
          <a:lstStyle/>
          <a:p>
            <a:pPr algn="ctr"/>
            <a:r>
              <a:rPr lang="en-US" sz="800" b="1" dirty="0">
                <a:solidFill>
                  <a:srgbClr val="000000"/>
                </a:solidFill>
                <a:latin typeface="Times New Roman" panose="02020603050405020304" pitchFamily="18" charset="0"/>
                <a:cs typeface="Times New Roman" panose="02020603050405020304" pitchFamily="18" charset="0"/>
              </a:rPr>
              <a:t>Without RM </a:t>
            </a:r>
            <a:endParaRPr lang="ru-RU" sz="800" dirty="0">
              <a:solidFill>
                <a:srgbClr val="000000"/>
              </a:solidFill>
              <a:latin typeface="Arial"/>
              <a:cs typeface="Arial"/>
            </a:endParaRPr>
          </a:p>
          <a:p>
            <a:endParaRPr lang="ru-RU" sz="800" dirty="0">
              <a:solidFill>
                <a:srgbClr val="000000"/>
              </a:solidFill>
              <a:latin typeface="Arial"/>
              <a:cs typeface="Arial"/>
            </a:endParaRPr>
          </a:p>
        </p:txBody>
      </p:sp>
      <p:sp>
        <p:nvSpPr>
          <p:cNvPr id="27" name="TextBox 26"/>
          <p:cNvSpPr txBox="1"/>
          <p:nvPr/>
        </p:nvSpPr>
        <p:spPr>
          <a:xfrm>
            <a:off x="8427851" y="5949281"/>
            <a:ext cx="554544" cy="369332"/>
          </a:xfrm>
          <a:prstGeom prst="rect">
            <a:avLst/>
          </a:prstGeom>
          <a:solidFill>
            <a:schemeClr val="bg1"/>
          </a:solidFill>
        </p:spPr>
        <p:txBody>
          <a:bodyPr wrap="square" rtlCol="0">
            <a:spAutoFit/>
          </a:bodyPr>
          <a:lstStyle/>
          <a:p>
            <a:pPr algn="ctr"/>
            <a:r>
              <a:rPr lang="en-US" sz="900" b="1" dirty="0">
                <a:solidFill>
                  <a:srgbClr val="000000"/>
                </a:solidFill>
                <a:latin typeface="Times New Roman" panose="02020603050405020304" pitchFamily="18" charset="0"/>
                <a:cs typeface="Times New Roman" panose="02020603050405020304" pitchFamily="18" charset="0"/>
              </a:rPr>
              <a:t>With RM</a:t>
            </a:r>
            <a:endParaRPr lang="ru-RU" dirty="0">
              <a:solidFill>
                <a:srgbClr val="000000"/>
              </a:solidFill>
              <a:latin typeface="Arial"/>
              <a:cs typeface="Arial"/>
            </a:endParaRPr>
          </a:p>
        </p:txBody>
      </p:sp>
      <p:sp>
        <p:nvSpPr>
          <p:cNvPr id="28" name="TextBox 27"/>
          <p:cNvSpPr txBox="1"/>
          <p:nvPr/>
        </p:nvSpPr>
        <p:spPr>
          <a:xfrm>
            <a:off x="7040513" y="6133946"/>
            <a:ext cx="332644" cy="369332"/>
          </a:xfrm>
          <a:prstGeom prst="rect">
            <a:avLst/>
          </a:prstGeom>
          <a:solidFill>
            <a:schemeClr val="bg1"/>
          </a:solidFill>
        </p:spPr>
        <p:txBody>
          <a:bodyPr wrap="square" rtlCol="0">
            <a:spAutoFit/>
          </a:bodyPr>
          <a:lstStyle/>
          <a:p>
            <a:endParaRPr lang="ru-RU" dirty="0">
              <a:solidFill>
                <a:srgbClr val="000000"/>
              </a:solidFill>
              <a:latin typeface="Arial"/>
              <a:cs typeface="Arial"/>
            </a:endParaRPr>
          </a:p>
        </p:txBody>
      </p:sp>
      <p:sp>
        <p:nvSpPr>
          <p:cNvPr id="29" name="TextBox 28"/>
          <p:cNvSpPr txBox="1"/>
          <p:nvPr/>
        </p:nvSpPr>
        <p:spPr>
          <a:xfrm rot="16200000">
            <a:off x="5964325" y="4823839"/>
            <a:ext cx="1296144" cy="307777"/>
          </a:xfrm>
          <a:prstGeom prst="rect">
            <a:avLst/>
          </a:prstGeom>
          <a:noFill/>
        </p:spPr>
        <p:txBody>
          <a:bodyPr wrap="square" rtlCol="0">
            <a:spAutoFit/>
          </a:bodyPr>
          <a:lstStyle/>
          <a:p>
            <a:r>
              <a:rPr lang="en-US" sz="1400" dirty="0">
                <a:solidFill>
                  <a:srgbClr val="000000"/>
                </a:solidFill>
                <a:latin typeface="Times New Roman" panose="02020603050405020304" pitchFamily="18" charset="0"/>
                <a:cs typeface="Times New Roman" panose="02020603050405020304" pitchFamily="18" charset="0"/>
              </a:rPr>
              <a:t>Survival, %</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2423592" y="5152809"/>
            <a:ext cx="3384376" cy="584775"/>
          </a:xfrm>
          <a:prstGeom prst="rect">
            <a:avLst/>
          </a:prstGeom>
          <a:noFill/>
        </p:spPr>
        <p:txBody>
          <a:bodyPr wrap="square" rtlCol="0">
            <a:spAutoFit/>
          </a:bodyPr>
          <a:lstStyle/>
          <a:p>
            <a:pPr algn="ctr"/>
            <a:r>
              <a:rPr lang="en-US" sz="1600" dirty="0">
                <a:solidFill>
                  <a:srgbClr val="000000"/>
                </a:solidFill>
                <a:latin typeface="Times New Roman" panose="02020603050405020304" pitchFamily="18" charset="0"/>
                <a:cs typeface="Times New Roman" panose="02020603050405020304" pitchFamily="18" charset="0"/>
              </a:rPr>
              <a:t>DNA double strand breaks in human cell nuclei</a:t>
            </a:r>
            <a:endParaRPr lang="ru-RU" sz="1600" dirty="0">
              <a:solidFill>
                <a:srgbClr val="0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631504" y="5625800"/>
            <a:ext cx="4896544" cy="1015663"/>
          </a:xfrm>
          <a:prstGeom prst="rect">
            <a:avLst/>
          </a:prstGeom>
          <a:noFill/>
        </p:spPr>
        <p:txBody>
          <a:bodyPr wrap="square" rtlCol="0">
            <a:spAutoFit/>
          </a:bodyPr>
          <a:lstStyle/>
          <a:p>
            <a:pPr algn="ctr"/>
            <a:r>
              <a:rPr lang="en-US" sz="2000" b="1" i="1" dirty="0">
                <a:solidFill>
                  <a:srgbClr val="FF0000"/>
                </a:solidFill>
                <a:latin typeface="Times New Roman" panose="02020603050405020304" pitchFamily="18" charset="0"/>
                <a:cs typeface="Times New Roman" panose="02020603050405020304" pitchFamily="18" charset="0"/>
              </a:rPr>
              <a:t>Enhancement of </a:t>
            </a:r>
            <a:r>
              <a:rPr lang="ru-RU" sz="2000" b="1" i="1" dirty="0">
                <a:solidFill>
                  <a:srgbClr val="FF0000"/>
                </a:solidFill>
                <a:latin typeface="Times New Roman" panose="02020603050405020304" pitchFamily="18" charset="0"/>
                <a:cs typeface="Times New Roman" panose="02020603050405020304" pitchFamily="18" charset="0"/>
              </a:rPr>
              <a:t>biological efficiency </a:t>
            </a:r>
            <a:r>
              <a:rPr lang="ru-RU" sz="2000" b="1" i="1" dirty="0" err="1">
                <a:solidFill>
                  <a:srgbClr val="002060"/>
                </a:solidFill>
                <a:latin typeface="Times New Roman" panose="02020603050405020304" pitchFamily="18" charset="0"/>
                <a:cs typeface="Times New Roman" panose="02020603050405020304" pitchFamily="18" charset="0"/>
              </a:rPr>
              <a:t>of</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the</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modified</a:t>
            </a:r>
            <a:r>
              <a:rPr lang="ru-RU" sz="2000" b="1" i="1"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B</a:t>
            </a:r>
            <a:r>
              <a:rPr lang="ru-RU" sz="2000" b="1" i="1" dirty="0" err="1">
                <a:solidFill>
                  <a:srgbClr val="002060"/>
                </a:solidFill>
                <a:latin typeface="Times New Roman" panose="02020603050405020304" pitchFamily="18" charset="0"/>
                <a:cs typeface="Times New Roman" panose="02020603050405020304" pitchFamily="18" charset="0"/>
              </a:rPr>
              <a:t>ragg</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peak</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FF0000"/>
                </a:solidFill>
                <a:latin typeface="Times New Roman" panose="02020603050405020304" pitchFamily="18" charset="0"/>
                <a:cs typeface="Times New Roman" panose="02020603050405020304" pitchFamily="18" charset="0"/>
              </a:rPr>
              <a:t>proton</a:t>
            </a:r>
            <a:r>
              <a:rPr lang="ru-RU" sz="2000" b="1" i="1" dirty="0">
                <a:solidFill>
                  <a:srgbClr val="FF0000"/>
                </a:solidFill>
                <a:latin typeface="Times New Roman" panose="02020603050405020304" pitchFamily="18" charset="0"/>
                <a:cs typeface="Times New Roman" panose="02020603050405020304" pitchFamily="18" charset="0"/>
              </a:rPr>
              <a:t> </a:t>
            </a:r>
            <a:r>
              <a:rPr lang="ru-RU" sz="2000" b="1" i="1" dirty="0" err="1">
                <a:solidFill>
                  <a:srgbClr val="FF0000"/>
                </a:solidFill>
                <a:latin typeface="Times New Roman" panose="02020603050405020304" pitchFamily="18" charset="0"/>
                <a:cs typeface="Times New Roman" panose="02020603050405020304" pitchFamily="18" charset="0"/>
              </a:rPr>
              <a:t>beam</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by DNA</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synthesis</a:t>
            </a:r>
            <a:r>
              <a:rPr lang="ru-RU" sz="2000" b="1" i="1" dirty="0">
                <a:solidFill>
                  <a:srgbClr val="002060"/>
                </a:solidFill>
                <a:latin typeface="Times New Roman" panose="02020603050405020304" pitchFamily="18" charset="0"/>
                <a:cs typeface="Times New Roman" panose="02020603050405020304" pitchFamily="18" charset="0"/>
              </a:rPr>
              <a:t> </a:t>
            </a:r>
            <a:r>
              <a:rPr lang="ru-RU" sz="2000" b="1" i="1" dirty="0" err="1">
                <a:solidFill>
                  <a:srgbClr val="002060"/>
                </a:solidFill>
                <a:latin typeface="Times New Roman" panose="02020603050405020304" pitchFamily="18" charset="0"/>
                <a:cs typeface="Times New Roman" panose="02020603050405020304" pitchFamily="18" charset="0"/>
              </a:rPr>
              <a:t>inhibitors</a:t>
            </a:r>
            <a:r>
              <a:rPr lang="ru-RU" sz="2000" b="1" i="1" dirty="0">
                <a:solidFill>
                  <a:srgbClr val="002060"/>
                </a:solidFill>
                <a:latin typeface="Times New Roman" panose="02020603050405020304" pitchFamily="18" charset="0"/>
                <a:cs typeface="Times New Roman" panose="02020603050405020304" pitchFamily="18" charset="0"/>
              </a:rPr>
              <a:t> </a:t>
            </a:r>
            <a:r>
              <a:rPr lang="en-US" sz="2000" b="1" i="1" dirty="0">
                <a:solidFill>
                  <a:srgbClr val="002060"/>
                </a:solidFill>
                <a:latin typeface="Times New Roman" panose="02020603050405020304" pitchFamily="18" charset="0"/>
                <a:cs typeface="Times New Roman" panose="02020603050405020304" pitchFamily="18" charset="0"/>
              </a:rPr>
              <a:t>(RM) </a:t>
            </a:r>
            <a:endParaRPr lang="ru-RU" sz="2000" b="1" i="1" dirty="0">
              <a:solidFill>
                <a:srgbClr val="00206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2621856" y="188640"/>
            <a:ext cx="6912768" cy="707886"/>
          </a:xfrm>
          <a:prstGeom prst="rect">
            <a:avLst/>
          </a:prstGeom>
          <a:noFill/>
        </p:spPr>
        <p:txBody>
          <a:bodyPr wrap="square" rtlCol="0">
            <a:spAutoFit/>
          </a:bodyPr>
          <a:lstStyle/>
          <a:p>
            <a:pPr algn="ctr"/>
            <a:r>
              <a:rPr lang="en-US" sz="4000" dirty="0">
                <a:solidFill>
                  <a:srgbClr val="FFFFFF"/>
                </a:solidFill>
                <a:latin typeface="Times New Roman" panose="02020603050405020304" pitchFamily="18" charset="0"/>
                <a:cs typeface="Times New Roman" panose="02020603050405020304" pitchFamily="18" charset="0"/>
              </a:rPr>
              <a:t>Radiation Medicine</a:t>
            </a:r>
            <a:endParaRPr lang="ru-RU" sz="4000" dirty="0">
              <a:solidFill>
                <a:srgbClr val="FFFFFF"/>
              </a:solidFill>
              <a:latin typeface="Times New Roman" panose="02020603050405020304" pitchFamily="18" charset="0"/>
              <a:cs typeface="Times New Roman" panose="02020603050405020304" pitchFamily="18" charset="0"/>
            </a:endParaRPr>
          </a:p>
        </p:txBody>
      </p:sp>
      <p:sp>
        <p:nvSpPr>
          <p:cNvPr id="34" name="TextBox 33"/>
          <p:cNvSpPr txBox="1"/>
          <p:nvPr/>
        </p:nvSpPr>
        <p:spPr>
          <a:xfrm rot="16200000">
            <a:off x="509702" y="3086093"/>
            <a:ext cx="2697262" cy="338554"/>
          </a:xfrm>
          <a:prstGeom prst="rect">
            <a:avLst/>
          </a:prstGeom>
          <a:noFill/>
        </p:spPr>
        <p:txBody>
          <a:bodyPr wrap="square" rtlCol="0">
            <a:spAutoFit/>
          </a:bodyPr>
          <a:lstStyle/>
          <a:p>
            <a:r>
              <a:rPr lang="en-US" sz="1600" b="1" dirty="0">
                <a:solidFill>
                  <a:srgbClr val="000000"/>
                </a:solidFill>
                <a:latin typeface="Times New Roman" panose="02020603050405020304" pitchFamily="18" charset="0"/>
                <a:cs typeface="Times New Roman" panose="02020603050405020304" pitchFamily="18" charset="0"/>
              </a:rPr>
              <a:t>Time   after    irradiation</a:t>
            </a:r>
            <a:endParaRPr lang="ru-RU" sz="1600" b="1" dirty="0">
              <a:solidFill>
                <a:srgbClr val="000000"/>
              </a:solidFill>
              <a:latin typeface="Times New Roman" panose="02020603050405020304" pitchFamily="18" charset="0"/>
              <a:cs typeface="Times New Roman" panose="02020603050405020304" pitchFamily="18" charset="0"/>
            </a:endParaRPr>
          </a:p>
        </p:txBody>
      </p:sp>
      <p:cxnSp>
        <p:nvCxnSpPr>
          <p:cNvPr id="39" name="Прямая со стрелкой 38"/>
          <p:cNvCxnSpPr/>
          <p:nvPr/>
        </p:nvCxnSpPr>
        <p:spPr bwMode="auto">
          <a:xfrm>
            <a:off x="8293983" y="1740978"/>
            <a:ext cx="23236" cy="1255977"/>
          </a:xfrm>
          <a:prstGeom prst="straightConnector1">
            <a:avLst/>
          </a:prstGeom>
          <a:solidFill>
            <a:schemeClr val="accent1"/>
          </a:solidFill>
          <a:ln w="19050" cap="flat" cmpd="sng" algn="ctr">
            <a:solidFill>
              <a:srgbClr val="FF0000"/>
            </a:solidFill>
            <a:prstDash val="solid"/>
            <a:round/>
            <a:headEnd type="triangle" w="med" len="med"/>
            <a:tailEnd type="triangle" w="med" len="med"/>
          </a:ln>
          <a:effectLst/>
        </p:spPr>
      </p:cxnSp>
      <p:sp>
        <p:nvSpPr>
          <p:cNvPr id="43" name="TextBox 42"/>
          <p:cNvSpPr txBox="1"/>
          <p:nvPr/>
        </p:nvSpPr>
        <p:spPr>
          <a:xfrm>
            <a:off x="8317219" y="2068956"/>
            <a:ext cx="2448272" cy="738664"/>
          </a:xfrm>
          <a:prstGeom prst="rect">
            <a:avLst/>
          </a:prstGeom>
          <a:noFill/>
        </p:spPr>
        <p:txBody>
          <a:bodyPr wrap="square" rtlCol="0">
            <a:spAutoFit/>
          </a:bodyPr>
          <a:lstStyle/>
          <a:p>
            <a:pPr algn="ctr"/>
            <a:r>
              <a:rPr lang="en-US" sz="1400" b="1" i="1" dirty="0">
                <a:solidFill>
                  <a:srgbClr val="FF0000"/>
                </a:solidFill>
                <a:latin typeface="Times New Roman" panose="02020603050405020304" pitchFamily="18" charset="0"/>
                <a:cs typeface="Times New Roman" panose="02020603050405020304" pitchFamily="18" charset="0"/>
              </a:rPr>
              <a:t>More than 15-fold enhancement of </a:t>
            </a:r>
            <a:r>
              <a:rPr lang="ru-RU" sz="1400" b="1" i="1" dirty="0">
                <a:solidFill>
                  <a:srgbClr val="FF0000"/>
                </a:solidFill>
                <a:latin typeface="Times New Roman" panose="02020603050405020304" pitchFamily="18" charset="0"/>
                <a:cs typeface="Times New Roman" panose="02020603050405020304" pitchFamily="18" charset="0"/>
              </a:rPr>
              <a:t>biological efficiency</a:t>
            </a:r>
            <a:endParaRPr lang="ru-RU" sz="1400" i="1" dirty="0">
              <a:solidFill>
                <a:srgbClr val="000000"/>
              </a:solidFill>
              <a:latin typeface="Arial"/>
              <a:cs typeface="Arial"/>
            </a:endParaRPr>
          </a:p>
        </p:txBody>
      </p:sp>
    </p:spTree>
    <p:extLst>
      <p:ext uri="{BB962C8B-B14F-4D97-AF65-F5344CB8AC3E}">
        <p14:creationId xmlns:p14="http://schemas.microsoft.com/office/powerpoint/2010/main" val="167514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46388" y="188640"/>
            <a:ext cx="5904656" cy="707886"/>
          </a:xfrm>
          <a:prstGeom prst="rect">
            <a:avLst/>
          </a:prstGeom>
          <a:noFill/>
        </p:spPr>
        <p:txBody>
          <a:bodyPr wrap="square" rtlCol="0">
            <a:spAutoFit/>
          </a:bodyPr>
          <a:lstStyle/>
          <a:p>
            <a:pPr algn="ctr"/>
            <a:r>
              <a:rPr lang="en-US" sz="4000" dirty="0">
                <a:solidFill>
                  <a:srgbClr val="FFFFFF"/>
                </a:solidFill>
                <a:latin typeface="Times New Roman" panose="02020603050405020304" pitchFamily="18" charset="0"/>
                <a:cs typeface="Times New Roman" panose="02020603050405020304" pitchFamily="18" charset="0"/>
              </a:rPr>
              <a:t>Space Radiobiology</a:t>
            </a:r>
            <a:endParaRPr lang="ru-RU" sz="4000" dirty="0">
              <a:solidFill>
                <a:srgbClr val="FFFFFF"/>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993" y="1726214"/>
            <a:ext cx="4756723" cy="14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Группа 25"/>
          <p:cNvGrpSpPr/>
          <p:nvPr/>
        </p:nvGrpSpPr>
        <p:grpSpPr>
          <a:xfrm>
            <a:off x="6351131" y="1340768"/>
            <a:ext cx="3958967" cy="2366724"/>
            <a:chOff x="1671972" y="1418417"/>
            <a:chExt cx="6213295" cy="5106868"/>
          </a:xfrm>
        </p:grpSpPr>
        <p:grpSp>
          <p:nvGrpSpPr>
            <p:cNvPr id="27" name="Группа 26"/>
            <p:cNvGrpSpPr/>
            <p:nvPr/>
          </p:nvGrpSpPr>
          <p:grpSpPr>
            <a:xfrm>
              <a:off x="1671972" y="1418417"/>
              <a:ext cx="6213295" cy="5106868"/>
              <a:chOff x="1743035" y="1556792"/>
              <a:chExt cx="5089883" cy="4128275"/>
            </a:xfrm>
          </p:grpSpPr>
          <p:pic>
            <p:nvPicPr>
              <p:cNvPr id="33" name="Picture 2" descr="Рисунок4_rus"/>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70000"/>
                        </a14:imgEffect>
                      </a14:imgLayer>
                    </a14:imgProps>
                  </a:ext>
                  <a:ext uri="{28A0092B-C50C-407E-A947-70E740481C1C}">
                    <a14:useLocalDpi xmlns:a14="http://schemas.microsoft.com/office/drawing/2010/main" val="0"/>
                  </a:ext>
                </a:extLst>
              </a:blip>
              <a:srcRect r="21030"/>
              <a:stretch/>
            </p:blipFill>
            <p:spPr bwMode="auto">
              <a:xfrm>
                <a:off x="1800183" y="1556792"/>
                <a:ext cx="4792696" cy="3744416"/>
              </a:xfrm>
              <a:prstGeom prst="rect">
                <a:avLst/>
              </a:prstGeom>
              <a:solidFill>
                <a:srgbClr val="FFFF00">
                  <a:alpha val="73000"/>
                </a:srgbClr>
              </a:solidFill>
              <a:ln>
                <a:noFill/>
              </a:ln>
            </p:spPr>
          </p:pic>
          <p:sp>
            <p:nvSpPr>
              <p:cNvPr id="34" name="TextBox 33"/>
              <p:cNvSpPr txBox="1"/>
              <p:nvPr/>
            </p:nvSpPr>
            <p:spPr>
              <a:xfrm>
                <a:off x="2836474" y="4987155"/>
                <a:ext cx="3996444" cy="697912"/>
              </a:xfrm>
              <a:prstGeom prst="rect">
                <a:avLst/>
              </a:prstGeom>
              <a:solidFill>
                <a:schemeClr val="bg1"/>
              </a:solidFill>
            </p:spPr>
            <p:txBody>
              <a:bodyPr wrap="square" rtlCol="0">
                <a:spAutoFit/>
              </a:bodyPr>
              <a:lstStyle/>
              <a:p>
                <a:endParaRPr lang="ru-RU" sz="2000" dirty="0">
                  <a:solidFill>
                    <a:srgbClr val="000000"/>
                  </a:solidFill>
                  <a:latin typeface="Times New Roman" panose="02020603050405020304" pitchFamily="18" charset="0"/>
                  <a:cs typeface="Times New Roman" panose="02020603050405020304" pitchFamily="18" charset="0"/>
                </a:endParaRPr>
              </a:p>
            </p:txBody>
          </p:sp>
          <p:cxnSp>
            <p:nvCxnSpPr>
              <p:cNvPr id="35" name="Прямая со стрелкой 34"/>
              <p:cNvCxnSpPr/>
              <p:nvPr/>
            </p:nvCxnSpPr>
            <p:spPr bwMode="auto">
              <a:xfrm>
                <a:off x="5076056" y="3501008"/>
                <a:ext cx="0" cy="1152128"/>
              </a:xfrm>
              <a:prstGeom prst="straightConnector1">
                <a:avLst/>
              </a:prstGeom>
              <a:solidFill>
                <a:schemeClr val="accent1"/>
              </a:solidFill>
              <a:ln w="19050" cap="flat" cmpd="sng" algn="ctr">
                <a:solidFill>
                  <a:srgbClr val="002060"/>
                </a:solidFill>
                <a:prstDash val="solid"/>
                <a:round/>
                <a:headEnd type="none" w="med" len="med"/>
                <a:tailEnd type="arrow"/>
              </a:ln>
              <a:effectLst/>
            </p:spPr>
          </p:cxnSp>
          <p:cxnSp>
            <p:nvCxnSpPr>
              <p:cNvPr id="36" name="Прямая со стрелкой 35"/>
              <p:cNvCxnSpPr/>
              <p:nvPr/>
            </p:nvCxnSpPr>
            <p:spPr bwMode="auto">
              <a:xfrm>
                <a:off x="4834697" y="4293096"/>
                <a:ext cx="0" cy="36004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7" name="Прямая со стрелкой 36"/>
              <p:cNvCxnSpPr/>
              <p:nvPr/>
            </p:nvCxnSpPr>
            <p:spPr bwMode="auto">
              <a:xfrm>
                <a:off x="4067944" y="4077072"/>
                <a:ext cx="0" cy="57606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38" name="Прямая со стрелкой 37"/>
              <p:cNvCxnSpPr/>
              <p:nvPr/>
            </p:nvCxnSpPr>
            <p:spPr bwMode="auto">
              <a:xfrm flipH="1">
                <a:off x="5076056" y="3212976"/>
                <a:ext cx="144016" cy="2160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9" name="TextBox 38"/>
              <p:cNvSpPr txBox="1"/>
              <p:nvPr/>
            </p:nvSpPr>
            <p:spPr>
              <a:xfrm>
                <a:off x="5220073" y="2996952"/>
                <a:ext cx="936104" cy="456326"/>
              </a:xfrm>
              <a:prstGeom prst="rect">
                <a:avLst/>
              </a:prstGeom>
              <a:noFill/>
            </p:spPr>
            <p:txBody>
              <a:bodyPr wrap="square" rtlCol="0">
                <a:spAutoFit/>
              </a:bodyPr>
              <a:lstStyle/>
              <a:p>
                <a:r>
                  <a:rPr lang="en-US" sz="1050" b="1" dirty="0">
                    <a:solidFill>
                      <a:srgbClr val="0061B2">
                        <a:lumMod val="50000"/>
                      </a:srgbClr>
                    </a:solidFill>
                    <a:latin typeface="Times New Roman" panose="02020603050405020304" pitchFamily="18" charset="0"/>
                    <a:cs typeface="Times New Roman" panose="02020603050405020304" pitchFamily="18" charset="0"/>
                  </a:rPr>
                  <a:t>Proton</a:t>
                </a:r>
                <a:r>
                  <a:rPr lang="en-US" sz="1100" b="1" dirty="0">
                    <a:solidFill>
                      <a:srgbClr val="0061B2">
                        <a:lumMod val="50000"/>
                      </a:srgbClr>
                    </a:solidFill>
                    <a:latin typeface="Times New Roman" panose="02020603050405020304" pitchFamily="18" charset="0"/>
                    <a:cs typeface="Times New Roman" panose="02020603050405020304" pitchFamily="18" charset="0"/>
                  </a:rPr>
                  <a:t>s</a:t>
                </a:r>
                <a:endParaRPr lang="ru-RU" sz="1100" b="1" dirty="0">
                  <a:solidFill>
                    <a:srgbClr val="0061B2">
                      <a:lumMod val="50000"/>
                    </a:srgbClr>
                  </a:solidFill>
                  <a:latin typeface="Times New Roman" panose="02020603050405020304" pitchFamily="18" charset="0"/>
                  <a:cs typeface="Times New Roman" panose="02020603050405020304" pitchFamily="18" charset="0"/>
                </a:endParaRPr>
              </a:p>
            </p:txBody>
          </p:sp>
          <p:cxnSp>
            <p:nvCxnSpPr>
              <p:cNvPr id="40" name="Прямая со стрелкой 39"/>
              <p:cNvCxnSpPr/>
              <p:nvPr/>
            </p:nvCxnSpPr>
            <p:spPr bwMode="auto">
              <a:xfrm flipH="1">
                <a:off x="4067945" y="3677800"/>
                <a:ext cx="72007" cy="3992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1" name="TextBox 40"/>
              <p:cNvSpPr txBox="1"/>
              <p:nvPr/>
            </p:nvSpPr>
            <p:spPr>
              <a:xfrm>
                <a:off x="3817832" y="3316320"/>
                <a:ext cx="792088" cy="590539"/>
              </a:xfrm>
              <a:prstGeom prst="rect">
                <a:avLst/>
              </a:prstGeom>
              <a:noFill/>
            </p:spPr>
            <p:txBody>
              <a:bodyPr wrap="square" rtlCol="0">
                <a:spAutoFit/>
              </a:bodyPr>
              <a:lstStyle/>
              <a:p>
                <a:r>
                  <a:rPr lang="ru-RU" sz="1600" baseline="30000" dirty="0">
                    <a:solidFill>
                      <a:srgbClr val="FF0000"/>
                    </a:solidFill>
                    <a:latin typeface="Times New Roman" panose="02020603050405020304" pitchFamily="18" charset="0"/>
                    <a:cs typeface="Times New Roman" panose="02020603050405020304" pitchFamily="18" charset="0"/>
                  </a:rPr>
                  <a:t>12</a:t>
                </a:r>
                <a:r>
                  <a:rPr lang="ru-RU" sz="1600" dirty="0">
                    <a:solidFill>
                      <a:srgbClr val="FF0000"/>
                    </a:solidFill>
                    <a:latin typeface="Times New Roman" panose="02020603050405020304" pitchFamily="18" charset="0"/>
                    <a:cs typeface="Times New Roman" panose="02020603050405020304" pitchFamily="18" charset="0"/>
                  </a:rPr>
                  <a:t>С</a:t>
                </a:r>
                <a:endParaRPr lang="ru-RU" sz="1600" dirty="0">
                  <a:solidFill>
                    <a:srgbClr val="FF0000"/>
                  </a:solidFill>
                  <a:latin typeface="Arial"/>
                  <a:cs typeface="Arial"/>
                </a:endParaRPr>
              </a:p>
            </p:txBody>
          </p:sp>
          <p:sp>
            <p:nvSpPr>
              <p:cNvPr id="42" name="TextBox 41"/>
              <p:cNvSpPr txBox="1"/>
              <p:nvPr/>
            </p:nvSpPr>
            <p:spPr>
              <a:xfrm rot="16200000">
                <a:off x="1244154" y="2844322"/>
                <a:ext cx="1512168" cy="514405"/>
              </a:xfrm>
              <a:prstGeom prst="rect">
                <a:avLst/>
              </a:prstGeom>
              <a:solidFill>
                <a:schemeClr val="bg1"/>
              </a:solidFill>
            </p:spPr>
            <p:txBody>
              <a:bodyPr wrap="square" rtlCol="0">
                <a:spAutoFit/>
              </a:bodyPr>
              <a:lstStyle/>
              <a:p>
                <a:endParaRPr lang="ru-RU" sz="2000" dirty="0">
                  <a:solidFill>
                    <a:srgbClr val="000000"/>
                  </a:solidFill>
                  <a:latin typeface="Times New Roman" panose="02020603050405020304" pitchFamily="18" charset="0"/>
                  <a:cs typeface="Times New Roman" panose="02020603050405020304" pitchFamily="18" charset="0"/>
                </a:endParaRPr>
              </a:p>
            </p:txBody>
          </p:sp>
          <p:cxnSp>
            <p:nvCxnSpPr>
              <p:cNvPr id="43" name="Прямая со стрелкой 42"/>
              <p:cNvCxnSpPr/>
              <p:nvPr/>
            </p:nvCxnSpPr>
            <p:spPr bwMode="auto">
              <a:xfrm flipH="1">
                <a:off x="4820891" y="3659832"/>
                <a:ext cx="687213" cy="55558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5380366" y="3429001"/>
                <a:ext cx="237501" cy="536855"/>
              </a:xfrm>
              <a:prstGeom prst="rect">
                <a:avLst/>
              </a:prstGeom>
              <a:noFill/>
            </p:spPr>
            <p:txBody>
              <a:bodyPr wrap="none" rtlCol="0">
                <a:spAutoFit/>
              </a:bodyPr>
              <a:lstStyle/>
              <a:p>
                <a:endParaRPr lang="ru-RU" sz="1400" b="1" dirty="0">
                  <a:solidFill>
                    <a:srgbClr val="000000"/>
                  </a:solidFill>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3656088" y="1556791"/>
              <a:ext cx="2360057" cy="896553"/>
            </a:xfrm>
            <a:prstGeom prst="rect">
              <a:avLst/>
            </a:prstGeom>
            <a:noFill/>
          </p:spPr>
          <p:txBody>
            <a:bodyPr wrap="square" rtlCol="0">
              <a:spAutoFit/>
            </a:bodyPr>
            <a:lstStyle/>
            <a:p>
              <a:pPr algn="ctr"/>
              <a:r>
                <a:rPr lang="en-US" sz="1050" dirty="0">
                  <a:solidFill>
                    <a:srgbClr val="000000"/>
                  </a:solidFill>
                  <a:latin typeface="Times New Roman" panose="02020603050405020304" pitchFamily="18" charset="0"/>
                  <a:cs typeface="Times New Roman" panose="02020603050405020304" pitchFamily="18" charset="0"/>
                </a:rPr>
                <a:t>a new level of difficulty of the game program</a:t>
              </a:r>
              <a:endParaRPr lang="ru-RU" sz="1050" dirty="0">
                <a:solidFill>
                  <a:srgbClr val="000000"/>
                </a:solidFill>
                <a:latin typeface="Times New Roman" panose="02020603050405020304" pitchFamily="18" charset="0"/>
                <a:cs typeface="Times New Roman" panose="02020603050405020304" pitchFamily="18" charset="0"/>
              </a:endParaRPr>
            </a:p>
          </p:txBody>
        </p:sp>
        <p:cxnSp>
          <p:nvCxnSpPr>
            <p:cNvPr id="29" name="Прямая со стрелкой 28"/>
            <p:cNvCxnSpPr/>
            <p:nvPr/>
          </p:nvCxnSpPr>
          <p:spPr bwMode="auto">
            <a:xfrm flipH="1">
              <a:off x="3635896" y="1916832"/>
              <a:ext cx="432048"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Прямоугольник 29"/>
            <p:cNvSpPr/>
            <p:nvPr/>
          </p:nvSpPr>
          <p:spPr>
            <a:xfrm rot="16200000">
              <a:off x="1181578" y="3195390"/>
              <a:ext cx="1605634" cy="483032"/>
            </a:xfrm>
            <a:prstGeom prst="rect">
              <a:avLst/>
            </a:prstGeom>
          </p:spPr>
          <p:txBody>
            <a:bodyPr wrap="none">
              <a:spAutoFit/>
            </a:bodyPr>
            <a:lstStyle/>
            <a:p>
              <a:r>
                <a:rPr lang="en-US" sz="1400" dirty="0">
                  <a:solidFill>
                    <a:srgbClr val="000000"/>
                  </a:solidFill>
                  <a:latin typeface="Times New Roman" panose="02020603050405020304" pitchFamily="18" charset="0"/>
                  <a:cs typeface="Times New Roman" panose="02020603050405020304" pitchFamily="18" charset="0"/>
                </a:rPr>
                <a:t>Density</a:t>
              </a:r>
              <a:endParaRPr lang="ru-RU" sz="1400" dirty="0">
                <a:solidFill>
                  <a:srgbClr val="000000"/>
                </a:solidFill>
                <a:latin typeface="Times New Roman" panose="02020603050405020304" pitchFamily="18" charset="0"/>
                <a:cs typeface="Times New Roman" panose="02020603050405020304" pitchFamily="18" charset="0"/>
              </a:endParaRPr>
            </a:p>
          </p:txBody>
        </p:sp>
        <p:sp>
          <p:nvSpPr>
            <p:cNvPr id="31" name="Прямоугольник 30"/>
            <p:cNvSpPr/>
            <p:nvPr/>
          </p:nvSpPr>
          <p:spPr>
            <a:xfrm>
              <a:off x="2755849" y="5692712"/>
              <a:ext cx="4836402" cy="597703"/>
            </a:xfrm>
            <a:prstGeom prst="rect">
              <a:avLst/>
            </a:prstGeom>
          </p:spPr>
          <p:txBody>
            <a:bodyPr wrap="square">
              <a:spAutoFit/>
            </a:bodyPr>
            <a:lstStyle/>
            <a:p>
              <a:r>
                <a:rPr lang="en-US" sz="1200" dirty="0">
                  <a:solidFill>
                    <a:srgbClr val="000000"/>
                  </a:solidFill>
                  <a:latin typeface="Times New Roman" panose="02020603050405020304" pitchFamily="18" charset="0"/>
                  <a:cs typeface="Times New Roman" panose="02020603050405020304" pitchFamily="18" charset="0"/>
                </a:rPr>
                <a:t>The number of successfully completed tests, %</a:t>
              </a:r>
              <a:endParaRPr lang="ru-RU" sz="1200" dirty="0">
                <a:solidFill>
                  <a:srgbClr val="000000"/>
                </a:solidFill>
                <a:latin typeface="Times New Roman" panose="02020603050405020304" pitchFamily="18" charset="0"/>
                <a:cs typeface="Times New Roman" panose="02020603050405020304" pitchFamily="18" charset="0"/>
              </a:endParaRPr>
            </a:p>
          </p:txBody>
        </p:sp>
        <p:sp>
          <p:nvSpPr>
            <p:cNvPr id="32" name="Прямоугольник 31"/>
            <p:cNvSpPr/>
            <p:nvPr/>
          </p:nvSpPr>
          <p:spPr>
            <a:xfrm>
              <a:off x="5930505" y="3730734"/>
              <a:ext cx="1273493" cy="896553"/>
            </a:xfrm>
            <a:prstGeom prst="rect">
              <a:avLst/>
            </a:prstGeom>
          </p:spPr>
          <p:txBody>
            <a:bodyPr wrap="none">
              <a:spAutoFit/>
            </a:bodyPr>
            <a:lstStyle/>
            <a:p>
              <a:pPr algn="ctr"/>
              <a:r>
                <a:rPr lang="en-US" sz="1050" b="1" dirty="0">
                  <a:solidFill>
                    <a:srgbClr val="000000"/>
                  </a:solidFill>
                  <a:latin typeface="Times New Roman" panose="02020603050405020304" pitchFamily="18" charset="0"/>
                  <a:cs typeface="Times New Roman" panose="02020603050405020304" pitchFamily="18" charset="0"/>
                </a:rPr>
                <a:t>before </a:t>
              </a:r>
            </a:p>
            <a:p>
              <a:pPr algn="ctr"/>
              <a:r>
                <a:rPr lang="en-US" sz="1050" b="1" dirty="0">
                  <a:solidFill>
                    <a:srgbClr val="000000"/>
                  </a:solidFill>
                  <a:latin typeface="Times New Roman" panose="02020603050405020304" pitchFamily="18" charset="0"/>
                  <a:cs typeface="Times New Roman" panose="02020603050405020304" pitchFamily="18" charset="0"/>
                </a:rPr>
                <a:t>irradiation</a:t>
              </a:r>
              <a:endParaRPr lang="ru-RU" sz="1050" b="1" dirty="0">
                <a:solidFill>
                  <a:srgbClr val="000000"/>
                </a:solidFill>
                <a:latin typeface="Times New Roman" panose="02020603050405020304" pitchFamily="18" charset="0"/>
                <a:cs typeface="Times New Roman" panose="02020603050405020304" pitchFamily="18" charset="0"/>
              </a:endParaRPr>
            </a:p>
          </p:txBody>
        </p:sp>
      </p:grpSp>
      <p:pic>
        <p:nvPicPr>
          <p:cNvPr id="45" name="Рисунок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528" y="3580848"/>
            <a:ext cx="2197824" cy="2930432"/>
          </a:xfrm>
          <a:prstGeom prst="rect">
            <a:avLst/>
          </a:prstGeom>
        </p:spPr>
      </p:pic>
      <p:pic>
        <p:nvPicPr>
          <p:cNvPr id="46" name="Рисунок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4153" y="4261733"/>
            <a:ext cx="2845945" cy="2134459"/>
          </a:xfrm>
          <a:prstGeom prst="rect">
            <a:avLst/>
          </a:prstGeom>
        </p:spPr>
      </p:pic>
      <p:sp>
        <p:nvSpPr>
          <p:cNvPr id="47" name="TextBox 46"/>
          <p:cNvSpPr txBox="1"/>
          <p:nvPr/>
        </p:nvSpPr>
        <p:spPr>
          <a:xfrm>
            <a:off x="4064094" y="4261731"/>
            <a:ext cx="3274783" cy="1477328"/>
          </a:xfrm>
          <a:prstGeom prst="rect">
            <a:avLst/>
          </a:prstGeom>
          <a:noFill/>
        </p:spPr>
        <p:txBody>
          <a:bodyPr wrap="square" rtlCol="0">
            <a:spAutoFit/>
          </a:bodyPr>
          <a:lstStyle/>
          <a:p>
            <a:pPr algn="ctr"/>
            <a:r>
              <a:rPr lang="en-US" sz="2400" b="1" i="1" dirty="0">
                <a:solidFill>
                  <a:srgbClr val="002060"/>
                </a:solidFill>
                <a:latin typeface="Times New Roman" pitchFamily="18" charset="0"/>
                <a:cs typeface="Times New Roman" pitchFamily="18" charset="0"/>
              </a:rPr>
              <a:t>The first radiobiological experiment with </a:t>
            </a:r>
            <a:r>
              <a:rPr lang="en-US" sz="2400" b="1" i="1" dirty="0">
                <a:solidFill>
                  <a:srgbClr val="FF0000"/>
                </a:solidFill>
                <a:latin typeface="Times New Roman" pitchFamily="18" charset="0"/>
                <a:cs typeface="Times New Roman" pitchFamily="18" charset="0"/>
              </a:rPr>
              <a:t>krypton ions </a:t>
            </a:r>
            <a:r>
              <a:rPr lang="en-US" sz="2400" b="1" i="1" dirty="0">
                <a:solidFill>
                  <a:srgbClr val="002060"/>
                </a:solidFill>
                <a:latin typeface="Times New Roman" pitchFamily="18" charset="0"/>
                <a:cs typeface="Times New Roman" pitchFamily="18" charset="0"/>
              </a:rPr>
              <a:t>at the Nuclotron</a:t>
            </a:r>
            <a:endParaRPr lang="ru-RU" sz="2400" b="1" i="1" dirty="0">
              <a:solidFill>
                <a:srgbClr val="002060"/>
              </a:solidFill>
              <a:latin typeface="Times New Roman" pitchFamily="18" charset="0"/>
              <a:cs typeface="Times New Roman" pitchFamily="18" charset="0"/>
            </a:endParaRPr>
          </a:p>
          <a:p>
            <a:endParaRPr lang="ru-RU" dirty="0">
              <a:solidFill>
                <a:srgbClr val="000000"/>
              </a:solidFill>
              <a:latin typeface="Arial"/>
              <a:cs typeface="Arial"/>
            </a:endParaRPr>
          </a:p>
        </p:txBody>
      </p:sp>
      <p:sp>
        <p:nvSpPr>
          <p:cNvPr id="48" name="TextBox 47"/>
          <p:cNvSpPr txBox="1"/>
          <p:nvPr/>
        </p:nvSpPr>
        <p:spPr>
          <a:xfrm>
            <a:off x="1847528" y="1196752"/>
            <a:ext cx="4176464" cy="400110"/>
          </a:xfrm>
          <a:prstGeom prst="rect">
            <a:avLst/>
          </a:prstGeom>
          <a:noFill/>
        </p:spPr>
        <p:txBody>
          <a:bodyPr wrap="square" rtlCol="0">
            <a:spAutoFit/>
          </a:bodyPr>
          <a:lstStyle/>
          <a:p>
            <a:pPr algn="ctr"/>
            <a:r>
              <a:rPr lang="en-US" sz="2000" b="1" i="1" dirty="0">
                <a:solidFill>
                  <a:srgbClr val="002060"/>
                </a:solidFill>
                <a:latin typeface="Times New Roman" panose="02020603050405020304" pitchFamily="18" charset="0"/>
                <a:cs typeface="Times New Roman" panose="02020603050405020304" pitchFamily="18" charset="0"/>
              </a:rPr>
              <a:t>Experiments with monkeys</a:t>
            </a:r>
            <a:endParaRPr lang="ru-RU" sz="20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831446"/>
      </p:ext>
    </p:extLst>
  </p:cSld>
  <p:clrMapOvr>
    <a:masterClrMapping/>
  </p:clrMapOvr>
  <p:timing>
    <p:tnLst>
      <p:par>
        <p:cTn id="1" dur="indefinite" restart="never" nodeType="tmRoot"/>
      </p:par>
    </p:tnLst>
  </p:timing>
</p:sld>
</file>

<file path=ppt/theme/_rels/theme1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Kucerka - JINR+FaFUK+FLNP">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iseño predeterminado">
  <a:themeElements>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Fundamental and Applied Research at FLNP JINR</Template>
  <TotalTime>0</TotalTime>
  <Words>4296</Words>
  <Application>Microsoft Office PowerPoint</Application>
  <PresentationFormat>Benutzerdefiniert</PresentationFormat>
  <Paragraphs>647</Paragraphs>
  <Slides>46</Slides>
  <Notes>18</Notes>
  <HiddenSlides>8</HiddenSlides>
  <MMClips>0</MMClips>
  <ScaleCrop>false</ScaleCrop>
  <HeadingPairs>
    <vt:vector size="6" baseType="variant">
      <vt:variant>
        <vt:lpstr>Design</vt:lpstr>
      </vt:variant>
      <vt:variant>
        <vt:i4>17</vt:i4>
      </vt:variant>
      <vt:variant>
        <vt:lpstr>Eingebettete OLE-Server</vt:lpstr>
      </vt:variant>
      <vt:variant>
        <vt:i4>5</vt:i4>
      </vt:variant>
      <vt:variant>
        <vt:lpstr>Folientitel</vt:lpstr>
      </vt:variant>
      <vt:variant>
        <vt:i4>46</vt:i4>
      </vt:variant>
    </vt:vector>
  </HeadingPairs>
  <TitlesOfParts>
    <vt:vector size="68" baseType="lpstr">
      <vt:lpstr>annual_report_2015_nts</vt:lpstr>
      <vt:lpstr>2_Тема Office</vt:lpstr>
      <vt:lpstr>Тема Office</vt:lpstr>
      <vt:lpstr>1_annual_report_2015_nts</vt:lpstr>
      <vt:lpstr>2_annual_report_2015_nts</vt:lpstr>
      <vt:lpstr>3_annual_report_2015_nts</vt:lpstr>
      <vt:lpstr>1_Тема Office</vt:lpstr>
      <vt:lpstr>Diseño predeterminado</vt:lpstr>
      <vt:lpstr>3_Тема Office</vt:lpstr>
      <vt:lpstr>4_annual_report_2015_nts</vt:lpstr>
      <vt:lpstr>Standarddesign</vt:lpstr>
      <vt:lpstr>8_Standarddesign</vt:lpstr>
      <vt:lpstr>4_Тема Office</vt:lpstr>
      <vt:lpstr>5_Тема Office</vt:lpstr>
      <vt:lpstr>6_Тема Office</vt:lpstr>
      <vt:lpstr>1_Kucerka - JINR+FaFUK+FLNP</vt:lpstr>
      <vt:lpstr>1_Diseño predeterminado</vt:lpstr>
      <vt:lpstr>CorelDRAW</vt:lpstr>
      <vt:lpstr>Graph</vt:lpstr>
      <vt:lpstr>Bitmap Image</vt:lpstr>
      <vt:lpstr>CS ChemDraw Drawing</vt:lpstr>
      <vt:lpstr>Точечный рисунок</vt:lpstr>
      <vt:lpstr>Progress in implementation of the 7-years Plan of JINR </vt:lpstr>
      <vt:lpstr>Laboratory of Radiation Biology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FLNP JINR 2018</vt:lpstr>
      <vt:lpstr>FLNP History</vt:lpstr>
      <vt:lpstr>The very first IBR</vt:lpstr>
      <vt:lpstr>Structure, Personnel, Finances</vt:lpstr>
      <vt:lpstr>Frank Laboratory of Neutron Physics</vt:lpstr>
      <vt:lpstr>Staff members age distribution</vt:lpstr>
      <vt:lpstr>PowerPoint-Präsentation</vt:lpstr>
      <vt:lpstr>PowerPoint-Präsentation</vt:lpstr>
      <vt:lpstr>PowerPoint-Präsentation</vt:lpstr>
      <vt:lpstr>Neutron Scattering in Condensed matter physics</vt:lpstr>
      <vt:lpstr>PowerPoint-Präsentation</vt:lpstr>
      <vt:lpstr>Applied Research</vt:lpstr>
      <vt:lpstr>PowerPoint-Präsentation</vt:lpstr>
      <vt:lpstr>PowerPoint-Präsentation</vt:lpstr>
      <vt:lpstr>PowerPoint-Präsentation</vt:lpstr>
      <vt:lpstr>Annual International School for Young Scientist and Students  «Instruments and Methods of Experimental Nuclear Physics»</vt:lpstr>
      <vt:lpstr>SOLCRYS – new JINR laboratory for structural research at Polish synchrotron SOLARIS complementary to IBR-2 research</vt:lpstr>
      <vt:lpstr>SOLCRYS – new JINR facility for structural research</vt:lpstr>
      <vt:lpstr>PowerPoint-Präsentation</vt:lpstr>
      <vt:lpstr>PowerPoint-Präsentation</vt:lpstr>
      <vt:lpstr>FLNP 7 years plans status</vt:lpstr>
      <vt:lpstr>FLNP Future</vt:lpstr>
      <vt:lpstr>PowerPoint-Präsentation</vt:lpstr>
      <vt:lpstr>Proposed schedule for the new source  presented in the booklet on “NEPTUN” and PAC for CMP, June 30, 2016 and June 19, 2017.  </vt:lpstr>
      <vt:lpstr>PowerPoint-Präsentation</vt:lpstr>
      <vt:lpstr>PowerPoint-Präsentation</vt:lpstr>
      <vt:lpstr>SCIENCE</vt:lpstr>
      <vt:lpstr>PowerPoint-Präsentation</vt:lpstr>
      <vt:lpstr>Diffraction Studies of Li-Based Accumulators</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FLNP JINR 2018</dc:title>
  <dc:creator>Valery Shvetsov</dc:creator>
  <cp:lastModifiedBy>Sharkov, Boris Prof.</cp:lastModifiedBy>
  <cp:revision>76</cp:revision>
  <dcterms:created xsi:type="dcterms:W3CDTF">2018-06-28T04:45:14Z</dcterms:created>
  <dcterms:modified xsi:type="dcterms:W3CDTF">2018-09-20T04:26:05Z</dcterms:modified>
</cp:coreProperties>
</file>