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5" r:id="rId2"/>
    <p:sldMasterId id="2147483795" r:id="rId3"/>
  </p:sldMasterIdLst>
  <p:notesMasterIdLst>
    <p:notesMasterId r:id="rId28"/>
  </p:notesMasterIdLst>
  <p:handoutMasterIdLst>
    <p:handoutMasterId r:id="rId29"/>
  </p:handoutMasterIdLst>
  <p:sldIdLst>
    <p:sldId id="280" r:id="rId4"/>
    <p:sldId id="327" r:id="rId5"/>
    <p:sldId id="279" r:id="rId6"/>
    <p:sldId id="258" r:id="rId7"/>
    <p:sldId id="276" r:id="rId8"/>
    <p:sldId id="321" r:id="rId9"/>
    <p:sldId id="293" r:id="rId10"/>
    <p:sldId id="309" r:id="rId11"/>
    <p:sldId id="319" r:id="rId12"/>
    <p:sldId id="310" r:id="rId13"/>
    <p:sldId id="290" r:id="rId14"/>
    <p:sldId id="323" r:id="rId15"/>
    <p:sldId id="311" r:id="rId16"/>
    <p:sldId id="316" r:id="rId17"/>
    <p:sldId id="312" r:id="rId18"/>
    <p:sldId id="313" r:id="rId19"/>
    <p:sldId id="298" r:id="rId20"/>
    <p:sldId id="299" r:id="rId21"/>
    <p:sldId id="314" r:id="rId22"/>
    <p:sldId id="263" r:id="rId23"/>
    <p:sldId id="275" r:id="rId24"/>
    <p:sldId id="274" r:id="rId25"/>
    <p:sldId id="267" r:id="rId26"/>
    <p:sldId id="325" r:id="rId27"/>
  </p:sldIdLst>
  <p:sldSz cx="9144000" cy="6858000" type="screen4x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FF"/>
    <a:srgbClr val="990000"/>
    <a:srgbClr val="CC6600"/>
    <a:srgbClr val="FFCC99"/>
    <a:srgbClr val="663300"/>
    <a:srgbClr val="00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8" autoAdjust="0"/>
    <p:restoredTop sz="94673" autoAdjust="0"/>
  </p:normalViewPr>
  <p:slideViewPr>
    <p:cSldViewPr>
      <p:cViewPr varScale="1">
        <p:scale>
          <a:sx n="66" d="100"/>
          <a:sy n="66" d="100"/>
        </p:scale>
        <p:origin x="-6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1DB4F6-B875-49C7-8AC3-864266991F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82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3332DD-8407-4CAA-A9C4-11FCC50091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32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4C53196-787E-47A2-B54D-027704FB8B42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mtClean="0"/>
              <a:t>The main supply of the Institute is provided from the “Tempy” Electrical Substation</a:t>
            </a: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D014CBB-31A2-4A4E-AE42-B841E79AF3FF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Calibri" pitchFamily="34" charset="0"/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3E9B23A-83C4-4A11-B0FE-E38011B169AE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D029D7-F00F-45D6-81B7-4B5D921DF132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8A4FFF3-E9B4-4629-8734-257B88B5B6A0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3A6970-7F97-410C-B72B-04A2F663924C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b="1" smtClean="0">
                <a:solidFill>
                  <a:schemeClr val="accent2"/>
                </a:solidFill>
              </a:rPr>
              <a:t>In the Institute labour protection and industrial safety  system works well 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C9621BE-99B7-4023-BE59-D2FDDD606C08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04E7AF-8978-4284-A9B4-F46FE1B5D6F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smtClean="0"/>
              <a:t>First of all, what is included in the concept of JINR infrastructure. The structure consists of two main blocks</a:t>
            </a:r>
            <a:endParaRPr lang="ru-RU" altLang="ru-RU" smtClean="0"/>
          </a:p>
          <a:p>
            <a:pPr eaLnBrk="1" hangingPunct="1"/>
            <a:r>
              <a:rPr lang="en-US" altLang="ru-RU" smtClean="0"/>
              <a:t>Infrastructure includes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4D62216-35D9-4228-829E-8CC08A00A8C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805842-5E33-4410-A40A-1A5DF28C269E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mtClean="0"/>
              <a:t>Development of </a:t>
            </a:r>
            <a:r>
              <a:rPr lang="en-US" altLang="ru-RU" smtClean="0">
                <a:solidFill>
                  <a:srgbClr val="0070C0"/>
                </a:solidFill>
                <a:cs typeface="Arial" pitchFamily="34" charset="0"/>
              </a:rPr>
              <a:t> laboratory </a:t>
            </a:r>
            <a:r>
              <a:rPr lang="en-US" altLang="ru-RU" smtClean="0"/>
              <a:t> </a:t>
            </a:r>
            <a:r>
              <a:rPr lang="en-US" altLang="ru-RU" smtClean="0">
                <a:solidFill>
                  <a:srgbClr val="0070C0"/>
                </a:solidFill>
                <a:cs typeface="Arial" pitchFamily="34" charset="0"/>
              </a:rPr>
              <a:t>Infrastructure includes creation of </a:t>
            </a:r>
            <a:r>
              <a:rPr lang="en-US" altLang="ru-RU" smtClean="0">
                <a:solidFill>
                  <a:srgbClr val="0000FF"/>
                </a:solidFill>
              </a:rPr>
              <a:t>new cooling system</a:t>
            </a:r>
            <a:r>
              <a:rPr lang="ru-RU" altLang="ru-RU" smtClean="0">
                <a:solidFill>
                  <a:srgbClr val="0000FF"/>
                </a:solidFill>
              </a:rPr>
              <a:t> </a:t>
            </a:r>
            <a:r>
              <a:rPr lang="en-US" altLang="ru-RU" smtClean="0">
                <a:solidFill>
                  <a:srgbClr val="0000FF"/>
                </a:solidFill>
              </a:rPr>
              <a:t>and construction of new cryogenic complex. In the frame of development institute infrastructure</a:t>
            </a:r>
            <a:r>
              <a:rPr lang="ru-RU" altLang="ru-RU" smtClean="0">
                <a:solidFill>
                  <a:srgbClr val="0000FF"/>
                </a:solidFill>
              </a:rPr>
              <a:t> </a:t>
            </a:r>
            <a:r>
              <a:rPr lang="en-US" altLang="ru-RU" smtClean="0">
                <a:solidFill>
                  <a:srgbClr val="0000FF"/>
                </a:solidFill>
              </a:rPr>
              <a:t>it is necessary to make modernization ……………..</a:t>
            </a: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5F2EA7A-6310-4CC2-988F-9160DC5308D9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86629EE-4696-4532-9054-767A56E01CAE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</p:spPr>
        <p:txBody>
          <a:bodyPr lIns="0" tIns="0" rIns="0" bIns="0"/>
          <a:lstStyle/>
          <a:p>
            <a:pPr marL="216000" indent="-216000">
              <a:defRPr/>
            </a:pPr>
            <a:r>
              <a:rPr lang="en-US" sz="1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Laboratory has </a:t>
            </a:r>
            <a:endParaRPr lang="ru-RU" sz="1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1704975" y="5657850"/>
            <a:ext cx="7416800" cy="11874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 the plan of laboratory </a:t>
            </a: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A5210B1-F471-4656-8DDD-950A86881110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/>
              <a:t>. </a:t>
            </a:r>
            <a:r>
              <a:rPr lang="en-US" altLang="ru-RU" smtClean="0"/>
              <a:t>The Institute's infrastructure should provide an increase in the power supply</a:t>
            </a:r>
            <a:r>
              <a:rPr lang="ru-RU" altLang="ru-RU" smtClean="0"/>
              <a:t>.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C0B962A-BE01-47C8-BED2-1CB649699832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3CF88-4342-46D0-820B-69FB5A1A7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1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68A2-CFA7-450B-8BA1-3EDCBF5D2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88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1AAC-D653-40D9-AE84-7073B9F326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32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E6AFAC-556A-4452-945F-17C2903D2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78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D2DBA47-F4F5-4654-A32C-813C676553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177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6BD5F3-83BA-4A52-8B12-2AF405602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496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D0AF5D-4D93-4138-B287-F114BE3FEE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221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A3EFEA-DE36-43B0-A5DA-CC13D4847A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920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2604FB-313D-4444-907C-B55EEFCB0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5615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926411-894D-4EE3-9CB5-E70F5F79C7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10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2B41E9-0792-41B3-99F7-D3F65A3FB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65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41CDC-DBB8-42CF-A273-C95B308F3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3218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1FA0E7-A6FE-406D-911E-E461D943F5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01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D17174-5C68-4FE7-9A9A-4E0281C568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07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1E810D-EC29-4559-A016-0ADEDFB96F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247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DDEA8C7-6462-4E00-A275-294110EBA1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892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3D55DE1-CD1D-40BD-B857-5FBF919733C1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4904D6-2F20-4F13-A3F2-5B44194A8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65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B7DD5A9-259F-4896-B573-2DDAA948132B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D109439-ADD3-4D8B-B671-2DB5BEEF0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992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7DA23C-9207-4500-880E-0E68885AB1F2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0534FB-7F7F-487C-ABC5-8799553160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9612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23C77CB-1A0D-41F6-B10C-20AB0E06BAF2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3F97E-96E9-43C7-B4DD-8656C830E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8204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C188AF3-8F5A-4E0E-8710-C0A7D9010971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794413-F1EE-472D-8B86-5356AB4AB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9794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3B2A614-BE79-4D1A-B713-C6A513A32825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D260198-CD58-4C75-851B-A9921DB78E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11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2E57-5DA3-435B-BA16-73BE3780F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088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C61B8A9-2A3A-4590-B118-B0D4EB884B1B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3C3330-747B-406A-933D-73AD6C9747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943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C008827-4BA2-48D5-8EB1-FD82726466F1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6FBDBC1-66FD-4DA5-BA82-5E89F5207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374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EBF8F3B-7944-4409-A435-6D9F6348BAF4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2D0F6E-6DF4-43AD-B598-021C1C61AC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3042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B798838-D6F4-4BB4-B9A7-94F0C5C101CC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E879BD4-9FC9-43D0-A572-8EB4AFF7AA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126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3AB9C1F-2E31-4138-89EC-3CD667776280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B1CA76-8C89-4DB3-99F1-D7C81E1B3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087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D4614-B541-462B-9022-5ADED8102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858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453E2-7097-43C0-944E-60629CE34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89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0A94A-1CF6-453F-BF5A-D8BF03759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26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EAB0-9CBE-438D-8F9A-DF1108BB85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88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407B5-F237-4C7F-BA1F-F14A00B0BA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703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9CA4B-119D-4A3C-BAD8-45526A40B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072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62C4A7-AB48-4640-8249-721FC4CF0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6" r:id="rId10"/>
    <p:sldLayoutId id="214748445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2F1038-4C57-49ED-A6F5-D80ED0F54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charset="0"/>
              </a:defRPr>
            </a:lvl1pPr>
          </a:lstStyle>
          <a:p>
            <a:pPr>
              <a:defRPr/>
            </a:pPr>
            <a:fld id="{11B32B98-A63C-40D8-B591-54F6C39402BD}" type="datetimeFigureOut">
              <a:rPr lang="ru-RU"/>
              <a:pPr>
                <a:defRPr/>
              </a:pPr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1FA9BA-32A9-4E34-83A5-4A5DABDA4B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713787" cy="1477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84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000" b="1" dirty="0" smtClean="0">
                <a:solidFill>
                  <a:schemeClr val="accent2">
                    <a:lumMod val="50000"/>
                  </a:schemeClr>
                </a:solidFill>
              </a:rPr>
              <a:t>DEVELOPMENT OF THE </a:t>
            </a:r>
          </a:p>
          <a:p>
            <a:pPr algn="ctr" eaLnBrk="1" hangingPunct="1">
              <a:defRPr/>
            </a:pPr>
            <a:r>
              <a:rPr lang="en-US" altLang="ru-RU" sz="3000" b="1" dirty="0" smtClean="0">
                <a:solidFill>
                  <a:schemeClr val="accent2">
                    <a:lumMod val="50000"/>
                  </a:schemeClr>
                </a:solidFill>
              </a:rPr>
              <a:t>ENGINEERING INFRASTRUCTURE</a:t>
            </a:r>
          </a:p>
          <a:p>
            <a:pPr algn="ctr" eaLnBrk="1" hangingPunct="1">
              <a:defRPr/>
            </a:pPr>
            <a:r>
              <a:rPr lang="en-US" altLang="ru-RU" sz="3000" b="1" dirty="0" smtClean="0">
                <a:solidFill>
                  <a:schemeClr val="accent2">
                    <a:lumMod val="50000"/>
                  </a:schemeClr>
                </a:solidFill>
              </a:rPr>
              <a:t>FOR JINR SCIENTIFIC PROGRAM 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405063" y="4581525"/>
            <a:ext cx="4357687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2000" b="1" i="1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B. Gikal, JINR Chief Engineer</a:t>
            </a:r>
            <a:endParaRPr lang="ru-RU" altLang="ru-RU" sz="2000" b="1" i="1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331913" y="5589588"/>
            <a:ext cx="654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 i="1">
                <a:solidFill>
                  <a:srgbClr val="990000"/>
                </a:solidFill>
              </a:rPr>
              <a:t>------- JINR Scientific Council, ------ September, 20018</a:t>
            </a:r>
            <a:endParaRPr lang="ru-RU" altLang="ru-RU" sz="2000" b="1" i="1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658813"/>
            <a:ext cx="2370137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611188" y="0"/>
            <a:ext cx="8532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3200" b="1"/>
              <a:t>Dzhelepov Laboratory of Nuclear Problems</a:t>
            </a:r>
            <a:endParaRPr lang="ru-RU" altLang="ru-RU" sz="3200"/>
          </a:p>
        </p:txBody>
      </p:sp>
      <p:sp>
        <p:nvSpPr>
          <p:cNvPr id="2" name="Прямоугольник 1"/>
          <p:cNvSpPr/>
          <p:nvPr/>
        </p:nvSpPr>
        <p:spPr>
          <a:xfrm>
            <a:off x="354013" y="638175"/>
            <a:ext cx="5730875" cy="2646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plan: </a:t>
            </a:r>
            <a:endParaRPr lang="ru-RU" dirty="0"/>
          </a:p>
          <a:p>
            <a:pPr marL="285750" indent="-285750">
              <a:buFontTx/>
              <a:buChar char="-"/>
              <a:defRPr/>
            </a:pPr>
            <a:r>
              <a:rPr lang="en-US" dirty="0"/>
              <a:t>Decommissioning  of the </a:t>
            </a:r>
            <a:r>
              <a:rPr lang="en-US" dirty="0" err="1"/>
              <a:t>Phasotron</a:t>
            </a:r>
            <a:r>
              <a:rPr lang="en-US" dirty="0"/>
              <a:t> by 2023. </a:t>
            </a:r>
            <a:endParaRPr lang="ru-RU" dirty="0"/>
          </a:p>
          <a:p>
            <a:pPr marL="285750" indent="-285750">
              <a:buFontTx/>
              <a:buChar char="-"/>
              <a:defRPr/>
            </a:pPr>
            <a:r>
              <a:rPr lang="en-US" dirty="0"/>
              <a:t>Creation of a proton therapy complex based on a superconducting cyclotron. </a:t>
            </a:r>
            <a:endParaRPr lang="ru-RU" dirty="0"/>
          </a:p>
          <a:p>
            <a:pPr marL="285750" indent="-285750">
              <a:buFontTx/>
              <a:buChar char="-"/>
              <a:defRPr/>
            </a:pPr>
            <a:r>
              <a:rPr lang="en-US" dirty="0"/>
              <a:t>Commissioning of the linear electron accelerator LINAC- 200. </a:t>
            </a: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These installations do not require additional power supply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from the Institute infrastructure.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013" y="3716338"/>
            <a:ext cx="6018212" cy="24193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-   </a:t>
            </a:r>
            <a:r>
              <a:rPr lang="en-US" dirty="0" err="1"/>
              <a:t>Programme</a:t>
            </a:r>
            <a:r>
              <a:rPr lang="en-US" dirty="0"/>
              <a:t> of development of the IBR-2 and complex of physical facilities</a:t>
            </a:r>
            <a:r>
              <a:rPr lang="ru-RU" dirty="0"/>
              <a:t>.</a:t>
            </a:r>
            <a:endParaRPr lang="en-US" b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US" dirty="0"/>
              <a:t>Elaboration</a:t>
            </a:r>
            <a:r>
              <a:rPr lang="ru-RU" dirty="0"/>
              <a:t> </a:t>
            </a:r>
            <a:r>
              <a:rPr lang="en-US" dirty="0"/>
              <a:t>of new n-source</a:t>
            </a:r>
            <a:r>
              <a:rPr lang="ru-RU" dirty="0"/>
              <a:t> </a:t>
            </a:r>
            <a:r>
              <a:rPr lang="en-US" dirty="0"/>
              <a:t>concept</a:t>
            </a:r>
            <a:r>
              <a:rPr lang="ru-RU" dirty="0"/>
              <a:t>.</a:t>
            </a:r>
            <a:endParaRPr lang="en-US" dirty="0"/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rgbClr val="FF0000"/>
                </a:solidFill>
              </a:rPr>
              <a:t>These </a:t>
            </a:r>
            <a:r>
              <a:rPr lang="en-US" dirty="0" err="1">
                <a:solidFill>
                  <a:srgbClr val="FF0000"/>
                </a:solidFill>
              </a:rPr>
              <a:t>programmes</a:t>
            </a:r>
            <a:r>
              <a:rPr lang="en-US" dirty="0">
                <a:solidFill>
                  <a:srgbClr val="FF0000"/>
                </a:solidFill>
              </a:rPr>
              <a:t> of development  do not require additional power supply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from the Institute infrastructure.</a:t>
            </a:r>
            <a:endParaRPr lang="ru-RU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ru-RU" dirty="0"/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ru-RU" altLang="ru-RU" sz="1200" b="1">
                <a:solidFill>
                  <a:srgbClr val="444444"/>
                </a:solidFill>
                <a:latin typeface="&amp;quot"/>
              </a:rPr>
              <a:t>Frank Laboratory of Neutron Physics</a:t>
            </a:r>
          </a:p>
          <a:p>
            <a:endParaRPr lang="ru-RU" altLang="ru-RU"/>
          </a:p>
        </p:txBody>
      </p:sp>
      <p:sp>
        <p:nvSpPr>
          <p:cNvPr id="36871" name="Прямоугольник 6"/>
          <p:cNvSpPr>
            <a:spLocks noChangeArrowheads="1"/>
          </p:cNvSpPr>
          <p:nvPr/>
        </p:nvSpPr>
        <p:spPr bwMode="auto">
          <a:xfrm>
            <a:off x="517525" y="3170238"/>
            <a:ext cx="7400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>
                <a:solidFill>
                  <a:srgbClr val="444444"/>
                </a:solidFill>
                <a:latin typeface="Roboto"/>
              </a:rPr>
              <a:t>Frank Laboratory of Neutron Physics</a:t>
            </a:r>
            <a:endParaRPr lang="ru-RU" altLang="ru-RU" sz="3200"/>
          </a:p>
        </p:txBody>
      </p:sp>
      <p:pic>
        <p:nvPicPr>
          <p:cNvPr id="36872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3830638"/>
            <a:ext cx="260667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Группа 6"/>
          <p:cNvGrpSpPr>
            <a:grpSpLocks/>
          </p:cNvGrpSpPr>
          <p:nvPr/>
        </p:nvGrpSpPr>
        <p:grpSpPr bwMode="auto">
          <a:xfrm>
            <a:off x="179388" y="4864100"/>
            <a:ext cx="4608512" cy="1993900"/>
            <a:chOff x="248354" y="519288"/>
            <a:chExt cx="11664255" cy="5463824"/>
          </a:xfrm>
        </p:grpSpPr>
        <p:grpSp>
          <p:nvGrpSpPr>
            <p:cNvPr id="37894" name="Группа 5"/>
            <p:cNvGrpSpPr>
              <a:grpSpLocks/>
            </p:cNvGrpSpPr>
            <p:nvPr/>
          </p:nvGrpSpPr>
          <p:grpSpPr bwMode="auto">
            <a:xfrm>
              <a:off x="248354" y="519288"/>
              <a:ext cx="11664255" cy="5463824"/>
              <a:chOff x="217995" y="248354"/>
              <a:chExt cx="12823504" cy="5878444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3" cstate="email">
                <a:extLst/>
              </a:blip>
              <a:stretch>
                <a:fillRect/>
              </a:stretch>
            </p:blipFill>
            <p:spPr>
              <a:xfrm>
                <a:off x="217995" y="248354"/>
                <a:ext cx="4121382" cy="5878444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4" cstate="email">
                <a:extLst/>
              </a:blip>
              <a:srcRect r="12142"/>
              <a:stretch/>
            </p:blipFill>
            <p:spPr>
              <a:xfrm>
                <a:off x="4448374" y="248354"/>
                <a:ext cx="4628457" cy="31024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5" cstate="email">
                <a:extLst/>
              </a:blip>
              <a:stretch>
                <a:fillRect/>
              </a:stretch>
            </p:blipFill>
            <p:spPr>
              <a:xfrm>
                <a:off x="9203397" y="248354"/>
                <a:ext cx="3838102" cy="5774266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email">
              <a:extLst/>
            </a:blip>
            <a:stretch>
              <a:fillRect/>
            </a:stretch>
          </p:blipFill>
          <p:spPr>
            <a:xfrm>
              <a:off x="4112287" y="3578579"/>
              <a:ext cx="4194061" cy="23077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37891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04950"/>
            <a:ext cx="4481513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Прямоугольник 9"/>
          <p:cNvSpPr>
            <a:spLocks noChangeArrowheads="1"/>
          </p:cNvSpPr>
          <p:nvPr/>
        </p:nvSpPr>
        <p:spPr bwMode="auto">
          <a:xfrm>
            <a:off x="52388" y="647700"/>
            <a:ext cx="5456237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400" u="sng">
                <a:solidFill>
                  <a:srgbClr val="0070C0"/>
                </a:solidFill>
                <a:cs typeface="Arial" pitchFamily="34" charset="0"/>
              </a:rPr>
              <a:t>Infrastructure of the laboratory</a:t>
            </a:r>
          </a:p>
          <a:p>
            <a:endParaRPr lang="en-US" altLang="ru-RU" sz="800" u="sng">
              <a:solidFill>
                <a:srgbClr val="0070C0"/>
              </a:solidFill>
              <a:cs typeface="Arial" pitchFamily="34" charset="0"/>
            </a:endParaRPr>
          </a:p>
          <a:p>
            <a:r>
              <a:rPr lang="en-US" altLang="ru-RU" sz="1600"/>
              <a:t>The upgrade of the laboratory infrastructure is aimed at improving the reliability </a:t>
            </a:r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of the computer system operation: </a:t>
            </a:r>
          </a:p>
          <a:p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- Modern water cooling systems using chillers.</a:t>
            </a:r>
          </a:p>
          <a:p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- Hot and cold air systems for ventilation.</a:t>
            </a:r>
          </a:p>
          <a:p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- Uninterruptible power supply systems</a:t>
            </a:r>
          </a:p>
          <a:p>
            <a:endParaRPr lang="en-US" altLang="ru-RU" sz="80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ru-RU" sz="2400" u="sng">
                <a:solidFill>
                  <a:srgbClr val="0070C0"/>
                </a:solidFill>
                <a:cs typeface="Arial" pitchFamily="34" charset="0"/>
              </a:rPr>
              <a:t>Infrastructure of the Institute</a:t>
            </a:r>
          </a:p>
          <a:p>
            <a:endParaRPr lang="en-US" altLang="ru-RU" sz="80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Total electrical power consumption:</a:t>
            </a:r>
          </a:p>
          <a:p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- Now the computer complex consumes </a:t>
            </a:r>
            <a:r>
              <a:rPr lang="en-US" altLang="ru-RU" sz="1600" b="1">
                <a:solidFill>
                  <a:srgbClr val="000000"/>
                </a:solidFill>
                <a:cs typeface="Arial" pitchFamily="34" charset="0"/>
              </a:rPr>
              <a:t>450 kW </a:t>
            </a:r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and the building consumes </a:t>
            </a:r>
            <a:r>
              <a:rPr lang="en-US" altLang="ru-RU" sz="1600" b="1">
                <a:solidFill>
                  <a:srgbClr val="000000"/>
                </a:solidFill>
                <a:cs typeface="Arial" pitchFamily="34" charset="0"/>
              </a:rPr>
              <a:t>320 kW</a:t>
            </a:r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By 2023 the planned increase in power consumption</a:t>
            </a:r>
          </a:p>
          <a:p>
            <a:r>
              <a:rPr lang="en-US" altLang="ru-RU" sz="1600">
                <a:solidFill>
                  <a:srgbClr val="000000"/>
                </a:solidFill>
                <a:cs typeface="Arial" pitchFamily="34" charset="0"/>
              </a:rPr>
              <a:t> is  about </a:t>
            </a:r>
            <a:r>
              <a:rPr lang="en-US" altLang="ru-RU" sz="1600" b="1">
                <a:solidFill>
                  <a:srgbClr val="000000"/>
                </a:solidFill>
                <a:cs typeface="Arial" pitchFamily="34" charset="0"/>
              </a:rPr>
              <a:t>2.5 MW</a:t>
            </a:r>
            <a:r>
              <a:rPr lang="ru-RU" altLang="ru-RU" sz="1600" b="1">
                <a:solidFill>
                  <a:srgbClr val="000000"/>
                </a:solidFill>
                <a:cs typeface="Arial" pitchFamily="34" charset="0"/>
              </a:rPr>
              <a:t>.</a:t>
            </a:r>
            <a:r>
              <a:rPr lang="en-US" altLang="ru-RU" sz="1600"/>
              <a:t> </a:t>
            </a:r>
          </a:p>
          <a:p>
            <a:r>
              <a:rPr lang="en-US" altLang="ru-RU" sz="1600"/>
              <a:t>The Institute's infrastructure should provide an increase</a:t>
            </a:r>
          </a:p>
          <a:p>
            <a:r>
              <a:rPr lang="en-US" altLang="ru-RU" sz="1600"/>
              <a:t> in the power supply</a:t>
            </a:r>
            <a:r>
              <a:rPr lang="ru-RU" altLang="ru-RU" sz="1600"/>
              <a:t>.</a:t>
            </a:r>
            <a:endParaRPr lang="en-US" altLang="ru-RU" sz="16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893" name="Прямоугольник 5"/>
          <p:cNvSpPr>
            <a:spLocks noChangeArrowheads="1"/>
          </p:cNvSpPr>
          <p:nvPr/>
        </p:nvSpPr>
        <p:spPr bwMode="auto">
          <a:xfrm>
            <a:off x="539750" y="9525"/>
            <a:ext cx="79136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3200" b="1" u="sng">
                <a:solidFill>
                  <a:srgbClr val="444444"/>
                </a:solidFill>
                <a:latin typeface="Roboto"/>
              </a:rPr>
              <a:t>Laboratory of Information Technologies</a:t>
            </a:r>
            <a:endParaRPr lang="ru-RU" altLang="ru-RU" sz="32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900113" y="2060575"/>
            <a:ext cx="73437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4000" b="1">
                <a:solidFill>
                  <a:schemeClr val="accent2"/>
                </a:solidFill>
              </a:rPr>
              <a:t>JINR ENGINEERING SYSTEMS</a:t>
            </a:r>
            <a:endParaRPr lang="ru-RU" alt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84463" y="4827588"/>
            <a:ext cx="2103437" cy="1439862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92750" y="4827588"/>
            <a:ext cx="2032000" cy="1439862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47900" y="2668588"/>
            <a:ext cx="1171575" cy="2159000"/>
          </a:xfrm>
          <a:prstGeom prst="line">
            <a:avLst/>
          </a:prstGeom>
          <a:ln w="222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68600" y="2651125"/>
            <a:ext cx="1162050" cy="2179638"/>
          </a:xfrm>
          <a:prstGeom prst="line">
            <a:avLst/>
          </a:prstGeom>
          <a:ln w="222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160713" y="4292600"/>
            <a:ext cx="2706687" cy="534988"/>
          </a:xfrm>
          <a:prstGeom prst="line">
            <a:avLst/>
          </a:prstGeom>
          <a:ln w="222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57588" y="4149725"/>
            <a:ext cx="3175000" cy="677863"/>
          </a:xfrm>
          <a:prstGeom prst="line">
            <a:avLst/>
          </a:prstGeom>
          <a:ln w="222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524750" y="2747963"/>
            <a:ext cx="134938" cy="617537"/>
          </a:xfrm>
          <a:prstGeom prst="line">
            <a:avLst/>
          </a:prstGeom>
          <a:ln w="222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6751638" y="3357563"/>
            <a:ext cx="1276350" cy="98742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7143750" y="4248150"/>
            <a:ext cx="138113" cy="585788"/>
          </a:xfrm>
          <a:prstGeom prst="line">
            <a:avLst/>
          </a:prstGeom>
          <a:ln w="22225" cmpd="tri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7" name="TextBox 29"/>
          <p:cNvSpPr txBox="1">
            <a:spLocks noChangeArrowheads="1"/>
          </p:cNvSpPr>
          <p:nvPr/>
        </p:nvSpPr>
        <p:spPr bwMode="auto">
          <a:xfrm>
            <a:off x="-100013" y="430213"/>
            <a:ext cx="316230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/>
              <a:t>“Tempy” Electrical Substation</a:t>
            </a:r>
            <a:endParaRPr lang="ru-RU" altLang="ru-RU"/>
          </a:p>
        </p:txBody>
      </p:sp>
      <p:pic>
        <p:nvPicPr>
          <p:cNvPr id="39948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77152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741363"/>
            <a:ext cx="2659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Box 32"/>
          <p:cNvSpPr txBox="1">
            <a:spLocks noChangeArrowheads="1"/>
          </p:cNvSpPr>
          <p:nvPr/>
        </p:nvSpPr>
        <p:spPr bwMode="auto">
          <a:xfrm>
            <a:off x="5283200" y="406400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/>
              <a:t>Hydroelectric Power Plant </a:t>
            </a:r>
            <a:r>
              <a:rPr lang="ru-RU" altLang="ru-RU"/>
              <a:t>о</a:t>
            </a:r>
            <a:r>
              <a:rPr lang="en-US" altLang="ru-RU"/>
              <a:t>f 30 MW</a:t>
            </a:r>
            <a:endParaRPr lang="ru-RU" altLang="ru-RU"/>
          </a:p>
        </p:txBody>
      </p:sp>
      <p:sp>
        <p:nvSpPr>
          <p:cNvPr id="39951" name="Прямоугольник 33"/>
          <p:cNvSpPr>
            <a:spLocks noChangeArrowheads="1"/>
          </p:cNvSpPr>
          <p:nvPr/>
        </p:nvSpPr>
        <p:spPr bwMode="auto">
          <a:xfrm>
            <a:off x="3046413" y="2735263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Maximum  power 52 MW</a:t>
            </a:r>
            <a:endParaRPr lang="ru-RU" altLang="ru-RU"/>
          </a:p>
        </p:txBody>
      </p:sp>
      <p:sp>
        <p:nvSpPr>
          <p:cNvPr id="39952" name="Прямоугольник 34"/>
          <p:cNvSpPr>
            <a:spLocks noChangeArrowheads="1"/>
          </p:cNvSpPr>
          <p:nvPr/>
        </p:nvSpPr>
        <p:spPr bwMode="auto">
          <a:xfrm>
            <a:off x="7032625" y="3409950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/>
              <a:t>LNP</a:t>
            </a:r>
            <a:endParaRPr lang="ru-RU" altLang="ru-RU"/>
          </a:p>
        </p:txBody>
      </p:sp>
      <p:sp>
        <p:nvSpPr>
          <p:cNvPr id="39953" name="Прямоугольник 35"/>
          <p:cNvSpPr>
            <a:spLocks noChangeArrowheads="1"/>
          </p:cNvSpPr>
          <p:nvPr/>
        </p:nvSpPr>
        <p:spPr bwMode="auto">
          <a:xfrm>
            <a:off x="2700338" y="4794250"/>
            <a:ext cx="2087562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JINR Substation-1</a:t>
            </a:r>
          </a:p>
          <a:p>
            <a:r>
              <a:rPr lang="en-US" altLang="ru-RU"/>
              <a:t>“GPP</a:t>
            </a:r>
            <a:r>
              <a:rPr lang="ru-RU" altLang="ru-RU"/>
              <a:t>-1</a:t>
            </a:r>
            <a:r>
              <a:rPr lang="en-US" altLang="ru-RU"/>
              <a:t>” </a:t>
            </a:r>
            <a:r>
              <a:rPr lang="ru-RU" altLang="ru-RU" u="sng"/>
              <a:t>22</a:t>
            </a:r>
            <a:r>
              <a:rPr lang="en-US" altLang="ru-RU" u="sng"/>
              <a:t>.4MW</a:t>
            </a:r>
            <a:endParaRPr lang="en-US" altLang="ru-RU"/>
          </a:p>
          <a:p>
            <a:endParaRPr lang="en-US" altLang="ru-RU" sz="1200"/>
          </a:p>
          <a:p>
            <a:r>
              <a:rPr lang="en-US" altLang="ru-RU" sz="1400"/>
              <a:t>The station is located on the site of</a:t>
            </a:r>
            <a:r>
              <a:rPr lang="ru-RU" altLang="ru-RU" sz="1400"/>
              <a:t> </a:t>
            </a:r>
            <a:r>
              <a:rPr lang="en-US" altLang="ru-RU" sz="1400"/>
              <a:t>LHEF</a:t>
            </a:r>
            <a:endParaRPr lang="ru-RU" altLang="ru-RU" sz="1400"/>
          </a:p>
          <a:p>
            <a:endParaRPr lang="ru-RU" altLang="ru-RU"/>
          </a:p>
        </p:txBody>
      </p:sp>
      <p:sp>
        <p:nvSpPr>
          <p:cNvPr id="39954" name="Прямоугольник 37"/>
          <p:cNvSpPr>
            <a:spLocks noChangeArrowheads="1"/>
          </p:cNvSpPr>
          <p:nvPr/>
        </p:nvSpPr>
        <p:spPr bwMode="auto">
          <a:xfrm>
            <a:off x="5453063" y="4795838"/>
            <a:ext cx="218598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JINR Substation-2</a:t>
            </a:r>
          </a:p>
          <a:p>
            <a:r>
              <a:rPr lang="en-US" altLang="ru-RU"/>
              <a:t>“GPP</a:t>
            </a:r>
            <a:r>
              <a:rPr lang="ru-RU" altLang="ru-RU"/>
              <a:t>-2</a:t>
            </a:r>
            <a:r>
              <a:rPr lang="en-US" altLang="ru-RU"/>
              <a:t>”</a:t>
            </a:r>
            <a:r>
              <a:rPr lang="ru-RU" altLang="ru-RU" u="sng"/>
              <a:t> 29</a:t>
            </a:r>
            <a:r>
              <a:rPr lang="en-US" altLang="ru-RU" u="sng"/>
              <a:t>.6 MW</a:t>
            </a:r>
            <a:endParaRPr lang="en-US" altLang="ru-RU"/>
          </a:p>
          <a:p>
            <a:endParaRPr lang="en-US" altLang="ru-RU" sz="1200"/>
          </a:p>
          <a:p>
            <a:r>
              <a:rPr lang="en-US" altLang="ru-RU" sz="1400"/>
              <a:t>The station is located on the site of</a:t>
            </a:r>
            <a:r>
              <a:rPr lang="ru-RU" altLang="ru-RU" sz="1400"/>
              <a:t> </a:t>
            </a:r>
            <a:r>
              <a:rPr lang="en-US" altLang="ru-RU" sz="1400"/>
              <a:t>LNP</a:t>
            </a:r>
            <a:endParaRPr lang="ru-RU" altLang="ru-RU" sz="1400"/>
          </a:p>
          <a:p>
            <a:endParaRPr lang="ru-RU" altLang="ru-RU"/>
          </a:p>
        </p:txBody>
      </p:sp>
      <p:sp>
        <p:nvSpPr>
          <p:cNvPr id="39955" name="Прямоугольник 39"/>
          <p:cNvSpPr>
            <a:spLocks noChangeArrowheads="1"/>
          </p:cNvSpPr>
          <p:nvPr/>
        </p:nvSpPr>
        <p:spPr bwMode="auto">
          <a:xfrm>
            <a:off x="904875" y="3444875"/>
            <a:ext cx="1966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Two independent supply lines of</a:t>
            </a:r>
            <a:r>
              <a:rPr lang="ru-RU" altLang="ru-RU"/>
              <a:t> 110 </a:t>
            </a:r>
            <a:r>
              <a:rPr lang="en-US" altLang="ru-RU"/>
              <a:t>kV with a</a:t>
            </a:r>
            <a:endParaRPr lang="ru-RU" altLang="ru-RU"/>
          </a:p>
          <a:p>
            <a:r>
              <a:rPr lang="en-US" altLang="ru-RU"/>
              <a:t>length of 20 km</a:t>
            </a:r>
            <a:endParaRPr lang="ru-RU" altLang="ru-RU"/>
          </a:p>
        </p:txBody>
      </p:sp>
      <p:sp>
        <p:nvSpPr>
          <p:cNvPr id="39956" name="Прямоугольник 40"/>
          <p:cNvSpPr>
            <a:spLocks noChangeArrowheads="1"/>
          </p:cNvSpPr>
          <p:nvPr/>
        </p:nvSpPr>
        <p:spPr bwMode="auto">
          <a:xfrm>
            <a:off x="5035550" y="2740025"/>
            <a:ext cx="1966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Two independent supply lines with a length of 5 km</a:t>
            </a:r>
            <a:endParaRPr lang="ru-RU" altLang="ru-RU"/>
          </a:p>
        </p:txBody>
      </p:sp>
      <p:sp>
        <p:nvSpPr>
          <p:cNvPr id="39957" name="Прямоугольник 41"/>
          <p:cNvSpPr>
            <a:spLocks noChangeArrowheads="1"/>
          </p:cNvSpPr>
          <p:nvPr/>
        </p:nvSpPr>
        <p:spPr bwMode="auto">
          <a:xfrm>
            <a:off x="7075488" y="4376738"/>
            <a:ext cx="1985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1200"/>
              <a:t>The line can be used for the substation as a reserve line</a:t>
            </a:r>
            <a:endParaRPr lang="ru-RU" altLang="ru-RU" sz="1200"/>
          </a:p>
        </p:txBody>
      </p:sp>
      <p:sp>
        <p:nvSpPr>
          <p:cNvPr id="39958" name="Прямоугольник 42"/>
          <p:cNvSpPr>
            <a:spLocks noChangeArrowheads="1"/>
          </p:cNvSpPr>
          <p:nvPr/>
        </p:nvSpPr>
        <p:spPr bwMode="auto">
          <a:xfrm>
            <a:off x="7643813" y="2795588"/>
            <a:ext cx="150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/>
              <a:t>Maximum power </a:t>
            </a:r>
            <a:r>
              <a:rPr lang="ru-RU" altLang="ru-RU"/>
              <a:t>4</a:t>
            </a:r>
            <a:r>
              <a:rPr lang="en-US" altLang="ru-RU"/>
              <a:t> MW</a:t>
            </a:r>
            <a:endParaRPr lang="ru-RU" altLang="ru-RU"/>
          </a:p>
        </p:txBody>
      </p:sp>
      <p:sp>
        <p:nvSpPr>
          <p:cNvPr id="39959" name="Прямоугольник 43"/>
          <p:cNvSpPr>
            <a:spLocks noChangeArrowheads="1"/>
          </p:cNvSpPr>
          <p:nvPr/>
        </p:nvSpPr>
        <p:spPr bwMode="auto">
          <a:xfrm>
            <a:off x="2700338" y="5934075"/>
            <a:ext cx="168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14 </a:t>
            </a:r>
            <a:r>
              <a:rPr lang="en-US" altLang="ru-RU">
                <a:solidFill>
                  <a:srgbClr val="FF0000"/>
                </a:solidFill>
              </a:rPr>
              <a:t>MW – JINR</a:t>
            </a:r>
          </a:p>
        </p:txBody>
      </p:sp>
      <p:sp>
        <p:nvSpPr>
          <p:cNvPr id="39960" name="Прямоугольник 44"/>
          <p:cNvSpPr>
            <a:spLocks noChangeArrowheads="1"/>
          </p:cNvSpPr>
          <p:nvPr/>
        </p:nvSpPr>
        <p:spPr bwMode="auto">
          <a:xfrm>
            <a:off x="5556250" y="5954713"/>
            <a:ext cx="1684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FF0000"/>
                </a:solidFill>
              </a:rPr>
              <a:t>1</a:t>
            </a:r>
            <a:r>
              <a:rPr lang="en-US" altLang="ru-RU">
                <a:solidFill>
                  <a:srgbClr val="FF0000"/>
                </a:solidFill>
              </a:rPr>
              <a:t>0</a:t>
            </a:r>
            <a:r>
              <a:rPr lang="ru-RU" altLang="ru-RU">
                <a:solidFill>
                  <a:srgbClr val="FF0000"/>
                </a:solidFill>
              </a:rPr>
              <a:t> </a:t>
            </a:r>
            <a:r>
              <a:rPr lang="en-US" altLang="ru-RU">
                <a:solidFill>
                  <a:srgbClr val="FF0000"/>
                </a:solidFill>
              </a:rPr>
              <a:t>MW – JINR</a:t>
            </a:r>
          </a:p>
          <a:p>
            <a:endParaRPr lang="ru-RU" altLang="ru-RU"/>
          </a:p>
        </p:txBody>
      </p:sp>
      <p:sp>
        <p:nvSpPr>
          <p:cNvPr id="39961" name="Прямоугольник 45"/>
          <p:cNvSpPr>
            <a:spLocks noChangeArrowheads="1"/>
          </p:cNvSpPr>
          <p:nvPr/>
        </p:nvSpPr>
        <p:spPr bwMode="auto">
          <a:xfrm>
            <a:off x="3419475" y="6353175"/>
            <a:ext cx="448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>
                <a:solidFill>
                  <a:srgbClr val="FF0000"/>
                </a:solidFill>
              </a:rPr>
              <a:t>28 MW are used by city power consumers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58900" y="-60325"/>
            <a:ext cx="68580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Existing electrical supply scheme</a:t>
            </a: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u="sng" dirty="0">
                <a:solidFill>
                  <a:schemeClr val="accent1">
                    <a:lumMod val="75000"/>
                  </a:schemeClr>
                </a:solidFill>
              </a:rPr>
              <a:t>of JINR </a:t>
            </a:r>
            <a:endParaRPr lang="ru-RU" sz="2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3076575" y="4232275"/>
            <a:ext cx="114300" cy="1444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535363" y="4102100"/>
            <a:ext cx="114300" cy="14287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7231063" y="2743200"/>
            <a:ext cx="134937" cy="617538"/>
          </a:xfrm>
          <a:prstGeom prst="line">
            <a:avLst/>
          </a:prstGeom>
          <a:ln w="22225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904038" y="4238625"/>
            <a:ext cx="138112" cy="585788"/>
          </a:xfrm>
          <a:prstGeom prst="line">
            <a:avLst/>
          </a:prstGeom>
          <a:ln w="22225" cmpd="tri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67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2" b="12175"/>
          <a:stretch>
            <a:fillRect/>
          </a:stretch>
        </p:blipFill>
        <p:spPr bwMode="auto">
          <a:xfrm>
            <a:off x="2557463" y="2778125"/>
            <a:ext cx="373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8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2" b="12175"/>
          <a:stretch>
            <a:fillRect/>
          </a:stretch>
        </p:blipFill>
        <p:spPr bwMode="auto">
          <a:xfrm>
            <a:off x="3048000" y="3581400"/>
            <a:ext cx="3746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3203575" y="981075"/>
            <a:ext cx="25019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main supply of the Institute is provided by the 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Tempy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” Electrical Substation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>
            <a:spLocks noGrp="1"/>
          </p:cNvSpPr>
          <p:nvPr>
            <p:ph type="title"/>
          </p:nvPr>
        </p:nvSpPr>
        <p:spPr>
          <a:xfrm>
            <a:off x="398463" y="534988"/>
            <a:ext cx="8489950" cy="677862"/>
          </a:xfrm>
        </p:spPr>
        <p:txBody>
          <a:bodyPr/>
          <a:lstStyle/>
          <a:p>
            <a:pPr algn="ctr" eaLnBrk="1" hangingPunct="1"/>
            <a:r>
              <a:rPr lang="en-US" altLang="ru-RU" sz="2000" b="1" smtClean="0">
                <a:latin typeface="Arial" pitchFamily="34" charset="0"/>
                <a:cs typeface="Arial" pitchFamily="34" charset="0"/>
              </a:rPr>
              <a:t>Distribution of electric power among consumers of </a:t>
            </a:r>
            <a:br>
              <a:rPr lang="en-US" altLang="ru-RU" sz="2000" b="1" smtClean="0">
                <a:latin typeface="Arial" pitchFamily="34" charset="0"/>
                <a:cs typeface="Arial" pitchFamily="34" charset="0"/>
              </a:rPr>
            </a:br>
            <a:r>
              <a:rPr lang="en-US" altLang="ru-RU" sz="2000" b="1" smtClean="0">
                <a:latin typeface="Arial" pitchFamily="34" charset="0"/>
                <a:cs typeface="Arial" pitchFamily="34" charset="0"/>
              </a:rPr>
              <a:t>substation 1 (GPP</a:t>
            </a:r>
            <a:r>
              <a:rPr lang="ru-RU" altLang="ru-RU" sz="2000" b="1" smtClean="0">
                <a:latin typeface="Arial" pitchFamily="34" charset="0"/>
                <a:cs typeface="Arial" pitchFamily="34" charset="0"/>
              </a:rPr>
              <a:t>-1)</a:t>
            </a:r>
            <a:r>
              <a:rPr lang="en-US" altLang="ru-RU" sz="2000" b="1" smtClean="0">
                <a:latin typeface="Arial" pitchFamily="34" charset="0"/>
                <a:cs typeface="Arial" pitchFamily="34" charset="0"/>
              </a:rPr>
              <a:t> and substation 2 (GPP</a:t>
            </a:r>
            <a:r>
              <a:rPr lang="ru-RU" altLang="ru-RU" sz="2000" b="1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altLang="ru-RU" sz="2000" b="1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altLang="ru-RU" sz="2000" b="1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ru-RU" sz="2000" b="1" smtClean="0">
                <a:latin typeface="Arial" pitchFamily="34" charset="0"/>
                <a:cs typeface="Arial" pitchFamily="34" charset="0"/>
              </a:rPr>
              <a:t> </a:t>
            </a:r>
            <a:endParaRPr lang="ru-RU" altLang="ru-RU" sz="2000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Текст 4"/>
          <p:cNvSpPr>
            <a:spLocks noGrp="1"/>
          </p:cNvSpPr>
          <p:nvPr>
            <p:ph type="body" idx="1"/>
          </p:nvPr>
        </p:nvSpPr>
        <p:spPr>
          <a:xfrm>
            <a:off x="46038" y="1216025"/>
            <a:ext cx="3708400" cy="452438"/>
          </a:xfrm>
        </p:spPr>
        <p:txBody>
          <a:bodyPr/>
          <a:lstStyle/>
          <a:p>
            <a:pPr algn="ctr" eaLnBrk="1" hangingPunct="1"/>
            <a:r>
              <a:rPr lang="en-US" altLang="ru-RU" sz="2000" u="sng" smtClean="0"/>
              <a:t>Presently (before reconstruction)</a:t>
            </a:r>
            <a:endParaRPr lang="ru-RU" altLang="ru-RU" sz="2000" u="sng" smtClean="0"/>
          </a:p>
        </p:txBody>
      </p:sp>
      <p:sp>
        <p:nvSpPr>
          <p:cNvPr id="40964" name="Объект 5"/>
          <p:cNvSpPr>
            <a:spLocks noGrp="1"/>
          </p:cNvSpPr>
          <p:nvPr>
            <p:ph sz="half" idx="2"/>
          </p:nvPr>
        </p:nvSpPr>
        <p:spPr>
          <a:xfrm>
            <a:off x="46038" y="1730375"/>
            <a:ext cx="4454525" cy="2419350"/>
          </a:xfrm>
        </p:spPr>
        <p:txBody>
          <a:bodyPr/>
          <a:lstStyle/>
          <a:p>
            <a:pPr eaLnBrk="1" hangingPunct="1"/>
            <a:r>
              <a:rPr lang="en-US" altLang="ru-RU" sz="1600" b="1" u="sng" smtClean="0">
                <a:latin typeface="Arial" pitchFamily="34" charset="0"/>
                <a:cs typeface="Arial" pitchFamily="34" charset="0"/>
              </a:rPr>
              <a:t>Substation 1 power (GPP-1) </a:t>
            </a:r>
            <a:r>
              <a:rPr lang="ru-RU" altLang="ru-RU" sz="1600" b="1" u="sng" smtClean="0">
                <a:latin typeface="Arial" pitchFamily="34" charset="0"/>
                <a:cs typeface="Arial" pitchFamily="34" charset="0"/>
              </a:rPr>
              <a:t>- 22 396 </a:t>
            </a:r>
            <a:r>
              <a:rPr lang="en-US" altLang="ru-RU" sz="1600" b="1" u="sng" smtClean="0">
                <a:latin typeface="Arial" pitchFamily="34" charset="0"/>
                <a:cs typeface="Arial" pitchFamily="34" charset="0"/>
              </a:rPr>
              <a:t>kW </a:t>
            </a:r>
            <a:endParaRPr lang="ru-RU" altLang="ru-RU" sz="1600" b="1" u="sng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ru-RU" sz="1600" u="sng" smtClean="0">
                <a:latin typeface="Arial" pitchFamily="34" charset="0"/>
                <a:cs typeface="Arial" pitchFamily="34" charset="0"/>
              </a:rPr>
              <a:t>consumers:</a:t>
            </a:r>
            <a:endParaRPr lang="ru-RU" altLang="ru-RU" sz="160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ru-RU" sz="1600" b="1" smtClean="0">
                <a:latin typeface="Arial" pitchFamily="34" charset="0"/>
                <a:cs typeface="Arial" pitchFamily="34" charset="0"/>
              </a:rPr>
              <a:t>JINR</a:t>
            </a:r>
            <a:r>
              <a:rPr lang="ru-RU" altLang="ru-RU" sz="1600" b="1" smtClean="0">
                <a:latin typeface="Arial" pitchFamily="34" charset="0"/>
                <a:cs typeface="Arial" pitchFamily="34" charset="0"/>
              </a:rPr>
              <a:t> – 13 866 </a:t>
            </a:r>
            <a:r>
              <a:rPr lang="en-US" altLang="ru-RU" sz="1600" b="1" smtClean="0"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b="1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ru-RU" sz="1600" smtClean="0">
                <a:latin typeface="Arial" pitchFamily="34" charset="0"/>
                <a:cs typeface="Arial" pitchFamily="34" charset="0"/>
              </a:rPr>
              <a:t>City consumers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30 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ru-RU" sz="1600" b="1" u="sng" smtClean="0">
                <a:latin typeface="Arial" pitchFamily="34" charset="0"/>
                <a:cs typeface="Arial" pitchFamily="34" charset="0"/>
              </a:rPr>
              <a:t>Substation 2 power 2 (GPP-2) - </a:t>
            </a:r>
            <a:r>
              <a:rPr lang="ru-RU" altLang="ru-RU" sz="1600" b="1" u="sng" smtClean="0">
                <a:latin typeface="Arial" pitchFamily="34" charset="0"/>
                <a:cs typeface="Arial" pitchFamily="34" charset="0"/>
              </a:rPr>
              <a:t>29 584 </a:t>
            </a:r>
            <a:r>
              <a:rPr lang="en-US" altLang="ru-RU" sz="1600" b="1" smtClean="0"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b="1" u="sng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ru-RU" sz="1600" u="sng" smtClean="0">
                <a:latin typeface="Arial" pitchFamily="34" charset="0"/>
                <a:cs typeface="Arial" pitchFamily="34" charset="0"/>
              </a:rPr>
              <a:t>consumers:</a:t>
            </a:r>
            <a:endParaRPr lang="ru-RU" altLang="ru-RU" sz="160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ru-RU" sz="1600" b="1" smtClean="0">
                <a:latin typeface="Arial" pitchFamily="34" charset="0"/>
                <a:cs typeface="Arial" pitchFamily="34" charset="0"/>
              </a:rPr>
              <a:t>JINR</a:t>
            </a:r>
            <a:r>
              <a:rPr lang="ru-RU" altLang="ru-RU" sz="1600" b="1" smtClean="0">
                <a:latin typeface="Arial" pitchFamily="34" charset="0"/>
                <a:cs typeface="Arial" pitchFamily="34" charset="0"/>
              </a:rPr>
              <a:t>– 10 000 </a:t>
            </a:r>
            <a:r>
              <a:rPr lang="en-US" altLang="ru-RU" sz="1600" b="1" smtClean="0"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b="1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ru-RU" sz="1600" smtClean="0">
                <a:latin typeface="Arial" pitchFamily="34" charset="0"/>
                <a:cs typeface="Arial" pitchFamily="34" charset="0"/>
              </a:rPr>
              <a:t>City consumers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- 1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Текст 6"/>
          <p:cNvSpPr>
            <a:spLocks noGrp="1"/>
          </p:cNvSpPr>
          <p:nvPr>
            <p:ph type="body" sz="quarter" idx="3"/>
          </p:nvPr>
        </p:nvSpPr>
        <p:spPr>
          <a:xfrm>
            <a:off x="5002213" y="1152525"/>
            <a:ext cx="3886200" cy="515938"/>
          </a:xfrm>
        </p:spPr>
        <p:txBody>
          <a:bodyPr/>
          <a:lstStyle/>
          <a:p>
            <a:pPr algn="ctr" eaLnBrk="1" hangingPunct="1"/>
            <a:r>
              <a:rPr lang="en-US" altLang="ru-RU" sz="2000" u="sng" smtClean="0"/>
              <a:t>After reconstruction</a:t>
            </a:r>
            <a:endParaRPr lang="ru-RU" altLang="ru-RU" sz="2000" u="sng" smtClean="0"/>
          </a:p>
        </p:txBody>
      </p:sp>
      <p:sp>
        <p:nvSpPr>
          <p:cNvPr id="40966" name="Объект 7"/>
          <p:cNvSpPr>
            <a:spLocks noGrp="1"/>
          </p:cNvSpPr>
          <p:nvPr>
            <p:ph sz="quarter" idx="4"/>
          </p:nvPr>
        </p:nvSpPr>
        <p:spPr>
          <a:xfrm>
            <a:off x="4787900" y="1724025"/>
            <a:ext cx="4464050" cy="2425700"/>
          </a:xfrm>
        </p:spPr>
        <p:txBody>
          <a:bodyPr/>
          <a:lstStyle/>
          <a:p>
            <a:pPr eaLnBrk="1" hangingPunct="1"/>
            <a:r>
              <a:rPr lang="en-US" altLang="ru-RU" sz="1600" b="1" u="sng" smtClean="0">
                <a:latin typeface="Arial" pitchFamily="34" charset="0"/>
                <a:cs typeface="Arial" pitchFamily="34" charset="0"/>
              </a:rPr>
              <a:t>Substation 1 power (GPP-1) </a:t>
            </a:r>
            <a:r>
              <a:rPr lang="ru-RU" altLang="ru-RU" sz="1600" b="1" u="sng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40 800 </a:t>
            </a:r>
            <a:r>
              <a:rPr lang="en-US" altLang="ru-RU" sz="1600" b="1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b="1" u="sng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ru-RU" sz="1600" smtClean="0">
                <a:latin typeface="Arial" pitchFamily="34" charset="0"/>
                <a:cs typeface="Arial" pitchFamily="34" charset="0"/>
              </a:rPr>
              <a:t>consumers:</a:t>
            </a:r>
          </a:p>
          <a:p>
            <a:pPr lvl="1" eaLnBrk="1" hangingPunct="1"/>
            <a:r>
              <a:rPr lang="en-US" altLang="ru-RU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JINR</a:t>
            </a:r>
            <a:r>
              <a:rPr lang="ru-RU" altLang="ru-RU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32 270 </a:t>
            </a:r>
            <a:r>
              <a:rPr lang="en-US" altLang="ru-RU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ru-RU" sz="1600" smtClean="0">
                <a:latin typeface="Arial" pitchFamily="34" charset="0"/>
                <a:cs typeface="Arial" pitchFamily="34" charset="0"/>
              </a:rPr>
              <a:t>City consumers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 8 5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30 кВт</a:t>
            </a:r>
          </a:p>
          <a:p>
            <a:pPr eaLnBrk="1" hangingPunct="1"/>
            <a:r>
              <a:rPr lang="en-US" altLang="ru-RU" sz="1600" b="1" u="sng" smtClean="0">
                <a:latin typeface="Arial" pitchFamily="34" charset="0"/>
                <a:cs typeface="Arial" pitchFamily="34" charset="0"/>
              </a:rPr>
              <a:t>Substation 2 power (GPP-2) </a:t>
            </a:r>
            <a:r>
              <a:rPr lang="ru-RU" altLang="ru-RU" sz="1600" b="1" u="sng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altLang="ru-RU" sz="160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39 180 </a:t>
            </a:r>
            <a:r>
              <a:rPr lang="en-US" altLang="ru-RU" sz="1600" u="sng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u="sng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ru-RU" sz="1600" u="sng" smtClean="0">
                <a:latin typeface="Arial" pitchFamily="34" charset="0"/>
                <a:cs typeface="Arial" pitchFamily="34" charset="0"/>
              </a:rPr>
              <a:t>consumers:</a:t>
            </a:r>
            <a:endParaRPr lang="ru-RU" altLang="ru-RU" sz="160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ru-RU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JINR</a:t>
            </a:r>
            <a:r>
              <a:rPr lang="ru-RU" altLang="ru-RU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19 596 </a:t>
            </a:r>
            <a:r>
              <a:rPr lang="en-US" altLang="ru-RU" sz="1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b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ru-RU" sz="1600" smtClean="0">
                <a:latin typeface="Arial" pitchFamily="34" charset="0"/>
                <a:cs typeface="Arial" pitchFamily="34" charset="0"/>
              </a:rPr>
              <a:t>City consumers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- 1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altLang="ru-RU" sz="16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600" smtClean="0">
                <a:latin typeface="Arial" pitchFamily="34" charset="0"/>
                <a:cs typeface="Arial" pitchFamily="34" charset="0"/>
              </a:rPr>
              <a:t>kW</a:t>
            </a:r>
            <a:endParaRPr lang="ru-RU" altLang="ru-RU" sz="16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179388" y="4502150"/>
            <a:ext cx="741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ru-RU" sz="1600" b="1" u="sng">
                <a:solidFill>
                  <a:srgbClr val="000000"/>
                </a:solidFill>
                <a:cs typeface="Arial" pitchFamily="34" charset="0"/>
              </a:rPr>
              <a:t>Project status         </a:t>
            </a:r>
          </a:p>
          <a:p>
            <a:pPr eaLnBrk="1" hangingPunct="1"/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- the project has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received a positive opinion of the expert organization. </a:t>
            </a:r>
          </a:p>
          <a:p>
            <a:pPr eaLnBrk="1" hangingPunct="1"/>
            <a:r>
              <a:rPr kumimoji="1" lang="en-US" altLang="ru-RU" sz="1600" u="sng">
                <a:solidFill>
                  <a:srgbClr val="000000"/>
                </a:solidFill>
                <a:cs typeface="Arial" pitchFamily="34" charset="0"/>
              </a:rPr>
              <a:t>substation 1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 2 transformers with a capacity of 20 MW each will be replaced</a:t>
            </a:r>
            <a:endParaRPr kumimoji="1" lang="ru-RU" altLang="ru-RU" sz="16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     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                  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by 2 transformers with a capacity of 40 MW each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eaLnBrk="1" hangingPunct="1"/>
            <a:r>
              <a:rPr kumimoji="1" lang="en-US" altLang="ru-RU" sz="1600" u="sng">
                <a:solidFill>
                  <a:srgbClr val="000000"/>
                </a:solidFill>
                <a:cs typeface="Arial" pitchFamily="34" charset="0"/>
              </a:rPr>
              <a:t>substation </a:t>
            </a:r>
            <a:r>
              <a:rPr kumimoji="1" lang="ru-RU" altLang="ru-RU" sz="1600" u="sng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3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 old transformers with a capacity of 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16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 MW each will be replaced</a:t>
            </a:r>
            <a:endParaRPr kumimoji="1" lang="ru-RU" altLang="ru-RU" sz="16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     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                  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by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 4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new transformers with a capacity of 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16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 MW each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.</a:t>
            </a:r>
            <a:endParaRPr kumimoji="1" lang="en-US" altLang="ru-RU" sz="16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- start of purchase of equipment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and preparation for installation</a:t>
            </a:r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- 2019. </a:t>
            </a:r>
            <a:endParaRPr kumimoji="1" lang="ru-RU" altLang="ru-RU" sz="1600">
              <a:solidFill>
                <a:srgbClr val="000000"/>
              </a:solidFill>
              <a:cs typeface="Arial" pitchFamily="34" charset="0"/>
            </a:endParaRPr>
          </a:p>
          <a:p>
            <a:pPr eaLnBrk="1" hangingPunct="1"/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- completion of the reconstruction – in 2020 </a:t>
            </a:r>
          </a:p>
          <a:p>
            <a:pPr eaLnBrk="1" hangingPunct="1"/>
            <a:r>
              <a:rPr kumimoji="1" lang="ru-RU" altLang="ru-RU" sz="1600">
                <a:solidFill>
                  <a:srgbClr val="000000"/>
                </a:solidFill>
                <a:cs typeface="Arial" pitchFamily="34" charset="0"/>
              </a:rPr>
              <a:t>- </a:t>
            </a:r>
            <a:r>
              <a:rPr kumimoji="1" lang="en-US" altLang="ru-RU" sz="1600">
                <a:solidFill>
                  <a:srgbClr val="000000"/>
                </a:solidFill>
                <a:cs typeface="Arial" pitchFamily="34" charset="0"/>
              </a:rPr>
              <a:t>The total cost of the project is about 1 billion rubles.</a:t>
            </a:r>
            <a:endParaRPr kumimoji="1" lang="ru-RU" altLang="ru-RU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68" name="Заголовок 1"/>
          <p:cNvSpPr txBox="1">
            <a:spLocks/>
          </p:cNvSpPr>
          <p:nvPr/>
        </p:nvSpPr>
        <p:spPr bwMode="auto">
          <a:xfrm>
            <a:off x="1401763" y="-114300"/>
            <a:ext cx="5867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ru-RU" sz="3300" b="1" u="sng">
                <a:solidFill>
                  <a:srgbClr val="000000"/>
                </a:solidFill>
                <a:cs typeface="Arial" pitchFamily="34" charset="0"/>
              </a:rPr>
              <a:t>JINR power supply</a:t>
            </a:r>
            <a:endParaRPr lang="ru-RU" altLang="ru-RU" sz="3300" b="1" u="sng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900238" y="4044950"/>
            <a:ext cx="4897437" cy="744538"/>
          </a:xfrm>
          <a:prstGeom prst="rightArrow">
            <a:avLst/>
          </a:prstGeom>
          <a:ln w="254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kumimoji="1"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Total power increase</a:t>
            </a:r>
            <a:r>
              <a:rPr kumimoji="1"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kumimoji="1"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for JINR - 28 MW</a:t>
            </a:r>
            <a:endParaRPr kumimoji="1" lang="ru-RU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400550" y="1731963"/>
            <a:ext cx="452438" cy="260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625725" y="2344738"/>
            <a:ext cx="2381250" cy="192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25725" y="3544888"/>
            <a:ext cx="2436813" cy="222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395288" y="55563"/>
            <a:ext cx="849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800" u="sng"/>
              <a:t>Heating supply scheme for the Institute and the </a:t>
            </a:r>
            <a:r>
              <a:rPr lang="ru-RU" altLang="ru-RU" sz="2800" u="sng"/>
              <a:t>С</a:t>
            </a:r>
            <a:r>
              <a:rPr lang="en-US" altLang="ru-RU" sz="2800" u="sng"/>
              <a:t>ity</a:t>
            </a:r>
            <a:endParaRPr lang="ru-RU" altLang="ru-RU" sz="2800" u="sng"/>
          </a:p>
        </p:txBody>
      </p:sp>
      <p:sp>
        <p:nvSpPr>
          <p:cNvPr id="3" name="Овал 2"/>
          <p:cNvSpPr/>
          <p:nvPr/>
        </p:nvSpPr>
        <p:spPr>
          <a:xfrm>
            <a:off x="1368425" y="719138"/>
            <a:ext cx="2519363" cy="165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400" dirty="0">
                <a:solidFill>
                  <a:schemeClr val="bg1"/>
                </a:solidFill>
              </a:rPr>
              <a:t>Central boiler-house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</a:p>
          <a:p>
            <a:pPr>
              <a:defRPr/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102.6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Gcal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</a:p>
          <a:p>
            <a:pPr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95963" y="696913"/>
            <a:ext cx="2520950" cy="165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“East”    boiler-house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</a:t>
            </a:r>
          </a:p>
          <a:p>
            <a:pPr>
              <a:defRPr/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Gcal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</a:p>
          <a:p>
            <a:pPr algn="ctr">
              <a:defRPr/>
            </a:pP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6938" y="3436938"/>
            <a:ext cx="2159000" cy="41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LHEP site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813" y="3429000"/>
            <a:ext cx="2160587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LNP site</a:t>
            </a:r>
            <a:endParaRPr lang="ru-RU" sz="2400" dirty="0"/>
          </a:p>
        </p:txBody>
      </p:sp>
      <p:cxnSp>
        <p:nvCxnSpPr>
          <p:cNvPr id="8" name="Прямая со стрелкой 7"/>
          <p:cNvCxnSpPr>
            <a:stCxn id="3" idx="4"/>
            <a:endCxn id="6" idx="0"/>
          </p:cNvCxnSpPr>
          <p:nvPr/>
        </p:nvCxnSpPr>
        <p:spPr>
          <a:xfrm>
            <a:off x="2627313" y="2374900"/>
            <a:ext cx="0" cy="1054100"/>
          </a:xfrm>
          <a:prstGeom prst="straightConnector1">
            <a:avLst/>
          </a:prstGeom>
          <a:ln w="79375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4"/>
            <a:endCxn id="5" idx="0"/>
          </p:cNvCxnSpPr>
          <p:nvPr/>
        </p:nvCxnSpPr>
        <p:spPr>
          <a:xfrm>
            <a:off x="7056438" y="2354263"/>
            <a:ext cx="0" cy="1082675"/>
          </a:xfrm>
          <a:prstGeom prst="straightConnector1">
            <a:avLst/>
          </a:prstGeom>
          <a:ln w="79375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21" idx="0"/>
          </p:cNvCxnSpPr>
          <p:nvPr/>
        </p:nvCxnSpPr>
        <p:spPr>
          <a:xfrm>
            <a:off x="4832350" y="2884488"/>
            <a:ext cx="0" cy="1052512"/>
          </a:xfrm>
          <a:prstGeom prst="straightConnector1">
            <a:avLst/>
          </a:prstGeom>
          <a:ln w="79375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09850" y="2852738"/>
            <a:ext cx="4446588" cy="0"/>
          </a:xfrm>
          <a:prstGeom prst="straightConnector1">
            <a:avLst/>
          </a:prstGeom>
          <a:ln w="79375" cmpd="tri"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781300" y="3937000"/>
            <a:ext cx="4103688" cy="487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City consumers</a:t>
            </a:r>
            <a:endParaRPr lang="ru-RU" sz="2400" dirty="0"/>
          </a:p>
        </p:txBody>
      </p:sp>
      <p:sp>
        <p:nvSpPr>
          <p:cNvPr id="41996" name="TextBox 35"/>
          <p:cNvSpPr txBox="1">
            <a:spLocks noChangeArrowheads="1"/>
          </p:cNvSpPr>
          <p:nvPr/>
        </p:nvSpPr>
        <p:spPr bwMode="auto">
          <a:xfrm>
            <a:off x="0" y="4751388"/>
            <a:ext cx="43561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altLang="ru-RU" sz="1600"/>
              <a:t>The heat-supply networks of the Central and “East” boiler houses are combined.</a:t>
            </a:r>
          </a:p>
          <a:p>
            <a:pPr>
              <a:buFont typeface="Wingdings" pitchFamily="2" charset="2"/>
              <a:buChar char="Ø"/>
            </a:pPr>
            <a:r>
              <a:rPr lang="en-US" altLang="ru-RU" sz="1600"/>
              <a:t>The capacity of one boiler</a:t>
            </a:r>
            <a:r>
              <a:rPr lang="ru-RU" altLang="ru-RU" sz="1600"/>
              <a:t>-</a:t>
            </a:r>
            <a:r>
              <a:rPr lang="en-US" altLang="ru-RU" sz="1600"/>
              <a:t>house is enough for emergency heat supply of the Institute and the city.</a:t>
            </a:r>
          </a:p>
          <a:p>
            <a:pPr>
              <a:buFont typeface="Wingdings" pitchFamily="2" charset="2"/>
              <a:buChar char="Ø"/>
            </a:pPr>
            <a:r>
              <a:rPr lang="en-US" altLang="ru-RU" sz="1600"/>
              <a:t>There is a sufficient capacity reserve for the further development of the Institute and the city.</a:t>
            </a:r>
            <a:endParaRPr lang="ru-RU" altLang="ru-RU" sz="1600"/>
          </a:p>
        </p:txBody>
      </p:sp>
      <p:sp>
        <p:nvSpPr>
          <p:cNvPr id="41997" name="Text Box 8"/>
          <p:cNvSpPr txBox="1">
            <a:spLocks noChangeArrowheads="1"/>
          </p:cNvSpPr>
          <p:nvPr/>
        </p:nvSpPr>
        <p:spPr bwMode="auto">
          <a:xfrm>
            <a:off x="4643438" y="4513263"/>
            <a:ext cx="4465637" cy="2300287"/>
          </a:xfrm>
          <a:prstGeom prst="rect">
            <a:avLst/>
          </a:prstGeom>
          <a:noFill/>
          <a:ln w="158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990000"/>
                </a:solidFill>
              </a:rPr>
              <a:t>Current upgrading of Boiler-houses and heat network:</a:t>
            </a:r>
          </a:p>
          <a:p>
            <a:pPr eaLnBrk="1" hangingPunct="1">
              <a:buFontTx/>
              <a:buChar char="•"/>
            </a:pPr>
            <a:r>
              <a:rPr lang="en-US" altLang="ru-RU" sz="1600">
                <a:solidFill>
                  <a:schemeClr val="accent2"/>
                </a:solidFill>
              </a:rPr>
              <a:t> Automation of boiler-houses.</a:t>
            </a:r>
          </a:p>
          <a:p>
            <a:pPr eaLnBrk="1" hangingPunct="1">
              <a:buFontTx/>
              <a:buChar char="•"/>
            </a:pPr>
            <a:r>
              <a:rPr lang="en-US" altLang="ru-RU" sz="1600">
                <a:solidFill>
                  <a:schemeClr val="accent2"/>
                </a:solidFill>
              </a:rPr>
              <a:t>Planned repair of the steam-boiler in the “East” boiler-house.</a:t>
            </a:r>
          </a:p>
          <a:p>
            <a:pPr eaLnBrk="1" hangingPunct="1">
              <a:buFontTx/>
              <a:buChar char="•"/>
            </a:pPr>
            <a:r>
              <a:rPr lang="en-US" altLang="ru-RU" sz="1600">
                <a:solidFill>
                  <a:schemeClr val="accent2"/>
                </a:solidFill>
              </a:rPr>
              <a:t> Reconstruction and maintenance of the heat network.</a:t>
            </a:r>
          </a:p>
          <a:p>
            <a:pPr eaLnBrk="1" hangingPunct="1">
              <a:buFontTx/>
              <a:buChar char="•"/>
            </a:pPr>
            <a:r>
              <a:rPr lang="en-US" altLang="ru-RU" sz="1600">
                <a:solidFill>
                  <a:schemeClr val="accent2"/>
                </a:solidFill>
              </a:rPr>
              <a:t> The program of accounting of heat energy resources is implemented in JINR laboratories.</a:t>
            </a:r>
            <a:endParaRPr lang="ru-RU" altLang="ru-RU" sz="1600"/>
          </a:p>
        </p:txBody>
      </p:sp>
      <p:sp>
        <p:nvSpPr>
          <p:cNvPr id="41998" name="TextBox 6"/>
          <p:cNvSpPr txBox="1">
            <a:spLocks noChangeArrowheads="1"/>
          </p:cNvSpPr>
          <p:nvPr/>
        </p:nvSpPr>
        <p:spPr bwMode="auto">
          <a:xfrm>
            <a:off x="2697163" y="2486025"/>
            <a:ext cx="4899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600"/>
              <a:t>Total heat power consumption - 70 Gcal/hour </a:t>
            </a:r>
            <a:endParaRPr lang="ru-RU" altLang="ru-RU" sz="1600"/>
          </a:p>
        </p:txBody>
      </p:sp>
      <p:sp>
        <p:nvSpPr>
          <p:cNvPr id="2" name="Выноска со стрелками влево/вправо 1"/>
          <p:cNvSpPr/>
          <p:nvPr/>
        </p:nvSpPr>
        <p:spPr>
          <a:xfrm>
            <a:off x="3708400" y="992188"/>
            <a:ext cx="2332038" cy="1079500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6343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heating power </a:t>
            </a:r>
          </a:p>
          <a:p>
            <a:pPr algn="ctr">
              <a:defRPr/>
            </a:pP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268.6 </a:t>
            </a:r>
            <a:r>
              <a:rPr lang="en-US" alt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Gcal</a:t>
            </a:r>
            <a:r>
              <a:rPr lang="en-US" alt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/hour 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957263"/>
            <a:ext cx="9144000" cy="56626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ru-RU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Automation of the Central boiler-house </a:t>
            </a:r>
          </a:p>
          <a:p>
            <a:pPr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 completed.</a:t>
            </a:r>
          </a:p>
          <a:p>
            <a:pPr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total cost of the project is 95 million rubles.</a:t>
            </a:r>
          </a:p>
          <a:p>
            <a:pPr>
              <a:buFontTx/>
              <a:buChar char="•"/>
              <a:defRPr/>
            </a:pPr>
            <a:endParaRPr lang="en-US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Reconstruction of boilers of the “East”</a:t>
            </a:r>
          </a:p>
          <a:p>
            <a:pPr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 Central boiler-houses is carried out.</a:t>
            </a:r>
          </a:p>
          <a:p>
            <a:pPr>
              <a:buFontTx/>
              <a:buChar char="•"/>
              <a:defRPr/>
            </a:pPr>
            <a:endParaRPr lang="en-US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  <a:defRPr/>
            </a:pPr>
            <a:endParaRPr lang="en-US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28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Plans for the heat supply system for </a:t>
            </a:r>
            <a:r>
              <a:rPr lang="en-US" altLang="ru-RU" sz="2800" u="sng" dirty="0">
                <a:ea typeface="Calibri" panose="020F0502020204030204" pitchFamily="34" charset="0"/>
                <a:cs typeface="Times New Roman" panose="02020603050405020304" pitchFamily="18" charset="0"/>
              </a:rPr>
              <a:t>the next few years </a:t>
            </a:r>
            <a:endParaRPr lang="en-US" altLang="ru-RU" sz="2800" u="sng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2800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to perform full automation of “East” boiler-house </a:t>
            </a:r>
          </a:p>
          <a:p>
            <a:pPr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total project cost is about 100 million rubles.</a:t>
            </a:r>
          </a:p>
          <a:p>
            <a:pPr>
              <a:buFontTx/>
              <a:buChar char="•"/>
              <a:defRPr/>
            </a:pPr>
            <a:endParaRPr lang="en-US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to replace most of the pipes of water supply </a:t>
            </a:r>
          </a:p>
          <a:p>
            <a:pPr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networks at the LNP site.</a:t>
            </a:r>
          </a:p>
          <a:p>
            <a:pPr>
              <a:buFontTx/>
              <a:buChar char="•"/>
              <a:defRPr/>
            </a:pPr>
            <a:endParaRPr lang="en-US" alt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to create a single dispatching center of </a:t>
            </a:r>
          </a:p>
          <a:p>
            <a:pPr>
              <a:defRPr/>
            </a:pPr>
            <a:r>
              <a:rPr lang="en-US" alt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heat accounting for the main consumers.</a:t>
            </a:r>
            <a:endParaRPr lang="ru-RU" altLang="ru-RU" dirty="0" smtClean="0">
              <a:cs typeface="Arial" panose="020B0604020202020204" pitchFamily="34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408781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3892550"/>
            <a:ext cx="41592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Прямоугольник 2"/>
          <p:cNvSpPr>
            <a:spLocks noChangeArrowheads="1"/>
          </p:cNvSpPr>
          <p:nvPr/>
        </p:nvSpPr>
        <p:spPr bwMode="auto">
          <a:xfrm>
            <a:off x="19050" y="-68263"/>
            <a:ext cx="2619375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altLang="ru-RU" sz="3200" b="1" i="1" u="sng">
                <a:ea typeface="Calibri" pitchFamily="34" charset="0"/>
                <a:cs typeface="Times New Roman" pitchFamily="18" charset="0"/>
              </a:rPr>
              <a:t>Heat supply </a:t>
            </a:r>
            <a:endParaRPr lang="ru-RU" altLang="ru-RU" sz="3200">
              <a:ea typeface="Calibri" pitchFamily="34" charset="0"/>
              <a:cs typeface="Arial" pitchFamily="34" charset="0"/>
            </a:endParaRPr>
          </a:p>
        </p:txBody>
      </p: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4933950" y="433388"/>
            <a:ext cx="4319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600">
                <a:solidFill>
                  <a:srgbClr val="FFFF00"/>
                </a:solidFill>
              </a:rPr>
              <a:t>New control room of</a:t>
            </a:r>
            <a:r>
              <a:rPr lang="en-US" altLang="ru-RU" sz="160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Central boiler-house</a:t>
            </a:r>
            <a:r>
              <a:rPr lang="en-US" altLang="ru-RU" sz="1600">
                <a:solidFill>
                  <a:srgbClr val="FFFF00"/>
                </a:solidFill>
              </a:rPr>
              <a:t> </a:t>
            </a:r>
            <a:endParaRPr lang="ru-RU" altLang="ru-RU" sz="160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3175" y="6448425"/>
            <a:ext cx="4159250" cy="338138"/>
          </a:xfrm>
          <a:prstGeom prst="rect">
            <a:avLst/>
          </a:prstGeom>
          <a:solidFill>
            <a:srgbClr val="CC66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Old control room of</a:t>
            </a:r>
            <a:r>
              <a:rPr lang="en-US" altLang="ru-RU" sz="1600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“East” boiler-house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43016" name="Прямоугольник 7"/>
          <p:cNvSpPr>
            <a:spLocks noChangeArrowheads="1"/>
          </p:cNvSpPr>
          <p:nvPr/>
        </p:nvSpPr>
        <p:spPr bwMode="auto">
          <a:xfrm>
            <a:off x="0" y="549275"/>
            <a:ext cx="3162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u="sng"/>
              <a:t>According to the plan:</a:t>
            </a:r>
          </a:p>
          <a:p>
            <a:r>
              <a:rPr lang="en-US"/>
              <a:t>:			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NICA_header_bl-wh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"/>
            <a:ext cx="91440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-20638" y="0"/>
            <a:ext cx="9144001" cy="917575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GB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badi MT Condensed Extra Bold"/>
                <a:cs typeface="Abadi MT Condensed Extra Bold"/>
              </a:rPr>
              <a:t>New </a:t>
            </a:r>
            <a:r>
              <a:rPr lang="en-US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badi MT Condensed Extra Bold"/>
                <a:cs typeface="Abadi MT Condensed Extra Bold"/>
              </a:rPr>
              <a:t>main </a:t>
            </a:r>
            <a:r>
              <a:rPr lang="en-GB" sz="3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badi MT Condensed Extra Bold"/>
                <a:cs typeface="Abadi MT Condensed Extra Bold"/>
              </a:rPr>
              <a:t>heating pipelines on the LHEF site</a:t>
            </a:r>
          </a:p>
        </p:txBody>
      </p:sp>
      <p:pic>
        <p:nvPicPr>
          <p:cNvPr id="4403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7" descr="NICA-Logo_4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Изображение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800"/>
            <a:ext cx="914400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3"/>
          <p:cNvSpPr txBox="1">
            <a:spLocks noChangeArrowheads="1"/>
          </p:cNvSpPr>
          <p:nvPr/>
        </p:nvSpPr>
        <p:spPr bwMode="auto">
          <a:xfrm>
            <a:off x="4356100" y="981075"/>
            <a:ext cx="4895850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660066"/>
                </a:solidFill>
              </a:rPr>
              <a:t>During the last few years, more than </a:t>
            </a:r>
          </a:p>
          <a:p>
            <a:pPr eaLnBrk="1" hangingPunct="1"/>
            <a:r>
              <a:rPr lang="en-US" altLang="ru-RU" sz="2000" b="1">
                <a:solidFill>
                  <a:srgbClr val="660066"/>
                </a:solidFill>
              </a:rPr>
              <a:t>2 km of the main heating pipelines have been reconstructed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  <a:r>
              <a:rPr lang="en-US" altLang="ru-RU" sz="2000" b="1">
                <a:solidFill>
                  <a:srgbClr val="660066"/>
                </a:solidFill>
              </a:rPr>
              <a:t>on the LHEF site</a:t>
            </a:r>
            <a:r>
              <a:rPr lang="ru-RU" altLang="ru-RU" sz="2000" b="1">
                <a:solidFill>
                  <a:srgbClr val="660066"/>
                </a:solidFill>
              </a:rPr>
              <a:t>.</a:t>
            </a:r>
            <a:endParaRPr lang="en-US" altLang="ru-RU" sz="2000" b="1">
              <a:solidFill>
                <a:srgbClr val="660066"/>
              </a:solidFill>
            </a:endParaRPr>
          </a:p>
          <a:p>
            <a:pPr eaLnBrk="1" hangingPunct="1"/>
            <a:r>
              <a:rPr lang="en-US" altLang="ru-RU" sz="2000" b="1">
                <a:solidFill>
                  <a:srgbClr val="660066"/>
                </a:solidFill>
              </a:rPr>
              <a:t>Pipelines are ringed, this  guarantees reliable heating of all the existing lab’s buildings.</a:t>
            </a:r>
            <a:r>
              <a:rPr lang="ru-RU" altLang="ru-RU" sz="2000" b="1">
                <a:solidFill>
                  <a:srgbClr val="660066"/>
                </a:solidFill>
              </a:rPr>
              <a:t> 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325" y="4646613"/>
            <a:ext cx="2987675" cy="2241550"/>
          </a:xfrm>
          <a:prstGeom prst="rect">
            <a:avLst/>
          </a:prstGeom>
          <a:ln w="57150" cmpd="sng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" y="0"/>
            <a:ext cx="9144000" cy="6810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kumimoji="0" lang="en-US" altLang="ru-RU" sz="3600" b="1" i="1" smtClean="0">
                <a:solidFill>
                  <a:srgbClr val="0000FF"/>
                </a:solidFill>
              </a:rPr>
              <a:t>Modernization of heating facilities</a:t>
            </a:r>
            <a:endParaRPr kumimoji="0" lang="ru-RU" altLang="ru-RU" sz="3600" b="1" i="1" smtClean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060" name="Picture 7" descr="NICA-Logo_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13"/>
          <p:cNvSpPr txBox="1">
            <a:spLocks noChangeArrowheads="1"/>
          </p:cNvSpPr>
          <p:nvPr/>
        </p:nvSpPr>
        <p:spPr bwMode="auto">
          <a:xfrm>
            <a:off x="1835150" y="330200"/>
            <a:ext cx="835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ru-RU" altLang="ru-RU" sz="1200" b="1">
              <a:solidFill>
                <a:srgbClr val="000066"/>
              </a:solidFill>
            </a:endParaRPr>
          </a:p>
        </p:txBody>
      </p:sp>
      <p:pic>
        <p:nvPicPr>
          <p:cNvPr id="45063" name="Изображение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68338"/>
            <a:ext cx="6757988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Box 3"/>
          <p:cNvSpPr txBox="1">
            <a:spLocks noChangeArrowheads="1"/>
          </p:cNvSpPr>
          <p:nvPr/>
        </p:nvSpPr>
        <p:spPr bwMode="auto">
          <a:xfrm>
            <a:off x="6480175" y="947738"/>
            <a:ext cx="19272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ru-RU" sz="1700" b="1">
                <a:solidFill>
                  <a:srgbClr val="FFFF00"/>
                </a:solidFill>
              </a:rPr>
              <a:t>Existing lines</a:t>
            </a:r>
          </a:p>
          <a:p>
            <a:pPr eaLnBrk="1" hangingPunct="1"/>
            <a:r>
              <a:rPr kumimoji="1" lang="en-US" altLang="ru-RU" sz="1700" b="1">
                <a:solidFill>
                  <a:srgbClr val="FFFF00"/>
                </a:solidFill>
              </a:rPr>
              <a:t>New lines</a:t>
            </a:r>
          </a:p>
          <a:p>
            <a:pPr eaLnBrk="1" hangingPunct="1"/>
            <a:r>
              <a:rPr kumimoji="1" lang="en-US" altLang="ru-RU" sz="1700" b="1">
                <a:solidFill>
                  <a:srgbClr val="FFFF00"/>
                </a:solidFill>
              </a:rPr>
              <a:t>Modernization needed</a:t>
            </a:r>
            <a:r>
              <a:rPr kumimoji="1" lang="ru-RU" altLang="ru-RU" sz="1700" b="1">
                <a:solidFill>
                  <a:srgbClr val="FFFF00"/>
                </a:solidFill>
              </a:rPr>
              <a:t> </a:t>
            </a:r>
            <a:endParaRPr kumimoji="1" lang="en-US" altLang="ru-RU" sz="1700" b="1">
              <a:solidFill>
                <a:srgbClr val="FFFF00"/>
              </a:solidFill>
            </a:endParaRPr>
          </a:p>
          <a:p>
            <a:pPr eaLnBrk="1" hangingPunct="1"/>
            <a:r>
              <a:rPr kumimoji="1" lang="en-US" altLang="ru-RU" sz="1700" b="1">
                <a:solidFill>
                  <a:srgbClr val="FFFF00"/>
                </a:solidFill>
              </a:rPr>
              <a:t>D500&gt;D600mm</a:t>
            </a:r>
            <a:r>
              <a:rPr kumimoji="1" lang="ru-RU" altLang="ru-RU" sz="1700" b="1">
                <a:solidFill>
                  <a:srgbClr val="FFFF00"/>
                </a:solidFill>
              </a:rPr>
              <a:t> </a:t>
            </a:r>
            <a:r>
              <a:rPr lang="en-US" altLang="ru-RU" sz="1700" b="1">
                <a:solidFill>
                  <a:srgbClr val="FFFF00"/>
                </a:solidFill>
              </a:rPr>
              <a:t>pipeline</a:t>
            </a:r>
          </a:p>
          <a:p>
            <a:pPr eaLnBrk="1" hangingPunct="1"/>
            <a:endParaRPr kumimoji="1" lang="ru-RU" altLang="ru-RU" sz="1700" b="1">
              <a:solidFill>
                <a:srgbClr val="FFFF00"/>
              </a:solidFill>
            </a:endParaRPr>
          </a:p>
        </p:txBody>
      </p:sp>
      <p:sp>
        <p:nvSpPr>
          <p:cNvPr id="45065" name="TextBox 4"/>
          <p:cNvSpPr txBox="1">
            <a:spLocks noChangeArrowheads="1"/>
          </p:cNvSpPr>
          <p:nvPr/>
        </p:nvSpPr>
        <p:spPr bwMode="auto">
          <a:xfrm>
            <a:off x="971550" y="5314950"/>
            <a:ext cx="8181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ru-RU">
                <a:solidFill>
                  <a:srgbClr val="7030A0"/>
                </a:solidFill>
              </a:rPr>
              <a:t>The heating load of the new buildings of the NICA complex will be 11.7 Gcal/hr, i.e. the total load at VBLHEP will be doubled versus the existing value. </a:t>
            </a:r>
          </a:p>
          <a:p>
            <a:pPr eaLnBrk="1" hangingPunct="1"/>
            <a:r>
              <a:rPr kumimoji="1" lang="en-US" altLang="ru-RU">
                <a:solidFill>
                  <a:srgbClr val="7030A0"/>
                </a:solidFill>
              </a:rPr>
              <a:t>In the frame of the modernization of heat networks, it is necessary to lay a new line with an increased diameter pipes of up to 500 mm or more.</a:t>
            </a:r>
            <a:endParaRPr kumimoji="1" lang="ru-RU" altLang="ru-RU">
              <a:solidFill>
                <a:srgbClr val="7030A0"/>
              </a:solidFill>
            </a:endParaRPr>
          </a:p>
        </p:txBody>
      </p:sp>
      <p:sp>
        <p:nvSpPr>
          <p:cNvPr id="13" name="Прямоугольная выноска 14"/>
          <p:cNvSpPr>
            <a:spLocks noChangeArrowheads="1"/>
          </p:cNvSpPr>
          <p:nvPr/>
        </p:nvSpPr>
        <p:spPr bwMode="auto">
          <a:xfrm>
            <a:off x="4111625" y="4649788"/>
            <a:ext cx="2443163" cy="576262"/>
          </a:xfrm>
          <a:prstGeom prst="wedgeRectCallout">
            <a:avLst>
              <a:gd name="adj1" fmla="val 58834"/>
              <a:gd name="adj2" fmla="val -149581"/>
            </a:avLst>
          </a:prstGeom>
          <a:gradFill rotWithShape="1"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kumimoji="1" lang="en-GB" altLang="ru-RU" sz="1600" b="1" dirty="0" smtClean="0">
                <a:solidFill>
                  <a:srgbClr val="009900"/>
                </a:solidFill>
              </a:rPr>
              <a:t>“East” Boiler House</a:t>
            </a:r>
            <a:endParaRPr kumimoji="1" lang="ru-RU" altLang="ru-RU" sz="1600" dirty="0">
              <a:solidFill>
                <a:srgbClr val="009900"/>
              </a:solidFill>
            </a:endParaRPr>
          </a:p>
        </p:txBody>
      </p:sp>
      <p:sp>
        <p:nvSpPr>
          <p:cNvPr id="45067" name="TextBox 1"/>
          <p:cNvSpPr txBox="1">
            <a:spLocks noChangeArrowheads="1"/>
          </p:cNvSpPr>
          <p:nvPr/>
        </p:nvSpPr>
        <p:spPr bwMode="auto">
          <a:xfrm>
            <a:off x="6948488" y="4724400"/>
            <a:ext cx="495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ru-RU" sz="2400">
                <a:solidFill>
                  <a:srgbClr val="FFFFFF"/>
                </a:solidFill>
              </a:rPr>
              <a:t>A</a:t>
            </a:r>
            <a:endParaRPr kumimoji="1" lang="ru-RU" altLang="ru-RU" sz="2400">
              <a:solidFill>
                <a:srgbClr val="FFFFFF"/>
              </a:solidFill>
            </a:endParaRPr>
          </a:p>
        </p:txBody>
      </p:sp>
      <p:sp>
        <p:nvSpPr>
          <p:cNvPr id="45068" name="TextBox 5"/>
          <p:cNvSpPr txBox="1">
            <a:spLocks noChangeArrowheads="1"/>
          </p:cNvSpPr>
          <p:nvPr/>
        </p:nvSpPr>
        <p:spPr bwMode="auto">
          <a:xfrm>
            <a:off x="5021263" y="4240213"/>
            <a:ext cx="358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ru-RU" sz="2400">
                <a:solidFill>
                  <a:srgbClr val="FFFFFF"/>
                </a:solidFill>
              </a:rPr>
              <a:t>B</a:t>
            </a:r>
            <a:endParaRPr kumimoji="1" lang="ru-RU" altLang="ru-RU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/>
          <p:cNvSpPr/>
          <p:nvPr/>
        </p:nvSpPr>
        <p:spPr>
          <a:xfrm>
            <a:off x="8324850" y="-7938"/>
            <a:ext cx="1123950" cy="6853238"/>
          </a:xfrm>
          <a:custGeom>
            <a:avLst/>
            <a:gdLst>
              <a:gd name="connsiteX0" fmla="*/ 284671 w 1124098"/>
              <a:gd name="connsiteY0" fmla="*/ 34505 h 6853538"/>
              <a:gd name="connsiteX1" fmla="*/ 198407 w 1124098"/>
              <a:gd name="connsiteY1" fmla="*/ 474452 h 6853538"/>
              <a:gd name="connsiteX2" fmla="*/ 181154 w 1124098"/>
              <a:gd name="connsiteY2" fmla="*/ 526211 h 6853538"/>
              <a:gd name="connsiteX3" fmla="*/ 172528 w 1124098"/>
              <a:gd name="connsiteY3" fmla="*/ 552090 h 6853538"/>
              <a:gd name="connsiteX4" fmla="*/ 138022 w 1124098"/>
              <a:gd name="connsiteY4" fmla="*/ 603849 h 6853538"/>
              <a:gd name="connsiteX5" fmla="*/ 129396 w 1124098"/>
              <a:gd name="connsiteY5" fmla="*/ 629728 h 6853538"/>
              <a:gd name="connsiteX6" fmla="*/ 112143 w 1124098"/>
              <a:gd name="connsiteY6" fmla="*/ 655607 h 6853538"/>
              <a:gd name="connsiteX7" fmla="*/ 86264 w 1124098"/>
              <a:gd name="connsiteY7" fmla="*/ 733245 h 6853538"/>
              <a:gd name="connsiteX8" fmla="*/ 77637 w 1124098"/>
              <a:gd name="connsiteY8" fmla="*/ 776377 h 6853538"/>
              <a:gd name="connsiteX9" fmla="*/ 69011 w 1124098"/>
              <a:gd name="connsiteY9" fmla="*/ 810883 h 6853538"/>
              <a:gd name="connsiteX10" fmla="*/ 60384 w 1124098"/>
              <a:gd name="connsiteY10" fmla="*/ 879894 h 6853538"/>
              <a:gd name="connsiteX11" fmla="*/ 43132 w 1124098"/>
              <a:gd name="connsiteY11" fmla="*/ 905773 h 6853538"/>
              <a:gd name="connsiteX12" fmla="*/ 25879 w 1124098"/>
              <a:gd name="connsiteY12" fmla="*/ 957532 h 6853538"/>
              <a:gd name="connsiteX13" fmla="*/ 8626 w 1124098"/>
              <a:gd name="connsiteY13" fmla="*/ 1009290 h 6853538"/>
              <a:gd name="connsiteX14" fmla="*/ 0 w 1124098"/>
              <a:gd name="connsiteY14" fmla="*/ 1035169 h 6853538"/>
              <a:gd name="connsiteX15" fmla="*/ 8626 w 1124098"/>
              <a:gd name="connsiteY15" fmla="*/ 1199071 h 6853538"/>
              <a:gd name="connsiteX16" fmla="*/ 25879 w 1124098"/>
              <a:gd name="connsiteY16" fmla="*/ 1224951 h 6853538"/>
              <a:gd name="connsiteX17" fmla="*/ 34505 w 1124098"/>
              <a:gd name="connsiteY17" fmla="*/ 1250830 h 6853538"/>
              <a:gd name="connsiteX18" fmla="*/ 77637 w 1124098"/>
              <a:gd name="connsiteY18" fmla="*/ 1302588 h 6853538"/>
              <a:gd name="connsiteX19" fmla="*/ 69011 w 1124098"/>
              <a:gd name="connsiteY19" fmla="*/ 1500996 h 6853538"/>
              <a:gd name="connsiteX20" fmla="*/ 86264 w 1124098"/>
              <a:gd name="connsiteY20" fmla="*/ 1552754 h 6853538"/>
              <a:gd name="connsiteX21" fmla="*/ 129396 w 1124098"/>
              <a:gd name="connsiteY21" fmla="*/ 1561381 h 6853538"/>
              <a:gd name="connsiteX22" fmla="*/ 172528 w 1124098"/>
              <a:gd name="connsiteY22" fmla="*/ 1595886 h 6853538"/>
              <a:gd name="connsiteX23" fmla="*/ 189781 w 1124098"/>
              <a:gd name="connsiteY23" fmla="*/ 1621766 h 6853538"/>
              <a:gd name="connsiteX24" fmla="*/ 215660 w 1124098"/>
              <a:gd name="connsiteY24" fmla="*/ 1639018 h 6853538"/>
              <a:gd name="connsiteX25" fmla="*/ 232913 w 1124098"/>
              <a:gd name="connsiteY25" fmla="*/ 1664898 h 6853538"/>
              <a:gd name="connsiteX26" fmla="*/ 215660 w 1124098"/>
              <a:gd name="connsiteY26" fmla="*/ 1759788 h 6853538"/>
              <a:gd name="connsiteX27" fmla="*/ 198407 w 1124098"/>
              <a:gd name="connsiteY27" fmla="*/ 1785668 h 6853538"/>
              <a:gd name="connsiteX28" fmla="*/ 215660 w 1124098"/>
              <a:gd name="connsiteY28" fmla="*/ 1863305 h 6853538"/>
              <a:gd name="connsiteX29" fmla="*/ 232913 w 1124098"/>
              <a:gd name="connsiteY29" fmla="*/ 1889184 h 6853538"/>
              <a:gd name="connsiteX30" fmla="*/ 241539 w 1124098"/>
              <a:gd name="connsiteY30" fmla="*/ 1915064 h 6853538"/>
              <a:gd name="connsiteX31" fmla="*/ 258792 w 1124098"/>
              <a:gd name="connsiteY31" fmla="*/ 1949569 h 6853538"/>
              <a:gd name="connsiteX32" fmla="*/ 250166 w 1124098"/>
              <a:gd name="connsiteY32" fmla="*/ 2044460 h 6853538"/>
              <a:gd name="connsiteX33" fmla="*/ 241539 w 1124098"/>
              <a:gd name="connsiteY33" fmla="*/ 2311879 h 6853538"/>
              <a:gd name="connsiteX34" fmla="*/ 232913 w 1124098"/>
              <a:gd name="connsiteY34" fmla="*/ 2337758 h 6853538"/>
              <a:gd name="connsiteX35" fmla="*/ 224286 w 1124098"/>
              <a:gd name="connsiteY35" fmla="*/ 2372264 h 6853538"/>
              <a:gd name="connsiteX36" fmla="*/ 215660 w 1124098"/>
              <a:gd name="connsiteY36" fmla="*/ 2449901 h 6853538"/>
              <a:gd name="connsiteX37" fmla="*/ 207034 w 1124098"/>
              <a:gd name="connsiteY37" fmla="*/ 2536166 h 6853538"/>
              <a:gd name="connsiteX38" fmla="*/ 198407 w 1124098"/>
              <a:gd name="connsiteY38" fmla="*/ 2596551 h 6853538"/>
              <a:gd name="connsiteX39" fmla="*/ 189781 w 1124098"/>
              <a:gd name="connsiteY39" fmla="*/ 2665562 h 6853538"/>
              <a:gd name="connsiteX40" fmla="*/ 172528 w 1124098"/>
              <a:gd name="connsiteY40" fmla="*/ 2700068 h 6853538"/>
              <a:gd name="connsiteX41" fmla="*/ 155275 w 1124098"/>
              <a:gd name="connsiteY41" fmla="*/ 2751826 h 6853538"/>
              <a:gd name="connsiteX42" fmla="*/ 146649 w 1124098"/>
              <a:gd name="connsiteY42" fmla="*/ 2777705 h 6853538"/>
              <a:gd name="connsiteX43" fmla="*/ 138022 w 1124098"/>
              <a:gd name="connsiteY43" fmla="*/ 2820837 h 6853538"/>
              <a:gd name="connsiteX44" fmla="*/ 146649 w 1124098"/>
              <a:gd name="connsiteY44" fmla="*/ 2924354 h 6853538"/>
              <a:gd name="connsiteX45" fmla="*/ 181154 w 1124098"/>
              <a:gd name="connsiteY45" fmla="*/ 2976113 h 6853538"/>
              <a:gd name="connsiteX46" fmla="*/ 207034 w 1124098"/>
              <a:gd name="connsiteY46" fmla="*/ 3062377 h 6853538"/>
              <a:gd name="connsiteX47" fmla="*/ 215660 w 1124098"/>
              <a:gd name="connsiteY47" fmla="*/ 3088256 h 6853538"/>
              <a:gd name="connsiteX48" fmla="*/ 232913 w 1124098"/>
              <a:gd name="connsiteY48" fmla="*/ 3148641 h 6853538"/>
              <a:gd name="connsiteX49" fmla="*/ 250166 w 1124098"/>
              <a:gd name="connsiteY49" fmla="*/ 3183147 h 6853538"/>
              <a:gd name="connsiteX50" fmla="*/ 276045 w 1124098"/>
              <a:gd name="connsiteY50" fmla="*/ 3278037 h 6853538"/>
              <a:gd name="connsiteX51" fmla="*/ 267418 w 1124098"/>
              <a:gd name="connsiteY51" fmla="*/ 3519577 h 6853538"/>
              <a:gd name="connsiteX52" fmla="*/ 258792 w 1124098"/>
              <a:gd name="connsiteY52" fmla="*/ 3579962 h 6853538"/>
              <a:gd name="connsiteX53" fmla="*/ 250166 w 1124098"/>
              <a:gd name="connsiteY53" fmla="*/ 3648973 h 6853538"/>
              <a:gd name="connsiteX54" fmla="*/ 258792 w 1124098"/>
              <a:gd name="connsiteY54" fmla="*/ 3899139 h 6853538"/>
              <a:gd name="connsiteX55" fmla="*/ 293298 w 1124098"/>
              <a:gd name="connsiteY55" fmla="*/ 3950898 h 6853538"/>
              <a:gd name="connsiteX56" fmla="*/ 327803 w 1124098"/>
              <a:gd name="connsiteY56" fmla="*/ 4002656 h 6853538"/>
              <a:gd name="connsiteX57" fmla="*/ 353683 w 1124098"/>
              <a:gd name="connsiteY57" fmla="*/ 4071668 h 6853538"/>
              <a:gd name="connsiteX58" fmla="*/ 370935 w 1124098"/>
              <a:gd name="connsiteY58" fmla="*/ 4166558 h 6853538"/>
              <a:gd name="connsiteX59" fmla="*/ 379562 w 1124098"/>
              <a:gd name="connsiteY59" fmla="*/ 4373592 h 6853538"/>
              <a:gd name="connsiteX60" fmla="*/ 396815 w 1124098"/>
              <a:gd name="connsiteY60" fmla="*/ 4399471 h 6853538"/>
              <a:gd name="connsiteX61" fmla="*/ 405441 w 1124098"/>
              <a:gd name="connsiteY61" fmla="*/ 4425351 h 6853538"/>
              <a:gd name="connsiteX62" fmla="*/ 500332 w 1124098"/>
              <a:gd name="connsiteY62" fmla="*/ 4554747 h 6853538"/>
              <a:gd name="connsiteX63" fmla="*/ 517584 w 1124098"/>
              <a:gd name="connsiteY63" fmla="*/ 4580626 h 6853538"/>
              <a:gd name="connsiteX64" fmla="*/ 526211 w 1124098"/>
              <a:gd name="connsiteY64" fmla="*/ 4632384 h 6853538"/>
              <a:gd name="connsiteX65" fmla="*/ 534837 w 1124098"/>
              <a:gd name="connsiteY65" fmla="*/ 4675517 h 6853538"/>
              <a:gd name="connsiteX66" fmla="*/ 552090 w 1124098"/>
              <a:gd name="connsiteY66" fmla="*/ 4891177 h 6853538"/>
              <a:gd name="connsiteX67" fmla="*/ 569343 w 1124098"/>
              <a:gd name="connsiteY67" fmla="*/ 5011947 h 6853538"/>
              <a:gd name="connsiteX68" fmla="*/ 586596 w 1124098"/>
              <a:gd name="connsiteY68" fmla="*/ 5098211 h 6853538"/>
              <a:gd name="connsiteX69" fmla="*/ 595222 w 1124098"/>
              <a:gd name="connsiteY69" fmla="*/ 5262113 h 6853538"/>
              <a:gd name="connsiteX70" fmla="*/ 603849 w 1124098"/>
              <a:gd name="connsiteY70" fmla="*/ 5287992 h 6853538"/>
              <a:gd name="connsiteX71" fmla="*/ 586596 w 1124098"/>
              <a:gd name="connsiteY71" fmla="*/ 5564037 h 6853538"/>
              <a:gd name="connsiteX72" fmla="*/ 569343 w 1124098"/>
              <a:gd name="connsiteY72" fmla="*/ 5667554 h 6853538"/>
              <a:gd name="connsiteX73" fmla="*/ 560717 w 1124098"/>
              <a:gd name="connsiteY73" fmla="*/ 5727939 h 6853538"/>
              <a:gd name="connsiteX74" fmla="*/ 543464 w 1124098"/>
              <a:gd name="connsiteY74" fmla="*/ 5796951 h 6853538"/>
              <a:gd name="connsiteX75" fmla="*/ 552090 w 1124098"/>
              <a:gd name="connsiteY75" fmla="*/ 5952226 h 6853538"/>
              <a:gd name="connsiteX76" fmla="*/ 569343 w 1124098"/>
              <a:gd name="connsiteY76" fmla="*/ 5978105 h 6853538"/>
              <a:gd name="connsiteX77" fmla="*/ 629728 w 1124098"/>
              <a:gd name="connsiteY77" fmla="*/ 6038490 h 6853538"/>
              <a:gd name="connsiteX78" fmla="*/ 655607 w 1124098"/>
              <a:gd name="connsiteY78" fmla="*/ 6064369 h 6853538"/>
              <a:gd name="connsiteX79" fmla="*/ 672860 w 1124098"/>
              <a:gd name="connsiteY79" fmla="*/ 6090249 h 6853538"/>
              <a:gd name="connsiteX80" fmla="*/ 690113 w 1124098"/>
              <a:gd name="connsiteY80" fmla="*/ 6512943 h 6853538"/>
              <a:gd name="connsiteX81" fmla="*/ 715992 w 1124098"/>
              <a:gd name="connsiteY81" fmla="*/ 6607834 h 6853538"/>
              <a:gd name="connsiteX82" fmla="*/ 724618 w 1124098"/>
              <a:gd name="connsiteY82" fmla="*/ 6650966 h 6853538"/>
              <a:gd name="connsiteX83" fmla="*/ 733245 w 1124098"/>
              <a:gd name="connsiteY83" fmla="*/ 6797615 h 6853538"/>
              <a:gd name="connsiteX84" fmla="*/ 802256 w 1124098"/>
              <a:gd name="connsiteY84" fmla="*/ 6840747 h 6853538"/>
              <a:gd name="connsiteX85" fmla="*/ 828135 w 1124098"/>
              <a:gd name="connsiteY85" fmla="*/ 6849373 h 6853538"/>
              <a:gd name="connsiteX86" fmla="*/ 1017917 w 1124098"/>
              <a:gd name="connsiteY86" fmla="*/ 6832120 h 6853538"/>
              <a:gd name="connsiteX87" fmla="*/ 1026543 w 1124098"/>
              <a:gd name="connsiteY87" fmla="*/ 6694098 h 6853538"/>
              <a:gd name="connsiteX88" fmla="*/ 1043796 w 1124098"/>
              <a:gd name="connsiteY88" fmla="*/ 6625086 h 6853538"/>
              <a:gd name="connsiteX89" fmla="*/ 1061049 w 1124098"/>
              <a:gd name="connsiteY89" fmla="*/ 6461184 h 6853538"/>
              <a:gd name="connsiteX90" fmla="*/ 1086928 w 1124098"/>
              <a:gd name="connsiteY90" fmla="*/ 6090249 h 6853538"/>
              <a:gd name="connsiteX91" fmla="*/ 1112807 w 1124098"/>
              <a:gd name="connsiteY91" fmla="*/ 5926347 h 6853538"/>
              <a:gd name="connsiteX92" fmla="*/ 1095554 w 1124098"/>
              <a:gd name="connsiteY92" fmla="*/ 4597879 h 6853538"/>
              <a:gd name="connsiteX93" fmla="*/ 1078301 w 1124098"/>
              <a:gd name="connsiteY93" fmla="*/ 4502988 h 6853538"/>
              <a:gd name="connsiteX94" fmla="*/ 1069675 w 1124098"/>
              <a:gd name="connsiteY94" fmla="*/ 4408098 h 6853538"/>
              <a:gd name="connsiteX95" fmla="*/ 1061049 w 1124098"/>
              <a:gd name="connsiteY95" fmla="*/ 4330460 h 6853538"/>
              <a:gd name="connsiteX96" fmla="*/ 1043796 w 1124098"/>
              <a:gd name="connsiteY96" fmla="*/ 3752490 h 6853538"/>
              <a:gd name="connsiteX97" fmla="*/ 1035169 w 1124098"/>
              <a:gd name="connsiteY97" fmla="*/ 3631720 h 6853538"/>
              <a:gd name="connsiteX98" fmla="*/ 1009290 w 1124098"/>
              <a:gd name="connsiteY98" fmla="*/ 3536830 h 6853538"/>
              <a:gd name="connsiteX99" fmla="*/ 983411 w 1124098"/>
              <a:gd name="connsiteY99" fmla="*/ 3424686 h 6853538"/>
              <a:gd name="connsiteX100" fmla="*/ 974784 w 1124098"/>
              <a:gd name="connsiteY100" fmla="*/ 3303917 h 6853538"/>
              <a:gd name="connsiteX101" fmla="*/ 957532 w 1124098"/>
              <a:gd name="connsiteY101" fmla="*/ 3226279 h 6853538"/>
              <a:gd name="connsiteX102" fmla="*/ 966158 w 1124098"/>
              <a:gd name="connsiteY102" fmla="*/ 2760452 h 6853538"/>
              <a:gd name="connsiteX103" fmla="*/ 974784 w 1124098"/>
              <a:gd name="connsiteY103" fmla="*/ 2708694 h 6853538"/>
              <a:gd name="connsiteX104" fmla="*/ 983411 w 1124098"/>
              <a:gd name="connsiteY104" fmla="*/ 2639683 h 6853538"/>
              <a:gd name="connsiteX105" fmla="*/ 974784 w 1124098"/>
              <a:gd name="connsiteY105" fmla="*/ 2035834 h 6853538"/>
              <a:gd name="connsiteX106" fmla="*/ 966158 w 1124098"/>
              <a:gd name="connsiteY106" fmla="*/ 1992701 h 6853538"/>
              <a:gd name="connsiteX107" fmla="*/ 948905 w 1124098"/>
              <a:gd name="connsiteY107" fmla="*/ 1889184 h 6853538"/>
              <a:gd name="connsiteX108" fmla="*/ 940279 w 1124098"/>
              <a:gd name="connsiteY108" fmla="*/ 1837426 h 6853538"/>
              <a:gd name="connsiteX109" fmla="*/ 923026 w 1124098"/>
              <a:gd name="connsiteY109" fmla="*/ 1604513 h 6853538"/>
              <a:gd name="connsiteX110" fmla="*/ 948905 w 1124098"/>
              <a:gd name="connsiteY110" fmla="*/ 724618 h 6853538"/>
              <a:gd name="connsiteX111" fmla="*/ 957532 w 1124098"/>
              <a:gd name="connsiteY111" fmla="*/ 517584 h 6853538"/>
              <a:gd name="connsiteX112" fmla="*/ 966158 w 1124098"/>
              <a:gd name="connsiteY112" fmla="*/ 431320 h 6853538"/>
              <a:gd name="connsiteX113" fmla="*/ 974784 w 1124098"/>
              <a:gd name="connsiteY113" fmla="*/ 284671 h 6853538"/>
              <a:gd name="connsiteX114" fmla="*/ 957532 w 1124098"/>
              <a:gd name="connsiteY114" fmla="*/ 69011 h 6853538"/>
              <a:gd name="connsiteX115" fmla="*/ 931652 w 1124098"/>
              <a:gd name="connsiteY115" fmla="*/ 51758 h 6853538"/>
              <a:gd name="connsiteX116" fmla="*/ 845388 w 1124098"/>
              <a:gd name="connsiteY116" fmla="*/ 25879 h 6853538"/>
              <a:gd name="connsiteX117" fmla="*/ 767751 w 1124098"/>
              <a:gd name="connsiteY117" fmla="*/ 8626 h 6853538"/>
              <a:gd name="connsiteX118" fmla="*/ 724618 w 1124098"/>
              <a:gd name="connsiteY118" fmla="*/ 0 h 6853538"/>
              <a:gd name="connsiteX119" fmla="*/ 483079 w 1124098"/>
              <a:gd name="connsiteY119" fmla="*/ 17252 h 6853538"/>
              <a:gd name="connsiteX120" fmla="*/ 457200 w 1124098"/>
              <a:gd name="connsiteY120" fmla="*/ 25879 h 6853538"/>
              <a:gd name="connsiteX121" fmla="*/ 431320 w 1124098"/>
              <a:gd name="connsiteY121" fmla="*/ 43132 h 6853538"/>
              <a:gd name="connsiteX122" fmla="*/ 388188 w 1124098"/>
              <a:gd name="connsiteY122" fmla="*/ 86264 h 6853538"/>
              <a:gd name="connsiteX123" fmla="*/ 319177 w 1124098"/>
              <a:gd name="connsiteY123" fmla="*/ 146649 h 6853538"/>
              <a:gd name="connsiteX124" fmla="*/ 198407 w 1124098"/>
              <a:gd name="connsiteY124" fmla="*/ 155275 h 6853538"/>
              <a:gd name="connsiteX125" fmla="*/ 215660 w 1124098"/>
              <a:gd name="connsiteY125" fmla="*/ 189781 h 6853538"/>
              <a:gd name="connsiteX126" fmla="*/ 241539 w 1124098"/>
              <a:gd name="connsiteY126" fmla="*/ 224286 h 6853538"/>
              <a:gd name="connsiteX127" fmla="*/ 258792 w 1124098"/>
              <a:gd name="connsiteY127" fmla="*/ 250166 h 6853538"/>
              <a:gd name="connsiteX128" fmla="*/ 267418 w 1124098"/>
              <a:gd name="connsiteY128" fmla="*/ 276045 h 6853538"/>
              <a:gd name="connsiteX129" fmla="*/ 258792 w 1124098"/>
              <a:gd name="connsiteY129" fmla="*/ 232913 h 6853538"/>
              <a:gd name="connsiteX130" fmla="*/ 250166 w 1124098"/>
              <a:gd name="connsiteY130" fmla="*/ 224286 h 685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124098" h="6853538">
                <a:moveTo>
                  <a:pt x="284671" y="34505"/>
                </a:moveTo>
                <a:cubicBezTo>
                  <a:pt x="138976" y="552538"/>
                  <a:pt x="242534" y="106738"/>
                  <a:pt x="198407" y="474452"/>
                </a:cubicBezTo>
                <a:cubicBezTo>
                  <a:pt x="196240" y="492509"/>
                  <a:pt x="186905" y="508958"/>
                  <a:pt x="181154" y="526211"/>
                </a:cubicBezTo>
                <a:cubicBezTo>
                  <a:pt x="178279" y="534837"/>
                  <a:pt x="177572" y="544524"/>
                  <a:pt x="172528" y="552090"/>
                </a:cubicBezTo>
                <a:lnTo>
                  <a:pt x="138022" y="603849"/>
                </a:lnTo>
                <a:cubicBezTo>
                  <a:pt x="135147" y="612475"/>
                  <a:pt x="133462" y="621595"/>
                  <a:pt x="129396" y="629728"/>
                </a:cubicBezTo>
                <a:cubicBezTo>
                  <a:pt x="124759" y="639001"/>
                  <a:pt x="115421" y="645771"/>
                  <a:pt x="112143" y="655607"/>
                </a:cubicBezTo>
                <a:cubicBezTo>
                  <a:pt x="81151" y="748585"/>
                  <a:pt x="125467" y="674442"/>
                  <a:pt x="86264" y="733245"/>
                </a:cubicBezTo>
                <a:cubicBezTo>
                  <a:pt x="83388" y="747622"/>
                  <a:pt x="80818" y="762064"/>
                  <a:pt x="77637" y="776377"/>
                </a:cubicBezTo>
                <a:cubicBezTo>
                  <a:pt x="75065" y="787951"/>
                  <a:pt x="70960" y="799188"/>
                  <a:pt x="69011" y="810883"/>
                </a:cubicBezTo>
                <a:cubicBezTo>
                  <a:pt x="65200" y="833750"/>
                  <a:pt x="66484" y="857528"/>
                  <a:pt x="60384" y="879894"/>
                </a:cubicBezTo>
                <a:cubicBezTo>
                  <a:pt x="57656" y="889896"/>
                  <a:pt x="47343" y="896299"/>
                  <a:pt x="43132" y="905773"/>
                </a:cubicBezTo>
                <a:cubicBezTo>
                  <a:pt x="35746" y="922392"/>
                  <a:pt x="31630" y="940279"/>
                  <a:pt x="25879" y="957532"/>
                </a:cubicBezTo>
                <a:lnTo>
                  <a:pt x="8626" y="1009290"/>
                </a:lnTo>
                <a:lnTo>
                  <a:pt x="0" y="1035169"/>
                </a:lnTo>
                <a:cubicBezTo>
                  <a:pt x="2875" y="1089803"/>
                  <a:pt x="1234" y="1144863"/>
                  <a:pt x="8626" y="1199071"/>
                </a:cubicBezTo>
                <a:cubicBezTo>
                  <a:pt x="10027" y="1209344"/>
                  <a:pt x="21242" y="1215678"/>
                  <a:pt x="25879" y="1224951"/>
                </a:cubicBezTo>
                <a:cubicBezTo>
                  <a:pt x="29945" y="1233084"/>
                  <a:pt x="30439" y="1242697"/>
                  <a:pt x="34505" y="1250830"/>
                </a:cubicBezTo>
                <a:cubicBezTo>
                  <a:pt x="46514" y="1274849"/>
                  <a:pt x="58560" y="1283511"/>
                  <a:pt x="77637" y="1302588"/>
                </a:cubicBezTo>
                <a:cubicBezTo>
                  <a:pt x="74762" y="1368724"/>
                  <a:pt x="66729" y="1434837"/>
                  <a:pt x="69011" y="1500996"/>
                </a:cubicBezTo>
                <a:cubicBezTo>
                  <a:pt x="69638" y="1519171"/>
                  <a:pt x="68431" y="1549187"/>
                  <a:pt x="86264" y="1552754"/>
                </a:cubicBezTo>
                <a:lnTo>
                  <a:pt x="129396" y="1561381"/>
                </a:lnTo>
                <a:cubicBezTo>
                  <a:pt x="178843" y="1635550"/>
                  <a:pt x="113001" y="1548264"/>
                  <a:pt x="172528" y="1595886"/>
                </a:cubicBezTo>
                <a:cubicBezTo>
                  <a:pt x="180624" y="1602363"/>
                  <a:pt x="182450" y="1614435"/>
                  <a:pt x="189781" y="1621766"/>
                </a:cubicBezTo>
                <a:cubicBezTo>
                  <a:pt x="197112" y="1629097"/>
                  <a:pt x="207034" y="1633267"/>
                  <a:pt x="215660" y="1639018"/>
                </a:cubicBezTo>
                <a:cubicBezTo>
                  <a:pt x="221411" y="1647645"/>
                  <a:pt x="231974" y="1654573"/>
                  <a:pt x="232913" y="1664898"/>
                </a:cubicBezTo>
                <a:cubicBezTo>
                  <a:pt x="234285" y="1679992"/>
                  <a:pt x="227252" y="1736603"/>
                  <a:pt x="215660" y="1759788"/>
                </a:cubicBezTo>
                <a:cubicBezTo>
                  <a:pt x="211023" y="1769061"/>
                  <a:pt x="204158" y="1777041"/>
                  <a:pt x="198407" y="1785668"/>
                </a:cubicBezTo>
                <a:cubicBezTo>
                  <a:pt x="201720" y="1805542"/>
                  <a:pt x="205043" y="1842071"/>
                  <a:pt x="215660" y="1863305"/>
                </a:cubicBezTo>
                <a:cubicBezTo>
                  <a:pt x="220297" y="1872578"/>
                  <a:pt x="227162" y="1880558"/>
                  <a:pt x="232913" y="1889184"/>
                </a:cubicBezTo>
                <a:cubicBezTo>
                  <a:pt x="235788" y="1897811"/>
                  <a:pt x="237957" y="1906706"/>
                  <a:pt x="241539" y="1915064"/>
                </a:cubicBezTo>
                <a:cubicBezTo>
                  <a:pt x="246604" y="1926884"/>
                  <a:pt x="257937" y="1936738"/>
                  <a:pt x="258792" y="1949569"/>
                </a:cubicBezTo>
                <a:cubicBezTo>
                  <a:pt x="260905" y="1981259"/>
                  <a:pt x="253041" y="2012830"/>
                  <a:pt x="250166" y="2044460"/>
                </a:cubicBezTo>
                <a:cubicBezTo>
                  <a:pt x="247290" y="2133600"/>
                  <a:pt x="246776" y="2222847"/>
                  <a:pt x="241539" y="2311879"/>
                </a:cubicBezTo>
                <a:cubicBezTo>
                  <a:pt x="241005" y="2320956"/>
                  <a:pt x="235411" y="2329015"/>
                  <a:pt x="232913" y="2337758"/>
                </a:cubicBezTo>
                <a:cubicBezTo>
                  <a:pt x="229656" y="2349158"/>
                  <a:pt x="227162" y="2360762"/>
                  <a:pt x="224286" y="2372264"/>
                </a:cubicBezTo>
                <a:cubicBezTo>
                  <a:pt x="221411" y="2398143"/>
                  <a:pt x="218386" y="2424006"/>
                  <a:pt x="215660" y="2449901"/>
                </a:cubicBezTo>
                <a:cubicBezTo>
                  <a:pt x="212635" y="2478641"/>
                  <a:pt x="210411" y="2507466"/>
                  <a:pt x="207034" y="2536166"/>
                </a:cubicBezTo>
                <a:cubicBezTo>
                  <a:pt x="204658" y="2556359"/>
                  <a:pt x="201094" y="2576397"/>
                  <a:pt x="198407" y="2596551"/>
                </a:cubicBezTo>
                <a:cubicBezTo>
                  <a:pt x="195343" y="2619530"/>
                  <a:pt x="195404" y="2643071"/>
                  <a:pt x="189781" y="2665562"/>
                </a:cubicBezTo>
                <a:cubicBezTo>
                  <a:pt x="186662" y="2678038"/>
                  <a:pt x="177304" y="2688128"/>
                  <a:pt x="172528" y="2700068"/>
                </a:cubicBezTo>
                <a:cubicBezTo>
                  <a:pt x="165774" y="2716953"/>
                  <a:pt x="161026" y="2734573"/>
                  <a:pt x="155275" y="2751826"/>
                </a:cubicBezTo>
                <a:cubicBezTo>
                  <a:pt x="152400" y="2760452"/>
                  <a:pt x="148432" y="2768789"/>
                  <a:pt x="146649" y="2777705"/>
                </a:cubicBezTo>
                <a:lnTo>
                  <a:pt x="138022" y="2820837"/>
                </a:lnTo>
                <a:cubicBezTo>
                  <a:pt x="140898" y="2855343"/>
                  <a:pt x="137382" y="2890992"/>
                  <a:pt x="146649" y="2924354"/>
                </a:cubicBezTo>
                <a:cubicBezTo>
                  <a:pt x="152199" y="2944333"/>
                  <a:pt x="174597" y="2956442"/>
                  <a:pt x="181154" y="2976113"/>
                </a:cubicBezTo>
                <a:cubicBezTo>
                  <a:pt x="222146" y="3099086"/>
                  <a:pt x="180964" y="2971133"/>
                  <a:pt x="207034" y="3062377"/>
                </a:cubicBezTo>
                <a:cubicBezTo>
                  <a:pt x="209532" y="3071120"/>
                  <a:pt x="213162" y="3079513"/>
                  <a:pt x="215660" y="3088256"/>
                </a:cubicBezTo>
                <a:cubicBezTo>
                  <a:pt x="221916" y="3110153"/>
                  <a:pt x="224046" y="3127951"/>
                  <a:pt x="232913" y="3148641"/>
                </a:cubicBezTo>
                <a:cubicBezTo>
                  <a:pt x="237979" y="3160461"/>
                  <a:pt x="245390" y="3171207"/>
                  <a:pt x="250166" y="3183147"/>
                </a:cubicBezTo>
                <a:cubicBezTo>
                  <a:pt x="267675" y="3226921"/>
                  <a:pt x="267382" y="3234724"/>
                  <a:pt x="276045" y="3278037"/>
                </a:cubicBezTo>
                <a:cubicBezTo>
                  <a:pt x="273169" y="3358550"/>
                  <a:pt x="272014" y="3439144"/>
                  <a:pt x="267418" y="3519577"/>
                </a:cubicBezTo>
                <a:cubicBezTo>
                  <a:pt x="266258" y="3539877"/>
                  <a:pt x="261479" y="3559808"/>
                  <a:pt x="258792" y="3579962"/>
                </a:cubicBezTo>
                <a:cubicBezTo>
                  <a:pt x="255728" y="3602941"/>
                  <a:pt x="253041" y="3625969"/>
                  <a:pt x="250166" y="3648973"/>
                </a:cubicBezTo>
                <a:cubicBezTo>
                  <a:pt x="253041" y="3732362"/>
                  <a:pt x="253588" y="3815863"/>
                  <a:pt x="258792" y="3899139"/>
                </a:cubicBezTo>
                <a:cubicBezTo>
                  <a:pt x="260714" y="3929893"/>
                  <a:pt x="275159" y="3927576"/>
                  <a:pt x="293298" y="3950898"/>
                </a:cubicBezTo>
                <a:cubicBezTo>
                  <a:pt x="306028" y="3967265"/>
                  <a:pt x="327803" y="4002656"/>
                  <a:pt x="327803" y="4002656"/>
                </a:cubicBezTo>
                <a:cubicBezTo>
                  <a:pt x="360350" y="4132838"/>
                  <a:pt x="308566" y="3936314"/>
                  <a:pt x="353683" y="4071668"/>
                </a:cubicBezTo>
                <a:cubicBezTo>
                  <a:pt x="357701" y="4083723"/>
                  <a:pt x="369487" y="4157869"/>
                  <a:pt x="370935" y="4166558"/>
                </a:cubicBezTo>
                <a:cubicBezTo>
                  <a:pt x="373811" y="4235569"/>
                  <a:pt x="371934" y="4304943"/>
                  <a:pt x="379562" y="4373592"/>
                </a:cubicBezTo>
                <a:cubicBezTo>
                  <a:pt x="380707" y="4383896"/>
                  <a:pt x="392179" y="4390198"/>
                  <a:pt x="396815" y="4399471"/>
                </a:cubicBezTo>
                <a:cubicBezTo>
                  <a:pt x="400882" y="4407604"/>
                  <a:pt x="401025" y="4417402"/>
                  <a:pt x="405441" y="4425351"/>
                </a:cubicBezTo>
                <a:cubicBezTo>
                  <a:pt x="438470" y="4484803"/>
                  <a:pt x="458308" y="4491709"/>
                  <a:pt x="500332" y="4554747"/>
                </a:cubicBezTo>
                <a:lnTo>
                  <a:pt x="517584" y="4580626"/>
                </a:lnTo>
                <a:cubicBezTo>
                  <a:pt x="520460" y="4597879"/>
                  <a:pt x="523082" y="4615175"/>
                  <a:pt x="526211" y="4632384"/>
                </a:cubicBezTo>
                <a:cubicBezTo>
                  <a:pt x="528834" y="4646810"/>
                  <a:pt x="533378" y="4660927"/>
                  <a:pt x="534837" y="4675517"/>
                </a:cubicBezTo>
                <a:cubicBezTo>
                  <a:pt x="542013" y="4747275"/>
                  <a:pt x="544914" y="4819419"/>
                  <a:pt x="552090" y="4891177"/>
                </a:cubicBezTo>
                <a:cubicBezTo>
                  <a:pt x="574603" y="5116288"/>
                  <a:pt x="548496" y="4897281"/>
                  <a:pt x="569343" y="5011947"/>
                </a:cubicBezTo>
                <a:cubicBezTo>
                  <a:pt x="585201" y="5099171"/>
                  <a:pt x="568880" y="5045066"/>
                  <a:pt x="586596" y="5098211"/>
                </a:cubicBezTo>
                <a:cubicBezTo>
                  <a:pt x="589471" y="5152845"/>
                  <a:pt x="590269" y="5207628"/>
                  <a:pt x="595222" y="5262113"/>
                </a:cubicBezTo>
                <a:cubicBezTo>
                  <a:pt x="596045" y="5271169"/>
                  <a:pt x="603849" y="5278899"/>
                  <a:pt x="603849" y="5287992"/>
                </a:cubicBezTo>
                <a:cubicBezTo>
                  <a:pt x="603849" y="5594250"/>
                  <a:pt x="605348" y="5423402"/>
                  <a:pt x="586596" y="5564037"/>
                </a:cubicBezTo>
                <a:cubicBezTo>
                  <a:pt x="573755" y="5660341"/>
                  <a:pt x="587324" y="5613610"/>
                  <a:pt x="569343" y="5667554"/>
                </a:cubicBezTo>
                <a:cubicBezTo>
                  <a:pt x="566468" y="5687682"/>
                  <a:pt x="564705" y="5708001"/>
                  <a:pt x="560717" y="5727939"/>
                </a:cubicBezTo>
                <a:cubicBezTo>
                  <a:pt x="556067" y="5751191"/>
                  <a:pt x="543464" y="5796951"/>
                  <a:pt x="543464" y="5796951"/>
                </a:cubicBezTo>
                <a:cubicBezTo>
                  <a:pt x="546339" y="5848709"/>
                  <a:pt x="544759" y="5900909"/>
                  <a:pt x="552090" y="5952226"/>
                </a:cubicBezTo>
                <a:cubicBezTo>
                  <a:pt x="553556" y="5962489"/>
                  <a:pt x="562407" y="5970399"/>
                  <a:pt x="569343" y="5978105"/>
                </a:cubicBezTo>
                <a:cubicBezTo>
                  <a:pt x="588386" y="5999263"/>
                  <a:pt x="609600" y="6018362"/>
                  <a:pt x="629728" y="6038490"/>
                </a:cubicBezTo>
                <a:cubicBezTo>
                  <a:pt x="638354" y="6047116"/>
                  <a:pt x="648840" y="6054218"/>
                  <a:pt x="655607" y="6064369"/>
                </a:cubicBezTo>
                <a:lnTo>
                  <a:pt x="672860" y="6090249"/>
                </a:lnTo>
                <a:cubicBezTo>
                  <a:pt x="700289" y="6282259"/>
                  <a:pt x="670788" y="6058803"/>
                  <a:pt x="690113" y="6512943"/>
                </a:cubicBezTo>
                <a:cubicBezTo>
                  <a:pt x="692021" y="6557784"/>
                  <a:pt x="706859" y="6562166"/>
                  <a:pt x="715992" y="6607834"/>
                </a:cubicBezTo>
                <a:lnTo>
                  <a:pt x="724618" y="6650966"/>
                </a:lnTo>
                <a:cubicBezTo>
                  <a:pt x="727494" y="6699849"/>
                  <a:pt x="725981" y="6749189"/>
                  <a:pt x="733245" y="6797615"/>
                </a:cubicBezTo>
                <a:cubicBezTo>
                  <a:pt x="738281" y="6831191"/>
                  <a:pt x="779787" y="6833257"/>
                  <a:pt x="802256" y="6840747"/>
                </a:cubicBezTo>
                <a:lnTo>
                  <a:pt x="828135" y="6849373"/>
                </a:lnTo>
                <a:cubicBezTo>
                  <a:pt x="891396" y="6843622"/>
                  <a:pt x="967893" y="6871269"/>
                  <a:pt x="1017917" y="6832120"/>
                </a:cubicBezTo>
                <a:cubicBezTo>
                  <a:pt x="1054219" y="6803710"/>
                  <a:pt x="1020825" y="6739839"/>
                  <a:pt x="1026543" y="6694098"/>
                </a:cubicBezTo>
                <a:cubicBezTo>
                  <a:pt x="1029484" y="6670569"/>
                  <a:pt x="1043796" y="6625086"/>
                  <a:pt x="1043796" y="6625086"/>
                </a:cubicBezTo>
                <a:cubicBezTo>
                  <a:pt x="1049547" y="6570452"/>
                  <a:pt x="1056633" y="6515942"/>
                  <a:pt x="1061049" y="6461184"/>
                </a:cubicBezTo>
                <a:cubicBezTo>
                  <a:pt x="1071012" y="6337640"/>
                  <a:pt x="1067597" y="6212678"/>
                  <a:pt x="1086928" y="6090249"/>
                </a:cubicBezTo>
                <a:lnTo>
                  <a:pt x="1112807" y="5926347"/>
                </a:lnTo>
                <a:cubicBezTo>
                  <a:pt x="1129742" y="5350586"/>
                  <a:pt x="1130372" y="5510079"/>
                  <a:pt x="1095554" y="4597879"/>
                </a:cubicBezTo>
                <a:cubicBezTo>
                  <a:pt x="1094328" y="4565753"/>
                  <a:pt x="1084052" y="4534618"/>
                  <a:pt x="1078301" y="4502988"/>
                </a:cubicBezTo>
                <a:cubicBezTo>
                  <a:pt x="1075426" y="4471358"/>
                  <a:pt x="1072835" y="4439701"/>
                  <a:pt x="1069675" y="4408098"/>
                </a:cubicBezTo>
                <a:cubicBezTo>
                  <a:pt x="1067084" y="4382189"/>
                  <a:pt x="1062076" y="4356478"/>
                  <a:pt x="1061049" y="4330460"/>
                </a:cubicBezTo>
                <a:cubicBezTo>
                  <a:pt x="1053447" y="4137868"/>
                  <a:pt x="1050930" y="3945100"/>
                  <a:pt x="1043796" y="3752490"/>
                </a:cubicBezTo>
                <a:cubicBezTo>
                  <a:pt x="1042302" y="3712158"/>
                  <a:pt x="1041545" y="3671572"/>
                  <a:pt x="1035169" y="3631720"/>
                </a:cubicBezTo>
                <a:cubicBezTo>
                  <a:pt x="1029989" y="3599347"/>
                  <a:pt x="1017242" y="3568636"/>
                  <a:pt x="1009290" y="3536830"/>
                </a:cubicBezTo>
                <a:cubicBezTo>
                  <a:pt x="999986" y="3499612"/>
                  <a:pt x="992037" y="3462067"/>
                  <a:pt x="983411" y="3424686"/>
                </a:cubicBezTo>
                <a:cubicBezTo>
                  <a:pt x="980535" y="3384430"/>
                  <a:pt x="980004" y="3343937"/>
                  <a:pt x="974784" y="3303917"/>
                </a:cubicBezTo>
                <a:cubicBezTo>
                  <a:pt x="971355" y="3277629"/>
                  <a:pt x="957953" y="3252786"/>
                  <a:pt x="957532" y="3226279"/>
                </a:cubicBezTo>
                <a:cubicBezTo>
                  <a:pt x="955067" y="3070996"/>
                  <a:pt x="960984" y="2915668"/>
                  <a:pt x="966158" y="2760452"/>
                </a:cubicBezTo>
                <a:cubicBezTo>
                  <a:pt x="966741" y="2742971"/>
                  <a:pt x="972310" y="2726009"/>
                  <a:pt x="974784" y="2708694"/>
                </a:cubicBezTo>
                <a:cubicBezTo>
                  <a:pt x="978063" y="2685744"/>
                  <a:pt x="980535" y="2662687"/>
                  <a:pt x="983411" y="2639683"/>
                </a:cubicBezTo>
                <a:cubicBezTo>
                  <a:pt x="980535" y="2438400"/>
                  <a:pt x="980150" y="2237066"/>
                  <a:pt x="974784" y="2035834"/>
                </a:cubicBezTo>
                <a:cubicBezTo>
                  <a:pt x="974393" y="2021177"/>
                  <a:pt x="968706" y="2007140"/>
                  <a:pt x="966158" y="1992701"/>
                </a:cubicBezTo>
                <a:cubicBezTo>
                  <a:pt x="960079" y="1958252"/>
                  <a:pt x="954656" y="1923690"/>
                  <a:pt x="948905" y="1889184"/>
                </a:cubicBezTo>
                <a:cubicBezTo>
                  <a:pt x="946030" y="1871931"/>
                  <a:pt x="941732" y="1854856"/>
                  <a:pt x="940279" y="1837426"/>
                </a:cubicBezTo>
                <a:cubicBezTo>
                  <a:pt x="928062" y="1690831"/>
                  <a:pt x="933955" y="1768458"/>
                  <a:pt x="923026" y="1604513"/>
                </a:cubicBezTo>
                <a:cubicBezTo>
                  <a:pt x="931652" y="1311215"/>
                  <a:pt x="939595" y="1017895"/>
                  <a:pt x="948905" y="724618"/>
                </a:cubicBezTo>
                <a:cubicBezTo>
                  <a:pt x="951097" y="655582"/>
                  <a:pt x="953476" y="586536"/>
                  <a:pt x="957532" y="517584"/>
                </a:cubicBezTo>
                <a:cubicBezTo>
                  <a:pt x="959229" y="488736"/>
                  <a:pt x="964023" y="460139"/>
                  <a:pt x="966158" y="431320"/>
                </a:cubicBezTo>
                <a:cubicBezTo>
                  <a:pt x="969775" y="382486"/>
                  <a:pt x="971909" y="333554"/>
                  <a:pt x="974784" y="284671"/>
                </a:cubicBezTo>
                <a:cubicBezTo>
                  <a:pt x="969033" y="212784"/>
                  <a:pt x="970664" y="139922"/>
                  <a:pt x="957532" y="69011"/>
                </a:cubicBezTo>
                <a:cubicBezTo>
                  <a:pt x="955644" y="58816"/>
                  <a:pt x="941126" y="55969"/>
                  <a:pt x="931652" y="51758"/>
                </a:cubicBezTo>
                <a:cubicBezTo>
                  <a:pt x="908602" y="41513"/>
                  <a:pt x="871489" y="31902"/>
                  <a:pt x="845388" y="25879"/>
                </a:cubicBezTo>
                <a:lnTo>
                  <a:pt x="767751" y="8626"/>
                </a:lnTo>
                <a:cubicBezTo>
                  <a:pt x="753414" y="5554"/>
                  <a:pt x="738996" y="2875"/>
                  <a:pt x="724618" y="0"/>
                </a:cubicBezTo>
                <a:cubicBezTo>
                  <a:pt x="592320" y="5512"/>
                  <a:pt x="569732" y="-7507"/>
                  <a:pt x="483079" y="17252"/>
                </a:cubicBezTo>
                <a:cubicBezTo>
                  <a:pt x="474336" y="19750"/>
                  <a:pt x="465333" y="21812"/>
                  <a:pt x="457200" y="25879"/>
                </a:cubicBezTo>
                <a:cubicBezTo>
                  <a:pt x="447927" y="30516"/>
                  <a:pt x="439947" y="37381"/>
                  <a:pt x="431320" y="43132"/>
                </a:cubicBezTo>
                <a:cubicBezTo>
                  <a:pt x="385312" y="112143"/>
                  <a:pt x="445697" y="28755"/>
                  <a:pt x="388188" y="86264"/>
                </a:cubicBezTo>
                <a:cubicBezTo>
                  <a:pt x="363305" y="111147"/>
                  <a:pt x="371818" y="142889"/>
                  <a:pt x="319177" y="146649"/>
                </a:cubicBezTo>
                <a:lnTo>
                  <a:pt x="198407" y="155275"/>
                </a:lnTo>
                <a:cubicBezTo>
                  <a:pt x="204158" y="166777"/>
                  <a:pt x="208844" y="178876"/>
                  <a:pt x="215660" y="189781"/>
                </a:cubicBezTo>
                <a:cubicBezTo>
                  <a:pt x="223280" y="201973"/>
                  <a:pt x="233182" y="212587"/>
                  <a:pt x="241539" y="224286"/>
                </a:cubicBezTo>
                <a:cubicBezTo>
                  <a:pt x="247565" y="232723"/>
                  <a:pt x="253041" y="241539"/>
                  <a:pt x="258792" y="250166"/>
                </a:cubicBezTo>
                <a:cubicBezTo>
                  <a:pt x="261667" y="258792"/>
                  <a:pt x="267418" y="285138"/>
                  <a:pt x="267418" y="276045"/>
                </a:cubicBezTo>
                <a:cubicBezTo>
                  <a:pt x="267418" y="261383"/>
                  <a:pt x="263428" y="246823"/>
                  <a:pt x="258792" y="232913"/>
                </a:cubicBezTo>
                <a:cubicBezTo>
                  <a:pt x="257506" y="229055"/>
                  <a:pt x="253041" y="227162"/>
                  <a:pt x="250166" y="224286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35588" y="4191000"/>
            <a:ext cx="3714750" cy="26781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400" b="1" dirty="0">
                <a:solidFill>
                  <a:srgbClr val="990000"/>
                </a:solidFill>
              </a:rPr>
              <a:t> </a:t>
            </a:r>
            <a:r>
              <a:rPr lang="en-US" altLang="ru-RU" sz="2400" b="1" u="sng" dirty="0">
                <a:solidFill>
                  <a:srgbClr val="990000"/>
                </a:solidFill>
              </a:rPr>
              <a:t>Current activity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solidFill>
                  <a:schemeClr val="accent2"/>
                </a:solidFill>
              </a:rPr>
              <a:t> Project of reconstruction </a:t>
            </a:r>
          </a:p>
          <a:p>
            <a:pPr eaLnBrk="1" hangingPunct="1">
              <a:defRPr/>
            </a:pPr>
            <a:r>
              <a:rPr lang="en-US" altLang="ru-RU" dirty="0">
                <a:solidFill>
                  <a:schemeClr val="accent2"/>
                </a:solidFill>
              </a:rPr>
              <a:t>   of the pumping-filtering station.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solidFill>
                  <a:schemeClr val="accent2"/>
                </a:solidFill>
              </a:rPr>
              <a:t> Automation of the drinking water </a:t>
            </a:r>
          </a:p>
          <a:p>
            <a:pPr eaLnBrk="1" hangingPunct="1">
              <a:defRPr/>
            </a:pPr>
            <a:r>
              <a:rPr lang="en-US" altLang="ru-RU" dirty="0">
                <a:solidFill>
                  <a:schemeClr val="accent2"/>
                </a:solidFill>
              </a:rPr>
              <a:t>   preparation.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solidFill>
                  <a:schemeClr val="accent2"/>
                </a:solidFill>
              </a:rPr>
              <a:t> Reconstruction and replacement </a:t>
            </a:r>
          </a:p>
          <a:p>
            <a:pPr eaLnBrk="1" hangingPunct="1">
              <a:defRPr/>
            </a:pPr>
            <a:r>
              <a:rPr lang="en-US" altLang="ru-RU" dirty="0">
                <a:solidFill>
                  <a:schemeClr val="accent2"/>
                </a:solidFill>
              </a:rPr>
              <a:t>   of the water pipes.</a:t>
            </a:r>
          </a:p>
          <a:p>
            <a:pPr eaLnBrk="1" hangingPunct="1">
              <a:buFontTx/>
              <a:buChar char="•"/>
              <a:defRPr/>
            </a:pPr>
            <a:r>
              <a:rPr lang="en-US" altLang="ru-RU" dirty="0">
                <a:solidFill>
                  <a:schemeClr val="accent2"/>
                </a:solidFill>
              </a:rPr>
              <a:t> Development of the automatic system of water accounting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15888"/>
            <a:ext cx="73914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2400" b="1" u="sng" dirty="0">
                <a:solidFill>
                  <a:schemeClr val="accent1">
                    <a:lumMod val="50000"/>
                  </a:schemeClr>
                </a:solidFill>
              </a:rPr>
              <a:t>Water supply system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</a:rPr>
              <a:t>of the Institute and the city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971550" y="1549400"/>
            <a:ext cx="1512888" cy="12255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221163" y="1546225"/>
            <a:ext cx="1574800" cy="1223963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566988" y="1516063"/>
            <a:ext cx="1519237" cy="122396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55650" y="692150"/>
            <a:ext cx="5040313" cy="27209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08075" y="625475"/>
            <a:ext cx="407035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Water preparation station. 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ru-RU" dirty="0">
                <a:solidFill>
                  <a:schemeClr val="accent2"/>
                </a:solidFill>
              </a:rPr>
              <a:t>pumping-filtering station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b="1" dirty="0"/>
              <a:t> </a:t>
            </a:r>
          </a:p>
        </p:txBody>
      </p:sp>
      <p:sp>
        <p:nvSpPr>
          <p:cNvPr id="46090" name="TextBox 11"/>
          <p:cNvSpPr txBox="1">
            <a:spLocks noChangeArrowheads="1"/>
          </p:cNvSpPr>
          <p:nvPr/>
        </p:nvSpPr>
        <p:spPr bwMode="auto">
          <a:xfrm>
            <a:off x="8178800" y="700088"/>
            <a:ext cx="111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ru-RU" b="1">
                <a:solidFill>
                  <a:schemeClr val="bg1"/>
                </a:solidFill>
              </a:rPr>
              <a:t>River VOLGA</a:t>
            </a: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7569200" y="1701800"/>
            <a:ext cx="876300" cy="719138"/>
          </a:xfrm>
          <a:prstGeom prst="flowChartProcess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092" name="Прямоугольник 12"/>
          <p:cNvSpPr>
            <a:spLocks noChangeArrowheads="1"/>
          </p:cNvSpPr>
          <p:nvPr/>
        </p:nvSpPr>
        <p:spPr bwMode="auto">
          <a:xfrm>
            <a:off x="7475538" y="1770063"/>
            <a:ext cx="1062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600">
                <a:solidFill>
                  <a:schemeClr val="bg1"/>
                </a:solidFill>
              </a:rPr>
              <a:t>Pumping station</a:t>
            </a:r>
            <a:endParaRPr lang="ru-RU" altLang="ru-RU" sz="1600">
              <a:solidFill>
                <a:schemeClr val="bg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14" idx="3"/>
          </p:cNvCxnSpPr>
          <p:nvPr/>
        </p:nvCxnSpPr>
        <p:spPr>
          <a:xfrm flipV="1">
            <a:off x="8445500" y="1873250"/>
            <a:ext cx="292100" cy="188913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4" idx="3"/>
          </p:cNvCxnSpPr>
          <p:nvPr/>
        </p:nvCxnSpPr>
        <p:spPr>
          <a:xfrm>
            <a:off x="8445500" y="2062163"/>
            <a:ext cx="292100" cy="66675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27200" y="1412875"/>
            <a:ext cx="6280150" cy="19050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002588" y="1422400"/>
            <a:ext cx="0" cy="263525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392488" y="1406525"/>
            <a:ext cx="3175" cy="273050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722438" y="1392238"/>
            <a:ext cx="3175" cy="273050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9" name="TextBox 31"/>
          <p:cNvSpPr txBox="1">
            <a:spLocks noChangeArrowheads="1"/>
          </p:cNvSpPr>
          <p:nvPr/>
        </p:nvSpPr>
        <p:spPr bwMode="auto">
          <a:xfrm>
            <a:off x="917575" y="1724025"/>
            <a:ext cx="16430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/>
              <a:t>Substation 1</a:t>
            </a:r>
            <a:endParaRPr lang="ru-RU" altLang="ru-RU"/>
          </a:p>
          <a:p>
            <a:endParaRPr lang="en-US" altLang="ru-RU" sz="800"/>
          </a:p>
          <a:p>
            <a:r>
              <a:rPr lang="en-US" altLang="ru-RU" sz="1200"/>
              <a:t>performance</a:t>
            </a:r>
          </a:p>
          <a:p>
            <a:r>
              <a:rPr lang="en-US" altLang="ru-RU" sz="1200"/>
              <a:t>420 m</a:t>
            </a:r>
            <a:r>
              <a:rPr lang="en-US" altLang="ru-RU" sz="1200" baseline="30000"/>
              <a:t>3</a:t>
            </a:r>
            <a:r>
              <a:rPr lang="en-US" altLang="ru-RU" sz="1200"/>
              <a:t> / hour</a:t>
            </a:r>
            <a:endParaRPr lang="ru-RU" altLang="ru-RU" sz="1200"/>
          </a:p>
        </p:txBody>
      </p:sp>
      <p:sp>
        <p:nvSpPr>
          <p:cNvPr id="46100" name="TextBox 32"/>
          <p:cNvSpPr txBox="1">
            <a:spLocks noChangeArrowheads="1"/>
          </p:cNvSpPr>
          <p:nvPr/>
        </p:nvSpPr>
        <p:spPr bwMode="auto">
          <a:xfrm>
            <a:off x="2538413" y="1714500"/>
            <a:ext cx="163988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/>
              <a:t>Substation 2</a:t>
            </a:r>
            <a:endParaRPr lang="ru-RU" altLang="ru-RU"/>
          </a:p>
          <a:p>
            <a:endParaRPr lang="ru-RU" altLang="ru-RU" sz="800">
              <a:solidFill>
                <a:srgbClr val="000000"/>
              </a:solidFill>
            </a:endParaRPr>
          </a:p>
          <a:p>
            <a:r>
              <a:rPr lang="en-US" altLang="ru-RU" sz="1200">
                <a:solidFill>
                  <a:srgbClr val="000000"/>
                </a:solidFill>
              </a:rPr>
              <a:t>performance</a:t>
            </a:r>
          </a:p>
          <a:p>
            <a:r>
              <a:rPr lang="ru-RU" altLang="ru-RU" sz="1200">
                <a:solidFill>
                  <a:srgbClr val="000000"/>
                </a:solidFill>
              </a:rPr>
              <a:t>420</a:t>
            </a:r>
            <a:r>
              <a:rPr lang="en-US" altLang="ru-RU" sz="1200">
                <a:solidFill>
                  <a:srgbClr val="000000"/>
                </a:solidFill>
              </a:rPr>
              <a:t> m</a:t>
            </a:r>
            <a:r>
              <a:rPr lang="en-US" altLang="ru-RU" sz="1200" baseline="30000">
                <a:solidFill>
                  <a:srgbClr val="000000"/>
                </a:solidFill>
              </a:rPr>
              <a:t>3</a:t>
            </a:r>
            <a:r>
              <a:rPr lang="en-US" altLang="ru-RU" sz="1200">
                <a:solidFill>
                  <a:srgbClr val="000000"/>
                </a:solidFill>
              </a:rPr>
              <a:t> / hour</a:t>
            </a:r>
            <a:endParaRPr lang="ru-RU" altLang="ru-RU"/>
          </a:p>
        </p:txBody>
      </p:sp>
      <p:sp>
        <p:nvSpPr>
          <p:cNvPr id="34" name="TextBox 33"/>
          <p:cNvSpPr txBox="1"/>
          <p:nvPr/>
        </p:nvSpPr>
        <p:spPr>
          <a:xfrm>
            <a:off x="4186238" y="1535113"/>
            <a:ext cx="1677987" cy="1169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Substation 3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Proposal for future  development.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performance</a:t>
            </a:r>
          </a:p>
          <a:p>
            <a:pPr algn="ctr">
              <a:defRPr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420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 m3 / hour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55650" y="4286250"/>
            <a:ext cx="1728788" cy="487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City consumers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743200" y="4286250"/>
            <a:ext cx="1865313" cy="487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JINR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>
            <a:endCxn id="35" idx="0"/>
          </p:cNvCxnSpPr>
          <p:nvPr/>
        </p:nvCxnSpPr>
        <p:spPr>
          <a:xfrm>
            <a:off x="1619250" y="3930650"/>
            <a:ext cx="0" cy="355600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3392488" y="2786063"/>
            <a:ext cx="3175" cy="168275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1722438" y="2749550"/>
            <a:ext cx="3175" cy="214313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1706563" y="2935288"/>
            <a:ext cx="1685925" cy="4762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95438" y="3930650"/>
            <a:ext cx="2079625" cy="0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675063" y="3930650"/>
            <a:ext cx="0" cy="355600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2560638" y="2921000"/>
            <a:ext cx="6350" cy="1009650"/>
          </a:xfrm>
          <a:prstGeom prst="line">
            <a:avLst/>
          </a:prstGeom>
          <a:ln w="47625" cmpd="dbl">
            <a:solidFill>
              <a:schemeClr val="accent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11" name="Прямоугольник 54"/>
          <p:cNvSpPr>
            <a:spLocks noChangeArrowheads="1"/>
          </p:cNvSpPr>
          <p:nvPr/>
        </p:nvSpPr>
        <p:spPr bwMode="auto">
          <a:xfrm>
            <a:off x="2609850" y="2967038"/>
            <a:ext cx="4697413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/>
              <a:t>Full performance of water station </a:t>
            </a:r>
            <a:r>
              <a:rPr lang="ru-RU" altLang="ru-RU" sz="1600" b="1"/>
              <a:t>840</a:t>
            </a:r>
            <a:r>
              <a:rPr lang="ru-RU" altLang="ru-RU" sz="1600"/>
              <a:t> </a:t>
            </a:r>
            <a:r>
              <a:rPr lang="en-US" altLang="ru-RU" sz="1600"/>
              <a:t>m</a:t>
            </a:r>
            <a:r>
              <a:rPr lang="en-US" altLang="ru-RU" sz="1600" baseline="30000"/>
              <a:t>3</a:t>
            </a:r>
            <a:r>
              <a:rPr lang="en-US" altLang="ru-RU" sz="1600"/>
              <a:t> / hour</a:t>
            </a:r>
            <a:endParaRPr lang="ru-RU" altLang="ru-RU" sz="1600"/>
          </a:p>
        </p:txBody>
      </p:sp>
      <p:sp>
        <p:nvSpPr>
          <p:cNvPr id="46112" name="Прямоугольник 55"/>
          <p:cNvSpPr>
            <a:spLocks noChangeArrowheads="1"/>
          </p:cNvSpPr>
          <p:nvPr/>
        </p:nvSpPr>
        <p:spPr bwMode="auto">
          <a:xfrm>
            <a:off x="2506663" y="3609975"/>
            <a:ext cx="5541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/>
              <a:t>Water consumption by the city and JINR</a:t>
            </a:r>
            <a:r>
              <a:rPr lang="ru-RU" altLang="ru-RU" sz="1600"/>
              <a:t> </a:t>
            </a:r>
            <a:r>
              <a:rPr lang="ru-RU" altLang="ru-RU" sz="1600" b="1"/>
              <a:t>500-550</a:t>
            </a:r>
            <a:r>
              <a:rPr lang="ru-RU" altLang="ru-RU" sz="1600"/>
              <a:t> </a:t>
            </a:r>
            <a:r>
              <a:rPr lang="en-US" altLang="ru-RU" sz="1600"/>
              <a:t>m</a:t>
            </a:r>
            <a:r>
              <a:rPr lang="en-US" altLang="ru-RU" sz="1600" baseline="30000"/>
              <a:t>3</a:t>
            </a:r>
            <a:r>
              <a:rPr lang="en-US" altLang="ru-RU" sz="1600"/>
              <a:t> / hour</a:t>
            </a:r>
            <a:endParaRPr lang="ru-RU" altLang="ru-RU" sz="1600"/>
          </a:p>
        </p:txBody>
      </p:sp>
      <p:sp>
        <p:nvSpPr>
          <p:cNvPr id="46113" name="Прямоугольник 56"/>
          <p:cNvSpPr>
            <a:spLocks noChangeArrowheads="1"/>
          </p:cNvSpPr>
          <p:nvPr/>
        </p:nvSpPr>
        <p:spPr bwMode="auto">
          <a:xfrm>
            <a:off x="434975" y="5006975"/>
            <a:ext cx="4464050" cy="1385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ru-RU" sz="1400"/>
              <a:t>- The station reserve is </a:t>
            </a:r>
            <a:r>
              <a:rPr lang="ru-RU" altLang="ru-RU" sz="1400"/>
              <a:t>300 </a:t>
            </a:r>
            <a:r>
              <a:rPr lang="en-US" altLang="ru-RU" sz="1400"/>
              <a:t>m</a:t>
            </a:r>
            <a:r>
              <a:rPr lang="en-US" altLang="ru-RU" sz="1400" baseline="30000"/>
              <a:t>3</a:t>
            </a:r>
            <a:r>
              <a:rPr lang="en-US" altLang="ru-RU" sz="1400"/>
              <a:t> / hour. This is enough for the next 5 years. </a:t>
            </a:r>
          </a:p>
          <a:p>
            <a:r>
              <a:rPr lang="en-US" altLang="ru-RU" sz="1400"/>
              <a:t>- For further development the construction of substation 3 is required . (The option of co-financing from the Administration of</a:t>
            </a:r>
            <a:r>
              <a:rPr lang="ru-RU" altLang="ru-RU" sz="1400"/>
              <a:t> </a:t>
            </a:r>
            <a:r>
              <a:rPr lang="en-US" altLang="ru-RU" sz="1400"/>
              <a:t>city</a:t>
            </a:r>
            <a:r>
              <a:rPr lang="ru-RU" altLang="ru-RU" sz="1400"/>
              <a:t> </a:t>
            </a:r>
            <a:r>
              <a:rPr lang="en-US" altLang="ru-RU" sz="1400"/>
              <a:t>or the Moscow region is considered.)</a:t>
            </a:r>
            <a:endParaRPr lang="ru-RU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ru-RU" sz="2400" smtClean="0">
                <a:latin typeface="Arial" pitchFamily="34" charset="0"/>
                <a:cs typeface="Arial" pitchFamily="34" charset="0"/>
              </a:rPr>
              <a:t>JINR engineering infrastructure is a multi-component structure, which should provide:</a:t>
            </a:r>
            <a:endParaRPr lang="en-US" altLang="ru-RU" sz="2400" b="1" smtClean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sz="2400" b="1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ru-RU" sz="2400" b="1" smtClean="0">
                <a:solidFill>
                  <a:schemeClr val="accent2"/>
                </a:solidFill>
              </a:rPr>
              <a:t>operability and development  of the JINR basic facilities;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altLang="ru-RU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ru-RU" sz="2400" b="1" smtClean="0">
                <a:solidFill>
                  <a:schemeClr val="accent2"/>
                </a:solidFill>
              </a:rPr>
              <a:t>supply of energy resources;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altLang="ru-RU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ru-RU" sz="2400" b="1" smtClean="0">
                <a:solidFill>
                  <a:schemeClr val="accent2"/>
                </a:solidFill>
              </a:rPr>
              <a:t>communication service;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endParaRPr lang="en-US" altLang="ru-RU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altLang="ru-RU" sz="2400" b="1" smtClean="0">
                <a:solidFill>
                  <a:schemeClr val="accent2"/>
                </a:solidFill>
              </a:rPr>
              <a:t>safe operation of the Institute's facilities and equipment</a:t>
            </a:r>
            <a:endParaRPr lang="ru-RU" altLang="ru-RU" sz="2400" b="1" smtClean="0">
              <a:solidFill>
                <a:schemeClr val="accent2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8713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3000" b="1">
                <a:solidFill>
                  <a:schemeClr val="accent2"/>
                </a:solidFill>
              </a:rPr>
              <a:t>ENGINEERING INFRASTRUCTURE 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508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508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124075" y="2498725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000" b="1">
                <a:solidFill>
                  <a:srgbClr val="660033"/>
                </a:solidFill>
              </a:rPr>
              <a:t>	</a:t>
            </a:r>
            <a:endParaRPr lang="en-GB" altLang="ru-RU" sz="2000">
              <a:solidFill>
                <a:schemeClr val="accent2"/>
              </a:solidFill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ru-RU">
                <a:solidFill>
                  <a:schemeClr val="accent2"/>
                </a:solidFill>
              </a:rPr>
              <a:t>		</a:t>
            </a:r>
            <a:endParaRPr lang="en-US" altLang="ru-RU" sz="2400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0" y="260350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2400" b="1">
                <a:solidFill>
                  <a:schemeClr val="accent2"/>
                </a:solidFill>
              </a:rPr>
              <a:t>TELEPHONY (phone station)</a:t>
            </a: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0" y="620713"/>
            <a:ext cx="450056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 u="sng">
                <a:solidFill>
                  <a:srgbClr val="990000"/>
                </a:solidFill>
              </a:rPr>
              <a:t>Before modernization :</a:t>
            </a:r>
          </a:p>
          <a:p>
            <a:pPr eaLnBrk="1" hangingPunct="1"/>
            <a:endParaRPr lang="en-US" altLang="ru-RU" sz="400" b="1">
              <a:solidFill>
                <a:srgbClr val="99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Analog station built in 1975-1985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5500 users (~3800 at JINR)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Old network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No additional services 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(IP-telephony, etc.)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Space requirement ~950 m</a:t>
            </a:r>
            <a:r>
              <a:rPr lang="en-US" altLang="ru-RU" sz="2000" b="1" baseline="30000">
                <a:solidFill>
                  <a:schemeClr val="accent2"/>
                </a:solidFill>
              </a:rPr>
              <a:t>2</a:t>
            </a:r>
            <a:endParaRPr lang="en-US" altLang="ru-RU" sz="2000" b="1" baseline="30000"/>
          </a:p>
          <a:p>
            <a:pPr eaLnBrk="1" hangingPunct="1"/>
            <a:endParaRPr lang="ru-RU" altLang="ru-RU" sz="2000" b="1" baseline="30000">
              <a:solidFill>
                <a:schemeClr val="accent2"/>
              </a:solidFill>
            </a:endParaRP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4427538" y="620713"/>
            <a:ext cx="47164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 u="sng">
                <a:solidFill>
                  <a:srgbClr val="990000"/>
                </a:solidFill>
              </a:rPr>
              <a:t>Presently :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Digital electronic station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Scalability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Optical connection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Low cost of long distance calls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Modern services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Floor space  and electricity saving</a:t>
            </a:r>
            <a:endParaRPr lang="ru-RU" altLang="ru-RU" sz="2000" b="1">
              <a:solidFill>
                <a:schemeClr val="accent2"/>
              </a:solidFill>
            </a:endParaRPr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5634038" y="6400800"/>
            <a:ext cx="3509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>
                <a:solidFill>
                  <a:srgbClr val="990000"/>
                </a:solidFill>
              </a:rPr>
              <a:t>Approx. cost:  ~ 0.5 M$</a:t>
            </a:r>
          </a:p>
        </p:txBody>
      </p:sp>
      <p:pic>
        <p:nvPicPr>
          <p:cNvPr id="47113" name="Picture 13" descr="ats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3959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4" descr="ква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57563"/>
            <a:ext cx="18351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15"/>
          <p:cNvSpPr txBox="1">
            <a:spLocks noChangeArrowheads="1"/>
          </p:cNvSpPr>
          <p:nvPr/>
        </p:nvSpPr>
        <p:spPr bwMode="auto">
          <a:xfrm>
            <a:off x="4067175" y="3449638"/>
            <a:ext cx="3240088" cy="2862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b="1" dirty="0" smtClean="0">
                <a:solidFill>
                  <a:srgbClr val="990000"/>
                </a:solidFill>
              </a:rPr>
              <a:t>  The analog station has been replaced with a new digital one.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ru-RU" b="1" dirty="0" smtClean="0">
                <a:solidFill>
                  <a:srgbClr val="990000"/>
                </a:solidFill>
              </a:rPr>
              <a:t>Increased level of service,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ru-RU" b="1" dirty="0" smtClean="0">
                <a:solidFill>
                  <a:srgbClr val="990000"/>
                </a:solidFill>
              </a:rPr>
              <a:t> increased reliability of communication in an emergency,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ru-RU" b="1" dirty="0" smtClean="0">
                <a:solidFill>
                  <a:srgbClr val="990000"/>
                </a:solidFill>
              </a:rPr>
              <a:t>reduced cost of the station operation .</a:t>
            </a:r>
            <a:endParaRPr lang="ru-RU" altLang="ru-RU" b="1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508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124075" y="2498725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000" b="1">
                <a:solidFill>
                  <a:srgbClr val="660033"/>
                </a:solidFill>
              </a:rPr>
              <a:t>	</a:t>
            </a:r>
            <a:endParaRPr lang="en-GB" altLang="ru-RU" sz="2000">
              <a:solidFill>
                <a:schemeClr val="accent2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ru-RU">
                <a:solidFill>
                  <a:schemeClr val="accent2"/>
                </a:solidFill>
              </a:rPr>
              <a:t>		</a:t>
            </a:r>
            <a:endParaRPr lang="en-US" altLang="ru-RU" sz="2400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57213" y="333375"/>
            <a:ext cx="5400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2400" b="1">
                <a:solidFill>
                  <a:schemeClr val="accent2"/>
                </a:solidFill>
              </a:rPr>
              <a:t>RADIATION  AND NUCLEAR SAFETY</a:t>
            </a:r>
            <a:endParaRPr lang="en-US" altLang="ru-RU">
              <a:solidFill>
                <a:schemeClr val="accent2"/>
              </a:solidFill>
            </a:endParaRP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95288" y="1203325"/>
            <a:ext cx="6553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990000"/>
                </a:solidFill>
              </a:rPr>
              <a:t>	    Objectives:</a:t>
            </a:r>
          </a:p>
          <a:p>
            <a:pPr eaLnBrk="1" hangingPunct="1"/>
            <a:endParaRPr lang="en-US" altLang="ru-RU" sz="2000" b="1">
              <a:solidFill>
                <a:srgbClr val="99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Purchasing of devices and equipment 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for the radiation control.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Purchasing of a mobile radiological laboratory.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(</a:t>
            </a:r>
            <a:r>
              <a:rPr lang="en-US" altLang="ru-RU" sz="2000" b="1">
                <a:solidFill>
                  <a:srgbClr val="990000"/>
                </a:solidFill>
              </a:rPr>
              <a:t>*</a:t>
            </a:r>
            <a:r>
              <a:rPr lang="en-US" altLang="ru-RU" sz="2000" b="1">
                <a:solidFill>
                  <a:schemeClr val="accent2"/>
                </a:solidFill>
              </a:rPr>
              <a:t>) Reconstruction and development of new 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systems of the radiation control 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(e.g. IBR-2M, NICA, IREN).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(</a:t>
            </a:r>
            <a:r>
              <a:rPr lang="en-US" altLang="ru-RU" sz="2000" b="1">
                <a:solidFill>
                  <a:srgbClr val="990000"/>
                </a:solidFill>
              </a:rPr>
              <a:t>*</a:t>
            </a:r>
            <a:r>
              <a:rPr lang="en-US" altLang="ru-RU" sz="2000" b="1">
                <a:solidFill>
                  <a:schemeClr val="accent2"/>
                </a:solidFill>
              </a:rPr>
              <a:t>) Disposal of the used radioactive sources.</a:t>
            </a:r>
            <a:endParaRPr lang="en-US" altLang="ru-RU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Handling of radioactive wastes.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Metrological maintenance of the radiation control.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Accreditation of the radiation control laboratory.</a:t>
            </a:r>
          </a:p>
          <a:p>
            <a:pPr eaLnBrk="1" hangingPunct="1"/>
            <a:endParaRPr lang="en-US" altLang="ru-RU" sz="2000" b="1">
              <a:solidFill>
                <a:srgbClr val="0070C0"/>
              </a:solidFill>
            </a:endParaRPr>
          </a:p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The existing radiation safety system corresponds to the current norms and rules. </a:t>
            </a:r>
          </a:p>
          <a:p>
            <a:pPr eaLnBrk="1" hangingPunct="1"/>
            <a:r>
              <a:rPr lang="en-US" altLang="ru-RU" sz="2000" b="1">
                <a:solidFill>
                  <a:srgbClr val="0070C0"/>
                </a:solidFill>
              </a:rPr>
              <a:t>The current modernization of equipment is carried out according to the plan.</a:t>
            </a:r>
            <a:endParaRPr lang="ru-RU" altLang="ru-RU" sz="2000" b="1">
              <a:solidFill>
                <a:srgbClr val="0070C0"/>
              </a:solidFill>
            </a:endParaRPr>
          </a:p>
        </p:txBody>
      </p:sp>
      <p:pic>
        <p:nvPicPr>
          <p:cNvPr id="48135" name="Picture 9" descr="rad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6250"/>
            <a:ext cx="190500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508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124075" y="2498725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000" b="1">
                <a:solidFill>
                  <a:srgbClr val="660033"/>
                </a:solidFill>
              </a:rPr>
              <a:t>	</a:t>
            </a:r>
            <a:endParaRPr lang="en-GB" altLang="ru-RU" sz="2000">
              <a:solidFill>
                <a:schemeClr val="accent2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ru-RU">
                <a:solidFill>
                  <a:schemeClr val="accent2"/>
                </a:solidFill>
              </a:rPr>
              <a:t>		</a:t>
            </a:r>
            <a:endParaRPr lang="en-US" altLang="ru-RU" sz="2400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0" y="333375"/>
            <a:ext cx="8675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ru-RU">
                <a:solidFill>
                  <a:schemeClr val="accent2"/>
                </a:solidFill>
              </a:rPr>
              <a:t>	</a:t>
            </a:r>
            <a:r>
              <a:rPr lang="en-GB" altLang="ru-RU" sz="2400">
                <a:solidFill>
                  <a:schemeClr val="accent2"/>
                </a:solidFill>
              </a:rPr>
              <a:t>	 </a:t>
            </a:r>
            <a:r>
              <a:rPr lang="en-US" altLang="ru-RU" sz="2400" b="1">
                <a:solidFill>
                  <a:schemeClr val="accent2"/>
                </a:solidFill>
              </a:rPr>
              <a:t>LABOUR PROTECTION AND INDUSTRIAL SAFETY</a:t>
            </a:r>
            <a:r>
              <a:rPr lang="en-GB" altLang="ru-RU" sz="2400"/>
              <a:t> </a:t>
            </a:r>
            <a:endParaRPr lang="en-US" altLang="ru-RU" sz="2400">
              <a:solidFill>
                <a:schemeClr val="accent2"/>
              </a:solidFill>
            </a:endParaRPr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395288" y="765175"/>
            <a:ext cx="85693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chemeClr val="accent2"/>
                </a:solidFill>
              </a:rPr>
              <a:t>Main Goals: 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rgbClr val="990000"/>
                </a:solidFill>
              </a:rPr>
              <a:t>Providing safe and healthy working conditions for personnel.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rgbClr val="990000"/>
                </a:solidFill>
              </a:rPr>
              <a:t>Ensuring prescribed benefits and compensation for appropriate </a:t>
            </a:r>
          </a:p>
          <a:p>
            <a:pPr eaLnBrk="1" hangingPunct="1"/>
            <a:r>
              <a:rPr lang="en-US" altLang="ru-RU" sz="2000" b="1">
                <a:solidFill>
                  <a:srgbClr val="990000"/>
                </a:solidFill>
              </a:rPr>
              <a:t>  categories of workers .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rgbClr val="990000"/>
                </a:solidFill>
              </a:rPr>
              <a:t>Realization of preventive actions to avoid traumatism and also emergency situations.</a:t>
            </a:r>
          </a:p>
        </p:txBody>
      </p:sp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2627313" y="2943225"/>
            <a:ext cx="410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000" b="1" u="sng">
                <a:solidFill>
                  <a:srgbClr val="990000"/>
                </a:solidFill>
              </a:rPr>
              <a:t>Activities to be continued:</a:t>
            </a:r>
            <a:endParaRPr lang="ru-RU" altLang="ru-RU" sz="2000" b="1" u="sng">
              <a:solidFill>
                <a:srgbClr val="990000"/>
              </a:solidFill>
            </a:endParaRPr>
          </a:p>
        </p:txBody>
      </p: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179388" y="3386138"/>
            <a:ext cx="87852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ru-RU">
                <a:solidFill>
                  <a:schemeClr val="accent2"/>
                </a:solidFill>
              </a:rPr>
              <a:t> Certification of workplaces with regard to working conditions, in particular, </a:t>
            </a: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  available benefits and compensation for work in harmful and/or dangerous working </a:t>
            </a: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  conditions.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solidFill>
                  <a:schemeClr val="accent2"/>
                </a:solidFill>
              </a:rPr>
              <a:t> Scheduled replacement of morally and physically outdated equipment and technical </a:t>
            </a: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  devices.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solidFill>
                  <a:schemeClr val="accent2"/>
                </a:solidFill>
              </a:rPr>
              <a:t> Re-equipment of the JINR Industrial and Sanitary Lab with modern instrumentation</a:t>
            </a: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  to take more precise measurements and online processing of parameters and </a:t>
            </a: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  levels of the harmful and dangerous production factors.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solidFill>
                  <a:schemeClr val="accent2"/>
                </a:solidFill>
              </a:rPr>
              <a:t> Technical upgrade of workplaces of the specialists on labour protection in the JINR</a:t>
            </a: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  departments.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solidFill>
                  <a:schemeClr val="accent2"/>
                </a:solidFill>
              </a:rPr>
              <a:t> Advanced training in the fields of labour and industrial safety for the JINR experts</a:t>
            </a: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  and department heads. The JINR University Center can be involved in this activity.</a:t>
            </a:r>
            <a:endParaRPr lang="ru-RU" alt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508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124075" y="2498725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ru-RU" sz="2000" b="1">
                <a:solidFill>
                  <a:srgbClr val="660033"/>
                </a:solidFill>
              </a:rPr>
              <a:t>	</a:t>
            </a:r>
            <a:endParaRPr lang="en-GB" altLang="ru-RU" sz="2000">
              <a:solidFill>
                <a:schemeClr val="accent2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33337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ru-RU">
                <a:solidFill>
                  <a:schemeClr val="accent2"/>
                </a:solidFill>
              </a:rPr>
              <a:t>		</a:t>
            </a:r>
            <a:endParaRPr lang="en-US" altLang="ru-RU" sz="2400" b="1">
              <a:solidFill>
                <a:schemeClr val="accent2"/>
              </a:solidFill>
            </a:endParaRPr>
          </a:p>
          <a:p>
            <a:pPr eaLnBrk="1" hangingPunct="1"/>
            <a:r>
              <a:rPr lang="en-US" altLang="ru-RU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3333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ru-RU">
                <a:solidFill>
                  <a:schemeClr val="accent2"/>
                </a:solidFill>
              </a:rPr>
              <a:t>		</a:t>
            </a:r>
            <a:r>
              <a:rPr lang="en-US" altLang="ru-RU" sz="2400" b="1" u="sng">
                <a:solidFill>
                  <a:schemeClr val="accent2"/>
                </a:solidFill>
              </a:rPr>
              <a:t>FIRE SAFETY</a:t>
            </a:r>
            <a:endParaRPr lang="en-US" altLang="ru-RU" u="sng">
              <a:solidFill>
                <a:schemeClr val="accent2"/>
              </a:solidFill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1431925" y="908050"/>
            <a:ext cx="1949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rgbClr val="990000"/>
                </a:solidFill>
              </a:rPr>
              <a:t>FIRE STATION</a:t>
            </a:r>
          </a:p>
          <a:p>
            <a:pPr algn="ctr" eaLnBrk="1" hangingPunct="1"/>
            <a:r>
              <a:rPr lang="en-US" altLang="ru-RU" sz="2000" b="1">
                <a:solidFill>
                  <a:srgbClr val="990000"/>
                </a:solidFill>
              </a:rPr>
              <a:t>control panel</a:t>
            </a:r>
            <a:endParaRPr lang="ru-RU" altLang="ru-RU" sz="2000" b="1">
              <a:solidFill>
                <a:srgbClr val="990000"/>
              </a:solidFill>
            </a:endParaRPr>
          </a:p>
        </p:txBody>
      </p:sp>
      <p:pic>
        <p:nvPicPr>
          <p:cNvPr id="50183" name="Picture 8" descr="izvescha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36838"/>
            <a:ext cx="117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9" descr="РИД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73463"/>
            <a:ext cx="8858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AutoShape 10"/>
          <p:cNvSpPr>
            <a:spLocks noChangeArrowheads="1"/>
          </p:cNvSpPr>
          <p:nvPr/>
        </p:nvSpPr>
        <p:spPr bwMode="auto">
          <a:xfrm>
            <a:off x="2268538" y="1628775"/>
            <a:ext cx="287337" cy="57467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4643438" y="2349500"/>
            <a:ext cx="45005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	</a:t>
            </a:r>
            <a:r>
              <a:rPr lang="en-US" altLang="ru-RU" sz="2000" b="1">
                <a:solidFill>
                  <a:srgbClr val="990000"/>
                </a:solidFill>
              </a:rPr>
              <a:t>GOALS:</a:t>
            </a:r>
          </a:p>
          <a:p>
            <a:pPr eaLnBrk="1" hangingPunct="1"/>
            <a:endParaRPr lang="en-US" altLang="ru-RU" sz="2000" b="1">
              <a:solidFill>
                <a:srgbClr val="99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Re-equipment  of the fire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station with fire engineering.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Modern control panel (GSM,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large covering area, etc.). 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Gradual replacement of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the RID-1 annunciators</a:t>
            </a:r>
          </a:p>
          <a:p>
            <a:pPr eaLnBrk="1" hangingPunct="1">
              <a:buFontTx/>
              <a:buChar char="•"/>
            </a:pPr>
            <a:r>
              <a:rPr lang="en-US" altLang="ru-RU" sz="2000" b="1">
                <a:solidFill>
                  <a:schemeClr val="accent2"/>
                </a:solidFill>
              </a:rPr>
              <a:t> Ongoing activities  to  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maintain the JINR infrastructure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in  accordance with the fire </a:t>
            </a:r>
          </a:p>
          <a:p>
            <a:pPr eaLnBrk="1" hangingPunct="1"/>
            <a:r>
              <a:rPr lang="en-US" altLang="ru-RU" sz="2000" b="1">
                <a:solidFill>
                  <a:schemeClr val="accent2"/>
                </a:solidFill>
              </a:rPr>
              <a:t>   safety requirements</a:t>
            </a:r>
            <a:r>
              <a:rPr lang="en-US" altLang="ru-RU" sz="2000">
                <a:solidFill>
                  <a:schemeClr val="accent2"/>
                </a:solidFill>
              </a:rPr>
              <a:t>.</a:t>
            </a:r>
            <a:endParaRPr lang="ru-RU" altLang="ru-RU"/>
          </a:p>
        </p:txBody>
      </p:sp>
      <p:sp>
        <p:nvSpPr>
          <p:cNvPr id="50187" name="AutoShape 12"/>
          <p:cNvSpPr>
            <a:spLocks noChangeArrowheads="1"/>
          </p:cNvSpPr>
          <p:nvPr/>
        </p:nvSpPr>
        <p:spPr bwMode="auto">
          <a:xfrm>
            <a:off x="250825" y="2276475"/>
            <a:ext cx="4465638" cy="4465638"/>
          </a:xfrm>
          <a:prstGeom prst="flowChartProcess">
            <a:avLst/>
          </a:prstGeom>
          <a:noFill/>
          <a:ln w="254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50188" name="Text Box 13"/>
          <p:cNvSpPr txBox="1">
            <a:spLocks noChangeArrowheads="1"/>
          </p:cNvSpPr>
          <p:nvPr/>
        </p:nvSpPr>
        <p:spPr bwMode="auto">
          <a:xfrm>
            <a:off x="2051050" y="2205038"/>
            <a:ext cx="87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3300"/>
                </a:solidFill>
              </a:rPr>
              <a:t>JINR</a:t>
            </a:r>
            <a:endParaRPr lang="ru-RU" altLang="ru-RU" sz="2400" b="1">
              <a:solidFill>
                <a:srgbClr val="003300"/>
              </a:solidFill>
            </a:endParaRPr>
          </a:p>
        </p:txBody>
      </p:sp>
      <p:sp>
        <p:nvSpPr>
          <p:cNvPr id="50189" name="Text Box 14"/>
          <p:cNvSpPr txBox="1">
            <a:spLocks noChangeArrowheads="1"/>
          </p:cNvSpPr>
          <p:nvPr/>
        </p:nvSpPr>
        <p:spPr bwMode="auto">
          <a:xfrm>
            <a:off x="827088" y="2924175"/>
            <a:ext cx="231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chemeClr val="accent2"/>
                </a:solidFill>
              </a:rPr>
              <a:t>15000 annunciators</a:t>
            </a:r>
            <a:endParaRPr lang="ru-RU" altLang="ru-RU"/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1692275" y="3860800"/>
            <a:ext cx="302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990000"/>
                </a:solidFill>
              </a:rPr>
              <a:t>including ~3500 RID-1</a:t>
            </a:r>
          </a:p>
          <a:p>
            <a:pPr eaLnBrk="1" hangingPunct="1"/>
            <a:r>
              <a:rPr lang="en-US" altLang="ru-RU" b="1">
                <a:solidFill>
                  <a:srgbClr val="990000"/>
                </a:solidFill>
              </a:rPr>
              <a:t>which have to be replaced</a:t>
            </a:r>
            <a:endParaRPr lang="ru-RU" altLang="ru-RU" b="1">
              <a:solidFill>
                <a:srgbClr val="990000"/>
              </a:solidFill>
            </a:endParaRPr>
          </a:p>
        </p:txBody>
      </p:sp>
      <p:pic>
        <p:nvPicPr>
          <p:cNvPr id="50191" name="Picture 16" descr="установка пожаротуш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15128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468313" y="5445125"/>
            <a:ext cx="249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ru-RU" b="1">
                <a:solidFill>
                  <a:schemeClr val="accent2"/>
                </a:solidFill>
              </a:rPr>
              <a:t>7 automatic gas</a:t>
            </a:r>
          </a:p>
          <a:p>
            <a:pPr algn="r" eaLnBrk="1" hangingPunct="1"/>
            <a:r>
              <a:rPr lang="en-US" altLang="ru-RU" b="1">
                <a:solidFill>
                  <a:schemeClr val="accent2"/>
                </a:solidFill>
              </a:rPr>
              <a:t>fire-fighting systems</a:t>
            </a:r>
            <a:r>
              <a:rPr lang="en-US" altLang="ru-RU"/>
              <a:t> </a:t>
            </a:r>
            <a:endParaRPr lang="ru-RU" alt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779838" y="836613"/>
            <a:ext cx="536416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The Institute has created a single dispatching center to control the fire safety system of the all Institute. The system includes 15000 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sensors </a:t>
            </a:r>
            <a:r>
              <a:rPr lang="en-US" sz="200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7 </a:t>
            </a:r>
            <a:r>
              <a:rPr lang="en-US" altLang="ru-RU" sz="2000" dirty="0">
                <a:solidFill>
                  <a:schemeClr val="accent2">
                    <a:lumMod val="50000"/>
                  </a:schemeClr>
                </a:solidFill>
              </a:rPr>
              <a:t>fire-fighting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1547813" y="1844675"/>
            <a:ext cx="64547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b="1">
                <a:solidFill>
                  <a:srgbClr val="0070C0"/>
                </a:solidFill>
              </a:rPr>
              <a:t>Thank you for attention</a:t>
            </a:r>
            <a:endParaRPr lang="ru-RU" altLang="ru-RU" sz="4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j0293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36838"/>
            <a:ext cx="574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13" descr="MCj043709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4" descr="j043255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5" descr="j04378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6"/>
          <p:cNvSpPr>
            <a:spLocks noChangeArrowheads="1"/>
          </p:cNvSpPr>
          <p:nvPr/>
        </p:nvSpPr>
        <p:spPr bwMode="auto">
          <a:xfrm>
            <a:off x="468313" y="908050"/>
            <a:ext cx="30241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200" b="1">
                <a:solidFill>
                  <a:schemeClr val="accent2"/>
                </a:solidFill>
              </a:rPr>
              <a:t>ENGINEERING</a:t>
            </a:r>
          </a:p>
          <a:p>
            <a:pPr algn="ctr" eaLnBrk="1" hangingPunct="1"/>
            <a:r>
              <a:rPr lang="en-US" altLang="ru-RU" sz="2200" b="1">
                <a:solidFill>
                  <a:schemeClr val="accent2"/>
                </a:solidFill>
              </a:rPr>
              <a:t>INFRASTRUCTURE</a:t>
            </a:r>
            <a:endParaRPr lang="ru-RU" altLang="ru-RU" sz="2200" b="1">
              <a:solidFill>
                <a:schemeClr val="accent2"/>
              </a:solidFill>
            </a:endParaRPr>
          </a:p>
        </p:txBody>
      </p:sp>
      <p:sp>
        <p:nvSpPr>
          <p:cNvPr id="29703" name="Rectangle 17"/>
          <p:cNvSpPr>
            <a:spLocks noChangeArrowheads="1"/>
          </p:cNvSpPr>
          <p:nvPr/>
        </p:nvSpPr>
        <p:spPr bwMode="auto">
          <a:xfrm>
            <a:off x="1116013" y="1989138"/>
            <a:ext cx="3240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/>
              <a:t> </a:t>
            </a:r>
            <a:r>
              <a:rPr lang="en-US" altLang="ru-RU" sz="2000" b="1">
                <a:solidFill>
                  <a:srgbClr val="990000"/>
                </a:solidFill>
              </a:rPr>
              <a:t>Electric power supply</a:t>
            </a:r>
            <a:endParaRPr lang="ru-RU" altLang="ru-RU" sz="2000" b="1">
              <a:solidFill>
                <a:srgbClr val="990000"/>
              </a:solidFill>
            </a:endParaRPr>
          </a:p>
        </p:txBody>
      </p:sp>
      <p:sp>
        <p:nvSpPr>
          <p:cNvPr id="29704" name="Rectangle 18"/>
          <p:cNvSpPr>
            <a:spLocks noChangeArrowheads="1"/>
          </p:cNvSpPr>
          <p:nvPr/>
        </p:nvSpPr>
        <p:spPr bwMode="auto">
          <a:xfrm>
            <a:off x="1116013" y="2636838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000" b="1">
                <a:solidFill>
                  <a:srgbClr val="990000"/>
                </a:solidFill>
              </a:rPr>
              <a:t>Heat supply</a:t>
            </a:r>
            <a:endParaRPr lang="ru-RU" altLang="ru-RU" sz="2000" b="1">
              <a:solidFill>
                <a:srgbClr val="990000"/>
              </a:solidFill>
            </a:endParaRPr>
          </a:p>
        </p:txBody>
      </p:sp>
      <p:sp>
        <p:nvSpPr>
          <p:cNvPr id="29705" name="Rectangle 19"/>
          <p:cNvSpPr>
            <a:spLocks noChangeArrowheads="1"/>
          </p:cNvSpPr>
          <p:nvPr/>
        </p:nvSpPr>
        <p:spPr bwMode="auto">
          <a:xfrm>
            <a:off x="1116013" y="6237288"/>
            <a:ext cx="2535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 b="1">
                <a:solidFill>
                  <a:srgbClr val="990000"/>
                </a:solidFill>
              </a:rPr>
              <a:t>Cryogenic systems</a:t>
            </a:r>
            <a:endParaRPr lang="ru-RU" altLang="ru-RU" sz="2000" b="1">
              <a:solidFill>
                <a:srgbClr val="990000"/>
              </a:solidFill>
            </a:endParaRPr>
          </a:p>
        </p:txBody>
      </p:sp>
      <p:pic>
        <p:nvPicPr>
          <p:cNvPr id="29706" name="Picture 2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21"/>
          <p:cNvSpPr>
            <a:spLocks noChangeArrowheads="1"/>
          </p:cNvSpPr>
          <p:nvPr/>
        </p:nvSpPr>
        <p:spPr bwMode="auto">
          <a:xfrm>
            <a:off x="1116013" y="3429000"/>
            <a:ext cx="177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ru-RU" sz="2000" b="1">
                <a:solidFill>
                  <a:srgbClr val="990000"/>
                </a:solidFill>
              </a:rPr>
              <a:t>Water supply</a:t>
            </a:r>
          </a:p>
        </p:txBody>
      </p:sp>
      <p:pic>
        <p:nvPicPr>
          <p:cNvPr id="29708" name="Picture 22" descr="p_cry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92825"/>
            <a:ext cx="5762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ectangle 23"/>
          <p:cNvSpPr>
            <a:spLocks noChangeArrowheads="1"/>
          </p:cNvSpPr>
          <p:nvPr/>
        </p:nvSpPr>
        <p:spPr bwMode="auto">
          <a:xfrm>
            <a:off x="1116013" y="5661025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ru-RU" sz="2000" b="1">
                <a:solidFill>
                  <a:srgbClr val="990000"/>
                </a:solidFill>
              </a:rPr>
              <a:t>Cooling systems</a:t>
            </a:r>
          </a:p>
        </p:txBody>
      </p:sp>
      <p:sp>
        <p:nvSpPr>
          <p:cNvPr id="29710" name="Rectangle 24"/>
          <p:cNvSpPr>
            <a:spLocks noChangeArrowheads="1"/>
          </p:cNvSpPr>
          <p:nvPr/>
        </p:nvSpPr>
        <p:spPr bwMode="auto">
          <a:xfrm>
            <a:off x="971550" y="4221163"/>
            <a:ext cx="212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ru-RU" sz="2000" b="1">
                <a:solidFill>
                  <a:srgbClr val="990000"/>
                </a:solidFill>
              </a:rPr>
              <a:t>Communication</a:t>
            </a:r>
            <a:endParaRPr lang="ru-RU" altLang="ru-RU" sz="2000" b="1">
              <a:solidFill>
                <a:srgbClr val="990000"/>
              </a:solidFill>
            </a:endParaRPr>
          </a:p>
        </p:txBody>
      </p:sp>
      <p:sp>
        <p:nvSpPr>
          <p:cNvPr id="29711" name="Rectangle 25"/>
          <p:cNvSpPr>
            <a:spLocks noChangeArrowheads="1"/>
          </p:cNvSpPr>
          <p:nvPr/>
        </p:nvSpPr>
        <p:spPr bwMode="auto">
          <a:xfrm>
            <a:off x="3570288" y="803275"/>
            <a:ext cx="5329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2200" b="1">
                <a:solidFill>
                  <a:schemeClr val="accent2"/>
                </a:solidFill>
              </a:rPr>
              <a:t>SAFETY ENSURING DEPARTMENTS</a:t>
            </a:r>
            <a:endParaRPr lang="ru-RU" altLang="ru-RU" sz="2200" b="1">
              <a:solidFill>
                <a:schemeClr val="accent2"/>
              </a:solidFill>
            </a:endParaRPr>
          </a:p>
        </p:txBody>
      </p:sp>
      <p:sp>
        <p:nvSpPr>
          <p:cNvPr id="29712" name="Rectangle 26"/>
          <p:cNvSpPr>
            <a:spLocks noChangeArrowheads="1"/>
          </p:cNvSpPr>
          <p:nvPr/>
        </p:nvSpPr>
        <p:spPr bwMode="auto">
          <a:xfrm>
            <a:off x="5940425" y="1125538"/>
            <a:ext cx="1933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 b="1">
                <a:solidFill>
                  <a:srgbClr val="990000"/>
                </a:solidFill>
              </a:rPr>
              <a:t>Radiation and </a:t>
            </a:r>
            <a:endParaRPr lang="ru-RU" altLang="ru-RU" sz="2000" b="1">
              <a:solidFill>
                <a:srgbClr val="990000"/>
              </a:solidFill>
            </a:endParaRPr>
          </a:p>
          <a:p>
            <a:pPr eaLnBrk="1" hangingPunct="1"/>
            <a:r>
              <a:rPr lang="en-US" altLang="ru-RU" sz="2000" b="1">
                <a:solidFill>
                  <a:srgbClr val="990000"/>
                </a:solidFill>
              </a:rPr>
              <a:t>nuclear safety</a:t>
            </a:r>
            <a:endParaRPr lang="ru-RU" altLang="ru-RU" sz="2000" b="1">
              <a:solidFill>
                <a:srgbClr val="990000"/>
              </a:solidFill>
            </a:endParaRPr>
          </a:p>
        </p:txBody>
      </p:sp>
      <p:sp>
        <p:nvSpPr>
          <p:cNvPr id="29713" name="Rectangle 27"/>
          <p:cNvSpPr>
            <a:spLocks noChangeArrowheads="1"/>
          </p:cNvSpPr>
          <p:nvPr/>
        </p:nvSpPr>
        <p:spPr bwMode="auto">
          <a:xfrm>
            <a:off x="6034088" y="4033838"/>
            <a:ext cx="233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ru-RU" sz="2000" b="1">
                <a:solidFill>
                  <a:srgbClr val="990000"/>
                </a:solidFill>
              </a:rPr>
              <a:t>Genereal security</a:t>
            </a:r>
          </a:p>
        </p:txBody>
      </p:sp>
      <p:sp>
        <p:nvSpPr>
          <p:cNvPr id="29714" name="Rectangle 28"/>
          <p:cNvSpPr>
            <a:spLocks noChangeArrowheads="1"/>
          </p:cNvSpPr>
          <p:nvPr/>
        </p:nvSpPr>
        <p:spPr bwMode="auto">
          <a:xfrm>
            <a:off x="5981700" y="2816225"/>
            <a:ext cx="2128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ru-RU" sz="2000" b="1">
                <a:solidFill>
                  <a:srgbClr val="990000"/>
                </a:solidFill>
              </a:rPr>
              <a:t>Industrial safety</a:t>
            </a:r>
          </a:p>
        </p:txBody>
      </p:sp>
      <p:sp>
        <p:nvSpPr>
          <p:cNvPr id="29715" name="Rectangle 29"/>
          <p:cNvSpPr>
            <a:spLocks noChangeArrowheads="1"/>
          </p:cNvSpPr>
          <p:nvPr/>
        </p:nvSpPr>
        <p:spPr bwMode="auto">
          <a:xfrm>
            <a:off x="5999163" y="3403600"/>
            <a:ext cx="235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altLang="ru-RU" sz="2000" b="1">
                <a:solidFill>
                  <a:srgbClr val="990000"/>
                </a:solidFill>
              </a:rPr>
              <a:t>Labour protection</a:t>
            </a:r>
          </a:p>
        </p:txBody>
      </p:sp>
      <p:sp>
        <p:nvSpPr>
          <p:cNvPr id="29716" name="Rectangle 30"/>
          <p:cNvSpPr>
            <a:spLocks noChangeArrowheads="1"/>
          </p:cNvSpPr>
          <p:nvPr/>
        </p:nvSpPr>
        <p:spPr bwMode="auto">
          <a:xfrm>
            <a:off x="6040438" y="4562475"/>
            <a:ext cx="1452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000" b="1">
                <a:solidFill>
                  <a:srgbClr val="990000"/>
                </a:solidFill>
              </a:rPr>
              <a:t>Fire safety</a:t>
            </a:r>
            <a:endParaRPr lang="ru-RU" altLang="ru-RU" sz="2000" b="1">
              <a:solidFill>
                <a:srgbClr val="990000"/>
              </a:solidFill>
            </a:endParaRPr>
          </a:p>
        </p:txBody>
      </p:sp>
      <p:pic>
        <p:nvPicPr>
          <p:cNvPr id="29717" name="Picture 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3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3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437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3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3" y="3260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3816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0825" y="5229225"/>
            <a:ext cx="8713788" cy="1512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63525" y="188913"/>
            <a:ext cx="8713788" cy="4895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24" name="Rectangle 25"/>
          <p:cNvSpPr>
            <a:spLocks noChangeArrowheads="1"/>
          </p:cNvSpPr>
          <p:nvPr/>
        </p:nvSpPr>
        <p:spPr bwMode="auto">
          <a:xfrm>
            <a:off x="1476375" y="188913"/>
            <a:ext cx="5108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3600" b="1" u="sng">
                <a:solidFill>
                  <a:srgbClr val="663300"/>
                </a:solidFill>
              </a:rPr>
              <a:t>Institute infrastructure</a:t>
            </a:r>
            <a:endParaRPr lang="ru-RU" altLang="ru-RU" sz="3600" b="1" u="sng">
              <a:solidFill>
                <a:srgbClr val="663300"/>
              </a:solidFill>
            </a:endParaRPr>
          </a:p>
        </p:txBody>
      </p:sp>
      <p:sp>
        <p:nvSpPr>
          <p:cNvPr id="29725" name="Прямоугольник 3"/>
          <p:cNvSpPr>
            <a:spLocks noChangeArrowheads="1"/>
          </p:cNvSpPr>
          <p:nvPr/>
        </p:nvSpPr>
        <p:spPr bwMode="auto">
          <a:xfrm>
            <a:off x="1331913" y="5157788"/>
            <a:ext cx="5338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800" b="1" u="sng">
                <a:solidFill>
                  <a:srgbClr val="663300"/>
                </a:solidFill>
              </a:rPr>
              <a:t>Infrastructure</a:t>
            </a:r>
            <a:r>
              <a:rPr lang="ru-RU" altLang="ru-RU" sz="2800" b="1" u="sng">
                <a:solidFill>
                  <a:srgbClr val="663300"/>
                </a:solidFill>
              </a:rPr>
              <a:t> </a:t>
            </a:r>
            <a:r>
              <a:rPr lang="en-US" altLang="ru-RU" sz="2800" b="1" u="sng">
                <a:solidFill>
                  <a:srgbClr val="663300"/>
                </a:solidFill>
              </a:rPr>
              <a:t>of Laboratories </a:t>
            </a:r>
            <a:endParaRPr lang="ru-RU" altLang="ru-RU" sz="2800" b="1" u="sng">
              <a:solidFill>
                <a:srgbClr val="663300"/>
              </a:solidFill>
            </a:endParaRPr>
          </a:p>
        </p:txBody>
      </p:sp>
      <p:sp>
        <p:nvSpPr>
          <p:cNvPr id="29726" name="Прямоугольник 29"/>
          <p:cNvSpPr>
            <a:spLocks noChangeArrowheads="1"/>
          </p:cNvSpPr>
          <p:nvPr/>
        </p:nvSpPr>
        <p:spPr bwMode="auto">
          <a:xfrm>
            <a:off x="5940425" y="1844675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000" b="1">
                <a:solidFill>
                  <a:srgbClr val="990000"/>
                </a:solidFill>
              </a:rPr>
              <a:t>Storage and registration of radioactive materials</a:t>
            </a:r>
            <a:endParaRPr lang="ru-RU" altLang="ru-RU" sz="2000" b="1">
              <a:solidFill>
                <a:srgbClr val="990000"/>
              </a:solidFill>
            </a:endParaRPr>
          </a:p>
        </p:txBody>
      </p:sp>
      <p:pic>
        <p:nvPicPr>
          <p:cNvPr id="29727" name="Picture 31" descr="https://thumbs.dreamstime.com/z/barrel-radioactive-materials-2840905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476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ac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3367088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2051050" y="0"/>
            <a:ext cx="439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2800" b="1" u="sng">
                <a:solidFill>
                  <a:schemeClr val="accent2"/>
                </a:solidFill>
              </a:rPr>
              <a:t>BASIC FACILITIES</a:t>
            </a:r>
            <a:endParaRPr lang="ru-RU" altLang="ru-RU" sz="2800" b="1" u="sng">
              <a:solidFill>
                <a:schemeClr val="accent2"/>
              </a:solidFill>
            </a:endParaRPr>
          </a:p>
        </p:txBody>
      </p:sp>
      <p:pic>
        <p:nvPicPr>
          <p:cNvPr id="30724" name="Picture 15" descr="ib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86313"/>
            <a:ext cx="127000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22"/>
          <p:cNvSpPr txBox="1">
            <a:spLocks noChangeArrowheads="1"/>
          </p:cNvSpPr>
          <p:nvPr/>
        </p:nvSpPr>
        <p:spPr bwMode="auto">
          <a:xfrm>
            <a:off x="-25400" y="531813"/>
            <a:ext cx="9169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ru-RU" b="1">
                <a:solidFill>
                  <a:srgbClr val="990000"/>
                </a:solidFill>
              </a:rPr>
              <a:t>JINR engineering infrastructure should ensure the operation of existing Institute facilities and the implementation of new projects</a:t>
            </a:r>
            <a:endParaRPr lang="ru-RU" altLang="ru-RU" b="1">
              <a:solidFill>
                <a:srgbClr val="990000"/>
              </a:solidFill>
            </a:endParaRPr>
          </a:p>
        </p:txBody>
      </p:sp>
      <p:pic>
        <p:nvPicPr>
          <p:cNvPr id="30726" name="Picture 24" descr="nuclotron_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143125"/>
            <a:ext cx="33464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25"/>
          <p:cNvSpPr txBox="1">
            <a:spLocks noChangeArrowheads="1"/>
          </p:cNvSpPr>
          <p:nvPr/>
        </p:nvSpPr>
        <p:spPr bwMode="auto">
          <a:xfrm>
            <a:off x="0" y="1700213"/>
            <a:ext cx="4132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Accelerator complex of VBLHEP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30728" name="Text Box 27"/>
          <p:cNvSpPr txBox="1">
            <a:spLocks noChangeArrowheads="1"/>
          </p:cNvSpPr>
          <p:nvPr/>
        </p:nvSpPr>
        <p:spPr bwMode="auto">
          <a:xfrm>
            <a:off x="4572000" y="1628775"/>
            <a:ext cx="322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DRIBs complex of FLNR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30729" name="Text Box 28"/>
          <p:cNvSpPr txBox="1">
            <a:spLocks noChangeArrowheads="1"/>
          </p:cNvSpPr>
          <p:nvPr/>
        </p:nvSpPr>
        <p:spPr bwMode="auto">
          <a:xfrm>
            <a:off x="3203575" y="4868863"/>
            <a:ext cx="105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IBR-2M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pic>
        <p:nvPicPr>
          <p:cNvPr id="30730" name="Picture 33" descr="IREN_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03775"/>
            <a:ext cx="11318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34"/>
          <p:cNvSpPr txBox="1">
            <a:spLocks noChangeArrowheads="1"/>
          </p:cNvSpPr>
          <p:nvPr/>
        </p:nvSpPr>
        <p:spPr bwMode="auto">
          <a:xfrm>
            <a:off x="4643438" y="4868863"/>
            <a:ext cx="792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IREN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8900" y="4849741"/>
            <a:ext cx="2826916" cy="1735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3" name="Прямоугольник 1"/>
          <p:cNvSpPr>
            <a:spLocks noChangeArrowheads="1"/>
          </p:cNvSpPr>
          <p:nvPr/>
        </p:nvSpPr>
        <p:spPr bwMode="auto">
          <a:xfrm>
            <a:off x="0" y="4437063"/>
            <a:ext cx="3524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FF0000"/>
                </a:solidFill>
              </a:rPr>
              <a:t>Computing Complex of LIT</a:t>
            </a:r>
            <a:endParaRPr lang="ru-RU" altLang="ru-RU" b="1">
              <a:solidFill>
                <a:srgbClr val="FF0000"/>
              </a:solidFill>
            </a:endParaRPr>
          </a:p>
        </p:txBody>
      </p:sp>
      <p:pic>
        <p:nvPicPr>
          <p:cNvPr id="30734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118100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TextBox 1"/>
          <p:cNvSpPr txBox="1">
            <a:spLocks noChangeArrowheads="1"/>
          </p:cNvSpPr>
          <p:nvPr/>
        </p:nvSpPr>
        <p:spPr bwMode="auto">
          <a:xfrm>
            <a:off x="-25400" y="1309688"/>
            <a:ext cx="92900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1500" u="sng">
                <a:solidFill>
                  <a:srgbClr val="FF0000"/>
                </a:solidFill>
              </a:rPr>
              <a:t>Operating facilities of the Institute, which consume the main bulk of JINR infrastructure resources</a:t>
            </a:r>
            <a:endParaRPr lang="ru-RU" altLang="ru-RU" sz="1500" u="sng">
              <a:solidFill>
                <a:srgbClr val="FF0000"/>
              </a:solidFill>
            </a:endParaRPr>
          </a:p>
        </p:txBody>
      </p:sp>
      <p:sp>
        <p:nvSpPr>
          <p:cNvPr id="30736" name="Text Box 27"/>
          <p:cNvSpPr txBox="1">
            <a:spLocks noChangeArrowheads="1"/>
          </p:cNvSpPr>
          <p:nvPr/>
        </p:nvSpPr>
        <p:spPr bwMode="auto">
          <a:xfrm>
            <a:off x="3132138" y="4365625"/>
            <a:ext cx="2671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</a:rPr>
              <a:t>Base facilities of FLNP</a:t>
            </a: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30737" name="Text Box 27"/>
          <p:cNvSpPr txBox="1">
            <a:spLocks noChangeArrowheads="1"/>
          </p:cNvSpPr>
          <p:nvPr/>
        </p:nvSpPr>
        <p:spPr bwMode="auto">
          <a:xfrm>
            <a:off x="6091238" y="4221163"/>
            <a:ext cx="3052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</a:rPr>
              <a:t>Phasotron and complex facilities  for physical and applied research of DLNP</a:t>
            </a: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30738" name="Text Box 27"/>
          <p:cNvSpPr txBox="1">
            <a:spLocks noChangeArrowheads="1"/>
          </p:cNvSpPr>
          <p:nvPr/>
        </p:nvSpPr>
        <p:spPr bwMode="auto">
          <a:xfrm>
            <a:off x="4481513" y="2008188"/>
            <a:ext cx="11160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U-400 U-400M</a:t>
            </a:r>
          </a:p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DC-280</a:t>
            </a:r>
          </a:p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IC-100</a:t>
            </a:r>
          </a:p>
          <a:p>
            <a:pPr eaLnBrk="1" hangingPunct="1"/>
            <a:r>
              <a:rPr lang="en-US" altLang="ru-RU" sz="2000" b="1">
                <a:solidFill>
                  <a:srgbClr val="FF0000"/>
                </a:solidFill>
              </a:rPr>
              <a:t>MT-25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  <p:sp>
        <p:nvSpPr>
          <p:cNvPr id="30739" name="Text Box 27"/>
          <p:cNvSpPr txBox="1">
            <a:spLocks noChangeArrowheads="1"/>
          </p:cNvSpPr>
          <p:nvPr/>
        </p:nvSpPr>
        <p:spPr bwMode="auto">
          <a:xfrm>
            <a:off x="-25400" y="2060575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FF0000"/>
                </a:solidFill>
              </a:rPr>
              <a:t>Nuclotron</a:t>
            </a:r>
            <a:endParaRPr lang="ru-RU" altLang="ru-RU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0" y="260350"/>
            <a:ext cx="9144000" cy="0"/>
          </a:xfrm>
          <a:prstGeom prst="line">
            <a:avLst/>
          </a:prstGeom>
          <a:noFill/>
          <a:ln w="50800" cmpd="thickThin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50825" y="404813"/>
            <a:ext cx="87137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ru-RU" sz="3000" b="1">
                <a:solidFill>
                  <a:schemeClr val="accent2"/>
                </a:solidFill>
              </a:rPr>
              <a:t>PROGRAMME </a:t>
            </a:r>
          </a:p>
          <a:p>
            <a:pPr algn="ctr" eaLnBrk="1" hangingPunct="1"/>
            <a:r>
              <a:rPr lang="en-US" altLang="ru-RU" sz="3000" b="1">
                <a:solidFill>
                  <a:schemeClr val="accent2"/>
                </a:solidFill>
              </a:rPr>
              <a:t>OF DEVELOPMENT OF THE </a:t>
            </a:r>
          </a:p>
          <a:p>
            <a:pPr algn="ctr" eaLnBrk="1" hangingPunct="1"/>
            <a:r>
              <a:rPr lang="en-US" altLang="ru-RU" sz="3000" b="1">
                <a:solidFill>
                  <a:schemeClr val="accent2"/>
                </a:solidFill>
              </a:rPr>
              <a:t>JINR ENGINEERING </a:t>
            </a:r>
          </a:p>
          <a:p>
            <a:pPr algn="ctr" eaLnBrk="1" hangingPunct="1"/>
            <a:r>
              <a:rPr lang="en-US" altLang="ru-RU" sz="3000" b="1">
                <a:solidFill>
                  <a:schemeClr val="accent2"/>
                </a:solidFill>
              </a:rPr>
              <a:t>INFRASTRUCTURE 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68313" y="2133600"/>
            <a:ext cx="828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842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8842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842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ru-RU" sz="2400" b="1">
              <a:solidFill>
                <a:schemeClr val="accent2"/>
              </a:solidFill>
            </a:endParaRPr>
          </a:p>
          <a:p>
            <a:pPr algn="just" eaLnBrk="1" hangingPunct="1"/>
            <a:r>
              <a:rPr lang="en-US" altLang="ru-RU" sz="2400" b="1">
                <a:solidFill>
                  <a:srgbClr val="990000"/>
                </a:solidFill>
              </a:rPr>
              <a:t>The JINR infrastructure should provide</a:t>
            </a:r>
            <a:r>
              <a:rPr lang="ru-RU" altLang="ru-RU" sz="2400" b="1">
                <a:solidFill>
                  <a:srgbClr val="990000"/>
                </a:solidFill>
              </a:rPr>
              <a:t> </a:t>
            </a:r>
            <a:r>
              <a:rPr lang="en-US" altLang="ru-RU" sz="2400" b="1">
                <a:solidFill>
                  <a:srgbClr val="990000"/>
                </a:solidFill>
              </a:rPr>
              <a:t>for the planned creation of new projects and facilities</a:t>
            </a:r>
            <a:endParaRPr lang="ru-RU" altLang="ru-RU" sz="2400"/>
          </a:p>
          <a:p>
            <a:pPr lvl="1" algn="ctr" eaLnBrk="1" hangingPunct="1"/>
            <a:endParaRPr lang="ru-RU" altLang="ru-RU" sz="2400">
              <a:solidFill>
                <a:schemeClr val="accent2"/>
              </a:solidFill>
            </a:endParaRPr>
          </a:p>
        </p:txBody>
      </p:sp>
      <p:sp>
        <p:nvSpPr>
          <p:cNvPr id="31749" name="Прямоугольник 5"/>
          <p:cNvSpPr>
            <a:spLocks noChangeArrowheads="1"/>
          </p:cNvSpPr>
          <p:nvPr/>
        </p:nvSpPr>
        <p:spPr bwMode="auto">
          <a:xfrm>
            <a:off x="2046288" y="4221163"/>
            <a:ext cx="51228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 sz="3200" b="1">
                <a:solidFill>
                  <a:srgbClr val="444444"/>
                </a:solidFill>
                <a:latin typeface="Roboto"/>
              </a:rPr>
              <a:t>New JINR projects</a:t>
            </a:r>
          </a:p>
          <a:p>
            <a:pPr algn="ctr"/>
            <a:r>
              <a:rPr lang="en-US" altLang="ru-RU" sz="3200" b="1">
                <a:solidFill>
                  <a:srgbClr val="444444"/>
                </a:solidFill>
                <a:latin typeface="Roboto"/>
              </a:rPr>
              <a:t>Creation of new Facilities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71" name="Picture 7" descr="NICA-Logo_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79388" y="115888"/>
            <a:ext cx="8926512" cy="60499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400" b="1" u="sng" dirty="0" err="1">
                <a:latin typeface="Arial" charset="0"/>
              </a:rPr>
              <a:t>Veksler</a:t>
            </a:r>
            <a:r>
              <a:rPr lang="en-US" sz="2400" b="1" u="sng" dirty="0">
                <a:latin typeface="Arial" charset="0"/>
              </a:rPr>
              <a:t> and </a:t>
            </a:r>
            <a:r>
              <a:rPr lang="en-US" sz="2400" b="1" u="sng" dirty="0" err="1">
                <a:latin typeface="Arial" charset="0"/>
              </a:rPr>
              <a:t>Baldin</a:t>
            </a:r>
            <a:r>
              <a:rPr lang="en-US" sz="2400" b="1" u="sng" dirty="0">
                <a:latin typeface="Arial" charset="0"/>
              </a:rPr>
              <a:t> Laboratory of High Energy Physics</a:t>
            </a:r>
            <a:endParaRPr lang="ru-RU" sz="2400" b="1" u="sng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The development of laboratory infrastructure is mainly aimed at the implementation of the NI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С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A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project</a:t>
            </a:r>
            <a:endParaRPr lang="ru-RU" sz="20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endParaRPr lang="ru-RU" altLang="ru-RU" sz="2000" b="1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ru-RU" sz="2000" b="1" u="sng" dirty="0">
                <a:solidFill>
                  <a:srgbClr val="0070C0"/>
                </a:solidFill>
                <a:cs typeface="Arial" panose="020B0604020202020204" pitchFamily="34" charset="0"/>
              </a:rPr>
              <a:t>Infrastructure of the laboratory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New cooling system on the basis of fan cooling towers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Cryogenic complex - liquid helium and nitrogen plants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ru-RU" sz="2000" b="1" u="sng" dirty="0">
                <a:solidFill>
                  <a:srgbClr val="0070C0"/>
                </a:solidFill>
                <a:cs typeface="Arial" panose="020B0604020202020204" pitchFamily="34" charset="0"/>
              </a:rPr>
              <a:t>Infrastructure of the Institute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Modernization of power supply systems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Modernization of heating systems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FF"/>
                </a:solidFill>
                <a:latin typeface="Arial" charset="0"/>
              </a:rPr>
              <a:t>Reconstruction of heat and water supply networks</a:t>
            </a:r>
            <a:endParaRPr lang="ru-RU" sz="2000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defRPr/>
            </a:pPr>
            <a:endParaRPr lang="ru-RU" sz="2000" b="1" i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79388" y="204788"/>
            <a:ext cx="87852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ru-RU" sz="3600" b="1" u="sng">
                <a:solidFill>
                  <a:srgbClr val="660066"/>
                </a:solidFill>
                <a:latin typeface="Abadi MT Condensed Extra Bold"/>
                <a:ea typeface="Abadi MT Condensed Extra Bold"/>
                <a:cs typeface="Abadi MT Condensed Extra Bold"/>
              </a:rPr>
              <a:t>NICA complex </a:t>
            </a:r>
          </a:p>
          <a:p>
            <a:endParaRPr lang="en-US" altLang="ru-RU" sz="800" b="1">
              <a:solidFill>
                <a:srgbClr val="660066"/>
              </a:solidFill>
              <a:latin typeface="Abadi MT Condensed Extra Bold"/>
              <a:ea typeface="Abadi MT Condensed Extra Bold"/>
              <a:cs typeface="Abadi MT Condensed Extra Bold"/>
            </a:endParaRPr>
          </a:p>
          <a:p>
            <a:r>
              <a:rPr lang="en-US" altLang="ru-RU" b="1">
                <a:solidFill>
                  <a:srgbClr val="660066"/>
                </a:solidFill>
                <a:latin typeface="Abadi MT Condensed Extra Bold"/>
                <a:ea typeface="Abadi MT Condensed Extra Bold"/>
                <a:cs typeface="Abadi MT Condensed Extra Bold"/>
              </a:rPr>
              <a:t>NICA project requires an additional resource: </a:t>
            </a:r>
            <a:endParaRPr lang="ru-RU" altLang="ru-RU" b="1">
              <a:solidFill>
                <a:srgbClr val="660066"/>
              </a:solidFill>
              <a:latin typeface="Abadi MT Condensed Extra Bold"/>
              <a:ea typeface="Abadi MT Condensed Extra Bold"/>
              <a:cs typeface="Abadi MT Condensed Extra Bold"/>
            </a:endParaRPr>
          </a:p>
          <a:p>
            <a:r>
              <a:rPr lang="ru-RU" altLang="ru-RU" b="1">
                <a:solidFill>
                  <a:srgbClr val="660066"/>
                </a:solidFill>
                <a:latin typeface="Abadi MT Condensed Extra Bold"/>
                <a:ea typeface="Abadi MT Condensed Extra Bold"/>
                <a:cs typeface="Abadi MT Condensed Extra Bold"/>
              </a:rPr>
              <a:t>- </a:t>
            </a:r>
            <a:r>
              <a:rPr lang="en-US" altLang="ru-RU" b="1">
                <a:solidFill>
                  <a:srgbClr val="660066"/>
                </a:solidFill>
                <a:latin typeface="Abadi MT Condensed Extra Bold"/>
                <a:ea typeface="Abadi MT Condensed Extra Bold"/>
                <a:cs typeface="Abadi MT Condensed Extra Bold"/>
              </a:rPr>
              <a:t>an increase in electrical capacity of 22 MW and </a:t>
            </a:r>
            <a:endParaRPr lang="ru-RU" altLang="ru-RU" b="1">
              <a:solidFill>
                <a:srgbClr val="660066"/>
              </a:solidFill>
              <a:latin typeface="Abadi MT Condensed Extra Bold"/>
              <a:ea typeface="Abadi MT Condensed Extra Bold"/>
              <a:cs typeface="Abadi MT Condensed Extra Bold"/>
            </a:endParaRPr>
          </a:p>
          <a:p>
            <a:r>
              <a:rPr lang="ru-RU" altLang="ru-RU" b="1">
                <a:solidFill>
                  <a:srgbClr val="660066"/>
                </a:solidFill>
                <a:latin typeface="Abadi MT Condensed Extra Bold"/>
                <a:ea typeface="Abadi MT Condensed Extra Bold"/>
                <a:cs typeface="Abadi MT Condensed Extra Bold"/>
              </a:rPr>
              <a:t>- </a:t>
            </a:r>
            <a:r>
              <a:rPr lang="en-US" altLang="ru-RU" b="1">
                <a:solidFill>
                  <a:srgbClr val="660066"/>
                </a:solidFill>
                <a:latin typeface="Abadi MT Condensed Extra Bold"/>
                <a:ea typeface="Abadi MT Condensed Extra Bold"/>
                <a:cs typeface="Abadi MT Condensed Extra Bold"/>
              </a:rPr>
              <a:t>an additional capacity for hot water supply for new buildings.</a:t>
            </a:r>
            <a:endParaRPr lang="ru-RU" altLang="ru-RU" b="1">
              <a:solidFill>
                <a:srgbClr val="660066"/>
              </a:solidFill>
              <a:latin typeface="Abadi MT Condensed Extra Bold"/>
              <a:ea typeface="Abadi MT Condensed Extra Bold"/>
              <a:cs typeface="Abadi MT Condensed Extra Bold"/>
            </a:endParaRPr>
          </a:p>
        </p:txBody>
      </p:sp>
      <p:pic>
        <p:nvPicPr>
          <p:cNvPr id="33795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6223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NICA-Logo_4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6373813"/>
            <a:ext cx="596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6"/>
          <p:cNvCxnSpPr/>
          <p:nvPr/>
        </p:nvCxnSpPr>
        <p:spPr>
          <a:xfrm>
            <a:off x="1295400" y="6516929"/>
            <a:ext cx="7810500" cy="1588"/>
          </a:xfrm>
          <a:prstGeom prst="line">
            <a:avLst/>
          </a:prstGeom>
          <a:ln cap="flat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4410075" y="1752600"/>
            <a:ext cx="4695825" cy="3694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b="1">
                <a:solidFill>
                  <a:srgbClr val="C00000"/>
                </a:solidFill>
                <a:cs typeface="Arial" pitchFamily="34" charset="0"/>
              </a:rPr>
              <a:t>The substation existing power - 22.4 MW is almost completely used.</a:t>
            </a:r>
            <a:endParaRPr lang="ru-RU" altLang="ru-RU" b="1">
              <a:solidFill>
                <a:srgbClr val="C00000"/>
              </a:solidFill>
              <a:cs typeface="Arial" pitchFamily="34" charset="0"/>
            </a:endParaRPr>
          </a:p>
          <a:p>
            <a:endParaRPr lang="ru-RU" altLang="ru-RU" b="1">
              <a:solidFill>
                <a:srgbClr val="660066"/>
              </a:solidFill>
              <a:cs typeface="Arial" pitchFamily="34" charset="0"/>
            </a:endParaRPr>
          </a:p>
          <a:p>
            <a:r>
              <a:rPr lang="en-US" altLang="ru-RU" b="1" u="sng">
                <a:solidFill>
                  <a:srgbClr val="FF0000"/>
                </a:solidFill>
                <a:cs typeface="Arial" pitchFamily="34" charset="0"/>
              </a:rPr>
              <a:t>The required power increase for the NICA project:</a:t>
            </a:r>
          </a:p>
          <a:p>
            <a:endParaRPr lang="en-US" altLang="ru-RU" b="1" u="sng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altLang="ru-RU" b="1">
                <a:solidFill>
                  <a:srgbClr val="FF0000"/>
                </a:solidFill>
                <a:cs typeface="Arial" pitchFamily="34" charset="0"/>
              </a:rPr>
              <a:t>Booster  -  1.6 MW </a:t>
            </a:r>
          </a:p>
          <a:p>
            <a:r>
              <a:rPr lang="en-US" altLang="ru-RU" b="1">
                <a:solidFill>
                  <a:srgbClr val="FF0000"/>
                </a:solidFill>
                <a:cs typeface="Arial" pitchFamily="34" charset="0"/>
              </a:rPr>
              <a:t>Collider -  9.0 MW</a:t>
            </a:r>
          </a:p>
          <a:p>
            <a:r>
              <a:rPr lang="en-US" altLang="ru-RU" b="1">
                <a:solidFill>
                  <a:srgbClr val="FF0000"/>
                </a:solidFill>
                <a:cs typeface="Arial" pitchFamily="34" charset="0"/>
              </a:rPr>
              <a:t>Cryogenic compressor station - 9.0 MW</a:t>
            </a:r>
          </a:p>
          <a:p>
            <a:r>
              <a:rPr lang="en-US" altLang="ru-RU" b="1">
                <a:solidFill>
                  <a:srgbClr val="FF0000"/>
                </a:solidFill>
                <a:cs typeface="Arial" pitchFamily="34" charset="0"/>
              </a:rPr>
              <a:t>Computer cluster - 1.05 MW</a:t>
            </a:r>
          </a:p>
          <a:p>
            <a:endParaRPr lang="en-US" altLang="ru-RU" b="1" u="sng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altLang="ru-RU" b="1" u="sng">
                <a:solidFill>
                  <a:srgbClr val="FF0000"/>
                </a:solidFill>
                <a:cs typeface="Arial" pitchFamily="34" charset="0"/>
              </a:rPr>
              <a:t>Total additional power 21.65 MW</a:t>
            </a:r>
          </a:p>
          <a:p>
            <a:endParaRPr lang="ru-RU" altLang="ru-RU">
              <a:cs typeface="Arial" pitchFamily="34" charset="0"/>
            </a:endParaRPr>
          </a:p>
        </p:txBody>
      </p:sp>
      <p:sp>
        <p:nvSpPr>
          <p:cNvPr id="33799" name="Прямоугольник 1"/>
          <p:cNvSpPr>
            <a:spLocks noChangeArrowheads="1"/>
          </p:cNvSpPr>
          <p:nvPr/>
        </p:nvSpPr>
        <p:spPr bwMode="auto">
          <a:xfrm>
            <a:off x="2487613" y="5702300"/>
            <a:ext cx="6618287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ru-RU">
                <a:solidFill>
                  <a:srgbClr val="7030A0"/>
                </a:solidFill>
              </a:rPr>
              <a:t>The heat load of the new buildings will be 11.7 Gcal/hr, it means,</a:t>
            </a:r>
            <a:r>
              <a:rPr lang="ru-RU" altLang="ru-RU">
                <a:solidFill>
                  <a:srgbClr val="7030A0"/>
                </a:solidFill>
              </a:rPr>
              <a:t> </a:t>
            </a:r>
            <a:r>
              <a:rPr lang="en-US" altLang="ru-RU">
                <a:solidFill>
                  <a:srgbClr val="7030A0"/>
                </a:solidFill>
              </a:rPr>
              <a:t>the total heat energy consumption at VBLHEP will be doubled versus the existing value.</a:t>
            </a:r>
            <a:endParaRPr lang="ru-RU" altLang="ru-RU">
              <a:solidFill>
                <a:srgbClr val="7030A0"/>
              </a:solidFill>
            </a:endParaRPr>
          </a:p>
        </p:txBody>
      </p:sp>
      <p:pic>
        <p:nvPicPr>
          <p:cNvPr id="33800" name="Picture 2" descr="C:\Users\1\Downloads\Сборка1 в корпусе 32  (18 марта) лист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7700"/>
            <a:ext cx="3525837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34925" y="2997200"/>
            <a:ext cx="2613025" cy="2879725"/>
          </a:xfrm>
          <a:prstGeom prst="flowChartProcess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duotone>
              <a:prstClr val="black"/>
              <a:srgbClr val="4BACC6">
                <a:lumMod val="20000"/>
                <a:lumOff val="80000"/>
                <a:tint val="45000"/>
                <a:satMod val="400000"/>
              </a:srgbClr>
            </a:duotone>
            <a:extLst/>
          </a:blip>
          <a:srcRect t="1721" r="1507" b="1358"/>
          <a:stretch/>
        </p:blipFill>
        <p:spPr bwMode="auto">
          <a:xfrm>
            <a:off x="2647758" y="0"/>
            <a:ext cx="6480720" cy="6858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482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1828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Прямоугольник 2"/>
          <p:cNvSpPr>
            <a:spLocks noChangeArrowheads="1"/>
          </p:cNvSpPr>
          <p:nvPr/>
        </p:nvSpPr>
        <p:spPr bwMode="auto">
          <a:xfrm>
            <a:off x="107950" y="654050"/>
            <a:ext cx="2540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1600"/>
              <a:t>- Now the electric power consumed by existing installations </a:t>
            </a:r>
            <a:r>
              <a:rPr lang="en-US" altLang="ru-RU" sz="1600">
                <a:solidFill>
                  <a:srgbClr val="C00000"/>
                </a:solidFill>
              </a:rPr>
              <a:t>is </a:t>
            </a:r>
            <a:r>
              <a:rPr lang="en-US" altLang="ru-RU" sz="1600" b="1">
                <a:solidFill>
                  <a:srgbClr val="C00000"/>
                </a:solidFill>
              </a:rPr>
              <a:t>4 MW</a:t>
            </a:r>
            <a:r>
              <a:rPr lang="en-US" altLang="ru-RU" sz="1600">
                <a:solidFill>
                  <a:srgbClr val="C00000"/>
                </a:solidFill>
              </a:rPr>
              <a:t>.</a:t>
            </a:r>
          </a:p>
          <a:p>
            <a:endParaRPr lang="en-US" altLang="ru-RU" sz="800"/>
          </a:p>
          <a:p>
            <a:r>
              <a:rPr lang="en-US" altLang="ru-RU" sz="1600"/>
              <a:t>In 2023 it </a:t>
            </a:r>
            <a:r>
              <a:rPr lang="en-US" altLang="ru-RU" sz="1600">
                <a:solidFill>
                  <a:srgbClr val="C00000"/>
                </a:solidFill>
              </a:rPr>
              <a:t>will be </a:t>
            </a:r>
            <a:r>
              <a:rPr lang="en-US" altLang="ru-RU" sz="1600" b="1">
                <a:solidFill>
                  <a:srgbClr val="C00000"/>
                </a:solidFill>
              </a:rPr>
              <a:t>6.4 MW</a:t>
            </a:r>
            <a:r>
              <a:rPr lang="en-US" altLang="ru-RU" sz="1600"/>
              <a:t>.</a:t>
            </a:r>
          </a:p>
          <a:p>
            <a:endParaRPr lang="en-US" altLang="ru-RU" sz="1600"/>
          </a:p>
          <a:p>
            <a:r>
              <a:rPr lang="en-US" altLang="ru-RU" sz="1600"/>
              <a:t>- A small additional heating power for new buildings will be required.</a:t>
            </a:r>
            <a:endParaRPr lang="ru-RU" altLang="ru-RU" sz="1600"/>
          </a:p>
        </p:txBody>
      </p:sp>
      <p:sp>
        <p:nvSpPr>
          <p:cNvPr id="34822" name="Прямоугольник 3"/>
          <p:cNvSpPr>
            <a:spLocks noChangeArrowheads="1"/>
          </p:cNvSpPr>
          <p:nvPr/>
        </p:nvSpPr>
        <p:spPr bwMode="auto">
          <a:xfrm>
            <a:off x="34925" y="5876925"/>
            <a:ext cx="2481263" cy="6461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ru-RU">
                <a:solidFill>
                  <a:srgbClr val="FF0000"/>
                </a:solidFill>
              </a:rPr>
              <a:t>Mounting hall of FLNR</a:t>
            </a:r>
          </a:p>
          <a:p>
            <a:pPr algn="ctr"/>
            <a:r>
              <a:rPr lang="en-US" altLang="ru-RU">
                <a:solidFill>
                  <a:srgbClr val="FF0000"/>
                </a:solidFill>
              </a:rPr>
              <a:t>(new building)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580063" y="908050"/>
            <a:ext cx="3024187" cy="1800225"/>
          </a:xfrm>
          <a:prstGeom prst="flowChartProcess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728913" y="1506538"/>
            <a:ext cx="2851150" cy="1201737"/>
          </a:xfrm>
          <a:prstGeom prst="rightArrow">
            <a:avLst/>
          </a:prstGeom>
          <a:solidFill>
            <a:srgbClr val="CC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825" name="TextBox 6"/>
          <p:cNvSpPr txBox="1">
            <a:spLocks noChangeArrowheads="1"/>
          </p:cNvSpPr>
          <p:nvPr/>
        </p:nvSpPr>
        <p:spPr bwMode="auto">
          <a:xfrm>
            <a:off x="2786063" y="1765300"/>
            <a:ext cx="2592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>
                <a:solidFill>
                  <a:srgbClr val="FF0000"/>
                </a:solidFill>
              </a:rPr>
              <a:t>New experimental hall of U-400 cyclotron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5875"/>
            <a:ext cx="912812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 err="1">
                <a:solidFill>
                  <a:schemeClr val="accent1">
                    <a:lumMod val="50000"/>
                  </a:schemeClr>
                </a:solidFill>
              </a:rPr>
              <a:t>Flerov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 Laboratory of Nuclear Reactions</a:t>
            </a:r>
            <a:endParaRPr lang="ru-RU" sz="32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27" name="TextBox 2"/>
          <p:cNvSpPr txBox="1">
            <a:spLocks noChangeArrowheads="1"/>
          </p:cNvSpPr>
          <p:nvPr/>
        </p:nvSpPr>
        <p:spPr bwMode="auto">
          <a:xfrm>
            <a:off x="4081463" y="4724400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b="1">
                <a:solidFill>
                  <a:srgbClr val="FF0000"/>
                </a:solidFill>
              </a:rPr>
              <a:t>DC-280</a:t>
            </a:r>
            <a:endParaRPr lang="ru-RU" alt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433513"/>
            <a:ext cx="30194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36513"/>
            <a:ext cx="13049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850900"/>
            <a:ext cx="49403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ustomShape 1"/>
          <p:cNvSpPr/>
          <p:nvPr/>
        </p:nvSpPr>
        <p:spPr>
          <a:xfrm>
            <a:off x="107950" y="1636713"/>
            <a:ext cx="4895850" cy="855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laboratory plans to complete the creation of a research complex based on the LINAC- 200 linear accelerator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9525" y="4398963"/>
            <a:ext cx="8229600" cy="2232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47" name="TextShape 4"/>
          <p:cNvSpPr txBox="1">
            <a:spLocks noChangeArrowheads="1"/>
          </p:cNvSpPr>
          <p:nvPr/>
        </p:nvSpPr>
        <p:spPr bwMode="auto">
          <a:xfrm>
            <a:off x="339725" y="1928813"/>
            <a:ext cx="822801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F4748D2C-823A-40E5-9812-334F81BD586C}" type="slidenum">
              <a:rPr lang="ru-RU" altLang="ru-RU" sz="1200">
                <a:solidFill>
                  <a:srgbClr val="8B8B8B"/>
                </a:solidFill>
                <a:latin typeface="Calibri" pitchFamily="34" charset="0"/>
              </a:rPr>
              <a:pPr algn="r"/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193675" y="2595563"/>
            <a:ext cx="5395913" cy="1108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defRPr/>
            </a:pPr>
            <a:r>
              <a:rPr lang="ru-RU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Principal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goals</a:t>
            </a: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electron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testbeams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R&amp;D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detector</a:t>
            </a:r>
            <a:endParaRPr lang="en-US" b="1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Provide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base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training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together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buClr>
                <a:srgbClr val="000000"/>
              </a:buClr>
              <a:buSzPct val="45000"/>
              <a:defRPr/>
            </a:pPr>
            <a:r>
              <a:rPr lang="en-US" sz="1600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</a:t>
            </a:r>
            <a:r>
              <a:rPr lang="en-US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b="1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Centre</a:t>
            </a:r>
            <a:r>
              <a:rPr lang="ru-RU" b="1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  <a:endParaRPr lang="ru-RU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TextShape 6"/>
          <p:cNvSpPr txBox="1"/>
          <p:nvPr/>
        </p:nvSpPr>
        <p:spPr>
          <a:xfrm>
            <a:off x="231775" y="5280025"/>
            <a:ext cx="4427538" cy="155892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defRPr/>
            </a:pPr>
            <a:r>
              <a:rPr lang="ru-RU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status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Commissioning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way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Gun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accelerator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stations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are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fully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operational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First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200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MeV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electrons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obtained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</a:t>
            </a: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infrastructure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being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developed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defRPr/>
            </a:pP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7"/>
          <p:cNvSpPr txBox="1"/>
          <p:nvPr/>
        </p:nvSpPr>
        <p:spPr>
          <a:xfrm>
            <a:off x="231775" y="3740150"/>
            <a:ext cx="4719638" cy="15478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defRPr/>
            </a:pPr>
            <a:r>
              <a:rPr lang="ru-RU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</a:t>
            </a: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parameters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Beam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200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MeV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60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length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0.1-3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μs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frequency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up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100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Hz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energy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spread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&lt; 1% </a:t>
            </a:r>
          </a:p>
        </p:txBody>
      </p:sp>
      <p:pic>
        <p:nvPicPr>
          <p:cNvPr id="35851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4127500"/>
            <a:ext cx="280035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Shape 8"/>
          <p:cNvSpPr txBox="1"/>
          <p:nvPr/>
        </p:nvSpPr>
        <p:spPr>
          <a:xfrm>
            <a:off x="5895975" y="3587750"/>
            <a:ext cx="3159125" cy="601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pPr>
              <a:defRPr/>
            </a:pPr>
            <a:r>
              <a:rPr lang="ru-RU" spc="-1" dirty="0" err="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August</a:t>
            </a:r>
            <a:r>
              <a:rPr lang="ru-RU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2017: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defRPr/>
            </a:pPr>
            <a:r>
              <a:rPr lang="ru-RU" spc="-1" dirty="0" err="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Physical</a:t>
            </a:r>
            <a:r>
              <a:rPr lang="ru-RU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pc="-1" dirty="0" err="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start-up</a:t>
            </a:r>
            <a:r>
              <a:rPr lang="ru-RU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pc="-1" dirty="0" err="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</a:t>
            </a:r>
            <a:r>
              <a:rPr lang="ru-RU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200 </a:t>
            </a:r>
            <a:r>
              <a:rPr lang="ru-RU" spc="-1" dirty="0" err="1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MeV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107950" y="276225"/>
            <a:ext cx="8531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ru-RU" sz="2800" b="1" u="sng"/>
              <a:t>Dzhelepov Laboratory of Nuclear Problems</a:t>
            </a:r>
            <a:endParaRPr lang="ru-RU" altLang="ru-RU" sz="28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45421</TotalTime>
  <Words>2101</Words>
  <Application>Microsoft Office PowerPoint</Application>
  <PresentationFormat>Экран (4:3)</PresentationFormat>
  <Paragraphs>400</Paragraphs>
  <Slides>24</Slides>
  <Notes>15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Calibri Light</vt:lpstr>
      <vt:lpstr>Calibri</vt:lpstr>
      <vt:lpstr>Arial Black</vt:lpstr>
      <vt:lpstr>Wingdings</vt:lpstr>
      <vt:lpstr>Roboto</vt:lpstr>
      <vt:lpstr>Abadi MT Condensed Extra Bold</vt:lpstr>
      <vt:lpstr>&amp;quot</vt:lpstr>
      <vt:lpstr>Times New Roman</vt:lpstr>
      <vt:lpstr>MS PGothic</vt:lpstr>
      <vt:lpstr>Тема Office</vt:lpstr>
      <vt:lpstr>Оформление по умолчанию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Distribution of electric power among consumers of  substation 1 (GPP-1) and substation 2 (GPP-2) </vt:lpstr>
      <vt:lpstr>Презентация PowerPoint</vt:lpstr>
      <vt:lpstr>Презентация PowerPoint</vt:lpstr>
      <vt:lpstr>Презентация PowerPoint</vt:lpstr>
      <vt:lpstr>Modernization of heating facilities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JINR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DMS</cp:lastModifiedBy>
  <cp:revision>232</cp:revision>
  <dcterms:created xsi:type="dcterms:W3CDTF">2009-02-12T14:32:41Z</dcterms:created>
  <dcterms:modified xsi:type="dcterms:W3CDTF">2018-09-20T08:42:37Z</dcterms:modified>
</cp:coreProperties>
</file>